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5" r:id="rId1"/>
  </p:sldMasterIdLst>
  <p:sldIdLst>
    <p:sldId id="256" r:id="rId2"/>
    <p:sldId id="266" r:id="rId3"/>
    <p:sldId id="265" r:id="rId4"/>
    <p:sldId id="267" r:id="rId5"/>
    <p:sldId id="268" r:id="rId6"/>
    <p:sldId id="269" r:id="rId7"/>
    <p:sldId id="284" r:id="rId8"/>
    <p:sldId id="285" r:id="rId9"/>
    <p:sldId id="286" r:id="rId10"/>
    <p:sldId id="287" r:id="rId11"/>
    <p:sldId id="270" r:id="rId12"/>
    <p:sldId id="271" r:id="rId13"/>
    <p:sldId id="272" r:id="rId14"/>
    <p:sldId id="273" r:id="rId15"/>
    <p:sldId id="274" r:id="rId16"/>
    <p:sldId id="275" r:id="rId17"/>
    <p:sldId id="276" r:id="rId18"/>
    <p:sldId id="277" r:id="rId19"/>
    <p:sldId id="278" r:id="rId20"/>
    <p:sldId id="279" r:id="rId21"/>
    <p:sldId id="281" r:id="rId22"/>
    <p:sldId id="283" r:id="rId23"/>
    <p:sldId id="280"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0" r:id="rId37"/>
    <p:sldId id="301"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24" d="100"/>
          <a:sy n="124"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1525E817-3703-6D40-A952-A7D6A47DD6C6}" type="datetimeFigureOut">
              <a:rPr lang="en-US" smtClean="0"/>
              <a:t>11/5/18</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3321023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830215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2289396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08E5A059-02BF-5E41-8000-8FE7B759B9D6}"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90594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6379481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3" name="Date Placeholder 2"/>
          <p:cNvSpPr>
            <a:spLocks noGrp="1"/>
          </p:cNvSpPr>
          <p:nvPr>
            <p:ph type="dt" sz="half" idx="10"/>
          </p:nvPr>
        </p:nvSpPr>
        <p:spPr/>
        <p:txBody>
          <a:bodyPr/>
          <a:lstStyle/>
          <a:p>
            <a:fld id="{1525E817-3703-6D40-A952-A7D6A47DD6C6}" type="datetimeFigureOut">
              <a:rPr lang="en-US" smtClean="0"/>
              <a:t>11/5/18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755737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Click to edit Master text styles</a:t>
            </a:r>
          </a:p>
        </p:txBody>
      </p:sp>
      <p:sp>
        <p:nvSpPr>
          <p:cNvPr id="3" name="Date Placeholder 2"/>
          <p:cNvSpPr>
            <a:spLocks noGrp="1"/>
          </p:cNvSpPr>
          <p:nvPr>
            <p:ph type="dt" sz="half" idx="10"/>
          </p:nvPr>
        </p:nvSpPr>
        <p:spPr/>
        <p:txBody>
          <a:bodyPr/>
          <a:lstStyle/>
          <a:p>
            <a:fld id="{1525E817-3703-6D40-A952-A7D6A47DD6C6}" type="datetimeFigureOut">
              <a:rPr lang="en-US" smtClean="0"/>
              <a:t>11/5/18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063102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1525E817-3703-6D40-A952-A7D6A47DD6C6}"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496749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1525E817-3703-6D40-A952-A7D6A47DD6C6}" type="datetimeFigureOut">
              <a:rPr lang="en-US" smtClean="0"/>
              <a:t>11/5/18</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662725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idx="1"/>
          </p:nvPr>
        </p:nvSpPr>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10"/>
          </p:nvPr>
        </p:nvSpPr>
        <p:spPr/>
        <p:txBody>
          <a:bodyPr/>
          <a:lstStyle/>
          <a:p>
            <a:fld id="{1525E817-3703-6D40-A952-A7D6A47DD6C6}" type="datetimeFigureOut">
              <a:rPr lang="en-US" smtClean="0"/>
              <a:t>11/5/18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334634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1525E817-3703-6D40-A952-A7D6A47DD6C6}" type="datetimeFigureOut">
              <a:rPr lang="en-US" smtClean="0"/>
              <a:t>11/5/18</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20962235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Date Placeholder 4"/>
          <p:cNvSpPr>
            <a:spLocks noGrp="1"/>
          </p:cNvSpPr>
          <p:nvPr>
            <p:ph type="dt" sz="half" idx="10"/>
          </p:nvPr>
        </p:nvSpPr>
        <p:spPr/>
        <p:txBody>
          <a:body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75925311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7" name="Date Placeholder 6"/>
          <p:cNvSpPr>
            <a:spLocks noGrp="1"/>
          </p:cNvSpPr>
          <p:nvPr>
            <p:ph type="dt" sz="half" idx="10"/>
          </p:nvPr>
        </p:nvSpPr>
        <p:spPr/>
        <p:txBody>
          <a:bodyPr/>
          <a:lstStyle/>
          <a:p>
            <a:fld id="{1525E817-3703-6D40-A952-A7D6A47DD6C6}" type="datetimeFigureOut">
              <a:rPr lang="en-US" smtClean="0"/>
              <a:t>11/5/18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21223510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Click to edit Master title style</a:t>
            </a:r>
            <a:endParaRPr lang="en-US" dirty="0"/>
          </a:p>
        </p:txBody>
      </p:sp>
      <p:sp>
        <p:nvSpPr>
          <p:cNvPr id="3" name="Date Placeholder 2"/>
          <p:cNvSpPr>
            <a:spLocks noGrp="1"/>
          </p:cNvSpPr>
          <p:nvPr>
            <p:ph type="dt" sz="half" idx="10"/>
          </p:nvPr>
        </p:nvSpPr>
        <p:spPr/>
        <p:txBody>
          <a:bodyPr/>
          <a:lstStyle/>
          <a:p>
            <a:fld id="{1525E817-3703-6D40-A952-A7D6A47DD6C6}" type="datetimeFigureOut">
              <a:rPr lang="en-US" smtClean="0"/>
              <a:t>11/5/18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858000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25E817-3703-6D40-A952-A7D6A47DD6C6}" type="datetimeFigureOut">
              <a:rPr lang="en-US" smtClean="0"/>
              <a:t>11/5/18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57091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176703322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Click to edit Master text styles</a:t>
            </a:r>
          </a:p>
        </p:txBody>
      </p:sp>
      <p:sp>
        <p:nvSpPr>
          <p:cNvPr id="5" name="Date Placeholder 4"/>
          <p:cNvSpPr>
            <a:spLocks noGrp="1"/>
          </p:cNvSpPr>
          <p:nvPr>
            <p:ph type="dt" sz="half" idx="10"/>
          </p:nvPr>
        </p:nvSpPr>
        <p:spPr/>
        <p:txBody>
          <a:bodyPr/>
          <a:lstStyle/>
          <a:p>
            <a:fld id="{1525E817-3703-6D40-A952-A7D6A47DD6C6}" type="datetimeFigureOut">
              <a:rPr lang="en-US" smtClean="0"/>
              <a:t>11/5/18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E5A059-02BF-5E41-8000-8FE7B759B9D6}" type="slidenum">
              <a:rPr lang="en-US" smtClean="0"/>
              <a:t>‹#›</a:t>
            </a:fld>
            <a:endParaRPr lang="en-US"/>
          </a:p>
        </p:txBody>
      </p:sp>
    </p:spTree>
    <p:extLst>
      <p:ext uri="{BB962C8B-B14F-4D97-AF65-F5344CB8AC3E}">
        <p14:creationId xmlns:p14="http://schemas.microsoft.com/office/powerpoint/2010/main" val="97610863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525E817-3703-6D40-A952-A7D6A47DD6C6}" type="datetimeFigureOut">
              <a:rPr lang="en-US" smtClean="0"/>
              <a:t>11/5/18</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8E5A059-02BF-5E41-8000-8FE7B759B9D6}" type="slidenum">
              <a:rPr lang="en-US" smtClean="0"/>
              <a:t>‹#›</a:t>
            </a:fld>
            <a:endParaRPr lang="en-US"/>
          </a:p>
        </p:txBody>
      </p:sp>
    </p:spTree>
    <p:extLst>
      <p:ext uri="{BB962C8B-B14F-4D97-AF65-F5344CB8AC3E}">
        <p14:creationId xmlns:p14="http://schemas.microsoft.com/office/powerpoint/2010/main" val="1514642902"/>
      </p:ext>
    </p:extLst>
  </p:cSld>
  <p:clrMap bg1="dk1" tx1="lt1" bg2="dk2" tx2="lt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39" r:id="rId14"/>
    <p:sldLayoutId id="2147484040" r:id="rId15"/>
    <p:sldLayoutId id="2147484041" r:id="rId16"/>
    <p:sldLayoutId id="2147484042"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0184" y="277403"/>
            <a:ext cx="8037816" cy="1150706"/>
          </a:xfrm>
        </p:spPr>
        <p:txBody>
          <a:bodyPr>
            <a:noAutofit/>
          </a:bodyPr>
          <a:lstStyle/>
          <a:p>
            <a:pPr algn="ctr"/>
            <a:r>
              <a:rPr lang="el-GR" sz="4000" b="1" dirty="0"/>
              <a:t>Η ΔΙΑΔΙΚΑΣΙΑ ΤΗΣ</a:t>
            </a:r>
            <a:r>
              <a:rPr lang="en-US" sz="4000" b="1" dirty="0"/>
              <a:t> </a:t>
            </a:r>
            <a:r>
              <a:rPr lang="el-GR" sz="4000" b="1" dirty="0"/>
              <a:t>ΔΙΑΜΕΣΟΛΑΒΗΣΗΣ</a:t>
            </a:r>
            <a:endParaRPr lang="en-US" sz="4000" dirty="0"/>
          </a:p>
        </p:txBody>
      </p:sp>
      <p:sp>
        <p:nvSpPr>
          <p:cNvPr id="3" name="Subtitle 2"/>
          <p:cNvSpPr>
            <a:spLocks noGrp="1"/>
          </p:cNvSpPr>
          <p:nvPr>
            <p:ph type="subTitle" idx="1"/>
          </p:nvPr>
        </p:nvSpPr>
        <p:spPr>
          <a:xfrm>
            <a:off x="1746606" y="2116475"/>
            <a:ext cx="9452225" cy="3842535"/>
          </a:xfrm>
        </p:spPr>
        <p:txBody>
          <a:bodyPr>
            <a:normAutofit/>
          </a:bodyPr>
          <a:lstStyle/>
          <a:p>
            <a:pPr algn="just"/>
            <a:r>
              <a:rPr lang="el-GR" sz="2800" b="1" dirty="0">
                <a:latin typeface="Times New Roman" charset="0"/>
                <a:ea typeface="Times New Roman" charset="0"/>
                <a:cs typeface="Times New Roman" charset="0"/>
              </a:rPr>
              <a:t>Πότε είναι χρήσιμη η διαμεσολάβηση:</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Η διαμεσολάβηση αποτελεί μία διαδικασία για μία ειρηνική επίλυση των συγκρούσεων, η οποία δεν αντικαθιστά άλλες μορφές επίλυσης διαφορών αλλά τις συμπληρώνει.</a:t>
            </a:r>
            <a:endParaRPr lang="en-US" sz="2800" dirty="0">
              <a:latin typeface="Times New Roman" charset="0"/>
              <a:ea typeface="Times New Roman" charset="0"/>
              <a:cs typeface="Times New Roman" charset="0"/>
            </a:endParaRPr>
          </a:p>
          <a:p>
            <a:pPr algn="just"/>
            <a:r>
              <a:rPr lang="el-GR" sz="2800" dirty="0">
                <a:latin typeface="Times New Roman" charset="0"/>
                <a:ea typeface="Times New Roman" charset="0"/>
                <a:cs typeface="Times New Roman" charset="0"/>
              </a:rPr>
              <a:t>Βασικές προϋποθέσεις που καθιστούν χρήσιμη τη διαμεσολάβηση είναι</a:t>
            </a:r>
            <a:r>
              <a:rPr lang="en-US" sz="2800" dirty="0">
                <a:latin typeface="Times New Roman" charset="0"/>
                <a:ea typeface="Times New Roman" charset="0"/>
                <a:cs typeface="Times New Roman" charset="0"/>
              </a:rPr>
              <a:t>:</a:t>
            </a: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577225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900718" y="1910994"/>
            <a:ext cx="9298113" cy="3647326"/>
          </a:xfrm>
        </p:spPr>
        <p:txBody>
          <a:bodyPr>
            <a:normAutofit/>
          </a:bodyPr>
          <a:lstStyle/>
          <a:p>
            <a:r>
              <a:rPr lang="el-GR" sz="2800" dirty="0" smtClean="0">
                <a:latin typeface="Times New Roman" charset="0"/>
                <a:ea typeface="Times New Roman" charset="0"/>
                <a:cs typeface="Times New Roman" charset="0"/>
              </a:rPr>
              <a:t>Κάθε μέρος συνήθως υπολογίζει το </a:t>
            </a:r>
            <a:r>
              <a:rPr lang="en-US" sz="2800" b="1" dirty="0" smtClean="0">
                <a:latin typeface="Times New Roman" charset="0"/>
                <a:ea typeface="Times New Roman" charset="0"/>
                <a:cs typeface="Times New Roman" charset="0"/>
              </a:rPr>
              <a:t>BATNA</a:t>
            </a:r>
            <a:r>
              <a:rPr lang="el-GR" sz="2800" dirty="0" smtClean="0">
                <a:latin typeface="Times New Roman" charset="0"/>
                <a:ea typeface="Times New Roman" charset="0"/>
                <a:cs typeface="Times New Roman" charset="0"/>
              </a:rPr>
              <a:t> του, καθώς και το χαμηλότερο επίπεδο επιθυμιών του άλλου μέρους όταν φτάνει στο </a:t>
            </a:r>
            <a:r>
              <a:rPr lang="en-US" sz="2800" b="1" dirty="0" smtClean="0">
                <a:latin typeface="Times New Roman" charset="0"/>
                <a:ea typeface="Times New Roman" charset="0"/>
                <a:cs typeface="Times New Roman" charset="0"/>
              </a:rPr>
              <a:t>ZORA</a:t>
            </a:r>
            <a:r>
              <a:rPr lang="el-GR" sz="2800" b="1" dirty="0" smtClean="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353107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81555" y="154113"/>
            <a:ext cx="7986444" cy="1160980"/>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2373330" y="1900719"/>
            <a:ext cx="8825500" cy="4304872"/>
          </a:xfrm>
        </p:spPr>
        <p:txBody>
          <a:bodyPr>
            <a:noAutofit/>
          </a:bodyPr>
          <a:lstStyle/>
          <a:p>
            <a:pPr>
              <a:lnSpc>
                <a:spcPct val="100000"/>
              </a:lnSpc>
            </a:pPr>
            <a:r>
              <a:rPr lang="el-GR" sz="2800" b="1" dirty="0">
                <a:latin typeface="Times New Roman" charset="0"/>
                <a:ea typeface="Times New Roman" charset="0"/>
                <a:cs typeface="Times New Roman" charset="0"/>
              </a:rPr>
              <a:t>Διαμεσολαβητικές στρατηγικές</a:t>
            </a:r>
            <a:endParaRPr lang="en-US" sz="2800" dirty="0">
              <a:latin typeface="Times New Roman" charset="0"/>
              <a:ea typeface="Times New Roman" charset="0"/>
              <a:cs typeface="Times New Roman" charset="0"/>
            </a:endParaRPr>
          </a:p>
          <a:p>
            <a:pPr algn="just">
              <a:lnSpc>
                <a:spcPct val="100000"/>
              </a:lnSpc>
            </a:pPr>
            <a:r>
              <a:rPr lang="el-GR" sz="2800" dirty="0">
                <a:latin typeface="Times New Roman" charset="0"/>
                <a:ea typeface="Times New Roman" charset="0"/>
                <a:cs typeface="Times New Roman" charset="0"/>
              </a:rPr>
              <a:t>Η διαμεσολαβητική διαδικασία καταστρώνεται μέσα από έξι διακριτά στοιχεία, τα οποία συμπληρώνουν το λεγόμενο </a:t>
            </a:r>
            <a:r>
              <a:rPr lang="en-US" sz="2800" dirty="0">
                <a:latin typeface="Times New Roman" charset="0"/>
                <a:ea typeface="Times New Roman" charset="0"/>
                <a:cs typeface="Times New Roman" charset="0"/>
              </a:rPr>
              <a:t>BADGER</a:t>
            </a:r>
            <a:r>
              <a:rPr lang="el-GR" sz="2800" dirty="0">
                <a:latin typeface="Times New Roman" charset="0"/>
                <a:ea typeface="Times New Roman" charset="0"/>
                <a:cs typeface="Times New Roman" charset="0"/>
              </a:rPr>
              <a:t>, που αντιστοιχεί στα εξής βήματα</a:t>
            </a:r>
            <a:r>
              <a:rPr lang="en-US" sz="2800" dirty="0">
                <a:latin typeface="Times New Roman" charset="0"/>
                <a:ea typeface="Times New Roman" charset="0"/>
                <a:cs typeface="Times New Roman" charset="0"/>
              </a:rPr>
              <a:t>:</a:t>
            </a:r>
          </a:p>
          <a:p>
            <a:pPr lvl="0" algn="just">
              <a:lnSpc>
                <a:spcPct val="100000"/>
              </a:lnSpc>
            </a:pPr>
            <a:r>
              <a:rPr lang="en-US" sz="2800" dirty="0" err="1">
                <a:latin typeface="Times New Roman" charset="0"/>
                <a:ea typeface="Times New Roman" charset="0"/>
                <a:cs typeface="Times New Roman" charset="0"/>
              </a:rPr>
              <a:t>Έν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ρξη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των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συζητήσεων</a:t>
            </a:r>
            <a:r>
              <a:rPr lang="en-US" sz="2800" dirty="0">
                <a:latin typeface="Times New Roman" charset="0"/>
                <a:ea typeface="Times New Roman" charset="0"/>
                <a:cs typeface="Times New Roman" charset="0"/>
              </a:rPr>
              <a:t> (B - Begin the discussions)</a:t>
            </a:r>
          </a:p>
          <a:p>
            <a:pPr lvl="0" algn="just">
              <a:lnSpc>
                <a:spcPct val="100000"/>
              </a:lnSpc>
            </a:pPr>
            <a:r>
              <a:rPr lang="el-GR" sz="2800" dirty="0">
                <a:latin typeface="Times New Roman" charset="0"/>
                <a:ea typeface="Times New Roman" charset="0"/>
                <a:cs typeface="Times New Roman" charset="0"/>
              </a:rPr>
              <a:t>Συγκέντρωση πληροφοριών (A - </a:t>
            </a:r>
            <a:r>
              <a:rPr lang="en-US" sz="2800" dirty="0">
                <a:latin typeface="Times New Roman" charset="0"/>
                <a:ea typeface="Times New Roman" charset="0"/>
                <a:cs typeface="Times New Roman" charset="0"/>
              </a:rPr>
              <a:t>Accumulate information</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lvl="0">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835174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a:bodyPr>
          <a:lstStyle/>
          <a:p>
            <a:pPr lvl="0" algn="just">
              <a:lnSpc>
                <a:spcPct val="100000"/>
              </a:lnSpc>
            </a:pPr>
            <a:r>
              <a:rPr lang="el-GR" sz="2800" dirty="0">
                <a:latin typeface="Times New Roman" charset="0"/>
                <a:ea typeface="Times New Roman" charset="0"/>
                <a:cs typeface="Times New Roman" charset="0"/>
              </a:rPr>
              <a:t>Κατάστρωση προγράμματος και στρατηγική για διάλογο (D - </a:t>
            </a:r>
            <a:r>
              <a:rPr lang="el-GR" sz="2800" dirty="0" err="1">
                <a:latin typeface="Times New Roman" charset="0"/>
                <a:ea typeface="Times New Roman" charset="0"/>
                <a:cs typeface="Times New Roman" charset="0"/>
              </a:rPr>
              <a:t>Develop</a:t>
            </a:r>
            <a:r>
              <a:rPr lang="el-GR" sz="2800" dirty="0">
                <a:latin typeface="Times New Roman" charset="0"/>
                <a:ea typeface="Times New Roman" charset="0"/>
                <a:cs typeface="Times New Roman" charset="0"/>
              </a:rPr>
              <a:t> the </a:t>
            </a:r>
            <a:r>
              <a:rPr lang="el-GR" sz="2800" dirty="0" err="1">
                <a:latin typeface="Times New Roman" charset="0"/>
                <a:ea typeface="Times New Roman" charset="0"/>
                <a:cs typeface="Times New Roman" charset="0"/>
              </a:rPr>
              <a:t>agenda</a:t>
            </a:r>
            <a:r>
              <a:rPr lang="el-GR" sz="2800" dirty="0">
                <a:latin typeface="Times New Roman" charset="0"/>
                <a:ea typeface="Times New Roman" charset="0"/>
                <a:cs typeface="Times New Roman" charset="0"/>
              </a:rPr>
              <a:t> and </a:t>
            </a:r>
            <a:r>
              <a:rPr lang="el-GR" sz="2800" dirty="0" err="1">
                <a:latin typeface="Times New Roman" charset="0"/>
                <a:ea typeface="Times New Roman" charset="0"/>
                <a:cs typeface="Times New Roman" charset="0"/>
              </a:rPr>
              <a:t>discussion</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strategies</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lvl="0" algn="just">
              <a:lnSpc>
                <a:spcPct val="100000"/>
              </a:lnSpc>
            </a:pPr>
            <a:r>
              <a:rPr lang="el-GR" sz="2800" dirty="0">
                <a:latin typeface="Times New Roman" charset="0"/>
                <a:ea typeface="Times New Roman" charset="0"/>
                <a:cs typeface="Times New Roman" charset="0"/>
              </a:rPr>
              <a:t>Κάτι κινείται (</a:t>
            </a:r>
            <a:r>
              <a:rPr lang="en-US" sz="2800" dirty="0">
                <a:latin typeface="Times New Roman" charset="0"/>
                <a:ea typeface="Times New Roman" charset="0"/>
                <a:cs typeface="Times New Roman" charset="0"/>
              </a:rPr>
              <a:t>G - Generate </a:t>
            </a:r>
            <a:r>
              <a:rPr lang="en-US" sz="2800" dirty="0" err="1">
                <a:latin typeface="Times New Roman" charset="0"/>
                <a:ea typeface="Times New Roman" charset="0"/>
                <a:cs typeface="Times New Roman" charset="0"/>
              </a:rPr>
              <a:t>movenement</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lvl="0" algn="just">
              <a:lnSpc>
                <a:spcPct val="100000"/>
              </a:lnSpc>
            </a:pPr>
            <a:r>
              <a:rPr lang="el-GR" sz="2800" dirty="0">
                <a:latin typeface="Times New Roman" charset="0"/>
                <a:ea typeface="Times New Roman" charset="0"/>
                <a:cs typeface="Times New Roman" charset="0"/>
              </a:rPr>
              <a:t>Επιλογή </a:t>
            </a:r>
            <a:r>
              <a:rPr lang="el-GR" sz="2800" dirty="0" err="1">
                <a:latin typeface="Times New Roman" charset="0"/>
                <a:ea typeface="Times New Roman" charset="0"/>
                <a:cs typeface="Times New Roman" charset="0"/>
              </a:rPr>
              <a:t>κατ</a:t>
            </a:r>
            <a:r>
              <a:rPr lang="el-GR" sz="2800" dirty="0">
                <a:latin typeface="Times New Roman" charset="0"/>
                <a:ea typeface="Times New Roman" charset="0"/>
                <a:cs typeface="Times New Roman" charset="0"/>
              </a:rPr>
              <a:t>᾽ ιδίαν συναντήσεων (</a:t>
            </a:r>
            <a:r>
              <a:rPr lang="en-US" sz="2800" dirty="0">
                <a:latin typeface="Times New Roman" charset="0"/>
                <a:ea typeface="Times New Roman" charset="0"/>
                <a:cs typeface="Times New Roman" charset="0"/>
              </a:rPr>
              <a:t>E – Elect separate sessions</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lvl="0" algn="just">
              <a:lnSpc>
                <a:spcPct val="100000"/>
              </a:lnSpc>
            </a:pPr>
            <a:r>
              <a:rPr lang="el-GR" sz="2800" dirty="0">
                <a:latin typeface="Times New Roman" charset="0"/>
                <a:ea typeface="Times New Roman" charset="0"/>
                <a:cs typeface="Times New Roman" charset="0"/>
              </a:rPr>
              <a:t>Ολοκλήρωση της διαδικασίας (R – </a:t>
            </a:r>
            <a:r>
              <a:rPr lang="el-GR" sz="2800" dirty="0" err="1">
                <a:latin typeface="Times New Roman" charset="0"/>
                <a:ea typeface="Times New Roman" charset="0"/>
                <a:cs typeface="Times New Roman" charset="0"/>
              </a:rPr>
              <a:t>Reach</a:t>
            </a:r>
            <a:r>
              <a:rPr lang="el-GR" sz="2800" dirty="0">
                <a:latin typeface="Times New Roman" charset="0"/>
                <a:ea typeface="Times New Roman" charset="0"/>
                <a:cs typeface="Times New Roman" charset="0"/>
              </a:rPr>
              <a:t> </a:t>
            </a:r>
            <a:r>
              <a:rPr lang="el-GR" sz="2800" dirty="0" err="1">
                <a:latin typeface="Times New Roman" charset="0"/>
                <a:ea typeface="Times New Roman" charset="0"/>
                <a:cs typeface="Times New Roman" charset="0"/>
              </a:rPr>
              <a:t>closure</a:t>
            </a:r>
            <a:r>
              <a:rPr lang="el-GR" sz="2800" dirty="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9821860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510301" y="2116475"/>
            <a:ext cx="9688530" cy="4356244"/>
          </a:xfrm>
        </p:spPr>
        <p:txBody>
          <a:bodyPr>
            <a:noAutofit/>
          </a:bodyPr>
          <a:lstStyle/>
          <a:p>
            <a:pPr algn="just">
              <a:lnSpc>
                <a:spcPct val="100000"/>
              </a:lnSpc>
            </a:pPr>
            <a:r>
              <a:rPr lang="el-GR" sz="2800" dirty="0" err="1">
                <a:latin typeface="Times New Roman" charset="0"/>
                <a:ea typeface="Times New Roman" charset="0"/>
                <a:cs typeface="Times New Roman" charset="0"/>
              </a:rPr>
              <a:t>To</a:t>
            </a:r>
            <a:r>
              <a:rPr lang="el-GR" sz="2800" dirty="0">
                <a:latin typeface="Times New Roman" charset="0"/>
                <a:ea typeface="Times New Roman" charset="0"/>
                <a:cs typeface="Times New Roman" charset="0"/>
              </a:rPr>
              <a:t> </a:t>
            </a:r>
            <a:r>
              <a:rPr lang="en-US" sz="2800" dirty="0">
                <a:latin typeface="Times New Roman" charset="0"/>
                <a:ea typeface="Times New Roman" charset="0"/>
                <a:cs typeface="Times New Roman" charset="0"/>
              </a:rPr>
              <a:t>BADGER</a:t>
            </a:r>
            <a:r>
              <a:rPr lang="el-GR" sz="2800" dirty="0">
                <a:latin typeface="Times New Roman" charset="0"/>
                <a:ea typeface="Times New Roman" charset="0"/>
                <a:cs typeface="Times New Roman" charset="0"/>
              </a:rPr>
              <a:t> σημαίνει ΑΣΒΟΣ και πρόκειται για ένα μικρό ζώο, το οποίο στο κυνήγι των στόχων του δείχνει επιμονή, υπομονή, αισιοδοξία και είναι ακούραστο. Πρόκειται για στοιχεία που πρέπει να είναι διακριτά στο ρόλο του </a:t>
            </a:r>
            <a:r>
              <a:rPr lang="el-GR" sz="2800" dirty="0" smtClean="0">
                <a:latin typeface="Times New Roman" charset="0"/>
                <a:ea typeface="Times New Roman" charset="0"/>
                <a:cs typeface="Times New Roman" charset="0"/>
              </a:rPr>
              <a:t>διαμεσολαβητή. </a:t>
            </a:r>
          </a:p>
          <a:p>
            <a:pPr algn="just">
              <a:lnSpc>
                <a:spcPct val="100000"/>
              </a:lnSpc>
            </a:pPr>
            <a:r>
              <a:rPr lang="el-GR" sz="2800" dirty="0" smtClean="0">
                <a:latin typeface="Times New Roman" charset="0"/>
                <a:ea typeface="Times New Roman" charset="0"/>
                <a:cs typeface="Times New Roman" charset="0"/>
              </a:rPr>
              <a:t>Οι </a:t>
            </a:r>
            <a:r>
              <a:rPr lang="en-US" sz="2800" dirty="0" err="1">
                <a:latin typeface="Times New Roman" charset="0"/>
                <a:ea typeface="Times New Roman" charset="0"/>
                <a:cs typeface="Times New Roman" charset="0"/>
              </a:rPr>
              <a:t>Folger</a:t>
            </a:r>
            <a:r>
              <a:rPr lang="en-US" sz="2800" dirty="0">
                <a:latin typeface="Times New Roman" charset="0"/>
                <a:ea typeface="Times New Roman" charset="0"/>
                <a:cs typeface="Times New Roman" charset="0"/>
              </a:rPr>
              <a:t> &amp; Taylor (1984)</a:t>
            </a:r>
            <a:r>
              <a:rPr lang="el-GR" sz="2800" dirty="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κατατάσσουν </a:t>
            </a:r>
            <a:r>
              <a:rPr lang="el-GR" sz="2800" dirty="0">
                <a:latin typeface="Times New Roman" charset="0"/>
                <a:ea typeface="Times New Roman" charset="0"/>
                <a:cs typeface="Times New Roman" charset="0"/>
              </a:rPr>
              <a:t>σε επτά επίπεδα τη διαδικασία της διαμεσολάβησης, ενώ ο </a:t>
            </a:r>
            <a:r>
              <a:rPr lang="en-US" sz="2800" dirty="0">
                <a:latin typeface="Times New Roman" charset="0"/>
                <a:ea typeface="Times New Roman" charset="0"/>
                <a:cs typeface="Times New Roman" charset="0"/>
              </a:rPr>
              <a:t>Moore (1986)</a:t>
            </a:r>
            <a:r>
              <a:rPr lang="el-GR" sz="2800" dirty="0">
                <a:latin typeface="Times New Roman" charset="0"/>
                <a:ea typeface="Times New Roman" charset="0"/>
                <a:cs typeface="Times New Roman" charset="0"/>
              </a:rPr>
              <a:t> διακρίνει δώδεκα επίπεδα, στα οποία συμπεριλαμβάνει την προκαταρτική φάση και όχι τη φάση </a:t>
            </a:r>
            <a:r>
              <a:rPr lang="el-GR" sz="2800" dirty="0" smtClean="0">
                <a:latin typeface="Times New Roman" charset="0"/>
                <a:ea typeface="Times New Roman" charset="0"/>
                <a:cs typeface="Times New Roman" charset="0"/>
              </a:rPr>
              <a:t>εφαρμογής</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Σύμφων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M. </a:t>
            </a:r>
            <a:r>
              <a:rPr lang="en-US" sz="2800" dirty="0" err="1">
                <a:latin typeface="Times New Roman" charset="0"/>
                <a:ea typeface="Times New Roman" charset="0"/>
                <a:cs typeface="Times New Roman" charset="0"/>
              </a:rPr>
              <a:t>Damianakis</a:t>
            </a:r>
            <a:r>
              <a:rPr lang="el-GR" sz="2800" dirty="0">
                <a:latin typeface="Times New Roman" charset="0"/>
                <a:ea typeface="Times New Roman" charset="0"/>
                <a:cs typeface="Times New Roman" charset="0"/>
              </a:rPr>
              <a:t> τα στάδια για τη διαμεσολάβηση είναι επτά</a:t>
            </a:r>
            <a:r>
              <a:rPr lang="en-US" sz="2800" dirty="0">
                <a:latin typeface="Times New Roman" charset="0"/>
                <a:ea typeface="Times New Roman" charset="0"/>
                <a:cs typeface="Times New Roman" charset="0"/>
              </a:rPr>
              <a:t>:</a:t>
            </a: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670646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a:bodyPr>
          <a:lstStyle/>
          <a:p>
            <a:pPr lvl="0" algn="just">
              <a:lnSpc>
                <a:spcPct val="100000"/>
              </a:lnSpc>
            </a:pPr>
            <a:r>
              <a:rPr lang="el-GR" sz="2800" dirty="0" smtClean="0">
                <a:latin typeface="Times New Roman" charset="0"/>
                <a:ea typeface="Times New Roman" charset="0"/>
                <a:cs typeface="Times New Roman" charset="0"/>
              </a:rPr>
              <a:t>1. Προκαταρτικά</a:t>
            </a:r>
            <a:r>
              <a:rPr lang="el-GR" sz="2800" dirty="0">
                <a:latin typeface="Times New Roman" charset="0"/>
                <a:ea typeface="Times New Roman" charset="0"/>
                <a:cs typeface="Times New Roman" charset="0"/>
              </a:rPr>
              <a:t>, Εισαγωγή και Πληροφορία</a:t>
            </a:r>
            <a:endParaRPr lang="en-US" sz="2800" dirty="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2. Πρώτη </a:t>
            </a:r>
            <a:r>
              <a:rPr lang="el-GR" sz="2800" dirty="0">
                <a:latin typeface="Times New Roman" charset="0"/>
                <a:ea typeface="Times New Roman" charset="0"/>
                <a:cs typeface="Times New Roman" charset="0"/>
              </a:rPr>
              <a:t>από κοινού συνεδρία</a:t>
            </a:r>
            <a:endParaRPr lang="en-US" sz="2800" dirty="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3. Ιστορικό </a:t>
            </a:r>
            <a:r>
              <a:rPr lang="el-GR" sz="2800" dirty="0">
                <a:latin typeface="Times New Roman" charset="0"/>
                <a:ea typeface="Times New Roman" charset="0"/>
                <a:cs typeface="Times New Roman" charset="0"/>
              </a:rPr>
              <a:t>του προβλήματος</a:t>
            </a:r>
            <a:endParaRPr lang="en-US" sz="2800" dirty="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4. Συλλογή </a:t>
            </a:r>
            <a:r>
              <a:rPr lang="el-GR" sz="2800" dirty="0">
                <a:latin typeface="Times New Roman" charset="0"/>
                <a:ea typeface="Times New Roman" charset="0"/>
                <a:cs typeface="Times New Roman" charset="0"/>
              </a:rPr>
              <a:t>πληροφοριών</a:t>
            </a:r>
            <a:endParaRPr lang="en-US" sz="2800" dirty="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5. Ταυτοποίηση </a:t>
            </a:r>
            <a:r>
              <a:rPr lang="el-GR" sz="2800" dirty="0">
                <a:latin typeface="Times New Roman" charset="0"/>
                <a:ea typeface="Times New Roman" charset="0"/>
                <a:cs typeface="Times New Roman" charset="0"/>
              </a:rPr>
              <a:t>του προβλήματος</a:t>
            </a:r>
            <a:endParaRPr lang="en-US" sz="2800" dirty="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6. Παραγωγή </a:t>
            </a:r>
            <a:r>
              <a:rPr lang="el-GR" sz="2800" dirty="0">
                <a:latin typeface="Times New Roman" charset="0"/>
                <a:ea typeface="Times New Roman" charset="0"/>
                <a:cs typeface="Times New Roman" charset="0"/>
              </a:rPr>
              <a:t>επιλογών, καταιγισμός ιδεών και διαπραγμάτευση</a:t>
            </a:r>
            <a:endParaRPr lang="en-US" sz="2800" dirty="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7. Συμφωνίες </a:t>
            </a:r>
            <a:r>
              <a:rPr lang="el-GR" sz="2800" dirty="0">
                <a:latin typeface="Times New Roman" charset="0"/>
                <a:ea typeface="Times New Roman" charset="0"/>
                <a:cs typeface="Times New Roman" charset="0"/>
              </a:rPr>
              <a:t>και μνημόνια κατανόησης.</a:t>
            </a: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0473474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808252" y="2116475"/>
            <a:ext cx="9390579" cy="4489808"/>
          </a:xfrm>
        </p:spPr>
        <p:txBody>
          <a:bodyPr>
            <a:noAutofit/>
          </a:bodyPr>
          <a:lstStyle/>
          <a:p>
            <a:pPr lvl="0" algn="just">
              <a:lnSpc>
                <a:spcPct val="100000"/>
              </a:lnSpc>
            </a:pPr>
            <a:r>
              <a:rPr lang="el-GR" sz="2800" b="1" dirty="0" smtClean="0">
                <a:latin typeface="Times New Roman" charset="0"/>
                <a:ea typeface="Times New Roman" charset="0"/>
                <a:cs typeface="Times New Roman" charset="0"/>
              </a:rPr>
              <a:t>1. Προκαταρτικά</a:t>
            </a:r>
            <a:r>
              <a:rPr lang="el-GR" sz="2800" b="1" dirty="0">
                <a:latin typeface="Times New Roman" charset="0"/>
                <a:ea typeface="Times New Roman" charset="0"/>
                <a:cs typeface="Times New Roman" charset="0"/>
              </a:rPr>
              <a:t>, Εναρκτήρια Ομιλία</a:t>
            </a:r>
            <a:endParaRPr lang="en-US" sz="2800" dirty="0">
              <a:latin typeface="Times New Roman" charset="0"/>
              <a:ea typeface="Times New Roman" charset="0"/>
              <a:cs typeface="Times New Roman" charset="0"/>
            </a:endParaRPr>
          </a:p>
          <a:p>
            <a:pPr algn="just">
              <a:lnSpc>
                <a:spcPct val="100000"/>
              </a:lnSpc>
            </a:pPr>
            <a:r>
              <a:rPr lang="el-GR" sz="2800" dirty="0">
                <a:latin typeface="Times New Roman" charset="0"/>
                <a:ea typeface="Times New Roman" charset="0"/>
                <a:cs typeface="Times New Roman" charset="0"/>
              </a:rPr>
              <a:t>Διαδικαστικό</a:t>
            </a:r>
            <a:r>
              <a:rPr lang="el-GR" sz="2800" b="1"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πλαίσιο στο οποίο ο διαμεσολαβητής μεριμνά για ορισμένες σημαντικές λεπτομέρειες, που σχετίζονται με το οργανωτικό πλαίσιο, καθώς ο ίδιος έχει τη θέση του οικοδεσπότη. Πρόκειται συνδυαστικά για τα παρακάτω ζητήματα</a:t>
            </a:r>
            <a:r>
              <a:rPr lang="en-US" sz="2800" dirty="0">
                <a:latin typeface="Times New Roman" charset="0"/>
                <a:ea typeface="Times New Roman" charset="0"/>
                <a:cs typeface="Times New Roman" charset="0"/>
              </a:rPr>
              <a:t>:</a:t>
            </a: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Ημερομηνία συνάντησης</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Ώρα και διάρκεια συνάντησης</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Τόπος συνάντησης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3247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a:bodyPr>
          <a:lstStyle/>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Πόσοι και ποιοι είναι οι συμμετέχοντες</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Πρότερη παροχή πληροφοριών ή υλικού στο διαμεσολαβητή </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Ρόλος των παρατηρητών ή ενδιαφερόμενων ομάδων</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Τακτοποίηση του χώρου</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Αναψυκτικά και γεύματα</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Ø"/>
            </a:pPr>
            <a:r>
              <a:rPr lang="el-GR" sz="2800" dirty="0">
                <a:latin typeface="Times New Roman" charset="0"/>
                <a:ea typeface="Times New Roman" charset="0"/>
                <a:cs typeface="Times New Roman" charset="0"/>
              </a:rPr>
              <a:t>Κανόνες πρωτοκόλλου (σειρά συνομιλητών, επισημότητα συζητήσεων, τήρηση πρακτικών, ισχύς αποτελέσματος).</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390709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lnSpcReduction="10000"/>
          </a:bodyPr>
          <a:lstStyle/>
          <a:p>
            <a:pPr algn="just">
              <a:lnSpc>
                <a:spcPct val="100000"/>
              </a:lnSpc>
            </a:pPr>
            <a:r>
              <a:rPr lang="el-GR" sz="2800" i="1" dirty="0">
                <a:latin typeface="Times New Roman" charset="0"/>
                <a:ea typeface="Times New Roman" charset="0"/>
                <a:cs typeface="Times New Roman" charset="0"/>
              </a:rPr>
              <a:t>Συν</a:t>
            </a:r>
            <a:r>
              <a:rPr lang="en-US" sz="2800" i="1" dirty="0">
                <a:latin typeface="Times New Roman" charset="0"/>
                <a:ea typeface="Times New Roman" charset="0"/>
                <a:cs typeface="Times New Roman" charset="0"/>
              </a:rPr>
              <a:t>-</a:t>
            </a:r>
            <a:r>
              <a:rPr lang="el-GR" sz="2800" i="1" dirty="0">
                <a:latin typeface="Times New Roman" charset="0"/>
                <a:ea typeface="Times New Roman" charset="0"/>
                <a:cs typeface="Times New Roman" charset="0"/>
              </a:rPr>
              <a:t>διαμεσολάβηση</a:t>
            </a:r>
            <a:r>
              <a:rPr lang="el-GR" sz="2800" dirty="0">
                <a:latin typeface="Times New Roman" charset="0"/>
                <a:ea typeface="Times New Roman" charset="0"/>
                <a:cs typeface="Times New Roman" charset="0"/>
              </a:rPr>
              <a:t> έχουμε στην περίπτωση που οι διαμεσολαβητές είναι περισσότεροι από ένας και επιθυμούν να διεκπεραιώσουν μαζί τη διαδικασία και επομένως χρειάζεται να συναντηθούν και να προσδιορίσουν τους ρόλους τους πριν από τη συνεδρία. Καλό είναι να αποφύγουν την υπονόμευση μεταξύ τους. </a:t>
            </a:r>
            <a:endParaRPr lang="el-GR" sz="2800" dirty="0" smtClean="0">
              <a:latin typeface="Times New Roman" charset="0"/>
              <a:ea typeface="Times New Roman" charset="0"/>
              <a:cs typeface="Times New Roman" charset="0"/>
            </a:endParaRPr>
          </a:p>
          <a:p>
            <a:pPr algn="just">
              <a:lnSpc>
                <a:spcPct val="100000"/>
              </a:lnSpc>
            </a:pPr>
            <a:r>
              <a:rPr lang="el-GR" sz="2800" dirty="0" smtClean="0">
                <a:latin typeface="Times New Roman" charset="0"/>
                <a:ea typeface="Times New Roman" charset="0"/>
                <a:cs typeface="Times New Roman" charset="0"/>
              </a:rPr>
              <a:t>Επιπλέον</a:t>
            </a:r>
            <a:r>
              <a:rPr lang="el-GR" sz="2800" dirty="0">
                <a:latin typeface="Times New Roman" charset="0"/>
                <a:ea typeface="Times New Roman" charset="0"/>
                <a:cs typeface="Times New Roman" charset="0"/>
              </a:rPr>
              <a:t>, νέοι διαμεσολαβητές στη συν</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διαμεσολάβηση προσπαθούν να επωφεληθούν από το παιχνίδι των ρόλων και να βελτιώσουν τις δεξιότητές τους.</a:t>
            </a: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11033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294544" y="1684962"/>
            <a:ext cx="9996755" cy="5065159"/>
          </a:xfrm>
        </p:spPr>
        <p:txBody>
          <a:bodyPr>
            <a:noAutofit/>
          </a:bodyPr>
          <a:lstStyle/>
          <a:p>
            <a:pPr algn="just">
              <a:lnSpc>
                <a:spcPct val="100000"/>
              </a:lnSpc>
            </a:pPr>
            <a:r>
              <a:rPr lang="el-GR" sz="2800" dirty="0">
                <a:latin typeface="Times New Roman" charset="0"/>
                <a:ea typeface="Times New Roman" charset="0"/>
                <a:cs typeface="Times New Roman" charset="0"/>
              </a:rPr>
              <a:t>Ο διαμεσολαβητής στην εναρκτήρια ομιλία του αναφέρει ορισμένα βασικά στοιχεία για τη διαμεσολάβηση που είναι τα εξής</a:t>
            </a:r>
            <a:r>
              <a:rPr lang="en-US" sz="2800" dirty="0">
                <a:latin typeface="Times New Roman" charset="0"/>
                <a:ea typeface="Times New Roman" charset="0"/>
                <a:cs typeface="Times New Roman" charset="0"/>
              </a:rPr>
              <a:t>:</a:t>
            </a:r>
          </a:p>
          <a:p>
            <a:pPr marL="457200" lvl="0" indent="-457200" algn="just">
              <a:lnSpc>
                <a:spcPct val="100000"/>
              </a:lnSpc>
              <a:buFont typeface="Wingdings" charset="2"/>
              <a:buChar char="§"/>
            </a:pPr>
            <a:r>
              <a:rPr lang="en-US" sz="2800" dirty="0" err="1">
                <a:latin typeface="Times New Roman" charset="0"/>
                <a:ea typeface="Times New Roman" charset="0"/>
                <a:cs typeface="Times New Roman" charset="0"/>
              </a:rPr>
              <a:t>Όνομ</a:t>
            </a:r>
            <a:r>
              <a:rPr lang="en-US" sz="2800" dirty="0">
                <a:latin typeface="Times New Roman" charset="0"/>
                <a:ea typeface="Times New Roman" charset="0"/>
                <a:cs typeface="Times New Roman" charset="0"/>
              </a:rPr>
              <a:t>α, κα</a:t>
            </a:r>
            <a:r>
              <a:rPr lang="en-US" sz="2800" dirty="0" err="1">
                <a:latin typeface="Times New Roman" charset="0"/>
                <a:ea typeface="Times New Roman" charset="0"/>
                <a:cs typeface="Times New Roman" charset="0"/>
              </a:rPr>
              <a:t>λωσόρισμ</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ευχ</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ριστίες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συμμετοχή </a:t>
            </a:r>
          </a:p>
          <a:p>
            <a:pPr marL="457200" lvl="0" indent="-457200" algn="just">
              <a:lnSpc>
                <a:spcPct val="100000"/>
              </a:lnSpc>
              <a:buFont typeface="Wingdings" charset="2"/>
              <a:buChar char="§"/>
            </a:pP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ρά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ευση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συμμετοχή</a:t>
            </a:r>
          </a:p>
          <a:p>
            <a:pPr marL="457200" lvl="0" indent="-457200" algn="just">
              <a:lnSpc>
                <a:spcPct val="100000"/>
              </a:lnSpc>
              <a:buFont typeface="Wingdings" charset="2"/>
              <a:buChar char="§"/>
            </a:pPr>
            <a:r>
              <a:rPr lang="en-US" sz="2800" dirty="0" err="1">
                <a:latin typeface="Times New Roman" charset="0"/>
                <a:ea typeface="Times New Roman" charset="0"/>
                <a:cs typeface="Times New Roman" charset="0"/>
              </a:rPr>
              <a:t>Σημ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
            </a:pPr>
            <a:r>
              <a:rPr lang="en-US" sz="2800" dirty="0" err="1">
                <a:latin typeface="Times New Roman" charset="0"/>
                <a:ea typeface="Times New Roman" charset="0"/>
                <a:cs typeface="Times New Roman" charset="0"/>
              </a:rPr>
              <a:t>Ορισμός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
            </a:pPr>
            <a:r>
              <a:rPr lang="en-US" sz="2800" dirty="0">
                <a:latin typeface="Times New Roman" charset="0"/>
                <a:ea typeface="Times New Roman" charset="0"/>
                <a:cs typeface="Times New Roman" charset="0"/>
              </a:rPr>
              <a:t>Ο </a:t>
            </a:r>
            <a:r>
              <a:rPr lang="en-US" sz="2800" dirty="0" err="1">
                <a:latin typeface="Times New Roman" charset="0"/>
                <a:ea typeface="Times New Roman" charset="0"/>
                <a:cs typeface="Times New Roman" charset="0"/>
              </a:rPr>
              <a:t>ρόλος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a:t>
            </a:r>
            <a:endParaRPr lang="en-US" sz="2800" dirty="0">
              <a:latin typeface="Times New Roman" charset="0"/>
              <a:ea typeface="Times New Roman" charset="0"/>
              <a:cs typeface="Times New Roman" charset="0"/>
            </a:endParaRPr>
          </a:p>
          <a:p>
            <a:pPr marL="457200" lvl="0" indent="-457200" algn="just">
              <a:lnSpc>
                <a:spcPct val="100000"/>
              </a:lnSpc>
              <a:buFont typeface="Wingdings" charset="2"/>
              <a:buChar char="§"/>
            </a:pPr>
            <a:r>
              <a:rPr lang="en-US" sz="2800" dirty="0" err="1">
                <a:latin typeface="Times New Roman" charset="0"/>
                <a:ea typeface="Times New Roman" charset="0"/>
                <a:cs typeface="Times New Roman" charset="0"/>
              </a:rPr>
              <a:t>Αρχές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ικοινωνί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endParaRPr lang="en-US" sz="2800" dirty="0">
              <a:latin typeface="Times New Roman" charset="0"/>
              <a:ea typeface="Times New Roman" charset="0"/>
              <a:cs typeface="Times New Roman" charset="0"/>
            </a:endParaRPr>
          </a:p>
          <a:p>
            <a:endParaRPr lang="en-US" sz="2800" dirty="0"/>
          </a:p>
        </p:txBody>
      </p:sp>
    </p:spTree>
    <p:extLst>
      <p:ext uri="{BB962C8B-B14F-4D97-AF65-F5344CB8AC3E}">
        <p14:creationId xmlns:p14="http://schemas.microsoft.com/office/powerpoint/2010/main" val="6366431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36333" y="2116475"/>
            <a:ext cx="9462499" cy="4284325"/>
          </a:xfrm>
        </p:spPr>
        <p:txBody>
          <a:bodyPr>
            <a:noAutofit/>
          </a:bodyPr>
          <a:lstStyle/>
          <a:p>
            <a:pPr marL="457200" lvl="0" indent="-457200">
              <a:lnSpc>
                <a:spcPct val="100000"/>
              </a:lnSpc>
              <a:buFont typeface="Wingdings" charset="2"/>
              <a:buChar char="§"/>
            </a:pPr>
            <a:r>
              <a:rPr lang="en-US" sz="2800" dirty="0" err="1">
                <a:latin typeface="Times New Roman" charset="0"/>
                <a:ea typeface="Times New Roman" charset="0"/>
                <a:cs typeface="Times New Roman" charset="0"/>
              </a:rPr>
              <a:t>Χ</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κτηριστικό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Εθελοντική &amp; εκούσια προσφυγή</a:t>
            </a:r>
            <a:endParaRPr lang="en-US" sz="2800" dirty="0">
              <a:latin typeface="Times New Roman" charset="0"/>
              <a:ea typeface="Times New Roman" charset="0"/>
              <a:cs typeface="Times New Roman" charset="0"/>
            </a:endParaRPr>
          </a:p>
          <a:p>
            <a:pPr marL="457200" lvl="0" indent="-457200">
              <a:lnSpc>
                <a:spcPct val="100000"/>
              </a:lnSpc>
              <a:buFont typeface="Wingdings" charset="2"/>
              <a:buChar char="§"/>
            </a:pPr>
            <a:r>
              <a:rPr lang="el-GR" sz="2800" dirty="0">
                <a:latin typeface="Times New Roman" charset="0"/>
                <a:ea typeface="Times New Roman" charset="0"/>
                <a:cs typeface="Times New Roman" charset="0"/>
              </a:rPr>
              <a:t>Μη δεσμευτική απόφαση</a:t>
            </a:r>
            <a:endParaRPr lang="en-US" sz="2800" dirty="0">
              <a:latin typeface="Times New Roman" charset="0"/>
              <a:ea typeface="Times New Roman" charset="0"/>
              <a:cs typeface="Times New Roman" charset="0"/>
            </a:endParaRPr>
          </a:p>
          <a:p>
            <a:pPr marL="457200" lvl="0" indent="-457200">
              <a:lnSpc>
                <a:spcPct val="100000"/>
              </a:lnSpc>
              <a:buFont typeface="Wingdings" charset="2"/>
              <a:buChar char="§"/>
            </a:pPr>
            <a:r>
              <a:rPr lang="el-GR" sz="2800" dirty="0">
                <a:latin typeface="Times New Roman" charset="0"/>
                <a:ea typeface="Times New Roman" charset="0"/>
                <a:cs typeface="Times New Roman" charset="0"/>
              </a:rPr>
              <a:t>Γραπτή δέσμευση</a:t>
            </a:r>
            <a:endParaRPr lang="en-US" sz="2800" dirty="0">
              <a:latin typeface="Times New Roman" charset="0"/>
              <a:ea typeface="Times New Roman" charset="0"/>
              <a:cs typeface="Times New Roman" charset="0"/>
            </a:endParaRPr>
          </a:p>
          <a:p>
            <a:pPr marL="457200" lvl="0" indent="-457200">
              <a:lnSpc>
                <a:spcPct val="100000"/>
              </a:lnSpc>
              <a:buFont typeface="Arial" charset="0"/>
              <a:buChar char="•"/>
            </a:pPr>
            <a:r>
              <a:rPr lang="el-GR" sz="2800" dirty="0">
                <a:latin typeface="Times New Roman" charset="0"/>
                <a:ea typeface="Times New Roman" charset="0"/>
                <a:cs typeface="Times New Roman" charset="0"/>
              </a:rPr>
              <a:t>Εμπιστευτικότητα</a:t>
            </a:r>
            <a:endParaRPr lang="en-US" sz="2800" dirty="0">
              <a:latin typeface="Times New Roman" charset="0"/>
              <a:ea typeface="Times New Roman" charset="0"/>
              <a:cs typeface="Times New Roman" charset="0"/>
            </a:endParaRPr>
          </a:p>
          <a:p>
            <a:pPr marL="457200" lvl="0" indent="-457200">
              <a:lnSpc>
                <a:spcPct val="100000"/>
              </a:lnSpc>
              <a:buFont typeface="Arial" charset="0"/>
              <a:buChar char="•"/>
            </a:pPr>
            <a:r>
              <a:rPr lang="el-GR" sz="2800" dirty="0">
                <a:latin typeface="Times New Roman" charset="0"/>
                <a:ea typeface="Times New Roman" charset="0"/>
                <a:cs typeface="Times New Roman" charset="0"/>
              </a:rPr>
              <a:t>Απόρρητο</a:t>
            </a:r>
            <a:endParaRPr lang="en-US" sz="2800" dirty="0">
              <a:latin typeface="Times New Roman" charset="0"/>
              <a:ea typeface="Times New Roman" charset="0"/>
              <a:cs typeface="Times New Roman" charset="0"/>
            </a:endParaRPr>
          </a:p>
          <a:p>
            <a:pPr marL="457200" lvl="0" indent="-457200">
              <a:lnSpc>
                <a:spcPct val="100000"/>
              </a:lnSpc>
              <a:buFont typeface="Wingdings" charset="2"/>
              <a:buChar char="§"/>
            </a:pPr>
            <a:r>
              <a:rPr lang="el-GR" sz="2800" dirty="0">
                <a:latin typeface="Times New Roman" charset="0"/>
                <a:ea typeface="Times New Roman" charset="0"/>
                <a:cs typeface="Times New Roman" charset="0"/>
              </a:rPr>
              <a:t>Διαλείμματα, γεύματα, αναψυκτικά</a:t>
            </a:r>
            <a:endParaRPr lang="en-US" sz="2800" dirty="0">
              <a:latin typeface="Times New Roman" charset="0"/>
              <a:ea typeface="Times New Roman" charset="0"/>
              <a:cs typeface="Times New Roman" charset="0"/>
            </a:endParaRPr>
          </a:p>
          <a:p>
            <a:pPr marL="457200" lvl="0" indent="-457200">
              <a:lnSpc>
                <a:spcPct val="100000"/>
              </a:lnSpc>
              <a:buFont typeface="Wingdings" charset="2"/>
              <a:buChar char="§"/>
            </a:pPr>
            <a:r>
              <a:rPr lang="el-GR" sz="2800" dirty="0" err="1">
                <a:latin typeface="Times New Roman" charset="0"/>
                <a:ea typeface="Times New Roman" charset="0"/>
                <a:cs typeface="Times New Roman" charset="0"/>
              </a:rPr>
              <a:t>Εκτελεστότητα</a:t>
            </a:r>
            <a:endParaRPr lang="en-US" sz="2800" dirty="0">
              <a:latin typeface="Times New Roman" charset="0"/>
              <a:ea typeface="Times New Roman" charset="0"/>
              <a:cs typeface="Times New Roman" charset="0"/>
            </a:endParaRPr>
          </a:p>
          <a:p>
            <a:pPr>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09242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30184" y="277403"/>
            <a:ext cx="8037816" cy="1150706"/>
          </a:xfrm>
        </p:spPr>
        <p:txBody>
          <a:bodyPr>
            <a:noAutofit/>
          </a:bodyPr>
          <a:lstStyle/>
          <a:p>
            <a:pPr algn="ctr"/>
            <a:r>
              <a:rPr lang="el-GR" sz="4000" b="1" dirty="0"/>
              <a:t>Η ΔΙΑΔΙΚΑΣΙΑ ΤΗΣ</a:t>
            </a:r>
            <a:r>
              <a:rPr lang="en-US" sz="4000" b="1" dirty="0"/>
              <a:t> </a:t>
            </a:r>
            <a:r>
              <a:rPr lang="el-GR" sz="4000" b="1" dirty="0"/>
              <a:t>ΔΙΑΜΕΣΟΛΑΒΗΣΗΣ</a:t>
            </a:r>
            <a:endParaRPr lang="en-US" sz="4000" dirty="0"/>
          </a:p>
        </p:txBody>
      </p:sp>
      <p:sp>
        <p:nvSpPr>
          <p:cNvPr id="3" name="Subtitle 2"/>
          <p:cNvSpPr>
            <a:spLocks noGrp="1"/>
          </p:cNvSpPr>
          <p:nvPr>
            <p:ph type="subTitle" idx="1"/>
          </p:nvPr>
        </p:nvSpPr>
        <p:spPr>
          <a:xfrm>
            <a:off x="1705510" y="2116475"/>
            <a:ext cx="9493321" cy="4027471"/>
          </a:xfrm>
        </p:spPr>
        <p:txBody>
          <a:bodyPr>
            <a:normAutofit/>
          </a:bodyPr>
          <a:lstStyle/>
          <a:p>
            <a:pPr marL="457200" lvl="0" indent="-457200" algn="just">
              <a:buFont typeface="Arial" charset="0"/>
              <a:buChar char="•"/>
            </a:pPr>
            <a:r>
              <a:rPr lang="el-GR" sz="2800" dirty="0">
                <a:latin typeface="Times New Roman" charset="0"/>
                <a:ea typeface="Times New Roman" charset="0"/>
                <a:cs typeface="Times New Roman" charset="0"/>
              </a:rPr>
              <a:t>Η δύσκολη επίλυση της διαφοράς με απευθείας συνομιλίες ή διαπραγματεύσεις</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Οι αντιμαχόμενοι αποβλέπουν σε κοινά συμφέροντα και σχέσεις στο άμεσο μέλλον</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Η διαφορά είναι δύσκολο να επιλυθεί</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Τα αντικρουόμενα μέρη επιδιώκουν μία συναινετική λύση</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Η απόφαση δεν είναι απλή του τύπου Ναι ή Όχι</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Εκπροσώπηση σχεδόν όλων των μερών της σύγκρουσης</a:t>
            </a:r>
            <a:endParaRPr lang="en-US" sz="2800" dirty="0">
              <a:latin typeface="Times New Roman" charset="0"/>
              <a:ea typeface="Times New Roman" charset="0"/>
              <a:cs typeface="Times New Roman" charset="0"/>
            </a:endParaRPr>
          </a:p>
          <a:p>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398770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06868" y="1294544"/>
            <a:ext cx="10685124" cy="5455578"/>
          </a:xfrm>
        </p:spPr>
        <p:txBody>
          <a:bodyPr>
            <a:noAutofit/>
          </a:bodyPr>
          <a:lstStyle/>
          <a:p>
            <a:r>
              <a:rPr lang="el-GR" sz="2800" dirty="0" smtClean="0">
                <a:latin typeface="Times New Roman" charset="0"/>
                <a:ea typeface="Times New Roman" charset="0"/>
                <a:cs typeface="Times New Roman" charset="0"/>
              </a:rPr>
              <a:t>Όλα τα παραπάνω αναδεικνύουν τα εξής βασικά σημεία</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pPr marL="342900" indent="-342900" algn="just">
              <a:buFont typeface="Wingdings" charset="2"/>
              <a:buChar char="q"/>
            </a:pPr>
            <a:r>
              <a:rPr lang="el-GR" sz="2800" dirty="0">
                <a:latin typeface="Times New Roman" charset="0"/>
                <a:ea typeface="Times New Roman" charset="0"/>
                <a:cs typeface="Times New Roman" charset="0"/>
              </a:rPr>
              <a:t>Ο</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διαμεσολαβητής πρέπει να τονίσει τί είναι η </a:t>
            </a:r>
            <a:r>
              <a:rPr lang="el-GR" sz="2800" dirty="0" smtClean="0">
                <a:latin typeface="Times New Roman" charset="0"/>
                <a:ea typeface="Times New Roman" charset="0"/>
                <a:cs typeface="Times New Roman" charset="0"/>
              </a:rPr>
              <a:t>διαμεσολάβηση, ως </a:t>
            </a:r>
            <a:r>
              <a:rPr lang="el-GR" sz="2800" dirty="0">
                <a:latin typeface="Times New Roman" charset="0"/>
                <a:ea typeface="Times New Roman" charset="0"/>
                <a:cs typeface="Times New Roman" charset="0"/>
              </a:rPr>
              <a:t>διαδικασία εξαρτάται από τα μέρη και </a:t>
            </a:r>
            <a:r>
              <a:rPr lang="el-GR" sz="2800" dirty="0" smtClean="0">
                <a:latin typeface="Times New Roman" charset="0"/>
                <a:ea typeface="Times New Roman" charset="0"/>
                <a:cs typeface="Times New Roman" charset="0"/>
              </a:rPr>
              <a:t>το πως αυτή </a:t>
            </a:r>
            <a:r>
              <a:rPr lang="el-GR" sz="2800" dirty="0">
                <a:latin typeface="Times New Roman" charset="0"/>
                <a:ea typeface="Times New Roman" charset="0"/>
                <a:cs typeface="Times New Roman" charset="0"/>
              </a:rPr>
              <a:t>λειτουργεί</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marL="342900" indent="-342900" algn="just">
              <a:buFont typeface="Wingdings" charset="2"/>
              <a:buChar char="q"/>
            </a:pPr>
            <a:r>
              <a:rPr lang="el-GR" sz="2800" dirty="0">
                <a:latin typeface="Times New Roman" charset="0"/>
                <a:ea typeface="Times New Roman" charset="0"/>
                <a:cs typeface="Times New Roman" charset="0"/>
              </a:rPr>
              <a:t>Ν</a:t>
            </a:r>
            <a:r>
              <a:rPr lang="el-GR" sz="2800" dirty="0" smtClean="0">
                <a:latin typeface="Times New Roman" charset="0"/>
                <a:ea typeface="Times New Roman" charset="0"/>
                <a:cs typeface="Times New Roman" charset="0"/>
              </a:rPr>
              <a:t>α τονίσει ότι </a:t>
            </a:r>
            <a:r>
              <a:rPr lang="el-GR" sz="2800" dirty="0">
                <a:latin typeface="Times New Roman" charset="0"/>
                <a:ea typeface="Times New Roman" charset="0"/>
                <a:cs typeface="Times New Roman" charset="0"/>
              </a:rPr>
              <a:t>η διαμεσολάβηση είναι εμπιστευτική, μη δεσμευτική, απόρρητη και </a:t>
            </a:r>
            <a:r>
              <a:rPr lang="el-GR" sz="2800" dirty="0" smtClean="0">
                <a:latin typeface="Times New Roman" charset="0"/>
                <a:ea typeface="Times New Roman" charset="0"/>
                <a:cs typeface="Times New Roman" charset="0"/>
              </a:rPr>
              <a:t>ό,τι </a:t>
            </a:r>
            <a:r>
              <a:rPr lang="el-GR" sz="2800" dirty="0">
                <a:latin typeface="Times New Roman" charset="0"/>
                <a:ea typeface="Times New Roman" charset="0"/>
                <a:cs typeface="Times New Roman" charset="0"/>
              </a:rPr>
              <a:t>συμβαίνει δεν μπορεί να χρησιμοποιηθεί στο δικαστήριο, παρά μόνο εάν συγκατατεθούν τα μέρη</a:t>
            </a:r>
            <a:r>
              <a:rPr lang="en-US" sz="2800" dirty="0">
                <a:latin typeface="Times New Roman" charset="0"/>
                <a:ea typeface="Times New Roman" charset="0"/>
                <a:cs typeface="Times New Roman" charset="0"/>
              </a:rPr>
              <a:t> </a:t>
            </a:r>
            <a:endParaRPr lang="el-GR" sz="2800" dirty="0" smtClean="0">
              <a:latin typeface="Times New Roman" charset="0"/>
              <a:ea typeface="Times New Roman" charset="0"/>
              <a:cs typeface="Times New Roman" charset="0"/>
            </a:endParaRPr>
          </a:p>
          <a:p>
            <a:pPr marL="342900" indent="-342900" algn="just">
              <a:buFont typeface="Wingdings" charset="2"/>
              <a:buChar char="q"/>
            </a:pPr>
            <a:r>
              <a:rPr lang="el-GR" sz="2800" dirty="0">
                <a:latin typeface="Times New Roman" charset="0"/>
                <a:ea typeface="Times New Roman" charset="0"/>
                <a:cs typeface="Times New Roman" charset="0"/>
              </a:rPr>
              <a:t>Η εμπιστευτικότητα παραβιάζεται μόνο εάν κάποιο από τα μέρη απειλεί να προκαλέσει βλάβη στον εαυτό του ή στην άλλη </a:t>
            </a:r>
            <a:r>
              <a:rPr lang="el-GR" sz="2800" dirty="0" smtClean="0">
                <a:latin typeface="Times New Roman" charset="0"/>
                <a:ea typeface="Times New Roman" charset="0"/>
                <a:cs typeface="Times New Roman" charset="0"/>
              </a:rPr>
              <a:t>πλευρά</a:t>
            </a:r>
            <a:endParaRPr lang="el-GR" sz="2800" dirty="0">
              <a:latin typeface="Times New Roman" charset="0"/>
              <a:ea typeface="Times New Roman" charset="0"/>
              <a:cs typeface="Times New Roman" charset="0"/>
            </a:endParaRPr>
          </a:p>
          <a:p>
            <a:pPr marL="342900" indent="-342900" algn="just">
              <a:buFont typeface="Wingdings" charset="2"/>
              <a:buChar char="q"/>
            </a:pPr>
            <a:r>
              <a:rPr lang="el-GR" sz="2800" dirty="0">
                <a:latin typeface="Times New Roman" charset="0"/>
                <a:ea typeface="Times New Roman" charset="0"/>
                <a:cs typeface="Times New Roman" charset="0"/>
              </a:rPr>
              <a:t>Ν</a:t>
            </a:r>
            <a:r>
              <a:rPr lang="el-GR" sz="2800" dirty="0" smtClean="0">
                <a:latin typeface="Times New Roman" charset="0"/>
                <a:ea typeface="Times New Roman" charset="0"/>
                <a:cs typeface="Times New Roman" charset="0"/>
              </a:rPr>
              <a:t>α </a:t>
            </a:r>
            <a:r>
              <a:rPr lang="el-GR" sz="2800" dirty="0">
                <a:latin typeface="Times New Roman" charset="0"/>
                <a:ea typeface="Times New Roman" charset="0"/>
                <a:cs typeface="Times New Roman" charset="0"/>
              </a:rPr>
              <a:t>τονιστεί στα μέρη </a:t>
            </a:r>
            <a:r>
              <a:rPr lang="el-GR" sz="2800" dirty="0" smtClean="0">
                <a:latin typeface="Times New Roman" charset="0"/>
                <a:ea typeface="Times New Roman" charset="0"/>
                <a:cs typeface="Times New Roman" charset="0"/>
              </a:rPr>
              <a:t>η </a:t>
            </a:r>
            <a:r>
              <a:rPr lang="el-GR" sz="2800" dirty="0">
                <a:latin typeface="Times New Roman" charset="0"/>
                <a:ea typeface="Times New Roman" charset="0"/>
                <a:cs typeface="Times New Roman" charset="0"/>
              </a:rPr>
              <a:t>ουδετερότητα του ρόλου του διαμεσολαβητή, </a:t>
            </a:r>
            <a:r>
              <a:rPr lang="el-GR" sz="2800" dirty="0" smtClean="0">
                <a:latin typeface="Times New Roman" charset="0"/>
                <a:ea typeface="Times New Roman" charset="0"/>
                <a:cs typeface="Times New Roman" charset="0"/>
              </a:rPr>
              <a:t>για την ενίσχυση της εμπιστοσύνης </a:t>
            </a:r>
            <a:r>
              <a:rPr lang="el-GR" sz="2800" dirty="0">
                <a:latin typeface="Times New Roman" charset="0"/>
                <a:ea typeface="Times New Roman" charset="0"/>
                <a:cs typeface="Times New Roman" charset="0"/>
              </a:rPr>
              <a:t>των μερών σε </a:t>
            </a:r>
            <a:r>
              <a:rPr lang="el-GR" sz="2800" dirty="0" smtClean="0">
                <a:latin typeface="Times New Roman" charset="0"/>
                <a:ea typeface="Times New Roman" charset="0"/>
                <a:cs typeface="Times New Roman" charset="0"/>
              </a:rPr>
              <a:t>αυτόν</a:t>
            </a:r>
          </a:p>
          <a:p>
            <a:pPr marL="342900" indent="-342900" algn="just">
              <a:buFont typeface="Wingdings" charset="2"/>
              <a:buChar char="q"/>
            </a:pPr>
            <a:r>
              <a:rPr lang="el-GR" sz="2800" dirty="0">
                <a:latin typeface="Times New Roman" charset="0"/>
                <a:ea typeface="Times New Roman" charset="0"/>
                <a:cs typeface="Times New Roman" charset="0"/>
              </a:rPr>
              <a:t>Ο</a:t>
            </a:r>
            <a:r>
              <a:rPr lang="el-GR" sz="2800" dirty="0" smtClean="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διαμεσολαβητής ίσως συμβουλέψει τα μέρη για την ανάγκη διενέργειας ξεχωριστών συνομιλιών</a:t>
            </a:r>
            <a:r>
              <a:rPr lang="en-US" sz="2800" dirty="0">
                <a:latin typeface="Times New Roman" charset="0"/>
                <a:ea typeface="Times New Roman" charset="0"/>
                <a:cs typeface="Times New Roman" charset="0"/>
              </a:rPr>
              <a:t> </a:t>
            </a:r>
            <a:r>
              <a:rPr lang="en-US" sz="2800" dirty="0" smtClean="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6918368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dirty="0">
                <a:latin typeface="Times New Roman" charset="0"/>
                <a:ea typeface="Times New Roman" charset="0"/>
                <a:cs typeface="Times New Roman" charset="0"/>
              </a:rPr>
              <a:t>Η εισαγωγική συνεδρία ολοκληρώνεται αφού τα αντικρουόμενα μέρη έχουν υπογράψει τα εξής</a:t>
            </a:r>
            <a:r>
              <a:rPr lang="en-US" sz="2800" dirty="0">
                <a:latin typeface="Times New Roman" charset="0"/>
                <a:ea typeface="Times New Roman" charset="0"/>
                <a:cs typeface="Times New Roman" charset="0"/>
              </a:rPr>
              <a:t>: </a:t>
            </a:r>
            <a:endParaRPr lang="en-US" sz="2800" dirty="0" smtClean="0">
              <a:latin typeface="Times New Roman" charset="0"/>
              <a:ea typeface="Times New Roman" charset="0"/>
              <a:cs typeface="Times New Roman" charset="0"/>
            </a:endParaRPr>
          </a:p>
          <a:p>
            <a:pPr marL="457200" lvl="0" indent="-457200" algn="just">
              <a:lnSpc>
                <a:spcPct val="100000"/>
              </a:lnSpc>
              <a:buFont typeface="Wingdings" charset="2"/>
              <a:buChar char="ü"/>
            </a:pPr>
            <a:r>
              <a:rPr lang="el-GR" sz="2800" b="1" dirty="0" smtClean="0">
                <a:latin typeface="Times New Roman" charset="0"/>
                <a:ea typeface="Times New Roman" charset="0"/>
                <a:cs typeface="Times New Roman" charset="0"/>
              </a:rPr>
              <a:t>Την </a:t>
            </a:r>
            <a:r>
              <a:rPr lang="el-GR" sz="2800" b="1" dirty="0">
                <a:latin typeface="Times New Roman" charset="0"/>
                <a:ea typeface="Times New Roman" charset="0"/>
                <a:cs typeface="Times New Roman" charset="0"/>
              </a:rPr>
              <a:t>Εμπιστευτική Φόρμα Εισαγωγής</a:t>
            </a:r>
            <a:r>
              <a:rPr lang="en-US" sz="2800" b="1"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Δίνοντ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π</a:t>
            </a:r>
            <a:r>
              <a:rPr lang="en-US" sz="2800" dirty="0" err="1">
                <a:latin typeface="Times New Roman" charset="0"/>
                <a:ea typeface="Times New Roman" charset="0"/>
                <a:cs typeface="Times New Roman" charset="0"/>
              </a:rPr>
              <a:t>ροσω</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ικά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στοιχεί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των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μερών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δηλ</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στοιχεί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υτότητ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λέον</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ληροφορίες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στοιχεί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κα</a:t>
            </a:r>
            <a:r>
              <a:rPr lang="en-US" sz="2800" dirty="0" err="1">
                <a:latin typeface="Times New Roman" charset="0"/>
                <a:ea typeface="Times New Roman" charset="0"/>
                <a:cs typeface="Times New Roman" charset="0"/>
              </a:rPr>
              <a:t>τοικί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εργ</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κή</a:t>
            </a:r>
            <a:r>
              <a:rPr lang="en-US" sz="2800" dirty="0">
                <a:latin typeface="Times New Roman" charset="0"/>
                <a:ea typeface="Times New Roman" charset="0"/>
                <a:cs typeface="Times New Roman" charset="0"/>
              </a:rPr>
              <a:t> κα</a:t>
            </a:r>
            <a:r>
              <a:rPr lang="en-US" sz="2800" dirty="0" err="1">
                <a:latin typeface="Times New Roman" charset="0"/>
                <a:ea typeface="Times New Roman" charset="0"/>
                <a:cs typeface="Times New Roman" charset="0"/>
              </a:rPr>
              <a:t>τάστ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ιστορικό</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ου</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ιρετικό</a:t>
            </a:r>
            <a:r>
              <a:rPr lang="en-US" sz="2800" dirty="0">
                <a:latin typeface="Times New Roman" charset="0"/>
                <a:ea typeface="Times New Roman" charset="0"/>
                <a:cs typeface="Times New Roman" charset="0"/>
              </a:rPr>
              <a:t>), κα</a:t>
            </a:r>
            <a:r>
              <a:rPr lang="en-US" sz="2800" dirty="0" err="1">
                <a:latin typeface="Times New Roman" charset="0"/>
                <a:ea typeface="Times New Roman" charset="0"/>
                <a:cs typeface="Times New Roman" charset="0"/>
              </a:rPr>
              <a:t>θώς</a:t>
            </a:r>
            <a:r>
              <a:rPr lang="en-US" sz="2800" dirty="0">
                <a:latin typeface="Times New Roman" charset="0"/>
                <a:ea typeface="Times New Roman" charset="0"/>
                <a:cs typeface="Times New Roman" charset="0"/>
              </a:rPr>
              <a:t> κα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διάφορες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ιρετικές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ερωτήσεις</a:t>
            </a:r>
            <a:endParaRPr lang="en-US" sz="2800" dirty="0">
              <a:latin typeface="Times New Roman" charset="0"/>
              <a:ea typeface="Times New Roman" charset="0"/>
              <a:cs typeface="Times New Roman" charset="0"/>
            </a:endParaRPr>
          </a:p>
          <a:p>
            <a:pPr marL="457200" indent="-457200" algn="just">
              <a:lnSpc>
                <a:spcPct val="100000"/>
              </a:lnSpc>
              <a:buFont typeface="Wingdings" charset="2"/>
              <a:buChar char="ü"/>
            </a:pPr>
            <a:r>
              <a:rPr lang="en-US" sz="2800" b="1" dirty="0" err="1">
                <a:latin typeface="Times New Roman" charset="0"/>
                <a:ea typeface="Times New Roman" charset="0"/>
                <a:cs typeface="Times New Roman" charset="0"/>
              </a:rPr>
              <a:t>Την</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Φόρμ</a:t>
            </a:r>
            <a:r>
              <a:rPr lang="en-US" sz="2800" b="1" dirty="0">
                <a:latin typeface="Times New Roman" charset="0"/>
                <a:ea typeface="Times New Roman" charset="0"/>
                <a:cs typeface="Times New Roman" charset="0"/>
              </a:rPr>
              <a:t>α </a:t>
            </a:r>
            <a:r>
              <a:rPr lang="en-US" sz="2800" b="1" dirty="0" err="1">
                <a:latin typeface="Times New Roman" charset="0"/>
                <a:ea typeface="Times New Roman" charset="0"/>
                <a:cs typeface="Times New Roman" charset="0"/>
              </a:rPr>
              <a:t>Συγκ</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τάθεσης</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στη</a:t>
            </a:r>
            <a:r>
              <a:rPr lang="en-US" sz="2800" b="1" dirty="0">
                <a:latin typeface="Times New Roman" charset="0"/>
                <a:ea typeface="Times New Roman" charset="0"/>
                <a:cs typeface="Times New Roman" charset="0"/>
              </a:rPr>
              <a:t> </a:t>
            </a:r>
            <a:r>
              <a:rPr lang="en-US" sz="2800" b="1" dirty="0" err="1">
                <a:latin typeface="Times New Roman" charset="0"/>
                <a:ea typeface="Times New Roman" charset="0"/>
                <a:cs typeface="Times New Roman" charset="0"/>
              </a:rPr>
              <a:t>Δι</a:t>
            </a:r>
            <a:r>
              <a:rPr lang="en-US" sz="2800" b="1" dirty="0">
                <a:latin typeface="Times New Roman" charset="0"/>
                <a:ea typeface="Times New Roman" charset="0"/>
                <a:cs typeface="Times New Roman" charset="0"/>
              </a:rPr>
              <a:t>α</a:t>
            </a:r>
            <a:r>
              <a:rPr lang="en-US" sz="2800" b="1" dirty="0" err="1">
                <a:latin typeface="Times New Roman" charset="0"/>
                <a:ea typeface="Times New Roman" charset="0"/>
                <a:cs typeface="Times New Roman" charset="0"/>
              </a:rPr>
              <a:t>μεσολά</a:t>
            </a:r>
            <a:r>
              <a:rPr lang="en-US" sz="2800" b="1" dirty="0">
                <a:latin typeface="Times New Roman" charset="0"/>
                <a:ea typeface="Times New Roman" charset="0"/>
                <a:cs typeface="Times New Roman" charset="0"/>
              </a:rPr>
              <a:t>β</a:t>
            </a:r>
            <a:r>
              <a:rPr lang="en-US" sz="2800" b="1" dirty="0" err="1">
                <a:latin typeface="Times New Roman" charset="0"/>
                <a:ea typeface="Times New Roman" charset="0"/>
                <a:cs typeface="Times New Roman" charset="0"/>
              </a:rPr>
              <a:t>ηση</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Δίνεται η συγκατάθεση των δύο μερών </a:t>
            </a:r>
            <a:endParaRPr lang="en-US" sz="27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708152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u="sng" dirty="0">
                <a:latin typeface="Times New Roman" charset="0"/>
                <a:ea typeface="Times New Roman" charset="0"/>
                <a:cs typeface="Times New Roman" charset="0"/>
              </a:rPr>
              <a:t>Τα μέρη θα πρέπει να συμφωνήσουν στις παραπάνω προϋποθέσεις και να υπογράψουν τη φόρμα.</a:t>
            </a:r>
            <a:endParaRPr lang="en-US" sz="2800" u="sng" dirty="0">
              <a:latin typeface="Times New Roman" charset="0"/>
              <a:ea typeface="Times New Roman" charset="0"/>
              <a:cs typeface="Times New Roman" charset="0"/>
            </a:endParaRPr>
          </a:p>
          <a:p>
            <a:pPr lvl="0" algn="just">
              <a:lnSpc>
                <a:spcPct val="100000"/>
              </a:lnSpc>
            </a:pPr>
            <a:r>
              <a:rPr lang="el-GR" sz="2800" b="1" dirty="0">
                <a:latin typeface="Times New Roman" charset="0"/>
                <a:ea typeface="Times New Roman" charset="0"/>
                <a:cs typeface="Times New Roman" charset="0"/>
              </a:rPr>
              <a:t>Πρόγραμμα διαμεσολάβησης</a:t>
            </a:r>
            <a:r>
              <a:rPr lang="en-US" sz="2800" b="1" dirty="0">
                <a:latin typeface="Times New Roman" charset="0"/>
                <a:ea typeface="Times New Roman" charset="0"/>
                <a:cs typeface="Times New Roman" charset="0"/>
              </a:rPr>
              <a:t>:</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Τα μέρη υπογράφουν τα ζητήματα που θα συζητηθούν κατά τη διαδικασία της διαμεσολάβησης. Εάν το πρόγραμμα έχει ήδη συμπληρωθεί από τα αντιμαχόμενα μέρη, θα πρέπει να επανεξεταστεί και από τα δύο μέρη κατά τη διάρκεια της πρώτης συνεδρίας. </a:t>
            </a:r>
            <a:endParaRPr lang="el-GR" sz="2800" dirty="0" smtClean="0">
              <a:latin typeface="Times New Roman" charset="0"/>
              <a:ea typeface="Times New Roman" charset="0"/>
              <a:cs typeface="Times New Roman" charset="0"/>
            </a:endParaRPr>
          </a:p>
          <a:p>
            <a:pPr lvl="0" algn="just">
              <a:lnSpc>
                <a:spcPct val="100000"/>
              </a:lnSpc>
            </a:pPr>
            <a:r>
              <a:rPr lang="el-GR" sz="2800" dirty="0" smtClean="0">
                <a:latin typeface="Times New Roman" charset="0"/>
                <a:ea typeface="Times New Roman" charset="0"/>
                <a:cs typeface="Times New Roman" charset="0"/>
              </a:rPr>
              <a:t>Ο </a:t>
            </a:r>
            <a:r>
              <a:rPr lang="el-GR" sz="2800" dirty="0">
                <a:latin typeface="Times New Roman" charset="0"/>
                <a:ea typeface="Times New Roman" charset="0"/>
                <a:cs typeface="Times New Roman" charset="0"/>
              </a:rPr>
              <a:t>διαμεσολαβητής είναι υποχρεωμένος να φωτοτυπήσει ή να στείλει με </a:t>
            </a:r>
            <a:r>
              <a:rPr lang="en-US" sz="2800" dirty="0">
                <a:latin typeface="Times New Roman" charset="0"/>
                <a:ea typeface="Times New Roman" charset="0"/>
                <a:cs typeface="Times New Roman" charset="0"/>
              </a:rPr>
              <a:t>email</a:t>
            </a:r>
            <a:r>
              <a:rPr lang="el-GR" sz="2800" dirty="0">
                <a:latin typeface="Times New Roman" charset="0"/>
                <a:ea typeface="Times New Roman" charset="0"/>
                <a:cs typeface="Times New Roman" charset="0"/>
              </a:rPr>
              <a:t> το πρόγραμμα στα ενδιαφερόμενα μέρη.  </a:t>
            </a:r>
            <a:endParaRPr lang="en-US" sz="2800" dirty="0">
              <a:latin typeface="Times New Roman" charset="0"/>
              <a:ea typeface="Times New Roman" charset="0"/>
              <a:cs typeface="Times New Roman" charset="0"/>
            </a:endParaRPr>
          </a:p>
          <a:p>
            <a:pPr algn="just">
              <a:lnSpc>
                <a:spcPct val="100000"/>
              </a:lnSpc>
            </a:pPr>
            <a:endParaRPr lang="en-US" sz="27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888040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u="sng" dirty="0" smtClean="0">
                <a:latin typeface="Times New Roman" charset="0"/>
                <a:ea typeface="Times New Roman" charset="0"/>
                <a:cs typeface="Times New Roman" charset="0"/>
              </a:rPr>
              <a:t>Για να αρχίσει η διαδικασία της διαμεσολάβησης απαιτείται</a:t>
            </a:r>
            <a:r>
              <a:rPr lang="en-US" sz="2800" u="sng" dirty="0" smtClean="0">
                <a:latin typeface="Times New Roman" charset="0"/>
                <a:ea typeface="Times New Roman" charset="0"/>
                <a:cs typeface="Times New Roman" charset="0"/>
              </a:rPr>
              <a:t>:</a:t>
            </a:r>
          </a:p>
          <a:p>
            <a:pPr lvl="0" algn="just">
              <a:lnSpc>
                <a:spcPct val="100000"/>
              </a:lnSpc>
            </a:pPr>
            <a:r>
              <a:rPr lang="el-GR" sz="2800" b="1" dirty="0">
                <a:latin typeface="Times New Roman" charset="0"/>
                <a:ea typeface="Times New Roman" charset="0"/>
                <a:cs typeface="Times New Roman" charset="0"/>
              </a:rPr>
              <a:t>Η Φόρμα Πληρωμής</a:t>
            </a:r>
            <a:r>
              <a:rPr lang="en-US" sz="2800" b="1" dirty="0">
                <a:latin typeface="Times New Roman" charset="0"/>
                <a:ea typeface="Times New Roman" charset="0"/>
                <a:cs typeface="Times New Roman" charset="0"/>
              </a:rPr>
              <a:t>:</a:t>
            </a:r>
            <a:r>
              <a:rPr lang="el-GR" sz="2800" b="1"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τα συμβαλλόμενα μέρη συμφωνούν ως προς τις μεθόδους πληρωμής, για τις υπηρεσίες που τους παρείχε ο </a:t>
            </a:r>
            <a:r>
              <a:rPr lang="el-GR" sz="2800" dirty="0" smtClean="0">
                <a:latin typeface="Times New Roman" charset="0"/>
                <a:ea typeface="Times New Roman" charset="0"/>
                <a:cs typeface="Times New Roman" charset="0"/>
              </a:rPr>
              <a:t>διαμεσολαβητής</a:t>
            </a:r>
            <a:endParaRPr lang="en-US" sz="2800" dirty="0" smtClean="0">
              <a:latin typeface="Times New Roman" charset="0"/>
              <a:ea typeface="Times New Roman" charset="0"/>
              <a:cs typeface="Times New Roman" charset="0"/>
            </a:endParaRPr>
          </a:p>
          <a:p>
            <a:pPr lvl="0" algn="just">
              <a:lnSpc>
                <a:spcPct val="100000"/>
              </a:lnSpc>
            </a:pPr>
            <a:endParaRPr lang="en-US" sz="2800" dirty="0">
              <a:latin typeface="Times New Roman" charset="0"/>
              <a:ea typeface="Times New Roman" charset="0"/>
              <a:cs typeface="Times New Roman" charset="0"/>
            </a:endParaRPr>
          </a:p>
          <a:p>
            <a:pPr algn="just">
              <a:lnSpc>
                <a:spcPct val="100000"/>
              </a:lnSpc>
            </a:pPr>
            <a:r>
              <a:rPr lang="el-GR" sz="2800" b="1" dirty="0">
                <a:latin typeface="Times New Roman" charset="0"/>
                <a:ea typeface="Times New Roman" charset="0"/>
                <a:cs typeface="Times New Roman" charset="0"/>
              </a:rPr>
              <a:t>Η Φόρμα Περάτωσης Διαμεσολάβησης: </a:t>
            </a:r>
            <a:r>
              <a:rPr lang="el-GR" sz="2800" dirty="0">
                <a:latin typeface="Times New Roman" charset="0"/>
                <a:ea typeface="Times New Roman" charset="0"/>
                <a:cs typeface="Times New Roman" charset="0"/>
              </a:rPr>
              <a:t>Αναφέρεται η ημερομηνία έναρξης και περάτωσης της διαμεσολάβησης, τα ονόματα των μερών και των επιπλέον </a:t>
            </a:r>
            <a:r>
              <a:rPr lang="el-GR" sz="2800" dirty="0" smtClean="0">
                <a:latin typeface="Times New Roman" charset="0"/>
                <a:ea typeface="Times New Roman" charset="0"/>
                <a:cs typeface="Times New Roman" charset="0"/>
              </a:rPr>
              <a:t>μερών</a:t>
            </a:r>
            <a:r>
              <a:rPr lang="en-US" sz="2800" dirty="0" smtClean="0">
                <a:latin typeface="Times New Roman" charset="0"/>
                <a:ea typeface="Times New Roman" charset="0"/>
                <a:cs typeface="Times New Roman" charset="0"/>
              </a:rPr>
              <a:t>. </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418057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160980" y="1428110"/>
            <a:ext cx="9626885" cy="4746659"/>
          </a:xfrm>
        </p:spPr>
        <p:txBody>
          <a:bodyPr>
            <a:noAutofit/>
          </a:bodyPr>
          <a:lstStyle/>
          <a:p>
            <a:pPr algn="just">
              <a:lnSpc>
                <a:spcPct val="100000"/>
              </a:lnSpc>
            </a:pPr>
            <a:r>
              <a:rPr lang="el-GR" sz="2800" dirty="0">
                <a:latin typeface="Times New Roman" charset="0"/>
                <a:ea typeface="Times New Roman" charset="0"/>
                <a:cs typeface="Times New Roman" charset="0"/>
              </a:rPr>
              <a:t>Μετά την υπογραφή της Εμπιστευτικής Φόρμας Εισαγωγής, τη Φόρμα Συγκατάθεσης και το Πρόγραμμα διαμεσολάβησης τα μέρη είναι έτοιμα να συναντηθούν για την πρώτη από κοινού συνεδρία. </a:t>
            </a:r>
            <a:endParaRPr lang="el-GR" sz="2800" dirty="0" smtClean="0">
              <a:latin typeface="Times New Roman" charset="0"/>
              <a:ea typeface="Times New Roman" charset="0"/>
              <a:cs typeface="Times New Roman" charset="0"/>
            </a:endParaRPr>
          </a:p>
          <a:p>
            <a:pPr algn="just">
              <a:lnSpc>
                <a:spcPct val="100000"/>
              </a:lnSpc>
            </a:pPr>
            <a:r>
              <a:rPr lang="el-GR" sz="2800" b="1" dirty="0" smtClean="0">
                <a:latin typeface="Times New Roman" charset="0"/>
                <a:ea typeface="Times New Roman" charset="0"/>
                <a:cs typeface="Times New Roman" charset="0"/>
              </a:rPr>
              <a:t>Τα λόγια του διαμεσολαβητή κατά την εναρκτήρια ομιλία</a:t>
            </a:r>
            <a:r>
              <a:rPr lang="en-US" sz="2800" b="1" dirty="0" smtClean="0">
                <a:latin typeface="Times New Roman" charset="0"/>
                <a:ea typeface="Times New Roman" charset="0"/>
                <a:cs typeface="Times New Roman" charset="0"/>
              </a:rPr>
              <a:t>:</a:t>
            </a:r>
            <a:endParaRPr lang="en-US" sz="2800" b="1"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618842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r>
              <a:rPr lang="en-US" sz="2800" b="1" u="sng" dirty="0" err="1">
                <a:latin typeface="Times New Roman" charset="0"/>
                <a:ea typeface="Times New Roman" charset="0"/>
                <a:cs typeface="Times New Roman" charset="0"/>
              </a:rPr>
              <a:t>Όνομ</a:t>
            </a:r>
            <a:r>
              <a:rPr lang="en-US" sz="2800" b="1" u="sng" dirty="0">
                <a:latin typeface="Times New Roman" charset="0"/>
                <a:ea typeface="Times New Roman" charset="0"/>
                <a:cs typeface="Times New Roman" charset="0"/>
              </a:rPr>
              <a:t>α, </a:t>
            </a:r>
            <a:r>
              <a:rPr lang="en-US" sz="2800" b="1" u="sng" dirty="0" err="1">
                <a:latin typeface="Times New Roman" charset="0"/>
                <a:ea typeface="Times New Roman" charset="0"/>
                <a:cs typeface="Times New Roman" charset="0"/>
              </a:rPr>
              <a:t>κ</a:t>
            </a:r>
            <a:r>
              <a:rPr lang="en-US" sz="2800" b="1" u="sng" dirty="0">
                <a:latin typeface="Times New Roman" charset="0"/>
                <a:ea typeface="Times New Roman" charset="0"/>
                <a:cs typeface="Times New Roman" charset="0"/>
              </a:rPr>
              <a:t>α</a:t>
            </a:r>
            <a:r>
              <a:rPr lang="en-US" sz="2800" b="1" u="sng" dirty="0" err="1">
                <a:latin typeface="Times New Roman" charset="0"/>
                <a:ea typeface="Times New Roman" charset="0"/>
                <a:cs typeface="Times New Roman" charset="0"/>
              </a:rPr>
              <a:t>λωσόρισμ</a:t>
            </a:r>
            <a:r>
              <a:rPr lang="en-US" sz="2800" b="1" u="sng" dirty="0">
                <a:latin typeface="Times New Roman" charset="0"/>
                <a:ea typeface="Times New Roman" charset="0"/>
                <a:cs typeface="Times New Roman" charset="0"/>
              </a:rPr>
              <a:t>α, </a:t>
            </a:r>
            <a:r>
              <a:rPr lang="en-US" sz="2800" b="1" u="sng" dirty="0" err="1">
                <a:latin typeface="Times New Roman" charset="0"/>
                <a:ea typeface="Times New Roman" charset="0"/>
                <a:cs typeface="Times New Roman" charset="0"/>
              </a:rPr>
              <a:t>ευχ</a:t>
            </a:r>
            <a:r>
              <a:rPr lang="en-US" sz="2800" b="1" u="sng" dirty="0">
                <a:latin typeface="Times New Roman" charset="0"/>
                <a:ea typeface="Times New Roman" charset="0"/>
                <a:cs typeface="Times New Roman" charset="0"/>
              </a:rPr>
              <a:t>α</a:t>
            </a:r>
            <a:r>
              <a:rPr lang="en-US" sz="2800" b="1" u="sng" dirty="0" err="1">
                <a:latin typeface="Times New Roman" charset="0"/>
                <a:ea typeface="Times New Roman" charset="0"/>
                <a:cs typeface="Times New Roman" charset="0"/>
              </a:rPr>
              <a:t>ριστίες</a:t>
            </a:r>
            <a:r>
              <a:rPr lang="en-US" sz="2800" b="1" u="sng" dirty="0">
                <a:latin typeface="Times New Roman" charset="0"/>
                <a:ea typeface="Times New Roman" charset="0"/>
                <a:cs typeface="Times New Roman" charset="0"/>
              </a:rPr>
              <a:t> </a:t>
            </a:r>
            <a:r>
              <a:rPr lang="en-US" sz="2800" b="1" u="sng" dirty="0" err="1">
                <a:latin typeface="Times New Roman" charset="0"/>
                <a:ea typeface="Times New Roman" charset="0"/>
                <a:cs typeface="Times New Roman" charset="0"/>
              </a:rPr>
              <a:t>γι</a:t>
            </a:r>
            <a:r>
              <a:rPr lang="en-US" sz="2800" b="1" u="sng" dirty="0">
                <a:latin typeface="Times New Roman" charset="0"/>
                <a:ea typeface="Times New Roman" charset="0"/>
                <a:cs typeface="Times New Roman" charset="0"/>
              </a:rPr>
              <a:t>α </a:t>
            </a:r>
            <a:r>
              <a:rPr lang="en-US" sz="2800" b="1" u="sng" dirty="0" err="1">
                <a:latin typeface="Times New Roman" charset="0"/>
                <a:ea typeface="Times New Roman" charset="0"/>
                <a:cs typeface="Times New Roman" charset="0"/>
              </a:rPr>
              <a:t>τη</a:t>
            </a:r>
            <a:r>
              <a:rPr lang="en-US" sz="2800" b="1" u="sng" dirty="0">
                <a:latin typeface="Times New Roman" charset="0"/>
                <a:ea typeface="Times New Roman" charset="0"/>
                <a:cs typeface="Times New Roman" charset="0"/>
              </a:rPr>
              <a:t> συμμετοχή </a:t>
            </a:r>
            <a:r>
              <a:rPr lang="en-US" sz="2800" b="1" u="sng" dirty="0" err="1">
                <a:latin typeface="Times New Roman" charset="0"/>
                <a:ea typeface="Times New Roman" charset="0"/>
                <a:cs typeface="Times New Roman" charset="0"/>
              </a:rPr>
              <a:t>Ε</a:t>
            </a:r>
            <a:r>
              <a:rPr lang="en-US" sz="2800" b="1" u="sng" dirty="0">
                <a:latin typeface="Times New Roman" charset="0"/>
                <a:ea typeface="Times New Roman" charset="0"/>
                <a:cs typeface="Times New Roman" charset="0"/>
              </a:rPr>
              <a:t>π</a:t>
            </a:r>
            <a:r>
              <a:rPr lang="en-US" sz="2800" b="1" u="sng" dirty="0" err="1">
                <a:latin typeface="Times New Roman" charset="0"/>
                <a:ea typeface="Times New Roman" charset="0"/>
                <a:cs typeface="Times New Roman" charset="0"/>
              </a:rPr>
              <a:t>ι</a:t>
            </a:r>
            <a:r>
              <a:rPr lang="en-US" sz="2800" b="1" u="sng" dirty="0">
                <a:latin typeface="Times New Roman" charset="0"/>
                <a:ea typeface="Times New Roman" charset="0"/>
                <a:cs typeface="Times New Roman" charset="0"/>
              </a:rPr>
              <a:t>β</a:t>
            </a:r>
            <a:r>
              <a:rPr lang="en-US" sz="2800" b="1" u="sng" dirty="0" err="1">
                <a:latin typeface="Times New Roman" charset="0"/>
                <a:ea typeface="Times New Roman" charset="0"/>
                <a:cs typeface="Times New Roman" charset="0"/>
              </a:rPr>
              <a:t>ρά</a:t>
            </a:r>
            <a:r>
              <a:rPr lang="en-US" sz="2800" b="1" u="sng" dirty="0">
                <a:latin typeface="Times New Roman" charset="0"/>
                <a:ea typeface="Times New Roman" charset="0"/>
                <a:cs typeface="Times New Roman" charset="0"/>
              </a:rPr>
              <a:t>β</a:t>
            </a:r>
            <a:r>
              <a:rPr lang="en-US" sz="2800" b="1" u="sng" dirty="0" err="1">
                <a:latin typeface="Times New Roman" charset="0"/>
                <a:ea typeface="Times New Roman" charset="0"/>
                <a:cs typeface="Times New Roman" charset="0"/>
              </a:rPr>
              <a:t>ευση</a:t>
            </a:r>
            <a:r>
              <a:rPr lang="en-US" sz="2800" b="1" u="sng" dirty="0">
                <a:latin typeface="Times New Roman" charset="0"/>
                <a:ea typeface="Times New Roman" charset="0"/>
                <a:cs typeface="Times New Roman" charset="0"/>
              </a:rPr>
              <a:t> </a:t>
            </a:r>
            <a:r>
              <a:rPr lang="en-US" sz="2800" b="1" u="sng" dirty="0" err="1">
                <a:latin typeface="Times New Roman" charset="0"/>
                <a:ea typeface="Times New Roman" charset="0"/>
                <a:cs typeface="Times New Roman" charset="0"/>
              </a:rPr>
              <a:t>γι</a:t>
            </a:r>
            <a:r>
              <a:rPr lang="en-US" sz="2800" b="1" u="sng" dirty="0">
                <a:latin typeface="Times New Roman" charset="0"/>
                <a:ea typeface="Times New Roman" charset="0"/>
                <a:cs typeface="Times New Roman" charset="0"/>
              </a:rPr>
              <a:t>α </a:t>
            </a:r>
            <a:r>
              <a:rPr lang="en-US" sz="2800" b="1" u="sng" dirty="0" err="1">
                <a:latin typeface="Times New Roman" charset="0"/>
                <a:ea typeface="Times New Roman" charset="0"/>
                <a:cs typeface="Times New Roman" charset="0"/>
              </a:rPr>
              <a:t>τη</a:t>
            </a:r>
            <a:r>
              <a:rPr lang="en-US" sz="2800" b="1" u="sng" dirty="0">
                <a:latin typeface="Times New Roman" charset="0"/>
                <a:ea typeface="Times New Roman" charset="0"/>
                <a:cs typeface="Times New Roman" charset="0"/>
              </a:rPr>
              <a:t> </a:t>
            </a:r>
            <a:r>
              <a:rPr lang="en-US" sz="2800" b="1" u="sng" dirty="0" smtClean="0">
                <a:latin typeface="Times New Roman" charset="0"/>
                <a:ea typeface="Times New Roman" charset="0"/>
                <a:cs typeface="Times New Roman" charset="0"/>
              </a:rPr>
              <a:t>συμμετοχή:</a:t>
            </a:r>
          </a:p>
          <a:p>
            <a:endParaRPr lang="en-US" sz="2800" b="1" u="sng" dirty="0">
              <a:latin typeface="Times New Roman" charset="0"/>
              <a:ea typeface="Times New Roman" charset="0"/>
              <a:cs typeface="Times New Roman" charset="0"/>
            </a:endParaRPr>
          </a:p>
          <a:p>
            <a:endParaRPr lang="en-US" sz="2800" b="1" u="sng" dirty="0" smtClean="0">
              <a:latin typeface="Times New Roman" charset="0"/>
              <a:ea typeface="Times New Roman" charset="0"/>
              <a:cs typeface="Times New Roman" charset="0"/>
            </a:endParaRPr>
          </a:p>
          <a:p>
            <a:pPr algn="just"/>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Καλημέρα σας </a:t>
            </a:r>
            <a:r>
              <a:rPr lang="el-GR" sz="2800" dirty="0" err="1">
                <a:latin typeface="Times New Roman" charset="0"/>
                <a:ea typeface="Times New Roman" charset="0"/>
                <a:cs typeface="Times New Roman" charset="0"/>
              </a:rPr>
              <a:t>καλοσωρίζω</a:t>
            </a:r>
            <a:r>
              <a:rPr lang="el-GR" sz="2800" dirty="0">
                <a:latin typeface="Times New Roman" charset="0"/>
                <a:ea typeface="Times New Roman" charset="0"/>
                <a:cs typeface="Times New Roman" charset="0"/>
              </a:rPr>
              <a:t> στη σημερινή συνεδρία. Το όνομα μου είναι Μαρία Καραγιαννίδου. Γίνεται σύσταση από τη </a:t>
            </a:r>
            <a:r>
              <a:rPr lang="el-GR" sz="2800" dirty="0" err="1">
                <a:latin typeface="Times New Roman" charset="0"/>
                <a:ea typeface="Times New Roman" charset="0"/>
                <a:cs typeface="Times New Roman" charset="0"/>
              </a:rPr>
              <a:t>διαμεσολαβήτρια</a:t>
            </a:r>
            <a:r>
              <a:rPr lang="el-GR" sz="2800" dirty="0">
                <a:latin typeface="Times New Roman" charset="0"/>
                <a:ea typeface="Times New Roman" charset="0"/>
                <a:cs typeface="Times New Roman" charset="0"/>
              </a:rPr>
              <a:t> μεταξύ των μερών. Σας ευχαριστώ που με επιλέξατε για </a:t>
            </a:r>
            <a:r>
              <a:rPr lang="el-GR" sz="2800" dirty="0" err="1">
                <a:latin typeface="Times New Roman" charset="0"/>
                <a:ea typeface="Times New Roman" charset="0"/>
                <a:cs typeface="Times New Roman" charset="0"/>
              </a:rPr>
              <a:t>διαμεσολαβήτρια</a:t>
            </a:r>
            <a:r>
              <a:rPr lang="el-GR" sz="2800" dirty="0">
                <a:latin typeface="Times New Roman" charset="0"/>
                <a:ea typeface="Times New Roman" charset="0"/>
                <a:cs typeface="Times New Roman" charset="0"/>
              </a:rPr>
              <a:t> σας και σας συγχαίρω που επιλέξατε τη διαμεσολάβηση ως τρόπος επίλυσης της διαφοράς σας. </a:t>
            </a:r>
            <a:endParaRPr lang="en-US" sz="2800" b="1" u="sng"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769456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dirty="0" smtClean="0">
                <a:latin typeface="Times New Roman" charset="0"/>
                <a:ea typeface="Times New Roman" charset="0"/>
                <a:cs typeface="Times New Roman" charset="0"/>
              </a:rPr>
              <a:t>Έχω </a:t>
            </a:r>
            <a:r>
              <a:rPr lang="el-GR" sz="2800" dirty="0">
                <a:latin typeface="Times New Roman" charset="0"/>
                <a:ea typeface="Times New Roman" charset="0"/>
                <a:cs typeface="Times New Roman" charset="0"/>
              </a:rPr>
              <a:t>μπροστά το συμφωνητικό υπαγωγή της διαμεσολάβησης. Έχει αλλάξει κάτι ως προς αυτό</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(ερώτηση προς τα μέρη). Υπάρχουν οι απαραίτητες εξουσιοδοτήσεις στην περίπτωση συμφωνίας (ερώτηση προς τα μέρη). Η διαδικασία της διαμεσολάβησης είναι μία απλή διαδικασία και θα ήθελα σήμερα εδώ να με αποκαλείται με το μικρό μου όνομα Μαρία. Θέλω να μου πείτε πως νιώθετε εσείς καλά να σας αποκαλώ σήμερα</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 (ερώτηση προς τα μέρη). Σας προτείνω να αδράξετε την ευκαιρία και να γίνεται αρχιτέκτονες των σχέσεων σας στο μέλλον. Θα παρακαλούσα να μην υπάρχουν χαρακτηρισμοί, να μη διακόπτει ο ένας τον άλλο και φυσικά θα έχετε ίσο χρόνο ομιλίας και τα δύο μέρη.  </a:t>
            </a: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906829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lvl="0" algn="just"/>
            <a:r>
              <a:rPr lang="en-US" sz="2800" u="sng" dirty="0" err="1">
                <a:latin typeface="Times New Roman" charset="0"/>
                <a:ea typeface="Times New Roman" charset="0"/>
                <a:cs typeface="Times New Roman" charset="0"/>
              </a:rPr>
              <a:t>Σημ</a:t>
            </a:r>
            <a:r>
              <a:rPr lang="en-US" sz="2800" u="sng" dirty="0">
                <a:latin typeface="Times New Roman" charset="0"/>
                <a:ea typeface="Times New Roman" charset="0"/>
                <a:cs typeface="Times New Roman" charset="0"/>
              </a:rPr>
              <a:t>α</a:t>
            </a:r>
            <a:r>
              <a:rPr lang="en-US" sz="2800" u="sng" dirty="0" err="1">
                <a:latin typeface="Times New Roman" charset="0"/>
                <a:ea typeface="Times New Roman" charset="0"/>
                <a:cs typeface="Times New Roman" charset="0"/>
              </a:rPr>
              <a:t>σί</a:t>
            </a:r>
            <a:r>
              <a:rPr lang="en-US" sz="2800" u="sng" dirty="0">
                <a:latin typeface="Times New Roman" charset="0"/>
                <a:ea typeface="Times New Roman" charset="0"/>
                <a:cs typeface="Times New Roman" charset="0"/>
              </a:rPr>
              <a:t>α </a:t>
            </a:r>
            <a:r>
              <a:rPr lang="en-US" sz="2800" u="sng" dirty="0" err="1">
                <a:latin typeface="Times New Roman" charset="0"/>
                <a:ea typeface="Times New Roman" charset="0"/>
                <a:cs typeface="Times New Roman" charset="0"/>
              </a:rPr>
              <a:t>της</a:t>
            </a:r>
            <a:r>
              <a:rPr lang="en-US" sz="2800" u="sng" dirty="0">
                <a:latin typeface="Times New Roman" charset="0"/>
                <a:ea typeface="Times New Roman" charset="0"/>
                <a:cs typeface="Times New Roman" charset="0"/>
              </a:rPr>
              <a:t> </a:t>
            </a:r>
            <a:r>
              <a:rPr lang="en-US" sz="2800" u="sng" dirty="0" err="1" smtClean="0">
                <a:latin typeface="Times New Roman" charset="0"/>
                <a:ea typeface="Times New Roman" charset="0"/>
                <a:cs typeface="Times New Roman" charset="0"/>
              </a:rPr>
              <a:t>δι</a:t>
            </a:r>
            <a:r>
              <a:rPr lang="en-US" sz="2800" u="sng" dirty="0" smtClean="0">
                <a:latin typeface="Times New Roman" charset="0"/>
                <a:ea typeface="Times New Roman" charset="0"/>
                <a:cs typeface="Times New Roman" charset="0"/>
              </a:rPr>
              <a:t>α</a:t>
            </a:r>
            <a:r>
              <a:rPr lang="en-US" sz="2800" u="sng" dirty="0" err="1" smtClean="0">
                <a:latin typeface="Times New Roman" charset="0"/>
                <a:ea typeface="Times New Roman" charset="0"/>
                <a:cs typeface="Times New Roman" charset="0"/>
              </a:rPr>
              <a:t>μεσολά</a:t>
            </a:r>
            <a:r>
              <a:rPr lang="en-US" sz="2800" u="sng" dirty="0" smtClean="0">
                <a:latin typeface="Times New Roman" charset="0"/>
                <a:ea typeface="Times New Roman" charset="0"/>
                <a:cs typeface="Times New Roman" charset="0"/>
              </a:rPr>
              <a:t>β</a:t>
            </a:r>
            <a:r>
              <a:rPr lang="en-US" sz="2800" u="sng" dirty="0" err="1" smtClean="0">
                <a:latin typeface="Times New Roman" charset="0"/>
                <a:ea typeface="Times New Roman" charset="0"/>
                <a:cs typeface="Times New Roman" charset="0"/>
              </a:rPr>
              <a:t>ησης</a:t>
            </a:r>
            <a:r>
              <a:rPr lang="en-US" sz="2800" u="sng" dirty="0" smtClean="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Ορισμός</a:t>
            </a:r>
            <a:r>
              <a:rPr lang="en-US" sz="2800" u="sng" dirty="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της</a:t>
            </a:r>
            <a:r>
              <a:rPr lang="en-US" sz="2800" u="sng" dirty="0">
                <a:latin typeface="Times New Roman" charset="0"/>
                <a:ea typeface="Times New Roman" charset="0"/>
                <a:cs typeface="Times New Roman" charset="0"/>
              </a:rPr>
              <a:t> </a:t>
            </a:r>
            <a:r>
              <a:rPr lang="en-US" sz="2800" u="sng" dirty="0" err="1" smtClean="0">
                <a:latin typeface="Times New Roman" charset="0"/>
                <a:ea typeface="Times New Roman" charset="0"/>
                <a:cs typeface="Times New Roman" charset="0"/>
              </a:rPr>
              <a:t>δι</a:t>
            </a:r>
            <a:r>
              <a:rPr lang="en-US" sz="2800" u="sng" dirty="0" smtClean="0">
                <a:latin typeface="Times New Roman" charset="0"/>
                <a:ea typeface="Times New Roman" charset="0"/>
                <a:cs typeface="Times New Roman" charset="0"/>
              </a:rPr>
              <a:t>α</a:t>
            </a:r>
            <a:r>
              <a:rPr lang="en-US" sz="2800" u="sng" dirty="0" err="1" smtClean="0">
                <a:latin typeface="Times New Roman" charset="0"/>
                <a:ea typeface="Times New Roman" charset="0"/>
                <a:cs typeface="Times New Roman" charset="0"/>
              </a:rPr>
              <a:t>μεσολά</a:t>
            </a:r>
            <a:r>
              <a:rPr lang="en-US" sz="2800" u="sng" dirty="0" smtClean="0">
                <a:latin typeface="Times New Roman" charset="0"/>
                <a:ea typeface="Times New Roman" charset="0"/>
                <a:cs typeface="Times New Roman" charset="0"/>
              </a:rPr>
              <a:t>β</a:t>
            </a:r>
            <a:r>
              <a:rPr lang="en-US" sz="2800" u="sng" dirty="0" err="1" smtClean="0">
                <a:latin typeface="Times New Roman" charset="0"/>
                <a:ea typeface="Times New Roman" charset="0"/>
                <a:cs typeface="Times New Roman" charset="0"/>
              </a:rPr>
              <a:t>ησης</a:t>
            </a:r>
            <a:r>
              <a:rPr lang="en-US" sz="2800" u="sng" dirty="0" smtClean="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Ο</a:t>
            </a:r>
            <a:r>
              <a:rPr lang="en-US" sz="2800" u="sng" dirty="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ρόλος</a:t>
            </a:r>
            <a:r>
              <a:rPr lang="en-US" sz="2800" u="sng" dirty="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του</a:t>
            </a:r>
            <a:r>
              <a:rPr lang="en-US" sz="2800" u="sng" dirty="0">
                <a:latin typeface="Times New Roman" charset="0"/>
                <a:ea typeface="Times New Roman" charset="0"/>
                <a:cs typeface="Times New Roman" charset="0"/>
              </a:rPr>
              <a:t> </a:t>
            </a:r>
            <a:r>
              <a:rPr lang="en-US" sz="2800" u="sng" dirty="0" err="1" smtClean="0">
                <a:latin typeface="Times New Roman" charset="0"/>
                <a:ea typeface="Times New Roman" charset="0"/>
                <a:cs typeface="Times New Roman" charset="0"/>
              </a:rPr>
              <a:t>δι</a:t>
            </a:r>
            <a:r>
              <a:rPr lang="en-US" sz="2800" u="sng" dirty="0" smtClean="0">
                <a:latin typeface="Times New Roman" charset="0"/>
                <a:ea typeface="Times New Roman" charset="0"/>
                <a:cs typeface="Times New Roman" charset="0"/>
              </a:rPr>
              <a:t>α</a:t>
            </a:r>
            <a:r>
              <a:rPr lang="en-US" sz="2800" u="sng" dirty="0" err="1" smtClean="0">
                <a:latin typeface="Times New Roman" charset="0"/>
                <a:ea typeface="Times New Roman" charset="0"/>
                <a:cs typeface="Times New Roman" charset="0"/>
              </a:rPr>
              <a:t>μεσολ</a:t>
            </a:r>
            <a:r>
              <a:rPr lang="en-US" sz="2800" u="sng" dirty="0" smtClean="0">
                <a:latin typeface="Times New Roman" charset="0"/>
                <a:ea typeface="Times New Roman" charset="0"/>
                <a:cs typeface="Times New Roman" charset="0"/>
              </a:rPr>
              <a:t>αβ</a:t>
            </a:r>
            <a:r>
              <a:rPr lang="en-US" sz="2800" u="sng" dirty="0" err="1" smtClean="0">
                <a:latin typeface="Times New Roman" charset="0"/>
                <a:ea typeface="Times New Roman" charset="0"/>
                <a:cs typeface="Times New Roman" charset="0"/>
              </a:rPr>
              <a:t>ητή</a:t>
            </a:r>
            <a:r>
              <a:rPr lang="en-US" sz="2800" u="sng" dirty="0" smtClean="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Αρχές</a:t>
            </a:r>
            <a:r>
              <a:rPr lang="en-US" sz="2800" u="sng" dirty="0">
                <a:latin typeface="Times New Roman" charset="0"/>
                <a:ea typeface="Times New Roman" charset="0"/>
                <a:cs typeface="Times New Roman" charset="0"/>
              </a:rPr>
              <a:t> </a:t>
            </a:r>
            <a:r>
              <a:rPr lang="en-US" sz="2800" u="sng" dirty="0" err="1" smtClean="0">
                <a:latin typeface="Times New Roman" charset="0"/>
                <a:ea typeface="Times New Roman" charset="0"/>
                <a:cs typeface="Times New Roman" charset="0"/>
              </a:rPr>
              <a:t>ε</a:t>
            </a:r>
            <a:r>
              <a:rPr lang="en-US" sz="2800" u="sng" dirty="0" smtClean="0">
                <a:latin typeface="Times New Roman" charset="0"/>
                <a:ea typeface="Times New Roman" charset="0"/>
                <a:cs typeface="Times New Roman" charset="0"/>
              </a:rPr>
              <a:t>π</a:t>
            </a:r>
            <a:r>
              <a:rPr lang="en-US" sz="2800" u="sng" dirty="0" err="1" smtClean="0">
                <a:latin typeface="Times New Roman" charset="0"/>
                <a:ea typeface="Times New Roman" charset="0"/>
                <a:cs typeface="Times New Roman" charset="0"/>
              </a:rPr>
              <a:t>ικοινωνί</a:t>
            </a:r>
            <a:r>
              <a:rPr lang="en-US" sz="2800" u="sng" dirty="0" smtClean="0">
                <a:latin typeface="Times New Roman" charset="0"/>
                <a:ea typeface="Times New Roman" charset="0"/>
                <a:cs typeface="Times New Roman" charset="0"/>
              </a:rPr>
              <a:t>α</a:t>
            </a:r>
            <a:r>
              <a:rPr lang="en-US" sz="2800" u="sng" dirty="0" err="1" smtClean="0">
                <a:latin typeface="Times New Roman" charset="0"/>
                <a:ea typeface="Times New Roman" charset="0"/>
                <a:cs typeface="Times New Roman" charset="0"/>
              </a:rPr>
              <a:t>ς</a:t>
            </a:r>
            <a:r>
              <a:rPr lang="en-US" sz="2800" u="sng" dirty="0" smtClean="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Χ</a:t>
            </a:r>
            <a:r>
              <a:rPr lang="en-US" sz="2800" u="sng" dirty="0">
                <a:latin typeface="Times New Roman" charset="0"/>
                <a:ea typeface="Times New Roman" charset="0"/>
                <a:cs typeface="Times New Roman" charset="0"/>
              </a:rPr>
              <a:t>α</a:t>
            </a:r>
            <a:r>
              <a:rPr lang="en-US" sz="2800" u="sng" dirty="0" err="1">
                <a:latin typeface="Times New Roman" charset="0"/>
                <a:ea typeface="Times New Roman" charset="0"/>
                <a:cs typeface="Times New Roman" charset="0"/>
              </a:rPr>
              <a:t>ρ</a:t>
            </a:r>
            <a:r>
              <a:rPr lang="en-US" sz="2800" u="sng" dirty="0">
                <a:latin typeface="Times New Roman" charset="0"/>
                <a:ea typeface="Times New Roman" charset="0"/>
                <a:cs typeface="Times New Roman" charset="0"/>
              </a:rPr>
              <a:t>α</a:t>
            </a:r>
            <a:r>
              <a:rPr lang="en-US" sz="2800" u="sng" dirty="0" err="1">
                <a:latin typeface="Times New Roman" charset="0"/>
                <a:ea typeface="Times New Roman" charset="0"/>
                <a:cs typeface="Times New Roman" charset="0"/>
              </a:rPr>
              <a:t>κτηριστικό</a:t>
            </a:r>
            <a:r>
              <a:rPr lang="en-US" sz="2800" u="sng" dirty="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της</a:t>
            </a:r>
            <a:r>
              <a:rPr lang="en-US" sz="2800" u="sng" dirty="0">
                <a:latin typeface="Times New Roman" charset="0"/>
                <a:ea typeface="Times New Roman" charset="0"/>
                <a:cs typeface="Times New Roman" charset="0"/>
              </a:rPr>
              <a:t> </a:t>
            </a:r>
            <a:r>
              <a:rPr lang="en-US" sz="2800" u="sng" dirty="0" err="1">
                <a:latin typeface="Times New Roman" charset="0"/>
                <a:ea typeface="Times New Roman" charset="0"/>
                <a:cs typeface="Times New Roman" charset="0"/>
              </a:rPr>
              <a:t>δι</a:t>
            </a:r>
            <a:r>
              <a:rPr lang="en-US" sz="2800" u="sng" dirty="0">
                <a:latin typeface="Times New Roman" charset="0"/>
                <a:ea typeface="Times New Roman" charset="0"/>
                <a:cs typeface="Times New Roman" charset="0"/>
              </a:rPr>
              <a:t>α</a:t>
            </a:r>
            <a:r>
              <a:rPr lang="en-US" sz="2800" u="sng" dirty="0" err="1">
                <a:latin typeface="Times New Roman" charset="0"/>
                <a:ea typeface="Times New Roman" charset="0"/>
                <a:cs typeface="Times New Roman" charset="0"/>
              </a:rPr>
              <a:t>μεσολά</a:t>
            </a:r>
            <a:r>
              <a:rPr lang="en-US" sz="2800" u="sng" dirty="0">
                <a:latin typeface="Times New Roman" charset="0"/>
                <a:ea typeface="Times New Roman" charset="0"/>
                <a:cs typeface="Times New Roman" charset="0"/>
              </a:rPr>
              <a:t>β</a:t>
            </a:r>
            <a:r>
              <a:rPr lang="en-US" sz="2800" u="sng" dirty="0" err="1">
                <a:latin typeface="Times New Roman" charset="0"/>
                <a:ea typeface="Times New Roman" charset="0"/>
                <a:cs typeface="Times New Roman" charset="0"/>
              </a:rPr>
              <a:t>ησης</a:t>
            </a:r>
            <a:r>
              <a:rPr lang="en-US" sz="2800" u="sng" dirty="0">
                <a:latin typeface="Times New Roman" charset="0"/>
                <a:ea typeface="Times New Roman" charset="0"/>
                <a:cs typeface="Times New Roman" charset="0"/>
              </a:rPr>
              <a:t>:</a:t>
            </a:r>
            <a:r>
              <a:rPr lang="el-GR" sz="2800" u="sng" dirty="0">
                <a:latin typeface="Times New Roman" charset="0"/>
                <a:ea typeface="Times New Roman" charset="0"/>
                <a:cs typeface="Times New Roman" charset="0"/>
              </a:rPr>
              <a:t> Εθελοντική &amp; εκούσια </a:t>
            </a:r>
            <a:r>
              <a:rPr lang="el-GR" sz="2800" u="sng" dirty="0" smtClean="0">
                <a:latin typeface="Times New Roman" charset="0"/>
                <a:ea typeface="Times New Roman" charset="0"/>
                <a:cs typeface="Times New Roman" charset="0"/>
              </a:rPr>
              <a:t>προσφυγή</a:t>
            </a:r>
            <a:r>
              <a:rPr lang="en-US" sz="2800" u="sng" dirty="0" smtClean="0">
                <a:latin typeface="Times New Roman" charset="0"/>
                <a:ea typeface="Times New Roman" charset="0"/>
                <a:cs typeface="Times New Roman" charset="0"/>
              </a:rPr>
              <a:t>,</a:t>
            </a:r>
            <a:r>
              <a:rPr lang="el-GR" sz="2800" u="sng" dirty="0">
                <a:latin typeface="Times New Roman" charset="0"/>
                <a:ea typeface="Times New Roman" charset="0"/>
                <a:cs typeface="Times New Roman" charset="0"/>
              </a:rPr>
              <a:t> Μη δεσμευτική </a:t>
            </a:r>
            <a:r>
              <a:rPr lang="el-GR" sz="2800" u="sng" dirty="0" smtClean="0">
                <a:latin typeface="Times New Roman" charset="0"/>
                <a:ea typeface="Times New Roman" charset="0"/>
                <a:cs typeface="Times New Roman" charset="0"/>
              </a:rPr>
              <a:t>απόφαση</a:t>
            </a:r>
            <a:r>
              <a:rPr lang="en-US" sz="2800" u="sng" dirty="0" smtClean="0">
                <a:latin typeface="Times New Roman" charset="0"/>
                <a:ea typeface="Times New Roman" charset="0"/>
                <a:cs typeface="Times New Roman" charset="0"/>
              </a:rPr>
              <a:t>, </a:t>
            </a:r>
            <a:r>
              <a:rPr lang="el-GR" sz="2800" u="sng" dirty="0" smtClean="0">
                <a:latin typeface="Times New Roman" charset="0"/>
                <a:ea typeface="Times New Roman" charset="0"/>
                <a:cs typeface="Times New Roman" charset="0"/>
              </a:rPr>
              <a:t>Γραπτή δέσμευση</a:t>
            </a:r>
            <a:r>
              <a:rPr lang="en-US" sz="2800" u="sng" dirty="0" smtClean="0">
                <a:latin typeface="Times New Roman" charset="0"/>
                <a:ea typeface="Times New Roman" charset="0"/>
                <a:cs typeface="Times New Roman" charset="0"/>
              </a:rPr>
              <a:t>, </a:t>
            </a:r>
            <a:r>
              <a:rPr lang="el-GR" sz="2800" u="sng" dirty="0" smtClean="0">
                <a:latin typeface="Times New Roman" charset="0"/>
                <a:ea typeface="Times New Roman" charset="0"/>
                <a:cs typeface="Times New Roman" charset="0"/>
              </a:rPr>
              <a:t>Εμπιστευτικότητα</a:t>
            </a:r>
            <a:r>
              <a:rPr lang="en-US" sz="2800" u="sng" dirty="0" smtClean="0">
                <a:latin typeface="Times New Roman" charset="0"/>
                <a:ea typeface="Times New Roman" charset="0"/>
                <a:cs typeface="Times New Roman" charset="0"/>
              </a:rPr>
              <a:t>, </a:t>
            </a:r>
            <a:r>
              <a:rPr lang="el-GR" sz="2800" u="sng" dirty="0" smtClean="0">
                <a:latin typeface="Times New Roman" charset="0"/>
                <a:ea typeface="Times New Roman" charset="0"/>
                <a:cs typeface="Times New Roman" charset="0"/>
              </a:rPr>
              <a:t>Απόρρητο</a:t>
            </a:r>
            <a:r>
              <a:rPr lang="en-US" sz="2800" u="sng" dirty="0" smtClean="0">
                <a:latin typeface="Times New Roman" charset="0"/>
                <a:ea typeface="Times New Roman" charset="0"/>
                <a:cs typeface="Times New Roman" charset="0"/>
              </a:rPr>
              <a:t>:</a:t>
            </a:r>
          </a:p>
          <a:p>
            <a:pPr lvl="0" algn="just"/>
            <a:r>
              <a:rPr lang="el-GR" sz="2800" dirty="0">
                <a:latin typeface="Times New Roman" charset="0"/>
                <a:ea typeface="Times New Roman" charset="0"/>
                <a:cs typeface="Times New Roman" charset="0"/>
              </a:rPr>
              <a:t>Να πούμε λίγα λόγια για το θεσμό. Η  διαμεσολάβηση είναι ένας άλλος τρόπος επίλυσης της διαφοράς, όπου οι δύο πλευρές ορίζουν ένα διαμεσολαβητή αμερόληπτο και ουδέτερο, ώστε να οδηγηθούν σε μία ικανοποιητική και για τα δύο μέρη λύση. Η διαμεσολάβηση είναι θεσμοθετημένη διαδικασία</a:t>
            </a:r>
            <a:r>
              <a:rPr lang="el-GR" sz="2800">
                <a:latin typeface="Times New Roman" charset="0"/>
                <a:ea typeface="Times New Roman" charset="0"/>
                <a:cs typeface="Times New Roman" charset="0"/>
              </a:rPr>
              <a:t>, </a:t>
            </a:r>
            <a:r>
              <a:rPr lang="el-GR" sz="2800" smtClean="0">
                <a:latin typeface="Times New Roman" charset="0"/>
                <a:ea typeface="Times New Roman" charset="0"/>
                <a:cs typeface="Times New Roman" charset="0"/>
              </a:rPr>
              <a:t>εκούσια</a:t>
            </a:r>
            <a:r>
              <a:rPr lang="el-GR" sz="2800" dirty="0">
                <a:latin typeface="Times New Roman" charset="0"/>
                <a:ea typeface="Times New Roman" charset="0"/>
                <a:cs typeface="Times New Roman" charset="0"/>
              </a:rPr>
              <a:t>, μη δεσμευτική και εμπιστευτική. Γίνεται δεσμευτική μόνο εάν βρείτε τη λύση που σας ικανοποιεί και υπογράψετε την τελική συμφωνία. </a:t>
            </a:r>
            <a:endParaRPr lang="en-US" sz="2800" dirty="0">
              <a:latin typeface="Times New Roman" charset="0"/>
              <a:ea typeface="Times New Roman" charset="0"/>
              <a:cs typeface="Times New Roman" charset="0"/>
            </a:endParaRPr>
          </a:p>
          <a:p>
            <a:pPr lvl="0" algn="just"/>
            <a:endParaRPr lang="en-US" sz="2800" dirty="0">
              <a:latin typeface="Times New Roman" charset="0"/>
              <a:ea typeface="Times New Roman" charset="0"/>
              <a:cs typeface="Times New Roman" charset="0"/>
            </a:endParaRPr>
          </a:p>
          <a:p>
            <a:pPr algn="just"/>
            <a:endParaRPr lang="en-US" sz="2800" dirty="0">
              <a:latin typeface="Times New Roman" charset="0"/>
              <a:ea typeface="Times New Roman" charset="0"/>
              <a:cs typeface="Times New Roman" charset="0"/>
            </a:endParaRPr>
          </a:p>
          <a:p>
            <a:pPr lvl="0" algn="just"/>
            <a:endParaRPr lang="en-US" sz="2800" dirty="0"/>
          </a:p>
        </p:txBody>
      </p:sp>
    </p:spTree>
    <p:extLst>
      <p:ext uri="{BB962C8B-B14F-4D97-AF65-F5344CB8AC3E}">
        <p14:creationId xmlns:p14="http://schemas.microsoft.com/office/powerpoint/2010/main" val="130410580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140431" y="1428110"/>
            <a:ext cx="10551560" cy="4726110"/>
          </a:xfrm>
        </p:spPr>
        <p:txBody>
          <a:bodyPr>
            <a:noAutofit/>
          </a:bodyPr>
          <a:lstStyle/>
          <a:p>
            <a:pPr algn="just">
              <a:lnSpc>
                <a:spcPct val="100000"/>
              </a:lnSpc>
            </a:pPr>
            <a:r>
              <a:rPr lang="el-GR" sz="2800" dirty="0">
                <a:latin typeface="Times New Roman" charset="0"/>
                <a:ea typeface="Times New Roman" charset="0"/>
                <a:cs typeface="Times New Roman" charset="0"/>
              </a:rPr>
              <a:t>Οποιεσδήποτε παραδοχές, παραχωρήσεις, προσφορές γίνουν κατά τη διάρκεια της διαμεσολάβησης δεν μπορούν να χρησιμοποιηθούν στο δικαστήριο, παρά μόνο εάν και εφόσον σήμερα καταλήξετε σε μία συμφωνία. Επίσης, η διαδικασία της διαμεσολάβησης είναι εμπιστευτική και τίποτα από τις πληροφορίες που θα μου μεταφέρετε σήμερα δεν μπορώ να αναφέρω στην άλλη πλευρά παρά μόνο εάν έχω τη ρητή συναίνεσή σας. Κανένας από τους παράγοντες της διαδικασίας δεν δύναται να εξεταστεί ως μάρτυρας στο δικαστήριο. </a:t>
            </a: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7851767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lvl="0" algn="just">
              <a:lnSpc>
                <a:spcPct val="100000"/>
              </a:lnSpc>
            </a:pPr>
            <a:r>
              <a:rPr lang="el-GR" sz="2800" b="1" u="sng" dirty="0" err="1" smtClean="0">
                <a:latin typeface="Times New Roman" charset="0"/>
                <a:ea typeface="Times New Roman" charset="0"/>
                <a:cs typeface="Times New Roman" charset="0"/>
              </a:rPr>
              <a:t>Εκτελεστότητα</a:t>
            </a:r>
            <a:r>
              <a:rPr lang="en-US" sz="2800" b="1" u="sng" dirty="0" smtClean="0">
                <a:latin typeface="Times New Roman" charset="0"/>
                <a:ea typeface="Times New Roman" charset="0"/>
                <a:cs typeface="Times New Roman" charset="0"/>
              </a:rPr>
              <a:t>:</a:t>
            </a:r>
            <a:endParaRPr lang="en-US" sz="2800" b="1" u="sng" dirty="0">
              <a:latin typeface="Times New Roman" charset="0"/>
              <a:ea typeface="Times New Roman" charset="0"/>
              <a:cs typeface="Times New Roman" charset="0"/>
            </a:endParaRPr>
          </a:p>
          <a:p>
            <a:pPr algn="just">
              <a:lnSpc>
                <a:spcPct val="100000"/>
              </a:lnSpc>
            </a:pPr>
            <a:r>
              <a:rPr lang="el-GR" sz="2800" dirty="0">
                <a:latin typeface="Times New Roman" charset="0"/>
                <a:ea typeface="Times New Roman" charset="0"/>
                <a:cs typeface="Times New Roman" charset="0"/>
              </a:rPr>
              <a:t>Στο σημείο αυτό θα πω λίγα λόγια για το ρόλο μου δεν είμαι δικαστής, δεν είμαι διαιτητής, δεν εκφέρω κάποια απόφαση, ούτε εφαρμόζονται στη διαδικασία αυτή κανόνες αποδεικτικής διαδικασίας. Η διαδικασία έχει ως εξής μόλις τελειώσω τη δική μου εναρκτήρια δήλωση θα δώσω μετά το λόγο σ᾽ εσάς. Σε αυτή τη φάση θέλω να τοποθετηθείτε συνοπτικά. Όταν και εφόσον φτάσετε σε μία συμφωνία, αυτή η συμφωνία θα αποτυπωθεί εγγράφως και θα χρησιμοποιηθεί σε μία τελική συνεδρία. Αντίγραφο της συμφωνίας αυτής θα πάρει κάθε πλευρά και οι όροι της συμφωνίας αυτής θα αποτυπωθούν εγγράφως από το δικηγόρο σας. </a:t>
            </a: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629045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119883" y="1551398"/>
            <a:ext cx="10438545" cy="5095981"/>
          </a:xfrm>
        </p:spPr>
        <p:txBody>
          <a:bodyPr>
            <a:noAutofit/>
          </a:bodyPr>
          <a:lstStyle/>
          <a:p>
            <a:pPr marL="457200" lvl="0" indent="-457200" algn="just">
              <a:buFont typeface="Arial" charset="0"/>
              <a:buChar char="•"/>
            </a:pPr>
            <a:r>
              <a:rPr lang="el-GR" sz="2800" dirty="0">
                <a:latin typeface="Times New Roman" charset="0"/>
                <a:ea typeface="Times New Roman" charset="0"/>
                <a:cs typeface="Times New Roman" charset="0"/>
              </a:rPr>
              <a:t>Υπάρχει εξισορρόπηση ισχύος. Στην αντίθετη περίπτωση τα αδύναμα μέρη θα πρέπει να βελτιώσουν τη θέση ισχύος αλλά και τα δυνατά μέρη, δείχνοντας προθυμία για τη διαμεσολάβηση δεν ασκούν εξαναγκασμό από θέση ισχύος και παραιτούνται από αυτή τη θέση</a:t>
            </a:r>
            <a:endParaRPr lang="en-US" sz="2800" dirty="0">
              <a:latin typeface="Times New Roman" charset="0"/>
              <a:ea typeface="Times New Roman" charset="0"/>
              <a:cs typeface="Times New Roman" charset="0"/>
            </a:endParaRPr>
          </a:p>
          <a:p>
            <a:pPr marL="457200" lvl="0" indent="-457200">
              <a:buFont typeface="Arial" charset="0"/>
              <a:buChar char="•"/>
            </a:pPr>
            <a:r>
              <a:rPr lang="el-GR" sz="2800" dirty="0">
                <a:latin typeface="Times New Roman" charset="0"/>
                <a:ea typeface="Times New Roman" charset="0"/>
                <a:cs typeface="Times New Roman" charset="0"/>
              </a:rPr>
              <a:t>Ο χρόνος είναι επαρκής για τη διαδικασία εύρεση μίας συναινετικής λύσης</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Οι αντικρουόμενοι διαθέτουν ορισμένο μέτρο έκφρασης ή ικανότητας αυτεπιβεβαίωσης, χωρίς να υπόκεινται σε βία ή εξαναγκασμό</a:t>
            </a:r>
            <a:endParaRPr lang="en-US" sz="2800" dirty="0">
              <a:latin typeface="Times New Roman" charset="0"/>
              <a:ea typeface="Times New Roman" charset="0"/>
              <a:cs typeface="Times New Roman" charset="0"/>
            </a:endParaRPr>
          </a:p>
          <a:p>
            <a:pPr marL="457200" lvl="0" indent="-457200" algn="just">
              <a:buFont typeface="Arial" charset="0"/>
              <a:buChar char="•"/>
            </a:pPr>
            <a:r>
              <a:rPr lang="el-GR" sz="2800" dirty="0">
                <a:latin typeface="Times New Roman" charset="0"/>
                <a:ea typeface="Times New Roman" charset="0"/>
                <a:cs typeface="Times New Roman" charset="0"/>
              </a:rPr>
              <a:t>Οι αντικρουόμενοι επικοινωνούν με σαφήνεια και με τη βοήθεια του διαμεσολαβητή διατυπώνουν όσα τους </a:t>
            </a:r>
            <a:r>
              <a:rPr lang="el-GR" sz="2800" dirty="0" smtClean="0">
                <a:latin typeface="Times New Roman" charset="0"/>
                <a:ea typeface="Times New Roman" charset="0"/>
                <a:cs typeface="Times New Roman" charset="0"/>
              </a:rPr>
              <a:t>απασχολούν</a:t>
            </a:r>
            <a:r>
              <a:rPr lang="en-US" sz="2800" dirty="0" smtClean="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1112354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366463" y="1972638"/>
            <a:ext cx="9729627" cy="4048018"/>
          </a:xfrm>
        </p:spPr>
        <p:txBody>
          <a:bodyPr>
            <a:noAutofit/>
          </a:bodyPr>
          <a:lstStyle/>
          <a:p>
            <a:pPr algn="just"/>
            <a:r>
              <a:rPr lang="el-GR" sz="2800" dirty="0">
                <a:latin typeface="Times New Roman" charset="0"/>
                <a:ea typeface="Times New Roman" charset="0"/>
                <a:cs typeface="Times New Roman" charset="0"/>
              </a:rPr>
              <a:t>Σας συγχαίρω και πάλι που επιλέξατε αυτή τη διαδικασία σήμερα. Σας ευχαριστώ πολύ για την προσοχή σας. Να υπενθυμίσω ότι σε περίπτωση που επιθυμεί κάθε πλευρά το συμφωνητικό να </a:t>
            </a:r>
            <a:r>
              <a:rPr lang="el-GR" sz="2800" dirty="0" err="1">
                <a:latin typeface="Times New Roman" charset="0"/>
                <a:ea typeface="Times New Roman" charset="0"/>
                <a:cs typeface="Times New Roman" charset="0"/>
              </a:rPr>
              <a:t>περιαθεί</a:t>
            </a:r>
            <a:r>
              <a:rPr lang="el-GR" sz="2800" dirty="0">
                <a:latin typeface="Times New Roman" charset="0"/>
                <a:ea typeface="Times New Roman" charset="0"/>
                <a:cs typeface="Times New Roman" charset="0"/>
              </a:rPr>
              <a:t> τον </a:t>
            </a:r>
            <a:r>
              <a:rPr lang="el-GR" sz="2800" dirty="0" err="1">
                <a:latin typeface="Times New Roman" charset="0"/>
                <a:ea typeface="Times New Roman" charset="0"/>
                <a:cs typeface="Times New Roman" charset="0"/>
              </a:rPr>
              <a:t>εκτελεστήριο</a:t>
            </a:r>
            <a:r>
              <a:rPr lang="el-GR" sz="2800" dirty="0">
                <a:latin typeface="Times New Roman" charset="0"/>
                <a:ea typeface="Times New Roman" charset="0"/>
                <a:cs typeface="Times New Roman" charset="0"/>
              </a:rPr>
              <a:t> τίτλο δύναται να κατατεθεί στο πρωτοδικείο Θεσσαλονίκης με επιμέλεια δική μου και θα γίνει εκτελεστός τίτλος. Εάν δεν υπάρχουν ερωτήσεις μπορούμε να προχωρήσουμε</a:t>
            </a:r>
            <a:r>
              <a:rPr lang="en-US" sz="2800" dirty="0">
                <a:latin typeface="Times New Roman" charset="0"/>
                <a:ea typeface="Times New Roman" charset="0"/>
                <a:cs typeface="Times New Roman" charset="0"/>
              </a:rPr>
              <a:t>”</a:t>
            </a:r>
            <a:r>
              <a:rPr lang="el-GR" sz="2800"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3795342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dirty="0">
                <a:latin typeface="Times New Roman" charset="0"/>
                <a:ea typeface="Times New Roman" charset="0"/>
                <a:cs typeface="Times New Roman" charset="0"/>
              </a:rPr>
              <a:t>Το σημαντικό στο παραπάνω παράδειγμα είναι ότι ο διαμεσολαβητής πρέπει να τονίσει τί είναι η διαμεσολάβηση και ότι ως διαδικασία εξαρτάται από τα μέρη και πως λειτουργεί. Επίσης, να δοθεί έμφαση στο ότι η διαμεσολάβηση είναι εμπιστευτική, μη δεσμευτική, απόρρητη και οτιδήποτε συμβαίνει δεν μπορεί να χρησιμοποιηθεί στο δικαστήριο, παρά μόνο εάν συγκατατεθούν τα μέρη. Η εμπιστευτικότητα παραβιάζεται μόνο εάν κάποιο από τα μέρη απειλεί να προκαλέσει βλάβη στον εαυτό του ή στην άλλη πλευρά. Εξίσου σημαντικό είναι να τονιστεί στα μέρη και η ουδετερότητα του ρόλου του διαμεσολαβητή, γεγονός που </a:t>
            </a:r>
            <a:r>
              <a:rPr lang="el-GR" sz="2800" dirty="0" err="1">
                <a:latin typeface="Times New Roman" charset="0"/>
                <a:ea typeface="Times New Roman" charset="0"/>
                <a:cs typeface="Times New Roman" charset="0"/>
              </a:rPr>
              <a:t>οικοδομεί</a:t>
            </a:r>
            <a:r>
              <a:rPr lang="el-GR" sz="2800" dirty="0">
                <a:latin typeface="Times New Roman" charset="0"/>
                <a:ea typeface="Times New Roman" charset="0"/>
                <a:cs typeface="Times New Roman" charset="0"/>
              </a:rPr>
              <a:t> και ενισχύει και την εμπιστοσύνη των μερών σε αυτόν. Ακολούθως ο διαμεσολαβητής ίσως συμβουλέψει τα μέρη για την ανάγκη διενέργειας ξεχωριστών συνομιλιών.</a:t>
            </a:r>
            <a:endParaRPr lang="en-US" sz="2800" dirty="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863989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b="1" dirty="0" smtClean="0">
                <a:latin typeface="Times New Roman" charset="0"/>
                <a:ea typeface="Times New Roman" charset="0"/>
                <a:cs typeface="Times New Roman" charset="0"/>
              </a:rPr>
              <a:t>ΑΣΚΗΣΕΙΣ ΣΤΗ ΔΙΜΕΣΟΛΑΒΗΣΗ</a:t>
            </a:r>
            <a:r>
              <a:rPr lang="en-US" sz="2800" b="1" dirty="0" smtClean="0">
                <a:latin typeface="Times New Roman" charset="0"/>
                <a:ea typeface="Times New Roman" charset="0"/>
                <a:cs typeface="Times New Roman" charset="0"/>
              </a:rPr>
              <a:t>:</a:t>
            </a:r>
          </a:p>
          <a:p>
            <a:pPr lvl="0" algn="just">
              <a:lnSpc>
                <a:spcPct val="100000"/>
              </a:lnSpc>
            </a:pPr>
            <a:endParaRPr lang="en-US" sz="2800" dirty="0" smtClean="0"/>
          </a:p>
          <a:p>
            <a:pPr lvl="0" algn="just">
              <a:lnSpc>
                <a:spcPct val="100000"/>
              </a:lnSpc>
            </a:pPr>
            <a:endParaRPr lang="en-US" sz="2800" dirty="0"/>
          </a:p>
          <a:p>
            <a:pPr lvl="0" algn="just">
              <a:lnSpc>
                <a:spcPct val="100000"/>
              </a:lnSpc>
            </a:pPr>
            <a:r>
              <a:rPr lang="el-GR" sz="2800" dirty="0" smtClean="0">
                <a:latin typeface="Times New Roman" charset="0"/>
                <a:ea typeface="Times New Roman" charset="0"/>
                <a:cs typeface="Times New Roman" charset="0"/>
              </a:rPr>
              <a:t>Σε </a:t>
            </a:r>
            <a:r>
              <a:rPr lang="el-GR" sz="2800" dirty="0">
                <a:latin typeface="Times New Roman" charset="0"/>
                <a:ea typeface="Times New Roman" charset="0"/>
                <a:cs typeface="Times New Roman" charset="0"/>
              </a:rPr>
              <a:t>μια διαμεσολάβηση, εάν τα μέρη αντιδράσουν έντονα μόλις συναντηθούν τι πρέπει να κάνει ο διαμεσολαβητής</a:t>
            </a:r>
            <a:r>
              <a:rPr lang="en-US" sz="2800" dirty="0">
                <a:latin typeface="Times New Roman" charset="0"/>
                <a:ea typeface="Times New Roman" charset="0"/>
                <a:cs typeface="Times New Roman" charset="0"/>
              </a:rPr>
              <a:t>;</a:t>
            </a: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797648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b="1" dirty="0" smtClean="0">
                <a:latin typeface="Times New Roman" charset="0"/>
                <a:ea typeface="Times New Roman" charset="0"/>
                <a:cs typeface="Times New Roman" charset="0"/>
              </a:rPr>
              <a:t>ΑΣΚΗΣΕΙΣ ΣΤΗ ΔΙΜΕΣΟΛΑΒΗΣΗ</a:t>
            </a:r>
            <a:r>
              <a:rPr lang="en-US" sz="2800" b="1" dirty="0" smtClean="0">
                <a:latin typeface="Times New Roman" charset="0"/>
                <a:ea typeface="Times New Roman" charset="0"/>
                <a:cs typeface="Times New Roman" charset="0"/>
              </a:rPr>
              <a:t>:</a:t>
            </a:r>
          </a:p>
          <a:p>
            <a:pPr algn="just">
              <a:lnSpc>
                <a:spcPct val="100000"/>
              </a:lnSpc>
            </a:pPr>
            <a:endParaRPr lang="en-US" sz="2800" b="1" dirty="0">
              <a:latin typeface="Times New Roman" charset="0"/>
              <a:ea typeface="Times New Roman" charset="0"/>
              <a:cs typeface="Times New Roman" charset="0"/>
            </a:endParaRPr>
          </a:p>
          <a:p>
            <a:pPr algn="just">
              <a:lnSpc>
                <a:spcPct val="100000"/>
              </a:lnSpc>
            </a:pPr>
            <a:endParaRPr lang="en-US" sz="2800" b="1" dirty="0" smtClean="0">
              <a:latin typeface="Times New Roman" charset="0"/>
              <a:ea typeface="Times New Roman" charset="0"/>
              <a:cs typeface="Times New Roman" charset="0"/>
            </a:endParaRPr>
          </a:p>
          <a:p>
            <a:pPr lvl="0" algn="just">
              <a:lnSpc>
                <a:spcPct val="100000"/>
              </a:lnSpc>
            </a:pPr>
            <a:r>
              <a:rPr lang="en-US" sz="2800" dirty="0" err="1">
                <a:latin typeface="Times New Roman" charset="0"/>
                <a:ea typeface="Times New Roman" charset="0"/>
                <a:cs typeface="Times New Roman" charset="0"/>
              </a:rPr>
              <a:t>Ηρεµήστε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εξηγήστε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ότι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ήσ</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ρόθυµοι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β</a:t>
            </a:r>
            <a:r>
              <a:rPr lang="en-US" sz="2800" dirty="0" err="1">
                <a:latin typeface="Times New Roman" charset="0"/>
                <a:ea typeface="Times New Roman" charset="0"/>
                <a:cs typeface="Times New Roman" charset="0"/>
              </a:rPr>
              <a:t>οηθήσετε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εκφράσουν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συν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ισθή</a:t>
            </a:r>
            <a:r>
              <a:rPr lang="en-US" sz="2800" dirty="0">
                <a:latin typeface="Times New Roman" charset="0"/>
                <a:ea typeface="Times New Roman" charset="0"/>
                <a:cs typeface="Times New Roman" charset="0"/>
              </a:rPr>
              <a:t>µα</a:t>
            </a:r>
            <a:r>
              <a:rPr lang="en-US" sz="2800" dirty="0" err="1">
                <a:latin typeface="Times New Roman" charset="0"/>
                <a:ea typeface="Times New Roman" charset="0"/>
                <a:cs typeface="Times New Roman" charset="0"/>
              </a:rPr>
              <a:t>τά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σκέψεις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φορά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ιδιωτικές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συνεδρίες</a:t>
            </a:r>
            <a:r>
              <a:rPr lang="en-US" sz="2800" dirty="0">
                <a:latin typeface="Times New Roman" charset="0"/>
                <a:ea typeface="Times New Roman" charset="0"/>
                <a:cs typeface="Times New Roman" charset="0"/>
              </a:rPr>
              <a:t>. </a:t>
            </a:r>
          </a:p>
          <a:p>
            <a:pPr algn="just">
              <a:lnSpc>
                <a:spcPct val="100000"/>
              </a:lnSpc>
            </a:pPr>
            <a:endParaRPr lang="en-US" sz="2800" dirty="0" smtClean="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4467716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b="1" dirty="0" smtClean="0">
                <a:latin typeface="Times New Roman" charset="0"/>
                <a:ea typeface="Times New Roman" charset="0"/>
                <a:cs typeface="Times New Roman" charset="0"/>
              </a:rPr>
              <a:t>ΑΣΚΗΣΕΙΣ ΣΤΗ ΔΙΜΕΣΟΛΑΒΗΣΗ</a:t>
            </a:r>
            <a:r>
              <a:rPr lang="en-US" sz="2800" b="1" dirty="0" smtClean="0">
                <a:latin typeface="Times New Roman" charset="0"/>
                <a:ea typeface="Times New Roman" charset="0"/>
                <a:cs typeface="Times New Roman" charset="0"/>
              </a:rPr>
              <a:t>:</a:t>
            </a:r>
          </a:p>
          <a:p>
            <a:pPr lvl="0" algn="just">
              <a:lnSpc>
                <a:spcPct val="100000"/>
              </a:lnSpc>
            </a:pPr>
            <a:endParaRPr lang="en-US" sz="2800" dirty="0" smtClean="0"/>
          </a:p>
          <a:p>
            <a:pPr lvl="0" algn="just">
              <a:lnSpc>
                <a:spcPct val="100000"/>
              </a:lnSpc>
            </a:pPr>
            <a:r>
              <a:rPr lang="en-US" sz="2800" dirty="0" err="1" smtClean="0">
                <a:latin typeface="Times New Roman" charset="0"/>
                <a:ea typeface="Times New Roman" charset="0"/>
                <a:cs typeface="Times New Roman" charset="0"/>
              </a:rPr>
              <a:t>Αν</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γνωρίζετε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ότι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µ</a:t>
            </a:r>
            <a:r>
              <a:rPr lang="en-US" sz="2800" dirty="0" err="1">
                <a:latin typeface="Times New Roman" charset="0"/>
                <a:ea typeface="Times New Roman" charset="0"/>
                <a:cs typeface="Times New Roman" charset="0"/>
              </a:rPr>
              <a:t>έρη</a:t>
            </a:r>
            <a:r>
              <a:rPr lang="en-US" sz="2800" dirty="0">
                <a:latin typeface="Times New Roman" charset="0"/>
                <a:ea typeface="Times New Roman" charset="0"/>
                <a:cs typeface="Times New Roman" charset="0"/>
              </a:rPr>
              <a:t> µπ</a:t>
            </a:r>
            <a:r>
              <a:rPr lang="en-US" sz="2800" dirty="0" err="1">
                <a:latin typeface="Times New Roman" charset="0"/>
                <a:ea typeface="Times New Roman" charset="0"/>
                <a:cs typeface="Times New Roman" charset="0"/>
              </a:rPr>
              <a:t>ορεί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έρθουν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άµεση</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ντι</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ράθεση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ήτ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λύτερο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κάνετε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ως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ητής</a:t>
            </a:r>
            <a:r>
              <a:rPr lang="en-US" sz="2800" dirty="0">
                <a:latin typeface="Times New Roman" charset="0"/>
                <a:ea typeface="Times New Roman" charset="0"/>
                <a:cs typeface="Times New Roman" charset="0"/>
              </a:rPr>
              <a:t>; </a:t>
            </a: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0754476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b="1" dirty="0" smtClean="0">
                <a:latin typeface="Times New Roman" charset="0"/>
                <a:ea typeface="Times New Roman" charset="0"/>
                <a:cs typeface="Times New Roman" charset="0"/>
              </a:rPr>
              <a:t>ΑΣΚΗΣΕΙΣ ΣΤΗ ΔΙΜΕΣΟΛΑΒΗΣΗ</a:t>
            </a:r>
            <a:r>
              <a:rPr lang="en-US" sz="2800" b="1" dirty="0" smtClean="0">
                <a:latin typeface="Times New Roman" charset="0"/>
                <a:ea typeface="Times New Roman" charset="0"/>
                <a:cs typeface="Times New Roman" charset="0"/>
              </a:rPr>
              <a:t>:</a:t>
            </a:r>
          </a:p>
          <a:p>
            <a:pPr lvl="0"/>
            <a:endParaRPr lang="en-US" sz="2800" dirty="0" smtClean="0">
              <a:latin typeface="Times New Roman" charset="0"/>
              <a:ea typeface="Times New Roman" charset="0"/>
              <a:cs typeface="Times New Roman" charset="0"/>
            </a:endParaRPr>
          </a:p>
          <a:p>
            <a:pPr lvl="0"/>
            <a:r>
              <a:rPr lang="en-US" sz="2800" dirty="0" err="1" smtClean="0">
                <a:latin typeface="Times New Roman" charset="0"/>
                <a:ea typeface="Times New Roman" charset="0"/>
                <a:cs typeface="Times New Roman" charset="0"/>
              </a:rPr>
              <a:t>Ίσως</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ήτ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λύτερο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νονίσετε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ξεχωριστά</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κάθε</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έρος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ριν</a:t>
            </a:r>
            <a:r>
              <a:rPr lang="en-US" sz="2800" dirty="0">
                <a:latin typeface="Times New Roman" charset="0"/>
                <a:ea typeface="Times New Roman" charset="0"/>
                <a:cs typeface="Times New Roman" charset="0"/>
              </a:rPr>
              <a:t> απ</a:t>
            </a:r>
            <a:r>
              <a:rPr lang="en-US" sz="2800" dirty="0" err="1">
                <a:latin typeface="Times New Roman" charset="0"/>
                <a:ea typeface="Times New Roman" charset="0"/>
                <a:cs typeface="Times New Roman" charset="0"/>
              </a:rPr>
              <a:t>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αµ</a:t>
            </a:r>
            <a:r>
              <a:rPr lang="en-US" sz="2800" dirty="0" err="1">
                <a:latin typeface="Times New Roman" charset="0"/>
                <a:ea typeface="Times New Roman" charset="0"/>
                <a:cs typeface="Times New Roman" charset="0"/>
              </a:rPr>
              <a:t>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χρόνο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άφιξης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στον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χώρο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αµ</a:t>
            </a:r>
            <a:r>
              <a:rPr lang="en-US" sz="2800" dirty="0" err="1">
                <a:latin typeface="Times New Roman" charset="0"/>
                <a:ea typeface="Times New Roman" charset="0"/>
                <a:cs typeface="Times New Roman" charset="0"/>
              </a:rPr>
              <a:t>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ώστε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µ</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ντηθούν</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άλλο</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έρος</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όλις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φτάσουν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ρχή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αµ</a:t>
            </a:r>
            <a:r>
              <a:rPr lang="en-US" sz="2800" dirty="0" err="1">
                <a:latin typeface="Times New Roman" charset="0"/>
                <a:ea typeface="Times New Roman" charset="0"/>
                <a:cs typeface="Times New Roman" charset="0"/>
              </a:rPr>
              <a:t>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ιο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έντονη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ισθη</a:t>
            </a:r>
            <a:r>
              <a:rPr lang="en-US" sz="2800" dirty="0">
                <a:latin typeface="Times New Roman" charset="0"/>
                <a:ea typeface="Times New Roman" charset="0"/>
                <a:cs typeface="Times New Roman" charset="0"/>
              </a:rPr>
              <a:t>µα</a:t>
            </a:r>
            <a:r>
              <a:rPr lang="en-US" sz="2800" dirty="0" err="1">
                <a:latin typeface="Times New Roman" charset="0"/>
                <a:ea typeface="Times New Roman" charset="0"/>
                <a:cs typeface="Times New Roman" charset="0"/>
              </a:rPr>
              <a:t>τικά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στιγµή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Έτσι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ήτ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ιθ</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νότ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λύτερο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γίνει</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α π</a:t>
            </a:r>
            <a:r>
              <a:rPr lang="en-US" sz="2800" dirty="0" err="1">
                <a:latin typeface="Times New Roman" charset="0"/>
                <a:ea typeface="Times New Roman" charset="0"/>
                <a:cs typeface="Times New Roman" charset="0"/>
              </a:rPr>
              <a:t>ολύ</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γγελ</a:t>
            </a:r>
            <a:r>
              <a:rPr lang="en-US" sz="2800" dirty="0">
                <a:latin typeface="Times New Roman" charset="0"/>
                <a:ea typeface="Times New Roman" charset="0"/>
                <a:cs typeface="Times New Roman" charset="0"/>
              </a:rPr>
              <a:t>µα</a:t>
            </a:r>
            <a:r>
              <a:rPr lang="en-US" sz="2800" dirty="0" err="1">
                <a:latin typeface="Times New Roman" charset="0"/>
                <a:ea typeface="Times New Roman" charset="0"/>
                <a:cs typeface="Times New Roman" charset="0"/>
              </a:rPr>
              <a:t>τική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σύντοµη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κοινή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ρκτήρι</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συνεδρί</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ώστε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όλοι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ουν</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ώς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θ</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λειτουργήσει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αµ</a:t>
            </a:r>
            <a:r>
              <a:rPr lang="en-US" sz="2800" dirty="0" err="1">
                <a:latin typeface="Times New Roman" charset="0"/>
                <a:ea typeface="Times New Roman" charset="0"/>
                <a:cs typeface="Times New Roman" charset="0"/>
              </a:rPr>
              <a:t>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τι</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φορά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φορά</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λλά</a:t>
            </a:r>
            <a:r>
              <a:rPr lang="en-US" sz="2800" dirty="0">
                <a:latin typeface="Times New Roman" charset="0"/>
                <a:ea typeface="Times New Roman" charset="0"/>
                <a:cs typeface="Times New Roman" charset="0"/>
              </a:rPr>
              <a:t> αµ</a:t>
            </a:r>
            <a:r>
              <a:rPr lang="en-US" sz="2800" dirty="0" err="1">
                <a:latin typeface="Times New Roman" charset="0"/>
                <a:ea typeface="Times New Roman" charset="0"/>
                <a:cs typeface="Times New Roman" charset="0"/>
              </a:rPr>
              <a:t>έσως</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ετά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π</a:t>
            </a:r>
            <a:r>
              <a:rPr lang="en-US" sz="2800" dirty="0" err="1">
                <a:latin typeface="Times New Roman" charset="0"/>
                <a:ea typeface="Times New Roman" charset="0"/>
                <a:cs typeface="Times New Roman" charset="0"/>
              </a:rPr>
              <a:t>εράσουν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ιδιωτικές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συνεδρίες</a:t>
            </a:r>
            <a:r>
              <a:rPr lang="en-US" sz="2800" dirty="0">
                <a:latin typeface="Times New Roman" charset="0"/>
                <a:ea typeface="Times New Roman" charset="0"/>
                <a:cs typeface="Times New Roman" charset="0"/>
              </a:rPr>
              <a:t>. </a:t>
            </a:r>
          </a:p>
        </p:txBody>
      </p:sp>
    </p:spTree>
    <p:extLst>
      <p:ext uri="{BB962C8B-B14F-4D97-AF65-F5344CB8AC3E}">
        <p14:creationId xmlns:p14="http://schemas.microsoft.com/office/powerpoint/2010/main" val="9377531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b="1" dirty="0" smtClean="0">
                <a:latin typeface="Times New Roman" charset="0"/>
                <a:ea typeface="Times New Roman" charset="0"/>
                <a:cs typeface="Times New Roman" charset="0"/>
              </a:rPr>
              <a:t>ΑΣΚΗΣΕΙΣ ΣΤΗ ΔΙΜΕΣΟΛΑΒΗΣΗ</a:t>
            </a:r>
            <a:r>
              <a:rPr lang="en-US" sz="2800" b="1" dirty="0" smtClean="0">
                <a:latin typeface="Times New Roman" charset="0"/>
                <a:ea typeface="Times New Roman" charset="0"/>
                <a:cs typeface="Times New Roman" charset="0"/>
              </a:rPr>
              <a:t>:</a:t>
            </a:r>
          </a:p>
          <a:p>
            <a:pPr lvl="0" algn="just">
              <a:lnSpc>
                <a:spcPct val="100000"/>
              </a:lnSpc>
            </a:pPr>
            <a:endParaRPr lang="en-US" sz="2800" dirty="0" smtClean="0"/>
          </a:p>
          <a:p>
            <a:pPr lvl="0" algn="just">
              <a:lnSpc>
                <a:spcPct val="100000"/>
              </a:lnSpc>
            </a:pPr>
            <a:endParaRPr lang="en-US" sz="2800" dirty="0"/>
          </a:p>
          <a:p>
            <a:pPr lvl="0" algn="just">
              <a:lnSpc>
                <a:spcPct val="100000"/>
              </a:lnSpc>
            </a:pPr>
            <a:r>
              <a:rPr lang="en-US" sz="2800" dirty="0" err="1" smtClean="0">
                <a:latin typeface="Times New Roman" charset="0"/>
                <a:ea typeface="Times New Roman" charset="0"/>
                <a:cs typeface="Times New Roman" charset="0"/>
              </a:rPr>
              <a:t>Περιγράψτε</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βα</a:t>
            </a:r>
            <a:r>
              <a:rPr lang="en-US" sz="2800" dirty="0" err="1">
                <a:latin typeface="Times New Roman" charset="0"/>
                <a:ea typeface="Times New Roman" charset="0"/>
                <a:cs typeface="Times New Roman" charset="0"/>
              </a:rPr>
              <a:t>σικούς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νόνες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αµ</a:t>
            </a:r>
            <a:r>
              <a:rPr lang="en-US" sz="2800" dirty="0" err="1">
                <a:latin typeface="Times New Roman" charset="0"/>
                <a:ea typeface="Times New Roman" charset="0"/>
                <a:cs typeface="Times New Roman" charset="0"/>
              </a:rPr>
              <a:t>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ησης</a:t>
            </a:r>
            <a:r>
              <a:rPr lang="en-US" sz="2800" dirty="0">
                <a:latin typeface="Times New Roman" charset="0"/>
                <a:ea typeface="Times New Roman" charset="0"/>
                <a:cs typeface="Times New Roman" charset="0"/>
              </a:rPr>
              <a:t>;</a:t>
            </a: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4270751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9362" y="113017"/>
            <a:ext cx="8068638" cy="1181527"/>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078786" y="1428110"/>
            <a:ext cx="10613205" cy="5322012"/>
          </a:xfrm>
        </p:spPr>
        <p:txBody>
          <a:bodyPr>
            <a:noAutofit/>
          </a:bodyPr>
          <a:lstStyle/>
          <a:p>
            <a:pPr algn="just">
              <a:lnSpc>
                <a:spcPct val="100000"/>
              </a:lnSpc>
            </a:pPr>
            <a:r>
              <a:rPr lang="el-GR" sz="2800" b="1" dirty="0" smtClean="0">
                <a:latin typeface="Times New Roman" charset="0"/>
                <a:ea typeface="Times New Roman" charset="0"/>
                <a:cs typeface="Times New Roman" charset="0"/>
              </a:rPr>
              <a:t>ΑΣΚΗΣΕΙΣ ΣΤΗ ΔΙΜΕΣΟΛΑΒΗΣΗ</a:t>
            </a:r>
            <a:r>
              <a:rPr lang="en-US" sz="2800" b="1" dirty="0" smtClean="0">
                <a:latin typeface="Times New Roman" charset="0"/>
                <a:ea typeface="Times New Roman" charset="0"/>
                <a:cs typeface="Times New Roman" charset="0"/>
              </a:rPr>
              <a:t>:</a:t>
            </a:r>
          </a:p>
          <a:p>
            <a:pPr algn="just">
              <a:lnSpc>
                <a:spcPct val="100000"/>
              </a:lnSpc>
            </a:pPr>
            <a:endParaRPr lang="en-US" sz="2800" b="1" dirty="0">
              <a:latin typeface="Times New Roman" charset="0"/>
              <a:ea typeface="Times New Roman" charset="0"/>
              <a:cs typeface="Times New Roman" charset="0"/>
            </a:endParaRPr>
          </a:p>
          <a:p>
            <a:pPr lvl="0"/>
            <a:r>
              <a:rPr lang="en-US" sz="2800" dirty="0" err="1">
                <a:latin typeface="Times New Roman" charset="0"/>
                <a:ea typeface="Times New Roman" charset="0"/>
                <a:cs typeface="Times New Roman" charset="0"/>
              </a:rPr>
              <a:t>Εκούσι</a:t>
            </a:r>
            <a:r>
              <a:rPr lang="en-US" sz="2800" dirty="0">
                <a:latin typeface="Times New Roman" charset="0"/>
                <a:ea typeface="Times New Roman" charset="0"/>
                <a:cs typeface="Times New Roman" charset="0"/>
              </a:rPr>
              <a:t>α </a:t>
            </a:r>
            <a:endParaRPr lang="en-US" sz="2800" dirty="0" smtClean="0">
              <a:latin typeface="Times New Roman" charset="0"/>
              <a:ea typeface="Times New Roman" charset="0"/>
              <a:cs typeface="Times New Roman" charset="0"/>
            </a:endParaRPr>
          </a:p>
          <a:p>
            <a:pPr lvl="0"/>
            <a:endParaRPr lang="en-US" sz="2800" dirty="0">
              <a:latin typeface="Times New Roman" charset="0"/>
              <a:ea typeface="Times New Roman" charset="0"/>
              <a:cs typeface="Times New Roman" charset="0"/>
            </a:endParaRPr>
          </a:p>
          <a:p>
            <a:r>
              <a:rPr lang="en-US" sz="2800" dirty="0" err="1">
                <a:latin typeface="Times New Roman" charset="0"/>
                <a:ea typeface="Times New Roman" charset="0"/>
                <a:cs typeface="Times New Roman" charset="0"/>
              </a:rPr>
              <a:t>Μη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δεσµευτική</a:t>
            </a:r>
            <a:r>
              <a:rPr lang="en-US" sz="2800" dirty="0">
                <a:latin typeface="Times New Roman" charset="0"/>
                <a:ea typeface="Times New Roman" charset="0"/>
                <a:cs typeface="Times New Roman" charset="0"/>
              </a:rPr>
              <a:t> µ</a:t>
            </a:r>
            <a:r>
              <a:rPr lang="en-US" sz="2800" dirty="0" err="1">
                <a:latin typeface="Times New Roman" charset="0"/>
                <a:ea typeface="Times New Roman" charset="0"/>
                <a:cs typeface="Times New Roman" charset="0"/>
              </a:rPr>
              <a:t>έχρι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υ</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ογρ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φή</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τελικής</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συµφωνί</a:t>
            </a:r>
            <a:r>
              <a:rPr lang="en-US" sz="2800" dirty="0" smtClean="0">
                <a:latin typeface="Times New Roman" charset="0"/>
                <a:ea typeface="Times New Roman" charset="0"/>
                <a:cs typeface="Times New Roman" charset="0"/>
              </a:rPr>
              <a:t>α</a:t>
            </a:r>
            <a:r>
              <a:rPr lang="en-US" sz="2800" dirty="0" err="1" smtClean="0">
                <a:latin typeface="Times New Roman" charset="0"/>
                <a:ea typeface="Times New Roman" charset="0"/>
                <a:cs typeface="Times New Roman" charset="0"/>
              </a:rPr>
              <a:t>ς</a:t>
            </a:r>
            <a:endParaRPr lang="en-US" sz="2800" dirty="0" smtClean="0">
              <a:latin typeface="Times New Roman" charset="0"/>
              <a:ea typeface="Times New Roman" charset="0"/>
              <a:cs typeface="Times New Roman" charset="0"/>
            </a:endParaRPr>
          </a:p>
          <a:p>
            <a:endParaRPr lang="en-US" sz="2800" dirty="0">
              <a:latin typeface="Times New Roman" charset="0"/>
              <a:ea typeface="Times New Roman" charset="0"/>
              <a:cs typeface="Times New Roman" charset="0"/>
            </a:endParaRPr>
          </a:p>
          <a:p>
            <a:r>
              <a:rPr lang="en-US" sz="2800" dirty="0" err="1" smtClean="0">
                <a:latin typeface="Times New Roman" charset="0"/>
                <a:ea typeface="Times New Roman" charset="0"/>
                <a:cs typeface="Times New Roman" charset="0"/>
              </a:rPr>
              <a:t>Ε</a:t>
            </a:r>
            <a:r>
              <a:rPr lang="en-US" sz="2800" dirty="0" smtClean="0">
                <a:latin typeface="Times New Roman" charset="0"/>
                <a:ea typeface="Times New Roman" charset="0"/>
                <a:cs typeface="Times New Roman" charset="0"/>
              </a:rPr>
              <a:t>µπ</a:t>
            </a:r>
            <a:r>
              <a:rPr lang="en-US" sz="2800" dirty="0" err="1" smtClean="0">
                <a:latin typeface="Times New Roman" charset="0"/>
                <a:ea typeface="Times New Roman" charset="0"/>
                <a:cs typeface="Times New Roman" charset="0"/>
              </a:rPr>
              <a:t>ιστευτική</a:t>
            </a:r>
            <a:endParaRPr lang="en-US" sz="2800" smtClean="0">
              <a:latin typeface="Times New Roman" charset="0"/>
              <a:ea typeface="Times New Roman" charset="0"/>
              <a:cs typeface="Times New Roman" charset="0"/>
            </a:endParaRPr>
          </a:p>
          <a:p>
            <a:endParaRPr lang="en-US" sz="2800" dirty="0">
              <a:latin typeface="Times New Roman" charset="0"/>
              <a:ea typeface="Times New Roman" charset="0"/>
              <a:cs typeface="Times New Roman" charset="0"/>
            </a:endParaRPr>
          </a:p>
          <a:p>
            <a:r>
              <a:rPr lang="en-US" sz="2800" dirty="0" err="1" smtClean="0">
                <a:latin typeface="Times New Roman" charset="0"/>
                <a:ea typeface="Times New Roman" charset="0"/>
                <a:cs typeface="Times New Roman" charset="0"/>
              </a:rPr>
              <a:t>Σκο</a:t>
            </a:r>
            <a:r>
              <a:rPr lang="en-US" sz="2800" dirty="0" smtClean="0">
                <a:latin typeface="Times New Roman" charset="0"/>
                <a:ea typeface="Times New Roman" charset="0"/>
                <a:cs typeface="Times New Roman" charset="0"/>
              </a:rPr>
              <a:t>π</a:t>
            </a:r>
            <a:r>
              <a:rPr lang="en-US" sz="2800" dirty="0" err="1" smtClean="0">
                <a:latin typeface="Times New Roman" charset="0"/>
                <a:ea typeface="Times New Roman" charset="0"/>
                <a:cs typeface="Times New Roman" charset="0"/>
              </a:rPr>
              <a:t>ός</a:t>
            </a:r>
            <a:r>
              <a:rPr lang="en-US" sz="2800" dirty="0" smtClean="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της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δικ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σί</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είν</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έρθουν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µ</a:t>
            </a:r>
            <a:r>
              <a:rPr lang="en-US" sz="2800" dirty="0" err="1">
                <a:latin typeface="Times New Roman" charset="0"/>
                <a:ea typeface="Times New Roman" charset="0"/>
                <a:cs typeface="Times New Roman" charset="0"/>
              </a:rPr>
              <a:t>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συµφωνί</a:t>
            </a:r>
            <a:r>
              <a:rPr lang="en-US" sz="2800" dirty="0">
                <a:latin typeface="Times New Roman" charset="0"/>
                <a:ea typeface="Times New Roman" charset="0"/>
                <a:cs typeface="Times New Roman" charset="0"/>
              </a:rPr>
              <a:t>α.</a:t>
            </a:r>
          </a:p>
          <a:p>
            <a:r>
              <a:rPr lang="en-US" sz="2800" dirty="0">
                <a:latin typeface="Times New Roman" charset="0"/>
                <a:ea typeface="Times New Roman" charset="0"/>
                <a:cs typeface="Times New Roman" charset="0"/>
              </a:rPr>
              <a:t>    </a:t>
            </a:r>
          </a:p>
          <a:p>
            <a:pPr algn="just">
              <a:lnSpc>
                <a:spcPct val="100000"/>
              </a:lnSpc>
            </a:pPr>
            <a:endParaRPr lang="en-US" sz="2800" dirty="0" smtClean="0">
              <a:latin typeface="Times New Roman" charset="0"/>
              <a:ea typeface="Times New Roman" charset="0"/>
              <a:cs typeface="Times New Roman" charset="0"/>
            </a:endParaRPr>
          </a:p>
          <a:p>
            <a:pPr algn="just">
              <a:lnSpc>
                <a:spcPct val="100000"/>
              </a:lnSpc>
            </a:pP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783700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a:bodyPr>
          <a:lstStyle/>
          <a:p>
            <a:pPr algn="just"/>
            <a:r>
              <a:rPr lang="el-GR" sz="2800" b="1" dirty="0">
                <a:latin typeface="Times New Roman" charset="0"/>
                <a:ea typeface="Times New Roman" charset="0"/>
                <a:cs typeface="Times New Roman" charset="0"/>
              </a:rPr>
              <a:t>Που εφαρμόζεται η διαμεσολάβηση</a:t>
            </a:r>
            <a:r>
              <a:rPr lang="en-US" sz="2800" b="1" dirty="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a:p>
            <a:pPr algn="just"/>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l-GR" sz="2800" dirty="0">
                <a:latin typeface="Times New Roman" charset="0"/>
                <a:ea typeface="Times New Roman" charset="0"/>
                <a:cs typeface="Times New Roman" charset="0"/>
              </a:rPr>
              <a:t>θεωρείται ως </a:t>
            </a:r>
            <a:r>
              <a:rPr lang="en-US" sz="2800" dirty="0" err="1">
                <a:latin typeface="Times New Roman" charset="0"/>
                <a:ea typeface="Times New Roman" charset="0"/>
                <a:cs typeface="Times New Roman" charset="0"/>
              </a:rPr>
              <a:t>έν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σύνολο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τεχνικών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οίες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έχει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εκ</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ιδευθεί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χρησιμο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οιεί</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λλήλως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ιστο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οιημένος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a:t>
            </a:r>
            <a:r>
              <a:rPr lang="en-US" sz="2800" dirty="0">
                <a:latin typeface="Times New Roman" charset="0"/>
                <a:ea typeface="Times New Roman" charset="0"/>
                <a:cs typeface="Times New Roman" charset="0"/>
              </a:rPr>
              <a:t>αβ</a:t>
            </a:r>
            <a:r>
              <a:rPr lang="en-US" sz="2800" dirty="0" err="1">
                <a:latin typeface="Times New Roman" charset="0"/>
                <a:ea typeface="Times New Roman" charset="0"/>
                <a:cs typeface="Times New Roman" charset="0"/>
              </a:rPr>
              <a:t>ητής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στόχο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διευκολύνει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μέρη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απ</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γμ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τεύσεις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τ</a:t>
            </a:r>
            <a:r>
              <a:rPr lang="en-US" sz="2800" dirty="0">
                <a:latin typeface="Times New Roman" charset="0"/>
                <a:ea typeface="Times New Roman" charset="0"/>
                <a:cs typeface="Times New Roman" charset="0"/>
              </a:rPr>
              <a:t>α β</a:t>
            </a:r>
            <a:r>
              <a:rPr lang="en-US" sz="2800" dirty="0" err="1">
                <a:latin typeface="Times New Roman" charset="0"/>
                <a:ea typeface="Times New Roman" charset="0"/>
                <a:cs typeface="Times New Roman" charset="0"/>
              </a:rPr>
              <a:t>οηθήσει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ν</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ικοινωνήσουν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Με</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υτό</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το</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ρίσμ</a:t>
            </a:r>
            <a:r>
              <a:rPr lang="en-US" sz="2800" dirty="0">
                <a:latin typeface="Times New Roman" charset="0"/>
                <a:ea typeface="Times New Roman" charset="0"/>
                <a:cs typeface="Times New Roman" charset="0"/>
              </a:rPr>
              <a:t>α, </a:t>
            </a:r>
            <a:r>
              <a:rPr lang="en-US" sz="2800" dirty="0" err="1">
                <a:latin typeface="Times New Roman" charset="0"/>
                <a:ea typeface="Times New Roman" charset="0"/>
                <a:cs typeface="Times New Roman" charset="0"/>
              </a:rPr>
              <a:t>δεν</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εριορίζετ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στην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ίλυση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ενός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μόνο</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είδους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φοράς</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λλά</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χρησιμο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οιείτ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ροσω</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ικές</a:t>
            </a:r>
            <a:r>
              <a:rPr lang="en-US" sz="2800" dirty="0">
                <a:latin typeface="Times New Roman" charset="0"/>
                <a:ea typeface="Times New Roman" charset="0"/>
                <a:cs typeface="Times New Roman" charset="0"/>
              </a:rPr>
              <a:t> α</a:t>
            </a:r>
            <a:r>
              <a:rPr lang="en-US" sz="2800" dirty="0" err="1">
                <a:latin typeface="Times New Roman" charset="0"/>
                <a:ea typeface="Times New Roman" charset="0"/>
                <a:cs typeface="Times New Roman" charset="0"/>
              </a:rPr>
              <a:t>ντι</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ρ</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θέσεις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συλλογικές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συγκρούσεις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θώς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π</a:t>
            </a:r>
            <a:r>
              <a:rPr lang="en-US" sz="2800" dirty="0" err="1">
                <a:latin typeface="Times New Roman" charset="0"/>
                <a:ea typeface="Times New Roman" charset="0"/>
                <a:cs typeface="Times New Roman" charset="0"/>
              </a:rPr>
              <a:t>ολιτικές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διενέξεις</a:t>
            </a:r>
            <a:r>
              <a:rPr lang="en-US" sz="2800" dirty="0">
                <a:latin typeface="Times New Roman" charset="0"/>
                <a:ea typeface="Times New Roman" charset="0"/>
                <a:cs typeface="Times New Roman" charset="0"/>
              </a:rPr>
              <a:t>.</a:t>
            </a:r>
          </a:p>
          <a:p>
            <a:pPr algn="just"/>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8261328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739740" y="2116475"/>
            <a:ext cx="10459092" cy="3842535"/>
          </a:xfrm>
        </p:spPr>
        <p:txBody>
          <a:bodyPr>
            <a:noAutofit/>
          </a:bodyPr>
          <a:lstStyle/>
          <a:p>
            <a:r>
              <a:rPr lang="en-US" sz="2800" dirty="0" err="1">
                <a:latin typeface="Times New Roman" charset="0"/>
                <a:ea typeface="Times New Roman" charset="0"/>
                <a:cs typeface="Times New Roman" charset="0"/>
              </a:rPr>
              <a:t>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μεσολά</a:t>
            </a:r>
            <a:r>
              <a:rPr lang="en-US" sz="2800" dirty="0">
                <a:latin typeface="Times New Roman" charset="0"/>
                <a:ea typeface="Times New Roman" charset="0"/>
                <a:cs typeface="Times New Roman" charset="0"/>
              </a:rPr>
              <a:t>β</a:t>
            </a:r>
            <a:r>
              <a:rPr lang="en-US" sz="2800" dirty="0" err="1">
                <a:latin typeface="Times New Roman" charset="0"/>
                <a:ea typeface="Times New Roman" charset="0"/>
                <a:cs typeface="Times New Roman" charset="0"/>
              </a:rPr>
              <a:t>ηση</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χρησιμο</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οιείτ</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στις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εξής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δι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φορές</a:t>
            </a:r>
            <a:r>
              <a:rPr lang="en-US" sz="2800" dirty="0">
                <a:latin typeface="Times New Roman" charset="0"/>
                <a:ea typeface="Times New Roman" charset="0"/>
                <a:cs typeface="Times New Roman" charset="0"/>
              </a:rPr>
              <a:t>:</a:t>
            </a:r>
          </a:p>
          <a:p>
            <a:pPr lvl="0"/>
            <a:r>
              <a:rPr lang="en-US" sz="2800" dirty="0" err="1">
                <a:latin typeface="Times New Roman" charset="0"/>
                <a:ea typeface="Times New Roman" charset="0"/>
                <a:cs typeface="Times New Roman" charset="0"/>
              </a:rPr>
              <a:t>Γ</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μικές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οικογενει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κές</a:t>
            </a:r>
            <a:r>
              <a:rPr lang="en-US" sz="2800" dirty="0">
                <a:latin typeface="Times New Roman" charset="0"/>
                <a:ea typeface="Times New Roman" charset="0"/>
                <a:cs typeface="Times New Roman" charset="0"/>
              </a:rPr>
              <a:t> </a:t>
            </a:r>
          </a:p>
          <a:p>
            <a:pPr lvl="0"/>
            <a:r>
              <a:rPr lang="en-US" sz="2800" dirty="0" err="1">
                <a:latin typeface="Times New Roman" charset="0"/>
                <a:ea typeface="Times New Roman" charset="0"/>
                <a:cs typeface="Times New Roman" charset="0"/>
              </a:rPr>
              <a:t>Γειτονικές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κοινοτικές</a:t>
            </a:r>
            <a:r>
              <a:rPr lang="en-US" sz="2800" dirty="0">
                <a:latin typeface="Times New Roman" charset="0"/>
                <a:ea typeface="Times New Roman" charset="0"/>
                <a:cs typeface="Times New Roman" charset="0"/>
              </a:rPr>
              <a:t> </a:t>
            </a:r>
          </a:p>
          <a:p>
            <a:pPr lvl="0"/>
            <a:r>
              <a:rPr lang="en-US" sz="2800" dirty="0" err="1">
                <a:latin typeface="Times New Roman" charset="0"/>
                <a:ea typeface="Times New Roman" charset="0"/>
                <a:cs typeface="Times New Roman" charset="0"/>
              </a:rPr>
              <a:t>Εργ</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τικές</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κ</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ι</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ενδοε</a:t>
            </a:r>
            <a:r>
              <a:rPr lang="en-US" sz="2800" dirty="0">
                <a:latin typeface="Times New Roman" charset="0"/>
                <a:ea typeface="Times New Roman" charset="0"/>
                <a:cs typeface="Times New Roman" charset="0"/>
              </a:rPr>
              <a:t>πα</a:t>
            </a:r>
            <a:r>
              <a:rPr lang="en-US" sz="2800" dirty="0" err="1">
                <a:latin typeface="Times New Roman" charset="0"/>
                <a:ea typeface="Times New Roman" charset="0"/>
                <a:cs typeface="Times New Roman" charset="0"/>
              </a:rPr>
              <a:t>γγελμ</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τικές</a:t>
            </a:r>
            <a:r>
              <a:rPr lang="en-US" sz="2800" dirty="0">
                <a:latin typeface="Times New Roman" charset="0"/>
                <a:ea typeface="Times New Roman" charset="0"/>
                <a:cs typeface="Times New Roman" charset="0"/>
              </a:rPr>
              <a:t> </a:t>
            </a:r>
          </a:p>
          <a:p>
            <a:pPr lvl="0"/>
            <a:r>
              <a:rPr lang="en-US" sz="2800" dirty="0" err="1">
                <a:latin typeface="Times New Roman" charset="0"/>
                <a:ea typeface="Times New Roman" charset="0"/>
                <a:cs typeface="Times New Roman" charset="0"/>
              </a:rPr>
              <a:t>Οικογενει</a:t>
            </a:r>
            <a:r>
              <a:rPr lang="en-US" sz="2800" dirty="0">
                <a:latin typeface="Times New Roman" charset="0"/>
                <a:ea typeface="Times New Roman" charset="0"/>
                <a:cs typeface="Times New Roman" charset="0"/>
              </a:rPr>
              <a:t>α</a:t>
            </a:r>
            <a:r>
              <a:rPr lang="en-US" sz="2800" dirty="0" err="1">
                <a:latin typeface="Times New Roman" charset="0"/>
                <a:ea typeface="Times New Roman" charset="0"/>
                <a:cs typeface="Times New Roman" charset="0"/>
              </a:rPr>
              <a:t>κών</a:t>
            </a:r>
            <a:r>
              <a:rPr lang="en-US" sz="2800" dirty="0">
                <a:latin typeface="Times New Roman" charset="0"/>
                <a:ea typeface="Times New Roman" charset="0"/>
                <a:cs typeface="Times New Roman" charset="0"/>
              </a:rPr>
              <a:t> </a:t>
            </a:r>
            <a:r>
              <a:rPr lang="en-US" sz="2800" dirty="0" err="1">
                <a:latin typeface="Times New Roman" charset="0"/>
                <a:ea typeface="Times New Roman" charset="0"/>
                <a:cs typeface="Times New Roman" charset="0"/>
              </a:rPr>
              <a:t>ε</a:t>
            </a:r>
            <a:r>
              <a:rPr lang="en-US" sz="2800" dirty="0">
                <a:latin typeface="Times New Roman" charset="0"/>
                <a:ea typeface="Times New Roman" charset="0"/>
                <a:cs typeface="Times New Roman" charset="0"/>
              </a:rPr>
              <a:t>π</a:t>
            </a:r>
            <a:r>
              <a:rPr lang="en-US" sz="2800" dirty="0" err="1">
                <a:latin typeface="Times New Roman" charset="0"/>
                <a:ea typeface="Times New Roman" charset="0"/>
                <a:cs typeface="Times New Roman" charset="0"/>
              </a:rPr>
              <a:t>ιχειρήσεων</a:t>
            </a:r>
            <a:endParaRPr lang="en-US" sz="2800" dirty="0">
              <a:latin typeface="Times New Roman" charset="0"/>
              <a:ea typeface="Times New Roman" charset="0"/>
              <a:cs typeface="Times New Roman" charset="0"/>
            </a:endParaRPr>
          </a:p>
          <a:p>
            <a:pPr lvl="0"/>
            <a:r>
              <a:rPr lang="en-US" sz="2800" dirty="0" err="1">
                <a:latin typeface="Times New Roman" charset="0"/>
                <a:ea typeface="Times New Roman" charset="0"/>
                <a:cs typeface="Times New Roman" charset="0"/>
              </a:rPr>
              <a:t>Πτώχευσης</a:t>
            </a:r>
            <a:r>
              <a:rPr lang="en-US" sz="2800" dirty="0">
                <a:latin typeface="Times New Roman" charset="0"/>
                <a:ea typeface="Times New Roman" charset="0"/>
                <a:cs typeface="Times New Roman" charset="0"/>
              </a:rPr>
              <a:t> </a:t>
            </a:r>
            <a:r>
              <a:rPr lang="en-US" sz="2800" dirty="0" err="1" smtClean="0">
                <a:latin typeface="Times New Roman" charset="0"/>
                <a:ea typeface="Times New Roman" charset="0"/>
                <a:cs typeface="Times New Roman" charset="0"/>
              </a:rPr>
              <a:t>ε</a:t>
            </a:r>
            <a:r>
              <a:rPr lang="en-US" sz="2800" dirty="0" smtClean="0">
                <a:latin typeface="Times New Roman" charset="0"/>
                <a:ea typeface="Times New Roman" charset="0"/>
                <a:cs typeface="Times New Roman" charset="0"/>
              </a:rPr>
              <a:t>π</a:t>
            </a:r>
            <a:r>
              <a:rPr lang="en-US" sz="2800" dirty="0" err="1" smtClean="0">
                <a:latin typeface="Times New Roman" charset="0"/>
                <a:ea typeface="Times New Roman" charset="0"/>
                <a:cs typeface="Times New Roman" charset="0"/>
              </a:rPr>
              <a:t>ιχειρήσεων</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14493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a:bodyPr>
          <a:lstStyle/>
          <a:p>
            <a:pPr lvl="0"/>
            <a:r>
              <a:rPr lang="el-GR" sz="2800" dirty="0">
                <a:latin typeface="Times New Roman" charset="0"/>
                <a:ea typeface="Times New Roman" charset="0"/>
                <a:cs typeface="Times New Roman" charset="0"/>
              </a:rPr>
              <a:t>Πνευματικής  ιδιοκτησίας</a:t>
            </a:r>
            <a:endParaRPr lang="en-US" sz="2800" dirty="0">
              <a:latin typeface="Times New Roman" charset="0"/>
              <a:ea typeface="Times New Roman" charset="0"/>
              <a:cs typeface="Times New Roman" charset="0"/>
            </a:endParaRPr>
          </a:p>
          <a:p>
            <a:pPr lvl="0"/>
            <a:r>
              <a:rPr lang="el-GR" sz="2800" dirty="0">
                <a:latin typeface="Times New Roman" charset="0"/>
                <a:ea typeface="Times New Roman" charset="0"/>
                <a:cs typeface="Times New Roman" charset="0"/>
              </a:rPr>
              <a:t>Κατασκευαστικές </a:t>
            </a:r>
            <a:endParaRPr lang="en-US" sz="2800" dirty="0">
              <a:latin typeface="Times New Roman" charset="0"/>
              <a:ea typeface="Times New Roman" charset="0"/>
              <a:cs typeface="Times New Roman" charset="0"/>
            </a:endParaRPr>
          </a:p>
          <a:p>
            <a:pPr lvl="0"/>
            <a:r>
              <a:rPr lang="el-GR" sz="2800" dirty="0">
                <a:latin typeface="Times New Roman" charset="0"/>
                <a:ea typeface="Times New Roman" charset="0"/>
                <a:cs typeface="Times New Roman" charset="0"/>
              </a:rPr>
              <a:t>Καταναλωτικές διαφορές </a:t>
            </a:r>
            <a:endParaRPr lang="en-US" sz="2800" dirty="0">
              <a:latin typeface="Times New Roman" charset="0"/>
              <a:ea typeface="Times New Roman" charset="0"/>
              <a:cs typeface="Times New Roman" charset="0"/>
            </a:endParaRPr>
          </a:p>
          <a:p>
            <a:pPr lvl="0"/>
            <a:r>
              <a:rPr lang="el-GR" sz="2800" dirty="0">
                <a:latin typeface="Times New Roman" charset="0"/>
                <a:ea typeface="Times New Roman" charset="0"/>
                <a:cs typeface="Times New Roman" charset="0"/>
              </a:rPr>
              <a:t>Ηλεκτρονικού εμπορίου</a:t>
            </a:r>
            <a:endParaRPr lang="en-US" sz="2800" dirty="0">
              <a:latin typeface="Times New Roman" charset="0"/>
              <a:ea typeface="Times New Roman" charset="0"/>
              <a:cs typeface="Times New Roman" charset="0"/>
            </a:endParaRPr>
          </a:p>
          <a:p>
            <a:pPr lvl="0"/>
            <a:r>
              <a:rPr lang="el-GR" sz="2800" dirty="0">
                <a:latin typeface="Times New Roman" charset="0"/>
                <a:ea typeface="Times New Roman" charset="0"/>
                <a:cs typeface="Times New Roman" charset="0"/>
              </a:rPr>
              <a:t>Πολιτισμικής κληρονομιάς</a:t>
            </a:r>
            <a:endParaRPr lang="en-US" sz="2800" dirty="0">
              <a:latin typeface="Times New Roman" charset="0"/>
              <a:ea typeface="Times New Roman" charset="0"/>
              <a:cs typeface="Times New Roman" charset="0"/>
            </a:endParaRPr>
          </a:p>
          <a:p>
            <a:r>
              <a:rPr lang="el-GR" sz="2800" dirty="0">
                <a:latin typeface="Times New Roman" charset="0"/>
                <a:ea typeface="Times New Roman" charset="0"/>
                <a:cs typeface="Times New Roman" charset="0"/>
              </a:rPr>
              <a:t>Ναυτικού δικαίου</a:t>
            </a:r>
            <a:r>
              <a:rPr lang="en-US" sz="2800" dirty="0">
                <a:latin typeface="Times New Roman" charset="0"/>
                <a:ea typeface="Times New Roman" charset="0"/>
                <a:cs typeface="Times New Roman" charset="0"/>
              </a:rPr>
              <a:t> </a:t>
            </a:r>
          </a:p>
          <a:p>
            <a:endParaRPr lang="en-US" sz="2800" dirty="0"/>
          </a:p>
        </p:txBody>
      </p:sp>
    </p:spTree>
    <p:extLst>
      <p:ext uri="{BB962C8B-B14F-4D97-AF65-F5344CB8AC3E}">
        <p14:creationId xmlns:p14="http://schemas.microsoft.com/office/powerpoint/2010/main" val="19984303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26058" y="2116475"/>
            <a:ext cx="9472773" cy="4387067"/>
          </a:xfrm>
        </p:spPr>
        <p:txBody>
          <a:bodyPr>
            <a:normAutofit lnSpcReduction="10000"/>
          </a:bodyPr>
          <a:lstStyle/>
          <a:p>
            <a:pPr marL="457200" indent="-457200" algn="just">
              <a:lnSpc>
                <a:spcPct val="100000"/>
              </a:lnSpc>
              <a:buFont typeface="Arial" charset="0"/>
              <a:buChar char="•"/>
            </a:pPr>
            <a:r>
              <a:rPr lang="en-US" sz="2800" b="1" dirty="0" smtClean="0">
                <a:latin typeface="Times New Roman" charset="0"/>
                <a:ea typeface="Times New Roman" charset="0"/>
                <a:cs typeface="Times New Roman" charset="0"/>
              </a:rPr>
              <a:t>BATNA: </a:t>
            </a:r>
            <a:r>
              <a:rPr lang="en-US" sz="2800" dirty="0" smtClean="0">
                <a:latin typeface="Times New Roman" charset="0"/>
                <a:ea typeface="Times New Roman" charset="0"/>
                <a:cs typeface="Times New Roman" charset="0"/>
              </a:rPr>
              <a:t>Best Alternative Agreement </a:t>
            </a:r>
            <a:endParaRPr lang="el-GR" sz="2800" dirty="0" smtClean="0">
              <a:latin typeface="Times New Roman" charset="0"/>
              <a:ea typeface="Times New Roman" charset="0"/>
              <a:cs typeface="Times New Roman" charset="0"/>
            </a:endParaRPr>
          </a:p>
          <a:p>
            <a:pPr algn="just">
              <a:lnSpc>
                <a:spcPct val="100000"/>
              </a:lnSpc>
            </a:pPr>
            <a:r>
              <a:rPr lang="el-GR" sz="2800" dirty="0" smtClean="0">
                <a:latin typeface="Times New Roman" charset="0"/>
                <a:ea typeface="Times New Roman" charset="0"/>
                <a:cs typeface="Times New Roman" charset="0"/>
              </a:rPr>
              <a:t>Η Καλύτερη Δυνατή Λύση μιας Συμφωνίας</a:t>
            </a:r>
          </a:p>
          <a:p>
            <a:pPr algn="just">
              <a:lnSpc>
                <a:spcPct val="100000"/>
              </a:lnSpc>
            </a:pPr>
            <a:endParaRPr lang="el-GR" sz="2800" b="1" dirty="0">
              <a:latin typeface="Times New Roman" charset="0"/>
              <a:ea typeface="Times New Roman" charset="0"/>
              <a:cs typeface="Times New Roman" charset="0"/>
            </a:endParaRPr>
          </a:p>
          <a:p>
            <a:pPr marL="457200" indent="-457200" algn="just">
              <a:lnSpc>
                <a:spcPct val="100000"/>
              </a:lnSpc>
              <a:buFont typeface="Arial" charset="0"/>
              <a:buChar char="•"/>
            </a:pPr>
            <a:r>
              <a:rPr lang="en-US" sz="2800" b="1" dirty="0" smtClean="0">
                <a:latin typeface="Times New Roman" charset="0"/>
                <a:ea typeface="Times New Roman" charset="0"/>
                <a:cs typeface="Times New Roman" charset="0"/>
              </a:rPr>
              <a:t>WATNA: </a:t>
            </a:r>
            <a:r>
              <a:rPr lang="en-US" sz="2800" dirty="0" smtClean="0">
                <a:latin typeface="Times New Roman" charset="0"/>
                <a:ea typeface="Times New Roman" charset="0"/>
                <a:cs typeface="Times New Roman" charset="0"/>
              </a:rPr>
              <a:t>Worst Alternative to a Negotiated Agreement</a:t>
            </a:r>
          </a:p>
          <a:p>
            <a:pPr algn="just">
              <a:lnSpc>
                <a:spcPct val="100000"/>
              </a:lnSpc>
            </a:pPr>
            <a:r>
              <a:rPr lang="el-GR" sz="2800" dirty="0" smtClean="0">
                <a:latin typeface="Times New Roman" charset="0"/>
                <a:ea typeface="Times New Roman" charset="0"/>
                <a:cs typeface="Times New Roman" charset="0"/>
              </a:rPr>
              <a:t>Η Χειρότερη Εναλλακτική Λύση μιας Συμφωνίας</a:t>
            </a:r>
          </a:p>
          <a:p>
            <a:pPr algn="just">
              <a:lnSpc>
                <a:spcPct val="100000"/>
              </a:lnSpc>
            </a:pPr>
            <a:endParaRPr lang="el-GR" sz="2800" dirty="0" smtClean="0">
              <a:latin typeface="Times New Roman" charset="0"/>
              <a:ea typeface="Times New Roman" charset="0"/>
              <a:cs typeface="Times New Roman" charset="0"/>
            </a:endParaRPr>
          </a:p>
          <a:p>
            <a:pPr marL="457200" indent="-457200" algn="just">
              <a:lnSpc>
                <a:spcPct val="100000"/>
              </a:lnSpc>
              <a:buFont typeface="Arial" charset="0"/>
              <a:buChar char="•"/>
            </a:pPr>
            <a:r>
              <a:rPr lang="en-US" sz="2800" b="1" dirty="0" smtClean="0">
                <a:latin typeface="Times New Roman" charset="0"/>
                <a:ea typeface="Times New Roman" charset="0"/>
                <a:cs typeface="Times New Roman" charset="0"/>
              </a:rPr>
              <a:t>ZORA:</a:t>
            </a:r>
            <a:r>
              <a:rPr lang="en-US" sz="2800" dirty="0" smtClean="0">
                <a:latin typeface="Times New Roman" charset="0"/>
                <a:ea typeface="Times New Roman" charset="0"/>
                <a:cs typeface="Times New Roman" charset="0"/>
              </a:rPr>
              <a:t> Zone of Possible Agreements</a:t>
            </a:r>
          </a:p>
          <a:p>
            <a:pPr algn="just">
              <a:lnSpc>
                <a:spcPct val="100000"/>
              </a:lnSpc>
            </a:pPr>
            <a:r>
              <a:rPr lang="el-GR" sz="2800" dirty="0" smtClean="0">
                <a:latin typeface="Times New Roman" charset="0"/>
                <a:ea typeface="Times New Roman" charset="0"/>
                <a:cs typeface="Times New Roman" charset="0"/>
              </a:rPr>
              <a:t>Περιθώρια Δυνητικής Συμφωνίας</a:t>
            </a:r>
            <a:endParaRPr lang="el-GR" sz="2800" dirty="0">
              <a:latin typeface="Times New Roman" charset="0"/>
              <a:ea typeface="Times New Roman" charset="0"/>
              <a:cs typeface="Times New Roman" charset="0"/>
            </a:endParaRPr>
          </a:p>
          <a:p>
            <a:pPr algn="just">
              <a:lnSpc>
                <a:spcPct val="100000"/>
              </a:lnSpc>
            </a:pPr>
            <a:endParaRPr lang="en-US" sz="2800" dirty="0" smtClean="0">
              <a:latin typeface="Times New Roman" charset="0"/>
              <a:ea typeface="Times New Roman" charset="0"/>
              <a:cs typeface="Times New Roman" charset="0"/>
            </a:endParaRPr>
          </a:p>
          <a:p>
            <a:pPr marL="457200" indent="-457200" algn="just">
              <a:lnSpc>
                <a:spcPct val="100000"/>
              </a:lnSpc>
              <a:buFont typeface="Arial" charset="0"/>
              <a:buChar char="•"/>
            </a:pPr>
            <a:endParaRPr lang="el-GR" sz="2800" b="1" dirty="0" smtClean="0">
              <a:latin typeface="Times New Roman" charset="0"/>
              <a:ea typeface="Times New Roman" charset="0"/>
              <a:cs typeface="Times New Roman" charset="0"/>
            </a:endParaRPr>
          </a:p>
          <a:p>
            <a:pPr marL="457200" indent="-457200" algn="just">
              <a:lnSpc>
                <a:spcPct val="100000"/>
              </a:lnSpc>
              <a:buFont typeface="Arial" charset="0"/>
              <a:buChar char="•"/>
            </a:pPr>
            <a:endParaRPr lang="en-US" sz="2800" b="1" dirty="0">
              <a:latin typeface="Times New Roman" charset="0"/>
              <a:ea typeface="Times New Roman" charset="0"/>
              <a:cs typeface="Times New Roman" charset="0"/>
            </a:endParaRPr>
          </a:p>
        </p:txBody>
      </p:sp>
    </p:spTree>
    <p:extLst>
      <p:ext uri="{BB962C8B-B14F-4D97-AF65-F5344CB8AC3E}">
        <p14:creationId xmlns:p14="http://schemas.microsoft.com/office/powerpoint/2010/main" val="7089061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746606" y="2116475"/>
            <a:ext cx="9452225" cy="3842535"/>
          </a:xfrm>
        </p:spPr>
        <p:txBody>
          <a:bodyPr>
            <a:normAutofit/>
          </a:bodyPr>
          <a:lstStyle/>
          <a:p>
            <a:pPr algn="just"/>
            <a:r>
              <a:rPr lang="el-GR" sz="2800" b="1" dirty="0" smtClean="0">
                <a:latin typeface="Times New Roman" charset="0"/>
                <a:ea typeface="Times New Roman" charset="0"/>
                <a:cs typeface="Times New Roman" charset="0"/>
              </a:rPr>
              <a:t>Τι πρέπει να γνωρίζουν τα μέρη πριν προσέλθουν στη διαμεσολάβηση</a:t>
            </a:r>
            <a:r>
              <a:rPr lang="en-US" sz="2800" b="1" dirty="0" smtClean="0">
                <a:latin typeface="Times New Roman" charset="0"/>
                <a:ea typeface="Times New Roman" charset="0"/>
                <a:cs typeface="Times New Roman" charset="0"/>
              </a:rPr>
              <a:t>:</a:t>
            </a:r>
            <a:endParaRPr lang="el-GR" sz="2800" b="1" dirty="0" smtClean="0">
              <a:latin typeface="Times New Roman" charset="0"/>
              <a:ea typeface="Times New Roman" charset="0"/>
              <a:cs typeface="Times New Roman" charset="0"/>
            </a:endParaRPr>
          </a:p>
          <a:p>
            <a:pPr algn="just"/>
            <a:r>
              <a:rPr lang="el-GR" sz="2800" b="1" dirty="0" smtClean="0">
                <a:latin typeface="Times New Roman" charset="0"/>
                <a:ea typeface="Times New Roman" charset="0"/>
                <a:cs typeface="Times New Roman" charset="0"/>
              </a:rPr>
              <a:t>Το </a:t>
            </a:r>
            <a:r>
              <a:rPr lang="en-US" sz="2800" b="1" dirty="0" smtClean="0">
                <a:latin typeface="Times New Roman" charset="0"/>
                <a:ea typeface="Times New Roman" charset="0"/>
                <a:cs typeface="Times New Roman" charset="0"/>
              </a:rPr>
              <a:t>BATNA </a:t>
            </a:r>
            <a:r>
              <a:rPr lang="el-GR" sz="2800" b="1" dirty="0" smtClean="0">
                <a:latin typeface="Times New Roman" charset="0"/>
                <a:ea typeface="Times New Roman" charset="0"/>
                <a:cs typeface="Times New Roman" charset="0"/>
              </a:rPr>
              <a:t> και το </a:t>
            </a:r>
            <a:r>
              <a:rPr lang="en-US" sz="2800" b="1" dirty="0" smtClean="0">
                <a:latin typeface="Times New Roman" charset="0"/>
                <a:ea typeface="Times New Roman" charset="0"/>
                <a:cs typeface="Times New Roman" charset="0"/>
              </a:rPr>
              <a:t>WATNA:</a:t>
            </a:r>
          </a:p>
          <a:p>
            <a:pPr algn="just"/>
            <a:r>
              <a:rPr lang="en-US" sz="2800" b="1" dirty="0" smtClean="0">
                <a:latin typeface="Times New Roman" charset="0"/>
                <a:ea typeface="Times New Roman" charset="0"/>
                <a:cs typeface="Times New Roman" charset="0"/>
              </a:rPr>
              <a:t>BATNA: </a:t>
            </a:r>
            <a:r>
              <a:rPr lang="el-GR" sz="2800" dirty="0" smtClean="0">
                <a:latin typeface="Times New Roman" charset="0"/>
                <a:ea typeface="Times New Roman" charset="0"/>
                <a:cs typeface="Times New Roman" charset="0"/>
              </a:rPr>
              <a:t>Η καλύτερη Εναλλακτική Λύση μιας Συμφωνίας (Υπό διαπραγμάτευση). Τα μέρη επιθυμούν να βελτιώσουν την επικοινωνιακή τους κατάσταση. </a:t>
            </a:r>
            <a:endParaRPr lang="el-GR" sz="2800" dirty="0">
              <a:latin typeface="Times New Roman" charset="0"/>
              <a:ea typeface="Times New Roman" charset="0"/>
              <a:cs typeface="Times New Roman" charset="0"/>
            </a:endParaRPr>
          </a:p>
          <a:p>
            <a:pPr algn="just"/>
            <a:r>
              <a:rPr lang="el-GR" sz="2800" dirty="0" smtClean="0">
                <a:latin typeface="Times New Roman" charset="0"/>
                <a:ea typeface="Times New Roman" charset="0"/>
                <a:cs typeface="Times New Roman" charset="0"/>
              </a:rPr>
              <a:t>Το </a:t>
            </a:r>
            <a:r>
              <a:rPr lang="en-US" sz="2800" b="1" dirty="0" smtClean="0">
                <a:latin typeface="Times New Roman" charset="0"/>
                <a:ea typeface="Times New Roman" charset="0"/>
                <a:cs typeface="Times New Roman" charset="0"/>
              </a:rPr>
              <a:t>BATNA</a:t>
            </a:r>
            <a:r>
              <a:rPr lang="el-GR" sz="2800" b="1"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ρωτάει </a:t>
            </a:r>
            <a:r>
              <a:rPr lang="en-US" sz="2800" dirty="0" smtClean="0">
                <a:latin typeface="Times New Roman" charset="0"/>
                <a:ea typeface="Times New Roman" charset="0"/>
                <a:cs typeface="Times New Roman" charset="0"/>
              </a:rPr>
              <a:t>“</a:t>
            </a:r>
            <a:r>
              <a:rPr lang="el-GR" sz="2800" dirty="0" err="1" smtClean="0">
                <a:latin typeface="Times New Roman" charset="0"/>
                <a:ea typeface="Times New Roman" charset="0"/>
                <a:cs typeface="Times New Roman" charset="0"/>
              </a:rPr>
              <a:t>ποιό</a:t>
            </a:r>
            <a:r>
              <a:rPr lang="el-GR" sz="2800" dirty="0" smtClean="0">
                <a:latin typeface="Times New Roman" charset="0"/>
                <a:ea typeface="Times New Roman" charset="0"/>
                <a:cs typeface="Times New Roman" charset="0"/>
              </a:rPr>
              <a:t> είναι το δυνατό καλύτερο αποτέλεσμα ή το καλύτερο σενάριο</a:t>
            </a:r>
            <a:r>
              <a:rPr lang="en-US" sz="2800" dirty="0" smtClean="0">
                <a:latin typeface="Times New Roman" charset="0"/>
                <a:ea typeface="Times New Roman" charset="0"/>
                <a:cs typeface="Times New Roman" charset="0"/>
              </a:rPr>
              <a:t>;”</a:t>
            </a:r>
            <a:endParaRPr lang="en-US" sz="28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382110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78813" y="113017"/>
            <a:ext cx="8089187" cy="1315092"/>
          </a:xfrm>
        </p:spPr>
        <p:txBody>
          <a:bodyPr>
            <a:normAutofit fontScale="90000"/>
          </a:bodyPr>
          <a:lstStyle/>
          <a:p>
            <a:pPr algn="ctr"/>
            <a:r>
              <a:rPr lang="en-US" dirty="0"/>
              <a:t/>
            </a:r>
            <a:br>
              <a:rPr lang="en-US" dirty="0"/>
            </a:br>
            <a:r>
              <a:rPr lang="el-GR" b="1" dirty="0"/>
              <a:t> </a:t>
            </a:r>
            <a:r>
              <a:rPr lang="el-GR" sz="4400" b="1" dirty="0"/>
              <a:t>Η ΔΙΑΔΙΚΑΣΙΑ </a:t>
            </a:r>
            <a:r>
              <a:rPr lang="el-GR" sz="4400" b="1" dirty="0" smtClean="0"/>
              <a:t>ΤΗΣ</a:t>
            </a:r>
            <a:r>
              <a:rPr lang="en-US" sz="4400" b="1" dirty="0" smtClean="0"/>
              <a:t> </a:t>
            </a:r>
            <a:r>
              <a:rPr lang="el-GR" sz="4400" b="1" dirty="0" smtClean="0"/>
              <a:t>ΔΙΑΜΕΣΟΛΑΒΗΣΗΣ</a:t>
            </a:r>
            <a:endParaRPr lang="en-US" sz="4400" dirty="0"/>
          </a:p>
        </p:txBody>
      </p:sp>
      <p:sp>
        <p:nvSpPr>
          <p:cNvPr id="3" name="Subtitle 2"/>
          <p:cNvSpPr>
            <a:spLocks noGrp="1"/>
          </p:cNvSpPr>
          <p:nvPr>
            <p:ph type="subTitle" idx="1"/>
          </p:nvPr>
        </p:nvSpPr>
        <p:spPr>
          <a:xfrm>
            <a:off x="1664414" y="1910993"/>
            <a:ext cx="9534418" cy="4048017"/>
          </a:xfrm>
        </p:spPr>
        <p:txBody>
          <a:bodyPr>
            <a:normAutofit/>
          </a:bodyPr>
          <a:lstStyle/>
          <a:p>
            <a:r>
              <a:rPr lang="el-GR" sz="2800" dirty="0" smtClean="0"/>
              <a:t>Το </a:t>
            </a:r>
            <a:r>
              <a:rPr lang="en-US" sz="2800" b="1" dirty="0" smtClean="0">
                <a:latin typeface="Times New Roman" charset="0"/>
                <a:ea typeface="Times New Roman" charset="0"/>
                <a:cs typeface="Times New Roman" charset="0"/>
              </a:rPr>
              <a:t>WATNA</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Η χειρότερη Εναλλακτική Λύση μιας Συμφωνίας (Υπό διαπραγμάτευση). Τα μέρη επιθυμούν να περιορίσουν τις πιθανότητες το αποτέλεσμά τους να είναι το χειρότερο πιθανό σενάριο. </a:t>
            </a:r>
          </a:p>
          <a:p>
            <a:r>
              <a:rPr lang="el-GR" sz="2800" dirty="0" smtClean="0">
                <a:latin typeface="Times New Roman" charset="0"/>
                <a:ea typeface="Times New Roman" charset="0"/>
                <a:cs typeface="Times New Roman" charset="0"/>
              </a:rPr>
              <a:t>Το </a:t>
            </a:r>
            <a:r>
              <a:rPr lang="en-US" sz="2800" b="1" dirty="0" smtClean="0">
                <a:latin typeface="Times New Roman" charset="0"/>
                <a:ea typeface="Times New Roman" charset="0"/>
                <a:cs typeface="Times New Roman" charset="0"/>
              </a:rPr>
              <a:t>WATNA</a:t>
            </a:r>
            <a:r>
              <a:rPr lang="el-GR" sz="2800" b="1"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ρωτάει </a:t>
            </a:r>
            <a:r>
              <a:rPr lang="en-US" sz="2800" dirty="0" smtClean="0">
                <a:latin typeface="Times New Roman" charset="0"/>
                <a:ea typeface="Times New Roman" charset="0"/>
                <a:cs typeface="Times New Roman" charset="0"/>
              </a:rPr>
              <a:t>“</a:t>
            </a:r>
            <a:r>
              <a:rPr lang="el-GR" sz="2800" dirty="0" err="1" smtClean="0">
                <a:latin typeface="Times New Roman" charset="0"/>
                <a:ea typeface="Times New Roman" charset="0"/>
                <a:cs typeface="Times New Roman" charset="0"/>
              </a:rPr>
              <a:t>Ποιό</a:t>
            </a:r>
            <a:r>
              <a:rPr lang="el-GR" sz="2800" dirty="0" smtClean="0">
                <a:latin typeface="Times New Roman" charset="0"/>
                <a:ea typeface="Times New Roman" charset="0"/>
                <a:cs typeface="Times New Roman" charset="0"/>
              </a:rPr>
              <a:t> είναι το χειρότερο δυνατό αποτέλεσμα ή το χειρότερο σενάριο</a:t>
            </a:r>
            <a:r>
              <a:rPr lang="en-US" sz="2800" dirty="0" smtClean="0">
                <a:latin typeface="Times New Roman" charset="0"/>
                <a:ea typeface="Times New Roman" charset="0"/>
                <a:cs typeface="Times New Roman" charset="0"/>
              </a:rPr>
              <a:t>;”</a:t>
            </a:r>
            <a:endParaRPr lang="el-GR" sz="2800" dirty="0" smtClean="0">
              <a:latin typeface="Times New Roman" charset="0"/>
              <a:ea typeface="Times New Roman" charset="0"/>
              <a:cs typeface="Times New Roman" charset="0"/>
            </a:endParaRPr>
          </a:p>
          <a:p>
            <a:r>
              <a:rPr lang="el-GR" sz="2800" dirty="0" smtClean="0">
                <a:latin typeface="Times New Roman" charset="0"/>
                <a:ea typeface="Times New Roman" charset="0"/>
                <a:cs typeface="Times New Roman" charset="0"/>
              </a:rPr>
              <a:t>Το </a:t>
            </a:r>
            <a:r>
              <a:rPr lang="en-US" sz="2800" b="1" dirty="0" smtClean="0">
                <a:latin typeface="Times New Roman" charset="0"/>
                <a:ea typeface="Times New Roman" charset="0"/>
                <a:cs typeface="Times New Roman" charset="0"/>
              </a:rPr>
              <a:t>ZORA</a:t>
            </a:r>
            <a:r>
              <a:rPr lang="en-US" sz="2800" dirty="0" smtClean="0">
                <a:latin typeface="Times New Roman" charset="0"/>
                <a:ea typeface="Times New Roman" charset="0"/>
                <a:cs typeface="Times New Roman" charset="0"/>
              </a:rPr>
              <a:t>: </a:t>
            </a:r>
            <a:r>
              <a:rPr lang="el-GR" sz="2800" dirty="0" smtClean="0">
                <a:latin typeface="Times New Roman" charset="0"/>
                <a:ea typeface="Times New Roman" charset="0"/>
                <a:cs typeface="Times New Roman" charset="0"/>
              </a:rPr>
              <a:t>Περιθώρια Δυνητικής Συμφωνίας. Οι συμφωνίες μέσα στο </a:t>
            </a:r>
            <a:r>
              <a:rPr lang="en-US" sz="2800" b="1" dirty="0" smtClean="0">
                <a:latin typeface="Times New Roman" charset="0"/>
                <a:ea typeface="Times New Roman" charset="0"/>
                <a:cs typeface="Times New Roman" charset="0"/>
              </a:rPr>
              <a:t>ZORA</a:t>
            </a:r>
            <a:r>
              <a:rPr lang="el-GR" sz="2800" dirty="0" smtClean="0">
                <a:latin typeface="Times New Roman" charset="0"/>
                <a:ea typeface="Times New Roman" charset="0"/>
                <a:cs typeface="Times New Roman" charset="0"/>
              </a:rPr>
              <a:t> εντάσσονται μέσα στο πλαίσιο</a:t>
            </a:r>
            <a:r>
              <a:rPr lang="en-US" sz="2800" dirty="0" smtClean="0">
                <a:latin typeface="Times New Roman" charset="0"/>
                <a:ea typeface="Times New Roman" charset="0"/>
                <a:cs typeface="Times New Roman" charset="0"/>
              </a:rPr>
              <a:t>/</a:t>
            </a:r>
            <a:r>
              <a:rPr lang="el-GR" sz="2800" dirty="0" smtClean="0">
                <a:latin typeface="Times New Roman" charset="0"/>
                <a:ea typeface="Times New Roman" charset="0"/>
                <a:cs typeface="Times New Roman" charset="0"/>
              </a:rPr>
              <a:t>εύρος των αποδεκτών ζωνών και για τα δύο μέρη.</a:t>
            </a:r>
          </a:p>
          <a:p>
            <a:endParaRPr lang="en-US" sz="2800" dirty="0"/>
          </a:p>
        </p:txBody>
      </p:sp>
    </p:spTree>
    <p:extLst>
      <p:ext uri="{BB962C8B-B14F-4D97-AF65-F5344CB8AC3E}">
        <p14:creationId xmlns:p14="http://schemas.microsoft.com/office/powerpoint/2010/main" val="403015584"/>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603</TotalTime>
  <Words>2114</Words>
  <Application>Microsoft Macintosh PowerPoint</Application>
  <PresentationFormat>Widescreen</PresentationFormat>
  <Paragraphs>184</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Century Gothic</vt:lpstr>
      <vt:lpstr>Times New Roman</vt:lpstr>
      <vt:lpstr>Wingdings</vt:lpstr>
      <vt:lpstr>Vapor Trail</vt:lpstr>
      <vt:lpstr>Η ΔΙΑΔΙΚΑΣΙΑ ΤΗΣ ΔΙΑΜΕΣΟΛΑΒΗΣΗΣ</vt:lpstr>
      <vt:lpstr>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lpstr>  Η ΔΙΑΔΙΚΑΣΙΑ ΤΗΣ ΔΙΑΜΕΣΟΛΑΒΗΣΗΣ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SOTIRIA TRIANTARI</dc:creator>
  <cp:lastModifiedBy>SOTIRIA TRIANTARI</cp:lastModifiedBy>
  <cp:revision>48</cp:revision>
  <dcterms:created xsi:type="dcterms:W3CDTF">2018-10-24T07:37:26Z</dcterms:created>
  <dcterms:modified xsi:type="dcterms:W3CDTF">2018-11-05T11:09:08Z</dcterms:modified>
</cp:coreProperties>
</file>