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 id="264" r:id="rId7"/>
    <p:sldId id="265" r:id="rId8"/>
    <p:sldId id="266" r:id="rId9"/>
    <p:sldId id="267" r:id="rId10"/>
    <p:sldId id="268" r:id="rId11"/>
    <p:sldId id="269" r:id="rId12"/>
    <p:sldId id="271" r:id="rId13"/>
    <p:sldId id="272" r:id="rId14"/>
    <p:sldId id="273" r:id="rId15"/>
    <p:sldId id="291" r:id="rId16"/>
    <p:sldId id="292" r:id="rId17"/>
    <p:sldId id="293" r:id="rId18"/>
    <p:sldId id="294" r:id="rId19"/>
    <p:sldId id="295" r:id="rId20"/>
    <p:sldId id="288" r:id="rId21"/>
    <p:sldId id="289" r:id="rId22"/>
    <p:sldId id="290" r:id="rId23"/>
    <p:sldId id="296" r:id="rId24"/>
    <p:sldId id="297" r:id="rId25"/>
    <p:sldId id="298" r:id="rId26"/>
    <p:sldId id="299" r:id="rId27"/>
    <p:sldId id="300" r:id="rId28"/>
    <p:sldId id="301" r:id="rId29"/>
    <p:sldId id="302" r:id="rId30"/>
    <p:sldId id="303"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7A4E7B2-41F0-4249-BC83-8E3410459A0F}" type="datetimeFigureOut">
              <a:rPr lang="el-GR" smtClean="0"/>
              <a:pPr/>
              <a:t>2/11/2016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A6B0F28-AC98-41AB-ADDF-5E8671E0A1AC}"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A4E7B2-41F0-4249-BC83-8E3410459A0F}" type="datetimeFigureOut">
              <a:rPr lang="el-GR" smtClean="0"/>
              <a:pPr/>
              <a:t>2/11/2016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6B0F28-AC98-41AB-ADDF-5E8671E0A1AC}"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hyperlink" Target="http://euretirio.blogspot.com/2010/06/bond.html"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84"/>
            <a:ext cx="8229600" cy="741740"/>
          </a:xfrm>
        </p:spPr>
        <p:txBody>
          <a:bodyPr>
            <a:normAutofit/>
          </a:bodyPr>
          <a:lstStyle/>
          <a:p>
            <a:r>
              <a:rPr lang="el-GR" sz="2800" b="1" dirty="0" smtClean="0"/>
              <a:t>Απλή Κεφαλαιοποίηση</a:t>
            </a:r>
          </a:p>
        </p:txBody>
      </p:sp>
      <p:sp>
        <p:nvSpPr>
          <p:cNvPr id="3" name="2 - Ορθογώνιο"/>
          <p:cNvSpPr/>
          <p:nvPr/>
        </p:nvSpPr>
        <p:spPr>
          <a:xfrm>
            <a:off x="0" y="714356"/>
            <a:ext cx="9144000" cy="6124754"/>
          </a:xfrm>
          <a:prstGeom prst="rect">
            <a:avLst/>
          </a:prstGeom>
        </p:spPr>
        <p:txBody>
          <a:bodyPr wrap="square">
            <a:spAutoFit/>
          </a:bodyPr>
          <a:lstStyle/>
          <a:p>
            <a:pPr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Κεφάλαιο ονομάζουμε το χρηματικό ποσό που όταν δανειστεί ή αποταμιευτεί αποκτά  παραγωγική ικανότητα. </a:t>
            </a:r>
          </a:p>
          <a:p>
            <a:pPr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Οι χρηματοοικονομικές αγορές αναπτύχθηκαν για να διευκολύνουν τις </a:t>
            </a:r>
            <a:r>
              <a:rPr lang="el-GR" sz="2800" smtClean="0">
                <a:latin typeface="Calibri" pitchFamily="34" charset="0"/>
                <a:ea typeface="Calibri" pitchFamily="34" charset="0"/>
                <a:cs typeface="Times New Roman" pitchFamily="18" charset="0"/>
              </a:rPr>
              <a:t>διαδικασίες τ</a:t>
            </a:r>
            <a:r>
              <a:rPr lang="el-GR" sz="2800">
                <a:latin typeface="Calibri" pitchFamily="34" charset="0"/>
                <a:ea typeface="Calibri" pitchFamily="34" charset="0"/>
                <a:cs typeface="Times New Roman" pitchFamily="18" charset="0"/>
              </a:rPr>
              <a:t>η</a:t>
            </a:r>
            <a:r>
              <a:rPr lang="el-GR" sz="2800" smtClean="0">
                <a:latin typeface="Calibri" pitchFamily="34" charset="0"/>
                <a:ea typeface="Calibri" pitchFamily="34" charset="0"/>
                <a:cs typeface="Times New Roman" pitchFamily="18" charset="0"/>
              </a:rPr>
              <a:t>ς </a:t>
            </a:r>
            <a:r>
              <a:rPr lang="el-GR" sz="2800" dirty="0" smtClean="0">
                <a:latin typeface="Calibri" pitchFamily="34" charset="0"/>
                <a:ea typeface="Calibri" pitchFamily="34" charset="0"/>
                <a:cs typeface="Times New Roman" pitchFamily="18" charset="0"/>
              </a:rPr>
              <a:t>πίστωσης. </a:t>
            </a:r>
          </a:p>
          <a:p>
            <a:pPr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Π.χ. δανειστές (πιστωτές) που διαθέτουν χρηματικά ποσά μεγαλύτερα από την κατανάλωση που προτίθενται να προβούν </a:t>
            </a:r>
          </a:p>
          <a:p>
            <a:pPr lvl="1"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τα ανταλλάσουν (δανείζουν) σε δανειζόμενους που έχουν ροπή για κατανάλωση μεγαλύτερη από το εισόδημα που διαθέτουν. </a:t>
            </a:r>
          </a:p>
          <a:p>
            <a:pPr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Οι πιστωτές λαμβάνουν αμοιβή για το δικαίωμα της χρησιμοποιήσεως του σχετικού κεφαλαίου. </a:t>
            </a:r>
          </a:p>
          <a:p>
            <a:pPr algn="just" eaLnBrk="0" fontAlgn="base" hangingPunct="0">
              <a:spcBef>
                <a:spcPct val="0"/>
              </a:spcBef>
              <a:spcAft>
                <a:spcPct val="0"/>
              </a:spcAft>
              <a:buFont typeface="Arial" pitchFamily="34" charset="0"/>
              <a:buChar char="•"/>
            </a:pPr>
            <a:r>
              <a:rPr lang="el-GR" sz="2800" dirty="0" smtClean="0">
                <a:latin typeface="Calibri" pitchFamily="34" charset="0"/>
                <a:ea typeface="Calibri" pitchFamily="34" charset="0"/>
                <a:cs typeface="Times New Roman" pitchFamily="18" charset="0"/>
              </a:rPr>
              <a:t>Η αμοιβή αυτή ονομάζεται τόκος - ή επιτόκιο όταν αφορά μια νομισματική μονάδα για μια περίοδο.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84"/>
            <a:ext cx="8229600" cy="1143000"/>
          </a:xfrm>
        </p:spPr>
        <p:txBody>
          <a:bodyPr/>
          <a:lstStyle/>
          <a:p>
            <a:r>
              <a:rPr lang="el-GR" sz="2800" b="1" dirty="0" smtClean="0">
                <a:latin typeface="Calibri" pitchFamily="34" charset="0"/>
                <a:ea typeface="Calibri" pitchFamily="34" charset="0"/>
                <a:cs typeface="Times New Roman" pitchFamily="18" charset="0"/>
              </a:rPr>
              <a:t>Παραδείγματα</a:t>
            </a:r>
            <a:endParaRPr lang="el-GR" sz="2800" b="1" dirty="0"/>
          </a:p>
        </p:txBody>
      </p:sp>
      <p:sp>
        <p:nvSpPr>
          <p:cNvPr id="3" name="Rectangle 2"/>
          <p:cNvSpPr>
            <a:spLocks noChangeArrowheads="1"/>
          </p:cNvSpPr>
          <p:nvPr/>
        </p:nvSpPr>
        <p:spPr bwMode="auto">
          <a:xfrm>
            <a:off x="214282" y="1618347"/>
            <a:ext cx="857256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η τελική αξία 3.000 ευρώ που τοκίσθηκε με επιτόκιο 7% για 3 έτη.</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a:t>
            </a:r>
            <a:r>
              <a:rPr kumimoji="0" lang="el-GR"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3.000,  επιτόκιο = 0,07,  </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  </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Κ</a:t>
            </a:r>
            <a:r>
              <a:rPr kumimoji="0" lang="el-GR"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3.000 (1+ 0,07*3) = 3630</a:t>
            </a:r>
            <a:endParaRPr kumimoji="0" lang="el-GR" sz="32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4149722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ChangeArrowheads="1"/>
          </p:cNvSpPr>
          <p:nvPr/>
        </p:nvSpPr>
        <p:spPr bwMode="auto">
          <a:xfrm>
            <a:off x="0" y="0"/>
            <a:ext cx="91440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διαφήμιση για την πώληση συγκεκριμένου προϊόντος της εταιρίας ΒΒ απαιτεί δαπάνη 100.000 ευρώ. Η επένδυση αναμένεται να αποφέρει 120.000 ευρώ σε ένα έτος από σήμερα. Το επιτόκιο της αγοράς είναι 10 %. Είναι συμφέρουσα η επένδυση για την εταιρία ΒΒ; Ποια είναι η απόδοση της επένδυσης (σε όρους επιτοκίου);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Εάν η εταιρία επενδύσει τα 100.000 ευρώ με 10 %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τότε θα εισπράξει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100.000 (1+ 0,10*1) = 110.000 ευρώ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Επομένως, η δαπάνη για διαφήμιση είναι συμφέρουσα καθώς 120.000&gt;110.000.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l-GR" sz="2200" b="0" i="0" u="none" strike="noStrike" cap="none" normalizeH="0" baseline="0" dirty="0" smtClean="0">
              <a:ln>
                <a:noFill/>
              </a:ln>
              <a:solidFill>
                <a:schemeClr val="tx1"/>
              </a:solidFill>
              <a:effectLst/>
              <a:latin typeface="Arial" pitchFamily="34" charset="0"/>
            </a:endParaRPr>
          </a:p>
        </p:txBody>
      </p:sp>
      <p:sp>
        <p:nvSpPr>
          <p:cNvPr id="49157" name="Rectangle 5"/>
          <p:cNvSpPr>
            <a:spLocks noChangeArrowheads="1"/>
          </p:cNvSpPr>
          <p:nvPr/>
        </p:nvSpPr>
        <p:spPr bwMode="auto">
          <a:xfrm>
            <a:off x="0" y="150495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6" name="5 - Δεξιό βέλος"/>
          <p:cNvSpPr/>
          <p:nvPr/>
        </p:nvSpPr>
        <p:spPr>
          <a:xfrm>
            <a:off x="7215206" y="628652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4757686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lang="el-GR" sz="2800" dirty="0" smtClean="0">
                <a:latin typeface="Calibri" pitchFamily="34" charset="0"/>
                <a:ea typeface="Calibri" pitchFamily="34" charset="0"/>
                <a:cs typeface="Times New Roman" pitchFamily="18" charset="0"/>
              </a:rPr>
              <a:t>Γ</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ια την απλούστευση των ασκήσεων γίνεται η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υπόθεση ότι το επιτόκιο της αγοράς είναι ίδιο για όλες τις μορφές επενδύσεων</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υπόθεση αυτή στην πραγματική οικονομία δεν ισχύει,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επιτόκιο συνοδεύει πάντοτε και τον </a:t>
            </a:r>
            <a:r>
              <a:rPr kumimoji="0" lang="el-GR" sz="28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κίνδυνο</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που εμπερικλείει η κάθε επένδυση. </a:t>
            </a:r>
          </a:p>
          <a:p>
            <a:pPr marL="0" marR="0" lvl="0" indent="0" algn="just" defTabSz="914400" rtl="0" eaLnBrk="1" fontAlgn="base" latinLnBrk="0" hangingPunct="1">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Για παράδειγμα, η κατάθεση χρημάτων σε μια τράπεζα είναι κατά κάποιο τρόπο ακίνδυνη </a:t>
            </a:r>
          </a:p>
          <a:p>
            <a:pPr lvl="1" algn="just" fontAlgn="base">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και συνεπώς η τράπεζα ανταμείβει τον επενδυτή – αποταμιευτεί με ένα χαμηλό επιτόκιο συγκριτικά με άλλες μορφές επενδύσεων. </a:t>
            </a:r>
          </a:p>
        </p:txBody>
      </p:sp>
      <p:sp>
        <p:nvSpPr>
          <p:cNvPr id="3" name="2 - Δεξιό βέλος"/>
          <p:cNvSpPr/>
          <p:nvPr/>
        </p:nvSpPr>
        <p:spPr>
          <a:xfrm>
            <a:off x="771527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331380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6740307"/>
          </a:xfrm>
          <a:prstGeom prst="rect">
            <a:avLst/>
          </a:prstGeom>
        </p:spPr>
        <p:txBody>
          <a:bodyPr wrap="square">
            <a:spAutoFit/>
          </a:bodyPr>
          <a:lstStyle/>
          <a:p>
            <a:pPr lvl="0" algn="just" fontAlgn="base">
              <a:lnSpc>
                <a:spcPct val="150000"/>
              </a:lnSpc>
              <a:spcBef>
                <a:spcPct val="0"/>
              </a:spcBef>
              <a:spcAft>
                <a:spcPct val="0"/>
              </a:spcAft>
              <a:buFont typeface="Arial" pitchFamily="34" charset="0"/>
              <a:buChar char="•"/>
            </a:pPr>
            <a:r>
              <a:rPr lang="el-GR" sz="3200" b="1" dirty="0" smtClean="0">
                <a:solidFill>
                  <a:srgbClr val="FF0000"/>
                </a:solidFill>
                <a:latin typeface="Calibri" pitchFamily="34" charset="0"/>
                <a:ea typeface="Calibri" pitchFamily="34" charset="0"/>
                <a:cs typeface="Times New Roman" pitchFamily="18" charset="0"/>
              </a:rPr>
              <a:t>Αντίθετα, η επένδυση στη διαφήμιση, για την παραπάνω εταιρία του παραδείγματος, είναι αβέβαιο κατά πόσο θα αποφέρει το εκτιμώμενο πόσο  των 120.000. </a:t>
            </a:r>
          </a:p>
          <a:p>
            <a:pPr lvl="0" algn="just" fontAlgn="base">
              <a:lnSpc>
                <a:spcPct val="150000"/>
              </a:lnSpc>
              <a:spcBef>
                <a:spcPct val="0"/>
              </a:spcBef>
              <a:spcAft>
                <a:spcPct val="0"/>
              </a:spcAft>
              <a:buFont typeface="Arial" pitchFamily="34" charset="0"/>
              <a:buChar char="•"/>
            </a:pPr>
            <a:r>
              <a:rPr lang="el-GR" sz="3200" dirty="0" smtClean="0">
                <a:latin typeface="Calibri" pitchFamily="34" charset="0"/>
                <a:ea typeface="Calibri" pitchFamily="34" charset="0"/>
                <a:cs typeface="Times New Roman" pitchFamily="18" charset="0"/>
              </a:rPr>
              <a:t>Συνεπώς, στην πραγματική οικονομία η εκτίμηση του επιτοκίου περιλαμβάνει και την εκτίμηση του σχετικού κίνδυνου, </a:t>
            </a:r>
          </a:p>
          <a:p>
            <a:pPr lvl="1" algn="just" fontAlgn="base">
              <a:lnSpc>
                <a:spcPct val="150000"/>
              </a:lnSpc>
              <a:spcBef>
                <a:spcPct val="0"/>
              </a:spcBef>
              <a:spcAft>
                <a:spcPct val="0"/>
              </a:spcAft>
              <a:buFont typeface="Arial" pitchFamily="34" charset="0"/>
              <a:buChar char="•"/>
            </a:pPr>
            <a:r>
              <a:rPr lang="el-GR" sz="3200" dirty="0" smtClean="0">
                <a:latin typeface="Calibri" pitchFamily="34" charset="0"/>
                <a:ea typeface="Calibri" pitchFamily="34" charset="0"/>
                <a:cs typeface="Times New Roman" pitchFamily="18" charset="0"/>
              </a:rPr>
              <a:t>υπολογισμός που οδηγεί στην έννοια του λεγόμενου </a:t>
            </a:r>
            <a:r>
              <a:rPr lang="el-GR" sz="3200" b="1" dirty="0" smtClean="0">
                <a:latin typeface="Calibri" pitchFamily="34" charset="0"/>
                <a:ea typeface="Calibri" pitchFamily="34" charset="0"/>
                <a:cs typeface="Times New Roman" pitchFamily="18" charset="0"/>
              </a:rPr>
              <a:t>κόστους κεφαλαίου</a:t>
            </a:r>
            <a:r>
              <a:rPr lang="el-GR" sz="3200" dirty="0" smtClean="0">
                <a:latin typeface="Calibri" pitchFamily="34" charset="0"/>
                <a:ea typeface="Calibri" pitchFamily="34" charset="0"/>
                <a:cs typeface="Times New Roman" pitchFamily="18" charset="0"/>
              </a:rPr>
              <a:t>.         </a:t>
            </a:r>
            <a:endParaRPr lang="el-GR" sz="3200" dirty="0" smtClean="0">
              <a:latin typeface="Arial" pitchFamily="34" charset="0"/>
            </a:endParaRPr>
          </a:p>
        </p:txBody>
      </p:sp>
    </p:spTree>
    <p:extLst>
      <p:ext uri="{BB962C8B-B14F-4D97-AF65-F5344CB8AC3E}">
        <p14:creationId xmlns:p14="http://schemas.microsoft.com/office/powerpoint/2010/main" val="1604408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0" y="714356"/>
            <a:ext cx="91440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Σύνθετος τόκο ή ανατοκισμό ονομάζουμε τον υπολογισμό του τόκου που βασίζεται στην κεφαλαιοποίηση του. </a:t>
            </a:r>
            <a:endPar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lang="el-GR" sz="2600" dirty="0" smtClean="0">
                <a:latin typeface="Calibri" pitchFamily="34" charset="0"/>
                <a:ea typeface="Calibri" pitchFamily="34" charset="0"/>
                <a:cs typeface="Times New Roman" pitchFamily="18" charset="0"/>
              </a:rPr>
              <a:t>Σ</a:t>
            </a: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τη λήξη κάθε περιόδου ο τόκος προστίθεται στο κεφάλαιο παράγοντας μεγαλύτερης αξίας κεφάλαιο, το οποίο στη συνέχεια </a:t>
            </a:r>
            <a:r>
              <a:rPr kumimoji="0" lang="el-GR" sz="2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επανατοκίζεται</a:t>
            </a: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για την επόμενη περίοδο και ούτω καθεξής. </a:t>
            </a:r>
            <a:endPar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περίοδος ορίζεται από το επιτόκιο αναφοράς και αποτελεί το χρονικό διάστημα στο οποίο γίνεται η κεφαλαιοποίηση των τόκων. </a:t>
            </a:r>
            <a:endParaRPr kumimoji="0" lang="en-US"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διάστημα αυτό μπορεί να είναι έτος, εξάμηνο </a:t>
            </a:r>
            <a:r>
              <a:rPr lang="el-GR" sz="2600" dirty="0" smtClean="0">
                <a:latin typeface="Calibri" pitchFamily="34" charset="0"/>
                <a:ea typeface="Calibri" pitchFamily="34" charset="0"/>
                <a:cs typeface="Times New Roman" pitchFamily="18" charset="0"/>
              </a:rPr>
              <a:t>…</a:t>
            </a:r>
            <a:endPar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lvl="1" algn="just" fontAlgn="base">
              <a:spcBef>
                <a:spcPct val="0"/>
              </a:spcBef>
              <a:spcAft>
                <a:spcPct val="0"/>
              </a:spcAft>
              <a:buFont typeface="Arial" pitchFamily="34" charset="0"/>
              <a:buChar char="•"/>
            </a:pPr>
            <a:r>
              <a:rPr kumimoji="0" lang="el-GR" sz="2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επιτόκιο παραμένει σταθερό από περίοδο σε περίοδο και θα πρέπει να αναφέρεται στην αυτή χρονική περίοδο που αναφέρεται και η περίοδος ανατοκισμού. </a:t>
            </a:r>
          </a:p>
        </p:txBody>
      </p:sp>
      <p:pic>
        <p:nvPicPr>
          <p:cNvPr id="68611"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00430" y="6215082"/>
            <a:ext cx="2160240" cy="642918"/>
          </a:xfrm>
          <a:prstGeom prst="rect">
            <a:avLst/>
          </a:prstGeom>
          <a:noFill/>
        </p:spPr>
      </p:pic>
      <p:sp>
        <p:nvSpPr>
          <p:cNvPr id="6861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sp>
        <p:nvSpPr>
          <p:cNvPr id="9" name="1 - Τίτλος"/>
          <p:cNvSpPr txBox="1">
            <a:spLocks/>
          </p:cNvSpPr>
          <p:nvPr/>
        </p:nvSpPr>
        <p:spPr>
          <a:xfrm>
            <a:off x="899592" y="0"/>
            <a:ext cx="7498080" cy="928670"/>
          </a:xfrm>
          <a:prstGeom prst="rect">
            <a:avLst/>
          </a:prstGeom>
        </p:spPr>
        <p:txBody>
          <a:bodyPr vert="horz" lIns="91440" tIns="45720" rIns="91440" bIns="45720" rtlCol="0" anchor="ctr">
            <a:normAutofit/>
          </a:bodyPr>
          <a:lstStyle/>
          <a:p>
            <a:pPr lvl="0" algn="ctr">
              <a:spcBef>
                <a:spcPct val="0"/>
              </a:spcBef>
            </a:pPr>
            <a:r>
              <a:rPr lang="el-GR" sz="2800" b="1" dirty="0" smtClean="0"/>
              <a:t>Ανατοκισμό ή Σύνθετος Τόκος</a:t>
            </a:r>
            <a:endParaRPr kumimoji="0" lang="el-GR" sz="2800" b="0" i="0" u="none" strike="noStrike" kern="120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p14="http://schemas.microsoft.com/office/powerpoint/2010/main" val="6178812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0"/>
            <a:ext cx="7498080" cy="1143000"/>
          </a:xfrm>
        </p:spPr>
        <p:txBody>
          <a:bodyPr>
            <a:normAutofit/>
          </a:bodyPr>
          <a:lstStyle/>
          <a:p>
            <a:r>
              <a:rPr lang="el-GR" sz="2800" b="1" dirty="0" smtClean="0">
                <a:latin typeface="+mn-lt"/>
                <a:ea typeface="+mn-ea"/>
                <a:cs typeface="+mn-cs"/>
              </a:rPr>
              <a:t>Παραδείγματα</a:t>
            </a:r>
            <a:r>
              <a:rPr lang="en-GB" sz="2800" b="1" dirty="0" smtClean="0">
                <a:latin typeface="+mn-lt"/>
                <a:ea typeface="+mn-ea"/>
                <a:cs typeface="+mn-cs"/>
              </a:rPr>
              <a:t/>
            </a:r>
            <a:br>
              <a:rPr lang="en-GB" sz="2800" b="1" dirty="0" smtClean="0">
                <a:latin typeface="+mn-lt"/>
                <a:ea typeface="+mn-ea"/>
                <a:cs typeface="+mn-cs"/>
              </a:rPr>
            </a:br>
            <a:endParaRPr lang="en-GB" sz="2800" b="1" dirty="0">
              <a:latin typeface="+mn-lt"/>
              <a:ea typeface="+mn-ea"/>
              <a:cs typeface="+mn-cs"/>
            </a:endParaRPr>
          </a:p>
        </p:txBody>
      </p:sp>
      <p:pic>
        <p:nvPicPr>
          <p:cNvPr id="4915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3071810"/>
            <a:ext cx="9144000" cy="453422"/>
          </a:xfrm>
          <a:prstGeom prst="rect">
            <a:avLst/>
          </a:prstGeom>
          <a:noFill/>
        </p:spPr>
      </p:pic>
      <p:sp>
        <p:nvSpPr>
          <p:cNvPr id="49155" name="Rectangle 3"/>
          <p:cNvSpPr>
            <a:spLocks noChangeArrowheads="1"/>
          </p:cNvSpPr>
          <p:nvPr/>
        </p:nvSpPr>
        <p:spPr bwMode="auto">
          <a:xfrm>
            <a:off x="0" y="1142984"/>
            <a:ext cx="9144000"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η τελική αξία κεφαλαίου 2.000 μετά 10 έτη και με ισχύον επιτόκιο 5%.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9157" name="Rectangle 5"/>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5517145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4647426"/>
          </a:xfrm>
          <a:prstGeom prst="rect">
            <a:avLst/>
          </a:prstGeom>
        </p:spPr>
        <p:txBody>
          <a:bodyPr wrap="square">
            <a:spAutoFit/>
          </a:bodyPr>
          <a:lstStyle/>
          <a:p>
            <a:pPr lvl="0" algn="just" fontAlgn="base">
              <a:spcBef>
                <a:spcPct val="0"/>
              </a:spcBef>
              <a:spcAft>
                <a:spcPct val="0"/>
              </a:spcAft>
            </a:pPr>
            <a:r>
              <a:rPr lang="el-GR" sz="2800" dirty="0" smtClean="0">
                <a:latin typeface="Calibri" pitchFamily="34" charset="0"/>
                <a:ea typeface="Calibri" pitchFamily="34" charset="0"/>
                <a:cs typeface="Times New Roman" pitchFamily="18" charset="0"/>
              </a:rPr>
              <a:t>Να βρεθεί η τελική αξία κεφαλαίου 5.000 μετά 5,5 έτη και με ισχύον επιτόκιο 10% το εξάμηνο. </a:t>
            </a:r>
            <a:endParaRPr lang="en-GB" sz="2800" dirty="0" smtClean="0">
              <a:latin typeface="Arial" pitchFamily="34" charset="0"/>
              <a:cs typeface="Arial" pitchFamily="34" charset="0"/>
            </a:endParaRPr>
          </a:p>
          <a:p>
            <a:pPr lvl="0"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Λύση</a:t>
            </a:r>
            <a:endParaRPr lang="en-GB" sz="2800" dirty="0" smtClean="0">
              <a:latin typeface="Arial" pitchFamily="34" charset="0"/>
              <a:cs typeface="Arial" pitchFamily="34" charset="0"/>
            </a:endParaRPr>
          </a:p>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Όταν δεν αναφέρεται η περίοδο ανατοκισμού τότε η περίοδος θεωρείται ότι είναι το έτος. Στην προκειμένη περίπτωση το επιτόκιο είναι εξαμηνιαίο συνεπώς η περίοδος ανατοκισμού είναι το εξάμηνο και θα πρέπει να προηγηθεί ο υπολογισμός του αριθμού των εξαμήνων για να εφαρμοστεί ο σχετικός τύπος. </a:t>
            </a:r>
            <a:endParaRPr lang="en-GB" sz="2800" dirty="0" smtClean="0">
              <a:latin typeface="Arial" pitchFamily="34" charset="0"/>
              <a:cs typeface="Arial" pitchFamily="34" charset="0"/>
            </a:endParaRPr>
          </a:p>
          <a:p>
            <a:pPr lvl="0"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5,5 έτη= (5,5*2) 11 εξάμηνα</a:t>
            </a:r>
            <a:endParaRPr lang="en-GB" sz="2800" dirty="0" smtClean="0">
              <a:latin typeface="Arial" pitchFamily="34" charset="0"/>
              <a:cs typeface="Arial" pitchFamily="34" charset="0"/>
            </a:endParaRPr>
          </a:p>
          <a:p>
            <a:pPr lvl="0" eaLnBrk="0" fontAlgn="base" hangingPunct="0">
              <a:spcBef>
                <a:spcPct val="0"/>
              </a:spcBef>
              <a:spcAft>
                <a:spcPct val="0"/>
              </a:spcAft>
            </a:pPr>
            <a:endParaRPr lang="en-GB" sz="1600" dirty="0" smtClean="0">
              <a:latin typeface="Arial" pitchFamily="34" charset="0"/>
              <a:cs typeface="Arial" pitchFamily="34" charset="0"/>
            </a:endParaRP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5000636"/>
            <a:ext cx="9144000" cy="571504"/>
          </a:xfrm>
          <a:prstGeom prst="rect">
            <a:avLst/>
          </a:prstGeom>
          <a:noFill/>
        </p:spPr>
      </p:pic>
    </p:spTree>
    <p:extLst>
      <p:ext uri="{BB962C8B-B14F-4D97-AF65-F5344CB8AC3E}">
        <p14:creationId xmlns:p14="http://schemas.microsoft.com/office/powerpoint/2010/main" val="3214919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a:spLocks noChangeArrowheads="1"/>
          </p:cNvSpPr>
          <p:nvPr/>
        </p:nvSpPr>
        <p:spPr bwMode="auto">
          <a:xfrm>
            <a:off x="0" y="0"/>
            <a:ext cx="9144000"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Ποια η παρούσα αξία 1.000 ευρώ τα οποία θα ληφθούν σε ένα έτος από σήμερα. Το ισχύον επιτόκιο της αγοράς είναι 15 %.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8"/>
          <p:cNvSpPr>
            <a:spLocks noChangeArrowheads="1"/>
          </p:cNvSpPr>
          <p:nvPr/>
        </p:nvSpPr>
        <p:spPr bwMode="auto">
          <a:xfrm>
            <a:off x="323528" y="4077072"/>
            <a:ext cx="856895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Δηλαδή τα 1.000 ευρώ του επόμενο έτους έχουν αξία 869,56 σήμερα. </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8596" y="2500306"/>
            <a:ext cx="8237112" cy="928694"/>
          </a:xfrm>
          <a:prstGeom prst="rect">
            <a:avLst/>
          </a:prstGeom>
          <a:noFill/>
        </p:spPr>
      </p:pic>
    </p:spTree>
    <p:extLst>
      <p:ext uri="{BB962C8B-B14F-4D97-AF65-F5344CB8AC3E}">
        <p14:creationId xmlns:p14="http://schemas.microsoft.com/office/powerpoint/2010/main" val="3960767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0" y="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Κρατικό ομόλογο (επενδυτικός τίτλος χρέους) πληρώνει 10.000 ευρώ σε 25 έτη. Ο εκδότης του ομολόγου, το Ελληνικό κράτος, δεν υποχρεούται στη συγκεκριμένη έκδοση να καταβάλλει στον κάτοχο του ομολόγου (δανειστή) τόκους σε τακτά χρονικά διαστήματα αλλά κατά την ημερομηνία λήξης του ομολόγου οφείλει να επιστρέψει στον κάτοχό την ονομαστική του αξία του ομολόγου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hlinkClick r:id="rId2"/>
              </a:rPr>
              <a:t>ομόλογα</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μηδενικού τοκομεριδίου). Να βρεθεί η παρούσα αξία του ομολόγου (αξία αγοράς) και ο τόκος που υπόσχεται, όταν το επιτόκιο της αγοράς είναι 7 %.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p:txBody>
      </p:sp>
      <p:sp>
        <p:nvSpPr>
          <p:cNvPr id="6" name="5 - Δεξιό βέλος"/>
          <p:cNvSpPr/>
          <p:nvPr/>
        </p:nvSpPr>
        <p:spPr>
          <a:xfrm>
            <a:off x="7215206" y="614364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2573909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Ορθογώνιο"/>
          <p:cNvSpPr/>
          <p:nvPr/>
        </p:nvSpPr>
        <p:spPr>
          <a:xfrm>
            <a:off x="0" y="0"/>
            <a:ext cx="9144000" cy="2369880"/>
          </a:xfrm>
          <a:prstGeom prst="rect">
            <a:avLst/>
          </a:prstGeom>
        </p:spPr>
        <p:txBody>
          <a:bodyPr wrap="square">
            <a:spAutoFit/>
          </a:bodyPr>
          <a:lstStyle/>
          <a:p>
            <a:pPr lvl="0" algn="just" eaLnBrk="0" fontAlgn="base" hangingPunct="0">
              <a:lnSpc>
                <a:spcPct val="150000"/>
              </a:lnSpc>
              <a:spcBef>
                <a:spcPct val="0"/>
              </a:spcBef>
              <a:spcAft>
                <a:spcPct val="0"/>
              </a:spcAft>
            </a:pPr>
            <a:r>
              <a:rPr lang="el-GR" sz="2800" dirty="0" smtClean="0">
                <a:latin typeface="Calibri" pitchFamily="34" charset="0"/>
                <a:ea typeface="Calibri" pitchFamily="34" charset="0"/>
                <a:cs typeface="Times New Roman" pitchFamily="18" charset="0"/>
              </a:rPr>
              <a:t>Λύση </a:t>
            </a:r>
            <a:endParaRPr lang="en-GB" sz="2800" dirty="0" smtClean="0">
              <a:latin typeface="Arial" pitchFamily="34" charset="0"/>
              <a:cs typeface="Arial" pitchFamily="34" charset="0"/>
            </a:endParaRPr>
          </a:p>
          <a:p>
            <a:pPr lvl="0" algn="just" eaLnBrk="0" fontAlgn="base" hangingPunct="0">
              <a:lnSpc>
                <a:spcPct val="150000"/>
              </a:lnSpc>
              <a:spcBef>
                <a:spcPct val="0"/>
              </a:spcBef>
              <a:spcAft>
                <a:spcPct val="0"/>
              </a:spcAft>
            </a:pPr>
            <a:r>
              <a:rPr lang="el-GR" sz="2800" dirty="0" smtClean="0">
                <a:latin typeface="Calibri" pitchFamily="34" charset="0"/>
                <a:ea typeface="Calibri" pitchFamily="34" charset="0"/>
                <a:cs typeface="Times New Roman" pitchFamily="18" charset="0"/>
              </a:rPr>
              <a:t>Η παρούσα αξία του ομολόγου υπολογίζεται με την προεξόφληση της ονομαστικής αξίας, δηλαδή:</a:t>
            </a:r>
            <a:endParaRPr lang="en-GB" sz="2800" dirty="0" smtClean="0">
              <a:latin typeface="Arial" pitchFamily="34" charset="0"/>
              <a:cs typeface="Arial" pitchFamily="34" charset="0"/>
            </a:endParaRPr>
          </a:p>
          <a:p>
            <a:pPr lvl="0" algn="just" eaLnBrk="0" fontAlgn="base" hangingPunct="0">
              <a:spcBef>
                <a:spcPct val="0"/>
              </a:spcBef>
              <a:spcAft>
                <a:spcPct val="0"/>
              </a:spcAft>
            </a:pPr>
            <a:endParaRPr lang="en-GB" sz="2200" dirty="0" smtClean="0">
              <a:latin typeface="Arial" pitchFamily="34" charset="0"/>
              <a:cs typeface="Arial" pitchFamily="34" charset="0"/>
            </a:endParaRPr>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2184" y="3000372"/>
            <a:ext cx="9206184" cy="928694"/>
          </a:xfrm>
          <a:prstGeom prst="rect">
            <a:avLst/>
          </a:prstGeom>
          <a:noFill/>
        </p:spPr>
      </p:pic>
      <p:sp>
        <p:nvSpPr>
          <p:cNvPr id="5" name="Rectangle 3"/>
          <p:cNvSpPr>
            <a:spLocks noChangeArrowheads="1"/>
          </p:cNvSpPr>
          <p:nvPr/>
        </p:nvSpPr>
        <p:spPr bwMode="auto">
          <a:xfrm>
            <a:off x="0" y="4286256"/>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τόκος του ομολόγου είναι η διαφορά της ονομαστικής αξίας με την παρούσα αξία, δηλαδή: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10.000-1.842,5 = 8.157,5 ευρώ τόκος</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37889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83" name="Rectangle 27"/>
          <p:cNvSpPr>
            <a:spLocks noChangeArrowheads="1"/>
          </p:cNvSpPr>
          <p:nvPr/>
        </p:nvSpPr>
        <p:spPr bwMode="auto">
          <a:xfrm>
            <a:off x="0" y="714356"/>
            <a:ext cx="9144000"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τόκος Τ είναι ανάλογος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του αρχικού κεφαλαίου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του χρόνου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a:t>
            </a:r>
          </a:p>
          <a:p>
            <a:pPr lvl="1" algn="just" fontAlgn="base">
              <a:lnSpc>
                <a:spcPct val="150000"/>
              </a:lnSpc>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του επιτοκίου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δηλαδή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To</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κεφάλαιο Κ αντιπροσωπεύει χρηματικό ποσό το οποίο διαμέσου του δανεισμού αποκτά παραγωγική ικανότητα τουλάχιστον ίση με τον τόκο Τ,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βάσει γνωστού επιτοκίου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a:t>
            </a:r>
          </a:p>
          <a:p>
            <a:pPr lvl="1" algn="just" eaLnBrk="0" fontAlgn="base" hangingPunct="0">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για παραγωγικό διάστημα ίσο με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spcBef>
                <a:spcPct val="0"/>
              </a:spcBef>
              <a:spcAft>
                <a:spcPct val="0"/>
              </a:spcAft>
              <a:buClrTx/>
              <a:buSzTx/>
              <a:buFontTx/>
              <a:buNone/>
              <a:tabLst/>
            </a:pPr>
            <a:endParaRPr lang="en-US" sz="1600" dirty="0">
              <a:latin typeface="Calibri" pitchFamily="34" charset="0"/>
              <a:cs typeface="Times New Roman" pitchFamily="18" charset="0"/>
            </a:endParaRPr>
          </a:p>
          <a:p>
            <a:pPr marL="0" marR="0" lvl="0" indent="0" algn="just" defTabSz="914400" rtl="0" eaLnBrk="0" fontAlgn="base" latinLnBrk="0" hangingPunct="0">
              <a:spcBef>
                <a:spcPct val="0"/>
              </a:spcBef>
              <a:spcAft>
                <a:spcPct val="0"/>
              </a:spcAft>
              <a:buClrTx/>
              <a:buSzTx/>
              <a:buFontTx/>
              <a:buNone/>
              <a:tabLst/>
            </a:pPr>
            <a:endParaRPr kumimoji="0" lang="el-GR" sz="1600" b="0" i="0" u="none" strike="noStrike" cap="none" normalizeH="0" baseline="0" dirty="0" smtClean="0">
              <a:ln>
                <a:noFill/>
              </a:ln>
              <a:solidFill>
                <a:schemeClr val="tx1"/>
              </a:solidFill>
              <a:effectLst/>
              <a:latin typeface="Arial" pitchFamily="34" charset="0"/>
            </a:endParaRPr>
          </a:p>
        </p:txBody>
      </p:sp>
      <p:sp>
        <p:nvSpPr>
          <p:cNvPr id="6" name="1 - Τίτλος"/>
          <p:cNvSpPr txBox="1">
            <a:spLocks/>
          </p:cNvSpPr>
          <p:nvPr/>
        </p:nvSpPr>
        <p:spPr>
          <a:xfrm>
            <a:off x="457200" y="-27384"/>
            <a:ext cx="8229600" cy="813178"/>
          </a:xfrm>
          <a:prstGeom prst="rect">
            <a:avLst/>
          </a:prstGeom>
        </p:spPr>
        <p:txBody>
          <a:bodyPr vert="horz" lIns="91440" tIns="45720" rIns="91440" bIns="45720" rtlCol="0" anchor="ctr">
            <a:normAutofit/>
          </a:bodyPr>
          <a:lstStyle/>
          <a:p>
            <a:pPr lvl="0" algn="ctr">
              <a:spcBef>
                <a:spcPct val="0"/>
              </a:spcBef>
            </a:pPr>
            <a:r>
              <a:rPr lang="el-GR" sz="3200" b="1" dirty="0" smtClean="0">
                <a:solidFill>
                  <a:prstClr val="black"/>
                </a:solidFill>
              </a:rPr>
              <a:t>Τόκος</a:t>
            </a:r>
            <a:endParaRPr kumimoji="0" lang="el-GR" sz="32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0" y="0"/>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Μια τράπεζα προσφέρει στους καταθέτες της επιτόκιο 10% με ετήσιο ανατοκισμό. Να βρεθεί η τελική αξία κεφαλαίου 10.000 ευρώ σε 3 έτη και 7 μήνες.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ος</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Τρόπος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Υπολογίζουμε το σύνολο των ετών ανατοκισμού περιλαμβάνοντας και τους μήνες, δηλαδή </a:t>
            </a:r>
            <a:r>
              <a:rPr kumimoji="0" lang="el-GR"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οι επτά μήνες είναι </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3 - Ορθογώνιο"/>
          <p:cNvSpPr/>
          <p:nvPr/>
        </p:nvSpPr>
        <p:spPr>
          <a:xfrm>
            <a:off x="0" y="4643446"/>
            <a:ext cx="3336298" cy="430887"/>
          </a:xfrm>
          <a:prstGeom prst="rect">
            <a:avLst/>
          </a:prstGeom>
        </p:spPr>
        <p:txBody>
          <a:bodyPr wrap="none">
            <a:spAutoFit/>
          </a:bodyPr>
          <a:lstStyle/>
          <a:p>
            <a:pPr lvl="0" eaLnBrk="0" fontAlgn="base" hangingPunct="0">
              <a:spcBef>
                <a:spcPct val="0"/>
              </a:spcBef>
              <a:spcAft>
                <a:spcPct val="0"/>
              </a:spcAft>
            </a:pPr>
            <a:r>
              <a:rPr lang="el-GR" sz="2200" dirty="0" smtClean="0">
                <a:latin typeface="Calibri" pitchFamily="34" charset="0"/>
                <a:ea typeface="Calibri" pitchFamily="34" charset="0"/>
                <a:cs typeface="Times New Roman" pitchFamily="18" charset="0"/>
              </a:rPr>
              <a:t>Η τελική αξία είναι ίση με:  </a:t>
            </a:r>
            <a:endParaRPr lang="en-GB" sz="2200" dirty="0" smtClean="0">
              <a:latin typeface="Arial" pitchFamily="34" charset="0"/>
              <a:cs typeface="Arial" pitchFamily="34" charset="0"/>
            </a:endParaRPr>
          </a:p>
        </p:txBody>
      </p:sp>
      <p:pic>
        <p:nvPicPr>
          <p:cNvPr id="5"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3357562"/>
            <a:ext cx="1964546" cy="714380"/>
          </a:xfrm>
          <a:prstGeom prst="rect">
            <a:avLst/>
          </a:prstGeom>
          <a:noFill/>
        </p:spPr>
      </p:pic>
      <p:sp>
        <p:nvSpPr>
          <p:cNvPr id="6" name="Rectangle 4"/>
          <p:cNvSpPr>
            <a:spLocks noChangeArrowheads="1"/>
          </p:cNvSpPr>
          <p:nvPr/>
        </p:nvSpPr>
        <p:spPr bwMode="auto">
          <a:xfrm>
            <a:off x="2285984" y="3357562"/>
            <a:ext cx="6048672"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έτη και επομένως το σύνολο των ετών είναι 3+0,5833 = 3,5833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5357826"/>
            <a:ext cx="9141219" cy="642942"/>
          </a:xfrm>
          <a:prstGeom prst="rect">
            <a:avLst/>
          </a:prstGeom>
          <a:noFill/>
        </p:spPr>
      </p:pic>
      <p:sp>
        <p:nvSpPr>
          <p:cNvPr id="1027" name="Rectangle 3"/>
          <p:cNvSpPr>
            <a:spLocks noChangeArrowheads="1"/>
          </p:cNvSpPr>
          <p:nvPr/>
        </p:nvSpPr>
        <p:spPr bwMode="auto">
          <a:xfrm>
            <a:off x="0" y="695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10" name="9 - Δεξιό βέλος"/>
          <p:cNvSpPr/>
          <p:nvPr/>
        </p:nvSpPr>
        <p:spPr>
          <a:xfrm>
            <a:off x="7786710" y="628652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7582739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5"/>
          <p:cNvSpPr>
            <a:spLocks noChangeArrowheads="1"/>
          </p:cNvSpPr>
          <p:nvPr/>
        </p:nvSpPr>
        <p:spPr bwMode="auto">
          <a:xfrm>
            <a:off x="0" y="1000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52234" name="Picture 1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2357429"/>
            <a:ext cx="9144000" cy="797297"/>
          </a:xfrm>
          <a:prstGeom prst="rect">
            <a:avLst/>
          </a:prstGeom>
          <a:noFill/>
        </p:spPr>
      </p:pic>
      <p:pic>
        <p:nvPicPr>
          <p:cNvPr id="52233" name="Picture 9"/>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3571875"/>
            <a:ext cx="9144000" cy="819421"/>
          </a:xfrm>
          <a:prstGeom prst="rect">
            <a:avLst/>
          </a:prstGeom>
          <a:noFill/>
        </p:spPr>
      </p:pic>
      <p:pic>
        <p:nvPicPr>
          <p:cNvPr id="52232" name="Picture 8"/>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5000636"/>
            <a:ext cx="7727732" cy="571504"/>
          </a:xfrm>
          <a:prstGeom prst="rect">
            <a:avLst/>
          </a:prstGeom>
          <a:noFill/>
        </p:spPr>
      </p:pic>
      <p:sp>
        <p:nvSpPr>
          <p:cNvPr id="52235" name="Rectangle 11"/>
          <p:cNvSpPr>
            <a:spLocks noChangeArrowheads="1"/>
          </p:cNvSpPr>
          <p:nvPr/>
        </p:nvSpPr>
        <p:spPr bwMode="auto">
          <a:xfrm>
            <a:off x="0" y="0"/>
            <a:ext cx="9144000" cy="21544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2</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ος</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Τρόπος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Υπολογίζεται ο συντελεστής κεφαλαιοποίησης ξεχωριστά για τον ακέραιο αριθμό των ετών και τον αριθμό των μηνών της σχετικής εξίσωσης, δηλαδή </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52236" name="Rectangle 12"/>
          <p:cNvSpPr>
            <a:spLocks noChangeArrowheads="1"/>
          </p:cNvSpPr>
          <p:nvPr/>
        </p:nvSpPr>
        <p:spPr bwMode="auto">
          <a:xfrm>
            <a:off x="0" y="7620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2237" name="Rectangle 13"/>
          <p:cNvSpPr>
            <a:spLocks noChangeArrowheads="1"/>
          </p:cNvSpPr>
          <p:nvPr/>
        </p:nvSpPr>
        <p:spPr bwMode="auto">
          <a:xfrm>
            <a:off x="0" y="10668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2239" name="Rectangle 15"/>
          <p:cNvSpPr>
            <a:spLocks noChangeArrowheads="1"/>
          </p:cNvSpPr>
          <p:nvPr/>
        </p:nvSpPr>
        <p:spPr bwMode="auto">
          <a:xfrm>
            <a:off x="0" y="16859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13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r>
              <a:rPr kumimoji="0" lang="el-GR" sz="1300" b="0" i="0" u="none" strike="noStrike" cap="none" normalizeH="0" baseline="0" smtClean="0">
                <a:ln>
                  <a:noFill/>
                </a:ln>
                <a:solidFill>
                  <a:schemeClr val="tx1"/>
                </a:solidFill>
                <a:effectLst/>
                <a:latin typeface="Cambria Math" pitchFamily="18" charset="0"/>
                <a:ea typeface="Calibri" pitchFamily="34" charset="0"/>
                <a:cs typeface="Times New Roman" pitchFamily="18" charset="0"/>
              </a:rPr>
              <a:t/>
            </a:r>
            <a:br>
              <a:rPr kumimoji="0" lang="el-GR" sz="1300" b="0" i="0" u="none" strike="noStrike" cap="none" normalizeH="0" baseline="0" smtClean="0">
                <a:ln>
                  <a:noFill/>
                </a:ln>
                <a:solidFill>
                  <a:schemeClr val="tx1"/>
                </a:solidFill>
                <a:effectLst/>
                <a:latin typeface="Cambria Math" pitchFamily="18" charset="0"/>
                <a:ea typeface="Calibri" pitchFamily="34" charset="0"/>
                <a:cs typeface="Times New Roman" pitchFamily="18" charset="0"/>
              </a:rPr>
            </a:b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974821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4"/>
          <p:cNvSpPr>
            <a:spLocks noChangeArrowheads="1"/>
          </p:cNvSpPr>
          <p:nvPr/>
        </p:nvSpPr>
        <p:spPr bwMode="auto">
          <a:xfrm>
            <a:off x="0" y="0"/>
            <a:ext cx="9144000" cy="40164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σημειωθεί επίσης, ότι ορισμένα πιστωτικά ιδρύματα εφαρμόζουν, σε κάποιες περιπτώσεις, τον λεγόμενο μεικτό ανατοκισμό. Ο ανατοκισμός εφαρμόζεται για τον ακέραιο αριθμό των περιόδων (ετών) ενώ για το κλασματικό (μήνες, μέρες) εφαρμόζεται ο απλός τόκος. Με άλλα λόγια έχουμε δυο συντελεστές, ο πρώτος αφορά στον ανατοκισμό και ο δεύτερος στον απλό τόκο. Το παραπάνω πρόβλημα λύνεται ως εξής:</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300" b="0" i="0"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t/>
            </a:r>
            <a:br>
              <a:rPr kumimoji="0" lang="el-GR" sz="1300" b="0" i="0" u="none" strike="noStrike" cap="none" normalizeH="0" baseline="0" dirty="0" smtClean="0">
                <a:ln>
                  <a:noFill/>
                </a:ln>
                <a:solidFill>
                  <a:schemeClr val="tx1"/>
                </a:solidFill>
                <a:effectLst/>
                <a:latin typeface="Cambria Math" pitchFamily="18" charset="0"/>
                <a:ea typeface="Calibri" pitchFamily="34"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3500438"/>
            <a:ext cx="9205293" cy="785818"/>
          </a:xfrm>
          <a:prstGeom prst="rect">
            <a:avLst/>
          </a:prstGeom>
          <a:noFill/>
        </p:spPr>
      </p:pic>
      <p:pic>
        <p:nvPicPr>
          <p:cNvPr id="5" name="Picture 6"/>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4357694"/>
            <a:ext cx="8125304" cy="571504"/>
          </a:xfrm>
          <a:prstGeom prst="rect">
            <a:avLst/>
          </a:prstGeom>
          <a:noFill/>
        </p:spPr>
      </p:pic>
      <p:sp>
        <p:nvSpPr>
          <p:cNvPr id="6" name="Rectangle 16"/>
          <p:cNvSpPr>
            <a:spLocks noChangeArrowheads="1"/>
          </p:cNvSpPr>
          <p:nvPr/>
        </p:nvSpPr>
        <p:spPr bwMode="auto">
          <a:xfrm>
            <a:off x="0" y="5042118"/>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Η τελική αξία στην περίπτωση του μεικτού ανατοκισμού είναι μεγαλύτερη από την περίπτωση του καθαρού ανατοκισμού, καθώς η δύναμη που αντιστοιχεί στο κλασματικού μέρους είναι μικρότερη της μονάδος.  </a:t>
            </a:r>
            <a:endParaRPr kumimoji="0" lang="el-GR"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63249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1357298"/>
            <a:ext cx="8082391" cy="1065300"/>
          </a:xfrm>
          <a:prstGeom prst="rect">
            <a:avLst/>
          </a:prstGeom>
          <a:noFill/>
        </p:spPr>
      </p:pic>
      <p:sp>
        <p:nvSpPr>
          <p:cNvPr id="4" name="Rectangle 4"/>
          <p:cNvSpPr>
            <a:spLocks noChangeArrowheads="1"/>
          </p:cNvSpPr>
          <p:nvPr/>
        </p:nvSpPr>
        <p:spPr bwMode="auto">
          <a:xfrm>
            <a:off x="0" y="2928934"/>
            <a:ext cx="4399025" cy="80021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Στην προκειμένη περίπτωση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pic>
        <p:nvPicPr>
          <p:cNvPr id="5"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0" y="4429132"/>
            <a:ext cx="9144000" cy="1571636"/>
          </a:xfrm>
          <a:prstGeom prst="rect">
            <a:avLst/>
          </a:prstGeom>
          <a:noFill/>
        </p:spPr>
      </p:pic>
      <p:sp>
        <p:nvSpPr>
          <p:cNvPr id="6" name="5 - Ορθογώνιο"/>
          <p:cNvSpPr/>
          <p:nvPr/>
        </p:nvSpPr>
        <p:spPr>
          <a:xfrm>
            <a:off x="0" y="357166"/>
            <a:ext cx="9144000" cy="523220"/>
          </a:xfrm>
          <a:prstGeom prst="rect">
            <a:avLst/>
          </a:prstGeom>
        </p:spPr>
        <p:txBody>
          <a:bodyPr wrap="square">
            <a:spAutoFit/>
          </a:bodyPr>
          <a:lstStyle/>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Η απόδοση μιας επένδυσης υπολογίζεται από τύπο:</a:t>
            </a:r>
            <a:endParaRPr lang="el-GR" sz="2800" dirty="0" smtClean="0">
              <a:latin typeface="Arial" pitchFamily="34" charset="0"/>
            </a:endParaRPr>
          </a:p>
        </p:txBody>
      </p:sp>
    </p:spTree>
    <p:extLst>
      <p:ext uri="{BB962C8B-B14F-4D97-AF65-F5344CB8AC3E}">
        <p14:creationId xmlns:p14="http://schemas.microsoft.com/office/powerpoint/2010/main" val="3933724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algn="just"/>
            <a:r>
              <a:rPr lang="el-GR" dirty="0" smtClean="0"/>
              <a:t>Έστω η τιμή της μετοχής του ΟΤΕ έκλεισε στα 10 ευρώ χθες και σήμερα 12. Ποια είναι η ποσοστιαία αύξηση της τιμής του ΟΤΕ  </a:t>
            </a:r>
            <a:endParaRPr lang="el-GR" dirty="0"/>
          </a:p>
        </p:txBody>
      </p:sp>
    </p:spTree>
    <p:extLst>
      <p:ext uri="{BB962C8B-B14F-4D97-AF65-F5344CB8AC3E}">
        <p14:creationId xmlns:p14="http://schemas.microsoft.com/office/powerpoint/2010/main" val="492215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normAutofit/>
              </a:bodyPr>
              <a:lstStyle/>
              <a:p>
                <a:pPr algn="just"/>
                <a:r>
                  <a:rPr lang="el-GR" dirty="0" smtClean="0"/>
                  <a:t>Έστω η τιμή της μετοχής του ΟΤΕ έκλεισε στα 10 ευρώ χθες και σήμερα 12. Ποια είναι η ποσοστιαία αύξηση του ΟΤΕ.</a:t>
                </a:r>
              </a:p>
              <a:p>
                <a:pPr algn="just"/>
                <a:r>
                  <a:rPr lang="el-GR" dirty="0" smtClean="0"/>
                  <a:t>  </a:t>
                </a:r>
                <a14:m>
                  <m:oMath xmlns:m="http://schemas.openxmlformats.org/officeDocument/2006/math">
                    <m:f>
                      <m:fPr>
                        <m:ctrlPr>
                          <a:rPr lang="el-GR" i="1">
                            <a:latin typeface="Cambria Math"/>
                          </a:rPr>
                        </m:ctrlPr>
                      </m:fPr>
                      <m:num>
                        <m:sSub>
                          <m:sSubPr>
                            <m:ctrlPr>
                              <a:rPr lang="el-GR" i="1">
                                <a:latin typeface="Cambria Math"/>
                              </a:rPr>
                            </m:ctrlPr>
                          </m:sSubPr>
                          <m:e>
                            <m:r>
                              <a:rPr lang="el-GR" i="1">
                                <a:latin typeface="Cambria Math"/>
                              </a:rPr>
                              <m:t>𝑝</m:t>
                            </m:r>
                          </m:e>
                          <m:sub>
                            <m:r>
                              <a:rPr lang="el-GR" i="1">
                                <a:latin typeface="Cambria Math"/>
                              </a:rPr>
                              <m:t>2</m:t>
                            </m:r>
                          </m:sub>
                        </m:sSub>
                      </m:num>
                      <m:den>
                        <m:sSub>
                          <m:sSubPr>
                            <m:ctrlPr>
                              <a:rPr lang="el-GR" i="1">
                                <a:latin typeface="Cambria Math"/>
                              </a:rPr>
                            </m:ctrlPr>
                          </m:sSubPr>
                          <m:e>
                            <m:r>
                              <a:rPr lang="el-GR" i="1">
                                <a:latin typeface="Cambria Math"/>
                              </a:rPr>
                              <m:t>𝑝</m:t>
                            </m:r>
                          </m:e>
                          <m:sub>
                            <m:r>
                              <a:rPr lang="el-GR" i="1">
                                <a:latin typeface="Cambria Math"/>
                              </a:rPr>
                              <m:t>1</m:t>
                            </m:r>
                          </m:sub>
                        </m:sSub>
                      </m:den>
                    </m:f>
                    <m:r>
                      <a:rPr lang="el-GR" i="1">
                        <a:latin typeface="Cambria Math"/>
                      </a:rPr>
                      <m:t>=</m:t>
                    </m:r>
                    <m:f>
                      <m:fPr>
                        <m:ctrlPr>
                          <a:rPr lang="el-GR" i="1">
                            <a:latin typeface="Cambria Math"/>
                          </a:rPr>
                        </m:ctrlPr>
                      </m:fPr>
                      <m:num>
                        <m:r>
                          <a:rPr lang="el-GR" i="1">
                            <a:latin typeface="Cambria Math"/>
                          </a:rPr>
                          <m:t>12</m:t>
                        </m:r>
                      </m:num>
                      <m:den>
                        <m:r>
                          <a:rPr lang="el-GR" i="1">
                            <a:latin typeface="Cambria Math"/>
                          </a:rPr>
                          <m:t>10</m:t>
                        </m:r>
                      </m:den>
                    </m:f>
                    <m:r>
                      <a:rPr lang="el-GR" i="1">
                        <a:latin typeface="Cambria Math"/>
                      </a:rPr>
                      <m:t>=1,2      1,2−1=0,2 </m:t>
                    </m:r>
                    <m:r>
                      <a:rPr lang="el-GR" b="0" i="1" smtClean="0">
                        <a:latin typeface="Cambria Math"/>
                      </a:rPr>
                      <m:t> </m:t>
                    </m:r>
                    <m:sSup>
                      <m:sSupPr>
                        <m:ctrlPr>
                          <a:rPr lang="el-GR" b="0" i="1" smtClean="0">
                            <a:latin typeface="Cambria Math"/>
                          </a:rPr>
                        </m:ctrlPr>
                      </m:sSupPr>
                      <m:e>
                        <m:r>
                          <a:rPr lang="el-GR" b="0" i="1" smtClean="0">
                            <a:latin typeface="Cambria Math"/>
                          </a:rPr>
                          <m:t>𝜂</m:t>
                        </m:r>
                      </m:e>
                      <m:sup>
                        <m:r>
                          <a:rPr lang="el-GR" b="0" i="1" smtClean="0">
                            <a:latin typeface="Cambria Math"/>
                          </a:rPr>
                          <m:t>′</m:t>
                        </m:r>
                      </m:sup>
                    </m:sSup>
                    <m:r>
                      <a:rPr lang="el-GR" b="0" i="1" smtClean="0">
                        <a:latin typeface="Cambria Math"/>
                      </a:rPr>
                      <m:t> </m:t>
                    </m:r>
                    <m:r>
                      <a:rPr lang="el-GR" i="1">
                        <a:latin typeface="Cambria Math"/>
                      </a:rPr>
                      <m:t> 20 %</m:t>
                    </m:r>
                  </m:oMath>
                </a14:m>
                <a:endParaRPr lang="el-GR" dirty="0" smtClean="0"/>
              </a:p>
              <a:p>
                <a:pPr algn="just"/>
                <a:endParaRPr lang="el-GR" dirty="0"/>
              </a:p>
              <a:p>
                <a:pPr algn="just"/>
                <a:r>
                  <a:rPr lang="el-GR" dirty="0"/>
                  <a:t> </a:t>
                </a:r>
                <a14:m>
                  <m:oMath xmlns:m="http://schemas.openxmlformats.org/officeDocument/2006/math">
                    <m:f>
                      <m:fPr>
                        <m:ctrlPr>
                          <a:rPr lang="el-GR" i="1">
                            <a:latin typeface="Cambria Math"/>
                          </a:rPr>
                        </m:ctrlPr>
                      </m:fPr>
                      <m:num>
                        <m:sSub>
                          <m:sSubPr>
                            <m:ctrlPr>
                              <a:rPr lang="el-GR" i="1">
                                <a:latin typeface="Cambria Math"/>
                              </a:rPr>
                            </m:ctrlPr>
                          </m:sSubPr>
                          <m:e>
                            <m:r>
                              <a:rPr lang="el-GR" i="1">
                                <a:latin typeface="Cambria Math"/>
                              </a:rPr>
                              <m:t>𝑝</m:t>
                            </m:r>
                          </m:e>
                          <m:sub>
                            <m:r>
                              <a:rPr lang="el-GR" i="1">
                                <a:latin typeface="Cambria Math"/>
                              </a:rPr>
                              <m:t>2</m:t>
                            </m:r>
                          </m:sub>
                        </m:sSub>
                        <m:r>
                          <a:rPr lang="el-GR" b="0" i="1" smtClean="0">
                            <a:latin typeface="Cambria Math"/>
                          </a:rPr>
                          <m:t>−</m:t>
                        </m:r>
                        <m:sSub>
                          <m:sSubPr>
                            <m:ctrlPr>
                              <a:rPr lang="el-GR" i="1">
                                <a:latin typeface="Cambria Math"/>
                              </a:rPr>
                            </m:ctrlPr>
                          </m:sSubPr>
                          <m:e>
                            <m:r>
                              <a:rPr lang="el-GR" i="1">
                                <a:latin typeface="Cambria Math"/>
                              </a:rPr>
                              <m:t>𝑝</m:t>
                            </m:r>
                          </m:e>
                          <m:sub>
                            <m:r>
                              <a:rPr lang="el-GR" i="1">
                                <a:latin typeface="Cambria Math"/>
                              </a:rPr>
                              <m:t>1</m:t>
                            </m:r>
                          </m:sub>
                        </m:sSub>
                      </m:num>
                      <m:den>
                        <m:sSub>
                          <m:sSubPr>
                            <m:ctrlPr>
                              <a:rPr lang="el-GR" i="1">
                                <a:latin typeface="Cambria Math"/>
                              </a:rPr>
                            </m:ctrlPr>
                          </m:sSubPr>
                          <m:e>
                            <m:r>
                              <a:rPr lang="el-GR" i="1">
                                <a:latin typeface="Cambria Math"/>
                              </a:rPr>
                              <m:t>𝑝</m:t>
                            </m:r>
                          </m:e>
                          <m:sub>
                            <m:r>
                              <a:rPr lang="el-GR" i="1">
                                <a:latin typeface="Cambria Math"/>
                              </a:rPr>
                              <m:t>1</m:t>
                            </m:r>
                          </m:sub>
                        </m:sSub>
                      </m:den>
                    </m:f>
                    <m:r>
                      <a:rPr lang="el-GR" i="1">
                        <a:latin typeface="Cambria Math"/>
                      </a:rPr>
                      <m:t>=</m:t>
                    </m:r>
                    <m:f>
                      <m:fPr>
                        <m:ctrlPr>
                          <a:rPr lang="el-GR" i="1">
                            <a:latin typeface="Cambria Math"/>
                          </a:rPr>
                        </m:ctrlPr>
                      </m:fPr>
                      <m:num>
                        <m:r>
                          <a:rPr lang="el-GR" i="1">
                            <a:latin typeface="Cambria Math"/>
                          </a:rPr>
                          <m:t>12</m:t>
                        </m:r>
                        <m:r>
                          <a:rPr lang="el-GR" b="0" i="1" smtClean="0">
                            <a:latin typeface="Cambria Math"/>
                          </a:rPr>
                          <m:t>−10</m:t>
                        </m:r>
                      </m:num>
                      <m:den>
                        <m:r>
                          <a:rPr lang="el-GR" i="1">
                            <a:latin typeface="Cambria Math"/>
                          </a:rPr>
                          <m:t>10</m:t>
                        </m:r>
                      </m:den>
                    </m:f>
                    <m:r>
                      <a:rPr lang="el-GR" i="1">
                        <a:latin typeface="Cambria Math"/>
                      </a:rPr>
                      <m:t>=</m:t>
                    </m:r>
                    <m:r>
                      <a:rPr lang="el-GR" b="0" i="1" smtClean="0">
                        <a:latin typeface="Cambria Math"/>
                      </a:rPr>
                      <m:t>0</m:t>
                    </m:r>
                    <m:r>
                      <a:rPr lang="el-GR" i="1">
                        <a:latin typeface="Cambria Math"/>
                      </a:rPr>
                      <m:t>,2    </m:t>
                    </m:r>
                    <m:sSup>
                      <m:sSupPr>
                        <m:ctrlPr>
                          <a:rPr lang="el-GR" i="1">
                            <a:latin typeface="Cambria Math"/>
                          </a:rPr>
                        </m:ctrlPr>
                      </m:sSupPr>
                      <m:e>
                        <m:r>
                          <a:rPr lang="el-GR" i="1">
                            <a:latin typeface="Cambria Math"/>
                          </a:rPr>
                          <m:t>𝜂</m:t>
                        </m:r>
                      </m:e>
                      <m:sup>
                        <m:r>
                          <a:rPr lang="el-GR" i="1">
                            <a:latin typeface="Cambria Math"/>
                          </a:rPr>
                          <m:t>′</m:t>
                        </m:r>
                      </m:sup>
                    </m:sSup>
                    <m:r>
                      <a:rPr lang="el-GR" i="1">
                        <a:latin typeface="Cambria Math"/>
                      </a:rPr>
                      <m:t>  20 %</m:t>
                    </m:r>
                  </m:oMath>
                </a14:m>
                <a:endParaRPr lang="el-GR" dirty="0"/>
              </a:p>
              <a:p>
                <a:pPr algn="just"/>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630" t="-1752" r="-1852"/>
                </a:stretch>
              </a:blipFill>
            </p:spPr>
            <p:txBody>
              <a:bodyPr/>
              <a:lstStyle/>
              <a:p>
                <a:r>
                  <a:rPr lang="el-GR">
                    <a:noFill/>
                  </a:rPr>
                  <a:t> </a:t>
                </a:r>
              </a:p>
            </p:txBody>
          </p:sp>
        </mc:Fallback>
      </mc:AlternateContent>
    </p:spTree>
    <p:extLst>
      <p:ext uri="{BB962C8B-B14F-4D97-AF65-F5344CB8AC3E}">
        <p14:creationId xmlns:p14="http://schemas.microsoft.com/office/powerpoint/2010/main" val="23334508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algn="just"/>
            <a:r>
              <a:rPr lang="el-GR" dirty="0" smtClean="0"/>
              <a:t>Έστω η τιμή της μετοχής του ΟΤΕ έκλεισε στα 10 ευρώ χθες και σήμερα ανέβηκε κατά 20 %. Ποια είναι η νέα τιμή του ΟΤΕ.</a:t>
            </a:r>
          </a:p>
          <a:p>
            <a:pPr algn="just"/>
            <a:endParaRPr lang="el-GR" dirty="0"/>
          </a:p>
        </p:txBody>
      </p:sp>
    </p:spTree>
    <p:extLst>
      <p:ext uri="{BB962C8B-B14F-4D97-AF65-F5344CB8AC3E}">
        <p14:creationId xmlns:p14="http://schemas.microsoft.com/office/powerpoint/2010/main" val="2833516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algn="just"/>
            <a:r>
              <a:rPr lang="el-GR" dirty="0" smtClean="0"/>
              <a:t>Έστω η τιμή της μετοχής του ΟΤΕ έκλεισε στα 10 ευρώ χθες και σήμερα ανέβηκε κατά 20 %. Ποια είναι η νέα τιμή του ΟΤΕ.</a:t>
            </a:r>
          </a:p>
          <a:p>
            <a:pPr algn="just"/>
            <a:r>
              <a:rPr lang="el-GR" dirty="0" smtClean="0"/>
              <a:t>10*0,2=2 επομένως  10+2 =12 ή</a:t>
            </a:r>
          </a:p>
          <a:p>
            <a:pPr algn="just"/>
            <a:r>
              <a:rPr lang="el-GR" dirty="0" smtClean="0"/>
              <a:t>10*1,2=10,2   </a:t>
            </a:r>
          </a:p>
          <a:p>
            <a:pPr algn="just"/>
            <a:endParaRPr lang="el-GR" dirty="0"/>
          </a:p>
        </p:txBody>
      </p:sp>
    </p:spTree>
    <p:extLst>
      <p:ext uri="{BB962C8B-B14F-4D97-AF65-F5344CB8AC3E}">
        <p14:creationId xmlns:p14="http://schemas.microsoft.com/office/powerpoint/2010/main" val="40560556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algn="just"/>
            <a:r>
              <a:rPr lang="el-GR" dirty="0" smtClean="0"/>
              <a:t>Έστω η τιμή της μετοχής της ΔΕΗ έκλεισε στα 5 ευρώ εχθές και σήμερα είναι 4. Ποια είναι η ποσοστιαία μείωση της τιμής της ΔΕΗ  </a:t>
            </a:r>
            <a:endParaRPr lang="el-GR" dirty="0"/>
          </a:p>
        </p:txBody>
      </p:sp>
    </p:spTree>
    <p:extLst>
      <p:ext uri="{BB962C8B-B14F-4D97-AF65-F5344CB8AC3E}">
        <p14:creationId xmlns:p14="http://schemas.microsoft.com/office/powerpoint/2010/main" val="2721130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mc:AlternateContent xmlns:mc="http://schemas.openxmlformats.org/markup-compatibility/2006" xmlns:a14="http://schemas.microsoft.com/office/drawing/2010/main">
        <mc:Choice Requires="a14">
          <p:sp>
            <p:nvSpPr>
              <p:cNvPr id="3" name="Θέση περιεχομένου 2"/>
              <p:cNvSpPr>
                <a:spLocks noGrp="1"/>
              </p:cNvSpPr>
              <p:nvPr>
                <p:ph idx="1"/>
              </p:nvPr>
            </p:nvSpPr>
            <p:spPr/>
            <p:txBody>
              <a:bodyPr/>
              <a:lstStyle/>
              <a:p>
                <a:pPr algn="just"/>
                <a:r>
                  <a:rPr lang="el-GR" dirty="0" smtClean="0"/>
                  <a:t>Έστω η τιμή της μετοχής της ΔΕΗ έκλεισε στα 5 ευρώ εχθές και σήμερα είναι 4. Ποια είναι η ποσοστιαία μείωση της τιμής της ΔΕΗ  </a:t>
                </a:r>
              </a:p>
              <a:p>
                <a:pPr algn="just"/>
                <a:r>
                  <a:rPr lang="el-GR" dirty="0"/>
                  <a:t> </a:t>
                </a:r>
                <a14:m>
                  <m:oMath xmlns:m="http://schemas.openxmlformats.org/officeDocument/2006/math">
                    <m:f>
                      <m:fPr>
                        <m:ctrlPr>
                          <a:rPr lang="el-GR" i="1">
                            <a:latin typeface="Cambria Math"/>
                          </a:rPr>
                        </m:ctrlPr>
                      </m:fPr>
                      <m:num>
                        <m:sSub>
                          <m:sSubPr>
                            <m:ctrlPr>
                              <a:rPr lang="el-GR" i="1">
                                <a:latin typeface="Cambria Math"/>
                              </a:rPr>
                            </m:ctrlPr>
                          </m:sSubPr>
                          <m:e>
                            <m:r>
                              <a:rPr lang="el-GR" i="1">
                                <a:latin typeface="Cambria Math"/>
                              </a:rPr>
                              <m:t>𝑝</m:t>
                            </m:r>
                          </m:e>
                          <m:sub>
                            <m:r>
                              <a:rPr lang="el-GR" i="1">
                                <a:latin typeface="Cambria Math"/>
                              </a:rPr>
                              <m:t>2</m:t>
                            </m:r>
                          </m:sub>
                        </m:sSub>
                      </m:num>
                      <m:den>
                        <m:sSub>
                          <m:sSubPr>
                            <m:ctrlPr>
                              <a:rPr lang="el-GR" i="1">
                                <a:latin typeface="Cambria Math"/>
                              </a:rPr>
                            </m:ctrlPr>
                          </m:sSubPr>
                          <m:e>
                            <m:r>
                              <a:rPr lang="el-GR" i="1">
                                <a:latin typeface="Cambria Math"/>
                              </a:rPr>
                              <m:t>𝑝</m:t>
                            </m:r>
                          </m:e>
                          <m:sub>
                            <m:r>
                              <a:rPr lang="el-GR" i="1">
                                <a:latin typeface="Cambria Math"/>
                              </a:rPr>
                              <m:t>1</m:t>
                            </m:r>
                          </m:sub>
                        </m:sSub>
                      </m:den>
                    </m:f>
                    <m:r>
                      <a:rPr lang="el-GR" i="1">
                        <a:latin typeface="Cambria Math"/>
                      </a:rPr>
                      <m:t>=</m:t>
                    </m:r>
                    <m:f>
                      <m:fPr>
                        <m:ctrlPr>
                          <a:rPr lang="el-GR" i="1">
                            <a:latin typeface="Cambria Math"/>
                          </a:rPr>
                        </m:ctrlPr>
                      </m:fPr>
                      <m:num>
                        <m:r>
                          <a:rPr lang="el-GR" b="0" i="1" smtClean="0">
                            <a:latin typeface="Cambria Math"/>
                          </a:rPr>
                          <m:t>4</m:t>
                        </m:r>
                      </m:num>
                      <m:den>
                        <m:r>
                          <a:rPr lang="el-GR" b="0" i="1" smtClean="0">
                            <a:latin typeface="Cambria Math"/>
                          </a:rPr>
                          <m:t>5</m:t>
                        </m:r>
                      </m:den>
                    </m:f>
                    <m:r>
                      <a:rPr lang="el-GR" i="1">
                        <a:latin typeface="Cambria Math"/>
                      </a:rPr>
                      <m:t>=</m:t>
                    </m:r>
                    <m:r>
                      <a:rPr lang="el-GR" b="0" i="1" smtClean="0">
                        <a:latin typeface="Cambria Math"/>
                      </a:rPr>
                      <m:t>0,8</m:t>
                    </m:r>
                    <m:r>
                      <a:rPr lang="el-GR" i="1">
                        <a:latin typeface="Cambria Math"/>
                      </a:rPr>
                      <m:t>      </m:t>
                    </m:r>
                    <m:r>
                      <a:rPr lang="el-GR" b="0" i="1" smtClean="0">
                        <a:latin typeface="Cambria Math"/>
                      </a:rPr>
                      <m:t>0,8</m:t>
                    </m:r>
                    <m:r>
                      <a:rPr lang="el-GR" i="1">
                        <a:latin typeface="Cambria Math"/>
                      </a:rPr>
                      <m:t>−1=</m:t>
                    </m:r>
                    <m:r>
                      <a:rPr lang="el-GR" b="0" i="1" smtClean="0">
                        <a:latin typeface="Cambria Math"/>
                      </a:rPr>
                      <m:t>−</m:t>
                    </m:r>
                    <m:r>
                      <a:rPr lang="el-GR" i="1">
                        <a:latin typeface="Cambria Math"/>
                      </a:rPr>
                      <m:t>0,2  </m:t>
                    </m:r>
                    <m:sSup>
                      <m:sSupPr>
                        <m:ctrlPr>
                          <a:rPr lang="el-GR" i="1">
                            <a:latin typeface="Cambria Math"/>
                          </a:rPr>
                        </m:ctrlPr>
                      </m:sSupPr>
                      <m:e>
                        <m:r>
                          <a:rPr lang="el-GR" i="1">
                            <a:latin typeface="Cambria Math"/>
                          </a:rPr>
                          <m:t>𝜂</m:t>
                        </m:r>
                      </m:e>
                      <m:sup>
                        <m:r>
                          <a:rPr lang="el-GR" i="1">
                            <a:latin typeface="Cambria Math"/>
                          </a:rPr>
                          <m:t>′</m:t>
                        </m:r>
                      </m:sup>
                    </m:sSup>
                    <m:r>
                      <a:rPr lang="el-GR" i="1">
                        <a:latin typeface="Cambria Math"/>
                      </a:rPr>
                      <m:t>  </m:t>
                    </m:r>
                    <m:r>
                      <a:rPr lang="el-GR" b="0" i="1" smtClean="0">
                        <a:latin typeface="Cambria Math"/>
                      </a:rPr>
                      <m:t>−</m:t>
                    </m:r>
                    <m:r>
                      <a:rPr lang="el-GR" i="1">
                        <a:latin typeface="Cambria Math"/>
                      </a:rPr>
                      <m:t>20 %</m:t>
                    </m:r>
                  </m:oMath>
                </a14:m>
                <a:endParaRPr lang="el-GR" dirty="0"/>
              </a:p>
              <a:p>
                <a:pPr algn="just"/>
                <a:endParaRPr lang="el-GR" dirty="0"/>
              </a:p>
              <a:p>
                <a:pPr algn="just"/>
                <a:r>
                  <a:rPr lang="el-GR" dirty="0"/>
                  <a:t> </a:t>
                </a:r>
                <a14:m>
                  <m:oMath xmlns:m="http://schemas.openxmlformats.org/officeDocument/2006/math">
                    <m:f>
                      <m:fPr>
                        <m:ctrlPr>
                          <a:rPr lang="el-GR" i="1">
                            <a:latin typeface="Cambria Math"/>
                          </a:rPr>
                        </m:ctrlPr>
                      </m:fPr>
                      <m:num>
                        <m:sSub>
                          <m:sSubPr>
                            <m:ctrlPr>
                              <a:rPr lang="el-GR" i="1">
                                <a:latin typeface="Cambria Math"/>
                              </a:rPr>
                            </m:ctrlPr>
                          </m:sSubPr>
                          <m:e>
                            <m:r>
                              <a:rPr lang="el-GR" i="1">
                                <a:latin typeface="Cambria Math"/>
                              </a:rPr>
                              <m:t>𝑝</m:t>
                            </m:r>
                          </m:e>
                          <m:sub>
                            <m:r>
                              <a:rPr lang="el-GR" i="1">
                                <a:latin typeface="Cambria Math"/>
                              </a:rPr>
                              <m:t>2</m:t>
                            </m:r>
                          </m:sub>
                        </m:sSub>
                        <m:r>
                          <a:rPr lang="el-GR" i="1">
                            <a:latin typeface="Cambria Math"/>
                          </a:rPr>
                          <m:t>−</m:t>
                        </m:r>
                        <m:sSub>
                          <m:sSubPr>
                            <m:ctrlPr>
                              <a:rPr lang="el-GR" i="1">
                                <a:latin typeface="Cambria Math"/>
                              </a:rPr>
                            </m:ctrlPr>
                          </m:sSubPr>
                          <m:e>
                            <m:r>
                              <a:rPr lang="el-GR" i="1">
                                <a:latin typeface="Cambria Math"/>
                              </a:rPr>
                              <m:t>𝑝</m:t>
                            </m:r>
                          </m:e>
                          <m:sub>
                            <m:r>
                              <a:rPr lang="el-GR" i="1">
                                <a:latin typeface="Cambria Math"/>
                              </a:rPr>
                              <m:t>1</m:t>
                            </m:r>
                          </m:sub>
                        </m:sSub>
                      </m:num>
                      <m:den>
                        <m:sSub>
                          <m:sSubPr>
                            <m:ctrlPr>
                              <a:rPr lang="el-GR" i="1">
                                <a:latin typeface="Cambria Math"/>
                              </a:rPr>
                            </m:ctrlPr>
                          </m:sSubPr>
                          <m:e>
                            <m:r>
                              <a:rPr lang="el-GR" i="1">
                                <a:latin typeface="Cambria Math"/>
                              </a:rPr>
                              <m:t>𝑝</m:t>
                            </m:r>
                          </m:e>
                          <m:sub>
                            <m:r>
                              <a:rPr lang="el-GR" i="1">
                                <a:latin typeface="Cambria Math"/>
                              </a:rPr>
                              <m:t>1</m:t>
                            </m:r>
                          </m:sub>
                        </m:sSub>
                      </m:den>
                    </m:f>
                    <m:r>
                      <a:rPr lang="el-GR" i="1">
                        <a:latin typeface="Cambria Math"/>
                      </a:rPr>
                      <m:t>=</m:t>
                    </m:r>
                    <m:f>
                      <m:fPr>
                        <m:ctrlPr>
                          <a:rPr lang="el-GR" i="1">
                            <a:latin typeface="Cambria Math"/>
                          </a:rPr>
                        </m:ctrlPr>
                      </m:fPr>
                      <m:num>
                        <m:r>
                          <a:rPr lang="el-GR" b="0" i="1" smtClean="0">
                            <a:latin typeface="Cambria Math"/>
                          </a:rPr>
                          <m:t>4</m:t>
                        </m:r>
                        <m:r>
                          <a:rPr lang="el-GR" i="1">
                            <a:latin typeface="Cambria Math"/>
                          </a:rPr>
                          <m:t>−</m:t>
                        </m:r>
                        <m:r>
                          <a:rPr lang="el-GR" b="0" i="1" smtClean="0">
                            <a:latin typeface="Cambria Math"/>
                          </a:rPr>
                          <m:t>5</m:t>
                        </m:r>
                      </m:num>
                      <m:den>
                        <m:r>
                          <a:rPr lang="el-GR" b="0" i="1" smtClean="0">
                            <a:latin typeface="Cambria Math"/>
                          </a:rPr>
                          <m:t>5</m:t>
                        </m:r>
                      </m:den>
                    </m:f>
                    <m:r>
                      <a:rPr lang="el-GR" i="1">
                        <a:latin typeface="Cambria Math"/>
                      </a:rPr>
                      <m:t>=</m:t>
                    </m:r>
                    <m:r>
                      <a:rPr lang="el-GR" b="0" i="1" smtClean="0">
                        <a:latin typeface="Cambria Math"/>
                      </a:rPr>
                      <m:t>−</m:t>
                    </m:r>
                    <m:r>
                      <a:rPr lang="el-GR" i="1">
                        <a:latin typeface="Cambria Math"/>
                      </a:rPr>
                      <m:t>0,2    </m:t>
                    </m:r>
                    <m:sSup>
                      <m:sSupPr>
                        <m:ctrlPr>
                          <a:rPr lang="el-GR" i="1">
                            <a:latin typeface="Cambria Math"/>
                          </a:rPr>
                        </m:ctrlPr>
                      </m:sSupPr>
                      <m:e>
                        <m:r>
                          <a:rPr lang="el-GR" i="1">
                            <a:latin typeface="Cambria Math"/>
                          </a:rPr>
                          <m:t>𝜂</m:t>
                        </m:r>
                      </m:e>
                      <m:sup>
                        <m:r>
                          <a:rPr lang="el-GR" i="1">
                            <a:latin typeface="Cambria Math"/>
                          </a:rPr>
                          <m:t>′</m:t>
                        </m:r>
                      </m:sup>
                    </m:sSup>
                    <m:r>
                      <a:rPr lang="el-GR" i="1">
                        <a:latin typeface="Cambria Math"/>
                      </a:rPr>
                      <m:t>  </m:t>
                    </m:r>
                    <m:r>
                      <a:rPr lang="el-GR" b="0" i="1" smtClean="0">
                        <a:latin typeface="Cambria Math"/>
                      </a:rPr>
                      <m:t>−</m:t>
                    </m:r>
                    <m:r>
                      <a:rPr lang="el-GR" i="1">
                        <a:latin typeface="Cambria Math"/>
                      </a:rPr>
                      <m:t>20 %</m:t>
                    </m:r>
                  </m:oMath>
                </a14:m>
                <a:endParaRPr lang="el-GR" dirty="0"/>
              </a:p>
            </p:txBody>
          </p:sp>
        </mc:Choice>
        <mc:Fallback xmlns="">
          <p:sp>
            <p:nvSpPr>
              <p:cNvPr id="3" name="Θέση περιεχομένου 2"/>
              <p:cNvSpPr>
                <a:spLocks noGrp="1" noRot="1" noChangeAspect="1" noMove="1" noResize="1" noEditPoints="1" noAdjustHandles="1" noChangeArrowheads="1" noChangeShapeType="1" noTextEdit="1"/>
              </p:cNvSpPr>
              <p:nvPr>
                <p:ph idx="1"/>
              </p:nvPr>
            </p:nvSpPr>
            <p:spPr>
              <a:blipFill rotWithShape="1">
                <a:blip r:embed="rId2"/>
                <a:stretch>
                  <a:fillRect l="-1630" t="-1752" r="-1852"/>
                </a:stretch>
              </a:blipFill>
            </p:spPr>
            <p:txBody>
              <a:bodyPr/>
              <a:lstStyle/>
              <a:p>
                <a:r>
                  <a:rPr lang="el-GR">
                    <a:noFill/>
                  </a:rPr>
                  <a:t> </a:t>
                </a:r>
              </a:p>
            </p:txBody>
          </p:sp>
        </mc:Fallback>
      </mc:AlternateContent>
    </p:spTree>
    <p:extLst>
      <p:ext uri="{BB962C8B-B14F-4D97-AF65-F5344CB8AC3E}">
        <p14:creationId xmlns:p14="http://schemas.microsoft.com/office/powerpoint/2010/main" val="1939849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84"/>
            <a:ext cx="8229600" cy="1143000"/>
          </a:xfrm>
        </p:spPr>
        <p:txBody>
          <a:bodyPr/>
          <a:lstStyle/>
          <a:p>
            <a:r>
              <a:rPr lang="el-GR" sz="2800" b="1" dirty="0" smtClean="0">
                <a:solidFill>
                  <a:prstClr val="black"/>
                </a:solidFill>
              </a:rPr>
              <a:t>Τόκος </a:t>
            </a:r>
            <a:endParaRPr lang="el-GR" dirty="0"/>
          </a:p>
        </p:txBody>
      </p:sp>
      <p:sp>
        <p:nvSpPr>
          <p:cNvPr id="3" name="Rectangle 28"/>
          <p:cNvSpPr>
            <a:spLocks noChangeArrowheads="1"/>
          </p:cNvSpPr>
          <p:nvPr/>
        </p:nvSpPr>
        <p:spPr bwMode="auto">
          <a:xfrm>
            <a:off x="0" y="3714752"/>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προσδιορισμός του τόκου γίνεται με βάση το χρόνο στον οποίο αναφέρεται το επιτόκιο. </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Το επιτόκιο είναι ετήσιο, </a:t>
            </a:r>
          </a:p>
          <a:p>
            <a:pPr lvl="1" algn="just" fontAlgn="base">
              <a:spcBef>
                <a:spcPct val="0"/>
              </a:spcBef>
              <a:spcAft>
                <a:spcPct val="0"/>
              </a:spcAft>
              <a:buFont typeface="Arial" pitchFamily="34" charset="0"/>
              <a:buChar char="•"/>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στην περίπτωση όμως που το επιτόκιο αναφέρεται σε διάστημα μικρότερο του έτους, π.χ. εξάμηνο ή τρίμηνο, τότε θα πρέπει να γίνει ανάλογη μετατροπή και στον χρόνο. </a:t>
            </a:r>
            <a:endParaRPr kumimoji="0" lang="el-GR" sz="2800" b="0" i="0" u="none" strike="noStrike" cap="none" normalizeH="0" baseline="0" dirty="0" smtClean="0">
              <a:ln>
                <a:noFill/>
              </a:ln>
              <a:solidFill>
                <a:schemeClr val="tx1"/>
              </a:solidFill>
              <a:effectLst/>
              <a:latin typeface="Arial" pitchFamily="34" charset="0"/>
            </a:endParaRPr>
          </a:p>
        </p:txBody>
      </p:sp>
      <p:sp>
        <p:nvSpPr>
          <p:cNvPr id="4" name="3 - Ορθογώνιο"/>
          <p:cNvSpPr/>
          <p:nvPr/>
        </p:nvSpPr>
        <p:spPr>
          <a:xfrm>
            <a:off x="0" y="928670"/>
            <a:ext cx="9144000" cy="2739211"/>
          </a:xfrm>
          <a:prstGeom prst="rect">
            <a:avLst/>
          </a:prstGeom>
        </p:spPr>
        <p:txBody>
          <a:bodyPr wrap="square">
            <a:spAutoFit/>
          </a:bodyPr>
          <a:lstStyle/>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1. Να βρεθεί ο τόκος κεφαλαίου 1.000 ευρώ σε 4 έτη με επιτόκιο 15%.</a:t>
            </a:r>
            <a:endParaRPr lang="el-GR" sz="2800" dirty="0" smtClean="0">
              <a:latin typeface="Arial" pitchFamily="34" charset="0"/>
            </a:endParaRPr>
          </a:p>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Λύση </a:t>
            </a:r>
            <a:endParaRPr lang="el-GR" sz="2800" dirty="0" smtClean="0">
              <a:latin typeface="Arial" pitchFamily="34" charset="0"/>
            </a:endParaRPr>
          </a:p>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Κ</a:t>
            </a:r>
            <a:r>
              <a:rPr lang="el-GR" sz="2800" baseline="-30000" dirty="0" smtClean="0">
                <a:latin typeface="Calibri" pitchFamily="34" charset="0"/>
                <a:ea typeface="Calibri" pitchFamily="34" charset="0"/>
                <a:cs typeface="Times New Roman" pitchFamily="18" charset="0"/>
              </a:rPr>
              <a:t>0</a:t>
            </a:r>
            <a:r>
              <a:rPr lang="el-GR" sz="2800" dirty="0" smtClean="0">
                <a:latin typeface="Calibri" pitchFamily="34" charset="0"/>
                <a:ea typeface="Calibri" pitchFamily="34" charset="0"/>
                <a:cs typeface="Times New Roman" pitchFamily="18" charset="0"/>
              </a:rPr>
              <a:t> = αρχικό κεφάλαιο = 1.000, </a:t>
            </a:r>
            <a:r>
              <a:rPr lang="en-US" sz="2800" dirty="0" smtClean="0">
                <a:latin typeface="Calibri" pitchFamily="34" charset="0"/>
                <a:ea typeface="Calibri" pitchFamily="34" charset="0"/>
                <a:cs typeface="Times New Roman" pitchFamily="18" charset="0"/>
              </a:rPr>
              <a:t>t</a:t>
            </a:r>
            <a:r>
              <a:rPr lang="el-GR" sz="2800" dirty="0" smtClean="0">
                <a:latin typeface="Calibri" pitchFamily="34" charset="0"/>
                <a:ea typeface="Calibri" pitchFamily="34" charset="0"/>
                <a:cs typeface="Times New Roman" pitchFamily="18" charset="0"/>
              </a:rPr>
              <a:t> = χρόνος = 4, </a:t>
            </a:r>
            <a:r>
              <a:rPr lang="en-US" sz="2800" dirty="0" err="1" smtClean="0">
                <a:latin typeface="Calibri" pitchFamily="34" charset="0"/>
                <a:ea typeface="Calibri" pitchFamily="34" charset="0"/>
                <a:cs typeface="Times New Roman" pitchFamily="18" charset="0"/>
              </a:rPr>
              <a:t>i</a:t>
            </a:r>
            <a:r>
              <a:rPr lang="el-GR" sz="2800" dirty="0" smtClean="0">
                <a:latin typeface="Calibri" pitchFamily="34" charset="0"/>
                <a:ea typeface="Calibri" pitchFamily="34" charset="0"/>
                <a:cs typeface="Times New Roman" pitchFamily="18" charset="0"/>
              </a:rPr>
              <a:t> = το εκατοστό του επιτοκίου = 0,15   </a:t>
            </a:r>
            <a:endParaRPr lang="el-GR" sz="2800" dirty="0" smtClean="0">
              <a:latin typeface="Arial" pitchFamily="34" charset="0"/>
            </a:endParaRPr>
          </a:p>
          <a:p>
            <a:pPr lvl="0" algn="ctr" eaLnBrk="0" fontAlgn="base" hangingPunct="0">
              <a:spcBef>
                <a:spcPct val="0"/>
              </a:spcBef>
              <a:spcAft>
                <a:spcPct val="0"/>
              </a:spcAft>
            </a:pPr>
            <a:r>
              <a:rPr lang="el-GR" sz="3200" dirty="0" smtClean="0">
                <a:latin typeface="Calibri" pitchFamily="34" charset="0"/>
                <a:ea typeface="Calibri" pitchFamily="34" charset="0"/>
                <a:cs typeface="Times New Roman" pitchFamily="18" charset="0"/>
              </a:rPr>
              <a:t>Τ= Κ</a:t>
            </a:r>
            <a:r>
              <a:rPr lang="el-GR" sz="3200" baseline="-30000" dirty="0" smtClean="0">
                <a:latin typeface="Calibri" pitchFamily="34" charset="0"/>
                <a:ea typeface="Calibri" pitchFamily="34" charset="0"/>
                <a:cs typeface="Times New Roman" pitchFamily="18" charset="0"/>
              </a:rPr>
              <a:t>0</a:t>
            </a:r>
            <a:r>
              <a:rPr lang="el-GR" sz="3200" dirty="0" smtClean="0">
                <a:latin typeface="Calibri" pitchFamily="34" charset="0"/>
                <a:ea typeface="Calibri" pitchFamily="34" charset="0"/>
                <a:cs typeface="Times New Roman" pitchFamily="18" charset="0"/>
              </a:rPr>
              <a:t> </a:t>
            </a:r>
            <a:r>
              <a:rPr lang="en-US" sz="3200" dirty="0" smtClean="0">
                <a:latin typeface="Calibri" pitchFamily="34" charset="0"/>
                <a:ea typeface="Calibri" pitchFamily="34" charset="0"/>
                <a:cs typeface="Times New Roman" pitchFamily="18" charset="0"/>
              </a:rPr>
              <a:t>t </a:t>
            </a:r>
            <a:r>
              <a:rPr lang="en-US" sz="3200" dirty="0" err="1" smtClean="0">
                <a:latin typeface="Calibri" pitchFamily="34" charset="0"/>
                <a:ea typeface="Calibri" pitchFamily="34" charset="0"/>
                <a:cs typeface="Times New Roman" pitchFamily="18" charset="0"/>
              </a:rPr>
              <a:t>i</a:t>
            </a:r>
            <a:r>
              <a:rPr lang="el-GR" sz="3200" dirty="0" smtClean="0">
                <a:latin typeface="Calibri" pitchFamily="34" charset="0"/>
                <a:ea typeface="Calibri" pitchFamily="34" charset="0"/>
                <a:cs typeface="Times New Roman" pitchFamily="18" charset="0"/>
              </a:rPr>
              <a:t> = 1.000*4*0,15 = 600  </a:t>
            </a:r>
            <a:endParaRPr lang="en-US" sz="3200" dirty="0" smtClean="0">
              <a:latin typeface="Calibri" pitchFamily="34" charset="0"/>
              <a:ea typeface="Calibri" pitchFamily="34"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8229600" cy="1143000"/>
          </a:xfrm>
        </p:spPr>
        <p:txBody>
          <a:bodyPr>
            <a:normAutofit/>
          </a:bodyPr>
          <a:lstStyle/>
          <a:p>
            <a:r>
              <a:rPr lang="el-GR" dirty="0" smtClean="0"/>
              <a:t>Άσκηση Αξιολόγησης </a:t>
            </a:r>
            <a:endParaRPr lang="el-GR" dirty="0"/>
          </a:p>
        </p:txBody>
      </p:sp>
      <p:sp>
        <p:nvSpPr>
          <p:cNvPr id="5" name="TextBox 4"/>
          <p:cNvSpPr txBox="1"/>
          <p:nvPr/>
        </p:nvSpPr>
        <p:spPr>
          <a:xfrm>
            <a:off x="179512" y="1772816"/>
            <a:ext cx="9359806" cy="1323439"/>
          </a:xfrm>
          <a:prstGeom prst="rect">
            <a:avLst/>
          </a:prstGeom>
          <a:noFill/>
        </p:spPr>
        <p:txBody>
          <a:bodyPr wrap="none" rtlCol="0">
            <a:spAutoFit/>
          </a:bodyPr>
          <a:lstStyle/>
          <a:p>
            <a:r>
              <a:rPr lang="el-GR" sz="4000" dirty="0" smtClean="0"/>
              <a:t>Να βρεθεί η ημερήσια ποσοστιαία αύξηση  </a:t>
            </a:r>
          </a:p>
          <a:p>
            <a:r>
              <a:rPr lang="el-GR" sz="4000" dirty="0" smtClean="0"/>
              <a:t>της τιμής της μετοχής ΑΑΑ</a:t>
            </a:r>
          </a:p>
        </p:txBody>
      </p:sp>
      <p:graphicFrame>
        <p:nvGraphicFramePr>
          <p:cNvPr id="3" name="Πίνακας 2"/>
          <p:cNvGraphicFramePr>
            <a:graphicFrameLocks noGrp="1"/>
          </p:cNvGraphicFramePr>
          <p:nvPr>
            <p:extLst>
              <p:ext uri="{D42A27DB-BD31-4B8C-83A1-F6EECF244321}">
                <p14:modId xmlns:p14="http://schemas.microsoft.com/office/powerpoint/2010/main" val="2670627470"/>
              </p:ext>
            </p:extLst>
          </p:nvPr>
        </p:nvGraphicFramePr>
        <p:xfrm>
          <a:off x="1475656" y="3386931"/>
          <a:ext cx="3705944" cy="2598420"/>
        </p:xfrm>
        <a:graphic>
          <a:graphicData uri="http://schemas.openxmlformats.org/drawingml/2006/table">
            <a:tbl>
              <a:tblPr>
                <a:tableStyleId>{5C22544A-7EE6-4342-B048-85BDC9FD1C3A}</a:tableStyleId>
              </a:tblPr>
              <a:tblGrid>
                <a:gridCol w="1852972"/>
                <a:gridCol w="1852972"/>
              </a:tblGrid>
              <a:tr h="427058">
                <a:tc>
                  <a:txBody>
                    <a:bodyPr/>
                    <a:lstStyle/>
                    <a:p>
                      <a:pPr algn="ctr" fontAlgn="b"/>
                      <a:r>
                        <a:rPr lang="el-GR" sz="2800" u="none" strike="noStrike" dirty="0" err="1" smtClean="0">
                          <a:effectLst/>
                        </a:rPr>
                        <a:t>Ημερ</a:t>
                      </a:r>
                      <a:r>
                        <a:rPr lang="el-GR" sz="2800" u="none" strike="noStrike" dirty="0" smtClean="0">
                          <a:effectLst/>
                        </a:rPr>
                        <a:t>/νια</a:t>
                      </a:r>
                      <a:endParaRPr lang="el-GR" sz="2800" b="0" i="0" u="none" strike="noStrike" dirty="0">
                        <a:effectLst/>
                        <a:latin typeface="Arial"/>
                      </a:endParaRPr>
                    </a:p>
                  </a:txBody>
                  <a:tcPr marL="6350" marR="6350" marT="6350" marB="0" anchor="b"/>
                </a:tc>
                <a:tc>
                  <a:txBody>
                    <a:bodyPr/>
                    <a:lstStyle/>
                    <a:p>
                      <a:pPr algn="ctr" fontAlgn="b"/>
                      <a:r>
                        <a:rPr lang="el-GR" sz="2800" u="none" strike="noStrike">
                          <a:effectLst/>
                        </a:rPr>
                        <a:t>Τιμή</a:t>
                      </a:r>
                      <a:endParaRPr lang="el-GR" sz="2800" b="0" i="0" u="none" strike="noStrike">
                        <a:effectLst/>
                        <a:latin typeface="Arial"/>
                      </a:endParaRPr>
                    </a:p>
                  </a:txBody>
                  <a:tcPr marL="6350" marR="6350" marT="6350" marB="0" anchor="b"/>
                </a:tc>
              </a:tr>
              <a:tr h="427058">
                <a:tc>
                  <a:txBody>
                    <a:bodyPr/>
                    <a:lstStyle/>
                    <a:p>
                      <a:pPr algn="ctr" fontAlgn="b"/>
                      <a:r>
                        <a:rPr lang="el-GR" sz="2800" u="none" strike="noStrike" dirty="0">
                          <a:effectLst/>
                        </a:rPr>
                        <a:t>30-Σεπ</a:t>
                      </a:r>
                      <a:endParaRPr lang="el-GR" sz="2800" b="0" i="0" u="none" strike="noStrike" dirty="0">
                        <a:effectLst/>
                        <a:latin typeface="Arial"/>
                      </a:endParaRPr>
                    </a:p>
                  </a:txBody>
                  <a:tcPr marL="6350" marR="6350" marT="6350" marB="0" anchor="b"/>
                </a:tc>
                <a:tc>
                  <a:txBody>
                    <a:bodyPr/>
                    <a:lstStyle/>
                    <a:p>
                      <a:pPr algn="ctr" fontAlgn="b"/>
                      <a:r>
                        <a:rPr lang="el-GR" sz="2800" u="none" strike="noStrike" dirty="0">
                          <a:effectLst/>
                        </a:rPr>
                        <a:t>12</a:t>
                      </a:r>
                      <a:endParaRPr lang="el-GR" sz="2800" b="0" i="0" u="none" strike="noStrike" dirty="0">
                        <a:effectLst/>
                        <a:latin typeface="Arial"/>
                      </a:endParaRPr>
                    </a:p>
                  </a:txBody>
                  <a:tcPr marL="6350" marR="6350" marT="6350" marB="0" anchor="b"/>
                </a:tc>
              </a:tr>
              <a:tr h="427058">
                <a:tc>
                  <a:txBody>
                    <a:bodyPr/>
                    <a:lstStyle/>
                    <a:p>
                      <a:pPr algn="ctr" fontAlgn="b"/>
                      <a:r>
                        <a:rPr lang="el-GR" sz="2800" u="none" strike="noStrike">
                          <a:effectLst/>
                        </a:rPr>
                        <a:t>29-Σεπ</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11</a:t>
                      </a:r>
                      <a:endParaRPr lang="el-GR" sz="2800" b="0" i="0" u="none" strike="noStrike" dirty="0">
                        <a:effectLst/>
                        <a:latin typeface="Arial"/>
                      </a:endParaRPr>
                    </a:p>
                  </a:txBody>
                  <a:tcPr marL="6350" marR="6350" marT="6350" marB="0" anchor="b"/>
                </a:tc>
              </a:tr>
              <a:tr h="427058">
                <a:tc>
                  <a:txBody>
                    <a:bodyPr/>
                    <a:lstStyle/>
                    <a:p>
                      <a:pPr algn="ctr" fontAlgn="b"/>
                      <a:r>
                        <a:rPr lang="el-GR" sz="2800" u="none" strike="noStrike">
                          <a:effectLst/>
                        </a:rPr>
                        <a:t>28-Σεπ</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10</a:t>
                      </a:r>
                      <a:endParaRPr lang="el-GR" sz="2800" b="0" i="0" u="none" strike="noStrike" dirty="0">
                        <a:effectLst/>
                        <a:latin typeface="Arial"/>
                      </a:endParaRPr>
                    </a:p>
                  </a:txBody>
                  <a:tcPr marL="6350" marR="6350" marT="6350" marB="0" anchor="b"/>
                </a:tc>
              </a:tr>
              <a:tr h="427058">
                <a:tc>
                  <a:txBody>
                    <a:bodyPr/>
                    <a:lstStyle/>
                    <a:p>
                      <a:pPr algn="ctr" fontAlgn="b"/>
                      <a:r>
                        <a:rPr lang="el-GR" sz="2800" u="none" strike="noStrike">
                          <a:effectLst/>
                        </a:rPr>
                        <a:t>27-Σεπ</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9</a:t>
                      </a:r>
                      <a:endParaRPr lang="el-GR" sz="2800" b="0" i="0" u="none" strike="noStrike" dirty="0">
                        <a:effectLst/>
                        <a:latin typeface="Arial"/>
                      </a:endParaRPr>
                    </a:p>
                  </a:txBody>
                  <a:tcPr marL="6350" marR="6350" marT="6350" marB="0" anchor="b"/>
                </a:tc>
              </a:tr>
              <a:tr h="427058">
                <a:tc>
                  <a:txBody>
                    <a:bodyPr/>
                    <a:lstStyle/>
                    <a:p>
                      <a:pPr algn="ctr" fontAlgn="b"/>
                      <a:r>
                        <a:rPr lang="el-GR" sz="2800" u="none" strike="noStrike">
                          <a:effectLst/>
                        </a:rPr>
                        <a:t>26-Σεπ</a:t>
                      </a:r>
                      <a:endParaRPr lang="el-GR" sz="2800" b="0" i="0" u="none" strike="noStrike">
                        <a:effectLst/>
                        <a:latin typeface="Arial"/>
                      </a:endParaRPr>
                    </a:p>
                  </a:txBody>
                  <a:tcPr marL="6350" marR="6350" marT="6350" marB="0" anchor="b"/>
                </a:tc>
                <a:tc>
                  <a:txBody>
                    <a:bodyPr/>
                    <a:lstStyle/>
                    <a:p>
                      <a:pPr algn="ctr" fontAlgn="b"/>
                      <a:r>
                        <a:rPr lang="el-GR" sz="2800" u="none" strike="noStrike" dirty="0">
                          <a:effectLst/>
                        </a:rPr>
                        <a:t>10</a:t>
                      </a:r>
                      <a:endParaRPr lang="el-GR" sz="2800" b="0" i="0" u="none" strike="noStrike" dirty="0">
                        <a:effectLst/>
                        <a:latin typeface="Arial"/>
                      </a:endParaRPr>
                    </a:p>
                  </a:txBody>
                  <a:tcPr marL="6350" marR="6350" marT="6350" marB="0" anchor="b"/>
                </a:tc>
              </a:tr>
            </a:tbl>
          </a:graphicData>
        </a:graphic>
      </p:graphicFrame>
    </p:spTree>
    <p:extLst>
      <p:ext uri="{BB962C8B-B14F-4D97-AF65-F5344CB8AC3E}">
        <p14:creationId xmlns:p14="http://schemas.microsoft.com/office/powerpoint/2010/main" val="2079216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ChangeArrowheads="1"/>
          </p:cNvSpPr>
          <p:nvPr/>
        </p:nvSpPr>
        <p:spPr bwMode="auto">
          <a:xfrm>
            <a:off x="0" y="825579"/>
            <a:ext cx="914400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ο τόκος κεφαλαίου 2.000 ευρώ σε 10 έτη με επιτόκιο εξαμηνιαίο 5%.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Arial" pitchFamily="34" charset="0"/>
              <a:buChar char="•"/>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 χρόνος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θα πρέπει να μετατραπεί σε εξάμηνα εφόσον η βάση μας είναι πλέον το εξαμηνιαίο επιτόκιο.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10 έτη * 2 εξάμηνα = 20 εξάμηνα =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Κ</a:t>
            </a:r>
            <a:r>
              <a:rPr kumimoji="0" lang="el-GR" sz="3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 </a:t>
            </a:r>
            <a:r>
              <a:rPr kumimoji="0" lang="en-US" sz="3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l-GR" sz="3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2.000*20*0,05 = 2000 </a:t>
            </a:r>
            <a:endParaRPr kumimoji="0" lang="el-GR" sz="3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l-GR"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l-GR" sz="2200" b="0" i="0" u="none" strike="noStrike" cap="none" normalizeH="0" baseline="0" dirty="0" smtClean="0">
              <a:ln>
                <a:noFill/>
              </a:ln>
              <a:solidFill>
                <a:schemeClr val="tx1"/>
              </a:solidFill>
              <a:effectLst/>
              <a:latin typeface="Arial" pitchFamily="34" charset="0"/>
            </a:endParaRPr>
          </a:p>
        </p:txBody>
      </p:sp>
      <p:sp>
        <p:nvSpPr>
          <p:cNvPr id="47109" name="Rectangle 5"/>
          <p:cNvSpPr>
            <a:spLocks noChangeArrowheads="1"/>
          </p:cNvSpPr>
          <p:nvPr/>
        </p:nvSpPr>
        <p:spPr bwMode="auto">
          <a:xfrm>
            <a:off x="0" y="1257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sp>
        <p:nvSpPr>
          <p:cNvPr id="8" name="1 - Τίτλος"/>
          <p:cNvSpPr txBox="1">
            <a:spLocks/>
          </p:cNvSpPr>
          <p:nvPr/>
        </p:nvSpPr>
        <p:spPr>
          <a:xfrm>
            <a:off x="467544"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2800" b="1" i="0" u="none" strike="noStrike" kern="1200" cap="none" spc="0" normalizeH="0" baseline="0" noProof="0" dirty="0" smtClean="0">
                <a:ln>
                  <a:noFill/>
                </a:ln>
                <a:solidFill>
                  <a:prstClr val="black"/>
                </a:solidFill>
                <a:effectLst/>
                <a:uLnTx/>
                <a:uFillTx/>
                <a:latin typeface="+mj-lt"/>
                <a:ea typeface="+mn-ea"/>
                <a:cs typeface="+mn-cs"/>
              </a:rPr>
              <a:t>Παραδείγματα</a:t>
            </a:r>
            <a:endParaRPr kumimoji="0" lang="el-GR" sz="28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0"/>
            <a:ext cx="8229600" cy="1143000"/>
          </a:xfrm>
        </p:spPr>
        <p:txBody>
          <a:bodyPr/>
          <a:lstStyle/>
          <a:p>
            <a:r>
              <a:rPr lang="el-GR" sz="2800" b="1" dirty="0" smtClean="0">
                <a:solidFill>
                  <a:prstClr val="black"/>
                </a:solidFill>
                <a:ea typeface="+mn-ea"/>
                <a:cs typeface="+mn-cs"/>
              </a:rPr>
              <a:t>Παραδείγματα</a:t>
            </a:r>
            <a:endParaRPr lang="el-GR" sz="2800" dirty="0"/>
          </a:p>
        </p:txBody>
      </p:sp>
      <p:sp>
        <p:nvSpPr>
          <p:cNvPr id="3" name="2 - Θέση περιεχομένου"/>
          <p:cNvSpPr>
            <a:spLocks noGrp="1"/>
          </p:cNvSpPr>
          <p:nvPr>
            <p:ph idx="1"/>
          </p:nvPr>
        </p:nvSpPr>
        <p:spPr>
          <a:xfrm>
            <a:off x="0" y="928670"/>
            <a:ext cx="9144000" cy="1714512"/>
          </a:xfrm>
        </p:spPr>
        <p:txBody>
          <a:bodyPr>
            <a:normAutofit lnSpcReduction="10000"/>
          </a:bodyPr>
          <a:lstStyle/>
          <a:p>
            <a:pPr marL="0" lvl="0" indent="0" eaLnBrk="0" fontAlgn="base" hangingPunct="0">
              <a:spcBef>
                <a:spcPct val="0"/>
              </a:spcBef>
              <a:spcAft>
                <a:spcPct val="0"/>
              </a:spcAft>
              <a:buNone/>
            </a:pPr>
            <a:r>
              <a:rPr lang="el-GR" sz="2800" dirty="0" smtClean="0">
                <a:solidFill>
                  <a:prstClr val="black"/>
                </a:solidFill>
                <a:latin typeface="Calibri" pitchFamily="34" charset="0"/>
                <a:ea typeface="Calibri" pitchFamily="34" charset="0"/>
                <a:cs typeface="Times New Roman" pitchFamily="18" charset="0"/>
              </a:rPr>
              <a:t>Να βρεθεί τόκος 5.000 ευρώ σε 7 μήνες με επιτόκιο 10 %. </a:t>
            </a:r>
            <a:endParaRPr lang="el-GR" sz="2800" dirty="0" smtClean="0">
              <a:solidFill>
                <a:prstClr val="black"/>
              </a:solidFill>
              <a:latin typeface="Arial" pitchFamily="34" charset="0"/>
            </a:endParaRPr>
          </a:p>
          <a:p>
            <a:pPr marL="0" lvl="0" indent="0" eaLnBrk="0" fontAlgn="base" hangingPunct="0">
              <a:spcBef>
                <a:spcPct val="0"/>
              </a:spcBef>
              <a:spcAft>
                <a:spcPct val="0"/>
              </a:spcAft>
              <a:buNone/>
            </a:pPr>
            <a:r>
              <a:rPr lang="el-GR" sz="2800" dirty="0" smtClean="0">
                <a:solidFill>
                  <a:prstClr val="black"/>
                </a:solidFill>
                <a:latin typeface="Calibri" pitchFamily="34" charset="0"/>
                <a:ea typeface="Calibri" pitchFamily="34" charset="0"/>
                <a:cs typeface="Times New Roman" pitchFamily="18" charset="0"/>
              </a:rPr>
              <a:t>Λύση </a:t>
            </a:r>
            <a:endParaRPr lang="el-GR" sz="2800" dirty="0" smtClean="0">
              <a:solidFill>
                <a:prstClr val="black"/>
              </a:solidFill>
              <a:latin typeface="Arial" pitchFamily="34" charset="0"/>
            </a:endParaRPr>
          </a:p>
          <a:p>
            <a:pPr marL="0" lvl="0" indent="0" eaLnBrk="0" fontAlgn="base" hangingPunct="0">
              <a:spcBef>
                <a:spcPct val="0"/>
              </a:spcBef>
              <a:spcAft>
                <a:spcPct val="0"/>
              </a:spcAft>
              <a:buNone/>
            </a:pPr>
            <a:r>
              <a:rPr lang="el-GR" sz="2800" dirty="0" smtClean="0">
                <a:solidFill>
                  <a:prstClr val="black"/>
                </a:solidFill>
                <a:latin typeface="Calibri" pitchFamily="34" charset="0"/>
                <a:ea typeface="Calibri" pitchFamily="34" charset="0"/>
                <a:cs typeface="Times New Roman" pitchFamily="18" charset="0"/>
              </a:rPr>
              <a:t>Επειδή το έτος έχει 12 μήνες (μ) ο τύπος Τ= Κ</a:t>
            </a:r>
            <a:r>
              <a:rPr lang="el-GR" sz="2800" baseline="-30000" dirty="0" smtClean="0">
                <a:solidFill>
                  <a:prstClr val="black"/>
                </a:solidFill>
                <a:latin typeface="Calibri" pitchFamily="34" charset="0"/>
                <a:ea typeface="Calibri" pitchFamily="34" charset="0"/>
                <a:cs typeface="Times New Roman" pitchFamily="18" charset="0"/>
              </a:rPr>
              <a:t>0</a:t>
            </a:r>
            <a:r>
              <a:rPr lang="el-GR" sz="2800" dirty="0" smtClean="0">
                <a:solidFill>
                  <a:prstClr val="black"/>
                </a:solidFill>
                <a:latin typeface="Calibri" pitchFamily="34" charset="0"/>
                <a:ea typeface="Calibri" pitchFamily="34" charset="0"/>
                <a:cs typeface="Times New Roman" pitchFamily="18" charset="0"/>
              </a:rPr>
              <a:t> </a:t>
            </a:r>
            <a:r>
              <a:rPr lang="en-US" sz="2800" dirty="0" smtClean="0">
                <a:solidFill>
                  <a:prstClr val="black"/>
                </a:solidFill>
                <a:latin typeface="Calibri" pitchFamily="34" charset="0"/>
                <a:ea typeface="Calibri" pitchFamily="34" charset="0"/>
                <a:cs typeface="Times New Roman" pitchFamily="18" charset="0"/>
              </a:rPr>
              <a:t>t </a:t>
            </a:r>
            <a:r>
              <a:rPr lang="en-US" sz="2800" dirty="0" err="1" smtClean="0">
                <a:solidFill>
                  <a:prstClr val="black"/>
                </a:solidFill>
                <a:latin typeface="Calibri" pitchFamily="34" charset="0"/>
                <a:ea typeface="Calibri" pitchFamily="34" charset="0"/>
                <a:cs typeface="Times New Roman" pitchFamily="18" charset="0"/>
              </a:rPr>
              <a:t>i</a:t>
            </a:r>
            <a:r>
              <a:rPr lang="el-GR" sz="2800" dirty="0" smtClean="0">
                <a:solidFill>
                  <a:prstClr val="black"/>
                </a:solidFill>
                <a:latin typeface="Calibri" pitchFamily="34" charset="0"/>
                <a:ea typeface="Calibri" pitchFamily="34" charset="0"/>
                <a:cs typeface="Times New Roman" pitchFamily="18" charset="0"/>
              </a:rPr>
              <a:t>  μετατρέπεται ως εξής:</a:t>
            </a:r>
            <a:endParaRPr lang="el-GR" sz="2800" dirty="0" smtClean="0">
              <a:solidFill>
                <a:prstClr val="black"/>
              </a:solidFill>
              <a:latin typeface="Arial" pitchFamily="34" charset="0"/>
            </a:endParaRPr>
          </a:p>
          <a:p>
            <a:pPr marL="0" lvl="0" indent="0" eaLnBrk="0" fontAlgn="base" hangingPunct="0">
              <a:spcBef>
                <a:spcPct val="0"/>
              </a:spcBef>
              <a:spcAft>
                <a:spcPct val="0"/>
              </a:spcAft>
              <a:buNone/>
            </a:pPr>
            <a:endParaRPr lang="el-GR" sz="1800" dirty="0" smtClean="0">
              <a:solidFill>
                <a:prstClr val="black"/>
              </a:solidFill>
              <a:latin typeface="Arial" pitchFamily="34" charset="0"/>
            </a:endParaRPr>
          </a:p>
          <a:p>
            <a:pPr>
              <a:buNone/>
            </a:pPr>
            <a:endParaRPr lang="el-GR" dirty="0"/>
          </a:p>
        </p:txBody>
      </p:sp>
      <p:pic>
        <p:nvPicPr>
          <p:cNvPr id="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43570" y="2214554"/>
            <a:ext cx="1571636" cy="1000132"/>
          </a:xfrm>
          <a:prstGeom prst="rect">
            <a:avLst/>
          </a:prstGeom>
          <a:noFill/>
        </p:spPr>
      </p:pic>
      <p:sp>
        <p:nvSpPr>
          <p:cNvPr id="5" name="Rectangle 4"/>
          <p:cNvSpPr>
            <a:spLocks noChangeArrowheads="1"/>
          </p:cNvSpPr>
          <p:nvPr/>
        </p:nvSpPr>
        <p:spPr bwMode="auto">
          <a:xfrm>
            <a:off x="0" y="3429000"/>
            <a:ext cx="7740352" cy="10002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Συνεπώς,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b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endParaRPr>
          </a:p>
        </p:txBody>
      </p:sp>
      <p:pic>
        <p:nvPicPr>
          <p:cNvPr id="6"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643042" y="3571876"/>
            <a:ext cx="7118285" cy="1071570"/>
          </a:xfrm>
          <a:prstGeom prst="rect">
            <a:avLst/>
          </a:prstGeom>
          <a:noFill/>
        </p:spPr>
      </p:pic>
      <p:sp>
        <p:nvSpPr>
          <p:cNvPr id="7" name="6 - Ορθογώνιο"/>
          <p:cNvSpPr/>
          <p:nvPr/>
        </p:nvSpPr>
        <p:spPr>
          <a:xfrm>
            <a:off x="0" y="5000636"/>
            <a:ext cx="9144000" cy="1815882"/>
          </a:xfrm>
          <a:prstGeom prst="rect">
            <a:avLst/>
          </a:prstGeom>
        </p:spPr>
        <p:txBody>
          <a:bodyPr wrap="square">
            <a:spAutoFit/>
          </a:bodyPr>
          <a:lstStyle/>
          <a:p>
            <a:pPr lvl="0" algn="just" eaLnBrk="0" fontAlgn="base" hangingPunct="0">
              <a:spcBef>
                <a:spcPct val="0"/>
              </a:spcBef>
              <a:spcAft>
                <a:spcPct val="0"/>
              </a:spcAft>
            </a:pPr>
            <a:r>
              <a:rPr lang="el-GR" sz="2800" dirty="0" smtClean="0">
                <a:latin typeface="Calibri" pitchFamily="34" charset="0"/>
                <a:ea typeface="Calibri" pitchFamily="34" charset="0"/>
                <a:cs typeface="Times New Roman" pitchFamily="18" charset="0"/>
              </a:rPr>
              <a:t>Στην περίπτωση που χρόνος εκφράζεται σε υποδιαίρεση του έτους, μήνες ή μέρες, αλλά το επιτόκιο παραμένει ετήσιο, τότε ο υπολογισμός του τόκου γίνεται με απλό μετασχηματισμό του τύπου Τ= Κ</a:t>
            </a:r>
            <a:r>
              <a:rPr lang="el-GR" sz="2800" baseline="-30000" dirty="0" smtClean="0">
                <a:latin typeface="Calibri" pitchFamily="34" charset="0"/>
                <a:ea typeface="Calibri" pitchFamily="34" charset="0"/>
                <a:cs typeface="Times New Roman" pitchFamily="18" charset="0"/>
              </a:rPr>
              <a:t>0</a:t>
            </a:r>
            <a:r>
              <a:rPr lang="el-GR" sz="2800" dirty="0" smtClean="0">
                <a:latin typeface="Calibri" pitchFamily="34" charset="0"/>
                <a:ea typeface="Calibri" pitchFamily="34" charset="0"/>
                <a:cs typeface="Times New Roman" pitchFamily="18" charset="0"/>
              </a:rPr>
              <a:t> </a:t>
            </a:r>
            <a:r>
              <a:rPr lang="en-US" sz="2800" dirty="0" smtClean="0">
                <a:latin typeface="Calibri" pitchFamily="34" charset="0"/>
                <a:ea typeface="Calibri" pitchFamily="34" charset="0"/>
                <a:cs typeface="Times New Roman" pitchFamily="18" charset="0"/>
              </a:rPr>
              <a:t>t </a:t>
            </a:r>
            <a:r>
              <a:rPr lang="en-US" sz="2800" dirty="0" err="1" smtClean="0">
                <a:latin typeface="Calibri" pitchFamily="34" charset="0"/>
                <a:ea typeface="Calibri" pitchFamily="34" charset="0"/>
                <a:cs typeface="Times New Roman" pitchFamily="18" charset="0"/>
              </a:rPr>
              <a:t>i</a:t>
            </a:r>
            <a:r>
              <a:rPr lang="el-GR" sz="2800" dirty="0" smtClean="0">
                <a:latin typeface="Calibri" pitchFamily="34" charset="0"/>
                <a:ea typeface="Calibri" pitchFamily="34" charset="0"/>
                <a:cs typeface="Times New Roman" pitchFamily="18" charset="0"/>
              </a:rPr>
              <a:t>.      </a:t>
            </a:r>
            <a:endParaRPr lang="en-US" sz="2800" dirty="0" smtClean="0">
              <a:latin typeface="Calibri" pitchFamily="34" charset="0"/>
              <a:ea typeface="Calibri" pitchFamily="34"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98" name="Rectangle 18"/>
          <p:cNvSpPr>
            <a:spLocks noChangeArrowheads="1"/>
          </p:cNvSpPr>
          <p:nvPr/>
        </p:nvSpPr>
        <p:spPr bwMode="auto">
          <a:xfrm>
            <a:off x="0" y="1266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endParaRPr>
          </a:p>
        </p:txBody>
      </p:sp>
      <p:pic>
        <p:nvPicPr>
          <p:cNvPr id="46100" name="Picture 2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42910" y="4214818"/>
            <a:ext cx="8117539" cy="1148708"/>
          </a:xfrm>
          <a:prstGeom prst="rect">
            <a:avLst/>
          </a:prstGeom>
          <a:noFill/>
        </p:spPr>
      </p:pic>
      <p:sp>
        <p:nvSpPr>
          <p:cNvPr id="46101" name="Rectangle 21"/>
          <p:cNvSpPr>
            <a:spLocks noChangeArrowheads="1"/>
          </p:cNvSpPr>
          <p:nvPr/>
        </p:nvSpPr>
        <p:spPr bwMode="auto">
          <a:xfrm>
            <a:off x="0" y="357166"/>
            <a:ext cx="91440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το αρχικό κεφάλαιο που μετά από 8 μήνες με επιτόκιο 12% αποφέρει τόκο 500 ευρώ.</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 500,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8/12,  επιτόκιο = 0,12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6"/>
          <p:cNvSpPr>
            <a:spLocks noChangeArrowheads="1"/>
          </p:cNvSpPr>
          <p:nvPr/>
        </p:nvSpPr>
        <p:spPr bwMode="auto">
          <a:xfrm>
            <a:off x="0" y="0"/>
            <a:ext cx="9144000"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Να βρεθεί ο τόκος κεφαλαίου 10.000 ευρώ για 1 έτος και 20 μέρες με επιτόκιο 10%.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Επειδή το έτος έχει 365 ημέρες (</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ο σχετικός τύπος  μετατρέπεται ως εξής:</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pic>
        <p:nvPicPr>
          <p:cNvPr id="4" name="Picture 1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86248" y="2285992"/>
            <a:ext cx="1428760" cy="1000133"/>
          </a:xfrm>
          <a:prstGeom prst="rect">
            <a:avLst/>
          </a:prstGeom>
          <a:noFill/>
        </p:spPr>
      </p:pic>
      <p:sp>
        <p:nvSpPr>
          <p:cNvPr id="5" name="Rectangle 17"/>
          <p:cNvSpPr>
            <a:spLocks noChangeArrowheads="1"/>
          </p:cNvSpPr>
          <p:nvPr/>
        </p:nvSpPr>
        <p:spPr bwMode="auto">
          <a:xfrm>
            <a:off x="0" y="3857628"/>
            <a:ext cx="9144000" cy="19082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Συνεπώς, ο τόκος για αρχικό κεφάλαιο 10.000 ευρώ με επιτόκιο 0,10 και για 385 μέρες (365 το έτος + 20 μέρες) είναι: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r>
            <a:br>
              <a:rPr kumimoji="0" lang="el-GR" sz="13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br>
            <a:endParaRPr kumimoji="0" lang="el-GR" sz="1800" b="0" i="0" u="none" strike="noStrike" cap="none" normalizeH="0" baseline="0" dirty="0" smtClean="0">
              <a:ln>
                <a:noFill/>
              </a:ln>
              <a:solidFill>
                <a:schemeClr val="tx1"/>
              </a:solidFill>
              <a:effectLst/>
              <a:latin typeface="Arial" pitchFamily="34" charset="0"/>
            </a:endParaRPr>
          </a:p>
        </p:txBody>
      </p:sp>
      <p:pic>
        <p:nvPicPr>
          <p:cNvPr id="6" name="Picture 1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14348" y="5429264"/>
            <a:ext cx="7912488" cy="10767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2"/>
          <p:cNvSpPr>
            <a:spLocks noChangeArrowheads="1"/>
          </p:cNvSpPr>
          <p:nvPr/>
        </p:nvSpPr>
        <p:spPr bwMode="auto">
          <a:xfrm>
            <a:off x="0" y="0"/>
            <a:ext cx="91440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Σε πόσο χρόνο αρχικό κεφάλαιο 3.000 ευρώ με επιτόκιο 7% αποφέρει 300 ευρώ τόκο.</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Λύση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 = 300,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3.000,  επιτόκιο = 0,07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smtClean="0">
              <a:ln>
                <a:noFill/>
              </a:ln>
              <a:solidFill>
                <a:schemeClr val="tx1"/>
              </a:solidFill>
              <a:effectLst/>
              <a:latin typeface="Arial" pitchFamily="34" charset="0"/>
            </a:endParaRPr>
          </a:p>
        </p:txBody>
      </p:sp>
      <p:pic>
        <p:nvPicPr>
          <p:cNvPr id="4" name="Picture 19"/>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85720" y="2643181"/>
            <a:ext cx="6643734" cy="955037"/>
          </a:xfrm>
          <a:prstGeom prst="rect">
            <a:avLst/>
          </a:prstGeom>
          <a:noFill/>
        </p:spPr>
      </p:pic>
      <p:sp>
        <p:nvSpPr>
          <p:cNvPr id="5" name="Rectangle 23"/>
          <p:cNvSpPr>
            <a:spLocks noChangeArrowheads="1"/>
          </p:cNvSpPr>
          <p:nvPr/>
        </p:nvSpPr>
        <p:spPr bwMode="auto">
          <a:xfrm>
            <a:off x="0" y="414338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1,43 έτη ή 1 έτος και 0,43*365 (μέρες του έτους) = 157 μέρες</a:t>
            </a:r>
            <a:endParaRPr kumimoji="0" lang="el-GR"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7384"/>
            <a:ext cx="7498080" cy="1143000"/>
          </a:xfrm>
        </p:spPr>
        <p:txBody>
          <a:bodyPr>
            <a:normAutofit/>
          </a:bodyPr>
          <a:lstStyle/>
          <a:p>
            <a:r>
              <a:rPr lang="el-GR" sz="2800" b="1" dirty="0" smtClean="0"/>
              <a:t>Τελική Αξία </a:t>
            </a:r>
            <a:endParaRPr lang="el-GR" sz="2800" dirty="0"/>
          </a:p>
        </p:txBody>
      </p:sp>
      <p:sp>
        <p:nvSpPr>
          <p:cNvPr id="48129" name="Rectangle 1"/>
          <p:cNvSpPr>
            <a:spLocks noChangeArrowheads="1"/>
          </p:cNvSpPr>
          <p:nvPr/>
        </p:nvSpPr>
        <p:spPr bwMode="auto">
          <a:xfrm>
            <a:off x="0" y="101826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Τελική αξία 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ονομάζεται η μέλλουσα αξία αρχικού κεφαλαίου 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o</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περιλαμβάνει το άθροισμα του αρχικού κεφαλαίου με τον τόκο που αντιστοιχεί στο προκαθορισμένο διάστημα (χρόνο).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Arial" pitchFamily="34" charset="0"/>
              <a:buChar char="•"/>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H</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τελική αξία 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που είναι ίση με το άθροισμα της αρχικής αξίας Κ</a:t>
            </a:r>
            <a:r>
              <a:rPr kumimoji="0" lang="el-GR"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και του τόκου Τ, θα είναι ίση με:   </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t</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T = K</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 = </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Κ</a:t>
            </a:r>
            <a:r>
              <a:rPr kumimoji="0" lang="en-US" sz="28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0</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(1+i t)</a:t>
            </a:r>
            <a:endParaRPr kumimoji="0" lang="el-GR" sz="28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Όπου (1+</a:t>
            </a:r>
            <a:r>
              <a:rPr kumimoji="0" lang="en-US" sz="28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i</a:t>
            </a:r>
            <a:r>
              <a:rPr kumimoji="0" lang="en-US"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a:t>
            </a:r>
            <a:r>
              <a:rPr kumimoji="0" lang="el-GR" sz="28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συντελεστής κεφαλαιοποίησης.</a:t>
            </a:r>
            <a:endParaRPr kumimoji="0" lang="el-GR" sz="2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3899170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6762</TotalTime>
  <Words>1740</Words>
  <Application>Microsoft Office PowerPoint</Application>
  <PresentationFormat>Προβολή στην οθόνη (4:3)</PresentationFormat>
  <Paragraphs>140</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Απλή Κεφαλαιοποίηση</vt:lpstr>
      <vt:lpstr>Παρουσίαση του PowerPoint</vt:lpstr>
      <vt:lpstr>Τόκος </vt:lpstr>
      <vt:lpstr>Παρουσίαση του PowerPoint</vt:lpstr>
      <vt:lpstr>Παραδείγματα</vt:lpstr>
      <vt:lpstr>Παρουσίαση του PowerPoint</vt:lpstr>
      <vt:lpstr>Παρουσίαση του PowerPoint</vt:lpstr>
      <vt:lpstr>Παρουσίαση του PowerPoint</vt:lpstr>
      <vt:lpstr>Τελική Αξία </vt:lpstr>
      <vt:lpstr>Παραδείγματα</vt:lpstr>
      <vt:lpstr>Παρουσίαση του PowerPoint</vt:lpstr>
      <vt:lpstr>Παρουσίαση του PowerPoint</vt:lpstr>
      <vt:lpstr>Παρουσίαση του PowerPoint</vt:lpstr>
      <vt:lpstr>Παρουσίαση του PowerPoint</vt:lpstr>
      <vt:lpstr>Παραδείγματα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Άσκηση Αξιολόγησης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Απλή Κεφαλαιοποίηση</dc:title>
  <dc:creator>user</dc:creator>
  <cp:lastModifiedBy>user</cp:lastModifiedBy>
  <cp:revision>14</cp:revision>
  <dcterms:created xsi:type="dcterms:W3CDTF">2010-09-12T10:05:06Z</dcterms:created>
  <dcterms:modified xsi:type="dcterms:W3CDTF">2016-11-02T17:34:40Z</dcterms:modified>
</cp:coreProperties>
</file>