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60" r:id="rId3"/>
    <p:sldId id="261" r:id="rId4"/>
    <p:sldId id="262" r:id="rId5"/>
    <p:sldId id="263" r:id="rId6"/>
    <p:sldId id="264" r:id="rId7"/>
    <p:sldId id="265" r:id="rId8"/>
    <p:sldId id="266" r:id="rId9"/>
    <p:sldId id="267" r:id="rId10"/>
    <p:sldId id="268" r:id="rId11"/>
    <p:sldId id="269" r:id="rId12"/>
    <p:sldId id="271" r:id="rId13"/>
    <p:sldId id="272" r:id="rId14"/>
    <p:sldId id="273" r:id="rId15"/>
    <p:sldId id="291" r:id="rId16"/>
    <p:sldId id="292" r:id="rId17"/>
    <p:sldId id="293" r:id="rId18"/>
    <p:sldId id="294" r:id="rId19"/>
    <p:sldId id="295" r:id="rId20"/>
    <p:sldId id="288" r:id="rId21"/>
    <p:sldId id="289" r:id="rId22"/>
    <p:sldId id="290" r:id="rId23"/>
    <p:sldId id="296" r:id="rId24"/>
    <p:sldId id="297" r:id="rId25"/>
    <p:sldId id="298" r:id="rId26"/>
    <p:sldId id="299" r:id="rId27"/>
    <p:sldId id="300" r:id="rId28"/>
    <p:sldId id="301" r:id="rId29"/>
    <p:sldId id="302" r:id="rId30"/>
    <p:sldId id="303" r:id="rId3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7" d="100"/>
          <a:sy n="107" d="100"/>
        </p:scale>
        <p:origin x="-84" y="-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47A4E7B2-41F0-4249-BC83-8E3410459A0F}" type="datetimeFigureOut">
              <a:rPr lang="el-GR" smtClean="0"/>
              <a:pPr/>
              <a:t>2/11/2016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6A6B0F28-AC98-41AB-ADDF-5E8671E0A1AC}"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47A4E7B2-41F0-4249-BC83-8E3410459A0F}" type="datetimeFigureOut">
              <a:rPr lang="el-GR" smtClean="0"/>
              <a:pPr/>
              <a:t>2/11/2016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6A6B0F28-AC98-41AB-ADDF-5E8671E0A1AC}"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47A4E7B2-41F0-4249-BC83-8E3410459A0F}" type="datetimeFigureOut">
              <a:rPr lang="el-GR" smtClean="0"/>
              <a:pPr/>
              <a:t>2/11/2016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6A6B0F28-AC98-41AB-ADDF-5E8671E0A1AC}"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47A4E7B2-41F0-4249-BC83-8E3410459A0F}" type="datetimeFigureOut">
              <a:rPr lang="el-GR" smtClean="0"/>
              <a:pPr/>
              <a:t>2/11/2016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6A6B0F28-AC98-41AB-ADDF-5E8671E0A1AC}"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47A4E7B2-41F0-4249-BC83-8E3410459A0F}" type="datetimeFigureOut">
              <a:rPr lang="el-GR" smtClean="0"/>
              <a:pPr/>
              <a:t>2/11/2016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6A6B0F28-AC98-41AB-ADDF-5E8671E0A1AC}"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47A4E7B2-41F0-4249-BC83-8E3410459A0F}" type="datetimeFigureOut">
              <a:rPr lang="el-GR" smtClean="0"/>
              <a:pPr/>
              <a:t>2/11/2016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6A6B0F28-AC98-41AB-ADDF-5E8671E0A1AC}"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47A4E7B2-41F0-4249-BC83-8E3410459A0F}" type="datetimeFigureOut">
              <a:rPr lang="el-GR" smtClean="0"/>
              <a:pPr/>
              <a:t>2/11/2016</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6A6B0F28-AC98-41AB-ADDF-5E8671E0A1AC}"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47A4E7B2-41F0-4249-BC83-8E3410459A0F}" type="datetimeFigureOut">
              <a:rPr lang="el-GR" smtClean="0"/>
              <a:pPr/>
              <a:t>2/11/2016</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6A6B0F28-AC98-41AB-ADDF-5E8671E0A1AC}"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47A4E7B2-41F0-4249-BC83-8E3410459A0F}" type="datetimeFigureOut">
              <a:rPr lang="el-GR" smtClean="0"/>
              <a:pPr/>
              <a:t>2/11/2016</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6A6B0F28-AC98-41AB-ADDF-5E8671E0A1AC}"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47A4E7B2-41F0-4249-BC83-8E3410459A0F}" type="datetimeFigureOut">
              <a:rPr lang="el-GR" smtClean="0"/>
              <a:pPr/>
              <a:t>2/11/2016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6A6B0F28-AC98-41AB-ADDF-5E8671E0A1AC}"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47A4E7B2-41F0-4249-BC83-8E3410459A0F}" type="datetimeFigureOut">
              <a:rPr lang="el-GR" smtClean="0"/>
              <a:pPr/>
              <a:t>2/11/2016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6A6B0F28-AC98-41AB-ADDF-5E8671E0A1AC}"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A4E7B2-41F0-4249-BC83-8E3410459A0F}" type="datetimeFigureOut">
              <a:rPr lang="el-GR" smtClean="0"/>
              <a:pPr/>
              <a:t>2/11/2016</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6B0F28-AC98-41AB-ADDF-5E8671E0A1AC}"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hyperlink" Target="http://euretirio.blogspot.com/2010/06/bond.html" TargetMode="Externa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84"/>
            <a:ext cx="8229600" cy="741740"/>
          </a:xfrm>
        </p:spPr>
        <p:txBody>
          <a:bodyPr>
            <a:normAutofit/>
          </a:bodyPr>
          <a:lstStyle/>
          <a:p>
            <a:r>
              <a:rPr lang="el-GR" sz="2800" b="1" dirty="0" smtClean="0"/>
              <a:t>Απλή Κεφαλαιοποίηση</a:t>
            </a:r>
          </a:p>
        </p:txBody>
      </p:sp>
      <p:sp>
        <p:nvSpPr>
          <p:cNvPr id="3" name="2 - Ορθογώνιο"/>
          <p:cNvSpPr/>
          <p:nvPr/>
        </p:nvSpPr>
        <p:spPr>
          <a:xfrm>
            <a:off x="0" y="714356"/>
            <a:ext cx="9144000" cy="6124754"/>
          </a:xfrm>
          <a:prstGeom prst="rect">
            <a:avLst/>
          </a:prstGeom>
        </p:spPr>
        <p:txBody>
          <a:bodyPr wrap="square">
            <a:spAutoFit/>
          </a:bodyPr>
          <a:lstStyle/>
          <a:p>
            <a:pPr algn="just" eaLnBrk="0" fontAlgn="base" hangingPunct="0">
              <a:spcBef>
                <a:spcPct val="0"/>
              </a:spcBef>
              <a:spcAft>
                <a:spcPct val="0"/>
              </a:spcAft>
              <a:buFont typeface="Arial" pitchFamily="34" charset="0"/>
              <a:buChar char="•"/>
            </a:pPr>
            <a:r>
              <a:rPr lang="el-GR" sz="2800" dirty="0" smtClean="0">
                <a:latin typeface="Calibri" pitchFamily="34" charset="0"/>
                <a:ea typeface="Calibri" pitchFamily="34" charset="0"/>
                <a:cs typeface="Times New Roman" pitchFamily="18" charset="0"/>
              </a:rPr>
              <a:t>Κεφάλαιο ονομάζουμε το χρηματικό ποσό που όταν δανειστεί ή αποταμιευτεί αποκτά  παραγωγική ικανότητα. </a:t>
            </a:r>
          </a:p>
          <a:p>
            <a:pPr algn="just" eaLnBrk="0" fontAlgn="base" hangingPunct="0">
              <a:spcBef>
                <a:spcPct val="0"/>
              </a:spcBef>
              <a:spcAft>
                <a:spcPct val="0"/>
              </a:spcAft>
              <a:buFont typeface="Arial" pitchFamily="34" charset="0"/>
              <a:buChar char="•"/>
            </a:pPr>
            <a:r>
              <a:rPr lang="el-GR" sz="2800" dirty="0" smtClean="0">
                <a:latin typeface="Calibri" pitchFamily="34" charset="0"/>
                <a:ea typeface="Calibri" pitchFamily="34" charset="0"/>
                <a:cs typeface="Times New Roman" pitchFamily="18" charset="0"/>
              </a:rPr>
              <a:t>Οι χρηματοοικονομικές αγορές αναπτύχθηκαν για να διευκολύνουν τις </a:t>
            </a:r>
            <a:r>
              <a:rPr lang="el-GR" sz="2800" smtClean="0">
                <a:latin typeface="Calibri" pitchFamily="34" charset="0"/>
                <a:ea typeface="Calibri" pitchFamily="34" charset="0"/>
                <a:cs typeface="Times New Roman" pitchFamily="18" charset="0"/>
              </a:rPr>
              <a:t>διαδικασίες τ</a:t>
            </a:r>
            <a:r>
              <a:rPr lang="el-GR" sz="2800">
                <a:latin typeface="Calibri" pitchFamily="34" charset="0"/>
                <a:ea typeface="Calibri" pitchFamily="34" charset="0"/>
                <a:cs typeface="Times New Roman" pitchFamily="18" charset="0"/>
              </a:rPr>
              <a:t>η</a:t>
            </a:r>
            <a:r>
              <a:rPr lang="el-GR" sz="2800" smtClean="0">
                <a:latin typeface="Calibri" pitchFamily="34" charset="0"/>
                <a:ea typeface="Calibri" pitchFamily="34" charset="0"/>
                <a:cs typeface="Times New Roman" pitchFamily="18" charset="0"/>
              </a:rPr>
              <a:t>ς </a:t>
            </a:r>
            <a:r>
              <a:rPr lang="el-GR" sz="2800" dirty="0" smtClean="0">
                <a:latin typeface="Calibri" pitchFamily="34" charset="0"/>
                <a:ea typeface="Calibri" pitchFamily="34" charset="0"/>
                <a:cs typeface="Times New Roman" pitchFamily="18" charset="0"/>
              </a:rPr>
              <a:t>πίστωσης. </a:t>
            </a:r>
          </a:p>
          <a:p>
            <a:pPr algn="just" eaLnBrk="0" fontAlgn="base" hangingPunct="0">
              <a:spcBef>
                <a:spcPct val="0"/>
              </a:spcBef>
              <a:spcAft>
                <a:spcPct val="0"/>
              </a:spcAft>
              <a:buFont typeface="Arial" pitchFamily="34" charset="0"/>
              <a:buChar char="•"/>
            </a:pPr>
            <a:r>
              <a:rPr lang="el-GR" sz="2800" dirty="0" smtClean="0">
                <a:latin typeface="Calibri" pitchFamily="34" charset="0"/>
                <a:ea typeface="Calibri" pitchFamily="34" charset="0"/>
                <a:cs typeface="Times New Roman" pitchFamily="18" charset="0"/>
              </a:rPr>
              <a:t>Π.χ. δανειστές (πιστωτές) που διαθέτουν χρηματικά ποσά μεγαλύτερα από την κατανάλωση που προτίθενται να προβούν </a:t>
            </a:r>
          </a:p>
          <a:p>
            <a:pPr lvl="1" algn="just" eaLnBrk="0" fontAlgn="base" hangingPunct="0">
              <a:spcBef>
                <a:spcPct val="0"/>
              </a:spcBef>
              <a:spcAft>
                <a:spcPct val="0"/>
              </a:spcAft>
              <a:buFont typeface="Arial" pitchFamily="34" charset="0"/>
              <a:buChar char="•"/>
            </a:pPr>
            <a:r>
              <a:rPr lang="el-GR" sz="2800" dirty="0" smtClean="0">
                <a:latin typeface="Calibri" pitchFamily="34" charset="0"/>
                <a:ea typeface="Calibri" pitchFamily="34" charset="0"/>
                <a:cs typeface="Times New Roman" pitchFamily="18" charset="0"/>
              </a:rPr>
              <a:t>τα ανταλλάσουν (δανείζουν) σε δανειζόμενους που έχουν ροπή για κατανάλωση μεγαλύτερη από το εισόδημα που διαθέτουν. </a:t>
            </a:r>
          </a:p>
          <a:p>
            <a:pPr algn="just" eaLnBrk="0" fontAlgn="base" hangingPunct="0">
              <a:spcBef>
                <a:spcPct val="0"/>
              </a:spcBef>
              <a:spcAft>
                <a:spcPct val="0"/>
              </a:spcAft>
              <a:buFont typeface="Arial" pitchFamily="34" charset="0"/>
              <a:buChar char="•"/>
            </a:pPr>
            <a:r>
              <a:rPr lang="el-GR" sz="2800" dirty="0" smtClean="0">
                <a:latin typeface="Calibri" pitchFamily="34" charset="0"/>
                <a:ea typeface="Calibri" pitchFamily="34" charset="0"/>
                <a:cs typeface="Times New Roman" pitchFamily="18" charset="0"/>
              </a:rPr>
              <a:t>Οι πιστωτές λαμβάνουν αμοιβή για το δικαίωμα της χρησιμοποιήσεως του σχετικού κεφαλαίου. </a:t>
            </a:r>
          </a:p>
          <a:p>
            <a:pPr algn="just" eaLnBrk="0" fontAlgn="base" hangingPunct="0">
              <a:spcBef>
                <a:spcPct val="0"/>
              </a:spcBef>
              <a:spcAft>
                <a:spcPct val="0"/>
              </a:spcAft>
              <a:buFont typeface="Arial" pitchFamily="34" charset="0"/>
              <a:buChar char="•"/>
            </a:pPr>
            <a:r>
              <a:rPr lang="el-GR" sz="2800" dirty="0" smtClean="0">
                <a:latin typeface="Calibri" pitchFamily="34" charset="0"/>
                <a:ea typeface="Calibri" pitchFamily="34" charset="0"/>
                <a:cs typeface="Times New Roman" pitchFamily="18" charset="0"/>
              </a:rPr>
              <a:t>Η αμοιβή αυτή ονομάζεται τόκος - ή επιτόκιο όταν αφορά μια νομισματική μονάδα για μια περίοδο.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84"/>
            <a:ext cx="8229600" cy="1143000"/>
          </a:xfrm>
        </p:spPr>
        <p:txBody>
          <a:bodyPr/>
          <a:lstStyle/>
          <a:p>
            <a:r>
              <a:rPr lang="el-GR" sz="2800" b="1" dirty="0" smtClean="0">
                <a:latin typeface="Calibri" pitchFamily="34" charset="0"/>
                <a:ea typeface="Calibri" pitchFamily="34" charset="0"/>
                <a:cs typeface="Times New Roman" pitchFamily="18" charset="0"/>
              </a:rPr>
              <a:t>Παραδείγματα</a:t>
            </a:r>
            <a:endParaRPr lang="el-GR" sz="2800" b="1" dirty="0"/>
          </a:p>
        </p:txBody>
      </p:sp>
      <p:sp>
        <p:nvSpPr>
          <p:cNvPr id="3" name="Rectangle 2"/>
          <p:cNvSpPr>
            <a:spLocks noChangeArrowheads="1"/>
          </p:cNvSpPr>
          <p:nvPr/>
        </p:nvSpPr>
        <p:spPr bwMode="auto">
          <a:xfrm>
            <a:off x="214282" y="1618347"/>
            <a:ext cx="857256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Να βρεθεί η τελική αξία 3.000 ευρώ που τοκίσθηκε με επιτόκιο 7% για 3 έτη.</a:t>
            </a:r>
            <a:endParaRPr kumimoji="0" lang="el-GR" sz="32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endParaRPr kumimoji="0" lang="en-US"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Λύση</a:t>
            </a:r>
            <a:endParaRPr kumimoji="0" lang="el-GR" sz="32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Κ</a:t>
            </a:r>
            <a:r>
              <a:rPr kumimoji="0" lang="el-GR" sz="32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0</a:t>
            </a: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3.000,  επιτόκιο = 0,07,  </a:t>
            </a:r>
            <a:r>
              <a:rPr kumimoji="0" lang="en-US"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a:t>
            </a: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3  </a:t>
            </a:r>
            <a:endParaRPr kumimoji="0" lang="el-GR" sz="32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K</a:t>
            </a:r>
            <a:r>
              <a:rPr kumimoji="0" lang="en-US" sz="32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t</a:t>
            </a: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Κ</a:t>
            </a:r>
            <a:r>
              <a:rPr kumimoji="0" lang="el-GR" sz="32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0</a:t>
            </a: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(1+</a:t>
            </a:r>
            <a:r>
              <a:rPr kumimoji="0" lang="en-US" sz="3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i</a:t>
            </a: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t>
            </a:r>
            <a:r>
              <a:rPr kumimoji="0" lang="en-US"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t</a:t>
            </a: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3.000 (1+ 0,07*3) = 3630</a:t>
            </a:r>
            <a:endParaRPr kumimoji="0" lang="el-GR" sz="32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4149722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3"/>
          <p:cNvSpPr>
            <a:spLocks noChangeArrowheads="1"/>
          </p:cNvSpPr>
          <p:nvPr/>
        </p:nvSpPr>
        <p:spPr bwMode="auto">
          <a:xfrm>
            <a:off x="0" y="0"/>
            <a:ext cx="9144000" cy="71096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Η διαφήμιση για την πώληση συγκεκριμένου προϊόντος της εταιρίας ΒΒ απαιτεί δαπάνη 100.000 ευρώ. Η επένδυση αναμένεται να αποφέρει 120.000 ευρώ σε ένα έτος από σήμερα. Το επιτόκιο της αγοράς είναι 10 %. Είναι συμφέρουσα η επένδυση για την εταιρία ΒΒ; Ποια είναι η απόδοση της επένδυσης (σε όρους επιτοκίου);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Λύση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Εάν η εταιρία επενδύσει τα 100.000 ευρώ με 10 %</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τότε θα εισπράξει  </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K</a:t>
            </a:r>
            <a:r>
              <a:rPr kumimoji="0" lang="en-US"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t</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Κ</a:t>
            </a:r>
            <a:r>
              <a:rPr kumimoji="0" lang="el-GR"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0</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(1+</a:t>
            </a:r>
            <a:r>
              <a:rPr kumimoji="0" lang="en-US" sz="28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i</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t</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100.000 (1+ 0,10*1) = 110.000 ευρώ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Επομένως, η δαπάνη για διαφήμιση είναι συμφέρουσα καθώς 120.000&gt;110.000.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200" b="0" i="0" u="none" strike="noStrike" cap="none" normalizeH="0" baseline="0" dirty="0" smtClean="0">
              <a:ln>
                <a:noFill/>
              </a:ln>
              <a:solidFill>
                <a:schemeClr val="tx1"/>
              </a:solidFill>
              <a:effectLst/>
              <a:latin typeface="Arial" pitchFamily="34" charset="0"/>
            </a:endParaRPr>
          </a:p>
        </p:txBody>
      </p:sp>
      <p:sp>
        <p:nvSpPr>
          <p:cNvPr id="49157" name="Rectangle 5"/>
          <p:cNvSpPr>
            <a:spLocks noChangeArrowheads="1"/>
          </p:cNvSpPr>
          <p:nvPr/>
        </p:nvSpPr>
        <p:spPr bwMode="auto">
          <a:xfrm>
            <a:off x="0" y="15049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endParaRPr>
          </a:p>
        </p:txBody>
      </p:sp>
      <p:sp>
        <p:nvSpPr>
          <p:cNvPr id="6" name="5 - Δεξιό βέλος"/>
          <p:cNvSpPr/>
          <p:nvPr/>
        </p:nvSpPr>
        <p:spPr>
          <a:xfrm>
            <a:off x="7215206" y="628652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4757686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1"/>
          <p:cNvSpPr>
            <a:spLocks noChangeArrowheads="1"/>
          </p:cNvSpPr>
          <p:nvPr/>
        </p:nvSpPr>
        <p:spPr bwMode="auto">
          <a:xfrm>
            <a:off x="0" y="0"/>
            <a:ext cx="9144000"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lang="el-GR" sz="2800" dirty="0" smtClean="0">
                <a:latin typeface="Calibri" pitchFamily="34" charset="0"/>
                <a:ea typeface="Calibri" pitchFamily="34" charset="0"/>
                <a:cs typeface="Times New Roman" pitchFamily="18" charset="0"/>
              </a:rPr>
              <a:t>Γ</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ια την απλούστευση των ασκήσεων γίνεται η </a:t>
            </a:r>
            <a:r>
              <a:rPr kumimoji="0" lang="el-GR" sz="28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υπόθεση ότι το επιτόκιο της αγοράς είναι ίδιο για όλες τις μορφές επενδύσεων</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p>
          <a:p>
            <a:pPr marL="0" marR="0" lvl="0" indent="0" algn="just" defTabSz="914400" rtl="0" eaLnBrk="1" fontAlgn="base" latinLnBrk="0" hangingPunct="1">
              <a:lnSpc>
                <a:spcPct val="150000"/>
              </a:lnSpc>
              <a:spcBef>
                <a:spcPct val="0"/>
              </a:spcBef>
              <a:spcAft>
                <a:spcPct val="0"/>
              </a:spcAft>
              <a:buClrTx/>
              <a:buSzTx/>
              <a:buFont typeface="Arial" pitchFamily="34" charset="0"/>
              <a:buChar char="•"/>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Η υπόθεση αυτή στην πραγματική οικονομία δεν ισχύει, </a:t>
            </a:r>
          </a:p>
          <a:p>
            <a:pPr lvl="1" algn="just" fontAlgn="base">
              <a:lnSpc>
                <a:spcPct val="150000"/>
              </a:lnSpc>
              <a:spcBef>
                <a:spcPct val="0"/>
              </a:spcBef>
              <a:spcAft>
                <a:spcPct val="0"/>
              </a:spcAft>
              <a:buFont typeface="Arial" pitchFamily="34" charset="0"/>
              <a:buChar char="•"/>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το επιτόκιο συνοδεύει πάντοτε και τον </a:t>
            </a:r>
            <a:r>
              <a:rPr kumimoji="0" lang="el-GR" sz="28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κίνδυνο</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που εμπερικλείει η κάθε επένδυση. </a:t>
            </a:r>
          </a:p>
          <a:p>
            <a:pPr marL="0" marR="0" lvl="0" indent="0" algn="just" defTabSz="914400" rtl="0" eaLnBrk="1" fontAlgn="base" latinLnBrk="0" hangingPunct="1">
              <a:lnSpc>
                <a:spcPct val="150000"/>
              </a:lnSpc>
              <a:spcBef>
                <a:spcPct val="0"/>
              </a:spcBef>
              <a:spcAft>
                <a:spcPct val="0"/>
              </a:spcAft>
              <a:buClrTx/>
              <a:buSzTx/>
              <a:buFont typeface="Arial" pitchFamily="34" charset="0"/>
              <a:buChar char="•"/>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Για παράδειγμα, η κατάθεση χρημάτων σε μια τράπεζα είναι κατά κάποιο τρόπο ακίνδυνη </a:t>
            </a:r>
          </a:p>
          <a:p>
            <a:pPr lvl="1" algn="just" fontAlgn="base">
              <a:spcBef>
                <a:spcPct val="0"/>
              </a:spcBef>
              <a:spcAft>
                <a:spcPct val="0"/>
              </a:spcAft>
              <a:buFont typeface="Arial" pitchFamily="34" charset="0"/>
              <a:buChar char="•"/>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και συνεπώς η τράπεζα ανταμείβει τον επενδυτή – αποταμιευτεί με ένα χαμηλό επιτόκιο συγκριτικά με άλλες μορφές επενδύσεων. </a:t>
            </a:r>
          </a:p>
        </p:txBody>
      </p:sp>
      <p:sp>
        <p:nvSpPr>
          <p:cNvPr id="3" name="2 - Δεξιό βέλος"/>
          <p:cNvSpPr/>
          <p:nvPr/>
        </p:nvSpPr>
        <p:spPr>
          <a:xfrm>
            <a:off x="7715272" y="637336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3313804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6740307"/>
          </a:xfrm>
          <a:prstGeom prst="rect">
            <a:avLst/>
          </a:prstGeom>
        </p:spPr>
        <p:txBody>
          <a:bodyPr wrap="square">
            <a:spAutoFit/>
          </a:bodyPr>
          <a:lstStyle/>
          <a:p>
            <a:pPr lvl="0" algn="just" fontAlgn="base">
              <a:lnSpc>
                <a:spcPct val="150000"/>
              </a:lnSpc>
              <a:spcBef>
                <a:spcPct val="0"/>
              </a:spcBef>
              <a:spcAft>
                <a:spcPct val="0"/>
              </a:spcAft>
              <a:buFont typeface="Arial" pitchFamily="34" charset="0"/>
              <a:buChar char="•"/>
            </a:pPr>
            <a:r>
              <a:rPr lang="el-GR" sz="3200" b="1" dirty="0" smtClean="0">
                <a:solidFill>
                  <a:srgbClr val="FF0000"/>
                </a:solidFill>
                <a:latin typeface="Calibri" pitchFamily="34" charset="0"/>
                <a:ea typeface="Calibri" pitchFamily="34" charset="0"/>
                <a:cs typeface="Times New Roman" pitchFamily="18" charset="0"/>
              </a:rPr>
              <a:t>Αντίθετα, η επένδυση στη διαφήμιση, για την παραπάνω εταιρία του παραδείγματος, είναι αβέβαιο κατά πόσο θα αποφέρει το εκτιμώμενο πόσο  των 120.000. </a:t>
            </a:r>
          </a:p>
          <a:p>
            <a:pPr lvl="0" algn="just" fontAlgn="base">
              <a:lnSpc>
                <a:spcPct val="150000"/>
              </a:lnSpc>
              <a:spcBef>
                <a:spcPct val="0"/>
              </a:spcBef>
              <a:spcAft>
                <a:spcPct val="0"/>
              </a:spcAft>
              <a:buFont typeface="Arial" pitchFamily="34" charset="0"/>
              <a:buChar char="•"/>
            </a:pPr>
            <a:r>
              <a:rPr lang="el-GR" sz="3200" dirty="0" smtClean="0">
                <a:latin typeface="Calibri" pitchFamily="34" charset="0"/>
                <a:ea typeface="Calibri" pitchFamily="34" charset="0"/>
                <a:cs typeface="Times New Roman" pitchFamily="18" charset="0"/>
              </a:rPr>
              <a:t>Συνεπώς, στην πραγματική οικονομία η εκτίμηση του επιτοκίου περιλαμβάνει και την εκτίμηση του σχετικού κίνδυνου, </a:t>
            </a:r>
          </a:p>
          <a:p>
            <a:pPr lvl="1" algn="just" fontAlgn="base">
              <a:lnSpc>
                <a:spcPct val="150000"/>
              </a:lnSpc>
              <a:spcBef>
                <a:spcPct val="0"/>
              </a:spcBef>
              <a:spcAft>
                <a:spcPct val="0"/>
              </a:spcAft>
              <a:buFont typeface="Arial" pitchFamily="34" charset="0"/>
              <a:buChar char="•"/>
            </a:pPr>
            <a:r>
              <a:rPr lang="el-GR" sz="3200" dirty="0" smtClean="0">
                <a:latin typeface="Calibri" pitchFamily="34" charset="0"/>
                <a:ea typeface="Calibri" pitchFamily="34" charset="0"/>
                <a:cs typeface="Times New Roman" pitchFamily="18" charset="0"/>
              </a:rPr>
              <a:t>υπολογισμός που οδηγεί στην έννοια του λεγόμενου </a:t>
            </a:r>
            <a:r>
              <a:rPr lang="el-GR" sz="3200" b="1" dirty="0" smtClean="0">
                <a:latin typeface="Calibri" pitchFamily="34" charset="0"/>
                <a:ea typeface="Calibri" pitchFamily="34" charset="0"/>
                <a:cs typeface="Times New Roman" pitchFamily="18" charset="0"/>
              </a:rPr>
              <a:t>κόστους κεφαλαίου</a:t>
            </a:r>
            <a:r>
              <a:rPr lang="el-GR" sz="3200" dirty="0" smtClean="0">
                <a:latin typeface="Calibri" pitchFamily="34" charset="0"/>
                <a:ea typeface="Calibri" pitchFamily="34" charset="0"/>
                <a:cs typeface="Times New Roman" pitchFamily="18" charset="0"/>
              </a:rPr>
              <a:t>.         </a:t>
            </a:r>
            <a:endParaRPr lang="el-GR" sz="3200" dirty="0" smtClean="0">
              <a:latin typeface="Arial" pitchFamily="34" charset="0"/>
            </a:endParaRPr>
          </a:p>
        </p:txBody>
      </p:sp>
    </p:spTree>
    <p:extLst>
      <p:ext uri="{BB962C8B-B14F-4D97-AF65-F5344CB8AC3E}">
        <p14:creationId xmlns:p14="http://schemas.microsoft.com/office/powerpoint/2010/main" val="16044083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1"/>
          <p:cNvSpPr>
            <a:spLocks noChangeArrowheads="1"/>
          </p:cNvSpPr>
          <p:nvPr/>
        </p:nvSpPr>
        <p:spPr bwMode="auto">
          <a:xfrm>
            <a:off x="0" y="714356"/>
            <a:ext cx="9144000" cy="529375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Σύνθετος τόκο ή ανατοκισμό ονομάζουμε τον υπολογισμό του τόκου που βασίζεται στην κεφαλαιοποίηση του. </a:t>
            </a:r>
            <a:endParaRPr kumimoji="0" lang="en-US" sz="2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lvl="1" algn="just" fontAlgn="base">
              <a:spcBef>
                <a:spcPct val="0"/>
              </a:spcBef>
              <a:spcAft>
                <a:spcPct val="0"/>
              </a:spcAft>
              <a:buFont typeface="Arial" pitchFamily="34" charset="0"/>
              <a:buChar char="•"/>
            </a:pPr>
            <a:r>
              <a:rPr lang="el-GR" sz="2600" dirty="0" smtClean="0">
                <a:latin typeface="Calibri" pitchFamily="34" charset="0"/>
                <a:ea typeface="Calibri" pitchFamily="34" charset="0"/>
                <a:cs typeface="Times New Roman" pitchFamily="18" charset="0"/>
              </a:rPr>
              <a:t>Σ</a:t>
            </a:r>
            <a:r>
              <a:rPr kumimoji="0" lang="el-GR" sz="2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τη λήξη κάθε περιόδου ο τόκος προστίθεται στο κεφάλαιο παράγοντας μεγαλύτερης αξίας κεφάλαιο, το οποίο στη συνέχεια </a:t>
            </a:r>
            <a:r>
              <a:rPr kumimoji="0" lang="el-GR" sz="2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επανατοκίζεται</a:t>
            </a:r>
            <a:r>
              <a:rPr kumimoji="0" lang="el-GR" sz="2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για την επόμενη περίοδο και ούτω καθεξής. </a:t>
            </a:r>
            <a:endParaRPr kumimoji="0" lang="en-US" sz="2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lvl="1" algn="just" fontAlgn="base">
              <a:spcBef>
                <a:spcPct val="0"/>
              </a:spcBef>
              <a:spcAft>
                <a:spcPct val="0"/>
              </a:spcAft>
              <a:buFont typeface="Arial" pitchFamily="34" charset="0"/>
              <a:buChar char="•"/>
            </a:pPr>
            <a:r>
              <a:rPr kumimoji="0" lang="el-GR" sz="2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Η περίοδος ορίζεται από το επιτόκιο αναφοράς και αποτελεί το χρονικό διάστημα στο οποίο γίνεται η κεφαλαιοποίηση των τόκων. </a:t>
            </a:r>
            <a:endParaRPr kumimoji="0" lang="en-US" sz="2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lvl="1" algn="just" fontAlgn="base">
              <a:spcBef>
                <a:spcPct val="0"/>
              </a:spcBef>
              <a:spcAft>
                <a:spcPct val="0"/>
              </a:spcAft>
              <a:buFont typeface="Arial" pitchFamily="34" charset="0"/>
              <a:buChar char="•"/>
            </a:pPr>
            <a:r>
              <a:rPr kumimoji="0" lang="el-GR" sz="2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Το διάστημα αυτό μπορεί να είναι έτος, εξάμηνο </a:t>
            </a:r>
            <a:r>
              <a:rPr lang="el-GR" sz="2600" dirty="0" smtClean="0">
                <a:latin typeface="Calibri" pitchFamily="34" charset="0"/>
                <a:ea typeface="Calibri" pitchFamily="34" charset="0"/>
                <a:cs typeface="Times New Roman" pitchFamily="18" charset="0"/>
              </a:rPr>
              <a:t>…</a:t>
            </a:r>
            <a:endParaRPr kumimoji="0" lang="el-GR" sz="2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lvl="1" algn="just" fontAlgn="base">
              <a:spcBef>
                <a:spcPct val="0"/>
              </a:spcBef>
              <a:spcAft>
                <a:spcPct val="0"/>
              </a:spcAft>
              <a:buFont typeface="Arial" pitchFamily="34" charset="0"/>
              <a:buChar char="•"/>
            </a:pPr>
            <a:r>
              <a:rPr kumimoji="0" lang="el-GR" sz="2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Το επιτόκιο παραμένει σταθερό από περίοδο σε περίοδο και θα πρέπει να αναφέρεται στην αυτή χρονική περίοδο που αναφέρεται και η περίοδος ανατοκισμού. </a:t>
            </a:r>
          </a:p>
        </p:txBody>
      </p:sp>
      <p:pic>
        <p:nvPicPr>
          <p:cNvPr id="68611" name="Picture 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500430" y="6215082"/>
            <a:ext cx="2160240" cy="642918"/>
          </a:xfrm>
          <a:prstGeom prst="rect">
            <a:avLst/>
          </a:prstGeom>
          <a:noFill/>
        </p:spPr>
      </p:pic>
      <p:sp>
        <p:nvSpPr>
          <p:cNvPr id="68612"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9" name="1 - Τίτλος"/>
          <p:cNvSpPr txBox="1">
            <a:spLocks/>
          </p:cNvSpPr>
          <p:nvPr/>
        </p:nvSpPr>
        <p:spPr>
          <a:xfrm>
            <a:off x="899592" y="0"/>
            <a:ext cx="7498080" cy="928670"/>
          </a:xfrm>
          <a:prstGeom prst="rect">
            <a:avLst/>
          </a:prstGeom>
        </p:spPr>
        <p:txBody>
          <a:bodyPr vert="horz" lIns="91440" tIns="45720" rIns="91440" bIns="45720" rtlCol="0" anchor="ctr">
            <a:normAutofit/>
          </a:bodyPr>
          <a:lstStyle/>
          <a:p>
            <a:pPr lvl="0" algn="ctr">
              <a:spcBef>
                <a:spcPct val="0"/>
              </a:spcBef>
            </a:pPr>
            <a:r>
              <a:rPr lang="el-GR" sz="2800" b="1" dirty="0" smtClean="0"/>
              <a:t>Ανατοκισμό ή Σύνθετος Τόκος</a:t>
            </a:r>
            <a:endParaRPr kumimoji="0" lang="el-GR" sz="2800" b="0"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6178812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99592" y="0"/>
            <a:ext cx="7498080" cy="1143000"/>
          </a:xfrm>
        </p:spPr>
        <p:txBody>
          <a:bodyPr>
            <a:normAutofit/>
          </a:bodyPr>
          <a:lstStyle/>
          <a:p>
            <a:r>
              <a:rPr lang="el-GR" sz="2800" b="1" dirty="0" smtClean="0">
                <a:latin typeface="+mn-lt"/>
                <a:ea typeface="+mn-ea"/>
                <a:cs typeface="+mn-cs"/>
              </a:rPr>
              <a:t>Παραδείγματα</a:t>
            </a:r>
            <a:r>
              <a:rPr lang="en-GB" sz="2800" b="1" dirty="0" smtClean="0">
                <a:latin typeface="+mn-lt"/>
                <a:ea typeface="+mn-ea"/>
                <a:cs typeface="+mn-cs"/>
              </a:rPr>
              <a:t/>
            </a:r>
            <a:br>
              <a:rPr lang="en-GB" sz="2800" b="1" dirty="0" smtClean="0">
                <a:latin typeface="+mn-lt"/>
                <a:ea typeface="+mn-ea"/>
                <a:cs typeface="+mn-cs"/>
              </a:rPr>
            </a:br>
            <a:endParaRPr lang="en-GB" sz="2800" b="1" dirty="0">
              <a:latin typeface="+mn-lt"/>
              <a:ea typeface="+mn-ea"/>
              <a:cs typeface="+mn-cs"/>
            </a:endParaRPr>
          </a:p>
        </p:txBody>
      </p:sp>
      <p:pic>
        <p:nvPicPr>
          <p:cNvPr id="49154"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3071810"/>
            <a:ext cx="9144000" cy="453422"/>
          </a:xfrm>
          <a:prstGeom prst="rect">
            <a:avLst/>
          </a:prstGeom>
          <a:noFill/>
        </p:spPr>
      </p:pic>
      <p:sp>
        <p:nvSpPr>
          <p:cNvPr id="49155" name="Rectangle 3"/>
          <p:cNvSpPr>
            <a:spLocks noChangeArrowheads="1"/>
          </p:cNvSpPr>
          <p:nvPr/>
        </p:nvSpPr>
        <p:spPr bwMode="auto">
          <a:xfrm>
            <a:off x="0" y="1142984"/>
            <a:ext cx="9144000" cy="169277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Να  βρεθεί η τελική αξία κεφαλαίου 2.000 μετά 10 έτη και με ισχύον επιτόκιο 5%.  </a:t>
            </a:r>
            <a:endParaRPr kumimoji="0" lang="en-GB"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Λύση </a:t>
            </a:r>
            <a:endParaRPr kumimoji="0" lang="en-GB"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7" name="Rectangle 5"/>
          <p:cNvSpPr>
            <a:spLocks noChangeArrowheads="1"/>
          </p:cNvSpPr>
          <p:nvPr/>
        </p:nvSpPr>
        <p:spPr bwMode="auto">
          <a:xfrm>
            <a:off x="0" y="8953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5517145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Ορθογώνιο"/>
          <p:cNvSpPr/>
          <p:nvPr/>
        </p:nvSpPr>
        <p:spPr>
          <a:xfrm>
            <a:off x="0" y="0"/>
            <a:ext cx="9144000" cy="4647426"/>
          </a:xfrm>
          <a:prstGeom prst="rect">
            <a:avLst/>
          </a:prstGeom>
        </p:spPr>
        <p:txBody>
          <a:bodyPr wrap="square">
            <a:spAutoFit/>
          </a:bodyPr>
          <a:lstStyle/>
          <a:p>
            <a:pPr lvl="0" algn="just" fontAlgn="base">
              <a:spcBef>
                <a:spcPct val="0"/>
              </a:spcBef>
              <a:spcAft>
                <a:spcPct val="0"/>
              </a:spcAft>
            </a:pPr>
            <a:r>
              <a:rPr lang="el-GR" sz="2800" dirty="0" smtClean="0">
                <a:latin typeface="Calibri" pitchFamily="34" charset="0"/>
                <a:ea typeface="Calibri" pitchFamily="34" charset="0"/>
                <a:cs typeface="Times New Roman" pitchFamily="18" charset="0"/>
              </a:rPr>
              <a:t>Να βρεθεί η τελική αξία κεφαλαίου 5.000 μετά 5,5 έτη και με ισχύον επιτόκιο 10% το εξάμηνο. </a:t>
            </a:r>
            <a:endParaRPr lang="en-GB" sz="2800" dirty="0" smtClean="0">
              <a:latin typeface="Arial" pitchFamily="34" charset="0"/>
              <a:cs typeface="Arial" pitchFamily="34" charset="0"/>
            </a:endParaRPr>
          </a:p>
          <a:p>
            <a:pPr lvl="0" eaLnBrk="0" fontAlgn="base" hangingPunct="0">
              <a:spcBef>
                <a:spcPct val="0"/>
              </a:spcBef>
              <a:spcAft>
                <a:spcPct val="0"/>
              </a:spcAft>
            </a:pPr>
            <a:r>
              <a:rPr lang="el-GR" sz="2800" dirty="0" smtClean="0">
                <a:latin typeface="Calibri" pitchFamily="34" charset="0"/>
                <a:ea typeface="Calibri" pitchFamily="34" charset="0"/>
                <a:cs typeface="Times New Roman" pitchFamily="18" charset="0"/>
              </a:rPr>
              <a:t>Λύση</a:t>
            </a:r>
            <a:endParaRPr lang="en-GB" sz="2800" dirty="0" smtClean="0">
              <a:latin typeface="Arial" pitchFamily="34" charset="0"/>
              <a:cs typeface="Arial" pitchFamily="34" charset="0"/>
            </a:endParaRPr>
          </a:p>
          <a:p>
            <a:pPr lvl="0" algn="just" eaLnBrk="0" fontAlgn="base" hangingPunct="0">
              <a:spcBef>
                <a:spcPct val="0"/>
              </a:spcBef>
              <a:spcAft>
                <a:spcPct val="0"/>
              </a:spcAft>
            </a:pPr>
            <a:r>
              <a:rPr lang="el-GR" sz="2800" dirty="0" smtClean="0">
                <a:latin typeface="Calibri" pitchFamily="34" charset="0"/>
                <a:ea typeface="Calibri" pitchFamily="34" charset="0"/>
                <a:cs typeface="Times New Roman" pitchFamily="18" charset="0"/>
              </a:rPr>
              <a:t>Όταν δεν αναφέρεται η περίοδο ανατοκισμού τότε η περίοδος θεωρείται ότι είναι το έτος. Στην προκειμένη περίπτωση το επιτόκιο είναι εξαμηνιαίο συνεπώς η περίοδος ανατοκισμού είναι το εξάμηνο και θα πρέπει να προηγηθεί ο υπολογισμός του αριθμού των εξαμήνων για να εφαρμοστεί ο σχετικός τύπος. </a:t>
            </a:r>
            <a:endParaRPr lang="en-GB" sz="2800" dirty="0" smtClean="0">
              <a:latin typeface="Arial" pitchFamily="34" charset="0"/>
              <a:cs typeface="Arial" pitchFamily="34" charset="0"/>
            </a:endParaRPr>
          </a:p>
          <a:p>
            <a:pPr lvl="0" eaLnBrk="0" fontAlgn="base" hangingPunct="0">
              <a:spcBef>
                <a:spcPct val="0"/>
              </a:spcBef>
              <a:spcAft>
                <a:spcPct val="0"/>
              </a:spcAft>
            </a:pPr>
            <a:r>
              <a:rPr lang="el-GR" sz="2800" dirty="0" smtClean="0">
                <a:latin typeface="Calibri" pitchFamily="34" charset="0"/>
                <a:ea typeface="Calibri" pitchFamily="34" charset="0"/>
                <a:cs typeface="Times New Roman" pitchFamily="18" charset="0"/>
              </a:rPr>
              <a:t>5,5 έτη= (5,5*2) 11 εξάμηνα</a:t>
            </a:r>
            <a:endParaRPr lang="en-GB" sz="2800" dirty="0" smtClean="0">
              <a:latin typeface="Arial" pitchFamily="34" charset="0"/>
              <a:cs typeface="Arial" pitchFamily="34" charset="0"/>
            </a:endParaRPr>
          </a:p>
          <a:p>
            <a:pPr lvl="0" eaLnBrk="0" fontAlgn="base" hangingPunct="0">
              <a:spcBef>
                <a:spcPct val="0"/>
              </a:spcBef>
              <a:spcAft>
                <a:spcPct val="0"/>
              </a:spcAft>
            </a:pPr>
            <a:endParaRPr lang="en-GB" sz="1600" dirty="0" smtClean="0">
              <a:latin typeface="Arial" pitchFamily="34" charset="0"/>
              <a:cs typeface="Arial" pitchFamily="34" charset="0"/>
            </a:endParaRPr>
          </a:p>
        </p:txBody>
      </p:sp>
      <p:pic>
        <p:nvPicPr>
          <p:cNvPr id="4"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5000636"/>
            <a:ext cx="9144000" cy="571504"/>
          </a:xfrm>
          <a:prstGeom prst="rect">
            <a:avLst/>
          </a:prstGeom>
          <a:noFill/>
        </p:spPr>
      </p:pic>
    </p:spTree>
    <p:extLst>
      <p:ext uri="{BB962C8B-B14F-4D97-AF65-F5344CB8AC3E}">
        <p14:creationId xmlns:p14="http://schemas.microsoft.com/office/powerpoint/2010/main" val="32149194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p:cNvSpPr>
            <a:spLocks noChangeArrowheads="1"/>
          </p:cNvSpPr>
          <p:nvPr/>
        </p:nvSpPr>
        <p:spPr bwMode="auto">
          <a:xfrm>
            <a:off x="0" y="0"/>
            <a:ext cx="9144000" cy="25237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Ποια η παρούσα αξία 1.000 ευρώ τα οποία θα ληφθούν σε ένα έτος από σήμερα. Το ισχύον επιτόκιο της αγοράς είναι 15 %.</a:t>
            </a:r>
            <a:endParaRPr kumimoji="0" lang="en-GB"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Λύση</a:t>
            </a:r>
            <a:endParaRPr kumimoji="0" lang="en-GB"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8"/>
          <p:cNvSpPr>
            <a:spLocks noChangeArrowheads="1"/>
          </p:cNvSpPr>
          <p:nvPr/>
        </p:nvSpPr>
        <p:spPr bwMode="auto">
          <a:xfrm>
            <a:off x="323528" y="4077072"/>
            <a:ext cx="8568952"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Δηλαδή τα 1.000 ευρώ του επόμενο έτους έχουν αξία 869,56 σήμερα. </a:t>
            </a: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Picture 6"/>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28596" y="2500306"/>
            <a:ext cx="8237112" cy="928694"/>
          </a:xfrm>
          <a:prstGeom prst="rect">
            <a:avLst/>
          </a:prstGeom>
          <a:noFill/>
        </p:spPr>
      </p:pic>
    </p:spTree>
    <p:extLst>
      <p:ext uri="{BB962C8B-B14F-4D97-AF65-F5344CB8AC3E}">
        <p14:creationId xmlns:p14="http://schemas.microsoft.com/office/powerpoint/2010/main" val="3960767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0" y="0"/>
            <a:ext cx="9144000" cy="68326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Κρατικό ομόλογο (επενδυτικός τίτλος χρέους) πληρώνει 10.000 ευρώ σε 25 έτη. Ο εκδότης του ομολόγου, το Ελληνικό κράτος, δεν υποχρεούται στη συγκεκριμένη έκδοση να καταβάλλει στον κάτοχο του ομολόγου (δανειστή) τόκους σε τακτά χρονικά διαστήματα αλλά κατά την ημερομηνία λήξης του ομολόγου οφείλει να επιστρέψει στον κάτοχό την ονομαστική του αξία του ομολόγου (</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hlinkClick r:id="rId2"/>
              </a:rPr>
              <a:t>ομόλογα</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μηδενικού τοκομεριδίου). Να βρεθεί η παρούσα αξία του ομολόγου (αξία αγοράς) και ο τόκος που υπόσχεται, όταν το επιτόκιο της αγοράς είναι 7 %. </a:t>
            </a:r>
            <a:endParaRPr kumimoji="0" lang="en-GB"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p:txBody>
      </p:sp>
      <p:sp>
        <p:nvSpPr>
          <p:cNvPr id="6" name="5 - Δεξιό βέλος"/>
          <p:cNvSpPr/>
          <p:nvPr/>
        </p:nvSpPr>
        <p:spPr>
          <a:xfrm>
            <a:off x="7215206" y="614364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2573909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Ορθογώνιο"/>
          <p:cNvSpPr/>
          <p:nvPr/>
        </p:nvSpPr>
        <p:spPr>
          <a:xfrm>
            <a:off x="0" y="0"/>
            <a:ext cx="9144000" cy="2369880"/>
          </a:xfrm>
          <a:prstGeom prst="rect">
            <a:avLst/>
          </a:prstGeom>
        </p:spPr>
        <p:txBody>
          <a:bodyPr wrap="square">
            <a:spAutoFit/>
          </a:bodyPr>
          <a:lstStyle/>
          <a:p>
            <a:pPr lvl="0" algn="just" eaLnBrk="0" fontAlgn="base" hangingPunct="0">
              <a:lnSpc>
                <a:spcPct val="150000"/>
              </a:lnSpc>
              <a:spcBef>
                <a:spcPct val="0"/>
              </a:spcBef>
              <a:spcAft>
                <a:spcPct val="0"/>
              </a:spcAft>
            </a:pPr>
            <a:r>
              <a:rPr lang="el-GR" sz="2800" dirty="0" smtClean="0">
                <a:latin typeface="Calibri" pitchFamily="34" charset="0"/>
                <a:ea typeface="Calibri" pitchFamily="34" charset="0"/>
                <a:cs typeface="Times New Roman" pitchFamily="18" charset="0"/>
              </a:rPr>
              <a:t>Λύση </a:t>
            </a:r>
            <a:endParaRPr lang="en-GB" sz="2800" dirty="0" smtClean="0">
              <a:latin typeface="Arial" pitchFamily="34" charset="0"/>
              <a:cs typeface="Arial" pitchFamily="34" charset="0"/>
            </a:endParaRPr>
          </a:p>
          <a:p>
            <a:pPr lvl="0" algn="just" eaLnBrk="0" fontAlgn="base" hangingPunct="0">
              <a:lnSpc>
                <a:spcPct val="150000"/>
              </a:lnSpc>
              <a:spcBef>
                <a:spcPct val="0"/>
              </a:spcBef>
              <a:spcAft>
                <a:spcPct val="0"/>
              </a:spcAft>
            </a:pPr>
            <a:r>
              <a:rPr lang="el-GR" sz="2800" dirty="0" smtClean="0">
                <a:latin typeface="Calibri" pitchFamily="34" charset="0"/>
                <a:ea typeface="Calibri" pitchFamily="34" charset="0"/>
                <a:cs typeface="Times New Roman" pitchFamily="18" charset="0"/>
              </a:rPr>
              <a:t>Η παρούσα αξία του ομολόγου υπολογίζεται με την προεξόφληση της ονομαστικής αξίας, δηλαδή:</a:t>
            </a:r>
            <a:endParaRPr lang="en-GB" sz="2800" dirty="0" smtClean="0">
              <a:latin typeface="Arial" pitchFamily="34" charset="0"/>
              <a:cs typeface="Arial" pitchFamily="34" charset="0"/>
            </a:endParaRPr>
          </a:p>
          <a:p>
            <a:pPr lvl="0" algn="just" eaLnBrk="0" fontAlgn="base" hangingPunct="0">
              <a:spcBef>
                <a:spcPct val="0"/>
              </a:spcBef>
              <a:spcAft>
                <a:spcPct val="0"/>
              </a:spcAft>
            </a:pPr>
            <a:endParaRPr lang="en-GB" sz="2200" dirty="0" smtClean="0">
              <a:latin typeface="Arial" pitchFamily="34" charset="0"/>
              <a:cs typeface="Arial" pitchFamily="34" charset="0"/>
            </a:endParaRPr>
          </a:p>
        </p:txBody>
      </p:sp>
      <p:pic>
        <p:nvPicPr>
          <p:cNvPr id="4"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2184" y="3000372"/>
            <a:ext cx="9206184" cy="928694"/>
          </a:xfrm>
          <a:prstGeom prst="rect">
            <a:avLst/>
          </a:prstGeom>
          <a:noFill/>
        </p:spPr>
      </p:pic>
      <p:sp>
        <p:nvSpPr>
          <p:cNvPr id="5" name="Rectangle 3"/>
          <p:cNvSpPr>
            <a:spLocks noChangeArrowheads="1"/>
          </p:cNvSpPr>
          <p:nvPr/>
        </p:nvSpPr>
        <p:spPr bwMode="auto">
          <a:xfrm>
            <a:off x="0" y="4286256"/>
            <a:ext cx="9144000"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Ο τόκος του ομολόγου είναι η διαφορά της ονομαστικής αξίας με την παρούσα αξία, δηλαδή: </a:t>
            </a:r>
            <a:endParaRPr kumimoji="0" lang="en-GB"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K</a:t>
            </a:r>
            <a:r>
              <a:rPr kumimoji="0" lang="en-US"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t</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K</a:t>
            </a:r>
            <a:r>
              <a:rPr kumimoji="0" lang="el-GR"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0 </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10.000-1.842,5 = 8.157,5 ευρώ τόκος</a:t>
            </a: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437889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83" name="Rectangle 27"/>
          <p:cNvSpPr>
            <a:spLocks noChangeArrowheads="1"/>
          </p:cNvSpPr>
          <p:nvPr/>
        </p:nvSpPr>
        <p:spPr bwMode="auto">
          <a:xfrm>
            <a:off x="0" y="714356"/>
            <a:ext cx="9144000" cy="66171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Ο τόκος Τ είναι ανάλογος </a:t>
            </a:r>
          </a:p>
          <a:p>
            <a:pPr lvl="1" algn="just" fontAlgn="base">
              <a:lnSpc>
                <a:spcPct val="150000"/>
              </a:lnSpc>
              <a:spcBef>
                <a:spcPct val="0"/>
              </a:spcBef>
              <a:spcAft>
                <a:spcPct val="0"/>
              </a:spcAft>
              <a:buFont typeface="Arial" pitchFamily="34" charset="0"/>
              <a:buChar char="•"/>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του αρχικού κεφαλαίου Κ</a:t>
            </a:r>
            <a:r>
              <a:rPr kumimoji="0" lang="el-GR"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0</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p>
          <a:p>
            <a:pPr lvl="1" algn="just" fontAlgn="base">
              <a:lnSpc>
                <a:spcPct val="150000"/>
              </a:lnSpc>
              <a:spcBef>
                <a:spcPct val="0"/>
              </a:spcBef>
              <a:spcAft>
                <a:spcPct val="0"/>
              </a:spcAft>
              <a:buFont typeface="Arial" pitchFamily="34" charset="0"/>
              <a:buChar char="•"/>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του χρόνου </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και </a:t>
            </a:r>
          </a:p>
          <a:p>
            <a:pPr lvl="1" algn="just" fontAlgn="base">
              <a:lnSpc>
                <a:spcPct val="150000"/>
              </a:lnSpc>
              <a:spcBef>
                <a:spcPct val="0"/>
              </a:spcBef>
              <a:spcAft>
                <a:spcPct val="0"/>
              </a:spcAft>
              <a:buFont typeface="Arial" pitchFamily="34" charset="0"/>
              <a:buChar char="•"/>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του επιτοκίου </a:t>
            </a:r>
            <a:r>
              <a:rPr kumimoji="0" lang="en-US" sz="28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i</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δηλαδή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ctr" defTabSz="914400" rtl="0" eaLnBrk="0" fontAlgn="base" latinLnBrk="0" hangingPunct="0">
              <a:lnSpc>
                <a:spcPct val="15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 Κ</a:t>
            </a:r>
            <a:r>
              <a:rPr kumimoji="0" lang="el-GR"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0</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 </a:t>
            </a:r>
            <a:r>
              <a:rPr kumimoji="0" lang="en-US" sz="28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i</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50000"/>
              </a:lnSpc>
              <a:spcBef>
                <a:spcPct val="0"/>
              </a:spcBef>
              <a:spcAft>
                <a:spcPct val="0"/>
              </a:spcAft>
              <a:buClrTx/>
              <a:buSzTx/>
              <a:buFont typeface="Arial" pitchFamily="34" charset="0"/>
              <a:buChar char="•"/>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To</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κεφάλαιο Κ αντιπροσωπεύει χρηματικό ποσό το οποίο διαμέσου του δανεισμού αποκτά παραγωγική ικανότητα τουλάχιστον ίση με τον τόκο Τ, </a:t>
            </a:r>
          </a:p>
          <a:p>
            <a:pPr lvl="1" algn="just" eaLnBrk="0" fontAlgn="base" hangingPunct="0">
              <a:spcBef>
                <a:spcPct val="0"/>
              </a:spcBef>
              <a:spcAft>
                <a:spcPct val="0"/>
              </a:spcAft>
              <a:buFont typeface="Arial" pitchFamily="34" charset="0"/>
              <a:buChar char="•"/>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βάσει γνωστού επιτοκίου </a:t>
            </a:r>
            <a:r>
              <a:rPr kumimoji="0" lang="en-US" sz="28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i</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και </a:t>
            </a:r>
          </a:p>
          <a:p>
            <a:pPr lvl="1" algn="just" eaLnBrk="0" fontAlgn="base" hangingPunct="0">
              <a:spcBef>
                <a:spcPct val="0"/>
              </a:spcBef>
              <a:spcAft>
                <a:spcPct val="0"/>
              </a:spcAft>
              <a:buFont typeface="Arial" pitchFamily="34" charset="0"/>
              <a:buChar char="•"/>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για παραγωγικό διάστημα ίσο με </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spcBef>
                <a:spcPct val="0"/>
              </a:spcBef>
              <a:spcAft>
                <a:spcPct val="0"/>
              </a:spcAft>
              <a:buClrTx/>
              <a:buSzTx/>
              <a:buFontTx/>
              <a:buNone/>
              <a:tabLst/>
            </a:pPr>
            <a:endParaRPr lang="en-US" sz="1600" dirty="0">
              <a:latin typeface="Calibri" pitchFamily="34" charset="0"/>
              <a:cs typeface="Times New Roman" pitchFamily="18" charset="0"/>
            </a:endParaRPr>
          </a:p>
          <a:p>
            <a:pPr marL="0" marR="0" lvl="0" indent="0" algn="just" defTabSz="914400" rtl="0" eaLnBrk="0" fontAlgn="base" latinLnBrk="0" hangingPunct="0">
              <a:spcBef>
                <a:spcPct val="0"/>
              </a:spcBef>
              <a:spcAft>
                <a:spcPct val="0"/>
              </a:spcAft>
              <a:buClrTx/>
              <a:buSzTx/>
              <a:buFontTx/>
              <a:buNone/>
              <a:tabLst/>
            </a:pPr>
            <a:endParaRPr kumimoji="0" lang="el-GR" sz="1600" b="0" i="0" u="none" strike="noStrike" cap="none" normalizeH="0" baseline="0" dirty="0" smtClean="0">
              <a:ln>
                <a:noFill/>
              </a:ln>
              <a:solidFill>
                <a:schemeClr val="tx1"/>
              </a:solidFill>
              <a:effectLst/>
              <a:latin typeface="Arial" pitchFamily="34" charset="0"/>
            </a:endParaRPr>
          </a:p>
        </p:txBody>
      </p:sp>
      <p:sp>
        <p:nvSpPr>
          <p:cNvPr id="6" name="1 - Τίτλος"/>
          <p:cNvSpPr txBox="1">
            <a:spLocks/>
          </p:cNvSpPr>
          <p:nvPr/>
        </p:nvSpPr>
        <p:spPr>
          <a:xfrm>
            <a:off x="457200" y="-27384"/>
            <a:ext cx="8229600" cy="813178"/>
          </a:xfrm>
          <a:prstGeom prst="rect">
            <a:avLst/>
          </a:prstGeom>
        </p:spPr>
        <p:txBody>
          <a:bodyPr vert="horz" lIns="91440" tIns="45720" rIns="91440" bIns="45720" rtlCol="0" anchor="ctr">
            <a:normAutofit/>
          </a:bodyPr>
          <a:lstStyle/>
          <a:p>
            <a:pPr lvl="0" algn="ctr">
              <a:spcBef>
                <a:spcPct val="0"/>
              </a:spcBef>
            </a:pPr>
            <a:r>
              <a:rPr lang="el-GR" sz="3200" b="1" dirty="0" smtClean="0">
                <a:solidFill>
                  <a:prstClr val="black"/>
                </a:solidFill>
              </a:rPr>
              <a:t>Τόκος</a:t>
            </a:r>
            <a:endParaRPr kumimoji="0" lang="el-GR" sz="32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0" y="0"/>
            <a:ext cx="9144000"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Μια τράπεζα προσφέρει στους καταθέτες της επιτόκιο 10% με ετήσιο ανατοκισμό. Να βρεθεί η τελική αξία κεφαλαίου 10.000 ευρώ σε 3 έτη και 7 μήνες.</a:t>
            </a:r>
            <a:endParaRPr kumimoji="0" lang="en-GB"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Λύση</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1</a:t>
            </a:r>
            <a:r>
              <a:rPr kumimoji="0" lang="el-GR"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ος</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Τρόπος</a:t>
            </a:r>
            <a:endParaRPr kumimoji="0" lang="en-GB"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Υπολογίζουμε το σύνολο των ετών ανατοκισμού περιλαμβάνοντας και τους μήνες, δηλαδή </a:t>
            </a:r>
            <a:r>
              <a:rPr kumimoji="0" lang="el-GR" sz="2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οι επτά μήνες είναι </a:t>
            </a: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3 - Ορθογώνιο"/>
          <p:cNvSpPr/>
          <p:nvPr/>
        </p:nvSpPr>
        <p:spPr>
          <a:xfrm>
            <a:off x="0" y="4643446"/>
            <a:ext cx="3336298" cy="430887"/>
          </a:xfrm>
          <a:prstGeom prst="rect">
            <a:avLst/>
          </a:prstGeom>
        </p:spPr>
        <p:txBody>
          <a:bodyPr wrap="none">
            <a:spAutoFit/>
          </a:bodyPr>
          <a:lstStyle/>
          <a:p>
            <a:pPr lvl="0" eaLnBrk="0" fontAlgn="base" hangingPunct="0">
              <a:spcBef>
                <a:spcPct val="0"/>
              </a:spcBef>
              <a:spcAft>
                <a:spcPct val="0"/>
              </a:spcAft>
            </a:pPr>
            <a:r>
              <a:rPr lang="el-GR" sz="2200" dirty="0" smtClean="0">
                <a:latin typeface="Calibri" pitchFamily="34" charset="0"/>
                <a:ea typeface="Calibri" pitchFamily="34" charset="0"/>
                <a:cs typeface="Times New Roman" pitchFamily="18" charset="0"/>
              </a:rPr>
              <a:t>Η τελική αξία είναι ίση με:  </a:t>
            </a:r>
            <a:endParaRPr lang="en-GB" sz="2200" dirty="0" smtClean="0">
              <a:latin typeface="Arial" pitchFamily="34" charset="0"/>
              <a:cs typeface="Arial" pitchFamily="34" charset="0"/>
            </a:endParaRPr>
          </a:p>
        </p:txBody>
      </p:sp>
      <p:pic>
        <p:nvPicPr>
          <p:cNvPr id="5"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3357562"/>
            <a:ext cx="1964546" cy="714380"/>
          </a:xfrm>
          <a:prstGeom prst="rect">
            <a:avLst/>
          </a:prstGeom>
          <a:noFill/>
        </p:spPr>
      </p:pic>
      <p:sp>
        <p:nvSpPr>
          <p:cNvPr id="6" name="Rectangle 4"/>
          <p:cNvSpPr>
            <a:spLocks noChangeArrowheads="1"/>
          </p:cNvSpPr>
          <p:nvPr/>
        </p:nvSpPr>
        <p:spPr bwMode="auto">
          <a:xfrm>
            <a:off x="2285984" y="3357562"/>
            <a:ext cx="6048672"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έτη και επομένως το σύνολο των ετών είναι 3+0,5833 = 3,5833 </a:t>
            </a:r>
            <a:endParaRPr kumimoji="0" lang="en-GB"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25"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0" y="5357826"/>
            <a:ext cx="9141219" cy="642942"/>
          </a:xfrm>
          <a:prstGeom prst="rect">
            <a:avLst/>
          </a:prstGeom>
          <a:noFill/>
        </p:spPr>
      </p:pic>
      <p:sp>
        <p:nvSpPr>
          <p:cNvPr id="1027" name="Rectangle 3"/>
          <p:cNvSpPr>
            <a:spLocks noChangeArrowheads="1"/>
          </p:cNvSpPr>
          <p:nvPr/>
        </p:nvSpPr>
        <p:spPr bwMode="auto">
          <a:xfrm>
            <a:off x="0" y="6953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endParaRPr>
          </a:p>
        </p:txBody>
      </p:sp>
      <p:sp>
        <p:nvSpPr>
          <p:cNvPr id="10" name="9 - Δεξιό βέλος"/>
          <p:cNvSpPr/>
          <p:nvPr/>
        </p:nvSpPr>
        <p:spPr>
          <a:xfrm>
            <a:off x="7786710" y="628652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7582739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9" name="Rectangle 5"/>
          <p:cNvSpPr>
            <a:spLocks noChangeArrowheads="1"/>
          </p:cNvSpPr>
          <p:nvPr/>
        </p:nvSpPr>
        <p:spPr bwMode="auto">
          <a:xfrm>
            <a:off x="0" y="10001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52234" name="Picture 10"/>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2357429"/>
            <a:ext cx="9144000" cy="797297"/>
          </a:xfrm>
          <a:prstGeom prst="rect">
            <a:avLst/>
          </a:prstGeom>
          <a:noFill/>
        </p:spPr>
      </p:pic>
      <p:pic>
        <p:nvPicPr>
          <p:cNvPr id="52233" name="Picture 9"/>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0" y="3571875"/>
            <a:ext cx="9144000" cy="819421"/>
          </a:xfrm>
          <a:prstGeom prst="rect">
            <a:avLst/>
          </a:prstGeom>
          <a:noFill/>
        </p:spPr>
      </p:pic>
      <p:pic>
        <p:nvPicPr>
          <p:cNvPr id="52232" name="Picture 8"/>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0" y="5000636"/>
            <a:ext cx="7727732" cy="571504"/>
          </a:xfrm>
          <a:prstGeom prst="rect">
            <a:avLst/>
          </a:prstGeom>
          <a:noFill/>
        </p:spPr>
      </p:pic>
      <p:sp>
        <p:nvSpPr>
          <p:cNvPr id="52235" name="Rectangle 11"/>
          <p:cNvSpPr>
            <a:spLocks noChangeArrowheads="1"/>
          </p:cNvSpPr>
          <p:nvPr/>
        </p:nvSpPr>
        <p:spPr bwMode="auto">
          <a:xfrm>
            <a:off x="0" y="0"/>
            <a:ext cx="9144000" cy="215443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2</a:t>
            </a:r>
            <a:r>
              <a:rPr kumimoji="0" lang="el-GR"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ος</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Τρόπος</a:t>
            </a:r>
            <a:endParaRPr kumimoji="0" lang="en-GB"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Υπολογίζεται ο συντελεστής κεφαλαιοποίησης ξεχωριστά για τον ακέραιο αριθμό των ετών και τον αριθμό των μηνών της σχετικής εξίσωσης, δηλαδή </a:t>
            </a:r>
            <a:endParaRPr kumimoji="0" lang="en-GB"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2200" b="0" i="0" u="none" strike="noStrike" cap="none" normalizeH="0" baseline="0" dirty="0" smtClean="0">
              <a:ln>
                <a:noFill/>
              </a:ln>
              <a:solidFill>
                <a:schemeClr val="tx1"/>
              </a:solidFill>
              <a:effectLst/>
              <a:latin typeface="Arial" pitchFamily="34" charset="0"/>
              <a:cs typeface="Arial" pitchFamily="34" charset="0"/>
            </a:endParaRPr>
          </a:p>
        </p:txBody>
      </p:sp>
      <p:sp>
        <p:nvSpPr>
          <p:cNvPr id="52236" name="Rectangle 12"/>
          <p:cNvSpPr>
            <a:spLocks noChangeArrowheads="1"/>
          </p:cNvSpPr>
          <p:nvPr/>
        </p:nvSpPr>
        <p:spPr bwMode="auto">
          <a:xfrm>
            <a:off x="0" y="7620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237" name="Rectangle 13"/>
          <p:cNvSpPr>
            <a:spLocks noChangeArrowheads="1"/>
          </p:cNvSpPr>
          <p:nvPr/>
        </p:nvSpPr>
        <p:spPr bwMode="auto">
          <a:xfrm>
            <a:off x="0" y="10668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239" name="Rectangle 15"/>
          <p:cNvSpPr>
            <a:spLocks noChangeArrowheads="1"/>
          </p:cNvSpPr>
          <p:nvPr/>
        </p:nvSpPr>
        <p:spPr bwMode="auto">
          <a:xfrm>
            <a:off x="0" y="16859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3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  </a:t>
            </a:r>
            <a:r>
              <a:rPr kumimoji="0" lang="el-GR" sz="1300" b="0" i="0" u="none" strike="noStrike" cap="none" normalizeH="0" baseline="0" smtClean="0">
                <a:ln>
                  <a:noFill/>
                </a:ln>
                <a:solidFill>
                  <a:schemeClr val="tx1"/>
                </a:solidFill>
                <a:effectLst/>
                <a:latin typeface="Cambria Math" pitchFamily="18" charset="0"/>
                <a:ea typeface="Calibri" pitchFamily="34" charset="0"/>
                <a:cs typeface="Times New Roman" pitchFamily="18" charset="0"/>
              </a:rPr>
              <a:t/>
            </a:r>
            <a:br>
              <a:rPr kumimoji="0" lang="el-GR" sz="1300" b="0" i="0" u="none" strike="noStrike" cap="none" normalizeH="0" baseline="0" smtClean="0">
                <a:ln>
                  <a:noFill/>
                </a:ln>
                <a:solidFill>
                  <a:schemeClr val="tx1"/>
                </a:solidFill>
                <a:effectLst/>
                <a:latin typeface="Cambria Math" pitchFamily="18" charset="0"/>
                <a:ea typeface="Calibri" pitchFamily="34" charset="0"/>
                <a:cs typeface="Times New Roman" pitchFamily="18" charset="0"/>
              </a:rPr>
            </a:b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9974821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4"/>
          <p:cNvSpPr>
            <a:spLocks noChangeArrowheads="1"/>
          </p:cNvSpPr>
          <p:nvPr/>
        </p:nvSpPr>
        <p:spPr bwMode="auto">
          <a:xfrm>
            <a:off x="0" y="0"/>
            <a:ext cx="9144000" cy="40164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Να σημειωθεί επίσης, ότι ορισμένα πιστωτικά ιδρύματα εφαρμόζουν, σε κάποιες περιπτώσεις, τον λεγόμενο μεικτό ανατοκισμό. Ο ανατοκισμός εφαρμόζεται για τον ακέραιο αριθμό των περιόδων (ετών) ενώ για το κλασματικό (μήνες, μέρες) εφαρμόζεται ο απλός τόκος. Με άλλα λόγια έχουμε δυο συντελεστές, ο πρώτος αφορά στον ανατοκισμό και ο δεύτερος στον απλό τόκο. Το παραπάνω πρόβλημα λύνεται ως εξής:</a:t>
            </a:r>
            <a:endParaRPr kumimoji="0" lang="en-GB"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13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l-GR" sz="1300" b="0" i="0" u="none" strike="noStrike" cap="none" normalizeH="0" baseline="0" dirty="0" smtClean="0">
                <a:ln>
                  <a:noFill/>
                </a:ln>
                <a:solidFill>
                  <a:schemeClr val="tx1"/>
                </a:solidFill>
                <a:effectLst/>
                <a:latin typeface="Cambria Math" pitchFamily="18" charset="0"/>
                <a:ea typeface="Calibri" pitchFamily="34" charset="0"/>
                <a:cs typeface="Times New Roman" pitchFamily="18" charset="0"/>
              </a:rPr>
              <a:t/>
            </a:r>
            <a:br>
              <a:rPr kumimoji="0" lang="el-GR" sz="1300" b="0" i="0" u="none" strike="noStrike" cap="none" normalizeH="0" baseline="0" dirty="0" smtClean="0">
                <a:ln>
                  <a:noFill/>
                </a:ln>
                <a:solidFill>
                  <a:schemeClr val="tx1"/>
                </a:solidFill>
                <a:effectLst/>
                <a:latin typeface="Cambria Math" pitchFamily="18" charset="0"/>
                <a:ea typeface="Calibri" pitchFamily="34" charset="0"/>
                <a:cs typeface="Times New Roman" pitchFamily="18" charset="0"/>
              </a:rPr>
            </a:b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Picture 7"/>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3500438"/>
            <a:ext cx="9205293" cy="785818"/>
          </a:xfrm>
          <a:prstGeom prst="rect">
            <a:avLst/>
          </a:prstGeom>
          <a:noFill/>
        </p:spPr>
      </p:pic>
      <p:pic>
        <p:nvPicPr>
          <p:cNvPr id="5" name="Picture 6"/>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0" y="4357694"/>
            <a:ext cx="8125304" cy="571504"/>
          </a:xfrm>
          <a:prstGeom prst="rect">
            <a:avLst/>
          </a:prstGeom>
          <a:noFill/>
        </p:spPr>
      </p:pic>
      <p:sp>
        <p:nvSpPr>
          <p:cNvPr id="6" name="Rectangle 16"/>
          <p:cNvSpPr>
            <a:spLocks noChangeArrowheads="1"/>
          </p:cNvSpPr>
          <p:nvPr/>
        </p:nvSpPr>
        <p:spPr bwMode="auto">
          <a:xfrm>
            <a:off x="0" y="5042118"/>
            <a:ext cx="91440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Η τελική αξία στην περίπτωση του μεικτού ανατοκισμού είναι μεγαλύτερη από την περίπτωση του καθαρού ανατοκισμού, καθώς η δύναμη που αντιστοιχεί στο κλασματικού μέρους είναι μικρότερη της μονάδος.  </a:t>
            </a: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6632493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1357298"/>
            <a:ext cx="8082391" cy="1065300"/>
          </a:xfrm>
          <a:prstGeom prst="rect">
            <a:avLst/>
          </a:prstGeom>
          <a:noFill/>
        </p:spPr>
      </p:pic>
      <p:sp>
        <p:nvSpPr>
          <p:cNvPr id="4" name="Rectangle 4"/>
          <p:cNvSpPr>
            <a:spLocks noChangeArrowheads="1"/>
          </p:cNvSpPr>
          <p:nvPr/>
        </p:nvSpPr>
        <p:spPr bwMode="auto">
          <a:xfrm>
            <a:off x="0" y="2928934"/>
            <a:ext cx="4399025" cy="80021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Στην προκειμένη περίπτωση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endParaRPr>
          </a:p>
        </p:txBody>
      </p:sp>
      <p:pic>
        <p:nvPicPr>
          <p:cNvPr id="5"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0" y="4429132"/>
            <a:ext cx="9144000" cy="1571636"/>
          </a:xfrm>
          <a:prstGeom prst="rect">
            <a:avLst/>
          </a:prstGeom>
          <a:noFill/>
        </p:spPr>
      </p:pic>
      <p:sp>
        <p:nvSpPr>
          <p:cNvPr id="6" name="5 - Ορθογώνιο"/>
          <p:cNvSpPr/>
          <p:nvPr/>
        </p:nvSpPr>
        <p:spPr>
          <a:xfrm>
            <a:off x="0" y="357166"/>
            <a:ext cx="9144000" cy="523220"/>
          </a:xfrm>
          <a:prstGeom prst="rect">
            <a:avLst/>
          </a:prstGeom>
        </p:spPr>
        <p:txBody>
          <a:bodyPr wrap="square">
            <a:spAutoFit/>
          </a:bodyPr>
          <a:lstStyle/>
          <a:p>
            <a:pPr lvl="0" algn="just" eaLnBrk="0" fontAlgn="base" hangingPunct="0">
              <a:spcBef>
                <a:spcPct val="0"/>
              </a:spcBef>
              <a:spcAft>
                <a:spcPct val="0"/>
              </a:spcAft>
            </a:pPr>
            <a:r>
              <a:rPr lang="el-GR" sz="2800" dirty="0" smtClean="0">
                <a:latin typeface="Calibri" pitchFamily="34" charset="0"/>
                <a:ea typeface="Calibri" pitchFamily="34" charset="0"/>
                <a:cs typeface="Times New Roman" pitchFamily="18" charset="0"/>
              </a:rPr>
              <a:t>Η απόδοση μιας επένδυσης υπολογίζεται από τύπο:</a:t>
            </a:r>
            <a:endParaRPr lang="el-GR" sz="2800" dirty="0" smtClean="0">
              <a:latin typeface="Arial" pitchFamily="34" charset="0"/>
            </a:endParaRPr>
          </a:p>
        </p:txBody>
      </p:sp>
    </p:spTree>
    <p:extLst>
      <p:ext uri="{BB962C8B-B14F-4D97-AF65-F5344CB8AC3E}">
        <p14:creationId xmlns:p14="http://schemas.microsoft.com/office/powerpoint/2010/main" val="3933724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pPr algn="just"/>
            <a:r>
              <a:rPr lang="el-GR" dirty="0" smtClean="0"/>
              <a:t>Έστω η τιμή της μετοχής του ΟΤΕ έκλεισε στα 10 ευρώ χθες και σήμερα 12. Ποια είναι η ποσοστιαία αύξηση της τιμής του ΟΤΕ  </a:t>
            </a:r>
            <a:endParaRPr lang="el-GR" dirty="0"/>
          </a:p>
        </p:txBody>
      </p:sp>
    </p:spTree>
    <p:extLst>
      <p:ext uri="{BB962C8B-B14F-4D97-AF65-F5344CB8AC3E}">
        <p14:creationId xmlns:p14="http://schemas.microsoft.com/office/powerpoint/2010/main" val="4922150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p:txBody>
              <a:bodyPr>
                <a:normAutofit/>
              </a:bodyPr>
              <a:lstStyle/>
              <a:p>
                <a:pPr algn="just"/>
                <a:r>
                  <a:rPr lang="el-GR" dirty="0" smtClean="0"/>
                  <a:t>Έστω η τιμή της μετοχής του ΟΤΕ έκλεισε στα 10 ευρώ χθες και σήμερα 12. Ποια είναι η ποσοστιαία αύξηση του ΟΤΕ.</a:t>
                </a:r>
              </a:p>
              <a:p>
                <a:pPr algn="just"/>
                <a:r>
                  <a:rPr lang="el-GR" dirty="0" smtClean="0"/>
                  <a:t>  </a:t>
                </a:r>
                <a14:m>
                  <m:oMath xmlns:m="http://schemas.openxmlformats.org/officeDocument/2006/math">
                    <m:f>
                      <m:fPr>
                        <m:ctrlPr>
                          <a:rPr lang="el-GR" i="1">
                            <a:latin typeface="Cambria Math"/>
                          </a:rPr>
                        </m:ctrlPr>
                      </m:fPr>
                      <m:num>
                        <m:sSub>
                          <m:sSubPr>
                            <m:ctrlPr>
                              <a:rPr lang="el-GR" i="1">
                                <a:latin typeface="Cambria Math"/>
                              </a:rPr>
                            </m:ctrlPr>
                          </m:sSubPr>
                          <m:e>
                            <m:r>
                              <a:rPr lang="el-GR" i="1">
                                <a:latin typeface="Cambria Math"/>
                              </a:rPr>
                              <m:t>𝑝</m:t>
                            </m:r>
                          </m:e>
                          <m:sub>
                            <m:r>
                              <a:rPr lang="el-GR" i="1">
                                <a:latin typeface="Cambria Math"/>
                              </a:rPr>
                              <m:t>2</m:t>
                            </m:r>
                          </m:sub>
                        </m:sSub>
                      </m:num>
                      <m:den>
                        <m:sSub>
                          <m:sSubPr>
                            <m:ctrlPr>
                              <a:rPr lang="el-GR" i="1">
                                <a:latin typeface="Cambria Math"/>
                              </a:rPr>
                            </m:ctrlPr>
                          </m:sSubPr>
                          <m:e>
                            <m:r>
                              <a:rPr lang="el-GR" i="1">
                                <a:latin typeface="Cambria Math"/>
                              </a:rPr>
                              <m:t>𝑝</m:t>
                            </m:r>
                          </m:e>
                          <m:sub>
                            <m:r>
                              <a:rPr lang="el-GR" i="1">
                                <a:latin typeface="Cambria Math"/>
                              </a:rPr>
                              <m:t>1</m:t>
                            </m:r>
                          </m:sub>
                        </m:sSub>
                      </m:den>
                    </m:f>
                    <m:r>
                      <a:rPr lang="el-GR" i="1">
                        <a:latin typeface="Cambria Math"/>
                      </a:rPr>
                      <m:t>=</m:t>
                    </m:r>
                    <m:f>
                      <m:fPr>
                        <m:ctrlPr>
                          <a:rPr lang="el-GR" i="1">
                            <a:latin typeface="Cambria Math"/>
                          </a:rPr>
                        </m:ctrlPr>
                      </m:fPr>
                      <m:num>
                        <m:r>
                          <a:rPr lang="el-GR" i="1">
                            <a:latin typeface="Cambria Math"/>
                          </a:rPr>
                          <m:t>12</m:t>
                        </m:r>
                      </m:num>
                      <m:den>
                        <m:r>
                          <a:rPr lang="el-GR" i="1">
                            <a:latin typeface="Cambria Math"/>
                          </a:rPr>
                          <m:t>10</m:t>
                        </m:r>
                      </m:den>
                    </m:f>
                    <m:r>
                      <a:rPr lang="el-GR" i="1">
                        <a:latin typeface="Cambria Math"/>
                      </a:rPr>
                      <m:t>=1,2      1,2−1=0,2 </m:t>
                    </m:r>
                    <m:r>
                      <a:rPr lang="el-GR" b="0" i="1" smtClean="0">
                        <a:latin typeface="Cambria Math"/>
                      </a:rPr>
                      <m:t> </m:t>
                    </m:r>
                    <m:sSup>
                      <m:sSupPr>
                        <m:ctrlPr>
                          <a:rPr lang="el-GR" b="0" i="1" smtClean="0">
                            <a:latin typeface="Cambria Math"/>
                          </a:rPr>
                        </m:ctrlPr>
                      </m:sSupPr>
                      <m:e>
                        <m:r>
                          <a:rPr lang="el-GR" b="0" i="1" smtClean="0">
                            <a:latin typeface="Cambria Math"/>
                          </a:rPr>
                          <m:t>𝜂</m:t>
                        </m:r>
                      </m:e>
                      <m:sup>
                        <m:r>
                          <a:rPr lang="el-GR" b="0" i="1" smtClean="0">
                            <a:latin typeface="Cambria Math"/>
                          </a:rPr>
                          <m:t>′</m:t>
                        </m:r>
                      </m:sup>
                    </m:sSup>
                    <m:r>
                      <a:rPr lang="el-GR" b="0" i="1" smtClean="0">
                        <a:latin typeface="Cambria Math"/>
                      </a:rPr>
                      <m:t> </m:t>
                    </m:r>
                    <m:r>
                      <a:rPr lang="el-GR" i="1">
                        <a:latin typeface="Cambria Math"/>
                      </a:rPr>
                      <m:t> 20 %</m:t>
                    </m:r>
                  </m:oMath>
                </a14:m>
                <a:endParaRPr lang="el-GR" dirty="0" smtClean="0"/>
              </a:p>
              <a:p>
                <a:pPr algn="just"/>
                <a:endParaRPr lang="el-GR" dirty="0"/>
              </a:p>
              <a:p>
                <a:pPr algn="just"/>
                <a:r>
                  <a:rPr lang="el-GR" dirty="0"/>
                  <a:t> </a:t>
                </a:r>
                <a14:m>
                  <m:oMath xmlns:m="http://schemas.openxmlformats.org/officeDocument/2006/math">
                    <m:f>
                      <m:fPr>
                        <m:ctrlPr>
                          <a:rPr lang="el-GR" i="1">
                            <a:latin typeface="Cambria Math"/>
                          </a:rPr>
                        </m:ctrlPr>
                      </m:fPr>
                      <m:num>
                        <m:sSub>
                          <m:sSubPr>
                            <m:ctrlPr>
                              <a:rPr lang="el-GR" i="1">
                                <a:latin typeface="Cambria Math"/>
                              </a:rPr>
                            </m:ctrlPr>
                          </m:sSubPr>
                          <m:e>
                            <m:r>
                              <a:rPr lang="el-GR" i="1">
                                <a:latin typeface="Cambria Math"/>
                              </a:rPr>
                              <m:t>𝑝</m:t>
                            </m:r>
                          </m:e>
                          <m:sub>
                            <m:r>
                              <a:rPr lang="el-GR" i="1">
                                <a:latin typeface="Cambria Math"/>
                              </a:rPr>
                              <m:t>2</m:t>
                            </m:r>
                          </m:sub>
                        </m:sSub>
                        <m:r>
                          <a:rPr lang="el-GR" b="0" i="1" smtClean="0">
                            <a:latin typeface="Cambria Math"/>
                          </a:rPr>
                          <m:t>−</m:t>
                        </m:r>
                        <m:sSub>
                          <m:sSubPr>
                            <m:ctrlPr>
                              <a:rPr lang="el-GR" i="1">
                                <a:latin typeface="Cambria Math"/>
                              </a:rPr>
                            </m:ctrlPr>
                          </m:sSubPr>
                          <m:e>
                            <m:r>
                              <a:rPr lang="el-GR" i="1">
                                <a:latin typeface="Cambria Math"/>
                              </a:rPr>
                              <m:t>𝑝</m:t>
                            </m:r>
                          </m:e>
                          <m:sub>
                            <m:r>
                              <a:rPr lang="el-GR" i="1">
                                <a:latin typeface="Cambria Math"/>
                              </a:rPr>
                              <m:t>1</m:t>
                            </m:r>
                          </m:sub>
                        </m:sSub>
                      </m:num>
                      <m:den>
                        <m:sSub>
                          <m:sSubPr>
                            <m:ctrlPr>
                              <a:rPr lang="el-GR" i="1">
                                <a:latin typeface="Cambria Math"/>
                              </a:rPr>
                            </m:ctrlPr>
                          </m:sSubPr>
                          <m:e>
                            <m:r>
                              <a:rPr lang="el-GR" i="1">
                                <a:latin typeface="Cambria Math"/>
                              </a:rPr>
                              <m:t>𝑝</m:t>
                            </m:r>
                          </m:e>
                          <m:sub>
                            <m:r>
                              <a:rPr lang="el-GR" i="1">
                                <a:latin typeface="Cambria Math"/>
                              </a:rPr>
                              <m:t>1</m:t>
                            </m:r>
                          </m:sub>
                        </m:sSub>
                      </m:den>
                    </m:f>
                    <m:r>
                      <a:rPr lang="el-GR" i="1">
                        <a:latin typeface="Cambria Math"/>
                      </a:rPr>
                      <m:t>=</m:t>
                    </m:r>
                    <m:f>
                      <m:fPr>
                        <m:ctrlPr>
                          <a:rPr lang="el-GR" i="1">
                            <a:latin typeface="Cambria Math"/>
                          </a:rPr>
                        </m:ctrlPr>
                      </m:fPr>
                      <m:num>
                        <m:r>
                          <a:rPr lang="el-GR" i="1">
                            <a:latin typeface="Cambria Math"/>
                          </a:rPr>
                          <m:t>12</m:t>
                        </m:r>
                        <m:r>
                          <a:rPr lang="el-GR" b="0" i="1" smtClean="0">
                            <a:latin typeface="Cambria Math"/>
                          </a:rPr>
                          <m:t>−10</m:t>
                        </m:r>
                      </m:num>
                      <m:den>
                        <m:r>
                          <a:rPr lang="el-GR" i="1">
                            <a:latin typeface="Cambria Math"/>
                          </a:rPr>
                          <m:t>10</m:t>
                        </m:r>
                      </m:den>
                    </m:f>
                    <m:r>
                      <a:rPr lang="el-GR" i="1">
                        <a:latin typeface="Cambria Math"/>
                      </a:rPr>
                      <m:t>=</m:t>
                    </m:r>
                    <m:r>
                      <a:rPr lang="el-GR" b="0" i="1" smtClean="0">
                        <a:latin typeface="Cambria Math"/>
                      </a:rPr>
                      <m:t>0</m:t>
                    </m:r>
                    <m:r>
                      <a:rPr lang="el-GR" i="1">
                        <a:latin typeface="Cambria Math"/>
                      </a:rPr>
                      <m:t>,2    </m:t>
                    </m:r>
                    <m:sSup>
                      <m:sSupPr>
                        <m:ctrlPr>
                          <a:rPr lang="el-GR" i="1">
                            <a:latin typeface="Cambria Math"/>
                          </a:rPr>
                        </m:ctrlPr>
                      </m:sSupPr>
                      <m:e>
                        <m:r>
                          <a:rPr lang="el-GR" i="1">
                            <a:latin typeface="Cambria Math"/>
                          </a:rPr>
                          <m:t>𝜂</m:t>
                        </m:r>
                      </m:e>
                      <m:sup>
                        <m:r>
                          <a:rPr lang="el-GR" i="1">
                            <a:latin typeface="Cambria Math"/>
                          </a:rPr>
                          <m:t>′</m:t>
                        </m:r>
                      </m:sup>
                    </m:sSup>
                    <m:r>
                      <a:rPr lang="el-GR" i="1">
                        <a:latin typeface="Cambria Math"/>
                      </a:rPr>
                      <m:t>  20 %</m:t>
                    </m:r>
                  </m:oMath>
                </a14:m>
                <a:endParaRPr lang="el-GR" dirty="0"/>
              </a:p>
              <a:p>
                <a:pPr algn="just"/>
                <a:endParaRPr lang="el-GR"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blipFill rotWithShape="1">
                <a:blip r:embed="rId2"/>
                <a:stretch>
                  <a:fillRect l="-1630" t="-1752" r="-1852"/>
                </a:stretch>
              </a:blipFill>
            </p:spPr>
            <p:txBody>
              <a:bodyPr/>
              <a:lstStyle/>
              <a:p>
                <a:r>
                  <a:rPr lang="el-GR">
                    <a:noFill/>
                  </a:rPr>
                  <a:t> </a:t>
                </a:r>
              </a:p>
            </p:txBody>
          </p:sp>
        </mc:Fallback>
      </mc:AlternateContent>
    </p:spTree>
    <p:extLst>
      <p:ext uri="{BB962C8B-B14F-4D97-AF65-F5344CB8AC3E}">
        <p14:creationId xmlns:p14="http://schemas.microsoft.com/office/powerpoint/2010/main" val="23334508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pPr algn="just"/>
            <a:r>
              <a:rPr lang="el-GR" dirty="0" smtClean="0"/>
              <a:t>Έστω η τιμή της μετοχής του ΟΤΕ έκλεισε στα 10 ευρώ χθες και σήμερα ανέβηκε κατά 20 %. Ποια είναι η νέα τιμή του ΟΤΕ.</a:t>
            </a:r>
          </a:p>
          <a:p>
            <a:pPr algn="just"/>
            <a:endParaRPr lang="el-GR" dirty="0"/>
          </a:p>
        </p:txBody>
      </p:sp>
    </p:spTree>
    <p:extLst>
      <p:ext uri="{BB962C8B-B14F-4D97-AF65-F5344CB8AC3E}">
        <p14:creationId xmlns:p14="http://schemas.microsoft.com/office/powerpoint/2010/main" val="28335161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pPr algn="just"/>
            <a:r>
              <a:rPr lang="el-GR" dirty="0" smtClean="0"/>
              <a:t>Έστω η τιμή της μετοχής του ΟΤΕ έκλεισε στα 10 ευρώ χθες και σήμερα ανέβηκε κατά 20 %. Ποια είναι η νέα τιμή του ΟΤΕ.</a:t>
            </a:r>
          </a:p>
          <a:p>
            <a:pPr algn="just"/>
            <a:r>
              <a:rPr lang="el-GR" dirty="0" smtClean="0"/>
              <a:t>10*0,2=2 επομένως  10+2 =12 ή</a:t>
            </a:r>
          </a:p>
          <a:p>
            <a:pPr algn="just"/>
            <a:r>
              <a:rPr lang="el-GR" dirty="0" smtClean="0"/>
              <a:t>10*1,2=10,2   </a:t>
            </a:r>
          </a:p>
          <a:p>
            <a:pPr algn="just"/>
            <a:endParaRPr lang="el-GR" dirty="0"/>
          </a:p>
        </p:txBody>
      </p:sp>
    </p:spTree>
    <p:extLst>
      <p:ext uri="{BB962C8B-B14F-4D97-AF65-F5344CB8AC3E}">
        <p14:creationId xmlns:p14="http://schemas.microsoft.com/office/powerpoint/2010/main" val="40560556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pPr algn="just"/>
            <a:r>
              <a:rPr lang="el-GR" dirty="0" smtClean="0"/>
              <a:t>Έστω η τιμή της μετοχής της ΔΕΗ έκλεισε στα 5 ευρώ εχθές και σήμερα είναι 4. Ποια είναι η ποσοστιαία μείωση της τιμής της ΔΕΗ  </a:t>
            </a:r>
            <a:endParaRPr lang="el-GR" dirty="0"/>
          </a:p>
        </p:txBody>
      </p:sp>
    </p:spTree>
    <p:extLst>
      <p:ext uri="{BB962C8B-B14F-4D97-AF65-F5344CB8AC3E}">
        <p14:creationId xmlns:p14="http://schemas.microsoft.com/office/powerpoint/2010/main" val="27211300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p:txBody>
              <a:bodyPr/>
              <a:lstStyle/>
              <a:p>
                <a:pPr algn="just"/>
                <a:r>
                  <a:rPr lang="el-GR" dirty="0" smtClean="0"/>
                  <a:t>Έστω η τιμή της μετοχής της ΔΕΗ έκλεισε στα 5 ευρώ εχθές και σήμερα είναι 4. Ποια είναι η ποσοστιαία μείωση της τιμής της ΔΕΗ  </a:t>
                </a:r>
              </a:p>
              <a:p>
                <a:pPr algn="just"/>
                <a:r>
                  <a:rPr lang="el-GR" dirty="0"/>
                  <a:t> </a:t>
                </a:r>
                <a14:m>
                  <m:oMath xmlns:m="http://schemas.openxmlformats.org/officeDocument/2006/math">
                    <m:f>
                      <m:fPr>
                        <m:ctrlPr>
                          <a:rPr lang="el-GR" i="1">
                            <a:latin typeface="Cambria Math"/>
                          </a:rPr>
                        </m:ctrlPr>
                      </m:fPr>
                      <m:num>
                        <m:sSub>
                          <m:sSubPr>
                            <m:ctrlPr>
                              <a:rPr lang="el-GR" i="1">
                                <a:latin typeface="Cambria Math"/>
                              </a:rPr>
                            </m:ctrlPr>
                          </m:sSubPr>
                          <m:e>
                            <m:r>
                              <a:rPr lang="el-GR" i="1">
                                <a:latin typeface="Cambria Math"/>
                              </a:rPr>
                              <m:t>𝑝</m:t>
                            </m:r>
                          </m:e>
                          <m:sub>
                            <m:r>
                              <a:rPr lang="el-GR" i="1">
                                <a:latin typeface="Cambria Math"/>
                              </a:rPr>
                              <m:t>2</m:t>
                            </m:r>
                          </m:sub>
                        </m:sSub>
                      </m:num>
                      <m:den>
                        <m:sSub>
                          <m:sSubPr>
                            <m:ctrlPr>
                              <a:rPr lang="el-GR" i="1">
                                <a:latin typeface="Cambria Math"/>
                              </a:rPr>
                            </m:ctrlPr>
                          </m:sSubPr>
                          <m:e>
                            <m:r>
                              <a:rPr lang="el-GR" i="1">
                                <a:latin typeface="Cambria Math"/>
                              </a:rPr>
                              <m:t>𝑝</m:t>
                            </m:r>
                          </m:e>
                          <m:sub>
                            <m:r>
                              <a:rPr lang="el-GR" i="1">
                                <a:latin typeface="Cambria Math"/>
                              </a:rPr>
                              <m:t>1</m:t>
                            </m:r>
                          </m:sub>
                        </m:sSub>
                      </m:den>
                    </m:f>
                    <m:r>
                      <a:rPr lang="el-GR" i="1">
                        <a:latin typeface="Cambria Math"/>
                      </a:rPr>
                      <m:t>=</m:t>
                    </m:r>
                    <m:f>
                      <m:fPr>
                        <m:ctrlPr>
                          <a:rPr lang="el-GR" i="1">
                            <a:latin typeface="Cambria Math"/>
                          </a:rPr>
                        </m:ctrlPr>
                      </m:fPr>
                      <m:num>
                        <m:r>
                          <a:rPr lang="el-GR" b="0" i="1" smtClean="0">
                            <a:latin typeface="Cambria Math"/>
                          </a:rPr>
                          <m:t>4</m:t>
                        </m:r>
                      </m:num>
                      <m:den>
                        <m:r>
                          <a:rPr lang="el-GR" b="0" i="1" smtClean="0">
                            <a:latin typeface="Cambria Math"/>
                          </a:rPr>
                          <m:t>5</m:t>
                        </m:r>
                      </m:den>
                    </m:f>
                    <m:r>
                      <a:rPr lang="el-GR" i="1">
                        <a:latin typeface="Cambria Math"/>
                      </a:rPr>
                      <m:t>=</m:t>
                    </m:r>
                    <m:r>
                      <a:rPr lang="el-GR" b="0" i="1" smtClean="0">
                        <a:latin typeface="Cambria Math"/>
                      </a:rPr>
                      <m:t>0,8</m:t>
                    </m:r>
                    <m:r>
                      <a:rPr lang="el-GR" i="1">
                        <a:latin typeface="Cambria Math"/>
                      </a:rPr>
                      <m:t>      </m:t>
                    </m:r>
                    <m:r>
                      <a:rPr lang="el-GR" b="0" i="1" smtClean="0">
                        <a:latin typeface="Cambria Math"/>
                      </a:rPr>
                      <m:t>0,8</m:t>
                    </m:r>
                    <m:r>
                      <a:rPr lang="el-GR" i="1">
                        <a:latin typeface="Cambria Math"/>
                      </a:rPr>
                      <m:t>−1=</m:t>
                    </m:r>
                    <m:r>
                      <a:rPr lang="el-GR" b="0" i="1" smtClean="0">
                        <a:latin typeface="Cambria Math"/>
                      </a:rPr>
                      <m:t>−</m:t>
                    </m:r>
                    <m:r>
                      <a:rPr lang="el-GR" i="1">
                        <a:latin typeface="Cambria Math"/>
                      </a:rPr>
                      <m:t>0,2  </m:t>
                    </m:r>
                    <m:sSup>
                      <m:sSupPr>
                        <m:ctrlPr>
                          <a:rPr lang="el-GR" i="1">
                            <a:latin typeface="Cambria Math"/>
                          </a:rPr>
                        </m:ctrlPr>
                      </m:sSupPr>
                      <m:e>
                        <m:r>
                          <a:rPr lang="el-GR" i="1">
                            <a:latin typeface="Cambria Math"/>
                          </a:rPr>
                          <m:t>𝜂</m:t>
                        </m:r>
                      </m:e>
                      <m:sup>
                        <m:r>
                          <a:rPr lang="el-GR" i="1">
                            <a:latin typeface="Cambria Math"/>
                          </a:rPr>
                          <m:t>′</m:t>
                        </m:r>
                      </m:sup>
                    </m:sSup>
                    <m:r>
                      <a:rPr lang="el-GR" i="1">
                        <a:latin typeface="Cambria Math"/>
                      </a:rPr>
                      <m:t>  </m:t>
                    </m:r>
                    <m:r>
                      <a:rPr lang="el-GR" b="0" i="1" smtClean="0">
                        <a:latin typeface="Cambria Math"/>
                      </a:rPr>
                      <m:t>−</m:t>
                    </m:r>
                    <m:r>
                      <a:rPr lang="el-GR" i="1">
                        <a:latin typeface="Cambria Math"/>
                      </a:rPr>
                      <m:t>20 %</m:t>
                    </m:r>
                  </m:oMath>
                </a14:m>
                <a:endParaRPr lang="el-GR" dirty="0"/>
              </a:p>
              <a:p>
                <a:pPr algn="just"/>
                <a:endParaRPr lang="el-GR" dirty="0"/>
              </a:p>
              <a:p>
                <a:pPr algn="just"/>
                <a:r>
                  <a:rPr lang="el-GR" dirty="0"/>
                  <a:t> </a:t>
                </a:r>
                <a14:m>
                  <m:oMath xmlns:m="http://schemas.openxmlformats.org/officeDocument/2006/math">
                    <m:f>
                      <m:fPr>
                        <m:ctrlPr>
                          <a:rPr lang="el-GR" i="1">
                            <a:latin typeface="Cambria Math"/>
                          </a:rPr>
                        </m:ctrlPr>
                      </m:fPr>
                      <m:num>
                        <m:sSub>
                          <m:sSubPr>
                            <m:ctrlPr>
                              <a:rPr lang="el-GR" i="1">
                                <a:latin typeface="Cambria Math"/>
                              </a:rPr>
                            </m:ctrlPr>
                          </m:sSubPr>
                          <m:e>
                            <m:r>
                              <a:rPr lang="el-GR" i="1">
                                <a:latin typeface="Cambria Math"/>
                              </a:rPr>
                              <m:t>𝑝</m:t>
                            </m:r>
                          </m:e>
                          <m:sub>
                            <m:r>
                              <a:rPr lang="el-GR" i="1">
                                <a:latin typeface="Cambria Math"/>
                              </a:rPr>
                              <m:t>2</m:t>
                            </m:r>
                          </m:sub>
                        </m:sSub>
                        <m:r>
                          <a:rPr lang="el-GR" i="1">
                            <a:latin typeface="Cambria Math"/>
                          </a:rPr>
                          <m:t>−</m:t>
                        </m:r>
                        <m:sSub>
                          <m:sSubPr>
                            <m:ctrlPr>
                              <a:rPr lang="el-GR" i="1">
                                <a:latin typeface="Cambria Math"/>
                              </a:rPr>
                            </m:ctrlPr>
                          </m:sSubPr>
                          <m:e>
                            <m:r>
                              <a:rPr lang="el-GR" i="1">
                                <a:latin typeface="Cambria Math"/>
                              </a:rPr>
                              <m:t>𝑝</m:t>
                            </m:r>
                          </m:e>
                          <m:sub>
                            <m:r>
                              <a:rPr lang="el-GR" i="1">
                                <a:latin typeface="Cambria Math"/>
                              </a:rPr>
                              <m:t>1</m:t>
                            </m:r>
                          </m:sub>
                        </m:sSub>
                      </m:num>
                      <m:den>
                        <m:sSub>
                          <m:sSubPr>
                            <m:ctrlPr>
                              <a:rPr lang="el-GR" i="1">
                                <a:latin typeface="Cambria Math"/>
                              </a:rPr>
                            </m:ctrlPr>
                          </m:sSubPr>
                          <m:e>
                            <m:r>
                              <a:rPr lang="el-GR" i="1">
                                <a:latin typeface="Cambria Math"/>
                              </a:rPr>
                              <m:t>𝑝</m:t>
                            </m:r>
                          </m:e>
                          <m:sub>
                            <m:r>
                              <a:rPr lang="el-GR" i="1">
                                <a:latin typeface="Cambria Math"/>
                              </a:rPr>
                              <m:t>1</m:t>
                            </m:r>
                          </m:sub>
                        </m:sSub>
                      </m:den>
                    </m:f>
                    <m:r>
                      <a:rPr lang="el-GR" i="1">
                        <a:latin typeface="Cambria Math"/>
                      </a:rPr>
                      <m:t>=</m:t>
                    </m:r>
                    <m:f>
                      <m:fPr>
                        <m:ctrlPr>
                          <a:rPr lang="el-GR" i="1">
                            <a:latin typeface="Cambria Math"/>
                          </a:rPr>
                        </m:ctrlPr>
                      </m:fPr>
                      <m:num>
                        <m:r>
                          <a:rPr lang="el-GR" b="0" i="1" smtClean="0">
                            <a:latin typeface="Cambria Math"/>
                          </a:rPr>
                          <m:t>4</m:t>
                        </m:r>
                        <m:r>
                          <a:rPr lang="el-GR" i="1">
                            <a:latin typeface="Cambria Math"/>
                          </a:rPr>
                          <m:t>−</m:t>
                        </m:r>
                        <m:r>
                          <a:rPr lang="el-GR" b="0" i="1" smtClean="0">
                            <a:latin typeface="Cambria Math"/>
                          </a:rPr>
                          <m:t>5</m:t>
                        </m:r>
                      </m:num>
                      <m:den>
                        <m:r>
                          <a:rPr lang="el-GR" b="0" i="1" smtClean="0">
                            <a:latin typeface="Cambria Math"/>
                          </a:rPr>
                          <m:t>5</m:t>
                        </m:r>
                      </m:den>
                    </m:f>
                    <m:r>
                      <a:rPr lang="el-GR" i="1">
                        <a:latin typeface="Cambria Math"/>
                      </a:rPr>
                      <m:t>=</m:t>
                    </m:r>
                    <m:r>
                      <a:rPr lang="el-GR" b="0" i="1" smtClean="0">
                        <a:latin typeface="Cambria Math"/>
                      </a:rPr>
                      <m:t>−</m:t>
                    </m:r>
                    <m:r>
                      <a:rPr lang="el-GR" i="1">
                        <a:latin typeface="Cambria Math"/>
                      </a:rPr>
                      <m:t>0,2    </m:t>
                    </m:r>
                    <m:sSup>
                      <m:sSupPr>
                        <m:ctrlPr>
                          <a:rPr lang="el-GR" i="1">
                            <a:latin typeface="Cambria Math"/>
                          </a:rPr>
                        </m:ctrlPr>
                      </m:sSupPr>
                      <m:e>
                        <m:r>
                          <a:rPr lang="el-GR" i="1">
                            <a:latin typeface="Cambria Math"/>
                          </a:rPr>
                          <m:t>𝜂</m:t>
                        </m:r>
                      </m:e>
                      <m:sup>
                        <m:r>
                          <a:rPr lang="el-GR" i="1">
                            <a:latin typeface="Cambria Math"/>
                          </a:rPr>
                          <m:t>′</m:t>
                        </m:r>
                      </m:sup>
                    </m:sSup>
                    <m:r>
                      <a:rPr lang="el-GR" i="1">
                        <a:latin typeface="Cambria Math"/>
                      </a:rPr>
                      <m:t>  </m:t>
                    </m:r>
                    <m:r>
                      <a:rPr lang="el-GR" b="0" i="1" smtClean="0">
                        <a:latin typeface="Cambria Math"/>
                      </a:rPr>
                      <m:t>−</m:t>
                    </m:r>
                    <m:r>
                      <a:rPr lang="el-GR" i="1">
                        <a:latin typeface="Cambria Math"/>
                      </a:rPr>
                      <m:t>20 %</m:t>
                    </m:r>
                  </m:oMath>
                </a14:m>
                <a:endParaRPr lang="el-GR"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blipFill rotWithShape="1">
                <a:blip r:embed="rId2"/>
                <a:stretch>
                  <a:fillRect l="-1630" t="-1752" r="-1852"/>
                </a:stretch>
              </a:blipFill>
            </p:spPr>
            <p:txBody>
              <a:bodyPr/>
              <a:lstStyle/>
              <a:p>
                <a:r>
                  <a:rPr lang="el-GR">
                    <a:noFill/>
                  </a:rPr>
                  <a:t> </a:t>
                </a:r>
              </a:p>
            </p:txBody>
          </p:sp>
        </mc:Fallback>
      </mc:AlternateContent>
    </p:spTree>
    <p:extLst>
      <p:ext uri="{BB962C8B-B14F-4D97-AF65-F5344CB8AC3E}">
        <p14:creationId xmlns:p14="http://schemas.microsoft.com/office/powerpoint/2010/main" val="1939849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84"/>
            <a:ext cx="8229600" cy="1143000"/>
          </a:xfrm>
        </p:spPr>
        <p:txBody>
          <a:bodyPr/>
          <a:lstStyle/>
          <a:p>
            <a:r>
              <a:rPr lang="el-GR" sz="2800" b="1" dirty="0" smtClean="0">
                <a:solidFill>
                  <a:prstClr val="black"/>
                </a:solidFill>
              </a:rPr>
              <a:t>Τόκος </a:t>
            </a:r>
            <a:endParaRPr lang="el-GR" dirty="0"/>
          </a:p>
        </p:txBody>
      </p:sp>
      <p:sp>
        <p:nvSpPr>
          <p:cNvPr id="3" name="Rectangle 28"/>
          <p:cNvSpPr>
            <a:spLocks noChangeArrowheads="1"/>
          </p:cNvSpPr>
          <p:nvPr/>
        </p:nvSpPr>
        <p:spPr bwMode="auto">
          <a:xfrm>
            <a:off x="0" y="3714752"/>
            <a:ext cx="9144000"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Ο προσδιορισμός του τόκου γίνεται με βάση το χρόνο στον οποίο αναφέρεται το επιτόκιο. </a:t>
            </a:r>
          </a:p>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Το επιτόκιο είναι ετήσιο, </a:t>
            </a:r>
          </a:p>
          <a:p>
            <a:pPr lvl="1" algn="just" fontAlgn="base">
              <a:spcBef>
                <a:spcPct val="0"/>
              </a:spcBef>
              <a:spcAft>
                <a:spcPct val="0"/>
              </a:spcAft>
              <a:buFont typeface="Arial" pitchFamily="34" charset="0"/>
              <a:buChar char="•"/>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στην περίπτωση όμως που το επιτόκιο αναφέρεται σε διάστημα μικρότερο του έτους, π.χ. εξάμηνο ή τρίμηνο, τότε θα πρέπει να γίνει ανάλογη μετατροπή και στον χρόνο. </a:t>
            </a:r>
            <a:endParaRPr kumimoji="0" lang="el-GR" sz="2800" b="0" i="0" u="none" strike="noStrike" cap="none" normalizeH="0" baseline="0" dirty="0" smtClean="0">
              <a:ln>
                <a:noFill/>
              </a:ln>
              <a:solidFill>
                <a:schemeClr val="tx1"/>
              </a:solidFill>
              <a:effectLst/>
              <a:latin typeface="Arial" pitchFamily="34" charset="0"/>
            </a:endParaRPr>
          </a:p>
        </p:txBody>
      </p:sp>
      <p:sp>
        <p:nvSpPr>
          <p:cNvPr id="4" name="3 - Ορθογώνιο"/>
          <p:cNvSpPr/>
          <p:nvPr/>
        </p:nvSpPr>
        <p:spPr>
          <a:xfrm>
            <a:off x="0" y="928670"/>
            <a:ext cx="9144000" cy="2739211"/>
          </a:xfrm>
          <a:prstGeom prst="rect">
            <a:avLst/>
          </a:prstGeom>
        </p:spPr>
        <p:txBody>
          <a:bodyPr wrap="square">
            <a:spAutoFit/>
          </a:bodyPr>
          <a:lstStyle/>
          <a:p>
            <a:pPr lvl="0" algn="just" eaLnBrk="0" fontAlgn="base" hangingPunct="0">
              <a:spcBef>
                <a:spcPct val="0"/>
              </a:spcBef>
              <a:spcAft>
                <a:spcPct val="0"/>
              </a:spcAft>
            </a:pPr>
            <a:r>
              <a:rPr lang="el-GR" sz="2800" dirty="0" smtClean="0">
                <a:latin typeface="Calibri" pitchFamily="34" charset="0"/>
                <a:ea typeface="Calibri" pitchFamily="34" charset="0"/>
                <a:cs typeface="Times New Roman" pitchFamily="18" charset="0"/>
              </a:rPr>
              <a:t>1. Να βρεθεί ο τόκος κεφαλαίου 1.000 ευρώ σε 4 έτη με επιτόκιο 15%.</a:t>
            </a:r>
            <a:endParaRPr lang="el-GR" sz="2800" dirty="0" smtClean="0">
              <a:latin typeface="Arial" pitchFamily="34" charset="0"/>
            </a:endParaRPr>
          </a:p>
          <a:p>
            <a:pPr lvl="0" algn="just" eaLnBrk="0" fontAlgn="base" hangingPunct="0">
              <a:spcBef>
                <a:spcPct val="0"/>
              </a:spcBef>
              <a:spcAft>
                <a:spcPct val="0"/>
              </a:spcAft>
            </a:pPr>
            <a:r>
              <a:rPr lang="el-GR" sz="2800" dirty="0" smtClean="0">
                <a:latin typeface="Calibri" pitchFamily="34" charset="0"/>
                <a:ea typeface="Calibri" pitchFamily="34" charset="0"/>
                <a:cs typeface="Times New Roman" pitchFamily="18" charset="0"/>
              </a:rPr>
              <a:t>Λύση </a:t>
            </a:r>
            <a:endParaRPr lang="el-GR" sz="2800" dirty="0" smtClean="0">
              <a:latin typeface="Arial" pitchFamily="34" charset="0"/>
            </a:endParaRPr>
          </a:p>
          <a:p>
            <a:pPr lvl="0" algn="just" eaLnBrk="0" fontAlgn="base" hangingPunct="0">
              <a:spcBef>
                <a:spcPct val="0"/>
              </a:spcBef>
              <a:spcAft>
                <a:spcPct val="0"/>
              </a:spcAft>
            </a:pPr>
            <a:r>
              <a:rPr lang="el-GR" sz="2800" dirty="0" smtClean="0">
                <a:latin typeface="Calibri" pitchFamily="34" charset="0"/>
                <a:ea typeface="Calibri" pitchFamily="34" charset="0"/>
                <a:cs typeface="Times New Roman" pitchFamily="18" charset="0"/>
              </a:rPr>
              <a:t>Κ</a:t>
            </a:r>
            <a:r>
              <a:rPr lang="el-GR" sz="2800" baseline="-30000" dirty="0" smtClean="0">
                <a:latin typeface="Calibri" pitchFamily="34" charset="0"/>
                <a:ea typeface="Calibri" pitchFamily="34" charset="0"/>
                <a:cs typeface="Times New Roman" pitchFamily="18" charset="0"/>
              </a:rPr>
              <a:t>0</a:t>
            </a:r>
            <a:r>
              <a:rPr lang="el-GR" sz="2800" dirty="0" smtClean="0">
                <a:latin typeface="Calibri" pitchFamily="34" charset="0"/>
                <a:ea typeface="Calibri" pitchFamily="34" charset="0"/>
                <a:cs typeface="Times New Roman" pitchFamily="18" charset="0"/>
              </a:rPr>
              <a:t> = αρχικό κεφάλαιο = 1.000, </a:t>
            </a:r>
            <a:r>
              <a:rPr lang="en-US" sz="2800" dirty="0" smtClean="0">
                <a:latin typeface="Calibri" pitchFamily="34" charset="0"/>
                <a:ea typeface="Calibri" pitchFamily="34" charset="0"/>
                <a:cs typeface="Times New Roman" pitchFamily="18" charset="0"/>
              </a:rPr>
              <a:t>t</a:t>
            </a:r>
            <a:r>
              <a:rPr lang="el-GR" sz="2800" dirty="0" smtClean="0">
                <a:latin typeface="Calibri" pitchFamily="34" charset="0"/>
                <a:ea typeface="Calibri" pitchFamily="34" charset="0"/>
                <a:cs typeface="Times New Roman" pitchFamily="18" charset="0"/>
              </a:rPr>
              <a:t> = χρόνος = 4, </a:t>
            </a:r>
            <a:r>
              <a:rPr lang="en-US" sz="2800" dirty="0" err="1" smtClean="0">
                <a:latin typeface="Calibri" pitchFamily="34" charset="0"/>
                <a:ea typeface="Calibri" pitchFamily="34" charset="0"/>
                <a:cs typeface="Times New Roman" pitchFamily="18" charset="0"/>
              </a:rPr>
              <a:t>i</a:t>
            </a:r>
            <a:r>
              <a:rPr lang="el-GR" sz="2800" dirty="0" smtClean="0">
                <a:latin typeface="Calibri" pitchFamily="34" charset="0"/>
                <a:ea typeface="Calibri" pitchFamily="34" charset="0"/>
                <a:cs typeface="Times New Roman" pitchFamily="18" charset="0"/>
              </a:rPr>
              <a:t> = το εκατοστό του επιτοκίου = 0,15   </a:t>
            </a:r>
            <a:endParaRPr lang="el-GR" sz="2800" dirty="0" smtClean="0">
              <a:latin typeface="Arial" pitchFamily="34" charset="0"/>
            </a:endParaRPr>
          </a:p>
          <a:p>
            <a:pPr lvl="0" algn="ctr" eaLnBrk="0" fontAlgn="base" hangingPunct="0">
              <a:spcBef>
                <a:spcPct val="0"/>
              </a:spcBef>
              <a:spcAft>
                <a:spcPct val="0"/>
              </a:spcAft>
            </a:pPr>
            <a:r>
              <a:rPr lang="el-GR" sz="3200" dirty="0" smtClean="0">
                <a:latin typeface="Calibri" pitchFamily="34" charset="0"/>
                <a:ea typeface="Calibri" pitchFamily="34" charset="0"/>
                <a:cs typeface="Times New Roman" pitchFamily="18" charset="0"/>
              </a:rPr>
              <a:t>Τ= Κ</a:t>
            </a:r>
            <a:r>
              <a:rPr lang="el-GR" sz="3200" baseline="-30000" dirty="0" smtClean="0">
                <a:latin typeface="Calibri" pitchFamily="34" charset="0"/>
                <a:ea typeface="Calibri" pitchFamily="34" charset="0"/>
                <a:cs typeface="Times New Roman" pitchFamily="18" charset="0"/>
              </a:rPr>
              <a:t>0</a:t>
            </a:r>
            <a:r>
              <a:rPr lang="el-GR" sz="3200" dirty="0" smtClean="0">
                <a:latin typeface="Calibri" pitchFamily="34" charset="0"/>
                <a:ea typeface="Calibri" pitchFamily="34" charset="0"/>
                <a:cs typeface="Times New Roman" pitchFamily="18" charset="0"/>
              </a:rPr>
              <a:t> </a:t>
            </a:r>
            <a:r>
              <a:rPr lang="en-US" sz="3200" dirty="0" smtClean="0">
                <a:latin typeface="Calibri" pitchFamily="34" charset="0"/>
                <a:ea typeface="Calibri" pitchFamily="34" charset="0"/>
                <a:cs typeface="Times New Roman" pitchFamily="18" charset="0"/>
              </a:rPr>
              <a:t>t </a:t>
            </a:r>
            <a:r>
              <a:rPr lang="en-US" sz="3200" dirty="0" err="1" smtClean="0">
                <a:latin typeface="Calibri" pitchFamily="34" charset="0"/>
                <a:ea typeface="Calibri" pitchFamily="34" charset="0"/>
                <a:cs typeface="Times New Roman" pitchFamily="18" charset="0"/>
              </a:rPr>
              <a:t>i</a:t>
            </a:r>
            <a:r>
              <a:rPr lang="el-GR" sz="3200" dirty="0" smtClean="0">
                <a:latin typeface="Calibri" pitchFamily="34" charset="0"/>
                <a:ea typeface="Calibri" pitchFamily="34" charset="0"/>
                <a:cs typeface="Times New Roman" pitchFamily="18" charset="0"/>
              </a:rPr>
              <a:t> = 1.000*4*0,15 = 600  </a:t>
            </a:r>
            <a:endParaRPr lang="en-US" sz="3200" dirty="0" smtClean="0">
              <a:latin typeface="Calibri" pitchFamily="34" charset="0"/>
              <a:ea typeface="Calibri" pitchFamily="34"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116632"/>
            <a:ext cx="8229600" cy="1143000"/>
          </a:xfrm>
        </p:spPr>
        <p:txBody>
          <a:bodyPr>
            <a:normAutofit/>
          </a:bodyPr>
          <a:lstStyle/>
          <a:p>
            <a:r>
              <a:rPr lang="el-GR" dirty="0" smtClean="0"/>
              <a:t>Άσκηση Αξιολόγησης </a:t>
            </a:r>
            <a:endParaRPr lang="el-GR" dirty="0"/>
          </a:p>
        </p:txBody>
      </p:sp>
      <p:sp>
        <p:nvSpPr>
          <p:cNvPr id="5" name="TextBox 4"/>
          <p:cNvSpPr txBox="1"/>
          <p:nvPr/>
        </p:nvSpPr>
        <p:spPr>
          <a:xfrm>
            <a:off x="179512" y="1772816"/>
            <a:ext cx="9359806" cy="1323439"/>
          </a:xfrm>
          <a:prstGeom prst="rect">
            <a:avLst/>
          </a:prstGeom>
          <a:noFill/>
        </p:spPr>
        <p:txBody>
          <a:bodyPr wrap="none" rtlCol="0">
            <a:spAutoFit/>
          </a:bodyPr>
          <a:lstStyle/>
          <a:p>
            <a:r>
              <a:rPr lang="el-GR" sz="4000" dirty="0" smtClean="0"/>
              <a:t>Να βρεθεί η ημερήσια ποσοστιαία αύξηση  </a:t>
            </a:r>
          </a:p>
          <a:p>
            <a:r>
              <a:rPr lang="el-GR" sz="4000" dirty="0" smtClean="0"/>
              <a:t>της τιμής της μετοχής ΑΑΑ</a:t>
            </a:r>
          </a:p>
        </p:txBody>
      </p:sp>
      <p:graphicFrame>
        <p:nvGraphicFramePr>
          <p:cNvPr id="3" name="Πίνακας 2"/>
          <p:cNvGraphicFramePr>
            <a:graphicFrameLocks noGrp="1"/>
          </p:cNvGraphicFramePr>
          <p:nvPr>
            <p:extLst>
              <p:ext uri="{D42A27DB-BD31-4B8C-83A1-F6EECF244321}">
                <p14:modId xmlns:p14="http://schemas.microsoft.com/office/powerpoint/2010/main" val="2670627470"/>
              </p:ext>
            </p:extLst>
          </p:nvPr>
        </p:nvGraphicFramePr>
        <p:xfrm>
          <a:off x="1475656" y="3386931"/>
          <a:ext cx="3705944" cy="2598420"/>
        </p:xfrm>
        <a:graphic>
          <a:graphicData uri="http://schemas.openxmlformats.org/drawingml/2006/table">
            <a:tbl>
              <a:tblPr>
                <a:tableStyleId>{5C22544A-7EE6-4342-B048-85BDC9FD1C3A}</a:tableStyleId>
              </a:tblPr>
              <a:tblGrid>
                <a:gridCol w="1852972"/>
                <a:gridCol w="1852972"/>
              </a:tblGrid>
              <a:tr h="427058">
                <a:tc>
                  <a:txBody>
                    <a:bodyPr/>
                    <a:lstStyle/>
                    <a:p>
                      <a:pPr algn="ctr" fontAlgn="b"/>
                      <a:r>
                        <a:rPr lang="el-GR" sz="2800" u="none" strike="noStrike" dirty="0" err="1" smtClean="0">
                          <a:effectLst/>
                        </a:rPr>
                        <a:t>Ημερ</a:t>
                      </a:r>
                      <a:r>
                        <a:rPr lang="el-GR" sz="2800" u="none" strike="noStrike" dirty="0" smtClean="0">
                          <a:effectLst/>
                        </a:rPr>
                        <a:t>/νια</a:t>
                      </a:r>
                      <a:endParaRPr lang="el-GR" sz="2800" b="0" i="0" u="none" strike="noStrike" dirty="0">
                        <a:effectLst/>
                        <a:latin typeface="Arial"/>
                      </a:endParaRPr>
                    </a:p>
                  </a:txBody>
                  <a:tcPr marL="6350" marR="6350" marT="6350" marB="0" anchor="b"/>
                </a:tc>
                <a:tc>
                  <a:txBody>
                    <a:bodyPr/>
                    <a:lstStyle/>
                    <a:p>
                      <a:pPr algn="ctr" fontAlgn="b"/>
                      <a:r>
                        <a:rPr lang="el-GR" sz="2800" u="none" strike="noStrike">
                          <a:effectLst/>
                        </a:rPr>
                        <a:t>Τιμή</a:t>
                      </a:r>
                      <a:endParaRPr lang="el-GR" sz="2800" b="0" i="0" u="none" strike="noStrike">
                        <a:effectLst/>
                        <a:latin typeface="Arial"/>
                      </a:endParaRPr>
                    </a:p>
                  </a:txBody>
                  <a:tcPr marL="6350" marR="6350" marT="6350" marB="0" anchor="b"/>
                </a:tc>
              </a:tr>
              <a:tr h="427058">
                <a:tc>
                  <a:txBody>
                    <a:bodyPr/>
                    <a:lstStyle/>
                    <a:p>
                      <a:pPr algn="ctr" fontAlgn="b"/>
                      <a:r>
                        <a:rPr lang="el-GR" sz="2800" u="none" strike="noStrike" dirty="0">
                          <a:effectLst/>
                        </a:rPr>
                        <a:t>30-Σεπ</a:t>
                      </a:r>
                      <a:endParaRPr lang="el-GR" sz="2800" b="0" i="0" u="none" strike="noStrike" dirty="0">
                        <a:effectLst/>
                        <a:latin typeface="Arial"/>
                      </a:endParaRPr>
                    </a:p>
                  </a:txBody>
                  <a:tcPr marL="6350" marR="6350" marT="6350" marB="0" anchor="b"/>
                </a:tc>
                <a:tc>
                  <a:txBody>
                    <a:bodyPr/>
                    <a:lstStyle/>
                    <a:p>
                      <a:pPr algn="ctr" fontAlgn="b"/>
                      <a:r>
                        <a:rPr lang="el-GR" sz="2800" u="none" strike="noStrike" dirty="0">
                          <a:effectLst/>
                        </a:rPr>
                        <a:t>12</a:t>
                      </a:r>
                      <a:endParaRPr lang="el-GR" sz="2800" b="0" i="0" u="none" strike="noStrike" dirty="0">
                        <a:effectLst/>
                        <a:latin typeface="Arial"/>
                      </a:endParaRPr>
                    </a:p>
                  </a:txBody>
                  <a:tcPr marL="6350" marR="6350" marT="6350" marB="0" anchor="b"/>
                </a:tc>
              </a:tr>
              <a:tr h="427058">
                <a:tc>
                  <a:txBody>
                    <a:bodyPr/>
                    <a:lstStyle/>
                    <a:p>
                      <a:pPr algn="ctr" fontAlgn="b"/>
                      <a:r>
                        <a:rPr lang="el-GR" sz="2800" u="none" strike="noStrike">
                          <a:effectLst/>
                        </a:rPr>
                        <a:t>29-Σεπ</a:t>
                      </a:r>
                      <a:endParaRPr lang="el-GR" sz="2800" b="0" i="0" u="none" strike="noStrike">
                        <a:effectLst/>
                        <a:latin typeface="Arial"/>
                      </a:endParaRPr>
                    </a:p>
                  </a:txBody>
                  <a:tcPr marL="6350" marR="6350" marT="6350" marB="0" anchor="b"/>
                </a:tc>
                <a:tc>
                  <a:txBody>
                    <a:bodyPr/>
                    <a:lstStyle/>
                    <a:p>
                      <a:pPr algn="ctr" fontAlgn="b"/>
                      <a:r>
                        <a:rPr lang="el-GR" sz="2800" u="none" strike="noStrike" dirty="0">
                          <a:effectLst/>
                        </a:rPr>
                        <a:t>11</a:t>
                      </a:r>
                      <a:endParaRPr lang="el-GR" sz="2800" b="0" i="0" u="none" strike="noStrike" dirty="0">
                        <a:effectLst/>
                        <a:latin typeface="Arial"/>
                      </a:endParaRPr>
                    </a:p>
                  </a:txBody>
                  <a:tcPr marL="6350" marR="6350" marT="6350" marB="0" anchor="b"/>
                </a:tc>
              </a:tr>
              <a:tr h="427058">
                <a:tc>
                  <a:txBody>
                    <a:bodyPr/>
                    <a:lstStyle/>
                    <a:p>
                      <a:pPr algn="ctr" fontAlgn="b"/>
                      <a:r>
                        <a:rPr lang="el-GR" sz="2800" u="none" strike="noStrike">
                          <a:effectLst/>
                        </a:rPr>
                        <a:t>28-Σεπ</a:t>
                      </a:r>
                      <a:endParaRPr lang="el-GR" sz="2800" b="0" i="0" u="none" strike="noStrike">
                        <a:effectLst/>
                        <a:latin typeface="Arial"/>
                      </a:endParaRPr>
                    </a:p>
                  </a:txBody>
                  <a:tcPr marL="6350" marR="6350" marT="6350" marB="0" anchor="b"/>
                </a:tc>
                <a:tc>
                  <a:txBody>
                    <a:bodyPr/>
                    <a:lstStyle/>
                    <a:p>
                      <a:pPr algn="ctr" fontAlgn="b"/>
                      <a:r>
                        <a:rPr lang="el-GR" sz="2800" u="none" strike="noStrike" dirty="0">
                          <a:effectLst/>
                        </a:rPr>
                        <a:t>10</a:t>
                      </a:r>
                      <a:endParaRPr lang="el-GR" sz="2800" b="0" i="0" u="none" strike="noStrike" dirty="0">
                        <a:effectLst/>
                        <a:latin typeface="Arial"/>
                      </a:endParaRPr>
                    </a:p>
                  </a:txBody>
                  <a:tcPr marL="6350" marR="6350" marT="6350" marB="0" anchor="b"/>
                </a:tc>
              </a:tr>
              <a:tr h="427058">
                <a:tc>
                  <a:txBody>
                    <a:bodyPr/>
                    <a:lstStyle/>
                    <a:p>
                      <a:pPr algn="ctr" fontAlgn="b"/>
                      <a:r>
                        <a:rPr lang="el-GR" sz="2800" u="none" strike="noStrike">
                          <a:effectLst/>
                        </a:rPr>
                        <a:t>27-Σεπ</a:t>
                      </a:r>
                      <a:endParaRPr lang="el-GR" sz="2800" b="0" i="0" u="none" strike="noStrike">
                        <a:effectLst/>
                        <a:latin typeface="Arial"/>
                      </a:endParaRPr>
                    </a:p>
                  </a:txBody>
                  <a:tcPr marL="6350" marR="6350" marT="6350" marB="0" anchor="b"/>
                </a:tc>
                <a:tc>
                  <a:txBody>
                    <a:bodyPr/>
                    <a:lstStyle/>
                    <a:p>
                      <a:pPr algn="ctr" fontAlgn="b"/>
                      <a:r>
                        <a:rPr lang="el-GR" sz="2800" u="none" strike="noStrike" dirty="0">
                          <a:effectLst/>
                        </a:rPr>
                        <a:t>9</a:t>
                      </a:r>
                      <a:endParaRPr lang="el-GR" sz="2800" b="0" i="0" u="none" strike="noStrike" dirty="0">
                        <a:effectLst/>
                        <a:latin typeface="Arial"/>
                      </a:endParaRPr>
                    </a:p>
                  </a:txBody>
                  <a:tcPr marL="6350" marR="6350" marT="6350" marB="0" anchor="b"/>
                </a:tc>
              </a:tr>
              <a:tr h="427058">
                <a:tc>
                  <a:txBody>
                    <a:bodyPr/>
                    <a:lstStyle/>
                    <a:p>
                      <a:pPr algn="ctr" fontAlgn="b"/>
                      <a:r>
                        <a:rPr lang="el-GR" sz="2800" u="none" strike="noStrike">
                          <a:effectLst/>
                        </a:rPr>
                        <a:t>26-Σεπ</a:t>
                      </a:r>
                      <a:endParaRPr lang="el-GR" sz="2800" b="0" i="0" u="none" strike="noStrike">
                        <a:effectLst/>
                        <a:latin typeface="Arial"/>
                      </a:endParaRPr>
                    </a:p>
                  </a:txBody>
                  <a:tcPr marL="6350" marR="6350" marT="6350" marB="0" anchor="b"/>
                </a:tc>
                <a:tc>
                  <a:txBody>
                    <a:bodyPr/>
                    <a:lstStyle/>
                    <a:p>
                      <a:pPr algn="ctr" fontAlgn="b"/>
                      <a:r>
                        <a:rPr lang="el-GR" sz="2800" u="none" strike="noStrike" dirty="0">
                          <a:effectLst/>
                        </a:rPr>
                        <a:t>10</a:t>
                      </a:r>
                      <a:endParaRPr lang="el-GR" sz="2800" b="0" i="0" u="none" strike="noStrike" dirty="0">
                        <a:effectLst/>
                        <a:latin typeface="Arial"/>
                      </a:endParaRPr>
                    </a:p>
                  </a:txBody>
                  <a:tcPr marL="6350" marR="6350" marT="6350" marB="0" anchor="b"/>
                </a:tc>
              </a:tr>
            </a:tbl>
          </a:graphicData>
        </a:graphic>
      </p:graphicFrame>
    </p:spTree>
    <p:extLst>
      <p:ext uri="{BB962C8B-B14F-4D97-AF65-F5344CB8AC3E}">
        <p14:creationId xmlns:p14="http://schemas.microsoft.com/office/powerpoint/2010/main" val="20792160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3"/>
          <p:cNvSpPr>
            <a:spLocks noChangeArrowheads="1"/>
          </p:cNvSpPr>
          <p:nvPr/>
        </p:nvSpPr>
        <p:spPr bwMode="auto">
          <a:xfrm>
            <a:off x="0" y="825579"/>
            <a:ext cx="9144000" cy="53860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Να βρεθεί ο τόκος κεφαλαίου 2.000 ευρώ σε 10 έτη με επιτόκιο εξαμηνιαίο 5%.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Λύση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50000"/>
              </a:lnSpc>
              <a:spcBef>
                <a:spcPct val="0"/>
              </a:spcBef>
              <a:spcAft>
                <a:spcPct val="0"/>
              </a:spcAft>
              <a:buClrTx/>
              <a:buSzTx/>
              <a:buFont typeface="Arial" pitchFamily="34" charset="0"/>
              <a:buChar char="•"/>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Ο χρόνος </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θα πρέπει να μετατραπεί σε εξάμηνα εφόσον η βάση μας είναι πλέον το εξαμηνιαίο επιτόκιο.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ctr" defTabSz="914400" rtl="0" eaLnBrk="0" fontAlgn="base" latinLnBrk="0" hangingPunct="0">
              <a:lnSpc>
                <a:spcPct val="15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10 έτη * 2 εξάμηνα = 20 εξάμηνα = </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ctr" defTabSz="914400" rtl="0" eaLnBrk="0" fontAlgn="base" latinLnBrk="0" hangingPunct="0">
              <a:lnSpc>
                <a:spcPct val="150000"/>
              </a:lnSpc>
              <a:spcBef>
                <a:spcPct val="0"/>
              </a:spcBef>
              <a:spcAft>
                <a:spcPct val="0"/>
              </a:spcAft>
              <a:buClrTx/>
              <a:buSzTx/>
              <a:buFontTx/>
              <a:buNone/>
              <a:tabLst/>
            </a:pP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 Κ</a:t>
            </a:r>
            <a:r>
              <a:rPr kumimoji="0" lang="el-GR" sz="32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0</a:t>
            </a: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 </a:t>
            </a:r>
            <a:r>
              <a:rPr kumimoji="0" lang="en-US" sz="3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i</a:t>
            </a: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2.000*20*0,05 = 2000 </a:t>
            </a:r>
            <a:endParaRPr kumimoji="0" lang="el-GR"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200000"/>
              </a:lnSpc>
              <a:spcBef>
                <a:spcPct val="0"/>
              </a:spcBef>
              <a:spcAft>
                <a:spcPct val="0"/>
              </a:spcAft>
              <a:buClrTx/>
              <a:buSzTx/>
              <a:buFontTx/>
              <a:buNone/>
              <a:tabLst/>
            </a:pPr>
            <a:r>
              <a:rPr kumimoji="0" lang="el-GR" sz="2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l-GR" sz="2200" b="0" i="0" u="none" strike="noStrike" cap="none" normalizeH="0" baseline="0" dirty="0" smtClean="0">
              <a:ln>
                <a:noFill/>
              </a:ln>
              <a:solidFill>
                <a:schemeClr val="tx1"/>
              </a:solidFill>
              <a:effectLst/>
              <a:latin typeface="Arial" pitchFamily="34" charset="0"/>
            </a:endParaRPr>
          </a:p>
        </p:txBody>
      </p:sp>
      <p:sp>
        <p:nvSpPr>
          <p:cNvPr id="47109" name="Rectangle 5"/>
          <p:cNvSpPr>
            <a:spLocks noChangeArrowheads="1"/>
          </p:cNvSpPr>
          <p:nvPr/>
        </p:nvSpPr>
        <p:spPr bwMode="auto">
          <a:xfrm>
            <a:off x="0" y="12573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endParaRPr>
          </a:p>
        </p:txBody>
      </p:sp>
      <p:sp>
        <p:nvSpPr>
          <p:cNvPr id="8" name="1 - Τίτλος"/>
          <p:cNvSpPr txBox="1">
            <a:spLocks/>
          </p:cNvSpPr>
          <p:nvPr/>
        </p:nvSpPr>
        <p:spPr>
          <a:xfrm>
            <a:off x="467544" y="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2800" b="1" i="0" u="none" strike="noStrike" kern="1200" cap="none" spc="0" normalizeH="0" baseline="0" noProof="0" dirty="0" smtClean="0">
                <a:ln>
                  <a:noFill/>
                </a:ln>
                <a:solidFill>
                  <a:prstClr val="black"/>
                </a:solidFill>
                <a:effectLst/>
                <a:uLnTx/>
                <a:uFillTx/>
                <a:latin typeface="+mj-lt"/>
                <a:ea typeface="+mn-ea"/>
                <a:cs typeface="+mn-cs"/>
              </a:rPr>
              <a:t>Παραδείγματα</a:t>
            </a:r>
            <a:endParaRPr kumimoji="0" lang="el-GR" sz="28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0"/>
            <a:ext cx="8229600" cy="1143000"/>
          </a:xfrm>
        </p:spPr>
        <p:txBody>
          <a:bodyPr/>
          <a:lstStyle/>
          <a:p>
            <a:r>
              <a:rPr lang="el-GR" sz="2800" b="1" dirty="0" smtClean="0">
                <a:solidFill>
                  <a:prstClr val="black"/>
                </a:solidFill>
                <a:ea typeface="+mn-ea"/>
                <a:cs typeface="+mn-cs"/>
              </a:rPr>
              <a:t>Παραδείγματα</a:t>
            </a:r>
            <a:endParaRPr lang="el-GR" sz="2800" dirty="0"/>
          </a:p>
        </p:txBody>
      </p:sp>
      <p:sp>
        <p:nvSpPr>
          <p:cNvPr id="3" name="2 - Θέση περιεχομένου"/>
          <p:cNvSpPr>
            <a:spLocks noGrp="1"/>
          </p:cNvSpPr>
          <p:nvPr>
            <p:ph idx="1"/>
          </p:nvPr>
        </p:nvSpPr>
        <p:spPr>
          <a:xfrm>
            <a:off x="0" y="928670"/>
            <a:ext cx="9144000" cy="1714512"/>
          </a:xfrm>
        </p:spPr>
        <p:txBody>
          <a:bodyPr>
            <a:normAutofit lnSpcReduction="10000"/>
          </a:bodyPr>
          <a:lstStyle/>
          <a:p>
            <a:pPr marL="0" lvl="0" indent="0" eaLnBrk="0" fontAlgn="base" hangingPunct="0">
              <a:spcBef>
                <a:spcPct val="0"/>
              </a:spcBef>
              <a:spcAft>
                <a:spcPct val="0"/>
              </a:spcAft>
              <a:buNone/>
            </a:pPr>
            <a:r>
              <a:rPr lang="el-GR" sz="2800" dirty="0" smtClean="0">
                <a:solidFill>
                  <a:prstClr val="black"/>
                </a:solidFill>
                <a:latin typeface="Calibri" pitchFamily="34" charset="0"/>
                <a:ea typeface="Calibri" pitchFamily="34" charset="0"/>
                <a:cs typeface="Times New Roman" pitchFamily="18" charset="0"/>
              </a:rPr>
              <a:t>Να βρεθεί τόκος 5.000 ευρώ σε 7 μήνες με επιτόκιο 10 %. </a:t>
            </a:r>
            <a:endParaRPr lang="el-GR" sz="2800" dirty="0" smtClean="0">
              <a:solidFill>
                <a:prstClr val="black"/>
              </a:solidFill>
              <a:latin typeface="Arial" pitchFamily="34" charset="0"/>
            </a:endParaRPr>
          </a:p>
          <a:p>
            <a:pPr marL="0" lvl="0" indent="0" eaLnBrk="0" fontAlgn="base" hangingPunct="0">
              <a:spcBef>
                <a:spcPct val="0"/>
              </a:spcBef>
              <a:spcAft>
                <a:spcPct val="0"/>
              </a:spcAft>
              <a:buNone/>
            </a:pPr>
            <a:r>
              <a:rPr lang="el-GR" sz="2800" dirty="0" smtClean="0">
                <a:solidFill>
                  <a:prstClr val="black"/>
                </a:solidFill>
                <a:latin typeface="Calibri" pitchFamily="34" charset="0"/>
                <a:ea typeface="Calibri" pitchFamily="34" charset="0"/>
                <a:cs typeface="Times New Roman" pitchFamily="18" charset="0"/>
              </a:rPr>
              <a:t>Λύση </a:t>
            </a:r>
            <a:endParaRPr lang="el-GR" sz="2800" dirty="0" smtClean="0">
              <a:solidFill>
                <a:prstClr val="black"/>
              </a:solidFill>
              <a:latin typeface="Arial" pitchFamily="34" charset="0"/>
            </a:endParaRPr>
          </a:p>
          <a:p>
            <a:pPr marL="0" lvl="0" indent="0" eaLnBrk="0" fontAlgn="base" hangingPunct="0">
              <a:spcBef>
                <a:spcPct val="0"/>
              </a:spcBef>
              <a:spcAft>
                <a:spcPct val="0"/>
              </a:spcAft>
              <a:buNone/>
            </a:pPr>
            <a:r>
              <a:rPr lang="el-GR" sz="2800" dirty="0" smtClean="0">
                <a:solidFill>
                  <a:prstClr val="black"/>
                </a:solidFill>
                <a:latin typeface="Calibri" pitchFamily="34" charset="0"/>
                <a:ea typeface="Calibri" pitchFamily="34" charset="0"/>
                <a:cs typeface="Times New Roman" pitchFamily="18" charset="0"/>
              </a:rPr>
              <a:t>Επειδή το έτος έχει 12 μήνες (μ) ο τύπος Τ= Κ</a:t>
            </a:r>
            <a:r>
              <a:rPr lang="el-GR" sz="2800" baseline="-30000" dirty="0" smtClean="0">
                <a:solidFill>
                  <a:prstClr val="black"/>
                </a:solidFill>
                <a:latin typeface="Calibri" pitchFamily="34" charset="0"/>
                <a:ea typeface="Calibri" pitchFamily="34" charset="0"/>
                <a:cs typeface="Times New Roman" pitchFamily="18" charset="0"/>
              </a:rPr>
              <a:t>0</a:t>
            </a:r>
            <a:r>
              <a:rPr lang="el-GR" sz="2800" dirty="0" smtClean="0">
                <a:solidFill>
                  <a:prstClr val="black"/>
                </a:solidFill>
                <a:latin typeface="Calibri" pitchFamily="34" charset="0"/>
                <a:ea typeface="Calibri" pitchFamily="34" charset="0"/>
                <a:cs typeface="Times New Roman" pitchFamily="18" charset="0"/>
              </a:rPr>
              <a:t> </a:t>
            </a:r>
            <a:r>
              <a:rPr lang="en-US" sz="2800" dirty="0" smtClean="0">
                <a:solidFill>
                  <a:prstClr val="black"/>
                </a:solidFill>
                <a:latin typeface="Calibri" pitchFamily="34" charset="0"/>
                <a:ea typeface="Calibri" pitchFamily="34" charset="0"/>
                <a:cs typeface="Times New Roman" pitchFamily="18" charset="0"/>
              </a:rPr>
              <a:t>t </a:t>
            </a:r>
            <a:r>
              <a:rPr lang="en-US" sz="2800" dirty="0" err="1" smtClean="0">
                <a:solidFill>
                  <a:prstClr val="black"/>
                </a:solidFill>
                <a:latin typeface="Calibri" pitchFamily="34" charset="0"/>
                <a:ea typeface="Calibri" pitchFamily="34" charset="0"/>
                <a:cs typeface="Times New Roman" pitchFamily="18" charset="0"/>
              </a:rPr>
              <a:t>i</a:t>
            </a:r>
            <a:r>
              <a:rPr lang="el-GR" sz="2800" dirty="0" smtClean="0">
                <a:solidFill>
                  <a:prstClr val="black"/>
                </a:solidFill>
                <a:latin typeface="Calibri" pitchFamily="34" charset="0"/>
                <a:ea typeface="Calibri" pitchFamily="34" charset="0"/>
                <a:cs typeface="Times New Roman" pitchFamily="18" charset="0"/>
              </a:rPr>
              <a:t>  μετατρέπεται ως εξής:</a:t>
            </a:r>
            <a:endParaRPr lang="el-GR" sz="2800" dirty="0" smtClean="0">
              <a:solidFill>
                <a:prstClr val="black"/>
              </a:solidFill>
              <a:latin typeface="Arial" pitchFamily="34" charset="0"/>
            </a:endParaRPr>
          </a:p>
          <a:p>
            <a:pPr marL="0" lvl="0" indent="0" eaLnBrk="0" fontAlgn="base" hangingPunct="0">
              <a:spcBef>
                <a:spcPct val="0"/>
              </a:spcBef>
              <a:spcAft>
                <a:spcPct val="0"/>
              </a:spcAft>
              <a:buNone/>
            </a:pPr>
            <a:endParaRPr lang="el-GR" sz="1800" dirty="0" smtClean="0">
              <a:solidFill>
                <a:prstClr val="black"/>
              </a:solidFill>
              <a:latin typeface="Arial" pitchFamily="34" charset="0"/>
            </a:endParaRPr>
          </a:p>
          <a:p>
            <a:pPr>
              <a:buNone/>
            </a:pPr>
            <a:endParaRPr lang="el-GR" dirty="0"/>
          </a:p>
        </p:txBody>
      </p:sp>
      <p:pic>
        <p:nvPicPr>
          <p:cNvPr id="4"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643570" y="2214554"/>
            <a:ext cx="1571636" cy="1000132"/>
          </a:xfrm>
          <a:prstGeom prst="rect">
            <a:avLst/>
          </a:prstGeom>
          <a:noFill/>
        </p:spPr>
      </p:pic>
      <p:sp>
        <p:nvSpPr>
          <p:cNvPr id="5" name="Rectangle 4"/>
          <p:cNvSpPr>
            <a:spLocks noChangeArrowheads="1"/>
          </p:cNvSpPr>
          <p:nvPr/>
        </p:nvSpPr>
        <p:spPr bwMode="auto">
          <a:xfrm>
            <a:off x="0" y="3429000"/>
            <a:ext cx="7740352" cy="10002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Συνεπώς,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13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br>
              <a:rPr kumimoji="0" lang="el-GR" sz="13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br>
            <a:endParaRPr kumimoji="0" lang="el-GR" sz="1800" b="0" i="0" u="none" strike="noStrike" cap="none" normalizeH="0" baseline="0" dirty="0" smtClean="0">
              <a:ln>
                <a:noFill/>
              </a:ln>
              <a:solidFill>
                <a:schemeClr val="tx1"/>
              </a:solidFill>
              <a:effectLst/>
              <a:latin typeface="Arial" pitchFamily="34" charset="0"/>
            </a:endParaRPr>
          </a:p>
        </p:txBody>
      </p:sp>
      <p:pic>
        <p:nvPicPr>
          <p:cNvPr id="6"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643042" y="3571876"/>
            <a:ext cx="7118285" cy="1071570"/>
          </a:xfrm>
          <a:prstGeom prst="rect">
            <a:avLst/>
          </a:prstGeom>
          <a:noFill/>
        </p:spPr>
      </p:pic>
      <p:sp>
        <p:nvSpPr>
          <p:cNvPr id="7" name="6 - Ορθογώνιο"/>
          <p:cNvSpPr/>
          <p:nvPr/>
        </p:nvSpPr>
        <p:spPr>
          <a:xfrm>
            <a:off x="0" y="5000636"/>
            <a:ext cx="9144000" cy="1815882"/>
          </a:xfrm>
          <a:prstGeom prst="rect">
            <a:avLst/>
          </a:prstGeom>
        </p:spPr>
        <p:txBody>
          <a:bodyPr wrap="square">
            <a:spAutoFit/>
          </a:bodyPr>
          <a:lstStyle/>
          <a:p>
            <a:pPr lvl="0" algn="just" eaLnBrk="0" fontAlgn="base" hangingPunct="0">
              <a:spcBef>
                <a:spcPct val="0"/>
              </a:spcBef>
              <a:spcAft>
                <a:spcPct val="0"/>
              </a:spcAft>
            </a:pPr>
            <a:r>
              <a:rPr lang="el-GR" sz="2800" dirty="0" smtClean="0">
                <a:latin typeface="Calibri" pitchFamily="34" charset="0"/>
                <a:ea typeface="Calibri" pitchFamily="34" charset="0"/>
                <a:cs typeface="Times New Roman" pitchFamily="18" charset="0"/>
              </a:rPr>
              <a:t>Στην περίπτωση που χρόνος εκφράζεται σε υποδιαίρεση του έτους, μήνες ή μέρες, αλλά το επιτόκιο παραμένει ετήσιο, τότε ο υπολογισμός του τόκου γίνεται με απλό μετασχηματισμό του τύπου Τ= Κ</a:t>
            </a:r>
            <a:r>
              <a:rPr lang="el-GR" sz="2800" baseline="-30000" dirty="0" smtClean="0">
                <a:latin typeface="Calibri" pitchFamily="34" charset="0"/>
                <a:ea typeface="Calibri" pitchFamily="34" charset="0"/>
                <a:cs typeface="Times New Roman" pitchFamily="18" charset="0"/>
              </a:rPr>
              <a:t>0</a:t>
            </a:r>
            <a:r>
              <a:rPr lang="el-GR" sz="2800" dirty="0" smtClean="0">
                <a:latin typeface="Calibri" pitchFamily="34" charset="0"/>
                <a:ea typeface="Calibri" pitchFamily="34" charset="0"/>
                <a:cs typeface="Times New Roman" pitchFamily="18" charset="0"/>
              </a:rPr>
              <a:t> </a:t>
            </a:r>
            <a:r>
              <a:rPr lang="en-US" sz="2800" dirty="0" smtClean="0">
                <a:latin typeface="Calibri" pitchFamily="34" charset="0"/>
                <a:ea typeface="Calibri" pitchFamily="34" charset="0"/>
                <a:cs typeface="Times New Roman" pitchFamily="18" charset="0"/>
              </a:rPr>
              <a:t>t </a:t>
            </a:r>
            <a:r>
              <a:rPr lang="en-US" sz="2800" dirty="0" err="1" smtClean="0">
                <a:latin typeface="Calibri" pitchFamily="34" charset="0"/>
                <a:ea typeface="Calibri" pitchFamily="34" charset="0"/>
                <a:cs typeface="Times New Roman" pitchFamily="18" charset="0"/>
              </a:rPr>
              <a:t>i</a:t>
            </a:r>
            <a:r>
              <a:rPr lang="el-GR" sz="2800" dirty="0" smtClean="0">
                <a:latin typeface="Calibri" pitchFamily="34" charset="0"/>
                <a:ea typeface="Calibri" pitchFamily="34" charset="0"/>
                <a:cs typeface="Times New Roman" pitchFamily="18" charset="0"/>
              </a:rPr>
              <a:t>.      </a:t>
            </a:r>
            <a:endParaRPr lang="en-US" sz="2800" dirty="0" smtClean="0">
              <a:latin typeface="Calibri" pitchFamily="34" charset="0"/>
              <a:ea typeface="Calibri" pitchFamily="34"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98" name="Rectangle 18"/>
          <p:cNvSpPr>
            <a:spLocks noChangeArrowheads="1"/>
          </p:cNvSpPr>
          <p:nvPr/>
        </p:nvSpPr>
        <p:spPr bwMode="auto">
          <a:xfrm>
            <a:off x="0" y="12668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endParaRPr>
          </a:p>
        </p:txBody>
      </p:sp>
      <p:pic>
        <p:nvPicPr>
          <p:cNvPr id="46100" name="Picture 20"/>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42910" y="4214818"/>
            <a:ext cx="8117539" cy="1148708"/>
          </a:xfrm>
          <a:prstGeom prst="rect">
            <a:avLst/>
          </a:prstGeom>
          <a:noFill/>
        </p:spPr>
      </p:pic>
      <p:sp>
        <p:nvSpPr>
          <p:cNvPr id="46101" name="Rectangle 21"/>
          <p:cNvSpPr>
            <a:spLocks noChangeArrowheads="1"/>
          </p:cNvSpPr>
          <p:nvPr/>
        </p:nvSpPr>
        <p:spPr bwMode="auto">
          <a:xfrm>
            <a:off x="0" y="357166"/>
            <a:ext cx="9144000" cy="295465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Να βρεθεί το αρχικό κεφάλαιο που μετά από 8 μήνες με επιτόκιο 12% αποφέρει τόκο 500 ευρώ.</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Λύση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 = 500,  </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8/12,  επιτόκιο = 0,12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6"/>
          <p:cNvSpPr>
            <a:spLocks noChangeArrowheads="1"/>
          </p:cNvSpPr>
          <p:nvPr/>
        </p:nvSpPr>
        <p:spPr bwMode="auto">
          <a:xfrm>
            <a:off x="0" y="0"/>
            <a:ext cx="9144000" cy="25237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Να βρεθεί ο τόκος κεφαλαίου 10.000 ευρώ για 1 έτος και 20 μέρες με επιτόκιο 10%.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Λύση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Επειδή το έτος έχει 365 ημέρες (</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v</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ο σχετικός τύπος  μετατρέπεται ως εξής:</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endParaRPr>
          </a:p>
        </p:txBody>
      </p:sp>
      <p:pic>
        <p:nvPicPr>
          <p:cNvPr id="4" name="Picture 15"/>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286248" y="2285992"/>
            <a:ext cx="1428760" cy="1000133"/>
          </a:xfrm>
          <a:prstGeom prst="rect">
            <a:avLst/>
          </a:prstGeom>
          <a:noFill/>
        </p:spPr>
      </p:pic>
      <p:sp>
        <p:nvSpPr>
          <p:cNvPr id="5" name="Rectangle 17"/>
          <p:cNvSpPr>
            <a:spLocks noChangeArrowheads="1"/>
          </p:cNvSpPr>
          <p:nvPr/>
        </p:nvSpPr>
        <p:spPr bwMode="auto">
          <a:xfrm>
            <a:off x="0" y="3857628"/>
            <a:ext cx="9144000" cy="19082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Συνεπώς, ο τόκος για αρχικό κεφάλαιο 10.000 ευρώ με επιτόκιο 0,10 και για 385 μέρες (365 το έτος + 20 μέρες) είναι: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l-GR" sz="13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r>
            <a:br>
              <a:rPr kumimoji="0" lang="el-GR" sz="13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br>
            <a:endParaRPr kumimoji="0" lang="el-GR" sz="1800" b="0" i="0" u="none" strike="noStrike" cap="none" normalizeH="0" baseline="0" dirty="0" smtClean="0">
              <a:ln>
                <a:noFill/>
              </a:ln>
              <a:solidFill>
                <a:schemeClr val="tx1"/>
              </a:solidFill>
              <a:effectLst/>
              <a:latin typeface="Arial" pitchFamily="34" charset="0"/>
            </a:endParaRPr>
          </a:p>
        </p:txBody>
      </p:sp>
      <p:pic>
        <p:nvPicPr>
          <p:cNvPr id="6" name="Picture 1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14348" y="5429264"/>
            <a:ext cx="7912488" cy="10767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2"/>
          <p:cNvSpPr>
            <a:spLocks noChangeArrowheads="1"/>
          </p:cNvSpPr>
          <p:nvPr/>
        </p:nvSpPr>
        <p:spPr bwMode="auto">
          <a:xfrm>
            <a:off x="0" y="0"/>
            <a:ext cx="9144000" cy="295465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Σε πόσο χρόνο αρχικό κεφάλαιο 3.000 ευρώ με επιτόκιο 7% αποφέρει 300 ευρώ τόκο.</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Λύση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 = 300,  Κ</a:t>
            </a:r>
            <a:r>
              <a:rPr kumimoji="0" lang="el-GR"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0</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3.000,  επιτόκιο = 0,07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endParaRPr>
          </a:p>
        </p:txBody>
      </p:sp>
      <p:pic>
        <p:nvPicPr>
          <p:cNvPr id="4" name="Picture 19"/>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85720" y="2643181"/>
            <a:ext cx="6643734" cy="955037"/>
          </a:xfrm>
          <a:prstGeom prst="rect">
            <a:avLst/>
          </a:prstGeom>
          <a:noFill/>
        </p:spPr>
      </p:pic>
      <p:sp>
        <p:nvSpPr>
          <p:cNvPr id="5" name="Rectangle 23"/>
          <p:cNvSpPr>
            <a:spLocks noChangeArrowheads="1"/>
          </p:cNvSpPr>
          <p:nvPr/>
        </p:nvSpPr>
        <p:spPr bwMode="auto">
          <a:xfrm>
            <a:off x="0" y="4143380"/>
            <a:ext cx="9144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1,43 έτη ή 1 έτος και 0,43*365 (μέρες του έτους) = 157 μέρες</a:t>
            </a:r>
            <a:endParaRPr kumimoji="0" lang="el-GR" sz="28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99592" y="-27384"/>
            <a:ext cx="7498080" cy="1143000"/>
          </a:xfrm>
        </p:spPr>
        <p:txBody>
          <a:bodyPr>
            <a:normAutofit/>
          </a:bodyPr>
          <a:lstStyle/>
          <a:p>
            <a:r>
              <a:rPr lang="el-GR" sz="2800" b="1" dirty="0" smtClean="0"/>
              <a:t>Τελική Αξία </a:t>
            </a:r>
            <a:endParaRPr lang="el-GR" sz="2800" dirty="0"/>
          </a:p>
        </p:txBody>
      </p:sp>
      <p:sp>
        <p:nvSpPr>
          <p:cNvPr id="48129" name="Rectangle 1"/>
          <p:cNvSpPr>
            <a:spLocks noChangeArrowheads="1"/>
          </p:cNvSpPr>
          <p:nvPr/>
        </p:nvSpPr>
        <p:spPr bwMode="auto">
          <a:xfrm>
            <a:off x="0" y="1018260"/>
            <a:ext cx="91440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Τελική αξία Κ</a:t>
            </a:r>
            <a:r>
              <a:rPr kumimoji="0" lang="en-US"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t </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ονομάζεται η μέλλουσα αξία αρχικού κεφαλαίου Κ</a:t>
            </a:r>
            <a:r>
              <a:rPr kumimoji="0" lang="en-US"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o</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και περιλαμβάνει το άθροισμα του αρχικού κεφαλαίου με τον τόκο που αντιστοιχεί στο προκαθορισμένο διάστημα (χρόνο).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50000"/>
              </a:lnSpc>
              <a:spcBef>
                <a:spcPct val="0"/>
              </a:spcBef>
              <a:spcAft>
                <a:spcPct val="0"/>
              </a:spcAft>
              <a:buClrTx/>
              <a:buSzTx/>
              <a:buFont typeface="Arial" pitchFamily="34" charset="0"/>
              <a:buChar char="•"/>
              <a:tabLst/>
            </a:pP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H</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τελική αξία Κ</a:t>
            </a:r>
            <a:r>
              <a:rPr kumimoji="0" lang="en-US"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t</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που είναι ίση με το άθροισμα της αρχικής αξίας Κ</a:t>
            </a:r>
            <a:r>
              <a:rPr kumimoji="0" lang="el-GR"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0</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και του τόκου Τ, θα είναι ίση με: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K</a:t>
            </a:r>
            <a:r>
              <a:rPr kumimoji="0" lang="en-US"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t</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K</a:t>
            </a:r>
            <a:r>
              <a:rPr kumimoji="0" lang="en-US"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0</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T = K</a:t>
            </a:r>
            <a:r>
              <a:rPr kumimoji="0" lang="en-US"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0</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Κ</a:t>
            </a:r>
            <a:r>
              <a:rPr kumimoji="0" lang="en-US"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0</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28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i</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t = </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Κ</a:t>
            </a:r>
            <a:r>
              <a:rPr kumimoji="0" lang="en-US"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0</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(1+i t)</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Όπου (1+</a:t>
            </a:r>
            <a:r>
              <a:rPr kumimoji="0" lang="en-US" sz="28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i</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t</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συντελεστής κεφαλαιοποίησης.</a:t>
            </a:r>
            <a:endParaRPr kumimoji="0" lang="el-GR" sz="28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3899170460"/>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6762</TotalTime>
  <Words>1740</Words>
  <Application>Microsoft Office PowerPoint</Application>
  <PresentationFormat>Προβολή στην οθόνη (4:3)</PresentationFormat>
  <Paragraphs>140</Paragraphs>
  <Slides>30</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30</vt:i4>
      </vt:variant>
    </vt:vector>
  </HeadingPairs>
  <TitlesOfParts>
    <vt:vector size="31" baseType="lpstr">
      <vt:lpstr>Θέμα του Office</vt:lpstr>
      <vt:lpstr>Απλή Κεφαλαιοποίηση</vt:lpstr>
      <vt:lpstr>Παρουσίαση του PowerPoint</vt:lpstr>
      <vt:lpstr>Τόκος </vt:lpstr>
      <vt:lpstr>Παρουσίαση του PowerPoint</vt:lpstr>
      <vt:lpstr>Παραδείγματα</vt:lpstr>
      <vt:lpstr>Παρουσίαση του PowerPoint</vt:lpstr>
      <vt:lpstr>Παρουσίαση του PowerPoint</vt:lpstr>
      <vt:lpstr>Παρουσίαση του PowerPoint</vt:lpstr>
      <vt:lpstr>Τελική Αξία </vt:lpstr>
      <vt:lpstr>Παραδείγματα</vt:lpstr>
      <vt:lpstr>Παρουσίαση του PowerPoint</vt:lpstr>
      <vt:lpstr>Παρουσίαση του PowerPoint</vt:lpstr>
      <vt:lpstr>Παρουσίαση του PowerPoint</vt:lpstr>
      <vt:lpstr>Παρουσίαση του PowerPoint</vt:lpstr>
      <vt:lpstr>Παραδείγματα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Άσκηση Αξιολόγησης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Απλή Κεφαλαιοποίηση</dc:title>
  <dc:creator>user</dc:creator>
  <cp:lastModifiedBy>user</cp:lastModifiedBy>
  <cp:revision>14</cp:revision>
  <dcterms:created xsi:type="dcterms:W3CDTF">2010-09-12T10:05:06Z</dcterms:created>
  <dcterms:modified xsi:type="dcterms:W3CDTF">2016-11-02T17:34:40Z</dcterms:modified>
</cp:coreProperties>
</file>