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4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47" r:id="rId11"/>
    <p:sldId id="343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8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1CD46"/>
    <a:srgbClr val="6EA52D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Στυλ με θέμα 1 - Έμφαση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24" autoAdjust="0"/>
  </p:normalViewPr>
  <p:slideViewPr>
    <p:cSldViewPr>
      <p:cViewPr>
        <p:scale>
          <a:sx n="50" d="100"/>
          <a:sy n="50" d="100"/>
        </p:scale>
        <p:origin x="-1272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76405-6318-48FF-A6F8-EAEB5D1E08A1}" type="datetimeFigureOut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1FF37-C3F0-4328-A3C5-9FD66A0BE0C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35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B13D-B5D8-4FF9-AC75-59B6F1AA6EF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227-6ABC-4FD9-A102-965560ABABA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437D-3F75-4393-A9EA-4F58708E613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48D44-096A-4084-B90E-EA9398FFD98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101D-50DD-453E-9E72-28D10BA12BB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414D-A730-4621-8927-71F0C20B199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77AD-0B30-431C-B14F-4872C351C9A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9E9E-F1A1-41BF-A93E-04A571AFA6C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8D08-3A78-49F1-8E58-23172AB456F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BCD7-69F1-49DD-AB3F-EB9CB6375F9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0D25-0DB9-4037-BFF5-FFB4927C716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F0EFE-F6EA-4F87-9CF8-3D8C2440E05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1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D75FF-A3C0-499A-9217-1913B52D3B5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UNI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3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3.xml"/><Relationship Id="rId7" Type="http://schemas.openxmlformats.org/officeDocument/2006/relationships/slide" Target="slide27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10" Type="http://schemas.openxmlformats.org/officeDocument/2006/relationships/image" Target="../media/image3.jpeg"/><Relationship Id="rId4" Type="http://schemas.openxmlformats.org/officeDocument/2006/relationships/slide" Target="slide24.xml"/><Relationship Id="rId9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" Target="slide32.xml"/><Relationship Id="rId7" Type="http://schemas.openxmlformats.org/officeDocument/2006/relationships/image" Target="../media/image4.jpeg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../ANSWER%20KEY/ANSWER%20KEY%201.pptx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357562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1714480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First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Steps at work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4929198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WordArt 1"/>
          <p:cNvSpPr>
            <a:spLocks noChangeArrowheads="1" noChangeShapeType="1" noTextEdit="1"/>
          </p:cNvSpPr>
          <p:nvPr/>
        </p:nvSpPr>
        <p:spPr bwMode="auto">
          <a:xfrm>
            <a:off x="1071538" y="642918"/>
            <a:ext cx="7286676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6EA52D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B. Developing Language</a:t>
            </a:r>
            <a:endParaRPr lang="el-GR" sz="14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6EA52D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17" name="1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65155" y="6294977"/>
            <a:ext cx="413008" cy="713038"/>
          </a:xfrm>
          <a:prstGeom prst="rect">
            <a:avLst/>
          </a:prstGeom>
        </p:spPr>
      </p:pic>
      <p:pic>
        <p:nvPicPr>
          <p:cNvPr id="18" name="1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222213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785786" y="1643050"/>
            <a:ext cx="75724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SCANNING. Read the text carefully and underline all the Simple Present forms and adverbs of frequency. </a:t>
            </a:r>
            <a:endParaRPr lang="el-GR" sz="2400" b="1" dirty="0" smtClean="0"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714348" y="3500438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Ann Georgiou is a 28 years old single woman. Ann is ambitious, </a:t>
            </a: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hardworking </a:t>
            </a: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and enthusiastic about taking up new challenges in life. She works as a secretary for </a:t>
            </a:r>
            <a:r>
              <a:rPr lang="en-GB" sz="2400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Intrasoft</a:t>
            </a: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endParaRPr lang="el-GR" sz="2400" dirty="0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Στρογγυλεμένο ορθογώνιο"/>
          <p:cNvSpPr/>
          <p:nvPr/>
        </p:nvSpPr>
        <p:spPr>
          <a:xfrm>
            <a:off x="1428728" y="3857628"/>
            <a:ext cx="6500858" cy="1571636"/>
          </a:xfrm>
          <a:prstGeom prst="roundRect">
            <a:avLst/>
          </a:prstGeom>
          <a:noFill/>
          <a:ln>
            <a:solidFill>
              <a:srgbClr val="91CD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571472" y="857232"/>
            <a:ext cx="8143932" cy="330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300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Intrasoft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is a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large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incorporated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company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in the electronics business. The company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headquarters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are located in Athens and there is also a branch in Thessaloniki. The company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  <a:hlinkClick r:id="rId5" action="ppaction://hlinksldjump"/>
              </a:rPr>
              <a:t>employs </a:t>
            </a:r>
            <a:r>
              <a:rPr lang="en-GB" sz="23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over four hundred people.</a:t>
            </a:r>
            <a:endParaRPr lang="el-GR" sz="23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1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793849" y="6294977"/>
            <a:ext cx="413008" cy="713038"/>
          </a:xfrm>
          <a:prstGeom prst="rect">
            <a:avLst/>
          </a:prstGeom>
        </p:spPr>
      </p:pic>
      <p:pic>
        <p:nvPicPr>
          <p:cNvPr id="18" name="1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H="1">
            <a:off x="715090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357290" y="3857628"/>
            <a:ext cx="6572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latin typeface="Comic Sans MS" pitchFamily="66" charset="0"/>
              </a:rPr>
              <a:t>Work </a:t>
            </a:r>
            <a:r>
              <a:rPr lang="en-US" sz="2400" b="1" i="1" dirty="0" smtClean="0">
                <a:latin typeface="Comic Sans MS" pitchFamily="66" charset="0"/>
              </a:rPr>
              <a:t>for </a:t>
            </a:r>
            <a:r>
              <a:rPr lang="en-US" sz="2400" i="1" dirty="0" smtClean="0">
                <a:latin typeface="Comic Sans MS" pitchFamily="66" charset="0"/>
              </a:rPr>
              <a:t>+name of company or person, job</a:t>
            </a:r>
          </a:p>
          <a:p>
            <a:pPr algn="ctr"/>
            <a:r>
              <a:rPr lang="en-US" sz="2400" i="1" dirty="0" smtClean="0">
                <a:latin typeface="Comic Sans MS" pitchFamily="66" charset="0"/>
              </a:rPr>
              <a:t>I work for IBM /Mr. Jones/a   doctor.</a:t>
            </a:r>
          </a:p>
          <a:p>
            <a:pPr algn="ctr"/>
            <a:r>
              <a:rPr lang="en-US" sz="2400" i="1" dirty="0" smtClean="0">
                <a:latin typeface="Comic Sans MS" pitchFamily="66" charset="0"/>
              </a:rPr>
              <a:t>Work </a:t>
            </a:r>
            <a:r>
              <a:rPr lang="en-US" sz="2400" b="1" i="1" dirty="0" smtClean="0">
                <a:latin typeface="Comic Sans MS" pitchFamily="66" charset="0"/>
              </a:rPr>
              <a:t>in/at</a:t>
            </a:r>
            <a:r>
              <a:rPr lang="en-US" sz="2400" i="1" dirty="0" smtClean="0">
                <a:latin typeface="Comic Sans MS" pitchFamily="66" charset="0"/>
              </a:rPr>
              <a:t> + work place</a:t>
            </a:r>
          </a:p>
          <a:p>
            <a:pPr algn="ctr"/>
            <a:r>
              <a:rPr lang="en-US" sz="2400" i="1" dirty="0" smtClean="0">
                <a:latin typeface="Comic Sans MS" pitchFamily="66" charset="0"/>
              </a:rPr>
              <a:t>I work in/at a bank.</a:t>
            </a:r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285728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Ann lives in a small flat in Kifisia, a suburb of Athens. She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always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gets up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at 7 o’clock in the morning, because she hasn’t got a car and she has to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get to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work by bus. She starts work at 8:30 and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5" action="ppaction://hlinksldjump"/>
              </a:rPr>
              <a:t>usually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finishes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6" action="ppaction://hlinksldjump"/>
              </a:rPr>
              <a:t>late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in the afternoon.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The staff always has a lunch break at 1 o’clock and Ann sometimes joins her colleagues at the company canteen. Ann’s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7" action="ppaction://hlinksldjump"/>
              </a:rPr>
              <a:t>colleagues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are really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8" action="ppaction://hlinksldjump"/>
              </a:rPr>
              <a:t>polite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and friendly and they enjoy her company.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7865287" y="606506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 flipH="1">
            <a:off x="7293783" y="6065067"/>
            <a:ext cx="413008" cy="713038"/>
          </a:xfrm>
          <a:prstGeom prst="rect">
            <a:avLst/>
          </a:prstGeom>
        </p:spPr>
      </p:pic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5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429388" y="6143644"/>
            <a:ext cx="2133600" cy="365125"/>
          </a:xfrm>
        </p:spPr>
        <p:txBody>
          <a:bodyPr/>
          <a:lstStyle/>
          <a:p>
            <a:fld id="{A3ED75FF-A3C0-499A-9217-1913B52D3B53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2643174" y="4786322"/>
            <a:ext cx="4143404" cy="1571636"/>
          </a:xfrm>
          <a:prstGeom prst="roundRect">
            <a:avLst/>
          </a:prstGeom>
          <a:noFill/>
          <a:ln>
            <a:solidFill>
              <a:srgbClr val="91CD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2071670" y="4786322"/>
            <a:ext cx="5357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by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 bus</a:t>
            </a:r>
          </a:p>
          <a:p>
            <a:pPr lvl="0" algn="ctr" fontAlgn="base">
              <a:spcBef>
                <a:spcPct val="0"/>
              </a:spcBef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by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 car</a:t>
            </a:r>
          </a:p>
          <a:p>
            <a:pPr lvl="0" algn="ctr" fontAlgn="base">
              <a:spcBef>
                <a:spcPct val="0"/>
              </a:spcBef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by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 plane  BUT </a:t>
            </a: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on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foot</a:t>
            </a:r>
          </a:p>
          <a:p>
            <a:pPr lvl="0" algn="ctr" fontAlgn="base">
              <a:spcBef>
                <a:spcPct val="0"/>
              </a:spcBef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by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 train</a:t>
            </a:r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85720" y="457200"/>
            <a:ext cx="8429684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After work she returns home, does the housework and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prepares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her dinner. After dinner she either goes out with friends for a drink or stays at home and watches TV. She rarely goes to bed late as she has to wake up early to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cope with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 usually very busy and tiring day.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865287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7293783" y="6294977"/>
            <a:ext cx="413008" cy="713038"/>
          </a:xfrm>
          <a:prstGeom prst="rect">
            <a:avLst/>
          </a:prstGeom>
        </p:spPr>
      </p:pic>
      <p:sp>
        <p:nvSpPr>
          <p:cNvPr id="7170" name="AutoShape 2" descr="Αποτέλεσμα εικόνας για night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172" name="AutoShape 4" descr="Αποτέλεσμα εικόνας για morning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2714612" y="3643314"/>
            <a:ext cx="4143404" cy="2643206"/>
          </a:xfrm>
          <a:prstGeom prst="roundRect">
            <a:avLst/>
          </a:prstGeom>
          <a:noFill/>
          <a:ln>
            <a:solidFill>
              <a:srgbClr val="91CD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Ορθογώνιο"/>
          <p:cNvSpPr/>
          <p:nvPr/>
        </p:nvSpPr>
        <p:spPr>
          <a:xfrm>
            <a:off x="3143240" y="3786190"/>
            <a:ext cx="4071966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in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the morning</a:t>
            </a: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    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in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the afternoon</a:t>
            </a: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in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the evening</a:t>
            </a: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     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at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night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b="1" i="1" dirty="0" smtClean="0">
                <a:latin typeface="Comic Sans MS" pitchFamily="66" charset="0"/>
                <a:cs typeface="Arial" pitchFamily="34" charset="0"/>
              </a:rPr>
              <a:t>  at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noon</a:t>
            </a:r>
            <a:endParaRPr lang="el-GR" sz="2400" dirty="0"/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57158" y="785794"/>
            <a:ext cx="8572560" cy="501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Some of Ann’s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2" action="ppaction://hlinksldjump"/>
              </a:rPr>
              <a:t>responsibilities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are: to manage incoming and outgoing mail and documents, to prepare agendas, to organize meetings and conferences,  to take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3" action="ppaction://hlinksldjump"/>
              </a:rPr>
              <a:t>minutes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to arrange and confirm appointments, to maintain schedules and filing systems and to provide information.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However, she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4" action="ppaction://hlinksldjump"/>
              </a:rPr>
              <a:t>likes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her job because the working conditions are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5" action="ppaction://hlinksldjump"/>
              </a:rPr>
              <a:t>excellent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The company offers her a quite satisfactory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6" action="ppaction://hlinksldjump"/>
              </a:rPr>
              <a:t>salary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 life insurance plan and medical coverage. 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71472" y="1357298"/>
            <a:ext cx="7858180" cy="446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</a:rPr>
              <a:t>Ann has a boyfriend called John. She doesn’t see him very often because he lives in Patra, but they speak on the phone every day and he sometimes visits her at the</a:t>
            </a:r>
            <a:r>
              <a:rPr lang="en-GB" sz="2400" b="1" dirty="0" smtClean="0">
                <a:latin typeface="Comic Sans MS" pitchFamily="66" charset="0"/>
              </a:rPr>
              <a:t> </a:t>
            </a:r>
            <a:r>
              <a:rPr lang="en-GB" sz="2400" dirty="0" smtClean="0">
                <a:latin typeface="Comic Sans MS" pitchFamily="66" charset="0"/>
              </a:rPr>
              <a:t>weekends. </a:t>
            </a:r>
          </a:p>
          <a:p>
            <a:pPr algn="just">
              <a:lnSpc>
                <a:spcPct val="150000"/>
              </a:lnSpc>
            </a:pPr>
            <a:endParaRPr lang="en-GB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</a:rPr>
              <a:t>John is a high qualified computer programmer and works for a limited company that develops computer software.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08031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293651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>
            <a:hlinkClick r:id="rId4" action="ppaction://hlinkpres?slideindex=1&amp;slidetitle="/>
          </p:cNvPr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ANSWER KEY 1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" name="12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>
            <a:hlinkClick r:id="rId2" action="ppaction://hlinksldjump"/>
          </p:cNvPr>
          <p:cNvSpPr/>
          <p:nvPr/>
        </p:nvSpPr>
        <p:spPr>
          <a:xfrm>
            <a:off x="2714612" y="2143116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hardworking </a:t>
            </a:r>
            <a:r>
              <a:rPr lang="en-US" sz="3200" dirty="0" smtClean="0">
                <a:latin typeface="Comic Sans MS" pitchFamily="66" charset="0"/>
              </a:rPr>
              <a:t>≠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lazy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>
            <a:hlinkClick r:id="rId2" action="ppaction://hlinksldjump"/>
          </p:cNvPr>
          <p:cNvSpPr/>
          <p:nvPr/>
        </p:nvSpPr>
        <p:spPr>
          <a:xfrm>
            <a:off x="3214678" y="2285992"/>
            <a:ext cx="3857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large </a:t>
            </a:r>
            <a:r>
              <a:rPr lang="en-US" sz="3200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small</a:t>
            </a:r>
            <a:r>
              <a:rPr lang="en-US" sz="3200" dirty="0" smtClean="0">
                <a:latin typeface="Comic Sans MS" pitchFamily="66" charset="0"/>
              </a:rPr>
              <a:t> 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4" name="3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500298" y="2285992"/>
            <a:ext cx="4643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Comic Sans MS" pitchFamily="66" charset="0"/>
                <a:hlinkClick r:id="rId2" action="ppaction://hlinksldjump"/>
              </a:rPr>
              <a:t>company</a:t>
            </a:r>
            <a:r>
              <a:rPr lang="en-GB" sz="3200" dirty="0" smtClean="0">
                <a:latin typeface="Comic Sans MS" pitchFamily="66" charset="0"/>
              </a:rPr>
              <a:t> </a:t>
            </a:r>
            <a:r>
              <a:rPr lang="el-GR" sz="3200" dirty="0" smtClean="0">
                <a:latin typeface="Comic Sans MS" pitchFamily="66" charset="0"/>
              </a:rPr>
              <a:t>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enterprise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000372"/>
            <a:ext cx="3357586" cy="30503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643702" y="6492875"/>
            <a:ext cx="2133600" cy="365125"/>
          </a:xfrm>
        </p:spPr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13" name="12 - Ορθογώνιο"/>
          <p:cNvSpPr/>
          <p:nvPr/>
        </p:nvSpPr>
        <p:spPr>
          <a:xfrm>
            <a:off x="857224" y="1857364"/>
            <a:ext cx="73725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People and Companies</a:t>
            </a:r>
            <a:endParaRPr lang="el-GR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3214678" y="785794"/>
            <a:ext cx="3033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UNIT 1</a:t>
            </a:r>
            <a:r>
              <a:rPr lang="en-US" sz="5400" b="1" kern="10" cap="none" spc="0" normalizeH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ticulate Extrabold"/>
              </a:rPr>
              <a:t> 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428728" y="2143116"/>
            <a:ext cx="6500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latin typeface="Comic Sans MS" pitchFamily="66" charset="0"/>
                <a:hlinkClick r:id="rId2" action="ppaction://hlinksldjump"/>
              </a:rPr>
              <a:t>headquarters</a:t>
            </a:r>
            <a:r>
              <a:rPr lang="en-GB" sz="3200" dirty="0" smtClean="0">
                <a:latin typeface="Comic Sans MS" pitchFamily="66" charset="0"/>
              </a:rPr>
              <a:t> </a:t>
            </a:r>
            <a:r>
              <a:rPr lang="el-GR" sz="3200" dirty="0" smtClean="0">
                <a:latin typeface="Comic Sans MS" pitchFamily="66" charset="0"/>
              </a:rPr>
              <a:t>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main offices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928662" y="1500174"/>
            <a:ext cx="71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 smtClean="0">
                <a:latin typeface="Comic Sans MS" pitchFamily="66" charset="0"/>
              </a:rPr>
              <a:t>to employ</a:t>
            </a:r>
            <a:r>
              <a:rPr lang="el-GR" sz="3200" dirty="0" smtClean="0">
                <a:latin typeface="Comic Sans MS" pitchFamily="66" charset="0"/>
              </a:rPr>
              <a:t> </a:t>
            </a:r>
            <a:r>
              <a:rPr lang="en-GB" sz="3200" dirty="0" smtClean="0">
                <a:latin typeface="Comic Sans MS" pitchFamily="66" charset="0"/>
              </a:rPr>
              <a:t>=</a:t>
            </a:r>
            <a:r>
              <a:rPr lang="el-GR" sz="3200" dirty="0" smtClean="0">
                <a:latin typeface="Comic Sans MS" pitchFamily="66" charset="0"/>
              </a:rPr>
              <a:t>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to give work to </a:t>
            </a:r>
            <a:endParaRPr lang="el-GR" sz="3200" b="1" dirty="0" smtClean="0">
              <a:solidFill>
                <a:srgbClr val="6EA52D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3200" b="1" dirty="0" smtClean="0">
                <a:solidFill>
                  <a:srgbClr val="6EA52D"/>
                </a:solidFill>
                <a:latin typeface="Comic Sans MS" pitchFamily="66" charset="0"/>
              </a:rPr>
              <a:t>           </a:t>
            </a:r>
            <a:r>
              <a:rPr lang="en-US" sz="3200" b="1" dirty="0" smtClean="0">
                <a:latin typeface="Comic Sans MS" pitchFamily="66" charset="0"/>
                <a:hlinkClick r:id="rId2" action="ppaction://hlinksldjump"/>
              </a:rPr>
              <a:t>≠</a:t>
            </a:r>
            <a:r>
              <a:rPr lang="el-GR" sz="3200" b="1" dirty="0" smtClean="0">
                <a:solidFill>
                  <a:srgbClr val="6EA52D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to fire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571736" y="2143116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always  </a:t>
            </a:r>
            <a:r>
              <a:rPr lang="en-US" sz="3200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never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928794" y="2071678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to get up  </a:t>
            </a:r>
            <a:r>
              <a:rPr lang="en-US" sz="3200" b="1" dirty="0" smtClean="0">
                <a:latin typeface="Comic Sans MS" pitchFamily="66" charset="0"/>
              </a:rPr>
              <a:t>≠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to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go to bed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4" name="3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5" name="4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714480" y="1714488"/>
            <a:ext cx="5500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to get to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to arrive at 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928926" y="2357430"/>
            <a:ext cx="371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usually  </a:t>
            </a:r>
            <a:r>
              <a:rPr lang="en-US" sz="3200" b="1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rarely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25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3214678" y="1928802"/>
            <a:ext cx="2903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late  </a:t>
            </a:r>
            <a:r>
              <a:rPr lang="en-US" sz="3200" b="1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early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26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428860" y="1785926"/>
            <a:ext cx="4120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colleagues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fellows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857488" y="1928802"/>
            <a:ext cx="35766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polite </a:t>
            </a:r>
            <a:r>
              <a:rPr lang="en-US" sz="3200" b="1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impolite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928662" y="1857364"/>
            <a:ext cx="7550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to prepare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to get something ready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29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2571744"/>
            <a:ext cx="3071834" cy="344417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1785918" y="1857364"/>
            <a:ext cx="5357850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Simple Present</a:t>
            </a: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(Απλός Ενεστώτας</a:t>
            </a:r>
            <a:r>
              <a:rPr lang="el-GR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6EA52D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15" name="WordArt 24"/>
          <p:cNvSpPr>
            <a:spLocks noChangeArrowheads="1" noChangeShapeType="1" noTextEdit="1"/>
          </p:cNvSpPr>
          <p:nvPr/>
        </p:nvSpPr>
        <p:spPr bwMode="auto">
          <a:xfrm>
            <a:off x="1571604" y="857232"/>
            <a:ext cx="6072230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A. </a:t>
            </a:r>
            <a:r>
              <a:rPr lang="en-US" sz="14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Exploring</a:t>
            </a:r>
            <a:r>
              <a:rPr lang="en-US" sz="14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Language</a:t>
            </a:r>
            <a:endParaRPr lang="el-GR" sz="14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sp>
        <p:nvSpPr>
          <p:cNvPr id="16" name="1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1643042" y="1928802"/>
            <a:ext cx="5841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to cope with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to deal with 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30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428992" y="6286520"/>
            <a:ext cx="2895600" cy="365125"/>
          </a:xfrm>
        </p:spPr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285984" y="2143116"/>
            <a:ext cx="4267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responsibility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duty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31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786050" y="2285992"/>
            <a:ext cx="3331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minutes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notes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786050" y="2000240"/>
            <a:ext cx="35333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to like </a:t>
            </a:r>
            <a:r>
              <a:rPr lang="en-US" sz="3200" b="1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to hate</a:t>
            </a:r>
            <a:endParaRPr lang="el-GR" sz="3200" b="1" dirty="0"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33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2" action="ppaction://hlinksldjump"/>
          </p:cNvPr>
          <p:cNvSpPr/>
          <p:nvPr/>
        </p:nvSpPr>
        <p:spPr>
          <a:xfrm>
            <a:off x="2428860" y="2143116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excellent </a:t>
            </a:r>
            <a:r>
              <a:rPr lang="en-US" sz="3200" b="1" dirty="0" smtClean="0">
                <a:latin typeface="Comic Sans MS" pitchFamily="66" charset="0"/>
              </a:rPr>
              <a:t>≠ </a:t>
            </a:r>
            <a:r>
              <a:rPr lang="en-US" sz="3200" b="1" dirty="0" smtClean="0">
                <a:solidFill>
                  <a:srgbClr val="6EA52D"/>
                </a:solidFill>
                <a:latin typeface="Comic Sans MS" pitchFamily="66" charset="0"/>
              </a:rPr>
              <a:t>terrible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34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hlinkClick r:id="rId3" action="ppaction://hlinksldjump"/>
          </p:cNvPr>
          <p:cNvSpPr/>
          <p:nvPr/>
        </p:nvSpPr>
        <p:spPr>
          <a:xfrm>
            <a:off x="1428728" y="1928802"/>
            <a:ext cx="6768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salary = </a:t>
            </a:r>
            <a:r>
              <a:rPr lang="en-GB" sz="3200" b="1" dirty="0" smtClean="0">
                <a:solidFill>
                  <a:srgbClr val="6EA52D"/>
                </a:solidFill>
                <a:latin typeface="Comic Sans MS" pitchFamily="66" charset="0"/>
              </a:rPr>
              <a:t>money we get for work</a:t>
            </a:r>
            <a:endParaRPr lang="el-GR" sz="3200" b="1" dirty="0">
              <a:solidFill>
                <a:srgbClr val="6EA52D"/>
              </a:solidFill>
              <a:latin typeface="Comic Sans MS" pitchFamily="66" charset="0"/>
            </a:endParaRPr>
          </a:p>
        </p:txBody>
      </p:sp>
      <p:pic>
        <p:nvPicPr>
          <p:cNvPr id="3" name="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35</a:t>
            </a:fld>
            <a:endParaRPr lang="el-GR" dirty="0"/>
          </a:p>
        </p:txBody>
      </p:sp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θογώνιο">
            <a:hlinkClick r:id="rId3" action="ppaction://hlinksldjump"/>
          </p:cNvPr>
          <p:cNvSpPr/>
          <p:nvPr/>
        </p:nvSpPr>
        <p:spPr>
          <a:xfrm>
            <a:off x="5572133" y="5143512"/>
            <a:ext cx="33575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Comic Sans MS" pitchFamily="66" charset="0"/>
              </a:rPr>
              <a:t>       </a:t>
            </a:r>
            <a:r>
              <a:rPr lang="en-US" sz="2000" b="1" dirty="0" smtClean="0">
                <a:solidFill>
                  <a:srgbClr val="6EA52D"/>
                </a:solidFill>
                <a:latin typeface="Comic Sans MS" pitchFamily="66" charset="0"/>
              </a:rPr>
              <a:t>BACK TO TOP</a:t>
            </a:r>
            <a:endParaRPr lang="el-GR" sz="2000" dirty="0">
              <a:solidFill>
                <a:srgbClr val="6EA52D"/>
              </a:solidFill>
              <a:latin typeface="Comic Sans MS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15 - Βέλος προς τα επάνω">
            <a:hlinkClick r:id="" action="ppaction://hlinkshowjump?jump=firstslide"/>
          </p:cNvPr>
          <p:cNvSpPr/>
          <p:nvPr/>
        </p:nvSpPr>
        <p:spPr>
          <a:xfrm>
            <a:off x="6500826" y="5214950"/>
            <a:ext cx="214314" cy="500066"/>
          </a:xfrm>
          <a:prstGeom prst="upArrow">
            <a:avLst/>
          </a:prstGeom>
          <a:solidFill>
            <a:srgbClr val="6EA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36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785794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normalizeH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6EA52D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Simple Present</a:t>
            </a: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(Απλός Ενεστώτας)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ΣΧΗΜΑΤΙΣΜΟΣ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     </a:t>
            </a:r>
            <a:r>
              <a:rPr lang="el-GR" sz="2400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Ο 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Simple Present</a:t>
            </a: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σχηματίζεται με το υποκείμενο (Προσωπική Αντωνυμία ή Ουσιαστικό) και το Ρήμα.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He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works</a:t>
            </a: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- </a:t>
            </a: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George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works</a:t>
            </a:r>
            <a:endParaRPr lang="el-GR" sz="2400" dirty="0"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    </a:t>
            </a:r>
            <a:r>
              <a:rPr lang="el-GR" sz="2400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Στην </a:t>
            </a: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κατάφαση στο γ’ ενικό πρόσωπο  προσθέτουμε την κατάληξη </a:t>
            </a:r>
            <a:r>
              <a:rPr lang="el-GR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–</a:t>
            </a: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s</a:t>
            </a:r>
            <a:r>
              <a:rPr lang="el-GR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make – make</a:t>
            </a: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s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  work – work</a:t>
            </a: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s</a:t>
            </a:r>
            <a:r>
              <a:rPr lang="en-GB" sz="2400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   look - look</a:t>
            </a:r>
            <a:r>
              <a:rPr lang="en-GB" sz="2400" b="1" dirty="0">
                <a:latin typeface="Comic Sans MS" pitchFamily="66" charset="0"/>
                <a:ea typeface="Verdana" pitchFamily="34" charset="0"/>
                <a:cs typeface="Verdana" pitchFamily="34" charset="0"/>
              </a:rPr>
              <a:t>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5338" y="6357958"/>
            <a:ext cx="471462" cy="363517"/>
          </a:xfrm>
        </p:spPr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14" name="WordArt 24"/>
          <p:cNvSpPr>
            <a:spLocks noChangeArrowheads="1" noChangeShapeType="1" noTextEdit="1"/>
          </p:cNvSpPr>
          <p:nvPr/>
        </p:nvSpPr>
        <p:spPr bwMode="auto">
          <a:xfrm>
            <a:off x="1500166" y="571480"/>
            <a:ext cx="6072230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A. Exploring Language</a:t>
            </a:r>
            <a:endParaRPr lang="el-GR" sz="24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500042"/>
            <a:ext cx="892971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lang="en-GB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ΑΛΛΑ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a.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όταν το ρήμα τελειώνει σε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ss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-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sh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-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ch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-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και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προσθέτουμε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es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miss - miss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rush - rush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watch - watch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go - go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es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b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όταν το ρήμα τελειώνει σε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σύμφωνο+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διώχνουμε το -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και προσθέτουμε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ies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study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stud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ies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ΛΛΑ  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employ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employ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en-GB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Στην ερώτηση και στην άρνηση χρησιμοποιούμε το βοηθητικό ρήμα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/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don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και 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does/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doesn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για το τρίτο ενικό πρόσωπο.</a:t>
            </a:r>
            <a:endParaRPr kumimoji="0" lang="el-G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3" name="1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79469" y="6294977"/>
            <a:ext cx="413008" cy="713038"/>
          </a:xfrm>
          <a:prstGeom prst="rect">
            <a:avLst/>
          </a:prstGeom>
        </p:spPr>
      </p:pic>
      <p:pic>
        <p:nvPicPr>
          <p:cNvPr id="14" name="13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365089" y="6294977"/>
            <a:ext cx="413008" cy="713038"/>
          </a:xfrm>
          <a:prstGeom prst="rect">
            <a:avLst/>
          </a:prstGeom>
        </p:spPr>
      </p:pic>
      <p:pic>
        <p:nvPicPr>
          <p:cNvPr id="15" name="1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357554" y="6215082"/>
            <a:ext cx="2895600" cy="365125"/>
          </a:xfrm>
        </p:spPr>
        <p:txBody>
          <a:bodyPr/>
          <a:lstStyle/>
          <a:p>
            <a:r>
              <a:rPr lang="en-US" dirty="0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67" name="Group 267"/>
          <p:cNvGraphicFramePr>
            <a:graphicFrameLocks noGrp="1"/>
          </p:cNvGraphicFramePr>
          <p:nvPr/>
        </p:nvGraphicFramePr>
        <p:xfrm>
          <a:off x="214281" y="1052513"/>
          <a:ext cx="8786875" cy="47117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736008"/>
                <a:gridCol w="2238989"/>
                <a:gridCol w="2371070"/>
                <a:gridCol w="2440808"/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Affirmative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Interrogative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Negative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24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Times New Roman" pitchFamily="18" charset="0"/>
                          <a:cs typeface="Arial" pitchFamily="34" charset="0"/>
                        </a:rPr>
                        <a:t>Long Form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24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Times New Roman" pitchFamily="18" charset="0"/>
                          <a:cs typeface="Arial" pitchFamily="34" charset="0"/>
                        </a:rPr>
                        <a:t>Short Form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 I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 do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 don’t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 you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do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don’t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He works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Does he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He does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He doesn’t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She works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Does she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She does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She doesn’t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It works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Does it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It does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It doesn’t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We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 we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We do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We don’t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 you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do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You don’t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They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Do they work?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They do not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They don’t work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rgbClr val="6EA5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5" name="4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22345" y="6294977"/>
            <a:ext cx="413008" cy="713038"/>
          </a:xfrm>
          <a:prstGeom prst="rect">
            <a:avLst/>
          </a:prstGeom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43652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395288" y="225425"/>
            <a:ext cx="8353425" cy="60016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l-GR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ΧΡΗΣΗ</a:t>
            </a:r>
          </a:p>
          <a:p>
            <a:pPr algn="just"/>
            <a:endParaRPr lang="el-GR" sz="2400" dirty="0">
              <a:solidFill>
                <a:schemeClr val="accent2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el-GR" sz="2400" dirty="0" smtClean="0">
                <a:latin typeface="Comic Sans MS" pitchFamily="66" charset="0"/>
                <a:sym typeface="Symbol" pitchFamily="18" charset="2"/>
              </a:rPr>
              <a:t>Για </a:t>
            </a:r>
            <a:r>
              <a:rPr lang="el-GR" sz="2400" dirty="0">
                <a:latin typeface="Comic Sans MS" pitchFamily="66" charset="0"/>
                <a:sym typeface="Symbol" pitchFamily="18" charset="2"/>
              </a:rPr>
              <a:t>μόνιμες καταστάσεις</a:t>
            </a:r>
          </a:p>
          <a:p>
            <a:pPr algn="just" eaLnBrk="0" hangingPunct="0"/>
            <a:r>
              <a:rPr lang="en-GB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Ann is a secretary and she lives in Athens.</a:t>
            </a:r>
            <a:endParaRPr lang="el-GR" sz="2400" dirty="0">
              <a:solidFill>
                <a:schemeClr val="accent3">
                  <a:lumMod val="75000"/>
                </a:schemeClr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0" hangingPunct="0"/>
            <a:endParaRPr lang="el-GR" sz="2400" dirty="0">
              <a:solidFill>
                <a:schemeClr val="accent2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0" hangingPunct="0"/>
            <a:r>
              <a:rPr lang="el-GR" sz="2400" dirty="0" smtClean="0">
                <a:latin typeface="Comic Sans MS" pitchFamily="66" charset="0"/>
                <a:sym typeface="Symbol" pitchFamily="18" charset="2"/>
              </a:rPr>
              <a:t>Για </a:t>
            </a:r>
            <a:r>
              <a:rPr lang="el-GR" sz="2400" dirty="0">
                <a:latin typeface="Comic Sans MS" pitchFamily="66" charset="0"/>
                <a:sym typeface="Symbol" pitchFamily="18" charset="2"/>
              </a:rPr>
              <a:t>καθημερινές πράξεις συνήθως με τα επιρρήματα συχνότητας</a:t>
            </a:r>
            <a:r>
              <a:rPr lang="el-GR" sz="2400" dirty="0">
                <a:latin typeface="Comic Sans MS" pitchFamily="66" charset="0"/>
                <a:cs typeface="Times New Roman" pitchFamily="18" charset="0"/>
                <a:sym typeface="Symbol" pitchFamily="18" charset="2"/>
              </a:rPr>
              <a:t>.</a:t>
            </a:r>
            <a:endParaRPr lang="el-GR" sz="2400" dirty="0">
              <a:latin typeface="Comic Sans MS" pitchFamily="66" charset="0"/>
              <a:sym typeface="Symbol" pitchFamily="18" charset="2"/>
            </a:endParaRPr>
          </a:p>
          <a:p>
            <a:pPr algn="just" eaLnBrk="0" hangingPunct="0"/>
            <a:r>
              <a:rPr lang="en-GB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She </a:t>
            </a:r>
            <a:r>
              <a:rPr lang="en-GB" sz="2400" b="1" u="sng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always</a:t>
            </a:r>
            <a:r>
              <a:rPr lang="en-GB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 starts work at 8 o’clock.</a:t>
            </a:r>
            <a:endParaRPr lang="el-GR" sz="24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0" hangingPunct="0"/>
            <a:endParaRPr lang="el-GR" sz="2400" dirty="0">
              <a:solidFill>
                <a:schemeClr val="accent2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0" hangingPunct="0">
              <a:buFont typeface="Symbol" pitchFamily="18" charset="2"/>
              <a:buNone/>
            </a:pPr>
            <a:r>
              <a:rPr lang="el-GR" sz="2400" dirty="0" smtClean="0">
                <a:latin typeface="Comic Sans MS" pitchFamily="66" charset="0"/>
                <a:sym typeface="Symbol" pitchFamily="18" charset="2"/>
              </a:rPr>
              <a:t>Για </a:t>
            </a:r>
            <a:r>
              <a:rPr lang="el-GR" sz="2400" dirty="0">
                <a:latin typeface="Comic Sans MS" pitchFamily="66" charset="0"/>
                <a:sym typeface="Symbol" pitchFamily="18" charset="2"/>
              </a:rPr>
              <a:t>γενικές αλήθειες</a:t>
            </a:r>
            <a:endParaRPr lang="en-GB" sz="2400" dirty="0">
              <a:latin typeface="Comic Sans MS" pitchFamily="66" charset="0"/>
              <a:cs typeface="Times New Roman" pitchFamily="18" charset="0"/>
              <a:sym typeface="Symbol" pitchFamily="18" charset="2"/>
            </a:endParaRPr>
          </a:p>
          <a:p>
            <a:pPr algn="just"/>
            <a:r>
              <a:rPr lang="en-GB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The earth goes round the sun.</a:t>
            </a:r>
            <a:endParaRPr lang="el-GR" sz="24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endParaRPr lang="el-GR" sz="2400" dirty="0">
              <a:solidFill>
                <a:srgbClr val="0066FF"/>
              </a:solidFill>
              <a:latin typeface="Comic Sans MS" pitchFamily="66" charset="0"/>
            </a:endParaRPr>
          </a:p>
          <a:p>
            <a:pPr algn="just"/>
            <a:r>
              <a:rPr lang="el-GR" sz="2400" dirty="0" smtClean="0">
                <a:latin typeface="Comic Sans MS" pitchFamily="66" charset="0"/>
                <a:sym typeface="Symbol" pitchFamily="18" charset="2"/>
              </a:rPr>
              <a:t>Για </a:t>
            </a:r>
            <a:r>
              <a:rPr lang="el-GR" sz="2400" dirty="0">
                <a:latin typeface="Comic Sans MS" pitchFamily="66" charset="0"/>
                <a:sym typeface="Symbol" pitchFamily="18" charset="2"/>
              </a:rPr>
              <a:t>προγράμματα ή δρομολόγια</a:t>
            </a:r>
          </a:p>
          <a:p>
            <a:pPr algn="just"/>
            <a:r>
              <a:rPr lang="el-GR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sym typeface="Symbol" pitchFamily="18" charset="2"/>
              </a:rPr>
              <a:t>Τ</a:t>
            </a:r>
            <a:r>
              <a:rPr lang="en-GB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sym typeface="Symbol" pitchFamily="18" charset="2"/>
              </a:rPr>
              <a:t>he train leaves at</a:t>
            </a:r>
            <a:r>
              <a:rPr lang="el-GR" sz="2400" b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sym typeface="Symbol" pitchFamily="18" charset="2"/>
              </a:rPr>
              <a:t> 7:30.</a:t>
            </a:r>
            <a:endParaRPr lang="el-GR" sz="2400" dirty="0">
              <a:solidFill>
                <a:schemeClr val="accent3">
                  <a:lumMod val="75000"/>
                </a:schemeClr>
              </a:solidFill>
              <a:latin typeface="Comic Sans MS" pitchFamily="66" charset="0"/>
              <a:sym typeface="Symbol" pitchFamily="18" charset="2"/>
            </a:endParaRPr>
          </a:p>
          <a:p>
            <a:pPr eaLnBrk="0" hangingPunct="0">
              <a:buFont typeface="Symbol" pitchFamily="18" charset="2"/>
              <a:buNone/>
            </a:pPr>
            <a:endParaRPr lang="el-GR" sz="2400" dirty="0">
              <a:solidFill>
                <a:schemeClr val="accent2"/>
              </a:solidFill>
              <a:latin typeface="Comic Sans MS" pitchFamily="66" charset="0"/>
              <a:sym typeface="Symbol" pitchFamily="18" charset="2"/>
            </a:endParaRPr>
          </a:p>
          <a:p>
            <a:pPr eaLnBrk="0" hangingPunct="0"/>
            <a:endParaRPr lang="el-GR" sz="2400" dirty="0">
              <a:solidFill>
                <a:srgbClr val="99CCFF"/>
              </a:solidFill>
              <a:latin typeface="Comic Sans MS" pitchFamily="66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83" name="AutoShape 19" descr="2Q=="/>
          <p:cNvSpPr>
            <a:spLocks noChangeAspect="1" noChangeArrowheads="1"/>
          </p:cNvSpPr>
          <p:nvPr/>
        </p:nvSpPr>
        <p:spPr bwMode="auto">
          <a:xfrm>
            <a:off x="3357563" y="2490788"/>
            <a:ext cx="2428875" cy="1876425"/>
          </a:xfrm>
          <a:prstGeom prst="rect">
            <a:avLst/>
          </a:prstGeom>
          <a:noFill/>
        </p:spPr>
        <p:txBody>
          <a:bodyPr/>
          <a:lstStyle/>
          <a:p>
            <a:endParaRPr lang="el-GR"/>
          </a:p>
        </p:txBody>
      </p:sp>
      <p:pic>
        <p:nvPicPr>
          <p:cNvPr id="20" name="19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50907" y="6136505"/>
            <a:ext cx="413008" cy="713038"/>
          </a:xfrm>
          <a:prstGeom prst="rect">
            <a:avLst/>
          </a:prstGeom>
        </p:spPr>
      </p:pic>
      <p:pic>
        <p:nvPicPr>
          <p:cNvPr id="21" name="20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436527" y="6136505"/>
            <a:ext cx="413008" cy="713038"/>
          </a:xfrm>
          <a:prstGeom prst="rect">
            <a:avLst/>
          </a:prstGeom>
        </p:spPr>
      </p:pic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cument"/>
          <p:cNvSpPr>
            <a:spLocks noEditPoints="1" noChangeArrowheads="1"/>
          </p:cNvSpPr>
          <p:nvPr/>
        </p:nvSpPr>
        <p:spPr bwMode="auto">
          <a:xfrm>
            <a:off x="357158" y="1000108"/>
            <a:ext cx="8358246" cy="5072098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6EA52D"/>
            </a:solidFill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65155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222213" y="6294977"/>
            <a:ext cx="413008" cy="713038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8596" y="285728"/>
            <a:ext cx="37862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KEY WORDS </a:t>
            </a: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071538" y="1428736"/>
            <a:ext cx="7072362" cy="3559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Comic Sans MS" pitchFamily="66" charset="0"/>
                <a:cs typeface="Arial" pitchFamily="34" charset="0"/>
              </a:rPr>
              <a:t>Adverbs of Frequency</a:t>
            </a:r>
            <a:r>
              <a:rPr lang="en-US" sz="2400" dirty="0" smtClean="0">
                <a:latin typeface="Comic Sans MS" pitchFamily="66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Comic Sans MS" pitchFamily="66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usually, always, never, ever, often, sometimes, rarely</a:t>
            </a:r>
            <a:r>
              <a:rPr lang="en-GB" sz="2400" dirty="0" smtClean="0">
                <a:latin typeface="Comic Sans MS" pitchFamily="66" charset="0"/>
                <a:cs typeface="Arial" pitchFamily="34" charset="0"/>
              </a:rPr>
              <a:t>……</a:t>
            </a:r>
            <a:r>
              <a:rPr lang="en-US" sz="2400" dirty="0" smtClean="0">
                <a:latin typeface="Comic Sans MS" pitchFamily="66" charset="0"/>
                <a:cs typeface="Arial" pitchFamily="34" charset="0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en-US" sz="2400" dirty="0" smtClean="0">
              <a:latin typeface="Comic Sans MS" pitchFamily="66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every + day/week/month/year……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on Mondays/Tuesdays……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in the morning/afternoon…..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i="1" dirty="0" smtClean="0">
                <a:latin typeface="Comic Sans MS" pitchFamily="66" charset="0"/>
                <a:cs typeface="Arial" pitchFamily="34" charset="0"/>
              </a:rPr>
              <a:t>at night/weekend……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ocument"/>
          <p:cNvSpPr>
            <a:spLocks noEditPoints="1" noChangeArrowheads="1"/>
          </p:cNvSpPr>
          <p:nvPr/>
        </p:nvSpPr>
        <p:spPr bwMode="auto">
          <a:xfrm>
            <a:off x="428596" y="714356"/>
            <a:ext cx="8358246" cy="5429288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6EA52D"/>
            </a:solidFill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28596" y="1428736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6EA52D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Χρήση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100%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always                     1. Frequency Adverb + Verb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75% usually                           (</a:t>
            </a:r>
            <a:r>
              <a:rPr lang="el-GR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Επίρρημα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lang="el-GR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Ρήμα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50%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often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        Ι </a:t>
            </a:r>
            <a:r>
              <a:rPr lang="en-US" sz="2000" b="1" i="1" u="sng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usually</a:t>
            </a:r>
            <a:r>
              <a:rPr lang="en-US" sz="2000" b="1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drive to work.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25% sometimes                2. Verb Be/Have + Frequency Adverb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10% rarely                        (</a:t>
            </a:r>
            <a:r>
              <a:rPr lang="el-GR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Ρήμα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Be/Have + Επίρρημα)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GB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0% never                          I am </a:t>
            </a:r>
            <a:r>
              <a:rPr lang="en-US" sz="2000" b="1" i="1" u="sng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always</a:t>
            </a:r>
            <a:r>
              <a:rPr lang="en-US" sz="2000" b="1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late.</a:t>
            </a:r>
            <a:endParaRPr lang="el-GR" sz="2000" dirty="0"/>
          </a:p>
        </p:txBody>
      </p:sp>
      <p:sp>
        <p:nvSpPr>
          <p:cNvPr id="8" name="7 - Ορθογώνιο"/>
          <p:cNvSpPr/>
          <p:nvPr/>
        </p:nvSpPr>
        <p:spPr>
          <a:xfrm>
            <a:off x="357158" y="785794"/>
            <a:ext cx="8001056" cy="46166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Adverbs of Frequency ( Eπιρρήματα Συχνότητας )</a:t>
            </a:r>
            <a:endParaRPr lang="el-GR" sz="2400" b="1" dirty="0" smtClean="0">
              <a:solidFill>
                <a:schemeClr val="accent3">
                  <a:lumMod val="75000"/>
                </a:schemeClr>
              </a:solidFill>
              <a:latin typeface="Comic Sans MS" pitchFamily="66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22345" y="6294977"/>
            <a:ext cx="413008" cy="713038"/>
          </a:xfrm>
          <a:prstGeom prst="rect">
            <a:avLst/>
          </a:prstGeom>
        </p:spPr>
      </p:pic>
      <p:pic>
        <p:nvPicPr>
          <p:cNvPr id="13" name="12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1076</Words>
  <Application>Microsoft Office PowerPoint</Application>
  <PresentationFormat>Προβολή στην οθόνη (4:3)</PresentationFormat>
  <Paragraphs>221</Paragraphs>
  <Slides>36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180</cp:revision>
  <dcterms:created xsi:type="dcterms:W3CDTF">2016-09-12T16:31:24Z</dcterms:created>
  <dcterms:modified xsi:type="dcterms:W3CDTF">2019-02-05T20:02:09Z</dcterms:modified>
</cp:coreProperties>
</file>