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346" r:id="rId2"/>
    <p:sldId id="308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347" r:id="rId11"/>
    <p:sldId id="343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7" r:id="rId22"/>
    <p:sldId id="328" r:id="rId23"/>
    <p:sldId id="329" r:id="rId24"/>
    <p:sldId id="330" r:id="rId25"/>
    <p:sldId id="331" r:id="rId26"/>
    <p:sldId id="332" r:id="rId27"/>
    <p:sldId id="333" r:id="rId28"/>
    <p:sldId id="334" r:id="rId29"/>
    <p:sldId id="335" r:id="rId30"/>
    <p:sldId id="336" r:id="rId31"/>
    <p:sldId id="337" r:id="rId32"/>
    <p:sldId id="338" r:id="rId33"/>
    <p:sldId id="339" r:id="rId34"/>
    <p:sldId id="340" r:id="rId35"/>
    <p:sldId id="341" r:id="rId36"/>
    <p:sldId id="348" r:id="rId3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91CD46"/>
    <a:srgbClr val="6EA52D"/>
  </p:clrMru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Στυλ με θέμα 1 - Έμφαση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41" autoAdjust="0"/>
    <p:restoredTop sz="94624" autoAdjust="0"/>
  </p:normalViewPr>
  <p:slideViewPr>
    <p:cSldViewPr>
      <p:cViewPr>
        <p:scale>
          <a:sx n="50" d="100"/>
          <a:sy n="50" d="100"/>
        </p:scale>
        <p:origin x="-1272" y="-12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076405-6318-48FF-A6F8-EAEB5D1E08A1}" type="datetimeFigureOut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21FF37-C3F0-4328-A3C5-9FD66A0BE0C8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1FF37-C3F0-4328-A3C5-9FD66A0BE0C8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</a:t>
            </a:r>
            <a:r>
              <a:rPr lang="en-US" baseline="0" dirty="0" smtClean="0"/>
              <a:t> KEY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1FF37-C3F0-4328-A3C5-9FD66A0BE0C8}" type="slidenum">
              <a:rPr lang="el-GR" smtClean="0"/>
              <a:pPr/>
              <a:t>16</a:t>
            </a:fld>
            <a:endParaRPr lang="el-G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 TO TOP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1FF37-C3F0-4328-A3C5-9FD66A0BE0C8}" type="slidenum">
              <a:rPr lang="el-GR" smtClean="0"/>
              <a:pPr/>
              <a:t>35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7B13D-B5D8-4FF9-AC75-59B6F1AA6EFF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F227-6ABC-4FD9-A102-965560ABABA5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C437D-3F75-4393-A9EA-4F58708E6133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8D44-096A-4084-B90E-EA9398FFD984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8101D-50DD-453E-9E72-28D10BA12BBB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0414D-A730-4621-8927-71F0C20B199F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77AD-0B30-431C-B14F-4872C351C9A7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99E9E-F1A1-41BF-A93E-04A571AFA6C3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B8D08-3A78-49F1-8E58-23172AB456FE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BBCD7-69F1-49DD-AB3F-EB9CB6375F96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0D25-0DB9-4037-BFF5-FFB4927C7162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F0EFE-F6EA-4F87-9CF8-3D8C2440E050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Unit 1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D75FF-A3C0-499A-9217-1913B52D3B5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/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../UNI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7" Type="http://schemas.openxmlformats.org/officeDocument/2006/relationships/image" Target="../media/image3.jpeg"/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slide" Target="slide21.xml"/><Relationship Id="rId4" Type="http://schemas.openxmlformats.org/officeDocument/2006/relationships/slide" Target="slide2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3" Type="http://schemas.openxmlformats.org/officeDocument/2006/relationships/slide" Target="slide23.xml"/><Relationship Id="rId7" Type="http://schemas.openxmlformats.org/officeDocument/2006/relationships/slide" Target="slide27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6.xml"/><Relationship Id="rId5" Type="http://schemas.openxmlformats.org/officeDocument/2006/relationships/slide" Target="slide25.xml"/><Relationship Id="rId10" Type="http://schemas.openxmlformats.org/officeDocument/2006/relationships/image" Target="../media/image3.jpeg"/><Relationship Id="rId4" Type="http://schemas.openxmlformats.org/officeDocument/2006/relationships/slide" Target="slide24.xml"/><Relationship Id="rId9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slide" Target="slide2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" Target="slide32.xml"/><Relationship Id="rId7" Type="http://schemas.openxmlformats.org/officeDocument/2006/relationships/image" Target="../media/image4.jpeg"/><Relationship Id="rId2" Type="http://schemas.openxmlformats.org/officeDocument/2006/relationships/slide" Target="slide3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5.xml"/><Relationship Id="rId5" Type="http://schemas.openxmlformats.org/officeDocument/2006/relationships/slide" Target="slide34.xml"/><Relationship Id="rId4" Type="http://schemas.openxmlformats.org/officeDocument/2006/relationships/slide" Target="slide3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hyperlink" Target="../ANSWER%20KEY/ANSWER%20KEY%201.pptx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5" descr="stairs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3357562"/>
            <a:ext cx="2871787" cy="227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642910" y="928670"/>
            <a:ext cx="7929563" cy="862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BUSINESS</a:t>
            </a:r>
            <a:r>
              <a:rPr lang="en-US" sz="2400" b="1" kern="10" normalizeH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/>
              </a:rPr>
              <a:t> </a:t>
            </a:r>
            <a:r>
              <a:rPr lang="en-US" sz="2400" b="1" kern="10" normalizeH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ENGLISH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sp>
        <p:nvSpPr>
          <p:cNvPr id="2054" name="WordArt 5"/>
          <p:cNvSpPr>
            <a:spLocks noChangeArrowheads="1" noChangeShapeType="1" noTextEdit="1"/>
          </p:cNvSpPr>
          <p:nvPr/>
        </p:nvSpPr>
        <p:spPr bwMode="auto">
          <a:xfrm>
            <a:off x="1714480" y="2500306"/>
            <a:ext cx="50006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First</a:t>
            </a:r>
            <a:r>
              <a:rPr lang="en-US" sz="2400" b="1" kern="10" normalizeH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/>
              </a:rPr>
              <a:t> </a:t>
            </a:r>
            <a:r>
              <a:rPr lang="en-US" sz="2400" b="1" kern="10" normalizeH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Steps at work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pic>
        <p:nvPicPr>
          <p:cNvPr id="1026" name="Picture 2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8148" y="4929198"/>
            <a:ext cx="101917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1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WordArt 1"/>
          <p:cNvSpPr>
            <a:spLocks noChangeArrowheads="1" noChangeShapeType="1" noTextEdit="1"/>
          </p:cNvSpPr>
          <p:nvPr/>
        </p:nvSpPr>
        <p:spPr bwMode="auto">
          <a:xfrm>
            <a:off x="1071538" y="642918"/>
            <a:ext cx="7286676" cy="92869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1400" b="1" kern="1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6EA52D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B. Developing Language</a:t>
            </a:r>
            <a:endParaRPr lang="el-GR" sz="1400" b="1" kern="1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6EA52D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/>
            </a:endParaRPr>
          </a:p>
        </p:txBody>
      </p:sp>
      <p:pic>
        <p:nvPicPr>
          <p:cNvPr id="17" name="16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865155" y="6294977"/>
            <a:ext cx="413008" cy="713038"/>
          </a:xfrm>
          <a:prstGeom prst="rect">
            <a:avLst/>
          </a:prstGeom>
        </p:spPr>
      </p:pic>
      <p:pic>
        <p:nvPicPr>
          <p:cNvPr id="18" name="17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222213" y="6294977"/>
            <a:ext cx="413008" cy="713038"/>
          </a:xfrm>
          <a:prstGeom prst="rect">
            <a:avLst/>
          </a:prstGeom>
        </p:spPr>
      </p:pic>
      <p:pic>
        <p:nvPicPr>
          <p:cNvPr id="6" name="5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10</a:t>
            </a:fld>
            <a:endParaRPr lang="el-GR" dirty="0"/>
          </a:p>
        </p:txBody>
      </p:sp>
      <p:sp>
        <p:nvSpPr>
          <p:cNvPr id="9" name="8 - Ορθογώνιο"/>
          <p:cNvSpPr/>
          <p:nvPr/>
        </p:nvSpPr>
        <p:spPr>
          <a:xfrm>
            <a:off x="785786" y="1643050"/>
            <a:ext cx="75724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400" b="1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SCANNING. Read the text carefully and underline all the Simple Present forms and adverbs of frequency. </a:t>
            </a:r>
            <a:endParaRPr lang="el-GR" sz="2400" b="1" dirty="0" smtClean="0">
              <a:solidFill>
                <a:schemeClr val="accent3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714348" y="3500438"/>
            <a:ext cx="77153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Ann Georgiou is a 28 years old single woman. Ann is ambitious, </a:t>
            </a:r>
            <a:r>
              <a:rPr lang="en-GB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  <a:hlinkClick r:id="rId4" action="ppaction://hlinksldjump"/>
              </a:rPr>
              <a:t>hardworking </a:t>
            </a:r>
            <a:r>
              <a:rPr lang="en-GB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and enthusiastic about taking up new challenges in life. She works as a secretary for </a:t>
            </a:r>
            <a:r>
              <a:rPr lang="en-GB" sz="2400" dirty="0" err="1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Intrasoft</a:t>
            </a:r>
            <a:r>
              <a:rPr lang="en-GB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lang="el-GR" sz="2400" dirty="0"/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Στρογγυλεμένο ορθογώνιο"/>
          <p:cNvSpPr/>
          <p:nvPr/>
        </p:nvSpPr>
        <p:spPr>
          <a:xfrm>
            <a:off x="1428728" y="3857628"/>
            <a:ext cx="6500858" cy="1571636"/>
          </a:xfrm>
          <a:prstGeom prst="roundRect">
            <a:avLst/>
          </a:prstGeom>
          <a:noFill/>
          <a:ln>
            <a:solidFill>
              <a:srgbClr val="91CD4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-228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571472" y="857232"/>
            <a:ext cx="8143932" cy="3300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300" dirty="0" err="1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Intrasoft</a:t>
            </a:r>
            <a:r>
              <a:rPr lang="en-GB" sz="23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is a </a:t>
            </a:r>
            <a:r>
              <a:rPr lang="en-GB" sz="2300" dirty="0" smtClean="0">
                <a:latin typeface="Comic Sans MS" pitchFamily="66" charset="0"/>
                <a:ea typeface="Times New Roman" pitchFamily="18" charset="0"/>
                <a:cs typeface="Arial" pitchFamily="34" charset="0"/>
                <a:hlinkClick r:id="rId2" action="ppaction://hlinksldjump"/>
              </a:rPr>
              <a:t>large </a:t>
            </a:r>
            <a:r>
              <a:rPr lang="en-GB" sz="23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incorporated </a:t>
            </a:r>
            <a:r>
              <a:rPr lang="en-GB" sz="2300" dirty="0" smtClean="0">
                <a:latin typeface="Comic Sans MS" pitchFamily="66" charset="0"/>
                <a:ea typeface="Times New Roman" pitchFamily="18" charset="0"/>
                <a:cs typeface="Arial" pitchFamily="34" charset="0"/>
                <a:hlinkClick r:id="rId3" action="ppaction://hlinksldjump"/>
              </a:rPr>
              <a:t>company </a:t>
            </a:r>
            <a:r>
              <a:rPr lang="en-GB" sz="23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in the electronics business. The company </a:t>
            </a:r>
            <a:r>
              <a:rPr lang="en-GB" sz="2300" dirty="0" smtClean="0">
                <a:latin typeface="Comic Sans MS" pitchFamily="66" charset="0"/>
                <a:ea typeface="Times New Roman" pitchFamily="18" charset="0"/>
                <a:cs typeface="Arial" pitchFamily="34" charset="0"/>
                <a:hlinkClick r:id="rId4" action="ppaction://hlinksldjump"/>
              </a:rPr>
              <a:t>headquarters </a:t>
            </a:r>
            <a:r>
              <a:rPr lang="en-GB" sz="23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are located in Athens and there is also a branch in Thessaloniki. The company </a:t>
            </a:r>
            <a:r>
              <a:rPr lang="en-GB" sz="2300" dirty="0" smtClean="0">
                <a:latin typeface="Comic Sans MS" pitchFamily="66" charset="0"/>
                <a:ea typeface="Times New Roman" pitchFamily="18" charset="0"/>
                <a:cs typeface="Arial" pitchFamily="34" charset="0"/>
                <a:hlinkClick r:id="rId5" action="ppaction://hlinksldjump"/>
              </a:rPr>
              <a:t>employs </a:t>
            </a:r>
            <a:r>
              <a:rPr lang="en-GB" sz="23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over four hundred people.</a:t>
            </a:r>
            <a:endParaRPr lang="el-GR" sz="2300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16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7793849" y="6294977"/>
            <a:ext cx="413008" cy="713038"/>
          </a:xfrm>
          <a:prstGeom prst="rect">
            <a:avLst/>
          </a:prstGeom>
        </p:spPr>
      </p:pic>
      <p:pic>
        <p:nvPicPr>
          <p:cNvPr id="18" name="17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 flipH="1">
            <a:off x="7150907" y="6294977"/>
            <a:ext cx="413008" cy="713038"/>
          </a:xfrm>
          <a:prstGeom prst="rect">
            <a:avLst/>
          </a:prstGeom>
        </p:spPr>
      </p:pic>
      <p:pic>
        <p:nvPicPr>
          <p:cNvPr id="7" name="6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7219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11</a:t>
            </a:fld>
            <a:endParaRPr lang="el-GR" dirty="0"/>
          </a:p>
        </p:txBody>
      </p:sp>
      <p:sp>
        <p:nvSpPr>
          <p:cNvPr id="9" name="8 - Ορθογώνιο"/>
          <p:cNvSpPr/>
          <p:nvPr/>
        </p:nvSpPr>
        <p:spPr>
          <a:xfrm>
            <a:off x="1357290" y="3857628"/>
            <a:ext cx="65722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 smtClean="0">
                <a:latin typeface="Comic Sans MS" pitchFamily="66" charset="0"/>
              </a:rPr>
              <a:t>Work </a:t>
            </a:r>
            <a:r>
              <a:rPr lang="en-US" sz="2400" b="1" i="1" dirty="0" smtClean="0">
                <a:latin typeface="Comic Sans MS" pitchFamily="66" charset="0"/>
              </a:rPr>
              <a:t>for </a:t>
            </a:r>
            <a:r>
              <a:rPr lang="en-US" sz="2400" i="1" dirty="0" smtClean="0">
                <a:latin typeface="Comic Sans MS" pitchFamily="66" charset="0"/>
              </a:rPr>
              <a:t>+name of company or person, job</a:t>
            </a:r>
          </a:p>
          <a:p>
            <a:pPr algn="ctr"/>
            <a:r>
              <a:rPr lang="en-US" sz="2400" i="1" dirty="0" smtClean="0">
                <a:latin typeface="Comic Sans MS" pitchFamily="66" charset="0"/>
              </a:rPr>
              <a:t>I work for IBM /Mr. Jones/a   doctor.</a:t>
            </a:r>
          </a:p>
          <a:p>
            <a:pPr algn="ctr"/>
            <a:r>
              <a:rPr lang="en-US" sz="2400" i="1" dirty="0" smtClean="0">
                <a:latin typeface="Comic Sans MS" pitchFamily="66" charset="0"/>
              </a:rPr>
              <a:t>Work </a:t>
            </a:r>
            <a:r>
              <a:rPr lang="en-US" sz="2400" b="1" i="1" dirty="0" smtClean="0">
                <a:latin typeface="Comic Sans MS" pitchFamily="66" charset="0"/>
              </a:rPr>
              <a:t>in/at</a:t>
            </a:r>
            <a:r>
              <a:rPr lang="en-US" sz="2400" i="1" dirty="0" smtClean="0">
                <a:latin typeface="Comic Sans MS" pitchFamily="66" charset="0"/>
              </a:rPr>
              <a:t> + work place</a:t>
            </a:r>
          </a:p>
          <a:p>
            <a:pPr algn="ctr"/>
            <a:r>
              <a:rPr lang="en-US" sz="2400" i="1" dirty="0" smtClean="0">
                <a:latin typeface="Comic Sans MS" pitchFamily="66" charset="0"/>
              </a:rPr>
              <a:t>I work in/at a bank.</a:t>
            </a:r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357158" y="285728"/>
            <a:ext cx="842968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Ann lives in a small flat in Kifisia, a suburb of Athens. She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hlinkClick r:id="rId2" action="ppaction://hlinksldjump"/>
              </a:rPr>
              <a:t>always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hlinkClick r:id="rId3" action="ppaction://hlinksldjump"/>
              </a:rPr>
              <a:t>gets up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at 7 o’clock in the morning, because she hasn’t got a car and she has to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hlinkClick r:id="rId4" action="ppaction://hlinksldjump"/>
              </a:rPr>
              <a:t>get to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work by bus. She starts work at 8:30 and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hlinkClick r:id="rId5" action="ppaction://hlinksldjump"/>
              </a:rPr>
              <a:t>usually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finishes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hlinkClick r:id="rId6" action="ppaction://hlinksldjump"/>
              </a:rPr>
              <a:t>late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 the afternoon.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 staff always has a lunch break at 1 o’clock and Ann sometimes joins her colleagues at the company canteen. Ann’s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hlinkClick r:id="rId7" action="ppaction://hlinksldjump"/>
              </a:rPr>
              <a:t>colleagues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are really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hlinkClick r:id="rId8" action="ppaction://hlinksldjump"/>
              </a:rPr>
              <a:t>polite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and friendly and they enjoy her company.</a:t>
            </a: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7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5400000">
            <a:off x="7865287" y="6065067"/>
            <a:ext cx="413008" cy="713038"/>
          </a:xfrm>
          <a:prstGeom prst="rect">
            <a:avLst/>
          </a:prstGeom>
        </p:spPr>
      </p:pic>
      <p:pic>
        <p:nvPicPr>
          <p:cNvPr id="9" name="8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6200000" flipH="1">
            <a:off x="7293783" y="6065067"/>
            <a:ext cx="413008" cy="713038"/>
          </a:xfrm>
          <a:prstGeom prst="rect">
            <a:avLst/>
          </a:prstGeom>
        </p:spPr>
      </p:pic>
      <p:pic>
        <p:nvPicPr>
          <p:cNvPr id="7" name="6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35795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429388" y="6143644"/>
            <a:ext cx="2133600" cy="365125"/>
          </a:xfrm>
        </p:spPr>
        <p:txBody>
          <a:bodyPr/>
          <a:lstStyle/>
          <a:p>
            <a:fld id="{A3ED75FF-A3C0-499A-9217-1913B52D3B53}" type="slidenum">
              <a:rPr lang="el-GR" smtClean="0"/>
              <a:pPr/>
              <a:t>12</a:t>
            </a:fld>
            <a:endParaRPr lang="el-GR" dirty="0"/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2643174" y="4786322"/>
            <a:ext cx="4143404" cy="1571636"/>
          </a:xfrm>
          <a:prstGeom prst="roundRect">
            <a:avLst/>
          </a:prstGeom>
          <a:noFill/>
          <a:ln>
            <a:solidFill>
              <a:srgbClr val="91CD4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Ορθογώνιο"/>
          <p:cNvSpPr/>
          <p:nvPr/>
        </p:nvSpPr>
        <p:spPr>
          <a:xfrm>
            <a:off x="2071670" y="4786322"/>
            <a:ext cx="53578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</a:pPr>
            <a:r>
              <a:rPr lang="en-US" sz="2400" b="1" i="1" dirty="0" smtClean="0">
                <a:latin typeface="Comic Sans MS" pitchFamily="66" charset="0"/>
                <a:cs typeface="Arial" pitchFamily="34" charset="0"/>
              </a:rPr>
              <a:t>by</a:t>
            </a:r>
            <a:r>
              <a:rPr lang="en-US" sz="2400" i="1" dirty="0" smtClean="0">
                <a:latin typeface="Comic Sans MS" pitchFamily="66" charset="0"/>
                <a:cs typeface="Arial" pitchFamily="34" charset="0"/>
              </a:rPr>
              <a:t> bus</a:t>
            </a:r>
          </a:p>
          <a:p>
            <a:pPr lvl="0" algn="ctr" fontAlgn="base">
              <a:spcBef>
                <a:spcPct val="0"/>
              </a:spcBef>
            </a:pPr>
            <a:r>
              <a:rPr lang="en-US" sz="2400" b="1" i="1" dirty="0" smtClean="0">
                <a:latin typeface="Comic Sans MS" pitchFamily="66" charset="0"/>
                <a:cs typeface="Arial" pitchFamily="34" charset="0"/>
              </a:rPr>
              <a:t>by</a:t>
            </a:r>
            <a:r>
              <a:rPr lang="en-US" sz="2400" i="1" dirty="0" smtClean="0">
                <a:latin typeface="Comic Sans MS" pitchFamily="66" charset="0"/>
                <a:cs typeface="Arial" pitchFamily="34" charset="0"/>
              </a:rPr>
              <a:t> car</a:t>
            </a:r>
          </a:p>
          <a:p>
            <a:pPr lvl="0" algn="ctr" fontAlgn="base">
              <a:spcBef>
                <a:spcPct val="0"/>
              </a:spcBef>
            </a:pPr>
            <a:r>
              <a:rPr lang="en-US" sz="2400" b="1" i="1" dirty="0" smtClean="0">
                <a:latin typeface="Comic Sans MS" pitchFamily="66" charset="0"/>
                <a:cs typeface="Arial" pitchFamily="34" charset="0"/>
              </a:rPr>
              <a:t>by</a:t>
            </a:r>
            <a:r>
              <a:rPr lang="en-US" sz="2400" i="1" dirty="0" smtClean="0">
                <a:latin typeface="Comic Sans MS" pitchFamily="66" charset="0"/>
                <a:cs typeface="Arial" pitchFamily="34" charset="0"/>
              </a:rPr>
              <a:t> plane  BUT </a:t>
            </a:r>
            <a:r>
              <a:rPr lang="en-US" sz="2400" b="1" i="1" dirty="0" smtClean="0">
                <a:latin typeface="Comic Sans MS" pitchFamily="66" charset="0"/>
                <a:cs typeface="Arial" pitchFamily="34" charset="0"/>
              </a:rPr>
              <a:t>on </a:t>
            </a:r>
            <a:r>
              <a:rPr lang="en-US" sz="2400" i="1" dirty="0" smtClean="0">
                <a:latin typeface="Comic Sans MS" pitchFamily="66" charset="0"/>
                <a:cs typeface="Arial" pitchFamily="34" charset="0"/>
              </a:rPr>
              <a:t>foot</a:t>
            </a:r>
          </a:p>
          <a:p>
            <a:pPr lvl="0" algn="ctr" fontAlgn="base">
              <a:spcBef>
                <a:spcPct val="0"/>
              </a:spcBef>
            </a:pPr>
            <a:r>
              <a:rPr lang="en-US" sz="2400" b="1" i="1" dirty="0" smtClean="0">
                <a:latin typeface="Comic Sans MS" pitchFamily="66" charset="0"/>
                <a:cs typeface="Arial" pitchFamily="34" charset="0"/>
              </a:rPr>
              <a:t>by</a:t>
            </a:r>
            <a:r>
              <a:rPr lang="en-US" sz="2400" i="1" dirty="0" smtClean="0">
                <a:latin typeface="Comic Sans MS" pitchFamily="66" charset="0"/>
                <a:cs typeface="Arial" pitchFamily="34" charset="0"/>
              </a:rPr>
              <a:t> train</a:t>
            </a:r>
          </a:p>
        </p:txBody>
      </p:sp>
      <p:sp>
        <p:nvSpPr>
          <p:cNvPr id="13" name="1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85720" y="457200"/>
            <a:ext cx="8429684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After work she returns home, does the housework and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hlinkClick r:id="rId2" action="ppaction://hlinksldjump"/>
              </a:rPr>
              <a:t>prepares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her dinner. After dinner she either goes out with friends for a drink or stays at home and watches TV. She rarely goes to bed late as she has to wake up early to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hlinkClick r:id="rId3" action="ppaction://hlinksldjump"/>
              </a:rPr>
              <a:t>cope with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 usually very busy and tiring day.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7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865287" y="6294977"/>
            <a:ext cx="413008" cy="713038"/>
          </a:xfrm>
          <a:prstGeom prst="rect">
            <a:avLst/>
          </a:prstGeom>
        </p:spPr>
      </p:pic>
      <p:pic>
        <p:nvPicPr>
          <p:cNvPr id="9" name="8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 flipH="1">
            <a:off x="7293783" y="6294977"/>
            <a:ext cx="413008" cy="713038"/>
          </a:xfrm>
          <a:prstGeom prst="rect">
            <a:avLst/>
          </a:prstGeom>
        </p:spPr>
      </p:pic>
      <p:sp>
        <p:nvSpPr>
          <p:cNvPr id="7170" name="AutoShape 2" descr="Αποτέλεσμα εικόνας για night 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7172" name="AutoShape 4" descr="Αποτέλεσμα εικόνας για morning 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5795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13</a:t>
            </a:fld>
            <a:endParaRPr lang="el-GR" dirty="0"/>
          </a:p>
        </p:txBody>
      </p:sp>
      <p:sp>
        <p:nvSpPr>
          <p:cNvPr id="13" name="12 - Στρογγυλεμένο ορθογώνιο"/>
          <p:cNvSpPr/>
          <p:nvPr/>
        </p:nvSpPr>
        <p:spPr>
          <a:xfrm>
            <a:off x="2714612" y="3643314"/>
            <a:ext cx="4143404" cy="2643206"/>
          </a:xfrm>
          <a:prstGeom prst="roundRect">
            <a:avLst/>
          </a:prstGeom>
          <a:noFill/>
          <a:ln>
            <a:solidFill>
              <a:srgbClr val="91CD4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13 - Ορθογώνιο"/>
          <p:cNvSpPr/>
          <p:nvPr/>
        </p:nvSpPr>
        <p:spPr>
          <a:xfrm>
            <a:off x="3143240" y="3786190"/>
            <a:ext cx="4071966" cy="2451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n-US" sz="2400" b="1" i="1" dirty="0" smtClean="0">
                <a:latin typeface="Comic Sans MS" pitchFamily="66" charset="0"/>
                <a:cs typeface="Arial" pitchFamily="34" charset="0"/>
              </a:rPr>
              <a:t>  in </a:t>
            </a:r>
            <a:r>
              <a:rPr lang="en-US" sz="2400" i="1" dirty="0" smtClean="0">
                <a:latin typeface="Comic Sans MS" pitchFamily="66" charset="0"/>
                <a:cs typeface="Arial" pitchFamily="34" charset="0"/>
              </a:rPr>
              <a:t>the morning</a:t>
            </a:r>
            <a:r>
              <a:rPr lang="en-US" sz="2400" b="1" i="1" dirty="0" smtClean="0">
                <a:latin typeface="Comic Sans MS" pitchFamily="66" charset="0"/>
                <a:cs typeface="Arial" pitchFamily="34" charset="0"/>
              </a:rPr>
              <a:t>      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n-US" sz="2400" b="1" i="1" dirty="0" smtClean="0">
                <a:latin typeface="Comic Sans MS" pitchFamily="66" charset="0"/>
                <a:cs typeface="Arial" pitchFamily="34" charset="0"/>
              </a:rPr>
              <a:t>  in </a:t>
            </a:r>
            <a:r>
              <a:rPr lang="en-US" sz="2400" i="1" dirty="0" smtClean="0">
                <a:latin typeface="Comic Sans MS" pitchFamily="66" charset="0"/>
                <a:cs typeface="Arial" pitchFamily="34" charset="0"/>
              </a:rPr>
              <a:t>the afternoon</a:t>
            </a:r>
            <a:r>
              <a:rPr lang="en-US" sz="2400" b="1" i="1" dirty="0" smtClean="0">
                <a:latin typeface="Comic Sans MS" pitchFamily="66" charset="0"/>
                <a:cs typeface="Arial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n-US" sz="2400" b="1" i="1" dirty="0" smtClean="0">
                <a:latin typeface="Comic Sans MS" pitchFamily="66" charset="0"/>
                <a:cs typeface="Arial" pitchFamily="34" charset="0"/>
              </a:rPr>
              <a:t>  in </a:t>
            </a:r>
            <a:r>
              <a:rPr lang="en-US" sz="2400" i="1" dirty="0" smtClean="0">
                <a:latin typeface="Comic Sans MS" pitchFamily="66" charset="0"/>
                <a:cs typeface="Arial" pitchFamily="34" charset="0"/>
              </a:rPr>
              <a:t>the evening</a:t>
            </a:r>
            <a:r>
              <a:rPr lang="en-US" sz="2400" b="1" i="1" dirty="0" smtClean="0">
                <a:latin typeface="Comic Sans MS" pitchFamily="66" charset="0"/>
                <a:cs typeface="Arial" pitchFamily="34" charset="0"/>
              </a:rPr>
              <a:t>       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n-US" sz="2400" b="1" i="1" dirty="0" smtClean="0">
                <a:latin typeface="Comic Sans MS" pitchFamily="66" charset="0"/>
                <a:cs typeface="Arial" pitchFamily="34" charset="0"/>
              </a:rPr>
              <a:t>  at </a:t>
            </a:r>
            <a:r>
              <a:rPr lang="en-US" sz="2400" i="1" dirty="0" smtClean="0">
                <a:latin typeface="Comic Sans MS" pitchFamily="66" charset="0"/>
                <a:cs typeface="Arial" pitchFamily="34" charset="0"/>
              </a:rPr>
              <a:t>night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n-US" sz="2400" b="1" i="1" dirty="0" smtClean="0">
                <a:latin typeface="Comic Sans MS" pitchFamily="66" charset="0"/>
                <a:cs typeface="Arial" pitchFamily="34" charset="0"/>
              </a:rPr>
              <a:t>  at </a:t>
            </a:r>
            <a:r>
              <a:rPr lang="en-US" sz="2400" i="1" dirty="0" smtClean="0">
                <a:latin typeface="Comic Sans MS" pitchFamily="66" charset="0"/>
                <a:cs typeface="Arial" pitchFamily="34" charset="0"/>
              </a:rPr>
              <a:t>noon</a:t>
            </a:r>
            <a:endParaRPr lang="el-GR" sz="2400" dirty="0"/>
          </a:p>
        </p:txBody>
      </p:sp>
      <p:sp>
        <p:nvSpPr>
          <p:cNvPr id="15" name="1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57158" y="785794"/>
            <a:ext cx="8572560" cy="5015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Some of Ann’s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hlinkClick r:id="rId2" action="ppaction://hlinksldjump"/>
              </a:rPr>
              <a:t>responsibilities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are: to manage incoming and outgoing mail and documents, to prepare agendas, to organize meetings and conferences,  to take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hlinkClick r:id="rId3" action="ppaction://hlinksldjump"/>
              </a:rPr>
              <a:t>minutes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to arrange and confirm appointments, to maintain schedules and filing systems and to provide information. 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400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However, she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hlinkClick r:id="rId4" action="ppaction://hlinksldjump"/>
              </a:rPr>
              <a:t>likes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her job because the working conditions are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hlinkClick r:id="rId5" action="ppaction://hlinksldjump"/>
              </a:rPr>
              <a:t>excellent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The company offers her a quite satisfactory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hlinkClick r:id="rId6" action="ppaction://hlinksldjump"/>
              </a:rPr>
              <a:t>salary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 life insurance plan and medical coverage. </a:t>
            </a: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6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pic>
        <p:nvPicPr>
          <p:cNvPr id="9" name="8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 flipH="1">
            <a:off x="6722279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5781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14</a:t>
            </a:fld>
            <a:endParaRPr lang="el-GR" dirty="0"/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571472" y="1357298"/>
            <a:ext cx="7858180" cy="4463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400" dirty="0" smtClean="0">
                <a:latin typeface="Comic Sans MS" pitchFamily="66" charset="0"/>
              </a:rPr>
              <a:t>Ann has a boyfriend called John. She doesn’t see him very often because he lives in Patra, but they speak on the phone every day and he sometimes visits her at the</a:t>
            </a:r>
            <a:r>
              <a:rPr lang="en-GB" sz="2400" b="1" dirty="0" smtClean="0">
                <a:latin typeface="Comic Sans MS" pitchFamily="66" charset="0"/>
              </a:rPr>
              <a:t> </a:t>
            </a:r>
            <a:r>
              <a:rPr lang="en-GB" sz="2400" dirty="0" smtClean="0">
                <a:latin typeface="Comic Sans MS" pitchFamily="66" charset="0"/>
              </a:rPr>
              <a:t>weekends. </a:t>
            </a:r>
          </a:p>
          <a:p>
            <a:pPr algn="just">
              <a:lnSpc>
                <a:spcPct val="150000"/>
              </a:lnSpc>
            </a:pPr>
            <a:endParaRPr lang="en-GB" sz="2400" dirty="0" smtClean="0"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n-GB" sz="2400" dirty="0" smtClean="0">
                <a:latin typeface="Comic Sans MS" pitchFamily="66" charset="0"/>
              </a:rPr>
              <a:t>John is a high qualified computer programmer and works for a limited company that develops computer software.</a:t>
            </a:r>
            <a:endParaRPr lang="el-GR" sz="2400" dirty="0">
              <a:latin typeface="Comic Sans MS" pitchFamily="66" charset="0"/>
            </a:endParaRPr>
          </a:p>
        </p:txBody>
      </p:sp>
      <p:pic>
        <p:nvPicPr>
          <p:cNvPr id="8" name="7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008031" y="6294977"/>
            <a:ext cx="413008" cy="713038"/>
          </a:xfrm>
          <a:prstGeom prst="rect">
            <a:avLst/>
          </a:prstGeom>
        </p:spPr>
      </p:pic>
      <p:pic>
        <p:nvPicPr>
          <p:cNvPr id="9" name="8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293651" y="6294977"/>
            <a:ext cx="413008" cy="713038"/>
          </a:xfrm>
          <a:prstGeom prst="rect">
            <a:avLst/>
          </a:prstGeom>
        </p:spPr>
      </p:pic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15</a:t>
            </a:fld>
            <a:endParaRPr lang="el-GR" dirty="0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204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WordArt 2">
            <a:hlinkClick r:id="rId4" action="ppaction://hlinkpres?slideindex=1&amp;slidetitle="/>
          </p:cNvPr>
          <p:cNvSpPr>
            <a:spLocks noChangeArrowheads="1" noChangeShapeType="1" noTextEdit="1"/>
          </p:cNvSpPr>
          <p:nvPr/>
        </p:nvSpPr>
        <p:spPr bwMode="auto">
          <a:xfrm>
            <a:off x="1357290" y="1857364"/>
            <a:ext cx="6000792" cy="292895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75000"/>
                  </a:scheme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ANSWER KEY 1</a:t>
            </a:r>
            <a:endParaRPr lang="el-GR" sz="3600" kern="10" spc="0" dirty="0">
              <a:ln w="9525">
                <a:noFill/>
                <a:round/>
                <a:headEnd/>
                <a:tailEnd/>
              </a:ln>
              <a:solidFill>
                <a:schemeClr val="accent3">
                  <a:lumMod val="75000"/>
                </a:schemeClr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3" name="12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16</a:t>
            </a:fld>
            <a:endParaRPr lang="el-GR" dirty="0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>
            <a:hlinkClick r:id="rId2" action="ppaction://hlinksldjump"/>
          </p:cNvPr>
          <p:cNvSpPr/>
          <p:nvPr/>
        </p:nvSpPr>
        <p:spPr>
          <a:xfrm>
            <a:off x="2714612" y="2143116"/>
            <a:ext cx="45720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latin typeface="Comic Sans MS" pitchFamily="66" charset="0"/>
              </a:rPr>
              <a:t>hardworking </a:t>
            </a:r>
            <a:r>
              <a:rPr lang="en-US" sz="3200" dirty="0" smtClean="0">
                <a:latin typeface="Comic Sans MS" pitchFamily="66" charset="0"/>
              </a:rPr>
              <a:t>≠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lazy</a:t>
            </a:r>
            <a:r>
              <a:rPr lang="en-US" sz="3200" b="1" dirty="0" smtClean="0">
                <a:latin typeface="Comic Sans MS" pitchFamily="66" charset="0"/>
              </a:rPr>
              <a:t> </a:t>
            </a:r>
            <a:endParaRPr lang="el-GR" sz="3200" b="1" dirty="0">
              <a:latin typeface="Comic Sans MS" pitchFamily="66" charset="0"/>
            </a:endParaRPr>
          </a:p>
        </p:txBody>
      </p:sp>
      <p:pic>
        <p:nvPicPr>
          <p:cNvPr id="3" name="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17</a:t>
            </a:fld>
            <a:endParaRPr lang="el-GR" dirty="0"/>
          </a:p>
        </p:txBody>
      </p:sp>
      <p:pic>
        <p:nvPicPr>
          <p:cNvPr id="6" name="5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 flipH="1">
            <a:off x="6722279" y="6294977"/>
            <a:ext cx="413008" cy="713038"/>
          </a:xfrm>
          <a:prstGeom prst="rect">
            <a:avLst/>
          </a:prstGeom>
        </p:spPr>
      </p:pic>
      <p:pic>
        <p:nvPicPr>
          <p:cNvPr id="7" name="6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>
            <a:hlinkClick r:id="rId2" action="ppaction://hlinksldjump"/>
          </p:cNvPr>
          <p:cNvSpPr/>
          <p:nvPr/>
        </p:nvSpPr>
        <p:spPr>
          <a:xfrm>
            <a:off x="3214678" y="2285992"/>
            <a:ext cx="38576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latin typeface="Comic Sans MS" pitchFamily="66" charset="0"/>
              </a:rPr>
              <a:t>large </a:t>
            </a:r>
            <a:r>
              <a:rPr lang="en-US" sz="3200" dirty="0" smtClean="0">
                <a:latin typeface="Comic Sans MS" pitchFamily="66" charset="0"/>
              </a:rPr>
              <a:t>≠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small</a:t>
            </a:r>
            <a:r>
              <a:rPr lang="en-US" sz="3200" dirty="0" smtClean="0">
                <a:latin typeface="Comic Sans MS" pitchFamily="66" charset="0"/>
              </a:rPr>
              <a:t> </a:t>
            </a:r>
            <a:endParaRPr lang="el-GR" sz="3200" dirty="0">
              <a:latin typeface="Comic Sans MS" pitchFamily="66" charset="0"/>
            </a:endParaRPr>
          </a:p>
        </p:txBody>
      </p:sp>
      <p:pic>
        <p:nvPicPr>
          <p:cNvPr id="4" name="3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18</a:t>
            </a:fld>
            <a:endParaRPr lang="el-GR" dirty="0"/>
          </a:p>
        </p:txBody>
      </p:sp>
      <p:pic>
        <p:nvPicPr>
          <p:cNvPr id="6" name="5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 flipH="1">
            <a:off x="6722279" y="6294977"/>
            <a:ext cx="413008" cy="713038"/>
          </a:xfrm>
          <a:prstGeom prst="rect">
            <a:avLst/>
          </a:prstGeom>
        </p:spPr>
      </p:pic>
      <p:pic>
        <p:nvPicPr>
          <p:cNvPr id="7" name="6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2500298" y="2285992"/>
            <a:ext cx="46434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latin typeface="Comic Sans MS" pitchFamily="66" charset="0"/>
                <a:hlinkClick r:id="rId2" action="ppaction://hlinksldjump"/>
              </a:rPr>
              <a:t>company</a:t>
            </a:r>
            <a:r>
              <a:rPr lang="en-GB" sz="3200" dirty="0" smtClean="0">
                <a:latin typeface="Comic Sans MS" pitchFamily="66" charset="0"/>
              </a:rPr>
              <a:t> </a:t>
            </a:r>
            <a:r>
              <a:rPr lang="el-GR" sz="3200" dirty="0" smtClean="0">
                <a:latin typeface="Comic Sans MS" pitchFamily="66" charset="0"/>
              </a:rPr>
              <a:t>= </a:t>
            </a:r>
            <a:r>
              <a:rPr lang="en-GB" sz="3200" b="1" dirty="0" smtClean="0">
                <a:solidFill>
                  <a:srgbClr val="6EA52D"/>
                </a:solidFill>
                <a:latin typeface="Comic Sans MS" pitchFamily="66" charset="0"/>
              </a:rPr>
              <a:t>enterprise</a:t>
            </a:r>
            <a:endParaRPr lang="el-GR" sz="3200" b="1" dirty="0">
              <a:solidFill>
                <a:srgbClr val="6EA52D"/>
              </a:solidFill>
              <a:latin typeface="Comic Sans MS" pitchFamily="66" charset="0"/>
            </a:endParaRPr>
          </a:p>
        </p:txBody>
      </p:sp>
      <p:pic>
        <p:nvPicPr>
          <p:cNvPr id="3" name="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19</a:t>
            </a:fld>
            <a:endParaRPr lang="el-GR" dirty="0"/>
          </a:p>
        </p:txBody>
      </p:sp>
      <p:pic>
        <p:nvPicPr>
          <p:cNvPr id="5" name="4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 flipH="1">
            <a:off x="6722279" y="6294977"/>
            <a:ext cx="413008" cy="713038"/>
          </a:xfrm>
          <a:prstGeom prst="rect">
            <a:avLst/>
          </a:prstGeom>
        </p:spPr>
      </p:pic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3000372"/>
            <a:ext cx="3357586" cy="30503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9" name="8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643702" y="6492875"/>
            <a:ext cx="2133600" cy="365125"/>
          </a:xfrm>
        </p:spPr>
        <p:txBody>
          <a:bodyPr/>
          <a:lstStyle/>
          <a:p>
            <a:fld id="{A3ED75FF-A3C0-499A-9217-1913B52D3B53}" type="slidenum">
              <a:rPr lang="el-GR" smtClean="0"/>
              <a:pPr/>
              <a:t>2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0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sp>
        <p:nvSpPr>
          <p:cNvPr id="13" name="12 - Ορθογώνιο"/>
          <p:cNvSpPr/>
          <p:nvPr/>
        </p:nvSpPr>
        <p:spPr>
          <a:xfrm>
            <a:off x="857224" y="1857364"/>
            <a:ext cx="73725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kern="1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</a:rPr>
              <a:t>People and Companies</a:t>
            </a:r>
            <a:endParaRPr lang="el-GR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14 - Ορθογώνιο"/>
          <p:cNvSpPr/>
          <p:nvPr/>
        </p:nvSpPr>
        <p:spPr>
          <a:xfrm>
            <a:off x="3214678" y="785794"/>
            <a:ext cx="30332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kern="10" normalizeH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</a:rPr>
              <a:t>UNIT 1</a:t>
            </a:r>
            <a:r>
              <a:rPr lang="en-US" sz="5400" b="1" kern="10" cap="none" spc="0" normalizeH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ticulate Extrabold"/>
              </a:rPr>
              <a:t> </a:t>
            </a:r>
            <a:endParaRPr lang="el-G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1428728" y="2143116"/>
            <a:ext cx="65008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dirty="0" smtClean="0">
                <a:latin typeface="Comic Sans MS" pitchFamily="66" charset="0"/>
                <a:hlinkClick r:id="rId2" action="ppaction://hlinksldjump"/>
              </a:rPr>
              <a:t>headquarters</a:t>
            </a:r>
            <a:r>
              <a:rPr lang="en-GB" sz="3200" dirty="0" smtClean="0">
                <a:latin typeface="Comic Sans MS" pitchFamily="66" charset="0"/>
              </a:rPr>
              <a:t> </a:t>
            </a:r>
            <a:r>
              <a:rPr lang="el-GR" sz="3200" dirty="0" smtClean="0">
                <a:latin typeface="Comic Sans MS" pitchFamily="66" charset="0"/>
              </a:rPr>
              <a:t>= </a:t>
            </a:r>
            <a:r>
              <a:rPr lang="en-GB" sz="3200" b="1" dirty="0" smtClean="0">
                <a:solidFill>
                  <a:srgbClr val="6EA52D"/>
                </a:solidFill>
                <a:latin typeface="Comic Sans MS" pitchFamily="66" charset="0"/>
              </a:rPr>
              <a:t>main offices</a:t>
            </a:r>
            <a:endParaRPr lang="el-GR" sz="3200" b="1" dirty="0">
              <a:solidFill>
                <a:srgbClr val="6EA52D"/>
              </a:solidFill>
              <a:latin typeface="Comic Sans MS" pitchFamily="66" charset="0"/>
            </a:endParaRPr>
          </a:p>
        </p:txBody>
      </p:sp>
      <p:pic>
        <p:nvPicPr>
          <p:cNvPr id="3" name="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20</a:t>
            </a:fld>
            <a:endParaRPr lang="el-GR" dirty="0"/>
          </a:p>
        </p:txBody>
      </p:sp>
      <p:pic>
        <p:nvPicPr>
          <p:cNvPr id="5" name="4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 flipH="1">
            <a:off x="6722279" y="6294977"/>
            <a:ext cx="413008" cy="713038"/>
          </a:xfrm>
          <a:prstGeom prst="rect">
            <a:avLst/>
          </a:prstGeom>
        </p:spPr>
      </p:pic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928662" y="1500174"/>
            <a:ext cx="7143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3200" dirty="0" smtClean="0">
                <a:latin typeface="Comic Sans MS" pitchFamily="66" charset="0"/>
              </a:rPr>
              <a:t>to employ</a:t>
            </a:r>
            <a:r>
              <a:rPr lang="el-GR" sz="3200" dirty="0" smtClean="0">
                <a:latin typeface="Comic Sans MS" pitchFamily="66" charset="0"/>
              </a:rPr>
              <a:t> </a:t>
            </a:r>
            <a:r>
              <a:rPr lang="en-GB" sz="3200" dirty="0" smtClean="0">
                <a:latin typeface="Comic Sans MS" pitchFamily="66" charset="0"/>
              </a:rPr>
              <a:t>=</a:t>
            </a:r>
            <a:r>
              <a:rPr lang="el-GR" sz="3200" dirty="0" smtClean="0">
                <a:latin typeface="Comic Sans MS" pitchFamily="66" charset="0"/>
              </a:rPr>
              <a:t> </a:t>
            </a:r>
            <a:r>
              <a:rPr lang="en-GB" sz="3200" b="1" dirty="0" smtClean="0">
                <a:solidFill>
                  <a:srgbClr val="6EA52D"/>
                </a:solidFill>
                <a:latin typeface="Comic Sans MS" pitchFamily="66" charset="0"/>
              </a:rPr>
              <a:t>to give work to </a:t>
            </a:r>
            <a:endParaRPr lang="el-GR" sz="3200" b="1" dirty="0" smtClean="0">
              <a:solidFill>
                <a:srgbClr val="6EA52D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l-GR" sz="3200" b="1" dirty="0" smtClean="0">
                <a:solidFill>
                  <a:srgbClr val="6EA52D"/>
                </a:solidFill>
                <a:latin typeface="Comic Sans MS" pitchFamily="66" charset="0"/>
              </a:rPr>
              <a:t>           </a:t>
            </a:r>
            <a:r>
              <a:rPr lang="en-US" sz="3200" b="1" dirty="0" smtClean="0">
                <a:latin typeface="Comic Sans MS" pitchFamily="66" charset="0"/>
                <a:hlinkClick r:id="rId2" action="ppaction://hlinksldjump"/>
              </a:rPr>
              <a:t>≠</a:t>
            </a:r>
            <a:r>
              <a:rPr lang="el-GR" sz="3200" b="1" dirty="0" smtClean="0">
                <a:solidFill>
                  <a:srgbClr val="6EA52D"/>
                </a:solidFill>
                <a:latin typeface="Comic Sans MS" pitchFamily="66" charset="0"/>
              </a:rPr>
              <a:t>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to fire</a:t>
            </a:r>
            <a:endParaRPr lang="el-GR" sz="3200" b="1" dirty="0">
              <a:solidFill>
                <a:srgbClr val="6EA52D"/>
              </a:solidFill>
              <a:latin typeface="Comic Sans MS" pitchFamily="66" charset="0"/>
            </a:endParaRPr>
          </a:p>
        </p:txBody>
      </p:sp>
      <p:pic>
        <p:nvPicPr>
          <p:cNvPr id="3" name="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21</a:t>
            </a:fld>
            <a:endParaRPr lang="el-GR" dirty="0"/>
          </a:p>
        </p:txBody>
      </p:sp>
      <p:pic>
        <p:nvPicPr>
          <p:cNvPr id="5" name="4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pic>
        <p:nvPicPr>
          <p:cNvPr id="7" name="6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2571736" y="2143116"/>
            <a:ext cx="42862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latin typeface="Comic Sans MS" pitchFamily="66" charset="0"/>
              </a:rPr>
              <a:t>always  </a:t>
            </a:r>
            <a:r>
              <a:rPr lang="en-US" sz="3200" dirty="0" smtClean="0">
                <a:latin typeface="Comic Sans MS" pitchFamily="66" charset="0"/>
              </a:rPr>
              <a:t>≠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never</a:t>
            </a:r>
            <a:endParaRPr lang="el-GR" sz="3200" b="1" dirty="0">
              <a:solidFill>
                <a:srgbClr val="6EA52D"/>
              </a:solidFill>
              <a:latin typeface="Comic Sans MS" pitchFamily="66" charset="0"/>
            </a:endParaRPr>
          </a:p>
        </p:txBody>
      </p:sp>
      <p:pic>
        <p:nvPicPr>
          <p:cNvPr id="3" name="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22</a:t>
            </a:fld>
            <a:endParaRPr lang="el-GR" dirty="0"/>
          </a:p>
        </p:txBody>
      </p:sp>
      <p:pic>
        <p:nvPicPr>
          <p:cNvPr id="5" name="4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 flipH="1">
            <a:off x="6650841" y="6294977"/>
            <a:ext cx="413008" cy="713038"/>
          </a:xfrm>
          <a:prstGeom prst="rect">
            <a:avLst/>
          </a:prstGeom>
        </p:spPr>
      </p:pic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1928794" y="2071678"/>
            <a:ext cx="53578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latin typeface="Comic Sans MS" pitchFamily="66" charset="0"/>
              </a:rPr>
              <a:t>to get up  </a:t>
            </a:r>
            <a:r>
              <a:rPr lang="en-US" sz="3200" b="1" dirty="0" smtClean="0">
                <a:latin typeface="Comic Sans MS" pitchFamily="66" charset="0"/>
              </a:rPr>
              <a:t>≠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to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go to bed</a:t>
            </a:r>
            <a:endParaRPr lang="el-GR" sz="3200" b="1" dirty="0">
              <a:solidFill>
                <a:srgbClr val="6EA52D"/>
              </a:solidFill>
              <a:latin typeface="Comic Sans MS" pitchFamily="66" charset="0"/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23</a:t>
            </a:fld>
            <a:endParaRPr lang="el-GR" dirty="0"/>
          </a:p>
        </p:txBody>
      </p:sp>
      <p:pic>
        <p:nvPicPr>
          <p:cNvPr id="4" name="3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5" name="4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  <p:pic>
        <p:nvPicPr>
          <p:cNvPr id="7" name="6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350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1714480" y="1714488"/>
            <a:ext cx="55007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>
                <a:latin typeface="Comic Sans MS" pitchFamily="66" charset="0"/>
              </a:rPr>
              <a:t>to get to = </a:t>
            </a:r>
            <a:r>
              <a:rPr lang="en-GB" sz="3200" b="1" dirty="0" smtClean="0">
                <a:solidFill>
                  <a:srgbClr val="6EA52D"/>
                </a:solidFill>
                <a:latin typeface="Comic Sans MS" pitchFamily="66" charset="0"/>
              </a:rPr>
              <a:t>to arrive at </a:t>
            </a:r>
            <a:endParaRPr lang="el-GR" sz="3200" b="1" dirty="0">
              <a:solidFill>
                <a:srgbClr val="6EA52D"/>
              </a:solidFill>
              <a:latin typeface="Comic Sans MS" pitchFamily="66" charset="0"/>
            </a:endParaRPr>
          </a:p>
        </p:txBody>
      </p:sp>
      <p:pic>
        <p:nvPicPr>
          <p:cNvPr id="3" name="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24</a:t>
            </a:fld>
            <a:endParaRPr lang="el-GR" dirty="0"/>
          </a:p>
        </p:txBody>
      </p:sp>
      <p:pic>
        <p:nvPicPr>
          <p:cNvPr id="5" name="4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 flipH="1">
            <a:off x="6650841" y="6294977"/>
            <a:ext cx="413008" cy="713038"/>
          </a:xfrm>
          <a:prstGeom prst="rect">
            <a:avLst/>
          </a:prstGeom>
        </p:spPr>
      </p:pic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2928926" y="2357430"/>
            <a:ext cx="37147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>
                <a:latin typeface="Comic Sans MS" pitchFamily="66" charset="0"/>
              </a:rPr>
              <a:t>usually  </a:t>
            </a:r>
            <a:r>
              <a:rPr lang="en-US" sz="3200" b="1" dirty="0" smtClean="0">
                <a:latin typeface="Comic Sans MS" pitchFamily="66" charset="0"/>
              </a:rPr>
              <a:t>≠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rarely</a:t>
            </a:r>
            <a:r>
              <a:rPr lang="en-US" sz="3200" b="1" dirty="0" smtClean="0">
                <a:latin typeface="Comic Sans MS" pitchFamily="66" charset="0"/>
              </a:rPr>
              <a:t> </a:t>
            </a:r>
            <a:endParaRPr lang="el-GR" sz="3200" b="1" dirty="0">
              <a:latin typeface="Comic Sans MS" pitchFamily="66" charset="0"/>
            </a:endParaRPr>
          </a:p>
        </p:txBody>
      </p:sp>
      <p:pic>
        <p:nvPicPr>
          <p:cNvPr id="3" name="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25</a:t>
            </a:fld>
            <a:endParaRPr lang="el-GR" dirty="0"/>
          </a:p>
        </p:txBody>
      </p:sp>
      <p:pic>
        <p:nvPicPr>
          <p:cNvPr id="5" name="4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 flipH="1">
            <a:off x="6650841" y="6294977"/>
            <a:ext cx="413008" cy="713038"/>
          </a:xfrm>
          <a:prstGeom prst="rect">
            <a:avLst/>
          </a:prstGeom>
        </p:spPr>
      </p:pic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3214678" y="1928802"/>
            <a:ext cx="29033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 smtClean="0">
                <a:latin typeface="Comic Sans MS" pitchFamily="66" charset="0"/>
              </a:rPr>
              <a:t>late  </a:t>
            </a:r>
            <a:r>
              <a:rPr lang="en-US" sz="3200" b="1" dirty="0" smtClean="0">
                <a:latin typeface="Comic Sans MS" pitchFamily="66" charset="0"/>
              </a:rPr>
              <a:t>≠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early</a:t>
            </a:r>
            <a:r>
              <a:rPr lang="en-US" sz="3200" b="1" dirty="0" smtClean="0">
                <a:latin typeface="Comic Sans MS" pitchFamily="66" charset="0"/>
              </a:rPr>
              <a:t> </a:t>
            </a:r>
            <a:endParaRPr lang="el-GR" sz="3200" b="1" dirty="0">
              <a:latin typeface="Comic Sans MS" pitchFamily="66" charset="0"/>
            </a:endParaRPr>
          </a:p>
        </p:txBody>
      </p:sp>
      <p:pic>
        <p:nvPicPr>
          <p:cNvPr id="3" name="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357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26</a:t>
            </a:fld>
            <a:endParaRPr lang="el-GR" dirty="0"/>
          </a:p>
        </p:txBody>
      </p:sp>
      <p:pic>
        <p:nvPicPr>
          <p:cNvPr id="5" name="4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 flipH="1">
            <a:off x="6722279" y="6294977"/>
            <a:ext cx="413008" cy="713038"/>
          </a:xfrm>
          <a:prstGeom prst="rect">
            <a:avLst/>
          </a:prstGeom>
        </p:spPr>
      </p:pic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2428860" y="1785926"/>
            <a:ext cx="41200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 smtClean="0">
                <a:latin typeface="Comic Sans MS" pitchFamily="66" charset="0"/>
              </a:rPr>
              <a:t>colleagues = </a:t>
            </a:r>
            <a:r>
              <a:rPr lang="en-GB" sz="3200" b="1" dirty="0" smtClean="0">
                <a:solidFill>
                  <a:srgbClr val="6EA52D"/>
                </a:solidFill>
                <a:latin typeface="Comic Sans MS" pitchFamily="66" charset="0"/>
              </a:rPr>
              <a:t>fellows</a:t>
            </a:r>
            <a:endParaRPr lang="el-GR" sz="3200" b="1" dirty="0">
              <a:solidFill>
                <a:srgbClr val="6EA52D"/>
              </a:solidFill>
              <a:latin typeface="Comic Sans MS" pitchFamily="66" charset="0"/>
            </a:endParaRPr>
          </a:p>
        </p:txBody>
      </p:sp>
      <p:pic>
        <p:nvPicPr>
          <p:cNvPr id="3" name="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27</a:t>
            </a:fld>
            <a:endParaRPr lang="el-GR" dirty="0"/>
          </a:p>
        </p:txBody>
      </p:sp>
      <p:pic>
        <p:nvPicPr>
          <p:cNvPr id="5" name="4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 flipH="1">
            <a:off x="6650841" y="6294977"/>
            <a:ext cx="413008" cy="713038"/>
          </a:xfrm>
          <a:prstGeom prst="rect">
            <a:avLst/>
          </a:prstGeom>
        </p:spPr>
      </p:pic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2857488" y="1928802"/>
            <a:ext cx="35766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 smtClean="0">
                <a:latin typeface="Comic Sans MS" pitchFamily="66" charset="0"/>
              </a:rPr>
              <a:t>polite </a:t>
            </a:r>
            <a:r>
              <a:rPr lang="en-US" sz="3200" b="1" dirty="0" smtClean="0">
                <a:latin typeface="Comic Sans MS" pitchFamily="66" charset="0"/>
              </a:rPr>
              <a:t>≠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impolite</a:t>
            </a:r>
            <a:r>
              <a:rPr lang="en-US" sz="3200" b="1" dirty="0" smtClean="0">
                <a:latin typeface="Comic Sans MS" pitchFamily="66" charset="0"/>
              </a:rPr>
              <a:t> </a:t>
            </a:r>
            <a:endParaRPr lang="el-GR" sz="3200" b="1" dirty="0">
              <a:latin typeface="Comic Sans MS" pitchFamily="66" charset="0"/>
            </a:endParaRPr>
          </a:p>
        </p:txBody>
      </p:sp>
      <p:pic>
        <p:nvPicPr>
          <p:cNvPr id="3" name="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28</a:t>
            </a:fld>
            <a:endParaRPr lang="el-GR" dirty="0"/>
          </a:p>
        </p:txBody>
      </p:sp>
      <p:pic>
        <p:nvPicPr>
          <p:cNvPr id="5" name="4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 flipH="1">
            <a:off x="6722279" y="6294977"/>
            <a:ext cx="413008" cy="713038"/>
          </a:xfrm>
          <a:prstGeom prst="rect">
            <a:avLst/>
          </a:prstGeom>
        </p:spPr>
      </p:pic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928662" y="1857364"/>
            <a:ext cx="75504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 smtClean="0">
                <a:latin typeface="Comic Sans MS" pitchFamily="66" charset="0"/>
              </a:rPr>
              <a:t>to prepare = </a:t>
            </a:r>
            <a:r>
              <a:rPr lang="en-GB" sz="3200" b="1" dirty="0" smtClean="0">
                <a:solidFill>
                  <a:srgbClr val="6EA52D"/>
                </a:solidFill>
                <a:latin typeface="Comic Sans MS" pitchFamily="66" charset="0"/>
              </a:rPr>
              <a:t>to get something ready</a:t>
            </a:r>
            <a:endParaRPr lang="el-GR" sz="3200" b="1" dirty="0">
              <a:solidFill>
                <a:srgbClr val="6EA52D"/>
              </a:solidFill>
              <a:latin typeface="Comic Sans MS" pitchFamily="66" charset="0"/>
            </a:endParaRPr>
          </a:p>
        </p:txBody>
      </p:sp>
      <p:pic>
        <p:nvPicPr>
          <p:cNvPr id="3" name="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29</a:t>
            </a:fld>
            <a:endParaRPr lang="el-GR" dirty="0"/>
          </a:p>
        </p:txBody>
      </p:sp>
      <p:pic>
        <p:nvPicPr>
          <p:cNvPr id="5" name="4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 flipH="1">
            <a:off x="6722279" y="6294977"/>
            <a:ext cx="413008" cy="713038"/>
          </a:xfrm>
          <a:prstGeom prst="rect">
            <a:avLst/>
          </a:prstGeom>
        </p:spPr>
      </p:pic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  <p:pic>
        <p:nvPicPr>
          <p:cNvPr id="13" name="12 - Εικόνα" descr="search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926" y="2571744"/>
            <a:ext cx="3071834" cy="3444178"/>
          </a:xfrm>
          <a:prstGeom prst="rect">
            <a:avLst/>
          </a:prstGeom>
        </p:spPr>
      </p:pic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494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9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3</a:t>
            </a:fld>
            <a:endParaRPr lang="el-GR" dirty="0"/>
          </a:p>
        </p:txBody>
      </p:sp>
      <p:sp>
        <p:nvSpPr>
          <p:cNvPr id="14" name="13 - Ορθογώνιο"/>
          <p:cNvSpPr/>
          <p:nvPr/>
        </p:nvSpPr>
        <p:spPr>
          <a:xfrm>
            <a:off x="1785918" y="1857364"/>
            <a:ext cx="5357850" cy="64633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400" b="1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Simple Present</a:t>
            </a:r>
            <a:r>
              <a:rPr lang="el-GR" sz="2400" b="1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(Απλός Ενεστώτας</a:t>
            </a:r>
            <a:r>
              <a:rPr lang="el-GR" sz="2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6EA52D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Comic Sans MS" pitchFamily="66" charset="0"/>
                <a:ea typeface="Verdana" pitchFamily="34" charset="0"/>
                <a:cs typeface="Verdana" pitchFamily="34" charset="0"/>
              </a:rPr>
              <a:t>)</a:t>
            </a:r>
          </a:p>
        </p:txBody>
      </p:sp>
      <p:sp>
        <p:nvSpPr>
          <p:cNvPr id="15" name="WordArt 24"/>
          <p:cNvSpPr>
            <a:spLocks noChangeArrowheads="1" noChangeShapeType="1" noTextEdit="1"/>
          </p:cNvSpPr>
          <p:nvPr/>
        </p:nvSpPr>
        <p:spPr bwMode="auto">
          <a:xfrm>
            <a:off x="1571604" y="857232"/>
            <a:ext cx="6072230" cy="7143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1400" b="1" kern="1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Comic Sans MS" pitchFamily="66" charset="0"/>
              </a:rPr>
              <a:t>A. </a:t>
            </a:r>
            <a:r>
              <a:rPr lang="en-US" sz="1400" b="1" kern="1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Comic Sans MS" pitchFamily="66" charset="0"/>
                <a:ea typeface="Verdana" pitchFamily="34" charset="0"/>
                <a:cs typeface="Verdana" pitchFamily="34" charset="0"/>
              </a:rPr>
              <a:t>Exploring</a:t>
            </a:r>
            <a:r>
              <a:rPr lang="en-US" sz="1400" b="1" kern="1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Comic Sans MS" pitchFamily="66" charset="0"/>
              </a:rPr>
              <a:t> Language</a:t>
            </a:r>
            <a:endParaRPr lang="el-GR" sz="1400" b="1" kern="1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  <a:latin typeface="Comic Sans MS" pitchFamily="66" charset="0"/>
            </a:endParaRPr>
          </a:p>
        </p:txBody>
      </p:sp>
      <p:sp>
        <p:nvSpPr>
          <p:cNvPr id="16" name="1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1643042" y="1928802"/>
            <a:ext cx="58416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 smtClean="0">
                <a:latin typeface="Comic Sans MS" pitchFamily="66" charset="0"/>
              </a:rPr>
              <a:t>to cope with = </a:t>
            </a:r>
            <a:r>
              <a:rPr lang="en-GB" sz="3200" b="1" dirty="0" smtClean="0">
                <a:solidFill>
                  <a:srgbClr val="6EA52D"/>
                </a:solidFill>
                <a:latin typeface="Comic Sans MS" pitchFamily="66" charset="0"/>
              </a:rPr>
              <a:t>to deal with </a:t>
            </a:r>
            <a:endParaRPr lang="el-GR" sz="3200" b="1" dirty="0">
              <a:solidFill>
                <a:srgbClr val="6EA52D"/>
              </a:solidFill>
              <a:latin typeface="Comic Sans MS" pitchFamily="66" charset="0"/>
            </a:endParaRPr>
          </a:p>
        </p:txBody>
      </p:sp>
      <p:pic>
        <p:nvPicPr>
          <p:cNvPr id="3" name="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30</a:t>
            </a:fld>
            <a:endParaRPr lang="el-GR" dirty="0"/>
          </a:p>
        </p:txBody>
      </p:sp>
      <p:pic>
        <p:nvPicPr>
          <p:cNvPr id="5" name="4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 flipH="1">
            <a:off x="6722279" y="6294977"/>
            <a:ext cx="413008" cy="713038"/>
          </a:xfrm>
          <a:prstGeom prst="rect">
            <a:avLst/>
          </a:prstGeom>
        </p:spPr>
      </p:pic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428992" y="6286520"/>
            <a:ext cx="2895600" cy="365125"/>
          </a:xfrm>
        </p:spPr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2285984" y="2143116"/>
            <a:ext cx="42675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 smtClean="0">
                <a:latin typeface="Comic Sans MS" pitchFamily="66" charset="0"/>
              </a:rPr>
              <a:t>responsibility = </a:t>
            </a:r>
            <a:r>
              <a:rPr lang="en-GB" sz="3200" b="1" dirty="0" smtClean="0">
                <a:solidFill>
                  <a:srgbClr val="6EA52D"/>
                </a:solidFill>
                <a:latin typeface="Comic Sans MS" pitchFamily="66" charset="0"/>
              </a:rPr>
              <a:t>duty</a:t>
            </a:r>
            <a:endParaRPr lang="el-GR" sz="3200" b="1" dirty="0">
              <a:solidFill>
                <a:srgbClr val="6EA52D"/>
              </a:solidFill>
              <a:latin typeface="Comic Sans MS" pitchFamily="66" charset="0"/>
            </a:endParaRPr>
          </a:p>
        </p:txBody>
      </p:sp>
      <p:pic>
        <p:nvPicPr>
          <p:cNvPr id="3" name="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31</a:t>
            </a:fld>
            <a:endParaRPr lang="el-GR" dirty="0"/>
          </a:p>
        </p:txBody>
      </p:sp>
      <p:pic>
        <p:nvPicPr>
          <p:cNvPr id="5" name="4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 flipH="1">
            <a:off x="6722279" y="6294977"/>
            <a:ext cx="413008" cy="713038"/>
          </a:xfrm>
          <a:prstGeom prst="rect">
            <a:avLst/>
          </a:prstGeom>
        </p:spPr>
      </p:pic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2786050" y="2285992"/>
            <a:ext cx="33313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 smtClean="0">
                <a:latin typeface="Comic Sans MS" pitchFamily="66" charset="0"/>
              </a:rPr>
              <a:t>minutes = </a:t>
            </a:r>
            <a:r>
              <a:rPr lang="en-GB" sz="3200" b="1" dirty="0" smtClean="0">
                <a:solidFill>
                  <a:srgbClr val="6EA52D"/>
                </a:solidFill>
                <a:latin typeface="Comic Sans MS" pitchFamily="66" charset="0"/>
              </a:rPr>
              <a:t>notes</a:t>
            </a:r>
            <a:endParaRPr lang="el-GR" sz="3200" b="1" dirty="0">
              <a:solidFill>
                <a:srgbClr val="6EA52D"/>
              </a:solidFill>
              <a:latin typeface="Comic Sans MS" pitchFamily="66" charset="0"/>
            </a:endParaRPr>
          </a:p>
        </p:txBody>
      </p:sp>
      <p:pic>
        <p:nvPicPr>
          <p:cNvPr id="3" name="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32</a:t>
            </a:fld>
            <a:endParaRPr lang="el-GR" dirty="0"/>
          </a:p>
        </p:txBody>
      </p:sp>
      <p:pic>
        <p:nvPicPr>
          <p:cNvPr id="5" name="4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pic>
        <p:nvPicPr>
          <p:cNvPr id="6" name="5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 flipH="1">
            <a:off x="6650841" y="6294977"/>
            <a:ext cx="413008" cy="713038"/>
          </a:xfrm>
          <a:prstGeom prst="rect">
            <a:avLst/>
          </a:prstGeom>
        </p:spPr>
      </p:pic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2786050" y="2000240"/>
            <a:ext cx="35333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 smtClean="0">
                <a:latin typeface="Comic Sans MS" pitchFamily="66" charset="0"/>
              </a:rPr>
              <a:t>to like </a:t>
            </a:r>
            <a:r>
              <a:rPr lang="en-US" sz="3200" b="1" dirty="0" smtClean="0">
                <a:latin typeface="Comic Sans MS" pitchFamily="66" charset="0"/>
              </a:rPr>
              <a:t>≠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to hate</a:t>
            </a:r>
            <a:endParaRPr lang="el-GR" sz="3200" b="1" dirty="0">
              <a:latin typeface="Comic Sans MS" pitchFamily="66" charset="0"/>
            </a:endParaRPr>
          </a:p>
        </p:txBody>
      </p:sp>
      <p:pic>
        <p:nvPicPr>
          <p:cNvPr id="3" name="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33</a:t>
            </a:fld>
            <a:endParaRPr lang="el-GR" dirty="0"/>
          </a:p>
        </p:txBody>
      </p:sp>
      <p:pic>
        <p:nvPicPr>
          <p:cNvPr id="5" name="4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2" action="ppaction://hlinksldjump"/>
          </p:cNvPr>
          <p:cNvSpPr/>
          <p:nvPr/>
        </p:nvSpPr>
        <p:spPr>
          <a:xfrm>
            <a:off x="2428860" y="2143116"/>
            <a:ext cx="40831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 smtClean="0">
                <a:latin typeface="Comic Sans MS" pitchFamily="66" charset="0"/>
              </a:rPr>
              <a:t>excellent </a:t>
            </a:r>
            <a:r>
              <a:rPr lang="en-US" sz="3200" b="1" dirty="0" smtClean="0">
                <a:latin typeface="Comic Sans MS" pitchFamily="66" charset="0"/>
              </a:rPr>
              <a:t>≠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terrible</a:t>
            </a:r>
            <a:endParaRPr lang="el-GR" sz="3200" b="1" dirty="0">
              <a:solidFill>
                <a:srgbClr val="6EA52D"/>
              </a:solidFill>
              <a:latin typeface="Comic Sans MS" pitchFamily="66" charset="0"/>
            </a:endParaRPr>
          </a:p>
        </p:txBody>
      </p:sp>
      <p:pic>
        <p:nvPicPr>
          <p:cNvPr id="3" name="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34</a:t>
            </a:fld>
            <a:endParaRPr lang="el-GR" dirty="0"/>
          </a:p>
        </p:txBody>
      </p:sp>
      <p:pic>
        <p:nvPicPr>
          <p:cNvPr id="5" name="4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 flipH="1">
            <a:off x="6722279" y="6294977"/>
            <a:ext cx="413008" cy="713038"/>
          </a:xfrm>
          <a:prstGeom prst="rect">
            <a:avLst/>
          </a:prstGeom>
        </p:spPr>
      </p:pic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>
            <a:hlinkClick r:id="rId3" action="ppaction://hlinksldjump"/>
          </p:cNvPr>
          <p:cNvSpPr/>
          <p:nvPr/>
        </p:nvSpPr>
        <p:spPr>
          <a:xfrm>
            <a:off x="1428728" y="1928802"/>
            <a:ext cx="67681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 smtClean="0">
                <a:latin typeface="Comic Sans MS" pitchFamily="66" charset="0"/>
              </a:rPr>
              <a:t>salary = </a:t>
            </a:r>
            <a:r>
              <a:rPr lang="en-GB" sz="3200" b="1" dirty="0" smtClean="0">
                <a:solidFill>
                  <a:srgbClr val="6EA52D"/>
                </a:solidFill>
                <a:latin typeface="Comic Sans MS" pitchFamily="66" charset="0"/>
              </a:rPr>
              <a:t>money we get for work</a:t>
            </a:r>
            <a:endParaRPr lang="el-GR" sz="3200" b="1" dirty="0">
              <a:solidFill>
                <a:srgbClr val="6EA52D"/>
              </a:solidFill>
              <a:latin typeface="Comic Sans MS" pitchFamily="66" charset="0"/>
            </a:endParaRPr>
          </a:p>
        </p:txBody>
      </p:sp>
      <p:pic>
        <p:nvPicPr>
          <p:cNvPr id="3" name="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781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35</a:t>
            </a:fld>
            <a:endParaRPr lang="el-GR" dirty="0"/>
          </a:p>
        </p:txBody>
      </p:sp>
      <p:pic>
        <p:nvPicPr>
          <p:cNvPr id="5" name="4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204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- Ορθογώνιο">
            <a:hlinkClick r:id="rId3" action="ppaction://hlinksldjump"/>
          </p:cNvPr>
          <p:cNvSpPr/>
          <p:nvPr/>
        </p:nvSpPr>
        <p:spPr>
          <a:xfrm>
            <a:off x="5572133" y="5143512"/>
            <a:ext cx="335758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latin typeface="Comic Sans MS" pitchFamily="66" charset="0"/>
              </a:rPr>
              <a:t>       </a:t>
            </a:r>
            <a:r>
              <a:rPr lang="en-US" sz="2000" b="1" dirty="0" smtClean="0">
                <a:solidFill>
                  <a:srgbClr val="6EA52D"/>
                </a:solidFill>
                <a:latin typeface="Comic Sans MS" pitchFamily="66" charset="0"/>
              </a:rPr>
              <a:t>BACK TO TOP</a:t>
            </a:r>
            <a:endParaRPr lang="el-GR" sz="2000" dirty="0">
              <a:solidFill>
                <a:srgbClr val="6EA52D"/>
              </a:solidFill>
              <a:latin typeface="Comic Sans MS" pitchFamily="66" charset="0"/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357290" y="1857364"/>
            <a:ext cx="6000792" cy="292895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75000"/>
                  </a:scheme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Thank You</a:t>
            </a:r>
            <a:endParaRPr lang="el-GR" sz="3600" kern="10" spc="0" dirty="0">
              <a:ln w="9525">
                <a:noFill/>
                <a:round/>
                <a:headEnd/>
                <a:tailEnd/>
              </a:ln>
              <a:solidFill>
                <a:schemeClr val="accent3">
                  <a:lumMod val="75000"/>
                </a:schemeClr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6" name="15 - Βέλος προς τα επάνω">
            <a:hlinkClick r:id="" action="ppaction://hlinkshowjump?jump=firstslide"/>
          </p:cNvPr>
          <p:cNvSpPr/>
          <p:nvPr/>
        </p:nvSpPr>
        <p:spPr>
          <a:xfrm>
            <a:off x="6500826" y="5214950"/>
            <a:ext cx="214314" cy="500066"/>
          </a:xfrm>
          <a:prstGeom prst="upArrow">
            <a:avLst/>
          </a:prstGeom>
          <a:solidFill>
            <a:srgbClr val="6EA5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36</a:t>
            </a:fld>
            <a:endParaRPr lang="el-GR" dirty="0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785794"/>
            <a:ext cx="91440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normalizeH="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6EA52D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400" b="1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Simple Present</a:t>
            </a:r>
            <a:r>
              <a:rPr lang="el-GR" sz="2400" b="1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(Απλός Ενεστώτας)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sz="2400" b="1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ΣΧΗΜΑΤΙΣΜΟΣ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  <a:ea typeface="Verdana" pitchFamily="34" charset="0"/>
                <a:cs typeface="Verdana" pitchFamily="34" charset="0"/>
              </a:rPr>
              <a:t>     </a:t>
            </a:r>
            <a:r>
              <a:rPr lang="el-GR" sz="2400" dirty="0" smtClean="0">
                <a:latin typeface="Comic Sans MS" pitchFamily="66" charset="0"/>
                <a:ea typeface="Verdana" pitchFamily="34" charset="0"/>
                <a:cs typeface="Verdana" pitchFamily="34" charset="0"/>
              </a:rPr>
              <a:t>Ο </a:t>
            </a:r>
            <a:r>
              <a:rPr lang="en-GB" sz="2400" dirty="0">
                <a:latin typeface="Comic Sans MS" pitchFamily="66" charset="0"/>
                <a:ea typeface="Verdana" pitchFamily="34" charset="0"/>
                <a:cs typeface="Verdana" pitchFamily="34" charset="0"/>
              </a:rPr>
              <a:t>Simple Present</a:t>
            </a:r>
            <a:r>
              <a:rPr lang="el-GR" sz="2400" dirty="0">
                <a:latin typeface="Comic Sans MS" pitchFamily="66" charset="0"/>
                <a:ea typeface="Verdana" pitchFamily="34" charset="0"/>
                <a:cs typeface="Verdana" pitchFamily="34" charset="0"/>
              </a:rPr>
              <a:t> σχηματίζεται με το υποκείμενο (Προσωπική Αντωνυμία ή Ουσιαστικό) και το Ρήμα.</a:t>
            </a:r>
          </a:p>
          <a:p>
            <a:pPr>
              <a:lnSpc>
                <a:spcPct val="150000"/>
              </a:lnSpc>
            </a:pPr>
            <a:r>
              <a:rPr lang="en-GB" sz="2400" b="1" dirty="0">
                <a:latin typeface="Comic Sans MS" pitchFamily="66" charset="0"/>
                <a:ea typeface="Verdana" pitchFamily="34" charset="0"/>
                <a:cs typeface="Verdana" pitchFamily="34" charset="0"/>
              </a:rPr>
              <a:t>He</a:t>
            </a:r>
            <a:r>
              <a:rPr lang="en-GB" sz="2400" dirty="0">
                <a:latin typeface="Comic Sans MS" pitchFamily="66" charset="0"/>
                <a:ea typeface="Verdana" pitchFamily="34" charset="0"/>
                <a:cs typeface="Verdana" pitchFamily="34" charset="0"/>
              </a:rPr>
              <a:t> works</a:t>
            </a:r>
            <a:r>
              <a:rPr lang="el-GR" sz="2400" dirty="0">
                <a:latin typeface="Comic Sans MS" pitchFamily="66" charset="0"/>
                <a:ea typeface="Verdana" pitchFamily="34" charset="0"/>
                <a:cs typeface="Verdana" pitchFamily="34" charset="0"/>
              </a:rPr>
              <a:t> - </a:t>
            </a:r>
            <a:r>
              <a:rPr lang="en-GB" sz="2400" b="1" dirty="0">
                <a:latin typeface="Comic Sans MS" pitchFamily="66" charset="0"/>
                <a:ea typeface="Verdana" pitchFamily="34" charset="0"/>
                <a:cs typeface="Verdana" pitchFamily="34" charset="0"/>
              </a:rPr>
              <a:t>George</a:t>
            </a:r>
            <a:r>
              <a:rPr lang="en-GB" sz="2400" dirty="0">
                <a:latin typeface="Comic Sans MS" pitchFamily="66" charset="0"/>
                <a:ea typeface="Verdana" pitchFamily="34" charset="0"/>
                <a:cs typeface="Verdana" pitchFamily="34" charset="0"/>
              </a:rPr>
              <a:t> </a:t>
            </a:r>
            <a:r>
              <a:rPr lang="en-GB" sz="2400" dirty="0" smtClean="0">
                <a:latin typeface="Comic Sans MS" pitchFamily="66" charset="0"/>
                <a:ea typeface="Verdana" pitchFamily="34" charset="0"/>
                <a:cs typeface="Verdana" pitchFamily="34" charset="0"/>
              </a:rPr>
              <a:t>works</a:t>
            </a:r>
            <a:endParaRPr lang="el-GR" sz="2400" dirty="0"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2400" dirty="0">
                <a:latin typeface="Comic Sans MS" pitchFamily="66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smtClean="0">
                <a:latin typeface="Comic Sans MS" pitchFamily="66" charset="0"/>
                <a:ea typeface="Verdana" pitchFamily="34" charset="0"/>
                <a:cs typeface="Verdana" pitchFamily="34" charset="0"/>
              </a:rPr>
              <a:t>    </a:t>
            </a:r>
            <a:r>
              <a:rPr lang="el-GR" sz="2400" dirty="0" smtClean="0">
                <a:latin typeface="Comic Sans MS" pitchFamily="66" charset="0"/>
                <a:ea typeface="Verdana" pitchFamily="34" charset="0"/>
                <a:cs typeface="Verdana" pitchFamily="34" charset="0"/>
              </a:rPr>
              <a:t>Στην </a:t>
            </a:r>
            <a:r>
              <a:rPr lang="el-GR" sz="2400" dirty="0">
                <a:latin typeface="Comic Sans MS" pitchFamily="66" charset="0"/>
                <a:ea typeface="Verdana" pitchFamily="34" charset="0"/>
                <a:cs typeface="Verdana" pitchFamily="34" charset="0"/>
              </a:rPr>
              <a:t>κατάφαση στο γ’ ενικό πρόσωπο  προσθέτουμε την κατάληξη </a:t>
            </a:r>
            <a:r>
              <a:rPr lang="el-GR" sz="2400" b="1" dirty="0">
                <a:latin typeface="Comic Sans MS" pitchFamily="66" charset="0"/>
                <a:ea typeface="Verdana" pitchFamily="34" charset="0"/>
                <a:cs typeface="Verdana" pitchFamily="34" charset="0"/>
              </a:rPr>
              <a:t>–</a:t>
            </a:r>
            <a:r>
              <a:rPr lang="en-GB" sz="2400" b="1" dirty="0">
                <a:latin typeface="Comic Sans MS" pitchFamily="66" charset="0"/>
                <a:ea typeface="Verdana" pitchFamily="34" charset="0"/>
                <a:cs typeface="Verdana" pitchFamily="34" charset="0"/>
              </a:rPr>
              <a:t>s</a:t>
            </a:r>
            <a:r>
              <a:rPr lang="el-GR" sz="2400" b="1" dirty="0">
                <a:latin typeface="Comic Sans MS" pitchFamily="66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2400" dirty="0">
                <a:latin typeface="Comic Sans MS" pitchFamily="66" charset="0"/>
                <a:ea typeface="Verdana" pitchFamily="34" charset="0"/>
                <a:cs typeface="Verdana" pitchFamily="34" charset="0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l-GR" sz="2400" dirty="0">
                <a:latin typeface="Comic Sans MS" pitchFamily="66" charset="0"/>
                <a:ea typeface="Verdana" pitchFamily="34" charset="0"/>
                <a:cs typeface="Verdana" pitchFamily="34" charset="0"/>
              </a:rPr>
              <a:t> </a:t>
            </a:r>
            <a:r>
              <a:rPr lang="en-GB" sz="2400" dirty="0">
                <a:latin typeface="Comic Sans MS" pitchFamily="66" charset="0"/>
                <a:ea typeface="Verdana" pitchFamily="34" charset="0"/>
                <a:cs typeface="Verdana" pitchFamily="34" charset="0"/>
              </a:rPr>
              <a:t>make – make</a:t>
            </a:r>
            <a:r>
              <a:rPr lang="en-GB" sz="2400" b="1" dirty="0">
                <a:latin typeface="Comic Sans MS" pitchFamily="66" charset="0"/>
                <a:ea typeface="Verdana" pitchFamily="34" charset="0"/>
                <a:cs typeface="Verdana" pitchFamily="34" charset="0"/>
              </a:rPr>
              <a:t>s</a:t>
            </a:r>
            <a:r>
              <a:rPr lang="en-GB" sz="2400" dirty="0">
                <a:latin typeface="Comic Sans MS" pitchFamily="66" charset="0"/>
                <a:ea typeface="Verdana" pitchFamily="34" charset="0"/>
                <a:cs typeface="Verdana" pitchFamily="34" charset="0"/>
              </a:rPr>
              <a:t>   work – work</a:t>
            </a:r>
            <a:r>
              <a:rPr lang="en-GB" sz="2400" b="1" dirty="0">
                <a:latin typeface="Comic Sans MS" pitchFamily="66" charset="0"/>
                <a:ea typeface="Verdana" pitchFamily="34" charset="0"/>
                <a:cs typeface="Verdana" pitchFamily="34" charset="0"/>
              </a:rPr>
              <a:t>s</a:t>
            </a:r>
            <a:r>
              <a:rPr lang="en-GB" sz="2400" dirty="0">
                <a:latin typeface="Comic Sans MS" pitchFamily="66" charset="0"/>
                <a:ea typeface="Verdana" pitchFamily="34" charset="0"/>
                <a:cs typeface="Verdana" pitchFamily="34" charset="0"/>
              </a:rPr>
              <a:t>   look - look</a:t>
            </a:r>
            <a:r>
              <a:rPr lang="en-GB" sz="2400" b="1" dirty="0">
                <a:latin typeface="Comic Sans MS" pitchFamily="66" charset="0"/>
                <a:ea typeface="Verdana" pitchFamily="34" charset="0"/>
                <a:cs typeface="Verdana" pitchFamily="34" charset="0"/>
              </a:rPr>
              <a:t>s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579535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865155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15338" y="6357958"/>
            <a:ext cx="471462" cy="363517"/>
          </a:xfrm>
        </p:spPr>
        <p:txBody>
          <a:bodyPr/>
          <a:lstStyle/>
          <a:p>
            <a:fld id="{A3ED75FF-A3C0-499A-9217-1913B52D3B53}" type="slidenum">
              <a:rPr lang="el-GR" smtClean="0"/>
              <a:pPr/>
              <a:t>4</a:t>
            </a:fld>
            <a:endParaRPr lang="el-GR" dirty="0"/>
          </a:p>
        </p:txBody>
      </p:sp>
      <p:sp>
        <p:nvSpPr>
          <p:cNvPr id="14" name="WordArt 24"/>
          <p:cNvSpPr>
            <a:spLocks noChangeArrowheads="1" noChangeShapeType="1" noTextEdit="1"/>
          </p:cNvSpPr>
          <p:nvPr/>
        </p:nvSpPr>
        <p:spPr bwMode="auto">
          <a:xfrm>
            <a:off x="1500166" y="571480"/>
            <a:ext cx="6072230" cy="7143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A. Exploring Language</a:t>
            </a:r>
            <a:endParaRPr lang="el-GR" sz="2400" b="1" dirty="0">
              <a:solidFill>
                <a:schemeClr val="accent3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5" name="1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0" y="500042"/>
            <a:ext cx="8929718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lang="en-GB" sz="2400" b="1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ΑΛΛΑ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   a.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όταν το ρήμα τελειώνει σε </a:t>
            </a: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en-GB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ss</a:t>
            </a: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-</a:t>
            </a:r>
            <a:r>
              <a:rPr kumimoji="0" lang="en-GB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sh</a:t>
            </a: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-</a:t>
            </a:r>
            <a:r>
              <a:rPr kumimoji="0" lang="en-GB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ch</a:t>
            </a: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-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x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και </a:t>
            </a: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προσθέτουμε </a:t>
            </a: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–</a:t>
            </a:r>
            <a:r>
              <a:rPr kumimoji="0" lang="en-GB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es</a:t>
            </a: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miss - miss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es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   rush - rush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es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   watch - watch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es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   go - go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es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   b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όταν το ρήμα τελειώνει σε </a:t>
            </a: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σύμφωνο+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y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διώχνουμε το -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y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και προσθέτουμε </a:t>
            </a: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–</a:t>
            </a:r>
            <a:r>
              <a:rPr kumimoji="0" lang="en-GB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ies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study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stud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ies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</a:t>
            </a: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ΛΛΑ  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employ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–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employ</a:t>
            </a: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GB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Στην ερώτηση και στην άρνηση χρησιμοποιούμε το βοηθητικό ρήμα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do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/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don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και </a:t>
            </a:r>
            <a:r>
              <a:rPr lang="en-US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does/</a:t>
            </a:r>
            <a:r>
              <a:rPr kumimoji="0" lang="en-GB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doesn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για το τρίτο ενικό πρόσωπο.</a:t>
            </a:r>
            <a:endParaRPr kumimoji="0" lang="el-GR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pic>
        <p:nvPicPr>
          <p:cNvPr id="13" name="12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079469" y="6294977"/>
            <a:ext cx="413008" cy="713038"/>
          </a:xfrm>
          <a:prstGeom prst="rect">
            <a:avLst/>
          </a:prstGeom>
        </p:spPr>
      </p:pic>
      <p:pic>
        <p:nvPicPr>
          <p:cNvPr id="14" name="13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365089" y="6294977"/>
            <a:ext cx="413008" cy="713038"/>
          </a:xfrm>
          <a:prstGeom prst="rect">
            <a:avLst/>
          </a:prstGeom>
        </p:spPr>
      </p:pic>
      <p:pic>
        <p:nvPicPr>
          <p:cNvPr id="15" name="1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781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5</a:t>
            </a:fld>
            <a:endParaRPr lang="el-GR" dirty="0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357554" y="6215082"/>
            <a:ext cx="2895600" cy="365125"/>
          </a:xfrm>
        </p:spPr>
        <p:txBody>
          <a:bodyPr/>
          <a:lstStyle/>
          <a:p>
            <a:r>
              <a:rPr lang="en-US" dirty="0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867" name="Group 267"/>
          <p:cNvGraphicFramePr>
            <a:graphicFrameLocks noGrp="1"/>
          </p:cNvGraphicFramePr>
          <p:nvPr/>
        </p:nvGraphicFramePr>
        <p:xfrm>
          <a:off x="214281" y="1052513"/>
          <a:ext cx="8786875" cy="4711704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736008"/>
                <a:gridCol w="2238989"/>
                <a:gridCol w="2371070"/>
                <a:gridCol w="2440808"/>
              </a:tblGrid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Affirmative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Interrogative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itchFamily="66" charset="0"/>
                        </a:rPr>
                        <a:t>Negative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9525" cap="flat" cmpd="sng" algn="ctr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2D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2D05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4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omic Sans MS" pitchFamily="66" charset="0"/>
                          <a:ea typeface="Times New Roman" pitchFamily="18" charset="0"/>
                          <a:cs typeface="Arial" pitchFamily="34" charset="0"/>
                        </a:rPr>
                        <a:t>Long Form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4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omic Sans MS" pitchFamily="66" charset="0"/>
                          <a:ea typeface="Times New Roman" pitchFamily="18" charset="0"/>
                          <a:cs typeface="Arial" pitchFamily="34" charset="0"/>
                        </a:rPr>
                        <a:t>Short Form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I work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Do I work?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I do not work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I don’t work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You work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Do you work?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You do not work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You don’t work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He works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Does he work?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He does not work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He doesn’t work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She works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Does she work?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She does not work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She doesn’t work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It works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Does it work?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It does not work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It doesn’t work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We work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Do we work?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We do not work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We don’t work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You work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Do you work?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You do not work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You don’t work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They work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Do they work?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They do not work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mic Sans MS" pitchFamily="66" charset="0"/>
                        </a:rPr>
                        <a:t>They don’t work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rgbClr val="6EA52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5" name="4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222345" y="6294977"/>
            <a:ext cx="413008" cy="713038"/>
          </a:xfrm>
          <a:prstGeom prst="rect">
            <a:avLst/>
          </a:prstGeom>
        </p:spPr>
      </p:pic>
      <p:pic>
        <p:nvPicPr>
          <p:cNvPr id="6" name="5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436527" y="6294977"/>
            <a:ext cx="413008" cy="713038"/>
          </a:xfrm>
          <a:prstGeom prst="rect">
            <a:avLst/>
          </a:prstGeom>
        </p:spPr>
      </p:pic>
      <p:pic>
        <p:nvPicPr>
          <p:cNvPr id="7" name="6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6</a:t>
            </a:fld>
            <a:endParaRPr lang="el-GR" dirty="0"/>
          </a:p>
        </p:txBody>
      </p:sp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395288" y="225425"/>
            <a:ext cx="8353425" cy="600164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el-GR" sz="2400" b="1" dirty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ΧΡΗΣΗ</a:t>
            </a:r>
          </a:p>
          <a:p>
            <a:pPr algn="just"/>
            <a:endParaRPr lang="el-GR" sz="2400" dirty="0">
              <a:solidFill>
                <a:schemeClr val="accent2"/>
              </a:solidFill>
              <a:latin typeface="Comic Sans MS" pitchFamily="66" charset="0"/>
            </a:endParaRPr>
          </a:p>
          <a:p>
            <a:pPr algn="just" eaLnBrk="0" hangingPunct="0"/>
            <a:r>
              <a:rPr lang="el-GR" sz="2400" dirty="0" smtClean="0">
                <a:latin typeface="Comic Sans MS" pitchFamily="66" charset="0"/>
                <a:sym typeface="Symbol" pitchFamily="18" charset="2"/>
              </a:rPr>
              <a:t>Για </a:t>
            </a:r>
            <a:r>
              <a:rPr lang="el-GR" sz="2400" dirty="0">
                <a:latin typeface="Comic Sans MS" pitchFamily="66" charset="0"/>
                <a:sym typeface="Symbol" pitchFamily="18" charset="2"/>
              </a:rPr>
              <a:t>μόνιμες καταστάσεις</a:t>
            </a:r>
          </a:p>
          <a:p>
            <a:pPr algn="just" eaLnBrk="0" hangingPunct="0"/>
            <a:r>
              <a:rPr lang="en-GB" sz="2400" b="1" dirty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Ann is a secretary and she lives in Athens.</a:t>
            </a:r>
            <a:endParaRPr lang="el-GR" sz="2400" dirty="0">
              <a:solidFill>
                <a:schemeClr val="accent3">
                  <a:lumMod val="75000"/>
                </a:schemeClr>
              </a:solidFill>
              <a:latin typeface="Comic Sans MS" pitchFamily="66" charset="0"/>
              <a:sym typeface="Symbol" pitchFamily="18" charset="2"/>
            </a:endParaRPr>
          </a:p>
          <a:p>
            <a:pPr algn="just" eaLnBrk="0" hangingPunct="0"/>
            <a:endParaRPr lang="el-GR" sz="2400" dirty="0">
              <a:solidFill>
                <a:schemeClr val="accent2"/>
              </a:solidFill>
              <a:latin typeface="Comic Sans MS" pitchFamily="66" charset="0"/>
              <a:sym typeface="Symbol" pitchFamily="18" charset="2"/>
            </a:endParaRPr>
          </a:p>
          <a:p>
            <a:pPr algn="just" eaLnBrk="0" hangingPunct="0"/>
            <a:r>
              <a:rPr lang="el-GR" sz="2400" dirty="0" smtClean="0">
                <a:latin typeface="Comic Sans MS" pitchFamily="66" charset="0"/>
                <a:sym typeface="Symbol" pitchFamily="18" charset="2"/>
              </a:rPr>
              <a:t>Για </a:t>
            </a:r>
            <a:r>
              <a:rPr lang="el-GR" sz="2400" dirty="0">
                <a:latin typeface="Comic Sans MS" pitchFamily="66" charset="0"/>
                <a:sym typeface="Symbol" pitchFamily="18" charset="2"/>
              </a:rPr>
              <a:t>καθημερινές πράξεις συνήθως με τα επιρρήματα συχνότητας</a:t>
            </a:r>
            <a:r>
              <a:rPr lang="el-GR" sz="2400" dirty="0">
                <a:latin typeface="Comic Sans MS" pitchFamily="66" charset="0"/>
                <a:cs typeface="Times New Roman" pitchFamily="18" charset="0"/>
                <a:sym typeface="Symbol" pitchFamily="18" charset="2"/>
              </a:rPr>
              <a:t>.</a:t>
            </a:r>
            <a:endParaRPr lang="el-GR" sz="2400" dirty="0">
              <a:latin typeface="Comic Sans MS" pitchFamily="66" charset="0"/>
              <a:sym typeface="Symbol" pitchFamily="18" charset="2"/>
            </a:endParaRPr>
          </a:p>
          <a:p>
            <a:pPr algn="just" eaLnBrk="0" hangingPunct="0"/>
            <a:r>
              <a:rPr lang="en-GB" sz="2400" b="1" dirty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She </a:t>
            </a:r>
            <a:r>
              <a:rPr lang="en-GB" sz="2400" b="1" u="sng" dirty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always</a:t>
            </a:r>
            <a:r>
              <a:rPr lang="en-GB" sz="2400" b="1" dirty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 starts work at 8 o’clock.</a:t>
            </a:r>
            <a:endParaRPr lang="el-GR" sz="2400" b="1" dirty="0">
              <a:solidFill>
                <a:schemeClr val="accent3">
                  <a:lumMod val="75000"/>
                </a:schemeClr>
              </a:solidFill>
              <a:latin typeface="Comic Sans MS" pitchFamily="66" charset="0"/>
              <a:sym typeface="Symbol" pitchFamily="18" charset="2"/>
            </a:endParaRPr>
          </a:p>
          <a:p>
            <a:pPr algn="just" eaLnBrk="0" hangingPunct="0"/>
            <a:endParaRPr lang="el-GR" sz="2400" dirty="0">
              <a:solidFill>
                <a:schemeClr val="accent2"/>
              </a:solidFill>
              <a:latin typeface="Comic Sans MS" pitchFamily="66" charset="0"/>
              <a:sym typeface="Symbol" pitchFamily="18" charset="2"/>
            </a:endParaRPr>
          </a:p>
          <a:p>
            <a:pPr algn="just" eaLnBrk="0" hangingPunct="0">
              <a:buFont typeface="Symbol" pitchFamily="18" charset="2"/>
              <a:buNone/>
            </a:pPr>
            <a:r>
              <a:rPr lang="el-GR" sz="2400" dirty="0" smtClean="0">
                <a:latin typeface="Comic Sans MS" pitchFamily="66" charset="0"/>
                <a:sym typeface="Symbol" pitchFamily="18" charset="2"/>
              </a:rPr>
              <a:t>Για </a:t>
            </a:r>
            <a:r>
              <a:rPr lang="el-GR" sz="2400" dirty="0">
                <a:latin typeface="Comic Sans MS" pitchFamily="66" charset="0"/>
                <a:sym typeface="Symbol" pitchFamily="18" charset="2"/>
              </a:rPr>
              <a:t>γενικές αλήθειες</a:t>
            </a:r>
            <a:endParaRPr lang="en-GB" sz="2400" dirty="0">
              <a:latin typeface="Comic Sans MS" pitchFamily="66" charset="0"/>
              <a:cs typeface="Times New Roman" pitchFamily="18" charset="0"/>
              <a:sym typeface="Symbol" pitchFamily="18" charset="2"/>
            </a:endParaRPr>
          </a:p>
          <a:p>
            <a:pPr algn="just"/>
            <a:r>
              <a:rPr lang="en-GB" sz="2400" b="1" dirty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The earth goes round the sun.</a:t>
            </a:r>
            <a:endParaRPr lang="el-GR" sz="2400" b="1" dirty="0">
              <a:solidFill>
                <a:schemeClr val="accent3">
                  <a:lumMod val="75000"/>
                </a:schemeClr>
              </a:solidFill>
              <a:latin typeface="Comic Sans MS" pitchFamily="66" charset="0"/>
            </a:endParaRPr>
          </a:p>
          <a:p>
            <a:pPr algn="just"/>
            <a:endParaRPr lang="el-GR" sz="2400" dirty="0">
              <a:solidFill>
                <a:srgbClr val="0066FF"/>
              </a:solidFill>
              <a:latin typeface="Comic Sans MS" pitchFamily="66" charset="0"/>
            </a:endParaRPr>
          </a:p>
          <a:p>
            <a:pPr algn="just"/>
            <a:r>
              <a:rPr lang="el-GR" sz="2400" dirty="0" smtClean="0">
                <a:latin typeface="Comic Sans MS" pitchFamily="66" charset="0"/>
                <a:sym typeface="Symbol" pitchFamily="18" charset="2"/>
              </a:rPr>
              <a:t>Για </a:t>
            </a:r>
            <a:r>
              <a:rPr lang="el-GR" sz="2400" dirty="0">
                <a:latin typeface="Comic Sans MS" pitchFamily="66" charset="0"/>
                <a:sym typeface="Symbol" pitchFamily="18" charset="2"/>
              </a:rPr>
              <a:t>προγράμματα ή δρομολόγια</a:t>
            </a:r>
          </a:p>
          <a:p>
            <a:pPr algn="just"/>
            <a:r>
              <a:rPr lang="el-GR" sz="2400" b="1" dirty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sym typeface="Symbol" pitchFamily="18" charset="2"/>
              </a:rPr>
              <a:t>Τ</a:t>
            </a:r>
            <a:r>
              <a:rPr lang="en-GB" sz="2400" b="1" dirty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sym typeface="Symbol" pitchFamily="18" charset="2"/>
              </a:rPr>
              <a:t>he train leaves at</a:t>
            </a:r>
            <a:r>
              <a:rPr lang="el-GR" sz="2400" b="1" dirty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sym typeface="Symbol" pitchFamily="18" charset="2"/>
              </a:rPr>
              <a:t> 7:30.</a:t>
            </a:r>
            <a:endParaRPr lang="el-GR" sz="2400" dirty="0">
              <a:solidFill>
                <a:schemeClr val="accent3">
                  <a:lumMod val="75000"/>
                </a:schemeClr>
              </a:solidFill>
              <a:latin typeface="Comic Sans MS" pitchFamily="66" charset="0"/>
              <a:sym typeface="Symbol" pitchFamily="18" charset="2"/>
            </a:endParaRPr>
          </a:p>
          <a:p>
            <a:pPr eaLnBrk="0" hangingPunct="0">
              <a:buFont typeface="Symbol" pitchFamily="18" charset="2"/>
              <a:buNone/>
            </a:pPr>
            <a:endParaRPr lang="el-GR" sz="2400" dirty="0">
              <a:solidFill>
                <a:schemeClr val="accent2"/>
              </a:solidFill>
              <a:latin typeface="Comic Sans MS" pitchFamily="66" charset="0"/>
              <a:sym typeface="Symbol" pitchFamily="18" charset="2"/>
            </a:endParaRPr>
          </a:p>
          <a:p>
            <a:pPr eaLnBrk="0" hangingPunct="0"/>
            <a:endParaRPr lang="el-GR" sz="2400" dirty="0">
              <a:solidFill>
                <a:srgbClr val="99CCFF"/>
              </a:solidFill>
              <a:latin typeface="Comic Sans MS" pitchFamily="66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1283" name="AutoShape 19" descr="2Q=="/>
          <p:cNvSpPr>
            <a:spLocks noChangeAspect="1" noChangeArrowheads="1"/>
          </p:cNvSpPr>
          <p:nvPr/>
        </p:nvSpPr>
        <p:spPr bwMode="auto">
          <a:xfrm>
            <a:off x="3357563" y="2490788"/>
            <a:ext cx="2428875" cy="1876425"/>
          </a:xfrm>
          <a:prstGeom prst="rect">
            <a:avLst/>
          </a:prstGeom>
          <a:noFill/>
        </p:spPr>
        <p:txBody>
          <a:bodyPr/>
          <a:lstStyle/>
          <a:p>
            <a:endParaRPr lang="el-GR"/>
          </a:p>
        </p:txBody>
      </p:sp>
      <p:pic>
        <p:nvPicPr>
          <p:cNvPr id="20" name="19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150907" y="6136505"/>
            <a:ext cx="413008" cy="713038"/>
          </a:xfrm>
          <a:prstGeom prst="rect">
            <a:avLst/>
          </a:prstGeom>
        </p:spPr>
      </p:pic>
      <p:pic>
        <p:nvPicPr>
          <p:cNvPr id="21" name="20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436527" y="6136505"/>
            <a:ext cx="413008" cy="713038"/>
          </a:xfrm>
          <a:prstGeom prst="rect">
            <a:avLst/>
          </a:prstGeom>
        </p:spPr>
      </p:pic>
      <p:pic>
        <p:nvPicPr>
          <p:cNvPr id="11" name="10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7</a:t>
            </a:fld>
            <a:endParaRPr lang="el-GR" dirty="0"/>
          </a:p>
        </p:txBody>
      </p:sp>
      <p:sp>
        <p:nvSpPr>
          <p:cNvPr id="13" name="1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ocument"/>
          <p:cNvSpPr>
            <a:spLocks noEditPoints="1" noChangeArrowheads="1"/>
          </p:cNvSpPr>
          <p:nvPr/>
        </p:nvSpPr>
        <p:spPr bwMode="auto">
          <a:xfrm>
            <a:off x="357158" y="1000108"/>
            <a:ext cx="8358246" cy="5072098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6EA52D"/>
            </a:solidFill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865155" y="6294977"/>
            <a:ext cx="413008" cy="713038"/>
          </a:xfrm>
          <a:prstGeom prst="rect">
            <a:avLst/>
          </a:prstGeom>
        </p:spPr>
      </p:pic>
      <p:pic>
        <p:nvPicPr>
          <p:cNvPr id="7" name="6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222213" y="6294977"/>
            <a:ext cx="413008" cy="713038"/>
          </a:xfrm>
          <a:prstGeom prst="rect">
            <a:avLst/>
          </a:prstGeom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28596" y="285728"/>
            <a:ext cx="37862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KEY WORDS </a:t>
            </a:r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8</a:t>
            </a:fld>
            <a:endParaRPr lang="el-GR" dirty="0"/>
          </a:p>
        </p:txBody>
      </p:sp>
      <p:sp>
        <p:nvSpPr>
          <p:cNvPr id="10" name="9 - Ορθογώνιο"/>
          <p:cNvSpPr/>
          <p:nvPr/>
        </p:nvSpPr>
        <p:spPr>
          <a:xfrm>
            <a:off x="1071538" y="1428736"/>
            <a:ext cx="7072362" cy="3559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latin typeface="Comic Sans MS" pitchFamily="66" charset="0"/>
                <a:cs typeface="Arial" pitchFamily="34" charset="0"/>
              </a:rPr>
              <a:t>Adverbs of Frequency</a:t>
            </a:r>
            <a:r>
              <a:rPr lang="en-US" sz="2400" dirty="0" smtClean="0">
                <a:latin typeface="Comic Sans MS" pitchFamily="66" charset="0"/>
                <a:cs typeface="Arial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Comic Sans MS" pitchFamily="66" charset="0"/>
                <a:cs typeface="Arial" pitchFamily="34" charset="0"/>
              </a:rPr>
              <a:t>(</a:t>
            </a:r>
            <a:r>
              <a:rPr lang="en-US" sz="2400" i="1" dirty="0" smtClean="0">
                <a:latin typeface="Comic Sans MS" pitchFamily="66" charset="0"/>
                <a:cs typeface="Arial" pitchFamily="34" charset="0"/>
              </a:rPr>
              <a:t>usually, always, never, ever, often, sometimes, rarely</a:t>
            </a:r>
            <a:r>
              <a:rPr lang="en-GB" sz="2400" dirty="0" smtClean="0">
                <a:latin typeface="Comic Sans MS" pitchFamily="66" charset="0"/>
                <a:cs typeface="Arial" pitchFamily="34" charset="0"/>
              </a:rPr>
              <a:t>……</a:t>
            </a:r>
            <a:r>
              <a:rPr lang="en-US" sz="2400" dirty="0" smtClean="0">
                <a:latin typeface="Comic Sans MS" pitchFamily="66" charset="0"/>
                <a:cs typeface="Arial" pitchFamily="34" charset="0"/>
              </a:rPr>
              <a:t>)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endParaRPr lang="en-US" sz="2400" dirty="0" smtClean="0">
              <a:latin typeface="Comic Sans MS" pitchFamily="66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n-US" sz="2400" i="1" dirty="0" smtClean="0">
                <a:latin typeface="Comic Sans MS" pitchFamily="66" charset="0"/>
                <a:cs typeface="Arial" pitchFamily="34" charset="0"/>
              </a:rPr>
              <a:t>every + day/week/month/year……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n-US" sz="2400" i="1" dirty="0" smtClean="0">
                <a:latin typeface="Comic Sans MS" pitchFamily="66" charset="0"/>
                <a:cs typeface="Arial" pitchFamily="34" charset="0"/>
              </a:rPr>
              <a:t>on Mondays/Tuesdays……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n-US" sz="2400" i="1" dirty="0" smtClean="0">
                <a:latin typeface="Comic Sans MS" pitchFamily="66" charset="0"/>
                <a:cs typeface="Arial" pitchFamily="34" charset="0"/>
              </a:rPr>
              <a:t>in the morning/afternoon…..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n-US" sz="2400" i="1" dirty="0" smtClean="0">
                <a:latin typeface="Comic Sans MS" pitchFamily="66" charset="0"/>
                <a:cs typeface="Arial" pitchFamily="34" charset="0"/>
              </a:rPr>
              <a:t>at night/weekend……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ocument"/>
          <p:cNvSpPr>
            <a:spLocks noEditPoints="1" noChangeArrowheads="1"/>
          </p:cNvSpPr>
          <p:nvPr/>
        </p:nvSpPr>
        <p:spPr bwMode="auto">
          <a:xfrm>
            <a:off x="428596" y="714356"/>
            <a:ext cx="8358246" cy="5429288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6EA52D"/>
            </a:solidFill>
            <a:headEnd/>
            <a:tailEnd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428596" y="1428736"/>
            <a:ext cx="835824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400" b="1" dirty="0" smtClean="0">
                <a:solidFill>
                  <a:srgbClr val="6EA52D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l-GR" sz="2400" b="1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Χρήση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   100% </a:t>
            </a:r>
            <a:r>
              <a:rPr lang="en-US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always                     1. Frequency Adverb + Verb</a:t>
            </a: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 </a:t>
            </a:r>
            <a:r>
              <a:rPr lang="en-GB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n-US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75% usually                           (</a:t>
            </a:r>
            <a:r>
              <a:rPr lang="el-GR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Επίρρημα</a:t>
            </a:r>
            <a:r>
              <a:rPr lang="en-GB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+ </a:t>
            </a:r>
            <a:r>
              <a:rPr lang="el-GR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Ρήμα</a:t>
            </a:r>
            <a:r>
              <a:rPr lang="en-GB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)</a:t>
            </a: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   50% </a:t>
            </a:r>
            <a:r>
              <a:rPr lang="en-US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often</a:t>
            </a:r>
            <a:r>
              <a:rPr lang="en-GB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        </a:t>
            </a:r>
            <a:r>
              <a:rPr lang="en-US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            Ι </a:t>
            </a:r>
            <a:r>
              <a:rPr lang="en-US" sz="2000" b="1" i="1" u="sng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usually</a:t>
            </a:r>
            <a:r>
              <a:rPr lang="en-US" sz="2000" b="1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drive to work.</a:t>
            </a: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 </a:t>
            </a:r>
            <a:r>
              <a:rPr lang="en-GB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n-US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25% sometimes                2. Verb Be/Have + Frequency Adverb</a:t>
            </a: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 </a:t>
            </a:r>
            <a:r>
              <a:rPr lang="en-GB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n-US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10% rarely                        (</a:t>
            </a:r>
            <a:r>
              <a:rPr lang="el-GR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Ρήμα</a:t>
            </a:r>
            <a:r>
              <a:rPr lang="en-GB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Be/Have + Επίρρημα)</a:t>
            </a: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 </a:t>
            </a:r>
            <a:r>
              <a:rPr lang="en-GB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n-US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0% never                          I am </a:t>
            </a:r>
            <a:r>
              <a:rPr lang="en-US" sz="2000" b="1" i="1" u="sng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always</a:t>
            </a:r>
            <a:r>
              <a:rPr lang="en-US" sz="2000" b="1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i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late.</a:t>
            </a:r>
            <a:endParaRPr lang="el-GR" sz="2000" dirty="0"/>
          </a:p>
        </p:txBody>
      </p:sp>
      <p:sp>
        <p:nvSpPr>
          <p:cNvPr id="8" name="7 - Ορθογώνιο"/>
          <p:cNvSpPr/>
          <p:nvPr/>
        </p:nvSpPr>
        <p:spPr>
          <a:xfrm>
            <a:off x="357158" y="785794"/>
            <a:ext cx="8001056" cy="461665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2400" b="1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Adverbs of Frequency ( Eπιρρήματα Συχνότητας )</a:t>
            </a:r>
            <a:endParaRPr lang="el-GR" sz="2400" b="1" dirty="0" smtClean="0">
              <a:solidFill>
                <a:schemeClr val="accent3">
                  <a:lumMod val="75000"/>
                </a:schemeClr>
              </a:solidFill>
              <a:latin typeface="Comic Sans MS" pitchFamily="66" charset="0"/>
              <a:cs typeface="Times New Roman" pitchFamily="18" charset="0"/>
              <a:sym typeface="Symbol" pitchFamily="18" charset="2"/>
            </a:endParaRPr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222345" y="6294977"/>
            <a:ext cx="413008" cy="713038"/>
          </a:xfrm>
          <a:prstGeom prst="rect">
            <a:avLst/>
          </a:prstGeom>
        </p:spPr>
      </p:pic>
      <p:pic>
        <p:nvPicPr>
          <p:cNvPr id="13" name="12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650841" y="6294977"/>
            <a:ext cx="413008" cy="713038"/>
          </a:xfrm>
          <a:prstGeom prst="rect">
            <a:avLst/>
          </a:prstGeom>
        </p:spPr>
      </p:pic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9</a:t>
            </a:fld>
            <a:endParaRPr lang="el-GR" dirty="0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1527</TotalTime>
  <Words>1076</Words>
  <Application>Microsoft Office PowerPoint</Application>
  <PresentationFormat>Προβολή στην οθόνη (4:3)</PresentationFormat>
  <Paragraphs>221</Paragraphs>
  <Slides>36</Slides>
  <Notes>3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36</vt:i4>
      </vt:variant>
    </vt:vector>
  </HeadingPairs>
  <TitlesOfParts>
    <vt:vector size="37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  <vt:lpstr>Διαφάνεια 24</vt:lpstr>
      <vt:lpstr>Διαφάνεια 25</vt:lpstr>
      <vt:lpstr>Διαφάνεια 26</vt:lpstr>
      <vt:lpstr>Διαφάνεια 27</vt:lpstr>
      <vt:lpstr>Διαφάνεια 28</vt:lpstr>
      <vt:lpstr>Διαφάνεια 29</vt:lpstr>
      <vt:lpstr>Διαφάνεια 30</vt:lpstr>
      <vt:lpstr>Διαφάνεια 31</vt:lpstr>
      <vt:lpstr>Διαφάνεια 32</vt:lpstr>
      <vt:lpstr>Διαφάνεια 33</vt:lpstr>
      <vt:lpstr>Διαφάνεια 34</vt:lpstr>
      <vt:lpstr>Διαφάνεια 35</vt:lpstr>
      <vt:lpstr>Διαφάνεια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dell-pc</dc:creator>
  <cp:lastModifiedBy>user</cp:lastModifiedBy>
  <cp:revision>180</cp:revision>
  <dcterms:created xsi:type="dcterms:W3CDTF">2016-09-12T16:31:24Z</dcterms:created>
  <dcterms:modified xsi:type="dcterms:W3CDTF">2019-02-05T20:02:09Z</dcterms:modified>
</cp:coreProperties>
</file>