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07" r:id="rId2"/>
    <p:sldId id="257" r:id="rId3"/>
    <p:sldId id="259" r:id="rId4"/>
    <p:sldId id="261" r:id="rId5"/>
    <p:sldId id="262" r:id="rId6"/>
    <p:sldId id="269"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306" r:id="rId20"/>
  </p:sldIdLst>
  <p:sldSz cx="9144000" cy="6858000" type="screen4x3"/>
  <p:notesSz cx="6858000" cy="9144000"/>
  <p:custDataLst>
    <p:tags r:id="rId22"/>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p:scale>
          <a:sx n="80" d="100"/>
          <a:sy n="80" d="100"/>
        </p:scale>
        <p:origin x="-948" y="-73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7"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8"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a:t>
            </a:r>
            <a:r>
              <a:rPr lang="en-US" sz="2800" b="1" dirty="0" smtClean="0"/>
              <a:t>1</a:t>
            </a:r>
            <a:r>
              <a:rPr lang="el-GR" sz="2800" b="1" dirty="0" smtClean="0"/>
              <a:t>:</a:t>
            </a:r>
            <a:r>
              <a:rPr lang="en-US" sz="2800" dirty="0" smtClean="0"/>
              <a:t> </a:t>
            </a:r>
            <a:r>
              <a:rPr lang="el-GR" sz="2800" dirty="0" smtClean="0"/>
              <a:t>Βασικές Έννοιες και Θεωρίες της Διοικητικής Επιστήμης</a:t>
            </a:r>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17920929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Περιβάλλον επιχείρησης </a:t>
            </a:r>
            <a:r>
              <a:rPr lang="el-GR" dirty="0" smtClean="0"/>
              <a:t>(3)</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80000"/>
              </a:lnSpc>
              <a:buNone/>
              <a:defRPr/>
            </a:pPr>
            <a:r>
              <a:rPr lang="el-GR" sz="2000" b="1" dirty="0"/>
              <a:t>Το γενικό </a:t>
            </a:r>
            <a:r>
              <a:rPr lang="el-GR" sz="2000" b="1" dirty="0" smtClean="0"/>
              <a:t>περιβάλλον</a:t>
            </a:r>
          </a:p>
          <a:p>
            <a:pPr marL="0" indent="0">
              <a:lnSpc>
                <a:spcPct val="80000"/>
              </a:lnSpc>
              <a:buNone/>
              <a:defRPr/>
            </a:pPr>
            <a:r>
              <a:rPr lang="el-GR" sz="2000" b="1" dirty="0" smtClean="0"/>
              <a:t>Κυριότερες </a:t>
            </a:r>
            <a:r>
              <a:rPr lang="el-GR" sz="2000" b="1" dirty="0"/>
              <a:t>μεταβλητές του γενικού </a:t>
            </a:r>
            <a:r>
              <a:rPr lang="el-GR" sz="2000" b="1" dirty="0" smtClean="0"/>
              <a:t>περιβάλλοντος</a:t>
            </a:r>
            <a:endParaRPr lang="el-GR" sz="2000" b="1" dirty="0"/>
          </a:p>
          <a:p>
            <a:pPr marL="0" indent="0">
              <a:lnSpc>
                <a:spcPct val="80000"/>
              </a:lnSpc>
              <a:buNone/>
              <a:defRPr/>
            </a:pPr>
            <a:r>
              <a:rPr lang="el-GR" sz="2000" dirty="0" smtClean="0"/>
              <a:t>Α</a:t>
            </a:r>
            <a:r>
              <a:rPr lang="el-GR" sz="2000" dirty="0"/>
              <a:t>) Η οικονομία.</a:t>
            </a:r>
          </a:p>
          <a:p>
            <a:pPr marL="0" indent="0">
              <a:lnSpc>
                <a:spcPct val="80000"/>
              </a:lnSpc>
              <a:buNone/>
              <a:defRPr/>
            </a:pPr>
            <a:r>
              <a:rPr lang="el-GR" sz="2000" dirty="0" smtClean="0"/>
              <a:t>Β</a:t>
            </a:r>
            <a:r>
              <a:rPr lang="el-GR" sz="2000" dirty="0"/>
              <a:t>) Το επίπεδο της επιστήμης και </a:t>
            </a:r>
            <a:r>
              <a:rPr lang="el-GR" sz="2000" dirty="0" smtClean="0"/>
              <a:t>της τεχνολογίας</a:t>
            </a:r>
            <a:r>
              <a:rPr lang="el-GR" sz="2000" dirty="0"/>
              <a:t>.</a:t>
            </a:r>
          </a:p>
          <a:p>
            <a:pPr marL="0" indent="0">
              <a:lnSpc>
                <a:spcPct val="80000"/>
              </a:lnSpc>
              <a:buNone/>
              <a:defRPr/>
            </a:pPr>
            <a:r>
              <a:rPr lang="el-GR" sz="2000" dirty="0" smtClean="0"/>
              <a:t>Γ</a:t>
            </a:r>
            <a:r>
              <a:rPr lang="el-GR" sz="2000" dirty="0"/>
              <a:t>) Το πολιτικό – νομοθετικό </a:t>
            </a:r>
            <a:r>
              <a:rPr lang="el-GR" sz="2000" dirty="0" smtClean="0"/>
              <a:t>πλαίσιο.</a:t>
            </a:r>
            <a:endParaRPr lang="el-GR" sz="2000" dirty="0"/>
          </a:p>
          <a:p>
            <a:pPr marL="0" indent="0">
              <a:lnSpc>
                <a:spcPct val="80000"/>
              </a:lnSpc>
              <a:buNone/>
              <a:defRPr/>
            </a:pPr>
            <a:r>
              <a:rPr lang="el-GR" sz="2000" dirty="0" smtClean="0"/>
              <a:t>Δ</a:t>
            </a:r>
            <a:r>
              <a:rPr lang="el-GR" sz="2000" dirty="0"/>
              <a:t>)  Το κοινωνικό και πολιτιστικό </a:t>
            </a:r>
            <a:r>
              <a:rPr lang="el-GR" sz="2000" dirty="0" smtClean="0"/>
              <a:t>περιβάλλον (κουλτούρα).</a:t>
            </a:r>
            <a:endParaRPr lang="el-GR" sz="2000" dirty="0"/>
          </a:p>
          <a:p>
            <a:pPr marL="0" indent="0">
              <a:lnSpc>
                <a:spcPct val="80000"/>
              </a:lnSpc>
              <a:buNone/>
              <a:defRPr/>
            </a:pPr>
            <a:r>
              <a:rPr lang="el-GR" sz="2000" dirty="0" smtClean="0"/>
              <a:t>Ε</a:t>
            </a:r>
            <a:r>
              <a:rPr lang="el-GR" sz="2000" dirty="0"/>
              <a:t>)  Το φυσικό </a:t>
            </a:r>
            <a:r>
              <a:rPr lang="el-GR" sz="2000" dirty="0" smtClean="0"/>
              <a:t>περιβάλλον (κλιματολογικές συνθήκες</a:t>
            </a:r>
            <a:r>
              <a:rPr lang="el-GR" sz="2000" dirty="0"/>
              <a:t>, γεωγραφική δομή).</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Κλασική σχολή (1)</a:t>
            </a:r>
            <a:endParaRPr lang="el-GR" dirty="0">
              <a:effectLst/>
            </a:endParaRPr>
          </a:p>
        </p:txBody>
      </p:sp>
      <p:sp>
        <p:nvSpPr>
          <p:cNvPr id="10243" name="Θέση περιεχομένου 2"/>
          <p:cNvSpPr>
            <a:spLocks noGrp="1"/>
          </p:cNvSpPr>
          <p:nvPr>
            <p:ph idx="1"/>
          </p:nvPr>
        </p:nvSpPr>
        <p:spPr>
          <a:xfrm>
            <a:off x="1187450" y="1628800"/>
            <a:ext cx="7921625" cy="4392488"/>
          </a:xfrm>
        </p:spPr>
        <p:txBody>
          <a:bodyPr/>
          <a:lstStyle/>
          <a:p>
            <a:pPr marL="0" indent="0">
              <a:lnSpc>
                <a:spcPct val="80000"/>
              </a:lnSpc>
              <a:buNone/>
              <a:defRPr/>
            </a:pPr>
            <a:r>
              <a:rPr lang="el-GR" sz="2000" b="1" dirty="0" smtClean="0"/>
              <a:t>Γραφειοκρατία</a:t>
            </a:r>
            <a:endParaRPr lang="el-GR" sz="2000" b="1" dirty="0"/>
          </a:p>
          <a:p>
            <a:pPr>
              <a:lnSpc>
                <a:spcPct val="80000"/>
              </a:lnSpc>
              <a:defRPr/>
            </a:pPr>
            <a:r>
              <a:rPr lang="el-GR" sz="2000" dirty="0" smtClean="0"/>
              <a:t>Η </a:t>
            </a:r>
            <a:r>
              <a:rPr lang="el-GR" sz="2000" dirty="0"/>
              <a:t>γραφειοκρατία αναφέρεται στο σύστημα οργάνωσης και διοίκησης που περιέγραψε ο Γερμανός κοινωνιολόγος </a:t>
            </a:r>
            <a:r>
              <a:rPr lang="en-US" sz="2000" dirty="0"/>
              <a:t>Max </a:t>
            </a:r>
            <a:r>
              <a:rPr lang="en-US" sz="2000" dirty="0" smtClean="0"/>
              <a:t>Weber (M.W.)</a:t>
            </a:r>
            <a:r>
              <a:rPr lang="el-GR" sz="2000" dirty="0" smtClean="0"/>
              <a:t> </a:t>
            </a:r>
            <a:r>
              <a:rPr lang="el-GR" sz="2000" dirty="0"/>
              <a:t>το 1890, αν και αυτό το σύστημα προϋπήρχε, στα κύρια χαρακτηριστικά του, στο στρατό στην εκκλησία στις τοπικές κυβερνήσεις κλπ. </a:t>
            </a:r>
            <a:r>
              <a:rPr lang="en-US" sz="2000" dirty="0" smtClean="0"/>
              <a:t>O</a:t>
            </a:r>
            <a:r>
              <a:rPr lang="el-GR" sz="2000" dirty="0" smtClean="0"/>
              <a:t> Μ.</a:t>
            </a:r>
            <a:r>
              <a:rPr lang="en-US" sz="2000" dirty="0" smtClean="0"/>
              <a:t>W</a:t>
            </a:r>
            <a:r>
              <a:rPr lang="el-GR" sz="2000" dirty="0" smtClean="0"/>
              <a:t>. </a:t>
            </a:r>
            <a:r>
              <a:rPr lang="el-GR" sz="2000" dirty="0"/>
              <a:t>θεωρούσε ότι ένας </a:t>
            </a:r>
            <a:r>
              <a:rPr lang="el-GR" sz="2000" dirty="0" smtClean="0"/>
              <a:t>‘γραφειοκρατικός’ </a:t>
            </a:r>
            <a:r>
              <a:rPr lang="el-GR" sz="2000" dirty="0"/>
              <a:t>οργανισμός, για να είναι αποτελεσματικός θα πρέπει να διέπεται από τις εξής βασικές αρχές.</a:t>
            </a:r>
          </a:p>
          <a:p>
            <a:pPr>
              <a:lnSpc>
                <a:spcPct val="80000"/>
              </a:lnSpc>
              <a:defRPr/>
            </a:pPr>
            <a:r>
              <a:rPr lang="el-GR" sz="2000" dirty="0"/>
              <a:t>Καταμερισμός εργασίας και εξειδίκευση των εργαζομένων.</a:t>
            </a:r>
          </a:p>
          <a:p>
            <a:pPr>
              <a:lnSpc>
                <a:spcPct val="80000"/>
              </a:lnSpc>
              <a:defRPr/>
            </a:pPr>
            <a:r>
              <a:rPr lang="el-GR" sz="2000" dirty="0"/>
              <a:t>Ύπαρξη ιεραρχίας στην εξουσία, δηλαδή οι θέσεις ανωτέρων βαθμίδων πρέπει να έχουν περισσότερη εξουσία από τις θέσεις στις κατώτερες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Κλασική σχολή </a:t>
            </a:r>
            <a:r>
              <a:rPr lang="el-GR" dirty="0" smtClean="0"/>
              <a:t>(2)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lnSpc>
                <a:spcPct val="80000"/>
              </a:lnSpc>
              <a:defRPr/>
            </a:pPr>
            <a:r>
              <a:rPr lang="el-GR" sz="2000" dirty="0"/>
              <a:t>Ύπαρξη γραπτών κανονισμών.</a:t>
            </a:r>
          </a:p>
          <a:p>
            <a:pPr>
              <a:lnSpc>
                <a:spcPct val="80000"/>
              </a:lnSpc>
              <a:defRPr/>
            </a:pPr>
            <a:r>
              <a:rPr lang="el-GR" sz="2000" dirty="0"/>
              <a:t>Επιλογή των μελών του οργανισμού με διαδικασίες.</a:t>
            </a:r>
          </a:p>
          <a:p>
            <a:pPr>
              <a:lnSpc>
                <a:spcPct val="80000"/>
              </a:lnSpc>
              <a:defRPr/>
            </a:pPr>
            <a:r>
              <a:rPr lang="el-GR" sz="2000" dirty="0"/>
              <a:t>Εφαρμογή των κανόνων απρόσωπα.</a:t>
            </a:r>
          </a:p>
          <a:p>
            <a:pPr>
              <a:lnSpc>
                <a:spcPct val="80000"/>
              </a:lnSpc>
              <a:defRPr/>
            </a:pPr>
            <a:r>
              <a:rPr lang="el-GR" sz="2000" dirty="0"/>
              <a:t>Τα στελέχη του οργανισμού να είναι επαγγελματίες, που επιδιώκουν να προωθήσουν τη σταδιοδρομία τους.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Επιστημονική διοίκηση (1)</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80000"/>
              </a:lnSpc>
              <a:buNone/>
              <a:defRPr/>
            </a:pPr>
            <a:r>
              <a:rPr lang="el-GR" sz="2200" b="1" dirty="0"/>
              <a:t>Επιστημονική </a:t>
            </a:r>
            <a:r>
              <a:rPr lang="el-GR" sz="2200" b="1" dirty="0" smtClean="0"/>
              <a:t>διοίκηση </a:t>
            </a:r>
            <a:endParaRPr lang="el-GR" sz="2200" b="1" dirty="0"/>
          </a:p>
          <a:p>
            <a:pPr marL="0" indent="0">
              <a:lnSpc>
                <a:spcPct val="80000"/>
              </a:lnSpc>
              <a:buNone/>
              <a:defRPr/>
            </a:pPr>
            <a:r>
              <a:rPr lang="el-GR" sz="2000" dirty="0"/>
              <a:t>Πολλά ονόματα συνδέθηκαν με το σύστημα αυτό της διοίκησης, γνωστότερος απ’ όλους όμως, που θεωρείται και ο </a:t>
            </a:r>
            <a:r>
              <a:rPr lang="el-GR" sz="2000" dirty="0" smtClean="0"/>
              <a:t>‘πατέρας’ </a:t>
            </a:r>
            <a:r>
              <a:rPr lang="el-GR" sz="2000" dirty="0"/>
              <a:t>της επιστημονικής </a:t>
            </a:r>
            <a:r>
              <a:rPr lang="el-GR" sz="2000" dirty="0" smtClean="0"/>
              <a:t>διοίκησης, </a:t>
            </a:r>
            <a:r>
              <a:rPr lang="el-GR" sz="2000" dirty="0"/>
              <a:t>είναι ο </a:t>
            </a:r>
            <a:r>
              <a:rPr lang="en-US" sz="2000" dirty="0"/>
              <a:t>Frederick TAYLOR</a:t>
            </a:r>
            <a:r>
              <a:rPr lang="el-GR" sz="2000" dirty="0"/>
              <a:t>, ο οποίος ανέπτυξε διάφορες </a:t>
            </a:r>
            <a:r>
              <a:rPr lang="el-GR" sz="2000" b="1" dirty="0"/>
              <a:t>αρχές</a:t>
            </a:r>
            <a:r>
              <a:rPr lang="el-GR" sz="2000" dirty="0"/>
              <a:t> για τη σωστή διοίκηση μιας επιχείρησης.  </a:t>
            </a:r>
          </a:p>
          <a:p>
            <a:pPr marL="0" indent="0">
              <a:lnSpc>
                <a:spcPct val="80000"/>
              </a:lnSpc>
              <a:buNone/>
              <a:defRPr/>
            </a:pPr>
            <a:r>
              <a:rPr lang="el-GR" sz="2000" b="1" dirty="0"/>
              <a:t>Θεμελιώδεις θεωρούνται οι </a:t>
            </a:r>
            <a:r>
              <a:rPr lang="el-GR" sz="2000" b="1" dirty="0" smtClean="0"/>
              <a:t>ακόλουθες:</a:t>
            </a:r>
            <a:endParaRPr lang="el-GR" sz="2000" b="1" dirty="0"/>
          </a:p>
          <a:p>
            <a:pPr>
              <a:lnSpc>
                <a:spcPct val="80000"/>
              </a:lnSpc>
              <a:defRPr/>
            </a:pPr>
            <a:r>
              <a:rPr lang="el-GR" sz="2000" dirty="0"/>
              <a:t>Θα πρέπει να δημιουργείται </a:t>
            </a:r>
            <a:r>
              <a:rPr lang="el-GR" sz="2000" dirty="0" smtClean="0"/>
              <a:t>μία ‘επιστήμη’ </a:t>
            </a:r>
            <a:r>
              <a:rPr lang="el-GR" sz="2000" dirty="0"/>
              <a:t>για κάθε εργασία.</a:t>
            </a:r>
          </a:p>
          <a:p>
            <a:pPr>
              <a:lnSpc>
                <a:spcPct val="80000"/>
              </a:lnSpc>
              <a:defRPr/>
            </a:pPr>
            <a:r>
              <a:rPr lang="el-GR" sz="2000" dirty="0"/>
              <a:t>Οι διάφορες εργασίες θα πρέπει να σχεδιάζονται.</a:t>
            </a:r>
          </a:p>
          <a:p>
            <a:pPr>
              <a:lnSpc>
                <a:spcPct val="80000"/>
              </a:lnSpc>
              <a:defRPr/>
            </a:pPr>
            <a:r>
              <a:rPr lang="el-GR" sz="2000" dirty="0"/>
              <a:t> Να γίνεται επιλογή και εκπαίδευση των εργατών.</a:t>
            </a:r>
          </a:p>
          <a:p>
            <a:pPr>
              <a:lnSpc>
                <a:spcPct val="80000"/>
              </a:lnSpc>
              <a:defRPr/>
            </a:pPr>
            <a:r>
              <a:rPr lang="el-GR" sz="2000" dirty="0"/>
              <a:t>Οι εργάτες είναι απαραίτητο να </a:t>
            </a:r>
            <a:r>
              <a:rPr lang="el-GR" sz="2000" dirty="0" smtClean="0"/>
              <a:t>υποκινούνται.</a:t>
            </a:r>
            <a:endParaRPr lang="el-GR" sz="2000" dirty="0"/>
          </a:p>
          <a:p>
            <a:pPr>
              <a:lnSpc>
                <a:spcPct val="80000"/>
              </a:lnSpc>
              <a:defRPr/>
            </a:pPr>
            <a:r>
              <a:rPr lang="el-GR" sz="2000" dirty="0"/>
              <a:t>Να υφίσταται ένας σωστός καταμερισμός της εργασίας και των ευθυνών μεταξύ των διοικητικών στελεχών και των εργατών.</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Επιστημονική διοίκηση </a:t>
            </a:r>
            <a:r>
              <a:rPr lang="el-GR" dirty="0" smtClean="0"/>
              <a:t>(2)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80000"/>
              </a:lnSpc>
              <a:buNone/>
              <a:defRPr/>
            </a:pPr>
            <a:r>
              <a:rPr lang="el-GR" sz="2000" b="1" dirty="0"/>
              <a:t>Η </a:t>
            </a:r>
            <a:r>
              <a:rPr lang="el-GR" sz="2000" b="1" dirty="0" smtClean="0"/>
              <a:t>‘επιστημονική διοίκηση’</a:t>
            </a:r>
            <a:r>
              <a:rPr lang="el-GR" sz="2000" dirty="0" smtClean="0"/>
              <a:t>, </a:t>
            </a:r>
            <a:endParaRPr lang="el-GR" sz="2000" dirty="0"/>
          </a:p>
          <a:p>
            <a:pPr marL="0" indent="0">
              <a:lnSpc>
                <a:spcPct val="80000"/>
              </a:lnSpc>
              <a:buNone/>
              <a:defRPr/>
            </a:pPr>
            <a:r>
              <a:rPr lang="el-GR" sz="2000" dirty="0"/>
              <a:t>ενώ έγινε δεκτή ευνοϊκά από τις επιχειρήσεις, αντιμετωπίσθηκε με μεγάλη αντίδραση από τους εργαζόμενους, διότι δημιουργούσε μια απρόσωπη σχέση με τη </a:t>
            </a:r>
            <a:r>
              <a:rPr lang="el-GR" sz="2000" dirty="0" smtClean="0"/>
              <a:t>δουλειά, </a:t>
            </a:r>
            <a:r>
              <a:rPr lang="el-GR" sz="2000" dirty="0"/>
              <a:t>ενώ παράλληλα εντατικοποιούσε την εργασία με τα διάφορα συστήματα παροχής κινήτρων</a:t>
            </a:r>
            <a:r>
              <a:rPr lang="el-GR" sz="2000" dirty="0" smtClean="0"/>
              <a:t>.</a:t>
            </a:r>
          </a:p>
          <a:p>
            <a:pPr marL="0" indent="0">
              <a:lnSpc>
                <a:spcPct val="80000"/>
              </a:lnSpc>
              <a:buNone/>
              <a:defRPr/>
            </a:pPr>
            <a:endParaRPr lang="el-GR" sz="2000" dirty="0"/>
          </a:p>
          <a:p>
            <a:pPr marL="0" indent="0">
              <a:lnSpc>
                <a:spcPct val="80000"/>
              </a:lnSpc>
              <a:buNone/>
              <a:defRPr/>
            </a:pPr>
            <a:r>
              <a:rPr lang="el-GR" sz="2000" b="1" dirty="0"/>
              <a:t>Η </a:t>
            </a:r>
            <a:r>
              <a:rPr lang="el-GR" sz="2000" b="1" dirty="0" smtClean="0"/>
              <a:t>‘επιστημονική διοίκηση’ </a:t>
            </a:r>
            <a:r>
              <a:rPr lang="el-GR" sz="2000" b="1" dirty="0"/>
              <a:t>και η </a:t>
            </a:r>
            <a:r>
              <a:rPr lang="el-GR" sz="2000" b="1" dirty="0" smtClean="0"/>
              <a:t>‘γραφειοκρατία’</a:t>
            </a:r>
            <a:endParaRPr lang="el-GR" sz="2000" dirty="0"/>
          </a:p>
          <a:p>
            <a:pPr marL="0" indent="0">
              <a:lnSpc>
                <a:spcPct val="80000"/>
              </a:lnSpc>
              <a:buNone/>
              <a:defRPr/>
            </a:pPr>
            <a:r>
              <a:rPr lang="el-GR" sz="2000" dirty="0"/>
              <a:t>θεωρούνται απρόσωπα μοντέλα διοίκησης, που χρησιμοποιούν τα οικονομικά κίνητρα ως βάση για την υποκίνηση των εργαζομένων. Πάντως πολλές από τις αρχές αυτές που εφαρμόζονται ακόμη και σήμερα έχουν τη βάση τους στη </a:t>
            </a:r>
            <a:r>
              <a:rPr lang="el-GR" sz="2000" dirty="0" smtClean="0"/>
              <a:t>‘γραφειοκρατία’ </a:t>
            </a:r>
            <a:r>
              <a:rPr lang="el-GR" sz="2000" dirty="0"/>
              <a:t>και στην </a:t>
            </a:r>
            <a:r>
              <a:rPr lang="el-GR" sz="2000" dirty="0" smtClean="0"/>
              <a:t>‘επιστημονική διοίκηση’. </a:t>
            </a:r>
            <a:endParaRPr lang="el-GR" sz="2000" dirty="0"/>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3331928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Αρχές του Μάνατζμεντ κατά τον </a:t>
            </a:r>
            <a:r>
              <a:rPr lang="en-US" dirty="0" err="1" smtClean="0"/>
              <a:t>Fayol</a:t>
            </a:r>
            <a:r>
              <a:rPr lang="en-US" dirty="0" smtClean="0"/>
              <a:t> H. (1)</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457200" indent="-457200">
              <a:lnSpc>
                <a:spcPct val="80000"/>
              </a:lnSpc>
              <a:buFont typeface="+mj-lt"/>
              <a:buAutoNum type="arabicPeriod"/>
              <a:defRPr/>
            </a:pPr>
            <a:r>
              <a:rPr lang="el-GR" sz="2000" dirty="0" smtClean="0"/>
              <a:t>Ο </a:t>
            </a:r>
            <a:r>
              <a:rPr lang="el-GR" sz="2000" dirty="0"/>
              <a:t>καταμερισμός της εργασίας.</a:t>
            </a:r>
          </a:p>
          <a:p>
            <a:pPr marL="457200" indent="-457200">
              <a:lnSpc>
                <a:spcPct val="80000"/>
              </a:lnSpc>
              <a:buFont typeface="+mj-lt"/>
              <a:buAutoNum type="arabicPeriod"/>
              <a:defRPr/>
            </a:pPr>
            <a:r>
              <a:rPr lang="el-GR" sz="2000" dirty="0" smtClean="0"/>
              <a:t>Η </a:t>
            </a:r>
            <a:r>
              <a:rPr lang="el-GR" sz="2000" dirty="0"/>
              <a:t>εξουσία και η ευθύνη που πρέπει να έχουν τα στελέχη.</a:t>
            </a:r>
          </a:p>
          <a:p>
            <a:pPr marL="457200" indent="-457200">
              <a:lnSpc>
                <a:spcPct val="80000"/>
              </a:lnSpc>
              <a:buFont typeface="+mj-lt"/>
              <a:buAutoNum type="arabicPeriod"/>
              <a:defRPr/>
            </a:pPr>
            <a:r>
              <a:rPr lang="el-GR" sz="2000" dirty="0" smtClean="0"/>
              <a:t>Η </a:t>
            </a:r>
            <a:r>
              <a:rPr lang="el-GR" sz="2000" dirty="0"/>
              <a:t>πειθαρχία στον εργασιακό χώρο.</a:t>
            </a:r>
          </a:p>
          <a:p>
            <a:pPr marL="457200" indent="-457200">
              <a:lnSpc>
                <a:spcPct val="80000"/>
              </a:lnSpc>
              <a:buFont typeface="+mj-lt"/>
              <a:buAutoNum type="arabicPeriod"/>
              <a:defRPr/>
            </a:pPr>
            <a:r>
              <a:rPr lang="el-GR" sz="2000" dirty="0" smtClean="0"/>
              <a:t>Η </a:t>
            </a:r>
            <a:r>
              <a:rPr lang="el-GR" sz="2000" dirty="0"/>
              <a:t>ενότητα της </a:t>
            </a:r>
            <a:r>
              <a:rPr lang="el-GR" sz="2000" dirty="0" smtClean="0"/>
              <a:t>εντολής</a:t>
            </a:r>
            <a:r>
              <a:rPr lang="en-US" sz="2000" dirty="0" smtClean="0"/>
              <a:t> </a:t>
            </a:r>
            <a:r>
              <a:rPr lang="el-GR" sz="2000" dirty="0" smtClean="0"/>
              <a:t>(εντολές </a:t>
            </a:r>
            <a:r>
              <a:rPr lang="el-GR" sz="2000" dirty="0"/>
              <a:t>από έναν μόνο προϊστάμενο</a:t>
            </a:r>
            <a:r>
              <a:rPr lang="el-GR" sz="2000" dirty="0" smtClean="0"/>
              <a:t>)</a:t>
            </a:r>
            <a:r>
              <a:rPr lang="en-US" sz="2000" dirty="0" smtClean="0"/>
              <a:t>.</a:t>
            </a:r>
            <a:endParaRPr lang="el-GR" sz="2000" dirty="0"/>
          </a:p>
          <a:p>
            <a:pPr marL="457200" indent="-457200">
              <a:lnSpc>
                <a:spcPct val="80000"/>
              </a:lnSpc>
              <a:buFont typeface="+mj-lt"/>
              <a:buAutoNum type="arabicPeriod"/>
              <a:defRPr/>
            </a:pPr>
            <a:r>
              <a:rPr lang="el-GR" sz="2000" dirty="0" smtClean="0"/>
              <a:t>Η </a:t>
            </a:r>
            <a:r>
              <a:rPr lang="el-GR" sz="2000" dirty="0"/>
              <a:t>ενότητα </a:t>
            </a:r>
            <a:r>
              <a:rPr lang="el-GR" sz="2000" dirty="0" smtClean="0"/>
              <a:t>κατεύθυνσης</a:t>
            </a:r>
            <a:r>
              <a:rPr lang="en-US" sz="2000" dirty="0" smtClean="0"/>
              <a:t> </a:t>
            </a:r>
            <a:r>
              <a:rPr lang="el-GR" sz="2000" dirty="0" smtClean="0"/>
              <a:t>(Όλη </a:t>
            </a:r>
            <a:r>
              <a:rPr lang="el-GR" sz="2000" dirty="0"/>
              <a:t>η </a:t>
            </a:r>
            <a:r>
              <a:rPr lang="el-GR" sz="2000" dirty="0" smtClean="0"/>
              <a:t>επιχείρηση </a:t>
            </a:r>
            <a:r>
              <a:rPr lang="el-GR" sz="2000" dirty="0"/>
              <a:t>κοινό στόχο σε όλες τις δραστηριότητες</a:t>
            </a:r>
            <a:r>
              <a:rPr lang="el-GR" sz="2000" dirty="0" smtClean="0"/>
              <a:t>)</a:t>
            </a:r>
            <a:r>
              <a:rPr lang="en-US" sz="2000" dirty="0" smtClean="0"/>
              <a:t>.</a:t>
            </a:r>
            <a:endParaRPr lang="el-GR" sz="2000" dirty="0"/>
          </a:p>
          <a:p>
            <a:pPr marL="457200" indent="-457200">
              <a:lnSpc>
                <a:spcPct val="80000"/>
              </a:lnSpc>
              <a:buFont typeface="+mj-lt"/>
              <a:buAutoNum type="arabicPeriod"/>
              <a:defRPr/>
            </a:pPr>
            <a:r>
              <a:rPr lang="el-GR" sz="2000" dirty="0" smtClean="0"/>
              <a:t>Η </a:t>
            </a:r>
            <a:r>
              <a:rPr lang="el-GR" sz="2000" dirty="0"/>
              <a:t>υποταγή του ατομικού συμφέροντος στο γενικό.</a:t>
            </a:r>
          </a:p>
          <a:p>
            <a:pPr marL="457200" indent="-457200">
              <a:lnSpc>
                <a:spcPct val="80000"/>
              </a:lnSpc>
              <a:buFont typeface="+mj-lt"/>
              <a:buAutoNum type="arabicPeriod"/>
              <a:defRPr/>
            </a:pPr>
            <a:r>
              <a:rPr lang="el-GR" sz="2000" dirty="0" smtClean="0"/>
              <a:t>Δίκαιες </a:t>
            </a:r>
            <a:r>
              <a:rPr lang="el-GR" sz="2000" dirty="0"/>
              <a:t>αμοιβές στους εργαζόμενους.</a:t>
            </a:r>
          </a:p>
          <a:p>
            <a:pPr marL="457200" indent="-457200">
              <a:buFont typeface="+mj-lt"/>
              <a:buAutoNum type="arabicPeriod"/>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3331928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Αρχές του Μάνατζμεντ κατά τον </a:t>
            </a:r>
            <a:r>
              <a:rPr lang="en-US" dirty="0" err="1" smtClean="0"/>
              <a:t>Fayol</a:t>
            </a:r>
            <a:r>
              <a:rPr lang="en-US" dirty="0" smtClean="0"/>
              <a:t> H. (2)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457200" indent="-457200">
              <a:lnSpc>
                <a:spcPct val="80000"/>
              </a:lnSpc>
              <a:buFont typeface="+mj-lt"/>
              <a:buAutoNum type="arabicPeriod" startAt="8"/>
              <a:defRPr/>
            </a:pPr>
            <a:r>
              <a:rPr lang="el-GR" sz="2000" dirty="0" smtClean="0"/>
              <a:t>Η </a:t>
            </a:r>
            <a:r>
              <a:rPr lang="el-GR" sz="2000" dirty="0"/>
              <a:t>συγκεντρωτική λήψη αποφάσεων.</a:t>
            </a:r>
          </a:p>
          <a:p>
            <a:pPr marL="457200" indent="-457200">
              <a:lnSpc>
                <a:spcPct val="80000"/>
              </a:lnSpc>
              <a:buFont typeface="+mj-lt"/>
              <a:buAutoNum type="arabicPeriod" startAt="8"/>
              <a:defRPr/>
            </a:pPr>
            <a:r>
              <a:rPr lang="el-GR" sz="2000" dirty="0" smtClean="0"/>
              <a:t>Η </a:t>
            </a:r>
            <a:r>
              <a:rPr lang="el-GR" sz="2000" dirty="0"/>
              <a:t>ύπαρξη κατάλληλης ιεραρχίας.</a:t>
            </a:r>
          </a:p>
          <a:p>
            <a:pPr marL="457200" indent="-457200">
              <a:lnSpc>
                <a:spcPct val="80000"/>
              </a:lnSpc>
              <a:buFont typeface="+mj-lt"/>
              <a:buAutoNum type="arabicPeriod" startAt="8"/>
              <a:defRPr/>
            </a:pPr>
            <a:r>
              <a:rPr lang="el-GR" sz="2000" dirty="0" smtClean="0"/>
              <a:t>Η </a:t>
            </a:r>
            <a:r>
              <a:rPr lang="el-GR" sz="2000" dirty="0"/>
              <a:t>τάξη που πρέπει να υπάρχει.</a:t>
            </a:r>
          </a:p>
          <a:p>
            <a:pPr marL="457200" indent="-457200">
              <a:lnSpc>
                <a:spcPct val="80000"/>
              </a:lnSpc>
              <a:buFont typeface="+mj-lt"/>
              <a:buAutoNum type="arabicPeriod" startAt="8"/>
              <a:defRPr/>
            </a:pPr>
            <a:r>
              <a:rPr lang="el-GR" sz="2000" dirty="0" smtClean="0"/>
              <a:t>Η </a:t>
            </a:r>
            <a:r>
              <a:rPr lang="el-GR" sz="2000" dirty="0"/>
              <a:t>ισότητα και δικαιοσύνη στο χώρο εργασίας.</a:t>
            </a:r>
          </a:p>
          <a:p>
            <a:pPr marL="457200" indent="-457200">
              <a:lnSpc>
                <a:spcPct val="80000"/>
              </a:lnSpc>
              <a:buFont typeface="+mj-lt"/>
              <a:buAutoNum type="arabicPeriod" startAt="8"/>
              <a:defRPr/>
            </a:pPr>
            <a:r>
              <a:rPr lang="el-GR" sz="2000" dirty="0" smtClean="0"/>
              <a:t>Η </a:t>
            </a:r>
            <a:r>
              <a:rPr lang="el-GR" sz="2000" dirty="0"/>
              <a:t>σταθερότητα στο προσωπικό.</a:t>
            </a:r>
          </a:p>
          <a:p>
            <a:pPr marL="457200" indent="-457200">
              <a:lnSpc>
                <a:spcPct val="80000"/>
              </a:lnSpc>
              <a:buFont typeface="+mj-lt"/>
              <a:buAutoNum type="arabicPeriod" startAt="8"/>
              <a:defRPr/>
            </a:pPr>
            <a:r>
              <a:rPr lang="el-GR" sz="2000" dirty="0" smtClean="0"/>
              <a:t>Η </a:t>
            </a:r>
            <a:r>
              <a:rPr lang="el-GR" sz="2000" dirty="0"/>
              <a:t>δυνατότητα ανάληψης πρωτοβουλιών από τους εργαζόμενους.</a:t>
            </a:r>
          </a:p>
          <a:p>
            <a:pPr marL="457200" indent="-457200">
              <a:lnSpc>
                <a:spcPct val="80000"/>
              </a:lnSpc>
              <a:buFont typeface="+mj-lt"/>
              <a:buAutoNum type="arabicPeriod" startAt="8"/>
              <a:defRPr/>
            </a:pPr>
            <a:r>
              <a:rPr lang="el-GR" sz="2000" dirty="0" smtClean="0"/>
              <a:t>Ομαδικό </a:t>
            </a:r>
            <a:r>
              <a:rPr lang="el-GR" sz="2000" dirty="0"/>
              <a:t>πνεύμα εργασίας.</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36939619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Αρχές του Μάνατζμεντ κατά τον </a:t>
            </a:r>
            <a:r>
              <a:rPr lang="en-US" dirty="0" err="1" smtClean="0"/>
              <a:t>Fayol</a:t>
            </a:r>
            <a:r>
              <a:rPr lang="en-US" dirty="0" smtClean="0"/>
              <a:t> H. (3)</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pPr>
            <a:r>
              <a:rPr lang="el-GR" sz="2000" dirty="0"/>
              <a:t>Ο </a:t>
            </a:r>
            <a:r>
              <a:rPr lang="en-US" sz="2000" dirty="0" smtClean="0"/>
              <a:t>Henry </a:t>
            </a:r>
            <a:r>
              <a:rPr lang="en-US" sz="2000" dirty="0" err="1" smtClean="0"/>
              <a:t>Fayol</a:t>
            </a:r>
            <a:r>
              <a:rPr lang="el-GR" sz="2000" dirty="0" smtClean="0"/>
              <a:t>, </a:t>
            </a:r>
            <a:r>
              <a:rPr lang="el-GR" sz="2000" dirty="0"/>
              <a:t>που δραστηριοποιήθηκε την ίδια περίπου εποχή με τον </a:t>
            </a:r>
            <a:r>
              <a:rPr lang="en-US" sz="2000" dirty="0" smtClean="0"/>
              <a:t>Taylor </a:t>
            </a:r>
            <a:r>
              <a:rPr lang="el-GR" sz="2000" dirty="0" smtClean="0"/>
              <a:t>στην </a:t>
            </a:r>
            <a:r>
              <a:rPr lang="el-GR" sz="2000" dirty="0"/>
              <a:t>Ευρώπη όμως, θεωρείται πρωτοπόρος της διοικητικής θεωρίας με τις διοικητικές αρχές που πρότεινε. Ενώ όμως ο </a:t>
            </a:r>
            <a:r>
              <a:rPr lang="en-US" sz="2000" dirty="0" smtClean="0"/>
              <a:t>Taylor</a:t>
            </a:r>
            <a:r>
              <a:rPr lang="el-GR" sz="2000" dirty="0" smtClean="0"/>
              <a:t> </a:t>
            </a:r>
            <a:r>
              <a:rPr lang="el-GR" sz="2000" dirty="0"/>
              <a:t>ασχολήθηκε με το μάνατζμεντ στο χώρο της </a:t>
            </a:r>
            <a:r>
              <a:rPr lang="el-GR" sz="2000" dirty="0" smtClean="0"/>
              <a:t>παραγωγής, </a:t>
            </a:r>
            <a:r>
              <a:rPr lang="el-GR" sz="2000" dirty="0"/>
              <a:t>ο </a:t>
            </a:r>
            <a:r>
              <a:rPr lang="en-US" sz="2000" dirty="0" err="1" smtClean="0"/>
              <a:t>Fayol</a:t>
            </a:r>
            <a:r>
              <a:rPr lang="el-GR" sz="2000" dirty="0" smtClean="0"/>
              <a:t> </a:t>
            </a:r>
            <a:r>
              <a:rPr lang="el-GR" sz="2000" dirty="0"/>
              <a:t>έδωσε έμφαση στις δραστηριότητες όλων των στελεχών αντλώντας και από την προσωπική του εμπειρία. Έγινε γνωστός από το έργο του </a:t>
            </a:r>
            <a:r>
              <a:rPr lang="el-GR" sz="2000" dirty="0" smtClean="0"/>
              <a:t>‘Βιομηχανική </a:t>
            </a:r>
            <a:r>
              <a:rPr lang="el-GR" sz="2000" dirty="0"/>
              <a:t>και Γενική </a:t>
            </a:r>
            <a:r>
              <a:rPr lang="el-GR" sz="2000" dirty="0" smtClean="0"/>
              <a:t>Διοίκηση’ </a:t>
            </a:r>
            <a:r>
              <a:rPr lang="el-GR" sz="2000" dirty="0"/>
              <a:t>που εκδόθηκε το 1916. </a:t>
            </a:r>
            <a:r>
              <a:rPr lang="el-GR" sz="2000" b="1" dirty="0"/>
              <a:t>Ταξινόμησε σε έξι κατηγορίες τις λειτουργίες των μεταποιητικών </a:t>
            </a:r>
            <a:r>
              <a:rPr lang="el-GR" sz="2000" b="1" dirty="0" smtClean="0"/>
              <a:t>επιχειρήσεων</a:t>
            </a:r>
            <a:r>
              <a:rPr lang="en-US" sz="2000" b="1" dirty="0" smtClean="0"/>
              <a:t>.</a:t>
            </a:r>
            <a:endParaRPr lang="el-GR" sz="2000" dirty="0"/>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9750405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18249602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35163003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τις βασικές εισαγωγικές έννοιες και θεωρίες </a:t>
            </a:r>
            <a:r>
              <a:rPr lang="el-GR" dirty="0"/>
              <a:t>της </a:t>
            </a:r>
            <a:r>
              <a:rPr lang="el-GR" dirty="0" smtClean="0"/>
              <a:t>διοικητικής επιστήμης.</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dirty="0"/>
              <a:t>Βασικές Έννοιες και Θεωρίες της Διοικητικής </a:t>
            </a:r>
            <a:r>
              <a:rPr lang="el-GR" dirty="0" smtClean="0"/>
              <a:t>Επιστήμης.</a:t>
            </a:r>
          </a:p>
          <a:p>
            <a:r>
              <a:rPr lang="el-GR" dirty="0" smtClean="0"/>
              <a:t>Μάνατζμεντ.</a:t>
            </a:r>
          </a:p>
          <a:p>
            <a:r>
              <a:rPr lang="el-GR" dirty="0" smtClean="0"/>
              <a:t>Επιστημονική Διοίκηση.</a:t>
            </a:r>
          </a:p>
          <a:p>
            <a:r>
              <a:rPr lang="el-GR"/>
              <a:t>Π</a:t>
            </a:r>
            <a:r>
              <a:rPr lang="el-GR" smtClean="0"/>
              <a:t>εριβάλλον </a:t>
            </a:r>
            <a:r>
              <a:rPr lang="el-GR" dirty="0" smtClean="0"/>
              <a:t>επιχείρησης.</a:t>
            </a:r>
            <a:endParaRPr lang="en-US" dirty="0" smtClean="0"/>
          </a:p>
          <a:p>
            <a:r>
              <a:rPr lang="el-GR" dirty="0"/>
              <a:t>Αρχές του Μάνατζμεντ κατά τον </a:t>
            </a:r>
            <a:r>
              <a:rPr lang="en-US" dirty="0" err="1" smtClean="0"/>
              <a:t>Fayol</a:t>
            </a:r>
            <a:r>
              <a:rPr lang="en-US" dirty="0" smtClean="0"/>
              <a:t>.</a:t>
            </a:r>
          </a:p>
          <a:p>
            <a:endParaRPr lang="el-GR"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143000"/>
          </a:xfrm>
        </p:spPr>
        <p:txBody>
          <a:bodyPr/>
          <a:lstStyle/>
          <a:p>
            <a:r>
              <a:rPr lang="el-GR" dirty="0"/>
              <a:t>Βασικές Έννοιες και Θεωρίες της Διοικητικής </a:t>
            </a:r>
            <a:r>
              <a:rPr lang="el-GR" dirty="0" smtClean="0"/>
              <a:t>Επιστήμης (1)</a:t>
            </a:r>
            <a:endParaRPr lang="el-GR" dirty="0">
              <a:effectLst/>
            </a:endParaRPr>
          </a:p>
        </p:txBody>
      </p:sp>
      <p:sp>
        <p:nvSpPr>
          <p:cNvPr id="10243" name="Θέση περιεχομένου 2"/>
          <p:cNvSpPr>
            <a:spLocks noGrp="1"/>
          </p:cNvSpPr>
          <p:nvPr>
            <p:ph idx="1"/>
          </p:nvPr>
        </p:nvSpPr>
        <p:spPr>
          <a:xfrm>
            <a:off x="1187450" y="1628800"/>
            <a:ext cx="7921625" cy="4022700"/>
          </a:xfrm>
        </p:spPr>
        <p:txBody>
          <a:bodyPr/>
          <a:lstStyle/>
          <a:p>
            <a:pPr marL="0" indent="0">
              <a:lnSpc>
                <a:spcPct val="80000"/>
              </a:lnSpc>
              <a:buNone/>
              <a:defRPr/>
            </a:pPr>
            <a:r>
              <a:rPr lang="el-GR" sz="2000" b="1" dirty="0" smtClean="0"/>
              <a:t>Μάνατζμεντ </a:t>
            </a:r>
            <a:r>
              <a:rPr lang="el-GR" sz="2000" dirty="0" smtClean="0"/>
              <a:t>σημαίνει</a:t>
            </a:r>
            <a:r>
              <a:rPr lang="el-GR" sz="2000" dirty="0"/>
              <a:t>:</a:t>
            </a:r>
            <a:endParaRPr lang="en-US" sz="2000" b="1" dirty="0"/>
          </a:p>
          <a:p>
            <a:pPr marL="457200" indent="-457200">
              <a:lnSpc>
                <a:spcPct val="80000"/>
              </a:lnSpc>
              <a:buFont typeface="+mj-lt"/>
              <a:buAutoNum type="arabicPeriod"/>
              <a:defRPr/>
            </a:pPr>
            <a:r>
              <a:rPr lang="el-GR" sz="2000" dirty="0" smtClean="0"/>
              <a:t>να </a:t>
            </a:r>
            <a:r>
              <a:rPr lang="el-GR" sz="2000" dirty="0"/>
              <a:t>γίνονται  ορισμένα πράγματα μέσω άλλων ατόμων ή</a:t>
            </a:r>
            <a:endParaRPr lang="el-GR" sz="2000" b="1" dirty="0"/>
          </a:p>
          <a:p>
            <a:pPr marL="457200" indent="-457200">
              <a:lnSpc>
                <a:spcPct val="80000"/>
              </a:lnSpc>
              <a:buFont typeface="+mj-lt"/>
              <a:buAutoNum type="arabicPeriod"/>
              <a:defRPr/>
            </a:pPr>
            <a:r>
              <a:rPr lang="el-GR" sz="2000" dirty="0" smtClean="0"/>
              <a:t>η </a:t>
            </a:r>
            <a:r>
              <a:rPr lang="el-GR" sz="2000" dirty="0"/>
              <a:t>εργασία με άλλους ή μέσω άλλων για την επίτευξη των στόχων της επιχείρησης αλλά και των μελών της</a:t>
            </a:r>
            <a:r>
              <a:rPr lang="el-GR" sz="2000" dirty="0" smtClean="0"/>
              <a:t>.</a:t>
            </a:r>
          </a:p>
          <a:p>
            <a:pPr marL="0" indent="0">
              <a:lnSpc>
                <a:spcPct val="80000"/>
              </a:lnSpc>
              <a:buNone/>
              <a:defRPr/>
            </a:pPr>
            <a:endParaRPr lang="el-GR" sz="2000" b="1" dirty="0"/>
          </a:p>
          <a:p>
            <a:pPr marL="0" indent="0">
              <a:lnSpc>
                <a:spcPct val="80000"/>
              </a:lnSpc>
              <a:buNone/>
              <a:defRPr/>
            </a:pPr>
            <a:r>
              <a:rPr lang="el-GR" sz="2000" b="1" dirty="0" smtClean="0"/>
              <a:t>Χαρακτηριστικά των ορισμών</a:t>
            </a:r>
            <a:endParaRPr lang="el-GR" sz="2000" dirty="0"/>
          </a:p>
          <a:p>
            <a:pPr>
              <a:lnSpc>
                <a:spcPct val="80000"/>
              </a:lnSpc>
              <a:defRPr/>
            </a:pPr>
            <a:r>
              <a:rPr lang="el-GR" sz="2000" dirty="0"/>
              <a:t>Δίνουν μεγαλύτερη έμφαση στον άνθρωπο μέσα στην επιχείρηση.</a:t>
            </a:r>
          </a:p>
          <a:p>
            <a:pPr>
              <a:lnSpc>
                <a:spcPct val="80000"/>
              </a:lnSpc>
              <a:defRPr/>
            </a:pPr>
            <a:r>
              <a:rPr lang="el-GR" sz="2000" dirty="0"/>
              <a:t>Εστιάζουν την προσοχή στα αποτελέσματα που πρέπει να επιτευχθούν, δηλαδή στους στόχους και όχι μόνο στα πράγματα ή τις δραστηριότητες.</a:t>
            </a:r>
          </a:p>
          <a:p>
            <a:pPr>
              <a:lnSpc>
                <a:spcPct val="80000"/>
              </a:lnSpc>
              <a:defRPr/>
            </a:pPr>
            <a:r>
              <a:rPr lang="el-GR" sz="2000" dirty="0"/>
              <a:t>προσθέτουν την αντίληψη ότι η επίτευξη των προσωπικών στόχων των μελών θα πρέπει να ενσωματώνεται στους στόχους της επιχείρησης.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Βασικές Έννοιες και Θεωρίες της Διοικητικής Επιστήμης </a:t>
            </a:r>
            <a:r>
              <a:rPr lang="el-GR" dirty="0" smtClean="0"/>
              <a:t>(2)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80000"/>
              </a:lnSpc>
              <a:buNone/>
              <a:defRPr/>
            </a:pPr>
            <a:r>
              <a:rPr lang="el-GR" sz="2000" b="1" dirty="0"/>
              <a:t>Άλλοι ορισμοί:</a:t>
            </a:r>
            <a:r>
              <a:rPr lang="el-GR" sz="2000" dirty="0"/>
              <a:t> </a:t>
            </a:r>
            <a:endParaRPr lang="el-GR" sz="2000" dirty="0" smtClean="0"/>
          </a:p>
          <a:p>
            <a:pPr marL="457200" indent="-457200">
              <a:lnSpc>
                <a:spcPct val="80000"/>
              </a:lnSpc>
              <a:buFont typeface="+mj-lt"/>
              <a:buAutoNum type="arabicPeriod"/>
              <a:defRPr/>
            </a:pPr>
            <a:r>
              <a:rPr lang="el-GR" sz="2000" dirty="0" smtClean="0"/>
              <a:t>Μάνατζμεντ </a:t>
            </a:r>
            <a:r>
              <a:rPr lang="el-GR" sz="2000" dirty="0"/>
              <a:t>είναι κοινωνική και τεχνική διαδικασία που χρησιμοποιεί πόρους, επηρεάζει την ανθρώπινη δράση και διευκολύνει τις μεταβολές με σκοπό την επίτευξη των οργανωτικών στόχων.</a:t>
            </a:r>
          </a:p>
          <a:p>
            <a:pPr marL="457200" indent="-457200">
              <a:lnSpc>
                <a:spcPct val="80000"/>
              </a:lnSpc>
              <a:buFont typeface="+mj-lt"/>
              <a:buAutoNum type="arabicPeriod"/>
              <a:defRPr/>
            </a:pPr>
            <a:r>
              <a:rPr lang="el-GR" sz="2000" dirty="0" smtClean="0"/>
              <a:t>Μάνατζμεντ </a:t>
            </a:r>
            <a:r>
              <a:rPr lang="el-GR" sz="2000" dirty="0"/>
              <a:t>είναι η διαδικασία επίτευξης </a:t>
            </a:r>
            <a:r>
              <a:rPr lang="el-GR" sz="2000" dirty="0" err="1"/>
              <a:t>οργανωσιακών</a:t>
            </a:r>
            <a:r>
              <a:rPr lang="el-GR" sz="2000" dirty="0"/>
              <a:t> σκοπών με την εκτέλεση των λειτουργιών του σχεδιασμού, της οργάνωσης της διεύθυνσης και του ελέγχου.</a:t>
            </a:r>
          </a:p>
          <a:p>
            <a:pPr marL="457200" indent="-457200">
              <a:lnSpc>
                <a:spcPct val="80000"/>
              </a:lnSpc>
              <a:buFont typeface="+mj-lt"/>
              <a:buAutoNum type="arabicPeriod"/>
              <a:defRPr/>
            </a:pPr>
            <a:r>
              <a:rPr lang="el-GR" sz="2000" dirty="0" smtClean="0"/>
              <a:t>Ίσως </a:t>
            </a:r>
            <a:r>
              <a:rPr lang="el-GR" sz="2000" dirty="0"/>
              <a:t>ο περισσότερος διαδεδομένος ορισμός στη διεθνή βιβλιογραφία είναι εκείνος της διάσημης φιλοσόφου του μάνατζμεντ, </a:t>
            </a:r>
            <a:r>
              <a:rPr lang="el-GR" sz="2000" b="1" dirty="0" err="1"/>
              <a:t>Mary</a:t>
            </a:r>
            <a:r>
              <a:rPr lang="el-GR" sz="2000" b="1" dirty="0"/>
              <a:t> </a:t>
            </a:r>
            <a:r>
              <a:rPr lang="el-GR" sz="2000" b="1" dirty="0" err="1"/>
              <a:t>Parker</a:t>
            </a:r>
            <a:r>
              <a:rPr lang="el-GR" sz="2000" b="1" dirty="0"/>
              <a:t> </a:t>
            </a:r>
            <a:r>
              <a:rPr lang="el-GR" sz="2000" b="1" dirty="0" err="1"/>
              <a:t>Follet</a:t>
            </a:r>
            <a:r>
              <a:rPr lang="el-GR" sz="2000" dirty="0"/>
              <a:t>, που θεωρεί ότι </a:t>
            </a:r>
            <a:r>
              <a:rPr lang="el-GR" sz="2000" dirty="0" smtClean="0"/>
              <a:t>‘διοίκηση </a:t>
            </a:r>
            <a:r>
              <a:rPr lang="el-GR" sz="2000" dirty="0"/>
              <a:t>είναι η τέχνη να κατορθώνεις να γίνονται διάφορα πράγματα διαμέσου των άλλων </a:t>
            </a:r>
            <a:r>
              <a:rPr lang="el-GR" sz="2000" dirty="0" smtClean="0"/>
              <a:t>ανθρώπων’.</a:t>
            </a:r>
            <a:endParaRPr lang="el-GR" sz="2000" dirty="0"/>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291101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Περιβάλλον επιχείρησης (1)</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80000"/>
              </a:lnSpc>
              <a:buNone/>
              <a:defRPr/>
            </a:pPr>
            <a:r>
              <a:rPr lang="el-GR" sz="2000" b="1" dirty="0" smtClean="0"/>
              <a:t>ΤΟ ΠΕΡΙΒΑΛΛ</a:t>
            </a:r>
            <a:r>
              <a:rPr lang="en-US" sz="2000" b="1" dirty="0"/>
              <a:t>O</a:t>
            </a:r>
            <a:r>
              <a:rPr lang="el-GR" sz="2000" b="1" dirty="0" smtClean="0"/>
              <a:t>Ν ΤΗΣ ΕΠΙΧΕΙΡΗΣΗΣ</a:t>
            </a:r>
            <a:endParaRPr lang="el-GR" sz="2000" dirty="0"/>
          </a:p>
          <a:p>
            <a:pPr marL="0" indent="0">
              <a:lnSpc>
                <a:spcPct val="80000"/>
              </a:lnSpc>
              <a:buNone/>
              <a:defRPr/>
            </a:pPr>
            <a:r>
              <a:rPr lang="el-GR" sz="2000" b="1" dirty="0" smtClean="0"/>
              <a:t>Το </a:t>
            </a:r>
            <a:r>
              <a:rPr lang="el-GR" sz="2000" b="1" dirty="0"/>
              <a:t>ειδικό </a:t>
            </a:r>
            <a:r>
              <a:rPr lang="el-GR" sz="2000" b="1" dirty="0" smtClean="0"/>
              <a:t>περιβάλλον</a:t>
            </a:r>
            <a:endParaRPr lang="el-GR" sz="2000" dirty="0"/>
          </a:p>
          <a:p>
            <a:pPr marL="0" indent="0">
              <a:lnSpc>
                <a:spcPct val="80000"/>
              </a:lnSpc>
              <a:buNone/>
              <a:defRPr/>
            </a:pPr>
            <a:endParaRPr lang="el-GR" sz="2000" b="1" dirty="0" smtClean="0"/>
          </a:p>
          <a:p>
            <a:pPr marL="0" indent="0">
              <a:lnSpc>
                <a:spcPct val="80000"/>
              </a:lnSpc>
              <a:buNone/>
              <a:defRPr/>
            </a:pPr>
            <a:r>
              <a:rPr lang="el-GR" sz="2000" b="1" dirty="0" smtClean="0"/>
              <a:t>Μεταβλητές </a:t>
            </a:r>
            <a:r>
              <a:rPr lang="el-GR" sz="2000" b="1" dirty="0"/>
              <a:t>του άμεσου </a:t>
            </a:r>
            <a:r>
              <a:rPr lang="el-GR" sz="2000" b="1" dirty="0" smtClean="0"/>
              <a:t>περιβάλλοντος</a:t>
            </a:r>
            <a:endParaRPr lang="el-GR" sz="2000" b="1" dirty="0"/>
          </a:p>
          <a:p>
            <a:pPr marL="0" indent="0">
              <a:lnSpc>
                <a:spcPct val="80000"/>
              </a:lnSpc>
              <a:buNone/>
              <a:defRPr/>
            </a:pPr>
            <a:r>
              <a:rPr lang="el-GR" sz="2000" dirty="0"/>
              <a:t>Α) Οι πελάτες (τελικοί αγοραστές</a:t>
            </a:r>
            <a:r>
              <a:rPr lang="el-GR" sz="2000" dirty="0" smtClean="0"/>
              <a:t>).</a:t>
            </a:r>
            <a:endParaRPr lang="el-GR" sz="2000" dirty="0"/>
          </a:p>
          <a:p>
            <a:pPr marL="0" indent="0">
              <a:lnSpc>
                <a:spcPct val="80000"/>
              </a:lnSpc>
              <a:buNone/>
              <a:defRPr/>
            </a:pPr>
            <a:r>
              <a:rPr lang="el-GR" sz="2000" dirty="0"/>
              <a:t>Β) Οι </a:t>
            </a:r>
            <a:r>
              <a:rPr lang="el-GR" sz="2000" dirty="0" smtClean="0"/>
              <a:t>ανταγωνιστές. </a:t>
            </a:r>
            <a:endParaRPr lang="el-GR" sz="2000" dirty="0"/>
          </a:p>
          <a:p>
            <a:pPr marL="0" indent="0">
              <a:lnSpc>
                <a:spcPct val="80000"/>
              </a:lnSpc>
              <a:buNone/>
              <a:defRPr/>
            </a:pPr>
            <a:r>
              <a:rPr lang="el-GR" sz="2000" dirty="0"/>
              <a:t>Γ)  Οι </a:t>
            </a:r>
            <a:r>
              <a:rPr lang="el-GR" sz="2000" dirty="0" smtClean="0"/>
              <a:t>προμηθευτές.</a:t>
            </a:r>
            <a:endParaRPr lang="el-GR" sz="2000" dirty="0"/>
          </a:p>
          <a:p>
            <a:pPr marL="0" indent="0">
              <a:lnSpc>
                <a:spcPct val="80000"/>
              </a:lnSpc>
              <a:buNone/>
              <a:defRPr/>
            </a:pPr>
            <a:r>
              <a:rPr lang="el-GR" sz="2000" dirty="0"/>
              <a:t>Δ) Οι </a:t>
            </a:r>
            <a:r>
              <a:rPr lang="el-GR" sz="2000" dirty="0" smtClean="0"/>
              <a:t>έμποροι.</a:t>
            </a:r>
            <a:endParaRPr lang="el-GR" sz="2000" dirty="0"/>
          </a:p>
          <a:p>
            <a:pPr marL="0" indent="0">
              <a:lnSpc>
                <a:spcPct val="80000"/>
              </a:lnSpc>
              <a:buNone/>
              <a:defRPr/>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Περιβάλλον επιχείρησης </a:t>
            </a:r>
            <a:r>
              <a:rPr lang="el-GR" dirty="0" smtClean="0"/>
              <a:t>(2)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80000"/>
              </a:lnSpc>
              <a:buNone/>
              <a:defRPr/>
            </a:pPr>
            <a:r>
              <a:rPr lang="el-GR" sz="2000" b="1" dirty="0" smtClean="0"/>
              <a:t>Μεταβλητές </a:t>
            </a:r>
            <a:r>
              <a:rPr lang="el-GR" sz="2000" b="1" dirty="0"/>
              <a:t>του έμμεσου </a:t>
            </a:r>
            <a:r>
              <a:rPr lang="el-GR" sz="2000" b="1" dirty="0" smtClean="0"/>
              <a:t>περιβάλλοντος</a:t>
            </a:r>
            <a:endParaRPr lang="el-GR" sz="2000" b="1" dirty="0"/>
          </a:p>
          <a:p>
            <a:pPr marL="0" indent="0">
              <a:lnSpc>
                <a:spcPct val="80000"/>
              </a:lnSpc>
              <a:buNone/>
              <a:defRPr/>
            </a:pPr>
            <a:r>
              <a:rPr lang="el-GR" sz="2000" dirty="0" smtClean="0"/>
              <a:t>Α</a:t>
            </a:r>
            <a:r>
              <a:rPr lang="el-GR" sz="2000" dirty="0"/>
              <a:t>) Η οικονομική κοινότητα (κυρίως τράπεζες</a:t>
            </a:r>
            <a:r>
              <a:rPr lang="el-GR" sz="2000" dirty="0" smtClean="0"/>
              <a:t>).</a:t>
            </a:r>
            <a:endParaRPr lang="el-GR" sz="2000" dirty="0"/>
          </a:p>
          <a:p>
            <a:pPr marL="0" indent="0">
              <a:lnSpc>
                <a:spcPct val="80000"/>
              </a:lnSpc>
              <a:buNone/>
              <a:defRPr/>
            </a:pPr>
            <a:r>
              <a:rPr lang="el-GR" sz="2000" dirty="0" smtClean="0"/>
              <a:t>Β)  </a:t>
            </a:r>
            <a:r>
              <a:rPr lang="el-GR" sz="2000" dirty="0"/>
              <a:t>Τα μαζικά μέσα </a:t>
            </a:r>
            <a:r>
              <a:rPr lang="el-GR" sz="2000" dirty="0" smtClean="0"/>
              <a:t>επικοινωνίας.</a:t>
            </a:r>
            <a:endParaRPr lang="el-GR" sz="2000" dirty="0"/>
          </a:p>
          <a:p>
            <a:pPr marL="0" indent="0">
              <a:lnSpc>
                <a:spcPct val="80000"/>
              </a:lnSpc>
              <a:buNone/>
              <a:defRPr/>
            </a:pPr>
            <a:r>
              <a:rPr lang="el-GR" sz="2000" dirty="0" smtClean="0"/>
              <a:t>Γ</a:t>
            </a:r>
            <a:r>
              <a:rPr lang="el-GR" sz="2000" dirty="0"/>
              <a:t>)  Κρατικοί οργανισμοί και </a:t>
            </a:r>
            <a:r>
              <a:rPr lang="el-GR" sz="2000" dirty="0" smtClean="0"/>
              <a:t>υπηρεσίας.</a:t>
            </a:r>
            <a:endParaRPr lang="el-GR" sz="2000" dirty="0"/>
          </a:p>
          <a:p>
            <a:pPr marL="0" indent="0">
              <a:lnSpc>
                <a:spcPct val="80000"/>
              </a:lnSpc>
              <a:buNone/>
              <a:defRPr/>
            </a:pPr>
            <a:r>
              <a:rPr lang="el-GR" sz="2000" dirty="0" smtClean="0"/>
              <a:t>Δ</a:t>
            </a:r>
            <a:r>
              <a:rPr lang="el-GR" sz="2000" dirty="0"/>
              <a:t>)  Οι εργατικές ενώσεις και </a:t>
            </a:r>
            <a:r>
              <a:rPr lang="el-GR" sz="2000" dirty="0" smtClean="0"/>
              <a:t>συνδικάτα.</a:t>
            </a:r>
            <a:endParaRPr lang="el-GR" sz="2000" dirty="0"/>
          </a:p>
          <a:p>
            <a:pPr marL="0" indent="0">
              <a:lnSpc>
                <a:spcPct val="80000"/>
              </a:lnSpc>
              <a:buNone/>
              <a:defRPr/>
            </a:pPr>
            <a:r>
              <a:rPr lang="el-GR" sz="2000" dirty="0" smtClean="0"/>
              <a:t>Ε</a:t>
            </a:r>
            <a:r>
              <a:rPr lang="el-GR" sz="2000" dirty="0"/>
              <a:t>)  Οι ειδικές ενδιαφερόμενες ομάδες ή </a:t>
            </a:r>
            <a:r>
              <a:rPr lang="el-GR" sz="2000" dirty="0" smtClean="0"/>
              <a:t>ομάδες πίεσης  </a:t>
            </a:r>
            <a:r>
              <a:rPr lang="el-GR" sz="2000" dirty="0"/>
              <a:t>(οικολόγοι, </a:t>
            </a:r>
            <a:r>
              <a:rPr lang="el-GR" sz="2000" dirty="0" smtClean="0"/>
              <a:t>ενώσεις καταναλωτών</a:t>
            </a:r>
            <a:r>
              <a:rPr lang="en-US" sz="2000" dirty="0" smtClean="0"/>
              <a:t>,</a:t>
            </a:r>
            <a:r>
              <a:rPr lang="el-GR" sz="2000" dirty="0" smtClean="0"/>
              <a:t> </a:t>
            </a:r>
            <a:r>
              <a:rPr lang="el-GR" sz="2000" dirty="0"/>
              <a:t>κλπ</a:t>
            </a:r>
            <a:r>
              <a:rPr lang="el-GR" sz="2000" dirty="0" smtClean="0"/>
              <a:t>.).</a:t>
            </a:r>
            <a:endParaRPr lang="el-GR" sz="2000" dirty="0"/>
          </a:p>
          <a:p>
            <a:pPr marL="0" indent="0">
              <a:lnSpc>
                <a:spcPct val="80000"/>
              </a:lnSpc>
              <a:buNone/>
              <a:defRPr/>
            </a:pPr>
            <a:r>
              <a:rPr lang="el-GR" sz="2000" dirty="0" smtClean="0"/>
              <a:t>Ζ</a:t>
            </a:r>
            <a:r>
              <a:rPr lang="el-GR" sz="2000" dirty="0"/>
              <a:t>)  Το γενικό κοινό</a:t>
            </a:r>
            <a:r>
              <a:rPr lang="el-GR" sz="2000" dirty="0" smtClean="0"/>
              <a:t>. </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1721</TotalTime>
  <Words>1370</Words>
  <Application>Microsoft Office PowerPoint</Application>
  <PresentationFormat>Προβολή στην οθόνη (4:3)</PresentationFormat>
  <Paragraphs>142</Paragraphs>
  <Slides>19</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19</vt:i4>
      </vt:variant>
    </vt:vector>
  </HeadingPairs>
  <TitlesOfParts>
    <vt:vector size="20"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Βασικές Έννοιες και Θεωρίες της Διοικητικής Επιστήμης (1)</vt:lpstr>
      <vt:lpstr>Βασικές Έννοιες και Θεωρίες της Διοικητικής Επιστήμης (2)</vt:lpstr>
      <vt:lpstr>Περιβάλλον επιχείρησης (1)</vt:lpstr>
      <vt:lpstr>Περιβάλλον επιχείρησης (2)</vt:lpstr>
      <vt:lpstr>Περιβάλλον επιχείρησης (3)</vt:lpstr>
      <vt:lpstr>Κλασική σχολή (1)</vt:lpstr>
      <vt:lpstr>Κλασική σχολή (2)</vt:lpstr>
      <vt:lpstr>Επιστημονική διοίκηση (1)</vt:lpstr>
      <vt:lpstr>Επιστημονική διοίκηση (2)</vt:lpstr>
      <vt:lpstr>Αρχές του Μάνατζμεντ κατά τον Fayol H. (1)</vt:lpstr>
      <vt:lpstr>Αρχές του Μάνατζμεντ κατά τον Fayol H. (2)</vt:lpstr>
      <vt:lpstr>Αρχές του Μάνατζμεντ κατά τον Fayol H. (3)</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μάνατζμεντ, επιστημονική διοίκηση, περιβάλλον επιχείρησης</cp:keywords>
  <cp:lastModifiedBy>a</cp:lastModifiedBy>
  <cp:revision>261</cp:revision>
  <dcterms:created xsi:type="dcterms:W3CDTF">2012-09-06T09:03:05Z</dcterms:created>
  <dcterms:modified xsi:type="dcterms:W3CDTF">2014-10-31T08:42:52Z</dcterms:modified>
</cp:coreProperties>
</file>