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96" r:id="rId3"/>
    <p:sldId id="258" r:id="rId4"/>
    <p:sldId id="259" r:id="rId5"/>
    <p:sldId id="262" r:id="rId6"/>
    <p:sldId id="265" r:id="rId7"/>
    <p:sldId id="264" r:id="rId8"/>
    <p:sldId id="271" r:id="rId9"/>
    <p:sldId id="285" r:id="rId10"/>
    <p:sldId id="289" r:id="rId11"/>
    <p:sldId id="261" r:id="rId12"/>
    <p:sldId id="282" r:id="rId13"/>
    <p:sldId id="263" r:id="rId14"/>
    <p:sldId id="275" r:id="rId15"/>
    <p:sldId id="276" r:id="rId16"/>
    <p:sldId id="277" r:id="rId17"/>
    <p:sldId id="278" r:id="rId18"/>
    <p:sldId id="279" r:id="rId19"/>
    <p:sldId id="288" r:id="rId20"/>
    <p:sldId id="280" r:id="rId21"/>
    <p:sldId id="272" r:id="rId22"/>
    <p:sldId id="273" r:id="rId23"/>
    <p:sldId id="286" r:id="rId24"/>
    <p:sldId id="290" r:id="rId25"/>
    <p:sldId id="274" r:id="rId26"/>
    <p:sldId id="257" r:id="rId27"/>
    <p:sldId id="283" r:id="rId28"/>
    <p:sldId id="291" r:id="rId29"/>
    <p:sldId id="293" r:id="rId30"/>
    <p:sldId id="295" r:id="rId31"/>
    <p:sldId id="292" r:id="rId32"/>
    <p:sldId id="294" r:id="rId33"/>
    <p:sldId id="266" r:id="rId34"/>
    <p:sldId id="268" r:id="rId35"/>
    <p:sldId id="267" r:id="rId36"/>
    <p:sldId id="269" r:id="rId37"/>
    <p:sldId id="281" r:id="rId38"/>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33FF"/>
    <a:srgbClr val="0000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3363913-B57C-496E-96FF-832984AAB8BD}" type="datetimeFigureOut">
              <a:rPr lang="el-GR"/>
              <a:pPr>
                <a:defRPr/>
              </a:pPr>
              <a:t>15/6/2020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6B1561A-5D94-4A59-9647-1B91599A31C4}" type="slidenum">
              <a:rPr lang="el-GR"/>
              <a:pPr>
                <a:defRPr/>
              </a:pPr>
              <a:t>‹#›</a:t>
            </a:fld>
            <a:endParaRPr lang="el-GR"/>
          </a:p>
        </p:txBody>
      </p:sp>
    </p:spTree>
    <p:extLst>
      <p:ext uri="{BB962C8B-B14F-4D97-AF65-F5344CB8AC3E}">
        <p14:creationId xmlns:p14="http://schemas.microsoft.com/office/powerpoint/2010/main" val="6682381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smtClean="0"/>
          </a:p>
        </p:txBody>
      </p:sp>
      <p:sp>
        <p:nvSpPr>
          <p:cNvPr id="40964"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CE24634-0B2B-4301-8D1C-87DAD28E1E10}" type="slidenum">
              <a:rPr lang="el-GR" altLang="el-GR" smtClean="0"/>
              <a:pPr eaLnBrk="1" hangingPunct="1">
                <a:spcBef>
                  <a:spcPct val="0"/>
                </a:spcBef>
              </a:pPr>
              <a:t>7</a:t>
            </a:fld>
            <a:endParaRPr lang="el-GR" alt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Θέση εικόνας διαφάνειας"/>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l-GR" altLang="el-GR" smtClean="0"/>
          </a:p>
        </p:txBody>
      </p:sp>
      <p:sp>
        <p:nvSpPr>
          <p:cNvPr id="41988" name="3 - Θέση υποσέλιδου"/>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el-GR" altLang="el-GR" smtClean="0"/>
              <a:t>Α..Καταραχιά  MBA,Phd - ΔΠΘ/2010</a:t>
            </a:r>
          </a:p>
        </p:txBody>
      </p:sp>
      <p:sp>
        <p:nvSpPr>
          <p:cNvPr id="41989" name="4 - Θέση αριθμού διαφάνειας"/>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2E5BE88-5E7B-464D-B657-E76E92DE7CD5}" type="slidenum">
              <a:rPr lang="el-GR" altLang="el-GR" smtClean="0"/>
              <a:pPr eaLnBrk="1" hangingPunct="1">
                <a:spcBef>
                  <a:spcPct val="0"/>
                </a:spcBef>
              </a:pPr>
              <a:t>37</a:t>
            </a:fld>
            <a:endParaRPr lang="el-GR" alt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A76FB9A5-EC5D-4074-9C51-AA4E786F01E1}" type="datetime1">
              <a:rPr lang="el-GR"/>
              <a:pPr>
                <a:defRPr/>
              </a:pPr>
              <a:t>15/6/2020</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6" name="Θέση αριθμού διαφάνειας 5"/>
          <p:cNvSpPr>
            <a:spLocks noGrp="1"/>
          </p:cNvSpPr>
          <p:nvPr>
            <p:ph type="sldNum" sz="quarter" idx="12"/>
          </p:nvPr>
        </p:nvSpPr>
        <p:spPr/>
        <p:txBody>
          <a:bodyPr/>
          <a:lstStyle>
            <a:lvl1pPr>
              <a:defRPr/>
            </a:lvl1pPr>
          </a:lstStyle>
          <a:p>
            <a:pPr>
              <a:defRPr/>
            </a:pPr>
            <a:fld id="{6A77EDE0-B1A3-408E-ADA8-CDA7D6D54F07}" type="slidenum">
              <a:rPr lang="el-GR"/>
              <a:pPr>
                <a:defRPr/>
              </a:pPr>
              <a:t>‹#›</a:t>
            </a:fld>
            <a:endParaRPr lang="el-GR" dirty="0"/>
          </a:p>
        </p:txBody>
      </p:sp>
    </p:spTree>
    <p:extLst>
      <p:ext uri="{BB962C8B-B14F-4D97-AF65-F5344CB8AC3E}">
        <p14:creationId xmlns:p14="http://schemas.microsoft.com/office/powerpoint/2010/main" val="1739686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7F11A210-74F4-4EA0-805D-5E2E08BC1683}" type="datetime1">
              <a:rPr lang="el-GR"/>
              <a:pPr>
                <a:defRPr/>
              </a:pPr>
              <a:t>15/6/2020</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6" name="Θέση αριθμού διαφάνειας 5"/>
          <p:cNvSpPr>
            <a:spLocks noGrp="1"/>
          </p:cNvSpPr>
          <p:nvPr>
            <p:ph type="sldNum" sz="quarter" idx="12"/>
          </p:nvPr>
        </p:nvSpPr>
        <p:spPr/>
        <p:txBody>
          <a:bodyPr/>
          <a:lstStyle>
            <a:lvl1pPr>
              <a:defRPr/>
            </a:lvl1pPr>
          </a:lstStyle>
          <a:p>
            <a:pPr>
              <a:defRPr/>
            </a:pPr>
            <a:fld id="{D47F2E1B-99DC-4237-926D-D3D5D7EB043F}" type="slidenum">
              <a:rPr lang="el-GR"/>
              <a:pPr>
                <a:defRPr/>
              </a:pPr>
              <a:t>‹#›</a:t>
            </a:fld>
            <a:endParaRPr lang="el-GR" dirty="0"/>
          </a:p>
        </p:txBody>
      </p:sp>
    </p:spTree>
    <p:extLst>
      <p:ext uri="{BB962C8B-B14F-4D97-AF65-F5344CB8AC3E}">
        <p14:creationId xmlns:p14="http://schemas.microsoft.com/office/powerpoint/2010/main" val="2143926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3BBD7459-C070-4236-83A8-40219CD4343C}" type="datetime1">
              <a:rPr lang="el-GR"/>
              <a:pPr>
                <a:defRPr/>
              </a:pPr>
              <a:t>15/6/2020</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6" name="Θέση αριθμού διαφάνειας 5"/>
          <p:cNvSpPr>
            <a:spLocks noGrp="1"/>
          </p:cNvSpPr>
          <p:nvPr>
            <p:ph type="sldNum" sz="quarter" idx="12"/>
          </p:nvPr>
        </p:nvSpPr>
        <p:spPr/>
        <p:txBody>
          <a:bodyPr/>
          <a:lstStyle>
            <a:lvl1pPr>
              <a:defRPr/>
            </a:lvl1pPr>
          </a:lstStyle>
          <a:p>
            <a:pPr>
              <a:defRPr/>
            </a:pPr>
            <a:fld id="{E6F0B13F-D6B5-4BB0-840F-1F0BFB457506}" type="slidenum">
              <a:rPr lang="el-GR"/>
              <a:pPr>
                <a:defRPr/>
              </a:pPr>
              <a:t>‹#›</a:t>
            </a:fld>
            <a:endParaRPr lang="el-GR" dirty="0"/>
          </a:p>
        </p:txBody>
      </p:sp>
    </p:spTree>
    <p:extLst>
      <p:ext uri="{BB962C8B-B14F-4D97-AF65-F5344CB8AC3E}">
        <p14:creationId xmlns:p14="http://schemas.microsoft.com/office/powerpoint/2010/main" val="825990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84228972-9E3B-4363-9683-378BE6FCF8C0}" type="datetime1">
              <a:rPr lang="el-GR"/>
              <a:pPr>
                <a:defRPr/>
              </a:pPr>
              <a:t>15/6/2020</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6" name="Θέση αριθμού διαφάνειας 5"/>
          <p:cNvSpPr>
            <a:spLocks noGrp="1"/>
          </p:cNvSpPr>
          <p:nvPr>
            <p:ph type="sldNum" sz="quarter" idx="12"/>
          </p:nvPr>
        </p:nvSpPr>
        <p:spPr/>
        <p:txBody>
          <a:bodyPr/>
          <a:lstStyle>
            <a:lvl1pPr>
              <a:defRPr/>
            </a:lvl1pPr>
          </a:lstStyle>
          <a:p>
            <a:pPr>
              <a:defRPr/>
            </a:pPr>
            <a:fld id="{1275A7CF-B869-435B-A71A-E6C318FFEC54}" type="slidenum">
              <a:rPr lang="el-GR"/>
              <a:pPr>
                <a:defRPr/>
              </a:pPr>
              <a:t>‹#›</a:t>
            </a:fld>
            <a:endParaRPr lang="el-GR" dirty="0"/>
          </a:p>
        </p:txBody>
      </p:sp>
    </p:spTree>
    <p:extLst>
      <p:ext uri="{BB962C8B-B14F-4D97-AF65-F5344CB8AC3E}">
        <p14:creationId xmlns:p14="http://schemas.microsoft.com/office/powerpoint/2010/main" val="4023505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26B0AB72-43DA-446E-986E-5F0371B3B96C}" type="datetime1">
              <a:rPr lang="el-GR"/>
              <a:pPr>
                <a:defRPr/>
              </a:pPr>
              <a:t>15/6/2020</a:t>
            </a:fld>
            <a:endParaRPr lang="el-GR" dirty="0"/>
          </a:p>
        </p:txBody>
      </p:sp>
      <p:sp>
        <p:nvSpPr>
          <p:cNvPr id="5"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6" name="Θέση αριθμού διαφάνειας 5"/>
          <p:cNvSpPr>
            <a:spLocks noGrp="1"/>
          </p:cNvSpPr>
          <p:nvPr>
            <p:ph type="sldNum" sz="quarter" idx="12"/>
          </p:nvPr>
        </p:nvSpPr>
        <p:spPr/>
        <p:txBody>
          <a:bodyPr/>
          <a:lstStyle>
            <a:lvl1pPr>
              <a:defRPr/>
            </a:lvl1pPr>
          </a:lstStyle>
          <a:p>
            <a:pPr>
              <a:defRPr/>
            </a:pPr>
            <a:fld id="{A44492B7-7FD2-4D3D-B053-9A1AC4AE11D8}" type="slidenum">
              <a:rPr lang="el-GR"/>
              <a:pPr>
                <a:defRPr/>
              </a:pPr>
              <a:t>‹#›</a:t>
            </a:fld>
            <a:endParaRPr lang="el-GR" dirty="0"/>
          </a:p>
        </p:txBody>
      </p:sp>
    </p:spTree>
    <p:extLst>
      <p:ext uri="{BB962C8B-B14F-4D97-AF65-F5344CB8AC3E}">
        <p14:creationId xmlns:p14="http://schemas.microsoft.com/office/powerpoint/2010/main" val="1903879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fld id="{2BB790D8-7ECB-4094-A7E6-FC5B9D1F0E70}" type="datetime1">
              <a:rPr lang="el-GR"/>
              <a:pPr>
                <a:defRPr/>
              </a:pPr>
              <a:t>15/6/2020</a:t>
            </a:fld>
            <a:endParaRPr lang="el-GR" dirty="0"/>
          </a:p>
        </p:txBody>
      </p:sp>
      <p:sp>
        <p:nvSpPr>
          <p:cNvPr id="6"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7" name="Θέση αριθμού διαφάνειας 5"/>
          <p:cNvSpPr>
            <a:spLocks noGrp="1"/>
          </p:cNvSpPr>
          <p:nvPr>
            <p:ph type="sldNum" sz="quarter" idx="12"/>
          </p:nvPr>
        </p:nvSpPr>
        <p:spPr/>
        <p:txBody>
          <a:bodyPr/>
          <a:lstStyle>
            <a:lvl1pPr>
              <a:defRPr/>
            </a:lvl1pPr>
          </a:lstStyle>
          <a:p>
            <a:pPr>
              <a:defRPr/>
            </a:pPr>
            <a:fld id="{AAEE1877-074D-4D66-8B89-8E293CBAFE33}" type="slidenum">
              <a:rPr lang="el-GR"/>
              <a:pPr>
                <a:defRPr/>
              </a:pPr>
              <a:t>‹#›</a:t>
            </a:fld>
            <a:endParaRPr lang="el-GR" dirty="0"/>
          </a:p>
        </p:txBody>
      </p:sp>
    </p:spTree>
    <p:extLst>
      <p:ext uri="{BB962C8B-B14F-4D97-AF65-F5344CB8AC3E}">
        <p14:creationId xmlns:p14="http://schemas.microsoft.com/office/powerpoint/2010/main" val="4164016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fld id="{EB423592-2C0A-4B5F-A565-3151330E2B87}" type="datetime1">
              <a:rPr lang="el-GR"/>
              <a:pPr>
                <a:defRPr/>
              </a:pPr>
              <a:t>15/6/2020</a:t>
            </a:fld>
            <a:endParaRPr lang="el-GR" dirty="0"/>
          </a:p>
        </p:txBody>
      </p:sp>
      <p:sp>
        <p:nvSpPr>
          <p:cNvPr id="8"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9" name="Θέση αριθμού διαφάνειας 5"/>
          <p:cNvSpPr>
            <a:spLocks noGrp="1"/>
          </p:cNvSpPr>
          <p:nvPr>
            <p:ph type="sldNum" sz="quarter" idx="12"/>
          </p:nvPr>
        </p:nvSpPr>
        <p:spPr/>
        <p:txBody>
          <a:bodyPr/>
          <a:lstStyle>
            <a:lvl1pPr>
              <a:defRPr/>
            </a:lvl1pPr>
          </a:lstStyle>
          <a:p>
            <a:pPr>
              <a:defRPr/>
            </a:pPr>
            <a:fld id="{27730D37-A979-4510-B09C-C51A9A4DABAC}" type="slidenum">
              <a:rPr lang="el-GR"/>
              <a:pPr>
                <a:defRPr/>
              </a:pPr>
              <a:t>‹#›</a:t>
            </a:fld>
            <a:endParaRPr lang="el-GR" dirty="0"/>
          </a:p>
        </p:txBody>
      </p:sp>
    </p:spTree>
    <p:extLst>
      <p:ext uri="{BB962C8B-B14F-4D97-AF65-F5344CB8AC3E}">
        <p14:creationId xmlns:p14="http://schemas.microsoft.com/office/powerpoint/2010/main" val="4041647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fld id="{D4FBC2CA-6CB7-4F1A-9492-A9BAEEF2BE2C}" type="datetime1">
              <a:rPr lang="el-GR"/>
              <a:pPr>
                <a:defRPr/>
              </a:pPr>
              <a:t>15/6/2020</a:t>
            </a:fld>
            <a:endParaRPr lang="el-GR" dirty="0"/>
          </a:p>
        </p:txBody>
      </p:sp>
      <p:sp>
        <p:nvSpPr>
          <p:cNvPr id="4"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5" name="Θέση αριθμού διαφάνειας 5"/>
          <p:cNvSpPr>
            <a:spLocks noGrp="1"/>
          </p:cNvSpPr>
          <p:nvPr>
            <p:ph type="sldNum" sz="quarter" idx="12"/>
          </p:nvPr>
        </p:nvSpPr>
        <p:spPr/>
        <p:txBody>
          <a:bodyPr/>
          <a:lstStyle>
            <a:lvl1pPr>
              <a:defRPr/>
            </a:lvl1pPr>
          </a:lstStyle>
          <a:p>
            <a:pPr>
              <a:defRPr/>
            </a:pPr>
            <a:fld id="{E2C03BE7-7920-4745-A491-0D564AFE7CF2}" type="slidenum">
              <a:rPr lang="el-GR"/>
              <a:pPr>
                <a:defRPr/>
              </a:pPr>
              <a:t>‹#›</a:t>
            </a:fld>
            <a:endParaRPr lang="el-GR" dirty="0"/>
          </a:p>
        </p:txBody>
      </p:sp>
    </p:spTree>
    <p:extLst>
      <p:ext uri="{BB962C8B-B14F-4D97-AF65-F5344CB8AC3E}">
        <p14:creationId xmlns:p14="http://schemas.microsoft.com/office/powerpoint/2010/main" val="947447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90F64C90-9819-4BEA-9082-D886C3BC967D}" type="datetime1">
              <a:rPr lang="el-GR"/>
              <a:pPr>
                <a:defRPr/>
              </a:pPr>
              <a:t>15/6/2020</a:t>
            </a:fld>
            <a:endParaRPr lang="el-GR" dirty="0"/>
          </a:p>
        </p:txBody>
      </p:sp>
      <p:sp>
        <p:nvSpPr>
          <p:cNvPr id="3"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4" name="Θέση αριθμού διαφάνειας 5"/>
          <p:cNvSpPr>
            <a:spLocks noGrp="1"/>
          </p:cNvSpPr>
          <p:nvPr>
            <p:ph type="sldNum" sz="quarter" idx="12"/>
          </p:nvPr>
        </p:nvSpPr>
        <p:spPr/>
        <p:txBody>
          <a:bodyPr/>
          <a:lstStyle>
            <a:lvl1pPr>
              <a:defRPr/>
            </a:lvl1pPr>
          </a:lstStyle>
          <a:p>
            <a:pPr>
              <a:defRPr/>
            </a:pPr>
            <a:fld id="{75E9429C-E765-4B1C-B5E4-952DC142299A}" type="slidenum">
              <a:rPr lang="el-GR"/>
              <a:pPr>
                <a:defRPr/>
              </a:pPr>
              <a:t>‹#›</a:t>
            </a:fld>
            <a:endParaRPr lang="el-GR" dirty="0"/>
          </a:p>
        </p:txBody>
      </p:sp>
    </p:spTree>
    <p:extLst>
      <p:ext uri="{BB962C8B-B14F-4D97-AF65-F5344CB8AC3E}">
        <p14:creationId xmlns:p14="http://schemas.microsoft.com/office/powerpoint/2010/main" val="194872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821842EE-02AC-4E1C-9402-632C854C8878}" type="datetime1">
              <a:rPr lang="el-GR"/>
              <a:pPr>
                <a:defRPr/>
              </a:pPr>
              <a:t>15/6/2020</a:t>
            </a:fld>
            <a:endParaRPr lang="el-GR" dirty="0"/>
          </a:p>
        </p:txBody>
      </p:sp>
      <p:sp>
        <p:nvSpPr>
          <p:cNvPr id="6"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7" name="Θέση αριθμού διαφάνειας 5"/>
          <p:cNvSpPr>
            <a:spLocks noGrp="1"/>
          </p:cNvSpPr>
          <p:nvPr>
            <p:ph type="sldNum" sz="quarter" idx="12"/>
          </p:nvPr>
        </p:nvSpPr>
        <p:spPr/>
        <p:txBody>
          <a:bodyPr/>
          <a:lstStyle>
            <a:lvl1pPr>
              <a:defRPr/>
            </a:lvl1pPr>
          </a:lstStyle>
          <a:p>
            <a:pPr>
              <a:defRPr/>
            </a:pPr>
            <a:fld id="{51DD6CF8-1B89-4CF1-9A5E-075AC5DBBCE7}" type="slidenum">
              <a:rPr lang="el-GR"/>
              <a:pPr>
                <a:defRPr/>
              </a:pPr>
              <a:t>‹#›</a:t>
            </a:fld>
            <a:endParaRPr lang="el-GR" dirty="0"/>
          </a:p>
        </p:txBody>
      </p:sp>
    </p:spTree>
    <p:extLst>
      <p:ext uri="{BB962C8B-B14F-4D97-AF65-F5344CB8AC3E}">
        <p14:creationId xmlns:p14="http://schemas.microsoft.com/office/powerpoint/2010/main" val="817269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0D9D6E23-89E2-4212-99EB-E513093A338F}" type="datetime1">
              <a:rPr lang="el-GR"/>
              <a:pPr>
                <a:defRPr/>
              </a:pPr>
              <a:t>15/6/2020</a:t>
            </a:fld>
            <a:endParaRPr lang="el-GR" dirty="0"/>
          </a:p>
        </p:txBody>
      </p:sp>
      <p:sp>
        <p:nvSpPr>
          <p:cNvPr id="6" name="Θέση υποσέλιδου 4"/>
          <p:cNvSpPr>
            <a:spLocks noGrp="1"/>
          </p:cNvSpPr>
          <p:nvPr>
            <p:ph type="ftr" sz="quarter" idx="11"/>
          </p:nvPr>
        </p:nvSpPr>
        <p:spPr/>
        <p:txBody>
          <a:bodyPr/>
          <a:lstStyle>
            <a:lvl1pPr>
              <a:defRPr/>
            </a:lvl1pPr>
          </a:lstStyle>
          <a:p>
            <a:pPr>
              <a:defRPr/>
            </a:pPr>
            <a:r>
              <a:rPr lang="el-GR"/>
              <a:t>ΤΕΙ Δ.ΜΑΚΕΔΟΝΙΑΣ                                                                                                                                                     ΠΜΣ "ΛΟΓΙΣΤΙΚΗ &amp; ΕΛΕΓΚΤΙΚΗ"  </a:t>
            </a:r>
          </a:p>
        </p:txBody>
      </p:sp>
      <p:sp>
        <p:nvSpPr>
          <p:cNvPr id="7" name="Θέση αριθμού διαφάνειας 5"/>
          <p:cNvSpPr>
            <a:spLocks noGrp="1"/>
          </p:cNvSpPr>
          <p:nvPr>
            <p:ph type="sldNum" sz="quarter" idx="12"/>
          </p:nvPr>
        </p:nvSpPr>
        <p:spPr/>
        <p:txBody>
          <a:bodyPr/>
          <a:lstStyle>
            <a:lvl1pPr>
              <a:defRPr/>
            </a:lvl1pPr>
          </a:lstStyle>
          <a:p>
            <a:pPr>
              <a:defRPr/>
            </a:pPr>
            <a:fld id="{9923597F-9034-4A17-832D-D88C2BDDF68F}" type="slidenum">
              <a:rPr lang="el-GR"/>
              <a:pPr>
                <a:defRPr/>
              </a:pPr>
              <a:t>‹#›</a:t>
            </a:fld>
            <a:endParaRPr lang="el-GR" dirty="0"/>
          </a:p>
        </p:txBody>
      </p:sp>
    </p:spTree>
    <p:extLst>
      <p:ext uri="{BB962C8B-B14F-4D97-AF65-F5344CB8AC3E}">
        <p14:creationId xmlns:p14="http://schemas.microsoft.com/office/powerpoint/2010/main" val="2055901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274267A-592F-4326-90B7-3298DE5ED3D6}" type="datetime1">
              <a:rPr lang="el-GR"/>
              <a:pPr>
                <a:defRPr/>
              </a:pPr>
              <a:t>15/6/2020</a:t>
            </a:fld>
            <a:endParaRPr lang="el-GR" dirty="0"/>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l-GR"/>
              <a:t>ΤΕΙ Δ.ΜΑΚΕΔΟΝΙΑΣ                                                                                                                                                     ΠΜΣ "ΛΟΓΙΣΤΙΚΗ &amp; ΕΛΕΓΚΤΙΚΗ"  </a:t>
            </a: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9B6AEED-1E34-41C6-901F-F19207973428}" type="slidenum">
              <a:rPr lang="el-GR"/>
              <a:pPr>
                <a:defRPr/>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euretirio.com/2010/02/oikonomika-agatha.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euretirio.com/2010/06/zitisi.html" TargetMode="External"/><Relationship Id="rId2" Type="http://schemas.openxmlformats.org/officeDocument/2006/relationships/hyperlink" Target="http://www.euretirio.com/2010/06/supply.html" TargetMode="External"/><Relationship Id="rId1" Type="http://schemas.openxmlformats.org/officeDocument/2006/relationships/slideLayout" Target="../slideLayouts/slideLayout2.xml"/><Relationship Id="rId4" Type="http://schemas.openxmlformats.org/officeDocument/2006/relationships/hyperlink" Target="http://www.euretirio.com/2010/06/agora.html"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www.euretirio.com/2010/06/nomos-prosforas-zitisi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euretirio.com/2010/06/zitisi.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Τίτλος 1"/>
          <p:cNvSpPr>
            <a:spLocks noGrp="1"/>
          </p:cNvSpPr>
          <p:nvPr>
            <p:ph type="ctrTitle"/>
          </p:nvPr>
        </p:nvSpPr>
        <p:spPr/>
        <p:txBody>
          <a:bodyPr/>
          <a:lstStyle/>
          <a:p>
            <a:pPr eaLnBrk="1" hangingPunct="1"/>
            <a:r>
              <a:rPr lang="el-GR" altLang="el-GR" b="1" smtClean="0">
                <a:solidFill>
                  <a:srgbClr val="FF0000"/>
                </a:solidFill>
              </a:rPr>
              <a:t>ΠΡΟΣΦΟΡΑ ΚΑΙ ΖΗΤΗΣΗ</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r>
              <a:rPr lang="el-GR" altLang="el-GR" sz="3600" smtClean="0">
                <a:solidFill>
                  <a:srgbClr val="FF0000"/>
                </a:solidFill>
              </a:rPr>
              <a:t>Παράγοντες που καθορίζουν την ζήτηση (2)</a:t>
            </a:r>
            <a:endParaRPr lang="el-GR" altLang="el-GR" sz="3600" smtClean="0"/>
          </a:p>
        </p:txBody>
      </p:sp>
      <p:sp>
        <p:nvSpPr>
          <p:cNvPr id="11267" name="2 - Θέση περιεχομένου"/>
          <p:cNvSpPr>
            <a:spLocks noGrp="1"/>
          </p:cNvSpPr>
          <p:nvPr>
            <p:ph idx="1"/>
          </p:nvPr>
        </p:nvSpPr>
        <p:spPr>
          <a:xfrm>
            <a:off x="179388" y="1341438"/>
            <a:ext cx="8713787" cy="5400675"/>
          </a:xfrm>
        </p:spPr>
        <p:txBody>
          <a:bodyPr/>
          <a:lstStyle/>
          <a:p>
            <a:r>
              <a:rPr lang="el-GR" altLang="el-GR" sz="2200" smtClean="0">
                <a:solidFill>
                  <a:srgbClr val="FF0000"/>
                </a:solidFill>
              </a:rPr>
              <a:t>Προτιμήσεις των αγοραστών: </a:t>
            </a:r>
            <a:r>
              <a:rPr lang="el-GR" altLang="el-GR" sz="2200" smtClean="0"/>
              <a:t>οι αλλαγές των προτιμήσεων των καταναλωτών αυτές αυξάνουν ή μειώνουν τη ζήτηση. Π.χ. η αύξηση του ενδιαφέροντος (των προτιμήσεων) για την υγεία και την άσκηση του σώματος οδηγεί σε αύξηση της ζήτησης για αθλητικά είδη και υγιεινές τροφές.                                                                                                                                          </a:t>
            </a:r>
            <a:r>
              <a:rPr lang="el-GR" altLang="el-GR" sz="2200" i="1" smtClean="0"/>
              <a:t>(Αν αυξηθούν οι προτιμήσεις των καταναλωτών για ένα αγαθό (π.χ. λόγω μιας διαφημιστικής καμπάνιας), τότε η ζητούμενη ποσότητα του αγαθού αυξάνεται για κάθε επίπεδο τιμής, δηλαδή η ζήτηση αυξάνεται και η καμπύλη ζήτησης </a:t>
            </a:r>
            <a:r>
              <a:rPr lang="en-US" altLang="el-GR" sz="2200" i="1" smtClean="0"/>
              <a:t>D</a:t>
            </a:r>
            <a:r>
              <a:rPr lang="el-GR" altLang="el-GR" sz="2200" i="1" smtClean="0"/>
              <a:t> μετατοπίζεται προς τα δεξιά στηθέση </a:t>
            </a:r>
            <a:r>
              <a:rPr lang="en-US" altLang="el-GR" sz="2200" i="1" smtClean="0"/>
              <a:t>D</a:t>
            </a:r>
            <a:r>
              <a:rPr lang="el-GR" altLang="el-GR" sz="2200" i="1" smtClean="0"/>
              <a:t>΄).</a:t>
            </a:r>
            <a:endParaRPr lang="el-GR" altLang="el-GR" sz="2200" smtClean="0"/>
          </a:p>
          <a:p>
            <a:r>
              <a:rPr lang="el-GR" altLang="el-GR" sz="2200" smtClean="0">
                <a:solidFill>
                  <a:srgbClr val="FF0000"/>
                </a:solidFill>
              </a:rPr>
              <a:t>Προσδοκίες των αγοραστών: </a:t>
            </a:r>
            <a:r>
              <a:rPr lang="el-GR" altLang="el-GR" sz="2200" smtClean="0"/>
              <a:t>επιδρούν στη ζητούμενη ποσότητα. Π.χ. αν ο καταναλωτής αναμένει αύξηση της τιμής ενός αγαθού στο μέλλον, τότε η σημερινή ζήτηση για το συγκεκριμένο αγαθό θα αυξηθεί.                                    </a:t>
            </a:r>
            <a:r>
              <a:rPr lang="el-GR" altLang="el-GR" sz="2200" i="1" smtClean="0"/>
              <a:t>(Αν αυξηθεί το αναμενόμενο μελλοντικό εισόδημα των καταναλωτών, τότε η σημερινή ζητούμενη ποσότητα του αγαθού αυξάνεται για κάθε επίπεδο τιμής, δηλαδή η ζήτηση αυξάνεται και η καμπύλη ζήτησης </a:t>
            </a:r>
            <a:r>
              <a:rPr lang="en-US" altLang="el-GR" sz="2200" i="1" smtClean="0"/>
              <a:t>D</a:t>
            </a:r>
            <a:r>
              <a:rPr lang="el-GR" altLang="el-GR" sz="2200" i="1" smtClean="0"/>
              <a:t> μετατοπίζεται προς τα δεξιά στη θέση </a:t>
            </a:r>
            <a:r>
              <a:rPr lang="en-US" altLang="el-GR" sz="2200" i="1" smtClean="0"/>
              <a:t>D</a:t>
            </a:r>
            <a:r>
              <a:rPr lang="el-GR" altLang="el-GR" sz="2200" i="1" smtClean="0"/>
              <a:t>΄)</a:t>
            </a:r>
          </a:p>
          <a:p>
            <a:endParaRPr lang="el-GR" altLang="el-GR" sz="2400" smtClean="0"/>
          </a:p>
          <a:p>
            <a:endParaRPr lang="el-GR"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eaLnBrk="1" fontAlgn="auto" hangingPunct="1">
              <a:spcAft>
                <a:spcPts val="0"/>
              </a:spcAft>
              <a:defRPr/>
            </a:pPr>
            <a:r>
              <a:rPr lang="el-GR" sz="4000" dirty="0" smtClean="0">
                <a:solidFill>
                  <a:srgbClr val="3333FF"/>
                </a:solidFill>
              </a:rPr>
              <a:t>Πίνακας ζήτησης και </a:t>
            </a:r>
            <a:r>
              <a:rPr lang="el-GR" sz="4000" dirty="0" err="1" smtClean="0">
                <a:solidFill>
                  <a:srgbClr val="3333FF"/>
                </a:solidFill>
              </a:rPr>
              <a:t>καµπύλη</a:t>
            </a:r>
            <a:r>
              <a:rPr lang="el-GR" sz="4000" dirty="0" smtClean="0">
                <a:solidFill>
                  <a:srgbClr val="3333FF"/>
                </a:solidFill>
              </a:rPr>
              <a:t> ζήτησης</a:t>
            </a:r>
            <a:r>
              <a:rPr lang="en-US" sz="4000" dirty="0" smtClean="0">
                <a:solidFill>
                  <a:srgbClr val="3333FF"/>
                </a:solidFill>
              </a:rPr>
              <a:t> (1)</a:t>
            </a:r>
            <a:r>
              <a:rPr lang="el-GR" dirty="0" smtClean="0">
                <a:solidFill>
                  <a:srgbClr val="3333FF"/>
                </a:solidFill>
              </a:rPr>
              <a:t/>
            </a:r>
            <a:br>
              <a:rPr lang="el-GR" dirty="0" smtClean="0">
                <a:solidFill>
                  <a:srgbClr val="3333FF"/>
                </a:solidFill>
              </a:rPr>
            </a:br>
            <a:endParaRPr lang="el-GR" dirty="0" smtClean="0">
              <a:solidFill>
                <a:srgbClr val="3333FF"/>
              </a:solidFill>
            </a:endParaRPr>
          </a:p>
        </p:txBody>
      </p:sp>
      <p:pic>
        <p:nvPicPr>
          <p:cNvPr id="12291"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924300" y="1196975"/>
            <a:ext cx="5087938" cy="4319588"/>
          </a:xfrm>
          <a:noFill/>
        </p:spPr>
      </p:pic>
      <p:graphicFrame>
        <p:nvGraphicFramePr>
          <p:cNvPr id="5" name="4 - Πίνακας"/>
          <p:cNvGraphicFramePr>
            <a:graphicFrameLocks noGrp="1"/>
          </p:cNvGraphicFramePr>
          <p:nvPr/>
        </p:nvGraphicFramePr>
        <p:xfrm>
          <a:off x="468313" y="1484313"/>
          <a:ext cx="2438400" cy="3140075"/>
        </p:xfrm>
        <a:graphic>
          <a:graphicData uri="http://schemas.openxmlformats.org/drawingml/2006/table">
            <a:tbl>
              <a:tblPr firstRow="1" bandRow="1">
                <a:tableStyleId>{5C22544A-7EE6-4342-B048-85BDC9FD1C3A}</a:tableStyleId>
              </a:tblPr>
              <a:tblGrid>
                <a:gridCol w="1219200"/>
                <a:gridCol w="1219200"/>
              </a:tblGrid>
              <a:tr h="914585">
                <a:tc>
                  <a:txBody>
                    <a:bodyPr/>
                    <a:lstStyle/>
                    <a:p>
                      <a:r>
                        <a:rPr lang="el-GR" sz="1800" dirty="0" smtClean="0"/>
                        <a:t>Τιμή σε ευρώ</a:t>
                      </a:r>
                      <a:r>
                        <a:rPr lang="en-US" sz="1800" dirty="0" smtClean="0"/>
                        <a:t>  (P)</a:t>
                      </a:r>
                      <a:endParaRPr lang="el-GR" sz="1800" dirty="0"/>
                    </a:p>
                  </a:txBody>
                  <a:tcPr marT="45729" marB="45729"/>
                </a:tc>
                <a:tc>
                  <a:txBody>
                    <a:bodyPr/>
                    <a:lstStyle/>
                    <a:p>
                      <a:r>
                        <a:rPr lang="el-GR" sz="1800" dirty="0" smtClean="0"/>
                        <a:t>Ζητούμενη ποσότητα </a:t>
                      </a:r>
                      <a:r>
                        <a:rPr lang="en-US" sz="1800" dirty="0" smtClean="0"/>
                        <a:t>(Q)</a:t>
                      </a:r>
                      <a:endParaRPr lang="el-GR" sz="1800" dirty="0"/>
                    </a:p>
                  </a:txBody>
                  <a:tcPr marT="45729" marB="45729"/>
                </a:tc>
              </a:tr>
              <a:tr h="370915">
                <a:tc>
                  <a:txBody>
                    <a:bodyPr/>
                    <a:lstStyle/>
                    <a:p>
                      <a:r>
                        <a:rPr lang="el-GR" sz="1800" dirty="0" smtClean="0"/>
                        <a:t>30</a:t>
                      </a:r>
                      <a:endParaRPr lang="el-GR" sz="1800" dirty="0"/>
                    </a:p>
                  </a:txBody>
                  <a:tcPr marT="45729" marB="45729"/>
                </a:tc>
                <a:tc>
                  <a:txBody>
                    <a:bodyPr/>
                    <a:lstStyle/>
                    <a:p>
                      <a:r>
                        <a:rPr lang="el-GR" sz="1800" dirty="0" smtClean="0"/>
                        <a:t>10</a:t>
                      </a:r>
                      <a:endParaRPr lang="el-GR" sz="1800" dirty="0"/>
                    </a:p>
                  </a:txBody>
                  <a:tcPr marT="45729" marB="45729"/>
                </a:tc>
              </a:tr>
              <a:tr h="370915">
                <a:tc>
                  <a:txBody>
                    <a:bodyPr/>
                    <a:lstStyle/>
                    <a:p>
                      <a:r>
                        <a:rPr lang="el-GR" sz="1800" dirty="0" smtClean="0"/>
                        <a:t>25</a:t>
                      </a:r>
                      <a:endParaRPr lang="el-GR" sz="1800" dirty="0"/>
                    </a:p>
                  </a:txBody>
                  <a:tcPr marT="45729" marB="45729"/>
                </a:tc>
                <a:tc>
                  <a:txBody>
                    <a:bodyPr/>
                    <a:lstStyle/>
                    <a:p>
                      <a:r>
                        <a:rPr lang="el-GR" sz="1800" dirty="0" smtClean="0"/>
                        <a:t>20</a:t>
                      </a:r>
                      <a:endParaRPr lang="el-GR" sz="1800" dirty="0"/>
                    </a:p>
                  </a:txBody>
                  <a:tcPr marT="45729" marB="45729"/>
                </a:tc>
              </a:tr>
              <a:tr h="370915">
                <a:tc>
                  <a:txBody>
                    <a:bodyPr/>
                    <a:lstStyle/>
                    <a:p>
                      <a:r>
                        <a:rPr lang="el-GR" sz="1800" dirty="0" smtClean="0"/>
                        <a:t>20</a:t>
                      </a:r>
                      <a:endParaRPr lang="el-GR" sz="1800" dirty="0"/>
                    </a:p>
                  </a:txBody>
                  <a:tcPr marT="45729" marB="45729"/>
                </a:tc>
                <a:tc>
                  <a:txBody>
                    <a:bodyPr/>
                    <a:lstStyle/>
                    <a:p>
                      <a:r>
                        <a:rPr lang="el-GR" sz="1800" dirty="0" smtClean="0"/>
                        <a:t>30</a:t>
                      </a:r>
                      <a:endParaRPr lang="el-GR" sz="1800" dirty="0"/>
                    </a:p>
                  </a:txBody>
                  <a:tcPr marT="45729" marB="45729"/>
                </a:tc>
              </a:tr>
              <a:tr h="370915">
                <a:tc>
                  <a:txBody>
                    <a:bodyPr/>
                    <a:lstStyle/>
                    <a:p>
                      <a:r>
                        <a:rPr lang="el-GR" sz="1800" dirty="0" smtClean="0"/>
                        <a:t>15</a:t>
                      </a:r>
                      <a:endParaRPr lang="el-GR" sz="1800" dirty="0"/>
                    </a:p>
                  </a:txBody>
                  <a:tcPr marT="45729" marB="45729"/>
                </a:tc>
                <a:tc>
                  <a:txBody>
                    <a:bodyPr/>
                    <a:lstStyle/>
                    <a:p>
                      <a:r>
                        <a:rPr lang="el-GR" sz="1800" dirty="0" smtClean="0"/>
                        <a:t>40</a:t>
                      </a:r>
                      <a:endParaRPr lang="el-GR" sz="1800" dirty="0"/>
                    </a:p>
                  </a:txBody>
                  <a:tcPr marT="45729" marB="45729"/>
                </a:tc>
              </a:tr>
              <a:tr h="370915">
                <a:tc>
                  <a:txBody>
                    <a:bodyPr/>
                    <a:lstStyle/>
                    <a:p>
                      <a:r>
                        <a:rPr lang="el-GR" sz="1800" dirty="0" smtClean="0"/>
                        <a:t>10</a:t>
                      </a:r>
                      <a:endParaRPr lang="el-GR" sz="1800" dirty="0"/>
                    </a:p>
                  </a:txBody>
                  <a:tcPr marT="45729" marB="45729"/>
                </a:tc>
                <a:tc>
                  <a:txBody>
                    <a:bodyPr/>
                    <a:lstStyle/>
                    <a:p>
                      <a:r>
                        <a:rPr lang="el-GR" sz="1800" dirty="0" smtClean="0"/>
                        <a:t>50</a:t>
                      </a:r>
                      <a:endParaRPr lang="el-GR" sz="1800" dirty="0"/>
                    </a:p>
                  </a:txBody>
                  <a:tcPr marT="45729" marB="45729"/>
                </a:tc>
              </a:tr>
              <a:tr h="370915">
                <a:tc>
                  <a:txBody>
                    <a:bodyPr/>
                    <a:lstStyle/>
                    <a:p>
                      <a:r>
                        <a:rPr lang="el-GR" sz="1800" dirty="0" smtClean="0"/>
                        <a:t>5</a:t>
                      </a:r>
                      <a:endParaRPr lang="el-GR" sz="1800" dirty="0"/>
                    </a:p>
                  </a:txBody>
                  <a:tcPr marT="45729" marB="45729"/>
                </a:tc>
                <a:tc>
                  <a:txBody>
                    <a:bodyPr/>
                    <a:lstStyle/>
                    <a:p>
                      <a:r>
                        <a:rPr lang="el-GR" sz="1800" dirty="0" smtClean="0"/>
                        <a:t>60</a:t>
                      </a:r>
                      <a:endParaRPr lang="el-GR" sz="1800" dirty="0"/>
                    </a:p>
                  </a:txBody>
                  <a:tcPr marT="45729" marB="45729"/>
                </a:tc>
              </a:tr>
            </a:tbl>
          </a:graphicData>
        </a:graphic>
      </p:graphicFrame>
      <p:sp>
        <p:nvSpPr>
          <p:cNvPr id="12318" name="5 - Ορθογώνιο"/>
          <p:cNvSpPr>
            <a:spLocks noChangeArrowheads="1"/>
          </p:cNvSpPr>
          <p:nvPr/>
        </p:nvSpPr>
        <p:spPr bwMode="auto">
          <a:xfrm>
            <a:off x="900113" y="5445125"/>
            <a:ext cx="4572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800"/>
              <a:t>Η καμπύλη ζήτησης ξεκινάει από πάνω αριστερά και κατευθύνεται πρός τα κάτω δεξιά </a:t>
            </a:r>
            <a:r>
              <a:rPr lang="en-US" altLang="el-GR" sz="1800"/>
              <a:t> </a:t>
            </a:r>
            <a:r>
              <a:rPr lang="el-GR" altLang="el-GR" sz="1800" b="1"/>
              <a:t>(αρνητική κλίση)</a:t>
            </a:r>
            <a:endParaRPr lang="el-GR" altLang="el-GR" sz="18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Users\USER\Downloads\IMG.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95288" y="1628775"/>
            <a:ext cx="8312150" cy="4924425"/>
          </a:xfrm>
          <a:noFill/>
        </p:spPr>
      </p:pic>
      <p:sp>
        <p:nvSpPr>
          <p:cNvPr id="5" name="Τίτλος 1"/>
          <p:cNvSpPr>
            <a:spLocks noGrp="1"/>
          </p:cNvSpPr>
          <p:nvPr>
            <p:ph type="title"/>
          </p:nvPr>
        </p:nvSpPr>
        <p:spPr/>
        <p:txBody>
          <a:bodyPr rtlCol="0">
            <a:normAutofit fontScale="90000"/>
          </a:bodyPr>
          <a:lstStyle/>
          <a:p>
            <a:pPr eaLnBrk="1" fontAlgn="auto" hangingPunct="1">
              <a:spcAft>
                <a:spcPts val="0"/>
              </a:spcAft>
              <a:defRPr/>
            </a:pPr>
            <a:r>
              <a:rPr lang="en-US" dirty="0" smtClean="0"/>
              <a:t/>
            </a:r>
            <a:br>
              <a:rPr lang="en-US" dirty="0" smtClean="0"/>
            </a:br>
            <a:r>
              <a:rPr lang="el-GR" sz="4000" dirty="0" smtClean="0">
                <a:solidFill>
                  <a:srgbClr val="3333FF"/>
                </a:solidFill>
              </a:rPr>
              <a:t>Πίνακας ζήτησης και καμπύλη ζήτησης</a:t>
            </a:r>
            <a:r>
              <a:rPr lang="en-US" sz="4000" dirty="0" smtClean="0">
                <a:solidFill>
                  <a:srgbClr val="3333FF"/>
                </a:solidFill>
              </a:rPr>
              <a:t> (2)</a:t>
            </a:r>
            <a:r>
              <a:rPr lang="el-GR" dirty="0" smtClean="0"/>
              <a:t/>
            </a:r>
            <a:br>
              <a:rPr lang="el-GR" dirty="0" smtClean="0"/>
            </a:br>
            <a:endParaRPr lang="el-GR"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p:cNvSpPr>
            <a:spLocks noGrp="1"/>
          </p:cNvSpPr>
          <p:nvPr>
            <p:ph type="title"/>
          </p:nvPr>
        </p:nvSpPr>
        <p:spPr/>
        <p:txBody>
          <a:bodyPr/>
          <a:lstStyle/>
          <a:p>
            <a:pPr eaLnBrk="1" hangingPunct="1"/>
            <a:r>
              <a:rPr lang="el-GR" altLang="el-GR" sz="4000" smtClean="0">
                <a:solidFill>
                  <a:srgbClr val="0000FF"/>
                </a:solidFill>
              </a:rPr>
              <a:t>Καμπύλη Ζήτησης</a:t>
            </a:r>
          </a:p>
        </p:txBody>
      </p:sp>
      <p:sp>
        <p:nvSpPr>
          <p:cNvPr id="3" name="Θέση περιεχομένου 2"/>
          <p:cNvSpPr>
            <a:spLocks noGrp="1"/>
          </p:cNvSpPr>
          <p:nvPr>
            <p:ph idx="1"/>
          </p:nvPr>
        </p:nvSpPr>
        <p:spPr>
          <a:xfrm>
            <a:off x="457200" y="1600200"/>
            <a:ext cx="8229600" cy="4852988"/>
          </a:xfrm>
        </p:spPr>
        <p:txBody>
          <a:bodyPr rtlCol="0">
            <a:normAutofit fontScale="92500" lnSpcReduction="10000"/>
          </a:bodyPr>
          <a:lstStyle/>
          <a:p>
            <a:pPr eaLnBrk="1" fontAlgn="auto" hangingPunct="1">
              <a:spcAft>
                <a:spcPts val="0"/>
              </a:spcAft>
              <a:buClr>
                <a:srgbClr val="FF0000"/>
              </a:buClr>
              <a:buFont typeface="Wingdings" pitchFamily="2" charset="2"/>
              <a:buChar char="§"/>
              <a:defRPr/>
            </a:pPr>
            <a:r>
              <a:rPr lang="el-GR" dirty="0" smtClean="0"/>
              <a:t>Όλα τα σημεία που αντιστοιχούν στους συνδυασμούς τιμής και ποσότητας του πίνακα της ζήτησης  συνδεόμενα μεταξύ τους, σχηματίζουν την </a:t>
            </a:r>
            <a:r>
              <a:rPr lang="el-GR" b="1" dirty="0" smtClean="0"/>
              <a:t>καμπύλη της ζήτησης</a:t>
            </a:r>
            <a:r>
              <a:rPr lang="el-GR" dirty="0" smtClean="0"/>
              <a:t> (</a:t>
            </a:r>
            <a:r>
              <a:rPr lang="el-GR" dirty="0" err="1" smtClean="0"/>
              <a:t>demand</a:t>
            </a:r>
            <a:r>
              <a:rPr lang="el-GR" dirty="0" smtClean="0"/>
              <a:t> </a:t>
            </a:r>
            <a:r>
              <a:rPr lang="el-GR" dirty="0" err="1" smtClean="0"/>
              <a:t>curve</a:t>
            </a:r>
            <a:r>
              <a:rPr lang="el-GR" dirty="0" smtClean="0"/>
              <a:t>).                                                                                       Η καμπύλη αυτή έχει αρνητική κλίση λόγω της αντίστροφης σχέσης μεταξύ της τιμής του προϊόντος και της ζητούμενης ποσότητας.</a:t>
            </a:r>
          </a:p>
          <a:p>
            <a:pPr eaLnBrk="1" fontAlgn="auto" hangingPunct="1">
              <a:spcAft>
                <a:spcPts val="0"/>
              </a:spcAft>
              <a:buClr>
                <a:srgbClr val="FF0000"/>
              </a:buClr>
              <a:buFont typeface="Wingdings" pitchFamily="2" charset="2"/>
              <a:buChar char="§"/>
              <a:defRPr/>
            </a:pPr>
            <a:r>
              <a:rPr lang="el-GR" dirty="0" smtClean="0"/>
              <a:t>Η καμπύλη της ζήτησης έχει πάντα χρονική διάσταση</a:t>
            </a:r>
            <a:br>
              <a:rPr lang="el-GR" dirty="0" smtClean="0"/>
            </a:br>
            <a:endParaRPr lang="el-GR" dirty="0" smtClean="0"/>
          </a:p>
          <a:p>
            <a:pPr eaLnBrk="1" fontAlgn="auto" hangingPunct="1">
              <a:spcAft>
                <a:spcPts val="0"/>
              </a:spcAft>
              <a:buFont typeface="Arial" charset="0"/>
              <a:buNone/>
              <a:defRPr/>
            </a:pPr>
            <a:endParaRPr lang="el-GR" dirty="0" smtClean="0"/>
          </a:p>
          <a:p>
            <a:pPr eaLnBrk="1" fontAlgn="auto" hangingPunct="1">
              <a:spcAft>
                <a:spcPts val="0"/>
              </a:spcAft>
              <a:buFont typeface="Arial" pitchFamily="34" charset="0"/>
              <a:buChar char="•"/>
              <a:defRPr/>
            </a:pPr>
            <a:endParaRPr lang="el-G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z="3600" smtClean="0">
                <a:solidFill>
                  <a:srgbClr val="0000FF"/>
                </a:solidFill>
              </a:rPr>
              <a:t>Ελαστικότητα της ζήτησης (1)</a:t>
            </a:r>
          </a:p>
        </p:txBody>
      </p:sp>
      <p:sp>
        <p:nvSpPr>
          <p:cNvPr id="15363" name="2 - Θέση περιεχομένου"/>
          <p:cNvSpPr>
            <a:spLocks noGrp="1"/>
          </p:cNvSpPr>
          <p:nvPr>
            <p:ph idx="1"/>
          </p:nvPr>
        </p:nvSpPr>
        <p:spPr>
          <a:xfrm>
            <a:off x="179388" y="1341438"/>
            <a:ext cx="8856662" cy="5183187"/>
          </a:xfrm>
        </p:spPr>
        <p:txBody>
          <a:bodyPr/>
          <a:lstStyle/>
          <a:p>
            <a:pPr>
              <a:spcBef>
                <a:spcPct val="0"/>
              </a:spcBef>
              <a:buClr>
                <a:srgbClr val="FF0000"/>
              </a:buClr>
              <a:buFont typeface="Arial" charset="0"/>
              <a:buNone/>
            </a:pPr>
            <a:r>
              <a:rPr lang="el-GR" altLang="el-GR" sz="2400" smtClean="0"/>
              <a:t>      Ανάλογα με την ποσοστιαία μεταβολή της ποσότητας και της τιμής, η ζήτηση μπορεί να είναι:</a:t>
            </a:r>
            <a:br>
              <a:rPr lang="el-GR" altLang="el-GR" sz="2400" smtClean="0"/>
            </a:br>
            <a:r>
              <a:rPr lang="el-GR" altLang="el-GR" sz="2400" b="1" smtClean="0">
                <a:solidFill>
                  <a:srgbClr val="0000FF"/>
                </a:solidFill>
              </a:rPr>
              <a:t>Ελαστική  </a:t>
            </a:r>
            <a:r>
              <a:rPr lang="el-GR" altLang="el-GR" sz="2400" smtClean="0"/>
              <a:t>αν η ποσοστιαία μεταβολή της ποσότητας είναι μεγαλύτερη από την ποσοστιαία μεταβολή της τιμής, οπότε και η απόλυτη τιμή του συντελεστή ελαστικότητας είναι μεγαλύτερη από τη μονάδα.</a:t>
            </a:r>
          </a:p>
          <a:p>
            <a:pPr>
              <a:spcBef>
                <a:spcPct val="0"/>
              </a:spcBef>
              <a:buClr>
                <a:srgbClr val="FF0000"/>
              </a:buClr>
              <a:buFont typeface="Wingdings" pitchFamily="2" charset="2"/>
              <a:buChar char="§"/>
            </a:pPr>
            <a:r>
              <a:rPr lang="el-GR" altLang="el-GR" sz="2400" b="1" smtClean="0">
                <a:solidFill>
                  <a:srgbClr val="0000FF"/>
                </a:solidFill>
              </a:rPr>
              <a:t>Ανελαστική</a:t>
            </a:r>
            <a:r>
              <a:rPr lang="el-GR" altLang="el-GR" sz="2400" b="1" smtClean="0"/>
              <a:t> </a:t>
            </a:r>
            <a:r>
              <a:rPr lang="el-GR" altLang="el-GR" sz="2400" smtClean="0"/>
              <a:t>αν η ποσοστιαία μεταβολή της ποσότητας είναι μικρότερη από την ποσοστιαία μεταβολή της τιμής, οπότε η απόλυτη τιμή του συντελεστή είναι μικρότερη από τη μονάδα.</a:t>
            </a:r>
          </a:p>
          <a:p>
            <a:pPr>
              <a:spcBef>
                <a:spcPct val="0"/>
              </a:spcBef>
              <a:buClr>
                <a:srgbClr val="FF0000"/>
              </a:buClr>
              <a:buFont typeface="Wingdings" pitchFamily="2" charset="2"/>
              <a:buChar char="§"/>
            </a:pPr>
            <a:r>
              <a:rPr lang="el-GR" altLang="el-GR" sz="2400" b="1" smtClean="0">
                <a:solidFill>
                  <a:srgbClr val="0000FF"/>
                </a:solidFill>
              </a:rPr>
              <a:t>Μοναδιαίας ελαστικότητας</a:t>
            </a:r>
            <a:r>
              <a:rPr lang="el-GR" altLang="el-GR" sz="2400" smtClean="0"/>
              <a:t> αν η απόλυτη τιμή του συντελεστή είναι ίση με τη μονάδα, που σημαίνει ότι ποσότητα και τιμή μεταβάλλονται κατά το ίδιο ποσοστό.</a:t>
            </a:r>
          </a:p>
          <a:p>
            <a:pPr>
              <a:spcBef>
                <a:spcPct val="0"/>
              </a:spcBef>
            </a:pPr>
            <a:endParaRPr lang="el-GR" altLang="el-GR" sz="2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a:xfrm>
            <a:off x="395288" y="188913"/>
            <a:ext cx="8229600" cy="1143000"/>
          </a:xfrm>
        </p:spPr>
        <p:txBody>
          <a:bodyPr/>
          <a:lstStyle/>
          <a:p>
            <a:r>
              <a:rPr lang="el-GR" altLang="el-GR" sz="3600" smtClean="0">
                <a:solidFill>
                  <a:srgbClr val="0000FF"/>
                </a:solidFill>
              </a:rPr>
              <a:t>Ελαστικότητα της ζήτησης (2)</a:t>
            </a:r>
          </a:p>
        </p:txBody>
      </p:sp>
      <p:sp>
        <p:nvSpPr>
          <p:cNvPr id="16387" name="2 - Θέση περιεχομένου"/>
          <p:cNvSpPr>
            <a:spLocks noGrp="1"/>
          </p:cNvSpPr>
          <p:nvPr>
            <p:ph idx="1"/>
          </p:nvPr>
        </p:nvSpPr>
        <p:spPr>
          <a:xfrm>
            <a:off x="179388" y="1268413"/>
            <a:ext cx="8785225" cy="5400675"/>
          </a:xfrm>
        </p:spPr>
        <p:txBody>
          <a:bodyPr/>
          <a:lstStyle/>
          <a:p>
            <a:pPr>
              <a:buClr>
                <a:srgbClr val="FF0000"/>
              </a:buClr>
              <a:buFont typeface="Wingdings" pitchFamily="2" charset="2"/>
              <a:buChar char="§"/>
            </a:pPr>
            <a:r>
              <a:rPr lang="el-GR" altLang="el-GR" b="1" smtClean="0">
                <a:solidFill>
                  <a:srgbClr val="0000FF"/>
                </a:solidFill>
              </a:rPr>
              <a:t>Πλήρως ανελαστική</a:t>
            </a:r>
            <a:r>
              <a:rPr lang="el-GR" altLang="el-GR" b="1" smtClean="0"/>
              <a:t> </a:t>
            </a:r>
            <a:r>
              <a:rPr lang="el-GR" altLang="el-GR" smtClean="0"/>
              <a:t>αν ο συντελεστής ελαστικότητας ισούται με μηδέν, οπότε μια ορισμένη μεταβολή της τιμής δεν επιφέρει καμία μεταβολή στη ζητούμενη ποσότητα. </a:t>
            </a:r>
          </a:p>
          <a:p>
            <a:pPr>
              <a:buClr>
                <a:srgbClr val="FF0000"/>
              </a:buClr>
              <a:buFont typeface="Wingdings" pitchFamily="2" charset="2"/>
              <a:buChar char="§"/>
            </a:pPr>
            <a:r>
              <a:rPr lang="el-GR" altLang="el-GR" b="1" smtClean="0">
                <a:solidFill>
                  <a:srgbClr val="0000FF"/>
                </a:solidFill>
              </a:rPr>
              <a:t>Απείρως ελαστική</a:t>
            </a:r>
            <a:r>
              <a:rPr lang="el-GR" altLang="el-GR" b="1" smtClean="0"/>
              <a:t> </a:t>
            </a:r>
            <a:r>
              <a:rPr lang="el-GR" altLang="el-GR" smtClean="0"/>
              <a:t>αν η απόλυτη τιμή του συντελεστή ελαστικότητας τείνει προς το άπειρο και η καμπύλη ζήτησης είναι παράλληλη προς τον οριζόντιο άξονα. Σε μια τέτοια περίπτωση η ζητούμενη ποσότητα μεταβάλλεται και χωρίς μεταβολή της τιμής.</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z="3600" smtClean="0">
                <a:solidFill>
                  <a:srgbClr val="0000FF"/>
                </a:solidFill>
              </a:rPr>
              <a:t>Ελαστικότητα της ζήτησης (3)</a:t>
            </a:r>
          </a:p>
        </p:txBody>
      </p:sp>
      <p:sp>
        <p:nvSpPr>
          <p:cNvPr id="17411" name="2 - Θέση περιεχομένου"/>
          <p:cNvSpPr>
            <a:spLocks noGrp="1"/>
          </p:cNvSpPr>
          <p:nvPr>
            <p:ph idx="1"/>
          </p:nvPr>
        </p:nvSpPr>
        <p:spPr/>
        <p:txBody>
          <a:bodyPr/>
          <a:lstStyle/>
          <a:p>
            <a:pPr>
              <a:buFont typeface="Arial" charset="0"/>
              <a:buNone/>
            </a:pPr>
            <a:r>
              <a:rPr lang="el-GR" altLang="el-GR" smtClean="0"/>
              <a:t> Η ζήτηση τείνει να είναι πιο ελαστική </a:t>
            </a:r>
          </a:p>
          <a:p>
            <a:pPr>
              <a:buClr>
                <a:srgbClr val="FF0000"/>
              </a:buClr>
              <a:buFont typeface="Wingdings" pitchFamily="2" charset="2"/>
              <a:buChar char="q"/>
            </a:pPr>
            <a:r>
              <a:rPr lang="el-GR" altLang="el-GR" smtClean="0"/>
              <a:t>Όσο πιο μεγάλος είναι ο αριθμός των στενών υποκατάστατων</a:t>
            </a:r>
          </a:p>
          <a:p>
            <a:pPr>
              <a:buClr>
                <a:srgbClr val="FF0000"/>
              </a:buClr>
              <a:buFont typeface="Wingdings" pitchFamily="2" charset="2"/>
              <a:buChar char="q"/>
            </a:pPr>
            <a:r>
              <a:rPr lang="el-GR" altLang="el-GR" smtClean="0"/>
              <a:t>Αν τα προϊόντα θεωρούνται πολυτελείας</a:t>
            </a:r>
          </a:p>
          <a:p>
            <a:pPr>
              <a:buClr>
                <a:srgbClr val="FF0000"/>
              </a:buClr>
              <a:buFont typeface="Wingdings" pitchFamily="2" charset="2"/>
              <a:buChar char="q"/>
            </a:pPr>
            <a:r>
              <a:rPr lang="el-GR" altLang="el-GR" smtClean="0"/>
              <a:t>Όσο πιο σπάνια ορίζεται η αγορά</a:t>
            </a:r>
          </a:p>
          <a:p>
            <a:pPr>
              <a:buClr>
                <a:srgbClr val="FF0000"/>
              </a:buClr>
              <a:buFont typeface="Wingdings" pitchFamily="2" charset="2"/>
              <a:buChar char="q"/>
            </a:pPr>
            <a:r>
              <a:rPr lang="el-GR" altLang="el-GR" smtClean="0"/>
              <a:t>Όσο μεγαλύτερη είναι η χρονική περίοδος</a:t>
            </a:r>
          </a:p>
          <a:p>
            <a:pPr>
              <a:buFont typeface="Arial" charset="0"/>
              <a:buNone/>
            </a:pPr>
            <a:endParaRPr lang="el-GR" altLang="el-GR"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539750" y="476250"/>
            <a:ext cx="8229600" cy="1143000"/>
          </a:xfrm>
        </p:spPr>
        <p:txBody>
          <a:bodyPr/>
          <a:lstStyle/>
          <a:p>
            <a:r>
              <a:rPr lang="el-GR" altLang="el-GR" sz="3600" smtClean="0">
                <a:solidFill>
                  <a:srgbClr val="FF0000"/>
                </a:solidFill>
              </a:rPr>
              <a:t>Ελαστικότητα ζήτησης ως προς το εισόδημα</a:t>
            </a:r>
          </a:p>
        </p:txBody>
      </p:sp>
      <p:sp>
        <p:nvSpPr>
          <p:cNvPr id="18435" name="2 - Θέση περιεχομένου"/>
          <p:cNvSpPr>
            <a:spLocks noGrp="1"/>
          </p:cNvSpPr>
          <p:nvPr>
            <p:ph idx="1"/>
          </p:nvPr>
        </p:nvSpPr>
        <p:spPr>
          <a:xfrm>
            <a:off x="179388" y="1700213"/>
            <a:ext cx="8518525" cy="4741862"/>
          </a:xfrm>
        </p:spPr>
        <p:txBody>
          <a:bodyPr/>
          <a:lstStyle/>
          <a:p>
            <a:pPr algn="just"/>
            <a:r>
              <a:rPr lang="el-GR" altLang="el-GR" sz="2800" smtClean="0"/>
              <a:t>Αναφέρεται στην αντίδραση της ζητούμενης ποσότητας στις μεταβολές του εισοδήματος του καταναλωτή θωρώντας ότι όλοι οι παράγοντες που επηρεάζουν τη ζήτηση, εκτός του εισοδήματος, διατηρούνται σταθεροί (</a:t>
            </a:r>
            <a:r>
              <a:rPr lang="en-US" altLang="el-GR" sz="2800" smtClean="0"/>
              <a:t>ceteris paribus)</a:t>
            </a:r>
            <a:r>
              <a:rPr lang="el-GR" altLang="el-GR" sz="2800" smtClean="0"/>
              <a:t>.</a:t>
            </a:r>
          </a:p>
          <a:p>
            <a:pPr algn="just"/>
            <a:r>
              <a:rPr lang="el-GR" altLang="el-GR" sz="2800" smtClean="0"/>
              <a:t>Η ελαστικότητα της ζήτησης ως προς το εισόδημα μετράται με τον ακόλουθο τύπο:</a:t>
            </a:r>
          </a:p>
          <a:p>
            <a:pPr algn="just">
              <a:buFont typeface="Arial" charset="0"/>
              <a:buNone/>
            </a:pPr>
            <a:r>
              <a:rPr lang="el-GR" altLang="el-GR" sz="2800" smtClean="0"/>
              <a:t>           </a:t>
            </a:r>
            <a:r>
              <a:rPr lang="el-GR" altLang="el-GR" sz="2800" smtClean="0">
                <a:solidFill>
                  <a:srgbClr val="FF0000"/>
                </a:solidFill>
              </a:rPr>
              <a:t>Ποσοστιαία μεταβολή ζητούμενης ποσότητας</a:t>
            </a:r>
          </a:p>
          <a:p>
            <a:pPr algn="just">
              <a:buFont typeface="Arial" charset="0"/>
              <a:buNone/>
            </a:pPr>
            <a:r>
              <a:rPr lang="el-GR" altLang="el-GR" sz="2800" smtClean="0">
                <a:solidFill>
                  <a:srgbClr val="FF0000"/>
                </a:solidFill>
              </a:rPr>
              <a:t>           Ποσοστιαία μεταβολή εισοδήματος</a:t>
            </a:r>
          </a:p>
        </p:txBody>
      </p:sp>
      <p:cxnSp>
        <p:nvCxnSpPr>
          <p:cNvPr id="5" name="4 - Ευθεία γραμμή σύνδεσης"/>
          <p:cNvCxnSpPr/>
          <p:nvPr/>
        </p:nvCxnSpPr>
        <p:spPr>
          <a:xfrm>
            <a:off x="971550" y="5408613"/>
            <a:ext cx="6913563"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a:xfrm>
            <a:off x="468313" y="549275"/>
            <a:ext cx="8229600" cy="850900"/>
          </a:xfrm>
        </p:spPr>
        <p:txBody>
          <a:bodyPr/>
          <a:lstStyle/>
          <a:p>
            <a:r>
              <a:rPr lang="el-GR" altLang="el-GR" sz="3600" smtClean="0">
                <a:solidFill>
                  <a:srgbClr val="FF0000"/>
                </a:solidFill>
              </a:rPr>
              <a:t>Κανονικά- Κατώτερα </a:t>
            </a:r>
            <a:r>
              <a:rPr lang="en-US" altLang="el-GR" sz="3600" smtClean="0">
                <a:solidFill>
                  <a:srgbClr val="FF0000"/>
                </a:solidFill>
              </a:rPr>
              <a:t>- </a:t>
            </a:r>
            <a:r>
              <a:rPr lang="el-GR" altLang="el-GR" sz="3600" smtClean="0">
                <a:solidFill>
                  <a:srgbClr val="FF0000"/>
                </a:solidFill>
              </a:rPr>
              <a:t>Ουδέτερα αγαθά</a:t>
            </a:r>
            <a:r>
              <a:rPr lang="en-US" altLang="el-GR" sz="3600" smtClean="0">
                <a:solidFill>
                  <a:srgbClr val="FF0000"/>
                </a:solidFill>
              </a:rPr>
              <a:t> (1)</a:t>
            </a:r>
            <a:endParaRPr lang="el-GR" altLang="el-GR" sz="3600" smtClean="0">
              <a:solidFill>
                <a:srgbClr val="FF0000"/>
              </a:solidFill>
            </a:endParaRPr>
          </a:p>
        </p:txBody>
      </p:sp>
      <p:sp>
        <p:nvSpPr>
          <p:cNvPr id="19459" name="2 - Θέση περιεχομένου"/>
          <p:cNvSpPr>
            <a:spLocks noGrp="1"/>
          </p:cNvSpPr>
          <p:nvPr>
            <p:ph idx="1"/>
          </p:nvPr>
        </p:nvSpPr>
        <p:spPr>
          <a:xfrm>
            <a:off x="250825" y="1557338"/>
            <a:ext cx="8424863" cy="5111750"/>
          </a:xfrm>
        </p:spPr>
        <p:txBody>
          <a:bodyPr/>
          <a:lstStyle/>
          <a:p>
            <a:pPr>
              <a:buClr>
                <a:srgbClr val="FF0000"/>
              </a:buClr>
              <a:buFont typeface="Wingdings" pitchFamily="2" charset="2"/>
              <a:buChar char="§"/>
            </a:pPr>
            <a:r>
              <a:rPr lang="el-GR" altLang="el-GR" sz="2800" smtClean="0"/>
              <a:t>Εάν η ελαστικότητα της ζήτησης ενός αγαθού ως προς το εισόδημα είναι </a:t>
            </a:r>
            <a:r>
              <a:rPr lang="en-US" altLang="el-GR" sz="2800" smtClean="0"/>
              <a:t> </a:t>
            </a:r>
            <a:r>
              <a:rPr lang="el-GR" altLang="el-GR" sz="2800" smtClean="0"/>
              <a:t>› 0, τότε το αγαθό είναι </a:t>
            </a:r>
            <a:r>
              <a:rPr lang="el-GR" altLang="el-GR" sz="2800" b="1" smtClean="0"/>
              <a:t>κανονικό. </a:t>
            </a:r>
            <a:r>
              <a:rPr lang="el-GR" altLang="el-GR" sz="2800" smtClean="0"/>
              <a:t>(Με βάση τον τύπο της εισοδηματικής ελαστικότητας, αυτό σημαίνει ότι μια αύξηση του εισοδήματος, έστω κατά 10%, οδηγεί σε μια αύξηση της ζητούμενης ποσότητας του αγαθού μεγαλύτερη από 10%)</a:t>
            </a:r>
            <a:endParaRPr lang="el-GR" altLang="el-GR" sz="2800" b="1" smtClean="0"/>
          </a:p>
          <a:p>
            <a:pPr>
              <a:buClr>
                <a:srgbClr val="FF0000"/>
              </a:buClr>
              <a:buFont typeface="Wingdings" pitchFamily="2" charset="2"/>
              <a:buChar char="§"/>
            </a:pPr>
            <a:r>
              <a:rPr lang="el-GR" altLang="el-GR" sz="2800" smtClean="0"/>
              <a:t>Εάν η ελαστικότητα της ζήτησης ενός αγαθού ως προς το εισόδημα είναι </a:t>
            </a:r>
            <a:r>
              <a:rPr lang="en-US" altLang="el-GR" sz="2800" smtClean="0"/>
              <a:t> </a:t>
            </a:r>
            <a:r>
              <a:rPr lang="el-GR" altLang="el-GR" sz="2800" smtClean="0"/>
              <a:t>‹ 0, τότε το αγαθό είναι </a:t>
            </a:r>
            <a:r>
              <a:rPr lang="el-GR" altLang="el-GR" sz="2800" b="1" smtClean="0"/>
              <a:t>κατώτερο.</a:t>
            </a:r>
            <a:r>
              <a:rPr lang="el-GR" altLang="el-GR" sz="2800" smtClean="0"/>
              <a:t> Συνήθως, τα κατώτερα αγαθά είναι φτηνά αγαθά μέτριας ποιότητας (π.χ. μεταχειρισμένα βιβλία).</a:t>
            </a:r>
            <a:endParaRPr lang="el-GR" altLang="el-GR" sz="2800" b="1" smtClean="0"/>
          </a:p>
          <a:p>
            <a:endParaRPr lang="el-GR" altLang="el-GR" sz="2800" smtClean="0"/>
          </a:p>
          <a:p>
            <a:pPr>
              <a:buFont typeface="Arial" charset="0"/>
              <a:buNone/>
            </a:pPr>
            <a:endParaRPr lang="el-GR" altLang="el-GR" sz="2000" b="1" smtClean="0"/>
          </a:p>
          <a:p>
            <a:pPr algn="just"/>
            <a:endParaRPr lang="el-GR" altLang="el-GR" b="1" smtClean="0"/>
          </a:p>
          <a:p>
            <a:endParaRPr lang="el-GR" altLang="el-GR"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z="3600" smtClean="0">
                <a:solidFill>
                  <a:srgbClr val="FF0000"/>
                </a:solidFill>
              </a:rPr>
              <a:t>Κανονικά- Κατώτερα </a:t>
            </a:r>
            <a:r>
              <a:rPr lang="en-US" altLang="el-GR" sz="3600" smtClean="0">
                <a:solidFill>
                  <a:srgbClr val="FF0000"/>
                </a:solidFill>
              </a:rPr>
              <a:t>- </a:t>
            </a:r>
            <a:r>
              <a:rPr lang="el-GR" altLang="el-GR" sz="3600" smtClean="0">
                <a:solidFill>
                  <a:srgbClr val="FF0000"/>
                </a:solidFill>
              </a:rPr>
              <a:t>Ουδέτερα αγαθά</a:t>
            </a:r>
            <a:r>
              <a:rPr lang="en-US" altLang="el-GR" sz="3600" smtClean="0">
                <a:solidFill>
                  <a:srgbClr val="FF0000"/>
                </a:solidFill>
              </a:rPr>
              <a:t> (2)</a:t>
            </a:r>
            <a:endParaRPr lang="el-GR" altLang="el-GR" sz="3600" smtClean="0"/>
          </a:p>
        </p:txBody>
      </p:sp>
      <p:sp>
        <p:nvSpPr>
          <p:cNvPr id="20483" name="2 - Θέση περιεχομένου"/>
          <p:cNvSpPr>
            <a:spLocks noGrp="1"/>
          </p:cNvSpPr>
          <p:nvPr>
            <p:ph idx="1"/>
          </p:nvPr>
        </p:nvSpPr>
        <p:spPr>
          <a:xfrm>
            <a:off x="250825" y="1196975"/>
            <a:ext cx="8785225" cy="5400675"/>
          </a:xfrm>
        </p:spPr>
        <p:txBody>
          <a:bodyPr/>
          <a:lstStyle/>
          <a:p>
            <a:pPr>
              <a:buClr>
                <a:srgbClr val="FF0000"/>
              </a:buClr>
              <a:buFont typeface="Wingdings" pitchFamily="2" charset="2"/>
              <a:buChar char="§"/>
            </a:pPr>
            <a:r>
              <a:rPr lang="el-GR" altLang="el-GR" sz="2800" b="1" smtClean="0"/>
              <a:t>Ουδέτερα</a:t>
            </a:r>
            <a:r>
              <a:rPr lang="el-GR" altLang="el-GR" sz="2800" smtClean="0"/>
              <a:t> είναι τα αγαθά που η εισοδηματική ελαστικότητά τους είναι ίση με τη μονάδα η ζήτηση τους δε μεταβάλλεται με τον ίδιο ρυθμό όπως το εισόδημα. (Αν το εισόδημα αυξηθεί κατά 10%, η ζήτηση για ένα ουδέτερο αγαθό αυξάνεται ακριβώς κατά το ίδιο ποσοστό).</a:t>
            </a:r>
          </a:p>
          <a:p>
            <a:pPr>
              <a:buClr>
                <a:srgbClr val="FF0000"/>
              </a:buClr>
              <a:buFont typeface="Wingdings" pitchFamily="2" charset="2"/>
              <a:buChar char="ü"/>
            </a:pPr>
            <a:r>
              <a:rPr lang="en-US" altLang="el-GR" sz="2800" smtClean="0"/>
              <a:t> </a:t>
            </a:r>
            <a:r>
              <a:rPr lang="el-GR" altLang="el-GR" sz="2800" smtClean="0"/>
              <a:t>Η ζήτηση για κανονικά αγαθά μεταβάλλεται με γρηγορότερο ρυθμό από ότι το εισόδημα.</a:t>
            </a:r>
            <a:r>
              <a:rPr lang="en-US" altLang="el-GR" sz="2800" smtClean="0"/>
              <a:t>                                                                                                                    </a:t>
            </a:r>
            <a:r>
              <a:rPr lang="el-GR" altLang="el-GR" sz="2800" smtClean="0"/>
              <a:t> </a:t>
            </a:r>
            <a:endParaRPr lang="en-US" altLang="el-GR" sz="2800" smtClean="0"/>
          </a:p>
          <a:p>
            <a:pPr>
              <a:buClr>
                <a:srgbClr val="FF0000"/>
              </a:buClr>
              <a:buFont typeface="Wingdings" pitchFamily="2" charset="2"/>
              <a:buChar char="ü"/>
            </a:pPr>
            <a:r>
              <a:rPr lang="el-GR" altLang="el-GR" sz="2800" smtClean="0"/>
              <a:t>Η ζήτηση για κατώτερα αγαθά μεταβάλλεται με πιο αργό ρυθμό από ότι το εισόδημα. </a:t>
            </a:r>
            <a:r>
              <a:rPr lang="en-US" altLang="el-GR" sz="2800" smtClean="0"/>
              <a:t>                                                                                                                       </a:t>
            </a:r>
          </a:p>
          <a:p>
            <a:pPr>
              <a:buClr>
                <a:srgbClr val="FF0000"/>
              </a:buClr>
              <a:buFont typeface="Wingdings" pitchFamily="2" charset="2"/>
              <a:buChar char="ü"/>
            </a:pPr>
            <a:r>
              <a:rPr lang="el-GR" altLang="el-GR" sz="2800" smtClean="0"/>
              <a:t>Η ζήτηση για ουδέτερα αγαθά μεταβάλλεται με τον ίδιο ρυθμό που μεταβάλλεται το εισόδημα.</a:t>
            </a:r>
            <a:endParaRPr lang="en-US" altLang="el-GR" sz="2800" smtClean="0"/>
          </a:p>
          <a:p>
            <a:endParaRPr lang="el-GR" alt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 Τίτλος"/>
          <p:cNvSpPr>
            <a:spLocks noGrp="1"/>
          </p:cNvSpPr>
          <p:nvPr>
            <p:ph type="title"/>
          </p:nvPr>
        </p:nvSpPr>
        <p:spPr/>
        <p:txBody>
          <a:bodyPr/>
          <a:lstStyle/>
          <a:p>
            <a:r>
              <a:rPr lang="el-GR" altLang="el-GR" b="1" smtClean="0">
                <a:solidFill>
                  <a:srgbClr val="FF0000"/>
                </a:solidFill>
              </a:rPr>
              <a:t>ΠΡΟΣΦΟΡΑ ΚΑΙ ΖΗΤΗΣΗ</a:t>
            </a:r>
            <a:endParaRPr lang="el-GR" altLang="el-GR" smtClean="0"/>
          </a:p>
        </p:txBody>
      </p:sp>
      <p:pic>
        <p:nvPicPr>
          <p:cNvPr id="3075" name="Picture 2" descr="zitis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58888" y="1171575"/>
            <a:ext cx="6049962" cy="5106988"/>
          </a:xfr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z="3600" smtClean="0">
                <a:solidFill>
                  <a:srgbClr val="FF0000"/>
                </a:solidFill>
              </a:rPr>
              <a:t>Η χρησιµότητα της ελαστικότητας</a:t>
            </a:r>
          </a:p>
        </p:txBody>
      </p:sp>
      <p:sp>
        <p:nvSpPr>
          <p:cNvPr id="21507" name="2 - Θέση περιεχομένου"/>
          <p:cNvSpPr>
            <a:spLocks noGrp="1"/>
          </p:cNvSpPr>
          <p:nvPr>
            <p:ph idx="1"/>
          </p:nvPr>
        </p:nvSpPr>
        <p:spPr>
          <a:xfrm>
            <a:off x="179388" y="1412875"/>
            <a:ext cx="8785225" cy="5256213"/>
          </a:xfrm>
        </p:spPr>
        <p:txBody>
          <a:bodyPr/>
          <a:lstStyle/>
          <a:p>
            <a:pPr>
              <a:buClr>
                <a:srgbClr val="FF0000"/>
              </a:buClr>
              <a:buFont typeface="Wingdings" pitchFamily="2" charset="2"/>
              <a:buChar char="v"/>
            </a:pPr>
            <a:r>
              <a:rPr lang="el-GR" altLang="el-GR" sz="2400" smtClean="0"/>
              <a:t>Η γνώση από τις </a:t>
            </a:r>
            <a:r>
              <a:rPr lang="el-GR" altLang="el-GR" sz="2400" b="1" smtClean="0">
                <a:solidFill>
                  <a:srgbClr val="0000FF"/>
                </a:solidFill>
              </a:rPr>
              <a:t>επιχειρήσεις</a:t>
            </a:r>
            <a:r>
              <a:rPr lang="el-GR" altLang="el-GR" sz="2400" smtClean="0"/>
              <a:t> αν το προϊόν που παράγουν, το θεωρούν οι καταναλωτές ελαστικό ή ανελαστικό τις βοηθάει στην άσκηση της τιμολογιακής τους πολιτικής.</a:t>
            </a:r>
            <a:r>
              <a:rPr lang="en-US" altLang="el-GR" sz="2400" smtClean="0"/>
              <a:t>                                                                                          </a:t>
            </a:r>
            <a:r>
              <a:rPr lang="el-GR" altLang="el-GR" sz="2400" smtClean="0"/>
              <a:t> Αν  για παράδειγμα το προϊόν που παράγεται από μια επιχείρηση θεωρείται από τους καταναλωτές ανελαστικό η επιχείρηση έχει τη δυνατότητα να αυξήσει τα έσοδά της µε µια αύξηση της τιμής του προϊόντος της ενώ σε αντίθεση αν το προϊόν θεωρείται ελαστικό μια  αύξηση της τιμής του µάλλον θα επιφέρει μείωση των εσόδων της επιχείρησης.</a:t>
            </a:r>
          </a:p>
          <a:p>
            <a:pPr>
              <a:buClr>
                <a:srgbClr val="FF0000"/>
              </a:buClr>
              <a:buFont typeface="Wingdings" pitchFamily="2" charset="2"/>
              <a:buChar char="v"/>
            </a:pPr>
            <a:r>
              <a:rPr lang="el-GR" altLang="el-GR" sz="2400" smtClean="0"/>
              <a:t>Η γνώση από  το</a:t>
            </a:r>
            <a:r>
              <a:rPr lang="el-GR" altLang="el-GR" sz="2400" b="1" smtClean="0"/>
              <a:t> </a:t>
            </a:r>
            <a:r>
              <a:rPr lang="el-GR" altLang="el-GR" sz="2400" b="1" smtClean="0">
                <a:solidFill>
                  <a:srgbClr val="0000FF"/>
                </a:solidFill>
              </a:rPr>
              <a:t>Κράτος </a:t>
            </a:r>
            <a:r>
              <a:rPr lang="el-GR" altLang="el-GR" sz="2400" smtClean="0"/>
              <a:t> του αν η ζήτηση των διαφόρων αγαθών θεωρείται ελαστική ή ανελαστική είναι βασική  προκειμένου αυτό να προχωρήσει σε φορολόγηση των διαφόρων αγαθών.  </a:t>
            </a:r>
          </a:p>
          <a:p>
            <a:endParaRPr lang="el-GR" altLang="el-GR"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a:xfrm>
            <a:off x="539750" y="620713"/>
            <a:ext cx="8229600" cy="1143000"/>
          </a:xfrm>
        </p:spPr>
        <p:txBody>
          <a:bodyPr/>
          <a:lstStyle/>
          <a:p>
            <a:r>
              <a:rPr lang="el-GR" altLang="el-GR" sz="3600" smtClean="0">
                <a:solidFill>
                  <a:srgbClr val="FF0000"/>
                </a:solidFill>
              </a:rPr>
              <a:t>Η καμπύλη προσφοράς</a:t>
            </a:r>
            <a:r>
              <a:rPr lang="el-GR" altLang="el-GR" sz="3600" smtClean="0"/>
              <a:t> </a:t>
            </a:r>
            <a:r>
              <a:rPr lang="en-US" altLang="el-GR" sz="3600" smtClean="0">
                <a:solidFill>
                  <a:srgbClr val="FF0000"/>
                </a:solidFill>
              </a:rPr>
              <a:t>(Supply) </a:t>
            </a:r>
            <a:r>
              <a:rPr lang="en-US" altLang="el-GR" sz="4000" smtClean="0"/>
              <a:t/>
            </a:r>
            <a:br>
              <a:rPr lang="en-US" altLang="el-GR" sz="4000" smtClean="0"/>
            </a:br>
            <a:r>
              <a:rPr lang="el-GR" altLang="el-GR" sz="4000" smtClean="0">
                <a:solidFill>
                  <a:srgbClr val="FF0000"/>
                </a:solidFill>
              </a:rPr>
              <a:t> </a:t>
            </a:r>
          </a:p>
        </p:txBody>
      </p:sp>
      <p:sp>
        <p:nvSpPr>
          <p:cNvPr id="22531" name="2 - Θέση περιεχομένου"/>
          <p:cNvSpPr>
            <a:spLocks noGrp="1"/>
          </p:cNvSpPr>
          <p:nvPr>
            <p:ph idx="1"/>
          </p:nvPr>
        </p:nvSpPr>
        <p:spPr>
          <a:xfrm>
            <a:off x="457200" y="1412875"/>
            <a:ext cx="8229600" cy="5256213"/>
          </a:xfrm>
        </p:spPr>
        <p:txBody>
          <a:bodyPr/>
          <a:lstStyle/>
          <a:p>
            <a:pPr>
              <a:buFont typeface="Arial" charset="0"/>
              <a:buNone/>
            </a:pPr>
            <a:r>
              <a:rPr lang="el-GR" altLang="el-GR" smtClean="0"/>
              <a:t>   Οι παράγοντες που μετακινούν την καμπύλη προσφοράς είναι:</a:t>
            </a:r>
          </a:p>
          <a:p>
            <a:pPr>
              <a:buClr>
                <a:srgbClr val="FF0000"/>
              </a:buClr>
              <a:buFont typeface="Wingdings" pitchFamily="2" charset="2"/>
              <a:buChar char="Ø"/>
            </a:pPr>
            <a:r>
              <a:rPr lang="el-GR" altLang="el-GR" smtClean="0"/>
              <a:t> Οι Τιμές εισροών</a:t>
            </a:r>
          </a:p>
          <a:p>
            <a:pPr>
              <a:buClr>
                <a:srgbClr val="FF0000"/>
              </a:buClr>
              <a:buFont typeface="Wingdings" pitchFamily="2" charset="2"/>
              <a:buChar char="Ø"/>
            </a:pPr>
            <a:r>
              <a:rPr lang="el-GR" altLang="el-GR" smtClean="0"/>
              <a:t>Η Τεχνολογία και οι κυβερνητικές πολιτικές</a:t>
            </a:r>
          </a:p>
          <a:p>
            <a:pPr>
              <a:buClr>
                <a:srgbClr val="FF0000"/>
              </a:buClr>
              <a:buFont typeface="Wingdings" pitchFamily="2" charset="2"/>
              <a:buChar char="Ø"/>
            </a:pPr>
            <a:r>
              <a:rPr lang="el-GR" altLang="el-GR" smtClean="0"/>
              <a:t>Ο Αριθμός επιχειρήσεων</a:t>
            </a:r>
          </a:p>
          <a:p>
            <a:pPr>
              <a:buClr>
                <a:srgbClr val="FF0000"/>
              </a:buClr>
              <a:buFont typeface="Wingdings" pitchFamily="2" charset="2"/>
              <a:buChar char="Ø"/>
            </a:pPr>
            <a:r>
              <a:rPr lang="el-GR" altLang="el-GR" smtClean="0"/>
              <a:t> Τα Υποκατάστατα στην παραγωγή</a:t>
            </a:r>
          </a:p>
          <a:p>
            <a:pPr>
              <a:buClr>
                <a:srgbClr val="FF0000"/>
              </a:buClr>
              <a:buFont typeface="Wingdings" pitchFamily="2" charset="2"/>
              <a:buChar char="Ø"/>
            </a:pPr>
            <a:r>
              <a:rPr lang="el-GR" altLang="el-GR" smtClean="0"/>
              <a:t>Η Φορολογία και οι επιδοτήσεις</a:t>
            </a:r>
          </a:p>
          <a:p>
            <a:pPr>
              <a:buClr>
                <a:srgbClr val="FF0000"/>
              </a:buClr>
              <a:buFont typeface="Wingdings" pitchFamily="2" charset="2"/>
              <a:buChar char="Ø"/>
            </a:pPr>
            <a:r>
              <a:rPr lang="el-GR" altLang="el-GR" smtClean="0"/>
              <a:t>Οι Φυσικοί παράγοντες</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z="3600" smtClean="0">
                <a:solidFill>
                  <a:srgbClr val="FF0000"/>
                </a:solidFill>
              </a:rPr>
              <a:t>Η συνάρτηση της προσφοράς</a:t>
            </a:r>
          </a:p>
        </p:txBody>
      </p:sp>
      <p:sp>
        <p:nvSpPr>
          <p:cNvPr id="23555" name="2 - Θέση περιεχομένου"/>
          <p:cNvSpPr>
            <a:spLocks noGrp="1"/>
          </p:cNvSpPr>
          <p:nvPr>
            <p:ph idx="1"/>
          </p:nvPr>
        </p:nvSpPr>
        <p:spPr>
          <a:xfrm>
            <a:off x="179388" y="1196975"/>
            <a:ext cx="8785225" cy="5400675"/>
          </a:xfrm>
        </p:spPr>
        <p:txBody>
          <a:bodyPr/>
          <a:lstStyle/>
          <a:p>
            <a:pPr>
              <a:buFont typeface="Arial" charset="0"/>
              <a:buNone/>
            </a:pPr>
            <a:r>
              <a:rPr lang="el-GR" altLang="el-GR" sz="2400" smtClean="0"/>
              <a:t>    Η συνάρτηση προσφοράς θα μπορούσε να διατυπωθεί ως :                            Πα = </a:t>
            </a:r>
            <a:r>
              <a:rPr lang="en-US" altLang="el-GR" sz="2400" smtClean="0"/>
              <a:t>f</a:t>
            </a:r>
            <a:r>
              <a:rPr lang="el-GR" altLang="el-GR" sz="2400" smtClean="0"/>
              <a:t>(Τα, Τσ, Φ, Ε, Τ) όπου:</a:t>
            </a:r>
          </a:p>
          <a:p>
            <a:pPr>
              <a:buClr>
                <a:srgbClr val="FF0000"/>
              </a:buClr>
              <a:buFont typeface="Wingdings" pitchFamily="2" charset="2"/>
              <a:buChar char="Ø"/>
            </a:pPr>
            <a:r>
              <a:rPr lang="el-GR" altLang="el-GR" sz="2400" smtClean="0"/>
              <a:t>(Πα) η ποσότητα του αγαθού α</a:t>
            </a:r>
          </a:p>
          <a:p>
            <a:pPr>
              <a:buClr>
                <a:srgbClr val="FF0000"/>
              </a:buClr>
              <a:buFont typeface="Wingdings" pitchFamily="2" charset="2"/>
              <a:buChar char="Ø"/>
            </a:pPr>
            <a:r>
              <a:rPr lang="el-GR" altLang="el-GR" sz="2400" smtClean="0"/>
              <a:t>(Τα) η τιμή του αγαθού α</a:t>
            </a:r>
          </a:p>
          <a:p>
            <a:pPr>
              <a:buClr>
                <a:srgbClr val="FF0000"/>
              </a:buClr>
              <a:buFont typeface="Wingdings" pitchFamily="2" charset="2"/>
              <a:buChar char="Ø"/>
            </a:pPr>
            <a:r>
              <a:rPr lang="el-GR" altLang="el-GR" sz="2400" smtClean="0"/>
              <a:t>(Τσ) η τιμή των εισροών σ=1,2,..</a:t>
            </a:r>
          </a:p>
          <a:p>
            <a:pPr>
              <a:buClr>
                <a:srgbClr val="FF0000"/>
              </a:buClr>
              <a:buFont typeface="Wingdings" pitchFamily="2" charset="2"/>
              <a:buChar char="Ø"/>
            </a:pPr>
            <a:r>
              <a:rPr lang="el-GR" altLang="el-GR" sz="2400" smtClean="0"/>
              <a:t>(Φ) οι φυσικοί παράγοντες</a:t>
            </a:r>
          </a:p>
          <a:p>
            <a:pPr>
              <a:buClr>
                <a:srgbClr val="FF0000"/>
              </a:buClr>
              <a:buFont typeface="Wingdings" pitchFamily="2" charset="2"/>
              <a:buChar char="Ø"/>
            </a:pPr>
            <a:r>
              <a:rPr lang="el-GR" altLang="el-GR" sz="2400" smtClean="0"/>
              <a:t>(Ε) οι επιδοτήσεις και οι φόροι</a:t>
            </a:r>
          </a:p>
          <a:p>
            <a:pPr>
              <a:buClr>
                <a:srgbClr val="FF0000"/>
              </a:buClr>
              <a:buFont typeface="Wingdings" pitchFamily="2" charset="2"/>
              <a:buChar char="Ø"/>
            </a:pPr>
            <a:r>
              <a:rPr lang="el-GR" altLang="el-GR" sz="2400" smtClean="0"/>
              <a:t>(Τ) η τεχνολογία</a:t>
            </a:r>
          </a:p>
          <a:p>
            <a:r>
              <a:rPr lang="el-GR" altLang="el-GR" sz="2400" smtClean="0"/>
              <a:t>Η συνάρτηση προσφοράς δείχνει τη σχέση μεταξύ Πα και Τα υποθέτοντας ότι οι  λοιποί προσδιοριστικοί παράγοντες παραμένουν σταθεροί, δηλαδή</a:t>
            </a:r>
          </a:p>
          <a:p>
            <a:pPr>
              <a:buFont typeface="Arial" charset="0"/>
              <a:buNone/>
            </a:pPr>
            <a:r>
              <a:rPr lang="el-GR" altLang="el-GR" sz="2400" b="1" smtClean="0">
                <a:solidFill>
                  <a:srgbClr val="FF0000"/>
                </a:solidFill>
              </a:rPr>
              <a:t>       Πα = </a:t>
            </a:r>
            <a:r>
              <a:rPr lang="en-US" altLang="el-GR" sz="2400" b="1" smtClean="0">
                <a:solidFill>
                  <a:srgbClr val="FF0000"/>
                </a:solidFill>
              </a:rPr>
              <a:t>f</a:t>
            </a:r>
            <a:r>
              <a:rPr lang="el-GR" altLang="el-GR" sz="2400" b="1" smtClean="0">
                <a:solidFill>
                  <a:srgbClr val="FF0000"/>
                </a:solidFill>
              </a:rPr>
              <a:t>(Τα)</a:t>
            </a:r>
          </a:p>
          <a:p>
            <a:pPr>
              <a:buFont typeface="Arial" charset="0"/>
              <a:buNone/>
            </a:pPr>
            <a:endParaRPr lang="el-GR" altLang="el-G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a:xfrm>
            <a:off x="468313" y="260350"/>
            <a:ext cx="8229600" cy="1143000"/>
          </a:xfrm>
        </p:spPr>
        <p:txBody>
          <a:bodyPr/>
          <a:lstStyle/>
          <a:p>
            <a:r>
              <a:rPr lang="el-GR" altLang="el-GR" smtClean="0"/>
              <a:t/>
            </a:r>
            <a:br>
              <a:rPr lang="el-GR" altLang="el-GR" smtClean="0"/>
            </a:br>
            <a:r>
              <a:rPr lang="el-GR" altLang="el-GR" sz="3600" smtClean="0">
                <a:solidFill>
                  <a:srgbClr val="FF0000"/>
                </a:solidFill>
              </a:rPr>
              <a:t>Παράγοντες που καθορίζουν την προσφορά (1)</a:t>
            </a:r>
            <a:r>
              <a:rPr lang="el-GR" altLang="el-GR" smtClean="0"/>
              <a:t/>
            </a:r>
            <a:br>
              <a:rPr lang="el-GR" altLang="el-GR" smtClean="0"/>
            </a:br>
            <a:endParaRPr lang="el-GR" altLang="el-GR" smtClean="0"/>
          </a:p>
        </p:txBody>
      </p:sp>
      <p:sp>
        <p:nvSpPr>
          <p:cNvPr id="24579" name="2 - Θέση περιεχομένου"/>
          <p:cNvSpPr>
            <a:spLocks noGrp="1"/>
          </p:cNvSpPr>
          <p:nvPr>
            <p:ph idx="1"/>
          </p:nvPr>
        </p:nvSpPr>
        <p:spPr>
          <a:xfrm>
            <a:off x="179388" y="1341438"/>
            <a:ext cx="8856662" cy="5327650"/>
          </a:xfrm>
        </p:spPr>
        <p:txBody>
          <a:bodyPr/>
          <a:lstStyle/>
          <a:p>
            <a:r>
              <a:rPr lang="el-GR" altLang="el-GR" sz="2400" smtClean="0">
                <a:solidFill>
                  <a:srgbClr val="FF0000"/>
                </a:solidFill>
              </a:rPr>
              <a:t>Τιμές εισροών-πρώτων υλών-κόστους: </a:t>
            </a:r>
            <a:r>
              <a:rPr lang="el-GR" altLang="el-GR" sz="2400" smtClean="0"/>
              <a:t>Μια αύξηση του κόστους των πρώτων υλών θα μειώσει την παραγόμενη ποσότητα  δηλαδή τη ν προσφορά (θα κάνει την πώληση λιγότερο επικερδή). Π.χ. αν αυξηθεί ο μισθός των εργατών ή το ενοίκιο των μηχανημάτων που απασχολεί η επιχείρηση, τότε αυξάνεται το (οριακό) κόστος παραγωγής και η επιχείρηση είναι διατεθειμένη να προσφέρει λιγότερες μονάδες προϊόντος σε κάθε επίπεδο τιμής, δηλαδή η προσφορά του αγαθού μειώνεται.</a:t>
            </a:r>
          </a:p>
          <a:p>
            <a:r>
              <a:rPr lang="el-GR" altLang="el-GR" sz="2400" smtClean="0">
                <a:solidFill>
                  <a:srgbClr val="FF0000"/>
                </a:solidFill>
              </a:rPr>
              <a:t>Τεχνολογία: </a:t>
            </a:r>
            <a:r>
              <a:rPr lang="el-GR" altLang="el-GR" sz="2400" smtClean="0"/>
              <a:t>Βελτίωση της τεχνολογίας σημαίνει μείωση του κόστους παραγωγής και κατά συνέπεια αυξάνει την προσφερόμενη ποσότητα. Π.χ. Αυτοματοποίηση παραγωγής και κάθε μορφή τεχνογνωσίας που συνδέεται με τη μέθοδο παραγωγής.</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z="3600" smtClean="0">
                <a:solidFill>
                  <a:srgbClr val="FF0000"/>
                </a:solidFill>
              </a:rPr>
              <a:t>Παράγοντες που καθορίζουν την προσφορά (2)</a:t>
            </a:r>
            <a:endParaRPr lang="el-GR" altLang="el-GR" sz="3600" smtClean="0"/>
          </a:p>
        </p:txBody>
      </p:sp>
      <p:sp>
        <p:nvSpPr>
          <p:cNvPr id="25603" name="2 - Θέση περιεχομένου"/>
          <p:cNvSpPr>
            <a:spLocks noGrp="1"/>
          </p:cNvSpPr>
          <p:nvPr>
            <p:ph idx="1"/>
          </p:nvPr>
        </p:nvSpPr>
        <p:spPr>
          <a:xfrm>
            <a:off x="179388" y="1600200"/>
            <a:ext cx="8713787" cy="5068888"/>
          </a:xfrm>
        </p:spPr>
        <p:txBody>
          <a:bodyPr/>
          <a:lstStyle/>
          <a:p>
            <a:r>
              <a:rPr lang="el-GR" altLang="el-GR" sz="2400" smtClean="0">
                <a:solidFill>
                  <a:srgbClr val="FF0000"/>
                </a:solidFill>
              </a:rPr>
              <a:t>Προσδοκίες της επιχείρησης.</a:t>
            </a:r>
            <a:r>
              <a:rPr lang="el-GR" altLang="el-GR" sz="2400" smtClean="0"/>
              <a:t> Π.χ. αν η επιχείρηση αναμένει ότι η τιμή του αγαθού θα αυξηθεί στο μέλλον, τότε μπορεί να μειώσει την προσφορά του αγαθού σήμερα (π.χ. να αποθηκεύσει μέρος της σημερινής παραγωγής) αναμένοντας να πουλήσει αργότερα την αποθηκευμένη ποσότητα σε υψηλότερη τιμή.</a:t>
            </a:r>
            <a:endParaRPr lang="el-GR" altLang="el-GR" sz="2400" smtClean="0">
              <a:solidFill>
                <a:srgbClr val="FF0000"/>
              </a:solidFill>
            </a:endParaRPr>
          </a:p>
          <a:p>
            <a:r>
              <a:rPr lang="el-GR" altLang="el-GR" sz="2400" smtClean="0">
                <a:solidFill>
                  <a:srgbClr val="FF0000"/>
                </a:solidFill>
              </a:rPr>
              <a:t>Ο αριθμός των πωλητών</a:t>
            </a:r>
            <a:r>
              <a:rPr lang="el-GR" altLang="el-GR" sz="2400" smtClean="0"/>
              <a:t>. </a:t>
            </a:r>
          </a:p>
          <a:p>
            <a:r>
              <a:rPr lang="el-GR" altLang="el-GR" sz="2400" smtClean="0">
                <a:solidFill>
                  <a:srgbClr val="FF0000"/>
                </a:solidFill>
              </a:rPr>
              <a:t>Εξωτερικές επιδράσεις: </a:t>
            </a:r>
            <a:r>
              <a:rPr lang="el-GR" altLang="el-GR" sz="2400" smtClean="0"/>
              <a:t>παράγοντες όπως πολιτικές εξελίξεις, φυσικά φαινόμενα κλπ μπορεί να επηρεάσουν αισθητά την προσφερόμενη ποσότητα.  Π.Χ. η αυστηροποίηση των κανόνων ασφαλείας ή η αυστηροποίηση των κανόνων για την προστασία του περιβάλλοντος αυξάνει το οριακό κόστος παραγωγής και μειώνει την προσφορά του αγαθού εκ μέρους της επιχείρησης.</a:t>
            </a:r>
          </a:p>
          <a:p>
            <a:endParaRPr lang="el-GR" altLang="el-GR" sz="24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z="4000" smtClean="0">
                <a:solidFill>
                  <a:srgbClr val="FF0000"/>
                </a:solidFill>
              </a:rPr>
              <a:t>Ελαστικότητα προσφοράς</a:t>
            </a:r>
          </a:p>
        </p:txBody>
      </p:sp>
      <p:sp>
        <p:nvSpPr>
          <p:cNvPr id="26627" name="2 - Θέση περιεχομένου"/>
          <p:cNvSpPr>
            <a:spLocks noGrp="1"/>
          </p:cNvSpPr>
          <p:nvPr>
            <p:ph idx="1"/>
          </p:nvPr>
        </p:nvSpPr>
        <p:spPr>
          <a:xfrm>
            <a:off x="323850" y="1412875"/>
            <a:ext cx="8640763" cy="5184775"/>
          </a:xfrm>
        </p:spPr>
        <p:txBody>
          <a:bodyPr/>
          <a:lstStyle/>
          <a:p>
            <a:r>
              <a:rPr lang="el-GR" altLang="el-GR" sz="2800" smtClean="0"/>
              <a:t>Τέλεια ελαστική: </a:t>
            </a:r>
            <a:r>
              <a:rPr lang="el-GR" altLang="el-GR" sz="2800" b="1" i="1" smtClean="0"/>
              <a:t>ε = ∞</a:t>
            </a:r>
          </a:p>
          <a:p>
            <a:r>
              <a:rPr lang="el-GR" altLang="el-GR" sz="2800" smtClean="0"/>
              <a:t>Ελαστική: </a:t>
            </a:r>
            <a:r>
              <a:rPr lang="el-GR" altLang="el-GR" sz="2800" b="1" i="1" smtClean="0"/>
              <a:t>ε &gt; 1</a:t>
            </a:r>
          </a:p>
          <a:p>
            <a:r>
              <a:rPr lang="el-GR" altLang="el-GR" sz="2800" smtClean="0"/>
              <a:t>Μοναδιαία ελαστική: </a:t>
            </a:r>
            <a:r>
              <a:rPr lang="el-GR" altLang="el-GR" sz="2800" b="1" i="1" smtClean="0"/>
              <a:t>ε = 1</a:t>
            </a:r>
          </a:p>
          <a:p>
            <a:r>
              <a:rPr lang="el-GR" altLang="el-GR" sz="2800" smtClean="0"/>
              <a:t>Ανελαστική: </a:t>
            </a:r>
            <a:r>
              <a:rPr lang="el-GR" altLang="el-GR" sz="2800" b="1" i="1" smtClean="0"/>
              <a:t>ε &lt; 1</a:t>
            </a:r>
          </a:p>
          <a:p>
            <a:r>
              <a:rPr lang="el-GR" altLang="el-GR" sz="2800" smtClean="0"/>
              <a:t>Τέλεια ανελαστική: </a:t>
            </a:r>
            <a:r>
              <a:rPr lang="el-GR" altLang="el-GR" sz="2800" b="1" i="1" smtClean="0"/>
              <a:t>ε = 0</a:t>
            </a:r>
            <a:endParaRPr lang="en-US" altLang="el-GR" sz="2800" b="1" i="1" smtClean="0"/>
          </a:p>
          <a:p>
            <a:pPr>
              <a:buFont typeface="Arial" charset="0"/>
              <a:buNone/>
            </a:pPr>
            <a:r>
              <a:rPr lang="en-US" altLang="el-GR" sz="2800" smtClean="0"/>
              <a:t>     </a:t>
            </a:r>
            <a:r>
              <a:rPr lang="el-GR" altLang="el-GR" sz="2800" smtClean="0"/>
              <a:t>Σημαντικός προσδιοριστικός παράγοντας της ελαστικότητας προσφοράς είναι </a:t>
            </a:r>
            <a:r>
              <a:rPr lang="el-GR" altLang="el-GR" sz="2800" b="1" smtClean="0">
                <a:solidFill>
                  <a:srgbClr val="FF0000"/>
                </a:solidFill>
              </a:rPr>
              <a:t>ο χ</a:t>
            </a:r>
            <a:r>
              <a:rPr lang="el-GR" altLang="el-GR" sz="2800" b="1" i="1" smtClean="0">
                <a:solidFill>
                  <a:srgbClr val="FF0000"/>
                </a:solidFill>
              </a:rPr>
              <a:t>ρόνος</a:t>
            </a:r>
            <a:r>
              <a:rPr lang="el-GR" altLang="el-GR" sz="2800" b="1" i="1" smtClean="0"/>
              <a:t>,</a:t>
            </a:r>
            <a:r>
              <a:rPr lang="en-US" altLang="el-GR" sz="2800" b="1" i="1" smtClean="0"/>
              <a:t> </a:t>
            </a:r>
            <a:r>
              <a:rPr lang="el-GR" altLang="el-GR" sz="2800" smtClean="0"/>
              <a:t>που σημαίνει ότι </a:t>
            </a:r>
            <a:r>
              <a:rPr lang="el-GR" altLang="el-GR" sz="2800" u="sng" smtClean="0">
                <a:solidFill>
                  <a:srgbClr val="FF0000"/>
                </a:solidFill>
              </a:rPr>
              <a:t>η προσφορά των διαφόρων αγαθών </a:t>
            </a:r>
            <a:r>
              <a:rPr lang="el-GR" altLang="el-GR" sz="2800" b="1" u="sng" smtClean="0">
                <a:solidFill>
                  <a:srgbClr val="FF0000"/>
                </a:solidFill>
              </a:rPr>
              <a:t>βραχυχρόνια</a:t>
            </a:r>
            <a:r>
              <a:rPr lang="el-GR" altLang="el-GR" sz="2800" u="sng" smtClean="0">
                <a:solidFill>
                  <a:srgbClr val="FF0000"/>
                </a:solidFill>
              </a:rPr>
              <a:t> θεωρείται συνήθως</a:t>
            </a:r>
            <a:r>
              <a:rPr lang="en-US" altLang="el-GR" sz="2800" u="sng" smtClean="0">
                <a:solidFill>
                  <a:srgbClr val="FF0000"/>
                </a:solidFill>
              </a:rPr>
              <a:t> </a:t>
            </a:r>
            <a:r>
              <a:rPr lang="el-GR" altLang="el-GR" sz="2800" b="1" u="sng" smtClean="0">
                <a:solidFill>
                  <a:srgbClr val="FF0000"/>
                </a:solidFill>
              </a:rPr>
              <a:t>ανελαστική </a:t>
            </a:r>
            <a:r>
              <a:rPr lang="el-GR" altLang="el-GR" sz="2800" u="sng" smtClean="0">
                <a:solidFill>
                  <a:srgbClr val="FF0000"/>
                </a:solidFill>
              </a:rPr>
              <a:t>ενώ </a:t>
            </a:r>
            <a:r>
              <a:rPr lang="el-GR" altLang="el-GR" sz="2800" b="1" u="sng" smtClean="0">
                <a:solidFill>
                  <a:srgbClr val="FF0000"/>
                </a:solidFill>
              </a:rPr>
              <a:t>μακροχρόνια </a:t>
            </a:r>
            <a:r>
              <a:rPr lang="el-GR" altLang="el-GR" sz="2800" u="sng" smtClean="0">
                <a:solidFill>
                  <a:srgbClr val="FF0000"/>
                </a:solidFill>
              </a:rPr>
              <a:t>γίνεται </a:t>
            </a:r>
            <a:r>
              <a:rPr lang="el-GR" altLang="el-GR" sz="2800" b="1" u="sng" smtClean="0">
                <a:solidFill>
                  <a:srgbClr val="FF0000"/>
                </a:solidFill>
              </a:rPr>
              <a:t>ελαστική.</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Τίτλος 1"/>
          <p:cNvSpPr>
            <a:spLocks noGrp="1"/>
          </p:cNvSpPr>
          <p:nvPr>
            <p:ph type="title"/>
          </p:nvPr>
        </p:nvSpPr>
        <p:spPr/>
        <p:txBody>
          <a:bodyPr/>
          <a:lstStyle/>
          <a:p>
            <a:pPr eaLnBrk="1" hangingPunct="1"/>
            <a:r>
              <a:rPr lang="el-GR" altLang="el-GR" sz="3600" smtClean="0">
                <a:solidFill>
                  <a:srgbClr val="FF0000"/>
                </a:solidFill>
              </a:rPr>
              <a:t>Ποσότητα και Τιμή Ισορροπίας</a:t>
            </a:r>
          </a:p>
        </p:txBody>
      </p:sp>
      <p:sp>
        <p:nvSpPr>
          <p:cNvPr id="27651" name="Θέση περιεχομένου 2"/>
          <p:cNvSpPr>
            <a:spLocks noGrp="1"/>
          </p:cNvSpPr>
          <p:nvPr>
            <p:ph idx="1"/>
          </p:nvPr>
        </p:nvSpPr>
        <p:spPr>
          <a:xfrm>
            <a:off x="179388" y="1125538"/>
            <a:ext cx="8713787" cy="5543550"/>
          </a:xfrm>
        </p:spPr>
        <p:txBody>
          <a:bodyPr/>
          <a:lstStyle/>
          <a:p>
            <a:pPr eaLnBrk="1" hangingPunct="1">
              <a:buClr>
                <a:srgbClr val="FF0000"/>
              </a:buClr>
              <a:buFont typeface="Wingdings" pitchFamily="2" charset="2"/>
              <a:buChar char="ü"/>
            </a:pPr>
            <a:r>
              <a:rPr lang="el-GR" altLang="el-GR" sz="2200" smtClean="0"/>
              <a:t>Στην αγορά θα επικρατήσει μια τιμή για την οποία η ζητούμενη ποσότητα θα είναι ίση με την προσφερόμενη.                                                                          Η τιμή αυτή ονομάζεται «τιμή ισορροπίας» ενώ η ποσότητα ονομάζεται «ποσότητα ισορροπίας».                                                                                          </a:t>
            </a:r>
          </a:p>
          <a:p>
            <a:pPr eaLnBrk="1" hangingPunct="1">
              <a:buClr>
                <a:srgbClr val="FF0000"/>
              </a:buClr>
              <a:buFont typeface="Wingdings" pitchFamily="2" charset="2"/>
              <a:buChar char="ü"/>
            </a:pPr>
            <a:r>
              <a:rPr lang="el-GR" altLang="el-GR" sz="2200" smtClean="0"/>
              <a:t>Κάθε τιμή μεγαλύτερη από την τιμή ισορροπίας θα δημιουργεί πλεόνασμα ή πλεονάζουσα προσφορά, δηλαδή η προσφερόμενη ποσότητα θα είναι μεγαλύτερη από την ζητούμενη ποσότητα.                                         </a:t>
            </a:r>
          </a:p>
          <a:p>
            <a:pPr eaLnBrk="1" hangingPunct="1">
              <a:buClr>
                <a:srgbClr val="FF0000"/>
              </a:buClr>
              <a:buFont typeface="Wingdings" pitchFamily="2" charset="2"/>
              <a:buChar char="ü"/>
            </a:pPr>
            <a:r>
              <a:rPr lang="el-GR" altLang="el-GR" sz="2200" smtClean="0"/>
              <a:t> Για κάθε τιμή μικρότερη της τιμής ισορροπίας η ζητούμενη ποσότητα θα είναι μεγαλύτερη από τη προσφερόμενη τότε λέμε ότι δημιουργείται έλλειμμα ή υπερβάλλουσα ζήτηση.</a:t>
            </a:r>
            <a:endParaRPr lang="en-US" altLang="el-GR" sz="2200" smtClean="0"/>
          </a:p>
          <a:p>
            <a:pPr>
              <a:buClr>
                <a:srgbClr val="FF0000"/>
              </a:buClr>
              <a:buFont typeface="Wingdings" pitchFamily="2" charset="2"/>
              <a:buChar char="Ø"/>
            </a:pPr>
            <a:r>
              <a:rPr lang="el-GR" altLang="el-GR" sz="2200" i="1" smtClean="0"/>
              <a:t>Όταν επιβάλλεται έμμεσος φόρος στους παραγωγούς μειώνεται η προσφορά οπότε αυξάνεται η τιμή του αγαθού</a:t>
            </a:r>
            <a:r>
              <a:rPr lang="en-US" altLang="el-GR" sz="2200" i="1" smtClean="0"/>
              <a:t>. </a:t>
            </a:r>
            <a:r>
              <a:rPr lang="el-GR" altLang="el-GR" sz="2200" i="1" smtClean="0"/>
              <a:t>Όσο περισσότερο ανελαστική είναι η ζήτηση για ένα αγαθό, τόσο μεγαλύτερο μέρος του φόρου μετακυλύει στους καταναλωτές</a:t>
            </a:r>
            <a:r>
              <a:rPr lang="en-US" altLang="el-GR" sz="2200" i="1" smtClean="0"/>
              <a:t>.</a:t>
            </a:r>
            <a:r>
              <a:rPr lang="el-GR" altLang="el-GR" sz="2200" i="1" smtClean="0"/>
              <a:t> Αντιθέτως όταν δίνεται επιδότηση, η προσφορά αυξάνεται οπότε</a:t>
            </a:r>
            <a:r>
              <a:rPr lang="en-US" altLang="el-GR" sz="2200" i="1" smtClean="0"/>
              <a:t> </a:t>
            </a:r>
            <a:r>
              <a:rPr lang="el-GR" altLang="el-GR" sz="2200" i="1" smtClean="0"/>
              <a:t>μειώνεται η τιμή του αγαθού</a:t>
            </a:r>
            <a:r>
              <a:rPr lang="el-GR" altLang="el-GR" sz="2000" i="1" smtClean="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ctrTitle"/>
          </p:nvPr>
        </p:nvSpPr>
        <p:spPr/>
        <p:txBody>
          <a:bodyPr/>
          <a:lstStyle/>
          <a:p>
            <a:r>
              <a:rPr lang="el-GR" altLang="el-GR" smtClean="0">
                <a:solidFill>
                  <a:srgbClr val="3333FF"/>
                </a:solidFill>
              </a:rPr>
              <a:t>Συμπεριφορά καταναλωτή</a:t>
            </a:r>
          </a:p>
        </p:txBody>
      </p:sp>
      <p:sp>
        <p:nvSpPr>
          <p:cNvPr id="28675" name="2 - Υπότιτλος"/>
          <p:cNvSpPr>
            <a:spLocks noGrp="1"/>
          </p:cNvSpPr>
          <p:nvPr>
            <p:ph type="subTitle" idx="1"/>
          </p:nvPr>
        </p:nvSpPr>
        <p:spPr/>
        <p:txBody>
          <a:bodyPr/>
          <a:lstStyle/>
          <a:p>
            <a:r>
              <a:rPr lang="el-GR" altLang="el-GR" smtClean="0">
                <a:solidFill>
                  <a:srgbClr val="000099"/>
                </a:solidFill>
              </a:rPr>
              <a:t>Διαδικασία Λήψης Αγοραστικής Απόφασης</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solidFill>
                  <a:srgbClr val="3333FF"/>
                </a:solidFill>
              </a:rPr>
              <a:t>Χρησιμότητα αγαθών</a:t>
            </a:r>
          </a:p>
        </p:txBody>
      </p:sp>
      <p:sp>
        <p:nvSpPr>
          <p:cNvPr id="29699" name="2 - Θέση περιεχομένου"/>
          <p:cNvSpPr>
            <a:spLocks noGrp="1"/>
          </p:cNvSpPr>
          <p:nvPr>
            <p:ph idx="1"/>
          </p:nvPr>
        </p:nvSpPr>
        <p:spPr>
          <a:xfrm>
            <a:off x="179388" y="1268413"/>
            <a:ext cx="8856662" cy="5400675"/>
          </a:xfrm>
        </p:spPr>
        <p:txBody>
          <a:bodyPr/>
          <a:lstStyle/>
          <a:p>
            <a:pPr>
              <a:buClr>
                <a:srgbClr val="0000FF"/>
              </a:buClr>
              <a:buFont typeface="Courier New" pitchFamily="49" charset="0"/>
              <a:buChar char="o"/>
            </a:pPr>
            <a:r>
              <a:rPr lang="el-GR" altLang="el-GR" sz="2200" smtClean="0"/>
              <a:t>Χρησιμότητα ενός αγαθού είναι η ικανοποίηση την οποία απολαμβάνει  ο καταναλωτής σε μια ορισμένη χρονική περίοδο από την κατανάλωση του αγαθού αυτού. </a:t>
            </a:r>
          </a:p>
          <a:p>
            <a:pPr>
              <a:buClr>
                <a:srgbClr val="0000FF"/>
              </a:buClr>
              <a:buFont typeface="Courier New" pitchFamily="49" charset="0"/>
              <a:buChar char="o"/>
            </a:pPr>
            <a:r>
              <a:rPr lang="el-GR" altLang="el-GR" sz="2200" smtClean="0"/>
              <a:t>Η επιδίωξη της μέγιστης χρησιμότητας αποτελεί βασικό χαρακτηριστικό της συμπεριφοράς του καταναλωτή στη ζήτηση αγαθών. </a:t>
            </a:r>
          </a:p>
          <a:p>
            <a:pPr>
              <a:buClr>
                <a:srgbClr val="0000FF"/>
              </a:buClr>
              <a:buFont typeface="Courier New" pitchFamily="49" charset="0"/>
              <a:buChar char="o"/>
            </a:pPr>
            <a:r>
              <a:rPr lang="el-GR" altLang="el-GR" sz="2200" smtClean="0"/>
              <a:t>2 περιοριστικοί παράγοντες σε μια συγκεκριμένη χρονική περίοδο :                      Το χρηματικό  εισόδημα του καταναλωτή και οι τιμές των αγαθών. Ο καταναλωτής βρίσκεται σε ισορροπία όταν με δεδομένες τις τιμές των αγαθών και το εισόδημα μεγιστοποιεί τη χρησιμότητά του. </a:t>
            </a:r>
          </a:p>
          <a:p>
            <a:pPr eaLnBrk="1" hangingPunct="1">
              <a:buClr>
                <a:srgbClr val="0000FF"/>
              </a:buClr>
              <a:buFont typeface="Courier New" pitchFamily="49" charset="0"/>
              <a:buChar char="o"/>
            </a:pPr>
            <a:r>
              <a:rPr lang="el-GR" altLang="el-GR" sz="2200" smtClean="0"/>
              <a:t>  Αν ο καταναλωτής είναι ορθολογικός τότε μπορεί να κατατάξει – να ιεραρχήσει τις προτιμήσεις του:</a:t>
            </a:r>
          </a:p>
          <a:p>
            <a:pPr lvl="1" eaLnBrk="1" hangingPunct="1">
              <a:buClr>
                <a:schemeClr val="tx1"/>
              </a:buClr>
              <a:buFontTx/>
              <a:buChar char="•"/>
            </a:pPr>
            <a:r>
              <a:rPr lang="el-GR" altLang="el-GR" sz="2200" smtClean="0"/>
              <a:t>Ο Α  σαφώς προτιμότερος από τον Β</a:t>
            </a:r>
          </a:p>
          <a:p>
            <a:pPr lvl="1" eaLnBrk="1" hangingPunct="1">
              <a:buClr>
                <a:schemeClr val="tx1"/>
              </a:buClr>
              <a:buFontTx/>
              <a:buChar char="•"/>
            </a:pPr>
            <a:r>
              <a:rPr lang="el-GR" altLang="el-GR" sz="2200" smtClean="0"/>
              <a:t>Ο Α  ασθενώς προτιμότερος από τον Β</a:t>
            </a:r>
          </a:p>
          <a:p>
            <a:pPr lvl="1" eaLnBrk="1" hangingPunct="1">
              <a:buClr>
                <a:schemeClr val="tx1"/>
              </a:buClr>
              <a:buFontTx/>
              <a:buChar char="•"/>
            </a:pPr>
            <a:r>
              <a:rPr lang="el-GR" altLang="el-GR" sz="2200" smtClean="0"/>
              <a:t>Αδιάφορος μεταξύ του Α και Β</a:t>
            </a:r>
          </a:p>
          <a:p>
            <a:pPr>
              <a:buClr>
                <a:srgbClr val="0000FF"/>
              </a:buClr>
              <a:buFont typeface="Courier New" pitchFamily="49" charset="0"/>
              <a:buChar char="o"/>
            </a:pPr>
            <a:endParaRPr lang="el-GR" altLang="el-GR" sz="20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solidFill>
                  <a:srgbClr val="3333FF"/>
                </a:solidFill>
              </a:rPr>
              <a:t>Συνολική Χρησιμότητα</a:t>
            </a:r>
          </a:p>
        </p:txBody>
      </p:sp>
      <p:sp>
        <p:nvSpPr>
          <p:cNvPr id="30723" name="2 - Θέση περιεχομένου"/>
          <p:cNvSpPr>
            <a:spLocks noGrp="1"/>
          </p:cNvSpPr>
          <p:nvPr>
            <p:ph idx="1"/>
          </p:nvPr>
        </p:nvSpPr>
        <p:spPr>
          <a:xfrm>
            <a:off x="179388" y="1268413"/>
            <a:ext cx="8785225" cy="5473700"/>
          </a:xfrm>
        </p:spPr>
        <p:txBody>
          <a:bodyPr/>
          <a:lstStyle/>
          <a:p>
            <a:pPr>
              <a:spcBef>
                <a:spcPct val="0"/>
              </a:spcBef>
            </a:pPr>
            <a:r>
              <a:rPr lang="el-GR" altLang="el-GR" smtClean="0"/>
              <a:t>Όσο ένα άτομο αυξάνει την κατανάλωση ενός προϊόντος τόσο αυξάνεται συνήθως η</a:t>
            </a:r>
            <a:r>
              <a:rPr lang="el-GR" altLang="el-GR" b="1" smtClean="0"/>
              <a:t> </a:t>
            </a:r>
            <a:r>
              <a:rPr lang="el-GR" altLang="el-GR" b="1" smtClean="0">
                <a:solidFill>
                  <a:srgbClr val="3333FF"/>
                </a:solidFill>
              </a:rPr>
              <a:t>συνολική χρησιμότητα</a:t>
            </a:r>
            <a:r>
              <a:rPr lang="el-GR" altLang="el-GR" smtClean="0">
                <a:solidFill>
                  <a:srgbClr val="3333FF"/>
                </a:solidFill>
              </a:rPr>
              <a:t> (total utility)</a:t>
            </a:r>
            <a:r>
              <a:rPr lang="el-GR" altLang="el-GR" smtClean="0"/>
              <a:t> που αποκομίζει. Αλλά κάθε επιπλέον μονάδα του προϊόντος επιφέρει συνεχώς μικρότερη αύξηση στη συνολική χρησιμότητα.  Π.χ. αν διψάει κανείς πολύ, το πρώτο ποτήρι νερό του δίνει μεγάλη ικανοποίηση, η οποία όμως μειώνεται καθώς πίνει κι άλλο νερό. Το φαινόμενο αυτό είναι γνωστό ως νόμος της φθίνουσας οριακής απόδοσης. (law of diminishing marginal utility).</a:t>
            </a:r>
            <a:endParaRPr lang="en-US" altLang="el-GR" smtClean="0"/>
          </a:p>
          <a:p>
            <a:endParaRPr lang="en-US" altLang="el-GR" sz="2000" smtClean="0"/>
          </a:p>
          <a:p>
            <a:endParaRPr lang="el-GR" altLang="el-GR" sz="2400" smtClean="0"/>
          </a:p>
          <a:p>
            <a:pPr>
              <a:buFont typeface="Arial" charset="0"/>
              <a:buNone/>
            </a:pPr>
            <a:r>
              <a:rPr lang="el-GR" altLang="el-GR" smtClean="0"/>
              <a:t/>
            </a:r>
            <a:br>
              <a:rPr lang="el-GR" altLang="el-GR" smtClean="0"/>
            </a:br>
            <a:r>
              <a:rPr lang="el-GR" altLang="el-GR" smtClean="0"/>
              <a:t> </a:t>
            </a:r>
            <a:br>
              <a:rPr lang="el-GR" altLang="el-GR" smtClean="0"/>
            </a:br>
            <a:endParaRPr lang="el-GR"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altLang="el-GR" sz="4000" smtClean="0">
                <a:solidFill>
                  <a:srgbClr val="FF0000"/>
                </a:solidFill>
              </a:rPr>
              <a:t>Αγορά - Προσφορά - Ζήτηση</a:t>
            </a:r>
          </a:p>
        </p:txBody>
      </p:sp>
      <p:sp>
        <p:nvSpPr>
          <p:cNvPr id="3" name="Θέση περιεχομένου 2"/>
          <p:cNvSpPr>
            <a:spLocks noGrp="1"/>
          </p:cNvSpPr>
          <p:nvPr>
            <p:ph idx="1"/>
          </p:nvPr>
        </p:nvSpPr>
        <p:spPr>
          <a:xfrm>
            <a:off x="179388" y="1341438"/>
            <a:ext cx="8507412" cy="5327650"/>
          </a:xfrm>
        </p:spPr>
        <p:txBody>
          <a:bodyPr rtlCol="0">
            <a:normAutofit/>
          </a:bodyPr>
          <a:lstStyle/>
          <a:p>
            <a:pPr eaLnBrk="1" fontAlgn="auto" hangingPunct="1">
              <a:spcAft>
                <a:spcPts val="0"/>
              </a:spcAft>
              <a:buClr>
                <a:srgbClr val="FF0000"/>
              </a:buClr>
              <a:buFont typeface="Wingdings" pitchFamily="2" charset="2"/>
              <a:buChar char="Ø"/>
              <a:defRPr/>
            </a:pPr>
            <a:r>
              <a:rPr lang="el-GR" sz="2400" dirty="0" smtClean="0"/>
              <a:t>Η αγορά είναι το σύνολο των αγοραστών και</a:t>
            </a:r>
            <a:r>
              <a:rPr lang="en-US" sz="2400" dirty="0" smtClean="0"/>
              <a:t> </a:t>
            </a:r>
            <a:r>
              <a:rPr lang="el-GR" sz="2400" dirty="0" smtClean="0"/>
              <a:t>των πωλητών ενός συγκεκριμένου αγαθού ή</a:t>
            </a:r>
            <a:r>
              <a:rPr lang="en-US" sz="2400" dirty="0" smtClean="0"/>
              <a:t> </a:t>
            </a:r>
            <a:r>
              <a:rPr lang="el-GR" sz="2400" dirty="0" smtClean="0"/>
              <a:t>µιας υπηρεσίας.</a:t>
            </a:r>
            <a:endParaRPr lang="en-US" sz="2400" dirty="0" smtClean="0"/>
          </a:p>
          <a:p>
            <a:pPr>
              <a:defRPr/>
            </a:pPr>
            <a:endParaRPr lang="el-GR" sz="2400" dirty="0" smtClean="0"/>
          </a:p>
          <a:p>
            <a:pPr>
              <a:defRPr/>
            </a:pPr>
            <a:r>
              <a:rPr lang="el-GR" sz="2400" dirty="0" smtClean="0">
                <a:solidFill>
                  <a:srgbClr val="FF0000"/>
                </a:solidFill>
              </a:rPr>
              <a:t>Είδη αγορών</a:t>
            </a:r>
            <a:r>
              <a:rPr lang="el-GR" sz="2400" dirty="0" smtClean="0"/>
              <a:t>: Υπάρχουν διάφορες μορφές αγορών που καθορίζονται από τον αριθμό των αγοραστών-πωλητών, από την οργάνωση, την ποικιλομορφία του αγαθού, τις αγκυλώσεις της αγοράς κλπ. </a:t>
            </a:r>
            <a:r>
              <a:rPr lang="en-US" sz="2400" dirty="0" smtClean="0"/>
              <a:t>                                                                       </a:t>
            </a:r>
            <a:r>
              <a:rPr lang="el-GR" sz="2400" dirty="0" smtClean="0"/>
              <a:t>Οι κυριότερες διακρίσεις είναι : </a:t>
            </a:r>
          </a:p>
          <a:p>
            <a:pPr>
              <a:defRPr/>
            </a:pPr>
            <a:r>
              <a:rPr lang="el-GR" sz="2400" dirty="0" smtClean="0"/>
              <a:t>Ανταγωνισμός (τέλειος) </a:t>
            </a:r>
            <a:r>
              <a:rPr lang="en-US" sz="2400" dirty="0" smtClean="0"/>
              <a:t>(</a:t>
            </a:r>
            <a:r>
              <a:rPr lang="el-GR" sz="2400" dirty="0" smtClean="0"/>
              <a:t>π.χ. σίτος, φρούτα </a:t>
            </a:r>
            <a:r>
              <a:rPr lang="el-GR" sz="2400" dirty="0" err="1" smtClean="0"/>
              <a:t>κ.λ.π</a:t>
            </a:r>
            <a:r>
              <a:rPr lang="el-GR" sz="2400" dirty="0" smtClean="0"/>
              <a:t>.)</a:t>
            </a:r>
          </a:p>
          <a:p>
            <a:pPr>
              <a:defRPr/>
            </a:pPr>
            <a:r>
              <a:rPr lang="el-GR" sz="2400" dirty="0" smtClean="0"/>
              <a:t>Μονοπώλιο </a:t>
            </a:r>
          </a:p>
          <a:p>
            <a:pPr>
              <a:defRPr/>
            </a:pPr>
            <a:r>
              <a:rPr lang="el-GR" sz="2400" dirty="0" smtClean="0"/>
              <a:t>Ολιγοπώλιο </a:t>
            </a:r>
          </a:p>
          <a:p>
            <a:pPr>
              <a:defRPr/>
            </a:pPr>
            <a:r>
              <a:rPr lang="el-GR" sz="2400" dirty="0" smtClean="0"/>
              <a:t>Μονοπωλιακός ανταγωνισμός </a:t>
            </a:r>
          </a:p>
          <a:p>
            <a:pPr eaLnBrk="1" fontAlgn="auto" hangingPunct="1">
              <a:spcAft>
                <a:spcPts val="0"/>
              </a:spcAft>
              <a:buClr>
                <a:srgbClr val="FF0000"/>
              </a:buClr>
              <a:buFont typeface="Wingdings" pitchFamily="2" charset="2"/>
              <a:buChar char="Ø"/>
              <a:defRPr/>
            </a:pPr>
            <a:endParaRPr lang="el-GR" sz="2400" dirty="0" smtClean="0"/>
          </a:p>
          <a:p>
            <a:pPr marL="0" indent="0" eaLnBrk="1" fontAlgn="auto" hangingPunct="1">
              <a:spcAft>
                <a:spcPts val="0"/>
              </a:spcAft>
              <a:buFont typeface="Arial" pitchFamily="34" charset="0"/>
              <a:buNone/>
              <a:defRPr/>
            </a:pPr>
            <a:endParaRPr lang="el-GR" sz="2800" dirty="0" smtClean="0"/>
          </a:p>
          <a:p>
            <a:pPr eaLnBrk="1" fontAlgn="auto" hangingPunct="1">
              <a:spcAft>
                <a:spcPts val="0"/>
              </a:spcAft>
              <a:buFont typeface="Arial" pitchFamily="34" charset="0"/>
              <a:buChar char="•"/>
              <a:defRPr/>
            </a:pPr>
            <a:endParaRPr lang="el-GR"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solidFill>
                  <a:srgbClr val="3333FF"/>
                </a:solidFill>
              </a:rPr>
              <a:t>Συνολική και οριακή χρησιμότητα</a:t>
            </a:r>
          </a:p>
        </p:txBody>
      </p:sp>
      <p:pic>
        <p:nvPicPr>
          <p:cNvPr id="31747"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9225" y="1700213"/>
            <a:ext cx="4378325" cy="3313112"/>
          </a:xfrm>
          <a:noFill/>
        </p:spPr>
      </p:pic>
      <p:pic>
        <p:nvPicPr>
          <p:cNvPr id="31748" name="BLOGGER_PHOTO_ID_5532462633456679650" descr="http://3.bp.blogspot.com/_nKRgfXuYL44/TMdBc_BOuuI/AAAAAAAAA5g/-YGszqQp-TQ/s400/%CF%87%CF%81%CE%B7%CF%83%CE%B9%CE%BC%CE%BF%CF%84%CE%B7%CF%84%CE%B1-%CE%B5%CF%85%CF%81%CE%B5%CF%84%CE%B7%CF%81%CE%B9%CE%BF-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463" y="1484313"/>
            <a:ext cx="3959225" cy="518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6 - Ορθογώνιο"/>
          <p:cNvSpPr>
            <a:spLocks noChangeArrowheads="1"/>
          </p:cNvSpPr>
          <p:nvPr/>
        </p:nvSpPr>
        <p:spPr bwMode="auto">
          <a:xfrm>
            <a:off x="179388" y="5157788"/>
            <a:ext cx="45720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FF0000"/>
              </a:buClr>
              <a:buFont typeface="Wingdings" pitchFamily="2" charset="2"/>
              <a:buChar char="ü"/>
            </a:pPr>
            <a:r>
              <a:rPr lang="el-GR" altLang="el-GR" sz="1800" i="1"/>
              <a:t>καθώς αυξάνεται η  ποσότητα που καταναλώνεται, η συνολική χρησιμότητα αυξάνεται αλλά η οριακή μειώνεται</a:t>
            </a:r>
          </a:p>
        </p:txBody>
      </p:sp>
      <p:sp>
        <p:nvSpPr>
          <p:cNvPr id="31750" name="7 - Ορθογώνιο"/>
          <p:cNvSpPr>
            <a:spLocks noChangeArrowheads="1"/>
          </p:cNvSpPr>
          <p:nvPr/>
        </p:nvSpPr>
        <p:spPr bwMode="auto">
          <a:xfrm>
            <a:off x="611188" y="6211888"/>
            <a:ext cx="25796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l-GR" sz="1200"/>
              <a:t>http://www.euretirio.com</a:t>
            </a:r>
            <a:endParaRPr lang="el-GR" altLang="el-GR" sz="12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a:xfrm>
            <a:off x="457200" y="274638"/>
            <a:ext cx="8229600" cy="1066800"/>
          </a:xfrm>
        </p:spPr>
        <p:txBody>
          <a:bodyPr/>
          <a:lstStyle/>
          <a:p>
            <a:r>
              <a:rPr lang="el-GR" altLang="el-GR" sz="3600" smtClean="0">
                <a:solidFill>
                  <a:srgbClr val="3333FF"/>
                </a:solidFill>
              </a:rPr>
              <a:t>Χρησιμότητα &amp; Αγοραστική Συμπεριφορά</a:t>
            </a:r>
          </a:p>
        </p:txBody>
      </p:sp>
      <p:sp>
        <p:nvSpPr>
          <p:cNvPr id="32771" name="2 - Θέση περιεχομένου"/>
          <p:cNvSpPr>
            <a:spLocks noGrp="1"/>
          </p:cNvSpPr>
          <p:nvPr>
            <p:ph idx="1"/>
          </p:nvPr>
        </p:nvSpPr>
        <p:spPr>
          <a:xfrm>
            <a:off x="179388" y="1125538"/>
            <a:ext cx="8856662" cy="5543550"/>
          </a:xfrm>
        </p:spPr>
        <p:txBody>
          <a:bodyPr/>
          <a:lstStyle/>
          <a:p>
            <a:pPr>
              <a:buClr>
                <a:srgbClr val="0000FF"/>
              </a:buClr>
              <a:buFont typeface="Wingdings" pitchFamily="2" charset="2"/>
              <a:buChar char="Ø"/>
            </a:pPr>
            <a:r>
              <a:rPr lang="el-GR" altLang="el-GR" sz="2800" smtClean="0"/>
              <a:t>Η χρησιμότητα οφείλεται σε κάποια πραγματικά χαρακτηριστικά του </a:t>
            </a:r>
            <a:r>
              <a:rPr lang="el-GR" altLang="el-GR" sz="2800" smtClean="0">
                <a:hlinkClick r:id="rId2"/>
              </a:rPr>
              <a:t>προϊόντος</a:t>
            </a:r>
            <a:r>
              <a:rPr lang="el-GR" altLang="el-GR" sz="2800" smtClean="0"/>
              <a:t>  αλλά σε μεγάλο βαθμό επηρεάζεται από υποκειμενικούς παράγοντες, όπως είναι οι προτιμήσεις του εκάστοτε καταναλωτή, τα στοιχεία της προσωπικότητας του κ.α (π.χ. ορισμένα άτομα έχουν ανάγκη για κάπνισμα ενώ άλλα όχι).</a:t>
            </a:r>
          </a:p>
          <a:p>
            <a:pPr>
              <a:buClr>
                <a:srgbClr val="0000FF"/>
              </a:buClr>
              <a:buFont typeface="Wingdings" pitchFamily="2" charset="2"/>
              <a:buChar char="Ø"/>
            </a:pPr>
            <a:r>
              <a:rPr lang="el-GR" altLang="el-GR" sz="2800" smtClean="0"/>
              <a:t> Η συμπεριφορά του καταναλωτή, είναι ο τρόπος με τον οποίο ο καταναλωτής καταλήγει στην απόφαση να αγοράσει ένα προϊόν    </a:t>
            </a:r>
          </a:p>
          <a:p>
            <a:pPr>
              <a:buClr>
                <a:srgbClr val="0000FF"/>
              </a:buClr>
              <a:buFont typeface="Wingdings" pitchFamily="2" charset="2"/>
              <a:buChar char="Ø"/>
            </a:pPr>
            <a:r>
              <a:rPr lang="el-GR" altLang="el-GR" sz="2800" smtClean="0"/>
              <a:t>Η αγοραστική συμπεριφορά είναι μια σύνθετη διαδικασία που δεν μπορεί να ερμηνευτεί μόνο από τους παραδοσιακούς νόμους της προσφοράς και της ζήτησης</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378" y="332656"/>
            <a:ext cx="8719102" cy="615713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3954" name="Group 50"/>
          <p:cNvGraphicFramePr>
            <a:graphicFrameLocks noGrp="1"/>
          </p:cNvGraphicFramePr>
          <p:nvPr/>
        </p:nvGraphicFramePr>
        <p:xfrm>
          <a:off x="755650" y="404813"/>
          <a:ext cx="8137525" cy="1871662"/>
        </p:xfrm>
        <a:graphic>
          <a:graphicData uri="http://schemas.openxmlformats.org/drawingml/2006/table">
            <a:tbl>
              <a:tblPr/>
              <a:tblGrid>
                <a:gridCol w="3254292"/>
                <a:gridCol w="4883233"/>
              </a:tblGrid>
              <a:tr h="298734">
                <a:tc gridSpan="2">
                  <a:txBody>
                    <a:bodyPr/>
                    <a:lstStyle/>
                    <a:p>
                      <a:pPr marL="0" marR="0" lvl="0" indent="0" algn="ctr" defTabSz="914400" rtl="0" eaLnBrk="0" fontAlgn="base" latinLnBrk="0" hangingPunct="0">
                        <a:lnSpc>
                          <a:spcPct val="85000"/>
                        </a:lnSpc>
                        <a:spcBef>
                          <a:spcPct val="10000"/>
                        </a:spcBef>
                        <a:spcAft>
                          <a:spcPct val="10000"/>
                        </a:spcAft>
                        <a:buClrTx/>
                        <a:buSzTx/>
                        <a:buFontTx/>
                        <a:buNone/>
                        <a:tabLst/>
                      </a:pPr>
                      <a:r>
                        <a:rPr kumimoji="0" lang="el-GR" sz="1600" b="1" i="0" u="none" strike="noStrike" cap="none" normalizeH="0" baseline="0" dirty="0" smtClean="0">
                          <a:ln>
                            <a:noFill/>
                          </a:ln>
                          <a:solidFill>
                            <a:srgbClr val="FF0000"/>
                          </a:solidFill>
                          <a:effectLst/>
                          <a:latin typeface="Arial" charset="0"/>
                        </a:rPr>
                        <a:t>ΕΞΩΤΕΡΙΚΕΣ ΕΠΙΔΡΑΣΕΙΣ</a:t>
                      </a:r>
                    </a:p>
                  </a:txBody>
                  <a:tcPr marL="91439" marR="91439" marT="45725" marB="4572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l-GR"/>
                    </a:p>
                  </a:txBody>
                  <a:tcPr/>
                </a:tc>
              </a:tr>
              <a:tr h="506019">
                <a:tc>
                  <a:txBody>
                    <a:bodyPr/>
                    <a:lstStyle/>
                    <a:p>
                      <a:pPr marL="0" marR="0" lvl="0" indent="0" algn="ctr" defTabSz="914400" rtl="0" eaLnBrk="0" fontAlgn="base" latinLnBrk="0" hangingPunct="0">
                        <a:lnSpc>
                          <a:spcPct val="85000"/>
                        </a:lnSpc>
                        <a:spcBef>
                          <a:spcPct val="10000"/>
                        </a:spcBef>
                        <a:spcAft>
                          <a:spcPct val="10000"/>
                        </a:spcAft>
                        <a:buClrTx/>
                        <a:buSzTx/>
                        <a:buFontTx/>
                        <a:buNone/>
                        <a:tabLst/>
                      </a:pPr>
                      <a:r>
                        <a:rPr kumimoji="0" lang="el-GR" sz="1600" b="1" i="0" u="none" strike="noStrike" cap="none" normalizeH="0" baseline="0" dirty="0" smtClean="0">
                          <a:ln>
                            <a:noFill/>
                          </a:ln>
                          <a:solidFill>
                            <a:srgbClr val="0000FF"/>
                          </a:solidFill>
                          <a:effectLst/>
                          <a:latin typeface="Arial" charset="0"/>
                        </a:rPr>
                        <a:t>ΕΡΕΘΙΣΜΑΤΑ ΑΠΟ ΜΚΤ</a:t>
                      </a:r>
                    </a:p>
                  </a:txBody>
                  <a:tcPr marL="91439" marR="91439"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10000"/>
                        </a:spcBef>
                        <a:spcAft>
                          <a:spcPct val="10000"/>
                        </a:spcAft>
                        <a:buClrTx/>
                        <a:buSzTx/>
                        <a:buFontTx/>
                        <a:buNone/>
                        <a:tabLst/>
                      </a:pPr>
                      <a:r>
                        <a:rPr kumimoji="0" lang="el-GR" sz="1600" b="1" i="0" u="none" strike="noStrike" cap="none" normalizeH="0" baseline="0" dirty="0" smtClean="0">
                          <a:ln>
                            <a:noFill/>
                          </a:ln>
                          <a:solidFill>
                            <a:srgbClr val="0000FF"/>
                          </a:solidFill>
                          <a:effectLst/>
                          <a:latin typeface="Arial" charset="0"/>
                        </a:rPr>
                        <a:t>ΕΡΕΘΙΣΜΑΤΑ ΑΠΟ ΚΟΙΝΩΝΙΚΟ-ΠΟΛΙΤΙΚΟ ΠΕΡΙΒΑΛΛΟΝ</a:t>
                      </a:r>
                    </a:p>
                  </a:txBody>
                  <a:tcPr marL="91439" marR="91439"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909">
                <a:tc>
                  <a:txBody>
                    <a:bodyPr/>
                    <a:lstStyle/>
                    <a:p>
                      <a:pPr marL="0" marR="0" lvl="0" indent="0" algn="l" defTabSz="914400" rtl="0" eaLnBrk="0" fontAlgn="base" latinLnBrk="0" hangingPunct="0">
                        <a:lnSpc>
                          <a:spcPct val="85000"/>
                        </a:lnSpc>
                        <a:spcBef>
                          <a:spcPct val="10000"/>
                        </a:spcBef>
                        <a:spcAft>
                          <a:spcPct val="10000"/>
                        </a:spcAft>
                        <a:buClrTx/>
                        <a:buSzTx/>
                        <a:buFontTx/>
                        <a:buChar char="•"/>
                        <a:tabLst/>
                      </a:pPr>
                      <a:r>
                        <a:rPr kumimoji="0" lang="el-GR" sz="1600" b="0" i="0" u="none" strike="noStrike" cap="none" normalizeH="0" baseline="0" dirty="0" smtClean="0">
                          <a:ln>
                            <a:noFill/>
                          </a:ln>
                          <a:solidFill>
                            <a:schemeClr val="tx1"/>
                          </a:solidFill>
                          <a:effectLst/>
                          <a:latin typeface="Arial" charset="0"/>
                        </a:rPr>
                        <a:t>ΠΡΟΪΟΝ</a:t>
                      </a:r>
                    </a:p>
                    <a:p>
                      <a:pPr marL="0" marR="0" lvl="0" indent="0" algn="l" defTabSz="914400" rtl="0" eaLnBrk="0" fontAlgn="base" latinLnBrk="0" hangingPunct="0">
                        <a:lnSpc>
                          <a:spcPct val="85000"/>
                        </a:lnSpc>
                        <a:spcBef>
                          <a:spcPct val="10000"/>
                        </a:spcBef>
                        <a:spcAft>
                          <a:spcPct val="10000"/>
                        </a:spcAft>
                        <a:buClrTx/>
                        <a:buSzTx/>
                        <a:buFontTx/>
                        <a:buChar char="•"/>
                        <a:tabLst/>
                      </a:pPr>
                      <a:r>
                        <a:rPr kumimoji="0" lang="el-GR" sz="1600" b="0" i="0" u="none" strike="noStrike" cap="none" normalizeH="0" baseline="0" dirty="0" smtClean="0">
                          <a:ln>
                            <a:noFill/>
                          </a:ln>
                          <a:solidFill>
                            <a:schemeClr val="tx1"/>
                          </a:solidFill>
                          <a:effectLst/>
                          <a:latin typeface="Arial" charset="0"/>
                        </a:rPr>
                        <a:t>ΤΙΜΗ</a:t>
                      </a:r>
                    </a:p>
                    <a:p>
                      <a:pPr marL="0" marR="0" lvl="0" indent="0" algn="l" defTabSz="914400" rtl="0" eaLnBrk="0" fontAlgn="base" latinLnBrk="0" hangingPunct="0">
                        <a:lnSpc>
                          <a:spcPct val="85000"/>
                        </a:lnSpc>
                        <a:spcBef>
                          <a:spcPct val="10000"/>
                        </a:spcBef>
                        <a:spcAft>
                          <a:spcPct val="10000"/>
                        </a:spcAft>
                        <a:buClrTx/>
                        <a:buSzTx/>
                        <a:buFontTx/>
                        <a:buChar char="•"/>
                        <a:tabLst/>
                      </a:pPr>
                      <a:r>
                        <a:rPr kumimoji="0" lang="el-GR" sz="1600" b="0" i="0" u="none" strike="noStrike" cap="none" normalizeH="0" baseline="0" dirty="0" smtClean="0">
                          <a:ln>
                            <a:noFill/>
                          </a:ln>
                          <a:solidFill>
                            <a:schemeClr val="tx1"/>
                          </a:solidFill>
                          <a:effectLst/>
                          <a:latin typeface="Arial" charset="0"/>
                        </a:rPr>
                        <a:t>ΔΙΑΝΟΜΗ</a:t>
                      </a:r>
                    </a:p>
                    <a:p>
                      <a:pPr marL="0" marR="0" lvl="0" indent="0" algn="l" defTabSz="914400" rtl="0" eaLnBrk="0" fontAlgn="base" latinLnBrk="0" hangingPunct="0">
                        <a:lnSpc>
                          <a:spcPct val="85000"/>
                        </a:lnSpc>
                        <a:spcBef>
                          <a:spcPct val="10000"/>
                        </a:spcBef>
                        <a:spcAft>
                          <a:spcPct val="10000"/>
                        </a:spcAft>
                        <a:buClrTx/>
                        <a:buSzTx/>
                        <a:buFontTx/>
                        <a:buChar char="•"/>
                        <a:tabLst/>
                      </a:pPr>
                      <a:r>
                        <a:rPr kumimoji="0" lang="el-GR" sz="1600" b="0" i="0" u="none" strike="noStrike" cap="none" normalizeH="0" baseline="0" dirty="0" smtClean="0">
                          <a:ln>
                            <a:noFill/>
                          </a:ln>
                          <a:solidFill>
                            <a:schemeClr val="tx1"/>
                          </a:solidFill>
                          <a:effectLst/>
                          <a:latin typeface="Arial" charset="0"/>
                        </a:rPr>
                        <a:t>ΠΡΟΒΟΛΗ</a:t>
                      </a:r>
                    </a:p>
                  </a:txBody>
                  <a:tcPr marL="91439" marR="91439"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5000"/>
                        </a:lnSpc>
                        <a:spcBef>
                          <a:spcPct val="10000"/>
                        </a:spcBef>
                        <a:spcAft>
                          <a:spcPct val="10000"/>
                        </a:spcAft>
                        <a:buClrTx/>
                        <a:buSzTx/>
                        <a:buFontTx/>
                        <a:buChar char="•"/>
                        <a:tabLst/>
                      </a:pPr>
                      <a:r>
                        <a:rPr kumimoji="0" lang="el-GR" sz="1600" b="0" i="0" u="none" strike="noStrike" cap="none" normalizeH="0" baseline="0" dirty="0" smtClean="0">
                          <a:ln>
                            <a:noFill/>
                          </a:ln>
                          <a:solidFill>
                            <a:schemeClr val="tx1"/>
                          </a:solidFill>
                          <a:effectLst/>
                          <a:latin typeface="Arial" charset="0"/>
                        </a:rPr>
                        <a:t>ΑΝΕΠΙΣΗΜΕΣ ΠΗΓΕΣ ΠΛΗΡΟΦΟΡΗΣΗΣ</a:t>
                      </a:r>
                    </a:p>
                    <a:p>
                      <a:pPr marL="0" marR="0" lvl="0" indent="0" algn="l" defTabSz="914400" rtl="0" eaLnBrk="0" fontAlgn="base" latinLnBrk="0" hangingPunct="0">
                        <a:lnSpc>
                          <a:spcPct val="85000"/>
                        </a:lnSpc>
                        <a:spcBef>
                          <a:spcPct val="10000"/>
                        </a:spcBef>
                        <a:spcAft>
                          <a:spcPct val="10000"/>
                        </a:spcAft>
                        <a:buClrTx/>
                        <a:buSzTx/>
                        <a:buFontTx/>
                        <a:buChar char="•"/>
                        <a:tabLst/>
                      </a:pPr>
                      <a:r>
                        <a:rPr kumimoji="0" lang="el-GR" sz="1600" b="0" i="0" u="none" strike="noStrike" cap="none" normalizeH="0" baseline="0" dirty="0" smtClean="0">
                          <a:ln>
                            <a:noFill/>
                          </a:ln>
                          <a:solidFill>
                            <a:schemeClr val="tx1"/>
                          </a:solidFill>
                          <a:effectLst/>
                          <a:latin typeface="Arial" charset="0"/>
                        </a:rPr>
                        <a:t>ΟΙΚΟΓΕΝΕΙΑ</a:t>
                      </a:r>
                    </a:p>
                    <a:p>
                      <a:pPr marL="0" marR="0" lvl="0" indent="0" algn="l" defTabSz="914400" rtl="0" eaLnBrk="0" fontAlgn="base" latinLnBrk="0" hangingPunct="0">
                        <a:lnSpc>
                          <a:spcPct val="85000"/>
                        </a:lnSpc>
                        <a:spcBef>
                          <a:spcPct val="10000"/>
                        </a:spcBef>
                        <a:spcAft>
                          <a:spcPct val="10000"/>
                        </a:spcAft>
                        <a:buClrTx/>
                        <a:buSzTx/>
                        <a:buFontTx/>
                        <a:buChar char="•"/>
                        <a:tabLst/>
                      </a:pPr>
                      <a:r>
                        <a:rPr kumimoji="0" lang="el-GR" sz="1600" b="0" i="0" u="none" strike="noStrike" cap="none" normalizeH="0" baseline="0" dirty="0" smtClean="0">
                          <a:ln>
                            <a:noFill/>
                          </a:ln>
                          <a:solidFill>
                            <a:schemeClr val="tx1"/>
                          </a:solidFill>
                          <a:effectLst/>
                          <a:latin typeface="Arial" charset="0"/>
                        </a:rPr>
                        <a:t>ΑΛΛΕΣ ΜΗ - ΕΜΠΟΡΙΚΕΣ ΠΗΓΕΣ</a:t>
                      </a:r>
                    </a:p>
                    <a:p>
                      <a:pPr marL="0" marR="0" lvl="0" indent="0" algn="l" defTabSz="914400" rtl="0" eaLnBrk="0" fontAlgn="base" latinLnBrk="0" hangingPunct="0">
                        <a:lnSpc>
                          <a:spcPct val="85000"/>
                        </a:lnSpc>
                        <a:spcBef>
                          <a:spcPct val="10000"/>
                        </a:spcBef>
                        <a:spcAft>
                          <a:spcPct val="10000"/>
                        </a:spcAft>
                        <a:buClrTx/>
                        <a:buSzTx/>
                        <a:buFontTx/>
                        <a:buChar char="•"/>
                        <a:tabLst/>
                      </a:pPr>
                      <a:r>
                        <a:rPr kumimoji="0" lang="el-GR" sz="1600" b="0" i="0" u="none" strike="noStrike" cap="none" normalizeH="0" baseline="0" dirty="0" smtClean="0">
                          <a:ln>
                            <a:noFill/>
                          </a:ln>
                          <a:solidFill>
                            <a:schemeClr val="tx1"/>
                          </a:solidFill>
                          <a:effectLst/>
                          <a:latin typeface="Arial" charset="0"/>
                        </a:rPr>
                        <a:t>ΚΟΥΛΤΟΥΡΑ</a:t>
                      </a:r>
                    </a:p>
                  </a:txBody>
                  <a:tcPr marL="91439" marR="91439"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23953" name="Group 49"/>
          <p:cNvGraphicFramePr>
            <a:graphicFrameLocks noGrp="1"/>
          </p:cNvGraphicFramePr>
          <p:nvPr/>
        </p:nvGraphicFramePr>
        <p:xfrm>
          <a:off x="1692275" y="2492375"/>
          <a:ext cx="7200900" cy="2330450"/>
        </p:xfrm>
        <a:graphic>
          <a:graphicData uri="http://schemas.openxmlformats.org/drawingml/2006/table">
            <a:tbl>
              <a:tblPr/>
              <a:tblGrid>
                <a:gridCol w="2879725"/>
                <a:gridCol w="4321175"/>
              </a:tblGrid>
              <a:tr h="298694">
                <a:tc gridSpan="2">
                  <a:txBody>
                    <a:bodyPr/>
                    <a:lstStyle/>
                    <a:p>
                      <a:pPr marL="0" marR="0" lvl="0" indent="0" algn="ctr" defTabSz="914400" rtl="0" eaLnBrk="0" fontAlgn="base" latinLnBrk="0" hangingPunct="0">
                        <a:lnSpc>
                          <a:spcPct val="85000"/>
                        </a:lnSpc>
                        <a:spcBef>
                          <a:spcPct val="20000"/>
                        </a:spcBef>
                        <a:spcAft>
                          <a:spcPct val="0"/>
                        </a:spcAft>
                        <a:buClrTx/>
                        <a:buSzTx/>
                        <a:buFontTx/>
                        <a:buNone/>
                        <a:tabLst/>
                      </a:pPr>
                      <a:r>
                        <a:rPr kumimoji="0" lang="el-GR" sz="1600" b="1" i="0" u="none" strike="noStrike" cap="none" normalizeH="0" baseline="0" dirty="0" smtClean="0">
                          <a:ln>
                            <a:noFill/>
                          </a:ln>
                          <a:solidFill>
                            <a:srgbClr val="FF0000"/>
                          </a:solidFill>
                          <a:effectLst/>
                          <a:latin typeface="Arial" charset="0"/>
                        </a:rPr>
                        <a:t>ΔΙΑΔΙΚΑΣΙΑ ΛΗΨΗΣ ΑΠΟΦΑΣΕΩΝ</a:t>
                      </a:r>
                    </a:p>
                  </a:txBody>
                  <a:tcPr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l-GR"/>
                    </a:p>
                  </a:txBody>
                  <a:tcPr/>
                </a:tc>
              </a:tr>
              <a:tr h="2031756">
                <a:tc>
                  <a:txBody>
                    <a:bodyPr/>
                    <a:lstStyle/>
                    <a:p>
                      <a:pPr marL="0" marR="0" lvl="0" indent="0" algn="l" defTabSz="914400" rtl="0" eaLnBrk="0" fontAlgn="base" latinLnBrk="0" hangingPunct="0">
                        <a:lnSpc>
                          <a:spcPct val="85000"/>
                        </a:lnSpc>
                        <a:spcBef>
                          <a:spcPct val="20000"/>
                        </a:spcBef>
                        <a:spcAft>
                          <a:spcPct val="0"/>
                        </a:spcAft>
                        <a:buClrTx/>
                        <a:buSzTx/>
                        <a:buFontTx/>
                        <a:buNone/>
                        <a:tabLst/>
                      </a:pPr>
                      <a:r>
                        <a:rPr kumimoji="0" lang="el-GR" sz="1600" b="0" i="0" u="none" strike="noStrike" cap="none" normalizeH="0" baseline="0" dirty="0" smtClean="0">
                          <a:ln>
                            <a:noFill/>
                          </a:ln>
                          <a:solidFill>
                            <a:schemeClr val="tx1"/>
                          </a:solidFill>
                          <a:effectLst/>
                          <a:latin typeface="Arial" charset="0"/>
                        </a:rPr>
                        <a:t>ΑΝΑΓΝΩΡΙΣΗ ΑΝΑΓΚΗΣ</a:t>
                      </a:r>
                    </a:p>
                    <a:p>
                      <a:pPr marL="0" marR="0" lvl="0" indent="0" algn="l" defTabSz="914400" rtl="0" eaLnBrk="0" fontAlgn="base" latinLnBrk="0" hangingPunct="0">
                        <a:lnSpc>
                          <a:spcPct val="85000"/>
                        </a:lnSpc>
                        <a:spcBef>
                          <a:spcPct val="2000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85000"/>
                        </a:lnSpc>
                        <a:spcBef>
                          <a:spcPct val="20000"/>
                        </a:spcBef>
                        <a:spcAft>
                          <a:spcPct val="0"/>
                        </a:spcAft>
                        <a:buClrTx/>
                        <a:buSzTx/>
                        <a:buFontTx/>
                        <a:buNone/>
                        <a:tabLst/>
                      </a:pPr>
                      <a:r>
                        <a:rPr kumimoji="0" lang="el-GR" sz="1600" b="0" i="0" u="none" strike="noStrike" cap="none" normalizeH="0" baseline="0" dirty="0" smtClean="0">
                          <a:ln>
                            <a:noFill/>
                          </a:ln>
                          <a:solidFill>
                            <a:schemeClr val="tx1"/>
                          </a:solidFill>
                          <a:effectLst/>
                          <a:latin typeface="Arial" charset="0"/>
                        </a:rPr>
                        <a:t>ΣΥΛΛΟΓΗ ΠΛΗΡΟΦΟΡΙΩΝ ΑΠΌ ΤΗΝ ΑΓΟΡΑ</a:t>
                      </a:r>
                    </a:p>
                    <a:p>
                      <a:pPr marL="0" marR="0" lvl="0" indent="0" algn="l" defTabSz="914400" rtl="0" eaLnBrk="0" fontAlgn="base" latinLnBrk="0" hangingPunct="0">
                        <a:lnSpc>
                          <a:spcPct val="85000"/>
                        </a:lnSpc>
                        <a:spcBef>
                          <a:spcPct val="2000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85000"/>
                        </a:lnSpc>
                        <a:spcBef>
                          <a:spcPct val="20000"/>
                        </a:spcBef>
                        <a:spcAft>
                          <a:spcPct val="0"/>
                        </a:spcAft>
                        <a:buClrTx/>
                        <a:buSzTx/>
                        <a:buFontTx/>
                        <a:buNone/>
                        <a:tabLst/>
                      </a:pPr>
                      <a:r>
                        <a:rPr kumimoji="0" lang="el-GR" sz="1600" b="0" i="0" u="none" strike="noStrike" cap="none" normalizeH="0" baseline="0" dirty="0" smtClean="0">
                          <a:ln>
                            <a:noFill/>
                          </a:ln>
                          <a:solidFill>
                            <a:schemeClr val="tx1"/>
                          </a:solidFill>
                          <a:effectLst/>
                          <a:latin typeface="Arial" charset="0"/>
                        </a:rPr>
                        <a:t>ΑΞΙΟΛΟΓΗΣΗ ΕΝΑΛΛΑΚΤΙΚΩΝ ΛΥΣΕΩΝ</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5000"/>
                        </a:lnSpc>
                        <a:spcBef>
                          <a:spcPct val="2000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4841" name="Rectangle 25"/>
          <p:cNvSpPr>
            <a:spLocks noChangeArrowheads="1"/>
          </p:cNvSpPr>
          <p:nvPr/>
        </p:nvSpPr>
        <p:spPr bwMode="auto">
          <a:xfrm>
            <a:off x="5435600" y="2852738"/>
            <a:ext cx="2590800" cy="1223962"/>
          </a:xfrm>
          <a:prstGeom prst="rect">
            <a:avLst/>
          </a:prstGeom>
          <a:solidFill>
            <a:schemeClr val="accent1"/>
          </a:solidFill>
          <a:ln w="9525">
            <a:solidFill>
              <a:srgbClr val="FF0000"/>
            </a:solidFill>
            <a:miter lim="800000"/>
            <a:headEnd/>
            <a:tailEnd/>
          </a:ln>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nSpc>
                <a:spcPct val="85000"/>
              </a:lnSpc>
              <a:spcBef>
                <a:spcPct val="0"/>
              </a:spcBef>
              <a:buFontTx/>
              <a:buNone/>
            </a:pPr>
            <a:r>
              <a:rPr lang="el-GR" altLang="el-GR" sz="1600" u="sng"/>
              <a:t>ΨΥΧΟΛΟΓΙΚΟ ΠΕΔΙΟ</a:t>
            </a:r>
          </a:p>
          <a:p>
            <a:pPr>
              <a:lnSpc>
                <a:spcPct val="85000"/>
              </a:lnSpc>
              <a:spcBef>
                <a:spcPct val="0"/>
              </a:spcBef>
              <a:buFontTx/>
              <a:buChar char="•"/>
            </a:pPr>
            <a:r>
              <a:rPr lang="el-GR" altLang="el-GR" sz="1600"/>
              <a:t>ΑΝΤΙΛΗΨΗ</a:t>
            </a:r>
          </a:p>
          <a:p>
            <a:pPr>
              <a:lnSpc>
                <a:spcPct val="85000"/>
              </a:lnSpc>
              <a:spcBef>
                <a:spcPct val="0"/>
              </a:spcBef>
              <a:buFontTx/>
              <a:buChar char="•"/>
            </a:pPr>
            <a:r>
              <a:rPr lang="el-GR" altLang="el-GR" sz="1600"/>
              <a:t>ΠΑΡΑΚΛΗΣΗ</a:t>
            </a:r>
          </a:p>
          <a:p>
            <a:pPr>
              <a:lnSpc>
                <a:spcPct val="85000"/>
              </a:lnSpc>
              <a:spcBef>
                <a:spcPct val="0"/>
              </a:spcBef>
              <a:buFontTx/>
              <a:buChar char="•"/>
            </a:pPr>
            <a:r>
              <a:rPr lang="el-GR" altLang="el-GR" sz="1600"/>
              <a:t>ΜΑΘΗΣΗ</a:t>
            </a:r>
          </a:p>
          <a:p>
            <a:pPr>
              <a:lnSpc>
                <a:spcPct val="85000"/>
              </a:lnSpc>
              <a:spcBef>
                <a:spcPct val="0"/>
              </a:spcBef>
              <a:buFontTx/>
              <a:buChar char="•"/>
            </a:pPr>
            <a:r>
              <a:rPr lang="el-GR" altLang="el-GR" sz="1600"/>
              <a:t>ΠΡΟΣΩΠΙΚΟΤΗΤΑ</a:t>
            </a:r>
          </a:p>
          <a:p>
            <a:pPr>
              <a:lnSpc>
                <a:spcPct val="85000"/>
              </a:lnSpc>
              <a:spcBef>
                <a:spcPct val="0"/>
              </a:spcBef>
              <a:buFontTx/>
              <a:buChar char="•"/>
            </a:pPr>
            <a:r>
              <a:rPr lang="el-GR" altLang="el-GR" sz="1600"/>
              <a:t>ΣΤΑΣΕΙΣ</a:t>
            </a:r>
          </a:p>
        </p:txBody>
      </p:sp>
      <p:sp>
        <p:nvSpPr>
          <p:cNvPr id="34842" name="Rectangle 26"/>
          <p:cNvSpPr>
            <a:spLocks noChangeArrowheads="1"/>
          </p:cNvSpPr>
          <p:nvPr/>
        </p:nvSpPr>
        <p:spPr bwMode="auto">
          <a:xfrm>
            <a:off x="6084888" y="4149725"/>
            <a:ext cx="1439862" cy="358775"/>
          </a:xfrm>
          <a:prstGeom prst="rect">
            <a:avLst/>
          </a:prstGeom>
          <a:solidFill>
            <a:schemeClr val="accent1"/>
          </a:solidFill>
          <a:ln w="9525">
            <a:solidFill>
              <a:srgbClr val="FF0000"/>
            </a:solidFill>
            <a:miter lim="800000"/>
            <a:headEnd/>
            <a:tailEnd/>
          </a:ln>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l-GR" altLang="el-GR" sz="1600"/>
              <a:t>ΕΜΠΕΙΡΙΑ</a:t>
            </a:r>
          </a:p>
        </p:txBody>
      </p:sp>
      <p:graphicFrame>
        <p:nvGraphicFramePr>
          <p:cNvPr id="123952" name="Group 48"/>
          <p:cNvGraphicFramePr>
            <a:graphicFrameLocks noGrp="1"/>
          </p:cNvGraphicFramePr>
          <p:nvPr/>
        </p:nvGraphicFramePr>
        <p:xfrm>
          <a:off x="2411413" y="5084763"/>
          <a:ext cx="5400675" cy="1652587"/>
        </p:xfrm>
        <a:graphic>
          <a:graphicData uri="http://schemas.openxmlformats.org/drawingml/2006/table">
            <a:tbl>
              <a:tblPr/>
              <a:tblGrid>
                <a:gridCol w="5400675"/>
              </a:tblGrid>
              <a:tr h="329958">
                <a:tc>
                  <a:txBody>
                    <a:bodyPr/>
                    <a:lstStyle/>
                    <a:p>
                      <a:pPr marL="0" marR="0" lvl="0" indent="0" algn="ctr" defTabSz="914400" rtl="0" eaLnBrk="0" fontAlgn="base" latinLnBrk="0" hangingPunct="0">
                        <a:lnSpc>
                          <a:spcPct val="85000"/>
                        </a:lnSpc>
                        <a:spcBef>
                          <a:spcPct val="20000"/>
                        </a:spcBef>
                        <a:spcAft>
                          <a:spcPct val="0"/>
                        </a:spcAft>
                        <a:buClrTx/>
                        <a:buSzTx/>
                        <a:buFontTx/>
                        <a:buNone/>
                        <a:tabLst/>
                      </a:pPr>
                      <a:r>
                        <a:rPr kumimoji="0" lang="el-GR" sz="1600" b="1" i="0" u="none" strike="noStrike" cap="none" normalizeH="0" baseline="0" dirty="0" smtClean="0">
                          <a:ln>
                            <a:noFill/>
                          </a:ln>
                          <a:solidFill>
                            <a:srgbClr val="FF0000"/>
                          </a:solidFill>
                          <a:effectLst/>
                          <a:latin typeface="Arial" charset="0"/>
                        </a:rPr>
                        <a:t>ΣΥΜΠΕΡΙΦΟΡΑ ΜΕΤΑ ΤΗΝ ΑΠΟΦΑΣΗ</a:t>
                      </a:r>
                    </a:p>
                  </a:txBody>
                  <a:tcPr marT="45687" marB="45687"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22629">
                <a:tc>
                  <a:txBody>
                    <a:bodyPr/>
                    <a:lstStyle/>
                    <a:p>
                      <a:pPr marL="0" marR="0" lvl="0" indent="0" algn="ctr" defTabSz="914400" rtl="0" eaLnBrk="0" fontAlgn="base" latinLnBrk="0" hangingPunct="0">
                        <a:lnSpc>
                          <a:spcPct val="85000"/>
                        </a:lnSpc>
                        <a:spcBef>
                          <a:spcPct val="2000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85000"/>
                        </a:lnSpc>
                        <a:spcBef>
                          <a:spcPct val="2000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85000"/>
                        </a:lnSpc>
                        <a:spcBef>
                          <a:spcPct val="2000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85000"/>
                        </a:lnSpc>
                        <a:spcBef>
                          <a:spcPct val="2000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charset="0"/>
                      </a:endParaRPr>
                    </a:p>
                    <a:p>
                      <a:pPr marL="0" marR="0" lvl="0" indent="0" algn="ctr" defTabSz="914400" rtl="0" eaLnBrk="0" fontAlgn="base" latinLnBrk="0" hangingPunct="0">
                        <a:lnSpc>
                          <a:spcPct val="85000"/>
                        </a:lnSpc>
                        <a:spcBef>
                          <a:spcPct val="20000"/>
                        </a:spcBef>
                        <a:spcAft>
                          <a:spcPct val="0"/>
                        </a:spcAft>
                        <a:buClrTx/>
                        <a:buSzTx/>
                        <a:buFontTx/>
                        <a:buNone/>
                        <a:tabLst/>
                      </a:pPr>
                      <a:r>
                        <a:rPr kumimoji="0" lang="el-GR" sz="1600" b="0" i="0" u="none" strike="noStrike" cap="none" normalizeH="0" baseline="0" dirty="0" smtClean="0">
                          <a:ln>
                            <a:noFill/>
                          </a:ln>
                          <a:solidFill>
                            <a:schemeClr val="tx1"/>
                          </a:solidFill>
                          <a:effectLst/>
                          <a:latin typeface="Arial" charset="0"/>
                        </a:rPr>
                        <a:t>[ΑΞΙΟΛΟΓΗΣΗ ΜΕΤΑ ΤΗΝ ΑΓΟΡΑ]</a:t>
                      </a:r>
                    </a:p>
                  </a:txBody>
                  <a:tcPr marT="45687" marB="45687"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4851" name="Rectangle 35"/>
          <p:cNvSpPr>
            <a:spLocks noChangeArrowheads="1"/>
          </p:cNvSpPr>
          <p:nvPr/>
        </p:nvSpPr>
        <p:spPr bwMode="auto">
          <a:xfrm>
            <a:off x="3348038" y="5516563"/>
            <a:ext cx="3744912" cy="647700"/>
          </a:xfrm>
          <a:prstGeom prst="rect">
            <a:avLst/>
          </a:prstGeom>
          <a:solidFill>
            <a:schemeClr val="accent1"/>
          </a:solidFill>
          <a:ln w="9525">
            <a:solidFill>
              <a:srgbClr val="FF0000"/>
            </a:solidFill>
            <a:miter lim="800000"/>
            <a:headEnd/>
            <a:tailEnd/>
          </a:ln>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nSpc>
                <a:spcPct val="85000"/>
              </a:lnSpc>
              <a:spcBef>
                <a:spcPct val="0"/>
              </a:spcBef>
              <a:buFontTx/>
              <a:buNone/>
            </a:pPr>
            <a:r>
              <a:rPr lang="el-GR" altLang="el-GR" sz="1600" u="sng"/>
              <a:t>ΑΓΟΡΑ</a:t>
            </a:r>
          </a:p>
          <a:p>
            <a:pPr>
              <a:lnSpc>
                <a:spcPct val="85000"/>
              </a:lnSpc>
              <a:spcBef>
                <a:spcPct val="0"/>
              </a:spcBef>
              <a:buFontTx/>
              <a:buChar char="•"/>
            </a:pPr>
            <a:r>
              <a:rPr lang="el-GR" altLang="el-GR" sz="1600"/>
              <a:t>ΔΟΚΙΜΗ</a:t>
            </a:r>
          </a:p>
          <a:p>
            <a:pPr>
              <a:lnSpc>
                <a:spcPct val="85000"/>
              </a:lnSpc>
              <a:spcBef>
                <a:spcPct val="0"/>
              </a:spcBef>
              <a:buFontTx/>
              <a:buChar char="•"/>
            </a:pPr>
            <a:r>
              <a:rPr lang="el-GR" altLang="el-GR" sz="1600"/>
              <a:t>ΕΠΑΝΑΛΑΜΒΑΝΟΜΕΝΕΣ ΑΓΟΡΕΣ</a:t>
            </a:r>
          </a:p>
        </p:txBody>
      </p:sp>
      <p:sp>
        <p:nvSpPr>
          <p:cNvPr id="34852" name="Line 36"/>
          <p:cNvSpPr>
            <a:spLocks noChangeShapeType="1"/>
          </p:cNvSpPr>
          <p:nvPr/>
        </p:nvSpPr>
        <p:spPr bwMode="auto">
          <a:xfrm rot="10800000" flipH="1" flipV="1">
            <a:off x="4572000" y="2276475"/>
            <a:ext cx="0" cy="21590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53" name="Line 37"/>
          <p:cNvSpPr>
            <a:spLocks noChangeShapeType="1"/>
          </p:cNvSpPr>
          <p:nvPr/>
        </p:nvSpPr>
        <p:spPr bwMode="auto">
          <a:xfrm rot="10800000" flipH="1" flipV="1">
            <a:off x="4572000" y="4797425"/>
            <a:ext cx="0" cy="287338"/>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54" name="Line 38"/>
          <p:cNvSpPr>
            <a:spLocks noChangeShapeType="1"/>
          </p:cNvSpPr>
          <p:nvPr/>
        </p:nvSpPr>
        <p:spPr bwMode="auto">
          <a:xfrm rot="10800000" flipH="1" flipV="1">
            <a:off x="4643438" y="6165850"/>
            <a:ext cx="0" cy="287338"/>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cxnSp>
        <p:nvCxnSpPr>
          <p:cNvPr id="34855" name="AutoShape 39"/>
          <p:cNvCxnSpPr>
            <a:cxnSpLocks noChangeShapeType="1"/>
            <a:stCxn id="34841" idx="3"/>
          </p:cNvCxnSpPr>
          <p:nvPr/>
        </p:nvCxnSpPr>
        <p:spPr bwMode="auto">
          <a:xfrm flipH="1">
            <a:off x="7812088" y="3465513"/>
            <a:ext cx="214312" cy="2613025"/>
          </a:xfrm>
          <a:prstGeom prst="bentConnector3">
            <a:avLst>
              <a:gd name="adj1" fmla="val -106667"/>
            </a:avLst>
          </a:prstGeom>
          <a:noFill/>
          <a:ln w="9525">
            <a:solidFill>
              <a:srgbClr val="FF0000"/>
            </a:solidFill>
            <a:miter lim="800000"/>
            <a:headEnd type="triangle" w="med" len="med"/>
            <a:tailEnd type="triangle" w="med" len="med"/>
          </a:ln>
          <a:extLst>
            <a:ext uri="{909E8E84-426E-40DD-AFC4-6F175D3DCCD1}">
              <a14:hiddenFill xmlns:a14="http://schemas.microsoft.com/office/drawing/2010/main">
                <a:noFill/>
              </a14:hiddenFill>
            </a:ext>
          </a:extLst>
        </p:spPr>
      </p:cxnSp>
      <p:sp>
        <p:nvSpPr>
          <p:cNvPr id="34856" name="Line 40"/>
          <p:cNvSpPr>
            <a:spLocks noChangeShapeType="1"/>
          </p:cNvSpPr>
          <p:nvPr/>
        </p:nvSpPr>
        <p:spPr bwMode="auto">
          <a:xfrm>
            <a:off x="4643438" y="4365625"/>
            <a:ext cx="1368425" cy="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57" name="Line 41"/>
          <p:cNvSpPr>
            <a:spLocks noChangeShapeType="1"/>
          </p:cNvSpPr>
          <p:nvPr/>
        </p:nvSpPr>
        <p:spPr bwMode="auto">
          <a:xfrm flipH="1">
            <a:off x="4067175" y="2997200"/>
            <a:ext cx="1370013" cy="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cxnSp>
        <p:nvCxnSpPr>
          <p:cNvPr id="34858" name="AutoShape 42"/>
          <p:cNvCxnSpPr>
            <a:cxnSpLocks noChangeShapeType="1"/>
            <a:stCxn id="34842" idx="2"/>
          </p:cNvCxnSpPr>
          <p:nvPr/>
        </p:nvCxnSpPr>
        <p:spPr bwMode="auto">
          <a:xfrm rot="5400000">
            <a:off x="4139407" y="2204243"/>
            <a:ext cx="361950" cy="4970463"/>
          </a:xfrm>
          <a:prstGeom prst="bentConnector2">
            <a:avLst/>
          </a:prstGeom>
          <a:noFill/>
          <a:ln w="9525">
            <a:solidFill>
              <a:srgbClr val="FF0000"/>
            </a:solidFill>
            <a:miter lim="800000"/>
            <a:headEnd type="triangle" w="med" len="med"/>
            <a:tailEnd/>
          </a:ln>
          <a:extLst>
            <a:ext uri="{909E8E84-426E-40DD-AFC4-6F175D3DCCD1}">
              <a14:hiddenFill xmlns:a14="http://schemas.microsoft.com/office/drawing/2010/main">
                <a:noFill/>
              </a14:hiddenFill>
            </a:ext>
          </a:extLst>
        </p:spPr>
      </p:cxnSp>
      <p:sp>
        <p:nvSpPr>
          <p:cNvPr id="34859" name="Line 43"/>
          <p:cNvSpPr>
            <a:spLocks noChangeShapeType="1"/>
          </p:cNvSpPr>
          <p:nvPr/>
        </p:nvSpPr>
        <p:spPr bwMode="auto">
          <a:xfrm>
            <a:off x="1835150" y="4868863"/>
            <a:ext cx="0" cy="1728787"/>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4860" name="Line 44"/>
          <p:cNvSpPr>
            <a:spLocks noChangeShapeType="1"/>
          </p:cNvSpPr>
          <p:nvPr/>
        </p:nvSpPr>
        <p:spPr bwMode="auto">
          <a:xfrm>
            <a:off x="1835150" y="6597650"/>
            <a:ext cx="1584325"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5508625" y="3860800"/>
            <a:ext cx="1871663" cy="2016125"/>
          </a:xfrm>
          <a:prstGeom prst="rect">
            <a:avLst/>
          </a:prstGeom>
          <a:solidFill>
            <a:srgbClr val="996600"/>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9966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l-GR" altLang="el-GR" sz="1800"/>
          </a:p>
        </p:txBody>
      </p:sp>
      <p:sp>
        <p:nvSpPr>
          <p:cNvPr id="35843" name="Rectangle 3"/>
          <p:cNvSpPr>
            <a:spLocks noChangeArrowheads="1"/>
          </p:cNvSpPr>
          <p:nvPr/>
        </p:nvSpPr>
        <p:spPr bwMode="auto">
          <a:xfrm>
            <a:off x="3419475" y="3429000"/>
            <a:ext cx="2160588" cy="2808288"/>
          </a:xfrm>
          <a:prstGeom prst="rect">
            <a:avLst/>
          </a:prstGeom>
          <a:solidFill>
            <a:srgbClr val="CC9900"/>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CC99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l-GR" altLang="el-GR" sz="1800"/>
          </a:p>
        </p:txBody>
      </p:sp>
      <p:sp>
        <p:nvSpPr>
          <p:cNvPr id="35844" name="Rectangle 4"/>
          <p:cNvSpPr>
            <a:spLocks noChangeArrowheads="1"/>
          </p:cNvSpPr>
          <p:nvPr/>
        </p:nvSpPr>
        <p:spPr bwMode="auto">
          <a:xfrm>
            <a:off x="1835150" y="3068638"/>
            <a:ext cx="1728788" cy="3240087"/>
          </a:xfrm>
          <a:prstGeom prst="rect">
            <a:avLst/>
          </a:prstGeom>
          <a:solidFill>
            <a:srgbClr val="FF9900"/>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99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l-GR" altLang="el-GR" sz="1800"/>
          </a:p>
        </p:txBody>
      </p:sp>
      <p:sp>
        <p:nvSpPr>
          <p:cNvPr id="35845" name="Rectangle 5"/>
          <p:cNvSpPr>
            <a:spLocks noChangeArrowheads="1"/>
          </p:cNvSpPr>
          <p:nvPr/>
        </p:nvSpPr>
        <p:spPr bwMode="auto">
          <a:xfrm>
            <a:off x="323850" y="2852738"/>
            <a:ext cx="1439863" cy="3455987"/>
          </a:xfrm>
          <a:prstGeom prst="rect">
            <a:avLst/>
          </a:prstGeom>
          <a:solidFill>
            <a:srgbClr val="CC6600"/>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CC66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l-GR" altLang="el-GR" sz="1800"/>
          </a:p>
        </p:txBody>
      </p:sp>
      <p:sp>
        <p:nvSpPr>
          <p:cNvPr id="122886" name="Rectangle 6"/>
          <p:cNvSpPr>
            <a:spLocks noGrp="1" noChangeArrowheads="1"/>
          </p:cNvSpPr>
          <p:nvPr>
            <p:ph type="ctrTitle"/>
          </p:nvPr>
        </p:nvSpPr>
        <p:spPr>
          <a:xfrm>
            <a:off x="0" y="0"/>
            <a:ext cx="9144000" cy="1557338"/>
          </a:xfrm>
        </p:spPr>
        <p:txBody>
          <a:bodyPr/>
          <a:lstStyle/>
          <a:p>
            <a:pPr eaLnBrk="1" hangingPunct="1">
              <a:defRPr/>
            </a:pPr>
            <a:r>
              <a:rPr lang="el-GR" sz="3600" b="1" dirty="0" smtClean="0">
                <a:solidFill>
                  <a:srgbClr val="000000"/>
                </a:solidFill>
                <a:latin typeface="+mn-lt"/>
              </a:rPr>
              <a:t>ΒΑΣΙΚΟΤΕΡΟΙ ΠΑΡΑΓΟΝΤΕΣ ΠΟΥ ΕΠΗΡΕΑΖΟΥΝ                                                                            ΤΗΝ ΚΑΤΑΝΑΛΩΤΙΚΗ ΣΥΜΠΕΡΙΦΟΡΑ</a:t>
            </a:r>
          </a:p>
        </p:txBody>
      </p:sp>
      <p:sp>
        <p:nvSpPr>
          <p:cNvPr id="35847" name="Rectangle 7"/>
          <p:cNvSpPr>
            <a:spLocks noGrp="1" noChangeArrowheads="1"/>
          </p:cNvSpPr>
          <p:nvPr>
            <p:ph type="subTitle" idx="1"/>
          </p:nvPr>
        </p:nvSpPr>
        <p:spPr>
          <a:xfrm>
            <a:off x="179388" y="1484313"/>
            <a:ext cx="8785225" cy="4897437"/>
          </a:xfrm>
          <a:solidFill>
            <a:schemeClr val="tx2"/>
          </a:solidFill>
          <a:ln>
            <a:solidFill>
              <a:srgbClr val="E8E8E6"/>
            </a:solidFill>
            <a:miter lim="800000"/>
            <a:headEnd/>
            <a:tailEnd/>
          </a:ln>
        </p:spPr>
        <p:txBody>
          <a:bodyPr/>
          <a:lstStyle/>
          <a:p>
            <a:pPr marL="609600" indent="-609600" eaLnBrk="1" hangingPunct="1"/>
            <a:endParaRPr lang="el-GR" altLang="el-GR" sz="2400" b="1" smtClean="0">
              <a:solidFill>
                <a:srgbClr val="FFFF66"/>
              </a:solidFill>
            </a:endParaRPr>
          </a:p>
        </p:txBody>
      </p:sp>
      <p:graphicFrame>
        <p:nvGraphicFramePr>
          <p:cNvPr id="123912" name="Group 8"/>
          <p:cNvGraphicFramePr>
            <a:graphicFrameLocks noGrp="1"/>
          </p:cNvGraphicFramePr>
          <p:nvPr/>
        </p:nvGraphicFramePr>
        <p:xfrm>
          <a:off x="323850" y="2133600"/>
          <a:ext cx="1439863" cy="3960813"/>
        </p:xfrm>
        <a:graphic>
          <a:graphicData uri="http://schemas.openxmlformats.org/drawingml/2006/table">
            <a:tbl>
              <a:tblPr/>
              <a:tblGrid>
                <a:gridCol w="1439863"/>
              </a:tblGrid>
              <a:tr h="3603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dirty="0" smtClean="0">
                          <a:ln>
                            <a:noFill/>
                          </a:ln>
                          <a:solidFill>
                            <a:srgbClr val="FFFFCC"/>
                          </a:solidFill>
                          <a:effectLst>
                            <a:outerShdw blurRad="38100" dist="38100" dir="2700000" algn="tl">
                              <a:srgbClr val="000000"/>
                            </a:outerShdw>
                          </a:effectLst>
                          <a:latin typeface="Arial" charset="0"/>
                        </a:rPr>
                        <a:t>Πολιτιστικοί</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CC"/>
                    </a:solidFill>
                  </a:tcPr>
                </a:tc>
              </a:tr>
              <a:tr h="36004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66"/>
                          </a:solidFill>
                          <a:effectLst/>
                          <a:latin typeface="Arial" charset="0"/>
                        </a:rPr>
                        <a:t>Κουλτούρα</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66"/>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CC"/>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err="1" smtClean="0">
                          <a:ln>
                            <a:noFill/>
                          </a:ln>
                          <a:solidFill>
                            <a:srgbClr val="00B0F0"/>
                          </a:solidFill>
                          <a:effectLst/>
                          <a:latin typeface="Arial" charset="0"/>
                        </a:rPr>
                        <a:t>Υπο</a:t>
                      </a:r>
                      <a:r>
                        <a:rPr kumimoji="0" lang="el-GR" sz="1200" b="1" i="0" u="none" strike="noStrike" cap="none" normalizeH="0" baseline="0" dirty="0" smtClean="0">
                          <a:ln>
                            <a:noFill/>
                          </a:ln>
                          <a:solidFill>
                            <a:srgbClr val="00B0F0"/>
                          </a:solidFill>
                          <a:effectLst/>
                          <a:latin typeface="Arial" charset="0"/>
                        </a:rPr>
                        <a:t>-κουλτούρα</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el-GR" sz="1200" b="1" i="0" u="none" strike="noStrike" cap="none" normalizeH="0" baseline="0" dirty="0" smtClean="0">
                          <a:ln>
                            <a:noFill/>
                          </a:ln>
                          <a:solidFill>
                            <a:srgbClr val="FFFFCC"/>
                          </a:solidFill>
                          <a:effectLst/>
                          <a:latin typeface="Arial" charset="0"/>
                        </a:rPr>
                        <a:t>Εθνικότητες</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el-GR" sz="1200" b="1" i="0" u="none" strike="noStrike" cap="none" normalizeH="0" baseline="0" dirty="0" smtClean="0">
                          <a:ln>
                            <a:noFill/>
                          </a:ln>
                          <a:solidFill>
                            <a:srgbClr val="FFFFCC"/>
                          </a:solidFill>
                          <a:effectLst/>
                          <a:latin typeface="Arial" charset="0"/>
                        </a:rPr>
                        <a:t>Θρησκευτικές ομάδες</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el-GR" sz="1200" b="1" i="0" u="none" strike="noStrike" cap="none" normalizeH="0" baseline="0" dirty="0" smtClean="0">
                          <a:ln>
                            <a:noFill/>
                          </a:ln>
                          <a:solidFill>
                            <a:srgbClr val="FFFFCC"/>
                          </a:solidFill>
                          <a:effectLst/>
                          <a:latin typeface="Arial" charset="0"/>
                        </a:rPr>
                        <a:t>Φυλετικές ομάδες</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el-GR" sz="1200" b="1" i="0" u="none" strike="noStrike" cap="none" normalizeH="0" baseline="0" dirty="0" smtClean="0">
                          <a:ln>
                            <a:noFill/>
                          </a:ln>
                          <a:solidFill>
                            <a:srgbClr val="FFFFCC"/>
                          </a:solidFill>
                          <a:effectLst/>
                          <a:latin typeface="Arial" charset="0"/>
                        </a:rPr>
                        <a:t>Γεωγραφικές περιοχές</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CC"/>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CC"/>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CC"/>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66"/>
                          </a:solidFill>
                          <a:effectLst/>
                          <a:latin typeface="Arial" charset="0"/>
                        </a:rPr>
                        <a:t>Κοινωνική τάξη</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00CC"/>
                    </a:solidFill>
                  </a:tcPr>
                </a:tc>
              </a:tr>
            </a:tbl>
          </a:graphicData>
        </a:graphic>
      </p:graphicFrame>
      <p:graphicFrame>
        <p:nvGraphicFramePr>
          <p:cNvPr id="123920" name="Group 16"/>
          <p:cNvGraphicFramePr>
            <a:graphicFrameLocks noGrp="1"/>
          </p:cNvGraphicFramePr>
          <p:nvPr/>
        </p:nvGraphicFramePr>
        <p:xfrm>
          <a:off x="1763713" y="2636838"/>
          <a:ext cx="1728787" cy="4238625"/>
        </p:xfrm>
        <a:graphic>
          <a:graphicData uri="http://schemas.openxmlformats.org/drawingml/2006/table">
            <a:tbl>
              <a:tblPr/>
              <a:tblGrid>
                <a:gridCol w="1728787"/>
              </a:tblGrid>
              <a:tr h="56271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dirty="0" smtClean="0">
                          <a:ln>
                            <a:noFill/>
                          </a:ln>
                          <a:solidFill>
                            <a:srgbClr val="FFFFCC"/>
                          </a:solidFill>
                          <a:effectLst>
                            <a:outerShdw blurRad="38100" dist="38100" dir="2700000" algn="tl">
                              <a:srgbClr val="000000"/>
                            </a:outerShdw>
                          </a:effectLst>
                          <a:latin typeface="Arial" charset="0"/>
                        </a:rPr>
                        <a:t>Κοινωνικοί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99FF"/>
                    </a:solidFill>
                  </a:tcPr>
                </a:tc>
              </a:tr>
              <a:tr h="367591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66"/>
                          </a:solidFill>
                          <a:effectLst/>
                          <a:latin typeface="Arial" charset="0"/>
                        </a:rPr>
                        <a:t>Ομάδες αναφοράς</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002060"/>
                          </a:solidFill>
                          <a:effectLst/>
                          <a:latin typeface="Arial" charset="0"/>
                        </a:rPr>
                        <a:t>Άμεση επιρροή</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el-GR" sz="1200" b="1" i="0" u="none" strike="noStrike" cap="none" normalizeH="0" baseline="0" dirty="0" smtClean="0">
                          <a:ln>
                            <a:noFill/>
                          </a:ln>
                          <a:solidFill>
                            <a:srgbClr val="002060"/>
                          </a:solidFill>
                          <a:effectLst/>
                          <a:latin typeface="Arial" charset="0"/>
                        </a:rPr>
                        <a:t>Ομάδες συμμετοχής</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002060"/>
                          </a:solidFill>
                          <a:effectLst/>
                          <a:latin typeface="Arial" charset="0"/>
                        </a:rPr>
                        <a:t>(πρωτεύουσες</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002060"/>
                          </a:solidFill>
                          <a:effectLst/>
                          <a:latin typeface="Arial" charset="0"/>
                        </a:rPr>
                        <a:t>Δευτερεύουσες)</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002060"/>
                          </a:solidFill>
                          <a:effectLst/>
                          <a:latin typeface="Arial" charset="0"/>
                        </a:rPr>
                        <a:t>Έμμεση επιρροή</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el-GR" sz="1200" b="1" i="0" u="none" strike="noStrike" cap="none" normalizeH="0" baseline="0" dirty="0" smtClean="0">
                          <a:ln>
                            <a:noFill/>
                          </a:ln>
                          <a:solidFill>
                            <a:srgbClr val="002060"/>
                          </a:solidFill>
                          <a:effectLst/>
                          <a:latin typeface="Arial" charset="0"/>
                        </a:rPr>
                        <a:t>Ομάδες βλέψεων</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el-GR" sz="1200" b="1" i="0" u="none" strike="noStrike" cap="none" normalizeH="0" baseline="0" dirty="0" smtClean="0">
                          <a:ln>
                            <a:noFill/>
                          </a:ln>
                          <a:solidFill>
                            <a:srgbClr val="002060"/>
                          </a:solidFill>
                          <a:effectLst/>
                          <a:latin typeface="Arial" charset="0"/>
                        </a:rPr>
                        <a:t>Ομάδες απόρριψης</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66"/>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66"/>
                          </a:solidFill>
                          <a:effectLst/>
                          <a:latin typeface="Arial" charset="0"/>
                        </a:rPr>
                        <a:t>Οικογένεια</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el-GR" sz="1200" b="1" i="0" u="none" strike="noStrike" cap="none" normalizeH="0" baseline="0" dirty="0" smtClean="0">
                          <a:ln>
                            <a:noFill/>
                          </a:ln>
                          <a:solidFill>
                            <a:srgbClr val="002060"/>
                          </a:solidFill>
                          <a:effectLst/>
                          <a:latin typeface="Arial" charset="0"/>
                        </a:rPr>
                        <a:t>Οικογένεια προσανατολισμού</a:t>
                      </a:r>
                    </a:p>
                    <a:p>
                      <a:pPr marL="0" marR="0" lvl="0" indent="0" algn="ctr" defTabSz="914400" rtl="0" eaLnBrk="1" fontAlgn="base" latinLnBrk="0" hangingPunct="1">
                        <a:lnSpc>
                          <a:spcPct val="100000"/>
                        </a:lnSpc>
                        <a:spcBef>
                          <a:spcPct val="20000"/>
                        </a:spcBef>
                        <a:spcAft>
                          <a:spcPct val="0"/>
                        </a:spcAft>
                        <a:buClrTx/>
                        <a:buSzTx/>
                        <a:buFontTx/>
                        <a:buChar char="•"/>
                        <a:tabLst/>
                      </a:pPr>
                      <a:r>
                        <a:rPr kumimoji="0" lang="el-GR" sz="1200" b="1" i="0" u="none" strike="noStrike" cap="none" normalizeH="0" baseline="0" dirty="0" smtClean="0">
                          <a:ln>
                            <a:noFill/>
                          </a:ln>
                          <a:solidFill>
                            <a:srgbClr val="002060"/>
                          </a:solidFill>
                          <a:effectLst/>
                          <a:latin typeface="Arial" charset="0"/>
                        </a:rPr>
                        <a:t>Οικογένεια δημιουργίας</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CC"/>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66"/>
                          </a:solidFill>
                          <a:effectLst/>
                          <a:latin typeface="Arial" charset="0"/>
                        </a:rPr>
                        <a:t>Ρόλοι και</a:t>
                      </a:r>
                      <a:r>
                        <a:rPr kumimoji="0" lang="en-US" sz="1200" b="1" i="0" u="none" strike="noStrike" cap="none" normalizeH="0" baseline="0" dirty="0" smtClean="0">
                          <a:ln>
                            <a:noFill/>
                          </a:ln>
                          <a:solidFill>
                            <a:srgbClr val="FFFF66"/>
                          </a:solidFill>
                          <a:effectLst/>
                          <a:latin typeface="Arial" charset="0"/>
                        </a:rPr>
                        <a:t> status</a:t>
                      </a:r>
                      <a:endParaRPr kumimoji="0" lang="el-GR" sz="1200" b="1" i="0" u="none" strike="noStrike" cap="none" normalizeH="0" baseline="0" dirty="0" smtClean="0">
                        <a:ln>
                          <a:noFill/>
                        </a:ln>
                        <a:solidFill>
                          <a:srgbClr val="FFFF66"/>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000" b="1" i="0" u="none" strike="noStrike" cap="none" normalizeH="0" baseline="0" dirty="0" smtClean="0">
                        <a:ln>
                          <a:noFill/>
                        </a:ln>
                        <a:solidFill>
                          <a:srgbClr val="FFFFCC"/>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99FF"/>
                    </a:solidFill>
                  </a:tcPr>
                </a:tc>
              </a:tr>
            </a:tbl>
          </a:graphicData>
        </a:graphic>
      </p:graphicFrame>
      <p:graphicFrame>
        <p:nvGraphicFramePr>
          <p:cNvPr id="123928" name="Group 24"/>
          <p:cNvGraphicFramePr>
            <a:graphicFrameLocks noGrp="1"/>
          </p:cNvGraphicFramePr>
          <p:nvPr/>
        </p:nvGraphicFramePr>
        <p:xfrm>
          <a:off x="3492500" y="2997200"/>
          <a:ext cx="2087563" cy="3486150"/>
        </p:xfrm>
        <a:graphic>
          <a:graphicData uri="http://schemas.openxmlformats.org/drawingml/2006/table">
            <a:tbl>
              <a:tblPr/>
              <a:tblGrid>
                <a:gridCol w="2087563"/>
              </a:tblGrid>
              <a:tr h="54140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dirty="0" smtClean="0">
                          <a:ln>
                            <a:noFill/>
                          </a:ln>
                          <a:solidFill>
                            <a:srgbClr val="FFFFCC"/>
                          </a:solidFill>
                          <a:effectLst>
                            <a:outerShdw blurRad="38100" dist="38100" dir="2700000" algn="tl">
                              <a:srgbClr val="000000"/>
                            </a:outerShdw>
                          </a:effectLst>
                          <a:latin typeface="Arial" charset="0"/>
                        </a:rPr>
                        <a:t>Προσωπικοί </a:t>
                      </a:r>
                    </a:p>
                  </a:txBody>
                  <a:tcPr marL="91438" marR="91438"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6699"/>
                    </a:solidFill>
                  </a:tcPr>
                </a:tc>
              </a:tr>
              <a:tr h="294474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00"/>
                          </a:solidFill>
                          <a:effectLst/>
                          <a:latin typeface="Arial" charset="0"/>
                        </a:rPr>
                        <a:t>Ηλικία και φάση κύκλου ζωής</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00"/>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00"/>
                          </a:solidFill>
                          <a:effectLst/>
                          <a:latin typeface="Arial" charset="0"/>
                        </a:rPr>
                        <a:t>Επάγγελμα</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00"/>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00"/>
                          </a:solidFill>
                          <a:effectLst/>
                          <a:latin typeface="Arial" charset="0"/>
                        </a:rPr>
                        <a:t>Οικονομικές</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00"/>
                          </a:solidFill>
                          <a:effectLst/>
                          <a:latin typeface="Arial" charset="0"/>
                        </a:rPr>
                        <a:t> περιστάσεις / συγκυρίες</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00"/>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00"/>
                          </a:solidFill>
                          <a:effectLst/>
                          <a:latin typeface="Arial" charset="0"/>
                        </a:rPr>
                        <a:t>Τρόπος ζωής</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FFFF00"/>
                          </a:solidFill>
                          <a:effectLst/>
                          <a:latin typeface="Arial" charset="0"/>
                        </a:rPr>
                        <a:t>Προσωπικότητα και άποψη περί του ατόμου του</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000" b="1" i="0" u="none" strike="noStrike" cap="none" normalizeH="0" baseline="0" dirty="0" smtClean="0">
                        <a:ln>
                          <a:noFill/>
                        </a:ln>
                        <a:solidFill>
                          <a:srgbClr val="FFFF66"/>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000" b="1" i="0" u="none" strike="noStrike" cap="none" normalizeH="0" baseline="0" dirty="0" smtClean="0">
                        <a:ln>
                          <a:noFill/>
                        </a:ln>
                        <a:solidFill>
                          <a:srgbClr val="FFFF66"/>
                        </a:solidFill>
                        <a:effectLst/>
                        <a:latin typeface="Arial" charset="0"/>
                      </a:endParaRPr>
                    </a:p>
                  </a:txBody>
                  <a:tcPr marL="91438" marR="91438"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6699"/>
                    </a:solidFill>
                  </a:tcPr>
                </a:tc>
              </a:tr>
            </a:tbl>
          </a:graphicData>
        </a:graphic>
      </p:graphicFrame>
      <p:graphicFrame>
        <p:nvGraphicFramePr>
          <p:cNvPr id="122930" name="Group 50"/>
          <p:cNvGraphicFramePr>
            <a:graphicFrameLocks noGrp="1"/>
          </p:cNvGraphicFramePr>
          <p:nvPr/>
        </p:nvGraphicFramePr>
        <p:xfrm>
          <a:off x="5580063" y="3500438"/>
          <a:ext cx="1871662" cy="2335212"/>
        </p:xfrm>
        <a:graphic>
          <a:graphicData uri="http://schemas.openxmlformats.org/drawingml/2006/table">
            <a:tbl>
              <a:tblPr/>
              <a:tblGrid>
                <a:gridCol w="1871662"/>
              </a:tblGrid>
              <a:tr h="30485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dirty="0" smtClean="0">
                          <a:ln>
                            <a:noFill/>
                          </a:ln>
                          <a:solidFill>
                            <a:srgbClr val="FFFFCC"/>
                          </a:solidFill>
                          <a:effectLst>
                            <a:outerShdw blurRad="38100" dist="38100" dir="2700000" algn="tl">
                              <a:srgbClr val="000000"/>
                            </a:outerShdw>
                          </a:effectLst>
                          <a:latin typeface="Arial" charset="0"/>
                        </a:rPr>
                        <a:t>Ψυχολογικοί</a:t>
                      </a:r>
                      <a:r>
                        <a:rPr kumimoji="0" lang="el-GR" sz="1400" b="1" i="0" u="none" strike="noStrike" cap="none" normalizeH="0" baseline="0" dirty="0" smtClean="0">
                          <a:ln>
                            <a:noFill/>
                          </a:ln>
                          <a:solidFill>
                            <a:srgbClr val="FFFFCC"/>
                          </a:solidFill>
                          <a:effectLst/>
                          <a:latin typeface="Arial" charset="0"/>
                        </a:rPr>
                        <a:t> </a:t>
                      </a:r>
                    </a:p>
                  </a:txBody>
                  <a:tcPr marT="45729" marB="4572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33CC"/>
                    </a:solidFill>
                  </a:tcPr>
                </a:tc>
              </a:tr>
              <a:tr h="203035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0000FF"/>
                          </a:solidFill>
                          <a:effectLst/>
                          <a:latin typeface="Arial" charset="0"/>
                        </a:rPr>
                        <a:t>Παρώθηση</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0000FF"/>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0000FF"/>
                          </a:solidFill>
                          <a:effectLst/>
                          <a:latin typeface="Arial" charset="0"/>
                        </a:rPr>
                        <a:t>Αντίληψη</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0000FF"/>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0000FF"/>
                          </a:solidFill>
                          <a:effectLst/>
                          <a:latin typeface="Arial" charset="0"/>
                        </a:rPr>
                        <a:t>Μάθηση</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0000FF"/>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200" b="1" i="0" u="none" strike="noStrike" cap="none" normalizeH="0" baseline="0" dirty="0" smtClean="0">
                          <a:ln>
                            <a:noFill/>
                          </a:ln>
                          <a:solidFill>
                            <a:srgbClr val="0000FF"/>
                          </a:solidFill>
                          <a:effectLst/>
                          <a:latin typeface="Arial" charset="0"/>
                        </a:rPr>
                        <a:t>Πιστεύω και στάση</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66"/>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l-GR" sz="1200" b="1" i="0" u="none" strike="noStrike" cap="none" normalizeH="0" baseline="0" dirty="0" smtClean="0">
                        <a:ln>
                          <a:noFill/>
                        </a:ln>
                        <a:solidFill>
                          <a:srgbClr val="FFFF66"/>
                        </a:solidFill>
                        <a:effectLst/>
                        <a:latin typeface="Arial" charset="0"/>
                      </a:endParaRPr>
                    </a:p>
                  </a:txBody>
                  <a:tcPr marT="45729" marB="4572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33CC"/>
                    </a:solidFill>
                  </a:tcPr>
                </a:tc>
              </a:tr>
            </a:tbl>
          </a:graphicData>
        </a:graphic>
      </p:graphicFrame>
      <p:sp>
        <p:nvSpPr>
          <p:cNvPr id="35880" name="Rectangle 40"/>
          <p:cNvSpPr>
            <a:spLocks noChangeArrowheads="1"/>
          </p:cNvSpPr>
          <p:nvPr/>
        </p:nvSpPr>
        <p:spPr bwMode="auto">
          <a:xfrm>
            <a:off x="7451725" y="4149725"/>
            <a:ext cx="1296988" cy="1223963"/>
          </a:xfrm>
          <a:prstGeom prst="rect">
            <a:avLst/>
          </a:prstGeom>
          <a:solidFill>
            <a:srgbClr val="AC0056"/>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AC0056"/>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000" b="1">
                <a:solidFill>
                  <a:srgbClr val="FFFF00"/>
                </a:solidFill>
              </a:rPr>
              <a:t>ΑΓΟΡΑΣΤΗΣ</a:t>
            </a:r>
          </a:p>
        </p:txBody>
      </p:sp>
      <p:graphicFrame>
        <p:nvGraphicFramePr>
          <p:cNvPr id="123945" name="Group 41"/>
          <p:cNvGraphicFramePr>
            <a:graphicFrameLocks noGrp="1"/>
          </p:cNvGraphicFramePr>
          <p:nvPr/>
        </p:nvGraphicFramePr>
        <p:xfrm>
          <a:off x="7451725" y="4005263"/>
          <a:ext cx="1441450" cy="1368425"/>
        </p:xfrm>
        <a:graphic>
          <a:graphicData uri="http://schemas.openxmlformats.org/drawingml/2006/table">
            <a:tbl>
              <a:tblPr/>
              <a:tblGrid>
                <a:gridCol w="1441450"/>
              </a:tblGrid>
              <a:tr h="1368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16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16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600" b="1" i="0" u="none" strike="noStrike" cap="none" normalizeH="0" baseline="0" dirty="0" smtClean="0">
                          <a:ln>
                            <a:noFill/>
                          </a:ln>
                          <a:solidFill>
                            <a:schemeClr val="tx1"/>
                          </a:solidFill>
                          <a:effectLst>
                            <a:outerShdw blurRad="38100" dist="38100" dir="2700000" algn="tl">
                              <a:srgbClr val="000000"/>
                            </a:outerShdw>
                          </a:effectLst>
                          <a:latin typeface="Arial" charset="0"/>
                        </a:rPr>
                        <a:t>Αγοραστής</a:t>
                      </a:r>
                    </a:p>
                  </a:txBody>
                  <a:tcPr marL="91478" marR="91478"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33"/>
                    </a:solidFill>
                  </a:tcPr>
                </a:tc>
              </a:tr>
            </a:tbl>
          </a:graphicData>
        </a:graphic>
      </p:graphicFrame>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a:xfrm>
            <a:off x="0" y="0"/>
            <a:ext cx="9144000" cy="1773238"/>
          </a:xfrm>
        </p:spPr>
        <p:txBody>
          <a:bodyPr/>
          <a:lstStyle/>
          <a:p>
            <a:pPr eaLnBrk="1" hangingPunct="1"/>
            <a:r>
              <a:rPr lang="el-GR" altLang="el-GR" sz="2800" b="1" smtClean="0">
                <a:solidFill>
                  <a:srgbClr val="FF3399"/>
                </a:solidFill>
              </a:rPr>
              <a:t/>
            </a:r>
            <a:br>
              <a:rPr lang="el-GR" altLang="el-GR" sz="2800" b="1" smtClean="0">
                <a:solidFill>
                  <a:srgbClr val="FF3399"/>
                </a:solidFill>
              </a:rPr>
            </a:br>
            <a:endParaRPr lang="el-GR" altLang="el-GR" sz="2800" b="1" smtClean="0">
              <a:solidFill>
                <a:srgbClr val="FF3399"/>
              </a:solidFill>
            </a:endParaRPr>
          </a:p>
        </p:txBody>
      </p:sp>
      <p:sp>
        <p:nvSpPr>
          <p:cNvPr id="36867" name="Rectangle 3"/>
          <p:cNvSpPr>
            <a:spLocks noGrp="1" noChangeArrowheads="1"/>
          </p:cNvSpPr>
          <p:nvPr>
            <p:ph type="subTitle" idx="1"/>
          </p:nvPr>
        </p:nvSpPr>
        <p:spPr>
          <a:xfrm>
            <a:off x="0" y="765175"/>
            <a:ext cx="9144000" cy="5832475"/>
          </a:xfrm>
        </p:spPr>
        <p:txBody>
          <a:bodyPr/>
          <a:lstStyle/>
          <a:p>
            <a:pPr marL="609600" indent="-609600" eaLnBrk="1" hangingPunct="1"/>
            <a:r>
              <a:rPr lang="el-GR" altLang="el-GR" sz="2400" b="1" smtClean="0">
                <a:solidFill>
                  <a:srgbClr val="000000"/>
                </a:solidFill>
              </a:rPr>
              <a:t>Η ΔΙΑΔΙΚΑΣΙΑ ΤΗΣ ΑΓΟΡΑΣΤΙΚΗΣ ΑΠΟΦΑΣΗΣ</a:t>
            </a:r>
            <a:endParaRPr lang="el-GR" altLang="el-GR" sz="2000" b="1" u="sng" smtClean="0">
              <a:solidFill>
                <a:srgbClr val="000000"/>
              </a:solidFill>
            </a:endParaRPr>
          </a:p>
          <a:p>
            <a:pPr marL="609600" indent="-609600" eaLnBrk="1" hangingPunct="1">
              <a:buFont typeface="Wingdings" pitchFamily="2" charset="2"/>
              <a:buNone/>
            </a:pPr>
            <a:r>
              <a:rPr lang="el-GR" altLang="el-GR" sz="2400" b="1" smtClean="0">
                <a:solidFill>
                  <a:srgbClr val="FF0000"/>
                </a:solidFill>
              </a:rPr>
              <a:t>Αγοραστική συμπεριφορά</a:t>
            </a:r>
          </a:p>
          <a:p>
            <a:pPr marL="609600" indent="-609600" eaLnBrk="1" hangingPunct="1"/>
            <a:r>
              <a:rPr lang="el-GR" altLang="el-GR" sz="2000" b="1" smtClean="0">
                <a:solidFill>
                  <a:srgbClr val="0000FF"/>
                </a:solidFill>
              </a:rPr>
              <a:t>4 τύποι αγοραστικής συμπεριφοράς</a:t>
            </a:r>
          </a:p>
          <a:p>
            <a:pPr marL="609600" indent="-609600" eaLnBrk="1" hangingPunct="1"/>
            <a:endParaRPr lang="el-GR" altLang="el-GR" sz="2000" smtClean="0">
              <a:solidFill>
                <a:srgbClr val="FF99CC"/>
              </a:solidFill>
              <a:latin typeface="Verdana" pitchFamily="34" charset="0"/>
            </a:endParaRPr>
          </a:p>
          <a:p>
            <a:pPr marL="609600" indent="-609600" eaLnBrk="1" hangingPunct="1"/>
            <a:endParaRPr lang="el-GR" altLang="el-GR" sz="2000" smtClean="0">
              <a:solidFill>
                <a:srgbClr val="FF99CC"/>
              </a:solidFill>
              <a:latin typeface="Verdana" pitchFamily="34" charset="0"/>
            </a:endParaRPr>
          </a:p>
          <a:p>
            <a:pPr marL="609600" indent="-609600" eaLnBrk="1" hangingPunct="1"/>
            <a:endParaRPr lang="el-GR" altLang="el-GR" sz="2000" b="1" smtClean="0">
              <a:solidFill>
                <a:srgbClr val="FFFFCC"/>
              </a:solidFill>
            </a:endParaRPr>
          </a:p>
        </p:txBody>
      </p:sp>
      <p:graphicFrame>
        <p:nvGraphicFramePr>
          <p:cNvPr id="125987" name="Group 35"/>
          <p:cNvGraphicFramePr>
            <a:graphicFrameLocks noGrp="1"/>
          </p:cNvGraphicFramePr>
          <p:nvPr/>
        </p:nvGraphicFramePr>
        <p:xfrm>
          <a:off x="250825" y="2060575"/>
          <a:ext cx="8642350" cy="4248150"/>
        </p:xfrm>
        <a:graphic>
          <a:graphicData uri="http://schemas.openxmlformats.org/drawingml/2006/table">
            <a:tbl>
              <a:tblPr/>
              <a:tblGrid>
                <a:gridCol w="2969514"/>
                <a:gridCol w="2616050"/>
                <a:gridCol w="3056787"/>
              </a:tblGrid>
              <a:tr h="1416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l-GR" sz="2800" b="0" i="0" u="none" strike="noStrike" cap="none" normalizeH="0" baseline="0" dirty="0" smtClean="0">
                        <a:ln>
                          <a:noFill/>
                        </a:ln>
                        <a:solidFill>
                          <a:schemeClr val="tx1"/>
                        </a:solidFill>
                        <a:effectLst/>
                        <a:latin typeface="Arial" charset="0"/>
                      </a:endParaRPr>
                    </a:p>
                  </a:txBody>
                  <a:tcPr marL="91455" marR="91455" marT="45717" marB="45717" horzOverflow="overflow">
                    <a:lnL>
                      <a:noFill/>
                    </a:lnL>
                    <a:lnR>
                      <a:noFill/>
                    </a:lnR>
                    <a:lnT>
                      <a:noFill/>
                    </a:lnT>
                    <a:lnB>
                      <a:noFill/>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smtClean="0">
                          <a:ln>
                            <a:noFill/>
                          </a:ln>
                          <a:solidFill>
                            <a:srgbClr val="000000"/>
                          </a:solidFill>
                          <a:effectLst/>
                          <a:latin typeface="Arial Narrow" pitchFamily="34" charset="0"/>
                        </a:rPr>
                        <a:t>Μεγάλη συμμετοχή ή ανάμιξη</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smtClean="0">
                          <a:ln>
                            <a:noFill/>
                          </a:ln>
                          <a:solidFill>
                            <a:srgbClr val="000000"/>
                          </a:solidFill>
                          <a:effectLst/>
                          <a:latin typeface="Arial Narrow" pitchFamily="34" charset="0"/>
                        </a:rPr>
                        <a:t>(ακριβή αγορά)</a:t>
                      </a:r>
                    </a:p>
                  </a:txBody>
                  <a:tcPr marL="91455" marR="91455" marT="45717" marB="45717" anchor="ctr" horzOverflow="overflow">
                    <a:lnL>
                      <a:noFill/>
                    </a:lnL>
                    <a:lnR>
                      <a:noFill/>
                    </a:lnR>
                    <a:lnT>
                      <a:noFill/>
                    </a:lnT>
                    <a:lnB>
                      <a:noFill/>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smtClean="0">
                          <a:ln>
                            <a:noFill/>
                          </a:ln>
                          <a:solidFill>
                            <a:srgbClr val="000000"/>
                          </a:solidFill>
                          <a:effectLst/>
                          <a:latin typeface="Arial Narrow" pitchFamily="34" charset="0"/>
                        </a:rPr>
                        <a:t>Μικρή συμμετοχή  ή ανάμιξη</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smtClean="0">
                          <a:ln>
                            <a:noFill/>
                          </a:ln>
                          <a:solidFill>
                            <a:srgbClr val="000000"/>
                          </a:solidFill>
                          <a:effectLst/>
                          <a:latin typeface="Arial Narrow" pitchFamily="34" charset="0"/>
                        </a:rPr>
                        <a:t>(φθηνή αγορά) </a:t>
                      </a:r>
                    </a:p>
                  </a:txBody>
                  <a:tcPr marL="91455" marR="91455" marT="45717" marB="45717" anchor="ctr" horzOverflow="overflow">
                    <a:lnL>
                      <a:noFill/>
                    </a:lnL>
                    <a:lnR>
                      <a:noFill/>
                    </a:lnR>
                    <a:lnT>
                      <a:noFill/>
                    </a:lnT>
                    <a:lnB>
                      <a:noFill/>
                    </a:lnB>
                    <a:lnTlToBr>
                      <a:noFill/>
                    </a:lnTlToBr>
                    <a:lnBlToTr>
                      <a:noFill/>
                    </a:lnBlToTr>
                    <a:solidFill>
                      <a:srgbClr val="F8F8F8"/>
                    </a:solidFill>
                  </a:tcPr>
                </a:tc>
              </a:tr>
              <a:tr h="14160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dirty="0" smtClean="0">
                          <a:ln>
                            <a:noFill/>
                          </a:ln>
                          <a:solidFill>
                            <a:srgbClr val="000000"/>
                          </a:solidFill>
                          <a:effectLst/>
                          <a:latin typeface="Arial Narrow" pitchFamily="34" charset="0"/>
                        </a:rPr>
                        <a:t>Σημαντικές διαφορές ανάμεσα στις μάρκες</a:t>
                      </a:r>
                    </a:p>
                  </a:txBody>
                  <a:tcPr marL="91455" marR="91455" marT="45717" marB="45717" anchor="ctr" horzOverflow="overflow">
                    <a:lnL>
                      <a:noFill/>
                    </a:lnL>
                    <a:lnR>
                      <a:noFill/>
                    </a:lnR>
                    <a:lnT>
                      <a:noFill/>
                    </a:lnT>
                    <a:lnB>
                      <a:noFill/>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smtClean="0">
                          <a:ln>
                            <a:noFill/>
                          </a:ln>
                          <a:solidFill>
                            <a:srgbClr val="0000FF"/>
                          </a:solidFill>
                          <a:effectLst/>
                          <a:latin typeface="Arial" charset="0"/>
                        </a:rPr>
                        <a:t>Πολύπλοκη αγοραστική συμπεριφορά</a:t>
                      </a:r>
                    </a:p>
                  </a:txBody>
                  <a:tcPr marL="91455" marR="91455" marT="45717" marB="45717" anchor="ctr" horzOverflow="overflow">
                    <a:lnL>
                      <a:noFill/>
                    </a:lnL>
                    <a:lnR>
                      <a:noFill/>
                    </a:lnR>
                    <a:lnT>
                      <a:noFill/>
                    </a:lnT>
                    <a:lnB>
                      <a:noFill/>
                    </a:lnB>
                    <a:lnTlToBr>
                      <a:noFill/>
                    </a:lnTlToBr>
                    <a:lnBlToTr>
                      <a:noFill/>
                    </a:lnBlToTr>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smtClean="0">
                          <a:ln>
                            <a:noFill/>
                          </a:ln>
                          <a:solidFill>
                            <a:srgbClr val="0000FF"/>
                          </a:solidFill>
                          <a:effectLst/>
                          <a:latin typeface="Arial" charset="0"/>
                        </a:rPr>
                        <a:t>Αγοραστική συμπεριφορά αναζήτησης της ποικιλίας</a:t>
                      </a:r>
                    </a:p>
                  </a:txBody>
                  <a:tcPr marL="91455" marR="91455" marT="45717" marB="45717" anchor="ctr" horzOverflow="overflow">
                    <a:lnL>
                      <a:noFill/>
                    </a:lnL>
                    <a:lnR>
                      <a:noFill/>
                    </a:lnR>
                    <a:lnT>
                      <a:noFill/>
                    </a:lnT>
                    <a:lnB>
                      <a:noFill/>
                    </a:lnB>
                    <a:lnTlToBr>
                      <a:noFill/>
                    </a:lnTlToBr>
                    <a:lnBlToTr>
                      <a:noFill/>
                    </a:lnBlToTr>
                    <a:solidFill>
                      <a:srgbClr val="99FF33"/>
                    </a:solidFill>
                  </a:tcPr>
                </a:tc>
              </a:tr>
              <a:tr h="14160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dirty="0" smtClean="0">
                          <a:ln>
                            <a:noFill/>
                          </a:ln>
                          <a:solidFill>
                            <a:srgbClr val="000000"/>
                          </a:solidFill>
                          <a:effectLst/>
                          <a:latin typeface="Arial Narrow" pitchFamily="34" charset="0"/>
                        </a:rPr>
                        <a:t>Ελάχιστες διαφορές ανάμεσα στις μάρκες</a:t>
                      </a:r>
                    </a:p>
                  </a:txBody>
                  <a:tcPr marL="91455" marR="91455" marT="45717" marB="45717" anchor="ctr" horzOverflow="overflow">
                    <a:lnL>
                      <a:noFill/>
                    </a:lnL>
                    <a:lnR>
                      <a:noFill/>
                    </a:lnR>
                    <a:lnT>
                      <a:noFill/>
                    </a:lnT>
                    <a:lnB>
                      <a:noFill/>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smtClean="0">
                          <a:ln>
                            <a:noFill/>
                          </a:ln>
                          <a:solidFill>
                            <a:srgbClr val="FF0000"/>
                          </a:solidFill>
                          <a:effectLst/>
                          <a:latin typeface="Arial" charset="0"/>
                        </a:rPr>
                        <a:t>Συμπεριφορά που ελαττώνει την αμφιβολία</a:t>
                      </a:r>
                    </a:p>
                  </a:txBody>
                  <a:tcPr marL="91455" marR="91455" marT="45717" marB="45717" anchor="ctr" horzOverflow="overflow">
                    <a:lnL>
                      <a:noFill/>
                    </a:lnL>
                    <a:lnR>
                      <a:noFill/>
                    </a:lnR>
                    <a:lnT>
                      <a:noFill/>
                    </a:lnT>
                    <a:lnB>
                      <a:noFill/>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0" u="none" strike="noStrike" cap="none" normalizeH="0" baseline="0" dirty="0" smtClean="0">
                          <a:ln>
                            <a:noFill/>
                          </a:ln>
                          <a:solidFill>
                            <a:srgbClr val="FF0000"/>
                          </a:solidFill>
                          <a:effectLst/>
                          <a:latin typeface="Arial" charset="0"/>
                        </a:rPr>
                        <a:t>Συνηθισμένη αγοραστική συμπεριφορά</a:t>
                      </a:r>
                    </a:p>
                  </a:txBody>
                  <a:tcPr marL="91455" marR="91455" marT="45717" marB="45717" anchor="ctr" horzOverflow="overflow">
                    <a:lnL>
                      <a:noFill/>
                    </a:lnL>
                    <a:lnR>
                      <a:noFill/>
                    </a:lnR>
                    <a:lnT>
                      <a:noFill/>
                    </a:lnT>
                    <a:lnB>
                      <a:noFill/>
                    </a:lnB>
                    <a:lnTlToBr>
                      <a:noFill/>
                    </a:lnTlToBr>
                    <a:lnBlToTr>
                      <a:noFill/>
                    </a:lnBlToTr>
                    <a:solidFill>
                      <a:srgbClr val="0000FF">
                        <a:alpha val="50195"/>
                      </a:srgbClr>
                    </a:solidFill>
                  </a:tcPr>
                </a:tc>
              </a:tr>
            </a:tbl>
          </a:graphicData>
        </a:graphic>
      </p:graphicFrame>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a:xfrm>
            <a:off x="0" y="0"/>
            <a:ext cx="9144000" cy="1773238"/>
          </a:xfrm>
        </p:spPr>
        <p:txBody>
          <a:bodyPr/>
          <a:lstStyle/>
          <a:p>
            <a:pPr eaLnBrk="1" hangingPunct="1"/>
            <a:r>
              <a:rPr lang="el-GR" altLang="el-GR" sz="2800" b="1" smtClean="0">
                <a:solidFill>
                  <a:srgbClr val="FF3399"/>
                </a:solidFill>
              </a:rPr>
              <a:t/>
            </a:r>
            <a:br>
              <a:rPr lang="el-GR" altLang="el-GR" sz="2800" b="1" smtClean="0">
                <a:solidFill>
                  <a:srgbClr val="FF3399"/>
                </a:solidFill>
              </a:rPr>
            </a:br>
            <a:r>
              <a:rPr lang="el-GR" altLang="el-GR" sz="2800" b="1" smtClean="0">
                <a:solidFill>
                  <a:srgbClr val="FF3399"/>
                </a:solidFill>
              </a:rPr>
              <a:t> </a:t>
            </a:r>
            <a:r>
              <a:rPr lang="el-GR" altLang="el-GR" sz="2000" b="1" smtClean="0">
                <a:latin typeface="Verdana" pitchFamily="34" charset="0"/>
              </a:rPr>
              <a:t>Η ΔΙΑΔΙΚΑΣΙΑ ΤΗΣ ΑΓΟΡΑΣΤΙΚΗΣ ΑΠΟΦΑΣΗΣ</a:t>
            </a:r>
          </a:p>
        </p:txBody>
      </p:sp>
      <p:sp>
        <p:nvSpPr>
          <p:cNvPr id="37891" name="Rectangle 3"/>
          <p:cNvSpPr>
            <a:spLocks noGrp="1" noChangeArrowheads="1"/>
          </p:cNvSpPr>
          <p:nvPr>
            <p:ph type="subTitle" idx="1"/>
          </p:nvPr>
        </p:nvSpPr>
        <p:spPr>
          <a:xfrm>
            <a:off x="0" y="1700213"/>
            <a:ext cx="9144000" cy="5589587"/>
          </a:xfrm>
        </p:spPr>
        <p:txBody>
          <a:bodyPr/>
          <a:lstStyle/>
          <a:p>
            <a:pPr marL="609600" indent="-609600" eaLnBrk="1" hangingPunct="1"/>
            <a:endParaRPr lang="el-GR" altLang="el-GR" sz="2000" b="1" u="sng" smtClean="0">
              <a:solidFill>
                <a:srgbClr val="FFCC00"/>
              </a:solidFill>
              <a:latin typeface="Verdana" pitchFamily="34" charset="0"/>
            </a:endParaRPr>
          </a:p>
          <a:p>
            <a:pPr marL="609600" indent="-609600" eaLnBrk="1" hangingPunct="1">
              <a:buFont typeface="Wingdings" pitchFamily="2" charset="2"/>
              <a:buNone/>
            </a:pPr>
            <a:r>
              <a:rPr lang="el-GR" altLang="el-GR" sz="1800" b="1" smtClean="0">
                <a:solidFill>
                  <a:srgbClr val="0000FF"/>
                </a:solidFill>
                <a:latin typeface="Verdana" pitchFamily="34" charset="0"/>
              </a:rPr>
              <a:t>Οι φάσεις της διαδικασίας της  αγοραστικής απόφασης</a:t>
            </a:r>
            <a:endParaRPr lang="el-GR" altLang="el-GR" sz="1800" smtClean="0">
              <a:solidFill>
                <a:srgbClr val="FFFFCC"/>
              </a:solidFill>
              <a:latin typeface="Verdana" pitchFamily="34" charset="0"/>
            </a:endParaRPr>
          </a:p>
          <a:p>
            <a:pPr marL="609600" indent="-609600" eaLnBrk="1" hangingPunct="1"/>
            <a:r>
              <a:rPr lang="el-GR" altLang="el-GR" sz="2000" smtClean="0">
                <a:solidFill>
                  <a:srgbClr val="FF0000"/>
                </a:solidFill>
                <a:latin typeface="Verdana" pitchFamily="34" charset="0"/>
              </a:rPr>
              <a:t>Μοντέλο αγοραστικής διαδικασίας 5 φάσεων</a:t>
            </a:r>
          </a:p>
          <a:p>
            <a:pPr marL="609600" indent="-609600" eaLnBrk="1" hangingPunct="1"/>
            <a:endParaRPr lang="el-GR" altLang="el-GR" sz="2000" smtClean="0">
              <a:solidFill>
                <a:srgbClr val="FFFFCC"/>
              </a:solidFill>
            </a:endParaRPr>
          </a:p>
        </p:txBody>
      </p:sp>
      <p:sp>
        <p:nvSpPr>
          <p:cNvPr id="37892" name="Rectangle 4"/>
          <p:cNvSpPr>
            <a:spLocks noChangeArrowheads="1"/>
          </p:cNvSpPr>
          <p:nvPr/>
        </p:nvSpPr>
        <p:spPr bwMode="auto">
          <a:xfrm>
            <a:off x="468313" y="3644900"/>
            <a:ext cx="1295400" cy="1081088"/>
          </a:xfrm>
          <a:prstGeom prst="rect">
            <a:avLst/>
          </a:prstGeom>
          <a:solidFill>
            <a:srgbClr val="EAEAEA"/>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CC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FF"/>
                </a:solidFill>
                <a:latin typeface="Arial Narrow" pitchFamily="34" charset="0"/>
              </a:rPr>
              <a:t>Αναγνώριση</a:t>
            </a:r>
          </a:p>
          <a:p>
            <a:pPr eaLnBrk="1" hangingPunct="1">
              <a:spcBef>
                <a:spcPct val="0"/>
              </a:spcBef>
              <a:buFontTx/>
              <a:buNone/>
            </a:pPr>
            <a:r>
              <a:rPr lang="el-GR" altLang="el-GR" sz="1200" b="1">
                <a:solidFill>
                  <a:srgbClr val="0000FF"/>
                </a:solidFill>
                <a:latin typeface="Arial Narrow" pitchFamily="34" charset="0"/>
              </a:rPr>
              <a:t> του προβλήματος</a:t>
            </a:r>
          </a:p>
        </p:txBody>
      </p:sp>
      <p:sp>
        <p:nvSpPr>
          <p:cNvPr id="37893" name="Rectangle 5"/>
          <p:cNvSpPr>
            <a:spLocks noChangeArrowheads="1"/>
          </p:cNvSpPr>
          <p:nvPr/>
        </p:nvSpPr>
        <p:spPr bwMode="auto">
          <a:xfrm>
            <a:off x="2339975" y="3644900"/>
            <a:ext cx="1295400" cy="1079500"/>
          </a:xfrm>
          <a:prstGeom prst="rect">
            <a:avLst/>
          </a:prstGeom>
          <a:solidFill>
            <a:srgbClr val="EAEAEA"/>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CC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FF"/>
                </a:solidFill>
                <a:latin typeface="Arial Narrow" pitchFamily="34" charset="0"/>
              </a:rPr>
              <a:t>Αναζήτηση</a:t>
            </a:r>
          </a:p>
          <a:p>
            <a:pPr eaLnBrk="1" hangingPunct="1">
              <a:spcBef>
                <a:spcPct val="0"/>
              </a:spcBef>
              <a:buFontTx/>
              <a:buNone/>
            </a:pPr>
            <a:r>
              <a:rPr lang="el-GR" altLang="el-GR" sz="1200" b="1">
                <a:solidFill>
                  <a:srgbClr val="0000FF"/>
                </a:solidFill>
                <a:latin typeface="Arial Narrow" pitchFamily="34" charset="0"/>
              </a:rPr>
              <a:t>πληροφοριών</a:t>
            </a:r>
          </a:p>
        </p:txBody>
      </p:sp>
      <p:sp>
        <p:nvSpPr>
          <p:cNvPr id="37894" name="Rectangle 6"/>
          <p:cNvSpPr>
            <a:spLocks noChangeArrowheads="1"/>
          </p:cNvSpPr>
          <p:nvPr/>
        </p:nvSpPr>
        <p:spPr bwMode="auto">
          <a:xfrm>
            <a:off x="4140200" y="3644900"/>
            <a:ext cx="1295400" cy="1079500"/>
          </a:xfrm>
          <a:prstGeom prst="rect">
            <a:avLst/>
          </a:prstGeom>
          <a:solidFill>
            <a:srgbClr val="EAEAEA"/>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CC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FF"/>
                </a:solidFill>
                <a:latin typeface="Arial Narrow" pitchFamily="34" charset="0"/>
              </a:rPr>
              <a:t>Αξιολόγηση</a:t>
            </a:r>
          </a:p>
          <a:p>
            <a:pPr eaLnBrk="1" hangingPunct="1">
              <a:spcBef>
                <a:spcPct val="0"/>
              </a:spcBef>
              <a:buFontTx/>
              <a:buNone/>
            </a:pPr>
            <a:r>
              <a:rPr lang="el-GR" altLang="el-GR" sz="1200" b="1">
                <a:solidFill>
                  <a:srgbClr val="0000FF"/>
                </a:solidFill>
                <a:latin typeface="Arial Narrow" pitchFamily="34" charset="0"/>
              </a:rPr>
              <a:t>εναλλακτικών </a:t>
            </a:r>
          </a:p>
          <a:p>
            <a:pPr eaLnBrk="1" hangingPunct="1">
              <a:spcBef>
                <a:spcPct val="0"/>
              </a:spcBef>
              <a:buFontTx/>
              <a:buNone/>
            </a:pPr>
            <a:r>
              <a:rPr lang="el-GR" altLang="el-GR" sz="1200" b="1">
                <a:solidFill>
                  <a:srgbClr val="0000FF"/>
                </a:solidFill>
                <a:latin typeface="Arial Narrow" pitchFamily="34" charset="0"/>
              </a:rPr>
              <a:t>λύσεων</a:t>
            </a:r>
          </a:p>
        </p:txBody>
      </p:sp>
      <p:sp>
        <p:nvSpPr>
          <p:cNvPr id="37895" name="Rectangle 7"/>
          <p:cNvSpPr>
            <a:spLocks noChangeArrowheads="1"/>
          </p:cNvSpPr>
          <p:nvPr/>
        </p:nvSpPr>
        <p:spPr bwMode="auto">
          <a:xfrm>
            <a:off x="5867400" y="3644900"/>
            <a:ext cx="1296988" cy="1079500"/>
          </a:xfrm>
          <a:prstGeom prst="rect">
            <a:avLst/>
          </a:prstGeom>
          <a:solidFill>
            <a:srgbClr val="EAEAEA"/>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CC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FF"/>
                </a:solidFill>
                <a:latin typeface="Arial Narrow" pitchFamily="34" charset="0"/>
              </a:rPr>
              <a:t>Απόφαση </a:t>
            </a:r>
          </a:p>
          <a:p>
            <a:pPr eaLnBrk="1" hangingPunct="1">
              <a:spcBef>
                <a:spcPct val="0"/>
              </a:spcBef>
              <a:buFontTx/>
              <a:buNone/>
            </a:pPr>
            <a:r>
              <a:rPr lang="el-GR" altLang="el-GR" sz="1200" b="1">
                <a:solidFill>
                  <a:srgbClr val="0000FF"/>
                </a:solidFill>
                <a:latin typeface="Arial Narrow" pitchFamily="34" charset="0"/>
              </a:rPr>
              <a:t>για αγορά</a:t>
            </a:r>
          </a:p>
        </p:txBody>
      </p:sp>
      <p:sp>
        <p:nvSpPr>
          <p:cNvPr id="37896" name="Rectangle 8"/>
          <p:cNvSpPr>
            <a:spLocks noChangeArrowheads="1"/>
          </p:cNvSpPr>
          <p:nvPr/>
        </p:nvSpPr>
        <p:spPr bwMode="auto">
          <a:xfrm>
            <a:off x="7596188" y="3644900"/>
            <a:ext cx="1368425" cy="1079500"/>
          </a:xfrm>
          <a:prstGeom prst="rect">
            <a:avLst/>
          </a:prstGeom>
          <a:solidFill>
            <a:srgbClr val="EAEAEA"/>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CC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FF"/>
                </a:solidFill>
                <a:latin typeface="Arial Narrow" pitchFamily="34" charset="0"/>
              </a:rPr>
              <a:t>Συμπεριφορά</a:t>
            </a:r>
          </a:p>
          <a:p>
            <a:pPr eaLnBrk="1" hangingPunct="1">
              <a:spcBef>
                <a:spcPct val="0"/>
              </a:spcBef>
              <a:buFontTx/>
              <a:buNone/>
            </a:pPr>
            <a:r>
              <a:rPr lang="el-GR" altLang="el-GR" sz="1200" b="1">
                <a:solidFill>
                  <a:srgbClr val="0000FF"/>
                </a:solidFill>
                <a:latin typeface="Arial Narrow" pitchFamily="34" charset="0"/>
              </a:rPr>
              <a:t>μετά την αγορά</a:t>
            </a:r>
          </a:p>
        </p:txBody>
      </p:sp>
      <p:sp>
        <p:nvSpPr>
          <p:cNvPr id="37897" name="Line 9"/>
          <p:cNvSpPr>
            <a:spLocks noChangeShapeType="1"/>
          </p:cNvSpPr>
          <p:nvPr/>
        </p:nvSpPr>
        <p:spPr bwMode="auto">
          <a:xfrm>
            <a:off x="1763713" y="4221163"/>
            <a:ext cx="576262" cy="0"/>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7898" name="Line 10"/>
          <p:cNvSpPr>
            <a:spLocks noChangeShapeType="1"/>
          </p:cNvSpPr>
          <p:nvPr/>
        </p:nvSpPr>
        <p:spPr bwMode="auto">
          <a:xfrm>
            <a:off x="3635375" y="4221163"/>
            <a:ext cx="504825" cy="0"/>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7899" name="Line 11"/>
          <p:cNvSpPr>
            <a:spLocks noChangeShapeType="1"/>
          </p:cNvSpPr>
          <p:nvPr/>
        </p:nvSpPr>
        <p:spPr bwMode="auto">
          <a:xfrm>
            <a:off x="5435600" y="4221163"/>
            <a:ext cx="431800" cy="0"/>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7900" name="Line 12"/>
          <p:cNvSpPr>
            <a:spLocks noChangeShapeType="1"/>
          </p:cNvSpPr>
          <p:nvPr/>
        </p:nvSpPr>
        <p:spPr bwMode="auto">
          <a:xfrm>
            <a:off x="7164388" y="4221163"/>
            <a:ext cx="431800" cy="0"/>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ctrTitle"/>
          </p:nvPr>
        </p:nvSpPr>
        <p:spPr>
          <a:xfrm>
            <a:off x="0" y="0"/>
            <a:ext cx="9144000" cy="1844675"/>
          </a:xfrm>
        </p:spPr>
        <p:txBody>
          <a:bodyPr/>
          <a:lstStyle/>
          <a:p>
            <a:pPr>
              <a:defRPr/>
            </a:pPr>
            <a:r>
              <a:rPr lang="el-GR" sz="3600" dirty="0" smtClean="0">
                <a:solidFill>
                  <a:srgbClr val="000000"/>
                </a:solidFill>
                <a:latin typeface="+mn-lt"/>
              </a:rPr>
              <a:t>Η ΔΙΑΔΙΚΑΣΙΑ ΤΗΣ ΑΓΟΡΑΣΤΙΚΗΣ ΑΠΟΦΑΣΗΣ</a:t>
            </a:r>
            <a:r>
              <a:rPr lang="el-GR" sz="3600" u="sng" dirty="0" smtClean="0">
                <a:solidFill>
                  <a:srgbClr val="000000"/>
                </a:solidFill>
                <a:latin typeface="+mn-lt"/>
              </a:rPr>
              <a:t/>
            </a:r>
            <a:br>
              <a:rPr lang="el-GR" sz="3600" u="sng" dirty="0" smtClean="0">
                <a:solidFill>
                  <a:srgbClr val="000000"/>
                </a:solidFill>
                <a:latin typeface="+mn-lt"/>
              </a:rPr>
            </a:br>
            <a:endParaRPr lang="el-GR" sz="3600" u="sng" dirty="0" smtClean="0">
              <a:solidFill>
                <a:srgbClr val="000000"/>
              </a:solidFill>
              <a:latin typeface="+mn-lt"/>
            </a:endParaRPr>
          </a:p>
        </p:txBody>
      </p:sp>
      <p:sp>
        <p:nvSpPr>
          <p:cNvPr id="38915" name="Rectangle 3"/>
          <p:cNvSpPr>
            <a:spLocks noGrp="1" noChangeArrowheads="1"/>
          </p:cNvSpPr>
          <p:nvPr>
            <p:ph type="subTitle" idx="1"/>
          </p:nvPr>
        </p:nvSpPr>
        <p:spPr>
          <a:xfrm>
            <a:off x="0" y="1268413"/>
            <a:ext cx="9144000" cy="5589587"/>
          </a:xfrm>
        </p:spPr>
        <p:txBody>
          <a:bodyPr/>
          <a:lstStyle/>
          <a:p>
            <a:pPr marL="609600" indent="-609600">
              <a:buFont typeface="Wingdings" pitchFamily="2" charset="2"/>
              <a:buNone/>
            </a:pPr>
            <a:r>
              <a:rPr lang="el-GR" altLang="el-GR" sz="2400" smtClean="0">
                <a:solidFill>
                  <a:srgbClr val="E20000"/>
                </a:solidFill>
              </a:rPr>
              <a:t>Οι φάσεις της διαδικασίας της  αγοραστικής απόφασης</a:t>
            </a:r>
          </a:p>
          <a:p>
            <a:pPr marL="609600" indent="-609600"/>
            <a:r>
              <a:rPr lang="el-GR" altLang="el-GR" sz="2000" smtClean="0">
                <a:solidFill>
                  <a:srgbClr val="0033CC"/>
                </a:solidFill>
              </a:rPr>
              <a:t>Απόφαση για αγορά</a:t>
            </a:r>
          </a:p>
          <a:p>
            <a:pPr marL="609600" indent="-609600"/>
            <a:r>
              <a:rPr lang="el-GR" altLang="el-GR" sz="1800" smtClean="0">
                <a:solidFill>
                  <a:srgbClr val="000000"/>
                </a:solidFill>
              </a:rPr>
              <a:t>Τα βήματα από την αξιολόγηση των εναλλακτικών λύσεων μέχρι την απόφαση για αγορά</a:t>
            </a:r>
          </a:p>
          <a:p>
            <a:pPr marL="609600" indent="-609600"/>
            <a:endParaRPr lang="el-GR" altLang="el-GR" sz="1800" smtClean="0">
              <a:solidFill>
                <a:srgbClr val="FFFFCC"/>
              </a:solidFill>
            </a:endParaRPr>
          </a:p>
          <a:p>
            <a:pPr marL="609600" indent="-609600"/>
            <a:endParaRPr lang="el-GR" altLang="el-GR" sz="2000" b="1" smtClean="0">
              <a:solidFill>
                <a:srgbClr val="FFFFCC"/>
              </a:solidFill>
            </a:endParaRPr>
          </a:p>
          <a:p>
            <a:pPr marL="609600" indent="-609600"/>
            <a:endParaRPr lang="el-GR" altLang="el-GR" sz="2000" b="1" smtClean="0">
              <a:solidFill>
                <a:srgbClr val="FFFFCC"/>
              </a:solidFill>
            </a:endParaRPr>
          </a:p>
          <a:p>
            <a:pPr marL="609600" indent="-609600"/>
            <a:endParaRPr lang="el-GR" altLang="el-GR" b="1" smtClean="0">
              <a:solidFill>
                <a:srgbClr val="FFFFCC"/>
              </a:solidFill>
            </a:endParaRPr>
          </a:p>
          <a:p>
            <a:pPr marL="609600" indent="-609600"/>
            <a:endParaRPr lang="el-GR" altLang="el-GR" b="1" smtClean="0">
              <a:solidFill>
                <a:srgbClr val="FFFFCC"/>
              </a:solidFill>
            </a:endParaRPr>
          </a:p>
          <a:p>
            <a:pPr marL="609600" indent="-609600"/>
            <a:endParaRPr lang="el-GR" altLang="el-GR" b="1" smtClean="0">
              <a:solidFill>
                <a:srgbClr val="FFFFCC"/>
              </a:solidFill>
            </a:endParaRPr>
          </a:p>
          <a:p>
            <a:pPr marL="609600" indent="-609600"/>
            <a:endParaRPr lang="el-GR" altLang="el-GR" b="1" smtClean="0">
              <a:solidFill>
                <a:srgbClr val="FFFFCC"/>
              </a:solidFill>
            </a:endParaRPr>
          </a:p>
          <a:p>
            <a:pPr marL="609600" indent="-609600"/>
            <a:endParaRPr lang="el-GR" altLang="el-GR" b="1" smtClean="0">
              <a:solidFill>
                <a:srgbClr val="FFFFCC"/>
              </a:solidFill>
            </a:endParaRPr>
          </a:p>
          <a:p>
            <a:pPr marL="609600" indent="-609600"/>
            <a:endParaRPr lang="el-GR" altLang="el-GR" sz="2000" b="1" smtClean="0">
              <a:solidFill>
                <a:srgbClr val="FFFFCC"/>
              </a:solidFill>
            </a:endParaRPr>
          </a:p>
        </p:txBody>
      </p:sp>
      <p:sp>
        <p:nvSpPr>
          <p:cNvPr id="38916" name="Rectangle 4"/>
          <p:cNvSpPr>
            <a:spLocks noChangeArrowheads="1"/>
          </p:cNvSpPr>
          <p:nvPr/>
        </p:nvSpPr>
        <p:spPr bwMode="auto">
          <a:xfrm>
            <a:off x="539750" y="4292600"/>
            <a:ext cx="1223963" cy="1223963"/>
          </a:xfrm>
          <a:prstGeom prst="rect">
            <a:avLst/>
          </a:prstGeom>
          <a:solidFill>
            <a:srgbClr val="FFCC99"/>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CC99"/>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00"/>
                </a:solidFill>
              </a:rPr>
              <a:t>Αξιολόγηση</a:t>
            </a:r>
          </a:p>
          <a:p>
            <a:pPr eaLnBrk="1" hangingPunct="1">
              <a:spcBef>
                <a:spcPct val="0"/>
              </a:spcBef>
              <a:buFontTx/>
              <a:buNone/>
            </a:pPr>
            <a:r>
              <a:rPr lang="el-GR" altLang="el-GR" sz="1200" b="1">
                <a:solidFill>
                  <a:srgbClr val="000000"/>
                </a:solidFill>
              </a:rPr>
              <a:t>εναλλακτικών</a:t>
            </a:r>
          </a:p>
          <a:p>
            <a:pPr eaLnBrk="1" hangingPunct="1">
              <a:spcBef>
                <a:spcPct val="0"/>
              </a:spcBef>
              <a:buFontTx/>
              <a:buNone/>
            </a:pPr>
            <a:r>
              <a:rPr lang="el-GR" altLang="el-GR" sz="1200" b="1">
                <a:solidFill>
                  <a:srgbClr val="000000"/>
                </a:solidFill>
              </a:rPr>
              <a:t>λύσεων</a:t>
            </a:r>
          </a:p>
        </p:txBody>
      </p:sp>
      <p:sp>
        <p:nvSpPr>
          <p:cNvPr id="38917" name="Rectangle 5"/>
          <p:cNvSpPr>
            <a:spLocks noChangeArrowheads="1"/>
          </p:cNvSpPr>
          <p:nvPr/>
        </p:nvSpPr>
        <p:spPr bwMode="auto">
          <a:xfrm>
            <a:off x="2268538" y="4292600"/>
            <a:ext cx="1150937" cy="1223963"/>
          </a:xfrm>
          <a:prstGeom prst="rect">
            <a:avLst/>
          </a:prstGeom>
          <a:solidFill>
            <a:srgbClr val="CCFFCC"/>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CCFFCC"/>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00"/>
                </a:solidFill>
              </a:rPr>
              <a:t>Πρόθεση</a:t>
            </a:r>
          </a:p>
          <a:p>
            <a:pPr eaLnBrk="1" hangingPunct="1">
              <a:spcBef>
                <a:spcPct val="0"/>
              </a:spcBef>
              <a:buFontTx/>
              <a:buNone/>
            </a:pPr>
            <a:r>
              <a:rPr lang="el-GR" altLang="el-GR" sz="1200" b="1">
                <a:solidFill>
                  <a:srgbClr val="000000"/>
                </a:solidFill>
              </a:rPr>
              <a:t>για αγορά</a:t>
            </a:r>
          </a:p>
        </p:txBody>
      </p:sp>
      <p:sp>
        <p:nvSpPr>
          <p:cNvPr id="38918" name="Rectangle 6"/>
          <p:cNvSpPr>
            <a:spLocks noChangeArrowheads="1"/>
          </p:cNvSpPr>
          <p:nvPr/>
        </p:nvSpPr>
        <p:spPr bwMode="auto">
          <a:xfrm>
            <a:off x="4211638" y="3933825"/>
            <a:ext cx="1512887" cy="790575"/>
          </a:xfrm>
          <a:prstGeom prst="rect">
            <a:avLst/>
          </a:prstGeom>
          <a:solidFill>
            <a:srgbClr val="CCCCFF"/>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CCCCFF"/>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00"/>
                </a:solidFill>
              </a:rPr>
              <a:t>Στάσεις των </a:t>
            </a:r>
          </a:p>
          <a:p>
            <a:pPr eaLnBrk="1" hangingPunct="1">
              <a:spcBef>
                <a:spcPct val="0"/>
              </a:spcBef>
              <a:buFontTx/>
              <a:buNone/>
            </a:pPr>
            <a:r>
              <a:rPr lang="el-GR" altLang="el-GR" sz="1200" b="1">
                <a:solidFill>
                  <a:srgbClr val="000000"/>
                </a:solidFill>
              </a:rPr>
              <a:t>άλλων</a:t>
            </a:r>
          </a:p>
        </p:txBody>
      </p:sp>
      <p:sp>
        <p:nvSpPr>
          <p:cNvPr id="38919" name="Rectangle 7"/>
          <p:cNvSpPr>
            <a:spLocks noChangeArrowheads="1"/>
          </p:cNvSpPr>
          <p:nvPr/>
        </p:nvSpPr>
        <p:spPr bwMode="auto">
          <a:xfrm>
            <a:off x="4284663" y="5084763"/>
            <a:ext cx="1439862" cy="865187"/>
          </a:xfrm>
          <a:prstGeom prst="rect">
            <a:avLst/>
          </a:prstGeom>
          <a:solidFill>
            <a:srgbClr val="CCCCFF"/>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CCCCFF"/>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00"/>
                </a:solidFill>
              </a:rPr>
              <a:t>Απρόβλεπτοι </a:t>
            </a:r>
          </a:p>
          <a:p>
            <a:pPr eaLnBrk="1" hangingPunct="1">
              <a:spcBef>
                <a:spcPct val="0"/>
              </a:spcBef>
              <a:buFontTx/>
              <a:buNone/>
            </a:pPr>
            <a:r>
              <a:rPr lang="el-GR" altLang="el-GR" sz="1200" b="1">
                <a:solidFill>
                  <a:srgbClr val="000000"/>
                </a:solidFill>
              </a:rPr>
              <a:t>παράγοντες</a:t>
            </a:r>
          </a:p>
        </p:txBody>
      </p:sp>
      <p:sp>
        <p:nvSpPr>
          <p:cNvPr id="38920" name="Rectangle 8"/>
          <p:cNvSpPr>
            <a:spLocks noChangeArrowheads="1"/>
          </p:cNvSpPr>
          <p:nvPr/>
        </p:nvSpPr>
        <p:spPr bwMode="auto">
          <a:xfrm>
            <a:off x="6659563" y="4221163"/>
            <a:ext cx="1296987" cy="1152525"/>
          </a:xfrm>
          <a:prstGeom prst="rect">
            <a:avLst/>
          </a:prstGeom>
          <a:solidFill>
            <a:srgbClr val="FF6600"/>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6600"/>
            </a:extrusionClr>
          </a:sp3d>
        </p:spPr>
        <p:txBody>
          <a:bodyPr wrap="none" anchor="ctr">
            <a:flatTx/>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l-GR" altLang="el-GR" sz="1200" b="1">
                <a:solidFill>
                  <a:srgbClr val="000000"/>
                </a:solidFill>
              </a:rPr>
              <a:t>Απόφαση για</a:t>
            </a:r>
          </a:p>
          <a:p>
            <a:pPr eaLnBrk="1" hangingPunct="1">
              <a:spcBef>
                <a:spcPct val="0"/>
              </a:spcBef>
              <a:buFontTx/>
              <a:buNone/>
            </a:pPr>
            <a:r>
              <a:rPr lang="el-GR" altLang="el-GR" sz="1200" b="1">
                <a:solidFill>
                  <a:srgbClr val="000000"/>
                </a:solidFill>
              </a:rPr>
              <a:t>αγορά</a:t>
            </a:r>
          </a:p>
        </p:txBody>
      </p:sp>
      <p:sp>
        <p:nvSpPr>
          <p:cNvPr id="38921" name="Line 9"/>
          <p:cNvSpPr>
            <a:spLocks noChangeShapeType="1"/>
          </p:cNvSpPr>
          <p:nvPr/>
        </p:nvSpPr>
        <p:spPr bwMode="auto">
          <a:xfrm>
            <a:off x="1763713" y="4941888"/>
            <a:ext cx="504825" cy="0"/>
          </a:xfrm>
          <a:prstGeom prst="line">
            <a:avLst/>
          </a:prstGeom>
          <a:noFill/>
          <a:ln w="28575">
            <a:solidFill>
              <a:srgbClr val="0070C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8922" name="Line 10"/>
          <p:cNvSpPr>
            <a:spLocks noChangeShapeType="1"/>
          </p:cNvSpPr>
          <p:nvPr/>
        </p:nvSpPr>
        <p:spPr bwMode="auto">
          <a:xfrm>
            <a:off x="3419475" y="4941888"/>
            <a:ext cx="288925" cy="0"/>
          </a:xfrm>
          <a:prstGeom prst="line">
            <a:avLst/>
          </a:prstGeom>
          <a:noFill/>
          <a:ln w="28575">
            <a:solidFill>
              <a:srgbClr val="0070C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8923" name="Line 11"/>
          <p:cNvSpPr>
            <a:spLocks noChangeShapeType="1"/>
          </p:cNvSpPr>
          <p:nvPr/>
        </p:nvSpPr>
        <p:spPr bwMode="auto">
          <a:xfrm flipH="1">
            <a:off x="3708400" y="4437063"/>
            <a:ext cx="0" cy="936625"/>
          </a:xfrm>
          <a:prstGeom prst="line">
            <a:avLst/>
          </a:prstGeom>
          <a:noFill/>
          <a:ln w="28575">
            <a:solidFill>
              <a:srgbClr val="0070C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8924" name="Line 12"/>
          <p:cNvSpPr>
            <a:spLocks noChangeShapeType="1"/>
          </p:cNvSpPr>
          <p:nvPr/>
        </p:nvSpPr>
        <p:spPr bwMode="auto">
          <a:xfrm>
            <a:off x="3708400" y="5373688"/>
            <a:ext cx="576263" cy="0"/>
          </a:xfrm>
          <a:prstGeom prst="line">
            <a:avLst/>
          </a:prstGeom>
          <a:noFill/>
          <a:ln w="28575">
            <a:solidFill>
              <a:srgbClr val="0070C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8925" name="Line 13"/>
          <p:cNvSpPr>
            <a:spLocks noChangeShapeType="1"/>
          </p:cNvSpPr>
          <p:nvPr/>
        </p:nvSpPr>
        <p:spPr bwMode="auto">
          <a:xfrm>
            <a:off x="3708400" y="4437063"/>
            <a:ext cx="503238" cy="0"/>
          </a:xfrm>
          <a:prstGeom prst="line">
            <a:avLst/>
          </a:prstGeom>
          <a:noFill/>
          <a:ln w="28575">
            <a:solidFill>
              <a:srgbClr val="0070C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8926" name="Line 14"/>
          <p:cNvSpPr>
            <a:spLocks noChangeShapeType="1"/>
          </p:cNvSpPr>
          <p:nvPr/>
        </p:nvSpPr>
        <p:spPr bwMode="auto">
          <a:xfrm>
            <a:off x="5724525" y="4292600"/>
            <a:ext cx="360363" cy="0"/>
          </a:xfrm>
          <a:prstGeom prst="line">
            <a:avLst/>
          </a:prstGeom>
          <a:noFill/>
          <a:ln w="28575">
            <a:solidFill>
              <a:srgbClr val="0070C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8927" name="Line 15"/>
          <p:cNvSpPr>
            <a:spLocks noChangeShapeType="1"/>
          </p:cNvSpPr>
          <p:nvPr/>
        </p:nvSpPr>
        <p:spPr bwMode="auto">
          <a:xfrm>
            <a:off x="5724525" y="5516563"/>
            <a:ext cx="360363" cy="0"/>
          </a:xfrm>
          <a:prstGeom prst="line">
            <a:avLst/>
          </a:prstGeom>
          <a:noFill/>
          <a:ln w="28575">
            <a:solidFill>
              <a:srgbClr val="0070C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8928" name="Line 16"/>
          <p:cNvSpPr>
            <a:spLocks noChangeShapeType="1"/>
          </p:cNvSpPr>
          <p:nvPr/>
        </p:nvSpPr>
        <p:spPr bwMode="auto">
          <a:xfrm>
            <a:off x="6084888" y="4292600"/>
            <a:ext cx="0" cy="1223963"/>
          </a:xfrm>
          <a:prstGeom prst="line">
            <a:avLst/>
          </a:prstGeom>
          <a:noFill/>
          <a:ln w="28575">
            <a:solidFill>
              <a:srgbClr val="0070C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8929" name="Line 17"/>
          <p:cNvSpPr>
            <a:spLocks noChangeShapeType="1"/>
          </p:cNvSpPr>
          <p:nvPr/>
        </p:nvSpPr>
        <p:spPr bwMode="auto">
          <a:xfrm>
            <a:off x="6084888" y="4941888"/>
            <a:ext cx="503237" cy="0"/>
          </a:xfrm>
          <a:prstGeom prst="line">
            <a:avLst/>
          </a:prstGeom>
          <a:noFill/>
          <a:ln w="28575">
            <a:solidFill>
              <a:srgbClr val="0070C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nvPr>
        </p:nvSpPr>
        <p:spPr/>
        <p:txBody>
          <a:bodyPr/>
          <a:lstStyle/>
          <a:p>
            <a:pPr eaLnBrk="1" hangingPunct="1"/>
            <a:r>
              <a:rPr lang="el-GR" altLang="el-GR" sz="4000" smtClean="0">
                <a:solidFill>
                  <a:srgbClr val="FF0000"/>
                </a:solidFill>
              </a:rPr>
              <a:t>Σχέση προσφοράς και ζήτησης</a:t>
            </a:r>
          </a:p>
        </p:txBody>
      </p:sp>
      <p:sp>
        <p:nvSpPr>
          <p:cNvPr id="4099" name="Θέση περιεχομένου 2"/>
          <p:cNvSpPr>
            <a:spLocks noGrp="1"/>
          </p:cNvSpPr>
          <p:nvPr>
            <p:ph idx="1"/>
          </p:nvPr>
        </p:nvSpPr>
        <p:spPr>
          <a:xfrm>
            <a:off x="250825" y="1484313"/>
            <a:ext cx="8569325" cy="5184775"/>
          </a:xfrm>
        </p:spPr>
        <p:txBody>
          <a:bodyPr/>
          <a:lstStyle/>
          <a:p>
            <a:pPr eaLnBrk="1" fontAlgn="auto" hangingPunct="1">
              <a:spcAft>
                <a:spcPts val="0"/>
              </a:spcAft>
              <a:buClr>
                <a:srgbClr val="FF0000"/>
              </a:buClr>
              <a:buFont typeface="Wingdings" pitchFamily="2" charset="2"/>
              <a:buChar char="Ø"/>
              <a:defRPr/>
            </a:pPr>
            <a:r>
              <a:rPr lang="el-GR" sz="2400" dirty="0" smtClean="0"/>
              <a:t>Η </a:t>
            </a:r>
            <a:r>
              <a:rPr lang="el-GR" sz="2400" u="sng" dirty="0" smtClean="0">
                <a:hlinkClick r:id="rId2"/>
              </a:rPr>
              <a:t>προσφορά</a:t>
            </a:r>
            <a:r>
              <a:rPr lang="el-GR" sz="2400" dirty="0" smtClean="0"/>
              <a:t> και η </a:t>
            </a:r>
            <a:r>
              <a:rPr lang="el-GR" sz="2400" u="sng" dirty="0" smtClean="0">
                <a:hlinkClick r:id="rId3"/>
              </a:rPr>
              <a:t>ζήτηση</a:t>
            </a:r>
            <a:r>
              <a:rPr lang="el-GR" sz="2400" dirty="0" smtClean="0"/>
              <a:t>  αναφέρονται στην συμπεριφορά των ατόμων  και είναι δύο ξεχωριστές δυνάμεις οι οποίες </a:t>
            </a:r>
            <a:r>
              <a:rPr lang="el-GR" sz="2400" dirty="0" err="1" smtClean="0"/>
              <a:t>αλληλενεργούν</a:t>
            </a:r>
            <a:r>
              <a:rPr lang="el-GR" sz="2400" dirty="0" smtClean="0"/>
              <a:t> στην </a:t>
            </a:r>
            <a:r>
              <a:rPr lang="el-GR" sz="2400" u="sng" dirty="0" smtClean="0">
                <a:hlinkClick r:id="rId4"/>
              </a:rPr>
              <a:t>αγορά</a:t>
            </a:r>
            <a:r>
              <a:rPr lang="el-GR" sz="2400" dirty="0" smtClean="0"/>
              <a:t> όπου έρχονται σε επαφή αγοραστές   και πωλητές</a:t>
            </a:r>
          </a:p>
          <a:p>
            <a:pPr marL="0" indent="0" eaLnBrk="1" fontAlgn="auto" hangingPunct="1">
              <a:spcAft>
                <a:spcPts val="0"/>
              </a:spcAft>
              <a:buFont typeface="Arial" pitchFamily="34" charset="0"/>
              <a:buNone/>
              <a:defRPr/>
            </a:pPr>
            <a:r>
              <a:rPr lang="el-GR" sz="2400" dirty="0" smtClean="0"/>
              <a:t>    </a:t>
            </a:r>
            <a:r>
              <a:rPr lang="el-GR" sz="2400" dirty="0" smtClean="0">
                <a:solidFill>
                  <a:srgbClr val="FF0000"/>
                </a:solidFill>
              </a:rPr>
              <a:t>•</a:t>
            </a:r>
            <a:r>
              <a:rPr lang="el-GR" sz="2400" dirty="0" smtClean="0"/>
              <a:t>	Οι αγοραστές καθορίζουν την ζήτηση.</a:t>
            </a:r>
          </a:p>
          <a:p>
            <a:pPr marL="0" indent="0" eaLnBrk="1" fontAlgn="auto" hangingPunct="1">
              <a:spcAft>
                <a:spcPts val="0"/>
              </a:spcAft>
              <a:buFont typeface="Arial" pitchFamily="34" charset="0"/>
              <a:buNone/>
              <a:defRPr/>
            </a:pPr>
            <a:r>
              <a:rPr lang="el-GR" sz="2400" dirty="0" smtClean="0"/>
              <a:t>    </a:t>
            </a:r>
            <a:r>
              <a:rPr lang="el-GR" sz="2400" dirty="0" smtClean="0">
                <a:solidFill>
                  <a:srgbClr val="FF0000"/>
                </a:solidFill>
              </a:rPr>
              <a:t>•</a:t>
            </a:r>
            <a:r>
              <a:rPr lang="el-GR" sz="2400" dirty="0" smtClean="0"/>
              <a:t> 	Οι πωλητές καθορίζουν την προσφορά.</a:t>
            </a:r>
            <a:r>
              <a:rPr lang="en-US" sz="2400" dirty="0" smtClean="0"/>
              <a:t>                                                                             </a:t>
            </a:r>
          </a:p>
          <a:p>
            <a:pPr eaLnBrk="1" hangingPunct="1">
              <a:buClr>
                <a:srgbClr val="FF0000"/>
              </a:buClr>
              <a:buFont typeface="Wingdings" pitchFamily="2" charset="2"/>
              <a:buChar char="Ø"/>
              <a:defRPr/>
            </a:pPr>
            <a:r>
              <a:rPr lang="el-GR" sz="2400" dirty="0" smtClean="0"/>
              <a:t>Η </a:t>
            </a:r>
            <a:r>
              <a:rPr lang="el-GR" sz="2400" u="sng" dirty="0" smtClean="0">
                <a:solidFill>
                  <a:srgbClr val="0000FF"/>
                </a:solidFill>
              </a:rPr>
              <a:t>προσφορά</a:t>
            </a:r>
            <a:r>
              <a:rPr lang="el-GR" sz="2400" dirty="0" smtClean="0">
                <a:solidFill>
                  <a:srgbClr val="0000FF"/>
                </a:solidFill>
              </a:rPr>
              <a:t> </a:t>
            </a:r>
            <a:r>
              <a:rPr lang="el-GR" sz="2400" dirty="0" smtClean="0"/>
              <a:t>και η </a:t>
            </a:r>
            <a:r>
              <a:rPr lang="el-GR" sz="2400" u="sng" dirty="0" smtClean="0">
                <a:solidFill>
                  <a:srgbClr val="0000FF"/>
                </a:solidFill>
              </a:rPr>
              <a:t>ζήτηση</a:t>
            </a:r>
            <a:r>
              <a:rPr lang="el-GR" sz="2400" dirty="0" smtClean="0"/>
              <a:t> αποτελούν μεταβλητές σχέσεις μεταξύ δύο μεγεθών, δηλαδή των ποσοτήτων αγαθών και των τιμών. Είναι </a:t>
            </a:r>
            <a:r>
              <a:rPr lang="el-GR" sz="2400" dirty="0" smtClean="0">
                <a:solidFill>
                  <a:srgbClr val="0000FF"/>
                </a:solidFill>
              </a:rPr>
              <a:t>έννοιες ποσοτικές</a:t>
            </a:r>
            <a:r>
              <a:rPr lang="el-GR" sz="2400" dirty="0" smtClean="0"/>
              <a:t>  και εκφράζουν  ποσότητες εξαρτημένες  από τις τιμές.</a:t>
            </a:r>
          </a:p>
          <a:p>
            <a:pPr eaLnBrk="1" hangingPunct="1">
              <a:buClr>
                <a:srgbClr val="FF0000"/>
              </a:buClr>
              <a:buFont typeface="Wingdings" pitchFamily="2" charset="2"/>
              <a:buChar char="Ø"/>
              <a:defRPr/>
            </a:pPr>
            <a:r>
              <a:rPr lang="el-GR" sz="2400" dirty="0" smtClean="0"/>
              <a:t>Η τιμή ενός αγαθού προσδιορίζεται από την αλληλεπίδραση των δυνάμεων της Προσφοράς και της Ζήτησης.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r>
              <a:rPr lang="el-GR" altLang="el-GR" sz="4000" smtClean="0">
                <a:solidFill>
                  <a:srgbClr val="FF0000"/>
                </a:solidFill>
              </a:rPr>
              <a:t>Νόµος της Ζήτησης </a:t>
            </a:r>
            <a:r>
              <a:rPr lang="en-US" altLang="el-GR" sz="4000" smtClean="0">
                <a:solidFill>
                  <a:srgbClr val="FF0000"/>
                </a:solidFill>
              </a:rPr>
              <a:t>(Demand) </a:t>
            </a:r>
            <a:r>
              <a:rPr lang="en-US" altLang="el-GR" sz="4000" smtClean="0"/>
              <a:t/>
            </a:r>
            <a:br>
              <a:rPr lang="en-US" altLang="el-GR" sz="4000" smtClean="0"/>
            </a:br>
            <a:endParaRPr lang="el-GR" altLang="el-GR" sz="4000" smtClean="0">
              <a:solidFill>
                <a:srgbClr val="FF0000"/>
              </a:solidFill>
            </a:endParaRPr>
          </a:p>
        </p:txBody>
      </p:sp>
      <p:sp>
        <p:nvSpPr>
          <p:cNvPr id="6147" name="Θέση περιεχομένου 2"/>
          <p:cNvSpPr>
            <a:spLocks noGrp="1"/>
          </p:cNvSpPr>
          <p:nvPr>
            <p:ph idx="1"/>
          </p:nvPr>
        </p:nvSpPr>
        <p:spPr/>
        <p:txBody>
          <a:bodyPr/>
          <a:lstStyle/>
          <a:p>
            <a:pPr>
              <a:defRPr/>
            </a:pPr>
            <a:endParaRPr lang="el-GR" altLang="el-GR" dirty="0" smtClean="0"/>
          </a:p>
          <a:p>
            <a:pPr>
              <a:defRPr/>
            </a:pPr>
            <a:r>
              <a:rPr lang="el-GR" altLang="el-GR" dirty="0" smtClean="0"/>
              <a:t>Κατά κανόνα κρατώντας όλους τους άλλους παράγοντες σταθερούς </a:t>
            </a:r>
            <a:r>
              <a:rPr lang="en-US" altLang="el-GR" dirty="0" smtClean="0"/>
              <a:t>(ceteris paribus), </a:t>
            </a:r>
            <a:r>
              <a:rPr lang="el-GR" altLang="el-GR" dirty="0" smtClean="0"/>
              <a:t> η ποσότητα που ζητείται για ένα αγαθό μειώνεται όταν αυξηθεί η τιμή του αγαθού αυτού.                       </a:t>
            </a:r>
          </a:p>
          <a:p>
            <a:pPr>
              <a:defRPr/>
            </a:pPr>
            <a:r>
              <a:rPr lang="el-GR" altLang="el-GR" dirty="0" smtClean="0"/>
              <a:t>Η αντίστροφη αυτή σχέση αναφέρεται ως </a:t>
            </a:r>
            <a:r>
              <a:rPr lang="el-GR" altLang="el-GR" b="1" dirty="0" smtClean="0">
                <a:hlinkClick r:id="rId2"/>
              </a:rPr>
              <a:t>νόμος της ζήτησης</a:t>
            </a:r>
            <a:r>
              <a:rPr lang="el-GR" altLang="el-GR" dirty="0" smtClean="0"/>
              <a:t> </a:t>
            </a:r>
            <a:br>
              <a:rPr lang="el-GR" altLang="el-GR" dirty="0" smtClean="0"/>
            </a:br>
            <a:endParaRPr lang="el-GR" altLang="el-GR" dirty="0" smtClean="0"/>
          </a:p>
          <a:p>
            <a:pPr marL="0" indent="0" eaLnBrk="1" hangingPunct="1">
              <a:buFont typeface="Arial" charset="0"/>
              <a:buNone/>
              <a:defRPr/>
            </a:pPr>
            <a:endParaRPr lang="el-GR" altLang="el-G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Τίτλος 1"/>
          <p:cNvSpPr>
            <a:spLocks noGrp="1"/>
          </p:cNvSpPr>
          <p:nvPr>
            <p:ph type="title"/>
          </p:nvPr>
        </p:nvSpPr>
        <p:spPr/>
        <p:txBody>
          <a:bodyPr/>
          <a:lstStyle/>
          <a:p>
            <a:pPr eaLnBrk="1" hangingPunct="1"/>
            <a:r>
              <a:rPr lang="el-GR" altLang="el-GR" sz="4000" smtClean="0">
                <a:solidFill>
                  <a:srgbClr val="FF0000"/>
                </a:solidFill>
              </a:rPr>
              <a:t>Νόμος της Προσφοράς</a:t>
            </a:r>
          </a:p>
        </p:txBody>
      </p:sp>
      <p:sp>
        <p:nvSpPr>
          <p:cNvPr id="7171" name="Θέση περιεχομένου 2"/>
          <p:cNvSpPr>
            <a:spLocks noGrp="1"/>
          </p:cNvSpPr>
          <p:nvPr>
            <p:ph idx="1"/>
          </p:nvPr>
        </p:nvSpPr>
        <p:spPr>
          <a:xfrm>
            <a:off x="395288" y="1600200"/>
            <a:ext cx="8291512" cy="4924425"/>
          </a:xfrm>
        </p:spPr>
        <p:txBody>
          <a:bodyPr/>
          <a:lstStyle/>
          <a:p>
            <a:pPr eaLnBrk="1" hangingPunct="1"/>
            <a:endParaRPr lang="el-GR" altLang="el-GR" smtClean="0"/>
          </a:p>
          <a:p>
            <a:r>
              <a:rPr lang="el-GR" altLang="el-GR" smtClean="0"/>
              <a:t>Κατά κανόνα αν υπόλοιποι παράγοντες που επηρεάζουν την προσφορά του προϊόντος παραμένουν σταθεροί </a:t>
            </a:r>
            <a:r>
              <a:rPr lang="en-US" altLang="el-GR" smtClean="0"/>
              <a:t>(ceteris paribus), </a:t>
            </a:r>
            <a:r>
              <a:rPr lang="el-GR" altLang="el-GR" smtClean="0"/>
              <a:t>όταν αυξάνεται η τιμή, αυξάνεται και η προσφερόμενη ποσότητα, και αντίστροφα, όταν μειώνεται η τιμή, μειώνεται και η προσφερόμενη ποσότητα.                                                              Αυτό αποτελεί  το </a:t>
            </a:r>
            <a:r>
              <a:rPr lang="el-GR" altLang="el-GR" u="sng" smtClean="0">
                <a:solidFill>
                  <a:srgbClr val="0000FF"/>
                </a:solidFill>
              </a:rPr>
              <a:t>νόμο της προσφοράς</a:t>
            </a:r>
          </a:p>
          <a:p>
            <a:pPr eaLnBrk="1" hangingPunct="1"/>
            <a:endParaRPr lang="el-GR" altLang="el-GR"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Τίτλος 1"/>
          <p:cNvSpPr>
            <a:spLocks noGrp="1"/>
          </p:cNvSpPr>
          <p:nvPr>
            <p:ph type="title"/>
          </p:nvPr>
        </p:nvSpPr>
        <p:spPr/>
        <p:txBody>
          <a:bodyPr/>
          <a:lstStyle/>
          <a:p>
            <a:pPr eaLnBrk="1" hangingPunct="1"/>
            <a:r>
              <a:rPr lang="el-GR" altLang="el-GR" sz="4000" smtClean="0">
                <a:solidFill>
                  <a:srgbClr val="FF0000"/>
                </a:solidFill>
              </a:rPr>
              <a:t>Η συνάρτηση της ζήτησης </a:t>
            </a:r>
            <a:r>
              <a:rPr lang="el-GR" altLang="el-GR" sz="4000" smtClean="0"/>
              <a:t>(1)</a:t>
            </a:r>
          </a:p>
        </p:txBody>
      </p:sp>
      <p:sp>
        <p:nvSpPr>
          <p:cNvPr id="8195" name="Θέση περιεχομένου 2"/>
          <p:cNvSpPr>
            <a:spLocks noGrp="1"/>
          </p:cNvSpPr>
          <p:nvPr>
            <p:ph idx="1"/>
          </p:nvPr>
        </p:nvSpPr>
        <p:spPr>
          <a:xfrm>
            <a:off x="179388" y="1268413"/>
            <a:ext cx="8785225" cy="5589587"/>
          </a:xfrm>
        </p:spPr>
        <p:txBody>
          <a:bodyPr/>
          <a:lstStyle/>
          <a:p>
            <a:r>
              <a:rPr lang="el-GR" altLang="el-GR" sz="2000" smtClean="0"/>
              <a:t>Η σχέση της συνολικής </a:t>
            </a:r>
            <a:r>
              <a:rPr lang="el-GR" altLang="el-GR" sz="2000" smtClean="0">
                <a:hlinkClick r:id="rId3"/>
              </a:rPr>
              <a:t>ζήτησης</a:t>
            </a:r>
            <a:r>
              <a:rPr lang="el-GR" altLang="el-GR" sz="2000" smtClean="0"/>
              <a:t> για ένα προϊόν και των παραγόντων που την προσδιορίζουν αναφέρεται ως συνάρτηση της ζήτησης :                             Π = </a:t>
            </a:r>
            <a:r>
              <a:rPr lang="en-US" altLang="el-GR" sz="2000" smtClean="0"/>
              <a:t>f </a:t>
            </a:r>
            <a:r>
              <a:rPr lang="el-GR" altLang="el-GR" sz="2000" smtClean="0"/>
              <a:t>(Τπ, Κπ, Τυ1, Τυ3...Τuv, Τσ1...Τσν, Υ, ΔΥ, Ταπ, Α)</a:t>
            </a:r>
            <a:br>
              <a:rPr lang="el-GR" altLang="el-GR" sz="2000" smtClean="0"/>
            </a:br>
            <a:r>
              <a:rPr lang="el-GR" altLang="el-GR" sz="2000" smtClean="0"/>
              <a:t>όπου:</a:t>
            </a:r>
          </a:p>
          <a:p>
            <a:r>
              <a:rPr lang="el-GR" altLang="el-GR" sz="2000" smtClean="0"/>
              <a:t>(Π) η ζητούμενη </a:t>
            </a:r>
            <a:r>
              <a:rPr lang="el-GR" altLang="el-GR" sz="2000" b="1" smtClean="0"/>
              <a:t>ποσότητα</a:t>
            </a:r>
            <a:r>
              <a:rPr lang="el-GR" altLang="el-GR" sz="2000" smtClean="0"/>
              <a:t> ενός προϊόντος</a:t>
            </a:r>
          </a:p>
          <a:p>
            <a:r>
              <a:rPr lang="el-GR" altLang="el-GR" sz="2000" smtClean="0"/>
              <a:t>(Τπ) η </a:t>
            </a:r>
            <a:r>
              <a:rPr lang="el-GR" altLang="el-GR" sz="2000" b="1" smtClean="0"/>
              <a:t>τιμή</a:t>
            </a:r>
            <a:r>
              <a:rPr lang="el-GR" altLang="el-GR" sz="2000" smtClean="0"/>
              <a:t> του εν λόγω προϊόντος</a:t>
            </a:r>
          </a:p>
          <a:p>
            <a:r>
              <a:rPr lang="el-GR" altLang="el-GR" sz="2000" smtClean="0"/>
              <a:t>(Κπ) οι </a:t>
            </a:r>
            <a:r>
              <a:rPr lang="el-GR" altLang="el-GR" sz="2000" b="1" smtClean="0"/>
              <a:t>καταναλωτικές προτιμήσεις</a:t>
            </a:r>
          </a:p>
          <a:p>
            <a:r>
              <a:rPr lang="el-GR" altLang="el-GR" sz="2000" smtClean="0"/>
              <a:t>(Τυ1...Τuv) οι τιμές  των διαφόρων </a:t>
            </a:r>
            <a:r>
              <a:rPr lang="el-GR" altLang="el-GR" sz="2000" b="1" smtClean="0"/>
              <a:t>υποκατάστατων</a:t>
            </a:r>
            <a:r>
              <a:rPr lang="el-GR" altLang="el-GR" sz="2000" smtClean="0"/>
              <a:t> του προϊόντων</a:t>
            </a:r>
          </a:p>
          <a:p>
            <a:r>
              <a:rPr lang="el-GR" altLang="el-GR" sz="2000" smtClean="0"/>
              <a:t>(Τσ1...Τσν) οι τιμές των διαφόρων </a:t>
            </a:r>
            <a:r>
              <a:rPr lang="el-GR" altLang="el-GR" sz="2000" b="1" smtClean="0"/>
              <a:t>συμπληρωματικών</a:t>
            </a:r>
            <a:r>
              <a:rPr lang="el-GR" altLang="el-GR" sz="2000" smtClean="0"/>
              <a:t> προϊόντων</a:t>
            </a:r>
          </a:p>
          <a:p>
            <a:r>
              <a:rPr lang="el-GR" altLang="el-GR" sz="2000" smtClean="0"/>
              <a:t>(Υ) τα </a:t>
            </a:r>
            <a:r>
              <a:rPr lang="el-GR" altLang="el-GR" sz="2000" b="1" smtClean="0"/>
              <a:t>εισοδήματα</a:t>
            </a:r>
            <a:r>
              <a:rPr lang="el-GR" altLang="el-GR" sz="2000" smtClean="0"/>
              <a:t> των καταναλωτών</a:t>
            </a:r>
          </a:p>
          <a:p>
            <a:r>
              <a:rPr lang="el-GR" altLang="el-GR" sz="2000" smtClean="0"/>
              <a:t>(ΔΥ) η  </a:t>
            </a:r>
            <a:r>
              <a:rPr lang="el-GR" altLang="el-GR" sz="2000" b="1" smtClean="0"/>
              <a:t>διανομή του εισοδήματος </a:t>
            </a:r>
            <a:r>
              <a:rPr lang="el-GR" altLang="el-GR" sz="2000" smtClean="0"/>
              <a:t>μεταξύ των καταναλωτών</a:t>
            </a:r>
          </a:p>
          <a:p>
            <a:r>
              <a:rPr lang="el-GR" altLang="el-GR" sz="2000" smtClean="0"/>
              <a:t>(Ταπ) η </a:t>
            </a:r>
            <a:r>
              <a:rPr lang="el-GR" altLang="el-GR" sz="2000" b="1" smtClean="0"/>
              <a:t>αναμενόμενη τιμή </a:t>
            </a:r>
            <a:r>
              <a:rPr lang="el-GR" altLang="el-GR" sz="2000" smtClean="0"/>
              <a:t>του ζητούμενου προϊόντος σε κάποια μελλοντική περίοδο)</a:t>
            </a:r>
          </a:p>
          <a:p>
            <a:r>
              <a:rPr lang="el-GR" altLang="el-GR" sz="2000" smtClean="0"/>
              <a:t>(Α) </a:t>
            </a:r>
            <a:r>
              <a:rPr lang="el-GR" altLang="el-GR" sz="2000" b="1" smtClean="0"/>
              <a:t>οι προσδοκίες </a:t>
            </a:r>
            <a:r>
              <a:rPr lang="el-GR" altLang="el-GR" sz="2000" smtClean="0"/>
              <a:t>(αισιόδοξες/απαισιόδοξες) για την εξέλιξη των εισοδημάτων στο μέλλον</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p:cNvSpPr>
            <a:spLocks noGrp="1"/>
          </p:cNvSpPr>
          <p:nvPr>
            <p:ph type="title"/>
          </p:nvPr>
        </p:nvSpPr>
        <p:spPr/>
        <p:txBody>
          <a:bodyPr/>
          <a:lstStyle/>
          <a:p>
            <a:r>
              <a:rPr lang="el-GR" altLang="el-GR" sz="4000" smtClean="0">
                <a:solidFill>
                  <a:srgbClr val="FF0000"/>
                </a:solidFill>
              </a:rPr>
              <a:t>Η συνάρτηση της ζήτησης </a:t>
            </a:r>
            <a:r>
              <a:rPr lang="el-GR" altLang="el-GR" sz="4000" smtClean="0"/>
              <a:t>(2)</a:t>
            </a:r>
          </a:p>
        </p:txBody>
      </p:sp>
      <p:sp>
        <p:nvSpPr>
          <p:cNvPr id="9219" name="2 - Θέση περιεχομένου"/>
          <p:cNvSpPr>
            <a:spLocks noGrp="1"/>
          </p:cNvSpPr>
          <p:nvPr>
            <p:ph idx="1"/>
          </p:nvPr>
        </p:nvSpPr>
        <p:spPr/>
        <p:txBody>
          <a:bodyPr/>
          <a:lstStyle/>
          <a:p>
            <a:pPr>
              <a:buFont typeface="Arial" charset="0"/>
              <a:buNone/>
            </a:pPr>
            <a:r>
              <a:rPr lang="el-GR" altLang="el-GR" smtClean="0"/>
              <a:t>   Η συνάρτηση ζήτησης δείχνει τη σχέση μεταξύ Π και Τπ υποθέτοντας ότι οι λοιποί προσδιοριστικοί παράγοντες παραμένουν σταθεροί, δηλαδή</a:t>
            </a:r>
          </a:p>
          <a:p>
            <a:pPr>
              <a:buFont typeface="Arial" charset="0"/>
              <a:buNone/>
            </a:pPr>
            <a:r>
              <a:rPr lang="el-GR" altLang="el-GR" smtClean="0"/>
              <a:t>     </a:t>
            </a:r>
            <a:r>
              <a:rPr lang="el-GR" altLang="el-GR" b="1" smtClean="0">
                <a:solidFill>
                  <a:srgbClr val="FF0000"/>
                </a:solidFill>
              </a:rPr>
              <a:t>Π = </a:t>
            </a:r>
            <a:r>
              <a:rPr lang="en-US" altLang="el-GR" b="1" smtClean="0">
                <a:solidFill>
                  <a:srgbClr val="FF0000"/>
                </a:solidFill>
              </a:rPr>
              <a:t>f </a:t>
            </a:r>
            <a:r>
              <a:rPr lang="el-GR" altLang="el-GR" b="1" smtClean="0">
                <a:solidFill>
                  <a:srgbClr val="FF0000"/>
                </a:solidFill>
              </a:rPr>
              <a:t>(Τπ)</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a:xfrm>
            <a:off x="395288" y="260350"/>
            <a:ext cx="8229600" cy="1143000"/>
          </a:xfrm>
        </p:spPr>
        <p:txBody>
          <a:bodyPr/>
          <a:lstStyle/>
          <a:p>
            <a:r>
              <a:rPr lang="el-GR" altLang="el-GR" smtClean="0"/>
              <a:t/>
            </a:r>
            <a:br>
              <a:rPr lang="el-GR" altLang="el-GR" smtClean="0"/>
            </a:br>
            <a:r>
              <a:rPr lang="el-GR" altLang="el-GR" sz="3600" smtClean="0">
                <a:solidFill>
                  <a:srgbClr val="FF0000"/>
                </a:solidFill>
              </a:rPr>
              <a:t>Παράγοντες που καθορίζουν την ζήτηση (1) </a:t>
            </a:r>
            <a:r>
              <a:rPr lang="el-GR" altLang="el-GR" smtClean="0"/>
              <a:t/>
            </a:r>
            <a:br>
              <a:rPr lang="el-GR" altLang="el-GR" smtClean="0"/>
            </a:br>
            <a:endParaRPr lang="el-GR" altLang="el-GR" smtClean="0"/>
          </a:p>
        </p:txBody>
      </p:sp>
      <p:sp>
        <p:nvSpPr>
          <p:cNvPr id="10243" name="2 - Θέση περιεχομένου"/>
          <p:cNvSpPr>
            <a:spLocks noGrp="1"/>
          </p:cNvSpPr>
          <p:nvPr>
            <p:ph idx="1"/>
          </p:nvPr>
        </p:nvSpPr>
        <p:spPr>
          <a:xfrm>
            <a:off x="250825" y="1484313"/>
            <a:ext cx="8713788" cy="5040312"/>
          </a:xfrm>
        </p:spPr>
        <p:txBody>
          <a:bodyPr/>
          <a:lstStyle/>
          <a:p>
            <a:pPr>
              <a:spcBef>
                <a:spcPct val="0"/>
              </a:spcBef>
            </a:pPr>
            <a:r>
              <a:rPr lang="el-GR" altLang="el-GR" sz="2600" smtClean="0">
                <a:solidFill>
                  <a:srgbClr val="FF0000"/>
                </a:solidFill>
              </a:rPr>
              <a:t>Εισόδημα:  </a:t>
            </a:r>
            <a:r>
              <a:rPr lang="el-GR" altLang="el-GR" sz="2600" smtClean="0"/>
              <a:t>Όταν το εισόδημα μειώνεται τότε για </a:t>
            </a:r>
            <a:r>
              <a:rPr lang="el-GR" altLang="el-GR" sz="2600" i="1" smtClean="0"/>
              <a:t>κάποια αγαθά η ζητούμενη ποσότητα μπορεί να μειωθεί ( κανονικά αγαθά), ενώ για κάποια άλλα αγαθά μπορεί να αυξηθεί (κατώτερα αγαθά). </a:t>
            </a:r>
          </a:p>
          <a:p>
            <a:pPr>
              <a:spcBef>
                <a:spcPct val="0"/>
              </a:spcBef>
            </a:pPr>
            <a:r>
              <a:rPr lang="el-GR" altLang="el-GR" sz="2600" smtClean="0">
                <a:solidFill>
                  <a:srgbClr val="FF0000"/>
                </a:solidFill>
              </a:rPr>
              <a:t>Τιμές των υποκατάστατων αγαθών: </a:t>
            </a:r>
            <a:r>
              <a:rPr lang="el-GR" altLang="el-GR" sz="2600" smtClean="0"/>
              <a:t>μείωση (αύξηση) της τιμής των υποκατάστατων αγαθών οδηγεί σε αύξηση (μείωση) τη ζήτησης. Παράδειγμα: καφές και τσάι, βούτυρο και μαργαρίνη.  </a:t>
            </a:r>
          </a:p>
          <a:p>
            <a:pPr>
              <a:spcBef>
                <a:spcPct val="0"/>
              </a:spcBef>
            </a:pPr>
            <a:r>
              <a:rPr lang="el-GR" altLang="el-GR" sz="2600" smtClean="0">
                <a:solidFill>
                  <a:srgbClr val="FF0000"/>
                </a:solidFill>
              </a:rPr>
              <a:t>Τιμές των συμπληρωματικών αγαθών: </a:t>
            </a:r>
            <a:r>
              <a:rPr lang="el-GR" altLang="el-GR" sz="2600" smtClean="0"/>
              <a:t>μείωση (αύξηση) της τιμής των συμπληρωματικών αγαθών οδηγεί σε μείωση (αύξηση) τη ζήτησης. </a:t>
            </a:r>
          </a:p>
          <a:p>
            <a:pPr>
              <a:spcBef>
                <a:spcPct val="0"/>
              </a:spcBef>
              <a:buFont typeface="Arial" charset="0"/>
              <a:buNone/>
            </a:pPr>
            <a:r>
              <a:rPr lang="el-GR" altLang="el-GR" sz="2600" smtClean="0"/>
              <a:t>       Παράδειγμα: βενζίνη και αυτοκίνητο, καφές και ζάχαρη</a:t>
            </a:r>
          </a:p>
          <a:p>
            <a:endParaRPr lang="el-GR" altLang="el-GR" smtClean="0"/>
          </a:p>
        </p:txBody>
      </p:sp>
    </p:spTree>
  </p:cSld>
  <p:clrMapOvr>
    <a:masterClrMapping/>
  </p:clrMapOvr>
</p:sld>
</file>

<file path=ppt/theme/theme1.xml><?xml version="1.0" encoding="utf-8"?>
<a:theme xmlns:a="http://schemas.openxmlformats.org/drawingml/2006/main" name="Θέμα του Office">
  <a:themeElements>
    <a:clrScheme name="Προσαρμοσμένος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662</TotalTime>
  <Words>2052</Words>
  <Application>Microsoft Office PowerPoint</Application>
  <PresentationFormat>Προβολή στην οθόνη (4:3)</PresentationFormat>
  <Paragraphs>295</Paragraphs>
  <Slides>37</Slides>
  <Notes>2</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37</vt:i4>
      </vt:variant>
    </vt:vector>
  </HeadingPairs>
  <TitlesOfParts>
    <vt:vector size="44" baseType="lpstr">
      <vt:lpstr>Calibri</vt:lpstr>
      <vt:lpstr>Arial</vt:lpstr>
      <vt:lpstr>Wingdings</vt:lpstr>
      <vt:lpstr>Courier New</vt:lpstr>
      <vt:lpstr>Verdana</vt:lpstr>
      <vt:lpstr>Arial Narrow</vt:lpstr>
      <vt:lpstr>Θέμα του Office</vt:lpstr>
      <vt:lpstr>ΠΡΟΣΦΟΡΑ ΚΑΙ ΖΗΤΗΣΗ</vt:lpstr>
      <vt:lpstr>ΠΡΟΣΦΟΡΑ ΚΑΙ ΖΗΤΗΣΗ</vt:lpstr>
      <vt:lpstr>Αγορά - Προσφορά - Ζήτηση</vt:lpstr>
      <vt:lpstr>Σχέση προσφοράς και ζήτησης</vt:lpstr>
      <vt:lpstr>Νόµος της Ζήτησης (Demand)  </vt:lpstr>
      <vt:lpstr>Νόμος της Προσφοράς</vt:lpstr>
      <vt:lpstr>Η συνάρτηση της ζήτησης (1)</vt:lpstr>
      <vt:lpstr>Η συνάρτηση της ζήτησης (2)</vt:lpstr>
      <vt:lpstr> Παράγοντες που καθορίζουν την ζήτηση (1)  </vt:lpstr>
      <vt:lpstr>Παράγοντες που καθορίζουν την ζήτηση (2)</vt:lpstr>
      <vt:lpstr>Πίνακας ζήτησης και καµπύλη ζήτησης (1) </vt:lpstr>
      <vt:lpstr> Πίνακας ζήτησης και καμπύλη ζήτησης (2) </vt:lpstr>
      <vt:lpstr>Καμπύλη Ζήτησης</vt:lpstr>
      <vt:lpstr>Ελαστικότητα της ζήτησης (1)</vt:lpstr>
      <vt:lpstr>Ελαστικότητα της ζήτησης (2)</vt:lpstr>
      <vt:lpstr>Ελαστικότητα της ζήτησης (3)</vt:lpstr>
      <vt:lpstr>Ελαστικότητα ζήτησης ως προς το εισόδημα</vt:lpstr>
      <vt:lpstr>Κανονικά- Κατώτερα - Ουδέτερα αγαθά (1)</vt:lpstr>
      <vt:lpstr>Κανονικά- Κατώτερα - Ουδέτερα αγαθά (2)</vt:lpstr>
      <vt:lpstr>Η χρησιµότητα της ελαστικότητας</vt:lpstr>
      <vt:lpstr>Η καμπύλη προσφοράς (Supply)   </vt:lpstr>
      <vt:lpstr>Η συνάρτηση της προσφοράς</vt:lpstr>
      <vt:lpstr> Παράγοντες που καθορίζουν την προσφορά (1) </vt:lpstr>
      <vt:lpstr>Παράγοντες που καθορίζουν την προσφορά (2)</vt:lpstr>
      <vt:lpstr>Ελαστικότητα προσφοράς</vt:lpstr>
      <vt:lpstr>Ποσότητα και Τιμή Ισορροπίας</vt:lpstr>
      <vt:lpstr>Συμπεριφορά καταναλωτή</vt:lpstr>
      <vt:lpstr>Χρησιμότητα αγαθών</vt:lpstr>
      <vt:lpstr>Συνολική Χρησιμότητα</vt:lpstr>
      <vt:lpstr>Συνολική και οριακή χρησιμότητα</vt:lpstr>
      <vt:lpstr>Χρησιμότητα &amp; Αγοραστική Συμπεριφορά</vt:lpstr>
      <vt:lpstr>Παρουσίαση του PowerPoint</vt:lpstr>
      <vt:lpstr>Παρουσίαση του PowerPoint</vt:lpstr>
      <vt:lpstr>ΒΑΣΙΚΟΤΕΡΟΙ ΠΑΡΑΓΟΝΤΕΣ ΠΟΥ ΕΠΗΡΕΑΖΟΥΝ                                                                            ΤΗΝ ΚΑΤΑΝΑΛΩΤΙΚΗ ΣΥΜΠΕΡΙΦΟΡΑ</vt:lpstr>
      <vt:lpstr> </vt:lpstr>
      <vt:lpstr>  Η ΔΙΑΔΙΚΑΣΙΑ ΤΗΣ ΑΓΟΡΑΣΤΙΚΗΣ ΑΠΟΦΑΣΗΣ</vt:lpstr>
      <vt:lpstr>Η ΔΙΑΔΙΚΑΣΙΑ ΤΗΣ ΑΓΟΡΑΣΤΙΚΗΣ ΑΠΟΦΑΣΗΣ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Windows User</cp:lastModifiedBy>
  <cp:revision>51</cp:revision>
  <dcterms:created xsi:type="dcterms:W3CDTF">2015-03-19T13:52:12Z</dcterms:created>
  <dcterms:modified xsi:type="dcterms:W3CDTF">2020-06-15T11:07:14Z</dcterms:modified>
</cp:coreProperties>
</file>