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7" r:id="rId20"/>
    <p:sldId id="278" r:id="rId21"/>
    <p:sldId id="280" r:id="rId22"/>
    <p:sldId id="274" r:id="rId23"/>
    <p:sldId id="275" r:id="rId24"/>
    <p:sldId id="276" r:id="rId25"/>
    <p:sldId id="27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p:scale>
          <a:sx n="70" d="100"/>
          <a:sy n="70" d="100"/>
        </p:scale>
        <p:origin x="42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FBA65C66-AECF-4BEF-A97B-AA2F9BB8FD56}"/>
    <pc:docChg chg="undo custSel addSld modSld">
      <pc:chgData name="ΧΡΗΣΤΟΣ ΣΤΑΜΠΟΥΛΗΣ" userId="49e95bbdedea2cd2" providerId="LiveId" clId="{FBA65C66-AECF-4BEF-A97B-AA2F9BB8FD56}" dt="2020-11-28T15:03:03.163" v="191" actId="20577"/>
      <pc:docMkLst>
        <pc:docMk/>
      </pc:docMkLst>
      <pc:sldChg chg="modSp mod">
        <pc:chgData name="ΧΡΗΣΤΟΣ ΣΤΑΜΠΟΥΛΗΣ" userId="49e95bbdedea2cd2" providerId="LiveId" clId="{FBA65C66-AECF-4BEF-A97B-AA2F9BB8FD56}" dt="2020-11-28T14:58:09.876" v="24" actId="1076"/>
        <pc:sldMkLst>
          <pc:docMk/>
          <pc:sldMk cId="3247097671" sldId="262"/>
        </pc:sldMkLst>
        <pc:spChg chg="mod">
          <ac:chgData name="ΧΡΗΣΤΟΣ ΣΤΑΜΠΟΥΛΗΣ" userId="49e95bbdedea2cd2" providerId="LiveId" clId="{FBA65C66-AECF-4BEF-A97B-AA2F9BB8FD56}" dt="2020-11-28T14:58:09.876" v="24" actId="1076"/>
          <ac:spMkLst>
            <pc:docMk/>
            <pc:sldMk cId="3247097671" sldId="262"/>
            <ac:spMk id="3" creationId="{6DF70D9E-E8AD-4467-A0ED-8297B7AC0AD0}"/>
          </ac:spMkLst>
        </pc:spChg>
      </pc:sldChg>
      <pc:sldChg chg="modSp mod">
        <pc:chgData name="ΧΡΗΣΤΟΣ ΣΤΑΜΠΟΥΛΗΣ" userId="49e95bbdedea2cd2" providerId="LiveId" clId="{FBA65C66-AECF-4BEF-A97B-AA2F9BB8FD56}" dt="2020-11-28T14:58:48.837" v="25" actId="20577"/>
        <pc:sldMkLst>
          <pc:docMk/>
          <pc:sldMk cId="1754971968" sldId="265"/>
        </pc:sldMkLst>
        <pc:spChg chg="mod">
          <ac:chgData name="ΧΡΗΣΤΟΣ ΣΤΑΜΠΟΥΛΗΣ" userId="49e95bbdedea2cd2" providerId="LiveId" clId="{FBA65C66-AECF-4BEF-A97B-AA2F9BB8FD56}" dt="2020-11-28T14:58:48.837" v="25" actId="20577"/>
          <ac:spMkLst>
            <pc:docMk/>
            <pc:sldMk cId="1754971968" sldId="265"/>
            <ac:spMk id="3" creationId="{A1627ED3-07C9-478F-994A-815C6346EAA2}"/>
          </ac:spMkLst>
        </pc:spChg>
      </pc:sldChg>
      <pc:sldChg chg="modSp new mod">
        <pc:chgData name="ΧΡΗΣΤΟΣ ΣΤΑΜΠΟΥΛΗΣ" userId="49e95bbdedea2cd2" providerId="LiveId" clId="{FBA65C66-AECF-4BEF-A97B-AA2F9BB8FD56}" dt="2020-11-28T14:43:56.889" v="7" actId="120"/>
        <pc:sldMkLst>
          <pc:docMk/>
          <pc:sldMk cId="4282511867" sldId="278"/>
        </pc:sldMkLst>
        <pc:spChg chg="mod">
          <ac:chgData name="ΧΡΗΣΤΟΣ ΣΤΑΜΠΟΥΛΗΣ" userId="49e95bbdedea2cd2" providerId="LiveId" clId="{FBA65C66-AECF-4BEF-A97B-AA2F9BB8FD56}" dt="2020-11-28T14:43:56.889" v="7" actId="120"/>
          <ac:spMkLst>
            <pc:docMk/>
            <pc:sldMk cId="4282511867" sldId="278"/>
            <ac:spMk id="2" creationId="{0B49C0B7-3EA3-4364-A3C1-64EB7F26AE30}"/>
          </ac:spMkLst>
        </pc:spChg>
        <pc:spChg chg="mod">
          <ac:chgData name="ΧΡΗΣΤΟΣ ΣΤΑΜΠΟΥΛΗΣ" userId="49e95bbdedea2cd2" providerId="LiveId" clId="{FBA65C66-AECF-4BEF-A97B-AA2F9BB8FD56}" dt="2020-11-28T14:43:36.185" v="5" actId="27636"/>
          <ac:spMkLst>
            <pc:docMk/>
            <pc:sldMk cId="4282511867" sldId="278"/>
            <ac:spMk id="3" creationId="{A25C261C-5C2D-4231-BDDA-B84A2A7964F8}"/>
          </ac:spMkLst>
        </pc:spChg>
      </pc:sldChg>
      <pc:sldChg chg="modSp new mod">
        <pc:chgData name="ΧΡΗΣΤΟΣ ΣΤΑΜΠΟΥΛΗΣ" userId="49e95bbdedea2cd2" providerId="LiveId" clId="{FBA65C66-AECF-4BEF-A97B-AA2F9BB8FD56}" dt="2020-11-28T14:47:33.815" v="21" actId="120"/>
        <pc:sldMkLst>
          <pc:docMk/>
          <pc:sldMk cId="2935036467" sldId="279"/>
        </pc:sldMkLst>
        <pc:spChg chg="mod">
          <ac:chgData name="ΧΡΗΣΤΟΣ ΣΤΑΜΠΟΥΛΗΣ" userId="49e95bbdedea2cd2" providerId="LiveId" clId="{FBA65C66-AECF-4BEF-A97B-AA2F9BB8FD56}" dt="2020-11-28T14:47:33.815" v="21" actId="120"/>
          <ac:spMkLst>
            <pc:docMk/>
            <pc:sldMk cId="2935036467" sldId="279"/>
            <ac:spMk id="2" creationId="{64503341-000F-47A4-954B-61708ACA6682}"/>
          </ac:spMkLst>
        </pc:spChg>
        <pc:spChg chg="mod">
          <ac:chgData name="ΧΡΗΣΤΟΣ ΣΤΑΜΠΟΥΛΗΣ" userId="49e95bbdedea2cd2" providerId="LiveId" clId="{FBA65C66-AECF-4BEF-A97B-AA2F9BB8FD56}" dt="2020-11-28T14:47:29.250" v="19" actId="21"/>
          <ac:spMkLst>
            <pc:docMk/>
            <pc:sldMk cId="2935036467" sldId="279"/>
            <ac:spMk id="3" creationId="{5AED45AD-9237-45B9-9326-41F13581A21A}"/>
          </ac:spMkLst>
        </pc:spChg>
      </pc:sldChg>
      <pc:sldChg chg="modSp new mod">
        <pc:chgData name="ΧΡΗΣΤΟΣ ΣΤΑΜΠΟΥΛΗΣ" userId="49e95bbdedea2cd2" providerId="LiveId" clId="{FBA65C66-AECF-4BEF-A97B-AA2F9BB8FD56}" dt="2020-11-28T15:03:03.163" v="191" actId="20577"/>
        <pc:sldMkLst>
          <pc:docMk/>
          <pc:sldMk cId="1876724583" sldId="280"/>
        </pc:sldMkLst>
        <pc:spChg chg="mod">
          <ac:chgData name="ΧΡΗΣΤΟΣ ΣΤΑΜΠΟΥΛΗΣ" userId="49e95bbdedea2cd2" providerId="LiveId" clId="{FBA65C66-AECF-4BEF-A97B-AA2F9BB8FD56}" dt="2020-11-28T14:59:46.473" v="38" actId="120"/>
          <ac:spMkLst>
            <pc:docMk/>
            <pc:sldMk cId="1876724583" sldId="280"/>
            <ac:spMk id="2" creationId="{70299D1E-B2ED-4B9B-BD36-8C4D9A003626}"/>
          </ac:spMkLst>
        </pc:spChg>
        <pc:spChg chg="mod">
          <ac:chgData name="ΧΡΗΣΤΟΣ ΣΤΑΜΠΟΥΛΗΣ" userId="49e95bbdedea2cd2" providerId="LiveId" clId="{FBA65C66-AECF-4BEF-A97B-AA2F9BB8FD56}" dt="2020-11-28T15:03:03.163" v="191" actId="20577"/>
          <ac:spMkLst>
            <pc:docMk/>
            <pc:sldMk cId="1876724583" sldId="280"/>
            <ac:spMk id="3" creationId="{702074D5-0D5D-4BF2-8D79-ACDF14E53F9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11/28/2020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11/28/2020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11/28/2020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11/28/2020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11/28/2020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11/28/2020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11/28/2020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11/28/2020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11/28/2020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11/28/2020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11/28/2020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11/28/2020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B75755-1D95-4A43-A4F5-7626D0A69A72}"/>
              </a:ext>
            </a:extLst>
          </p:cNvPr>
          <p:cNvSpPr>
            <a:spLocks noGrp="1"/>
          </p:cNvSpPr>
          <p:nvPr>
            <p:ph type="ctrTitle"/>
          </p:nvPr>
        </p:nvSpPr>
        <p:spPr>
          <a:xfrm>
            <a:off x="2692041" y="580333"/>
            <a:ext cx="5518066" cy="2268559"/>
          </a:xfrm>
        </p:spPr>
        <p:txBody>
          <a:bodyPr/>
          <a:lstStyle/>
          <a:p>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ΜΑΘΗΜΑ 8</a:t>
            </a:r>
            <a:r>
              <a:rPr kumimoji="0" lang="el-GR" sz="2900" b="0" i="0" u="none" strike="noStrike" kern="1200" cap="none" spc="0" normalizeH="0" baseline="30000" noProof="0" dirty="0">
                <a:ln>
                  <a:noFill/>
                </a:ln>
                <a:solidFill>
                  <a:prstClr val="white"/>
                </a:solidFill>
                <a:effectLst/>
                <a:uLnTx/>
                <a:uFillTx/>
                <a:latin typeface="Arial" panose="020B0604020202020204"/>
                <a:ea typeface="+mj-ea"/>
                <a:cs typeface="+mj-cs"/>
              </a:rPr>
              <a:t>ο</a:t>
            </a: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 - 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p:sp>
        <p:nvSpPr>
          <p:cNvPr id="3" name="Υπότιτλος 2">
            <a:extLst>
              <a:ext uri="{FF2B5EF4-FFF2-40B4-BE49-F238E27FC236}">
                <a16:creationId xmlns:a16="http://schemas.microsoft.com/office/drawing/2014/main" id="{DA7D2D83-00F6-4F5F-828E-75329A8C9445}"/>
              </a:ext>
            </a:extLst>
          </p:cNvPr>
          <p:cNvSpPr>
            <a:spLocks noGrp="1"/>
          </p:cNvSpPr>
          <p:nvPr>
            <p:ph type="subTitle" idx="1"/>
          </p:nvPr>
        </p:nvSpPr>
        <p:spPr>
          <a:xfrm>
            <a:off x="2772274" y="3708704"/>
            <a:ext cx="5357600" cy="1160213"/>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1357612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6B673-F4F6-41EC-BF17-6B76B2F94A9E}"/>
              </a:ext>
            </a:extLst>
          </p:cNvPr>
          <p:cNvSpPr>
            <a:spLocks noGrp="1"/>
          </p:cNvSpPr>
          <p:nvPr>
            <p:ph type="title"/>
          </p:nvPr>
        </p:nvSpPr>
        <p:spPr/>
        <p:txBody>
          <a:bodyPr>
            <a:normAutofit fontScale="90000"/>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t>
            </a:r>
            <a:r>
              <a:rPr lang="el-GR" sz="3200" spc="100" dirty="0">
                <a:effectLst/>
                <a:latin typeface="Arial" panose="020B0604020202020204" pitchFamily="34" charset="0"/>
                <a:ea typeface="Calibri" panose="020F0502020204030204" pitchFamily="34" charset="0"/>
                <a:cs typeface="Times New Roman" panose="02020603050405020304" pitchFamily="18" charset="0"/>
              </a:rPr>
              <a:t>Εφαρμογή 1</a:t>
            </a:r>
            <a:r>
              <a:rPr lang="el-GR" sz="3200" spc="100" baseline="30000" dirty="0">
                <a:effectLst/>
                <a:latin typeface="Arial" panose="020B0604020202020204" pitchFamily="34" charset="0"/>
                <a:ea typeface="Calibri" panose="020F0502020204030204" pitchFamily="34" charset="0"/>
                <a:cs typeface="Times New Roman" panose="02020603050405020304" pitchFamily="18" charset="0"/>
              </a:rPr>
              <a:t>η</a:t>
            </a:r>
            <a:r>
              <a:rPr lang="el-GR" sz="3200" spc="100" dirty="0">
                <a:effectLst/>
                <a:latin typeface="Arial" panose="020B0604020202020204" pitchFamily="34" charset="0"/>
                <a:ea typeface="Calibri" panose="020F0502020204030204" pitchFamily="34" charset="0"/>
                <a:cs typeface="Times New Roman" panose="02020603050405020304" pitchFamily="18" charset="0"/>
              </a:rPr>
              <a:t> </a:t>
            </a:r>
            <a:br>
              <a:rPr lang="el-GR" sz="2800" u="sng"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A1627ED3-07C9-478F-994A-815C6346EAA2}"/>
              </a:ext>
            </a:extLst>
          </p:cNvPr>
          <p:cNvSpPr>
            <a:spLocks noGrp="1"/>
          </p:cNvSpPr>
          <p:nvPr>
            <p:ph idx="1"/>
          </p:nvPr>
        </p:nvSpPr>
        <p:spPr>
          <a:xfrm>
            <a:off x="1669312" y="2052116"/>
            <a:ext cx="8900827" cy="3997828"/>
          </a:xfrm>
        </p:spPr>
        <p:txBody>
          <a:bodyPr/>
          <a:lstStyle/>
          <a:p>
            <a:pPr marL="0" indent="0" algn="just">
              <a:lnSpc>
                <a:spcPct val="150000"/>
              </a:lnSpc>
              <a:spcAft>
                <a:spcPts val="1000"/>
              </a:spcAft>
              <a:buNone/>
            </a:pPr>
            <a:r>
              <a:rPr lang="el-GR" spc="100" dirty="0">
                <a:latin typeface="Arial" panose="020B0604020202020204" pitchFamily="34" charset="0"/>
                <a:ea typeface="Calibri" panose="020F0502020204030204" pitchFamily="34" charset="0"/>
                <a:cs typeface="Times New Roman" panose="02020603050405020304" pitchFamily="18" charset="0"/>
              </a:rPr>
              <a:t>Συσκευαστήριο καρότων</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ενδιαφέρεται να αγοράσει ένα μηχάνημα συσκευασίας αξίας 100.000€, με ωφέλιμο βίο τρία έτη, το οποίο θ’ αποφέρει ταμιακές εισροές της τάξεως των 50.000€ ετησίως. </a:t>
            </a:r>
          </a:p>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Ζητείται να γίνει αξιολόγηση της ανωτέρω επένδυσης με τη μέθοδο της καθαρής παρούσας αξίας, γνωρίζοντας ότι ο συντελεστής προεξόφλησης καθορίζεται σε 10%.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54971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DD98F3-EE78-43B0-933C-2E634794539F}"/>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1</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CF2C96B8-5D2F-4E00-8024-8930C3EFFA8E}"/>
                  </a:ext>
                </a:extLst>
              </p:cNvPr>
              <p:cNvSpPr>
                <a:spLocks noGrp="1"/>
              </p:cNvSpPr>
              <p:nvPr>
                <p:ph idx="1"/>
              </p:nvPr>
            </p:nvSpPr>
            <p:spPr>
              <a:xfrm>
                <a:off x="1010093" y="2041482"/>
                <a:ext cx="10345479" cy="4529437"/>
              </a:xfrm>
            </p:spPr>
            <p:txBody>
              <a:bodyPr>
                <a:noAutofit/>
              </a:bodyPr>
              <a:lstStyle/>
              <a:p>
                <a:pPr marL="0" indent="0" algn="just">
                  <a:lnSpc>
                    <a:spcPct val="150000"/>
                  </a:lnSpc>
                  <a:spcAft>
                    <a:spcPts val="1000"/>
                  </a:spcAft>
                  <a:buNone/>
                </a:pPr>
                <a:r>
                  <a:rPr lang="el-GR" sz="1600" b="1" u="sng" spc="100" dirty="0">
                    <a:effectLst/>
                    <a:latin typeface="Arial" panose="020B0604020202020204" pitchFamily="34" charset="0"/>
                    <a:ea typeface="Calibri" panose="020F0502020204030204" pitchFamily="34" charset="0"/>
                    <a:cs typeface="Times New Roman" panose="02020603050405020304" pitchFamily="18" charset="0"/>
                  </a:rPr>
                  <a:t>Λύση</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1600" b="1" spc="100" dirty="0">
                    <a:effectLst/>
                    <a:latin typeface="Arial" panose="020B0604020202020204" pitchFamily="34" charset="0"/>
                    <a:ea typeface="Calibri" panose="020F0502020204030204" pitchFamily="34" charset="0"/>
                    <a:cs typeface="Times New Roman" panose="02020603050405020304" pitchFamily="18" charset="0"/>
                  </a:rPr>
                  <a:t>Ι. Πρώτος Τρόπος Επίλυσης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14:m>
                  <m:oMath xmlns:m="http://schemas.openxmlformats.org/officeDocument/2006/math">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m:t>
                    </m:r>
                    <m:nary>
                      <m:naryPr>
                        <m:chr m:val="∑"/>
                        <m:limLoc m:val="undOv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naryPr>
                      <m:sub>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t</m:t>
                        </m:r>
                        <m:r>
                          <a:rPr lang="en-US" sz="1600" spc="100">
                            <a:effectLst/>
                            <a:latin typeface="Cambria Math" panose="02040503050406030204" pitchFamily="18" charset="0"/>
                            <a:ea typeface="Calibri" panose="020F0502020204030204" pitchFamily="34" charset="0"/>
                            <a:cs typeface="Arial" panose="020B0604020202020204" pitchFamily="34" charset="0"/>
                          </a:rPr>
                          <m:t>=1</m:t>
                        </m:r>
                      </m:sub>
                      <m:sup>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n</m:t>
                        </m:r>
                      </m:sup>
                      <m:e>
                        <m:d>
                          <m:dPr>
                            <m:begChr m:val="["/>
                            <m:endChr m:val="]"/>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m:rPr>
                                    <m:sty m:val="p"/>
                                  </m:rPr>
                                  <a:rPr lang="el-GR" sz="1600" spc="100">
                                    <a:effectLst/>
                                    <a:latin typeface="Cambria Math" panose="02040503050406030204" pitchFamily="18" charset="0"/>
                                    <a:ea typeface="Calibri" panose="020F0502020204030204" pitchFamily="34" charset="0"/>
                                    <a:cs typeface="Arial" panose="020B0604020202020204" pitchFamily="34" charset="0"/>
                                  </a:rPr>
                                  <m:t>ΕΣ</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t</m:t>
                                </m:r>
                              </m:num>
                              <m:den>
                                <m:sSup>
                                  <m:sSup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1600" spc="100">
                                        <a:effectLst/>
                                        <a:latin typeface="Cambria Math" panose="02040503050406030204" pitchFamily="18" charset="0"/>
                                        <a:ea typeface="Calibri" panose="020F0502020204030204" pitchFamily="34" charset="0"/>
                                        <a:cs typeface="Arial" panose="020B0604020202020204" pitchFamily="34" charset="0"/>
                                      </a:rPr>
                                      <m:t>(1+</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K</m:t>
                                    </m:r>
                                    <m:r>
                                      <a:rPr lang="en-US" sz="1600" spc="100">
                                        <a:effectLst/>
                                        <a:latin typeface="Cambria Math" panose="02040503050406030204" pitchFamily="18" charset="0"/>
                                        <a:ea typeface="Calibri" panose="020F0502020204030204" pitchFamily="34" charset="0"/>
                                        <a:cs typeface="Arial" panose="020B0604020202020204" pitchFamily="34" charset="0"/>
                                      </a:rPr>
                                      <m:t>)</m:t>
                                    </m:r>
                                  </m:e>
                                  <m:sup>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t</m:t>
                                    </m:r>
                                  </m:sup>
                                </m:sSup>
                              </m:den>
                            </m:f>
                          </m:e>
                        </m:d>
                      </m:e>
                    </m:nary>
                    <m:r>
                      <a:rPr lang="en-US" sz="1600" i="1" spc="100">
                        <a:effectLst/>
                        <a:latin typeface="Cambria Math" panose="02040503050406030204" pitchFamily="18" charset="0"/>
                        <a:ea typeface="Calibri" panose="020F0502020204030204" pitchFamily="34" charset="0"/>
                        <a:cs typeface="Arial" panose="020B0604020202020204" pitchFamily="34" charset="0"/>
                      </a:rPr>
                      <m:t>−</m:t>
                    </m:r>
                    <m:sSub>
                      <m:sSub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bPr>
                      <m:e>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EK</m:t>
                        </m:r>
                      </m:e>
                      <m:sub>
                        <m:r>
                          <a:rPr lang="en-US" sz="1600" spc="100">
                            <a:effectLst/>
                            <a:latin typeface="Cambria Math" panose="02040503050406030204" pitchFamily="18" charset="0"/>
                            <a:ea typeface="Calibri" panose="020F0502020204030204" pitchFamily="34" charset="0"/>
                            <a:cs typeface="Arial" panose="020B0604020202020204" pitchFamily="34" charset="0"/>
                          </a:rPr>
                          <m:t>0</m:t>
                        </m:r>
                      </m:sub>
                    </m:sSub>
                    <m:r>
                      <a:rPr lang="el-GR" sz="1600" b="0" i="1" spc="100" smtClean="0">
                        <a:effectLst/>
                        <a:latin typeface="Cambria Math" panose="02040503050406030204" pitchFamily="18" charset="0"/>
                        <a:ea typeface="Calibri" panose="020F0502020204030204" pitchFamily="34" charset="0"/>
                        <a:cs typeface="Arial" panose="020B0604020202020204" pitchFamily="34" charset="0"/>
                      </a:rPr>
                      <m:t>   </m:t>
                    </m:r>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1600" b="0" i="0" spc="100" smtClean="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    </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m:t>
                    </m:r>
                    <m:d>
                      <m:dPr>
                        <m:begChr m:val="["/>
                        <m:endChr m:val="]"/>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r>
                              <a:rPr lang="en-US" sz="1600" i="1" spc="100">
                                <a:effectLst/>
                                <a:latin typeface="Cambria Math" panose="02040503050406030204" pitchFamily="18" charset="0"/>
                                <a:ea typeface="Calibri" panose="020F0502020204030204" pitchFamily="34" charset="0"/>
                                <a:cs typeface="Arial" panose="020B0604020202020204" pitchFamily="34" charset="0"/>
                              </a:rPr>
                              <m:t>(1+1,10)</m:t>
                            </m:r>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sSup>
                              <m:sSup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1600" i="1" spc="100">
                                    <a:effectLst/>
                                    <a:latin typeface="Cambria Math" panose="02040503050406030204" pitchFamily="18" charset="0"/>
                                    <a:ea typeface="Calibri" panose="020F0502020204030204" pitchFamily="34" charset="0"/>
                                    <a:cs typeface="Arial" panose="020B0604020202020204" pitchFamily="34" charset="0"/>
                                  </a:rPr>
                                  <m:t>(1+1,10)</m:t>
                                </m:r>
                              </m:e>
                              <m:sup>
                                <m:r>
                                  <a:rPr lang="en-US" sz="1600" i="1" spc="100">
                                    <a:effectLst/>
                                    <a:latin typeface="Cambria Math" panose="02040503050406030204" pitchFamily="18" charset="0"/>
                                    <a:ea typeface="Calibri" panose="020F0502020204030204" pitchFamily="34" charset="0"/>
                                    <a:cs typeface="Arial" panose="020B0604020202020204" pitchFamily="34" charset="0"/>
                                  </a:rPr>
                                  <m:t>2</m:t>
                                </m:r>
                              </m:sup>
                            </m:sSup>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sSup>
                              <m:sSup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1600" i="1" spc="100">
                                    <a:effectLst/>
                                    <a:latin typeface="Cambria Math" panose="02040503050406030204" pitchFamily="18" charset="0"/>
                                    <a:ea typeface="Calibri" panose="020F0502020204030204" pitchFamily="34" charset="0"/>
                                    <a:cs typeface="Arial" panose="020B0604020202020204" pitchFamily="34" charset="0"/>
                                  </a:rPr>
                                  <m:t>(1+0,10)</m:t>
                                </m:r>
                              </m:e>
                              <m:sup>
                                <m:r>
                                  <a:rPr lang="en-US" sz="1600" i="1" spc="100">
                                    <a:effectLst/>
                                    <a:latin typeface="Cambria Math" panose="02040503050406030204" pitchFamily="18" charset="0"/>
                                    <a:ea typeface="Calibri" panose="020F0502020204030204" pitchFamily="34" charset="0"/>
                                    <a:cs typeface="Arial" panose="020B0604020202020204" pitchFamily="34" charset="0"/>
                                  </a:rPr>
                                  <m:t>3</m:t>
                                </m:r>
                              </m:sup>
                            </m:sSup>
                          </m:den>
                        </m:f>
                      </m:e>
                    </m:d>
                    <m:r>
                      <a:rPr lang="en-US" sz="1600" i="1" spc="100">
                        <a:effectLst/>
                        <a:latin typeface="Cambria Math" panose="02040503050406030204" pitchFamily="18" charset="0"/>
                        <a:ea typeface="Calibri" panose="020F0502020204030204" pitchFamily="34" charset="0"/>
                        <a:cs typeface="Arial" panose="020B0604020202020204" pitchFamily="34" charset="0"/>
                      </a:rPr>
                      <m:t>−100.000</m:t>
                    </m:r>
                  </m:oMath>
                </a14:m>
                <a:r>
                  <a:rPr lang="en-US" sz="1600" i="1"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14:m>
                  <m:oMath xmlns:m="http://schemas.openxmlformats.org/officeDocument/2006/math">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m:t>
                    </m:r>
                    <m:d>
                      <m:dPr>
                        <m:begChr m:val="["/>
                        <m:endChr m:val="]"/>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r>
                              <a:rPr lang="en-US" sz="1600" i="1" spc="100">
                                <a:effectLst/>
                                <a:latin typeface="Cambria Math" panose="02040503050406030204" pitchFamily="18" charset="0"/>
                                <a:ea typeface="Calibri" panose="020F0502020204030204" pitchFamily="34" charset="0"/>
                                <a:cs typeface="Arial" panose="020B0604020202020204" pitchFamily="34" charset="0"/>
                              </a:rPr>
                              <m:t>1,10</m:t>
                            </m:r>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sSup>
                              <m:sSup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1600" i="1" spc="100">
                                    <a:effectLst/>
                                    <a:latin typeface="Cambria Math" panose="02040503050406030204" pitchFamily="18" charset="0"/>
                                    <a:ea typeface="Calibri" panose="020F0502020204030204" pitchFamily="34" charset="0"/>
                                    <a:cs typeface="Arial" panose="020B0604020202020204" pitchFamily="34" charset="0"/>
                                  </a:rPr>
                                  <m:t>(1,10)</m:t>
                                </m:r>
                              </m:e>
                              <m:sup>
                                <m:r>
                                  <a:rPr lang="en-US" sz="1600" i="1" spc="100">
                                    <a:effectLst/>
                                    <a:latin typeface="Cambria Math" panose="02040503050406030204" pitchFamily="18" charset="0"/>
                                    <a:ea typeface="Calibri" panose="020F0502020204030204" pitchFamily="34" charset="0"/>
                                    <a:cs typeface="Arial" panose="020B0604020202020204" pitchFamily="34" charset="0"/>
                                  </a:rPr>
                                  <m:t>2</m:t>
                                </m:r>
                              </m:sup>
                            </m:sSup>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sSup>
                              <m:sSup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1600" i="1" spc="100">
                                    <a:effectLst/>
                                    <a:latin typeface="Cambria Math" panose="02040503050406030204" pitchFamily="18" charset="0"/>
                                    <a:ea typeface="Calibri" panose="020F0502020204030204" pitchFamily="34" charset="0"/>
                                    <a:cs typeface="Arial" panose="020B0604020202020204" pitchFamily="34" charset="0"/>
                                  </a:rPr>
                                  <m:t>(0,10)</m:t>
                                </m:r>
                              </m:e>
                              <m:sup>
                                <m:r>
                                  <a:rPr lang="en-US" sz="1600" i="1" spc="100">
                                    <a:effectLst/>
                                    <a:latin typeface="Cambria Math" panose="02040503050406030204" pitchFamily="18" charset="0"/>
                                    <a:ea typeface="Calibri" panose="020F0502020204030204" pitchFamily="34" charset="0"/>
                                    <a:cs typeface="Arial" panose="020B0604020202020204" pitchFamily="34" charset="0"/>
                                  </a:rPr>
                                  <m:t>3</m:t>
                                </m:r>
                              </m:sup>
                            </m:sSup>
                          </m:den>
                        </m:f>
                      </m:e>
                    </m:d>
                    <m:r>
                      <a:rPr lang="en-US" sz="1600" i="1" spc="100">
                        <a:effectLst/>
                        <a:latin typeface="Cambria Math" panose="02040503050406030204" pitchFamily="18" charset="0"/>
                        <a:ea typeface="Calibri" panose="020F0502020204030204" pitchFamily="34" charset="0"/>
                        <a:cs typeface="Arial" panose="020B0604020202020204" pitchFamily="34" charset="0"/>
                      </a:rPr>
                      <m:t>−100.000</m:t>
                    </m:r>
                    <m:r>
                      <a:rPr lang="el-GR" sz="1600" b="0" i="1" spc="100" smtClean="0">
                        <a:effectLst/>
                        <a:latin typeface="Cambria Math" panose="02040503050406030204" pitchFamily="18" charset="0"/>
                        <a:ea typeface="Calibri" panose="020F0502020204030204" pitchFamily="34" charset="0"/>
                        <a:cs typeface="Arial" panose="020B0604020202020204" pitchFamily="34" charset="0"/>
                      </a:rPr>
                      <m:t>   </m:t>
                    </m:r>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l-GR" sz="1600" b="0" i="0" spc="100" smtClean="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   </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m:t>
                    </m:r>
                    <m:d>
                      <m:dPr>
                        <m:begChr m:val="["/>
                        <m:endChr m:val="]"/>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r>
                              <a:rPr lang="en-US" sz="1600" i="1" spc="100">
                                <a:effectLst/>
                                <a:latin typeface="Cambria Math" panose="02040503050406030204" pitchFamily="18" charset="0"/>
                                <a:ea typeface="Calibri" panose="020F0502020204030204" pitchFamily="34" charset="0"/>
                                <a:cs typeface="Arial" panose="020B0604020202020204" pitchFamily="34" charset="0"/>
                              </a:rPr>
                              <m:t>1,10</m:t>
                            </m:r>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r>
                              <a:rPr lang="en-US" sz="1600" i="1" spc="100">
                                <a:effectLst/>
                                <a:latin typeface="Cambria Math" panose="02040503050406030204" pitchFamily="18" charset="0"/>
                                <a:ea typeface="Calibri" panose="020F0502020204030204" pitchFamily="34" charset="0"/>
                                <a:cs typeface="Arial" panose="020B0604020202020204" pitchFamily="34" charset="0"/>
                              </a:rPr>
                              <m:t>1,21</m:t>
                            </m:r>
                          </m:den>
                        </m:f>
                        <m:r>
                          <a:rPr lang="en-US" sz="1600" i="1"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600" i="1" spc="100">
                                <a:effectLst/>
                                <a:latin typeface="Cambria Math" panose="02040503050406030204" pitchFamily="18" charset="0"/>
                                <a:ea typeface="Calibri" panose="020F0502020204030204" pitchFamily="34" charset="0"/>
                                <a:cs typeface="Arial" panose="020B0604020202020204" pitchFamily="34" charset="0"/>
                              </a:rPr>
                            </m:ctrlPr>
                          </m:fPr>
                          <m:num>
                            <m:r>
                              <a:rPr lang="en-US" sz="1600" i="1" spc="100">
                                <a:effectLst/>
                                <a:latin typeface="Cambria Math" panose="02040503050406030204" pitchFamily="18" charset="0"/>
                                <a:ea typeface="Calibri" panose="020F0502020204030204" pitchFamily="34" charset="0"/>
                                <a:cs typeface="Arial" panose="020B0604020202020204" pitchFamily="34" charset="0"/>
                              </a:rPr>
                              <m:t>50.000</m:t>
                            </m:r>
                          </m:num>
                          <m:den>
                            <m:r>
                              <a:rPr lang="en-US" sz="1600" i="1" spc="100">
                                <a:effectLst/>
                                <a:latin typeface="Cambria Math" panose="02040503050406030204" pitchFamily="18" charset="0"/>
                                <a:ea typeface="Calibri" panose="020F0502020204030204" pitchFamily="34" charset="0"/>
                                <a:cs typeface="Arial" panose="020B0604020202020204" pitchFamily="34" charset="0"/>
                              </a:rPr>
                              <m:t>1,33</m:t>
                            </m:r>
                          </m:den>
                        </m:f>
                      </m:e>
                    </m:d>
                    <m:r>
                      <a:rPr lang="en-US" sz="1600" i="1" spc="100">
                        <a:effectLst/>
                        <a:latin typeface="Cambria Math" panose="02040503050406030204" pitchFamily="18" charset="0"/>
                        <a:ea typeface="Calibri" panose="020F0502020204030204" pitchFamily="34" charset="0"/>
                        <a:cs typeface="Arial" panose="020B0604020202020204" pitchFamily="34" charset="0"/>
                      </a:rPr>
                      <m:t>−100.000</m:t>
                    </m:r>
                  </m:oMath>
                </a14:m>
                <a:r>
                  <a:rPr lang="en-US" sz="1600" i="1"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m:t>
                      </m:r>
                      <m:d>
                        <m:dPr>
                          <m:ctrlPr>
                            <a:rPr lang="en-US" sz="1600" spc="100">
                              <a:effectLst/>
                              <a:latin typeface="Cambria Math" panose="02040503050406030204" pitchFamily="18" charset="0"/>
                              <a:ea typeface="Calibri" panose="020F0502020204030204" pitchFamily="34" charset="0"/>
                              <a:cs typeface="Arial" panose="020B0604020202020204" pitchFamily="34" charset="0"/>
                            </a:rPr>
                          </m:ctrlPr>
                        </m:dPr>
                        <m:e>
                          <m:r>
                            <a:rPr lang="en-US" sz="1600" spc="100">
                              <a:effectLst/>
                              <a:latin typeface="Cambria Math" panose="02040503050406030204" pitchFamily="18" charset="0"/>
                              <a:ea typeface="Calibri" panose="020F0502020204030204" pitchFamily="34" charset="0"/>
                              <a:cs typeface="Arial" panose="020B0604020202020204" pitchFamily="34" charset="0"/>
                            </a:rPr>
                            <m:t>45.454,55+41.322,31+37.593,98</m:t>
                          </m:r>
                        </m:e>
                      </m:d>
                      <m:r>
                        <a:rPr lang="en-US" sz="1600" i="1" spc="100">
                          <a:effectLst/>
                          <a:latin typeface="Cambria Math" panose="02040503050406030204" pitchFamily="18" charset="0"/>
                          <a:ea typeface="Calibri" panose="020F0502020204030204" pitchFamily="34" charset="0"/>
                          <a:cs typeface="Arial" panose="020B0604020202020204" pitchFamily="34" charset="0"/>
                        </a:rPr>
                        <m:t>−100.000</m:t>
                      </m:r>
                      <m:r>
                        <a:rPr lang="el-GR" sz="1600" b="0" i="1" spc="100" smtClean="0">
                          <a:effectLst/>
                          <a:latin typeface="Cambria Math" panose="02040503050406030204" pitchFamily="18" charset="0"/>
                          <a:ea typeface="Calibri" panose="020F0502020204030204" pitchFamily="34" charset="0"/>
                          <a:cs typeface="Arial" panose="020B0604020202020204" pitchFamily="34" charset="0"/>
                        </a:rPr>
                        <m:t> </m:t>
                      </m:r>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oMath>
                  </m:oMathPara>
                </a14:m>
                <a:endParaRPr lang="el-GR" sz="1600" spc="100" dirty="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endParaRPr>
              </a:p>
              <a:p>
                <a:pPr marL="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Κ</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Π</m:t>
                      </m:r>
                      <m:r>
                        <a:rPr lang="en-US" sz="1600" spc="10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1600" spc="100">
                          <a:effectLst/>
                          <a:latin typeface="Cambria Math" panose="02040503050406030204" pitchFamily="18" charset="0"/>
                          <a:ea typeface="Calibri" panose="020F0502020204030204" pitchFamily="34" charset="0"/>
                          <a:cs typeface="Arial" panose="020B0604020202020204" pitchFamily="34" charset="0"/>
                        </a:rPr>
                        <m:t>Α</m:t>
                      </m:r>
                      <m:r>
                        <a:rPr lang="en-US" sz="1600" spc="100">
                          <a:effectLst/>
                          <a:latin typeface="Cambria Math" panose="02040503050406030204" pitchFamily="18" charset="0"/>
                          <a:ea typeface="Calibri" panose="020F0502020204030204" pitchFamily="34" charset="0"/>
                          <a:cs typeface="Arial" panose="020B0604020202020204" pitchFamily="34" charset="0"/>
                        </a:rPr>
                        <m:t>.=124.370,84</m:t>
                      </m:r>
                      <m:r>
                        <a:rPr lang="en-US" sz="1600" i="1" spc="100">
                          <a:effectLst/>
                          <a:latin typeface="Cambria Math" panose="02040503050406030204" pitchFamily="18" charset="0"/>
                          <a:ea typeface="Calibri" panose="020F0502020204030204" pitchFamily="34" charset="0"/>
                          <a:cs typeface="Arial" panose="020B0604020202020204" pitchFamily="34" charset="0"/>
                        </a:rPr>
                        <m:t>−</m:t>
                      </m:r>
                      <m:r>
                        <a:rPr lang="en-US" sz="1600" spc="100">
                          <a:effectLst/>
                          <a:latin typeface="Cambria Math" panose="02040503050406030204" pitchFamily="18" charset="0"/>
                          <a:ea typeface="Calibri" panose="020F0502020204030204" pitchFamily="34" charset="0"/>
                          <a:cs typeface="Arial" panose="020B0604020202020204" pitchFamily="34" charset="0"/>
                        </a:rPr>
                        <m:t>100.000</m:t>
                      </m:r>
                      <m:r>
                        <a:rPr lang="en-US" sz="1600" spc="100">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US" sz="1600" spc="100">
                          <a:effectLst/>
                          <a:latin typeface="Cambria Math" panose="02040503050406030204" pitchFamily="18" charset="0"/>
                          <a:ea typeface="Calibri" panose="020F0502020204030204" pitchFamily="34" charset="0"/>
                          <a:cs typeface="Arial" panose="020B0604020202020204" pitchFamily="34" charset="0"/>
                        </a:rPr>
                        <m:t> </m:t>
                      </m:r>
                      <m:r>
                        <a:rPr lang="en-US" sz="1600" b="1" i="1" spc="100">
                          <a:effectLst/>
                          <a:latin typeface="Cambria Math" panose="02040503050406030204" pitchFamily="18" charset="0"/>
                          <a:ea typeface="Calibri" panose="020F0502020204030204" pitchFamily="34" charset="0"/>
                          <a:cs typeface="Arial" panose="020B0604020202020204" pitchFamily="34" charset="0"/>
                        </a:rPr>
                        <m:t>𝚱</m:t>
                      </m:r>
                      <m:r>
                        <a:rPr lang="en-US" sz="1600" b="1" spc="100">
                          <a:effectLst/>
                          <a:latin typeface="Cambria Math" panose="02040503050406030204" pitchFamily="18" charset="0"/>
                          <a:ea typeface="Calibri" panose="020F0502020204030204" pitchFamily="34" charset="0"/>
                          <a:cs typeface="Arial" panose="020B0604020202020204" pitchFamily="34" charset="0"/>
                        </a:rPr>
                        <m:t>.</m:t>
                      </m:r>
                      <m:r>
                        <a:rPr lang="en-US" sz="1600" b="1" i="1" spc="100">
                          <a:effectLst/>
                          <a:latin typeface="Cambria Math" panose="02040503050406030204" pitchFamily="18" charset="0"/>
                          <a:ea typeface="Calibri" panose="020F0502020204030204" pitchFamily="34" charset="0"/>
                          <a:cs typeface="Arial" panose="020B0604020202020204" pitchFamily="34" charset="0"/>
                        </a:rPr>
                        <m:t>𝚷</m:t>
                      </m:r>
                      <m:r>
                        <a:rPr lang="en-US" sz="1600" b="1" spc="100">
                          <a:effectLst/>
                          <a:latin typeface="Cambria Math" panose="02040503050406030204" pitchFamily="18" charset="0"/>
                          <a:ea typeface="Calibri" panose="020F0502020204030204" pitchFamily="34" charset="0"/>
                          <a:cs typeface="Arial" panose="020B0604020202020204" pitchFamily="34" charset="0"/>
                        </a:rPr>
                        <m:t>.</m:t>
                      </m:r>
                      <m:r>
                        <a:rPr lang="en-US" sz="1600" b="1" i="1" spc="100">
                          <a:effectLst/>
                          <a:latin typeface="Cambria Math" panose="02040503050406030204" pitchFamily="18" charset="0"/>
                          <a:ea typeface="Calibri" panose="020F0502020204030204" pitchFamily="34" charset="0"/>
                          <a:cs typeface="Arial" panose="020B0604020202020204" pitchFamily="34" charset="0"/>
                        </a:rPr>
                        <m:t>𝚨</m:t>
                      </m:r>
                      <m:r>
                        <a:rPr lang="en-US" sz="1600" b="1" spc="100">
                          <a:effectLst/>
                          <a:latin typeface="Cambria Math" panose="02040503050406030204" pitchFamily="18" charset="0"/>
                          <a:ea typeface="Calibri" panose="020F0502020204030204" pitchFamily="34" charset="0"/>
                          <a:cs typeface="Arial" panose="020B0604020202020204" pitchFamily="34" charset="0"/>
                        </a:rPr>
                        <m:t>. =</m:t>
                      </m:r>
                      <m:r>
                        <a:rPr lang="en-US" sz="1600" b="1" i="1" spc="100">
                          <a:effectLst/>
                          <a:latin typeface="Cambria Math" panose="02040503050406030204" pitchFamily="18" charset="0"/>
                          <a:ea typeface="Calibri" panose="020F0502020204030204" pitchFamily="34" charset="0"/>
                          <a:cs typeface="Arial" panose="020B0604020202020204" pitchFamily="34" charset="0"/>
                        </a:rPr>
                        <m:t>𝟐𝟒</m:t>
                      </m:r>
                      <m:r>
                        <a:rPr lang="en-US" sz="1600" b="1" spc="100">
                          <a:effectLst/>
                          <a:latin typeface="Cambria Math" panose="02040503050406030204" pitchFamily="18" charset="0"/>
                          <a:ea typeface="Calibri" panose="020F0502020204030204" pitchFamily="34" charset="0"/>
                          <a:cs typeface="Arial" panose="020B0604020202020204" pitchFamily="34" charset="0"/>
                        </a:rPr>
                        <m:t>.</m:t>
                      </m:r>
                      <m:r>
                        <a:rPr lang="en-US" sz="1600" b="1" i="1" spc="100">
                          <a:effectLst/>
                          <a:latin typeface="Cambria Math" panose="02040503050406030204" pitchFamily="18" charset="0"/>
                          <a:ea typeface="Calibri" panose="020F0502020204030204" pitchFamily="34" charset="0"/>
                          <a:cs typeface="Arial" panose="020B0604020202020204" pitchFamily="34" charset="0"/>
                        </a:rPr>
                        <m:t>𝟑𝟕𝟎</m:t>
                      </m:r>
                      <m:r>
                        <a:rPr lang="en-US" sz="1600" b="1" spc="100">
                          <a:effectLst/>
                          <a:latin typeface="Cambria Math" panose="02040503050406030204" pitchFamily="18" charset="0"/>
                          <a:ea typeface="Calibri" panose="020F0502020204030204" pitchFamily="34" charset="0"/>
                          <a:cs typeface="Arial" panose="020B0604020202020204" pitchFamily="34" charset="0"/>
                        </a:rPr>
                        <m:t>,</m:t>
                      </m:r>
                      <m:r>
                        <a:rPr lang="en-US" sz="1600" b="1" i="1" spc="100">
                          <a:effectLst/>
                          <a:latin typeface="Cambria Math" panose="02040503050406030204" pitchFamily="18" charset="0"/>
                          <a:ea typeface="Calibri" panose="020F0502020204030204" pitchFamily="34" charset="0"/>
                          <a:cs typeface="Arial" panose="020B0604020202020204" pitchFamily="34" charset="0"/>
                        </a:rPr>
                        <m:t>𝟖𝟒</m:t>
                      </m:r>
                    </m:oMath>
                  </m:oMathPara>
                </a14:m>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1600" u="sng" spc="100" dirty="0">
                    <a:effectLst/>
                    <a:latin typeface="Arial" panose="020B0604020202020204" pitchFamily="34" charset="0"/>
                    <a:ea typeface="Calibri" panose="020F0502020204030204" pitchFamily="34" charset="0"/>
                    <a:cs typeface="Times New Roman" panose="02020603050405020304" pitchFamily="18" charset="0"/>
                  </a:rPr>
                  <a:t>Συμπέρασμα:</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Εφ’ όσον το σύνολο των ταμιακών εισροών (σε παρούσες αξίες) είναι μεγαλύτερο της ταμιακής εκροής, η επένδυσης γίνεται αποδεκτή.</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3" name="Θέση περιεχομένου 2">
                <a:extLst>
                  <a:ext uri="{FF2B5EF4-FFF2-40B4-BE49-F238E27FC236}">
                    <a16:creationId xmlns:a16="http://schemas.microsoft.com/office/drawing/2014/main" id="{CF2C96B8-5D2F-4E00-8024-8930C3EFFA8E}"/>
                  </a:ext>
                </a:extLst>
              </p:cNvPr>
              <p:cNvSpPr>
                <a:spLocks noGrp="1" noRot="1" noChangeAspect="1" noMove="1" noResize="1" noEditPoints="1" noAdjustHandles="1" noChangeArrowheads="1" noChangeShapeType="1" noTextEdit="1"/>
              </p:cNvSpPr>
              <p:nvPr>
                <p:ph idx="1"/>
              </p:nvPr>
            </p:nvSpPr>
            <p:spPr>
              <a:xfrm>
                <a:off x="1010093" y="2041482"/>
                <a:ext cx="10345479" cy="4529437"/>
              </a:xfrm>
              <a:blipFill>
                <a:blip r:embed="rId2"/>
                <a:stretch>
                  <a:fillRect l="-354" t="-8748" r="-295"/>
                </a:stretch>
              </a:blipFill>
            </p:spPr>
            <p:txBody>
              <a:bodyPr/>
              <a:lstStyle/>
              <a:p>
                <a:r>
                  <a:rPr lang="el-GR">
                    <a:noFill/>
                  </a:rPr>
                  <a:t> </a:t>
                </a:r>
              </a:p>
            </p:txBody>
          </p:sp>
        </mc:Fallback>
      </mc:AlternateContent>
    </p:spTree>
    <p:extLst>
      <p:ext uri="{BB962C8B-B14F-4D97-AF65-F5344CB8AC3E}">
        <p14:creationId xmlns:p14="http://schemas.microsoft.com/office/powerpoint/2010/main" val="4040636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B37B87-4AD1-46D2-A464-3ACBB216030D}"/>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1</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lang="el-GR" dirty="0"/>
          </a:p>
        </p:txBody>
      </p:sp>
      <mc:AlternateContent xmlns:mc="http://schemas.openxmlformats.org/markup-compatibility/2006">
        <mc:Choice xmlns:a14="http://schemas.microsoft.com/office/drawing/2010/main" Requires="a14">
          <p:graphicFrame>
            <p:nvGraphicFramePr>
              <p:cNvPr id="4" name="Θέση περιεχομένου 3">
                <a:extLst>
                  <a:ext uri="{FF2B5EF4-FFF2-40B4-BE49-F238E27FC236}">
                    <a16:creationId xmlns:a16="http://schemas.microsoft.com/office/drawing/2014/main" id="{443F3B0F-E6DF-4DA1-AB74-4D97FD842A28}"/>
                  </a:ext>
                </a:extLst>
              </p:cNvPr>
              <p:cNvGraphicFramePr>
                <a:graphicFrameLocks noGrp="1"/>
              </p:cNvGraphicFramePr>
              <p:nvPr>
                <p:ph idx="1"/>
                <p:extLst>
                  <p:ext uri="{D42A27DB-BD31-4B8C-83A1-F6EECF244321}">
                    <p14:modId xmlns:p14="http://schemas.microsoft.com/office/powerpoint/2010/main" val="737856116"/>
                  </p:ext>
                </p:extLst>
              </p:nvPr>
            </p:nvGraphicFramePr>
            <p:xfrm>
              <a:off x="1860697" y="2477387"/>
              <a:ext cx="8709441" cy="2366121"/>
            </p:xfrm>
            <a:graphic>
              <a:graphicData uri="http://schemas.openxmlformats.org/drawingml/2006/table">
                <a:tbl>
                  <a:tblPr firstRow="1" firstCol="1" bandRow="1"/>
                  <a:tblGrid>
                    <a:gridCol w="4690280">
                      <a:extLst>
                        <a:ext uri="{9D8B030D-6E8A-4147-A177-3AD203B41FA5}">
                          <a16:colId xmlns:a16="http://schemas.microsoft.com/office/drawing/2014/main" val="2517593649"/>
                        </a:ext>
                      </a:extLst>
                    </a:gridCol>
                    <a:gridCol w="1340351">
                      <a:extLst>
                        <a:ext uri="{9D8B030D-6E8A-4147-A177-3AD203B41FA5}">
                          <a16:colId xmlns:a16="http://schemas.microsoft.com/office/drawing/2014/main" val="1170833385"/>
                        </a:ext>
                      </a:extLst>
                    </a:gridCol>
                    <a:gridCol w="1339405">
                      <a:extLst>
                        <a:ext uri="{9D8B030D-6E8A-4147-A177-3AD203B41FA5}">
                          <a16:colId xmlns:a16="http://schemas.microsoft.com/office/drawing/2014/main" val="2358366953"/>
                        </a:ext>
                      </a:extLst>
                    </a:gridCol>
                    <a:gridCol w="1339405">
                      <a:extLst>
                        <a:ext uri="{9D8B030D-6E8A-4147-A177-3AD203B41FA5}">
                          <a16:colId xmlns:a16="http://schemas.microsoft.com/office/drawing/2014/main" val="3690612655"/>
                        </a:ext>
                      </a:extLst>
                    </a:gridCol>
                  </a:tblGrid>
                  <a:tr h="285803">
                    <a:tc rowSpan="2">
                      <a:txBody>
                        <a:bodyPr/>
                        <a:lstStyle/>
                        <a:p>
                          <a:pPr algn="ctr">
                            <a:lnSpc>
                              <a:spcPct val="150000"/>
                            </a:lnSpc>
                            <a:spcBef>
                              <a:spcPts val="600"/>
                            </a:spcBef>
                            <a:spcAft>
                              <a:spcPts val="1000"/>
                            </a:spcAft>
                          </a:pPr>
                          <a:r>
                            <a:rPr lang="el-GR" sz="1200" b="1" dirty="0">
                              <a:effectLst/>
                              <a:latin typeface="Arial" panose="020B0604020202020204" pitchFamily="34" charset="0"/>
                              <a:ea typeface="Calibri" panose="020F0502020204030204" pitchFamily="34" charset="0"/>
                              <a:cs typeface="Times New Roman" panose="02020603050405020304" pitchFamily="18" charset="0"/>
                            </a:rPr>
                            <a:t>Ανάλυση Ταμιακών Εισροών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206340414"/>
                      </a:ext>
                    </a:extLst>
                  </a:tr>
                  <a:tr h="285803">
                    <a:tc vMerge="1">
                      <a:txBody>
                        <a:bodyPr/>
                        <a:lstStyle/>
                        <a:p>
                          <a:endParaRPr lang="el-GR"/>
                        </a:p>
                      </a:txBody>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7331526"/>
                      </a:ext>
                    </a:extLst>
                  </a:tr>
                  <a:tr h="285803">
                    <a:tc>
                      <a:txBody>
                        <a:bodyPr/>
                        <a:lstStyle/>
                        <a:p>
                          <a:pPr algn="just">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Ονομαστική Αξία Ταμιακών Εισροών (ΕΣ</a:t>
                          </a:r>
                          <a:r>
                            <a:rPr lang="en-US" sz="1200" baseline="-25000">
                              <a:effectLst/>
                              <a:latin typeface="Arial" panose="020B0604020202020204" pitchFamily="34" charset="0"/>
                              <a:ea typeface="Calibri" panose="020F0502020204030204" pitchFamily="34" charset="0"/>
                              <a:cs typeface="Times New Roman" panose="02020603050405020304" pitchFamily="18" charset="0"/>
                            </a:rPr>
                            <a:t>t</a:t>
                          </a:r>
                          <a:r>
                            <a:rPr lang="el-GR" sz="1200">
                              <a:effectLst/>
                              <a:latin typeface="Arial" panose="020B060402020202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357482"/>
                      </a:ext>
                    </a:extLst>
                  </a:tr>
                  <a:tr h="754356">
                    <a:tc>
                      <a:txBody>
                        <a:bodyPr/>
                        <a:lstStyle/>
                        <a:p>
                          <a:pPr algn="just">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Παρούσα Αξία μιας Νομισματικής Μονάδας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14:m>
                            <m:oMath xmlns:m="http://schemas.openxmlformats.org/officeDocument/2006/math">
                              <m:r>
                                <a:rPr lang="el-GR" sz="1200">
                                  <a:effectLst/>
                                  <a:latin typeface="Cambria Math" panose="02040503050406030204" pitchFamily="18" charset="0"/>
                                  <a:ea typeface="Calibri" panose="020F0502020204030204" pitchFamily="34" charset="0"/>
                                  <a:cs typeface="Arial" panose="020B0604020202020204" pitchFamily="34" charset="0"/>
                                </a:rPr>
                                <m:t>[</m:t>
                              </m:r>
                              <m:r>
                                <a:rPr lang="el-GR" sz="1200" i="1">
                                  <a:effectLst/>
                                  <a:latin typeface="Cambria Math" panose="02040503050406030204" pitchFamily="18" charset="0"/>
                                  <a:ea typeface="Calibri" panose="020F0502020204030204" pitchFamily="34" charset="0"/>
                                  <a:cs typeface="Arial" panose="020B0604020202020204" pitchFamily="34" charset="0"/>
                                </a:rPr>
                                <m:t>1/</m:t>
                              </m:r>
                              <m:sSup>
                                <m:sSupPr>
                                  <m:ctrlPr>
                                    <a:rPr lang="el-GR" sz="1200" i="1">
                                      <a:effectLst/>
                                      <a:latin typeface="Cambria Math" panose="02040503050406030204" pitchFamily="18" charset="0"/>
                                      <a:ea typeface="Calibri" panose="020F0502020204030204" pitchFamily="34" charset="0"/>
                                      <a:cs typeface="Arial" panose="020B0604020202020204" pitchFamily="34" charset="0"/>
                                    </a:rPr>
                                  </m:ctrlPr>
                                </m:sSupPr>
                                <m:e>
                                  <m:r>
                                    <a:rPr lang="el-GR" sz="1200">
                                      <a:effectLst/>
                                      <a:latin typeface="Cambria Math" panose="02040503050406030204" pitchFamily="18" charset="0"/>
                                      <a:ea typeface="Calibri" panose="020F0502020204030204" pitchFamily="34" charset="0"/>
                                      <a:cs typeface="Arial" panose="020B0604020202020204" pitchFamily="34" charset="0"/>
                                    </a:rPr>
                                    <m:t>(1+</m:t>
                                  </m:r>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K</m:t>
                                  </m:r>
                                  <m:r>
                                    <a:rPr lang="el-GR" sz="1200">
                                      <a:effectLst/>
                                      <a:latin typeface="Cambria Math" panose="02040503050406030204" pitchFamily="18" charset="0"/>
                                      <a:ea typeface="Calibri" panose="020F0502020204030204" pitchFamily="34" charset="0"/>
                                      <a:cs typeface="Arial" panose="020B0604020202020204" pitchFamily="34" charset="0"/>
                                    </a:rPr>
                                    <m:t>)</m:t>
                                  </m:r>
                                </m:e>
                                <m:sup>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t</m:t>
                                  </m:r>
                                </m:sup>
                              </m:sSup>
                            </m:oMath>
                          </a14:m>
                          <a:r>
                            <a:rPr lang="el-GR" sz="1200">
                              <a:effectLst/>
                              <a:latin typeface="Arial" panose="020B0604020202020204" pitchFamily="34" charset="0"/>
                              <a:ea typeface="Times New Roman" panose="02020603050405020304" pitchFamily="18" charset="0"/>
                              <a:cs typeface="Times New Roman" panose="02020603050405020304" pitchFamily="18" charset="0"/>
                            </a:rPr>
                            <a:t>               (όπου Κ= 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0,90909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0,82645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0,75131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4762860"/>
                      </a:ext>
                    </a:extLst>
                  </a:tr>
                  <a:tr h="754356">
                    <a:tc>
                      <a:txBody>
                        <a:bodyPr/>
                        <a:lstStyle/>
                        <a:p>
                          <a:pPr algn="just">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Παρούσα Αξία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14:m>
                            <m:oMath xmlns:m="http://schemas.openxmlformats.org/officeDocument/2006/math">
                              <m:r>
                                <a:rPr lang="el-GR" sz="1200">
                                  <a:effectLst/>
                                  <a:latin typeface="Cambria Math" panose="02040503050406030204" pitchFamily="18" charset="0"/>
                                  <a:ea typeface="Calibri" panose="020F0502020204030204" pitchFamily="34" charset="0"/>
                                  <a:cs typeface="Arial" panose="020B0604020202020204" pitchFamily="34" charset="0"/>
                                </a:rPr>
                                <m:t>[</m:t>
                              </m:r>
                              <m:sSub>
                                <m:sSubPr>
                                  <m:ctrlPr>
                                    <a:rPr lang="el-GR" sz="1200" i="1">
                                      <a:effectLst/>
                                      <a:latin typeface="Cambria Math" panose="02040503050406030204" pitchFamily="18" charset="0"/>
                                      <a:ea typeface="Calibri" panose="020F0502020204030204" pitchFamily="34" charset="0"/>
                                      <a:cs typeface="Arial" panose="020B0604020202020204" pitchFamily="34" charset="0"/>
                                    </a:rPr>
                                  </m:ctrlPr>
                                </m:sSubPr>
                                <m:e>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ΕΣ</m:t>
                                  </m:r>
                                </m:e>
                                <m:sub>
                                  <m:r>
                                    <m:rPr>
                                      <m:sty m:val="p"/>
                                    </m:rPr>
                                    <a:rPr lang="en-US" sz="1200">
                                      <a:effectLst/>
                                      <a:latin typeface="Cambria Math" panose="02040503050406030204" pitchFamily="18" charset="0"/>
                                      <a:ea typeface="Calibri" panose="020F0502020204030204" pitchFamily="34" charset="0"/>
                                      <a:cs typeface="Arial" panose="020B0604020202020204" pitchFamily="34" charset="0"/>
                                    </a:rPr>
                                    <m:t>t</m:t>
                                  </m:r>
                                </m:sub>
                              </m:sSub>
                              <m:r>
                                <a:rPr lang="el-GR" sz="1200">
                                  <a:effectLst/>
                                  <a:latin typeface="Cambria Math" panose="02040503050406030204" pitchFamily="18" charset="0"/>
                                  <a:ea typeface="Calibri" panose="020F0502020204030204" pitchFamily="34" charset="0"/>
                                  <a:cs typeface="Arial" panose="020B0604020202020204" pitchFamily="34" charset="0"/>
                                </a:rPr>
                                <m:t> </m:t>
                              </m:r>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x</m:t>
                              </m:r>
                              <m:r>
                                <a:rPr lang="el-GR" sz="1200">
                                  <a:effectLst/>
                                  <a:latin typeface="Cambria Math" panose="02040503050406030204" pitchFamily="18" charset="0"/>
                                  <a:ea typeface="Calibri" panose="020F0502020204030204" pitchFamily="34" charset="0"/>
                                  <a:cs typeface="Arial" panose="020B0604020202020204" pitchFamily="34" charset="0"/>
                                </a:rPr>
                                <m:t> 1/</m:t>
                              </m:r>
                              <m:sSup>
                                <m:sSupPr>
                                  <m:ctrlPr>
                                    <a:rPr lang="el-GR" sz="1200" i="1">
                                      <a:effectLst/>
                                      <a:latin typeface="Cambria Math" panose="02040503050406030204" pitchFamily="18" charset="0"/>
                                      <a:ea typeface="Calibri" panose="020F0502020204030204" pitchFamily="34" charset="0"/>
                                      <a:cs typeface="Arial" panose="020B0604020202020204" pitchFamily="34" charset="0"/>
                                    </a:rPr>
                                  </m:ctrlPr>
                                </m:sSupPr>
                                <m:e>
                                  <m:r>
                                    <a:rPr lang="el-GR" sz="1200">
                                      <a:effectLst/>
                                      <a:latin typeface="Cambria Math" panose="02040503050406030204" pitchFamily="18" charset="0"/>
                                      <a:ea typeface="Calibri" panose="020F0502020204030204" pitchFamily="34" charset="0"/>
                                      <a:cs typeface="Arial" panose="020B0604020202020204" pitchFamily="34" charset="0"/>
                                    </a:rPr>
                                    <m:t>(1+</m:t>
                                  </m:r>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K</m:t>
                                  </m:r>
                                  <m:r>
                                    <a:rPr lang="el-GR" sz="1200">
                                      <a:effectLst/>
                                      <a:latin typeface="Cambria Math" panose="02040503050406030204" pitchFamily="18" charset="0"/>
                                      <a:ea typeface="Calibri" panose="020F0502020204030204" pitchFamily="34" charset="0"/>
                                      <a:cs typeface="Arial" panose="020B0604020202020204" pitchFamily="34" charset="0"/>
                                    </a:rPr>
                                    <m:t>)</m:t>
                                  </m:r>
                                </m:e>
                                <m:sup>
                                  <m:r>
                                    <m:rPr>
                                      <m:sty m:val="p"/>
                                    </m:rPr>
                                    <a:rPr lang="el-GR" sz="1200">
                                      <a:effectLst/>
                                      <a:latin typeface="Cambria Math" panose="02040503050406030204" pitchFamily="18" charset="0"/>
                                      <a:ea typeface="Calibri" panose="020F0502020204030204" pitchFamily="34" charset="0"/>
                                      <a:cs typeface="Arial" panose="020B0604020202020204" pitchFamily="34" charset="0"/>
                                    </a:rPr>
                                    <m:t>t</m:t>
                                  </m:r>
                                </m:sup>
                              </m:sSup>
                            </m:oMath>
                          </a14:m>
                          <a:r>
                            <a:rPr lang="el-GR" sz="1200">
                              <a:effectLst/>
                              <a:latin typeface="Arial" panose="020B0604020202020204" pitchFamily="34" charset="0"/>
                              <a:ea typeface="Calibri" panose="020F0502020204030204" pitchFamily="34" charset="0"/>
                              <a:cs typeface="Times New Roman" panose="02020603050405020304" pitchFamily="18" charset="0"/>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45.454,5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41.322,5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dirty="0">
                              <a:effectLst/>
                              <a:latin typeface="Arial" panose="020B0604020202020204" pitchFamily="34" charset="0"/>
                              <a:ea typeface="Calibri" panose="020F0502020204030204" pitchFamily="34" charset="0"/>
                              <a:cs typeface="Times New Roman" panose="02020603050405020304" pitchFamily="18" charset="0"/>
                            </a:rPr>
                            <a:t>37.565,5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2166814"/>
                      </a:ext>
                    </a:extLst>
                  </a:tr>
                </a:tbl>
              </a:graphicData>
            </a:graphic>
          </p:graphicFrame>
        </mc:Choice>
        <mc:Fallback>
          <p:graphicFrame>
            <p:nvGraphicFramePr>
              <p:cNvPr id="4" name="Θέση περιεχομένου 3">
                <a:extLst>
                  <a:ext uri="{FF2B5EF4-FFF2-40B4-BE49-F238E27FC236}">
                    <a16:creationId xmlns:a16="http://schemas.microsoft.com/office/drawing/2014/main" id="{443F3B0F-E6DF-4DA1-AB74-4D97FD842A28}"/>
                  </a:ext>
                </a:extLst>
              </p:cNvPr>
              <p:cNvGraphicFramePr>
                <a:graphicFrameLocks noGrp="1"/>
              </p:cNvGraphicFramePr>
              <p:nvPr>
                <p:ph idx="1"/>
                <p:extLst>
                  <p:ext uri="{D42A27DB-BD31-4B8C-83A1-F6EECF244321}">
                    <p14:modId xmlns:p14="http://schemas.microsoft.com/office/powerpoint/2010/main" val="737856116"/>
                  </p:ext>
                </p:extLst>
              </p:nvPr>
            </p:nvGraphicFramePr>
            <p:xfrm>
              <a:off x="1860697" y="2477387"/>
              <a:ext cx="8709441" cy="2366121"/>
            </p:xfrm>
            <a:graphic>
              <a:graphicData uri="http://schemas.openxmlformats.org/drawingml/2006/table">
                <a:tbl>
                  <a:tblPr firstRow="1" firstCol="1" bandRow="1"/>
                  <a:tblGrid>
                    <a:gridCol w="4690280">
                      <a:extLst>
                        <a:ext uri="{9D8B030D-6E8A-4147-A177-3AD203B41FA5}">
                          <a16:colId xmlns:a16="http://schemas.microsoft.com/office/drawing/2014/main" val="2517593649"/>
                        </a:ext>
                      </a:extLst>
                    </a:gridCol>
                    <a:gridCol w="1340351">
                      <a:extLst>
                        <a:ext uri="{9D8B030D-6E8A-4147-A177-3AD203B41FA5}">
                          <a16:colId xmlns:a16="http://schemas.microsoft.com/office/drawing/2014/main" val="1170833385"/>
                        </a:ext>
                      </a:extLst>
                    </a:gridCol>
                    <a:gridCol w="1339405">
                      <a:extLst>
                        <a:ext uri="{9D8B030D-6E8A-4147-A177-3AD203B41FA5}">
                          <a16:colId xmlns:a16="http://schemas.microsoft.com/office/drawing/2014/main" val="2358366953"/>
                        </a:ext>
                      </a:extLst>
                    </a:gridCol>
                    <a:gridCol w="1339405">
                      <a:extLst>
                        <a:ext uri="{9D8B030D-6E8A-4147-A177-3AD203B41FA5}">
                          <a16:colId xmlns:a16="http://schemas.microsoft.com/office/drawing/2014/main" val="3690612655"/>
                        </a:ext>
                      </a:extLst>
                    </a:gridCol>
                  </a:tblGrid>
                  <a:tr h="285803">
                    <a:tc rowSpan="2">
                      <a:txBody>
                        <a:bodyPr/>
                        <a:lstStyle/>
                        <a:p>
                          <a:pPr algn="ctr">
                            <a:lnSpc>
                              <a:spcPct val="150000"/>
                            </a:lnSpc>
                            <a:spcBef>
                              <a:spcPts val="600"/>
                            </a:spcBef>
                            <a:spcAft>
                              <a:spcPts val="1000"/>
                            </a:spcAft>
                          </a:pPr>
                          <a:r>
                            <a:rPr lang="el-GR" sz="1200" b="1" dirty="0">
                              <a:effectLst/>
                              <a:latin typeface="Arial" panose="020B0604020202020204" pitchFamily="34" charset="0"/>
                              <a:ea typeface="Calibri" panose="020F0502020204030204" pitchFamily="34" charset="0"/>
                              <a:cs typeface="Times New Roman" panose="02020603050405020304" pitchFamily="18" charset="0"/>
                            </a:rPr>
                            <a:t>Ανάλυση Ταμιακών Εισροών</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206340414"/>
                      </a:ext>
                    </a:extLst>
                  </a:tr>
                  <a:tr h="285803">
                    <a:tc vMerge="1">
                      <a:txBody>
                        <a:bodyPr/>
                        <a:lstStyle/>
                        <a:p>
                          <a:endParaRPr lang="el-GR"/>
                        </a:p>
                      </a:txBody>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b="1">
                              <a:effectLst/>
                              <a:latin typeface="Arial" panose="020B0604020202020204" pitchFamily="34" charset="0"/>
                              <a:ea typeface="Calibri" panose="020F0502020204030204" pitchFamily="34" charset="0"/>
                              <a:cs typeface="Times New Roman" panose="02020603050405020304" pitchFamily="18" charset="0"/>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7331526"/>
                      </a:ext>
                    </a:extLst>
                  </a:tr>
                  <a:tr h="285803">
                    <a:tc>
                      <a:txBody>
                        <a:bodyPr/>
                        <a:lstStyle/>
                        <a:p>
                          <a:pPr algn="just">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Ονομαστική Αξία Ταμιακών Εισροών (ΕΣ</a:t>
                          </a:r>
                          <a:r>
                            <a:rPr lang="en-US" sz="1200" baseline="-25000">
                              <a:effectLst/>
                              <a:latin typeface="Arial" panose="020B0604020202020204" pitchFamily="34" charset="0"/>
                              <a:ea typeface="Calibri" panose="020F0502020204030204" pitchFamily="34" charset="0"/>
                              <a:cs typeface="Times New Roman" panose="02020603050405020304" pitchFamily="18" charset="0"/>
                            </a:rPr>
                            <a:t>t</a:t>
                          </a:r>
                          <a:r>
                            <a:rPr lang="el-GR" sz="1200">
                              <a:effectLst/>
                              <a:latin typeface="Arial" panose="020B0604020202020204" pitchFamily="34" charset="0"/>
                              <a:ea typeface="Calibri" panose="020F0502020204030204" pitchFamily="34" charset="0"/>
                              <a:cs typeface="Times New Roman" panose="02020603050405020304" pitchFamily="18" charset="0"/>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50.000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357482"/>
                      </a:ext>
                    </a:extLst>
                  </a:tr>
                  <a:tr h="754356">
                    <a:tc>
                      <a:txBody>
                        <a:bodyPr/>
                        <a:lstStyle/>
                        <a:p>
                          <a:endParaRPr lang="el-G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30" t="-114516" r="-85974" b="-101613"/>
                          </a:stretch>
                        </a:blipFill>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0,90909</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0,82645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0,75131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4762860"/>
                      </a:ext>
                    </a:extLst>
                  </a:tr>
                  <a:tr h="754356">
                    <a:tc>
                      <a:txBody>
                        <a:bodyPr/>
                        <a:lstStyle/>
                        <a:p>
                          <a:endParaRPr lang="el-G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30" t="-214516" r="-85974" b="-1613"/>
                          </a:stretch>
                        </a:blipFill>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45.454,5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a:effectLst/>
                              <a:latin typeface="Arial" panose="020B0604020202020204" pitchFamily="34" charset="0"/>
                              <a:ea typeface="Calibri" panose="020F0502020204030204" pitchFamily="34" charset="0"/>
                              <a:cs typeface="Times New Roman" panose="02020603050405020304" pitchFamily="18" charset="0"/>
                            </a:rPr>
                            <a:t>41.322,5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1000"/>
                            </a:spcAft>
                          </a:pPr>
                          <a:r>
                            <a:rPr lang="el-GR" sz="1200" dirty="0">
                              <a:effectLst/>
                              <a:latin typeface="Arial" panose="020B0604020202020204" pitchFamily="34" charset="0"/>
                              <a:ea typeface="Calibri" panose="020F0502020204030204" pitchFamily="34" charset="0"/>
                              <a:cs typeface="Times New Roman" panose="02020603050405020304" pitchFamily="18" charset="0"/>
                            </a:rPr>
                            <a:t>37.565,5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2166814"/>
                      </a:ext>
                    </a:extLst>
                  </a:tr>
                </a:tbl>
              </a:graphicData>
            </a:graphic>
          </p:graphicFrame>
        </mc:Fallback>
      </mc:AlternateContent>
      <p:sp>
        <p:nvSpPr>
          <p:cNvPr id="6" name="TextBox 5">
            <a:extLst>
              <a:ext uri="{FF2B5EF4-FFF2-40B4-BE49-F238E27FC236}">
                <a16:creationId xmlns:a16="http://schemas.microsoft.com/office/drawing/2014/main" id="{1837C4D5-18F1-4F07-9B07-39E240B7C296}"/>
              </a:ext>
            </a:extLst>
          </p:cNvPr>
          <p:cNvSpPr txBox="1"/>
          <p:nvPr/>
        </p:nvSpPr>
        <p:spPr>
          <a:xfrm>
            <a:off x="2134486" y="1952366"/>
            <a:ext cx="6097772" cy="339517"/>
          </a:xfrm>
          <a:prstGeom prst="rect">
            <a:avLst/>
          </a:prstGeom>
          <a:noFill/>
        </p:spPr>
        <p:txBody>
          <a:bodyPr wrap="square">
            <a:spAutoFit/>
          </a:bodyPr>
          <a:lstStyle/>
          <a:p>
            <a:pPr algn="just">
              <a:lnSpc>
                <a:spcPct val="150000"/>
              </a:lnSpc>
              <a:spcAft>
                <a:spcPts val="1000"/>
              </a:spcAft>
            </a:pPr>
            <a:r>
              <a:rPr lang="el-GR" sz="1200" b="1" spc="100" dirty="0">
                <a:effectLst/>
                <a:latin typeface="Arial" panose="020B0604020202020204" pitchFamily="34" charset="0"/>
                <a:ea typeface="Calibri" panose="020F0502020204030204" pitchFamily="34" charset="0"/>
                <a:cs typeface="Times New Roman" panose="02020603050405020304" pitchFamily="18" charset="0"/>
              </a:rPr>
              <a:t>ΙΙ. Δεύτερος Τρόπος Επίλυσης</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64209F37-9687-45FC-8EDE-BADF73A71A25}"/>
              </a:ext>
            </a:extLst>
          </p:cNvPr>
          <p:cNvSpPr txBox="1"/>
          <p:nvPr/>
        </p:nvSpPr>
        <p:spPr>
          <a:xfrm>
            <a:off x="1520456" y="5029012"/>
            <a:ext cx="9686261" cy="1298753"/>
          </a:xfrm>
          <a:prstGeom prst="rect">
            <a:avLst/>
          </a:prstGeom>
          <a:noFill/>
        </p:spPr>
        <p:txBody>
          <a:bodyPr wrap="square">
            <a:spAutoFit/>
          </a:bodyPr>
          <a:lstStyle/>
          <a:p>
            <a:pPr algn="just">
              <a:lnSpc>
                <a:spcPct val="150000"/>
              </a:lnSpc>
              <a:spcAft>
                <a:spcPts val="1000"/>
              </a:spcAft>
            </a:pPr>
            <a:r>
              <a:rPr lang="el-GR" sz="1200" spc="100" dirty="0" err="1">
                <a:effectLst/>
                <a:latin typeface="Arial" panose="020B0604020202020204" pitchFamily="34" charset="0"/>
                <a:ea typeface="Calibri" panose="020F0502020204030204" pitchFamily="34" charset="0"/>
                <a:cs typeface="Times New Roman" panose="02020603050405020304" pitchFamily="18" charset="0"/>
              </a:rPr>
              <a:t>Καθ</a:t>
            </a:r>
            <a:r>
              <a:rPr lang="el-GR" sz="1200" spc="100" dirty="0">
                <a:effectLst/>
                <a:latin typeface="Arial" panose="020B0604020202020204" pitchFamily="34" charset="0"/>
                <a:ea typeface="Calibri" panose="020F0502020204030204" pitchFamily="34" charset="0"/>
                <a:cs typeface="Times New Roman" panose="02020603050405020304" pitchFamily="18" charset="0"/>
              </a:rPr>
              <a:t>. Παρούσα Αξία (Κ.Π.Α.)= (45.454,5 + 41.322,5 + 37.565,5) – 100.000 </a:t>
            </a:r>
            <a:r>
              <a:rPr lang="el-GR" sz="12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200" spc="100" dirty="0">
                <a:effectLst/>
                <a:latin typeface="Arial" panose="020B0604020202020204" pitchFamily="34" charset="0"/>
                <a:ea typeface="Calibri" panose="020F0502020204030204" pitchFamily="34" charset="0"/>
                <a:cs typeface="Times New Roman" panose="02020603050405020304" pitchFamily="18" charset="0"/>
              </a:rPr>
              <a:t> Κ.Π.Α. = 124.342,5 – 100.000 </a:t>
            </a:r>
            <a:r>
              <a:rPr lang="el-GR" sz="12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2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200" b="1" spc="100" dirty="0">
                <a:effectLst/>
                <a:latin typeface="Arial" panose="020B0604020202020204" pitchFamily="34" charset="0"/>
                <a:ea typeface="Calibri" panose="020F0502020204030204" pitchFamily="34" charset="0"/>
                <a:cs typeface="Times New Roman" panose="02020603050405020304" pitchFamily="18" charset="0"/>
              </a:rPr>
              <a:t>Κ.Π.Α.= 24.342,5</a:t>
            </a:r>
            <a:r>
              <a:rPr lang="el-GR" sz="12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sz="1200" u="sng" spc="100" dirty="0">
                <a:effectLst/>
                <a:latin typeface="Arial" panose="020B0604020202020204" pitchFamily="34" charset="0"/>
                <a:ea typeface="Calibri" panose="020F0502020204030204" pitchFamily="34" charset="0"/>
                <a:cs typeface="Times New Roman" panose="02020603050405020304" pitchFamily="18" charset="0"/>
              </a:rPr>
              <a:t>Συμπέρασμα:</a:t>
            </a:r>
            <a:r>
              <a:rPr lang="el-GR" sz="1200" spc="100" dirty="0">
                <a:effectLst/>
                <a:latin typeface="Arial" panose="020B0604020202020204" pitchFamily="34" charset="0"/>
                <a:ea typeface="Calibri" panose="020F0502020204030204" pitchFamily="34" charset="0"/>
                <a:cs typeface="Times New Roman" panose="02020603050405020304" pitchFamily="18" charset="0"/>
              </a:rPr>
              <a:t> Εφ’ όσον το σύνολο των ταμιακών εισροών (σε παρούσες αξίες) είναι μεγαλύτερο της ταμιακής εκροής, η επένδυση γίνεται αποδεκτή.</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0267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949069-F9C1-4F37-9D2B-6E56F387064B}"/>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1</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lang="el-GR" dirty="0"/>
          </a:p>
        </p:txBody>
      </p:sp>
      <p:sp>
        <p:nvSpPr>
          <p:cNvPr id="3" name="Θέση περιεχομένου 2">
            <a:extLst>
              <a:ext uri="{FF2B5EF4-FFF2-40B4-BE49-F238E27FC236}">
                <a16:creationId xmlns:a16="http://schemas.microsoft.com/office/drawing/2014/main" id="{61215F7D-7083-44E6-95D7-D38C84E4DCC2}"/>
              </a:ext>
            </a:extLst>
          </p:cNvPr>
          <p:cNvSpPr>
            <a:spLocks noGrp="1"/>
          </p:cNvSpPr>
          <p:nvPr>
            <p:ph idx="1"/>
          </p:nvPr>
        </p:nvSpPr>
        <p:spPr>
          <a:xfrm>
            <a:off x="1127051" y="2052116"/>
            <a:ext cx="9443088" cy="3997828"/>
          </a:xfrm>
        </p:spPr>
        <p:txBody>
          <a:bodyPr/>
          <a:lstStyle/>
          <a:p>
            <a:pPr marL="0" indent="0" algn="just">
              <a:lnSpc>
                <a:spcPct val="150000"/>
              </a:lnSpc>
              <a:spcAft>
                <a:spcPts val="1000"/>
              </a:spcAft>
              <a:buNone/>
            </a:pP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Παρατήρηση:</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Η διαφορά στο τελικό αποτέλεσμα μεταξύ πρώτου και δεύτερου τρόπου επίλυσης οφείλεται στην περιορισμένη χρήση δεκαδικών ψηφίων στους υπολογισμούς (κατά τον πρώτο τρόπο επίλυσης). Με άλλα λόγια, ο δεύτερος τρόπος επίλυσης δίνει πιο ακριβές τελικό αποτέλεσμα, διότι υπολογίζεται με προσέγγιση πέντε δεκαδικών ψηφίων (έναντι δύο του πρώτου).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1795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BDDDD5-6996-4751-8EDF-5F99A429EC93}"/>
              </a:ext>
            </a:extLst>
          </p:cNvPr>
          <p:cNvSpPr>
            <a:spLocks noGrp="1"/>
          </p:cNvSpPr>
          <p:nvPr>
            <p:ph type="title"/>
          </p:nvPr>
        </p:nvSpPr>
        <p:spPr>
          <a:xfrm>
            <a:off x="1467294" y="853776"/>
            <a:ext cx="9102846" cy="1077229"/>
          </a:xfrm>
        </p:spPr>
        <p:txBody>
          <a:bodyPr>
            <a:normAutofit fontScale="90000"/>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a:t>
            </a:r>
            <a:r>
              <a:rPr lang="el-GR" sz="3200" spc="100" dirty="0">
                <a:effectLst/>
                <a:latin typeface="Arial" panose="020B0604020202020204" pitchFamily="34" charset="0"/>
                <a:ea typeface="Calibri" panose="020F0502020204030204" pitchFamily="34" charset="0"/>
                <a:cs typeface="Times New Roman" panose="02020603050405020304" pitchFamily="18" charset="0"/>
              </a:rPr>
              <a:t>Εφαρμογή 2</a:t>
            </a:r>
            <a:r>
              <a:rPr lang="el-GR" sz="3200" spc="100" baseline="30000" dirty="0">
                <a:effectLst/>
                <a:latin typeface="Arial" panose="020B0604020202020204" pitchFamily="34" charset="0"/>
                <a:ea typeface="Calibri" panose="020F0502020204030204" pitchFamily="34" charset="0"/>
                <a:cs typeface="Times New Roman" panose="02020603050405020304" pitchFamily="18" charset="0"/>
              </a:rPr>
              <a:t>η</a:t>
            </a:r>
            <a:r>
              <a:rPr lang="el-GR" sz="3200" spc="100" dirty="0">
                <a:effectLst/>
                <a:latin typeface="Arial" panose="020B0604020202020204" pitchFamily="34" charset="0"/>
                <a:ea typeface="Calibri" panose="020F0502020204030204" pitchFamily="34" charset="0"/>
                <a:cs typeface="Times New Roman" panose="02020603050405020304" pitchFamily="18" charset="0"/>
              </a:rPr>
              <a:t> </a:t>
            </a:r>
            <a:br>
              <a:rPr lang="el-GR" sz="2800" u="sng"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D8798A80-C32D-4EE1-B4DE-023CC7284F3D}"/>
              </a:ext>
            </a:extLst>
          </p:cNvPr>
          <p:cNvSpPr>
            <a:spLocks noGrp="1"/>
          </p:cNvSpPr>
          <p:nvPr>
            <p:ph idx="1"/>
          </p:nvPr>
        </p:nvSpPr>
        <p:spPr>
          <a:xfrm>
            <a:off x="1467293" y="2052116"/>
            <a:ext cx="9102846" cy="3997828"/>
          </a:xfrm>
        </p:spPr>
        <p:txBody>
          <a:bodyPr/>
          <a:lstStyle/>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μεταποιητική επιχείρηση “</a:t>
            </a:r>
            <a:r>
              <a:rPr lang="en-US" sz="2000" spc="100" dirty="0">
                <a:effectLst/>
                <a:latin typeface="Arial" panose="020B0604020202020204" pitchFamily="34" charset="0"/>
                <a:ea typeface="Calibri" panose="020F0502020204030204" pitchFamily="34" charset="0"/>
                <a:cs typeface="Times New Roman" panose="02020603050405020304" pitchFamily="18" charset="0"/>
              </a:rPr>
              <a:t>ACTION</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επιθυμεί να πραγματοποιήσει μια επένδυση 23.616€ με ωφέλιμο βίο 4 έτη. </a:t>
            </a:r>
          </a:p>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Για την ανωτέρω επένδυση υπάρχουν δύο εναλλακτικές λύσεις (Α και Β), οι οποίες διαχρονικά θα αποφέρουν τις ακόλουθες ταμιακές εισροές: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graphicFrame>
        <p:nvGraphicFramePr>
          <p:cNvPr id="6" name="Πίνακας 5">
            <a:extLst>
              <a:ext uri="{FF2B5EF4-FFF2-40B4-BE49-F238E27FC236}">
                <a16:creationId xmlns:a16="http://schemas.microsoft.com/office/drawing/2014/main" id="{E8A6C8CD-F6F8-401B-866F-CDE54DE0CCC6}"/>
              </a:ext>
            </a:extLst>
          </p:cNvPr>
          <p:cNvGraphicFramePr>
            <a:graphicFrameLocks noGrp="1"/>
          </p:cNvGraphicFramePr>
          <p:nvPr>
            <p:extLst>
              <p:ext uri="{D42A27DB-BD31-4B8C-83A1-F6EECF244321}">
                <p14:modId xmlns:p14="http://schemas.microsoft.com/office/powerpoint/2010/main" val="3115422435"/>
              </p:ext>
            </p:extLst>
          </p:nvPr>
        </p:nvGraphicFramePr>
        <p:xfrm>
          <a:off x="2675985" y="4904295"/>
          <a:ext cx="6522879" cy="1394776"/>
        </p:xfrm>
        <a:graphic>
          <a:graphicData uri="http://schemas.openxmlformats.org/drawingml/2006/table">
            <a:tbl>
              <a:tblPr firstRow="1" firstCol="1" bandRow="1">
                <a:tableStyleId>{5C22544A-7EE6-4342-B048-85BDC9FD1C3A}</a:tableStyleId>
              </a:tblPr>
              <a:tblGrid>
                <a:gridCol w="1675345">
                  <a:extLst>
                    <a:ext uri="{9D8B030D-6E8A-4147-A177-3AD203B41FA5}">
                      <a16:colId xmlns:a16="http://schemas.microsoft.com/office/drawing/2014/main" val="1265625415"/>
                    </a:ext>
                  </a:extLst>
                </a:gridCol>
                <a:gridCol w="1247904">
                  <a:extLst>
                    <a:ext uri="{9D8B030D-6E8A-4147-A177-3AD203B41FA5}">
                      <a16:colId xmlns:a16="http://schemas.microsoft.com/office/drawing/2014/main" val="2550673786"/>
                    </a:ext>
                  </a:extLst>
                </a:gridCol>
                <a:gridCol w="904510">
                  <a:extLst>
                    <a:ext uri="{9D8B030D-6E8A-4147-A177-3AD203B41FA5}">
                      <a16:colId xmlns:a16="http://schemas.microsoft.com/office/drawing/2014/main" val="3722771070"/>
                    </a:ext>
                  </a:extLst>
                </a:gridCol>
                <a:gridCol w="1299133">
                  <a:extLst>
                    <a:ext uri="{9D8B030D-6E8A-4147-A177-3AD203B41FA5}">
                      <a16:colId xmlns:a16="http://schemas.microsoft.com/office/drawing/2014/main" val="1246060950"/>
                    </a:ext>
                  </a:extLst>
                </a:gridCol>
                <a:gridCol w="1395987">
                  <a:extLst>
                    <a:ext uri="{9D8B030D-6E8A-4147-A177-3AD203B41FA5}">
                      <a16:colId xmlns:a16="http://schemas.microsoft.com/office/drawing/2014/main" val="2555541040"/>
                    </a:ext>
                  </a:extLst>
                </a:gridCol>
              </a:tblGrid>
              <a:tr h="383241">
                <a:tc>
                  <a:txBody>
                    <a:bodyPr/>
                    <a:lstStyle/>
                    <a:p>
                      <a:pPr algn="ctr">
                        <a:lnSpc>
                          <a:spcPct val="150000"/>
                        </a:lnSpc>
                        <a:spcAft>
                          <a:spcPts val="1000"/>
                        </a:spcAft>
                      </a:pPr>
                      <a:r>
                        <a:rPr lang="el-GR" sz="1200" spc="100">
                          <a:effectLst/>
                        </a:rPr>
                        <a:t>Έτη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8137152"/>
                  </a:ext>
                </a:extLst>
              </a:tr>
              <a:tr h="1011535">
                <a:tc>
                  <a:txBody>
                    <a:bodyPr/>
                    <a:lstStyle/>
                    <a:p>
                      <a:pPr algn="just">
                        <a:lnSpc>
                          <a:spcPct val="150000"/>
                        </a:lnSpc>
                        <a:spcAft>
                          <a:spcPts val="1000"/>
                        </a:spcAft>
                      </a:pPr>
                      <a:r>
                        <a:rPr lang="el-GR" sz="1200" spc="100">
                          <a:effectLst/>
                        </a:rPr>
                        <a:t>ΠΡΟΤΑΣΗ (Α)</a:t>
                      </a:r>
                      <a:endParaRPr lang="el-GR" sz="1100">
                        <a:effectLst/>
                      </a:endParaRPr>
                    </a:p>
                    <a:p>
                      <a:pPr algn="just">
                        <a:lnSpc>
                          <a:spcPct val="150000"/>
                        </a:lnSpc>
                        <a:spcAft>
                          <a:spcPts val="1000"/>
                        </a:spcAft>
                      </a:pPr>
                      <a:r>
                        <a:rPr lang="el-GR" sz="1200" spc="100">
                          <a:effectLst/>
                        </a:rPr>
                        <a:t>ΠΡΟΤΑΣΗ (Β)</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10.000</a:t>
                      </a:r>
                      <a:endParaRPr lang="el-GR" sz="1100">
                        <a:effectLst/>
                      </a:endParaRPr>
                    </a:p>
                    <a:p>
                      <a:pPr algn="ctr">
                        <a:lnSpc>
                          <a:spcPct val="150000"/>
                        </a:lnSpc>
                        <a:spcAft>
                          <a:spcPts val="1000"/>
                        </a:spcAft>
                      </a:pPr>
                      <a:r>
                        <a:rPr lang="el-GR" sz="1200" spc="1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dirty="0">
                          <a:effectLst/>
                        </a:rPr>
                        <a:t>10.000</a:t>
                      </a:r>
                      <a:endParaRPr lang="el-GR" sz="1100" dirty="0">
                        <a:effectLst/>
                      </a:endParaRPr>
                    </a:p>
                    <a:p>
                      <a:pPr algn="ctr">
                        <a:lnSpc>
                          <a:spcPct val="150000"/>
                        </a:lnSpc>
                        <a:spcAft>
                          <a:spcPts val="1000"/>
                        </a:spcAft>
                      </a:pPr>
                      <a:r>
                        <a:rPr lang="el-GR" sz="1200" spc="100" dirty="0">
                          <a:effectLst/>
                        </a:rPr>
                        <a:t>5.100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a:effectLst/>
                        </a:rPr>
                        <a:t>10.000</a:t>
                      </a:r>
                      <a:endParaRPr lang="el-GR" sz="1100">
                        <a:effectLst/>
                      </a:endParaRPr>
                    </a:p>
                    <a:p>
                      <a:pPr algn="ctr">
                        <a:lnSpc>
                          <a:spcPct val="150000"/>
                        </a:lnSpc>
                        <a:spcAft>
                          <a:spcPts val="1000"/>
                        </a:spcAft>
                      </a:pPr>
                      <a:r>
                        <a:rPr lang="el-GR" sz="1200" spc="1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spc="100" dirty="0">
                          <a:effectLst/>
                        </a:rPr>
                        <a:t>10.000</a:t>
                      </a:r>
                      <a:endParaRPr lang="el-GR" sz="1100" dirty="0">
                        <a:effectLst/>
                      </a:endParaRPr>
                    </a:p>
                    <a:p>
                      <a:pPr algn="ctr">
                        <a:lnSpc>
                          <a:spcPct val="150000"/>
                        </a:lnSpc>
                        <a:spcAft>
                          <a:spcPts val="1000"/>
                        </a:spcAft>
                      </a:pPr>
                      <a:r>
                        <a:rPr lang="el-GR" sz="1200" spc="100" dirty="0">
                          <a:effectLst/>
                        </a:rPr>
                        <a:t>32.527</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346638"/>
                  </a:ext>
                </a:extLst>
              </a:tr>
            </a:tbl>
          </a:graphicData>
        </a:graphic>
      </p:graphicFrame>
    </p:spTree>
    <p:extLst>
      <p:ext uri="{BB962C8B-B14F-4D97-AF65-F5344CB8AC3E}">
        <p14:creationId xmlns:p14="http://schemas.microsoft.com/office/powerpoint/2010/main" val="2103871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201156-3ED9-4F0B-B81D-A228BCEAA821}"/>
              </a:ext>
            </a:extLst>
          </p:cNvPr>
          <p:cNvSpPr>
            <a:spLocks noGrp="1"/>
          </p:cNvSpPr>
          <p:nvPr>
            <p:ph type="title"/>
          </p:nvPr>
        </p:nvSpPr>
        <p:spPr>
          <a:xfrm>
            <a:off x="1792224" y="974887"/>
            <a:ext cx="8896787" cy="1077229"/>
          </a:xfrm>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2</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endParaRPr lang="el-GR" dirty="0"/>
          </a:p>
        </p:txBody>
      </p:sp>
      <p:sp>
        <p:nvSpPr>
          <p:cNvPr id="3" name="Θέση περιεχομένου 2">
            <a:extLst>
              <a:ext uri="{FF2B5EF4-FFF2-40B4-BE49-F238E27FC236}">
                <a16:creationId xmlns:a16="http://schemas.microsoft.com/office/drawing/2014/main" id="{508AE757-3095-4DE8-803D-81E1D74BF07F}"/>
              </a:ext>
            </a:extLst>
          </p:cNvPr>
          <p:cNvSpPr>
            <a:spLocks noGrp="1"/>
          </p:cNvSpPr>
          <p:nvPr>
            <p:ph idx="1"/>
          </p:nvPr>
        </p:nvSpPr>
        <p:spPr>
          <a:xfrm>
            <a:off x="1426464" y="2052116"/>
            <a:ext cx="9143675" cy="3997828"/>
          </a:xfrm>
        </p:spPr>
        <p:txBody>
          <a:bodyPr/>
          <a:lstStyle/>
          <a:p>
            <a:pPr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Ζητείται να γίνει αξιολόγηση των εναλλακτικών προτάσεων για επένδυση (με τη μέθοδο της καθαρής παρούσας αξίας) και να επιλέγει η πλέον συμφέρουσα: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α) Όταν το ισχύον προεξοφλητικό επιτόκιο ανέρχεται σε 15%</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β) Όταν το ισχύον προεξοφλητικό επιτόκιο ανέρχεται σε 20%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812227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4" name="Picture 33">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6" name="Rectangle 35">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AAEF7B1-CAF6-46A7-BC8B-18416ABAE1A7}"/>
              </a:ext>
            </a:extLst>
          </p:cNvPr>
          <p:cNvSpPr>
            <a:spLocks noGrp="1"/>
          </p:cNvSpPr>
          <p:nvPr>
            <p:ph type="title"/>
          </p:nvPr>
        </p:nvSpPr>
        <p:spPr>
          <a:xfrm>
            <a:off x="1969803" y="808056"/>
            <a:ext cx="8608037" cy="1077229"/>
          </a:xfrm>
        </p:spPr>
        <p:txBody>
          <a:bodyPr vert="horz" lIns="91440" tIns="45720" rIns="91440" bIns="45720" rtlCol="0" anchor="t">
            <a:normAutofit/>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2</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endParaRPr lang="en-US" dirty="0"/>
          </a:p>
        </p:txBody>
      </p:sp>
      <p:sp>
        <p:nvSpPr>
          <p:cNvPr id="8" name="TextBox 7">
            <a:extLst>
              <a:ext uri="{FF2B5EF4-FFF2-40B4-BE49-F238E27FC236}">
                <a16:creationId xmlns:a16="http://schemas.microsoft.com/office/drawing/2014/main" id="{0814AE86-3EFE-4B40-A4F5-6FD18F04CCD9}"/>
              </a:ext>
            </a:extLst>
          </p:cNvPr>
          <p:cNvSpPr txBox="1"/>
          <p:nvPr/>
        </p:nvSpPr>
        <p:spPr>
          <a:xfrm>
            <a:off x="1969782" y="5387901"/>
            <a:ext cx="7768578" cy="1077229"/>
          </a:xfrm>
          <a:prstGeom prst="rect">
            <a:avLst/>
          </a:prstGeom>
        </p:spPr>
        <p:txBody>
          <a:bodyPr vert="horz" lIns="91440" tIns="45720" rIns="91440" bIns="45720" rtlCol="0" anchor="ctr">
            <a:normAutofit/>
          </a:bodyPr>
          <a:lstStyle/>
          <a:p>
            <a:pPr defTabSz="914400">
              <a:lnSpc>
                <a:spcPct val="120000"/>
              </a:lnSpc>
              <a:spcAft>
                <a:spcPts val="600"/>
              </a:spcAft>
              <a:buClr>
                <a:schemeClr val="accent6"/>
              </a:buClr>
              <a:buSzPct val="90000"/>
              <a:buFont typeface="Wingdings" panose="05000000000000000000" pitchFamily="2" charset="2"/>
              <a:buChar char="§"/>
            </a:pPr>
            <a:r>
              <a:rPr lang="en-US" sz="1600" spc="100" dirty="0"/>
              <a:t>Καθ. Πα</a:t>
            </a:r>
            <a:r>
              <a:rPr lang="en-US" sz="1600" spc="100" dirty="0" err="1"/>
              <a:t>ρούσ</a:t>
            </a:r>
            <a:r>
              <a:rPr lang="en-US" sz="1600" spc="100" dirty="0"/>
              <a:t>α Αξία (Κ.Π.Α.)= (</a:t>
            </a:r>
            <a:r>
              <a:rPr lang="en-US" sz="1600" dirty="0"/>
              <a:t>8.695,7 +</a:t>
            </a:r>
            <a:r>
              <a:rPr lang="en-US" sz="1600" spc="100" dirty="0"/>
              <a:t> </a:t>
            </a:r>
            <a:r>
              <a:rPr lang="en-US" sz="1600" dirty="0"/>
              <a:t>7.561,4</a:t>
            </a:r>
            <a:r>
              <a:rPr lang="en-US" sz="1600" spc="100" dirty="0"/>
              <a:t> + </a:t>
            </a:r>
            <a:r>
              <a:rPr lang="en-US" sz="1600" dirty="0"/>
              <a:t>6.575,2</a:t>
            </a:r>
            <a:r>
              <a:rPr lang="en-US" sz="1600" spc="100" dirty="0"/>
              <a:t>) – 23.616</a:t>
            </a:r>
            <a:r>
              <a:rPr lang="en-US" sz="1600" spc="100" dirty="0">
                <a:sym typeface="Symbol" panose="05050102010706020507" pitchFamily="18" charset="2"/>
              </a:rPr>
              <a:t></a:t>
            </a:r>
            <a:r>
              <a:rPr lang="en-US" sz="1600" spc="100" dirty="0"/>
              <a:t>  Κ.Π.Α. = 28.549,8 – 23.616 </a:t>
            </a:r>
            <a:r>
              <a:rPr lang="en-US" sz="1600" spc="100" dirty="0">
                <a:sym typeface="Symbol" panose="05050102010706020507" pitchFamily="18" charset="2"/>
              </a:rPr>
              <a:t></a:t>
            </a:r>
            <a:r>
              <a:rPr lang="en-US" sz="1600" spc="100" dirty="0"/>
              <a:t> </a:t>
            </a:r>
            <a:r>
              <a:rPr lang="en-US" sz="1600" b="1" spc="100" dirty="0"/>
              <a:t>Κ.Π.Α.= 4.933,8.</a:t>
            </a:r>
            <a:endParaRPr lang="en-US" sz="1600" dirty="0"/>
          </a:p>
        </p:txBody>
      </p:sp>
      <p:sp>
        <p:nvSpPr>
          <p:cNvPr id="42" name="Rectangle 41">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BC18867F-E990-41A8-98EA-B9345257988A}"/>
              </a:ext>
            </a:extLst>
          </p:cNvPr>
          <p:cNvSpPr txBox="1"/>
          <p:nvPr/>
        </p:nvSpPr>
        <p:spPr>
          <a:xfrm>
            <a:off x="1969802" y="2049398"/>
            <a:ext cx="2775933" cy="1422312"/>
          </a:xfrm>
          <a:prstGeom prst="rect">
            <a:avLst/>
          </a:prstGeom>
          <a:noFill/>
        </p:spPr>
        <p:txBody>
          <a:bodyPr wrap="square">
            <a:spAutoFit/>
          </a:bodyPr>
          <a:lstStyle/>
          <a:p>
            <a:pPr algn="just">
              <a:lnSpc>
                <a:spcPct val="150000"/>
              </a:lnSpc>
              <a:spcAft>
                <a:spcPts val="1000"/>
              </a:spcAft>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Ι. Με προεξοφλητικό επιτόκιο 15%</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Πρόταση (Α)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graphicFrame>
            <p:nvGraphicFramePr>
              <p:cNvPr id="6" name="Θέση περιεχομένου 5">
                <a:extLst>
                  <a:ext uri="{FF2B5EF4-FFF2-40B4-BE49-F238E27FC236}">
                    <a16:creationId xmlns:a16="http://schemas.microsoft.com/office/drawing/2014/main" id="{7649402B-50C3-4450-BDD3-B1EBC0F7A33D}"/>
                  </a:ext>
                </a:extLst>
              </p:cNvPr>
              <p:cNvGraphicFramePr>
                <a:graphicFrameLocks noGrp="1"/>
              </p:cNvGraphicFramePr>
              <p:nvPr>
                <p:ph idx="1"/>
                <p:extLst>
                  <p:ext uri="{D42A27DB-BD31-4B8C-83A1-F6EECF244321}">
                    <p14:modId xmlns:p14="http://schemas.microsoft.com/office/powerpoint/2010/main" val="4139325453"/>
                  </p:ext>
                </p:extLst>
              </p:nvPr>
            </p:nvGraphicFramePr>
            <p:xfrm>
              <a:off x="5539071" y="2156114"/>
              <a:ext cx="4818975" cy="2959418"/>
            </p:xfrm>
            <a:graphic>
              <a:graphicData uri="http://schemas.openxmlformats.org/drawingml/2006/table">
                <a:tbl>
                  <a:tblPr firstRow="1" firstCol="1" bandRow="1">
                    <a:tableStyleId>{5C22544A-7EE6-4342-B048-85BDC9FD1C3A}</a:tableStyleId>
                  </a:tblPr>
                  <a:tblGrid>
                    <a:gridCol w="2014103">
                      <a:extLst>
                        <a:ext uri="{9D8B030D-6E8A-4147-A177-3AD203B41FA5}">
                          <a16:colId xmlns:a16="http://schemas.microsoft.com/office/drawing/2014/main" val="649326689"/>
                        </a:ext>
                      </a:extLst>
                    </a:gridCol>
                    <a:gridCol w="701218">
                      <a:extLst>
                        <a:ext uri="{9D8B030D-6E8A-4147-A177-3AD203B41FA5}">
                          <a16:colId xmlns:a16="http://schemas.microsoft.com/office/drawing/2014/main" val="1926772870"/>
                        </a:ext>
                      </a:extLst>
                    </a:gridCol>
                    <a:gridCol w="701218">
                      <a:extLst>
                        <a:ext uri="{9D8B030D-6E8A-4147-A177-3AD203B41FA5}">
                          <a16:colId xmlns:a16="http://schemas.microsoft.com/office/drawing/2014/main" val="945910405"/>
                        </a:ext>
                      </a:extLst>
                    </a:gridCol>
                    <a:gridCol w="701218">
                      <a:extLst>
                        <a:ext uri="{9D8B030D-6E8A-4147-A177-3AD203B41FA5}">
                          <a16:colId xmlns:a16="http://schemas.microsoft.com/office/drawing/2014/main" val="3018207686"/>
                        </a:ext>
                      </a:extLst>
                    </a:gridCol>
                    <a:gridCol w="701218">
                      <a:extLst>
                        <a:ext uri="{9D8B030D-6E8A-4147-A177-3AD203B41FA5}">
                          <a16:colId xmlns:a16="http://schemas.microsoft.com/office/drawing/2014/main" val="3275062200"/>
                        </a:ext>
                      </a:extLst>
                    </a:gridCol>
                  </a:tblGrid>
                  <a:tr h="251267">
                    <a:tc rowSpan="2">
                      <a:txBody>
                        <a:bodyPr/>
                        <a:lstStyle/>
                        <a:p>
                          <a:pPr algn="ctr">
                            <a:lnSpc>
                              <a:spcPct val="150000"/>
                            </a:lnSpc>
                            <a:spcBef>
                              <a:spcPts val="600"/>
                            </a:spcBef>
                            <a:spcAft>
                              <a:spcPts val="1000"/>
                            </a:spcAft>
                          </a:pPr>
                          <a:r>
                            <a:rPr lang="el-GR" sz="1100">
                              <a:effectLst/>
                            </a:rPr>
                            <a:t>Ανάλυση Ταμιακών Εισροών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gridSpan="3">
                      <a:txBody>
                        <a:bodyPr/>
                        <a:lstStyle/>
                        <a:p>
                          <a:pPr algn="ctr">
                            <a:lnSpc>
                              <a:spcPct val="150000"/>
                            </a:lnSpc>
                            <a:spcAft>
                              <a:spcPts val="1000"/>
                            </a:spcAft>
                          </a:pPr>
                          <a:r>
                            <a:rPr lang="el-GR" sz="1100">
                              <a:effectLst/>
                            </a:rPr>
                            <a:t>Έ  τ  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3233353139"/>
                      </a:ext>
                    </a:extLst>
                  </a:tr>
                  <a:tr h="251267">
                    <a:tc vMerge="1">
                      <a:txBody>
                        <a:bodyPr/>
                        <a:lstStyle/>
                        <a:p>
                          <a:endParaRPr lang="el-GR"/>
                        </a:p>
                      </a:txBody>
                      <a:tcPr/>
                    </a:tc>
                    <a:tc>
                      <a:txBody>
                        <a:bodyPr/>
                        <a:lstStyle/>
                        <a:p>
                          <a:pPr algn="ctr">
                            <a:lnSpc>
                              <a:spcPct val="150000"/>
                            </a:lnSpc>
                            <a:spcAft>
                              <a:spcPts val="1000"/>
                            </a:spcAft>
                          </a:pPr>
                          <a:r>
                            <a:rPr lang="el-GR" sz="1100">
                              <a:effectLst/>
                            </a:rPr>
                            <a:t>1</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3</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a:effectLst/>
                            </a:rPr>
                            <a:t>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1275840670"/>
                      </a:ext>
                    </a:extLst>
                  </a:tr>
                  <a:tr h="493364">
                    <a:tc>
                      <a:txBody>
                        <a:bodyPr/>
                        <a:lstStyle/>
                        <a:p>
                          <a:pPr algn="just">
                            <a:lnSpc>
                              <a:spcPct val="150000"/>
                            </a:lnSpc>
                            <a:spcAft>
                              <a:spcPts val="1000"/>
                            </a:spcAft>
                          </a:pPr>
                          <a:r>
                            <a:rPr lang="el-GR" sz="1100">
                              <a:effectLst/>
                            </a:rPr>
                            <a:t>Ονομαστική Αξία Ταμιακών Εισροών (ΕΣ</a:t>
                          </a:r>
                          <a:r>
                            <a:rPr lang="en-US" sz="1100" baseline="-25000">
                              <a:effectLst/>
                            </a:rPr>
                            <a:t>t</a:t>
                          </a:r>
                          <a:r>
                            <a:rPr lang="el-GR" sz="1100">
                              <a:effectLst/>
                            </a:rPr>
                            <a:t>)</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237298284"/>
                      </a:ext>
                    </a:extLst>
                  </a:tr>
                  <a:tr h="1099827">
                    <a:tc>
                      <a:txBody>
                        <a:bodyPr/>
                        <a:lstStyle/>
                        <a:p>
                          <a:pPr algn="just">
                            <a:lnSpc>
                              <a:spcPct val="150000"/>
                            </a:lnSpc>
                            <a:spcAft>
                              <a:spcPts val="1000"/>
                            </a:spcAft>
                          </a:pPr>
                          <a:r>
                            <a:rPr lang="el-GR" sz="1100">
                              <a:effectLst/>
                            </a:rPr>
                            <a:t>Παρ. Αξία μιας Νομισματικής Μονάδας</a:t>
                          </a:r>
                          <a:endParaRPr lang="el-GR" sz="1000">
                            <a:effectLst/>
                          </a:endParaRPr>
                        </a:p>
                        <a:p>
                          <a:pPr algn="just">
                            <a:lnSpc>
                              <a:spcPct val="150000"/>
                            </a:lnSpc>
                            <a:spcAft>
                              <a:spcPts val="1000"/>
                            </a:spcAft>
                          </a:pPr>
                          <a14:m>
                            <m:oMath xmlns:m="http://schemas.openxmlformats.org/officeDocument/2006/math">
                              <m:r>
                                <a:rPr lang="el-GR" sz="1100">
                                  <a:effectLst/>
                                  <a:latin typeface="Cambria Math" panose="02040503050406030204" pitchFamily="18" charset="0"/>
                                </a:rPr>
                                <m:t>[1/</m:t>
                              </m:r>
                              <m:sSup>
                                <m:sSupPr>
                                  <m:ctrlPr>
                                    <a:rPr lang="el-GR" sz="1100" i="1">
                                      <a:effectLst/>
                                      <a:latin typeface="Cambria Math" panose="02040503050406030204" pitchFamily="18" charset="0"/>
                                    </a:rPr>
                                  </m:ctrlPr>
                                </m:sSupPr>
                                <m:e>
                                  <m:r>
                                    <a:rPr lang="el-GR" sz="1100">
                                      <a:effectLst/>
                                      <a:latin typeface="Cambria Math" panose="02040503050406030204" pitchFamily="18" charset="0"/>
                                    </a:rPr>
                                    <m:t>(1+</m:t>
                                  </m:r>
                                  <m:r>
                                    <m:rPr>
                                      <m:sty m:val="p"/>
                                    </m:rPr>
                                    <a:rPr lang="el-GR" sz="1100">
                                      <a:effectLst/>
                                      <a:latin typeface="Cambria Math" panose="02040503050406030204" pitchFamily="18" charset="0"/>
                                    </a:rPr>
                                    <m:t>K</m:t>
                                  </m:r>
                                  <m:r>
                                    <a:rPr lang="el-GR" sz="1100">
                                      <a:effectLst/>
                                      <a:latin typeface="Cambria Math" panose="02040503050406030204" pitchFamily="18" charset="0"/>
                                    </a:rPr>
                                    <m:t>)</m:t>
                                  </m:r>
                                </m:e>
                                <m:sup>
                                  <m:r>
                                    <m:rPr>
                                      <m:sty m:val="p"/>
                                    </m:rPr>
                                    <a:rPr lang="el-GR" sz="1100">
                                      <a:effectLst/>
                                      <a:latin typeface="Cambria Math" panose="02040503050406030204" pitchFamily="18" charset="0"/>
                                    </a:rPr>
                                    <m:t>t</m:t>
                                  </m:r>
                                </m:sup>
                              </m:sSup>
                            </m:oMath>
                          </a14:m>
                          <a:r>
                            <a:rPr lang="el-GR" sz="1100">
                              <a:effectLst/>
                            </a:rPr>
                            <a:t>               (όπου Κ= 15%)</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0,86957</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0,75614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0,65752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a:effectLst/>
                            </a:rPr>
                            <a:t>0,57175</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355230341"/>
                      </a:ext>
                    </a:extLst>
                  </a:tr>
                  <a:tr h="857731">
                    <a:tc>
                      <a:txBody>
                        <a:bodyPr/>
                        <a:lstStyle/>
                        <a:p>
                          <a:pPr algn="just">
                            <a:lnSpc>
                              <a:spcPct val="150000"/>
                            </a:lnSpc>
                            <a:spcAft>
                              <a:spcPts val="1000"/>
                            </a:spcAft>
                          </a:pPr>
                          <a:r>
                            <a:rPr lang="el-GR" sz="1100">
                              <a:effectLst/>
                            </a:rPr>
                            <a:t>Παρούσα Αξία Ταμιακών Εισροών</a:t>
                          </a:r>
                          <a:endParaRPr lang="el-GR" sz="1000">
                            <a:effectLst/>
                          </a:endParaRPr>
                        </a:p>
                        <a:p>
                          <a:pPr algn="just">
                            <a:lnSpc>
                              <a:spcPct val="150000"/>
                            </a:lnSpc>
                            <a:spcAft>
                              <a:spcPts val="1000"/>
                            </a:spcAft>
                          </a:pPr>
                          <a14:m>
                            <m:oMath xmlns:m="http://schemas.openxmlformats.org/officeDocument/2006/math">
                              <m:r>
                                <a:rPr lang="el-GR" sz="1100">
                                  <a:effectLst/>
                                  <a:latin typeface="Cambria Math" panose="02040503050406030204" pitchFamily="18" charset="0"/>
                                </a:rPr>
                                <m:t>[</m:t>
                              </m:r>
                              <m:sSub>
                                <m:sSubPr>
                                  <m:ctrlPr>
                                    <a:rPr lang="el-GR" sz="1100" i="1">
                                      <a:effectLst/>
                                      <a:latin typeface="Cambria Math" panose="02040503050406030204" pitchFamily="18" charset="0"/>
                                    </a:rPr>
                                  </m:ctrlPr>
                                </m:sSubPr>
                                <m:e>
                                  <m:r>
                                    <m:rPr>
                                      <m:sty m:val="p"/>
                                    </m:rPr>
                                    <a:rPr lang="el-GR" sz="1100">
                                      <a:effectLst/>
                                      <a:latin typeface="Cambria Math" panose="02040503050406030204" pitchFamily="18" charset="0"/>
                                    </a:rPr>
                                    <m:t>ΕΣ</m:t>
                                  </m:r>
                                </m:e>
                                <m:sub>
                                  <m:r>
                                    <m:rPr>
                                      <m:sty m:val="p"/>
                                    </m:rPr>
                                    <a:rPr lang="en-US" sz="1100">
                                      <a:effectLst/>
                                      <a:latin typeface="Cambria Math" panose="02040503050406030204" pitchFamily="18" charset="0"/>
                                    </a:rPr>
                                    <m:t>t</m:t>
                                  </m:r>
                                </m:sub>
                              </m:sSub>
                              <m:r>
                                <a:rPr lang="el-GR" sz="1100">
                                  <a:effectLst/>
                                  <a:latin typeface="Cambria Math" panose="02040503050406030204" pitchFamily="18" charset="0"/>
                                </a:rPr>
                                <m:t> </m:t>
                              </m:r>
                              <m:r>
                                <m:rPr>
                                  <m:sty m:val="p"/>
                                </m:rPr>
                                <a:rPr lang="el-GR" sz="1100">
                                  <a:effectLst/>
                                  <a:latin typeface="Cambria Math" panose="02040503050406030204" pitchFamily="18" charset="0"/>
                                </a:rPr>
                                <m:t>x</m:t>
                              </m:r>
                              <m:r>
                                <a:rPr lang="el-GR" sz="1100">
                                  <a:effectLst/>
                                  <a:latin typeface="Cambria Math" panose="02040503050406030204" pitchFamily="18" charset="0"/>
                                </a:rPr>
                                <m:t> 1/</m:t>
                              </m:r>
                              <m:sSup>
                                <m:sSupPr>
                                  <m:ctrlPr>
                                    <a:rPr lang="el-GR" sz="1100" i="1">
                                      <a:effectLst/>
                                      <a:latin typeface="Cambria Math" panose="02040503050406030204" pitchFamily="18" charset="0"/>
                                    </a:rPr>
                                  </m:ctrlPr>
                                </m:sSupPr>
                                <m:e>
                                  <m:r>
                                    <a:rPr lang="el-GR" sz="1100">
                                      <a:effectLst/>
                                      <a:latin typeface="Cambria Math" panose="02040503050406030204" pitchFamily="18" charset="0"/>
                                    </a:rPr>
                                    <m:t>(1+</m:t>
                                  </m:r>
                                  <m:r>
                                    <m:rPr>
                                      <m:sty m:val="p"/>
                                    </m:rPr>
                                    <a:rPr lang="el-GR" sz="1100">
                                      <a:effectLst/>
                                      <a:latin typeface="Cambria Math" panose="02040503050406030204" pitchFamily="18" charset="0"/>
                                    </a:rPr>
                                    <m:t>K</m:t>
                                  </m:r>
                                  <m:r>
                                    <a:rPr lang="el-GR" sz="1100">
                                      <a:effectLst/>
                                      <a:latin typeface="Cambria Math" panose="02040503050406030204" pitchFamily="18" charset="0"/>
                                    </a:rPr>
                                    <m:t>)</m:t>
                                  </m:r>
                                </m:e>
                                <m:sup>
                                  <m:r>
                                    <m:rPr>
                                      <m:sty m:val="p"/>
                                    </m:rPr>
                                    <a:rPr lang="el-GR" sz="1100">
                                      <a:effectLst/>
                                      <a:latin typeface="Cambria Math" panose="02040503050406030204" pitchFamily="18" charset="0"/>
                                    </a:rPr>
                                    <m:t>t</m:t>
                                  </m:r>
                                </m:sup>
                              </m:sSup>
                            </m:oMath>
                          </a14:m>
                          <a:r>
                            <a:rPr lang="el-GR" sz="1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8.695,7</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7.561,4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6.575,2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dirty="0">
                              <a:effectLst/>
                            </a:rPr>
                            <a:t>5.717,5</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1489330325"/>
                      </a:ext>
                    </a:extLst>
                  </a:tr>
                </a:tbl>
              </a:graphicData>
            </a:graphic>
          </p:graphicFrame>
        </mc:Choice>
        <mc:Fallback>
          <p:graphicFrame>
            <p:nvGraphicFramePr>
              <p:cNvPr id="6" name="Θέση περιεχομένου 5">
                <a:extLst>
                  <a:ext uri="{FF2B5EF4-FFF2-40B4-BE49-F238E27FC236}">
                    <a16:creationId xmlns:a16="http://schemas.microsoft.com/office/drawing/2014/main" id="{7649402B-50C3-4450-BDD3-B1EBC0F7A33D}"/>
                  </a:ext>
                </a:extLst>
              </p:cNvPr>
              <p:cNvGraphicFramePr>
                <a:graphicFrameLocks noGrp="1"/>
              </p:cNvGraphicFramePr>
              <p:nvPr>
                <p:ph idx="1"/>
                <p:extLst>
                  <p:ext uri="{D42A27DB-BD31-4B8C-83A1-F6EECF244321}">
                    <p14:modId xmlns:p14="http://schemas.microsoft.com/office/powerpoint/2010/main" val="4139325453"/>
                  </p:ext>
                </p:extLst>
              </p:nvPr>
            </p:nvGraphicFramePr>
            <p:xfrm>
              <a:off x="5539071" y="2156114"/>
              <a:ext cx="4818975" cy="2959418"/>
            </p:xfrm>
            <a:graphic>
              <a:graphicData uri="http://schemas.openxmlformats.org/drawingml/2006/table">
                <a:tbl>
                  <a:tblPr firstRow="1" firstCol="1" bandRow="1">
                    <a:tableStyleId>{5C22544A-7EE6-4342-B048-85BDC9FD1C3A}</a:tableStyleId>
                  </a:tblPr>
                  <a:tblGrid>
                    <a:gridCol w="2014103">
                      <a:extLst>
                        <a:ext uri="{9D8B030D-6E8A-4147-A177-3AD203B41FA5}">
                          <a16:colId xmlns:a16="http://schemas.microsoft.com/office/drawing/2014/main" val="649326689"/>
                        </a:ext>
                      </a:extLst>
                    </a:gridCol>
                    <a:gridCol w="701218">
                      <a:extLst>
                        <a:ext uri="{9D8B030D-6E8A-4147-A177-3AD203B41FA5}">
                          <a16:colId xmlns:a16="http://schemas.microsoft.com/office/drawing/2014/main" val="1926772870"/>
                        </a:ext>
                      </a:extLst>
                    </a:gridCol>
                    <a:gridCol w="701218">
                      <a:extLst>
                        <a:ext uri="{9D8B030D-6E8A-4147-A177-3AD203B41FA5}">
                          <a16:colId xmlns:a16="http://schemas.microsoft.com/office/drawing/2014/main" val="945910405"/>
                        </a:ext>
                      </a:extLst>
                    </a:gridCol>
                    <a:gridCol w="701218">
                      <a:extLst>
                        <a:ext uri="{9D8B030D-6E8A-4147-A177-3AD203B41FA5}">
                          <a16:colId xmlns:a16="http://schemas.microsoft.com/office/drawing/2014/main" val="3018207686"/>
                        </a:ext>
                      </a:extLst>
                    </a:gridCol>
                    <a:gridCol w="701218">
                      <a:extLst>
                        <a:ext uri="{9D8B030D-6E8A-4147-A177-3AD203B41FA5}">
                          <a16:colId xmlns:a16="http://schemas.microsoft.com/office/drawing/2014/main" val="3275062200"/>
                        </a:ext>
                      </a:extLst>
                    </a:gridCol>
                  </a:tblGrid>
                  <a:tr h="251267">
                    <a:tc rowSpan="2">
                      <a:txBody>
                        <a:bodyPr/>
                        <a:lstStyle/>
                        <a:p>
                          <a:pPr algn="ctr">
                            <a:lnSpc>
                              <a:spcPct val="150000"/>
                            </a:lnSpc>
                            <a:spcBef>
                              <a:spcPts val="600"/>
                            </a:spcBef>
                            <a:spcAft>
                              <a:spcPts val="1000"/>
                            </a:spcAft>
                          </a:pPr>
                          <a:r>
                            <a:rPr lang="el-GR" sz="1100">
                              <a:effectLst/>
                            </a:rPr>
                            <a:t>Ανάλυση Ταμιακών Εισροών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gridSpan="3">
                      <a:txBody>
                        <a:bodyPr/>
                        <a:lstStyle/>
                        <a:p>
                          <a:pPr algn="ctr">
                            <a:lnSpc>
                              <a:spcPct val="150000"/>
                            </a:lnSpc>
                            <a:spcAft>
                              <a:spcPts val="1000"/>
                            </a:spcAft>
                          </a:pPr>
                          <a:r>
                            <a:rPr lang="el-GR" sz="1100">
                              <a:effectLst/>
                            </a:rPr>
                            <a:t>Έ  τ  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3233353139"/>
                      </a:ext>
                    </a:extLst>
                  </a:tr>
                  <a:tr h="251267">
                    <a:tc vMerge="1">
                      <a:txBody>
                        <a:bodyPr/>
                        <a:lstStyle/>
                        <a:p>
                          <a:endParaRPr lang="el-GR"/>
                        </a:p>
                      </a:txBody>
                      <a:tcPr/>
                    </a:tc>
                    <a:tc>
                      <a:txBody>
                        <a:bodyPr/>
                        <a:lstStyle/>
                        <a:p>
                          <a:pPr algn="ctr">
                            <a:lnSpc>
                              <a:spcPct val="150000"/>
                            </a:lnSpc>
                            <a:spcAft>
                              <a:spcPts val="1000"/>
                            </a:spcAft>
                          </a:pPr>
                          <a:r>
                            <a:rPr lang="el-GR" sz="1100">
                              <a:effectLst/>
                            </a:rPr>
                            <a:t>1</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3</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a:effectLst/>
                            </a:rPr>
                            <a:t>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1275840670"/>
                      </a:ext>
                    </a:extLst>
                  </a:tr>
                  <a:tr h="493364">
                    <a:tc>
                      <a:txBody>
                        <a:bodyPr/>
                        <a:lstStyle/>
                        <a:p>
                          <a:pPr algn="just">
                            <a:lnSpc>
                              <a:spcPct val="150000"/>
                            </a:lnSpc>
                            <a:spcAft>
                              <a:spcPts val="1000"/>
                            </a:spcAft>
                          </a:pPr>
                          <a:r>
                            <a:rPr lang="el-GR" sz="1100">
                              <a:effectLst/>
                            </a:rPr>
                            <a:t>Ονομαστική Αξία Ταμιακών Εισροών (ΕΣ</a:t>
                          </a:r>
                          <a:r>
                            <a:rPr lang="en-US" sz="1100" baseline="-25000">
                              <a:effectLst/>
                            </a:rPr>
                            <a:t>t</a:t>
                          </a:r>
                          <a:r>
                            <a:rPr lang="el-GR" sz="1100">
                              <a:effectLst/>
                            </a:rPr>
                            <a:t>)</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10.000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237298284"/>
                      </a:ext>
                    </a:extLst>
                  </a:tr>
                  <a:tr h="1105789">
                    <a:tc>
                      <a:txBody>
                        <a:bodyPr/>
                        <a:lstStyle/>
                        <a:p>
                          <a:endParaRPr lang="el-GR"/>
                        </a:p>
                      </a:txBody>
                      <a:tcPr marL="59298" marR="59298" marT="0" marB="0">
                        <a:blipFill>
                          <a:blip r:embed="rId5"/>
                          <a:stretch>
                            <a:fillRect l="-302" t="-90659" r="-140483" b="-81868"/>
                          </a:stretch>
                        </a:blipFill>
                      </a:tcPr>
                    </a:tc>
                    <a:tc>
                      <a:txBody>
                        <a:bodyPr/>
                        <a:lstStyle/>
                        <a:p>
                          <a:pPr algn="ctr">
                            <a:lnSpc>
                              <a:spcPct val="150000"/>
                            </a:lnSpc>
                            <a:spcAft>
                              <a:spcPts val="1000"/>
                            </a:spcAft>
                          </a:pPr>
                          <a:r>
                            <a:rPr lang="el-GR" sz="1100">
                              <a:effectLst/>
                            </a:rPr>
                            <a:t>0,86957</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0,75614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0,65752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a:effectLst/>
                            </a:rPr>
                            <a:t>0,57175</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355230341"/>
                      </a:ext>
                    </a:extLst>
                  </a:tr>
                  <a:tr h="857731">
                    <a:tc>
                      <a:txBody>
                        <a:bodyPr/>
                        <a:lstStyle/>
                        <a:p>
                          <a:endParaRPr lang="el-GR"/>
                        </a:p>
                      </a:txBody>
                      <a:tcPr marL="59298" marR="59298" marT="0" marB="0">
                        <a:blipFill>
                          <a:blip r:embed="rId5"/>
                          <a:stretch>
                            <a:fillRect l="-302" t="-246099" r="-140483" b="-5674"/>
                          </a:stretch>
                        </a:blipFill>
                      </a:tcPr>
                    </a:tc>
                    <a:tc>
                      <a:txBody>
                        <a:bodyPr/>
                        <a:lstStyle/>
                        <a:p>
                          <a:pPr algn="ctr">
                            <a:lnSpc>
                              <a:spcPct val="150000"/>
                            </a:lnSpc>
                            <a:spcAft>
                              <a:spcPts val="1000"/>
                            </a:spcAft>
                          </a:pPr>
                          <a:r>
                            <a:rPr lang="el-GR" sz="1100">
                              <a:effectLst/>
                            </a:rPr>
                            <a:t>8.695,7</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7.561,4</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50000"/>
                            </a:lnSpc>
                            <a:spcAft>
                              <a:spcPts val="1000"/>
                            </a:spcAft>
                          </a:pPr>
                          <a:r>
                            <a:rPr lang="el-GR" sz="1100">
                              <a:effectLst/>
                            </a:rPr>
                            <a:t>6.575,2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tc>
                      <a:txBody>
                        <a:bodyPr/>
                        <a:lstStyle/>
                        <a:p>
                          <a:pPr algn="ctr">
                            <a:lnSpc>
                              <a:spcPct val="115000"/>
                            </a:lnSpc>
                            <a:spcAft>
                              <a:spcPts val="1000"/>
                            </a:spcAft>
                          </a:pPr>
                          <a:r>
                            <a:rPr lang="el-GR" sz="1100" dirty="0">
                              <a:effectLst/>
                            </a:rPr>
                            <a:t>5.717,5</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298" marR="59298" marT="0" marB="0"/>
                    </a:tc>
                    <a:extLst>
                      <a:ext uri="{0D108BD9-81ED-4DB2-BD59-A6C34878D82A}">
                        <a16:rowId xmlns:a16="http://schemas.microsoft.com/office/drawing/2014/main" val="1489330325"/>
                      </a:ext>
                    </a:extLst>
                  </a:tr>
                </a:tbl>
              </a:graphicData>
            </a:graphic>
          </p:graphicFrame>
        </mc:Fallback>
      </mc:AlternateContent>
    </p:spTree>
    <p:extLst>
      <p:ext uri="{BB962C8B-B14F-4D97-AF65-F5344CB8AC3E}">
        <p14:creationId xmlns:p14="http://schemas.microsoft.com/office/powerpoint/2010/main" val="1697703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951904-52AA-4983-A7D5-62959885EC19}"/>
              </a:ext>
            </a:extLst>
          </p:cNvPr>
          <p:cNvSpPr>
            <a:spLocks noGrp="1"/>
          </p:cNvSpPr>
          <p:nvPr>
            <p:ph type="title"/>
          </p:nvPr>
        </p:nvSpPr>
        <p:spPr>
          <a:xfrm>
            <a:off x="1901952" y="808056"/>
            <a:ext cx="8668187" cy="1077229"/>
          </a:xfrm>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2</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endParaRPr lang="el-GR" dirty="0"/>
          </a:p>
        </p:txBody>
      </p:sp>
      <mc:AlternateContent xmlns:mc="http://schemas.openxmlformats.org/markup-compatibility/2006">
        <mc:Choice xmlns:a14="http://schemas.microsoft.com/office/drawing/2010/main" Requires="a14">
          <p:graphicFrame>
            <p:nvGraphicFramePr>
              <p:cNvPr id="4" name="Θέση περιεχομένου 3">
                <a:extLst>
                  <a:ext uri="{FF2B5EF4-FFF2-40B4-BE49-F238E27FC236}">
                    <a16:creationId xmlns:a16="http://schemas.microsoft.com/office/drawing/2014/main" id="{2FA27666-83C2-4C57-8C00-67C1DF759EAD}"/>
                  </a:ext>
                </a:extLst>
              </p:cNvPr>
              <p:cNvGraphicFramePr>
                <a:graphicFrameLocks noGrp="1"/>
              </p:cNvGraphicFramePr>
              <p:nvPr>
                <p:ph idx="1"/>
                <p:extLst>
                  <p:ext uri="{D42A27DB-BD31-4B8C-83A1-F6EECF244321}">
                    <p14:modId xmlns:p14="http://schemas.microsoft.com/office/powerpoint/2010/main" val="3712761866"/>
                  </p:ext>
                </p:extLst>
              </p:nvPr>
            </p:nvGraphicFramePr>
            <p:xfrm>
              <a:off x="4654548" y="1885285"/>
              <a:ext cx="5632452" cy="2627314"/>
            </p:xfrm>
            <a:graphic>
              <a:graphicData uri="http://schemas.openxmlformats.org/drawingml/2006/table">
                <a:tbl>
                  <a:tblPr firstRow="1" firstCol="1" bandRow="1">
                    <a:tableStyleId>{5C22544A-7EE6-4342-B048-85BDC9FD1C3A}</a:tableStyleId>
                  </a:tblPr>
                  <a:tblGrid>
                    <a:gridCol w="2627976">
                      <a:extLst>
                        <a:ext uri="{9D8B030D-6E8A-4147-A177-3AD203B41FA5}">
                          <a16:colId xmlns:a16="http://schemas.microsoft.com/office/drawing/2014/main" val="3272878078"/>
                        </a:ext>
                      </a:extLst>
                    </a:gridCol>
                    <a:gridCol w="751119">
                      <a:extLst>
                        <a:ext uri="{9D8B030D-6E8A-4147-A177-3AD203B41FA5}">
                          <a16:colId xmlns:a16="http://schemas.microsoft.com/office/drawing/2014/main" val="1576144325"/>
                        </a:ext>
                      </a:extLst>
                    </a:gridCol>
                    <a:gridCol w="751119">
                      <a:extLst>
                        <a:ext uri="{9D8B030D-6E8A-4147-A177-3AD203B41FA5}">
                          <a16:colId xmlns:a16="http://schemas.microsoft.com/office/drawing/2014/main" val="3664073586"/>
                        </a:ext>
                      </a:extLst>
                    </a:gridCol>
                    <a:gridCol w="751119">
                      <a:extLst>
                        <a:ext uri="{9D8B030D-6E8A-4147-A177-3AD203B41FA5}">
                          <a16:colId xmlns:a16="http://schemas.microsoft.com/office/drawing/2014/main" val="3736498442"/>
                        </a:ext>
                      </a:extLst>
                    </a:gridCol>
                    <a:gridCol w="751119">
                      <a:extLst>
                        <a:ext uri="{9D8B030D-6E8A-4147-A177-3AD203B41FA5}">
                          <a16:colId xmlns:a16="http://schemas.microsoft.com/office/drawing/2014/main" val="712451840"/>
                        </a:ext>
                      </a:extLst>
                    </a:gridCol>
                  </a:tblGrid>
                  <a:tr h="264160">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1567327"/>
                      </a:ext>
                    </a:extLst>
                  </a:tr>
                  <a:tr h="277495">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2445703"/>
                      </a:ext>
                    </a:extLst>
                  </a:tr>
                  <a:tr h="264160">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32.527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0667409"/>
                      </a:ext>
                    </a:extLst>
                  </a:tr>
                  <a:tr h="542290">
                    <a:tc>
                      <a:txBody>
                        <a:bodyPr/>
                        <a:lstStyle/>
                        <a:p>
                          <a:pPr algn="just">
                            <a:lnSpc>
                              <a:spcPct val="150000"/>
                            </a:lnSpc>
                            <a:spcAft>
                              <a:spcPts val="1000"/>
                            </a:spcAft>
                          </a:pPr>
                          <a:r>
                            <a:rPr lang="el-GR" sz="1200">
                              <a:effectLst/>
                            </a:rPr>
                            <a:t>Παρ. Αξία μιας Νομισματικής Μονάδας</a:t>
                          </a:r>
                          <a:endParaRPr lang="el-GR" sz="1100">
                            <a:effectLst/>
                          </a:endParaRPr>
                        </a:p>
                        <a:p>
                          <a:pPr algn="just">
                            <a:lnSpc>
                              <a:spcPct val="150000"/>
                            </a:lnSpc>
                            <a:spcAft>
                              <a:spcPts val="1000"/>
                            </a:spcAft>
                          </a:pPr>
                          <a14:m>
                            <m:oMath xmlns:m="http://schemas.openxmlformats.org/officeDocument/2006/math">
                              <m:r>
                                <a:rPr lang="el-GR" sz="1200">
                                  <a:effectLst/>
                                </a:rPr>
                                <m:t>[1/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(όπου Κ= 15%)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0,86957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0,75614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0,57175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6049523"/>
                      </a:ext>
                    </a:extLst>
                  </a:tr>
                  <a:tr h="535940">
                    <a:tc>
                      <a:txBody>
                        <a:bodyPr/>
                        <a:lstStyle/>
                        <a:p>
                          <a:pPr algn="just">
                            <a:lnSpc>
                              <a:spcPct val="150000"/>
                            </a:lnSpc>
                            <a:spcAft>
                              <a:spcPts val="1000"/>
                            </a:spcAft>
                          </a:pPr>
                          <a:r>
                            <a:rPr lang="el-GR" sz="1200">
                              <a:effectLst/>
                            </a:rPr>
                            <a:t>Παρούσα Αξία Ταμιακών Εισροών</a:t>
                          </a:r>
                          <a:endParaRPr lang="el-GR" sz="1100">
                            <a:effectLst/>
                          </a:endParaRPr>
                        </a:p>
                        <a:p>
                          <a:pPr algn="just">
                            <a:lnSpc>
                              <a:spcPct val="150000"/>
                            </a:lnSpc>
                            <a:spcAft>
                              <a:spcPts val="1000"/>
                            </a:spcAft>
                          </a:pPr>
                          <a14:m>
                            <m:oMath xmlns:m="http://schemas.openxmlformats.org/officeDocument/2006/math">
                              <m:r>
                                <a:rPr lang="el-GR" sz="1200">
                                  <a:effectLst/>
                                </a:rPr>
                                <m:t>[</m:t>
                              </m:r>
                              <m:sSub>
                                <m:sSubPr>
                                  <m:ctrlPr>
                                    <a:rPr lang="el-GR" sz="1200">
                                      <a:effectLst/>
                                    </a:rPr>
                                  </m:ctrlPr>
                                </m:sSubPr>
                                <m:e>
                                  <m:r>
                                    <m:rPr>
                                      <m:sty m:val="p"/>
                                    </m:rPr>
                                    <a:rPr lang="el-GR" sz="1200">
                                      <a:effectLst/>
                                    </a:rPr>
                                    <m:t>ΕΣ</m:t>
                                  </m:r>
                                </m:e>
                                <m:sub>
                                  <m:r>
                                    <m:rPr>
                                      <m:sty m:val="p"/>
                                    </m:rPr>
                                    <a:rPr lang="en-US" sz="1200">
                                      <a:effectLst/>
                                    </a:rPr>
                                    <m:t>t</m:t>
                                  </m:r>
                                </m:sub>
                              </m:sSub>
                              <m:r>
                                <a:rPr lang="el-GR" sz="1200">
                                  <a:effectLst/>
                                </a:rPr>
                                <m:t> </m:t>
                              </m:r>
                              <m:r>
                                <m:rPr>
                                  <m:sty m:val="p"/>
                                </m:rPr>
                                <a:rPr lang="el-GR" sz="1200">
                                  <a:effectLst/>
                                </a:rPr>
                                <m:t>x</m:t>
                              </m:r>
                              <m:r>
                                <a:rPr lang="el-GR" sz="1200">
                                  <a:effectLst/>
                                </a:rPr>
                                <m:t> 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3.856,3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18.597,3</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3646845"/>
                      </a:ext>
                    </a:extLst>
                  </a:tr>
                </a:tbl>
              </a:graphicData>
            </a:graphic>
          </p:graphicFrame>
        </mc:Choice>
        <mc:Fallback>
          <p:graphicFrame>
            <p:nvGraphicFramePr>
              <p:cNvPr id="4" name="Θέση περιεχομένου 3">
                <a:extLst>
                  <a:ext uri="{FF2B5EF4-FFF2-40B4-BE49-F238E27FC236}">
                    <a16:creationId xmlns:a16="http://schemas.microsoft.com/office/drawing/2014/main" id="{2FA27666-83C2-4C57-8C00-67C1DF759EAD}"/>
                  </a:ext>
                </a:extLst>
              </p:cNvPr>
              <p:cNvGraphicFramePr>
                <a:graphicFrameLocks noGrp="1"/>
              </p:cNvGraphicFramePr>
              <p:nvPr>
                <p:ph idx="1"/>
                <p:extLst>
                  <p:ext uri="{D42A27DB-BD31-4B8C-83A1-F6EECF244321}">
                    <p14:modId xmlns:p14="http://schemas.microsoft.com/office/powerpoint/2010/main" val="3712761866"/>
                  </p:ext>
                </p:extLst>
              </p:nvPr>
            </p:nvGraphicFramePr>
            <p:xfrm>
              <a:off x="4654548" y="1885285"/>
              <a:ext cx="5632452" cy="2627314"/>
            </p:xfrm>
            <a:graphic>
              <a:graphicData uri="http://schemas.openxmlformats.org/drawingml/2006/table">
                <a:tbl>
                  <a:tblPr firstRow="1" firstCol="1" bandRow="1">
                    <a:tableStyleId>{5C22544A-7EE6-4342-B048-85BDC9FD1C3A}</a:tableStyleId>
                  </a:tblPr>
                  <a:tblGrid>
                    <a:gridCol w="2627976">
                      <a:extLst>
                        <a:ext uri="{9D8B030D-6E8A-4147-A177-3AD203B41FA5}">
                          <a16:colId xmlns:a16="http://schemas.microsoft.com/office/drawing/2014/main" val="3272878078"/>
                        </a:ext>
                      </a:extLst>
                    </a:gridCol>
                    <a:gridCol w="751119">
                      <a:extLst>
                        <a:ext uri="{9D8B030D-6E8A-4147-A177-3AD203B41FA5}">
                          <a16:colId xmlns:a16="http://schemas.microsoft.com/office/drawing/2014/main" val="1576144325"/>
                        </a:ext>
                      </a:extLst>
                    </a:gridCol>
                    <a:gridCol w="751119">
                      <a:extLst>
                        <a:ext uri="{9D8B030D-6E8A-4147-A177-3AD203B41FA5}">
                          <a16:colId xmlns:a16="http://schemas.microsoft.com/office/drawing/2014/main" val="3664073586"/>
                        </a:ext>
                      </a:extLst>
                    </a:gridCol>
                    <a:gridCol w="751119">
                      <a:extLst>
                        <a:ext uri="{9D8B030D-6E8A-4147-A177-3AD203B41FA5}">
                          <a16:colId xmlns:a16="http://schemas.microsoft.com/office/drawing/2014/main" val="3736498442"/>
                        </a:ext>
                      </a:extLst>
                    </a:gridCol>
                    <a:gridCol w="751119">
                      <a:extLst>
                        <a:ext uri="{9D8B030D-6E8A-4147-A177-3AD203B41FA5}">
                          <a16:colId xmlns:a16="http://schemas.microsoft.com/office/drawing/2014/main" val="712451840"/>
                        </a:ext>
                      </a:extLst>
                    </a:gridCol>
                  </a:tblGrid>
                  <a:tr h="264160">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1567327"/>
                      </a:ext>
                    </a:extLst>
                  </a:tr>
                  <a:tr h="277495">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2445703"/>
                      </a:ext>
                    </a:extLst>
                  </a:tr>
                  <a:tr h="519113">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32.527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0667409"/>
                      </a:ext>
                    </a:extLst>
                  </a:tr>
                  <a:tr h="920433">
                    <a:tc>
                      <a:txBody>
                        <a:bodyPr/>
                        <a:lstStyle/>
                        <a:p>
                          <a:endParaRPr lang="el-GR"/>
                        </a:p>
                      </a:txBody>
                      <a:tcPr marL="68580" marR="68580" marT="0" marB="0">
                        <a:blipFill>
                          <a:blip r:embed="rId2"/>
                          <a:stretch>
                            <a:fillRect l="-231" t="-115132" r="-115046" b="-77632"/>
                          </a:stretch>
                        </a:blipFill>
                      </a:tcPr>
                    </a:tc>
                    <a:tc>
                      <a:txBody>
                        <a:bodyPr/>
                        <a:lstStyle/>
                        <a:p>
                          <a:pPr algn="ctr">
                            <a:lnSpc>
                              <a:spcPct val="150000"/>
                            </a:lnSpc>
                            <a:spcAft>
                              <a:spcPts val="1000"/>
                            </a:spcAft>
                          </a:pPr>
                          <a:r>
                            <a:rPr lang="el-GR" sz="1200">
                              <a:effectLst/>
                            </a:rPr>
                            <a:t>0,86957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0,75614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0,57175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6049523"/>
                      </a:ext>
                    </a:extLst>
                  </a:tr>
                  <a:tr h="646113">
                    <a:tc>
                      <a:txBody>
                        <a:bodyPr/>
                        <a:lstStyle/>
                        <a:p>
                          <a:endParaRPr lang="el-GR"/>
                        </a:p>
                      </a:txBody>
                      <a:tcPr marL="68580" marR="68580" marT="0" marB="0">
                        <a:blipFill>
                          <a:blip r:embed="rId2"/>
                          <a:stretch>
                            <a:fillRect l="-231" t="-308491" r="-115046" b="-11321"/>
                          </a:stretch>
                        </a:blipFill>
                      </a:tcPr>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3.856,3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6.575,2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18.597,3</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3646845"/>
                      </a:ext>
                    </a:extLst>
                  </a:tr>
                </a:tbl>
              </a:graphicData>
            </a:graphic>
          </p:graphicFrame>
        </mc:Fallback>
      </mc:AlternateContent>
      <p:sp>
        <p:nvSpPr>
          <p:cNvPr id="6" name="TextBox 5">
            <a:extLst>
              <a:ext uri="{FF2B5EF4-FFF2-40B4-BE49-F238E27FC236}">
                <a16:creationId xmlns:a16="http://schemas.microsoft.com/office/drawing/2014/main" id="{ACABBF06-0C47-46FE-AA9B-9B73B3321D97}"/>
              </a:ext>
            </a:extLst>
          </p:cNvPr>
          <p:cNvSpPr txBox="1"/>
          <p:nvPr/>
        </p:nvSpPr>
        <p:spPr>
          <a:xfrm>
            <a:off x="1618813" y="4751936"/>
            <a:ext cx="8668187" cy="1658083"/>
          </a:xfrm>
          <a:prstGeom prst="rect">
            <a:avLst/>
          </a:prstGeom>
          <a:noFill/>
        </p:spPr>
        <p:txBody>
          <a:bodyPr wrap="square">
            <a:spAutoFit/>
          </a:bodyPr>
          <a:lstStyle/>
          <a:p>
            <a:pPr algn="just">
              <a:lnSpc>
                <a:spcPct val="150000"/>
              </a:lnSpc>
              <a:spcAft>
                <a:spcPts val="1000"/>
              </a:spcAft>
            </a:pPr>
            <a:r>
              <a:rPr lang="el-GR" sz="1600" spc="100" dirty="0" err="1">
                <a:effectLst/>
                <a:latin typeface="Arial" panose="020B0604020202020204" pitchFamily="34" charset="0"/>
                <a:ea typeface="Calibri" panose="020F0502020204030204" pitchFamily="34" charset="0"/>
                <a:cs typeface="Times New Roman" panose="02020603050405020304" pitchFamily="18" charset="0"/>
              </a:rPr>
              <a:t>Καθ</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Παρούσα Αξία (Κ.Π.Α.)= (0 + 3.856,3</a:t>
            </a:r>
            <a:r>
              <a:rPr lang="el-GR" sz="1600" dirty="0">
                <a:effectLst/>
                <a:latin typeface="Arial" panose="020B0604020202020204" pitchFamily="34" charset="0"/>
                <a:ea typeface="Calibri" panose="020F0502020204030204" pitchFamily="34" charset="0"/>
                <a:cs typeface="Times New Roman" panose="02020603050405020304" pitchFamily="18" charset="0"/>
              </a:rPr>
              <a:t> +</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600" dirty="0">
                <a:effectLst/>
                <a:latin typeface="Arial" panose="020B0604020202020204" pitchFamily="34" charset="0"/>
                <a:ea typeface="Calibri" panose="020F0502020204030204" pitchFamily="34" charset="0"/>
                <a:cs typeface="Times New Roman" panose="02020603050405020304" pitchFamily="18" charset="0"/>
              </a:rPr>
              <a:t>6.575,2 </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600" dirty="0">
                <a:effectLst/>
                <a:latin typeface="Arial" panose="020B0604020202020204" pitchFamily="34" charset="0"/>
                <a:ea typeface="Calibri" panose="020F0502020204030204" pitchFamily="34" charset="0"/>
                <a:cs typeface="Times New Roman" panose="02020603050405020304" pitchFamily="18" charset="0"/>
              </a:rPr>
              <a:t>18.597,3</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 23.616</a:t>
            </a:r>
            <a:r>
              <a:rPr lang="el-GR" sz="16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Κ.Π.Α. = 29.028,8 – 23.616 </a:t>
            </a:r>
            <a:r>
              <a:rPr lang="el-GR" sz="16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600" b="1" spc="100" dirty="0">
                <a:effectLst/>
                <a:latin typeface="Arial" panose="020B0604020202020204" pitchFamily="34" charset="0"/>
                <a:ea typeface="Calibri" panose="020F0502020204030204" pitchFamily="34" charset="0"/>
                <a:cs typeface="Times New Roman" panose="02020603050405020304" pitchFamily="18" charset="0"/>
              </a:rPr>
              <a:t>Κ.Π.Α.= 5.412,8.</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sz="1600" u="sng" spc="100" dirty="0">
                <a:effectLst/>
                <a:latin typeface="Arial" panose="020B0604020202020204" pitchFamily="34" charset="0"/>
                <a:ea typeface="Calibri" panose="020F0502020204030204" pitchFamily="34" charset="0"/>
                <a:cs typeface="Times New Roman" panose="02020603050405020304" pitchFamily="18" charset="0"/>
              </a:rPr>
              <a:t>Συμπέρασμα:</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Εφ’ όσον η δεύτερη πρόταση δίνει μεγαλύτερη Καθαρή Παρούσα Αξία (με προεξοφλητικό επιτόκιο 15%) η εν λόγω πρόταση προκρίνεται.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7EA6416A-7B3D-47AA-A301-7E298EDCB6D5}"/>
              </a:ext>
            </a:extLst>
          </p:cNvPr>
          <p:cNvSpPr txBox="1"/>
          <p:nvPr/>
        </p:nvSpPr>
        <p:spPr>
          <a:xfrm>
            <a:off x="1618813" y="2106064"/>
            <a:ext cx="2775933" cy="1422312"/>
          </a:xfrm>
          <a:prstGeom prst="rect">
            <a:avLst/>
          </a:prstGeom>
          <a:noFill/>
        </p:spPr>
        <p:txBody>
          <a:bodyPr wrap="square">
            <a:spAutoFit/>
          </a:bodyPr>
          <a:lstStyle/>
          <a:p>
            <a:pPr algn="just">
              <a:lnSpc>
                <a:spcPct val="150000"/>
              </a:lnSpc>
              <a:spcAft>
                <a:spcPts val="1000"/>
              </a:spcAft>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Ι. Με προεξοφλητικό επιτόκιο 15%</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Πρόταση (Β)</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5959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5877B6-7D0F-4A1C-A2CE-AB3550864DCE}"/>
              </a:ext>
            </a:extLst>
          </p:cNvPr>
          <p:cNvSpPr>
            <a:spLocks noGrp="1"/>
          </p:cNvSpPr>
          <p:nvPr>
            <p:ph type="title"/>
          </p:nvPr>
        </p:nvSpPr>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2</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endParaRPr lang="el-GR" dirty="0"/>
          </a:p>
        </p:txBody>
      </p:sp>
      <mc:AlternateContent xmlns:mc="http://schemas.openxmlformats.org/markup-compatibility/2006">
        <mc:Choice xmlns:a14="http://schemas.microsoft.com/office/drawing/2010/main" Requires="a14">
          <p:graphicFrame>
            <p:nvGraphicFramePr>
              <p:cNvPr id="4" name="Θέση περιεχομένου 3">
                <a:extLst>
                  <a:ext uri="{FF2B5EF4-FFF2-40B4-BE49-F238E27FC236}">
                    <a16:creationId xmlns:a16="http://schemas.microsoft.com/office/drawing/2014/main" id="{BCDC5A0A-A79F-4B3F-A177-D9845069A1F5}"/>
                  </a:ext>
                </a:extLst>
              </p:cNvPr>
              <p:cNvGraphicFramePr>
                <a:graphicFrameLocks noGrp="1"/>
              </p:cNvGraphicFramePr>
              <p:nvPr>
                <p:ph idx="1"/>
                <p:extLst>
                  <p:ext uri="{D42A27DB-BD31-4B8C-83A1-F6EECF244321}">
                    <p14:modId xmlns:p14="http://schemas.microsoft.com/office/powerpoint/2010/main" val="104644792"/>
                  </p:ext>
                </p:extLst>
              </p:nvPr>
            </p:nvGraphicFramePr>
            <p:xfrm>
              <a:off x="5454682" y="2094705"/>
              <a:ext cx="5670550" cy="2668589"/>
            </p:xfrm>
            <a:graphic>
              <a:graphicData uri="http://schemas.openxmlformats.org/drawingml/2006/table">
                <a:tbl>
                  <a:tblPr firstRow="1" firstCol="1" bandRow="1">
                    <a:tableStyleId>{5C22544A-7EE6-4342-B048-85BDC9FD1C3A}</a:tableStyleId>
                  </a:tblPr>
                  <a:tblGrid>
                    <a:gridCol w="2646090">
                      <a:extLst>
                        <a:ext uri="{9D8B030D-6E8A-4147-A177-3AD203B41FA5}">
                          <a16:colId xmlns:a16="http://schemas.microsoft.com/office/drawing/2014/main" val="3003942490"/>
                        </a:ext>
                      </a:extLst>
                    </a:gridCol>
                    <a:gridCol w="756115">
                      <a:extLst>
                        <a:ext uri="{9D8B030D-6E8A-4147-A177-3AD203B41FA5}">
                          <a16:colId xmlns:a16="http://schemas.microsoft.com/office/drawing/2014/main" val="2250204615"/>
                        </a:ext>
                      </a:extLst>
                    </a:gridCol>
                    <a:gridCol w="756115">
                      <a:extLst>
                        <a:ext uri="{9D8B030D-6E8A-4147-A177-3AD203B41FA5}">
                          <a16:colId xmlns:a16="http://schemas.microsoft.com/office/drawing/2014/main" val="395483871"/>
                        </a:ext>
                      </a:extLst>
                    </a:gridCol>
                    <a:gridCol w="756115">
                      <a:extLst>
                        <a:ext uri="{9D8B030D-6E8A-4147-A177-3AD203B41FA5}">
                          <a16:colId xmlns:a16="http://schemas.microsoft.com/office/drawing/2014/main" val="1195804260"/>
                        </a:ext>
                      </a:extLst>
                    </a:gridCol>
                    <a:gridCol w="756115">
                      <a:extLst>
                        <a:ext uri="{9D8B030D-6E8A-4147-A177-3AD203B41FA5}">
                          <a16:colId xmlns:a16="http://schemas.microsoft.com/office/drawing/2014/main" val="2031709814"/>
                        </a:ext>
                      </a:extLst>
                    </a:gridCol>
                  </a:tblGrid>
                  <a:tr h="284480">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5670018"/>
                      </a:ext>
                    </a:extLst>
                  </a:tr>
                  <a:tr h="298450">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2310627"/>
                      </a:ext>
                    </a:extLst>
                  </a:tr>
                  <a:tr h="284480">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831244"/>
                      </a:ext>
                    </a:extLst>
                  </a:tr>
                  <a:tr h="583565">
                    <a:tc>
                      <a:txBody>
                        <a:bodyPr/>
                        <a:lstStyle/>
                        <a:p>
                          <a:pPr algn="just">
                            <a:lnSpc>
                              <a:spcPct val="150000"/>
                            </a:lnSpc>
                            <a:spcAft>
                              <a:spcPts val="1000"/>
                            </a:spcAft>
                          </a:pPr>
                          <a:r>
                            <a:rPr lang="el-GR" sz="1200">
                              <a:effectLst/>
                            </a:rPr>
                            <a:t>Παρ. Αξία μιας Νομισματικής Μονάδας</a:t>
                          </a:r>
                          <a:endParaRPr lang="el-GR" sz="1100">
                            <a:effectLst/>
                          </a:endParaRPr>
                        </a:p>
                        <a:p>
                          <a:pPr algn="just">
                            <a:lnSpc>
                              <a:spcPct val="150000"/>
                            </a:lnSpc>
                            <a:spcAft>
                              <a:spcPts val="1000"/>
                            </a:spcAft>
                          </a:pPr>
                          <a14:m>
                            <m:oMath xmlns:m="http://schemas.openxmlformats.org/officeDocument/2006/math">
                              <m:r>
                                <a:rPr lang="el-GR" sz="1200">
                                  <a:effectLst/>
                                </a:rPr>
                                <m:t>[1/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(όπου Κ= 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0,48225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5561627"/>
                      </a:ext>
                    </a:extLst>
                  </a:tr>
                  <a:tr h="576580">
                    <a:tc>
                      <a:txBody>
                        <a:bodyPr/>
                        <a:lstStyle/>
                        <a:p>
                          <a:pPr algn="just">
                            <a:lnSpc>
                              <a:spcPct val="150000"/>
                            </a:lnSpc>
                            <a:spcAft>
                              <a:spcPts val="1000"/>
                            </a:spcAft>
                          </a:pPr>
                          <a:r>
                            <a:rPr lang="el-GR" sz="1200">
                              <a:effectLst/>
                            </a:rPr>
                            <a:t>Παρούσα Αξία Ταμιακών Εισροών</a:t>
                          </a:r>
                          <a:endParaRPr lang="el-GR" sz="1100">
                            <a:effectLst/>
                          </a:endParaRPr>
                        </a:p>
                        <a:p>
                          <a:pPr algn="just">
                            <a:lnSpc>
                              <a:spcPct val="150000"/>
                            </a:lnSpc>
                            <a:spcAft>
                              <a:spcPts val="1000"/>
                            </a:spcAft>
                          </a:pPr>
                          <a14:m>
                            <m:oMath xmlns:m="http://schemas.openxmlformats.org/officeDocument/2006/math">
                              <m:r>
                                <a:rPr lang="el-GR" sz="1200">
                                  <a:effectLst/>
                                </a:rPr>
                                <m:t>[</m:t>
                              </m:r>
                              <m:sSub>
                                <m:sSubPr>
                                  <m:ctrlPr>
                                    <a:rPr lang="el-GR" sz="1200">
                                      <a:effectLst/>
                                    </a:rPr>
                                  </m:ctrlPr>
                                </m:sSubPr>
                                <m:e>
                                  <m:r>
                                    <m:rPr>
                                      <m:sty m:val="p"/>
                                    </m:rPr>
                                    <a:rPr lang="el-GR" sz="1200">
                                      <a:effectLst/>
                                    </a:rPr>
                                    <m:t>ΕΣ</m:t>
                                  </m:r>
                                </m:e>
                                <m:sub>
                                  <m:r>
                                    <m:rPr>
                                      <m:sty m:val="p"/>
                                    </m:rPr>
                                    <a:rPr lang="en-US" sz="1200">
                                      <a:effectLst/>
                                    </a:rPr>
                                    <m:t>t</m:t>
                                  </m:r>
                                </m:sub>
                              </m:sSub>
                              <m:r>
                                <a:rPr lang="el-GR" sz="1200">
                                  <a:effectLst/>
                                </a:rPr>
                                <m:t> </m:t>
                              </m:r>
                              <m:r>
                                <m:rPr>
                                  <m:sty m:val="p"/>
                                </m:rPr>
                                <a:rPr lang="el-GR" sz="1200">
                                  <a:effectLst/>
                                </a:rPr>
                                <m:t>x</m:t>
                              </m:r>
                              <m:r>
                                <a:rPr lang="el-GR" sz="1200">
                                  <a:effectLst/>
                                </a:rPr>
                                <m:t> 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4.822,5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0810101"/>
                      </a:ext>
                    </a:extLst>
                  </a:tr>
                </a:tbl>
              </a:graphicData>
            </a:graphic>
          </p:graphicFrame>
        </mc:Choice>
        <mc:Fallback>
          <p:graphicFrame>
            <p:nvGraphicFramePr>
              <p:cNvPr id="4" name="Θέση περιεχομένου 3">
                <a:extLst>
                  <a:ext uri="{FF2B5EF4-FFF2-40B4-BE49-F238E27FC236}">
                    <a16:creationId xmlns:a16="http://schemas.microsoft.com/office/drawing/2014/main" id="{BCDC5A0A-A79F-4B3F-A177-D9845069A1F5}"/>
                  </a:ext>
                </a:extLst>
              </p:cNvPr>
              <p:cNvGraphicFramePr>
                <a:graphicFrameLocks noGrp="1"/>
              </p:cNvGraphicFramePr>
              <p:nvPr>
                <p:ph idx="1"/>
                <p:extLst>
                  <p:ext uri="{D42A27DB-BD31-4B8C-83A1-F6EECF244321}">
                    <p14:modId xmlns:p14="http://schemas.microsoft.com/office/powerpoint/2010/main" val="104644792"/>
                  </p:ext>
                </p:extLst>
              </p:nvPr>
            </p:nvGraphicFramePr>
            <p:xfrm>
              <a:off x="5454682" y="2094705"/>
              <a:ext cx="5670550" cy="2668589"/>
            </p:xfrm>
            <a:graphic>
              <a:graphicData uri="http://schemas.openxmlformats.org/drawingml/2006/table">
                <a:tbl>
                  <a:tblPr firstRow="1" firstCol="1" bandRow="1">
                    <a:tableStyleId>{5C22544A-7EE6-4342-B048-85BDC9FD1C3A}</a:tableStyleId>
                  </a:tblPr>
                  <a:tblGrid>
                    <a:gridCol w="2646090">
                      <a:extLst>
                        <a:ext uri="{9D8B030D-6E8A-4147-A177-3AD203B41FA5}">
                          <a16:colId xmlns:a16="http://schemas.microsoft.com/office/drawing/2014/main" val="3003942490"/>
                        </a:ext>
                      </a:extLst>
                    </a:gridCol>
                    <a:gridCol w="756115">
                      <a:extLst>
                        <a:ext uri="{9D8B030D-6E8A-4147-A177-3AD203B41FA5}">
                          <a16:colId xmlns:a16="http://schemas.microsoft.com/office/drawing/2014/main" val="2250204615"/>
                        </a:ext>
                      </a:extLst>
                    </a:gridCol>
                    <a:gridCol w="756115">
                      <a:extLst>
                        <a:ext uri="{9D8B030D-6E8A-4147-A177-3AD203B41FA5}">
                          <a16:colId xmlns:a16="http://schemas.microsoft.com/office/drawing/2014/main" val="395483871"/>
                        </a:ext>
                      </a:extLst>
                    </a:gridCol>
                    <a:gridCol w="756115">
                      <a:extLst>
                        <a:ext uri="{9D8B030D-6E8A-4147-A177-3AD203B41FA5}">
                          <a16:colId xmlns:a16="http://schemas.microsoft.com/office/drawing/2014/main" val="1195804260"/>
                        </a:ext>
                      </a:extLst>
                    </a:gridCol>
                    <a:gridCol w="756115">
                      <a:extLst>
                        <a:ext uri="{9D8B030D-6E8A-4147-A177-3AD203B41FA5}">
                          <a16:colId xmlns:a16="http://schemas.microsoft.com/office/drawing/2014/main" val="2031709814"/>
                        </a:ext>
                      </a:extLst>
                    </a:gridCol>
                  </a:tblGrid>
                  <a:tr h="284480">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5670018"/>
                      </a:ext>
                    </a:extLst>
                  </a:tr>
                  <a:tr h="298450">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2310627"/>
                      </a:ext>
                    </a:extLst>
                  </a:tr>
                  <a:tr h="519113">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831244"/>
                      </a:ext>
                    </a:extLst>
                  </a:tr>
                  <a:tr h="920433">
                    <a:tc>
                      <a:txBody>
                        <a:bodyPr/>
                        <a:lstStyle/>
                        <a:p>
                          <a:endParaRPr lang="el-GR"/>
                        </a:p>
                      </a:txBody>
                      <a:tcPr marL="68580" marR="68580" marT="0" marB="0">
                        <a:blipFill>
                          <a:blip r:embed="rId2"/>
                          <a:stretch>
                            <a:fillRect l="-230" t="-119737" r="-115172" b="-77632"/>
                          </a:stretch>
                        </a:blipFill>
                      </a:tcPr>
                    </a:tc>
                    <a:tc>
                      <a:txBody>
                        <a:bodyPr/>
                        <a:lstStyle/>
                        <a:p>
                          <a:pPr algn="ctr">
                            <a:lnSpc>
                              <a:spcPct val="150000"/>
                            </a:lnSpc>
                            <a:spcAft>
                              <a:spcPts val="1000"/>
                            </a:spcAft>
                          </a:pPr>
                          <a:r>
                            <a:rPr lang="el-GR" sz="1200">
                              <a:effectLst/>
                            </a:rPr>
                            <a:t>0,83333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0,48225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5561627"/>
                      </a:ext>
                    </a:extLst>
                  </a:tr>
                  <a:tr h="646113">
                    <a:tc>
                      <a:txBody>
                        <a:bodyPr/>
                        <a:lstStyle/>
                        <a:p>
                          <a:endParaRPr lang="el-GR"/>
                        </a:p>
                      </a:txBody>
                      <a:tcPr marL="68580" marR="68580" marT="0" marB="0">
                        <a:blipFill>
                          <a:blip r:embed="rId2"/>
                          <a:stretch>
                            <a:fillRect l="-230" t="-315094" r="-115172" b="-11321"/>
                          </a:stretch>
                        </a:blipFill>
                      </a:tcPr>
                    </a:tc>
                    <a:tc>
                      <a:txBody>
                        <a:bodyPr/>
                        <a:lstStyle/>
                        <a:p>
                          <a:pPr algn="ctr">
                            <a:lnSpc>
                              <a:spcPct val="150000"/>
                            </a:lnSpc>
                            <a:spcAft>
                              <a:spcPts val="1000"/>
                            </a:spcAft>
                          </a:pPr>
                          <a:r>
                            <a:rPr lang="el-GR" sz="1200">
                              <a:effectLst/>
                            </a:rPr>
                            <a:t>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4.822,5</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0810101"/>
                      </a:ext>
                    </a:extLst>
                  </a:tr>
                </a:tbl>
              </a:graphicData>
            </a:graphic>
          </p:graphicFrame>
        </mc:Fallback>
      </mc:AlternateContent>
      <p:sp>
        <p:nvSpPr>
          <p:cNvPr id="6" name="TextBox 5">
            <a:extLst>
              <a:ext uri="{FF2B5EF4-FFF2-40B4-BE49-F238E27FC236}">
                <a16:creationId xmlns:a16="http://schemas.microsoft.com/office/drawing/2014/main" id="{4AA7EC50-72A4-4846-826B-90B2A51A46FE}"/>
              </a:ext>
            </a:extLst>
          </p:cNvPr>
          <p:cNvSpPr txBox="1"/>
          <p:nvPr/>
        </p:nvSpPr>
        <p:spPr>
          <a:xfrm>
            <a:off x="1703070" y="5158403"/>
            <a:ext cx="8657082" cy="1422312"/>
          </a:xfrm>
          <a:prstGeom prst="rect">
            <a:avLst/>
          </a:prstGeom>
          <a:noFill/>
        </p:spPr>
        <p:txBody>
          <a:bodyPr wrap="square">
            <a:spAutoFit/>
          </a:bodyPr>
          <a:lstStyle/>
          <a:p>
            <a:pPr algn="just">
              <a:lnSpc>
                <a:spcPct val="150000"/>
              </a:lnSpc>
              <a:spcAft>
                <a:spcPts val="1000"/>
              </a:spcAft>
            </a:pPr>
            <a:r>
              <a:rPr lang="el-GR" spc="100" dirty="0" err="1">
                <a:effectLst/>
                <a:latin typeface="Arial" panose="020B0604020202020204" pitchFamily="34" charset="0"/>
                <a:ea typeface="Calibri" panose="020F0502020204030204" pitchFamily="34" charset="0"/>
                <a:cs typeface="Times New Roman" panose="02020603050405020304" pitchFamily="18" charset="0"/>
              </a:rPr>
              <a:t>Καθ</a:t>
            </a:r>
            <a:r>
              <a:rPr lang="el-GR" spc="100" dirty="0">
                <a:effectLst/>
                <a:latin typeface="Arial" panose="020B0604020202020204" pitchFamily="34" charset="0"/>
                <a:ea typeface="Calibri" panose="020F0502020204030204" pitchFamily="34" charset="0"/>
                <a:cs typeface="Times New Roman" panose="02020603050405020304" pitchFamily="18" charset="0"/>
              </a:rPr>
              <a:t>. Παρούσα Αξία (Κ.Π.Α.)= (</a:t>
            </a:r>
            <a:r>
              <a:rPr lang="el-GR" dirty="0">
                <a:effectLst/>
                <a:latin typeface="Arial" panose="020B0604020202020204" pitchFamily="34" charset="0"/>
                <a:ea typeface="Calibri" panose="020F0502020204030204" pitchFamily="34" charset="0"/>
                <a:cs typeface="Times New Roman" panose="02020603050405020304" pitchFamily="18" charset="0"/>
              </a:rPr>
              <a:t>8.333,3 +</a:t>
            </a:r>
            <a:r>
              <a:rPr lang="el-GR" spc="100" dirty="0">
                <a:effectLst/>
                <a:latin typeface="Arial" panose="020B0604020202020204" pitchFamily="34" charset="0"/>
                <a:ea typeface="Calibri" panose="020F0502020204030204" pitchFamily="34" charset="0"/>
                <a:cs typeface="Times New Roman" panose="02020603050405020304" pitchFamily="18" charset="0"/>
              </a:rPr>
              <a:t> </a:t>
            </a:r>
            <a:r>
              <a:rPr lang="el-GR" dirty="0">
                <a:effectLst/>
                <a:latin typeface="Arial" panose="020B0604020202020204" pitchFamily="34" charset="0"/>
                <a:ea typeface="Calibri" panose="020F0502020204030204" pitchFamily="34" charset="0"/>
                <a:cs typeface="Times New Roman" panose="02020603050405020304" pitchFamily="18" charset="0"/>
              </a:rPr>
              <a:t>6.944,4</a:t>
            </a:r>
            <a:r>
              <a:rPr lang="el-GR" spc="100" dirty="0">
                <a:effectLst/>
                <a:latin typeface="Arial" panose="020B0604020202020204" pitchFamily="34" charset="0"/>
                <a:ea typeface="Calibri" panose="020F0502020204030204" pitchFamily="34" charset="0"/>
                <a:cs typeface="Times New Roman" panose="02020603050405020304" pitchFamily="18" charset="0"/>
              </a:rPr>
              <a:t> + </a:t>
            </a:r>
            <a:r>
              <a:rPr lang="el-GR" dirty="0">
                <a:effectLst/>
                <a:latin typeface="Arial" panose="020B0604020202020204" pitchFamily="34" charset="0"/>
                <a:ea typeface="Calibri" panose="020F0502020204030204" pitchFamily="34" charset="0"/>
                <a:cs typeface="Times New Roman" panose="02020603050405020304" pitchFamily="18" charset="0"/>
              </a:rPr>
              <a:t>5.787,0</a:t>
            </a:r>
            <a:r>
              <a:rPr lang="el-GR" spc="100" dirty="0">
                <a:effectLst/>
                <a:latin typeface="Arial" panose="020B0604020202020204" pitchFamily="34" charset="0"/>
                <a:ea typeface="Calibri" panose="020F0502020204030204" pitchFamily="34" charset="0"/>
                <a:cs typeface="Times New Roman" panose="02020603050405020304" pitchFamily="18" charset="0"/>
              </a:rPr>
              <a:t>) – 23.616</a:t>
            </a:r>
            <a:r>
              <a:rPr lang="el-GR"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pc="100" dirty="0">
                <a:effectLst/>
                <a:latin typeface="Arial" panose="020B0604020202020204" pitchFamily="34" charset="0"/>
                <a:ea typeface="Calibri" panose="020F0502020204030204" pitchFamily="34" charset="0"/>
                <a:cs typeface="Times New Roman" panose="02020603050405020304" pitchFamily="18" charset="0"/>
              </a:rPr>
              <a:t> </a:t>
            </a:r>
            <a:r>
              <a:rPr lang="el-GR"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pc="100" dirty="0">
                <a:effectLst/>
                <a:latin typeface="Arial" panose="020B0604020202020204" pitchFamily="34" charset="0"/>
                <a:ea typeface="Calibri" panose="020F0502020204030204" pitchFamily="34" charset="0"/>
                <a:cs typeface="Times New Roman" panose="02020603050405020304" pitchFamily="18" charset="0"/>
              </a:rPr>
              <a:t> Κ.Π.Α. = 25.887,2 – 23.616 </a:t>
            </a:r>
            <a:r>
              <a:rPr lang="el-GR"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pc="100" dirty="0">
                <a:effectLst/>
                <a:latin typeface="Arial" panose="020B0604020202020204" pitchFamily="34" charset="0"/>
                <a:ea typeface="Calibri" panose="020F0502020204030204" pitchFamily="34" charset="0"/>
                <a:cs typeface="Times New Roman" panose="02020603050405020304" pitchFamily="18" charset="0"/>
              </a:rPr>
              <a:t> </a:t>
            </a:r>
            <a:r>
              <a:rPr lang="el-GR" b="1" spc="100" dirty="0">
                <a:effectLst/>
                <a:latin typeface="Arial" panose="020B0604020202020204" pitchFamily="34" charset="0"/>
                <a:ea typeface="Calibri" panose="020F0502020204030204" pitchFamily="34" charset="0"/>
                <a:cs typeface="Times New Roman" panose="02020603050405020304" pitchFamily="18" charset="0"/>
              </a:rPr>
              <a:t>Κ.Π.Α.= 2.271,2.</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u="none" strike="noStrike"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4EBA869-81D6-40AD-B7A4-C3F1E82EF4F7}"/>
              </a:ext>
            </a:extLst>
          </p:cNvPr>
          <p:cNvSpPr txBox="1"/>
          <p:nvPr/>
        </p:nvSpPr>
        <p:spPr>
          <a:xfrm>
            <a:off x="1264158" y="2094705"/>
            <a:ext cx="3362706" cy="1422312"/>
          </a:xfrm>
          <a:prstGeom prst="rect">
            <a:avLst/>
          </a:prstGeom>
          <a:noFill/>
        </p:spPr>
        <p:txBody>
          <a:bodyPr wrap="square">
            <a:spAutoFit/>
          </a:bodyPr>
          <a:lstStyle/>
          <a:p>
            <a:pPr>
              <a:lnSpc>
                <a:spcPct val="150000"/>
              </a:lnSpc>
              <a:spcAft>
                <a:spcPts val="1000"/>
              </a:spcAft>
            </a:pPr>
            <a:r>
              <a:rPr lang="el-GR" b="1" spc="100" dirty="0">
                <a:effectLst/>
                <a:latin typeface="Arial" panose="020B0604020202020204" pitchFamily="34" charset="0"/>
                <a:ea typeface="Calibri" panose="020F0502020204030204" pitchFamily="34" charset="0"/>
                <a:cs typeface="Times New Roman" panose="02020603050405020304" pitchFamily="18" charset="0"/>
              </a:rPr>
              <a:t>ΙΙ. Με προεξοφλητικό επιτόκιο 20%</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1000"/>
              </a:spcAft>
            </a:pPr>
            <a:r>
              <a:rPr lang="el-GR" u="sng" spc="100" dirty="0">
                <a:effectLst/>
                <a:latin typeface="Arial" panose="020B0604020202020204" pitchFamily="34" charset="0"/>
                <a:ea typeface="Calibri" panose="020F0502020204030204" pitchFamily="34" charset="0"/>
                <a:cs typeface="Times New Roman" panose="02020603050405020304" pitchFamily="18" charset="0"/>
              </a:rPr>
              <a:t>Πρόταση (Α)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2013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3A7106-6F82-4689-AB4C-8AFEA083125A}"/>
              </a:ext>
            </a:extLst>
          </p:cNvPr>
          <p:cNvSpPr>
            <a:spLocks noGrp="1"/>
          </p:cNvSpPr>
          <p:nvPr>
            <p:ph type="title"/>
          </p:nvPr>
        </p:nvSpPr>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2900" b="0"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Εφαρμογή 2</a:t>
            </a:r>
            <a:r>
              <a:rPr kumimoji="0" lang="el-GR" sz="2900" b="0" i="0" u="none" strike="noStrike" kern="1200" cap="none" spc="100" normalizeH="0" baseline="3000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η</a:t>
            </a:r>
            <a:endParaRPr lang="el-GR" dirty="0"/>
          </a:p>
        </p:txBody>
      </p:sp>
      <mc:AlternateContent xmlns:mc="http://schemas.openxmlformats.org/markup-compatibility/2006">
        <mc:Choice xmlns:a14="http://schemas.microsoft.com/office/drawing/2010/main" Requires="a14">
          <p:graphicFrame>
            <p:nvGraphicFramePr>
              <p:cNvPr id="4" name="Θέση περιεχομένου 3">
                <a:extLst>
                  <a:ext uri="{FF2B5EF4-FFF2-40B4-BE49-F238E27FC236}">
                    <a16:creationId xmlns:a16="http://schemas.microsoft.com/office/drawing/2014/main" id="{1E860734-C53C-480A-84D2-6B043C6F386B}"/>
                  </a:ext>
                </a:extLst>
              </p:cNvPr>
              <p:cNvGraphicFramePr>
                <a:graphicFrameLocks noGrp="1"/>
              </p:cNvGraphicFramePr>
              <p:nvPr>
                <p:ph idx="1"/>
                <p:extLst>
                  <p:ext uri="{D42A27DB-BD31-4B8C-83A1-F6EECF244321}">
                    <p14:modId xmlns:p14="http://schemas.microsoft.com/office/powerpoint/2010/main" val="3615058588"/>
                  </p:ext>
                </p:extLst>
              </p:nvPr>
            </p:nvGraphicFramePr>
            <p:xfrm>
              <a:off x="4745736" y="2141377"/>
              <a:ext cx="6052154" cy="2575245"/>
            </p:xfrm>
            <a:graphic>
              <a:graphicData uri="http://schemas.openxmlformats.org/drawingml/2006/table">
                <a:tbl>
                  <a:tblPr firstRow="1" firstCol="1" bandRow="1">
                    <a:tableStyleId>{5C22544A-7EE6-4342-B048-85BDC9FD1C3A}</a:tableStyleId>
                  </a:tblPr>
                  <a:tblGrid>
                    <a:gridCol w="2824034">
                      <a:extLst>
                        <a:ext uri="{9D8B030D-6E8A-4147-A177-3AD203B41FA5}">
                          <a16:colId xmlns:a16="http://schemas.microsoft.com/office/drawing/2014/main" val="48358137"/>
                        </a:ext>
                      </a:extLst>
                    </a:gridCol>
                    <a:gridCol w="807030">
                      <a:extLst>
                        <a:ext uri="{9D8B030D-6E8A-4147-A177-3AD203B41FA5}">
                          <a16:colId xmlns:a16="http://schemas.microsoft.com/office/drawing/2014/main" val="494454844"/>
                        </a:ext>
                      </a:extLst>
                    </a:gridCol>
                    <a:gridCol w="807030">
                      <a:extLst>
                        <a:ext uri="{9D8B030D-6E8A-4147-A177-3AD203B41FA5}">
                          <a16:colId xmlns:a16="http://schemas.microsoft.com/office/drawing/2014/main" val="3608618853"/>
                        </a:ext>
                      </a:extLst>
                    </a:gridCol>
                    <a:gridCol w="807030">
                      <a:extLst>
                        <a:ext uri="{9D8B030D-6E8A-4147-A177-3AD203B41FA5}">
                          <a16:colId xmlns:a16="http://schemas.microsoft.com/office/drawing/2014/main" val="1047160647"/>
                        </a:ext>
                      </a:extLst>
                    </a:gridCol>
                    <a:gridCol w="807030">
                      <a:extLst>
                        <a:ext uri="{9D8B030D-6E8A-4147-A177-3AD203B41FA5}">
                          <a16:colId xmlns:a16="http://schemas.microsoft.com/office/drawing/2014/main" val="2560240290"/>
                        </a:ext>
                      </a:extLst>
                    </a:gridCol>
                  </a:tblGrid>
                  <a:tr h="229307">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8054041"/>
                      </a:ext>
                    </a:extLst>
                  </a:tr>
                  <a:tr h="229307">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5821561"/>
                      </a:ext>
                    </a:extLst>
                  </a:tr>
                  <a:tr h="486274">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32.527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4284389"/>
                      </a:ext>
                    </a:extLst>
                  </a:tr>
                  <a:tr h="862206">
                    <a:tc>
                      <a:txBody>
                        <a:bodyPr/>
                        <a:lstStyle/>
                        <a:p>
                          <a:pPr algn="just">
                            <a:lnSpc>
                              <a:spcPct val="150000"/>
                            </a:lnSpc>
                            <a:spcAft>
                              <a:spcPts val="1000"/>
                            </a:spcAft>
                          </a:pPr>
                          <a:r>
                            <a:rPr lang="el-GR" sz="1200">
                              <a:effectLst/>
                            </a:rPr>
                            <a:t>Παρ. Αξία μιας Νομισματικής Μονάδας</a:t>
                          </a:r>
                          <a:endParaRPr lang="el-GR" sz="1100">
                            <a:effectLst/>
                          </a:endParaRPr>
                        </a:p>
                        <a:p>
                          <a:pPr algn="just">
                            <a:lnSpc>
                              <a:spcPct val="150000"/>
                            </a:lnSpc>
                            <a:spcAft>
                              <a:spcPts val="1000"/>
                            </a:spcAft>
                          </a:pPr>
                          <a14:m>
                            <m:oMath xmlns:m="http://schemas.openxmlformats.org/officeDocument/2006/math">
                              <m:r>
                                <a:rPr lang="el-GR" sz="1200">
                                  <a:effectLst/>
                                </a:rPr>
                                <m:t>[1/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(όπου Κ= 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0,48225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4138282"/>
                      </a:ext>
                    </a:extLst>
                  </a:tr>
                  <a:tr h="605240">
                    <a:tc>
                      <a:txBody>
                        <a:bodyPr/>
                        <a:lstStyle/>
                        <a:p>
                          <a:pPr algn="just">
                            <a:lnSpc>
                              <a:spcPct val="150000"/>
                            </a:lnSpc>
                            <a:spcAft>
                              <a:spcPts val="1000"/>
                            </a:spcAft>
                          </a:pPr>
                          <a:r>
                            <a:rPr lang="el-GR" sz="1200">
                              <a:effectLst/>
                            </a:rPr>
                            <a:t>Παρούσα Αξία Ταμιακών Εισροών</a:t>
                          </a:r>
                          <a:endParaRPr lang="el-GR" sz="1100">
                            <a:effectLst/>
                          </a:endParaRPr>
                        </a:p>
                        <a:p>
                          <a:pPr algn="just">
                            <a:lnSpc>
                              <a:spcPct val="150000"/>
                            </a:lnSpc>
                            <a:spcAft>
                              <a:spcPts val="1000"/>
                            </a:spcAft>
                          </a:pPr>
                          <a14:m>
                            <m:oMath xmlns:m="http://schemas.openxmlformats.org/officeDocument/2006/math">
                              <m:r>
                                <a:rPr lang="el-GR" sz="1200">
                                  <a:effectLst/>
                                </a:rPr>
                                <m:t>[</m:t>
                              </m:r>
                              <m:sSub>
                                <m:sSubPr>
                                  <m:ctrlPr>
                                    <a:rPr lang="el-GR" sz="1200">
                                      <a:effectLst/>
                                    </a:rPr>
                                  </m:ctrlPr>
                                </m:sSubPr>
                                <m:e>
                                  <m:r>
                                    <m:rPr>
                                      <m:sty m:val="p"/>
                                    </m:rPr>
                                    <a:rPr lang="el-GR" sz="1200">
                                      <a:effectLst/>
                                    </a:rPr>
                                    <m:t>ΕΣ</m:t>
                                  </m:r>
                                </m:e>
                                <m:sub>
                                  <m:r>
                                    <m:rPr>
                                      <m:sty m:val="p"/>
                                    </m:rPr>
                                    <a:rPr lang="en-US" sz="1200">
                                      <a:effectLst/>
                                    </a:rPr>
                                    <m:t>t</m:t>
                                  </m:r>
                                </m:sub>
                              </m:sSub>
                              <m:r>
                                <a:rPr lang="el-GR" sz="1200">
                                  <a:effectLst/>
                                </a:rPr>
                                <m:t> </m:t>
                              </m:r>
                              <m:r>
                                <m:rPr>
                                  <m:sty m:val="p"/>
                                </m:rPr>
                                <a:rPr lang="el-GR" sz="1200">
                                  <a:effectLst/>
                                </a:rPr>
                                <m:t>x</m:t>
                              </m:r>
                              <m:r>
                                <a:rPr lang="el-GR" sz="1200">
                                  <a:effectLst/>
                                </a:rPr>
                                <m:t> 1/</m:t>
                              </m:r>
                              <m:sSup>
                                <m:sSupPr>
                                  <m:ctrlPr>
                                    <a:rPr lang="el-GR" sz="1200">
                                      <a:effectLst/>
                                    </a:rPr>
                                  </m:ctrlPr>
                                </m:sSupPr>
                                <m:e>
                                  <m:r>
                                    <a:rPr lang="el-GR" sz="1200">
                                      <a:effectLst/>
                                    </a:rPr>
                                    <m:t>(1+</m:t>
                                  </m:r>
                                  <m:r>
                                    <m:rPr>
                                      <m:sty m:val="p"/>
                                    </m:rPr>
                                    <a:rPr lang="el-GR" sz="1200">
                                      <a:effectLst/>
                                    </a:rPr>
                                    <m:t>K</m:t>
                                  </m:r>
                                  <m:r>
                                    <a:rPr lang="el-GR" sz="1200">
                                      <a:effectLst/>
                                    </a:rPr>
                                    <m:t>)</m:t>
                                  </m:r>
                                </m:e>
                                <m:sup>
                                  <m:r>
                                    <m:rPr>
                                      <m:sty m:val="p"/>
                                    </m:rPr>
                                    <a:rPr lang="el-GR" sz="1200">
                                      <a:effectLst/>
                                    </a:rPr>
                                    <m:t>t</m:t>
                                  </m:r>
                                </m:sup>
                              </m:sSup>
                            </m:oMath>
                          </a14:m>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dirty="0">
                              <a:effectLst/>
                            </a:rPr>
                            <a:t>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3.541,6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15.686,1</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9903443"/>
                      </a:ext>
                    </a:extLst>
                  </a:tr>
                </a:tbl>
              </a:graphicData>
            </a:graphic>
          </p:graphicFrame>
        </mc:Choice>
        <mc:Fallback>
          <p:graphicFrame>
            <p:nvGraphicFramePr>
              <p:cNvPr id="4" name="Θέση περιεχομένου 3">
                <a:extLst>
                  <a:ext uri="{FF2B5EF4-FFF2-40B4-BE49-F238E27FC236}">
                    <a16:creationId xmlns:a16="http://schemas.microsoft.com/office/drawing/2014/main" id="{1E860734-C53C-480A-84D2-6B043C6F386B}"/>
                  </a:ext>
                </a:extLst>
              </p:cNvPr>
              <p:cNvGraphicFramePr>
                <a:graphicFrameLocks noGrp="1"/>
              </p:cNvGraphicFramePr>
              <p:nvPr>
                <p:ph idx="1"/>
                <p:extLst>
                  <p:ext uri="{D42A27DB-BD31-4B8C-83A1-F6EECF244321}">
                    <p14:modId xmlns:p14="http://schemas.microsoft.com/office/powerpoint/2010/main" val="3615058588"/>
                  </p:ext>
                </p:extLst>
              </p:nvPr>
            </p:nvGraphicFramePr>
            <p:xfrm>
              <a:off x="4745736" y="2141377"/>
              <a:ext cx="6052154" cy="2575245"/>
            </p:xfrm>
            <a:graphic>
              <a:graphicData uri="http://schemas.openxmlformats.org/drawingml/2006/table">
                <a:tbl>
                  <a:tblPr firstRow="1" firstCol="1" bandRow="1">
                    <a:tableStyleId>{5C22544A-7EE6-4342-B048-85BDC9FD1C3A}</a:tableStyleId>
                  </a:tblPr>
                  <a:tblGrid>
                    <a:gridCol w="2824034">
                      <a:extLst>
                        <a:ext uri="{9D8B030D-6E8A-4147-A177-3AD203B41FA5}">
                          <a16:colId xmlns:a16="http://schemas.microsoft.com/office/drawing/2014/main" val="48358137"/>
                        </a:ext>
                      </a:extLst>
                    </a:gridCol>
                    <a:gridCol w="807030">
                      <a:extLst>
                        <a:ext uri="{9D8B030D-6E8A-4147-A177-3AD203B41FA5}">
                          <a16:colId xmlns:a16="http://schemas.microsoft.com/office/drawing/2014/main" val="494454844"/>
                        </a:ext>
                      </a:extLst>
                    </a:gridCol>
                    <a:gridCol w="807030">
                      <a:extLst>
                        <a:ext uri="{9D8B030D-6E8A-4147-A177-3AD203B41FA5}">
                          <a16:colId xmlns:a16="http://schemas.microsoft.com/office/drawing/2014/main" val="3608618853"/>
                        </a:ext>
                      </a:extLst>
                    </a:gridCol>
                    <a:gridCol w="807030">
                      <a:extLst>
                        <a:ext uri="{9D8B030D-6E8A-4147-A177-3AD203B41FA5}">
                          <a16:colId xmlns:a16="http://schemas.microsoft.com/office/drawing/2014/main" val="1047160647"/>
                        </a:ext>
                      </a:extLst>
                    </a:gridCol>
                    <a:gridCol w="807030">
                      <a:extLst>
                        <a:ext uri="{9D8B030D-6E8A-4147-A177-3AD203B41FA5}">
                          <a16:colId xmlns:a16="http://schemas.microsoft.com/office/drawing/2014/main" val="2560240290"/>
                        </a:ext>
                      </a:extLst>
                    </a:gridCol>
                  </a:tblGrid>
                  <a:tr h="244793">
                    <a:tc rowSpan="2">
                      <a:txBody>
                        <a:bodyPr/>
                        <a:lstStyle/>
                        <a:p>
                          <a:pPr algn="ctr">
                            <a:lnSpc>
                              <a:spcPct val="150000"/>
                            </a:lnSpc>
                            <a:spcBef>
                              <a:spcPts val="600"/>
                            </a:spcBef>
                            <a:spcAft>
                              <a:spcPts val="1000"/>
                            </a:spcAft>
                          </a:pPr>
                          <a:r>
                            <a:rPr lang="el-GR" sz="1200">
                              <a:effectLst/>
                            </a:rPr>
                            <a:t>Ανάλυση Ταμιακών Εισροών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algn="ctr">
                            <a:lnSpc>
                              <a:spcPct val="150000"/>
                            </a:lnSpc>
                            <a:spcAft>
                              <a:spcPts val="1000"/>
                            </a:spcAft>
                          </a:pPr>
                          <a:r>
                            <a:rPr lang="el-GR" sz="1200">
                              <a:effectLst/>
                            </a:rPr>
                            <a:t>Έ  τ  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r>
                            <a:rPr lang="el-GR" sz="12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8054041"/>
                      </a:ext>
                    </a:extLst>
                  </a:tr>
                  <a:tr h="244793">
                    <a:tc vMerge="1">
                      <a:txBody>
                        <a:bodyPr/>
                        <a:lstStyle/>
                        <a:p>
                          <a:endParaRPr lang="el-GR"/>
                        </a:p>
                      </a:txBody>
                      <a:tcPr/>
                    </a:tc>
                    <a:tc>
                      <a:txBody>
                        <a:bodyPr/>
                        <a:lstStyle/>
                        <a:p>
                          <a:pPr algn="ctr">
                            <a:lnSpc>
                              <a:spcPct val="150000"/>
                            </a:lnSpc>
                            <a:spcAft>
                              <a:spcPts val="1000"/>
                            </a:spcAft>
                          </a:pPr>
                          <a:r>
                            <a:rPr lang="el-GR" sz="12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5821561"/>
                      </a:ext>
                    </a:extLst>
                  </a:tr>
                  <a:tr h="519113">
                    <a:tc>
                      <a:txBody>
                        <a:bodyPr/>
                        <a:lstStyle/>
                        <a:p>
                          <a:pPr algn="just">
                            <a:lnSpc>
                              <a:spcPct val="150000"/>
                            </a:lnSpc>
                            <a:spcAft>
                              <a:spcPts val="1000"/>
                            </a:spcAft>
                          </a:pPr>
                          <a:r>
                            <a:rPr lang="el-GR" sz="1200">
                              <a:effectLst/>
                            </a:rPr>
                            <a:t>Ονομαστική Αξία Ταμιακών Εισροών (ΕΣ</a:t>
                          </a:r>
                          <a:r>
                            <a:rPr lang="en-US" sz="1200" baseline="-25000">
                              <a:effectLst/>
                            </a:rPr>
                            <a:t>t</a:t>
                          </a:r>
                          <a:r>
                            <a:rPr lang="el-GR" sz="12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10.000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32.527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4284389"/>
                      </a:ext>
                    </a:extLst>
                  </a:tr>
                  <a:tr h="920433">
                    <a:tc>
                      <a:txBody>
                        <a:bodyPr/>
                        <a:lstStyle/>
                        <a:p>
                          <a:endParaRPr lang="el-GR"/>
                        </a:p>
                      </a:txBody>
                      <a:tcPr marL="68580" marR="68580" marT="0" marB="0">
                        <a:blipFill>
                          <a:blip r:embed="rId2"/>
                          <a:stretch>
                            <a:fillRect l="-216" t="-110596" r="-115086" b="-78146"/>
                          </a:stretch>
                        </a:blipFill>
                      </a:tcPr>
                    </a:tc>
                    <a:tc>
                      <a:txBody>
                        <a:bodyPr/>
                        <a:lstStyle/>
                        <a:p>
                          <a:pPr algn="ctr">
                            <a:lnSpc>
                              <a:spcPct val="150000"/>
                            </a:lnSpc>
                            <a:spcAft>
                              <a:spcPts val="1000"/>
                            </a:spcAft>
                          </a:pPr>
                          <a:r>
                            <a:rPr lang="el-GR" sz="1200">
                              <a:effectLst/>
                            </a:rPr>
                            <a:t>0,83333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0,69444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0,57870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a:effectLst/>
                            </a:rPr>
                            <a:t>0,48225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4138282"/>
                      </a:ext>
                    </a:extLst>
                  </a:tr>
                  <a:tr h="646113">
                    <a:tc>
                      <a:txBody>
                        <a:bodyPr/>
                        <a:lstStyle/>
                        <a:p>
                          <a:endParaRPr lang="el-GR"/>
                        </a:p>
                      </a:txBody>
                      <a:tcPr marL="68580" marR="68580" marT="0" marB="0">
                        <a:blipFill>
                          <a:blip r:embed="rId2"/>
                          <a:stretch>
                            <a:fillRect l="-216" t="-300000" r="-115086" b="-11321"/>
                          </a:stretch>
                        </a:blipFill>
                      </a:tcPr>
                    </a:tc>
                    <a:tc>
                      <a:txBody>
                        <a:bodyPr/>
                        <a:lstStyle/>
                        <a:p>
                          <a:pPr algn="ctr">
                            <a:lnSpc>
                              <a:spcPct val="150000"/>
                            </a:lnSpc>
                            <a:spcAft>
                              <a:spcPts val="1000"/>
                            </a:spcAft>
                          </a:pPr>
                          <a:r>
                            <a:rPr lang="el-GR" sz="1200" dirty="0">
                              <a:effectLst/>
                            </a:rPr>
                            <a:t>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3.541,6</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1000"/>
                            </a:spcAft>
                          </a:pPr>
                          <a:r>
                            <a:rPr lang="el-GR" sz="1200">
                              <a:effectLst/>
                            </a:rPr>
                            <a:t>5.787,0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l-GR" sz="1200" dirty="0">
                              <a:effectLst/>
                            </a:rPr>
                            <a:t>15.686,1</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9903443"/>
                      </a:ext>
                    </a:extLst>
                  </a:tr>
                </a:tbl>
              </a:graphicData>
            </a:graphic>
          </p:graphicFrame>
        </mc:Fallback>
      </mc:AlternateContent>
      <p:sp>
        <p:nvSpPr>
          <p:cNvPr id="6" name="TextBox 5">
            <a:extLst>
              <a:ext uri="{FF2B5EF4-FFF2-40B4-BE49-F238E27FC236}">
                <a16:creationId xmlns:a16="http://schemas.microsoft.com/office/drawing/2014/main" id="{C38A4EEC-90AF-4935-BAF6-600282A901BA}"/>
              </a:ext>
            </a:extLst>
          </p:cNvPr>
          <p:cNvSpPr txBox="1"/>
          <p:nvPr/>
        </p:nvSpPr>
        <p:spPr>
          <a:xfrm>
            <a:off x="1785366" y="4972714"/>
            <a:ext cx="8309610" cy="1658083"/>
          </a:xfrm>
          <a:prstGeom prst="rect">
            <a:avLst/>
          </a:prstGeom>
          <a:noFill/>
        </p:spPr>
        <p:txBody>
          <a:bodyPr wrap="square">
            <a:spAutoFit/>
          </a:bodyPr>
          <a:lstStyle/>
          <a:p>
            <a:pPr algn="just">
              <a:lnSpc>
                <a:spcPct val="150000"/>
              </a:lnSpc>
              <a:spcAft>
                <a:spcPts val="1000"/>
              </a:spcAft>
            </a:pPr>
            <a:r>
              <a:rPr lang="el-GR" sz="1600" spc="100" dirty="0" err="1">
                <a:effectLst/>
                <a:latin typeface="Arial" panose="020B0604020202020204" pitchFamily="34" charset="0"/>
                <a:ea typeface="Calibri" panose="020F0502020204030204" pitchFamily="34" charset="0"/>
                <a:cs typeface="Times New Roman" panose="02020603050405020304" pitchFamily="18" charset="0"/>
              </a:rPr>
              <a:t>Καθ.Παρούσα</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Αξία (Κ.Π.Α.)= (</a:t>
            </a:r>
            <a:r>
              <a:rPr lang="el-GR" sz="1600" dirty="0">
                <a:effectLst/>
                <a:latin typeface="Arial" panose="020B0604020202020204" pitchFamily="34" charset="0"/>
                <a:ea typeface="Calibri" panose="020F0502020204030204" pitchFamily="34" charset="0"/>
                <a:cs typeface="Times New Roman" panose="02020603050405020304" pitchFamily="18" charset="0"/>
              </a:rPr>
              <a:t>0 + 3.541,6</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 </a:t>
            </a:r>
            <a:r>
              <a:rPr lang="el-GR" sz="1600" dirty="0">
                <a:effectLst/>
                <a:latin typeface="Arial" panose="020B0604020202020204" pitchFamily="34" charset="0"/>
                <a:ea typeface="Calibri" panose="020F0502020204030204" pitchFamily="34" charset="0"/>
                <a:cs typeface="Times New Roman" panose="02020603050405020304" pitchFamily="18" charset="0"/>
              </a:rPr>
              <a:t>5.787,0</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 </a:t>
            </a:r>
            <a:r>
              <a:rPr lang="el-GR" sz="1600" dirty="0">
                <a:effectLst/>
                <a:latin typeface="Arial" panose="020B0604020202020204" pitchFamily="34" charset="0"/>
                <a:ea typeface="Calibri" panose="020F0502020204030204" pitchFamily="34" charset="0"/>
                <a:cs typeface="Times New Roman" panose="02020603050405020304" pitchFamily="18" charset="0"/>
              </a:rPr>
              <a:t>15.686,1) - </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23.616  </a:t>
            </a:r>
            <a:r>
              <a:rPr lang="el-GR" sz="16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Κ.Π.Α. = 25.014,7 – 23.616 </a:t>
            </a:r>
            <a:r>
              <a:rPr lang="el-GR" sz="1600" spc="100" dirty="0">
                <a:effectLst/>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600" b="1" spc="100" dirty="0">
                <a:effectLst/>
                <a:latin typeface="Arial" panose="020B0604020202020204" pitchFamily="34" charset="0"/>
                <a:ea typeface="Calibri" panose="020F0502020204030204" pitchFamily="34" charset="0"/>
                <a:cs typeface="Times New Roman" panose="02020603050405020304" pitchFamily="18" charset="0"/>
              </a:rPr>
              <a:t>Κ.Π.Α.= 1.398,7.</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sz="1600" u="sng" spc="100" dirty="0">
                <a:effectLst/>
                <a:latin typeface="Arial" panose="020B0604020202020204" pitchFamily="34" charset="0"/>
                <a:ea typeface="Calibri" panose="020F0502020204030204" pitchFamily="34" charset="0"/>
                <a:cs typeface="Times New Roman" panose="02020603050405020304" pitchFamily="18" charset="0"/>
              </a:rPr>
              <a:t>Συμπέρασμα:</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Εφ’ όσον η δεύτερη πρόταση δίνει μεγαλύτερη Καθαρή Παρούσα Αξία (με προεξοφλητικό επιτόκιο 20%) η εν λόγω πρόταση προκρίνεται.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9D8B78EC-DAB9-4EBB-ACA4-9D29AC12A6A4}"/>
              </a:ext>
            </a:extLst>
          </p:cNvPr>
          <p:cNvSpPr txBox="1"/>
          <p:nvPr/>
        </p:nvSpPr>
        <p:spPr>
          <a:xfrm>
            <a:off x="1529334" y="2267225"/>
            <a:ext cx="2850642" cy="1422312"/>
          </a:xfrm>
          <a:prstGeom prst="rect">
            <a:avLst/>
          </a:prstGeom>
          <a:noFill/>
        </p:spPr>
        <p:txBody>
          <a:bodyPr wrap="square">
            <a:spAutoFit/>
          </a:bodyPr>
          <a:lstStyle/>
          <a:p>
            <a:pPr marL="0" marR="0" lvl="0" indent="0" algn="l" defTabSz="457200" rtl="0" eaLnBrk="1" fontAlgn="auto" latinLnBrk="0" hangingPunct="1">
              <a:lnSpc>
                <a:spcPct val="150000"/>
              </a:lnSpc>
              <a:spcBef>
                <a:spcPts val="0"/>
              </a:spcBef>
              <a:spcAft>
                <a:spcPts val="1000"/>
              </a:spcAft>
              <a:buClrTx/>
              <a:buSzTx/>
              <a:buFontTx/>
              <a:buNone/>
              <a:tabLst/>
              <a:defRPr/>
            </a:pPr>
            <a:r>
              <a:rPr kumimoji="0" lang="el-GR" sz="1800" b="1" i="0" u="none"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ΙΙ. Με προεξοφλητικό επιτόκιο 20%</a:t>
            </a:r>
            <a:endPar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50000"/>
              </a:lnSpc>
              <a:spcBef>
                <a:spcPts val="0"/>
              </a:spcBef>
              <a:spcAft>
                <a:spcPts val="1000"/>
              </a:spcAft>
              <a:buClrTx/>
              <a:buSzTx/>
              <a:buFontTx/>
              <a:buNone/>
              <a:tabLst/>
              <a:defRPr/>
            </a:pPr>
            <a:r>
              <a:rPr kumimoji="0" lang="el-GR" sz="1800" b="0" i="0" u="sng" strike="noStrike" kern="1200" cap="none" spc="10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Πρόταση (Β)</a:t>
            </a:r>
            <a:endPar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2467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F17AB6-94A6-460A-A8F7-70179EDCED66}"/>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a:t>
            </a:r>
            <a:endParaRPr lang="el-GR" dirty="0"/>
          </a:p>
        </p:txBody>
      </p:sp>
      <p:sp>
        <p:nvSpPr>
          <p:cNvPr id="3" name="Θέση περιεχομένου 2">
            <a:extLst>
              <a:ext uri="{FF2B5EF4-FFF2-40B4-BE49-F238E27FC236}">
                <a16:creationId xmlns:a16="http://schemas.microsoft.com/office/drawing/2014/main" id="{267A6BE4-0662-4948-9902-1F3110E0C12A}"/>
              </a:ext>
            </a:extLst>
          </p:cNvPr>
          <p:cNvSpPr>
            <a:spLocks noGrp="1"/>
          </p:cNvSpPr>
          <p:nvPr>
            <p:ph idx="1"/>
          </p:nvPr>
        </p:nvSpPr>
        <p:spPr>
          <a:xfrm>
            <a:off x="1524000" y="2052116"/>
            <a:ext cx="9046139" cy="3997828"/>
          </a:xfrm>
        </p:spPr>
        <p:txBody>
          <a:bodyPr/>
          <a:lstStyle/>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Το πρόβλημα της σύγκρισης ταμιακών ροών που πραγματοποιούνται σε διαφορετικές χρονικές περιόδους (το οποίο παρουσιάζουν οι δύο προηγούμενες μέθοδοι αξιολόγησης) αντιμετωπίζεται επιτυχώς με την αναγωγή αυτών σε παρούσες αξίες που εφαρμόζεται με την εν λόγω μέθοδο.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4437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49C0B7-3EA3-4364-A3C1-64EB7F26AE30}"/>
              </a:ext>
            </a:extLst>
          </p:cNvPr>
          <p:cNvSpPr>
            <a:spLocks noGrp="1"/>
          </p:cNvSpPr>
          <p:nvPr>
            <p:ph type="title"/>
          </p:nvPr>
        </p:nvSpPr>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p:sp>
        <p:nvSpPr>
          <p:cNvPr id="3" name="Θέση περιεχομένου 2">
            <a:extLst>
              <a:ext uri="{FF2B5EF4-FFF2-40B4-BE49-F238E27FC236}">
                <a16:creationId xmlns:a16="http://schemas.microsoft.com/office/drawing/2014/main" id="{A25C261C-5C2D-4231-BDDA-B84A2A7964F8}"/>
              </a:ext>
            </a:extLst>
          </p:cNvPr>
          <p:cNvSpPr>
            <a:spLocks noGrp="1"/>
          </p:cNvSpPr>
          <p:nvPr>
            <p:ph idx="1"/>
          </p:nvPr>
        </p:nvSpPr>
        <p:spPr>
          <a:xfrm>
            <a:off x="1261872" y="2052116"/>
            <a:ext cx="9308267" cy="3997828"/>
          </a:xfrm>
        </p:spPr>
        <p:txBody>
          <a:bodyPr>
            <a:normAutofit/>
          </a:bodyPr>
          <a:lstStyle/>
          <a:p>
            <a:pPr marL="0" indent="0" algn="just">
              <a:lnSpc>
                <a:spcPct val="150000"/>
              </a:lnSpc>
              <a:spcAft>
                <a:spcPts val="1000"/>
              </a:spcAft>
              <a:buNone/>
            </a:pPr>
            <a:r>
              <a:rPr lang="el-GR" sz="2000" u="sng" spc="100" dirty="0">
                <a:effectLst/>
                <a:latin typeface="Arial" panose="020B0604020202020204" pitchFamily="34" charset="0"/>
                <a:ea typeface="Calibri" panose="020F0502020204030204" pitchFamily="34" charset="0"/>
                <a:cs typeface="Times New Roman" panose="02020603050405020304" pitchFamily="18" charset="0"/>
              </a:rPr>
              <a:t>Παρατήρηση:</a:t>
            </a:r>
            <a:r>
              <a:rPr lang="el-GR" sz="2000" spc="100" dirty="0">
                <a:effectLst/>
                <a:latin typeface="Arial" panose="020B0604020202020204" pitchFamily="34" charset="0"/>
                <a:ea typeface="Calibri" panose="020F0502020204030204" pitchFamily="34" charset="0"/>
                <a:cs typeface="Times New Roman" panose="02020603050405020304" pitchFamily="18" charset="0"/>
              </a:rPr>
              <a:t> Επισημαίνεται ότι, όταν δύο επενδυτικές προτάσεις αξιολογούνται με την ίδια μέθοδο αξιολόγησης αλλά με διαφορετικούς συντελεστές προεξόφλησης, είναι δυνατόν να καταλήγουμε σε διαφορετικά συμπεράσματα, αναφορικά ως προς το ποια από τις δύο είναι η πλέον συμφέρουσα. Επίσης, όταν μια επενδυτική πρόταση δίνει το μεγαλύτερο όγκο των εισροών της τα τελευταία έτη του ωφέλιμου βίου της, είναι συμφέρουσα κυρίως όταν η τιμή του συντελεστή προεξόφλησης κυμαίνεται σε χαμηλά επίπεδα.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82511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299D1E-B2ED-4B9B-BD36-8C4D9A003626}"/>
              </a:ext>
            </a:extLst>
          </p:cNvPr>
          <p:cNvSpPr>
            <a:spLocks noGrp="1"/>
          </p:cNvSpPr>
          <p:nvPr>
            <p:ph type="title"/>
          </p:nvPr>
        </p:nvSpPr>
        <p:spPr/>
        <p:txBody>
          <a:bodyPr/>
          <a:lstStyle/>
          <a:p>
            <a:pPr algn="l"/>
            <a:r>
              <a:rPr kumimoji="0" lang="el-GR" sz="26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6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p:sp>
        <p:nvSpPr>
          <p:cNvPr id="3" name="Θέση περιεχομένου 2">
            <a:extLst>
              <a:ext uri="{FF2B5EF4-FFF2-40B4-BE49-F238E27FC236}">
                <a16:creationId xmlns:a16="http://schemas.microsoft.com/office/drawing/2014/main" id="{702074D5-0D5D-4BF2-8D79-ACDF14E53F93}"/>
              </a:ext>
            </a:extLst>
          </p:cNvPr>
          <p:cNvSpPr>
            <a:spLocks noGrp="1"/>
          </p:cNvSpPr>
          <p:nvPr>
            <p:ph idx="1"/>
          </p:nvPr>
        </p:nvSpPr>
        <p:spPr>
          <a:xfrm>
            <a:off x="1874520" y="2052116"/>
            <a:ext cx="8695619" cy="3997828"/>
          </a:xfrm>
        </p:spPr>
        <p:txBody>
          <a:bodyPr/>
          <a:lstStyle/>
          <a:p>
            <a:pPr marL="0" indent="0">
              <a:buNone/>
            </a:pPr>
            <a:r>
              <a:rPr lang="el-GR" u="sng" dirty="0"/>
              <a:t>Σύνοψη</a:t>
            </a:r>
          </a:p>
          <a:p>
            <a:pPr marL="0" indent="0" algn="ctr">
              <a:buNone/>
            </a:pPr>
            <a:r>
              <a:rPr lang="el-GR" dirty="0"/>
              <a:t>ΚΠΑ&gt;0           Η επένδυση κρίνεται συμφέρουσα</a:t>
            </a:r>
          </a:p>
          <a:p>
            <a:pPr marL="0" indent="0" algn="ctr">
              <a:buNone/>
            </a:pPr>
            <a:r>
              <a:rPr lang="el-GR" dirty="0"/>
              <a:t>    ΚΠΑ&lt;0           </a:t>
            </a:r>
            <a:r>
              <a:rPr kumimoji="0" lang="el-GR" sz="2000" b="0" i="0" u="none" strike="noStrike" kern="1200" cap="none" spc="0" normalizeH="0" baseline="0" noProof="0" dirty="0">
                <a:ln>
                  <a:noFill/>
                </a:ln>
                <a:solidFill>
                  <a:prstClr val="white"/>
                </a:solidFill>
                <a:effectLst/>
                <a:uLnTx/>
                <a:uFillTx/>
                <a:latin typeface="Arial" panose="020B0604020202020204"/>
                <a:ea typeface="+mn-ea"/>
                <a:cs typeface="+mn-cs"/>
              </a:rPr>
              <a:t>Η επένδυση κρίνεται </a:t>
            </a:r>
            <a:r>
              <a:rPr kumimoji="0" lang="el-GR" sz="2000" b="0" i="0" u="none" strike="noStrike" kern="1200" cap="none" spc="0" normalizeH="0" baseline="0" noProof="0">
                <a:ln>
                  <a:noFill/>
                </a:ln>
                <a:solidFill>
                  <a:prstClr val="white"/>
                </a:solidFill>
                <a:effectLst/>
                <a:uLnTx/>
                <a:uFillTx/>
                <a:latin typeface="Arial" panose="020B0604020202020204"/>
                <a:ea typeface="+mn-ea"/>
                <a:cs typeface="+mn-cs"/>
              </a:rPr>
              <a:t>μη συμφέρουσα</a:t>
            </a:r>
          </a:p>
          <a:p>
            <a:pPr marL="0" indent="0" algn="ctr">
              <a:buNone/>
            </a:pPr>
            <a:r>
              <a:rPr lang="el-GR">
                <a:solidFill>
                  <a:prstClr val="white"/>
                </a:solidFill>
                <a:latin typeface="Arial" panose="020B0604020202020204"/>
              </a:rPr>
              <a:t>ΚΠΑ</a:t>
            </a:r>
            <a:r>
              <a:rPr lang="el-GR" dirty="0">
                <a:solidFill>
                  <a:prstClr val="white"/>
                </a:solidFill>
                <a:latin typeface="Arial" panose="020B0604020202020204"/>
              </a:rPr>
              <a:t>=</a:t>
            </a:r>
            <a:r>
              <a:rPr lang="el-GR">
                <a:solidFill>
                  <a:prstClr val="white"/>
                </a:solidFill>
                <a:latin typeface="Arial" panose="020B0604020202020204"/>
              </a:rPr>
              <a:t>0     Η </a:t>
            </a:r>
            <a:r>
              <a:rPr lang="el-GR" dirty="0">
                <a:solidFill>
                  <a:prstClr val="white"/>
                </a:solidFill>
                <a:latin typeface="Arial" panose="020B0604020202020204"/>
              </a:rPr>
              <a:t>επένδυση κρίνεται αδιάφορη</a:t>
            </a:r>
            <a:endParaRPr lang="el-GR" dirty="0"/>
          </a:p>
        </p:txBody>
      </p:sp>
    </p:spTree>
    <p:extLst>
      <p:ext uri="{BB962C8B-B14F-4D97-AF65-F5344CB8AC3E}">
        <p14:creationId xmlns:p14="http://schemas.microsoft.com/office/powerpoint/2010/main" val="1876724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F5CA98-6FAA-45B8-9FAB-65EB3399AE5E}"/>
              </a:ext>
            </a:extLst>
          </p:cNvPr>
          <p:cNvSpPr>
            <a:spLocks noGrp="1"/>
          </p:cNvSpPr>
          <p:nvPr>
            <p:ph type="title"/>
          </p:nvPr>
        </p:nvSpPr>
        <p:spPr/>
        <p:txBody>
          <a:bodyPr/>
          <a:lstStyle/>
          <a:p>
            <a:pPr marL="344488" marR="0" lvl="0" indent="-344488" algn="l" defTabSz="914400" rtl="0" eaLnBrk="1" fontAlgn="auto" latinLnBrk="0" hangingPunct="1">
              <a:lnSpc>
                <a:spcPct val="115000"/>
              </a:lnSpc>
              <a:spcBef>
                <a:spcPts val="1000"/>
              </a:spcBef>
              <a:spcAft>
                <a:spcPts val="1000"/>
              </a:spcAft>
              <a:tabLst/>
              <a:defRPr/>
            </a:pPr>
            <a:r>
              <a:rPr kumimoji="0" lang="el-GR" sz="2000" b="0" i="0" u="sng" strike="noStrike" kern="1200" cap="none" spc="0" normalizeH="0" baseline="0" noProof="0" dirty="0">
                <a:ln>
                  <a:noFill/>
                </a:ln>
                <a:solidFill>
                  <a:prstClr val="white"/>
                </a:solidFill>
                <a:effectLst/>
                <a:uLnTx/>
                <a:uFillTx/>
                <a:latin typeface="Arial" panose="020B0604020202020204" pitchFamily="34" charset="0"/>
                <a:ea typeface="Times New Roman" panose="02020603050405020304" pitchFamily="18" charset="0"/>
                <a:cs typeface="Times New Roman" panose="02020603050405020304" pitchFamily="18" charset="0"/>
              </a:rPr>
              <a:t>Άσκηση </a:t>
            </a:r>
            <a:b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A27A6293-04A7-4782-B3E4-E1D79B22AF6F}"/>
              </a:ext>
            </a:extLst>
          </p:cNvPr>
          <p:cNvSpPr>
            <a:spLocks noGrp="1"/>
          </p:cNvSpPr>
          <p:nvPr>
            <p:ph idx="1"/>
          </p:nvPr>
        </p:nvSpPr>
        <p:spPr>
          <a:xfrm>
            <a:off x="1463040" y="2052116"/>
            <a:ext cx="9107099" cy="3997828"/>
          </a:xfrm>
        </p:spPr>
        <p:txBody>
          <a:bodyPr>
            <a:normAutofit/>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Να βρεθεί η καθαρά παρούσα αξία ενός 4ετούς επενδυτικού προγράμματος ύψους 500.000€ όταν το προεξοφλητικό επιτόκιο καθορίζεται σταθερό για μια 4ετία και ανέρχεται στο ύψος του 10%. Οι επερχόμενες </a:t>
            </a:r>
            <a:r>
              <a:rPr lang="el-GR" sz="2000" dirty="0" err="1">
                <a:effectLst/>
                <a:latin typeface="Arial" panose="020B0604020202020204" pitchFamily="34" charset="0"/>
                <a:ea typeface="Times New Roman" panose="02020603050405020304" pitchFamily="18" charset="0"/>
                <a:cs typeface="Times New Roman" panose="02020603050405020304" pitchFamily="18" charset="0"/>
              </a:rPr>
              <a:t>χρηματοροές</a:t>
            </a:r>
            <a:r>
              <a:rPr lang="el-GR" sz="2000" dirty="0">
                <a:effectLst/>
                <a:latin typeface="Arial" panose="020B0604020202020204" pitchFamily="34" charset="0"/>
                <a:ea typeface="Times New Roman" panose="02020603050405020304" pitchFamily="18" charset="0"/>
                <a:cs typeface="Times New Roman" panose="02020603050405020304" pitchFamily="18" charset="0"/>
              </a:rPr>
              <a:t> (καθαρές ταμειακές ροές) είναι τον 1</a:t>
            </a:r>
            <a:r>
              <a:rPr lang="el-GR" sz="2000" baseline="30000" dirty="0">
                <a:effectLst/>
                <a:latin typeface="Arial" panose="020B0604020202020204" pitchFamily="34" charset="0"/>
                <a:ea typeface="Times New Roman" panose="02020603050405020304" pitchFamily="18" charset="0"/>
                <a:cs typeface="Times New Roman" panose="02020603050405020304" pitchFamily="18" charset="0"/>
              </a:rPr>
              <a:t>ο</a:t>
            </a:r>
            <a:r>
              <a:rPr lang="el-GR" sz="2000" dirty="0">
                <a:effectLst/>
                <a:latin typeface="Arial" panose="020B0604020202020204" pitchFamily="34" charset="0"/>
                <a:ea typeface="Times New Roman" panose="02020603050405020304" pitchFamily="18" charset="0"/>
                <a:cs typeface="Times New Roman" panose="02020603050405020304" pitchFamily="18" charset="0"/>
              </a:rPr>
              <a:t> χρόνο 100.000€, τον 2</a:t>
            </a:r>
            <a:r>
              <a:rPr lang="el-GR" sz="2000" baseline="30000" dirty="0">
                <a:effectLst/>
                <a:latin typeface="Arial" panose="020B0604020202020204" pitchFamily="34" charset="0"/>
                <a:ea typeface="Times New Roman" panose="02020603050405020304" pitchFamily="18" charset="0"/>
                <a:cs typeface="Times New Roman" panose="02020603050405020304" pitchFamily="18" charset="0"/>
              </a:rPr>
              <a:t>ο</a:t>
            </a:r>
            <a:r>
              <a:rPr lang="el-GR" sz="2000" dirty="0">
                <a:effectLst/>
                <a:latin typeface="Arial" panose="020B0604020202020204" pitchFamily="34" charset="0"/>
                <a:ea typeface="Times New Roman" panose="02020603050405020304" pitchFamily="18" charset="0"/>
                <a:cs typeface="Times New Roman" panose="02020603050405020304" pitchFamily="18" charset="0"/>
              </a:rPr>
              <a:t> χρόνο 150.000€, τον 3</a:t>
            </a:r>
            <a:r>
              <a:rPr lang="el-GR" sz="2000" baseline="30000" dirty="0">
                <a:effectLst/>
                <a:latin typeface="Arial" panose="020B0604020202020204" pitchFamily="34" charset="0"/>
                <a:ea typeface="Times New Roman" panose="02020603050405020304" pitchFamily="18" charset="0"/>
                <a:cs typeface="Times New Roman" panose="02020603050405020304" pitchFamily="18" charset="0"/>
              </a:rPr>
              <a:t>ο</a:t>
            </a:r>
            <a:r>
              <a:rPr lang="el-GR" sz="2000" dirty="0">
                <a:effectLst/>
                <a:latin typeface="Arial" panose="020B0604020202020204" pitchFamily="34" charset="0"/>
                <a:ea typeface="Times New Roman" panose="02020603050405020304" pitchFamily="18" charset="0"/>
                <a:cs typeface="Times New Roman" panose="02020603050405020304" pitchFamily="18" charset="0"/>
              </a:rPr>
              <a:t> χρόνο 200.000€ και τον 4</a:t>
            </a:r>
            <a:r>
              <a:rPr lang="el-GR" sz="2000" baseline="30000" dirty="0">
                <a:effectLst/>
                <a:latin typeface="Arial" panose="020B0604020202020204" pitchFamily="34" charset="0"/>
                <a:ea typeface="Times New Roman" panose="02020603050405020304" pitchFamily="18" charset="0"/>
                <a:cs typeface="Times New Roman" panose="02020603050405020304" pitchFamily="18" charset="0"/>
              </a:rPr>
              <a:t>ο</a:t>
            </a:r>
            <a:r>
              <a:rPr lang="el-GR" sz="2000" dirty="0">
                <a:effectLst/>
                <a:latin typeface="Arial" panose="020B0604020202020204" pitchFamily="34" charset="0"/>
                <a:ea typeface="Times New Roman" panose="02020603050405020304" pitchFamily="18" charset="0"/>
                <a:cs typeface="Times New Roman" panose="02020603050405020304" pitchFamily="18" charset="0"/>
              </a:rPr>
              <a:t> χρόνο 50.000€. Να πούμε αν το επενδυτικό πρόγραμμα θα γίνει αποδεκτό ή όχι.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74121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BA19DA-33C2-4D41-8556-B787508D414C}"/>
              </a:ext>
            </a:extLst>
          </p:cNvPr>
          <p:cNvSpPr>
            <a:spLocks noGrp="1"/>
          </p:cNvSpPr>
          <p:nvPr>
            <p:ph type="title"/>
          </p:nvPr>
        </p:nvSpPr>
        <p:spPr/>
        <p:txBody>
          <a:bodyPr/>
          <a:lstStyle/>
          <a:p>
            <a:pPr marL="0" marR="0" lvl="0" indent="0" algn="l" defTabSz="914400" rtl="0" eaLnBrk="1" fontAlgn="auto" latinLnBrk="0" hangingPunct="1">
              <a:lnSpc>
                <a:spcPct val="115000"/>
              </a:lnSpc>
              <a:spcBef>
                <a:spcPts val="1000"/>
              </a:spcBef>
              <a:spcAft>
                <a:spcPts val="1000"/>
              </a:spcAft>
              <a:tabLst/>
              <a:defRPr/>
            </a:pPr>
            <a:r>
              <a:rPr kumimoji="0" lang="el-GR" sz="2000" b="0" i="0" u="sng" strike="noStrike" kern="1200" cap="none" spc="0" normalizeH="0" baseline="0" noProof="0" dirty="0">
                <a:ln>
                  <a:noFill/>
                </a:ln>
                <a:solidFill>
                  <a:prstClr val="white"/>
                </a:solidFill>
                <a:effectLst/>
                <a:uLnTx/>
                <a:uFillTx/>
                <a:latin typeface="Arial" panose="020B0604020202020204" pitchFamily="34" charset="0"/>
                <a:ea typeface="Times New Roman" panose="02020603050405020304" pitchFamily="18" charset="0"/>
                <a:cs typeface="Times New Roman" panose="02020603050405020304" pitchFamily="18" charset="0"/>
              </a:rPr>
              <a:t>Άσκηση </a:t>
            </a:r>
            <a:b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F1A9267-A2F8-4426-A47C-08D2471DBE77}"/>
              </a:ext>
            </a:extLst>
          </p:cNvPr>
          <p:cNvSpPr>
            <a:spLocks noGrp="1"/>
          </p:cNvSpPr>
          <p:nvPr>
            <p:ph idx="1"/>
          </p:nvPr>
        </p:nvSpPr>
        <p:spPr>
          <a:xfrm>
            <a:off x="1298448" y="2052116"/>
            <a:ext cx="9271691" cy="3997828"/>
          </a:xfrm>
        </p:spPr>
        <p:txBody>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Εξετάζεται επένδυση διάρκειας δύο ετών. Για την απόκτηση της επένδυσης θα απαιτηθεί κεφάλαιο ύψους 5.000€. Από την επένδυση αναμένονται καθαρές ταμειακές ροές ύψους 3.200€ κάθε έτος, για 2 έτη. Εάν δεν υπήρχε η επένδυση θα μπορούσαμε να επενδύσουμε τα κεφάλαιά μας με επιτόκιο ίσο με 10%. Να αξιολογηθεί η επένδυση.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30127530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BD2E1C-6CBF-439D-8F84-29DA00C186A3}"/>
              </a:ext>
            </a:extLst>
          </p:cNvPr>
          <p:cNvSpPr>
            <a:spLocks noGrp="1"/>
          </p:cNvSpPr>
          <p:nvPr>
            <p:ph type="title"/>
          </p:nvPr>
        </p:nvSpPr>
        <p:spPr/>
        <p:txBody>
          <a:bodyPr/>
          <a:lstStyle/>
          <a:p>
            <a:pPr marL="344488" marR="0" lvl="0" indent="-344488" algn="l" defTabSz="914400" rtl="0" eaLnBrk="1" fontAlgn="auto" latinLnBrk="0" hangingPunct="1">
              <a:lnSpc>
                <a:spcPct val="115000"/>
              </a:lnSpc>
              <a:spcBef>
                <a:spcPts val="1000"/>
              </a:spcBef>
              <a:spcAft>
                <a:spcPts val="1000"/>
              </a:spcAft>
              <a:tabLst/>
              <a:defRPr/>
            </a:pPr>
            <a:r>
              <a:rPr kumimoji="0" lang="el-GR" sz="2000" b="0" i="0" u="sng" strike="noStrike" kern="1200" cap="none" spc="0" normalizeH="0" baseline="0" noProof="0" dirty="0">
                <a:ln>
                  <a:noFill/>
                </a:ln>
                <a:solidFill>
                  <a:prstClr val="white"/>
                </a:solidFill>
                <a:effectLst/>
                <a:uLnTx/>
                <a:uFillTx/>
                <a:latin typeface="Arial" panose="020B0604020202020204" pitchFamily="34" charset="0"/>
                <a:ea typeface="Times New Roman" panose="02020603050405020304" pitchFamily="18" charset="0"/>
                <a:cs typeface="Times New Roman" panose="02020603050405020304" pitchFamily="18" charset="0"/>
              </a:rPr>
              <a:t>Άσκηση </a:t>
            </a:r>
            <a:b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10863307-E3E7-455E-B2B3-0F6AA5FAF3F7}"/>
              </a:ext>
            </a:extLst>
          </p:cNvPr>
          <p:cNvSpPr>
            <a:spLocks noGrp="1"/>
          </p:cNvSpPr>
          <p:nvPr>
            <p:ph idx="1"/>
          </p:nvPr>
        </p:nvSpPr>
        <p:spPr>
          <a:xfrm>
            <a:off x="1097280" y="2052116"/>
            <a:ext cx="9472859" cy="3997828"/>
          </a:xfrm>
        </p:spPr>
        <p:txBody>
          <a:bodyPr>
            <a:normAutofit/>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Αν υποθέσετε ότι είστε υπεύθυνοι για την αξιολόγηση μιας επένδυσης διάρκειας 2 ετών, με εισπράξεις 10.000€ και 12.000€ τα δύο πρώτα έτη αντίστοιχα, και πληρωμές 5.000€ και 6.000€ αντίστοιχα. Για την παρούσα αγορά του επενδυτικού στοιχείου θα απαιτηθούν 8.000€, καταβλητέα την παρούσα χρονική στιγμή. Το ποσό αυτό θα αντληθεί από χρηματοπιστωτικό οργανισμό με επιτόκιο 20%. Να αξιολογηθεί η επένδυση.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795941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503341-000F-47A4-954B-61708ACA6682}"/>
              </a:ext>
            </a:extLst>
          </p:cNvPr>
          <p:cNvSpPr>
            <a:spLocks noGrp="1"/>
          </p:cNvSpPr>
          <p:nvPr>
            <p:ph type="title"/>
          </p:nvPr>
        </p:nvSpPr>
        <p:spPr/>
        <p:txBody>
          <a:bodyPr/>
          <a:lstStyle/>
          <a:p>
            <a:pPr marL="344488" marR="0" lvl="0" indent="-344488" algn="l" defTabSz="914400" rtl="0" eaLnBrk="1" fontAlgn="auto" latinLnBrk="0" hangingPunct="1">
              <a:lnSpc>
                <a:spcPct val="115000"/>
              </a:lnSpc>
              <a:spcBef>
                <a:spcPts val="1000"/>
              </a:spcBef>
              <a:spcAft>
                <a:spcPts val="1000"/>
              </a:spcAft>
              <a:tabLst/>
              <a:defRPr/>
            </a:pPr>
            <a:r>
              <a:rPr kumimoji="0" lang="el-GR" sz="2000" b="0" i="0" u="sng" strike="noStrike" kern="1200" cap="none" spc="0" normalizeH="0" baseline="0" noProof="0" dirty="0">
                <a:ln>
                  <a:noFill/>
                </a:ln>
                <a:solidFill>
                  <a:prstClr val="white"/>
                </a:solidFill>
                <a:effectLst/>
                <a:uLnTx/>
                <a:uFillTx/>
                <a:latin typeface="Arial" panose="020B0604020202020204" pitchFamily="34" charset="0"/>
                <a:ea typeface="Times New Roman" panose="02020603050405020304" pitchFamily="18" charset="0"/>
                <a:cs typeface="Times New Roman" panose="02020603050405020304" pitchFamily="18" charset="0"/>
              </a:rPr>
              <a:t>Άσκηση </a:t>
            </a:r>
            <a:r>
              <a:rPr kumimoji="0" lang="el-GR" sz="2000" b="0" i="0" u="none" strike="noStrike" kern="1200" cap="none" spc="0" normalizeH="0" baseline="0" noProof="0" dirty="0">
                <a:ln>
                  <a:noFill/>
                </a:ln>
                <a:solidFill>
                  <a:prstClr val="white"/>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b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5AED45AD-9237-45B9-9326-41F13581A21A}"/>
              </a:ext>
            </a:extLst>
          </p:cNvPr>
          <p:cNvSpPr>
            <a:spLocks noGrp="1"/>
          </p:cNvSpPr>
          <p:nvPr>
            <p:ph idx="1"/>
          </p:nvPr>
        </p:nvSpPr>
        <p:spPr>
          <a:xfrm>
            <a:off x="1975104" y="2052116"/>
            <a:ext cx="8595035" cy="3997828"/>
          </a:xfrm>
        </p:spPr>
        <p:txBody>
          <a:bodyPr>
            <a:normAutofit/>
          </a:bodyPr>
          <a:lstStyle/>
          <a:p>
            <a:pPr marL="0" indent="0" algn="just">
              <a:lnSpc>
                <a:spcPct val="150000"/>
              </a:lnSpc>
              <a:spcAft>
                <a:spcPts val="1000"/>
              </a:spcAft>
              <a:buNone/>
            </a:pPr>
            <a:r>
              <a:rPr lang="el-GR" sz="2000" dirty="0">
                <a:effectLst/>
                <a:latin typeface="Arial" panose="020B0604020202020204" pitchFamily="34" charset="0"/>
                <a:ea typeface="Times New Roman" panose="02020603050405020304" pitchFamily="18" charset="0"/>
                <a:cs typeface="Times New Roman" panose="02020603050405020304" pitchFamily="18" charset="0"/>
              </a:rPr>
              <a:t>Ένας επενδυτής εξετάζει την περίπτωση επένδυσης για την οποία απαιτείται άμεση εκταμίευση ποσού της τάξεως των 1.000€. Αν η επένδυση δεν γίνει αποδεκτή το ποσό των 1.000€ μπορεί να επενδυθεί για ένα έτος (όση και η διάρκεια της επένδυσης) με επιτόκιο 10%. Από την επένδυση αναμένονται στο τέλος του έτους καθαρές ταμειακές ροές ύψους 1.200€. Να αξιολογηθεί η επένδυση.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935036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97799C-7EFD-462C-A6A4-680E7C0A8B2D}"/>
              </a:ext>
            </a:extLst>
          </p:cNvPr>
          <p:cNvSpPr>
            <a:spLocks noGrp="1"/>
          </p:cNvSpPr>
          <p:nvPr>
            <p:ph type="title"/>
          </p:nvPr>
        </p:nvSpPr>
        <p:spPr>
          <a:xfrm>
            <a:off x="2335583" y="427056"/>
            <a:ext cx="7958331" cy="1077229"/>
          </a:xfrm>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a:t>
            </a: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A350E296-1709-4E39-A99F-91BAD0FA5C6E}"/>
                  </a:ext>
                </a:extLst>
              </p:cNvPr>
              <p:cNvSpPr>
                <a:spLocks noGrp="1"/>
              </p:cNvSpPr>
              <p:nvPr>
                <p:ph idx="1"/>
              </p:nvPr>
            </p:nvSpPr>
            <p:spPr>
              <a:xfrm>
                <a:off x="1028700" y="1676400"/>
                <a:ext cx="9541439" cy="4953000"/>
              </a:xfrm>
            </p:spPr>
            <p:txBody>
              <a:bodyPr>
                <a:noAutofit/>
              </a:bodyPr>
              <a:lstStyle/>
              <a:p>
                <a:pPr marL="0" indent="0" algn="just">
                  <a:lnSpc>
                    <a:spcPct val="150000"/>
                  </a:lnSpc>
                  <a:spcAft>
                    <a:spcPts val="1000"/>
                  </a:spcAf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Ο τύπος, βάσει του οποίου, γίνεται η ανωτέρω αναγωγή είναι ο ακόλουθος: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Aft>
                    <a:spcPts val="1000"/>
                  </a:spcAft>
                  <a:buNone/>
                </a:pPr>
                <a14:m>
                  <m:oMath xmlns:m="http://schemas.openxmlformats.org/officeDocument/2006/math">
                    <m:sSub>
                      <m:sSubPr>
                        <m:ctrlPr>
                          <a:rPr lang="el-GR" sz="1800" i="1" spc="100">
                            <a:effectLst/>
                            <a:latin typeface="Cambria Math" panose="02040503050406030204" pitchFamily="18" charset="0"/>
                            <a:ea typeface="Calibri" panose="020F0502020204030204" pitchFamily="34" charset="0"/>
                            <a:cs typeface="Arial" panose="020B0604020202020204" pitchFamily="34" charset="0"/>
                          </a:rPr>
                        </m:ctrlPr>
                      </m:sSubPr>
                      <m:e>
                        <m:r>
                          <m:rPr>
                            <m:sty m:val="p"/>
                          </m:rPr>
                          <a:rPr lang="el-GR" sz="1800" spc="100">
                            <a:effectLst/>
                            <a:latin typeface="Cambria Math" panose="02040503050406030204" pitchFamily="18" charset="0"/>
                            <a:ea typeface="Calibri" panose="020F0502020204030204" pitchFamily="34" charset="0"/>
                            <a:cs typeface="Arial" panose="020B0604020202020204" pitchFamily="34" charset="0"/>
                          </a:rPr>
                          <m:t>ΠΑ</m:t>
                        </m:r>
                      </m:e>
                      <m:sub>
                        <m:r>
                          <a:rPr lang="el-GR" sz="1800" spc="100">
                            <a:effectLst/>
                            <a:latin typeface="Cambria Math" panose="02040503050406030204" pitchFamily="18" charset="0"/>
                            <a:ea typeface="Calibri" panose="020F0502020204030204" pitchFamily="34" charset="0"/>
                            <a:cs typeface="Arial" panose="020B0604020202020204" pitchFamily="34" charset="0"/>
                          </a:rPr>
                          <m:t>0</m:t>
                        </m:r>
                      </m:sub>
                    </m:sSub>
                    <m:r>
                      <a:rPr lang="el-GR" sz="1800" spc="100">
                        <a:effectLst/>
                        <a:latin typeface="Cambria Math" panose="02040503050406030204" pitchFamily="18" charset="0"/>
                        <a:ea typeface="Calibri" panose="020F0502020204030204" pitchFamily="34" charset="0"/>
                        <a:cs typeface="Arial" panose="020B0604020202020204" pitchFamily="34" charset="0"/>
                      </a:rPr>
                      <m:t>=</m:t>
                    </m:r>
                    <m:f>
                      <m:fPr>
                        <m:ctrlPr>
                          <a:rPr lang="el-GR" sz="1800" i="1" spc="100">
                            <a:effectLst/>
                            <a:latin typeface="Cambria Math" panose="02040503050406030204" pitchFamily="18" charset="0"/>
                            <a:ea typeface="Calibri" panose="020F0502020204030204" pitchFamily="34" charset="0"/>
                            <a:cs typeface="Arial" panose="020B0604020202020204" pitchFamily="34" charset="0"/>
                          </a:rPr>
                        </m:ctrlPr>
                      </m:fPr>
                      <m:num>
                        <m:sSub>
                          <m:sSubPr>
                            <m:ctrlPr>
                              <a:rPr lang="el-GR" sz="1800" i="1" spc="100">
                                <a:effectLst/>
                                <a:latin typeface="Cambria Math" panose="02040503050406030204" pitchFamily="18" charset="0"/>
                                <a:ea typeface="Calibri" panose="020F0502020204030204" pitchFamily="34" charset="0"/>
                                <a:cs typeface="Arial" panose="020B0604020202020204" pitchFamily="34" charset="0"/>
                              </a:rPr>
                            </m:ctrlPr>
                          </m:sSubPr>
                          <m:e>
                            <m:r>
                              <m:rPr>
                                <m:sty m:val="p"/>
                              </m:rPr>
                              <a:rPr lang="el-GR" sz="1800" spc="100">
                                <a:effectLst/>
                                <a:latin typeface="Cambria Math" panose="02040503050406030204" pitchFamily="18" charset="0"/>
                                <a:ea typeface="Calibri" panose="020F0502020204030204" pitchFamily="34" charset="0"/>
                                <a:cs typeface="Arial" panose="020B0604020202020204" pitchFamily="34" charset="0"/>
                              </a:rPr>
                              <m:t>ΜΑ</m:t>
                            </m:r>
                          </m:e>
                          <m:sub>
                            <m:r>
                              <m:rPr>
                                <m:sty m:val="p"/>
                              </m:rPr>
                              <a:rPr lang="en-US" sz="1800" spc="100">
                                <a:effectLst/>
                                <a:latin typeface="Cambria Math" panose="02040503050406030204" pitchFamily="18" charset="0"/>
                                <a:ea typeface="Calibri" panose="020F0502020204030204" pitchFamily="34" charset="0"/>
                                <a:cs typeface="Arial" panose="020B0604020202020204" pitchFamily="34" charset="0"/>
                              </a:rPr>
                              <m:t>t</m:t>
                            </m:r>
                          </m:sub>
                        </m:sSub>
                      </m:num>
                      <m:den>
                        <m:sSup>
                          <m:sSupPr>
                            <m:ctrlPr>
                              <a:rPr lang="el-GR" sz="1800" i="1" spc="100">
                                <a:effectLst/>
                                <a:latin typeface="Cambria Math" panose="02040503050406030204" pitchFamily="18" charset="0"/>
                                <a:ea typeface="Calibri" panose="020F0502020204030204" pitchFamily="34" charset="0"/>
                                <a:cs typeface="Arial" panose="020B0604020202020204" pitchFamily="34" charset="0"/>
                              </a:rPr>
                            </m:ctrlPr>
                          </m:sSupPr>
                          <m:e>
                            <m:r>
                              <a:rPr lang="el-GR" sz="1800" spc="100">
                                <a:effectLst/>
                                <a:latin typeface="Cambria Math" panose="02040503050406030204" pitchFamily="18" charset="0"/>
                                <a:ea typeface="Calibri" panose="020F0502020204030204" pitchFamily="34" charset="0"/>
                                <a:cs typeface="Arial" panose="020B0604020202020204" pitchFamily="34" charset="0"/>
                              </a:rPr>
                              <m:t>(1+</m:t>
                            </m:r>
                            <m:r>
                              <m:rPr>
                                <m:sty m:val="p"/>
                              </m:rPr>
                              <a:rPr lang="el-GR" sz="1800" spc="100">
                                <a:effectLst/>
                                <a:latin typeface="Cambria Math" panose="02040503050406030204" pitchFamily="18" charset="0"/>
                                <a:ea typeface="Calibri" panose="020F0502020204030204" pitchFamily="34" charset="0"/>
                                <a:cs typeface="Arial" panose="020B0604020202020204" pitchFamily="34" charset="0"/>
                              </a:rPr>
                              <m:t>i</m:t>
                            </m:r>
                            <m:r>
                              <a:rPr lang="el-GR" sz="1800" spc="100">
                                <a:effectLst/>
                                <a:latin typeface="Cambria Math" panose="02040503050406030204" pitchFamily="18" charset="0"/>
                                <a:ea typeface="Calibri" panose="020F0502020204030204" pitchFamily="34" charset="0"/>
                                <a:cs typeface="Arial" panose="020B0604020202020204" pitchFamily="34" charset="0"/>
                              </a:rPr>
                              <m:t>)</m:t>
                            </m:r>
                          </m:e>
                          <m:sup>
                            <m:r>
                              <m:rPr>
                                <m:sty m:val="p"/>
                              </m:rPr>
                              <a:rPr lang="el-GR" sz="1800" spc="100">
                                <a:effectLst/>
                                <a:latin typeface="Cambria Math" panose="02040503050406030204" pitchFamily="18" charset="0"/>
                                <a:ea typeface="Calibri" panose="020F0502020204030204" pitchFamily="34" charset="0"/>
                                <a:cs typeface="Arial" panose="020B0604020202020204" pitchFamily="34" charset="0"/>
                              </a:rPr>
                              <m:t>t</m:t>
                            </m:r>
                          </m:sup>
                        </m:sSup>
                      </m:den>
                    </m:f>
                  </m:oMath>
                </a14:m>
                <a:r>
                  <a:rPr lang="el-GR" sz="1800" dirty="0">
                    <a:effectLst/>
                    <a:latin typeface="Calibri" panose="020F0502020204030204" pitchFamily="34" charset="0"/>
                    <a:ea typeface="Calibri" panose="020F0502020204030204" pitchFamily="34" charset="0"/>
                    <a:cs typeface="Times New Roman" panose="02020603050405020304" pitchFamily="18" charset="0"/>
                  </a:rPr>
                  <a:t>          (1)</a:t>
                </a:r>
              </a:p>
              <a:p>
                <a:pPr marL="0" indent="0" algn="just">
                  <a:lnSpc>
                    <a:spcPct val="150000"/>
                  </a:lnSpc>
                  <a:spcAft>
                    <a:spcPts val="1000"/>
                  </a:spcAf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ΠΑ</a:t>
                </a:r>
                <a:r>
                  <a:rPr lang="el-GR" sz="1800" spc="100" baseline="-25000" dirty="0">
                    <a:effectLst/>
                    <a:latin typeface="Arial" panose="020B0604020202020204" pitchFamily="34" charset="0"/>
                    <a:ea typeface="Calibri" panose="020F0502020204030204" pitchFamily="34" charset="0"/>
                    <a:cs typeface="Times New Roman" panose="02020603050405020304" pitchFamily="18" charset="0"/>
                  </a:rPr>
                  <a:t>0</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Παρούσα Αξία (στο χρόνο μηδέν)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ΜΑ</a:t>
                </a:r>
                <a:r>
                  <a:rPr lang="en-US" sz="1800" spc="100" baseline="-25000" dirty="0">
                    <a:effectLst/>
                    <a:latin typeface="Arial" panose="020B0604020202020204" pitchFamily="34" charset="0"/>
                    <a:ea typeface="Calibri" panose="020F0502020204030204" pitchFamily="34" charset="0"/>
                    <a:cs typeface="Times New Roman" panose="02020603050405020304" pitchFamily="18" charset="0"/>
                  </a:rPr>
                  <a:t>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Μελλοντική Αξία (στο χρόνο</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n-US" sz="1800" spc="100" dirty="0" err="1">
                    <a:effectLst/>
                    <a:latin typeface="Arial" panose="020B0604020202020204" pitchFamily="34" charset="0"/>
                    <a:ea typeface="Calibri" panose="020F0502020204030204" pitchFamily="34" charset="0"/>
                    <a:cs typeface="Times New Roman" panose="02020603050405020304" pitchFamily="18" charset="0"/>
                  </a:rPr>
                  <a:t>i</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Προεξοφλητικό επιτόκιο</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n-US" sz="1800" spc="100" dirty="0">
                    <a:effectLst/>
                    <a:latin typeface="Arial" panose="020B0604020202020204" pitchFamily="34" charset="0"/>
                    <a:ea typeface="Calibri" panose="020F0502020204030204" pitchFamily="34" charset="0"/>
                    <a:cs typeface="Times New Roman" panose="02020603050405020304" pitchFamily="18" charset="0"/>
                  </a:rPr>
                  <a:t>t: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αριθμός περιόδων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800" dirty="0"/>
              </a:p>
            </p:txBody>
          </p:sp>
        </mc:Choice>
        <mc:Fallback>
          <p:sp>
            <p:nvSpPr>
              <p:cNvPr id="3" name="Θέση περιεχομένου 2">
                <a:extLst>
                  <a:ext uri="{FF2B5EF4-FFF2-40B4-BE49-F238E27FC236}">
                    <a16:creationId xmlns:a16="http://schemas.microsoft.com/office/drawing/2014/main" id="{A350E296-1709-4E39-A99F-91BAD0FA5C6E}"/>
                  </a:ext>
                </a:extLst>
              </p:cNvPr>
              <p:cNvSpPr>
                <a:spLocks noGrp="1" noRot="1" noChangeAspect="1" noMove="1" noResize="1" noEditPoints="1" noAdjustHandles="1" noChangeArrowheads="1" noChangeShapeType="1" noTextEdit="1"/>
              </p:cNvSpPr>
              <p:nvPr>
                <p:ph idx="1"/>
              </p:nvPr>
            </p:nvSpPr>
            <p:spPr>
              <a:xfrm>
                <a:off x="1028700" y="1676400"/>
                <a:ext cx="9541439" cy="4953000"/>
              </a:xfrm>
              <a:blipFill>
                <a:blip r:embed="rId2"/>
                <a:stretch>
                  <a:fillRect l="-575" t="-2214"/>
                </a:stretch>
              </a:blipFill>
            </p:spPr>
            <p:txBody>
              <a:bodyPr/>
              <a:lstStyle/>
              <a:p>
                <a:r>
                  <a:rPr lang="el-GR">
                    <a:noFill/>
                  </a:rPr>
                  <a:t> </a:t>
                </a:r>
              </a:p>
            </p:txBody>
          </p:sp>
        </mc:Fallback>
      </mc:AlternateContent>
    </p:spTree>
    <p:extLst>
      <p:ext uri="{BB962C8B-B14F-4D97-AF65-F5344CB8AC3E}">
        <p14:creationId xmlns:p14="http://schemas.microsoft.com/office/powerpoint/2010/main" val="916422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028E3F-EE47-47DB-A902-8512CF34BE22}"/>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a:t>
            </a:r>
            <a:endParaRPr lang="el-GR" dirty="0"/>
          </a:p>
        </p:txBody>
      </p:sp>
      <p:sp>
        <p:nvSpPr>
          <p:cNvPr id="3" name="Θέση περιεχομένου 2">
            <a:extLst>
              <a:ext uri="{FF2B5EF4-FFF2-40B4-BE49-F238E27FC236}">
                <a16:creationId xmlns:a16="http://schemas.microsoft.com/office/drawing/2014/main" id="{7AAC29D9-6151-4911-9913-E1D15E42C895}"/>
              </a:ext>
            </a:extLst>
          </p:cNvPr>
          <p:cNvSpPr>
            <a:spLocks noGrp="1"/>
          </p:cNvSpPr>
          <p:nvPr>
            <p:ph idx="1"/>
          </p:nvPr>
        </p:nvSpPr>
        <p:spPr>
          <a:xfrm>
            <a:off x="1104900" y="2052116"/>
            <a:ext cx="9465239" cy="3997828"/>
          </a:xfrm>
        </p:spPr>
        <p:txBody>
          <a:bodyPr/>
          <a:lstStyle/>
          <a:p>
            <a:pPr marL="0" indent="0" algn="just">
              <a:buNone/>
            </a:pPr>
            <a:r>
              <a:rPr lang="el-GR" dirty="0"/>
              <a:t>Έτσι λοιπόν (προκειμένου να προκρίνουμε ή ν’ απορρίψουμε μια επένδυση) δεν περιοριζόμαστε στη σύγκριση των ταμιακών εισροών και εκροών σε ονομαστικές αξίες, αλλά μετατρέπουμε πρώτα αυτές σε παρούσες αξίες (σε χρονικά ισοδύναμες αξίες) και μετά πραγματοποιούμε την ανωτέρω σύγκριση.</a:t>
            </a:r>
          </a:p>
        </p:txBody>
      </p:sp>
    </p:spTree>
    <p:extLst>
      <p:ext uri="{BB962C8B-B14F-4D97-AF65-F5344CB8AC3E}">
        <p14:creationId xmlns:p14="http://schemas.microsoft.com/office/powerpoint/2010/main" val="1415285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F1E696-81FC-4B29-A7BD-DBA891DC23A4}"/>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a:t>
            </a:r>
            <a:endParaRPr lang="el-GR" dirty="0"/>
          </a:p>
        </p:txBody>
      </p:sp>
      <p:sp>
        <p:nvSpPr>
          <p:cNvPr id="3" name="Θέση περιεχομένου 2">
            <a:extLst>
              <a:ext uri="{FF2B5EF4-FFF2-40B4-BE49-F238E27FC236}">
                <a16:creationId xmlns:a16="http://schemas.microsoft.com/office/drawing/2014/main" id="{AEDE0766-ECD0-4CE6-AEC4-327326EC6110}"/>
              </a:ext>
            </a:extLst>
          </p:cNvPr>
          <p:cNvSpPr>
            <a:spLocks noGrp="1"/>
          </p:cNvSpPr>
          <p:nvPr>
            <p:ph idx="1"/>
          </p:nvPr>
        </p:nvSpPr>
        <p:spPr>
          <a:xfrm>
            <a:off x="1695450" y="2052116"/>
            <a:ext cx="8874689" cy="3997828"/>
          </a:xfrm>
        </p:spPr>
        <p:txBody>
          <a:bodyPr/>
          <a:lstStyle/>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Τέλος, θα πρέπει να επισημάνουμε ότι έχουμε τρεις επιμέρους μεθόδους (τη μέθοδο της καθαρής παρούσας αξίας, εσωτερικού βαθμού απόδοσης και δείκτη αποδοτικότητας) με τις οποίες μπορούμε να αξιολογήσουμε μια επένδυση, πραγματοποιώντας πρώτα αναγωγή σε παρούσες αξίες των ταμιακών ροών.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Η κάθε μια από αυτές, εφαρμόζει ένα διαφορετικό τύπο, ο οποίος αποτελεί στην ουσία παραλλαγή του βασικού τύπου (1).</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54531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6E0316-AEFC-4939-A3F7-E09C7E864996}"/>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Μέθοδοι Αναγωγής σε Παρούσες αξίες</a:t>
            </a:r>
            <a:endParaRPr lang="el-GR" dirty="0"/>
          </a:p>
        </p:txBody>
      </p:sp>
      <p:sp>
        <p:nvSpPr>
          <p:cNvPr id="3" name="Θέση περιεχομένου 2">
            <a:extLst>
              <a:ext uri="{FF2B5EF4-FFF2-40B4-BE49-F238E27FC236}">
                <a16:creationId xmlns:a16="http://schemas.microsoft.com/office/drawing/2014/main" id="{FE2E07C4-C1DA-489B-A475-8A8665B1B653}"/>
              </a:ext>
            </a:extLst>
          </p:cNvPr>
          <p:cNvSpPr>
            <a:spLocks noGrp="1"/>
          </p:cNvSpPr>
          <p:nvPr>
            <p:ph idx="1"/>
          </p:nvPr>
        </p:nvSpPr>
        <p:spPr>
          <a:xfrm>
            <a:off x="1524000" y="2052116"/>
            <a:ext cx="9046139" cy="3997828"/>
          </a:xfrm>
        </p:spPr>
        <p:txBody>
          <a:bodyPr/>
          <a:lstStyle/>
          <a:p>
            <a:pPr marL="0" indent="0" algn="just">
              <a:buNone/>
            </a:pPr>
            <a:r>
              <a:rPr lang="el-GR" dirty="0"/>
              <a:t>Παρατήρηση: Κατά την αξιολόγηση μιας επένδυσης (τόσο με τη μέθοδο της καθαρής παρούσης αξίας, όσο και με τη μέθοδο του δείκτη αποδοτικότητας) μπορούμε να εφαρμόσουμε τους ανάλογους τύπους (μαθηματική προσέγγιση) ή να χρησιμοποιήσουμε στατιστικούς πίνακες (προσέγγιση βοηθητικών πινάκων). Συνήθως όμως προτιμούμε το δεύτερο τρόπο, διότι εφαρμόζεται και στη μέθοδο του εσωτερικού βαθμού απόδοσης. </a:t>
            </a:r>
          </a:p>
        </p:txBody>
      </p:sp>
    </p:spTree>
    <p:extLst>
      <p:ext uri="{BB962C8B-B14F-4D97-AF65-F5344CB8AC3E}">
        <p14:creationId xmlns:p14="http://schemas.microsoft.com/office/powerpoint/2010/main" val="3183294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AA2B9-0B8E-49E9-9F2B-1AE9747E67A5}"/>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p:sp>
        <p:nvSpPr>
          <p:cNvPr id="3" name="Θέση περιεχομένου 2">
            <a:extLst>
              <a:ext uri="{FF2B5EF4-FFF2-40B4-BE49-F238E27FC236}">
                <a16:creationId xmlns:a16="http://schemas.microsoft.com/office/drawing/2014/main" id="{6DF70D9E-E8AD-4467-A0ED-8297B7AC0AD0}"/>
              </a:ext>
            </a:extLst>
          </p:cNvPr>
          <p:cNvSpPr>
            <a:spLocks noGrp="1"/>
          </p:cNvSpPr>
          <p:nvPr>
            <p:ph idx="1"/>
          </p:nvPr>
        </p:nvSpPr>
        <p:spPr>
          <a:xfrm>
            <a:off x="1371600" y="1805228"/>
            <a:ext cx="9198539" cy="4485844"/>
          </a:xfrm>
        </p:spPr>
        <p:txBody>
          <a:bodyPr>
            <a:noAutofit/>
          </a:bodyPr>
          <a:lstStyle/>
          <a:p>
            <a:pPr marL="0" indent="0" algn="just">
              <a:lnSpc>
                <a:spcPct val="150000"/>
              </a:lnSpc>
              <a:spcAft>
                <a:spcPts val="1000"/>
              </a:spcAft>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Κατά την εφαρμογή της ανωτέρω μεθόδου αξιολόγησης επενδύσεων, λαμβάνεται ως κριτήριο η σύγκριση της παρούσης αξίας των ταμιακών εισροών και εκροών, δηλαδή αν το ύψος των διαχρονικά πραγματοποιούμενων εισροών (σε παρούσες αξίες) υπερβαίνει το ύψος της αρχικής εισροής.</a:t>
            </a:r>
          </a:p>
          <a:p>
            <a:pPr marL="0" indent="0" algn="just">
              <a:lnSpc>
                <a:spcPct val="150000"/>
              </a:lnSpc>
              <a:spcAft>
                <a:spcPts val="1000"/>
              </a:spcAft>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Για να πραγματοποιηθεί η ανωτέρω σύγκριση ταμιακών εισροών-εκροών, υπολογίζουμε την παρούσα αξία των προβλεπόμενων εισροών (από την διενέργεια της επένδυσης) με τη βοήθεια ενός δεδομένου επιτοκίου (κ), το οποίο εκφράζει το ισχύον επιτόκιο προεξόφλησης της αγοράς.</a:t>
            </a:r>
          </a:p>
          <a:p>
            <a:pPr marL="0" indent="0" algn="just">
              <a:lnSpc>
                <a:spcPct val="150000"/>
              </a:lnSpc>
              <a:spcAft>
                <a:spcPts val="1000"/>
              </a:spcAft>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Με άλλα λόγια μετατρέπουμε (προεξοφλούμε) τις ονομαστικές αξίες των ταμιακών εισροών σε παρούσες αξίες χρησιμοποιώντας το ανωτέρω επιτόκιο, το οποίο ονομάζεται και «συντελεστής προεξόφλησης».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7097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0E86BE-64CE-4192-A977-8DF603BD7C53}"/>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1C23D628-1E03-4C8C-A947-29D28C207CF6}"/>
                  </a:ext>
                </a:extLst>
              </p:cNvPr>
              <p:cNvSpPr>
                <a:spLocks noGrp="1"/>
              </p:cNvSpPr>
              <p:nvPr>
                <p:ph idx="1"/>
              </p:nvPr>
            </p:nvSpPr>
            <p:spPr>
              <a:xfrm>
                <a:off x="1381125" y="2052116"/>
                <a:ext cx="9189014" cy="4482034"/>
              </a:xfrm>
            </p:spPr>
            <p:txBody>
              <a:bodyPr>
                <a:normAutofit fontScale="77500" lnSpcReduction="20000"/>
              </a:bodyPr>
              <a:lstStyle/>
              <a:p>
                <a:pPr marL="0" indent="0" algn="just">
                  <a:lnSpc>
                    <a:spcPct val="150000"/>
                  </a:lnSpc>
                  <a:spcAft>
                    <a:spcPts val="1000"/>
                  </a:spcAft>
                  <a:buNone/>
                </a:pPr>
                <a14:m>
                  <m:oMathPara xmlns:m="http://schemas.openxmlformats.org/officeDocument/2006/math">
                    <m:oMathParaPr>
                      <m:jc m:val="centerGroup"/>
                    </m:oMathParaPr>
                    <m:oMath xmlns:m="http://schemas.openxmlformats.org/officeDocument/2006/math">
                      <m:r>
                        <m:rPr>
                          <m:sty m:val="p"/>
                        </m:rPr>
                        <a:rPr lang="en-US" sz="2400" spc="100" smtClean="0">
                          <a:effectLst/>
                          <a:latin typeface="Cambria Math" panose="02040503050406030204" pitchFamily="18" charset="0"/>
                          <a:ea typeface="Calibri" panose="020F0502020204030204" pitchFamily="34" charset="0"/>
                          <a:cs typeface="Arial" panose="020B0604020202020204" pitchFamily="34" charset="0"/>
                        </a:rPr>
                        <m:t>Κ</m:t>
                      </m:r>
                      <m:r>
                        <a:rPr lang="en-US" sz="2400" spc="100" smtClean="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2400" spc="100" smtClean="0">
                          <a:effectLst/>
                          <a:latin typeface="Cambria Math" panose="02040503050406030204" pitchFamily="18" charset="0"/>
                          <a:ea typeface="Calibri" panose="020F0502020204030204" pitchFamily="34" charset="0"/>
                          <a:cs typeface="Arial" panose="020B0604020202020204" pitchFamily="34" charset="0"/>
                        </a:rPr>
                        <m:t>Π</m:t>
                      </m:r>
                      <m:r>
                        <a:rPr lang="en-US" sz="2400" spc="100" smtClean="0">
                          <a:effectLst/>
                          <a:latin typeface="Cambria Math" panose="02040503050406030204" pitchFamily="18" charset="0"/>
                          <a:ea typeface="Calibri" panose="020F0502020204030204" pitchFamily="34" charset="0"/>
                          <a:cs typeface="Arial" panose="020B0604020202020204" pitchFamily="34" charset="0"/>
                        </a:rPr>
                        <m:t>.</m:t>
                      </m:r>
                      <m:r>
                        <m:rPr>
                          <m:sty m:val="p"/>
                        </m:rPr>
                        <a:rPr lang="en-US" sz="2400" spc="100" smtClean="0">
                          <a:effectLst/>
                          <a:latin typeface="Cambria Math" panose="02040503050406030204" pitchFamily="18" charset="0"/>
                          <a:ea typeface="Calibri" panose="020F0502020204030204" pitchFamily="34" charset="0"/>
                          <a:cs typeface="Arial" panose="020B0604020202020204" pitchFamily="34" charset="0"/>
                        </a:rPr>
                        <m:t>Α</m:t>
                      </m:r>
                      <m:r>
                        <a:rPr lang="en-US" sz="2400" spc="100" smtClean="0">
                          <a:effectLst/>
                          <a:latin typeface="Cambria Math" panose="02040503050406030204" pitchFamily="18" charset="0"/>
                          <a:ea typeface="Calibri" panose="020F0502020204030204" pitchFamily="34" charset="0"/>
                          <a:cs typeface="Arial" panose="020B0604020202020204" pitchFamily="34" charset="0"/>
                        </a:rPr>
                        <m:t>.=</m:t>
                      </m:r>
                      <m:nary>
                        <m:naryPr>
                          <m:chr m:val="∑"/>
                          <m:limLoc m:val="undOvr"/>
                          <m:ctrlPr>
                            <a:rPr lang="el-GR" sz="2400" i="1" spc="100">
                              <a:effectLst/>
                              <a:latin typeface="Cambria Math" panose="02040503050406030204" pitchFamily="18" charset="0"/>
                              <a:ea typeface="Calibri" panose="020F0502020204030204" pitchFamily="34" charset="0"/>
                              <a:cs typeface="Arial" panose="020B0604020202020204" pitchFamily="34" charset="0"/>
                            </a:rPr>
                          </m:ctrlPr>
                        </m:naryPr>
                        <m:sub>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t</m:t>
                          </m:r>
                          <m:r>
                            <a:rPr lang="en-US" sz="2400" spc="100">
                              <a:effectLst/>
                              <a:latin typeface="Cambria Math" panose="02040503050406030204" pitchFamily="18" charset="0"/>
                              <a:ea typeface="Calibri" panose="020F0502020204030204" pitchFamily="34" charset="0"/>
                              <a:cs typeface="Arial" panose="020B0604020202020204" pitchFamily="34" charset="0"/>
                            </a:rPr>
                            <m:t>=1</m:t>
                          </m:r>
                        </m:sub>
                        <m:sup>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n</m:t>
                          </m:r>
                        </m:sup>
                        <m:e>
                          <m:d>
                            <m:dPr>
                              <m:begChr m:val="["/>
                              <m:endChr m:val="]"/>
                              <m:ctrlPr>
                                <a:rPr lang="el-GR" sz="2400" i="1" spc="100">
                                  <a:effectLst/>
                                  <a:latin typeface="Cambria Math" panose="02040503050406030204" pitchFamily="18" charset="0"/>
                                  <a:ea typeface="Calibri" panose="020F0502020204030204" pitchFamily="34" charset="0"/>
                                  <a:cs typeface="Arial" panose="020B0604020202020204" pitchFamily="34" charset="0"/>
                                </a:rPr>
                              </m:ctrlPr>
                            </m:dPr>
                            <m:e>
                              <m:f>
                                <m:fPr>
                                  <m:ctrlPr>
                                    <a:rPr lang="el-GR" sz="2400" i="1" spc="100">
                                      <a:effectLst/>
                                      <a:latin typeface="Cambria Math" panose="02040503050406030204" pitchFamily="18" charset="0"/>
                                      <a:ea typeface="Calibri" panose="020F0502020204030204" pitchFamily="34" charset="0"/>
                                      <a:cs typeface="Arial" panose="020B0604020202020204" pitchFamily="34" charset="0"/>
                                    </a:rPr>
                                  </m:ctrlPr>
                                </m:fPr>
                                <m:num>
                                  <m:r>
                                    <m:rPr>
                                      <m:sty m:val="p"/>
                                    </m:rPr>
                                    <a:rPr lang="el-GR" sz="2400" spc="100">
                                      <a:effectLst/>
                                      <a:latin typeface="Cambria Math" panose="02040503050406030204" pitchFamily="18" charset="0"/>
                                      <a:ea typeface="Calibri" panose="020F0502020204030204" pitchFamily="34" charset="0"/>
                                      <a:cs typeface="Arial" panose="020B0604020202020204" pitchFamily="34" charset="0"/>
                                    </a:rPr>
                                    <m:t>ΕΣ</m:t>
                                  </m:r>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t</m:t>
                                  </m:r>
                                </m:num>
                                <m:den>
                                  <m:sSup>
                                    <m:sSupPr>
                                      <m:ctrlPr>
                                        <a:rPr lang="el-GR" sz="2400" i="1" spc="100">
                                          <a:effectLst/>
                                          <a:latin typeface="Cambria Math" panose="02040503050406030204" pitchFamily="18" charset="0"/>
                                          <a:ea typeface="Calibri" panose="020F0502020204030204" pitchFamily="34" charset="0"/>
                                          <a:cs typeface="Arial" panose="020B0604020202020204" pitchFamily="34" charset="0"/>
                                        </a:rPr>
                                      </m:ctrlPr>
                                    </m:sSupPr>
                                    <m:e>
                                      <m:r>
                                        <a:rPr lang="en-US" sz="2400" spc="100">
                                          <a:effectLst/>
                                          <a:latin typeface="Cambria Math" panose="02040503050406030204" pitchFamily="18" charset="0"/>
                                          <a:ea typeface="Calibri" panose="020F0502020204030204" pitchFamily="34" charset="0"/>
                                          <a:cs typeface="Arial" panose="020B0604020202020204" pitchFamily="34" charset="0"/>
                                        </a:rPr>
                                        <m:t>(1+</m:t>
                                      </m:r>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K</m:t>
                                      </m:r>
                                      <m:r>
                                        <a:rPr lang="en-US" sz="2400" spc="100">
                                          <a:effectLst/>
                                          <a:latin typeface="Cambria Math" panose="02040503050406030204" pitchFamily="18" charset="0"/>
                                          <a:ea typeface="Calibri" panose="020F0502020204030204" pitchFamily="34" charset="0"/>
                                          <a:cs typeface="Arial" panose="020B0604020202020204" pitchFamily="34" charset="0"/>
                                        </a:rPr>
                                        <m:t>)</m:t>
                                      </m:r>
                                    </m:e>
                                    <m:sup>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t</m:t>
                                      </m:r>
                                    </m:sup>
                                  </m:sSup>
                                </m:den>
                              </m:f>
                            </m:e>
                          </m:d>
                        </m:e>
                      </m:nary>
                      <m:r>
                        <a:rPr lang="en-US" sz="2400" i="1" spc="100">
                          <a:effectLst/>
                          <a:latin typeface="Cambria Math" panose="02040503050406030204" pitchFamily="18" charset="0"/>
                          <a:ea typeface="Calibri" panose="020F0502020204030204" pitchFamily="34" charset="0"/>
                          <a:cs typeface="Arial" panose="020B0604020202020204" pitchFamily="34" charset="0"/>
                        </a:rPr>
                        <m:t>−</m:t>
                      </m:r>
                      <m:sSub>
                        <m:sSubPr>
                          <m:ctrlPr>
                            <a:rPr lang="el-GR" sz="2400" i="1" spc="100">
                              <a:effectLst/>
                              <a:latin typeface="Cambria Math" panose="02040503050406030204" pitchFamily="18" charset="0"/>
                              <a:ea typeface="Calibri" panose="020F0502020204030204" pitchFamily="34" charset="0"/>
                              <a:cs typeface="Arial" panose="020B0604020202020204" pitchFamily="34" charset="0"/>
                            </a:rPr>
                          </m:ctrlPr>
                        </m:sSubPr>
                        <m:e>
                          <m:r>
                            <m:rPr>
                              <m:sty m:val="p"/>
                            </m:rPr>
                            <a:rPr lang="en-US" sz="2400" spc="100">
                              <a:effectLst/>
                              <a:latin typeface="Cambria Math" panose="02040503050406030204" pitchFamily="18" charset="0"/>
                              <a:ea typeface="Calibri" panose="020F0502020204030204" pitchFamily="34" charset="0"/>
                              <a:cs typeface="Arial" panose="020B0604020202020204" pitchFamily="34" charset="0"/>
                            </a:rPr>
                            <m:t>EK</m:t>
                          </m:r>
                        </m:e>
                        <m:sub>
                          <m:r>
                            <a:rPr lang="en-US" sz="2400" spc="100">
                              <a:effectLst/>
                              <a:latin typeface="Cambria Math" panose="02040503050406030204" pitchFamily="18" charset="0"/>
                              <a:ea typeface="Calibri" panose="020F0502020204030204" pitchFamily="34" charset="0"/>
                              <a:cs typeface="Arial" panose="020B0604020202020204" pitchFamily="34" charset="0"/>
                            </a:rPr>
                            <m:t>0</m:t>
                          </m:r>
                        </m:sub>
                      </m:sSub>
                    </m:oMath>
                  </m:oMathPara>
                </a14:m>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50000"/>
                  </a:lnSpc>
                  <a:spcAft>
                    <a:spcPts val="1000"/>
                  </a:spcAft>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Κ.Π.Α.: Καθαρή Παρούσα Αξία</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50000"/>
                  </a:lnSpc>
                  <a:spcAft>
                    <a:spcPts val="1000"/>
                  </a:spcAft>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ΕΣ</a:t>
                </a:r>
                <a:r>
                  <a:rPr lang="en-US" sz="1600" spc="100" baseline="-25000" dirty="0">
                    <a:effectLst/>
                    <a:latin typeface="Arial" panose="020B0604020202020204" pitchFamily="34" charset="0"/>
                    <a:ea typeface="Calibri" panose="020F0502020204030204" pitchFamily="34" charset="0"/>
                    <a:cs typeface="Times New Roman" panose="02020603050405020304" pitchFamily="18" charset="0"/>
                  </a:rPr>
                  <a:t>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Ονομαστική Αξία Ταμιακών Εισροών στο έτος (</a:t>
                </a:r>
                <a:r>
                  <a:rPr lang="en-US" sz="1600" spc="100" dirty="0">
                    <a:effectLst/>
                    <a:latin typeface="Arial" panose="020B0604020202020204" pitchFamily="34" charset="0"/>
                    <a:ea typeface="Calibri" panose="020F0502020204030204" pitchFamily="34" charset="0"/>
                    <a:cs typeface="Times New Roman" panose="02020603050405020304" pitchFamily="18" charset="0"/>
                  </a:rPr>
                  <a:t>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και (</a:t>
                </a:r>
                <a:r>
                  <a:rPr lang="en-US" sz="1600" spc="100" dirty="0">
                    <a:effectLst/>
                    <a:latin typeface="Arial" panose="020B0604020202020204" pitchFamily="34" charset="0"/>
                    <a:ea typeface="Calibri" panose="020F0502020204030204" pitchFamily="34" charset="0"/>
                    <a:cs typeface="Times New Roman" panose="02020603050405020304" pitchFamily="18" charset="0"/>
                  </a:rPr>
                  <a:t>t</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=1,2,3,…</a:t>
                </a:r>
                <a:r>
                  <a:rPr lang="en-US" sz="1600" spc="100" dirty="0">
                    <a:effectLst/>
                    <a:latin typeface="Arial" panose="020B0604020202020204" pitchFamily="34" charset="0"/>
                    <a:ea typeface="Calibri" panose="020F0502020204030204" pitchFamily="34" charset="0"/>
                    <a:cs typeface="Times New Roman" panose="02020603050405020304" pitchFamily="18" charset="0"/>
                  </a:rPr>
                  <a:t>n</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50000"/>
                  </a:lnSpc>
                  <a:spcAft>
                    <a:spcPts val="1000"/>
                  </a:spcAft>
                </a:pPr>
                <a:r>
                  <a:rPr lang="en-US" sz="1600" spc="100" dirty="0">
                    <a:effectLst/>
                    <a:latin typeface="Arial" panose="020B0604020202020204" pitchFamily="34" charset="0"/>
                    <a:ea typeface="Calibri" panose="020F0502020204030204" pitchFamily="34" charset="0"/>
                    <a:cs typeface="Times New Roman" panose="02020603050405020304" pitchFamily="18" charset="0"/>
                  </a:rPr>
                  <a:t>n</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Έτη ωφέλιμου βίου της επένδυσης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50000"/>
                  </a:lnSpc>
                  <a:spcAft>
                    <a:spcPts val="1000"/>
                  </a:spcAft>
                </a:pPr>
                <a:r>
                  <a:rPr lang="en-US" sz="1600" spc="100" dirty="0">
                    <a:effectLst/>
                    <a:latin typeface="Arial" panose="020B0604020202020204" pitchFamily="34" charset="0"/>
                    <a:ea typeface="Calibri" panose="020F0502020204030204" pitchFamily="34" charset="0"/>
                    <a:cs typeface="Times New Roman" panose="02020603050405020304" pitchFamily="18" charset="0"/>
                  </a:rPr>
                  <a:t>EK</a:t>
                </a:r>
                <a:r>
                  <a:rPr lang="el-GR" sz="1600" spc="100" baseline="-25000" dirty="0">
                    <a:effectLst/>
                    <a:latin typeface="Arial" panose="020B0604020202020204" pitchFamily="34" charset="0"/>
                    <a:ea typeface="Calibri" panose="020F0502020204030204" pitchFamily="34" charset="0"/>
                    <a:cs typeface="Times New Roman" panose="02020603050405020304" pitchFamily="18" charset="0"/>
                  </a:rPr>
                  <a:t>0</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Αξία Ταμιακών Εκροών στο χρόνο μηδέν (στο χρόνο που πραγματοποιείται η επένδυση)</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50000"/>
                  </a:lnSpc>
                  <a:spcAft>
                    <a:spcPts val="1000"/>
                  </a:spcAft>
                </a:pPr>
                <a:r>
                  <a:rPr lang="en-US" sz="1600" spc="100" dirty="0">
                    <a:effectLst/>
                    <a:latin typeface="Arial" panose="020B0604020202020204" pitchFamily="34" charset="0"/>
                    <a:ea typeface="Calibri" panose="020F0502020204030204" pitchFamily="34" charset="0"/>
                    <a:cs typeface="Times New Roman" panose="02020603050405020304" pitchFamily="18" charset="0"/>
                  </a:rPr>
                  <a:t>K</a:t>
                </a:r>
                <a:r>
                  <a:rPr lang="el-GR" sz="1600" spc="100" dirty="0">
                    <a:effectLst/>
                    <a:latin typeface="Arial" panose="020B0604020202020204" pitchFamily="34" charset="0"/>
                    <a:ea typeface="Calibri" panose="020F0502020204030204" pitchFamily="34" charset="0"/>
                    <a:cs typeface="Times New Roman" panose="02020603050405020304" pitchFamily="18" charset="0"/>
                  </a:rPr>
                  <a:t>: 	Συντελεστής Προεξόφλησης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10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p:sp>
            <p:nvSpPr>
              <p:cNvPr id="3" name="Θέση περιεχομένου 2">
                <a:extLst>
                  <a:ext uri="{FF2B5EF4-FFF2-40B4-BE49-F238E27FC236}">
                    <a16:creationId xmlns:a16="http://schemas.microsoft.com/office/drawing/2014/main" id="{1C23D628-1E03-4C8C-A947-29D28C207CF6}"/>
                  </a:ext>
                </a:extLst>
              </p:cNvPr>
              <p:cNvSpPr>
                <a:spLocks noGrp="1" noRot="1" noChangeAspect="1" noMove="1" noResize="1" noEditPoints="1" noAdjustHandles="1" noChangeArrowheads="1" noChangeShapeType="1" noTextEdit="1"/>
              </p:cNvSpPr>
              <p:nvPr>
                <p:ph idx="1"/>
              </p:nvPr>
            </p:nvSpPr>
            <p:spPr>
              <a:xfrm>
                <a:off x="1381125" y="2052116"/>
                <a:ext cx="9189014" cy="4482034"/>
              </a:xfrm>
              <a:blipFill>
                <a:blip r:embed="rId2"/>
                <a:stretch>
                  <a:fillRect l="-66"/>
                </a:stretch>
              </a:blipFill>
            </p:spPr>
            <p:txBody>
              <a:bodyPr/>
              <a:lstStyle/>
              <a:p>
                <a:r>
                  <a:rPr lang="el-GR">
                    <a:noFill/>
                  </a:rPr>
                  <a:t> </a:t>
                </a:r>
              </a:p>
            </p:txBody>
          </p:sp>
        </mc:Fallback>
      </mc:AlternateContent>
    </p:spTree>
    <p:extLst>
      <p:ext uri="{BB962C8B-B14F-4D97-AF65-F5344CB8AC3E}">
        <p14:creationId xmlns:p14="http://schemas.microsoft.com/office/powerpoint/2010/main" val="223505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285C37-D67F-4861-9285-350DA4F70780}"/>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Μέθοδος Καθαρής Παρούσας Αξίας (</a:t>
            </a:r>
            <a:r>
              <a:rPr kumimoji="0" lang="en-US" sz="2900" b="0" i="0" u="none" strike="noStrike" kern="1200" cap="none" spc="0" normalizeH="0" baseline="0" noProof="0" dirty="0">
                <a:ln>
                  <a:noFill/>
                </a:ln>
                <a:solidFill>
                  <a:prstClr val="white"/>
                </a:solidFill>
                <a:effectLst/>
                <a:uLnTx/>
                <a:uFillTx/>
                <a:latin typeface="Arial" panose="020B0604020202020204"/>
                <a:ea typeface="+mj-ea"/>
                <a:cs typeface="+mj-cs"/>
              </a:rPr>
              <a:t>Net Present Value)</a:t>
            </a:r>
            <a:endParaRPr lang="el-GR" dirty="0"/>
          </a:p>
        </p:txBody>
      </p:sp>
      <p:sp>
        <p:nvSpPr>
          <p:cNvPr id="3" name="Θέση περιεχομένου 2">
            <a:extLst>
              <a:ext uri="{FF2B5EF4-FFF2-40B4-BE49-F238E27FC236}">
                <a16:creationId xmlns:a16="http://schemas.microsoft.com/office/drawing/2014/main" id="{5E77A601-0B30-4408-8FA8-C0408BEDF19F}"/>
              </a:ext>
            </a:extLst>
          </p:cNvPr>
          <p:cNvSpPr>
            <a:spLocks noGrp="1"/>
          </p:cNvSpPr>
          <p:nvPr>
            <p:ph idx="1"/>
          </p:nvPr>
        </p:nvSpPr>
        <p:spPr>
          <a:xfrm>
            <a:off x="1010093" y="2052116"/>
            <a:ext cx="9560046" cy="3997828"/>
          </a:xfrm>
        </p:spPr>
        <p:txBody>
          <a:bodyPr>
            <a:normAutofit fontScale="92500" lnSpcReduction="20000"/>
          </a:bodyPr>
          <a:lstStyle/>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Ως μειονέκτημα της εν λόγω μεθόδου μπορούμε ν’ αναφέρουμε το γεγονός ότι για την εφαρμογή της γίνεται δεκτή η υπόθεση ότι το προεξοφλητικό επιτόκιο παραμένει σταθερό κα’ όλη τη διάρκεια ζωής της επένδυσης.</a:t>
            </a:r>
          </a:p>
          <a:p>
            <a:pPr marL="0" indent="0" algn="just">
              <a:lnSpc>
                <a:spcPct val="150000"/>
              </a:lnSpc>
              <a:spcAft>
                <a:spcPts val="1000"/>
              </a:spcAft>
              <a:buNone/>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Ως πλεονεκτήματα αυτής σημειώνουμε τα ακόλουθα: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1000"/>
              </a:spcAft>
              <a:buFont typeface="+mj-lt"/>
              <a:buAutoNum type="arabicParenR"/>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Λαμβάνει υπόψη της το γεγονός ότι η πραγματική αξία του χρήματος μεταβάλλεται διαχρονικά.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1000"/>
              </a:spcAft>
              <a:buFont typeface="+mj-lt"/>
              <a:buAutoNum type="arabicParenR"/>
            </a:pPr>
            <a:r>
              <a:rPr lang="el-GR" sz="2000" spc="100" dirty="0">
                <a:effectLst/>
                <a:latin typeface="Arial" panose="020B0604020202020204" pitchFamily="34" charset="0"/>
                <a:ea typeface="Calibri" panose="020F0502020204030204" pitchFamily="34" charset="0"/>
                <a:cs typeface="Times New Roman" panose="02020603050405020304" pitchFamily="18" charset="0"/>
              </a:rPr>
              <a:t>Δύναται να χρησιμοποιηθεί προκειμένου να αξιολογηθούν περισσότερες της μιας επενδυτικές προτάσεις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77172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TM16401375[[fn=Μάντισον]]</Template>
  <TotalTime>197</TotalTime>
  <Words>2049</Words>
  <Application>Microsoft Office PowerPoint</Application>
  <PresentationFormat>Ευρεία οθόνη</PresentationFormat>
  <Paragraphs>225</Paragraphs>
  <Slides>25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25</vt:i4>
      </vt:variant>
    </vt:vector>
  </HeadingPairs>
  <TitlesOfParts>
    <vt:vector size="32" baseType="lpstr">
      <vt:lpstr>Arial</vt:lpstr>
      <vt:lpstr>Calibri</vt:lpstr>
      <vt:lpstr>Cambria Math</vt:lpstr>
      <vt:lpstr>MS Shell Dlg 2</vt:lpstr>
      <vt:lpstr>Wingdings</vt:lpstr>
      <vt:lpstr>Wingdings 3</vt:lpstr>
      <vt:lpstr>Μάντισον</vt:lpstr>
      <vt:lpstr>ΜΑΘΗΜΑ 8ο Μέθοδοι Αναγωγής σε Παρούσες αξίες - Μέθοδος Καθαρής Παρούσας Αξίας (Net Present Value)</vt:lpstr>
      <vt:lpstr>Μέθοδοι Αναγωγής σε Παρούσες αξίες</vt:lpstr>
      <vt:lpstr>Μέθοδοι Αναγωγής σε Παρούσες αξίες</vt:lpstr>
      <vt:lpstr>Μέθοδοι Αναγωγής σε Παρούσες αξίες</vt:lpstr>
      <vt:lpstr>Μέθοδοι Αναγωγής σε Παρούσες αξίες</vt:lpstr>
      <vt:lpstr>Μέθοδοι Αναγωγής σε Παρούσες αξίες</vt:lpstr>
      <vt:lpstr>Μέθοδος Καθαρής Παρούσας Αξίας (Net Present Value)</vt:lpstr>
      <vt:lpstr>Μέθοδος Καθαρής Παρούσας Αξίας (Net Present Value)</vt:lpstr>
      <vt:lpstr>Μέθοδος Καθαρής Παρούσας Αξίας (Net Present Value)</vt:lpstr>
      <vt:lpstr>Μέθοδος Καθαρής Παρούσας Αξίας (Net Present Value)                 Εφαρμογή 1η  </vt:lpstr>
      <vt:lpstr>Μέθοδος Καθαρής Παρούσας Αξίας (Net Present Value) Εφαρμογή 1η </vt:lpstr>
      <vt:lpstr>Μέθοδος Καθαρής Παρούσας Αξίας (Net Present Value)    Εφαρμογή 1η </vt:lpstr>
      <vt:lpstr>Μέθοδος Καθαρής Παρούσας Αξίας (Net Present Value)       Εφαρμογή 1η </vt:lpstr>
      <vt:lpstr>Μέθοδος Καθαρής Παρούσας Αξίας (Net Present Value)               Εφαρμογή 2η  </vt:lpstr>
      <vt:lpstr>Μέθοδος Καθαρής Παρούσας Αξίας (Net Present Value)               Εφαρμογή 2η</vt:lpstr>
      <vt:lpstr>Μέθοδος Καθαρής Παρούσας Αξίας (Net Present Value)               Εφαρμογή 2η</vt:lpstr>
      <vt:lpstr>Μέθοδος Καθαρής Παρούσας Αξίας (Net Present Value)               Εφαρμογή 2η</vt:lpstr>
      <vt:lpstr>Μέθοδος Καθαρής Παρούσας Αξίας (Net Present Value)               Εφαρμογή 2η</vt:lpstr>
      <vt:lpstr>Μέθοδος Καθαρής Παρούσας Αξίας (Net Present Value)               Εφαρμογή 2η</vt:lpstr>
      <vt:lpstr>Μέθοδος Καθαρής Παρούσας Αξίας (Net Present Value)</vt:lpstr>
      <vt:lpstr>Μέθοδος Καθαρής Παρούσας Αξίας (Net Present Value)</vt:lpstr>
      <vt:lpstr>Άσκηση  </vt:lpstr>
      <vt:lpstr>Άσκηση  </vt:lpstr>
      <vt:lpstr>Άσκηση  </vt:lpstr>
      <vt:lpstr>Άσκηση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8ο Μέθοδος Καθαρής Παρούσας Αξίας (Net Present Value)</dc:title>
  <dc:creator>ΧΡΗΣΤΟΣ ΣΤΑΜΠΟΥΛΗΣ</dc:creator>
  <cp:lastModifiedBy>ΧΡΗΣΤΟΣ ΣΤΑΜΠΟΥΛΗΣ</cp:lastModifiedBy>
  <cp:revision>12</cp:revision>
  <dcterms:created xsi:type="dcterms:W3CDTF">2020-11-28T11:46:05Z</dcterms:created>
  <dcterms:modified xsi:type="dcterms:W3CDTF">2020-11-28T15:03:11Z</dcterms:modified>
</cp:coreProperties>
</file>