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1" r:id="rId3"/>
    <p:sldId id="325" r:id="rId4"/>
    <p:sldId id="305" r:id="rId5"/>
    <p:sldId id="257" r:id="rId6"/>
    <p:sldId id="352" r:id="rId7"/>
    <p:sldId id="273" r:id="rId8"/>
    <p:sldId id="259" r:id="rId9"/>
    <p:sldId id="258" r:id="rId10"/>
    <p:sldId id="260" r:id="rId11"/>
    <p:sldId id="261" r:id="rId12"/>
    <p:sldId id="262" r:id="rId13"/>
    <p:sldId id="263" r:id="rId14"/>
    <p:sldId id="293" r:id="rId15"/>
    <p:sldId id="341" r:id="rId16"/>
    <p:sldId id="313" r:id="rId17"/>
    <p:sldId id="264" r:id="rId18"/>
    <p:sldId id="295" r:id="rId19"/>
    <p:sldId id="326" r:id="rId20"/>
    <p:sldId id="296" r:id="rId21"/>
    <p:sldId id="297" r:id="rId22"/>
    <p:sldId id="327" r:id="rId23"/>
    <p:sldId id="298" r:id="rId24"/>
    <p:sldId id="299" r:id="rId25"/>
    <p:sldId id="328" r:id="rId26"/>
    <p:sldId id="267" r:id="rId27"/>
    <p:sldId id="268" r:id="rId28"/>
    <p:sldId id="269" r:id="rId29"/>
    <p:sldId id="270" r:id="rId30"/>
    <p:sldId id="279" r:id="rId31"/>
    <p:sldId id="271" r:id="rId32"/>
    <p:sldId id="315" r:id="rId33"/>
    <p:sldId id="316" r:id="rId34"/>
    <p:sldId id="277" r:id="rId35"/>
    <p:sldId id="280" r:id="rId36"/>
    <p:sldId id="314" r:id="rId37"/>
    <p:sldId id="272" r:id="rId38"/>
    <p:sldId id="274" r:id="rId39"/>
    <p:sldId id="300" r:id="rId40"/>
    <p:sldId id="342" r:id="rId41"/>
    <p:sldId id="301" r:id="rId42"/>
    <p:sldId id="302" r:id="rId43"/>
    <p:sldId id="306" r:id="rId44"/>
    <p:sldId id="321" r:id="rId45"/>
    <p:sldId id="307" r:id="rId46"/>
    <p:sldId id="308" r:id="rId47"/>
    <p:sldId id="275" r:id="rId48"/>
    <p:sldId id="338" r:id="rId49"/>
    <p:sldId id="346" r:id="rId50"/>
    <p:sldId id="345" r:id="rId51"/>
    <p:sldId id="276" r:id="rId52"/>
    <p:sldId id="278" r:id="rId53"/>
    <p:sldId id="347" r:id="rId54"/>
    <p:sldId id="309" r:id="rId55"/>
    <p:sldId id="351" r:id="rId56"/>
    <p:sldId id="343" r:id="rId57"/>
    <p:sldId id="344" r:id="rId58"/>
    <p:sldId id="339" r:id="rId59"/>
    <p:sldId id="310" r:id="rId60"/>
    <p:sldId id="311" r:id="rId61"/>
    <p:sldId id="322" r:id="rId62"/>
    <p:sldId id="303" r:id="rId63"/>
    <p:sldId id="329" r:id="rId64"/>
    <p:sldId id="304" r:id="rId65"/>
    <p:sldId id="349" r:id="rId66"/>
    <p:sldId id="350" r:id="rId67"/>
    <p:sldId id="331" r:id="rId68"/>
    <p:sldId id="332" r:id="rId69"/>
    <p:sldId id="336" r:id="rId70"/>
    <p:sldId id="337" r:id="rId71"/>
    <p:sldId id="323" r:id="rId72"/>
    <p:sldId id="324" r:id="rId73"/>
    <p:sldId id="282" r:id="rId74"/>
    <p:sldId id="317" r:id="rId75"/>
    <p:sldId id="330" r:id="rId76"/>
    <p:sldId id="283" r:id="rId77"/>
    <p:sldId id="318" r:id="rId78"/>
    <p:sldId id="285" r:id="rId79"/>
    <p:sldId id="319" r:id="rId80"/>
    <p:sldId id="286" r:id="rId81"/>
    <p:sldId id="340" r:id="rId82"/>
    <p:sldId id="334" r:id="rId83"/>
    <p:sldId id="335" r:id="rId84"/>
    <p:sldId id="333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72"/>
    <p:restoredTop sz="50000"/>
  </p:normalViewPr>
  <p:slideViewPr>
    <p:cSldViewPr snapToGrid="0" snapToObjects="1">
      <p:cViewPr>
        <p:scale>
          <a:sx n="40" d="100"/>
          <a:sy n="40" d="100"/>
        </p:scale>
        <p:origin x="1168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75D9-F1C2-594C-8FF8-B4DE085DE25A}" type="datetimeFigureOut">
              <a:rPr lang="en-US" smtClean="0"/>
              <a:pPr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ECB9-29DE-2346-9A23-CD630ACBB3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75D9-F1C2-594C-8FF8-B4DE085DE25A}" type="datetimeFigureOut">
              <a:rPr lang="en-US" smtClean="0"/>
              <a:pPr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ECB9-29DE-2346-9A23-CD630ACBB3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75D9-F1C2-594C-8FF8-B4DE085DE25A}" type="datetimeFigureOut">
              <a:rPr lang="en-US" smtClean="0"/>
              <a:pPr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ECB9-29DE-2346-9A23-CD630ACBB3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75D9-F1C2-594C-8FF8-B4DE085DE25A}" type="datetimeFigureOut">
              <a:rPr lang="en-US" smtClean="0"/>
              <a:pPr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ECB9-29DE-2346-9A23-CD630ACBB3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75D9-F1C2-594C-8FF8-B4DE085DE25A}" type="datetimeFigureOut">
              <a:rPr lang="en-US" smtClean="0"/>
              <a:pPr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ECB9-29DE-2346-9A23-CD630ACBB3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75D9-F1C2-594C-8FF8-B4DE085DE25A}" type="datetimeFigureOut">
              <a:rPr lang="en-US" smtClean="0"/>
              <a:pPr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ECB9-29DE-2346-9A23-CD630ACBB3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75D9-F1C2-594C-8FF8-B4DE085DE25A}" type="datetimeFigureOut">
              <a:rPr lang="en-US" smtClean="0"/>
              <a:pPr/>
              <a:t>2/18/19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ECB9-29DE-2346-9A23-CD630ACBB3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75D9-F1C2-594C-8FF8-B4DE085DE25A}" type="datetimeFigureOut">
              <a:rPr lang="en-US" smtClean="0"/>
              <a:pPr/>
              <a:t>2/18/19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ECB9-29DE-2346-9A23-CD630ACBB3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75D9-F1C2-594C-8FF8-B4DE085DE25A}" type="datetimeFigureOut">
              <a:rPr lang="en-US" smtClean="0"/>
              <a:pPr/>
              <a:t>2/18/19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ECB9-29DE-2346-9A23-CD630ACBB3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75D9-F1C2-594C-8FF8-B4DE085DE25A}" type="datetimeFigureOut">
              <a:rPr lang="en-US" smtClean="0"/>
              <a:pPr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ECB9-29DE-2346-9A23-CD630ACBB3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75D9-F1C2-594C-8FF8-B4DE085DE25A}" type="datetimeFigureOut">
              <a:rPr lang="en-US" smtClean="0"/>
              <a:pPr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ECB9-29DE-2346-9A23-CD630ACBB3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75D9-F1C2-594C-8FF8-B4DE085DE25A}" type="datetimeFigureOut">
              <a:rPr lang="en-US" smtClean="0"/>
              <a:pPr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EECB9-29DE-2346-9A23-CD630ACBB3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2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gi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Relationship Id="rId3" Type="http://schemas.openxmlformats.org/officeDocument/2006/relationships/image" Target="../media/image57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4" Type="http://schemas.openxmlformats.org/officeDocument/2006/relationships/image" Target="../media/image68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jpg"/><Relationship Id="rId3" Type="http://schemas.openxmlformats.org/officeDocument/2006/relationships/image" Target="../media/image7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ΑΣΘΕΝΕΙΕΣ ΕΛΙΑΣ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Όταν επικρατούν ευνοϊκές συνθήκες σχηματίζονται </a:t>
            </a:r>
            <a:br>
              <a:rPr lang="el-GR" sz="2400" dirty="0" smtClean="0"/>
            </a:br>
            <a:r>
              <a:rPr lang="el-GR" sz="2400" dirty="0" smtClean="0"/>
              <a:t>πολλές κηλίδες προσβολής σε κάθε φύλλο ελιάς</a:t>
            </a:r>
            <a:endParaRPr lang="en-US" sz="2400" dirty="0"/>
          </a:p>
        </p:txBody>
      </p:sp>
      <p:pic>
        <p:nvPicPr>
          <p:cNvPr id="4" name="Content Placeholder 3" descr="1621787_823990427641991_22715380344620486_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44" r="-18144"/>
          <a:stretch>
            <a:fillRect/>
          </a:stretch>
        </p:blipFill>
        <p:spPr>
          <a:xfrm>
            <a:off x="457199" y="1600200"/>
            <a:ext cx="4586543" cy="2522422"/>
          </a:xfrm>
        </p:spPr>
      </p:pic>
      <p:pic>
        <p:nvPicPr>
          <p:cNvPr id="5" name="Content Placeholder 3" descr="repilo_1_20150130_2073990053.jpg"/>
          <p:cNvPicPr>
            <a:picLocks noChangeAspect="1"/>
          </p:cNvPicPr>
          <p:nvPr/>
        </p:nvPicPr>
        <p:blipFill>
          <a:blip r:embed="rId3"/>
          <a:srcRect l="-3413" r="-3413"/>
          <a:stretch>
            <a:fillRect/>
          </a:stretch>
        </p:blipFill>
        <p:spPr>
          <a:xfrm>
            <a:off x="4344204" y="3737903"/>
            <a:ext cx="4342595" cy="2388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Έντονα προσβεβλημένα φύλλα ελιάς από κυκλοκόνιο</a:t>
            </a:r>
            <a:endParaRPr lang="en-US" sz="2400" dirty="0"/>
          </a:p>
        </p:txBody>
      </p:sp>
      <p:pic>
        <p:nvPicPr>
          <p:cNvPr id="4" name="Content Placeholder 3" descr="800px-Spilocaea_oleagin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332506" y="1628126"/>
            <a:ext cx="4402780" cy="242135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29" y="3229428"/>
            <a:ext cx="4137141" cy="3106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Τα μολυσμένα φύλλα πέφτουν, προκαλώντας αποφύλλωση και ξήρανση κλαδίσκων και απογύμνωση της κόμης των έντονα προσβεβλημένων  δέντρων</a:t>
            </a:r>
            <a:endParaRPr lang="en-US" sz="2400" dirty="0"/>
          </a:p>
        </p:txBody>
      </p:sp>
      <p:pic>
        <p:nvPicPr>
          <p:cNvPr id="4" name="Content Placeholder 3" descr="head_olho_de_pava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510" r="-85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Εκτός του ελάσματος των φύλλων προσβάλλονται οι μίσχοι των φύλλων και οι ποδίσκοι των ανθέων, ταξιανθιών και καρπών</a:t>
            </a:r>
            <a:endParaRPr lang="en-US" sz="2400" dirty="0"/>
          </a:p>
        </p:txBody>
      </p:sp>
      <p:pic>
        <p:nvPicPr>
          <p:cNvPr id="4" name="Content Placeholder 3" descr="peacok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2192" r="-5219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Κυκλοκόνιο (</a:t>
            </a:r>
            <a:r>
              <a:rPr lang="en-US" sz="2400" b="1" i="1" dirty="0" err="1" smtClean="0"/>
              <a:t>Spilocaea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oleaginea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Παθογόνο αίτιο-Συνθήκες ανάπτυξης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Την ασθένεια προκαλεί ο ατελής μύκητας</a:t>
            </a:r>
            <a:r>
              <a:rPr lang="en-US" dirty="0" smtClean="0"/>
              <a:t> </a:t>
            </a:r>
            <a:r>
              <a:rPr lang="en-US" i="1" dirty="0" err="1" smtClean="0"/>
              <a:t>Spilocaea</a:t>
            </a:r>
            <a:r>
              <a:rPr lang="en-US" i="1" dirty="0" smtClean="0"/>
              <a:t> </a:t>
            </a:r>
            <a:r>
              <a:rPr lang="en-US" i="1" dirty="0" err="1" smtClean="0"/>
              <a:t>oleaginea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Cycloconium</a:t>
            </a:r>
            <a:r>
              <a:rPr lang="en-US" i="1" dirty="0" smtClean="0"/>
              <a:t> </a:t>
            </a:r>
            <a:r>
              <a:rPr lang="en-US" i="1" dirty="0" err="1" smtClean="0"/>
              <a:t>oleagineum</a:t>
            </a:r>
            <a:r>
              <a:rPr lang="el-GR" dirty="0" smtClean="0"/>
              <a:t>)</a:t>
            </a:r>
            <a:r>
              <a:rPr lang="en-US" dirty="0" smtClean="0"/>
              <a:t> (</a:t>
            </a:r>
            <a:r>
              <a:rPr lang="en-US" dirty="0" err="1" smtClean="0"/>
              <a:t>Hypomycetes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smtClean="0"/>
              <a:t>Το μυκήλιο του παθογόνου αναπτύσσεται μεταξύ εφυμενίδας και επιδερμίδας</a:t>
            </a:r>
          </a:p>
          <a:p>
            <a:r>
              <a:rPr lang="el-GR" dirty="0" smtClean="0"/>
              <a:t>Αποστέλλει προς τα έξω, βραχείς φιαλόμορφους κονιδιοφόρους</a:t>
            </a:r>
          </a:p>
          <a:p>
            <a:r>
              <a:rPr lang="el-GR" dirty="0" smtClean="0"/>
              <a:t>Οι κονιδιοφόροι εμφανίζονται στην επιφάνεια των κηλίδων μετά από διάρρηξη της επιδερμίδας</a:t>
            </a:r>
          </a:p>
          <a:p>
            <a:r>
              <a:rPr lang="el-GR" dirty="0" smtClean="0"/>
              <a:t>Τα κονίδια είναι δικύτταρα, επιμήκη ωοειδή ή απιοειδή, κιτρινοκαστανά</a:t>
            </a:r>
          </a:p>
          <a:p>
            <a:r>
              <a:rPr lang="el-GR" dirty="0" smtClean="0"/>
              <a:t>Η άριστη θερμοκρασία βλάστησης των κονιδίων και ανάπτυξης κυμαίνεται μεταξύ 16-20</a:t>
            </a:r>
            <a:r>
              <a:rPr lang="el-GR" baseline="30000" dirty="0" smtClean="0"/>
              <a:t>ο</a:t>
            </a:r>
            <a:r>
              <a:rPr lang="en-US" dirty="0" smtClean="0"/>
              <a:t>C</a:t>
            </a:r>
            <a:endParaRPr lang="el-GR" dirty="0" smtClean="0"/>
          </a:p>
          <a:p>
            <a:r>
              <a:rPr lang="el-GR" dirty="0" smtClean="0"/>
              <a:t>Για την απελευθέρωση και διασπορά τους, </a:t>
            </a:r>
            <a:r>
              <a:rPr lang="el-GR" b="1" dirty="0" smtClean="0"/>
              <a:t>τα κονίδια έχουν ανάγκη νερού</a:t>
            </a:r>
            <a:r>
              <a:rPr lang="el-GR" dirty="0" smtClean="0"/>
              <a:t> (είναι </a:t>
            </a:r>
            <a:r>
              <a:rPr lang="el-GR" b="1" dirty="0" smtClean="0"/>
              <a:t>μυξοσπόρια</a:t>
            </a:r>
            <a:r>
              <a:rPr lang="el-GR" dirty="0" smtClean="0"/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Σχηματική απόδοση του βιολογικού κύκλου του </a:t>
            </a:r>
            <a:br>
              <a:rPr lang="el-GR" sz="2400" dirty="0" smtClean="0"/>
            </a:br>
            <a:r>
              <a:rPr lang="el-GR" sz="2400" dirty="0" smtClean="0"/>
              <a:t>παθογόνου</a:t>
            </a:r>
            <a:r>
              <a:rPr lang="en-US" sz="2400" dirty="0" smtClean="0"/>
              <a:t> </a:t>
            </a:r>
            <a:r>
              <a:rPr lang="el-GR" sz="2400" dirty="0" smtClean="0"/>
              <a:t>αιτίου (</a:t>
            </a:r>
            <a:r>
              <a:rPr lang="en-US" sz="2400" i="1" dirty="0" err="1" smtClean="0"/>
              <a:t>Spilocaea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oleagina</a:t>
            </a:r>
            <a:r>
              <a:rPr lang="el-GR" sz="2400" dirty="0" smtClean="0"/>
              <a:t>) του κυκλοκόνιου</a:t>
            </a:r>
            <a:endParaRPr lang="en-US" sz="2400" dirty="0"/>
          </a:p>
        </p:txBody>
      </p:sp>
      <p:pic>
        <p:nvPicPr>
          <p:cNvPr id="5" name="Picture 4" descr="κυκλοκόνιο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52" y="1906442"/>
            <a:ext cx="5503030" cy="416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Μυκήλιο (υφές), κονιδιοφόροι και κονίδια κυκλοκόνιου</a:t>
            </a:r>
            <a:endParaRPr lang="en-US" sz="2400" dirty="0"/>
          </a:p>
        </p:txBody>
      </p:sp>
      <p:pic>
        <p:nvPicPr>
          <p:cNvPr id="4" name="Content Placeholder 3" descr="extra_104814_f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007" r="-1200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Τα κονίδια (αγενή σπόρια) του παθογόνου είναι δικύτταρα, επιμήκη, ωοειδή ή απιοειδή, κιτρινοκαστανής απόχρωσης</a:t>
            </a:r>
            <a:endParaRPr lang="en-US" sz="2400" dirty="0"/>
          </a:p>
        </p:txBody>
      </p:sp>
      <p:pic>
        <p:nvPicPr>
          <p:cNvPr id="4" name="Content Placeholder 3" descr="occhiopav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154" r="-6154"/>
          <a:stretch>
            <a:fillRect/>
          </a:stretch>
        </p:blipFill>
        <p:spPr>
          <a:xfrm>
            <a:off x="457200" y="1600201"/>
            <a:ext cx="4156655" cy="2286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94742"/>
            <a:ext cx="3571875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Κυκλοκόνιο (</a:t>
            </a:r>
            <a:r>
              <a:rPr lang="en-US" sz="2400" b="1" i="1" dirty="0" err="1" smtClean="0"/>
              <a:t>Spilocaea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oleaginea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Παθογόνο αίτιο-Συνθήκες ανάπτυξης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Για την πραγματοποίηση των μολύνσεων είναι </a:t>
            </a:r>
            <a:r>
              <a:rPr lang="el-GR" sz="2400" b="1" dirty="0" smtClean="0"/>
              <a:t>απαραίτητη </a:t>
            </a:r>
            <a:r>
              <a:rPr lang="el-GR" sz="2400" dirty="0" smtClean="0"/>
              <a:t>η</a:t>
            </a:r>
            <a:r>
              <a:rPr lang="el-GR" sz="2400" b="1" dirty="0" smtClean="0"/>
              <a:t> βροχή ή η πολύ υψηλή υγρασία</a:t>
            </a:r>
          </a:p>
          <a:p>
            <a:r>
              <a:rPr lang="el-GR" sz="2400" dirty="0" smtClean="0"/>
              <a:t>Επίσης, απαιτούνται </a:t>
            </a:r>
            <a:r>
              <a:rPr lang="el-GR" sz="2400" b="1" dirty="0" smtClean="0"/>
              <a:t>σχετικά χαμηλές θερμιοκρασίες </a:t>
            </a:r>
            <a:r>
              <a:rPr lang="el-GR" sz="2400" dirty="0" smtClean="0"/>
              <a:t>(6-12</a:t>
            </a:r>
            <a:r>
              <a:rPr lang="el-GR" sz="2400" baseline="30000" dirty="0" smtClean="0"/>
              <a:t>ο</a:t>
            </a:r>
            <a:r>
              <a:rPr lang="en-US" sz="2400" dirty="0" smtClean="0"/>
              <a:t>C</a:t>
            </a:r>
            <a:r>
              <a:rPr lang="el-GR" sz="2400" dirty="0" smtClean="0"/>
              <a:t>)</a:t>
            </a:r>
          </a:p>
          <a:p>
            <a:r>
              <a:rPr lang="el-GR" sz="2400" dirty="0" smtClean="0"/>
              <a:t>Οι μολύνσεις πραγματοποιούνται </a:t>
            </a:r>
          </a:p>
          <a:p>
            <a:pPr>
              <a:buFont typeface="Wingdings" charset="2"/>
              <a:buChar char="ü"/>
            </a:pPr>
            <a:r>
              <a:rPr lang="el-GR" sz="2400" dirty="0" smtClean="0"/>
              <a:t>κατά το φθινόπωρο</a:t>
            </a:r>
          </a:p>
          <a:p>
            <a:pPr>
              <a:buFont typeface="Wingdings" charset="2"/>
              <a:buChar char="ü"/>
            </a:pPr>
            <a:r>
              <a:rPr lang="el-GR" sz="2400" dirty="0" smtClean="0"/>
              <a:t> το χειμώνα (εφόσον είναι ήπιος, με θερμοκρασία περιβάλλοντος τουλάχιστον 3-5</a:t>
            </a:r>
            <a:r>
              <a:rPr lang="el-GR" sz="2400" baseline="30000" dirty="0" smtClean="0"/>
              <a:t>ο</a:t>
            </a:r>
            <a:r>
              <a:rPr lang="en-US" sz="2400" dirty="0" smtClean="0"/>
              <a:t>C</a:t>
            </a:r>
            <a:r>
              <a:rPr lang="el-GR" sz="2400" dirty="0" smtClean="0"/>
              <a:t>)</a:t>
            </a:r>
          </a:p>
          <a:p>
            <a:pPr>
              <a:buFont typeface="Wingdings" charset="2"/>
              <a:buChar char="ü"/>
            </a:pPr>
            <a:r>
              <a:rPr lang="el-GR" sz="2400" dirty="0" smtClean="0"/>
              <a:t>την άνοιξη (εφόσον επικρατεί υγρός και βροχερός καιρός)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Κυκλοκόνιο (</a:t>
            </a:r>
            <a:r>
              <a:rPr lang="en-US" sz="2400" b="1" i="1" dirty="0" err="1"/>
              <a:t>Spilocaea</a:t>
            </a:r>
            <a:r>
              <a:rPr lang="en-US" sz="2400" b="1" i="1" dirty="0"/>
              <a:t> </a:t>
            </a:r>
            <a:r>
              <a:rPr lang="en-US" sz="2400" b="1" i="1" dirty="0" err="1"/>
              <a:t>oleaginea</a:t>
            </a:r>
            <a:r>
              <a:rPr lang="el-GR" sz="2400" b="1" dirty="0"/>
              <a:t>)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l-GR" sz="2400" b="1" dirty="0"/>
              <a:t>Παθογόνο αίτιο-Συνθήκες ανάπτυξης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Κατά </a:t>
            </a:r>
            <a:r>
              <a:rPr lang="el-GR" sz="2400" b="1" dirty="0"/>
              <a:t>την</a:t>
            </a:r>
            <a:r>
              <a:rPr lang="el-GR" sz="2400" dirty="0"/>
              <a:t> </a:t>
            </a:r>
            <a:r>
              <a:rPr lang="el-GR" sz="2400" b="1" dirty="0"/>
              <a:t>ξηρή και πολύ θερμή περίοδο του </a:t>
            </a:r>
            <a:r>
              <a:rPr lang="el-GR" sz="2400" b="1" dirty="0" smtClean="0"/>
              <a:t>καλοκαιριού</a:t>
            </a:r>
            <a:r>
              <a:rPr lang="el-GR" sz="2400" dirty="0" smtClean="0"/>
              <a:t>, </a:t>
            </a:r>
            <a:r>
              <a:rPr lang="el-GR" sz="2400" dirty="0"/>
              <a:t>η </a:t>
            </a:r>
            <a:r>
              <a:rPr lang="el-GR" sz="2400" b="1" dirty="0"/>
              <a:t>δράση του μύκητα αναστέλλεται</a:t>
            </a:r>
          </a:p>
          <a:p>
            <a:r>
              <a:rPr lang="el-GR" sz="2400" dirty="0"/>
              <a:t>Ο μύκητας επιβιώνει κυρίως πάνω στα προσβεβλημένα φύλλα που παραμένουν στο δέντρο</a:t>
            </a:r>
          </a:p>
          <a:p>
            <a:r>
              <a:rPr lang="el-GR" sz="2400" u="sng" dirty="0"/>
              <a:t>Οι μολύνσεις της άνοιξης είναι ιδιαίτερα </a:t>
            </a:r>
            <a:r>
              <a:rPr lang="el-GR" sz="2400" u="sng" dirty="0" smtClean="0"/>
              <a:t>σημαντικές</a:t>
            </a:r>
            <a:endParaRPr lang="el-GR" sz="2400" dirty="0" smtClean="0"/>
          </a:p>
          <a:p>
            <a:r>
              <a:rPr lang="el-GR" sz="2400" dirty="0" smtClean="0"/>
              <a:t>Από τις ανοιξιάτικες μολύνσεις προέρχεται </a:t>
            </a:r>
            <a:r>
              <a:rPr lang="el-GR" sz="2400" dirty="0"/>
              <a:t>το μόλυσμα για τις μολύνσεις του φθινοπώρου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Κυκλοκόνιο (</a:t>
            </a:r>
            <a:r>
              <a:rPr lang="en-US" sz="2400" b="1" i="1" dirty="0" err="1" smtClean="0"/>
              <a:t>Spilocaea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oleaginea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Συμπτώματα προσβολής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Το παθογόνο προσβάλλει τα </a:t>
            </a:r>
            <a:r>
              <a:rPr lang="el-GR" sz="2400" b="1" dirty="0" smtClean="0"/>
              <a:t>φύλλα</a:t>
            </a:r>
            <a:r>
              <a:rPr lang="el-GR" sz="2400" dirty="0" smtClean="0"/>
              <a:t>, τους </a:t>
            </a:r>
            <a:r>
              <a:rPr lang="el-GR" sz="2400" b="1" dirty="0" smtClean="0"/>
              <a:t>μίσχους</a:t>
            </a:r>
            <a:r>
              <a:rPr lang="el-GR" sz="2400" dirty="0" smtClean="0"/>
              <a:t> των φύλλων, τους </a:t>
            </a:r>
            <a:r>
              <a:rPr lang="el-GR" sz="2400" b="1" dirty="0" smtClean="0"/>
              <a:t>ποδίσκους</a:t>
            </a:r>
            <a:r>
              <a:rPr lang="el-GR" sz="2400" dirty="0" smtClean="0"/>
              <a:t> των ανθέων, ταξιανθιών και καρπών</a:t>
            </a:r>
          </a:p>
          <a:p>
            <a:r>
              <a:rPr lang="el-GR" sz="2400" dirty="0" smtClean="0"/>
              <a:t>Σπανιότερα, προσβάλλονται οι καρποί και οι τρυφεροί βλαστοί</a:t>
            </a:r>
          </a:p>
          <a:p>
            <a:r>
              <a:rPr lang="el-GR" sz="2400" dirty="0" smtClean="0"/>
              <a:t>Τα συνηθέστερα και </a:t>
            </a:r>
            <a:r>
              <a:rPr lang="el-GR" sz="2400" b="1" dirty="0" smtClean="0"/>
              <a:t>εμφανέστερα συμπτώματα</a:t>
            </a:r>
            <a:r>
              <a:rPr lang="el-GR" sz="2400" dirty="0" smtClean="0"/>
              <a:t> προσβολής </a:t>
            </a:r>
            <a:r>
              <a:rPr lang="el-GR" sz="2400" b="1" dirty="0" smtClean="0"/>
              <a:t>εκδηλώνονται στα φύλλα</a:t>
            </a:r>
          </a:p>
          <a:p>
            <a:r>
              <a:rPr lang="el-GR" sz="2400" dirty="0" smtClean="0"/>
              <a:t>Η ασθένεια στα φύλλα εκδηλώνεται με τον σχηματισμό </a:t>
            </a:r>
            <a:r>
              <a:rPr lang="el-GR" sz="2400" b="1" dirty="0" smtClean="0"/>
              <a:t>τεφροκαστανών κηλίδων</a:t>
            </a:r>
            <a:r>
              <a:rPr lang="el-GR" sz="2400" dirty="0" smtClean="0"/>
              <a:t>, με ασαφή όρια και κ</a:t>
            </a:r>
            <a:r>
              <a:rPr lang="el-GR" sz="2400" b="1" dirty="0" smtClean="0"/>
              <a:t>απνώδη εμφάνιση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Κυκλοκόνιο (</a:t>
            </a:r>
            <a:r>
              <a:rPr lang="en-US" sz="2400" b="1" i="1" dirty="0" err="1" smtClean="0"/>
              <a:t>Spilocaea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oleaginea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Παθογόνο αίτιο-Συνθήκες ανάπτυξης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270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ένταση της ασθένειας επηρεάζεται από </a:t>
            </a:r>
          </a:p>
          <a:p>
            <a:pPr>
              <a:buFont typeface="Wingdings" charset="2"/>
              <a:buChar char="ü"/>
            </a:pPr>
            <a:r>
              <a:rPr lang="el-GR" sz="2400" dirty="0" smtClean="0"/>
              <a:t>το ύψος και τις ημέρες βροχής</a:t>
            </a:r>
          </a:p>
          <a:p>
            <a:pPr>
              <a:buFont typeface="Wingdings" charset="2"/>
              <a:buChar char="ü"/>
            </a:pPr>
            <a:r>
              <a:rPr lang="el-GR" sz="2400" dirty="0" smtClean="0"/>
              <a:t>την πολύ υψηλή πρωινή υγρασία την άνοιξη και το καλοκαίρι</a:t>
            </a:r>
          </a:p>
          <a:p>
            <a:r>
              <a:rPr lang="el-GR" sz="2400" dirty="0" smtClean="0"/>
              <a:t>Ο χρόνος επώασης της ασθένειας κυμαίνεται (αναλόγως της εποχής) μεταξύ 2-3 εβδομάδων και 2-3 μηνών</a:t>
            </a:r>
          </a:p>
          <a:p>
            <a:r>
              <a:rPr lang="el-GR" sz="2400" dirty="0" smtClean="0"/>
              <a:t>Οι </a:t>
            </a:r>
            <a:r>
              <a:rPr lang="el-GR" sz="2400" u="sng" dirty="0" smtClean="0"/>
              <a:t>ανοιξιάτικες μολύνσεις έχουν μεγαλύτερο χρόνο επώασης </a:t>
            </a:r>
            <a:r>
              <a:rPr lang="el-GR" sz="2400" dirty="0" smtClean="0"/>
              <a:t>και οι φθινοπωρινές, μικρότερο</a:t>
            </a:r>
          </a:p>
          <a:p>
            <a:r>
              <a:rPr lang="el-GR" sz="2400" dirty="0" smtClean="0"/>
              <a:t>Για την αντιμετώπιση της ασθένειας συνιστώνται δύο ψεκασμοί με βορδιγάλειο πολτό 1%</a:t>
            </a:r>
          </a:p>
          <a:p>
            <a:r>
              <a:rPr lang="el-GR" sz="2400" dirty="0" smtClean="0"/>
              <a:t>Ο 1</a:t>
            </a:r>
            <a:r>
              <a:rPr lang="el-GR" sz="2400" baseline="30000" dirty="0" smtClean="0"/>
              <a:t>ος</a:t>
            </a:r>
            <a:r>
              <a:rPr lang="el-GR" sz="2400" dirty="0" smtClean="0"/>
              <a:t> ψεκασμός πρέπει να γίνεται αρχές φθινοπώρου πριν από την έναρξη των βροχών</a:t>
            </a:r>
          </a:p>
          <a:p>
            <a:r>
              <a:rPr lang="el-GR" sz="2400" dirty="0" smtClean="0"/>
              <a:t>Ο 2</a:t>
            </a:r>
            <a:r>
              <a:rPr lang="el-GR" sz="2400" baseline="30000" dirty="0" smtClean="0"/>
              <a:t>ος</a:t>
            </a:r>
            <a:r>
              <a:rPr lang="el-GR" sz="2400" dirty="0" smtClean="0"/>
              <a:t> ψεκασμός πρέπει να γίνεται στις αρχές της άνοιξης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Καρκίνωση ή φυματίωση </a:t>
            </a:r>
            <a:br>
              <a:rPr lang="el-GR" sz="2400" b="1" dirty="0" smtClean="0"/>
            </a:br>
            <a:r>
              <a:rPr lang="el-GR" sz="2400" b="1" dirty="0" smtClean="0"/>
              <a:t>(</a:t>
            </a:r>
            <a:r>
              <a:rPr lang="en-US" sz="2400" b="1" i="1" dirty="0" smtClean="0"/>
              <a:t>Pseudomonas </a:t>
            </a:r>
            <a:r>
              <a:rPr lang="en-US" sz="2400" b="1" i="1" dirty="0" err="1" smtClean="0"/>
              <a:t>savastanoi</a:t>
            </a:r>
            <a:r>
              <a:rPr lang="en-US" sz="2400" b="1" i="1" dirty="0" smtClean="0"/>
              <a:t> </a:t>
            </a:r>
            <a:r>
              <a:rPr lang="en-US" sz="2400" b="1" dirty="0" err="1" smtClean="0"/>
              <a:t>pv</a:t>
            </a:r>
            <a:r>
              <a:rPr lang="en-US" sz="2400" b="1" dirty="0" smtClean="0"/>
              <a:t>. </a:t>
            </a:r>
            <a:r>
              <a:rPr lang="en-US" sz="2400" b="1" i="1" dirty="0" err="1" smtClean="0"/>
              <a:t>savastanoi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Συμπτώματα προσβολής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Το χαρακτηριστικό σύμπτωμα της ασθένειας είναι ο </a:t>
            </a:r>
            <a:r>
              <a:rPr lang="el-GR" sz="2400" b="1" dirty="0" smtClean="0"/>
              <a:t>σχηματισμός</a:t>
            </a:r>
            <a:r>
              <a:rPr lang="el-GR" sz="2400" dirty="0" smtClean="0"/>
              <a:t> μικρών όγκων (</a:t>
            </a:r>
            <a:r>
              <a:rPr lang="el-GR" sz="2400" b="1" dirty="0" smtClean="0"/>
              <a:t>εξογκωμάτων</a:t>
            </a:r>
            <a:r>
              <a:rPr lang="el-GR" sz="2400" dirty="0" smtClean="0"/>
              <a:t>), γνωστών ως </a:t>
            </a:r>
            <a:r>
              <a:rPr lang="el-GR" sz="2400" u="sng" dirty="0" smtClean="0"/>
              <a:t>καρκινώματα</a:t>
            </a:r>
            <a:r>
              <a:rPr lang="el-GR" sz="2400" dirty="0" smtClean="0"/>
              <a:t> ή </a:t>
            </a:r>
            <a:r>
              <a:rPr lang="el-GR" sz="2400" u="sng" dirty="0" smtClean="0"/>
              <a:t>φυμάτια</a:t>
            </a:r>
          </a:p>
          <a:p>
            <a:r>
              <a:rPr lang="el-GR" sz="2400" dirty="0" smtClean="0"/>
              <a:t>Αυτά, σχηματίζονται στους </a:t>
            </a:r>
            <a:r>
              <a:rPr lang="el-GR" sz="2400" u="sng" dirty="0" smtClean="0"/>
              <a:t>κλαδίσκους</a:t>
            </a:r>
            <a:r>
              <a:rPr lang="el-GR" sz="2400" dirty="0" smtClean="0"/>
              <a:t>, τους </a:t>
            </a:r>
            <a:r>
              <a:rPr lang="el-GR" sz="2400" u="sng" dirty="0" smtClean="0"/>
              <a:t>κλάδους</a:t>
            </a:r>
            <a:r>
              <a:rPr lang="el-GR" sz="2400" dirty="0" smtClean="0"/>
              <a:t>, τον </a:t>
            </a:r>
            <a:r>
              <a:rPr lang="el-GR" sz="2400" u="sng" dirty="0" smtClean="0"/>
              <a:t>κορμό</a:t>
            </a:r>
            <a:r>
              <a:rPr lang="el-GR" sz="2400" dirty="0" smtClean="0"/>
              <a:t>, τις </a:t>
            </a:r>
            <a:r>
              <a:rPr lang="el-GR" sz="2400" u="sng" dirty="0" smtClean="0"/>
              <a:t>ρίζες</a:t>
            </a:r>
            <a:r>
              <a:rPr lang="el-GR" sz="2400" dirty="0" smtClean="0"/>
              <a:t> και (σπανιότερα) στα </a:t>
            </a:r>
            <a:r>
              <a:rPr lang="el-GR" sz="2400" u="sng" dirty="0" smtClean="0"/>
              <a:t>φύλλα</a:t>
            </a:r>
          </a:p>
          <a:p>
            <a:r>
              <a:rPr lang="el-GR" sz="2400" dirty="0" smtClean="0"/>
              <a:t>Αρχικά, παρουσιάζονται ως </a:t>
            </a:r>
            <a:r>
              <a:rPr lang="el-GR" sz="2400" b="1" dirty="0" smtClean="0"/>
              <a:t>μικρές διογκώσεις </a:t>
            </a:r>
            <a:r>
              <a:rPr lang="el-GR" sz="2400" dirty="0" smtClean="0"/>
              <a:t>πάνω στα κλαδιά, έχουν </a:t>
            </a:r>
            <a:r>
              <a:rPr lang="el-GR" sz="2400" b="1" dirty="0" smtClean="0"/>
              <a:t>ομαλή επιφάνεια </a:t>
            </a:r>
            <a:r>
              <a:rPr lang="el-GR" sz="2400" dirty="0" smtClean="0"/>
              <a:t>και </a:t>
            </a:r>
            <a:r>
              <a:rPr lang="el-GR" sz="2400" b="1" dirty="0" smtClean="0"/>
              <a:t>σπογγώδη σύσταση</a:t>
            </a:r>
          </a:p>
          <a:p>
            <a:r>
              <a:rPr lang="el-GR" sz="2400" dirty="0" smtClean="0"/>
              <a:t>Μετά από μερικούς μήνες οι μικροί αυτοί όγκοι μεγαλώνουν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/>
              <a:t>Καρκίνωση ή φυματίωση </a:t>
            </a:r>
            <a:br>
              <a:rPr lang="el-GR" sz="2400" b="1" dirty="0"/>
            </a:br>
            <a:r>
              <a:rPr lang="el-GR" sz="2400" b="1" dirty="0"/>
              <a:t>(</a:t>
            </a:r>
            <a:r>
              <a:rPr lang="en-US" sz="2400" b="1" i="1" dirty="0"/>
              <a:t>Pseudomonas </a:t>
            </a:r>
            <a:r>
              <a:rPr lang="en-US" sz="2400" b="1" i="1" dirty="0" err="1"/>
              <a:t>savastanoi</a:t>
            </a:r>
            <a:r>
              <a:rPr lang="en-US" sz="2400" b="1" i="1" dirty="0"/>
              <a:t> </a:t>
            </a:r>
            <a:r>
              <a:rPr lang="en-US" sz="2400" b="1" dirty="0" err="1"/>
              <a:t>pv</a:t>
            </a:r>
            <a:r>
              <a:rPr lang="en-US" sz="2400" b="1" dirty="0"/>
              <a:t>. </a:t>
            </a:r>
            <a:r>
              <a:rPr lang="en-US" sz="2400" b="1" i="1" dirty="0" err="1"/>
              <a:t>savastanoi</a:t>
            </a:r>
            <a:r>
              <a:rPr lang="el-GR" sz="2400" b="1" dirty="0"/>
              <a:t>)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l-GR" sz="2400" b="1" dirty="0"/>
              <a:t>Συμπτώματα προσβολής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Αποκτούν περίπου σφαιρική μορφή, έχουν </a:t>
            </a:r>
            <a:r>
              <a:rPr lang="el-GR" sz="2400" b="1" dirty="0"/>
              <a:t>ανώμαλη επιφάνεια, σκληρή σύσταση και φέρουν βαθιές σχισμές </a:t>
            </a:r>
          </a:p>
          <a:p>
            <a:r>
              <a:rPr lang="el-GR" sz="2400" dirty="0"/>
              <a:t>Αρχικά, έχουν σχετικά μαλακή σύσταση και ανοικτό χρώμα, ενώ αργότερα αποκτούν σκληρή σύσταση και σκοτεινό </a:t>
            </a:r>
            <a:r>
              <a:rPr lang="el-GR" sz="2400" dirty="0" smtClean="0"/>
              <a:t>χρώμα</a:t>
            </a:r>
          </a:p>
          <a:p>
            <a:r>
              <a:rPr lang="el-GR" sz="2400" dirty="0" smtClean="0"/>
              <a:t>Στο </a:t>
            </a:r>
            <a:r>
              <a:rPr lang="el-GR" sz="2400" dirty="0"/>
              <a:t>εσωτερικό των νεαρών (μαλακών) όγκων παρατηρούνται κατά θέσεις μικρές </a:t>
            </a:r>
            <a:r>
              <a:rPr lang="el-GR" sz="2400" u="sng" dirty="0"/>
              <a:t>κοιλότητες</a:t>
            </a:r>
            <a:r>
              <a:rPr lang="el-GR" sz="2400" dirty="0"/>
              <a:t> ή μικρές </a:t>
            </a:r>
            <a:r>
              <a:rPr lang="el-GR" sz="2400" u="sng" dirty="0"/>
              <a:t>υδατώδεις περιοχές</a:t>
            </a:r>
          </a:p>
          <a:p>
            <a:r>
              <a:rPr lang="el-GR" sz="2400" dirty="0"/>
              <a:t>Στις θέσεις αυτές συγκεντρώνονται σε εξαιρετικά υψηλούς πληθυσμούς τα παθογόνα βακτήρια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Καρκίνωση ή φυματίωση </a:t>
            </a:r>
            <a:br>
              <a:rPr lang="el-GR" sz="2400" b="1" dirty="0" smtClean="0"/>
            </a:br>
            <a:r>
              <a:rPr lang="el-GR" sz="2400" b="1" dirty="0" smtClean="0"/>
              <a:t>(</a:t>
            </a:r>
            <a:r>
              <a:rPr lang="en-US" sz="2400" b="1" i="1" dirty="0" smtClean="0"/>
              <a:t>Pseudomonas </a:t>
            </a:r>
            <a:r>
              <a:rPr lang="en-US" sz="2400" b="1" i="1" dirty="0" err="1" smtClean="0"/>
              <a:t>savastanoi</a:t>
            </a:r>
            <a:r>
              <a:rPr lang="en-US" sz="2400" b="1" i="1" dirty="0" smtClean="0"/>
              <a:t> </a:t>
            </a:r>
            <a:r>
              <a:rPr lang="en-US" sz="2400" b="1" dirty="0" err="1" smtClean="0"/>
              <a:t>pv</a:t>
            </a:r>
            <a:r>
              <a:rPr lang="en-US" sz="2400" b="1" dirty="0" smtClean="0"/>
              <a:t>. </a:t>
            </a:r>
            <a:r>
              <a:rPr lang="en-US" sz="2400" b="1" i="1" dirty="0" err="1" smtClean="0"/>
              <a:t>savastanoi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Συμπτώματα προσβολής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Στα έντονα προσβεβλημένα κλαδιά οι όγκοι ενώνονται μεταξύ τους προκαλώντας </a:t>
            </a:r>
            <a:r>
              <a:rPr lang="el-GR" sz="2400" b="1" dirty="0" smtClean="0"/>
              <a:t>καχεξία</a:t>
            </a:r>
            <a:r>
              <a:rPr lang="el-GR" sz="2400" dirty="0" smtClean="0"/>
              <a:t> και τελικά </a:t>
            </a:r>
            <a:r>
              <a:rPr lang="el-GR" sz="2400" b="1" dirty="0" smtClean="0"/>
              <a:t>ξήρανσή</a:t>
            </a:r>
            <a:r>
              <a:rPr lang="el-GR" sz="2400" dirty="0" smtClean="0"/>
              <a:t> τους</a:t>
            </a:r>
          </a:p>
          <a:p>
            <a:r>
              <a:rPr lang="el-GR" sz="2400" dirty="0" smtClean="0"/>
              <a:t>Όχι σπάνια,οι προσβολές εκδηλώνονται </a:t>
            </a:r>
            <a:r>
              <a:rPr lang="el-GR" sz="2400" b="1" dirty="0" smtClean="0"/>
              <a:t>σε δέντρα νεαρής ηλικίας</a:t>
            </a:r>
            <a:r>
              <a:rPr lang="el-GR" sz="2400" dirty="0" smtClean="0"/>
              <a:t> και </a:t>
            </a:r>
            <a:r>
              <a:rPr lang="el-GR" sz="2400" b="1" dirty="0" smtClean="0"/>
              <a:t>οι όγκοι προσβάλλουν έντονα τον κορμό </a:t>
            </a:r>
            <a:r>
              <a:rPr lang="el-GR" sz="2400" dirty="0" smtClean="0"/>
              <a:t>ή αναπτύσσονται στο λαιμό και τις κεντρικές ρίζες</a:t>
            </a:r>
          </a:p>
          <a:p>
            <a:r>
              <a:rPr lang="el-GR" sz="2400" dirty="0" smtClean="0"/>
              <a:t>Στις περιπτώσεις αυτές προκαλείται</a:t>
            </a:r>
          </a:p>
          <a:p>
            <a:pPr>
              <a:buFont typeface="Courier New"/>
              <a:buChar char="o"/>
            </a:pPr>
            <a:r>
              <a:rPr lang="el-GR" sz="2400" b="1" dirty="0" smtClean="0"/>
              <a:t>μεγάλη εξασθένιση </a:t>
            </a:r>
            <a:r>
              <a:rPr lang="el-GR" sz="2400" dirty="0" smtClean="0"/>
              <a:t>των δέντρων</a:t>
            </a:r>
          </a:p>
          <a:p>
            <a:pPr>
              <a:buFont typeface="Courier New"/>
              <a:buChar char="o"/>
            </a:pPr>
            <a:r>
              <a:rPr lang="el-GR" sz="2400" dirty="0" smtClean="0"/>
              <a:t>σημαντική </a:t>
            </a:r>
            <a:r>
              <a:rPr lang="el-GR" sz="2400" b="1" dirty="0" smtClean="0"/>
              <a:t>μείωση της παραγωγής</a:t>
            </a:r>
          </a:p>
          <a:p>
            <a:pPr>
              <a:buFont typeface="Courier New"/>
              <a:buChar char="o"/>
            </a:pPr>
            <a:r>
              <a:rPr lang="el-GR" sz="2400" b="1" dirty="0" smtClean="0"/>
              <a:t>νέκρωση των δέντρων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Καρκίνωση ή φυματίωση </a:t>
            </a:r>
            <a:br>
              <a:rPr lang="el-GR" sz="2400" b="1" dirty="0" smtClean="0"/>
            </a:br>
            <a:r>
              <a:rPr lang="el-GR" sz="2400" b="1" dirty="0" smtClean="0"/>
              <a:t>(</a:t>
            </a:r>
            <a:r>
              <a:rPr lang="en-US" sz="2400" b="1" i="1" dirty="0" smtClean="0"/>
              <a:t>Pseudomonas </a:t>
            </a:r>
            <a:r>
              <a:rPr lang="en-US" sz="2400" b="1" i="1" dirty="0" err="1" smtClean="0"/>
              <a:t>savastanoi</a:t>
            </a:r>
            <a:r>
              <a:rPr lang="en-US" sz="2400" b="1" i="1" dirty="0" smtClean="0"/>
              <a:t> </a:t>
            </a:r>
            <a:r>
              <a:rPr lang="en-US" sz="2400" b="1" dirty="0" err="1" smtClean="0"/>
              <a:t>pv</a:t>
            </a:r>
            <a:r>
              <a:rPr lang="en-US" sz="2400" b="1" dirty="0" smtClean="0"/>
              <a:t>. </a:t>
            </a:r>
            <a:r>
              <a:rPr lang="en-US" sz="2400" b="1" i="1" dirty="0" err="1" smtClean="0"/>
              <a:t>savastanoi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Συμπτώματα προσβολής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Οι καρποί των μεγαλόκαρπων ποικιλιών ελιάς εμφανίζουν κυκλικές </a:t>
            </a:r>
            <a:r>
              <a:rPr lang="el-GR" sz="2400" b="1" dirty="0" smtClean="0"/>
              <a:t>κηλίδες</a:t>
            </a:r>
            <a:r>
              <a:rPr lang="el-GR" sz="2400" dirty="0" smtClean="0"/>
              <a:t>, </a:t>
            </a:r>
            <a:r>
              <a:rPr lang="el-GR" sz="2400" b="1" dirty="0" smtClean="0"/>
              <a:t>καστανόμαυρου χρώματος</a:t>
            </a:r>
          </a:p>
          <a:p>
            <a:r>
              <a:rPr lang="el-GR" sz="2400" dirty="0" smtClean="0"/>
              <a:t>Η προσβολή εκδηλώνεται </a:t>
            </a:r>
            <a:r>
              <a:rPr lang="el-GR" sz="2400" b="1" dirty="0" smtClean="0"/>
              <a:t>όταν οι καρποί είναι πράσινοι </a:t>
            </a:r>
            <a:r>
              <a:rPr lang="el-GR" sz="2400" dirty="0" smtClean="0"/>
              <a:t>και εντοπίζεται στην περιοχή των φακιδίων</a:t>
            </a:r>
          </a:p>
          <a:p>
            <a:r>
              <a:rPr lang="el-GR" sz="2400" dirty="0" smtClean="0"/>
              <a:t>Αρχικά, οι κηλίδες είναι ελαφρά υπερυψωμένες, ενώ αργότερα βυθίζονται ελαφρά</a:t>
            </a:r>
          </a:p>
          <a:p>
            <a:r>
              <a:rPr lang="el-GR" sz="2400" dirty="0" smtClean="0"/>
              <a:t>Οι κηλίδες επί των καρπών μπορεί να περιβάλλονται από ασθενή χλωρωτική άλω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/>
              <a:t>Καρκίνωση ή φυματίωση </a:t>
            </a:r>
            <a:br>
              <a:rPr lang="el-GR" sz="2400" b="1" dirty="0"/>
            </a:br>
            <a:r>
              <a:rPr lang="el-GR" sz="2400" b="1" dirty="0"/>
              <a:t>(</a:t>
            </a:r>
            <a:r>
              <a:rPr lang="en-US" sz="2400" b="1" i="1" dirty="0"/>
              <a:t>Pseudomonas </a:t>
            </a:r>
            <a:r>
              <a:rPr lang="en-US" sz="2400" b="1" i="1" dirty="0" err="1"/>
              <a:t>savastanoi</a:t>
            </a:r>
            <a:r>
              <a:rPr lang="en-US" sz="2400" b="1" i="1" dirty="0"/>
              <a:t> </a:t>
            </a:r>
            <a:r>
              <a:rPr lang="en-US" sz="2400" b="1" dirty="0" err="1"/>
              <a:t>pv</a:t>
            </a:r>
            <a:r>
              <a:rPr lang="en-US" sz="2400" b="1" dirty="0"/>
              <a:t>. </a:t>
            </a:r>
            <a:r>
              <a:rPr lang="en-US" sz="2400" b="1" i="1" dirty="0" err="1"/>
              <a:t>savastanoi</a:t>
            </a:r>
            <a:r>
              <a:rPr lang="el-GR" sz="2400" b="1" dirty="0"/>
              <a:t>)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l-GR" sz="2400" b="1" dirty="0"/>
              <a:t>Συμπτώματα προσβολής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Το κέντρο των κηλίδων σχίζεται και από τη σχισμή με υγρό καιρό </a:t>
            </a:r>
            <a:r>
              <a:rPr lang="el-GR" sz="2400" b="1" dirty="0"/>
              <a:t>εξέρχεται γλοιώδης ουσία </a:t>
            </a:r>
            <a:r>
              <a:rPr lang="el-GR" sz="2400" dirty="0"/>
              <a:t>γεμάτη με βακτήρια</a:t>
            </a:r>
          </a:p>
          <a:p>
            <a:r>
              <a:rPr lang="el-GR" sz="2400" dirty="0"/>
              <a:t>Συχνά σχηματίζονται πολυάριθμες (περισσότερες από 30) κηλίδες σε κάθε καρπό </a:t>
            </a:r>
          </a:p>
          <a:p>
            <a:r>
              <a:rPr lang="el-GR" sz="2400" dirty="0"/>
              <a:t>Αυτές επιφέρουν </a:t>
            </a:r>
            <a:r>
              <a:rPr lang="el-GR" sz="2400" b="1" dirty="0"/>
              <a:t>υποβάθμιση της ποιότητας </a:t>
            </a:r>
            <a:r>
              <a:rPr lang="el-GR" sz="2400" dirty="0"/>
              <a:t>των ελαιοκάρπων που προορίζονται για κονσερβοποίηση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Φυμάτιο της ασθένειας επί κλαδίσκου ελιάς</a:t>
            </a:r>
            <a:endParaRPr lang="en-US" sz="2400" dirty="0"/>
          </a:p>
        </p:txBody>
      </p:sp>
      <p:pic>
        <p:nvPicPr>
          <p:cNvPr id="4" name="Content Placeholder 3" descr="280px-Pseudomonas_savastanoi_g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408" r="-2240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Τα καρκινώματα τελικά αποκτούν</a:t>
            </a:r>
            <a:br>
              <a:rPr lang="el-GR" sz="2400" dirty="0" smtClean="0"/>
            </a:br>
            <a:r>
              <a:rPr lang="el-GR" sz="2400" dirty="0" smtClean="0"/>
              <a:t> σκληρή σύσταση και σκοτεινό χρώμα</a:t>
            </a:r>
            <a:endParaRPr lang="en-US" sz="2400" dirty="0"/>
          </a:p>
        </p:txBody>
      </p:sp>
      <p:pic>
        <p:nvPicPr>
          <p:cNvPr id="4" name="Content Placeholder 3" descr="800px-Pseudomonas_syringae_savastanoi_2012070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Κλάδοι ελιάς έντονα προσβεβλημένοι από καρκίνωση</a:t>
            </a:r>
            <a:endParaRPr lang="en-US" sz="2400" dirty="0"/>
          </a:p>
        </p:txBody>
      </p:sp>
      <p:pic>
        <p:nvPicPr>
          <p:cNvPr id="4" name="Content Placeholder 3" descr="D-WO-PSAV-BT.00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72" r="-1067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Όταν οι όγκοι ενώνονται μεταξύ τους οι κλαδίσκοι γίνονται καχεκτικοί και πολλές φορές ξηραίνονται</a:t>
            </a:r>
            <a:endParaRPr lang="en-US" sz="2400" dirty="0"/>
          </a:p>
        </p:txBody>
      </p:sp>
      <p:pic>
        <p:nvPicPr>
          <p:cNvPr id="4" name="Content Placeholder 3" descr="D-WO-PSAV-BT.00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301" r="-1030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Κυκλοκόνιο (</a:t>
            </a:r>
            <a:r>
              <a:rPr lang="en-US" sz="2400" b="1" i="1" dirty="0" err="1"/>
              <a:t>Spilocaea</a:t>
            </a:r>
            <a:r>
              <a:rPr lang="en-US" sz="2400" b="1" i="1" dirty="0"/>
              <a:t> </a:t>
            </a:r>
            <a:r>
              <a:rPr lang="en-US" sz="2400" b="1" i="1" dirty="0" err="1"/>
              <a:t>oleaginea</a:t>
            </a:r>
            <a:r>
              <a:rPr lang="el-GR" sz="2400" b="1" dirty="0"/>
              <a:t>)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l-GR" sz="2400" b="1" dirty="0"/>
              <a:t>Συμπτώματα προσβολής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Ακολούθως, οι κηλίδες γίνονται κυκλικές, αποκτούν καστανόμαυρη περιμετρική ζώνη</a:t>
            </a:r>
          </a:p>
          <a:p>
            <a:r>
              <a:rPr lang="el-GR" sz="2400" dirty="0"/>
              <a:t>Συχνά, οι κηλίδες </a:t>
            </a:r>
            <a:r>
              <a:rPr lang="el-GR" sz="2400" b="1" dirty="0"/>
              <a:t>περιβάλλονται από</a:t>
            </a:r>
            <a:r>
              <a:rPr lang="el-GR" sz="2400" dirty="0"/>
              <a:t> μία </a:t>
            </a:r>
            <a:r>
              <a:rPr lang="el-GR" sz="2400" b="1" dirty="0"/>
              <a:t>χλωρωτική άλω</a:t>
            </a:r>
          </a:p>
          <a:p>
            <a:r>
              <a:rPr lang="el-GR" sz="2400" dirty="0"/>
              <a:t>Οι κηλίδες είναι περισσότερο εμφανείς και εξελίσσσονται γρήγορα </a:t>
            </a:r>
            <a:r>
              <a:rPr lang="el-GR" sz="2400" u="sng" dirty="0"/>
              <a:t>την άνοιξη και νωρίς το </a:t>
            </a:r>
            <a:r>
              <a:rPr lang="el-GR" sz="2400" u="sng" dirty="0" smtClean="0"/>
              <a:t>καλοκαίρι</a:t>
            </a:r>
          </a:p>
          <a:p>
            <a:r>
              <a:rPr lang="el-GR" sz="2400" dirty="0" smtClean="0"/>
              <a:t>Στη </a:t>
            </a:r>
            <a:r>
              <a:rPr lang="el-GR" sz="2400" dirty="0"/>
              <a:t>διάρκεια των περιόδων αυτών εκδηλώνεται </a:t>
            </a:r>
            <a:r>
              <a:rPr lang="el-GR" sz="2400" b="1" dirty="0"/>
              <a:t>πτώση</a:t>
            </a:r>
            <a:r>
              <a:rPr lang="el-GR" sz="2400" dirty="0"/>
              <a:t> των έντονα </a:t>
            </a:r>
            <a:r>
              <a:rPr lang="el-GR" sz="2400" b="1" dirty="0"/>
              <a:t>προσβεβλημένων φύλλων</a:t>
            </a:r>
          </a:p>
          <a:p>
            <a:endParaRPr lang="en-US" sz="2400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2400" dirty="0" smtClean="0"/>
              <a:t>Όταν εκδηλώνεται έντονη προσβολή. επιφέρει μειώση της ζωτικότητας των δέντρων και ξήρανση μικρών ή μεγάλων κλάδων</a:t>
            </a:r>
            <a:endParaRPr lang="en-US" sz="2400" dirty="0"/>
          </a:p>
        </p:txBody>
      </p:sp>
      <p:pic>
        <p:nvPicPr>
          <p:cNvPr id="4" name="Content Placeholder 3" descr="rogna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προσβολή προκαλεί απογύμνωση </a:t>
            </a:r>
            <a:br>
              <a:rPr lang="el-GR" sz="2400" dirty="0" smtClean="0"/>
            </a:br>
            <a:r>
              <a:rPr lang="el-GR" sz="2400" dirty="0" smtClean="0"/>
              <a:t>κλαδίσκων-κλάδων και ξήρανσή τους</a:t>
            </a:r>
            <a:endParaRPr lang="en-US" sz="2400" dirty="0"/>
          </a:p>
        </p:txBody>
      </p:sp>
      <p:pic>
        <p:nvPicPr>
          <p:cNvPr id="4" name="Content Placeholder 3" descr="Sintomi_di_rogna_dell'oliv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2330" r="-4233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Έντονη προσβολή του βακτηρίου σε κλάδο ελιάς</a:t>
            </a:r>
            <a:endParaRPr lang="en-US" sz="2400" dirty="0"/>
          </a:p>
        </p:txBody>
      </p:sp>
      <p:pic>
        <p:nvPicPr>
          <p:cNvPr id="4" name="Content Placeholder 3" descr="1016801_10200822570760989_770746838_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326" r="-1032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2400" dirty="0" smtClean="0"/>
              <a:t>Ο σχηματισμός υπερβολικού αριθμού φυματίων προκαλεί έντονη καχεξία και σημαντική μείωση της απόδοσης των ζημιωμένων κλάδων</a:t>
            </a:r>
            <a:endParaRPr lang="en-US" sz="2400" dirty="0"/>
          </a:p>
        </p:txBody>
      </p:sp>
      <p:pic>
        <p:nvPicPr>
          <p:cNvPr id="4" name="Content Placeholder 3" descr="image6_w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640" r="-864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Όταν τα δέντρα είναι νεαρής ηλικίας και οι όγκοι προσβάλλουν έντονα τον κορμό ή το λαιμό τους, προκαλούν ακόμα και ξήρανση των δέντρων</a:t>
            </a:r>
            <a:endParaRPr lang="en-US" sz="2000" dirty="0"/>
          </a:p>
        </p:txBody>
      </p:sp>
      <p:pic>
        <p:nvPicPr>
          <p:cNvPr id="4" name="Content Placeholder 3" descr="86243displa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1763" r="-3176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Συχνά, οι όγκοι προσβάλλουν</a:t>
            </a:r>
            <a:br>
              <a:rPr lang="el-GR" sz="2400" dirty="0" smtClean="0"/>
            </a:br>
            <a:r>
              <a:rPr lang="el-GR" sz="2400" dirty="0" smtClean="0"/>
              <a:t> έντονα τον κορμό των ελαιοδέντρων</a:t>
            </a:r>
            <a:endParaRPr lang="en-US" sz="2400" dirty="0"/>
          </a:p>
        </p:txBody>
      </p:sp>
      <p:pic>
        <p:nvPicPr>
          <p:cNvPr id="4" name="Content Placeholder 3" descr="rogn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Σχηματισμός μεγάλων εξογκωμάτων </a:t>
            </a:r>
            <a:br>
              <a:rPr lang="el-GR" sz="2400" dirty="0" smtClean="0"/>
            </a:br>
            <a:r>
              <a:rPr lang="el-GR" sz="2400" dirty="0" smtClean="0"/>
              <a:t>σε μεγάλους κλάδους ελαιόδεντρου</a:t>
            </a:r>
            <a:endParaRPr lang="en-US" sz="2400" dirty="0"/>
          </a:p>
        </p:txBody>
      </p:sp>
      <p:pic>
        <p:nvPicPr>
          <p:cNvPr id="4" name="Content Placeholder 3" descr="IMG_171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Ορισμένοι παθότυποι του βακτηρίου </a:t>
            </a:r>
            <a:br>
              <a:rPr lang="el-GR" sz="2400" dirty="0" smtClean="0"/>
            </a:br>
            <a:r>
              <a:rPr lang="el-GR" sz="2400" dirty="0" smtClean="0"/>
              <a:t>προσβάλλουν την πικροδάφνη (</a:t>
            </a:r>
            <a:r>
              <a:rPr lang="en-US" sz="2400" i="1" dirty="0" err="1" smtClean="0"/>
              <a:t>Nerium</a:t>
            </a:r>
            <a:r>
              <a:rPr lang="en-US" sz="2400" i="1" dirty="0" smtClean="0"/>
              <a:t> oleander</a:t>
            </a:r>
            <a:r>
              <a:rPr lang="el-GR" sz="2400" dirty="0" smtClean="0"/>
              <a:t>)</a:t>
            </a:r>
            <a:endParaRPr lang="en-US" sz="2400" dirty="0"/>
          </a:p>
        </p:txBody>
      </p:sp>
      <p:pic>
        <p:nvPicPr>
          <p:cNvPr id="4" name="Content Placeholder 3" descr="ole-12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845" r="-884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Προσβολή φύλλων και στελέχους φυτού πικροδάφνης από το βακτήριο </a:t>
            </a:r>
            <a:r>
              <a:rPr lang="en-US" sz="2400" i="1" dirty="0" smtClean="0"/>
              <a:t>Pseudomonas </a:t>
            </a:r>
            <a:r>
              <a:rPr lang="en-US" sz="2400" i="1" dirty="0" err="1" smtClean="0"/>
              <a:t>savastanoi</a:t>
            </a:r>
            <a:r>
              <a:rPr lang="en-US" sz="2400" i="1" dirty="0" smtClean="0"/>
              <a:t> </a:t>
            </a:r>
            <a:r>
              <a:rPr lang="en-US" sz="2400" dirty="0" err="1" smtClean="0"/>
              <a:t>pv</a:t>
            </a:r>
            <a:r>
              <a:rPr lang="en-US" sz="2400" dirty="0" smtClean="0"/>
              <a:t>. </a:t>
            </a:r>
            <a:r>
              <a:rPr lang="en-US" sz="2400" i="1" dirty="0" err="1" smtClean="0"/>
              <a:t>savastanoi</a:t>
            </a:r>
            <a:endParaRPr lang="en-US" sz="2400" i="1" dirty="0"/>
          </a:p>
        </p:txBody>
      </p:sp>
      <p:pic>
        <p:nvPicPr>
          <p:cNvPr id="4" name="Content Placeholder 3" descr="Ole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012" r="-301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Καρκίνωση ή φυματίωση </a:t>
            </a:r>
            <a:br>
              <a:rPr lang="el-GR" sz="2400" b="1" dirty="0" smtClean="0"/>
            </a:br>
            <a:r>
              <a:rPr lang="el-GR" sz="2400" b="1" dirty="0" smtClean="0"/>
              <a:t>(</a:t>
            </a:r>
            <a:r>
              <a:rPr lang="en-US" sz="2400" b="1" i="1" dirty="0" smtClean="0"/>
              <a:t>Pseudomonas </a:t>
            </a:r>
            <a:r>
              <a:rPr lang="en-US" sz="2400" b="1" i="1" dirty="0" err="1" smtClean="0"/>
              <a:t>savastanoi</a:t>
            </a:r>
            <a:r>
              <a:rPr lang="en-US" sz="2400" b="1" i="1" dirty="0" smtClean="0"/>
              <a:t> </a:t>
            </a:r>
            <a:r>
              <a:rPr lang="en-US" sz="2400" b="1" dirty="0" err="1" smtClean="0"/>
              <a:t>pv</a:t>
            </a:r>
            <a:r>
              <a:rPr lang="en-US" sz="2400" b="1" dirty="0" smtClean="0"/>
              <a:t>. </a:t>
            </a:r>
            <a:r>
              <a:rPr lang="en-US" sz="2400" b="1" i="1" dirty="0" err="1" smtClean="0"/>
              <a:t>savastanoi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Παθογόνο αίτιο-Συνθήκες ανάπτυξης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ασθένεια οφείλεται στο βακτήριο </a:t>
            </a:r>
            <a:r>
              <a:rPr lang="en-US" sz="2400" i="1" dirty="0" smtClean="0"/>
              <a:t>Pseudomonas </a:t>
            </a:r>
            <a:r>
              <a:rPr lang="en-US" sz="2400" i="1" dirty="0" err="1" smtClean="0"/>
              <a:t>savastanoi</a:t>
            </a:r>
            <a:r>
              <a:rPr lang="en-US" sz="2400" i="1" dirty="0" smtClean="0"/>
              <a:t> </a:t>
            </a:r>
            <a:r>
              <a:rPr lang="en-US" sz="2400" dirty="0" err="1" smtClean="0"/>
              <a:t>pv</a:t>
            </a:r>
            <a:r>
              <a:rPr lang="en-US" sz="2400" dirty="0" smtClean="0"/>
              <a:t>. </a:t>
            </a:r>
            <a:r>
              <a:rPr lang="en-US" sz="2400" i="1" dirty="0" err="1" smtClean="0"/>
              <a:t>savastanoi</a:t>
            </a:r>
            <a:endParaRPr lang="en-US" sz="2400" i="1" dirty="0" smtClean="0"/>
          </a:p>
          <a:p>
            <a:r>
              <a:rPr lang="el-GR" sz="2400" dirty="0" smtClean="0"/>
              <a:t>Εκτός από την ελιά, παθότυποι του βακτηρίου προσβάλλουν το </a:t>
            </a:r>
            <a:r>
              <a:rPr lang="el-GR" sz="2400" u="sng" dirty="0" smtClean="0"/>
              <a:t>γιασεμί</a:t>
            </a:r>
            <a:r>
              <a:rPr lang="el-GR" sz="2400" dirty="0" smtClean="0"/>
              <a:t>, την </a:t>
            </a:r>
            <a:r>
              <a:rPr lang="el-GR" sz="2400" u="sng" dirty="0" smtClean="0"/>
              <a:t>πικροδάφνη</a:t>
            </a:r>
            <a:r>
              <a:rPr lang="el-GR" sz="2400" dirty="0" smtClean="0"/>
              <a:t> και τον </a:t>
            </a:r>
            <a:r>
              <a:rPr lang="el-GR" sz="2400" u="sng" dirty="0" smtClean="0"/>
              <a:t>φράξινο</a:t>
            </a:r>
          </a:p>
          <a:p>
            <a:r>
              <a:rPr lang="el-GR" sz="2400" dirty="0" smtClean="0"/>
              <a:t>Το βακτήριο επιβιώνει </a:t>
            </a:r>
            <a:endParaRPr lang="en-US" sz="2400" dirty="0" smtClean="0"/>
          </a:p>
          <a:p>
            <a:pPr>
              <a:buFont typeface="Wingdings" charset="2"/>
              <a:buChar char="Ø"/>
            </a:pPr>
            <a:r>
              <a:rPr lang="el-GR" sz="2400" dirty="0" smtClean="0"/>
              <a:t>μέσα στους όγκους </a:t>
            </a:r>
            <a:endParaRPr lang="en-US" sz="2400" dirty="0" smtClean="0"/>
          </a:p>
          <a:p>
            <a:pPr>
              <a:buFont typeface="Wingdings" charset="2"/>
              <a:buChar char="Ø"/>
            </a:pPr>
            <a:r>
              <a:rPr lang="el-GR" sz="2400" dirty="0" err="1" smtClean="0"/>
              <a:t>επιφυτικά</a:t>
            </a:r>
            <a:r>
              <a:rPr lang="el-GR" sz="2400" dirty="0" smtClean="0"/>
              <a:t> στα φύλλα</a:t>
            </a:r>
            <a:endParaRPr lang="en-US" sz="2400" dirty="0" smtClean="0"/>
          </a:p>
          <a:p>
            <a:pPr>
              <a:buFont typeface="Wingdings" charset="2"/>
              <a:buChar char="Ø"/>
            </a:pPr>
            <a:r>
              <a:rPr lang="el-GR" sz="2400" dirty="0" smtClean="0"/>
              <a:t>επί άλλων πράσινων επιφανειών των ελαιόδεντρων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Κυκλοκόνιο (</a:t>
            </a:r>
            <a:r>
              <a:rPr lang="en-US" sz="2400" b="1" i="1" dirty="0" err="1" smtClean="0"/>
              <a:t>Spilocaea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oleaginea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Συμπτώματα προσβολής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l-GR" sz="2400" dirty="0" smtClean="0"/>
              <a:t>Τα προσβεβλημένα δέντρα μπορεί να υποστούν απογύμνωση από το φύλλωμά τους </a:t>
            </a:r>
          </a:p>
          <a:p>
            <a:r>
              <a:rPr lang="el-GR" sz="2400" dirty="0" smtClean="0"/>
              <a:t>Πολλοί αποφυλλωθέντες </a:t>
            </a:r>
            <a:r>
              <a:rPr lang="el-GR" sz="2400" b="1" dirty="0" smtClean="0"/>
              <a:t>κλαδίσκοι ξηραίνονται</a:t>
            </a:r>
          </a:p>
          <a:p>
            <a:r>
              <a:rPr lang="el-GR" sz="2400" dirty="0" smtClean="0"/>
              <a:t>Ο μεγαλύτερος αριθμός κηλίδων εμφανίζεται στα </a:t>
            </a:r>
            <a:r>
              <a:rPr lang="el-GR" sz="2400" u="sng" dirty="0" smtClean="0"/>
              <a:t>παλαιότερα φύλλα και στα κατώτερα μέρη του δέντρου</a:t>
            </a:r>
          </a:p>
          <a:p>
            <a:r>
              <a:rPr lang="el-GR" sz="2400" dirty="0" smtClean="0"/>
              <a:t>Στους μίσχους των φύλλων και τους ποδίσκους των ανθέων, ταξιανθιών και καρπών αναπτύσσονται επιμήκεις, τεφροκαστανές κηλίδες</a:t>
            </a:r>
          </a:p>
          <a:p>
            <a:r>
              <a:rPr lang="el-GR" sz="2400" dirty="0" smtClean="0"/>
              <a:t>Συνέπεια της προσβολής των ποδίσκων είναι </a:t>
            </a:r>
          </a:p>
          <a:p>
            <a:pPr>
              <a:buFont typeface="Wingdings" charset="2"/>
              <a:buChar char="ü"/>
            </a:pPr>
            <a:r>
              <a:rPr lang="el-GR" sz="2400" dirty="0" smtClean="0"/>
              <a:t>η </a:t>
            </a:r>
            <a:r>
              <a:rPr lang="el-GR" sz="2400" b="1" dirty="0" smtClean="0"/>
              <a:t>ανθόπτωση</a:t>
            </a:r>
            <a:endParaRPr lang="el-GR" sz="2400" dirty="0" smtClean="0"/>
          </a:p>
          <a:p>
            <a:pPr>
              <a:buFont typeface="Wingdings" charset="2"/>
              <a:buChar char="ü"/>
            </a:pPr>
            <a:r>
              <a:rPr lang="el-GR" sz="2400" dirty="0" smtClean="0"/>
              <a:t>η </a:t>
            </a:r>
            <a:r>
              <a:rPr lang="el-GR" sz="2400" b="1" dirty="0" smtClean="0"/>
              <a:t>συρρίκνωση </a:t>
            </a:r>
            <a:r>
              <a:rPr lang="el-GR" sz="2400" dirty="0" smtClean="0"/>
              <a:t>και</a:t>
            </a:r>
            <a:r>
              <a:rPr lang="el-GR" sz="2400" b="1" dirty="0" smtClean="0"/>
              <a:t> πτώση των καρπών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/>
              <a:t>Καρκίνωση ή φυματίωση </a:t>
            </a:r>
            <a:br>
              <a:rPr lang="el-GR" sz="2400" b="1" dirty="0"/>
            </a:br>
            <a:r>
              <a:rPr lang="el-GR" sz="2400" b="1" dirty="0"/>
              <a:t>(</a:t>
            </a:r>
            <a:r>
              <a:rPr lang="en-US" sz="2400" b="1" i="1" dirty="0"/>
              <a:t>Pseudomonas </a:t>
            </a:r>
            <a:r>
              <a:rPr lang="en-US" sz="2400" b="1" i="1" dirty="0" err="1"/>
              <a:t>savastanoi</a:t>
            </a:r>
            <a:r>
              <a:rPr lang="en-US" sz="2400" b="1" i="1" dirty="0"/>
              <a:t> </a:t>
            </a:r>
            <a:r>
              <a:rPr lang="en-US" sz="2400" b="1" dirty="0" err="1"/>
              <a:t>pv</a:t>
            </a:r>
            <a:r>
              <a:rPr lang="en-US" sz="2400" b="1" dirty="0"/>
              <a:t>. </a:t>
            </a:r>
            <a:r>
              <a:rPr lang="en-US" sz="2400" b="1" i="1" dirty="0" err="1"/>
              <a:t>savastanoi</a:t>
            </a:r>
            <a:r>
              <a:rPr lang="el-GR" sz="2400" b="1" dirty="0"/>
              <a:t>)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l-GR" sz="2400" b="1" dirty="0"/>
              <a:t>Παθογόνο αίτιο-Συνθήκες ανάπτυξης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Η </a:t>
            </a:r>
            <a:r>
              <a:rPr lang="el-GR" sz="2400" b="1" dirty="0"/>
              <a:t>μόλυνση</a:t>
            </a:r>
            <a:r>
              <a:rPr lang="el-GR" sz="2400" dirty="0"/>
              <a:t> γίνεται </a:t>
            </a:r>
            <a:r>
              <a:rPr lang="el-GR" sz="2400" b="1" dirty="0"/>
              <a:t>μέσω πρόσφατων πληγών </a:t>
            </a:r>
            <a:r>
              <a:rPr lang="el-GR" sz="2400" dirty="0"/>
              <a:t>που προκαλούνται με </a:t>
            </a:r>
          </a:p>
          <a:p>
            <a:pPr>
              <a:buFont typeface="Wingdings" charset="2"/>
              <a:buChar char="ü"/>
            </a:pPr>
            <a:r>
              <a:rPr lang="el-GR" sz="2400" dirty="0"/>
              <a:t>το ράβδισμα των δέντρων για τη συλλογή του </a:t>
            </a:r>
            <a:r>
              <a:rPr lang="el-GR" sz="2400" dirty="0" err="1"/>
              <a:t>ελαιοκάρπου</a:t>
            </a:r>
            <a:endParaRPr lang="el-GR" sz="2400" dirty="0"/>
          </a:p>
          <a:p>
            <a:pPr>
              <a:buFont typeface="Wingdings" charset="2"/>
              <a:buChar char="ü"/>
            </a:pPr>
            <a:r>
              <a:rPr lang="el-GR" sz="2400" dirty="0"/>
              <a:t>το κλάδεμα</a:t>
            </a:r>
          </a:p>
          <a:p>
            <a:pPr>
              <a:buFont typeface="Wingdings" charset="2"/>
              <a:buChar char="ü"/>
            </a:pPr>
            <a:r>
              <a:rPr lang="el-GR" sz="2400" dirty="0"/>
              <a:t>τα καλλιεργητικά εργαλεία</a:t>
            </a:r>
          </a:p>
          <a:p>
            <a:pPr>
              <a:buFont typeface="Wingdings" charset="2"/>
              <a:buChar char="ü"/>
            </a:pPr>
            <a:r>
              <a:rPr lang="el-GR" sz="2400" dirty="0"/>
              <a:t>το χαλάζι</a:t>
            </a:r>
          </a:p>
          <a:p>
            <a:pPr>
              <a:buFont typeface="Wingdings" charset="2"/>
              <a:buChar char="ü"/>
            </a:pPr>
            <a:r>
              <a:rPr lang="el-GR" sz="2400" dirty="0"/>
              <a:t>τον παγετό</a:t>
            </a:r>
          </a:p>
          <a:p>
            <a:pPr>
              <a:buFont typeface="Wingdings" charset="2"/>
              <a:buChar char="ü"/>
            </a:pPr>
            <a:r>
              <a:rPr lang="el-GR" sz="2400" dirty="0"/>
              <a:t>μη επουλωμένες πληγές που δημιουργούνται από την πτώση των φύλλων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35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Καρκίνωση ή φυματίωση </a:t>
            </a:r>
            <a:br>
              <a:rPr lang="el-GR" sz="2400" b="1" dirty="0" smtClean="0"/>
            </a:br>
            <a:r>
              <a:rPr lang="el-GR" sz="2400" b="1" dirty="0" smtClean="0"/>
              <a:t>(</a:t>
            </a:r>
            <a:r>
              <a:rPr lang="en-US" sz="2400" b="1" i="1" dirty="0" smtClean="0"/>
              <a:t>Pseudomonas </a:t>
            </a:r>
            <a:r>
              <a:rPr lang="en-US" sz="2400" b="1" i="1" dirty="0" err="1" smtClean="0"/>
              <a:t>savastanoi</a:t>
            </a:r>
            <a:r>
              <a:rPr lang="en-US" sz="2400" b="1" i="1" dirty="0" smtClean="0"/>
              <a:t> </a:t>
            </a:r>
            <a:r>
              <a:rPr lang="en-US" sz="2400" b="1" dirty="0" err="1" smtClean="0"/>
              <a:t>pv</a:t>
            </a:r>
            <a:r>
              <a:rPr lang="en-US" sz="2400" b="1" dirty="0" smtClean="0"/>
              <a:t>. </a:t>
            </a:r>
            <a:r>
              <a:rPr lang="en-US" sz="2400" b="1" i="1" dirty="0" err="1" smtClean="0"/>
              <a:t>savastanoi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Παθογόνο αίτιο-Συνθήκες ανάπτυξης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/>
              <a:t>Στην περίπτωση της προσβολής των καρπών η μόλυνση γίνεται από τα φακίδια</a:t>
            </a:r>
          </a:p>
          <a:p>
            <a:r>
              <a:rPr lang="el-GR" sz="2400" dirty="0" smtClean="0"/>
              <a:t>Οι ιστοί της ελιάς είναι </a:t>
            </a:r>
            <a:r>
              <a:rPr lang="el-GR" sz="2400" b="1" dirty="0" smtClean="0"/>
              <a:t>ευπαθείς σε όλες τις εποχές του έτους</a:t>
            </a:r>
          </a:p>
          <a:p>
            <a:r>
              <a:rPr lang="el-GR" sz="2400" dirty="0" smtClean="0"/>
              <a:t>Οι μολύνσεις πραγματοποιούνται καθ’ όλη τη διάρκεια του έτος εφόσον</a:t>
            </a:r>
          </a:p>
          <a:p>
            <a:pPr>
              <a:buFont typeface="Wingdings" charset="2"/>
              <a:buChar char="ü"/>
            </a:pPr>
            <a:r>
              <a:rPr lang="el-GR" sz="2400" dirty="0" smtClean="0"/>
              <a:t>επικρατεί </a:t>
            </a:r>
            <a:r>
              <a:rPr lang="el-GR" sz="2400" b="1" dirty="0" smtClean="0"/>
              <a:t>υγρός καιρός</a:t>
            </a:r>
          </a:p>
          <a:p>
            <a:pPr>
              <a:buFont typeface="Wingdings" charset="2"/>
              <a:buChar char="ü"/>
            </a:pPr>
            <a:r>
              <a:rPr lang="el-GR" sz="2400" dirty="0" smtClean="0"/>
              <a:t>στα δέντρα υπάρχουν </a:t>
            </a:r>
            <a:r>
              <a:rPr lang="el-GR" sz="2400" b="1" dirty="0" smtClean="0"/>
              <a:t>μη επουλωμένες πληγές</a:t>
            </a:r>
          </a:p>
          <a:p>
            <a:r>
              <a:rPr lang="el-GR" sz="2400" b="1" dirty="0"/>
              <a:t>Ο</a:t>
            </a:r>
            <a:r>
              <a:rPr lang="el-GR" sz="2400" b="1" dirty="0" smtClean="0"/>
              <a:t>ι μολύνσεις εκδηλώνονται όταν επικρατεί υγρός καιρός </a:t>
            </a:r>
            <a:r>
              <a:rPr lang="el-GR" sz="2400" dirty="0" smtClean="0"/>
              <a:t>(όταν σημειώνονται συχνές βροχοπτώσεις που συνοδεύονται με άνεμο)</a:t>
            </a:r>
          </a:p>
          <a:p>
            <a:r>
              <a:rPr lang="el-GR" sz="2400" dirty="0" smtClean="0"/>
              <a:t>Τότε, τα βακτήρια βγαίνουν από τους διαβρεγμένους όγκους ή ενεργοποιούνται στην επιφυτική χλωρίδα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Καρκίνωση ή φυματίωση </a:t>
            </a:r>
            <a:br>
              <a:rPr lang="el-GR" sz="2400" b="1" dirty="0" smtClean="0"/>
            </a:br>
            <a:r>
              <a:rPr lang="el-GR" sz="2400" b="1" dirty="0" smtClean="0"/>
              <a:t>(</a:t>
            </a:r>
            <a:r>
              <a:rPr lang="en-US" sz="2400" b="1" i="1" dirty="0" smtClean="0"/>
              <a:t>Pseudomonas </a:t>
            </a:r>
            <a:r>
              <a:rPr lang="en-US" sz="2400" b="1" i="1" dirty="0" err="1" smtClean="0"/>
              <a:t>savastanoi</a:t>
            </a:r>
            <a:r>
              <a:rPr lang="en-US" sz="2400" b="1" i="1" dirty="0" smtClean="0"/>
              <a:t> </a:t>
            </a:r>
            <a:r>
              <a:rPr lang="en-US" sz="2400" b="1" dirty="0" err="1" smtClean="0"/>
              <a:t>pv</a:t>
            </a:r>
            <a:r>
              <a:rPr lang="en-US" sz="2400" b="1" dirty="0" smtClean="0"/>
              <a:t>. </a:t>
            </a:r>
            <a:r>
              <a:rPr lang="en-US" sz="2400" b="1" i="1" dirty="0" err="1" smtClean="0"/>
              <a:t>savastanoi</a:t>
            </a:r>
            <a:r>
              <a:rPr lang="el-GR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l-GR" sz="2400" b="1" dirty="0" smtClean="0"/>
              <a:t>Παθογόνο αίτιο-Συνθήκες ανάπτυξης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Εισέρχονται στους ιστούς του ίδιου ή γειτονικών δέντρων από τις πληγές και προκαλούν νέες μολύνσεις</a:t>
            </a:r>
          </a:p>
          <a:p>
            <a:r>
              <a:rPr lang="el-GR" sz="2400" dirty="0"/>
              <a:t>Έντονες μολύνσεις πραγματοποιούνται ιδιαίτερα </a:t>
            </a:r>
            <a:r>
              <a:rPr lang="el-GR" sz="2400" u="sng" dirty="0"/>
              <a:t>μετά από παγετό ή </a:t>
            </a:r>
            <a:r>
              <a:rPr lang="el-GR" sz="2400" u="sng" dirty="0" smtClean="0"/>
              <a:t>χαλάζι</a:t>
            </a:r>
          </a:p>
          <a:p>
            <a:r>
              <a:rPr lang="el-GR" sz="2400" dirty="0" smtClean="0"/>
              <a:t>Η κηλίδωση των καρπών εμφανίζεται με υγρό καιρό ή συχνές βροχοπτώσεις που σημειώνονται τους καλοκαιρινούς μήνες</a:t>
            </a:r>
          </a:p>
          <a:p>
            <a:r>
              <a:rPr lang="el-GR" sz="2400" dirty="0" smtClean="0"/>
              <a:t>Ο </a:t>
            </a:r>
            <a:r>
              <a:rPr lang="el-GR" sz="2400" b="1" dirty="0" smtClean="0"/>
              <a:t>χρόνος επώασης </a:t>
            </a:r>
            <a:r>
              <a:rPr lang="el-GR" sz="2400" dirty="0" smtClean="0"/>
              <a:t>της ασθένειας κυμαίνεται από </a:t>
            </a:r>
            <a:r>
              <a:rPr lang="el-GR" sz="2400" u="sng" dirty="0" smtClean="0"/>
              <a:t>2 εβδομάδες έως τρεις μήνες</a:t>
            </a:r>
          </a:p>
          <a:p>
            <a:r>
              <a:rPr lang="el-GR" sz="2400" dirty="0" smtClean="0"/>
              <a:t>Οι ποικιλίες Κορωνέϊκη και Αμφίσης είναι ιδαίτερα ευπαθείς</a:t>
            </a:r>
            <a:endParaRPr lang="el-GR" sz="2400" dirty="0"/>
          </a:p>
          <a:p>
            <a:r>
              <a:rPr lang="el-GR" sz="2400" dirty="0"/>
              <a:t>Ο</a:t>
            </a:r>
            <a:r>
              <a:rPr lang="el-GR" sz="2400" dirty="0" smtClean="0"/>
              <a:t>ι ποικιλίες Καλαμών, Μεγαρείτικη και Θασίτικη είναι αρκετά ανθεκτικές</a:t>
            </a:r>
          </a:p>
          <a:p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Γλοιοσπόριο (</a:t>
            </a:r>
            <a:r>
              <a:rPr lang="en-US" sz="2400" b="1" i="1" dirty="0" err="1" smtClean="0"/>
              <a:t>Glomerella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cingulata</a:t>
            </a:r>
            <a:r>
              <a:rPr lang="el-GR" sz="2400" b="1" dirty="0" smtClean="0"/>
              <a:t>)</a:t>
            </a:r>
            <a:br>
              <a:rPr lang="el-GR" sz="2400" b="1" dirty="0" smtClean="0"/>
            </a:br>
            <a:r>
              <a:rPr lang="el-GR" sz="2400" b="1" dirty="0" smtClean="0"/>
              <a:t>Συμπτώματα προσβολής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7800"/>
          </a:xfrm>
        </p:spPr>
        <p:txBody>
          <a:bodyPr>
            <a:noAutofit/>
          </a:bodyPr>
          <a:lstStyle/>
          <a:p>
            <a:r>
              <a:rPr lang="el-GR" sz="2400" dirty="0" smtClean="0"/>
              <a:t>Η ασθένεια </a:t>
            </a:r>
            <a:r>
              <a:rPr lang="el-GR" sz="2400" b="1" dirty="0" smtClean="0"/>
              <a:t>προσβάλλει κυρίως τους καρπούς </a:t>
            </a:r>
            <a:endParaRPr lang="el-GR" sz="2400" dirty="0"/>
          </a:p>
          <a:p>
            <a:r>
              <a:rPr lang="el-GR" sz="2400" dirty="0" smtClean="0"/>
              <a:t>Λιγότερο προσβάλλονται τα φύλλα, οι ποδίσκοι των καρπών και οι νεαροί κλάδοι</a:t>
            </a:r>
          </a:p>
          <a:p>
            <a:r>
              <a:rPr lang="el-GR" sz="2400" dirty="0" smtClean="0"/>
              <a:t>Οι καρποί καθίστανται δεκτικοί μόλυνσης </a:t>
            </a:r>
            <a:r>
              <a:rPr lang="el-GR" sz="2400" b="1" dirty="0" smtClean="0"/>
              <a:t>όταν πλησιάζουν στην ωρίμανση ή είναι ώριμοι</a:t>
            </a:r>
          </a:p>
          <a:p>
            <a:r>
              <a:rPr lang="el-GR" sz="2400" dirty="0" smtClean="0"/>
              <a:t>Η προσβολή των καρπών αρχίζει με την εμφάνιση σε ένα σημείο της επιφάνειας κηλίδας, χρώματος καστανοϊώδους ή καστανέρυθρου</a:t>
            </a:r>
          </a:p>
          <a:p>
            <a:r>
              <a:rPr lang="el-GR" sz="2400" dirty="0" smtClean="0"/>
              <a:t>Η κηλίδα εμφανίζεται </a:t>
            </a:r>
          </a:p>
          <a:p>
            <a:pPr>
              <a:buFont typeface="Wingdings" charset="2"/>
              <a:buChar char="ü"/>
            </a:pPr>
            <a:r>
              <a:rPr lang="el-GR" sz="2400" dirty="0" smtClean="0"/>
              <a:t>στην κορυφή του καρπού ή </a:t>
            </a:r>
          </a:p>
          <a:p>
            <a:pPr>
              <a:buFont typeface="Wingdings" charset="2"/>
              <a:buChar char="ü"/>
            </a:pPr>
            <a:r>
              <a:rPr lang="el-GR" sz="2400" dirty="0"/>
              <a:t>σ</a:t>
            </a:r>
            <a:r>
              <a:rPr lang="el-GR" sz="2400" dirty="0" smtClean="0"/>
              <a:t>το σημείο πρόσφυσής του στον ποδίσκο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Γλοιοσπόριο (</a:t>
            </a:r>
            <a:r>
              <a:rPr lang="en-US" sz="2400" b="1" i="1" dirty="0" err="1"/>
              <a:t>Glomerella</a:t>
            </a:r>
            <a:r>
              <a:rPr lang="en-US" sz="2400" b="1" i="1" dirty="0"/>
              <a:t> </a:t>
            </a:r>
            <a:r>
              <a:rPr lang="en-US" sz="2400" b="1" i="1" dirty="0" err="1"/>
              <a:t>cingulata</a:t>
            </a:r>
            <a:r>
              <a:rPr lang="el-GR" sz="2400" b="1" dirty="0"/>
              <a:t>)</a:t>
            </a:r>
            <a:br>
              <a:rPr lang="el-GR" sz="2400" b="1" dirty="0"/>
            </a:br>
            <a:r>
              <a:rPr lang="el-GR" sz="2400" b="1" dirty="0"/>
              <a:t>Συμπτώματα προσβολής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Οι προσβεβλημένοι </a:t>
            </a:r>
            <a:r>
              <a:rPr lang="el-GR" sz="2400" b="1" dirty="0"/>
              <a:t>ιστοί βυθίζονται </a:t>
            </a:r>
            <a:r>
              <a:rPr lang="el-GR" sz="2400" dirty="0"/>
              <a:t>και αποκτούν </a:t>
            </a:r>
            <a:r>
              <a:rPr lang="el-GR" sz="2400" b="1" dirty="0"/>
              <a:t>έντονη ρυτίδωση</a:t>
            </a:r>
            <a:r>
              <a:rPr lang="el-GR" sz="2400" dirty="0"/>
              <a:t>, συχνά σε </a:t>
            </a:r>
            <a:r>
              <a:rPr lang="el-GR" sz="2400" b="1" dirty="0"/>
              <a:t>συγκεντρικούς κύκλους</a:t>
            </a:r>
          </a:p>
          <a:p>
            <a:r>
              <a:rPr lang="el-GR" sz="2400" dirty="0"/>
              <a:t>Εντός λίγων ημερών καλύπτονται από τις καρποφορίες (</a:t>
            </a:r>
            <a:r>
              <a:rPr lang="el-GR" sz="2400" b="1" dirty="0"/>
              <a:t>ακέρβουλα</a:t>
            </a:r>
            <a:r>
              <a:rPr lang="el-GR" sz="2400" dirty="0"/>
              <a:t>) του μύκητα</a:t>
            </a:r>
          </a:p>
          <a:p>
            <a:r>
              <a:rPr lang="el-GR" sz="2400" dirty="0"/>
              <a:t>Οι καρποφορίες εμφανίζονται σαν </a:t>
            </a:r>
            <a:r>
              <a:rPr lang="el-GR" sz="2400" b="1" dirty="0"/>
              <a:t>μαύρα </a:t>
            </a:r>
            <a:r>
              <a:rPr lang="el-GR" sz="2400" b="1" dirty="0" smtClean="0"/>
              <a:t>στίγματα</a:t>
            </a:r>
          </a:p>
          <a:p>
            <a:r>
              <a:rPr lang="el-GR" sz="2400" dirty="0"/>
              <a:t>Όταν επικρατούν συνθήκες μεγάλης υγρασίας επί των καρποφοριών παράγονται τα πολυάριθμα σπόρια του παθογόνου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61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Γλοιοσπόριο (</a:t>
            </a:r>
            <a:r>
              <a:rPr lang="en-US" sz="2400" b="1" i="1" dirty="0" err="1" smtClean="0"/>
              <a:t>Glomerella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cingulata</a:t>
            </a:r>
            <a:r>
              <a:rPr lang="el-GR" sz="2400" b="1" dirty="0" smtClean="0"/>
              <a:t>)</a:t>
            </a:r>
            <a:br>
              <a:rPr lang="el-GR" sz="2400" b="1" dirty="0" smtClean="0"/>
            </a:br>
            <a:r>
              <a:rPr lang="el-GR" sz="2400" b="1" dirty="0" smtClean="0"/>
              <a:t>Συμπτώματα προσβολής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Τα σπόρια εξέρχονται ως γλοιώδης μάζα που έχει </a:t>
            </a:r>
            <a:r>
              <a:rPr lang="el-GR" sz="2400" b="1" dirty="0" smtClean="0"/>
              <a:t>χρώμα ρόδινο ή πορτοκαλί</a:t>
            </a:r>
          </a:p>
          <a:p>
            <a:r>
              <a:rPr lang="el-GR" sz="2400" dirty="0" smtClean="0"/>
              <a:t>Οι προσβεβλημένοι καρποί </a:t>
            </a:r>
          </a:p>
          <a:p>
            <a:pPr>
              <a:buFont typeface="Wingdings" charset="2"/>
              <a:buChar char="Ø"/>
            </a:pPr>
            <a:r>
              <a:rPr lang="el-GR" sz="2400" dirty="0" smtClean="0"/>
              <a:t>είτε πέφτουν στο έδαφος και υφίστανται καθολική σήψη</a:t>
            </a:r>
          </a:p>
          <a:p>
            <a:pPr>
              <a:buFont typeface="Wingdings" charset="2"/>
              <a:buChar char="Ø"/>
            </a:pPr>
            <a:r>
              <a:rPr lang="el-GR" sz="2400" dirty="0" smtClean="0"/>
              <a:t>είτε παραμένουν επί του δέντρου, αφυδατώνονται, συρρικνώνονται και μετατρέπονται σε ‘μούμιες’</a:t>
            </a:r>
          </a:p>
          <a:p>
            <a:r>
              <a:rPr lang="el-GR" sz="2400" dirty="0" smtClean="0"/>
              <a:t>Στα φύλλα εμφανίζονται καστανόχρωμες κηλίδες που αρχίζουν από την κορυφή του ελάσματος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Γλοιοσπόριο (</a:t>
            </a:r>
            <a:r>
              <a:rPr lang="en-US" sz="2400" b="1" i="1" dirty="0" err="1" smtClean="0"/>
              <a:t>Glomerella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cingulata</a:t>
            </a:r>
            <a:r>
              <a:rPr lang="el-GR" sz="2400" b="1" dirty="0" smtClean="0"/>
              <a:t>)</a:t>
            </a:r>
            <a:br>
              <a:rPr lang="el-GR" sz="2400" b="1" dirty="0" smtClean="0"/>
            </a:br>
            <a:r>
              <a:rPr lang="el-GR" sz="2400" b="1" dirty="0" smtClean="0"/>
              <a:t>Συμπτώματα προσβολής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Συχνά, οι κηλίδες καλύπτουν μέχρι το μισό της επιφάνειας του φύλλου</a:t>
            </a:r>
          </a:p>
          <a:p>
            <a:r>
              <a:rPr lang="el-GR" sz="2400" dirty="0" smtClean="0"/>
              <a:t>Επί των κηλίδων σχηματίζονται τα μαύρα ακέρβουλα του μύκητα</a:t>
            </a:r>
          </a:p>
          <a:p>
            <a:r>
              <a:rPr lang="el-GR" sz="2400" dirty="0" smtClean="0"/>
              <a:t>Τα ακέρβουλα εμφανίζονται κατά συγκεντρικούς κύκλους στις προσβεβλημένες θέσεις του ελάσματος</a:t>
            </a:r>
          </a:p>
          <a:p>
            <a:r>
              <a:rPr lang="el-GR" sz="2400" dirty="0" smtClean="0"/>
              <a:t>Επί των ακέρβουλων με υγρό καιρό εμφανίζονται οι ρόδινες μάζες των σπορίων του παθογόνου</a:t>
            </a:r>
          </a:p>
          <a:p>
            <a:r>
              <a:rPr lang="el-GR" sz="2400" b="1" dirty="0" smtClean="0"/>
              <a:t>Η προσβολή των φύλλων </a:t>
            </a:r>
            <a:r>
              <a:rPr lang="el-GR" sz="2400" dirty="0" smtClean="0"/>
              <a:t>(καθώς και εκείνη των βλαστών) </a:t>
            </a:r>
            <a:r>
              <a:rPr lang="el-GR" sz="2400" b="1" dirty="0" smtClean="0"/>
              <a:t>είναι χωρίς οικονομική σημασία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Διάφορα στάδια προσβολής ελαιοκάρπων από γλοιοσπόριο</a:t>
            </a:r>
            <a:endParaRPr lang="en-US" sz="2400" dirty="0"/>
          </a:p>
        </p:txBody>
      </p:sp>
      <p:pic>
        <p:nvPicPr>
          <p:cNvPr id="4" name="Content Placeholder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0292" b="-4029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Προσβολή </a:t>
            </a:r>
            <a:r>
              <a:rPr lang="el-GR" sz="2400" dirty="0" err="1" smtClean="0"/>
              <a:t>ελαιοκάρπων</a:t>
            </a:r>
            <a:r>
              <a:rPr lang="el-GR" sz="2400" dirty="0" smtClean="0"/>
              <a:t> από </a:t>
            </a:r>
            <a:r>
              <a:rPr lang="el-GR" sz="2400" dirty="0" err="1" smtClean="0"/>
              <a:t>γλοιοσπόριο</a:t>
            </a:r>
            <a:endParaRPr lang="en-US" sz="2400" dirty="0"/>
          </a:p>
        </p:txBody>
      </p:sp>
      <p:pic>
        <p:nvPicPr>
          <p:cNvPr id="5" name="Picture 4" descr="Gloiosporio-Colletotrichum-gloesporioides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63" y="2862119"/>
            <a:ext cx="3305546" cy="3305546"/>
          </a:xfrm>
          <a:prstGeom prst="rect">
            <a:avLst/>
          </a:prstGeom>
        </p:spPr>
      </p:pic>
      <p:pic>
        <p:nvPicPr>
          <p:cNvPr id="6" name="Picture 5" descr="Gloiosporio-Colletotrichum-gloesporioid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0" y="1582040"/>
            <a:ext cx="3487321" cy="348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err="1" smtClean="0"/>
              <a:t>Πορτοκαλόχρωμη</a:t>
            </a:r>
            <a:r>
              <a:rPr lang="el-GR" sz="2400" dirty="0"/>
              <a:t> </a:t>
            </a:r>
            <a:r>
              <a:rPr lang="el-GR" sz="2400" dirty="0" smtClean="0"/>
              <a:t>μάζα  </a:t>
            </a:r>
            <a:r>
              <a:rPr lang="el-GR" sz="2400" dirty="0" err="1" smtClean="0"/>
              <a:t>κονιδίων</a:t>
            </a:r>
            <a:r>
              <a:rPr lang="el-GR" sz="2400" dirty="0" smtClean="0"/>
              <a:t> εξέρχεται </a:t>
            </a:r>
            <a:br>
              <a:rPr lang="el-GR" sz="2400" dirty="0" smtClean="0"/>
            </a:br>
            <a:r>
              <a:rPr lang="el-GR" sz="2400" dirty="0" smtClean="0"/>
              <a:t>από τα </a:t>
            </a:r>
            <a:r>
              <a:rPr lang="el-GR" sz="2400" dirty="0" err="1" smtClean="0"/>
              <a:t>ακέρβουλα</a:t>
            </a:r>
            <a:r>
              <a:rPr lang="el-GR" sz="2400" dirty="0" smtClean="0"/>
              <a:t> (καρποφορίες του παθογόνου)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83" y="1861457"/>
            <a:ext cx="399217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Αρχικά, επί των προσβεβλημένων φύλλων εμφανίζονται τεφροκαστανές  κηλίδες με ασαφή όρια</a:t>
            </a:r>
            <a:endParaRPr lang="en-US" sz="2400" dirty="0"/>
          </a:p>
        </p:txBody>
      </p:sp>
      <p:pic>
        <p:nvPicPr>
          <p:cNvPr id="4" name="Content Placeholder 3" descr="603634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398" r="-939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Σήψη </a:t>
            </a:r>
            <a:r>
              <a:rPr lang="el-GR" sz="2400" dirty="0" err="1" smtClean="0"/>
              <a:t>ελαιοκάρπων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εξάνθηση</a:t>
            </a:r>
            <a:r>
              <a:rPr lang="el-GR" sz="2400" dirty="0" smtClean="0"/>
              <a:t> καρποφοριών του παθογόνου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57" y="2198008"/>
            <a:ext cx="24892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43" y="2411186"/>
            <a:ext cx="4317635" cy="271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Τα νύγματα που προκαλεί η προσβολή του ελαιοκάρπου από τον δάκο </a:t>
            </a:r>
            <a:br>
              <a:rPr lang="el-GR" sz="2000" dirty="0" smtClean="0"/>
            </a:br>
            <a:r>
              <a:rPr lang="el-GR" sz="2000" dirty="0" smtClean="0"/>
              <a:t>επιταχύνει την ωρίμανσή του και διευκολύνει την ταχεία είσοδο του παθογόνου</a:t>
            </a:r>
            <a:endParaRPr lang="en-US" sz="2000" dirty="0"/>
          </a:p>
        </p:txBody>
      </p:sp>
      <p:pic>
        <p:nvPicPr>
          <p:cNvPr id="4" name="Content Placeholder 3" descr="hembra-bactrocera-ovipositando-731x10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7356" r="-77356"/>
          <a:stretch>
            <a:fillRect/>
          </a:stretch>
        </p:blipFill>
        <p:spPr>
          <a:xfrm>
            <a:off x="-1632857" y="1600200"/>
            <a:ext cx="8229600" cy="4525963"/>
          </a:xfrm>
        </p:spPr>
      </p:pic>
      <p:pic>
        <p:nvPicPr>
          <p:cNvPr id="5" name="Picture 4" descr="larva mosca del oliv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117" y="1864701"/>
            <a:ext cx="4591474" cy="4261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Οι καρποί που παραμένουν επί των ελαιόδεντρων αφυδατώνονται, συρρικνώνονται και μουμιοποιούνται</a:t>
            </a:r>
            <a:endParaRPr lang="en-US" sz="2400" dirty="0"/>
          </a:p>
        </p:txBody>
      </p:sp>
      <p:pic>
        <p:nvPicPr>
          <p:cNvPr id="4" name="Content Placeholder 3" descr="head_gaf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510" r="-85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Καρποί ελιάς, έντονα προσβεβλημένοι από </a:t>
            </a:r>
            <a:r>
              <a:rPr lang="el-GR" sz="2400" dirty="0" err="1" smtClean="0"/>
              <a:t>γλοιοσπόριο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15" y="2075543"/>
            <a:ext cx="5476569" cy="32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Γλοιοσπόριο (</a:t>
            </a:r>
            <a:r>
              <a:rPr lang="en-US" sz="2400" b="1" i="1" dirty="0" err="1" smtClean="0"/>
              <a:t>Glomerella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cingulata</a:t>
            </a:r>
            <a:r>
              <a:rPr lang="el-GR" sz="2400" b="1" dirty="0" smtClean="0"/>
              <a:t>)</a:t>
            </a:r>
            <a:br>
              <a:rPr lang="el-GR" sz="2400" b="1" dirty="0" smtClean="0"/>
            </a:br>
            <a:r>
              <a:rPr lang="el-GR" sz="2400" b="1" dirty="0" smtClean="0"/>
              <a:t>Παθογόνο αίτιο-Συνθήκες ανάπτυξης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2703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Η ασθένεια οφείλεται στον ασκομύκητα </a:t>
            </a:r>
            <a:r>
              <a:rPr lang="en-US" i="1" dirty="0" err="1" smtClean="0"/>
              <a:t>Glomerella</a:t>
            </a:r>
            <a:r>
              <a:rPr lang="en-US" i="1" dirty="0" smtClean="0"/>
              <a:t> </a:t>
            </a:r>
            <a:r>
              <a:rPr lang="en-US" i="1" dirty="0" err="1" smtClean="0"/>
              <a:t>cingulata</a:t>
            </a:r>
            <a:endParaRPr lang="el-GR" dirty="0" smtClean="0"/>
          </a:p>
          <a:p>
            <a:r>
              <a:rPr lang="el-GR" dirty="0" smtClean="0"/>
              <a:t>Η ατελής μορφή του μύκητα που αποτελεί την παρασιτική φάση του παθογόνου είναι ο ατελής μύκητας</a:t>
            </a:r>
            <a:r>
              <a:rPr lang="en-US" dirty="0" smtClean="0"/>
              <a:t> </a:t>
            </a:r>
            <a:r>
              <a:rPr lang="en-US" i="1" dirty="0" err="1" smtClean="0"/>
              <a:t>Colletotrichum</a:t>
            </a:r>
            <a:r>
              <a:rPr lang="en-US" i="1" dirty="0" smtClean="0"/>
              <a:t> </a:t>
            </a:r>
            <a:r>
              <a:rPr lang="en-US" i="1" dirty="0" err="1" smtClean="0"/>
              <a:t>gloeosporioides</a:t>
            </a:r>
            <a:endParaRPr lang="el-GR" i="1" dirty="0" smtClean="0"/>
          </a:p>
          <a:p>
            <a:r>
              <a:rPr lang="el-GR" dirty="0" smtClean="0"/>
              <a:t>Οι καρποφορίες του μύκητα είναι </a:t>
            </a:r>
            <a:r>
              <a:rPr lang="el-GR" b="1" dirty="0" smtClean="0"/>
              <a:t>ακέρβουλα</a:t>
            </a:r>
          </a:p>
          <a:p>
            <a:r>
              <a:rPr lang="el-GR" dirty="0" smtClean="0"/>
              <a:t>Σχηματίζονται στο μεσοκάρπιο των προσβεβλημένων ιστών του καρπού</a:t>
            </a:r>
          </a:p>
          <a:p>
            <a:r>
              <a:rPr lang="el-GR" dirty="0" smtClean="0"/>
              <a:t>Τα παραγόμενα σπόρια εξέρχονται από τις καρποφορίες ως μια </a:t>
            </a:r>
            <a:r>
              <a:rPr lang="el-GR" b="1" dirty="0" smtClean="0"/>
              <a:t>ρόδινη μάζα </a:t>
            </a:r>
          </a:p>
          <a:p>
            <a:r>
              <a:rPr lang="el-GR" dirty="0" smtClean="0"/>
              <a:t>Μπορούν να παραμείνουν προσκολλημένα επί της επιφάνειας του προσβεβλημένου καρπού για μεγάλο χρονικό διάστημα</a:t>
            </a:r>
          </a:p>
          <a:p>
            <a:r>
              <a:rPr lang="el-GR" dirty="0" smtClean="0"/>
              <a:t>Τα κονίδια είναι </a:t>
            </a:r>
            <a:r>
              <a:rPr lang="el-GR" u="sng" dirty="0" smtClean="0"/>
              <a:t>υαλώδη</a:t>
            </a:r>
            <a:r>
              <a:rPr lang="el-GR" dirty="0" smtClean="0"/>
              <a:t>, </a:t>
            </a:r>
            <a:r>
              <a:rPr lang="el-GR" u="sng" dirty="0" smtClean="0"/>
              <a:t>μονοκύτταρα</a:t>
            </a:r>
            <a:r>
              <a:rPr lang="el-GR" dirty="0" smtClean="0"/>
              <a:t>, </a:t>
            </a:r>
            <a:r>
              <a:rPr lang="el-GR" u="sng" dirty="0" smtClean="0"/>
              <a:t>ελλειψοειδή</a:t>
            </a:r>
          </a:p>
          <a:p>
            <a:r>
              <a:rPr lang="el-GR" dirty="0" smtClean="0"/>
              <a:t>Τα </a:t>
            </a:r>
            <a:r>
              <a:rPr lang="el-GR" b="1" dirty="0" smtClean="0"/>
              <a:t>κονίδια</a:t>
            </a:r>
            <a:r>
              <a:rPr lang="el-GR" dirty="0" smtClean="0"/>
              <a:t> είναι </a:t>
            </a:r>
            <a:r>
              <a:rPr lang="el-GR" b="1" dirty="0" smtClean="0"/>
              <a:t>μυξοσπόρια</a:t>
            </a:r>
            <a:r>
              <a:rPr lang="el-GR" dirty="0" smtClean="0"/>
              <a:t> (χρειάζονται βροχή για την απελευθέρωση και τη διασπορά τους)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300" dirty="0" smtClean="0"/>
              <a:t>H </a:t>
            </a:r>
            <a:r>
              <a:rPr lang="el-GR" sz="2300" dirty="0" smtClean="0"/>
              <a:t>διαβροχ</a:t>
            </a:r>
            <a:r>
              <a:rPr lang="el-GR" sz="2300" dirty="0" smtClean="0"/>
              <a:t>ή των φυτικών επιφανειών είναι απαραίτητη για την παραγωγή και διασπορά των μολυσμάτων και την υψηλή ένταση προσβολής</a:t>
            </a:r>
            <a:endParaRPr lang="en-US" sz="2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4" y="2113280"/>
            <a:ext cx="5486400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419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err="1" smtClean="0"/>
              <a:t>Ακ</a:t>
            </a:r>
            <a:r>
              <a:rPr lang="el-GR" sz="2400" dirty="0" err="1" smtClean="0"/>
              <a:t>έρβουλα</a:t>
            </a:r>
            <a:r>
              <a:rPr lang="el-GR" sz="2400" dirty="0" smtClean="0"/>
              <a:t> του μύκητα </a:t>
            </a:r>
            <a:r>
              <a:rPr lang="en-US" sz="2400" i="1" dirty="0" err="1" smtClean="0"/>
              <a:t>Colletotrichum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gloeosporioides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0455"/>
            <a:ext cx="4898571" cy="2650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1" y="4238011"/>
            <a:ext cx="3788229" cy="241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Αγεν</a:t>
            </a:r>
            <a:r>
              <a:rPr lang="el-GR" sz="2400" dirty="0" smtClean="0"/>
              <a:t>ή σπόρια (</a:t>
            </a:r>
            <a:r>
              <a:rPr lang="el-GR" sz="2400" dirty="0" err="1" smtClean="0"/>
              <a:t>κονίδια</a:t>
            </a:r>
            <a:r>
              <a:rPr lang="el-GR" sz="2400" dirty="0" smtClean="0"/>
              <a:t>) του παθογόνου αίτιου του </a:t>
            </a:r>
            <a:r>
              <a:rPr lang="el-GR" sz="2400" dirty="0" err="1" smtClean="0"/>
              <a:t>γλοιοσπόριου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36" y="2222499"/>
            <a:ext cx="3557816" cy="355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Σχηματική απόδοση βιολογικού κύκλου του παθογόνου που προκαλεί την ασθένεια γλοιοσπόριο της ελιάς</a:t>
            </a:r>
            <a:endParaRPr lang="en-US" sz="2400" dirty="0"/>
          </a:p>
        </p:txBody>
      </p:sp>
      <p:pic>
        <p:nvPicPr>
          <p:cNvPr id="5" name="Picture 4" descr="γλοιοσπόριο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04" y="1845832"/>
            <a:ext cx="5412716" cy="40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Γλοιοσπόριο (</a:t>
            </a:r>
            <a:r>
              <a:rPr lang="en-US" sz="2400" b="1" i="1" dirty="0" err="1" smtClean="0"/>
              <a:t>Glomerella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cingulata</a:t>
            </a:r>
            <a:r>
              <a:rPr lang="el-GR" sz="2400" b="1" dirty="0" smtClean="0"/>
              <a:t>)</a:t>
            </a:r>
            <a:br>
              <a:rPr lang="el-GR" sz="2400" b="1" dirty="0" smtClean="0"/>
            </a:br>
            <a:r>
              <a:rPr lang="el-GR" sz="2400" b="1" dirty="0" smtClean="0"/>
              <a:t>Παθογόνο αίτιο-Συνθήκες ανάπτυξης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 smtClean="0"/>
              <a:t>Η ευνοϊκότερη θερμοκρασία για την ανάπτυξη του μύκητα είναι οι 25</a:t>
            </a:r>
            <a:r>
              <a:rPr lang="el-GR" sz="2400" baseline="30000" dirty="0" smtClean="0"/>
              <a:t>ο</a:t>
            </a:r>
            <a:r>
              <a:rPr lang="en-US" sz="2400" dirty="0" smtClean="0"/>
              <a:t>C</a:t>
            </a:r>
            <a:endParaRPr lang="el-GR" sz="2400" dirty="0" smtClean="0"/>
          </a:p>
          <a:p>
            <a:r>
              <a:rPr lang="el-GR" sz="2400" b="1" dirty="0" smtClean="0"/>
              <a:t>Το παθογόνο μολύνει μόνο τους ώριμους καρπούς</a:t>
            </a:r>
          </a:p>
          <a:p>
            <a:r>
              <a:rPr lang="el-GR" sz="2400" dirty="0" smtClean="0"/>
              <a:t>Οι καρποί γίνονται ευπαθείς μόνο όταν </a:t>
            </a:r>
            <a:r>
              <a:rPr lang="el-GR" sz="2400" u="sng" dirty="0" smtClean="0"/>
              <a:t>αποκτήσουν ιώδες χρώμα</a:t>
            </a:r>
            <a:r>
              <a:rPr lang="el-GR" sz="2400" dirty="0" smtClean="0"/>
              <a:t> (ενδεικτικό της ωρίμανσής τους)</a:t>
            </a:r>
            <a:endParaRPr lang="en-US" sz="2400" dirty="0" smtClean="0"/>
          </a:p>
          <a:p>
            <a:r>
              <a:rPr lang="el-GR" sz="2400" dirty="0" smtClean="0"/>
              <a:t>Εισέρχεται μέσω πληγών ή εισβάλλει με απ΄ευθείας διάτρηση των προστατευτικών στρωμάτων της επιφάνειας των καρπών</a:t>
            </a:r>
          </a:p>
          <a:p>
            <a:r>
              <a:rPr lang="el-GR" sz="2400" dirty="0" smtClean="0"/>
              <a:t>Για την πραγματοποίηση των μολύνσεων είναι αναγκαία η </a:t>
            </a:r>
            <a:r>
              <a:rPr lang="el-GR" sz="2400" b="1" dirty="0" smtClean="0"/>
              <a:t>ύπαρξη σταγόνας νερού </a:t>
            </a:r>
            <a:r>
              <a:rPr lang="el-GR" sz="2400" dirty="0" smtClean="0"/>
              <a:t>ή η </a:t>
            </a:r>
            <a:r>
              <a:rPr lang="el-GR" sz="2400" b="1" dirty="0" smtClean="0"/>
              <a:t>ύπαρξη πολύ υψηλής σχετικής υγρασίας</a:t>
            </a:r>
          </a:p>
          <a:p>
            <a:r>
              <a:rPr lang="el-GR" sz="2400" u="sng" dirty="0" smtClean="0"/>
              <a:t>Η σπουδαιότερη πηγή μολυσμάτων είναι οι καρποί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Οι κηλ</a:t>
            </a:r>
            <a:r>
              <a:rPr lang="el-GR" sz="2400" dirty="0" smtClean="0"/>
              <a:t>ίδες του </a:t>
            </a:r>
            <a:r>
              <a:rPr lang="el-GR" sz="2400" dirty="0" err="1" smtClean="0"/>
              <a:t>κυκλοκόνιου</a:t>
            </a:r>
            <a:r>
              <a:rPr lang="el-GR" sz="2400" dirty="0" smtClean="0"/>
              <a:t> έχουν καπνώδη εμφάνιση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2552700"/>
            <a:ext cx="4648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98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Γλοιοσπόριο (</a:t>
            </a:r>
            <a:r>
              <a:rPr lang="en-US" sz="2400" b="1" i="1" dirty="0" err="1" smtClean="0"/>
              <a:t>Glomerella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cingulata</a:t>
            </a:r>
            <a:r>
              <a:rPr lang="el-GR" sz="2400" b="1" dirty="0" smtClean="0"/>
              <a:t>)</a:t>
            </a:r>
            <a:br>
              <a:rPr lang="el-GR" sz="2400" b="1" dirty="0" smtClean="0"/>
            </a:br>
            <a:r>
              <a:rPr lang="el-GR" sz="2400" b="1" dirty="0" smtClean="0"/>
              <a:t>Παθογόνο αίτιο-Συνθήκες ανάπτυξης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Η κρίσιμη περίοδος επιδημιών αρχίζει με την έναρξη ωρίμανσης των καρπών (</a:t>
            </a:r>
            <a:r>
              <a:rPr lang="el-GR" sz="2400" b="1" dirty="0" smtClean="0"/>
              <a:t>τέλος Οκτωβρίου-αρχές Νοεμβρίου</a:t>
            </a:r>
            <a:r>
              <a:rPr lang="el-GR" sz="2400" dirty="0" smtClean="0"/>
              <a:t>)</a:t>
            </a:r>
          </a:p>
          <a:p>
            <a:r>
              <a:rPr lang="el-GR" sz="2400" dirty="0" smtClean="0"/>
              <a:t>Η περίοδος αυτή παρατείνεται μέχρι τα </a:t>
            </a:r>
            <a:r>
              <a:rPr lang="el-GR" sz="2400" b="1" dirty="0" smtClean="0"/>
              <a:t>τέλη Δεκεμβρίου</a:t>
            </a:r>
          </a:p>
          <a:p>
            <a:r>
              <a:rPr lang="el-GR" sz="2400" dirty="0" smtClean="0"/>
              <a:t>Στο διάστημα αυτό </a:t>
            </a:r>
          </a:p>
          <a:p>
            <a:pPr>
              <a:buFont typeface="Wingdings" charset="2"/>
              <a:buChar char="ü"/>
            </a:pPr>
            <a:r>
              <a:rPr lang="el-GR" sz="2400" dirty="0" smtClean="0"/>
              <a:t>οι βροχές είναι άφθονες</a:t>
            </a:r>
          </a:p>
          <a:p>
            <a:pPr>
              <a:buFont typeface="Wingdings" charset="2"/>
              <a:buChar char="ü"/>
            </a:pPr>
            <a:r>
              <a:rPr lang="el-GR" sz="2400" dirty="0" smtClean="0"/>
              <a:t>η σχετική υγρασία είναι υψηλή</a:t>
            </a:r>
          </a:p>
          <a:p>
            <a:pPr>
              <a:buFont typeface="Wingdings" charset="2"/>
              <a:buChar char="ü"/>
            </a:pPr>
            <a:r>
              <a:rPr lang="el-GR" sz="2400" dirty="0" smtClean="0"/>
              <a:t>η μέση θερμοκρασία (10-16</a:t>
            </a:r>
            <a:r>
              <a:rPr lang="el-GR" sz="2400" baseline="30000" dirty="0" smtClean="0"/>
              <a:t>ο</a:t>
            </a:r>
            <a:r>
              <a:rPr lang="en-US" sz="2400" dirty="0" smtClean="0"/>
              <a:t>C)</a:t>
            </a:r>
            <a:r>
              <a:rPr lang="el-GR" sz="2400" dirty="0" smtClean="0"/>
              <a:t> είναι ευνοϊκή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Γλοιοσπόριο (</a:t>
            </a:r>
            <a:r>
              <a:rPr lang="en-US" sz="2400" b="1" i="1" dirty="0" err="1"/>
              <a:t>Glomerella</a:t>
            </a:r>
            <a:r>
              <a:rPr lang="en-US" sz="2400" b="1" i="1" dirty="0"/>
              <a:t> </a:t>
            </a:r>
            <a:r>
              <a:rPr lang="en-US" sz="2400" b="1" i="1" dirty="0" err="1"/>
              <a:t>cingulata</a:t>
            </a:r>
            <a:r>
              <a:rPr lang="el-GR" sz="2400" b="1" dirty="0"/>
              <a:t>)</a:t>
            </a:r>
            <a:br>
              <a:rPr lang="el-GR" sz="2400" b="1" dirty="0"/>
            </a:br>
            <a:r>
              <a:rPr lang="el-GR" sz="2400" b="1" dirty="0"/>
              <a:t>Παθογόνο αίτιο-Συνθήκες ανάπτυξης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Οι συνθήκες αυτές είναι ευνοϊκές για</a:t>
            </a:r>
          </a:p>
          <a:p>
            <a:pPr>
              <a:buFont typeface="Wingdings" charset="2"/>
              <a:buChar char="ü"/>
            </a:pPr>
            <a:r>
              <a:rPr lang="el-GR" sz="2400" dirty="0" smtClean="0"/>
              <a:t>τη </a:t>
            </a:r>
            <a:r>
              <a:rPr lang="el-GR" sz="2400" dirty="0"/>
              <a:t>βλάστηση των σπορίων</a:t>
            </a:r>
          </a:p>
          <a:p>
            <a:pPr>
              <a:buFont typeface="Wingdings" charset="2"/>
              <a:buChar char="ü"/>
            </a:pPr>
            <a:r>
              <a:rPr lang="el-GR" sz="2400" dirty="0"/>
              <a:t>την ταχεία ανάπτυξη του μύκητα μέσα στον </a:t>
            </a:r>
            <a:r>
              <a:rPr lang="el-GR" sz="2400" dirty="0" smtClean="0"/>
              <a:t>ελαιόκαρπο</a:t>
            </a:r>
          </a:p>
          <a:p>
            <a:pPr>
              <a:buFont typeface="Wingdings" charset="2"/>
              <a:buChar char="ü"/>
            </a:pPr>
            <a:endParaRPr lang="el-GR" sz="2400" dirty="0"/>
          </a:p>
          <a:p>
            <a:r>
              <a:rPr lang="el-GR" sz="2400" dirty="0"/>
              <a:t>Η </a:t>
            </a:r>
            <a:r>
              <a:rPr lang="el-GR" sz="2400" b="1" dirty="0"/>
              <a:t>προσβολή του δάκου </a:t>
            </a:r>
            <a:r>
              <a:rPr lang="el-GR" sz="2400" dirty="0"/>
              <a:t>(δημιουργία νυγμάτων) </a:t>
            </a:r>
            <a:endParaRPr lang="el-GR" sz="2400" dirty="0" smtClean="0"/>
          </a:p>
          <a:p>
            <a:pPr>
              <a:buFont typeface="Wingdings" charset="2"/>
              <a:buChar char="ü"/>
            </a:pPr>
            <a:r>
              <a:rPr lang="el-GR" sz="2400" dirty="0" smtClean="0"/>
              <a:t>επιταχύνει </a:t>
            </a:r>
            <a:r>
              <a:rPr lang="el-GR" sz="2400" dirty="0"/>
              <a:t>την ωρίμανση των καρπών και </a:t>
            </a:r>
            <a:endParaRPr lang="el-GR" sz="2400" dirty="0" smtClean="0"/>
          </a:p>
          <a:p>
            <a:pPr>
              <a:buFont typeface="Wingdings" charset="2"/>
              <a:buChar char="ü"/>
            </a:pPr>
            <a:r>
              <a:rPr lang="el-GR" sz="2400" dirty="0" smtClean="0"/>
              <a:t>διευκολύνει </a:t>
            </a:r>
            <a:r>
              <a:rPr lang="el-GR" sz="2400" dirty="0"/>
              <a:t>την ταχεία είσοδο και ανάπτυξη του παρασίτου</a:t>
            </a:r>
          </a:p>
          <a:p>
            <a:r>
              <a:rPr lang="el-GR" sz="2400" dirty="0"/>
              <a:t>Επομένως, </a:t>
            </a:r>
            <a:r>
              <a:rPr lang="el-GR" sz="2400" b="1" dirty="0"/>
              <a:t>συμβάλλει αποφασιστικά στην ανάπτυξη της επιδημίας</a:t>
            </a:r>
            <a:r>
              <a:rPr lang="el-GR" sz="2400" dirty="0"/>
              <a:t> (εκδηλώνεται πρωιμότερα και εντονότερα)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58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ΑΔΡΟΜΥΚΩΣΕΙΣ</a:t>
            </a:r>
            <a:br>
              <a:rPr lang="el-GR" sz="2400" b="1" dirty="0" smtClean="0"/>
            </a:br>
            <a:r>
              <a:rPr lang="en-US" sz="2400" b="1" dirty="0" smtClean="0"/>
              <a:t>(</a:t>
            </a:r>
            <a:r>
              <a:rPr lang="en-US" sz="2400" b="1" i="1" dirty="0" err="1" smtClean="0"/>
              <a:t>Phoma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incompta</a:t>
            </a:r>
            <a:r>
              <a:rPr lang="en-US" sz="2400" b="1" dirty="0" smtClean="0"/>
              <a:t>)</a:t>
            </a:r>
            <a:r>
              <a:rPr lang="el-GR" sz="2400" b="1" dirty="0" smtClean="0"/>
              <a:t>/</a:t>
            </a:r>
            <a:r>
              <a:rPr lang="en-US" sz="2400" b="1" dirty="0" smtClean="0"/>
              <a:t>(</a:t>
            </a:r>
            <a:r>
              <a:rPr lang="en-US" sz="2400" b="1" i="1" dirty="0" err="1" smtClean="0"/>
              <a:t>Verticillium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dahliae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u="sng" dirty="0" smtClean="0"/>
              <a:t>Συμπτώματα προσβολής του παθογόνου </a:t>
            </a:r>
            <a:r>
              <a:rPr lang="en-US" sz="2400" i="1" u="sng" dirty="0" err="1" smtClean="0"/>
              <a:t>Phoma</a:t>
            </a:r>
            <a:r>
              <a:rPr lang="en-US" sz="2400" i="1" u="sng" dirty="0" smtClean="0"/>
              <a:t> </a:t>
            </a:r>
            <a:r>
              <a:rPr lang="en-US" sz="2400" i="1" u="sng" dirty="0" err="1" smtClean="0"/>
              <a:t>incompta</a:t>
            </a:r>
            <a:endParaRPr lang="el-GR" sz="2400" u="sng" dirty="0" smtClean="0"/>
          </a:p>
          <a:p>
            <a:r>
              <a:rPr lang="en-US" sz="2400" dirty="0" smtClean="0"/>
              <a:t>H </a:t>
            </a:r>
            <a:r>
              <a:rPr lang="el-GR" sz="2400" dirty="0" smtClean="0"/>
              <a:t>προσβολή εκδηλώνται με </a:t>
            </a:r>
            <a:r>
              <a:rPr lang="el-GR" sz="2400" b="1" dirty="0" smtClean="0"/>
              <a:t>βαθμιαία μάρανση των νέων βλαστών</a:t>
            </a:r>
          </a:p>
          <a:p>
            <a:r>
              <a:rPr lang="el-GR" sz="2400" dirty="0" smtClean="0"/>
              <a:t>Στη συνέχεια, </a:t>
            </a:r>
            <a:r>
              <a:rPr lang="el-GR" sz="2400" b="1" dirty="0" smtClean="0"/>
              <a:t>οι βλαστοί </a:t>
            </a:r>
            <a:r>
              <a:rPr lang="el-GR" sz="2400" dirty="0" smtClean="0"/>
              <a:t>των μολυσμένων δέντρων </a:t>
            </a:r>
            <a:r>
              <a:rPr lang="el-GR" sz="2400" b="1" dirty="0" smtClean="0"/>
              <a:t>αποξηραίνονται χωρίς αποφύλλωση</a:t>
            </a:r>
          </a:p>
          <a:p>
            <a:r>
              <a:rPr lang="el-GR" sz="2400" dirty="0" smtClean="0"/>
              <a:t>Σε όλο το μήκος των προσβεβλημένων κλάδων εκτείνεται έντονος </a:t>
            </a:r>
            <a:r>
              <a:rPr lang="el-GR" sz="2400" b="1" dirty="0" smtClean="0"/>
              <a:t>καστανός μεταχρωματισμός του ξύλου</a:t>
            </a:r>
          </a:p>
          <a:p>
            <a:r>
              <a:rPr lang="el-GR" sz="2400" dirty="0" smtClean="0"/>
              <a:t>Η ξήρανση αρχίζει από τους λεπτούς </a:t>
            </a:r>
            <a:r>
              <a:rPr lang="el-GR" sz="2400" u="sng" dirty="0" smtClean="0"/>
              <a:t>κλαδίσκους ηλικίας 2-3 ετών</a:t>
            </a:r>
          </a:p>
          <a:p>
            <a:r>
              <a:rPr lang="el-GR" sz="2400" dirty="0" smtClean="0"/>
              <a:t>Η προσβολή επεκτείνεται σταδιακά σε περισσότερους και χονδρότερους κλάδους και βραχίονες των δέντρων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/>
              <a:t>ΑΔΡΟΜΥΚΩΣΕΙΣ</a:t>
            </a:r>
            <a:br>
              <a:rPr lang="el-GR" sz="2400" b="1" dirty="0"/>
            </a:br>
            <a:r>
              <a:rPr lang="en-US" sz="2400" b="1" dirty="0"/>
              <a:t>(</a:t>
            </a:r>
            <a:r>
              <a:rPr lang="en-US" sz="2400" b="1" i="1" dirty="0" err="1"/>
              <a:t>Phoma</a:t>
            </a:r>
            <a:r>
              <a:rPr lang="en-US" sz="2400" b="1" i="1" dirty="0"/>
              <a:t> </a:t>
            </a:r>
            <a:r>
              <a:rPr lang="en-US" sz="2400" b="1" i="1" dirty="0" err="1"/>
              <a:t>incompta</a:t>
            </a:r>
            <a:r>
              <a:rPr lang="en-US" sz="2400" b="1" dirty="0" smtClean="0"/>
              <a:t>)</a:t>
            </a:r>
            <a:r>
              <a:rPr lang="el-GR" sz="2400" b="1" dirty="0" smtClean="0"/>
              <a:t>/</a:t>
            </a:r>
            <a:r>
              <a:rPr lang="en-US" sz="2400" b="1" dirty="0" smtClean="0"/>
              <a:t>(</a:t>
            </a:r>
            <a:r>
              <a:rPr lang="en-US" sz="2400" b="1" i="1" dirty="0" err="1"/>
              <a:t>Verticillium</a:t>
            </a:r>
            <a:r>
              <a:rPr lang="en-US" sz="2400" b="1" i="1" dirty="0"/>
              <a:t> </a:t>
            </a:r>
            <a:r>
              <a:rPr lang="en-US" sz="2400" b="1" i="1" dirty="0" err="1"/>
              <a:t>dahliae</a:t>
            </a:r>
            <a:r>
              <a:rPr lang="en-US" sz="2400" b="1" dirty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Στα έντονα προσβεβλημένα δέντρα οι περισσότεροι βλαστοί είναι </a:t>
            </a:r>
            <a:r>
              <a:rPr lang="el-GR" sz="2400" dirty="0" smtClean="0"/>
              <a:t>ξηροί</a:t>
            </a:r>
          </a:p>
          <a:p>
            <a:r>
              <a:rPr lang="el-GR" sz="2400" dirty="0" smtClean="0"/>
              <a:t>Επίσης, υπάρχουν </a:t>
            </a:r>
            <a:r>
              <a:rPr lang="el-GR" sz="2400" dirty="0"/>
              <a:t>ελάχιστοι </a:t>
            </a:r>
            <a:r>
              <a:rPr lang="el-GR" sz="2400" b="1" dirty="0"/>
              <a:t>πράσινοι βλαστοί, διάσπαρτοι </a:t>
            </a:r>
            <a:r>
              <a:rPr lang="el-GR" sz="2400" dirty="0"/>
              <a:t>στην κόμη των δέντρων</a:t>
            </a:r>
          </a:p>
          <a:p>
            <a:r>
              <a:rPr lang="el-GR" sz="2400" dirty="0"/>
              <a:t>Η βλάστηση σε αυτούς ανακόπτεται, τα φύλλα γίνονται καστανά και αργότερα ξηραίνονται </a:t>
            </a:r>
          </a:p>
          <a:p>
            <a:r>
              <a:rPr lang="el-GR" sz="2400" dirty="0"/>
              <a:t>Τα φύλλα διατηρούνται νεκρά επί των βλαστών για μεγάλο χρονικό </a:t>
            </a:r>
            <a:r>
              <a:rPr lang="el-GR" sz="2400" dirty="0" smtClean="0"/>
              <a:t>διάστημα </a:t>
            </a:r>
          </a:p>
          <a:p>
            <a:r>
              <a:rPr lang="el-GR" sz="2400" u="sng" dirty="0" smtClean="0"/>
              <a:t>Τα φύλλα διατηρούνται επί των κλαδίσκων για διάστημα μεγαλύτερο από εκείνο, κατά την προσβολή των δέντρων από βερτισιλλίωση</a:t>
            </a:r>
            <a:endParaRPr lang="el-GR" sz="2400" u="sng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ΑΔΡΟΜΥΚΩΣΕΙΣ</a:t>
            </a:r>
            <a:br>
              <a:rPr lang="el-GR" sz="2400" b="1" dirty="0" smtClean="0"/>
            </a:br>
            <a:r>
              <a:rPr lang="en-US" sz="2400" b="1" dirty="0" smtClean="0"/>
              <a:t>(</a:t>
            </a:r>
            <a:r>
              <a:rPr lang="en-US" sz="2400" b="1" i="1" dirty="0" err="1" smtClean="0"/>
              <a:t>Phoma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incompta</a:t>
            </a:r>
            <a:r>
              <a:rPr lang="en-US" sz="2400" b="1" dirty="0" smtClean="0"/>
              <a:t>)</a:t>
            </a:r>
            <a:r>
              <a:rPr lang="el-GR" sz="2400" b="1" dirty="0" smtClean="0"/>
              <a:t>/</a:t>
            </a:r>
            <a:r>
              <a:rPr lang="en-US" sz="2400" b="1" dirty="0" smtClean="0"/>
              <a:t>(</a:t>
            </a:r>
            <a:r>
              <a:rPr lang="en-US" sz="2400" b="1" i="1" dirty="0" err="1" smtClean="0"/>
              <a:t>Verticillium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dahliae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sz="3097" u="sng" dirty="0" smtClean="0"/>
              <a:t>Συμπτώματα προσβολής του παθογόνου </a:t>
            </a:r>
            <a:r>
              <a:rPr lang="en-US" sz="3097" i="1" u="sng" dirty="0" err="1" smtClean="0"/>
              <a:t>Phoma</a:t>
            </a:r>
            <a:r>
              <a:rPr lang="en-US" sz="3097" i="1" u="sng" dirty="0" smtClean="0"/>
              <a:t> </a:t>
            </a:r>
            <a:r>
              <a:rPr lang="en-US" sz="3097" i="1" u="sng" dirty="0" err="1" smtClean="0"/>
              <a:t>incompta</a:t>
            </a:r>
            <a:endParaRPr lang="el-GR" sz="3097" i="1" u="sng" dirty="0" smtClean="0"/>
          </a:p>
          <a:p>
            <a:r>
              <a:rPr lang="el-GR" sz="3097" dirty="0" smtClean="0"/>
              <a:t>Στην επιφάνεια των προσβεβλημένων κλάδων παρατηρούνται </a:t>
            </a:r>
            <a:r>
              <a:rPr lang="el-GR" sz="3097" b="1" dirty="0" smtClean="0"/>
              <a:t>νεκρώσεις του φλοιού </a:t>
            </a:r>
          </a:p>
          <a:p>
            <a:r>
              <a:rPr lang="el-GR" sz="3097" dirty="0" smtClean="0"/>
              <a:t>Έχουν τη μορφή ελαφρά βυθισμένων κηλίδων ή επιμήκων λωρίδων</a:t>
            </a:r>
            <a:endParaRPr lang="el-GR" sz="3097" dirty="0"/>
          </a:p>
          <a:p>
            <a:r>
              <a:rPr lang="el-GR" sz="3097" dirty="0" smtClean="0"/>
              <a:t>Οι </a:t>
            </a:r>
            <a:r>
              <a:rPr lang="el-GR" sz="3097" b="1" dirty="0" smtClean="0"/>
              <a:t>κηλίδες/λωρίδες </a:t>
            </a:r>
            <a:r>
              <a:rPr lang="el-GR" sz="3097" dirty="0" smtClean="0"/>
              <a:t>είναι</a:t>
            </a:r>
            <a:r>
              <a:rPr lang="el-GR" sz="3097" b="1" dirty="0" smtClean="0"/>
              <a:t> καστανού ή κεραμιδί χρώματος</a:t>
            </a:r>
          </a:p>
          <a:p>
            <a:endParaRPr lang="el-GR" sz="3097" b="1" dirty="0" smtClean="0"/>
          </a:p>
          <a:p>
            <a:r>
              <a:rPr lang="el-GR" sz="3097" dirty="0" smtClean="0"/>
              <a:t>Στην επιφάνεια του προσβεβλημένου φλοιού παρατηρούνται </a:t>
            </a:r>
            <a:r>
              <a:rPr lang="el-GR" sz="3097" b="1" dirty="0" smtClean="0"/>
              <a:t>μικρά μαύρα στίγματα </a:t>
            </a:r>
            <a:r>
              <a:rPr lang="el-GR" sz="3097" dirty="0" smtClean="0"/>
              <a:t>(τα </a:t>
            </a:r>
            <a:r>
              <a:rPr lang="el-GR" sz="3097" b="1" dirty="0" smtClean="0"/>
              <a:t>πυκνίδια</a:t>
            </a:r>
            <a:r>
              <a:rPr lang="el-GR" sz="3097" dirty="0" smtClean="0"/>
              <a:t> του παθογόνου)</a:t>
            </a:r>
          </a:p>
          <a:p>
            <a:r>
              <a:rPr lang="el-GR" sz="3097" dirty="0" smtClean="0"/>
              <a:t>Τα πυκνίδια είναι βυθισμένα εντός των ιστών του ξενιστή</a:t>
            </a:r>
          </a:p>
          <a:p>
            <a:r>
              <a:rPr lang="el-GR" sz="3097" dirty="0" smtClean="0"/>
              <a:t>Σε κατά μήκος τομή των κλάδων παρατηρούνται </a:t>
            </a:r>
            <a:r>
              <a:rPr lang="el-GR" sz="3097" b="1" dirty="0" smtClean="0"/>
              <a:t>ραβδώσεις</a:t>
            </a:r>
            <a:r>
              <a:rPr lang="el-GR" sz="3097" dirty="0" smtClean="0"/>
              <a:t> μεγάλου μήκους, με  χρώμα </a:t>
            </a:r>
            <a:r>
              <a:rPr lang="el-GR" sz="3097" b="1" dirty="0" smtClean="0"/>
              <a:t>ανοικτό μέχρι βαθύ καστανό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Ημιπληγία σε δέντρα ελιάς προσβεβλημένα από </a:t>
            </a:r>
            <a:r>
              <a:rPr lang="el-GR" sz="2400" dirty="0" err="1" smtClean="0"/>
              <a:t>βερτισιλίωση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" y="1894114"/>
            <a:ext cx="3203007" cy="2973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80" y="2117683"/>
            <a:ext cx="4721793" cy="265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Συμπτ</a:t>
            </a:r>
            <a:r>
              <a:rPr lang="el-GR" sz="2400" dirty="0" smtClean="0"/>
              <a:t>ώματα προσβολής </a:t>
            </a:r>
            <a:r>
              <a:rPr lang="el-GR" sz="2400" dirty="0" err="1" smtClean="0"/>
              <a:t>βερτισιλίωσης</a:t>
            </a:r>
            <a:r>
              <a:rPr lang="el-GR" sz="2400" dirty="0" smtClean="0"/>
              <a:t> σε </a:t>
            </a:r>
            <a:r>
              <a:rPr lang="el-GR" sz="2400" dirty="0" err="1" smtClean="0"/>
              <a:t>ελαιόδενδρο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1" y="1652807"/>
            <a:ext cx="6077857" cy="45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592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Νεκρώσεις σε φλοιό κλαδίσκου ελιάς και </a:t>
            </a:r>
            <a:br>
              <a:rPr lang="el-GR" sz="2400" dirty="0" smtClean="0"/>
            </a:br>
            <a:r>
              <a:rPr lang="el-GR" sz="2400" dirty="0" smtClean="0"/>
              <a:t>λωρίδες/ρωγμές καστανού-κεραμμυδί χρώματος </a:t>
            </a:r>
            <a:endParaRPr lang="en-US" sz="2400" dirty="0"/>
          </a:p>
        </p:txBody>
      </p:sp>
      <p:pic>
        <p:nvPicPr>
          <p:cNvPr id="5" name="Picture 4" descr="Phoma-incompta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23" y="2353989"/>
            <a:ext cx="3056952" cy="3056952"/>
          </a:xfrm>
          <a:prstGeom prst="rect">
            <a:avLst/>
          </a:prstGeom>
        </p:spPr>
      </p:pic>
      <p:pic>
        <p:nvPicPr>
          <p:cNvPr id="6" name="Picture 5" descr="Phoma-incompta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81" y="1996767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/>
              <a:t/>
            </a:r>
            <a:br>
              <a:rPr lang="el-GR" sz="2700" dirty="0"/>
            </a:b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 smtClean="0"/>
              <a:t>Σε κατά μήκος τομή των κλάδων παρατηρούνται </a:t>
            </a:r>
            <a:r>
              <a:rPr lang="el-GR" sz="2700" b="1" dirty="0" smtClean="0"/>
              <a:t>ραβδώσεις</a:t>
            </a:r>
            <a:r>
              <a:rPr lang="el-GR" sz="2700" dirty="0" smtClean="0"/>
              <a:t> μεγάλου μήκους, με  χρώμα </a:t>
            </a:r>
            <a:r>
              <a:rPr lang="el-GR" sz="2700" b="1" dirty="0" smtClean="0"/>
              <a:t>ανοικτό μέχρι βαθύ καστανό 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susenje_copy_4f51df19a60d5_320x240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68" y="1987285"/>
            <a:ext cx="5271746" cy="395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Έντονος καστανός μεταχρωματισμός του ξύλου </a:t>
            </a:r>
            <a:br>
              <a:rPr lang="el-GR" sz="2400" dirty="0" smtClean="0"/>
            </a:br>
            <a:r>
              <a:rPr lang="el-GR" sz="2400" dirty="0" smtClean="0"/>
              <a:t>αποκαλύπτεται σε εγκάρσιες τομές βραχιόνων </a:t>
            </a:r>
            <a:endParaRPr lang="en-US" sz="2400" dirty="0"/>
          </a:p>
        </p:txBody>
      </p:sp>
      <p:pic>
        <p:nvPicPr>
          <p:cNvPr id="3" name="Picture 2" descr="φομα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6" y="1894642"/>
            <a:ext cx="3965664" cy="2924951"/>
          </a:xfrm>
          <a:prstGeom prst="rect">
            <a:avLst/>
          </a:prstGeom>
        </p:spPr>
      </p:pic>
      <p:pic>
        <p:nvPicPr>
          <p:cNvPr id="4" name="Picture 3" descr="φομα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55" y="3405642"/>
            <a:ext cx="3745914" cy="282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400" dirty="0" smtClean="0"/>
              <a:t>Στη συνέχεια, οι κηλίδες γίνονται κυκλικές και αποκτούν καστανόμαυρη περιφερειακή ζώνη (σύμπτωμα ‘</a:t>
            </a:r>
            <a:r>
              <a:rPr lang="el-GR" sz="2400" b="1" dirty="0" smtClean="0"/>
              <a:t>μάτια παγωνιού</a:t>
            </a:r>
            <a:r>
              <a:rPr lang="el-GR" sz="2400" dirty="0" smtClean="0"/>
              <a:t>’)</a:t>
            </a:r>
            <a:endParaRPr lang="en-US" sz="2400" dirty="0"/>
          </a:p>
        </p:txBody>
      </p:sp>
      <p:pic>
        <p:nvPicPr>
          <p:cNvPr id="4" name="Content Placeholder 3" descr="occhiopav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248" r="-924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Ξήρανση ελαιόδεντρων λόγω προσβολής από φόμα</a:t>
            </a:r>
            <a:endParaRPr lang="en-US" sz="2400" dirty="0"/>
          </a:p>
        </p:txBody>
      </p:sp>
      <p:pic>
        <p:nvPicPr>
          <p:cNvPr id="4" name="Picture 3" descr="DSC005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56" y="1834174"/>
            <a:ext cx="6149852" cy="461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Παθογόνο αίτιο-Συνθήκες ανάπτυξης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ασθένεια οφείλεται στον ατελή μύκητα </a:t>
            </a:r>
            <a:r>
              <a:rPr lang="en-US" sz="2400" i="1" dirty="0" err="1" smtClean="0"/>
              <a:t>Phoma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incompta</a:t>
            </a:r>
            <a:r>
              <a:rPr lang="en-US" sz="2400" dirty="0" smtClean="0"/>
              <a:t> (</a:t>
            </a:r>
            <a:r>
              <a:rPr lang="en-US" sz="2400" dirty="0" err="1" smtClean="0"/>
              <a:t>Coelomycetes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r>
              <a:rPr lang="el-GR" sz="2400" dirty="0" smtClean="0"/>
              <a:t>Ο μύκητας εγκαθίσταται στα αγγεία του ξύλου των βλαστών της ελιάς</a:t>
            </a:r>
          </a:p>
          <a:p>
            <a:r>
              <a:rPr lang="el-GR" sz="2400" dirty="0" smtClean="0"/>
              <a:t>Επί των προσβεβλημένων κλάδων σχηματίζει μικρά, </a:t>
            </a:r>
            <a:r>
              <a:rPr lang="el-GR" sz="2400" b="1" dirty="0" smtClean="0"/>
              <a:t>μαύρα</a:t>
            </a:r>
            <a:r>
              <a:rPr lang="el-GR" sz="2400" dirty="0" smtClean="0"/>
              <a:t>, </a:t>
            </a:r>
            <a:r>
              <a:rPr lang="el-GR" sz="2400" b="1" dirty="0" smtClean="0"/>
              <a:t>σφαιρικά πυκνίδια </a:t>
            </a:r>
            <a:r>
              <a:rPr lang="el-GR" sz="2400" dirty="0" smtClean="0"/>
              <a:t>(τα οποία πολλές φορές είναι συνενωμένα)</a:t>
            </a:r>
          </a:p>
          <a:p>
            <a:r>
              <a:rPr lang="el-GR" sz="2400" dirty="0" smtClean="0"/>
              <a:t>Τα πυκνιδιοσπόρια είναι υαλώδη, μονοκύτταρα, βακιλόμορφα και πολύ μικρά</a:t>
            </a:r>
          </a:p>
          <a:p>
            <a:r>
              <a:rPr lang="el-GR" sz="2400" dirty="0" smtClean="0"/>
              <a:t>Είναι </a:t>
            </a:r>
            <a:r>
              <a:rPr lang="el-GR" sz="2400" b="1" dirty="0" smtClean="0"/>
              <a:t>μυξοσπόρια</a:t>
            </a:r>
            <a:r>
              <a:rPr lang="el-GR" sz="2400" dirty="0" smtClean="0"/>
              <a:t> (απελευθερώνονται και διασπείρονται κυρίως με τη βροχή)</a:t>
            </a:r>
          </a:p>
        </p:txBody>
      </p:sp>
    </p:spTree>
    <p:extLst>
      <p:ext uri="{BB962C8B-B14F-4D97-AF65-F5344CB8AC3E}">
        <p14:creationId xmlns:p14="http://schemas.microsoft.com/office/powerpoint/2010/main" val="33445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Παθογόνο αίτιο-Συνθήκες ανάπτυξης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Η θερμοκρασία που ευνοεί τις μολύνσεις του παθογόνου κυμαίνεται μεταξύ </a:t>
            </a:r>
            <a:r>
              <a:rPr lang="el-GR" sz="2400" b="1" dirty="0"/>
              <a:t>25 και 29</a:t>
            </a:r>
            <a:r>
              <a:rPr lang="el-GR" sz="2400" b="1" baseline="30000" dirty="0"/>
              <a:t>ο</a:t>
            </a:r>
            <a:r>
              <a:rPr lang="en-US" sz="2400" b="1" dirty="0"/>
              <a:t>C</a:t>
            </a:r>
            <a:endParaRPr lang="el-GR" sz="2400" b="1" dirty="0"/>
          </a:p>
          <a:p>
            <a:r>
              <a:rPr lang="el-GR" sz="2400" dirty="0"/>
              <a:t>Η </a:t>
            </a:r>
            <a:r>
              <a:rPr lang="el-GR" sz="2400" b="1" dirty="0"/>
              <a:t>είσοδος</a:t>
            </a:r>
            <a:r>
              <a:rPr lang="el-GR" sz="2400" dirty="0"/>
              <a:t> του μύκητα στους ιστούς </a:t>
            </a:r>
            <a:r>
              <a:rPr lang="el-GR" sz="2400" b="1" dirty="0"/>
              <a:t>γίνεται μέσω πληγών </a:t>
            </a:r>
            <a:endParaRPr lang="el-GR" sz="2400" dirty="0"/>
          </a:p>
          <a:p>
            <a:r>
              <a:rPr lang="el-GR" sz="2400" dirty="0" smtClean="0"/>
              <a:t>Συγκεκριμένα, οι </a:t>
            </a:r>
            <a:r>
              <a:rPr lang="el-GR" sz="2400" b="1" dirty="0"/>
              <a:t>ουλές των φύλλων που πέφτουν </a:t>
            </a:r>
            <a:r>
              <a:rPr lang="el-GR" sz="2400" dirty="0"/>
              <a:t>διαδραματίζουν σημαντικό ρόλο στην εισβολή του </a:t>
            </a:r>
            <a:r>
              <a:rPr lang="el-GR" sz="2400" dirty="0" smtClean="0"/>
              <a:t>παθογόνου</a:t>
            </a:r>
            <a:endParaRPr lang="el-GR" sz="2400" dirty="0"/>
          </a:p>
          <a:p>
            <a:r>
              <a:rPr lang="el-GR" sz="2400" dirty="0"/>
              <a:t>Η </a:t>
            </a:r>
            <a:r>
              <a:rPr lang="el-GR" sz="2400" b="1" dirty="0"/>
              <a:t>αρχή της άνοιξης </a:t>
            </a:r>
            <a:r>
              <a:rPr lang="el-GR" sz="2400" dirty="0"/>
              <a:t>είναι η ευνοϊκότερη περίοδος για την πρόκληση των μολύνσεων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6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Εκδήλωση ημιπληγίας σε δέντρο </a:t>
            </a:r>
            <a:br>
              <a:rPr lang="el-GR" sz="2400" dirty="0" smtClean="0"/>
            </a:br>
            <a:r>
              <a:rPr lang="el-GR" sz="2400" dirty="0" smtClean="0"/>
              <a:t>προσβεβλημένο από αδρομύκωση</a:t>
            </a:r>
            <a:endParaRPr lang="en-US" sz="2400" dirty="0"/>
          </a:p>
        </p:txBody>
      </p:sp>
      <p:pic>
        <p:nvPicPr>
          <p:cNvPr id="4" name="Content Placeholder 3" descr="250px-VerticilliumWilt_Infected_Tre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732" r="-10732"/>
          <a:stretch>
            <a:fillRect/>
          </a:stretch>
        </p:blipFill>
        <p:spPr>
          <a:xfrm>
            <a:off x="457200" y="1600200"/>
            <a:ext cx="5173293" cy="2845112"/>
          </a:xfrm>
        </p:spPr>
      </p:pic>
      <p:pic>
        <p:nvPicPr>
          <p:cNvPr id="5" name="Content Placeholder 3" descr="1164f01.jpg"/>
          <p:cNvPicPr>
            <a:picLocks noChangeAspect="1"/>
          </p:cNvPicPr>
          <p:nvPr/>
        </p:nvPicPr>
        <p:blipFill>
          <a:blip r:embed="rId3"/>
          <a:srcRect l="-73526" r="-73526"/>
          <a:stretch>
            <a:fillRect/>
          </a:stretch>
        </p:blipFill>
        <p:spPr>
          <a:xfrm>
            <a:off x="3420832" y="2538045"/>
            <a:ext cx="6964004" cy="3829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Γενική όψη ελαιόδεντρων προσβεβλημένων από βερτισιλίωση</a:t>
            </a:r>
            <a:endParaRPr lang="en-US" sz="2400" dirty="0"/>
          </a:p>
        </p:txBody>
      </p:sp>
      <p:pic>
        <p:nvPicPr>
          <p:cNvPr id="4" name="Content Placeholder 3" descr="DSCN1925-300x24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732" r="-22732"/>
          <a:stretch>
            <a:fillRect/>
          </a:stretch>
        </p:blipFill>
        <p:spPr>
          <a:xfrm>
            <a:off x="352" y="1600200"/>
            <a:ext cx="4988126" cy="2743277"/>
          </a:xfrm>
        </p:spPr>
      </p:pic>
      <p:pic>
        <p:nvPicPr>
          <p:cNvPr id="3" name="Picture 2" descr="Verticilliosi-verticillium-dahlia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13" y="2900688"/>
            <a:ext cx="3497198" cy="3497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2400" dirty="0" smtClean="0"/>
              <a:t>Ξήρανση φύλλων και κλαδίσκου (αριστερά)</a:t>
            </a:r>
            <a:br>
              <a:rPr lang="el-GR" sz="2400" dirty="0" smtClean="0"/>
            </a:br>
            <a:r>
              <a:rPr lang="el-GR" sz="2400" dirty="0" smtClean="0"/>
              <a:t>Επίπτωση σε καρπούς λόγω ανεπαρκούς τροφοδοσίας/προσβολής του αγγειακού συστήματος των κλαδίσκων (δεξιά)</a:t>
            </a:r>
            <a:endParaRPr lang="en-US" sz="2400" dirty="0"/>
          </a:p>
        </p:txBody>
      </p:sp>
      <p:pic>
        <p:nvPicPr>
          <p:cNvPr id="5" name="Picture 4" descr="Verticilliosi-verticillium-dahliae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66" y="3294416"/>
            <a:ext cx="3110372" cy="3110372"/>
          </a:xfrm>
          <a:prstGeom prst="rect">
            <a:avLst/>
          </a:prstGeom>
        </p:spPr>
      </p:pic>
      <p:pic>
        <p:nvPicPr>
          <p:cNvPr id="6" name="Picture 5" descr="Verticilliosi-verticillium-dahliae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51" y="1656324"/>
            <a:ext cx="3276183" cy="327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400" dirty="0" smtClean="0"/>
              <a:t>Καστανός μεταχρωματισμός των αγγείων σε κλάδο προσβεβλημένου ελαιόδεντρου (χαρακτηριστικό σύμπτωμα βερτισιλίωσης)</a:t>
            </a:r>
            <a:endParaRPr lang="en-US" sz="2400" dirty="0"/>
          </a:p>
        </p:txBody>
      </p:sp>
      <p:pic>
        <p:nvPicPr>
          <p:cNvPr id="4" name="Content Placeholder 3" descr="vert1_600px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731" r="-773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Μεταχρωματισμός αγγείων υπό μορφή ραβδώσεων,</a:t>
            </a:r>
            <a:br>
              <a:rPr lang="el-GR" sz="2400" dirty="0" smtClean="0"/>
            </a:br>
            <a:r>
              <a:rPr lang="el-GR" sz="2400" dirty="0" smtClean="0"/>
              <a:t> όπως αποκαλύπτεται σε διαμήκη τομή κλάδου</a:t>
            </a:r>
            <a:endParaRPr lang="en-US" sz="2400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6622" r="-866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Σε εγκάρσια τομή ο μεταχρωματισμός των αγγείων αποκαλύπτεται ως καστανός δακτύλιος</a:t>
            </a:r>
            <a:endParaRPr lang="en-US" sz="2400" dirty="0"/>
          </a:p>
        </p:txBody>
      </p:sp>
      <p:pic>
        <p:nvPicPr>
          <p:cNvPr id="4" name="Content Placeholder 3" descr="02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537" r="-2353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Καστανόμαυρος μεταχρωματισμός αγγείων </a:t>
            </a:r>
            <a:br>
              <a:rPr lang="el-GR" sz="2400" dirty="0" smtClean="0"/>
            </a:br>
            <a:r>
              <a:rPr lang="el-GR" sz="2400" dirty="0" smtClean="0"/>
              <a:t>λόγω προσβολής από βερτισιλίωση</a:t>
            </a:r>
            <a:endParaRPr lang="en-US" sz="2400" dirty="0"/>
          </a:p>
        </p:txBody>
      </p:sp>
      <p:pic>
        <p:nvPicPr>
          <p:cNvPr id="4" name="Content Placeholder 3" descr="Image_6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089" r="-1708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Οι κηλίδες του φυλλώματος συχνά </a:t>
            </a:r>
            <a:br>
              <a:rPr lang="el-GR" sz="2400" dirty="0" smtClean="0"/>
            </a:br>
            <a:r>
              <a:rPr lang="el-GR" sz="2400" dirty="0" smtClean="0"/>
              <a:t>περιβάλλονται από χλωρωτική άλω</a:t>
            </a:r>
            <a:endParaRPr lang="en-US" sz="2400" dirty="0"/>
          </a:p>
        </p:txBody>
      </p:sp>
      <p:pic>
        <p:nvPicPr>
          <p:cNvPr id="4" name="Content Placeholder 3" descr="603634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398" r="-9398"/>
          <a:stretch>
            <a:fillRect/>
          </a:stretch>
        </p:blipFill>
        <p:spPr>
          <a:xfrm>
            <a:off x="0" y="1417638"/>
            <a:ext cx="4750462" cy="261257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14" y="3451294"/>
            <a:ext cx="4278086" cy="2846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Χρωματική αλλοίωση του ξύλου που προκαλείται από προσβολή ελαιόδεντρου από βερτισιλίωση (</a:t>
            </a:r>
            <a:r>
              <a:rPr lang="en-US" sz="2400" i="1" dirty="0" err="1" smtClean="0"/>
              <a:t>Verticillium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dahliae</a:t>
            </a:r>
            <a:r>
              <a:rPr lang="el-GR" sz="2400" dirty="0" smtClean="0"/>
              <a:t>) </a:t>
            </a:r>
            <a:endParaRPr lang="en-US" sz="2400" dirty="0"/>
          </a:p>
        </p:txBody>
      </p:sp>
      <p:pic>
        <p:nvPicPr>
          <p:cNvPr id="4" name="Content Placeholder 3" descr="03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537" r="-2353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Σχηματική απόδοση του βιολογικού </a:t>
            </a:r>
            <a:br>
              <a:rPr lang="el-GR" sz="2400" dirty="0" smtClean="0"/>
            </a:br>
            <a:r>
              <a:rPr lang="el-GR" sz="2400" dirty="0" smtClean="0"/>
              <a:t>κύκλου της βερτισιλλίωσης της ελιάς</a:t>
            </a:r>
            <a:endParaRPr lang="en-US" sz="2400" dirty="0"/>
          </a:p>
        </p:txBody>
      </p:sp>
      <p:pic>
        <p:nvPicPr>
          <p:cNvPr id="5" name="Picture 4" descr="βερτισίλλιο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58" y="1929774"/>
            <a:ext cx="6577159" cy="419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ΙΣΚΑ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Προσβολή ξύλου από βασιδιομύκητες </a:t>
            </a:r>
            <a:br>
              <a:rPr lang="el-GR" sz="2400" dirty="0" smtClean="0"/>
            </a:br>
            <a:r>
              <a:rPr lang="el-GR" sz="2400" dirty="0" smtClean="0"/>
              <a:t>(</a:t>
            </a:r>
            <a:r>
              <a:rPr lang="en-US" sz="2400" dirty="0" err="1" smtClean="0"/>
              <a:t>Fomitiporia</a:t>
            </a:r>
            <a:r>
              <a:rPr lang="en-US" sz="2400" dirty="0" smtClean="0"/>
              <a:t>, </a:t>
            </a:r>
            <a:r>
              <a:rPr lang="en-US" sz="2400" dirty="0" err="1" smtClean="0"/>
              <a:t>Phaeomoniella</a:t>
            </a:r>
            <a:r>
              <a:rPr lang="en-US" sz="2400" dirty="0" smtClean="0"/>
              <a:t>, </a:t>
            </a:r>
            <a:r>
              <a:rPr lang="en-US" sz="2400" dirty="0" err="1" smtClean="0"/>
              <a:t>Phaeoacremonium</a:t>
            </a:r>
            <a:r>
              <a:rPr lang="el-GR" sz="2400" dirty="0"/>
              <a:t>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Picture 4" descr="Iska-tis-Elias-Fomitiporia-mediterannea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92" y="1697044"/>
            <a:ext cx="2515512" cy="2515512"/>
          </a:xfrm>
          <a:prstGeom prst="rect">
            <a:avLst/>
          </a:prstGeom>
        </p:spPr>
      </p:pic>
      <p:pic>
        <p:nvPicPr>
          <p:cNvPr id="6" name="Picture 5" descr="Iska-tis-Elias-Fomitiporia-mediterannea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89" y="2542278"/>
            <a:ext cx="3340556" cy="3340556"/>
          </a:xfrm>
          <a:prstGeom prst="rect">
            <a:avLst/>
          </a:prstGeom>
        </p:spPr>
      </p:pic>
      <p:pic>
        <p:nvPicPr>
          <p:cNvPr id="2" name="Picture 1" descr="ισκα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43" y="4389280"/>
            <a:ext cx="2961870" cy="222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/>
              <a:t/>
            </a:r>
            <a:br>
              <a:rPr lang="el-GR" sz="2700" dirty="0"/>
            </a:br>
            <a:r>
              <a:rPr lang="el-GR" sz="2700" b="1" dirty="0" smtClean="0"/>
              <a:t>ΙΣΚΑ</a:t>
            </a:r>
            <a:r>
              <a:rPr lang="el-GR" sz="2700" dirty="0" smtClean="0"/>
              <a:t>-Καστανός μεταχρωματισμός και σήψη του ξύλου</a:t>
            </a:r>
            <a:br>
              <a:rPr lang="el-GR" sz="2700" dirty="0" smtClean="0"/>
            </a:br>
            <a:r>
              <a:rPr lang="el-GR" sz="2700" dirty="0" smtClean="0"/>
              <a:t>Το ξύλο αποκτά κιτρινόλευκο χρώμα, γίνεται μαλακό και εύθρυπτο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pic>
        <p:nvPicPr>
          <p:cNvPr id="3" name="Picture 2" descr="isk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36" y="2176823"/>
            <a:ext cx="2634520" cy="2899802"/>
          </a:xfrm>
          <a:prstGeom prst="rect">
            <a:avLst/>
          </a:prstGeom>
        </p:spPr>
      </p:pic>
      <p:pic>
        <p:nvPicPr>
          <p:cNvPr id="4" name="Picture 3" descr="ισκα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14" y="1753551"/>
            <a:ext cx="3235208" cy="2532656"/>
          </a:xfrm>
          <a:prstGeom prst="rect">
            <a:avLst/>
          </a:prstGeom>
        </p:spPr>
      </p:pic>
      <p:pic>
        <p:nvPicPr>
          <p:cNvPr id="5" name="Picture 4" descr="ισκα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184" y="4538691"/>
            <a:ext cx="2758118" cy="206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ΕΥΤΥΠΙΩΣΗ</a:t>
            </a:r>
            <a:r>
              <a:rPr lang="el-GR" sz="2400" dirty="0" smtClean="0"/>
              <a:t>-Καστανός μεταχρωματισμός του ξύλου σε σχήμα </a:t>
            </a:r>
            <a:r>
              <a:rPr lang="en-US" sz="2400" dirty="0" smtClean="0"/>
              <a:t>V (</a:t>
            </a:r>
            <a:r>
              <a:rPr lang="el-GR" sz="2400" dirty="0" smtClean="0"/>
              <a:t>το ξύλο διατηρεί τη συνεκτικότητά του, δεν ‘θρυμματίζεται’)</a:t>
            </a:r>
            <a:endParaRPr lang="en-US" sz="2400" dirty="0"/>
          </a:p>
        </p:txBody>
      </p:sp>
      <p:pic>
        <p:nvPicPr>
          <p:cNvPr id="5" name="Picture 4" descr="Eytipiosi-Eutypa-lata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56" y="2187424"/>
            <a:ext cx="3343275" cy="3343275"/>
          </a:xfrm>
          <a:prstGeom prst="rect">
            <a:avLst/>
          </a:prstGeom>
        </p:spPr>
      </p:pic>
      <p:pic>
        <p:nvPicPr>
          <p:cNvPr id="6" name="Picture 5" descr="Eytipiosi-Eutypa-lata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78" y="2189903"/>
            <a:ext cx="3340796" cy="334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Κλαδίσκοι ελιάς με έντονη προσβολή </a:t>
            </a:r>
            <a:br>
              <a:rPr lang="el-GR" sz="2400" dirty="0" smtClean="0"/>
            </a:br>
            <a:r>
              <a:rPr lang="el-GR" sz="2400" dirty="0" smtClean="0"/>
              <a:t>των φύλλων τους από κυκλοκόνιο</a:t>
            </a:r>
            <a:endParaRPr lang="en-US" sz="2400" dirty="0"/>
          </a:p>
        </p:txBody>
      </p:sp>
      <p:pic>
        <p:nvPicPr>
          <p:cNvPr id="4" name="Content Placeholder 3" descr="603634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398" r="-939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2299</Words>
  <Application>Microsoft Macintosh PowerPoint</Application>
  <PresentationFormat>On-screen Show (4:3)</PresentationFormat>
  <Paragraphs>248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9" baseType="lpstr">
      <vt:lpstr>Calibri</vt:lpstr>
      <vt:lpstr>Courier New</vt:lpstr>
      <vt:lpstr>Wingdings</vt:lpstr>
      <vt:lpstr>Arial</vt:lpstr>
      <vt:lpstr>Office Theme</vt:lpstr>
      <vt:lpstr>ΑΣΘΕΝΕΙΕΣ ΕΛΙΑΣ</vt:lpstr>
      <vt:lpstr>Κυκλοκόνιο (Spilocaea oleaginea) Συμπτώματα προσβολής</vt:lpstr>
      <vt:lpstr>Κυκλοκόνιο (Spilocaea oleaginea) Συμπτώματα προσβολής</vt:lpstr>
      <vt:lpstr>Κυκλοκόνιο (Spilocaea oleaginea) Συμπτώματα προσβολής</vt:lpstr>
      <vt:lpstr>Αρχικά, επί των προσβεβλημένων φύλλων εμφανίζονται τεφροκαστανές  κηλίδες με ασαφή όρια</vt:lpstr>
      <vt:lpstr>Οι κηλίδες του κυκλοκόνιου έχουν καπνώδη εμφάνιση</vt:lpstr>
      <vt:lpstr>Στη συνέχεια, οι κηλίδες γίνονται κυκλικές και αποκτούν καστανόμαυρη περιφερειακή ζώνη (σύμπτωμα ‘μάτια παγωνιού’)</vt:lpstr>
      <vt:lpstr>Οι κηλίδες του φυλλώματος συχνά  περιβάλλονται από χλωρωτική άλω</vt:lpstr>
      <vt:lpstr>Κλαδίσκοι ελιάς με έντονη προσβολή  των φύλλων τους από κυκλοκόνιο</vt:lpstr>
      <vt:lpstr>Όταν επικρατούν ευνοϊκές συνθήκες σχηματίζονται  πολλές κηλίδες προσβολής σε κάθε φύλλο ελιάς</vt:lpstr>
      <vt:lpstr>Έντονα προσβεβλημένα φύλλα ελιάς από κυκλοκόνιο</vt:lpstr>
      <vt:lpstr>Τα μολυσμένα φύλλα πέφτουν, προκαλώντας αποφύλλωση και ξήρανση κλαδίσκων και απογύμνωση της κόμης των έντονα προσβεβλημένων  δέντρων</vt:lpstr>
      <vt:lpstr>Εκτός του ελάσματος των φύλλων προσβάλλονται οι μίσχοι των φύλλων και οι ποδίσκοι των ανθέων, ταξιανθιών και καρπών</vt:lpstr>
      <vt:lpstr>Κυκλοκόνιο (Spilocaea oleaginea) Παθογόνο αίτιο-Συνθήκες ανάπτυξης</vt:lpstr>
      <vt:lpstr>Σχηματική απόδοση του βιολογικού κύκλου του  παθογόνου αιτίου (Spilocaea oleagina) του κυκλοκόνιου</vt:lpstr>
      <vt:lpstr>Μυκήλιο (υφές), κονιδιοφόροι και κονίδια κυκλοκόνιου</vt:lpstr>
      <vt:lpstr>Τα κονίδια (αγενή σπόρια) του παθογόνου είναι δικύτταρα, επιμήκη, ωοειδή ή απιοειδή, κιτρινοκαστανής απόχρωσης</vt:lpstr>
      <vt:lpstr>Κυκλοκόνιο (Spilocaea oleaginea) Παθογόνο αίτιο-Συνθήκες ανάπτυξης</vt:lpstr>
      <vt:lpstr>Κυκλοκόνιο (Spilocaea oleaginea) Παθογόνο αίτιο-Συνθήκες ανάπτυξης</vt:lpstr>
      <vt:lpstr>Κυκλοκόνιο (Spilocaea oleaginea) Παθογόνο αίτιο-Συνθήκες ανάπτυξης</vt:lpstr>
      <vt:lpstr>Καρκίνωση ή φυματίωση  (Pseudomonas savastanoi pv. savastanoi) Συμπτώματα προσβολής</vt:lpstr>
      <vt:lpstr>Καρκίνωση ή φυματίωση  (Pseudomonas savastanoi pv. savastanoi) Συμπτώματα προσβολής</vt:lpstr>
      <vt:lpstr>Καρκίνωση ή φυματίωση  (Pseudomonas savastanoi pv. savastanoi) Συμπτώματα προσβολής</vt:lpstr>
      <vt:lpstr>Καρκίνωση ή φυματίωση  (Pseudomonas savastanoi pv. savastanoi) Συμπτώματα προσβολής</vt:lpstr>
      <vt:lpstr>Καρκίνωση ή φυματίωση  (Pseudomonas savastanoi pv. savastanoi) Συμπτώματα προσβολής</vt:lpstr>
      <vt:lpstr>Φυμάτιο της ασθένειας επί κλαδίσκου ελιάς</vt:lpstr>
      <vt:lpstr>Τα καρκινώματα τελικά αποκτούν  σκληρή σύσταση και σκοτεινό χρώμα</vt:lpstr>
      <vt:lpstr>Κλάδοι ελιάς έντονα προσβεβλημένοι από καρκίνωση</vt:lpstr>
      <vt:lpstr>Όταν οι όγκοι ενώνονται μεταξύ τους οι κλαδίσκοι γίνονται καχεκτικοί και πολλές φορές ξηραίνονται</vt:lpstr>
      <vt:lpstr>Όταν εκδηλώνεται έντονη προσβολή. επιφέρει μειώση της ζωτικότητας των δέντρων και ξήρανση μικρών ή μεγάλων κλάδων</vt:lpstr>
      <vt:lpstr>Η προσβολή προκαλεί απογύμνωση  κλαδίσκων-κλάδων και ξήρανσή τους</vt:lpstr>
      <vt:lpstr>Έντονη προσβολή του βακτηρίου σε κλάδο ελιάς</vt:lpstr>
      <vt:lpstr>Ο σχηματισμός υπερβολικού αριθμού φυματίων προκαλεί έντονη καχεξία και σημαντική μείωση της απόδοσης των ζημιωμένων κλάδων</vt:lpstr>
      <vt:lpstr>Όταν τα δέντρα είναι νεαρής ηλικίας και οι όγκοι προσβάλλουν έντονα τον κορμό ή το λαιμό τους, προκαλούν ακόμα και ξήρανση των δέντρων</vt:lpstr>
      <vt:lpstr>Συχνά, οι όγκοι προσβάλλουν  έντονα τον κορμό των ελαιοδέντρων</vt:lpstr>
      <vt:lpstr>Σχηματισμός μεγάλων εξογκωμάτων  σε μεγάλους κλάδους ελαιόδεντρου</vt:lpstr>
      <vt:lpstr>Ορισμένοι παθότυποι του βακτηρίου  προσβάλλουν την πικροδάφνη (Nerium oleander)</vt:lpstr>
      <vt:lpstr>Προσβολή φύλλων και στελέχους φυτού πικροδάφνης από το βακτήριο Pseudomonas savastanoi pv. savastanoi</vt:lpstr>
      <vt:lpstr>Καρκίνωση ή φυματίωση  (Pseudomonas savastanoi pv. savastanoi) Παθογόνο αίτιο-Συνθήκες ανάπτυξης</vt:lpstr>
      <vt:lpstr>Καρκίνωση ή φυματίωση  (Pseudomonas savastanoi pv. savastanoi) Παθογόνο αίτιο-Συνθήκες ανάπτυξης</vt:lpstr>
      <vt:lpstr>Καρκίνωση ή φυματίωση  (Pseudomonas savastanoi pv. savastanoi) Παθογόνο αίτιο-Συνθήκες ανάπτυξης</vt:lpstr>
      <vt:lpstr>Καρκίνωση ή φυματίωση  (Pseudomonas savastanoi pv. savastanoi) Παθογόνο αίτιο-Συνθήκες ανάπτυξης</vt:lpstr>
      <vt:lpstr>Γλοιοσπόριο (Glomerella cingulata) Συμπτώματα προσβολής</vt:lpstr>
      <vt:lpstr>Γλοιοσπόριο (Glomerella cingulata) Συμπτώματα προσβολής</vt:lpstr>
      <vt:lpstr>Γλοιοσπόριο (Glomerella cingulata) Συμπτώματα προσβολής</vt:lpstr>
      <vt:lpstr>Γλοιοσπόριο (Glomerella cingulata) Συμπτώματα προσβολής</vt:lpstr>
      <vt:lpstr>Διάφορα στάδια προσβολής ελαιοκάρπων από γλοιοσπόριο</vt:lpstr>
      <vt:lpstr>Προσβολή ελαιοκάρπων από γλοιοσπόριο</vt:lpstr>
      <vt:lpstr>Πορτοκαλόχρωμη μάζα  κονιδίων εξέρχεται  από τα ακέρβουλα (καρποφορίες του παθογόνου)</vt:lpstr>
      <vt:lpstr>Σήψη ελαιοκάρπων και εξάνθηση καρποφοριών του παθογόνου</vt:lpstr>
      <vt:lpstr>Τα νύγματα που προκαλεί η προσβολή του ελαιοκάρπου από τον δάκο  επιταχύνει την ωρίμανσή του και διευκολύνει την ταχεία είσοδο του παθογόνου</vt:lpstr>
      <vt:lpstr>Οι καρποί που παραμένουν επί των ελαιόδεντρων αφυδατώνονται, συρρικνώνονται και μουμιοποιούνται</vt:lpstr>
      <vt:lpstr>Καρποί ελιάς, έντονα προσβεβλημένοι από γλοιοσπόριο</vt:lpstr>
      <vt:lpstr>Γλοιοσπόριο (Glomerella cingulata) Παθογόνο αίτιο-Συνθήκες ανάπτυξης</vt:lpstr>
      <vt:lpstr>H διαβροχή των φυτικών επιφανειών είναι απαραίτητη για την παραγωγή και διασπορά των μολυσμάτων και την υψηλή ένταση προσβολής</vt:lpstr>
      <vt:lpstr>Ακέρβουλα του μύκητα Colletotrichum gloeosporioides</vt:lpstr>
      <vt:lpstr>Αγενή σπόρια (κονίδια) του παθογόνου αίτιου του γλοιοσπόριου</vt:lpstr>
      <vt:lpstr>Σχηματική απόδοση βιολογικού κύκλου του παθογόνου που προκαλεί την ασθένεια γλοιοσπόριο της ελιάς</vt:lpstr>
      <vt:lpstr>Γλοιοσπόριο (Glomerella cingulata) Παθογόνο αίτιο-Συνθήκες ανάπτυξης</vt:lpstr>
      <vt:lpstr>Γλοιοσπόριο (Glomerella cingulata) Παθογόνο αίτιο-Συνθήκες ανάπτυξης</vt:lpstr>
      <vt:lpstr>Γλοιοσπόριο (Glomerella cingulata) Παθογόνο αίτιο-Συνθήκες ανάπτυξης</vt:lpstr>
      <vt:lpstr>ΑΔΡΟΜΥΚΩΣΕΙΣ (Phoma incompta)/(Verticillium dahliae)</vt:lpstr>
      <vt:lpstr>ΑΔΡΟΜΥΚΩΣΕΙΣ (Phoma incompta)/(Verticillium dahliae)</vt:lpstr>
      <vt:lpstr>ΑΔΡΟΜΥΚΩΣΕΙΣ (Phoma incompta)/(Verticillium dahliae)</vt:lpstr>
      <vt:lpstr>Ημιπληγία σε δέντρα ελιάς προσβεβλημένα από βερτισιλίωση</vt:lpstr>
      <vt:lpstr>Συμπτώματα προσβολής βερτισιλίωσης σε ελαιόδενδρο</vt:lpstr>
      <vt:lpstr>Νεκρώσεις σε φλοιό κλαδίσκου ελιάς και  λωρίδες/ρωγμές καστανού-κεραμμυδί χρώματος </vt:lpstr>
      <vt:lpstr>   Σε κατά μήκος τομή των κλάδων παρατηρούνται ραβδώσεις μεγάλου μήκους, με  χρώμα ανοικτό μέχρι βαθύ καστανό    </vt:lpstr>
      <vt:lpstr>Έντονος καστανός μεταχρωματισμός του ξύλου  αποκαλύπτεται σε εγκάρσιες τομές βραχιόνων </vt:lpstr>
      <vt:lpstr>Ξήρανση ελαιόδεντρων λόγω προσβολής από φόμα</vt:lpstr>
      <vt:lpstr>Παθογόνο αίτιο-Συνθήκες ανάπτυξης </vt:lpstr>
      <vt:lpstr>Παθογόνο αίτιο-Συνθήκες ανάπτυξης </vt:lpstr>
      <vt:lpstr>Εκδήλωση ημιπληγίας σε δέντρο  προσβεβλημένο από αδρομύκωση</vt:lpstr>
      <vt:lpstr>Γενική όψη ελαιόδεντρων προσβεβλημένων από βερτισιλίωση</vt:lpstr>
      <vt:lpstr>Ξήρανση φύλλων και κλαδίσκου (αριστερά) Επίπτωση σε καρπούς λόγω ανεπαρκούς τροφοδοσίας/προσβολής του αγγειακού συστήματος των κλαδίσκων (δεξιά)</vt:lpstr>
      <vt:lpstr>Καστανός μεταχρωματισμός των αγγείων σε κλάδο προσβεβλημένου ελαιόδεντρου (χαρακτηριστικό σύμπτωμα βερτισιλίωσης)</vt:lpstr>
      <vt:lpstr>Μεταχρωματισμός αγγείων υπό μορφή ραβδώσεων,  όπως αποκαλύπτεται σε διαμήκη τομή κλάδου</vt:lpstr>
      <vt:lpstr>Σε εγκάρσια τομή ο μεταχρωματισμός των αγγείων αποκαλύπτεται ως καστανός δακτύλιος</vt:lpstr>
      <vt:lpstr>Καστανόμαυρος μεταχρωματισμός αγγείων  λόγω προσβολής από βερτισιλίωση</vt:lpstr>
      <vt:lpstr>Χρωματική αλλοίωση του ξύλου που προκαλείται από προσβολή ελαιόδεντρου από βερτισιλίωση (Verticillium dahliae) </vt:lpstr>
      <vt:lpstr>Σχηματική απόδοση του βιολογικού  κύκλου της βερτισιλλίωσης της ελιάς</vt:lpstr>
      <vt:lpstr>ΙΣΚΑ Προσβολή ξύλου από βασιδιομύκητες  (Fomitiporia, Phaeomoniella, Phaeoacremonium) </vt:lpstr>
      <vt:lpstr>  ΙΣΚΑ-Καστανός μεταχρωματισμός και σήψη του ξύλου Το ξύλο αποκτά κιτρινόλευκο χρώμα, γίνεται μαλακό και εύθρυπτο </vt:lpstr>
      <vt:lpstr>ΕΥΤΥΠΙΩΣΗ-Καστανός μεταχρωματισμός του ξύλου σε σχήμα V (το ξύλο διατηρεί τη συνεκτικότητά του, δεν ‘θρυμματίζεται’)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ΑΣΘΕΝΕΙΕΣ ΕΛΙΑΣ</dc:title>
  <dc:creator>Aris</dc:creator>
  <cp:lastModifiedBy>Microsoft Office User</cp:lastModifiedBy>
  <cp:revision>45</cp:revision>
  <dcterms:created xsi:type="dcterms:W3CDTF">2015-06-07T20:39:35Z</dcterms:created>
  <dcterms:modified xsi:type="dcterms:W3CDTF">2019-02-19T07:08:36Z</dcterms:modified>
</cp:coreProperties>
</file>