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8C61D7-986D-4675-AA6C-9F35A231D09C}" type="datetimeFigureOut">
              <a:rPr lang="el-GR" smtClean="0"/>
              <a:pPr/>
              <a:t>17/9/2019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6D3ECD-4C30-48EA-8249-3603DE49566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E78C610-A75B-41FF-AA68-CDC3D61BF9E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8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B96DE2-0AEF-4EF1-898E-D5C22F158D46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72EBC-1CD5-4425-94AA-664DED799333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5C67-A0C0-48DD-BD4E-51D338BAD461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93D0A6A-9060-4CD0-8D02-DBB00C09CA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6AADA7-C388-4D73-BDE1-4D369803B1F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9E8FD-EA2B-4402-A830-6E6CB39BD7F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683C3-A69D-431D-9EDF-73504659E5E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2BECB9-7C7B-4BDD-BD3A-C3A13BC4F1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81B21E-E901-4779-B917-5E769744C5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08FD79-08C6-4500-A932-44CB6E403744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Α. ΝΟΥΛΑΣ</a:t>
            </a:r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2AA5998-DF36-4A31-88D9-40C6B65E5239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hf hd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581525"/>
            <a:ext cx="6858000" cy="1600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Quotes</a:t>
            </a:r>
          </a:p>
          <a:p>
            <a:r>
              <a:rPr lang="en-US" i="1" dirty="0" smtClean="0">
                <a:solidFill>
                  <a:schemeClr val="tx1"/>
                </a:solidFill>
              </a:rPr>
              <a:t>It takes 20 years to build a reputation and five minutes to ruin it. If you think about that, you'll do things differently.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i="1" dirty="0" smtClean="0">
                <a:solidFill>
                  <a:schemeClr val="tx1"/>
                </a:solidFill>
              </a:rPr>
              <a:t>Price is what you pay. Value is what you get.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i="1" dirty="0" smtClean="0">
                <a:solidFill>
                  <a:schemeClr val="tx1"/>
                </a:solidFill>
              </a:rPr>
              <a:t>Risk comes from not knowing what you're doing.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l-GR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l-GR" sz="3600" b="1"/>
              <a:t>ΒΗΜΑΤΑ ΕΠΙΛΟΓΗΣ ΜΕΤΟΧΩΝ</a:t>
            </a:r>
            <a:br>
              <a:rPr lang="el-GR" sz="3600" b="1"/>
            </a:br>
            <a:r>
              <a:rPr lang="el-GR" sz="3600" b="1"/>
              <a:t>ΣΥΜΦΩΝΑ ΜΕ ΤΟΝ </a:t>
            </a:r>
            <a:r>
              <a:rPr lang="en-US" sz="3600" b="1"/>
              <a:t>W</a:t>
            </a:r>
            <a:r>
              <a:rPr lang="el-GR" sz="3600" b="1"/>
              <a:t>. </a:t>
            </a:r>
            <a:r>
              <a:rPr lang="en-US" sz="3600" b="1"/>
              <a:t>BUFFET</a:t>
            </a:r>
            <a:r>
              <a:rPr lang="el-GR" sz="4400"/>
              <a:t>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8C610-A75B-41FF-AA68-CDC3D61BF9E7}" type="slidenum">
              <a:rPr lang="el-GR" smtClean="0"/>
              <a:pPr/>
              <a:t>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Φημισμένη επενδυτική στρατηγική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l-GR" sz="2400" dirty="0"/>
              <a:t>Επενδύστε σε μια επιχείρηση που είναι απλή και κατανοητή</a:t>
            </a:r>
          </a:p>
          <a:p>
            <a:endParaRPr lang="en-US" sz="2400" dirty="0" smtClean="0"/>
          </a:p>
          <a:p>
            <a:r>
              <a:rPr lang="el-GR" sz="2400" dirty="0" smtClean="0"/>
              <a:t>Επενδύστε </a:t>
            </a:r>
            <a:r>
              <a:rPr lang="el-GR" sz="2400" dirty="0"/>
              <a:t>σε εταιρίες με σχετική ιστορία και ικανοποιητικές μακροπρόθεσμες προοπτικές</a:t>
            </a:r>
          </a:p>
          <a:p>
            <a:endParaRPr lang="en-US" sz="2400" dirty="0" smtClean="0"/>
          </a:p>
          <a:p>
            <a:r>
              <a:rPr lang="el-GR" sz="2400" dirty="0" smtClean="0"/>
              <a:t>Επενδύστε </a:t>
            </a:r>
            <a:r>
              <a:rPr lang="el-GR" sz="2400" dirty="0"/>
              <a:t>σε εταιρίες που έχουν διεθνές σύστημα </a:t>
            </a:r>
            <a:r>
              <a:rPr lang="el-GR" sz="2400" dirty="0" err="1"/>
              <a:t>δικαιόχρησης</a:t>
            </a:r>
            <a:r>
              <a:rPr lang="el-GR" sz="2400" dirty="0"/>
              <a:t> και προοπτικές ανάπτυξης</a:t>
            </a:r>
          </a:p>
          <a:p>
            <a:pPr>
              <a:buNone/>
            </a:pPr>
            <a:endParaRPr lang="en-US" sz="2400" dirty="0" smtClean="0"/>
          </a:p>
          <a:p>
            <a:r>
              <a:rPr lang="el-GR" sz="2400" dirty="0" smtClean="0"/>
              <a:t>Επενδύστε </a:t>
            </a:r>
            <a:r>
              <a:rPr lang="el-GR" sz="2400" dirty="0"/>
              <a:t>σε εταιρίες που έχουν ισχυρή διευθυντική ομάδα, της οποίας η προτεραιότητα είναι η αποδοτικότερη λειτουργία με σκοπό την αύξηση της αξίας των κεφαλαίων των μετόχων</a:t>
            </a:r>
          </a:p>
          <a:p>
            <a:endParaRPr lang="el-GR" sz="24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5C67-A0C0-48DD-BD4E-51D338BAD461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/>
              <a:t>Βήμα πρώτο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endParaRPr lang="el-GR" sz="2400" b="1" dirty="0"/>
          </a:p>
          <a:p>
            <a:pPr>
              <a:lnSpc>
                <a:spcPct val="80000"/>
              </a:lnSpc>
            </a:pPr>
            <a:r>
              <a:rPr lang="el-GR" sz="2400" dirty="0"/>
              <a:t>Ζητούμενο είναι ο λόγος των κερδών (προ φόρων) προς τη χρηματιστηριακή αξία της εταιρείας </a:t>
            </a:r>
            <a:r>
              <a:rPr lang="el-GR" sz="2400" dirty="0" smtClean="0"/>
              <a:t>(</a:t>
            </a:r>
            <a:r>
              <a:rPr lang="el-GR" sz="2400" dirty="0" smtClean="0">
                <a:solidFill>
                  <a:srgbClr val="FF0000"/>
                </a:solidFill>
              </a:rPr>
              <a:t>Ε/Ρ,</a:t>
            </a:r>
            <a:r>
              <a:rPr lang="el-GR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Price </a:t>
            </a:r>
            <a:r>
              <a:rPr lang="en-US" sz="2400" dirty="0">
                <a:solidFill>
                  <a:srgbClr val="FF0000"/>
                </a:solidFill>
              </a:rPr>
              <a:t>to Earnings Ratio</a:t>
            </a:r>
            <a:r>
              <a:rPr lang="el-GR" sz="2400" dirty="0"/>
              <a:t>) να είναι </a:t>
            </a:r>
            <a:r>
              <a:rPr lang="el-GR" sz="2400" dirty="0" smtClean="0"/>
              <a:t>τουλάχιστον ίσος ή διπλάσιος </a:t>
            </a:r>
            <a:r>
              <a:rPr lang="el-GR" sz="2400" dirty="0"/>
              <a:t>από το επιτόκιο του δεκαετούς ομολόγου. 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l-GR" sz="2400" dirty="0" smtClean="0"/>
              <a:t>Αν </a:t>
            </a:r>
            <a:r>
              <a:rPr lang="el-GR" sz="2400" dirty="0"/>
              <a:t>υποθέσουμε ότι το συγκεκριμένο ομόλογο έχει απόδοση 6%, τότε </a:t>
            </a:r>
            <a:r>
              <a:rPr lang="el-GR" sz="2400" dirty="0" smtClean="0"/>
              <a:t>ο </a:t>
            </a:r>
            <a:r>
              <a:rPr lang="el-GR" sz="2400" dirty="0"/>
              <a:t>δείκτης </a:t>
            </a:r>
            <a:r>
              <a:rPr lang="el-GR" sz="2400" dirty="0" smtClean="0"/>
              <a:t>(</a:t>
            </a:r>
            <a:r>
              <a:rPr lang="en-US" sz="2400" dirty="0" smtClean="0"/>
              <a:t>E</a:t>
            </a:r>
            <a:r>
              <a:rPr lang="el-GR" sz="2400" dirty="0" smtClean="0"/>
              <a:t>/</a:t>
            </a:r>
            <a:r>
              <a:rPr lang="en-US" sz="2400" dirty="0" smtClean="0"/>
              <a:t>P</a:t>
            </a:r>
            <a:r>
              <a:rPr lang="el-GR" sz="2400" dirty="0" smtClean="0"/>
              <a:t>) </a:t>
            </a:r>
            <a:r>
              <a:rPr lang="el-GR" sz="2400" dirty="0"/>
              <a:t>πρέπει να έχει μια τιμή μεγαλύτερη </a:t>
            </a:r>
            <a:r>
              <a:rPr lang="el-GR" sz="2400" dirty="0" smtClean="0"/>
              <a:t>από 12</a:t>
            </a:r>
            <a:r>
              <a:rPr lang="el-GR" sz="2400" dirty="0"/>
              <a:t>%.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r>
              <a:rPr lang="el-GR" sz="2400" dirty="0" smtClean="0"/>
              <a:t>Για </a:t>
            </a:r>
            <a:r>
              <a:rPr lang="el-GR" sz="2400" dirty="0"/>
              <a:t>να επιτευχθεί μια τέτοια απόδοση, το </a:t>
            </a:r>
            <a:r>
              <a:rPr lang="en-US" sz="2400" dirty="0" smtClean="0"/>
              <a:t>P</a:t>
            </a:r>
            <a:r>
              <a:rPr lang="el-GR" sz="2400" dirty="0" smtClean="0"/>
              <a:t>/</a:t>
            </a:r>
            <a:r>
              <a:rPr lang="en-US" sz="2400" dirty="0" smtClean="0"/>
              <a:t>E</a:t>
            </a:r>
            <a:r>
              <a:rPr lang="el-GR" sz="2400" dirty="0" smtClean="0"/>
              <a:t> </a:t>
            </a:r>
            <a:r>
              <a:rPr lang="el-GR" sz="2400" dirty="0"/>
              <a:t>των εταιρειών πρέπει να είναι ένας μονοψήφιος αριθμός, στη συγκεκριμένη περίπτωση </a:t>
            </a:r>
            <a:r>
              <a:rPr lang="el-GR" sz="2400" dirty="0">
                <a:solidFill>
                  <a:srgbClr val="FF0000"/>
                </a:solidFill>
              </a:rPr>
              <a:t>όχι μεγαλύτερος </a:t>
            </a:r>
            <a:r>
              <a:rPr lang="el-GR" sz="2400" dirty="0"/>
              <a:t>από 8,33 (=1/0,12).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5C67-A0C0-48DD-BD4E-51D338BAD461}" type="slidenum">
              <a:rPr lang="el-GR" smtClean="0"/>
              <a:pPr/>
              <a:t>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/>
              <a:t>Βήμα δεύτερο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endParaRPr lang="el-GR" b="1" dirty="0"/>
          </a:p>
          <a:p>
            <a:pPr>
              <a:lnSpc>
                <a:spcPct val="90000"/>
              </a:lnSpc>
            </a:pPr>
            <a:r>
              <a:rPr lang="el-GR" dirty="0"/>
              <a:t>Από τους «επιτυχόντες» του προηγούμενο τεστ, ζητούνται οι εταιρείες με </a:t>
            </a:r>
            <a:r>
              <a:rPr lang="el-GR" dirty="0">
                <a:solidFill>
                  <a:srgbClr val="FF0000"/>
                </a:solidFill>
              </a:rPr>
              <a:t>μερισματική απόδοση </a:t>
            </a:r>
            <a:r>
              <a:rPr lang="el-GR" dirty="0"/>
              <a:t>που αντιστοιχεί στα δύο τρίτα της απόδοσης που προσφέρει το 10ετές ομόλογο. 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l-GR" dirty="0"/>
              <a:t>Στην περίπτωση που το ομόλογο έχει απόδοση 6%, η μερισματική απόδοση πρέπει να είναι 4%.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5C67-A0C0-48DD-BD4E-51D338BAD461}" type="slidenum">
              <a:rPr lang="el-GR" smtClean="0"/>
              <a:pPr/>
              <a:t>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800" b="1"/>
              <a:t>Βήμα τρίτο</a:t>
            </a:r>
            <a:br>
              <a:rPr lang="el-GR" sz="3800" b="1"/>
            </a:br>
            <a:endParaRPr lang="el-GR" sz="3800" b="1"/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dirty="0"/>
              <a:t>Ο </a:t>
            </a:r>
            <a:r>
              <a:rPr lang="en-US" dirty="0"/>
              <a:t>W</a:t>
            </a:r>
            <a:r>
              <a:rPr lang="el-GR" dirty="0"/>
              <a:t>. </a:t>
            </a:r>
            <a:r>
              <a:rPr lang="en-US" dirty="0"/>
              <a:t>Buffet</a:t>
            </a:r>
            <a:r>
              <a:rPr lang="el-GR" dirty="0"/>
              <a:t> δεν θέλει να αγοράζει μετοχές προσφέροντας περισσότερα χρήματα από το διπλάσιο της λογιστικής </a:t>
            </a:r>
            <a:r>
              <a:rPr lang="el-GR" dirty="0" smtClean="0"/>
              <a:t>αξίας (</a:t>
            </a:r>
            <a:r>
              <a:rPr lang="el-GR" dirty="0" smtClean="0">
                <a:solidFill>
                  <a:srgbClr val="FF0000"/>
                </a:solidFill>
              </a:rPr>
              <a:t>Ρ</a:t>
            </a:r>
            <a:r>
              <a:rPr lang="en-US" dirty="0" smtClean="0">
                <a:solidFill>
                  <a:srgbClr val="FF0000"/>
                </a:solidFill>
              </a:rPr>
              <a:t>&lt;2BV</a:t>
            </a:r>
            <a:r>
              <a:rPr lang="en-US" dirty="0" smtClean="0"/>
              <a:t>)</a:t>
            </a:r>
            <a:r>
              <a:rPr lang="el-GR" dirty="0" smtClean="0"/>
              <a:t>.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5C67-A0C0-48DD-BD4E-51D338BAD461}" type="slidenum">
              <a:rPr lang="el-GR" smtClean="0"/>
              <a:pPr/>
              <a:t>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800" b="1"/>
              <a:t>Βήμα τέταρτο</a:t>
            </a:r>
            <a:br>
              <a:rPr lang="el-GR" sz="3800" b="1"/>
            </a:br>
            <a:endParaRPr lang="el-GR" sz="3800" b="1"/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dirty="0"/>
              <a:t>Η εφαρμογή του τέταρτου κριτηρίου προϋποθέτει πλούσιο αρχείο δεδομένων.  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l-GR" dirty="0"/>
              <a:t>Το </a:t>
            </a:r>
            <a:r>
              <a:rPr lang="el-GR" dirty="0">
                <a:solidFill>
                  <a:srgbClr val="FF0000"/>
                </a:solidFill>
              </a:rPr>
              <a:t>τρέχον </a:t>
            </a:r>
            <a:r>
              <a:rPr lang="en-US" dirty="0" smtClean="0">
                <a:solidFill>
                  <a:srgbClr val="FF0000"/>
                </a:solidFill>
              </a:rPr>
              <a:t>P</a:t>
            </a:r>
            <a:r>
              <a:rPr lang="el-GR" dirty="0" smtClean="0">
                <a:solidFill>
                  <a:srgbClr val="FF0000"/>
                </a:solidFill>
              </a:rPr>
              <a:t>/</a:t>
            </a:r>
            <a:r>
              <a:rPr lang="en-US" dirty="0" smtClean="0">
                <a:solidFill>
                  <a:srgbClr val="FF0000"/>
                </a:solidFill>
              </a:rPr>
              <a:t>E</a:t>
            </a:r>
            <a:r>
              <a:rPr lang="el-GR" dirty="0" smtClean="0"/>
              <a:t> </a:t>
            </a:r>
            <a:r>
              <a:rPr lang="el-GR" dirty="0"/>
              <a:t>πρέπει να έχει τιμή μικρότερη από το μισό του υψηλότερου </a:t>
            </a:r>
            <a:r>
              <a:rPr lang="en-US" dirty="0" smtClean="0"/>
              <a:t>P</a:t>
            </a:r>
            <a:r>
              <a:rPr lang="el-GR" dirty="0" smtClean="0"/>
              <a:t>/</a:t>
            </a:r>
            <a:r>
              <a:rPr lang="en-US" dirty="0" smtClean="0"/>
              <a:t>E</a:t>
            </a:r>
            <a:r>
              <a:rPr lang="el-GR" dirty="0" smtClean="0"/>
              <a:t> </a:t>
            </a:r>
            <a:r>
              <a:rPr lang="el-GR" dirty="0"/>
              <a:t>που σημείωσε η μετοχή κατά την τελευταία 5ετία.  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l-GR" dirty="0"/>
              <a:t>Δηλαδή, εντοπίζεται η υψηλότερη τιμή που έλαβε ο δείκτης </a:t>
            </a:r>
            <a:r>
              <a:rPr lang="en-US" dirty="0" smtClean="0"/>
              <a:t>P</a:t>
            </a:r>
            <a:r>
              <a:rPr lang="el-GR" dirty="0" smtClean="0"/>
              <a:t>/</a:t>
            </a:r>
            <a:r>
              <a:rPr lang="en-US" dirty="0" smtClean="0"/>
              <a:t>E</a:t>
            </a:r>
            <a:r>
              <a:rPr lang="el-GR" dirty="0" smtClean="0"/>
              <a:t> </a:t>
            </a:r>
            <a:r>
              <a:rPr lang="el-GR" dirty="0"/>
              <a:t>την τελευταία 5ετία</a:t>
            </a:r>
            <a:r>
              <a:rPr lang="en-US" dirty="0"/>
              <a:t> </a:t>
            </a:r>
            <a:r>
              <a:rPr lang="el-GR" dirty="0"/>
              <a:t>και διαιρείται δια του δύο.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5C67-A0C0-48DD-BD4E-51D338BAD461}" type="slidenum">
              <a:rPr lang="el-GR" smtClean="0"/>
              <a:pPr/>
              <a:t>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/>
              <a:t>Βήμα πέμπτο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 dirty="0" smtClean="0"/>
              <a:t>Ζητείται </a:t>
            </a:r>
            <a:r>
              <a:rPr lang="el-GR" sz="2400" dirty="0"/>
              <a:t>από τις εταιρείες να έχουν (τουλάχιστον) </a:t>
            </a:r>
            <a:r>
              <a:rPr lang="el-GR" sz="2400" dirty="0">
                <a:solidFill>
                  <a:srgbClr val="FF0000"/>
                </a:solidFill>
              </a:rPr>
              <a:t>διπλασιάσει την κερδοφορία </a:t>
            </a:r>
            <a:r>
              <a:rPr lang="el-GR" sz="2400" dirty="0"/>
              <a:t>τους κατά τη διάρκεια των τελευταίων 5 ετών.  </a:t>
            </a:r>
          </a:p>
          <a:p>
            <a:r>
              <a:rPr lang="el-GR" sz="2400" dirty="0"/>
              <a:t>Ο συνδυασμός του 4ου και του 5ου βήματος αυξάνει το βαθμό ασφαλείας.  </a:t>
            </a:r>
          </a:p>
          <a:p>
            <a:r>
              <a:rPr lang="el-GR" sz="2400" dirty="0"/>
              <a:t>Αν το τέταρτο </a:t>
            </a:r>
            <a:r>
              <a:rPr lang="el-GR" sz="2400" dirty="0" smtClean="0"/>
              <a:t>κριτήριο</a:t>
            </a:r>
            <a:r>
              <a:rPr lang="en-US" sz="2400" dirty="0" smtClean="0"/>
              <a:t> (P/E)</a:t>
            </a:r>
            <a:r>
              <a:rPr lang="el-GR" sz="2400" dirty="0" smtClean="0"/>
              <a:t> </a:t>
            </a:r>
            <a:r>
              <a:rPr lang="el-GR" sz="2400" dirty="0"/>
              <a:t>άφηνε στο χαρτοφυλάκιο μετοχές εταιρειών μόνο και μόνο εξαιτίας της χρηματιστηριακής τους συμπεριφοράς, το πέμπτο κριτήριο έρχεται να διορθώσει αυτό το «λάθος», προσθέτοντας και τον παράγοντα της κερδοφορίας.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5C67-A0C0-48DD-BD4E-51D338BAD461}" type="slidenum">
              <a:rPr lang="el-GR" smtClean="0"/>
              <a:pPr/>
              <a:t>7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b="1"/>
              <a:t>Βήμα έκτο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endParaRPr lang="el-GR" b="1" dirty="0"/>
          </a:p>
          <a:p>
            <a:r>
              <a:rPr lang="el-GR" dirty="0"/>
              <a:t>Το </a:t>
            </a:r>
            <a:r>
              <a:rPr lang="el-GR" dirty="0">
                <a:solidFill>
                  <a:srgbClr val="FF0000"/>
                </a:solidFill>
              </a:rPr>
              <a:t>κυκλοφορούν ενεργητικό </a:t>
            </a:r>
            <a:r>
              <a:rPr lang="el-GR" dirty="0"/>
              <a:t>πρέπει να είναι </a:t>
            </a:r>
            <a:r>
              <a:rPr lang="el-GR" dirty="0">
                <a:solidFill>
                  <a:srgbClr val="FF0000"/>
                </a:solidFill>
              </a:rPr>
              <a:t>μεγαλύτερο από τις βραχυπρόθεσμες υποχρεώσεις </a:t>
            </a:r>
            <a:r>
              <a:rPr lang="el-GR" dirty="0"/>
              <a:t>της εταιρείας, πιο απλά, η εταιρεία πρέπει ανά πάσα στιγμή να είναι σε θέση να εξοφλήσει τα βραχυπρόθεσμα χρέη της.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5C67-A0C0-48DD-BD4E-51D338BAD461}" type="slidenum">
              <a:rPr lang="el-GR" smtClean="0"/>
              <a:pPr/>
              <a:t>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el-GR" dirty="0"/>
              <a:t>Η μεθοδολογία </a:t>
            </a:r>
            <a:r>
              <a:rPr lang="en-US" dirty="0"/>
              <a:t>Warren Buffet</a:t>
            </a:r>
            <a:r>
              <a:rPr lang="el-GR" dirty="0"/>
              <a:t> έχει τον τρόπο να κάνει ακόμη πιο «σκληρή» τη διαδικασία επιλογής.  </a:t>
            </a:r>
            <a:endParaRPr lang="en-US" dirty="0" smtClean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l-GR" dirty="0" smtClean="0"/>
              <a:t>Ζητάει </a:t>
            </a:r>
            <a:r>
              <a:rPr lang="el-GR" dirty="0"/>
              <a:t>από την εταιρεία να μην έχει μείωση κερδών μεγαλύτερη του 5% κατά την τελευταία 5ετία για περισσότερες από δύο φορές.  </a:t>
            </a:r>
          </a:p>
          <a:p>
            <a:pPr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Char char="Ø"/>
            </a:pPr>
            <a:r>
              <a:rPr lang="el-GR" dirty="0"/>
              <a:t>Σε άλλες περιπτώσεις, ζητάει το κυκλοφορούν ενεργητικό να είναι μικρότερο από τη χρηματιστηριακή αξία ή τα ίδια κεφάλαια να είναι μεγαλύτερα από τα ξένα κεφάλαια. 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945C67-A0C0-48DD-BD4E-51D338BAD461}" type="slidenum">
              <a:rPr lang="el-GR" smtClean="0"/>
              <a:pPr/>
              <a:t>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Α. ΝΟΥΛΑΣ</a:t>
            </a:r>
            <a:endParaRPr lang="el-GR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59</TotalTime>
  <Words>555</Words>
  <Application>Microsoft Office PowerPoint</Application>
  <PresentationFormat>Προβολή στην οθόνη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Δικαιοσύνη</vt:lpstr>
      <vt:lpstr>ΒΗΜΑΤΑ ΕΠΙΛΟΓΗΣ ΜΕΤΟΧΩΝ ΣΥΜΦΩΝΑ ΜΕ ΤΟΝ W. BUFFET </vt:lpstr>
      <vt:lpstr>Φημισμένη επενδυτική στρατηγική</vt:lpstr>
      <vt:lpstr>Βήμα πρώτο</vt:lpstr>
      <vt:lpstr>Βήμα δεύτερο</vt:lpstr>
      <vt:lpstr>Βήμα τρίτο </vt:lpstr>
      <vt:lpstr>Βήμα τέταρτο </vt:lpstr>
      <vt:lpstr>Βήμα πέμπτο</vt:lpstr>
      <vt:lpstr>Βήμα έκτο</vt:lpstr>
      <vt:lpstr>Διαφάνεια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ΒΗΜΑΤΑ ΕΠΙΛΟΓΗΣ ΜΕΤΟΧΩΝ ΣΥΜΦΩΝΑ ΜΕ ΤΟΝ W. BUFFET</dc:title>
  <dc:creator>user</dc:creator>
  <cp:lastModifiedBy>user</cp:lastModifiedBy>
  <cp:revision>15</cp:revision>
  <dcterms:created xsi:type="dcterms:W3CDTF">2007-01-11T17:16:56Z</dcterms:created>
  <dcterms:modified xsi:type="dcterms:W3CDTF">2019-09-17T08:26:16Z</dcterms:modified>
</cp:coreProperties>
</file>