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392" r:id="rId2"/>
    <p:sldId id="284" r:id="rId3"/>
    <p:sldId id="387" r:id="rId4"/>
    <p:sldId id="364" r:id="rId5"/>
    <p:sldId id="366" r:id="rId6"/>
    <p:sldId id="367" r:id="rId7"/>
    <p:sldId id="368" r:id="rId8"/>
    <p:sldId id="365" r:id="rId9"/>
    <p:sldId id="315" r:id="rId10"/>
    <p:sldId id="373" r:id="rId11"/>
    <p:sldId id="372" r:id="rId12"/>
    <p:sldId id="393" r:id="rId13"/>
    <p:sldId id="369" r:id="rId14"/>
    <p:sldId id="370" r:id="rId15"/>
    <p:sldId id="371" r:id="rId16"/>
    <p:sldId id="304" r:id="rId17"/>
    <p:sldId id="395" r:id="rId18"/>
    <p:sldId id="396" r:id="rId19"/>
    <p:sldId id="374" r:id="rId20"/>
    <p:sldId id="325" r:id="rId21"/>
    <p:sldId id="376" r:id="rId22"/>
    <p:sldId id="381" r:id="rId23"/>
    <p:sldId id="394" r:id="rId24"/>
    <p:sldId id="399" r:id="rId25"/>
    <p:sldId id="400" r:id="rId26"/>
    <p:sldId id="377" r:id="rId27"/>
    <p:sldId id="389" r:id="rId28"/>
    <p:sldId id="382" r:id="rId29"/>
    <p:sldId id="379" r:id="rId30"/>
    <p:sldId id="326" r:id="rId31"/>
    <p:sldId id="388" r:id="rId32"/>
    <p:sldId id="327" r:id="rId33"/>
    <p:sldId id="378" r:id="rId34"/>
    <p:sldId id="38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>
        <p:scale>
          <a:sx n="104" d="100"/>
          <a:sy n="104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EE5D8F8-483C-4B28-9730-CB0C1F74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DFD36B3-193F-4F88-8AEC-A420191FD0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4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428BA-9F0F-4F10-934C-2DA1024F212C}" type="slidenum">
              <a:rPr lang="de-DE" smtClean="0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7530" y="8690133"/>
            <a:ext cx="2970470" cy="4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4" tIns="47411" rIns="94814" bIns="47411" anchor="b"/>
          <a:lstStyle/>
          <a:p>
            <a:pPr algn="r" defTabSz="946662"/>
            <a:fld id="{2505E0F2-D222-4649-8082-8FE9F0F87DB2}" type="slidenum">
              <a:rPr lang="en-GB" sz="1300"/>
              <a:pPr algn="r" defTabSz="946662"/>
              <a:t>1</a:t>
            </a:fld>
            <a:endParaRPr lang="en-GB" sz="1300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 lIns="94814" tIns="47411" rIns="94814" bIns="47411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10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11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12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13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14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15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16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17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107842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18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39193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19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20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21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22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23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24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2203631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25</a:t>
            </a:fld>
            <a:endParaRPr lang="de-DE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339589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26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27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28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29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3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30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31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32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33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 txBox="1">
            <a:spLocks noGrp="1" noChangeArrowheads="1"/>
          </p:cNvSpPr>
          <p:nvPr/>
        </p:nvSpPr>
        <p:spPr bwMode="auto">
          <a:xfrm>
            <a:off x="3887789" y="8688389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4" rIns="91405" bIns="45704" anchor="b"/>
          <a:lstStyle/>
          <a:p>
            <a:pPr algn="r" defTabSz="911136"/>
            <a:fld id="{1F4C04A1-2E9D-4561-A82E-31367886A38C}" type="slidenum">
              <a:rPr lang="en-GB" sz="1300"/>
              <a:pPr algn="r" defTabSz="911136"/>
              <a:t>34</a:t>
            </a:fld>
            <a:endParaRPr lang="en-GB" sz="1300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4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5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6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7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8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D856-7373-4C1D-AE31-49D6C01D84F7}" type="slidenum">
              <a:rPr lang="de-DE">
                <a:cs typeface="Arial" charset="0"/>
              </a:rPr>
              <a:pPr/>
              <a:t>9</a:t>
            </a:fld>
            <a:endParaRPr lang="de-DE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30375" y="3951288"/>
            <a:ext cx="6946900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730375" y="5075238"/>
            <a:ext cx="697071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8A0E2EF9-0E9A-426F-A24A-2E6380CE2FEB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monakis@staff.teicrete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lemonakis.christos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008063" y="1999456"/>
            <a:ext cx="73548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l-GR" sz="3200" b="1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Πρόγραμμα Μεταπτυχιακών Σπουδών "Λογιστική και Ελεγκτική"</a:t>
            </a:r>
            <a:endParaRPr lang="el-GR" sz="2800" b="1" kern="0" dirty="0">
              <a:solidFill>
                <a:srgbClr val="FF0000"/>
              </a:solidFill>
              <a:latin typeface="Cambria" panose="02040503050406030204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920750" y="2787650"/>
            <a:ext cx="71548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l-GR" sz="2800" b="1" i="1" kern="0" dirty="0">
                <a:latin typeface="Times New Roman" pitchFamily="18" charset="0"/>
                <a:cs typeface="Times New Roman" pitchFamily="18" charset="0"/>
              </a:rPr>
              <a:t>ΛΟΓΙΣΤΙΚΗ ΚΟΣΤΟΥΣ</a:t>
            </a:r>
          </a:p>
          <a:p>
            <a:pPr algn="ctr"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800" b="1" i="1" kern="0" dirty="0" err="1">
                <a:latin typeface="Times New Roman" pitchFamily="18" charset="0"/>
                <a:cs typeface="Times New Roman" pitchFamily="18" charset="0"/>
              </a:rPr>
              <a:t>ισήγηση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l-GR" sz="2800" b="1" i="1" kern="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8063" y="4114800"/>
            <a:ext cx="715486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l-GR" sz="1900" b="1" i="1" kern="0" dirty="0">
                <a:latin typeface="Times New Roman" pitchFamily="18" charset="0"/>
                <a:cs typeface="Times New Roman" pitchFamily="18" charset="0"/>
              </a:rPr>
              <a:t>Δρ. Χρήστος Λεμονάκης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900" b="1" i="1" kern="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l-GR" sz="1900" b="1" i="1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b="1" i="1" kern="0" dirty="0">
                <a:latin typeface="Times New Roman" pitchFamily="18" charset="0"/>
                <a:cs typeface="Times New Roman" pitchFamily="18" charset="0"/>
                <a:hlinkClick r:id="rId3"/>
              </a:rPr>
              <a:t>lemonakis@hmu.gr</a:t>
            </a:r>
            <a:r>
              <a:rPr lang="en-US" sz="1900" b="1" i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l-GR" sz="1900" b="1" i="1" kern="0" dirty="0">
                <a:latin typeface="Times New Roman" pitchFamily="18" charset="0"/>
                <a:cs typeface="Times New Roman" pitchFamily="18" charset="0"/>
              </a:rPr>
              <a:t>ή </a:t>
            </a:r>
            <a:r>
              <a:rPr lang="en-US" sz="1900" b="1" i="1" kern="0" dirty="0">
                <a:latin typeface="Times New Roman" pitchFamily="18" charset="0"/>
                <a:cs typeface="Times New Roman" pitchFamily="18" charset="0"/>
                <a:hlinkClick r:id="rId4"/>
              </a:rPr>
              <a:t>lemonakis.christos@gmail.com</a:t>
            </a:r>
            <a:r>
              <a:rPr lang="en-US" sz="19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1900" b="1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 - TextBox"/>
          <p:cNvSpPr txBox="1">
            <a:spLocks noChangeArrowheads="1"/>
          </p:cNvSpPr>
          <p:nvPr/>
        </p:nvSpPr>
        <p:spPr bwMode="auto">
          <a:xfrm>
            <a:off x="4958366" y="6219825"/>
            <a:ext cx="400465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Ακαδημαϊκό Έτος 201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l-GR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- 20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l-GR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xmlns="" id="{F2085886-7029-4927-BD5A-FC6562A3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1" y="490934"/>
            <a:ext cx="42862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Είδος του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3639" y="1695139"/>
            <a:ext cx="8087933" cy="24647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b="1" i="1" noProof="1">
                <a:latin typeface="Times New Roman" pitchFamily="18" charset="0"/>
                <a:cs typeface="Times New Roman" pitchFamily="18" charset="0"/>
              </a:rPr>
              <a:t>Άμεσο Κόστος: </a:t>
            </a:r>
            <a:r>
              <a:rPr lang="el-GR" i="1" noProof="1">
                <a:latin typeface="Times New Roman" pitchFamily="18" charset="0"/>
                <a:cs typeface="Times New Roman" pitchFamily="18" charset="0"/>
              </a:rPr>
              <a:t>Το κόστος που σχετίζεται </a:t>
            </a:r>
            <a:r>
              <a:rPr lang="el-GR" b="1" i="1" noProof="1">
                <a:latin typeface="Times New Roman" pitchFamily="18" charset="0"/>
                <a:cs typeface="Times New Roman" pitchFamily="18" charset="0"/>
              </a:rPr>
              <a:t>άμεσα</a:t>
            </a:r>
            <a:r>
              <a:rPr lang="el-GR" i="1" noProof="1">
                <a:latin typeface="Times New Roman" pitchFamily="18" charset="0"/>
                <a:cs typeface="Times New Roman" pitchFamily="18" charset="0"/>
              </a:rPr>
              <a:t> με μία και μόνο δραστηριότητα 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l-GR" b="1" i="1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b="1" i="1" noProof="1">
                <a:latin typeface="Times New Roman" pitchFamily="18" charset="0"/>
                <a:cs typeface="Times New Roman" pitchFamily="18" charset="0"/>
              </a:rPr>
              <a:t> Έμμεσο Κόστος: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Το κόστος που δεν μπορεί να συσχετιστεί άμεσα με μία μόνο δραστηριότητα, ένα μόνο τμήμα της οικονομικής μονάδας ή ένα μόνο προϊόν  αλλά βαρύνει διάφορες δραστηριότητες, τμήματα ή διαδικασίες</a:t>
            </a:r>
            <a:endParaRPr lang="el-GR" i="1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de-DE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Παράδειγμα 1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3640" y="1167104"/>
            <a:ext cx="7508384" cy="648817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Έστω μία επιχείρηση </a:t>
            </a: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παραγωγής γαλακτοκομικών προϊόντων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. Να χαρακτηριστούν τα παρακάτω Κόστη ως </a:t>
            </a: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Άμεσα ή Έμμεσα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None/>
            </a:pPr>
            <a:endParaRPr lang="el-GR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de-DE" sz="1800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29552" y="2143975"/>
          <a:ext cx="5241704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7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Αποσβέσεις Μηχανήματος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Συσκευασίας Γάλακτος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Υπαλλήλου Λογιστηρίου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Ασφάλεια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 Εργάτη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Μπουκάλι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Γάλακτος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Υπεύθυνος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Πωλήσεων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Γάλα</a:t>
                      </a:r>
                      <a:r>
                        <a:rPr lang="el-GR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από κτηνοτροφική μονάδα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 Επόπτη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Ηλεκτρικό Ρεύμα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Παράδειγμα 1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29552" y="2143975"/>
          <a:ext cx="5241704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7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Αποσβέσεις Μηχανήματος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Συσκευασίας Γάλακτος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Υπαλλήλου Λογιστηρίου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Ασφάλεια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 Εργάτη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Μπουκάλι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Γάλακτος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Υπεύθυνος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Πωλήσεων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Γάλα</a:t>
                      </a:r>
                      <a:r>
                        <a:rPr lang="el-GR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από κτηνοτροφική μονάδα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 Επόπτη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Ηλεκτρικό Ρεύμα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5973649" y="2328928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945746" y="2764666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956478" y="3148885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5943600" y="3509493"/>
            <a:ext cx="3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943599" y="3908739"/>
            <a:ext cx="3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943599" y="4269346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943598" y="4629955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5954331" y="5014176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5967209" y="5387662"/>
            <a:ext cx="36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Συμπεριφορά του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 bwMode="auto">
          <a:xfrm rot="5400000" flipH="1" flipV="1">
            <a:off x="-450759" y="3837905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- Ευθύγραμμο βέλος σύνδεσης"/>
          <p:cNvCxnSpPr/>
          <p:nvPr/>
        </p:nvCxnSpPr>
        <p:spPr bwMode="auto">
          <a:xfrm flipV="1">
            <a:off x="734093" y="5035639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- Ευθύγραμμο βέλος σύνδεσης"/>
          <p:cNvCxnSpPr/>
          <p:nvPr/>
        </p:nvCxnSpPr>
        <p:spPr bwMode="auto">
          <a:xfrm rot="5400000" flipH="1" flipV="1">
            <a:off x="4067582" y="3835760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15 - Ευθύγραμμο βέλος σύνδεσης"/>
          <p:cNvCxnSpPr/>
          <p:nvPr/>
        </p:nvCxnSpPr>
        <p:spPr bwMode="auto">
          <a:xfrm flipV="1">
            <a:off x="5303946" y="5020613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TextBox"/>
          <p:cNvSpPr txBox="1"/>
          <p:nvPr/>
        </p:nvSpPr>
        <p:spPr>
          <a:xfrm>
            <a:off x="5653825" y="5164428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363013" y="5123644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54548" y="2560746"/>
            <a:ext cx="515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672887" y="2584358"/>
            <a:ext cx="515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 bwMode="auto">
          <a:xfrm>
            <a:off x="746975" y="3863662"/>
            <a:ext cx="245986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 bwMode="auto">
          <a:xfrm flipV="1">
            <a:off x="5267459" y="3193959"/>
            <a:ext cx="1983347" cy="185456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2000" y="1268569"/>
            <a:ext cx="4565648" cy="11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592DF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Μεταβλητό κόστος</a:t>
            </a:r>
          </a:p>
          <a:p>
            <a:pPr marL="444500" lvl="1" indent="-261938" eaLnBrk="0" hangingPunct="0">
              <a:spcAft>
                <a:spcPct val="40000"/>
              </a:spcAft>
              <a:buFontTx/>
              <a:buChar char="–"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Ευθέως</a:t>
            </a:r>
            <a:r>
              <a:rPr kumimoji="0" lang="el-GR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ανάλογο </a:t>
            </a:r>
            <a:r>
              <a:rPr lang="el-GR" kern="0" dirty="0">
                <a:latin typeface="Times New Roman" pitchFamily="18" charset="0"/>
                <a:cs typeface="Times New Roman" pitchFamily="18" charset="0"/>
              </a:rPr>
              <a:t>στο σύνολο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σε σχέση με το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Level of Activity (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88779" y="1229932"/>
            <a:ext cx="4221162" cy="1101144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Σταθερό κόστος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Σταθερό στο σύνολο</a:t>
            </a:r>
            <a:r>
              <a:rPr kumimoji="0" lang="el-GR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σε σχέση με το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Level of Activity (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LofA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Συμπεριφορά του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 bwMode="auto">
          <a:xfrm rot="5400000" flipH="1" flipV="1">
            <a:off x="-450759" y="3837905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- Ευθύγραμμο βέλος σύνδεσης"/>
          <p:cNvCxnSpPr/>
          <p:nvPr/>
        </p:nvCxnSpPr>
        <p:spPr bwMode="auto">
          <a:xfrm flipV="1">
            <a:off x="734093" y="5035639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- Ευθύγραμμο βέλος σύνδεσης"/>
          <p:cNvCxnSpPr/>
          <p:nvPr/>
        </p:nvCxnSpPr>
        <p:spPr bwMode="auto">
          <a:xfrm rot="5400000" flipH="1" flipV="1">
            <a:off x="4067582" y="3835760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15 - Ευθύγραμμο βέλος σύνδεσης"/>
          <p:cNvCxnSpPr/>
          <p:nvPr/>
        </p:nvCxnSpPr>
        <p:spPr bwMode="auto">
          <a:xfrm flipV="1">
            <a:off x="5303946" y="5020613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TextBox"/>
          <p:cNvSpPr txBox="1"/>
          <p:nvPr/>
        </p:nvSpPr>
        <p:spPr>
          <a:xfrm>
            <a:off x="5653825" y="5164428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363013" y="5123644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2560746"/>
            <a:ext cx="66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C/U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546242" y="2584358"/>
            <a:ext cx="64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C/U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22837" y="1268569"/>
            <a:ext cx="4221163" cy="11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592DF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Μεταβλητό κόστος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2DF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592DF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μονάδα</a:t>
            </a:r>
          </a:p>
          <a:p>
            <a:pPr marL="444500" lvl="1" indent="-261938" eaLnBrk="0" hangingPunct="0">
              <a:spcAft>
                <a:spcPct val="40000"/>
              </a:spcAft>
              <a:buFontTx/>
              <a:buChar char="–"/>
              <a:defRPr/>
            </a:pPr>
            <a:r>
              <a:rPr lang="el-GR" kern="0" dirty="0">
                <a:latin typeface="Times New Roman" pitchFamily="18" charset="0"/>
                <a:cs typeface="Times New Roman" pitchFamily="18" charset="0"/>
              </a:rPr>
              <a:t>Παραμένει σταθερό όσο αυξάνεται το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Level of Activity (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75900" y="1307205"/>
            <a:ext cx="4221162" cy="1101144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Σταθερό κόστος/μονάδα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44500" lvl="1" indent="-261938" eaLnBrk="0" hangingPunct="0">
              <a:spcAft>
                <a:spcPct val="40000"/>
              </a:spcAft>
              <a:buFontTx/>
              <a:buChar char="–"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Μειώνεται όταν αυξάνεται το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Level of Activity (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24 - Ευθεία γραμμή σύνδεσης"/>
          <p:cNvCxnSpPr/>
          <p:nvPr/>
        </p:nvCxnSpPr>
        <p:spPr bwMode="auto">
          <a:xfrm>
            <a:off x="5278192" y="3925908"/>
            <a:ext cx="2459865" cy="0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25 - Τόξο"/>
          <p:cNvSpPr/>
          <p:nvPr/>
        </p:nvSpPr>
        <p:spPr bwMode="auto">
          <a:xfrm rot="10800000">
            <a:off x="1094704" y="1957587"/>
            <a:ext cx="3271234" cy="2717441"/>
          </a:xfrm>
          <a:prstGeom prst="arc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Συμπεριφορά του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 bwMode="auto">
          <a:xfrm rot="5400000" flipH="1" flipV="1">
            <a:off x="-450759" y="3837905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- Ευθύγραμμο βέλος σύνδεσης"/>
          <p:cNvCxnSpPr/>
          <p:nvPr/>
        </p:nvCxnSpPr>
        <p:spPr bwMode="auto">
          <a:xfrm flipV="1">
            <a:off x="734093" y="5035639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- Ευθύγραμμο βέλος σύνδεσης"/>
          <p:cNvCxnSpPr/>
          <p:nvPr/>
        </p:nvCxnSpPr>
        <p:spPr bwMode="auto">
          <a:xfrm rot="5400000" flipH="1" flipV="1">
            <a:off x="4067582" y="3835760"/>
            <a:ext cx="2395471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15 - Ευθύγραμμο βέλος σύνδεσης"/>
          <p:cNvCxnSpPr/>
          <p:nvPr/>
        </p:nvCxnSpPr>
        <p:spPr bwMode="auto">
          <a:xfrm flipV="1">
            <a:off x="5303946" y="5020613"/>
            <a:ext cx="2601535" cy="128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6 - TextBox"/>
          <p:cNvSpPr txBox="1"/>
          <p:nvPr/>
        </p:nvSpPr>
        <p:spPr>
          <a:xfrm>
            <a:off x="5653825" y="5164428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363013" y="5123644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Δραστηριότητα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0" y="2560746"/>
            <a:ext cx="66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546242" y="2584358"/>
            <a:ext cx="64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22837" y="1217053"/>
            <a:ext cx="3899191" cy="13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Κλιμακωτό κόστος</a:t>
            </a:r>
          </a:p>
          <a:p>
            <a:pPr marL="444500" lvl="1" indent="-261938" algn="just" eaLnBrk="0" hangingPunct="0">
              <a:spcAft>
                <a:spcPct val="40000"/>
              </a:spcAft>
              <a:buFontTx/>
              <a:buChar char="–"/>
            </a:pPr>
            <a:r>
              <a:rPr lang="el-GR" sz="1700" i="1" kern="0" dirty="0">
                <a:latin typeface="Times New Roman" pitchFamily="18" charset="0"/>
                <a:cs typeface="Times New Roman" pitchFamily="18" charset="0"/>
              </a:rPr>
              <a:t>Το Κόστος που παραμένει σταθερό σε συγκεκριμένα επίπεδα </a:t>
            </a:r>
            <a:r>
              <a:rPr lang="en-US" sz="1700" i="1" kern="0" dirty="0">
                <a:latin typeface="Times New Roman" pitchFamily="18" charset="0"/>
                <a:cs typeface="Times New Roman" pitchFamily="18" charset="0"/>
              </a:rPr>
              <a:t>LofA</a:t>
            </a:r>
            <a:r>
              <a:rPr lang="el-GR" sz="1700" i="1" kern="0" dirty="0">
                <a:latin typeface="Times New Roman" pitchFamily="18" charset="0"/>
                <a:cs typeface="Times New Roman" pitchFamily="18" charset="0"/>
              </a:rPr>
              <a:t> και αυξάνει απότομα καθώς αυξάνεται η δραστηριότητα</a:t>
            </a:r>
            <a:endParaRPr kumimoji="0" lang="el-GR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75900" y="1178416"/>
            <a:ext cx="4221162" cy="1101144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Ημιμεταβλητό</a:t>
            </a:r>
            <a: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κόστος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44500" lvl="1" indent="-261938" algn="just" eaLnBrk="0" hangingPunct="0">
              <a:spcAft>
                <a:spcPct val="40000"/>
              </a:spcAft>
              <a:buFontTx/>
              <a:buChar char="–"/>
            </a:pPr>
            <a:r>
              <a:rPr lang="el-GR" sz="1700" i="1" kern="0" dirty="0">
                <a:latin typeface="Times New Roman" pitchFamily="18" charset="0"/>
                <a:cs typeface="Times New Roman" pitchFamily="18" charset="0"/>
              </a:rPr>
              <a:t>Το Κόστος το οποίο έχει ένα σταθερό και ένα μεταβλητό μέρος</a:t>
            </a:r>
            <a:r>
              <a:rPr lang="en-US" sz="1700" i="1" kern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700" i="1" kern="0" dirty="0">
                <a:latin typeface="Times New Roman" pitchFamily="18" charset="0"/>
                <a:cs typeface="Times New Roman" pitchFamily="18" charset="0"/>
              </a:rPr>
              <a:t>συνδυασμός)</a:t>
            </a:r>
            <a:endParaRPr kumimoji="0" lang="el-GR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 bwMode="auto">
          <a:xfrm>
            <a:off x="757708" y="4209247"/>
            <a:ext cx="2307464" cy="2144"/>
          </a:xfrm>
          <a:prstGeom prst="line">
            <a:avLst/>
          </a:prstGeom>
          <a:ln>
            <a:solidFill>
              <a:srgbClr val="7030A0"/>
            </a:solidFill>
            <a:prstDash val="dash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 bwMode="auto">
          <a:xfrm flipV="1">
            <a:off x="746976" y="2962142"/>
            <a:ext cx="2060619" cy="1223494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 bwMode="auto">
          <a:xfrm flipV="1">
            <a:off x="5280338" y="4288665"/>
            <a:ext cx="759854" cy="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 bwMode="auto">
          <a:xfrm>
            <a:off x="6078828" y="3657600"/>
            <a:ext cx="757708" cy="1073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 bwMode="auto">
          <a:xfrm flipV="1">
            <a:off x="6900931" y="3075904"/>
            <a:ext cx="682580" cy="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 bwMode="auto">
          <a:xfrm rot="5400000">
            <a:off x="5351172" y="4359498"/>
            <a:ext cx="14037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- Ευθεία γραμμή σύνδεσης"/>
          <p:cNvCxnSpPr/>
          <p:nvPr/>
        </p:nvCxnSpPr>
        <p:spPr bwMode="auto">
          <a:xfrm rot="16200000" flipH="1">
            <a:off x="5889936" y="4048260"/>
            <a:ext cx="1933981" cy="15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Ευθεία γραμμή σύνδεσης"/>
          <p:cNvCxnSpPr/>
          <p:nvPr/>
        </p:nvCxnSpPr>
        <p:spPr bwMode="auto">
          <a:xfrm rot="16200000" flipH="1">
            <a:off x="6634764" y="4033234"/>
            <a:ext cx="1933981" cy="15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Άσκηση 1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347731" y="1012558"/>
            <a:ext cx="8216720" cy="10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επιχείρηση παράγει τα δύο προϊόντα Α και Β  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Μεταβλητό κόστος παραγωγής: 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€ 82 και Β = € 100 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κόστος € 500.000 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Ζητείται: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Κόστος παραγωγής για 10.000 μονάδες Α  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Κόστος παραγωγής για 12.000 μονάδες 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endParaRPr kumimoji="0" lang="el-GR" sz="2000" b="1" i="1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56C99768-68B1-4933-AD9A-5FEC74A08FA2}"/>
              </a:ext>
            </a:extLst>
          </p:cNvPr>
          <p:cNvSpPr/>
          <p:nvPr/>
        </p:nvSpPr>
        <p:spPr>
          <a:xfrm>
            <a:off x="311151" y="3021350"/>
            <a:ext cx="8216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Απάντηση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l-G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Προϊόν Α 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Μεταβλητό κόστος: (10.000 x 82) = 820.000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κόστος: 500.000 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Συνολικό κόστος παραγωγής: € 1.320.000 </a:t>
            </a:r>
          </a:p>
          <a:p>
            <a:pPr algn="r"/>
            <a:r>
              <a:rPr lang="el-G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Προϊόν Β 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Μεταβλητό κόστος: (12.000 x 100) = 1.200.000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Σταθερό κόστος: 500.000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Συνολικό κόστος παραγωγής: € 1.700.000 </a:t>
            </a:r>
          </a:p>
          <a:p>
            <a:pPr algn="r"/>
            <a:r>
              <a:rPr lang="el-G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Συνολικά 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820.000+1.200.000 +500.000 = €2.520.000 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Κόστος προϊόντος και περιόδου</a:t>
            </a:r>
            <a:r>
              <a:rPr lang="el-G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noProof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4D128AAC-A7E5-4B53-BA53-ECD026FC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043"/>
            <a:ext cx="9054088" cy="50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23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149902" y="271463"/>
            <a:ext cx="8664313" cy="647700"/>
          </a:xfrm>
        </p:spPr>
        <p:txBody>
          <a:bodyPr/>
          <a:lstStyle/>
          <a:p>
            <a:pPr algn="ctr" eaLnBrk="1" hangingPunct="1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του συνολικού κόστους μιας βιομηχανικής επιχείρησης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400" noProof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5746941E-E49E-460F-A5A7-8AA032D6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76888"/>
              </p:ext>
            </p:extLst>
          </p:nvPr>
        </p:nvGraphicFramePr>
        <p:xfrm>
          <a:off x="311152" y="1064302"/>
          <a:ext cx="8113320" cy="5006712"/>
        </p:xfrm>
        <a:graphic>
          <a:graphicData uri="http://schemas.openxmlformats.org/drawingml/2006/table">
            <a:tbl>
              <a:tblPr firstRow="1" firstCol="1" bandRow="1"/>
              <a:tblGrid>
                <a:gridCol w="2704440">
                  <a:extLst>
                    <a:ext uri="{9D8B030D-6E8A-4147-A177-3AD203B41FA5}">
                      <a16:colId xmlns:a16="http://schemas.microsoft.com/office/drawing/2014/main" xmlns="" val="2593003997"/>
                    </a:ext>
                  </a:extLst>
                </a:gridCol>
                <a:gridCol w="2704440">
                  <a:extLst>
                    <a:ext uri="{9D8B030D-6E8A-4147-A177-3AD203B41FA5}">
                      <a16:colId xmlns:a16="http://schemas.microsoft.com/office/drawing/2014/main" xmlns="" val="2411034760"/>
                    </a:ext>
                  </a:extLst>
                </a:gridCol>
                <a:gridCol w="2704440">
                  <a:extLst>
                    <a:ext uri="{9D8B030D-6E8A-4147-A177-3AD203B41FA5}">
                      <a16:colId xmlns:a16="http://schemas.microsoft.com/office/drawing/2014/main" xmlns="" val="2444696034"/>
                    </a:ext>
                  </a:extLst>
                </a:gridCol>
              </a:tblGrid>
              <a:tr h="10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Άμεσο Κόστος Παραγωγής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Γενικά Βιομηχανικά Έξοδα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l-G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ΓΒΕ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Λοιπά Λειτουργικά Έξοδα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3775555"/>
                  </a:ext>
                </a:extLst>
              </a:tr>
              <a:tr h="10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Α’ Ύλες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Κύριων Παραγωγικών Τμημάτων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Πωλήσεων και Διάθεσης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326096"/>
                  </a:ext>
                </a:extLst>
              </a:tr>
              <a:tr h="10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Άμεση Εργασία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Βοηθητικών Παραγωγικών Τμημάτων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Διοίκησης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975088"/>
                  </a:ext>
                </a:extLst>
              </a:tr>
              <a:tr h="104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Ειδικό Βιομηχανικό Κόστος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Χρηματοδότησης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255572"/>
                  </a:ext>
                </a:extLst>
              </a:tr>
              <a:tr h="4074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Κόστος Παραγωγής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723878"/>
                  </a:ext>
                </a:extLst>
              </a:tr>
              <a:tr h="4074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Συνολικό κόστος λειτουργίας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3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054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449754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Δαπάνη – Κόστος – Έξοδο 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9399" y="1270136"/>
            <a:ext cx="1339401" cy="3912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el-GR" b="1" i="1" noProof="1">
                <a:latin typeface="Times New Roman" pitchFamily="18" charset="0"/>
                <a:cs typeface="Times New Roman" pitchFamily="18" charset="0"/>
              </a:rPr>
              <a:t>Δαπάνη</a:t>
            </a:r>
            <a:endParaRPr lang="de-DE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35737" y="2117996"/>
            <a:ext cx="1339401" cy="391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Κόστος </a:t>
            </a:r>
            <a:endParaRPr kumimoji="0" lang="de-DE" sz="20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74373" y="2903606"/>
            <a:ext cx="1339401" cy="391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1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Έξοδο</a:t>
            </a:r>
            <a:endParaRPr kumimoji="0" lang="de-DE" sz="20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9 - Δεξιό βέλος"/>
          <p:cNvSpPr/>
          <p:nvPr/>
        </p:nvSpPr>
        <p:spPr bwMode="auto">
          <a:xfrm>
            <a:off x="2202288" y="1378039"/>
            <a:ext cx="566670" cy="2446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Δεξιό βέλος"/>
          <p:cNvSpPr/>
          <p:nvPr/>
        </p:nvSpPr>
        <p:spPr bwMode="auto">
          <a:xfrm>
            <a:off x="2187263" y="2161503"/>
            <a:ext cx="566670" cy="2446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Δεξιό βέλος"/>
          <p:cNvSpPr/>
          <p:nvPr/>
        </p:nvSpPr>
        <p:spPr bwMode="auto">
          <a:xfrm>
            <a:off x="2200142" y="2947115"/>
            <a:ext cx="566670" cy="2446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3037270" y="1242232"/>
            <a:ext cx="5140815" cy="57369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600" b="1" i="1" u="none" strike="noStrike" kern="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 διαδικασία ή η ενέργεια που ακολουθείται για την πραγματοποίηση του κόστους ή του εξόδου</a:t>
            </a:r>
            <a:endParaRPr kumimoji="0" lang="de-DE" sz="1600" b="0" i="0" u="none" strike="noStrike" kern="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050148" y="2182390"/>
            <a:ext cx="5140815" cy="391238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indent="-180975" algn="ctr">
              <a:spcAft>
                <a:spcPct val="40000"/>
              </a:spcAft>
            </a:pPr>
            <a:r>
              <a:rPr lang="el-GR" sz="1600" b="1" i="1" kern="0" noProof="1">
                <a:latin typeface="Times New Roman" pitchFamily="18" charset="0"/>
                <a:cs typeface="Times New Roman" pitchFamily="18" charset="0"/>
              </a:rPr>
              <a:t>Η οικονομική θυσία της επιχείρησης</a:t>
            </a:r>
            <a:endParaRPr lang="de-DE" sz="1600" b="1" i="1" kern="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050148" y="2864970"/>
            <a:ext cx="5179452" cy="391238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eaLnBrk="1" latinLnBrk="0" hangingPunct="1">
              <a:lnSpc>
                <a:spcPct val="100000"/>
              </a:lnSpc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l-GR" sz="1600" b="1" i="1" kern="0" noProof="1">
                <a:latin typeface="Times New Roman" pitchFamily="18" charset="0"/>
                <a:cs typeface="Times New Roman" pitchFamily="18" charset="0"/>
              </a:rPr>
              <a:t>Κόστος που βαρύνει τα αποτελέσματα χρήσης (εκπνέει)</a:t>
            </a:r>
            <a:endParaRPr lang="de-DE" sz="1600" b="1" i="1" kern="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- Εικόνα" descr="ro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854" y="3606085"/>
            <a:ext cx="7340958" cy="2781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Δομή Διάλεξης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0761" y="1179983"/>
            <a:ext cx="8010659" cy="506627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noProof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Ορισμός Κόστους &amp; Κοστολόγησης</a:t>
            </a:r>
          </a:p>
          <a:p>
            <a:pPr eaLnBrk="1" hangingPunct="1">
              <a:buNone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Χρησιμότητα Κοστολόγησης</a:t>
            </a:r>
          </a:p>
          <a:p>
            <a:pPr eaLnBrk="1" hangingPunct="1">
              <a:buNone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Κατηγορίες Κόστους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Διάκριση Δαπάνης – Κόστους – Εξόδου 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Βασικές κατηγορίες πραγματικού κόστους – Κόστος Παραγωγής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Κατάσταση Κόστους Παραχθέντων &amp; Αποτελέσματα Χρήσης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sz="1800" i="1" noProof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 Φορείς – Κέντρα Κόστους</a:t>
            </a:r>
            <a:endParaRPr lang="de-DE" sz="1800" i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sz="2200" noProof="1">
                <a:latin typeface="Times New Roman" pitchFamily="18" charset="0"/>
                <a:cs typeface="Times New Roman" pitchFamily="18" charset="0"/>
              </a:rPr>
              <a:t>Βασικές Κατηγορίες Πραγματικού (Ιστορικού) Κόστους</a:t>
            </a:r>
            <a:endParaRPr lang="en-US" sz="22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1378039"/>
            <a:ext cx="8524875" cy="408260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Αρχικό Κόστος (</a:t>
            </a:r>
            <a:r>
              <a:rPr lang="en-US" sz="1800" b="1" i="1" noProof="1">
                <a:latin typeface="Times New Roman" pitchFamily="18" charset="0"/>
                <a:cs typeface="Times New Roman" pitchFamily="18" charset="0"/>
              </a:rPr>
              <a:t>prime cost): </a:t>
            </a:r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Το κόστος των Άμεσων Υλικών και της Άμεσης Εργασίας το οποίο ενσωματώνεται στο προϊόν και την υπηρεσία που παράγεται:</a:t>
            </a:r>
          </a:p>
          <a:p>
            <a:pPr algn="just" eaLnBrk="1" hangingPunct="1">
              <a:buNone/>
            </a:pPr>
            <a:endParaRPr lang="el-GR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n-US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n-US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l-GR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Κόστος μετατροπής ή κατεργασίας (</a:t>
            </a:r>
            <a:r>
              <a:rPr lang="en-US" sz="1800" b="1" i="1" noProof="1">
                <a:latin typeface="Times New Roman" pitchFamily="18" charset="0"/>
                <a:cs typeface="Times New Roman" pitchFamily="18" charset="0"/>
              </a:rPr>
              <a:t>conversion cost)</a:t>
            </a:r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: Το κόστος που πραγματοποιείται κατά τη μετατροπή της πρώτης ύλης σε έτοιμο προϊόν</a:t>
            </a:r>
          </a:p>
          <a:p>
            <a:pPr algn="just" eaLnBrk="1" hangingPunct="1">
              <a:buNone/>
            </a:pPr>
            <a:endParaRPr lang="el-GR" sz="18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92428" y="4301545"/>
            <a:ext cx="225380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Μετατροπής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552423" y="4286518"/>
            <a:ext cx="25907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άμεσης εργασίας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553201" y="4260760"/>
            <a:ext cx="903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155324" y="4314421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=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179712" y="4273639"/>
            <a:ext cx="32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548647" y="2316051"/>
            <a:ext cx="171503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Άμεση Εργασία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3421487" y="2326784"/>
            <a:ext cx="15111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Άμεσα Υλικά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843568" y="2311759"/>
            <a:ext cx="1822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Αρχικό Κόστος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908479" y="2303171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=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5108620" y="2326783"/>
            <a:ext cx="32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sz="2200" noProof="1">
                <a:latin typeface="Times New Roman" pitchFamily="18" charset="0"/>
                <a:cs typeface="Times New Roman" pitchFamily="18" charset="0"/>
              </a:rPr>
              <a:t>Κόστος Παραγωγής ή Βιομηχανικό κόστος (</a:t>
            </a:r>
            <a:r>
              <a:rPr lang="en-US" sz="2200" noProof="1">
                <a:latin typeface="Times New Roman" pitchFamily="18" charset="0"/>
                <a:cs typeface="Times New Roman" pitchFamily="18" charset="0"/>
              </a:rPr>
              <a:t>Production Cost)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9397" y="1107583"/>
            <a:ext cx="8229601" cy="3670479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Το κόστος που πραγματοποιείται για την παραγωγή ενός ενδιάμεσου ή τελικού προϊόντος και εμφανίζεται κατά την παραγωγή τους σε μία ή περισσότερες φάσεις ή στάδια παραγωγής</a:t>
            </a:r>
            <a:endParaRPr lang="en-US" sz="1800" i="1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Άμεσα Υλικά (</a:t>
            </a:r>
            <a:r>
              <a:rPr lang="en-US" sz="1800" b="1" i="1" noProof="1">
                <a:latin typeface="Times New Roman" pitchFamily="18" charset="0"/>
                <a:cs typeface="Times New Roman" pitchFamily="18" charset="0"/>
              </a:rPr>
              <a:t>Direct Material):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Πρώτες Ύλες που καταναλώνονται στην παραγωγική διαδικασία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Άμεση Εργασία (</a:t>
            </a:r>
            <a:r>
              <a:rPr lang="en-US" sz="1800" b="1" i="1" noProof="1">
                <a:latin typeface="Times New Roman" pitchFamily="18" charset="0"/>
                <a:cs typeface="Times New Roman" pitchFamily="18" charset="0"/>
              </a:rPr>
              <a:t>Direct Labor)</a:t>
            </a: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Πραγματικό κόστος χρόνου εργασίας που διατίθεται στην παραγωγή ενός συγκεκριμένου προϊόντος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Γ.Β.Ε. </a:t>
            </a:r>
            <a:r>
              <a:rPr lang="en-US" sz="1800" b="1" i="1" noProof="1">
                <a:latin typeface="Times New Roman" pitchFamily="18" charset="0"/>
                <a:cs typeface="Times New Roman" pitchFamily="18" charset="0"/>
              </a:rPr>
              <a:t>(manufacturing overhead)</a:t>
            </a: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Λοιπά στοιχεία κόστους παραγωγής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600" i="1" noProof="1">
                <a:latin typeface="Times New Roman" pitchFamily="18" charset="0"/>
                <a:cs typeface="Times New Roman" pitchFamily="18" charset="0"/>
              </a:rPr>
              <a:t> Έμμεσα Υλικά (π.χ. κεφαλές τρυπανιών κτλ.)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600" i="1" noProof="1">
                <a:latin typeface="Times New Roman" pitchFamily="18" charset="0"/>
                <a:cs typeface="Times New Roman" pitchFamily="18" charset="0"/>
              </a:rPr>
              <a:t> Έμμεση εργασία (π.χ. επόπτες εργασίας κτλ.)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600" i="1" noProof="1">
                <a:latin typeface="Times New Roman" pitchFamily="18" charset="0"/>
                <a:cs typeface="Times New Roman" pitchFamily="18" charset="0"/>
              </a:rPr>
              <a:t> Λοιπά Γ.Β.Ε. (π.χ. αποσβέσεις, ασφάλιστρα κτλ.)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92806" y="5080716"/>
            <a:ext cx="151326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Παραγωγής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213019" y="5123645"/>
            <a:ext cx="167640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άμεσων υλικών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477295" y="4700790"/>
            <a:ext cx="1236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>
                <a:latin typeface="Times New Roman" pitchFamily="18" charset="0"/>
                <a:cs typeface="Times New Roman" pitchFamily="18" charset="0"/>
              </a:rPr>
              <a:t>Αρχικό κόστος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942563" y="5239553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=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683617" y="5108621"/>
            <a:ext cx="176869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άμεσης εργασίας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209246" y="5226675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+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641206" y="5185891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+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7014695" y="5211649"/>
            <a:ext cx="903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</p:txBody>
      </p:sp>
      <p:cxnSp>
        <p:nvCxnSpPr>
          <p:cNvPr id="18" name="17 - Ευθεία γραμμή σύνδεσης"/>
          <p:cNvCxnSpPr/>
          <p:nvPr/>
        </p:nvCxnSpPr>
        <p:spPr bwMode="auto">
          <a:xfrm>
            <a:off x="3013656" y="4932609"/>
            <a:ext cx="2228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9 - Ευθύγραμμο βέλος σύνδεσης"/>
          <p:cNvCxnSpPr/>
          <p:nvPr/>
        </p:nvCxnSpPr>
        <p:spPr bwMode="auto">
          <a:xfrm rot="5400000">
            <a:off x="2975020" y="5022761"/>
            <a:ext cx="1287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20 - Ευθύγραμμο βέλος σύνδεσης"/>
          <p:cNvCxnSpPr/>
          <p:nvPr/>
        </p:nvCxnSpPr>
        <p:spPr bwMode="auto">
          <a:xfrm rot="5400000">
            <a:off x="5200938" y="5020613"/>
            <a:ext cx="1287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21 - Ευθεία γραμμή σύνδεσης"/>
          <p:cNvCxnSpPr/>
          <p:nvPr/>
        </p:nvCxnSpPr>
        <p:spPr bwMode="auto">
          <a:xfrm>
            <a:off x="5664558" y="5973652"/>
            <a:ext cx="1766552" cy="2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- Ευθύγραμμο βέλος σύνδεσης"/>
          <p:cNvCxnSpPr/>
          <p:nvPr/>
        </p:nvCxnSpPr>
        <p:spPr bwMode="auto">
          <a:xfrm rot="16200000" flipV="1">
            <a:off x="7251412" y="5783221"/>
            <a:ext cx="354033" cy="1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- Ευθύγραμμο βέλος σύνδεσης"/>
          <p:cNvCxnSpPr/>
          <p:nvPr/>
        </p:nvCxnSpPr>
        <p:spPr bwMode="auto">
          <a:xfrm rot="16200000" flipV="1">
            <a:off x="5577748" y="5861082"/>
            <a:ext cx="169330" cy="8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25 - TextBox"/>
          <p:cNvSpPr txBox="1"/>
          <p:nvPr/>
        </p:nvSpPr>
        <p:spPr>
          <a:xfrm>
            <a:off x="5602310" y="6025167"/>
            <a:ext cx="190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i="1" dirty="0">
                <a:latin typeface="Times New Roman" pitchFamily="18" charset="0"/>
                <a:cs typeface="Times New Roman" pitchFamily="18" charset="0"/>
              </a:rPr>
              <a:t>Κόστος μετατροπής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Άσκηση 2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399247" y="1231500"/>
            <a:ext cx="8216720" cy="6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000" i="1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Χαρακτηρίστε</a:t>
            </a:r>
            <a:r>
              <a:rPr kumimoji="0" lang="el-GR" sz="2000" i="1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τα παρακάτω ως Άμεσα Υλικά (Α.Υ), Άμεση Εργασία (Α.Ε.) και Γ.Β.Ε.:</a:t>
            </a:r>
            <a:endParaRPr kumimoji="0" lang="el-GR" sz="2000" i="1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endParaRPr kumimoji="0" lang="el-GR" sz="2000" b="1" i="1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15154" y="2143975"/>
          <a:ext cx="8062175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Έξοδα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Α.Υ.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Α.Ε.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Γ.Β.Ε.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Ασφάλεια Πυρός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Μισθοί</a:t>
                      </a:r>
                      <a:r>
                        <a:rPr lang="el-GR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Χειριστών Μηχανών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Μισθοί Εργοδηγών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Κοστολόγων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Μπουκάλια Εμφιάλωσης Οίνου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Εργαλείο Κοπής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Ημερομίσθια Ραπτών σε Βιοτεχνία Υποκαμίσων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Ενοίκια Λογιστηρίου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Λιπαντικά Μηχανών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Άσκηση 2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15154" y="2143975"/>
          <a:ext cx="8062175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Έξοδα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Α.Υ.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Α.Ε.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Γ.Β.Ε.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Ασφάλεια Πυρός Εργοστασίου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Μισθοί</a:t>
                      </a:r>
                      <a:r>
                        <a:rPr lang="el-GR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Χειριστών Μηχανών παραγωγής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Μισθοί Εργοδηγών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Μισθός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Κοστολόγων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Μπουκάλια Εμφιάλωσης Οίνου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Εργαλείο Κοπής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Ημερομίσθια Ραπτών σε Βιοτεχνία Υποκαμίσων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Ενοίκια Λογιστηρίου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Λιπαντικά Μηχανών</a:t>
                      </a:r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7789570" y="2522111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731356" y="2893452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7823913" y="3251914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7847524" y="3649012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606600" y="3996742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7832498" y="4380962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6724915" y="4754449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7832498" y="5102178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7819619" y="5501423"/>
            <a:ext cx="3606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˅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149902" y="271463"/>
            <a:ext cx="8664313" cy="647700"/>
          </a:xfrm>
        </p:spPr>
        <p:txBody>
          <a:bodyPr/>
          <a:lstStyle/>
          <a:p>
            <a:pPr algn="ctr" eaLnBrk="1" hangingPunct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Άσκηση 3</a:t>
            </a:r>
            <a:r>
              <a:rPr lang="el-G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400" noProof="1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C66965A6-75AB-4962-A05C-3AB125515837}"/>
              </a:ext>
            </a:extLst>
          </p:cNvPr>
          <p:cNvSpPr/>
          <p:nvPr/>
        </p:nvSpPr>
        <p:spPr>
          <a:xfrm>
            <a:off x="434715" y="1382286"/>
            <a:ext cx="8379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Βιομηχανική επιχείρηση παράγει ένα προϊόν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Αναλώσεις υλικών 400.000 € (70% Α’ ύλες)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Εργατικά 250.000 € (80% Άμεση εργασία)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Λοιπά</a:t>
            </a:r>
            <a:r>
              <a:rPr lang="el-G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Γενικά Βιομηχανικά Έξοδα-ΓΒΕ 150.000 €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Έξοδα πωλήσεων 380.000 €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Έξοδα διοίκησης 420.000 €</a:t>
            </a:r>
          </a:p>
          <a:p>
            <a:endParaRPr lang="el-GR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Ζητείται: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α) Κόστος παραχθέντων, και  </a:t>
            </a:r>
          </a:p>
          <a:p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β) Συνολικό κόστος λειτουργίας επιχείρησης</a:t>
            </a:r>
          </a:p>
        </p:txBody>
      </p:sp>
    </p:spTree>
    <p:extLst>
      <p:ext uri="{BB962C8B-B14F-4D97-AF65-F5344CB8AC3E}">
        <p14:creationId xmlns:p14="http://schemas.microsoft.com/office/powerpoint/2010/main" val="5815032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149902" y="271463"/>
            <a:ext cx="8664313" cy="647700"/>
          </a:xfrm>
        </p:spPr>
        <p:txBody>
          <a:bodyPr/>
          <a:lstStyle/>
          <a:p>
            <a:pPr algn="ctr" eaLnBrk="1" hangingPunct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Άσκηση 3- Απάντηση</a:t>
            </a:r>
            <a:endParaRPr 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C66965A6-75AB-4962-A05C-3AB125515837}"/>
              </a:ext>
            </a:extLst>
          </p:cNvPr>
          <p:cNvSpPr/>
          <p:nvPr/>
        </p:nvSpPr>
        <p:spPr>
          <a:xfrm>
            <a:off x="330734" y="1216204"/>
            <a:ext cx="83795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Ερώτημα α’</a:t>
            </a:r>
            <a:endParaRPr lang="el-G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‘Α ύλες : 280.000 € (70% x 400.000)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Άμεση Εργασία : 200.000 € (80% x 250.000)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Γενικά Βιομηχανικά Έσοδα-ΓΒΕ: 320.000 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Έμμεσα υλικά: 120.000 € (30% x 400.000)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Έμμεση εργασία: 50.000 € (20% x 250.000)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Λοιπά ΓΒΕ 150.000 € (δίνεται)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Κόστος παραχθέντων 800.000 € </a:t>
            </a:r>
          </a:p>
          <a:p>
            <a:endParaRPr lang="el-GR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Ερώτημα β’</a:t>
            </a: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Κόστος παραχθέντων 800.000 €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Έξοδα πωλήσεων: 380.000 €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Έξοδα διοίκησης: 420.000 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Κόστος λειτουργίας: 1.600.000 €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24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64842" y="2939602"/>
          <a:ext cx="20574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4" imgW="1857375" imgH="3995738" progId="">
                  <p:embed/>
                </p:oleObj>
              </mc:Choice>
              <mc:Fallback>
                <p:oleObj name="Clip" r:id="rId4" imgW="1857375" imgH="39957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42" y="2939602"/>
                        <a:ext cx="2057400" cy="308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6F83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26"/>
          <p:cNvSpPr txBox="1">
            <a:spLocks noChangeArrowheads="1"/>
          </p:cNvSpPr>
          <p:nvPr/>
        </p:nvSpPr>
        <p:spPr bwMode="gray">
          <a:xfrm>
            <a:off x="833236" y="114002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Έκθεση Κόστους Παραγωγής </a:t>
            </a:r>
            <a:br>
              <a:rPr kumimoji="0" lang="el-GR" sz="2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2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Κόστος Παραχθέντων -</a:t>
            </a:r>
            <a:br>
              <a:rPr kumimoji="0" lang="el-GR" sz="2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l-GR" sz="28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Κόστος Πωληθέντων  &amp; Αποτελέσματα Χρήσης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366197" y="2700271"/>
            <a:ext cx="176869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άμεσης εργασίας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161762" y="3522372"/>
            <a:ext cx="176869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άμεσων υλικών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559638" y="4099777"/>
            <a:ext cx="1768699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058990" y="4818847"/>
            <a:ext cx="1768699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Αποθέματα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6915955" y="5164431"/>
            <a:ext cx="176869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Λειτουργιών</a:t>
            </a:r>
          </a:p>
        </p:txBody>
      </p:sp>
      <p:sp>
        <p:nvSpPr>
          <p:cNvPr id="16" name="15 - Ελεύθερη σχεδίαση"/>
          <p:cNvSpPr/>
          <p:nvPr/>
        </p:nvSpPr>
        <p:spPr bwMode="auto">
          <a:xfrm>
            <a:off x="4831724" y="3296992"/>
            <a:ext cx="2084231" cy="2382591"/>
          </a:xfrm>
          <a:custGeom>
            <a:avLst/>
            <a:gdLst>
              <a:gd name="connsiteX0" fmla="*/ 461493 w 2084231"/>
              <a:gd name="connsiteY0" fmla="*/ 0 h 2382591"/>
              <a:gd name="connsiteX1" fmla="*/ 203915 w 2084231"/>
              <a:gd name="connsiteY1" fmla="*/ 682580 h 2382591"/>
              <a:gd name="connsiteX2" fmla="*/ 1684986 w 2084231"/>
              <a:gd name="connsiteY2" fmla="*/ 953036 h 2382591"/>
              <a:gd name="connsiteX3" fmla="*/ 1028163 w 2084231"/>
              <a:gd name="connsiteY3" fmla="*/ 1751526 h 2382591"/>
              <a:gd name="connsiteX4" fmla="*/ 2084231 w 2084231"/>
              <a:gd name="connsiteY4" fmla="*/ 2382591 h 23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231" h="2382591">
                <a:moveTo>
                  <a:pt x="461493" y="0"/>
                </a:moveTo>
                <a:cubicBezTo>
                  <a:pt x="230746" y="261870"/>
                  <a:pt x="0" y="523741"/>
                  <a:pt x="203915" y="682580"/>
                </a:cubicBezTo>
                <a:cubicBezTo>
                  <a:pt x="407830" y="841419"/>
                  <a:pt x="1547611" y="774878"/>
                  <a:pt x="1684986" y="953036"/>
                </a:cubicBezTo>
                <a:cubicBezTo>
                  <a:pt x="1822361" y="1131194"/>
                  <a:pt x="961622" y="1513267"/>
                  <a:pt x="1028163" y="1751526"/>
                </a:cubicBezTo>
                <a:cubicBezTo>
                  <a:pt x="1094704" y="1989785"/>
                  <a:pt x="1589467" y="2186188"/>
                  <a:pt x="2084231" y="238259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514148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Κατάσταση Κόστος Παραχθέντων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927280" y="1053703"/>
          <a:ext cx="7431109" cy="483081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80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5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89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72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53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Άμεσα υλικά</a:t>
                      </a:r>
                      <a:endParaRPr lang="el-GR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Αρχικό Απόθεμα Πρώτων</a:t>
                      </a:r>
                      <a:r>
                        <a:rPr lang="el-GR" sz="1500" baseline="0">
                          <a:latin typeface="Times New Roman" pitchFamily="18" charset="0"/>
                          <a:cs typeface="Times New Roman" pitchFamily="18" charset="0"/>
                        </a:rPr>
                        <a:t> Υ</a:t>
                      </a: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λών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Πλέον:</a:t>
                      </a: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 Αγορές πρώτων υλών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Πρώτες ύλες διαθέσιμες</a:t>
                      </a:r>
                      <a:endParaRPr lang="el-G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none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Μείον :</a:t>
                      </a: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 Τελικό Απόθεμα πρώτων υλών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Πρώτες ύλες αναλωθείσες</a:t>
                      </a:r>
                      <a:r>
                        <a:rPr lang="el-GR" sz="1500" baseline="0" dirty="0">
                          <a:latin typeface="Times New Roman" pitchFamily="18" charset="0"/>
                          <a:cs typeface="Times New Roman" pitchFamily="18" charset="0"/>
                        </a:rPr>
                        <a:t> στην παραγωγή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Πλέον:</a:t>
                      </a:r>
                      <a:r>
                        <a:rPr lang="el-GR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Άμεση εργασία</a:t>
                      </a:r>
                      <a:endParaRPr lang="el-GR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Πλέον: Γ.Β.Ε.</a:t>
                      </a:r>
                      <a:endParaRPr lang="el-GR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Έμμεσα υλικά</a:t>
                      </a:r>
                      <a:endParaRPr lang="el-G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Έμμεση εργασία</a:t>
                      </a:r>
                      <a:endParaRPr lang="el-G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Λοιπά Γ.Β.Ε.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Σύνολο Γ.Β.Ε.</a:t>
                      </a:r>
                      <a:endParaRPr lang="el-GR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Συνολικό Βιομηχανικό Κόστος Παραγωγής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dbl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dbl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Πλέον: </a:t>
                      </a: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Αρχικό Απόθεμα Παραγωγής σε εξέλιξη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Times New Roman" pitchFamily="18" charset="0"/>
                          <a:cs typeface="Times New Roman" pitchFamily="18" charset="0"/>
                        </a:rPr>
                        <a:t>Υποσύνολο</a:t>
                      </a:r>
                      <a:endParaRPr lang="el-G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8186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Times New Roman" pitchFamily="18" charset="0"/>
                          <a:cs typeface="Times New Roman" pitchFamily="18" charset="0"/>
                        </a:rPr>
                        <a:t>Μείον: </a:t>
                      </a:r>
                      <a:r>
                        <a:rPr lang="el-GR" sz="1500" dirty="0">
                          <a:latin typeface="Times New Roman" pitchFamily="18" charset="0"/>
                          <a:cs typeface="Times New Roman" pitchFamily="18" charset="0"/>
                        </a:rPr>
                        <a:t>ΤελικόΑπόθεμα Παραγωγής σε εξέλιξη</a:t>
                      </a:r>
                      <a:endParaRPr lang="el-G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36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>
                          <a:latin typeface="Times New Roman" pitchFamily="18" charset="0"/>
                          <a:cs typeface="Times New Roman" pitchFamily="18" charset="0"/>
                        </a:rPr>
                        <a:t>Κόστος Παραχθέντων</a:t>
                      </a:r>
                      <a:endParaRPr lang="el-GR" sz="15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u="dbl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500" b="1" u="dbl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Κόστος Πωληθέντων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3639" y="1347409"/>
            <a:ext cx="8087933" cy="70033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i="1" noProof="1">
                <a:latin typeface="Times New Roman" pitchFamily="18" charset="0"/>
                <a:cs typeface="Times New Roman" pitchFamily="18" charset="0"/>
              </a:rPr>
              <a:t>Το κόστος της τρέχουσας μορφής που μετατρέπεται σε έξοδο όταν πωλείται το αγαθό στο οποίο είναι ενσωματωμένο το κόστος</a:t>
            </a: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914399" y="2442620"/>
          <a:ext cx="6967472" cy="293670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251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2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Κόστος Παραχθέντων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i="1" dirty="0">
                          <a:latin typeface="Times New Roman" pitchFamily="18" charset="0"/>
                          <a:cs typeface="Times New Roman" pitchFamily="18" charset="0"/>
                        </a:rPr>
                        <a:t>Πλέον</a:t>
                      </a: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: Αρχικό Απόθεμα έτοιμων προϊόντων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Κόστος προϊόντων προς πώληση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i="1" dirty="0">
                          <a:latin typeface="Times New Roman" pitchFamily="18" charset="0"/>
                          <a:cs typeface="Times New Roman" pitchFamily="18" charset="0"/>
                        </a:rPr>
                        <a:t>Μείον</a:t>
                      </a: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: Τελικό Απόθεμα ετοίμων προϊόντων 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dirty="0">
                          <a:latin typeface="Times New Roman" pitchFamily="18" charset="0"/>
                          <a:cs typeface="Times New Roman" pitchFamily="18" charset="0"/>
                        </a:rPr>
                        <a:t>Κόστος πωληθέντων προϊόντων</a:t>
                      </a:r>
                      <a:endParaRPr lang="el-GR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dbl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dbl" strike="noStrike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Κατάσταση Αποτελεσμάτων Χρήσης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927279" y="1859366"/>
          <a:ext cx="7186412" cy="239066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497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3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3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1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Πωλήσεις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52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dirty="0">
                          <a:latin typeface="Times New Roman" pitchFamily="18" charset="0"/>
                          <a:cs typeface="Times New Roman" pitchFamily="18" charset="0"/>
                        </a:rPr>
                        <a:t>Μείον: </a:t>
                      </a: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Κόστος Πωληθέντων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52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 pitchFamily="18" charset="0"/>
                          <a:cs typeface="Times New Roman" pitchFamily="18" charset="0"/>
                        </a:rPr>
                        <a:t>Μικτό περιθώριο Κέρδους</a:t>
                      </a:r>
                      <a:endParaRPr lang="el-GR" sz="17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dbl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dbl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52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dirty="0">
                          <a:latin typeface="Times New Roman" pitchFamily="18" charset="0"/>
                          <a:cs typeface="Times New Roman" pitchFamily="18" charset="0"/>
                        </a:rPr>
                        <a:t>Μείον:</a:t>
                      </a: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Κόστος Λειτουργιών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5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 pitchFamily="18" charset="0"/>
                          <a:cs typeface="Times New Roman" pitchFamily="18" charset="0"/>
                        </a:rPr>
                        <a:t>Κέρδη προ φόρων</a:t>
                      </a:r>
                      <a:endParaRPr lang="el-GR" sz="17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dbl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dbl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5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b="1" dirty="0">
                          <a:latin typeface="Times New Roman" pitchFamily="18" charset="0"/>
                          <a:cs typeface="Times New Roman" pitchFamily="18" charset="0"/>
                        </a:rPr>
                        <a:t>Μείον:</a:t>
                      </a: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 Φόροι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5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 pitchFamily="18" charset="0"/>
                          <a:cs typeface="Times New Roman" pitchFamily="18" charset="0"/>
                        </a:rPr>
                        <a:t>Καθαρά Κέρδη</a:t>
                      </a:r>
                      <a:endParaRPr lang="el-GR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7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700" u="dbl" baseline="0" dirty="0">
                          <a:latin typeface="Times New Roman" pitchFamily="18" charset="0"/>
                          <a:cs typeface="Times New Roman" pitchFamily="18" charset="0"/>
                        </a:rPr>
                        <a:t>ΧΧΧ</a:t>
                      </a:r>
                      <a:endParaRPr lang="el-GR" sz="1700" u="dbl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dirty="0">
                <a:latin typeface="Times New Roman" pitchFamily="18" charset="0"/>
                <a:cs typeface="Times New Roman" pitchFamily="18" charset="0"/>
              </a:rPr>
              <a:t>Στόχος Διάλεξης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395467" y="1334597"/>
            <a:ext cx="8397875" cy="35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Ο Στόχος της διάλεξης είναι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κατανόηση των όρων, εννοιών και ταξινομήσεων του Κόστους όπως αυτά χρησιμοποιούνται στην Επιστήμη της Κοστολόγησης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 αναγνώριση και διάκριση των κατηγοριών του κόστους και το πλαίσιο μέσα στο οποίο κινούνται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Πρακτική εφαρμογή των εννοιών και κατηγοριών του κόστους μέσω ασκήσεων &amp; παραδειγμάτων</a:t>
            </a:r>
            <a:endParaRPr kumimoji="0" lang="de-DE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sz="2200" noProof="1">
                <a:latin typeface="Times New Roman" pitchFamily="18" charset="0"/>
                <a:cs typeface="Times New Roman" pitchFamily="18" charset="0"/>
              </a:rPr>
              <a:t>Βασικές Κατηγορίες Πραγματικού (Ιστορικού) Κόστους (συν.)</a:t>
            </a:r>
            <a:endParaRPr lang="en-US" sz="22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5275" y="1918952"/>
            <a:ext cx="8524875" cy="168713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Εμπορικό Κόστος</a:t>
            </a:r>
            <a:r>
              <a:rPr lang="en-US" sz="1800" b="1" noProof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Το κόστος το οποίο προκύπτει αν στο κόστος παραγωγής προστεθούν όλα τα έξοδα (άμεσα ή έμμεσα) της λειτουργίας διάθεσης</a:t>
            </a:r>
          </a:p>
          <a:p>
            <a:pPr algn="just" eaLnBrk="1" hangingPunct="1">
              <a:buNone/>
            </a:pPr>
            <a:endParaRPr lang="de-DE" sz="18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61527" y="2689539"/>
            <a:ext cx="1715037" cy="6155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700" noProof="1">
                <a:latin typeface="Times New Roman" pitchFamily="18" charset="0"/>
                <a:cs typeface="Times New Roman" pitchFamily="18" charset="0"/>
              </a:rPr>
              <a:t>Άμεσα &amp; έμμεσα έξοδα διάθεσης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3434366" y="2713150"/>
            <a:ext cx="134369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Κόστος παραγωγής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817809" y="2826914"/>
            <a:ext cx="2002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Εμπορικό Κόστος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024389" y="2844083"/>
            <a:ext cx="19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=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5044226" y="2803301"/>
            <a:ext cx="32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+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475512"/>
          </a:xfrm>
        </p:spPr>
        <p:txBody>
          <a:bodyPr/>
          <a:lstStyle/>
          <a:p>
            <a:pPr algn="ctr" eaLnBrk="1" hangingPunct="1"/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Κόστος Λοιπών Λειτουργιών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03225" y="1287886"/>
            <a:ext cx="8559800" cy="42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Τα Κόστη που σχετίζονται με τις </a:t>
            </a:r>
            <a:r>
              <a:rPr lang="el-GR" sz="1800" kern="0" dirty="0">
                <a:latin typeface="Times New Roman" pitchFamily="18" charset="0"/>
                <a:cs typeface="Times New Roman" pitchFamily="18" charset="0"/>
              </a:rPr>
              <a:t>λοιπές </a:t>
            </a:r>
            <a:r>
              <a:rPr kumimoji="0" lang="el-GR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λειτουργίες της επιχείρησης, διακρίνονται:</a:t>
            </a: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lang="en-US" sz="1800" kern="0" dirty="0">
              <a:latin typeface="Times New Roman" pitchFamily="18" charset="0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Γενικά Έξοδα Διοίκησης (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Administrative Costs): </a:t>
            </a:r>
            <a:r>
              <a:rPr kumimoji="0" lang="el-GR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Το Κόστος που δημιουργείται από τη Διοίκηση και σχετίζεται με τη λειτουργία της οργάνωσης του συνόλου</a:t>
            </a: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endParaRPr lang="el-GR" sz="1800" b="1" i="1" kern="0" dirty="0">
              <a:latin typeface="Times New Roman" pitchFamily="18" charset="0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lang="el-GR" sz="1800" b="1" i="1" kern="0" dirty="0">
                <a:latin typeface="Times New Roman" pitchFamily="18" charset="0"/>
                <a:cs typeface="Times New Roman" pitchFamily="18" charset="0"/>
              </a:rPr>
              <a:t>Γενικά Έξοδα Πωλήσεων ή Διάθεσης (</a:t>
            </a:r>
            <a:r>
              <a:rPr lang="en-US" sz="1800" b="1" i="1" kern="0" dirty="0">
                <a:latin typeface="Times New Roman" pitchFamily="18" charset="0"/>
                <a:cs typeface="Times New Roman" pitchFamily="18" charset="0"/>
              </a:rPr>
              <a:t>Sales Costs): </a:t>
            </a:r>
            <a:r>
              <a:rPr lang="el-GR" sz="1800" kern="0" dirty="0">
                <a:latin typeface="Times New Roman" pitchFamily="18" charset="0"/>
                <a:cs typeface="Times New Roman" pitchFamily="18" charset="0"/>
              </a:rPr>
              <a:t>Το Κόστος λειτουργίας που σχετίζεται με την πώληση προϊόντων ή υπηρεσιών και με το κόστος διανομής</a:t>
            </a: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endParaRPr kumimoji="0" lang="el-GR" sz="1800" b="1" i="1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Έξοδα Έρευνας και ανάπτυξης (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R&amp;D</a:t>
            </a:r>
            <a:r>
              <a:rPr kumimoji="0" lang="el-GR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Costs): </a:t>
            </a:r>
            <a:r>
              <a:rPr kumimoji="0" lang="el-GR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Το κόστος της λειτουργίας ανάπτυξης νέων προϊόντων και υπηρεσιών αλλά και νέων παραγωγικών διαδικασιών</a:t>
            </a:r>
            <a:endParaRPr kumimoji="0" lang="en-US" sz="180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endParaRPr lang="en-US" sz="1800" b="1" i="1" kern="0" dirty="0">
              <a:latin typeface="Times New Roman" pitchFamily="18" charset="0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lang="el-GR" sz="1800" b="1" i="1" kern="0" dirty="0">
                <a:latin typeface="Times New Roman" pitchFamily="18" charset="0"/>
                <a:cs typeface="Times New Roman" pitchFamily="18" charset="0"/>
              </a:rPr>
              <a:t>Γενικά Έξοδα Χρηματοδότησης (</a:t>
            </a:r>
            <a:r>
              <a:rPr lang="en-US" sz="1800" b="1" i="1" kern="0" dirty="0">
                <a:latin typeface="Times New Roman" pitchFamily="18" charset="0"/>
                <a:cs typeface="Times New Roman" pitchFamily="18" charset="0"/>
              </a:rPr>
              <a:t>Finance Costs): </a:t>
            </a:r>
            <a:r>
              <a:rPr lang="el-GR" sz="1800" kern="0" dirty="0">
                <a:latin typeface="Times New Roman" pitchFamily="18" charset="0"/>
                <a:cs typeface="Times New Roman" pitchFamily="18" charset="0"/>
              </a:rPr>
              <a:t>Το Κόστος που έχει σχέση με τη λειτουργία χρηματοδότησης των δραστηριοτήτων της επιχείρησης</a:t>
            </a:r>
            <a:endParaRPr kumimoji="0" lang="el-GR" sz="180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lang="el-GR" sz="1800" b="1" i="1" kern="0" dirty="0">
              <a:latin typeface="Times New Roman" pitchFamily="18" charset="0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l-GR" sz="1800" b="1" i="1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0500" marR="0" lvl="0" indent="-1905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sz="2200" noProof="1">
                <a:latin typeface="Times New Roman" pitchFamily="18" charset="0"/>
                <a:cs typeface="Times New Roman" pitchFamily="18" charset="0"/>
              </a:rPr>
              <a:t>Προσδιορισμός Ολικού Κόστους</a:t>
            </a:r>
            <a:endParaRPr lang="en-US" sz="22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416085" y="5046371"/>
            <a:ext cx="10839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Ολικό Κόστος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655456" y="2084230"/>
            <a:ext cx="903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556198" y="1324379"/>
            <a:ext cx="15733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Άμεση Εργασία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163131" y="1309352"/>
            <a:ext cx="133081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Άμεσα Υλικά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548131" y="1345843"/>
            <a:ext cx="151326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Αρχικό Κόστος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3612523" y="2981459"/>
            <a:ext cx="15132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Κόστος Παραγωγής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2116428" y="2090670"/>
            <a:ext cx="147677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Αρχικό Κόστος</a:t>
            </a:r>
          </a:p>
        </p:txBody>
      </p:sp>
      <p:sp>
        <p:nvSpPr>
          <p:cNvPr id="38" name="37 - TextBox"/>
          <p:cNvSpPr txBox="1"/>
          <p:nvPr/>
        </p:nvSpPr>
        <p:spPr>
          <a:xfrm>
            <a:off x="5213797" y="2985754"/>
            <a:ext cx="171503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Άμεσα &amp; έμμεσα έξοδα διάθεσης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6329968" y="3921618"/>
            <a:ext cx="120417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Εμπορικό Κόστος</a:t>
            </a:r>
          </a:p>
        </p:txBody>
      </p:sp>
      <p:cxnSp>
        <p:nvCxnSpPr>
          <p:cNvPr id="42" name="41 - Ευθεία γραμμή σύνδεσης"/>
          <p:cNvCxnSpPr>
            <a:stCxn id="13" idx="3"/>
          </p:cNvCxnSpPr>
          <p:nvPr/>
        </p:nvCxnSpPr>
        <p:spPr bwMode="auto">
          <a:xfrm>
            <a:off x="3129566" y="1493656"/>
            <a:ext cx="347730" cy="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- Ευθύγραμμο βέλος σύνδεσης"/>
          <p:cNvCxnSpPr/>
          <p:nvPr/>
        </p:nvCxnSpPr>
        <p:spPr bwMode="auto">
          <a:xfrm rot="5400000">
            <a:off x="3187522" y="1796603"/>
            <a:ext cx="5795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50 - Ευθεία γραμμή σύνδεσης"/>
          <p:cNvCxnSpPr/>
          <p:nvPr/>
        </p:nvCxnSpPr>
        <p:spPr bwMode="auto">
          <a:xfrm>
            <a:off x="4569853" y="2264241"/>
            <a:ext cx="347730" cy="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51 - Ευθύγραμμο βέλος σύνδεσης"/>
          <p:cNvCxnSpPr/>
          <p:nvPr/>
        </p:nvCxnSpPr>
        <p:spPr bwMode="auto">
          <a:xfrm rot="5400000">
            <a:off x="4627809" y="2567192"/>
            <a:ext cx="5795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53 - Ευθεία γραμμή σύνδεσης"/>
          <p:cNvCxnSpPr/>
          <p:nvPr/>
        </p:nvCxnSpPr>
        <p:spPr bwMode="auto">
          <a:xfrm>
            <a:off x="6911662" y="3292405"/>
            <a:ext cx="347730" cy="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ύγραμμο βέλος σύνδεσης"/>
          <p:cNvCxnSpPr/>
          <p:nvPr/>
        </p:nvCxnSpPr>
        <p:spPr bwMode="auto">
          <a:xfrm rot="5400000">
            <a:off x="6969617" y="3582474"/>
            <a:ext cx="5795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56 - Ευθεία γραμμή σύνδεσης"/>
          <p:cNvCxnSpPr/>
          <p:nvPr/>
        </p:nvCxnSpPr>
        <p:spPr bwMode="auto">
          <a:xfrm>
            <a:off x="7540580" y="4281932"/>
            <a:ext cx="347730" cy="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- Ευθύγραμμο βέλος σύνδεσης"/>
          <p:cNvCxnSpPr/>
          <p:nvPr/>
        </p:nvCxnSpPr>
        <p:spPr bwMode="auto">
          <a:xfrm rot="5400000">
            <a:off x="7598536" y="4546244"/>
            <a:ext cx="57954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59 - TextBox"/>
          <p:cNvSpPr txBox="1"/>
          <p:nvPr/>
        </p:nvSpPr>
        <p:spPr>
          <a:xfrm>
            <a:off x="4031087" y="3932349"/>
            <a:ext cx="2238777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b="1" noProof="1">
                <a:latin typeface="Times New Roman" pitchFamily="18" charset="0"/>
                <a:cs typeface="Times New Roman" pitchFamily="18" charset="0"/>
              </a:rPr>
              <a:t>Κόστος Λειτουργιών:</a:t>
            </a:r>
          </a:p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Διοίκησης</a:t>
            </a:r>
          </a:p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Χρηματοοικονομικής</a:t>
            </a:r>
          </a:p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Έρευνας – Ανάπτυξης</a:t>
            </a:r>
          </a:p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Έξοδα που δεν ενσωματώνονται στο κόστος ή που δεν βαρύνουν τα πωλημένα</a:t>
            </a:r>
          </a:p>
          <a:p>
            <a:pPr algn="ctr"/>
            <a:endParaRPr lang="el-GR" sz="16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4988418" y="2245218"/>
            <a:ext cx="170859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Κόστος Παραγωγής</a:t>
            </a:r>
          </a:p>
        </p:txBody>
      </p:sp>
      <p:sp>
        <p:nvSpPr>
          <p:cNvPr id="62" name="61 - TextBox"/>
          <p:cNvSpPr txBox="1"/>
          <p:nvPr/>
        </p:nvSpPr>
        <p:spPr>
          <a:xfrm>
            <a:off x="7280858" y="3198254"/>
            <a:ext cx="151326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Εμπορικό Κόστος</a:t>
            </a:r>
          </a:p>
        </p:txBody>
      </p:sp>
      <p:cxnSp>
        <p:nvCxnSpPr>
          <p:cNvPr id="64" name="63 - Ευθεία γραμμή σύνδεσης"/>
          <p:cNvCxnSpPr/>
          <p:nvPr/>
        </p:nvCxnSpPr>
        <p:spPr bwMode="auto">
          <a:xfrm flipV="1">
            <a:off x="373487" y="1893195"/>
            <a:ext cx="6452316" cy="38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/>
          <p:nvPr/>
        </p:nvCxnSpPr>
        <p:spPr bwMode="auto">
          <a:xfrm flipV="1">
            <a:off x="371341" y="2831205"/>
            <a:ext cx="8397025" cy="51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/>
          <p:nvPr/>
        </p:nvCxnSpPr>
        <p:spPr bwMode="auto">
          <a:xfrm flipV="1">
            <a:off x="422856" y="3861515"/>
            <a:ext cx="8397025" cy="51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501269"/>
          </a:xfrm>
        </p:spPr>
        <p:txBody>
          <a:bodyPr/>
          <a:lstStyle/>
          <a:p>
            <a:pPr algn="ctr" eaLnBrk="1" hangingPunct="1"/>
            <a:r>
              <a:rPr lang="el-GR" sz="2200" noProof="1">
                <a:latin typeface="Times New Roman" pitchFamily="18" charset="0"/>
                <a:cs typeface="Times New Roman" pitchFamily="18" charset="0"/>
              </a:rPr>
              <a:t>Φορείς &amp; Κέντρα Κόστους</a:t>
            </a:r>
            <a:endParaRPr lang="en-US" sz="22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46975" y="5780467"/>
            <a:ext cx="316820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Αποτελεσματικότερος Έλεγχος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1451019" y="1219200"/>
            <a:ext cx="193612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Τελικός Σκοπός Επιχείρησης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565562" y="1268570"/>
            <a:ext cx="31875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Πραγματοποίηση </a:t>
            </a:r>
            <a:r>
              <a:rPr lang="el-GR" sz="1400" b="1" noProof="1">
                <a:latin typeface="Times New Roman" pitchFamily="18" charset="0"/>
                <a:cs typeface="Times New Roman" pitchFamily="18" charset="0"/>
              </a:rPr>
              <a:t>Κέρδους</a:t>
            </a:r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 από τις πωλήσεις αγαθών &amp; υπηρεσιών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1068945" y="2569334"/>
            <a:ext cx="248562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Προσδιορισμός κόστους προϊόντων &amp; υπηρεσιών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1068946" y="4808112"/>
            <a:ext cx="253713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Κέντρα Κόστους τμημάτων &amp; λειτουργιών</a:t>
            </a:r>
          </a:p>
        </p:txBody>
      </p:sp>
      <p:sp>
        <p:nvSpPr>
          <p:cNvPr id="61" name="60 - TextBox"/>
          <p:cNvSpPr txBox="1"/>
          <p:nvPr/>
        </p:nvSpPr>
        <p:spPr>
          <a:xfrm>
            <a:off x="4975539" y="3352800"/>
            <a:ext cx="2854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b="1" i="1" noProof="1">
                <a:latin typeface="Times New Roman" pitchFamily="18" charset="0"/>
                <a:cs typeface="Times New Roman" pitchFamily="18" charset="0"/>
              </a:rPr>
              <a:t>Τελικοί Φορείς: </a:t>
            </a:r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προς διάθεση στους καταναλωτές (π.χ. Αποθέματα κτλ.) </a:t>
            </a:r>
          </a:p>
        </p:txBody>
      </p:sp>
      <p:sp>
        <p:nvSpPr>
          <p:cNvPr id="62" name="61 - TextBox"/>
          <p:cNvSpPr txBox="1"/>
          <p:nvPr/>
        </p:nvSpPr>
        <p:spPr>
          <a:xfrm>
            <a:off x="4447504" y="4061139"/>
            <a:ext cx="407830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b="1" i="1" noProof="1">
                <a:latin typeface="Times New Roman" pitchFamily="18" charset="0"/>
                <a:cs typeface="Times New Roman" pitchFamily="18" charset="0"/>
              </a:rPr>
              <a:t>Ενδιάμεσοι Φορείς: </a:t>
            </a:r>
            <a:r>
              <a:rPr lang="el-GR" sz="1400" noProof="1">
                <a:latin typeface="Times New Roman" pitchFamily="18" charset="0"/>
                <a:cs typeface="Times New Roman" pitchFamily="18" charset="0"/>
              </a:rPr>
              <a:t>περαιτέρω επεξεργασία στην παραγωγική διαδικασία (π.χ. λειτουργία παραγωγής, διάθεσης, χρημ/κη κτλ.)</a:t>
            </a:r>
          </a:p>
        </p:txBody>
      </p:sp>
      <p:sp>
        <p:nvSpPr>
          <p:cNvPr id="71" name="70 - TextBox"/>
          <p:cNvSpPr txBox="1"/>
          <p:nvPr/>
        </p:nvSpPr>
        <p:spPr>
          <a:xfrm>
            <a:off x="1560490" y="3852929"/>
            <a:ext cx="154331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noProof="1">
                <a:latin typeface="Times New Roman" pitchFamily="18" charset="0"/>
                <a:cs typeface="Times New Roman" pitchFamily="18" charset="0"/>
              </a:rPr>
              <a:t>Φορείς Κόστους</a:t>
            </a:r>
          </a:p>
        </p:txBody>
      </p:sp>
      <p:sp>
        <p:nvSpPr>
          <p:cNvPr id="34" name="33 - Δεξιό βέλος"/>
          <p:cNvSpPr/>
          <p:nvPr/>
        </p:nvSpPr>
        <p:spPr bwMode="auto">
          <a:xfrm>
            <a:off x="3709116" y="1390919"/>
            <a:ext cx="579549" cy="28333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34 - Βέλος προς τα κάτω"/>
          <p:cNvSpPr/>
          <p:nvPr/>
        </p:nvSpPr>
        <p:spPr bwMode="auto">
          <a:xfrm>
            <a:off x="2266681" y="1893194"/>
            <a:ext cx="244699" cy="56667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2781837" y="2047740"/>
            <a:ext cx="338714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b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Κοστολόγηση: Σημαντικός Παράγοντας</a:t>
            </a:r>
          </a:p>
        </p:txBody>
      </p:sp>
      <p:sp>
        <p:nvSpPr>
          <p:cNvPr id="40" name="39 - Βέλος προς τα κάτω"/>
          <p:cNvSpPr/>
          <p:nvPr/>
        </p:nvSpPr>
        <p:spPr bwMode="auto">
          <a:xfrm>
            <a:off x="2238777" y="3230451"/>
            <a:ext cx="244699" cy="56667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40 - Βέλος προς τα κάτω"/>
          <p:cNvSpPr/>
          <p:nvPr/>
        </p:nvSpPr>
        <p:spPr bwMode="auto">
          <a:xfrm>
            <a:off x="2223751" y="4297250"/>
            <a:ext cx="223235" cy="4421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42 - Βέλος προς τα κάτω"/>
          <p:cNvSpPr/>
          <p:nvPr/>
        </p:nvSpPr>
        <p:spPr bwMode="auto">
          <a:xfrm>
            <a:off x="2247362" y="5454202"/>
            <a:ext cx="212503" cy="2511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44 - Ευθύγραμμο βέλος σύνδεσης"/>
          <p:cNvCxnSpPr/>
          <p:nvPr/>
        </p:nvCxnSpPr>
        <p:spPr bwMode="auto">
          <a:xfrm flipV="1">
            <a:off x="3348507" y="3631842"/>
            <a:ext cx="811369" cy="30909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46 - Ευθύγραμμο βέλος σύνδεσης"/>
          <p:cNvCxnSpPr/>
          <p:nvPr/>
        </p:nvCxnSpPr>
        <p:spPr bwMode="auto">
          <a:xfrm>
            <a:off x="3374264" y="4069724"/>
            <a:ext cx="785612" cy="1803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30" grpId="0" animBg="1"/>
      <p:bldP spid="37" grpId="0" animBg="1"/>
      <p:bldP spid="61" grpId="0" animBg="1"/>
      <p:bldP spid="62" grpId="0" animBg="1"/>
      <p:bldP spid="71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Hintergrund"/>
          <p:cNvPicPr>
            <a:picLocks noChangeAspect="1" noChangeArrowheads="1"/>
          </p:cNvPicPr>
          <p:nvPr/>
        </p:nvPicPr>
        <p:blipFill>
          <a:blip r:embed="rId4" cstate="print"/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6" descr="schatten"/>
          <p:cNvPicPr>
            <a:picLocks noChangeAspect="1" noChangeArrowheads="1"/>
          </p:cNvPicPr>
          <p:nvPr/>
        </p:nvPicPr>
        <p:blipFill>
          <a:blip r:embed="rId5" cstate="print">
            <a:lum bright="36000"/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838" y="1919288"/>
            <a:ext cx="86772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endParaRPr lang="el-GR" sz="3400" b="1">
              <a:ea typeface="ＭＳ Ｐゴシック"/>
              <a:cs typeface="ＭＳ Ｐゴシック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6383338"/>
            <a:ext cx="2909888" cy="3587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endParaRPr lang="de-DE" b="1" dirty="0"/>
          </a:p>
        </p:txBody>
      </p:sp>
      <p:sp>
        <p:nvSpPr>
          <p:cNvPr id="84997" name="Rectangle 10"/>
          <p:cNvSpPr>
            <a:spLocks noChangeArrowheads="1"/>
          </p:cNvSpPr>
          <p:nvPr/>
        </p:nvSpPr>
        <p:spPr bwMode="auto">
          <a:xfrm>
            <a:off x="1301750" y="2749550"/>
            <a:ext cx="66849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l-GR" sz="3600">
                <a:latin typeface="Times New Roman" pitchFamily="18" charset="0"/>
              </a:rPr>
              <a:t>Ευχαριστώ για την Προσοχή σας</a:t>
            </a:r>
            <a:r>
              <a:rPr lang="en-US" sz="3600">
                <a:latin typeface="Times New Roman" pitchFamily="18" charset="0"/>
              </a:rPr>
              <a:t>!</a:t>
            </a:r>
            <a:endParaRPr lang="el-GR" sz="3600">
              <a:latin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Κόστος στις Επιχειρήσεις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- Εικόνα" descr="viomix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779" y="2588654"/>
            <a:ext cx="3026536" cy="1815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17 - TextBox"/>
          <p:cNvSpPr txBox="1"/>
          <p:nvPr/>
        </p:nvSpPr>
        <p:spPr>
          <a:xfrm>
            <a:off x="6516708" y="4533363"/>
            <a:ext cx="2202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Κόστος εργασίας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306945" y="4531216"/>
            <a:ext cx="20885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Κόστος Υλικών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3281965" y="1543318"/>
            <a:ext cx="22817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Χρηματοοικονομικό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283335" y="2097111"/>
            <a:ext cx="22945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Κόστος Παραγωγής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6450168" y="2032715"/>
            <a:ext cx="1302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Διάθεσης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537395" y="5520743"/>
            <a:ext cx="20885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Κόστος Διοίκησης</a:t>
            </a:r>
          </a:p>
        </p:txBody>
      </p:sp>
      <p:cxnSp>
        <p:nvCxnSpPr>
          <p:cNvPr id="25" name="24 - Ευθύγραμμο βέλος σύνδεσης"/>
          <p:cNvCxnSpPr/>
          <p:nvPr/>
        </p:nvCxnSpPr>
        <p:spPr bwMode="auto">
          <a:xfrm rot="5400000" flipH="1" flipV="1">
            <a:off x="4134118" y="2240924"/>
            <a:ext cx="437882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 bwMode="auto">
          <a:xfrm flipV="1">
            <a:off x="6040192" y="2408349"/>
            <a:ext cx="360609" cy="19318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 bwMode="auto">
          <a:xfrm>
            <a:off x="6027314" y="4456089"/>
            <a:ext cx="425003" cy="2575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 bwMode="auto">
          <a:xfrm rot="10800000">
            <a:off x="2653048" y="2369713"/>
            <a:ext cx="270456" cy="1803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 bwMode="auto">
          <a:xfrm rot="10800000" flipV="1">
            <a:off x="2472744" y="4456089"/>
            <a:ext cx="425002" cy="2446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 bwMode="auto">
          <a:xfrm rot="5400000">
            <a:off x="4198513" y="5164429"/>
            <a:ext cx="51515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229673" y="3318458"/>
            <a:ext cx="22945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Κόστος Ευκαιρίας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6396506" y="3316312"/>
            <a:ext cx="22945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Διαφορικό Κόστος</a:t>
            </a:r>
          </a:p>
        </p:txBody>
      </p:sp>
      <p:cxnSp>
        <p:nvCxnSpPr>
          <p:cNvPr id="30" name="29 - Ευθύγραμμο βέλος σύνδεσης"/>
          <p:cNvCxnSpPr>
            <a:stCxn id="14" idx="3"/>
            <a:endCxn id="26" idx="1"/>
          </p:cNvCxnSpPr>
          <p:nvPr/>
        </p:nvCxnSpPr>
        <p:spPr bwMode="auto">
          <a:xfrm>
            <a:off x="6027315" y="3496615"/>
            <a:ext cx="369191" cy="4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>
            <a:stCxn id="14" idx="1"/>
            <a:endCxn id="24" idx="3"/>
          </p:cNvCxnSpPr>
          <p:nvPr/>
        </p:nvCxnSpPr>
        <p:spPr bwMode="auto">
          <a:xfrm rot="10800000" flipV="1">
            <a:off x="2524259" y="3496614"/>
            <a:ext cx="476520" cy="650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Ορισμός Κόστους &amp; Κοστολόγησης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553792" y="1326657"/>
            <a:ext cx="8091911" cy="45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algn="just">
              <a:spcAft>
                <a:spcPct val="40000"/>
              </a:spcAft>
            </a:pPr>
            <a:r>
              <a:rPr lang="el-GR" sz="1900" b="1" i="1" dirty="0">
                <a:latin typeface="Times New Roman" pitchFamily="18" charset="0"/>
                <a:cs typeface="Times New Roman" pitchFamily="18" charset="0"/>
              </a:rPr>
              <a:t>«Κόστος»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ορίζεται η οικονομική θυσία που πραγματοποιήθηκε για την επίτευξη ενός σκοπού</a:t>
            </a:r>
          </a:p>
          <a:p>
            <a:pPr marL="180975" indent="-180975" algn="just">
              <a:spcAft>
                <a:spcPct val="40000"/>
              </a:spcAft>
            </a:pP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Π.χ. 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 Παραγωγή ενός αγαθού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 Προσφορά μιας Υπηρεσίας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r>
              <a:rPr lang="el-GR" sz="1900" b="1" i="1" dirty="0">
                <a:latin typeface="Times New Roman" pitchFamily="18" charset="0"/>
                <a:cs typeface="Times New Roman" pitchFamily="18" charset="0"/>
              </a:rPr>
              <a:t>«Κοστολόγηση»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είναι η διαδικασία προσδιορισμού του κόστους ενός αγαθού, μιας υπηρεσίας, μιας δραστηριότητας ή μιας λειτουργίας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el-GR" sz="1800" b="1" i="1" dirty="0" err="1">
                <a:latin typeface="Times New Roman" pitchFamily="18" charset="0"/>
                <a:cs typeface="Times New Roman" pitchFamily="18" charset="0"/>
              </a:rPr>
              <a:t>Εσωλογιστική</a:t>
            </a: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 (ολοκληρωμένη μορφή): </a:t>
            </a:r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βασίζεται στην άντληση κοστολογικών στοιχείων από τα βιβλία και στοιχεία της επιχείρησης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§"/>
            </a:pPr>
            <a:r>
              <a:rPr lang="el-GR" sz="1800" b="1" i="1" dirty="0" err="1">
                <a:latin typeface="Times New Roman" pitchFamily="18" charset="0"/>
                <a:cs typeface="Times New Roman" pitchFamily="18" charset="0"/>
              </a:rPr>
              <a:t>Εξωλογιστική</a:t>
            </a: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 (ατελής μορφής): </a:t>
            </a:r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στηρίζεται σε εμπειρικά δεδομένα και όχι σε λογιστικές εγγραφές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Σκοπός της Ανάλυσης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553792" y="1197867"/>
            <a:ext cx="8091911" cy="46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algn="just">
              <a:spcAft>
                <a:spcPct val="40000"/>
              </a:spcAft>
              <a:buFont typeface="Wingdings" pitchFamily="2" charset="2"/>
              <a:buChar char="Ø"/>
            </a:pPr>
            <a:r>
              <a:rPr lang="el-GR" sz="1900" b="1" i="1" dirty="0">
                <a:latin typeface="Times New Roman" pitchFamily="18" charset="0"/>
                <a:cs typeface="Times New Roman" pitchFamily="18" charset="0"/>
              </a:rPr>
              <a:t> Οι κυριότεροι τομείς στους οποίους συμβάλλει η ανάλυση κόστους είναι οι εξής: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Καλύτερος Προγραμματισμός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Καλύτερος Σχεδιασμός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Αποτελεσματικότερος Έλεγχος δραστηριοτήτων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Καθοριστικός Παράγοντας στη Λήψη Αποφάσεων</a:t>
            </a:r>
          </a:p>
          <a:p>
            <a:pPr marL="180975" indent="-180975" algn="just">
              <a:spcAft>
                <a:spcPct val="40000"/>
              </a:spcAft>
            </a:pP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Παροχή σημαντικών δεδομένων σε Διοικητικά Στελέχη</a:t>
            </a:r>
            <a:endParaRPr lang="el-GR" sz="18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Παράδειγμα Χρησιμότητας Κοστολόγησης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34852" y="1107715"/>
            <a:ext cx="5640945" cy="507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algn="just">
              <a:spcAft>
                <a:spcPct val="40000"/>
              </a:spcAft>
              <a:buFont typeface="Wingdings" pitchFamily="2" charset="2"/>
              <a:buChar char="Ø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Έστω 2 επιχειρήσεις οι οποίες παράγουν υφάσματα τα οποία και επεξεργάζονται (βαφείο, </a:t>
            </a:r>
            <a:r>
              <a:rPr lang="el-GR" sz="1700" i="1" dirty="0" err="1">
                <a:latin typeface="Times New Roman" pitchFamily="18" charset="0"/>
                <a:cs typeface="Times New Roman" pitchFamily="18" charset="0"/>
              </a:rPr>
              <a:t>φινιριστήριο</a:t>
            </a: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Ø"/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Επιχείρηση Α: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Κόστος βαφείου/μέτρο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0,55€/μ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Κόστος Φινιρίσματος/μέτρο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1,2€/μ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Επιχείρηση Β:</a:t>
            </a:r>
          </a:p>
          <a:p>
            <a:pPr marL="180975" indent="-180975" algn="just">
              <a:spcAft>
                <a:spcPct val="40000"/>
              </a:spcAft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- Κόστος βαφείου/μέτρο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0,95€/μ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Κόστος Φινιρίσματος/μέτρο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0,80€/μ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  <a:buFont typeface="Wingdings" pitchFamily="2" charset="2"/>
              <a:buChar char="v"/>
            </a:pP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Επιχείρηση Γ (παροχή υπηρεσιών βαφείου-φινιρίσματος):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Κόστος βαφείου/μέτρο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0,65€/μ</a:t>
            </a:r>
          </a:p>
          <a:p>
            <a:pPr marL="180975" indent="-180975" algn="just">
              <a:spcAft>
                <a:spcPct val="40000"/>
              </a:spcAft>
              <a:buFontTx/>
              <a:buChar char="-"/>
            </a:pPr>
            <a:r>
              <a:rPr lang="el-GR" sz="1700" i="1" dirty="0">
                <a:latin typeface="Times New Roman" pitchFamily="18" charset="0"/>
                <a:cs typeface="Times New Roman" pitchFamily="18" charset="0"/>
              </a:rPr>
              <a:t>Κόστος Φινιρίσματος/μέτρο υφάσματος: </a:t>
            </a:r>
            <a:r>
              <a:rPr lang="el-GR" sz="1700" b="1" i="1" dirty="0">
                <a:latin typeface="Times New Roman" pitchFamily="18" charset="0"/>
                <a:cs typeface="Times New Roman" pitchFamily="18" charset="0"/>
              </a:rPr>
              <a:t>1€/μ</a:t>
            </a:r>
          </a:p>
          <a:p>
            <a:pPr marL="180975" indent="-180975" algn="just">
              <a:spcAft>
                <a:spcPct val="40000"/>
              </a:spcAft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700" i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spcAft>
                <a:spcPct val="40000"/>
              </a:spcAft>
            </a:pPr>
            <a:endParaRPr lang="el-GR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Δεξιό βέλος"/>
          <p:cNvSpPr/>
          <p:nvPr/>
        </p:nvSpPr>
        <p:spPr bwMode="auto">
          <a:xfrm>
            <a:off x="5383369" y="2562896"/>
            <a:ext cx="579549" cy="3219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Δεξιό βέλος"/>
          <p:cNvSpPr/>
          <p:nvPr/>
        </p:nvSpPr>
        <p:spPr bwMode="auto">
          <a:xfrm>
            <a:off x="5471375" y="4093336"/>
            <a:ext cx="579549" cy="3219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207617" y="2331076"/>
            <a:ext cx="265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Διατήρηση τμήματος βαφής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Τεχνολογική διάρθρωση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φινιρ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ή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φινιρ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σε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Επιχ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Γ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256987" y="3784242"/>
            <a:ext cx="265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Τεχνολογική διάρθρωση βαφείου ή βαφείο σε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Επιχ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Γ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Διατήρηση τμήματος φινιρίσματος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gray">
          <a:xfrm>
            <a:off x="300038" y="15910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Εμπορικές </a:t>
            </a:r>
            <a:r>
              <a:rPr kumimoji="0" lang="en-US" sz="2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Vs </a:t>
            </a:r>
            <a:r>
              <a:rPr kumimoji="0" lang="el-GR" sz="2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Βιομηχανικές Επιχειρήσεις</a:t>
            </a:r>
            <a:endParaRPr kumimoji="0" lang="en-US" sz="2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643945" y="2369714"/>
            <a:ext cx="8139448" cy="113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Κόστος</a:t>
            </a:r>
            <a:r>
              <a:rPr kumimoji="0" lang="el-GR" sz="1600" b="1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Κτήσης</a:t>
            </a:r>
            <a:r>
              <a:rPr kumimoji="0" lang="el-GR" sz="160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Τιμολογιακή Αξία Εμπορεύματος </a:t>
            </a:r>
            <a:r>
              <a:rPr kumimoji="0" lang="el-GR" sz="1600" b="1" i="1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πλέον</a:t>
            </a:r>
            <a:r>
              <a:rPr kumimoji="0" lang="el-GR" sz="160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άμεσα έξοδα (προμήθειες, μεταφορικά κτλ.)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l-GR" sz="1600" b="1" kern="0" noProof="1">
                <a:latin typeface="Times New Roman" pitchFamily="18" charset="0"/>
                <a:cs typeface="Times New Roman" pitchFamily="18" charset="0"/>
              </a:rPr>
              <a:t>Κόστος Διάθεσης: </a:t>
            </a:r>
            <a:r>
              <a:rPr lang="el-GR" sz="1600" kern="0" noProof="1">
                <a:latin typeface="Times New Roman" pitchFamily="18" charset="0"/>
                <a:cs typeface="Times New Roman" pitchFamily="18" charset="0"/>
              </a:rPr>
              <a:t>Κόστος Κτήσης </a:t>
            </a:r>
            <a:r>
              <a:rPr lang="el-GR" sz="1600" b="1" i="1" kern="0" noProof="1">
                <a:latin typeface="Times New Roman" pitchFamily="18" charset="0"/>
                <a:cs typeface="Times New Roman" pitchFamily="18" charset="0"/>
              </a:rPr>
              <a:t>πλέον</a:t>
            </a:r>
            <a:r>
              <a:rPr lang="el-GR" sz="1600" kern="0" noProof="1">
                <a:latin typeface="Times New Roman" pitchFamily="18" charset="0"/>
                <a:cs typeface="Times New Roman" pitchFamily="18" charset="0"/>
              </a:rPr>
              <a:t> Κόστος Προώθησης (διαφήμιση, ενοίκια, γραφική ύλη, ημερομίσθια κτλ.)</a:t>
            </a:r>
            <a:endParaRPr kumimoji="0" lang="el-GR" sz="1600" i="0" u="none" strike="noStrike" kern="0" cap="none" spc="0" normalizeH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1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971550" y="1584101"/>
            <a:ext cx="8057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Αξίες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395469" y="1584101"/>
            <a:ext cx="18288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Ρευστοποίηση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6349283" y="1584101"/>
            <a:ext cx="18288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Ρευστοποίηση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4899607" y="1584101"/>
            <a:ext cx="8057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Αξίες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 bwMode="auto">
          <a:xfrm>
            <a:off x="1777284" y="1764406"/>
            <a:ext cx="618185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 bwMode="auto">
          <a:xfrm>
            <a:off x="4224270" y="1765994"/>
            <a:ext cx="618185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 bwMode="auto">
          <a:xfrm>
            <a:off x="5705341" y="1767582"/>
            <a:ext cx="618185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300038" y="1016566"/>
            <a:ext cx="18288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 Εμπορική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244697" y="3631843"/>
            <a:ext cx="18288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 Βιομηχανική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971550" y="4105644"/>
            <a:ext cx="805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Αξίες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1992602" y="4073378"/>
            <a:ext cx="8057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Δαπάνες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2950735" y="4073378"/>
            <a:ext cx="12735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Αξίες προϊόντων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4376671" y="4073378"/>
            <a:ext cx="7877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Ρευστοποίηση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5333326" y="4073378"/>
            <a:ext cx="12735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Αξίες μέσων παραγωγής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6904549" y="4073378"/>
            <a:ext cx="12735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Αξίες προϊόντων</a:t>
            </a:r>
          </a:p>
        </p:txBody>
      </p:sp>
      <p:sp>
        <p:nvSpPr>
          <p:cNvPr id="28" name="Rectangle 9"/>
          <p:cNvSpPr txBox="1">
            <a:spLocks noChangeArrowheads="1"/>
          </p:cNvSpPr>
          <p:nvPr/>
        </p:nvSpPr>
        <p:spPr bwMode="auto">
          <a:xfrm>
            <a:off x="721217" y="4816698"/>
            <a:ext cx="2550017" cy="13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Κόστος Ά Υλών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l-GR" sz="1600" b="1" kern="0" noProof="1">
                <a:latin typeface="Times New Roman" pitchFamily="18" charset="0"/>
                <a:cs typeface="Times New Roman" pitchFamily="18" charset="0"/>
              </a:rPr>
              <a:t> Κόστος Εργασίας</a:t>
            </a:r>
            <a:endParaRPr kumimoji="0" lang="el-GR" sz="1600" b="1" i="0" u="none" strike="noStrike" kern="0" cap="none" spc="0" normalizeH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l-GR" sz="1600" b="1" kern="0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1600" b="1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Έξοδα Λειτουργίας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1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311151" y="271463"/>
            <a:ext cx="7686630" cy="647700"/>
          </a:xfrm>
        </p:spPr>
        <p:txBody>
          <a:bodyPr/>
          <a:lstStyle/>
          <a:p>
            <a:pPr algn="ctr" eaLnBrk="1" hangingPunct="1"/>
            <a:r>
              <a:rPr lang="el-GR" noProof="1">
                <a:latin typeface="Times New Roman" pitchFamily="18" charset="0"/>
                <a:cs typeface="Times New Roman" pitchFamily="18" charset="0"/>
              </a:rPr>
              <a:t>Φύση του Κόστους</a:t>
            </a:r>
            <a:endParaRPr lang="en-US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3639" y="1167104"/>
            <a:ext cx="8087933" cy="5066271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Υλικά</a:t>
            </a:r>
            <a:r>
              <a:rPr lang="el-GR" sz="1800" noProof="1">
                <a:latin typeface="Times New Roman" pitchFamily="18" charset="0"/>
                <a:cs typeface="Times New Roman" pitchFamily="18" charset="0"/>
              </a:rPr>
              <a:t>: ορίζονται οι ύλες οι οποίες καταναλώνονται ή αναλίσκονται σε μία διαδικασία ή δραστηριότητα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Άμεσα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Έμμεσα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l-GR" sz="1800" b="1" i="1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Εργασία: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ορίζεται το πραγματικό κόστος του χρόνου εργασίας που διατίθεται σε μια διαδικασία ή δραστηριότητα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Άμεση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Έμμεση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l-GR" sz="1800" b="1" i="1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Λοιπά Κόστη ή Έξοδα: </a:t>
            </a:r>
            <a:r>
              <a:rPr lang="el-GR" sz="1800" i="1" noProof="1">
                <a:latin typeface="Times New Roman" pitchFamily="18" charset="0"/>
                <a:cs typeface="Times New Roman" pitchFamily="18" charset="0"/>
              </a:rPr>
              <a:t>ορίζονται όλα τα υπόλοιπα κόστη τα οποία συμμετέχουν σε μία διαδικασία ή δραστηριότητα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Γ.Β.Ε.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l-GR" sz="1800" b="1" i="1" noProof="1">
                <a:latin typeface="Times New Roman" pitchFamily="18" charset="0"/>
                <a:cs typeface="Times New Roman" pitchFamily="18" charset="0"/>
              </a:rPr>
              <a:t> Έξοδα Λειτουργίας</a:t>
            </a:r>
          </a:p>
          <a:p>
            <a:pPr algn="just" eaLnBrk="1" hangingPunct="1">
              <a:buNone/>
            </a:pPr>
            <a:endParaRPr lang="el-GR" sz="1800" noProof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de-DE" sz="1800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77284" y="6499225"/>
            <a:ext cx="5486400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01688">
              <a:defRPr/>
            </a:pP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Διάλεξη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Βασικές Έννοιες Κόστους</a:t>
            </a:r>
            <a:endParaRPr lang="de-DE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</TotalTime>
  <Words>1825</Words>
  <Application>Microsoft Office PowerPoint</Application>
  <PresentationFormat>Προβολή στην οθόνη (4:3)</PresentationFormat>
  <Paragraphs>489</Paragraphs>
  <Slides>34</Slides>
  <Notes>34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Standarddesign</vt:lpstr>
      <vt:lpstr>Clip</vt:lpstr>
      <vt:lpstr>Παρουσίαση του PowerPoint</vt:lpstr>
      <vt:lpstr>Δομή Διάλεξης</vt:lpstr>
      <vt:lpstr>Στόχος Διάλεξης</vt:lpstr>
      <vt:lpstr>Κόστος στις Επιχειρήσεις</vt:lpstr>
      <vt:lpstr>Ορισμός Κόστους &amp; Κοστολόγησης</vt:lpstr>
      <vt:lpstr>Σκοπός της Ανάλυσης Κόστους</vt:lpstr>
      <vt:lpstr>Παράδειγμα Χρησιμότητας Κοστολόγησης</vt:lpstr>
      <vt:lpstr>Παρουσίαση του PowerPoint</vt:lpstr>
      <vt:lpstr>Φύση του Κόστους</vt:lpstr>
      <vt:lpstr>Είδος του Κόστους</vt:lpstr>
      <vt:lpstr>Παράδειγμα 1</vt:lpstr>
      <vt:lpstr>Παράδειγμα 1</vt:lpstr>
      <vt:lpstr>Συμπεριφορά του Κόστους</vt:lpstr>
      <vt:lpstr>Συμπεριφορά του Κόστους</vt:lpstr>
      <vt:lpstr>Συμπεριφορά του Κόστους</vt:lpstr>
      <vt:lpstr>Άσκηση 1</vt:lpstr>
      <vt:lpstr>Κόστος προϊόντος και περιόδου </vt:lpstr>
      <vt:lpstr>Ανάλυση του συνολικού κόστους μιας βιομηχανικής επιχείρησης  </vt:lpstr>
      <vt:lpstr>Δαπάνη – Κόστος – Έξοδο </vt:lpstr>
      <vt:lpstr>Βασικές Κατηγορίες Πραγματικού (Ιστορικού) Κόστους</vt:lpstr>
      <vt:lpstr>Κόστος Παραγωγής ή Βιομηχανικό κόστος (Production Cost)</vt:lpstr>
      <vt:lpstr>Άσκηση 2</vt:lpstr>
      <vt:lpstr>Άσκηση 2</vt:lpstr>
      <vt:lpstr>Άσκηση 3    </vt:lpstr>
      <vt:lpstr>Άσκηση 3- Απάντηση</vt:lpstr>
      <vt:lpstr>Παρουσίαση του PowerPoint</vt:lpstr>
      <vt:lpstr>Κατάσταση Κόστος Παραχθέντων</vt:lpstr>
      <vt:lpstr>Κόστος Πωληθέντων</vt:lpstr>
      <vt:lpstr>Κατάσταση Αποτελεσμάτων Χρήσης</vt:lpstr>
      <vt:lpstr>Βασικές Κατηγορίες Πραγματικού (Ιστορικού) Κόστους (συν.)</vt:lpstr>
      <vt:lpstr>Κόστος Λοιπών Λειτουργιών</vt:lpstr>
      <vt:lpstr>Προσδιορισμός Ολικού Κόστους</vt:lpstr>
      <vt:lpstr>Φορείς &amp; Κέντρα Κόστους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Pantelis</dc:creator>
  <dc:description>PresentationLoad.com</dc:description>
  <cp:lastModifiedBy>admin</cp:lastModifiedBy>
  <cp:revision>379</cp:revision>
  <dcterms:created xsi:type="dcterms:W3CDTF">2007-11-27T23:54:21Z</dcterms:created>
  <dcterms:modified xsi:type="dcterms:W3CDTF">2020-01-27T08:48:05Z</dcterms:modified>
</cp:coreProperties>
</file>