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8C16028-4747-4DB5-93ED-9E9E97A5A2C1}" type="datetimeFigureOut">
              <a:rPr lang="el-GR" smtClean="0"/>
              <a:pPr/>
              <a:t>9/5/2018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771FB50-B528-428C-AAC3-5AA8AF44EB8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ΕΜΦΥΤΕΥΣΗ ΣΤΟ ΚΑΤΩΤΕΡΟ ΤΜΗΜΑ ΤΗΣ ΜΗΤΡΑΣ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ΣΗΜΑΝΤΙΚΟ ΑΙΤΙΟ ΑΙΜΟΡΡΑΓΙΑΣ ΣΤΟ ΔΕΥΤΕΡΟ ΜΙΣΟ ΤΗΣ ΚΥΗΣΗΣ ΚΑΙ ΣΤΟΝ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ΧΑΜΗΛΟΣ ΠΛΑΚΟΥΝΤΑΣ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ΕΠΙΧΕΙΛΙΟΣ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ΜΕΡΙΚΟΣ ΠΡΟΔΡΟΜΙΚΟΣ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ΠΛΗΡΗΣ ΠΡΟΔΡΟΜΙΚΟΣ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ΠΡΟΔΡΟΜΙΚΟΣ ΠΛΑΚΟΥΝΤΑΣ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Υ/Χ ΣΤΟ 2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ΚΑΙ 3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ΠΟΛΛΑΠΛΕΣ ΑΙΜΑΤΟΛΙΜΝΕΣ ΣΑΝ ΕΛΒΕΤΙΚΟ ΤΥΡΙ,ΥΠΟΗΧΕΣ ΖΩΝΕΣ ΣΤΟ ΕΣΩΤΕΡΙΚΟ ΠΛΑΚΟΥΝΤΑ, ΑΠΩΛΕΙΑ ΦΥΣΙΟΛΟΓΙΚΗΣ ΥΠΟΗΧΗΣ ΜΕΤΑΞΥ ΠΛΑΚΟΥΝΤΑ-ΜΥΟΜΗΤΡΙΟΥ ΚΑΙ ΑΥΞΗΜΕΝΗ ΑΓΓΕΙΩΣΗ ΣΤΟΝ ΟΡΟΓΟΝΟ ΜΗΤΡΑΣ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ΠΡΕΠΕΙ ΝΑ ΑΠΟΚΛΕΙΕΤΑΙ ΌΤΑΝ ΥΠΑΡΧΟΥΝ ΠΑΡΑΓΟΝΤΕΣ ΚΙΝΔΥΝΟΥ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ΜΑΓΝΗΤΙΚΗ ΤΟΜΟΓΡΑΦΙΑ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6" name="Picture 2" descr="ÎÏÎ¿ÏÎ­Î»ÎµÏÎ¼Î± ÎµÎ¹ÎºÏÎ½Î±Ï Î³Î¹Î± placenta accreta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2530" name="AutoShape 2" descr="ÎÏÎ¿ÏÎ­Î»ÎµÏÎ¼Î± ÎµÎ¹ÎºÏÎ½Î±Ï Î³Î¹Î± placenta accreta ultras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2532" name="Picture 4" descr="ÎÏÎ¿ÏÎ­Î»ÎµÏÎ¼Î± ÎµÎ¹ÎºÏÎ½Î±Ï Î³Î¹Î± placenta accreta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64"/>
            <a:ext cx="9144000" cy="689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865626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&lt;1%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ΠΟΛΎ ΜΙΚΡΗ ΕΜΒΡΥΙΚΗ ΕΠΙΦΑΝΕΙΑ ΠΛΑΚΟΥΝΤΑ – ΑΝΑΔΙΠΛΩΣΗ ΜΕΜΒΡΑΝΩΝ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ΕΛΑΤΤΩΣΗ ΑΙΜΑΤΩΣΗΣ ΣΤΟ ΕΜΒΡΥΟ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ΕΚΑ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ΣΥΝΔΕΕΤΑΙ ΜΕ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ΚΟΛΠΙΚΗ ΑΙΜΟΡΡΟΙΑ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ΠΡΟΩΡΟ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ΙΣΩΣ ΑΥΞΗΜΕΝΗ Ε ΘΝΗΣΙΜΟΤΗΤΑ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ΠΕΡΙΧΑΡΑΚΩΜΕΝΟΣ ΠΛΑΚΟΥΝΤΑΣ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ΣΤΑΔΙΑΚΗ ΓΗΡΑΝΣΗ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ΣΤΑ ΤΕΛΙΚΑ ΣΤΑΔΙΑ ΓΡΑΜΜΟΕΙΔΕΙΣ Η ΚΥΚΛΟΤΕΡΕΙΣ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ΠΡΟΩΡΗ ΑΝΑΠΤΥΞΗ ΠΛ.ΑΣΒΕΣΤΩΣΕΩΝ ΣΥΝΔΕΕΤΑΙ ΜΕ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ΥΠΕΡΤΑΣΗ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ΠΡΟΕΚΛΑΜΨΙΑ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ΠΛΑΚΟΥΝΤΙΑΚΕΣ ΑΣΒΕΣΤΩΣΕΙΣ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5602" name="Picture 2" descr="ÎÏÎ¿ÏÎ­Î»ÎµÏÎ¼Î± ÎµÎ¹ÎºÏÎ½Î±Ï Î³Î¹Î± placenta 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1168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8674" name="Picture 2" descr="ÎÏÎ¿ÏÎ­Î»ÎµÏÎ¼Î± ÎµÎ¹ÎºÏÎ½Î±Ï Î³Î¹Î± placenta 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26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698" name="AutoShape 2" descr="ÎÏÎ¿ÏÎ­Î»ÎµÏÎ¼Î± ÎµÎ¹ÎºÏÎ½Î±Ï Î³Î¹Î± placenta  ultras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9700" name="Picture 4" descr="ÎÏÎ¿ÏÎ­Î»ÎµÏÎ¼Î± ÎµÎ¹ÎºÏÎ½Î±Ï Î³Î¹Î± placenta 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9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ΠΙΟ ΣΥΧΝΗ ΑΝΩΜΑΛΙΑ ΜΕΤΑ 25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ΣΠΑΝΙΑ ΕΧΟΥΝ ΚΛΙΝΙΚΗ ΣΗΜΑΣΙΑ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ΜΠΟΡΕΙ ΝΑ ΕΠΗΡΕΑΣΟΥΝ ΣΗΜΑΝΤΙΚΑ ΕΆΝ ΣΤΟ 1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ΜΠΟΡΕΙ ΝΑ ΣΥΝΔΕΟΝΤΑΙ ΟΙ ΛΙΜΝΕΣ ΜΕ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ΑΣΥΜΒΑΤΟΤΗΤΑ </a:t>
            </a:r>
            <a:r>
              <a:rPr lang="en-US" sz="2800" dirty="0" smtClean="0">
                <a:latin typeface="Book Antiqua" pitchFamily="18" charset="0"/>
              </a:rPr>
              <a:t>RHESUS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ΑΥΞΗΜΕΝΗ </a:t>
            </a:r>
            <a:r>
              <a:rPr lang="en-US" sz="2800" dirty="0" smtClean="0">
                <a:latin typeface="Book Antiqua" pitchFamily="18" charset="0"/>
              </a:rPr>
              <a:t>AFP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ΟΙΔΗΜΑΤΩΔΗ ΠΛΑΚΟΥΝΤΑ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ΚΥΣΤΙΚΕΣ ΥΠΟΗΧΕΣ ΠΕΡΙΟΧΕΣ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22" name="Picture 2" descr="ÎÏÎ¿ÏÎ­Î»ÎµÏÎ¼Î± ÎµÎ¹ÎºÏÎ½Î±Ï Î³Î¹Î± placenta cyst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0297" y="0"/>
            <a:ext cx="914146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placenta prev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"/>
            <a:ext cx="885828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ΙΣΧΑΙΜΙΚΗ ΝΕΚΡΩΣΗ, ΚΥΡΙΩΣ ΠΕΡΙΦΕΡΕΙΑΚΑ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ΔΙΑΚΟΠΗ ΜΗΤΡΙΚΗΣ ΑΙΜ. ΡΟΗΣ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ΣΥΝΗΘΩΣ ΘΡΟΜΒΟΣ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ΣΥΝΗΘΩΣ ΜΙΚΡΑ-ΔΕΝ ΕΠΗΡΕΑΖΟΥΝ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ΌΜΩΣ ΌΤΑΝ ΚΕΝΤΡΙΚΑ ΚΑΙ ΜΕΓΑΛΟ ΜΕΓΕΘΟΣ—ΑΝΕΠΑΡΚΕΙΑ ΠΛΑΚΟΥΝΤΑ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ΑΓΓΕΙΑΚΑ ΕΜΦΡΑΚΤΑ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ΣΥΧΝΑ ΜΕ ΠΡΟΔΡΟΜΙΚΟ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ΑΚΡΙΒΩΣ ΠΑΝΩ ΑΠΌ ΕΣΩ ΤΡΑΧΗΛΙΚΟ ΣΤΟΜΙΟ ΚΑΙ ΑΝΑΜΕΣΑ ΣΤΟΝ ΕΜΒΡΥΙΚΟ ΠΟΛΟ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ΣΥΝΗΘΩΣ ΟΦΕΙΛΟΝΤΑΙ ΣΕ ΥΜΕΝΩΔΗ ΕΚΦΥΣΗ ΟΛ(1%ΚΥΗΣΕΩΝ)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1/2500 ΚΥΗΣΕΙΣ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ΠΡΟΔΙΑΘΕΣΙΚΟΣ ΠΑΡΑΓΩΝ Ο ΠΡΟΔΡΟΜΙΚΟΣ ΠΛΑΚΟΥΝΤΑΣ ΚΑΙ ΔΟΡΥΦΟΡΟΙ ΛΟΒΟΙ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ΠΡΟΔΡΟΜΙΚΑ ΑΓΓΕΙΑ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2770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0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ΠΕΡΙΓΕΝΝΗΤΙΚΗ ΘΝΗΣΙΜΟΤΗΤΑ 60%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ΠΙΘΑΝΟΝ ΜΕ ΤΗ ΡΗΞΗ ΜΕΜΒΡΑΝΩΝ ΚΑΙ ΡΗΞΗ ΤΩΝ ΑΓΓΕΙΩΝ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ΔΙΑΓΝΩΣΗ ΜΕ ΕΓΧΡΩΜΟ </a:t>
            </a:r>
            <a:r>
              <a:rPr lang="en-US" sz="2800" dirty="0" smtClean="0">
                <a:latin typeface="Book Antiqua" pitchFamily="18" charset="0"/>
              </a:rPr>
              <a:t>DOPPLER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842" name="AutoShape 2" descr="ÎÏÎ¿ÏÎ­Î»ÎµÏÎ¼Î± ÎµÎ¹ÎºÏÎ½Î±Ï Î³Î¹Î± placenta velamento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5844" name="Picture 4" descr="ÎÏÎ¿ÏÎ­Î»ÎµÏÎ¼Î± ÎµÎ¹ÎºÏÎ½Î±Ï Î³Î¹Î± placenta velamento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7890" name="Picture 2" descr="ÎÏÎ¿ÏÎ­Î»ÎµÏÎ¼Î± ÎµÎ¹ÎºÏÎ½Î±Ï Î³Î¹Î± placenta velamentous DOPP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ΜΕΓΑΛΑ ΧΟΡΙΟΑΓΓΕΙΩΜΑΤΑ &gt;5ΕΚ. ΣΤΙΣ 1/500 ΕΩΣ 1/16000 ΚΥΗΣΕΙΣ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ΠΡΟΒΑΛΛΟΥΣΑ ΑΓΓΕΙΑΚΗ ΜΑΖΑ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Υ/Χ ΥΠΟΗΧΗ ΚΥΚΛΟΤΕΡΗΣ 1-5ΕΚ. ΜΕ ΕΝΤΟΝΗ ΑΓΓΕΙΑΚΗ ΔΡΑΣΤΗΡΙΟΤΗΤΑ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ΧΟΡΙΟΑΓΓΕΙΩΜΑ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placenta ultrasound cy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3 ΑΓΓΕΙΑ (2ΑΡΤΗΡΙΕΣ –ΦΛΕΒΑ)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ΜΕΣΕΓΧΥΜΑ – ΟΥΣΙΑ </a:t>
            </a:r>
            <a:r>
              <a:rPr lang="en-US" sz="3600" dirty="0" smtClean="0">
                <a:latin typeface="Book Antiqua" pitchFamily="18" charset="0"/>
              </a:rPr>
              <a:t>WHARTON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ΔΙΑΜΕΤΡΟΣ 2 ΕΚ.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ΜΗΚΟΣ 60-70 ΕΚ.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ΟΜΦΑΛΙΔΑ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ΑΝΩΜΑΛΙΑ </a:t>
            </a:r>
            <a:r>
              <a:rPr lang="en-US" sz="3200" dirty="0" smtClean="0">
                <a:latin typeface="Book Antiqua" pitchFamily="18" charset="0"/>
              </a:rPr>
              <a:t>BODY STALK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ΘΑΝΑΤΗΦΟΡΟΣ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ΜΕΡΟΣ ΠΟΛΛΑΠΛΩΝ ΑΛΛΩΝ Σ ΑΝΩΜΑΛΙΩΝ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ΑΠΟΥΣΙΑ ΟΜΦΑΛΙΚΗΣ ΑΡΤΗΡΙΑΣ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0,5% ΚΥΗΣΕΩΝ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ΠΑΡΑΓΟΝΤΕΣ ΚΙΝΔΥΝΟΥ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ΧΕΙΡΟΥΡΓΕΙΟ ΣΤΗ ΜΗΤΡΑ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ΚΑΠΝΙΣΜΑ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ΠΟΛΥΔΥΜΗ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ΚΟΚΑΙΝΗ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ΠΟΛΥΤΟΚΙΑ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ΑΥΞΗΜΕΝΗ ΗΛΙΚΙΑ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ΛΟΓΩ ΜΕΤΑΝΑΣΤΕΥΣΗΣ ΜΟΝΟ ΣΤΟ 10% ΕΠΙΜΕΝΕΙ ΜΕΧΡΙ ΤΟ ΤΕΛΟΣ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ΕΠΙΔΗΜΙΟΛΟΓΙΑ-ΠΑΘΟΦΥΣΙΟΛΟΓΙΑ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Η ΠΙΟ ΣΥΧΝΗ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1%ΚΥΗΣΕΩΝ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ΑΠΛΑΣΙΑ Η ΘΡΟΜΒΩΣΗ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ΣΥΝΔΕΕΤΑΙ ΜΕ Ε ΑΝΩΜΑΛΙΕΣ 7-55%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ΌΤΑΝ ΔΕΝ ΥΠΑΡΧΟΥΝ ΑΛΛΑ ΣΗΜΕΙΑ ΑΝΩΜΑΛΙΑΣ ΔΙΑΠΛΑΣΗΣ ΣΥΝΗΘΩΣ ΔΕΝ ΥΠΑΡΧΕΙ ΚΑΡΥΟΤΥΠΙΚΗ ΑΝΩΜΑΛΙΑ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ΕΝΔΕΙΞΗ ΕΝΔΕΛΕΧΟΥΣ Υ/Χ ΕΛΕΓΧΟΥ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ΜΟΝΗΡΗΣ Ο ΑΡΤΗΡΙΑ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62" name="Picture 2" descr="ÎÏÎ¿ÏÎ­Î»ÎµÏÎ¼Î± ÎµÎ¹ÎºÏÎ½Î±Ï Î³Î¹Î± single umbilical artery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3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50632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1% ΚΥΗΣΕΩΝ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ΤΑ ΑΓΓΕΙΑ ΕΙΣΕΡΧΟΝΤΑΙ ΕΛΕΥΘΕΡΑ ΣΤΟ ΕΛΕΥΘΕΡΟ ΜΕΜΒΡΑΝΩΔΕΣ ΟΡΙΟ ΤΟΥ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ΕΠΙΡΕΠΗ ΣΕ ΜΗΧΑΝΙΚΕΣ ΒΛΑΒΕΣ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ΘΡΟΜΒΩΣΗ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ΡΗΞΗ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ΣΥΝΥΠΑΡΧΕΙ ΜΕ ΠΛΑΚΟΥΝΤΑ ΧΑΜΗΛΗΣ ΠΡΟΣΦΥΣΗΣ-ΠΡΟΔΡΟΜΙΚΑ-ΚΑΤΑΚΛΥΣΜΙΑΙΑ ΑΙΜΟΡΡΑΓΙΑ ΤΟΚΕΤΟΥ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ΥΜΕΝΩΔΗΣ ΕΚΦΥΣΗ ΟΛ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5058" name="Picture 2" descr="ÎÏÎ¿ÏÎ­Î»ÎµÏÎ¼Î± ÎµÎ¹ÎºÏÎ½Î±Ï Î³Î¹Î± umbilical cord anoma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ΑΠΑΡΑΙΤΗΤΟ ΧΩΡΟ ΓΙΑ ΑΝΑΠΤΥΞΗ ΚΟΡΜΟΥ ΚΑΙ ΑΚΡΩΝ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ΠΝΕΥΜΟΝΩΝ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ΜΗΧΑΝΙΚΟ ΤΡΑΥΜΑ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ΒΑΚΤΗΡΙΟΣΤΑΤΙΚΕΣ ΙΔΙΟΤΗΤΕΣ</a:t>
            </a:r>
          </a:p>
          <a:p>
            <a:pPr marL="569214" indent="-514350"/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ΑΜΝΙΑΚΟ ΥΓΡΟ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10ΜΛ ΤΗΝ 8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630ΜΛ         22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800ΜΛ          30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ΣΤΑΘΕΡΟΣ ΕΩΣ 36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-38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ΕΠΕΙΤΑ ΑΡΧΙΖΕΙ ΝΑ ΜΕΙΩΝΕΤΑΙ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500ΜΛ          41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 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ΜΕΤΑΒΑΛΛΟΜΕΝΟΣ ΟΓΚΟΣ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72275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ΟΥΡΟΠΟΙΗΤΙΚΟ Η ΣΗΜΑΝΤΙΚΟΤΕΡΗ ΠΗΓΗ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200-1200ΜΛ/ΗΜΕΡΑ ΤΕΛΕΥΤΑΙΟ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ΣΥΝΔΡΑΜΟΥΝ ΛΙΓΟΤΕΡΟ ΟΙ ΠΝΕΥΜΟΝΕΣ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ΑΠΟΡΡΟΦΑΤΑΙ ΚΥΡΙΩΣ ΜΕΣΩ ΤΗΣ ΚΑΤΑΠΟΣΗΣ ΑΠΌ ΓΑΣΤΡΕΝΤΕΡΙΚΟ Σ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ΔΙΑΜΕΜΒΡΑΝΩΔΗΣ ΣΤΟ ΑΓΓΕΙΑΚΟ ΔΙΚΤΥΟ ΠΛΑΚΟΥΝΤΑ-ΩΣΜΩΤΙΚΗ ΠΙΕΣΗ(200-500ΜΛ/ΗΜΕΡΑ)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ΠΑΡΑΓΩΓΗ-ΑΠΟΡΡΟΦΗΣΗ ΑΥ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ΤΙΣ ΣΥΧΝΟΤΕΡΕΣ ΠΑΘΟΛΟΓΙΚΕΣ ΟΝΤΟΤΗΤΕΣ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1-3%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ΚΥΗΣΕΙΣ ΥΨΗΛΟΥ ΚΙΝΔΥΝΟΥ 20%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ΛΙΓΟΤΕΡΟ ΑΠΌ 200-500ΜΛ ΣΤΟ 2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Υ/Χ ΜΕΓΙΣΤΗ ΛΙΜΝΗ &gt;1-2ΕΚ.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ΔΑΥ &gt;5ΕΚ.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ΟΛΙΓΟΥΔΡΑΜΝΙΟ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7106" name="Picture 2" descr="ÎÏÎ¿ÏÎ­Î»ÎµÏÎ¼Î± ÎµÎ¹ÎºÏÎ½Î±Ï Î³Î¹Î± amniotic fluid in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94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2226" name="Picture 2" descr="ÎÏÎ¿ÏÎ­Î»ÎµÏÎ¼Î± ÎµÎ¹ÎºÏÎ½Î±Ï Î³Î¹Î± amniotic fluid in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Υ/Χ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ΔΙΑΚΟΙΛΙΑΚΟ Η ΚΟΛΠΙΚΟ Υ/Χ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ΑΣΦΑΛΕΣ-ΔΕΝ ΑΥΞΑΝΕΙ ΠΙΘΑΝΟΤΗΤΑ ΚΟΛΠΙΚΗΣ ΑΙΜΟΡΡΑΓΙΑΣ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3250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38" y="-1"/>
            <a:ext cx="9215438" cy="69115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40% ΣΥΝΔΕΕΤΑΙ ΜΕ ΕΚΑ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ΠΑΡΑΓΟΝΤΕΣ ΠΟΥ ΕΠΗΡΕΑΖΟΥΝ ΤΗ ΛΕΙΤΟΥΡΓΙΑ ΤΟΥ ΠΛΑΚΟΥΝΤΑ ΌΠΩΣ Η ΥΠΕΡΤΑΣΙΚΗ Ν ΤΗΣ ΚΥΗΣΗΣ</a:t>
            </a:r>
            <a:endParaRPr lang="en-US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ΔΙΑΓΝΩΣΗ ΜΕΤΑ 40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Ε– Ε ΥΠΟΞΙΑ– ΜΥΚΩΝΙΟ</a:t>
            </a: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ΑΙΤΙΑ-ΣΥΝΔΕΣΗ</a:t>
            </a:r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ΌΤΑΝ ΜΟΝΑΔΙΚΟ ΣΤΟΙΧΕΙΟ ΧΩΡΙΣ ΆΛΛΗ ΠΑΘΟΛΟΓΙΑ ΑΝΑΜΟΝΗ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ΌΜΩΣ ΕΆΝ ΕΜΦΑΝΙΣΤΕΙ ΣΤΟ 2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 (ΣΠΑΝΙΟ) Η ΠΕΡΙΓΕΝΝΗΤΙΚΗ ΘΝΗΣΙΜΟΤΗΤΑ ΑΥΞΑΝΕΤΑΙ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ΣΤΙΣ ΠΕΡΙΣΣΟΤΕΡΕΣ ΠΕΡΙΠΤΩΣΕΙΣ ΠΡΥ ΕΙΤΕ ΑΝΩΜΑΛΙΑ ΟΥΡΟΠΟΙΗΤΙΚΟΥ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ΔΙΑΧΕΙΡΗΣΗ</a:t>
            </a:r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r>
              <a:rPr lang="el-GR" sz="3600" dirty="0" smtClean="0">
                <a:latin typeface="Book Antiqua" pitchFamily="18" charset="0"/>
              </a:rPr>
              <a:t>Η ΕΠΙΒΙΩΣΗ ΕΊΝΑΙ ΚΑΛΥΤΕΡΗ ΣΤΗΝ ΠΡΥ ΠΑΡΑ ΣΤΗΝ ΣΥΝΔΕΣΗ ΜΕ ΠΑΘΟΛΟΓΙΑ ΤΟΥ ΕΜΒΡΥΟΥ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ΥΠΕΡΒΟΛΙΚΗ ΣΥΓΚΕΝΤΡΩΣΗ ΑΥ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0,3-3,3% 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ΑΝΑΛΟΓΑ ΜΕ ΒΑΘΜΟ ΑΥΞΑΝΕΤΑΙ Η ΝΟΣΗΡΟΤΗΤΑ ΚΑΙ Η ΘΝΗΣΙΜΟΤΗΤΑ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ΠΟΛΥΥΔΡΑΜΝΙΟ</a:t>
            </a:r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ΕΜΦΑΝΙΣΗ ΣΤΟ 2</a:t>
            </a:r>
            <a:r>
              <a:rPr lang="el-GR" sz="3600" baseline="30000" dirty="0" smtClean="0">
                <a:latin typeface="Book Antiqua" pitchFamily="18" charset="0"/>
              </a:rPr>
              <a:t>Ο</a:t>
            </a:r>
            <a:r>
              <a:rPr lang="el-GR" sz="3600" dirty="0" smtClean="0">
                <a:latin typeface="Book Antiqua" pitchFamily="18" charset="0"/>
              </a:rPr>
              <a:t> ΤΡΙΜΗΝΟ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ΣΥΓΓΕΝΕΙΣ ΑΝΩΜΑΛΙΕΣ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ΑΝΕΥΠΛΟΕΙΔΙΑ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ΜΟΝΟΖΥΓΩΤΙΚΑ ΔΙΔΥΜΑ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ΕΜΦΑΝΙΣΗ ΣΤΟ 3</a:t>
            </a:r>
            <a:r>
              <a:rPr lang="el-GR" sz="3600" baseline="30000" dirty="0" smtClean="0">
                <a:latin typeface="Book Antiqua" pitchFamily="18" charset="0"/>
              </a:rPr>
              <a:t>Ο</a:t>
            </a:r>
            <a:r>
              <a:rPr lang="el-GR" sz="3600" dirty="0" smtClean="0">
                <a:latin typeface="Book Antiqua" pitchFamily="18" charset="0"/>
              </a:rPr>
              <a:t> ΤΡΙΜΗΝΟ ΣΥΝΔΕΕΤΑΙ ΜΕ ΜΗ ΕΛΕΓΧΟΜΕΝΟ ΣΔ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ΣΥΝΗΘΩΣ ΗΠΙΟ ΚΑΙ ΔΕΝ ΣΥΝΔΕΕΤΑΙ ΜΕ ΑΝΑΤΟΜΙΚΗ ΒΛΑΒΗ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Υ/Γ</a:t>
            </a: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ΔΑΥ 28ΕΚ. 35Ε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amniotic fluid in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03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5362" name="Picture 2" descr="ÎÏÎ¿ÏÎ­Î»ÎµÏÎ¼Î± ÎµÎ¹ÎºÏÎ½Î±Ï Î³Î¹Î± placenta prev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85" y="0"/>
            <a:ext cx="900873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8434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902" y="0"/>
            <a:ext cx="892874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ΑΝΩΜΑΛΗ ΠΡΟΣΦΥΣΗ ΣΤΟ ΤΟΙΧΩΜΑ ΤΗΣ ΜΗΤΡΑΣ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ΔΙΕΙΣΔΥΣΗ ΤΡΟΦΟΒΛΑΣΤΗΣ ΣΤΟ ΜΥΟΜΗΤΡΙΟ </a:t>
            </a:r>
            <a:r>
              <a:rPr lang="en-US" sz="2800" dirty="0" smtClean="0">
                <a:latin typeface="Book Antiqua" pitchFamily="18" charset="0"/>
              </a:rPr>
              <a:t>ACRETA(80%)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ΠΟΙΚΙΛΕΙ Ο ΒΑΘΜΟΣ ΔΙΕΙΣΔΥΣΗΣ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ΤΟ ΔΙΑΠΕΡΝΑ </a:t>
            </a:r>
            <a:r>
              <a:rPr lang="en-US" sz="2800" dirty="0" smtClean="0">
                <a:latin typeface="Book Antiqua" pitchFamily="18" charset="0"/>
              </a:rPr>
              <a:t>INCRETA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ΠΡΟΣΒΑΛΕΙ ΤΟΝ ΟΡΟΓΟΝΟ ΤΗΣ ΜΗΤΡΑΣ ΚΑΙ ΤΑ ΠΑΡΑΚΕΙΜΕΝΑ ΟΡΓΑΝΑ </a:t>
            </a:r>
            <a:r>
              <a:rPr lang="en-US" sz="2800" dirty="0" smtClean="0">
                <a:latin typeface="Book Antiqua" pitchFamily="18" charset="0"/>
              </a:rPr>
              <a:t>PERCRETA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ΤΑ ΔΥΟ ΤΕΛΕΥΤΑΙΑ ΣΠΑΝΙΑ &lt;20%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ΔΙΕΙΣΔΥΤΙΚΟΣ ΠΛΑΚΟΥΝΤΑΣ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458" name="AutoShape 2" descr="ÎÏÎ¿ÏÎ­Î»ÎµÏÎ¼Î± ÎµÎ¹ÎºÏÎ½Î±Ï Î³Î¹Î± placenta accre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9460" name="AutoShape 4" descr="ÎÏÎ¿ÏÎ­Î»ÎµÏÎ¼Î± ÎµÎ¹ÎºÏÎ½Î±Ï Î³Î¹Î± placenta accre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9462" name="AutoShape 6" descr="ÎÏÎ¿ÏÎ­Î»ÎµÏÎ¼Î± ÎµÎ¹ÎºÏÎ½Î±Ï Î³Î¹Î± placenta accre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9464" name="Picture 8" descr="ÎÏÎ¿ÏÎ­Î»ÎµÏÎ¼Î± ÎµÎ¹ÎºÏÎ½Î±Ï Î³Î¹Î± placenta accre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1/2500 ΚΥΗΣΕΙΣ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5% ΠΡΟΔΡΟΜΙΚΟΥ ΕΠΙΛΕΚΕΤΑΙ ΚΑΙ ΜΕ ΔΙΕΙΣΔΥΤΙΚΟ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ΠΡΟΗΓΟΥΜΕΝΟ ΧΕΙΡΟΥΡΓΕΙΟ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ΕΠΕΜΒΑΤΙΚΗ ΥΣΤΕΡΟΣΚΟΠΗΣΗ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ΕΞΩΣΩΜΑΤΙΚΗ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ΑΔΕΝΟΜΥΩΣΗ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ΕΚΤΡΩΣΗ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ΣΠΙΡΑΛ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&gt;35 ΕΤΩΝ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ΕΠΙΔΗΜΙΟΛΟΓΙΑ-ΠΑΡΑΓΟΝΤΕΣ ΚΙΝΔΥΝ.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460</TotalTime>
  <Words>650</Words>
  <Application>Microsoft Office PowerPoint</Application>
  <PresentationFormat>Προβολή στην οθόνη (4:3)</PresentationFormat>
  <Paragraphs>157</Paragraphs>
  <Slides>48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49" baseType="lpstr">
      <vt:lpstr>Μετρό</vt:lpstr>
      <vt:lpstr>ΠΡΟΔΡΟΜΙΚΟΣ ΠΛΑΚΟΥΝΤΑΣ</vt:lpstr>
      <vt:lpstr>Διαφάνεια 2</vt:lpstr>
      <vt:lpstr>ΕΠΙΔΗΜΙΟΛΟΓΙΑ-ΠΑΘΟΦΥΣΙΟΛΟΓΙΑ</vt:lpstr>
      <vt:lpstr>ΔΙΑΓΝΩΣΗ</vt:lpstr>
      <vt:lpstr>Διαφάνεια 5</vt:lpstr>
      <vt:lpstr>Διαφάνεια 6</vt:lpstr>
      <vt:lpstr>ΔΙΕΙΣΔΥΤΙΚΟΣ ΠΛΑΚΟΥΝΤΑΣ</vt:lpstr>
      <vt:lpstr>Διαφάνεια 8</vt:lpstr>
      <vt:lpstr>ΕΠΙΔΗΜΙΟΛΟΓΙΑ-ΠΑΡΑΓΟΝΤΕΣ ΚΙΝΔΥΝ.</vt:lpstr>
      <vt:lpstr>ΔΙΑΓΝΩΣΗ</vt:lpstr>
      <vt:lpstr>Διαφάνεια 11</vt:lpstr>
      <vt:lpstr>Διαφάνεια 12</vt:lpstr>
      <vt:lpstr>ΠΕΡΙΧΑΡΑΚΩΜΕΝΟΣ ΠΛΑΚΟΥΝΤΑΣ</vt:lpstr>
      <vt:lpstr>ΠΛΑΚΟΥΝΤΙΑΚΕΣ ΑΣΒΕΣΤΩΣΕΙΣ</vt:lpstr>
      <vt:lpstr>Διαφάνεια 15</vt:lpstr>
      <vt:lpstr>Διαφάνεια 16</vt:lpstr>
      <vt:lpstr>Διαφάνεια 17</vt:lpstr>
      <vt:lpstr>ΚΥΣΤΙΚΕΣ ΥΠΟΗΧΕΣ ΠΕΡΙΟΧΕΣ</vt:lpstr>
      <vt:lpstr>Διαφάνεια 19</vt:lpstr>
      <vt:lpstr>ΑΓΓΕΙΑΚΑ ΕΜΦΡΑΚΤΑ</vt:lpstr>
      <vt:lpstr>ΠΡΟΔΡΟΜΙΚΑ ΑΓΓΕΙΑ</vt:lpstr>
      <vt:lpstr>Διαφάνεια 22</vt:lpstr>
      <vt:lpstr>Διαφάνεια 23</vt:lpstr>
      <vt:lpstr>Διαφάνεια 24</vt:lpstr>
      <vt:lpstr>Διαφάνεια 25</vt:lpstr>
      <vt:lpstr>ΧΟΡΙΟΑΓΓΕΙΩΜΑ</vt:lpstr>
      <vt:lpstr>Διαφάνεια 27</vt:lpstr>
      <vt:lpstr>ΟΜΦΑΛΙΔΑ</vt:lpstr>
      <vt:lpstr>ΑΠΟΥΣΙΑ ΟΜΦΑΛΙΚΗΣ ΑΡΤΗΡΙΑΣ</vt:lpstr>
      <vt:lpstr>ΜΟΝΗΡΗΣ Ο ΑΡΤΗΡΙΑ</vt:lpstr>
      <vt:lpstr>Διαφάνεια 31</vt:lpstr>
      <vt:lpstr>ΥΜΕΝΩΔΗΣ ΕΚΦΥΣΗ ΟΛ</vt:lpstr>
      <vt:lpstr>Διαφάνεια 33</vt:lpstr>
      <vt:lpstr>ΑΜΝΙΑΚΟ ΥΓΡΟ</vt:lpstr>
      <vt:lpstr>ΜΕΤΑΒΑΛΛΟΜΕΝΟΣ ΟΓΚΟΣ</vt:lpstr>
      <vt:lpstr>ΠΑΡΑΓΩΓΗ-ΑΠΟΡΡΟΦΗΣΗ ΑΥ</vt:lpstr>
      <vt:lpstr>ΟΛΙΓΟΥΔΡΑΜΝΙΟ</vt:lpstr>
      <vt:lpstr>Διαφάνεια 38</vt:lpstr>
      <vt:lpstr>Διαφάνεια 39</vt:lpstr>
      <vt:lpstr>Διαφάνεια 40</vt:lpstr>
      <vt:lpstr>ΑΙΤΙΑ-ΣΥΝΔΕΣΗ</vt:lpstr>
      <vt:lpstr>ΔΙΑΧΕΙΡΗΣΗ</vt:lpstr>
      <vt:lpstr>Διαφάνεια 43</vt:lpstr>
      <vt:lpstr>ΠΟΛΥΥΔΡΑΜΝΙΟ</vt:lpstr>
      <vt:lpstr>Διαφάνεια 45</vt:lpstr>
      <vt:lpstr>Διαφάνεια 46</vt:lpstr>
      <vt:lpstr>ΔΙΑΓΝΩΣΗ</vt:lpstr>
      <vt:lpstr>Διαφάνεια 48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ΠΡΟΔΡΟΜΙΚΟΣ ΠΛΑΚΟΥΝΤΑΣ</dc:title>
  <dc:creator>user</dc:creator>
  <cp:lastModifiedBy>user</cp:lastModifiedBy>
  <cp:revision>55</cp:revision>
  <dcterms:created xsi:type="dcterms:W3CDTF">2018-05-02T07:00:20Z</dcterms:created>
  <dcterms:modified xsi:type="dcterms:W3CDTF">2018-05-09T06:02:35Z</dcterms:modified>
</cp:coreProperties>
</file>