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6" r:id="rId4"/>
    <p:sldId id="288" r:id="rId5"/>
    <p:sldId id="287" r:id="rId6"/>
    <p:sldId id="289" r:id="rId7"/>
    <p:sldId id="290" r:id="rId8"/>
    <p:sldId id="291" r:id="rId9"/>
    <p:sldId id="292" r:id="rId10"/>
    <p:sldId id="293" r:id="rId11"/>
    <p:sldId id="294" r:id="rId12"/>
    <p:sldId id="295" r:id="rId13"/>
    <p:sldId id="296" r:id="rId14"/>
    <p:sldId id="297" r:id="rId15"/>
    <p:sldId id="298" r:id="rId16"/>
    <p:sldId id="299" r:id="rId17"/>
    <p:sldId id="300" r:id="rId18"/>
    <p:sldId id="285" r:id="rId19"/>
    <p:sldId id="272"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5E04"/>
    <a:srgbClr val="CC3300"/>
    <a:srgbClr val="DA0000"/>
    <a:srgbClr val="FF33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56" autoAdjust="0"/>
    <p:restoredTop sz="94656" autoAdjust="0"/>
  </p:normalViewPr>
  <p:slideViewPr>
    <p:cSldViewPr>
      <p:cViewPr>
        <p:scale>
          <a:sx n="91" d="100"/>
          <a:sy n="91" d="100"/>
        </p:scale>
        <p:origin x="-1229"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571D06-5B8F-47D0-B77F-0915BC868B78}"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l-GR"/>
        </a:p>
      </dgm:t>
    </dgm:pt>
    <dgm:pt modelId="{731705CB-1B50-409A-9C2E-B6781A3BC239}">
      <dgm:prSet phldrT="[Κείμενο]" custT="1"/>
      <dgm:spPr/>
      <dgm:t>
        <a:bodyPr/>
        <a:lstStyle/>
        <a:p>
          <a:r>
            <a:rPr lang="el-GR" sz="1600" dirty="0" smtClean="0"/>
            <a:t>Επιχείρηση </a:t>
          </a:r>
          <a:endParaRPr lang="el-GR" sz="1600" dirty="0"/>
        </a:p>
      </dgm:t>
    </dgm:pt>
    <dgm:pt modelId="{5AF91322-A97E-41D0-8D9F-95CB1DE0FCA9}" type="parTrans" cxnId="{59C356BB-958E-4C05-BE5C-CF8035E06ECC}">
      <dgm:prSet/>
      <dgm:spPr/>
      <dgm:t>
        <a:bodyPr/>
        <a:lstStyle/>
        <a:p>
          <a:endParaRPr lang="el-GR" sz="1800"/>
        </a:p>
      </dgm:t>
    </dgm:pt>
    <dgm:pt modelId="{1244D7C4-4E7B-4D84-AFAA-95E00C0A5AD1}" type="sibTrans" cxnId="{59C356BB-958E-4C05-BE5C-CF8035E06ECC}">
      <dgm:prSet/>
      <dgm:spPr/>
      <dgm:t>
        <a:bodyPr/>
        <a:lstStyle/>
        <a:p>
          <a:endParaRPr lang="el-GR" sz="1800"/>
        </a:p>
      </dgm:t>
    </dgm:pt>
    <dgm:pt modelId="{7EF526F4-5859-44B5-881D-6B8DCE57405B}">
      <dgm:prSet phldrT="[Κείμενο]" custT="1"/>
      <dgm:spPr>
        <a:solidFill>
          <a:srgbClr val="E25E04"/>
        </a:solidFill>
      </dgm:spPr>
      <dgm:t>
        <a:bodyPr/>
        <a:lstStyle/>
        <a:p>
          <a:r>
            <a:rPr lang="el-GR" sz="800" dirty="0" smtClean="0"/>
            <a:t>Εργατικό δυναμικό </a:t>
          </a:r>
          <a:endParaRPr lang="el-GR" sz="800" dirty="0"/>
        </a:p>
      </dgm:t>
    </dgm:pt>
    <dgm:pt modelId="{980E3B48-8361-42E9-87D4-00E069010EB6}" type="parTrans" cxnId="{38200746-5B92-4427-B76F-25AE3189FFF0}">
      <dgm:prSet/>
      <dgm:spPr/>
      <dgm:t>
        <a:bodyPr/>
        <a:lstStyle/>
        <a:p>
          <a:endParaRPr lang="el-GR" sz="1800"/>
        </a:p>
      </dgm:t>
    </dgm:pt>
    <dgm:pt modelId="{08A1D7F9-F061-4133-BE26-1CCE7FD25C52}" type="sibTrans" cxnId="{38200746-5B92-4427-B76F-25AE3189FFF0}">
      <dgm:prSet/>
      <dgm:spPr>
        <a:solidFill>
          <a:srgbClr val="E25E04"/>
        </a:solidFill>
      </dgm:spPr>
      <dgm:t>
        <a:bodyPr/>
        <a:lstStyle/>
        <a:p>
          <a:endParaRPr lang="el-GR" sz="1800"/>
        </a:p>
      </dgm:t>
    </dgm:pt>
    <dgm:pt modelId="{A0A7AB06-CF2E-44BD-A6E4-E753096004CD}">
      <dgm:prSet phldrT="[Κείμενο]" custT="1"/>
      <dgm:spPr>
        <a:solidFill>
          <a:srgbClr val="E25E04"/>
        </a:solidFill>
      </dgm:spPr>
      <dgm:t>
        <a:bodyPr/>
        <a:lstStyle/>
        <a:p>
          <a:r>
            <a:rPr lang="el-GR" sz="800" dirty="0" smtClean="0"/>
            <a:t>Δημόσιος τομέας</a:t>
          </a:r>
          <a:endParaRPr lang="el-GR" sz="800" dirty="0"/>
        </a:p>
      </dgm:t>
    </dgm:pt>
    <dgm:pt modelId="{16784BA1-26CE-4914-A284-10EFE3F6B277}" type="parTrans" cxnId="{DDB75483-98A6-4E8C-8AE1-039AB6EF6DD1}">
      <dgm:prSet/>
      <dgm:spPr/>
      <dgm:t>
        <a:bodyPr/>
        <a:lstStyle/>
        <a:p>
          <a:endParaRPr lang="el-GR" sz="1800"/>
        </a:p>
      </dgm:t>
    </dgm:pt>
    <dgm:pt modelId="{7859077E-5C82-4A1C-AFCD-89000A8BA3BC}" type="sibTrans" cxnId="{DDB75483-98A6-4E8C-8AE1-039AB6EF6DD1}">
      <dgm:prSet/>
      <dgm:spPr>
        <a:solidFill>
          <a:srgbClr val="E25E04"/>
        </a:solidFill>
      </dgm:spPr>
      <dgm:t>
        <a:bodyPr/>
        <a:lstStyle/>
        <a:p>
          <a:endParaRPr lang="el-GR" sz="1800"/>
        </a:p>
      </dgm:t>
    </dgm:pt>
    <dgm:pt modelId="{7018707A-F84A-4811-B5DE-435172C15992}">
      <dgm:prSet phldrT="[Κείμενο]" custT="1"/>
      <dgm:spPr>
        <a:solidFill>
          <a:srgbClr val="E25E04"/>
        </a:solidFill>
      </dgm:spPr>
      <dgm:t>
        <a:bodyPr/>
        <a:lstStyle/>
        <a:p>
          <a:r>
            <a:rPr lang="el-GR" sz="800" dirty="0" smtClean="0"/>
            <a:t>Καταναλωτές</a:t>
          </a:r>
          <a:endParaRPr lang="el-GR" sz="800" dirty="0"/>
        </a:p>
      </dgm:t>
    </dgm:pt>
    <dgm:pt modelId="{832A3C47-D60E-401E-9D86-33709985D350}" type="parTrans" cxnId="{21AECF17-50A3-4343-A5F9-C1C21B03E9FF}">
      <dgm:prSet/>
      <dgm:spPr/>
      <dgm:t>
        <a:bodyPr/>
        <a:lstStyle/>
        <a:p>
          <a:endParaRPr lang="el-GR" sz="1800"/>
        </a:p>
      </dgm:t>
    </dgm:pt>
    <dgm:pt modelId="{368A8A29-ABA6-45A4-BE44-0ECFC06F804B}" type="sibTrans" cxnId="{21AECF17-50A3-4343-A5F9-C1C21B03E9FF}">
      <dgm:prSet/>
      <dgm:spPr>
        <a:solidFill>
          <a:srgbClr val="E25E04"/>
        </a:solidFill>
      </dgm:spPr>
      <dgm:t>
        <a:bodyPr/>
        <a:lstStyle/>
        <a:p>
          <a:endParaRPr lang="el-GR" sz="1800"/>
        </a:p>
      </dgm:t>
    </dgm:pt>
    <dgm:pt modelId="{A6CAD5D2-F7DC-4ED0-B18C-BAAAA7462B6B}">
      <dgm:prSet phldrT="[Κείμενο]" custT="1"/>
      <dgm:spPr>
        <a:solidFill>
          <a:srgbClr val="E25E04"/>
        </a:solidFill>
      </dgm:spPr>
      <dgm:t>
        <a:bodyPr/>
        <a:lstStyle/>
        <a:p>
          <a:r>
            <a:rPr lang="el-GR" sz="800" dirty="0" smtClean="0"/>
            <a:t>Προμηθευτές</a:t>
          </a:r>
          <a:endParaRPr lang="el-GR" sz="800" dirty="0"/>
        </a:p>
      </dgm:t>
    </dgm:pt>
    <dgm:pt modelId="{578BF3D2-E93A-40F5-9093-2EBD9D4820F9}" type="parTrans" cxnId="{D1809D73-8D51-4DFB-A6C6-169A0BBE4E7B}">
      <dgm:prSet/>
      <dgm:spPr/>
      <dgm:t>
        <a:bodyPr/>
        <a:lstStyle/>
        <a:p>
          <a:endParaRPr lang="el-GR" sz="1800"/>
        </a:p>
      </dgm:t>
    </dgm:pt>
    <dgm:pt modelId="{97EECA63-F079-4623-9A59-55DBD643868D}" type="sibTrans" cxnId="{D1809D73-8D51-4DFB-A6C6-169A0BBE4E7B}">
      <dgm:prSet/>
      <dgm:spPr>
        <a:solidFill>
          <a:srgbClr val="E25E04"/>
        </a:solidFill>
      </dgm:spPr>
      <dgm:t>
        <a:bodyPr/>
        <a:lstStyle/>
        <a:p>
          <a:endParaRPr lang="el-GR" sz="1800"/>
        </a:p>
      </dgm:t>
    </dgm:pt>
    <dgm:pt modelId="{E32E8B54-24B5-48F7-88DB-65B9DDFF89C2}">
      <dgm:prSet phldrT="[Κείμενο]"/>
      <dgm:spPr/>
    </dgm:pt>
    <dgm:pt modelId="{A3EC7EFD-5584-4266-B897-F493F4EAAFFA}" type="parTrans" cxnId="{DA0848CD-C2CA-4F0C-BC8F-CF3ECFE4C139}">
      <dgm:prSet/>
      <dgm:spPr/>
      <dgm:t>
        <a:bodyPr/>
        <a:lstStyle/>
        <a:p>
          <a:endParaRPr lang="el-GR" sz="1800"/>
        </a:p>
      </dgm:t>
    </dgm:pt>
    <dgm:pt modelId="{397C1E34-AC75-43C5-A8C0-FBDE71D5E308}" type="sibTrans" cxnId="{DA0848CD-C2CA-4F0C-BC8F-CF3ECFE4C139}">
      <dgm:prSet/>
      <dgm:spPr/>
      <dgm:t>
        <a:bodyPr/>
        <a:lstStyle/>
        <a:p>
          <a:endParaRPr lang="el-GR" sz="1800"/>
        </a:p>
      </dgm:t>
    </dgm:pt>
    <dgm:pt modelId="{B8564D1B-9CD8-4745-A5B8-4DB5AE2DDBA3}">
      <dgm:prSet phldrT="[Κείμενο]"/>
      <dgm:spPr/>
    </dgm:pt>
    <dgm:pt modelId="{994AC590-C6CB-473E-9815-35E457A883BF}" type="parTrans" cxnId="{34924C1A-00E8-4E04-88B4-48016CB527CC}">
      <dgm:prSet/>
      <dgm:spPr/>
      <dgm:t>
        <a:bodyPr/>
        <a:lstStyle/>
        <a:p>
          <a:endParaRPr lang="el-GR" sz="1800"/>
        </a:p>
      </dgm:t>
    </dgm:pt>
    <dgm:pt modelId="{E8ACE623-59A1-46F2-9C10-3CA67C47A5B7}" type="sibTrans" cxnId="{34924C1A-00E8-4E04-88B4-48016CB527CC}">
      <dgm:prSet/>
      <dgm:spPr/>
      <dgm:t>
        <a:bodyPr/>
        <a:lstStyle/>
        <a:p>
          <a:endParaRPr lang="el-GR" sz="1800"/>
        </a:p>
      </dgm:t>
    </dgm:pt>
    <dgm:pt modelId="{30E9DAB3-EED3-4694-AD47-A0297573492D}">
      <dgm:prSet phldrT="[Κείμενο]"/>
      <dgm:spPr/>
    </dgm:pt>
    <dgm:pt modelId="{D2FE54F6-B75A-4A55-9771-42A4D063CCBA}" type="parTrans" cxnId="{07831024-1516-4257-92E4-4DBD8CE73481}">
      <dgm:prSet/>
      <dgm:spPr/>
      <dgm:t>
        <a:bodyPr/>
        <a:lstStyle/>
        <a:p>
          <a:endParaRPr lang="el-GR" sz="1800"/>
        </a:p>
      </dgm:t>
    </dgm:pt>
    <dgm:pt modelId="{7A108413-DBC5-43AA-80FE-0119F50A65CB}" type="sibTrans" cxnId="{07831024-1516-4257-92E4-4DBD8CE73481}">
      <dgm:prSet/>
      <dgm:spPr/>
      <dgm:t>
        <a:bodyPr/>
        <a:lstStyle/>
        <a:p>
          <a:endParaRPr lang="el-GR" sz="1800"/>
        </a:p>
      </dgm:t>
    </dgm:pt>
    <dgm:pt modelId="{FA5EA3A7-F84E-44F4-845D-BCF9605746B0}">
      <dgm:prSet phldrT="[Κείμενο]" custT="1"/>
      <dgm:spPr>
        <a:solidFill>
          <a:srgbClr val="E25E04"/>
        </a:solidFill>
      </dgm:spPr>
      <dgm:t>
        <a:bodyPr/>
        <a:lstStyle/>
        <a:p>
          <a:r>
            <a:rPr lang="el-GR" sz="800" dirty="0" smtClean="0"/>
            <a:t>Κεφαλαιαγορά</a:t>
          </a:r>
          <a:endParaRPr lang="el-GR" sz="800" dirty="0"/>
        </a:p>
      </dgm:t>
    </dgm:pt>
    <dgm:pt modelId="{B2CE6866-8B86-42B2-A80B-618B2F2C9AD9}" type="parTrans" cxnId="{18681149-0BFE-4207-A013-E58D3336A9FC}">
      <dgm:prSet/>
      <dgm:spPr/>
      <dgm:t>
        <a:bodyPr/>
        <a:lstStyle/>
        <a:p>
          <a:endParaRPr lang="el-GR" sz="1800"/>
        </a:p>
      </dgm:t>
    </dgm:pt>
    <dgm:pt modelId="{D0A6D0B3-2052-43A8-A13B-E81DC8CD87AD}" type="sibTrans" cxnId="{18681149-0BFE-4207-A013-E58D3336A9FC}">
      <dgm:prSet/>
      <dgm:spPr>
        <a:solidFill>
          <a:srgbClr val="E25E04"/>
        </a:solidFill>
      </dgm:spPr>
      <dgm:t>
        <a:bodyPr/>
        <a:lstStyle/>
        <a:p>
          <a:endParaRPr lang="el-GR" sz="1800"/>
        </a:p>
      </dgm:t>
    </dgm:pt>
    <dgm:pt modelId="{2C69867A-B4E3-4B79-81F4-AFA8B8A6F041}">
      <dgm:prSet phldrT="[Κείμενο]" custT="1"/>
      <dgm:spPr>
        <a:solidFill>
          <a:srgbClr val="E25E04"/>
        </a:solidFill>
      </dgm:spPr>
      <dgm:t>
        <a:bodyPr/>
        <a:lstStyle/>
        <a:p>
          <a:r>
            <a:rPr lang="el-GR" sz="800" dirty="0" smtClean="0"/>
            <a:t>Ανταγωνιστές</a:t>
          </a:r>
          <a:endParaRPr lang="el-GR" sz="800" dirty="0"/>
        </a:p>
      </dgm:t>
    </dgm:pt>
    <dgm:pt modelId="{6D234971-002E-4DEE-A079-AA0A63852BCF}" type="parTrans" cxnId="{8E873C00-86B8-4031-AE00-77B76CFD44A3}">
      <dgm:prSet/>
      <dgm:spPr/>
      <dgm:t>
        <a:bodyPr/>
        <a:lstStyle/>
        <a:p>
          <a:endParaRPr lang="el-GR" sz="1800"/>
        </a:p>
      </dgm:t>
    </dgm:pt>
    <dgm:pt modelId="{7E13785C-D73C-4B46-9D82-ADD1681E0782}" type="sibTrans" cxnId="{8E873C00-86B8-4031-AE00-77B76CFD44A3}">
      <dgm:prSet/>
      <dgm:spPr>
        <a:solidFill>
          <a:srgbClr val="E25E04"/>
        </a:solidFill>
      </dgm:spPr>
      <dgm:t>
        <a:bodyPr/>
        <a:lstStyle/>
        <a:p>
          <a:endParaRPr lang="el-GR" sz="1800"/>
        </a:p>
      </dgm:t>
    </dgm:pt>
    <dgm:pt modelId="{D18B2214-4DF9-4522-92D6-950215C4D6C3}">
      <dgm:prSet/>
      <dgm:spPr/>
      <dgm:t>
        <a:bodyPr/>
        <a:lstStyle/>
        <a:p>
          <a:endParaRPr lang="el-GR"/>
        </a:p>
      </dgm:t>
    </dgm:pt>
    <dgm:pt modelId="{DC8F7977-1806-470A-B4E9-6372AA17318C}" type="parTrans" cxnId="{91959710-E76F-4CE1-98F7-A999236194D3}">
      <dgm:prSet/>
      <dgm:spPr/>
      <dgm:t>
        <a:bodyPr/>
        <a:lstStyle/>
        <a:p>
          <a:endParaRPr lang="el-GR"/>
        </a:p>
      </dgm:t>
    </dgm:pt>
    <dgm:pt modelId="{0A821617-39CE-49FD-9A20-DEF3729EEEEA}" type="sibTrans" cxnId="{91959710-E76F-4CE1-98F7-A999236194D3}">
      <dgm:prSet/>
      <dgm:spPr/>
      <dgm:t>
        <a:bodyPr/>
        <a:lstStyle/>
        <a:p>
          <a:endParaRPr lang="el-GR"/>
        </a:p>
      </dgm:t>
    </dgm:pt>
    <dgm:pt modelId="{98C7E259-C3E5-4EE2-B636-F20BBF8F1B64}">
      <dgm:prSet/>
      <dgm:spPr/>
      <dgm:t>
        <a:bodyPr/>
        <a:lstStyle/>
        <a:p>
          <a:endParaRPr lang="el-GR"/>
        </a:p>
      </dgm:t>
    </dgm:pt>
    <dgm:pt modelId="{78198C1A-E6F8-442F-9683-1B24B55AAA4D}" type="parTrans" cxnId="{FC4E470E-9445-4E94-8315-F8A831B0FE00}">
      <dgm:prSet/>
      <dgm:spPr/>
      <dgm:t>
        <a:bodyPr/>
        <a:lstStyle/>
        <a:p>
          <a:endParaRPr lang="el-GR"/>
        </a:p>
      </dgm:t>
    </dgm:pt>
    <dgm:pt modelId="{32A32935-563C-44BF-AF46-01EF329898B4}" type="sibTrans" cxnId="{FC4E470E-9445-4E94-8315-F8A831B0FE00}">
      <dgm:prSet/>
      <dgm:spPr/>
      <dgm:t>
        <a:bodyPr/>
        <a:lstStyle/>
        <a:p>
          <a:endParaRPr lang="el-GR"/>
        </a:p>
      </dgm:t>
    </dgm:pt>
    <dgm:pt modelId="{D5D362DA-3390-48D2-9838-C993EBA78B14}" type="pres">
      <dgm:prSet presAssocID="{BA571D06-5B8F-47D0-B77F-0915BC868B78}" presName="Name0" presStyleCnt="0">
        <dgm:presLayoutVars>
          <dgm:chMax val="1"/>
          <dgm:dir/>
          <dgm:animLvl val="ctr"/>
          <dgm:resizeHandles val="exact"/>
        </dgm:presLayoutVars>
      </dgm:prSet>
      <dgm:spPr/>
    </dgm:pt>
    <dgm:pt modelId="{68179004-952C-482E-BF2E-DE445FD04D55}" type="pres">
      <dgm:prSet presAssocID="{731705CB-1B50-409A-9C2E-B6781A3BC239}" presName="centerShape" presStyleLbl="node0" presStyleIdx="0" presStyleCnt="1" custScaleX="140718"/>
      <dgm:spPr/>
    </dgm:pt>
    <dgm:pt modelId="{2D8EC9D3-A806-4A6A-90C2-24763877413E}" type="pres">
      <dgm:prSet presAssocID="{7EF526F4-5859-44B5-881D-6B8DCE57405B}" presName="node" presStyleLbl="node1" presStyleIdx="0" presStyleCnt="6">
        <dgm:presLayoutVars>
          <dgm:bulletEnabled val="1"/>
        </dgm:presLayoutVars>
      </dgm:prSet>
      <dgm:spPr/>
      <dgm:t>
        <a:bodyPr/>
        <a:lstStyle/>
        <a:p>
          <a:endParaRPr lang="el-GR"/>
        </a:p>
      </dgm:t>
    </dgm:pt>
    <dgm:pt modelId="{3D8C8CF2-EAF8-404B-8518-7E370E746453}" type="pres">
      <dgm:prSet presAssocID="{7EF526F4-5859-44B5-881D-6B8DCE57405B}" presName="dummy" presStyleCnt="0"/>
      <dgm:spPr/>
    </dgm:pt>
    <dgm:pt modelId="{07C54284-E360-45AB-8B5C-4335054D5320}" type="pres">
      <dgm:prSet presAssocID="{08A1D7F9-F061-4133-BE26-1CCE7FD25C52}" presName="sibTrans" presStyleLbl="sibTrans2D1" presStyleIdx="0" presStyleCnt="6"/>
      <dgm:spPr/>
    </dgm:pt>
    <dgm:pt modelId="{58A3DAD3-F6A4-4A81-9363-770D10281C85}" type="pres">
      <dgm:prSet presAssocID="{A0A7AB06-CF2E-44BD-A6E4-E753096004CD}" presName="node" presStyleLbl="node1" presStyleIdx="1" presStyleCnt="6">
        <dgm:presLayoutVars>
          <dgm:bulletEnabled val="1"/>
        </dgm:presLayoutVars>
      </dgm:prSet>
      <dgm:spPr/>
    </dgm:pt>
    <dgm:pt modelId="{77226045-E953-4CF6-A88C-7D18FCDDC045}" type="pres">
      <dgm:prSet presAssocID="{A0A7AB06-CF2E-44BD-A6E4-E753096004CD}" presName="dummy" presStyleCnt="0"/>
      <dgm:spPr/>
    </dgm:pt>
    <dgm:pt modelId="{FC4497FD-C48F-4556-A44B-1A8FE5147E3D}" type="pres">
      <dgm:prSet presAssocID="{7859077E-5C82-4A1C-AFCD-89000A8BA3BC}" presName="sibTrans" presStyleLbl="sibTrans2D1" presStyleIdx="1" presStyleCnt="6"/>
      <dgm:spPr/>
    </dgm:pt>
    <dgm:pt modelId="{125BE09E-7DAE-4503-9F81-F18E50FA7E05}" type="pres">
      <dgm:prSet presAssocID="{7018707A-F84A-4811-B5DE-435172C15992}" presName="node" presStyleLbl="node1" presStyleIdx="2" presStyleCnt="6">
        <dgm:presLayoutVars>
          <dgm:bulletEnabled val="1"/>
        </dgm:presLayoutVars>
      </dgm:prSet>
      <dgm:spPr/>
    </dgm:pt>
    <dgm:pt modelId="{9658FD83-F109-4A27-B35B-F56DA34DA106}" type="pres">
      <dgm:prSet presAssocID="{7018707A-F84A-4811-B5DE-435172C15992}" presName="dummy" presStyleCnt="0"/>
      <dgm:spPr/>
    </dgm:pt>
    <dgm:pt modelId="{8289ECF1-E48D-47FA-BFB6-3306734B63DC}" type="pres">
      <dgm:prSet presAssocID="{368A8A29-ABA6-45A4-BE44-0ECFC06F804B}" presName="sibTrans" presStyleLbl="sibTrans2D1" presStyleIdx="2" presStyleCnt="6"/>
      <dgm:spPr/>
    </dgm:pt>
    <dgm:pt modelId="{561C10A3-BDD0-488D-93FC-0CB8C7FADB1D}" type="pres">
      <dgm:prSet presAssocID="{A6CAD5D2-F7DC-4ED0-B18C-BAAAA7462B6B}" presName="node" presStyleLbl="node1" presStyleIdx="3" presStyleCnt="6">
        <dgm:presLayoutVars>
          <dgm:bulletEnabled val="1"/>
        </dgm:presLayoutVars>
      </dgm:prSet>
      <dgm:spPr/>
    </dgm:pt>
    <dgm:pt modelId="{98CE8CC0-CA70-4965-8AA3-F2D69D14F525}" type="pres">
      <dgm:prSet presAssocID="{A6CAD5D2-F7DC-4ED0-B18C-BAAAA7462B6B}" presName="dummy" presStyleCnt="0"/>
      <dgm:spPr/>
    </dgm:pt>
    <dgm:pt modelId="{8534DCCD-678A-4A74-B62D-F98AECD5A0FD}" type="pres">
      <dgm:prSet presAssocID="{97EECA63-F079-4623-9A59-55DBD643868D}" presName="sibTrans" presStyleLbl="sibTrans2D1" presStyleIdx="3" presStyleCnt="6"/>
      <dgm:spPr/>
    </dgm:pt>
    <dgm:pt modelId="{7E6DACD5-B2BF-44C2-8551-F1516009FAEC}" type="pres">
      <dgm:prSet presAssocID="{FA5EA3A7-F84E-44F4-845D-BCF9605746B0}" presName="node" presStyleLbl="node1" presStyleIdx="4" presStyleCnt="6">
        <dgm:presLayoutVars>
          <dgm:bulletEnabled val="1"/>
        </dgm:presLayoutVars>
      </dgm:prSet>
      <dgm:spPr/>
      <dgm:t>
        <a:bodyPr/>
        <a:lstStyle/>
        <a:p>
          <a:endParaRPr lang="el-GR"/>
        </a:p>
      </dgm:t>
    </dgm:pt>
    <dgm:pt modelId="{6900F82D-9712-49B9-ABB0-21E96EB5CB6B}" type="pres">
      <dgm:prSet presAssocID="{FA5EA3A7-F84E-44F4-845D-BCF9605746B0}" presName="dummy" presStyleCnt="0"/>
      <dgm:spPr/>
    </dgm:pt>
    <dgm:pt modelId="{0F9782CA-2DBE-40FC-9E90-45ACD2834659}" type="pres">
      <dgm:prSet presAssocID="{D0A6D0B3-2052-43A8-A13B-E81DC8CD87AD}" presName="sibTrans" presStyleLbl="sibTrans2D1" presStyleIdx="4" presStyleCnt="6"/>
      <dgm:spPr/>
    </dgm:pt>
    <dgm:pt modelId="{FB77F3EC-6571-4A3B-8AB9-B80AC19BAA8D}" type="pres">
      <dgm:prSet presAssocID="{2C69867A-B4E3-4B79-81F4-AFA8B8A6F041}" presName="node" presStyleLbl="node1" presStyleIdx="5" presStyleCnt="6">
        <dgm:presLayoutVars>
          <dgm:bulletEnabled val="1"/>
        </dgm:presLayoutVars>
      </dgm:prSet>
      <dgm:spPr/>
    </dgm:pt>
    <dgm:pt modelId="{57E7ACE8-89C6-48E0-BBCF-E8883D28AF89}" type="pres">
      <dgm:prSet presAssocID="{2C69867A-B4E3-4B79-81F4-AFA8B8A6F041}" presName="dummy" presStyleCnt="0"/>
      <dgm:spPr/>
    </dgm:pt>
    <dgm:pt modelId="{C6FFA31B-09E6-4155-A615-BB7E50DC4DBE}" type="pres">
      <dgm:prSet presAssocID="{7E13785C-D73C-4B46-9D82-ADD1681E0782}" presName="sibTrans" presStyleLbl="sibTrans2D1" presStyleIdx="5" presStyleCnt="6"/>
      <dgm:spPr/>
    </dgm:pt>
  </dgm:ptLst>
  <dgm:cxnLst>
    <dgm:cxn modelId="{FCF454F8-4690-443E-AF29-1FF4E75284EA}" type="presOf" srcId="{2C69867A-B4E3-4B79-81F4-AFA8B8A6F041}" destId="{FB77F3EC-6571-4A3B-8AB9-B80AC19BAA8D}" srcOrd="0" destOrd="0" presId="urn:microsoft.com/office/officeart/2005/8/layout/radial6"/>
    <dgm:cxn modelId="{07831024-1516-4257-92E4-4DBD8CE73481}" srcId="{BA571D06-5B8F-47D0-B77F-0915BC868B78}" destId="{30E9DAB3-EED3-4694-AD47-A0297573492D}" srcOrd="3" destOrd="0" parTransId="{D2FE54F6-B75A-4A55-9771-42A4D063CCBA}" sibTransId="{7A108413-DBC5-43AA-80FE-0119F50A65CB}"/>
    <dgm:cxn modelId="{AD9A9BD2-66AF-4C43-BE0E-53901B3E2990}" type="presOf" srcId="{A6CAD5D2-F7DC-4ED0-B18C-BAAAA7462B6B}" destId="{561C10A3-BDD0-488D-93FC-0CB8C7FADB1D}" srcOrd="0" destOrd="0" presId="urn:microsoft.com/office/officeart/2005/8/layout/radial6"/>
    <dgm:cxn modelId="{DA0848CD-C2CA-4F0C-BC8F-CF3ECFE4C139}" srcId="{BA571D06-5B8F-47D0-B77F-0915BC868B78}" destId="{E32E8B54-24B5-48F7-88DB-65B9DDFF89C2}" srcOrd="1" destOrd="0" parTransId="{A3EC7EFD-5584-4266-B897-F493F4EAAFFA}" sibTransId="{397C1E34-AC75-43C5-A8C0-FBDE71D5E308}"/>
    <dgm:cxn modelId="{B2D45FE1-700B-470A-BEFE-66DD157D56A3}" type="presOf" srcId="{731705CB-1B50-409A-9C2E-B6781A3BC239}" destId="{68179004-952C-482E-BF2E-DE445FD04D55}" srcOrd="0" destOrd="0" presId="urn:microsoft.com/office/officeart/2005/8/layout/radial6"/>
    <dgm:cxn modelId="{91959710-E76F-4CE1-98F7-A999236194D3}" srcId="{BA571D06-5B8F-47D0-B77F-0915BC868B78}" destId="{D18B2214-4DF9-4522-92D6-950215C4D6C3}" srcOrd="4" destOrd="0" parTransId="{DC8F7977-1806-470A-B4E9-6372AA17318C}" sibTransId="{0A821617-39CE-49FD-9A20-DEF3729EEEEA}"/>
    <dgm:cxn modelId="{474570CA-6E68-4EF2-88D9-6A7913C68F48}" type="presOf" srcId="{FA5EA3A7-F84E-44F4-845D-BCF9605746B0}" destId="{7E6DACD5-B2BF-44C2-8551-F1516009FAEC}" srcOrd="0" destOrd="0" presId="urn:microsoft.com/office/officeart/2005/8/layout/radial6"/>
    <dgm:cxn modelId="{FC4E470E-9445-4E94-8315-F8A831B0FE00}" srcId="{BA571D06-5B8F-47D0-B77F-0915BC868B78}" destId="{98C7E259-C3E5-4EE2-B636-F20BBF8F1B64}" srcOrd="5" destOrd="0" parTransId="{78198C1A-E6F8-442F-9683-1B24B55AAA4D}" sibTransId="{32A32935-563C-44BF-AF46-01EF329898B4}"/>
    <dgm:cxn modelId="{DDB75483-98A6-4E8C-8AE1-039AB6EF6DD1}" srcId="{731705CB-1B50-409A-9C2E-B6781A3BC239}" destId="{A0A7AB06-CF2E-44BD-A6E4-E753096004CD}" srcOrd="1" destOrd="0" parTransId="{16784BA1-26CE-4914-A284-10EFE3F6B277}" sibTransId="{7859077E-5C82-4A1C-AFCD-89000A8BA3BC}"/>
    <dgm:cxn modelId="{38200746-5B92-4427-B76F-25AE3189FFF0}" srcId="{731705CB-1B50-409A-9C2E-B6781A3BC239}" destId="{7EF526F4-5859-44B5-881D-6B8DCE57405B}" srcOrd="0" destOrd="0" parTransId="{980E3B48-8361-42E9-87D4-00E069010EB6}" sibTransId="{08A1D7F9-F061-4133-BE26-1CCE7FD25C52}"/>
    <dgm:cxn modelId="{8E873C00-86B8-4031-AE00-77B76CFD44A3}" srcId="{731705CB-1B50-409A-9C2E-B6781A3BC239}" destId="{2C69867A-B4E3-4B79-81F4-AFA8B8A6F041}" srcOrd="5" destOrd="0" parTransId="{6D234971-002E-4DEE-A079-AA0A63852BCF}" sibTransId="{7E13785C-D73C-4B46-9D82-ADD1681E0782}"/>
    <dgm:cxn modelId="{21AECF17-50A3-4343-A5F9-C1C21B03E9FF}" srcId="{731705CB-1B50-409A-9C2E-B6781A3BC239}" destId="{7018707A-F84A-4811-B5DE-435172C15992}" srcOrd="2" destOrd="0" parTransId="{832A3C47-D60E-401E-9D86-33709985D350}" sibTransId="{368A8A29-ABA6-45A4-BE44-0ECFC06F804B}"/>
    <dgm:cxn modelId="{2DF4D04F-D35F-4A32-8921-CFBC47BC458F}" type="presOf" srcId="{7E13785C-D73C-4B46-9D82-ADD1681E0782}" destId="{C6FFA31B-09E6-4155-A615-BB7E50DC4DBE}" srcOrd="0" destOrd="0" presId="urn:microsoft.com/office/officeart/2005/8/layout/radial6"/>
    <dgm:cxn modelId="{65D0E2BC-6604-4AE7-8375-2ABBC6989A56}" type="presOf" srcId="{A0A7AB06-CF2E-44BD-A6E4-E753096004CD}" destId="{58A3DAD3-F6A4-4A81-9363-770D10281C85}" srcOrd="0" destOrd="0" presId="urn:microsoft.com/office/officeart/2005/8/layout/radial6"/>
    <dgm:cxn modelId="{305F8E39-1028-4A43-93CD-583ECADE7AD7}" type="presOf" srcId="{7EF526F4-5859-44B5-881D-6B8DCE57405B}" destId="{2D8EC9D3-A806-4A6A-90C2-24763877413E}" srcOrd="0" destOrd="0" presId="urn:microsoft.com/office/officeart/2005/8/layout/radial6"/>
    <dgm:cxn modelId="{C1E3852E-2755-4A79-891B-77D08CA6C3BB}" type="presOf" srcId="{7018707A-F84A-4811-B5DE-435172C15992}" destId="{125BE09E-7DAE-4503-9F81-F18E50FA7E05}" srcOrd="0" destOrd="0" presId="urn:microsoft.com/office/officeart/2005/8/layout/radial6"/>
    <dgm:cxn modelId="{34924C1A-00E8-4E04-88B4-48016CB527CC}" srcId="{BA571D06-5B8F-47D0-B77F-0915BC868B78}" destId="{B8564D1B-9CD8-4745-A5B8-4DB5AE2DDBA3}" srcOrd="2" destOrd="0" parTransId="{994AC590-C6CB-473E-9815-35E457A883BF}" sibTransId="{E8ACE623-59A1-46F2-9C10-3CA67C47A5B7}"/>
    <dgm:cxn modelId="{E81094F8-E629-4D7A-B7BF-CA044F744A7E}" type="presOf" srcId="{7859077E-5C82-4A1C-AFCD-89000A8BA3BC}" destId="{FC4497FD-C48F-4556-A44B-1A8FE5147E3D}" srcOrd="0" destOrd="0" presId="urn:microsoft.com/office/officeart/2005/8/layout/radial6"/>
    <dgm:cxn modelId="{1A46F958-DB6A-4916-B629-882EBFAE2AA5}" type="presOf" srcId="{BA571D06-5B8F-47D0-B77F-0915BC868B78}" destId="{D5D362DA-3390-48D2-9838-C993EBA78B14}" srcOrd="0" destOrd="0" presId="urn:microsoft.com/office/officeart/2005/8/layout/radial6"/>
    <dgm:cxn modelId="{5978BB9A-9AAE-434F-AB06-3B7B99F13BA9}" type="presOf" srcId="{97EECA63-F079-4623-9A59-55DBD643868D}" destId="{8534DCCD-678A-4A74-B62D-F98AECD5A0FD}" srcOrd="0" destOrd="0" presId="urn:microsoft.com/office/officeart/2005/8/layout/radial6"/>
    <dgm:cxn modelId="{D1809D73-8D51-4DFB-A6C6-169A0BBE4E7B}" srcId="{731705CB-1B50-409A-9C2E-B6781A3BC239}" destId="{A6CAD5D2-F7DC-4ED0-B18C-BAAAA7462B6B}" srcOrd="3" destOrd="0" parTransId="{578BF3D2-E93A-40F5-9093-2EBD9D4820F9}" sibTransId="{97EECA63-F079-4623-9A59-55DBD643868D}"/>
    <dgm:cxn modelId="{59C356BB-958E-4C05-BE5C-CF8035E06ECC}" srcId="{BA571D06-5B8F-47D0-B77F-0915BC868B78}" destId="{731705CB-1B50-409A-9C2E-B6781A3BC239}" srcOrd="0" destOrd="0" parTransId="{5AF91322-A97E-41D0-8D9F-95CB1DE0FCA9}" sibTransId="{1244D7C4-4E7B-4D84-AFAA-95E00C0A5AD1}"/>
    <dgm:cxn modelId="{270B9C9C-D183-4C06-AE69-14BD9ADE1085}" type="presOf" srcId="{368A8A29-ABA6-45A4-BE44-0ECFC06F804B}" destId="{8289ECF1-E48D-47FA-BFB6-3306734B63DC}" srcOrd="0" destOrd="0" presId="urn:microsoft.com/office/officeart/2005/8/layout/radial6"/>
    <dgm:cxn modelId="{5BE4584B-D3EE-40ED-8CAC-380DF60DDEF2}" type="presOf" srcId="{08A1D7F9-F061-4133-BE26-1CCE7FD25C52}" destId="{07C54284-E360-45AB-8B5C-4335054D5320}" srcOrd="0" destOrd="0" presId="urn:microsoft.com/office/officeart/2005/8/layout/radial6"/>
    <dgm:cxn modelId="{E2EFDC59-DB0C-4484-A93F-2896AE747F18}" type="presOf" srcId="{D0A6D0B3-2052-43A8-A13B-E81DC8CD87AD}" destId="{0F9782CA-2DBE-40FC-9E90-45ACD2834659}" srcOrd="0" destOrd="0" presId="urn:microsoft.com/office/officeart/2005/8/layout/radial6"/>
    <dgm:cxn modelId="{18681149-0BFE-4207-A013-E58D3336A9FC}" srcId="{731705CB-1B50-409A-9C2E-B6781A3BC239}" destId="{FA5EA3A7-F84E-44F4-845D-BCF9605746B0}" srcOrd="4" destOrd="0" parTransId="{B2CE6866-8B86-42B2-A80B-618B2F2C9AD9}" sibTransId="{D0A6D0B3-2052-43A8-A13B-E81DC8CD87AD}"/>
    <dgm:cxn modelId="{55CCE850-A5AE-4B97-9CD9-896D53677AEB}" type="presParOf" srcId="{D5D362DA-3390-48D2-9838-C993EBA78B14}" destId="{68179004-952C-482E-BF2E-DE445FD04D55}" srcOrd="0" destOrd="0" presId="urn:microsoft.com/office/officeart/2005/8/layout/radial6"/>
    <dgm:cxn modelId="{9DCDA898-A080-422C-8F51-3C2178D2D491}" type="presParOf" srcId="{D5D362DA-3390-48D2-9838-C993EBA78B14}" destId="{2D8EC9D3-A806-4A6A-90C2-24763877413E}" srcOrd="1" destOrd="0" presId="urn:microsoft.com/office/officeart/2005/8/layout/radial6"/>
    <dgm:cxn modelId="{5C68BF71-EC75-4492-AE2F-913EAEA26904}" type="presParOf" srcId="{D5D362DA-3390-48D2-9838-C993EBA78B14}" destId="{3D8C8CF2-EAF8-404B-8518-7E370E746453}" srcOrd="2" destOrd="0" presId="urn:microsoft.com/office/officeart/2005/8/layout/radial6"/>
    <dgm:cxn modelId="{FB781DA7-8E53-4221-A64C-E61C21E0C813}" type="presParOf" srcId="{D5D362DA-3390-48D2-9838-C993EBA78B14}" destId="{07C54284-E360-45AB-8B5C-4335054D5320}" srcOrd="3" destOrd="0" presId="urn:microsoft.com/office/officeart/2005/8/layout/radial6"/>
    <dgm:cxn modelId="{AD4CEFA4-0F4C-4092-B57E-B98EE1974154}" type="presParOf" srcId="{D5D362DA-3390-48D2-9838-C993EBA78B14}" destId="{58A3DAD3-F6A4-4A81-9363-770D10281C85}" srcOrd="4" destOrd="0" presId="urn:microsoft.com/office/officeart/2005/8/layout/radial6"/>
    <dgm:cxn modelId="{A74F1E02-EE01-4960-96BD-F81BF77E9FBD}" type="presParOf" srcId="{D5D362DA-3390-48D2-9838-C993EBA78B14}" destId="{77226045-E953-4CF6-A88C-7D18FCDDC045}" srcOrd="5" destOrd="0" presId="urn:microsoft.com/office/officeart/2005/8/layout/radial6"/>
    <dgm:cxn modelId="{CBBC6BE7-7FCA-44A6-871D-6118789C53D7}" type="presParOf" srcId="{D5D362DA-3390-48D2-9838-C993EBA78B14}" destId="{FC4497FD-C48F-4556-A44B-1A8FE5147E3D}" srcOrd="6" destOrd="0" presId="urn:microsoft.com/office/officeart/2005/8/layout/radial6"/>
    <dgm:cxn modelId="{42F7956D-9A9F-416B-8750-21CD7CF5BB53}" type="presParOf" srcId="{D5D362DA-3390-48D2-9838-C993EBA78B14}" destId="{125BE09E-7DAE-4503-9F81-F18E50FA7E05}" srcOrd="7" destOrd="0" presId="urn:microsoft.com/office/officeart/2005/8/layout/radial6"/>
    <dgm:cxn modelId="{A1958C0B-9CBB-4177-9C7E-E1C9862B7A18}" type="presParOf" srcId="{D5D362DA-3390-48D2-9838-C993EBA78B14}" destId="{9658FD83-F109-4A27-B35B-F56DA34DA106}" srcOrd="8" destOrd="0" presId="urn:microsoft.com/office/officeart/2005/8/layout/radial6"/>
    <dgm:cxn modelId="{13435E98-6EFF-4077-97EC-072FFB5F2BCD}" type="presParOf" srcId="{D5D362DA-3390-48D2-9838-C993EBA78B14}" destId="{8289ECF1-E48D-47FA-BFB6-3306734B63DC}" srcOrd="9" destOrd="0" presId="urn:microsoft.com/office/officeart/2005/8/layout/radial6"/>
    <dgm:cxn modelId="{903E488A-79B2-406C-8A7B-E78E248AA11E}" type="presParOf" srcId="{D5D362DA-3390-48D2-9838-C993EBA78B14}" destId="{561C10A3-BDD0-488D-93FC-0CB8C7FADB1D}" srcOrd="10" destOrd="0" presId="urn:microsoft.com/office/officeart/2005/8/layout/radial6"/>
    <dgm:cxn modelId="{E2CC24A1-0C3A-4A1C-80A3-E664E2A97BCF}" type="presParOf" srcId="{D5D362DA-3390-48D2-9838-C993EBA78B14}" destId="{98CE8CC0-CA70-4965-8AA3-F2D69D14F525}" srcOrd="11" destOrd="0" presId="urn:microsoft.com/office/officeart/2005/8/layout/radial6"/>
    <dgm:cxn modelId="{64DAA024-11F4-4450-9C90-7B224A920B72}" type="presParOf" srcId="{D5D362DA-3390-48D2-9838-C993EBA78B14}" destId="{8534DCCD-678A-4A74-B62D-F98AECD5A0FD}" srcOrd="12" destOrd="0" presId="urn:microsoft.com/office/officeart/2005/8/layout/radial6"/>
    <dgm:cxn modelId="{EE0C42DC-4AF4-4DED-BB9D-3910DBAB68E0}" type="presParOf" srcId="{D5D362DA-3390-48D2-9838-C993EBA78B14}" destId="{7E6DACD5-B2BF-44C2-8551-F1516009FAEC}" srcOrd="13" destOrd="0" presId="urn:microsoft.com/office/officeart/2005/8/layout/radial6"/>
    <dgm:cxn modelId="{9ACA6853-F42E-4FBD-90DF-72441C9908FD}" type="presParOf" srcId="{D5D362DA-3390-48D2-9838-C993EBA78B14}" destId="{6900F82D-9712-49B9-ABB0-21E96EB5CB6B}" srcOrd="14" destOrd="0" presId="urn:microsoft.com/office/officeart/2005/8/layout/radial6"/>
    <dgm:cxn modelId="{FA52E491-91FA-4BB3-9C72-5BCE15369945}" type="presParOf" srcId="{D5D362DA-3390-48D2-9838-C993EBA78B14}" destId="{0F9782CA-2DBE-40FC-9E90-45ACD2834659}" srcOrd="15" destOrd="0" presId="urn:microsoft.com/office/officeart/2005/8/layout/radial6"/>
    <dgm:cxn modelId="{9EE58E41-8F08-4388-89B2-1251B5FC1B85}" type="presParOf" srcId="{D5D362DA-3390-48D2-9838-C993EBA78B14}" destId="{FB77F3EC-6571-4A3B-8AB9-B80AC19BAA8D}" srcOrd="16" destOrd="0" presId="urn:microsoft.com/office/officeart/2005/8/layout/radial6"/>
    <dgm:cxn modelId="{5736A0A0-0549-49F9-BD42-CDAA1AF11CD3}" type="presParOf" srcId="{D5D362DA-3390-48D2-9838-C993EBA78B14}" destId="{57E7ACE8-89C6-48E0-BBCF-E8883D28AF89}" srcOrd="17" destOrd="0" presId="urn:microsoft.com/office/officeart/2005/8/layout/radial6"/>
    <dgm:cxn modelId="{57FD3560-C918-46EA-9F35-2467D53B2599}" type="presParOf" srcId="{D5D362DA-3390-48D2-9838-C993EBA78B14}" destId="{C6FFA31B-09E6-4155-A615-BB7E50DC4DBE}" srcOrd="18" destOrd="0" presId="urn:microsoft.com/office/officeart/2005/8/layout/radial6"/>
  </dgm:cxnLst>
  <dgm:bg/>
  <dgm:whole/>
</dgm:dataModel>
</file>

<file path=ppt/diagrams/data2.xml><?xml version="1.0" encoding="utf-8"?>
<dgm:dataModel xmlns:dgm="http://schemas.openxmlformats.org/drawingml/2006/diagram" xmlns:a="http://schemas.openxmlformats.org/drawingml/2006/main">
  <dgm:ptLst>
    <dgm:pt modelId="{165E1FE2-4F53-4CA1-9B04-F5AA4EB70E3F}"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l-GR"/>
        </a:p>
      </dgm:t>
    </dgm:pt>
    <dgm:pt modelId="{105D5CE4-98C1-4FAE-983F-479A77DDF60B}">
      <dgm:prSet phldrT="[Κείμενο]"/>
      <dgm:spPr>
        <a:solidFill>
          <a:srgbClr val="C00000"/>
        </a:solidFill>
      </dgm:spPr>
      <dgm:t>
        <a:bodyPr/>
        <a:lstStyle/>
        <a:p>
          <a:r>
            <a:rPr lang="el-GR" dirty="0" smtClean="0"/>
            <a:t>Τεχνολογικοί παράγοντες</a:t>
          </a:r>
          <a:endParaRPr lang="el-GR" dirty="0"/>
        </a:p>
      </dgm:t>
    </dgm:pt>
    <dgm:pt modelId="{42181FE0-18E4-4DC9-B6D2-D941749E5D11}" type="parTrans" cxnId="{2C2B76BB-1519-4A39-BD7A-B44E6B297DD3}">
      <dgm:prSet/>
      <dgm:spPr/>
      <dgm:t>
        <a:bodyPr/>
        <a:lstStyle/>
        <a:p>
          <a:endParaRPr lang="el-GR"/>
        </a:p>
      </dgm:t>
    </dgm:pt>
    <dgm:pt modelId="{1DAC09CB-EB7C-4558-942F-B75A6D472A2C}" type="sibTrans" cxnId="{2C2B76BB-1519-4A39-BD7A-B44E6B297DD3}">
      <dgm:prSet/>
      <dgm:spPr>
        <a:solidFill>
          <a:srgbClr val="C00000"/>
        </a:solidFill>
      </dgm:spPr>
      <dgm:t>
        <a:bodyPr/>
        <a:lstStyle/>
        <a:p>
          <a:endParaRPr lang="el-GR"/>
        </a:p>
      </dgm:t>
    </dgm:pt>
    <dgm:pt modelId="{0695D65F-6B0F-4110-8F59-B4CDA9910450}">
      <dgm:prSet phldrT="[Κείμενο]"/>
      <dgm:spPr>
        <a:solidFill>
          <a:srgbClr val="C00000"/>
        </a:solidFill>
      </dgm:spPr>
      <dgm:t>
        <a:bodyPr/>
        <a:lstStyle/>
        <a:p>
          <a:r>
            <a:rPr lang="el-GR" dirty="0" smtClean="0"/>
            <a:t>Κοινωνικοί παράγοντες</a:t>
          </a:r>
          <a:endParaRPr lang="el-GR" dirty="0"/>
        </a:p>
      </dgm:t>
    </dgm:pt>
    <dgm:pt modelId="{D15DCF1E-F4CD-423A-9CFB-278AD3B80320}" type="parTrans" cxnId="{77B2FD5D-994C-4887-BF9B-DD246C53DA8D}">
      <dgm:prSet/>
      <dgm:spPr/>
      <dgm:t>
        <a:bodyPr/>
        <a:lstStyle/>
        <a:p>
          <a:endParaRPr lang="el-GR"/>
        </a:p>
      </dgm:t>
    </dgm:pt>
    <dgm:pt modelId="{41746730-FA84-491D-8B66-EDA042EFD913}" type="sibTrans" cxnId="{77B2FD5D-994C-4887-BF9B-DD246C53DA8D}">
      <dgm:prSet/>
      <dgm:spPr>
        <a:solidFill>
          <a:srgbClr val="C00000"/>
        </a:solidFill>
      </dgm:spPr>
      <dgm:t>
        <a:bodyPr/>
        <a:lstStyle/>
        <a:p>
          <a:endParaRPr lang="el-GR"/>
        </a:p>
      </dgm:t>
    </dgm:pt>
    <dgm:pt modelId="{78A29256-9C22-4AF5-932E-3DB0469403CD}">
      <dgm:prSet phldrT="[Κείμενο]"/>
      <dgm:spPr>
        <a:solidFill>
          <a:srgbClr val="C00000"/>
        </a:solidFill>
      </dgm:spPr>
      <dgm:t>
        <a:bodyPr/>
        <a:lstStyle/>
        <a:p>
          <a:r>
            <a:rPr lang="el-GR" dirty="0" smtClean="0"/>
            <a:t>Πολιτικοί παράγοντες</a:t>
          </a:r>
          <a:endParaRPr lang="el-GR" dirty="0"/>
        </a:p>
      </dgm:t>
    </dgm:pt>
    <dgm:pt modelId="{15E69C47-F37F-49EF-9D7A-E4848D9E43BF}" type="parTrans" cxnId="{9DA11AE6-8E26-4DA7-9E6B-E22A4B60059A}">
      <dgm:prSet/>
      <dgm:spPr/>
      <dgm:t>
        <a:bodyPr/>
        <a:lstStyle/>
        <a:p>
          <a:endParaRPr lang="el-GR"/>
        </a:p>
      </dgm:t>
    </dgm:pt>
    <dgm:pt modelId="{822DE43B-99EE-4CA4-AD78-1678B5811B66}" type="sibTrans" cxnId="{9DA11AE6-8E26-4DA7-9E6B-E22A4B60059A}">
      <dgm:prSet/>
      <dgm:spPr>
        <a:solidFill>
          <a:srgbClr val="C00000"/>
        </a:solidFill>
      </dgm:spPr>
      <dgm:t>
        <a:bodyPr/>
        <a:lstStyle/>
        <a:p>
          <a:endParaRPr lang="el-GR"/>
        </a:p>
      </dgm:t>
    </dgm:pt>
    <dgm:pt modelId="{1A807E72-7AD0-4933-A2BF-0023C701D642}">
      <dgm:prSet phldrT="[Κείμενο]"/>
      <dgm:spPr>
        <a:solidFill>
          <a:srgbClr val="C00000"/>
        </a:solidFill>
      </dgm:spPr>
      <dgm:t>
        <a:bodyPr/>
        <a:lstStyle/>
        <a:p>
          <a:r>
            <a:rPr lang="el-GR" dirty="0" smtClean="0"/>
            <a:t>Διεθνείς παράγοντες</a:t>
          </a:r>
          <a:endParaRPr lang="el-GR" dirty="0"/>
        </a:p>
      </dgm:t>
    </dgm:pt>
    <dgm:pt modelId="{846BD956-1E3B-417C-BE2E-3A2F37F8DB1A}" type="parTrans" cxnId="{AB0B822B-B325-46D5-B518-A0F60B7BBA18}">
      <dgm:prSet/>
      <dgm:spPr/>
      <dgm:t>
        <a:bodyPr/>
        <a:lstStyle/>
        <a:p>
          <a:endParaRPr lang="el-GR"/>
        </a:p>
      </dgm:t>
    </dgm:pt>
    <dgm:pt modelId="{E80EE98B-4E7B-4F87-96EE-B32D9B1F5CB1}" type="sibTrans" cxnId="{AB0B822B-B325-46D5-B518-A0F60B7BBA18}">
      <dgm:prSet/>
      <dgm:spPr>
        <a:solidFill>
          <a:srgbClr val="C00000"/>
        </a:solidFill>
      </dgm:spPr>
      <dgm:t>
        <a:bodyPr/>
        <a:lstStyle/>
        <a:p>
          <a:endParaRPr lang="el-GR"/>
        </a:p>
      </dgm:t>
    </dgm:pt>
    <dgm:pt modelId="{67319DC7-D420-40F1-81DC-28AC16AED1C5}">
      <dgm:prSet phldrT="[Κείμενο]"/>
      <dgm:spPr>
        <a:solidFill>
          <a:srgbClr val="C00000"/>
        </a:solidFill>
      </dgm:spPr>
      <dgm:t>
        <a:bodyPr/>
        <a:lstStyle/>
        <a:p>
          <a:r>
            <a:rPr lang="el-GR" dirty="0" smtClean="0"/>
            <a:t>Τεχνολογικοί παράγοντες</a:t>
          </a:r>
          <a:endParaRPr lang="el-GR" dirty="0"/>
        </a:p>
      </dgm:t>
    </dgm:pt>
    <dgm:pt modelId="{B86F3071-F075-4BF5-A8EC-E6B58C6BC3E1}" type="parTrans" cxnId="{EC9334C6-EFDE-4B90-AF4C-E28337292B0F}">
      <dgm:prSet/>
      <dgm:spPr/>
      <dgm:t>
        <a:bodyPr/>
        <a:lstStyle/>
        <a:p>
          <a:endParaRPr lang="el-GR"/>
        </a:p>
      </dgm:t>
    </dgm:pt>
    <dgm:pt modelId="{139CAAD7-8500-40C5-890F-AA748C4735D8}" type="sibTrans" cxnId="{EC9334C6-EFDE-4B90-AF4C-E28337292B0F}">
      <dgm:prSet/>
      <dgm:spPr>
        <a:solidFill>
          <a:srgbClr val="C00000"/>
        </a:solidFill>
      </dgm:spPr>
      <dgm:t>
        <a:bodyPr/>
        <a:lstStyle/>
        <a:p>
          <a:endParaRPr lang="el-GR"/>
        </a:p>
      </dgm:t>
    </dgm:pt>
    <dgm:pt modelId="{455AD178-AD0F-4DCC-9FEA-26A3BC360C00}">
      <dgm:prSet phldrT="[Κείμενο]"/>
      <dgm:spPr>
        <a:solidFill>
          <a:srgbClr val="C00000"/>
        </a:solidFill>
      </dgm:spPr>
      <dgm:t>
        <a:bodyPr/>
        <a:lstStyle/>
        <a:p>
          <a:r>
            <a:rPr lang="el-GR" dirty="0" smtClean="0"/>
            <a:t>Οικολογικοί παράγοντες</a:t>
          </a:r>
          <a:endParaRPr lang="el-GR" dirty="0"/>
        </a:p>
      </dgm:t>
    </dgm:pt>
    <dgm:pt modelId="{AF267EAF-233C-42B4-9798-DFBB61845E18}" type="parTrans" cxnId="{458CCFDF-1B53-4DFD-9D29-5B493C1A7772}">
      <dgm:prSet/>
      <dgm:spPr/>
      <dgm:t>
        <a:bodyPr/>
        <a:lstStyle/>
        <a:p>
          <a:endParaRPr lang="el-GR"/>
        </a:p>
      </dgm:t>
    </dgm:pt>
    <dgm:pt modelId="{314DF9E6-3DD8-45F4-81D1-6FCB74E87BBF}" type="sibTrans" cxnId="{458CCFDF-1B53-4DFD-9D29-5B493C1A7772}">
      <dgm:prSet/>
      <dgm:spPr>
        <a:solidFill>
          <a:srgbClr val="C00000"/>
        </a:solidFill>
      </dgm:spPr>
      <dgm:t>
        <a:bodyPr/>
        <a:lstStyle/>
        <a:p>
          <a:endParaRPr lang="el-GR"/>
        </a:p>
      </dgm:t>
    </dgm:pt>
    <dgm:pt modelId="{C73E422A-688F-42C1-88B2-DC748925072A}">
      <dgm:prSet phldrT="[Κείμενο]"/>
      <dgm:spPr>
        <a:solidFill>
          <a:srgbClr val="C00000"/>
        </a:solidFill>
      </dgm:spPr>
      <dgm:t>
        <a:bodyPr/>
        <a:lstStyle/>
        <a:p>
          <a:r>
            <a:rPr lang="el-GR" dirty="0" smtClean="0"/>
            <a:t>Οικονομικοί παράγοντες</a:t>
          </a:r>
          <a:endParaRPr lang="el-GR" dirty="0"/>
        </a:p>
      </dgm:t>
    </dgm:pt>
    <dgm:pt modelId="{70D9F1CF-0E52-46D8-B789-A3EFD417B003}" type="parTrans" cxnId="{CE657B94-55DF-47A9-8A04-099A2D49FDE1}">
      <dgm:prSet/>
      <dgm:spPr/>
      <dgm:t>
        <a:bodyPr/>
        <a:lstStyle/>
        <a:p>
          <a:endParaRPr lang="el-GR"/>
        </a:p>
      </dgm:t>
    </dgm:pt>
    <dgm:pt modelId="{4F478BDA-6045-4A68-BEDF-836DEB7F6FA7}" type="sibTrans" cxnId="{CE657B94-55DF-47A9-8A04-099A2D49FDE1}">
      <dgm:prSet/>
      <dgm:spPr>
        <a:solidFill>
          <a:srgbClr val="C00000"/>
        </a:solidFill>
      </dgm:spPr>
      <dgm:t>
        <a:bodyPr/>
        <a:lstStyle/>
        <a:p>
          <a:endParaRPr lang="el-GR"/>
        </a:p>
      </dgm:t>
    </dgm:pt>
    <dgm:pt modelId="{76B1D6B1-4F8F-409B-ACE8-4E0D0D90A432}" type="pres">
      <dgm:prSet presAssocID="{165E1FE2-4F53-4CA1-9B04-F5AA4EB70E3F}" presName="cycle" presStyleCnt="0">
        <dgm:presLayoutVars>
          <dgm:dir/>
          <dgm:resizeHandles val="exact"/>
        </dgm:presLayoutVars>
      </dgm:prSet>
      <dgm:spPr/>
    </dgm:pt>
    <dgm:pt modelId="{26F96F28-6077-4812-A211-BC623A876808}" type="pres">
      <dgm:prSet presAssocID="{105D5CE4-98C1-4FAE-983F-479A77DDF60B}" presName="node" presStyleLbl="node1" presStyleIdx="0" presStyleCnt="7" custScaleY="75641">
        <dgm:presLayoutVars>
          <dgm:bulletEnabled val="1"/>
        </dgm:presLayoutVars>
      </dgm:prSet>
      <dgm:spPr/>
    </dgm:pt>
    <dgm:pt modelId="{3050E2AB-4C59-442D-8898-074C4B0F9EE8}" type="pres">
      <dgm:prSet presAssocID="{1DAC09CB-EB7C-4558-942F-B75A6D472A2C}" presName="sibTrans" presStyleLbl="sibTrans2D1" presStyleIdx="0" presStyleCnt="7" custScaleX="221318"/>
      <dgm:spPr>
        <a:prstGeom prst="flowChartTerminator">
          <a:avLst/>
        </a:prstGeom>
      </dgm:spPr>
    </dgm:pt>
    <dgm:pt modelId="{641F624C-E3B3-4490-8061-F65BA0F5AFAA}" type="pres">
      <dgm:prSet presAssocID="{1DAC09CB-EB7C-4558-942F-B75A6D472A2C}" presName="connectorText" presStyleLbl="sibTrans2D1" presStyleIdx="0" presStyleCnt="7"/>
      <dgm:spPr/>
    </dgm:pt>
    <dgm:pt modelId="{31525FC1-92C7-4BC3-97D1-26AD6CAD0BEB}" type="pres">
      <dgm:prSet presAssocID="{0695D65F-6B0F-4110-8F59-B4CDA9910450}" presName="node" presStyleLbl="node1" presStyleIdx="1" presStyleCnt="7" custScaleY="83359">
        <dgm:presLayoutVars>
          <dgm:bulletEnabled val="1"/>
        </dgm:presLayoutVars>
      </dgm:prSet>
      <dgm:spPr/>
    </dgm:pt>
    <dgm:pt modelId="{7353B52A-5610-4EE3-ACC7-1916B6FDB715}" type="pres">
      <dgm:prSet presAssocID="{41746730-FA84-491D-8B66-EDA042EFD913}" presName="sibTrans" presStyleLbl="sibTrans2D1" presStyleIdx="1" presStyleCnt="7" custScaleX="204300"/>
      <dgm:spPr>
        <a:prstGeom prst="flowChartTerminator">
          <a:avLst/>
        </a:prstGeom>
      </dgm:spPr>
    </dgm:pt>
    <dgm:pt modelId="{83447E12-D1FF-4E58-8247-826C2001E5D9}" type="pres">
      <dgm:prSet presAssocID="{41746730-FA84-491D-8B66-EDA042EFD913}" presName="connectorText" presStyleLbl="sibTrans2D1" presStyleIdx="1" presStyleCnt="7"/>
      <dgm:spPr/>
    </dgm:pt>
    <dgm:pt modelId="{E6E25259-7811-4B30-B026-0D3DF615EBBE}" type="pres">
      <dgm:prSet presAssocID="{78A29256-9C22-4AF5-932E-3DB0469403CD}" presName="node" presStyleLbl="node1" presStyleIdx="2" presStyleCnt="7" custScaleY="81925">
        <dgm:presLayoutVars>
          <dgm:bulletEnabled val="1"/>
        </dgm:presLayoutVars>
      </dgm:prSet>
      <dgm:spPr/>
    </dgm:pt>
    <dgm:pt modelId="{4993AD1B-FD80-4EE1-9430-8951369E9B56}" type="pres">
      <dgm:prSet presAssocID="{822DE43B-99EE-4CA4-AD78-1678B5811B66}" presName="sibTrans" presStyleLbl="sibTrans2D1" presStyleIdx="2" presStyleCnt="7" custScaleX="209046"/>
      <dgm:spPr>
        <a:prstGeom prst="flowChartTerminator">
          <a:avLst/>
        </a:prstGeom>
      </dgm:spPr>
    </dgm:pt>
    <dgm:pt modelId="{9BC66D47-37DD-4250-A1C6-39812987CE9F}" type="pres">
      <dgm:prSet presAssocID="{822DE43B-99EE-4CA4-AD78-1678B5811B66}" presName="connectorText" presStyleLbl="sibTrans2D1" presStyleIdx="2" presStyleCnt="7"/>
      <dgm:spPr/>
    </dgm:pt>
    <dgm:pt modelId="{C379C449-69F4-4A75-8EEE-EC19554971B6}" type="pres">
      <dgm:prSet presAssocID="{1A807E72-7AD0-4933-A2BF-0023C701D642}" presName="node" presStyleLbl="node1" presStyleIdx="3" presStyleCnt="7" custScaleY="83799">
        <dgm:presLayoutVars>
          <dgm:bulletEnabled val="1"/>
        </dgm:presLayoutVars>
      </dgm:prSet>
      <dgm:spPr/>
    </dgm:pt>
    <dgm:pt modelId="{C421B28E-3525-40DB-80BA-4A71CD2BB793}" type="pres">
      <dgm:prSet presAssocID="{E80EE98B-4E7B-4F87-96EE-B32D9B1F5CB1}" presName="sibTrans" presStyleLbl="sibTrans2D1" presStyleIdx="3" presStyleCnt="7" custScaleX="212984"/>
      <dgm:spPr>
        <a:prstGeom prst="flowChartTerminator">
          <a:avLst/>
        </a:prstGeom>
      </dgm:spPr>
    </dgm:pt>
    <dgm:pt modelId="{76F2AAAB-BE3D-441D-B87F-356BB4EB18FF}" type="pres">
      <dgm:prSet presAssocID="{E80EE98B-4E7B-4F87-96EE-B32D9B1F5CB1}" presName="connectorText" presStyleLbl="sibTrans2D1" presStyleIdx="3" presStyleCnt="7"/>
      <dgm:spPr/>
    </dgm:pt>
    <dgm:pt modelId="{1857FBE1-B5C4-47AB-8E64-D826EFE9A75F}" type="pres">
      <dgm:prSet presAssocID="{67319DC7-D420-40F1-81DC-28AC16AED1C5}" presName="node" presStyleLbl="node1" presStyleIdx="4" presStyleCnt="7" custScaleY="83799">
        <dgm:presLayoutVars>
          <dgm:bulletEnabled val="1"/>
        </dgm:presLayoutVars>
      </dgm:prSet>
      <dgm:spPr/>
    </dgm:pt>
    <dgm:pt modelId="{34813673-73FE-4795-A8E5-C662F905891B}" type="pres">
      <dgm:prSet presAssocID="{139CAAD7-8500-40C5-890F-AA748C4735D8}" presName="sibTrans" presStyleLbl="sibTrans2D1" presStyleIdx="4" presStyleCnt="7" custScaleX="261069" custLinFactNeighborX="-19800" custLinFactNeighborY="-5008"/>
      <dgm:spPr>
        <a:prstGeom prst="flowChartTerminator">
          <a:avLst/>
        </a:prstGeom>
      </dgm:spPr>
    </dgm:pt>
    <dgm:pt modelId="{BB8774DB-E145-44FB-A4B3-B8E131229CC5}" type="pres">
      <dgm:prSet presAssocID="{139CAAD7-8500-40C5-890F-AA748C4735D8}" presName="connectorText" presStyleLbl="sibTrans2D1" presStyleIdx="4" presStyleCnt="7"/>
      <dgm:spPr/>
    </dgm:pt>
    <dgm:pt modelId="{17E86017-60DF-480B-BAB9-F56D07282605}" type="pres">
      <dgm:prSet presAssocID="{455AD178-AD0F-4DCC-9FEA-26A3BC360C00}" presName="node" presStyleLbl="node1" presStyleIdx="5" presStyleCnt="7" custScaleY="77761">
        <dgm:presLayoutVars>
          <dgm:bulletEnabled val="1"/>
        </dgm:presLayoutVars>
      </dgm:prSet>
      <dgm:spPr/>
    </dgm:pt>
    <dgm:pt modelId="{2C7378B2-CE9C-406A-B79D-58BF59B33E8B}" type="pres">
      <dgm:prSet presAssocID="{314DF9E6-3DD8-45F4-81D1-6FCB74E87BBF}" presName="sibTrans" presStyleLbl="sibTrans2D1" presStyleIdx="5" presStyleCnt="7" custScaleX="192979"/>
      <dgm:spPr>
        <a:prstGeom prst="flowChartTerminator">
          <a:avLst/>
        </a:prstGeom>
      </dgm:spPr>
    </dgm:pt>
    <dgm:pt modelId="{D6745B94-6FD5-4007-ABEE-204FF82D03C3}" type="pres">
      <dgm:prSet presAssocID="{314DF9E6-3DD8-45F4-81D1-6FCB74E87BBF}" presName="connectorText" presStyleLbl="sibTrans2D1" presStyleIdx="5" presStyleCnt="7"/>
      <dgm:spPr/>
    </dgm:pt>
    <dgm:pt modelId="{4A220CDB-5175-40F4-8878-33E394836F68}" type="pres">
      <dgm:prSet presAssocID="{C73E422A-688F-42C1-88B2-DC748925072A}" presName="node" presStyleLbl="node1" presStyleIdx="6" presStyleCnt="7" custScaleY="79195">
        <dgm:presLayoutVars>
          <dgm:bulletEnabled val="1"/>
        </dgm:presLayoutVars>
      </dgm:prSet>
      <dgm:spPr/>
      <dgm:t>
        <a:bodyPr/>
        <a:lstStyle/>
        <a:p>
          <a:endParaRPr lang="el-GR"/>
        </a:p>
      </dgm:t>
    </dgm:pt>
    <dgm:pt modelId="{5DD6160F-2978-45CE-ADF7-AD1B68401676}" type="pres">
      <dgm:prSet presAssocID="{4F478BDA-6045-4A68-BEDF-836DEB7F6FA7}" presName="sibTrans" presStyleLbl="sibTrans2D1" presStyleIdx="6" presStyleCnt="7" custScaleX="209996"/>
      <dgm:spPr>
        <a:prstGeom prst="flowChartTerminator">
          <a:avLst/>
        </a:prstGeom>
      </dgm:spPr>
    </dgm:pt>
    <dgm:pt modelId="{544CFC81-83BA-4C79-8254-E0F1EAEB936B}" type="pres">
      <dgm:prSet presAssocID="{4F478BDA-6045-4A68-BEDF-836DEB7F6FA7}" presName="connectorText" presStyleLbl="sibTrans2D1" presStyleIdx="6" presStyleCnt="7"/>
      <dgm:spPr/>
    </dgm:pt>
  </dgm:ptLst>
  <dgm:cxnLst>
    <dgm:cxn modelId="{44C0E79F-992A-4EAD-B6E3-03B24C92CD96}" type="presOf" srcId="{0695D65F-6B0F-4110-8F59-B4CDA9910450}" destId="{31525FC1-92C7-4BC3-97D1-26AD6CAD0BEB}" srcOrd="0" destOrd="0" presId="urn:microsoft.com/office/officeart/2005/8/layout/cycle2"/>
    <dgm:cxn modelId="{458CCFDF-1B53-4DFD-9D29-5B493C1A7772}" srcId="{165E1FE2-4F53-4CA1-9B04-F5AA4EB70E3F}" destId="{455AD178-AD0F-4DCC-9FEA-26A3BC360C00}" srcOrd="5" destOrd="0" parTransId="{AF267EAF-233C-42B4-9798-DFBB61845E18}" sibTransId="{314DF9E6-3DD8-45F4-81D1-6FCB74E87BBF}"/>
    <dgm:cxn modelId="{9676EC3F-DD69-4F35-BAD1-EF8504264264}" type="presOf" srcId="{E80EE98B-4E7B-4F87-96EE-B32D9B1F5CB1}" destId="{76F2AAAB-BE3D-441D-B87F-356BB4EB18FF}" srcOrd="1" destOrd="0" presId="urn:microsoft.com/office/officeart/2005/8/layout/cycle2"/>
    <dgm:cxn modelId="{8ECE6BAE-008E-4358-B93E-F8F177171CB9}" type="presOf" srcId="{1DAC09CB-EB7C-4558-942F-B75A6D472A2C}" destId="{3050E2AB-4C59-442D-8898-074C4B0F9EE8}" srcOrd="0" destOrd="0" presId="urn:microsoft.com/office/officeart/2005/8/layout/cycle2"/>
    <dgm:cxn modelId="{FD48622A-4BC1-4BFE-8A2B-5A8A38A83A7D}" type="presOf" srcId="{314DF9E6-3DD8-45F4-81D1-6FCB74E87BBF}" destId="{2C7378B2-CE9C-406A-B79D-58BF59B33E8B}" srcOrd="0" destOrd="0" presId="urn:microsoft.com/office/officeart/2005/8/layout/cycle2"/>
    <dgm:cxn modelId="{CE657B94-55DF-47A9-8A04-099A2D49FDE1}" srcId="{165E1FE2-4F53-4CA1-9B04-F5AA4EB70E3F}" destId="{C73E422A-688F-42C1-88B2-DC748925072A}" srcOrd="6" destOrd="0" parTransId="{70D9F1CF-0E52-46D8-B789-A3EFD417B003}" sibTransId="{4F478BDA-6045-4A68-BEDF-836DEB7F6FA7}"/>
    <dgm:cxn modelId="{D0FFBE98-4239-49C8-99AF-B80F3EB540F7}" type="presOf" srcId="{139CAAD7-8500-40C5-890F-AA748C4735D8}" destId="{34813673-73FE-4795-A8E5-C662F905891B}" srcOrd="0" destOrd="0" presId="urn:microsoft.com/office/officeart/2005/8/layout/cycle2"/>
    <dgm:cxn modelId="{A8E599B9-0945-485E-8BEE-92D6ECABA28E}" type="presOf" srcId="{822DE43B-99EE-4CA4-AD78-1678B5811B66}" destId="{4993AD1B-FD80-4EE1-9430-8951369E9B56}" srcOrd="0" destOrd="0" presId="urn:microsoft.com/office/officeart/2005/8/layout/cycle2"/>
    <dgm:cxn modelId="{71EEF983-9009-4AE9-A39B-5D376394934C}" type="presOf" srcId="{822DE43B-99EE-4CA4-AD78-1678B5811B66}" destId="{9BC66D47-37DD-4250-A1C6-39812987CE9F}" srcOrd="1" destOrd="0" presId="urn:microsoft.com/office/officeart/2005/8/layout/cycle2"/>
    <dgm:cxn modelId="{13CCBA35-1847-4C25-9FC5-F4C1264557E9}" type="presOf" srcId="{4F478BDA-6045-4A68-BEDF-836DEB7F6FA7}" destId="{5DD6160F-2978-45CE-ADF7-AD1B68401676}" srcOrd="0" destOrd="0" presId="urn:microsoft.com/office/officeart/2005/8/layout/cycle2"/>
    <dgm:cxn modelId="{379882F2-F31C-4115-B46D-C2C77A8B9509}" type="presOf" srcId="{41746730-FA84-491D-8B66-EDA042EFD913}" destId="{83447E12-D1FF-4E58-8247-826C2001E5D9}" srcOrd="1" destOrd="0" presId="urn:microsoft.com/office/officeart/2005/8/layout/cycle2"/>
    <dgm:cxn modelId="{9DA11AE6-8E26-4DA7-9E6B-E22A4B60059A}" srcId="{165E1FE2-4F53-4CA1-9B04-F5AA4EB70E3F}" destId="{78A29256-9C22-4AF5-932E-3DB0469403CD}" srcOrd="2" destOrd="0" parTransId="{15E69C47-F37F-49EF-9D7A-E4848D9E43BF}" sibTransId="{822DE43B-99EE-4CA4-AD78-1678B5811B66}"/>
    <dgm:cxn modelId="{4ECE4209-0B6D-426D-9A3F-094C43F13B75}" type="presOf" srcId="{4F478BDA-6045-4A68-BEDF-836DEB7F6FA7}" destId="{544CFC81-83BA-4C79-8254-E0F1EAEB936B}" srcOrd="1" destOrd="0" presId="urn:microsoft.com/office/officeart/2005/8/layout/cycle2"/>
    <dgm:cxn modelId="{4B91F5E4-D2BB-4A3B-BF0D-C78CDAC7C4E5}" type="presOf" srcId="{1A807E72-7AD0-4933-A2BF-0023C701D642}" destId="{C379C449-69F4-4A75-8EEE-EC19554971B6}" srcOrd="0" destOrd="0" presId="urn:microsoft.com/office/officeart/2005/8/layout/cycle2"/>
    <dgm:cxn modelId="{32B68C95-76E5-4118-8135-B8F27E1C2EB4}" type="presOf" srcId="{139CAAD7-8500-40C5-890F-AA748C4735D8}" destId="{BB8774DB-E145-44FB-A4B3-B8E131229CC5}" srcOrd="1" destOrd="0" presId="urn:microsoft.com/office/officeart/2005/8/layout/cycle2"/>
    <dgm:cxn modelId="{EC9334C6-EFDE-4B90-AF4C-E28337292B0F}" srcId="{165E1FE2-4F53-4CA1-9B04-F5AA4EB70E3F}" destId="{67319DC7-D420-40F1-81DC-28AC16AED1C5}" srcOrd="4" destOrd="0" parTransId="{B86F3071-F075-4BF5-A8EC-E6B58C6BC3E1}" sibTransId="{139CAAD7-8500-40C5-890F-AA748C4735D8}"/>
    <dgm:cxn modelId="{65E92C43-8FB7-4E2C-BBE6-B680AD079D54}" type="presOf" srcId="{105D5CE4-98C1-4FAE-983F-479A77DDF60B}" destId="{26F96F28-6077-4812-A211-BC623A876808}" srcOrd="0" destOrd="0" presId="urn:microsoft.com/office/officeart/2005/8/layout/cycle2"/>
    <dgm:cxn modelId="{818D60D8-4AC8-476D-A7E6-76F012BFAB89}" type="presOf" srcId="{165E1FE2-4F53-4CA1-9B04-F5AA4EB70E3F}" destId="{76B1D6B1-4F8F-409B-ACE8-4E0D0D90A432}" srcOrd="0" destOrd="0" presId="urn:microsoft.com/office/officeart/2005/8/layout/cycle2"/>
    <dgm:cxn modelId="{50DC1DA9-B5E9-4B2B-B1F9-B6EB4BC65D2E}" type="presOf" srcId="{78A29256-9C22-4AF5-932E-3DB0469403CD}" destId="{E6E25259-7811-4B30-B026-0D3DF615EBBE}" srcOrd="0" destOrd="0" presId="urn:microsoft.com/office/officeart/2005/8/layout/cycle2"/>
    <dgm:cxn modelId="{73DE94BF-D331-4CDD-B925-74F08D08A70C}" type="presOf" srcId="{1DAC09CB-EB7C-4558-942F-B75A6D472A2C}" destId="{641F624C-E3B3-4490-8061-F65BA0F5AFAA}" srcOrd="1" destOrd="0" presId="urn:microsoft.com/office/officeart/2005/8/layout/cycle2"/>
    <dgm:cxn modelId="{77B2FD5D-994C-4887-BF9B-DD246C53DA8D}" srcId="{165E1FE2-4F53-4CA1-9B04-F5AA4EB70E3F}" destId="{0695D65F-6B0F-4110-8F59-B4CDA9910450}" srcOrd="1" destOrd="0" parTransId="{D15DCF1E-F4CD-423A-9CFB-278AD3B80320}" sibTransId="{41746730-FA84-491D-8B66-EDA042EFD913}"/>
    <dgm:cxn modelId="{B997648C-EE2A-4475-920E-5D0CC3E5B56B}" type="presOf" srcId="{41746730-FA84-491D-8B66-EDA042EFD913}" destId="{7353B52A-5610-4EE3-ACC7-1916B6FDB715}" srcOrd="0" destOrd="0" presId="urn:microsoft.com/office/officeart/2005/8/layout/cycle2"/>
    <dgm:cxn modelId="{2C2B76BB-1519-4A39-BD7A-B44E6B297DD3}" srcId="{165E1FE2-4F53-4CA1-9B04-F5AA4EB70E3F}" destId="{105D5CE4-98C1-4FAE-983F-479A77DDF60B}" srcOrd="0" destOrd="0" parTransId="{42181FE0-18E4-4DC9-B6D2-D941749E5D11}" sibTransId="{1DAC09CB-EB7C-4558-942F-B75A6D472A2C}"/>
    <dgm:cxn modelId="{480C8BD6-C782-48CB-BF35-2216F7DE9DEE}" type="presOf" srcId="{C73E422A-688F-42C1-88B2-DC748925072A}" destId="{4A220CDB-5175-40F4-8878-33E394836F68}" srcOrd="0" destOrd="0" presId="urn:microsoft.com/office/officeart/2005/8/layout/cycle2"/>
    <dgm:cxn modelId="{AB0B822B-B325-46D5-B518-A0F60B7BBA18}" srcId="{165E1FE2-4F53-4CA1-9B04-F5AA4EB70E3F}" destId="{1A807E72-7AD0-4933-A2BF-0023C701D642}" srcOrd="3" destOrd="0" parTransId="{846BD956-1E3B-417C-BE2E-3A2F37F8DB1A}" sibTransId="{E80EE98B-4E7B-4F87-96EE-B32D9B1F5CB1}"/>
    <dgm:cxn modelId="{A3362E1C-092D-4BD1-8D42-F6A4976EEC3C}" type="presOf" srcId="{455AD178-AD0F-4DCC-9FEA-26A3BC360C00}" destId="{17E86017-60DF-480B-BAB9-F56D07282605}" srcOrd="0" destOrd="0" presId="urn:microsoft.com/office/officeart/2005/8/layout/cycle2"/>
    <dgm:cxn modelId="{9CD67C94-8BAB-4F34-928E-A4C6CC5AE97A}" type="presOf" srcId="{E80EE98B-4E7B-4F87-96EE-B32D9B1F5CB1}" destId="{C421B28E-3525-40DB-80BA-4A71CD2BB793}" srcOrd="0" destOrd="0" presId="urn:microsoft.com/office/officeart/2005/8/layout/cycle2"/>
    <dgm:cxn modelId="{F4F60AB3-0E12-4425-8F0C-C6139867EE42}" type="presOf" srcId="{67319DC7-D420-40F1-81DC-28AC16AED1C5}" destId="{1857FBE1-B5C4-47AB-8E64-D826EFE9A75F}" srcOrd="0" destOrd="0" presId="urn:microsoft.com/office/officeart/2005/8/layout/cycle2"/>
    <dgm:cxn modelId="{EFFC4CAF-8570-4938-954B-3FBC00A7A6F9}" type="presOf" srcId="{314DF9E6-3DD8-45F4-81D1-6FCB74E87BBF}" destId="{D6745B94-6FD5-4007-ABEE-204FF82D03C3}" srcOrd="1" destOrd="0" presId="urn:microsoft.com/office/officeart/2005/8/layout/cycle2"/>
    <dgm:cxn modelId="{732CCD09-CA50-4F58-A1CF-0921A342C9DB}" type="presParOf" srcId="{76B1D6B1-4F8F-409B-ACE8-4E0D0D90A432}" destId="{26F96F28-6077-4812-A211-BC623A876808}" srcOrd="0" destOrd="0" presId="urn:microsoft.com/office/officeart/2005/8/layout/cycle2"/>
    <dgm:cxn modelId="{2522AED8-D7F6-4B24-9F53-E2ED51486924}" type="presParOf" srcId="{76B1D6B1-4F8F-409B-ACE8-4E0D0D90A432}" destId="{3050E2AB-4C59-442D-8898-074C4B0F9EE8}" srcOrd="1" destOrd="0" presId="urn:microsoft.com/office/officeart/2005/8/layout/cycle2"/>
    <dgm:cxn modelId="{00E3E0ED-2E44-4F38-B980-51C2DBD33661}" type="presParOf" srcId="{3050E2AB-4C59-442D-8898-074C4B0F9EE8}" destId="{641F624C-E3B3-4490-8061-F65BA0F5AFAA}" srcOrd="0" destOrd="0" presId="urn:microsoft.com/office/officeart/2005/8/layout/cycle2"/>
    <dgm:cxn modelId="{881273F4-9291-4661-A3E4-25B15C629D94}" type="presParOf" srcId="{76B1D6B1-4F8F-409B-ACE8-4E0D0D90A432}" destId="{31525FC1-92C7-4BC3-97D1-26AD6CAD0BEB}" srcOrd="2" destOrd="0" presId="urn:microsoft.com/office/officeart/2005/8/layout/cycle2"/>
    <dgm:cxn modelId="{F3CEC066-BFA5-4F46-AB3F-7BC9794D2E7F}" type="presParOf" srcId="{76B1D6B1-4F8F-409B-ACE8-4E0D0D90A432}" destId="{7353B52A-5610-4EE3-ACC7-1916B6FDB715}" srcOrd="3" destOrd="0" presId="urn:microsoft.com/office/officeart/2005/8/layout/cycle2"/>
    <dgm:cxn modelId="{243668E9-B823-4A31-8A42-3060C798C0BD}" type="presParOf" srcId="{7353B52A-5610-4EE3-ACC7-1916B6FDB715}" destId="{83447E12-D1FF-4E58-8247-826C2001E5D9}" srcOrd="0" destOrd="0" presId="urn:microsoft.com/office/officeart/2005/8/layout/cycle2"/>
    <dgm:cxn modelId="{A8580AAB-CE47-4648-BD9C-84532E4E0930}" type="presParOf" srcId="{76B1D6B1-4F8F-409B-ACE8-4E0D0D90A432}" destId="{E6E25259-7811-4B30-B026-0D3DF615EBBE}" srcOrd="4" destOrd="0" presId="urn:microsoft.com/office/officeart/2005/8/layout/cycle2"/>
    <dgm:cxn modelId="{8B0478E6-AC28-400A-9684-593C5F42AA04}" type="presParOf" srcId="{76B1D6B1-4F8F-409B-ACE8-4E0D0D90A432}" destId="{4993AD1B-FD80-4EE1-9430-8951369E9B56}" srcOrd="5" destOrd="0" presId="urn:microsoft.com/office/officeart/2005/8/layout/cycle2"/>
    <dgm:cxn modelId="{C8FD527D-387D-4CD9-A077-A2D2BBAFA334}" type="presParOf" srcId="{4993AD1B-FD80-4EE1-9430-8951369E9B56}" destId="{9BC66D47-37DD-4250-A1C6-39812987CE9F}" srcOrd="0" destOrd="0" presId="urn:microsoft.com/office/officeart/2005/8/layout/cycle2"/>
    <dgm:cxn modelId="{0033C8BA-4FC0-4164-9CE5-D1DA5E443704}" type="presParOf" srcId="{76B1D6B1-4F8F-409B-ACE8-4E0D0D90A432}" destId="{C379C449-69F4-4A75-8EEE-EC19554971B6}" srcOrd="6" destOrd="0" presId="urn:microsoft.com/office/officeart/2005/8/layout/cycle2"/>
    <dgm:cxn modelId="{60F8056E-69B7-4267-9C40-8AA2961786E4}" type="presParOf" srcId="{76B1D6B1-4F8F-409B-ACE8-4E0D0D90A432}" destId="{C421B28E-3525-40DB-80BA-4A71CD2BB793}" srcOrd="7" destOrd="0" presId="urn:microsoft.com/office/officeart/2005/8/layout/cycle2"/>
    <dgm:cxn modelId="{D8EF7A96-4755-42FF-A6B3-ECAF70818BE7}" type="presParOf" srcId="{C421B28E-3525-40DB-80BA-4A71CD2BB793}" destId="{76F2AAAB-BE3D-441D-B87F-356BB4EB18FF}" srcOrd="0" destOrd="0" presId="urn:microsoft.com/office/officeart/2005/8/layout/cycle2"/>
    <dgm:cxn modelId="{3DB1C7EE-CD2A-41E9-A448-BBA88328FA4D}" type="presParOf" srcId="{76B1D6B1-4F8F-409B-ACE8-4E0D0D90A432}" destId="{1857FBE1-B5C4-47AB-8E64-D826EFE9A75F}" srcOrd="8" destOrd="0" presId="urn:microsoft.com/office/officeart/2005/8/layout/cycle2"/>
    <dgm:cxn modelId="{97FEC28E-B01D-47C0-88B2-74817CFD89FE}" type="presParOf" srcId="{76B1D6B1-4F8F-409B-ACE8-4E0D0D90A432}" destId="{34813673-73FE-4795-A8E5-C662F905891B}" srcOrd="9" destOrd="0" presId="urn:microsoft.com/office/officeart/2005/8/layout/cycle2"/>
    <dgm:cxn modelId="{216C51F8-B4DE-4AA0-8A2D-C0B887D20724}" type="presParOf" srcId="{34813673-73FE-4795-A8E5-C662F905891B}" destId="{BB8774DB-E145-44FB-A4B3-B8E131229CC5}" srcOrd="0" destOrd="0" presId="urn:microsoft.com/office/officeart/2005/8/layout/cycle2"/>
    <dgm:cxn modelId="{B3EE8124-095A-47EA-A9B0-7E29875F616D}" type="presParOf" srcId="{76B1D6B1-4F8F-409B-ACE8-4E0D0D90A432}" destId="{17E86017-60DF-480B-BAB9-F56D07282605}" srcOrd="10" destOrd="0" presId="urn:microsoft.com/office/officeart/2005/8/layout/cycle2"/>
    <dgm:cxn modelId="{FAD18881-C862-4B5D-A29F-5BAB235F4849}" type="presParOf" srcId="{76B1D6B1-4F8F-409B-ACE8-4E0D0D90A432}" destId="{2C7378B2-CE9C-406A-B79D-58BF59B33E8B}" srcOrd="11" destOrd="0" presId="urn:microsoft.com/office/officeart/2005/8/layout/cycle2"/>
    <dgm:cxn modelId="{558027F0-97C3-4080-9BB6-07BC01496B8A}" type="presParOf" srcId="{2C7378B2-CE9C-406A-B79D-58BF59B33E8B}" destId="{D6745B94-6FD5-4007-ABEE-204FF82D03C3}" srcOrd="0" destOrd="0" presId="urn:microsoft.com/office/officeart/2005/8/layout/cycle2"/>
    <dgm:cxn modelId="{1E61D279-310D-4EC1-BC0F-D363E15572D3}" type="presParOf" srcId="{76B1D6B1-4F8F-409B-ACE8-4E0D0D90A432}" destId="{4A220CDB-5175-40F4-8878-33E394836F68}" srcOrd="12" destOrd="0" presId="urn:microsoft.com/office/officeart/2005/8/layout/cycle2"/>
    <dgm:cxn modelId="{F7DFF59D-A62A-4A26-B02E-38F721C7336C}" type="presParOf" srcId="{76B1D6B1-4F8F-409B-ACE8-4E0D0D90A432}" destId="{5DD6160F-2978-45CE-ADF7-AD1B68401676}" srcOrd="13" destOrd="0" presId="urn:microsoft.com/office/officeart/2005/8/layout/cycle2"/>
    <dgm:cxn modelId="{928BF0B8-887D-449C-A3ED-88A3A97452AB}" type="presParOf" srcId="{5DD6160F-2978-45CE-ADF7-AD1B68401676}" destId="{544CFC81-83BA-4C79-8254-E0F1EAEB936B}" srcOrd="0" destOrd="0" presId="urn:microsoft.com/office/officeart/2005/8/layout/cycle2"/>
  </dgm:cxnLst>
  <dgm:bg/>
  <dgm:whole/>
</dgm:dataModel>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10/30/2016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10/30/2016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10/30/2016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10/30/2016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10/30/2016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10/30/2016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10/30/2016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10/30/2016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Data" Target="../diagrams/data1.xml"/><Relationship Id="rId7" Type="http://schemas.openxmlformats.org/officeDocument/2006/relationships/diagramData" Target="../diagrams/data2.xml"/><Relationship Id="rId2" Type="http://schemas.openxmlformats.org/officeDocument/2006/relationships/image" Target="../media/image3.png"/><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diagramColors" Target="../diagrams/colors2.xml"/><Relationship Id="rId4" Type="http://schemas.openxmlformats.org/officeDocument/2006/relationships/diagramLayout" Target="../diagrams/layout1.xml"/><Relationship Id="rId9"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357290" y="2571744"/>
            <a:ext cx="6477000" cy="857256"/>
          </a:xfrm>
        </p:spPr>
        <p:txBody>
          <a:bodyPr>
            <a:normAutofit/>
          </a:bodyPr>
          <a:lstStyle/>
          <a:p>
            <a:r>
              <a:rPr lang="el-GR" dirty="0" smtClean="0">
                <a:solidFill>
                  <a:schemeClr val="tx1"/>
                </a:solidFill>
              </a:rPr>
              <a:t>Επιχειρησιακή Στρατηγική</a:t>
            </a:r>
            <a:endParaRPr lang="el-GR" dirty="0">
              <a:solidFill>
                <a:schemeClr val="tx1"/>
              </a:solidFill>
            </a:endParaRPr>
          </a:p>
        </p:txBody>
      </p:sp>
      <p:sp>
        <p:nvSpPr>
          <p:cNvPr id="3" name="2 - Υπότιτλος"/>
          <p:cNvSpPr>
            <a:spLocks noGrp="1"/>
          </p:cNvSpPr>
          <p:nvPr>
            <p:ph type="subTitle" idx="1"/>
          </p:nvPr>
        </p:nvSpPr>
        <p:spPr/>
        <p:txBody>
          <a:bodyPr/>
          <a:lstStyle/>
          <a:p>
            <a:r>
              <a:rPr lang="el-GR" dirty="0" smtClean="0"/>
              <a:t>Καθηγητής</a:t>
            </a:r>
            <a:r>
              <a:rPr lang="en-US" dirty="0" smtClean="0"/>
              <a:t>:</a:t>
            </a:r>
            <a:r>
              <a:rPr lang="el-GR" dirty="0" smtClean="0"/>
              <a:t> Καλογερίδης Νικόλαος</a:t>
            </a:r>
            <a:endParaRPr lang="el-GR" dirty="0"/>
          </a:p>
        </p:txBody>
      </p:sp>
      <p:pic>
        <p:nvPicPr>
          <p:cNvPr id="1026" name="Picture 2" descr="logo"/>
          <p:cNvPicPr>
            <a:picLocks noChangeAspect="1" noChangeArrowheads="1"/>
          </p:cNvPicPr>
          <p:nvPr/>
        </p:nvPicPr>
        <p:blipFill>
          <a:blip r:embed="rId2"/>
          <a:srcRect/>
          <a:stretch>
            <a:fillRect/>
          </a:stretch>
        </p:blipFill>
        <p:spPr bwMode="auto">
          <a:xfrm>
            <a:off x="-214346" y="142852"/>
            <a:ext cx="4953000" cy="533400"/>
          </a:xfrm>
          <a:prstGeom prst="rect">
            <a:avLst/>
          </a:prstGeom>
          <a:noFill/>
        </p:spPr>
      </p:pic>
      <p:sp>
        <p:nvSpPr>
          <p:cNvPr id="5" name="2 - Υπότιτλος"/>
          <p:cNvSpPr txBox="1">
            <a:spLocks/>
          </p:cNvSpPr>
          <p:nvPr/>
        </p:nvSpPr>
        <p:spPr>
          <a:xfrm>
            <a:off x="142844" y="6072206"/>
            <a:ext cx="1928826" cy="685800"/>
          </a:xfrm>
          <a:prstGeom prst="rect">
            <a:avLst/>
          </a:prstGeom>
        </p:spPr>
        <p:txBody>
          <a:bodyPr vert="horz" anchor="ctr">
            <a:normAutofit fontScale="475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571604" y="142852"/>
            <a:ext cx="1785950" cy="10772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n-US" sz="1600" b="1" dirty="0" smtClean="0">
                <a:solidFill>
                  <a:srgbClr val="E25E04"/>
                </a:solidFill>
              </a:rPr>
              <a:t>PEST analysis</a:t>
            </a:r>
            <a:endParaRPr lang="el-GR" sz="1600" b="1" dirty="0" smtClean="0">
              <a:solidFill>
                <a:srgbClr val="E25E04"/>
              </a:solidFill>
            </a:endParaRPr>
          </a:p>
          <a:p>
            <a:pPr algn="ctr"/>
            <a:r>
              <a:rPr lang="el-GR" sz="1600" b="1" u="sng" dirty="0" smtClean="0">
                <a:solidFill>
                  <a:srgbClr val="E25E04"/>
                </a:solidFill>
              </a:rPr>
              <a:t>Διαστάσεις περιβαλλοντικής ανάλυσης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20" name="19 - TextBox"/>
          <p:cNvSpPr txBox="1"/>
          <p:nvPr/>
        </p:nvSpPr>
        <p:spPr>
          <a:xfrm>
            <a:off x="1571604" y="1285860"/>
            <a:ext cx="7215238" cy="39703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r>
              <a:rPr lang="el-GR" sz="1400" b="1" dirty="0" smtClean="0">
                <a:solidFill>
                  <a:srgbClr val="E25E04"/>
                </a:solidFill>
              </a:rPr>
              <a:t>Πολιτική-</a:t>
            </a:r>
            <a:r>
              <a:rPr lang="el-GR" sz="1400" b="1" dirty="0" smtClean="0">
                <a:solidFill>
                  <a:schemeClr val="tx1">
                    <a:lumMod val="85000"/>
                    <a:lumOff val="15000"/>
                  </a:schemeClr>
                </a:solidFill>
              </a:rPr>
              <a:t> </a:t>
            </a:r>
            <a:r>
              <a:rPr lang="el-GR" sz="1400" b="1" dirty="0" smtClean="0">
                <a:solidFill>
                  <a:srgbClr val="E25E04"/>
                </a:solidFill>
              </a:rPr>
              <a:t>Νομική</a:t>
            </a:r>
            <a:r>
              <a:rPr lang="el-GR" sz="1400" b="1" dirty="0" smtClean="0">
                <a:solidFill>
                  <a:schemeClr val="tx1">
                    <a:lumMod val="85000"/>
                    <a:lumOff val="15000"/>
                  </a:schemeClr>
                </a:solidFill>
              </a:rPr>
              <a:t> </a:t>
            </a:r>
            <a:r>
              <a:rPr lang="el-GR" sz="1400" b="1" dirty="0" smtClean="0">
                <a:solidFill>
                  <a:srgbClr val="E25E04"/>
                </a:solidFill>
              </a:rPr>
              <a:t>διάσταση</a:t>
            </a:r>
            <a:r>
              <a:rPr lang="el-GR" sz="1400" b="1" dirty="0" smtClean="0">
                <a:solidFill>
                  <a:schemeClr val="tx1">
                    <a:lumMod val="85000"/>
                    <a:lumOff val="15000"/>
                  </a:schemeClr>
                </a:solidFill>
              </a:rPr>
              <a:t>.  </a:t>
            </a:r>
            <a:endParaRPr lang="el-GR" sz="1400" dirty="0" smtClean="0">
              <a:solidFill>
                <a:schemeClr val="tx1">
                  <a:lumMod val="85000"/>
                  <a:lumOff val="15000"/>
                </a:schemeClr>
              </a:solidFill>
            </a:endParaRPr>
          </a:p>
          <a:p>
            <a:r>
              <a:rPr lang="el-GR" sz="1400" b="1" dirty="0" smtClean="0">
                <a:solidFill>
                  <a:schemeClr val="tx1">
                    <a:lumMod val="85000"/>
                    <a:lumOff val="15000"/>
                  </a:schemeClr>
                </a:solidFill>
              </a:rPr>
              <a:t>Η διάσταση αυτή αναφέρεται στο πολιτικό περιβάλλον, το οποίο επηρεάζει το σύνολο των επιχειρήσεων που δραστηριοποιούνται στο συγκεκριμένο περιβάλλον. Αναφέρεται στους νόμους, τους κυβερνητικούς φορείς και τις ομάδες πίεσης που επιδρούν άμεσα ή έμμεσα.</a:t>
            </a:r>
          </a:p>
          <a:p>
            <a:r>
              <a:rPr lang="el-GR" sz="1400" b="1" dirty="0" smtClean="0">
                <a:solidFill>
                  <a:schemeClr val="tx1">
                    <a:lumMod val="85000"/>
                    <a:lumOff val="15000"/>
                  </a:schemeClr>
                </a:solidFill>
              </a:rPr>
              <a:t>Η προσθήκη ή αφαίρεση ενός νομοθετικού περιορισμού οδηγεί σε σημαντικές στρατηγικές απειλές, όσο και ευκαιρίες. Το πολιτικό περιβάλλον είναι συχνά ιδιαίτερα ρευστό και επηρεάζεται από παράγοντες που είναι ξένοι προς την δραστηριότητα της επιχείρησης. (11/09/01)</a:t>
            </a:r>
          </a:p>
          <a:p>
            <a:endParaRPr lang="el-GR" sz="1400" b="1" dirty="0" smtClean="0">
              <a:solidFill>
                <a:schemeClr val="tx1">
                  <a:lumMod val="85000"/>
                  <a:lumOff val="15000"/>
                </a:schemeClr>
              </a:solidFill>
            </a:endParaRPr>
          </a:p>
          <a:p>
            <a:r>
              <a:rPr lang="el-GR" sz="1400" b="1" dirty="0" smtClean="0">
                <a:solidFill>
                  <a:srgbClr val="E25E04"/>
                </a:solidFill>
              </a:rPr>
              <a:t>Οικονομική</a:t>
            </a:r>
            <a:r>
              <a:rPr lang="el-GR" sz="1400" b="1" dirty="0" smtClean="0">
                <a:solidFill>
                  <a:schemeClr val="tx1">
                    <a:lumMod val="85000"/>
                    <a:lumOff val="15000"/>
                  </a:schemeClr>
                </a:solidFill>
              </a:rPr>
              <a:t> </a:t>
            </a:r>
            <a:r>
              <a:rPr lang="el-GR" sz="1400" b="1" dirty="0" smtClean="0">
                <a:solidFill>
                  <a:srgbClr val="E25E04"/>
                </a:solidFill>
              </a:rPr>
              <a:t>διάσταση</a:t>
            </a:r>
            <a:r>
              <a:rPr lang="el-GR" sz="1400" b="1" dirty="0" smtClean="0">
                <a:solidFill>
                  <a:schemeClr val="tx1">
                    <a:lumMod val="85000"/>
                    <a:lumOff val="15000"/>
                  </a:schemeClr>
                </a:solidFill>
              </a:rPr>
              <a:t>.</a:t>
            </a:r>
          </a:p>
          <a:p>
            <a:r>
              <a:rPr lang="el-GR" sz="1400" b="1" dirty="0" smtClean="0">
                <a:solidFill>
                  <a:schemeClr val="tx1">
                    <a:lumMod val="85000"/>
                    <a:lumOff val="15000"/>
                  </a:schemeClr>
                </a:solidFill>
              </a:rPr>
              <a:t>Αναφέρεται στα οικονομικά δεδομένα της χώρας όπου ασκείται η επιχειρηματική δραστηριότητα και στις γενικότερες οικονομικές εξελίξεις που μπορεί να επηρεάσουν τη λειτουργία της επιχείρησης.</a:t>
            </a:r>
          </a:p>
          <a:p>
            <a:r>
              <a:rPr lang="el-GR" sz="1400" b="1" dirty="0" smtClean="0">
                <a:solidFill>
                  <a:schemeClr val="tx1">
                    <a:lumMod val="85000"/>
                    <a:lumOff val="15000"/>
                  </a:schemeClr>
                </a:solidFill>
              </a:rPr>
              <a:t>Για παράδειγμα η ανάληψη επενδυτικών πρωτοβουλιών από την επιχείρηση σε έναν κλάδο εντάσεως κεφαλαίου θα πρέπει να γίνεται σε περιβάλλον οικονομικής άνθησης προκειμένου να αποφευχθούν περίοδοι σημαντικών απωλειών. Συχνά πέρα από το επίπεδο γενικότερης οικονομικής δραστηριότητας πρέπει να ελέγχεται και η δυναμική του κλάδου που δραστηριοποιείται η επιχείρηση.</a:t>
            </a:r>
            <a:endParaRPr lang="el-GR" sz="1400" b="1"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571604" y="142852"/>
            <a:ext cx="1785950" cy="10772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n-US" sz="1600" b="1" dirty="0" smtClean="0">
                <a:solidFill>
                  <a:srgbClr val="E25E04"/>
                </a:solidFill>
              </a:rPr>
              <a:t>PEST analysis</a:t>
            </a:r>
            <a:endParaRPr lang="el-GR" sz="1600" b="1" dirty="0" smtClean="0">
              <a:solidFill>
                <a:srgbClr val="E25E04"/>
              </a:solidFill>
            </a:endParaRPr>
          </a:p>
          <a:p>
            <a:pPr algn="ctr"/>
            <a:r>
              <a:rPr lang="el-GR" sz="1600" b="1" u="sng" dirty="0" smtClean="0">
                <a:solidFill>
                  <a:srgbClr val="E25E04"/>
                </a:solidFill>
              </a:rPr>
              <a:t>Διαστάσεις περιβαλλοντικής ανάλυσης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20" name="19 - TextBox"/>
          <p:cNvSpPr txBox="1"/>
          <p:nvPr/>
        </p:nvSpPr>
        <p:spPr>
          <a:xfrm>
            <a:off x="1571604" y="1285860"/>
            <a:ext cx="7215238" cy="28931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r>
              <a:rPr lang="el-GR" sz="1400" b="1" dirty="0" smtClean="0">
                <a:solidFill>
                  <a:srgbClr val="E25E04"/>
                </a:solidFill>
              </a:rPr>
              <a:t>Κοινωνικο-</a:t>
            </a:r>
            <a:r>
              <a:rPr lang="el-GR" sz="1400" b="1" dirty="0" smtClean="0">
                <a:solidFill>
                  <a:schemeClr val="tx1">
                    <a:lumMod val="85000"/>
                    <a:lumOff val="15000"/>
                  </a:schemeClr>
                </a:solidFill>
              </a:rPr>
              <a:t> </a:t>
            </a:r>
            <a:r>
              <a:rPr lang="el-GR" sz="1400" b="1" dirty="0" smtClean="0">
                <a:solidFill>
                  <a:srgbClr val="E25E04"/>
                </a:solidFill>
              </a:rPr>
              <a:t>πολιτιστική</a:t>
            </a:r>
            <a:r>
              <a:rPr lang="el-GR" sz="1400" b="1" dirty="0" smtClean="0">
                <a:solidFill>
                  <a:schemeClr val="tx1">
                    <a:lumMod val="85000"/>
                    <a:lumOff val="15000"/>
                  </a:schemeClr>
                </a:solidFill>
              </a:rPr>
              <a:t> </a:t>
            </a:r>
            <a:r>
              <a:rPr lang="el-GR" sz="1400" b="1" dirty="0" smtClean="0">
                <a:solidFill>
                  <a:srgbClr val="E25E04"/>
                </a:solidFill>
              </a:rPr>
              <a:t>διάσταση</a:t>
            </a:r>
            <a:r>
              <a:rPr lang="el-GR" sz="1400" b="1" dirty="0" smtClean="0">
                <a:solidFill>
                  <a:schemeClr val="tx1">
                    <a:lumMod val="85000"/>
                    <a:lumOff val="15000"/>
                  </a:schemeClr>
                </a:solidFill>
              </a:rPr>
              <a:t>.  </a:t>
            </a:r>
            <a:endParaRPr lang="el-GR" sz="1400" dirty="0" smtClean="0">
              <a:solidFill>
                <a:schemeClr val="tx1">
                  <a:lumMod val="85000"/>
                  <a:lumOff val="15000"/>
                </a:schemeClr>
              </a:solidFill>
            </a:endParaRPr>
          </a:p>
          <a:p>
            <a:r>
              <a:rPr lang="el-GR" sz="1400" b="1" dirty="0" smtClean="0">
                <a:solidFill>
                  <a:schemeClr val="tx1">
                    <a:lumMod val="85000"/>
                    <a:lumOff val="15000"/>
                  </a:schemeClr>
                </a:solidFill>
              </a:rPr>
              <a:t>Η διάσταση αυτή αναφέρεται στο ευρύτερο κοινωνικό και πολιτιστικό περιβάλλον. Σε αυτό περιλαμβάνονται οι εξής παράγοντες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a:buFont typeface="Arial" pitchFamily="34" charset="0"/>
              <a:buChar char="•"/>
            </a:pPr>
            <a:r>
              <a:rPr lang="el-GR" sz="1400" b="1" dirty="0" smtClean="0">
                <a:solidFill>
                  <a:schemeClr val="tx1">
                    <a:lumMod val="85000"/>
                    <a:lumOff val="15000"/>
                  </a:schemeClr>
                </a:solidFill>
              </a:rPr>
              <a:t>Η θέση της γυναίκας στην εργασία,</a:t>
            </a:r>
          </a:p>
          <a:p>
            <a:pPr>
              <a:buFont typeface="Arial" pitchFamily="34" charset="0"/>
              <a:buChar char="•"/>
            </a:pPr>
            <a:r>
              <a:rPr lang="el-GR" sz="1400" b="1" dirty="0" smtClean="0">
                <a:solidFill>
                  <a:schemeClr val="tx1">
                    <a:lumMod val="85000"/>
                    <a:lumOff val="15000"/>
                  </a:schemeClr>
                </a:solidFill>
              </a:rPr>
              <a:t>Η κατανομή του εισοδήματος,</a:t>
            </a:r>
          </a:p>
          <a:p>
            <a:pPr>
              <a:buFont typeface="Arial" pitchFamily="34" charset="0"/>
              <a:buChar char="•"/>
            </a:pPr>
            <a:r>
              <a:rPr lang="el-GR" sz="1400" b="1" dirty="0" smtClean="0">
                <a:solidFill>
                  <a:schemeClr val="tx1">
                    <a:lumMod val="85000"/>
                    <a:lumOff val="15000"/>
                  </a:schemeClr>
                </a:solidFill>
              </a:rPr>
              <a:t>Οι αλλαγές στον τρόπο ζωής,</a:t>
            </a:r>
          </a:p>
          <a:p>
            <a:pPr>
              <a:buFont typeface="Arial" pitchFamily="34" charset="0"/>
              <a:buChar char="•"/>
            </a:pPr>
            <a:r>
              <a:rPr lang="el-GR" sz="1400" b="1" dirty="0" smtClean="0">
                <a:solidFill>
                  <a:schemeClr val="tx1">
                    <a:lumMod val="85000"/>
                    <a:lumOff val="15000"/>
                  </a:schemeClr>
                </a:solidFill>
              </a:rPr>
              <a:t>Ο καταναλωτισμός,</a:t>
            </a:r>
          </a:p>
          <a:p>
            <a:pPr>
              <a:buFont typeface="Arial" pitchFamily="34" charset="0"/>
              <a:buChar char="•"/>
            </a:pPr>
            <a:r>
              <a:rPr lang="el-GR" sz="1400" b="1" dirty="0" smtClean="0">
                <a:solidFill>
                  <a:schemeClr val="tx1">
                    <a:lumMod val="85000"/>
                    <a:lumOff val="15000"/>
                  </a:schemeClr>
                </a:solidFill>
              </a:rPr>
              <a:t>Το μορφωτικό επίπεδο των καταναλωτών κ.α.</a:t>
            </a:r>
          </a:p>
          <a:p>
            <a:pPr>
              <a:buFont typeface="Arial" pitchFamily="34" charset="0"/>
              <a:buChar char="•"/>
            </a:pPr>
            <a:endParaRPr lang="el-GR" sz="1400" b="1" dirty="0" smtClean="0">
              <a:solidFill>
                <a:schemeClr val="tx1">
                  <a:lumMod val="85000"/>
                  <a:lumOff val="15000"/>
                </a:schemeClr>
              </a:solidFill>
            </a:endParaRPr>
          </a:p>
          <a:p>
            <a:r>
              <a:rPr lang="el-GR" sz="1400" b="1" dirty="0" smtClean="0">
                <a:solidFill>
                  <a:schemeClr val="tx1">
                    <a:lumMod val="85000"/>
                    <a:lumOff val="15000"/>
                  </a:schemeClr>
                </a:solidFill>
              </a:rPr>
              <a:t>Ο τρόπος με τον οποίο εξελίσσονται τα παραπάνω μπορεί να αποτελέσει τόσο απειλή όσο και ευκαιρία.</a:t>
            </a:r>
          </a:p>
          <a:p>
            <a:r>
              <a:rPr lang="el-GR" sz="1400" b="1" dirty="0" smtClean="0">
                <a:solidFill>
                  <a:schemeClr val="tx1">
                    <a:lumMod val="85000"/>
                    <a:lumOff val="15000"/>
                  </a:schemeClr>
                </a:solidFill>
              </a:rPr>
              <a:t>Στο πλαίσιο αυτό σημαντική επίδραση στην λειτουργία και αποδοτικότητα της λειτουργίας μιας επιχείρησης έχουν  οι δημογραφικές τάσεις και μεταβολές.</a:t>
            </a:r>
            <a:endParaRPr lang="el-GR" sz="1400" b="1"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571604" y="142852"/>
            <a:ext cx="1785950" cy="10772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n-US" sz="1600" b="1" dirty="0" smtClean="0">
                <a:solidFill>
                  <a:srgbClr val="E25E04"/>
                </a:solidFill>
              </a:rPr>
              <a:t>PEST analysis</a:t>
            </a:r>
            <a:endParaRPr lang="el-GR" sz="1600" b="1" dirty="0" smtClean="0">
              <a:solidFill>
                <a:srgbClr val="E25E04"/>
              </a:solidFill>
            </a:endParaRPr>
          </a:p>
          <a:p>
            <a:pPr algn="ctr"/>
            <a:r>
              <a:rPr lang="el-GR" sz="1600" b="1" u="sng" dirty="0" smtClean="0">
                <a:solidFill>
                  <a:srgbClr val="E25E04"/>
                </a:solidFill>
              </a:rPr>
              <a:t>Διαστάσεις περιβαλλοντικής ανάλυσης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20" name="19 - TextBox"/>
          <p:cNvSpPr txBox="1"/>
          <p:nvPr/>
        </p:nvSpPr>
        <p:spPr>
          <a:xfrm>
            <a:off x="1571604" y="1285860"/>
            <a:ext cx="7215238" cy="28931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r>
              <a:rPr lang="el-GR" sz="1400" b="1" dirty="0" smtClean="0">
                <a:solidFill>
                  <a:srgbClr val="E25E04"/>
                </a:solidFill>
              </a:rPr>
              <a:t>Κοινωνικο-</a:t>
            </a:r>
            <a:r>
              <a:rPr lang="el-GR" sz="1400" b="1" dirty="0" smtClean="0">
                <a:solidFill>
                  <a:schemeClr val="tx1">
                    <a:lumMod val="85000"/>
                    <a:lumOff val="15000"/>
                  </a:schemeClr>
                </a:solidFill>
              </a:rPr>
              <a:t> </a:t>
            </a:r>
            <a:r>
              <a:rPr lang="el-GR" sz="1400" b="1" dirty="0" smtClean="0">
                <a:solidFill>
                  <a:srgbClr val="E25E04"/>
                </a:solidFill>
              </a:rPr>
              <a:t>πολιτιστική</a:t>
            </a:r>
            <a:r>
              <a:rPr lang="el-GR" sz="1400" b="1" dirty="0" smtClean="0">
                <a:solidFill>
                  <a:schemeClr val="tx1">
                    <a:lumMod val="85000"/>
                    <a:lumOff val="15000"/>
                  </a:schemeClr>
                </a:solidFill>
              </a:rPr>
              <a:t> </a:t>
            </a:r>
            <a:r>
              <a:rPr lang="el-GR" sz="1400" b="1" dirty="0" smtClean="0">
                <a:solidFill>
                  <a:srgbClr val="E25E04"/>
                </a:solidFill>
              </a:rPr>
              <a:t>διάσταση</a:t>
            </a:r>
            <a:r>
              <a:rPr lang="el-GR" sz="1400" b="1" dirty="0" smtClean="0">
                <a:solidFill>
                  <a:schemeClr val="tx1">
                    <a:lumMod val="85000"/>
                    <a:lumOff val="15000"/>
                  </a:schemeClr>
                </a:solidFill>
              </a:rPr>
              <a:t>.  </a:t>
            </a:r>
            <a:endParaRPr lang="el-GR" sz="1400" dirty="0" smtClean="0">
              <a:solidFill>
                <a:schemeClr val="tx1">
                  <a:lumMod val="85000"/>
                  <a:lumOff val="15000"/>
                </a:schemeClr>
              </a:solidFill>
            </a:endParaRPr>
          </a:p>
          <a:p>
            <a:r>
              <a:rPr lang="el-GR" sz="1400" b="1" dirty="0" smtClean="0">
                <a:solidFill>
                  <a:schemeClr val="tx1">
                    <a:lumMod val="85000"/>
                    <a:lumOff val="15000"/>
                  </a:schemeClr>
                </a:solidFill>
              </a:rPr>
              <a:t>Ως τέτοιες μεταβολές θα μπορούσαν να θεωρηθούν</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a:buFont typeface="Arial" pitchFamily="34" charset="0"/>
              <a:buChar char="•"/>
            </a:pPr>
            <a:r>
              <a:rPr lang="el-GR" sz="1400" b="1" dirty="0" smtClean="0">
                <a:solidFill>
                  <a:schemeClr val="tx1">
                    <a:lumMod val="85000"/>
                    <a:lumOff val="15000"/>
                  </a:schemeClr>
                </a:solidFill>
              </a:rPr>
              <a:t>Η παγκόσμια πληθυσμιακή έκρηξη που συντελείτε στον μουσουλμανικό κόσμο και γενικότερα στον τρίτο κόσμο. Το διαφορετικό πολιτισμικό υπόβαθρο και η μειωμένη αγοραστική δύναμη επιδρούν αρνητικά στην δυνατότητα εξέλιξης των επιχειρήσεων που δραστηριοποιούνται σε αυτό το περιβάλλον.</a:t>
            </a:r>
          </a:p>
          <a:p>
            <a:pPr>
              <a:buFont typeface="Arial" pitchFamily="34" charset="0"/>
              <a:buChar char="•"/>
            </a:pPr>
            <a:r>
              <a:rPr lang="el-GR" sz="1400" b="1" dirty="0" smtClean="0">
                <a:solidFill>
                  <a:schemeClr val="tx1">
                    <a:lumMod val="85000"/>
                    <a:lumOff val="15000"/>
                  </a:schemeClr>
                </a:solidFill>
              </a:rPr>
              <a:t>Η δραματική μείωση του ρυθμού γεννήσεων στις ανεπτυγμένες χώρες περιορίζει την δυνατότητα εξέλιξης των επιχειρηματικών δραστηριοτήτων και επιβάλλει την μεταβολή της στρατηγικής ων επιχειρήσεων.</a:t>
            </a:r>
          </a:p>
          <a:p>
            <a:pPr>
              <a:buFont typeface="Arial" pitchFamily="34" charset="0"/>
              <a:buChar char="•"/>
            </a:pPr>
            <a:r>
              <a:rPr lang="el-GR" sz="1400" b="1" dirty="0" smtClean="0">
                <a:solidFill>
                  <a:schemeClr val="tx1">
                    <a:lumMod val="85000"/>
                    <a:lumOff val="15000"/>
                  </a:schemeClr>
                </a:solidFill>
              </a:rPr>
              <a:t>Η μετακίνηση από τις μαζικές αγορές στις Μίκρο αγορές. </a:t>
            </a:r>
          </a:p>
          <a:p>
            <a:pPr>
              <a:buFont typeface="Arial" pitchFamily="34" charset="0"/>
              <a:buChar char="•"/>
            </a:pPr>
            <a:endParaRPr lang="el-GR" sz="1400" b="1" dirty="0" smtClean="0">
              <a:solidFill>
                <a:schemeClr val="tx1">
                  <a:lumMod val="85000"/>
                  <a:lumOff val="15000"/>
                </a:schemeClr>
              </a:solidFill>
            </a:endParaRPr>
          </a:p>
          <a:p>
            <a:r>
              <a:rPr lang="el-GR" sz="1400" b="1" dirty="0" smtClean="0">
                <a:solidFill>
                  <a:schemeClr val="tx1">
                    <a:lumMod val="85000"/>
                    <a:lumOff val="15000"/>
                  </a:schemeClr>
                </a:solidFill>
              </a:rPr>
              <a:t>Οι επιχειρήσεις θα πρέπει να προσαρμόζονται διαρκώς στο εξελισσόμενο δημογραφικό περιβάλλον.</a:t>
            </a:r>
            <a:endParaRPr lang="el-GR" sz="1400" b="1"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571604" y="142852"/>
            <a:ext cx="1785950" cy="10772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n-US" sz="1600" b="1" dirty="0" smtClean="0">
                <a:solidFill>
                  <a:srgbClr val="E25E04"/>
                </a:solidFill>
              </a:rPr>
              <a:t>PEST analysis</a:t>
            </a:r>
            <a:endParaRPr lang="el-GR" sz="1600" b="1" dirty="0" smtClean="0">
              <a:solidFill>
                <a:srgbClr val="E25E04"/>
              </a:solidFill>
            </a:endParaRPr>
          </a:p>
          <a:p>
            <a:pPr algn="ctr"/>
            <a:r>
              <a:rPr lang="el-GR" sz="1600" b="1" u="sng" dirty="0" smtClean="0">
                <a:solidFill>
                  <a:srgbClr val="E25E04"/>
                </a:solidFill>
              </a:rPr>
              <a:t>Διαστάσεις περιβαλλοντικής ανάλυσης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20" name="19 - TextBox"/>
          <p:cNvSpPr txBox="1"/>
          <p:nvPr/>
        </p:nvSpPr>
        <p:spPr>
          <a:xfrm>
            <a:off x="1571604" y="1643050"/>
            <a:ext cx="7215238" cy="2246769"/>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r>
              <a:rPr lang="el-GR" sz="1400" b="1" dirty="0" smtClean="0">
                <a:solidFill>
                  <a:srgbClr val="E25E04"/>
                </a:solidFill>
              </a:rPr>
              <a:t>Τεχνολογική διάσταση</a:t>
            </a:r>
            <a:r>
              <a:rPr lang="el-GR" sz="1400" b="1" dirty="0" smtClean="0">
                <a:solidFill>
                  <a:schemeClr val="tx1">
                    <a:lumMod val="85000"/>
                    <a:lumOff val="15000"/>
                  </a:schemeClr>
                </a:solidFill>
              </a:rPr>
              <a:t>.  </a:t>
            </a:r>
            <a:endParaRPr lang="el-GR" sz="1400" dirty="0" smtClean="0">
              <a:solidFill>
                <a:schemeClr val="tx1">
                  <a:lumMod val="85000"/>
                  <a:lumOff val="15000"/>
                </a:schemeClr>
              </a:solidFill>
            </a:endParaRPr>
          </a:p>
          <a:p>
            <a:r>
              <a:rPr lang="el-GR" sz="1400" b="1" dirty="0" smtClean="0">
                <a:solidFill>
                  <a:schemeClr val="tx1">
                    <a:lumMod val="85000"/>
                    <a:lumOff val="15000"/>
                  </a:schemeClr>
                </a:solidFill>
              </a:rPr>
              <a:t>Οι τεχνολογικές τάσεις και τα τεχνολογικά επιτεύγματα που επικρατούν σε μία αγορά έχουν σημαντική επίδραση στην επιχείρηση και την στρατηγική της.</a:t>
            </a:r>
          </a:p>
          <a:p>
            <a:r>
              <a:rPr lang="el-GR" sz="1400" b="1" dirty="0" smtClean="0">
                <a:solidFill>
                  <a:schemeClr val="tx1">
                    <a:lumMod val="85000"/>
                    <a:lumOff val="15000"/>
                  </a:schemeClr>
                </a:solidFill>
              </a:rPr>
              <a:t>Οι τάσεις αυτές μπορεί να αποτελούν ευκαιρία ή και απειλή ανάλογα με τις δυνατότητες που έχει η υπό εξέταση επιχείρηση.</a:t>
            </a:r>
          </a:p>
          <a:p>
            <a:r>
              <a:rPr lang="el-GR" sz="1400" b="1" dirty="0" smtClean="0">
                <a:solidFill>
                  <a:schemeClr val="tx1">
                    <a:lumMod val="85000"/>
                    <a:lumOff val="15000"/>
                  </a:schemeClr>
                </a:solidFill>
              </a:rPr>
              <a:t>Χαρακτηριστικό παράδειγμα αποτελεί η Ελβετική ωρολογοποιία που στη δεκαετία του ΄80 κόντεψε να χάσει τον ηγετικό της ρόλο, λόγο της τεχνολογίας </a:t>
            </a:r>
            <a:r>
              <a:rPr lang="en-US" sz="1400" b="1" dirty="0" smtClean="0">
                <a:solidFill>
                  <a:schemeClr val="tx1">
                    <a:lumMod val="85000"/>
                    <a:lumOff val="15000"/>
                  </a:schemeClr>
                </a:solidFill>
              </a:rPr>
              <a:t>quartz </a:t>
            </a:r>
            <a:r>
              <a:rPr lang="el-GR" sz="1400" b="1" dirty="0" smtClean="0">
                <a:solidFill>
                  <a:schemeClr val="tx1">
                    <a:lumMod val="85000"/>
                    <a:lumOff val="15000"/>
                  </a:schemeClr>
                </a:solidFill>
              </a:rPr>
              <a:t>που ενώ αναπτύχθηκε από Ελβετούς επιστήμονες, δεν έτυχε δέουσας προσοχής από τις Ελβετικές ωρολογοποιίες.</a:t>
            </a:r>
          </a:p>
          <a:p>
            <a:r>
              <a:rPr lang="el-GR" sz="1400" b="1" dirty="0" smtClean="0">
                <a:solidFill>
                  <a:schemeClr val="tx1">
                    <a:lumMod val="85000"/>
                    <a:lumOff val="15000"/>
                  </a:schemeClr>
                </a:solidFill>
              </a:rPr>
              <a:t>Οι Ελβετικές επιχειρήσεις παραγωγής ρολογιών κατάφεραν με μεγάλη προσπάθεια και κόστος να ξανακερδίσουν μετά από χρόνια τα χαμένα μερίδια. </a:t>
            </a:r>
            <a:endParaRPr lang="el-GR" sz="1400" b="1"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0" y="142852"/>
            <a:ext cx="1785950" cy="10772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n-US" sz="1600" b="1" dirty="0" smtClean="0">
                <a:solidFill>
                  <a:srgbClr val="E25E04"/>
                </a:solidFill>
              </a:rPr>
              <a:t>PEST analysis</a:t>
            </a:r>
            <a:endParaRPr lang="el-GR" sz="1600" b="1" dirty="0" smtClean="0">
              <a:solidFill>
                <a:srgbClr val="E25E04"/>
              </a:solidFill>
            </a:endParaRPr>
          </a:p>
          <a:p>
            <a:pPr algn="ctr"/>
            <a:r>
              <a:rPr lang="el-GR" sz="1600" b="1" u="sng" dirty="0" smtClean="0">
                <a:solidFill>
                  <a:srgbClr val="E25E04"/>
                </a:solidFill>
              </a:rPr>
              <a:t>Διαστάσεις περιβαλλοντικής ανάλυσης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graphicFrame>
        <p:nvGraphicFramePr>
          <p:cNvPr id="7" name="6 - Πίνακας"/>
          <p:cNvGraphicFramePr>
            <a:graphicFrameLocks noGrp="1"/>
          </p:cNvGraphicFramePr>
          <p:nvPr/>
        </p:nvGraphicFramePr>
        <p:xfrm>
          <a:off x="2214546" y="214290"/>
          <a:ext cx="6096000" cy="6215109"/>
        </p:xfrm>
        <a:graphic>
          <a:graphicData uri="http://schemas.openxmlformats.org/drawingml/2006/table">
            <a:tbl>
              <a:tblPr firstRow="1" bandRow="1">
                <a:tableStyleId>{5C22544A-7EE6-4342-B048-85BDC9FD1C3A}</a:tableStyleId>
              </a:tblPr>
              <a:tblGrid>
                <a:gridCol w="3048000"/>
                <a:gridCol w="3048000"/>
              </a:tblGrid>
              <a:tr h="383357">
                <a:tc gridSpan="2">
                  <a:txBody>
                    <a:bodyPr/>
                    <a:lstStyle/>
                    <a:p>
                      <a:pPr algn="ctr"/>
                      <a:r>
                        <a:rPr lang="el-GR" dirty="0" smtClean="0">
                          <a:solidFill>
                            <a:schemeClr val="tx1">
                              <a:lumMod val="85000"/>
                              <a:lumOff val="15000"/>
                            </a:schemeClr>
                          </a:solidFill>
                        </a:rPr>
                        <a:t>Ανάλυση</a:t>
                      </a:r>
                      <a:r>
                        <a:rPr lang="el-GR" baseline="0" dirty="0" smtClean="0">
                          <a:solidFill>
                            <a:schemeClr val="tx1">
                              <a:lumMod val="85000"/>
                              <a:lumOff val="15000"/>
                            </a:schemeClr>
                          </a:solidFill>
                        </a:rPr>
                        <a:t> Ευρύτερου Περιβάλλοντος μιας επιχείρησης</a:t>
                      </a:r>
                      <a:endParaRPr lang="el-GR" dirty="0">
                        <a:solidFill>
                          <a:schemeClr val="tx1">
                            <a:lumMod val="85000"/>
                            <a:lumOff val="15000"/>
                          </a:schemeClr>
                        </a:solidFill>
                      </a:endParaRPr>
                    </a:p>
                  </a:txBody>
                  <a:tcPr/>
                </a:tc>
                <a:tc hMerge="1">
                  <a:txBody>
                    <a:bodyPr/>
                    <a:lstStyle/>
                    <a:p>
                      <a:endParaRPr lang="el-GR" dirty="0"/>
                    </a:p>
                  </a:txBody>
                  <a:tcPr/>
                </a:tc>
              </a:tr>
              <a:tr h="383357">
                <a:tc>
                  <a:txBody>
                    <a:bodyPr/>
                    <a:lstStyle/>
                    <a:p>
                      <a:r>
                        <a:rPr lang="el-GR" sz="1600" b="1" dirty="0" smtClean="0">
                          <a:solidFill>
                            <a:srgbClr val="E25E04"/>
                          </a:solidFill>
                        </a:rPr>
                        <a:t>Οικονομικό περιβάλλον</a:t>
                      </a:r>
                      <a:endParaRPr lang="el-GR" sz="1600" b="1" dirty="0">
                        <a:solidFill>
                          <a:srgbClr val="E25E04"/>
                        </a:solidFill>
                      </a:endParaRPr>
                    </a:p>
                  </a:txBody>
                  <a:tcPr/>
                </a:tc>
                <a:tc>
                  <a:txBody>
                    <a:bodyPr/>
                    <a:lstStyle/>
                    <a:p>
                      <a:r>
                        <a:rPr lang="el-GR" sz="1600" b="1" dirty="0" smtClean="0">
                          <a:solidFill>
                            <a:srgbClr val="E25E04"/>
                          </a:solidFill>
                        </a:rPr>
                        <a:t>Τεχνολογικό περιβάλλον</a:t>
                      </a:r>
                      <a:endParaRPr lang="el-GR" sz="1600" b="1" dirty="0">
                        <a:solidFill>
                          <a:srgbClr val="E25E04"/>
                        </a:solidFill>
                      </a:endParaRPr>
                    </a:p>
                  </a:txBody>
                  <a:tcPr/>
                </a:tc>
              </a:tr>
              <a:tr h="383357">
                <a:tc>
                  <a:txBody>
                    <a:bodyPr/>
                    <a:lstStyle/>
                    <a:p>
                      <a:r>
                        <a:rPr lang="el-GR" sz="1050" b="1" dirty="0" smtClean="0"/>
                        <a:t>Α.Ε.Π.</a:t>
                      </a:r>
                      <a:endParaRPr lang="el-GR" sz="1050" b="1" dirty="0"/>
                    </a:p>
                  </a:txBody>
                  <a:tcPr/>
                </a:tc>
                <a:tc>
                  <a:txBody>
                    <a:bodyPr/>
                    <a:lstStyle/>
                    <a:p>
                      <a:r>
                        <a:rPr lang="el-GR" sz="1050" b="1" dirty="0" smtClean="0"/>
                        <a:t>Εθνική δαπάνη για έρευνα και ανάπτυξη</a:t>
                      </a:r>
                      <a:endParaRPr lang="el-GR" sz="1050" b="1" dirty="0"/>
                    </a:p>
                  </a:txBody>
                  <a:tcPr/>
                </a:tc>
              </a:tr>
              <a:tr h="383357">
                <a:tc>
                  <a:txBody>
                    <a:bodyPr/>
                    <a:lstStyle/>
                    <a:p>
                      <a:r>
                        <a:rPr lang="el-GR" sz="1050" b="1" dirty="0" smtClean="0"/>
                        <a:t>Επιτόκια</a:t>
                      </a:r>
                      <a:endParaRPr lang="el-GR" sz="1050" b="1" dirty="0"/>
                    </a:p>
                  </a:txBody>
                  <a:tcPr/>
                </a:tc>
                <a:tc>
                  <a:txBody>
                    <a:bodyPr/>
                    <a:lstStyle/>
                    <a:p>
                      <a:r>
                        <a:rPr lang="el-GR" sz="1050" b="1" dirty="0" smtClean="0"/>
                        <a:t>Δαπάνη κλάδου για έρευνα και ανάπτυξη</a:t>
                      </a:r>
                      <a:endParaRPr lang="el-GR" sz="1050" b="1" dirty="0"/>
                    </a:p>
                  </a:txBody>
                  <a:tcPr/>
                </a:tc>
              </a:tr>
              <a:tr h="383357">
                <a:tc>
                  <a:txBody>
                    <a:bodyPr/>
                    <a:lstStyle/>
                    <a:p>
                      <a:r>
                        <a:rPr lang="el-GR" sz="1050" b="1" dirty="0" smtClean="0"/>
                        <a:t>Πληθωριστικές</a:t>
                      </a:r>
                      <a:r>
                        <a:rPr lang="el-GR" sz="1050" b="1" baseline="0" dirty="0" smtClean="0"/>
                        <a:t> τάσεις</a:t>
                      </a:r>
                      <a:endParaRPr lang="el-GR" sz="1050" b="1" dirty="0" smtClean="0"/>
                    </a:p>
                  </a:txBody>
                  <a:tcPr/>
                </a:tc>
                <a:tc>
                  <a:txBody>
                    <a:bodyPr/>
                    <a:lstStyle/>
                    <a:p>
                      <a:r>
                        <a:rPr lang="el-GR" sz="1050" b="1" dirty="0" smtClean="0"/>
                        <a:t>Προστασία ευρεσιτεχνιών</a:t>
                      </a:r>
                    </a:p>
                  </a:txBody>
                  <a:tcPr/>
                </a:tc>
              </a:tr>
              <a:tr h="383357">
                <a:tc>
                  <a:txBody>
                    <a:bodyPr/>
                    <a:lstStyle/>
                    <a:p>
                      <a:r>
                        <a:rPr lang="el-GR" sz="1050" b="1" dirty="0" smtClean="0"/>
                        <a:t>Προσφορά χρήματος</a:t>
                      </a:r>
                    </a:p>
                  </a:txBody>
                  <a:tcPr/>
                </a:tc>
                <a:tc>
                  <a:txBody>
                    <a:bodyPr/>
                    <a:lstStyle/>
                    <a:p>
                      <a:r>
                        <a:rPr lang="el-GR" sz="1050" b="1" dirty="0" smtClean="0"/>
                        <a:t>Εστίαση τεχνολογικών προσπαθειών</a:t>
                      </a:r>
                    </a:p>
                  </a:txBody>
                  <a:tcPr/>
                </a:tc>
              </a:tr>
              <a:tr h="383357">
                <a:tc>
                  <a:txBody>
                    <a:bodyPr/>
                    <a:lstStyle/>
                    <a:p>
                      <a:r>
                        <a:rPr lang="el-GR" sz="1050" b="1" dirty="0" smtClean="0"/>
                        <a:t>Επίπεδα ανεργίας</a:t>
                      </a:r>
                    </a:p>
                  </a:txBody>
                  <a:tcPr/>
                </a:tc>
                <a:tc>
                  <a:txBody>
                    <a:bodyPr/>
                    <a:lstStyle/>
                    <a:p>
                      <a:r>
                        <a:rPr lang="el-GR" sz="1050" b="1" dirty="0" smtClean="0"/>
                        <a:t>Νέα προϊόντα</a:t>
                      </a:r>
                    </a:p>
                  </a:txBody>
                  <a:tcPr/>
                </a:tc>
              </a:tr>
              <a:tr h="425368">
                <a:tc>
                  <a:txBody>
                    <a:bodyPr/>
                    <a:lstStyle/>
                    <a:p>
                      <a:r>
                        <a:rPr lang="el-GR" sz="1050" b="1" dirty="0" smtClean="0"/>
                        <a:t>Έλεγχοι μισθών- τιμών</a:t>
                      </a:r>
                    </a:p>
                  </a:txBody>
                  <a:tcPr/>
                </a:tc>
                <a:tc>
                  <a:txBody>
                    <a:bodyPr/>
                    <a:lstStyle/>
                    <a:p>
                      <a:r>
                        <a:rPr lang="el-GR" sz="1050" b="1" dirty="0" smtClean="0"/>
                        <a:t>Πρόοδος</a:t>
                      </a:r>
                      <a:r>
                        <a:rPr lang="el-GR" sz="1050" b="1" baseline="0" dirty="0" smtClean="0"/>
                        <a:t> στην μεταφορά τεχνολογίας από το εργοστάσιο στην αγορά</a:t>
                      </a:r>
                      <a:endParaRPr lang="el-GR" sz="1050" b="1" dirty="0" smtClean="0"/>
                    </a:p>
                  </a:txBody>
                  <a:tcPr/>
                </a:tc>
              </a:tr>
              <a:tr h="383357">
                <a:tc>
                  <a:txBody>
                    <a:bodyPr/>
                    <a:lstStyle/>
                    <a:p>
                      <a:r>
                        <a:rPr lang="el-GR" sz="1050" b="1" dirty="0" smtClean="0"/>
                        <a:t>Υποτίμηση/ Ανατίμηση</a:t>
                      </a:r>
                    </a:p>
                  </a:txBody>
                  <a:tcPr/>
                </a:tc>
                <a:tc>
                  <a:txBody>
                    <a:bodyPr/>
                    <a:lstStyle/>
                    <a:p>
                      <a:r>
                        <a:rPr lang="el-GR" sz="1050" b="1" dirty="0" smtClean="0"/>
                        <a:t>Βελτίωση παραγωγικότητας με αυτοματισμούς</a:t>
                      </a:r>
                    </a:p>
                  </a:txBody>
                  <a:tcPr/>
                </a:tc>
              </a:tr>
              <a:tr h="383357">
                <a:tc>
                  <a:txBody>
                    <a:bodyPr/>
                    <a:lstStyle/>
                    <a:p>
                      <a:r>
                        <a:rPr lang="el-GR" sz="1050" b="1" dirty="0" smtClean="0"/>
                        <a:t>Διαθεσιμότητα και κόστος ενέργειας</a:t>
                      </a:r>
                    </a:p>
                  </a:txBody>
                  <a:tcPr/>
                </a:tc>
                <a:tc>
                  <a:txBody>
                    <a:bodyPr/>
                    <a:lstStyle/>
                    <a:p>
                      <a:endParaRPr lang="el-GR" sz="1050" b="1" dirty="0" smtClean="0"/>
                    </a:p>
                  </a:txBody>
                  <a:tcPr/>
                </a:tc>
              </a:tr>
              <a:tr h="383357">
                <a:tc>
                  <a:txBody>
                    <a:bodyPr/>
                    <a:lstStyle/>
                    <a:p>
                      <a:r>
                        <a:rPr lang="el-GR" sz="1050" b="1" dirty="0" smtClean="0"/>
                        <a:t>Διάθεση και κατανομή εισοδημάτων</a:t>
                      </a:r>
                    </a:p>
                  </a:txBody>
                  <a:tcPr/>
                </a:tc>
                <a:tc>
                  <a:txBody>
                    <a:bodyPr/>
                    <a:lstStyle/>
                    <a:p>
                      <a:endParaRPr lang="el-GR" sz="1050" b="1" dirty="0" smtClean="0"/>
                    </a:p>
                  </a:txBody>
                  <a:tcPr/>
                </a:tc>
              </a:tr>
              <a:tr h="598667">
                <a:tc>
                  <a:txBody>
                    <a:bodyPr/>
                    <a:lstStyle/>
                    <a:p>
                      <a:r>
                        <a:rPr lang="el-GR" sz="1600" b="1" dirty="0" smtClean="0">
                          <a:solidFill>
                            <a:srgbClr val="E25E04"/>
                          </a:solidFill>
                        </a:rPr>
                        <a:t>Πολιτικό-</a:t>
                      </a:r>
                      <a:r>
                        <a:rPr lang="el-GR" sz="1600" b="1" baseline="0" dirty="0" smtClean="0">
                          <a:solidFill>
                            <a:srgbClr val="E25E04"/>
                          </a:solidFill>
                        </a:rPr>
                        <a:t> Νομικό περιβάλλον</a:t>
                      </a:r>
                      <a:endParaRPr lang="el-GR" sz="1600" b="1" dirty="0" smtClean="0">
                        <a:solidFill>
                          <a:srgbClr val="E25E04"/>
                        </a:solidFill>
                      </a:endParaRPr>
                    </a:p>
                  </a:txBody>
                  <a:tcPr/>
                </a:tc>
                <a:tc>
                  <a:txBody>
                    <a:bodyPr/>
                    <a:lstStyle/>
                    <a:p>
                      <a:r>
                        <a:rPr lang="el-GR" sz="1600" b="1" dirty="0" smtClean="0">
                          <a:solidFill>
                            <a:srgbClr val="E25E04"/>
                          </a:solidFill>
                        </a:rPr>
                        <a:t>Κοινωνικό – Πολιτιστικό περιβάλλον</a:t>
                      </a:r>
                    </a:p>
                  </a:txBody>
                  <a:tcPr/>
                </a:tc>
              </a:tr>
              <a:tr h="383357">
                <a:tc>
                  <a:txBody>
                    <a:bodyPr/>
                    <a:lstStyle/>
                    <a:p>
                      <a:r>
                        <a:rPr lang="el-GR" sz="1050" b="1" dirty="0" smtClean="0">
                          <a:solidFill>
                            <a:schemeClr val="tx1"/>
                          </a:solidFill>
                        </a:rPr>
                        <a:t>Νόμοι κατά των μονοπωλίων</a:t>
                      </a:r>
                    </a:p>
                  </a:txBody>
                  <a:tcPr/>
                </a:tc>
                <a:tc>
                  <a:txBody>
                    <a:bodyPr/>
                    <a:lstStyle/>
                    <a:p>
                      <a:r>
                        <a:rPr lang="el-GR" sz="1050" b="1" dirty="0" smtClean="0">
                          <a:solidFill>
                            <a:schemeClr val="tx1">
                              <a:lumMod val="85000"/>
                              <a:lumOff val="15000"/>
                            </a:schemeClr>
                          </a:solidFill>
                        </a:rPr>
                        <a:t>Αλλαγές στον τρόπο ζωής</a:t>
                      </a:r>
                    </a:p>
                  </a:txBody>
                  <a:tcPr/>
                </a:tc>
              </a:tr>
              <a:tr h="383357">
                <a:tc>
                  <a:txBody>
                    <a:bodyPr/>
                    <a:lstStyle/>
                    <a:p>
                      <a:r>
                        <a:rPr lang="el-GR" sz="1050" b="1" dirty="0" smtClean="0">
                          <a:solidFill>
                            <a:schemeClr val="tx1"/>
                          </a:solidFill>
                        </a:rPr>
                        <a:t>Νόμοι</a:t>
                      </a:r>
                      <a:r>
                        <a:rPr lang="el-GR" sz="1050" b="1" baseline="0" dirty="0" smtClean="0">
                          <a:solidFill>
                            <a:schemeClr val="tx1"/>
                          </a:solidFill>
                        </a:rPr>
                        <a:t> για την προστασία του περιβάλλοντος</a:t>
                      </a:r>
                      <a:endParaRPr lang="el-GR" sz="1050" b="1" dirty="0" smtClean="0">
                        <a:solidFill>
                          <a:schemeClr val="tx1"/>
                        </a:solidFill>
                      </a:endParaRPr>
                    </a:p>
                  </a:txBody>
                  <a:tcPr/>
                </a:tc>
                <a:tc>
                  <a:txBody>
                    <a:bodyPr/>
                    <a:lstStyle/>
                    <a:p>
                      <a:r>
                        <a:rPr lang="el-GR" sz="1050" b="1" dirty="0" smtClean="0">
                          <a:solidFill>
                            <a:schemeClr val="tx1">
                              <a:lumMod val="85000"/>
                              <a:lumOff val="15000"/>
                            </a:schemeClr>
                          </a:solidFill>
                        </a:rPr>
                        <a:t>Καριέρα</a:t>
                      </a:r>
                    </a:p>
                  </a:txBody>
                  <a:tcPr/>
                </a:tc>
              </a:tr>
              <a:tr h="590790">
                <a:tc>
                  <a:txBody>
                    <a:bodyPr/>
                    <a:lstStyle/>
                    <a:p>
                      <a:r>
                        <a:rPr lang="el-GR" sz="1050" b="1" dirty="0" smtClean="0">
                          <a:solidFill>
                            <a:schemeClr val="tx1"/>
                          </a:solidFill>
                        </a:rPr>
                        <a:t>Φορολογία, Ειδικά κίνητρα, Κανονισμοί εξωτερικού εμπορίου, Κυβερνητική σταθερότητα, κ.α.</a:t>
                      </a:r>
                    </a:p>
                  </a:txBody>
                  <a:tcPr/>
                </a:tc>
                <a:tc>
                  <a:txBody>
                    <a:bodyPr/>
                    <a:lstStyle/>
                    <a:p>
                      <a:r>
                        <a:rPr lang="el-GR" sz="1050" b="1" dirty="0" smtClean="0">
                          <a:solidFill>
                            <a:schemeClr val="tx1">
                              <a:lumMod val="85000"/>
                              <a:lumOff val="15000"/>
                            </a:schemeClr>
                          </a:solidFill>
                        </a:rPr>
                        <a:t>Δραστηριότητα των καταναλωτών, Ρυθμός αύξησης του πληθυσμού,</a:t>
                      </a:r>
                      <a:r>
                        <a:rPr lang="el-GR" sz="1050" b="1" baseline="0" dirty="0" smtClean="0">
                          <a:solidFill>
                            <a:schemeClr val="tx1">
                              <a:lumMod val="85000"/>
                              <a:lumOff val="15000"/>
                            </a:schemeClr>
                          </a:solidFill>
                        </a:rPr>
                        <a:t> κατανομή του πληθυσμού κατά ηλικία, Ρυθμός γεννήσεων κ.α.</a:t>
                      </a:r>
                      <a:endParaRPr lang="el-GR" sz="1050" b="1" dirty="0" smtClean="0">
                        <a:solidFill>
                          <a:schemeClr val="tx1">
                            <a:lumMod val="85000"/>
                            <a:lumOff val="15000"/>
                          </a:schemeClr>
                        </a:solidFill>
                      </a:endParaRP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8" name="7 - TextBox"/>
          <p:cNvSpPr txBox="1"/>
          <p:nvPr/>
        </p:nvSpPr>
        <p:spPr>
          <a:xfrm>
            <a:off x="1643042" y="428604"/>
            <a:ext cx="7215238" cy="353943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r>
              <a:rPr lang="el-GR" sz="1400" b="1" dirty="0" smtClean="0">
                <a:solidFill>
                  <a:srgbClr val="E25E04"/>
                </a:solidFill>
              </a:rPr>
              <a:t>Σχέση ανάμεσα στο έμμεσο εξωτερικό περιβάλλον με την διαμόρφωση της στρατηγικής</a:t>
            </a:r>
            <a:r>
              <a:rPr lang="el-GR" sz="1400" b="1" dirty="0" smtClean="0">
                <a:solidFill>
                  <a:schemeClr val="tx1">
                    <a:lumMod val="85000"/>
                    <a:lumOff val="15000"/>
                  </a:schemeClr>
                </a:solidFill>
              </a:rPr>
              <a:t>.  </a:t>
            </a:r>
            <a:endParaRPr lang="el-GR" sz="1400" dirty="0" smtClean="0">
              <a:solidFill>
                <a:schemeClr val="tx1">
                  <a:lumMod val="85000"/>
                  <a:lumOff val="15000"/>
                </a:schemeClr>
              </a:solidFill>
            </a:endParaRPr>
          </a:p>
          <a:p>
            <a:endParaRPr lang="el-GR" sz="1400" b="1" dirty="0" smtClean="0">
              <a:solidFill>
                <a:schemeClr val="tx1">
                  <a:lumMod val="85000"/>
                  <a:lumOff val="15000"/>
                </a:schemeClr>
              </a:solidFill>
            </a:endParaRPr>
          </a:p>
          <a:p>
            <a:r>
              <a:rPr lang="el-GR" sz="1400" b="1" dirty="0" smtClean="0">
                <a:solidFill>
                  <a:schemeClr val="tx1">
                    <a:lumMod val="85000"/>
                    <a:lumOff val="15000"/>
                  </a:schemeClr>
                </a:solidFill>
              </a:rPr>
              <a:t>Η στρατηγική της επιχείρησης οφείλει να προσαρμόζεται στις αλλαγές του έμμεσου περιβάλλοντός της. Οι συνδετικοί κρίκοι που  ενώνουν τις δύο παραπάνω έννοιες πρέπει να είναι γνωστοί από τους υπευθύνους χάραξης στρατηγικής. Οι κυριότεροι κρίκοι είναι οι ακόλουθοι</a:t>
            </a:r>
            <a:r>
              <a:rPr lang="en-US" sz="1400" b="1" dirty="0" smtClean="0">
                <a:solidFill>
                  <a:schemeClr val="tx1">
                    <a:lumMod val="85000"/>
                    <a:lumOff val="15000"/>
                  </a:schemeClr>
                </a:solidFill>
              </a:rPr>
              <a:t>:</a:t>
            </a:r>
          </a:p>
          <a:p>
            <a:pPr>
              <a:buFont typeface="Arial" pitchFamily="34" charset="0"/>
              <a:buChar char="•"/>
            </a:pPr>
            <a:r>
              <a:rPr lang="el-GR" sz="1400" b="1" dirty="0" smtClean="0">
                <a:solidFill>
                  <a:schemeClr val="tx1">
                    <a:lumMod val="85000"/>
                    <a:lumOff val="15000"/>
                  </a:schemeClr>
                </a:solidFill>
              </a:rPr>
              <a:t>Εξελίξεις στο εξωτερικό περιβάλλον μεταβάλλουν την φύση του ανταγωνισμού σε έναν κλάδο. </a:t>
            </a:r>
          </a:p>
          <a:p>
            <a:pPr>
              <a:buFont typeface="Arial" pitchFamily="34" charset="0"/>
              <a:buChar char="•"/>
            </a:pPr>
            <a:r>
              <a:rPr lang="el-GR" sz="1400" b="1" dirty="0" smtClean="0">
                <a:solidFill>
                  <a:schemeClr val="tx1">
                    <a:lumMod val="85000"/>
                    <a:lumOff val="15000"/>
                  </a:schemeClr>
                </a:solidFill>
              </a:rPr>
              <a:t>Η ίδια περιβαλλοντική τάση είναι πιθανό να έχει διαφορετικές επιδράσεις πάνω σε εταιρίες διαφορετικού κλάδου.</a:t>
            </a:r>
          </a:p>
          <a:p>
            <a:pPr>
              <a:buFont typeface="Arial" pitchFamily="34" charset="0"/>
              <a:buChar char="•"/>
            </a:pPr>
            <a:r>
              <a:rPr lang="el-GR" sz="1400" b="1" dirty="0" smtClean="0">
                <a:solidFill>
                  <a:schemeClr val="tx1">
                    <a:lumMod val="85000"/>
                    <a:lumOff val="15000"/>
                  </a:schemeClr>
                </a:solidFill>
              </a:rPr>
              <a:t>Η ίδια περιβαλλοντική τάση είναι πιθανό να έχει διαφορετικές επιδράσεις πάνω σε εταιρίες του ιδίου κλάδου.</a:t>
            </a:r>
          </a:p>
          <a:p>
            <a:pPr>
              <a:buFont typeface="Arial" pitchFamily="34" charset="0"/>
              <a:buChar char="•"/>
            </a:pPr>
            <a:r>
              <a:rPr lang="el-GR" sz="1400" b="1" dirty="0" smtClean="0">
                <a:solidFill>
                  <a:schemeClr val="tx1">
                    <a:lumMod val="85000"/>
                    <a:lumOff val="15000"/>
                  </a:schemeClr>
                </a:solidFill>
              </a:rPr>
              <a:t>Πολλές εξελίξεις του μάκρο περιβάλλοντος είναι δύσκολο να προβλεφθούν με αποδεκτή ακρίβεια ενώ άλλες είναι λόγω της φύσης τους άμεσα προβλέψιμες.</a:t>
            </a:r>
          </a:p>
          <a:p>
            <a:pPr>
              <a:buFont typeface="Arial" pitchFamily="34" charset="0"/>
              <a:buChar char="•"/>
            </a:pPr>
            <a:r>
              <a:rPr lang="el-GR" sz="1400" b="1" dirty="0" smtClean="0">
                <a:solidFill>
                  <a:schemeClr val="tx1">
                    <a:lumMod val="85000"/>
                    <a:lumOff val="15000"/>
                  </a:schemeClr>
                </a:solidFill>
              </a:rPr>
              <a:t>Οι διαστάσεις του ευρύτερου εξωτερικού περιβάλλοντος που επιδρούν περισσότερο τις επιχειρήσεις είναι δυνατό να διαφέρουν από χώρα σε χώρα.</a:t>
            </a:r>
            <a:endParaRPr lang="el-GR" sz="1400" b="1"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8" name="7 - TextBox"/>
          <p:cNvSpPr txBox="1"/>
          <p:nvPr/>
        </p:nvSpPr>
        <p:spPr>
          <a:xfrm>
            <a:off x="1643042" y="428604"/>
            <a:ext cx="7215238" cy="3754874"/>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400" b="1" dirty="0" smtClean="0">
                <a:solidFill>
                  <a:srgbClr val="E25E04"/>
                </a:solidFill>
              </a:rPr>
              <a:t>Η ανάπτυξη σεναρίων ως εργαλείο πρόβλεψης και αντιμετώπισης μελλοντικών εξελίξεων</a:t>
            </a:r>
            <a:r>
              <a:rPr lang="el-GR" sz="1400" b="1" dirty="0" smtClean="0">
                <a:solidFill>
                  <a:schemeClr val="tx1">
                    <a:lumMod val="85000"/>
                    <a:lumOff val="15000"/>
                  </a:schemeClr>
                </a:solidFill>
              </a:rPr>
              <a:t>.</a:t>
            </a:r>
          </a:p>
          <a:p>
            <a:pPr algn="ctr"/>
            <a:r>
              <a:rPr lang="en-US" sz="1400" b="1" dirty="0" smtClean="0">
                <a:solidFill>
                  <a:schemeClr val="tx1">
                    <a:lumMod val="85000"/>
                    <a:lumOff val="15000"/>
                  </a:schemeClr>
                </a:solidFill>
              </a:rPr>
              <a:t>(Scenario planning</a:t>
            </a:r>
            <a:r>
              <a:rPr lang="en-US" sz="1400" b="1" dirty="0" smtClean="0">
                <a:solidFill>
                  <a:schemeClr val="tx1">
                    <a:lumMod val="85000"/>
                    <a:lumOff val="15000"/>
                  </a:schemeClr>
                </a:solidFill>
              </a:rPr>
              <a:t>)</a:t>
            </a:r>
            <a:endParaRPr lang="el-GR" sz="1400" dirty="0" smtClean="0">
              <a:solidFill>
                <a:schemeClr val="tx1">
                  <a:lumMod val="85000"/>
                  <a:lumOff val="15000"/>
                </a:schemeClr>
              </a:solidFill>
            </a:endParaRPr>
          </a:p>
          <a:p>
            <a:endParaRPr lang="el-GR" sz="1400" b="1" dirty="0" smtClean="0">
              <a:solidFill>
                <a:schemeClr val="tx1">
                  <a:lumMod val="85000"/>
                  <a:lumOff val="15000"/>
                </a:schemeClr>
              </a:solidFill>
            </a:endParaRPr>
          </a:p>
          <a:p>
            <a:r>
              <a:rPr lang="el-GR" sz="1400" dirty="0" smtClean="0">
                <a:solidFill>
                  <a:schemeClr val="tx1">
                    <a:lumMod val="85000"/>
                    <a:lumOff val="15000"/>
                  </a:schemeClr>
                </a:solidFill>
              </a:rPr>
              <a:t>Η ανάπτυξη σεναρίων αναφέρεται στην ανάπτυξη ιστοριών σχετικά με το τι είναι πιθανό να προκύψει στο μελλοντικό εξωτερικό περιβάλλον της επιχείρησης και πώς αυτή θα ανταποκριθεί στις διάφορες προκλήσεις. </a:t>
            </a:r>
          </a:p>
          <a:p>
            <a:endParaRPr lang="el-GR" sz="1400" dirty="0" smtClean="0">
              <a:solidFill>
                <a:schemeClr val="tx1">
                  <a:lumMod val="85000"/>
                  <a:lumOff val="15000"/>
                </a:schemeClr>
              </a:solidFill>
            </a:endParaRPr>
          </a:p>
          <a:p>
            <a:r>
              <a:rPr lang="el-GR" sz="1400" dirty="0" smtClean="0">
                <a:solidFill>
                  <a:schemeClr val="tx1">
                    <a:lumMod val="85000"/>
                    <a:lumOff val="15000"/>
                  </a:schemeClr>
                </a:solidFill>
              </a:rPr>
              <a:t>Τα οφέλη που μπορεί να προκύψουν είναι τα παρακάτω</a:t>
            </a:r>
            <a:r>
              <a:rPr lang="en-US" sz="1400" dirty="0" smtClean="0">
                <a:solidFill>
                  <a:schemeClr val="tx1">
                    <a:lumMod val="85000"/>
                    <a:lumOff val="15000"/>
                  </a:schemeClr>
                </a:solidFill>
              </a:rPr>
              <a:t>:</a:t>
            </a:r>
            <a:endParaRPr lang="el-GR" sz="1400" dirty="0" smtClean="0">
              <a:solidFill>
                <a:schemeClr val="tx1">
                  <a:lumMod val="85000"/>
                  <a:lumOff val="15000"/>
                </a:schemeClr>
              </a:solidFill>
            </a:endParaRPr>
          </a:p>
          <a:p>
            <a:pPr marL="342900" indent="-342900">
              <a:buFont typeface="+mj-lt"/>
              <a:buAutoNum type="arabicPeriod"/>
            </a:pPr>
            <a:r>
              <a:rPr lang="el-GR" sz="1400" dirty="0" smtClean="0">
                <a:solidFill>
                  <a:schemeClr val="tx1">
                    <a:lumMod val="85000"/>
                    <a:lumOff val="15000"/>
                  </a:schemeClr>
                </a:solidFill>
              </a:rPr>
              <a:t>Προσανατολίζονται όσοι συγκεντρώνουν και αναλύουν πληροφορίες σχετικά με το περιβάλλον της επιχείρησης,</a:t>
            </a:r>
          </a:p>
          <a:p>
            <a:pPr marL="342900" indent="-342900">
              <a:buFont typeface="+mj-lt"/>
              <a:buAutoNum type="arabicPeriod"/>
            </a:pPr>
            <a:r>
              <a:rPr lang="el-GR" sz="1400" dirty="0" smtClean="0">
                <a:solidFill>
                  <a:schemeClr val="tx1">
                    <a:lumMod val="85000"/>
                    <a:lumOff val="15000"/>
                  </a:schemeClr>
                </a:solidFill>
              </a:rPr>
              <a:t>Τα ανώτερα στελέχη συγκρίνουν τις στρατηγικές τους επιλογές με τα σενάρια και προσπαθούν να αντιληφθούν το βαθμό ευαισθησίας των στρατηγικών τους σε σχέση με τις μεταβολές που περιλαμβάνονται στα σενάρια αυτά. Επίσης η σύνδεση των σεναρίων με τις επιχειρησιακές στρατηγικές δημιουργεί νέα περιθώρια βελτίωσης και πρόβλεψης αστάθμητων παραγόντων.</a:t>
            </a:r>
          </a:p>
          <a:p>
            <a:pPr marL="342900" indent="-342900">
              <a:buFont typeface="+mj-lt"/>
              <a:buAutoNum type="arabicPeriod"/>
            </a:pPr>
            <a:r>
              <a:rPr lang="el-GR" sz="1400" dirty="0" smtClean="0">
                <a:solidFill>
                  <a:schemeClr val="tx1">
                    <a:lumMod val="85000"/>
                    <a:lumOff val="15000"/>
                  </a:schemeClr>
                </a:solidFill>
              </a:rPr>
              <a:t>Διευκολύνεται η διαδικασία συγκέντρωσης δεδομένων και η λήψη αποτελεσματικών αποφάσεων. </a:t>
            </a:r>
            <a:endParaRPr lang="el-GR" sz="1400"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8" name="7 - TextBox"/>
          <p:cNvSpPr txBox="1"/>
          <p:nvPr/>
        </p:nvSpPr>
        <p:spPr>
          <a:xfrm>
            <a:off x="1643042" y="428604"/>
            <a:ext cx="7215238" cy="33239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400" b="1" dirty="0" smtClean="0">
                <a:solidFill>
                  <a:srgbClr val="E25E04"/>
                </a:solidFill>
              </a:rPr>
              <a:t>Η ανάπτυξη σεναρίων ως εργαλείο πρόβλεψης και αντιμετώπισης μελλοντικών εξελίξεων</a:t>
            </a:r>
            <a:r>
              <a:rPr lang="el-GR" sz="1400" b="1" dirty="0" smtClean="0">
                <a:solidFill>
                  <a:schemeClr val="tx1">
                    <a:lumMod val="85000"/>
                    <a:lumOff val="15000"/>
                  </a:schemeClr>
                </a:solidFill>
              </a:rPr>
              <a:t>.</a:t>
            </a:r>
          </a:p>
          <a:p>
            <a:pPr algn="ctr"/>
            <a:r>
              <a:rPr lang="en-US" sz="1400" b="1" dirty="0" smtClean="0">
                <a:solidFill>
                  <a:schemeClr val="tx1">
                    <a:lumMod val="85000"/>
                    <a:lumOff val="15000"/>
                  </a:schemeClr>
                </a:solidFill>
              </a:rPr>
              <a:t>(Scenario planning</a:t>
            </a:r>
            <a:r>
              <a:rPr lang="en-US" sz="1400" b="1" dirty="0" smtClean="0">
                <a:solidFill>
                  <a:schemeClr val="tx1">
                    <a:lumMod val="85000"/>
                    <a:lumOff val="15000"/>
                  </a:schemeClr>
                </a:solidFill>
              </a:rPr>
              <a:t>)</a:t>
            </a:r>
            <a:endParaRPr lang="el-GR" sz="1400" dirty="0" smtClean="0">
              <a:solidFill>
                <a:schemeClr val="tx1">
                  <a:lumMod val="85000"/>
                  <a:lumOff val="15000"/>
                </a:schemeClr>
              </a:solidFill>
            </a:endParaRPr>
          </a:p>
          <a:p>
            <a:r>
              <a:rPr lang="el-GR" sz="1400" b="1" dirty="0" smtClean="0">
                <a:solidFill>
                  <a:schemeClr val="tx1">
                    <a:lumMod val="85000"/>
                    <a:lumOff val="15000"/>
                  </a:schemeClr>
                </a:solidFill>
              </a:rPr>
              <a:t>Βασικά βήματα δημιουργίας ενός σεναρίου</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342900" indent="-342900">
              <a:buFont typeface="+mj-lt"/>
              <a:buAutoNum type="arabicPeriod"/>
            </a:pPr>
            <a:r>
              <a:rPr lang="el-GR" sz="1400" b="1" dirty="0" smtClean="0">
                <a:solidFill>
                  <a:schemeClr val="tx1">
                    <a:lumMod val="85000"/>
                    <a:lumOff val="15000"/>
                  </a:schemeClr>
                </a:solidFill>
              </a:rPr>
              <a:t>Προσδιορισμός δυνάμεων από το περιβάλλον που θα συμπεριληφθούν στο σενάριο (δυνάμεις με την μεγαλύτερη επίδραση στην επιχείρηση). Εδώ γίνεται χρήση της μεθόδου </a:t>
            </a:r>
            <a:r>
              <a:rPr lang="en-US" sz="1400" b="1" dirty="0" smtClean="0">
                <a:solidFill>
                  <a:srgbClr val="E25E04"/>
                </a:solidFill>
              </a:rPr>
              <a:t>PEST</a:t>
            </a:r>
            <a:r>
              <a:rPr lang="el-GR" sz="1400" b="1" dirty="0" smtClean="0">
                <a:solidFill>
                  <a:schemeClr val="tx1">
                    <a:lumMod val="85000"/>
                    <a:lumOff val="15000"/>
                  </a:schemeClr>
                </a:solidFill>
              </a:rPr>
              <a:t>. Υπάρχουν 2 εναλλακτικές</a:t>
            </a:r>
            <a:r>
              <a:rPr lang="en-US" sz="1400" b="1" dirty="0" smtClean="0">
                <a:solidFill>
                  <a:schemeClr val="tx1">
                    <a:lumMod val="85000"/>
                    <a:lumOff val="15000"/>
                  </a:schemeClr>
                </a:solidFill>
              </a:rPr>
              <a:t>:</a:t>
            </a:r>
            <a:endParaRPr lang="el-GR" sz="1400" b="1" dirty="0" smtClean="0">
              <a:solidFill>
                <a:schemeClr val="tx1">
                  <a:lumMod val="85000"/>
                  <a:lumOff val="15000"/>
                </a:schemeClr>
              </a:solidFill>
            </a:endParaRPr>
          </a:p>
          <a:p>
            <a:pPr marL="800100" lvl="1" indent="-342900">
              <a:buFont typeface="+mj-lt"/>
              <a:buAutoNum type="arabicPeriod"/>
            </a:pPr>
            <a:r>
              <a:rPr lang="el-GR" sz="1400" b="1" dirty="0" smtClean="0">
                <a:solidFill>
                  <a:schemeClr val="tx1">
                    <a:lumMod val="85000"/>
                    <a:lumOff val="15000"/>
                  </a:schemeClr>
                </a:solidFill>
              </a:rPr>
              <a:t>Με τη χρήση εκείνων των περιβαλλοντικών δυνάμεων που επηρέασαν περισσότερο την επιχείρηση στο παρελθόν.</a:t>
            </a:r>
          </a:p>
          <a:p>
            <a:pPr marL="800100" lvl="1" indent="-342900">
              <a:buFont typeface="+mj-lt"/>
              <a:buAutoNum type="arabicPeriod"/>
            </a:pPr>
            <a:r>
              <a:rPr lang="el-GR" sz="1400" b="1" dirty="0" smtClean="0">
                <a:solidFill>
                  <a:schemeClr val="tx1">
                    <a:lumMod val="85000"/>
                    <a:lumOff val="15000"/>
                  </a:schemeClr>
                </a:solidFill>
              </a:rPr>
              <a:t>Με τη  χρήση εκείνων των παραγόντων οι οποίοι έχουν την δυναμική να επηρεάσουν την επιχείρηση περισσότερο στο μέλλον.</a:t>
            </a:r>
            <a:endParaRPr lang="el-GR" sz="1400" b="1" dirty="0" smtClean="0">
              <a:solidFill>
                <a:srgbClr val="E25E04"/>
              </a:solidFill>
            </a:endParaRPr>
          </a:p>
          <a:p>
            <a:pPr marL="342900" indent="-342900">
              <a:buFont typeface="+mj-lt"/>
              <a:buAutoNum type="arabicPeriod"/>
            </a:pPr>
            <a:r>
              <a:rPr lang="el-GR" sz="1400" b="1" dirty="0" smtClean="0">
                <a:solidFill>
                  <a:schemeClr val="tx1">
                    <a:lumMod val="85000"/>
                    <a:lumOff val="15000"/>
                  </a:schemeClr>
                </a:solidFill>
              </a:rPr>
              <a:t>Εκτίμηση των πιθανοτήτων των σεναρίων. Πρέπει να καθοριστεί ουσιαστικά η πιθανότητα να συμβούν αυτά που αναφέρονται στα διάφορα σενάρια.</a:t>
            </a:r>
          </a:p>
          <a:p>
            <a:pPr marL="342900" indent="-342900">
              <a:buFont typeface="+mj-lt"/>
              <a:buAutoNum type="arabicPeriod"/>
            </a:pPr>
            <a:r>
              <a:rPr lang="el-GR" sz="1400" b="1" dirty="0" smtClean="0">
                <a:solidFill>
                  <a:schemeClr val="tx1">
                    <a:lumMod val="85000"/>
                    <a:lumOff val="15000"/>
                  </a:schemeClr>
                </a:solidFill>
              </a:rPr>
              <a:t>Πραγματοποίηση της «ανάλυσης μετάνοιας». Με το βήμα αυτό επιδιώκεται μια ποσοτικοποίηση του κινδύνου που αναλαμβάνει η επιχείρηση με κάθε στρατηγική απόφαση που λαμβάνει.</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571604" y="1857364"/>
            <a:ext cx="7429520" cy="954107"/>
          </a:xfrm>
          <a:prstGeom prst="rect">
            <a:avLst/>
          </a:prstGeom>
          <a:noFill/>
        </p:spPr>
        <p:txBody>
          <a:bodyPr wrap="square" rtlCol="0">
            <a:spAutoFit/>
          </a:bodyPr>
          <a:lstStyle/>
          <a:p>
            <a:pPr algn="just">
              <a:buFont typeface="Arial" pitchFamily="34" charset="0"/>
              <a:buChar char="•"/>
            </a:pPr>
            <a:r>
              <a:rPr lang="el-GR" sz="1400" b="1" dirty="0" smtClean="0"/>
              <a:t>Συνέχεια Ανάλυσης Εξωτερικού περιβάλλοντος</a:t>
            </a:r>
            <a:endParaRPr lang="el-GR" sz="1400" b="1" dirty="0"/>
          </a:p>
          <a:p>
            <a:pPr algn="just"/>
            <a:r>
              <a:rPr lang="el-GR" sz="1400" b="1" dirty="0" smtClean="0">
                <a:solidFill>
                  <a:srgbClr val="FF0000"/>
                </a:solidFill>
              </a:rPr>
              <a:t>Επιπλέον θα παρατεθούν παραδείγματα και θα γίνουν ασκήσεις σχετικά με τα ανωτέρω.</a:t>
            </a:r>
          </a:p>
          <a:p>
            <a:pPr marL="342900" indent="-342900" algn="just"/>
            <a:endParaRPr lang="el-GR" sz="1400" b="1" dirty="0">
              <a:solidFill>
                <a:schemeClr val="tx1">
                  <a:lumMod val="85000"/>
                  <a:lumOff val="15000"/>
                </a:schemeClr>
              </a:solidFill>
            </a:endParaRPr>
          </a:p>
          <a:p>
            <a:pPr marL="342900" indent="-342900" algn="just"/>
            <a:r>
              <a:rPr lang="el-GR" sz="1400" b="1" dirty="0" smtClean="0">
                <a:solidFill>
                  <a:schemeClr val="tx1">
                    <a:lumMod val="85000"/>
                    <a:lumOff val="15000"/>
                  </a:schemeClr>
                </a:solidFill>
              </a:rPr>
              <a:t>	</a:t>
            </a:r>
            <a:endParaRPr lang="el-GR" sz="1400" b="1" dirty="0" smtClean="0">
              <a:solidFill>
                <a:srgbClr val="C00000"/>
              </a:solidFill>
            </a:endParaRPr>
          </a:p>
        </p:txBody>
      </p:sp>
      <p:sp>
        <p:nvSpPr>
          <p:cNvPr id="9" name="1 - Θέση κειμένου"/>
          <p:cNvSpPr>
            <a:spLocks noGrp="1"/>
          </p:cNvSpPr>
          <p:nvPr>
            <p:ph type="body" sz="half" idx="2"/>
          </p:nvPr>
        </p:nvSpPr>
        <p:spPr>
          <a:xfrm>
            <a:off x="71422" y="2060848"/>
            <a:ext cx="1357306" cy="1466599"/>
          </a:xfrm>
        </p:spPr>
        <p:txBody>
          <a:bodyPr>
            <a:normAutofit/>
          </a:bodyPr>
          <a:lstStyle/>
          <a:p>
            <a:r>
              <a:rPr lang="el-GR" sz="1600" b="1" dirty="0" smtClean="0">
                <a:solidFill>
                  <a:schemeClr val="tx1">
                    <a:lumMod val="85000"/>
                    <a:lumOff val="15000"/>
                  </a:schemeClr>
                </a:solidFill>
              </a:rPr>
              <a:t>Για το επόμενο μάθημα  </a:t>
            </a:r>
            <a:endParaRPr lang="el-GR" sz="1600" b="1" dirty="0">
              <a:solidFill>
                <a:schemeClr val="tx1">
                  <a:lumMod val="85000"/>
                  <a:lumOff val="15000"/>
                </a:schemeClr>
              </a:solidFill>
            </a:endParaRPr>
          </a:p>
        </p:txBody>
      </p:sp>
    </p:spTree>
    <p:extLst>
      <p:ext uri="{BB962C8B-B14F-4D97-AF65-F5344CB8AC3E}">
        <p14:creationId xmlns="" xmlns:p14="http://schemas.microsoft.com/office/powerpoint/2010/main" val="15808557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7"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8" name="2 - Τίτλος"/>
          <p:cNvSpPr txBox="1">
            <a:spLocks/>
          </p:cNvSpPr>
          <p:nvPr/>
        </p:nvSpPr>
        <p:spPr>
          <a:xfrm>
            <a:off x="1643042" y="428604"/>
            <a:ext cx="7315200" cy="4071942"/>
          </a:xfrm>
          <a:prstGeom prst="rect">
            <a:avLst/>
          </a:prstGeom>
        </p:spPr>
        <p:txBody>
          <a:bodyPr vert="horz" anchor="ctr">
            <a:normAutofit/>
          </a:bodyPr>
          <a:lstStyle/>
          <a:p>
            <a:pPr marL="0" marR="0" lvl="0" indent="0" algn="l" defTabSz="914400" rtl="0" eaLnBrk="1" fontAlgn="auto" latinLnBrk="0" hangingPunct="1">
              <a:lnSpc>
                <a:spcPct val="170000"/>
              </a:lnSpc>
              <a:spcBef>
                <a:spcPct val="0"/>
              </a:spcBef>
              <a:spcAft>
                <a:spcPts val="0"/>
              </a:spcAft>
              <a:buClrTx/>
              <a:buSzTx/>
              <a:buFont typeface="Arial" pitchFamily="34" charset="0"/>
              <a:buChar char="•"/>
              <a:tabLst/>
              <a:defRPr/>
            </a:pPr>
            <a:endParaRPr lang="en-US" sz="3400" b="1" dirty="0" smtClean="0">
              <a:solidFill>
                <a:schemeClr val="tx1">
                  <a:lumMod val="85000"/>
                  <a:lumOff val="15000"/>
                </a:schemeClr>
              </a:solidFill>
              <a:latin typeface="+mj-lt"/>
              <a:ea typeface="+mj-ea"/>
              <a:cs typeface="+mj-cs"/>
            </a:endParaRPr>
          </a:p>
          <a:p>
            <a:pPr marL="971550" lvl="1" indent="-514350">
              <a:spcBef>
                <a:spcPct val="0"/>
              </a:spcBef>
              <a:buFont typeface="Arial" pitchFamily="34" charset="0"/>
              <a:buChar char="•"/>
            </a:pPr>
            <a:endParaRPr lang="en-US" sz="2800" baseline="0" dirty="0" smtClean="0">
              <a:solidFill>
                <a:schemeClr val="tx1">
                  <a:lumMod val="85000"/>
                  <a:lumOff val="15000"/>
                </a:schemeClr>
              </a:solidFill>
              <a:latin typeface="+mj-lt"/>
              <a:ea typeface="+mj-ea"/>
              <a:cs typeface="+mj-cs"/>
            </a:endParaRPr>
          </a:p>
          <a:p>
            <a:pPr marL="971550" lvl="1" indent="-514350">
              <a:spcBef>
                <a:spcPct val="0"/>
              </a:spcBef>
            </a:pPr>
            <a:r>
              <a:rPr kumimoji="0" lang="en-US" sz="2800" b="0" i="0" u="none" strike="noStrike" kern="1200" cap="none" spc="0" normalizeH="0" noProof="0" dirty="0" smtClean="0">
                <a:ln>
                  <a:noFill/>
                </a:ln>
                <a:solidFill>
                  <a:schemeClr val="tx1">
                    <a:lumMod val="85000"/>
                    <a:lumOff val="15000"/>
                  </a:schemeClr>
                </a:solidFill>
                <a:effectLst/>
                <a:uLnTx/>
                <a:uFillTx/>
                <a:latin typeface="+mj-lt"/>
                <a:ea typeface="+mj-ea"/>
                <a:cs typeface="+mj-cs"/>
              </a:rPr>
              <a:t>		          </a:t>
            </a:r>
            <a:endParaRPr kumimoji="0" lang="el-GR" sz="28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0"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11" name="10 - TextBox"/>
          <p:cNvSpPr txBox="1"/>
          <p:nvPr/>
        </p:nvSpPr>
        <p:spPr>
          <a:xfrm>
            <a:off x="1714480" y="1428736"/>
            <a:ext cx="7429520" cy="2462213"/>
          </a:xfrm>
          <a:prstGeom prst="rect">
            <a:avLst/>
          </a:prstGeom>
          <a:noFill/>
        </p:spPr>
        <p:txBody>
          <a:bodyPr wrap="square" rtlCol="0">
            <a:spAutoFit/>
          </a:bodyPr>
          <a:lstStyle/>
          <a:p>
            <a:pPr marL="342900" indent="-342900" algn="ctr"/>
            <a:r>
              <a:rPr lang="el-GR" sz="1400" b="1" dirty="0" smtClean="0">
                <a:solidFill>
                  <a:schemeClr val="tx1">
                    <a:lumMod val="85000"/>
                    <a:lumOff val="15000"/>
                  </a:schemeClr>
                </a:solidFill>
              </a:rPr>
              <a:t>	</a:t>
            </a:r>
            <a:r>
              <a:rPr lang="el-GR" sz="3600" b="1" dirty="0" smtClean="0">
                <a:solidFill>
                  <a:schemeClr val="tx1">
                    <a:lumMod val="85000"/>
                    <a:lumOff val="15000"/>
                  </a:schemeClr>
                </a:solidFill>
              </a:rPr>
              <a:t>ΤΕΛΟΣ 6</a:t>
            </a:r>
            <a:r>
              <a:rPr lang="el-GR" sz="3600" b="1" baseline="30000" dirty="0" smtClean="0">
                <a:solidFill>
                  <a:schemeClr val="tx1">
                    <a:lumMod val="85000"/>
                    <a:lumOff val="15000"/>
                  </a:schemeClr>
                </a:solidFill>
              </a:rPr>
              <a:t>ΗΣ</a:t>
            </a:r>
            <a:r>
              <a:rPr lang="el-GR" sz="3600" b="1" dirty="0" smtClean="0">
                <a:solidFill>
                  <a:schemeClr val="tx1">
                    <a:lumMod val="85000"/>
                    <a:lumOff val="15000"/>
                  </a:schemeClr>
                </a:solidFill>
              </a:rPr>
              <a:t> ΕΝΟΤΗΤΑΣ </a:t>
            </a:r>
          </a:p>
          <a:p>
            <a:pPr marL="342900" indent="-342900" algn="ctr"/>
            <a:endParaRPr lang="el-GR" sz="3600" b="1" dirty="0" smtClean="0">
              <a:solidFill>
                <a:schemeClr val="tx1">
                  <a:lumMod val="85000"/>
                  <a:lumOff val="15000"/>
                </a:schemeClr>
              </a:solidFill>
            </a:endParaRPr>
          </a:p>
          <a:p>
            <a:pPr marL="342900" indent="-342900" algn="ctr"/>
            <a:r>
              <a:rPr lang="el-GR" sz="3600" b="1" dirty="0" smtClean="0">
                <a:solidFill>
                  <a:schemeClr val="tx1">
                    <a:lumMod val="85000"/>
                    <a:lumOff val="15000"/>
                  </a:schemeClr>
                </a:solidFill>
              </a:rPr>
              <a:t>ΕΥΧΑΡΙΣΤΩ ΓΙΑ ΤΗΝ ΠΡΟΣΟΧΗ ΣΑΣ.</a:t>
            </a:r>
          </a:p>
          <a:p>
            <a:pPr marL="342900" indent="-342900" algn="ctr"/>
            <a:endParaRPr lang="el-GR" sz="1400" b="1" dirty="0" smtClean="0">
              <a:solidFill>
                <a:schemeClr val="tx1">
                  <a:lumMod val="85000"/>
                  <a:lumOff val="15000"/>
                </a:schemeClr>
              </a:solidFill>
            </a:endParaRPr>
          </a:p>
          <a:p>
            <a:pPr marL="342900" indent="-342900" algn="ctr"/>
            <a:r>
              <a:rPr lang="el-GR" sz="1400" b="1" dirty="0" smtClean="0">
                <a:solidFill>
                  <a:schemeClr val="tx1">
                    <a:lumMod val="85000"/>
                    <a:lumOff val="15000"/>
                  </a:schemeClr>
                </a:solidFill>
              </a:rPr>
              <a:t>	</a:t>
            </a:r>
            <a:endParaRPr lang="el-GR" b="1" dirty="0" smtClean="0">
              <a:solidFill>
                <a:schemeClr val="tx1">
                  <a:lumMod val="85000"/>
                  <a:lumOff val="15000"/>
                </a:schemeClr>
              </a:solidFill>
            </a:endParaRPr>
          </a:p>
          <a:p>
            <a:pPr algn="ct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214290"/>
            <a:ext cx="6929486" cy="3785652"/>
          </a:xfrm>
          <a:prstGeom prst="rect">
            <a:avLst/>
          </a:prstGeom>
          <a:noFill/>
        </p:spPr>
        <p:txBody>
          <a:bodyPr wrap="square" rtlCol="0">
            <a:spAutoFit/>
          </a:bodyPr>
          <a:lstStyle/>
          <a:p>
            <a:pPr algn="just"/>
            <a:r>
              <a:rPr lang="el-GR" sz="1600" dirty="0" smtClean="0">
                <a:solidFill>
                  <a:schemeClr val="tx1">
                    <a:lumMod val="85000"/>
                    <a:lumOff val="15000"/>
                  </a:schemeClr>
                </a:solidFill>
              </a:rPr>
              <a:t>Με τον όρο εξωτερικό περιβάλλον μια επιχείρησης εννοούμε τους παράγοντες που δρουν έξω από την επιχείρηση, την επηρεάζουν και αλληλεπιδρούν μαζί της. </a:t>
            </a:r>
          </a:p>
          <a:p>
            <a:pPr algn="just"/>
            <a:r>
              <a:rPr lang="el-GR" sz="1600" b="1" dirty="0" smtClean="0">
                <a:solidFill>
                  <a:srgbClr val="E25E04"/>
                </a:solidFill>
              </a:rPr>
              <a:t>Το εξωτερικό περιβάλλον μπορεί να διακριθεί σε</a:t>
            </a:r>
            <a:r>
              <a:rPr lang="en-US" sz="1600" b="1" dirty="0" smtClean="0">
                <a:solidFill>
                  <a:schemeClr val="tx1">
                    <a:lumMod val="85000"/>
                    <a:lumOff val="15000"/>
                  </a:schemeClr>
                </a:solidFill>
              </a:rPr>
              <a:t>:</a:t>
            </a:r>
            <a:endParaRPr lang="el-GR" sz="1600" b="1" dirty="0" smtClean="0">
              <a:solidFill>
                <a:schemeClr val="tx1">
                  <a:lumMod val="85000"/>
                  <a:lumOff val="15000"/>
                </a:schemeClr>
              </a:solidFill>
            </a:endParaRPr>
          </a:p>
          <a:p>
            <a:pPr algn="just">
              <a:buFont typeface="Arial" pitchFamily="34" charset="0"/>
              <a:buChar char="•"/>
            </a:pPr>
            <a:r>
              <a:rPr lang="el-GR" sz="1600" b="1" dirty="0" smtClean="0">
                <a:solidFill>
                  <a:schemeClr val="tx1">
                    <a:lumMod val="85000"/>
                    <a:lumOff val="15000"/>
                  </a:schemeClr>
                </a:solidFill>
              </a:rPr>
              <a:t>Γενικό,</a:t>
            </a:r>
          </a:p>
          <a:p>
            <a:pPr algn="just">
              <a:buFont typeface="Arial" pitchFamily="34" charset="0"/>
              <a:buChar char="•"/>
            </a:pPr>
            <a:r>
              <a:rPr lang="el-GR" sz="1600" b="1" dirty="0" smtClean="0">
                <a:solidFill>
                  <a:schemeClr val="tx1">
                    <a:lumMod val="85000"/>
                    <a:lumOff val="15000"/>
                  </a:schemeClr>
                </a:solidFill>
              </a:rPr>
              <a:t>Ειδικό.</a:t>
            </a:r>
          </a:p>
          <a:p>
            <a:pPr algn="just"/>
            <a:endParaRPr lang="el-GR" sz="1600" b="1" dirty="0" smtClean="0">
              <a:solidFill>
                <a:schemeClr val="tx1">
                  <a:lumMod val="85000"/>
                  <a:lumOff val="15000"/>
                </a:schemeClr>
              </a:solidFill>
            </a:endParaRPr>
          </a:p>
          <a:p>
            <a:pPr algn="just"/>
            <a:r>
              <a:rPr lang="el-GR" sz="1600" b="1" dirty="0" smtClean="0">
                <a:solidFill>
                  <a:schemeClr val="tx1">
                    <a:lumMod val="85000"/>
                    <a:lumOff val="15000"/>
                  </a:schemeClr>
                </a:solidFill>
              </a:rPr>
              <a:t>Το </a:t>
            </a:r>
            <a:r>
              <a:rPr lang="el-GR" sz="1600" b="1" dirty="0" smtClean="0">
                <a:solidFill>
                  <a:srgbClr val="E25E04"/>
                </a:solidFill>
              </a:rPr>
              <a:t>γενικό εξωτερικό περιβάλλον </a:t>
            </a:r>
            <a:r>
              <a:rPr lang="el-GR" sz="1600" b="1" dirty="0" smtClean="0">
                <a:solidFill>
                  <a:schemeClr val="tx1">
                    <a:lumMod val="85000"/>
                    <a:lumOff val="15000"/>
                  </a:schemeClr>
                </a:solidFill>
              </a:rPr>
              <a:t>περιλαμβάνει τους ακόλουθους παράγοντες</a:t>
            </a:r>
            <a:r>
              <a:rPr lang="en-US" sz="1600" b="1" dirty="0" smtClean="0">
                <a:solidFill>
                  <a:schemeClr val="tx1">
                    <a:lumMod val="85000"/>
                    <a:lumOff val="15000"/>
                  </a:schemeClr>
                </a:solidFill>
              </a:rPr>
              <a:t>:</a:t>
            </a:r>
            <a:endParaRPr lang="el-GR" sz="1600" b="1" dirty="0" smtClean="0">
              <a:solidFill>
                <a:schemeClr val="tx1">
                  <a:lumMod val="85000"/>
                  <a:lumOff val="15000"/>
                </a:schemeClr>
              </a:solidFill>
            </a:endParaRPr>
          </a:p>
          <a:p>
            <a:pPr algn="just">
              <a:buFont typeface="Arial" pitchFamily="34" charset="0"/>
              <a:buChar char="•"/>
            </a:pPr>
            <a:r>
              <a:rPr lang="el-GR" sz="1600" b="1" dirty="0" smtClean="0">
                <a:solidFill>
                  <a:srgbClr val="E25E04"/>
                </a:solidFill>
              </a:rPr>
              <a:t>Οικονομικούς </a:t>
            </a:r>
            <a:r>
              <a:rPr lang="el-GR" sz="1600" b="1" dirty="0" smtClean="0">
                <a:solidFill>
                  <a:schemeClr val="tx1">
                    <a:lumMod val="85000"/>
                    <a:lumOff val="15000"/>
                  </a:schemeClr>
                </a:solidFill>
              </a:rPr>
              <a:t>(η διάρθρωση της οικονομίας μιας χώρας, οι τομείς παραγωγής, οι παραγωγικοί πόροι, τα επίπεδα ανάπτυξης κ.α.)</a:t>
            </a:r>
          </a:p>
          <a:p>
            <a:pPr algn="just">
              <a:buFont typeface="Arial" pitchFamily="34" charset="0"/>
              <a:buChar char="•"/>
            </a:pPr>
            <a:r>
              <a:rPr lang="el-GR" sz="1600" b="1" dirty="0" smtClean="0">
                <a:solidFill>
                  <a:srgbClr val="E25E04"/>
                </a:solidFill>
              </a:rPr>
              <a:t>Πολιτικούς </a:t>
            </a:r>
            <a:r>
              <a:rPr lang="el-GR" sz="1600" b="1" dirty="0" smtClean="0">
                <a:solidFill>
                  <a:schemeClr val="tx1">
                    <a:lumMod val="85000"/>
                    <a:lumOff val="15000"/>
                  </a:schemeClr>
                </a:solidFill>
              </a:rPr>
              <a:t>(πολιτικό καθεστώς, κρατικός παρεμβατισμός, πολιτική και οικονομική ελευθερία κ.α.),</a:t>
            </a:r>
          </a:p>
          <a:p>
            <a:pPr algn="just">
              <a:buFont typeface="Arial" pitchFamily="34" charset="0"/>
              <a:buChar char="•"/>
            </a:pPr>
            <a:r>
              <a:rPr lang="el-GR" sz="1600" b="1" dirty="0" smtClean="0">
                <a:solidFill>
                  <a:srgbClr val="E25E04"/>
                </a:solidFill>
              </a:rPr>
              <a:t>Θεσμικούς</a:t>
            </a:r>
            <a:r>
              <a:rPr lang="el-GR" sz="1600" b="1" dirty="0" smtClean="0">
                <a:solidFill>
                  <a:schemeClr val="tx1">
                    <a:lumMod val="85000"/>
                    <a:lumOff val="15000"/>
                  </a:schemeClr>
                </a:solidFill>
              </a:rPr>
              <a:t> ( νομοθεσία, θεσμικό πλαίσιο, κανονισμοί),</a:t>
            </a:r>
          </a:p>
          <a:p>
            <a:pPr algn="just">
              <a:buFont typeface="Arial" pitchFamily="34" charset="0"/>
              <a:buChar char="•"/>
            </a:pPr>
            <a:r>
              <a:rPr lang="el-GR" sz="1600" b="1" dirty="0" smtClean="0">
                <a:solidFill>
                  <a:srgbClr val="E25E04"/>
                </a:solidFill>
              </a:rPr>
              <a:t>Κοινωνικούς</a:t>
            </a:r>
            <a:r>
              <a:rPr lang="el-GR" sz="1600" b="1" dirty="0" smtClean="0">
                <a:solidFill>
                  <a:schemeClr val="tx1">
                    <a:lumMod val="85000"/>
                    <a:lumOff val="15000"/>
                  </a:schemeClr>
                </a:solidFill>
              </a:rPr>
              <a:t> (διάρθρωση της κοινωνίας, πολιτισμός, ιστορία κ.α.),</a:t>
            </a:r>
          </a:p>
          <a:p>
            <a:pPr algn="just">
              <a:buFont typeface="Arial" pitchFamily="34" charset="0"/>
              <a:buChar char="•"/>
            </a:pPr>
            <a:r>
              <a:rPr lang="el-GR" sz="1600" b="1" dirty="0" smtClean="0">
                <a:solidFill>
                  <a:srgbClr val="E25E04"/>
                </a:solidFill>
              </a:rPr>
              <a:t>Τεχνολογικούς</a:t>
            </a:r>
            <a:r>
              <a:rPr lang="el-GR" sz="1600" b="1" dirty="0" smtClean="0">
                <a:solidFill>
                  <a:schemeClr val="tx1">
                    <a:lumMod val="85000"/>
                    <a:lumOff val="15000"/>
                  </a:schemeClr>
                </a:solidFill>
              </a:rPr>
              <a:t> ( επίπεδο εφαρμογής προόδου και αποδοχής τεχνολογίας και αποτελεσματικός συνδυασμός πόρων, γνώσεων, εμπειριών κ.α.)</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8" name="7 - TextBox"/>
          <p:cNvSpPr txBox="1"/>
          <p:nvPr/>
        </p:nvSpPr>
        <p:spPr>
          <a:xfrm>
            <a:off x="1714480" y="1071546"/>
            <a:ext cx="6929486" cy="2308324"/>
          </a:xfrm>
          <a:prstGeom prst="rect">
            <a:avLst/>
          </a:prstGeom>
          <a:noFill/>
        </p:spPr>
        <p:txBody>
          <a:bodyPr wrap="square" rtlCol="0">
            <a:spAutoFit/>
          </a:bodyPr>
          <a:lstStyle/>
          <a:p>
            <a:pPr algn="just"/>
            <a:r>
              <a:rPr lang="el-GR" b="1" dirty="0" smtClean="0">
                <a:solidFill>
                  <a:schemeClr val="tx1">
                    <a:lumMod val="85000"/>
                    <a:lumOff val="15000"/>
                  </a:schemeClr>
                </a:solidFill>
              </a:rPr>
              <a:t>Το </a:t>
            </a:r>
            <a:r>
              <a:rPr lang="el-GR" b="1" dirty="0" smtClean="0">
                <a:solidFill>
                  <a:srgbClr val="E25E04"/>
                </a:solidFill>
              </a:rPr>
              <a:t>ειδικό εξωτερικό περιβάλλον </a:t>
            </a:r>
            <a:r>
              <a:rPr lang="el-GR" b="1" dirty="0" smtClean="0">
                <a:solidFill>
                  <a:schemeClr val="tx1">
                    <a:lumMod val="85000"/>
                    <a:lumOff val="15000"/>
                  </a:schemeClr>
                </a:solidFill>
              </a:rPr>
              <a:t>περιλαμβάνει τους ακόλουθους παράγοντες</a:t>
            </a:r>
            <a:r>
              <a:rPr lang="en-US" b="1" dirty="0" smtClean="0">
                <a:solidFill>
                  <a:schemeClr val="tx1">
                    <a:lumMod val="85000"/>
                    <a:lumOff val="15000"/>
                  </a:schemeClr>
                </a:solidFill>
              </a:rPr>
              <a:t>:</a:t>
            </a:r>
            <a:endParaRPr lang="el-GR" b="1" dirty="0" smtClean="0">
              <a:solidFill>
                <a:schemeClr val="tx1">
                  <a:lumMod val="85000"/>
                  <a:lumOff val="15000"/>
                </a:schemeClr>
              </a:solidFill>
            </a:endParaRPr>
          </a:p>
          <a:p>
            <a:pPr algn="just">
              <a:buFont typeface="Arial" pitchFamily="34" charset="0"/>
              <a:buChar char="•"/>
            </a:pPr>
            <a:r>
              <a:rPr lang="el-GR" b="1" dirty="0" smtClean="0">
                <a:solidFill>
                  <a:srgbClr val="E25E04"/>
                </a:solidFill>
              </a:rPr>
              <a:t>πελάτες</a:t>
            </a:r>
            <a:r>
              <a:rPr lang="el-GR" b="1" dirty="0" smtClean="0">
                <a:solidFill>
                  <a:schemeClr val="tx1">
                    <a:lumMod val="85000"/>
                    <a:lumOff val="15000"/>
                  </a:schemeClr>
                </a:solidFill>
              </a:rPr>
              <a:t>,</a:t>
            </a:r>
          </a:p>
          <a:p>
            <a:pPr algn="just">
              <a:buFont typeface="Arial" pitchFamily="34" charset="0"/>
              <a:buChar char="•"/>
            </a:pPr>
            <a:r>
              <a:rPr lang="el-GR" b="1" dirty="0" smtClean="0">
                <a:solidFill>
                  <a:srgbClr val="E25E04"/>
                </a:solidFill>
              </a:rPr>
              <a:t>προμηθευτές</a:t>
            </a:r>
            <a:r>
              <a:rPr lang="el-GR" b="1" dirty="0" smtClean="0">
                <a:solidFill>
                  <a:schemeClr val="tx1">
                    <a:lumMod val="85000"/>
                    <a:lumOff val="15000"/>
                  </a:schemeClr>
                </a:solidFill>
              </a:rPr>
              <a:t>,</a:t>
            </a:r>
          </a:p>
          <a:p>
            <a:pPr algn="just">
              <a:buFont typeface="Arial" pitchFamily="34" charset="0"/>
              <a:buChar char="•"/>
            </a:pPr>
            <a:r>
              <a:rPr lang="el-GR" b="1" dirty="0" smtClean="0">
                <a:solidFill>
                  <a:srgbClr val="E25E04"/>
                </a:solidFill>
              </a:rPr>
              <a:t>ανταγωνιστές</a:t>
            </a:r>
            <a:r>
              <a:rPr lang="el-GR" b="1" dirty="0" smtClean="0">
                <a:solidFill>
                  <a:schemeClr val="tx1">
                    <a:lumMod val="85000"/>
                    <a:lumOff val="15000"/>
                  </a:schemeClr>
                </a:solidFill>
              </a:rPr>
              <a:t>,</a:t>
            </a:r>
          </a:p>
          <a:p>
            <a:pPr algn="just">
              <a:buFont typeface="Arial" pitchFamily="34" charset="0"/>
              <a:buChar char="•"/>
            </a:pPr>
            <a:r>
              <a:rPr lang="el-GR" b="1" dirty="0" smtClean="0">
                <a:solidFill>
                  <a:srgbClr val="E25E04"/>
                </a:solidFill>
              </a:rPr>
              <a:t>κρατικοί φορείς</a:t>
            </a:r>
            <a:r>
              <a:rPr lang="el-GR" b="1" dirty="0" smtClean="0">
                <a:solidFill>
                  <a:schemeClr val="tx1">
                    <a:lumMod val="85000"/>
                    <a:lumOff val="15000"/>
                  </a:schemeClr>
                </a:solidFill>
              </a:rPr>
              <a:t>,</a:t>
            </a:r>
          </a:p>
          <a:p>
            <a:pPr algn="just">
              <a:buFont typeface="Arial" pitchFamily="34" charset="0"/>
              <a:buChar char="•"/>
            </a:pPr>
            <a:r>
              <a:rPr lang="el-GR" b="1" dirty="0" smtClean="0">
                <a:solidFill>
                  <a:srgbClr val="E25E04"/>
                </a:solidFill>
              </a:rPr>
              <a:t>εργατικές ενώσεις</a:t>
            </a:r>
            <a:r>
              <a:rPr lang="el-GR" b="1" dirty="0" smtClean="0">
                <a:solidFill>
                  <a:schemeClr val="tx1">
                    <a:lumMod val="85000"/>
                    <a:lumOff val="15000"/>
                  </a:schemeClr>
                </a:solidFill>
              </a:rPr>
              <a:t>,</a:t>
            </a:r>
          </a:p>
          <a:p>
            <a:pPr algn="just">
              <a:buFont typeface="Arial" pitchFamily="34" charset="0"/>
              <a:buChar char="•"/>
            </a:pPr>
            <a:r>
              <a:rPr lang="el-GR" b="1" dirty="0" smtClean="0">
                <a:solidFill>
                  <a:srgbClr val="E25E04"/>
                </a:solidFill>
              </a:rPr>
              <a:t>επιμελητήρια</a:t>
            </a:r>
            <a:r>
              <a:rPr lang="el-GR" b="1" dirty="0" smtClean="0">
                <a:solidFill>
                  <a:schemeClr val="tx1">
                    <a:lumMod val="85000"/>
                    <a:lumOff val="15000"/>
                  </a:schemeClr>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Θέση κειμένου"/>
          <p:cNvSpPr>
            <a:spLocks noGrp="1"/>
          </p:cNvSpPr>
          <p:nvPr>
            <p:ph type="body" sz="half" idx="2"/>
          </p:nvPr>
        </p:nvSpPr>
        <p:spPr>
          <a:xfrm>
            <a:off x="3714744" y="214290"/>
            <a:ext cx="2786082" cy="928670"/>
          </a:xfrm>
          <a:noFill/>
          <a:ln w="25400">
            <a:solidFill>
              <a:srgbClr val="C00000"/>
            </a:solidFill>
          </a:ln>
          <a:scene3d>
            <a:camera prst="orthographicFront"/>
            <a:lightRig rig="threePt" dir="t"/>
          </a:scene3d>
          <a:sp3d>
            <a:bevelT/>
          </a:sp3d>
        </p:spPr>
        <p:txBody>
          <a:bodyPr>
            <a:normAutofit lnSpcReduction="10000"/>
          </a:bodyPr>
          <a:lstStyle/>
          <a:p>
            <a:r>
              <a:rPr lang="el-GR" b="1" dirty="0" smtClean="0">
                <a:solidFill>
                  <a:srgbClr val="E25E04"/>
                </a:solidFill>
              </a:rPr>
              <a:t>Μοντέλο στρατηγικής διοίκησης,</a:t>
            </a:r>
          </a:p>
          <a:p>
            <a:r>
              <a:rPr lang="en-US" b="1" dirty="0" smtClean="0">
                <a:solidFill>
                  <a:srgbClr val="E25E04"/>
                </a:solidFill>
              </a:rPr>
              <a:t>Wheelen and Hunger 1995</a:t>
            </a:r>
            <a:endParaRPr lang="en-US" b="1" dirty="0" smtClean="0">
              <a:solidFill>
                <a:srgbClr val="E25E04"/>
              </a:solidFill>
            </a:endParaRPr>
          </a:p>
        </p:txBody>
      </p:sp>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8 - TextBox"/>
          <p:cNvSpPr txBox="1"/>
          <p:nvPr/>
        </p:nvSpPr>
        <p:spPr>
          <a:xfrm>
            <a:off x="357158" y="357166"/>
            <a:ext cx="2357454" cy="92333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b="1" u="sng" dirty="0" smtClean="0">
                <a:solidFill>
                  <a:srgbClr val="E25E04"/>
                </a:solidFill>
              </a:rPr>
              <a:t>Εξωτερικό περιβάλλον</a:t>
            </a:r>
          </a:p>
          <a:p>
            <a:pPr algn="ctr">
              <a:buFont typeface="Arial" pitchFamily="34" charset="0"/>
              <a:buChar char="•"/>
            </a:pPr>
            <a:r>
              <a:rPr lang="el-GR" dirty="0" smtClean="0">
                <a:solidFill>
                  <a:srgbClr val="E25E04"/>
                </a:solidFill>
              </a:rPr>
              <a:t>Μίκρο περιβάλλον</a:t>
            </a:r>
          </a:p>
          <a:p>
            <a:pPr algn="ctr">
              <a:buFont typeface="Arial" pitchFamily="34" charset="0"/>
              <a:buChar char="•"/>
            </a:pPr>
            <a:r>
              <a:rPr lang="el-GR" dirty="0" smtClean="0">
                <a:solidFill>
                  <a:srgbClr val="E25E04"/>
                </a:solidFill>
              </a:rPr>
              <a:t>Μάκρο περιβάλλον</a:t>
            </a:r>
            <a:endParaRPr lang="el-GR" dirty="0">
              <a:solidFill>
                <a:srgbClr val="E25E04"/>
              </a:solidFill>
            </a:endParaRPr>
          </a:p>
        </p:txBody>
      </p:sp>
      <p:sp>
        <p:nvSpPr>
          <p:cNvPr id="10" name="9 - TextBox"/>
          <p:cNvSpPr txBox="1"/>
          <p:nvPr/>
        </p:nvSpPr>
        <p:spPr>
          <a:xfrm>
            <a:off x="500034" y="4000504"/>
            <a:ext cx="4214842"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b="1" u="sng" dirty="0" smtClean="0">
                <a:solidFill>
                  <a:srgbClr val="E25E04"/>
                </a:solidFill>
              </a:rPr>
              <a:t>Εσωτερικό περιβάλλον</a:t>
            </a:r>
          </a:p>
        </p:txBody>
      </p:sp>
      <p:sp>
        <p:nvSpPr>
          <p:cNvPr id="11" name="10 - TextBox"/>
          <p:cNvSpPr txBox="1"/>
          <p:nvPr/>
        </p:nvSpPr>
        <p:spPr>
          <a:xfrm>
            <a:off x="142844" y="1643050"/>
            <a:ext cx="3500462"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b="1" u="sng" dirty="0" smtClean="0">
                <a:solidFill>
                  <a:srgbClr val="E25E04"/>
                </a:solidFill>
              </a:rPr>
              <a:t>Διαμόρφωση Στρατηγικής</a:t>
            </a:r>
            <a:endParaRPr lang="el-GR" b="1" dirty="0">
              <a:solidFill>
                <a:srgbClr val="E25E04"/>
              </a:solidFill>
            </a:endParaRPr>
          </a:p>
        </p:txBody>
      </p:sp>
      <p:sp>
        <p:nvSpPr>
          <p:cNvPr id="12" name="11 - TextBox"/>
          <p:cNvSpPr txBox="1"/>
          <p:nvPr/>
        </p:nvSpPr>
        <p:spPr>
          <a:xfrm>
            <a:off x="3714744" y="1643050"/>
            <a:ext cx="3214710"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b="1" u="sng" dirty="0" smtClean="0">
                <a:solidFill>
                  <a:srgbClr val="E25E04"/>
                </a:solidFill>
              </a:rPr>
              <a:t>Υλοποίηση Στρατηγικής</a:t>
            </a:r>
          </a:p>
        </p:txBody>
      </p:sp>
      <p:sp>
        <p:nvSpPr>
          <p:cNvPr id="14" name="13 - TextBox"/>
          <p:cNvSpPr txBox="1"/>
          <p:nvPr/>
        </p:nvSpPr>
        <p:spPr>
          <a:xfrm>
            <a:off x="7143768" y="1357298"/>
            <a:ext cx="1571636" cy="64633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b="1" u="sng" dirty="0" smtClean="0">
                <a:solidFill>
                  <a:srgbClr val="E25E04"/>
                </a:solidFill>
              </a:rPr>
              <a:t>Αξιολόγηση και Έλεγχος</a:t>
            </a:r>
            <a:endParaRPr lang="el-GR" b="1" dirty="0">
              <a:solidFill>
                <a:srgbClr val="E25E04"/>
              </a:solidFill>
            </a:endParaRPr>
          </a:p>
        </p:txBody>
      </p:sp>
      <p:graphicFrame>
        <p:nvGraphicFramePr>
          <p:cNvPr id="17" name="16 - Πίνακας"/>
          <p:cNvGraphicFramePr>
            <a:graphicFrameLocks noGrp="1"/>
          </p:cNvGraphicFramePr>
          <p:nvPr/>
        </p:nvGraphicFramePr>
        <p:xfrm>
          <a:off x="142844" y="2143116"/>
          <a:ext cx="3500462" cy="1428760"/>
        </p:xfrm>
        <a:graphic>
          <a:graphicData uri="http://schemas.openxmlformats.org/drawingml/2006/table">
            <a:tbl>
              <a:tblPr firstRow="1" bandRow="1">
                <a:tableStyleId>{5C22544A-7EE6-4342-B048-85BDC9FD1C3A}</a:tableStyleId>
              </a:tblPr>
              <a:tblGrid>
                <a:gridCol w="819257"/>
                <a:gridCol w="1038131"/>
                <a:gridCol w="857256"/>
                <a:gridCol w="785818"/>
              </a:tblGrid>
              <a:tr h="1428760">
                <a:tc>
                  <a:txBody>
                    <a:bodyPr/>
                    <a:lstStyle/>
                    <a:p>
                      <a:r>
                        <a:rPr lang="el-GR" sz="1000" b="1" dirty="0" smtClean="0">
                          <a:solidFill>
                            <a:schemeClr val="tx1"/>
                          </a:solidFill>
                        </a:rPr>
                        <a:t>Αποστολή</a:t>
                      </a:r>
                      <a:endParaRPr lang="el-GR" sz="1000" b="1" dirty="0">
                        <a:solidFill>
                          <a:schemeClr val="tx1"/>
                        </a:solidFill>
                      </a:endParaRPr>
                    </a:p>
                  </a:txBody>
                  <a:tcPr/>
                </a:tc>
                <a:tc>
                  <a:txBody>
                    <a:bodyPr/>
                    <a:lstStyle/>
                    <a:p>
                      <a:endParaRPr lang="el-GR" sz="1000" dirty="0" smtClean="0"/>
                    </a:p>
                    <a:p>
                      <a:r>
                        <a:rPr lang="el-GR" sz="1000" dirty="0" smtClean="0">
                          <a:solidFill>
                            <a:schemeClr val="tx1"/>
                          </a:solidFill>
                        </a:rPr>
                        <a:t>Αντικειμενικοί στόχοι</a:t>
                      </a:r>
                      <a:endParaRPr lang="el-GR" sz="1000" dirty="0">
                        <a:solidFill>
                          <a:schemeClr val="tx1"/>
                        </a:solidFill>
                      </a:endParaRPr>
                    </a:p>
                  </a:txBody>
                  <a:tcPr>
                    <a:solidFill>
                      <a:schemeClr val="accent1">
                        <a:lumMod val="50000"/>
                      </a:schemeClr>
                    </a:solidFill>
                  </a:tcPr>
                </a:tc>
                <a:tc>
                  <a:txBody>
                    <a:bodyPr/>
                    <a:lstStyle/>
                    <a:p>
                      <a:endParaRPr lang="el-GR" sz="1000" dirty="0" smtClean="0"/>
                    </a:p>
                    <a:p>
                      <a:endParaRPr lang="el-GR" sz="1000" dirty="0" smtClean="0"/>
                    </a:p>
                    <a:p>
                      <a:r>
                        <a:rPr lang="el-GR" sz="1000" dirty="0" smtClean="0">
                          <a:solidFill>
                            <a:schemeClr val="tx1"/>
                          </a:solidFill>
                        </a:rPr>
                        <a:t>Στρατηγικές</a:t>
                      </a:r>
                      <a:endParaRPr lang="el-GR" sz="1000" dirty="0">
                        <a:solidFill>
                          <a:schemeClr val="tx1"/>
                        </a:solidFill>
                      </a:endParaRPr>
                    </a:p>
                  </a:txBody>
                  <a:tcPr>
                    <a:solidFill>
                      <a:schemeClr val="accent1">
                        <a:lumMod val="75000"/>
                      </a:schemeClr>
                    </a:solidFill>
                  </a:tcPr>
                </a:tc>
                <a:tc>
                  <a:txBody>
                    <a:bodyPr/>
                    <a:lstStyle/>
                    <a:p>
                      <a:endParaRPr lang="el-GR" sz="1000" dirty="0" smtClean="0"/>
                    </a:p>
                    <a:p>
                      <a:endParaRPr lang="el-GR" sz="1000" dirty="0" smtClean="0"/>
                    </a:p>
                    <a:p>
                      <a:endParaRPr lang="el-GR" sz="1000" dirty="0" smtClean="0"/>
                    </a:p>
                    <a:p>
                      <a:r>
                        <a:rPr lang="el-GR" sz="1000" dirty="0" smtClean="0">
                          <a:solidFill>
                            <a:schemeClr val="tx1"/>
                          </a:solidFill>
                        </a:rPr>
                        <a:t>Πολιτικές</a:t>
                      </a:r>
                    </a:p>
                  </a:txBody>
                  <a:tcPr>
                    <a:solidFill>
                      <a:schemeClr val="accent1">
                        <a:lumMod val="60000"/>
                        <a:lumOff val="40000"/>
                      </a:schemeClr>
                    </a:solidFill>
                  </a:tcPr>
                </a:tc>
              </a:tr>
            </a:tbl>
          </a:graphicData>
        </a:graphic>
      </p:graphicFrame>
      <p:graphicFrame>
        <p:nvGraphicFramePr>
          <p:cNvPr id="18" name="17 - Πίνακας"/>
          <p:cNvGraphicFramePr>
            <a:graphicFrameLocks noGrp="1"/>
          </p:cNvGraphicFramePr>
          <p:nvPr/>
        </p:nvGraphicFramePr>
        <p:xfrm>
          <a:off x="3714744" y="2143116"/>
          <a:ext cx="3214709" cy="1463040"/>
        </p:xfrm>
        <a:graphic>
          <a:graphicData uri="http://schemas.openxmlformats.org/drawingml/2006/table">
            <a:tbl>
              <a:tblPr firstRow="1" bandRow="1">
                <a:tableStyleId>{5C22544A-7EE6-4342-B048-85BDC9FD1C3A}</a:tableStyleId>
              </a:tblPr>
              <a:tblGrid>
                <a:gridCol w="1184367"/>
                <a:gridCol w="1101649"/>
                <a:gridCol w="928693"/>
              </a:tblGrid>
              <a:tr h="1000132">
                <a:tc>
                  <a:txBody>
                    <a:bodyPr/>
                    <a:lstStyle/>
                    <a:p>
                      <a:endParaRPr lang="el-GR" sz="1000" dirty="0" smtClean="0"/>
                    </a:p>
                    <a:p>
                      <a:endParaRPr lang="el-GR" sz="1000" dirty="0" smtClean="0"/>
                    </a:p>
                    <a:p>
                      <a:endParaRPr lang="el-GR" sz="1000" dirty="0" smtClean="0"/>
                    </a:p>
                    <a:p>
                      <a:endParaRPr lang="el-GR" sz="1000" dirty="0" smtClean="0"/>
                    </a:p>
                    <a:p>
                      <a:r>
                        <a:rPr lang="el-GR" sz="1000" dirty="0" smtClean="0">
                          <a:solidFill>
                            <a:schemeClr val="tx1"/>
                          </a:solidFill>
                        </a:rPr>
                        <a:t>Προγράμματα</a:t>
                      </a:r>
                      <a:endParaRPr lang="el-GR" sz="1000" dirty="0">
                        <a:solidFill>
                          <a:schemeClr val="tx1"/>
                        </a:solidFill>
                      </a:endParaRPr>
                    </a:p>
                  </a:txBody>
                  <a:tcPr/>
                </a:tc>
                <a:tc>
                  <a:txBody>
                    <a:bodyPr/>
                    <a:lstStyle/>
                    <a:p>
                      <a:endParaRPr lang="el-GR" sz="1000" dirty="0" smtClean="0"/>
                    </a:p>
                    <a:p>
                      <a:endParaRPr lang="el-GR" sz="1000" dirty="0" smtClean="0"/>
                    </a:p>
                    <a:p>
                      <a:endParaRPr lang="el-GR" sz="1000" dirty="0" smtClean="0"/>
                    </a:p>
                    <a:p>
                      <a:endParaRPr lang="el-GR" sz="1000" dirty="0" smtClean="0"/>
                    </a:p>
                    <a:p>
                      <a:endParaRPr lang="el-GR" sz="1000" dirty="0" smtClean="0"/>
                    </a:p>
                    <a:p>
                      <a:r>
                        <a:rPr lang="el-GR" sz="1000" dirty="0" smtClean="0">
                          <a:solidFill>
                            <a:schemeClr val="tx1"/>
                          </a:solidFill>
                        </a:rPr>
                        <a:t>Προϋπολογισμοί</a:t>
                      </a:r>
                      <a:endParaRPr lang="el-GR" sz="1000" dirty="0">
                        <a:solidFill>
                          <a:schemeClr val="tx1"/>
                        </a:solidFill>
                      </a:endParaRPr>
                    </a:p>
                  </a:txBody>
                  <a:tcPr>
                    <a:solidFill>
                      <a:schemeClr val="accent1">
                        <a:lumMod val="50000"/>
                      </a:schemeClr>
                    </a:solidFill>
                  </a:tcPr>
                </a:tc>
                <a:tc>
                  <a:txBody>
                    <a:bodyPr/>
                    <a:lstStyle/>
                    <a:p>
                      <a:endParaRPr lang="el-GR" sz="1000" dirty="0" smtClean="0"/>
                    </a:p>
                    <a:p>
                      <a:endParaRPr lang="el-GR" sz="1000" dirty="0" smtClean="0"/>
                    </a:p>
                    <a:p>
                      <a:endParaRPr lang="el-GR" sz="1000" dirty="0" smtClean="0"/>
                    </a:p>
                    <a:p>
                      <a:endParaRPr lang="el-GR" sz="1000" dirty="0" smtClean="0"/>
                    </a:p>
                    <a:p>
                      <a:endParaRPr lang="el-GR" sz="1000" dirty="0" smtClean="0"/>
                    </a:p>
                    <a:p>
                      <a:endParaRPr lang="el-GR" sz="1000" dirty="0" smtClean="0"/>
                    </a:p>
                    <a:p>
                      <a:r>
                        <a:rPr lang="el-GR" sz="1000" dirty="0" smtClean="0">
                          <a:solidFill>
                            <a:schemeClr val="tx1"/>
                          </a:solidFill>
                        </a:rPr>
                        <a:t>Διαδικασίες</a:t>
                      </a:r>
                    </a:p>
                    <a:p>
                      <a:endParaRPr lang="el-GR" sz="1000" dirty="0" smtClean="0"/>
                    </a:p>
                    <a:p>
                      <a:endParaRPr lang="el-GR" sz="1000" dirty="0"/>
                    </a:p>
                  </a:txBody>
                  <a:tcPr>
                    <a:solidFill>
                      <a:schemeClr val="accent1">
                        <a:lumMod val="75000"/>
                      </a:schemeClr>
                    </a:solidFill>
                  </a:tcPr>
                </a:tc>
              </a:tr>
            </a:tbl>
          </a:graphicData>
        </a:graphic>
      </p:graphicFrame>
      <p:graphicFrame>
        <p:nvGraphicFramePr>
          <p:cNvPr id="19" name="18 - Πίνακας"/>
          <p:cNvGraphicFramePr>
            <a:graphicFrameLocks noGrp="1"/>
          </p:cNvGraphicFramePr>
          <p:nvPr/>
        </p:nvGraphicFramePr>
        <p:xfrm>
          <a:off x="7143768" y="2143116"/>
          <a:ext cx="1571636" cy="1428760"/>
        </p:xfrm>
        <a:graphic>
          <a:graphicData uri="http://schemas.openxmlformats.org/drawingml/2006/table">
            <a:tbl>
              <a:tblPr firstRow="1" bandRow="1">
                <a:tableStyleId>{5C22544A-7EE6-4342-B048-85BDC9FD1C3A}</a:tableStyleId>
              </a:tblPr>
              <a:tblGrid>
                <a:gridCol w="1571636"/>
              </a:tblGrid>
              <a:tr h="1428760">
                <a:tc>
                  <a:txBody>
                    <a:bodyPr/>
                    <a:lstStyle/>
                    <a:p>
                      <a:endParaRPr lang="el-GR" sz="1000" dirty="0" smtClean="0"/>
                    </a:p>
                    <a:p>
                      <a:endParaRPr lang="el-GR" sz="1000" dirty="0" smtClean="0"/>
                    </a:p>
                    <a:p>
                      <a:endParaRPr lang="el-GR" sz="1000" dirty="0" smtClean="0"/>
                    </a:p>
                    <a:p>
                      <a:endParaRPr lang="el-GR" sz="1000" dirty="0" smtClean="0"/>
                    </a:p>
                    <a:p>
                      <a:endParaRPr lang="el-GR" sz="1000" dirty="0" smtClean="0"/>
                    </a:p>
                    <a:p>
                      <a:endParaRPr lang="el-GR" sz="1000" dirty="0" smtClean="0"/>
                    </a:p>
                    <a:p>
                      <a:endParaRPr lang="el-GR" sz="1000" dirty="0" smtClean="0"/>
                    </a:p>
                    <a:p>
                      <a:r>
                        <a:rPr lang="el-GR" sz="1000" dirty="0" smtClean="0">
                          <a:solidFill>
                            <a:schemeClr val="tx1"/>
                          </a:solidFill>
                        </a:rPr>
                        <a:t>Απόδοση</a:t>
                      </a:r>
                      <a:endParaRPr lang="el-GR" sz="1000" dirty="0">
                        <a:solidFill>
                          <a:schemeClr val="tx1"/>
                        </a:solidFill>
                      </a:endParaRPr>
                    </a:p>
                  </a:txBody>
                  <a:tcPr/>
                </a:tc>
              </a:tr>
            </a:tbl>
          </a:graphicData>
        </a:graphic>
      </p:graphicFrame>
      <p:cxnSp>
        <p:nvCxnSpPr>
          <p:cNvPr id="21" name="20 - Γωνιακή σύνδεση"/>
          <p:cNvCxnSpPr/>
          <p:nvPr/>
        </p:nvCxnSpPr>
        <p:spPr>
          <a:xfrm rot="5400000">
            <a:off x="-821569" y="1607331"/>
            <a:ext cx="2071702" cy="285752"/>
          </a:xfrm>
          <a:prstGeom prst="bentConnector3">
            <a:avLst>
              <a:gd name="adj1" fmla="val 598"/>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7" name="26 - Γωνιακή σύνδεση"/>
          <p:cNvCxnSpPr/>
          <p:nvPr/>
        </p:nvCxnSpPr>
        <p:spPr>
          <a:xfrm rot="16200000" flipV="1">
            <a:off x="-285784" y="3286124"/>
            <a:ext cx="1143008" cy="428628"/>
          </a:xfrm>
          <a:prstGeom prst="bentConnector3">
            <a:avLst>
              <a:gd name="adj1" fmla="val -1376"/>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3" name="42 - Ευθεία γραμμή σύνδεσης"/>
          <p:cNvCxnSpPr/>
          <p:nvPr/>
        </p:nvCxnSpPr>
        <p:spPr>
          <a:xfrm>
            <a:off x="857224" y="2214554"/>
            <a:ext cx="57150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5" name="44 - Ευθύγραμμο βέλος σύνδεσης"/>
          <p:cNvCxnSpPr/>
          <p:nvPr/>
        </p:nvCxnSpPr>
        <p:spPr>
          <a:xfrm rot="5400000">
            <a:off x="1357290" y="2285992"/>
            <a:ext cx="142876"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6" name="45 - Ευθεία γραμμή σύνδεσης"/>
          <p:cNvCxnSpPr/>
          <p:nvPr/>
        </p:nvCxnSpPr>
        <p:spPr>
          <a:xfrm>
            <a:off x="1857356" y="2428868"/>
            <a:ext cx="57150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7" name="46 - Ευθύγραμμο βέλος σύνδεσης"/>
          <p:cNvCxnSpPr/>
          <p:nvPr/>
        </p:nvCxnSpPr>
        <p:spPr>
          <a:xfrm rot="5400000">
            <a:off x="2357422" y="2500306"/>
            <a:ext cx="142876"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48" name="47 - Ευθεία γραμμή σύνδεσης"/>
          <p:cNvCxnSpPr/>
          <p:nvPr/>
        </p:nvCxnSpPr>
        <p:spPr>
          <a:xfrm>
            <a:off x="2714612" y="2571744"/>
            <a:ext cx="57150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9" name="48 - Ευθύγραμμο βέλος σύνδεσης"/>
          <p:cNvCxnSpPr/>
          <p:nvPr/>
        </p:nvCxnSpPr>
        <p:spPr>
          <a:xfrm rot="5400000">
            <a:off x="3214678" y="2643182"/>
            <a:ext cx="142876"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0" name="49 - Ευθεία γραμμή σύνδεσης"/>
          <p:cNvCxnSpPr/>
          <p:nvPr/>
        </p:nvCxnSpPr>
        <p:spPr>
          <a:xfrm>
            <a:off x="3500430" y="2714620"/>
            <a:ext cx="571504" cy="1588"/>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1" name="50 - Ευθύγραμμο βέλος σύνδεσης"/>
          <p:cNvCxnSpPr/>
          <p:nvPr/>
        </p:nvCxnSpPr>
        <p:spPr>
          <a:xfrm rot="5400000">
            <a:off x="4000496" y="2786058"/>
            <a:ext cx="142876" cy="1588"/>
          </a:xfrm>
          <a:prstGeom prst="straightConnector1">
            <a:avLst/>
          </a:prstGeom>
          <a:ln w="254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2" name="51 - Ευθεία γραμμή σύνδεσης"/>
          <p:cNvCxnSpPr/>
          <p:nvPr/>
        </p:nvCxnSpPr>
        <p:spPr>
          <a:xfrm>
            <a:off x="4643438" y="2786058"/>
            <a:ext cx="571504" cy="1588"/>
          </a:xfrm>
          <a:prstGeom prst="line">
            <a:avLst/>
          </a:prstGeom>
          <a:ln w="254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3" name="52 - Ευθύγραμμο βέλος σύνδεσης"/>
          <p:cNvCxnSpPr/>
          <p:nvPr/>
        </p:nvCxnSpPr>
        <p:spPr>
          <a:xfrm rot="5400000">
            <a:off x="5143504" y="2857496"/>
            <a:ext cx="142876"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4" name="53 - Ευθεία γραμμή σύνδεσης"/>
          <p:cNvCxnSpPr/>
          <p:nvPr/>
        </p:nvCxnSpPr>
        <p:spPr>
          <a:xfrm>
            <a:off x="5929322" y="3000372"/>
            <a:ext cx="571504"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55" name="54 - Ευθύγραμμο βέλος σύνδεσης"/>
          <p:cNvCxnSpPr/>
          <p:nvPr/>
        </p:nvCxnSpPr>
        <p:spPr>
          <a:xfrm rot="5400000">
            <a:off x="6429388" y="3071810"/>
            <a:ext cx="142876"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56" name="55 - Ευθεία γραμμή σύνδεσης"/>
          <p:cNvCxnSpPr/>
          <p:nvPr/>
        </p:nvCxnSpPr>
        <p:spPr>
          <a:xfrm>
            <a:off x="6786578" y="3071810"/>
            <a:ext cx="571504" cy="1588"/>
          </a:xfrm>
          <a:prstGeom prst="line">
            <a:avLst/>
          </a:prstGeom>
          <a:ln w="2540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7" name="56 - Ευθύγραμμο βέλος σύνδεσης"/>
          <p:cNvCxnSpPr/>
          <p:nvPr/>
        </p:nvCxnSpPr>
        <p:spPr>
          <a:xfrm rot="5400000">
            <a:off x="7286644" y="3143248"/>
            <a:ext cx="142876" cy="1588"/>
          </a:xfrm>
          <a:prstGeom prst="straightConnector1">
            <a:avLst/>
          </a:prstGeom>
          <a:ln w="25400">
            <a:solidFill>
              <a:schemeClr val="accent1">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59" name="58 - Ευθεία γραμμή σύνδεσης"/>
          <p:cNvCxnSpPr/>
          <p:nvPr/>
        </p:nvCxnSpPr>
        <p:spPr>
          <a:xfrm rot="5400000">
            <a:off x="7573190" y="3786190"/>
            <a:ext cx="427834" cy="79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1" name="60 - Ευθεία γραμμή σύνδεσης"/>
          <p:cNvCxnSpPr/>
          <p:nvPr/>
        </p:nvCxnSpPr>
        <p:spPr>
          <a:xfrm rot="10800000">
            <a:off x="428596" y="3929066"/>
            <a:ext cx="7358114" cy="7143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3" name="62 - Ευθύγραμμο βέλος σύνδεσης"/>
          <p:cNvCxnSpPr/>
          <p:nvPr/>
        </p:nvCxnSpPr>
        <p:spPr>
          <a:xfrm rot="5400000" flipH="1" flipV="1">
            <a:off x="250795" y="3750471"/>
            <a:ext cx="356396" cy="794"/>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67" name="66 - Ευθύγραμμο βέλος σύνδεσης"/>
          <p:cNvCxnSpPr/>
          <p:nvPr/>
        </p:nvCxnSpPr>
        <p:spPr>
          <a:xfrm rot="5400000" flipH="1" flipV="1">
            <a:off x="1250927" y="3749677"/>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68" name="67 - Ευθύγραμμο βέλος σύνδεσης"/>
          <p:cNvCxnSpPr/>
          <p:nvPr/>
        </p:nvCxnSpPr>
        <p:spPr>
          <a:xfrm rot="5400000" flipH="1" flipV="1">
            <a:off x="2179621" y="3749677"/>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74" name="73 - Ευθύγραμμο βέλος σύνδεσης"/>
          <p:cNvCxnSpPr/>
          <p:nvPr/>
        </p:nvCxnSpPr>
        <p:spPr>
          <a:xfrm rot="5400000" flipH="1" flipV="1">
            <a:off x="2965439" y="3749677"/>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75" name="74 - Ευθύγραμμο βέλος σύνδεσης"/>
          <p:cNvCxnSpPr/>
          <p:nvPr/>
        </p:nvCxnSpPr>
        <p:spPr>
          <a:xfrm rot="5400000" flipH="1" flipV="1">
            <a:off x="4037009" y="3749677"/>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76" name="75 - Ευθύγραμμο βέλος σύνδεσης"/>
          <p:cNvCxnSpPr/>
          <p:nvPr/>
        </p:nvCxnSpPr>
        <p:spPr>
          <a:xfrm rot="5400000" flipH="1" flipV="1">
            <a:off x="5108579" y="3749677"/>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cxnSp>
        <p:nvCxnSpPr>
          <p:cNvPr id="77" name="76 - Ευθύγραμμο βέλος σύνδεσης"/>
          <p:cNvCxnSpPr/>
          <p:nvPr/>
        </p:nvCxnSpPr>
        <p:spPr>
          <a:xfrm rot="5400000" flipH="1" flipV="1">
            <a:off x="6323025" y="3749677"/>
            <a:ext cx="357190" cy="1588"/>
          </a:xfrm>
          <a:prstGeom prst="straightConnector1">
            <a:avLst/>
          </a:prstGeom>
          <a:ln w="25400">
            <a:headEnd type="arrow"/>
            <a:tailEnd type="arrow"/>
          </a:ln>
        </p:spPr>
        <p:style>
          <a:lnRef idx="1">
            <a:schemeClr val="accent1"/>
          </a:lnRef>
          <a:fillRef idx="0">
            <a:schemeClr val="accent1"/>
          </a:fillRef>
          <a:effectRef idx="0">
            <a:schemeClr val="accent1"/>
          </a:effectRef>
          <a:fontRef idx="minor">
            <a:schemeClr val="tx1"/>
          </a:fontRef>
        </p:style>
      </p:cxnSp>
      <p:sp>
        <p:nvSpPr>
          <p:cNvPr id="78" name="77 - TextBox"/>
          <p:cNvSpPr txBox="1"/>
          <p:nvPr/>
        </p:nvSpPr>
        <p:spPr>
          <a:xfrm>
            <a:off x="5357818" y="4214818"/>
            <a:ext cx="2643206" cy="369332"/>
          </a:xfrm>
          <a:prstGeom prst="rect">
            <a:avLst/>
          </a:prstGeom>
          <a:noFill/>
        </p:spPr>
        <p:txBody>
          <a:bodyPr wrap="square" rtlCol="0">
            <a:spAutoFit/>
          </a:bodyPr>
          <a:lstStyle/>
          <a:p>
            <a:r>
              <a:rPr lang="el-GR" dirty="0" smtClean="0"/>
              <a:t>Διαδικασία ανάδρασης</a:t>
            </a:r>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9" name="8 - TextBox"/>
          <p:cNvSpPr txBox="1"/>
          <p:nvPr/>
        </p:nvSpPr>
        <p:spPr>
          <a:xfrm>
            <a:off x="1643042" y="142852"/>
            <a:ext cx="7358114" cy="156966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600" b="1" u="sng" dirty="0" smtClean="0">
                <a:solidFill>
                  <a:srgbClr val="E25E04"/>
                </a:solidFill>
              </a:rPr>
              <a:t>Εξωτερικό </a:t>
            </a:r>
            <a:r>
              <a:rPr lang="el-GR" sz="1600" b="1" u="sng" dirty="0" smtClean="0">
                <a:solidFill>
                  <a:srgbClr val="E25E04"/>
                </a:solidFill>
              </a:rPr>
              <a:t>περιβάλλον</a:t>
            </a:r>
            <a:endParaRPr lang="en-US" sz="1600" b="1" u="sng" dirty="0" smtClean="0">
              <a:solidFill>
                <a:srgbClr val="E25E04"/>
              </a:solidFill>
            </a:endParaRPr>
          </a:p>
          <a:p>
            <a:pPr algn="ctr"/>
            <a:endParaRPr lang="en-US" sz="1600" b="1" u="sng" dirty="0" smtClean="0">
              <a:solidFill>
                <a:srgbClr val="E25E04"/>
              </a:solidFill>
            </a:endParaRPr>
          </a:p>
          <a:p>
            <a:r>
              <a:rPr lang="el-GR" sz="1600" dirty="0" smtClean="0">
                <a:solidFill>
                  <a:schemeClr val="tx1">
                    <a:lumMod val="85000"/>
                    <a:lumOff val="15000"/>
                  </a:schemeClr>
                </a:solidFill>
              </a:rPr>
              <a:t>Αποτελείται από παράγοντες οι οποίοι είναι </a:t>
            </a:r>
            <a:r>
              <a:rPr lang="el-GR" sz="1600" b="1" dirty="0" smtClean="0">
                <a:solidFill>
                  <a:schemeClr val="tx1">
                    <a:lumMod val="85000"/>
                    <a:lumOff val="15000"/>
                  </a:schemeClr>
                </a:solidFill>
              </a:rPr>
              <a:t>εξωτερικοί</a:t>
            </a:r>
            <a:r>
              <a:rPr lang="el-GR" sz="1600" dirty="0" smtClean="0">
                <a:solidFill>
                  <a:schemeClr val="tx1">
                    <a:lumMod val="85000"/>
                    <a:lumOff val="15000"/>
                  </a:schemeClr>
                </a:solidFill>
              </a:rPr>
              <a:t> ως προς την επιχείρηση.</a:t>
            </a:r>
          </a:p>
          <a:p>
            <a:r>
              <a:rPr lang="el-GR" sz="1600" dirty="0" smtClean="0">
                <a:solidFill>
                  <a:schemeClr val="tx1">
                    <a:lumMod val="85000"/>
                    <a:lumOff val="15000"/>
                  </a:schemeClr>
                </a:solidFill>
              </a:rPr>
              <a:t>Διαχωρίζεται σε</a:t>
            </a:r>
            <a:r>
              <a:rPr lang="en-US" sz="1600" dirty="0" smtClean="0">
                <a:solidFill>
                  <a:schemeClr val="tx1">
                    <a:lumMod val="85000"/>
                    <a:lumOff val="15000"/>
                  </a:schemeClr>
                </a:solidFill>
              </a:rPr>
              <a:t>:</a:t>
            </a:r>
            <a:endParaRPr lang="el-GR" sz="1600" dirty="0" smtClean="0">
              <a:solidFill>
                <a:schemeClr val="tx1">
                  <a:lumMod val="85000"/>
                  <a:lumOff val="15000"/>
                </a:schemeClr>
              </a:solidFill>
            </a:endParaRPr>
          </a:p>
          <a:p>
            <a:pPr>
              <a:buFont typeface="Arial" pitchFamily="34" charset="0"/>
              <a:buChar char="•"/>
            </a:pPr>
            <a:r>
              <a:rPr lang="el-GR" sz="1600" dirty="0" smtClean="0">
                <a:solidFill>
                  <a:schemeClr val="tx1">
                    <a:lumMod val="85000"/>
                    <a:lumOff val="15000"/>
                  </a:schemeClr>
                </a:solidFill>
              </a:rPr>
              <a:t>Έμμεσο (</a:t>
            </a:r>
            <a:r>
              <a:rPr lang="el-GR" sz="1600" b="1" dirty="0" smtClean="0">
                <a:solidFill>
                  <a:srgbClr val="E25E04"/>
                </a:solidFill>
              </a:rPr>
              <a:t>μάκρο ή γενικό</a:t>
            </a:r>
            <a:r>
              <a:rPr lang="el-GR" sz="1600" dirty="0" smtClean="0">
                <a:solidFill>
                  <a:schemeClr val="tx1">
                    <a:lumMod val="85000"/>
                    <a:lumOff val="15000"/>
                  </a:schemeClr>
                </a:solidFill>
              </a:rPr>
              <a:t>),</a:t>
            </a:r>
          </a:p>
          <a:p>
            <a:pPr>
              <a:buFont typeface="Arial" pitchFamily="34" charset="0"/>
              <a:buChar char="•"/>
            </a:pPr>
            <a:r>
              <a:rPr lang="el-GR" sz="1600" dirty="0" smtClean="0">
                <a:solidFill>
                  <a:schemeClr val="tx1">
                    <a:lumMod val="85000"/>
                    <a:lumOff val="15000"/>
                  </a:schemeClr>
                </a:solidFill>
              </a:rPr>
              <a:t>Άμεσο (</a:t>
            </a:r>
            <a:r>
              <a:rPr lang="el-GR" sz="1600" b="1" dirty="0" smtClean="0">
                <a:solidFill>
                  <a:srgbClr val="E25E04"/>
                </a:solidFill>
              </a:rPr>
              <a:t>μίκρο ή ειδικό</a:t>
            </a:r>
            <a:r>
              <a:rPr lang="el-GR" sz="1600" dirty="0" smtClean="0">
                <a:solidFill>
                  <a:schemeClr val="tx1">
                    <a:lumMod val="85000"/>
                    <a:lumOff val="15000"/>
                  </a:schemeClr>
                </a:solidFill>
              </a:rPr>
              <a:t>).</a:t>
            </a:r>
            <a:endParaRPr lang="el-GR" sz="1600" dirty="0">
              <a:solidFill>
                <a:srgbClr val="E25E04"/>
              </a:solidFill>
            </a:endParaRPr>
          </a:p>
        </p:txBody>
      </p:sp>
      <p:sp>
        <p:nvSpPr>
          <p:cNvPr id="41" name="40 - TextBox"/>
          <p:cNvSpPr txBox="1"/>
          <p:nvPr/>
        </p:nvSpPr>
        <p:spPr>
          <a:xfrm>
            <a:off x="1643042" y="1928802"/>
            <a:ext cx="7358114" cy="23698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600" b="1" u="sng" dirty="0" smtClean="0">
                <a:solidFill>
                  <a:srgbClr val="E25E04"/>
                </a:solidFill>
              </a:rPr>
              <a:t>Εξωτερικό </a:t>
            </a:r>
            <a:r>
              <a:rPr lang="el-GR" sz="1600" b="1" u="sng" dirty="0" smtClean="0">
                <a:solidFill>
                  <a:srgbClr val="E25E04"/>
                </a:solidFill>
              </a:rPr>
              <a:t>περιβάλλον</a:t>
            </a:r>
            <a:endParaRPr lang="en-US" sz="1600" b="1" u="sng" dirty="0" smtClean="0">
              <a:solidFill>
                <a:srgbClr val="E25E04"/>
              </a:solidFill>
            </a:endParaRPr>
          </a:p>
          <a:p>
            <a:pPr algn="ctr"/>
            <a:endParaRPr lang="en-US" sz="1600" b="1" u="sng" dirty="0" smtClean="0">
              <a:solidFill>
                <a:srgbClr val="E25E04"/>
              </a:solidFill>
            </a:endParaRPr>
          </a:p>
          <a:p>
            <a:r>
              <a:rPr lang="el-GR" sz="1600" dirty="0" smtClean="0">
                <a:solidFill>
                  <a:schemeClr val="tx1">
                    <a:lumMod val="85000"/>
                    <a:lumOff val="15000"/>
                  </a:schemeClr>
                </a:solidFill>
              </a:rPr>
              <a:t>Το Έμμεσο (</a:t>
            </a:r>
            <a:r>
              <a:rPr lang="el-GR" sz="1600" b="1" dirty="0" smtClean="0">
                <a:solidFill>
                  <a:srgbClr val="E25E04"/>
                </a:solidFill>
              </a:rPr>
              <a:t>μάκρο ή γενικό</a:t>
            </a:r>
            <a:r>
              <a:rPr lang="el-GR" sz="1600" dirty="0" smtClean="0">
                <a:solidFill>
                  <a:schemeClr val="tx1">
                    <a:lumMod val="85000"/>
                    <a:lumOff val="15000"/>
                  </a:schemeClr>
                </a:solidFill>
              </a:rPr>
              <a:t>) περιβάλλον όπως ήδη αναφέραμε περιλαμβάνει</a:t>
            </a:r>
            <a:r>
              <a:rPr lang="en-US" sz="1600" dirty="0" smtClean="0">
                <a:solidFill>
                  <a:schemeClr val="tx1">
                    <a:lumMod val="85000"/>
                    <a:lumOff val="15000"/>
                  </a:schemeClr>
                </a:solidFill>
              </a:rPr>
              <a:t>:</a:t>
            </a:r>
            <a:endParaRPr lang="el-GR" sz="1600" dirty="0" smtClean="0">
              <a:solidFill>
                <a:schemeClr val="tx1">
                  <a:lumMod val="85000"/>
                  <a:lumOff val="15000"/>
                </a:schemeClr>
              </a:solidFill>
            </a:endParaRPr>
          </a:p>
          <a:p>
            <a:pPr>
              <a:buFont typeface="Arial" pitchFamily="34" charset="0"/>
              <a:buChar char="•"/>
            </a:pPr>
            <a:r>
              <a:rPr lang="el-GR" sz="1600" dirty="0" smtClean="0">
                <a:solidFill>
                  <a:schemeClr val="tx1">
                    <a:lumMod val="85000"/>
                    <a:lumOff val="15000"/>
                  </a:schemeClr>
                </a:solidFill>
              </a:rPr>
              <a:t>Οικολογικούς,</a:t>
            </a:r>
          </a:p>
          <a:p>
            <a:pPr>
              <a:buFont typeface="Arial" pitchFamily="34" charset="0"/>
              <a:buChar char="•"/>
            </a:pPr>
            <a:r>
              <a:rPr lang="el-GR" sz="1600" dirty="0" smtClean="0">
                <a:solidFill>
                  <a:schemeClr val="tx1">
                    <a:lumMod val="85000"/>
                    <a:lumOff val="15000"/>
                  </a:schemeClr>
                </a:solidFill>
              </a:rPr>
              <a:t>Τεχνολογικούς,</a:t>
            </a:r>
          </a:p>
          <a:p>
            <a:pPr>
              <a:buFont typeface="Arial" pitchFamily="34" charset="0"/>
              <a:buChar char="•"/>
            </a:pPr>
            <a:r>
              <a:rPr lang="el-GR" sz="1600" dirty="0" smtClean="0">
                <a:solidFill>
                  <a:schemeClr val="tx1">
                    <a:lumMod val="85000"/>
                    <a:lumOff val="15000"/>
                  </a:schemeClr>
                </a:solidFill>
              </a:rPr>
              <a:t>Οικονομικούς,</a:t>
            </a:r>
          </a:p>
          <a:p>
            <a:pPr>
              <a:buFont typeface="Arial" pitchFamily="34" charset="0"/>
              <a:buChar char="•"/>
            </a:pPr>
            <a:r>
              <a:rPr lang="el-GR" sz="1600" dirty="0" smtClean="0">
                <a:solidFill>
                  <a:schemeClr val="tx1">
                    <a:lumMod val="85000"/>
                    <a:lumOff val="15000"/>
                  </a:schemeClr>
                </a:solidFill>
              </a:rPr>
              <a:t>Διεθνείς,</a:t>
            </a:r>
          </a:p>
          <a:p>
            <a:pPr>
              <a:buFont typeface="Arial" pitchFamily="34" charset="0"/>
              <a:buChar char="•"/>
            </a:pPr>
            <a:r>
              <a:rPr lang="el-GR" sz="1600" dirty="0" smtClean="0">
                <a:solidFill>
                  <a:schemeClr val="tx1">
                    <a:lumMod val="85000"/>
                    <a:lumOff val="15000"/>
                  </a:schemeClr>
                </a:solidFill>
              </a:rPr>
              <a:t>Πολιτικούς,</a:t>
            </a:r>
          </a:p>
          <a:p>
            <a:pPr>
              <a:buFont typeface="Arial" pitchFamily="34" charset="0"/>
              <a:buChar char="•"/>
            </a:pPr>
            <a:r>
              <a:rPr lang="el-GR" sz="1600" dirty="0" smtClean="0">
                <a:solidFill>
                  <a:schemeClr val="tx1">
                    <a:lumMod val="85000"/>
                    <a:lumOff val="15000"/>
                  </a:schemeClr>
                </a:solidFill>
              </a:rPr>
              <a:t>Κοινωνικούς παράγοντες</a:t>
            </a:r>
            <a:r>
              <a:rPr lang="el-GR" sz="1600" dirty="0" smtClean="0">
                <a:solidFill>
                  <a:schemeClr val="tx1">
                    <a:lumMod val="85000"/>
                    <a:lumOff val="15000"/>
                  </a:schemeClr>
                </a:solidFill>
              </a:rPr>
              <a:t>.</a:t>
            </a:r>
            <a:endParaRPr lang="el-GR" sz="1600" dirty="0">
              <a:solidFill>
                <a:srgbClr val="E25E04"/>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16" name="2 - Τίτλος"/>
          <p:cNvSpPr txBox="1">
            <a:spLocks/>
          </p:cNvSpPr>
          <p:nvPr/>
        </p:nvSpPr>
        <p:spPr>
          <a:xfrm>
            <a:off x="1714480" y="4643446"/>
            <a:ext cx="7315200" cy="642942"/>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z="2200" dirty="0" smtClean="0">
                <a:solidFill>
                  <a:schemeClr val="tx1">
                    <a:lumMod val="85000"/>
                    <a:lumOff val="15000"/>
                  </a:schemeClr>
                </a:solidFill>
                <a:latin typeface="+mj-lt"/>
                <a:ea typeface="+mj-ea"/>
                <a:cs typeface="+mj-cs"/>
              </a:rPr>
              <a:t>Καθηγητής</a:t>
            </a:r>
            <a:r>
              <a:rPr lang="en-US" sz="2200" dirty="0" smtClean="0">
                <a:solidFill>
                  <a:schemeClr val="tx1">
                    <a:lumMod val="85000"/>
                    <a:lumOff val="15000"/>
                  </a:schemeClr>
                </a:solidFill>
                <a:latin typeface="+mj-lt"/>
                <a:ea typeface="+mj-ea"/>
                <a:cs typeface="+mj-cs"/>
              </a:rPr>
              <a:t>: </a:t>
            </a:r>
            <a:r>
              <a:rPr lang="el-GR" sz="2200" dirty="0" smtClean="0">
                <a:solidFill>
                  <a:schemeClr val="tx1">
                    <a:lumMod val="85000"/>
                    <a:lumOff val="15000"/>
                  </a:schemeClr>
                </a:solidFill>
                <a:latin typeface="+mj-lt"/>
                <a:ea typeface="+mj-ea"/>
                <a:cs typeface="+mj-cs"/>
              </a:rPr>
              <a:t>Καλογερίδης Νικόλαος</a:t>
            </a:r>
            <a:endParaRPr kumimoji="0" lang="el-GR" sz="2200" b="0" i="0" u="none" strike="noStrike" kern="1200" cap="none" spc="0" normalizeH="0" baseline="0" noProof="0" dirty="0">
              <a:ln>
                <a:noFill/>
              </a:ln>
              <a:solidFill>
                <a:schemeClr val="tx1">
                  <a:lumMod val="85000"/>
                  <a:lumOff val="15000"/>
                </a:schemeClr>
              </a:solidFill>
              <a:effectLst/>
              <a:uLnTx/>
              <a:uFillTx/>
              <a:latin typeface="+mj-lt"/>
              <a:ea typeface="+mj-ea"/>
              <a:cs typeface="+mj-cs"/>
            </a:endParaRPr>
          </a:p>
        </p:txBody>
      </p:sp>
      <p:sp>
        <p:nvSpPr>
          <p:cNvPr id="41" name="40 - TextBox"/>
          <p:cNvSpPr txBox="1"/>
          <p:nvPr/>
        </p:nvSpPr>
        <p:spPr>
          <a:xfrm>
            <a:off x="1643042" y="928670"/>
            <a:ext cx="7358114" cy="23698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600" b="1" u="sng" dirty="0" smtClean="0">
                <a:solidFill>
                  <a:srgbClr val="E25E04"/>
                </a:solidFill>
              </a:rPr>
              <a:t>Εξωτερικό </a:t>
            </a:r>
            <a:r>
              <a:rPr lang="el-GR" sz="1600" b="1" u="sng" dirty="0" smtClean="0">
                <a:solidFill>
                  <a:srgbClr val="E25E04"/>
                </a:solidFill>
              </a:rPr>
              <a:t>περιβάλλον</a:t>
            </a:r>
            <a:endParaRPr lang="en-US" sz="1600" b="1" u="sng" dirty="0" smtClean="0">
              <a:solidFill>
                <a:srgbClr val="E25E04"/>
              </a:solidFill>
            </a:endParaRPr>
          </a:p>
          <a:p>
            <a:pPr algn="ctr"/>
            <a:endParaRPr lang="en-US" sz="1600" b="1" u="sng" dirty="0" smtClean="0">
              <a:solidFill>
                <a:srgbClr val="E25E04"/>
              </a:solidFill>
            </a:endParaRPr>
          </a:p>
          <a:p>
            <a:r>
              <a:rPr lang="el-GR" sz="1600" dirty="0" smtClean="0">
                <a:solidFill>
                  <a:schemeClr val="tx1">
                    <a:lumMod val="85000"/>
                    <a:lumOff val="15000"/>
                  </a:schemeClr>
                </a:solidFill>
              </a:rPr>
              <a:t>Το Άμεσο (</a:t>
            </a:r>
            <a:r>
              <a:rPr lang="el-GR" sz="1600" b="1" dirty="0" smtClean="0">
                <a:solidFill>
                  <a:srgbClr val="E25E04"/>
                </a:solidFill>
              </a:rPr>
              <a:t>μίκρο ή ειδικό</a:t>
            </a:r>
            <a:r>
              <a:rPr lang="el-GR" sz="1600" dirty="0" smtClean="0">
                <a:solidFill>
                  <a:schemeClr val="tx1">
                    <a:lumMod val="85000"/>
                    <a:lumOff val="15000"/>
                  </a:schemeClr>
                </a:solidFill>
              </a:rPr>
              <a:t>) περιβάλλον όπως ήδη αναφέραμε περιλαμβάνει</a:t>
            </a:r>
            <a:r>
              <a:rPr lang="en-US" sz="1600" dirty="0" smtClean="0">
                <a:solidFill>
                  <a:schemeClr val="tx1">
                    <a:lumMod val="85000"/>
                    <a:lumOff val="15000"/>
                  </a:schemeClr>
                </a:solidFill>
              </a:rPr>
              <a:t>:</a:t>
            </a:r>
            <a:endParaRPr lang="el-GR" sz="1600" dirty="0" smtClean="0">
              <a:solidFill>
                <a:schemeClr val="tx1">
                  <a:lumMod val="85000"/>
                  <a:lumOff val="15000"/>
                </a:schemeClr>
              </a:solidFill>
            </a:endParaRPr>
          </a:p>
          <a:p>
            <a:pPr>
              <a:buFont typeface="Arial" pitchFamily="34" charset="0"/>
              <a:buChar char="•"/>
            </a:pPr>
            <a:r>
              <a:rPr lang="el-GR" sz="1600" dirty="0" smtClean="0">
                <a:solidFill>
                  <a:schemeClr val="tx1">
                    <a:lumMod val="85000"/>
                    <a:lumOff val="15000"/>
                  </a:schemeClr>
                </a:solidFill>
              </a:rPr>
              <a:t>Ανταγωνιστές,</a:t>
            </a:r>
          </a:p>
          <a:p>
            <a:pPr>
              <a:buFont typeface="Arial" pitchFamily="34" charset="0"/>
              <a:buChar char="•"/>
            </a:pPr>
            <a:r>
              <a:rPr lang="el-GR" sz="1600" dirty="0" smtClean="0">
                <a:solidFill>
                  <a:schemeClr val="tx1">
                    <a:lumMod val="85000"/>
                    <a:lumOff val="15000"/>
                  </a:schemeClr>
                </a:solidFill>
              </a:rPr>
              <a:t>Κεφαλαιαγορά,</a:t>
            </a:r>
          </a:p>
          <a:p>
            <a:pPr>
              <a:buFont typeface="Arial" pitchFamily="34" charset="0"/>
              <a:buChar char="•"/>
            </a:pPr>
            <a:r>
              <a:rPr lang="el-GR" sz="1600" dirty="0" smtClean="0">
                <a:solidFill>
                  <a:schemeClr val="tx1">
                    <a:lumMod val="85000"/>
                    <a:lumOff val="15000"/>
                  </a:schemeClr>
                </a:solidFill>
              </a:rPr>
              <a:t>Προμηθευτές,</a:t>
            </a:r>
          </a:p>
          <a:p>
            <a:pPr>
              <a:buFont typeface="Arial" pitchFamily="34" charset="0"/>
              <a:buChar char="•"/>
            </a:pPr>
            <a:r>
              <a:rPr lang="el-GR" sz="1600" dirty="0" smtClean="0">
                <a:solidFill>
                  <a:schemeClr val="tx1">
                    <a:lumMod val="85000"/>
                    <a:lumOff val="15000"/>
                  </a:schemeClr>
                </a:solidFill>
              </a:rPr>
              <a:t>Καταναλωτές,</a:t>
            </a:r>
          </a:p>
          <a:p>
            <a:pPr>
              <a:buFont typeface="Arial" pitchFamily="34" charset="0"/>
              <a:buChar char="•"/>
            </a:pPr>
            <a:r>
              <a:rPr lang="el-GR" sz="1600" dirty="0" smtClean="0">
                <a:solidFill>
                  <a:schemeClr val="tx1">
                    <a:lumMod val="85000"/>
                    <a:lumOff val="15000"/>
                  </a:schemeClr>
                </a:solidFill>
              </a:rPr>
              <a:t>Δημόσιο τομέα,</a:t>
            </a:r>
          </a:p>
          <a:p>
            <a:pPr>
              <a:buFont typeface="Arial" pitchFamily="34" charset="0"/>
              <a:buChar char="•"/>
            </a:pPr>
            <a:r>
              <a:rPr lang="el-GR" sz="1600" dirty="0" smtClean="0">
                <a:solidFill>
                  <a:schemeClr val="tx1">
                    <a:lumMod val="85000"/>
                    <a:lumOff val="15000"/>
                  </a:schemeClr>
                </a:solidFill>
              </a:rPr>
              <a:t>Εργατικό δυναμικό που προσφέρεται για εργασία</a:t>
            </a:r>
            <a:r>
              <a:rPr lang="el-GR" sz="1600" dirty="0" smtClean="0">
                <a:solidFill>
                  <a:schemeClr val="tx1">
                    <a:lumMod val="85000"/>
                    <a:lumOff val="15000"/>
                  </a:schemeClr>
                </a:solidFill>
              </a:rPr>
              <a:t>.</a:t>
            </a:r>
            <a:endParaRPr lang="el-GR" sz="1600" dirty="0">
              <a:solidFill>
                <a:srgbClr val="E25E04"/>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42844" y="285728"/>
            <a:ext cx="2714644" cy="141577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600" b="1" u="sng" dirty="0" smtClean="0">
                <a:solidFill>
                  <a:srgbClr val="E25E04"/>
                </a:solidFill>
              </a:rPr>
              <a:t>Εξωτερικό </a:t>
            </a:r>
            <a:r>
              <a:rPr lang="el-GR" sz="1600" b="1" u="sng" dirty="0" smtClean="0">
                <a:solidFill>
                  <a:srgbClr val="E25E04"/>
                </a:solidFill>
              </a:rPr>
              <a:t>περιβάλλον</a:t>
            </a:r>
            <a:endParaRPr lang="en-US" sz="1600" b="1" u="sng" dirty="0" smtClean="0">
              <a:solidFill>
                <a:srgbClr val="E25E04"/>
              </a:solidFill>
            </a:endParaRPr>
          </a:p>
          <a:p>
            <a:r>
              <a:rPr lang="el-GR" sz="1400" dirty="0" smtClean="0">
                <a:solidFill>
                  <a:schemeClr val="tx1">
                    <a:lumMod val="85000"/>
                    <a:lumOff val="15000"/>
                  </a:schemeClr>
                </a:solidFill>
              </a:rPr>
              <a:t>Σχηματική απεικόνιση του έμμεσου και άμεσου εξωτερικού περιβάλλοντος.</a:t>
            </a:r>
          </a:p>
          <a:p>
            <a:r>
              <a:rPr lang="el-GR" sz="1400" dirty="0" smtClean="0">
                <a:solidFill>
                  <a:schemeClr val="tx1">
                    <a:lumMod val="85000"/>
                    <a:lumOff val="15000"/>
                  </a:schemeClr>
                </a:solidFill>
              </a:rPr>
              <a:t>Πηγή</a:t>
            </a:r>
            <a:r>
              <a:rPr lang="en-US" sz="1400" dirty="0" smtClean="0">
                <a:solidFill>
                  <a:schemeClr val="tx1">
                    <a:lumMod val="85000"/>
                    <a:lumOff val="15000"/>
                  </a:schemeClr>
                </a:solidFill>
              </a:rPr>
              <a:t>:</a:t>
            </a:r>
            <a:r>
              <a:rPr lang="el-GR" sz="1400" dirty="0" smtClean="0">
                <a:solidFill>
                  <a:schemeClr val="tx1">
                    <a:lumMod val="85000"/>
                    <a:lumOff val="15000"/>
                  </a:schemeClr>
                </a:solidFill>
              </a:rPr>
              <a:t> Στειακάκης και Καντζός (2002)</a:t>
            </a:r>
            <a:endParaRPr lang="el-GR" sz="1400" dirty="0">
              <a:solidFill>
                <a:srgbClr val="E25E04"/>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graphicFrame>
        <p:nvGraphicFramePr>
          <p:cNvPr id="7" name="6 - Διάγραμμα"/>
          <p:cNvGraphicFramePr/>
          <p:nvPr/>
        </p:nvGraphicFramePr>
        <p:xfrm>
          <a:off x="3000364" y="1214422"/>
          <a:ext cx="4214842" cy="23574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7 - Διάγραμμα"/>
          <p:cNvGraphicFramePr/>
          <p:nvPr/>
        </p:nvGraphicFramePr>
        <p:xfrm>
          <a:off x="785786" y="-285776"/>
          <a:ext cx="8643998" cy="50006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643042" y="857232"/>
            <a:ext cx="7358082" cy="255454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l-GR" sz="1600" b="1" u="sng" dirty="0" smtClean="0">
                <a:solidFill>
                  <a:srgbClr val="E25E04"/>
                </a:solidFill>
              </a:rPr>
              <a:t>Εξωτερικό </a:t>
            </a:r>
            <a:r>
              <a:rPr lang="el-GR" sz="1600" b="1" u="sng" dirty="0" smtClean="0">
                <a:solidFill>
                  <a:srgbClr val="E25E04"/>
                </a:solidFill>
              </a:rPr>
              <a:t>περιβάλλον</a:t>
            </a:r>
          </a:p>
          <a:p>
            <a:pPr algn="ctr"/>
            <a:r>
              <a:rPr lang="el-GR" sz="1600" b="1" u="sng" dirty="0" smtClean="0">
                <a:solidFill>
                  <a:srgbClr val="E25E04"/>
                </a:solidFill>
              </a:rPr>
              <a:t>Ανάλυση μάκρο περιβάλλοντος</a:t>
            </a:r>
          </a:p>
          <a:p>
            <a:pPr algn="ctr"/>
            <a:endParaRPr lang="el-GR" sz="1600" b="1" u="sng" dirty="0" smtClean="0">
              <a:solidFill>
                <a:srgbClr val="E25E04"/>
              </a:solidFill>
            </a:endParaRPr>
          </a:p>
          <a:p>
            <a:r>
              <a:rPr lang="el-GR" sz="1600" dirty="0" smtClean="0">
                <a:solidFill>
                  <a:schemeClr val="tx1">
                    <a:lumMod val="85000"/>
                    <a:lumOff val="15000"/>
                  </a:schemeClr>
                </a:solidFill>
              </a:rPr>
              <a:t>Στην περίπτωση αυτή τα στελέχη θα πρέπει να εστιάσουν σε τάσεις ή γεγονότα που μπορεί να επηρεάσουν την στρατηγική της επιχείρησης άμεσα ή έμμεσα.</a:t>
            </a:r>
          </a:p>
          <a:p>
            <a:r>
              <a:rPr lang="el-GR" sz="1600" dirty="0" smtClean="0">
                <a:solidFill>
                  <a:schemeClr val="tx1">
                    <a:lumMod val="85000"/>
                    <a:lumOff val="15000"/>
                  </a:schemeClr>
                </a:solidFill>
              </a:rPr>
              <a:t>Η </a:t>
            </a:r>
            <a:r>
              <a:rPr lang="en-US" sz="1600" b="1" dirty="0" smtClean="0">
                <a:solidFill>
                  <a:srgbClr val="E25E04"/>
                </a:solidFill>
              </a:rPr>
              <a:t>PEST</a:t>
            </a:r>
            <a:r>
              <a:rPr lang="en-US" sz="1600" dirty="0" smtClean="0">
                <a:solidFill>
                  <a:schemeClr val="tx1">
                    <a:lumMod val="85000"/>
                    <a:lumOff val="15000"/>
                  </a:schemeClr>
                </a:solidFill>
              </a:rPr>
              <a:t> </a:t>
            </a:r>
            <a:r>
              <a:rPr lang="el-GR" sz="1600" dirty="0" smtClean="0">
                <a:solidFill>
                  <a:schemeClr val="tx1">
                    <a:lumMod val="85000"/>
                    <a:lumOff val="15000"/>
                  </a:schemeClr>
                </a:solidFill>
              </a:rPr>
              <a:t>αποτελεί σημαντικό εργαλείο στην διαδικασία αυτή.</a:t>
            </a:r>
          </a:p>
          <a:p>
            <a:r>
              <a:rPr lang="en-US" sz="1600" dirty="0" smtClean="0">
                <a:solidFill>
                  <a:schemeClr val="tx1">
                    <a:lumMod val="85000"/>
                    <a:lumOff val="15000"/>
                  </a:schemeClr>
                </a:solidFill>
              </a:rPr>
              <a:t>H </a:t>
            </a:r>
            <a:r>
              <a:rPr lang="en-US" sz="1600" b="1" dirty="0" smtClean="0">
                <a:solidFill>
                  <a:srgbClr val="E25E04"/>
                </a:solidFill>
              </a:rPr>
              <a:t>PEST</a:t>
            </a:r>
            <a:r>
              <a:rPr lang="el-GR" sz="1600" dirty="0" smtClean="0">
                <a:solidFill>
                  <a:schemeClr val="tx1">
                    <a:lumMod val="85000"/>
                    <a:lumOff val="15000"/>
                  </a:schemeClr>
                </a:solidFill>
              </a:rPr>
              <a:t> (</a:t>
            </a:r>
            <a:r>
              <a:rPr lang="en-US" sz="1600" dirty="0" smtClean="0">
                <a:solidFill>
                  <a:schemeClr val="tx1">
                    <a:lumMod val="85000"/>
                    <a:lumOff val="15000"/>
                  </a:schemeClr>
                </a:solidFill>
              </a:rPr>
              <a:t>political, economical, sociological, technological) </a:t>
            </a:r>
            <a:r>
              <a:rPr lang="el-GR" sz="1600" dirty="0" smtClean="0">
                <a:solidFill>
                  <a:schemeClr val="tx1">
                    <a:lumMod val="85000"/>
                    <a:lumOff val="15000"/>
                  </a:schemeClr>
                </a:solidFill>
              </a:rPr>
              <a:t>μπορεί να βοηθήσει στην διερεύνηση των διαφορετικών αποτελεσμάτων που είναι δυνατό να έχουν οι περιβαλλοντικές επιδράσεις στην επιχείρηση, είτε ιστορικά, είτε με όρους μελλοντικής εξέλιξης.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2 - Υπότιτλος"/>
          <p:cNvSpPr txBox="1">
            <a:spLocks/>
          </p:cNvSpPr>
          <p:nvPr/>
        </p:nvSpPr>
        <p:spPr>
          <a:xfrm>
            <a:off x="0" y="4714884"/>
            <a:ext cx="1428728" cy="685800"/>
          </a:xfrm>
          <a:prstGeom prst="rect">
            <a:avLst/>
          </a:prstGeom>
        </p:spPr>
        <p:txBody>
          <a:bodyPr vert="horz" anchor="ctr">
            <a:normAutofit fontScale="40000" lnSpcReduction="20000"/>
          </a:bodyPr>
          <a:lstStyle/>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kumimoji="0" lang="el-GR" sz="2600" b="0" i="0" u="none" strike="noStrike" kern="1200" cap="none" spc="0" normalizeH="0" baseline="0" noProof="0" dirty="0" smtClean="0">
                <a:ln>
                  <a:noFill/>
                </a:ln>
                <a:solidFill>
                  <a:srgbClr val="FFFFFF"/>
                </a:solidFill>
                <a:effectLst/>
                <a:uLnTx/>
                <a:uFillTx/>
                <a:latin typeface="+mn-lt"/>
                <a:ea typeface="+mn-ea"/>
                <a:cs typeface="+mn-cs"/>
              </a:rPr>
              <a:t>Τμήμα Διοίκησης των Επιχειρήσεων / Γρεβενά</a:t>
            </a:r>
          </a:p>
          <a:p>
            <a:pPr marL="0" marR="0" lvl="0" indent="0" algn="l" defTabSz="914400" rtl="0" eaLnBrk="1" fontAlgn="auto" latinLnBrk="0" hangingPunct="1">
              <a:lnSpc>
                <a:spcPct val="100000"/>
              </a:lnSpc>
              <a:spcBef>
                <a:spcPts val="700"/>
              </a:spcBef>
              <a:spcAft>
                <a:spcPts val="0"/>
              </a:spcAft>
              <a:buClr>
                <a:schemeClr val="accent2"/>
              </a:buClr>
              <a:buSzPct val="60000"/>
              <a:buFont typeface="Wingdings"/>
              <a:buNone/>
              <a:tabLst/>
              <a:defRPr/>
            </a:pPr>
            <a:r>
              <a:rPr lang="el-GR" sz="2600" dirty="0" smtClean="0">
                <a:solidFill>
                  <a:srgbClr val="FFFFFF"/>
                </a:solidFill>
              </a:rPr>
              <a:t>Εξάμηνο</a:t>
            </a:r>
            <a:r>
              <a:rPr lang="en-US" sz="2600" dirty="0" smtClean="0">
                <a:solidFill>
                  <a:srgbClr val="FFFFFF"/>
                </a:solidFill>
              </a:rPr>
              <a:t>:</a:t>
            </a:r>
            <a:r>
              <a:rPr lang="el-GR" sz="2600" dirty="0" smtClean="0">
                <a:solidFill>
                  <a:srgbClr val="FFFFFF"/>
                </a:solidFill>
              </a:rPr>
              <a:t> Ζ</a:t>
            </a:r>
            <a:endParaRPr kumimoji="0" lang="el-GR" sz="2600" b="0" i="0" u="none" strike="noStrike" kern="1200" cap="none" spc="0" normalizeH="0" baseline="0" noProof="0" dirty="0">
              <a:ln>
                <a:noFill/>
              </a:ln>
              <a:solidFill>
                <a:srgbClr val="FFFFFF"/>
              </a:solidFill>
              <a:effectLst/>
              <a:uLnTx/>
              <a:uFillTx/>
              <a:latin typeface="+mn-lt"/>
              <a:ea typeface="+mn-ea"/>
              <a:cs typeface="+mn-cs"/>
            </a:endParaRPr>
          </a:p>
        </p:txBody>
      </p:sp>
      <p:pic>
        <p:nvPicPr>
          <p:cNvPr id="15" name="Picture 2" descr="logo"/>
          <p:cNvPicPr>
            <a:picLocks noChangeAspect="1" noChangeArrowheads="1"/>
          </p:cNvPicPr>
          <p:nvPr/>
        </p:nvPicPr>
        <p:blipFill>
          <a:blip r:embed="rId2"/>
          <a:srcRect/>
          <a:stretch>
            <a:fillRect/>
          </a:stretch>
        </p:blipFill>
        <p:spPr bwMode="auto">
          <a:xfrm>
            <a:off x="2214546" y="5786454"/>
            <a:ext cx="4953000" cy="533400"/>
          </a:xfrm>
          <a:prstGeom prst="rect">
            <a:avLst/>
          </a:prstGeom>
          <a:noFill/>
        </p:spPr>
      </p:pic>
      <p:sp>
        <p:nvSpPr>
          <p:cNvPr id="41" name="40 - TextBox"/>
          <p:cNvSpPr txBox="1"/>
          <p:nvPr/>
        </p:nvSpPr>
        <p:spPr>
          <a:xfrm>
            <a:off x="1571604" y="142852"/>
            <a:ext cx="1785950" cy="107721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rect">
              <a:fillToRect l="100000" t="100000"/>
            </a:path>
            <a:tileRect r="-100000" b="-100000"/>
          </a:gradFill>
          <a:scene3d>
            <a:camera prst="orthographicFront"/>
            <a:lightRig rig="threePt" dir="t"/>
          </a:scene3d>
          <a:sp3d>
            <a:bevelT/>
          </a:sp3d>
        </p:spPr>
        <p:txBody>
          <a:bodyPr wrap="square" rtlCol="0">
            <a:spAutoFit/>
          </a:bodyPr>
          <a:lstStyle/>
          <a:p>
            <a:pPr algn="ctr"/>
            <a:r>
              <a:rPr lang="en-US" sz="1600" b="1" dirty="0" smtClean="0">
                <a:solidFill>
                  <a:srgbClr val="E25E04"/>
                </a:solidFill>
              </a:rPr>
              <a:t>PEST analysis</a:t>
            </a:r>
            <a:endParaRPr lang="el-GR" sz="1600" b="1" dirty="0" smtClean="0">
              <a:solidFill>
                <a:srgbClr val="E25E04"/>
              </a:solidFill>
            </a:endParaRPr>
          </a:p>
          <a:p>
            <a:pPr algn="ctr"/>
            <a:r>
              <a:rPr lang="el-GR" sz="1600" b="1" u="sng" dirty="0" smtClean="0">
                <a:solidFill>
                  <a:srgbClr val="E25E04"/>
                </a:solidFill>
              </a:rPr>
              <a:t>Διαστάσεις περιβαλλοντικής ανάλυσης</a:t>
            </a:r>
            <a:endParaRPr lang="el-GR" sz="1400" dirty="0">
              <a:solidFill>
                <a:schemeClr val="tx1">
                  <a:lumMod val="85000"/>
                  <a:lumOff val="15000"/>
                </a:schemeClr>
              </a:solidFill>
            </a:endParaRPr>
          </a:p>
        </p:txBody>
      </p:sp>
      <p:sp>
        <p:nvSpPr>
          <p:cNvPr id="42" name="1 - Θέση κειμένου"/>
          <p:cNvSpPr>
            <a:spLocks noGrp="1"/>
          </p:cNvSpPr>
          <p:nvPr>
            <p:ph type="body" sz="half" idx="2"/>
          </p:nvPr>
        </p:nvSpPr>
        <p:spPr>
          <a:xfrm>
            <a:off x="142844" y="2357430"/>
            <a:ext cx="1357322" cy="1143008"/>
          </a:xfrm>
        </p:spPr>
        <p:txBody>
          <a:bodyPr>
            <a:normAutofit fontScale="85000" lnSpcReduction="10000"/>
          </a:bodyPr>
          <a:lstStyle/>
          <a:p>
            <a:r>
              <a:rPr lang="el-GR" b="1" dirty="0" smtClean="0">
                <a:solidFill>
                  <a:srgbClr val="E25E04"/>
                </a:solidFill>
              </a:rPr>
              <a:t>1.</a:t>
            </a:r>
          </a:p>
          <a:p>
            <a:r>
              <a:rPr lang="el-GR" b="1" dirty="0" smtClean="0">
                <a:solidFill>
                  <a:srgbClr val="E25E04"/>
                </a:solidFill>
              </a:rPr>
              <a:t>Ανάλυση εξωτερικού περιβάλλοντος</a:t>
            </a:r>
            <a:endParaRPr lang="en-US" b="1" dirty="0" smtClean="0">
              <a:solidFill>
                <a:srgbClr val="E25E04"/>
              </a:solidFill>
            </a:endParaRPr>
          </a:p>
        </p:txBody>
      </p:sp>
      <p:sp>
        <p:nvSpPr>
          <p:cNvPr id="6" name="5 - Έλλειψη"/>
          <p:cNvSpPr/>
          <p:nvPr/>
        </p:nvSpPr>
        <p:spPr>
          <a:xfrm>
            <a:off x="3929058" y="1643050"/>
            <a:ext cx="1857388" cy="18573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Βέλος προς τα κάτω"/>
          <p:cNvSpPr/>
          <p:nvPr/>
        </p:nvSpPr>
        <p:spPr>
          <a:xfrm>
            <a:off x="4429124" y="642918"/>
            <a:ext cx="857256" cy="9286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Βέλος προς τα κάτω"/>
          <p:cNvSpPr/>
          <p:nvPr/>
        </p:nvSpPr>
        <p:spPr>
          <a:xfrm rot="16200000">
            <a:off x="2678893" y="1821645"/>
            <a:ext cx="857256" cy="13573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8 - Βέλος προς τα κάτω"/>
          <p:cNvSpPr/>
          <p:nvPr/>
        </p:nvSpPr>
        <p:spPr>
          <a:xfrm rot="5400000">
            <a:off x="6179355" y="1821645"/>
            <a:ext cx="857256" cy="13573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Βέλος προς τα κάτω"/>
          <p:cNvSpPr/>
          <p:nvPr/>
        </p:nvSpPr>
        <p:spPr>
          <a:xfrm rot="12688242">
            <a:off x="3434495" y="3267193"/>
            <a:ext cx="857256" cy="13573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Βέλος προς τα κάτω"/>
          <p:cNvSpPr/>
          <p:nvPr/>
        </p:nvSpPr>
        <p:spPr>
          <a:xfrm rot="8400877">
            <a:off x="5479396" y="3260015"/>
            <a:ext cx="857256" cy="135732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11 - TextBox"/>
          <p:cNvSpPr txBox="1"/>
          <p:nvPr/>
        </p:nvSpPr>
        <p:spPr>
          <a:xfrm>
            <a:off x="5072066" y="785794"/>
            <a:ext cx="1643074" cy="369332"/>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r>
              <a:rPr lang="el-GR" b="1" dirty="0" smtClean="0">
                <a:solidFill>
                  <a:schemeClr val="accent1">
                    <a:lumMod val="50000"/>
                  </a:schemeClr>
                </a:solidFill>
              </a:rPr>
              <a:t>Δημογραφική</a:t>
            </a:r>
            <a:endParaRPr lang="el-GR" b="1" dirty="0">
              <a:solidFill>
                <a:schemeClr val="accent1">
                  <a:lumMod val="50000"/>
                </a:schemeClr>
              </a:solidFill>
            </a:endParaRPr>
          </a:p>
        </p:txBody>
      </p:sp>
      <p:sp>
        <p:nvSpPr>
          <p:cNvPr id="14" name="13 - TextBox"/>
          <p:cNvSpPr txBox="1"/>
          <p:nvPr/>
        </p:nvSpPr>
        <p:spPr>
          <a:xfrm>
            <a:off x="6357950" y="1928802"/>
            <a:ext cx="1643074" cy="369332"/>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r>
              <a:rPr lang="el-GR" b="1" dirty="0" smtClean="0">
                <a:solidFill>
                  <a:schemeClr val="accent1">
                    <a:lumMod val="50000"/>
                  </a:schemeClr>
                </a:solidFill>
              </a:rPr>
              <a:t>Πολιτική</a:t>
            </a:r>
            <a:endParaRPr lang="el-GR" b="1" dirty="0">
              <a:solidFill>
                <a:schemeClr val="accent1">
                  <a:lumMod val="50000"/>
                </a:schemeClr>
              </a:solidFill>
            </a:endParaRPr>
          </a:p>
        </p:txBody>
      </p:sp>
      <p:sp>
        <p:nvSpPr>
          <p:cNvPr id="16" name="15 - TextBox"/>
          <p:cNvSpPr txBox="1"/>
          <p:nvPr/>
        </p:nvSpPr>
        <p:spPr>
          <a:xfrm>
            <a:off x="1714480" y="1928802"/>
            <a:ext cx="1643074" cy="646331"/>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r>
              <a:rPr lang="el-GR" b="1" dirty="0" smtClean="0">
                <a:solidFill>
                  <a:schemeClr val="accent1">
                    <a:lumMod val="50000"/>
                  </a:schemeClr>
                </a:solidFill>
              </a:rPr>
              <a:t>Κοινωνικο-πολιτιστική</a:t>
            </a:r>
            <a:endParaRPr lang="el-GR" b="1" dirty="0">
              <a:solidFill>
                <a:schemeClr val="accent1">
                  <a:lumMod val="50000"/>
                </a:schemeClr>
              </a:solidFill>
            </a:endParaRPr>
          </a:p>
        </p:txBody>
      </p:sp>
      <p:sp>
        <p:nvSpPr>
          <p:cNvPr id="17" name="16 - TextBox"/>
          <p:cNvSpPr txBox="1"/>
          <p:nvPr/>
        </p:nvSpPr>
        <p:spPr>
          <a:xfrm rot="18078382">
            <a:off x="2670271" y="3893791"/>
            <a:ext cx="1295651" cy="369332"/>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r>
              <a:rPr lang="el-GR" b="1" dirty="0" smtClean="0">
                <a:solidFill>
                  <a:schemeClr val="accent1">
                    <a:lumMod val="50000"/>
                  </a:schemeClr>
                </a:solidFill>
              </a:rPr>
              <a:t>Οικονομική</a:t>
            </a:r>
            <a:endParaRPr lang="el-GR" b="1" dirty="0">
              <a:solidFill>
                <a:schemeClr val="accent1">
                  <a:lumMod val="50000"/>
                </a:schemeClr>
              </a:solidFill>
            </a:endParaRPr>
          </a:p>
        </p:txBody>
      </p:sp>
      <p:sp>
        <p:nvSpPr>
          <p:cNvPr id="18" name="17 - TextBox"/>
          <p:cNvSpPr txBox="1"/>
          <p:nvPr/>
        </p:nvSpPr>
        <p:spPr>
          <a:xfrm rot="3036574">
            <a:off x="5737980" y="3845546"/>
            <a:ext cx="1437454" cy="369332"/>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r>
              <a:rPr lang="el-GR" b="1" dirty="0" smtClean="0">
                <a:solidFill>
                  <a:schemeClr val="accent1">
                    <a:lumMod val="50000"/>
                  </a:schemeClr>
                </a:solidFill>
              </a:rPr>
              <a:t>Τεχνολογική</a:t>
            </a:r>
            <a:endParaRPr lang="el-GR" b="1" dirty="0">
              <a:solidFill>
                <a:schemeClr val="accent1">
                  <a:lumMod val="50000"/>
                </a:schemeClr>
              </a:solidFill>
            </a:endParaRPr>
          </a:p>
        </p:txBody>
      </p:sp>
      <p:sp>
        <p:nvSpPr>
          <p:cNvPr id="19" name="18 - TextBox"/>
          <p:cNvSpPr txBox="1"/>
          <p:nvPr/>
        </p:nvSpPr>
        <p:spPr>
          <a:xfrm>
            <a:off x="4214810" y="2214554"/>
            <a:ext cx="1285884" cy="369332"/>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pPr algn="ctr"/>
            <a:r>
              <a:rPr lang="el-GR" b="1" dirty="0" smtClean="0">
                <a:solidFill>
                  <a:schemeClr val="accent1">
                    <a:lumMod val="50000"/>
                  </a:schemeClr>
                </a:solidFill>
              </a:rPr>
              <a:t>Επιχείρηση</a:t>
            </a:r>
            <a:endParaRPr lang="el-GR" b="1" dirty="0">
              <a:solidFill>
                <a:schemeClr val="accent1">
                  <a:lumMod val="50000"/>
                </a:schemeClr>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3473</TotalTime>
  <Words>1699</Words>
  <Application>Microsoft Office PowerPoint</Application>
  <PresentationFormat>Προβολή στην οθόνη (4:3)</PresentationFormat>
  <Paragraphs>303</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Median</vt:lpstr>
      <vt:lpstr>Επιχειρησιακή Στρατηγική</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Επιχειρησιακή Στρατηγική</dc:title>
  <dc:creator>User</dc:creator>
  <cp:lastModifiedBy>User</cp:lastModifiedBy>
  <cp:revision>255</cp:revision>
  <dcterms:created xsi:type="dcterms:W3CDTF">2016-10-06T08:58:31Z</dcterms:created>
  <dcterms:modified xsi:type="dcterms:W3CDTF">2016-10-30T16:44:35Z</dcterms:modified>
</cp:coreProperties>
</file>