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93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4" r:id="rId40"/>
    <p:sldId id="295" r:id="rId4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63F622C-AE76-4E2B-9D0C-086D81B0AC38}" type="datetimeFigureOut">
              <a:rPr lang="el-GR" smtClean="0"/>
              <a:pPr/>
              <a:t>23/5/2018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2FB79CD1-8B2C-45D1-941F-8905FE1B0A6F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ΣΟΒΑΡΗ ΕΠΙΠΛΟΚΗ-ΝΕΟΓΝΙΚΗ ΝΟΣΗΡΟΤΗΤΑ-ΑΝΩΡΙΜΟΤΗΤΑ ΚΥΡΙΩΣ ΑΝΑΠΝΕΥΣΤΙΚΗ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ΠΡΙΝ 37 Ε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2015 ΣΤΙΣ ΗΠΑ 10%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ΓΙΑ ΠΡΟΛΗΨΗ- ΕΠΑΡΚΗΣ ΠΡΟ ΚΑΙ ΠΕΡΙΓΕΝΝΗΤΙΚΗ ΦΡΟΝΤΙΔΑ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ΠΡΟΩΡΟΣ ΤΟΚΕΤΟΣ-ΕΙΣΑΓΩΓΗ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ΙΔΙΟΠΑΘΗΣ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ΤΡΑΥΜΑ ΑΠΌ ΠΡΟΗΓΟΥΜΕΝΟ ΤΟΚΕΤΟ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ΚΩΝΟΕΙΔΗ ΕΚΤΟΜΗ ΤΡΑΧΗΛΟΥ &gt;20ΜΜ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ΑΙΤΙΑ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22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ΌΧΙ ΝΩΡΙΤΕΡΑ ΧΩΡΙΣ ΙΣΤΟΡΙΚΟ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&lt;25ΜΜ ΑΥΞΑΝΕΙ ΚΙΝΔΥΝΟ Χ7,7 ΠΡΟΩΡΟΥ ΤΟΚΕΤΟΥ ΠΡΙΝ 32Ε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ΜΕΤΡΗΣΗ ΤΡΑΧΗΛΟΥ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ΣΥΝΔΡΟΜΟ ΠΑΡΑΓΟΝΤΩΝ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ΑΛΛΑΓΕΣ ΣΥΣΤΑΣΗΣ ΤΡΑΧΗΛΟΥ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 ΣΥΝΤΟΝΙΣΜΕΝΗ ΜΥΟΜΗΤΡΙΚΗ ΔΡΑΣΤΗΡΙΟΤΗΤΑ(ΛΟΙΜΩΔΕΣ ΑΙΤΙΟ,ΤΡΑΥΜΑ,ΑΦΥΔΑΤΩΣΗ,ΝΗΣΤΕΙΑ)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ΕΝΕΡΓΟΠΟΙΗΣΗ ΡΗΞΗΣ ΜΕΜΒΡΑΝΩΝ(ΤΡΑΥΜΑ,ΛΟΙΜΩΞΕΙΣ ΓΕΝ.ΣΩΛΗΝΑ.,ΜΕΤΑΒΟΛΙΚΟ Σ.,ΣΔΚ,ΠΑΧΥΣΑΡΚΙΑ)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ΕΜΒΡΥΙΚΟΣ ΠΑΡΑΓΟΝΤΑΣ(ΛΟΙΜΩΞΗ—Ε.ΥΠΟΘΑΛΑΜΟΣ—</a:t>
            </a:r>
            <a:r>
              <a:rPr lang="en-US" sz="2800" dirty="0" smtClean="0">
                <a:latin typeface="Book Antiqua" pitchFamily="18" charset="0"/>
              </a:rPr>
              <a:t>CRH—ACTH—KO</a:t>
            </a:r>
            <a:r>
              <a:rPr lang="el-GR" sz="2800" dirty="0" smtClean="0">
                <a:latin typeface="Book Antiqua" pitchFamily="18" charset="0"/>
              </a:rPr>
              <a:t>ΡΤΙΖΟΛΗ—ΕΝΑΡΞΗ ΤΟΚΕΤΟΥ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ΠΑΘΟΦΥΣΙΟΛΟΓΙΑ ΠΡΟΩΡΟΥ ΤΟΚΕΤΟΥ</a:t>
            </a:r>
            <a:r>
              <a:rPr lang="en-US" dirty="0" smtClean="0"/>
              <a:t> 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ΣΥΧΝΟΤΗΤΑ ΣΥΣΤΟΛΩΝ+ΠΟΝΟΣ(4 ΑΝΑ 20Λ)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ΒΑΡΟΣ ΠΥΕΛΟ ΚΑΙ ΡΑΧΗ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ΑΥΞΗΣΗ ΟΣΜΗΣ+ΕΚΚΡΙΣΗΣ ΚΟΛΠ.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ΑΙΜΑ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 ΣΗΜΕΙΑ+ΣΥΜΠΤΩΜΑΤΑ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ΠΙΕΣΗ-ΣΦΥΞΕΙΣ-ΘΕΡΜΟΚΡΑΣΙΑ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ΕΞΕΤΑΣΗ ΚΑΤΆ ΣΥΣΤΗΜΑΤΑ ΓΙΑ ΆΛΛΕΣ ΑΣΘΕΝΕΙΕΣ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 ΙΙ ΦΥΣΙΚΗ ΕΞΕΤΑΣΗ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ΚΟΛΠΙΚΟ </a:t>
            </a:r>
            <a:r>
              <a:rPr lang="en-US" sz="3200" dirty="0" smtClean="0">
                <a:latin typeface="Book Antiqua" pitchFamily="18" charset="0"/>
              </a:rPr>
              <a:t>Ph</a:t>
            </a: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latin typeface="Book Antiqua" pitchFamily="18" charset="0"/>
              </a:rPr>
              <a:t>EMB</a:t>
            </a:r>
            <a:r>
              <a:rPr lang="el-GR" sz="3200" dirty="0" smtClean="0">
                <a:latin typeface="Book Antiqua" pitchFamily="18" charset="0"/>
              </a:rPr>
              <a:t>Ρ</a:t>
            </a:r>
            <a:r>
              <a:rPr lang="en-US" sz="3200" dirty="0" smtClean="0">
                <a:latin typeface="Book Antiqua" pitchFamily="18" charset="0"/>
              </a:rPr>
              <a:t>YIKH</a:t>
            </a:r>
            <a:r>
              <a:rPr lang="el-GR" sz="3200" dirty="0" smtClean="0">
                <a:latin typeface="Book Antiqua" pitchFamily="18" charset="0"/>
              </a:rPr>
              <a:t> ΙΝΟΝΕΚΤΙΝΗ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Κ/Α ΧΛΑΜΥΔΙΑ, ΓΟΝΟΚΟΚΟ, ΣΤΡΕΠΤ.ΟΜ Β</a:t>
            </a:r>
            <a:r>
              <a:rPr lang="en-US" sz="3200" dirty="0" smtClean="0">
                <a:latin typeface="Book Antiqua" pitchFamily="18" charset="0"/>
              </a:rPr>
              <a:t> </a:t>
            </a: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 ΙΙΙ ΚΟΛΠΟΔΙΑΣΤΟΛΕΑΣ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cervix phte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612033" cy="3357562"/>
          </a:xfrm>
          <a:prstGeom prst="rect">
            <a:avLst/>
          </a:prstGeom>
          <a:noFill/>
        </p:spPr>
      </p:pic>
      <p:pic>
        <p:nvPicPr>
          <p:cNvPr id="1028" name="Picture 4" descr="ÎÏÎ¿ÏÎ­Î»ÎµÏÎ¼Î± ÎµÎ¹ÎºÏÎ½Î±Ï Î³Î¹Î± cervix phte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357562"/>
            <a:ext cx="4500562" cy="35290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9698" name="Picture 2" descr="ÎÏÎ¿ÏÎ­Î»ÎµÏÎ¼Î± ÎµÎ¹ÎºÏÎ½Î±Ï Î³Î¹Î± cervical fetal fibronect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31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22" name="Picture 2" descr="ÎÏÎ¿ÏÎ­Î»ÎµÏÎ¼Î± ÎµÎ¹ÎºÏÎ½Î±Ï Î³Î¹Î± cervical fetal fibronect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19600" cy="6858000"/>
          </a:xfrm>
          <a:prstGeom prst="rect">
            <a:avLst/>
          </a:prstGeom>
          <a:noFill/>
        </p:spPr>
      </p:pic>
      <p:pic>
        <p:nvPicPr>
          <p:cNvPr id="30724" name="Picture 4" descr="ÎÏÎ¿ÏÎ­Î»ÎµÏÎ¼Î± ÎµÎ¹ÎºÏÎ½Î±Ï Î³Î¹Î± cervical fetal fibronect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0"/>
            <a:ext cx="450761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550632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ΘΕΣΗ ΠΛΑΚΟΥΝΤΑ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ΔΑΥ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ΒΑΡΟΣ+ΠΡΟΒΟΛΗ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ΒΙΟΦΥΣΙΚΟ ΠΡΟΦΙΛ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ΜΗΚΟΣ ΤΡΑΧΗΛΟΥ-ΧΟΑΝΩΣΗ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 Ι</a:t>
            </a:r>
            <a:r>
              <a:rPr lang="en-US" dirty="0" smtClean="0"/>
              <a:t>V </a:t>
            </a:r>
            <a:r>
              <a:rPr lang="el-GR" dirty="0" smtClean="0"/>
              <a:t>Υ/Γ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149162"/>
          </a:xfrm>
        </p:spPr>
        <p:txBody>
          <a:bodyPr>
            <a:normAutofit/>
          </a:bodyPr>
          <a:lstStyle/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ΕΞΑΙΡΕΤΙΚΑ ΠΡΟΩΡΟ &lt;28</a:t>
            </a:r>
            <a:r>
              <a:rPr lang="el-GR" sz="3600" baseline="30000" dirty="0" smtClean="0">
                <a:latin typeface="Book Antiqua" pitchFamily="18" charset="0"/>
              </a:rPr>
              <a:t>Ε</a:t>
            </a:r>
            <a:endParaRPr lang="el-GR" sz="3600" dirty="0" smtClean="0">
              <a:latin typeface="Book Antiqua" pitchFamily="18" charset="0"/>
            </a:endParaRP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ΠΟΛΎ ΠΡΟΩΡΟ 28-32</a:t>
            </a:r>
            <a:r>
              <a:rPr lang="el-GR" sz="3600" baseline="30000" dirty="0" smtClean="0">
                <a:latin typeface="Book Antiqua" pitchFamily="18" charset="0"/>
              </a:rPr>
              <a:t>Ε</a:t>
            </a:r>
            <a:endParaRPr lang="el-GR" sz="3600" dirty="0" smtClean="0">
              <a:latin typeface="Book Antiqua" pitchFamily="18" charset="0"/>
            </a:endParaRP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ΟΨΙΜΟ ΠΡΟΩΡΟ 32-37</a:t>
            </a:r>
            <a:r>
              <a:rPr lang="el-GR" sz="3600" baseline="30000" dirty="0" smtClean="0">
                <a:latin typeface="Book Antiqua" pitchFamily="18" charset="0"/>
              </a:rPr>
              <a:t>Ε</a:t>
            </a:r>
            <a:endParaRPr lang="el-GR" sz="3600" dirty="0" smtClean="0">
              <a:latin typeface="Book Antiqua" pitchFamily="18" charset="0"/>
            </a:endParaRPr>
          </a:p>
          <a:p>
            <a:pPr marL="797814" indent="-742950">
              <a:buFont typeface="+mj-lt"/>
              <a:buAutoNum type="arabicPeriod"/>
            </a:pPr>
            <a:endParaRPr lang="el-GR" sz="3600" dirty="0" smtClean="0">
              <a:latin typeface="Book Antiqua" pitchFamily="18" charset="0"/>
            </a:endParaRPr>
          </a:p>
          <a:p>
            <a:pPr marL="797814" indent="-742950"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ΟΡΙΟ ΒΙΟΣΙΜΟΤΗΤΑΣ 24</a:t>
            </a:r>
            <a:r>
              <a:rPr lang="el-GR" sz="3600" baseline="30000" dirty="0" smtClean="0">
                <a:latin typeface="Book Antiqua" pitchFamily="18" charset="0"/>
              </a:rPr>
              <a:t>Ε</a:t>
            </a:r>
            <a:r>
              <a:rPr lang="el-GR" sz="3600" dirty="0" smtClean="0">
                <a:latin typeface="Book Antiqua" pitchFamily="18" charset="0"/>
              </a:rPr>
              <a:t> ΚΑΙ 750ΓΡ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ΚΑΤΗΓΟΡΙΑ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ΓΕΝΙΚΗ ΑΙΜΑΤΟΣ-ΤΚΕ-</a:t>
            </a:r>
            <a:r>
              <a:rPr lang="en-US" sz="4000" dirty="0" smtClean="0">
                <a:latin typeface="Book Antiqua" pitchFamily="18" charset="0"/>
              </a:rPr>
              <a:t>CRP</a:t>
            </a:r>
            <a:endParaRPr lang="el-GR" sz="40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Κ/Α ΑΙΜΑΤΟΣ ΕΠΙ ΕΜΠΥΡΕΤΟΥ</a:t>
            </a:r>
            <a:endParaRPr lang="el-GR" sz="40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ΔΙΑΓΝΩΣΗ </a:t>
            </a:r>
            <a:r>
              <a:rPr lang="en-US" dirty="0" smtClean="0"/>
              <a:t>V </a:t>
            </a:r>
            <a:r>
              <a:rPr lang="el-GR" dirty="0" smtClean="0"/>
              <a:t>ΆΛΛΕΣ ΕΞΕΤΑΣΕΙΣ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ΑΝΕΠΑΡΚΕΙΑ ΠΛΑΚΟΥΝΤΑ ΓΙΑ ΠΑΡΑΓΩΓΗ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ΕΓΚΥΟΥΣ ΜΕ ΘΕΤΙΚΟ ΙΣΤΟΡΙΚΟ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ΣΤΟΜΑ Η ΚΟΛΠΙΚΑ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ΘΕΡΑΠΕΥΤΙΚΑ ΜΕΤΡΑ ΠΡΟΛΗΨΗΣ</a:t>
            </a:r>
            <a:r>
              <a:rPr lang="en-US" dirty="0" smtClean="0"/>
              <a:t>-</a:t>
            </a:r>
            <a:r>
              <a:rPr lang="el-GR" dirty="0" smtClean="0"/>
              <a:t> </a:t>
            </a:r>
            <a:r>
              <a:rPr lang="en-US" dirty="0" smtClean="0"/>
              <a:t>PRG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ΑΥΤΟΜΑΤΗ ΑΠΟΒΟΛΗ 2</a:t>
            </a:r>
            <a:r>
              <a:rPr lang="el-GR" sz="3200" baseline="30000" dirty="0" smtClean="0">
                <a:latin typeface="Book Antiqua" pitchFamily="18" charset="0"/>
              </a:rPr>
              <a:t>ΟΥ</a:t>
            </a:r>
            <a:r>
              <a:rPr lang="el-GR" sz="3200" dirty="0" smtClean="0">
                <a:latin typeface="Book Antiqua" pitchFamily="18" charset="0"/>
              </a:rPr>
              <a:t> ΤΡΙΜ.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2 Η ΠΕΡΙΣΣΟΤΕΡΕΣ ΑΠΟΒΟΛΕΣ 1</a:t>
            </a:r>
            <a:r>
              <a:rPr lang="el-GR" sz="3200" baseline="30000" dirty="0" smtClean="0">
                <a:latin typeface="Book Antiqua" pitchFamily="18" charset="0"/>
              </a:rPr>
              <a:t>ΟΥ</a:t>
            </a: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ΕΥΡΕΙΑ ΚΩΝΟΕΙΔΗ ΕΚΤΟΜΗ+Υ/Γ ΣΗΜΕΙΑ ΑΝΕΠΑΡΚΕΙΑΣ 1</a:t>
            </a:r>
            <a:r>
              <a:rPr lang="el-GR" sz="3200" baseline="30000" dirty="0" smtClean="0">
                <a:latin typeface="Book Antiqua" pitchFamily="18" charset="0"/>
              </a:rPr>
              <a:t>ΟΥ</a:t>
            </a: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ΒΡΑΧΥ ΤΡΑΧΗΛΟ Υ/Γ 22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ΔΙΑΣΤΟΛΗ ΤΡΑΧΗΛΟΥ+ΠΡΟΒΑΛΛΟΝΤΕΣ ΥΜΕΝΕΣ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  ΠΕΡΙΔΕΣΗ ΤΡΑΧΗΛΟΥ ΕΝΔΕΙΞΕΙΣ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cervix in early pregnancy pictu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88" y="0"/>
            <a:ext cx="916436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ΤΕΧΝΙΚΗ </a:t>
            </a:r>
            <a:r>
              <a:rPr lang="en-US" dirty="0" smtClean="0"/>
              <a:t>MCDONALD</a:t>
            </a:r>
            <a:endParaRPr lang="el-GR" dirty="0"/>
          </a:p>
        </p:txBody>
      </p:sp>
      <p:pic>
        <p:nvPicPr>
          <p:cNvPr id="36866" name="Picture 2" descr="ÎÏÎ¿ÏÎ­Î»ÎµÏÎ¼Î± ÎµÎ¹ÎºÏÎ½Î±Ï Î³Î¹Î± cervix in early pregnancy pictur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387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437098" cy="77064"/>
          </a:xfrm>
        </p:spPr>
        <p:txBody>
          <a:bodyPr>
            <a:normAutofit fontScale="25000" lnSpcReduction="20000"/>
          </a:bodyPr>
          <a:lstStyle/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SHIRODKAR </a:t>
            </a:r>
            <a:r>
              <a:rPr lang="el-GR" dirty="0" smtClean="0"/>
              <a:t>ΑΠΩΘΗΣΗ ΟΥΡΟΔΟΧ.ΚΥΣΤ.</a:t>
            </a:r>
            <a:r>
              <a:rPr lang="en-US" dirty="0" smtClean="0"/>
              <a:t> </a:t>
            </a:r>
            <a:endParaRPr lang="el-GR" dirty="0"/>
          </a:p>
        </p:txBody>
      </p:sp>
      <p:pic>
        <p:nvPicPr>
          <p:cNvPr id="37890" name="Picture 2" descr="ÎÏÎ¿ÏÎ­Î»ÎµÏÎ¼Î± ÎµÎ¹ÎºÏÎ½Î±Ï Î³Î¹Î± cervix cerclage SHIRODK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179828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92038"/>
          </a:xfrm>
        </p:spPr>
        <p:txBody>
          <a:bodyPr>
            <a:normAutofit/>
          </a:bodyPr>
          <a:lstStyle/>
          <a:p>
            <a:r>
              <a:rPr lang="el-GR" sz="3600" dirty="0" smtClean="0">
                <a:latin typeface="Book Antiqua" pitchFamily="18" charset="0"/>
              </a:rPr>
              <a:t>ΑΝΤΕΝΔΕΙΞΗ ΜΕΤΑ ΤΙΣ 24</a:t>
            </a:r>
            <a:r>
              <a:rPr lang="el-GR" sz="3600" baseline="30000" dirty="0" smtClean="0">
                <a:latin typeface="Book Antiqua" pitchFamily="18" charset="0"/>
              </a:rPr>
              <a:t>Ε</a:t>
            </a:r>
            <a:r>
              <a:rPr lang="el-GR" sz="3600" dirty="0" smtClean="0">
                <a:latin typeface="Book Antiqua" pitchFamily="18" charset="0"/>
              </a:rPr>
              <a:t> ΛΟΓΩ ΑΥΞΗΜΕΝΩΝ ΕΠΙΠΛΟΚΩΝ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ΚΑΤΑΚΛΙΣΗ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ΕΝΥΔΑΤΩΣΗ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Β-ΑΔΡΕΝΕΡΓΙΚΟΙ ΑΓΩΝΙΣΤΕΣ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ΑΝΑΣΤΟΛΕΙΣ ΔΙΑΥΛΩΝ ΑΣΒΕΣΤΙΟΥ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ΑΝΑΣΤΟΛΕΙΣ ΠΡΟΣΤΑΓΛΑΝΔΙΝΩΝ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            ,,                ΩΞΥΤΟΚΙΝΗΣ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ΘΕΙΙΚΟ ΜΑΓΝΗΣΙΟ       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ΤΟΚΟΛΥΤΙΚΗ ΑΓΩΓΗ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ΕΩΣ 7 ΗΜΕΡΕΣ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ΣΤΟΧΟΣ Η ΧΟΡΗΓΗΣΗ ΚΟΡΤΙΚΟΣΤΕΡΟΕΙΔΩΝ ΓΙΑ ΤΗΝ ΠΝΕΥΜΟΝΙΚΗ ΩΡΙΜΑΝΣΗ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ΔΕΝ ΒΕΛΤΙΩΝΕΤΑΙ Η ΠΕΡΙΓΕΝΝΗΤΙΚΗ  ΚΑΙ ΝΕΟΓΝΙΚΗ ΝΟΣΗΡΟΤΗΤΑ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ΘΕΡΑΠΕΥΤΙΚΟΣ ΣΤΟΧΟΣ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ΕΛΑΤΤΩΣΗ ΕΝΔΟΚΥΤΤΑΡΙΟΥ ΑΣΒΕΣΤΙΟΥ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ΡΙΤΟΔΡΙΝΗ(</a:t>
            </a:r>
            <a:r>
              <a:rPr lang="en-US" sz="3600" dirty="0" smtClean="0">
                <a:latin typeface="Book Antiqua" pitchFamily="18" charset="0"/>
              </a:rPr>
              <a:t>PREPAR-YUTOPAR </a:t>
            </a:r>
            <a:r>
              <a:rPr lang="el-GR" sz="3600" dirty="0" smtClean="0">
                <a:latin typeface="Book Antiqua" pitchFamily="18" charset="0"/>
              </a:rPr>
              <a:t>ΕΦ)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ΠΑΡΕΝΕΡΓΕΙΕΣ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ΠΝΕΥΜΟΝΙΚΟ ΟΙΔΗΜΑ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ΑΠΟΡΡΥΘΜΙΣΗ ΣΔ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Β-ΑΔΡΕΝΕΡΓΙΚΟΙ ΑΓΩΝΙΣΤΕΣ Ι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ΘΑΝΑΤΟΣ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ΝΟΣΗΡΟΤΗΤΑ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ΜΑΘΗΣΙΑΚΑ ΠΡΟΒΛΗΜΑΤΑ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ΣΥΜΠΕΡΙΦΟΡΙΚΑ        ,,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ΒΡΟΓΧΟΠΝΕΥΜΟΝΙΚΗ ΔΥΣΠΛΑΣΙΑ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ΕΝΔΟΚΟΙΛΙΑΚΗ ΑΙΜΟΡΡΑΓΙΑ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ΝΕΚΡΩΤΙΚΗ ΕΝΤΕΡΟΚΟΛΙΤΙΔΑ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ΕΠΙΠΛΟΚΕΣ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292038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ΑΝΤΕΝΔΕΙΞΕΙΣ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ΚΑΡΔΙΑΚΕΣ ΠΑΘΗΣΕΙΣ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ΠΡΟΕΚΛΑΜΨΙΑ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ΣΔ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ΑΡΡΥΘΜΙΣΤΟ ΥΠΕΡΘΥΡΕΟΕΙΔΙΣΜΟ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 ΔΥΣΧΕΡΕΙΑ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ΣΥΓΓΕΝΕΙΣ ΑΝΩΜΑΛΙΕΣ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ΕΝΔΟΜΗΤΡΙΟΣ ΘΑΝΑΤΟΣ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</a:t>
            </a:r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ΣΦΥΞΕΙΣ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ΑΠ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ΙΣΟΖΥΓΙΟ ΥΔΑΤΟΣ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ΓΕΝ.ΑΙΜΑΤΟΣ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4000" dirty="0" smtClean="0">
                <a:latin typeface="Book Antiqua" pitchFamily="18" charset="0"/>
              </a:rPr>
              <a:t>ΗΛΕΚΤΡΟΛΥΤΕΣ(Κ, Να)</a:t>
            </a:r>
            <a:endParaRPr lang="el-GR" sz="40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ΙΙΙ ΠΑΡΑΚΟΛΟΥΘΗΣΗ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94254" cy="5363476"/>
          </a:xfrm>
        </p:spPr>
        <p:txBody>
          <a:bodyPr>
            <a:normAutofit/>
          </a:bodyPr>
          <a:lstStyle/>
          <a:p>
            <a:r>
              <a:rPr lang="el-GR" sz="3200" dirty="0" err="1" smtClean="0"/>
              <a:t>Αμλοδιπίνη</a:t>
            </a:r>
            <a:r>
              <a:rPr lang="el-GR" sz="3200" dirty="0" smtClean="0"/>
              <a:t> (</a:t>
            </a:r>
            <a:r>
              <a:rPr lang="en-US" sz="3200" dirty="0" err="1" smtClean="0"/>
              <a:t>Norvasc</a:t>
            </a:r>
            <a:r>
              <a:rPr lang="en-US" sz="3200" dirty="0" smtClean="0"/>
              <a:t>, </a:t>
            </a:r>
            <a:r>
              <a:rPr lang="en-US" sz="3200" dirty="0" err="1" smtClean="0"/>
              <a:t>Amlopen</a:t>
            </a:r>
            <a:r>
              <a:rPr lang="en-US" sz="3200" dirty="0" smtClean="0"/>
              <a:t>)</a:t>
            </a:r>
          </a:p>
          <a:p>
            <a:r>
              <a:rPr lang="el-GR" sz="3200" dirty="0" err="1" smtClean="0"/>
              <a:t>Διλτιαζεμη</a:t>
            </a:r>
            <a:r>
              <a:rPr lang="el-GR" sz="3200" dirty="0" smtClean="0"/>
              <a:t> (</a:t>
            </a:r>
            <a:r>
              <a:rPr lang="en-US" sz="3200" dirty="0" err="1" smtClean="0"/>
              <a:t>Dipen</a:t>
            </a:r>
            <a:r>
              <a:rPr lang="en-US" sz="3200" dirty="0" smtClean="0"/>
              <a:t>, </a:t>
            </a:r>
            <a:r>
              <a:rPr lang="en-US" sz="3200" dirty="0" err="1" smtClean="0"/>
              <a:t>Cardil</a:t>
            </a:r>
            <a:r>
              <a:rPr lang="en-US" sz="3200" dirty="0" smtClean="0"/>
              <a:t>, </a:t>
            </a:r>
            <a:r>
              <a:rPr lang="en-US" sz="3200" dirty="0" err="1" smtClean="0"/>
              <a:t>Tildiem</a:t>
            </a:r>
            <a:r>
              <a:rPr lang="en-US" sz="3200" dirty="0" smtClean="0"/>
              <a:t>)</a:t>
            </a:r>
          </a:p>
          <a:p>
            <a:r>
              <a:rPr lang="el-GR" sz="3200" dirty="0" err="1" smtClean="0"/>
              <a:t>Ισραδιπίνη</a:t>
            </a:r>
            <a:r>
              <a:rPr lang="el-GR" sz="3200" dirty="0" smtClean="0"/>
              <a:t> (</a:t>
            </a:r>
            <a:r>
              <a:rPr lang="en-US" sz="3200" dirty="0" err="1" smtClean="0"/>
              <a:t>Lomir</a:t>
            </a:r>
            <a:r>
              <a:rPr lang="en-US" sz="3200" dirty="0" smtClean="0"/>
              <a:t>)</a:t>
            </a:r>
          </a:p>
          <a:p>
            <a:r>
              <a:rPr lang="el-GR" sz="3200" dirty="0" err="1" smtClean="0"/>
              <a:t>Νισολδιπίνη</a:t>
            </a:r>
            <a:r>
              <a:rPr lang="el-GR" sz="3200" dirty="0" smtClean="0"/>
              <a:t> (</a:t>
            </a:r>
            <a:r>
              <a:rPr lang="en-US" sz="3200" dirty="0" err="1" smtClean="0"/>
              <a:t>Syscor</a:t>
            </a:r>
            <a:r>
              <a:rPr lang="en-US" sz="3200" dirty="0" smtClean="0"/>
              <a:t>)</a:t>
            </a:r>
          </a:p>
          <a:p>
            <a:r>
              <a:rPr lang="el-GR" sz="3200" dirty="0" err="1" smtClean="0"/>
              <a:t>Νιτρενδιπίνη</a:t>
            </a:r>
            <a:r>
              <a:rPr lang="el-GR" sz="3200" dirty="0" smtClean="0"/>
              <a:t> (</a:t>
            </a:r>
            <a:r>
              <a:rPr lang="en-US" sz="3200" dirty="0" err="1" smtClean="0"/>
              <a:t>Baypress</a:t>
            </a:r>
            <a:r>
              <a:rPr lang="en-US" sz="3200" dirty="0" smtClean="0"/>
              <a:t>)</a:t>
            </a:r>
          </a:p>
          <a:p>
            <a:r>
              <a:rPr lang="el-GR" sz="3200" dirty="0" err="1" smtClean="0"/>
              <a:t>Νιφεδιπίνη</a:t>
            </a:r>
            <a:r>
              <a:rPr lang="el-GR" sz="3200" dirty="0" smtClean="0"/>
              <a:t> (</a:t>
            </a:r>
            <a:r>
              <a:rPr lang="en-US" sz="3200" dirty="0" err="1" smtClean="0"/>
              <a:t>Adalat</a:t>
            </a:r>
            <a:r>
              <a:rPr lang="en-US" sz="3200" dirty="0" smtClean="0"/>
              <a:t>)</a:t>
            </a:r>
          </a:p>
          <a:p>
            <a:r>
              <a:rPr lang="el-GR" sz="3200" dirty="0" err="1" smtClean="0"/>
              <a:t>Φελοδιπίνη</a:t>
            </a:r>
            <a:r>
              <a:rPr lang="el-GR" sz="3200" dirty="0" smtClean="0"/>
              <a:t> (</a:t>
            </a:r>
            <a:r>
              <a:rPr lang="en-US" sz="3200" dirty="0" err="1" smtClean="0"/>
              <a:t>Plendil</a:t>
            </a:r>
            <a:r>
              <a:rPr lang="en-US" sz="3200" dirty="0" smtClean="0"/>
              <a:t>)</a:t>
            </a: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ΑΝΑΣΤΟΛΕΙΣ ΔΙΑΥΛΩΝ ΑΣΒΕΣΤΙΟΥ Ι</a:t>
            </a:r>
            <a:endParaRPr lang="el-G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ΜΕΙΩΝΟΥΝ ΣΗΜΑΝΤΙΚΑ ΤΟΚΕΤΟΥΣ ΕΜΒΡΥΩΝ &lt;2500ΓΡ.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ΌΧΙ ΣΥΓΧΟΡΗΓΗΣΗ ΜΕ ΜΑΓΝΗΣΙΟ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ΑΝΤΕΝΔΕΙΞΗ Η ΕΝΕΡΓΟΣ ΗΠΑΤΙΚΗ ΝΟΣΟΣ ΜΗΤΕΡΑΣ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>
              <a:latin typeface="Book Antiqua" pitchFamily="18" charset="0"/>
            </a:endParaRP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</a:t>
            </a: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ΙΝΔΟΜΕΘΑΚΙΝΗ (</a:t>
            </a:r>
            <a:r>
              <a:rPr lang="en-US" sz="3200" dirty="0" smtClean="0">
                <a:latin typeface="Book Antiqua" pitchFamily="18" charset="0"/>
              </a:rPr>
              <a:t>INDOCID, REUMACID)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ΣΤΟΜΑ Η ΟΡΘΟ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5-100ΓΡ ΑΝΑ 8ΩΡΟ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ΣΥΝΟΛΙΚΑ 200ΓΡ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24-48 ΩΡΕΣ(ΜΕΓΑΛΥΤΕΡΗ ΧΡΗΣΗ ΣΥΝΔΕΕΤΑΙ ΜΕ ΣΥΓΚΛΕΙΣΗ ΒΟΤΑΛΛΕΙΟΥ ΠΟΡΟΥ,ΠΕΡΙΚΟΙΛΙΑΚΗ ΑΙΜΟΡΡΑΓΙΑ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ΑΝΑΣΤΟΛΕΙΣ ΠΡΟΣΤΑΓΛΑΝΔΙΝΩΝ Ι</a:t>
            </a:r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ΒΡΟΓΧΙΚΟ ΑΣΘΜΑ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ΕΝΕΡΓΟΣ ΑΙΜΟΡΡΑΓΙΑ ΠΕΠΤΙΚΟΥ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ΝΕΦΡΙΚΗ ΚΑΙ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ΗΠΑΤΙΚΗ ΝΟΣΟΣ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ΧΟΡΙΟΑΜΝΟΝΙΤΙΔΑ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ΕΚΑ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ΟΛΙΓΑΜΝΙΟ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ΚΑΡΔΙΑΚΗ ΚΑΙ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ΝΕΦΡΙΚΗ ΝΟΣΟΣ ΕΜΒΡΥΟΥ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     ΑΝΤΕΝΔΕΙΞΕΙΣ</a:t>
            </a:r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dirty="0" smtClean="0">
                <a:latin typeface="Book Antiqua" pitchFamily="18" charset="0"/>
              </a:rPr>
              <a:t>ATOSIBAN – TRACTOCIL</a:t>
            </a:r>
          </a:p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ΣΗΜΑΝΤΙΚΗ ΠΑΡΑΤΑΣΗ</a:t>
            </a:r>
          </a:p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ΠΑΡΟΜΟΙΑ ΑΠΟΤΕΛΕΣΜΑΤΑ ΜΕ ΝΙΦΕΔΙΠΙΝΗ-ΠΑΡΑΤΑΣΗ ΕΩΣ 7</a:t>
            </a:r>
            <a:r>
              <a:rPr lang="el-GR" sz="4000" baseline="30000" dirty="0" smtClean="0">
                <a:latin typeface="Book Antiqua" pitchFamily="18" charset="0"/>
              </a:rPr>
              <a:t>Η</a:t>
            </a:r>
            <a:endParaRPr lang="el-GR" sz="40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4000" dirty="0" smtClean="0">
                <a:latin typeface="Book Antiqua" pitchFamily="18" charset="0"/>
              </a:rPr>
              <a:t>ΌΧΙ ΕΠΙΠΛΟΚΕΣ</a:t>
            </a:r>
            <a:endParaRPr lang="el-GR" sz="40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ΑΝΤΑΓΩΝΙΣΤΕΣ ΟΞΥΤΟΚΙΝΗΣ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ΔΡΑ ΠΡΟΣΤΑΤΕΥΤΙΚΑ ΚΑΙ ΣΤΟ ΚΝΣ ΤΟΥ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24-28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ΌΧΙ ΜΑΖΙ ΜΕ ΑΝΑΣΤΟΛΕΙΣ ΔΙΑΥΛΩΝ ΑΣΒΕΣΤΙΟΥ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ΣΥΝΕΧΗΣ ΕΛΕΓΧΟΣ ΕΓΚΥΟΥ ΓΙΑ ΑΠΩΛΕΙΑ ΑΝΤΑΝΑΚΛΑΣΤΙΚΩΝ, ΑΝΑΠΝΟΕΣ 10 ΑΝΑ Λ ΤΟΥΛΑΧΙΣΤΟΝ, ΚΟΡΕΣΜΟΣ Ο &gt;92%, ΣΦΥΞΕΙΣ&gt;60 ΑΝΑ Λ</a:t>
            </a: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ΘΕΙΙΚΟ ΜΑΓΝΗΣΙΟ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&gt;34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endParaRPr lang="el-GR" sz="28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ΧΟΡΙΟΑΜΝΟΝΙΤΙΔΑ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 ΥΠΟΞΙΑ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ΑΝΑΤΟΜΙΚΕΣ+ΧΡΩΜΟΣΩΜΙΚΕΣ ΑΝΩΜΑΛΙΕΣ Ε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ΠΑΘΟΛΟΓΙΑ ΕΓΚΥΟΥ(ΣΟΒΑΡΗ ΠΡΟΕΚΛΑΜΨΙΑ,ΕΚΛΑΜΨΙΑ, ΚΟΛΠΙΚΗ ΑΙΜΟΡΡΟΙΑ, ΣΟΒΑΡΗ ΚΑΡΔ.ΑΝΕΠΑΡΚΕΙΑ)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ΕΝΔΟΜΗΤΡΙΟΣ ΘΑΝΑΤΟΣ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ΔΙΑΣΤΟΛΗ &gt;4ΕΚ.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ΑΝΤΕΝΔΕΙΞΕΙΣ ΤΟΚΟΛΥΣΗΣ</a:t>
            </a:r>
            <a:endParaRPr lang="el-G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977486"/>
          </a:xfrm>
        </p:spPr>
        <p:txBody>
          <a:bodyPr>
            <a:normAutofit/>
          </a:bodyPr>
          <a:lstStyle/>
          <a:p>
            <a:r>
              <a:rPr lang="el-GR" sz="3200" dirty="0" smtClean="0"/>
              <a:t>ΚΑΤΕΥΘΥΝΤΗΡΙΕΣ ΟΔΗΓΙΕΣ ΕΜΓΕ</a:t>
            </a:r>
            <a:endParaRPr lang="el-GR" sz="32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ΚΟΡΤΙΚΟΣΤΕΡΟΕΙΔΗ Ι ΕΝΔΕΙΞΕΙΣ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928662" y="2500306"/>
            <a:ext cx="80010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Ενδείξεις χορήγησης </a:t>
            </a:r>
            <a:r>
              <a:rPr lang="el-GR" dirty="0" err="1" smtClean="0"/>
              <a:t>κορτικοστεροειδών</a:t>
            </a:r>
            <a:r>
              <a:rPr lang="el-GR" dirty="0" smtClean="0"/>
              <a:t> πριν τον τοκετό Τα </a:t>
            </a:r>
            <a:r>
              <a:rPr lang="el-GR" dirty="0" err="1" smtClean="0"/>
              <a:t>κορτικοστεροειδή</a:t>
            </a:r>
            <a:r>
              <a:rPr lang="el-GR" dirty="0" smtClean="0"/>
              <a:t> πριν τον τοκετό πρέπει να χορηγούνται σε έγκυες </a:t>
            </a:r>
            <a:r>
              <a:rPr lang="el-GR" dirty="0" smtClean="0">
                <a:solidFill>
                  <a:srgbClr val="FFFF00"/>
                </a:solidFill>
              </a:rPr>
              <a:t>µε κίνδυνο πρόωρου τοκετού (</a:t>
            </a:r>
            <a:r>
              <a:rPr lang="el-GR" dirty="0" err="1" smtClean="0">
                <a:solidFill>
                  <a:srgbClr val="FFFF00"/>
                </a:solidFill>
              </a:rPr>
              <a:t>αυτόµατου</a:t>
            </a:r>
            <a:r>
              <a:rPr lang="el-GR" dirty="0" smtClean="0">
                <a:solidFill>
                  <a:srgbClr val="FFFF00"/>
                </a:solidFill>
              </a:rPr>
              <a:t> ή </a:t>
            </a:r>
            <a:r>
              <a:rPr lang="el-GR" dirty="0" err="1" smtClean="0">
                <a:solidFill>
                  <a:srgbClr val="FFFF00"/>
                </a:solidFill>
              </a:rPr>
              <a:t>ιατρογενούς</a:t>
            </a:r>
            <a:r>
              <a:rPr lang="el-GR" dirty="0" smtClean="0">
                <a:solidFill>
                  <a:srgbClr val="FFFF00"/>
                </a:solidFill>
              </a:rPr>
              <a:t>) και ηλικία κύησης έως και 34+6 </a:t>
            </a:r>
            <a:r>
              <a:rPr lang="el-GR" dirty="0" err="1" smtClean="0">
                <a:solidFill>
                  <a:srgbClr val="FFFF00"/>
                </a:solidFill>
              </a:rPr>
              <a:t>εβδοµάδες</a:t>
            </a:r>
            <a:r>
              <a:rPr lang="el-GR" dirty="0" smtClean="0"/>
              <a:t> (µ</a:t>
            </a:r>
            <a:r>
              <a:rPr lang="el-GR" dirty="0" err="1" smtClean="0"/>
              <a:t>ονήρεις</a:t>
            </a:r>
            <a:r>
              <a:rPr lang="el-GR" dirty="0" smtClean="0"/>
              <a:t> ή </a:t>
            </a:r>
            <a:r>
              <a:rPr lang="el-GR" dirty="0" err="1" smtClean="0"/>
              <a:t>πολύδυµες</a:t>
            </a:r>
            <a:r>
              <a:rPr lang="el-GR" dirty="0" smtClean="0"/>
              <a:t> κυήσεις) (</a:t>
            </a:r>
            <a:r>
              <a:rPr lang="el-GR" dirty="0" err="1" smtClean="0"/>
              <a:t>Βαθµίδα</a:t>
            </a:r>
            <a:r>
              <a:rPr lang="el-GR" dirty="0" smtClean="0"/>
              <a:t> Σύστασης Α). Επίσης ένδειξη χορήγησής τους υπάρχει και για τις γυναίκες που πρόκειται να υποβληθούν σε </a:t>
            </a:r>
            <a:r>
              <a:rPr lang="el-GR" dirty="0" smtClean="0">
                <a:solidFill>
                  <a:srgbClr val="FFFF00"/>
                </a:solidFill>
              </a:rPr>
              <a:t>εκλεκτική καισαρική </a:t>
            </a:r>
            <a:r>
              <a:rPr lang="el-GR" dirty="0" err="1" smtClean="0">
                <a:solidFill>
                  <a:srgbClr val="FFFF00"/>
                </a:solidFill>
              </a:rPr>
              <a:t>τοµή</a:t>
            </a:r>
            <a:r>
              <a:rPr lang="el-GR" dirty="0" smtClean="0">
                <a:solidFill>
                  <a:srgbClr val="FFFF00"/>
                </a:solidFill>
              </a:rPr>
              <a:t> και είναι µ</a:t>
            </a:r>
            <a:r>
              <a:rPr lang="el-GR" dirty="0" err="1" smtClean="0">
                <a:solidFill>
                  <a:srgbClr val="FFFF00"/>
                </a:solidFill>
              </a:rPr>
              <a:t>έχρι</a:t>
            </a:r>
            <a:r>
              <a:rPr lang="el-GR" dirty="0" smtClean="0">
                <a:solidFill>
                  <a:srgbClr val="FFFF00"/>
                </a:solidFill>
              </a:rPr>
              <a:t> και 38+6 </a:t>
            </a:r>
            <a:r>
              <a:rPr lang="el-GR" dirty="0" err="1" smtClean="0">
                <a:solidFill>
                  <a:srgbClr val="FFFF00"/>
                </a:solidFill>
              </a:rPr>
              <a:t>εβδοµάδων</a:t>
            </a:r>
            <a:r>
              <a:rPr lang="el-GR" dirty="0" smtClean="0"/>
              <a:t> (</a:t>
            </a:r>
            <a:r>
              <a:rPr lang="el-GR" dirty="0" err="1" smtClean="0"/>
              <a:t>Βαθµίδα</a:t>
            </a:r>
            <a:r>
              <a:rPr lang="el-GR" dirty="0" smtClean="0"/>
              <a:t> Σύστασης Α). Η χρήση των </a:t>
            </a:r>
            <a:r>
              <a:rPr lang="el-GR" dirty="0" err="1" smtClean="0"/>
              <a:t>κορτικοστεροειδών</a:t>
            </a:r>
            <a:r>
              <a:rPr lang="el-GR" dirty="0" smtClean="0"/>
              <a:t> πριν από εκλεκτική καισαρική </a:t>
            </a:r>
            <a:r>
              <a:rPr lang="el-GR" dirty="0" err="1" smtClean="0"/>
              <a:t>τοµή</a:t>
            </a:r>
            <a:r>
              <a:rPr lang="el-GR" dirty="0" smtClean="0"/>
              <a:t> φαίνεται να µ</a:t>
            </a:r>
            <a:r>
              <a:rPr lang="el-GR" dirty="0" err="1" smtClean="0"/>
              <a:t>ειώνει</a:t>
            </a:r>
            <a:r>
              <a:rPr lang="el-GR" dirty="0" smtClean="0"/>
              <a:t> το ποσοστό εισαγωγών νεογνών στη Μονάδα εντατικής Νοσηλείας Νεογνών λόγω </a:t>
            </a:r>
            <a:r>
              <a:rPr lang="el-GR" dirty="0" err="1" smtClean="0"/>
              <a:t>Συνδρόµου</a:t>
            </a:r>
            <a:r>
              <a:rPr lang="el-GR" dirty="0" smtClean="0"/>
              <a:t> αναπνευστικής δυσχέρειας και παροδικής ταχύπνοιας των νεογνών [15] (</a:t>
            </a:r>
            <a:r>
              <a:rPr lang="el-GR" dirty="0" err="1" smtClean="0"/>
              <a:t>Βαθµίδα</a:t>
            </a:r>
            <a:r>
              <a:rPr lang="el-GR" dirty="0" smtClean="0"/>
              <a:t> Σύστασης Α).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220600"/>
          </a:xfrm>
        </p:spPr>
        <p:txBody>
          <a:bodyPr>
            <a:normAutofit lnSpcReduction="10000"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ΙΔΙΟΠΑΘΗΣ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ΔΙΔΥΜΕΣ-ΠΟΛΥΔΥΜΕΣ ΚΥΗΣΕΙΣ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ΙΣΤΟΡΙΚΟ(ΣΧΕΤΙΖΕΤΑΙ ΜΕ ΙΣΤΟΡΙΚΟ ΟΥΡΟΛΟΙΜΩΞΕΩΝ, ΕΘΝΙΚΟΤΗΤΑ, ΣΩΜΑΤΟΜΕΤΡΙΑ, ΝΟΣΟΥΣ ΕΓΚΥΟΥ)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ΛΟΙΜΩΞΕΙΣ ΟΥΡΟΓΕΝΝΗΤΙΚΗΣ ΟΔΟΥ(</a:t>
            </a:r>
            <a:r>
              <a:rPr lang="en-US" sz="2400" dirty="0" smtClean="0">
                <a:latin typeface="Book Antiqua" pitchFamily="18" charset="0"/>
              </a:rPr>
              <a:t>UREAPLASMA UREALITICUM, MYCOPLASMA HOMINIS, GARDNERELLA VAGINALIS, PEPTOSTREPTOCOCCI, FUSOBACTERIUM, BACTEROIDES SPP)</a:t>
            </a: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ΠΡΟΔΙΑΘΕΣΙΚΟΙ ΠΑΡΑΓΟΝΤΕΣ</a:t>
            </a:r>
            <a:r>
              <a:rPr lang="en-US" dirty="0" smtClean="0"/>
              <a:t> I</a:t>
            </a:r>
            <a:endParaRPr lang="el-G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ΠΝΕΥΜΟΝΙΚΗ ΩΡΙΜΑΝΣΗ ΕΜΒΡΥΟΥ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ΕΛΑΤΤΩΝΕΙ ΣΑΔ ΜΕΤΑ 24ΩΡΕΣ ΑΠΌ ΤΗΝ ΧΟΡΗΓΗΣΗ ΚΑΙ ΜΕΧΡΙ 7 ΗΜΕΡΕΣ ΑΠΌ ΤΗΝ ΟΛΟΚΛΗΡΩΣΗ ΣΧΗΜΑΤΟΣ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ΠΡΟΣΟΧΗ ΓΙΑ ΑΠΟΡΡΥΘΜΙΣΗ ΣΔ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latin typeface="Book Antiqua" pitchFamily="18" charset="0"/>
              </a:rPr>
              <a:t>ΒΗΤΑΜΕΘΑΖΟΝΗ 12ΧΙΛΓΡ ΚΑΙ 2</a:t>
            </a:r>
            <a:r>
              <a:rPr lang="el-GR" sz="3600" baseline="30000" dirty="0" smtClean="0">
                <a:latin typeface="Book Antiqua" pitchFamily="18" charset="0"/>
              </a:rPr>
              <a:t>Η</a:t>
            </a:r>
            <a:r>
              <a:rPr lang="el-GR" sz="3600" dirty="0" smtClean="0">
                <a:latin typeface="Book Antiqua" pitchFamily="18" charset="0"/>
              </a:rPr>
              <a:t> ΔΟΣΗ ΣΕ 24 ΩΡΕΣ(</a:t>
            </a:r>
            <a:r>
              <a:rPr lang="en-US" sz="3600" smtClean="0">
                <a:latin typeface="Book Antiqua" pitchFamily="18" charset="0"/>
              </a:rPr>
              <a:t>CELESTONE)</a:t>
            </a:r>
            <a:endParaRPr lang="el-GR" sz="36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ΙΙ ΓΕΝΙΚΑ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Book Antiqua" pitchFamily="18" charset="0"/>
              </a:rPr>
              <a:t>5. </a:t>
            </a:r>
            <a:r>
              <a:rPr lang="el-GR" sz="3200" dirty="0" smtClean="0">
                <a:latin typeface="Book Antiqua" pitchFamily="18" charset="0"/>
              </a:rPr>
              <a:t>ΑΦΡΙΚΑΝΙΚΗ ΚΑΤΑΓΩΓΗ</a:t>
            </a:r>
          </a:p>
          <a:p>
            <a:r>
              <a:rPr lang="el-GR" sz="3200" dirty="0" smtClean="0">
                <a:latin typeface="Book Antiqua" pitchFamily="18" charset="0"/>
              </a:rPr>
              <a:t>6. ΧΑΜΗΛΟ ΜΟΡΦΩΤΙΚΟ ΕΠΙΠΕΔΟ</a:t>
            </a:r>
          </a:p>
          <a:p>
            <a:r>
              <a:rPr lang="el-GR" sz="3200" dirty="0" smtClean="0">
                <a:latin typeface="Book Antiqua" pitchFamily="18" charset="0"/>
              </a:rPr>
              <a:t>7. ΑΙΜΟΡΡΑΓΙΑ(ΠΡΟΔΡΟΜΙΚΟΣ, ΑΠΟΚΟΛΛΗΣΗ, ΠΡΟΔΡΟΜΙΚΑ ΑΓΓΕΙΑ, ΑΥΤΟΜΑΤΗ ΔΙΑΣΤΟΛΗ ΤΡΑΧΗΛΟΥ</a:t>
            </a:r>
          </a:p>
          <a:p>
            <a:r>
              <a:rPr lang="el-GR" sz="3200" dirty="0" smtClean="0">
                <a:latin typeface="Book Antiqua" pitchFamily="18" charset="0"/>
              </a:rPr>
              <a:t>8. ΑΝΕΠΑΡΚΕΙΑ ΤΡΑΧΗΛΟΥ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600" dirty="0" smtClean="0">
                <a:solidFill>
                  <a:schemeClr val="tx1"/>
                </a:solidFill>
                <a:latin typeface="Book Antiqua" pitchFamily="18" charset="0"/>
              </a:rPr>
              <a:t>ΣΤΑΔΙΑΚΗ ΜΕΙΩΣΗ ΜΗΚΟΥΣ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solidFill>
                  <a:schemeClr val="tx1"/>
                </a:solidFill>
                <a:latin typeface="Book Antiqua" pitchFamily="18" charset="0"/>
              </a:rPr>
              <a:t>ΧΟΑΝΩΣΗ ΕΣΩ ΤΡΑΧΗΛΙΚΟΥ ΣΤΟΜΙΟΥ</a:t>
            </a:r>
          </a:p>
          <a:p>
            <a:pPr>
              <a:buFont typeface="Arial" pitchFamily="34" charset="0"/>
              <a:buChar char="•"/>
            </a:pPr>
            <a:r>
              <a:rPr lang="el-GR" sz="3600" dirty="0" smtClean="0">
                <a:solidFill>
                  <a:schemeClr val="tx1"/>
                </a:solidFill>
                <a:latin typeface="Book Antiqua" pitchFamily="18" charset="0"/>
              </a:rPr>
              <a:t>ΔΙΑΣΤΟΛΗ(ΧΩΡΙΣ ΣΥΣΤΟΛΕΣ)</a:t>
            </a:r>
          </a:p>
          <a:p>
            <a:endParaRPr lang="el-GR" sz="2800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FF00"/>
                </a:solidFill>
              </a:rPr>
              <a:t>ΑΝΕΠΑΡΚΕΙΑ ΤΡΑΧΗΛΟΥ</a:t>
            </a:r>
            <a:endParaRPr lang="el-G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ÎÏÎ¿ÏÎ­Î»ÎµÏÎ¼Î± ÎµÎ¹ÎºÏÎ½Î±Ï Î³Î¹Î± cervix during pregna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448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482" name="Picture 2" descr="ÎÏÎ¿ÏÎ­Î»ÎµÏÎ¼Î± ÎµÎ¹ÎºÏÎ½Î±Ï Î³Î¹Î± cervix during pregna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1506" name="Picture 2" descr="ÎÏÎ¿ÏÎ­Î»ÎµÏÎ¼Î± ÎµÎ¹ÎºÏÎ½Î±Ï Î³Î¹Î± cervix during pregnanc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577</TotalTime>
  <Words>681</Words>
  <Application>Microsoft Office PowerPoint</Application>
  <PresentationFormat>Προβολή στην οθόνη (4:3)</PresentationFormat>
  <Paragraphs>170</Paragraphs>
  <Slides>40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40</vt:i4>
      </vt:variant>
    </vt:vector>
  </HeadingPairs>
  <TitlesOfParts>
    <vt:vector size="41" baseType="lpstr">
      <vt:lpstr>Μετρό</vt:lpstr>
      <vt:lpstr>ΠΡΟΩΡΟΣ ΤΟΚΕΤΟΣ-ΕΙΣΑΓΩΓΗ</vt:lpstr>
      <vt:lpstr>ΚΑΤΗΓΟΡΙΑ</vt:lpstr>
      <vt:lpstr>ΕΠΙΠΛΟΚΕΣ</vt:lpstr>
      <vt:lpstr>ΠΡΟΔΙΑΘΕΣΙΚΟΙ ΠΑΡΑΓΟΝΤΕΣ I</vt:lpstr>
      <vt:lpstr>II</vt:lpstr>
      <vt:lpstr>ΑΝΕΠΑΡΚΕΙΑ ΤΡΑΧΗΛΟΥ</vt:lpstr>
      <vt:lpstr>Διαφάνεια 7</vt:lpstr>
      <vt:lpstr>Διαφάνεια 8</vt:lpstr>
      <vt:lpstr>Διαφάνεια 9</vt:lpstr>
      <vt:lpstr>ΑΙΤΙΑ</vt:lpstr>
      <vt:lpstr>ΜΕΤΡΗΣΗ ΤΡΑΧΗΛΟΥ</vt:lpstr>
      <vt:lpstr>ΠΑΘΟΦΥΣΙΟΛΟΓΙΑ ΠΡΟΩΡΟΥ ΤΟΚΕΤΟΥ </vt:lpstr>
      <vt:lpstr>ΔΙΑΓΝΩΣΗ ΣΗΜΕΙΑ+ΣΥΜΠΤΩΜΑΤΑ</vt:lpstr>
      <vt:lpstr>ΔΙΑΓΝΩΣΗ ΙΙ ΦΥΣΙΚΗ ΕΞΕΤΑΣΗ</vt:lpstr>
      <vt:lpstr>ΔΙΑΓΝΩΣΗ ΙΙΙ ΚΟΛΠΟΔΙΑΣΤΟΛΕΑΣ</vt:lpstr>
      <vt:lpstr>Διαφάνεια 16</vt:lpstr>
      <vt:lpstr>Διαφάνεια 17</vt:lpstr>
      <vt:lpstr>Διαφάνεια 18</vt:lpstr>
      <vt:lpstr>ΔΙΑΓΝΩΣΗ ΙV Υ/Γ</vt:lpstr>
      <vt:lpstr>ΔΙΑΓΝΩΣΗ V ΆΛΛΕΣ ΕΞΕΤΑΣΕΙΣ</vt:lpstr>
      <vt:lpstr>ΘΕΡΑΠΕΥΤΙΚΑ ΜΕΤΡΑ ΠΡΟΛΗΨΗΣ- PRG</vt:lpstr>
      <vt:lpstr>ΙΙ  ΠΕΡΙΔΕΣΗ ΤΡΑΧΗΛΟΥ ΕΝΔΕΙΞΕΙΣ</vt:lpstr>
      <vt:lpstr>Διαφάνεια 23</vt:lpstr>
      <vt:lpstr>ΤΕΧΝΙΚΗ MCDONALD</vt:lpstr>
      <vt:lpstr>SHIRODKAR ΑΠΩΘΗΣΗ ΟΥΡΟΔΟΧ.ΚΥΣΤ. </vt:lpstr>
      <vt:lpstr>Διαφάνεια 26</vt:lpstr>
      <vt:lpstr>ΤΟΚΟΛΥΤΙΚΗ ΑΓΩΓΗ</vt:lpstr>
      <vt:lpstr>ΘΕΡΑΠΕΥΤΙΚΟΣ ΣΤΟΧΟΣ</vt:lpstr>
      <vt:lpstr>Β-ΑΔΡΕΝΕΡΓΙΚΟΙ ΑΓΩΝΙΣΤΕΣ Ι</vt:lpstr>
      <vt:lpstr>ΙΙ</vt:lpstr>
      <vt:lpstr>ΙΙΙ ΠΑΡΑΚΟΛΟΥΘΗΣΗ</vt:lpstr>
      <vt:lpstr>ΑΝΑΣΤΟΛΕΙΣ ΔΙΑΥΛΩΝ ΑΣΒΕΣΤΙΟΥ Ι</vt:lpstr>
      <vt:lpstr>ΙΙ</vt:lpstr>
      <vt:lpstr>ΑΝΑΣΤΟΛΕΙΣ ΠΡΟΣΤΑΓΛΑΝΔΙΝΩΝ Ι</vt:lpstr>
      <vt:lpstr>ΙΙ     ΑΝΤΕΝΔΕΙΞΕΙΣ</vt:lpstr>
      <vt:lpstr>ΑΝΤΑΓΩΝΙΣΤΕΣ ΟΞΥΤΟΚΙΝΗΣ</vt:lpstr>
      <vt:lpstr>ΘΕΙΙΚΟ ΜΑΓΝΗΣΙΟ</vt:lpstr>
      <vt:lpstr>ΑΝΤΕΝΔΕΙΞΕΙΣ ΤΟΚΟΛΥΣΗΣ</vt:lpstr>
      <vt:lpstr>ΚΟΡΤΙΚΟΣΤΕΡΟΕΙΔΗ Ι ΕΝΔΕΙΞΕΙΣ</vt:lpstr>
      <vt:lpstr>ΙΙ ΓΕΝΙΚΑ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ΠΡΟΩΡΟΣ ΤΟΚΕΤΟΣ-ΕΙΣΑΓΩΓΗ</dc:title>
  <dc:creator>user</dc:creator>
  <cp:lastModifiedBy>user</cp:lastModifiedBy>
  <cp:revision>49</cp:revision>
  <dcterms:created xsi:type="dcterms:W3CDTF">2018-05-15T08:28:43Z</dcterms:created>
  <dcterms:modified xsi:type="dcterms:W3CDTF">2018-05-23T09:37:43Z</dcterms:modified>
</cp:coreProperties>
</file>