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0" r:id="rId3"/>
    <p:sldId id="301" r:id="rId4"/>
    <p:sldId id="302" r:id="rId5"/>
    <p:sldId id="303" r:id="rId6"/>
    <p:sldId id="304" r:id="rId7"/>
    <p:sldId id="305" r:id="rId8"/>
    <p:sldId id="306" r:id="rId9"/>
    <p:sldId id="307" r:id="rId10"/>
    <p:sldId id="308" r:id="rId11"/>
    <p:sldId id="285"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5E04"/>
    <a:srgbClr val="CC3300"/>
    <a:srgbClr val="DA0000"/>
    <a:srgbClr val="FF33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256" autoAdjust="0"/>
    <p:restoredTop sz="94656" autoAdjust="0"/>
  </p:normalViewPr>
  <p:slideViewPr>
    <p:cSldViewPr>
      <p:cViewPr>
        <p:scale>
          <a:sx n="91" d="100"/>
          <a:sy n="91" d="100"/>
        </p:scale>
        <p:origin x="-1229"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10/30/2016</a:t>
            </a:fld>
            <a:endParaRPr lang="en-US" sz="2000" dirty="0">
              <a:solidFill>
                <a:srgbClr val="FFFFFF"/>
              </a:solidFill>
            </a:endParaRP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A271A1-F6D6-438B-A432-4747EE7ECD40}" type="datetimeFigureOut">
              <a:rPr lang="en-US" smtClean="0"/>
              <a:pPr/>
              <a:t>10/30/2016</a:t>
            </a:fld>
            <a:endParaRPr lang="en-US" dirty="0"/>
          </a:p>
        </p:txBody>
      </p:sp>
      <p:sp>
        <p:nvSpPr>
          <p:cNvPr id="5" name="4 - Θέση υποσέλιδου"/>
          <p:cNvSpPr>
            <a:spLocks noGrp="1"/>
          </p:cNvSpPr>
          <p:nvPr>
            <p:ph type="ftr" sz="quarter" idx="11"/>
          </p:nvPr>
        </p:nvSpPr>
        <p:spPr>
          <a:xfrm>
            <a:off x="457201" y="6248207"/>
            <a:ext cx="5573483" cy="365125"/>
          </a:xfrm>
        </p:spPr>
        <p:txBody>
          <a:bodyPr/>
          <a:lstStyle/>
          <a:p>
            <a:endParaRPr kumimoji="0" lang="en-US" dirty="0"/>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10/30/2016</a:t>
            </a:fld>
            <a:endParaRPr lang="en-US" dirty="0"/>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13 - Θέση υποσέλιδου"/>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A271A1-F6D6-438B-A432-4747EE7ECD40}" type="datetimeFigureOut">
              <a:rPr lang="en-US" smtClean="0"/>
              <a:pPr/>
              <a:t>10/30/2016</a:t>
            </a:fld>
            <a:endParaRPr lang="en-US"/>
          </a:p>
        </p:txBody>
      </p:sp>
      <p:sp>
        <p:nvSpPr>
          <p:cNvPr id="10" name="9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11 - Θέση υποσέλιδου"/>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A271A1-F6D6-438B-A432-4747EE7ECD40}" type="datetimeFigureOut">
              <a:rPr lang="en-US" smtClean="0"/>
              <a:pPr/>
              <a:t>10/30/2016</a:t>
            </a:fld>
            <a:endParaRPr lang="en-US"/>
          </a:p>
        </p:txBody>
      </p:sp>
      <p:sp>
        <p:nvSpPr>
          <p:cNvPr id="12" name="11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13 - Θέση υποσέλιδου"/>
          <p:cNvSpPr>
            <a:spLocks noGrp="1"/>
          </p:cNvSpPr>
          <p:nvPr>
            <p:ph type="ftr" sz="quarter" idx="17"/>
          </p:nvPr>
        </p:nvSpPr>
        <p:spPr/>
        <p:txBody>
          <a:bodyPr rtlCol="0"/>
          <a:lstStyle/>
          <a:p>
            <a:endParaRPr kumimoji="0"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3" name="2 - Θέση υποσέλιδου"/>
          <p:cNvSpPr>
            <a:spLocks noGrp="1"/>
          </p:cNvSpPr>
          <p:nvPr>
            <p:ph type="ftr" sz="quarter" idx="11"/>
          </p:nvPr>
        </p:nvSpPr>
        <p:spPr/>
        <p:txBody>
          <a:bodyPr/>
          <a:lstStyle/>
          <a:p>
            <a:endParaRPr kumimoji="0" lang="en-US" dirty="0"/>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10/30/2016</a:t>
            </a:fld>
            <a:endParaRPr lang="en-US"/>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kumimoji="0" lang="en-US" dirty="0"/>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10/30/2016</a:t>
            </a:fld>
            <a:endParaRPr lang="en-US" sz="1400" dirty="0">
              <a:solidFill>
                <a:schemeClr val="tx2"/>
              </a:solidFill>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57290" y="2571744"/>
            <a:ext cx="6477000" cy="857256"/>
          </a:xfrm>
        </p:spPr>
        <p:txBody>
          <a:bodyPr>
            <a:normAutofit/>
          </a:bodyPr>
          <a:lstStyle/>
          <a:p>
            <a:r>
              <a:rPr lang="el-GR" dirty="0" smtClean="0">
                <a:solidFill>
                  <a:schemeClr val="tx1"/>
                </a:solidFill>
              </a:rPr>
              <a:t>Επιχειρησιακή Στρατηγική</a:t>
            </a:r>
            <a:endParaRPr lang="el-GR" dirty="0">
              <a:solidFill>
                <a:schemeClr val="tx1"/>
              </a:solidFill>
            </a:endParaRPr>
          </a:p>
        </p:txBody>
      </p:sp>
      <p:sp>
        <p:nvSpPr>
          <p:cNvPr id="3" name="2 - Υπότιτλος"/>
          <p:cNvSpPr>
            <a:spLocks noGrp="1"/>
          </p:cNvSpPr>
          <p:nvPr>
            <p:ph type="subTitle" idx="1"/>
          </p:nvPr>
        </p:nvSpPr>
        <p:spPr/>
        <p:txBody>
          <a:bodyPr/>
          <a:lstStyle/>
          <a:p>
            <a:r>
              <a:rPr lang="el-GR" dirty="0" smtClean="0"/>
              <a:t>Καθηγητής</a:t>
            </a:r>
            <a:r>
              <a:rPr lang="en-US" dirty="0" smtClean="0"/>
              <a:t>:</a:t>
            </a:r>
            <a:r>
              <a:rPr lang="el-GR" dirty="0" smtClean="0"/>
              <a:t> Καλογερίδης Νικόλαος</a:t>
            </a:r>
            <a:endParaRPr lang="el-GR" dirty="0"/>
          </a:p>
        </p:txBody>
      </p:sp>
      <p:pic>
        <p:nvPicPr>
          <p:cNvPr id="1026" name="Picture 2" descr="logo"/>
          <p:cNvPicPr>
            <a:picLocks noChangeAspect="1" noChangeArrowheads="1"/>
          </p:cNvPicPr>
          <p:nvPr/>
        </p:nvPicPr>
        <p:blipFill>
          <a:blip r:embed="rId2"/>
          <a:srcRect/>
          <a:stretch>
            <a:fillRect/>
          </a:stretch>
        </p:blipFill>
        <p:spPr bwMode="auto">
          <a:xfrm>
            <a:off x="-214346" y="142852"/>
            <a:ext cx="4953000" cy="533400"/>
          </a:xfrm>
          <a:prstGeom prst="rect">
            <a:avLst/>
          </a:prstGeom>
          <a:noFill/>
        </p:spPr>
      </p:pic>
      <p:sp>
        <p:nvSpPr>
          <p:cNvPr id="5" name="2 - Υπότιτλος"/>
          <p:cNvSpPr txBox="1">
            <a:spLocks/>
          </p:cNvSpPr>
          <p:nvPr/>
        </p:nvSpPr>
        <p:spPr>
          <a:xfrm>
            <a:off x="142844" y="6072206"/>
            <a:ext cx="1928826" cy="685800"/>
          </a:xfrm>
          <a:prstGeom prst="rect">
            <a:avLst/>
          </a:prstGeom>
        </p:spPr>
        <p:txBody>
          <a:bodyPr vert="horz" anchor="ctr">
            <a:normAutofit fontScale="4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chemeClr val="accent2">
                    <a:lumMod val="50000"/>
                  </a:schemeClr>
                </a:solidFill>
              </a:rPr>
              <a:t>1.</a:t>
            </a:r>
          </a:p>
          <a:p>
            <a:r>
              <a:rPr lang="el-GR" b="1" dirty="0" smtClean="0">
                <a:solidFill>
                  <a:schemeClr val="accent2">
                    <a:lumMod val="50000"/>
                  </a:schemeClr>
                </a:solidFill>
              </a:rPr>
              <a:t>Ανάλυση εξωτερικού περιβάλλοντος</a:t>
            </a:r>
            <a:endParaRPr lang="en-US" b="1" dirty="0" smtClean="0">
              <a:solidFill>
                <a:schemeClr val="accent2">
                  <a:lumMod val="50000"/>
                </a:schemeClr>
              </a:solidFill>
            </a:endParaRPr>
          </a:p>
        </p:txBody>
      </p:sp>
      <p:sp>
        <p:nvSpPr>
          <p:cNvPr id="8" name="7 - TextBox"/>
          <p:cNvSpPr txBox="1"/>
          <p:nvPr/>
        </p:nvSpPr>
        <p:spPr>
          <a:xfrm>
            <a:off x="1785918" y="928670"/>
            <a:ext cx="7143800" cy="3970318"/>
          </a:xfrm>
          <a:prstGeom prst="rect">
            <a:avLst/>
          </a:prstGeom>
          <a:gradFill flip="none" rotWithShape="1">
            <a:gsLst>
              <a:gs pos="0">
                <a:schemeClr val="accent2"/>
              </a:gs>
              <a:gs pos="50000">
                <a:schemeClr val="accent1">
                  <a:tint val="44500"/>
                  <a:satMod val="160000"/>
                </a:schemeClr>
              </a:gs>
              <a:gs pos="100000">
                <a:schemeClr val="accent1">
                  <a:tint val="23500"/>
                  <a:satMod val="160000"/>
                </a:schemeClr>
              </a:gs>
            </a:gsLst>
            <a:path path="shape">
              <a:fillToRect l="50000" t="50000" r="50000" b="50000"/>
            </a:path>
            <a:tileRect/>
          </a:gradFill>
          <a:ln>
            <a:solidFill>
              <a:srgbClr val="E25E04"/>
            </a:solidFill>
          </a:ln>
          <a:scene3d>
            <a:camera prst="orthographicFront"/>
            <a:lightRig rig="threePt" dir="t"/>
          </a:scene3d>
          <a:sp3d>
            <a:bevelT/>
          </a:sp3d>
        </p:spPr>
        <p:txBody>
          <a:bodyPr wrap="square" rtlCol="0">
            <a:spAutoFit/>
          </a:bodyPr>
          <a:lstStyle/>
          <a:p>
            <a:pPr algn="ctr"/>
            <a:r>
              <a:rPr lang="el-GR" sz="1400" b="1" u="sng" dirty="0" smtClean="0">
                <a:solidFill>
                  <a:schemeClr val="accent2">
                    <a:lumMod val="50000"/>
                  </a:schemeClr>
                </a:solidFill>
              </a:rPr>
              <a:t>Εξωτερικό περιβάλλον</a:t>
            </a:r>
          </a:p>
          <a:p>
            <a:pPr algn="ctr"/>
            <a:r>
              <a:rPr lang="el-GR" sz="1400" b="1" u="sng" dirty="0" smtClean="0">
                <a:solidFill>
                  <a:schemeClr val="accent2">
                    <a:lumMod val="50000"/>
                  </a:schemeClr>
                </a:solidFill>
              </a:rPr>
              <a:t>Ανάλυση </a:t>
            </a:r>
            <a:r>
              <a:rPr lang="el-GR" sz="1400" b="1" u="sng" dirty="0" smtClean="0">
                <a:solidFill>
                  <a:schemeClr val="accent2">
                    <a:lumMod val="50000"/>
                  </a:schemeClr>
                </a:solidFill>
              </a:rPr>
              <a:t>μίκρο περιβάλλοντος</a:t>
            </a:r>
          </a:p>
          <a:p>
            <a:pPr algn="ctr"/>
            <a:endParaRPr lang="el-GR" sz="1400" b="1" u="sng" dirty="0" smtClean="0">
              <a:solidFill>
                <a:srgbClr val="E25E04"/>
              </a:solidFill>
            </a:endParaRPr>
          </a:p>
          <a:p>
            <a:r>
              <a:rPr lang="el-GR" sz="1400" b="1" dirty="0" smtClean="0">
                <a:solidFill>
                  <a:srgbClr val="E25E04"/>
                </a:solidFill>
              </a:rPr>
              <a:t>Αδυναμίες</a:t>
            </a:r>
            <a:r>
              <a:rPr lang="el-GR" sz="1400" b="1" dirty="0" smtClean="0">
                <a:solidFill>
                  <a:schemeClr val="accent2">
                    <a:lumMod val="50000"/>
                  </a:schemeClr>
                </a:solidFill>
              </a:rPr>
              <a:t>  της ανάλυσης των  5 δυνάμεων του </a:t>
            </a:r>
            <a:r>
              <a:rPr lang="en-US" sz="1400" b="1" dirty="0" smtClean="0">
                <a:solidFill>
                  <a:schemeClr val="accent2">
                    <a:lumMod val="50000"/>
                  </a:schemeClr>
                </a:solidFill>
              </a:rPr>
              <a:t>Porter</a:t>
            </a:r>
            <a:r>
              <a:rPr lang="el-GR" sz="1400" b="1" dirty="0" smtClean="0">
                <a:solidFill>
                  <a:schemeClr val="accent2">
                    <a:lumMod val="50000"/>
                  </a:schemeClr>
                </a:solidFill>
              </a:rPr>
              <a:t>.</a:t>
            </a:r>
          </a:p>
          <a:p>
            <a:r>
              <a:rPr lang="el-GR" sz="1400" b="1" dirty="0" smtClean="0">
                <a:solidFill>
                  <a:schemeClr val="accent2">
                    <a:lumMod val="50000"/>
                  </a:schemeClr>
                </a:solidFill>
              </a:rPr>
              <a:t>Οι αδυναμίες του υποδείγματος των 5 δυνάμεων του </a:t>
            </a:r>
            <a:r>
              <a:rPr lang="en-US" sz="1400" b="1" dirty="0" smtClean="0">
                <a:solidFill>
                  <a:schemeClr val="accent2">
                    <a:lumMod val="50000"/>
                  </a:schemeClr>
                </a:solidFill>
              </a:rPr>
              <a:t>Porter</a:t>
            </a:r>
            <a:r>
              <a:rPr lang="el-GR" sz="1400" b="1" dirty="0" smtClean="0">
                <a:solidFill>
                  <a:schemeClr val="accent2">
                    <a:lumMod val="50000"/>
                  </a:schemeClr>
                </a:solidFill>
              </a:rPr>
              <a:t> συνοψίζονται ως εξής</a:t>
            </a:r>
            <a:r>
              <a:rPr lang="en-US" sz="1400" b="1" dirty="0" smtClean="0">
                <a:solidFill>
                  <a:schemeClr val="accent2">
                    <a:lumMod val="50000"/>
                  </a:schemeClr>
                </a:solidFill>
              </a:rPr>
              <a:t>:</a:t>
            </a:r>
            <a:endParaRPr lang="el-GR" sz="1400" b="1" dirty="0" smtClean="0">
              <a:solidFill>
                <a:schemeClr val="accent2">
                  <a:lumMod val="50000"/>
                </a:schemeClr>
              </a:solidFill>
            </a:endParaRPr>
          </a:p>
          <a:p>
            <a:pPr>
              <a:buFont typeface="Wingdings" pitchFamily="2" charset="2"/>
              <a:buChar char="ü"/>
            </a:pPr>
            <a:r>
              <a:rPr lang="el-GR" sz="1400" b="1" dirty="0" smtClean="0">
                <a:solidFill>
                  <a:schemeClr val="accent2">
                    <a:lumMod val="50000"/>
                  </a:schemeClr>
                </a:solidFill>
              </a:rPr>
              <a:t>Έχει χαρακτηριστεί ως στατικό και ως ένα εργαλείο που βοηθά στην περιγραφή του περιβάλλοντος και όχι στην πρόβλεψή του.</a:t>
            </a:r>
          </a:p>
          <a:p>
            <a:pPr>
              <a:buFont typeface="Wingdings" pitchFamily="2" charset="2"/>
              <a:buChar char="ü"/>
            </a:pPr>
            <a:r>
              <a:rPr lang="el-GR" sz="1400" b="1" dirty="0" smtClean="0">
                <a:solidFill>
                  <a:schemeClr val="accent2">
                    <a:lumMod val="50000"/>
                  </a:schemeClr>
                </a:solidFill>
              </a:rPr>
              <a:t>Εκτός της αλλαγής που μπορεί να έχει προκληθεί στο περιβάλλον πρέπει να εξετάζεται και η αλληλεπίδραση ανάμεσα στις επιχειρήσεις και στο περιβάλλον τους. Στο υπόδειγμα του </a:t>
            </a:r>
            <a:r>
              <a:rPr lang="en-US" sz="1400" b="1" dirty="0" smtClean="0">
                <a:solidFill>
                  <a:schemeClr val="accent2">
                    <a:lumMod val="50000"/>
                  </a:schemeClr>
                </a:solidFill>
              </a:rPr>
              <a:t>Porter </a:t>
            </a:r>
            <a:r>
              <a:rPr lang="el-GR" sz="1400" b="1" dirty="0" smtClean="0">
                <a:solidFill>
                  <a:schemeClr val="accent2">
                    <a:lumMod val="50000"/>
                  </a:schemeClr>
                </a:solidFill>
              </a:rPr>
              <a:t>γίνεται η υπόθεση πως οι επιχειρήσεις δεν έχουν την δυνατότητα να επιδράσουν στο περιβάλλον τους.</a:t>
            </a:r>
          </a:p>
          <a:p>
            <a:pPr>
              <a:buFont typeface="Wingdings" pitchFamily="2" charset="2"/>
              <a:buChar char="ü"/>
            </a:pPr>
            <a:r>
              <a:rPr lang="el-GR" sz="1400" b="1" dirty="0" smtClean="0">
                <a:solidFill>
                  <a:schemeClr val="accent2">
                    <a:lumMod val="50000"/>
                  </a:schemeClr>
                </a:solidFill>
              </a:rPr>
              <a:t>Δεν περιλαμβάνει την δυνατότητα δημιουργίας «καινοτομίας αξίας». Εδώ οι επιχειρήσεις δεν προσδιορίζουν τον τρόπο δράσης τους σύμφωνα με τις δράσεις των ανταγωνιστών, αλλά προσφέρουν εντελώς διαφορετικά προϊόντα.</a:t>
            </a:r>
          </a:p>
          <a:p>
            <a:pPr>
              <a:buFont typeface="Wingdings" pitchFamily="2" charset="2"/>
              <a:buChar char="ü"/>
            </a:pPr>
            <a:r>
              <a:rPr lang="el-GR" sz="1400" b="1" dirty="0" smtClean="0">
                <a:solidFill>
                  <a:schemeClr val="accent2">
                    <a:lumMod val="50000"/>
                  </a:schemeClr>
                </a:solidFill>
              </a:rPr>
              <a:t>Δεν αναφέρεται η δυνατότητα να συνεργαστούν οι επιχειρήσεις μεταξύ τους και να δημιουργήσουν αξία από τις ευκαιρίες που τους προσφέρονται στην αγορά.</a:t>
            </a:r>
          </a:p>
          <a:p>
            <a:pPr>
              <a:buFont typeface="Wingdings" pitchFamily="2" charset="2"/>
              <a:buChar char="ü"/>
            </a:pPr>
            <a:r>
              <a:rPr lang="el-GR" sz="1400" b="1" dirty="0" smtClean="0">
                <a:solidFill>
                  <a:schemeClr val="accent2">
                    <a:lumMod val="50000"/>
                  </a:schemeClr>
                </a:solidFill>
              </a:rPr>
              <a:t>Δεν περιλαμβάνει τον ανθρώπινο παράγοντα ούτε τον τρόπο με τον οποίο μπορεί να επηρεάσει τις εξελίξεις.</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571604" y="1857364"/>
            <a:ext cx="7429520" cy="954107"/>
          </a:xfrm>
          <a:prstGeom prst="rect">
            <a:avLst/>
          </a:prstGeom>
          <a:noFill/>
        </p:spPr>
        <p:txBody>
          <a:bodyPr wrap="square" rtlCol="0">
            <a:spAutoFit/>
          </a:bodyPr>
          <a:lstStyle/>
          <a:p>
            <a:pPr algn="just">
              <a:buFont typeface="Arial" pitchFamily="34" charset="0"/>
              <a:buChar char="•"/>
            </a:pPr>
            <a:r>
              <a:rPr lang="el-GR" sz="1400" b="1" dirty="0" smtClean="0"/>
              <a:t>Συνέχεια Ανάλυσης Εξωτερικού περιβάλλοντος</a:t>
            </a:r>
            <a:endParaRPr lang="el-GR" sz="1400" b="1" dirty="0"/>
          </a:p>
          <a:p>
            <a:pPr algn="just"/>
            <a:r>
              <a:rPr lang="el-GR" sz="1400" b="1" dirty="0" smtClean="0">
                <a:solidFill>
                  <a:srgbClr val="FF0000"/>
                </a:solidFill>
              </a:rPr>
              <a:t>Επιπλέον θα παρατεθούν παραδείγματα και θα γίνουν ασκήσεις σχετικά με τα ανωτέρω.</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Για το επόμενο μάθημα  </a:t>
            </a:r>
            <a:endParaRPr lang="el-GR" sz="1600" b="1" dirty="0">
              <a:solidFill>
                <a:schemeClr val="tx1">
                  <a:lumMod val="85000"/>
                  <a:lumOff val="15000"/>
                </a:schemeClr>
              </a:solidFill>
            </a:endParaRPr>
          </a:p>
        </p:txBody>
      </p:sp>
    </p:spTree>
    <p:extLst>
      <p:ext uri="{BB962C8B-B14F-4D97-AF65-F5344CB8AC3E}">
        <p14:creationId xmlns="" xmlns:p14="http://schemas.microsoft.com/office/powerpoint/2010/main" val="15808557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1428736"/>
            <a:ext cx="7429520" cy="2462213"/>
          </a:xfrm>
          <a:prstGeom prst="rect">
            <a:avLst/>
          </a:prstGeom>
          <a:noFill/>
        </p:spPr>
        <p:txBody>
          <a:bodyPr wrap="square" rtlCol="0">
            <a:spAutoFit/>
          </a:bodyPr>
          <a:lstStyle/>
          <a:p>
            <a:pPr marL="342900" indent="-342900" algn="ctr"/>
            <a:r>
              <a:rPr lang="el-GR" sz="1400" b="1" dirty="0" smtClean="0">
                <a:solidFill>
                  <a:schemeClr val="tx1">
                    <a:lumMod val="85000"/>
                    <a:lumOff val="15000"/>
                  </a:schemeClr>
                </a:solidFill>
              </a:rPr>
              <a:t>	</a:t>
            </a:r>
            <a:r>
              <a:rPr lang="el-GR" sz="3600" b="1" dirty="0" smtClean="0">
                <a:solidFill>
                  <a:schemeClr val="tx1">
                    <a:lumMod val="85000"/>
                    <a:lumOff val="15000"/>
                  </a:schemeClr>
                </a:solidFill>
              </a:rPr>
              <a:t>ΤΕΛΟΣ </a:t>
            </a:r>
            <a:r>
              <a:rPr lang="el-GR" sz="3600" b="1" dirty="0" smtClean="0">
                <a:solidFill>
                  <a:schemeClr val="tx1">
                    <a:lumMod val="85000"/>
                    <a:lumOff val="15000"/>
                  </a:schemeClr>
                </a:solidFill>
              </a:rPr>
              <a:t>7</a:t>
            </a:r>
            <a:r>
              <a:rPr lang="el-GR" sz="3600" b="1" baseline="30000" dirty="0" smtClean="0">
                <a:solidFill>
                  <a:schemeClr val="tx1">
                    <a:lumMod val="85000"/>
                    <a:lumOff val="15000"/>
                  </a:schemeClr>
                </a:solidFill>
              </a:rPr>
              <a:t>ΗΣ</a:t>
            </a:r>
            <a:r>
              <a:rPr lang="el-GR" sz="3600" b="1" dirty="0" smtClean="0">
                <a:solidFill>
                  <a:schemeClr val="tx1">
                    <a:lumMod val="85000"/>
                    <a:lumOff val="15000"/>
                  </a:schemeClr>
                </a:solidFill>
              </a:rPr>
              <a:t> </a:t>
            </a:r>
            <a:r>
              <a:rPr lang="el-GR" sz="3600" b="1" dirty="0" smtClean="0">
                <a:solidFill>
                  <a:schemeClr val="tx1">
                    <a:lumMod val="85000"/>
                    <a:lumOff val="15000"/>
                  </a:schemeClr>
                </a:solidFill>
              </a:rPr>
              <a:t>ΕΝΟΤΗΤΑΣ </a:t>
            </a:r>
          </a:p>
          <a:p>
            <a:pPr marL="342900" indent="-342900" algn="ctr"/>
            <a:endParaRPr lang="el-GR" sz="3600" b="1" dirty="0" smtClean="0">
              <a:solidFill>
                <a:schemeClr val="tx1">
                  <a:lumMod val="85000"/>
                  <a:lumOff val="15000"/>
                </a:schemeClr>
              </a:solidFill>
            </a:endParaRPr>
          </a:p>
          <a:p>
            <a:pPr marL="342900" indent="-342900" algn="ctr"/>
            <a:r>
              <a:rPr lang="el-GR" sz="3600" b="1" dirty="0" smtClean="0">
                <a:solidFill>
                  <a:schemeClr val="tx1">
                    <a:lumMod val="85000"/>
                    <a:lumOff val="15000"/>
                  </a:schemeClr>
                </a:solidFill>
              </a:rPr>
              <a:t>ΕΥΧΑΡΙΣΤΩ ΓΙΑ ΤΗΝ ΠΡΟΣΟΧΗ ΣΑΣ.</a:t>
            </a:r>
          </a:p>
          <a:p>
            <a:pPr marL="342900" indent="-342900" algn="ctr"/>
            <a:endParaRPr lang="el-GR" sz="1400" b="1" dirty="0" smtClean="0">
              <a:solidFill>
                <a:schemeClr val="tx1">
                  <a:lumMod val="85000"/>
                  <a:lumOff val="15000"/>
                </a:schemeClr>
              </a:solidFill>
            </a:endParaRPr>
          </a:p>
          <a:p>
            <a:pPr marL="342900" indent="-342900" algn="ctr"/>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pPr algn="ct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chemeClr val="accent2">
                    <a:lumMod val="50000"/>
                  </a:schemeClr>
                </a:solidFill>
              </a:rPr>
              <a:t>1.</a:t>
            </a:r>
          </a:p>
          <a:p>
            <a:r>
              <a:rPr lang="el-GR" b="1" dirty="0" smtClean="0">
                <a:solidFill>
                  <a:schemeClr val="accent2">
                    <a:lumMod val="50000"/>
                  </a:schemeClr>
                </a:solidFill>
              </a:rPr>
              <a:t>Ανάλυση εξωτερικού περιβάλλοντος</a:t>
            </a:r>
            <a:endParaRPr lang="en-US" b="1" dirty="0" smtClean="0">
              <a:solidFill>
                <a:schemeClr val="accent2">
                  <a:lumMod val="50000"/>
                </a:schemeClr>
              </a:solidFill>
            </a:endParaRPr>
          </a:p>
        </p:txBody>
      </p:sp>
      <p:sp>
        <p:nvSpPr>
          <p:cNvPr id="8" name="7 - TextBox"/>
          <p:cNvSpPr txBox="1"/>
          <p:nvPr/>
        </p:nvSpPr>
        <p:spPr>
          <a:xfrm>
            <a:off x="1785918" y="928670"/>
            <a:ext cx="7143800" cy="3108543"/>
          </a:xfrm>
          <a:prstGeom prst="rect">
            <a:avLst/>
          </a:prstGeom>
          <a:gradFill flip="none" rotWithShape="1">
            <a:gsLst>
              <a:gs pos="0">
                <a:schemeClr val="accent2"/>
              </a:gs>
              <a:gs pos="50000">
                <a:schemeClr val="accent1">
                  <a:tint val="44500"/>
                  <a:satMod val="160000"/>
                </a:schemeClr>
              </a:gs>
              <a:gs pos="100000">
                <a:schemeClr val="accent1">
                  <a:tint val="23500"/>
                  <a:satMod val="160000"/>
                </a:schemeClr>
              </a:gs>
            </a:gsLst>
            <a:path path="shape">
              <a:fillToRect l="50000" t="50000" r="50000" b="50000"/>
            </a:path>
            <a:tileRect/>
          </a:gradFill>
          <a:ln>
            <a:solidFill>
              <a:srgbClr val="E25E04"/>
            </a:solidFill>
          </a:ln>
          <a:scene3d>
            <a:camera prst="orthographicFront"/>
            <a:lightRig rig="threePt" dir="t"/>
          </a:scene3d>
          <a:sp3d>
            <a:bevelT/>
          </a:sp3d>
        </p:spPr>
        <p:txBody>
          <a:bodyPr wrap="square" rtlCol="0">
            <a:spAutoFit/>
          </a:bodyPr>
          <a:lstStyle/>
          <a:p>
            <a:pPr algn="ctr"/>
            <a:r>
              <a:rPr lang="el-GR" sz="1400" b="1" u="sng" dirty="0" smtClean="0">
                <a:solidFill>
                  <a:schemeClr val="accent2">
                    <a:lumMod val="50000"/>
                  </a:schemeClr>
                </a:solidFill>
              </a:rPr>
              <a:t>Εξωτερικό περιβάλλον</a:t>
            </a:r>
          </a:p>
          <a:p>
            <a:pPr algn="ctr"/>
            <a:r>
              <a:rPr lang="el-GR" sz="1400" b="1" u="sng" dirty="0" smtClean="0">
                <a:solidFill>
                  <a:schemeClr val="accent2">
                    <a:lumMod val="50000"/>
                  </a:schemeClr>
                </a:solidFill>
              </a:rPr>
              <a:t>Ανάλυση </a:t>
            </a:r>
            <a:r>
              <a:rPr lang="el-GR" sz="1400" b="1" u="sng" dirty="0" smtClean="0">
                <a:solidFill>
                  <a:schemeClr val="accent2">
                    <a:lumMod val="50000"/>
                  </a:schemeClr>
                </a:solidFill>
              </a:rPr>
              <a:t>μίκρο περιβάλλοντος</a:t>
            </a:r>
          </a:p>
          <a:p>
            <a:pPr algn="ctr"/>
            <a:endParaRPr lang="el-GR" sz="1400" b="1" u="sng" dirty="0" smtClean="0">
              <a:solidFill>
                <a:srgbClr val="E25E04"/>
              </a:solidFill>
            </a:endParaRPr>
          </a:p>
          <a:p>
            <a:r>
              <a:rPr lang="el-GR" sz="1400" b="1" dirty="0" smtClean="0">
                <a:solidFill>
                  <a:schemeClr val="accent2">
                    <a:lumMod val="50000"/>
                  </a:schemeClr>
                </a:solidFill>
              </a:rPr>
              <a:t>Η ανάλυση του μικρο περιβάλλοντος της επιχείρησης μπορεί να γίνει με την βοήθεια του </a:t>
            </a:r>
            <a:r>
              <a:rPr lang="el-GR" sz="1400" b="1" dirty="0" smtClean="0">
                <a:solidFill>
                  <a:schemeClr val="accent2">
                    <a:lumMod val="75000"/>
                  </a:schemeClr>
                </a:solidFill>
              </a:rPr>
              <a:t>υποδείγματος των 5 δυνάμεων του </a:t>
            </a:r>
            <a:r>
              <a:rPr lang="en-US" sz="1400" b="1" dirty="0" smtClean="0">
                <a:solidFill>
                  <a:schemeClr val="accent2">
                    <a:lumMod val="75000"/>
                  </a:schemeClr>
                </a:solidFill>
              </a:rPr>
              <a:t>Porter</a:t>
            </a:r>
            <a:r>
              <a:rPr lang="en-US" sz="1400" b="1" dirty="0" smtClean="0">
                <a:solidFill>
                  <a:schemeClr val="accent2">
                    <a:lumMod val="50000"/>
                  </a:schemeClr>
                </a:solidFill>
              </a:rPr>
              <a:t>. </a:t>
            </a:r>
            <a:r>
              <a:rPr lang="el-GR" sz="1400" b="1" dirty="0" smtClean="0">
                <a:solidFill>
                  <a:schemeClr val="accent2">
                    <a:lumMod val="50000"/>
                  </a:schemeClr>
                </a:solidFill>
              </a:rPr>
              <a:t>Το υπόδειγμα αυτό είναι αλλιώς γνωστό ως «</a:t>
            </a:r>
            <a:r>
              <a:rPr lang="el-GR" sz="1400" b="1" dirty="0" smtClean="0">
                <a:solidFill>
                  <a:schemeClr val="accent2">
                    <a:lumMod val="75000"/>
                  </a:schemeClr>
                </a:solidFill>
              </a:rPr>
              <a:t>διαρθρωτική ανάλυση ενός κλάδου</a:t>
            </a:r>
            <a:r>
              <a:rPr lang="el-GR" sz="1400" b="1" dirty="0" smtClean="0">
                <a:solidFill>
                  <a:schemeClr val="accent2">
                    <a:lumMod val="50000"/>
                  </a:schemeClr>
                </a:solidFill>
              </a:rPr>
              <a:t>»</a:t>
            </a:r>
          </a:p>
          <a:p>
            <a:endParaRPr lang="el-GR" sz="1400" b="1" dirty="0" smtClean="0">
              <a:solidFill>
                <a:schemeClr val="accent2">
                  <a:lumMod val="50000"/>
                </a:schemeClr>
              </a:solidFill>
            </a:endParaRPr>
          </a:p>
          <a:p>
            <a:r>
              <a:rPr lang="el-GR" sz="1400" b="1" dirty="0" smtClean="0">
                <a:solidFill>
                  <a:schemeClr val="accent2">
                    <a:lumMod val="50000"/>
                  </a:schemeClr>
                </a:solidFill>
              </a:rPr>
              <a:t>Βάσει την ανάλυσης του υποδείγματος των 5 δυνάμεων, το ανταγωνιστικό περιβάλλον της επιχείρησης προσδιορίζεται από τις εξής δυνάμεις</a:t>
            </a:r>
            <a:r>
              <a:rPr lang="en-US" sz="1400" b="1" dirty="0" smtClean="0">
                <a:solidFill>
                  <a:schemeClr val="accent2">
                    <a:lumMod val="50000"/>
                  </a:schemeClr>
                </a:solidFill>
              </a:rPr>
              <a:t>:</a:t>
            </a:r>
            <a:endParaRPr lang="el-GR" sz="1400" b="1" dirty="0" smtClean="0">
              <a:solidFill>
                <a:schemeClr val="accent2">
                  <a:lumMod val="50000"/>
                </a:schemeClr>
              </a:solidFill>
            </a:endParaRPr>
          </a:p>
          <a:p>
            <a:pPr marL="342900" indent="-342900">
              <a:buFont typeface="+mj-lt"/>
              <a:buAutoNum type="arabicPeriod"/>
            </a:pPr>
            <a:r>
              <a:rPr lang="el-GR" sz="1400" b="1" dirty="0" smtClean="0">
                <a:solidFill>
                  <a:schemeClr val="accent2">
                    <a:lumMod val="50000"/>
                  </a:schemeClr>
                </a:solidFill>
              </a:rPr>
              <a:t>Την απειλή εισόδου νέων ανταγωνιστών,</a:t>
            </a:r>
          </a:p>
          <a:p>
            <a:pPr marL="342900" indent="-342900">
              <a:buFont typeface="+mj-lt"/>
              <a:buAutoNum type="arabicPeriod"/>
            </a:pPr>
            <a:r>
              <a:rPr lang="el-GR" sz="1400" b="1" dirty="0" smtClean="0">
                <a:solidFill>
                  <a:schemeClr val="accent2">
                    <a:lumMod val="50000"/>
                  </a:schemeClr>
                </a:solidFill>
              </a:rPr>
              <a:t>Τη διαπραγματευτική δύναμη των προμηθευτών,</a:t>
            </a:r>
          </a:p>
          <a:p>
            <a:pPr marL="342900" indent="-342900">
              <a:buFont typeface="+mj-lt"/>
              <a:buAutoNum type="arabicPeriod"/>
            </a:pPr>
            <a:r>
              <a:rPr lang="el-GR" sz="1400" b="1" dirty="0" smtClean="0">
                <a:solidFill>
                  <a:schemeClr val="accent2">
                    <a:lumMod val="50000"/>
                  </a:schemeClr>
                </a:solidFill>
              </a:rPr>
              <a:t>Τη διαπραγματευτική δύναμη των αγοραστών,</a:t>
            </a:r>
          </a:p>
          <a:p>
            <a:pPr marL="342900" indent="-342900">
              <a:buFont typeface="+mj-lt"/>
              <a:buAutoNum type="arabicPeriod"/>
            </a:pPr>
            <a:r>
              <a:rPr lang="el-GR" sz="1400" b="1" dirty="0" smtClean="0">
                <a:solidFill>
                  <a:schemeClr val="accent2">
                    <a:lumMod val="50000"/>
                  </a:schemeClr>
                </a:solidFill>
              </a:rPr>
              <a:t>Την απειλή των υποκατάστατων προϊόντων,</a:t>
            </a:r>
          </a:p>
          <a:p>
            <a:pPr marL="342900" indent="-342900">
              <a:buFont typeface="+mj-lt"/>
              <a:buAutoNum type="arabicPeriod"/>
            </a:pPr>
            <a:r>
              <a:rPr lang="el-GR" sz="1400" b="1" dirty="0" smtClean="0">
                <a:solidFill>
                  <a:schemeClr val="accent2">
                    <a:lumMod val="50000"/>
                  </a:schemeClr>
                </a:solidFill>
              </a:rPr>
              <a:t>Την ένταση ανταγωνισμού σε επίπεδο κλάδου.</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chemeClr val="accent2">
                    <a:lumMod val="50000"/>
                  </a:schemeClr>
                </a:solidFill>
              </a:rPr>
              <a:t>1.</a:t>
            </a:r>
          </a:p>
          <a:p>
            <a:r>
              <a:rPr lang="el-GR" b="1" dirty="0" smtClean="0">
                <a:solidFill>
                  <a:schemeClr val="accent2">
                    <a:lumMod val="50000"/>
                  </a:schemeClr>
                </a:solidFill>
              </a:rPr>
              <a:t>Ανάλυση εξωτερικού περιβάλλοντος</a:t>
            </a:r>
            <a:endParaRPr lang="en-US" b="1" dirty="0" smtClean="0">
              <a:solidFill>
                <a:schemeClr val="accent2">
                  <a:lumMod val="50000"/>
                </a:schemeClr>
              </a:solidFill>
            </a:endParaRPr>
          </a:p>
        </p:txBody>
      </p:sp>
      <p:sp>
        <p:nvSpPr>
          <p:cNvPr id="8" name="7 - TextBox"/>
          <p:cNvSpPr txBox="1"/>
          <p:nvPr/>
        </p:nvSpPr>
        <p:spPr>
          <a:xfrm>
            <a:off x="1714480" y="142852"/>
            <a:ext cx="7143800" cy="954107"/>
          </a:xfrm>
          <a:prstGeom prst="rect">
            <a:avLst/>
          </a:prstGeom>
          <a:gradFill flip="none" rotWithShape="1">
            <a:gsLst>
              <a:gs pos="0">
                <a:schemeClr val="accent2"/>
              </a:gs>
              <a:gs pos="50000">
                <a:schemeClr val="accent1">
                  <a:tint val="44500"/>
                  <a:satMod val="160000"/>
                </a:schemeClr>
              </a:gs>
              <a:gs pos="100000">
                <a:schemeClr val="accent1">
                  <a:tint val="23500"/>
                  <a:satMod val="160000"/>
                </a:schemeClr>
              </a:gs>
            </a:gsLst>
            <a:path path="shape">
              <a:fillToRect l="50000" t="50000" r="50000" b="50000"/>
            </a:path>
            <a:tileRect/>
          </a:gradFill>
          <a:ln>
            <a:solidFill>
              <a:srgbClr val="E25E04"/>
            </a:solidFill>
          </a:ln>
          <a:scene3d>
            <a:camera prst="orthographicFront"/>
            <a:lightRig rig="threePt" dir="t"/>
          </a:scene3d>
          <a:sp3d>
            <a:bevelT/>
          </a:sp3d>
        </p:spPr>
        <p:txBody>
          <a:bodyPr wrap="square" rtlCol="0">
            <a:spAutoFit/>
          </a:bodyPr>
          <a:lstStyle/>
          <a:p>
            <a:pPr algn="ctr"/>
            <a:r>
              <a:rPr lang="el-GR" sz="1400" b="1" u="sng" dirty="0" smtClean="0">
                <a:solidFill>
                  <a:schemeClr val="accent2">
                    <a:lumMod val="50000"/>
                  </a:schemeClr>
                </a:solidFill>
              </a:rPr>
              <a:t>Εξωτερικό περιβάλλον</a:t>
            </a:r>
          </a:p>
          <a:p>
            <a:pPr algn="ctr"/>
            <a:r>
              <a:rPr lang="el-GR" sz="1400" b="1" u="sng" dirty="0" smtClean="0">
                <a:solidFill>
                  <a:schemeClr val="accent2">
                    <a:lumMod val="50000"/>
                  </a:schemeClr>
                </a:solidFill>
              </a:rPr>
              <a:t>Ανάλυση </a:t>
            </a:r>
            <a:r>
              <a:rPr lang="el-GR" sz="1400" b="1" u="sng" dirty="0" smtClean="0">
                <a:solidFill>
                  <a:schemeClr val="accent2">
                    <a:lumMod val="50000"/>
                  </a:schemeClr>
                </a:solidFill>
              </a:rPr>
              <a:t>μίκρο περιβάλλοντος</a:t>
            </a:r>
          </a:p>
          <a:p>
            <a:pPr algn="ctr"/>
            <a:endParaRPr lang="el-GR" sz="1400" b="1" u="sng" dirty="0" smtClean="0">
              <a:solidFill>
                <a:srgbClr val="E25E04"/>
              </a:solidFill>
            </a:endParaRPr>
          </a:p>
          <a:p>
            <a:pPr algn="ctr"/>
            <a:r>
              <a:rPr lang="el-GR" sz="1400" b="1" dirty="0" smtClean="0">
                <a:solidFill>
                  <a:schemeClr val="accent2">
                    <a:lumMod val="50000"/>
                  </a:schemeClr>
                </a:solidFill>
              </a:rPr>
              <a:t>Σχηματική απεικόνιση του Υποδείγματος των 5 δυνάμεων του </a:t>
            </a:r>
            <a:r>
              <a:rPr lang="en-US" sz="1400" b="1" dirty="0" smtClean="0">
                <a:solidFill>
                  <a:schemeClr val="accent2">
                    <a:lumMod val="50000"/>
                  </a:schemeClr>
                </a:solidFill>
              </a:rPr>
              <a:t>Porter.</a:t>
            </a:r>
            <a:endParaRPr lang="el-GR" sz="1400" b="1" dirty="0" smtClean="0">
              <a:solidFill>
                <a:schemeClr val="accent2">
                  <a:lumMod val="50000"/>
                </a:schemeClr>
              </a:solidFill>
            </a:endParaRPr>
          </a:p>
        </p:txBody>
      </p:sp>
      <p:sp>
        <p:nvSpPr>
          <p:cNvPr id="6" name="5 - TextBox"/>
          <p:cNvSpPr txBox="1"/>
          <p:nvPr/>
        </p:nvSpPr>
        <p:spPr>
          <a:xfrm>
            <a:off x="4286248" y="1857364"/>
            <a:ext cx="1714512" cy="369332"/>
          </a:xfrm>
          <a:prstGeom prst="rect">
            <a:avLst/>
          </a:prstGeom>
          <a:noFill/>
          <a:ln w="25400">
            <a:solidFill>
              <a:srgbClr val="E25E04"/>
            </a:solidFill>
          </a:ln>
        </p:spPr>
        <p:txBody>
          <a:bodyPr wrap="square" rtlCol="0">
            <a:spAutoFit/>
          </a:bodyPr>
          <a:lstStyle/>
          <a:p>
            <a:pPr algn="ctr"/>
            <a:r>
              <a:rPr lang="el-GR" b="1" dirty="0" smtClean="0">
                <a:solidFill>
                  <a:schemeClr val="accent2">
                    <a:lumMod val="50000"/>
                  </a:schemeClr>
                </a:solidFill>
              </a:rPr>
              <a:t>Προμηθευτές</a:t>
            </a:r>
            <a:endParaRPr lang="el-GR" b="1" dirty="0">
              <a:solidFill>
                <a:schemeClr val="accent2">
                  <a:lumMod val="50000"/>
                </a:schemeClr>
              </a:solidFill>
            </a:endParaRPr>
          </a:p>
        </p:txBody>
      </p:sp>
      <p:sp>
        <p:nvSpPr>
          <p:cNvPr id="7" name="6 - TextBox"/>
          <p:cNvSpPr txBox="1"/>
          <p:nvPr/>
        </p:nvSpPr>
        <p:spPr>
          <a:xfrm>
            <a:off x="4286248" y="4000504"/>
            <a:ext cx="1714512" cy="369332"/>
          </a:xfrm>
          <a:prstGeom prst="rect">
            <a:avLst/>
          </a:prstGeom>
          <a:noFill/>
          <a:ln w="25400">
            <a:solidFill>
              <a:srgbClr val="E25E04"/>
            </a:solidFill>
          </a:ln>
        </p:spPr>
        <p:txBody>
          <a:bodyPr wrap="square" rtlCol="0">
            <a:spAutoFit/>
          </a:bodyPr>
          <a:lstStyle/>
          <a:p>
            <a:pPr algn="ctr"/>
            <a:r>
              <a:rPr lang="el-GR" b="1" dirty="0" smtClean="0">
                <a:solidFill>
                  <a:schemeClr val="accent2">
                    <a:lumMod val="50000"/>
                  </a:schemeClr>
                </a:solidFill>
              </a:rPr>
              <a:t>Αγοραστές</a:t>
            </a:r>
            <a:endParaRPr lang="el-GR" b="1" dirty="0">
              <a:solidFill>
                <a:schemeClr val="accent2">
                  <a:lumMod val="50000"/>
                </a:schemeClr>
              </a:solidFill>
            </a:endParaRPr>
          </a:p>
        </p:txBody>
      </p:sp>
      <p:sp>
        <p:nvSpPr>
          <p:cNvPr id="9" name="8 - TextBox"/>
          <p:cNvSpPr txBox="1"/>
          <p:nvPr/>
        </p:nvSpPr>
        <p:spPr>
          <a:xfrm>
            <a:off x="6500826" y="2857496"/>
            <a:ext cx="1714512" cy="369332"/>
          </a:xfrm>
          <a:prstGeom prst="rect">
            <a:avLst/>
          </a:prstGeom>
          <a:noFill/>
          <a:ln w="25400">
            <a:solidFill>
              <a:srgbClr val="E25E04"/>
            </a:solidFill>
          </a:ln>
        </p:spPr>
        <p:txBody>
          <a:bodyPr wrap="square" rtlCol="0">
            <a:spAutoFit/>
          </a:bodyPr>
          <a:lstStyle/>
          <a:p>
            <a:pPr algn="ctr"/>
            <a:r>
              <a:rPr lang="el-GR" b="1" dirty="0" smtClean="0">
                <a:solidFill>
                  <a:schemeClr val="accent2">
                    <a:lumMod val="50000"/>
                  </a:schemeClr>
                </a:solidFill>
              </a:rPr>
              <a:t>Υποκατάστατα</a:t>
            </a:r>
            <a:endParaRPr lang="el-GR" b="1" dirty="0">
              <a:solidFill>
                <a:schemeClr val="accent2">
                  <a:lumMod val="50000"/>
                </a:schemeClr>
              </a:solidFill>
            </a:endParaRPr>
          </a:p>
        </p:txBody>
      </p:sp>
      <p:sp>
        <p:nvSpPr>
          <p:cNvPr id="10" name="9 - TextBox"/>
          <p:cNvSpPr txBox="1"/>
          <p:nvPr/>
        </p:nvSpPr>
        <p:spPr>
          <a:xfrm>
            <a:off x="2071670" y="2714620"/>
            <a:ext cx="1714512" cy="646331"/>
          </a:xfrm>
          <a:prstGeom prst="rect">
            <a:avLst/>
          </a:prstGeom>
          <a:noFill/>
          <a:ln w="25400">
            <a:solidFill>
              <a:srgbClr val="E25E04"/>
            </a:solidFill>
          </a:ln>
        </p:spPr>
        <p:txBody>
          <a:bodyPr wrap="square" rtlCol="0">
            <a:spAutoFit/>
          </a:bodyPr>
          <a:lstStyle/>
          <a:p>
            <a:pPr algn="ctr"/>
            <a:r>
              <a:rPr lang="el-GR" b="1" dirty="0" smtClean="0">
                <a:solidFill>
                  <a:schemeClr val="accent2">
                    <a:lumMod val="50000"/>
                  </a:schemeClr>
                </a:solidFill>
              </a:rPr>
              <a:t>Είσοδος νέων ανταγωνιστών</a:t>
            </a:r>
            <a:endParaRPr lang="el-GR" b="1" dirty="0">
              <a:solidFill>
                <a:schemeClr val="accent2">
                  <a:lumMod val="50000"/>
                </a:schemeClr>
              </a:solidFill>
            </a:endParaRPr>
          </a:p>
        </p:txBody>
      </p:sp>
      <p:sp>
        <p:nvSpPr>
          <p:cNvPr id="11" name="10 - TextBox"/>
          <p:cNvSpPr txBox="1"/>
          <p:nvPr/>
        </p:nvSpPr>
        <p:spPr>
          <a:xfrm>
            <a:off x="4286248" y="2714620"/>
            <a:ext cx="1714512" cy="646331"/>
          </a:xfrm>
          <a:prstGeom prst="rect">
            <a:avLst/>
          </a:prstGeom>
          <a:noFill/>
          <a:ln w="25400">
            <a:solidFill>
              <a:srgbClr val="E25E04"/>
            </a:solidFill>
          </a:ln>
        </p:spPr>
        <p:txBody>
          <a:bodyPr wrap="square" rtlCol="0">
            <a:spAutoFit/>
          </a:bodyPr>
          <a:lstStyle/>
          <a:p>
            <a:pPr algn="ctr"/>
            <a:r>
              <a:rPr lang="el-GR" b="1" dirty="0" smtClean="0">
                <a:solidFill>
                  <a:schemeClr val="accent2">
                    <a:lumMod val="50000"/>
                  </a:schemeClr>
                </a:solidFill>
              </a:rPr>
              <a:t>Ένταση ανταγωνισμού</a:t>
            </a:r>
            <a:endParaRPr lang="el-GR" b="1" dirty="0">
              <a:solidFill>
                <a:schemeClr val="accent2">
                  <a:lumMod val="50000"/>
                </a:schemeClr>
              </a:solidFill>
            </a:endParaRPr>
          </a:p>
        </p:txBody>
      </p:sp>
      <p:cxnSp>
        <p:nvCxnSpPr>
          <p:cNvPr id="14" name="13 - Ευθύγραμμο βέλος σύνδεσης"/>
          <p:cNvCxnSpPr>
            <a:stCxn id="10" idx="3"/>
            <a:endCxn id="11" idx="1"/>
          </p:cNvCxnSpPr>
          <p:nvPr/>
        </p:nvCxnSpPr>
        <p:spPr>
          <a:xfrm>
            <a:off x="3786182" y="3037786"/>
            <a:ext cx="500066" cy="1588"/>
          </a:xfrm>
          <a:prstGeom prst="straightConnector1">
            <a:avLst/>
          </a:prstGeom>
          <a:ln w="25400">
            <a:solidFill>
              <a:srgbClr val="E25E04"/>
            </a:solidFill>
            <a:tailEnd type="arrow"/>
          </a:ln>
        </p:spPr>
        <p:style>
          <a:lnRef idx="1">
            <a:schemeClr val="accent1"/>
          </a:lnRef>
          <a:fillRef idx="0">
            <a:schemeClr val="accent1"/>
          </a:fillRef>
          <a:effectRef idx="0">
            <a:schemeClr val="accent1"/>
          </a:effectRef>
          <a:fontRef idx="minor">
            <a:schemeClr val="tx1"/>
          </a:fontRef>
        </p:style>
      </p:cxnSp>
      <p:cxnSp>
        <p:nvCxnSpPr>
          <p:cNvPr id="16" name="15 - Ευθύγραμμο βέλος σύνδεσης"/>
          <p:cNvCxnSpPr>
            <a:endCxn id="11" idx="0"/>
          </p:cNvCxnSpPr>
          <p:nvPr/>
        </p:nvCxnSpPr>
        <p:spPr>
          <a:xfrm rot="5400000">
            <a:off x="4894265" y="2463793"/>
            <a:ext cx="500066" cy="1588"/>
          </a:xfrm>
          <a:prstGeom prst="straightConnector1">
            <a:avLst/>
          </a:prstGeom>
          <a:ln w="25400">
            <a:solidFill>
              <a:srgbClr val="E25E04"/>
            </a:solidFill>
            <a:tailEnd type="arrow"/>
          </a:ln>
        </p:spPr>
        <p:style>
          <a:lnRef idx="1">
            <a:schemeClr val="accent1"/>
          </a:lnRef>
          <a:fillRef idx="0">
            <a:schemeClr val="accent1"/>
          </a:fillRef>
          <a:effectRef idx="0">
            <a:schemeClr val="accent1"/>
          </a:effectRef>
          <a:fontRef idx="minor">
            <a:schemeClr val="tx1"/>
          </a:fontRef>
        </p:style>
      </p:cxnSp>
      <p:cxnSp>
        <p:nvCxnSpPr>
          <p:cNvPr id="21" name="20 - Ευθύγραμμο βέλος σύνδεσης"/>
          <p:cNvCxnSpPr>
            <a:stCxn id="9" idx="1"/>
            <a:endCxn id="11" idx="3"/>
          </p:cNvCxnSpPr>
          <p:nvPr/>
        </p:nvCxnSpPr>
        <p:spPr>
          <a:xfrm rot="10800000">
            <a:off x="6000760" y="3037786"/>
            <a:ext cx="500066" cy="4376"/>
          </a:xfrm>
          <a:prstGeom prst="straightConnector1">
            <a:avLst/>
          </a:prstGeom>
          <a:ln w="25400">
            <a:solidFill>
              <a:srgbClr val="E25E04"/>
            </a:solidFill>
            <a:tailEnd type="arrow"/>
          </a:ln>
        </p:spPr>
        <p:style>
          <a:lnRef idx="1">
            <a:schemeClr val="accent1"/>
          </a:lnRef>
          <a:fillRef idx="0">
            <a:schemeClr val="accent1"/>
          </a:fillRef>
          <a:effectRef idx="0">
            <a:schemeClr val="accent1"/>
          </a:effectRef>
          <a:fontRef idx="minor">
            <a:schemeClr val="tx1"/>
          </a:fontRef>
        </p:style>
      </p:cxnSp>
      <p:cxnSp>
        <p:nvCxnSpPr>
          <p:cNvPr id="26" name="25 - Ευθύγραμμο βέλος σύνδεσης"/>
          <p:cNvCxnSpPr>
            <a:endCxn id="11" idx="2"/>
          </p:cNvCxnSpPr>
          <p:nvPr/>
        </p:nvCxnSpPr>
        <p:spPr>
          <a:xfrm rot="5400000" flipH="1" flipV="1">
            <a:off x="4824522" y="3679934"/>
            <a:ext cx="637965" cy="1588"/>
          </a:xfrm>
          <a:prstGeom prst="straightConnector1">
            <a:avLst/>
          </a:prstGeom>
          <a:ln w="25400">
            <a:solidFill>
              <a:srgbClr val="E25E04"/>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chemeClr val="accent2">
                    <a:lumMod val="50000"/>
                  </a:schemeClr>
                </a:solidFill>
              </a:rPr>
              <a:t>1.</a:t>
            </a:r>
          </a:p>
          <a:p>
            <a:r>
              <a:rPr lang="el-GR" b="1" dirty="0" smtClean="0">
                <a:solidFill>
                  <a:schemeClr val="accent2">
                    <a:lumMod val="50000"/>
                  </a:schemeClr>
                </a:solidFill>
              </a:rPr>
              <a:t>Ανάλυση εξωτερικού περιβάλλοντος</a:t>
            </a:r>
            <a:endParaRPr lang="en-US" b="1" dirty="0" smtClean="0">
              <a:solidFill>
                <a:schemeClr val="accent2">
                  <a:lumMod val="50000"/>
                </a:schemeClr>
              </a:solidFill>
            </a:endParaRPr>
          </a:p>
        </p:txBody>
      </p:sp>
      <p:sp>
        <p:nvSpPr>
          <p:cNvPr id="8" name="7 - TextBox"/>
          <p:cNvSpPr txBox="1"/>
          <p:nvPr/>
        </p:nvSpPr>
        <p:spPr>
          <a:xfrm>
            <a:off x="1785918" y="928670"/>
            <a:ext cx="7143800" cy="2246769"/>
          </a:xfrm>
          <a:prstGeom prst="rect">
            <a:avLst/>
          </a:prstGeom>
          <a:gradFill flip="none" rotWithShape="1">
            <a:gsLst>
              <a:gs pos="0">
                <a:schemeClr val="accent2"/>
              </a:gs>
              <a:gs pos="50000">
                <a:schemeClr val="accent1">
                  <a:tint val="44500"/>
                  <a:satMod val="160000"/>
                </a:schemeClr>
              </a:gs>
              <a:gs pos="100000">
                <a:schemeClr val="accent1">
                  <a:tint val="23500"/>
                  <a:satMod val="160000"/>
                </a:schemeClr>
              </a:gs>
            </a:gsLst>
            <a:path path="shape">
              <a:fillToRect l="50000" t="50000" r="50000" b="50000"/>
            </a:path>
            <a:tileRect/>
          </a:gradFill>
          <a:ln>
            <a:solidFill>
              <a:srgbClr val="E25E04"/>
            </a:solidFill>
          </a:ln>
          <a:scene3d>
            <a:camera prst="orthographicFront"/>
            <a:lightRig rig="threePt" dir="t"/>
          </a:scene3d>
          <a:sp3d>
            <a:bevelT/>
          </a:sp3d>
        </p:spPr>
        <p:txBody>
          <a:bodyPr wrap="square" rtlCol="0">
            <a:spAutoFit/>
          </a:bodyPr>
          <a:lstStyle/>
          <a:p>
            <a:pPr algn="ctr"/>
            <a:r>
              <a:rPr lang="el-GR" sz="1400" b="1" u="sng" dirty="0" smtClean="0">
                <a:solidFill>
                  <a:schemeClr val="accent2">
                    <a:lumMod val="50000"/>
                  </a:schemeClr>
                </a:solidFill>
              </a:rPr>
              <a:t>Εξωτερικό περιβάλλον</a:t>
            </a:r>
          </a:p>
          <a:p>
            <a:pPr algn="ctr"/>
            <a:r>
              <a:rPr lang="el-GR" sz="1400" b="1" u="sng" dirty="0" smtClean="0">
                <a:solidFill>
                  <a:schemeClr val="accent2">
                    <a:lumMod val="50000"/>
                  </a:schemeClr>
                </a:solidFill>
              </a:rPr>
              <a:t>Ανάλυση </a:t>
            </a:r>
            <a:r>
              <a:rPr lang="el-GR" sz="1400" b="1" u="sng" dirty="0" smtClean="0">
                <a:solidFill>
                  <a:schemeClr val="accent2">
                    <a:lumMod val="50000"/>
                  </a:schemeClr>
                </a:solidFill>
              </a:rPr>
              <a:t>μίκρο περιβάλλοντος</a:t>
            </a:r>
          </a:p>
          <a:p>
            <a:pPr algn="ctr"/>
            <a:endParaRPr lang="el-GR" sz="1400" b="1" u="sng" dirty="0" smtClean="0">
              <a:solidFill>
                <a:srgbClr val="E25E04"/>
              </a:solidFill>
            </a:endParaRPr>
          </a:p>
          <a:p>
            <a:r>
              <a:rPr lang="el-GR" sz="1400" b="1" dirty="0" smtClean="0">
                <a:solidFill>
                  <a:schemeClr val="accent2">
                    <a:lumMod val="50000"/>
                  </a:schemeClr>
                </a:solidFill>
              </a:rPr>
              <a:t>Οι δυνάμεις αυτές</a:t>
            </a:r>
            <a:r>
              <a:rPr lang="en-US" sz="1400" b="1" dirty="0" smtClean="0">
                <a:solidFill>
                  <a:schemeClr val="accent2">
                    <a:lumMod val="50000"/>
                  </a:schemeClr>
                </a:solidFill>
              </a:rPr>
              <a:t>:</a:t>
            </a:r>
            <a:endParaRPr lang="el-GR" sz="1400" b="1" dirty="0" smtClean="0">
              <a:solidFill>
                <a:schemeClr val="accent2">
                  <a:lumMod val="50000"/>
                </a:schemeClr>
              </a:solidFill>
            </a:endParaRPr>
          </a:p>
          <a:p>
            <a:pPr>
              <a:buFont typeface="Arial" pitchFamily="34" charset="0"/>
              <a:buChar char="•"/>
            </a:pPr>
            <a:r>
              <a:rPr lang="el-GR" sz="1400" b="1" dirty="0" smtClean="0">
                <a:solidFill>
                  <a:schemeClr val="accent2">
                    <a:lumMod val="50000"/>
                  </a:schemeClr>
                </a:solidFill>
              </a:rPr>
              <a:t>Προσδιορίζουν την ένταση και τη φύση του ανταγωνισμού στα πλαίσια ενός κλάδου αλλά και στρατηγικές που μπορούν να ακολουθήσουν οι επιχειρήσεις. Μέσα από αυτή τη διαδικασία συλλέγονται στοιχεία που βοηθούν στο σχεδιασμό στρατηγικής και εκτιμάται η συνολική ελκυστικότητα του κλάδου.</a:t>
            </a:r>
          </a:p>
          <a:p>
            <a:pPr>
              <a:buFont typeface="Arial" pitchFamily="34" charset="0"/>
              <a:buChar char="•"/>
            </a:pPr>
            <a:r>
              <a:rPr lang="el-GR" sz="1400" b="1" dirty="0" smtClean="0">
                <a:solidFill>
                  <a:schemeClr val="accent2">
                    <a:lumMod val="50000"/>
                  </a:schemeClr>
                </a:solidFill>
              </a:rPr>
              <a:t>Βοηθούν στην πρόβλεψη των δυνάμεων αλλαγής του κλάδου. Έτσι μπορούν να εντοπιστούν ευκαιρίες και να αντιμετωπιστούν ζημιές με βέλτιστο τρόπο.</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chemeClr val="accent2">
                    <a:lumMod val="50000"/>
                  </a:schemeClr>
                </a:solidFill>
              </a:rPr>
              <a:t>1.</a:t>
            </a:r>
          </a:p>
          <a:p>
            <a:r>
              <a:rPr lang="el-GR" b="1" dirty="0" smtClean="0">
                <a:solidFill>
                  <a:schemeClr val="accent2">
                    <a:lumMod val="50000"/>
                  </a:schemeClr>
                </a:solidFill>
              </a:rPr>
              <a:t>Ανάλυση εξωτερικού περιβάλλοντος</a:t>
            </a:r>
            <a:endParaRPr lang="en-US" b="1" dirty="0" smtClean="0">
              <a:solidFill>
                <a:schemeClr val="accent2">
                  <a:lumMod val="50000"/>
                </a:schemeClr>
              </a:solidFill>
            </a:endParaRPr>
          </a:p>
        </p:txBody>
      </p:sp>
      <p:sp>
        <p:nvSpPr>
          <p:cNvPr id="8" name="7 - TextBox"/>
          <p:cNvSpPr txBox="1"/>
          <p:nvPr/>
        </p:nvSpPr>
        <p:spPr>
          <a:xfrm>
            <a:off x="1785918" y="928670"/>
            <a:ext cx="7143800" cy="2893100"/>
          </a:xfrm>
          <a:prstGeom prst="rect">
            <a:avLst/>
          </a:prstGeom>
          <a:gradFill flip="none" rotWithShape="1">
            <a:gsLst>
              <a:gs pos="0">
                <a:schemeClr val="accent2"/>
              </a:gs>
              <a:gs pos="50000">
                <a:schemeClr val="accent1">
                  <a:tint val="44500"/>
                  <a:satMod val="160000"/>
                </a:schemeClr>
              </a:gs>
              <a:gs pos="100000">
                <a:schemeClr val="accent1">
                  <a:tint val="23500"/>
                  <a:satMod val="160000"/>
                </a:schemeClr>
              </a:gs>
            </a:gsLst>
            <a:path path="shape">
              <a:fillToRect l="50000" t="50000" r="50000" b="50000"/>
            </a:path>
            <a:tileRect/>
          </a:gradFill>
          <a:ln>
            <a:solidFill>
              <a:srgbClr val="E25E04"/>
            </a:solidFill>
          </a:ln>
          <a:scene3d>
            <a:camera prst="orthographicFront"/>
            <a:lightRig rig="threePt" dir="t"/>
          </a:scene3d>
          <a:sp3d>
            <a:bevelT/>
          </a:sp3d>
        </p:spPr>
        <p:txBody>
          <a:bodyPr wrap="square" rtlCol="0">
            <a:spAutoFit/>
          </a:bodyPr>
          <a:lstStyle/>
          <a:p>
            <a:pPr algn="ctr"/>
            <a:r>
              <a:rPr lang="el-GR" sz="1400" b="1" u="sng" dirty="0" smtClean="0">
                <a:solidFill>
                  <a:schemeClr val="accent2">
                    <a:lumMod val="50000"/>
                  </a:schemeClr>
                </a:solidFill>
              </a:rPr>
              <a:t>Εξωτερικό περιβάλλον</a:t>
            </a:r>
          </a:p>
          <a:p>
            <a:pPr algn="ctr"/>
            <a:r>
              <a:rPr lang="el-GR" sz="1400" b="1" u="sng" dirty="0" smtClean="0">
                <a:solidFill>
                  <a:schemeClr val="accent2">
                    <a:lumMod val="50000"/>
                  </a:schemeClr>
                </a:solidFill>
              </a:rPr>
              <a:t>Ανάλυση </a:t>
            </a:r>
            <a:r>
              <a:rPr lang="el-GR" sz="1400" b="1" u="sng" dirty="0" smtClean="0">
                <a:solidFill>
                  <a:schemeClr val="accent2">
                    <a:lumMod val="50000"/>
                  </a:schemeClr>
                </a:solidFill>
              </a:rPr>
              <a:t>μίκρο περιβάλλοντος</a:t>
            </a:r>
          </a:p>
          <a:p>
            <a:pPr algn="ctr"/>
            <a:endParaRPr lang="el-GR" sz="1400" b="1" u="sng" dirty="0" smtClean="0">
              <a:solidFill>
                <a:srgbClr val="E25E04"/>
              </a:solidFill>
            </a:endParaRPr>
          </a:p>
          <a:p>
            <a:r>
              <a:rPr lang="el-GR" sz="1400" b="1" dirty="0" smtClean="0">
                <a:solidFill>
                  <a:schemeClr val="accent2">
                    <a:lumMod val="50000"/>
                  </a:schemeClr>
                </a:solidFill>
              </a:rPr>
              <a:t>Ανάλυση 5 δυνάμεων του </a:t>
            </a:r>
            <a:r>
              <a:rPr lang="en-US" sz="1400" b="1" dirty="0" smtClean="0">
                <a:solidFill>
                  <a:schemeClr val="accent2">
                    <a:lumMod val="50000"/>
                  </a:schemeClr>
                </a:solidFill>
              </a:rPr>
              <a:t>Porter</a:t>
            </a:r>
            <a:r>
              <a:rPr lang="el-GR" sz="1400" b="1" dirty="0" smtClean="0">
                <a:solidFill>
                  <a:schemeClr val="accent2">
                    <a:lumMod val="50000"/>
                  </a:schemeClr>
                </a:solidFill>
              </a:rPr>
              <a:t>.</a:t>
            </a:r>
          </a:p>
          <a:p>
            <a:pPr marL="342900" indent="-342900">
              <a:buFont typeface="+mj-lt"/>
              <a:buAutoNum type="arabicPeriod"/>
            </a:pPr>
            <a:r>
              <a:rPr lang="el-GR" sz="1400" b="1" dirty="0" smtClean="0">
                <a:solidFill>
                  <a:schemeClr val="accent2">
                    <a:lumMod val="50000"/>
                  </a:schemeClr>
                </a:solidFill>
              </a:rPr>
              <a:t>Απειλή εισόδου νέων ανταγωνιστών στον κλάδο.</a:t>
            </a:r>
          </a:p>
          <a:p>
            <a:pPr marL="342900" indent="-342900"/>
            <a:r>
              <a:rPr lang="el-GR" sz="1400" b="1" dirty="0" smtClean="0">
                <a:solidFill>
                  <a:schemeClr val="accent2">
                    <a:lumMod val="50000"/>
                  </a:schemeClr>
                </a:solidFill>
              </a:rPr>
              <a:t>	</a:t>
            </a:r>
            <a:r>
              <a:rPr lang="el-GR" sz="1400" b="1" dirty="0" smtClean="0">
                <a:solidFill>
                  <a:schemeClr val="accent2">
                    <a:lumMod val="50000"/>
                  </a:schemeClr>
                </a:solidFill>
              </a:rPr>
              <a:t>Η είσοδος νέων επιχειρήσεων στον κλάδο εντείνει τον ανταγωνισμό και μειώνει το επίπεδο της κερδοφορίας. Ως εμπόδια εισόδου στην αγορά θεωρούνται</a:t>
            </a:r>
            <a:r>
              <a:rPr lang="en-US" sz="1400" b="1" dirty="0" smtClean="0">
                <a:solidFill>
                  <a:schemeClr val="accent2">
                    <a:lumMod val="50000"/>
                  </a:schemeClr>
                </a:solidFill>
              </a:rPr>
              <a:t>:</a:t>
            </a:r>
            <a:endParaRPr lang="el-GR" sz="1400" b="1" dirty="0" smtClean="0">
              <a:solidFill>
                <a:schemeClr val="accent2">
                  <a:lumMod val="50000"/>
                </a:schemeClr>
              </a:solidFill>
            </a:endParaRPr>
          </a:p>
          <a:p>
            <a:pPr marL="800100" lvl="1" indent="-342900">
              <a:buFont typeface="Arial" pitchFamily="34" charset="0"/>
              <a:buChar char="•"/>
            </a:pPr>
            <a:r>
              <a:rPr lang="el-GR" sz="1400" b="1" dirty="0" smtClean="0">
                <a:solidFill>
                  <a:schemeClr val="accent2">
                    <a:lumMod val="50000"/>
                  </a:schemeClr>
                </a:solidFill>
              </a:rPr>
              <a:t>Οι οικονομίες κλίμακας,</a:t>
            </a:r>
          </a:p>
          <a:p>
            <a:pPr marL="800100" lvl="1" indent="-342900">
              <a:buFont typeface="Arial" pitchFamily="34" charset="0"/>
              <a:buChar char="•"/>
            </a:pPr>
            <a:r>
              <a:rPr lang="el-GR" sz="1400" b="1" dirty="0" smtClean="0">
                <a:solidFill>
                  <a:schemeClr val="accent2">
                    <a:lumMod val="50000"/>
                  </a:schemeClr>
                </a:solidFill>
              </a:rPr>
              <a:t>Τα κοστολογικά πλεονεκτήματα,</a:t>
            </a:r>
          </a:p>
          <a:p>
            <a:pPr marL="800100" lvl="1" indent="-342900">
              <a:buFont typeface="Arial" pitchFamily="34" charset="0"/>
              <a:buChar char="•"/>
            </a:pPr>
            <a:r>
              <a:rPr lang="el-GR" sz="1400" b="1" dirty="0" smtClean="0">
                <a:solidFill>
                  <a:schemeClr val="accent2">
                    <a:lumMod val="50000"/>
                  </a:schemeClr>
                </a:solidFill>
              </a:rPr>
              <a:t>Η διαφοροποίηση του προϊόντος,</a:t>
            </a:r>
          </a:p>
          <a:p>
            <a:pPr marL="800100" lvl="1" indent="-342900">
              <a:buFont typeface="Arial" pitchFamily="34" charset="0"/>
              <a:buChar char="•"/>
            </a:pPr>
            <a:r>
              <a:rPr lang="el-GR" sz="1400" b="1" dirty="0" smtClean="0">
                <a:solidFill>
                  <a:schemeClr val="accent2">
                    <a:lumMod val="50000"/>
                  </a:schemeClr>
                </a:solidFill>
              </a:rPr>
              <a:t>Η πρόσβαση στα κανάλια διανομής,</a:t>
            </a:r>
          </a:p>
          <a:p>
            <a:pPr marL="800100" lvl="1" indent="-342900">
              <a:buFont typeface="Arial" pitchFamily="34" charset="0"/>
              <a:buChar char="•"/>
            </a:pPr>
            <a:r>
              <a:rPr lang="el-GR" sz="1400" b="1" dirty="0" smtClean="0">
                <a:solidFill>
                  <a:schemeClr val="accent2">
                    <a:lumMod val="50000"/>
                  </a:schemeClr>
                </a:solidFill>
              </a:rPr>
              <a:t>Οι νομικοί περιορισμοί,</a:t>
            </a:r>
          </a:p>
          <a:p>
            <a:pPr marL="800100" lvl="1" indent="-342900">
              <a:buFont typeface="Arial" pitchFamily="34" charset="0"/>
              <a:buChar char="•"/>
            </a:pPr>
            <a:r>
              <a:rPr lang="el-GR" sz="1400" b="1" dirty="0" smtClean="0">
                <a:solidFill>
                  <a:schemeClr val="accent2">
                    <a:lumMod val="50000"/>
                  </a:schemeClr>
                </a:solidFill>
              </a:rPr>
              <a:t>Ο φόβος αντίδρασης από τις υπάρχουσες επιχειρήσεις.</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chemeClr val="accent2">
                    <a:lumMod val="50000"/>
                  </a:schemeClr>
                </a:solidFill>
              </a:rPr>
              <a:t>1.</a:t>
            </a:r>
          </a:p>
          <a:p>
            <a:r>
              <a:rPr lang="el-GR" b="1" dirty="0" smtClean="0">
                <a:solidFill>
                  <a:schemeClr val="accent2">
                    <a:lumMod val="50000"/>
                  </a:schemeClr>
                </a:solidFill>
              </a:rPr>
              <a:t>Ανάλυση εξωτερικού περιβάλλοντος</a:t>
            </a:r>
            <a:endParaRPr lang="en-US" b="1" dirty="0" smtClean="0">
              <a:solidFill>
                <a:schemeClr val="accent2">
                  <a:lumMod val="50000"/>
                </a:schemeClr>
              </a:solidFill>
            </a:endParaRPr>
          </a:p>
        </p:txBody>
      </p:sp>
      <p:sp>
        <p:nvSpPr>
          <p:cNvPr id="8" name="7 - TextBox"/>
          <p:cNvSpPr txBox="1"/>
          <p:nvPr/>
        </p:nvSpPr>
        <p:spPr>
          <a:xfrm>
            <a:off x="1785918" y="928670"/>
            <a:ext cx="7143800" cy="2677656"/>
          </a:xfrm>
          <a:prstGeom prst="rect">
            <a:avLst/>
          </a:prstGeom>
          <a:gradFill flip="none" rotWithShape="1">
            <a:gsLst>
              <a:gs pos="0">
                <a:schemeClr val="accent2"/>
              </a:gs>
              <a:gs pos="50000">
                <a:schemeClr val="accent1">
                  <a:tint val="44500"/>
                  <a:satMod val="160000"/>
                </a:schemeClr>
              </a:gs>
              <a:gs pos="100000">
                <a:schemeClr val="accent1">
                  <a:tint val="23500"/>
                  <a:satMod val="160000"/>
                </a:schemeClr>
              </a:gs>
            </a:gsLst>
            <a:path path="shape">
              <a:fillToRect l="50000" t="50000" r="50000" b="50000"/>
            </a:path>
            <a:tileRect/>
          </a:gradFill>
          <a:ln>
            <a:solidFill>
              <a:srgbClr val="E25E04"/>
            </a:solidFill>
          </a:ln>
          <a:scene3d>
            <a:camera prst="orthographicFront"/>
            <a:lightRig rig="threePt" dir="t"/>
          </a:scene3d>
          <a:sp3d>
            <a:bevelT/>
          </a:sp3d>
        </p:spPr>
        <p:txBody>
          <a:bodyPr wrap="square" rtlCol="0">
            <a:spAutoFit/>
          </a:bodyPr>
          <a:lstStyle/>
          <a:p>
            <a:pPr algn="ctr"/>
            <a:r>
              <a:rPr lang="el-GR" sz="1400" b="1" u="sng" dirty="0" smtClean="0">
                <a:solidFill>
                  <a:schemeClr val="accent2">
                    <a:lumMod val="50000"/>
                  </a:schemeClr>
                </a:solidFill>
              </a:rPr>
              <a:t>Εξωτερικό περιβάλλον</a:t>
            </a:r>
          </a:p>
          <a:p>
            <a:pPr algn="ctr"/>
            <a:r>
              <a:rPr lang="el-GR" sz="1400" b="1" u="sng" dirty="0" smtClean="0">
                <a:solidFill>
                  <a:schemeClr val="accent2">
                    <a:lumMod val="50000"/>
                  </a:schemeClr>
                </a:solidFill>
              </a:rPr>
              <a:t>Ανάλυση </a:t>
            </a:r>
            <a:r>
              <a:rPr lang="el-GR" sz="1400" b="1" u="sng" dirty="0" smtClean="0">
                <a:solidFill>
                  <a:schemeClr val="accent2">
                    <a:lumMod val="50000"/>
                  </a:schemeClr>
                </a:solidFill>
              </a:rPr>
              <a:t>μίκρο περιβάλλοντος</a:t>
            </a:r>
          </a:p>
          <a:p>
            <a:pPr algn="ctr"/>
            <a:endParaRPr lang="el-GR" sz="1400" b="1" u="sng" dirty="0" smtClean="0">
              <a:solidFill>
                <a:srgbClr val="E25E04"/>
              </a:solidFill>
            </a:endParaRPr>
          </a:p>
          <a:p>
            <a:r>
              <a:rPr lang="el-GR" sz="1400" b="1" dirty="0" smtClean="0">
                <a:solidFill>
                  <a:schemeClr val="accent2">
                    <a:lumMod val="50000"/>
                  </a:schemeClr>
                </a:solidFill>
              </a:rPr>
              <a:t>Ανάλυση 5 δυνάμεων του </a:t>
            </a:r>
            <a:r>
              <a:rPr lang="en-US" sz="1400" b="1" dirty="0" smtClean="0">
                <a:solidFill>
                  <a:schemeClr val="accent2">
                    <a:lumMod val="50000"/>
                  </a:schemeClr>
                </a:solidFill>
              </a:rPr>
              <a:t>Porter</a:t>
            </a:r>
            <a:r>
              <a:rPr lang="el-GR" sz="1400" b="1" dirty="0" smtClean="0">
                <a:solidFill>
                  <a:schemeClr val="accent2">
                    <a:lumMod val="50000"/>
                  </a:schemeClr>
                </a:solidFill>
              </a:rPr>
              <a:t>.</a:t>
            </a:r>
          </a:p>
          <a:p>
            <a:pPr marL="342900" indent="-342900"/>
            <a:r>
              <a:rPr lang="el-GR" sz="1400" b="1" dirty="0" smtClean="0">
                <a:solidFill>
                  <a:schemeClr val="accent2">
                    <a:lumMod val="50000"/>
                  </a:schemeClr>
                </a:solidFill>
              </a:rPr>
              <a:t>2.	Διαπραγματευτική δύναμη των προμηθευτών.</a:t>
            </a:r>
          </a:p>
          <a:p>
            <a:pPr marL="342900" indent="-342900"/>
            <a:r>
              <a:rPr lang="el-GR" sz="1400" b="1" dirty="0" smtClean="0">
                <a:solidFill>
                  <a:schemeClr val="accent2">
                    <a:lumMod val="50000"/>
                  </a:schemeClr>
                </a:solidFill>
              </a:rPr>
              <a:t>	</a:t>
            </a:r>
            <a:r>
              <a:rPr lang="el-GR" sz="1400" b="1" dirty="0" smtClean="0">
                <a:solidFill>
                  <a:schemeClr val="accent2">
                    <a:lumMod val="50000"/>
                  </a:schemeClr>
                </a:solidFill>
              </a:rPr>
              <a:t>Οι προμηθευτές μπορούν να επηρεάσουν σημαντικά το κόστος του παραγόμενου προϊόντος. Η διαπραγματευτική τους δύναμη εξαρτάται από</a:t>
            </a:r>
            <a:r>
              <a:rPr lang="en-US" sz="1400" b="1" dirty="0" smtClean="0">
                <a:solidFill>
                  <a:schemeClr val="accent2">
                    <a:lumMod val="50000"/>
                  </a:schemeClr>
                </a:solidFill>
              </a:rPr>
              <a:t>:</a:t>
            </a:r>
            <a:endParaRPr lang="el-GR" sz="1400" b="1" dirty="0" smtClean="0">
              <a:solidFill>
                <a:schemeClr val="accent2">
                  <a:lumMod val="50000"/>
                </a:schemeClr>
              </a:solidFill>
            </a:endParaRPr>
          </a:p>
          <a:p>
            <a:pPr marL="800100" lvl="1" indent="-342900">
              <a:buFont typeface="Arial" pitchFamily="34" charset="0"/>
              <a:buChar char="•"/>
            </a:pPr>
            <a:r>
              <a:rPr lang="el-GR" sz="1400" b="1" dirty="0" smtClean="0">
                <a:solidFill>
                  <a:schemeClr val="accent2">
                    <a:lumMod val="50000"/>
                  </a:schemeClr>
                </a:solidFill>
              </a:rPr>
              <a:t>Τον αριθμό των προμηθευτών,</a:t>
            </a:r>
          </a:p>
          <a:p>
            <a:pPr marL="800100" lvl="1" indent="-342900">
              <a:buFont typeface="Arial" pitchFamily="34" charset="0"/>
              <a:buChar char="•"/>
            </a:pPr>
            <a:r>
              <a:rPr lang="el-GR" sz="1400" b="1" dirty="0" smtClean="0">
                <a:solidFill>
                  <a:schemeClr val="accent2">
                    <a:lumMod val="50000"/>
                  </a:schemeClr>
                </a:solidFill>
              </a:rPr>
              <a:t>Το μέγεθος και τη σημασία του αγοραστή και του προμηθευτή,</a:t>
            </a:r>
          </a:p>
          <a:p>
            <a:pPr marL="800100" lvl="1" indent="-342900">
              <a:buFont typeface="Arial" pitchFamily="34" charset="0"/>
              <a:buChar char="•"/>
            </a:pPr>
            <a:r>
              <a:rPr lang="el-GR" sz="1400" b="1" dirty="0" smtClean="0">
                <a:solidFill>
                  <a:schemeClr val="accent2">
                    <a:lumMod val="50000"/>
                  </a:schemeClr>
                </a:solidFill>
              </a:rPr>
              <a:t>Το βαθμό διαφοροποίησης των προϊόντων του προμηθευτή,</a:t>
            </a:r>
          </a:p>
          <a:p>
            <a:pPr marL="800100" lvl="1" indent="-342900">
              <a:buFont typeface="Arial" pitchFamily="34" charset="0"/>
              <a:buChar char="•"/>
            </a:pPr>
            <a:r>
              <a:rPr lang="el-GR" sz="1400" b="1" dirty="0" smtClean="0">
                <a:solidFill>
                  <a:schemeClr val="accent2">
                    <a:lumMod val="50000"/>
                  </a:schemeClr>
                </a:solidFill>
              </a:rPr>
              <a:t>Την δυνατότητα υποκατάστασης των προϊόντων των προμηθευτών,</a:t>
            </a:r>
          </a:p>
          <a:p>
            <a:pPr marL="800100" lvl="1" indent="-342900">
              <a:buFont typeface="Arial" pitchFamily="34" charset="0"/>
              <a:buChar char="•"/>
            </a:pPr>
            <a:r>
              <a:rPr lang="el-GR" sz="1400" b="1" dirty="0" smtClean="0">
                <a:solidFill>
                  <a:schemeClr val="accent2">
                    <a:lumMod val="50000"/>
                  </a:schemeClr>
                </a:solidFill>
              </a:rPr>
              <a:t>Την δυνατότητα κάθετης ολοκλήρωσης των προμηθευτών προς τα εμπρός.</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chemeClr val="accent2">
                    <a:lumMod val="50000"/>
                  </a:schemeClr>
                </a:solidFill>
              </a:rPr>
              <a:t>1.</a:t>
            </a:r>
          </a:p>
          <a:p>
            <a:r>
              <a:rPr lang="el-GR" b="1" dirty="0" smtClean="0">
                <a:solidFill>
                  <a:schemeClr val="accent2">
                    <a:lumMod val="50000"/>
                  </a:schemeClr>
                </a:solidFill>
              </a:rPr>
              <a:t>Ανάλυση εξωτερικού περιβάλλοντος</a:t>
            </a:r>
            <a:endParaRPr lang="en-US" b="1" dirty="0" smtClean="0">
              <a:solidFill>
                <a:schemeClr val="accent2">
                  <a:lumMod val="50000"/>
                </a:schemeClr>
              </a:solidFill>
            </a:endParaRPr>
          </a:p>
        </p:txBody>
      </p:sp>
      <p:sp>
        <p:nvSpPr>
          <p:cNvPr id="8" name="7 - TextBox"/>
          <p:cNvSpPr txBox="1"/>
          <p:nvPr/>
        </p:nvSpPr>
        <p:spPr>
          <a:xfrm>
            <a:off x="1785918" y="928670"/>
            <a:ext cx="7143800" cy="2677656"/>
          </a:xfrm>
          <a:prstGeom prst="rect">
            <a:avLst/>
          </a:prstGeom>
          <a:gradFill flip="none" rotWithShape="1">
            <a:gsLst>
              <a:gs pos="0">
                <a:schemeClr val="accent2"/>
              </a:gs>
              <a:gs pos="50000">
                <a:schemeClr val="accent1">
                  <a:tint val="44500"/>
                  <a:satMod val="160000"/>
                </a:schemeClr>
              </a:gs>
              <a:gs pos="100000">
                <a:schemeClr val="accent1">
                  <a:tint val="23500"/>
                  <a:satMod val="160000"/>
                </a:schemeClr>
              </a:gs>
            </a:gsLst>
            <a:path path="shape">
              <a:fillToRect l="50000" t="50000" r="50000" b="50000"/>
            </a:path>
            <a:tileRect/>
          </a:gradFill>
          <a:ln>
            <a:solidFill>
              <a:srgbClr val="E25E04"/>
            </a:solidFill>
          </a:ln>
          <a:scene3d>
            <a:camera prst="orthographicFront"/>
            <a:lightRig rig="threePt" dir="t"/>
          </a:scene3d>
          <a:sp3d>
            <a:bevelT/>
          </a:sp3d>
        </p:spPr>
        <p:txBody>
          <a:bodyPr wrap="square" rtlCol="0">
            <a:spAutoFit/>
          </a:bodyPr>
          <a:lstStyle/>
          <a:p>
            <a:pPr algn="ctr"/>
            <a:r>
              <a:rPr lang="el-GR" sz="1400" b="1" u="sng" dirty="0" smtClean="0">
                <a:solidFill>
                  <a:schemeClr val="accent2">
                    <a:lumMod val="50000"/>
                  </a:schemeClr>
                </a:solidFill>
              </a:rPr>
              <a:t>Εξωτερικό περιβάλλον</a:t>
            </a:r>
          </a:p>
          <a:p>
            <a:pPr algn="ctr"/>
            <a:r>
              <a:rPr lang="el-GR" sz="1400" b="1" u="sng" dirty="0" smtClean="0">
                <a:solidFill>
                  <a:schemeClr val="accent2">
                    <a:lumMod val="50000"/>
                  </a:schemeClr>
                </a:solidFill>
              </a:rPr>
              <a:t>Ανάλυση </a:t>
            </a:r>
            <a:r>
              <a:rPr lang="el-GR" sz="1400" b="1" u="sng" dirty="0" smtClean="0">
                <a:solidFill>
                  <a:schemeClr val="accent2">
                    <a:lumMod val="50000"/>
                  </a:schemeClr>
                </a:solidFill>
              </a:rPr>
              <a:t>μίκρο περιβάλλοντος</a:t>
            </a:r>
          </a:p>
          <a:p>
            <a:pPr algn="ctr"/>
            <a:endParaRPr lang="el-GR" sz="1400" b="1" u="sng" dirty="0" smtClean="0">
              <a:solidFill>
                <a:srgbClr val="E25E04"/>
              </a:solidFill>
            </a:endParaRPr>
          </a:p>
          <a:p>
            <a:r>
              <a:rPr lang="el-GR" sz="1400" b="1" dirty="0" smtClean="0">
                <a:solidFill>
                  <a:schemeClr val="accent2">
                    <a:lumMod val="50000"/>
                  </a:schemeClr>
                </a:solidFill>
              </a:rPr>
              <a:t>Ανάλυση 5 δυνάμεων του </a:t>
            </a:r>
            <a:r>
              <a:rPr lang="en-US" sz="1400" b="1" dirty="0" smtClean="0">
                <a:solidFill>
                  <a:schemeClr val="accent2">
                    <a:lumMod val="50000"/>
                  </a:schemeClr>
                </a:solidFill>
              </a:rPr>
              <a:t>Porter</a:t>
            </a:r>
            <a:r>
              <a:rPr lang="el-GR" sz="1400" b="1" dirty="0" smtClean="0">
                <a:solidFill>
                  <a:schemeClr val="accent2">
                    <a:lumMod val="50000"/>
                  </a:schemeClr>
                </a:solidFill>
              </a:rPr>
              <a:t>.</a:t>
            </a:r>
          </a:p>
          <a:p>
            <a:pPr marL="342900" indent="-342900"/>
            <a:r>
              <a:rPr lang="el-GR" sz="1400" b="1" dirty="0" smtClean="0">
                <a:solidFill>
                  <a:schemeClr val="accent2">
                    <a:lumMod val="50000"/>
                  </a:schemeClr>
                </a:solidFill>
              </a:rPr>
              <a:t>3.	Διαπραγματευτική δύναμη των αγοραστών.</a:t>
            </a:r>
          </a:p>
          <a:p>
            <a:pPr marL="342900" indent="-342900"/>
            <a:r>
              <a:rPr lang="el-GR" sz="1400" b="1" dirty="0" smtClean="0">
                <a:solidFill>
                  <a:schemeClr val="accent2">
                    <a:lumMod val="50000"/>
                  </a:schemeClr>
                </a:solidFill>
              </a:rPr>
              <a:t>	</a:t>
            </a:r>
            <a:r>
              <a:rPr lang="el-GR" sz="1400" b="1" dirty="0" smtClean="0">
                <a:solidFill>
                  <a:schemeClr val="accent2">
                    <a:lumMod val="50000"/>
                  </a:schemeClr>
                </a:solidFill>
              </a:rPr>
              <a:t> Η διαπραγματευτική τους δύναμη εξαρτάται από</a:t>
            </a:r>
            <a:r>
              <a:rPr lang="en-US" sz="1400" b="1" dirty="0" smtClean="0">
                <a:solidFill>
                  <a:schemeClr val="accent2">
                    <a:lumMod val="50000"/>
                  </a:schemeClr>
                </a:solidFill>
              </a:rPr>
              <a:t>:</a:t>
            </a:r>
            <a:endParaRPr lang="el-GR" sz="1400" b="1" dirty="0" smtClean="0">
              <a:solidFill>
                <a:schemeClr val="accent2">
                  <a:lumMod val="50000"/>
                </a:schemeClr>
              </a:solidFill>
            </a:endParaRPr>
          </a:p>
          <a:p>
            <a:pPr marL="800100" lvl="1" indent="-342900">
              <a:buFont typeface="Arial" pitchFamily="34" charset="0"/>
              <a:buChar char="•"/>
            </a:pPr>
            <a:r>
              <a:rPr lang="el-GR" sz="1400" b="1" dirty="0" smtClean="0">
                <a:solidFill>
                  <a:schemeClr val="accent2">
                    <a:lumMod val="50000"/>
                  </a:schemeClr>
                </a:solidFill>
              </a:rPr>
              <a:t>Το μέγεθος του αγοραστή,</a:t>
            </a:r>
          </a:p>
          <a:p>
            <a:pPr marL="800100" lvl="1" indent="-342900">
              <a:buFont typeface="Arial" pitchFamily="34" charset="0"/>
              <a:buChar char="•"/>
            </a:pPr>
            <a:r>
              <a:rPr lang="el-GR" sz="1400" b="1" dirty="0" smtClean="0">
                <a:solidFill>
                  <a:schemeClr val="accent2">
                    <a:lumMod val="50000"/>
                  </a:schemeClr>
                </a:solidFill>
              </a:rPr>
              <a:t>Τον αριθμό των προμηθευτών,</a:t>
            </a:r>
          </a:p>
          <a:p>
            <a:pPr marL="800100" lvl="1" indent="-342900">
              <a:buFont typeface="Arial" pitchFamily="34" charset="0"/>
              <a:buChar char="•"/>
            </a:pPr>
            <a:r>
              <a:rPr lang="el-GR" sz="1400" b="1" dirty="0" smtClean="0">
                <a:solidFill>
                  <a:schemeClr val="accent2">
                    <a:lumMod val="50000"/>
                  </a:schemeClr>
                </a:solidFill>
              </a:rPr>
              <a:t>Τις πληροφορίες για το κόστος παραγωγής του προμηθευτή,</a:t>
            </a:r>
          </a:p>
          <a:p>
            <a:pPr marL="800100" lvl="1" indent="-342900">
              <a:buFont typeface="Arial" pitchFamily="34" charset="0"/>
              <a:buChar char="•"/>
            </a:pPr>
            <a:r>
              <a:rPr lang="el-GR" sz="1400" b="1" dirty="0" smtClean="0">
                <a:solidFill>
                  <a:schemeClr val="accent2">
                    <a:lumMod val="50000"/>
                  </a:schemeClr>
                </a:solidFill>
              </a:rPr>
              <a:t>Την ευαισθησία του αγοραστή στην τιμή,</a:t>
            </a:r>
          </a:p>
          <a:p>
            <a:pPr marL="800100" lvl="1" indent="-342900">
              <a:buFont typeface="Arial" pitchFamily="34" charset="0"/>
              <a:buChar char="•"/>
            </a:pPr>
            <a:r>
              <a:rPr lang="el-GR" sz="1400" b="1" dirty="0" smtClean="0">
                <a:solidFill>
                  <a:schemeClr val="accent2">
                    <a:lumMod val="50000"/>
                  </a:schemeClr>
                </a:solidFill>
              </a:rPr>
              <a:t>Τα χαρακτηριστικά του προϊόντος,</a:t>
            </a:r>
          </a:p>
          <a:p>
            <a:pPr marL="800100" lvl="1" indent="-342900">
              <a:buFont typeface="Arial" pitchFamily="34" charset="0"/>
              <a:buChar char="•"/>
            </a:pPr>
            <a:r>
              <a:rPr lang="el-GR" sz="1400" b="1" dirty="0" smtClean="0">
                <a:solidFill>
                  <a:schemeClr val="accent2">
                    <a:lumMod val="50000"/>
                  </a:schemeClr>
                </a:solidFill>
              </a:rPr>
              <a:t>Την κάθετη ολοκλήρωση του αγοραστή προς τα πίσω.</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chemeClr val="accent2">
                    <a:lumMod val="50000"/>
                  </a:schemeClr>
                </a:solidFill>
              </a:rPr>
              <a:t>1.</a:t>
            </a:r>
          </a:p>
          <a:p>
            <a:r>
              <a:rPr lang="el-GR" b="1" dirty="0" smtClean="0">
                <a:solidFill>
                  <a:schemeClr val="accent2">
                    <a:lumMod val="50000"/>
                  </a:schemeClr>
                </a:solidFill>
              </a:rPr>
              <a:t>Ανάλυση εξωτερικού περιβάλλοντος</a:t>
            </a:r>
            <a:endParaRPr lang="en-US" b="1" dirty="0" smtClean="0">
              <a:solidFill>
                <a:schemeClr val="accent2">
                  <a:lumMod val="50000"/>
                </a:schemeClr>
              </a:solidFill>
            </a:endParaRPr>
          </a:p>
        </p:txBody>
      </p:sp>
      <p:sp>
        <p:nvSpPr>
          <p:cNvPr id="8" name="7 - TextBox"/>
          <p:cNvSpPr txBox="1"/>
          <p:nvPr/>
        </p:nvSpPr>
        <p:spPr>
          <a:xfrm>
            <a:off x="1785918" y="928670"/>
            <a:ext cx="7143800" cy="2677656"/>
          </a:xfrm>
          <a:prstGeom prst="rect">
            <a:avLst/>
          </a:prstGeom>
          <a:gradFill flip="none" rotWithShape="1">
            <a:gsLst>
              <a:gs pos="0">
                <a:schemeClr val="accent2"/>
              </a:gs>
              <a:gs pos="50000">
                <a:schemeClr val="accent1">
                  <a:tint val="44500"/>
                  <a:satMod val="160000"/>
                </a:schemeClr>
              </a:gs>
              <a:gs pos="100000">
                <a:schemeClr val="accent1">
                  <a:tint val="23500"/>
                  <a:satMod val="160000"/>
                </a:schemeClr>
              </a:gs>
            </a:gsLst>
            <a:path path="shape">
              <a:fillToRect l="50000" t="50000" r="50000" b="50000"/>
            </a:path>
            <a:tileRect/>
          </a:gradFill>
          <a:ln>
            <a:solidFill>
              <a:srgbClr val="E25E04"/>
            </a:solidFill>
          </a:ln>
          <a:scene3d>
            <a:camera prst="orthographicFront"/>
            <a:lightRig rig="threePt" dir="t"/>
          </a:scene3d>
          <a:sp3d>
            <a:bevelT/>
          </a:sp3d>
        </p:spPr>
        <p:txBody>
          <a:bodyPr wrap="square" rtlCol="0">
            <a:spAutoFit/>
          </a:bodyPr>
          <a:lstStyle/>
          <a:p>
            <a:pPr algn="ctr"/>
            <a:r>
              <a:rPr lang="el-GR" sz="1400" b="1" u="sng" dirty="0" smtClean="0">
                <a:solidFill>
                  <a:schemeClr val="accent2">
                    <a:lumMod val="50000"/>
                  </a:schemeClr>
                </a:solidFill>
              </a:rPr>
              <a:t>Εξωτερικό περιβάλλον</a:t>
            </a:r>
          </a:p>
          <a:p>
            <a:pPr algn="ctr"/>
            <a:r>
              <a:rPr lang="el-GR" sz="1400" b="1" u="sng" dirty="0" smtClean="0">
                <a:solidFill>
                  <a:schemeClr val="accent2">
                    <a:lumMod val="50000"/>
                  </a:schemeClr>
                </a:solidFill>
              </a:rPr>
              <a:t>Ανάλυση </a:t>
            </a:r>
            <a:r>
              <a:rPr lang="el-GR" sz="1400" b="1" u="sng" dirty="0" smtClean="0">
                <a:solidFill>
                  <a:schemeClr val="accent2">
                    <a:lumMod val="50000"/>
                  </a:schemeClr>
                </a:solidFill>
              </a:rPr>
              <a:t>μίκρο περιβάλλοντος</a:t>
            </a:r>
          </a:p>
          <a:p>
            <a:pPr algn="ctr"/>
            <a:endParaRPr lang="el-GR" sz="1400" b="1" u="sng" dirty="0" smtClean="0">
              <a:solidFill>
                <a:srgbClr val="E25E04"/>
              </a:solidFill>
            </a:endParaRPr>
          </a:p>
          <a:p>
            <a:r>
              <a:rPr lang="el-GR" sz="1400" b="1" dirty="0" smtClean="0">
                <a:solidFill>
                  <a:schemeClr val="accent2">
                    <a:lumMod val="50000"/>
                  </a:schemeClr>
                </a:solidFill>
              </a:rPr>
              <a:t>Ανάλυση 5 δυνάμεων του </a:t>
            </a:r>
            <a:r>
              <a:rPr lang="en-US" sz="1400" b="1" dirty="0" smtClean="0">
                <a:solidFill>
                  <a:schemeClr val="accent2">
                    <a:lumMod val="50000"/>
                  </a:schemeClr>
                </a:solidFill>
              </a:rPr>
              <a:t>Porter</a:t>
            </a:r>
            <a:r>
              <a:rPr lang="el-GR" sz="1400" b="1" dirty="0" smtClean="0">
                <a:solidFill>
                  <a:schemeClr val="accent2">
                    <a:lumMod val="50000"/>
                  </a:schemeClr>
                </a:solidFill>
              </a:rPr>
              <a:t>.</a:t>
            </a:r>
          </a:p>
          <a:p>
            <a:pPr marL="342900" indent="-342900"/>
            <a:r>
              <a:rPr lang="el-GR" sz="1400" b="1" dirty="0" smtClean="0">
                <a:solidFill>
                  <a:schemeClr val="accent2">
                    <a:lumMod val="50000"/>
                  </a:schemeClr>
                </a:solidFill>
              </a:rPr>
              <a:t>4.	Απειλή υποκατάστατων προϊόντων.</a:t>
            </a:r>
          </a:p>
          <a:p>
            <a:pPr marL="342900" indent="-342900"/>
            <a:r>
              <a:rPr lang="el-GR" sz="1400" b="1" dirty="0" smtClean="0">
                <a:solidFill>
                  <a:schemeClr val="accent2">
                    <a:lumMod val="50000"/>
                  </a:schemeClr>
                </a:solidFill>
              </a:rPr>
              <a:t>	</a:t>
            </a:r>
            <a:r>
              <a:rPr lang="el-GR" sz="1400" b="1" dirty="0" smtClean="0">
                <a:solidFill>
                  <a:schemeClr val="accent2">
                    <a:lumMod val="50000"/>
                  </a:schemeClr>
                </a:solidFill>
              </a:rPr>
              <a:t> Η ύπαρξη υποκατάστατων προϊόντων έχει άμεση επίδραση στη ζήτηση των προϊόντων μιας επιχείρησης και συνήθως οι επιχειρήσεις με υποκατάστατα προϊόντα ανταγωνίζονται η μία την άλλη. Η ανταγωνιστική αυτή δύναμη θεωρείται ιδιαίτερα επικίνδυνη. Οι παράγοντες που επιδρούν εδώ είναι οι ακόλουθοι</a:t>
            </a:r>
            <a:r>
              <a:rPr lang="en-US" sz="1400" b="1" dirty="0" smtClean="0">
                <a:solidFill>
                  <a:schemeClr val="accent2">
                    <a:lumMod val="50000"/>
                  </a:schemeClr>
                </a:solidFill>
              </a:rPr>
              <a:t>:</a:t>
            </a:r>
            <a:endParaRPr lang="el-GR" sz="1400" b="1" dirty="0" smtClean="0">
              <a:solidFill>
                <a:schemeClr val="accent2">
                  <a:lumMod val="50000"/>
                </a:schemeClr>
              </a:solidFill>
            </a:endParaRPr>
          </a:p>
          <a:p>
            <a:pPr marL="800100" lvl="1" indent="-342900">
              <a:buFont typeface="Arial" pitchFamily="34" charset="0"/>
              <a:buChar char="•"/>
            </a:pPr>
            <a:r>
              <a:rPr lang="el-GR" sz="1400" b="1" dirty="0" smtClean="0">
                <a:solidFill>
                  <a:schemeClr val="accent2">
                    <a:lumMod val="50000"/>
                  </a:schemeClr>
                </a:solidFill>
              </a:rPr>
              <a:t>Ύπαρξη κοντινών υποκατάστατων,</a:t>
            </a:r>
          </a:p>
          <a:p>
            <a:pPr marL="800100" lvl="1" indent="-342900">
              <a:buFont typeface="Arial" pitchFamily="34" charset="0"/>
              <a:buChar char="•"/>
            </a:pPr>
            <a:r>
              <a:rPr lang="el-GR" sz="1400" b="1" dirty="0" smtClean="0">
                <a:solidFill>
                  <a:schemeClr val="accent2">
                    <a:lumMod val="50000"/>
                  </a:schemeClr>
                </a:solidFill>
              </a:rPr>
              <a:t>Η επίδραση της τιμής,</a:t>
            </a:r>
          </a:p>
          <a:p>
            <a:pPr marL="800100" lvl="1" indent="-342900">
              <a:buFont typeface="Arial" pitchFamily="34" charset="0"/>
              <a:buChar char="•"/>
            </a:pPr>
            <a:r>
              <a:rPr lang="el-GR" sz="1400" b="1" dirty="0" smtClean="0">
                <a:solidFill>
                  <a:schemeClr val="accent2">
                    <a:lumMod val="50000"/>
                  </a:schemeClr>
                </a:solidFill>
              </a:rPr>
              <a:t>Η ροπή των καταναλωτών προς τα υποκατάστατα.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chemeClr val="accent2">
                    <a:lumMod val="50000"/>
                  </a:schemeClr>
                </a:solidFill>
              </a:rPr>
              <a:t>1.</a:t>
            </a:r>
          </a:p>
          <a:p>
            <a:r>
              <a:rPr lang="el-GR" b="1" dirty="0" smtClean="0">
                <a:solidFill>
                  <a:schemeClr val="accent2">
                    <a:lumMod val="50000"/>
                  </a:schemeClr>
                </a:solidFill>
              </a:rPr>
              <a:t>Ανάλυση εξωτερικού περιβάλλοντος</a:t>
            </a:r>
            <a:endParaRPr lang="en-US" b="1" dirty="0" smtClean="0">
              <a:solidFill>
                <a:schemeClr val="accent2">
                  <a:lumMod val="50000"/>
                </a:schemeClr>
              </a:solidFill>
            </a:endParaRPr>
          </a:p>
        </p:txBody>
      </p:sp>
      <p:sp>
        <p:nvSpPr>
          <p:cNvPr id="8" name="7 - TextBox"/>
          <p:cNvSpPr txBox="1"/>
          <p:nvPr/>
        </p:nvSpPr>
        <p:spPr>
          <a:xfrm>
            <a:off x="1785918" y="928670"/>
            <a:ext cx="7143800" cy="2677656"/>
          </a:xfrm>
          <a:prstGeom prst="rect">
            <a:avLst/>
          </a:prstGeom>
          <a:gradFill flip="none" rotWithShape="1">
            <a:gsLst>
              <a:gs pos="0">
                <a:schemeClr val="accent2"/>
              </a:gs>
              <a:gs pos="50000">
                <a:schemeClr val="accent1">
                  <a:tint val="44500"/>
                  <a:satMod val="160000"/>
                </a:schemeClr>
              </a:gs>
              <a:gs pos="100000">
                <a:schemeClr val="accent1">
                  <a:tint val="23500"/>
                  <a:satMod val="160000"/>
                </a:schemeClr>
              </a:gs>
            </a:gsLst>
            <a:path path="shape">
              <a:fillToRect l="50000" t="50000" r="50000" b="50000"/>
            </a:path>
            <a:tileRect/>
          </a:gradFill>
          <a:ln>
            <a:solidFill>
              <a:srgbClr val="E25E04"/>
            </a:solidFill>
          </a:ln>
          <a:scene3d>
            <a:camera prst="orthographicFront"/>
            <a:lightRig rig="threePt" dir="t"/>
          </a:scene3d>
          <a:sp3d>
            <a:bevelT/>
          </a:sp3d>
        </p:spPr>
        <p:txBody>
          <a:bodyPr wrap="square" rtlCol="0">
            <a:spAutoFit/>
          </a:bodyPr>
          <a:lstStyle/>
          <a:p>
            <a:pPr algn="ctr"/>
            <a:r>
              <a:rPr lang="el-GR" sz="1400" b="1" u="sng" dirty="0" smtClean="0">
                <a:solidFill>
                  <a:schemeClr val="accent2">
                    <a:lumMod val="50000"/>
                  </a:schemeClr>
                </a:solidFill>
              </a:rPr>
              <a:t>Εξωτερικό περιβάλλον</a:t>
            </a:r>
          </a:p>
          <a:p>
            <a:pPr algn="ctr"/>
            <a:r>
              <a:rPr lang="el-GR" sz="1400" b="1" u="sng" dirty="0" smtClean="0">
                <a:solidFill>
                  <a:schemeClr val="accent2">
                    <a:lumMod val="50000"/>
                  </a:schemeClr>
                </a:solidFill>
              </a:rPr>
              <a:t>Ανάλυση </a:t>
            </a:r>
            <a:r>
              <a:rPr lang="el-GR" sz="1400" b="1" u="sng" dirty="0" smtClean="0">
                <a:solidFill>
                  <a:schemeClr val="accent2">
                    <a:lumMod val="50000"/>
                  </a:schemeClr>
                </a:solidFill>
              </a:rPr>
              <a:t>μίκρο περιβάλλοντος</a:t>
            </a:r>
          </a:p>
          <a:p>
            <a:pPr algn="ctr"/>
            <a:endParaRPr lang="el-GR" sz="1400" b="1" u="sng" dirty="0" smtClean="0">
              <a:solidFill>
                <a:srgbClr val="E25E04"/>
              </a:solidFill>
            </a:endParaRPr>
          </a:p>
          <a:p>
            <a:r>
              <a:rPr lang="el-GR" sz="1400" b="1" dirty="0" smtClean="0">
                <a:solidFill>
                  <a:schemeClr val="accent2">
                    <a:lumMod val="50000"/>
                  </a:schemeClr>
                </a:solidFill>
              </a:rPr>
              <a:t>Ανάλυση 5 δυνάμεων του </a:t>
            </a:r>
            <a:r>
              <a:rPr lang="en-US" sz="1400" b="1" dirty="0" smtClean="0">
                <a:solidFill>
                  <a:schemeClr val="accent2">
                    <a:lumMod val="50000"/>
                  </a:schemeClr>
                </a:solidFill>
              </a:rPr>
              <a:t>Porter</a:t>
            </a:r>
            <a:r>
              <a:rPr lang="el-GR" sz="1400" b="1" dirty="0" smtClean="0">
                <a:solidFill>
                  <a:schemeClr val="accent2">
                    <a:lumMod val="50000"/>
                  </a:schemeClr>
                </a:solidFill>
              </a:rPr>
              <a:t>.</a:t>
            </a:r>
          </a:p>
          <a:p>
            <a:pPr marL="342900" indent="-342900"/>
            <a:r>
              <a:rPr lang="el-GR" sz="1400" b="1" dirty="0" smtClean="0">
                <a:solidFill>
                  <a:schemeClr val="accent2">
                    <a:lumMod val="50000"/>
                  </a:schemeClr>
                </a:solidFill>
              </a:rPr>
              <a:t>5.	Ανταγωνισμός ανάμεσα στις υπάρχουσες επιχειρήσεις ενός κλάδου.</a:t>
            </a:r>
          </a:p>
          <a:p>
            <a:pPr marL="342900" indent="-342900"/>
            <a:r>
              <a:rPr lang="el-GR" sz="1400" b="1" dirty="0" smtClean="0">
                <a:solidFill>
                  <a:schemeClr val="accent2">
                    <a:lumMod val="50000"/>
                  </a:schemeClr>
                </a:solidFill>
              </a:rPr>
              <a:t>	</a:t>
            </a:r>
            <a:r>
              <a:rPr lang="el-GR" sz="1400" b="1" dirty="0" smtClean="0">
                <a:solidFill>
                  <a:schemeClr val="accent2">
                    <a:lumMod val="50000"/>
                  </a:schemeClr>
                </a:solidFill>
              </a:rPr>
              <a:t> Η ένταση και ο τρόπος που αντιδρούν οι ανταγωνιστές εξαρτάται από τις συνθήκες που επικρατούν στον κλάδο. Πιο συγκεκριμένα</a:t>
            </a:r>
            <a:r>
              <a:rPr lang="en-US" sz="1400" b="1" dirty="0" smtClean="0">
                <a:solidFill>
                  <a:schemeClr val="accent2">
                    <a:lumMod val="50000"/>
                  </a:schemeClr>
                </a:solidFill>
              </a:rPr>
              <a:t>:</a:t>
            </a:r>
            <a:endParaRPr lang="el-GR" sz="1400" b="1" dirty="0" smtClean="0">
              <a:solidFill>
                <a:schemeClr val="accent2">
                  <a:lumMod val="50000"/>
                </a:schemeClr>
              </a:solidFill>
            </a:endParaRPr>
          </a:p>
          <a:p>
            <a:pPr marL="800100" lvl="1" indent="-342900">
              <a:buFont typeface="Arial" pitchFamily="34" charset="0"/>
              <a:buChar char="•"/>
            </a:pPr>
            <a:r>
              <a:rPr lang="el-GR" sz="1400" b="1" dirty="0" smtClean="0">
                <a:solidFill>
                  <a:schemeClr val="accent2">
                    <a:lumMod val="50000"/>
                  </a:schemeClr>
                </a:solidFill>
              </a:rPr>
              <a:t>Χαρακτηριστικά ανταγωνιστών,</a:t>
            </a:r>
          </a:p>
          <a:p>
            <a:pPr marL="800100" lvl="1" indent="-342900">
              <a:buFont typeface="Arial" pitchFamily="34" charset="0"/>
              <a:buChar char="•"/>
            </a:pPr>
            <a:r>
              <a:rPr lang="el-GR" sz="1400" b="1" dirty="0" smtClean="0">
                <a:solidFill>
                  <a:schemeClr val="accent2">
                    <a:lumMod val="50000"/>
                  </a:schemeClr>
                </a:solidFill>
              </a:rPr>
              <a:t>Το υψηλό σταθερό κόστος και οι οικονομίες κλίμακας,</a:t>
            </a:r>
          </a:p>
          <a:p>
            <a:pPr marL="800100" lvl="1" indent="-342900">
              <a:buFont typeface="Arial" pitchFamily="34" charset="0"/>
              <a:buChar char="•"/>
            </a:pPr>
            <a:r>
              <a:rPr lang="el-GR" sz="1400" b="1" dirty="0" smtClean="0">
                <a:solidFill>
                  <a:schemeClr val="accent2">
                    <a:lumMod val="50000"/>
                  </a:schemeClr>
                </a:solidFill>
              </a:rPr>
              <a:t>Οι προσπάθειες για αύξηση του μεριδίου αγοράς,</a:t>
            </a:r>
          </a:p>
          <a:p>
            <a:pPr marL="800100" lvl="1" indent="-342900">
              <a:buFont typeface="Arial" pitchFamily="34" charset="0"/>
              <a:buChar char="•"/>
            </a:pPr>
            <a:r>
              <a:rPr lang="el-GR" sz="1400" b="1" dirty="0" smtClean="0">
                <a:solidFill>
                  <a:schemeClr val="accent2">
                    <a:lumMod val="50000"/>
                  </a:schemeClr>
                </a:solidFill>
              </a:rPr>
              <a:t>Η διαφοροποίηση στα προϊόντα,</a:t>
            </a:r>
          </a:p>
          <a:p>
            <a:pPr marL="800100" lvl="1" indent="-342900">
              <a:buFont typeface="Arial" pitchFamily="34" charset="0"/>
              <a:buChar char="•"/>
            </a:pPr>
            <a:r>
              <a:rPr lang="el-GR" sz="1400" b="1" dirty="0" smtClean="0">
                <a:solidFill>
                  <a:schemeClr val="accent2">
                    <a:lumMod val="50000"/>
                  </a:schemeClr>
                </a:solidFill>
              </a:rPr>
              <a:t>Η ύπαρξη υψηλών εμποδίων εισόδου.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3538</TotalTime>
  <Words>606</Words>
  <Application>Microsoft Office PowerPoint</Application>
  <PresentationFormat>Προβολή στην οθόνη (4:3)</PresentationFormat>
  <Paragraphs>150</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Median</vt:lpstr>
      <vt:lpstr>Επιχειρησιακή Στρατηγική</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Επιχειρησιακή Στρατηγική</dc:title>
  <dc:creator>User</dc:creator>
  <cp:lastModifiedBy>User</cp:lastModifiedBy>
  <cp:revision>264</cp:revision>
  <dcterms:created xsi:type="dcterms:W3CDTF">2016-10-06T08:58:31Z</dcterms:created>
  <dcterms:modified xsi:type="dcterms:W3CDTF">2016-10-30T17:49:52Z</dcterms:modified>
</cp:coreProperties>
</file>