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6F11DD-C408-49B4-9A84-6E3ABBDBFD28}" type="datetimeFigureOut">
              <a:rPr lang="el-GR" smtClean="0"/>
              <a:pPr/>
              <a:t>17/10/2018</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780E94-6B32-4876-B854-475B1FF113FA}" type="slidenum">
              <a:rPr lang="el-GR" smtClean="0"/>
              <a:pPr/>
              <a:t>‹#›</a:t>
            </a:fld>
            <a:endParaRPr 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3911F6-C2FC-4AE6-BB3C-672CD110A028}" type="datetimeFigureOut">
              <a:rPr lang="el-GR" smtClean="0"/>
              <a:pPr/>
              <a:t>17/10/2018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493A52-1060-4AF8-B778-D74E2CFA0796}" type="slidenum">
              <a:rPr lang="el-GR" smtClean="0"/>
              <a:pPr/>
              <a:t>‹#›</a:t>
            </a:fld>
            <a:endParaRPr lang="el-G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493A52-1060-4AF8-B778-D74E2CFA0796}"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F3EED9CA-A9A2-460D-997E-6410AB3D0490}" type="datetime1">
              <a:rPr lang="en-US" smtClean="0"/>
              <a:pPr/>
              <a:t>10/17/2018</a:t>
            </a:fld>
            <a:endParaRPr lang="en-US"/>
          </a:p>
        </p:txBody>
      </p:sp>
      <p:sp>
        <p:nvSpPr>
          <p:cNvPr id="20" name="19 - Θέση υποσέλιδου"/>
          <p:cNvSpPr>
            <a:spLocks noGrp="1"/>
          </p:cNvSpPr>
          <p:nvPr>
            <p:ph type="ftr" sz="quarter" idx="11"/>
          </p:nvPr>
        </p:nvSpPr>
        <p:spPr/>
        <p:txBody>
          <a:bodyPr/>
          <a:lstStyle>
            <a:extLst/>
          </a:lstStyle>
          <a:p>
            <a:endParaRPr kumimoji="0" lang="en-US"/>
          </a:p>
        </p:txBody>
      </p:sp>
      <p:sp>
        <p:nvSpPr>
          <p:cNvPr id="10" name="9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682BB4F-5860-40DE-AF2C-C1A46D5DE91B}" type="datetime1">
              <a:rPr lang="en-US" smtClean="0"/>
              <a:pPr/>
              <a:t>10/17/2018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EC4312E-927E-47B4-846E-3CCF60FE8647}" type="datetime1">
              <a:rPr lang="en-US" smtClean="0"/>
              <a:pPr/>
              <a:t>10/17/2018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98747DC-6873-4EEB-83DE-6294757CDF36}" type="datetime1">
              <a:rPr lang="en-US" smtClean="0"/>
              <a:pPr/>
              <a:t>10/17/2018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04E52C50-4C9B-41DD-BE01-66C825F8CB18}" type="datetime1">
              <a:rPr lang="en-US" smtClean="0"/>
              <a:pPr/>
              <a:t>10/17/2018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658DCCC-0389-49E2-8A39-3BDDA47D07E8}" type="datetime1">
              <a:rPr lang="en-US" smtClean="0"/>
              <a:pPr/>
              <a:t>10/17/2018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347B916D-44D3-4803-BA9F-29F5F8F2A622}" type="datetime1">
              <a:rPr lang="en-US" smtClean="0"/>
              <a:pPr/>
              <a:t>10/17/2018</a:t>
            </a:fld>
            <a:endParaRPr lang="en-US"/>
          </a:p>
        </p:txBody>
      </p:sp>
      <p:sp>
        <p:nvSpPr>
          <p:cNvPr id="8" name="7 - Θέση υποσέλιδου"/>
          <p:cNvSpPr>
            <a:spLocks noGrp="1"/>
          </p:cNvSpPr>
          <p:nvPr>
            <p:ph type="ftr" sz="quarter" idx="11"/>
          </p:nvPr>
        </p:nvSpPr>
        <p:spPr/>
        <p:txBody>
          <a:bodyPr/>
          <a:lstStyle>
            <a:extLst/>
          </a:lstStyle>
          <a:p>
            <a:endParaRPr kumimoji="0" lang="en-US"/>
          </a:p>
        </p:txBody>
      </p:sp>
      <p:sp>
        <p:nvSpPr>
          <p:cNvPr id="9" name="8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FAE4E4FE-675B-436B-8129-3A5704FFB821}" type="datetime1">
              <a:rPr lang="en-US" smtClean="0"/>
              <a:pPr/>
              <a:t>10/17/2018</a:t>
            </a:fld>
            <a:endParaRPr lang="en-US"/>
          </a:p>
        </p:txBody>
      </p:sp>
      <p:sp>
        <p:nvSpPr>
          <p:cNvPr id="4" name="3 - Θέση υποσέλιδου"/>
          <p:cNvSpPr>
            <a:spLocks noGrp="1"/>
          </p:cNvSpPr>
          <p:nvPr>
            <p:ph type="ftr" sz="quarter" idx="11"/>
          </p:nvPr>
        </p:nvSpPr>
        <p:spPr/>
        <p:txBody>
          <a:bodyPr/>
          <a:lstStyle>
            <a:extLst/>
          </a:lstStyle>
          <a:p>
            <a:endParaRPr kumimoji="0" lang="en-US"/>
          </a:p>
        </p:txBody>
      </p:sp>
      <p:sp>
        <p:nvSpPr>
          <p:cNvPr id="5" name="4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6EE51B40-0FF1-4943-A5AD-354ED687A6E0}" type="datetime1">
              <a:rPr lang="en-US" smtClean="0"/>
              <a:pPr/>
              <a:t>10/17/2018</a:t>
            </a:fld>
            <a:endParaRPr lang="en-US"/>
          </a:p>
        </p:txBody>
      </p:sp>
      <p:sp>
        <p:nvSpPr>
          <p:cNvPr id="3" name="2 - Θέση υποσέλιδου"/>
          <p:cNvSpPr>
            <a:spLocks noGrp="1"/>
          </p:cNvSpPr>
          <p:nvPr>
            <p:ph type="ftr" sz="quarter" idx="11"/>
          </p:nvPr>
        </p:nvSpPr>
        <p:spPr/>
        <p:txBody>
          <a:bodyPr/>
          <a:lstStyle>
            <a:extLst/>
          </a:lstStyle>
          <a:p>
            <a:endParaRPr kumimoji="0" lang="en-US"/>
          </a:p>
        </p:txBody>
      </p:sp>
      <p:sp>
        <p:nvSpPr>
          <p:cNvPr id="4" name="3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B52E063-3B35-4BB9-BBAD-251AC73D2387}" type="datetime1">
              <a:rPr lang="en-US" smtClean="0"/>
              <a:pPr/>
              <a:t>10/17/2018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33242998-5555-4BFA-9966-856F16D8C42A}" type="datetime1">
              <a:rPr lang="en-US" smtClean="0"/>
              <a:pPr/>
              <a:t>10/17/2018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E077842F-465E-4BE2-968F-53DC76255E85}" type="datetime1">
              <a:rPr lang="en-US" smtClean="0"/>
              <a:pPr algn="r" eaLnBrk="1" latinLnBrk="0" hangingPunct="1"/>
              <a:t>10/17/2018</a:t>
            </a:fld>
            <a:endParaRPr lang="en-US" sz="1200">
              <a:solidFill>
                <a:schemeClr val="bg2">
                  <a:shade val="50000"/>
                </a:schemeClr>
              </a:solidFill>
            </a:endParaRP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a:t>
            </a:fld>
            <a:endParaRPr kumimoji="0" lang="en-US" sz="1200">
              <a:solidFill>
                <a:schemeClr val="bg2">
                  <a:shade val="50000"/>
                </a:schemeClr>
              </a:solidFill>
              <a:effectLst/>
            </a:endParaRP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432560" y="1850064"/>
            <a:ext cx="7406640" cy="2864820"/>
          </a:xfrm>
        </p:spPr>
        <p:txBody>
          <a:bodyPr>
            <a:normAutofit/>
          </a:bodyPr>
          <a:lstStyle/>
          <a:p>
            <a:pPr algn="ctr"/>
            <a:r>
              <a:rPr lang="el-GR" sz="4000" b="1" dirty="0" smtClean="0"/>
              <a:t>Οργάνωση και Διοίκηση Αγροτουριστικών επιχειρήσεων</a:t>
            </a:r>
          </a:p>
          <a:p>
            <a:pPr algn="ctr"/>
            <a:endParaRPr lang="el-GR" sz="4000" b="1" dirty="0" smtClean="0"/>
          </a:p>
          <a:p>
            <a:pPr algn="r"/>
            <a:r>
              <a:rPr lang="el-GR" sz="2000" b="1" dirty="0" smtClean="0"/>
              <a:t>Εξάμηνο Ζ</a:t>
            </a:r>
            <a:endParaRPr lang="el-GR" sz="2000" b="1" dirty="0"/>
          </a:p>
        </p:txBody>
      </p:sp>
      <p:pic>
        <p:nvPicPr>
          <p:cNvPr id="4" name="Picture 2" descr="logo"/>
          <p:cNvPicPr>
            <a:picLocks noChangeAspect="1" noChangeArrowheads="1"/>
          </p:cNvPicPr>
          <p:nvPr/>
        </p:nvPicPr>
        <p:blipFill>
          <a:blip r:embed="rId3"/>
          <a:srcRect/>
          <a:stretch>
            <a:fillRect/>
          </a:stretch>
        </p:blipFill>
        <p:spPr bwMode="auto">
          <a:xfrm>
            <a:off x="571472" y="285728"/>
            <a:ext cx="4953000" cy="533400"/>
          </a:xfrm>
          <a:prstGeom prst="rect">
            <a:avLst/>
          </a:prstGeom>
          <a:noFill/>
        </p:spPr>
      </p:pic>
      <p:sp>
        <p:nvSpPr>
          <p:cNvPr id="5" name="2 - Υπότιτλος"/>
          <p:cNvSpPr txBox="1">
            <a:spLocks/>
          </p:cNvSpPr>
          <p:nvPr/>
        </p:nvSpPr>
        <p:spPr>
          <a:xfrm>
            <a:off x="1500166" y="5429264"/>
            <a:ext cx="7406640" cy="1143008"/>
          </a:xfrm>
          <a:prstGeom prst="rect">
            <a:avLst/>
          </a:prstGeom>
        </p:spPr>
        <p:txBody>
          <a:bodyPr tIns="0">
            <a:normAutofit/>
          </a:bodyPr>
          <a:lstStyle/>
          <a:p>
            <a:pPr marL="27432" marR="0" lvl="0" indent="0"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l-GR"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Εισηγητής</a:t>
            </a:r>
            <a:r>
              <a:rPr kumimoji="0" lang="en-US"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a:t>
            </a:r>
            <a:r>
              <a:rPr kumimoji="0" lang="el-GR" sz="2000" b="1" i="0" u="none" strike="noStrike" kern="1200" cap="none" spc="0" normalizeH="0" noProof="0" dirty="0" smtClean="0">
                <a:ln>
                  <a:noFill/>
                </a:ln>
                <a:solidFill>
                  <a:schemeClr val="tx2">
                    <a:shade val="30000"/>
                    <a:satMod val="150000"/>
                  </a:schemeClr>
                </a:solidFill>
                <a:effectLst/>
                <a:uLnTx/>
                <a:uFillTx/>
                <a:latin typeface="+mn-lt"/>
                <a:ea typeface="+mn-ea"/>
                <a:cs typeface="+mn-cs"/>
              </a:rPr>
              <a:t> Δρ. </a:t>
            </a:r>
            <a:r>
              <a:rPr kumimoji="0" lang="el-GR" sz="2000" b="1" i="0" u="none" strike="noStrike" kern="1200" cap="none" spc="0" normalizeH="0" noProof="0" dirty="0" err="1" smtClean="0">
                <a:ln>
                  <a:noFill/>
                </a:ln>
                <a:solidFill>
                  <a:schemeClr val="tx2">
                    <a:shade val="30000"/>
                    <a:satMod val="150000"/>
                  </a:schemeClr>
                </a:solidFill>
                <a:effectLst/>
                <a:uLnTx/>
                <a:uFillTx/>
                <a:latin typeface="+mn-lt"/>
                <a:ea typeface="+mn-ea"/>
                <a:cs typeface="+mn-cs"/>
              </a:rPr>
              <a:t>Καλογερίδης</a:t>
            </a:r>
            <a:r>
              <a:rPr kumimoji="0" lang="el-GR" sz="2000" b="1" i="0" u="none" strike="noStrike" kern="1200" cap="none" spc="0" normalizeH="0" noProof="0" dirty="0" smtClean="0">
                <a:ln>
                  <a:noFill/>
                </a:ln>
                <a:solidFill>
                  <a:schemeClr val="tx2">
                    <a:shade val="30000"/>
                    <a:satMod val="150000"/>
                  </a:schemeClr>
                </a:solidFill>
                <a:effectLst/>
                <a:uLnTx/>
                <a:uFillTx/>
                <a:latin typeface="+mn-lt"/>
                <a:ea typeface="+mn-ea"/>
                <a:cs typeface="+mn-cs"/>
              </a:rPr>
              <a:t> Νικόλαος </a:t>
            </a:r>
          </a:p>
          <a:p>
            <a:pPr marL="27432" marR="0" lvl="0" indent="0"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lang="el-GR" sz="2000" b="1" baseline="0" dirty="0" smtClean="0">
              <a:solidFill>
                <a:schemeClr val="tx2">
                  <a:shade val="30000"/>
                  <a:satMod val="150000"/>
                </a:schemeClr>
              </a:solidFill>
            </a:endParaRPr>
          </a:p>
          <a:p>
            <a:pPr marL="27432" marR="0" lvl="0" indent="0" algn="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l-GR"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Γρεβενά 2018</a:t>
            </a:r>
            <a:endParaRPr kumimoji="0" lang="el-GR" sz="2000" b="1" i="0" u="none" strike="noStrike" kern="1200" cap="none" spc="0" normalizeH="0" baseline="0" noProof="0" dirty="0">
              <a:ln>
                <a:noFill/>
              </a:ln>
              <a:solidFill>
                <a:schemeClr val="tx2">
                  <a:shade val="30000"/>
                  <a:satMod val="150000"/>
                </a:schemeClr>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b="1" dirty="0" smtClean="0"/>
              <a:t>Π</a:t>
            </a:r>
            <a:r>
              <a:rPr lang="el-GR" sz="3200" b="1" dirty="0" smtClean="0"/>
              <a:t>αράμετροι </a:t>
            </a:r>
            <a:r>
              <a:rPr lang="el-GR" sz="3200" b="1" dirty="0" smtClean="0"/>
              <a:t>διαμόρφωσης </a:t>
            </a:r>
            <a:br>
              <a:rPr lang="el-GR" sz="3200" b="1" dirty="0" smtClean="0"/>
            </a:br>
            <a:r>
              <a:rPr lang="el-GR" sz="3200" b="1" dirty="0" smtClean="0"/>
              <a:t>της τουριστικής ζήτησης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10</a:t>
            </a:fld>
            <a:endParaRPr kumimoji="0" lang="en-US"/>
          </a:p>
        </p:txBody>
      </p:sp>
      <p:sp>
        <p:nvSpPr>
          <p:cNvPr id="8" name="7 - TextBox"/>
          <p:cNvSpPr txBox="1"/>
          <p:nvPr/>
        </p:nvSpPr>
        <p:spPr>
          <a:xfrm>
            <a:off x="1071538" y="2143116"/>
            <a:ext cx="7858180" cy="3539430"/>
          </a:xfrm>
          <a:prstGeom prst="rect">
            <a:avLst/>
          </a:prstGeom>
          <a:solidFill>
            <a:srgbClr val="92D050"/>
          </a:solidFill>
          <a:ln>
            <a:solidFill>
              <a:schemeClr val="tx1"/>
            </a:solidFill>
          </a:ln>
        </p:spPr>
        <p:txBody>
          <a:bodyPr wrap="square" rtlCol="0">
            <a:spAutoFit/>
          </a:bodyPr>
          <a:lstStyle/>
          <a:p>
            <a:pPr algn="ctr"/>
            <a:r>
              <a:rPr lang="el-GR" sz="1600" b="1" u="sng" dirty="0" smtClean="0"/>
              <a:t>Διεθνή </a:t>
            </a:r>
            <a:r>
              <a:rPr lang="el-GR" sz="1600" b="1" u="sng" dirty="0" smtClean="0"/>
              <a:t>καταναλωτική τουριστική </a:t>
            </a:r>
            <a:r>
              <a:rPr lang="el-GR" sz="1600" b="1" u="sng" dirty="0" smtClean="0"/>
              <a:t>συμπεριφορά</a:t>
            </a:r>
          </a:p>
          <a:p>
            <a:pPr algn="ctr"/>
            <a:endParaRPr lang="el-GR" sz="1600" b="1" u="sng" dirty="0" smtClean="0"/>
          </a:p>
          <a:p>
            <a:pPr algn="just"/>
            <a:r>
              <a:rPr lang="el-GR" sz="1600" dirty="0" smtClean="0"/>
              <a:t>Η </a:t>
            </a:r>
            <a:r>
              <a:rPr lang="el-GR" sz="1600" b="1" dirty="0" smtClean="0"/>
              <a:t>καταναλωτική συμπεριφορά στον τουρισμό περιγράφεται, μεταξύ άλλων, από τη θεωρία ιεράρχησης των ανθρώπινων </a:t>
            </a:r>
            <a:r>
              <a:rPr lang="el-GR" sz="1600" b="1" dirty="0" smtClean="0"/>
              <a:t> αναγκών </a:t>
            </a:r>
            <a:r>
              <a:rPr lang="el-GR" sz="1600" b="1" dirty="0" smtClean="0"/>
              <a:t>του </a:t>
            </a:r>
            <a:r>
              <a:rPr lang="en-US" sz="1600" b="1" dirty="0" smtClean="0"/>
              <a:t>Maslow. </a:t>
            </a:r>
            <a:r>
              <a:rPr lang="el-GR" sz="1600" b="1" u="sng" dirty="0" smtClean="0"/>
              <a:t> </a:t>
            </a:r>
          </a:p>
          <a:p>
            <a:pPr algn="just"/>
            <a:endParaRPr lang="el-GR" sz="1600" b="1" u="sng" dirty="0" smtClean="0"/>
          </a:p>
          <a:p>
            <a:endParaRPr lang="el-GR" sz="1600" dirty="0" smtClean="0"/>
          </a:p>
          <a:p>
            <a:pPr>
              <a:buFont typeface="Arial" pitchFamily="34" charset="0"/>
              <a:buChar char="•"/>
            </a:pPr>
            <a:r>
              <a:rPr lang="el-GR" sz="1600" b="1" dirty="0" smtClean="0"/>
              <a:t>Ανάγκες αυτοπραγμάτωσης </a:t>
            </a:r>
            <a:endParaRPr lang="el-GR" sz="1600" b="1" dirty="0" smtClean="0"/>
          </a:p>
          <a:p>
            <a:pPr>
              <a:buFont typeface="Arial" pitchFamily="34" charset="0"/>
              <a:buChar char="•"/>
            </a:pPr>
            <a:r>
              <a:rPr lang="el-GR" sz="1600" b="1" dirty="0" smtClean="0"/>
              <a:t>Ανάγκες αυτοεκτίμησης </a:t>
            </a:r>
          </a:p>
          <a:p>
            <a:pPr>
              <a:buFont typeface="Arial" pitchFamily="34" charset="0"/>
              <a:buChar char="•"/>
            </a:pPr>
            <a:r>
              <a:rPr lang="el-GR" sz="1600" b="1" dirty="0" smtClean="0"/>
              <a:t>Κοινωνικές </a:t>
            </a:r>
            <a:r>
              <a:rPr lang="el-GR" sz="1600" b="1" dirty="0" smtClean="0"/>
              <a:t>ανάγκες </a:t>
            </a:r>
            <a:endParaRPr lang="el-GR" sz="1600" b="1" dirty="0" smtClean="0"/>
          </a:p>
          <a:p>
            <a:pPr>
              <a:buFont typeface="Arial" pitchFamily="34" charset="0"/>
              <a:buChar char="•"/>
            </a:pPr>
            <a:r>
              <a:rPr lang="el-GR" sz="1600" b="1" dirty="0" smtClean="0"/>
              <a:t>Ανάγκες </a:t>
            </a:r>
            <a:r>
              <a:rPr lang="el-GR" sz="1600" b="1" dirty="0" smtClean="0"/>
              <a:t>ασφάλειας </a:t>
            </a:r>
            <a:endParaRPr lang="el-GR" sz="1600" b="1" dirty="0" smtClean="0"/>
          </a:p>
          <a:p>
            <a:pPr>
              <a:buFont typeface="Arial" pitchFamily="34" charset="0"/>
              <a:buChar char="•"/>
            </a:pPr>
            <a:r>
              <a:rPr lang="el-GR" sz="1600" b="1" dirty="0" smtClean="0"/>
              <a:t>Φυσιολογικές </a:t>
            </a:r>
            <a:r>
              <a:rPr lang="el-GR" sz="1600" b="1" dirty="0" smtClean="0"/>
              <a:t>ανάγκες </a:t>
            </a:r>
          </a:p>
          <a:p>
            <a:pPr>
              <a:buFont typeface="Arial" pitchFamily="34" charset="0"/>
              <a:buChar char="•"/>
            </a:pPr>
            <a:endParaRPr lang="el-GR" sz="1600" b="1" dirty="0" smtClean="0"/>
          </a:p>
          <a:p>
            <a:pPr>
              <a:buFont typeface="Arial" pitchFamily="34" charset="0"/>
              <a:buChar char="•"/>
            </a:pPr>
            <a:endParaRPr lang="el-GR" sz="1600" b="1" dirty="0" smtClean="0"/>
          </a:p>
          <a:p>
            <a:pPr algn="just"/>
            <a:endParaRPr lang="el-GR" sz="1600" u="sng" dirty="0" smtClean="0"/>
          </a:p>
        </p:txBody>
      </p:sp>
      <p:sp>
        <p:nvSpPr>
          <p:cNvPr id="9" name="8 - Ορθογώνιο"/>
          <p:cNvSpPr/>
          <p:nvPr/>
        </p:nvSpPr>
        <p:spPr>
          <a:xfrm>
            <a:off x="3500430" y="5500702"/>
            <a:ext cx="5429288" cy="1200329"/>
          </a:xfrm>
          <a:prstGeom prst="rect">
            <a:avLst/>
          </a:prstGeom>
        </p:spPr>
        <p:txBody>
          <a:bodyPr wrap="square">
            <a:spAutoFit/>
          </a:bodyPr>
          <a:lstStyle/>
          <a:p>
            <a:endParaRPr lang="el-GR" dirty="0" smtClean="0"/>
          </a:p>
          <a:p>
            <a:r>
              <a:rPr lang="el-GR" dirty="0" smtClean="0"/>
              <a:t>Κανένας δεν θα επιδοθεί σε τουριστικές δραστηριότητες στο βαθμό που δεν έχει πρώτα καλύψει τα προς το ζην. </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b="1" dirty="0" smtClean="0"/>
              <a:t>Π</a:t>
            </a:r>
            <a:r>
              <a:rPr lang="el-GR" sz="3200" b="1" dirty="0" smtClean="0"/>
              <a:t>αράμετροι </a:t>
            </a:r>
            <a:r>
              <a:rPr lang="el-GR" sz="3200" b="1" dirty="0" smtClean="0"/>
              <a:t>διαμόρφωσης </a:t>
            </a:r>
            <a:br>
              <a:rPr lang="el-GR" sz="3200" b="1" dirty="0" smtClean="0"/>
            </a:br>
            <a:r>
              <a:rPr lang="el-GR" sz="3200" b="1" dirty="0" smtClean="0"/>
              <a:t>της τουριστικής ζήτησης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11</a:t>
            </a:fld>
            <a:endParaRPr kumimoji="0" lang="en-US"/>
          </a:p>
        </p:txBody>
      </p:sp>
      <p:sp>
        <p:nvSpPr>
          <p:cNvPr id="8" name="7 - TextBox"/>
          <p:cNvSpPr txBox="1"/>
          <p:nvPr/>
        </p:nvSpPr>
        <p:spPr>
          <a:xfrm>
            <a:off x="1071538" y="2143116"/>
            <a:ext cx="7858180" cy="3785652"/>
          </a:xfrm>
          <a:prstGeom prst="rect">
            <a:avLst/>
          </a:prstGeom>
          <a:solidFill>
            <a:srgbClr val="92D050"/>
          </a:solidFill>
          <a:ln>
            <a:solidFill>
              <a:schemeClr val="tx1"/>
            </a:solidFill>
          </a:ln>
        </p:spPr>
        <p:txBody>
          <a:bodyPr wrap="square" rtlCol="0">
            <a:spAutoFit/>
          </a:bodyPr>
          <a:lstStyle/>
          <a:p>
            <a:pPr algn="just"/>
            <a:r>
              <a:rPr lang="el-GR" sz="1600" dirty="0" smtClean="0"/>
              <a:t>Έτσι έχουμε τους </a:t>
            </a:r>
            <a:r>
              <a:rPr lang="en-US" sz="1600" dirty="0" smtClean="0"/>
              <a:t>:</a:t>
            </a:r>
            <a:endParaRPr lang="el-GR" sz="1600" dirty="0" smtClean="0"/>
          </a:p>
          <a:p>
            <a:pPr marL="342900" indent="-342900" algn="just">
              <a:buFont typeface="+mj-lt"/>
              <a:buAutoNum type="arabicPeriod"/>
            </a:pPr>
            <a:r>
              <a:rPr lang="el-GR" sz="1600" b="1" dirty="0" smtClean="0"/>
              <a:t>Παράγοντες </a:t>
            </a:r>
            <a:r>
              <a:rPr lang="el-GR" sz="1600" b="1" dirty="0" smtClean="0"/>
              <a:t>ώθησης (</a:t>
            </a:r>
            <a:r>
              <a:rPr lang="en-US" sz="1600" b="1" dirty="0" smtClean="0"/>
              <a:t>push factors) </a:t>
            </a:r>
            <a:endParaRPr lang="el-GR" sz="1600" b="1" dirty="0" smtClean="0"/>
          </a:p>
          <a:p>
            <a:pPr marL="342900" indent="-342900">
              <a:buFont typeface="+mj-lt"/>
              <a:buAutoNum type="arabicPeriod"/>
            </a:pPr>
            <a:r>
              <a:rPr lang="el-GR" sz="1600" b="1" dirty="0" smtClean="0"/>
              <a:t>Παράγοντες </a:t>
            </a:r>
            <a:r>
              <a:rPr lang="el-GR" sz="1600" b="1" dirty="0" smtClean="0"/>
              <a:t>έλξης (</a:t>
            </a:r>
            <a:r>
              <a:rPr lang="en-US" sz="1600" b="1" dirty="0" smtClean="0"/>
              <a:t>pull factors) </a:t>
            </a:r>
          </a:p>
          <a:p>
            <a:pPr marL="342900" indent="-342900" algn="just">
              <a:buFont typeface="+mj-lt"/>
              <a:buAutoNum type="arabicPeriod"/>
            </a:pPr>
            <a:endParaRPr lang="el-GR" sz="1600" b="1" dirty="0" smtClean="0"/>
          </a:p>
          <a:p>
            <a:pPr marL="342900" indent="-342900" algn="just"/>
            <a:endParaRPr lang="el-GR" sz="1600" dirty="0" smtClean="0"/>
          </a:p>
          <a:p>
            <a:pPr marL="342900" indent="-342900" algn="ctr"/>
            <a:r>
              <a:rPr lang="el-GR" sz="1600" b="1" u="sng" dirty="0" smtClean="0"/>
              <a:t>Παράγοντες ώθησης</a:t>
            </a:r>
          </a:p>
          <a:p>
            <a:pPr marL="342900" indent="-342900" algn="just"/>
            <a:r>
              <a:rPr lang="el-GR" sz="1600" dirty="0" smtClean="0"/>
              <a:t>	Οι </a:t>
            </a:r>
            <a:r>
              <a:rPr lang="el-GR" sz="1600" dirty="0" smtClean="0"/>
              <a:t>παράγοντες ώθησης περιλαμβάνουν τις γνωστικές διαδικασίες και τα κοινωνικό-ψυχολογικά κίνητρα που προδιαθέτουν τους ανθρώπους στην πραγματοποίηση ενός </a:t>
            </a:r>
            <a:r>
              <a:rPr lang="el-GR" sz="1600" dirty="0" smtClean="0"/>
              <a:t>ταξιδιού</a:t>
            </a:r>
          </a:p>
          <a:p>
            <a:pPr marL="342900" indent="-342900" algn="just"/>
            <a:endParaRPr lang="el-GR" sz="1600" b="1" u="sng" dirty="0" smtClean="0"/>
          </a:p>
          <a:p>
            <a:pPr marL="342900" indent="-342900" algn="ctr"/>
            <a:r>
              <a:rPr lang="el-GR" sz="1600" b="1" u="sng" dirty="0" smtClean="0"/>
              <a:t>Παράγοντες έλξης</a:t>
            </a:r>
          </a:p>
          <a:p>
            <a:pPr marL="342900" indent="-342900" algn="just"/>
            <a:r>
              <a:rPr lang="el-GR" sz="1600" dirty="0" smtClean="0"/>
              <a:t>	Οι </a:t>
            </a:r>
            <a:r>
              <a:rPr lang="el-GR" sz="1600" dirty="0" smtClean="0"/>
              <a:t>παράγοντες έλξης αφορούν στην ελκυστικότητα του τουριστικού προορισμού, δηλαδή τα απτά </a:t>
            </a:r>
            <a:r>
              <a:rPr lang="el-GR" sz="1600" dirty="0" smtClean="0"/>
              <a:t>χαρακτηριστικά</a:t>
            </a:r>
          </a:p>
          <a:p>
            <a:pPr marL="342900" indent="-342900" algn="just"/>
            <a:r>
              <a:rPr lang="el-GR" sz="1600" dirty="0" smtClean="0"/>
              <a:t>	Οι </a:t>
            </a:r>
            <a:r>
              <a:rPr lang="el-GR" sz="1600" dirty="0" smtClean="0"/>
              <a:t>παράγοντες έλξης μπορούν να χρησιμοποιηθούν για την «τμηματοποίηση των ωφελειών» και, κατά συνέπεια, για τον προγραμματισμό του τουρισμού</a:t>
            </a:r>
            <a:endParaRPr lang="el-GR" sz="1600" b="1" u="sng"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Διαδικασία αγοράς τουριστικού </a:t>
            </a:r>
            <a:r>
              <a:rPr lang="el-GR" sz="3200" b="1" dirty="0" smtClean="0"/>
              <a:t/>
            </a:r>
            <a:br>
              <a:rPr lang="el-GR" sz="3200" b="1" dirty="0" smtClean="0"/>
            </a:br>
            <a:r>
              <a:rPr lang="el-GR" sz="3200" b="1" dirty="0" smtClean="0"/>
              <a:t>προϊόντος </a:t>
            </a:r>
            <a:r>
              <a:rPr lang="el-GR" sz="3200" b="1" dirty="0" smtClean="0"/>
              <a:t>/ υπηρεσίας (4 στάδια)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12</a:t>
            </a:fld>
            <a:endParaRPr kumimoji="0" lang="en-US"/>
          </a:p>
        </p:txBody>
      </p:sp>
      <p:sp>
        <p:nvSpPr>
          <p:cNvPr id="8" name="7 - TextBox"/>
          <p:cNvSpPr txBox="1"/>
          <p:nvPr/>
        </p:nvSpPr>
        <p:spPr>
          <a:xfrm>
            <a:off x="1071538" y="2143116"/>
            <a:ext cx="7858180" cy="2308324"/>
          </a:xfrm>
          <a:prstGeom prst="rect">
            <a:avLst/>
          </a:prstGeom>
          <a:solidFill>
            <a:srgbClr val="92D050"/>
          </a:solidFill>
          <a:ln>
            <a:solidFill>
              <a:schemeClr val="tx1"/>
            </a:solidFill>
          </a:ln>
        </p:spPr>
        <p:txBody>
          <a:bodyPr wrap="square" rtlCol="0">
            <a:spAutoFit/>
          </a:bodyPr>
          <a:lstStyle/>
          <a:p>
            <a:pPr algn="just"/>
            <a:r>
              <a:rPr lang="el-GR" sz="1600" b="1" u="sng" dirty="0" smtClean="0"/>
              <a:t>Τα στάδια αγοράς ενός Τουριστικού – Αγροτουριστικού προϊόντος  είναι τα εξής</a:t>
            </a:r>
            <a:r>
              <a:rPr lang="en-US" sz="1600" b="1" u="sng" dirty="0" smtClean="0"/>
              <a:t>:</a:t>
            </a:r>
            <a:endParaRPr lang="el-GR" sz="1600" b="1" u="sng" dirty="0" smtClean="0"/>
          </a:p>
          <a:p>
            <a:pPr algn="just"/>
            <a:endParaRPr lang="el-GR" sz="1600" b="1" u="sng" dirty="0" smtClean="0"/>
          </a:p>
          <a:p>
            <a:pPr>
              <a:lnSpc>
                <a:spcPct val="150000"/>
              </a:lnSpc>
              <a:buFont typeface="Arial" pitchFamily="34" charset="0"/>
              <a:buChar char="•"/>
            </a:pPr>
            <a:r>
              <a:rPr lang="el-GR" sz="1600" b="1" dirty="0" smtClean="0"/>
              <a:t>Το </a:t>
            </a:r>
            <a:r>
              <a:rPr lang="el-GR" sz="1600" b="1" dirty="0" smtClean="0"/>
              <a:t>ερέθισμα, η αναγνώριση της ανάγκης και η </a:t>
            </a:r>
            <a:r>
              <a:rPr lang="el-GR" sz="1600" b="1" dirty="0" smtClean="0"/>
              <a:t>εμπλοκή</a:t>
            </a:r>
          </a:p>
          <a:p>
            <a:pPr>
              <a:lnSpc>
                <a:spcPct val="150000"/>
              </a:lnSpc>
              <a:buFont typeface="Arial" pitchFamily="34" charset="0"/>
              <a:buChar char="•"/>
            </a:pPr>
            <a:r>
              <a:rPr lang="el-GR" sz="1600" b="1" dirty="0" smtClean="0"/>
              <a:t>Η </a:t>
            </a:r>
            <a:r>
              <a:rPr lang="el-GR" sz="1600" b="1" dirty="0" smtClean="0"/>
              <a:t>εύρεση και αξιολόγηση των εναλλακτικών </a:t>
            </a:r>
            <a:r>
              <a:rPr lang="el-GR" sz="1600" b="1" dirty="0" smtClean="0"/>
              <a:t>προσφορών</a:t>
            </a:r>
          </a:p>
          <a:p>
            <a:pPr>
              <a:lnSpc>
                <a:spcPct val="150000"/>
              </a:lnSpc>
              <a:buFont typeface="Arial" pitchFamily="34" charset="0"/>
              <a:buChar char="•"/>
            </a:pPr>
            <a:r>
              <a:rPr lang="el-GR" sz="1600" b="1" dirty="0" smtClean="0"/>
              <a:t>Η </a:t>
            </a:r>
            <a:r>
              <a:rPr lang="el-GR" sz="1600" b="1" dirty="0" smtClean="0"/>
              <a:t>λήψη της απόφασης και η αγορά του προϊόντος / υπηρεσίας </a:t>
            </a:r>
            <a:endParaRPr lang="el-GR" sz="1600" b="1" dirty="0" smtClean="0"/>
          </a:p>
          <a:p>
            <a:pPr>
              <a:lnSpc>
                <a:spcPct val="150000"/>
              </a:lnSpc>
              <a:buFont typeface="Arial" pitchFamily="34" charset="0"/>
              <a:buChar char="•"/>
            </a:pPr>
            <a:r>
              <a:rPr lang="el-GR" sz="1600" b="1" dirty="0" smtClean="0"/>
              <a:t>Η </a:t>
            </a:r>
            <a:r>
              <a:rPr lang="el-GR" sz="1600" b="1" dirty="0" smtClean="0"/>
              <a:t>συμπεριφορά μετά την αγορά </a:t>
            </a:r>
            <a:r>
              <a:rPr lang="el-GR" sz="1600" b="1" dirty="0" smtClean="0"/>
              <a:t> </a:t>
            </a:r>
            <a:endParaRPr lang="el-GR" sz="1600" b="1" dirty="0" smtClean="0"/>
          </a:p>
          <a:p>
            <a:pPr algn="just"/>
            <a:endParaRPr lang="el-GR" sz="1600" b="1" u="sng"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Διαδικασία αγοράς τουριστικού </a:t>
            </a:r>
            <a:r>
              <a:rPr lang="el-GR" sz="3200" b="1" dirty="0" smtClean="0"/>
              <a:t/>
            </a:r>
            <a:br>
              <a:rPr lang="el-GR" sz="3200" b="1" dirty="0" smtClean="0"/>
            </a:br>
            <a:r>
              <a:rPr lang="el-GR" sz="3200" b="1" dirty="0" smtClean="0"/>
              <a:t>προϊόντος </a:t>
            </a:r>
            <a:r>
              <a:rPr lang="el-GR" sz="3200" b="1" dirty="0" smtClean="0"/>
              <a:t>/ υπηρεσίας (4 στάδια)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13</a:t>
            </a:fld>
            <a:endParaRPr kumimoji="0" lang="en-US"/>
          </a:p>
        </p:txBody>
      </p:sp>
      <p:sp>
        <p:nvSpPr>
          <p:cNvPr id="9" name="8 - Ορθογώνιο"/>
          <p:cNvSpPr/>
          <p:nvPr/>
        </p:nvSpPr>
        <p:spPr>
          <a:xfrm>
            <a:off x="1142976" y="1928802"/>
            <a:ext cx="7286676" cy="923330"/>
          </a:xfrm>
          <a:prstGeom prst="rect">
            <a:avLst/>
          </a:prstGeom>
          <a:solidFill>
            <a:srgbClr val="92D050"/>
          </a:solidFill>
        </p:spPr>
        <p:txBody>
          <a:bodyPr wrap="square">
            <a:spAutoFit/>
          </a:bodyPr>
          <a:lstStyle/>
          <a:p>
            <a:pPr algn="ctr"/>
            <a:endParaRPr lang="el-GR" dirty="0" smtClean="0"/>
          </a:p>
          <a:p>
            <a:pPr algn="ctr"/>
            <a:r>
              <a:rPr lang="el-GR" b="1" dirty="0" smtClean="0"/>
              <a:t>Η εικόνα και η φήμη που διαθέτει ένας προορισμός είναι εξαιρετικά σημαντική! </a:t>
            </a:r>
            <a:endParaRPr lang="el-GR" dirty="0"/>
          </a:p>
        </p:txBody>
      </p:sp>
      <p:sp>
        <p:nvSpPr>
          <p:cNvPr id="10" name="9 - Ορθογώνιο"/>
          <p:cNvSpPr/>
          <p:nvPr/>
        </p:nvSpPr>
        <p:spPr>
          <a:xfrm>
            <a:off x="1071538" y="3857628"/>
            <a:ext cx="2714644" cy="1477328"/>
          </a:xfrm>
          <a:prstGeom prst="rect">
            <a:avLst/>
          </a:prstGeom>
          <a:solidFill>
            <a:srgbClr val="92D050"/>
          </a:solidFill>
        </p:spPr>
        <p:txBody>
          <a:bodyPr wrap="square">
            <a:spAutoFit/>
          </a:bodyPr>
          <a:lstStyle/>
          <a:p>
            <a:pPr algn="just"/>
            <a:r>
              <a:rPr lang="el-GR" dirty="0" smtClean="0"/>
              <a:t>Το </a:t>
            </a:r>
            <a:r>
              <a:rPr lang="el-GR" dirty="0" smtClean="0"/>
              <a:t>προφίλ, ο χαρακτήρας και οι προσλαμβάνουσες του κάθε (υποψήφιου) τουρίστα είναι πολύ σημαντικά: </a:t>
            </a:r>
            <a:endParaRPr lang="el-GR" dirty="0"/>
          </a:p>
        </p:txBody>
      </p:sp>
      <p:sp>
        <p:nvSpPr>
          <p:cNvPr id="11" name="10 - Ορθογώνιο"/>
          <p:cNvSpPr/>
          <p:nvPr/>
        </p:nvSpPr>
        <p:spPr>
          <a:xfrm>
            <a:off x="4429124" y="3500438"/>
            <a:ext cx="4572000" cy="1571584"/>
          </a:xfrm>
          <a:prstGeom prst="rect">
            <a:avLst/>
          </a:prstGeom>
        </p:spPr>
        <p:txBody>
          <a:bodyPr wrap="square">
            <a:spAutoFit/>
          </a:bodyPr>
          <a:lstStyle/>
          <a:p>
            <a:endParaRPr lang="el-GR" dirty="0" smtClean="0"/>
          </a:p>
          <a:p>
            <a:pPr>
              <a:lnSpc>
                <a:spcPct val="150000"/>
              </a:lnSpc>
            </a:pPr>
            <a:r>
              <a:rPr lang="el-GR" b="1" dirty="0" err="1" smtClean="0"/>
              <a:t>Αλλοκεντρικοί</a:t>
            </a:r>
            <a:r>
              <a:rPr lang="el-GR" b="1" dirty="0" smtClean="0"/>
              <a:t> (</a:t>
            </a:r>
            <a:r>
              <a:rPr lang="en-US" b="1" dirty="0" err="1" smtClean="0"/>
              <a:t>allocentrics</a:t>
            </a:r>
            <a:r>
              <a:rPr lang="en-US" b="1" dirty="0" smtClean="0"/>
              <a:t>) </a:t>
            </a:r>
            <a:r>
              <a:rPr lang="el-GR" b="1" dirty="0" smtClean="0"/>
              <a:t>τουρίστες </a:t>
            </a:r>
            <a:r>
              <a:rPr lang="el-GR" b="1" dirty="0" err="1" smtClean="0"/>
              <a:t>Μεσοκεντρικοί</a:t>
            </a:r>
            <a:r>
              <a:rPr lang="el-GR" b="1" dirty="0" smtClean="0"/>
              <a:t> (</a:t>
            </a:r>
            <a:r>
              <a:rPr lang="en-US" b="1" dirty="0" err="1" smtClean="0"/>
              <a:t>mesocentrics</a:t>
            </a:r>
            <a:r>
              <a:rPr lang="en-US" b="1" dirty="0" smtClean="0"/>
              <a:t>) </a:t>
            </a:r>
            <a:r>
              <a:rPr lang="el-GR" b="1" dirty="0" smtClean="0"/>
              <a:t>τουρίστες </a:t>
            </a:r>
            <a:r>
              <a:rPr lang="el-GR" b="1" dirty="0" err="1" smtClean="0"/>
              <a:t>Ψυχοκεντρικοί</a:t>
            </a:r>
            <a:r>
              <a:rPr lang="el-GR" b="1" dirty="0" smtClean="0"/>
              <a:t> (</a:t>
            </a:r>
            <a:r>
              <a:rPr lang="en-US" b="1" dirty="0" err="1" smtClean="0"/>
              <a:t>psychocentrics</a:t>
            </a:r>
            <a:r>
              <a:rPr lang="en-US" b="1" dirty="0" smtClean="0"/>
              <a:t>) </a:t>
            </a:r>
            <a:r>
              <a:rPr lang="el-GR" b="1" dirty="0" smtClean="0"/>
              <a:t>τουρίστες </a:t>
            </a:r>
          </a:p>
        </p:txBody>
      </p:sp>
      <p:cxnSp>
        <p:nvCxnSpPr>
          <p:cNvPr id="13" name="12 - Ευθύγραμμο βέλος σύνδεσης"/>
          <p:cNvCxnSpPr>
            <a:stCxn id="10" idx="3"/>
          </p:cNvCxnSpPr>
          <p:nvPr/>
        </p:nvCxnSpPr>
        <p:spPr>
          <a:xfrm flipV="1">
            <a:off x="3786182" y="4071942"/>
            <a:ext cx="500066" cy="52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 Ευθύγραμμο βέλος σύνδεσης"/>
          <p:cNvCxnSpPr>
            <a:stCxn id="10" idx="3"/>
          </p:cNvCxnSpPr>
          <p:nvPr/>
        </p:nvCxnSpPr>
        <p:spPr>
          <a:xfrm flipV="1">
            <a:off x="3786182" y="4500570"/>
            <a:ext cx="571504" cy="957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 Ευθύγραμμο βέλος σύνδεσης"/>
          <p:cNvCxnSpPr>
            <a:stCxn id="10" idx="3"/>
          </p:cNvCxnSpPr>
          <p:nvPr/>
        </p:nvCxnSpPr>
        <p:spPr>
          <a:xfrm>
            <a:off x="3786182" y="4596292"/>
            <a:ext cx="571504" cy="332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Διαδικασία αγοράς τουριστικού </a:t>
            </a:r>
            <a:r>
              <a:rPr lang="el-GR" sz="3200" b="1" dirty="0" smtClean="0"/>
              <a:t/>
            </a:r>
            <a:br>
              <a:rPr lang="el-GR" sz="3200" b="1" dirty="0" smtClean="0"/>
            </a:br>
            <a:r>
              <a:rPr lang="el-GR" sz="3200" b="1" dirty="0" smtClean="0"/>
              <a:t>προϊόντος </a:t>
            </a:r>
            <a:r>
              <a:rPr lang="el-GR" sz="3200" b="1" dirty="0" smtClean="0"/>
              <a:t>/ υπηρεσίας (4 στάδια)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14</a:t>
            </a:fld>
            <a:endParaRPr kumimoji="0" lang="en-US"/>
          </a:p>
        </p:txBody>
      </p:sp>
      <p:sp>
        <p:nvSpPr>
          <p:cNvPr id="12" name="11 - Ορθογώνιο"/>
          <p:cNvSpPr/>
          <p:nvPr/>
        </p:nvSpPr>
        <p:spPr>
          <a:xfrm>
            <a:off x="1071538" y="2000240"/>
            <a:ext cx="8072462" cy="4801314"/>
          </a:xfrm>
          <a:prstGeom prst="rect">
            <a:avLst/>
          </a:prstGeom>
          <a:solidFill>
            <a:srgbClr val="92D050"/>
          </a:solidFill>
        </p:spPr>
        <p:txBody>
          <a:bodyPr wrap="square">
            <a:spAutoFit/>
          </a:bodyPr>
          <a:lstStyle/>
          <a:p>
            <a:pPr algn="ctr"/>
            <a:r>
              <a:rPr lang="el-GR" b="1" u="sng" dirty="0" err="1" smtClean="0"/>
              <a:t>Αλλοκεντρικοί</a:t>
            </a:r>
            <a:r>
              <a:rPr lang="el-GR" b="1" u="sng" dirty="0" smtClean="0"/>
              <a:t> (</a:t>
            </a:r>
            <a:r>
              <a:rPr lang="en-US" b="1" u="sng" dirty="0" err="1" smtClean="0"/>
              <a:t>allocentrics</a:t>
            </a:r>
            <a:r>
              <a:rPr lang="en-US" b="1" u="sng" dirty="0" smtClean="0"/>
              <a:t>) </a:t>
            </a:r>
            <a:r>
              <a:rPr lang="el-GR" b="1" u="sng" dirty="0" smtClean="0"/>
              <a:t>τουρίστες</a:t>
            </a:r>
          </a:p>
          <a:p>
            <a:pPr algn="ctr"/>
            <a:endParaRPr lang="el-GR" b="1" u="sng" dirty="0" smtClean="0"/>
          </a:p>
          <a:p>
            <a:pPr algn="just"/>
            <a:r>
              <a:rPr lang="el-GR" dirty="0" err="1" smtClean="0"/>
              <a:t>αλλοκεντρικοί</a:t>
            </a:r>
            <a:r>
              <a:rPr lang="el-GR" dirty="0" smtClean="0"/>
              <a:t> είναι εξωστρεφείς ταξιδιώτες που επιθυμούν να αναλάβουν κινδύνους αναζητώντας την περιπέτεια και την επαφή με νέους πολιτισμούς σε νέους τουριστικούς </a:t>
            </a:r>
            <a:r>
              <a:rPr lang="el-GR" dirty="0" smtClean="0"/>
              <a:t>προορισμούς</a:t>
            </a:r>
          </a:p>
          <a:p>
            <a:pPr algn="just"/>
            <a:endParaRPr lang="el-GR" b="1" u="sng" dirty="0" smtClean="0"/>
          </a:p>
          <a:p>
            <a:pPr algn="ctr"/>
            <a:r>
              <a:rPr lang="el-GR" b="1" u="sng" dirty="0" smtClean="0"/>
              <a:t> </a:t>
            </a:r>
            <a:r>
              <a:rPr lang="el-GR" b="1" u="sng" dirty="0" err="1" smtClean="0"/>
              <a:t>Ψυχοκεντρικοί</a:t>
            </a:r>
            <a:r>
              <a:rPr lang="el-GR" b="1" u="sng" dirty="0" smtClean="0"/>
              <a:t> (</a:t>
            </a:r>
            <a:r>
              <a:rPr lang="en-US" b="1" u="sng" dirty="0" err="1" smtClean="0"/>
              <a:t>psychocentrics</a:t>
            </a:r>
            <a:r>
              <a:rPr lang="en-US" b="1" u="sng" dirty="0" smtClean="0"/>
              <a:t>) </a:t>
            </a:r>
            <a:r>
              <a:rPr lang="el-GR" b="1" u="sng" dirty="0" smtClean="0"/>
              <a:t>τουρίστες</a:t>
            </a:r>
          </a:p>
          <a:p>
            <a:pPr algn="ctr"/>
            <a:endParaRPr lang="el-GR" b="1" u="sng" dirty="0" smtClean="0"/>
          </a:p>
          <a:p>
            <a:pPr algn="just"/>
            <a:r>
              <a:rPr lang="el-GR" dirty="0" err="1" smtClean="0"/>
              <a:t>ψυχοκεντρικοί</a:t>
            </a:r>
            <a:r>
              <a:rPr lang="el-GR" dirty="0" smtClean="0"/>
              <a:t> χαρακτηρίζονται ως εσωστρεφείς άνθρωποι, συντηρητικοί που δεν επιζητούν την περιπέτεια προτιμώντας τα οικεία περιβάλλοντα και τα δημοφιλή τουριστικά θέρετρα. Δεν αναλαμβάνουν κινδύνους και ρίσκα γι’ αυτό και επιλέγουν τουριστικούς προορισμούς με γνωστό τουριστικό </a:t>
            </a:r>
            <a:r>
              <a:rPr lang="el-GR" dirty="0" smtClean="0"/>
              <a:t>προϊόν</a:t>
            </a:r>
          </a:p>
          <a:p>
            <a:pPr algn="just"/>
            <a:endParaRPr lang="el-GR" dirty="0" smtClean="0"/>
          </a:p>
          <a:p>
            <a:pPr algn="ctr"/>
            <a:r>
              <a:rPr lang="el-GR" b="1" u="sng" dirty="0" err="1" smtClean="0"/>
              <a:t>Μεσοκεντρικοί</a:t>
            </a:r>
            <a:r>
              <a:rPr lang="el-GR" b="1" u="sng" dirty="0" smtClean="0"/>
              <a:t> (</a:t>
            </a:r>
            <a:r>
              <a:rPr lang="en-US" b="1" u="sng" dirty="0" err="1" smtClean="0"/>
              <a:t>mesocentrics</a:t>
            </a:r>
            <a:r>
              <a:rPr lang="en-US" b="1" u="sng" dirty="0" smtClean="0"/>
              <a:t>) </a:t>
            </a:r>
            <a:r>
              <a:rPr lang="el-GR" b="1" u="sng" dirty="0" smtClean="0"/>
              <a:t>τουρίστες</a:t>
            </a:r>
          </a:p>
          <a:p>
            <a:pPr algn="ctr"/>
            <a:endParaRPr lang="el-GR" b="1" u="sng" dirty="0" smtClean="0"/>
          </a:p>
          <a:p>
            <a:pPr algn="just"/>
            <a:r>
              <a:rPr lang="el-GR" dirty="0" smtClean="0"/>
              <a:t>σχεδόν– </a:t>
            </a:r>
            <a:r>
              <a:rPr lang="el-GR" dirty="0" err="1" smtClean="0"/>
              <a:t>ψυχοκεντρικοί</a:t>
            </a:r>
            <a:r>
              <a:rPr lang="el-GR" dirty="0" smtClean="0"/>
              <a:t> (</a:t>
            </a:r>
            <a:r>
              <a:rPr lang="el-GR" dirty="0" err="1" smtClean="0"/>
              <a:t>nearpsychocentrics</a:t>
            </a:r>
            <a:r>
              <a:rPr lang="el-GR" dirty="0" smtClean="0"/>
              <a:t>), οι μέτρια- </a:t>
            </a:r>
            <a:r>
              <a:rPr lang="el-GR" dirty="0" err="1" smtClean="0"/>
              <a:t>ψυχοκεντρικοί</a:t>
            </a:r>
            <a:r>
              <a:rPr lang="el-GR" dirty="0" smtClean="0"/>
              <a:t> (</a:t>
            </a:r>
            <a:r>
              <a:rPr lang="el-GR" dirty="0" err="1" smtClean="0"/>
              <a:t>mod</a:t>
            </a:r>
            <a:r>
              <a:rPr lang="el-GR" dirty="0" smtClean="0"/>
              <a:t>-</a:t>
            </a:r>
            <a:r>
              <a:rPr lang="el-GR" dirty="0" err="1" smtClean="0"/>
              <a:t>centrics</a:t>
            </a:r>
            <a:r>
              <a:rPr lang="el-GR" dirty="0" smtClean="0"/>
              <a:t>) και οι σχεδόν- </a:t>
            </a:r>
            <a:r>
              <a:rPr lang="el-GR" dirty="0" err="1" smtClean="0"/>
              <a:t>αλλοκεντρικοί</a:t>
            </a:r>
            <a:r>
              <a:rPr lang="el-GR" dirty="0" smtClean="0"/>
              <a:t> (</a:t>
            </a:r>
            <a:r>
              <a:rPr lang="el-GR" dirty="0" err="1" smtClean="0"/>
              <a:t>near</a:t>
            </a:r>
            <a:r>
              <a:rPr lang="el-GR" dirty="0" smtClean="0"/>
              <a:t>-</a:t>
            </a:r>
            <a:r>
              <a:rPr lang="el-GR" dirty="0" err="1" smtClean="0"/>
              <a:t>allocentrics</a:t>
            </a:r>
            <a:r>
              <a:rPr lang="el-GR" dirty="0" smtClean="0"/>
              <a:t>).</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Καμπύλη ζήτησης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15</a:t>
            </a:fld>
            <a:endParaRPr kumimoji="0" lang="en-US"/>
          </a:p>
        </p:txBody>
      </p:sp>
      <p:pic>
        <p:nvPicPr>
          <p:cNvPr id="2050" name="Picture 2"/>
          <p:cNvPicPr>
            <a:picLocks noChangeAspect="1" noChangeArrowheads="1"/>
          </p:cNvPicPr>
          <p:nvPr/>
        </p:nvPicPr>
        <p:blipFill>
          <a:blip r:embed="rId3"/>
          <a:srcRect/>
          <a:stretch>
            <a:fillRect/>
          </a:stretch>
        </p:blipFill>
        <p:spPr bwMode="auto">
          <a:xfrm>
            <a:off x="1142976" y="1843088"/>
            <a:ext cx="7429552" cy="451487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Ελαστική</a:t>
            </a:r>
            <a:r>
              <a:rPr lang="el-GR" sz="3200" dirty="0" smtClean="0"/>
              <a:t> </a:t>
            </a:r>
            <a:r>
              <a:rPr lang="el-GR" sz="3200" b="1" dirty="0" smtClean="0"/>
              <a:t>Καμπύλη ζήτησης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16</a:t>
            </a:fld>
            <a:endParaRPr kumimoji="0" lang="en-US"/>
          </a:p>
        </p:txBody>
      </p:sp>
      <p:pic>
        <p:nvPicPr>
          <p:cNvPr id="3074" name="Picture 2"/>
          <p:cNvPicPr>
            <a:picLocks noChangeAspect="1" noChangeArrowheads="1"/>
          </p:cNvPicPr>
          <p:nvPr/>
        </p:nvPicPr>
        <p:blipFill>
          <a:blip r:embed="rId3"/>
          <a:srcRect/>
          <a:stretch>
            <a:fillRect/>
          </a:stretch>
        </p:blipFill>
        <p:spPr bwMode="auto">
          <a:xfrm>
            <a:off x="1071538" y="1843088"/>
            <a:ext cx="7500989" cy="501491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Ανελαστική</a:t>
            </a:r>
            <a:r>
              <a:rPr lang="el-GR" sz="3200" dirty="0" smtClean="0"/>
              <a:t> </a:t>
            </a:r>
            <a:r>
              <a:rPr lang="el-GR" sz="3200" b="1" dirty="0" smtClean="0"/>
              <a:t>Καμπύλη ζήτησης </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17</a:t>
            </a:fld>
            <a:endParaRPr kumimoji="0" lang="en-US"/>
          </a:p>
        </p:txBody>
      </p:sp>
      <p:pic>
        <p:nvPicPr>
          <p:cNvPr id="4098" name="Picture 2"/>
          <p:cNvPicPr>
            <a:picLocks noChangeAspect="1" noChangeArrowheads="1"/>
          </p:cNvPicPr>
          <p:nvPr/>
        </p:nvPicPr>
        <p:blipFill>
          <a:blip r:embed="rId3"/>
          <a:srcRect/>
          <a:stretch>
            <a:fillRect/>
          </a:stretch>
        </p:blipFill>
        <p:spPr bwMode="auto">
          <a:xfrm>
            <a:off x="1000100" y="1804988"/>
            <a:ext cx="7429552" cy="4624408"/>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Προσδιοριστικοί παράγοντες Τουριστικής και Αγροτουριστικής ζήτησης</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18</a:t>
            </a:fld>
            <a:endParaRPr kumimoji="0" lang="en-US"/>
          </a:p>
        </p:txBody>
      </p:sp>
      <p:sp>
        <p:nvSpPr>
          <p:cNvPr id="8" name="7 - Ορθογώνιο"/>
          <p:cNvSpPr/>
          <p:nvPr/>
        </p:nvSpPr>
        <p:spPr>
          <a:xfrm>
            <a:off x="1071538" y="1785926"/>
            <a:ext cx="8072462" cy="4662815"/>
          </a:xfrm>
          <a:prstGeom prst="rect">
            <a:avLst/>
          </a:prstGeom>
          <a:solidFill>
            <a:srgbClr val="92D050"/>
          </a:solidFill>
        </p:spPr>
        <p:txBody>
          <a:bodyPr wrap="square">
            <a:spAutoFit/>
          </a:bodyPr>
          <a:lstStyle/>
          <a:p>
            <a:r>
              <a:rPr lang="el-GR" dirty="0" smtClean="0"/>
              <a:t>Παράγοντες προσδιορισμού της Αγροτουριστικής ζήτησης</a:t>
            </a:r>
            <a:r>
              <a:rPr lang="en-US" dirty="0" smtClean="0"/>
              <a:t>:</a:t>
            </a:r>
            <a:endParaRPr lang="el-GR" dirty="0" smtClean="0"/>
          </a:p>
          <a:p>
            <a:endParaRPr lang="el-GR" dirty="0" smtClean="0"/>
          </a:p>
          <a:p>
            <a:pPr>
              <a:lnSpc>
                <a:spcPct val="150000"/>
              </a:lnSpc>
              <a:buFont typeface="Arial" pitchFamily="34" charset="0"/>
              <a:buChar char="•"/>
            </a:pPr>
            <a:r>
              <a:rPr lang="el-GR" b="1" dirty="0" smtClean="0"/>
              <a:t>Το </a:t>
            </a:r>
            <a:r>
              <a:rPr lang="el-GR" b="1" dirty="0" smtClean="0"/>
              <a:t>διαθέσιμο εισόδημα </a:t>
            </a:r>
            <a:endParaRPr lang="el-GR" b="1" dirty="0" smtClean="0"/>
          </a:p>
          <a:p>
            <a:pPr>
              <a:lnSpc>
                <a:spcPct val="150000"/>
              </a:lnSpc>
              <a:buFont typeface="Arial" pitchFamily="34" charset="0"/>
              <a:buChar char="•"/>
            </a:pPr>
            <a:r>
              <a:rPr lang="el-GR" b="1" dirty="0" smtClean="0"/>
              <a:t>Ο </a:t>
            </a:r>
            <a:r>
              <a:rPr lang="el-GR" b="1" dirty="0" smtClean="0"/>
              <a:t>διαθέσιμος χρόνος </a:t>
            </a:r>
            <a:endParaRPr lang="el-GR" b="1" dirty="0" smtClean="0"/>
          </a:p>
          <a:p>
            <a:pPr>
              <a:lnSpc>
                <a:spcPct val="150000"/>
              </a:lnSpc>
              <a:buFont typeface="Arial" pitchFamily="34" charset="0"/>
              <a:buChar char="•"/>
            </a:pPr>
            <a:r>
              <a:rPr lang="el-GR" b="1" dirty="0" smtClean="0"/>
              <a:t>Η </a:t>
            </a:r>
            <a:r>
              <a:rPr lang="el-GR" b="1" dirty="0" smtClean="0"/>
              <a:t>ύπαρξη, ο αριθμός και η τιμή των υποκατάστατων και συμπληρωματικών τουριστικών αγαθών </a:t>
            </a:r>
            <a:endParaRPr lang="el-GR" b="1" dirty="0" smtClean="0"/>
          </a:p>
          <a:p>
            <a:pPr>
              <a:lnSpc>
                <a:spcPct val="150000"/>
              </a:lnSpc>
              <a:buFont typeface="Arial" pitchFamily="34" charset="0"/>
              <a:buChar char="•"/>
            </a:pPr>
            <a:r>
              <a:rPr lang="el-GR" b="1" dirty="0" smtClean="0"/>
              <a:t>Οι καταναλωτικές προτιμήσεις και προσδοκίες </a:t>
            </a:r>
          </a:p>
          <a:p>
            <a:pPr>
              <a:lnSpc>
                <a:spcPct val="150000"/>
              </a:lnSpc>
            </a:pPr>
            <a:r>
              <a:rPr lang="el-GR" dirty="0" smtClean="0"/>
              <a:t>Επιπλέον παράγοντες</a:t>
            </a:r>
            <a:r>
              <a:rPr lang="en-US" dirty="0" smtClean="0"/>
              <a:t>:</a:t>
            </a:r>
          </a:p>
          <a:p>
            <a:endParaRPr lang="el-GR" dirty="0" smtClean="0"/>
          </a:p>
          <a:p>
            <a:pPr>
              <a:lnSpc>
                <a:spcPct val="150000"/>
              </a:lnSpc>
              <a:buFont typeface="Arial" pitchFamily="34" charset="0"/>
              <a:buChar char="•"/>
            </a:pPr>
            <a:r>
              <a:rPr lang="el-GR" b="1" dirty="0" smtClean="0"/>
              <a:t>Τα θέλγητρα </a:t>
            </a:r>
            <a:r>
              <a:rPr lang="en-US" b="1" dirty="0" smtClean="0"/>
              <a:t>					</a:t>
            </a:r>
          </a:p>
          <a:p>
            <a:pPr>
              <a:lnSpc>
                <a:spcPct val="150000"/>
              </a:lnSpc>
              <a:buFont typeface="Arial" pitchFamily="34" charset="0"/>
              <a:buChar char="•"/>
            </a:pPr>
            <a:r>
              <a:rPr lang="el-GR" b="1" dirty="0" smtClean="0"/>
              <a:t>Οι </a:t>
            </a:r>
            <a:r>
              <a:rPr lang="el-GR" b="1" dirty="0" smtClean="0"/>
              <a:t>υποδομές </a:t>
            </a:r>
            <a:endParaRPr lang="en-US" b="1" dirty="0" smtClean="0"/>
          </a:p>
          <a:p>
            <a:pPr>
              <a:lnSpc>
                <a:spcPct val="150000"/>
              </a:lnSpc>
              <a:buFont typeface="Arial" pitchFamily="34" charset="0"/>
              <a:buChar char="•"/>
            </a:pPr>
            <a:r>
              <a:rPr lang="el-GR" b="1" dirty="0" smtClean="0"/>
              <a:t>Η </a:t>
            </a:r>
            <a:r>
              <a:rPr lang="el-GR" b="1" dirty="0" smtClean="0"/>
              <a:t>αποτελεσματικότητα προώθησης </a:t>
            </a:r>
            <a:endParaRPr lang="en-US" b="1" dirty="0" smtClean="0"/>
          </a:p>
        </p:txBody>
      </p:sp>
      <p:sp>
        <p:nvSpPr>
          <p:cNvPr id="9" name="8 - Ορθογώνιο"/>
          <p:cNvSpPr/>
          <p:nvPr/>
        </p:nvSpPr>
        <p:spPr>
          <a:xfrm>
            <a:off x="5500662" y="4786322"/>
            <a:ext cx="3643338" cy="1754326"/>
          </a:xfrm>
          <a:prstGeom prst="rect">
            <a:avLst/>
          </a:prstGeom>
        </p:spPr>
        <p:txBody>
          <a:bodyPr wrap="square">
            <a:spAutoFit/>
          </a:bodyPr>
          <a:lstStyle/>
          <a:p>
            <a:pPr>
              <a:lnSpc>
                <a:spcPct val="150000"/>
              </a:lnSpc>
              <a:buFont typeface="Arial" pitchFamily="34" charset="0"/>
              <a:buChar char="•"/>
            </a:pPr>
            <a:r>
              <a:rPr lang="el-GR" b="1" dirty="0" smtClean="0"/>
              <a:t>Οι τιμές των τοπικών τουριστικών προϊόντων </a:t>
            </a:r>
            <a:endParaRPr lang="en-US" b="1" dirty="0" smtClean="0"/>
          </a:p>
          <a:p>
            <a:pPr>
              <a:lnSpc>
                <a:spcPct val="150000"/>
              </a:lnSpc>
              <a:buFont typeface="Arial" pitchFamily="34" charset="0"/>
              <a:buChar char="•"/>
            </a:pPr>
            <a:r>
              <a:rPr lang="el-GR" b="1" dirty="0" smtClean="0"/>
              <a:t>Η </a:t>
            </a:r>
            <a:r>
              <a:rPr lang="el-GR" b="1" dirty="0" err="1" smtClean="0"/>
              <a:t>προσπελασιμότητα</a:t>
            </a:r>
            <a:r>
              <a:rPr lang="el-GR" b="1" dirty="0" smtClean="0"/>
              <a:t> </a:t>
            </a:r>
            <a:endParaRPr lang="en-US" b="1" dirty="0" smtClean="0"/>
          </a:p>
          <a:p>
            <a:pPr>
              <a:lnSpc>
                <a:spcPct val="150000"/>
              </a:lnSpc>
              <a:buFont typeface="Arial" pitchFamily="34" charset="0"/>
              <a:buChar char="•"/>
            </a:pPr>
            <a:r>
              <a:rPr lang="el-GR" b="1" dirty="0" smtClean="0"/>
              <a:t>Τ</a:t>
            </a:r>
            <a:r>
              <a:rPr lang="en-US" b="1" dirty="0" smtClean="0"/>
              <a:t>o</a:t>
            </a:r>
            <a:r>
              <a:rPr lang="el-GR" b="1" dirty="0" smtClean="0"/>
              <a:t> </a:t>
            </a:r>
            <a:r>
              <a:rPr lang="el-GR" b="1" dirty="0" smtClean="0"/>
              <a:t>κόστος μεταφοράς</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algn="ctr"/>
            <a:r>
              <a:rPr lang="el-GR" sz="1600" dirty="0" smtClean="0"/>
              <a:t/>
            </a:r>
            <a:br>
              <a:rPr lang="el-GR" sz="1600" dirty="0" smtClean="0"/>
            </a:br>
            <a:r>
              <a:rPr lang="el-GR" sz="3200" dirty="0" smtClean="0"/>
              <a:t/>
            </a:r>
            <a:br>
              <a:rPr lang="el-GR" sz="3200" dirty="0" smtClean="0"/>
            </a:br>
            <a:r>
              <a:rPr lang="el-GR" sz="3200" b="1" dirty="0" smtClean="0"/>
              <a:t>Προσδιοριστικοί παράγοντες Τουριστικής και Αγροτουριστικής ζήτησης</a:t>
            </a:r>
            <a:endParaRPr lang="el-GR" sz="40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19</a:t>
            </a:fld>
            <a:endParaRPr kumimoji="0" lang="en-US"/>
          </a:p>
        </p:txBody>
      </p:sp>
      <p:sp>
        <p:nvSpPr>
          <p:cNvPr id="10" name="9 - Ορθογώνιο"/>
          <p:cNvSpPr/>
          <p:nvPr/>
        </p:nvSpPr>
        <p:spPr>
          <a:xfrm>
            <a:off x="1000100" y="1857364"/>
            <a:ext cx="8143900" cy="3693319"/>
          </a:xfrm>
          <a:prstGeom prst="rect">
            <a:avLst/>
          </a:prstGeom>
          <a:solidFill>
            <a:srgbClr val="92D050"/>
          </a:solidFill>
        </p:spPr>
        <p:txBody>
          <a:bodyPr wrap="square">
            <a:spAutoFit/>
          </a:bodyPr>
          <a:lstStyle/>
          <a:p>
            <a:pPr algn="ctr"/>
            <a:endParaRPr lang="el-GR" b="1" u="sng" dirty="0" smtClean="0"/>
          </a:p>
          <a:p>
            <a:pPr algn="ctr"/>
            <a:r>
              <a:rPr lang="el-GR" b="1" u="sng" dirty="0" smtClean="0"/>
              <a:t>Προσδιοριστικοί παράγοντες: κοινωνία, πολιτική και </a:t>
            </a:r>
            <a:r>
              <a:rPr lang="el-GR" b="1" u="sng" dirty="0" smtClean="0"/>
              <a:t>τεχνολογία</a:t>
            </a:r>
            <a:endParaRPr lang="en-US" b="1" u="sng" dirty="0" smtClean="0"/>
          </a:p>
          <a:p>
            <a:pPr algn="ctr"/>
            <a:endParaRPr lang="en-US" b="1" u="sng" dirty="0" smtClean="0"/>
          </a:p>
          <a:p>
            <a:pPr algn="just">
              <a:buFont typeface="Arial" pitchFamily="34" charset="0"/>
              <a:buChar char="•"/>
            </a:pPr>
            <a:r>
              <a:rPr lang="el-GR" b="1" u="sng" dirty="0" smtClean="0"/>
              <a:t> </a:t>
            </a:r>
            <a:r>
              <a:rPr lang="el-GR" dirty="0" smtClean="0"/>
              <a:t>Οι  ταξιδιωτικές προτιμήσεις και δυνατότητες σχετίζονται άμεσα με το στάδιο ηλικίας και οικογενειακής κατάστασης ενός ατόμου.</a:t>
            </a:r>
          </a:p>
          <a:p>
            <a:pPr algn="just">
              <a:buFont typeface="Arial" pitchFamily="34" charset="0"/>
              <a:buChar char="•"/>
            </a:pPr>
            <a:r>
              <a:rPr lang="el-GR" dirty="0" smtClean="0"/>
              <a:t>Σημαντικό ρόλο παίζει και η γνώση ενός προορισμού και η γνωστική απόσταση  που χωρίζει την τουριστική προέλευση από τον τουριστικό προορισμό.</a:t>
            </a:r>
          </a:p>
          <a:p>
            <a:pPr algn="just">
              <a:buFont typeface="Arial" pitchFamily="34" charset="0"/>
              <a:buChar char="•"/>
            </a:pPr>
            <a:r>
              <a:rPr lang="el-GR" dirty="0" smtClean="0"/>
              <a:t>Οι κοινωνικές και πολιτικές συνθήκες που επικρατούν σε έναν προορισμό και το όλο κλίμα των διεθνών σχέσεων παίζουν σημαντικό ρόλο.</a:t>
            </a:r>
          </a:p>
          <a:p>
            <a:pPr algn="just">
              <a:buFont typeface="Arial" pitchFamily="34" charset="0"/>
              <a:buChar char="•"/>
            </a:pPr>
            <a:r>
              <a:rPr lang="el-GR" dirty="0" smtClean="0"/>
              <a:t>Η τεχνολογική πρόοδος έχει σημαντικές επιπτώσεις</a:t>
            </a:r>
            <a:r>
              <a:rPr lang="en-US" dirty="0" smtClean="0"/>
              <a:t>:</a:t>
            </a:r>
            <a:endParaRPr lang="el-GR" dirty="0" smtClean="0"/>
          </a:p>
          <a:p>
            <a:pPr marL="800100" lvl="1" indent="-342900" algn="just">
              <a:buFont typeface="+mj-lt"/>
              <a:buAutoNum type="arabicPeriod"/>
            </a:pPr>
            <a:r>
              <a:rPr lang="el-GR" dirty="0" smtClean="0"/>
              <a:t>Στο κόστος και στην τιμή</a:t>
            </a:r>
          </a:p>
          <a:p>
            <a:pPr marL="800100" lvl="1" indent="-342900" algn="just">
              <a:buFont typeface="+mj-lt"/>
              <a:buAutoNum type="arabicPeriod"/>
            </a:pPr>
            <a:r>
              <a:rPr lang="el-GR" dirty="0" smtClean="0"/>
              <a:t>Στο γενικό επίπεδο τουριστικών υποδομών</a:t>
            </a:r>
          </a:p>
          <a:p>
            <a:pPr marL="800100" lvl="1" indent="-342900" algn="just">
              <a:buFont typeface="+mj-lt"/>
              <a:buAutoNum type="arabicPeriod"/>
            </a:pPr>
            <a:r>
              <a:rPr lang="el-GR" dirty="0" smtClean="0"/>
              <a:t>Στις συνθήκες υγιεινής </a:t>
            </a:r>
            <a:r>
              <a:rPr lang="el-GR" smtClean="0"/>
              <a:t>και ασφάλειας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285728"/>
            <a:ext cx="8143900" cy="1143000"/>
          </a:xfrm>
        </p:spPr>
        <p:txBody>
          <a:bodyPr>
            <a:noAutofit/>
          </a:bodyPr>
          <a:lstStyle/>
          <a:p>
            <a:pPr lvl="1" algn="ctr"/>
            <a:r>
              <a:rPr lang="el-GR" sz="4400" dirty="0" smtClean="0">
                <a:latin typeface="+mj-lt"/>
              </a:rPr>
              <a:t>Διαφοροποίηση των </a:t>
            </a:r>
            <a:r>
              <a:rPr lang="el-GR" sz="4400" b="1" dirty="0" smtClean="0">
                <a:latin typeface="+mj-lt"/>
              </a:rPr>
              <a:t>ποιοτικών</a:t>
            </a:r>
            <a:r>
              <a:rPr lang="el-GR" sz="4400" dirty="0" smtClean="0">
                <a:latin typeface="+mj-lt"/>
              </a:rPr>
              <a:t> χαρακτηριστικών της </a:t>
            </a:r>
            <a:r>
              <a:rPr lang="el-GR" sz="4400" b="1" dirty="0" smtClean="0">
                <a:latin typeface="+mj-lt"/>
              </a:rPr>
              <a:t>Τουριστικής</a:t>
            </a:r>
            <a:r>
              <a:rPr lang="el-GR" sz="4400" dirty="0" smtClean="0">
                <a:latin typeface="+mj-lt"/>
              </a:rPr>
              <a:t> </a:t>
            </a:r>
            <a:r>
              <a:rPr lang="el-GR" sz="4400" b="1" dirty="0" smtClean="0">
                <a:latin typeface="+mj-lt"/>
              </a:rPr>
              <a:t>ζήτησης</a:t>
            </a: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a:t>
            </a:fld>
            <a:endParaRPr kumimoji="0" lang="en-US"/>
          </a:p>
        </p:txBody>
      </p:sp>
      <p:sp>
        <p:nvSpPr>
          <p:cNvPr id="10" name="9 - Ορθογώνιο"/>
          <p:cNvSpPr/>
          <p:nvPr/>
        </p:nvSpPr>
        <p:spPr>
          <a:xfrm>
            <a:off x="1214414" y="2071678"/>
            <a:ext cx="7143800" cy="2585323"/>
          </a:xfrm>
          <a:prstGeom prst="rect">
            <a:avLst/>
          </a:prstGeom>
        </p:spPr>
        <p:txBody>
          <a:bodyPr wrap="square">
            <a:spAutoFit/>
          </a:bodyPr>
          <a:lstStyle/>
          <a:p>
            <a:endParaRPr lang="el-GR" dirty="0" smtClean="0"/>
          </a:p>
          <a:p>
            <a:r>
              <a:rPr lang="el-GR" dirty="0" smtClean="0"/>
              <a:t>Κατά την διάρκεια των τελευταίων ετών οι  διεθνείς τουριστικές αφίξεις παρουσίασαν ραγδαία αύξηση, ως αποτέλεσμα κυρίως </a:t>
            </a:r>
            <a:r>
              <a:rPr lang="en-US" dirty="0" smtClean="0"/>
              <a:t>:</a:t>
            </a:r>
          </a:p>
          <a:p>
            <a:pPr marL="800100" lvl="1" indent="-342900">
              <a:buFont typeface="+mj-lt"/>
              <a:buAutoNum type="arabicPeriod"/>
            </a:pPr>
            <a:r>
              <a:rPr lang="el-GR" dirty="0" smtClean="0"/>
              <a:t>της οικονομικής ανάπτυξης </a:t>
            </a:r>
            <a:endParaRPr lang="en-US" dirty="0" smtClean="0"/>
          </a:p>
          <a:p>
            <a:pPr marL="800100" lvl="1" indent="-342900">
              <a:buFont typeface="+mj-lt"/>
              <a:buAutoNum type="arabicPeriod"/>
            </a:pPr>
            <a:r>
              <a:rPr lang="el-GR" dirty="0" smtClean="0"/>
              <a:t>της αύξησης του ελεύθερου χρόνου </a:t>
            </a:r>
          </a:p>
          <a:p>
            <a:pPr marL="800100" lvl="1" indent="-342900">
              <a:buFont typeface="+mj-lt"/>
              <a:buAutoNum type="arabicPeriod"/>
            </a:pPr>
            <a:r>
              <a:rPr lang="el-GR" dirty="0" smtClean="0"/>
              <a:t>της βελτίωσης των μέσων μεταφοράς </a:t>
            </a:r>
          </a:p>
          <a:p>
            <a:pPr marL="800100" lvl="1" indent="-342900">
              <a:buFont typeface="+mj-lt"/>
              <a:buAutoNum type="arabicPeriod"/>
            </a:pPr>
            <a:r>
              <a:rPr lang="el-GR" smtClean="0"/>
              <a:t>άλλων </a:t>
            </a:r>
            <a:r>
              <a:rPr lang="el-GR" dirty="0" smtClean="0"/>
              <a:t>οικονομικών και κοινωνικών παραμέτρων </a:t>
            </a:r>
          </a:p>
          <a:p>
            <a:endParaRPr lang="el-GR" dirty="0" smtClean="0"/>
          </a:p>
          <a:p>
            <a:pPr marL="800100" lvl="1" indent="-342900">
              <a:buFont typeface="+mj-lt"/>
              <a:buAutoNum type="arabicPeriod"/>
            </a:pPr>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285728"/>
            <a:ext cx="8143900"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ζήτησης</a:t>
            </a: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3</a:t>
            </a:fld>
            <a:endParaRPr kumimoji="0" lang="en-US"/>
          </a:p>
        </p:txBody>
      </p:sp>
      <p:sp>
        <p:nvSpPr>
          <p:cNvPr id="10" name="9 - Ορθογώνιο"/>
          <p:cNvSpPr/>
          <p:nvPr/>
        </p:nvSpPr>
        <p:spPr>
          <a:xfrm>
            <a:off x="1214414" y="2071678"/>
            <a:ext cx="7143800" cy="4524315"/>
          </a:xfrm>
          <a:prstGeom prst="rect">
            <a:avLst/>
          </a:prstGeom>
        </p:spPr>
        <p:txBody>
          <a:bodyPr wrap="square">
            <a:spAutoFit/>
          </a:bodyPr>
          <a:lstStyle/>
          <a:p>
            <a:pPr algn="just"/>
            <a:endParaRPr lang="el-GR" dirty="0" smtClean="0"/>
          </a:p>
          <a:p>
            <a:pPr algn="just"/>
            <a:r>
              <a:rPr lang="el-GR" dirty="0" smtClean="0"/>
              <a:t>Οι παρακάτω διαφοροποιήσεις παρατηρούνται</a:t>
            </a:r>
            <a:r>
              <a:rPr lang="en-US" dirty="0" smtClean="0"/>
              <a:t>:</a:t>
            </a:r>
            <a:endParaRPr lang="el-GR" dirty="0" smtClean="0"/>
          </a:p>
          <a:p>
            <a:pPr algn="just">
              <a:buFont typeface="Arial" pitchFamily="34" charset="0"/>
              <a:buChar char="•"/>
            </a:pPr>
            <a:r>
              <a:rPr lang="el-GR" dirty="0" smtClean="0"/>
              <a:t>Η </a:t>
            </a:r>
            <a:r>
              <a:rPr lang="el-GR" dirty="0" smtClean="0"/>
              <a:t>Ευρώπη εξακολουθεί να είναι η κυρίαρχη περιοχή στις αφίξεις τουριστών αλλά μετά τη δεκαετία του ‘60 χάνει σταδιακά σημαντικό μερίδιο της αγοράς. </a:t>
            </a:r>
            <a:endParaRPr lang="el-GR" dirty="0" smtClean="0"/>
          </a:p>
          <a:p>
            <a:pPr algn="just">
              <a:buFont typeface="Arial" pitchFamily="34" charset="0"/>
              <a:buChar char="•"/>
            </a:pPr>
            <a:r>
              <a:rPr lang="el-GR" dirty="0" smtClean="0"/>
              <a:t>Μείωση </a:t>
            </a:r>
            <a:r>
              <a:rPr lang="el-GR" dirty="0" smtClean="0"/>
              <a:t>των μεριδίων παρουσιάζει και η Αμερικανική Ήπειρος, γεγονός που υποδηλώνει την αλλαγή των προτιμήσεων των τουριστών και των τουριστικών επιχειρηματιών. </a:t>
            </a:r>
            <a:endParaRPr lang="el-GR" dirty="0" smtClean="0"/>
          </a:p>
          <a:p>
            <a:pPr algn="just">
              <a:buFont typeface="Arial" pitchFamily="34" charset="0"/>
              <a:buChar char="•"/>
            </a:pPr>
            <a:r>
              <a:rPr lang="el-GR" dirty="0" smtClean="0"/>
              <a:t>Σημαντική </a:t>
            </a:r>
            <a:r>
              <a:rPr lang="el-GR" dirty="0" smtClean="0"/>
              <a:t>είναι η ανάπτυξη των χωρών της Α. Ασίας και του Ειρηνικού Ωκεανού, όπου τα τελευταία χρόνια συνιστούν νέες αγορές, ανταγωνιστικές, με ελκυστικό τουριστικό προϊόν. </a:t>
            </a:r>
            <a:endParaRPr lang="el-GR" dirty="0" smtClean="0"/>
          </a:p>
          <a:p>
            <a:pPr algn="just">
              <a:buFont typeface="Arial" pitchFamily="34" charset="0"/>
              <a:buChar char="•"/>
            </a:pPr>
            <a:r>
              <a:rPr lang="el-GR" dirty="0" smtClean="0"/>
              <a:t>Μικρότερα </a:t>
            </a:r>
            <a:r>
              <a:rPr lang="el-GR" dirty="0" smtClean="0"/>
              <a:t>ποσοστά αύξησης των μεριδίων τους καταγράφουν οι χώρες της Αφρικής και της Μ. Ανατολής. </a:t>
            </a:r>
          </a:p>
          <a:p>
            <a:pPr algn="just">
              <a:buFont typeface="Arial" pitchFamily="34" charset="0"/>
              <a:buChar char="•"/>
            </a:pPr>
            <a:endParaRPr lang="el-GR" dirty="0" smtClean="0"/>
          </a:p>
          <a:p>
            <a:pPr algn="just"/>
            <a:endParaRPr lang="el-GR" dirty="0" smtClean="0"/>
          </a:p>
          <a:p>
            <a:pPr marL="800100" lvl="1" indent="-342900" algn="just">
              <a:buFont typeface="+mj-lt"/>
              <a:buAutoNum type="arabicPeriod"/>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285728"/>
            <a:ext cx="8143900"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ζήτησης</a:t>
            </a: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4</a:t>
            </a:fld>
            <a:endParaRPr kumimoji="0" lang="en-US"/>
          </a:p>
        </p:txBody>
      </p:sp>
      <p:sp>
        <p:nvSpPr>
          <p:cNvPr id="11" name="10 - TextBox"/>
          <p:cNvSpPr txBox="1"/>
          <p:nvPr/>
        </p:nvSpPr>
        <p:spPr>
          <a:xfrm>
            <a:off x="1071538" y="1857364"/>
            <a:ext cx="7858180" cy="923330"/>
          </a:xfrm>
          <a:prstGeom prst="rect">
            <a:avLst/>
          </a:prstGeom>
          <a:solidFill>
            <a:srgbClr val="92D050"/>
          </a:solidFill>
          <a:ln>
            <a:solidFill>
              <a:schemeClr val="tx1"/>
            </a:solidFill>
          </a:ln>
        </p:spPr>
        <p:txBody>
          <a:bodyPr wrap="square" rtlCol="0">
            <a:spAutoFit/>
          </a:bodyPr>
          <a:lstStyle/>
          <a:p>
            <a:pPr algn="just"/>
            <a:r>
              <a:rPr lang="el-GR" dirty="0" smtClean="0"/>
              <a:t>Ο παγκόσμιος τουρισμός ελέγχεται από τις οικονομικά και τουριστικά ανεπτυγμένες χώρες και τους μεγάλους </a:t>
            </a:r>
            <a:r>
              <a:rPr lang="en-US" b="1" dirty="0" smtClean="0"/>
              <a:t>tour operator </a:t>
            </a:r>
            <a:r>
              <a:rPr lang="el-GR" dirty="0" smtClean="0"/>
              <a:t>που εργάζονται στις χώρες αυτές και διαμορφώνουν τα τουριστικά μεγέθη και τις τουριστικές ροές.</a:t>
            </a:r>
            <a:endParaRPr lang="el-GR" dirty="0"/>
          </a:p>
        </p:txBody>
      </p:sp>
      <p:sp>
        <p:nvSpPr>
          <p:cNvPr id="12" name="11 - TextBox"/>
          <p:cNvSpPr txBox="1"/>
          <p:nvPr/>
        </p:nvSpPr>
        <p:spPr>
          <a:xfrm>
            <a:off x="1071538" y="2928934"/>
            <a:ext cx="7858180" cy="3693319"/>
          </a:xfrm>
          <a:prstGeom prst="rect">
            <a:avLst/>
          </a:prstGeom>
          <a:solidFill>
            <a:srgbClr val="92D050"/>
          </a:solidFill>
          <a:ln>
            <a:solidFill>
              <a:schemeClr val="tx1"/>
            </a:solidFill>
          </a:ln>
        </p:spPr>
        <p:txBody>
          <a:bodyPr wrap="square" rtlCol="0">
            <a:spAutoFit/>
          </a:bodyPr>
          <a:lstStyle/>
          <a:p>
            <a:pPr algn="just"/>
            <a:r>
              <a:rPr lang="el-GR" dirty="0" smtClean="0"/>
              <a:t>Διεθνείς εξελίξεις  που επέδρασαν σημαντικά στην διαμόρφωση του τουριστικού φαινομένου</a:t>
            </a:r>
            <a:r>
              <a:rPr lang="en-US" dirty="0" smtClean="0"/>
              <a:t>:</a:t>
            </a:r>
            <a:endParaRPr lang="el-GR" dirty="0" smtClean="0"/>
          </a:p>
          <a:p>
            <a:pPr algn="just">
              <a:buFont typeface="Arial" pitchFamily="34" charset="0"/>
              <a:buChar char="•"/>
            </a:pPr>
            <a:r>
              <a:rPr lang="el-GR" b="1" dirty="0" smtClean="0"/>
              <a:t>Διεθνής </a:t>
            </a:r>
            <a:r>
              <a:rPr lang="el-GR" b="1" dirty="0" smtClean="0"/>
              <a:t>οικονομική κρίση </a:t>
            </a:r>
            <a:r>
              <a:rPr lang="el-GR" dirty="0" smtClean="0"/>
              <a:t>και οικονομική αστάθεια στην Ευρώπη και σε παγκόσμιο επίπεδο </a:t>
            </a:r>
            <a:endParaRPr lang="el-GR" dirty="0" smtClean="0"/>
          </a:p>
          <a:p>
            <a:pPr algn="just">
              <a:buFont typeface="Arial" pitchFamily="34" charset="0"/>
              <a:buChar char="•"/>
            </a:pPr>
            <a:r>
              <a:rPr lang="el-GR" b="1" dirty="0" smtClean="0"/>
              <a:t>Μείωση </a:t>
            </a:r>
            <a:r>
              <a:rPr lang="el-GR" b="1" dirty="0" smtClean="0"/>
              <a:t>παραγωγής, ρυθμού οικονομικής ανάπτυξης </a:t>
            </a:r>
            <a:r>
              <a:rPr lang="el-GR" dirty="0" smtClean="0"/>
              <a:t>και φαινόμενα ύφεσης, με άμεση επίπτωση στα οικονομικά των νοικοκυριών </a:t>
            </a:r>
            <a:endParaRPr lang="el-GR" dirty="0" smtClean="0"/>
          </a:p>
          <a:p>
            <a:pPr algn="just">
              <a:buFont typeface="Arial" pitchFamily="34" charset="0"/>
              <a:buChar char="•"/>
            </a:pPr>
            <a:r>
              <a:rPr lang="el-GR" b="1" dirty="0" smtClean="0"/>
              <a:t>Αύξηση </a:t>
            </a:r>
            <a:r>
              <a:rPr lang="el-GR" b="1" dirty="0" smtClean="0"/>
              <a:t>της ανασφάλειας </a:t>
            </a:r>
            <a:r>
              <a:rPr lang="el-GR" dirty="0" smtClean="0"/>
              <a:t>και της οικονομικής αβεβαιότητας των πολιτών και προσαρμογή της καταναλωτικής τους συμπεριφοράς </a:t>
            </a:r>
            <a:endParaRPr lang="el-GR" dirty="0" smtClean="0"/>
          </a:p>
          <a:p>
            <a:pPr algn="just">
              <a:buFont typeface="Arial" pitchFamily="34" charset="0"/>
              <a:buChar char="•"/>
            </a:pPr>
            <a:r>
              <a:rPr lang="el-GR" b="1" dirty="0" smtClean="0"/>
              <a:t>Αύξηση </a:t>
            </a:r>
            <a:r>
              <a:rPr lang="el-GR" b="1" dirty="0" smtClean="0"/>
              <a:t>των χρεών χωρών</a:t>
            </a:r>
            <a:r>
              <a:rPr lang="el-GR" dirty="0" smtClean="0"/>
              <a:t>, επιχειρήσεων και </a:t>
            </a:r>
            <a:r>
              <a:rPr lang="el-GR" dirty="0" smtClean="0"/>
              <a:t>πολιτών</a:t>
            </a:r>
          </a:p>
          <a:p>
            <a:pPr algn="just">
              <a:buFont typeface="Arial" pitchFamily="34" charset="0"/>
              <a:buChar char="•"/>
            </a:pPr>
            <a:r>
              <a:rPr lang="el-GR" b="1" dirty="0" smtClean="0"/>
              <a:t>Κοινωνικές </a:t>
            </a:r>
            <a:r>
              <a:rPr lang="el-GR" b="1" dirty="0" smtClean="0"/>
              <a:t>συγκρούσεις </a:t>
            </a:r>
            <a:r>
              <a:rPr lang="el-GR" dirty="0" smtClean="0"/>
              <a:t>και αναταραχές στην περιοχή της </a:t>
            </a:r>
            <a:r>
              <a:rPr lang="el-GR" dirty="0" smtClean="0"/>
              <a:t>Μεσογείου</a:t>
            </a:r>
          </a:p>
          <a:p>
            <a:pPr algn="just">
              <a:buFont typeface="Arial" pitchFamily="34" charset="0"/>
              <a:buChar char="•"/>
            </a:pPr>
            <a:r>
              <a:rPr lang="el-GR" b="1" dirty="0" smtClean="0"/>
              <a:t>Φυσικές </a:t>
            </a:r>
            <a:r>
              <a:rPr lang="el-GR" b="1" dirty="0" smtClean="0"/>
              <a:t>καταστροφές </a:t>
            </a:r>
            <a:r>
              <a:rPr lang="el-GR" dirty="0" smtClean="0"/>
              <a:t>και οι παγκόσμιες συνέπειές </a:t>
            </a:r>
            <a:r>
              <a:rPr lang="el-GR" dirty="0" smtClean="0"/>
              <a:t>τους</a:t>
            </a:r>
          </a:p>
          <a:p>
            <a:pPr algn="just">
              <a:buFont typeface="Arial" pitchFamily="34" charset="0"/>
              <a:buChar char="•"/>
            </a:pPr>
            <a:r>
              <a:rPr lang="el-GR" dirty="0" smtClean="0"/>
              <a:t>Διαρκής </a:t>
            </a:r>
            <a:r>
              <a:rPr lang="el-GR" dirty="0" smtClean="0"/>
              <a:t>ενίσχυση της παρουσίας στη διεθνή τουριστική αγορά </a:t>
            </a:r>
            <a:r>
              <a:rPr lang="el-GR" b="1" dirty="0" smtClean="0"/>
              <a:t>νέων προορισμών </a:t>
            </a:r>
            <a:endParaRPr lang="el-G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285728"/>
            <a:ext cx="8143900"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ζήτησης</a:t>
            </a: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5</a:t>
            </a:fld>
            <a:endParaRPr kumimoji="0" lang="en-US"/>
          </a:p>
        </p:txBody>
      </p:sp>
      <p:sp>
        <p:nvSpPr>
          <p:cNvPr id="12" name="11 - TextBox"/>
          <p:cNvSpPr txBox="1"/>
          <p:nvPr/>
        </p:nvSpPr>
        <p:spPr>
          <a:xfrm>
            <a:off x="1071538" y="1500174"/>
            <a:ext cx="7858180" cy="4801314"/>
          </a:xfrm>
          <a:prstGeom prst="rect">
            <a:avLst/>
          </a:prstGeom>
          <a:solidFill>
            <a:srgbClr val="92D050"/>
          </a:solidFill>
          <a:ln>
            <a:solidFill>
              <a:schemeClr val="tx1"/>
            </a:solidFill>
          </a:ln>
        </p:spPr>
        <p:txBody>
          <a:bodyPr wrap="square" rtlCol="0">
            <a:spAutoFit/>
          </a:bodyPr>
          <a:lstStyle/>
          <a:p>
            <a:pPr algn="just"/>
            <a:r>
              <a:rPr lang="el-GR" dirty="0" smtClean="0"/>
              <a:t>Οι </a:t>
            </a:r>
            <a:r>
              <a:rPr lang="el-GR" dirty="0" smtClean="0"/>
              <a:t>κυριότερες αλλαγές στη ζήτηση συνοψίζονται: </a:t>
            </a:r>
            <a:endParaRPr lang="el-GR" dirty="0" smtClean="0"/>
          </a:p>
          <a:p>
            <a:pPr algn="just">
              <a:buFont typeface="Arial" pitchFamily="34" charset="0"/>
              <a:buChar char="•"/>
            </a:pPr>
            <a:r>
              <a:rPr lang="el-GR" dirty="0" smtClean="0"/>
              <a:t>στις </a:t>
            </a:r>
            <a:r>
              <a:rPr lang="el-GR" b="1" dirty="0" smtClean="0"/>
              <a:t>μεταβολές στο χώρο και στον τρόπο εργασίας</a:t>
            </a:r>
            <a:r>
              <a:rPr lang="el-GR" dirty="0" smtClean="0"/>
              <a:t>, λόγω των νέων τεχνολογιών </a:t>
            </a:r>
            <a:endParaRPr lang="el-GR" dirty="0" smtClean="0"/>
          </a:p>
          <a:p>
            <a:pPr algn="just">
              <a:buFont typeface="Arial" pitchFamily="34" charset="0"/>
              <a:buChar char="•"/>
            </a:pPr>
            <a:r>
              <a:rPr lang="el-GR" dirty="0" smtClean="0"/>
              <a:t>στην </a:t>
            </a:r>
            <a:r>
              <a:rPr lang="el-GR" b="1" dirty="0" smtClean="0"/>
              <a:t>αυξημένη ανάγκη για κατανάλωση εμπλουτισμένων</a:t>
            </a:r>
            <a:r>
              <a:rPr lang="el-GR" dirty="0" smtClean="0"/>
              <a:t>, περισσότερο διαφοροποιημένων και ποιοτικών </a:t>
            </a:r>
            <a:r>
              <a:rPr lang="el-GR" b="1" dirty="0" smtClean="0"/>
              <a:t>τουριστικών προϊόντων </a:t>
            </a:r>
            <a:endParaRPr lang="el-GR" b="1" dirty="0" smtClean="0"/>
          </a:p>
          <a:p>
            <a:pPr algn="just">
              <a:buFont typeface="Arial" pitchFamily="34" charset="0"/>
              <a:buChar char="•"/>
            </a:pPr>
            <a:r>
              <a:rPr lang="el-GR" dirty="0" smtClean="0"/>
              <a:t>στη </a:t>
            </a:r>
            <a:r>
              <a:rPr lang="el-GR" dirty="0" smtClean="0"/>
              <a:t>δυναμική </a:t>
            </a:r>
            <a:r>
              <a:rPr lang="el-GR" b="1" dirty="0" smtClean="0"/>
              <a:t>ανάπτυξη του προτύπου των ολιγοήμερων διακοπών </a:t>
            </a:r>
            <a:endParaRPr lang="el-GR" b="1" dirty="0" smtClean="0"/>
          </a:p>
          <a:p>
            <a:pPr algn="just">
              <a:buFont typeface="Arial" pitchFamily="34" charset="0"/>
              <a:buChar char="•"/>
            </a:pPr>
            <a:r>
              <a:rPr lang="el-GR" dirty="0" smtClean="0"/>
              <a:t>στην </a:t>
            </a:r>
            <a:r>
              <a:rPr lang="el-GR" b="1" dirty="0" smtClean="0"/>
              <a:t>αύξηση της συχνότητας των διακοπών</a:t>
            </a:r>
            <a:r>
              <a:rPr lang="el-GR" dirty="0" smtClean="0"/>
              <a:t>, ως αποτέλεσμα της μείωσης της διάρκειάς τους </a:t>
            </a:r>
            <a:endParaRPr lang="el-GR" dirty="0" smtClean="0"/>
          </a:p>
          <a:p>
            <a:pPr algn="just">
              <a:buFont typeface="Arial" pitchFamily="34" charset="0"/>
              <a:buChar char="•"/>
            </a:pPr>
            <a:r>
              <a:rPr lang="el-GR" dirty="0" smtClean="0"/>
              <a:t>στη </a:t>
            </a:r>
            <a:r>
              <a:rPr lang="el-GR" dirty="0" smtClean="0"/>
              <a:t>σταδιακή </a:t>
            </a:r>
            <a:r>
              <a:rPr lang="el-GR" b="1" dirty="0" smtClean="0"/>
              <a:t>ενίσχυση της ζήτησης για τους μήνες εκτός αιχμής </a:t>
            </a:r>
            <a:endParaRPr lang="el-GR" b="1" dirty="0" smtClean="0"/>
          </a:p>
          <a:p>
            <a:pPr algn="just">
              <a:buFont typeface="Arial" pitchFamily="34" charset="0"/>
              <a:buChar char="•"/>
            </a:pPr>
            <a:r>
              <a:rPr lang="el-GR" dirty="0" smtClean="0"/>
              <a:t>στη </a:t>
            </a:r>
            <a:r>
              <a:rPr lang="el-GR" dirty="0" smtClean="0"/>
              <a:t>διαρκή </a:t>
            </a:r>
            <a:r>
              <a:rPr lang="el-GR" b="1" dirty="0" smtClean="0"/>
              <a:t>αύξηση των απαιτήσεων του σύγχρονου τουρίστα </a:t>
            </a:r>
            <a:endParaRPr lang="el-GR" b="1" dirty="0" smtClean="0"/>
          </a:p>
          <a:p>
            <a:pPr algn="just">
              <a:buFont typeface="Arial" pitchFamily="34" charset="0"/>
              <a:buChar char="•"/>
            </a:pPr>
            <a:r>
              <a:rPr lang="el-GR" dirty="0" smtClean="0"/>
              <a:t>στην </a:t>
            </a:r>
            <a:r>
              <a:rPr lang="el-GR" b="1" dirty="0" smtClean="0"/>
              <a:t>αύξηση του αριθμού των ατόμων τρίτης ηλικίας </a:t>
            </a:r>
            <a:r>
              <a:rPr lang="el-GR" dirty="0" smtClean="0"/>
              <a:t>που κάνουν διακοπές </a:t>
            </a:r>
            <a:endParaRPr lang="el-GR" dirty="0" smtClean="0"/>
          </a:p>
          <a:p>
            <a:pPr algn="just">
              <a:buFont typeface="Arial" pitchFamily="34" charset="0"/>
              <a:buChar char="•"/>
            </a:pPr>
            <a:r>
              <a:rPr lang="el-GR" dirty="0" smtClean="0"/>
              <a:t>τη </a:t>
            </a:r>
            <a:r>
              <a:rPr lang="el-GR" dirty="0" smtClean="0"/>
              <a:t>συνειδητοποίηση της μεγάλης </a:t>
            </a:r>
            <a:r>
              <a:rPr lang="el-GR" b="1" dirty="0" smtClean="0"/>
              <a:t>σημασίας που έχει η προστασία του περιβάλλοντος </a:t>
            </a:r>
            <a:endParaRPr lang="el-GR" b="1" dirty="0" smtClean="0"/>
          </a:p>
          <a:p>
            <a:pPr algn="just">
              <a:buFont typeface="Arial" pitchFamily="34" charset="0"/>
              <a:buChar char="•"/>
            </a:pPr>
            <a:r>
              <a:rPr lang="el-GR" dirty="0" smtClean="0"/>
              <a:t>στη </a:t>
            </a:r>
            <a:r>
              <a:rPr lang="el-GR" dirty="0" smtClean="0"/>
              <a:t>στροφή των τουριστών από τις </a:t>
            </a:r>
            <a:r>
              <a:rPr lang="el-GR" b="1" dirty="0" smtClean="0"/>
              <a:t>«ενεργητικές» διακοπές σε διακοπές εμπειρίας </a:t>
            </a:r>
            <a:endParaRPr lang="el-GR" b="1" dirty="0" smtClean="0"/>
          </a:p>
          <a:p>
            <a:pPr algn="just">
              <a:buFont typeface="Arial" pitchFamily="34" charset="0"/>
              <a:buChar char="•"/>
            </a:pPr>
            <a:r>
              <a:rPr lang="el-GR" dirty="0" smtClean="0"/>
              <a:t>στη </a:t>
            </a:r>
            <a:r>
              <a:rPr lang="el-GR" dirty="0" smtClean="0"/>
              <a:t>διαρκή </a:t>
            </a:r>
            <a:r>
              <a:rPr lang="el-GR" b="1" dirty="0" smtClean="0"/>
              <a:t>αύξηση της χρήσης των νέων τεχνολογιών </a:t>
            </a:r>
            <a:r>
              <a:rPr lang="el-GR" dirty="0" smtClean="0"/>
              <a:t>από τους τουρίστες κατά τον προγραμματισμό και αγορά των διακοπών τους.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προσφοράς</a:t>
            </a:r>
            <a:endParaRPr lang="el-GR" sz="32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6</a:t>
            </a:fld>
            <a:endParaRPr kumimoji="0" lang="en-US"/>
          </a:p>
        </p:txBody>
      </p:sp>
      <p:sp>
        <p:nvSpPr>
          <p:cNvPr id="12" name="11 - TextBox"/>
          <p:cNvSpPr txBox="1"/>
          <p:nvPr/>
        </p:nvSpPr>
        <p:spPr>
          <a:xfrm>
            <a:off x="1071538" y="1500174"/>
            <a:ext cx="8072462" cy="5324535"/>
          </a:xfrm>
          <a:prstGeom prst="rect">
            <a:avLst/>
          </a:prstGeom>
          <a:solidFill>
            <a:srgbClr val="92D050"/>
          </a:solidFill>
          <a:ln>
            <a:solidFill>
              <a:schemeClr val="tx1"/>
            </a:solidFill>
          </a:ln>
        </p:spPr>
        <p:txBody>
          <a:bodyPr wrap="square" rtlCol="0">
            <a:spAutoFit/>
          </a:bodyPr>
          <a:lstStyle/>
          <a:p>
            <a:pPr algn="just"/>
            <a:r>
              <a:rPr lang="el-GR" sz="1700" dirty="0" smtClean="0"/>
              <a:t>Οι αλλαγές στο επίπεδο της τουριστικής προσφοράς  μπορούν να συνοψιστούν ως εξής</a:t>
            </a:r>
            <a:r>
              <a:rPr lang="en-US" sz="1700" dirty="0" smtClean="0"/>
              <a:t>:</a:t>
            </a:r>
            <a:endParaRPr lang="el-GR" sz="1700" dirty="0" smtClean="0"/>
          </a:p>
          <a:p>
            <a:pPr>
              <a:buFont typeface="Arial" pitchFamily="34" charset="0"/>
              <a:buChar char="•"/>
            </a:pPr>
            <a:r>
              <a:rPr lang="el-GR" sz="1700" dirty="0" smtClean="0"/>
              <a:t>την </a:t>
            </a:r>
            <a:r>
              <a:rPr lang="el-GR" sz="1700" dirty="0" smtClean="0"/>
              <a:t>προσπάθεια </a:t>
            </a:r>
            <a:r>
              <a:rPr lang="el-GR" sz="1700" b="1" dirty="0" smtClean="0"/>
              <a:t>αποτελεσματικής τμηματοποίησης </a:t>
            </a:r>
            <a:r>
              <a:rPr lang="el-GR" sz="1700" dirty="0" smtClean="0"/>
              <a:t>της τουριστικής αγοράς </a:t>
            </a:r>
          </a:p>
          <a:p>
            <a:r>
              <a:rPr lang="el-GR" sz="1700" dirty="0" smtClean="0"/>
              <a:t>•</a:t>
            </a:r>
            <a:r>
              <a:rPr lang="el-GR" sz="1700" dirty="0" smtClean="0"/>
              <a:t>την </a:t>
            </a:r>
            <a:r>
              <a:rPr lang="el-GR" sz="1700" b="1" dirty="0" smtClean="0"/>
              <a:t>ανάπτυξη εξειδικευμένων - πιο σύνθετων τουριστικών δραστηριοτήτων</a:t>
            </a:r>
            <a:r>
              <a:rPr lang="el-GR" sz="1700" dirty="0" smtClean="0"/>
              <a:t>, μέσα από την ενίσχυση των ειδικών και εναλλακτικών μορφών τουρισμού </a:t>
            </a:r>
          </a:p>
          <a:p>
            <a:r>
              <a:rPr lang="el-GR" sz="1700" dirty="0" smtClean="0"/>
              <a:t>•</a:t>
            </a:r>
            <a:r>
              <a:rPr lang="el-GR" sz="1700" dirty="0" smtClean="0"/>
              <a:t>την επιδίωξη </a:t>
            </a:r>
            <a:r>
              <a:rPr lang="el-GR" sz="1700" b="1" dirty="0" smtClean="0"/>
              <a:t>κάθετης - ολοκληρωμένης προσφοράς </a:t>
            </a:r>
            <a:r>
              <a:rPr lang="el-GR" sz="1700" dirty="0" smtClean="0"/>
              <a:t>του τουριστικού προϊόντος στους τουρίστες </a:t>
            </a:r>
          </a:p>
          <a:p>
            <a:r>
              <a:rPr lang="el-GR" sz="1700" dirty="0" smtClean="0"/>
              <a:t>•</a:t>
            </a:r>
            <a:r>
              <a:rPr lang="el-GR" sz="1700" dirty="0" smtClean="0"/>
              <a:t>την επέκταση εφαρμογής του </a:t>
            </a:r>
            <a:r>
              <a:rPr lang="el-GR" sz="1700" b="1" dirty="0" err="1" smtClean="0"/>
              <a:t>all</a:t>
            </a:r>
            <a:r>
              <a:rPr lang="el-GR" sz="1700" b="1" dirty="0" smtClean="0"/>
              <a:t>-</a:t>
            </a:r>
            <a:r>
              <a:rPr lang="el-GR" sz="1700" b="1" dirty="0" err="1" smtClean="0"/>
              <a:t>inclusive</a:t>
            </a:r>
            <a:r>
              <a:rPr lang="el-GR" sz="1700" b="1" dirty="0" smtClean="0"/>
              <a:t> </a:t>
            </a:r>
            <a:r>
              <a:rPr lang="el-GR" sz="1700" dirty="0" smtClean="0"/>
              <a:t>με τα οφέλη αλλά και τους κινδύνους ατού </a:t>
            </a:r>
          </a:p>
          <a:p>
            <a:r>
              <a:rPr lang="el-GR" sz="1700" dirty="0" smtClean="0"/>
              <a:t>•</a:t>
            </a:r>
            <a:r>
              <a:rPr lang="el-GR" sz="1700" dirty="0" smtClean="0"/>
              <a:t>την </a:t>
            </a:r>
            <a:r>
              <a:rPr lang="el-GR" sz="1700" b="1" dirty="0" smtClean="0"/>
              <a:t>επέκταση των συνεργασιών</a:t>
            </a:r>
            <a:r>
              <a:rPr lang="el-GR" sz="1700" dirty="0" smtClean="0"/>
              <a:t>, συγχωνεύσεων και εξαγορών τουριστικών επιχειρήσεων </a:t>
            </a:r>
          </a:p>
          <a:p>
            <a:r>
              <a:rPr lang="el-GR" sz="1700" dirty="0" smtClean="0"/>
              <a:t>•</a:t>
            </a:r>
            <a:r>
              <a:rPr lang="el-GR" sz="1700" dirty="0" smtClean="0"/>
              <a:t>την ενίσχυση της τάσης για συνεργασία μεταξύ μικρών τουριστικών επιχειρήσεων (</a:t>
            </a:r>
            <a:r>
              <a:rPr lang="el-GR" sz="1700" b="1" dirty="0" err="1" smtClean="0"/>
              <a:t>clutsters</a:t>
            </a:r>
            <a:r>
              <a:rPr lang="el-GR" sz="1700" dirty="0" smtClean="0"/>
              <a:t>) </a:t>
            </a:r>
          </a:p>
          <a:p>
            <a:r>
              <a:rPr lang="el-GR" sz="1700" dirty="0" smtClean="0"/>
              <a:t>•</a:t>
            </a:r>
            <a:r>
              <a:rPr lang="el-GR" sz="1700" dirty="0" smtClean="0"/>
              <a:t>τη διαρκώς αυξανόμενη </a:t>
            </a:r>
            <a:r>
              <a:rPr lang="el-GR" sz="1700" b="1" dirty="0" smtClean="0"/>
              <a:t>χρήση των νέων τεχνολογιών </a:t>
            </a:r>
            <a:r>
              <a:rPr lang="el-GR" sz="1700" dirty="0" smtClean="0"/>
              <a:t>από τις τουριστικές επιχειρήσεις </a:t>
            </a:r>
          </a:p>
          <a:p>
            <a:r>
              <a:rPr lang="el-GR" sz="1700" dirty="0" smtClean="0"/>
              <a:t>•</a:t>
            </a:r>
            <a:r>
              <a:rPr lang="el-GR" sz="1700" dirty="0" smtClean="0"/>
              <a:t>τη «</a:t>
            </a:r>
            <a:r>
              <a:rPr lang="el-GR" sz="1700" b="1" dirty="0" smtClean="0"/>
              <a:t>στροφή</a:t>
            </a:r>
            <a:r>
              <a:rPr lang="el-GR" sz="1700" dirty="0" smtClean="0"/>
              <a:t>» των τουριστικών επαγγελματιών σε </a:t>
            </a:r>
            <a:r>
              <a:rPr lang="el-GR" sz="1700" b="1" dirty="0" smtClean="0"/>
              <a:t>νέες </a:t>
            </a:r>
            <a:r>
              <a:rPr lang="el-GR" sz="1700" b="1" dirty="0" err="1" smtClean="0"/>
              <a:t>ανερχόμενες–αναδυόμενες</a:t>
            </a:r>
            <a:r>
              <a:rPr lang="el-GR" sz="1700" b="1" dirty="0" smtClean="0"/>
              <a:t> </a:t>
            </a:r>
            <a:r>
              <a:rPr lang="el-GR" sz="1700" b="1" dirty="0" err="1" smtClean="0"/>
              <a:t>χώρες–αγορές</a:t>
            </a:r>
            <a:r>
              <a:rPr lang="el-GR" sz="1700" b="1" dirty="0" smtClean="0"/>
              <a:t> </a:t>
            </a:r>
          </a:p>
          <a:p>
            <a:r>
              <a:rPr lang="el-GR" sz="1700" dirty="0" smtClean="0"/>
              <a:t>•</a:t>
            </a:r>
            <a:r>
              <a:rPr lang="el-GR" sz="1700" dirty="0" smtClean="0"/>
              <a:t>την </a:t>
            </a:r>
            <a:r>
              <a:rPr lang="el-GR" sz="1700" b="1" dirty="0" smtClean="0"/>
              <a:t>ενίσχυση</a:t>
            </a:r>
            <a:r>
              <a:rPr lang="el-GR" sz="1700" dirty="0" smtClean="0"/>
              <a:t> της ανάπτυξης </a:t>
            </a:r>
            <a:r>
              <a:rPr lang="el-GR" sz="1700" b="1" dirty="0" smtClean="0"/>
              <a:t>Συνεργασιών Δημοσίου Ιδιωτικού Τομέα </a:t>
            </a:r>
          </a:p>
          <a:p>
            <a:r>
              <a:rPr lang="el-GR" sz="1700" dirty="0" smtClean="0"/>
              <a:t>•</a:t>
            </a:r>
            <a:r>
              <a:rPr lang="el-GR" sz="1700" dirty="0" smtClean="0"/>
              <a:t>την </a:t>
            </a:r>
            <a:r>
              <a:rPr lang="el-GR" sz="1700" b="1" dirty="0" smtClean="0"/>
              <a:t>αξιοποίηση</a:t>
            </a:r>
            <a:r>
              <a:rPr lang="el-GR" sz="1700" dirty="0" smtClean="0"/>
              <a:t> των ευκαιριών </a:t>
            </a:r>
            <a:r>
              <a:rPr lang="el-GR" sz="1700" b="1" dirty="0" smtClean="0"/>
              <a:t>από την απελευθέρωση των αερομεταφορών </a:t>
            </a:r>
            <a:r>
              <a:rPr lang="el-GR" sz="1700" dirty="0" smtClean="0"/>
              <a:t>και την </a:t>
            </a:r>
            <a:r>
              <a:rPr lang="el-GR" sz="1700" b="1" dirty="0" smtClean="0"/>
              <a:t>επέκταση</a:t>
            </a:r>
            <a:r>
              <a:rPr lang="el-GR" sz="1700" dirty="0" smtClean="0"/>
              <a:t> των εταιριών </a:t>
            </a:r>
            <a:r>
              <a:rPr lang="el-GR" sz="1700" b="1" dirty="0" smtClean="0"/>
              <a:t>χαμηλού κόστους </a:t>
            </a:r>
          </a:p>
          <a:p>
            <a:r>
              <a:rPr lang="el-GR" sz="1700" dirty="0" smtClean="0"/>
              <a:t>•</a:t>
            </a:r>
            <a:r>
              <a:rPr lang="el-GR" sz="1700" dirty="0" smtClean="0"/>
              <a:t>την </a:t>
            </a:r>
            <a:r>
              <a:rPr lang="el-GR" sz="1700" b="1" dirty="0" smtClean="0"/>
              <a:t>έμφαση</a:t>
            </a:r>
            <a:r>
              <a:rPr lang="el-GR" sz="1700" dirty="0" smtClean="0"/>
              <a:t> </a:t>
            </a:r>
            <a:r>
              <a:rPr lang="el-GR" sz="1700" b="1" dirty="0" smtClean="0"/>
              <a:t>στην κοινωνική ευθύνη </a:t>
            </a:r>
            <a:r>
              <a:rPr lang="el-GR" sz="1700" dirty="0" smtClean="0"/>
              <a:t>των τουριστικών επιχειρήσεων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προσφοράς</a:t>
            </a:r>
            <a:endParaRPr lang="el-GR" sz="32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7</a:t>
            </a:fld>
            <a:endParaRPr kumimoji="0" lang="en-US"/>
          </a:p>
        </p:txBody>
      </p:sp>
      <p:sp>
        <p:nvSpPr>
          <p:cNvPr id="12" name="11 - TextBox"/>
          <p:cNvSpPr txBox="1"/>
          <p:nvPr/>
        </p:nvSpPr>
        <p:spPr>
          <a:xfrm>
            <a:off x="1071538" y="1500174"/>
            <a:ext cx="8072462" cy="1400383"/>
          </a:xfrm>
          <a:prstGeom prst="rect">
            <a:avLst/>
          </a:prstGeom>
          <a:solidFill>
            <a:srgbClr val="92D050"/>
          </a:solidFill>
          <a:ln>
            <a:solidFill>
              <a:schemeClr val="tx1"/>
            </a:solidFill>
          </a:ln>
        </p:spPr>
        <p:txBody>
          <a:bodyPr wrap="square" rtlCol="0">
            <a:spAutoFit/>
          </a:bodyPr>
          <a:lstStyle/>
          <a:p>
            <a:pPr algn="just"/>
            <a:r>
              <a:rPr lang="el-GR" sz="1700" dirty="0" smtClean="0"/>
              <a:t>Ο βασικότερος παράγοντας προσδιορισμού της Τουριστικής και Αγροτουριστικής προσφοράς είναι το σύνολο των επιχειρήσεων  που περισσότερο ή λιγότερο  συμμετέχουν στην παραγωγή και διάθεση του τουριστικού και αγροτουριστικού προϊόντος σε τοπικό, εθνικό και υπερεθνικό επίπεδο.</a:t>
            </a:r>
          </a:p>
          <a:p>
            <a:pPr algn="just"/>
            <a:endParaRPr lang="el-GR" sz="1700" dirty="0" smtClean="0"/>
          </a:p>
        </p:txBody>
      </p:sp>
      <p:sp>
        <p:nvSpPr>
          <p:cNvPr id="8" name="7 - TextBox"/>
          <p:cNvSpPr txBox="1"/>
          <p:nvPr/>
        </p:nvSpPr>
        <p:spPr>
          <a:xfrm>
            <a:off x="1071538" y="3214686"/>
            <a:ext cx="8072462" cy="3570208"/>
          </a:xfrm>
          <a:prstGeom prst="rect">
            <a:avLst/>
          </a:prstGeom>
          <a:solidFill>
            <a:srgbClr val="92D050"/>
          </a:solidFill>
          <a:ln>
            <a:solidFill>
              <a:schemeClr val="tx1"/>
            </a:solidFill>
          </a:ln>
        </p:spPr>
        <p:txBody>
          <a:bodyPr wrap="square" rtlCol="0">
            <a:spAutoFit/>
          </a:bodyPr>
          <a:lstStyle/>
          <a:p>
            <a:pPr algn="just"/>
            <a:r>
              <a:rPr lang="el-GR" sz="1700" dirty="0" smtClean="0"/>
              <a:t>Το Τουριστικό και Αγροτουριστικό προϊόν τόσο στο διεθνές επίπεδο όσο και σε Ελλαδικό επίπεδο χαρακτηρίζεται από</a:t>
            </a:r>
            <a:r>
              <a:rPr lang="en-US" sz="1700" dirty="0" smtClean="0"/>
              <a:t>:</a:t>
            </a:r>
            <a:endParaRPr lang="el-GR" sz="1700" dirty="0" smtClean="0"/>
          </a:p>
          <a:p>
            <a:endParaRPr lang="el-GR" sz="1600" dirty="0" smtClean="0"/>
          </a:p>
          <a:p>
            <a:pPr>
              <a:buFont typeface="Arial" pitchFamily="34" charset="0"/>
              <a:buChar char="•"/>
            </a:pPr>
            <a:r>
              <a:rPr lang="el-GR" sz="1600" b="1" dirty="0" smtClean="0"/>
              <a:t>Έντονη εποχικότητα και αδυναμία ακριβούς πρόβλεψης της ζήτησης </a:t>
            </a:r>
          </a:p>
          <a:p>
            <a:endParaRPr lang="el-GR" sz="1600" dirty="0" smtClean="0"/>
          </a:p>
          <a:p>
            <a:pPr>
              <a:buFont typeface="Arial" pitchFamily="34" charset="0"/>
              <a:buChar char="•"/>
            </a:pPr>
            <a:r>
              <a:rPr lang="el-GR" sz="1600" b="1" dirty="0" smtClean="0"/>
              <a:t>Αδυναμία αποθήκευσης </a:t>
            </a:r>
          </a:p>
          <a:p>
            <a:endParaRPr lang="el-GR" sz="1600" dirty="0" smtClean="0"/>
          </a:p>
          <a:p>
            <a:pPr>
              <a:buFont typeface="Arial" pitchFamily="34" charset="0"/>
              <a:buChar char="•"/>
            </a:pPr>
            <a:r>
              <a:rPr lang="el-GR" sz="1600" b="1" dirty="0" smtClean="0"/>
              <a:t>Ανάγκη φυσικής παρουσίας του τουρίστα στον τόπο παραγωγής </a:t>
            </a:r>
          </a:p>
          <a:p>
            <a:endParaRPr lang="el-GR" sz="1600" dirty="0" smtClean="0"/>
          </a:p>
          <a:p>
            <a:pPr>
              <a:buFont typeface="Arial" pitchFamily="34" charset="0"/>
              <a:buChar char="•"/>
            </a:pPr>
            <a:r>
              <a:rPr lang="el-GR" sz="1600" b="1" dirty="0" smtClean="0"/>
              <a:t>Εξάρτηση από πολυεθνικές επιχειρήσεις (</a:t>
            </a:r>
            <a:r>
              <a:rPr lang="el-GR" sz="1600" b="1" dirty="0" err="1" smtClean="0"/>
              <a:t>tour</a:t>
            </a:r>
            <a:r>
              <a:rPr lang="el-GR" sz="1600" b="1" dirty="0" smtClean="0"/>
              <a:t> </a:t>
            </a:r>
            <a:r>
              <a:rPr lang="el-GR" sz="1600" b="1" dirty="0" err="1" smtClean="0"/>
              <a:t>operator</a:t>
            </a:r>
            <a:r>
              <a:rPr lang="el-GR" sz="1600" b="1" dirty="0" smtClean="0"/>
              <a:t>) </a:t>
            </a:r>
          </a:p>
          <a:p>
            <a:endParaRPr lang="el-GR" sz="1600" dirty="0" smtClean="0"/>
          </a:p>
          <a:p>
            <a:pPr>
              <a:buFont typeface="Arial" pitchFamily="34" charset="0"/>
              <a:buChar char="•"/>
            </a:pPr>
            <a:r>
              <a:rPr lang="el-GR" sz="1600" b="1" dirty="0" smtClean="0"/>
              <a:t>Εποχική λειτουργία των τουριστικών επιχειρήσεων </a:t>
            </a:r>
          </a:p>
          <a:p>
            <a:endParaRPr lang="el-GR" sz="1600" dirty="0" smtClean="0"/>
          </a:p>
          <a:p>
            <a:pPr>
              <a:buFont typeface="Arial" pitchFamily="34" charset="0"/>
              <a:buChar char="•"/>
            </a:pPr>
            <a:r>
              <a:rPr lang="el-GR" sz="1600" b="1" dirty="0" smtClean="0"/>
              <a:t>Φθαρτότητα και Μόδα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προσφοράς</a:t>
            </a:r>
            <a:endParaRPr lang="el-GR" sz="32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8</a:t>
            </a:fld>
            <a:endParaRPr kumimoji="0" lang="en-US"/>
          </a:p>
        </p:txBody>
      </p:sp>
      <p:sp>
        <p:nvSpPr>
          <p:cNvPr id="8" name="7 - TextBox"/>
          <p:cNvSpPr txBox="1"/>
          <p:nvPr/>
        </p:nvSpPr>
        <p:spPr>
          <a:xfrm>
            <a:off x="1071538" y="1428736"/>
            <a:ext cx="7858180" cy="4308872"/>
          </a:xfrm>
          <a:prstGeom prst="rect">
            <a:avLst/>
          </a:prstGeom>
          <a:solidFill>
            <a:srgbClr val="92D050"/>
          </a:solidFill>
          <a:ln>
            <a:solidFill>
              <a:schemeClr val="tx1"/>
            </a:solidFill>
          </a:ln>
        </p:spPr>
        <p:txBody>
          <a:bodyPr wrap="square" rtlCol="0">
            <a:spAutoFit/>
          </a:bodyPr>
          <a:lstStyle/>
          <a:p>
            <a:pPr algn="just"/>
            <a:r>
              <a:rPr lang="el-GR" sz="1700" b="1" dirty="0" smtClean="0"/>
              <a:t>Η Τουριστική και Αγροτουριστική  αγορά  και οι επιχειρήσεις που δραστηριοποιούνται εντός τους , διακρίνονται σε 4 κατηγορίες</a:t>
            </a:r>
            <a:r>
              <a:rPr lang="en-US" sz="1700" b="1" dirty="0" smtClean="0"/>
              <a:t>:</a:t>
            </a:r>
            <a:endParaRPr lang="el-GR" sz="1700" b="1" dirty="0" smtClean="0"/>
          </a:p>
          <a:p>
            <a:pPr marL="342900" indent="-342900" algn="just">
              <a:buFont typeface="+mj-lt"/>
              <a:buAutoNum type="arabicPeriod"/>
            </a:pPr>
            <a:r>
              <a:rPr lang="el-GR" sz="1600" b="1" dirty="0" smtClean="0"/>
              <a:t>Προμηθευτές </a:t>
            </a:r>
            <a:r>
              <a:rPr lang="el-GR" sz="1600" b="1" dirty="0" smtClean="0"/>
              <a:t>επιχειρήσεις παροχής υπηρεσιών (π.χ. ξενοδοχεία, εστιατόρια, επιχειρήσεις ενοικίασης αυτοκινήτων) </a:t>
            </a:r>
            <a:endParaRPr lang="el-GR" sz="1600" b="1" dirty="0" smtClean="0"/>
          </a:p>
          <a:p>
            <a:pPr marL="342900" indent="-342900" algn="just">
              <a:buFont typeface="+mj-lt"/>
              <a:buAutoNum type="arabicPeriod"/>
            </a:pPr>
            <a:r>
              <a:rPr lang="el-GR" sz="1600" b="1" dirty="0" smtClean="0"/>
              <a:t>Μεταφορείς </a:t>
            </a:r>
            <a:r>
              <a:rPr lang="el-GR" sz="1600" b="1" dirty="0" smtClean="0"/>
              <a:t>επιχειρήσεις με αντικείμενο τη μετακίνηση των τουριστών (π.χ. αεροπορικές εταιρείες) </a:t>
            </a:r>
            <a:endParaRPr lang="el-GR" sz="1600" b="1" dirty="0" smtClean="0"/>
          </a:p>
          <a:p>
            <a:pPr marL="342900" indent="-342900" algn="just">
              <a:buFont typeface="+mj-lt"/>
              <a:buAutoNum type="arabicPeriod"/>
            </a:pPr>
            <a:r>
              <a:rPr lang="el-GR" sz="1600" b="1" dirty="0" smtClean="0"/>
              <a:t>Μεσάζοντες </a:t>
            </a:r>
            <a:r>
              <a:rPr lang="el-GR" sz="1600" b="1" dirty="0" smtClean="0"/>
              <a:t>επιχειρήσεις που δραστηριοποιούνται στην παραγωγή ή πώληση των τουριστικών πακέτων (π.χ. </a:t>
            </a:r>
            <a:r>
              <a:rPr lang="el-GR" sz="1600" b="1" dirty="0" err="1" smtClean="0"/>
              <a:t>tour</a:t>
            </a:r>
            <a:r>
              <a:rPr lang="el-GR" sz="1600" b="1" dirty="0" smtClean="0"/>
              <a:t> </a:t>
            </a:r>
            <a:r>
              <a:rPr lang="el-GR" sz="1600" b="1" dirty="0" err="1" smtClean="0"/>
              <a:t>operator</a:t>
            </a:r>
            <a:r>
              <a:rPr lang="el-GR" sz="1600" b="1" dirty="0" smtClean="0"/>
              <a:t>, τουριστικά γραφεία) </a:t>
            </a:r>
            <a:endParaRPr lang="el-GR" sz="1600" b="1" dirty="0" smtClean="0"/>
          </a:p>
          <a:p>
            <a:pPr marL="342900" indent="-342900" algn="just">
              <a:buFont typeface="+mj-lt"/>
              <a:buAutoNum type="arabicPeriod"/>
            </a:pPr>
            <a:r>
              <a:rPr lang="el-GR" sz="1600" b="1" dirty="0" smtClean="0"/>
              <a:t>Οργανισμοί </a:t>
            </a:r>
            <a:r>
              <a:rPr lang="el-GR" sz="1600" b="1" dirty="0" smtClean="0"/>
              <a:t>προώθησης και μάρκετινγκ των τουριστικών προορισμών </a:t>
            </a:r>
            <a:endParaRPr lang="el-GR" sz="1600" b="1" dirty="0" smtClean="0"/>
          </a:p>
          <a:p>
            <a:pPr marL="342900" indent="-342900" algn="just">
              <a:buFont typeface="+mj-lt"/>
              <a:buAutoNum type="arabicPeriod"/>
            </a:pPr>
            <a:endParaRPr lang="el-GR" sz="1600" b="1" dirty="0" smtClean="0"/>
          </a:p>
          <a:p>
            <a:pPr marL="342900" indent="-342900" algn="just">
              <a:buFont typeface="+mj-lt"/>
              <a:buAutoNum type="arabicPeriod"/>
            </a:pPr>
            <a:endParaRPr lang="el-GR" sz="1600" b="1" dirty="0" smtClean="0"/>
          </a:p>
          <a:p>
            <a:pPr marL="342900" indent="-342900" algn="just"/>
            <a:r>
              <a:rPr lang="el-GR" sz="1600" b="1" dirty="0" smtClean="0"/>
              <a:t>Τα τουριστικά καταλύματα διαχωρίζονται στα εξής</a:t>
            </a:r>
            <a:r>
              <a:rPr lang="en-US" sz="1600" b="1" dirty="0" smtClean="0"/>
              <a:t>:</a:t>
            </a:r>
            <a:endParaRPr lang="el-GR" sz="1600" b="1" dirty="0" smtClean="0"/>
          </a:p>
          <a:p>
            <a:pPr algn="just"/>
            <a:endParaRPr lang="el-GR" sz="1600" dirty="0" smtClean="0"/>
          </a:p>
          <a:p>
            <a:pPr marL="342900" indent="-342900" algn="just">
              <a:buFont typeface="+mj-lt"/>
              <a:buAutoNum type="arabicPeriod"/>
            </a:pPr>
            <a:r>
              <a:rPr lang="el-GR" sz="1600" b="1" dirty="0" smtClean="0"/>
              <a:t>«ξενοδοχεία και συναφείς εγκαταστάσεις» </a:t>
            </a:r>
            <a:r>
              <a:rPr lang="el-GR" sz="1600" b="1" dirty="0" smtClean="0"/>
              <a:t> (</a:t>
            </a:r>
            <a:r>
              <a:rPr lang="el-GR" sz="1600" dirty="0" smtClean="0"/>
              <a:t>περιλαμβάνει </a:t>
            </a:r>
            <a:r>
              <a:rPr lang="el-GR" sz="1600" dirty="0" smtClean="0"/>
              <a:t>τον επίσημο ξενοδοχειακό κλάδο (ξενοδοχεία, μοτέλ, οικοτροφεία, κ.ά.) </a:t>
            </a:r>
          </a:p>
          <a:p>
            <a:pPr marL="342900" indent="-342900" algn="just">
              <a:buFont typeface="+mj-lt"/>
              <a:buAutoNum type="arabicPeriod"/>
            </a:pPr>
            <a:r>
              <a:rPr lang="el-GR" sz="1600" b="1" dirty="0" smtClean="0"/>
              <a:t>«</a:t>
            </a:r>
            <a:r>
              <a:rPr lang="el-GR" sz="1600" b="1" dirty="0" smtClean="0"/>
              <a:t>συμπληρωματικά καταλύματα» </a:t>
            </a:r>
            <a:r>
              <a:rPr lang="el-GR" sz="1600" b="1" dirty="0" smtClean="0"/>
              <a:t> (</a:t>
            </a:r>
            <a:r>
              <a:rPr lang="el-GR" sz="1600" dirty="0" smtClean="0"/>
              <a:t>περιλαμβάνουν τα ιδιωτικά ενοικιαζόμενα δωμάτια, τα κάμπινγκ και άλλα συναφή </a:t>
            </a:r>
            <a:r>
              <a:rPr lang="el-GR" sz="1600" dirty="0" smtClean="0"/>
              <a:t>καταλύματα) </a:t>
            </a:r>
            <a:endParaRPr lang="el-GR"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285728"/>
            <a:ext cx="8429652" cy="1143000"/>
          </a:xfrm>
        </p:spPr>
        <p:txBody>
          <a:bodyPr>
            <a:noAutofit/>
          </a:bodyPr>
          <a:lstStyle/>
          <a:p>
            <a:pPr lvl="1" algn="ctr"/>
            <a:r>
              <a:rPr lang="el-GR" sz="3200" dirty="0" smtClean="0">
                <a:latin typeface="+mj-lt"/>
              </a:rPr>
              <a:t>Διαφοροποίηση των </a:t>
            </a:r>
            <a:r>
              <a:rPr lang="el-GR" sz="3200" b="1" dirty="0" smtClean="0">
                <a:latin typeface="+mj-lt"/>
              </a:rPr>
              <a:t>ποιοτικών</a:t>
            </a:r>
            <a:r>
              <a:rPr lang="el-GR" sz="3200" dirty="0" smtClean="0">
                <a:latin typeface="+mj-lt"/>
              </a:rPr>
              <a:t> χαρακτηριστικών της </a:t>
            </a:r>
            <a:r>
              <a:rPr lang="el-GR" sz="3200" b="1" dirty="0" smtClean="0">
                <a:latin typeface="+mj-lt"/>
              </a:rPr>
              <a:t>Τουριστικής</a:t>
            </a:r>
            <a:r>
              <a:rPr lang="el-GR" sz="3200" dirty="0" smtClean="0">
                <a:latin typeface="+mj-lt"/>
              </a:rPr>
              <a:t> </a:t>
            </a:r>
            <a:r>
              <a:rPr lang="el-GR" sz="3200" b="1" dirty="0" smtClean="0">
                <a:latin typeface="+mj-lt"/>
              </a:rPr>
              <a:t>προσφοράς</a:t>
            </a:r>
            <a:endParaRPr lang="el-GR" sz="3200" b="1" dirty="0" smtClean="0">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9</a:t>
            </a:fld>
            <a:endParaRPr kumimoji="0" lang="en-US"/>
          </a:p>
        </p:txBody>
      </p:sp>
      <p:sp>
        <p:nvSpPr>
          <p:cNvPr id="8" name="7 - TextBox"/>
          <p:cNvSpPr txBox="1"/>
          <p:nvPr/>
        </p:nvSpPr>
        <p:spPr>
          <a:xfrm>
            <a:off x="1071538" y="1428736"/>
            <a:ext cx="7858180" cy="4524315"/>
          </a:xfrm>
          <a:prstGeom prst="rect">
            <a:avLst/>
          </a:prstGeom>
          <a:solidFill>
            <a:srgbClr val="92D050"/>
          </a:solidFill>
          <a:ln>
            <a:solidFill>
              <a:schemeClr val="tx1"/>
            </a:solidFill>
          </a:ln>
        </p:spPr>
        <p:txBody>
          <a:bodyPr wrap="square" rtlCol="0">
            <a:spAutoFit/>
          </a:bodyPr>
          <a:lstStyle/>
          <a:p>
            <a:r>
              <a:rPr lang="el-GR" sz="1600" dirty="0" smtClean="0"/>
              <a:t>Τα </a:t>
            </a:r>
            <a:r>
              <a:rPr lang="el-GR" sz="1600" dirty="0" smtClean="0"/>
              <a:t>τελευταία χρόνια έχει λάβει χώρα στην Ευρώπη μια </a:t>
            </a:r>
            <a:r>
              <a:rPr lang="el-GR" sz="1600" b="1" dirty="0" smtClean="0"/>
              <a:t>δυναμική γιγάντωση των </a:t>
            </a:r>
            <a:r>
              <a:rPr lang="el-GR" sz="1600" b="1" dirty="0" err="1" smtClean="0"/>
              <a:t>tour</a:t>
            </a:r>
            <a:r>
              <a:rPr lang="el-GR" sz="1600" b="1" dirty="0" smtClean="0"/>
              <a:t> </a:t>
            </a:r>
            <a:r>
              <a:rPr lang="el-GR" sz="1600" b="1" dirty="0" err="1" smtClean="0"/>
              <a:t>operator</a:t>
            </a:r>
            <a:r>
              <a:rPr lang="el-GR" sz="1600" b="1" dirty="0" smtClean="0"/>
              <a:t> που εδρεύουν στις κυριότερες χώρες προέλευσης τουριστών. </a:t>
            </a:r>
            <a:endParaRPr lang="el-GR" sz="1600" b="1" dirty="0" smtClean="0"/>
          </a:p>
          <a:p>
            <a:endParaRPr lang="el-GR" sz="1600" b="1" dirty="0" smtClean="0"/>
          </a:p>
          <a:p>
            <a:endParaRPr lang="el-GR" sz="1600" b="1" dirty="0" smtClean="0"/>
          </a:p>
          <a:p>
            <a:endParaRPr lang="el-GR" sz="1600" dirty="0" smtClean="0"/>
          </a:p>
          <a:p>
            <a:pPr>
              <a:lnSpc>
                <a:spcPct val="150000"/>
              </a:lnSpc>
            </a:pPr>
            <a:r>
              <a:rPr lang="el-GR" sz="1600" dirty="0" smtClean="0"/>
              <a:t>Αυτή η εξέλιξη πήρε τη μορφή</a:t>
            </a:r>
            <a:r>
              <a:rPr lang="el-GR" sz="1600" dirty="0" smtClean="0"/>
              <a:t>:</a:t>
            </a:r>
          </a:p>
          <a:p>
            <a:pPr>
              <a:lnSpc>
                <a:spcPct val="150000"/>
              </a:lnSpc>
              <a:buFont typeface="Arial" pitchFamily="34" charset="0"/>
              <a:buChar char="•"/>
            </a:pPr>
            <a:r>
              <a:rPr lang="el-GR" sz="1600" b="1" dirty="0" smtClean="0"/>
              <a:t>της </a:t>
            </a:r>
            <a:r>
              <a:rPr lang="el-GR" sz="1600" b="1" dirty="0" smtClean="0"/>
              <a:t>αύξησης του μεριδίου των </a:t>
            </a:r>
            <a:r>
              <a:rPr lang="el-GR" sz="1600" b="1" dirty="0" err="1" smtClean="0"/>
              <a:t>tour</a:t>
            </a:r>
            <a:r>
              <a:rPr lang="el-GR" sz="1600" b="1" dirty="0" smtClean="0"/>
              <a:t> </a:t>
            </a:r>
            <a:r>
              <a:rPr lang="el-GR" sz="1600" b="1" dirty="0" err="1" smtClean="0"/>
              <a:t>operator</a:t>
            </a:r>
            <a:r>
              <a:rPr lang="el-GR" sz="1600" b="1" dirty="0" smtClean="0"/>
              <a:t> </a:t>
            </a:r>
            <a:r>
              <a:rPr lang="el-GR" sz="1600" dirty="0" smtClean="0"/>
              <a:t>στη διαρκώς αναπτυσσόμενη αγορά των οργανωμένων ταξιδιών</a:t>
            </a:r>
            <a:r>
              <a:rPr lang="el-GR" sz="1600" dirty="0" smtClean="0"/>
              <a:t>,</a:t>
            </a:r>
          </a:p>
          <a:p>
            <a:pPr>
              <a:lnSpc>
                <a:spcPct val="150000"/>
              </a:lnSpc>
              <a:buFont typeface="Arial" pitchFamily="34" charset="0"/>
              <a:buChar char="•"/>
            </a:pPr>
            <a:r>
              <a:rPr lang="el-GR" sz="1600" dirty="0" smtClean="0"/>
              <a:t> </a:t>
            </a:r>
            <a:r>
              <a:rPr lang="el-GR" sz="1600" b="1" dirty="0" smtClean="0"/>
              <a:t>της οριζόντιας επέκτασης με την εξαγορά </a:t>
            </a:r>
            <a:r>
              <a:rPr lang="el-GR" sz="1600" b="1" dirty="0" err="1" smtClean="0"/>
              <a:t>tour</a:t>
            </a:r>
            <a:r>
              <a:rPr lang="el-GR" sz="1600" b="1" dirty="0" smtClean="0"/>
              <a:t> </a:t>
            </a:r>
            <a:r>
              <a:rPr lang="el-GR" sz="1600" b="1" dirty="0" err="1" smtClean="0"/>
              <a:t>operator</a:t>
            </a:r>
            <a:r>
              <a:rPr lang="el-GR" sz="1600" b="1" dirty="0" smtClean="0"/>
              <a:t> </a:t>
            </a:r>
            <a:r>
              <a:rPr lang="el-GR" sz="1600" dirty="0" smtClean="0"/>
              <a:t>στο εσωτερικό καθώς και σε άλλες ευρωπαϊκές χώρες </a:t>
            </a:r>
            <a:r>
              <a:rPr lang="el-GR" sz="1600" dirty="0" smtClean="0"/>
              <a:t>και</a:t>
            </a:r>
          </a:p>
          <a:p>
            <a:pPr>
              <a:lnSpc>
                <a:spcPct val="150000"/>
              </a:lnSpc>
              <a:buFont typeface="Arial" pitchFamily="34" charset="0"/>
              <a:buChar char="•"/>
            </a:pPr>
            <a:r>
              <a:rPr lang="el-GR" sz="1600" b="1" dirty="0" smtClean="0"/>
              <a:t>της </a:t>
            </a:r>
            <a:r>
              <a:rPr lang="el-GR" sz="1600" b="1" dirty="0" smtClean="0"/>
              <a:t>κάθετης επέκτασης</a:t>
            </a:r>
            <a:r>
              <a:rPr lang="el-GR" sz="1600" dirty="0" smtClean="0"/>
              <a:t> τόσο στο πεδίο των τουριστικών παραγωγών (αεροπορικές εταιρείες, ξενοδοχειακές αλυσίδες) όσο και στο λιανικό εμπόριο με την απόκτηση αλυσίδων τουριστικών γραφείων. </a:t>
            </a:r>
          </a:p>
          <a:p>
            <a:endParaRPr lang="el-GR" sz="16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1725</TotalTime>
  <Words>1352</Words>
  <Application>Microsoft Office PowerPoint</Application>
  <PresentationFormat>Προβολή στην οθόνη (4:3)</PresentationFormat>
  <Paragraphs>209</Paragraphs>
  <Slides>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Solstice</vt:lpstr>
      <vt:lpstr>Διαφάνεια 1</vt:lpstr>
      <vt:lpstr>Διαφοροποίηση των ποιοτικών χαρακτηριστικών της Τουριστικής ζήτησης</vt:lpstr>
      <vt:lpstr>Διαφοροποίηση των ποιοτικών χαρακτηριστικών της Τουριστικής ζήτησης</vt:lpstr>
      <vt:lpstr>Διαφοροποίηση των ποιοτικών χαρακτηριστικών της Τουριστικής ζήτησης</vt:lpstr>
      <vt:lpstr>Διαφοροποίηση των ποιοτικών χαρακτηριστικών της Τουριστικής ζήτησης</vt:lpstr>
      <vt:lpstr>Διαφοροποίηση των ποιοτικών χαρακτηριστικών της Τουριστικής προσφοράς</vt:lpstr>
      <vt:lpstr>Διαφοροποίηση των ποιοτικών χαρακτηριστικών της Τουριστικής προσφοράς</vt:lpstr>
      <vt:lpstr>Διαφοροποίηση των ποιοτικών χαρακτηριστικών της Τουριστικής προσφοράς</vt:lpstr>
      <vt:lpstr>Διαφοροποίηση των ποιοτικών χαρακτηριστικών της Τουριστικής προσφοράς</vt:lpstr>
      <vt:lpstr> Παράμετροι διαμόρφωσης  της τουριστικής ζήτησης </vt:lpstr>
      <vt:lpstr> Παράμετροι διαμόρφωσης  της τουριστικής ζήτησης </vt:lpstr>
      <vt:lpstr>  Διαδικασία αγοράς τουριστικού  προϊόντος / υπηρεσίας (4 στάδια) </vt:lpstr>
      <vt:lpstr>  Διαδικασία αγοράς τουριστικού  προϊόντος / υπηρεσίας (4 στάδια) </vt:lpstr>
      <vt:lpstr>  Διαδικασία αγοράς τουριστικού  προϊόντος / υπηρεσίας (4 στάδια) </vt:lpstr>
      <vt:lpstr>  Καμπύλη ζήτησης </vt:lpstr>
      <vt:lpstr>  Ελαστική Καμπύλη ζήτησης </vt:lpstr>
      <vt:lpstr>  Ανελαστική Καμπύλη ζήτησης </vt:lpstr>
      <vt:lpstr>  Προσδιοριστικοί παράγοντες Τουριστικής και Αγροτουριστικής ζήτησης</vt:lpstr>
      <vt:lpstr>  Προσδιοριστικοί παράγοντες Τουριστικής και Αγροτουριστικής ζήτησης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65</cp:revision>
  <dcterms:created xsi:type="dcterms:W3CDTF">2018-10-07T15:22:31Z</dcterms:created>
  <dcterms:modified xsi:type="dcterms:W3CDTF">2018-10-17T13:40:10Z</dcterms:modified>
</cp:coreProperties>
</file>