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ls" ContentType="application/vnd.ms-exce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4"/>
  </p:handoutMasterIdLst>
  <p:sldIdLst>
    <p:sldId id="256" r:id="rId2"/>
    <p:sldId id="260" r:id="rId3"/>
    <p:sldId id="261" r:id="rId4"/>
    <p:sldId id="262" r:id="rId5"/>
    <p:sldId id="265" r:id="rId6"/>
    <p:sldId id="268" r:id="rId7"/>
    <p:sldId id="266" r:id="rId8"/>
    <p:sldId id="267" r:id="rId9"/>
    <p:sldId id="263" r:id="rId10"/>
    <p:sldId id="257" r:id="rId11"/>
    <p:sldId id="258" r:id="rId12"/>
    <p:sldId id="259" r:id="rId13"/>
    <p:sldId id="269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3" r:id="rId26"/>
    <p:sldId id="284" r:id="rId27"/>
    <p:sldId id="285" r:id="rId28"/>
    <p:sldId id="286" r:id="rId29"/>
    <p:sldId id="287" r:id="rId30"/>
    <p:sldId id="288" r:id="rId31"/>
    <p:sldId id="301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</p:sldIdLst>
  <p:sldSz cx="9144000" cy="6858000" type="screen4x3"/>
  <p:notesSz cx="6797675" cy="9926638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plotArea>
      <c:layout/>
      <c:lineChart>
        <c:grouping val="standard"/>
        <c:ser>
          <c:idx val="0"/>
          <c:order val="0"/>
          <c:tx>
            <c:strRef>
              <c:f>Φύλλο6!$C$5</c:f>
              <c:strCache>
                <c:ptCount val="1"/>
                <c:pt idx="0">
                  <c:v>Μετοχή </c:v>
                </c:pt>
              </c:strCache>
            </c:strRef>
          </c:tx>
          <c:marker>
            <c:symbol val="none"/>
          </c:marker>
          <c:val>
            <c:numRef>
              <c:f>Φύλλο6!$C$6:$C$14</c:f>
              <c:numCache>
                <c:formatCode>General</c:formatCode>
                <c:ptCount val="9"/>
                <c:pt idx="0">
                  <c:v>8</c:v>
                </c:pt>
                <c:pt idx="1">
                  <c:v>8.5</c:v>
                </c:pt>
                <c:pt idx="2">
                  <c:v>9</c:v>
                </c:pt>
                <c:pt idx="3">
                  <c:v>9.5</c:v>
                </c:pt>
                <c:pt idx="4">
                  <c:v>10</c:v>
                </c:pt>
                <c:pt idx="5">
                  <c:v>10.5</c:v>
                </c:pt>
                <c:pt idx="6">
                  <c:v>11</c:v>
                </c:pt>
                <c:pt idx="7">
                  <c:v>11.5</c:v>
                </c:pt>
                <c:pt idx="8">
                  <c:v>12</c:v>
                </c:pt>
              </c:numCache>
            </c:numRef>
          </c:val>
        </c:ser>
        <c:ser>
          <c:idx val="1"/>
          <c:order val="1"/>
          <c:tx>
            <c:strRef>
              <c:f>Φύλλο6!$D$5</c:f>
              <c:strCache>
                <c:ptCount val="1"/>
                <c:pt idx="0">
                  <c:v>Τιμή Δικαιώματος</c:v>
                </c:pt>
              </c:strCache>
            </c:strRef>
          </c:tx>
          <c:marker>
            <c:symbol val="none"/>
          </c:marker>
          <c:val>
            <c:numRef>
              <c:f>Φύλλο6!$D$6:$D$14</c:f>
              <c:numCache>
                <c:formatCode>General</c:formatCode>
                <c:ptCount val="9"/>
                <c:pt idx="0">
                  <c:v>2.2000000000000002</c:v>
                </c:pt>
                <c:pt idx="1">
                  <c:v>2.1</c:v>
                </c:pt>
                <c:pt idx="2">
                  <c:v>1.7000000000000002</c:v>
                </c:pt>
                <c:pt idx="3">
                  <c:v>1.3</c:v>
                </c:pt>
                <c:pt idx="4">
                  <c:v>1</c:v>
                </c:pt>
                <c:pt idx="5">
                  <c:v>0.8</c:v>
                </c:pt>
                <c:pt idx="6">
                  <c:v>0.65000000000000013</c:v>
                </c:pt>
                <c:pt idx="7">
                  <c:v>0.34000000000000008</c:v>
                </c:pt>
                <c:pt idx="8">
                  <c:v>0.1</c:v>
                </c:pt>
              </c:numCache>
            </c:numRef>
          </c:val>
        </c:ser>
        <c:ser>
          <c:idx val="2"/>
          <c:order val="2"/>
          <c:tx>
            <c:strRef>
              <c:f>Φύλλο6!$E$5</c:f>
              <c:strCache>
                <c:ptCount val="1"/>
                <c:pt idx="0">
                  <c:v>Εσωτερική αξία </c:v>
                </c:pt>
              </c:strCache>
            </c:strRef>
          </c:tx>
          <c:spPr>
            <a:ln w="41275" cmpd="sng"/>
          </c:spPr>
          <c:marker>
            <c:symbol val="none"/>
          </c:marker>
          <c:val>
            <c:numRef>
              <c:f>Φύλλο6!$E$6:$E$14</c:f>
              <c:numCache>
                <c:formatCode>General</c:formatCode>
                <c:ptCount val="9"/>
                <c:pt idx="0">
                  <c:v>2</c:v>
                </c:pt>
                <c:pt idx="1">
                  <c:v>1.5</c:v>
                </c:pt>
                <c:pt idx="2">
                  <c:v>1</c:v>
                </c:pt>
                <c:pt idx="3">
                  <c:v>0.5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</c:ser>
        <c:ser>
          <c:idx val="3"/>
          <c:order val="3"/>
          <c:tx>
            <c:strRef>
              <c:f>Φύλλο6!$F$5</c:f>
              <c:strCache>
                <c:ptCount val="1"/>
                <c:pt idx="0">
                  <c:v>Αξία χρόνου </c:v>
                </c:pt>
              </c:strCache>
            </c:strRef>
          </c:tx>
          <c:marker>
            <c:symbol val="none"/>
          </c:marker>
          <c:val>
            <c:numRef>
              <c:f>Φύλλο6!$F$6:$F$14</c:f>
              <c:numCache>
                <c:formatCode>General</c:formatCode>
                <c:ptCount val="9"/>
                <c:pt idx="0">
                  <c:v>0.20000000000000021</c:v>
                </c:pt>
                <c:pt idx="1">
                  <c:v>0.6000000000000002</c:v>
                </c:pt>
                <c:pt idx="2">
                  <c:v>0.70000000000000007</c:v>
                </c:pt>
                <c:pt idx="3">
                  <c:v>0.8</c:v>
                </c:pt>
                <c:pt idx="4">
                  <c:v>1</c:v>
                </c:pt>
                <c:pt idx="5">
                  <c:v>0.8</c:v>
                </c:pt>
                <c:pt idx="6">
                  <c:v>0.65000000000000013</c:v>
                </c:pt>
                <c:pt idx="7">
                  <c:v>0.34000000000000008</c:v>
                </c:pt>
                <c:pt idx="8">
                  <c:v>0.1</c:v>
                </c:pt>
              </c:numCache>
            </c:numRef>
          </c:val>
        </c:ser>
        <c:dLbls/>
        <c:marker val="1"/>
        <c:axId val="98890112"/>
        <c:axId val="98891648"/>
      </c:lineChart>
      <c:catAx>
        <c:axId val="98890112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/>
            </a:pPr>
            <a:endParaRPr lang="el-GR"/>
          </a:p>
        </c:txPr>
        <c:crossAx val="98891648"/>
        <c:crosses val="autoZero"/>
        <c:auto val="1"/>
        <c:lblAlgn val="ctr"/>
        <c:lblOffset val="100"/>
      </c:catAx>
      <c:valAx>
        <c:axId val="98891648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el-GR"/>
          </a:p>
        </c:txPr>
        <c:crossAx val="98890112"/>
        <c:crosses val="autoZero"/>
        <c:crossBetween val="between"/>
      </c:valAx>
      <c:spPr>
        <a:ln w="25400" cmpd="sng">
          <a:solidFill>
            <a:schemeClr val="accent2">
              <a:shade val="95000"/>
              <a:satMod val="105000"/>
            </a:schemeClr>
          </a:solidFill>
          <a:prstDash val="solid"/>
        </a:ln>
      </c:spPr>
    </c:plotArea>
    <c:legend>
      <c:legendPos val="r"/>
      <c:layout/>
      <c:txPr>
        <a:bodyPr/>
        <a:lstStyle/>
        <a:p>
          <a:pPr>
            <a:defRPr sz="1800"/>
          </a:pPr>
          <a:endParaRPr lang="el-GR"/>
        </a:p>
      </c:txPr>
    </c:legend>
    <c:plotVisOnly val="1"/>
    <c:dispBlanksAs val="gap"/>
  </c:chart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EB02CD-8679-4006-B8AB-E5BA9CFA314B}" type="datetimeFigureOut">
              <a:rPr lang="el-GR" smtClean="0"/>
              <a:pPr/>
              <a:t>31/5/2017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C747F-7D7D-45C7-A106-AA5767BCFDB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9100501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A0917-0FAC-43FA-A529-7FA6A9E01467}" type="datetimeFigureOut">
              <a:rPr lang="el-GR" smtClean="0"/>
              <a:pPr/>
              <a:t>31/5/2017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8B054-0E45-40EC-8A6B-37830ED25FA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282706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A0917-0FAC-43FA-A529-7FA6A9E01467}" type="datetimeFigureOut">
              <a:rPr lang="el-GR" smtClean="0"/>
              <a:pPr/>
              <a:t>31/5/2017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8B054-0E45-40EC-8A6B-37830ED25FA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5351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A0917-0FAC-43FA-A529-7FA6A9E01467}" type="datetimeFigureOut">
              <a:rPr lang="el-GR" smtClean="0"/>
              <a:pPr/>
              <a:t>31/5/2017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8B054-0E45-40EC-8A6B-37830ED25FA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4032223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A0917-0FAC-43FA-A529-7FA6A9E01467}" type="datetimeFigureOut">
              <a:rPr lang="el-GR" smtClean="0"/>
              <a:pPr/>
              <a:t>31/5/2017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8B054-0E45-40EC-8A6B-37830ED25FA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316033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A0917-0FAC-43FA-A529-7FA6A9E01467}" type="datetimeFigureOut">
              <a:rPr lang="el-GR" smtClean="0"/>
              <a:pPr/>
              <a:t>31/5/2017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8B054-0E45-40EC-8A6B-37830ED25FA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052253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A0917-0FAC-43FA-A529-7FA6A9E01467}" type="datetimeFigureOut">
              <a:rPr lang="el-GR" smtClean="0"/>
              <a:pPr/>
              <a:t>31/5/2017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8B054-0E45-40EC-8A6B-37830ED25FA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585482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A0917-0FAC-43FA-A529-7FA6A9E01467}" type="datetimeFigureOut">
              <a:rPr lang="el-GR" smtClean="0"/>
              <a:pPr/>
              <a:t>31/5/2017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8B054-0E45-40EC-8A6B-37830ED25FA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990025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A0917-0FAC-43FA-A529-7FA6A9E01467}" type="datetimeFigureOut">
              <a:rPr lang="el-GR" smtClean="0"/>
              <a:pPr/>
              <a:t>31/5/2017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8B054-0E45-40EC-8A6B-37830ED25FA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05971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A0917-0FAC-43FA-A529-7FA6A9E01467}" type="datetimeFigureOut">
              <a:rPr lang="el-GR" smtClean="0"/>
              <a:pPr/>
              <a:t>31/5/2017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8B054-0E45-40EC-8A6B-37830ED25FA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672675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A0917-0FAC-43FA-A529-7FA6A9E01467}" type="datetimeFigureOut">
              <a:rPr lang="el-GR" smtClean="0"/>
              <a:pPr/>
              <a:t>31/5/2017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8B054-0E45-40EC-8A6B-37830ED25FA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490008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A0917-0FAC-43FA-A529-7FA6A9E01467}" type="datetimeFigureOut">
              <a:rPr lang="el-GR" smtClean="0"/>
              <a:pPr/>
              <a:t>31/5/2017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8B054-0E45-40EC-8A6B-37830ED25FA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620354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5A0917-0FAC-43FA-A529-7FA6A9E01467}" type="datetimeFigureOut">
              <a:rPr lang="el-GR" smtClean="0"/>
              <a:pPr/>
              <a:t>31/5/2017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F8B054-0E45-40EC-8A6B-37830ED25FA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4187836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__________Microsoft_Office_Excel_97-2003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__________Microsoft_Office_Excel_97-20032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Put Options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9142064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35A26-4A6F-49C7-B0F6-F8DA0076009F}" type="slidenum">
              <a:rPr lang="en-US"/>
              <a:pPr/>
              <a:t>10</a:t>
            </a:fld>
            <a:endParaRPr lang="en-US"/>
          </a:p>
        </p:txBody>
      </p:sp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0"/>
            <a:ext cx="7793037" cy="114300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CC3300"/>
                </a:solidFill>
                <a:latin typeface="Times New Roman" pitchFamily="18" charset="0"/>
              </a:rPr>
              <a:t>In the money</a:t>
            </a:r>
            <a:endParaRPr lang="en-GB" dirty="0">
              <a:solidFill>
                <a:srgbClr val="CC3300"/>
              </a:solidFill>
              <a:latin typeface="Times New Roman" pitchFamily="18" charset="0"/>
            </a:endParaRPr>
          </a:p>
        </p:txBody>
      </p:sp>
      <p:sp>
        <p:nvSpPr>
          <p:cNvPr id="184323" name="Rectangle 3"/>
          <p:cNvSpPr>
            <a:spLocks noGrp="1" noChangeArrowheads="1"/>
          </p:cNvSpPr>
          <p:nvPr>
            <p:ph idx="1"/>
          </p:nvPr>
        </p:nvSpPr>
        <p:spPr>
          <a:xfrm>
            <a:off x="0" y="1052736"/>
            <a:ext cx="9144000" cy="5805265"/>
          </a:xfrm>
          <a:solidFill>
            <a:schemeClr val="bg1"/>
          </a:solidFill>
        </p:spPr>
        <p:txBody>
          <a:bodyPr/>
          <a:lstStyle/>
          <a:p>
            <a:pPr algn="just"/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Τ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o</a:t>
            </a:r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 δικαίωμα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πώλησης -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put</a:t>
            </a:r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 βρίσκεται 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εντός της ισοδύναμης χρηματικής αξίας (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in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 –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the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 –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money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): </a:t>
            </a:r>
            <a:endParaRPr lang="el-GR" dirty="0">
              <a:solidFill>
                <a:srgbClr val="000000"/>
              </a:solidFill>
            </a:endParaRPr>
          </a:p>
          <a:p>
            <a:pPr algn="just"/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Όταν η τιμή εξάσκησης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(</a:t>
            </a:r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Χ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=10)</a:t>
            </a:r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 είναι υψηλότερη 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από την τρέχουσα </a:t>
            </a:r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τιμή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(S=</a:t>
            </a:r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9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)</a:t>
            </a:r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X</a:t>
            </a:r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&gt;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S</a:t>
            </a:r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και συνεπώς το δικαίωμα έχει 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εσωτερική αξία.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l-GR" dirty="0">
              <a:solidFill>
                <a:srgbClr val="000000"/>
              </a:solidFill>
            </a:endParaRPr>
          </a:p>
        </p:txBody>
      </p:sp>
      <p:graphicFrame>
        <p:nvGraphicFramePr>
          <p:cNvPr id="2" name="Πίνακας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26258326"/>
              </p:ext>
            </p:extLst>
          </p:nvPr>
        </p:nvGraphicFramePr>
        <p:xfrm>
          <a:off x="0" y="3789034"/>
          <a:ext cx="9144000" cy="30689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73228"/>
                <a:gridCol w="3167197"/>
                <a:gridCol w="1634681"/>
                <a:gridCol w="2068894"/>
              </a:tblGrid>
              <a:tr h="438424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Τιμή Μετοχής 10</a:t>
                      </a:r>
                      <a:endParaRPr lang="el-GR" sz="28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876845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Τιμές Άσκησης</a:t>
                      </a:r>
                      <a:endParaRPr lang="el-GR" sz="28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Τιμή Δικαιώματος</a:t>
                      </a:r>
                      <a:endParaRPr lang="el-GR" sz="28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800" u="none" strike="noStrike">
                          <a:effectLst/>
                        </a:rPr>
                        <a:t>Εσωτερική αξία </a:t>
                      </a:r>
                      <a:endParaRPr lang="el-GR" sz="28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800" u="none" strike="noStrike">
                          <a:effectLst/>
                        </a:rPr>
                        <a:t>Αξία χρόνου </a:t>
                      </a:r>
                      <a:endParaRPr lang="el-GR" sz="28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438424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10.5</a:t>
                      </a:r>
                      <a:endParaRPr lang="el-GR" sz="28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1.2</a:t>
                      </a:r>
                      <a:endParaRPr lang="el-GR" sz="28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0.5</a:t>
                      </a:r>
                      <a:endParaRPr lang="el-GR" sz="28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0.7</a:t>
                      </a:r>
                      <a:endParaRPr lang="el-GR" sz="28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438424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11</a:t>
                      </a:r>
                      <a:endParaRPr lang="el-GR" sz="28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1.3</a:t>
                      </a:r>
                      <a:endParaRPr lang="el-GR" sz="28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1</a:t>
                      </a:r>
                      <a:endParaRPr lang="el-GR" sz="28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0.3</a:t>
                      </a:r>
                      <a:endParaRPr lang="el-GR" sz="28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438424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11.5</a:t>
                      </a:r>
                      <a:endParaRPr lang="el-GR" sz="28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2.2</a:t>
                      </a:r>
                      <a:endParaRPr lang="el-GR" sz="28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1.5</a:t>
                      </a:r>
                      <a:endParaRPr lang="el-GR" sz="28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0.7</a:t>
                      </a:r>
                      <a:endParaRPr lang="el-GR" sz="28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438424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12</a:t>
                      </a:r>
                      <a:endParaRPr lang="el-GR" sz="28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2.7</a:t>
                      </a:r>
                      <a:endParaRPr lang="el-GR" sz="28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2</a:t>
                      </a:r>
                      <a:endParaRPr lang="el-GR" sz="28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0.7</a:t>
                      </a:r>
                      <a:endParaRPr lang="el-GR" sz="28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8915095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4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4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23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6B783-1BC5-4839-8B34-2533FD0E0D0D}" type="slidenum">
              <a:rPr lang="en-US"/>
              <a:pPr/>
              <a:t>11</a:t>
            </a:fld>
            <a:endParaRPr lang="en-US"/>
          </a:p>
        </p:txBody>
      </p:sp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28828"/>
            <a:ext cx="8229600" cy="114300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CC3300"/>
                </a:solidFill>
                <a:latin typeface="Times New Roman" pitchFamily="18" charset="0"/>
              </a:rPr>
              <a:t>At the money</a:t>
            </a:r>
            <a:endParaRPr lang="en-GB" dirty="0">
              <a:solidFill>
                <a:srgbClr val="CC3300"/>
              </a:solidFill>
              <a:latin typeface="Times New Roman" pitchFamily="18" charset="0"/>
            </a:endParaRPr>
          </a:p>
        </p:txBody>
      </p:sp>
      <p:sp>
        <p:nvSpPr>
          <p:cNvPr id="185347" name="Rectangle 3"/>
          <p:cNvSpPr>
            <a:spLocks noGrp="1" noChangeArrowheads="1"/>
          </p:cNvSpPr>
          <p:nvPr>
            <p:ph idx="1"/>
          </p:nvPr>
        </p:nvSpPr>
        <p:spPr>
          <a:xfrm>
            <a:off x="10530" y="908720"/>
            <a:ext cx="9144000" cy="4840287"/>
          </a:xfrm>
        </p:spPr>
        <p:txBody>
          <a:bodyPr/>
          <a:lstStyle/>
          <a:p>
            <a:pPr algn="just"/>
            <a:r>
              <a:rPr lang="en-US" sz="3600" dirty="0" smtClean="0">
                <a:solidFill>
                  <a:srgbClr val="000000"/>
                </a:solidFill>
                <a:cs typeface="Times New Roman" pitchFamily="18" charset="0"/>
              </a:rPr>
              <a:t>To </a:t>
            </a:r>
            <a:r>
              <a:rPr lang="el-GR" sz="3600" dirty="0" smtClean="0">
                <a:solidFill>
                  <a:srgbClr val="000000"/>
                </a:solidFill>
                <a:cs typeface="Times New Roman" pitchFamily="18" charset="0"/>
              </a:rPr>
              <a:t>δικαίωμα πώλησης – </a:t>
            </a:r>
            <a:r>
              <a:rPr lang="en-US" sz="3600" dirty="0" smtClean="0">
                <a:solidFill>
                  <a:srgbClr val="000000"/>
                </a:solidFill>
                <a:cs typeface="Times New Roman" pitchFamily="18" charset="0"/>
              </a:rPr>
              <a:t>put option </a:t>
            </a:r>
            <a:r>
              <a:rPr lang="el-GR" sz="3600" dirty="0" smtClean="0">
                <a:solidFill>
                  <a:srgbClr val="000000"/>
                </a:solidFill>
                <a:cs typeface="Times New Roman" pitchFamily="18" charset="0"/>
              </a:rPr>
              <a:t> βρίσκεται </a:t>
            </a:r>
            <a:r>
              <a:rPr lang="el-GR" sz="3600" dirty="0">
                <a:solidFill>
                  <a:srgbClr val="000000"/>
                </a:solidFill>
                <a:cs typeface="Times New Roman" pitchFamily="18" charset="0"/>
              </a:rPr>
              <a:t>στην ισοδύναμη χρηματική αξία (</a:t>
            </a:r>
            <a:r>
              <a:rPr lang="en-US" sz="3600" dirty="0">
                <a:solidFill>
                  <a:srgbClr val="000000"/>
                </a:solidFill>
                <a:cs typeface="Times New Roman" pitchFamily="18" charset="0"/>
              </a:rPr>
              <a:t>at the money</a:t>
            </a:r>
            <a:r>
              <a:rPr lang="el-GR" sz="3600" dirty="0">
                <a:solidFill>
                  <a:srgbClr val="000000"/>
                </a:solidFill>
                <a:cs typeface="Times New Roman" pitchFamily="18" charset="0"/>
              </a:rPr>
              <a:t>):  </a:t>
            </a:r>
            <a:endParaRPr lang="el-GR" sz="3600" dirty="0">
              <a:solidFill>
                <a:srgbClr val="000000"/>
              </a:solidFill>
            </a:endParaRPr>
          </a:p>
          <a:p>
            <a:pPr lvl="1" algn="just"/>
            <a:r>
              <a:rPr lang="el-GR" sz="3200" b="1" dirty="0">
                <a:solidFill>
                  <a:srgbClr val="000000"/>
                </a:solidFill>
                <a:cs typeface="Times New Roman" pitchFamily="18" charset="0"/>
              </a:rPr>
              <a:t>Όταν η τιμή άσκησης είναι ίση με την τιμή της μετοχής </a:t>
            </a:r>
            <a:r>
              <a:rPr lang="el-GR" sz="3200" b="1" dirty="0" smtClean="0">
                <a:solidFill>
                  <a:srgbClr val="000000"/>
                </a:solidFill>
                <a:cs typeface="Times New Roman" pitchFamily="18" charset="0"/>
              </a:rPr>
              <a:t>(Χ=10=</a:t>
            </a:r>
            <a:r>
              <a:rPr lang="en-US" sz="3200" b="1" dirty="0" smtClean="0">
                <a:solidFill>
                  <a:srgbClr val="000000"/>
                </a:solidFill>
                <a:cs typeface="Times New Roman" pitchFamily="18" charset="0"/>
              </a:rPr>
              <a:t>S</a:t>
            </a:r>
            <a:r>
              <a:rPr lang="el-GR" sz="3200" b="1" dirty="0" smtClean="0">
                <a:solidFill>
                  <a:srgbClr val="000000"/>
                </a:solidFill>
                <a:cs typeface="Times New Roman" pitchFamily="18" charset="0"/>
              </a:rPr>
              <a:t>)</a:t>
            </a:r>
            <a:endParaRPr lang="en-GB" sz="3200" b="1" dirty="0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endParaRPr lang="en-GB" sz="3600" b="1" dirty="0">
              <a:solidFill>
                <a:srgbClr val="000000"/>
              </a:solidFill>
              <a:cs typeface="Times New Roman" pitchFamily="18" charset="0"/>
            </a:endParaRPr>
          </a:p>
        </p:txBody>
      </p:sp>
      <p:graphicFrame>
        <p:nvGraphicFramePr>
          <p:cNvPr id="2" name="Πίνακας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57369767"/>
              </p:ext>
            </p:extLst>
          </p:nvPr>
        </p:nvGraphicFramePr>
        <p:xfrm>
          <a:off x="0" y="3861048"/>
          <a:ext cx="9143999" cy="17259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73228"/>
                <a:gridCol w="3167196"/>
                <a:gridCol w="1634682"/>
                <a:gridCol w="2068893"/>
              </a:tblGrid>
              <a:tr h="24974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l-GR" sz="2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Τιμή Μετοχής 10</a:t>
                      </a:r>
                      <a:endParaRPr lang="el-GR" sz="28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499492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Τιμές Άσκησης</a:t>
                      </a:r>
                      <a:endParaRPr lang="el-GR" sz="28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Τιμή Δικαιώματος</a:t>
                      </a:r>
                      <a:endParaRPr lang="el-GR" sz="28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Εσωτερική αξία </a:t>
                      </a:r>
                      <a:endParaRPr lang="el-GR" sz="28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800" u="none" strike="noStrike">
                          <a:effectLst/>
                        </a:rPr>
                        <a:t>Αξία χρόνου </a:t>
                      </a:r>
                      <a:endParaRPr lang="el-GR" sz="28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249746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10</a:t>
                      </a:r>
                      <a:endParaRPr lang="el-GR" sz="28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1</a:t>
                      </a:r>
                      <a:endParaRPr lang="el-GR" sz="28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0</a:t>
                      </a:r>
                      <a:endParaRPr lang="el-GR" sz="28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1</a:t>
                      </a:r>
                      <a:endParaRPr lang="el-GR" sz="28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4879657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5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85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47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46D94-0424-4B4A-BDDE-63A9EAF55EC9}" type="slidenum">
              <a:rPr lang="en-US"/>
              <a:pPr/>
              <a:t>12</a:t>
            </a:fld>
            <a:endParaRPr lang="en-US"/>
          </a:p>
        </p:txBody>
      </p:sp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rgbClr val="FFFFFF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>
                <a:solidFill>
                  <a:srgbClr val="CC3300"/>
                </a:solidFill>
                <a:latin typeface="Times New Roman" pitchFamily="18" charset="0"/>
              </a:rPr>
              <a:t>Out of the money</a:t>
            </a:r>
            <a:endParaRPr lang="en-GB">
              <a:solidFill>
                <a:srgbClr val="CC3300"/>
              </a:solidFill>
              <a:latin typeface="Times New Roman" pitchFamily="18" charset="0"/>
            </a:endParaRPr>
          </a:p>
        </p:txBody>
      </p:sp>
      <p:sp>
        <p:nvSpPr>
          <p:cNvPr id="186371" name="Rectangle 3"/>
          <p:cNvSpPr>
            <a:spLocks noGrp="1" noChangeArrowheads="1"/>
          </p:cNvSpPr>
          <p:nvPr>
            <p:ph idx="1"/>
          </p:nvPr>
        </p:nvSpPr>
        <p:spPr>
          <a:xfrm>
            <a:off x="0" y="908720"/>
            <a:ext cx="9144000" cy="5949280"/>
          </a:xfrm>
          <a:solidFill>
            <a:srgbClr val="FFFFFF"/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just"/>
            <a:r>
              <a:rPr lang="el-GR" sz="2800" dirty="0" err="1" smtClean="0">
                <a:solidFill>
                  <a:srgbClr val="000000"/>
                </a:solidFill>
                <a:cs typeface="Times New Roman" pitchFamily="18" charset="0"/>
              </a:rPr>
              <a:t>To</a:t>
            </a:r>
            <a:r>
              <a:rPr lang="el-GR" sz="2800" dirty="0" smtClean="0">
                <a:solidFill>
                  <a:srgbClr val="000000"/>
                </a:solidFill>
                <a:cs typeface="Times New Roman" pitchFamily="18" charset="0"/>
              </a:rPr>
              <a:t> δικαίωμα πώλησης – </a:t>
            </a:r>
            <a:r>
              <a:rPr lang="el-GR" sz="2800" dirty="0" err="1" smtClean="0">
                <a:solidFill>
                  <a:srgbClr val="000000"/>
                </a:solidFill>
                <a:cs typeface="Times New Roman" pitchFamily="18" charset="0"/>
              </a:rPr>
              <a:t>put</a:t>
            </a:r>
            <a:r>
              <a:rPr lang="el-GR" sz="28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l-GR" sz="2800" dirty="0" err="1" smtClean="0">
                <a:solidFill>
                  <a:srgbClr val="000000"/>
                </a:solidFill>
                <a:cs typeface="Times New Roman" pitchFamily="18" charset="0"/>
              </a:rPr>
              <a:t>option</a:t>
            </a:r>
            <a:r>
              <a:rPr lang="el-GR" sz="2800" dirty="0" smtClean="0">
                <a:solidFill>
                  <a:srgbClr val="000000"/>
                </a:solidFill>
                <a:cs typeface="Times New Roman" pitchFamily="18" charset="0"/>
              </a:rPr>
              <a:t>  βρίσκεται </a:t>
            </a:r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εκτός της ισοδύναμης χρηματικής αξίας (</a:t>
            </a:r>
            <a:r>
              <a:rPr lang="en-US" sz="2800" dirty="0">
                <a:solidFill>
                  <a:srgbClr val="000000"/>
                </a:solidFill>
                <a:cs typeface="Times New Roman" pitchFamily="18" charset="0"/>
              </a:rPr>
              <a:t>out</a:t>
            </a:r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 – </a:t>
            </a:r>
            <a:r>
              <a:rPr lang="en-US" sz="2800" dirty="0">
                <a:solidFill>
                  <a:srgbClr val="000000"/>
                </a:solidFill>
                <a:cs typeface="Times New Roman" pitchFamily="18" charset="0"/>
              </a:rPr>
              <a:t>of</a:t>
            </a:r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 – </a:t>
            </a:r>
            <a:r>
              <a:rPr lang="en-US" sz="2800" dirty="0">
                <a:solidFill>
                  <a:srgbClr val="000000"/>
                </a:solidFill>
                <a:cs typeface="Times New Roman" pitchFamily="18" charset="0"/>
              </a:rPr>
              <a:t>the</a:t>
            </a:r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 – </a:t>
            </a:r>
            <a:r>
              <a:rPr lang="en-US" sz="2800" dirty="0">
                <a:solidFill>
                  <a:srgbClr val="000000"/>
                </a:solidFill>
                <a:cs typeface="Times New Roman" pitchFamily="18" charset="0"/>
              </a:rPr>
              <a:t>money</a:t>
            </a:r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):  </a:t>
            </a:r>
            <a:endParaRPr lang="el-GR" sz="2800" dirty="0">
              <a:solidFill>
                <a:srgbClr val="000000"/>
              </a:solidFill>
            </a:endParaRPr>
          </a:p>
          <a:p>
            <a:pPr algn="just"/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Όταν </a:t>
            </a:r>
            <a:r>
              <a:rPr lang="el-GR" sz="2800" dirty="0" smtClean="0">
                <a:solidFill>
                  <a:srgbClr val="000000"/>
                </a:solidFill>
                <a:cs typeface="Times New Roman" pitchFamily="18" charset="0"/>
              </a:rPr>
              <a:t>η </a:t>
            </a:r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τιμή άσκησης </a:t>
            </a:r>
            <a:r>
              <a:rPr lang="el-GR" sz="2800" dirty="0" smtClean="0">
                <a:solidFill>
                  <a:srgbClr val="000000"/>
                </a:solidFill>
                <a:cs typeface="Times New Roman" pitchFamily="18" charset="0"/>
              </a:rPr>
              <a:t>(Χ=10) είναι χαμηλότερη </a:t>
            </a:r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από την τρέχουσα τιμή της </a:t>
            </a:r>
            <a:r>
              <a:rPr lang="el-GR" sz="2800" dirty="0" smtClean="0">
                <a:solidFill>
                  <a:srgbClr val="000000"/>
                </a:solidFill>
                <a:cs typeface="Times New Roman" pitchFamily="18" charset="0"/>
              </a:rPr>
              <a:t>μετοχής </a:t>
            </a:r>
            <a:r>
              <a:rPr lang="en-US" sz="2800" dirty="0" smtClean="0">
                <a:solidFill>
                  <a:srgbClr val="000000"/>
                </a:solidFill>
                <a:cs typeface="Times New Roman" pitchFamily="18" charset="0"/>
              </a:rPr>
              <a:t>(S</a:t>
            </a:r>
            <a:r>
              <a:rPr lang="el-GR" sz="2800" dirty="0" smtClean="0">
                <a:solidFill>
                  <a:srgbClr val="000000"/>
                </a:solidFill>
                <a:cs typeface="Times New Roman" pitchFamily="18" charset="0"/>
              </a:rPr>
              <a:t>=11</a:t>
            </a:r>
            <a:r>
              <a:rPr lang="en-US" sz="2800" dirty="0" smtClean="0">
                <a:solidFill>
                  <a:srgbClr val="000000"/>
                </a:solidFill>
                <a:cs typeface="Times New Roman" pitchFamily="18" charset="0"/>
              </a:rPr>
              <a:t>,</a:t>
            </a:r>
            <a:r>
              <a:rPr lang="el-GR" sz="2800" dirty="0" smtClean="0">
                <a:solidFill>
                  <a:srgbClr val="000000"/>
                </a:solidFill>
                <a:cs typeface="Times New Roman" pitchFamily="18" charset="0"/>
              </a:rPr>
              <a:t> Χ</a:t>
            </a:r>
            <a:r>
              <a:rPr lang="en-US" sz="2800" dirty="0" smtClean="0">
                <a:solidFill>
                  <a:srgbClr val="000000"/>
                </a:solidFill>
                <a:cs typeface="Times New Roman" pitchFamily="18" charset="0"/>
              </a:rPr>
              <a:t>=10</a:t>
            </a:r>
            <a:r>
              <a:rPr lang="el-GR" sz="2800" dirty="0" smtClean="0">
                <a:solidFill>
                  <a:srgbClr val="000000"/>
                </a:solidFill>
                <a:cs typeface="Times New Roman" pitchFamily="18" charset="0"/>
              </a:rPr>
              <a:t>&lt;11</a:t>
            </a:r>
            <a:r>
              <a:rPr lang="en-US" sz="2800" dirty="0" smtClean="0">
                <a:solidFill>
                  <a:srgbClr val="000000"/>
                </a:solidFill>
                <a:cs typeface="Times New Roman" pitchFamily="18" charset="0"/>
              </a:rPr>
              <a:t>=S).</a:t>
            </a:r>
            <a:r>
              <a:rPr lang="el-GR" sz="28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l-GR" sz="2800" dirty="0">
              <a:solidFill>
                <a:srgbClr val="000000"/>
              </a:solidFill>
            </a:endParaRPr>
          </a:p>
          <a:p>
            <a:pPr lvl="3" algn="just"/>
            <a:r>
              <a:rPr lang="el-GR" sz="2800" b="1" dirty="0" smtClean="0">
                <a:solidFill>
                  <a:schemeClr val="hlink"/>
                </a:solidFill>
              </a:rPr>
              <a:t>Στην περίπτωση αυτή η Εσωτερική Αξία = </a:t>
            </a:r>
            <a:r>
              <a:rPr lang="el-GR" sz="2800" b="1" dirty="0">
                <a:solidFill>
                  <a:schemeClr val="hlink"/>
                </a:solidFill>
              </a:rPr>
              <a:t>0</a:t>
            </a:r>
            <a:endParaRPr lang="en-GB" sz="2800" b="1" dirty="0">
              <a:solidFill>
                <a:schemeClr val="hlink"/>
              </a:solidFill>
            </a:endParaRPr>
          </a:p>
        </p:txBody>
      </p:sp>
      <p:graphicFrame>
        <p:nvGraphicFramePr>
          <p:cNvPr id="2" name="Πίνακας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15548245"/>
              </p:ext>
            </p:extLst>
          </p:nvPr>
        </p:nvGraphicFramePr>
        <p:xfrm>
          <a:off x="33940" y="3429001"/>
          <a:ext cx="9110060" cy="333056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64791"/>
                <a:gridCol w="3155441"/>
                <a:gridCol w="1628614"/>
                <a:gridCol w="2061214"/>
              </a:tblGrid>
              <a:tr h="417211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Τιμή Μετοχής 10</a:t>
                      </a:r>
                      <a:endParaRPr lang="el-GR" sz="24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827303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Τιμές Άσκησης</a:t>
                      </a:r>
                      <a:endParaRPr lang="el-GR" sz="24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Τιμή Δικαιώματος</a:t>
                      </a:r>
                      <a:endParaRPr lang="el-GR" sz="24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Εσωτερική αξία </a:t>
                      </a:r>
                      <a:endParaRPr lang="el-GR" sz="24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Αξία χρόνου </a:t>
                      </a:r>
                      <a:endParaRPr lang="el-GR" sz="24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417211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8</a:t>
                      </a:r>
                      <a:endParaRPr lang="el-GR" sz="24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0.02</a:t>
                      </a:r>
                      <a:endParaRPr lang="el-GR" sz="24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0</a:t>
                      </a:r>
                      <a:endParaRPr lang="el-GR" sz="24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0.02</a:t>
                      </a:r>
                      <a:endParaRPr lang="el-GR" sz="24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417211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8.5</a:t>
                      </a:r>
                      <a:endParaRPr lang="el-GR" sz="24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0.1</a:t>
                      </a:r>
                      <a:endParaRPr lang="el-GR" sz="24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0</a:t>
                      </a:r>
                      <a:endParaRPr lang="el-GR" sz="24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0.1</a:t>
                      </a:r>
                      <a:endParaRPr lang="el-GR" sz="24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417211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9</a:t>
                      </a:r>
                      <a:endParaRPr lang="el-GR" sz="24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0.3</a:t>
                      </a:r>
                      <a:endParaRPr lang="el-GR" sz="24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0</a:t>
                      </a:r>
                      <a:endParaRPr lang="el-GR" sz="24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0.3</a:t>
                      </a:r>
                      <a:endParaRPr lang="el-GR" sz="24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417211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9.5</a:t>
                      </a:r>
                      <a:endParaRPr lang="el-GR" sz="24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0.6</a:t>
                      </a:r>
                      <a:endParaRPr lang="el-GR" sz="24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0.6</a:t>
                      </a:r>
                      <a:endParaRPr lang="el-GR" sz="24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417211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10</a:t>
                      </a:r>
                      <a:endParaRPr lang="el-GR" sz="24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1</a:t>
                      </a:r>
                      <a:endParaRPr lang="el-GR" sz="24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1</a:t>
                      </a:r>
                      <a:endParaRPr lang="el-GR" sz="24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581522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6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6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86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6371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A6061-148B-4EDD-8844-99A59FA33F87}" type="slidenum">
              <a:rPr lang="en-US"/>
              <a:pPr/>
              <a:t>13</a:t>
            </a:fld>
            <a:endParaRPr lang="en-US"/>
          </a:p>
        </p:txBody>
      </p:sp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rgbClr val="FFFFFF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l-GR">
                <a:solidFill>
                  <a:srgbClr val="CC3300"/>
                </a:solidFill>
                <a:latin typeface="Times New Roman" pitchFamily="18" charset="0"/>
              </a:rPr>
              <a:t>Αξία χρόνου – </a:t>
            </a:r>
            <a:r>
              <a:rPr lang="en-US">
                <a:solidFill>
                  <a:srgbClr val="CC3300"/>
                </a:solidFill>
                <a:latin typeface="Times New Roman" pitchFamily="18" charset="0"/>
              </a:rPr>
              <a:t>time value</a:t>
            </a:r>
            <a:endParaRPr lang="en-GB">
              <a:solidFill>
                <a:srgbClr val="CC3300"/>
              </a:solidFill>
              <a:latin typeface="Times New Roman" pitchFamily="18" charset="0"/>
            </a:endParaRPr>
          </a:p>
        </p:txBody>
      </p:sp>
      <p:sp>
        <p:nvSpPr>
          <p:cNvPr id="183299" name="Rectangle 3"/>
          <p:cNvSpPr>
            <a:spLocks noGrp="1" noChangeArrowheads="1"/>
          </p:cNvSpPr>
          <p:nvPr>
            <p:ph idx="1"/>
          </p:nvPr>
        </p:nvSpPr>
        <p:spPr>
          <a:xfrm>
            <a:off x="0" y="1124744"/>
            <a:ext cx="9144000" cy="5733256"/>
          </a:xfrm>
          <a:solidFill>
            <a:srgbClr val="FFFFFF"/>
          </a:solidFill>
        </p:spPr>
        <p:txBody>
          <a:bodyPr/>
          <a:lstStyle/>
          <a:p>
            <a:pPr algn="just"/>
            <a:r>
              <a:rPr lang="el-GR" sz="3600" dirty="0">
                <a:solidFill>
                  <a:srgbClr val="000000"/>
                </a:solidFill>
                <a:cs typeface="Times New Roman" pitchFamily="18" charset="0"/>
              </a:rPr>
              <a:t>Αντανακλά τις προσδοκίες των επενδυτών ότι ένα δικαίωμα μπορεί και να βρεθεί </a:t>
            </a:r>
            <a:endParaRPr lang="el-GR" sz="3600" dirty="0">
              <a:solidFill>
                <a:srgbClr val="000000"/>
              </a:solidFill>
            </a:endParaRPr>
          </a:p>
          <a:p>
            <a:pPr lvl="1" algn="just"/>
            <a:r>
              <a:rPr lang="el-GR" sz="3200" b="1" dirty="0" smtClean="0">
                <a:solidFill>
                  <a:srgbClr val="000000"/>
                </a:solidFill>
                <a:cs typeface="Times New Roman" pitchFamily="18" charset="0"/>
              </a:rPr>
              <a:t>σε </a:t>
            </a:r>
            <a:r>
              <a:rPr lang="el-GR" sz="3200" b="1" dirty="0">
                <a:solidFill>
                  <a:srgbClr val="000000"/>
                </a:solidFill>
                <a:cs typeface="Times New Roman" pitchFamily="18" charset="0"/>
              </a:rPr>
              <a:t>χαμηλότερη στην περίπτωση δικαιώματος πώλησης.</a:t>
            </a:r>
            <a:endParaRPr lang="en-GB" sz="3200" b="1" dirty="0">
              <a:solidFill>
                <a:srgbClr val="0000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986537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3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83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299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6DDC5-E5A7-4C5B-B975-515711EDC185}" type="slidenum">
              <a:rPr lang="en-US"/>
              <a:pPr/>
              <a:t>14</a:t>
            </a:fld>
            <a:endParaRPr lang="en-US"/>
          </a:p>
        </p:txBody>
      </p:sp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1143000"/>
          </a:xfrm>
          <a:solidFill>
            <a:srgbClr val="FFFFFF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l-GR">
                <a:solidFill>
                  <a:srgbClr val="CC3300"/>
                </a:solidFill>
                <a:latin typeface="Times New Roman" pitchFamily="18" charset="0"/>
              </a:rPr>
              <a:t>Τιμή </a:t>
            </a:r>
            <a:r>
              <a:rPr lang="en-US">
                <a:solidFill>
                  <a:srgbClr val="CC3300"/>
                </a:solidFill>
                <a:latin typeface="Times New Roman" pitchFamily="18" charset="0"/>
              </a:rPr>
              <a:t>Put</a:t>
            </a:r>
            <a:r>
              <a:rPr lang="el-GR">
                <a:solidFill>
                  <a:srgbClr val="CC3300"/>
                </a:solidFill>
                <a:latin typeface="Times New Roman" pitchFamily="18" charset="0"/>
              </a:rPr>
              <a:t> = Εσωτ Αξία + Αξία Χρ</a:t>
            </a:r>
            <a:endParaRPr lang="en-GB">
              <a:solidFill>
                <a:srgbClr val="CC3300"/>
              </a:solidFill>
              <a:latin typeface="Times New Roman" pitchFamily="18" charset="0"/>
            </a:endParaRPr>
          </a:p>
        </p:txBody>
      </p:sp>
      <p:graphicFrame>
        <p:nvGraphicFramePr>
          <p:cNvPr id="181251" name="Object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066254792"/>
              </p:ext>
            </p:extLst>
          </p:nvPr>
        </p:nvGraphicFramePr>
        <p:xfrm>
          <a:off x="0" y="2549525"/>
          <a:ext cx="9144000" cy="3586163"/>
        </p:xfrm>
        <a:graphic>
          <a:graphicData uri="http://schemas.openxmlformats.org/presentationml/2006/ole">
            <p:oleObj spid="_x0000_s13341" name="Worksheet" r:id="rId3" imgW="3708360" imgH="1454090" progId="Excel.Sheet.8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0158959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1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B18BF-8530-4872-BBDF-10A60AE6C3ED}" type="slidenum">
              <a:rPr lang="en-US"/>
              <a:pPr/>
              <a:t>15</a:t>
            </a:fld>
            <a:endParaRPr lang="en-US"/>
          </a:p>
        </p:txBody>
      </p:sp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116632"/>
            <a:ext cx="8229600" cy="1143000"/>
          </a:xfrm>
        </p:spPr>
        <p:txBody>
          <a:bodyPr/>
          <a:lstStyle/>
          <a:p>
            <a:pPr algn="ctr"/>
            <a:r>
              <a:rPr lang="el-GR" b="1" dirty="0">
                <a:solidFill>
                  <a:srgbClr val="CC3300"/>
                </a:solidFill>
                <a:latin typeface="Times New Roman" pitchFamily="18" charset="0"/>
              </a:rPr>
              <a:t>Τιμολόγηση Δικαιωμάτων</a:t>
            </a:r>
            <a:endParaRPr lang="en-GB" b="1" dirty="0">
              <a:solidFill>
                <a:srgbClr val="CC3300"/>
              </a:solidFill>
              <a:latin typeface="Times New Roman" pitchFamily="18" charset="0"/>
            </a:endParaRPr>
          </a:p>
        </p:txBody>
      </p:sp>
      <p:sp>
        <p:nvSpPr>
          <p:cNvPr id="189443" name="Rectangle 3"/>
          <p:cNvSpPr>
            <a:spLocks noGrp="1" noChangeArrowheads="1"/>
          </p:cNvSpPr>
          <p:nvPr>
            <p:ph idx="1"/>
          </p:nvPr>
        </p:nvSpPr>
        <p:spPr>
          <a:xfrm>
            <a:off x="0" y="1196752"/>
            <a:ext cx="8955088" cy="4899248"/>
          </a:xfrm>
        </p:spPr>
        <p:txBody>
          <a:bodyPr>
            <a:normAutofit/>
          </a:bodyPr>
          <a:lstStyle/>
          <a:p>
            <a:pPr algn="just"/>
            <a:r>
              <a:rPr lang="el-GR" dirty="0"/>
              <a:t>Οι καθοριστικοί παράγοντες στην τιμολόγηση των δικαιωμάτων είναι</a:t>
            </a:r>
            <a:r>
              <a:rPr lang="el-GR" dirty="0">
                <a:cs typeface="Times New Roman" pitchFamily="18" charset="0"/>
              </a:rPr>
              <a:t>:</a:t>
            </a:r>
            <a:endParaRPr lang="el-GR" dirty="0"/>
          </a:p>
          <a:p>
            <a:pPr lvl="1" algn="just"/>
            <a:r>
              <a:rPr lang="el-GR" b="1" dirty="0"/>
              <a:t>Τιμή του υποκείμενου τίτλου</a:t>
            </a:r>
          </a:p>
          <a:p>
            <a:pPr lvl="1" algn="just"/>
            <a:r>
              <a:rPr lang="el-GR" b="1" dirty="0"/>
              <a:t>Τιμή άσκησης</a:t>
            </a:r>
          </a:p>
          <a:p>
            <a:pPr lvl="1" algn="just"/>
            <a:r>
              <a:rPr lang="el-GR" b="1" dirty="0"/>
              <a:t>Υπολειπόμενη διάρκεια του δικαιώματος</a:t>
            </a:r>
          </a:p>
          <a:p>
            <a:pPr lvl="1" algn="just"/>
            <a:r>
              <a:rPr lang="el-GR" b="1" dirty="0"/>
              <a:t>Μεταβλητότητα</a:t>
            </a:r>
          </a:p>
          <a:p>
            <a:pPr lvl="1" algn="just"/>
            <a:r>
              <a:rPr lang="el-GR" b="1" dirty="0"/>
              <a:t>Το επιτόκιο χωρίς κίνδυνο</a:t>
            </a:r>
          </a:p>
          <a:p>
            <a:pPr lvl="1" algn="just"/>
            <a:r>
              <a:rPr lang="el-GR" b="1" dirty="0"/>
              <a:t>Μερίσματα</a:t>
            </a:r>
          </a:p>
          <a:p>
            <a:pPr lvl="1" algn="just"/>
            <a:r>
              <a:rPr lang="el-GR" b="1" dirty="0"/>
              <a:t>Άλλοι παράγοντες – Φόρος, κόστος συναλλαγής 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xmlns="" val="26693348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9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89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89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89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89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89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89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89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9443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46F42-823A-4936-93AB-2E6A43F88EBB}" type="slidenum">
              <a:rPr lang="en-US"/>
              <a:pPr/>
              <a:t>16</a:t>
            </a:fld>
            <a:endParaRPr lang="en-US"/>
          </a:p>
        </p:txBody>
      </p:sp>
      <p:sp>
        <p:nvSpPr>
          <p:cNvPr id="1904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dirty="0">
                <a:solidFill>
                  <a:srgbClr val="CC3300"/>
                </a:solidFill>
                <a:latin typeface="Times New Roman" pitchFamily="18" charset="0"/>
              </a:rPr>
              <a:t>Υ</a:t>
            </a:r>
            <a:r>
              <a:rPr lang="el-GR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πολειπόμενη διάρκεια του δικαιώματος (</a:t>
            </a:r>
            <a:r>
              <a:rPr lang="en-US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residual maturity</a:t>
            </a:r>
            <a:r>
              <a:rPr lang="el-GR" dirty="0">
                <a:solidFill>
                  <a:srgbClr val="CC3300"/>
                </a:solidFill>
                <a:latin typeface="Times New Roman" pitchFamily="18" charset="0"/>
              </a:rPr>
              <a:t>)</a:t>
            </a:r>
            <a:endParaRPr lang="en-GB" dirty="0">
              <a:solidFill>
                <a:srgbClr val="CC3300"/>
              </a:solidFill>
              <a:latin typeface="Times New Roman" pitchFamily="18" charset="0"/>
            </a:endParaRPr>
          </a:p>
        </p:txBody>
      </p:sp>
      <p:sp>
        <p:nvSpPr>
          <p:cNvPr id="190467" name="Rectangle 3"/>
          <p:cNvSpPr>
            <a:spLocks noGrp="1" noChangeArrowheads="1"/>
          </p:cNvSpPr>
          <p:nvPr>
            <p:ph idx="1"/>
          </p:nvPr>
        </p:nvSpPr>
        <p:spPr>
          <a:xfrm>
            <a:off x="0" y="1628800"/>
            <a:ext cx="9144000" cy="5229200"/>
          </a:xfrm>
        </p:spPr>
        <p:txBody>
          <a:bodyPr/>
          <a:lstStyle/>
          <a:p>
            <a:pPr algn="just"/>
            <a:r>
              <a:rPr lang="el-GR" sz="2800" b="1" dirty="0">
                <a:solidFill>
                  <a:srgbClr val="000000"/>
                </a:solidFill>
                <a:cs typeface="Times New Roman" pitchFamily="18" charset="0"/>
              </a:rPr>
              <a:t>Όσος περισσότερος χρόνος μεσολαβεί </a:t>
            </a:r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για την άσκηση του δικαιώματος τόσο μεγαλύτερη είναι η πιθανότητα η επένδυση να είναι επικερδής (</a:t>
            </a:r>
            <a:r>
              <a:rPr lang="en-US" sz="2800" dirty="0">
                <a:solidFill>
                  <a:srgbClr val="000000"/>
                </a:solidFill>
                <a:cs typeface="Times New Roman" pitchFamily="18" charset="0"/>
              </a:rPr>
              <a:t>in the money</a:t>
            </a:r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). </a:t>
            </a:r>
            <a:endParaRPr lang="el-GR" sz="2800" dirty="0">
              <a:solidFill>
                <a:srgbClr val="000000"/>
              </a:solidFill>
            </a:endParaRPr>
          </a:p>
          <a:p>
            <a:pPr algn="just"/>
            <a:r>
              <a:rPr lang="el-GR" sz="2800" b="1" dirty="0">
                <a:solidFill>
                  <a:srgbClr val="000000"/>
                </a:solidFill>
              </a:rPr>
              <a:t>Ό</a:t>
            </a:r>
            <a:r>
              <a:rPr lang="el-GR" sz="2800" b="1" dirty="0">
                <a:solidFill>
                  <a:srgbClr val="000000"/>
                </a:solidFill>
                <a:cs typeface="Times New Roman" pitchFamily="18" charset="0"/>
              </a:rPr>
              <a:t>σο περισσότερος είναι ο χρόνος για την άσκηση ενός δικαιώματος τόσο μεγαλύτερη είναι και η αξία του</a:t>
            </a:r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. </a:t>
            </a:r>
            <a:endParaRPr lang="el-GR" sz="2800" dirty="0">
              <a:solidFill>
                <a:srgbClr val="000000"/>
              </a:solidFill>
            </a:endParaRPr>
          </a:p>
          <a:p>
            <a:pPr algn="just"/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Στην εκπνοή του δικαιώματος, η εσωτερική αξία είναι ίση με την αξία του δικαιώματος αφού ο υπολειπόμενος χρόνος είναι μηδέν και δεν υπάρχουν περιθώρια για μεγαλύτερο κέρδος.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5682709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0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0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90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467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DFBC6-D291-40F4-8FB5-E7717D4F870E}" type="slidenum">
              <a:rPr lang="en-US"/>
              <a:pPr/>
              <a:t>17</a:t>
            </a:fld>
            <a:endParaRPr lang="en-US"/>
          </a:p>
        </p:txBody>
      </p:sp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>
                <a:solidFill>
                  <a:srgbClr val="CC3300"/>
                </a:solidFill>
                <a:latin typeface="Times New Roman" pitchFamily="18" charset="0"/>
              </a:rPr>
              <a:t>Μεταβλητότητα</a:t>
            </a:r>
            <a:endParaRPr lang="en-GB">
              <a:solidFill>
                <a:srgbClr val="CC3300"/>
              </a:solidFill>
              <a:latin typeface="Times New Roman" pitchFamily="18" charset="0"/>
            </a:endParaRPr>
          </a:p>
        </p:txBody>
      </p:sp>
      <p:sp>
        <p:nvSpPr>
          <p:cNvPr id="191491" name="Rectangle 3"/>
          <p:cNvSpPr>
            <a:spLocks noGrp="1" noChangeArrowheads="1"/>
          </p:cNvSpPr>
          <p:nvPr>
            <p:ph idx="1"/>
          </p:nvPr>
        </p:nvSpPr>
        <p:spPr>
          <a:xfrm>
            <a:off x="15152" y="1340768"/>
            <a:ext cx="9128847" cy="5517232"/>
          </a:xfrm>
        </p:spPr>
        <p:txBody>
          <a:bodyPr>
            <a:normAutofit/>
          </a:bodyPr>
          <a:lstStyle/>
          <a:p>
            <a:pPr algn="just"/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Είναι το εύρος των διακυμάνσεων των τιμών της υποκείμενης μετοχής</a:t>
            </a:r>
          </a:p>
          <a:p>
            <a:pPr algn="just"/>
            <a:r>
              <a:rPr lang="el-GR" dirty="0">
                <a:solidFill>
                  <a:srgbClr val="000000"/>
                </a:solidFill>
              </a:rPr>
              <a:t>Α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ντανακλά το μέγεθος και τη συχνότητα των μεταβολών της τιμής του υποκείμενου τίτλου, κατά τη διάρκεια μιας χρονικής περιόδου, ονομάζεται μεταβλητότητα.</a:t>
            </a:r>
            <a:endParaRPr lang="el-GR" dirty="0">
              <a:solidFill>
                <a:srgbClr val="000000"/>
              </a:solidFill>
            </a:endParaRPr>
          </a:p>
          <a:p>
            <a:pPr algn="just"/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Όσο μεγαλύτερη διακύμανση έχει μια μετοχή τόσο μεγαλύτερη μεταβλητότητα έχει.  </a:t>
            </a:r>
            <a:endParaRPr lang="en-GB" b="1" dirty="0">
              <a:solidFill>
                <a:srgbClr val="0000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99803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1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1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91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491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E2620-148C-489A-983B-E66EE5B47035}" type="slidenum">
              <a:rPr lang="en-US"/>
              <a:pPr/>
              <a:t>18</a:t>
            </a:fld>
            <a:endParaRPr lang="en-US"/>
          </a:p>
        </p:txBody>
      </p:sp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>
                <a:solidFill>
                  <a:srgbClr val="CC3300"/>
                </a:solidFill>
                <a:latin typeface="Times New Roman" pitchFamily="18" charset="0"/>
              </a:rPr>
              <a:t>Μεταβλητότητα</a:t>
            </a:r>
            <a:endParaRPr lang="en-GB">
              <a:solidFill>
                <a:srgbClr val="CC3300"/>
              </a:solidFill>
              <a:latin typeface="Times New Roman" pitchFamily="18" charset="0"/>
            </a:endParaRPr>
          </a:p>
        </p:txBody>
      </p:sp>
      <p:sp>
        <p:nvSpPr>
          <p:cNvPr id="192515" name="Rectangle 3"/>
          <p:cNvSpPr>
            <a:spLocks noGrp="1" noChangeArrowheads="1"/>
          </p:cNvSpPr>
          <p:nvPr>
            <p:ph idx="1"/>
          </p:nvPr>
        </p:nvSpPr>
        <p:spPr>
          <a:xfrm>
            <a:off x="0" y="1484784"/>
            <a:ext cx="8955088" cy="4647729"/>
          </a:xfrm>
        </p:spPr>
        <p:txBody>
          <a:bodyPr/>
          <a:lstStyle/>
          <a:p>
            <a:pPr algn="just"/>
            <a:r>
              <a:rPr lang="el-GR" dirty="0">
                <a:solidFill>
                  <a:srgbClr val="000000"/>
                </a:solidFill>
              </a:rPr>
              <a:t>Σ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τις μετοχές και στα ΣΜΕ η διακύμανση παρέχει συμμετρικά κέρδη και ζημιές</a:t>
            </a:r>
            <a:endParaRPr lang="el-GR" dirty="0">
              <a:solidFill>
                <a:srgbClr val="000000"/>
              </a:solidFill>
            </a:endParaRPr>
          </a:p>
          <a:p>
            <a:pPr algn="just"/>
            <a:r>
              <a:rPr lang="el-GR" b="1" dirty="0">
                <a:solidFill>
                  <a:srgbClr val="000000"/>
                </a:solidFill>
              </a:rPr>
              <a:t>Σ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τα δικαιώματα το δυνητικό κέρδος είναι απεριόριστο 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ή πολύ μεγάλο, </a:t>
            </a:r>
            <a:r>
              <a:rPr lang="el-GR" b="1" dirty="0">
                <a:solidFill>
                  <a:srgbClr val="FF0000"/>
                </a:solidFill>
                <a:cs typeface="Times New Roman" pitchFamily="18" charset="0"/>
              </a:rPr>
              <a:t>ενώ η ζημιά είναι μόνο η τιμή του δικαιώματος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.</a:t>
            </a:r>
            <a:endParaRPr lang="el-GR" dirty="0">
              <a:solidFill>
                <a:srgbClr val="000000"/>
              </a:solidFill>
            </a:endParaRPr>
          </a:p>
          <a:p>
            <a:pPr algn="just"/>
            <a:r>
              <a:rPr lang="el-GR" b="1" dirty="0">
                <a:solidFill>
                  <a:srgbClr val="000000"/>
                </a:solidFill>
              </a:rPr>
              <a:t>Μ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ετοχές με μεγάλη μεταβλητότητα θα έχουν και μεγαλύτερη τιμή δικαιώματος</a:t>
            </a:r>
            <a:endParaRPr lang="en-GB" b="1" dirty="0">
              <a:solidFill>
                <a:srgbClr val="0000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437974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92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15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8B04-B7AC-4D80-AD25-0E8FA10F9FF1}" type="slidenum">
              <a:rPr lang="en-US"/>
              <a:pPr/>
              <a:t>19</a:t>
            </a:fld>
            <a:endParaRPr lang="en-US"/>
          </a:p>
        </p:txBody>
      </p:sp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793038" cy="1143000"/>
          </a:xfrm>
        </p:spPr>
        <p:txBody>
          <a:bodyPr/>
          <a:lstStyle/>
          <a:p>
            <a:pPr algn="ctr"/>
            <a:r>
              <a:rPr lang="el-GR">
                <a:solidFill>
                  <a:srgbClr val="CC3300"/>
                </a:solidFill>
                <a:latin typeface="Times New Roman" pitchFamily="18" charset="0"/>
              </a:rPr>
              <a:t>Μεταβλητότητα</a:t>
            </a:r>
            <a:endParaRPr lang="en-GB">
              <a:solidFill>
                <a:srgbClr val="CC3300"/>
              </a:solidFill>
              <a:latin typeface="Times New Roman" pitchFamily="18" charset="0"/>
            </a:endParaRPr>
          </a:p>
        </p:txBody>
      </p:sp>
      <p:sp>
        <p:nvSpPr>
          <p:cNvPr id="193539" name="Rectangle 3"/>
          <p:cNvSpPr>
            <a:spLocks noGrp="1" noChangeArrowheads="1"/>
          </p:cNvSpPr>
          <p:nvPr>
            <p:ph idx="1"/>
          </p:nvPr>
        </p:nvSpPr>
        <p:spPr>
          <a:xfrm>
            <a:off x="0" y="1600200"/>
            <a:ext cx="9144000" cy="5257800"/>
          </a:xfrm>
          <a:solidFill>
            <a:srgbClr val="FFFFFF"/>
          </a:solidFill>
        </p:spPr>
        <p:txBody>
          <a:bodyPr/>
          <a:lstStyle/>
          <a:p>
            <a:pPr algn="just"/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Η μεταβλητότητα μπορεί να υπολογιστεί από τις ιστορικές τιμές χρησιμοποιώντας την τυπική απόκλιση και διαιρώντας την με τον αριθμητικό μέσο. </a:t>
            </a:r>
            <a:endParaRPr lang="el-GR" dirty="0">
              <a:solidFill>
                <a:srgbClr val="000000"/>
              </a:solidFill>
            </a:endParaRPr>
          </a:p>
          <a:p>
            <a:pPr algn="just"/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Το αποτέλεσμα είναι απλά μια εκτίμηση. </a:t>
            </a:r>
            <a:endParaRPr lang="el-GR" dirty="0">
              <a:solidFill>
                <a:srgbClr val="000000"/>
              </a:solidFill>
            </a:endParaRPr>
          </a:p>
          <a:p>
            <a:pPr algn="just"/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Η τεκμαρτή μεταβλητότητα υπολογίζεται από τη διαίσθηση που έχει η αγορά </a:t>
            </a:r>
            <a:endParaRPr lang="el-GR" dirty="0">
              <a:solidFill>
                <a:srgbClr val="000000"/>
              </a:solidFill>
            </a:endParaRPr>
          </a:p>
          <a:p>
            <a:pPr lvl="1" algn="just"/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αποτιμά η αγορά το δικαίωμα και εμείς προσπαθούμε μέσα από ένα μοντέλο να υπολογίσουμε πόση είναι η μεταβλητότητα. </a:t>
            </a:r>
            <a:endParaRPr lang="en-GB" dirty="0">
              <a:solidFill>
                <a:srgbClr val="0000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08771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3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3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93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93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539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1FF96-C71E-4EC8-ABB1-1FDB38C4AEC8}" type="slidenum">
              <a:rPr lang="en-US"/>
              <a:pPr/>
              <a:t>2</a:t>
            </a:fld>
            <a:endParaRPr lang="en-US"/>
          </a:p>
        </p:txBody>
      </p:sp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dirty="0" smtClean="0">
                <a:solidFill>
                  <a:srgbClr val="CC3300"/>
                </a:solidFill>
                <a:latin typeface="Times New Roman" pitchFamily="18" charset="0"/>
              </a:rPr>
              <a:t>Δικαιώματα Πώλησης – </a:t>
            </a:r>
            <a:r>
              <a:rPr lang="en-US" dirty="0" smtClean="0">
                <a:solidFill>
                  <a:srgbClr val="CC3300"/>
                </a:solidFill>
                <a:latin typeface="Times New Roman" pitchFamily="18" charset="0"/>
              </a:rPr>
              <a:t>Put Options</a:t>
            </a:r>
            <a:endParaRPr lang="en-GB" dirty="0">
              <a:solidFill>
                <a:srgbClr val="CC3300"/>
              </a:solidFill>
              <a:latin typeface="Times New Roman" pitchFamily="18" charset="0"/>
            </a:endParaRPr>
          </a:p>
        </p:txBody>
      </p:sp>
      <p:sp>
        <p:nvSpPr>
          <p:cNvPr id="171011" name="Rectangle 3"/>
          <p:cNvSpPr>
            <a:spLocks noGrp="1" noChangeArrowheads="1"/>
          </p:cNvSpPr>
          <p:nvPr>
            <p:ph idx="1"/>
          </p:nvPr>
        </p:nvSpPr>
        <p:spPr>
          <a:xfrm>
            <a:off x="0" y="1484785"/>
            <a:ext cx="8991600" cy="5373216"/>
          </a:xfrm>
        </p:spPr>
        <p:txBody>
          <a:bodyPr>
            <a:normAutofit/>
          </a:bodyPr>
          <a:lstStyle/>
          <a:p>
            <a:pPr algn="just"/>
            <a:r>
              <a:rPr lang="el-GR" b="1" dirty="0">
                <a:cs typeface="Times New Roman" pitchFamily="18" charset="0"/>
              </a:rPr>
              <a:t>Η εξάσκηση ενός δικαιώματος </a:t>
            </a:r>
            <a:r>
              <a:rPr lang="el-GR" b="1" dirty="0" smtClean="0">
                <a:cs typeface="Times New Roman" pitchFamily="18" charset="0"/>
              </a:rPr>
              <a:t>πώλησης</a:t>
            </a:r>
            <a:r>
              <a:rPr lang="en-US" b="1" dirty="0" smtClean="0">
                <a:cs typeface="Times New Roman" pitchFamily="18" charset="0"/>
              </a:rPr>
              <a:t> </a:t>
            </a:r>
            <a:r>
              <a:rPr lang="el-GR" b="1" dirty="0" smtClean="0">
                <a:cs typeface="Times New Roman" pitchFamily="18" charset="0"/>
              </a:rPr>
              <a:t>σημαίνει  </a:t>
            </a:r>
            <a:endParaRPr lang="en-US" b="1" dirty="0">
              <a:cs typeface="Times New Roman" pitchFamily="18" charset="0"/>
            </a:endParaRPr>
          </a:p>
          <a:p>
            <a:pPr lvl="1" algn="just"/>
            <a:r>
              <a:rPr lang="el-GR" sz="3200" b="1" dirty="0" smtClean="0">
                <a:cs typeface="Times New Roman" pitchFamily="18" charset="0"/>
              </a:rPr>
              <a:t>πώληση </a:t>
            </a:r>
            <a:r>
              <a:rPr lang="el-GR" sz="3200" b="1" dirty="0">
                <a:cs typeface="Times New Roman" pitchFamily="18" charset="0"/>
              </a:rPr>
              <a:t>του υποκείμενου τίτλου στην τιμή άσκησης, </a:t>
            </a:r>
            <a:endParaRPr lang="en-US" sz="3200" b="1" dirty="0">
              <a:cs typeface="Times New Roman" pitchFamily="18" charset="0"/>
            </a:endParaRPr>
          </a:p>
          <a:p>
            <a:pPr lvl="1" algn="just"/>
            <a:r>
              <a:rPr lang="el-GR" sz="3200" b="1" dirty="0">
                <a:cs typeface="Times New Roman" pitchFamily="18" charset="0"/>
              </a:rPr>
              <a:t>πάντα έχει ως αποτέλεσμα το κέρδος όταν η τιμή άσκησης είναι υψηλότερη από την τρέχουσα τιμή της μετοχής</a:t>
            </a:r>
            <a:r>
              <a:rPr lang="en-GB" sz="32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40461660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71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71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1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E667-6D20-40E7-BA02-EC71889C7271}" type="slidenum">
              <a:rPr lang="en-US"/>
              <a:pPr/>
              <a:t>20</a:t>
            </a:fld>
            <a:endParaRPr lang="en-US"/>
          </a:p>
        </p:txBody>
      </p:sp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58949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>
                <a:solidFill>
                  <a:srgbClr val="CC3300"/>
                </a:solidFill>
                <a:latin typeface="Times New Roman" pitchFamily="18" charset="0"/>
              </a:rPr>
              <a:t>Ε</a:t>
            </a:r>
            <a:r>
              <a:rPr lang="el-GR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πιτόκιο για επένδυση χωρίς </a:t>
            </a:r>
            <a:r>
              <a:rPr lang="el-GR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κίνδυνο</a:t>
            </a:r>
            <a:r>
              <a:rPr lang="en-US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- Call</a:t>
            </a:r>
            <a:endParaRPr lang="en-GB" dirty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5587" name="Rectangle 3"/>
          <p:cNvSpPr>
            <a:spLocks noGrp="1" noChangeArrowheads="1"/>
          </p:cNvSpPr>
          <p:nvPr>
            <p:ph idx="1"/>
          </p:nvPr>
        </p:nvSpPr>
        <p:spPr>
          <a:xfrm>
            <a:off x="0" y="980728"/>
            <a:ext cx="9144000" cy="5877273"/>
          </a:xfrm>
        </p:spPr>
        <p:txBody>
          <a:bodyPr>
            <a:normAutofit lnSpcReduction="10000"/>
          </a:bodyPr>
          <a:lstStyle/>
          <a:p>
            <a:pPr algn="just"/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Στην  αγορά δικαιώματος αγοράς,  ο επενδυτής επενδύει μικρότερο ποσό από την αξία του </a:t>
            </a:r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τίτλου.</a:t>
            </a:r>
          </a:p>
          <a:p>
            <a:pPr algn="just"/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Με ένα πολύ μικρό ποσό, την αξία του δικαιώματος, θα αγοράσει έναν τίτλο (ή προϊόν) πολύ μεγαλύτερης αξίας.     </a:t>
            </a:r>
          </a:p>
          <a:p>
            <a:pPr lvl="1" algn="just"/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Ο αγοραστής μπορεί μέχρι τη λήξη του δικαιώματος να τοποθετήσει τα χρήματά του στην τράπεζα και να εισπράξει τόκο</a:t>
            </a:r>
          </a:p>
          <a:p>
            <a:pPr lvl="1" algn="just"/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Συνεπώς, όσο μεγαλύτερο το επιτόκιο, τόσο πιο ακριβά θα πουλήσει το δικαίωμα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call</a:t>
            </a:r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 ο πωλητής του δικαιώματος.  </a:t>
            </a:r>
            <a:endParaRPr lang="el-GR" dirty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Αύξηση του επιτοκίου            υψηλότερη τιμή του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Call</a:t>
            </a:r>
            <a:endParaRPr lang="en-GB" dirty="0"/>
          </a:p>
        </p:txBody>
      </p:sp>
      <p:sp>
        <p:nvSpPr>
          <p:cNvPr id="2" name="Δεξιό βέλος 1"/>
          <p:cNvSpPr/>
          <p:nvPr/>
        </p:nvSpPr>
        <p:spPr>
          <a:xfrm>
            <a:off x="3923928" y="5880675"/>
            <a:ext cx="864096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4213108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5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5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95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95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95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587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65FDC-FB8F-4F4D-A743-DC2A9B6599FE}" type="slidenum">
              <a:rPr lang="en-US"/>
              <a:pPr/>
              <a:t>21</a:t>
            </a:fld>
            <a:endParaRPr lang="en-US"/>
          </a:p>
        </p:txBody>
      </p:sp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>
                <a:solidFill>
                  <a:srgbClr val="CC3300"/>
                </a:solidFill>
                <a:latin typeface="Times New Roman" pitchFamily="18" charset="0"/>
              </a:rPr>
              <a:t>Ε</a:t>
            </a:r>
            <a:r>
              <a:rPr lang="el-GR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πιτόκιο για επένδυση χωρίς </a:t>
            </a:r>
            <a:r>
              <a:rPr lang="el-GR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κίνδυνο</a:t>
            </a:r>
            <a:r>
              <a:rPr lang="en-US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- put</a:t>
            </a:r>
            <a:endParaRPr lang="en-GB" dirty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7635" name="Rectangle 3"/>
          <p:cNvSpPr>
            <a:spLocks noGrp="1" noChangeArrowheads="1"/>
          </p:cNvSpPr>
          <p:nvPr>
            <p:ph idx="1"/>
          </p:nvPr>
        </p:nvSpPr>
        <p:spPr>
          <a:xfrm>
            <a:off x="0" y="764704"/>
            <a:ext cx="9144000" cy="6093297"/>
          </a:xfrm>
        </p:spPr>
        <p:txBody>
          <a:bodyPr>
            <a:normAutofit/>
          </a:bodyPr>
          <a:lstStyle/>
          <a:p>
            <a:pPr algn="just"/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Στην αγορά δικαιώματος </a:t>
            </a:r>
            <a:r>
              <a:rPr lang="el-GR" sz="2800" dirty="0" smtClean="0">
                <a:solidFill>
                  <a:srgbClr val="000000"/>
                </a:solidFill>
                <a:cs typeface="Times New Roman" pitchFamily="18" charset="0"/>
              </a:rPr>
              <a:t>πώλησης</a:t>
            </a:r>
            <a:r>
              <a:rPr lang="en-US" sz="2800" dirty="0" smtClean="0">
                <a:solidFill>
                  <a:srgbClr val="000000"/>
                </a:solidFill>
                <a:cs typeface="Times New Roman" pitchFamily="18" charset="0"/>
              </a:rPr>
              <a:t> (put),</a:t>
            </a:r>
            <a:r>
              <a:rPr lang="el-GR" sz="28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ο αγοραστής αντί να πουλήσει τον υποκείμενο τίτλο και να επενδύσει το ποσό αυτό, </a:t>
            </a:r>
            <a:endParaRPr lang="el-GR" sz="2800" dirty="0">
              <a:solidFill>
                <a:srgbClr val="000000"/>
              </a:solidFill>
            </a:endParaRPr>
          </a:p>
          <a:p>
            <a:pPr lvl="1" algn="just"/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αγοράζει </a:t>
            </a:r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και 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το δικαίωμα πώλησης και αναμένει να πουλήσει τον υποκείμενο τίτλο </a:t>
            </a:r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αργότερα.</a:t>
            </a:r>
            <a:endParaRPr lang="el-GR" dirty="0">
              <a:solidFill>
                <a:srgbClr val="000000"/>
              </a:solidFill>
            </a:endParaRPr>
          </a:p>
          <a:p>
            <a:pPr algn="just"/>
            <a:r>
              <a:rPr lang="el-GR" sz="2800" dirty="0">
                <a:solidFill>
                  <a:srgbClr val="000000"/>
                </a:solidFill>
              </a:rPr>
              <a:t>Α</a:t>
            </a:r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ν το επιτόκιο </a:t>
            </a:r>
            <a:r>
              <a:rPr lang="el-GR" sz="2800" dirty="0" smtClean="0">
                <a:solidFill>
                  <a:srgbClr val="000000"/>
                </a:solidFill>
                <a:cs typeface="Times New Roman" pitchFamily="18" charset="0"/>
              </a:rPr>
              <a:t>αυξηθεί, θεωρητικά ο κάτοχος του δικαιώματος θα </a:t>
            </a:r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χάσει </a:t>
            </a:r>
            <a:r>
              <a:rPr lang="el-GR" sz="2800" dirty="0" smtClean="0">
                <a:solidFill>
                  <a:srgbClr val="000000"/>
                </a:solidFill>
                <a:cs typeface="Times New Roman" pitchFamily="18" charset="0"/>
              </a:rPr>
              <a:t>εισόδημα, καθώς εάν πουλούσε άμεσα τον υποκείμενο τίτλο θα μπορούσε να τοποθετήσει τα χρήματά του με ένα επιτόκιο τουλάχιστον ίσο με το επιτόκιο δίχως κίνδυνο.   </a:t>
            </a:r>
          </a:p>
          <a:p>
            <a:pPr algn="just"/>
            <a:r>
              <a:rPr lang="el-GR" sz="2800" dirty="0" smtClean="0">
                <a:solidFill>
                  <a:srgbClr val="000000"/>
                </a:solidFill>
                <a:cs typeface="Times New Roman" pitchFamily="18" charset="0"/>
              </a:rPr>
              <a:t>Συνεπώς, η αύξηση του επιτοκίου μειώνει τη ζήτηση για την αγορά δικαιωμάτων πώλησης, γεγονός που επιφέρει τη μείωση της τιμής του </a:t>
            </a:r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δικαιώματος </a:t>
            </a:r>
            <a:r>
              <a:rPr lang="el-GR" sz="2800" dirty="0" smtClean="0">
                <a:solidFill>
                  <a:srgbClr val="000000"/>
                </a:solidFill>
                <a:cs typeface="Times New Roman" pitchFamily="18" charset="0"/>
              </a:rPr>
              <a:t>πώλησης.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xmlns="" val="15455600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7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97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97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97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635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14059-9635-4241-9DD3-F3CEB72FFA26}" type="slidenum">
              <a:rPr lang="en-US"/>
              <a:pPr/>
              <a:t>22</a:t>
            </a:fld>
            <a:endParaRPr lang="en-US"/>
          </a:p>
        </p:txBody>
      </p:sp>
      <p:sp>
        <p:nvSpPr>
          <p:cNvPr id="19661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0"/>
            <a:ext cx="8229600" cy="1143000"/>
          </a:xfrm>
        </p:spPr>
        <p:txBody>
          <a:bodyPr/>
          <a:lstStyle/>
          <a:p>
            <a:pPr algn="ctr"/>
            <a:r>
              <a:rPr lang="el-GR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Μερίσματα</a:t>
            </a:r>
            <a:endParaRPr lang="en-GB" dirty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6611" name="Rectangle 3"/>
          <p:cNvSpPr>
            <a:spLocks noGrp="1" noChangeArrowheads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txBody>
          <a:bodyPr/>
          <a:lstStyle/>
          <a:p>
            <a:pPr algn="just"/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Ο κάτοχος ενός δικαιώματος </a:t>
            </a:r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αγοράς (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call)</a:t>
            </a:r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δεν παίρνει το </a:t>
            </a:r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μέρισμα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.</a:t>
            </a:r>
          </a:p>
          <a:p>
            <a:pPr lvl="1" algn="just"/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Η αποκοπή μερίσματος συνεπάγεται πτώση 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της τιμή, </a:t>
            </a:r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συνεπώς το αυξημένο μέρισμα συνοδεύεται με μειωμένη τιμή δικαιώματος.</a:t>
            </a:r>
            <a:endParaRPr lang="el-GR" dirty="0">
              <a:solidFill>
                <a:srgbClr val="000000"/>
              </a:solidFill>
            </a:endParaRPr>
          </a:p>
          <a:p>
            <a:pPr algn="just"/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Στα 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δικαιώματα </a:t>
            </a:r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πώλησης (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put)</a:t>
            </a:r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,  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η πτώση</a:t>
            </a:r>
            <a:r>
              <a:rPr lang="el-GR" dirty="0">
                <a:solidFill>
                  <a:srgbClr val="000000"/>
                </a:solidFill>
              </a:rPr>
              <a:t> </a:t>
            </a:r>
            <a:r>
              <a:rPr lang="el-GR" dirty="0">
                <a:solidFill>
                  <a:srgbClr val="000000"/>
                </a:solidFill>
                <a:latin typeface="Times New Roman" pitchFamily="18" charset="0"/>
              </a:rPr>
              <a:t>της</a:t>
            </a:r>
            <a:r>
              <a:rPr lang="el-GR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τιμή</a:t>
            </a:r>
            <a:r>
              <a:rPr lang="el-GR" dirty="0">
                <a:solidFill>
                  <a:srgbClr val="000000"/>
                </a:solidFill>
              </a:rPr>
              <a:t>ς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από την αποκοπή του μερίσματος ωφελεί 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τον πωλητή </a:t>
            </a:r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δικαιώματος, </a:t>
            </a:r>
          </a:p>
          <a:p>
            <a:pPr lvl="1" algn="just"/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συνεπώς το αυξημένο μέρισμα έχει ως αποτέλεσμα την αυξημένη τιμή του δικαιώματος. </a:t>
            </a:r>
            <a:endParaRPr lang="en-GB" dirty="0">
              <a:solidFill>
                <a:srgbClr val="0000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054851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6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96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96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96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1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29906-31C4-41EC-8EAD-5DCB59DB9031}" type="slidenum">
              <a:rPr lang="en-US"/>
              <a:pPr/>
              <a:t>23</a:t>
            </a:fld>
            <a:endParaRPr lang="en-US"/>
          </a:p>
        </p:txBody>
      </p:sp>
      <p:graphicFrame>
        <p:nvGraphicFramePr>
          <p:cNvPr id="199683" name="Object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054480665"/>
              </p:ext>
            </p:extLst>
          </p:nvPr>
        </p:nvGraphicFramePr>
        <p:xfrm>
          <a:off x="1187624" y="0"/>
          <a:ext cx="6984776" cy="6858000"/>
        </p:xfrm>
        <a:graphic>
          <a:graphicData uri="http://schemas.openxmlformats.org/presentationml/2006/ole">
            <p:oleObj spid="_x0000_s14368" name="Worksheet" r:id="rId3" imgW="2603520" imgH="2863790" progId="Excel.Sheet.8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6931745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9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DE161-F282-42D1-87B3-CD0EB4767E3B}" type="slidenum">
              <a:rPr lang="en-US"/>
              <a:pPr/>
              <a:t>24</a:t>
            </a:fld>
            <a:endParaRPr lang="en-US"/>
          </a:p>
        </p:txBody>
      </p:sp>
      <p:sp>
        <p:nvSpPr>
          <p:cNvPr id="2324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31640"/>
          </a:xfrm>
        </p:spPr>
        <p:txBody>
          <a:bodyPr>
            <a:normAutofit fontScale="90000"/>
          </a:bodyPr>
          <a:lstStyle/>
          <a:p>
            <a:r>
              <a:rPr lang="en-GB" sz="4000" b="1" dirty="0">
                <a:solidFill>
                  <a:srgbClr val="CC3300"/>
                </a:solidFill>
                <a:cs typeface="Times New Roman" pitchFamily="18" charset="0"/>
              </a:rPr>
              <a:t>Χαρα</a:t>
            </a:r>
            <a:r>
              <a:rPr lang="en-GB" sz="4000" b="1" dirty="0" err="1">
                <a:solidFill>
                  <a:srgbClr val="CC3300"/>
                </a:solidFill>
                <a:cs typeface="Times New Roman" pitchFamily="18" charset="0"/>
              </a:rPr>
              <a:t>κτηριστικά</a:t>
            </a:r>
            <a:r>
              <a:rPr lang="en-GB" sz="4000" b="1" dirty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GB" sz="4000" b="1" dirty="0" err="1">
                <a:solidFill>
                  <a:srgbClr val="CC3300"/>
                </a:solidFill>
                <a:cs typeface="Times New Roman" pitchFamily="18" charset="0"/>
              </a:rPr>
              <a:t>των</a:t>
            </a:r>
            <a:r>
              <a:rPr lang="en-GB" sz="4000" b="1" dirty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GB" sz="4000" b="1" dirty="0" err="1">
                <a:solidFill>
                  <a:srgbClr val="CC3300"/>
                </a:solidFill>
                <a:cs typeface="Times New Roman" pitchFamily="18" charset="0"/>
              </a:rPr>
              <a:t>δικ</a:t>
            </a:r>
            <a:r>
              <a:rPr lang="en-GB" sz="4000" b="1" dirty="0">
                <a:solidFill>
                  <a:srgbClr val="CC3300"/>
                </a:solidFill>
                <a:cs typeface="Times New Roman" pitchFamily="18" charset="0"/>
              </a:rPr>
              <a:t>αιωμάτων προαίρεσης στο δείκτη </a:t>
            </a:r>
            <a:r>
              <a:rPr lang="en-GB" sz="4000" b="1" dirty="0" smtClean="0">
                <a:solidFill>
                  <a:srgbClr val="CC3300"/>
                </a:solidFill>
                <a:cs typeface="Times New Roman" pitchFamily="18" charset="0"/>
              </a:rPr>
              <a:t>FTSE/Athex Large Cap</a:t>
            </a:r>
            <a:endParaRPr lang="el-GR" sz="4000" b="1" dirty="0">
              <a:solidFill>
                <a:srgbClr val="CC3300"/>
              </a:solidFill>
              <a:cs typeface="Times New Roman" pitchFamily="18" charset="0"/>
            </a:endParaRPr>
          </a:p>
        </p:txBody>
      </p:sp>
      <p:sp>
        <p:nvSpPr>
          <p:cNvPr id="232451" name="Rectangle 3"/>
          <p:cNvSpPr>
            <a:spLocks noGrp="1" noChangeArrowheads="1"/>
          </p:cNvSpPr>
          <p:nvPr>
            <p:ph idx="1"/>
          </p:nvPr>
        </p:nvSpPr>
        <p:spPr>
          <a:xfrm>
            <a:off x="0" y="1412776"/>
            <a:ext cx="9144000" cy="5445224"/>
          </a:xfrm>
        </p:spPr>
        <p:txBody>
          <a:bodyPr>
            <a:normAutofit lnSpcReduction="10000"/>
          </a:bodyPr>
          <a:lstStyle/>
          <a:p>
            <a:pPr algn="just"/>
            <a:r>
              <a:rPr lang="el-GR" sz="2800" dirty="0"/>
              <a:t>Ο </a:t>
            </a:r>
            <a:r>
              <a:rPr lang="el-GR" sz="2800" b="1" dirty="0"/>
              <a:t>FTSE/</a:t>
            </a:r>
            <a:r>
              <a:rPr lang="el-GR" sz="2800" b="1" dirty="0" err="1"/>
              <a:t>Athex</a:t>
            </a:r>
            <a:r>
              <a:rPr lang="el-GR" sz="2800" b="1" dirty="0"/>
              <a:t> </a:t>
            </a:r>
            <a:r>
              <a:rPr lang="el-GR" sz="2800" b="1" dirty="0" err="1"/>
              <a:t>Large</a:t>
            </a:r>
            <a:r>
              <a:rPr lang="el-GR" sz="2800" b="1" dirty="0"/>
              <a:t> </a:t>
            </a:r>
            <a:r>
              <a:rPr lang="el-GR" sz="2800" b="1" dirty="0" err="1"/>
              <a:t>Cap</a:t>
            </a:r>
            <a:r>
              <a:rPr lang="el-GR" sz="2800" dirty="0"/>
              <a:t> είναι ο χρηματιστηριακός δείκτης των 25 μεγαλύτερων ετα</a:t>
            </a:r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ιριών </a:t>
            </a:r>
            <a:r>
              <a:rPr lang="el-GR" sz="2800" dirty="0" smtClean="0">
                <a:solidFill>
                  <a:srgbClr val="000000"/>
                </a:solidFill>
                <a:cs typeface="Times New Roman" pitchFamily="18" charset="0"/>
              </a:rPr>
              <a:t>του Χρηματιστηρίου Αθηνών</a:t>
            </a:r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 </a:t>
            </a:r>
          </a:p>
          <a:p>
            <a:pPr algn="just"/>
            <a:r>
              <a:rPr lang="en-GB" sz="2800" dirty="0" err="1" smtClean="0">
                <a:solidFill>
                  <a:srgbClr val="000000"/>
                </a:solidFill>
                <a:cs typeface="Times New Roman" pitchFamily="18" charset="0"/>
              </a:rPr>
              <a:t>Στις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11.9.2000 </a:t>
            </a:r>
            <a:r>
              <a:rPr lang="en-GB" sz="2800" dirty="0" err="1">
                <a:solidFill>
                  <a:srgbClr val="000000"/>
                </a:solidFill>
                <a:cs typeface="Times New Roman" pitchFamily="18" charset="0"/>
              </a:rPr>
              <a:t>εισάχθηκ</a:t>
            </a:r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αν προς διαπραγμάτευση </a:t>
            </a:r>
            <a:r>
              <a:rPr lang="en-GB" sz="2800" b="1" dirty="0">
                <a:solidFill>
                  <a:srgbClr val="000000"/>
                </a:solidFill>
                <a:cs typeface="Times New Roman" pitchFamily="18" charset="0"/>
              </a:rPr>
              <a:t>6 σειρές </a:t>
            </a:r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Δικαιωμάτων Προαίρεσης στο δείκτη 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FTSE/Athex Large Cap </a:t>
            </a:r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που θα αντιστοιχούν στους </a:t>
            </a:r>
            <a:r>
              <a:rPr lang="en-GB" sz="2800" b="1" dirty="0">
                <a:solidFill>
                  <a:srgbClr val="000000"/>
                </a:solidFill>
                <a:cs typeface="Times New Roman" pitchFamily="18" charset="0"/>
              </a:rPr>
              <a:t>έξι μήνες λήξης </a:t>
            </a:r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αντίστοιχους με αυτούς των Σ.Μ.Ε. </a:t>
            </a:r>
            <a:r>
              <a:rPr lang="en-GB" sz="2800" dirty="0" err="1">
                <a:solidFill>
                  <a:srgbClr val="000000"/>
                </a:solidFill>
                <a:cs typeface="Times New Roman" pitchFamily="18" charset="0"/>
              </a:rPr>
              <a:t>στο</a:t>
            </a:r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000000"/>
                </a:solidFill>
                <a:cs typeface="Times New Roman" pitchFamily="18" charset="0"/>
              </a:rPr>
              <a:t>δείκτη</a:t>
            </a:r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FTSE/</a:t>
            </a:r>
            <a:r>
              <a:rPr lang="en-GB" sz="2800" dirty="0" err="1" smtClean="0">
                <a:solidFill>
                  <a:srgbClr val="000000"/>
                </a:solidFill>
                <a:cs typeface="Times New Roman" pitchFamily="18" charset="0"/>
              </a:rPr>
              <a:t>Athex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 Large Cap. </a:t>
            </a:r>
            <a:endParaRPr lang="el-GR" sz="2800" dirty="0">
              <a:solidFill>
                <a:srgbClr val="000000"/>
              </a:solidFill>
            </a:endParaRPr>
          </a:p>
          <a:p>
            <a:pPr algn="just"/>
            <a:r>
              <a:rPr lang="en-GB" sz="2800" dirty="0" err="1">
                <a:solidFill>
                  <a:srgbClr val="000000"/>
                </a:solidFill>
                <a:cs typeface="Times New Roman" pitchFamily="18" charset="0"/>
              </a:rPr>
              <a:t>Γι</a:t>
            </a:r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α κάθε μήνα λήξης 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εισάγονται </a:t>
            </a:r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αρχικά συμβόλαια με έντεκα </a:t>
            </a:r>
            <a:r>
              <a:rPr lang="en-GB" sz="2800" b="1" dirty="0">
                <a:solidFill>
                  <a:srgbClr val="000000"/>
                </a:solidFill>
                <a:cs typeface="Times New Roman" pitchFamily="18" charset="0"/>
              </a:rPr>
              <a:t>διαφορετικές τιμές </a:t>
            </a:r>
            <a:r>
              <a:rPr lang="en-GB" sz="2800" b="1" dirty="0" smtClean="0">
                <a:solidFill>
                  <a:srgbClr val="000000"/>
                </a:solidFill>
                <a:cs typeface="Times New Roman" pitchFamily="18" charset="0"/>
              </a:rPr>
              <a:t>εξάσκησης</a:t>
            </a:r>
            <a:r>
              <a:rPr lang="el-GR" sz="2800" b="1" dirty="0" smtClean="0">
                <a:solidFill>
                  <a:srgbClr val="000000"/>
                </a:solidFill>
                <a:cs typeface="Times New Roman" pitchFamily="18" charset="0"/>
              </a:rPr>
              <a:t>,</a:t>
            </a:r>
            <a:r>
              <a:rPr lang="en-GB" sz="2800" b="1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σε σταθερά διαστήματα των 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5 </a:t>
            </a:r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μονάδων.</a:t>
            </a:r>
            <a:r>
              <a:rPr lang="en-GB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l-GR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r>
              <a:rPr lang="el-GR" dirty="0" smtClean="0">
                <a:solidFill>
                  <a:srgbClr val="000000"/>
                </a:solidFill>
              </a:rPr>
              <a:t>Οι ώρες συναλλαγών στο Χ.Π.Α. για όλα τα προϊόντα είναι από τις 10:15 έως  5:20.</a:t>
            </a:r>
          </a:p>
          <a:p>
            <a:pPr algn="just"/>
            <a:endParaRPr lang="el-G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210856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2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32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32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32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2451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8F5B-AF5A-4F66-ADE8-D464323377D6}" type="slidenum">
              <a:rPr lang="en-US"/>
              <a:pPr/>
              <a:t>25</a:t>
            </a:fld>
            <a:endParaRPr lang="en-US"/>
          </a:p>
        </p:txBody>
      </p:sp>
      <p:sp>
        <p:nvSpPr>
          <p:cNvPr id="233475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52400"/>
            <a:ext cx="8802688" cy="6705600"/>
          </a:xfrm>
          <a:solidFill>
            <a:srgbClr val="FFFBFF"/>
          </a:solidFill>
        </p:spPr>
        <p:txBody>
          <a:bodyPr/>
          <a:lstStyle/>
          <a:p>
            <a:pPr algn="just"/>
            <a:r>
              <a:rPr lang="el-GR" sz="2800" b="1" dirty="0">
                <a:solidFill>
                  <a:srgbClr val="000000"/>
                </a:solidFill>
                <a:cs typeface="Times New Roman" pitchFamily="18" charset="0"/>
              </a:rPr>
              <a:t>Υποκείμενο Στοιχείο:   </a:t>
            </a:r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Δείκτης </a:t>
            </a:r>
            <a:r>
              <a:rPr lang="en-US" sz="2800" dirty="0" smtClean="0">
                <a:solidFill>
                  <a:srgbClr val="000000"/>
                </a:solidFill>
                <a:cs typeface="Times New Roman" pitchFamily="18" charset="0"/>
              </a:rPr>
              <a:t>FTSE/</a:t>
            </a:r>
            <a:r>
              <a:rPr lang="en-US" sz="2800" dirty="0" err="1" smtClean="0">
                <a:solidFill>
                  <a:srgbClr val="000000"/>
                </a:solidFill>
                <a:cs typeface="Times New Roman" pitchFamily="18" charset="0"/>
              </a:rPr>
              <a:t>Athex</a:t>
            </a:r>
            <a:r>
              <a:rPr lang="en-US" sz="2800" dirty="0" smtClean="0">
                <a:solidFill>
                  <a:srgbClr val="000000"/>
                </a:solidFill>
                <a:cs typeface="Times New Roman" pitchFamily="18" charset="0"/>
              </a:rPr>
              <a:t> Large Cap</a:t>
            </a:r>
            <a:endParaRPr lang="en-GB" sz="2800" dirty="0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r>
              <a:rPr lang="el-GR" sz="2800" b="1" dirty="0">
                <a:solidFill>
                  <a:srgbClr val="000000"/>
                </a:solidFill>
                <a:cs typeface="Times New Roman" pitchFamily="18" charset="0"/>
              </a:rPr>
              <a:t>Είδος δικαιώματος:      </a:t>
            </a:r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Ευρωπαϊκό</a:t>
            </a:r>
            <a:endParaRPr lang="en-GB" sz="2800" dirty="0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r>
              <a:rPr lang="el-GR" sz="2800" b="1" dirty="0">
                <a:solidFill>
                  <a:srgbClr val="000000"/>
                </a:solidFill>
                <a:cs typeface="Times New Roman" pitchFamily="18" charset="0"/>
              </a:rPr>
              <a:t>Τιμή συμβολαίου:         </a:t>
            </a:r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Εκφράζεται σε μονάδες του δείκτη με δυο δεκαδικά στοιχεία   </a:t>
            </a:r>
            <a:endParaRPr lang="en-GB" sz="2800" dirty="0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r>
              <a:rPr lang="el-GR" sz="2800" b="1" dirty="0">
                <a:solidFill>
                  <a:srgbClr val="000000"/>
                </a:solidFill>
                <a:cs typeface="Times New Roman" pitchFamily="18" charset="0"/>
              </a:rPr>
              <a:t>Πολλαπλασιαστής:      </a:t>
            </a:r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5 ευρώ</a:t>
            </a:r>
            <a:endParaRPr lang="en-GB" sz="2800" dirty="0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r>
              <a:rPr lang="el-GR" sz="2800" b="1" dirty="0">
                <a:solidFill>
                  <a:srgbClr val="000000"/>
                </a:solidFill>
                <a:cs typeface="Times New Roman" pitchFamily="18" charset="0"/>
              </a:rPr>
              <a:t>Ελάχιστη μεταβολή τιμής:  </a:t>
            </a:r>
            <a:r>
              <a:rPr lang="el-GR" sz="2800" dirty="0" smtClean="0">
                <a:solidFill>
                  <a:srgbClr val="000000"/>
                </a:solidFill>
                <a:cs typeface="Times New Roman" pitchFamily="18" charset="0"/>
              </a:rPr>
              <a:t>0,25 </a:t>
            </a:r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μονάδες</a:t>
            </a:r>
            <a:endParaRPr lang="en-GB" sz="2800" dirty="0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r>
              <a:rPr lang="el-GR" sz="2800" b="1" dirty="0">
                <a:solidFill>
                  <a:srgbClr val="000000"/>
                </a:solidFill>
                <a:cs typeface="Times New Roman" pitchFamily="18" charset="0"/>
              </a:rPr>
              <a:t>Αξία ελάχιστης μεταβολής:</a:t>
            </a:r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   </a:t>
            </a:r>
            <a:r>
              <a:rPr lang="el-GR" sz="2800" dirty="0" smtClean="0">
                <a:solidFill>
                  <a:srgbClr val="000000"/>
                </a:solidFill>
                <a:cs typeface="Times New Roman" pitchFamily="18" charset="0"/>
              </a:rPr>
              <a:t>2,5 </a:t>
            </a:r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ευρώ</a:t>
            </a:r>
            <a:endParaRPr lang="en-GB" sz="2800" dirty="0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r>
              <a:rPr lang="el-GR" sz="2800" b="1" dirty="0">
                <a:solidFill>
                  <a:srgbClr val="000000"/>
                </a:solidFill>
                <a:cs typeface="Times New Roman" pitchFamily="18" charset="0"/>
              </a:rPr>
              <a:t>Μήνες Λήξης:   </a:t>
            </a:r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6 σειρές-</a:t>
            </a:r>
            <a:r>
              <a:rPr lang="el-GR" sz="2800" b="1" dirty="0">
                <a:solidFill>
                  <a:srgbClr val="000000"/>
                </a:solidFill>
                <a:cs typeface="Times New Roman" pitchFamily="18" charset="0"/>
              </a:rPr>
              <a:t>  </a:t>
            </a:r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οι 3 πλησιέστεροι μήνες και 3 μήνες από τον τριμηνιαίο κύκλο Μαρτίου, Ιουνίου, Σεπτεμβρίου και Δεκεμβρίου</a:t>
            </a:r>
            <a:endParaRPr lang="en-GB" sz="2800" dirty="0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r>
              <a:rPr lang="el-GR" sz="2800" b="1" dirty="0">
                <a:solidFill>
                  <a:srgbClr val="000000"/>
                </a:solidFill>
                <a:cs typeface="Times New Roman" pitchFamily="18" charset="0"/>
              </a:rPr>
              <a:t>Ημέρα Λήξης :   </a:t>
            </a:r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3ή παρασκευή του μήνα λήξης</a:t>
            </a:r>
            <a:endParaRPr lang="en-GB" sz="2800" dirty="0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r>
              <a:rPr lang="el-GR" sz="2800" b="1" dirty="0">
                <a:solidFill>
                  <a:srgbClr val="000000"/>
                </a:solidFill>
                <a:cs typeface="Times New Roman" pitchFamily="18" charset="0"/>
              </a:rPr>
              <a:t>Τιμές Άσκησης</a:t>
            </a:r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:  Τουλάχιστον 11 τιμές άσκησης, σε διαστήματα των </a:t>
            </a:r>
            <a:r>
              <a:rPr lang="el-GR" sz="2800" dirty="0" smtClean="0">
                <a:solidFill>
                  <a:srgbClr val="000000"/>
                </a:solidFill>
                <a:cs typeface="Times New Roman" pitchFamily="18" charset="0"/>
              </a:rPr>
              <a:t>5 </a:t>
            </a:r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μονάδων</a:t>
            </a:r>
            <a:endParaRPr lang="en-GB" sz="2800" dirty="0">
              <a:solidFill>
                <a:srgbClr val="0000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823726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3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33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33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33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33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33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334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334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334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475" grpId="0" build="p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D8A6F-FEFB-4590-A6BC-89F5D7FFC55C}" type="slidenum">
              <a:rPr lang="en-US"/>
              <a:pPr/>
              <a:t>26</a:t>
            </a:fld>
            <a:endParaRPr lang="en-US"/>
          </a:p>
        </p:txBody>
      </p:sp>
      <p:sp>
        <p:nvSpPr>
          <p:cNvPr id="343042" name="Rectangle 2"/>
          <p:cNvSpPr>
            <a:spLocks noGrp="1" noChangeArrowheads="1"/>
          </p:cNvSpPr>
          <p:nvPr>
            <p:ph idx="1"/>
          </p:nvPr>
        </p:nvSpPr>
        <p:spPr>
          <a:xfrm>
            <a:off x="152400" y="152400"/>
            <a:ext cx="8802688" cy="6705600"/>
          </a:xfrm>
          <a:solidFill>
            <a:srgbClr val="FFFBFF"/>
          </a:solidFill>
        </p:spPr>
        <p:txBody>
          <a:bodyPr/>
          <a:lstStyle/>
          <a:p>
            <a:pPr algn="just"/>
            <a:r>
              <a:rPr lang="el-GR" sz="2800" b="1" dirty="0">
                <a:solidFill>
                  <a:srgbClr val="000000"/>
                </a:solidFill>
                <a:cs typeface="Times New Roman" pitchFamily="18" charset="0"/>
              </a:rPr>
              <a:t>Τελική Εκκαθάριση:    </a:t>
            </a:r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χρηματικός διακανονισμός</a:t>
            </a:r>
            <a:endParaRPr lang="en-GB" sz="2800" dirty="0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r>
              <a:rPr lang="el-GR" sz="2800" b="1" dirty="0">
                <a:solidFill>
                  <a:srgbClr val="000000"/>
                </a:solidFill>
                <a:cs typeface="Times New Roman" pitchFamily="18" charset="0"/>
              </a:rPr>
              <a:t>Τιμή Τελικής Εκκαθάρισης:  </a:t>
            </a:r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κλείσιμο δείκτη </a:t>
            </a:r>
            <a:r>
              <a:rPr lang="en-US" sz="2800" dirty="0" smtClean="0">
                <a:solidFill>
                  <a:srgbClr val="000000"/>
                </a:solidFill>
                <a:cs typeface="Times New Roman" pitchFamily="18" charset="0"/>
              </a:rPr>
              <a:t>FTSE/</a:t>
            </a:r>
            <a:r>
              <a:rPr lang="en-US" sz="2800" dirty="0" err="1" smtClean="0">
                <a:solidFill>
                  <a:srgbClr val="000000"/>
                </a:solidFill>
                <a:cs typeface="Times New Roman" pitchFamily="18" charset="0"/>
              </a:rPr>
              <a:t>Athex</a:t>
            </a:r>
            <a:r>
              <a:rPr lang="en-US" sz="2800" dirty="0" smtClean="0">
                <a:solidFill>
                  <a:srgbClr val="000000"/>
                </a:solidFill>
                <a:cs typeface="Times New Roman" pitchFamily="18" charset="0"/>
              </a:rPr>
              <a:t> Large Cap</a:t>
            </a:r>
            <a:r>
              <a:rPr lang="el-GR" sz="2800" dirty="0" smtClean="0">
                <a:solidFill>
                  <a:srgbClr val="000000"/>
                </a:solidFill>
                <a:cs typeface="Times New Roman" pitchFamily="18" charset="0"/>
              </a:rPr>
              <a:t> την Τρίτη Παρασκευή του μήνα λήξης  1:30 –2:00. </a:t>
            </a:r>
          </a:p>
          <a:p>
            <a:pPr algn="just"/>
            <a:r>
              <a:rPr lang="el-GR" sz="2800" b="1" dirty="0" smtClean="0">
                <a:solidFill>
                  <a:srgbClr val="000000"/>
                </a:solidFill>
                <a:cs typeface="Times New Roman" pitchFamily="18" charset="0"/>
              </a:rPr>
              <a:t>Ημέρα </a:t>
            </a:r>
            <a:r>
              <a:rPr lang="el-GR" sz="2800" b="1" dirty="0">
                <a:solidFill>
                  <a:srgbClr val="000000"/>
                </a:solidFill>
                <a:cs typeface="Times New Roman" pitchFamily="18" charset="0"/>
              </a:rPr>
              <a:t>Τελικής Εκκαθάρισης:  </a:t>
            </a:r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η πρώτη εργάσιμη μετά την ημέρα λήξης .</a:t>
            </a:r>
            <a:r>
              <a:rPr lang="el-GR" sz="28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GB" sz="2800" dirty="0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r>
              <a:rPr lang="el-GR" sz="2800" b="1" dirty="0">
                <a:solidFill>
                  <a:srgbClr val="000000"/>
                </a:solidFill>
                <a:cs typeface="Times New Roman" pitchFamily="18" charset="0"/>
              </a:rPr>
              <a:t>Περιθώριο ασφάλισης:  </a:t>
            </a:r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Απαιτείται μόνο για τους πωλητές των </a:t>
            </a:r>
            <a:r>
              <a:rPr lang="el-GR" sz="2800" dirty="0" smtClean="0">
                <a:solidFill>
                  <a:srgbClr val="000000"/>
                </a:solidFill>
                <a:cs typeface="Times New Roman" pitchFamily="18" charset="0"/>
              </a:rPr>
              <a:t>δικαιωμάτων.</a:t>
            </a:r>
            <a:endParaRPr lang="en-GB" sz="2800" dirty="0">
              <a:solidFill>
                <a:srgbClr val="0000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314133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430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430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430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430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3042" grpId="0" build="p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4C5D9-80ED-4E17-A6C4-2A69883FE222}" type="slidenum">
              <a:rPr lang="en-US"/>
              <a:pPr/>
              <a:t>27</a:t>
            </a:fld>
            <a:endParaRPr lang="en-US"/>
          </a:p>
        </p:txBody>
      </p:sp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68760"/>
          </a:xfrm>
        </p:spPr>
        <p:txBody>
          <a:bodyPr>
            <a:normAutofit fontScale="90000"/>
          </a:bodyPr>
          <a:lstStyle/>
          <a:p>
            <a:r>
              <a:rPr lang="en-GB" sz="4000" b="1" dirty="0">
                <a:solidFill>
                  <a:srgbClr val="CC3300"/>
                </a:solidFill>
                <a:cs typeface="Times New Roman" pitchFamily="18" charset="0"/>
              </a:rPr>
              <a:t>Χαρα</a:t>
            </a:r>
            <a:r>
              <a:rPr lang="en-GB" sz="4000" b="1" dirty="0" err="1">
                <a:solidFill>
                  <a:srgbClr val="CC3300"/>
                </a:solidFill>
                <a:cs typeface="Times New Roman" pitchFamily="18" charset="0"/>
              </a:rPr>
              <a:t>κτηριστικά</a:t>
            </a:r>
            <a:r>
              <a:rPr lang="en-GB" sz="4000" b="1" dirty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GB" sz="4000" b="1" dirty="0" err="1">
                <a:solidFill>
                  <a:srgbClr val="CC3300"/>
                </a:solidFill>
                <a:cs typeface="Times New Roman" pitchFamily="18" charset="0"/>
              </a:rPr>
              <a:t>των</a:t>
            </a:r>
            <a:r>
              <a:rPr lang="en-GB" sz="4000" b="1" dirty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GB" sz="4000" b="1" dirty="0" err="1">
                <a:solidFill>
                  <a:srgbClr val="CC3300"/>
                </a:solidFill>
                <a:cs typeface="Times New Roman" pitchFamily="18" charset="0"/>
              </a:rPr>
              <a:t>δικ</a:t>
            </a:r>
            <a:r>
              <a:rPr lang="en-GB" sz="4000" b="1" dirty="0">
                <a:solidFill>
                  <a:srgbClr val="CC3300"/>
                </a:solidFill>
                <a:cs typeface="Times New Roman" pitchFamily="18" charset="0"/>
              </a:rPr>
              <a:t>αιωμάτων προαίρεσης στο δείκτη </a:t>
            </a:r>
            <a:r>
              <a:rPr lang="en-GB" sz="4000" b="1" dirty="0" smtClean="0">
                <a:solidFill>
                  <a:srgbClr val="CC3300"/>
                </a:solidFill>
                <a:cs typeface="Times New Roman" pitchFamily="18" charset="0"/>
              </a:rPr>
              <a:t>FTSE/Athex Large Cap</a:t>
            </a:r>
            <a:endParaRPr lang="el-GR" sz="4000" b="1" dirty="0">
              <a:solidFill>
                <a:srgbClr val="CC3300"/>
              </a:solidFill>
              <a:cs typeface="Times New Roman" pitchFamily="18" charset="0"/>
            </a:endParaRPr>
          </a:p>
        </p:txBody>
      </p:sp>
      <p:sp>
        <p:nvSpPr>
          <p:cNvPr id="236547" name="Rectangle 3"/>
          <p:cNvSpPr>
            <a:spLocks noGrp="1" noChangeArrowheads="1"/>
          </p:cNvSpPr>
          <p:nvPr>
            <p:ph idx="1"/>
          </p:nvPr>
        </p:nvSpPr>
        <p:spPr>
          <a:xfrm>
            <a:off x="0" y="1268760"/>
            <a:ext cx="9144000" cy="5589240"/>
          </a:xfrm>
        </p:spPr>
        <p:txBody>
          <a:bodyPr>
            <a:noAutofit/>
          </a:bodyPr>
          <a:lstStyle/>
          <a:p>
            <a:pPr algn="just"/>
            <a:r>
              <a:rPr lang="en-GB" dirty="0" err="1">
                <a:solidFill>
                  <a:srgbClr val="000000"/>
                </a:solidFill>
                <a:cs typeface="Times New Roman" pitchFamily="18" charset="0"/>
              </a:rPr>
              <a:t>Το</a:t>
            </a:r>
            <a:r>
              <a:rPr lang="en-GB" dirty="0">
                <a:solidFill>
                  <a:srgbClr val="000000"/>
                </a:solidFill>
                <a:cs typeface="Times New Roman" pitchFamily="18" charset="0"/>
              </a:rPr>
              <a:t> π</a:t>
            </a:r>
            <a:r>
              <a:rPr lang="en-GB" dirty="0" err="1">
                <a:solidFill>
                  <a:srgbClr val="000000"/>
                </a:solidFill>
                <a:cs typeface="Times New Roman" pitchFamily="18" charset="0"/>
              </a:rPr>
              <a:t>οσό</a:t>
            </a:r>
            <a:r>
              <a:rPr lang="en-GB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cs typeface="Times New Roman" pitchFamily="18" charset="0"/>
              </a:rPr>
              <a:t>του</a:t>
            </a:r>
            <a:r>
              <a:rPr lang="en-GB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cs typeface="Times New Roman" pitchFamily="18" charset="0"/>
              </a:rPr>
              <a:t>τιμήμ</a:t>
            </a:r>
            <a:r>
              <a:rPr lang="en-GB" dirty="0">
                <a:solidFill>
                  <a:srgbClr val="000000"/>
                </a:solidFill>
                <a:cs typeface="Times New Roman" pitchFamily="18" charset="0"/>
              </a:rPr>
              <a:t>ατος του Δικαιώματος καθορίζεται από την προσφορά και τη ζήτηση μεταξύ αγοραστών και πωλητών </a:t>
            </a:r>
            <a:endParaRPr lang="el-GR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lvl="1" algn="just"/>
            <a:r>
              <a:rPr lang="en-GB" sz="3200" dirty="0" smtClean="0">
                <a:solidFill>
                  <a:srgbClr val="000000"/>
                </a:solidFill>
                <a:cs typeface="Times New Roman" pitchFamily="18" charset="0"/>
              </a:rPr>
              <a:t>όπ</a:t>
            </a:r>
            <a:r>
              <a:rPr lang="en-GB" sz="3200" dirty="0" err="1" smtClean="0">
                <a:solidFill>
                  <a:srgbClr val="000000"/>
                </a:solidFill>
                <a:cs typeface="Times New Roman" pitchFamily="18" charset="0"/>
              </a:rPr>
              <a:t>ως</a:t>
            </a:r>
            <a:r>
              <a:rPr lang="en-GB" sz="32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3200" dirty="0">
                <a:solidFill>
                  <a:srgbClr val="000000"/>
                </a:solidFill>
                <a:cs typeface="Times New Roman" pitchFamily="18" charset="0"/>
              </a:rPr>
              <a:t>αυτή προκύπτει από τη διαπραγμάτευση των Δικαιωμάτων Προαίρεσης στην οργανωμένη αγορά του Χ.Π.Α. </a:t>
            </a:r>
            <a:endParaRPr lang="el-GR" sz="3200" dirty="0">
              <a:solidFill>
                <a:srgbClr val="000000"/>
              </a:solidFill>
            </a:endParaRPr>
          </a:p>
          <a:p>
            <a:pPr algn="just"/>
            <a:r>
              <a:rPr lang="en-GB" b="1" dirty="0" err="1">
                <a:solidFill>
                  <a:srgbClr val="000000"/>
                </a:solidFill>
                <a:cs typeface="Times New Roman" pitchFamily="18" charset="0"/>
              </a:rPr>
              <a:t>Το</a:t>
            </a:r>
            <a:r>
              <a:rPr lang="en-GB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b="1" dirty="0" err="1">
                <a:solidFill>
                  <a:srgbClr val="000000"/>
                </a:solidFill>
                <a:cs typeface="Times New Roman" pitchFamily="18" charset="0"/>
              </a:rPr>
              <a:t>σύνολο</a:t>
            </a:r>
            <a:r>
              <a:rPr lang="en-GB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b="1" dirty="0" err="1">
                <a:solidFill>
                  <a:srgbClr val="000000"/>
                </a:solidFill>
                <a:cs typeface="Times New Roman" pitchFamily="18" charset="0"/>
              </a:rPr>
              <a:t>του</a:t>
            </a:r>
            <a:r>
              <a:rPr lang="en-GB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b="1" dirty="0" err="1">
                <a:solidFill>
                  <a:srgbClr val="000000"/>
                </a:solidFill>
                <a:cs typeface="Times New Roman" pitchFamily="18" charset="0"/>
              </a:rPr>
              <a:t>τιμήμ</a:t>
            </a:r>
            <a:r>
              <a:rPr lang="en-GB" b="1" dirty="0">
                <a:solidFill>
                  <a:srgbClr val="000000"/>
                </a:solidFill>
                <a:cs typeface="Times New Roman" pitchFamily="18" charset="0"/>
              </a:rPr>
              <a:t>ατος </a:t>
            </a:r>
            <a:r>
              <a:rPr lang="en-GB" dirty="0">
                <a:solidFill>
                  <a:srgbClr val="000000"/>
                </a:solidFill>
                <a:cs typeface="Times New Roman" pitchFamily="18" charset="0"/>
              </a:rPr>
              <a:t>(premium) του Δικαιώματος Προαίρεσης είναι </a:t>
            </a:r>
            <a:r>
              <a:rPr lang="en-GB" b="1" dirty="0">
                <a:solidFill>
                  <a:srgbClr val="000000"/>
                </a:solidFill>
                <a:cs typeface="Times New Roman" pitchFamily="18" charset="0"/>
              </a:rPr>
              <a:t>πληρωτέο</a:t>
            </a:r>
            <a:r>
              <a:rPr lang="en-GB" dirty="0">
                <a:solidFill>
                  <a:srgbClr val="000000"/>
                </a:solidFill>
                <a:cs typeface="Times New Roman" pitchFamily="18" charset="0"/>
              </a:rPr>
              <a:t> την </a:t>
            </a:r>
            <a:r>
              <a:rPr lang="en-GB" b="1" dirty="0">
                <a:solidFill>
                  <a:srgbClr val="000000"/>
                </a:solidFill>
                <a:cs typeface="Times New Roman" pitchFamily="18" charset="0"/>
              </a:rPr>
              <a:t>επόμενη ημέρα </a:t>
            </a:r>
            <a:r>
              <a:rPr lang="en-GB" dirty="0">
                <a:solidFill>
                  <a:srgbClr val="000000"/>
                </a:solidFill>
                <a:cs typeface="Times New Roman" pitchFamily="18" charset="0"/>
              </a:rPr>
              <a:t>από την ολοκλήρωση του συμβολαίου και πιστώνεται στο λογαριασμό του πωλητή.</a:t>
            </a:r>
          </a:p>
        </p:txBody>
      </p:sp>
    </p:spTree>
    <p:extLst>
      <p:ext uri="{BB962C8B-B14F-4D97-AF65-F5344CB8AC3E}">
        <p14:creationId xmlns:p14="http://schemas.microsoft.com/office/powerpoint/2010/main" xmlns="" val="27998858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6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36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36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547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ACB04-67C7-490E-88C3-9E0C86AA131E}" type="slidenum">
              <a:rPr lang="en-US"/>
              <a:pPr/>
              <a:t>28</a:t>
            </a:fld>
            <a:endParaRPr lang="en-US"/>
          </a:p>
        </p:txBody>
      </p:sp>
      <p:sp>
        <p:nvSpPr>
          <p:cNvPr id="2375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71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GB" sz="4000" b="1" dirty="0">
                <a:solidFill>
                  <a:srgbClr val="CC3300"/>
                </a:solidFill>
                <a:cs typeface="Times New Roman" pitchFamily="18" charset="0"/>
              </a:rPr>
              <a:t>Χαρα</a:t>
            </a:r>
            <a:r>
              <a:rPr lang="en-GB" sz="4000" b="1" dirty="0" err="1">
                <a:solidFill>
                  <a:srgbClr val="CC3300"/>
                </a:solidFill>
                <a:cs typeface="Times New Roman" pitchFamily="18" charset="0"/>
              </a:rPr>
              <a:t>κτηριστικά</a:t>
            </a:r>
            <a:r>
              <a:rPr lang="en-GB" sz="4000" b="1" dirty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GB" sz="4000" b="1" dirty="0" err="1">
                <a:solidFill>
                  <a:srgbClr val="CC3300"/>
                </a:solidFill>
                <a:cs typeface="Times New Roman" pitchFamily="18" charset="0"/>
              </a:rPr>
              <a:t>των</a:t>
            </a:r>
            <a:r>
              <a:rPr lang="en-GB" sz="4000" b="1" dirty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GB" sz="4000" b="1" dirty="0" err="1">
                <a:solidFill>
                  <a:srgbClr val="CC3300"/>
                </a:solidFill>
                <a:cs typeface="Times New Roman" pitchFamily="18" charset="0"/>
              </a:rPr>
              <a:t>δικ</a:t>
            </a:r>
            <a:r>
              <a:rPr lang="en-GB" sz="4000" b="1" dirty="0">
                <a:solidFill>
                  <a:srgbClr val="CC3300"/>
                </a:solidFill>
                <a:cs typeface="Times New Roman" pitchFamily="18" charset="0"/>
              </a:rPr>
              <a:t>αιωμάτων προαίρεσης στο δείκτη </a:t>
            </a:r>
            <a:r>
              <a:rPr lang="en-GB" sz="4000" b="1" dirty="0" smtClean="0">
                <a:solidFill>
                  <a:srgbClr val="CC3300"/>
                </a:solidFill>
                <a:cs typeface="Times New Roman" pitchFamily="18" charset="0"/>
              </a:rPr>
              <a:t>FTSE/Athex Large Cap</a:t>
            </a:r>
            <a:endParaRPr lang="el-GR" sz="4000" b="1" dirty="0">
              <a:solidFill>
                <a:srgbClr val="CC3300"/>
              </a:solidFill>
              <a:cs typeface="Times New Roman" pitchFamily="18" charset="0"/>
            </a:endParaRPr>
          </a:p>
        </p:txBody>
      </p:sp>
      <p:sp>
        <p:nvSpPr>
          <p:cNvPr id="237571" name="Rectangle 3"/>
          <p:cNvSpPr>
            <a:spLocks noGrp="1" noChangeArrowheads="1"/>
          </p:cNvSpPr>
          <p:nvPr>
            <p:ph idx="1"/>
          </p:nvPr>
        </p:nvSpPr>
        <p:spPr>
          <a:xfrm>
            <a:off x="0" y="1268760"/>
            <a:ext cx="8915400" cy="4863753"/>
          </a:xfrm>
        </p:spPr>
        <p:txBody>
          <a:bodyPr>
            <a:normAutofit/>
          </a:bodyPr>
          <a:lstStyle/>
          <a:p>
            <a:pPr algn="just"/>
            <a:r>
              <a:rPr lang="en-GB" b="1" i="1" dirty="0" err="1">
                <a:solidFill>
                  <a:srgbClr val="000000"/>
                </a:solidFill>
                <a:cs typeface="Times New Roman" pitchFamily="18" charset="0"/>
              </a:rPr>
              <a:t>Τιμή</a:t>
            </a:r>
            <a:r>
              <a:rPr lang="en-GB" b="1" i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b="1" i="1" dirty="0" err="1">
                <a:solidFill>
                  <a:srgbClr val="000000"/>
                </a:solidFill>
                <a:cs typeface="Times New Roman" pitchFamily="18" charset="0"/>
              </a:rPr>
              <a:t>Εξάσκησης</a:t>
            </a:r>
            <a:r>
              <a:rPr lang="en-GB" b="1" i="1" dirty="0">
                <a:solidFill>
                  <a:srgbClr val="000000"/>
                </a:solidFill>
                <a:cs typeface="Times New Roman" pitchFamily="18" charset="0"/>
              </a:rPr>
              <a:t> (Strike Price)</a:t>
            </a:r>
            <a:endParaRPr lang="en-GB" dirty="0">
              <a:solidFill>
                <a:srgbClr val="000000"/>
              </a:solidFill>
              <a:cs typeface="Times New Roman" pitchFamily="18" charset="0"/>
            </a:endParaRPr>
          </a:p>
          <a:p>
            <a:pPr lvl="1" algn="just"/>
            <a:r>
              <a:rPr lang="en-GB" dirty="0">
                <a:solidFill>
                  <a:srgbClr val="000000"/>
                </a:solidFill>
                <a:cs typeface="Times New Roman" pitchFamily="18" charset="0"/>
              </a:rPr>
              <a:t>Η </a:t>
            </a:r>
            <a:r>
              <a:rPr lang="en-GB" dirty="0" err="1">
                <a:solidFill>
                  <a:srgbClr val="000000"/>
                </a:solidFill>
                <a:cs typeface="Times New Roman" pitchFamily="18" charset="0"/>
              </a:rPr>
              <a:t>τιμή</a:t>
            </a:r>
            <a:r>
              <a:rPr lang="en-GB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cs typeface="Times New Roman" pitchFamily="18" charset="0"/>
              </a:rPr>
              <a:t>εξάσκησης</a:t>
            </a:r>
            <a:r>
              <a:rPr lang="en-GB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cs typeface="Times New Roman" pitchFamily="18" charset="0"/>
              </a:rPr>
              <a:t>είν</a:t>
            </a:r>
            <a:r>
              <a:rPr lang="en-GB" dirty="0">
                <a:solidFill>
                  <a:srgbClr val="000000"/>
                </a:solidFill>
                <a:cs typeface="Times New Roman" pitchFamily="18" charset="0"/>
              </a:rPr>
              <a:t>αι η τιμή στην οποία ο κάτοχος ενός Δικαιώματος Αγοράς (call) μπορεί να αγοράσει το υποκείμενο προϊόν και ο κάτοχος ενός Δικαιώματος Πώλησης (put) μπορεί να πουλήσει το υποκείμενο προϊόν.</a:t>
            </a:r>
          </a:p>
          <a:p>
            <a:pPr lvl="1" algn="just"/>
            <a:r>
              <a:rPr lang="en-GB" dirty="0">
                <a:solidFill>
                  <a:srgbClr val="000000"/>
                </a:solidFill>
                <a:cs typeface="Times New Roman" pitchFamily="18" charset="0"/>
              </a:rPr>
              <a:t>Η </a:t>
            </a:r>
            <a:r>
              <a:rPr lang="en-GB" dirty="0" err="1">
                <a:solidFill>
                  <a:srgbClr val="000000"/>
                </a:solidFill>
                <a:cs typeface="Times New Roman" pitchFamily="18" charset="0"/>
              </a:rPr>
              <a:t>τιμή</a:t>
            </a:r>
            <a:r>
              <a:rPr lang="en-GB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cs typeface="Times New Roman" pitchFamily="18" charset="0"/>
              </a:rPr>
              <a:t>εξάσκησης</a:t>
            </a:r>
            <a:r>
              <a:rPr lang="en-GB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cs typeface="Times New Roman" pitchFamily="18" charset="0"/>
              </a:rPr>
              <a:t>είν</a:t>
            </a:r>
            <a:r>
              <a:rPr lang="en-GB" dirty="0">
                <a:solidFill>
                  <a:srgbClr val="000000"/>
                </a:solidFill>
                <a:cs typeface="Times New Roman" pitchFamily="18" charset="0"/>
              </a:rPr>
              <a:t>αι μία καθορισμένη τιμή και δεν μεταβάλλεται κατά τη διάρκεια ζωής του Δικαιώματος.</a:t>
            </a:r>
          </a:p>
        </p:txBody>
      </p:sp>
    </p:spTree>
    <p:extLst>
      <p:ext uri="{BB962C8B-B14F-4D97-AF65-F5344CB8AC3E}">
        <p14:creationId xmlns:p14="http://schemas.microsoft.com/office/powerpoint/2010/main" xmlns="" val="20511622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7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37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37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7571" grpId="0" build="p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FE2C-2FBF-4A43-90C2-488A80815CA0}" type="slidenum">
              <a:rPr lang="en-US"/>
              <a:pPr/>
              <a:t>29</a:t>
            </a:fld>
            <a:endParaRPr lang="en-US"/>
          </a:p>
        </p:txBody>
      </p:sp>
      <p:sp>
        <p:nvSpPr>
          <p:cNvPr id="2560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GB" sz="4000" b="1" dirty="0">
                <a:solidFill>
                  <a:srgbClr val="CC3300"/>
                </a:solidFill>
                <a:cs typeface="Times New Roman" pitchFamily="18" charset="0"/>
              </a:rPr>
              <a:t>Χαρα</a:t>
            </a:r>
            <a:r>
              <a:rPr lang="en-GB" sz="4000" b="1" dirty="0" err="1">
                <a:solidFill>
                  <a:srgbClr val="CC3300"/>
                </a:solidFill>
                <a:cs typeface="Times New Roman" pitchFamily="18" charset="0"/>
              </a:rPr>
              <a:t>κτηριστικά</a:t>
            </a:r>
            <a:r>
              <a:rPr lang="en-GB" sz="4000" b="1" dirty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GB" sz="4000" b="1" dirty="0" err="1">
                <a:solidFill>
                  <a:srgbClr val="CC3300"/>
                </a:solidFill>
                <a:cs typeface="Times New Roman" pitchFamily="18" charset="0"/>
              </a:rPr>
              <a:t>των</a:t>
            </a:r>
            <a:r>
              <a:rPr lang="en-GB" sz="4000" b="1" dirty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GB" sz="4000" b="1" dirty="0" err="1">
                <a:solidFill>
                  <a:srgbClr val="CC3300"/>
                </a:solidFill>
                <a:cs typeface="Times New Roman" pitchFamily="18" charset="0"/>
              </a:rPr>
              <a:t>δικ</a:t>
            </a:r>
            <a:r>
              <a:rPr lang="en-GB" sz="4000" b="1" dirty="0">
                <a:solidFill>
                  <a:srgbClr val="CC3300"/>
                </a:solidFill>
                <a:cs typeface="Times New Roman" pitchFamily="18" charset="0"/>
              </a:rPr>
              <a:t>αιωμάτων προαίρεσης στο δείκτη </a:t>
            </a:r>
            <a:r>
              <a:rPr lang="en-GB" sz="4000" b="1" dirty="0" smtClean="0">
                <a:solidFill>
                  <a:srgbClr val="CC3300"/>
                </a:solidFill>
                <a:cs typeface="Times New Roman" pitchFamily="18" charset="0"/>
              </a:rPr>
              <a:t>FTSE/Athex Large Cap</a:t>
            </a:r>
            <a:endParaRPr lang="el-GR" sz="4000" b="1" dirty="0">
              <a:solidFill>
                <a:srgbClr val="CC3300"/>
              </a:solidFill>
              <a:cs typeface="Times New Roman" pitchFamily="18" charset="0"/>
            </a:endParaRPr>
          </a:p>
        </p:txBody>
      </p:sp>
      <p:sp>
        <p:nvSpPr>
          <p:cNvPr id="256003" name="Rectangle 3"/>
          <p:cNvSpPr>
            <a:spLocks noGrp="1" noChangeArrowheads="1"/>
          </p:cNvSpPr>
          <p:nvPr>
            <p:ph idx="1"/>
          </p:nvPr>
        </p:nvSpPr>
        <p:spPr>
          <a:xfrm>
            <a:off x="0" y="1828800"/>
            <a:ext cx="8915400" cy="5029200"/>
          </a:xfrm>
        </p:spPr>
        <p:txBody>
          <a:bodyPr>
            <a:normAutofit lnSpcReduction="10000"/>
          </a:bodyPr>
          <a:lstStyle/>
          <a:p>
            <a:pPr algn="just"/>
            <a:r>
              <a:rPr lang="en-GB" b="1" i="1" dirty="0" err="1">
                <a:solidFill>
                  <a:srgbClr val="000000"/>
                </a:solidFill>
                <a:cs typeface="Times New Roman" pitchFamily="18" charset="0"/>
              </a:rPr>
              <a:t>Τιμή</a:t>
            </a:r>
            <a:r>
              <a:rPr lang="en-GB" b="1" i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b="1" i="1" dirty="0" err="1">
                <a:solidFill>
                  <a:srgbClr val="000000"/>
                </a:solidFill>
                <a:cs typeface="Times New Roman" pitchFamily="18" charset="0"/>
              </a:rPr>
              <a:t>Εξάσκησης</a:t>
            </a:r>
            <a:r>
              <a:rPr lang="en-GB" b="1" i="1" dirty="0">
                <a:solidFill>
                  <a:srgbClr val="000000"/>
                </a:solidFill>
                <a:cs typeface="Times New Roman" pitchFamily="18" charset="0"/>
              </a:rPr>
              <a:t> (Strike Price)</a:t>
            </a:r>
            <a:endParaRPr lang="el-GR" b="1" i="1" dirty="0">
              <a:solidFill>
                <a:srgbClr val="000000"/>
              </a:solidFill>
            </a:endParaRPr>
          </a:p>
          <a:p>
            <a:pPr algn="just"/>
            <a:r>
              <a:rPr lang="en-GB" dirty="0" err="1">
                <a:solidFill>
                  <a:srgbClr val="000000"/>
                </a:solidFill>
                <a:cs typeface="Times New Roman" pitchFamily="18" charset="0"/>
              </a:rPr>
              <a:t>Γι</a:t>
            </a:r>
            <a:r>
              <a:rPr lang="en-GB" dirty="0">
                <a:solidFill>
                  <a:srgbClr val="000000"/>
                </a:solidFill>
                <a:cs typeface="Times New Roman" pitchFamily="18" charset="0"/>
              </a:rPr>
              <a:t>α κάθε νέο μήνα λήξης, αρχικά εισάγονται σειρές με έντεκα </a:t>
            </a:r>
            <a:r>
              <a:rPr lang="en-GB" dirty="0" smtClean="0">
                <a:solidFill>
                  <a:srgbClr val="000000"/>
                </a:solidFill>
                <a:cs typeface="Times New Roman" pitchFamily="18" charset="0"/>
              </a:rPr>
              <a:t>(11) </a:t>
            </a:r>
            <a:r>
              <a:rPr lang="en-GB" dirty="0">
                <a:solidFill>
                  <a:srgbClr val="000000"/>
                </a:solidFill>
                <a:cs typeface="Times New Roman" pitchFamily="18" charset="0"/>
              </a:rPr>
              <a:t>διαφορετικές τιμές εξάσκησης, ως εξής: </a:t>
            </a:r>
            <a:endParaRPr lang="el-GR" dirty="0">
              <a:solidFill>
                <a:srgbClr val="000000"/>
              </a:solidFill>
            </a:endParaRPr>
          </a:p>
          <a:p>
            <a:pPr lvl="1" algn="just"/>
            <a:r>
              <a:rPr lang="el-GR" sz="3000" b="1" dirty="0" smtClean="0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n-GB" sz="3000" b="1" dirty="0" smtClean="0">
                <a:solidFill>
                  <a:srgbClr val="000000"/>
                </a:solidFill>
                <a:cs typeface="Times New Roman" pitchFamily="18" charset="0"/>
              </a:rPr>
              <a:t>ια </a:t>
            </a:r>
            <a:r>
              <a:rPr lang="en-GB" sz="3000" b="1" dirty="0">
                <a:solidFill>
                  <a:srgbClr val="000000"/>
                </a:solidFill>
                <a:cs typeface="Times New Roman" pitchFamily="18" charset="0"/>
              </a:rPr>
              <a:t>τιμή εξάσκησης στην τρέχουσα τιμή (at the money)</a:t>
            </a:r>
            <a:endParaRPr lang="el-GR" sz="3000" b="1" dirty="0">
              <a:solidFill>
                <a:srgbClr val="000000"/>
              </a:solidFill>
            </a:endParaRPr>
          </a:p>
          <a:p>
            <a:pPr lvl="1" algn="just"/>
            <a:r>
              <a:rPr lang="en-GB" sz="3000" b="1" dirty="0">
                <a:solidFill>
                  <a:srgbClr val="000000"/>
                </a:solidFill>
                <a:cs typeface="Times New Roman" pitchFamily="18" charset="0"/>
              </a:rPr>
              <a:t>5 </a:t>
            </a:r>
            <a:r>
              <a:rPr lang="en-GB" sz="3000" b="1" dirty="0" err="1">
                <a:solidFill>
                  <a:srgbClr val="000000"/>
                </a:solidFill>
                <a:cs typeface="Times New Roman" pitchFamily="18" charset="0"/>
              </a:rPr>
              <a:t>τιμές</a:t>
            </a:r>
            <a:r>
              <a:rPr lang="en-GB" sz="30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3000" b="1" dirty="0" err="1">
                <a:solidFill>
                  <a:srgbClr val="000000"/>
                </a:solidFill>
                <a:cs typeface="Times New Roman" pitchFamily="18" charset="0"/>
              </a:rPr>
              <a:t>εξάσκησης</a:t>
            </a:r>
            <a:r>
              <a:rPr lang="en-GB" sz="30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3000" b="1" dirty="0" err="1">
                <a:solidFill>
                  <a:srgbClr val="000000"/>
                </a:solidFill>
                <a:cs typeface="Times New Roman" pitchFamily="18" charset="0"/>
              </a:rPr>
              <a:t>κάτω</a:t>
            </a:r>
            <a:r>
              <a:rPr lang="en-GB" sz="3000" b="1" dirty="0">
                <a:solidFill>
                  <a:srgbClr val="000000"/>
                </a:solidFill>
                <a:cs typeface="Times New Roman" pitchFamily="18" charset="0"/>
              </a:rPr>
              <a:t> από </a:t>
            </a:r>
            <a:r>
              <a:rPr lang="en-GB" sz="3000" b="1" dirty="0" err="1">
                <a:solidFill>
                  <a:srgbClr val="000000"/>
                </a:solidFill>
                <a:cs typeface="Times New Roman" pitchFamily="18" charset="0"/>
              </a:rPr>
              <a:t>την</a:t>
            </a:r>
            <a:r>
              <a:rPr lang="en-GB" sz="30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3000" b="1" dirty="0" err="1">
                <a:solidFill>
                  <a:srgbClr val="000000"/>
                </a:solidFill>
                <a:cs typeface="Times New Roman" pitchFamily="18" charset="0"/>
              </a:rPr>
              <a:t>τρέχουσ</a:t>
            </a:r>
            <a:r>
              <a:rPr lang="en-GB" sz="3000" b="1" dirty="0">
                <a:solidFill>
                  <a:srgbClr val="000000"/>
                </a:solidFill>
                <a:cs typeface="Times New Roman" pitchFamily="18" charset="0"/>
              </a:rPr>
              <a:t>α τιμή</a:t>
            </a:r>
            <a:endParaRPr lang="el-GR" sz="3000" b="1" dirty="0">
              <a:solidFill>
                <a:srgbClr val="000000"/>
              </a:solidFill>
            </a:endParaRPr>
          </a:p>
          <a:p>
            <a:pPr lvl="1" algn="just"/>
            <a:r>
              <a:rPr lang="en-GB" sz="3000" b="1" dirty="0">
                <a:solidFill>
                  <a:srgbClr val="000000"/>
                </a:solidFill>
                <a:cs typeface="Times New Roman" pitchFamily="18" charset="0"/>
              </a:rPr>
              <a:t>5 </a:t>
            </a:r>
            <a:r>
              <a:rPr lang="en-GB" sz="3000" b="1" dirty="0" err="1">
                <a:solidFill>
                  <a:srgbClr val="000000"/>
                </a:solidFill>
                <a:cs typeface="Times New Roman" pitchFamily="18" charset="0"/>
              </a:rPr>
              <a:t>τιμές</a:t>
            </a:r>
            <a:r>
              <a:rPr lang="en-GB" sz="30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3000" b="1" dirty="0" err="1">
                <a:solidFill>
                  <a:srgbClr val="000000"/>
                </a:solidFill>
                <a:cs typeface="Times New Roman" pitchFamily="18" charset="0"/>
              </a:rPr>
              <a:t>εξάσκησης</a:t>
            </a:r>
            <a:r>
              <a:rPr lang="en-GB" sz="3000" b="1" dirty="0">
                <a:solidFill>
                  <a:srgbClr val="000000"/>
                </a:solidFill>
                <a:cs typeface="Times New Roman" pitchFamily="18" charset="0"/>
              </a:rPr>
              <a:t> π</a:t>
            </a:r>
            <a:r>
              <a:rPr lang="en-GB" sz="3000" b="1" dirty="0" err="1">
                <a:solidFill>
                  <a:srgbClr val="000000"/>
                </a:solidFill>
                <a:cs typeface="Times New Roman" pitchFamily="18" charset="0"/>
              </a:rPr>
              <a:t>άνω</a:t>
            </a:r>
            <a:r>
              <a:rPr lang="en-GB" sz="3000" b="1" dirty="0">
                <a:solidFill>
                  <a:srgbClr val="000000"/>
                </a:solidFill>
                <a:cs typeface="Times New Roman" pitchFamily="18" charset="0"/>
              </a:rPr>
              <a:t> από </a:t>
            </a:r>
            <a:r>
              <a:rPr lang="en-GB" sz="3000" b="1" dirty="0" err="1">
                <a:solidFill>
                  <a:srgbClr val="000000"/>
                </a:solidFill>
                <a:cs typeface="Times New Roman" pitchFamily="18" charset="0"/>
              </a:rPr>
              <a:t>την</a:t>
            </a:r>
            <a:r>
              <a:rPr lang="en-GB" sz="30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3000" b="1" dirty="0" err="1">
                <a:solidFill>
                  <a:srgbClr val="000000"/>
                </a:solidFill>
                <a:cs typeface="Times New Roman" pitchFamily="18" charset="0"/>
              </a:rPr>
              <a:t>τρέχουσ</a:t>
            </a:r>
            <a:r>
              <a:rPr lang="en-GB" sz="3000" b="1" dirty="0">
                <a:solidFill>
                  <a:srgbClr val="000000"/>
                </a:solidFill>
                <a:cs typeface="Times New Roman" pitchFamily="18" charset="0"/>
              </a:rPr>
              <a:t>α τιμή</a:t>
            </a:r>
          </a:p>
          <a:p>
            <a:pPr lvl="1" algn="just"/>
            <a:r>
              <a:rPr lang="en-GB" sz="3000" b="1" dirty="0" err="1">
                <a:solidFill>
                  <a:srgbClr val="000000"/>
                </a:solidFill>
                <a:cs typeface="Times New Roman" pitchFamily="18" charset="0"/>
              </a:rPr>
              <a:t>Οι</a:t>
            </a:r>
            <a:r>
              <a:rPr lang="en-GB" sz="30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3000" b="1" dirty="0" err="1">
                <a:solidFill>
                  <a:srgbClr val="000000"/>
                </a:solidFill>
                <a:cs typeface="Times New Roman" pitchFamily="18" charset="0"/>
              </a:rPr>
              <a:t>τιμές</a:t>
            </a:r>
            <a:r>
              <a:rPr lang="en-GB" sz="30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3000" b="1" dirty="0" err="1">
                <a:solidFill>
                  <a:srgbClr val="000000"/>
                </a:solidFill>
                <a:cs typeface="Times New Roman" pitchFamily="18" charset="0"/>
              </a:rPr>
              <a:t>εξάσκησης</a:t>
            </a:r>
            <a:r>
              <a:rPr lang="en-GB" sz="3000" b="1" dirty="0">
                <a:solidFill>
                  <a:srgbClr val="000000"/>
                </a:solidFill>
                <a:cs typeface="Times New Roman" pitchFamily="18" charset="0"/>
              </a:rPr>
              <a:t> κα</a:t>
            </a:r>
            <a:r>
              <a:rPr lang="en-GB" sz="3000" b="1" dirty="0" err="1">
                <a:solidFill>
                  <a:srgbClr val="000000"/>
                </a:solidFill>
                <a:cs typeface="Times New Roman" pitchFamily="18" charset="0"/>
              </a:rPr>
              <a:t>θορίζοντ</a:t>
            </a:r>
            <a:r>
              <a:rPr lang="en-GB" sz="3000" b="1" dirty="0">
                <a:solidFill>
                  <a:srgbClr val="000000"/>
                </a:solidFill>
                <a:cs typeface="Times New Roman" pitchFamily="18" charset="0"/>
              </a:rPr>
              <a:t>αι σε σταθερά διαστήματα των </a:t>
            </a:r>
            <a:r>
              <a:rPr lang="en-GB" sz="3000" b="1" dirty="0" smtClean="0">
                <a:solidFill>
                  <a:srgbClr val="000000"/>
                </a:solidFill>
                <a:cs typeface="Times New Roman" pitchFamily="18" charset="0"/>
              </a:rPr>
              <a:t>5 </a:t>
            </a:r>
            <a:r>
              <a:rPr lang="en-GB" sz="3000" b="1" dirty="0">
                <a:solidFill>
                  <a:srgbClr val="000000"/>
                </a:solidFill>
                <a:cs typeface="Times New Roman" pitchFamily="18" charset="0"/>
              </a:rPr>
              <a:t>μονάδων.</a:t>
            </a:r>
            <a:endParaRPr lang="en-GB" sz="3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045239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6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56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56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56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56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560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03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3B6D6-73D4-414A-AEC1-3DB4F755CB2C}" type="slidenum">
              <a:rPr lang="en-US"/>
              <a:pPr/>
              <a:t>3</a:t>
            </a:fld>
            <a:endParaRPr lang="en-US"/>
          </a:p>
        </p:txBody>
      </p:sp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>
                <a:solidFill>
                  <a:srgbClr val="CC3300"/>
                </a:solidFill>
                <a:latin typeface="Times New Roman" pitchFamily="18" charset="0"/>
              </a:rPr>
              <a:t>Τιμολόγηση Δικαιωμάτων</a:t>
            </a:r>
            <a:endParaRPr lang="en-GB">
              <a:solidFill>
                <a:srgbClr val="CC3300"/>
              </a:solidFill>
              <a:latin typeface="Times New Roman" pitchFamily="18" charset="0"/>
            </a:endParaRPr>
          </a:p>
        </p:txBody>
      </p:sp>
      <p:sp>
        <p:nvSpPr>
          <p:cNvPr id="172035" name="Rectangle 3"/>
          <p:cNvSpPr>
            <a:spLocks noGrp="1" noChangeArrowheads="1"/>
          </p:cNvSpPr>
          <p:nvPr>
            <p:ph idx="1"/>
          </p:nvPr>
        </p:nvSpPr>
        <p:spPr>
          <a:xfrm>
            <a:off x="0" y="2017713"/>
            <a:ext cx="8955088" cy="4840287"/>
          </a:xfrm>
        </p:spPr>
        <p:txBody>
          <a:bodyPr/>
          <a:lstStyle/>
          <a:p>
            <a:pPr algn="just"/>
            <a:r>
              <a:rPr lang="el-GR" dirty="0">
                <a:solidFill>
                  <a:srgbClr val="000000"/>
                </a:solidFill>
              </a:rPr>
              <a:t>Π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αράδειγμα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: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US" dirty="0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r>
              <a:rPr lang="el-GR" dirty="0">
                <a:solidFill>
                  <a:srgbClr val="000000"/>
                </a:solidFill>
              </a:rPr>
              <a:t>Α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γοράζοντας ένα δικαίωμα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  </a:t>
            </a:r>
            <a:r>
              <a:rPr lang="el-GR" dirty="0">
                <a:solidFill>
                  <a:srgbClr val="000000"/>
                </a:solidFill>
              </a:rPr>
              <a:t>πώλησης 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(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put option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) στην μετοχή ΑΒΚ </a:t>
            </a:r>
            <a:endParaRPr lang="en-US" dirty="0">
              <a:solidFill>
                <a:srgbClr val="000000"/>
              </a:solidFill>
              <a:cs typeface="Times New Roman" pitchFamily="18" charset="0"/>
            </a:endParaRPr>
          </a:p>
          <a:p>
            <a:pPr lvl="1" algn="just"/>
            <a:r>
              <a:rPr lang="el-GR" sz="3200" b="1" dirty="0" smtClean="0">
                <a:solidFill>
                  <a:srgbClr val="009900"/>
                </a:solidFill>
                <a:cs typeface="Times New Roman" pitchFamily="18" charset="0"/>
              </a:rPr>
              <a:t>τιμή </a:t>
            </a:r>
            <a:r>
              <a:rPr lang="el-GR" sz="3200" b="1" dirty="0">
                <a:solidFill>
                  <a:srgbClr val="009900"/>
                </a:solidFill>
                <a:cs typeface="Times New Roman" pitchFamily="18" charset="0"/>
              </a:rPr>
              <a:t>άσκησης </a:t>
            </a:r>
            <a:r>
              <a:rPr lang="el-GR" sz="3200" b="1" dirty="0" smtClean="0">
                <a:solidFill>
                  <a:srgbClr val="009900"/>
                </a:solidFill>
                <a:cs typeface="Times New Roman" pitchFamily="18" charset="0"/>
              </a:rPr>
              <a:t>10,</a:t>
            </a:r>
            <a:r>
              <a:rPr lang="el-GR" sz="3200" b="1" dirty="0" smtClean="0">
                <a:solidFill>
                  <a:schemeClr val="hlink"/>
                </a:solidFill>
                <a:cs typeface="Times New Roman" pitchFamily="18" charset="0"/>
              </a:rPr>
              <a:t> </a:t>
            </a:r>
            <a:endParaRPr lang="en-US" sz="3200" b="1" dirty="0">
              <a:solidFill>
                <a:schemeClr val="hlink"/>
              </a:solidFill>
              <a:cs typeface="Times New Roman" pitchFamily="18" charset="0"/>
            </a:endParaRPr>
          </a:p>
          <a:p>
            <a:pPr lvl="1" algn="just"/>
            <a:r>
              <a:rPr lang="el-GR" sz="3200" b="1" dirty="0">
                <a:solidFill>
                  <a:schemeClr val="hlink"/>
                </a:solidFill>
              </a:rPr>
              <a:t>η εσωτερική αξία σε διάφορες τιμές </a:t>
            </a:r>
            <a:r>
              <a:rPr lang="el-GR" sz="3200" b="1" dirty="0" smtClean="0">
                <a:solidFill>
                  <a:schemeClr val="hlink"/>
                </a:solidFill>
              </a:rPr>
              <a:t>της μετοχής </a:t>
            </a:r>
            <a:r>
              <a:rPr lang="el-GR" sz="3200" b="1" dirty="0">
                <a:solidFill>
                  <a:schemeClr val="hlink"/>
                </a:solidFill>
              </a:rPr>
              <a:t>είναι</a:t>
            </a:r>
            <a:r>
              <a:rPr lang="en-US" sz="3200" b="1" dirty="0">
                <a:solidFill>
                  <a:schemeClr val="hlink"/>
                </a:solidFill>
              </a:rPr>
              <a:t>:</a:t>
            </a:r>
            <a:r>
              <a:rPr lang="en-GB" sz="3200" b="1" dirty="0">
                <a:solidFill>
                  <a:schemeClr val="hlink"/>
                </a:solidFill>
              </a:rPr>
              <a:t> </a:t>
            </a:r>
          </a:p>
        </p:txBody>
      </p:sp>
      <p:sp>
        <p:nvSpPr>
          <p:cNvPr id="172036" name="AutoShape 4"/>
          <p:cNvSpPr>
            <a:spLocks noChangeArrowheads="1"/>
          </p:cNvSpPr>
          <p:nvPr/>
        </p:nvSpPr>
        <p:spPr bwMode="auto">
          <a:xfrm>
            <a:off x="6934200" y="58674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287540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2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72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72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35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8E379-8C65-4684-952D-0C37718E96F4}" type="slidenum">
              <a:rPr lang="en-US"/>
              <a:pPr/>
              <a:t>30</a:t>
            </a:fld>
            <a:endParaRPr lang="en-US"/>
          </a:p>
        </p:txBody>
      </p:sp>
      <p:sp>
        <p:nvSpPr>
          <p:cNvPr id="257027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algn="just"/>
            <a:r>
              <a:rPr lang="el-GR" sz="3600" b="1" dirty="0">
                <a:solidFill>
                  <a:srgbClr val="000000"/>
                </a:solidFill>
                <a:cs typeface="Times New Roman" pitchFamily="18" charset="0"/>
              </a:rPr>
              <a:t>Νέες Τιμές Εξάσκησης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l-GR" dirty="0">
              <a:solidFill>
                <a:srgbClr val="000000"/>
              </a:solidFill>
            </a:endParaRPr>
          </a:p>
          <a:p>
            <a:pPr algn="just"/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Νέες τιμές εξάσκησης εισάγονται όταν </a:t>
            </a:r>
            <a:endParaRPr lang="el-GR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lvl="1" algn="just"/>
            <a:r>
              <a:rPr lang="el-GR" b="1" dirty="0" smtClean="0">
                <a:solidFill>
                  <a:srgbClr val="FF0000"/>
                </a:solidFill>
                <a:cs typeface="Times New Roman" pitchFamily="18" charset="0"/>
              </a:rPr>
              <a:t>η </a:t>
            </a:r>
            <a:r>
              <a:rPr lang="el-GR" b="1" dirty="0">
                <a:solidFill>
                  <a:srgbClr val="FF0000"/>
                </a:solidFill>
                <a:cs typeface="Times New Roman" pitchFamily="18" charset="0"/>
              </a:rPr>
              <a:t>αξία του υποκείμενου δείκτη </a:t>
            </a:r>
            <a:r>
              <a:rPr lang="en-US" b="1" dirty="0" smtClean="0">
                <a:solidFill>
                  <a:srgbClr val="FF0000"/>
                </a:solidFill>
                <a:cs typeface="Times New Roman" pitchFamily="18" charset="0"/>
              </a:rPr>
              <a:t>FTSE/</a:t>
            </a:r>
            <a:r>
              <a:rPr lang="en-US" b="1" dirty="0" err="1" smtClean="0">
                <a:solidFill>
                  <a:srgbClr val="FF0000"/>
                </a:solidFill>
                <a:cs typeface="Times New Roman" pitchFamily="18" charset="0"/>
              </a:rPr>
              <a:t>Athex</a:t>
            </a:r>
            <a:r>
              <a:rPr lang="en-US" b="1" dirty="0" smtClean="0">
                <a:solidFill>
                  <a:srgbClr val="FF0000"/>
                </a:solidFill>
                <a:cs typeface="Times New Roman" pitchFamily="18" charset="0"/>
              </a:rPr>
              <a:t> Large Cap</a:t>
            </a:r>
            <a:r>
              <a:rPr lang="el-GR" b="1" dirty="0" smtClean="0">
                <a:solidFill>
                  <a:srgbClr val="FF0000"/>
                </a:solidFill>
                <a:cs typeface="Times New Roman" pitchFamily="18" charset="0"/>
              </a:rPr>
              <a:t>  </a:t>
            </a:r>
            <a:r>
              <a:rPr lang="el-GR" b="1" dirty="0" smtClean="0">
                <a:solidFill>
                  <a:srgbClr val="3366FF"/>
                </a:solidFill>
                <a:cs typeface="Times New Roman" pitchFamily="18" charset="0"/>
              </a:rPr>
              <a:t>την </a:t>
            </a:r>
            <a:r>
              <a:rPr lang="el-GR" b="1" dirty="0">
                <a:solidFill>
                  <a:srgbClr val="3366FF"/>
                </a:solidFill>
                <a:cs typeface="Times New Roman" pitchFamily="18" charset="0"/>
              </a:rPr>
              <a:t>προηγούμενη ημέρα συναλλαγής </a:t>
            </a:r>
            <a:endParaRPr lang="el-GR" b="1" dirty="0" smtClean="0">
              <a:solidFill>
                <a:srgbClr val="3366FF"/>
              </a:solidFill>
              <a:cs typeface="Times New Roman" pitchFamily="18" charset="0"/>
            </a:endParaRPr>
          </a:p>
          <a:p>
            <a:pPr lvl="2" algn="just"/>
            <a:r>
              <a:rPr lang="el-GR" sz="2800" b="1" dirty="0">
                <a:solidFill>
                  <a:srgbClr val="FF0000"/>
                </a:solidFill>
                <a:cs typeface="Times New Roman" pitchFamily="18" charset="0"/>
              </a:rPr>
              <a:t>κλείσει επάνω ή κάτω</a:t>
            </a:r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 από τη </a:t>
            </a:r>
            <a:r>
              <a:rPr lang="el-GR" sz="2800" b="1" dirty="0">
                <a:solidFill>
                  <a:srgbClr val="3366FF"/>
                </a:solidFill>
                <a:cs typeface="Times New Roman" pitchFamily="18" charset="0"/>
              </a:rPr>
              <a:t>δεύτερη υψηλότερη ή χαμηλότερη καταχωρημένη τιμή εξάσκησης </a:t>
            </a:r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αντίστοιχα, </a:t>
            </a:r>
            <a:endParaRPr lang="el-GR" sz="28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lvl="2" algn="just"/>
            <a:r>
              <a:rPr lang="el-GR" sz="2800" b="1" dirty="0" smtClean="0">
                <a:solidFill>
                  <a:srgbClr val="000000"/>
                </a:solidFill>
                <a:cs typeface="Times New Roman" pitchFamily="18" charset="0"/>
              </a:rPr>
              <a:t>αρκεί </a:t>
            </a:r>
            <a:r>
              <a:rPr lang="el-GR" sz="2800" b="1" dirty="0">
                <a:solidFill>
                  <a:srgbClr val="000000"/>
                </a:solidFill>
                <a:cs typeface="Times New Roman" pitchFamily="18" charset="0"/>
              </a:rPr>
              <a:t>να απομένουν τουλάχιστον 5 ημέρες μέχρι τη </a:t>
            </a:r>
            <a:r>
              <a:rPr lang="el-GR" sz="2800" b="1" dirty="0" smtClean="0">
                <a:solidFill>
                  <a:srgbClr val="000000"/>
                </a:solidFill>
                <a:cs typeface="Times New Roman" pitchFamily="18" charset="0"/>
              </a:rPr>
              <a:t>λήξη.</a:t>
            </a:r>
          </a:p>
          <a:p>
            <a:pPr algn="just"/>
            <a:r>
              <a:rPr lang="el-GR" b="1" dirty="0" smtClean="0">
                <a:solidFill>
                  <a:srgbClr val="000000"/>
                </a:solidFill>
                <a:cs typeface="Times New Roman" pitchFamily="18" charset="0"/>
              </a:rPr>
              <a:t>Παράδειγμα</a:t>
            </a:r>
          </a:p>
          <a:p>
            <a:pPr algn="just"/>
            <a:r>
              <a:rPr lang="el-GR" b="1" dirty="0" smtClean="0">
                <a:solidFill>
                  <a:srgbClr val="000000"/>
                </a:solidFill>
                <a:cs typeface="Times New Roman" pitchFamily="18" charset="0"/>
              </a:rPr>
              <a:t>Τρέχουσα τιμή </a:t>
            </a:r>
            <a:r>
              <a:rPr lang="el-GR" b="1" dirty="0" smtClean="0">
                <a:solidFill>
                  <a:srgbClr val="000000"/>
                </a:solidFill>
              </a:rPr>
              <a:t> </a:t>
            </a:r>
            <a:r>
              <a:rPr lang="en-US" b="1" dirty="0" smtClean="0">
                <a:solidFill>
                  <a:srgbClr val="000000"/>
                </a:solidFill>
              </a:rPr>
              <a:t>FTSE/</a:t>
            </a:r>
            <a:r>
              <a:rPr lang="en-US" b="1" dirty="0" err="1" smtClean="0">
                <a:solidFill>
                  <a:srgbClr val="000000"/>
                </a:solidFill>
              </a:rPr>
              <a:t>Athex</a:t>
            </a:r>
            <a:r>
              <a:rPr lang="en-US" b="1" dirty="0" smtClean="0">
                <a:solidFill>
                  <a:srgbClr val="000000"/>
                </a:solidFill>
              </a:rPr>
              <a:t> Large Cap</a:t>
            </a:r>
            <a:r>
              <a:rPr lang="el-GR" b="1" dirty="0" smtClean="0">
                <a:solidFill>
                  <a:srgbClr val="000000"/>
                </a:solidFill>
              </a:rPr>
              <a:t> </a:t>
            </a:r>
            <a:r>
              <a:rPr lang="el-GR" b="1" dirty="0" smtClean="0">
                <a:solidFill>
                  <a:srgbClr val="FF0000"/>
                </a:solidFill>
              </a:rPr>
              <a:t>136,36</a:t>
            </a:r>
          </a:p>
          <a:p>
            <a:pPr lvl="1" algn="just"/>
            <a:r>
              <a:rPr lang="el-GR" b="1" dirty="0" smtClean="0">
                <a:solidFill>
                  <a:srgbClr val="FF0000"/>
                </a:solidFill>
              </a:rPr>
              <a:t>Εάν 125 ήταν η τιμή εξάσκησης στην τρέχουσα τιμή (</a:t>
            </a:r>
            <a:r>
              <a:rPr lang="el-GR" b="1" dirty="0" err="1" smtClean="0">
                <a:solidFill>
                  <a:srgbClr val="FF0000"/>
                </a:solidFill>
              </a:rPr>
              <a:t>at</a:t>
            </a:r>
            <a:r>
              <a:rPr lang="el-GR" b="1" dirty="0" smtClean="0">
                <a:solidFill>
                  <a:srgbClr val="FF0000"/>
                </a:solidFill>
              </a:rPr>
              <a:t> </a:t>
            </a:r>
            <a:r>
              <a:rPr lang="el-GR" b="1" dirty="0" err="1" smtClean="0">
                <a:solidFill>
                  <a:srgbClr val="FF0000"/>
                </a:solidFill>
              </a:rPr>
              <a:t>the</a:t>
            </a:r>
            <a:r>
              <a:rPr lang="el-GR" b="1" dirty="0" smtClean="0">
                <a:solidFill>
                  <a:srgbClr val="FF0000"/>
                </a:solidFill>
              </a:rPr>
              <a:t> </a:t>
            </a:r>
            <a:r>
              <a:rPr lang="el-GR" b="1" dirty="0" err="1" smtClean="0">
                <a:solidFill>
                  <a:srgbClr val="FF0000"/>
                </a:solidFill>
              </a:rPr>
              <a:t>money</a:t>
            </a:r>
            <a:r>
              <a:rPr lang="el-GR" b="1" dirty="0" smtClean="0">
                <a:solidFill>
                  <a:srgbClr val="FF0000"/>
                </a:solidFill>
              </a:rPr>
              <a:t>), </a:t>
            </a:r>
            <a:r>
              <a:rPr lang="el-GR" b="1" dirty="0" smtClean="0">
                <a:solidFill>
                  <a:srgbClr val="3366FF"/>
                </a:solidFill>
              </a:rPr>
              <a:t>τότε ξεπερνώντας η τρέχουσα τιμή την τιμή άσκησης 135 έχει ως αποτέλεσμα την εισαγωγή νέων τιμών άσκησης.</a:t>
            </a:r>
            <a:r>
              <a:rPr lang="el-GR" b="1" dirty="0" smtClean="0">
                <a:solidFill>
                  <a:srgbClr val="FF0000"/>
                </a:solidFill>
              </a:rPr>
              <a:t> </a:t>
            </a:r>
          </a:p>
          <a:p>
            <a:pPr lvl="1" algn="just"/>
            <a:endParaRPr lang="en-GB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267793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57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57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57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57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570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7027" grpId="0" build="p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Πίνακας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73567870"/>
              </p:ext>
            </p:extLst>
          </p:nvPr>
        </p:nvGraphicFramePr>
        <p:xfrm>
          <a:off x="0" y="-1"/>
          <a:ext cx="9144000" cy="6858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49316"/>
                <a:gridCol w="1285496"/>
                <a:gridCol w="1139968"/>
                <a:gridCol w="970186"/>
                <a:gridCol w="776148"/>
                <a:gridCol w="557856"/>
                <a:gridCol w="873168"/>
                <a:gridCol w="897422"/>
                <a:gridCol w="994440"/>
              </a:tblGrid>
              <a:tr h="8572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Trading </a:t>
                      </a:r>
                      <a:r>
                        <a:rPr lang="en-US" sz="2000" u="none" strike="noStrike" dirty="0" smtClean="0">
                          <a:effectLst/>
                        </a:rPr>
                        <a:t>symbol</a:t>
                      </a:r>
                      <a:endParaRPr lang="el-GR" sz="2000" u="none" strike="noStrike" dirty="0" smtClean="0">
                        <a:effectLst/>
                      </a:endParaRPr>
                    </a:p>
                    <a:p>
                      <a:pPr algn="ctr" fontAlgn="b"/>
                      <a:r>
                        <a:rPr lang="el-G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26/02/2016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Closing Price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% Change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Volume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Max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Min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Trades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Fixing Price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Open Interest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4286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FTSE16C100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28.5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14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0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0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0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0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0</a:t>
                      </a:r>
                      <a:endParaRPr lang="el-GR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0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4286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FTSE16C105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30.75</a:t>
                      </a:r>
                      <a:endParaRPr lang="el-GR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50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62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30.75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28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16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29.75</a:t>
                      </a:r>
                      <a:endParaRPr lang="el-GR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286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4286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FTSE16C110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19</a:t>
                      </a:r>
                      <a:endParaRPr lang="el-GR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18.75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0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0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0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24.75</a:t>
                      </a:r>
                      <a:endParaRPr lang="el-GR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1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4286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FTSE16C115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14.5</a:t>
                      </a:r>
                      <a:endParaRPr lang="el-GR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20.83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0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0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20</a:t>
                      </a:r>
                      <a:endParaRPr lang="el-GR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3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4286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FTSE16C120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10.75</a:t>
                      </a:r>
                      <a:endParaRPr lang="el-GR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-4.44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0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0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0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15.5</a:t>
                      </a:r>
                      <a:endParaRPr lang="el-GR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201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4286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FTSE16C125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12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103.39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3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12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12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2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11.5</a:t>
                      </a:r>
                      <a:endParaRPr lang="el-GR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3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4286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FTSE16C130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8.1</a:t>
                      </a:r>
                      <a:endParaRPr lang="el-GR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62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68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8.1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6.4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16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7.9</a:t>
                      </a:r>
                      <a:endParaRPr lang="el-GR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748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4286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solidFill>
                            <a:srgbClr val="3366FF"/>
                          </a:solidFill>
                          <a:effectLst/>
                        </a:rPr>
                        <a:t>FTSE16C135</a:t>
                      </a:r>
                      <a:endParaRPr lang="en-US" sz="2000" b="1" i="0" u="none" strike="noStrike" dirty="0">
                        <a:solidFill>
                          <a:srgbClr val="3366FF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b="1" u="none" strike="noStrike" dirty="0">
                          <a:solidFill>
                            <a:srgbClr val="3366FF"/>
                          </a:solidFill>
                          <a:effectLst/>
                        </a:rPr>
                        <a:t>5</a:t>
                      </a:r>
                      <a:endParaRPr lang="el-GR" sz="2000" b="1" i="0" u="none" strike="noStrike" dirty="0">
                        <a:solidFill>
                          <a:srgbClr val="3366FF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b="1" u="none" strike="noStrike" dirty="0">
                          <a:solidFill>
                            <a:srgbClr val="3366FF"/>
                          </a:solidFill>
                          <a:effectLst/>
                        </a:rPr>
                        <a:t>108.33</a:t>
                      </a:r>
                      <a:endParaRPr lang="el-GR" sz="2000" b="1" i="0" u="none" strike="noStrike" dirty="0">
                        <a:solidFill>
                          <a:srgbClr val="3366FF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b="1" u="none" strike="noStrike" dirty="0">
                          <a:solidFill>
                            <a:srgbClr val="3366FF"/>
                          </a:solidFill>
                          <a:effectLst/>
                        </a:rPr>
                        <a:t>1</a:t>
                      </a:r>
                      <a:endParaRPr lang="el-GR" sz="2000" b="1" i="0" u="none" strike="noStrike" dirty="0">
                        <a:solidFill>
                          <a:srgbClr val="3366FF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b="1" u="none" strike="noStrike" dirty="0">
                          <a:solidFill>
                            <a:srgbClr val="3366FF"/>
                          </a:solidFill>
                          <a:effectLst/>
                        </a:rPr>
                        <a:t>5</a:t>
                      </a:r>
                      <a:endParaRPr lang="el-GR" sz="2000" b="1" i="0" u="none" strike="noStrike" dirty="0">
                        <a:solidFill>
                          <a:srgbClr val="3366FF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b="1" u="none" strike="noStrike" dirty="0">
                          <a:solidFill>
                            <a:srgbClr val="3366FF"/>
                          </a:solidFill>
                          <a:effectLst/>
                        </a:rPr>
                        <a:t>5</a:t>
                      </a:r>
                      <a:endParaRPr lang="el-GR" sz="2000" b="1" i="0" u="none" strike="noStrike" dirty="0">
                        <a:solidFill>
                          <a:srgbClr val="3366FF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b="1" u="none" strike="noStrike" dirty="0">
                          <a:solidFill>
                            <a:srgbClr val="3366FF"/>
                          </a:solidFill>
                          <a:effectLst/>
                        </a:rPr>
                        <a:t>1</a:t>
                      </a:r>
                      <a:endParaRPr lang="el-GR" sz="2000" b="1" i="0" u="none" strike="noStrike" dirty="0">
                        <a:solidFill>
                          <a:srgbClr val="3366FF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b="1" u="none" strike="noStrike" dirty="0">
                          <a:solidFill>
                            <a:srgbClr val="3366FF"/>
                          </a:solidFill>
                          <a:effectLst/>
                        </a:rPr>
                        <a:t>5.2</a:t>
                      </a:r>
                      <a:endParaRPr lang="el-GR" sz="2000" b="1" i="0" u="none" strike="noStrike" dirty="0">
                        <a:solidFill>
                          <a:srgbClr val="3366FF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b="1" u="none" strike="noStrike" dirty="0">
                          <a:solidFill>
                            <a:srgbClr val="3366FF"/>
                          </a:solidFill>
                          <a:effectLst/>
                        </a:rPr>
                        <a:t>3</a:t>
                      </a:r>
                      <a:endParaRPr lang="el-GR" sz="2000" b="1" i="0" u="none" strike="noStrike" dirty="0">
                        <a:solidFill>
                          <a:srgbClr val="3366FF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4286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FTSE16C140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3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114.29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2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3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3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2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3.2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747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4286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FTSE16C145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1.1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37.5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0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0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0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1.8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537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4286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FTSE16C150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0.57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29.55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0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0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0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0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0.98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171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4286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FTSE16C155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0.29</a:t>
                      </a:r>
                      <a:endParaRPr lang="el-GR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26.09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0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0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0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0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0.5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2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4286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FTSE16C160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0.14</a:t>
                      </a:r>
                      <a:endParaRPr lang="el-GR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27.27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0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0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0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0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0.24</a:t>
                      </a:r>
                      <a:endParaRPr lang="el-GR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3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4286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FTSE16C165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0.07</a:t>
                      </a:r>
                      <a:endParaRPr lang="el-GR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16.67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0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0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0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0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0.11</a:t>
                      </a:r>
                      <a:endParaRPr lang="el-GR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6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80056270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7380D-5638-49B5-9BFE-B8F6404C057F}" type="slidenum">
              <a:rPr lang="en-US"/>
              <a:pPr/>
              <a:t>32</a:t>
            </a:fld>
            <a:endParaRPr lang="en-US"/>
          </a:p>
        </p:txBody>
      </p:sp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 fontScale="90000"/>
          </a:bodyPr>
          <a:lstStyle/>
          <a:p>
            <a:r>
              <a:rPr lang="en-GB" sz="4000" b="1" dirty="0">
                <a:solidFill>
                  <a:srgbClr val="CC3300"/>
                </a:solidFill>
                <a:cs typeface="Times New Roman" pitchFamily="18" charset="0"/>
              </a:rPr>
              <a:t>Χαρα</a:t>
            </a:r>
            <a:r>
              <a:rPr lang="en-GB" sz="4000" b="1" dirty="0" err="1">
                <a:solidFill>
                  <a:srgbClr val="CC3300"/>
                </a:solidFill>
                <a:cs typeface="Times New Roman" pitchFamily="18" charset="0"/>
              </a:rPr>
              <a:t>κτηριστικά</a:t>
            </a:r>
            <a:r>
              <a:rPr lang="en-GB" sz="4000" b="1" dirty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GB" sz="4000" b="1" dirty="0" err="1">
                <a:solidFill>
                  <a:srgbClr val="CC3300"/>
                </a:solidFill>
                <a:cs typeface="Times New Roman" pitchFamily="18" charset="0"/>
              </a:rPr>
              <a:t>των</a:t>
            </a:r>
            <a:r>
              <a:rPr lang="en-GB" sz="4000" b="1" dirty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GB" sz="4000" b="1" dirty="0" err="1">
                <a:solidFill>
                  <a:srgbClr val="CC3300"/>
                </a:solidFill>
                <a:cs typeface="Times New Roman" pitchFamily="18" charset="0"/>
              </a:rPr>
              <a:t>δικ</a:t>
            </a:r>
            <a:r>
              <a:rPr lang="en-GB" sz="4000" b="1" dirty="0">
                <a:solidFill>
                  <a:srgbClr val="CC3300"/>
                </a:solidFill>
                <a:cs typeface="Times New Roman" pitchFamily="18" charset="0"/>
              </a:rPr>
              <a:t>αιωμάτων προαίρεσης στο δείκτη </a:t>
            </a:r>
            <a:r>
              <a:rPr lang="en-GB" sz="4000" b="1" dirty="0" smtClean="0">
                <a:solidFill>
                  <a:srgbClr val="CC3300"/>
                </a:solidFill>
                <a:cs typeface="Times New Roman" pitchFamily="18" charset="0"/>
              </a:rPr>
              <a:t>FTSE/Athex Large Cap</a:t>
            </a:r>
            <a:endParaRPr lang="el-GR" sz="4000" b="1" dirty="0">
              <a:solidFill>
                <a:srgbClr val="CC3300"/>
              </a:solidFill>
              <a:cs typeface="Times New Roman" pitchFamily="18" charset="0"/>
            </a:endParaRPr>
          </a:p>
        </p:txBody>
      </p:sp>
      <p:sp>
        <p:nvSpPr>
          <p:cNvPr id="260099" name="Rectangle 3"/>
          <p:cNvSpPr>
            <a:spLocks noGrp="1" noChangeArrowheads="1"/>
          </p:cNvSpPr>
          <p:nvPr>
            <p:ph idx="1"/>
          </p:nvPr>
        </p:nvSpPr>
        <p:spPr>
          <a:xfrm>
            <a:off x="0" y="1844824"/>
            <a:ext cx="9144000" cy="4287689"/>
          </a:xfrm>
        </p:spPr>
        <p:txBody>
          <a:bodyPr>
            <a:normAutofit fontScale="92500"/>
          </a:bodyPr>
          <a:lstStyle/>
          <a:p>
            <a:pPr algn="just"/>
            <a:r>
              <a:rPr lang="en-GB" dirty="0" err="1">
                <a:solidFill>
                  <a:srgbClr val="000000"/>
                </a:solidFill>
                <a:cs typeface="Times New Roman" pitchFamily="18" charset="0"/>
              </a:rPr>
              <a:t>Αγορά</a:t>
            </a:r>
            <a:r>
              <a:rPr lang="en-GB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cs typeface="Times New Roman" pitchFamily="18" charset="0"/>
              </a:rPr>
              <a:t>Ειδικών</a:t>
            </a:r>
            <a:r>
              <a:rPr lang="en-GB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cs typeface="Times New Roman" pitchFamily="18" charset="0"/>
              </a:rPr>
              <a:t>Δι</a:t>
            </a:r>
            <a:r>
              <a:rPr lang="en-GB" dirty="0">
                <a:solidFill>
                  <a:srgbClr val="000000"/>
                </a:solidFill>
                <a:cs typeface="Times New Roman" pitchFamily="18" charset="0"/>
              </a:rPr>
              <a:t>απραγματευτών τύπον Β (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Market Making</a:t>
            </a:r>
            <a:r>
              <a:rPr lang="en-GB" dirty="0">
                <a:solidFill>
                  <a:srgbClr val="000000"/>
                </a:solidFill>
                <a:cs typeface="Times New Roman" pitchFamily="18" charset="0"/>
              </a:rPr>
              <a:t>):</a:t>
            </a:r>
          </a:p>
          <a:p>
            <a:pPr lvl="1" algn="just"/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Υπάρχει και είναι διαρκής κατά τις ώρες συναλλαγής του υποκείμενου δείκτη για την απλή (</a:t>
            </a:r>
            <a:r>
              <a:rPr lang="el-GR" dirty="0" err="1">
                <a:solidFill>
                  <a:srgbClr val="000000"/>
                </a:solidFill>
                <a:cs typeface="Times New Roman" pitchFamily="18" charset="0"/>
              </a:rPr>
              <a:t>Single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) αγορά. </a:t>
            </a:r>
            <a:endParaRPr lang="en-US" dirty="0">
              <a:solidFill>
                <a:srgbClr val="000000"/>
              </a:solidFill>
              <a:cs typeface="Times New Roman" pitchFamily="18" charset="0"/>
            </a:endParaRPr>
          </a:p>
          <a:p>
            <a:pPr lvl="1" algn="just"/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Δεν υπάρχουν υποχρεώσεις για την αγορά πακέτων (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block market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). </a:t>
            </a:r>
            <a:endParaRPr lang="en-US" dirty="0">
              <a:solidFill>
                <a:srgbClr val="000000"/>
              </a:solidFill>
              <a:cs typeface="Times New Roman" pitchFamily="18" charset="0"/>
            </a:endParaRPr>
          </a:p>
          <a:p>
            <a:pPr lvl="1" algn="just"/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Οι υποχρεώσεις των Ειδικών  Διαπραγματευτών  Β  αίρονται  από  το  Τμήμα Παρακολούθησης Διεξαγωγής Συναλλαγών σε περιπτώσεις γρήγορης αγοράς (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fast market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). </a:t>
            </a:r>
            <a:endParaRPr lang="en-GB" dirty="0">
              <a:solidFill>
                <a:srgbClr val="0000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248795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0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60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60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60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0099" grpId="0" build="p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D4CFE-0114-42E4-8E02-A3E5200C3BE4}" type="slidenum">
              <a:rPr lang="en-US"/>
              <a:pPr/>
              <a:t>33</a:t>
            </a:fld>
            <a:endParaRPr lang="en-US"/>
          </a:p>
        </p:txBody>
      </p:sp>
      <p:sp>
        <p:nvSpPr>
          <p:cNvPr id="261123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FFFFFF"/>
          </a:solidFill>
        </p:spPr>
        <p:txBody>
          <a:bodyPr/>
          <a:lstStyle/>
          <a:p>
            <a:pPr algn="just"/>
            <a:r>
              <a:rPr lang="en-GB" dirty="0" err="1">
                <a:solidFill>
                  <a:srgbClr val="000000"/>
                </a:solidFill>
                <a:cs typeface="Times New Roman" pitchFamily="18" charset="0"/>
              </a:rPr>
              <a:t>Οι</a:t>
            </a:r>
            <a:r>
              <a:rPr lang="en-GB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cs typeface="Times New Roman" pitchFamily="18" charset="0"/>
              </a:rPr>
              <a:t>Ειδικοί</a:t>
            </a:r>
            <a:r>
              <a:rPr lang="en-GB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cs typeface="Times New Roman" pitchFamily="18" charset="0"/>
              </a:rPr>
              <a:t>Δι</a:t>
            </a:r>
            <a:r>
              <a:rPr lang="en-GB" dirty="0">
                <a:solidFill>
                  <a:srgbClr val="000000"/>
                </a:solidFill>
                <a:cs typeface="Times New Roman" pitchFamily="18" charset="0"/>
              </a:rPr>
              <a:t>απραγματευτές τύπου Β έχουν τις εξής υποχρεώσεις:</a:t>
            </a:r>
          </a:p>
          <a:p>
            <a:pPr algn="just"/>
            <a:r>
              <a:rPr lang="en-GB" b="1" dirty="0" err="1">
                <a:solidFill>
                  <a:srgbClr val="000000"/>
                </a:solidFill>
                <a:cs typeface="Times New Roman" pitchFamily="18" charset="0"/>
              </a:rPr>
              <a:t>Δηλώσεις</a:t>
            </a:r>
            <a:r>
              <a:rPr lang="en-GB" b="1" dirty="0">
                <a:solidFill>
                  <a:srgbClr val="000000"/>
                </a:solidFill>
                <a:cs typeface="Times New Roman" pitchFamily="18" charset="0"/>
              </a:rPr>
              <a:t> β</a:t>
            </a:r>
            <a:r>
              <a:rPr lang="en-GB" b="1" dirty="0" err="1">
                <a:solidFill>
                  <a:srgbClr val="000000"/>
                </a:solidFill>
                <a:cs typeface="Times New Roman" pitchFamily="18" charset="0"/>
              </a:rPr>
              <a:t>ούλησης</a:t>
            </a:r>
            <a:r>
              <a:rPr lang="en-GB" b="1" dirty="0">
                <a:solidFill>
                  <a:srgbClr val="000000"/>
                </a:solidFill>
                <a:cs typeface="Times New Roman" pitchFamily="18" charset="0"/>
              </a:rPr>
              <a:t> :</a:t>
            </a:r>
            <a:endParaRPr lang="en-GB" dirty="0">
              <a:solidFill>
                <a:srgbClr val="000000"/>
              </a:solidFill>
              <a:cs typeface="Times New Roman" pitchFamily="18" charset="0"/>
            </a:endParaRPr>
          </a:p>
          <a:p>
            <a:pPr lvl="1" algn="just"/>
            <a:r>
              <a:rPr lang="en-GB" sz="3200" dirty="0">
                <a:solidFill>
                  <a:srgbClr val="000000"/>
                </a:solidFill>
                <a:cs typeface="Times New Roman" pitchFamily="18" charset="0"/>
              </a:rPr>
              <a:t>Πα</a:t>
            </a:r>
            <a:r>
              <a:rPr lang="en-GB" sz="3200" dirty="0" err="1">
                <a:solidFill>
                  <a:srgbClr val="000000"/>
                </a:solidFill>
                <a:cs typeface="Times New Roman" pitchFamily="18" charset="0"/>
              </a:rPr>
              <a:t>ρέχουν</a:t>
            </a:r>
            <a:r>
              <a:rPr lang="en-GB" sz="32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3200" dirty="0" err="1">
                <a:solidFill>
                  <a:srgbClr val="000000"/>
                </a:solidFill>
                <a:cs typeface="Times New Roman" pitchFamily="18" charset="0"/>
              </a:rPr>
              <a:t>συνεχώς</a:t>
            </a:r>
            <a:r>
              <a:rPr lang="en-GB" sz="32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3200" dirty="0" err="1">
                <a:solidFill>
                  <a:srgbClr val="000000"/>
                </a:solidFill>
                <a:cs typeface="Times New Roman" pitchFamily="18" charset="0"/>
              </a:rPr>
              <a:t>δηλώσεις</a:t>
            </a:r>
            <a:r>
              <a:rPr lang="en-GB" sz="3200" dirty="0">
                <a:solidFill>
                  <a:srgbClr val="000000"/>
                </a:solidFill>
                <a:cs typeface="Times New Roman" pitchFamily="18" charset="0"/>
              </a:rPr>
              <a:t> β</a:t>
            </a:r>
            <a:r>
              <a:rPr lang="en-GB" sz="3200" dirty="0" err="1">
                <a:solidFill>
                  <a:srgbClr val="000000"/>
                </a:solidFill>
                <a:cs typeface="Times New Roman" pitchFamily="18" charset="0"/>
              </a:rPr>
              <a:t>ούλησης</a:t>
            </a:r>
            <a:r>
              <a:rPr lang="en-GB" sz="32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3200" u="sng" dirty="0">
                <a:solidFill>
                  <a:srgbClr val="000000"/>
                </a:solidFill>
                <a:cs typeface="Times New Roman" pitchFamily="18" charset="0"/>
              </a:rPr>
              <a:t>(</a:t>
            </a:r>
            <a:r>
              <a:rPr lang="en-GB" sz="3200" u="sng" dirty="0" err="1">
                <a:solidFill>
                  <a:srgbClr val="000000"/>
                </a:solidFill>
                <a:cs typeface="Times New Roman" pitchFamily="18" charset="0"/>
              </a:rPr>
              <a:t>Συνεχής</a:t>
            </a:r>
            <a:r>
              <a:rPr lang="en-GB" sz="3200" u="sng" dirty="0">
                <a:solidFill>
                  <a:srgbClr val="000000"/>
                </a:solidFill>
                <a:cs typeface="Times New Roman" pitchFamily="18" charset="0"/>
              </a:rPr>
              <a:t> Υπ</a:t>
            </a:r>
            <a:r>
              <a:rPr lang="en-GB" sz="3200" u="sng" dirty="0" err="1">
                <a:solidFill>
                  <a:srgbClr val="000000"/>
                </a:solidFill>
                <a:cs typeface="Times New Roman" pitchFamily="18" charset="0"/>
              </a:rPr>
              <a:t>οχρέωση</a:t>
            </a:r>
            <a:r>
              <a:rPr lang="en-GB" sz="3200" u="sng" dirty="0">
                <a:solidFill>
                  <a:srgbClr val="000000"/>
                </a:solidFill>
                <a:cs typeface="Times New Roman" pitchFamily="18" charset="0"/>
              </a:rPr>
              <a:t>)</a:t>
            </a:r>
            <a:r>
              <a:rPr lang="en-GB" sz="3200" dirty="0">
                <a:solidFill>
                  <a:srgbClr val="000000"/>
                </a:solidFill>
                <a:cs typeface="Times New Roman" pitchFamily="18" charset="0"/>
              </a:rPr>
              <a:t> α</a:t>
            </a:r>
            <a:r>
              <a:rPr lang="en-GB" sz="3200" dirty="0" err="1">
                <a:solidFill>
                  <a:srgbClr val="000000"/>
                </a:solidFill>
                <a:cs typeface="Times New Roman" pitchFamily="18" charset="0"/>
              </a:rPr>
              <a:t>γοράς</a:t>
            </a:r>
            <a:r>
              <a:rPr lang="en-GB" sz="3200" dirty="0">
                <a:solidFill>
                  <a:srgbClr val="000000"/>
                </a:solidFill>
                <a:cs typeface="Times New Roman" pitchFamily="18" charset="0"/>
              </a:rPr>
              <a:t> και π</a:t>
            </a:r>
            <a:r>
              <a:rPr lang="en-GB" sz="3200" dirty="0" err="1">
                <a:solidFill>
                  <a:srgbClr val="000000"/>
                </a:solidFill>
                <a:cs typeface="Times New Roman" pitchFamily="18" charset="0"/>
              </a:rPr>
              <a:t>ώλησης</a:t>
            </a:r>
            <a:r>
              <a:rPr lang="en-GB" sz="32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3200" dirty="0" err="1">
                <a:solidFill>
                  <a:srgbClr val="000000"/>
                </a:solidFill>
                <a:cs typeface="Times New Roman" pitchFamily="18" charset="0"/>
              </a:rPr>
              <a:t>στους</a:t>
            </a:r>
            <a:r>
              <a:rPr lang="en-GB" sz="32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3200" dirty="0" err="1">
                <a:solidFill>
                  <a:srgbClr val="000000"/>
                </a:solidFill>
                <a:cs typeface="Times New Roman" pitchFamily="18" charset="0"/>
              </a:rPr>
              <a:t>δύο</a:t>
            </a:r>
            <a:r>
              <a:rPr lang="en-GB" sz="32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3200" dirty="0" err="1">
                <a:solidFill>
                  <a:srgbClr val="000000"/>
                </a:solidFill>
                <a:cs typeface="Times New Roman" pitchFamily="18" charset="0"/>
              </a:rPr>
              <a:t>κοντινότερους</a:t>
            </a:r>
            <a:r>
              <a:rPr lang="en-GB" sz="32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3200" dirty="0" err="1">
                <a:solidFill>
                  <a:srgbClr val="000000"/>
                </a:solidFill>
                <a:cs typeface="Times New Roman" pitchFamily="18" charset="0"/>
              </a:rPr>
              <a:t>μήνες</a:t>
            </a:r>
            <a:r>
              <a:rPr lang="en-GB" sz="32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3200" dirty="0" err="1">
                <a:solidFill>
                  <a:srgbClr val="000000"/>
                </a:solidFill>
                <a:cs typeface="Times New Roman" pitchFamily="18" charset="0"/>
              </a:rPr>
              <a:t>λήξης</a:t>
            </a:r>
            <a:r>
              <a:rPr lang="en-GB" sz="3200" dirty="0">
                <a:solidFill>
                  <a:srgbClr val="000000"/>
                </a:solidFill>
                <a:cs typeface="Times New Roman" pitchFamily="18" charset="0"/>
              </a:rPr>
              <a:t>, </a:t>
            </a:r>
            <a:r>
              <a:rPr lang="en-GB" sz="3200" dirty="0" err="1">
                <a:solidFill>
                  <a:srgbClr val="000000"/>
                </a:solidFill>
                <a:cs typeface="Times New Roman" pitchFamily="18" charset="0"/>
              </a:rPr>
              <a:t>γι</a:t>
            </a:r>
            <a:r>
              <a:rPr lang="en-GB" sz="3200" dirty="0">
                <a:solidFill>
                  <a:srgbClr val="000000"/>
                </a:solidFill>
                <a:cs typeface="Times New Roman" pitchFamily="18" charset="0"/>
              </a:rPr>
              <a:t>α τρεις τιμές εξάσκησης: </a:t>
            </a:r>
            <a:endParaRPr lang="el-GR" sz="3200" dirty="0">
              <a:solidFill>
                <a:srgbClr val="000000"/>
              </a:solidFill>
            </a:endParaRPr>
          </a:p>
          <a:p>
            <a:pPr lvl="2" algn="just"/>
            <a:r>
              <a:rPr lang="en-GB" sz="2800" b="1" dirty="0" err="1">
                <a:solidFill>
                  <a:schemeClr val="hlink"/>
                </a:solidFill>
                <a:cs typeface="Times New Roman" pitchFamily="18" charset="0"/>
              </a:rPr>
              <a:t>μί</a:t>
            </a:r>
            <a:r>
              <a:rPr lang="en-GB" sz="2800" b="1" dirty="0">
                <a:solidFill>
                  <a:schemeClr val="hlink"/>
                </a:solidFill>
                <a:cs typeface="Times New Roman" pitchFamily="18" charset="0"/>
              </a:rPr>
              <a:t>α στην τρέχουσα τιμή (</a:t>
            </a:r>
            <a:r>
              <a:rPr lang="en-US" sz="2800" b="1" dirty="0">
                <a:solidFill>
                  <a:schemeClr val="hlink"/>
                </a:solidFill>
                <a:cs typeface="Times New Roman" pitchFamily="18" charset="0"/>
              </a:rPr>
              <a:t>at the money</a:t>
            </a:r>
            <a:r>
              <a:rPr lang="en-GB" sz="2800" b="1" dirty="0">
                <a:solidFill>
                  <a:schemeClr val="hlink"/>
                </a:solidFill>
                <a:cs typeface="Times New Roman" pitchFamily="18" charset="0"/>
              </a:rPr>
              <a:t>), </a:t>
            </a:r>
            <a:endParaRPr lang="el-GR" sz="2800" b="1" dirty="0">
              <a:solidFill>
                <a:schemeClr val="hlink"/>
              </a:solidFill>
            </a:endParaRPr>
          </a:p>
          <a:p>
            <a:pPr lvl="2" algn="just"/>
            <a:r>
              <a:rPr lang="en-GB" sz="2800" b="1" dirty="0" err="1">
                <a:solidFill>
                  <a:schemeClr val="hlink"/>
                </a:solidFill>
                <a:cs typeface="Times New Roman" pitchFamily="18" charset="0"/>
              </a:rPr>
              <a:t>μί</a:t>
            </a:r>
            <a:r>
              <a:rPr lang="en-GB" sz="2800" b="1" dirty="0">
                <a:solidFill>
                  <a:schemeClr val="hlink"/>
                </a:solidFill>
                <a:cs typeface="Times New Roman" pitchFamily="18" charset="0"/>
              </a:rPr>
              <a:t>α τιμή πάνω καθώς και </a:t>
            </a:r>
            <a:endParaRPr lang="el-GR" sz="2800" b="1" dirty="0">
              <a:solidFill>
                <a:schemeClr val="hlink"/>
              </a:solidFill>
            </a:endParaRPr>
          </a:p>
          <a:p>
            <a:pPr lvl="2" algn="just"/>
            <a:r>
              <a:rPr lang="en-GB" sz="2800" b="1" dirty="0" err="1">
                <a:solidFill>
                  <a:schemeClr val="hlink"/>
                </a:solidFill>
                <a:cs typeface="Times New Roman" pitchFamily="18" charset="0"/>
              </a:rPr>
              <a:t>μί</a:t>
            </a:r>
            <a:r>
              <a:rPr lang="en-GB" sz="2800" b="1" dirty="0">
                <a:solidFill>
                  <a:schemeClr val="hlink"/>
                </a:solidFill>
                <a:cs typeface="Times New Roman" pitchFamily="18" charset="0"/>
              </a:rPr>
              <a:t>α τιμή κάτω από την τρέχουσα τιμή.</a:t>
            </a:r>
          </a:p>
        </p:txBody>
      </p:sp>
    </p:spTree>
    <p:extLst>
      <p:ext uri="{BB962C8B-B14F-4D97-AF65-F5344CB8AC3E}">
        <p14:creationId xmlns:p14="http://schemas.microsoft.com/office/powerpoint/2010/main" xmlns="" val="35674427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1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61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61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61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61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61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1123" grpId="0" build="p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5CA47-8FEE-4574-81E2-409427A40107}" type="slidenum">
              <a:rPr lang="en-US"/>
              <a:pPr/>
              <a:t>34</a:t>
            </a:fld>
            <a:endParaRPr lang="en-US"/>
          </a:p>
        </p:txBody>
      </p:sp>
      <p:sp>
        <p:nvSpPr>
          <p:cNvPr id="262147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991600" cy="6858000"/>
          </a:xfrm>
          <a:solidFill>
            <a:srgbClr val="FFFBFF"/>
          </a:solidFill>
        </p:spPr>
        <p:txBody>
          <a:bodyPr/>
          <a:lstStyle/>
          <a:p>
            <a:pPr lvl="1" algn="just"/>
            <a:r>
              <a:rPr lang="en-GB">
                <a:solidFill>
                  <a:srgbClr val="000000"/>
                </a:solidFill>
                <a:cs typeface="Times New Roman" pitchFamily="18" charset="0"/>
              </a:rPr>
              <a:t>Παρέχουν δηλώσεις βούλησης αγοράς και πώλησης για όλες τις υπόλοιπες σειρές, ανεξαρτήτου μήνα λήξης, εντός 3 λεπτών από την στιγμή που τους ζητείται δήλωση βούλησης </a:t>
            </a:r>
            <a:r>
              <a:rPr lang="en-GB" u="sng">
                <a:solidFill>
                  <a:srgbClr val="000000"/>
                </a:solidFill>
                <a:cs typeface="Times New Roman" pitchFamily="18" charset="0"/>
              </a:rPr>
              <a:t>(Μη Συνεχής Υποχρέωση).</a:t>
            </a:r>
            <a:r>
              <a:rPr lang="en-GB">
                <a:solidFill>
                  <a:srgbClr val="000000"/>
                </a:solidFill>
                <a:cs typeface="Times New Roman" pitchFamily="18" charset="0"/>
              </a:rPr>
              <a:t> Η χρονική διάρκεια παραμονής αυτής της τιμής στο σύστημα είναι τουλάχιστον 20 δευτερόλεπτα.</a:t>
            </a:r>
          </a:p>
          <a:p>
            <a:pPr lvl="1" algn="just"/>
            <a:r>
              <a:rPr lang="en-GB">
                <a:solidFill>
                  <a:srgbClr val="000000"/>
                </a:solidFill>
                <a:cs typeface="Times New Roman" pitchFamily="18" charset="0"/>
              </a:rPr>
              <a:t>5 ημέρες πριν την λήξη της κοντινότερης σειράς, υποχρεούνται να παρέχουν συνεχώς δηλώσεις </a:t>
            </a:r>
            <a:r>
              <a:rPr lang="en-GB" u="sng">
                <a:solidFill>
                  <a:srgbClr val="000000"/>
                </a:solidFill>
                <a:cs typeface="Times New Roman" pitchFamily="18" charset="0"/>
              </a:rPr>
              <a:t>(Συνεχής Υποχρέωση)</a:t>
            </a:r>
            <a:r>
              <a:rPr lang="en-GB">
                <a:solidFill>
                  <a:srgbClr val="000000"/>
                </a:solidFill>
                <a:cs typeface="Times New Roman" pitchFamily="18" charset="0"/>
              </a:rPr>
              <a:t> βούλησης αγοράς και πώλησης για τρεις τιμές εξάσκησης και για τον τρίτο κοντινότερο μήνα λήξης.</a:t>
            </a:r>
          </a:p>
          <a:p>
            <a:pPr lvl="1" algn="just"/>
            <a:r>
              <a:rPr lang="en-GB" sz="3200" b="1">
                <a:solidFill>
                  <a:srgbClr val="000000"/>
                </a:solidFill>
                <a:cs typeface="Times New Roman" pitchFamily="18" charset="0"/>
              </a:rPr>
              <a:t>Eλάχιστος αριθμός συμβολαίων</a:t>
            </a:r>
            <a:r>
              <a:rPr lang="en-GB" b="1">
                <a:solidFill>
                  <a:srgbClr val="000000"/>
                </a:solidFill>
                <a:cs typeface="Times New Roman" pitchFamily="18" charset="0"/>
              </a:rPr>
              <a:t> :</a:t>
            </a:r>
            <a:endParaRPr lang="en-GB">
              <a:solidFill>
                <a:srgbClr val="000000"/>
              </a:solidFill>
              <a:cs typeface="Times New Roman" pitchFamily="18" charset="0"/>
            </a:endParaRPr>
          </a:p>
          <a:p>
            <a:pPr lvl="2" algn="just"/>
            <a:r>
              <a:rPr lang="en-GB" sz="2800">
                <a:solidFill>
                  <a:srgbClr val="000000"/>
                </a:solidFill>
                <a:cs typeface="Times New Roman" pitchFamily="18" charset="0"/>
              </a:rPr>
              <a:t>5 συμβόλαια ανά δήλωση βούλησης αγοράς και 5 συμβόλαια </a:t>
            </a:r>
            <a:r>
              <a:rPr lang="el-GR" sz="2800">
                <a:solidFill>
                  <a:srgbClr val="000000"/>
                </a:solidFill>
                <a:latin typeface="Times New Roman" pitchFamily="18" charset="0"/>
              </a:rPr>
              <a:t>α</a:t>
            </a:r>
            <a:r>
              <a:rPr lang="en-GB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να δήλωση</a:t>
            </a:r>
            <a:r>
              <a:rPr lang="en-GB" sz="2800">
                <a:solidFill>
                  <a:srgbClr val="000000"/>
                </a:solidFill>
                <a:cs typeface="Times New Roman" pitchFamily="18" charset="0"/>
              </a:rPr>
              <a:t> βούλησης πώλησης</a:t>
            </a:r>
          </a:p>
          <a:p>
            <a:pPr lvl="1" algn="just">
              <a:buFont typeface="Wingdings" pitchFamily="2" charset="2"/>
              <a:buNone/>
            </a:pPr>
            <a:endParaRPr lang="en-GB">
              <a:solidFill>
                <a:srgbClr val="0000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78418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62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62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62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2147" grpId="0" build="p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81996-1354-4565-929A-655C63DF2165}" type="slidenum">
              <a:rPr lang="en-US"/>
              <a:pPr/>
              <a:t>35</a:t>
            </a:fld>
            <a:endParaRPr lang="en-US"/>
          </a:p>
        </p:txBody>
      </p:sp>
      <p:sp>
        <p:nvSpPr>
          <p:cNvPr id="2447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43975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b="1">
                <a:solidFill>
                  <a:srgbClr val="CC3300"/>
                </a:solidFill>
                <a:cs typeface="Times New Roman" pitchFamily="18" charset="0"/>
              </a:rPr>
              <a:t>Παράδειγμα θέσης Αγοράς ενός </a:t>
            </a:r>
            <a:r>
              <a:rPr lang="en-US" sz="4000" b="1">
                <a:solidFill>
                  <a:srgbClr val="CC3300"/>
                </a:solidFill>
              </a:rPr>
              <a:t>call</a:t>
            </a:r>
            <a:r>
              <a:rPr lang="en-GB" sz="4000" b="1">
                <a:solidFill>
                  <a:srgbClr val="CC3300"/>
                </a:solidFill>
                <a:cs typeface="Times New Roman" pitchFamily="18" charset="0"/>
              </a:rPr>
              <a:t> (Προσδοκίες ανοδικές)</a:t>
            </a:r>
            <a:endParaRPr lang="el-GR" sz="4000">
              <a:solidFill>
                <a:srgbClr val="CC3300"/>
              </a:solidFill>
              <a:cs typeface="Times New Roman" pitchFamily="18" charset="0"/>
            </a:endParaRPr>
          </a:p>
        </p:txBody>
      </p:sp>
      <p:sp>
        <p:nvSpPr>
          <p:cNvPr id="244739" name="Rectangle 3"/>
          <p:cNvSpPr>
            <a:spLocks noGrp="1" noChangeArrowheads="1"/>
          </p:cNvSpPr>
          <p:nvPr>
            <p:ph idx="1"/>
          </p:nvPr>
        </p:nvSpPr>
        <p:spPr>
          <a:xfrm>
            <a:off x="0" y="1066800"/>
            <a:ext cx="9144000" cy="5791200"/>
          </a:xfrm>
          <a:solidFill>
            <a:srgbClr val="FFFFFF"/>
          </a:solidFill>
        </p:spPr>
        <p:txBody>
          <a:bodyPr>
            <a:normAutofit lnSpcReduction="10000"/>
          </a:bodyPr>
          <a:lstStyle/>
          <a:p>
            <a:pPr algn="just"/>
            <a:r>
              <a:rPr lang="en-GB" b="1" dirty="0" err="1">
                <a:cs typeface="Times New Roman" pitchFamily="18" charset="0"/>
              </a:rPr>
              <a:t>Ας</a:t>
            </a:r>
            <a:r>
              <a:rPr lang="en-GB" b="1" dirty="0">
                <a:cs typeface="Times New Roman" pitchFamily="18" charset="0"/>
              </a:rPr>
              <a:t> υπ</a:t>
            </a:r>
            <a:r>
              <a:rPr lang="en-GB" b="1" dirty="0" err="1">
                <a:cs typeface="Times New Roman" pitchFamily="18" charset="0"/>
              </a:rPr>
              <a:t>οθέσουμε</a:t>
            </a:r>
            <a:r>
              <a:rPr lang="en-GB" b="1" dirty="0">
                <a:cs typeface="Times New Roman" pitchFamily="18" charset="0"/>
              </a:rPr>
              <a:t> </a:t>
            </a:r>
            <a:r>
              <a:rPr lang="en-GB" b="1" dirty="0" err="1">
                <a:cs typeface="Times New Roman" pitchFamily="18" charset="0"/>
              </a:rPr>
              <a:t>ότι</a:t>
            </a:r>
            <a:r>
              <a:rPr lang="en-GB" b="1" dirty="0">
                <a:cs typeface="Times New Roman" pitchFamily="18" charset="0"/>
              </a:rPr>
              <a:t> ο επ</a:t>
            </a:r>
            <a:r>
              <a:rPr lang="en-GB" b="1" dirty="0" err="1">
                <a:cs typeface="Times New Roman" pitchFamily="18" charset="0"/>
              </a:rPr>
              <a:t>ενδυτής</a:t>
            </a:r>
            <a:r>
              <a:rPr lang="en-GB" b="1" dirty="0">
                <a:cs typeface="Times New Roman" pitchFamily="18" charset="0"/>
              </a:rPr>
              <a:t> ανα</a:t>
            </a:r>
            <a:r>
              <a:rPr lang="en-GB" b="1" dirty="0" err="1">
                <a:cs typeface="Times New Roman" pitchFamily="18" charset="0"/>
              </a:rPr>
              <a:t>μένει</a:t>
            </a:r>
            <a:r>
              <a:rPr lang="en-GB" b="1" dirty="0">
                <a:cs typeface="Times New Roman" pitchFamily="18" charset="0"/>
              </a:rPr>
              <a:t> </a:t>
            </a:r>
            <a:r>
              <a:rPr lang="en-GB" b="1" dirty="0" err="1">
                <a:cs typeface="Times New Roman" pitchFamily="18" charset="0"/>
              </a:rPr>
              <a:t>ότι</a:t>
            </a:r>
            <a:r>
              <a:rPr lang="en-GB" b="1" dirty="0">
                <a:cs typeface="Times New Roman" pitchFamily="18" charset="0"/>
              </a:rPr>
              <a:t> η </a:t>
            </a:r>
            <a:r>
              <a:rPr lang="en-GB" b="1" dirty="0" err="1">
                <a:cs typeface="Times New Roman" pitchFamily="18" charset="0"/>
              </a:rPr>
              <a:t>τιμή</a:t>
            </a:r>
            <a:r>
              <a:rPr lang="en-GB" b="1" dirty="0">
                <a:cs typeface="Times New Roman" pitchFamily="18" charset="0"/>
              </a:rPr>
              <a:t> </a:t>
            </a:r>
            <a:r>
              <a:rPr lang="en-GB" b="1" dirty="0" err="1">
                <a:cs typeface="Times New Roman" pitchFamily="18" charset="0"/>
              </a:rPr>
              <a:t>του</a:t>
            </a:r>
            <a:r>
              <a:rPr lang="en-GB" b="1" dirty="0">
                <a:cs typeface="Times New Roman" pitchFamily="18" charset="0"/>
              </a:rPr>
              <a:t> </a:t>
            </a:r>
            <a:r>
              <a:rPr lang="en-GB" b="1" dirty="0" err="1">
                <a:cs typeface="Times New Roman" pitchFamily="18" charset="0"/>
              </a:rPr>
              <a:t>δείκτη</a:t>
            </a:r>
            <a:r>
              <a:rPr lang="en-GB" b="1" dirty="0">
                <a:cs typeface="Times New Roman" pitchFamily="18" charset="0"/>
              </a:rPr>
              <a:t> </a:t>
            </a:r>
            <a:r>
              <a:rPr lang="en-GB" b="1" dirty="0" smtClean="0">
                <a:cs typeface="Times New Roman" pitchFamily="18" charset="0"/>
              </a:rPr>
              <a:t>FTSE/</a:t>
            </a:r>
            <a:r>
              <a:rPr lang="en-GB" b="1" dirty="0" err="1" smtClean="0">
                <a:cs typeface="Times New Roman" pitchFamily="18" charset="0"/>
              </a:rPr>
              <a:t>Athex</a:t>
            </a:r>
            <a:r>
              <a:rPr lang="en-GB" b="1" dirty="0" smtClean="0">
                <a:cs typeface="Times New Roman" pitchFamily="18" charset="0"/>
              </a:rPr>
              <a:t> Large Cap </a:t>
            </a:r>
            <a:r>
              <a:rPr lang="en-GB" b="1" dirty="0">
                <a:cs typeface="Times New Roman" pitchFamily="18" charset="0"/>
              </a:rPr>
              <a:t>θα α</a:t>
            </a:r>
            <a:r>
              <a:rPr lang="en-GB" b="1" dirty="0" err="1">
                <a:cs typeface="Times New Roman" pitchFamily="18" charset="0"/>
              </a:rPr>
              <a:t>υξηθεί</a:t>
            </a:r>
            <a:r>
              <a:rPr lang="en-GB" b="1" dirty="0">
                <a:cs typeface="Times New Roman" pitchFamily="18" charset="0"/>
              </a:rPr>
              <a:t>.</a:t>
            </a:r>
            <a:r>
              <a:rPr lang="en-GB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l-GR" dirty="0">
              <a:solidFill>
                <a:srgbClr val="000000"/>
              </a:solidFill>
            </a:endParaRPr>
          </a:p>
          <a:p>
            <a:pPr algn="just"/>
            <a:r>
              <a:rPr lang="el-GR" b="1" dirty="0" smtClean="0">
                <a:solidFill>
                  <a:srgbClr val="FF0000"/>
                </a:solidFill>
                <a:cs typeface="Times New Roman" pitchFamily="18" charset="0"/>
              </a:rPr>
              <a:t>Ο επενδυτής προτίθεται </a:t>
            </a:r>
            <a:r>
              <a:rPr lang="en-GB" b="1" dirty="0" smtClean="0">
                <a:solidFill>
                  <a:srgbClr val="FF0000"/>
                </a:solidFill>
                <a:cs typeface="Times New Roman" pitchFamily="18" charset="0"/>
              </a:rPr>
              <a:t>να </a:t>
            </a:r>
            <a:r>
              <a:rPr lang="en-GB" b="1" dirty="0">
                <a:solidFill>
                  <a:srgbClr val="FF0000"/>
                </a:solidFill>
                <a:cs typeface="Times New Roman" pitchFamily="18" charset="0"/>
              </a:rPr>
              <a:t>επ</a:t>
            </a:r>
            <a:r>
              <a:rPr lang="en-GB" b="1" dirty="0" err="1">
                <a:solidFill>
                  <a:srgbClr val="FF0000"/>
                </a:solidFill>
                <a:cs typeface="Times New Roman" pitchFamily="18" charset="0"/>
              </a:rPr>
              <a:t>ενδύσει</a:t>
            </a:r>
            <a:r>
              <a:rPr lang="en-GB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GB" b="1" dirty="0" err="1">
                <a:solidFill>
                  <a:srgbClr val="FF0000"/>
                </a:solidFill>
                <a:cs typeface="Times New Roman" pitchFamily="18" charset="0"/>
              </a:rPr>
              <a:t>σε</a:t>
            </a:r>
            <a:r>
              <a:rPr lang="en-GB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GB" b="1" dirty="0" err="1">
                <a:solidFill>
                  <a:srgbClr val="FF0000"/>
                </a:solidFill>
                <a:cs typeface="Times New Roman" pitchFamily="18" charset="0"/>
              </a:rPr>
              <a:t>μετοχές</a:t>
            </a:r>
            <a:r>
              <a:rPr lang="en-GB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GB" b="1" dirty="0" err="1">
                <a:solidFill>
                  <a:srgbClr val="FF0000"/>
                </a:solidFill>
                <a:cs typeface="Times New Roman" pitchFamily="18" charset="0"/>
              </a:rPr>
              <a:t>του</a:t>
            </a:r>
            <a:r>
              <a:rPr lang="en-GB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GB" b="1" dirty="0" err="1">
                <a:solidFill>
                  <a:srgbClr val="FF0000"/>
                </a:solidFill>
                <a:cs typeface="Times New Roman" pitchFamily="18" charset="0"/>
              </a:rPr>
              <a:t>δείκτη</a:t>
            </a:r>
            <a:r>
              <a:rPr lang="en-GB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GB" b="1" dirty="0" smtClean="0">
                <a:solidFill>
                  <a:srgbClr val="FF0000"/>
                </a:solidFill>
                <a:cs typeface="Times New Roman" pitchFamily="18" charset="0"/>
              </a:rPr>
              <a:t>FTSE/</a:t>
            </a:r>
            <a:r>
              <a:rPr lang="en-GB" b="1" dirty="0" err="1" smtClean="0">
                <a:solidFill>
                  <a:srgbClr val="FF0000"/>
                </a:solidFill>
                <a:cs typeface="Times New Roman" pitchFamily="18" charset="0"/>
              </a:rPr>
              <a:t>Athex</a:t>
            </a:r>
            <a:r>
              <a:rPr lang="en-GB" b="1" dirty="0" smtClean="0">
                <a:solidFill>
                  <a:srgbClr val="FF0000"/>
                </a:solidFill>
                <a:cs typeface="Times New Roman" pitchFamily="18" charset="0"/>
              </a:rPr>
              <a:t> Large Cap </a:t>
            </a:r>
            <a:r>
              <a:rPr lang="en-GB" b="1" dirty="0">
                <a:solidFill>
                  <a:srgbClr val="FF0000"/>
                </a:solidFill>
                <a:cs typeface="Times New Roman" pitchFamily="18" charset="0"/>
              </a:rPr>
              <a:t>α</a:t>
            </a:r>
            <a:r>
              <a:rPr lang="en-GB" b="1" dirty="0" err="1">
                <a:solidFill>
                  <a:srgbClr val="FF0000"/>
                </a:solidFill>
                <a:cs typeface="Times New Roman" pitchFamily="18" charset="0"/>
              </a:rPr>
              <a:t>λλά</a:t>
            </a:r>
            <a:endParaRPr lang="en-GB" b="1" dirty="0">
              <a:solidFill>
                <a:srgbClr val="FF0000"/>
              </a:solidFill>
              <a:cs typeface="Times New Roman" pitchFamily="18" charset="0"/>
            </a:endParaRPr>
          </a:p>
          <a:p>
            <a:pPr lvl="1" algn="just"/>
            <a:r>
              <a:rPr lang="en-GB" b="1" dirty="0">
                <a:solidFill>
                  <a:srgbClr val="33CC33"/>
                </a:solidFill>
                <a:cs typeface="Times New Roman" pitchFamily="18" charset="0"/>
              </a:rPr>
              <a:t>α</a:t>
            </a:r>
            <a:r>
              <a:rPr lang="en-GB" b="1" dirty="0" err="1">
                <a:solidFill>
                  <a:srgbClr val="33CC33"/>
                </a:solidFill>
                <a:cs typeface="Times New Roman" pitchFamily="18" charset="0"/>
              </a:rPr>
              <a:t>φενός</a:t>
            </a:r>
            <a:r>
              <a:rPr lang="en-GB" b="1" dirty="0">
                <a:solidFill>
                  <a:srgbClr val="33CC33"/>
                </a:solidFill>
                <a:cs typeface="Times New Roman" pitchFamily="18" charset="0"/>
              </a:rPr>
              <a:t> </a:t>
            </a:r>
            <a:r>
              <a:rPr lang="en-GB" b="1" dirty="0" err="1">
                <a:solidFill>
                  <a:srgbClr val="33CC33"/>
                </a:solidFill>
                <a:cs typeface="Times New Roman" pitchFamily="18" charset="0"/>
              </a:rPr>
              <a:t>δεν</a:t>
            </a:r>
            <a:r>
              <a:rPr lang="en-GB" b="1" dirty="0">
                <a:solidFill>
                  <a:srgbClr val="33CC33"/>
                </a:solidFill>
                <a:cs typeface="Times New Roman" pitchFamily="18" charset="0"/>
              </a:rPr>
              <a:t> </a:t>
            </a:r>
            <a:r>
              <a:rPr lang="en-GB" b="1" dirty="0" err="1">
                <a:solidFill>
                  <a:srgbClr val="33CC33"/>
                </a:solidFill>
                <a:cs typeface="Times New Roman" pitchFamily="18" charset="0"/>
              </a:rPr>
              <a:t>έχει</a:t>
            </a:r>
            <a:r>
              <a:rPr lang="en-GB" b="1" dirty="0">
                <a:solidFill>
                  <a:srgbClr val="33CC33"/>
                </a:solidFill>
                <a:cs typeface="Times New Roman" pitchFamily="18" charset="0"/>
              </a:rPr>
              <a:t> </a:t>
            </a:r>
            <a:r>
              <a:rPr lang="en-GB" b="1" dirty="0" err="1">
                <a:solidFill>
                  <a:srgbClr val="33CC33"/>
                </a:solidFill>
                <a:cs typeface="Times New Roman" pitchFamily="18" charset="0"/>
              </a:rPr>
              <a:t>όλο</a:t>
            </a:r>
            <a:r>
              <a:rPr lang="en-GB" b="1" dirty="0">
                <a:solidFill>
                  <a:srgbClr val="33CC33"/>
                </a:solidFill>
                <a:cs typeface="Times New Roman" pitchFamily="18" charset="0"/>
              </a:rPr>
              <a:t> </a:t>
            </a:r>
            <a:r>
              <a:rPr lang="en-GB" b="1" dirty="0" err="1">
                <a:solidFill>
                  <a:srgbClr val="33CC33"/>
                </a:solidFill>
                <a:cs typeface="Times New Roman" pitchFamily="18" charset="0"/>
              </a:rPr>
              <a:t>το</a:t>
            </a:r>
            <a:r>
              <a:rPr lang="en-GB" b="1" dirty="0">
                <a:solidFill>
                  <a:srgbClr val="33CC33"/>
                </a:solidFill>
                <a:cs typeface="Times New Roman" pitchFamily="18" charset="0"/>
              </a:rPr>
              <a:t> π</a:t>
            </a:r>
            <a:r>
              <a:rPr lang="en-GB" b="1" dirty="0" err="1">
                <a:solidFill>
                  <a:srgbClr val="33CC33"/>
                </a:solidFill>
                <a:cs typeface="Times New Roman" pitchFamily="18" charset="0"/>
              </a:rPr>
              <a:t>οσό</a:t>
            </a:r>
            <a:r>
              <a:rPr lang="en-GB" b="1" dirty="0">
                <a:solidFill>
                  <a:srgbClr val="33CC33"/>
                </a:solidFill>
                <a:cs typeface="Times New Roman" pitchFamily="18" charset="0"/>
              </a:rPr>
              <a:t> π</a:t>
            </a:r>
            <a:r>
              <a:rPr lang="en-GB" b="1" dirty="0" err="1">
                <a:solidFill>
                  <a:srgbClr val="33CC33"/>
                </a:solidFill>
                <a:cs typeface="Times New Roman" pitchFamily="18" charset="0"/>
              </a:rPr>
              <a:t>ου</a:t>
            </a:r>
            <a:r>
              <a:rPr lang="en-GB" b="1" dirty="0">
                <a:solidFill>
                  <a:srgbClr val="33CC33"/>
                </a:solidFill>
                <a:cs typeface="Times New Roman" pitchFamily="18" charset="0"/>
              </a:rPr>
              <a:t> </a:t>
            </a:r>
            <a:r>
              <a:rPr lang="en-GB" b="1" dirty="0" err="1">
                <a:solidFill>
                  <a:srgbClr val="33CC33"/>
                </a:solidFill>
                <a:cs typeface="Times New Roman" pitchFamily="18" charset="0"/>
              </a:rPr>
              <a:t>χρειάζετ</a:t>
            </a:r>
            <a:r>
              <a:rPr lang="en-GB" b="1" dirty="0">
                <a:solidFill>
                  <a:srgbClr val="33CC33"/>
                </a:solidFill>
                <a:cs typeface="Times New Roman" pitchFamily="18" charset="0"/>
              </a:rPr>
              <a:t>αι για την αγορά των μετοχών και </a:t>
            </a:r>
          </a:p>
          <a:p>
            <a:pPr lvl="1" algn="just"/>
            <a:r>
              <a:rPr lang="en-GB" b="1" dirty="0">
                <a:solidFill>
                  <a:srgbClr val="33CC33"/>
                </a:solidFill>
                <a:cs typeface="Times New Roman" pitchFamily="18" charset="0"/>
              </a:rPr>
              <a:t>α</a:t>
            </a:r>
            <a:r>
              <a:rPr lang="en-GB" b="1" dirty="0" err="1">
                <a:solidFill>
                  <a:srgbClr val="33CC33"/>
                </a:solidFill>
                <a:cs typeface="Times New Roman" pitchFamily="18" charset="0"/>
              </a:rPr>
              <a:t>φετέρου</a:t>
            </a:r>
            <a:r>
              <a:rPr lang="en-GB" b="1" dirty="0">
                <a:solidFill>
                  <a:srgbClr val="33CC33"/>
                </a:solidFill>
                <a:cs typeface="Times New Roman" pitchFamily="18" charset="0"/>
              </a:rPr>
              <a:t> </a:t>
            </a:r>
            <a:r>
              <a:rPr lang="en-GB" b="1" dirty="0" err="1">
                <a:solidFill>
                  <a:srgbClr val="33CC33"/>
                </a:solidFill>
                <a:cs typeface="Times New Roman" pitchFamily="18" charset="0"/>
              </a:rPr>
              <a:t>φο</a:t>
            </a:r>
            <a:r>
              <a:rPr lang="en-GB" b="1" dirty="0">
                <a:solidFill>
                  <a:srgbClr val="33CC33"/>
                </a:solidFill>
                <a:cs typeface="Times New Roman" pitchFamily="18" charset="0"/>
              </a:rPr>
              <a:t>βάται πιθανή πτώση των τιμών των μετοχών.</a:t>
            </a:r>
          </a:p>
          <a:p>
            <a:pPr algn="just"/>
            <a:r>
              <a:rPr lang="en-GB" sz="2800" b="1" dirty="0" err="1">
                <a:solidFill>
                  <a:srgbClr val="000000"/>
                </a:solidFill>
                <a:cs typeface="Times New Roman" pitchFamily="18" charset="0"/>
              </a:rPr>
              <a:t>Με</a:t>
            </a:r>
            <a:r>
              <a:rPr lang="en-GB" sz="28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000000"/>
                </a:solidFill>
                <a:cs typeface="Times New Roman" pitchFamily="18" charset="0"/>
              </a:rPr>
              <a:t>την</a:t>
            </a:r>
            <a:r>
              <a:rPr lang="en-GB" sz="2800" b="1" dirty="0">
                <a:solidFill>
                  <a:srgbClr val="000000"/>
                </a:solidFill>
                <a:cs typeface="Times New Roman" pitchFamily="18" charset="0"/>
              </a:rPr>
              <a:t> α</a:t>
            </a:r>
            <a:r>
              <a:rPr lang="en-GB" sz="2800" b="1" dirty="0" err="1">
                <a:solidFill>
                  <a:srgbClr val="000000"/>
                </a:solidFill>
                <a:cs typeface="Times New Roman" pitchFamily="18" charset="0"/>
              </a:rPr>
              <a:t>γορά</a:t>
            </a:r>
            <a:r>
              <a:rPr lang="en-GB" sz="28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000000"/>
                </a:solidFill>
                <a:cs typeface="Times New Roman" pitchFamily="18" charset="0"/>
              </a:rPr>
              <a:t>ενός</a:t>
            </a:r>
            <a:r>
              <a:rPr lang="en-GB" sz="2800" b="1" dirty="0">
                <a:solidFill>
                  <a:srgbClr val="000000"/>
                </a:solidFill>
                <a:cs typeface="Times New Roman" pitchFamily="18" charset="0"/>
              </a:rPr>
              <a:t> call </a:t>
            </a:r>
            <a:r>
              <a:rPr lang="en-GB" sz="2800" b="1" dirty="0" err="1">
                <a:solidFill>
                  <a:srgbClr val="000000"/>
                </a:solidFill>
                <a:cs typeface="Times New Roman" pitchFamily="18" charset="0"/>
              </a:rPr>
              <a:t>συμμετέχει</a:t>
            </a:r>
            <a:r>
              <a:rPr lang="en-GB" sz="28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000000"/>
                </a:solidFill>
                <a:cs typeface="Times New Roman" pitchFamily="18" charset="0"/>
              </a:rPr>
              <a:t>σε</a:t>
            </a:r>
            <a:r>
              <a:rPr lang="en-GB" sz="28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l-GR" sz="2800" b="1" dirty="0">
                <a:solidFill>
                  <a:srgbClr val="000000"/>
                </a:solidFill>
              </a:rPr>
              <a:t>τυχόν</a:t>
            </a:r>
            <a:r>
              <a:rPr lang="en-GB" sz="28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000000"/>
                </a:solidFill>
                <a:cs typeface="Times New Roman" pitchFamily="18" charset="0"/>
              </a:rPr>
              <a:t>άνοδο</a:t>
            </a:r>
            <a:r>
              <a:rPr lang="en-GB" sz="28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000000"/>
                </a:solidFill>
                <a:cs typeface="Times New Roman" pitchFamily="18" charset="0"/>
              </a:rPr>
              <a:t>της</a:t>
            </a:r>
            <a:r>
              <a:rPr lang="en-GB" sz="2800" b="1" dirty="0">
                <a:solidFill>
                  <a:srgbClr val="000000"/>
                </a:solidFill>
                <a:cs typeface="Times New Roman" pitchFamily="18" charset="0"/>
              </a:rPr>
              <a:t> α</a:t>
            </a:r>
            <a:r>
              <a:rPr lang="en-GB" sz="2800" b="1" dirty="0" err="1">
                <a:solidFill>
                  <a:srgbClr val="000000"/>
                </a:solidFill>
                <a:cs typeface="Times New Roman" pitchFamily="18" charset="0"/>
              </a:rPr>
              <a:t>γοράς</a:t>
            </a:r>
            <a:r>
              <a:rPr lang="en-GB" sz="28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000000"/>
                </a:solidFill>
                <a:cs typeface="Times New Roman" pitchFamily="18" charset="0"/>
              </a:rPr>
              <a:t>με</a:t>
            </a:r>
            <a:r>
              <a:rPr lang="en-GB" sz="28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000000"/>
                </a:solidFill>
                <a:cs typeface="Times New Roman" pitchFamily="18" charset="0"/>
              </a:rPr>
              <a:t>έν</a:t>
            </a:r>
            <a:r>
              <a:rPr lang="en-GB" sz="2800" b="1" dirty="0">
                <a:solidFill>
                  <a:srgbClr val="000000"/>
                </a:solidFill>
                <a:cs typeface="Times New Roman" pitchFamily="18" charset="0"/>
              </a:rPr>
              <a:t>α μικρό αρχικό κεφάλαιο,</a:t>
            </a:r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l-GR" sz="2800" dirty="0">
              <a:solidFill>
                <a:srgbClr val="000000"/>
              </a:solidFill>
            </a:endParaRPr>
          </a:p>
          <a:p>
            <a:pPr algn="just"/>
            <a:r>
              <a:rPr lang="el-GR" sz="2800" b="1" dirty="0">
                <a:solidFill>
                  <a:schemeClr val="hlink"/>
                </a:solidFill>
              </a:rPr>
              <a:t>Α</a:t>
            </a:r>
            <a:r>
              <a:rPr lang="en-GB" sz="2800" b="1" dirty="0">
                <a:solidFill>
                  <a:schemeClr val="hlink"/>
                </a:solidFill>
                <a:cs typeface="Times New Roman" pitchFamily="18" charset="0"/>
              </a:rPr>
              <a:t>ν υπ</a:t>
            </a:r>
            <a:r>
              <a:rPr lang="en-GB" sz="2800" b="1" dirty="0" err="1">
                <a:solidFill>
                  <a:schemeClr val="hlink"/>
                </a:solidFill>
                <a:cs typeface="Times New Roman" pitchFamily="18" charset="0"/>
              </a:rPr>
              <a:t>άρξει</a:t>
            </a:r>
            <a:r>
              <a:rPr lang="en-GB" sz="2800" b="1" dirty="0">
                <a:solidFill>
                  <a:schemeClr val="hlink"/>
                </a:solidFill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chemeClr val="hlink"/>
                </a:solidFill>
                <a:cs typeface="Times New Roman" pitchFamily="18" charset="0"/>
              </a:rPr>
              <a:t>ζημιά</a:t>
            </a:r>
            <a:r>
              <a:rPr lang="en-GB" sz="2800" b="1" dirty="0">
                <a:solidFill>
                  <a:schemeClr val="hlink"/>
                </a:solidFill>
                <a:cs typeface="Times New Roman" pitchFamily="18" charset="0"/>
              </a:rPr>
              <a:t>, α</a:t>
            </a:r>
            <a:r>
              <a:rPr lang="en-GB" sz="2800" b="1" dirty="0" err="1">
                <a:solidFill>
                  <a:schemeClr val="hlink"/>
                </a:solidFill>
                <a:cs typeface="Times New Roman" pitchFamily="18" charset="0"/>
              </a:rPr>
              <a:t>υτή</a:t>
            </a:r>
            <a:r>
              <a:rPr lang="en-GB" sz="2800" b="1" dirty="0">
                <a:solidFill>
                  <a:schemeClr val="hlink"/>
                </a:solidFill>
                <a:cs typeface="Times New Roman" pitchFamily="18" charset="0"/>
              </a:rPr>
              <a:t> θα π</a:t>
            </a:r>
            <a:r>
              <a:rPr lang="en-GB" sz="2800" b="1" dirty="0" err="1">
                <a:solidFill>
                  <a:schemeClr val="hlink"/>
                </a:solidFill>
                <a:cs typeface="Times New Roman" pitchFamily="18" charset="0"/>
              </a:rPr>
              <a:t>εριοριστεί</a:t>
            </a:r>
            <a:r>
              <a:rPr lang="en-GB" sz="2800" b="1" dirty="0">
                <a:solidFill>
                  <a:schemeClr val="hlink"/>
                </a:solidFill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chemeClr val="hlink"/>
                </a:solidFill>
                <a:cs typeface="Times New Roman" pitchFamily="18" charset="0"/>
              </a:rPr>
              <a:t>μόνο</a:t>
            </a:r>
            <a:r>
              <a:rPr lang="en-GB" sz="2800" b="1" dirty="0">
                <a:solidFill>
                  <a:schemeClr val="hlink"/>
                </a:solidFill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chemeClr val="hlink"/>
                </a:solidFill>
                <a:cs typeface="Times New Roman" pitchFamily="18" charset="0"/>
              </a:rPr>
              <a:t>στο</a:t>
            </a:r>
            <a:r>
              <a:rPr lang="en-GB" sz="2800" b="1" dirty="0">
                <a:solidFill>
                  <a:schemeClr val="hlink"/>
                </a:solidFill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chemeClr val="hlink"/>
                </a:solidFill>
                <a:cs typeface="Times New Roman" pitchFamily="18" charset="0"/>
              </a:rPr>
              <a:t>τίμημ</a:t>
            </a:r>
            <a:r>
              <a:rPr lang="en-GB" sz="2800" b="1" dirty="0">
                <a:solidFill>
                  <a:schemeClr val="hlink"/>
                </a:solidFill>
                <a:cs typeface="Times New Roman" pitchFamily="18" charset="0"/>
              </a:rPr>
              <a:t>α του δικαιώματος που θα καταβάλει.</a:t>
            </a:r>
            <a:r>
              <a:rPr lang="en-GB" sz="2800" dirty="0">
                <a:solidFill>
                  <a:schemeClr val="hlink"/>
                </a:solidFill>
                <a:cs typeface="Times New Roman" pitchFamily="18" charset="0"/>
              </a:rPr>
              <a:t> </a:t>
            </a:r>
            <a:endParaRPr lang="el-GR" sz="2800" dirty="0">
              <a:solidFill>
                <a:schemeClr val="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697696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4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44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44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44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44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447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4739" grpId="0" build="p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5D305-2025-46A0-8F36-282A7CA5D368}" type="slidenum">
              <a:rPr lang="en-US"/>
              <a:pPr/>
              <a:t>36</a:t>
            </a:fld>
            <a:endParaRPr lang="en-US"/>
          </a:p>
        </p:txBody>
      </p:sp>
      <p:sp>
        <p:nvSpPr>
          <p:cNvPr id="245762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5949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600" b="1" dirty="0">
                <a:solidFill>
                  <a:srgbClr val="CC3300"/>
                </a:solidFill>
                <a:cs typeface="Times New Roman" pitchFamily="18" charset="0"/>
              </a:rPr>
              <a:t>Α </a:t>
            </a:r>
            <a:r>
              <a:rPr lang="en-GB" sz="3600" b="1" dirty="0" err="1">
                <a:solidFill>
                  <a:srgbClr val="CC3300"/>
                </a:solidFill>
                <a:cs typeface="Times New Roman" pitchFamily="18" charset="0"/>
              </a:rPr>
              <a:t>Περί</a:t>
            </a:r>
            <a:r>
              <a:rPr lang="en-GB" sz="3600" b="1" dirty="0">
                <a:solidFill>
                  <a:srgbClr val="CC3300"/>
                </a:solidFill>
                <a:cs typeface="Times New Roman" pitchFamily="18" charset="0"/>
              </a:rPr>
              <a:t>πτωση: Ο επενδυτής κλείνει τη θέση του πριν τη λήξη του συμβολαίου</a:t>
            </a:r>
            <a:endParaRPr lang="el-GR" sz="3600" b="1" dirty="0">
              <a:solidFill>
                <a:srgbClr val="CC3300"/>
              </a:solidFill>
              <a:cs typeface="Times New Roman" pitchFamily="18" charset="0"/>
            </a:endParaRPr>
          </a:p>
        </p:txBody>
      </p:sp>
      <p:sp>
        <p:nvSpPr>
          <p:cNvPr id="245763" name="Rectangle 3"/>
          <p:cNvSpPr>
            <a:spLocks noGrp="1" noChangeArrowheads="1"/>
          </p:cNvSpPr>
          <p:nvPr>
            <p:ph idx="1"/>
          </p:nvPr>
        </p:nvSpPr>
        <p:spPr>
          <a:xfrm>
            <a:off x="0" y="1628800"/>
            <a:ext cx="9144000" cy="4503713"/>
          </a:xfrm>
        </p:spPr>
        <p:txBody>
          <a:bodyPr>
            <a:normAutofit/>
          </a:bodyPr>
          <a:lstStyle/>
          <a:p>
            <a:pPr algn="just"/>
            <a:r>
              <a:rPr lang="el-GR" dirty="0">
                <a:solidFill>
                  <a:srgbClr val="000000"/>
                </a:solidFill>
              </a:rPr>
              <a:t>Α</a:t>
            </a:r>
            <a:r>
              <a:rPr lang="en-GB" dirty="0">
                <a:solidFill>
                  <a:srgbClr val="000000"/>
                </a:solidFill>
              </a:rPr>
              <a:t>π</a:t>
            </a:r>
            <a:r>
              <a:rPr lang="en-GB" dirty="0" err="1">
                <a:solidFill>
                  <a:srgbClr val="000000"/>
                </a:solidFill>
              </a:rPr>
              <a:t>οφ</a:t>
            </a:r>
            <a:r>
              <a:rPr lang="en-GB" dirty="0">
                <a:solidFill>
                  <a:srgbClr val="000000"/>
                </a:solidFill>
              </a:rPr>
              <a:t>ασίζει </a:t>
            </a:r>
            <a:r>
              <a:rPr lang="el-GR" dirty="0">
                <a:solidFill>
                  <a:srgbClr val="000000"/>
                </a:solidFill>
              </a:rPr>
              <a:t>ο επενδυτής </a:t>
            </a:r>
            <a:r>
              <a:rPr lang="en-GB" dirty="0">
                <a:solidFill>
                  <a:srgbClr val="000000"/>
                </a:solidFill>
              </a:rPr>
              <a:t>να α</a:t>
            </a:r>
            <a:r>
              <a:rPr lang="en-GB" dirty="0" err="1">
                <a:solidFill>
                  <a:srgbClr val="000000"/>
                </a:solidFill>
              </a:rPr>
              <a:t>γοράσει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έν</a:t>
            </a:r>
            <a:r>
              <a:rPr lang="en-GB" dirty="0">
                <a:solidFill>
                  <a:srgbClr val="000000"/>
                </a:solidFill>
              </a:rPr>
              <a:t>α Δικαίωμα </a:t>
            </a:r>
            <a:r>
              <a:rPr lang="el-GR" dirty="0" smtClean="0">
                <a:solidFill>
                  <a:srgbClr val="000000"/>
                </a:solidFill>
              </a:rPr>
              <a:t>α</a:t>
            </a:r>
            <a:r>
              <a:rPr lang="en-GB" dirty="0" err="1" smtClean="0">
                <a:solidFill>
                  <a:srgbClr val="000000"/>
                </a:solidFill>
              </a:rPr>
              <a:t>γοράς</a:t>
            </a:r>
            <a:r>
              <a:rPr lang="en-GB" dirty="0" smtClean="0">
                <a:solidFill>
                  <a:srgbClr val="000000"/>
                </a:solidFill>
              </a:rPr>
              <a:t> </a:t>
            </a:r>
            <a:r>
              <a:rPr lang="en-GB" dirty="0">
                <a:solidFill>
                  <a:srgbClr val="000000"/>
                </a:solidFill>
              </a:rPr>
              <a:t>στο </a:t>
            </a:r>
            <a:r>
              <a:rPr lang="en-GB" dirty="0" err="1">
                <a:solidFill>
                  <a:srgbClr val="000000"/>
                </a:solidFill>
              </a:rPr>
              <a:t>δείκτη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smtClean="0">
                <a:solidFill>
                  <a:srgbClr val="000000"/>
                </a:solidFill>
              </a:rPr>
              <a:t>FTSE/</a:t>
            </a:r>
            <a:r>
              <a:rPr lang="en-GB" dirty="0" err="1" smtClean="0">
                <a:solidFill>
                  <a:srgbClr val="000000"/>
                </a:solidFill>
              </a:rPr>
              <a:t>Athex</a:t>
            </a:r>
            <a:r>
              <a:rPr lang="en-GB" dirty="0" smtClean="0">
                <a:solidFill>
                  <a:srgbClr val="000000"/>
                </a:solidFill>
              </a:rPr>
              <a:t> Large Cap .</a:t>
            </a:r>
            <a:endParaRPr lang="en-GB" dirty="0">
              <a:solidFill>
                <a:srgbClr val="000000"/>
              </a:solidFill>
            </a:endParaRPr>
          </a:p>
          <a:p>
            <a:pPr algn="just"/>
            <a:r>
              <a:rPr lang="en-GB" dirty="0" err="1">
                <a:solidFill>
                  <a:srgbClr val="000000"/>
                </a:solidFill>
              </a:rPr>
              <a:t>Ας</a:t>
            </a:r>
            <a:r>
              <a:rPr lang="en-GB" dirty="0">
                <a:solidFill>
                  <a:srgbClr val="000000"/>
                </a:solidFill>
              </a:rPr>
              <a:t> υπ</a:t>
            </a:r>
            <a:r>
              <a:rPr lang="en-GB" dirty="0" err="1">
                <a:solidFill>
                  <a:srgbClr val="000000"/>
                </a:solidFill>
              </a:rPr>
              <a:t>οθέσουμε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ότι</a:t>
            </a:r>
            <a:r>
              <a:rPr lang="en-GB" dirty="0">
                <a:solidFill>
                  <a:srgbClr val="000000"/>
                </a:solidFill>
              </a:rPr>
              <a:t> ο </a:t>
            </a:r>
            <a:r>
              <a:rPr lang="en-GB" dirty="0" err="1">
                <a:solidFill>
                  <a:srgbClr val="000000"/>
                </a:solidFill>
              </a:rPr>
              <a:t>δείκτης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είν</a:t>
            </a:r>
            <a:r>
              <a:rPr lang="en-GB" dirty="0">
                <a:solidFill>
                  <a:srgbClr val="000000"/>
                </a:solidFill>
              </a:rPr>
              <a:t>αι σήμερα στις </a:t>
            </a:r>
            <a:r>
              <a:rPr lang="el-GR" dirty="0" smtClean="0">
                <a:solidFill>
                  <a:srgbClr val="000000"/>
                </a:solidFill>
              </a:rPr>
              <a:t>136</a:t>
            </a:r>
            <a:r>
              <a:rPr lang="en-GB" dirty="0" smtClean="0">
                <a:solidFill>
                  <a:srgbClr val="000000"/>
                </a:solidFill>
              </a:rPr>
              <a:t> </a:t>
            </a:r>
            <a:r>
              <a:rPr lang="en-GB" dirty="0">
                <a:solidFill>
                  <a:srgbClr val="000000"/>
                </a:solidFill>
              </a:rPr>
              <a:t>μονάδες, </a:t>
            </a:r>
            <a:endParaRPr lang="el-GR" dirty="0">
              <a:solidFill>
                <a:srgbClr val="000000"/>
              </a:solidFill>
            </a:endParaRPr>
          </a:p>
          <a:p>
            <a:pPr lvl="1" algn="just"/>
            <a:r>
              <a:rPr lang="en-GB" sz="3200" dirty="0" err="1">
                <a:solidFill>
                  <a:srgbClr val="000000"/>
                </a:solidFill>
              </a:rPr>
              <a:t>το</a:t>
            </a:r>
            <a:r>
              <a:rPr lang="en-GB" sz="3200" dirty="0">
                <a:solidFill>
                  <a:srgbClr val="000000"/>
                </a:solidFill>
              </a:rPr>
              <a:t> </a:t>
            </a:r>
            <a:r>
              <a:rPr lang="en-GB" sz="3200" dirty="0" err="1">
                <a:solidFill>
                  <a:srgbClr val="000000"/>
                </a:solidFill>
              </a:rPr>
              <a:t>Δικ</a:t>
            </a:r>
            <a:r>
              <a:rPr lang="en-GB" sz="3200" dirty="0">
                <a:solidFill>
                  <a:srgbClr val="000000"/>
                </a:solidFill>
              </a:rPr>
              <a:t>αίωμα Αγοράς έχει </a:t>
            </a:r>
            <a:r>
              <a:rPr lang="en-GB" sz="3200" b="1" dirty="0">
                <a:solidFill>
                  <a:schemeClr val="tx2"/>
                </a:solidFill>
              </a:rPr>
              <a:t>τιμή άσκησης </a:t>
            </a:r>
            <a:r>
              <a:rPr lang="el-GR" sz="3200" b="1" dirty="0" smtClean="0">
                <a:solidFill>
                  <a:schemeClr val="tx2"/>
                </a:solidFill>
              </a:rPr>
              <a:t>135</a:t>
            </a:r>
            <a:r>
              <a:rPr lang="en-GB" sz="3200" b="1" dirty="0" smtClean="0">
                <a:solidFill>
                  <a:schemeClr val="tx2"/>
                </a:solidFill>
              </a:rPr>
              <a:t> </a:t>
            </a:r>
            <a:r>
              <a:rPr lang="en-GB" sz="3200" b="1" dirty="0">
                <a:solidFill>
                  <a:schemeClr val="tx2"/>
                </a:solidFill>
              </a:rPr>
              <a:t>μονάδες και </a:t>
            </a:r>
            <a:endParaRPr lang="el-GR" sz="3200" b="1" dirty="0">
              <a:solidFill>
                <a:schemeClr val="tx2"/>
              </a:solidFill>
            </a:endParaRPr>
          </a:p>
          <a:p>
            <a:pPr lvl="1" algn="just"/>
            <a:r>
              <a:rPr lang="en-GB" sz="3200" b="1" dirty="0" err="1">
                <a:solidFill>
                  <a:srgbClr val="33CC33"/>
                </a:solidFill>
              </a:rPr>
              <a:t>κοστίζει</a:t>
            </a:r>
            <a:r>
              <a:rPr lang="en-GB" sz="3200" b="1" dirty="0">
                <a:solidFill>
                  <a:srgbClr val="33CC33"/>
                </a:solidFill>
              </a:rPr>
              <a:t> </a:t>
            </a:r>
            <a:r>
              <a:rPr lang="el-GR" sz="3200" b="1" dirty="0" smtClean="0">
                <a:solidFill>
                  <a:srgbClr val="33CC33"/>
                </a:solidFill>
              </a:rPr>
              <a:t>5</a:t>
            </a:r>
            <a:r>
              <a:rPr lang="en-GB" sz="3200" b="1" dirty="0" smtClean="0">
                <a:solidFill>
                  <a:srgbClr val="33CC33"/>
                </a:solidFill>
              </a:rPr>
              <a:t> </a:t>
            </a:r>
            <a:r>
              <a:rPr lang="en-GB" sz="3200" b="1" dirty="0" err="1">
                <a:solidFill>
                  <a:srgbClr val="33CC33"/>
                </a:solidFill>
              </a:rPr>
              <a:t>μονάδες</a:t>
            </a:r>
            <a:r>
              <a:rPr lang="el-GR" sz="3200" dirty="0">
                <a:solidFill>
                  <a:srgbClr val="000000"/>
                </a:solidFill>
              </a:rPr>
              <a:t> </a:t>
            </a:r>
          </a:p>
          <a:p>
            <a:pPr lvl="1" algn="just"/>
            <a:r>
              <a:rPr lang="el-GR" sz="3200" b="1" dirty="0">
                <a:solidFill>
                  <a:schemeClr val="hlink"/>
                </a:solidFill>
              </a:rPr>
              <a:t>Συνολικό Κόστος </a:t>
            </a:r>
            <a:r>
              <a:rPr lang="el-GR" sz="3200" b="1" dirty="0" smtClean="0">
                <a:solidFill>
                  <a:schemeClr val="hlink"/>
                </a:solidFill>
                <a:cs typeface="Times New Roman" pitchFamily="18" charset="0"/>
              </a:rPr>
              <a:t>5</a:t>
            </a:r>
            <a:r>
              <a:rPr lang="en-GB" sz="3200" b="1" dirty="0" smtClean="0">
                <a:solidFill>
                  <a:schemeClr val="hlink"/>
                </a:solidFill>
                <a:cs typeface="Times New Roman" pitchFamily="18" charset="0"/>
              </a:rPr>
              <a:t>x5=</a:t>
            </a:r>
            <a:r>
              <a:rPr lang="el-GR" sz="3200" b="1" dirty="0" smtClean="0">
                <a:solidFill>
                  <a:schemeClr val="hlink"/>
                </a:solidFill>
                <a:cs typeface="Times New Roman" pitchFamily="18" charset="0"/>
              </a:rPr>
              <a:t>25 </a:t>
            </a:r>
            <a:r>
              <a:rPr lang="el-GR" sz="3200" b="1" dirty="0" smtClean="0">
                <a:solidFill>
                  <a:schemeClr val="hlink"/>
                </a:solidFill>
              </a:rPr>
              <a:t>Ευρώ</a:t>
            </a:r>
            <a:endParaRPr lang="en-GB" sz="3200" b="1" dirty="0">
              <a:solidFill>
                <a:schemeClr val="hlink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442578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5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45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45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45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45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63" grpId="0" build="p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A7355-883A-410C-8F5B-9995BB75D4B7}" type="slidenum">
              <a:rPr lang="en-US"/>
              <a:pPr/>
              <a:t>37</a:t>
            </a:fld>
            <a:endParaRPr lang="en-US"/>
          </a:p>
        </p:txBody>
      </p:sp>
      <p:sp>
        <p:nvSpPr>
          <p:cNvPr id="2467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sz="3600" b="1">
                <a:solidFill>
                  <a:srgbClr val="CC3300"/>
                </a:solidFill>
                <a:cs typeface="Times New Roman" pitchFamily="18" charset="0"/>
              </a:rPr>
              <a:t>Α Περίπτωση: Ο επενδυτής κλείνει τη θέση του πριν τη λήξη του συμβολαίου</a:t>
            </a:r>
            <a:endParaRPr lang="el-GR" sz="3600" b="1">
              <a:solidFill>
                <a:srgbClr val="CC3300"/>
              </a:solidFill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46787" name="Rectangle 3"/>
              <p:cNvSpPr>
                <a:spLocks noGrp="1" noChangeArrowheads="1"/>
              </p:cNvSpPr>
              <p:nvPr>
                <p:ph idx="1"/>
              </p:nvPr>
            </p:nvSpPr>
            <p:spPr>
              <a:xfrm>
                <a:off x="0" y="1905000"/>
                <a:ext cx="9144000" cy="4953000"/>
              </a:xfrm>
            </p:spPr>
            <p:txBody>
              <a:bodyPr/>
              <a:lstStyle/>
              <a:p>
                <a:pPr algn="just"/>
                <a:r>
                  <a:rPr lang="en-GB" dirty="0" smtClean="0">
                    <a:solidFill>
                      <a:srgbClr val="000000"/>
                    </a:solidFill>
                    <a:cs typeface="Times New Roman" pitchFamily="18" charset="0"/>
                  </a:rPr>
                  <a:t>Στην</a:t>
                </a:r>
                <a:r>
                  <a:rPr lang="en-GB" dirty="0">
                    <a:solidFill>
                      <a:srgbClr val="000000"/>
                    </a:solidFill>
                    <a:cs typeface="Times New Roman" pitchFamily="18" charset="0"/>
                  </a:rPr>
                  <a:t> π</a:t>
                </a:r>
                <a:r>
                  <a:rPr lang="en-GB" dirty="0" err="1">
                    <a:solidFill>
                      <a:srgbClr val="000000"/>
                    </a:solidFill>
                    <a:cs typeface="Times New Roman" pitchFamily="18" charset="0"/>
                  </a:rPr>
                  <a:t>ερί</a:t>
                </a:r>
                <a:r>
                  <a:rPr lang="en-GB" dirty="0">
                    <a:solidFill>
                      <a:srgbClr val="000000"/>
                    </a:solidFill>
                    <a:cs typeface="Times New Roman" pitchFamily="18" charset="0"/>
                  </a:rPr>
                  <a:t>πτωση που ο δείκτης αυξηθεί, για παράδειγμα φθάσει στις </a:t>
                </a:r>
                <a:r>
                  <a:rPr lang="el-GR" dirty="0" smtClean="0">
                    <a:solidFill>
                      <a:srgbClr val="000000"/>
                    </a:solidFill>
                    <a:cs typeface="Times New Roman" pitchFamily="18" charset="0"/>
                  </a:rPr>
                  <a:t>150</a:t>
                </a:r>
                <a:r>
                  <a:rPr lang="en-GB" dirty="0" smtClean="0">
                    <a:solidFill>
                      <a:srgbClr val="000000"/>
                    </a:solidFill>
                    <a:cs typeface="Times New Roman" pitchFamily="18" charset="0"/>
                  </a:rPr>
                  <a:t> </a:t>
                </a:r>
                <a:r>
                  <a:rPr lang="en-GB" dirty="0">
                    <a:solidFill>
                      <a:srgbClr val="000000"/>
                    </a:solidFill>
                    <a:cs typeface="Times New Roman" pitchFamily="18" charset="0"/>
                  </a:rPr>
                  <a:t>μονάδες, </a:t>
                </a:r>
                <a:endParaRPr lang="el-GR" dirty="0">
                  <a:solidFill>
                    <a:srgbClr val="000000"/>
                  </a:solidFill>
                </a:endParaRPr>
              </a:p>
              <a:p>
                <a:pPr lvl="1" algn="just"/>
                <a:r>
                  <a:rPr lang="en-GB" sz="3200" b="1" dirty="0">
                    <a:solidFill>
                      <a:schemeClr val="folHlink"/>
                    </a:solidFill>
                    <a:cs typeface="Times New Roman" pitchFamily="18" charset="0"/>
                  </a:rPr>
                  <a:t>ο α</a:t>
                </a:r>
                <a:r>
                  <a:rPr lang="en-GB" sz="3200" b="1" dirty="0" err="1">
                    <a:solidFill>
                      <a:schemeClr val="folHlink"/>
                    </a:solidFill>
                    <a:cs typeface="Times New Roman" pitchFamily="18" charset="0"/>
                  </a:rPr>
                  <a:t>γορ</a:t>
                </a:r>
                <a:r>
                  <a:rPr lang="en-GB" sz="3200" b="1" dirty="0">
                    <a:solidFill>
                      <a:schemeClr val="folHlink"/>
                    </a:solidFill>
                    <a:cs typeface="Times New Roman" pitchFamily="18" charset="0"/>
                  </a:rPr>
                  <a:t>αστής </a:t>
                </a:r>
                <a:r>
                  <a:rPr lang="el-GR" sz="3200" b="1" dirty="0" smtClean="0">
                    <a:solidFill>
                      <a:schemeClr val="folHlink"/>
                    </a:solidFill>
                    <a:cs typeface="Times New Roman" pitchFamily="18" charset="0"/>
                  </a:rPr>
                  <a:t>μπορεί να </a:t>
                </a:r>
                <a:r>
                  <a:rPr lang="en-GB" sz="3200" b="1" dirty="0" err="1" smtClean="0">
                    <a:solidFill>
                      <a:schemeClr val="folHlink"/>
                    </a:solidFill>
                    <a:cs typeface="Times New Roman" pitchFamily="18" charset="0"/>
                  </a:rPr>
                  <a:t>κλείσει</a:t>
                </a:r>
                <a:r>
                  <a:rPr lang="en-GB" sz="3200" b="1" dirty="0" smtClean="0">
                    <a:solidFill>
                      <a:schemeClr val="folHlink"/>
                    </a:solidFill>
                    <a:cs typeface="Times New Roman" pitchFamily="18" charset="0"/>
                  </a:rPr>
                  <a:t> </a:t>
                </a:r>
                <a:r>
                  <a:rPr lang="en-GB" sz="3200" b="1" dirty="0">
                    <a:solidFill>
                      <a:schemeClr val="folHlink"/>
                    </a:solidFill>
                    <a:cs typeface="Times New Roman" pitchFamily="18" charset="0"/>
                  </a:rPr>
                  <a:t>τη θέση του πουλώντας το Δικαίωμα του. </a:t>
                </a:r>
                <a:endParaRPr lang="el-GR" sz="3200" b="1" dirty="0">
                  <a:solidFill>
                    <a:schemeClr val="folHlink"/>
                  </a:solidFill>
                </a:endParaRPr>
              </a:p>
              <a:p>
                <a:pPr algn="just"/>
                <a:r>
                  <a:rPr lang="en-GB" b="1" dirty="0" err="1">
                    <a:solidFill>
                      <a:srgbClr val="000000"/>
                    </a:solidFill>
                    <a:cs typeface="Times New Roman" pitchFamily="18" charset="0"/>
                  </a:rPr>
                  <a:t>Ας</a:t>
                </a:r>
                <a:r>
                  <a:rPr lang="en-GB" b="1" dirty="0">
                    <a:solidFill>
                      <a:srgbClr val="000000"/>
                    </a:solidFill>
                    <a:cs typeface="Times New Roman" pitchFamily="18" charset="0"/>
                  </a:rPr>
                  <a:t> υπ</a:t>
                </a:r>
                <a:r>
                  <a:rPr lang="en-GB" b="1" dirty="0" err="1">
                    <a:solidFill>
                      <a:srgbClr val="000000"/>
                    </a:solidFill>
                    <a:cs typeface="Times New Roman" pitchFamily="18" charset="0"/>
                  </a:rPr>
                  <a:t>οθέσουμε</a:t>
                </a:r>
                <a:r>
                  <a:rPr lang="en-GB" b="1" dirty="0">
                    <a:solidFill>
                      <a:srgbClr val="000000"/>
                    </a:solidFill>
                    <a:cs typeface="Times New Roman" pitchFamily="18" charset="0"/>
                  </a:rPr>
                  <a:t> </a:t>
                </a:r>
                <a:r>
                  <a:rPr lang="en-GB" b="1" dirty="0" err="1">
                    <a:solidFill>
                      <a:srgbClr val="000000"/>
                    </a:solidFill>
                    <a:cs typeface="Times New Roman" pitchFamily="18" charset="0"/>
                  </a:rPr>
                  <a:t>ότι</a:t>
                </a:r>
                <a:r>
                  <a:rPr lang="en-GB" b="1" dirty="0">
                    <a:solidFill>
                      <a:srgbClr val="000000"/>
                    </a:solidFill>
                    <a:cs typeface="Times New Roman" pitchFamily="18" charset="0"/>
                  </a:rPr>
                  <a:t> </a:t>
                </a:r>
                <a:r>
                  <a:rPr lang="en-GB" b="1" dirty="0" err="1">
                    <a:solidFill>
                      <a:srgbClr val="000000"/>
                    </a:solidFill>
                    <a:cs typeface="Times New Roman" pitchFamily="18" charset="0"/>
                  </a:rPr>
                  <a:t>το</a:t>
                </a:r>
                <a:r>
                  <a:rPr lang="en-GB" b="1" dirty="0">
                    <a:solidFill>
                      <a:srgbClr val="000000"/>
                    </a:solidFill>
                    <a:cs typeface="Times New Roman" pitchFamily="18" charset="0"/>
                  </a:rPr>
                  <a:t> π</a:t>
                </a:r>
                <a:r>
                  <a:rPr lang="en-GB" b="1" dirty="0" err="1">
                    <a:solidFill>
                      <a:srgbClr val="000000"/>
                    </a:solidFill>
                    <a:cs typeface="Times New Roman" pitchFamily="18" charset="0"/>
                  </a:rPr>
                  <a:t>ουλάει</a:t>
                </a:r>
                <a:r>
                  <a:rPr lang="en-GB" b="1" dirty="0">
                    <a:solidFill>
                      <a:srgbClr val="000000"/>
                    </a:solidFill>
                    <a:cs typeface="Times New Roman" pitchFamily="18" charset="0"/>
                  </a:rPr>
                  <a:t> </a:t>
                </a:r>
                <a:r>
                  <a:rPr lang="el-GR" b="1" dirty="0" smtClean="0">
                    <a:solidFill>
                      <a:srgbClr val="000000"/>
                    </a:solidFill>
                    <a:cs typeface="Times New Roman" pitchFamily="18" charset="0"/>
                  </a:rPr>
                  <a:t>17</a:t>
                </a:r>
                <a:r>
                  <a:rPr lang="en-GB" b="1" dirty="0" smtClean="0">
                    <a:solidFill>
                      <a:srgbClr val="000000"/>
                    </a:solidFill>
                    <a:cs typeface="Times New Roman" pitchFamily="18" charset="0"/>
                  </a:rPr>
                  <a:t> </a:t>
                </a:r>
                <a:r>
                  <a:rPr lang="en-GB" b="1" dirty="0" err="1">
                    <a:solidFill>
                      <a:srgbClr val="000000"/>
                    </a:solidFill>
                    <a:cs typeface="Times New Roman" pitchFamily="18" charset="0"/>
                  </a:rPr>
                  <a:t>μονάδες</a:t>
                </a:r>
                <a:r>
                  <a:rPr lang="en-GB" b="1" dirty="0">
                    <a:solidFill>
                      <a:srgbClr val="000000"/>
                    </a:solidFill>
                    <a:cs typeface="Times New Roman" pitchFamily="18" charset="0"/>
                  </a:rPr>
                  <a:t>.</a:t>
                </a:r>
                <a:r>
                  <a:rPr lang="en-GB" dirty="0">
                    <a:solidFill>
                      <a:srgbClr val="000000"/>
                    </a:solidFill>
                    <a:cs typeface="Times New Roman" pitchFamily="18" charset="0"/>
                  </a:rPr>
                  <a:t> </a:t>
                </a:r>
                <a:endParaRPr lang="el-GR" dirty="0">
                  <a:solidFill>
                    <a:srgbClr val="000000"/>
                  </a:solidFill>
                </a:endParaRPr>
              </a:p>
              <a:p>
                <a:pPr lvl="1" algn="just"/>
                <a:r>
                  <a:rPr lang="en-GB" b="1" dirty="0">
                    <a:solidFill>
                      <a:schemeClr val="folHlink"/>
                    </a:solidFill>
                    <a:cs typeface="Times New Roman" pitchFamily="18" charset="0"/>
                  </a:rPr>
                  <a:t>Κα</a:t>
                </a:r>
                <a:r>
                  <a:rPr lang="en-GB" b="1" dirty="0" err="1">
                    <a:solidFill>
                      <a:schemeClr val="folHlink"/>
                    </a:solidFill>
                    <a:cs typeface="Times New Roman" pitchFamily="18" charset="0"/>
                  </a:rPr>
                  <a:t>τά</a:t>
                </a:r>
                <a:r>
                  <a:rPr lang="en-GB" b="1" dirty="0">
                    <a:solidFill>
                      <a:schemeClr val="folHlink"/>
                    </a:solidFill>
                    <a:cs typeface="Times New Roman" pitchFamily="18" charset="0"/>
                  </a:rPr>
                  <a:t> </a:t>
                </a:r>
                <a:r>
                  <a:rPr lang="en-GB" b="1" dirty="0" err="1">
                    <a:solidFill>
                      <a:schemeClr val="folHlink"/>
                    </a:solidFill>
                    <a:cs typeface="Times New Roman" pitchFamily="18" charset="0"/>
                  </a:rPr>
                  <a:t>συνέ</a:t>
                </a:r>
                <a:r>
                  <a:rPr lang="en-GB" b="1" dirty="0">
                    <a:solidFill>
                      <a:schemeClr val="folHlink"/>
                    </a:solidFill>
                    <a:cs typeface="Times New Roman" pitchFamily="18" charset="0"/>
                  </a:rPr>
                  <a:t>πεια, κερδίζει </a:t>
                </a:r>
                <a:r>
                  <a:rPr lang="el-GR" b="1" dirty="0">
                    <a:solidFill>
                      <a:schemeClr val="folHlink"/>
                    </a:solidFill>
                    <a:cs typeface="Times New Roman" pitchFamily="18" charset="0"/>
                  </a:rPr>
                  <a:t> </a:t>
                </a:r>
                <a:r>
                  <a:rPr lang="el-GR" b="1" dirty="0" smtClean="0">
                    <a:solidFill>
                      <a:schemeClr val="folHlink"/>
                    </a:solidFill>
                    <a:cs typeface="Times New Roman" pitchFamily="18" charset="0"/>
                  </a:rPr>
                  <a:t>17</a:t>
                </a:r>
                <a:r>
                  <a:rPr lang="en-GB" b="1" dirty="0" smtClean="0">
                    <a:solidFill>
                      <a:schemeClr val="folHlink"/>
                    </a:solidFill>
                    <a:cs typeface="Times New Roman" pitchFamily="18" charset="0"/>
                  </a:rPr>
                  <a:t>-</a:t>
                </a:r>
                <a:r>
                  <a:rPr lang="el-GR" b="1" dirty="0" smtClean="0">
                    <a:solidFill>
                      <a:schemeClr val="folHlink"/>
                    </a:solidFill>
                    <a:cs typeface="Times New Roman" pitchFamily="18" charset="0"/>
                  </a:rPr>
                  <a:t>5=</a:t>
                </a:r>
                <a:r>
                  <a:rPr lang="en-GB" b="1" dirty="0" smtClean="0">
                    <a:solidFill>
                      <a:schemeClr val="folHlink"/>
                    </a:solidFill>
                    <a:cs typeface="Times New Roman" pitchFamily="18" charset="0"/>
                  </a:rPr>
                  <a:t> </a:t>
                </a:r>
                <a:r>
                  <a:rPr lang="el-GR" b="1" dirty="0" smtClean="0">
                    <a:solidFill>
                      <a:schemeClr val="folHlink"/>
                    </a:solidFill>
                    <a:cs typeface="Times New Roman" pitchFamily="18" charset="0"/>
                  </a:rPr>
                  <a:t>12</a:t>
                </a:r>
                <a:r>
                  <a:rPr lang="en-GB" b="1" dirty="0" smtClean="0">
                    <a:solidFill>
                      <a:schemeClr val="folHlink"/>
                    </a:solidFill>
                    <a:cs typeface="Times New Roman" pitchFamily="18" charset="0"/>
                  </a:rPr>
                  <a:t> </a:t>
                </a:r>
                <a:r>
                  <a:rPr lang="en-GB" b="1" dirty="0">
                    <a:solidFill>
                      <a:schemeClr val="folHlink"/>
                    </a:solidFill>
                    <a:cs typeface="Times New Roman" pitchFamily="18" charset="0"/>
                  </a:rPr>
                  <a:t>μονάδες</a:t>
                </a:r>
                <a:r>
                  <a:rPr lang="en-GB" dirty="0">
                    <a:solidFill>
                      <a:srgbClr val="000000"/>
                    </a:solidFill>
                    <a:cs typeface="Times New Roman" pitchFamily="18" charset="0"/>
                  </a:rPr>
                  <a:t>. </a:t>
                </a:r>
                <a:endParaRPr lang="el-GR" dirty="0">
                  <a:solidFill>
                    <a:srgbClr val="000000"/>
                  </a:solidFill>
                </a:endParaRPr>
              </a:p>
              <a:p>
                <a:pPr lvl="1" algn="just"/>
                <a:r>
                  <a:rPr lang="en-GB" b="1" dirty="0" err="1">
                    <a:solidFill>
                      <a:srgbClr val="993300"/>
                    </a:solidFill>
                    <a:cs typeface="Times New Roman" pitchFamily="18" charset="0"/>
                  </a:rPr>
                  <a:t>Το</a:t>
                </a:r>
                <a:r>
                  <a:rPr lang="en-GB" b="1" dirty="0">
                    <a:solidFill>
                      <a:srgbClr val="993300"/>
                    </a:solidFill>
                    <a:cs typeface="Times New Roman" pitchFamily="18" charset="0"/>
                  </a:rPr>
                  <a:t> </a:t>
                </a:r>
                <a:r>
                  <a:rPr lang="en-GB" b="1" dirty="0" err="1">
                    <a:solidFill>
                      <a:srgbClr val="993300"/>
                    </a:solidFill>
                    <a:cs typeface="Times New Roman" pitchFamily="18" charset="0"/>
                  </a:rPr>
                  <a:t>συνολικό</a:t>
                </a:r>
                <a:r>
                  <a:rPr lang="en-GB" b="1" dirty="0">
                    <a:solidFill>
                      <a:srgbClr val="993300"/>
                    </a:solidFill>
                    <a:cs typeface="Times New Roman" pitchFamily="18" charset="0"/>
                  </a:rPr>
                  <a:t> </a:t>
                </a:r>
                <a:r>
                  <a:rPr lang="en-GB" b="1" dirty="0" err="1">
                    <a:solidFill>
                      <a:srgbClr val="993300"/>
                    </a:solidFill>
                    <a:cs typeface="Times New Roman" pitchFamily="18" charset="0"/>
                  </a:rPr>
                  <a:t>κέρδος</a:t>
                </a:r>
                <a:r>
                  <a:rPr lang="en-GB" b="1" dirty="0">
                    <a:solidFill>
                      <a:srgbClr val="993300"/>
                    </a:solidFill>
                    <a:cs typeface="Times New Roman" pitchFamily="18" charset="0"/>
                  </a:rPr>
                  <a:t> </a:t>
                </a:r>
                <a:r>
                  <a:rPr lang="en-GB" b="1" dirty="0" err="1">
                    <a:solidFill>
                      <a:srgbClr val="993300"/>
                    </a:solidFill>
                    <a:cs typeface="Times New Roman" pitchFamily="18" charset="0"/>
                  </a:rPr>
                  <a:t>του</a:t>
                </a:r>
                <a:r>
                  <a:rPr lang="en-GB" b="1" dirty="0">
                    <a:solidFill>
                      <a:srgbClr val="993300"/>
                    </a:solidFill>
                    <a:cs typeface="Times New Roman" pitchFamily="18" charset="0"/>
                  </a:rPr>
                  <a:t> </a:t>
                </a:r>
                <a:r>
                  <a:rPr lang="en-GB" b="1" dirty="0" err="1">
                    <a:solidFill>
                      <a:srgbClr val="993300"/>
                    </a:solidFill>
                    <a:cs typeface="Times New Roman" pitchFamily="18" charset="0"/>
                  </a:rPr>
                  <a:t>είν</a:t>
                </a:r>
                <a:r>
                  <a:rPr lang="en-GB" b="1" dirty="0">
                    <a:solidFill>
                      <a:srgbClr val="993300"/>
                    </a:solidFill>
                    <a:cs typeface="Times New Roman" pitchFamily="18" charset="0"/>
                  </a:rPr>
                  <a:t>αι </a:t>
                </a:r>
                <a:r>
                  <a:rPr lang="el-GR" b="1" dirty="0" smtClean="0">
                    <a:solidFill>
                      <a:srgbClr val="993300"/>
                    </a:solidFill>
                    <a:cs typeface="Times New Roman" pitchFamily="18" charset="0"/>
                  </a:rPr>
                  <a:t>12*5=70</a:t>
                </a:r>
                <a:r>
                  <a:rPr lang="el-GR" b="1" dirty="0" smtClean="0">
                    <a:solidFill>
                      <a:srgbClr val="993300"/>
                    </a:solidFill>
                  </a:rPr>
                  <a:t> ευρώ</a:t>
                </a:r>
              </a:p>
              <a:p>
                <a:pPr lvl="1" algn="just"/>
                <a14:m>
                  <m:oMath xmlns:m="http://schemas.openxmlformats.org/officeDocument/2006/math">
                    <m:r>
                      <a:rPr lang="el-GR" b="1" i="0" smtClean="0">
                        <a:solidFill>
                          <a:srgbClr val="993300"/>
                        </a:solidFill>
                        <a:latin typeface="Cambria Math"/>
                        <a:cs typeface="Times New Roman" pitchFamily="18" charset="0"/>
                      </a:rPr>
                      <m:t>𝚨𝛑</m:t>
                    </m:r>
                    <m:r>
                      <m:rPr>
                        <m:sty m:val="p"/>
                      </m:rPr>
                      <a:rPr lang="el-GR" b="1" i="0" smtClean="0">
                        <a:solidFill>
                          <a:srgbClr val="993300"/>
                        </a:solidFill>
                        <a:latin typeface="Cambria Math"/>
                        <a:cs typeface="Times New Roman" pitchFamily="18" charset="0"/>
                      </a:rPr>
                      <m:t>ό</m:t>
                    </m:r>
                    <m:r>
                      <a:rPr lang="el-GR" b="1" i="0" smtClean="0">
                        <a:solidFill>
                          <a:srgbClr val="993300"/>
                        </a:solidFill>
                        <a:latin typeface="Cambria Math"/>
                        <a:cs typeface="Times New Roman" pitchFamily="18" charset="0"/>
                      </a:rPr>
                      <m:t>𝛅𝛐𝛔𝛈</m:t>
                    </m:r>
                    <m:r>
                      <a:rPr lang="el-GR" b="1" i="0" smtClean="0">
                        <a:solidFill>
                          <a:srgbClr val="993300"/>
                        </a:solidFill>
                        <a:latin typeface="Cambria Math"/>
                        <a:cs typeface="Times New Roman" pitchFamily="18" charset="0"/>
                      </a:rPr>
                      <m:t>= </m:t>
                    </m:r>
                    <m:f>
                      <m:fPr>
                        <m:ctrlPr>
                          <a:rPr lang="el-GR" b="1" i="1" smtClean="0">
                            <a:solidFill>
                              <a:srgbClr val="993300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l-GR" b="1" i="1" smtClean="0">
                            <a:solidFill>
                              <a:srgbClr val="993300"/>
                            </a:solidFill>
                            <a:latin typeface="Cambria Math"/>
                            <a:cs typeface="Times New Roman" pitchFamily="18" charset="0"/>
                          </a:rPr>
                          <m:t>𝟏𝟕</m:t>
                        </m:r>
                        <m:r>
                          <a:rPr lang="el-GR" b="1" i="1" smtClean="0">
                            <a:solidFill>
                              <a:srgbClr val="993300"/>
                            </a:solidFill>
                            <a:latin typeface="Cambria Math"/>
                            <a:cs typeface="Times New Roman" pitchFamily="18" charset="0"/>
                          </a:rPr>
                          <m:t>−</m:t>
                        </m:r>
                        <m:r>
                          <a:rPr lang="el-GR" b="1" i="1" smtClean="0">
                            <a:solidFill>
                              <a:srgbClr val="993300"/>
                            </a:solidFill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num>
                      <m:den>
                        <m:r>
                          <a:rPr lang="el-GR" b="1" i="1" smtClean="0">
                            <a:solidFill>
                              <a:srgbClr val="993300"/>
                            </a:solidFill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den>
                    </m:f>
                    <m:r>
                      <a:rPr lang="el-GR" b="1" i="1" smtClean="0">
                        <a:solidFill>
                          <a:srgbClr val="993300"/>
                        </a:solidFill>
                        <a:latin typeface="Cambria Math"/>
                        <a:cs typeface="Times New Roman" pitchFamily="18" charset="0"/>
                      </a:rPr>
                      <m:t>=</m:t>
                    </m:r>
                    <m:r>
                      <a:rPr lang="el-GR" b="1" i="1" smtClean="0">
                        <a:solidFill>
                          <a:srgbClr val="993300"/>
                        </a:solidFill>
                        <a:latin typeface="Cambria Math"/>
                        <a:cs typeface="Times New Roman" pitchFamily="18" charset="0"/>
                      </a:rPr>
                      <m:t>𝟐</m:t>
                    </m:r>
                    <m:r>
                      <a:rPr lang="el-GR" b="1" i="1" smtClean="0">
                        <a:solidFill>
                          <a:srgbClr val="993300"/>
                        </a:solidFill>
                        <a:latin typeface="Cambria Math"/>
                        <a:cs typeface="Times New Roman" pitchFamily="18" charset="0"/>
                      </a:rPr>
                      <m:t>,</m:t>
                    </m:r>
                    <m:r>
                      <a:rPr lang="el-GR" b="1" i="1" smtClean="0">
                        <a:solidFill>
                          <a:srgbClr val="993300"/>
                        </a:solidFill>
                        <a:latin typeface="Cambria Math"/>
                        <a:cs typeface="Times New Roman" pitchFamily="18" charset="0"/>
                      </a:rPr>
                      <m:t>𝟒</m:t>
                    </m:r>
                    <m:r>
                      <a:rPr lang="el-GR" b="1" i="1" smtClean="0">
                        <a:solidFill>
                          <a:srgbClr val="993300"/>
                        </a:solidFill>
                        <a:latin typeface="Cambria Math"/>
                        <a:cs typeface="Times New Roman" pitchFamily="18" charset="0"/>
                      </a:rPr>
                      <m:t>  </m:t>
                    </m:r>
                  </m:oMath>
                </a14:m>
                <a:r>
                  <a:rPr lang="el-GR" b="1" dirty="0" smtClean="0">
                    <a:solidFill>
                      <a:srgbClr val="993300"/>
                    </a:solidFill>
                    <a:cs typeface="Times New Roman" pitchFamily="18" charset="0"/>
                  </a:rPr>
                  <a:t> ή 240 %</a:t>
                </a:r>
                <a:endParaRPr lang="en-GB" b="1" dirty="0">
                  <a:solidFill>
                    <a:srgbClr val="993300"/>
                  </a:solidFill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46787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1905000"/>
                <a:ext cx="9144000" cy="4953000"/>
              </a:xfrm>
              <a:blipFill rotWithShape="1">
                <a:blip r:embed="rId2" cstate="print"/>
                <a:stretch>
                  <a:fillRect l="-1467" t="-1601" r="-166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36843405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6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46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46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467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467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467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787" grpId="0" build="p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82000-7391-4339-936A-94C1EAE58915}" type="slidenum">
              <a:rPr lang="en-US"/>
              <a:pPr/>
              <a:t>38</a:t>
            </a:fld>
            <a:endParaRPr lang="en-US"/>
          </a:p>
        </p:txBody>
      </p:sp>
      <p:sp>
        <p:nvSpPr>
          <p:cNvPr id="24781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304800"/>
            <a:ext cx="779303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l-GR" sz="3600" b="1">
                <a:solidFill>
                  <a:srgbClr val="CC3300"/>
                </a:solidFill>
                <a:cs typeface="Times New Roman" pitchFamily="18" charset="0"/>
              </a:rPr>
              <a:t>Β Περίπτωση: Ο επενδυτής φθάνει στη λήξη του συμβολαίου</a:t>
            </a:r>
            <a:r>
              <a:rPr lang="el-GR">
                <a:solidFill>
                  <a:srgbClr val="CC3300"/>
                </a:solidFill>
              </a:rPr>
              <a:t> </a:t>
            </a:r>
          </a:p>
        </p:txBody>
      </p:sp>
      <p:sp>
        <p:nvSpPr>
          <p:cNvPr id="247811" name="Rectangle 3"/>
          <p:cNvSpPr>
            <a:spLocks noGrp="1" noChangeArrowheads="1"/>
          </p:cNvSpPr>
          <p:nvPr>
            <p:ph idx="1"/>
          </p:nvPr>
        </p:nvSpPr>
        <p:spPr>
          <a:xfrm>
            <a:off x="0" y="1524000"/>
            <a:ext cx="9144000" cy="5334000"/>
          </a:xfrm>
          <a:solidFill>
            <a:srgbClr val="FFFFFF"/>
          </a:solidFill>
        </p:spPr>
        <p:txBody>
          <a:bodyPr/>
          <a:lstStyle/>
          <a:p>
            <a:pPr algn="just"/>
            <a:r>
              <a:rPr lang="el-GR" dirty="0" smtClean="0">
                <a:solidFill>
                  <a:srgbClr val="000000"/>
                </a:solidFill>
              </a:rPr>
              <a:t>Υποθέσαμε ότι </a:t>
            </a:r>
            <a:r>
              <a:rPr lang="en-GB" dirty="0" smtClean="0">
                <a:solidFill>
                  <a:srgbClr val="000000"/>
                </a:solidFill>
              </a:rPr>
              <a:t>ο </a:t>
            </a:r>
            <a:r>
              <a:rPr lang="en-GB" dirty="0" err="1">
                <a:solidFill>
                  <a:srgbClr val="000000"/>
                </a:solidFill>
              </a:rPr>
              <a:t>δείκτης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είν</a:t>
            </a:r>
            <a:r>
              <a:rPr lang="en-GB" dirty="0">
                <a:solidFill>
                  <a:srgbClr val="000000"/>
                </a:solidFill>
              </a:rPr>
              <a:t>αι σήμερα στις </a:t>
            </a:r>
            <a:r>
              <a:rPr lang="el-GR" dirty="0" smtClean="0">
                <a:solidFill>
                  <a:srgbClr val="000000"/>
                </a:solidFill>
              </a:rPr>
              <a:t>136</a:t>
            </a:r>
            <a:r>
              <a:rPr lang="en-GB" dirty="0" smtClean="0">
                <a:solidFill>
                  <a:srgbClr val="000000"/>
                </a:solidFill>
              </a:rPr>
              <a:t> </a:t>
            </a:r>
            <a:r>
              <a:rPr lang="en-GB" dirty="0">
                <a:solidFill>
                  <a:srgbClr val="000000"/>
                </a:solidFill>
              </a:rPr>
              <a:t>μονάδες, </a:t>
            </a:r>
            <a:endParaRPr lang="el-GR" dirty="0">
              <a:solidFill>
                <a:srgbClr val="000000"/>
              </a:solidFill>
            </a:endParaRPr>
          </a:p>
          <a:p>
            <a:pPr lvl="1" algn="just"/>
            <a:r>
              <a:rPr lang="en-GB" b="1" dirty="0" err="1">
                <a:solidFill>
                  <a:schemeClr val="tx2"/>
                </a:solidFill>
              </a:rPr>
              <a:t>το</a:t>
            </a:r>
            <a:r>
              <a:rPr lang="en-GB" b="1" dirty="0">
                <a:solidFill>
                  <a:schemeClr val="tx2"/>
                </a:solidFill>
              </a:rPr>
              <a:t> </a:t>
            </a:r>
            <a:r>
              <a:rPr lang="en-GB" b="1" dirty="0" err="1">
                <a:solidFill>
                  <a:schemeClr val="tx2"/>
                </a:solidFill>
              </a:rPr>
              <a:t>Δικ</a:t>
            </a:r>
            <a:r>
              <a:rPr lang="en-GB" b="1" dirty="0">
                <a:solidFill>
                  <a:schemeClr val="tx2"/>
                </a:solidFill>
              </a:rPr>
              <a:t>αίωμα Αγοράς έχει τιμή εξάσκησης </a:t>
            </a:r>
            <a:r>
              <a:rPr lang="el-GR" b="1" dirty="0" smtClean="0">
                <a:solidFill>
                  <a:schemeClr val="tx2"/>
                </a:solidFill>
              </a:rPr>
              <a:t>135</a:t>
            </a:r>
            <a:r>
              <a:rPr lang="en-GB" b="1" dirty="0" smtClean="0">
                <a:solidFill>
                  <a:schemeClr val="tx2"/>
                </a:solidFill>
              </a:rPr>
              <a:t> </a:t>
            </a:r>
            <a:r>
              <a:rPr lang="en-GB" b="1" dirty="0">
                <a:solidFill>
                  <a:schemeClr val="tx2"/>
                </a:solidFill>
              </a:rPr>
              <a:t>μονάδες και </a:t>
            </a:r>
            <a:endParaRPr lang="el-GR" b="1" dirty="0">
              <a:solidFill>
                <a:schemeClr val="tx2"/>
              </a:solidFill>
            </a:endParaRPr>
          </a:p>
          <a:p>
            <a:pPr lvl="1" algn="just"/>
            <a:r>
              <a:rPr lang="en-GB" b="1" dirty="0" err="1">
                <a:solidFill>
                  <a:schemeClr val="tx2"/>
                </a:solidFill>
              </a:rPr>
              <a:t>κοστίζει</a:t>
            </a:r>
            <a:r>
              <a:rPr lang="en-GB" b="1" dirty="0">
                <a:solidFill>
                  <a:schemeClr val="tx2"/>
                </a:solidFill>
              </a:rPr>
              <a:t> </a:t>
            </a:r>
            <a:r>
              <a:rPr lang="el-GR" b="1" dirty="0">
                <a:solidFill>
                  <a:schemeClr val="tx2"/>
                </a:solidFill>
              </a:rPr>
              <a:t>5</a:t>
            </a:r>
            <a:r>
              <a:rPr lang="en-GB" b="1" dirty="0" smtClean="0">
                <a:solidFill>
                  <a:schemeClr val="tx2"/>
                </a:solidFill>
              </a:rPr>
              <a:t> </a:t>
            </a:r>
            <a:r>
              <a:rPr lang="en-GB" b="1" dirty="0" err="1">
                <a:solidFill>
                  <a:schemeClr val="tx2"/>
                </a:solidFill>
              </a:rPr>
              <a:t>μονάδες</a:t>
            </a:r>
            <a:r>
              <a:rPr lang="el-GR" dirty="0">
                <a:solidFill>
                  <a:srgbClr val="000000"/>
                </a:solidFill>
              </a:rPr>
              <a:t> </a:t>
            </a:r>
          </a:p>
          <a:p>
            <a:pPr algn="just"/>
            <a:r>
              <a:rPr lang="en-GB" dirty="0" err="1">
                <a:solidFill>
                  <a:srgbClr val="000000"/>
                </a:solidFill>
              </a:rPr>
              <a:t>Αν</a:t>
            </a:r>
            <a:r>
              <a:rPr lang="el-GR" dirty="0">
                <a:solidFill>
                  <a:srgbClr val="000000"/>
                </a:solidFill>
              </a:rPr>
              <a:t> ο επενδυτής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κρ</a:t>
            </a:r>
            <a:r>
              <a:rPr lang="en-GB" dirty="0">
                <a:solidFill>
                  <a:srgbClr val="000000"/>
                </a:solidFill>
              </a:rPr>
              <a:t>ατήσει το Δικαίωμα αγοράς μέχρι τη λήξη και η τελική τιμή εκκαθάρισης του συμβολαίου είναι </a:t>
            </a:r>
            <a:r>
              <a:rPr lang="en-GB" dirty="0" smtClean="0">
                <a:solidFill>
                  <a:srgbClr val="000000"/>
                </a:solidFill>
              </a:rPr>
              <a:t> </a:t>
            </a:r>
            <a:r>
              <a:rPr lang="el-GR" dirty="0" smtClean="0">
                <a:solidFill>
                  <a:srgbClr val="000000"/>
                </a:solidFill>
              </a:rPr>
              <a:t>1</a:t>
            </a:r>
            <a:r>
              <a:rPr lang="en-US" dirty="0" smtClean="0">
                <a:solidFill>
                  <a:srgbClr val="000000"/>
                </a:solidFill>
              </a:rPr>
              <a:t>70</a:t>
            </a:r>
            <a:r>
              <a:rPr lang="el-GR" dirty="0" smtClean="0">
                <a:solidFill>
                  <a:srgbClr val="000000"/>
                </a:solidFill>
              </a:rPr>
              <a:t> </a:t>
            </a:r>
            <a:r>
              <a:rPr lang="en-GB" dirty="0" err="1" smtClean="0">
                <a:solidFill>
                  <a:srgbClr val="000000"/>
                </a:solidFill>
              </a:rPr>
              <a:t>μονάδες</a:t>
            </a:r>
            <a:r>
              <a:rPr lang="en-GB" dirty="0">
                <a:solidFill>
                  <a:srgbClr val="000000"/>
                </a:solidFill>
              </a:rPr>
              <a:t>, ο επενδυτής θα έχει κέρδος </a:t>
            </a:r>
            <a:endParaRPr lang="el-GR" dirty="0">
              <a:solidFill>
                <a:srgbClr val="000000"/>
              </a:solidFill>
            </a:endParaRPr>
          </a:p>
          <a:p>
            <a:pPr algn="just"/>
            <a:r>
              <a:rPr lang="en-GB" b="1" dirty="0" smtClean="0">
                <a:solidFill>
                  <a:srgbClr val="993300"/>
                </a:solidFill>
              </a:rPr>
              <a:t>[(</a:t>
            </a:r>
            <a:r>
              <a:rPr lang="el-GR" b="1" dirty="0" smtClean="0">
                <a:solidFill>
                  <a:srgbClr val="993300"/>
                </a:solidFill>
              </a:rPr>
              <a:t>1</a:t>
            </a:r>
            <a:r>
              <a:rPr lang="en-US" b="1" dirty="0" smtClean="0">
                <a:solidFill>
                  <a:srgbClr val="993300"/>
                </a:solidFill>
              </a:rPr>
              <a:t>7</a:t>
            </a:r>
            <a:r>
              <a:rPr lang="el-GR" b="1" dirty="0" smtClean="0">
                <a:solidFill>
                  <a:srgbClr val="993300"/>
                </a:solidFill>
              </a:rPr>
              <a:t>0</a:t>
            </a:r>
            <a:r>
              <a:rPr lang="en-GB" b="1" dirty="0" smtClean="0">
                <a:solidFill>
                  <a:srgbClr val="993300"/>
                </a:solidFill>
              </a:rPr>
              <a:t>-</a:t>
            </a:r>
            <a:r>
              <a:rPr lang="el-GR" b="1" dirty="0" smtClean="0">
                <a:solidFill>
                  <a:srgbClr val="993300"/>
                </a:solidFill>
              </a:rPr>
              <a:t>135</a:t>
            </a:r>
            <a:r>
              <a:rPr lang="en-GB" b="1" dirty="0" smtClean="0">
                <a:solidFill>
                  <a:srgbClr val="993300"/>
                </a:solidFill>
              </a:rPr>
              <a:t>)-</a:t>
            </a:r>
            <a:r>
              <a:rPr lang="el-GR" b="1" dirty="0" smtClean="0">
                <a:solidFill>
                  <a:srgbClr val="993300"/>
                </a:solidFill>
              </a:rPr>
              <a:t> 5</a:t>
            </a:r>
            <a:r>
              <a:rPr lang="en-GB" b="1" dirty="0" smtClean="0">
                <a:solidFill>
                  <a:srgbClr val="993300"/>
                </a:solidFill>
              </a:rPr>
              <a:t>] </a:t>
            </a:r>
            <a:r>
              <a:rPr lang="en-US" b="1" dirty="0">
                <a:solidFill>
                  <a:srgbClr val="993300"/>
                </a:solidFill>
              </a:rPr>
              <a:t>*</a:t>
            </a:r>
            <a:r>
              <a:rPr lang="en-GB" b="1" dirty="0" smtClean="0">
                <a:solidFill>
                  <a:srgbClr val="993300"/>
                </a:solidFill>
              </a:rPr>
              <a:t> </a:t>
            </a:r>
            <a:r>
              <a:rPr lang="el-GR" b="1" dirty="0">
                <a:solidFill>
                  <a:srgbClr val="993300"/>
                </a:solidFill>
              </a:rPr>
              <a:t>5</a:t>
            </a:r>
            <a:r>
              <a:rPr lang="en-GB" b="1" dirty="0" smtClean="0">
                <a:solidFill>
                  <a:srgbClr val="993300"/>
                </a:solidFill>
              </a:rPr>
              <a:t>=15</a:t>
            </a:r>
            <a:r>
              <a:rPr lang="el-GR" b="1" dirty="0" smtClean="0">
                <a:solidFill>
                  <a:srgbClr val="993300"/>
                </a:solidFill>
              </a:rPr>
              <a:t>0 </a:t>
            </a:r>
            <a:r>
              <a:rPr lang="el-GR" b="1" dirty="0">
                <a:solidFill>
                  <a:srgbClr val="993300"/>
                </a:solidFill>
              </a:rPr>
              <a:t>Ευρώ</a:t>
            </a:r>
            <a:endParaRPr lang="en-GB" b="1" dirty="0">
              <a:solidFill>
                <a:srgbClr val="99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009077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7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47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47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47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47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7811" grpId="0" build="p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0DCCA-AD69-4122-BF34-02CE0FB2F3C3}" type="slidenum">
              <a:rPr lang="en-US"/>
              <a:pPr/>
              <a:t>39</a:t>
            </a:fld>
            <a:endParaRPr lang="en-US"/>
          </a:p>
        </p:txBody>
      </p:sp>
      <p:sp>
        <p:nvSpPr>
          <p:cNvPr id="2488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52400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600" b="1">
                <a:solidFill>
                  <a:srgbClr val="CC3300"/>
                </a:solidFill>
                <a:cs typeface="Times New Roman" pitchFamily="18" charset="0"/>
              </a:rPr>
              <a:t>Γ Περίπτωση: Ο επενδυτής κρατάει το συμβόλαιο αλλά δεν επιβεβώνονται οι προσδοκίες του</a:t>
            </a:r>
            <a:endParaRPr lang="el-GR" sz="3600">
              <a:solidFill>
                <a:srgbClr val="CC3300"/>
              </a:solidFill>
              <a:cs typeface="Times New Roman" pitchFamily="18" charset="0"/>
            </a:endParaRPr>
          </a:p>
        </p:txBody>
      </p:sp>
      <p:sp>
        <p:nvSpPr>
          <p:cNvPr id="248835" name="Rectangle 3"/>
          <p:cNvSpPr>
            <a:spLocks noGrp="1" noChangeArrowheads="1"/>
          </p:cNvSpPr>
          <p:nvPr>
            <p:ph idx="1"/>
          </p:nvPr>
        </p:nvSpPr>
        <p:spPr>
          <a:xfrm>
            <a:off x="0" y="1484784"/>
            <a:ext cx="9144000" cy="5373216"/>
          </a:xfrm>
          <a:solidFill>
            <a:srgbClr val="FFFFFF"/>
          </a:solidFill>
        </p:spPr>
        <p:txBody>
          <a:bodyPr/>
          <a:lstStyle/>
          <a:p>
            <a:pPr algn="just"/>
            <a:r>
              <a:rPr lang="en-GB" sz="2800" b="1" dirty="0" err="1">
                <a:solidFill>
                  <a:srgbClr val="000000"/>
                </a:solidFill>
                <a:cs typeface="Times New Roman" pitchFamily="18" charset="0"/>
              </a:rPr>
              <a:t>Στην</a:t>
            </a:r>
            <a:r>
              <a:rPr lang="en-GB" sz="2800" b="1" dirty="0">
                <a:solidFill>
                  <a:srgbClr val="000000"/>
                </a:solidFill>
                <a:cs typeface="Times New Roman" pitchFamily="18" charset="0"/>
              </a:rPr>
              <a:t> π</a:t>
            </a:r>
            <a:r>
              <a:rPr lang="en-GB" sz="2800" b="1" dirty="0" err="1">
                <a:solidFill>
                  <a:srgbClr val="000000"/>
                </a:solidFill>
                <a:cs typeface="Times New Roman" pitchFamily="18" charset="0"/>
              </a:rPr>
              <a:t>ερί</a:t>
            </a:r>
            <a:r>
              <a:rPr lang="en-GB" sz="2800" b="1" dirty="0">
                <a:solidFill>
                  <a:srgbClr val="000000"/>
                </a:solidFill>
                <a:cs typeface="Times New Roman" pitchFamily="18" charset="0"/>
              </a:rPr>
              <a:t>πτωση που ο δείκτης κινείται πτωτικά, ο επενδυτής δεν θα πουλήσει το Δικαίωμα περιμένοντας αντιστροφή της πτώσης του δείκτη. </a:t>
            </a:r>
            <a:endParaRPr lang="el-GR" sz="2800" b="1" dirty="0">
              <a:solidFill>
                <a:srgbClr val="000000"/>
              </a:solidFill>
            </a:endParaRPr>
          </a:p>
          <a:p>
            <a:pPr algn="just"/>
            <a:r>
              <a:rPr lang="en-GB" sz="2800" dirty="0" err="1">
                <a:solidFill>
                  <a:srgbClr val="000000"/>
                </a:solidFill>
                <a:cs typeface="Times New Roman" pitchFamily="18" charset="0"/>
              </a:rPr>
              <a:t>Αν</a:t>
            </a:r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 η α</a:t>
            </a:r>
            <a:r>
              <a:rPr lang="en-GB" sz="2800" dirty="0" err="1">
                <a:solidFill>
                  <a:srgbClr val="000000"/>
                </a:solidFill>
                <a:cs typeface="Times New Roman" pitchFamily="18" charset="0"/>
              </a:rPr>
              <a:t>ντιστροφή</a:t>
            </a:r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 α</a:t>
            </a:r>
            <a:r>
              <a:rPr lang="en-GB" sz="2800" dirty="0" err="1">
                <a:solidFill>
                  <a:srgbClr val="000000"/>
                </a:solidFill>
                <a:cs typeface="Times New Roman" pitchFamily="18" charset="0"/>
              </a:rPr>
              <a:t>υτή</a:t>
            </a:r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000000"/>
                </a:solidFill>
                <a:cs typeface="Times New Roman" pitchFamily="18" charset="0"/>
              </a:rPr>
              <a:t>δεν</a:t>
            </a:r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000000"/>
                </a:solidFill>
                <a:cs typeface="Times New Roman" pitchFamily="18" charset="0"/>
              </a:rPr>
              <a:t>συμ</a:t>
            </a:r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βεί πριν τη λήξη του Δικαιώματος, και στην ημερομηνία λήξης ο δείκτης βρεθεί</a:t>
            </a:r>
            <a:r>
              <a:rPr lang="el-GR" sz="2800" dirty="0"/>
              <a:t> </a:t>
            </a:r>
            <a:r>
              <a:rPr lang="en-GB" sz="2800" dirty="0" err="1">
                <a:solidFill>
                  <a:srgbClr val="000000"/>
                </a:solidFill>
                <a:cs typeface="Times New Roman" pitchFamily="18" charset="0"/>
              </a:rPr>
              <a:t>κάτω</a:t>
            </a:r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 από </a:t>
            </a:r>
            <a:r>
              <a:rPr lang="en-GB" sz="2800" dirty="0" err="1">
                <a:solidFill>
                  <a:srgbClr val="000000"/>
                </a:solidFill>
                <a:cs typeface="Times New Roman" pitchFamily="18" charset="0"/>
              </a:rPr>
              <a:t>τις</a:t>
            </a:r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135 </a:t>
            </a:r>
            <a:r>
              <a:rPr lang="en-GB" sz="2800" dirty="0" err="1">
                <a:solidFill>
                  <a:srgbClr val="000000"/>
                </a:solidFill>
                <a:cs typeface="Times New Roman" pitchFamily="18" charset="0"/>
              </a:rPr>
              <a:t>μονάδες</a:t>
            </a:r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 (</a:t>
            </a:r>
            <a:r>
              <a:rPr lang="en-GB" sz="2800" dirty="0" err="1">
                <a:solidFill>
                  <a:srgbClr val="000000"/>
                </a:solidFill>
                <a:cs typeface="Times New Roman" pitchFamily="18" charset="0"/>
              </a:rPr>
              <a:t>τιμή</a:t>
            </a:r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000000"/>
                </a:solidFill>
                <a:cs typeface="Times New Roman" pitchFamily="18" charset="0"/>
              </a:rPr>
              <a:t>εξάσκησης</a:t>
            </a:r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) </a:t>
            </a:r>
            <a:endParaRPr lang="el-GR" sz="2800" dirty="0">
              <a:solidFill>
                <a:srgbClr val="000000"/>
              </a:solidFill>
            </a:endParaRPr>
          </a:p>
          <a:p>
            <a:pPr lvl="1" algn="just"/>
            <a:r>
              <a:rPr lang="en-GB" b="1" dirty="0" err="1">
                <a:solidFill>
                  <a:srgbClr val="000000"/>
                </a:solidFill>
                <a:cs typeface="Times New Roman" pitchFamily="18" charset="0"/>
              </a:rPr>
              <a:t>τότε</a:t>
            </a:r>
            <a:r>
              <a:rPr lang="en-GB" b="1" dirty="0">
                <a:solidFill>
                  <a:srgbClr val="000000"/>
                </a:solidFill>
                <a:cs typeface="Times New Roman" pitchFamily="18" charset="0"/>
              </a:rPr>
              <a:t> ο επ</a:t>
            </a:r>
            <a:r>
              <a:rPr lang="en-GB" b="1" dirty="0" err="1">
                <a:solidFill>
                  <a:srgbClr val="000000"/>
                </a:solidFill>
                <a:cs typeface="Times New Roman" pitchFamily="18" charset="0"/>
              </a:rPr>
              <a:t>ενδυτής</a:t>
            </a:r>
            <a:r>
              <a:rPr lang="en-GB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b="1" dirty="0" err="1">
                <a:solidFill>
                  <a:srgbClr val="000000"/>
                </a:solidFill>
                <a:cs typeface="Times New Roman" pitchFamily="18" charset="0"/>
              </a:rPr>
              <a:t>δεν</a:t>
            </a:r>
            <a:r>
              <a:rPr lang="en-GB" b="1" dirty="0">
                <a:solidFill>
                  <a:srgbClr val="000000"/>
                </a:solidFill>
                <a:cs typeface="Times New Roman" pitchFamily="18" charset="0"/>
              </a:rPr>
              <a:t> θα </a:t>
            </a:r>
            <a:r>
              <a:rPr lang="en-GB" b="1" dirty="0" err="1">
                <a:solidFill>
                  <a:srgbClr val="000000"/>
                </a:solidFill>
                <a:cs typeface="Times New Roman" pitchFamily="18" charset="0"/>
              </a:rPr>
              <a:t>εξ</a:t>
            </a:r>
            <a:r>
              <a:rPr lang="en-GB" b="1" dirty="0">
                <a:solidFill>
                  <a:srgbClr val="000000"/>
                </a:solidFill>
                <a:cs typeface="Times New Roman" pitchFamily="18" charset="0"/>
              </a:rPr>
              <a:t>ασκήσει το Δικαίωμα (θ' αφήσει το Δικαίωμα να εκπνεύσει"), χάνοντας μόνο το αρχικό του κεφάλαιο</a:t>
            </a:r>
            <a:endParaRPr lang="el-GR" b="1" dirty="0">
              <a:solidFill>
                <a:srgbClr val="000000"/>
              </a:solidFill>
            </a:endParaRPr>
          </a:p>
          <a:p>
            <a:pPr algn="just"/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Η απ</a:t>
            </a:r>
            <a:r>
              <a:rPr lang="en-GB" sz="2800" dirty="0" err="1">
                <a:solidFill>
                  <a:srgbClr val="000000"/>
                </a:solidFill>
                <a:cs typeface="Times New Roman" pitchFamily="18" charset="0"/>
              </a:rPr>
              <a:t>ώλει</a:t>
            </a:r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α του συνεπώς περιορίζεται στο τίμημα του Δικαιώματος που κατέβαλλε</a:t>
            </a:r>
            <a:r>
              <a:rPr lang="el-GR" sz="2800" dirty="0">
                <a:solidFill>
                  <a:srgbClr val="000000"/>
                </a:solidFill>
              </a:rPr>
              <a:t>.</a:t>
            </a:r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5341669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48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8835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48282-3E3F-4F32-8F20-93A5F47ACF43}" type="slidenum">
              <a:rPr lang="en-US"/>
              <a:pPr/>
              <a:t>4</a:t>
            </a:fld>
            <a:endParaRPr lang="en-US"/>
          </a:p>
        </p:txBody>
      </p:sp>
      <p:graphicFrame>
        <p:nvGraphicFramePr>
          <p:cNvPr id="9" name="Θέση περιεχομένου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157221048"/>
              </p:ext>
            </p:extLst>
          </p:nvPr>
        </p:nvGraphicFramePr>
        <p:xfrm>
          <a:off x="0" y="692698"/>
          <a:ext cx="9144000" cy="61653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48190"/>
                <a:gridCol w="3193143"/>
                <a:gridCol w="2443238"/>
                <a:gridCol w="1959429"/>
              </a:tblGrid>
              <a:tr h="51377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Τιμή Άσκησης 10</a:t>
                      </a:r>
                      <a:endParaRPr lang="el-GR" sz="28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1027551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Μετοχή </a:t>
                      </a:r>
                      <a:endParaRPr lang="el-GR" sz="28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Τιμή Δικαιώματος</a:t>
                      </a:r>
                      <a:endParaRPr lang="el-GR" sz="28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800" u="none" strike="noStrike">
                          <a:effectLst/>
                        </a:rPr>
                        <a:t>Εσωτερική αξία </a:t>
                      </a:r>
                      <a:endParaRPr lang="el-GR" sz="28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800" u="none" strike="noStrike">
                          <a:effectLst/>
                        </a:rPr>
                        <a:t>Αξία χρόνου </a:t>
                      </a:r>
                      <a:endParaRPr lang="el-GR" sz="28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513775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8</a:t>
                      </a:r>
                      <a:endParaRPr lang="el-GR" sz="28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2.2</a:t>
                      </a:r>
                      <a:endParaRPr lang="el-GR" sz="28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2</a:t>
                      </a:r>
                      <a:endParaRPr lang="el-GR" sz="28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0.2</a:t>
                      </a:r>
                      <a:endParaRPr lang="el-GR" sz="28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513775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8.5</a:t>
                      </a:r>
                      <a:endParaRPr lang="el-GR" sz="28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2.1</a:t>
                      </a:r>
                      <a:endParaRPr lang="el-GR" sz="28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1.5</a:t>
                      </a:r>
                      <a:endParaRPr lang="el-GR" sz="28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0.6</a:t>
                      </a:r>
                      <a:endParaRPr lang="el-GR" sz="28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513775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9</a:t>
                      </a:r>
                      <a:endParaRPr lang="el-GR" sz="28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1.7</a:t>
                      </a:r>
                      <a:endParaRPr lang="el-GR" sz="28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1</a:t>
                      </a:r>
                      <a:endParaRPr lang="el-GR" sz="28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0.7</a:t>
                      </a:r>
                      <a:endParaRPr lang="el-GR" sz="28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513775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9.5</a:t>
                      </a:r>
                      <a:endParaRPr lang="el-GR" sz="28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1.3</a:t>
                      </a:r>
                      <a:endParaRPr lang="el-GR" sz="28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0.5</a:t>
                      </a:r>
                      <a:endParaRPr lang="el-GR" sz="28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0.8</a:t>
                      </a:r>
                      <a:endParaRPr lang="el-GR" sz="28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513775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10</a:t>
                      </a:r>
                      <a:endParaRPr lang="el-GR" sz="28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1</a:t>
                      </a:r>
                      <a:endParaRPr lang="el-GR" sz="28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0</a:t>
                      </a:r>
                      <a:endParaRPr lang="el-GR" sz="28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1</a:t>
                      </a:r>
                      <a:endParaRPr lang="el-GR" sz="28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513775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10.5</a:t>
                      </a:r>
                      <a:endParaRPr lang="el-GR" sz="28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0.8</a:t>
                      </a:r>
                      <a:endParaRPr lang="el-GR" sz="28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0</a:t>
                      </a:r>
                      <a:endParaRPr lang="el-GR" sz="28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0.8</a:t>
                      </a:r>
                      <a:endParaRPr lang="el-GR" sz="28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513775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11</a:t>
                      </a:r>
                      <a:endParaRPr lang="el-GR" sz="28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0.65</a:t>
                      </a:r>
                      <a:endParaRPr lang="el-GR" sz="28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0</a:t>
                      </a:r>
                      <a:endParaRPr lang="el-GR" sz="28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0.65</a:t>
                      </a:r>
                      <a:endParaRPr lang="el-GR" sz="28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513775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11.5</a:t>
                      </a:r>
                      <a:endParaRPr lang="el-GR" sz="28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0.34</a:t>
                      </a:r>
                      <a:endParaRPr lang="el-GR" sz="28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0</a:t>
                      </a:r>
                      <a:endParaRPr lang="el-GR" sz="28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0.34</a:t>
                      </a:r>
                      <a:endParaRPr lang="el-GR" sz="28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513775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12</a:t>
                      </a:r>
                      <a:endParaRPr lang="el-GR" sz="28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0.1</a:t>
                      </a:r>
                      <a:endParaRPr lang="el-GR" sz="28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0</a:t>
                      </a:r>
                      <a:endParaRPr lang="el-GR" sz="28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0.1</a:t>
                      </a:r>
                      <a:endParaRPr lang="el-GR" sz="28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9707847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3FB77-9A9C-42C4-AD37-AE0850EBEBB7}" type="slidenum">
              <a:rPr lang="en-US"/>
              <a:pPr/>
              <a:t>40</a:t>
            </a:fld>
            <a:endParaRPr lang="en-US"/>
          </a:p>
        </p:txBody>
      </p:sp>
      <p:sp>
        <p:nvSpPr>
          <p:cNvPr id="2498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752600"/>
          </a:xfrm>
          <a:solidFill>
            <a:srgbClr val="FFFBFF"/>
          </a:solidFill>
        </p:spPr>
        <p:txBody>
          <a:bodyPr>
            <a:normAutofit fontScale="90000"/>
          </a:bodyPr>
          <a:lstStyle/>
          <a:p>
            <a:pPr algn="ctr"/>
            <a:r>
              <a:rPr lang="el-GR" sz="3600" b="1">
                <a:solidFill>
                  <a:srgbClr val="CC3300"/>
                </a:solidFill>
                <a:cs typeface="Times New Roman" pitchFamily="18" charset="0"/>
              </a:rPr>
              <a:t>Παράδειγμα θέσης Πώλησης ενός δικαιώματος Αγοράς (Short Call) (Πτωτικές προσδοκίες)</a:t>
            </a:r>
            <a:r>
              <a:rPr lang="el-GR">
                <a:solidFill>
                  <a:srgbClr val="CC3300"/>
                </a:solidFill>
              </a:rPr>
              <a:t> </a:t>
            </a:r>
          </a:p>
        </p:txBody>
      </p:sp>
      <p:sp>
        <p:nvSpPr>
          <p:cNvPr id="249859" name="Rectangle 3"/>
          <p:cNvSpPr>
            <a:spLocks noGrp="1" noChangeArrowheads="1"/>
          </p:cNvSpPr>
          <p:nvPr>
            <p:ph idx="1"/>
          </p:nvPr>
        </p:nvSpPr>
        <p:spPr>
          <a:xfrm>
            <a:off x="0" y="1676400"/>
            <a:ext cx="9144000" cy="5181600"/>
          </a:xfrm>
          <a:solidFill>
            <a:srgbClr val="FFFBFF"/>
          </a:solidFill>
        </p:spPr>
        <p:txBody>
          <a:bodyPr/>
          <a:lstStyle/>
          <a:p>
            <a:pPr algn="just"/>
            <a:r>
              <a:rPr lang="en-GB" sz="2800" dirty="0" err="1">
                <a:solidFill>
                  <a:srgbClr val="000000"/>
                </a:solidFill>
                <a:cs typeface="Times New Roman" pitchFamily="18" charset="0"/>
              </a:rPr>
              <a:t>Ας</a:t>
            </a:r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 υπ</a:t>
            </a:r>
            <a:r>
              <a:rPr lang="en-GB" sz="2800" dirty="0" err="1">
                <a:solidFill>
                  <a:srgbClr val="000000"/>
                </a:solidFill>
                <a:cs typeface="Times New Roman" pitchFamily="18" charset="0"/>
              </a:rPr>
              <a:t>οθέσουμε</a:t>
            </a:r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000000"/>
                </a:solidFill>
                <a:cs typeface="Times New Roman" pitchFamily="18" charset="0"/>
              </a:rPr>
              <a:t>ότι</a:t>
            </a:r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 ο επ</a:t>
            </a:r>
            <a:r>
              <a:rPr lang="en-GB" sz="2800" dirty="0" err="1">
                <a:solidFill>
                  <a:srgbClr val="000000"/>
                </a:solidFill>
                <a:cs typeface="Times New Roman" pitchFamily="18" charset="0"/>
              </a:rPr>
              <a:t>ενδυτής</a:t>
            </a:r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 ανα</a:t>
            </a:r>
            <a:r>
              <a:rPr lang="en-GB" sz="2800" dirty="0" err="1">
                <a:solidFill>
                  <a:srgbClr val="000000"/>
                </a:solidFill>
                <a:cs typeface="Times New Roman" pitchFamily="18" charset="0"/>
              </a:rPr>
              <a:t>μένει</a:t>
            </a:r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000000"/>
                </a:solidFill>
                <a:cs typeface="Times New Roman" pitchFamily="18" charset="0"/>
              </a:rPr>
              <a:t>ότι</a:t>
            </a:r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 η </a:t>
            </a:r>
            <a:r>
              <a:rPr lang="en-GB" sz="2800" dirty="0" err="1">
                <a:solidFill>
                  <a:srgbClr val="000000"/>
                </a:solidFill>
                <a:cs typeface="Times New Roman" pitchFamily="18" charset="0"/>
              </a:rPr>
              <a:t>τιμή</a:t>
            </a:r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000000"/>
                </a:solidFill>
                <a:cs typeface="Times New Roman" pitchFamily="18" charset="0"/>
              </a:rPr>
              <a:t>του</a:t>
            </a:r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000000"/>
                </a:solidFill>
                <a:cs typeface="Times New Roman" pitchFamily="18" charset="0"/>
              </a:rPr>
              <a:t>δείκτη</a:t>
            </a:r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FTSE/</a:t>
            </a:r>
            <a:r>
              <a:rPr lang="en-GB" sz="2800" dirty="0" err="1" smtClean="0">
                <a:solidFill>
                  <a:srgbClr val="000000"/>
                </a:solidFill>
                <a:cs typeface="Times New Roman" pitchFamily="18" charset="0"/>
              </a:rPr>
              <a:t>Athex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 Large Cap  </a:t>
            </a:r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θα</a:t>
            </a:r>
            <a:r>
              <a:rPr lang="el-GR" sz="2800" dirty="0">
                <a:solidFill>
                  <a:srgbClr val="000000"/>
                </a:solidFill>
              </a:rPr>
              <a:t> </a:t>
            </a:r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παρα</a:t>
            </a:r>
            <a:r>
              <a:rPr lang="en-GB" sz="2800" dirty="0" err="1">
                <a:solidFill>
                  <a:srgbClr val="000000"/>
                </a:solidFill>
                <a:cs typeface="Times New Roman" pitchFamily="18" charset="0"/>
              </a:rPr>
              <a:t>μείνει</a:t>
            </a:r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000000"/>
                </a:solidFill>
                <a:cs typeface="Times New Roman" pitchFamily="18" charset="0"/>
              </a:rPr>
              <a:t>στ</a:t>
            </a:r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αθερή ή θα μειωθεί ελάχιστα στο άμεσο μέλλον</a:t>
            </a:r>
            <a:r>
              <a:rPr lang="el-GR" sz="2800" dirty="0">
                <a:solidFill>
                  <a:srgbClr val="000000"/>
                </a:solidFill>
              </a:rPr>
              <a:t>.</a:t>
            </a:r>
          </a:p>
          <a:p>
            <a:pPr algn="just"/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 Επ</a:t>
            </a:r>
            <a:r>
              <a:rPr lang="en-GB" sz="2800" dirty="0" err="1">
                <a:solidFill>
                  <a:srgbClr val="000000"/>
                </a:solidFill>
                <a:cs typeface="Times New Roman" pitchFamily="18" charset="0"/>
              </a:rPr>
              <a:t>ιθυμώντ</a:t>
            </a:r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ας να</a:t>
            </a:r>
            <a:r>
              <a:rPr lang="el-GR" sz="2800" dirty="0">
                <a:solidFill>
                  <a:srgbClr val="000000"/>
                </a:solidFill>
              </a:rPr>
              <a:t> </a:t>
            </a:r>
            <a:r>
              <a:rPr lang="en-GB" sz="2800" dirty="0" err="1">
                <a:solidFill>
                  <a:srgbClr val="000000"/>
                </a:solidFill>
                <a:cs typeface="Times New Roman" pitchFamily="18" charset="0"/>
              </a:rPr>
              <a:t>εκμετ</a:t>
            </a:r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αλλευτεί αυτή την προσδοκία, αποφασίζει να πουλήσει ένα δικαίωμα αγοράς στο δείκτη 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FTSE/Athex Large Cap .</a:t>
            </a:r>
            <a:endParaRPr lang="el-GR" sz="2800" dirty="0">
              <a:solidFill>
                <a:srgbClr val="000000"/>
              </a:solidFill>
            </a:endParaRPr>
          </a:p>
          <a:p>
            <a:pPr algn="just"/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Ο </a:t>
            </a:r>
            <a:r>
              <a:rPr lang="en-GB" sz="2800" dirty="0" err="1">
                <a:solidFill>
                  <a:srgbClr val="000000"/>
                </a:solidFill>
                <a:cs typeface="Times New Roman" pitchFamily="18" charset="0"/>
              </a:rPr>
              <a:t>δείκτης</a:t>
            </a:r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000000"/>
                </a:solidFill>
                <a:cs typeface="Times New Roman" pitchFamily="18" charset="0"/>
              </a:rPr>
              <a:t>έχει</a:t>
            </a:r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000000"/>
                </a:solidFill>
                <a:cs typeface="Times New Roman" pitchFamily="18" charset="0"/>
              </a:rPr>
              <a:t>σημερινή</a:t>
            </a:r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000000"/>
                </a:solidFill>
                <a:cs typeface="Times New Roman" pitchFamily="18" charset="0"/>
              </a:rPr>
              <a:t>τιμή</a:t>
            </a:r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136 </a:t>
            </a:r>
            <a:r>
              <a:rPr lang="en-GB" sz="2800" dirty="0" err="1">
                <a:solidFill>
                  <a:srgbClr val="000000"/>
                </a:solidFill>
                <a:cs typeface="Times New Roman" pitchFamily="18" charset="0"/>
              </a:rPr>
              <a:t>μονάδες</a:t>
            </a:r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 και </a:t>
            </a:r>
            <a:r>
              <a:rPr lang="en-GB" sz="2800" dirty="0" err="1">
                <a:solidFill>
                  <a:srgbClr val="000000"/>
                </a:solidFill>
                <a:cs typeface="Times New Roman" pitchFamily="18" charset="0"/>
              </a:rPr>
              <a:t>το</a:t>
            </a:r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000000"/>
                </a:solidFill>
                <a:cs typeface="Times New Roman" pitchFamily="18" charset="0"/>
              </a:rPr>
              <a:t>δικ</a:t>
            </a:r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αίωμα αγοράς έχει τιμή εξάσκησης (strike price) 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135 </a:t>
            </a:r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μονάδες.</a:t>
            </a:r>
            <a:endParaRPr lang="el-GR" sz="2800" dirty="0">
              <a:solidFill>
                <a:srgbClr val="000000"/>
              </a:solidFill>
            </a:endParaRPr>
          </a:p>
          <a:p>
            <a:pPr algn="just"/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λαμβ</a:t>
            </a:r>
            <a:r>
              <a:rPr lang="en-GB" sz="2800" dirty="0" err="1">
                <a:solidFill>
                  <a:srgbClr val="000000"/>
                </a:solidFill>
                <a:cs typeface="Times New Roman" pitchFamily="18" charset="0"/>
              </a:rPr>
              <a:t>άνει</a:t>
            </a:r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000000"/>
                </a:solidFill>
                <a:cs typeface="Times New Roman" pitchFamily="18" charset="0"/>
              </a:rPr>
              <a:t>σήμερ</a:t>
            </a:r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α το τίμημα του δικαιώματος (premium) των 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5 </a:t>
            </a:r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μονάδων (δηλ. </a:t>
            </a:r>
            <a:r>
              <a:rPr lang="en-GB" sz="2800" dirty="0" smtClean="0">
                <a:solidFill>
                  <a:srgbClr val="000000"/>
                </a:solidFill>
                <a:cs typeface="Times New Roman" pitchFamily="18" charset="0"/>
              </a:rPr>
              <a:t>5 * </a:t>
            </a:r>
            <a:r>
              <a:rPr lang="el-GR" sz="2800" dirty="0">
                <a:solidFill>
                  <a:srgbClr val="000000"/>
                </a:solidFill>
              </a:rPr>
              <a:t>5</a:t>
            </a:r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=</a:t>
            </a:r>
            <a:r>
              <a:rPr lang="el-GR" sz="2800" dirty="0" smtClean="0">
                <a:solidFill>
                  <a:srgbClr val="000000"/>
                </a:solidFill>
              </a:rPr>
              <a:t>25 </a:t>
            </a:r>
            <a:r>
              <a:rPr lang="el-GR" sz="2800" dirty="0">
                <a:solidFill>
                  <a:srgbClr val="000000"/>
                </a:solidFill>
              </a:rPr>
              <a:t>ευρώ</a:t>
            </a:r>
            <a:r>
              <a:rPr lang="en-GB" sz="2800" dirty="0">
                <a:solidFill>
                  <a:srgbClr val="000000"/>
                </a:solidFill>
                <a:cs typeface="Times New Roman" pitchFamily="18" charset="0"/>
              </a:rPr>
              <a:t>)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xmlns="" val="25607221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9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49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49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49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9859" grpId="0" build="p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3BA49-4517-4A35-8319-A2030B624C4C}" type="slidenum">
              <a:rPr lang="en-US"/>
              <a:pPr/>
              <a:t>41</a:t>
            </a:fld>
            <a:endParaRPr lang="en-US"/>
          </a:p>
        </p:txBody>
      </p:sp>
      <p:sp>
        <p:nvSpPr>
          <p:cNvPr id="2519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47800"/>
          </a:xfrm>
        </p:spPr>
        <p:txBody>
          <a:bodyPr/>
          <a:lstStyle/>
          <a:p>
            <a:pPr algn="ctr"/>
            <a:r>
              <a:rPr lang="el-GR" sz="4000" b="1">
                <a:solidFill>
                  <a:srgbClr val="CC3300"/>
                </a:solidFill>
                <a:cs typeface="Times New Roman" pitchFamily="18" charset="0"/>
              </a:rPr>
              <a:t>Α Περίπτωση: Επιβεβαιώνονται οι προσδοκίας του πωλητή</a:t>
            </a:r>
            <a:r>
              <a:rPr lang="el-GR">
                <a:solidFill>
                  <a:srgbClr val="CC3300"/>
                </a:solidFill>
              </a:rPr>
              <a:t> </a:t>
            </a:r>
          </a:p>
        </p:txBody>
      </p:sp>
      <p:sp>
        <p:nvSpPr>
          <p:cNvPr id="251907" name="Rectangle 3"/>
          <p:cNvSpPr>
            <a:spLocks noGrp="1" noChangeArrowheads="1"/>
          </p:cNvSpPr>
          <p:nvPr>
            <p:ph idx="1"/>
          </p:nvPr>
        </p:nvSpPr>
        <p:spPr>
          <a:xfrm>
            <a:off x="0" y="1752600"/>
            <a:ext cx="9144000" cy="5105400"/>
          </a:xfrm>
        </p:spPr>
        <p:txBody>
          <a:bodyPr/>
          <a:lstStyle/>
          <a:p>
            <a:pPr algn="just"/>
            <a:r>
              <a:rPr lang="en-GB" sz="3600" dirty="0" err="1">
                <a:solidFill>
                  <a:srgbClr val="000000"/>
                </a:solidFill>
                <a:cs typeface="Times New Roman" pitchFamily="18" charset="0"/>
              </a:rPr>
              <a:t>Αν</a:t>
            </a:r>
            <a:r>
              <a:rPr lang="en-GB" sz="3600" dirty="0">
                <a:solidFill>
                  <a:srgbClr val="000000"/>
                </a:solidFill>
                <a:cs typeface="Times New Roman" pitchFamily="18" charset="0"/>
              </a:rPr>
              <a:t> ο </a:t>
            </a:r>
            <a:r>
              <a:rPr lang="en-GB" sz="3600" dirty="0" err="1">
                <a:solidFill>
                  <a:srgbClr val="000000"/>
                </a:solidFill>
                <a:cs typeface="Times New Roman" pitchFamily="18" charset="0"/>
              </a:rPr>
              <a:t>δείκτης</a:t>
            </a:r>
            <a:r>
              <a:rPr lang="en-GB" sz="3600" dirty="0">
                <a:solidFill>
                  <a:srgbClr val="000000"/>
                </a:solidFill>
                <a:cs typeface="Times New Roman" pitchFamily="18" charset="0"/>
              </a:rPr>
              <a:t>, </a:t>
            </a:r>
            <a:r>
              <a:rPr lang="en-GB" sz="3600" dirty="0" err="1">
                <a:solidFill>
                  <a:srgbClr val="000000"/>
                </a:solidFill>
                <a:cs typeface="Times New Roman" pitchFamily="18" charset="0"/>
              </a:rPr>
              <a:t>σύμφων</a:t>
            </a:r>
            <a:r>
              <a:rPr lang="en-GB" sz="3600" dirty="0">
                <a:solidFill>
                  <a:srgbClr val="000000"/>
                </a:solidFill>
                <a:cs typeface="Times New Roman" pitchFamily="18" charset="0"/>
              </a:rPr>
              <a:t>α με τις προσδοκίες του πωλητή, στην ημερομηνία λήξης βρεθεί στις </a:t>
            </a:r>
            <a:r>
              <a:rPr lang="en-US" sz="3600" dirty="0" smtClean="0">
                <a:solidFill>
                  <a:srgbClr val="000000"/>
                </a:solidFill>
                <a:cs typeface="Times New Roman" pitchFamily="18" charset="0"/>
              </a:rPr>
              <a:t>130 </a:t>
            </a:r>
            <a:r>
              <a:rPr lang="en-GB" sz="3600" dirty="0" err="1" smtClean="0">
                <a:solidFill>
                  <a:srgbClr val="000000"/>
                </a:solidFill>
                <a:cs typeface="Times New Roman" pitchFamily="18" charset="0"/>
              </a:rPr>
              <a:t>μονάδες</a:t>
            </a:r>
            <a:r>
              <a:rPr lang="en-GB" sz="36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3600" dirty="0">
                <a:solidFill>
                  <a:srgbClr val="000000"/>
                </a:solidFill>
                <a:cs typeface="Times New Roman" pitchFamily="18" charset="0"/>
              </a:rPr>
              <a:t>ή και </a:t>
            </a:r>
            <a:r>
              <a:rPr lang="en-GB" sz="3600" dirty="0" err="1">
                <a:solidFill>
                  <a:srgbClr val="000000"/>
                </a:solidFill>
                <a:cs typeface="Times New Roman" pitchFamily="18" charset="0"/>
              </a:rPr>
              <a:t>κάτω</a:t>
            </a:r>
            <a:r>
              <a:rPr lang="en-GB" sz="3600" dirty="0">
                <a:solidFill>
                  <a:srgbClr val="000000"/>
                </a:solidFill>
                <a:cs typeface="Times New Roman" pitchFamily="18" charset="0"/>
              </a:rPr>
              <a:t> από </a:t>
            </a:r>
            <a:r>
              <a:rPr lang="en-GB" sz="3600" dirty="0" smtClean="0">
                <a:solidFill>
                  <a:srgbClr val="000000"/>
                </a:solidFill>
                <a:cs typeface="Times New Roman" pitchFamily="18" charset="0"/>
              </a:rPr>
              <a:t>α</a:t>
            </a:r>
            <a:r>
              <a:rPr lang="en-GB" sz="3600" dirty="0" err="1" smtClean="0">
                <a:solidFill>
                  <a:srgbClr val="000000"/>
                </a:solidFill>
                <a:cs typeface="Times New Roman" pitchFamily="18" charset="0"/>
              </a:rPr>
              <a:t>υτ</a:t>
            </a:r>
            <a:r>
              <a:rPr lang="el-GR" sz="3600" dirty="0" err="1" smtClean="0">
                <a:solidFill>
                  <a:srgbClr val="000000"/>
                </a:solidFill>
                <a:cs typeface="Times New Roman" pitchFamily="18" charset="0"/>
              </a:rPr>
              <a:t>ές</a:t>
            </a:r>
            <a:r>
              <a:rPr lang="en-GB" sz="3600" dirty="0" smtClean="0">
                <a:solidFill>
                  <a:srgbClr val="000000"/>
                </a:solidFill>
                <a:cs typeface="Times New Roman" pitchFamily="18" charset="0"/>
              </a:rPr>
              <a:t>, </a:t>
            </a:r>
            <a:endParaRPr lang="el-GR" sz="3600" dirty="0">
              <a:solidFill>
                <a:srgbClr val="000000"/>
              </a:solidFill>
            </a:endParaRPr>
          </a:p>
          <a:p>
            <a:pPr lvl="1" algn="just"/>
            <a:r>
              <a:rPr lang="en-GB" sz="3600" b="1" dirty="0">
                <a:solidFill>
                  <a:srgbClr val="993300"/>
                </a:solidFill>
                <a:cs typeface="Times New Roman" pitchFamily="18" charset="0"/>
              </a:rPr>
              <a:t>ο </a:t>
            </a:r>
            <a:r>
              <a:rPr lang="en-GB" sz="3600" b="1" dirty="0" err="1">
                <a:solidFill>
                  <a:srgbClr val="993300"/>
                </a:solidFill>
                <a:cs typeface="Times New Roman" pitchFamily="18" charset="0"/>
              </a:rPr>
              <a:t>κάτοχος</a:t>
            </a:r>
            <a:r>
              <a:rPr lang="en-GB" sz="3600" b="1" dirty="0">
                <a:solidFill>
                  <a:srgbClr val="993300"/>
                </a:solidFill>
                <a:cs typeface="Times New Roman" pitchFamily="18" charset="0"/>
              </a:rPr>
              <a:t>/α</a:t>
            </a:r>
            <a:r>
              <a:rPr lang="en-GB" sz="3600" b="1" dirty="0" err="1">
                <a:solidFill>
                  <a:srgbClr val="993300"/>
                </a:solidFill>
                <a:cs typeface="Times New Roman" pitchFamily="18" charset="0"/>
              </a:rPr>
              <a:t>γορ</a:t>
            </a:r>
            <a:r>
              <a:rPr lang="en-GB" sz="3600" b="1" dirty="0">
                <a:solidFill>
                  <a:srgbClr val="993300"/>
                </a:solidFill>
                <a:cs typeface="Times New Roman" pitchFamily="18" charset="0"/>
              </a:rPr>
              <a:t>αστής του Δικαιώματος θα αφήσει το δικαίωμα να εκπνεύσει</a:t>
            </a:r>
            <a:r>
              <a:rPr lang="en-GB" sz="3600" dirty="0">
                <a:solidFill>
                  <a:srgbClr val="000000"/>
                </a:solidFill>
                <a:cs typeface="Times New Roman" pitchFamily="18" charset="0"/>
              </a:rPr>
              <a:t>, </a:t>
            </a:r>
            <a:endParaRPr lang="el-GR" sz="3600" dirty="0">
              <a:solidFill>
                <a:srgbClr val="000000"/>
              </a:solidFill>
            </a:endParaRPr>
          </a:p>
          <a:p>
            <a:pPr algn="just"/>
            <a:r>
              <a:rPr lang="en-GB" sz="3600" b="1" dirty="0">
                <a:solidFill>
                  <a:srgbClr val="000000"/>
                </a:solidFill>
                <a:cs typeface="Times New Roman" pitchFamily="18" charset="0"/>
              </a:rPr>
              <a:t>ο π</a:t>
            </a:r>
            <a:r>
              <a:rPr lang="en-GB" sz="3600" b="1" dirty="0" err="1">
                <a:solidFill>
                  <a:srgbClr val="000000"/>
                </a:solidFill>
                <a:cs typeface="Times New Roman" pitchFamily="18" charset="0"/>
              </a:rPr>
              <a:t>ωλητής</a:t>
            </a:r>
            <a:r>
              <a:rPr lang="en-GB" sz="3600" b="1" dirty="0">
                <a:solidFill>
                  <a:srgbClr val="000000"/>
                </a:solidFill>
                <a:cs typeface="Times New Roman" pitchFamily="18" charset="0"/>
              </a:rPr>
              <a:t> θα κατα</a:t>
            </a:r>
            <a:r>
              <a:rPr lang="en-GB" sz="3600" b="1" dirty="0" err="1">
                <a:solidFill>
                  <a:srgbClr val="000000"/>
                </a:solidFill>
                <a:cs typeface="Times New Roman" pitchFamily="18" charset="0"/>
              </a:rPr>
              <a:t>χωρίσει</a:t>
            </a:r>
            <a:r>
              <a:rPr lang="en-GB" sz="36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3600" b="1" dirty="0" err="1">
                <a:solidFill>
                  <a:srgbClr val="000000"/>
                </a:solidFill>
                <a:cs typeface="Times New Roman" pitchFamily="18" charset="0"/>
              </a:rPr>
              <a:t>τις</a:t>
            </a:r>
            <a:r>
              <a:rPr lang="en-GB" sz="36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l-GR" sz="3600" b="1" dirty="0" smtClean="0">
                <a:solidFill>
                  <a:srgbClr val="000000"/>
                </a:solidFill>
                <a:cs typeface="Times New Roman" pitchFamily="18" charset="0"/>
              </a:rPr>
              <a:t>5</a:t>
            </a:r>
            <a:r>
              <a:rPr lang="en-GB" sz="3600" b="1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3600" b="1" dirty="0" err="1">
                <a:solidFill>
                  <a:srgbClr val="000000"/>
                </a:solidFill>
                <a:cs typeface="Times New Roman" pitchFamily="18" charset="0"/>
              </a:rPr>
              <a:t>μονάδες</a:t>
            </a:r>
            <a:r>
              <a:rPr lang="en-GB" sz="36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sz="3600" b="1" dirty="0" err="1">
                <a:solidFill>
                  <a:srgbClr val="000000"/>
                </a:solidFill>
                <a:cs typeface="Times New Roman" pitchFamily="18" charset="0"/>
              </a:rPr>
              <a:t>δηλ</a:t>
            </a:r>
            <a:r>
              <a:rPr lang="en-GB" sz="3600" b="1" dirty="0">
                <a:solidFill>
                  <a:srgbClr val="000000"/>
                </a:solidFill>
                <a:cs typeface="Times New Roman" pitchFamily="18" charset="0"/>
              </a:rPr>
              <a:t>αδή το τίμημα του δικαιώματος, ως κέρδος.</a:t>
            </a:r>
          </a:p>
        </p:txBody>
      </p:sp>
    </p:spTree>
    <p:extLst>
      <p:ext uri="{BB962C8B-B14F-4D97-AF65-F5344CB8AC3E}">
        <p14:creationId xmlns:p14="http://schemas.microsoft.com/office/powerpoint/2010/main" xmlns="" val="1676291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1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51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51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1907" grpId="0" build="p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51070-11DB-45E5-BF2A-07C757DB70C0}" type="slidenum">
              <a:rPr lang="en-US"/>
              <a:pPr/>
              <a:t>42</a:t>
            </a:fld>
            <a:endParaRPr lang="en-US"/>
          </a:p>
        </p:txBody>
      </p:sp>
      <p:sp>
        <p:nvSpPr>
          <p:cNvPr id="2529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600" b="1">
                <a:solidFill>
                  <a:srgbClr val="CC3300"/>
                </a:solidFill>
                <a:cs typeface="Times New Roman" pitchFamily="18" charset="0"/>
              </a:rPr>
              <a:t>Β Περίπτωση: Στην ημερομηνία λήξης οι προσδοκίες του </a:t>
            </a:r>
            <a:r>
              <a:rPr lang="el-GR" sz="3600">
                <a:solidFill>
                  <a:srgbClr val="CC3300"/>
                </a:solidFill>
                <a:cs typeface="Times New Roman" pitchFamily="18" charset="0"/>
              </a:rPr>
              <a:t>πωλητή δεν </a:t>
            </a:r>
            <a:r>
              <a:rPr lang="el-GR" sz="3600" b="1">
                <a:solidFill>
                  <a:srgbClr val="CC3300"/>
                </a:solidFill>
                <a:cs typeface="Times New Roman" pitchFamily="18" charset="0"/>
              </a:rPr>
              <a:t>επιβεβαιώνονται</a:t>
            </a:r>
            <a:r>
              <a:rPr lang="el-GR">
                <a:solidFill>
                  <a:srgbClr val="CC3300"/>
                </a:solidFill>
              </a:rPr>
              <a:t> 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idx="1"/>
          </p:nvPr>
        </p:nvSpPr>
        <p:spPr>
          <a:xfrm>
            <a:off x="0" y="1772816"/>
            <a:ext cx="9144000" cy="5085184"/>
          </a:xfrm>
        </p:spPr>
        <p:txBody>
          <a:bodyPr/>
          <a:lstStyle/>
          <a:p>
            <a:pPr algn="just"/>
            <a:r>
              <a:rPr lang="en-GB" dirty="0" err="1">
                <a:solidFill>
                  <a:srgbClr val="000000"/>
                </a:solidFill>
                <a:cs typeface="Times New Roman" pitchFamily="18" charset="0"/>
              </a:rPr>
              <a:t>Στην</a:t>
            </a:r>
            <a:r>
              <a:rPr lang="en-GB" dirty="0">
                <a:solidFill>
                  <a:srgbClr val="000000"/>
                </a:solidFill>
                <a:cs typeface="Times New Roman" pitchFamily="18" charset="0"/>
              </a:rPr>
              <a:t> π</a:t>
            </a:r>
            <a:r>
              <a:rPr lang="en-GB" dirty="0" err="1">
                <a:solidFill>
                  <a:srgbClr val="000000"/>
                </a:solidFill>
                <a:cs typeface="Times New Roman" pitchFamily="18" charset="0"/>
              </a:rPr>
              <a:t>ερί</a:t>
            </a:r>
            <a:r>
              <a:rPr lang="en-GB" dirty="0">
                <a:solidFill>
                  <a:srgbClr val="000000"/>
                </a:solidFill>
                <a:cs typeface="Times New Roman" pitchFamily="18" charset="0"/>
              </a:rPr>
              <a:t>πτωση που ο δείκτης στην ημερομηνία λήξης βρεθεί πάνω από τις </a:t>
            </a:r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135</a:t>
            </a:r>
            <a:r>
              <a:rPr lang="en-GB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dirty="0">
                <a:solidFill>
                  <a:srgbClr val="000000"/>
                </a:solidFill>
                <a:cs typeface="Times New Roman" pitchFamily="18" charset="0"/>
              </a:rPr>
              <a:t>μονάδες, π.χ. </a:t>
            </a:r>
            <a:r>
              <a:rPr lang="en-GB" dirty="0" err="1">
                <a:solidFill>
                  <a:srgbClr val="000000"/>
                </a:solidFill>
                <a:cs typeface="Times New Roman" pitchFamily="18" charset="0"/>
              </a:rPr>
              <a:t>στις</a:t>
            </a:r>
            <a:r>
              <a:rPr lang="en-GB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160</a:t>
            </a:r>
            <a:r>
              <a:rPr lang="en-GB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cs typeface="Times New Roman" pitchFamily="18" charset="0"/>
              </a:rPr>
              <a:t>μονάδες</a:t>
            </a:r>
            <a:r>
              <a:rPr lang="en-GB" dirty="0">
                <a:solidFill>
                  <a:srgbClr val="000000"/>
                </a:solidFill>
                <a:cs typeface="Times New Roman" pitchFamily="18" charset="0"/>
              </a:rPr>
              <a:t>, </a:t>
            </a:r>
            <a:endParaRPr lang="el-GR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lvl="1" algn="just"/>
            <a:r>
              <a:rPr lang="en-GB" dirty="0" smtClean="0">
                <a:solidFill>
                  <a:srgbClr val="000000"/>
                </a:solidFill>
                <a:cs typeface="Times New Roman" pitchFamily="18" charset="0"/>
              </a:rPr>
              <a:t>ο </a:t>
            </a:r>
            <a:r>
              <a:rPr lang="en-GB" dirty="0">
                <a:solidFill>
                  <a:srgbClr val="000000"/>
                </a:solidFill>
                <a:cs typeface="Times New Roman" pitchFamily="18" charset="0"/>
              </a:rPr>
              <a:t>π</a:t>
            </a:r>
            <a:r>
              <a:rPr lang="en-GB" dirty="0" err="1">
                <a:solidFill>
                  <a:srgbClr val="000000"/>
                </a:solidFill>
                <a:cs typeface="Times New Roman" pitchFamily="18" charset="0"/>
              </a:rPr>
              <a:t>ωλητής</a:t>
            </a:r>
            <a:r>
              <a:rPr lang="en-GB" dirty="0">
                <a:solidFill>
                  <a:srgbClr val="000000"/>
                </a:solidFill>
                <a:cs typeface="Times New Roman" pitchFamily="18" charset="0"/>
              </a:rPr>
              <a:t> θα </a:t>
            </a:r>
            <a:r>
              <a:rPr lang="en-GB" dirty="0" err="1">
                <a:solidFill>
                  <a:srgbClr val="000000"/>
                </a:solidFill>
                <a:cs typeface="Times New Roman" pitchFamily="18" charset="0"/>
              </a:rPr>
              <a:t>χάσει</a:t>
            </a:r>
            <a:r>
              <a:rPr lang="en-GB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25</a:t>
            </a:r>
            <a:r>
              <a:rPr lang="en-GB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cs typeface="Times New Roman" pitchFamily="18" charset="0"/>
              </a:rPr>
              <a:t>μονάδες</a:t>
            </a:r>
            <a:r>
              <a:rPr lang="en-GB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dirty="0" smtClean="0">
                <a:solidFill>
                  <a:srgbClr val="000000"/>
                </a:solidFill>
                <a:cs typeface="Times New Roman" pitchFamily="18" charset="0"/>
              </a:rPr>
              <a:t>(</a:t>
            </a:r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160</a:t>
            </a:r>
            <a:r>
              <a:rPr lang="en-GB" dirty="0" smtClean="0">
                <a:solidFill>
                  <a:srgbClr val="000000"/>
                </a:solidFill>
                <a:cs typeface="Times New Roman" pitchFamily="18" charset="0"/>
              </a:rPr>
              <a:t> – </a:t>
            </a:r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135=25</a:t>
            </a:r>
            <a:r>
              <a:rPr lang="en-GB" dirty="0" smtClean="0">
                <a:solidFill>
                  <a:srgbClr val="000000"/>
                </a:solidFill>
                <a:cs typeface="Times New Roman" pitchFamily="18" charset="0"/>
              </a:rPr>
              <a:t>)</a:t>
            </a:r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,</a:t>
            </a:r>
            <a:r>
              <a:rPr lang="en-GB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dirty="0">
                <a:solidFill>
                  <a:srgbClr val="000000"/>
                </a:solidFill>
                <a:cs typeface="Times New Roman" pitchFamily="18" charset="0"/>
              </a:rPr>
              <a:t>α</a:t>
            </a:r>
            <a:r>
              <a:rPr lang="en-GB" dirty="0" err="1">
                <a:solidFill>
                  <a:srgbClr val="000000"/>
                </a:solidFill>
                <a:cs typeface="Times New Roman" pitchFamily="18" charset="0"/>
              </a:rPr>
              <a:t>λλά</a:t>
            </a:r>
            <a:r>
              <a:rPr lang="en-GB" dirty="0">
                <a:solidFill>
                  <a:srgbClr val="000000"/>
                </a:solidFill>
                <a:cs typeface="Times New Roman" pitchFamily="18" charset="0"/>
              </a:rPr>
              <a:t> η </a:t>
            </a:r>
            <a:r>
              <a:rPr lang="en-GB" dirty="0" err="1">
                <a:solidFill>
                  <a:srgbClr val="000000"/>
                </a:solidFill>
                <a:cs typeface="Times New Roman" pitchFamily="18" charset="0"/>
              </a:rPr>
              <a:t>ζημιά</a:t>
            </a:r>
            <a:r>
              <a:rPr lang="en-GB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cs typeface="Times New Roman" pitchFamily="18" charset="0"/>
              </a:rPr>
              <a:t>του</a:t>
            </a:r>
            <a:r>
              <a:rPr lang="en-GB" dirty="0">
                <a:solidFill>
                  <a:srgbClr val="000000"/>
                </a:solidFill>
                <a:cs typeface="Times New Roman" pitchFamily="18" charset="0"/>
              </a:rPr>
              <a:t> α</a:t>
            </a:r>
            <a:r>
              <a:rPr lang="en-GB" dirty="0" err="1">
                <a:solidFill>
                  <a:srgbClr val="000000"/>
                </a:solidFill>
                <a:cs typeface="Times New Roman" pitchFamily="18" charset="0"/>
              </a:rPr>
              <a:t>ντιστ</a:t>
            </a:r>
            <a:r>
              <a:rPr lang="en-GB" dirty="0">
                <a:solidFill>
                  <a:srgbClr val="000000"/>
                </a:solidFill>
                <a:cs typeface="Times New Roman" pitchFamily="18" charset="0"/>
              </a:rPr>
              <a:t>αθμίζεται μερικώς από το τίμημα του δικαιώματος που έχει ήδη εισπράξει. </a:t>
            </a:r>
            <a:endParaRPr lang="el-GR" dirty="0">
              <a:solidFill>
                <a:srgbClr val="000000"/>
              </a:solidFill>
            </a:endParaRPr>
          </a:p>
          <a:p>
            <a:pPr algn="just"/>
            <a:r>
              <a:rPr lang="en-GB" dirty="0">
                <a:solidFill>
                  <a:srgbClr val="000000"/>
                </a:solidFill>
                <a:cs typeface="Times New Roman" pitchFamily="18" charset="0"/>
              </a:rPr>
              <a:t>Η </a:t>
            </a:r>
            <a:r>
              <a:rPr lang="en-GB" dirty="0" err="1">
                <a:solidFill>
                  <a:srgbClr val="000000"/>
                </a:solidFill>
                <a:cs typeface="Times New Roman" pitchFamily="18" charset="0"/>
              </a:rPr>
              <a:t>συνολική</a:t>
            </a:r>
            <a:r>
              <a:rPr lang="en-GB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cs typeface="Times New Roman" pitchFamily="18" charset="0"/>
              </a:rPr>
              <a:t>ζημιά</a:t>
            </a:r>
            <a:r>
              <a:rPr lang="en-GB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cs typeface="Times New Roman" pitchFamily="18" charset="0"/>
              </a:rPr>
              <a:t>του</a:t>
            </a:r>
            <a:r>
              <a:rPr lang="en-GB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cs typeface="Times New Roman" pitchFamily="18" charset="0"/>
              </a:rPr>
              <a:t>είν</a:t>
            </a:r>
            <a:r>
              <a:rPr lang="en-GB" dirty="0">
                <a:solidFill>
                  <a:srgbClr val="000000"/>
                </a:solidFill>
                <a:cs typeface="Times New Roman" pitchFamily="18" charset="0"/>
              </a:rPr>
              <a:t>αι </a:t>
            </a:r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25-5=20</a:t>
            </a:r>
            <a:r>
              <a:rPr lang="en-GB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cs typeface="Times New Roman" pitchFamily="18" charset="0"/>
              </a:rPr>
              <a:t>μονάδες</a:t>
            </a:r>
            <a:r>
              <a:rPr lang="en-GB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ή </a:t>
            </a:r>
            <a:r>
              <a:rPr lang="el-GR" dirty="0" err="1" smtClean="0">
                <a:solidFill>
                  <a:srgbClr val="000000"/>
                </a:solidFill>
                <a:cs typeface="Times New Roman" pitchFamily="18" charset="0"/>
              </a:rPr>
              <a:t>αλλίως</a:t>
            </a:r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 5*20 = 100 Ευρώ </a:t>
            </a:r>
            <a:endParaRPr lang="en-GB" dirty="0">
              <a:solidFill>
                <a:srgbClr val="0000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95502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52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2931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8E0D0-D041-4411-B440-4ED1D47858FE}" type="slidenum">
              <a:rPr lang="en-US"/>
              <a:pPr/>
              <a:t>5</a:t>
            </a:fld>
            <a:endParaRPr lang="en-US"/>
          </a:p>
        </p:txBody>
      </p:sp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617538"/>
            <a:ext cx="8105775" cy="1143000"/>
          </a:xfrm>
        </p:spPr>
        <p:txBody>
          <a:bodyPr/>
          <a:lstStyle/>
          <a:p>
            <a:pPr algn="ctr"/>
            <a:r>
              <a:rPr lang="el-GR">
                <a:solidFill>
                  <a:srgbClr val="CC3300"/>
                </a:solidFill>
                <a:latin typeface="Times New Roman" pitchFamily="18" charset="0"/>
              </a:rPr>
              <a:t>Τιμή </a:t>
            </a:r>
            <a:r>
              <a:rPr lang="en-US">
                <a:solidFill>
                  <a:srgbClr val="CC3300"/>
                </a:solidFill>
                <a:latin typeface="Times New Roman" pitchFamily="18" charset="0"/>
              </a:rPr>
              <a:t>Put</a:t>
            </a:r>
            <a:r>
              <a:rPr lang="el-GR">
                <a:solidFill>
                  <a:srgbClr val="CC3300"/>
                </a:solidFill>
                <a:latin typeface="Times New Roman" pitchFamily="18" charset="0"/>
              </a:rPr>
              <a:t> = Εσωτ Αξία + Αξία Χρ</a:t>
            </a:r>
            <a:endParaRPr lang="en-GB">
              <a:solidFill>
                <a:srgbClr val="CC3300"/>
              </a:solidFill>
              <a:latin typeface="Times New Roman" pitchFamily="18" charset="0"/>
            </a:endParaRPr>
          </a:p>
        </p:txBody>
      </p:sp>
      <p:sp>
        <p:nvSpPr>
          <p:cNvPr id="188419" name="Rectangle 3"/>
          <p:cNvSpPr>
            <a:spLocks noGrp="1" noChangeArrowheads="1"/>
          </p:cNvSpPr>
          <p:nvPr>
            <p:ph idx="1"/>
          </p:nvPr>
        </p:nvSpPr>
        <p:spPr>
          <a:xfrm>
            <a:off x="0" y="1772816"/>
            <a:ext cx="9144000" cy="5085184"/>
          </a:xfrm>
        </p:spPr>
        <p:txBody>
          <a:bodyPr>
            <a:normAutofit/>
          </a:bodyPr>
          <a:lstStyle/>
          <a:p>
            <a:pPr algn="just"/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Η αξία του χρόνου (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time value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) των δικαιωμάτων πώλησης παίρνει τη 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μέγιστη αξία 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της όταν είναι σχεδόν 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στην ισοδύναμη χρηματική αξία 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(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at 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–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the 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–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money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). </a:t>
            </a:r>
            <a:endParaRPr lang="en-US" dirty="0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Μια οριακή μεταβολή της τιμής αρκεί για να υπάρξει κέρδος από άσκηση του δικαιώματος</a:t>
            </a:r>
            <a:r>
              <a:rPr lang="en-GB" dirty="0"/>
              <a:t> </a:t>
            </a:r>
            <a:endParaRPr lang="en-US" dirty="0"/>
          </a:p>
          <a:p>
            <a:pPr algn="just"/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 Η διαφορά μεταξύ της πραγματική τιμή του δικαιώματος και της εσωτερικής του αξίας είναι η αξία χρόνου ή υπεραξία (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time value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).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9744965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8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8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88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419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3E43F-D405-4BF3-B2B5-C5CACE01DDBE}" type="slidenum">
              <a:rPr lang="en-US"/>
              <a:pPr/>
              <a:t>6</a:t>
            </a:fld>
            <a:endParaRPr lang="en-US"/>
          </a:p>
        </p:txBody>
      </p:sp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>
                <a:solidFill>
                  <a:srgbClr val="CC3300"/>
                </a:solidFill>
                <a:latin typeface="Times New Roman" pitchFamily="18" charset="0"/>
              </a:rPr>
              <a:t>Τιμολόγηση Δικαιωμάτων</a:t>
            </a:r>
            <a:endParaRPr lang="en-GB">
              <a:solidFill>
                <a:srgbClr val="CC3300"/>
              </a:solidFill>
              <a:latin typeface="Times New Roman" pitchFamily="18" charset="0"/>
            </a:endParaRPr>
          </a:p>
        </p:txBody>
      </p:sp>
      <p:graphicFrame>
        <p:nvGraphicFramePr>
          <p:cNvPr id="7" name="Θέση περιεχομένου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685180547"/>
              </p:ext>
            </p:extLst>
          </p:nvPr>
        </p:nvGraphicFramePr>
        <p:xfrm>
          <a:off x="0" y="1412776"/>
          <a:ext cx="9144000" cy="5445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5488983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3B6D6-73D4-414A-AEC1-3DB4F755CB2C}" type="slidenum">
              <a:rPr lang="en-US"/>
              <a:pPr/>
              <a:t>7</a:t>
            </a:fld>
            <a:endParaRPr lang="en-US"/>
          </a:p>
        </p:txBody>
      </p:sp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>
                <a:solidFill>
                  <a:srgbClr val="CC3300"/>
                </a:solidFill>
                <a:latin typeface="Times New Roman" pitchFamily="18" charset="0"/>
              </a:rPr>
              <a:t>Τιμολόγηση Δικαιωμάτων</a:t>
            </a:r>
            <a:endParaRPr lang="en-GB">
              <a:solidFill>
                <a:srgbClr val="CC3300"/>
              </a:solidFill>
              <a:latin typeface="Times New Roman" pitchFamily="18" charset="0"/>
            </a:endParaRPr>
          </a:p>
        </p:txBody>
      </p:sp>
      <p:sp>
        <p:nvSpPr>
          <p:cNvPr id="172035" name="Rectangle 3"/>
          <p:cNvSpPr>
            <a:spLocks noGrp="1" noChangeArrowheads="1"/>
          </p:cNvSpPr>
          <p:nvPr>
            <p:ph idx="1"/>
          </p:nvPr>
        </p:nvSpPr>
        <p:spPr>
          <a:xfrm>
            <a:off x="28600" y="1479952"/>
            <a:ext cx="8955088" cy="4840287"/>
          </a:xfrm>
        </p:spPr>
        <p:txBody>
          <a:bodyPr/>
          <a:lstStyle/>
          <a:p>
            <a:pPr algn="just"/>
            <a:r>
              <a:rPr lang="el-GR" dirty="0">
                <a:solidFill>
                  <a:srgbClr val="000000"/>
                </a:solidFill>
              </a:rPr>
              <a:t>Π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αράδειγμα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: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US" dirty="0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r>
              <a:rPr lang="el-GR" dirty="0">
                <a:solidFill>
                  <a:srgbClr val="000000"/>
                </a:solidFill>
              </a:rPr>
              <a:t>Α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γοράζοντας ένα δικαίωμα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  </a:t>
            </a:r>
            <a:r>
              <a:rPr lang="el-GR" dirty="0">
                <a:solidFill>
                  <a:srgbClr val="000000"/>
                </a:solidFill>
              </a:rPr>
              <a:t>πώλησης 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(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put option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) στην μετοχή ΑΒΚ </a:t>
            </a:r>
            <a:endParaRPr lang="en-US" dirty="0">
              <a:solidFill>
                <a:srgbClr val="000000"/>
              </a:solidFill>
              <a:cs typeface="Times New Roman" pitchFamily="18" charset="0"/>
            </a:endParaRPr>
          </a:p>
          <a:p>
            <a:pPr lvl="1" algn="just"/>
            <a:r>
              <a:rPr lang="el-GR" sz="3200" b="1" dirty="0" smtClean="0">
                <a:solidFill>
                  <a:schemeClr val="tx2"/>
                </a:solidFill>
                <a:cs typeface="Times New Roman" pitchFamily="18" charset="0"/>
              </a:rPr>
              <a:t>τρέχουσα </a:t>
            </a:r>
            <a:r>
              <a:rPr lang="el-GR" sz="3200" b="1" dirty="0">
                <a:solidFill>
                  <a:schemeClr val="tx2"/>
                </a:solidFill>
                <a:cs typeface="Times New Roman" pitchFamily="18" charset="0"/>
              </a:rPr>
              <a:t>τιμή </a:t>
            </a:r>
            <a:r>
              <a:rPr lang="el-GR" sz="3200" b="1" dirty="0" smtClean="0">
                <a:solidFill>
                  <a:schemeClr val="tx2"/>
                </a:solidFill>
                <a:cs typeface="Times New Roman" pitchFamily="18" charset="0"/>
              </a:rPr>
              <a:t>10 </a:t>
            </a:r>
            <a:r>
              <a:rPr lang="el-GR" sz="3200" b="1" dirty="0">
                <a:solidFill>
                  <a:schemeClr val="tx2"/>
                </a:solidFill>
                <a:cs typeface="Times New Roman" pitchFamily="18" charset="0"/>
              </a:rPr>
              <a:t>και </a:t>
            </a:r>
            <a:endParaRPr lang="en-US" sz="3200" b="1" dirty="0">
              <a:solidFill>
                <a:schemeClr val="tx2"/>
              </a:solidFill>
              <a:cs typeface="Times New Roman" pitchFamily="18" charset="0"/>
            </a:endParaRPr>
          </a:p>
          <a:p>
            <a:pPr lvl="1" algn="just"/>
            <a:r>
              <a:rPr lang="el-GR" sz="3200" b="1" dirty="0">
                <a:solidFill>
                  <a:srgbClr val="009900"/>
                </a:solidFill>
                <a:cs typeface="Times New Roman" pitchFamily="18" charset="0"/>
              </a:rPr>
              <a:t>τιμή άσκησης </a:t>
            </a:r>
            <a:r>
              <a:rPr lang="el-GR" sz="3200" b="1" dirty="0" smtClean="0">
                <a:solidFill>
                  <a:srgbClr val="009900"/>
                </a:solidFill>
                <a:cs typeface="Times New Roman" pitchFamily="18" charset="0"/>
              </a:rPr>
              <a:t>10,</a:t>
            </a:r>
            <a:r>
              <a:rPr lang="el-GR" sz="3200" b="1" dirty="0" smtClean="0">
                <a:solidFill>
                  <a:schemeClr val="hlink"/>
                </a:solidFill>
                <a:cs typeface="Times New Roman" pitchFamily="18" charset="0"/>
              </a:rPr>
              <a:t> </a:t>
            </a:r>
          </a:p>
          <a:p>
            <a:pPr lvl="1" algn="just"/>
            <a:r>
              <a:rPr lang="el-GR" sz="3200" b="1" dirty="0" smtClean="0">
                <a:solidFill>
                  <a:schemeClr val="hlink"/>
                </a:solidFill>
                <a:cs typeface="Times New Roman" pitchFamily="18" charset="0"/>
              </a:rPr>
              <a:t>Τιμή δικαιώματος 0,5</a:t>
            </a:r>
            <a:endParaRPr lang="en-US" sz="3200" b="1" dirty="0">
              <a:solidFill>
                <a:schemeClr val="hlink"/>
              </a:solidFill>
              <a:cs typeface="Times New Roman" pitchFamily="18" charset="0"/>
            </a:endParaRPr>
          </a:p>
          <a:p>
            <a:pPr lvl="1" algn="just"/>
            <a:r>
              <a:rPr lang="el-GR" sz="3200" b="1" dirty="0">
                <a:solidFill>
                  <a:schemeClr val="hlink"/>
                </a:solidFill>
              </a:rPr>
              <a:t>η εσωτερική αξία σε διάφορες τιμές </a:t>
            </a:r>
            <a:r>
              <a:rPr lang="el-GR" sz="3200" b="1" dirty="0" smtClean="0">
                <a:solidFill>
                  <a:srgbClr val="FF0000"/>
                </a:solidFill>
              </a:rPr>
              <a:t>άσκησης</a:t>
            </a:r>
            <a:r>
              <a:rPr lang="el-GR" sz="3200" b="1" dirty="0" smtClean="0">
                <a:solidFill>
                  <a:schemeClr val="hlink"/>
                </a:solidFill>
              </a:rPr>
              <a:t> </a:t>
            </a:r>
            <a:r>
              <a:rPr lang="el-GR" sz="3200" b="1" dirty="0">
                <a:solidFill>
                  <a:schemeClr val="hlink"/>
                </a:solidFill>
              </a:rPr>
              <a:t>είναι</a:t>
            </a:r>
            <a:r>
              <a:rPr lang="en-US" sz="3200" b="1" dirty="0">
                <a:solidFill>
                  <a:schemeClr val="hlink"/>
                </a:solidFill>
              </a:rPr>
              <a:t>:</a:t>
            </a:r>
            <a:r>
              <a:rPr lang="en-GB" sz="3200" b="1" dirty="0">
                <a:solidFill>
                  <a:schemeClr val="hlink"/>
                </a:solidFill>
              </a:rPr>
              <a:t> </a:t>
            </a:r>
          </a:p>
        </p:txBody>
      </p:sp>
      <p:sp>
        <p:nvSpPr>
          <p:cNvPr id="172036" name="AutoShape 4"/>
          <p:cNvSpPr>
            <a:spLocks noChangeArrowheads="1"/>
          </p:cNvSpPr>
          <p:nvPr/>
        </p:nvSpPr>
        <p:spPr bwMode="auto">
          <a:xfrm>
            <a:off x="7020272" y="6320239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9359700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2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72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72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72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72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35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45267288"/>
              </p:ext>
            </p:extLst>
          </p:nvPr>
        </p:nvGraphicFramePr>
        <p:xfrm>
          <a:off x="0" y="1484783"/>
          <a:ext cx="9144000" cy="53732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88386"/>
                <a:gridCol w="2645726"/>
                <a:gridCol w="3109888"/>
              </a:tblGrid>
              <a:tr h="537322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Τιμές Άσκησης </a:t>
                      </a:r>
                      <a:endParaRPr lang="el-GR" sz="32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>
                          <a:effectLst/>
                        </a:rPr>
                        <a:t>Αποτέλεσμα</a:t>
                      </a:r>
                      <a:endParaRPr lang="el-GR" sz="32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3200" u="none" strike="noStrike">
                          <a:effectLst/>
                        </a:rPr>
                        <a:t>Καθαρή Θέση</a:t>
                      </a:r>
                      <a:endParaRPr lang="el-GR" sz="32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537322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8</a:t>
                      </a:r>
                      <a:endParaRPr lang="el-GR" sz="32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>
                          <a:effectLst/>
                        </a:rPr>
                        <a:t>0</a:t>
                      </a:r>
                      <a:endParaRPr lang="el-GR" sz="32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>
                          <a:effectLst/>
                        </a:rPr>
                        <a:t>-0.5</a:t>
                      </a:r>
                      <a:endParaRPr lang="el-GR" sz="32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537322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8.5</a:t>
                      </a:r>
                      <a:endParaRPr lang="el-GR" sz="32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0</a:t>
                      </a:r>
                      <a:endParaRPr lang="el-GR" sz="32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>
                          <a:effectLst/>
                        </a:rPr>
                        <a:t>-0.5</a:t>
                      </a:r>
                      <a:endParaRPr lang="el-GR" sz="32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537322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9</a:t>
                      </a:r>
                      <a:endParaRPr lang="el-GR" sz="32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0</a:t>
                      </a:r>
                      <a:endParaRPr lang="el-GR" sz="32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>
                          <a:effectLst/>
                        </a:rPr>
                        <a:t>-0.5</a:t>
                      </a:r>
                      <a:endParaRPr lang="el-GR" sz="32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537322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9.5</a:t>
                      </a:r>
                      <a:endParaRPr lang="el-GR" sz="32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0</a:t>
                      </a:r>
                      <a:endParaRPr lang="el-GR" sz="32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>
                          <a:effectLst/>
                        </a:rPr>
                        <a:t>-0.5</a:t>
                      </a:r>
                      <a:endParaRPr lang="el-GR" sz="32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537322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>
                          <a:effectLst/>
                        </a:rPr>
                        <a:t>10</a:t>
                      </a:r>
                      <a:endParaRPr lang="el-GR" sz="32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0</a:t>
                      </a:r>
                      <a:endParaRPr lang="el-GR" sz="32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>
                          <a:effectLst/>
                        </a:rPr>
                        <a:t>-0.5</a:t>
                      </a:r>
                      <a:endParaRPr lang="el-GR" sz="32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537322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>
                          <a:effectLst/>
                        </a:rPr>
                        <a:t>10.5</a:t>
                      </a:r>
                      <a:endParaRPr lang="el-GR" sz="32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0.5</a:t>
                      </a:r>
                      <a:endParaRPr lang="el-GR" sz="32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>
                          <a:effectLst/>
                        </a:rPr>
                        <a:t>0</a:t>
                      </a:r>
                      <a:endParaRPr lang="el-GR" sz="32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537322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>
                          <a:effectLst/>
                        </a:rPr>
                        <a:t>11</a:t>
                      </a:r>
                      <a:endParaRPr lang="el-GR" sz="32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1</a:t>
                      </a:r>
                      <a:endParaRPr lang="el-GR" sz="32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>
                          <a:effectLst/>
                        </a:rPr>
                        <a:t>0.5</a:t>
                      </a:r>
                      <a:endParaRPr lang="el-GR" sz="32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537322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>
                          <a:effectLst/>
                        </a:rPr>
                        <a:t>11.5</a:t>
                      </a:r>
                      <a:endParaRPr lang="el-GR" sz="32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1.5</a:t>
                      </a:r>
                      <a:endParaRPr lang="el-GR" sz="32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1</a:t>
                      </a:r>
                      <a:endParaRPr lang="el-GR" sz="32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537322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>
                          <a:effectLst/>
                        </a:rPr>
                        <a:t>12</a:t>
                      </a:r>
                      <a:endParaRPr lang="el-GR" sz="32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>
                          <a:effectLst/>
                        </a:rPr>
                        <a:t>2</a:t>
                      </a:r>
                      <a:endParaRPr lang="el-GR" sz="32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1.5</a:t>
                      </a:r>
                      <a:endParaRPr lang="el-GR" sz="32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973804" y="243824"/>
            <a:ext cx="396377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dirty="0" smtClean="0"/>
              <a:t>Τρέχουσα τιμή  10 </a:t>
            </a:r>
          </a:p>
          <a:p>
            <a:r>
              <a:rPr lang="el-GR" sz="3200" dirty="0" smtClean="0"/>
              <a:t>Τιμή δικαιώματος 0.5  </a:t>
            </a:r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xmlns="" val="8464812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1A276-05C2-4ABA-84E4-518BE8A2DCFF}" type="slidenum">
              <a:rPr lang="en-US"/>
              <a:pPr/>
              <a:t>9</a:t>
            </a:fld>
            <a:endParaRPr lang="en-US"/>
          </a:p>
        </p:txBody>
      </p:sp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>
                <a:solidFill>
                  <a:srgbClr val="CC3300"/>
                </a:solidFill>
                <a:latin typeface="Times New Roman" pitchFamily="18" charset="0"/>
              </a:rPr>
              <a:t>Τιμολόγηση Δικαιωμάτων</a:t>
            </a:r>
            <a:endParaRPr lang="en-GB">
              <a:solidFill>
                <a:srgbClr val="CC3300"/>
              </a:solidFill>
              <a:latin typeface="Times New Roman" pitchFamily="18" charset="0"/>
            </a:endParaRPr>
          </a:p>
        </p:txBody>
      </p:sp>
      <p:sp>
        <p:nvSpPr>
          <p:cNvPr id="174083" name="Rectangle 3"/>
          <p:cNvSpPr>
            <a:spLocks noGrp="1" noChangeArrowheads="1"/>
          </p:cNvSpPr>
          <p:nvPr>
            <p:ph idx="1"/>
          </p:nvPr>
        </p:nvSpPr>
        <p:spPr>
          <a:xfrm>
            <a:off x="0" y="1340768"/>
            <a:ext cx="8955088" cy="5212433"/>
          </a:xfrm>
        </p:spPr>
        <p:txBody>
          <a:bodyPr>
            <a:normAutofit/>
          </a:bodyPr>
          <a:lstStyle/>
          <a:p>
            <a:pPr algn="just"/>
            <a:r>
              <a:rPr lang="el-GR" dirty="0">
                <a:cs typeface="Times New Roman" pitchFamily="18" charset="0"/>
              </a:rPr>
              <a:t>Ο παραπάνω πίνακας δείχνει τι κέρδος μπορεί να αποκομίσει ένας επενδυτής σε διάφορες τιμές </a:t>
            </a:r>
            <a:r>
              <a:rPr lang="el-GR" dirty="0" smtClean="0"/>
              <a:t>της μετοχής</a:t>
            </a:r>
            <a:endParaRPr lang="el-GR" dirty="0"/>
          </a:p>
          <a:p>
            <a:pPr lvl="1" algn="just"/>
            <a:r>
              <a:rPr lang="el-GR" dirty="0">
                <a:cs typeface="Times New Roman" pitchFamily="18" charset="0"/>
              </a:rPr>
              <a:t> εξασκώντας το δικαίωμα δηλαδή αγοράζοντας στην </a:t>
            </a:r>
            <a:r>
              <a:rPr lang="en-US" dirty="0">
                <a:cs typeface="Times New Roman" pitchFamily="18" charset="0"/>
              </a:rPr>
              <a:t>spot</a:t>
            </a:r>
            <a:r>
              <a:rPr lang="el-GR" dirty="0">
                <a:cs typeface="Times New Roman" pitchFamily="18" charset="0"/>
              </a:rPr>
              <a:t> αγορά και πουλώντας τον στην τιμή άσκησης. </a:t>
            </a:r>
            <a:endParaRPr lang="el-GR" dirty="0"/>
          </a:p>
          <a:p>
            <a:pPr algn="just"/>
            <a:r>
              <a:rPr lang="el-GR" dirty="0">
                <a:cs typeface="Times New Roman" pitchFamily="18" charset="0"/>
              </a:rPr>
              <a:t>Αν η τιμή άσκησης </a:t>
            </a:r>
            <a:r>
              <a:rPr lang="en-US" dirty="0">
                <a:cs typeface="Times New Roman" pitchFamily="18" charset="0"/>
              </a:rPr>
              <a:t>X</a:t>
            </a:r>
            <a:r>
              <a:rPr lang="el-GR" dirty="0">
                <a:cs typeface="Times New Roman" pitchFamily="18" charset="0"/>
              </a:rPr>
              <a:t> είναι υψηλότερα από την τρέχουσα τιμή της μετοχής </a:t>
            </a:r>
            <a:r>
              <a:rPr lang="en-US" dirty="0">
                <a:cs typeface="Times New Roman" pitchFamily="18" charset="0"/>
              </a:rPr>
              <a:t>S</a:t>
            </a:r>
            <a:r>
              <a:rPr lang="el-GR" dirty="0">
                <a:cs typeface="Times New Roman" pitchFamily="18" charset="0"/>
              </a:rPr>
              <a:t> τότε η διαφορά των δυο (Χ-</a:t>
            </a:r>
            <a:r>
              <a:rPr lang="en-US" dirty="0">
                <a:cs typeface="Times New Roman" pitchFamily="18" charset="0"/>
              </a:rPr>
              <a:t>S</a:t>
            </a:r>
            <a:r>
              <a:rPr lang="el-GR" dirty="0">
                <a:cs typeface="Times New Roman" pitchFamily="18" charset="0"/>
              </a:rPr>
              <a:t>) είναι η εσωτερική αξία του δικαιώματος. </a:t>
            </a:r>
            <a:endParaRPr lang="en-GB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343293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74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74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3" grpId="0" build="p" autoUpdateAnimBg="0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3487</TotalTime>
  <Words>2530</Words>
  <Application>Microsoft Office PowerPoint</Application>
  <PresentationFormat>Προβολή στην οθόνη (4:3)</PresentationFormat>
  <Paragraphs>481</Paragraphs>
  <Slides>42</Slides>
  <Notes>0</Notes>
  <HiddenSlides>0</HiddenSlides>
  <MMClips>0</MMClips>
  <ScaleCrop>false</ScaleCrop>
  <HeadingPairs>
    <vt:vector size="6" baseType="variant"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42</vt:i4>
      </vt:variant>
    </vt:vector>
  </HeadingPairs>
  <TitlesOfParts>
    <vt:vector size="44" baseType="lpstr">
      <vt:lpstr>Θέμα του Office</vt:lpstr>
      <vt:lpstr>Worksheet</vt:lpstr>
      <vt:lpstr>Put Options</vt:lpstr>
      <vt:lpstr>Δικαιώματα Πώλησης – Put Options</vt:lpstr>
      <vt:lpstr>Τιμολόγηση Δικαιωμάτων</vt:lpstr>
      <vt:lpstr>Διαφάνεια 4</vt:lpstr>
      <vt:lpstr>Τιμή Put = Εσωτ Αξία + Αξία Χρ</vt:lpstr>
      <vt:lpstr>Τιμολόγηση Δικαιωμάτων</vt:lpstr>
      <vt:lpstr>Τιμολόγηση Δικαιωμάτων</vt:lpstr>
      <vt:lpstr>Διαφάνεια 8</vt:lpstr>
      <vt:lpstr>Τιμολόγηση Δικαιωμάτων</vt:lpstr>
      <vt:lpstr>In the money</vt:lpstr>
      <vt:lpstr>At the money</vt:lpstr>
      <vt:lpstr>Out of the money</vt:lpstr>
      <vt:lpstr>Αξία χρόνου – time value</vt:lpstr>
      <vt:lpstr>Τιμή Put = Εσωτ Αξία + Αξία Χρ</vt:lpstr>
      <vt:lpstr>Τιμολόγηση Δικαιωμάτων</vt:lpstr>
      <vt:lpstr>Υπολειπόμενη διάρκεια του δικαιώματος (residual maturity)</vt:lpstr>
      <vt:lpstr>Μεταβλητότητα</vt:lpstr>
      <vt:lpstr>Μεταβλητότητα</vt:lpstr>
      <vt:lpstr>Μεταβλητότητα</vt:lpstr>
      <vt:lpstr>Επιτόκιο για επένδυση χωρίς κίνδυνο - Call</vt:lpstr>
      <vt:lpstr>Επιτόκιο για επένδυση χωρίς κίνδυνο - put</vt:lpstr>
      <vt:lpstr>Μερίσματα</vt:lpstr>
      <vt:lpstr>Διαφάνεια 23</vt:lpstr>
      <vt:lpstr>Χαρακτηριστικά των δικαιωμάτων προαίρεσης στο δείκτη FTSE/Athex Large Cap</vt:lpstr>
      <vt:lpstr>Διαφάνεια 25</vt:lpstr>
      <vt:lpstr>Διαφάνεια 26</vt:lpstr>
      <vt:lpstr>Χαρακτηριστικά των δικαιωμάτων προαίρεσης στο δείκτη FTSE/Athex Large Cap</vt:lpstr>
      <vt:lpstr>Χαρακτηριστικά των δικαιωμάτων προαίρεσης στο δείκτη FTSE/Athex Large Cap</vt:lpstr>
      <vt:lpstr>Χαρακτηριστικά των δικαιωμάτων προαίρεσης στο δείκτη FTSE/Athex Large Cap</vt:lpstr>
      <vt:lpstr>Διαφάνεια 30</vt:lpstr>
      <vt:lpstr>Διαφάνεια 31</vt:lpstr>
      <vt:lpstr>Χαρακτηριστικά των δικαιωμάτων προαίρεσης στο δείκτη FTSE/Athex Large Cap</vt:lpstr>
      <vt:lpstr>Διαφάνεια 33</vt:lpstr>
      <vt:lpstr>Διαφάνεια 34</vt:lpstr>
      <vt:lpstr>Παράδειγμα θέσης Αγοράς ενός call (Προσδοκίες ανοδικές)</vt:lpstr>
      <vt:lpstr>Α Περίπτωση: Ο επενδυτής κλείνει τη θέση του πριν τη λήξη του συμβολαίου</vt:lpstr>
      <vt:lpstr>Α Περίπτωση: Ο επενδυτής κλείνει τη θέση του πριν τη λήξη του συμβολαίου</vt:lpstr>
      <vt:lpstr>Β Περίπτωση: Ο επενδυτής φθάνει στη λήξη του συμβολαίου </vt:lpstr>
      <vt:lpstr>Γ Περίπτωση: Ο επενδυτής κρατάει το συμβόλαιο αλλά δεν επιβεβώνονται οι προσδοκίες του</vt:lpstr>
      <vt:lpstr>Παράδειγμα θέσης Πώλησης ενός δικαιώματος Αγοράς (Short Call) (Πτωτικές προσδοκίες) </vt:lpstr>
      <vt:lpstr>Α Περίπτωση: Επιβεβαιώνονται οι προσδοκίας του πωλητή </vt:lpstr>
      <vt:lpstr>Β Περίπτωση: Στην ημερομηνία λήξης οι προσδοκίες του πωλητή δεν επιβεβαιώνονται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Put Options</dc:title>
  <dc:creator>nikos</dc:creator>
  <cp:lastModifiedBy>User</cp:lastModifiedBy>
  <cp:revision>49</cp:revision>
  <cp:lastPrinted>2017-03-14T18:14:25Z</cp:lastPrinted>
  <dcterms:created xsi:type="dcterms:W3CDTF">2016-02-25T02:49:17Z</dcterms:created>
  <dcterms:modified xsi:type="dcterms:W3CDTF">2017-05-31T07:24:06Z</dcterms:modified>
</cp:coreProperties>
</file>