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6" r:id="rId21"/>
    <p:sldId id="277" r:id="rId22"/>
    <p:sldId id="278" r:id="rId23"/>
    <p:sldId id="275"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A07BD1D-7E3A-4F8E-A1B5-AD1286DC8E41}" v="82" dt="2020-12-05T08:57:58.316"/>
  </p1510:revLst>
</p1510:revInfo>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ΧΡΗΣΤΟΣ ΣΤΑΜΠΟΥΛΗΣ" userId="49e95bbdedea2cd2" providerId="LiveId" clId="{4A07BD1D-7E3A-4F8E-A1B5-AD1286DC8E41}"/>
    <pc:docChg chg="custSel addSld delSld modSld sldOrd">
      <pc:chgData name="ΧΡΗΣΤΟΣ ΣΤΑΜΠΟΥΛΗΣ" userId="49e95bbdedea2cd2" providerId="LiveId" clId="{4A07BD1D-7E3A-4F8E-A1B5-AD1286DC8E41}" dt="2020-12-05T08:58:19.721" v="335" actId="123"/>
      <pc:docMkLst>
        <pc:docMk/>
      </pc:docMkLst>
      <pc:sldChg chg="modSp mod">
        <pc:chgData name="ΧΡΗΣΤΟΣ ΣΤΑΜΠΟΥΛΗΣ" userId="49e95bbdedea2cd2" providerId="LiveId" clId="{4A07BD1D-7E3A-4F8E-A1B5-AD1286DC8E41}" dt="2020-12-04T20:56:11.811" v="240" actId="20577"/>
        <pc:sldMkLst>
          <pc:docMk/>
          <pc:sldMk cId="1777806730" sldId="256"/>
        </pc:sldMkLst>
        <pc:spChg chg="mod">
          <ac:chgData name="ΧΡΗΣΤΟΣ ΣΤΑΜΠΟΥΛΗΣ" userId="49e95bbdedea2cd2" providerId="LiveId" clId="{4A07BD1D-7E3A-4F8E-A1B5-AD1286DC8E41}" dt="2020-12-04T20:56:11.811" v="240" actId="20577"/>
          <ac:spMkLst>
            <pc:docMk/>
            <pc:sldMk cId="1777806730" sldId="256"/>
            <ac:spMk id="2" creationId="{DE305F54-C8ED-477B-AF26-AC1DDE07B58A}"/>
          </ac:spMkLst>
        </pc:spChg>
        <pc:spChg chg="mod">
          <ac:chgData name="ΧΡΗΣΤΟΣ ΣΤΑΜΠΟΥΛΗΣ" userId="49e95bbdedea2cd2" providerId="LiveId" clId="{4A07BD1D-7E3A-4F8E-A1B5-AD1286DC8E41}" dt="2020-12-04T20:55:58.494" v="216" actId="20577"/>
          <ac:spMkLst>
            <pc:docMk/>
            <pc:sldMk cId="1777806730" sldId="256"/>
            <ac:spMk id="3" creationId="{CC83B47F-E986-4BA6-8C85-7B8B37C338AA}"/>
          </ac:spMkLst>
        </pc:spChg>
      </pc:sldChg>
      <pc:sldChg chg="modSp mod">
        <pc:chgData name="ΧΡΗΣΤΟΣ ΣΤΑΜΠΟΥΛΗΣ" userId="49e95bbdedea2cd2" providerId="LiveId" clId="{4A07BD1D-7E3A-4F8E-A1B5-AD1286DC8E41}" dt="2020-12-05T08:57:32.596" v="317" actId="27636"/>
        <pc:sldMkLst>
          <pc:docMk/>
          <pc:sldMk cId="1893536914" sldId="258"/>
        </pc:sldMkLst>
        <pc:spChg chg="mod">
          <ac:chgData name="ΧΡΗΣΤΟΣ ΣΤΑΜΠΟΥΛΗΣ" userId="49e95bbdedea2cd2" providerId="LiveId" clId="{4A07BD1D-7E3A-4F8E-A1B5-AD1286DC8E41}" dt="2020-12-05T08:57:32.596" v="317" actId="27636"/>
          <ac:spMkLst>
            <pc:docMk/>
            <pc:sldMk cId="1893536914" sldId="258"/>
            <ac:spMk id="3" creationId="{BA892AD3-10AC-42F8-B083-D53C6F77ABF6}"/>
          </ac:spMkLst>
        </pc:spChg>
      </pc:sldChg>
      <pc:sldChg chg="modSp mod">
        <pc:chgData name="ΧΡΗΣΤΟΣ ΣΤΑΜΠΟΥΛΗΣ" userId="49e95bbdedea2cd2" providerId="LiveId" clId="{4A07BD1D-7E3A-4F8E-A1B5-AD1286DC8E41}" dt="2020-12-05T08:58:19.721" v="335" actId="123"/>
        <pc:sldMkLst>
          <pc:docMk/>
          <pc:sldMk cId="2650126442" sldId="259"/>
        </pc:sldMkLst>
        <pc:spChg chg="mod">
          <ac:chgData name="ΧΡΗΣΤΟΣ ΣΤΑΜΠΟΥΛΗΣ" userId="49e95bbdedea2cd2" providerId="LiveId" clId="{4A07BD1D-7E3A-4F8E-A1B5-AD1286DC8E41}" dt="2020-12-05T08:58:19.721" v="335" actId="123"/>
          <ac:spMkLst>
            <pc:docMk/>
            <pc:sldMk cId="2650126442" sldId="259"/>
            <ac:spMk id="3" creationId="{CCB51C1B-BF4D-4BE6-AD70-F70B9193C0C9}"/>
          </ac:spMkLst>
        </pc:spChg>
      </pc:sldChg>
      <pc:sldChg chg="modSp mod">
        <pc:chgData name="ΧΡΗΣΤΟΣ ΣΤΑΜΠΟΥΛΗΣ" userId="49e95bbdedea2cd2" providerId="LiveId" clId="{4A07BD1D-7E3A-4F8E-A1B5-AD1286DC8E41}" dt="2020-12-04T20:19:24.816" v="13" actId="20577"/>
        <pc:sldMkLst>
          <pc:docMk/>
          <pc:sldMk cId="2657516479" sldId="260"/>
        </pc:sldMkLst>
        <pc:spChg chg="mod">
          <ac:chgData name="ΧΡΗΣΤΟΣ ΣΤΑΜΠΟΥΛΗΣ" userId="49e95bbdedea2cd2" providerId="LiveId" clId="{4A07BD1D-7E3A-4F8E-A1B5-AD1286DC8E41}" dt="2020-12-04T20:19:24.816" v="13" actId="20577"/>
          <ac:spMkLst>
            <pc:docMk/>
            <pc:sldMk cId="2657516479" sldId="260"/>
            <ac:spMk id="3" creationId="{F4D37D9D-EA9A-4C6D-995E-ACE953C1BB50}"/>
          </ac:spMkLst>
        </pc:spChg>
      </pc:sldChg>
      <pc:sldChg chg="modSp mod">
        <pc:chgData name="ΧΡΗΣΤΟΣ ΣΤΑΜΠΟΥΛΗΣ" userId="49e95bbdedea2cd2" providerId="LiveId" clId="{4A07BD1D-7E3A-4F8E-A1B5-AD1286DC8E41}" dt="2020-12-04T20:19:56.462" v="25" actId="20577"/>
        <pc:sldMkLst>
          <pc:docMk/>
          <pc:sldMk cId="2487853123" sldId="261"/>
        </pc:sldMkLst>
        <pc:spChg chg="mod">
          <ac:chgData name="ΧΡΗΣΤΟΣ ΣΤΑΜΠΟΥΛΗΣ" userId="49e95bbdedea2cd2" providerId="LiveId" clId="{4A07BD1D-7E3A-4F8E-A1B5-AD1286DC8E41}" dt="2020-12-04T20:19:56.462" v="25" actId="20577"/>
          <ac:spMkLst>
            <pc:docMk/>
            <pc:sldMk cId="2487853123" sldId="261"/>
            <ac:spMk id="3" creationId="{78075DBB-9C68-454A-BC51-7764CE94920A}"/>
          </ac:spMkLst>
        </pc:spChg>
      </pc:sldChg>
      <pc:sldChg chg="modSp mod">
        <pc:chgData name="ΧΡΗΣΤΟΣ ΣΤΑΜΠΟΥΛΗΣ" userId="49e95bbdedea2cd2" providerId="LiveId" clId="{4A07BD1D-7E3A-4F8E-A1B5-AD1286DC8E41}" dt="2020-12-04T20:20:36.385" v="37" actId="20577"/>
        <pc:sldMkLst>
          <pc:docMk/>
          <pc:sldMk cId="2041488755" sldId="262"/>
        </pc:sldMkLst>
        <pc:spChg chg="mod">
          <ac:chgData name="ΧΡΗΣΤΟΣ ΣΤΑΜΠΟΥΛΗΣ" userId="49e95bbdedea2cd2" providerId="LiveId" clId="{4A07BD1D-7E3A-4F8E-A1B5-AD1286DC8E41}" dt="2020-12-04T20:20:36.385" v="37" actId="20577"/>
          <ac:spMkLst>
            <pc:docMk/>
            <pc:sldMk cId="2041488755" sldId="262"/>
            <ac:spMk id="3" creationId="{9A98437A-959F-4DAF-983B-68D7BCDBD8A6}"/>
          </ac:spMkLst>
        </pc:spChg>
      </pc:sldChg>
      <pc:sldChg chg="modSp mod">
        <pc:chgData name="ΧΡΗΣΤΟΣ ΣΤΑΜΠΟΥΛΗΣ" userId="49e95bbdedea2cd2" providerId="LiveId" clId="{4A07BD1D-7E3A-4F8E-A1B5-AD1286DC8E41}" dt="2020-12-04T21:18:24.053" v="286" actId="20577"/>
        <pc:sldMkLst>
          <pc:docMk/>
          <pc:sldMk cId="3398510169" sldId="263"/>
        </pc:sldMkLst>
        <pc:spChg chg="mod">
          <ac:chgData name="ΧΡΗΣΤΟΣ ΣΤΑΜΠΟΥΛΗΣ" userId="49e95bbdedea2cd2" providerId="LiveId" clId="{4A07BD1D-7E3A-4F8E-A1B5-AD1286DC8E41}" dt="2020-12-04T21:18:24.053" v="286" actId="20577"/>
          <ac:spMkLst>
            <pc:docMk/>
            <pc:sldMk cId="3398510169" sldId="263"/>
            <ac:spMk id="3" creationId="{90A12301-E8C8-439B-AA2A-30341E28DE56}"/>
          </ac:spMkLst>
        </pc:spChg>
      </pc:sldChg>
      <pc:sldChg chg="modSp mod">
        <pc:chgData name="ΧΡΗΣΤΟΣ ΣΤΑΜΠΟΥΛΗΣ" userId="49e95bbdedea2cd2" providerId="LiveId" clId="{4A07BD1D-7E3A-4F8E-A1B5-AD1286DC8E41}" dt="2020-12-04T20:21:39.016" v="53" actId="20577"/>
        <pc:sldMkLst>
          <pc:docMk/>
          <pc:sldMk cId="3265667389" sldId="267"/>
        </pc:sldMkLst>
        <pc:spChg chg="mod">
          <ac:chgData name="ΧΡΗΣΤΟΣ ΣΤΑΜΠΟΥΛΗΣ" userId="49e95bbdedea2cd2" providerId="LiveId" clId="{4A07BD1D-7E3A-4F8E-A1B5-AD1286DC8E41}" dt="2020-12-04T20:21:39.016" v="53" actId="20577"/>
          <ac:spMkLst>
            <pc:docMk/>
            <pc:sldMk cId="3265667389" sldId="267"/>
            <ac:spMk id="3" creationId="{DA43287A-BB1E-48CF-A7EF-586DB6D4D8EB}"/>
          </ac:spMkLst>
        </pc:spChg>
      </pc:sldChg>
      <pc:sldChg chg="modSp">
        <pc:chgData name="ΧΡΗΣΤΟΣ ΣΤΑΜΠΟΥΛΗΣ" userId="49e95bbdedea2cd2" providerId="LiveId" clId="{4A07BD1D-7E3A-4F8E-A1B5-AD1286DC8E41}" dt="2020-12-04T20:22:49.389" v="88" actId="20577"/>
        <pc:sldMkLst>
          <pc:docMk/>
          <pc:sldMk cId="2416058683" sldId="268"/>
        </pc:sldMkLst>
        <pc:spChg chg="mod">
          <ac:chgData name="ΧΡΗΣΤΟΣ ΣΤΑΜΠΟΥΛΗΣ" userId="49e95bbdedea2cd2" providerId="LiveId" clId="{4A07BD1D-7E3A-4F8E-A1B5-AD1286DC8E41}" dt="2020-12-04T20:22:49.389" v="88" actId="20577"/>
          <ac:spMkLst>
            <pc:docMk/>
            <pc:sldMk cId="2416058683" sldId="268"/>
            <ac:spMk id="3" creationId="{33F4B7B9-C911-4454-B326-0F237CA9070D}"/>
          </ac:spMkLst>
        </pc:spChg>
      </pc:sldChg>
      <pc:sldChg chg="modSp mod">
        <pc:chgData name="ΧΡΗΣΤΟΣ ΣΤΑΜΠΟΥΛΗΣ" userId="49e95bbdedea2cd2" providerId="LiveId" clId="{4A07BD1D-7E3A-4F8E-A1B5-AD1286DC8E41}" dt="2020-12-04T20:23:13.552" v="92" actId="20577"/>
        <pc:sldMkLst>
          <pc:docMk/>
          <pc:sldMk cId="3344197644" sldId="272"/>
        </pc:sldMkLst>
        <pc:spChg chg="mod">
          <ac:chgData name="ΧΡΗΣΤΟΣ ΣΤΑΜΠΟΥΛΗΣ" userId="49e95bbdedea2cd2" providerId="LiveId" clId="{4A07BD1D-7E3A-4F8E-A1B5-AD1286DC8E41}" dt="2020-12-04T20:23:13.552" v="92" actId="20577"/>
          <ac:spMkLst>
            <pc:docMk/>
            <pc:sldMk cId="3344197644" sldId="272"/>
            <ac:spMk id="3" creationId="{D4FD47DB-8673-494C-92E8-DAB3C4CFBA1E}"/>
          </ac:spMkLst>
        </pc:spChg>
      </pc:sldChg>
      <pc:sldChg chg="modSp mod">
        <pc:chgData name="ΧΡΗΣΤΟΣ ΣΤΑΜΠΟΥΛΗΣ" userId="49e95bbdedea2cd2" providerId="LiveId" clId="{4A07BD1D-7E3A-4F8E-A1B5-AD1286DC8E41}" dt="2020-12-04T20:23:58.655" v="125" actId="1036"/>
        <pc:sldMkLst>
          <pc:docMk/>
          <pc:sldMk cId="436819743" sldId="273"/>
        </pc:sldMkLst>
        <pc:spChg chg="mod">
          <ac:chgData name="ΧΡΗΣΤΟΣ ΣΤΑΜΠΟΥΛΗΣ" userId="49e95bbdedea2cd2" providerId="LiveId" clId="{4A07BD1D-7E3A-4F8E-A1B5-AD1286DC8E41}" dt="2020-12-04T20:23:58.655" v="125" actId="1036"/>
          <ac:spMkLst>
            <pc:docMk/>
            <pc:sldMk cId="436819743" sldId="273"/>
            <ac:spMk id="3" creationId="{70690215-D9F7-471A-84BB-A31B7DDD2D5F}"/>
          </ac:spMkLst>
        </pc:spChg>
      </pc:sldChg>
      <pc:sldChg chg="modSp mod">
        <pc:chgData name="ΧΡΗΣΤΟΣ ΣΤΑΜΠΟΥΛΗΣ" userId="49e95bbdedea2cd2" providerId="LiveId" clId="{4A07BD1D-7E3A-4F8E-A1B5-AD1286DC8E41}" dt="2020-12-04T20:25:30.357" v="161" actId="20577"/>
        <pc:sldMkLst>
          <pc:docMk/>
          <pc:sldMk cId="344784611" sldId="274"/>
        </pc:sldMkLst>
        <pc:spChg chg="mod">
          <ac:chgData name="ΧΡΗΣΤΟΣ ΣΤΑΜΠΟΥΛΗΣ" userId="49e95bbdedea2cd2" providerId="LiveId" clId="{4A07BD1D-7E3A-4F8E-A1B5-AD1286DC8E41}" dt="2020-12-04T20:25:30.357" v="161" actId="20577"/>
          <ac:spMkLst>
            <pc:docMk/>
            <pc:sldMk cId="344784611" sldId="274"/>
            <ac:spMk id="3" creationId="{F2933D98-970B-4CA9-BA0F-967BFDA231A4}"/>
          </ac:spMkLst>
        </pc:spChg>
      </pc:sldChg>
      <pc:sldChg chg="modSp new mod">
        <pc:chgData name="ΧΡΗΣΤΟΣ ΣΤΑΜΠΟΥΛΗΣ" userId="49e95bbdedea2cd2" providerId="LiveId" clId="{4A07BD1D-7E3A-4F8E-A1B5-AD1286DC8E41}" dt="2020-12-04T20:28:33.627" v="177" actId="123"/>
        <pc:sldMkLst>
          <pc:docMk/>
          <pc:sldMk cId="3478183263" sldId="275"/>
        </pc:sldMkLst>
        <pc:spChg chg="mod">
          <ac:chgData name="ΧΡΗΣΤΟΣ ΣΤΑΜΠΟΥΛΗΣ" userId="49e95bbdedea2cd2" providerId="LiveId" clId="{4A07BD1D-7E3A-4F8E-A1B5-AD1286DC8E41}" dt="2020-12-04T20:26:18.315" v="173" actId="120"/>
          <ac:spMkLst>
            <pc:docMk/>
            <pc:sldMk cId="3478183263" sldId="275"/>
            <ac:spMk id="2" creationId="{3FA723B0-F55B-48BA-983E-430A4EEE294C}"/>
          </ac:spMkLst>
        </pc:spChg>
        <pc:spChg chg="mod">
          <ac:chgData name="ΧΡΗΣΤΟΣ ΣΤΑΜΠΟΥΛΗΣ" userId="49e95bbdedea2cd2" providerId="LiveId" clId="{4A07BD1D-7E3A-4F8E-A1B5-AD1286DC8E41}" dt="2020-12-04T20:28:33.627" v="177" actId="123"/>
          <ac:spMkLst>
            <pc:docMk/>
            <pc:sldMk cId="3478183263" sldId="275"/>
            <ac:spMk id="3" creationId="{CFB0BDE1-3036-4075-A21E-6C46128E5869}"/>
          </ac:spMkLst>
        </pc:spChg>
      </pc:sldChg>
      <pc:sldChg chg="modSp new mod ord">
        <pc:chgData name="ΧΡΗΣΤΟΣ ΣΤΑΜΠΟΥΛΗΣ" userId="49e95bbdedea2cd2" providerId="LiveId" clId="{4A07BD1D-7E3A-4F8E-A1B5-AD1286DC8E41}" dt="2020-12-04T20:33:38.681" v="188" actId="14100"/>
        <pc:sldMkLst>
          <pc:docMk/>
          <pc:sldMk cId="1322296177" sldId="276"/>
        </pc:sldMkLst>
        <pc:spChg chg="mod">
          <ac:chgData name="ΧΡΗΣΤΟΣ ΣΤΑΜΠΟΥΛΗΣ" userId="49e95bbdedea2cd2" providerId="LiveId" clId="{4A07BD1D-7E3A-4F8E-A1B5-AD1286DC8E41}" dt="2020-12-04T20:32:34.738" v="182" actId="120"/>
          <ac:spMkLst>
            <pc:docMk/>
            <pc:sldMk cId="1322296177" sldId="276"/>
            <ac:spMk id="2" creationId="{D17EC02D-F5B9-4501-97AE-1320D740C665}"/>
          </ac:spMkLst>
        </pc:spChg>
        <pc:spChg chg="mod">
          <ac:chgData name="ΧΡΗΣΤΟΣ ΣΤΑΜΠΟΥΛΗΣ" userId="49e95bbdedea2cd2" providerId="LiveId" clId="{4A07BD1D-7E3A-4F8E-A1B5-AD1286DC8E41}" dt="2020-12-04T20:33:38.681" v="188" actId="14100"/>
          <ac:spMkLst>
            <pc:docMk/>
            <pc:sldMk cId="1322296177" sldId="276"/>
            <ac:spMk id="3" creationId="{CE48035F-DB09-47BE-80BB-897CDA89553C}"/>
          </ac:spMkLst>
        </pc:spChg>
      </pc:sldChg>
      <pc:sldChg chg="modSp new mod">
        <pc:chgData name="ΧΡΗΣΤΟΣ ΣΤΑΜΠΟΥΛΗΣ" userId="49e95bbdedea2cd2" providerId="LiveId" clId="{4A07BD1D-7E3A-4F8E-A1B5-AD1286DC8E41}" dt="2020-12-04T20:36:01.338" v="194" actId="12"/>
        <pc:sldMkLst>
          <pc:docMk/>
          <pc:sldMk cId="3269814274" sldId="277"/>
        </pc:sldMkLst>
        <pc:spChg chg="mod">
          <ac:chgData name="ΧΡΗΣΤΟΣ ΣΤΑΜΠΟΥΛΗΣ" userId="49e95bbdedea2cd2" providerId="LiveId" clId="{4A07BD1D-7E3A-4F8E-A1B5-AD1286DC8E41}" dt="2020-12-04T20:34:18.618" v="191" actId="120"/>
          <ac:spMkLst>
            <pc:docMk/>
            <pc:sldMk cId="3269814274" sldId="277"/>
            <ac:spMk id="2" creationId="{2E771B82-4542-433E-AF5B-DD71B5E57B94}"/>
          </ac:spMkLst>
        </pc:spChg>
        <pc:spChg chg="mod">
          <ac:chgData name="ΧΡΗΣΤΟΣ ΣΤΑΜΠΟΥΛΗΣ" userId="49e95bbdedea2cd2" providerId="LiveId" clId="{4A07BD1D-7E3A-4F8E-A1B5-AD1286DC8E41}" dt="2020-12-04T20:36:01.338" v="194" actId="12"/>
          <ac:spMkLst>
            <pc:docMk/>
            <pc:sldMk cId="3269814274" sldId="277"/>
            <ac:spMk id="3" creationId="{17DA06BD-77B5-4CE6-BD61-02D8E86C588F}"/>
          </ac:spMkLst>
        </pc:spChg>
      </pc:sldChg>
      <pc:sldChg chg="modSp new mod">
        <pc:chgData name="ΧΡΗΣΤΟΣ ΣΤΑΜΠΟΥΛΗΣ" userId="49e95bbdedea2cd2" providerId="LiveId" clId="{4A07BD1D-7E3A-4F8E-A1B5-AD1286DC8E41}" dt="2020-12-05T08:20:06.792" v="304" actId="120"/>
        <pc:sldMkLst>
          <pc:docMk/>
          <pc:sldMk cId="1197822795" sldId="278"/>
        </pc:sldMkLst>
        <pc:spChg chg="mod">
          <ac:chgData name="ΧΡΗΣΤΟΣ ΣΤΑΜΠΟΥΛΗΣ" userId="49e95bbdedea2cd2" providerId="LiveId" clId="{4A07BD1D-7E3A-4F8E-A1B5-AD1286DC8E41}" dt="2020-12-05T08:20:06.792" v="304" actId="120"/>
          <ac:spMkLst>
            <pc:docMk/>
            <pc:sldMk cId="1197822795" sldId="278"/>
            <ac:spMk id="2" creationId="{D740ACB4-7066-4776-9B7C-68A6898B93E2}"/>
          </ac:spMkLst>
        </pc:spChg>
        <pc:spChg chg="mod">
          <ac:chgData name="ΧΡΗΣΤΟΣ ΣΤΑΜΠΟΥΛΗΣ" userId="49e95bbdedea2cd2" providerId="LiveId" clId="{4A07BD1D-7E3A-4F8E-A1B5-AD1286DC8E41}" dt="2020-12-05T08:19:51.560" v="301" actId="12"/>
          <ac:spMkLst>
            <pc:docMk/>
            <pc:sldMk cId="1197822795" sldId="278"/>
            <ac:spMk id="3" creationId="{6A7C915E-B6D5-41C7-884A-8138A6DCF4AF}"/>
          </ac:spMkLst>
        </pc:spChg>
      </pc:sldChg>
      <pc:sldChg chg="addSp delSp modSp new del mod">
        <pc:chgData name="ΧΡΗΣΤΟΣ ΣΤΑΜΠΟΥΛΗΣ" userId="49e95bbdedea2cd2" providerId="LiveId" clId="{4A07BD1D-7E3A-4F8E-A1B5-AD1286DC8E41}" dt="2020-12-04T20:53:06.642" v="210" actId="47"/>
        <pc:sldMkLst>
          <pc:docMk/>
          <pc:sldMk cId="2795308626" sldId="278"/>
        </pc:sldMkLst>
        <pc:spChg chg="mod">
          <ac:chgData name="ΧΡΗΣΤΟΣ ΣΤΑΜΠΟΥΛΗΣ" userId="49e95bbdedea2cd2" providerId="LiveId" clId="{4A07BD1D-7E3A-4F8E-A1B5-AD1286DC8E41}" dt="2020-12-04T20:51:28.160" v="205" actId="120"/>
          <ac:spMkLst>
            <pc:docMk/>
            <pc:sldMk cId="2795308626" sldId="278"/>
            <ac:spMk id="2" creationId="{819A0ED2-7198-4EB8-B65E-BF85849570F8}"/>
          </ac:spMkLst>
        </pc:spChg>
        <pc:spChg chg="mod">
          <ac:chgData name="ΧΡΗΣΤΟΣ ΣΤΑΜΠΟΥΛΗΣ" userId="49e95bbdedea2cd2" providerId="LiveId" clId="{4A07BD1D-7E3A-4F8E-A1B5-AD1286DC8E41}" dt="2020-12-04T20:51:40.381" v="207" actId="14100"/>
          <ac:spMkLst>
            <pc:docMk/>
            <pc:sldMk cId="2795308626" sldId="278"/>
            <ac:spMk id="3" creationId="{165984FF-CADB-4DB0-9BD5-D3299D56C54F}"/>
          </ac:spMkLst>
        </pc:spChg>
        <pc:picChg chg="add del mod">
          <ac:chgData name="ΧΡΗΣΤΟΣ ΣΤΑΜΠΟΥΛΗΣ" userId="49e95bbdedea2cd2" providerId="LiveId" clId="{4A07BD1D-7E3A-4F8E-A1B5-AD1286DC8E41}" dt="2020-12-04T20:53:00.947" v="209" actId="478"/>
          <ac:picMkLst>
            <pc:docMk/>
            <pc:sldMk cId="2795308626" sldId="278"/>
            <ac:picMk id="4" creationId="{F1B2A5E8-A4D2-491D-AA20-6047AC3A7808}"/>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dirty="0"/>
              <a:t>12/5/2020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rIns="45720"/>
          <a:lstStyle/>
          <a:p>
            <a:fld id="{6D22F896-40B5-4ADD-8801-0D06FADFA095}" type="slidenum">
              <a:rPr lang="en-US" dirty="0"/>
              <a:t>‹#›</a:t>
            </a:fld>
            <a:endParaRPr lang="en-US" dirty="0"/>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dirty="0"/>
              <a:t>12/5/2020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D3FFE419-2371-464F-8239-3959401C3561}" type="datetimeFigureOut">
              <a:rPr lang="en-US" dirty="0"/>
              <a:t>12/5/2020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nchor="ct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dirty="0"/>
              <a:t>12/5/2020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3E5059C3-6A89-4494-99FF-5A4D6FFD50EB}" type="datetimeFigureOut">
              <a:rPr lang="en-US" dirty="0"/>
              <a:t>12/5/2020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CA954B2F-12DE-47F5-8894-472B206D2E1E}" type="datetimeFigureOut">
              <a:rPr lang="en-US" dirty="0"/>
              <a:t>12/5/2020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2609285" y="2851331"/>
            <a:ext cx="3893623" cy="3071434"/>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666635" y="2851331"/>
            <a:ext cx="3899798" cy="3071434"/>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3F30E46F-7819-4ACF-B48B-48222C2ACC88}" type="datetimeFigureOut">
              <a:rPr lang="en-US" dirty="0"/>
              <a:t>12/5/2020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1FAF3416-4057-4DAA-829D-4CA07428D088}" type="datetimeFigureOut">
              <a:rPr lang="en-US" dirty="0"/>
              <a:t>12/5/2020</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921D9284-D300-4297-87F7-E791DCC15DB1}" type="datetimeFigureOut">
              <a:rPr lang="en-US" dirty="0"/>
              <a:t>12/5/2020</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37D525BB-DA17-4BA0-B3C8-3AC3ABC827E6}" type="datetimeFigureOut">
              <a:rPr lang="en-US" dirty="0"/>
              <a:t>12/5/2020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B16C4C9A-3960-41CF-A4E9-2A8FB932454B}" type="datetimeFigureOut">
              <a:rPr lang="en-US" dirty="0"/>
              <a:t>12/5/2020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3CBC1C18-307B-4F68-A007-B5B542270E8D}" type="datetimeFigureOut">
              <a:rPr lang="en-US" dirty="0"/>
              <a:t>12/5/2020</a:t>
            </a:fld>
            <a:endParaRPr lang="en-US" dirty="0"/>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r>
              <a:rPr lang="en-US" dirty="0"/>
              <a:t>
              </a:t>
            </a:r>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6D22F896-40B5-4ADD-8801-0D06FADFA095}" type="slidenum">
              <a:rPr lang="en-US" dirty="0"/>
              <a:pPr/>
              <a:t>‹#›</a:t>
            </a:fld>
            <a:endParaRPr lang="en-US" dirty="0"/>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E305F54-C8ED-477B-AF26-AC1DDE07B58A}"/>
              </a:ext>
            </a:extLst>
          </p:cNvPr>
          <p:cNvSpPr>
            <a:spLocks noGrp="1"/>
          </p:cNvSpPr>
          <p:nvPr>
            <p:ph type="ctrTitle"/>
          </p:nvPr>
        </p:nvSpPr>
        <p:spPr>
          <a:xfrm>
            <a:off x="2772274" y="476248"/>
            <a:ext cx="5518066" cy="2268559"/>
          </a:xfrm>
        </p:spPr>
        <p:txBody>
          <a:bodyPr/>
          <a:lstStyle/>
          <a:p>
            <a:r>
              <a:rPr kumimoji="0" lang="el-GR" sz="2900" b="0" i="0" u="none" strike="noStrike" kern="1200" cap="none" spc="0" normalizeH="0" baseline="0" noProof="0" dirty="0">
                <a:ln>
                  <a:noFill/>
                </a:ln>
                <a:solidFill>
                  <a:prstClr val="white"/>
                </a:solidFill>
                <a:effectLst/>
                <a:uLnTx/>
                <a:uFillTx/>
                <a:latin typeface="Arial" panose="020B0604020202020204"/>
                <a:ea typeface="+mj-ea"/>
                <a:cs typeface="+mj-cs"/>
              </a:rPr>
              <a:t>ΜΑΘΗΜΑ </a:t>
            </a:r>
            <a:r>
              <a:rPr lang="el-GR" sz="2900" dirty="0">
                <a:solidFill>
                  <a:prstClr val="white"/>
                </a:solidFill>
                <a:latin typeface="Arial" panose="020B0604020202020204"/>
              </a:rPr>
              <a:t>9</a:t>
            </a:r>
            <a:r>
              <a:rPr kumimoji="0" lang="en-US" sz="2900" b="0" i="0" u="none" strike="noStrike" kern="1200" cap="none" spc="0" normalizeH="0" baseline="0" noProof="0" dirty="0">
                <a:ln>
                  <a:noFill/>
                </a:ln>
                <a:solidFill>
                  <a:prstClr val="white"/>
                </a:solidFill>
                <a:effectLst/>
                <a:uLnTx/>
                <a:uFillTx/>
                <a:latin typeface="Arial" panose="020B0604020202020204"/>
                <a:ea typeface="+mj-ea"/>
                <a:cs typeface="+mj-cs"/>
              </a:rPr>
              <a:t>o</a:t>
            </a:r>
            <a:br>
              <a:rPr kumimoji="0" lang="el-GR" sz="2900" b="0" i="0" u="none" strike="noStrike" kern="1200" cap="none" spc="0" normalizeH="0" baseline="30000" noProof="0" dirty="0">
                <a:ln>
                  <a:noFill/>
                </a:ln>
                <a:solidFill>
                  <a:prstClr val="white"/>
                </a:solidFill>
                <a:effectLst/>
                <a:uLnTx/>
                <a:uFillTx/>
                <a:latin typeface="Arial" panose="020B0604020202020204"/>
                <a:ea typeface="+mj-ea"/>
                <a:cs typeface="+mj-cs"/>
              </a:rPr>
            </a:br>
            <a:br>
              <a:rPr kumimoji="0" lang="el-GR" sz="2900" b="0" i="0" u="none" strike="noStrike" kern="1200" cap="none" spc="0" normalizeH="0" baseline="0" noProof="0" dirty="0">
                <a:ln>
                  <a:noFill/>
                </a:ln>
                <a:solidFill>
                  <a:prstClr val="white"/>
                </a:solidFill>
                <a:effectLst/>
                <a:uLnTx/>
                <a:uFillTx/>
                <a:latin typeface="Arial" panose="020B0604020202020204"/>
                <a:ea typeface="+mj-ea"/>
                <a:cs typeface="+mj-cs"/>
              </a:rPr>
            </a:br>
            <a:r>
              <a:rPr kumimoji="0" lang="el-GR" sz="2900" b="0" i="0" u="none" strike="noStrike" kern="1200" cap="none" spc="0" normalizeH="0" baseline="0" noProof="0" dirty="0">
                <a:ln>
                  <a:noFill/>
                </a:ln>
                <a:solidFill>
                  <a:prstClr val="white"/>
                </a:solidFill>
                <a:effectLst/>
                <a:uLnTx/>
                <a:uFillTx/>
                <a:latin typeface="Arial" panose="020B0604020202020204"/>
                <a:ea typeface="+mj-ea"/>
                <a:cs typeface="+mj-cs"/>
              </a:rPr>
              <a:t>ΕΣΩΤΕΡΙΚΟΣ ΒΑΘΜΟΣ ΑΠΟΔΟΣΗΣ – </a:t>
            </a:r>
            <a:r>
              <a:rPr kumimoji="0" lang="en-US" sz="2900" b="0" i="0" u="none" strike="noStrike" kern="1200" cap="none" spc="0" normalizeH="0" baseline="0" noProof="0">
                <a:ln>
                  <a:noFill/>
                </a:ln>
                <a:solidFill>
                  <a:prstClr val="white"/>
                </a:solidFill>
                <a:effectLst/>
                <a:uLnTx/>
                <a:uFillTx/>
                <a:latin typeface="Arial" panose="020B0604020202020204"/>
                <a:ea typeface="+mj-ea"/>
                <a:cs typeface="+mj-cs"/>
              </a:rPr>
              <a:t>INTERNAL RATE OF RETURN</a:t>
            </a:r>
            <a:endParaRPr lang="el-GR" dirty="0"/>
          </a:p>
        </p:txBody>
      </p:sp>
      <p:sp>
        <p:nvSpPr>
          <p:cNvPr id="3" name="Υπότιτλος 2">
            <a:extLst>
              <a:ext uri="{FF2B5EF4-FFF2-40B4-BE49-F238E27FC236}">
                <a16:creationId xmlns:a16="http://schemas.microsoft.com/office/drawing/2014/main" id="{CC83B47F-E986-4BA6-8C85-7B8B37C338AA}"/>
              </a:ext>
            </a:extLst>
          </p:cNvPr>
          <p:cNvSpPr>
            <a:spLocks noGrp="1"/>
          </p:cNvSpPr>
          <p:nvPr>
            <p:ph type="subTitle" idx="1"/>
          </p:nvPr>
        </p:nvSpPr>
        <p:spPr>
          <a:xfrm>
            <a:off x="2852507" y="3124200"/>
            <a:ext cx="5357600" cy="1484063"/>
          </a:xfrm>
        </p:spPr>
        <p:txBody>
          <a:bodyPr/>
          <a:lstStyle/>
          <a:p>
            <a:pPr marL="0" marR="0" lvl="0" indent="0" algn="ctr" defTabSz="914400" rtl="0" eaLnBrk="1" fontAlgn="auto" latinLnBrk="0" hangingPunct="1">
              <a:lnSpc>
                <a:spcPct val="120000"/>
              </a:lnSpc>
              <a:spcBef>
                <a:spcPts val="1000"/>
              </a:spcBef>
              <a:spcAft>
                <a:spcPts val="600"/>
              </a:spcAft>
              <a:buClr>
                <a:srgbClr val="8EC0C1"/>
              </a:buClr>
              <a:buSzPct val="90000"/>
              <a:buFont typeface="Wingdings" panose="05000000000000000000" pitchFamily="2" charset="2"/>
              <a:buNone/>
              <a:tabLst/>
              <a:defRPr/>
            </a:pPr>
            <a:r>
              <a:rPr kumimoji="0" lang="el-GR" sz="1800" b="0" i="0" u="none" strike="noStrike" kern="1200" cap="none" spc="0" normalizeH="0" baseline="0" noProof="0" dirty="0">
                <a:ln>
                  <a:noFill/>
                </a:ln>
                <a:solidFill>
                  <a:prstClr val="white"/>
                </a:solidFill>
                <a:effectLst/>
                <a:uLnTx/>
                <a:uFillTx/>
                <a:latin typeface="Arial" panose="020B0604020202020204"/>
                <a:ea typeface="+mn-ea"/>
                <a:cs typeface="+mn-cs"/>
              </a:rPr>
              <a:t>ΣΤΑΜΠΟΥΛΗΣ ΧΡΗΣΤΟΣ </a:t>
            </a:r>
            <a:r>
              <a:rPr kumimoji="0" lang="el-GR" sz="1800" b="0" i="0" u="none" strike="noStrike" kern="1200" cap="none" spc="0" normalizeH="0" baseline="0" noProof="0" dirty="0" err="1">
                <a:ln>
                  <a:noFill/>
                </a:ln>
                <a:solidFill>
                  <a:prstClr val="white"/>
                </a:solidFill>
                <a:effectLst/>
                <a:uLnTx/>
                <a:uFillTx/>
                <a:latin typeface="Arial" panose="020B0604020202020204"/>
                <a:ea typeface="+mn-ea"/>
                <a:cs typeface="+mn-cs"/>
              </a:rPr>
              <a:t>Ph</a:t>
            </a:r>
            <a:r>
              <a:rPr kumimoji="0" lang="el-GR" sz="1800" b="0" i="0" u="none" strike="noStrike" kern="1200" cap="none" spc="0" normalizeH="0" baseline="0" noProof="0" dirty="0">
                <a:ln>
                  <a:noFill/>
                </a:ln>
                <a:solidFill>
                  <a:prstClr val="white"/>
                </a:solidFill>
                <a:effectLst/>
                <a:uLnTx/>
                <a:uFillTx/>
                <a:latin typeface="Arial" panose="020B0604020202020204"/>
                <a:ea typeface="+mn-ea"/>
                <a:cs typeface="+mn-cs"/>
              </a:rPr>
              <a:t>. D.</a:t>
            </a:r>
          </a:p>
          <a:p>
            <a:pPr marL="0" marR="0" lvl="0" indent="0" algn="ctr" defTabSz="914400" rtl="0" eaLnBrk="1" fontAlgn="auto" latinLnBrk="0" hangingPunct="1">
              <a:lnSpc>
                <a:spcPct val="120000"/>
              </a:lnSpc>
              <a:spcBef>
                <a:spcPts val="1000"/>
              </a:spcBef>
              <a:spcAft>
                <a:spcPts val="600"/>
              </a:spcAft>
              <a:buClr>
                <a:srgbClr val="8EC0C1"/>
              </a:buClr>
              <a:buSzPct val="90000"/>
              <a:buFont typeface="Wingdings" panose="05000000000000000000" pitchFamily="2" charset="2"/>
              <a:buNone/>
              <a:tabLst/>
              <a:defRPr/>
            </a:pPr>
            <a:r>
              <a:rPr kumimoji="0" lang="el-GR" sz="1800" b="0" i="0" u="none" strike="noStrike" kern="1200" cap="none" spc="0" normalizeH="0" baseline="0" noProof="0" dirty="0">
                <a:ln>
                  <a:noFill/>
                </a:ln>
                <a:solidFill>
                  <a:prstClr val="white"/>
                </a:solidFill>
                <a:effectLst/>
                <a:uLnTx/>
                <a:uFillTx/>
                <a:latin typeface="Arial" panose="020B0604020202020204"/>
                <a:ea typeface="+mn-ea"/>
                <a:cs typeface="+mn-cs"/>
              </a:rPr>
              <a:t>cstamp@agro.auth.gr</a:t>
            </a:r>
          </a:p>
          <a:p>
            <a:endParaRPr lang="el-GR" dirty="0"/>
          </a:p>
        </p:txBody>
      </p:sp>
    </p:spTree>
    <p:extLst>
      <p:ext uri="{BB962C8B-B14F-4D97-AF65-F5344CB8AC3E}">
        <p14:creationId xmlns:p14="http://schemas.microsoft.com/office/powerpoint/2010/main" val="17778067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AB4CA5B-E6A8-49C5-B471-BEF1A2D8B02F}"/>
              </a:ext>
            </a:extLst>
          </p:cNvPr>
          <p:cNvSpPr>
            <a:spLocks noGrp="1"/>
          </p:cNvSpPr>
          <p:nvPr>
            <p:ph type="title"/>
          </p:nvPr>
        </p:nvSpPr>
        <p:spPr/>
        <p:txBody>
          <a:bodyPr/>
          <a:lstStyle/>
          <a:p>
            <a:pPr algn="l"/>
            <a: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t>Εσωτερικός δείκτης απόδοσης</a:t>
            </a:r>
            <a:br>
              <a:rPr kumimoji="0" lang="en-US" sz="3400" b="0" i="0" u="none" strike="noStrike" kern="1200" cap="none" spc="0" normalizeH="0" baseline="0" noProof="0" dirty="0">
                <a:ln>
                  <a:noFill/>
                </a:ln>
                <a:solidFill>
                  <a:prstClr val="white"/>
                </a:solidFill>
                <a:effectLst/>
                <a:uLnTx/>
                <a:uFillTx/>
                <a:latin typeface="Arial" panose="020B0604020202020204"/>
                <a:ea typeface="+mj-ea"/>
                <a:cs typeface="+mj-cs"/>
              </a:rPr>
            </a:br>
            <a: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t>Εφαρμογή 1</a:t>
            </a:r>
            <a:endParaRPr lang="el-GR" dirty="0"/>
          </a:p>
        </p:txBody>
      </p:sp>
      <p:graphicFrame>
        <p:nvGraphicFramePr>
          <p:cNvPr id="7" name="Θέση περιεχομένου 6">
            <a:extLst>
              <a:ext uri="{FF2B5EF4-FFF2-40B4-BE49-F238E27FC236}">
                <a16:creationId xmlns:a16="http://schemas.microsoft.com/office/drawing/2014/main" id="{F4BAAFF9-1354-4EA3-9285-056BAA6A768B}"/>
              </a:ext>
            </a:extLst>
          </p:cNvPr>
          <p:cNvGraphicFramePr>
            <a:graphicFrameLocks noGrp="1"/>
          </p:cNvGraphicFramePr>
          <p:nvPr>
            <p:ph idx="1"/>
          </p:nvPr>
        </p:nvGraphicFramePr>
        <p:xfrm>
          <a:off x="3757771" y="3072765"/>
          <a:ext cx="5827395" cy="1957070"/>
        </p:xfrm>
        <a:graphic>
          <a:graphicData uri="http://schemas.openxmlformats.org/drawingml/2006/table">
            <a:tbl>
              <a:tblPr firstRow="1" firstCol="1" bandRow="1">
                <a:tableStyleId>{5C22544A-7EE6-4342-B048-85BDC9FD1C3A}</a:tableStyleId>
              </a:tblPr>
              <a:tblGrid>
                <a:gridCol w="1981200">
                  <a:extLst>
                    <a:ext uri="{9D8B030D-6E8A-4147-A177-3AD203B41FA5}">
                      <a16:colId xmlns:a16="http://schemas.microsoft.com/office/drawing/2014/main" val="980374680"/>
                    </a:ext>
                  </a:extLst>
                </a:gridCol>
                <a:gridCol w="749935">
                  <a:extLst>
                    <a:ext uri="{9D8B030D-6E8A-4147-A177-3AD203B41FA5}">
                      <a16:colId xmlns:a16="http://schemas.microsoft.com/office/drawing/2014/main" val="2591629909"/>
                    </a:ext>
                  </a:extLst>
                </a:gridCol>
                <a:gridCol w="774065">
                  <a:extLst>
                    <a:ext uri="{9D8B030D-6E8A-4147-A177-3AD203B41FA5}">
                      <a16:colId xmlns:a16="http://schemas.microsoft.com/office/drawing/2014/main" val="2481918004"/>
                    </a:ext>
                  </a:extLst>
                </a:gridCol>
                <a:gridCol w="774065">
                  <a:extLst>
                    <a:ext uri="{9D8B030D-6E8A-4147-A177-3AD203B41FA5}">
                      <a16:colId xmlns:a16="http://schemas.microsoft.com/office/drawing/2014/main" val="2779076243"/>
                    </a:ext>
                  </a:extLst>
                </a:gridCol>
                <a:gridCol w="774065">
                  <a:extLst>
                    <a:ext uri="{9D8B030D-6E8A-4147-A177-3AD203B41FA5}">
                      <a16:colId xmlns:a16="http://schemas.microsoft.com/office/drawing/2014/main" val="1958739196"/>
                    </a:ext>
                  </a:extLst>
                </a:gridCol>
                <a:gridCol w="774065">
                  <a:extLst>
                    <a:ext uri="{9D8B030D-6E8A-4147-A177-3AD203B41FA5}">
                      <a16:colId xmlns:a16="http://schemas.microsoft.com/office/drawing/2014/main" val="418734382"/>
                    </a:ext>
                  </a:extLst>
                </a:gridCol>
              </a:tblGrid>
              <a:tr h="286385">
                <a:tc rowSpan="2">
                  <a:txBody>
                    <a:bodyPr/>
                    <a:lstStyle/>
                    <a:p>
                      <a:pPr indent="-1130300" algn="just">
                        <a:lnSpc>
                          <a:spcPct val="150000"/>
                        </a:lnSpc>
                        <a:spcBef>
                          <a:spcPts val="900"/>
                        </a:spcBef>
                        <a:spcAft>
                          <a:spcPts val="900"/>
                        </a:spcAft>
                      </a:pPr>
                      <a:r>
                        <a:rPr lang="el-GR" sz="1100" spc="0">
                          <a:effectLst/>
                        </a:rPr>
                        <a:t>Ανάλυση Ταμιακών Εισροών</a:t>
                      </a:r>
                      <a:endParaRPr lang="el-GR" sz="1400">
                        <a:effectLst/>
                        <a:latin typeface="Sylfaen" panose="010A0502050306030303" pitchFamily="18" charset="0"/>
                        <a:ea typeface="Sylfaen" panose="010A0502050306030303" pitchFamily="18" charset="0"/>
                        <a:cs typeface="Sylfaen" panose="010A0502050306030303" pitchFamily="18" charset="0"/>
                      </a:endParaRPr>
                    </a:p>
                  </a:txBody>
                  <a:tcPr marL="6350" marR="6350" marT="0" marB="0" anchor="ctr"/>
                </a:tc>
                <a:tc gridSpan="5">
                  <a:txBody>
                    <a:bodyPr/>
                    <a:lstStyle/>
                    <a:p>
                      <a:pPr indent="-1130300" algn="ctr">
                        <a:lnSpc>
                          <a:spcPct val="150000"/>
                        </a:lnSpc>
                        <a:spcBef>
                          <a:spcPts val="900"/>
                        </a:spcBef>
                        <a:spcAft>
                          <a:spcPts val="900"/>
                        </a:spcAft>
                      </a:pPr>
                      <a:r>
                        <a:rPr lang="el-GR" sz="1100" spc="0">
                          <a:effectLst/>
                        </a:rPr>
                        <a:t>Έτη</a:t>
                      </a:r>
                      <a:endParaRPr lang="el-GR" sz="1400">
                        <a:effectLst/>
                        <a:latin typeface="Sylfaen" panose="010A0502050306030303" pitchFamily="18" charset="0"/>
                        <a:ea typeface="Sylfaen" panose="010A0502050306030303" pitchFamily="18" charset="0"/>
                        <a:cs typeface="Sylfaen" panose="010A0502050306030303" pitchFamily="18" charset="0"/>
                      </a:endParaRPr>
                    </a:p>
                  </a:txBody>
                  <a:tcPr marL="6350" marR="6350" marT="0" marB="0" anchor="b"/>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3672138513"/>
                  </a:ext>
                </a:extLst>
              </a:tr>
              <a:tr h="280670">
                <a:tc vMerge="1">
                  <a:txBody>
                    <a:bodyPr/>
                    <a:lstStyle/>
                    <a:p>
                      <a:endParaRPr lang="el-GR"/>
                    </a:p>
                  </a:txBody>
                  <a:tcPr/>
                </a:tc>
                <a:tc>
                  <a:txBody>
                    <a:bodyPr/>
                    <a:lstStyle/>
                    <a:p>
                      <a:pPr indent="-1130300" algn="just">
                        <a:lnSpc>
                          <a:spcPct val="150000"/>
                        </a:lnSpc>
                        <a:spcBef>
                          <a:spcPts val="900"/>
                        </a:spcBef>
                        <a:spcAft>
                          <a:spcPts val="900"/>
                        </a:spcAft>
                      </a:pPr>
                      <a:r>
                        <a:rPr lang="el-GR" sz="1100" spc="0">
                          <a:effectLst/>
                        </a:rPr>
                        <a:t>1</a:t>
                      </a:r>
                      <a:endParaRPr lang="el-GR" sz="1400">
                        <a:effectLst/>
                        <a:latin typeface="Sylfaen" panose="010A0502050306030303" pitchFamily="18" charset="0"/>
                        <a:ea typeface="Sylfaen" panose="010A0502050306030303" pitchFamily="18" charset="0"/>
                        <a:cs typeface="Sylfaen" panose="010A0502050306030303" pitchFamily="18" charset="0"/>
                      </a:endParaRPr>
                    </a:p>
                  </a:txBody>
                  <a:tcPr marL="6350" marR="6350" marT="0" marB="0" anchor="b"/>
                </a:tc>
                <a:tc>
                  <a:txBody>
                    <a:bodyPr/>
                    <a:lstStyle/>
                    <a:p>
                      <a:pPr indent="-1130300" algn="just">
                        <a:lnSpc>
                          <a:spcPct val="150000"/>
                        </a:lnSpc>
                        <a:spcBef>
                          <a:spcPts val="900"/>
                        </a:spcBef>
                        <a:spcAft>
                          <a:spcPts val="900"/>
                        </a:spcAft>
                      </a:pPr>
                      <a:r>
                        <a:rPr lang="el-GR" sz="1100" spc="0">
                          <a:effectLst/>
                        </a:rPr>
                        <a:t>2</a:t>
                      </a:r>
                      <a:endParaRPr lang="el-GR" sz="1400">
                        <a:effectLst/>
                        <a:latin typeface="Sylfaen" panose="010A0502050306030303" pitchFamily="18" charset="0"/>
                        <a:ea typeface="Sylfaen" panose="010A0502050306030303" pitchFamily="18" charset="0"/>
                        <a:cs typeface="Sylfaen" panose="010A0502050306030303" pitchFamily="18" charset="0"/>
                      </a:endParaRPr>
                    </a:p>
                  </a:txBody>
                  <a:tcPr marL="6350" marR="6350" marT="0" marB="0" anchor="b"/>
                </a:tc>
                <a:tc>
                  <a:txBody>
                    <a:bodyPr/>
                    <a:lstStyle/>
                    <a:p>
                      <a:pPr indent="-1130300" algn="just">
                        <a:lnSpc>
                          <a:spcPct val="150000"/>
                        </a:lnSpc>
                        <a:spcBef>
                          <a:spcPts val="900"/>
                        </a:spcBef>
                        <a:spcAft>
                          <a:spcPts val="900"/>
                        </a:spcAft>
                      </a:pPr>
                      <a:r>
                        <a:rPr lang="el-GR" sz="1100" spc="0">
                          <a:effectLst/>
                        </a:rPr>
                        <a:t>3</a:t>
                      </a:r>
                      <a:endParaRPr lang="el-GR" sz="1400">
                        <a:effectLst/>
                        <a:latin typeface="Sylfaen" panose="010A0502050306030303" pitchFamily="18" charset="0"/>
                        <a:ea typeface="Sylfaen" panose="010A0502050306030303" pitchFamily="18" charset="0"/>
                        <a:cs typeface="Sylfaen" panose="010A0502050306030303" pitchFamily="18" charset="0"/>
                      </a:endParaRPr>
                    </a:p>
                  </a:txBody>
                  <a:tcPr marL="6350" marR="6350" marT="0" marB="0" anchor="ctr"/>
                </a:tc>
                <a:tc>
                  <a:txBody>
                    <a:bodyPr/>
                    <a:lstStyle/>
                    <a:p>
                      <a:pPr indent="-1130300" algn="just">
                        <a:lnSpc>
                          <a:spcPct val="150000"/>
                        </a:lnSpc>
                        <a:spcBef>
                          <a:spcPts val="900"/>
                        </a:spcBef>
                        <a:spcAft>
                          <a:spcPts val="900"/>
                        </a:spcAft>
                      </a:pPr>
                      <a:r>
                        <a:rPr lang="el-GR" sz="1100" spc="0">
                          <a:effectLst/>
                        </a:rPr>
                        <a:t>4</a:t>
                      </a:r>
                      <a:endParaRPr lang="el-GR" sz="1400">
                        <a:effectLst/>
                        <a:latin typeface="Sylfaen" panose="010A0502050306030303" pitchFamily="18" charset="0"/>
                        <a:ea typeface="Sylfaen" panose="010A0502050306030303" pitchFamily="18" charset="0"/>
                        <a:cs typeface="Sylfaen" panose="010A0502050306030303" pitchFamily="18" charset="0"/>
                      </a:endParaRPr>
                    </a:p>
                  </a:txBody>
                  <a:tcPr marL="6350" marR="6350" marT="0" marB="0" anchor="ctr"/>
                </a:tc>
                <a:tc>
                  <a:txBody>
                    <a:bodyPr/>
                    <a:lstStyle/>
                    <a:p>
                      <a:pPr indent="-1130300" algn="just">
                        <a:lnSpc>
                          <a:spcPct val="150000"/>
                        </a:lnSpc>
                        <a:spcBef>
                          <a:spcPts val="900"/>
                        </a:spcBef>
                        <a:spcAft>
                          <a:spcPts val="900"/>
                        </a:spcAft>
                      </a:pPr>
                      <a:r>
                        <a:rPr lang="el-GR" sz="1100" spc="0">
                          <a:effectLst/>
                        </a:rPr>
                        <a:t>5</a:t>
                      </a:r>
                      <a:endParaRPr lang="el-GR" sz="1400">
                        <a:effectLst/>
                        <a:latin typeface="Sylfaen" panose="010A0502050306030303" pitchFamily="18" charset="0"/>
                        <a:ea typeface="Sylfaen" panose="010A0502050306030303" pitchFamily="18" charset="0"/>
                        <a:cs typeface="Sylfaen" panose="010A0502050306030303" pitchFamily="18" charset="0"/>
                      </a:endParaRPr>
                    </a:p>
                  </a:txBody>
                  <a:tcPr marL="6350" marR="6350" marT="0" marB="0" anchor="ctr"/>
                </a:tc>
                <a:extLst>
                  <a:ext uri="{0D108BD9-81ED-4DB2-BD59-A6C34878D82A}">
                    <a16:rowId xmlns:a16="http://schemas.microsoft.com/office/drawing/2014/main" val="4178615613"/>
                  </a:ext>
                </a:extLst>
              </a:tr>
              <a:tr h="265430">
                <a:tc>
                  <a:txBody>
                    <a:bodyPr/>
                    <a:lstStyle/>
                    <a:p>
                      <a:pPr indent="-1130300" algn="just">
                        <a:lnSpc>
                          <a:spcPct val="150000"/>
                        </a:lnSpc>
                        <a:spcBef>
                          <a:spcPts val="900"/>
                        </a:spcBef>
                        <a:spcAft>
                          <a:spcPts val="900"/>
                        </a:spcAft>
                      </a:pPr>
                      <a:r>
                        <a:rPr lang="el-GR" sz="1100" spc="0">
                          <a:effectLst/>
                        </a:rPr>
                        <a:t>Ονομ. Αξία Ταμ. Εισ. (ΕΣ</a:t>
                      </a:r>
                      <a:r>
                        <a:rPr lang="en-US" sz="1100" spc="0" baseline="-25000">
                          <a:effectLst/>
                        </a:rPr>
                        <a:t>t</a:t>
                      </a:r>
                      <a:r>
                        <a:rPr lang="el-GR" sz="1100" spc="0">
                          <a:effectLst/>
                        </a:rPr>
                        <a:t>)</a:t>
                      </a:r>
                      <a:endParaRPr lang="el-GR" sz="1400">
                        <a:effectLst/>
                        <a:latin typeface="Sylfaen" panose="010A0502050306030303" pitchFamily="18" charset="0"/>
                        <a:ea typeface="Sylfaen" panose="010A0502050306030303" pitchFamily="18" charset="0"/>
                        <a:cs typeface="Sylfaen" panose="010A0502050306030303" pitchFamily="18" charset="0"/>
                      </a:endParaRPr>
                    </a:p>
                  </a:txBody>
                  <a:tcPr marL="6350" marR="6350" marT="0" marB="0"/>
                </a:tc>
                <a:tc>
                  <a:txBody>
                    <a:bodyPr/>
                    <a:lstStyle/>
                    <a:p>
                      <a:pPr indent="-1130300" algn="ctr">
                        <a:lnSpc>
                          <a:spcPct val="150000"/>
                        </a:lnSpc>
                        <a:spcBef>
                          <a:spcPts val="900"/>
                        </a:spcBef>
                        <a:spcAft>
                          <a:spcPts val="900"/>
                        </a:spcAft>
                      </a:pPr>
                      <a:r>
                        <a:rPr lang="el-GR" sz="1100" spc="0">
                          <a:effectLst/>
                        </a:rPr>
                        <a:t>224.000</a:t>
                      </a:r>
                      <a:endParaRPr lang="el-GR" sz="1400">
                        <a:effectLst/>
                        <a:latin typeface="Sylfaen" panose="010A0502050306030303" pitchFamily="18" charset="0"/>
                        <a:ea typeface="Sylfaen" panose="010A0502050306030303" pitchFamily="18" charset="0"/>
                        <a:cs typeface="Sylfaen" panose="010A0502050306030303" pitchFamily="18" charset="0"/>
                      </a:endParaRPr>
                    </a:p>
                  </a:txBody>
                  <a:tcPr marL="6350" marR="6350" marT="0" marB="0"/>
                </a:tc>
                <a:tc>
                  <a:txBody>
                    <a:bodyPr/>
                    <a:lstStyle/>
                    <a:p>
                      <a:pPr indent="-1130300" algn="ctr">
                        <a:lnSpc>
                          <a:spcPct val="150000"/>
                        </a:lnSpc>
                        <a:spcBef>
                          <a:spcPts val="900"/>
                        </a:spcBef>
                        <a:spcAft>
                          <a:spcPts val="900"/>
                        </a:spcAft>
                      </a:pPr>
                      <a:r>
                        <a:rPr lang="el-GR" sz="1100" spc="0">
                          <a:effectLst/>
                        </a:rPr>
                        <a:t>224.000</a:t>
                      </a:r>
                      <a:endParaRPr lang="el-GR" sz="1400">
                        <a:effectLst/>
                        <a:latin typeface="Sylfaen" panose="010A0502050306030303" pitchFamily="18" charset="0"/>
                        <a:ea typeface="Sylfaen" panose="010A0502050306030303" pitchFamily="18" charset="0"/>
                        <a:cs typeface="Sylfaen" panose="010A0502050306030303" pitchFamily="18" charset="0"/>
                      </a:endParaRPr>
                    </a:p>
                  </a:txBody>
                  <a:tcPr marL="6350" marR="6350" marT="0" marB="0"/>
                </a:tc>
                <a:tc>
                  <a:txBody>
                    <a:bodyPr/>
                    <a:lstStyle/>
                    <a:p>
                      <a:pPr indent="-1130300" algn="ctr">
                        <a:lnSpc>
                          <a:spcPct val="150000"/>
                        </a:lnSpc>
                        <a:spcBef>
                          <a:spcPts val="900"/>
                        </a:spcBef>
                        <a:spcAft>
                          <a:spcPts val="900"/>
                        </a:spcAft>
                      </a:pPr>
                      <a:r>
                        <a:rPr lang="el-GR" sz="1100" spc="0">
                          <a:effectLst/>
                        </a:rPr>
                        <a:t>224.000</a:t>
                      </a:r>
                      <a:endParaRPr lang="el-GR" sz="1400">
                        <a:effectLst/>
                        <a:latin typeface="Sylfaen" panose="010A0502050306030303" pitchFamily="18" charset="0"/>
                        <a:ea typeface="Sylfaen" panose="010A0502050306030303" pitchFamily="18" charset="0"/>
                        <a:cs typeface="Sylfaen" panose="010A0502050306030303" pitchFamily="18" charset="0"/>
                      </a:endParaRPr>
                    </a:p>
                  </a:txBody>
                  <a:tcPr marL="6350" marR="6350" marT="0" marB="0"/>
                </a:tc>
                <a:tc>
                  <a:txBody>
                    <a:bodyPr/>
                    <a:lstStyle/>
                    <a:p>
                      <a:pPr indent="-1130300" algn="ctr">
                        <a:lnSpc>
                          <a:spcPct val="150000"/>
                        </a:lnSpc>
                        <a:spcBef>
                          <a:spcPts val="900"/>
                        </a:spcBef>
                        <a:spcAft>
                          <a:spcPts val="900"/>
                        </a:spcAft>
                      </a:pPr>
                      <a:r>
                        <a:rPr lang="el-GR" sz="1100" spc="0">
                          <a:effectLst/>
                        </a:rPr>
                        <a:t>224.000</a:t>
                      </a:r>
                      <a:endParaRPr lang="el-GR" sz="1400">
                        <a:effectLst/>
                        <a:latin typeface="Sylfaen" panose="010A0502050306030303" pitchFamily="18" charset="0"/>
                        <a:ea typeface="Sylfaen" panose="010A0502050306030303" pitchFamily="18" charset="0"/>
                        <a:cs typeface="Sylfaen" panose="010A0502050306030303" pitchFamily="18" charset="0"/>
                      </a:endParaRPr>
                    </a:p>
                  </a:txBody>
                  <a:tcPr marL="6350" marR="6350" marT="0" marB="0"/>
                </a:tc>
                <a:tc>
                  <a:txBody>
                    <a:bodyPr/>
                    <a:lstStyle/>
                    <a:p>
                      <a:pPr indent="-1130300" algn="ctr">
                        <a:lnSpc>
                          <a:spcPct val="150000"/>
                        </a:lnSpc>
                        <a:spcBef>
                          <a:spcPts val="900"/>
                        </a:spcBef>
                        <a:spcAft>
                          <a:spcPts val="900"/>
                        </a:spcAft>
                      </a:pPr>
                      <a:r>
                        <a:rPr lang="el-GR" sz="1100" spc="0">
                          <a:effectLst/>
                        </a:rPr>
                        <a:t>224.000</a:t>
                      </a:r>
                      <a:endParaRPr lang="el-GR" sz="1400">
                        <a:effectLst/>
                        <a:latin typeface="Sylfaen" panose="010A0502050306030303" pitchFamily="18" charset="0"/>
                        <a:ea typeface="Sylfaen" panose="010A0502050306030303" pitchFamily="18" charset="0"/>
                        <a:cs typeface="Sylfaen" panose="010A0502050306030303" pitchFamily="18" charset="0"/>
                      </a:endParaRPr>
                    </a:p>
                  </a:txBody>
                  <a:tcPr marL="6350" marR="6350" marT="0" marB="0"/>
                </a:tc>
                <a:extLst>
                  <a:ext uri="{0D108BD9-81ED-4DB2-BD59-A6C34878D82A}">
                    <a16:rowId xmlns:a16="http://schemas.microsoft.com/office/drawing/2014/main" val="22978838"/>
                  </a:ext>
                </a:extLst>
              </a:tr>
              <a:tr h="255905">
                <a:tc>
                  <a:txBody>
                    <a:bodyPr/>
                    <a:lstStyle/>
                    <a:p>
                      <a:pPr indent="-1130300" algn="just">
                        <a:lnSpc>
                          <a:spcPct val="150000"/>
                        </a:lnSpc>
                        <a:spcBef>
                          <a:spcPts val="900"/>
                        </a:spcBef>
                        <a:spcAft>
                          <a:spcPts val="900"/>
                        </a:spcAft>
                      </a:pPr>
                      <a:r>
                        <a:rPr lang="el-GR" sz="1100" spc="0">
                          <a:effectLst/>
                        </a:rPr>
                        <a:t>Παρ. Αξία μιας Νομ/κής Μον.</a:t>
                      </a:r>
                      <a:endParaRPr lang="el-GR" sz="1400">
                        <a:effectLst/>
                        <a:latin typeface="Sylfaen" panose="010A0502050306030303" pitchFamily="18" charset="0"/>
                        <a:ea typeface="Sylfaen" panose="010A0502050306030303" pitchFamily="18" charset="0"/>
                        <a:cs typeface="Sylfaen" panose="010A0502050306030303" pitchFamily="18" charset="0"/>
                      </a:endParaRPr>
                    </a:p>
                  </a:txBody>
                  <a:tcPr marL="6350" marR="6350" marT="0" marB="0" anchor="b"/>
                </a:tc>
                <a:tc>
                  <a:txBody>
                    <a:bodyPr/>
                    <a:lstStyle/>
                    <a:p>
                      <a:pPr indent="-1130300" algn="ctr">
                        <a:lnSpc>
                          <a:spcPct val="150000"/>
                        </a:lnSpc>
                        <a:spcBef>
                          <a:spcPts val="900"/>
                        </a:spcBef>
                        <a:spcAft>
                          <a:spcPts val="900"/>
                        </a:spcAft>
                      </a:pPr>
                      <a:r>
                        <a:rPr lang="el-GR" sz="1100" spc="0">
                          <a:effectLst/>
                        </a:rPr>
                        <a:t>0,86207</a:t>
                      </a:r>
                      <a:endParaRPr lang="el-GR" sz="1400">
                        <a:effectLst/>
                        <a:latin typeface="Sylfaen" panose="010A0502050306030303" pitchFamily="18" charset="0"/>
                        <a:ea typeface="Sylfaen" panose="010A0502050306030303" pitchFamily="18" charset="0"/>
                        <a:cs typeface="Sylfaen" panose="010A0502050306030303" pitchFamily="18" charset="0"/>
                      </a:endParaRPr>
                    </a:p>
                  </a:txBody>
                  <a:tcPr marL="6350" marR="6350" marT="0" marB="0" anchor="b"/>
                </a:tc>
                <a:tc>
                  <a:txBody>
                    <a:bodyPr/>
                    <a:lstStyle/>
                    <a:p>
                      <a:pPr indent="-1130300" algn="ctr">
                        <a:lnSpc>
                          <a:spcPct val="150000"/>
                        </a:lnSpc>
                        <a:spcBef>
                          <a:spcPts val="900"/>
                        </a:spcBef>
                        <a:spcAft>
                          <a:spcPts val="900"/>
                        </a:spcAft>
                      </a:pPr>
                      <a:r>
                        <a:rPr lang="el-GR" sz="1100" spc="0">
                          <a:effectLst/>
                        </a:rPr>
                        <a:t>0,74316</a:t>
                      </a:r>
                      <a:endParaRPr lang="el-GR" sz="1400">
                        <a:effectLst/>
                        <a:latin typeface="Sylfaen" panose="010A0502050306030303" pitchFamily="18" charset="0"/>
                        <a:ea typeface="Sylfaen" panose="010A0502050306030303" pitchFamily="18" charset="0"/>
                        <a:cs typeface="Sylfaen" panose="010A0502050306030303" pitchFamily="18" charset="0"/>
                      </a:endParaRPr>
                    </a:p>
                  </a:txBody>
                  <a:tcPr marL="6350" marR="6350" marT="0" marB="0" anchor="b"/>
                </a:tc>
                <a:tc>
                  <a:txBody>
                    <a:bodyPr/>
                    <a:lstStyle/>
                    <a:p>
                      <a:pPr indent="-1130300" algn="ctr">
                        <a:lnSpc>
                          <a:spcPct val="150000"/>
                        </a:lnSpc>
                        <a:spcBef>
                          <a:spcPts val="900"/>
                        </a:spcBef>
                        <a:spcAft>
                          <a:spcPts val="900"/>
                        </a:spcAft>
                      </a:pPr>
                      <a:r>
                        <a:rPr lang="el-GR" sz="1100" spc="0">
                          <a:effectLst/>
                        </a:rPr>
                        <a:t>0,64066</a:t>
                      </a:r>
                      <a:endParaRPr lang="el-GR" sz="1400">
                        <a:effectLst/>
                        <a:latin typeface="Sylfaen" panose="010A0502050306030303" pitchFamily="18" charset="0"/>
                        <a:ea typeface="Sylfaen" panose="010A0502050306030303" pitchFamily="18" charset="0"/>
                        <a:cs typeface="Sylfaen" panose="010A0502050306030303" pitchFamily="18" charset="0"/>
                      </a:endParaRPr>
                    </a:p>
                  </a:txBody>
                  <a:tcPr marL="6350" marR="6350" marT="0" marB="0" anchor="b"/>
                </a:tc>
                <a:tc>
                  <a:txBody>
                    <a:bodyPr/>
                    <a:lstStyle/>
                    <a:p>
                      <a:pPr indent="-1130300" algn="ctr">
                        <a:lnSpc>
                          <a:spcPct val="150000"/>
                        </a:lnSpc>
                        <a:spcBef>
                          <a:spcPts val="900"/>
                        </a:spcBef>
                        <a:spcAft>
                          <a:spcPts val="900"/>
                        </a:spcAft>
                      </a:pPr>
                      <a:r>
                        <a:rPr lang="el-GR" sz="1100" spc="0">
                          <a:effectLst/>
                        </a:rPr>
                        <a:t>0,55229</a:t>
                      </a:r>
                      <a:endParaRPr lang="el-GR" sz="1400">
                        <a:effectLst/>
                        <a:latin typeface="Sylfaen" panose="010A0502050306030303" pitchFamily="18" charset="0"/>
                        <a:ea typeface="Sylfaen" panose="010A0502050306030303" pitchFamily="18" charset="0"/>
                        <a:cs typeface="Sylfaen" panose="010A0502050306030303" pitchFamily="18" charset="0"/>
                      </a:endParaRPr>
                    </a:p>
                  </a:txBody>
                  <a:tcPr marL="6350" marR="6350" marT="0" marB="0" anchor="b"/>
                </a:tc>
                <a:tc>
                  <a:txBody>
                    <a:bodyPr/>
                    <a:lstStyle/>
                    <a:p>
                      <a:pPr indent="-1130300" algn="ctr">
                        <a:lnSpc>
                          <a:spcPct val="150000"/>
                        </a:lnSpc>
                        <a:spcBef>
                          <a:spcPts val="900"/>
                        </a:spcBef>
                        <a:spcAft>
                          <a:spcPts val="900"/>
                        </a:spcAft>
                      </a:pPr>
                      <a:r>
                        <a:rPr lang="el-GR" sz="1100" spc="0">
                          <a:effectLst/>
                        </a:rPr>
                        <a:t>0,47611</a:t>
                      </a:r>
                      <a:endParaRPr lang="el-GR" sz="1400">
                        <a:effectLst/>
                        <a:latin typeface="Sylfaen" panose="010A0502050306030303" pitchFamily="18" charset="0"/>
                        <a:ea typeface="Sylfaen" panose="010A0502050306030303" pitchFamily="18" charset="0"/>
                        <a:cs typeface="Sylfaen" panose="010A0502050306030303" pitchFamily="18" charset="0"/>
                      </a:endParaRPr>
                    </a:p>
                  </a:txBody>
                  <a:tcPr marL="6350" marR="6350" marT="0" marB="0" anchor="b"/>
                </a:tc>
                <a:extLst>
                  <a:ext uri="{0D108BD9-81ED-4DB2-BD59-A6C34878D82A}">
                    <a16:rowId xmlns:a16="http://schemas.microsoft.com/office/drawing/2014/main" val="742439965"/>
                  </a:ext>
                </a:extLst>
              </a:tr>
              <a:tr h="259080">
                <a:tc>
                  <a:txBody>
                    <a:bodyPr/>
                    <a:lstStyle/>
                    <a:p>
                      <a:pPr indent="-1130300" algn="just">
                        <a:lnSpc>
                          <a:spcPct val="150000"/>
                        </a:lnSpc>
                        <a:spcBef>
                          <a:spcPts val="900"/>
                        </a:spcBef>
                        <a:spcAft>
                          <a:spcPts val="900"/>
                        </a:spcAft>
                      </a:pPr>
                      <a:r>
                        <a:rPr lang="el-GR" sz="1100" spc="0">
                          <a:effectLst/>
                        </a:rPr>
                        <a:t>[1/(1 + </a:t>
                      </a:r>
                      <a:r>
                        <a:rPr lang="es-ES" sz="1100" spc="0">
                          <a:effectLst/>
                        </a:rPr>
                        <a:t>r</a:t>
                      </a:r>
                      <a:r>
                        <a:rPr lang="es-ES" sz="1100" spc="0" baseline="-25000">
                          <a:effectLst/>
                        </a:rPr>
                        <a:t>1</a:t>
                      </a:r>
                      <a:r>
                        <a:rPr lang="es-ES" sz="1100" spc="0">
                          <a:effectLst/>
                        </a:rPr>
                        <a:t>]</a:t>
                      </a:r>
                      <a:r>
                        <a:rPr lang="es-ES" sz="1100" spc="0" baseline="30000">
                          <a:effectLst/>
                        </a:rPr>
                        <a:t>t</a:t>
                      </a:r>
                      <a:r>
                        <a:rPr lang="es-ES" sz="1100" spc="0">
                          <a:effectLst/>
                        </a:rPr>
                        <a:t>]</a:t>
                      </a:r>
                      <a:r>
                        <a:rPr lang="es-ES" sz="1100" spc="0" baseline="30000">
                          <a:effectLst/>
                        </a:rPr>
                        <a:t>8</a:t>
                      </a:r>
                      <a:r>
                        <a:rPr lang="es-ES" sz="1100" spc="0">
                          <a:effectLst/>
                        </a:rPr>
                        <a:t> </a:t>
                      </a:r>
                      <a:r>
                        <a:rPr lang="el-GR" sz="1100" spc="0">
                          <a:effectLst/>
                        </a:rPr>
                        <a:t>(όπου </a:t>
                      </a:r>
                      <a:r>
                        <a:rPr lang="es-ES" sz="1100" spc="0">
                          <a:effectLst/>
                        </a:rPr>
                        <a:t>r</a:t>
                      </a:r>
                      <a:r>
                        <a:rPr lang="es-ES" sz="1100" spc="0" baseline="-25000">
                          <a:effectLst/>
                        </a:rPr>
                        <a:t>1</a:t>
                      </a:r>
                      <a:r>
                        <a:rPr lang="es-ES" sz="1100" spc="0">
                          <a:effectLst/>
                        </a:rPr>
                        <a:t> </a:t>
                      </a:r>
                      <a:r>
                        <a:rPr lang="el-GR" sz="1100" spc="0">
                          <a:effectLst/>
                        </a:rPr>
                        <a:t>= 16%)</a:t>
                      </a:r>
                      <a:endParaRPr lang="el-GR" sz="1400">
                        <a:effectLst/>
                        <a:latin typeface="Sylfaen" panose="010A0502050306030303" pitchFamily="18" charset="0"/>
                        <a:ea typeface="Sylfaen" panose="010A0502050306030303" pitchFamily="18" charset="0"/>
                        <a:cs typeface="Sylfaen" panose="010A0502050306030303" pitchFamily="18" charset="0"/>
                      </a:endParaRPr>
                    </a:p>
                  </a:txBody>
                  <a:tcPr marL="6350" marR="6350" marT="0" marB="0" anchor="b"/>
                </a:tc>
                <a:tc>
                  <a:txBody>
                    <a:bodyPr/>
                    <a:lstStyle/>
                    <a:p>
                      <a:pPr algn="ctr">
                        <a:lnSpc>
                          <a:spcPct val="150000"/>
                        </a:lnSpc>
                      </a:pPr>
                      <a:r>
                        <a:rPr lang="el-GR" sz="1100">
                          <a:effectLst/>
                        </a:rPr>
                        <a:t> </a:t>
                      </a:r>
                      <a:endParaRPr lang="el-GR" sz="1200">
                        <a:solidFill>
                          <a:srgbClr val="000000"/>
                        </a:solidFill>
                        <a:effectLst/>
                        <a:latin typeface="Arial Unicode MS"/>
                      </a:endParaRPr>
                    </a:p>
                  </a:txBody>
                  <a:tcPr marL="6350" marR="6350" marT="0" marB="0"/>
                </a:tc>
                <a:tc>
                  <a:txBody>
                    <a:bodyPr/>
                    <a:lstStyle/>
                    <a:p>
                      <a:pPr algn="ctr">
                        <a:lnSpc>
                          <a:spcPct val="150000"/>
                        </a:lnSpc>
                      </a:pPr>
                      <a:r>
                        <a:rPr lang="el-GR" sz="1100">
                          <a:effectLst/>
                        </a:rPr>
                        <a:t> </a:t>
                      </a:r>
                      <a:endParaRPr lang="el-GR" sz="1200">
                        <a:solidFill>
                          <a:srgbClr val="000000"/>
                        </a:solidFill>
                        <a:effectLst/>
                        <a:latin typeface="Arial Unicode MS"/>
                      </a:endParaRPr>
                    </a:p>
                  </a:txBody>
                  <a:tcPr marL="6350" marR="6350" marT="0" marB="0"/>
                </a:tc>
                <a:tc>
                  <a:txBody>
                    <a:bodyPr/>
                    <a:lstStyle/>
                    <a:p>
                      <a:pPr algn="ctr">
                        <a:lnSpc>
                          <a:spcPct val="150000"/>
                        </a:lnSpc>
                      </a:pPr>
                      <a:r>
                        <a:rPr lang="el-GR" sz="1100">
                          <a:effectLst/>
                        </a:rPr>
                        <a:t> </a:t>
                      </a:r>
                      <a:endParaRPr lang="el-GR" sz="1200">
                        <a:solidFill>
                          <a:srgbClr val="000000"/>
                        </a:solidFill>
                        <a:effectLst/>
                        <a:latin typeface="Arial Unicode MS"/>
                      </a:endParaRPr>
                    </a:p>
                  </a:txBody>
                  <a:tcPr marL="6350" marR="6350" marT="0" marB="0"/>
                </a:tc>
                <a:tc>
                  <a:txBody>
                    <a:bodyPr/>
                    <a:lstStyle/>
                    <a:p>
                      <a:pPr algn="ctr">
                        <a:lnSpc>
                          <a:spcPct val="150000"/>
                        </a:lnSpc>
                      </a:pPr>
                      <a:r>
                        <a:rPr lang="el-GR" sz="1100">
                          <a:effectLst/>
                        </a:rPr>
                        <a:t> </a:t>
                      </a:r>
                      <a:endParaRPr lang="el-GR" sz="1200">
                        <a:solidFill>
                          <a:srgbClr val="000000"/>
                        </a:solidFill>
                        <a:effectLst/>
                        <a:latin typeface="Arial Unicode MS"/>
                      </a:endParaRPr>
                    </a:p>
                  </a:txBody>
                  <a:tcPr marL="6350" marR="6350" marT="0" marB="0"/>
                </a:tc>
                <a:tc>
                  <a:txBody>
                    <a:bodyPr/>
                    <a:lstStyle/>
                    <a:p>
                      <a:pPr algn="ctr">
                        <a:lnSpc>
                          <a:spcPct val="150000"/>
                        </a:lnSpc>
                      </a:pPr>
                      <a:r>
                        <a:rPr lang="el-GR" sz="1100">
                          <a:effectLst/>
                        </a:rPr>
                        <a:t> </a:t>
                      </a:r>
                      <a:endParaRPr lang="el-GR" sz="1200">
                        <a:solidFill>
                          <a:srgbClr val="000000"/>
                        </a:solidFill>
                        <a:effectLst/>
                        <a:latin typeface="Arial Unicode MS"/>
                      </a:endParaRPr>
                    </a:p>
                  </a:txBody>
                  <a:tcPr marL="6350" marR="6350" marT="0" marB="0"/>
                </a:tc>
                <a:extLst>
                  <a:ext uri="{0D108BD9-81ED-4DB2-BD59-A6C34878D82A}">
                    <a16:rowId xmlns:a16="http://schemas.microsoft.com/office/drawing/2014/main" val="2653773488"/>
                  </a:ext>
                </a:extLst>
              </a:tr>
              <a:tr h="247015">
                <a:tc>
                  <a:txBody>
                    <a:bodyPr/>
                    <a:lstStyle/>
                    <a:p>
                      <a:pPr indent="-1130300" algn="just">
                        <a:lnSpc>
                          <a:spcPct val="150000"/>
                        </a:lnSpc>
                        <a:spcBef>
                          <a:spcPts val="900"/>
                        </a:spcBef>
                        <a:spcAft>
                          <a:spcPts val="900"/>
                        </a:spcAft>
                      </a:pPr>
                      <a:r>
                        <a:rPr lang="el-GR" sz="1100" spc="0">
                          <a:effectLst/>
                        </a:rPr>
                        <a:t>Παρ. Αξία Ταμιακών Εισ.</a:t>
                      </a:r>
                      <a:endParaRPr lang="el-GR" sz="1400">
                        <a:effectLst/>
                        <a:latin typeface="Sylfaen" panose="010A0502050306030303" pitchFamily="18" charset="0"/>
                        <a:ea typeface="Sylfaen" panose="010A0502050306030303" pitchFamily="18" charset="0"/>
                        <a:cs typeface="Sylfaen" panose="010A0502050306030303" pitchFamily="18" charset="0"/>
                      </a:endParaRPr>
                    </a:p>
                  </a:txBody>
                  <a:tcPr marL="6350" marR="6350" marT="0" marB="0"/>
                </a:tc>
                <a:tc>
                  <a:txBody>
                    <a:bodyPr/>
                    <a:lstStyle/>
                    <a:p>
                      <a:pPr indent="-1130300" algn="ctr">
                        <a:lnSpc>
                          <a:spcPct val="150000"/>
                        </a:lnSpc>
                        <a:spcBef>
                          <a:spcPts val="900"/>
                        </a:spcBef>
                        <a:spcAft>
                          <a:spcPts val="900"/>
                        </a:spcAft>
                      </a:pPr>
                      <a:r>
                        <a:rPr lang="el-GR" sz="1100" spc="0">
                          <a:effectLst/>
                        </a:rPr>
                        <a:t>193.103,68</a:t>
                      </a:r>
                      <a:endParaRPr lang="el-GR" sz="1400">
                        <a:effectLst/>
                        <a:latin typeface="Sylfaen" panose="010A0502050306030303" pitchFamily="18" charset="0"/>
                        <a:ea typeface="Sylfaen" panose="010A0502050306030303" pitchFamily="18" charset="0"/>
                        <a:cs typeface="Sylfaen" panose="010A0502050306030303" pitchFamily="18" charset="0"/>
                      </a:endParaRPr>
                    </a:p>
                  </a:txBody>
                  <a:tcPr marL="6350" marR="6350" marT="0" marB="0"/>
                </a:tc>
                <a:tc>
                  <a:txBody>
                    <a:bodyPr/>
                    <a:lstStyle/>
                    <a:p>
                      <a:pPr indent="-1130300" algn="ctr">
                        <a:lnSpc>
                          <a:spcPct val="150000"/>
                        </a:lnSpc>
                        <a:spcBef>
                          <a:spcPts val="900"/>
                        </a:spcBef>
                        <a:spcAft>
                          <a:spcPts val="900"/>
                        </a:spcAft>
                      </a:pPr>
                      <a:r>
                        <a:rPr lang="el-GR" sz="1100" spc="0">
                          <a:effectLst/>
                        </a:rPr>
                        <a:t>166.467,84</a:t>
                      </a:r>
                      <a:endParaRPr lang="el-GR" sz="1400">
                        <a:effectLst/>
                        <a:latin typeface="Sylfaen" panose="010A0502050306030303" pitchFamily="18" charset="0"/>
                        <a:ea typeface="Sylfaen" panose="010A0502050306030303" pitchFamily="18" charset="0"/>
                        <a:cs typeface="Sylfaen" panose="010A0502050306030303" pitchFamily="18" charset="0"/>
                      </a:endParaRPr>
                    </a:p>
                  </a:txBody>
                  <a:tcPr marL="6350" marR="6350" marT="0" marB="0"/>
                </a:tc>
                <a:tc>
                  <a:txBody>
                    <a:bodyPr/>
                    <a:lstStyle/>
                    <a:p>
                      <a:pPr indent="-1130300" algn="ctr">
                        <a:lnSpc>
                          <a:spcPct val="150000"/>
                        </a:lnSpc>
                        <a:spcBef>
                          <a:spcPts val="900"/>
                        </a:spcBef>
                        <a:spcAft>
                          <a:spcPts val="900"/>
                        </a:spcAft>
                      </a:pPr>
                      <a:r>
                        <a:rPr lang="el-GR" sz="1100" spc="0">
                          <a:effectLst/>
                        </a:rPr>
                        <a:t>143.507,84</a:t>
                      </a:r>
                      <a:endParaRPr lang="el-GR" sz="1400">
                        <a:effectLst/>
                        <a:latin typeface="Sylfaen" panose="010A0502050306030303" pitchFamily="18" charset="0"/>
                        <a:ea typeface="Sylfaen" panose="010A0502050306030303" pitchFamily="18" charset="0"/>
                        <a:cs typeface="Sylfaen" panose="010A0502050306030303" pitchFamily="18" charset="0"/>
                      </a:endParaRPr>
                    </a:p>
                  </a:txBody>
                  <a:tcPr marL="6350" marR="6350" marT="0" marB="0"/>
                </a:tc>
                <a:tc>
                  <a:txBody>
                    <a:bodyPr/>
                    <a:lstStyle/>
                    <a:p>
                      <a:pPr indent="-1130300" algn="ctr">
                        <a:lnSpc>
                          <a:spcPct val="150000"/>
                        </a:lnSpc>
                        <a:spcBef>
                          <a:spcPts val="900"/>
                        </a:spcBef>
                        <a:spcAft>
                          <a:spcPts val="900"/>
                        </a:spcAft>
                      </a:pPr>
                      <a:r>
                        <a:rPr lang="el-GR" sz="1100" spc="0">
                          <a:effectLst/>
                        </a:rPr>
                        <a:t>123.712,96</a:t>
                      </a:r>
                      <a:endParaRPr lang="el-GR" sz="1400">
                        <a:effectLst/>
                        <a:latin typeface="Sylfaen" panose="010A0502050306030303" pitchFamily="18" charset="0"/>
                        <a:ea typeface="Sylfaen" panose="010A0502050306030303" pitchFamily="18" charset="0"/>
                        <a:cs typeface="Sylfaen" panose="010A0502050306030303" pitchFamily="18" charset="0"/>
                      </a:endParaRPr>
                    </a:p>
                  </a:txBody>
                  <a:tcPr marL="6350" marR="6350" marT="0" marB="0"/>
                </a:tc>
                <a:tc>
                  <a:txBody>
                    <a:bodyPr/>
                    <a:lstStyle/>
                    <a:p>
                      <a:pPr indent="-1130300" algn="ctr">
                        <a:lnSpc>
                          <a:spcPct val="150000"/>
                        </a:lnSpc>
                        <a:spcBef>
                          <a:spcPts val="900"/>
                        </a:spcBef>
                        <a:spcAft>
                          <a:spcPts val="900"/>
                        </a:spcAft>
                      </a:pPr>
                      <a:r>
                        <a:rPr lang="el-GR" sz="1100" spc="0">
                          <a:effectLst/>
                        </a:rPr>
                        <a:t>106.648,64</a:t>
                      </a:r>
                      <a:endParaRPr lang="el-GR" sz="1400">
                        <a:effectLst/>
                        <a:latin typeface="Sylfaen" panose="010A0502050306030303" pitchFamily="18" charset="0"/>
                        <a:ea typeface="Sylfaen" panose="010A0502050306030303" pitchFamily="18" charset="0"/>
                        <a:cs typeface="Sylfaen" panose="010A0502050306030303" pitchFamily="18" charset="0"/>
                      </a:endParaRPr>
                    </a:p>
                  </a:txBody>
                  <a:tcPr marL="6350" marR="6350" marT="0" marB="0"/>
                </a:tc>
                <a:extLst>
                  <a:ext uri="{0D108BD9-81ED-4DB2-BD59-A6C34878D82A}">
                    <a16:rowId xmlns:a16="http://schemas.microsoft.com/office/drawing/2014/main" val="3514836232"/>
                  </a:ext>
                </a:extLst>
              </a:tr>
              <a:tr h="362585">
                <a:tc>
                  <a:txBody>
                    <a:bodyPr/>
                    <a:lstStyle/>
                    <a:p>
                      <a:pPr indent="-1130300" algn="just">
                        <a:lnSpc>
                          <a:spcPct val="150000"/>
                        </a:lnSpc>
                        <a:spcBef>
                          <a:spcPts val="900"/>
                        </a:spcBef>
                        <a:spcAft>
                          <a:spcPts val="900"/>
                        </a:spcAft>
                      </a:pPr>
                      <a:r>
                        <a:rPr lang="es-ES" sz="1100" spc="0">
                          <a:effectLst/>
                        </a:rPr>
                        <a:t>[E</a:t>
                      </a:r>
                      <a:r>
                        <a:rPr lang="el-GR" sz="1100" spc="0">
                          <a:effectLst/>
                        </a:rPr>
                        <a:t>Σ</a:t>
                      </a:r>
                      <a:r>
                        <a:rPr lang="en-US" sz="1100" spc="0" baseline="-25000">
                          <a:effectLst/>
                        </a:rPr>
                        <a:t>t</a:t>
                      </a:r>
                      <a:r>
                        <a:rPr lang="en-US" sz="1100" spc="0">
                          <a:effectLst/>
                        </a:rPr>
                        <a:t> </a:t>
                      </a:r>
                      <a:r>
                        <a:rPr lang="el-GR" sz="1100" spc="0">
                          <a:effectLst/>
                        </a:rPr>
                        <a:t>X 1 / (1 + </a:t>
                      </a:r>
                      <a:r>
                        <a:rPr lang="es-ES" sz="1100" spc="0">
                          <a:effectLst/>
                        </a:rPr>
                        <a:t>r</a:t>
                      </a:r>
                      <a:r>
                        <a:rPr lang="es-ES" sz="1100" spc="0" baseline="-25000">
                          <a:effectLst/>
                        </a:rPr>
                        <a:t>1</a:t>
                      </a:r>
                      <a:r>
                        <a:rPr lang="es-ES" sz="1100" spc="0">
                          <a:effectLst/>
                        </a:rPr>
                        <a:t>]</a:t>
                      </a:r>
                      <a:r>
                        <a:rPr lang="es-ES" sz="1100" spc="0" baseline="30000">
                          <a:effectLst/>
                        </a:rPr>
                        <a:t>t</a:t>
                      </a:r>
                      <a:r>
                        <a:rPr lang="es-ES" sz="1100" spc="0">
                          <a:effectLst/>
                        </a:rPr>
                        <a:t>]</a:t>
                      </a:r>
                      <a:endParaRPr lang="el-GR" sz="1400">
                        <a:effectLst/>
                        <a:latin typeface="Sylfaen" panose="010A0502050306030303" pitchFamily="18" charset="0"/>
                        <a:ea typeface="Sylfaen" panose="010A0502050306030303" pitchFamily="18" charset="0"/>
                        <a:cs typeface="Sylfaen" panose="010A0502050306030303" pitchFamily="18" charset="0"/>
                      </a:endParaRPr>
                    </a:p>
                  </a:txBody>
                  <a:tcPr marL="6350" marR="6350" marT="0" marB="0"/>
                </a:tc>
                <a:tc>
                  <a:txBody>
                    <a:bodyPr/>
                    <a:lstStyle/>
                    <a:p>
                      <a:pPr algn="just">
                        <a:lnSpc>
                          <a:spcPct val="150000"/>
                        </a:lnSpc>
                      </a:pPr>
                      <a:r>
                        <a:rPr lang="el-GR" sz="1100">
                          <a:effectLst/>
                        </a:rPr>
                        <a:t> </a:t>
                      </a:r>
                      <a:endParaRPr lang="el-GR" sz="1200">
                        <a:solidFill>
                          <a:srgbClr val="000000"/>
                        </a:solidFill>
                        <a:effectLst/>
                        <a:latin typeface="Arial Unicode MS"/>
                      </a:endParaRPr>
                    </a:p>
                  </a:txBody>
                  <a:tcPr marL="6350" marR="6350" marT="0" marB="0"/>
                </a:tc>
                <a:tc>
                  <a:txBody>
                    <a:bodyPr/>
                    <a:lstStyle/>
                    <a:p>
                      <a:pPr algn="just">
                        <a:lnSpc>
                          <a:spcPct val="150000"/>
                        </a:lnSpc>
                      </a:pPr>
                      <a:r>
                        <a:rPr lang="el-GR" sz="1100">
                          <a:effectLst/>
                        </a:rPr>
                        <a:t> </a:t>
                      </a:r>
                      <a:endParaRPr lang="el-GR" sz="1200">
                        <a:solidFill>
                          <a:srgbClr val="000000"/>
                        </a:solidFill>
                        <a:effectLst/>
                        <a:latin typeface="Arial Unicode MS"/>
                      </a:endParaRPr>
                    </a:p>
                  </a:txBody>
                  <a:tcPr marL="6350" marR="6350" marT="0" marB="0"/>
                </a:tc>
                <a:tc>
                  <a:txBody>
                    <a:bodyPr/>
                    <a:lstStyle/>
                    <a:p>
                      <a:pPr algn="just">
                        <a:lnSpc>
                          <a:spcPct val="150000"/>
                        </a:lnSpc>
                      </a:pPr>
                      <a:r>
                        <a:rPr lang="el-GR" sz="1100">
                          <a:effectLst/>
                        </a:rPr>
                        <a:t> </a:t>
                      </a:r>
                      <a:endParaRPr lang="el-GR" sz="1200">
                        <a:solidFill>
                          <a:srgbClr val="000000"/>
                        </a:solidFill>
                        <a:effectLst/>
                        <a:latin typeface="Arial Unicode MS"/>
                      </a:endParaRPr>
                    </a:p>
                  </a:txBody>
                  <a:tcPr marL="6350" marR="6350" marT="0" marB="0"/>
                </a:tc>
                <a:tc>
                  <a:txBody>
                    <a:bodyPr/>
                    <a:lstStyle/>
                    <a:p>
                      <a:pPr algn="just">
                        <a:lnSpc>
                          <a:spcPct val="150000"/>
                        </a:lnSpc>
                      </a:pPr>
                      <a:r>
                        <a:rPr lang="el-GR" sz="1100">
                          <a:effectLst/>
                        </a:rPr>
                        <a:t> </a:t>
                      </a:r>
                      <a:endParaRPr lang="el-GR" sz="1200">
                        <a:solidFill>
                          <a:srgbClr val="000000"/>
                        </a:solidFill>
                        <a:effectLst/>
                        <a:latin typeface="Arial Unicode MS"/>
                      </a:endParaRPr>
                    </a:p>
                  </a:txBody>
                  <a:tcPr marL="6350" marR="6350" marT="0" marB="0"/>
                </a:tc>
                <a:tc>
                  <a:txBody>
                    <a:bodyPr/>
                    <a:lstStyle/>
                    <a:p>
                      <a:pPr algn="just">
                        <a:lnSpc>
                          <a:spcPct val="150000"/>
                        </a:lnSpc>
                      </a:pPr>
                      <a:r>
                        <a:rPr lang="el-GR" sz="1100" dirty="0">
                          <a:effectLst/>
                        </a:rPr>
                        <a:t> </a:t>
                      </a:r>
                      <a:endParaRPr lang="el-GR" sz="1200" dirty="0">
                        <a:solidFill>
                          <a:srgbClr val="000000"/>
                        </a:solidFill>
                        <a:effectLst/>
                        <a:latin typeface="Arial Unicode MS"/>
                      </a:endParaRPr>
                    </a:p>
                  </a:txBody>
                  <a:tcPr marL="6350" marR="6350" marT="0" marB="0"/>
                </a:tc>
                <a:extLst>
                  <a:ext uri="{0D108BD9-81ED-4DB2-BD59-A6C34878D82A}">
                    <a16:rowId xmlns:a16="http://schemas.microsoft.com/office/drawing/2014/main" val="3618961470"/>
                  </a:ext>
                </a:extLst>
              </a:tr>
            </a:tbl>
          </a:graphicData>
        </a:graphic>
      </p:graphicFrame>
      <p:sp>
        <p:nvSpPr>
          <p:cNvPr id="9" name="TextBox 8">
            <a:extLst>
              <a:ext uri="{FF2B5EF4-FFF2-40B4-BE49-F238E27FC236}">
                <a16:creationId xmlns:a16="http://schemas.microsoft.com/office/drawing/2014/main" id="{ED9485C3-E68D-427C-B18F-EF6B4D113595}"/>
              </a:ext>
            </a:extLst>
          </p:cNvPr>
          <p:cNvSpPr txBox="1"/>
          <p:nvPr/>
        </p:nvSpPr>
        <p:spPr>
          <a:xfrm>
            <a:off x="1785366" y="1729662"/>
            <a:ext cx="6094476" cy="1112677"/>
          </a:xfrm>
          <a:prstGeom prst="rect">
            <a:avLst/>
          </a:prstGeom>
          <a:noFill/>
        </p:spPr>
        <p:txBody>
          <a:bodyPr wrap="square">
            <a:spAutoFit/>
          </a:bodyPr>
          <a:lstStyle/>
          <a:p>
            <a:pPr indent="-1130300" algn="just">
              <a:lnSpc>
                <a:spcPct val="150000"/>
              </a:lnSpc>
              <a:spcBef>
                <a:spcPts val="900"/>
              </a:spcBef>
              <a:spcAft>
                <a:spcPts val="900"/>
              </a:spcAft>
            </a:pPr>
            <a:r>
              <a:rPr lang="el-GR" sz="1800" b="1" spc="100" dirty="0">
                <a:effectLst/>
                <a:latin typeface="Arial" panose="020B0604020202020204" pitchFamily="34" charset="0"/>
                <a:ea typeface="Sylfaen" panose="010A0502050306030303" pitchFamily="18" charset="0"/>
                <a:cs typeface="Sylfaen" panose="010A0502050306030303" pitchFamily="18" charset="0"/>
              </a:rPr>
              <a:t>Λύση</a:t>
            </a:r>
            <a:endParaRPr lang="el-GR" sz="2000" dirty="0">
              <a:effectLst/>
              <a:latin typeface="Sylfaen" panose="010A0502050306030303" pitchFamily="18" charset="0"/>
              <a:ea typeface="Sylfaen" panose="010A0502050306030303" pitchFamily="18" charset="0"/>
              <a:cs typeface="Sylfaen" panose="010A0502050306030303" pitchFamily="18" charset="0"/>
            </a:endParaRPr>
          </a:p>
          <a:p>
            <a:pPr indent="-1130300" algn="ctr">
              <a:lnSpc>
                <a:spcPct val="150000"/>
              </a:lnSpc>
              <a:spcBef>
                <a:spcPts val="900"/>
              </a:spcBef>
              <a:spcAft>
                <a:spcPts val="900"/>
              </a:spcAft>
            </a:pPr>
            <a:r>
              <a:rPr lang="el-GR" sz="1800" b="1" spc="100" dirty="0">
                <a:effectLst/>
                <a:latin typeface="Arial" panose="020B0604020202020204" pitchFamily="34" charset="0"/>
                <a:ea typeface="Sylfaen" panose="010A0502050306030303" pitchFamily="18" charset="0"/>
                <a:cs typeface="Sylfaen" panose="010A0502050306030303" pitchFamily="18" charset="0"/>
              </a:rPr>
              <a:t>I. Με προεξοφλητικό επιτόκιο 16%</a:t>
            </a:r>
            <a:endParaRPr lang="el-GR" sz="2000" dirty="0">
              <a:effectLst/>
              <a:latin typeface="Sylfaen" panose="010A0502050306030303" pitchFamily="18" charset="0"/>
              <a:ea typeface="Sylfaen" panose="010A0502050306030303" pitchFamily="18" charset="0"/>
              <a:cs typeface="Sylfaen" panose="010A0502050306030303" pitchFamily="18" charset="0"/>
            </a:endParaRPr>
          </a:p>
        </p:txBody>
      </p:sp>
      <p:sp>
        <p:nvSpPr>
          <p:cNvPr id="11" name="TextBox 10">
            <a:extLst>
              <a:ext uri="{FF2B5EF4-FFF2-40B4-BE49-F238E27FC236}">
                <a16:creationId xmlns:a16="http://schemas.microsoft.com/office/drawing/2014/main" id="{92D110EF-A9AB-4EEB-BD79-A6120F93AFE4}"/>
              </a:ext>
            </a:extLst>
          </p:cNvPr>
          <p:cNvSpPr txBox="1"/>
          <p:nvPr/>
        </p:nvSpPr>
        <p:spPr>
          <a:xfrm>
            <a:off x="1572768" y="5385082"/>
            <a:ext cx="8997371" cy="706347"/>
          </a:xfrm>
          <a:prstGeom prst="rect">
            <a:avLst/>
          </a:prstGeom>
          <a:noFill/>
        </p:spPr>
        <p:txBody>
          <a:bodyPr wrap="square">
            <a:spAutoFit/>
          </a:bodyPr>
          <a:lstStyle/>
          <a:p>
            <a:pPr indent="-1130300" algn="just">
              <a:lnSpc>
                <a:spcPct val="150000"/>
              </a:lnSpc>
              <a:spcBef>
                <a:spcPts val="900"/>
              </a:spcBef>
              <a:spcAft>
                <a:spcPts val="900"/>
              </a:spcAft>
            </a:pPr>
            <a:r>
              <a:rPr lang="el-GR" sz="1400" spc="100" dirty="0">
                <a:effectLst/>
                <a:latin typeface="Arial" panose="020B0604020202020204" pitchFamily="34" charset="0"/>
                <a:ea typeface="Sylfaen" panose="010A0502050306030303" pitchFamily="18" charset="0"/>
                <a:cs typeface="Sylfaen" panose="010A0502050306030303" pitchFamily="18" charset="0"/>
              </a:rPr>
              <a:t>(Κ.Π.Α.</a:t>
            </a:r>
            <a:r>
              <a:rPr lang="el-GR" sz="1400" spc="100" baseline="-25000" dirty="0">
                <a:effectLst/>
                <a:latin typeface="Arial" panose="020B0604020202020204" pitchFamily="34" charset="0"/>
                <a:ea typeface="Sylfaen" panose="010A0502050306030303" pitchFamily="18" charset="0"/>
                <a:cs typeface="Sylfaen" panose="010A0502050306030303" pitchFamily="18" charset="0"/>
              </a:rPr>
              <a:t>1</a:t>
            </a:r>
            <a:r>
              <a:rPr lang="el-GR" sz="1400" spc="100" dirty="0">
                <a:effectLst/>
                <a:latin typeface="Arial" panose="020B0604020202020204" pitchFamily="34" charset="0"/>
                <a:ea typeface="Sylfaen" panose="010A0502050306030303" pitchFamily="18" charset="0"/>
                <a:cs typeface="Sylfaen" panose="010A0502050306030303" pitchFamily="18" charset="0"/>
              </a:rPr>
              <a:t>,) = (193.103,68 + 166.467,84 + 143.507,84 +</a:t>
            </a:r>
            <a:r>
              <a:rPr lang="el-GR" sz="1400" dirty="0">
                <a:latin typeface="Sylfaen" panose="010A0502050306030303" pitchFamily="18" charset="0"/>
                <a:ea typeface="Sylfaen" panose="010A0502050306030303" pitchFamily="18" charset="0"/>
                <a:cs typeface="Sylfaen" panose="010A0502050306030303" pitchFamily="18" charset="0"/>
              </a:rPr>
              <a:t> </a:t>
            </a:r>
            <a:r>
              <a:rPr lang="el-GR" sz="1400" spc="100" dirty="0">
                <a:effectLst/>
                <a:latin typeface="Arial" panose="020B0604020202020204" pitchFamily="34" charset="0"/>
                <a:ea typeface="Sylfaen" panose="010A0502050306030303" pitchFamily="18" charset="0"/>
                <a:cs typeface="Sylfaen" panose="010A0502050306030303" pitchFamily="18" charset="0"/>
              </a:rPr>
              <a:t>123.712,96 + 106.648,64) - 720.000 =&gt; Κ.Π.Α.. = 733.440,96 - 720.000 =&gt;	Κ.Π.Α.. = 13.440,96</a:t>
            </a:r>
            <a:endParaRPr lang="el-GR" sz="1400" dirty="0">
              <a:effectLst/>
              <a:latin typeface="Sylfaen" panose="010A0502050306030303" pitchFamily="18" charset="0"/>
              <a:ea typeface="Sylfaen" panose="010A0502050306030303" pitchFamily="18" charset="0"/>
              <a:cs typeface="Sylfaen" panose="010A0502050306030303" pitchFamily="18" charset="0"/>
            </a:endParaRPr>
          </a:p>
        </p:txBody>
      </p:sp>
    </p:spTree>
    <p:extLst>
      <p:ext uri="{BB962C8B-B14F-4D97-AF65-F5344CB8AC3E}">
        <p14:creationId xmlns:p14="http://schemas.microsoft.com/office/powerpoint/2010/main" val="41347781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rotWithShape="1">
          <a:blip r:embed="rId2"/>
          <a:stretch/>
        </a:blip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9B0F3308-12C4-4DD7-ABB4-D0DFAA3CF6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9867" cy="68552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a:extLst>
              <a:ext uri="{FF2B5EF4-FFF2-40B4-BE49-F238E27FC236}">
                <a16:creationId xmlns:a16="http://schemas.microsoft.com/office/drawing/2014/main" id="{6A24046D-AAB6-4470-AC22-6448D576E5B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7" name="Picture 16">
            <a:extLst>
              <a:ext uri="{FF2B5EF4-FFF2-40B4-BE49-F238E27FC236}">
                <a16:creationId xmlns:a16="http://schemas.microsoft.com/office/drawing/2014/main" id="{211A0A85-392D-49DA-B9EC-82262B3B961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alphaModFix/>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19" name="Rectangle 18">
            <a:extLst>
              <a:ext uri="{FF2B5EF4-FFF2-40B4-BE49-F238E27FC236}">
                <a16:creationId xmlns:a16="http://schemas.microsoft.com/office/drawing/2014/main" id="{73AFD74C-283C-45BD-885B-6E6635E4B3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CE3DE725-FEB0-422F-BDBA-A29C95768A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05058156-257B-4118-BA50-5869C8AF6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7533" y="0"/>
            <a:ext cx="10378001"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A776E269-C1E3-474B-B20B-805703D88B55}"/>
              </a:ext>
            </a:extLst>
          </p:cNvPr>
          <p:cNvSpPr>
            <a:spLocks noGrp="1"/>
          </p:cNvSpPr>
          <p:nvPr>
            <p:ph type="title"/>
          </p:nvPr>
        </p:nvSpPr>
        <p:spPr>
          <a:xfrm>
            <a:off x="1969803" y="808056"/>
            <a:ext cx="8608037" cy="1077229"/>
          </a:xfrm>
        </p:spPr>
        <p:txBody>
          <a:bodyPr vert="horz" lIns="91440" tIns="45720" rIns="91440" bIns="45720" rtlCol="0" anchor="t">
            <a:normAutofit/>
          </a:bodyPr>
          <a:lstStyle/>
          <a:p>
            <a:pPr algn="l"/>
            <a:r>
              <a:rPr kumimoji="0" lang="en-US" u="none" strike="noStrike" spc="0" normalizeH="0" baseline="0" noProof="0" dirty="0" err="1">
                <a:ln>
                  <a:noFill/>
                </a:ln>
                <a:uLnTx/>
                <a:uFillTx/>
              </a:rPr>
              <a:t>Εσωτερικός</a:t>
            </a:r>
            <a:r>
              <a:rPr kumimoji="0" lang="en-US" u="none" strike="noStrike" spc="0" normalizeH="0" baseline="0" noProof="0" dirty="0">
                <a:ln>
                  <a:noFill/>
                </a:ln>
                <a:uLnTx/>
                <a:uFillTx/>
              </a:rPr>
              <a:t> </a:t>
            </a:r>
            <a:r>
              <a:rPr kumimoji="0" lang="en-US" u="none" strike="noStrike" spc="0" normalizeH="0" baseline="0" noProof="0" dirty="0" err="1">
                <a:ln>
                  <a:noFill/>
                </a:ln>
                <a:uLnTx/>
                <a:uFillTx/>
              </a:rPr>
              <a:t>δείκτης</a:t>
            </a:r>
            <a:r>
              <a:rPr kumimoji="0" lang="en-US" u="none" strike="noStrike" spc="0" normalizeH="0" baseline="0" noProof="0" dirty="0">
                <a:ln>
                  <a:noFill/>
                </a:ln>
                <a:uLnTx/>
                <a:uFillTx/>
              </a:rPr>
              <a:t> απ</a:t>
            </a:r>
            <a:r>
              <a:rPr kumimoji="0" lang="en-US" u="none" strike="noStrike" spc="0" normalizeH="0" baseline="0" noProof="0" dirty="0" err="1">
                <a:ln>
                  <a:noFill/>
                </a:ln>
                <a:uLnTx/>
                <a:uFillTx/>
              </a:rPr>
              <a:t>όδοσης</a:t>
            </a:r>
            <a:br>
              <a:rPr kumimoji="0" lang="en-US" u="none" strike="noStrike" spc="0" normalizeH="0" baseline="0" noProof="0" dirty="0">
                <a:ln>
                  <a:noFill/>
                </a:ln>
                <a:uLnTx/>
                <a:uFillTx/>
              </a:rPr>
            </a:br>
            <a:r>
              <a:rPr kumimoji="0" lang="en-US" u="none" strike="noStrike" spc="0" normalizeH="0" baseline="0" noProof="0" dirty="0" err="1">
                <a:ln>
                  <a:noFill/>
                </a:ln>
                <a:uLnTx/>
                <a:uFillTx/>
              </a:rPr>
              <a:t>Εφ</a:t>
            </a:r>
            <a:r>
              <a:rPr kumimoji="0" lang="en-US" u="none" strike="noStrike" spc="0" normalizeH="0" baseline="0" noProof="0" dirty="0">
                <a:ln>
                  <a:noFill/>
                </a:ln>
                <a:uLnTx/>
                <a:uFillTx/>
              </a:rPr>
              <a:t>αρμογή</a:t>
            </a:r>
            <a:r>
              <a:rPr kumimoji="0" lang="el-GR" u="none" strike="noStrike" spc="0" normalizeH="0" baseline="0" noProof="0" dirty="0">
                <a:ln>
                  <a:noFill/>
                </a:ln>
                <a:uLnTx/>
                <a:uFillTx/>
              </a:rPr>
              <a:t> 1</a:t>
            </a:r>
            <a:endParaRPr lang="en-US" dirty="0"/>
          </a:p>
        </p:txBody>
      </p:sp>
      <p:sp>
        <p:nvSpPr>
          <p:cNvPr id="8" name="TextBox 7">
            <a:extLst>
              <a:ext uri="{FF2B5EF4-FFF2-40B4-BE49-F238E27FC236}">
                <a16:creationId xmlns:a16="http://schemas.microsoft.com/office/drawing/2014/main" id="{23350BFD-5483-4872-B110-183B13A447AF}"/>
              </a:ext>
            </a:extLst>
          </p:cNvPr>
          <p:cNvSpPr txBox="1"/>
          <p:nvPr/>
        </p:nvSpPr>
        <p:spPr>
          <a:xfrm>
            <a:off x="1309515" y="2243983"/>
            <a:ext cx="4451205" cy="1227400"/>
          </a:xfrm>
          <a:prstGeom prst="rect">
            <a:avLst/>
          </a:prstGeom>
        </p:spPr>
        <p:txBody>
          <a:bodyPr vert="horz" lIns="91440" tIns="45720" rIns="91440" bIns="45720" rtlCol="0" anchor="ctr">
            <a:normAutofit/>
          </a:bodyPr>
          <a:lstStyle/>
          <a:p>
            <a:pPr defTabSz="914400">
              <a:lnSpc>
                <a:spcPct val="110000"/>
              </a:lnSpc>
              <a:spcBef>
                <a:spcPts val="900"/>
              </a:spcBef>
              <a:spcAft>
                <a:spcPts val="600"/>
              </a:spcAft>
              <a:buClr>
                <a:schemeClr val="accent6"/>
              </a:buClr>
              <a:buSzPct val="90000"/>
            </a:pPr>
            <a:r>
              <a:rPr lang="en-US" b="1" spc="100" dirty="0"/>
              <a:t>II. </a:t>
            </a:r>
            <a:r>
              <a:rPr lang="en-US" b="1" spc="100" dirty="0" err="1"/>
              <a:t>Με</a:t>
            </a:r>
            <a:r>
              <a:rPr lang="en-US" b="1" spc="100" dirty="0"/>
              <a:t> π</a:t>
            </a:r>
            <a:r>
              <a:rPr lang="en-US" b="1" spc="100" dirty="0" err="1"/>
              <a:t>ροεξοφλητικό</a:t>
            </a:r>
            <a:r>
              <a:rPr lang="en-US" b="1" spc="100" dirty="0"/>
              <a:t> επ</a:t>
            </a:r>
            <a:r>
              <a:rPr lang="en-US" b="1" spc="100" dirty="0" err="1"/>
              <a:t>ιτόκιο</a:t>
            </a:r>
            <a:r>
              <a:rPr lang="en-US" b="1" spc="100" dirty="0"/>
              <a:t> 17%</a:t>
            </a:r>
          </a:p>
          <a:p>
            <a:pPr defTabSz="914400">
              <a:lnSpc>
                <a:spcPct val="110000"/>
              </a:lnSpc>
              <a:spcBef>
                <a:spcPts val="900"/>
              </a:spcBef>
              <a:spcAft>
                <a:spcPts val="600"/>
              </a:spcAft>
              <a:buClr>
                <a:schemeClr val="accent6"/>
              </a:buClr>
              <a:buSzPct val="90000"/>
            </a:pPr>
            <a:endParaRPr lang="en-US" b="1" spc="100" dirty="0"/>
          </a:p>
          <a:p>
            <a:pPr defTabSz="914400">
              <a:lnSpc>
                <a:spcPct val="110000"/>
              </a:lnSpc>
              <a:spcBef>
                <a:spcPts val="900"/>
              </a:spcBef>
              <a:spcAft>
                <a:spcPts val="600"/>
              </a:spcAft>
              <a:buClr>
                <a:schemeClr val="accent6"/>
              </a:buClr>
              <a:buSzPct val="90000"/>
            </a:pPr>
            <a:endParaRPr lang="en-US" dirty="0"/>
          </a:p>
        </p:txBody>
      </p:sp>
      <p:sp>
        <p:nvSpPr>
          <p:cNvPr id="25" name="Rectangle 24">
            <a:extLst>
              <a:ext uri="{FF2B5EF4-FFF2-40B4-BE49-F238E27FC236}">
                <a16:creationId xmlns:a16="http://schemas.microsoft.com/office/drawing/2014/main" id="{D23B4D99-FEA8-489A-8436-A2F113BE1B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87666" y="-2718"/>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Θέση περιεχομένου 3">
            <a:extLst>
              <a:ext uri="{FF2B5EF4-FFF2-40B4-BE49-F238E27FC236}">
                <a16:creationId xmlns:a16="http://schemas.microsoft.com/office/drawing/2014/main" id="{231E7FEC-11C9-4E3E-A264-26B9D71112CB}"/>
              </a:ext>
            </a:extLst>
          </p:cNvPr>
          <p:cNvGraphicFramePr>
            <a:graphicFrameLocks noGrp="1"/>
          </p:cNvGraphicFramePr>
          <p:nvPr>
            <p:ph idx="1"/>
            <p:extLst>
              <p:ext uri="{D42A27DB-BD31-4B8C-83A1-F6EECF244321}">
                <p14:modId xmlns:p14="http://schemas.microsoft.com/office/powerpoint/2010/main" val="856883977"/>
              </p:ext>
            </p:extLst>
          </p:nvPr>
        </p:nvGraphicFramePr>
        <p:xfrm>
          <a:off x="6063507" y="1735256"/>
          <a:ext cx="4818978" cy="2588838"/>
        </p:xfrm>
        <a:graphic>
          <a:graphicData uri="http://schemas.openxmlformats.org/drawingml/2006/table">
            <a:tbl>
              <a:tblPr firstRow="1" firstCol="1" bandRow="1">
                <a:tableStyleId>{5C22544A-7EE6-4342-B048-85BDC9FD1C3A}</a:tableStyleId>
              </a:tblPr>
              <a:tblGrid>
                <a:gridCol w="1184384">
                  <a:extLst>
                    <a:ext uri="{9D8B030D-6E8A-4147-A177-3AD203B41FA5}">
                      <a16:colId xmlns:a16="http://schemas.microsoft.com/office/drawing/2014/main" val="2101564771"/>
                    </a:ext>
                  </a:extLst>
                </a:gridCol>
                <a:gridCol w="670314">
                  <a:extLst>
                    <a:ext uri="{9D8B030D-6E8A-4147-A177-3AD203B41FA5}">
                      <a16:colId xmlns:a16="http://schemas.microsoft.com/office/drawing/2014/main" val="1258291226"/>
                    </a:ext>
                  </a:extLst>
                </a:gridCol>
                <a:gridCol w="741070">
                  <a:extLst>
                    <a:ext uri="{9D8B030D-6E8A-4147-A177-3AD203B41FA5}">
                      <a16:colId xmlns:a16="http://schemas.microsoft.com/office/drawing/2014/main" val="3638677906"/>
                    </a:ext>
                  </a:extLst>
                </a:gridCol>
                <a:gridCol w="741070">
                  <a:extLst>
                    <a:ext uri="{9D8B030D-6E8A-4147-A177-3AD203B41FA5}">
                      <a16:colId xmlns:a16="http://schemas.microsoft.com/office/drawing/2014/main" val="2590359737"/>
                    </a:ext>
                  </a:extLst>
                </a:gridCol>
                <a:gridCol w="741070">
                  <a:extLst>
                    <a:ext uri="{9D8B030D-6E8A-4147-A177-3AD203B41FA5}">
                      <a16:colId xmlns:a16="http://schemas.microsoft.com/office/drawing/2014/main" val="4127124182"/>
                    </a:ext>
                  </a:extLst>
                </a:gridCol>
                <a:gridCol w="741070">
                  <a:extLst>
                    <a:ext uri="{9D8B030D-6E8A-4147-A177-3AD203B41FA5}">
                      <a16:colId xmlns:a16="http://schemas.microsoft.com/office/drawing/2014/main" val="3866892154"/>
                    </a:ext>
                  </a:extLst>
                </a:gridCol>
              </a:tblGrid>
              <a:tr h="239130">
                <a:tc rowSpan="2">
                  <a:txBody>
                    <a:bodyPr/>
                    <a:lstStyle/>
                    <a:p>
                      <a:pPr indent="-1130300" algn="ctr">
                        <a:lnSpc>
                          <a:spcPct val="150000"/>
                        </a:lnSpc>
                        <a:spcBef>
                          <a:spcPts val="900"/>
                        </a:spcBef>
                        <a:spcAft>
                          <a:spcPts val="900"/>
                        </a:spcAft>
                      </a:pPr>
                      <a:r>
                        <a:rPr lang="el-GR" sz="1000" spc="0">
                          <a:effectLst/>
                        </a:rPr>
                        <a:t>Ανάλυση Ταμιακών Εισροών</a:t>
                      </a:r>
                      <a:endParaRPr lang="el-GR" sz="1300">
                        <a:effectLst/>
                        <a:latin typeface="Sylfaen" panose="010A0502050306030303" pitchFamily="18" charset="0"/>
                        <a:ea typeface="Sylfaen" panose="010A0502050306030303" pitchFamily="18" charset="0"/>
                        <a:cs typeface="Sylfaen" panose="010A0502050306030303" pitchFamily="18" charset="0"/>
                      </a:endParaRPr>
                    </a:p>
                  </a:txBody>
                  <a:tcPr marL="5776" marR="5776" marT="0" marB="0" anchor="ctr"/>
                </a:tc>
                <a:tc gridSpan="5">
                  <a:txBody>
                    <a:bodyPr/>
                    <a:lstStyle/>
                    <a:p>
                      <a:pPr indent="-1130300" algn="ctr">
                        <a:lnSpc>
                          <a:spcPct val="150000"/>
                        </a:lnSpc>
                        <a:spcBef>
                          <a:spcPts val="900"/>
                        </a:spcBef>
                        <a:spcAft>
                          <a:spcPts val="900"/>
                        </a:spcAft>
                      </a:pPr>
                      <a:r>
                        <a:rPr lang="el-GR" sz="1000" spc="0">
                          <a:effectLst/>
                        </a:rPr>
                        <a:t>Έ τ η</a:t>
                      </a:r>
                      <a:endParaRPr lang="el-GR" sz="1300">
                        <a:effectLst/>
                        <a:latin typeface="Sylfaen" panose="010A0502050306030303" pitchFamily="18" charset="0"/>
                        <a:ea typeface="Sylfaen" panose="010A0502050306030303" pitchFamily="18" charset="0"/>
                        <a:cs typeface="Sylfaen" panose="010A0502050306030303" pitchFamily="18" charset="0"/>
                      </a:endParaRPr>
                    </a:p>
                  </a:txBody>
                  <a:tcPr marL="5776" marR="5776" marT="0" marB="0" anchor="b"/>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2022730365"/>
                  </a:ext>
                </a:extLst>
              </a:tr>
              <a:tr h="239130">
                <a:tc vMerge="1">
                  <a:txBody>
                    <a:bodyPr/>
                    <a:lstStyle/>
                    <a:p>
                      <a:endParaRPr lang="el-GR"/>
                    </a:p>
                  </a:txBody>
                  <a:tcPr/>
                </a:tc>
                <a:tc>
                  <a:txBody>
                    <a:bodyPr/>
                    <a:lstStyle/>
                    <a:p>
                      <a:pPr indent="-1130300" algn="just">
                        <a:lnSpc>
                          <a:spcPct val="150000"/>
                        </a:lnSpc>
                        <a:spcBef>
                          <a:spcPts val="900"/>
                        </a:spcBef>
                        <a:spcAft>
                          <a:spcPts val="900"/>
                        </a:spcAft>
                      </a:pPr>
                      <a:r>
                        <a:rPr lang="el-GR" sz="1000" spc="0">
                          <a:effectLst/>
                        </a:rPr>
                        <a:t>1</a:t>
                      </a:r>
                      <a:endParaRPr lang="el-GR" sz="1300">
                        <a:effectLst/>
                        <a:latin typeface="Sylfaen" panose="010A0502050306030303" pitchFamily="18" charset="0"/>
                        <a:ea typeface="Sylfaen" panose="010A0502050306030303" pitchFamily="18" charset="0"/>
                        <a:cs typeface="Sylfaen" panose="010A0502050306030303" pitchFamily="18" charset="0"/>
                      </a:endParaRPr>
                    </a:p>
                  </a:txBody>
                  <a:tcPr marL="5776" marR="5776" marT="0" marB="0" anchor="b"/>
                </a:tc>
                <a:tc>
                  <a:txBody>
                    <a:bodyPr/>
                    <a:lstStyle/>
                    <a:p>
                      <a:pPr indent="-1130300" algn="just">
                        <a:lnSpc>
                          <a:spcPct val="150000"/>
                        </a:lnSpc>
                        <a:spcBef>
                          <a:spcPts val="900"/>
                        </a:spcBef>
                        <a:spcAft>
                          <a:spcPts val="900"/>
                        </a:spcAft>
                      </a:pPr>
                      <a:r>
                        <a:rPr lang="el-GR" sz="1000" spc="0">
                          <a:effectLst/>
                        </a:rPr>
                        <a:t>2</a:t>
                      </a:r>
                      <a:endParaRPr lang="el-GR" sz="1300">
                        <a:effectLst/>
                        <a:latin typeface="Sylfaen" panose="010A0502050306030303" pitchFamily="18" charset="0"/>
                        <a:ea typeface="Sylfaen" panose="010A0502050306030303" pitchFamily="18" charset="0"/>
                        <a:cs typeface="Sylfaen" panose="010A0502050306030303" pitchFamily="18" charset="0"/>
                      </a:endParaRPr>
                    </a:p>
                  </a:txBody>
                  <a:tcPr marL="5776" marR="5776" marT="0" marB="0" anchor="b"/>
                </a:tc>
                <a:tc>
                  <a:txBody>
                    <a:bodyPr/>
                    <a:lstStyle/>
                    <a:p>
                      <a:pPr indent="-1130300" algn="just">
                        <a:lnSpc>
                          <a:spcPct val="150000"/>
                        </a:lnSpc>
                        <a:spcBef>
                          <a:spcPts val="900"/>
                        </a:spcBef>
                        <a:spcAft>
                          <a:spcPts val="900"/>
                        </a:spcAft>
                      </a:pPr>
                      <a:r>
                        <a:rPr lang="el-GR" sz="1000" spc="0">
                          <a:effectLst/>
                        </a:rPr>
                        <a:t>3</a:t>
                      </a:r>
                      <a:endParaRPr lang="el-GR" sz="1300">
                        <a:effectLst/>
                        <a:latin typeface="Sylfaen" panose="010A0502050306030303" pitchFamily="18" charset="0"/>
                        <a:ea typeface="Sylfaen" panose="010A0502050306030303" pitchFamily="18" charset="0"/>
                        <a:cs typeface="Sylfaen" panose="010A0502050306030303" pitchFamily="18" charset="0"/>
                      </a:endParaRPr>
                    </a:p>
                  </a:txBody>
                  <a:tcPr marL="5776" marR="5776" marT="0" marB="0" anchor="ctr"/>
                </a:tc>
                <a:tc>
                  <a:txBody>
                    <a:bodyPr/>
                    <a:lstStyle/>
                    <a:p>
                      <a:pPr indent="-1130300" algn="just">
                        <a:lnSpc>
                          <a:spcPct val="150000"/>
                        </a:lnSpc>
                        <a:spcBef>
                          <a:spcPts val="900"/>
                        </a:spcBef>
                        <a:spcAft>
                          <a:spcPts val="900"/>
                        </a:spcAft>
                      </a:pPr>
                      <a:r>
                        <a:rPr lang="el-GR" sz="1000" spc="0">
                          <a:effectLst/>
                        </a:rPr>
                        <a:t>4</a:t>
                      </a:r>
                      <a:endParaRPr lang="el-GR" sz="1300">
                        <a:effectLst/>
                        <a:latin typeface="Sylfaen" panose="010A0502050306030303" pitchFamily="18" charset="0"/>
                        <a:ea typeface="Sylfaen" panose="010A0502050306030303" pitchFamily="18" charset="0"/>
                        <a:cs typeface="Sylfaen" panose="010A0502050306030303" pitchFamily="18" charset="0"/>
                      </a:endParaRPr>
                    </a:p>
                  </a:txBody>
                  <a:tcPr marL="5776" marR="5776" marT="0" marB="0" anchor="ctr"/>
                </a:tc>
                <a:tc>
                  <a:txBody>
                    <a:bodyPr/>
                    <a:lstStyle/>
                    <a:p>
                      <a:pPr indent="-1130300" algn="just">
                        <a:lnSpc>
                          <a:spcPct val="150000"/>
                        </a:lnSpc>
                        <a:spcBef>
                          <a:spcPts val="900"/>
                        </a:spcBef>
                        <a:spcAft>
                          <a:spcPts val="900"/>
                        </a:spcAft>
                      </a:pPr>
                      <a:r>
                        <a:rPr lang="el-GR" sz="1000" spc="0">
                          <a:effectLst/>
                        </a:rPr>
                        <a:t>5</a:t>
                      </a:r>
                      <a:endParaRPr lang="el-GR" sz="1300">
                        <a:effectLst/>
                        <a:latin typeface="Sylfaen" panose="010A0502050306030303" pitchFamily="18" charset="0"/>
                        <a:ea typeface="Sylfaen" panose="010A0502050306030303" pitchFamily="18" charset="0"/>
                        <a:cs typeface="Sylfaen" panose="010A0502050306030303" pitchFamily="18" charset="0"/>
                      </a:endParaRPr>
                    </a:p>
                  </a:txBody>
                  <a:tcPr marL="5776" marR="5776" marT="0" marB="0" anchor="ctr"/>
                </a:tc>
                <a:extLst>
                  <a:ext uri="{0D108BD9-81ED-4DB2-BD59-A6C34878D82A}">
                    <a16:rowId xmlns:a16="http://schemas.microsoft.com/office/drawing/2014/main" val="56038137"/>
                  </a:ext>
                </a:extLst>
              </a:tr>
              <a:tr h="467862">
                <a:tc>
                  <a:txBody>
                    <a:bodyPr/>
                    <a:lstStyle/>
                    <a:p>
                      <a:pPr indent="-1130300" algn="just">
                        <a:lnSpc>
                          <a:spcPct val="150000"/>
                        </a:lnSpc>
                        <a:spcBef>
                          <a:spcPts val="900"/>
                        </a:spcBef>
                        <a:spcAft>
                          <a:spcPts val="900"/>
                        </a:spcAft>
                      </a:pPr>
                      <a:r>
                        <a:rPr lang="el-GR" sz="1000" spc="0">
                          <a:effectLst/>
                        </a:rPr>
                        <a:t>Ονομ. Αξία Ταμ. Εισ. (ΕΣ</a:t>
                      </a:r>
                      <a:r>
                        <a:rPr lang="en-US" sz="1000" spc="0" baseline="-25000">
                          <a:effectLst/>
                        </a:rPr>
                        <a:t>t</a:t>
                      </a:r>
                      <a:r>
                        <a:rPr lang="el-GR" sz="1000" spc="0">
                          <a:effectLst/>
                        </a:rPr>
                        <a:t>)</a:t>
                      </a:r>
                      <a:endParaRPr lang="el-GR" sz="1300">
                        <a:effectLst/>
                        <a:latin typeface="Sylfaen" panose="010A0502050306030303" pitchFamily="18" charset="0"/>
                        <a:ea typeface="Sylfaen" panose="010A0502050306030303" pitchFamily="18" charset="0"/>
                        <a:cs typeface="Sylfaen" panose="010A0502050306030303" pitchFamily="18" charset="0"/>
                      </a:endParaRPr>
                    </a:p>
                  </a:txBody>
                  <a:tcPr marL="5776" marR="5776" marT="0" marB="0"/>
                </a:tc>
                <a:tc>
                  <a:txBody>
                    <a:bodyPr/>
                    <a:lstStyle/>
                    <a:p>
                      <a:pPr indent="-1130300" algn="ctr">
                        <a:lnSpc>
                          <a:spcPct val="150000"/>
                        </a:lnSpc>
                        <a:spcBef>
                          <a:spcPts val="900"/>
                        </a:spcBef>
                        <a:spcAft>
                          <a:spcPts val="900"/>
                        </a:spcAft>
                      </a:pPr>
                      <a:r>
                        <a:rPr lang="el-GR" sz="1000" spc="0">
                          <a:effectLst/>
                        </a:rPr>
                        <a:t>224.000</a:t>
                      </a:r>
                      <a:endParaRPr lang="el-GR" sz="1300">
                        <a:effectLst/>
                        <a:latin typeface="Sylfaen" panose="010A0502050306030303" pitchFamily="18" charset="0"/>
                        <a:ea typeface="Sylfaen" panose="010A0502050306030303" pitchFamily="18" charset="0"/>
                        <a:cs typeface="Sylfaen" panose="010A0502050306030303" pitchFamily="18" charset="0"/>
                      </a:endParaRPr>
                    </a:p>
                  </a:txBody>
                  <a:tcPr marL="5776" marR="5776" marT="0" marB="0"/>
                </a:tc>
                <a:tc>
                  <a:txBody>
                    <a:bodyPr/>
                    <a:lstStyle/>
                    <a:p>
                      <a:pPr indent="-1130300" algn="ctr">
                        <a:lnSpc>
                          <a:spcPct val="150000"/>
                        </a:lnSpc>
                        <a:spcBef>
                          <a:spcPts val="900"/>
                        </a:spcBef>
                        <a:spcAft>
                          <a:spcPts val="900"/>
                        </a:spcAft>
                      </a:pPr>
                      <a:r>
                        <a:rPr lang="el-GR" sz="1000" spc="0">
                          <a:effectLst/>
                        </a:rPr>
                        <a:t>224.000</a:t>
                      </a:r>
                      <a:endParaRPr lang="el-GR" sz="1300">
                        <a:effectLst/>
                        <a:latin typeface="Sylfaen" panose="010A0502050306030303" pitchFamily="18" charset="0"/>
                        <a:ea typeface="Sylfaen" panose="010A0502050306030303" pitchFamily="18" charset="0"/>
                        <a:cs typeface="Sylfaen" panose="010A0502050306030303" pitchFamily="18" charset="0"/>
                      </a:endParaRPr>
                    </a:p>
                  </a:txBody>
                  <a:tcPr marL="5776" marR="5776" marT="0" marB="0"/>
                </a:tc>
                <a:tc>
                  <a:txBody>
                    <a:bodyPr/>
                    <a:lstStyle/>
                    <a:p>
                      <a:pPr indent="-1130300" algn="ctr">
                        <a:lnSpc>
                          <a:spcPct val="150000"/>
                        </a:lnSpc>
                        <a:spcBef>
                          <a:spcPts val="900"/>
                        </a:spcBef>
                        <a:spcAft>
                          <a:spcPts val="900"/>
                        </a:spcAft>
                      </a:pPr>
                      <a:r>
                        <a:rPr lang="el-GR" sz="1000" spc="0">
                          <a:effectLst/>
                        </a:rPr>
                        <a:t>224.000</a:t>
                      </a:r>
                      <a:endParaRPr lang="el-GR" sz="1300">
                        <a:effectLst/>
                        <a:latin typeface="Sylfaen" panose="010A0502050306030303" pitchFamily="18" charset="0"/>
                        <a:ea typeface="Sylfaen" panose="010A0502050306030303" pitchFamily="18" charset="0"/>
                        <a:cs typeface="Sylfaen" panose="010A0502050306030303" pitchFamily="18" charset="0"/>
                      </a:endParaRPr>
                    </a:p>
                  </a:txBody>
                  <a:tcPr marL="5776" marR="5776" marT="0" marB="0"/>
                </a:tc>
                <a:tc>
                  <a:txBody>
                    <a:bodyPr/>
                    <a:lstStyle/>
                    <a:p>
                      <a:pPr indent="-1130300" algn="ctr">
                        <a:lnSpc>
                          <a:spcPct val="150000"/>
                        </a:lnSpc>
                        <a:spcBef>
                          <a:spcPts val="900"/>
                        </a:spcBef>
                        <a:spcAft>
                          <a:spcPts val="900"/>
                        </a:spcAft>
                      </a:pPr>
                      <a:r>
                        <a:rPr lang="el-GR" sz="1000" spc="0">
                          <a:effectLst/>
                        </a:rPr>
                        <a:t>224.000</a:t>
                      </a:r>
                      <a:endParaRPr lang="el-GR" sz="1300">
                        <a:effectLst/>
                        <a:latin typeface="Sylfaen" panose="010A0502050306030303" pitchFamily="18" charset="0"/>
                        <a:ea typeface="Sylfaen" panose="010A0502050306030303" pitchFamily="18" charset="0"/>
                        <a:cs typeface="Sylfaen" panose="010A0502050306030303" pitchFamily="18" charset="0"/>
                      </a:endParaRPr>
                    </a:p>
                  </a:txBody>
                  <a:tcPr marL="5776" marR="5776" marT="0" marB="0"/>
                </a:tc>
                <a:tc>
                  <a:txBody>
                    <a:bodyPr/>
                    <a:lstStyle/>
                    <a:p>
                      <a:pPr indent="-1130300" algn="ctr">
                        <a:lnSpc>
                          <a:spcPct val="150000"/>
                        </a:lnSpc>
                        <a:spcBef>
                          <a:spcPts val="900"/>
                        </a:spcBef>
                        <a:spcAft>
                          <a:spcPts val="900"/>
                        </a:spcAft>
                      </a:pPr>
                      <a:r>
                        <a:rPr lang="el-GR" sz="1000" spc="0">
                          <a:effectLst/>
                        </a:rPr>
                        <a:t>224.000</a:t>
                      </a:r>
                      <a:endParaRPr lang="el-GR" sz="1300">
                        <a:effectLst/>
                        <a:latin typeface="Sylfaen" panose="010A0502050306030303" pitchFamily="18" charset="0"/>
                        <a:ea typeface="Sylfaen" panose="010A0502050306030303" pitchFamily="18" charset="0"/>
                        <a:cs typeface="Sylfaen" panose="010A0502050306030303" pitchFamily="18" charset="0"/>
                      </a:endParaRPr>
                    </a:p>
                  </a:txBody>
                  <a:tcPr marL="5776" marR="5776" marT="0" marB="0"/>
                </a:tc>
                <a:extLst>
                  <a:ext uri="{0D108BD9-81ED-4DB2-BD59-A6C34878D82A}">
                    <a16:rowId xmlns:a16="http://schemas.microsoft.com/office/drawing/2014/main" val="3585684516"/>
                  </a:ext>
                </a:extLst>
              </a:tr>
              <a:tr h="467862">
                <a:tc>
                  <a:txBody>
                    <a:bodyPr/>
                    <a:lstStyle/>
                    <a:p>
                      <a:pPr indent="-1130300" algn="just">
                        <a:lnSpc>
                          <a:spcPct val="150000"/>
                        </a:lnSpc>
                        <a:spcBef>
                          <a:spcPts val="900"/>
                        </a:spcBef>
                        <a:spcAft>
                          <a:spcPts val="900"/>
                        </a:spcAft>
                      </a:pPr>
                      <a:r>
                        <a:rPr lang="el-GR" sz="1000" spc="0">
                          <a:effectLst/>
                        </a:rPr>
                        <a:t>Παρ. Αξία μιας Νομ/κής Μον.</a:t>
                      </a:r>
                      <a:endParaRPr lang="el-GR" sz="1300">
                        <a:effectLst/>
                        <a:latin typeface="Sylfaen" panose="010A0502050306030303" pitchFamily="18" charset="0"/>
                        <a:ea typeface="Sylfaen" panose="010A0502050306030303" pitchFamily="18" charset="0"/>
                        <a:cs typeface="Sylfaen" panose="010A0502050306030303" pitchFamily="18" charset="0"/>
                      </a:endParaRPr>
                    </a:p>
                  </a:txBody>
                  <a:tcPr marL="5776" marR="5776" marT="0" marB="0" anchor="b"/>
                </a:tc>
                <a:tc>
                  <a:txBody>
                    <a:bodyPr/>
                    <a:lstStyle/>
                    <a:p>
                      <a:pPr indent="-1130300" algn="ctr">
                        <a:lnSpc>
                          <a:spcPct val="150000"/>
                        </a:lnSpc>
                        <a:spcBef>
                          <a:spcPts val="900"/>
                        </a:spcBef>
                        <a:spcAft>
                          <a:spcPts val="900"/>
                        </a:spcAft>
                      </a:pPr>
                      <a:r>
                        <a:rPr lang="el-GR" sz="1000" spc="0">
                          <a:effectLst/>
                        </a:rPr>
                        <a:t>0,85470</a:t>
                      </a:r>
                      <a:endParaRPr lang="el-GR" sz="1300">
                        <a:effectLst/>
                        <a:latin typeface="Sylfaen" panose="010A0502050306030303" pitchFamily="18" charset="0"/>
                        <a:ea typeface="Sylfaen" panose="010A0502050306030303" pitchFamily="18" charset="0"/>
                        <a:cs typeface="Sylfaen" panose="010A0502050306030303" pitchFamily="18" charset="0"/>
                      </a:endParaRPr>
                    </a:p>
                  </a:txBody>
                  <a:tcPr marL="5776" marR="5776" marT="0" marB="0" anchor="b"/>
                </a:tc>
                <a:tc>
                  <a:txBody>
                    <a:bodyPr/>
                    <a:lstStyle/>
                    <a:p>
                      <a:pPr indent="-1130300" algn="ctr">
                        <a:lnSpc>
                          <a:spcPct val="150000"/>
                        </a:lnSpc>
                        <a:spcBef>
                          <a:spcPts val="900"/>
                        </a:spcBef>
                        <a:spcAft>
                          <a:spcPts val="900"/>
                        </a:spcAft>
                      </a:pPr>
                      <a:r>
                        <a:rPr lang="el-GR" sz="1000" spc="0">
                          <a:effectLst/>
                        </a:rPr>
                        <a:t>0,73051</a:t>
                      </a:r>
                      <a:endParaRPr lang="el-GR" sz="1300">
                        <a:effectLst/>
                        <a:latin typeface="Sylfaen" panose="010A0502050306030303" pitchFamily="18" charset="0"/>
                        <a:ea typeface="Sylfaen" panose="010A0502050306030303" pitchFamily="18" charset="0"/>
                        <a:cs typeface="Sylfaen" panose="010A0502050306030303" pitchFamily="18" charset="0"/>
                      </a:endParaRPr>
                    </a:p>
                  </a:txBody>
                  <a:tcPr marL="5776" marR="5776" marT="0" marB="0" anchor="b"/>
                </a:tc>
                <a:tc>
                  <a:txBody>
                    <a:bodyPr/>
                    <a:lstStyle/>
                    <a:p>
                      <a:pPr indent="-1130300" algn="ctr">
                        <a:lnSpc>
                          <a:spcPct val="150000"/>
                        </a:lnSpc>
                        <a:spcBef>
                          <a:spcPts val="900"/>
                        </a:spcBef>
                        <a:spcAft>
                          <a:spcPts val="900"/>
                        </a:spcAft>
                      </a:pPr>
                      <a:r>
                        <a:rPr lang="el-GR" sz="1000" spc="0">
                          <a:effectLst/>
                        </a:rPr>
                        <a:t>0,62437</a:t>
                      </a:r>
                      <a:endParaRPr lang="el-GR" sz="1300">
                        <a:effectLst/>
                        <a:latin typeface="Sylfaen" panose="010A0502050306030303" pitchFamily="18" charset="0"/>
                        <a:ea typeface="Sylfaen" panose="010A0502050306030303" pitchFamily="18" charset="0"/>
                        <a:cs typeface="Sylfaen" panose="010A0502050306030303" pitchFamily="18" charset="0"/>
                      </a:endParaRPr>
                    </a:p>
                  </a:txBody>
                  <a:tcPr marL="5776" marR="5776" marT="0" marB="0" anchor="b"/>
                </a:tc>
                <a:tc>
                  <a:txBody>
                    <a:bodyPr/>
                    <a:lstStyle/>
                    <a:p>
                      <a:pPr indent="-1130300" algn="ctr">
                        <a:lnSpc>
                          <a:spcPct val="150000"/>
                        </a:lnSpc>
                        <a:spcBef>
                          <a:spcPts val="900"/>
                        </a:spcBef>
                        <a:spcAft>
                          <a:spcPts val="900"/>
                        </a:spcAft>
                      </a:pPr>
                      <a:r>
                        <a:rPr lang="el-GR" sz="1000" spc="0">
                          <a:effectLst/>
                        </a:rPr>
                        <a:t>0,53365</a:t>
                      </a:r>
                      <a:endParaRPr lang="el-GR" sz="1300">
                        <a:effectLst/>
                        <a:latin typeface="Sylfaen" panose="010A0502050306030303" pitchFamily="18" charset="0"/>
                        <a:ea typeface="Sylfaen" panose="010A0502050306030303" pitchFamily="18" charset="0"/>
                        <a:cs typeface="Sylfaen" panose="010A0502050306030303" pitchFamily="18" charset="0"/>
                      </a:endParaRPr>
                    </a:p>
                  </a:txBody>
                  <a:tcPr marL="5776" marR="5776" marT="0" marB="0" anchor="b"/>
                </a:tc>
                <a:tc>
                  <a:txBody>
                    <a:bodyPr/>
                    <a:lstStyle/>
                    <a:p>
                      <a:pPr indent="-1130300" algn="ctr">
                        <a:lnSpc>
                          <a:spcPct val="150000"/>
                        </a:lnSpc>
                        <a:spcBef>
                          <a:spcPts val="900"/>
                        </a:spcBef>
                        <a:spcAft>
                          <a:spcPts val="900"/>
                        </a:spcAft>
                      </a:pPr>
                      <a:r>
                        <a:rPr lang="el-GR" sz="1000" spc="0">
                          <a:effectLst/>
                        </a:rPr>
                        <a:t>0,45611</a:t>
                      </a:r>
                      <a:endParaRPr lang="el-GR" sz="1300">
                        <a:effectLst/>
                        <a:latin typeface="Sylfaen" panose="010A0502050306030303" pitchFamily="18" charset="0"/>
                        <a:ea typeface="Sylfaen" panose="010A0502050306030303" pitchFamily="18" charset="0"/>
                        <a:cs typeface="Sylfaen" panose="010A0502050306030303" pitchFamily="18" charset="0"/>
                      </a:endParaRPr>
                    </a:p>
                  </a:txBody>
                  <a:tcPr marL="5776" marR="5776" marT="0" marB="0" anchor="b"/>
                </a:tc>
                <a:extLst>
                  <a:ext uri="{0D108BD9-81ED-4DB2-BD59-A6C34878D82A}">
                    <a16:rowId xmlns:a16="http://schemas.microsoft.com/office/drawing/2014/main" val="2176915905"/>
                  </a:ext>
                </a:extLst>
              </a:tr>
              <a:tr h="467862">
                <a:tc>
                  <a:txBody>
                    <a:bodyPr/>
                    <a:lstStyle/>
                    <a:p>
                      <a:pPr indent="-1130300" algn="just">
                        <a:lnSpc>
                          <a:spcPct val="150000"/>
                        </a:lnSpc>
                        <a:spcBef>
                          <a:spcPts val="900"/>
                        </a:spcBef>
                        <a:spcAft>
                          <a:spcPts val="900"/>
                        </a:spcAft>
                      </a:pPr>
                      <a:r>
                        <a:rPr lang="el-GR" sz="1000" spc="0">
                          <a:effectLst/>
                        </a:rPr>
                        <a:t>[1/(1 + </a:t>
                      </a:r>
                      <a:r>
                        <a:rPr lang="es-ES" sz="1000" spc="0">
                          <a:effectLst/>
                        </a:rPr>
                        <a:t>r</a:t>
                      </a:r>
                      <a:r>
                        <a:rPr lang="es-ES" sz="1000" spc="0" baseline="-25000">
                          <a:effectLst/>
                        </a:rPr>
                        <a:t>2</a:t>
                      </a:r>
                      <a:r>
                        <a:rPr lang="es-ES" sz="1000" spc="0">
                          <a:effectLst/>
                        </a:rPr>
                        <a:t>]</a:t>
                      </a:r>
                      <a:r>
                        <a:rPr lang="es-ES" sz="1000" spc="0" baseline="30000">
                          <a:effectLst/>
                        </a:rPr>
                        <a:t>t</a:t>
                      </a:r>
                      <a:r>
                        <a:rPr lang="es-ES" sz="1000" spc="0">
                          <a:effectLst/>
                        </a:rPr>
                        <a:t>] </a:t>
                      </a:r>
                      <a:r>
                        <a:rPr lang="el-GR" sz="1000" spc="0">
                          <a:effectLst/>
                        </a:rPr>
                        <a:t>(όπου </a:t>
                      </a:r>
                      <a:r>
                        <a:rPr lang="es-ES" sz="1000" spc="0">
                          <a:effectLst/>
                        </a:rPr>
                        <a:t>r</a:t>
                      </a:r>
                      <a:r>
                        <a:rPr lang="es-ES" sz="1000" spc="0" baseline="-25000">
                          <a:effectLst/>
                        </a:rPr>
                        <a:t>1</a:t>
                      </a:r>
                      <a:r>
                        <a:rPr lang="es-ES" sz="1000" spc="0">
                          <a:effectLst/>
                        </a:rPr>
                        <a:t> </a:t>
                      </a:r>
                      <a:r>
                        <a:rPr lang="el-GR" sz="1000" spc="0">
                          <a:effectLst/>
                        </a:rPr>
                        <a:t>= 1</a:t>
                      </a:r>
                      <a:r>
                        <a:rPr lang="en-US" sz="1000" spc="0">
                          <a:effectLst/>
                        </a:rPr>
                        <a:t>7</a:t>
                      </a:r>
                      <a:r>
                        <a:rPr lang="el-GR" sz="1000" spc="0">
                          <a:effectLst/>
                        </a:rPr>
                        <a:t>%)</a:t>
                      </a:r>
                      <a:endParaRPr lang="el-GR" sz="1300">
                        <a:effectLst/>
                        <a:latin typeface="Sylfaen" panose="010A0502050306030303" pitchFamily="18" charset="0"/>
                        <a:ea typeface="Sylfaen" panose="010A0502050306030303" pitchFamily="18" charset="0"/>
                        <a:cs typeface="Sylfaen" panose="010A0502050306030303" pitchFamily="18" charset="0"/>
                      </a:endParaRPr>
                    </a:p>
                  </a:txBody>
                  <a:tcPr marL="5776" marR="5776" marT="0" marB="0" anchor="b"/>
                </a:tc>
                <a:tc>
                  <a:txBody>
                    <a:bodyPr/>
                    <a:lstStyle/>
                    <a:p>
                      <a:pPr algn="ctr">
                        <a:lnSpc>
                          <a:spcPct val="150000"/>
                        </a:lnSpc>
                      </a:pPr>
                      <a:r>
                        <a:rPr lang="el-GR" sz="1000">
                          <a:effectLst/>
                        </a:rPr>
                        <a:t> </a:t>
                      </a:r>
                      <a:endParaRPr lang="el-GR" sz="1100">
                        <a:solidFill>
                          <a:srgbClr val="000000"/>
                        </a:solidFill>
                        <a:effectLst/>
                        <a:latin typeface="Arial Unicode MS"/>
                      </a:endParaRPr>
                    </a:p>
                  </a:txBody>
                  <a:tcPr marL="5776" marR="5776" marT="0" marB="0"/>
                </a:tc>
                <a:tc>
                  <a:txBody>
                    <a:bodyPr/>
                    <a:lstStyle/>
                    <a:p>
                      <a:pPr algn="ctr">
                        <a:lnSpc>
                          <a:spcPct val="150000"/>
                        </a:lnSpc>
                      </a:pPr>
                      <a:r>
                        <a:rPr lang="el-GR" sz="1000">
                          <a:effectLst/>
                        </a:rPr>
                        <a:t> </a:t>
                      </a:r>
                      <a:endParaRPr lang="el-GR" sz="1100">
                        <a:solidFill>
                          <a:srgbClr val="000000"/>
                        </a:solidFill>
                        <a:effectLst/>
                        <a:latin typeface="Arial Unicode MS"/>
                      </a:endParaRPr>
                    </a:p>
                  </a:txBody>
                  <a:tcPr marL="5776" marR="5776" marT="0" marB="0"/>
                </a:tc>
                <a:tc>
                  <a:txBody>
                    <a:bodyPr/>
                    <a:lstStyle/>
                    <a:p>
                      <a:pPr algn="ctr">
                        <a:lnSpc>
                          <a:spcPct val="150000"/>
                        </a:lnSpc>
                      </a:pPr>
                      <a:r>
                        <a:rPr lang="el-GR" sz="1000">
                          <a:effectLst/>
                        </a:rPr>
                        <a:t> </a:t>
                      </a:r>
                      <a:endParaRPr lang="el-GR" sz="1100">
                        <a:solidFill>
                          <a:srgbClr val="000000"/>
                        </a:solidFill>
                        <a:effectLst/>
                        <a:latin typeface="Arial Unicode MS"/>
                      </a:endParaRPr>
                    </a:p>
                  </a:txBody>
                  <a:tcPr marL="5776" marR="5776" marT="0" marB="0"/>
                </a:tc>
                <a:tc>
                  <a:txBody>
                    <a:bodyPr/>
                    <a:lstStyle/>
                    <a:p>
                      <a:pPr algn="ctr">
                        <a:lnSpc>
                          <a:spcPct val="150000"/>
                        </a:lnSpc>
                      </a:pPr>
                      <a:r>
                        <a:rPr lang="el-GR" sz="1000">
                          <a:effectLst/>
                        </a:rPr>
                        <a:t> </a:t>
                      </a:r>
                      <a:endParaRPr lang="el-GR" sz="1100">
                        <a:solidFill>
                          <a:srgbClr val="000000"/>
                        </a:solidFill>
                        <a:effectLst/>
                        <a:latin typeface="Arial Unicode MS"/>
                      </a:endParaRPr>
                    </a:p>
                  </a:txBody>
                  <a:tcPr marL="5776" marR="5776" marT="0" marB="0"/>
                </a:tc>
                <a:tc>
                  <a:txBody>
                    <a:bodyPr/>
                    <a:lstStyle/>
                    <a:p>
                      <a:pPr algn="ctr">
                        <a:lnSpc>
                          <a:spcPct val="150000"/>
                        </a:lnSpc>
                      </a:pPr>
                      <a:r>
                        <a:rPr lang="el-GR" sz="1000">
                          <a:effectLst/>
                        </a:rPr>
                        <a:t> </a:t>
                      </a:r>
                      <a:endParaRPr lang="el-GR" sz="1100">
                        <a:solidFill>
                          <a:srgbClr val="000000"/>
                        </a:solidFill>
                        <a:effectLst/>
                        <a:latin typeface="Arial Unicode MS"/>
                      </a:endParaRPr>
                    </a:p>
                  </a:txBody>
                  <a:tcPr marL="5776" marR="5776" marT="0" marB="0"/>
                </a:tc>
                <a:extLst>
                  <a:ext uri="{0D108BD9-81ED-4DB2-BD59-A6C34878D82A}">
                    <a16:rowId xmlns:a16="http://schemas.microsoft.com/office/drawing/2014/main" val="2773193146"/>
                  </a:ext>
                </a:extLst>
              </a:tr>
              <a:tr h="467862">
                <a:tc>
                  <a:txBody>
                    <a:bodyPr/>
                    <a:lstStyle/>
                    <a:p>
                      <a:pPr indent="-1130300" algn="just">
                        <a:lnSpc>
                          <a:spcPct val="150000"/>
                        </a:lnSpc>
                        <a:spcBef>
                          <a:spcPts val="900"/>
                        </a:spcBef>
                        <a:spcAft>
                          <a:spcPts val="900"/>
                        </a:spcAft>
                      </a:pPr>
                      <a:r>
                        <a:rPr lang="el-GR" sz="1000" spc="0">
                          <a:effectLst/>
                        </a:rPr>
                        <a:t>Παρ. Αξία Ταμιακών Εισ.</a:t>
                      </a:r>
                      <a:endParaRPr lang="el-GR" sz="1300">
                        <a:effectLst/>
                        <a:latin typeface="Sylfaen" panose="010A0502050306030303" pitchFamily="18" charset="0"/>
                        <a:ea typeface="Sylfaen" panose="010A0502050306030303" pitchFamily="18" charset="0"/>
                        <a:cs typeface="Sylfaen" panose="010A0502050306030303" pitchFamily="18" charset="0"/>
                      </a:endParaRPr>
                    </a:p>
                  </a:txBody>
                  <a:tcPr marL="5776" marR="5776" marT="0" marB="0"/>
                </a:tc>
                <a:tc>
                  <a:txBody>
                    <a:bodyPr/>
                    <a:lstStyle/>
                    <a:p>
                      <a:pPr indent="-1130300" algn="ctr">
                        <a:lnSpc>
                          <a:spcPct val="150000"/>
                        </a:lnSpc>
                        <a:spcBef>
                          <a:spcPts val="900"/>
                        </a:spcBef>
                        <a:spcAft>
                          <a:spcPts val="900"/>
                        </a:spcAft>
                      </a:pPr>
                      <a:r>
                        <a:rPr lang="el-GR" sz="1000" spc="0">
                          <a:effectLst/>
                        </a:rPr>
                        <a:t>191.452,8</a:t>
                      </a:r>
                      <a:endParaRPr lang="el-GR" sz="1300">
                        <a:effectLst/>
                        <a:latin typeface="Sylfaen" panose="010A0502050306030303" pitchFamily="18" charset="0"/>
                        <a:ea typeface="Sylfaen" panose="010A0502050306030303" pitchFamily="18" charset="0"/>
                        <a:cs typeface="Sylfaen" panose="010A0502050306030303" pitchFamily="18" charset="0"/>
                      </a:endParaRPr>
                    </a:p>
                  </a:txBody>
                  <a:tcPr marL="5776" marR="5776" marT="0" marB="0"/>
                </a:tc>
                <a:tc>
                  <a:txBody>
                    <a:bodyPr/>
                    <a:lstStyle/>
                    <a:p>
                      <a:pPr indent="-1130300" algn="ctr">
                        <a:lnSpc>
                          <a:spcPct val="150000"/>
                        </a:lnSpc>
                        <a:spcBef>
                          <a:spcPts val="900"/>
                        </a:spcBef>
                        <a:spcAft>
                          <a:spcPts val="900"/>
                        </a:spcAft>
                      </a:pPr>
                      <a:r>
                        <a:rPr lang="el-GR" sz="1000" spc="0">
                          <a:effectLst/>
                        </a:rPr>
                        <a:t>163.634,24</a:t>
                      </a:r>
                      <a:endParaRPr lang="el-GR" sz="1300">
                        <a:effectLst/>
                        <a:latin typeface="Sylfaen" panose="010A0502050306030303" pitchFamily="18" charset="0"/>
                        <a:ea typeface="Sylfaen" panose="010A0502050306030303" pitchFamily="18" charset="0"/>
                        <a:cs typeface="Sylfaen" panose="010A0502050306030303" pitchFamily="18" charset="0"/>
                      </a:endParaRPr>
                    </a:p>
                  </a:txBody>
                  <a:tcPr marL="5776" marR="5776" marT="0" marB="0"/>
                </a:tc>
                <a:tc>
                  <a:txBody>
                    <a:bodyPr/>
                    <a:lstStyle/>
                    <a:p>
                      <a:pPr indent="-1130300" algn="ctr">
                        <a:lnSpc>
                          <a:spcPct val="150000"/>
                        </a:lnSpc>
                        <a:spcBef>
                          <a:spcPts val="900"/>
                        </a:spcBef>
                        <a:spcAft>
                          <a:spcPts val="900"/>
                        </a:spcAft>
                      </a:pPr>
                      <a:r>
                        <a:rPr lang="el-GR" sz="1000" spc="0">
                          <a:effectLst/>
                        </a:rPr>
                        <a:t>139.858,88</a:t>
                      </a:r>
                      <a:endParaRPr lang="el-GR" sz="1300">
                        <a:effectLst/>
                        <a:latin typeface="Sylfaen" panose="010A0502050306030303" pitchFamily="18" charset="0"/>
                        <a:ea typeface="Sylfaen" panose="010A0502050306030303" pitchFamily="18" charset="0"/>
                        <a:cs typeface="Sylfaen" panose="010A0502050306030303" pitchFamily="18" charset="0"/>
                      </a:endParaRPr>
                    </a:p>
                  </a:txBody>
                  <a:tcPr marL="5776" marR="5776" marT="0" marB="0"/>
                </a:tc>
                <a:tc>
                  <a:txBody>
                    <a:bodyPr/>
                    <a:lstStyle/>
                    <a:p>
                      <a:pPr indent="-1130300" algn="ctr">
                        <a:lnSpc>
                          <a:spcPct val="150000"/>
                        </a:lnSpc>
                        <a:spcBef>
                          <a:spcPts val="900"/>
                        </a:spcBef>
                        <a:spcAft>
                          <a:spcPts val="900"/>
                        </a:spcAft>
                      </a:pPr>
                      <a:r>
                        <a:rPr lang="el-GR" sz="1000" spc="0">
                          <a:effectLst/>
                        </a:rPr>
                        <a:t>119.537,60</a:t>
                      </a:r>
                      <a:endParaRPr lang="el-GR" sz="1300">
                        <a:effectLst/>
                        <a:latin typeface="Sylfaen" panose="010A0502050306030303" pitchFamily="18" charset="0"/>
                        <a:ea typeface="Sylfaen" panose="010A0502050306030303" pitchFamily="18" charset="0"/>
                        <a:cs typeface="Sylfaen" panose="010A0502050306030303" pitchFamily="18" charset="0"/>
                      </a:endParaRPr>
                    </a:p>
                  </a:txBody>
                  <a:tcPr marL="5776" marR="5776" marT="0" marB="0"/>
                </a:tc>
                <a:tc>
                  <a:txBody>
                    <a:bodyPr/>
                    <a:lstStyle/>
                    <a:p>
                      <a:pPr indent="-1130300" algn="ctr">
                        <a:lnSpc>
                          <a:spcPct val="150000"/>
                        </a:lnSpc>
                        <a:spcBef>
                          <a:spcPts val="900"/>
                        </a:spcBef>
                        <a:spcAft>
                          <a:spcPts val="900"/>
                        </a:spcAft>
                      </a:pPr>
                      <a:r>
                        <a:rPr lang="el-GR" sz="1000" spc="0">
                          <a:effectLst/>
                        </a:rPr>
                        <a:t>102.168.64</a:t>
                      </a:r>
                      <a:endParaRPr lang="el-GR" sz="1300">
                        <a:effectLst/>
                        <a:latin typeface="Sylfaen" panose="010A0502050306030303" pitchFamily="18" charset="0"/>
                        <a:ea typeface="Sylfaen" panose="010A0502050306030303" pitchFamily="18" charset="0"/>
                        <a:cs typeface="Sylfaen" panose="010A0502050306030303" pitchFamily="18" charset="0"/>
                      </a:endParaRPr>
                    </a:p>
                  </a:txBody>
                  <a:tcPr marL="5776" marR="5776" marT="0" marB="0"/>
                </a:tc>
                <a:extLst>
                  <a:ext uri="{0D108BD9-81ED-4DB2-BD59-A6C34878D82A}">
                    <a16:rowId xmlns:a16="http://schemas.microsoft.com/office/drawing/2014/main" val="3238055293"/>
                  </a:ext>
                </a:extLst>
              </a:tr>
              <a:tr h="239130">
                <a:tc>
                  <a:txBody>
                    <a:bodyPr/>
                    <a:lstStyle/>
                    <a:p>
                      <a:pPr indent="-1130300" algn="just">
                        <a:lnSpc>
                          <a:spcPct val="150000"/>
                        </a:lnSpc>
                        <a:spcBef>
                          <a:spcPts val="900"/>
                        </a:spcBef>
                        <a:spcAft>
                          <a:spcPts val="900"/>
                        </a:spcAft>
                      </a:pPr>
                      <a:r>
                        <a:rPr lang="es-ES" sz="1000" spc="0">
                          <a:effectLst/>
                        </a:rPr>
                        <a:t>[E</a:t>
                      </a:r>
                      <a:r>
                        <a:rPr lang="el-GR" sz="1000" spc="0">
                          <a:effectLst/>
                        </a:rPr>
                        <a:t>Σ</a:t>
                      </a:r>
                      <a:r>
                        <a:rPr lang="en-US" sz="1000" spc="0" baseline="-25000">
                          <a:effectLst/>
                        </a:rPr>
                        <a:t>t</a:t>
                      </a:r>
                      <a:r>
                        <a:rPr lang="en-US" sz="1000" spc="0">
                          <a:effectLst/>
                        </a:rPr>
                        <a:t> </a:t>
                      </a:r>
                      <a:r>
                        <a:rPr lang="el-GR" sz="1000" spc="0">
                          <a:effectLst/>
                        </a:rPr>
                        <a:t>X 1 / (1 + </a:t>
                      </a:r>
                      <a:r>
                        <a:rPr lang="es-ES" sz="1000" spc="0">
                          <a:effectLst/>
                        </a:rPr>
                        <a:t>r</a:t>
                      </a:r>
                      <a:r>
                        <a:rPr lang="es-ES" sz="1000" spc="0" baseline="-25000">
                          <a:effectLst/>
                        </a:rPr>
                        <a:t>2</a:t>
                      </a:r>
                      <a:r>
                        <a:rPr lang="es-ES" sz="1000" spc="0">
                          <a:effectLst/>
                        </a:rPr>
                        <a:t>]</a:t>
                      </a:r>
                      <a:r>
                        <a:rPr lang="es-ES" sz="1000" spc="0" baseline="30000">
                          <a:effectLst/>
                        </a:rPr>
                        <a:t>t</a:t>
                      </a:r>
                      <a:r>
                        <a:rPr lang="es-ES" sz="1000" spc="0">
                          <a:effectLst/>
                        </a:rPr>
                        <a:t>]</a:t>
                      </a:r>
                      <a:endParaRPr lang="el-GR" sz="1300">
                        <a:effectLst/>
                        <a:latin typeface="Sylfaen" panose="010A0502050306030303" pitchFamily="18" charset="0"/>
                        <a:ea typeface="Sylfaen" panose="010A0502050306030303" pitchFamily="18" charset="0"/>
                        <a:cs typeface="Sylfaen" panose="010A0502050306030303" pitchFamily="18" charset="0"/>
                      </a:endParaRPr>
                    </a:p>
                  </a:txBody>
                  <a:tcPr marL="5776" marR="5776" marT="0" marB="0"/>
                </a:tc>
                <a:tc>
                  <a:txBody>
                    <a:bodyPr/>
                    <a:lstStyle/>
                    <a:p>
                      <a:pPr algn="ctr">
                        <a:lnSpc>
                          <a:spcPct val="150000"/>
                        </a:lnSpc>
                      </a:pPr>
                      <a:r>
                        <a:rPr lang="el-GR" sz="1000">
                          <a:effectLst/>
                        </a:rPr>
                        <a:t> </a:t>
                      </a:r>
                      <a:endParaRPr lang="el-GR" sz="1100">
                        <a:solidFill>
                          <a:srgbClr val="000000"/>
                        </a:solidFill>
                        <a:effectLst/>
                        <a:latin typeface="Arial Unicode MS"/>
                      </a:endParaRPr>
                    </a:p>
                  </a:txBody>
                  <a:tcPr marL="5776" marR="5776" marT="0" marB="0"/>
                </a:tc>
                <a:tc>
                  <a:txBody>
                    <a:bodyPr/>
                    <a:lstStyle/>
                    <a:p>
                      <a:pPr algn="ctr">
                        <a:lnSpc>
                          <a:spcPct val="150000"/>
                        </a:lnSpc>
                      </a:pPr>
                      <a:r>
                        <a:rPr lang="el-GR" sz="1000">
                          <a:effectLst/>
                        </a:rPr>
                        <a:t> </a:t>
                      </a:r>
                      <a:endParaRPr lang="el-GR" sz="1100">
                        <a:solidFill>
                          <a:srgbClr val="000000"/>
                        </a:solidFill>
                        <a:effectLst/>
                        <a:latin typeface="Arial Unicode MS"/>
                      </a:endParaRPr>
                    </a:p>
                  </a:txBody>
                  <a:tcPr marL="5776" marR="5776" marT="0" marB="0"/>
                </a:tc>
                <a:tc>
                  <a:txBody>
                    <a:bodyPr/>
                    <a:lstStyle/>
                    <a:p>
                      <a:pPr algn="ctr">
                        <a:lnSpc>
                          <a:spcPct val="150000"/>
                        </a:lnSpc>
                      </a:pPr>
                      <a:r>
                        <a:rPr lang="el-GR" sz="1000">
                          <a:effectLst/>
                        </a:rPr>
                        <a:t> </a:t>
                      </a:r>
                      <a:endParaRPr lang="el-GR" sz="1100">
                        <a:solidFill>
                          <a:srgbClr val="000000"/>
                        </a:solidFill>
                        <a:effectLst/>
                        <a:latin typeface="Arial Unicode MS"/>
                      </a:endParaRPr>
                    </a:p>
                  </a:txBody>
                  <a:tcPr marL="5776" marR="5776" marT="0" marB="0"/>
                </a:tc>
                <a:tc>
                  <a:txBody>
                    <a:bodyPr/>
                    <a:lstStyle/>
                    <a:p>
                      <a:pPr algn="ctr">
                        <a:lnSpc>
                          <a:spcPct val="150000"/>
                        </a:lnSpc>
                      </a:pPr>
                      <a:r>
                        <a:rPr lang="el-GR" sz="1000">
                          <a:effectLst/>
                        </a:rPr>
                        <a:t> </a:t>
                      </a:r>
                      <a:endParaRPr lang="el-GR" sz="1100">
                        <a:solidFill>
                          <a:srgbClr val="000000"/>
                        </a:solidFill>
                        <a:effectLst/>
                        <a:latin typeface="Arial Unicode MS"/>
                      </a:endParaRPr>
                    </a:p>
                  </a:txBody>
                  <a:tcPr marL="5776" marR="5776" marT="0" marB="0"/>
                </a:tc>
                <a:tc>
                  <a:txBody>
                    <a:bodyPr/>
                    <a:lstStyle/>
                    <a:p>
                      <a:pPr algn="ctr">
                        <a:lnSpc>
                          <a:spcPct val="150000"/>
                        </a:lnSpc>
                      </a:pPr>
                      <a:r>
                        <a:rPr lang="el-GR" sz="1000" dirty="0">
                          <a:effectLst/>
                        </a:rPr>
                        <a:t> </a:t>
                      </a:r>
                      <a:endParaRPr lang="el-GR" sz="1100" dirty="0">
                        <a:solidFill>
                          <a:srgbClr val="000000"/>
                        </a:solidFill>
                        <a:effectLst/>
                        <a:latin typeface="Arial Unicode MS"/>
                      </a:endParaRPr>
                    </a:p>
                  </a:txBody>
                  <a:tcPr marL="5776" marR="5776" marT="0" marB="0"/>
                </a:tc>
                <a:extLst>
                  <a:ext uri="{0D108BD9-81ED-4DB2-BD59-A6C34878D82A}">
                    <a16:rowId xmlns:a16="http://schemas.microsoft.com/office/drawing/2014/main" val="2645600800"/>
                  </a:ext>
                </a:extLst>
              </a:tr>
            </a:tbl>
          </a:graphicData>
        </a:graphic>
      </p:graphicFrame>
      <p:sp>
        <p:nvSpPr>
          <p:cNvPr id="20" name="TextBox 19">
            <a:extLst>
              <a:ext uri="{FF2B5EF4-FFF2-40B4-BE49-F238E27FC236}">
                <a16:creationId xmlns:a16="http://schemas.microsoft.com/office/drawing/2014/main" id="{F97296EC-4715-4FA6-B516-DC18B8444830}"/>
              </a:ext>
            </a:extLst>
          </p:cNvPr>
          <p:cNvSpPr txBox="1"/>
          <p:nvPr/>
        </p:nvSpPr>
        <p:spPr>
          <a:xfrm>
            <a:off x="1527048" y="4986906"/>
            <a:ext cx="9253728" cy="580480"/>
          </a:xfrm>
          <a:prstGeom prst="rect">
            <a:avLst/>
          </a:prstGeom>
          <a:noFill/>
        </p:spPr>
        <p:txBody>
          <a:bodyPr wrap="square">
            <a:spAutoFit/>
          </a:bodyPr>
          <a:lstStyle/>
          <a:p>
            <a:pPr marL="0" marR="0" lvl="0" indent="0" algn="l" defTabSz="914400" rtl="0" eaLnBrk="1" fontAlgn="auto" latinLnBrk="0" hangingPunct="1">
              <a:lnSpc>
                <a:spcPct val="110000"/>
              </a:lnSpc>
              <a:spcBef>
                <a:spcPts val="900"/>
              </a:spcBef>
              <a:spcAft>
                <a:spcPts val="600"/>
              </a:spcAft>
              <a:buClr>
                <a:srgbClr val="8EC0C1"/>
              </a:buClr>
              <a:buSzPct val="90000"/>
              <a:buFontTx/>
              <a:buNone/>
              <a:tabLst/>
              <a:defRPr/>
            </a:pPr>
            <a:r>
              <a:rPr kumimoji="0" lang="en-US" sz="1500" b="0" i="0" u="none" strike="noStrike" kern="1200" cap="none" spc="100" normalizeH="0" baseline="0" noProof="0" dirty="0">
                <a:ln>
                  <a:noFill/>
                </a:ln>
                <a:solidFill>
                  <a:prstClr val="white"/>
                </a:solidFill>
                <a:effectLst/>
                <a:uLnTx/>
                <a:uFillTx/>
                <a:latin typeface="Arial" panose="020B0604020202020204"/>
                <a:ea typeface="+mn-ea"/>
                <a:cs typeface="+mn-cs"/>
              </a:rPr>
              <a:t>(Κ.Π.Α.</a:t>
            </a:r>
            <a:r>
              <a:rPr kumimoji="0" lang="en-US" sz="1500" b="0" i="0" u="none" strike="noStrike" kern="1200" cap="none" spc="100" normalizeH="0" baseline="-25000" noProof="0" dirty="0">
                <a:ln>
                  <a:noFill/>
                </a:ln>
                <a:solidFill>
                  <a:prstClr val="white"/>
                </a:solidFill>
                <a:effectLst/>
                <a:uLnTx/>
                <a:uFillTx/>
                <a:latin typeface="Arial" panose="020B0604020202020204"/>
                <a:ea typeface="+mn-ea"/>
                <a:cs typeface="+mn-cs"/>
              </a:rPr>
              <a:t>2</a:t>
            </a:r>
            <a:r>
              <a:rPr kumimoji="0" lang="en-US" sz="1500" b="0" i="0" u="none" strike="noStrike" kern="1200" cap="none" spc="100" normalizeH="0" baseline="0" noProof="0" dirty="0">
                <a:ln>
                  <a:noFill/>
                </a:ln>
                <a:solidFill>
                  <a:prstClr val="white"/>
                </a:solidFill>
                <a:effectLst/>
                <a:uLnTx/>
                <a:uFillTx/>
                <a:latin typeface="Arial" panose="020B0604020202020204"/>
                <a:ea typeface="+mn-ea"/>
                <a:cs typeface="+mn-cs"/>
              </a:rPr>
              <a:t>) = (191.452,8 + 163.634,24 + + 139.858,88 + 119.537,6 + 102.168,64) - 720.000 =&gt; Κ.Π.Α.2 = 716.652,16 - 720.000 =&gt; Κ.Π.Α.</a:t>
            </a:r>
            <a:r>
              <a:rPr kumimoji="0" lang="en-US" sz="1500" b="0" i="0" u="none" strike="noStrike" kern="1200" cap="none" spc="100" normalizeH="0" baseline="-25000" noProof="0" dirty="0">
                <a:ln>
                  <a:noFill/>
                </a:ln>
                <a:solidFill>
                  <a:prstClr val="white"/>
                </a:solidFill>
                <a:effectLst/>
                <a:uLnTx/>
                <a:uFillTx/>
                <a:latin typeface="Arial" panose="020B0604020202020204"/>
                <a:ea typeface="+mn-ea"/>
                <a:cs typeface="+mn-cs"/>
              </a:rPr>
              <a:t>2</a:t>
            </a:r>
            <a:r>
              <a:rPr kumimoji="0" lang="en-US" sz="1500" b="0" i="0" u="none" strike="noStrike" kern="1200" cap="none" spc="100" normalizeH="0" baseline="0" noProof="0" dirty="0">
                <a:ln>
                  <a:noFill/>
                </a:ln>
                <a:solidFill>
                  <a:prstClr val="white"/>
                </a:solidFill>
                <a:effectLst/>
                <a:uLnTx/>
                <a:uFillTx/>
                <a:latin typeface="Arial" panose="020B0604020202020204"/>
                <a:ea typeface="+mn-ea"/>
                <a:cs typeface="+mn-cs"/>
              </a:rPr>
              <a:t> = -3.347,84</a:t>
            </a:r>
            <a:endParaRPr kumimoji="0" lang="en-US" sz="1500" b="0" i="0" u="none" strike="noStrike" kern="1200" cap="none" spc="0" normalizeH="0" baseline="0" noProof="0" dirty="0">
              <a:ln>
                <a:noFill/>
              </a:ln>
              <a:solidFill>
                <a:prstClr val="white"/>
              </a:solidFill>
              <a:effectLst/>
              <a:uLnTx/>
              <a:uFillTx/>
              <a:latin typeface="Arial" panose="020B0604020202020204"/>
              <a:ea typeface="+mn-ea"/>
              <a:cs typeface="+mn-cs"/>
            </a:endParaRPr>
          </a:p>
        </p:txBody>
      </p:sp>
    </p:spTree>
    <p:extLst>
      <p:ext uri="{BB962C8B-B14F-4D97-AF65-F5344CB8AC3E}">
        <p14:creationId xmlns:p14="http://schemas.microsoft.com/office/powerpoint/2010/main" val="42103598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178999C-5D4B-4B54-96E1-24F4292B5B61}"/>
              </a:ext>
            </a:extLst>
          </p:cNvPr>
          <p:cNvSpPr>
            <a:spLocks noGrp="1"/>
          </p:cNvSpPr>
          <p:nvPr>
            <p:ph type="title"/>
          </p:nvPr>
        </p:nvSpPr>
        <p:spPr/>
        <p:txBody>
          <a:bodyPr/>
          <a:lstStyle/>
          <a:p>
            <a:pPr algn="l"/>
            <a: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t>Εσωτερικός δείκτης απόδοσης</a:t>
            </a:r>
            <a:br>
              <a:rPr kumimoji="0" lang="en-US" sz="3400" b="0" i="0" u="none" strike="noStrike" kern="1200" cap="none" spc="0" normalizeH="0" baseline="0" noProof="0" dirty="0">
                <a:ln>
                  <a:noFill/>
                </a:ln>
                <a:solidFill>
                  <a:prstClr val="white"/>
                </a:solidFill>
                <a:effectLst/>
                <a:uLnTx/>
                <a:uFillTx/>
                <a:latin typeface="Arial" panose="020B0604020202020204"/>
                <a:ea typeface="+mj-ea"/>
                <a:cs typeface="+mj-cs"/>
              </a:rPr>
            </a:br>
            <a: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t>Εφαρμογή 1</a:t>
            </a:r>
            <a:endParaRPr lang="el-GR" dirty="0"/>
          </a:p>
        </p:txBody>
      </p:sp>
      <p:sp>
        <p:nvSpPr>
          <p:cNvPr id="3" name="Θέση περιεχομένου 2">
            <a:extLst>
              <a:ext uri="{FF2B5EF4-FFF2-40B4-BE49-F238E27FC236}">
                <a16:creationId xmlns:a16="http://schemas.microsoft.com/office/drawing/2014/main" id="{DA43287A-BB1E-48CF-A7EF-586DB6D4D8EB}"/>
              </a:ext>
            </a:extLst>
          </p:cNvPr>
          <p:cNvSpPr>
            <a:spLocks noGrp="1"/>
          </p:cNvSpPr>
          <p:nvPr>
            <p:ph idx="1"/>
          </p:nvPr>
        </p:nvSpPr>
        <p:spPr>
          <a:xfrm>
            <a:off x="1051560" y="2052116"/>
            <a:ext cx="9518579" cy="3997828"/>
          </a:xfrm>
        </p:spPr>
        <p:txBody>
          <a:bodyPr/>
          <a:lstStyle/>
          <a:p>
            <a:pPr marL="0" indent="0" algn="just">
              <a:buNone/>
            </a:pPr>
            <a:r>
              <a:rPr lang="el-GR" dirty="0"/>
              <a:t>Εφ’ όσον με </a:t>
            </a:r>
            <a:r>
              <a:rPr lang="en-US" dirty="0"/>
              <a:t>r</a:t>
            </a:r>
            <a:r>
              <a:rPr lang="el-GR" dirty="0"/>
              <a:t>1= 16% έχουμε Κ.Π.Α.., = 13.440,96 (θετικό αριθμό) και με </a:t>
            </a:r>
            <a:r>
              <a:rPr lang="en-US" dirty="0"/>
              <a:t>r</a:t>
            </a:r>
            <a:r>
              <a:rPr lang="el-GR" dirty="0"/>
              <a:t>2 = 17% έχουμε Κ.Π.Α.2 = 3.347,84 (αρνητικό αριθμό), αυτό σημαίνει ότι η τιμή της μεταβλητής (</a:t>
            </a:r>
            <a:r>
              <a:rPr lang="en-US" dirty="0"/>
              <a:t>IRR</a:t>
            </a:r>
            <a:r>
              <a:rPr lang="el-GR" dirty="0"/>
              <a:t>) που δίνει (Κ.Π.Α.= 0) θα είναι μεταξύ 16% και 17%.</a:t>
            </a:r>
          </a:p>
          <a:p>
            <a:pPr marL="0" indent="0" algn="just">
              <a:buNone/>
            </a:pPr>
            <a:r>
              <a:rPr lang="el-GR" dirty="0"/>
              <a:t>Επειδή όμως και η τιμή του ισχύοντος επιτοκίου προεξόφλησης (i= 16,5%) είναι μεταξύ 16% και 17%, θα πρέπει να υπολογίσουμε επακριβώς την τιμή της μεταβλητής (</a:t>
            </a:r>
            <a:r>
              <a:rPr lang="en-US" dirty="0"/>
              <a:t>IRR</a:t>
            </a:r>
            <a:r>
              <a:rPr lang="el-GR" dirty="0"/>
              <a:t>), προκειμένου να τη συγκρίνουμε με το ισχύον επιτόκιο προεξόφλησης (i).</a:t>
            </a:r>
          </a:p>
          <a:p>
            <a:pPr marL="0" indent="0" algn="just">
              <a:buNone/>
            </a:pPr>
            <a:endParaRPr lang="el-GR" dirty="0"/>
          </a:p>
        </p:txBody>
      </p:sp>
    </p:spTree>
    <p:extLst>
      <p:ext uri="{BB962C8B-B14F-4D97-AF65-F5344CB8AC3E}">
        <p14:creationId xmlns:p14="http://schemas.microsoft.com/office/powerpoint/2010/main" val="32656673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2C8639C-ED97-4E87-B2B0-E9C95BA9FB8C}"/>
              </a:ext>
            </a:extLst>
          </p:cNvPr>
          <p:cNvSpPr>
            <a:spLocks noGrp="1"/>
          </p:cNvSpPr>
          <p:nvPr>
            <p:ph type="title"/>
          </p:nvPr>
        </p:nvSpPr>
        <p:spPr>
          <a:xfrm>
            <a:off x="2611808" y="469728"/>
            <a:ext cx="7958331" cy="1077229"/>
          </a:xfrm>
        </p:spPr>
        <p:txBody>
          <a:bodyPr/>
          <a:lstStyle/>
          <a:p>
            <a:pPr algn="l"/>
            <a: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t>Εσωτερικός δείκτης απόδοσης</a:t>
            </a:r>
            <a:br>
              <a:rPr kumimoji="0" lang="en-US" sz="3400" b="0" i="0" u="none" strike="noStrike" kern="1200" cap="none" spc="0" normalizeH="0" baseline="0" noProof="0" dirty="0">
                <a:ln>
                  <a:noFill/>
                </a:ln>
                <a:solidFill>
                  <a:prstClr val="white"/>
                </a:solidFill>
                <a:effectLst/>
                <a:uLnTx/>
                <a:uFillTx/>
                <a:latin typeface="Arial" panose="020B0604020202020204"/>
                <a:ea typeface="+mj-ea"/>
                <a:cs typeface="+mj-cs"/>
              </a:rPr>
            </a:br>
            <a: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t>Εφαρμογή 1</a:t>
            </a:r>
            <a:endParaRPr lang="el-GR" dirty="0"/>
          </a:p>
        </p:txBody>
      </p:sp>
      <mc:AlternateContent xmlns:mc="http://schemas.openxmlformats.org/markup-compatibility/2006" xmlns:a14="http://schemas.microsoft.com/office/drawing/2010/main">
        <mc:Choice Requires="a14">
          <p:sp>
            <p:nvSpPr>
              <p:cNvPr id="3" name="Θέση περιεχομένου 2">
                <a:extLst>
                  <a:ext uri="{FF2B5EF4-FFF2-40B4-BE49-F238E27FC236}">
                    <a16:creationId xmlns:a16="http://schemas.microsoft.com/office/drawing/2014/main" id="{33F4B7B9-C911-4454-B326-0F237CA9070D}"/>
                  </a:ext>
                </a:extLst>
              </p:cNvPr>
              <p:cNvSpPr>
                <a:spLocks noGrp="1"/>
              </p:cNvSpPr>
              <p:nvPr>
                <p:ph idx="1"/>
              </p:nvPr>
            </p:nvSpPr>
            <p:spPr>
              <a:xfrm>
                <a:off x="1472184" y="2052116"/>
                <a:ext cx="9097955" cy="4714444"/>
              </a:xfrm>
            </p:spPr>
            <p:txBody>
              <a:bodyPr>
                <a:noAutofit/>
              </a:bodyPr>
              <a:lstStyle/>
              <a:p>
                <a:pPr marL="0" indent="0">
                  <a:buNone/>
                </a:pPr>
                <a:r>
                  <a:rPr lang="el-GR" sz="1600" dirty="0"/>
                  <a:t>Έτσι λοιπόν έχουμε:</a:t>
                </a:r>
              </a:p>
              <a:p>
                <a:pPr marL="0" indent="0" algn="ctr">
                  <a:lnSpc>
                    <a:spcPct val="150000"/>
                  </a:lnSpc>
                  <a:spcBef>
                    <a:spcPts val="900"/>
                  </a:spcBef>
                  <a:spcAft>
                    <a:spcPts val="900"/>
                  </a:spcAft>
                  <a:buNone/>
                </a:pPr>
                <a14:m>
                  <m:oMath xmlns:m="http://schemas.openxmlformats.org/officeDocument/2006/math">
                    <m:r>
                      <m:rPr>
                        <m:sty m:val="p"/>
                      </m:rPr>
                      <a:rPr lang="en-US" sz="1600" spc="100">
                        <a:latin typeface="Cambria Math" panose="02040503050406030204" pitchFamily="18" charset="0"/>
                        <a:ea typeface="Arial" panose="020B0604020202020204" pitchFamily="34" charset="0"/>
                        <a:cs typeface="Arial" panose="020B0604020202020204" pitchFamily="34" charset="0"/>
                      </a:rPr>
                      <m:t>I</m:t>
                    </m:r>
                    <m:r>
                      <m:rPr>
                        <m:sty m:val="p"/>
                      </m:rPr>
                      <a:rPr lang="en-US" sz="1600" b="0" i="0" spc="100" smtClean="0">
                        <a:latin typeface="Cambria Math" panose="02040503050406030204" pitchFamily="18" charset="0"/>
                        <a:ea typeface="Arial" panose="020B0604020202020204" pitchFamily="34" charset="0"/>
                        <a:cs typeface="Arial" panose="020B0604020202020204" pitchFamily="34" charset="0"/>
                      </a:rPr>
                      <m:t>RR</m:t>
                    </m:r>
                    <m:r>
                      <a:rPr lang="el-GR" sz="1600" i="0" spc="100" smtClean="0">
                        <a:solidFill>
                          <a:schemeClr val="tx1"/>
                        </a:solidFill>
                        <a:effectLst/>
                        <a:latin typeface="Cambria Math" panose="02040503050406030204" pitchFamily="18" charset="0"/>
                        <a:ea typeface="Arial" panose="020B0604020202020204" pitchFamily="34" charset="0"/>
                        <a:cs typeface="Arial" panose="020B0604020202020204" pitchFamily="34" charset="0"/>
                      </a:rPr>
                      <m:t>=</m:t>
                    </m:r>
                    <m:sSub>
                      <m:sSubPr>
                        <m:ctrlPr>
                          <a:rPr lang="el-GR" sz="1600" i="1" spc="100">
                            <a:solidFill>
                              <a:schemeClr val="tx1"/>
                            </a:solidFill>
                            <a:effectLst/>
                            <a:latin typeface="Cambria Math" panose="02040503050406030204" pitchFamily="18" charset="0"/>
                            <a:ea typeface="Arial" panose="020B0604020202020204" pitchFamily="34" charset="0"/>
                            <a:cs typeface="Arial" panose="020B0604020202020204" pitchFamily="34" charset="0"/>
                          </a:rPr>
                        </m:ctrlPr>
                      </m:sSubPr>
                      <m:e>
                        <m:r>
                          <m:rPr>
                            <m:sty m:val="p"/>
                          </m:rPr>
                          <a:rPr lang="el-GR" sz="16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r</m:t>
                        </m:r>
                      </m:e>
                      <m:sub>
                        <m:r>
                          <a:rPr lang="el-GR" sz="16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1</m:t>
                        </m:r>
                      </m:sub>
                    </m:sSub>
                    <m:r>
                      <a:rPr lang="el-GR" sz="16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m:t>
                    </m:r>
                    <m:d>
                      <m:dPr>
                        <m:begChr m:val="["/>
                        <m:endChr m:val="]"/>
                        <m:ctrlPr>
                          <a:rPr lang="el-GR" sz="1600" i="1" spc="100">
                            <a:solidFill>
                              <a:schemeClr val="tx1"/>
                            </a:solidFill>
                            <a:effectLst/>
                            <a:latin typeface="Cambria Math" panose="02040503050406030204" pitchFamily="18" charset="0"/>
                            <a:ea typeface="Arial" panose="020B0604020202020204" pitchFamily="34" charset="0"/>
                            <a:cs typeface="Arial" panose="020B0604020202020204" pitchFamily="34" charset="0"/>
                          </a:rPr>
                        </m:ctrlPr>
                      </m:dPr>
                      <m:e>
                        <m:f>
                          <m:fPr>
                            <m:ctrlPr>
                              <a:rPr lang="el-GR" sz="1600" i="1" spc="100">
                                <a:solidFill>
                                  <a:schemeClr val="tx1"/>
                                </a:solidFill>
                                <a:effectLst/>
                                <a:latin typeface="Cambria Math" panose="02040503050406030204" pitchFamily="18" charset="0"/>
                                <a:ea typeface="Arial" panose="020B0604020202020204" pitchFamily="34" charset="0"/>
                                <a:cs typeface="Arial" panose="020B0604020202020204" pitchFamily="34" charset="0"/>
                              </a:rPr>
                            </m:ctrlPr>
                          </m:fPr>
                          <m:num>
                            <m:d>
                              <m:dPr>
                                <m:ctrlPr>
                                  <a:rPr lang="el-GR" sz="1600" i="1" spc="100">
                                    <a:solidFill>
                                      <a:schemeClr val="tx1"/>
                                    </a:solidFill>
                                    <a:effectLst/>
                                    <a:latin typeface="Cambria Math" panose="02040503050406030204" pitchFamily="18" charset="0"/>
                                    <a:ea typeface="Arial" panose="020B0604020202020204" pitchFamily="34" charset="0"/>
                                    <a:cs typeface="Arial" panose="020B0604020202020204" pitchFamily="34" charset="0"/>
                                  </a:rPr>
                                </m:ctrlPr>
                              </m:dPr>
                              <m:e>
                                <m:sSub>
                                  <m:sSubPr>
                                    <m:ctrlPr>
                                      <a:rPr lang="el-GR" sz="1600" i="1" spc="100">
                                        <a:solidFill>
                                          <a:schemeClr val="tx1"/>
                                        </a:solidFill>
                                        <a:effectLst/>
                                        <a:latin typeface="Cambria Math" panose="02040503050406030204" pitchFamily="18" charset="0"/>
                                        <a:ea typeface="Arial" panose="020B0604020202020204" pitchFamily="34" charset="0"/>
                                        <a:cs typeface="Arial" panose="020B0604020202020204" pitchFamily="34" charset="0"/>
                                      </a:rPr>
                                    </m:ctrlPr>
                                  </m:sSubPr>
                                  <m:e>
                                    <m:r>
                                      <m:rPr>
                                        <m:sty m:val="p"/>
                                      </m:rPr>
                                      <a:rPr lang="el-GR" sz="16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r</m:t>
                                    </m:r>
                                  </m:e>
                                  <m:sub>
                                    <m:r>
                                      <a:rPr lang="el-GR" sz="16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2</m:t>
                                    </m:r>
                                  </m:sub>
                                </m:sSub>
                                <m:r>
                                  <a:rPr lang="el-GR" sz="16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m:t>
                                </m:r>
                                <m:sSub>
                                  <m:sSubPr>
                                    <m:ctrlPr>
                                      <a:rPr lang="el-GR" sz="1600" i="1" spc="100">
                                        <a:solidFill>
                                          <a:schemeClr val="tx1"/>
                                        </a:solidFill>
                                        <a:effectLst/>
                                        <a:latin typeface="Cambria Math" panose="02040503050406030204" pitchFamily="18" charset="0"/>
                                        <a:ea typeface="Arial" panose="020B0604020202020204" pitchFamily="34" charset="0"/>
                                        <a:cs typeface="Arial" panose="020B0604020202020204" pitchFamily="34" charset="0"/>
                                      </a:rPr>
                                    </m:ctrlPr>
                                  </m:sSubPr>
                                  <m:e>
                                    <m:r>
                                      <m:rPr>
                                        <m:sty m:val="p"/>
                                      </m:rPr>
                                      <a:rPr lang="el-GR" sz="16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r</m:t>
                                    </m:r>
                                  </m:e>
                                  <m:sub>
                                    <m:r>
                                      <a:rPr lang="el-GR" sz="16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1</m:t>
                                    </m:r>
                                  </m:sub>
                                </m:sSub>
                              </m:e>
                            </m:d>
                          </m:num>
                          <m:den>
                            <m:sSub>
                              <m:sSubPr>
                                <m:ctrlPr>
                                  <a:rPr lang="el-GR" sz="1600" i="1" spc="100">
                                    <a:solidFill>
                                      <a:schemeClr val="tx1"/>
                                    </a:solidFill>
                                    <a:effectLst/>
                                    <a:latin typeface="Cambria Math" panose="02040503050406030204" pitchFamily="18" charset="0"/>
                                    <a:ea typeface="Arial" panose="020B0604020202020204" pitchFamily="34" charset="0"/>
                                    <a:cs typeface="Arial" panose="020B0604020202020204" pitchFamily="34" charset="0"/>
                                  </a:rPr>
                                </m:ctrlPr>
                              </m:sSubPr>
                              <m:e>
                                <m:r>
                                  <m:rPr>
                                    <m:sty m:val="p"/>
                                  </m:rPr>
                                  <a:rPr lang="el-GR" sz="16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Κ</m:t>
                                </m:r>
                                <m:r>
                                  <a:rPr lang="el-GR" sz="16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m:t>
                                </m:r>
                                <m:r>
                                  <m:rPr>
                                    <m:sty m:val="p"/>
                                  </m:rPr>
                                  <a:rPr lang="el-GR" sz="16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Π</m:t>
                                </m:r>
                                <m:r>
                                  <a:rPr lang="el-GR" sz="16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m:t>
                                </m:r>
                                <m:r>
                                  <m:rPr>
                                    <m:sty m:val="p"/>
                                  </m:rPr>
                                  <a:rPr lang="el-GR" sz="16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Α</m:t>
                                </m:r>
                                <m:r>
                                  <a:rPr lang="el-GR" sz="16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m:t>
                                </m:r>
                              </m:e>
                              <m:sub>
                                <m:r>
                                  <a:rPr lang="el-GR" sz="16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1</m:t>
                                </m:r>
                              </m:sub>
                            </m:sSub>
                            <m:r>
                              <a:rPr lang="el-GR" sz="16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 </m:t>
                            </m:r>
                            <m:sSub>
                              <m:sSubPr>
                                <m:ctrlPr>
                                  <a:rPr lang="el-GR" sz="1600" i="1" spc="100">
                                    <a:solidFill>
                                      <a:schemeClr val="tx1"/>
                                    </a:solidFill>
                                    <a:effectLst/>
                                    <a:latin typeface="Cambria Math" panose="02040503050406030204" pitchFamily="18" charset="0"/>
                                    <a:ea typeface="Arial" panose="020B0604020202020204" pitchFamily="34" charset="0"/>
                                    <a:cs typeface="Arial" panose="020B0604020202020204" pitchFamily="34" charset="0"/>
                                  </a:rPr>
                                </m:ctrlPr>
                              </m:sSubPr>
                              <m:e>
                                <m:r>
                                  <m:rPr>
                                    <m:sty m:val="p"/>
                                  </m:rPr>
                                  <a:rPr lang="el-GR" sz="16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Κ</m:t>
                                </m:r>
                                <m:r>
                                  <a:rPr lang="el-GR" sz="16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m:t>
                                </m:r>
                                <m:r>
                                  <m:rPr>
                                    <m:sty m:val="p"/>
                                  </m:rPr>
                                  <a:rPr lang="el-GR" sz="16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Π</m:t>
                                </m:r>
                                <m:r>
                                  <a:rPr lang="el-GR" sz="16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m:t>
                                </m:r>
                                <m:r>
                                  <m:rPr>
                                    <m:sty m:val="p"/>
                                  </m:rPr>
                                  <a:rPr lang="el-GR" sz="16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Α</m:t>
                                </m:r>
                                <m:r>
                                  <a:rPr lang="el-GR" sz="16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m:t>
                                </m:r>
                              </m:e>
                              <m:sub>
                                <m:r>
                                  <a:rPr lang="el-GR" sz="16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2</m:t>
                                </m:r>
                              </m:sub>
                            </m:sSub>
                            <m:r>
                              <a:rPr lang="el-GR" sz="16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m:t>
                            </m:r>
                          </m:den>
                        </m:f>
                      </m:e>
                    </m:d>
                    <m:r>
                      <a:rPr lang="el-GR" sz="16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 </m:t>
                    </m:r>
                    <m:r>
                      <m:rPr>
                        <m:sty m:val="p"/>
                      </m:rPr>
                      <a:rPr lang="el-GR" sz="16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x</m:t>
                    </m:r>
                    <m:r>
                      <a:rPr lang="el-GR" sz="16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 </m:t>
                    </m:r>
                    <m:sSub>
                      <m:sSubPr>
                        <m:ctrlPr>
                          <a:rPr lang="el-GR" sz="1600" i="1" spc="100">
                            <a:solidFill>
                              <a:schemeClr val="tx1"/>
                            </a:solidFill>
                            <a:effectLst/>
                            <a:latin typeface="Cambria Math" panose="02040503050406030204" pitchFamily="18" charset="0"/>
                            <a:ea typeface="Arial" panose="020B0604020202020204" pitchFamily="34" charset="0"/>
                            <a:cs typeface="Arial" panose="020B0604020202020204" pitchFamily="34" charset="0"/>
                          </a:rPr>
                        </m:ctrlPr>
                      </m:sSubPr>
                      <m:e>
                        <m:r>
                          <m:rPr>
                            <m:sty m:val="p"/>
                          </m:rPr>
                          <a:rPr lang="el-GR" sz="16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Κ</m:t>
                        </m:r>
                        <m:r>
                          <a:rPr lang="el-GR" sz="16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m:t>
                        </m:r>
                        <m:r>
                          <m:rPr>
                            <m:sty m:val="p"/>
                          </m:rPr>
                          <a:rPr lang="el-GR" sz="16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Π</m:t>
                        </m:r>
                        <m:r>
                          <a:rPr lang="el-GR" sz="16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m:t>
                        </m:r>
                        <m:r>
                          <m:rPr>
                            <m:sty m:val="p"/>
                          </m:rPr>
                          <a:rPr lang="el-GR" sz="16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Α</m:t>
                        </m:r>
                        <m:r>
                          <a:rPr lang="el-GR" sz="16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m:t>
                        </m:r>
                      </m:e>
                      <m:sub>
                        <m:r>
                          <a:rPr lang="el-GR" sz="16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1</m:t>
                        </m:r>
                      </m:sub>
                    </m:sSub>
                    <m:r>
                      <a:rPr lang="el-GR" sz="16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 </m:t>
                    </m:r>
                  </m:oMath>
                </a14:m>
                <a:r>
                  <a:rPr lang="el-GR" sz="1600" i="0" spc="100" dirty="0">
                    <a:solidFill>
                      <a:schemeClr val="tx1"/>
                    </a:solidFill>
                    <a:effectLst/>
                    <a:latin typeface="Cambria Math" panose="02040503050406030204" pitchFamily="18" charset="0"/>
                    <a:ea typeface="Arial" panose="020B0604020202020204" pitchFamily="34" charset="0"/>
                    <a:cs typeface="Arial" panose="020B0604020202020204" pitchFamily="34" charset="0"/>
                    <a:sym typeface="Symbol" panose="05050102010706020507" pitchFamily="18" charset="2"/>
                  </a:rPr>
                  <a:t></a:t>
                </a:r>
                <a:endParaRPr lang="el-GR" sz="1600" dirty="0">
                  <a:solidFill>
                    <a:schemeClr val="tx1"/>
                  </a:solidFill>
                  <a:effectLst/>
                  <a:latin typeface="Sylfaen" panose="010A0502050306030303" pitchFamily="18" charset="0"/>
                  <a:ea typeface="Sylfaen" panose="010A0502050306030303" pitchFamily="18" charset="0"/>
                  <a:cs typeface="Sylfaen" panose="010A0502050306030303" pitchFamily="18" charset="0"/>
                </a:endParaRPr>
              </a:p>
              <a:p>
                <a:pPr marL="0" indent="0" algn="ctr">
                  <a:lnSpc>
                    <a:spcPct val="150000"/>
                  </a:lnSpc>
                  <a:spcBef>
                    <a:spcPts val="900"/>
                  </a:spcBef>
                  <a:spcAft>
                    <a:spcPts val="900"/>
                  </a:spcAft>
                  <a:buNone/>
                </a:pPr>
                <a14:m>
                  <m:oMath xmlns:m="http://schemas.openxmlformats.org/officeDocument/2006/math">
                    <m:r>
                      <a:rPr lang="el-GR" sz="1600" i="0" spc="100" smtClean="0">
                        <a:solidFill>
                          <a:schemeClr val="tx1"/>
                        </a:solidFill>
                        <a:effectLst/>
                        <a:latin typeface="Cambria Math" panose="02040503050406030204" pitchFamily="18" charset="0"/>
                        <a:ea typeface="Arial" panose="020B0604020202020204" pitchFamily="34" charset="0"/>
                        <a:cs typeface="Arial" panose="020B0604020202020204" pitchFamily="34" charset="0"/>
                        <a:sym typeface="Symbol" panose="05050102010706020507" pitchFamily="18" charset="2"/>
                      </a:rPr>
                      <m:t></m:t>
                    </m:r>
                    <m:r>
                      <m:rPr>
                        <m:sty m:val="p"/>
                      </m:rPr>
                      <a:rPr lang="en-US" sz="1600" b="0" i="0" spc="100" smtClean="0">
                        <a:solidFill>
                          <a:schemeClr val="tx1"/>
                        </a:solidFill>
                        <a:effectLst/>
                        <a:latin typeface="Cambria Math" panose="02040503050406030204" pitchFamily="18" charset="0"/>
                        <a:ea typeface="Arial" panose="020B0604020202020204" pitchFamily="34" charset="0"/>
                        <a:cs typeface="Arial" panose="020B0604020202020204" pitchFamily="34" charset="0"/>
                        <a:sym typeface="Symbol" panose="05050102010706020507" pitchFamily="18" charset="2"/>
                      </a:rPr>
                      <m:t>IRR</m:t>
                    </m:r>
                    <m:r>
                      <a:rPr lang="el-GR" sz="16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=0,16+</m:t>
                    </m:r>
                    <m:d>
                      <m:dPr>
                        <m:begChr m:val="["/>
                        <m:endChr m:val="]"/>
                        <m:ctrlPr>
                          <a:rPr lang="el-GR" sz="1600" i="1" spc="100">
                            <a:solidFill>
                              <a:schemeClr val="tx1"/>
                            </a:solidFill>
                            <a:effectLst/>
                            <a:latin typeface="Cambria Math" panose="02040503050406030204" pitchFamily="18" charset="0"/>
                            <a:ea typeface="Arial" panose="020B0604020202020204" pitchFamily="34" charset="0"/>
                            <a:cs typeface="Arial" panose="020B0604020202020204" pitchFamily="34" charset="0"/>
                          </a:rPr>
                        </m:ctrlPr>
                      </m:dPr>
                      <m:e>
                        <m:f>
                          <m:fPr>
                            <m:ctrlPr>
                              <a:rPr lang="el-GR" sz="1600" i="1" spc="100">
                                <a:solidFill>
                                  <a:schemeClr val="tx1"/>
                                </a:solidFill>
                                <a:effectLst/>
                                <a:latin typeface="Cambria Math" panose="02040503050406030204" pitchFamily="18" charset="0"/>
                                <a:ea typeface="Arial" panose="020B0604020202020204" pitchFamily="34" charset="0"/>
                                <a:cs typeface="Arial" panose="020B0604020202020204" pitchFamily="34" charset="0"/>
                              </a:rPr>
                            </m:ctrlPr>
                          </m:fPr>
                          <m:num>
                            <m:r>
                              <a:rPr lang="el-GR" sz="16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(0,17−0,16)</m:t>
                            </m:r>
                          </m:num>
                          <m:den>
                            <m:r>
                              <a:rPr lang="el-GR" sz="16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(13.440,96+3.347,84)</m:t>
                            </m:r>
                          </m:den>
                        </m:f>
                      </m:e>
                    </m:d>
                    <m:r>
                      <a:rPr lang="el-GR" sz="16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 </m:t>
                    </m:r>
                    <m:r>
                      <m:rPr>
                        <m:sty m:val="p"/>
                      </m:rPr>
                      <a:rPr lang="el-GR" sz="16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x</m:t>
                    </m:r>
                    <m:r>
                      <a:rPr lang="el-GR" sz="16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 13.440,96 </m:t>
                    </m:r>
                  </m:oMath>
                </a14:m>
                <a:r>
                  <a:rPr lang="el-GR" sz="1600" i="0" spc="100" dirty="0">
                    <a:solidFill>
                      <a:schemeClr val="tx1"/>
                    </a:solidFill>
                    <a:effectLst/>
                    <a:latin typeface="Cambria Math" panose="02040503050406030204" pitchFamily="18" charset="0"/>
                    <a:ea typeface="Arial" panose="020B0604020202020204" pitchFamily="34" charset="0"/>
                    <a:cs typeface="Arial" panose="020B0604020202020204" pitchFamily="34" charset="0"/>
                    <a:sym typeface="Symbol" panose="05050102010706020507" pitchFamily="18" charset="2"/>
                  </a:rPr>
                  <a:t></a:t>
                </a:r>
                <a:endParaRPr lang="el-GR" sz="1600" dirty="0">
                  <a:solidFill>
                    <a:schemeClr val="tx1"/>
                  </a:solidFill>
                  <a:effectLst/>
                  <a:latin typeface="Sylfaen" panose="010A0502050306030303" pitchFamily="18" charset="0"/>
                  <a:ea typeface="Sylfaen" panose="010A0502050306030303" pitchFamily="18" charset="0"/>
                  <a:cs typeface="Sylfaen" panose="010A0502050306030303" pitchFamily="18" charset="0"/>
                </a:endParaRPr>
              </a:p>
              <a:p>
                <a:pPr marL="0" indent="0" algn="ctr">
                  <a:lnSpc>
                    <a:spcPct val="150000"/>
                  </a:lnSpc>
                  <a:spcBef>
                    <a:spcPts val="900"/>
                  </a:spcBef>
                  <a:spcAft>
                    <a:spcPts val="900"/>
                  </a:spcAft>
                  <a:buNone/>
                </a:pPr>
                <a14:m>
                  <m:oMath xmlns:m="http://schemas.openxmlformats.org/officeDocument/2006/math">
                    <m:r>
                      <m:rPr>
                        <m:sty m:val="p"/>
                      </m:rPr>
                      <a:rPr lang="en-US" sz="1600" spc="100">
                        <a:latin typeface="Cambria Math" panose="02040503050406030204" pitchFamily="18" charset="0"/>
                        <a:ea typeface="Arial" panose="020B0604020202020204" pitchFamily="34" charset="0"/>
                        <a:cs typeface="Arial" panose="020B0604020202020204" pitchFamily="34" charset="0"/>
                      </a:rPr>
                      <m:t>I</m:t>
                    </m:r>
                    <m:r>
                      <m:rPr>
                        <m:sty m:val="p"/>
                      </m:rPr>
                      <a:rPr lang="en-US" sz="1600" b="0" i="0" spc="100" smtClean="0">
                        <a:latin typeface="Cambria Math" panose="02040503050406030204" pitchFamily="18" charset="0"/>
                        <a:ea typeface="Arial" panose="020B0604020202020204" pitchFamily="34" charset="0"/>
                        <a:cs typeface="Arial" panose="020B0604020202020204" pitchFamily="34" charset="0"/>
                      </a:rPr>
                      <m:t>RR</m:t>
                    </m:r>
                    <m:r>
                      <a:rPr lang="el-GR" sz="16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=0,16+</m:t>
                    </m:r>
                    <m:d>
                      <m:dPr>
                        <m:begChr m:val="["/>
                        <m:endChr m:val="]"/>
                        <m:ctrlPr>
                          <a:rPr lang="el-GR" sz="1600" i="1" spc="100">
                            <a:solidFill>
                              <a:schemeClr val="tx1"/>
                            </a:solidFill>
                            <a:effectLst/>
                            <a:latin typeface="Cambria Math" panose="02040503050406030204" pitchFamily="18" charset="0"/>
                            <a:ea typeface="Arial" panose="020B0604020202020204" pitchFamily="34" charset="0"/>
                            <a:cs typeface="Arial" panose="020B0604020202020204" pitchFamily="34" charset="0"/>
                          </a:rPr>
                        </m:ctrlPr>
                      </m:dPr>
                      <m:e>
                        <m:f>
                          <m:fPr>
                            <m:ctrlPr>
                              <a:rPr lang="el-GR" sz="1600" i="1" spc="100">
                                <a:solidFill>
                                  <a:schemeClr val="tx1"/>
                                </a:solidFill>
                                <a:effectLst/>
                                <a:latin typeface="Cambria Math" panose="02040503050406030204" pitchFamily="18" charset="0"/>
                                <a:ea typeface="Arial" panose="020B0604020202020204" pitchFamily="34" charset="0"/>
                                <a:cs typeface="Arial" panose="020B0604020202020204" pitchFamily="34" charset="0"/>
                              </a:rPr>
                            </m:ctrlPr>
                          </m:fPr>
                          <m:num>
                            <m:r>
                              <a:rPr lang="el-GR" sz="16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(0,01)</m:t>
                            </m:r>
                          </m:num>
                          <m:den>
                            <m:r>
                              <a:rPr lang="el-GR" sz="16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(16.778,8)</m:t>
                            </m:r>
                          </m:den>
                        </m:f>
                      </m:e>
                    </m:d>
                    <m:r>
                      <a:rPr lang="el-GR" sz="16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 </m:t>
                    </m:r>
                    <m:r>
                      <m:rPr>
                        <m:sty m:val="p"/>
                      </m:rPr>
                      <a:rPr lang="el-GR" sz="16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x</m:t>
                    </m:r>
                    <m:r>
                      <a:rPr lang="el-GR" sz="16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 13.440,96 </m:t>
                    </m:r>
                    <m:r>
                      <m:rPr>
                        <m:nor/>
                      </m:rPr>
                      <a:rPr lang="el-GR" sz="1600" spc="100" dirty="0">
                        <a:solidFill>
                          <a:prstClr val="white"/>
                        </a:solidFill>
                        <a:latin typeface="Cambria Math" panose="02040503050406030204" pitchFamily="18" charset="0"/>
                        <a:ea typeface="Arial" panose="020B0604020202020204" pitchFamily="34" charset="0"/>
                        <a:cs typeface="Arial" panose="020B0604020202020204" pitchFamily="34" charset="0"/>
                        <a:sym typeface="Symbol" panose="05050102010706020507" pitchFamily="18" charset="2"/>
                      </a:rPr>
                      <m:t></m:t>
                    </m:r>
                    <m:r>
                      <m:rPr>
                        <m:nor/>
                      </m:rPr>
                      <a:rPr lang="el-GR" sz="1600" b="0" i="0" spc="100" dirty="0" smtClean="0">
                        <a:solidFill>
                          <a:prstClr val="white"/>
                        </a:solidFill>
                        <a:latin typeface="Cambria Math" panose="02040503050406030204" pitchFamily="18" charset="0"/>
                        <a:ea typeface="Arial" panose="020B0604020202020204" pitchFamily="34" charset="0"/>
                        <a:cs typeface="Arial" panose="020B0604020202020204" pitchFamily="34" charset="0"/>
                        <a:sym typeface="Symbol" panose="05050102010706020507" pitchFamily="18" charset="2"/>
                      </a:rPr>
                      <m:t> </m:t>
                    </m:r>
                    <m:r>
                      <m:rPr>
                        <m:sty m:val="p"/>
                      </m:rPr>
                      <a:rPr lang="en-US" sz="1600" b="0" i="0" spc="100" dirty="0" smtClean="0">
                        <a:solidFill>
                          <a:prstClr val="white"/>
                        </a:solidFill>
                        <a:latin typeface="Cambria Math" panose="02040503050406030204" pitchFamily="18" charset="0"/>
                        <a:ea typeface="Arial" panose="020B0604020202020204" pitchFamily="34" charset="0"/>
                        <a:cs typeface="Arial" panose="020B0604020202020204" pitchFamily="34" charset="0"/>
                        <a:sym typeface="Symbol" panose="05050102010706020507" pitchFamily="18" charset="2"/>
                      </a:rPr>
                      <m:t>IRR</m:t>
                    </m:r>
                    <m:r>
                      <a:rPr lang="en-US" sz="16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=0,16+ </m:t>
                    </m:r>
                    <m:f>
                      <m:fPr>
                        <m:ctrlPr>
                          <a:rPr lang="el-GR" sz="1600" i="1" spc="100">
                            <a:solidFill>
                              <a:schemeClr val="tx1"/>
                            </a:solidFill>
                            <a:effectLst/>
                            <a:latin typeface="Cambria Math" panose="02040503050406030204" pitchFamily="18" charset="0"/>
                            <a:ea typeface="Arial" panose="020B0604020202020204" pitchFamily="34" charset="0"/>
                            <a:cs typeface="Arial" panose="020B0604020202020204" pitchFamily="34" charset="0"/>
                          </a:rPr>
                        </m:ctrlPr>
                      </m:fPr>
                      <m:num>
                        <m:r>
                          <a:rPr lang="en-US" sz="16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134,41</m:t>
                        </m:r>
                      </m:num>
                      <m:den>
                        <m:r>
                          <a:rPr lang="en-US" sz="16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16.788,8</m:t>
                        </m:r>
                      </m:den>
                    </m:f>
                    <m:r>
                      <a:rPr lang="en-US" sz="16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 </m:t>
                    </m:r>
                  </m:oMath>
                </a14:m>
                <a:r>
                  <a:rPr lang="en-US" sz="1600" i="0" spc="100" dirty="0">
                    <a:solidFill>
                      <a:schemeClr val="tx1"/>
                    </a:solidFill>
                    <a:effectLst/>
                    <a:latin typeface="Cambria Math" panose="02040503050406030204" pitchFamily="18" charset="0"/>
                    <a:ea typeface="Arial" panose="020B0604020202020204" pitchFamily="34" charset="0"/>
                    <a:cs typeface="Arial" panose="020B0604020202020204" pitchFamily="34" charset="0"/>
                    <a:sym typeface="Symbol" panose="05050102010706020507" pitchFamily="18" charset="2"/>
                  </a:rPr>
                  <a:t></a:t>
                </a:r>
                <a:endParaRPr lang="el-GR" sz="1600" dirty="0">
                  <a:solidFill>
                    <a:schemeClr val="tx1"/>
                  </a:solidFill>
                  <a:effectLst/>
                  <a:latin typeface="Sylfaen" panose="010A0502050306030303" pitchFamily="18" charset="0"/>
                  <a:ea typeface="Sylfaen" panose="010A0502050306030303" pitchFamily="18" charset="0"/>
                  <a:cs typeface="Sylfaen" panose="010A0502050306030303" pitchFamily="18" charset="0"/>
                </a:endParaRPr>
              </a:p>
              <a:p>
                <a:pPr marL="0" indent="0" algn="ctr">
                  <a:buNone/>
                </a:pPr>
                <a14:m>
                  <m:oMathPara xmlns:m="http://schemas.openxmlformats.org/officeDocument/2006/math">
                    <m:oMathParaPr>
                      <m:jc m:val="centerGroup"/>
                    </m:oMathParaPr>
                    <m:oMath xmlns:m="http://schemas.openxmlformats.org/officeDocument/2006/math">
                      <m:r>
                        <m:rPr>
                          <m:sty m:val="p"/>
                        </m:rPr>
                        <a:rPr lang="en-US" sz="1600" spc="100">
                          <a:latin typeface="Cambria Math" panose="02040503050406030204" pitchFamily="18" charset="0"/>
                          <a:ea typeface="Arial" panose="020B0604020202020204" pitchFamily="34" charset="0"/>
                          <a:cs typeface="Arial" panose="020B0604020202020204" pitchFamily="34" charset="0"/>
                        </a:rPr>
                        <m:t>I</m:t>
                      </m:r>
                      <m:r>
                        <m:rPr>
                          <m:sty m:val="p"/>
                        </m:rPr>
                        <a:rPr lang="en-US" sz="1600" b="0" i="0" spc="100" smtClean="0">
                          <a:latin typeface="Cambria Math" panose="02040503050406030204" pitchFamily="18" charset="0"/>
                          <a:ea typeface="Arial" panose="020B0604020202020204" pitchFamily="34" charset="0"/>
                          <a:cs typeface="Arial" panose="020B0604020202020204" pitchFamily="34" charset="0"/>
                        </a:rPr>
                        <m:t>RR</m:t>
                      </m:r>
                      <m:r>
                        <a:rPr lang="el-GR" sz="16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=0,16+0,0080</m:t>
                      </m:r>
                      <m:r>
                        <m:rPr>
                          <m:nor/>
                        </m:rPr>
                        <a:rPr lang="el-GR" sz="1600" b="0" i="0" spc="100" smtClean="0">
                          <a:solidFill>
                            <a:schemeClr val="tx1"/>
                          </a:solidFill>
                          <a:effectLst/>
                          <a:latin typeface="Cambria Math" panose="02040503050406030204" pitchFamily="18" charset="0"/>
                          <a:ea typeface="Arial" panose="020B0604020202020204" pitchFamily="34" charset="0"/>
                          <a:cs typeface="Arial" panose="020B0604020202020204" pitchFamily="34" charset="0"/>
                        </a:rPr>
                        <m:t> </m:t>
                      </m:r>
                      <m:r>
                        <m:rPr>
                          <m:nor/>
                        </m:rPr>
                        <a:rPr lang="el-GR" sz="1600" spc="100" dirty="0">
                          <a:solidFill>
                            <a:prstClr val="white"/>
                          </a:solidFill>
                          <a:latin typeface="Cambria Math" panose="02040503050406030204" pitchFamily="18" charset="0"/>
                          <a:ea typeface="Arial" panose="020B0604020202020204" pitchFamily="34" charset="0"/>
                          <a:cs typeface="Arial" panose="020B0604020202020204" pitchFamily="34" charset="0"/>
                          <a:sym typeface="Symbol" panose="05050102010706020507" pitchFamily="18" charset="2"/>
                        </a:rPr>
                        <m:t></m:t>
                      </m:r>
                      <m:r>
                        <m:rPr>
                          <m:nor/>
                        </m:rPr>
                        <a:rPr lang="el-GR" sz="1600" b="0" i="0" spc="100" dirty="0" smtClean="0">
                          <a:solidFill>
                            <a:prstClr val="white"/>
                          </a:solidFill>
                          <a:latin typeface="Cambria Math" panose="02040503050406030204" pitchFamily="18" charset="0"/>
                          <a:ea typeface="Arial" panose="020B0604020202020204" pitchFamily="34" charset="0"/>
                          <a:cs typeface="Arial" panose="020B0604020202020204" pitchFamily="34" charset="0"/>
                          <a:sym typeface="Symbol" panose="05050102010706020507" pitchFamily="18" charset="2"/>
                        </a:rPr>
                        <m:t> </m:t>
                      </m:r>
                      <m:r>
                        <m:rPr>
                          <m:sty m:val="p"/>
                        </m:rPr>
                        <a:rPr lang="en-US" sz="1600" b="0" i="0" spc="100" dirty="0" smtClean="0">
                          <a:solidFill>
                            <a:prstClr val="white"/>
                          </a:solidFill>
                          <a:latin typeface="Cambria Math" panose="02040503050406030204" pitchFamily="18" charset="0"/>
                          <a:ea typeface="Arial" panose="020B0604020202020204" pitchFamily="34" charset="0"/>
                          <a:cs typeface="Arial" panose="020B0604020202020204" pitchFamily="34" charset="0"/>
                          <a:sym typeface="Symbol" panose="05050102010706020507" pitchFamily="18" charset="2"/>
                        </a:rPr>
                        <m:t>IRR</m:t>
                      </m:r>
                      <m:r>
                        <a:rPr lang="en-US" sz="16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=0,1680 </m:t>
                      </m:r>
                      <m:r>
                        <m:rPr>
                          <m:nor/>
                        </m:rPr>
                        <a:rPr lang="el-GR" sz="1600" spc="100" dirty="0">
                          <a:solidFill>
                            <a:prstClr val="white"/>
                          </a:solidFill>
                          <a:latin typeface="Cambria Math" panose="02040503050406030204" pitchFamily="18" charset="0"/>
                          <a:ea typeface="Arial" panose="020B0604020202020204" pitchFamily="34" charset="0"/>
                          <a:cs typeface="Arial" panose="020B0604020202020204" pitchFamily="34" charset="0"/>
                          <a:sym typeface="Symbol" panose="05050102010706020507" pitchFamily="18" charset="2"/>
                        </a:rPr>
                        <m:t></m:t>
                      </m:r>
                      <m:r>
                        <m:rPr>
                          <m:nor/>
                        </m:rPr>
                        <a:rPr lang="el-GR" sz="1600" b="0" i="0" spc="100" dirty="0" smtClean="0">
                          <a:solidFill>
                            <a:prstClr val="white"/>
                          </a:solidFill>
                          <a:latin typeface="Cambria Math" panose="02040503050406030204" pitchFamily="18" charset="0"/>
                          <a:ea typeface="Arial" panose="020B0604020202020204" pitchFamily="34" charset="0"/>
                          <a:cs typeface="Arial" panose="020B0604020202020204" pitchFamily="34" charset="0"/>
                          <a:sym typeface="Symbol" panose="05050102010706020507" pitchFamily="18" charset="2"/>
                        </a:rPr>
                        <m:t> </m:t>
                      </m:r>
                      <m:r>
                        <a:rPr lang="en-US" sz="1600" b="1" i="0" spc="100" dirty="0" smtClean="0">
                          <a:solidFill>
                            <a:prstClr val="white"/>
                          </a:solidFill>
                          <a:latin typeface="Cambria Math" panose="02040503050406030204" pitchFamily="18" charset="0"/>
                          <a:ea typeface="Arial" panose="020B0604020202020204" pitchFamily="34" charset="0"/>
                          <a:cs typeface="Arial" panose="020B0604020202020204" pitchFamily="34" charset="0"/>
                          <a:sym typeface="Symbol" panose="05050102010706020507" pitchFamily="18" charset="2"/>
                        </a:rPr>
                        <m:t>𝐈𝐑𝐑</m:t>
                      </m:r>
                      <m:r>
                        <a:rPr lang="en-US" sz="1600" b="1"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m:t>
                      </m:r>
                      <m:r>
                        <a:rPr lang="en-US" sz="1600" b="1" i="0" spc="100" smtClean="0">
                          <a:solidFill>
                            <a:srgbClr val="FF0000"/>
                          </a:solidFill>
                          <a:effectLst/>
                          <a:latin typeface="Cambria Math" panose="02040503050406030204" pitchFamily="18" charset="0"/>
                          <a:ea typeface="Arial" panose="020B0604020202020204" pitchFamily="34" charset="0"/>
                          <a:cs typeface="Arial" panose="020B0604020202020204" pitchFamily="34" charset="0"/>
                        </a:rPr>
                        <m:t>𝟏𝟔</m:t>
                      </m:r>
                      <m:r>
                        <a:rPr lang="en-US" sz="1600" b="1" i="0" spc="100" smtClean="0">
                          <a:solidFill>
                            <a:srgbClr val="FF0000"/>
                          </a:solidFill>
                          <a:effectLst/>
                          <a:latin typeface="Cambria Math" panose="02040503050406030204" pitchFamily="18" charset="0"/>
                          <a:ea typeface="Arial" panose="020B0604020202020204" pitchFamily="34" charset="0"/>
                          <a:cs typeface="Arial" panose="020B0604020202020204" pitchFamily="34" charset="0"/>
                        </a:rPr>
                        <m:t>,</m:t>
                      </m:r>
                      <m:r>
                        <a:rPr lang="en-US" sz="1600" b="1" i="0" spc="100" smtClean="0">
                          <a:solidFill>
                            <a:srgbClr val="FF0000"/>
                          </a:solidFill>
                          <a:effectLst/>
                          <a:latin typeface="Cambria Math" panose="02040503050406030204" pitchFamily="18" charset="0"/>
                          <a:ea typeface="Arial" panose="020B0604020202020204" pitchFamily="34" charset="0"/>
                          <a:cs typeface="Arial" panose="020B0604020202020204" pitchFamily="34" charset="0"/>
                        </a:rPr>
                        <m:t>𝟖𝟎</m:t>
                      </m:r>
                      <m:r>
                        <a:rPr lang="en-US" sz="1600" b="1" i="0" spc="100" smtClean="0">
                          <a:solidFill>
                            <a:srgbClr val="FF0000"/>
                          </a:solidFill>
                          <a:effectLst/>
                          <a:latin typeface="Cambria Math" panose="02040503050406030204" pitchFamily="18" charset="0"/>
                          <a:ea typeface="Arial" panose="020B0604020202020204" pitchFamily="34" charset="0"/>
                          <a:cs typeface="Arial" panose="020B0604020202020204" pitchFamily="34" charset="0"/>
                        </a:rPr>
                        <m:t>%</m:t>
                      </m:r>
                    </m:oMath>
                  </m:oMathPara>
                </a14:m>
                <a:endParaRPr lang="el-GR" sz="1600" dirty="0">
                  <a:solidFill>
                    <a:srgbClr val="FF0000"/>
                  </a:solidFill>
                </a:endParaRPr>
              </a:p>
              <a:p>
                <a:pPr marL="0" indent="0" algn="just">
                  <a:lnSpc>
                    <a:spcPct val="150000"/>
                  </a:lnSpc>
                  <a:spcBef>
                    <a:spcPts val="900"/>
                  </a:spcBef>
                  <a:spcAft>
                    <a:spcPts val="900"/>
                  </a:spcAft>
                  <a:buNone/>
                </a:pPr>
                <a:r>
                  <a:rPr lang="el-GR" sz="1600" i="1" spc="100" dirty="0">
                    <a:solidFill>
                      <a:srgbClr val="FF0000"/>
                    </a:solidFill>
                    <a:effectLst/>
                    <a:latin typeface="Arial" panose="020B0604020202020204" pitchFamily="34" charset="0"/>
                    <a:ea typeface="Arial" panose="020B0604020202020204" pitchFamily="34" charset="0"/>
                    <a:cs typeface="Arial" panose="020B0604020202020204" pitchFamily="34" charset="0"/>
                  </a:rPr>
                  <a:t>Συμπέρασμα</a:t>
                </a:r>
                <a:r>
                  <a:rPr lang="el-GR" sz="1600" i="1" spc="100" dirty="0">
                    <a:solidFill>
                      <a:srgbClr val="C00000"/>
                    </a:solidFill>
                    <a:effectLst/>
                    <a:latin typeface="Arial" panose="020B0604020202020204" pitchFamily="34" charset="0"/>
                    <a:ea typeface="Arial" panose="020B0604020202020204" pitchFamily="34" charset="0"/>
                    <a:cs typeface="Arial" panose="020B0604020202020204" pitchFamily="34" charset="0"/>
                  </a:rPr>
                  <a:t>:</a:t>
                </a:r>
                <a:r>
                  <a:rPr lang="el-GR" sz="1600" spc="100" dirty="0">
                    <a:effectLst/>
                    <a:latin typeface="Arial" panose="020B0604020202020204" pitchFamily="34" charset="0"/>
                    <a:ea typeface="Sylfaen" panose="010A0502050306030303" pitchFamily="18" charset="0"/>
                    <a:cs typeface="Sylfaen" panose="010A0502050306030303" pitchFamily="18" charset="0"/>
                  </a:rPr>
                  <a:t> Εφ’ όσον η απόδοση της επένδυσης (ο εσωτερικός βαθμός από­δοσης της επένδυσης) είναι μεγαλύτερος του ισχύοντος επιτο­κίου προεξόφλησης, η εν λόγω επένδυση γίνεται αποδεκτή.</a:t>
                </a:r>
                <a:endParaRPr lang="el-GR" sz="1600" dirty="0">
                  <a:effectLst/>
                  <a:latin typeface="Sylfaen" panose="010A0502050306030303" pitchFamily="18" charset="0"/>
                  <a:ea typeface="Sylfaen" panose="010A0502050306030303" pitchFamily="18" charset="0"/>
                  <a:cs typeface="Sylfaen" panose="010A0502050306030303" pitchFamily="18" charset="0"/>
                </a:endParaRPr>
              </a:p>
              <a:p>
                <a:pPr marL="0" indent="0" algn="just">
                  <a:buNone/>
                </a:pPr>
                <a:endParaRPr lang="el-GR" sz="1600" dirty="0"/>
              </a:p>
            </p:txBody>
          </p:sp>
        </mc:Choice>
        <mc:Fallback xmlns="">
          <p:sp>
            <p:nvSpPr>
              <p:cNvPr id="3" name="Θέση περιεχομένου 2">
                <a:extLst>
                  <a:ext uri="{FF2B5EF4-FFF2-40B4-BE49-F238E27FC236}">
                    <a16:creationId xmlns:a16="http://schemas.microsoft.com/office/drawing/2014/main" id="{33F4B7B9-C911-4454-B326-0F237CA9070D}"/>
                  </a:ext>
                </a:extLst>
              </p:cNvPr>
              <p:cNvSpPr>
                <a:spLocks noGrp="1" noRot="1" noChangeAspect="1" noMove="1" noResize="1" noEditPoints="1" noAdjustHandles="1" noChangeArrowheads="1" noChangeShapeType="1" noTextEdit="1"/>
              </p:cNvSpPr>
              <p:nvPr>
                <p:ph idx="1"/>
              </p:nvPr>
            </p:nvSpPr>
            <p:spPr>
              <a:xfrm>
                <a:off x="1472184" y="2052116"/>
                <a:ext cx="9097955" cy="4714444"/>
              </a:xfrm>
              <a:blipFill>
                <a:blip r:embed="rId2"/>
                <a:stretch>
                  <a:fillRect l="-402" t="-4916" r="-335"/>
                </a:stretch>
              </a:blipFill>
            </p:spPr>
            <p:txBody>
              <a:bodyPr/>
              <a:lstStyle/>
              <a:p>
                <a:r>
                  <a:rPr lang="el-GR">
                    <a:noFill/>
                  </a:rPr>
                  <a:t> </a:t>
                </a:r>
              </a:p>
            </p:txBody>
          </p:sp>
        </mc:Fallback>
      </mc:AlternateContent>
    </p:spTree>
    <p:extLst>
      <p:ext uri="{BB962C8B-B14F-4D97-AF65-F5344CB8AC3E}">
        <p14:creationId xmlns:p14="http://schemas.microsoft.com/office/powerpoint/2010/main" val="24160586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6E4EE18-0964-4602-B7EE-AF152969FD40}"/>
              </a:ext>
            </a:extLst>
          </p:cNvPr>
          <p:cNvSpPr>
            <a:spLocks noGrp="1"/>
          </p:cNvSpPr>
          <p:nvPr>
            <p:ph type="title"/>
          </p:nvPr>
        </p:nvSpPr>
        <p:spPr/>
        <p:txBody>
          <a:bodyPr/>
          <a:lstStyle/>
          <a:p>
            <a:pPr algn="l"/>
            <a: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t>Εσωτερικός δείκτης απόδοσης</a:t>
            </a:r>
            <a:br>
              <a:rPr kumimoji="0" lang="en-US" sz="3400" b="0" i="0" u="none" strike="noStrike" kern="1200" cap="none" spc="0" normalizeH="0" baseline="0" noProof="0" dirty="0">
                <a:ln>
                  <a:noFill/>
                </a:ln>
                <a:solidFill>
                  <a:prstClr val="white"/>
                </a:solidFill>
                <a:effectLst/>
                <a:uLnTx/>
                <a:uFillTx/>
                <a:latin typeface="Arial" panose="020B0604020202020204"/>
                <a:ea typeface="+mj-ea"/>
                <a:cs typeface="+mj-cs"/>
              </a:rPr>
            </a:br>
            <a: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t>Εφαρμογή 2</a:t>
            </a:r>
            <a:endParaRPr lang="el-GR" dirty="0"/>
          </a:p>
        </p:txBody>
      </p:sp>
      <p:sp>
        <p:nvSpPr>
          <p:cNvPr id="3" name="Θέση περιεχομένου 2">
            <a:extLst>
              <a:ext uri="{FF2B5EF4-FFF2-40B4-BE49-F238E27FC236}">
                <a16:creationId xmlns:a16="http://schemas.microsoft.com/office/drawing/2014/main" id="{20DB6638-A004-476D-91B8-70F39A526FD8}"/>
              </a:ext>
            </a:extLst>
          </p:cNvPr>
          <p:cNvSpPr>
            <a:spLocks noGrp="1"/>
          </p:cNvSpPr>
          <p:nvPr>
            <p:ph idx="1"/>
          </p:nvPr>
        </p:nvSpPr>
        <p:spPr>
          <a:xfrm>
            <a:off x="1517904" y="2052116"/>
            <a:ext cx="9052235" cy="3997828"/>
          </a:xfrm>
        </p:spPr>
        <p:txBody>
          <a:bodyPr>
            <a:normAutofit fontScale="85000" lnSpcReduction="10000"/>
          </a:bodyPr>
          <a:lstStyle/>
          <a:p>
            <a:pPr marL="0" indent="0" algn="just">
              <a:buNone/>
            </a:pPr>
            <a:r>
              <a:rPr lang="el-GR" dirty="0"/>
              <a:t>Η κατασκευαστική εταιρεία «BASE» επιθυμεί την αγορά ενός μηχανήματος αξίας 216.000 ευρώ με ωφέλιμο βίο τέσσερα έτη, το οποίο θα αποφέρει τις παρακάτω ταμιακές εισροές ανά έτος:</a:t>
            </a:r>
          </a:p>
          <a:p>
            <a:pPr marL="0" indent="0">
              <a:buNone/>
            </a:pPr>
            <a:r>
              <a:rPr lang="el-GR" dirty="0"/>
              <a:t>Έτος 1°: 40.320 </a:t>
            </a:r>
          </a:p>
          <a:p>
            <a:pPr marL="0" indent="0">
              <a:buNone/>
            </a:pPr>
            <a:r>
              <a:rPr lang="el-GR" dirty="0"/>
              <a:t>Έτος 2°: 47.040 </a:t>
            </a:r>
          </a:p>
          <a:p>
            <a:pPr marL="0" indent="0">
              <a:buNone/>
            </a:pPr>
            <a:r>
              <a:rPr lang="el-GR" dirty="0"/>
              <a:t>Έτος 3°: 53.760 </a:t>
            </a:r>
          </a:p>
          <a:p>
            <a:pPr marL="0" indent="0">
              <a:buNone/>
            </a:pPr>
            <a:r>
              <a:rPr lang="el-GR" dirty="0"/>
              <a:t>Έτος 4°: 60.480 </a:t>
            </a:r>
          </a:p>
          <a:p>
            <a:pPr marL="0" indent="0">
              <a:buNone/>
            </a:pPr>
            <a:r>
              <a:rPr lang="el-GR" dirty="0"/>
              <a:t>Ζητείται να γίνει αξιολόγηση της ανωτέρω επένδυσης με τη μέθοδο του εσωτερικού βαθμού απόδοσης, γνωρίζοντας ότι το ισχύον επιτόκιο προεξόφλησης ανέρχεται σε 8,9%.</a:t>
            </a:r>
          </a:p>
          <a:p>
            <a:pPr marL="0" indent="0">
              <a:buNone/>
            </a:pPr>
            <a:endParaRPr lang="el-GR" dirty="0"/>
          </a:p>
        </p:txBody>
      </p:sp>
    </p:spTree>
    <p:extLst>
      <p:ext uri="{BB962C8B-B14F-4D97-AF65-F5344CB8AC3E}">
        <p14:creationId xmlns:p14="http://schemas.microsoft.com/office/powerpoint/2010/main" val="32587456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rotWithShape="1">
          <a:blip r:embed="rId2"/>
          <a:stretch/>
        </a:blip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B0F3308-12C4-4DD7-ABB4-D0DFAA3CF6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9867" cy="68552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6A24046D-AAB6-4470-AC22-6448D576E5B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3" name="Picture 12">
            <a:extLst>
              <a:ext uri="{FF2B5EF4-FFF2-40B4-BE49-F238E27FC236}">
                <a16:creationId xmlns:a16="http://schemas.microsoft.com/office/drawing/2014/main" id="{211A0A85-392D-49DA-B9EC-82262B3B961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alphaModFix/>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15" name="Rectangle 14">
            <a:extLst>
              <a:ext uri="{FF2B5EF4-FFF2-40B4-BE49-F238E27FC236}">
                <a16:creationId xmlns:a16="http://schemas.microsoft.com/office/drawing/2014/main" id="{73AFD74C-283C-45BD-885B-6E6635E4B3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CE3DE725-FEB0-422F-BDBA-A29C95768A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05058156-257B-4118-BA50-5869C8AF6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7533" y="0"/>
            <a:ext cx="10378001"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D51371F5-4A40-4F29-B497-042F2AE2C6B1}"/>
              </a:ext>
            </a:extLst>
          </p:cNvPr>
          <p:cNvSpPr>
            <a:spLocks noGrp="1"/>
          </p:cNvSpPr>
          <p:nvPr>
            <p:ph type="title"/>
          </p:nvPr>
        </p:nvSpPr>
        <p:spPr>
          <a:xfrm>
            <a:off x="1969803" y="808056"/>
            <a:ext cx="8608037" cy="1077229"/>
          </a:xfrm>
        </p:spPr>
        <p:txBody>
          <a:bodyPr>
            <a:normAutofit/>
          </a:bodyPr>
          <a:lstStyle/>
          <a:p>
            <a:pPr algn="l"/>
            <a:r>
              <a:rPr kumimoji="0" lang="el-GR" b="0" i="0" u="none" strike="noStrike" kern="1200" cap="none" spc="0" normalizeH="0" baseline="0" noProof="0" dirty="0">
                <a:ln>
                  <a:noFill/>
                </a:ln>
                <a:effectLst/>
                <a:uLnTx/>
                <a:uFillTx/>
                <a:latin typeface="Arial" panose="020B0604020202020204"/>
                <a:ea typeface="+mj-ea"/>
                <a:cs typeface="+mj-cs"/>
              </a:rPr>
              <a:t>Εσωτερικός δείκτης απόδοσης</a:t>
            </a:r>
            <a:br>
              <a:rPr kumimoji="0" lang="en-US" b="0" i="0" u="none" strike="noStrike" kern="1200" cap="none" spc="0" normalizeH="0" baseline="0" noProof="0" dirty="0">
                <a:ln>
                  <a:noFill/>
                </a:ln>
                <a:effectLst/>
                <a:uLnTx/>
                <a:uFillTx/>
                <a:latin typeface="Arial" panose="020B0604020202020204"/>
                <a:ea typeface="+mj-ea"/>
                <a:cs typeface="+mj-cs"/>
              </a:rPr>
            </a:br>
            <a:r>
              <a:rPr kumimoji="0" lang="el-GR" b="0" i="0" u="none" strike="noStrike" kern="1200" cap="none" spc="0" normalizeH="0" baseline="0" noProof="0" dirty="0">
                <a:ln>
                  <a:noFill/>
                </a:ln>
                <a:effectLst/>
                <a:uLnTx/>
                <a:uFillTx/>
                <a:latin typeface="Arial" panose="020B0604020202020204"/>
                <a:ea typeface="+mj-ea"/>
                <a:cs typeface="+mj-cs"/>
              </a:rPr>
              <a:t>Εφαρμογή 2</a:t>
            </a:r>
            <a:endParaRPr lang="el-GR" dirty="0"/>
          </a:p>
        </p:txBody>
      </p:sp>
      <p:sp>
        <p:nvSpPr>
          <p:cNvPr id="3" name="Θέση περιεχομένου 2">
            <a:extLst>
              <a:ext uri="{FF2B5EF4-FFF2-40B4-BE49-F238E27FC236}">
                <a16:creationId xmlns:a16="http://schemas.microsoft.com/office/drawing/2014/main" id="{7457BC3A-45D6-4B13-B7A5-779430A0889B}"/>
              </a:ext>
            </a:extLst>
          </p:cNvPr>
          <p:cNvSpPr>
            <a:spLocks noGrp="1"/>
          </p:cNvSpPr>
          <p:nvPr>
            <p:ph idx="1"/>
          </p:nvPr>
        </p:nvSpPr>
        <p:spPr>
          <a:xfrm>
            <a:off x="1975805" y="2052116"/>
            <a:ext cx="2658877" cy="1678636"/>
          </a:xfrm>
        </p:spPr>
        <p:txBody>
          <a:bodyPr>
            <a:normAutofit/>
          </a:bodyPr>
          <a:lstStyle/>
          <a:p>
            <a:pPr marL="0" indent="0">
              <a:spcAft>
                <a:spcPts val="900"/>
              </a:spcAft>
              <a:buNone/>
            </a:pPr>
            <a:r>
              <a:rPr lang="el-GR" sz="1600" b="1" spc="100" dirty="0">
                <a:effectLst/>
                <a:latin typeface="Arial" panose="020B0604020202020204" pitchFamily="34" charset="0"/>
                <a:ea typeface="Arial" panose="020B0604020202020204" pitchFamily="34" charset="0"/>
              </a:rPr>
              <a:t>Λύση</a:t>
            </a:r>
            <a:endParaRPr lang="el-GR" sz="1600" b="1" dirty="0">
              <a:effectLst/>
              <a:latin typeface="Arial" panose="020B0604020202020204" pitchFamily="34" charset="0"/>
              <a:ea typeface="Arial" panose="020B0604020202020204" pitchFamily="34" charset="0"/>
            </a:endParaRPr>
          </a:p>
          <a:p>
            <a:pPr marL="0" indent="0">
              <a:buNone/>
            </a:pPr>
            <a:r>
              <a:rPr lang="el-GR" sz="1600" b="1" spc="100" dirty="0">
                <a:effectLst/>
                <a:latin typeface="Arial" panose="020B0604020202020204" pitchFamily="34" charset="0"/>
                <a:ea typeface="Arial" panose="020B0604020202020204" pitchFamily="34" charset="0"/>
              </a:rPr>
              <a:t>I. Με προεξοφλητικό επιτόκιο 8%</a:t>
            </a:r>
            <a:endParaRPr lang="el-GR" sz="1600" b="1" dirty="0">
              <a:effectLst/>
              <a:latin typeface="Arial" panose="020B0604020202020204" pitchFamily="34" charset="0"/>
              <a:ea typeface="Arial" panose="020B0604020202020204" pitchFamily="34" charset="0"/>
            </a:endParaRPr>
          </a:p>
          <a:p>
            <a:pPr marL="0" indent="0">
              <a:buNone/>
            </a:pPr>
            <a:endParaRPr lang="el-GR" sz="1600" dirty="0"/>
          </a:p>
        </p:txBody>
      </p:sp>
      <p:sp>
        <p:nvSpPr>
          <p:cNvPr id="21" name="Rectangle 20">
            <a:extLst>
              <a:ext uri="{FF2B5EF4-FFF2-40B4-BE49-F238E27FC236}">
                <a16:creationId xmlns:a16="http://schemas.microsoft.com/office/drawing/2014/main" id="{D23B4D99-FEA8-489A-8436-A2F113BE1B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87666" y="-2718"/>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Πίνακας 3">
            <a:extLst>
              <a:ext uri="{FF2B5EF4-FFF2-40B4-BE49-F238E27FC236}">
                <a16:creationId xmlns:a16="http://schemas.microsoft.com/office/drawing/2014/main" id="{E66DB347-9683-4979-A927-4B88E4B0FE7C}"/>
              </a:ext>
            </a:extLst>
          </p:cNvPr>
          <p:cNvGraphicFramePr>
            <a:graphicFrameLocks noGrp="1"/>
          </p:cNvGraphicFramePr>
          <p:nvPr>
            <p:extLst>
              <p:ext uri="{D42A27DB-BD31-4B8C-83A1-F6EECF244321}">
                <p14:modId xmlns:p14="http://schemas.microsoft.com/office/powerpoint/2010/main" val="989751915"/>
              </p:ext>
            </p:extLst>
          </p:nvPr>
        </p:nvGraphicFramePr>
        <p:xfrm>
          <a:off x="5758865" y="1780400"/>
          <a:ext cx="4818975" cy="3291764"/>
        </p:xfrm>
        <a:graphic>
          <a:graphicData uri="http://schemas.openxmlformats.org/drawingml/2006/table">
            <a:tbl>
              <a:tblPr firstRow="1" firstCol="1" bandRow="1">
                <a:tableStyleId>{5C22544A-7EE6-4342-B048-85BDC9FD1C3A}</a:tableStyleId>
              </a:tblPr>
              <a:tblGrid>
                <a:gridCol w="1642439">
                  <a:extLst>
                    <a:ext uri="{9D8B030D-6E8A-4147-A177-3AD203B41FA5}">
                      <a16:colId xmlns:a16="http://schemas.microsoft.com/office/drawing/2014/main" val="1906398452"/>
                    </a:ext>
                  </a:extLst>
                </a:gridCol>
                <a:gridCol w="794134">
                  <a:extLst>
                    <a:ext uri="{9D8B030D-6E8A-4147-A177-3AD203B41FA5}">
                      <a16:colId xmlns:a16="http://schemas.microsoft.com/office/drawing/2014/main" val="4065816152"/>
                    </a:ext>
                  </a:extLst>
                </a:gridCol>
                <a:gridCol w="794134">
                  <a:extLst>
                    <a:ext uri="{9D8B030D-6E8A-4147-A177-3AD203B41FA5}">
                      <a16:colId xmlns:a16="http://schemas.microsoft.com/office/drawing/2014/main" val="3387625401"/>
                    </a:ext>
                  </a:extLst>
                </a:gridCol>
                <a:gridCol w="794134">
                  <a:extLst>
                    <a:ext uri="{9D8B030D-6E8A-4147-A177-3AD203B41FA5}">
                      <a16:colId xmlns:a16="http://schemas.microsoft.com/office/drawing/2014/main" val="58749332"/>
                    </a:ext>
                  </a:extLst>
                </a:gridCol>
                <a:gridCol w="794134">
                  <a:extLst>
                    <a:ext uri="{9D8B030D-6E8A-4147-A177-3AD203B41FA5}">
                      <a16:colId xmlns:a16="http://schemas.microsoft.com/office/drawing/2014/main" val="156877735"/>
                    </a:ext>
                  </a:extLst>
                </a:gridCol>
              </a:tblGrid>
              <a:tr h="277522">
                <a:tc rowSpan="2">
                  <a:txBody>
                    <a:bodyPr/>
                    <a:lstStyle/>
                    <a:p>
                      <a:pPr algn="just">
                        <a:lnSpc>
                          <a:spcPct val="150000"/>
                        </a:lnSpc>
                      </a:pPr>
                      <a:r>
                        <a:rPr lang="el-GR" sz="1200" u="none" strike="noStrike" spc="0">
                          <a:effectLst/>
                        </a:rPr>
                        <a:t>Ανάλυση Ταμιακών Εισροών</a:t>
                      </a:r>
                      <a:endParaRPr lang="el-GR" sz="1300">
                        <a:solidFill>
                          <a:srgbClr val="000000"/>
                        </a:solidFill>
                        <a:effectLst/>
                        <a:latin typeface="Arial Unicode MS"/>
                      </a:endParaRPr>
                    </a:p>
                  </a:txBody>
                  <a:tcPr marL="6814" marR="6814" marT="0" marB="0" anchor="ctr"/>
                </a:tc>
                <a:tc>
                  <a:txBody>
                    <a:bodyPr/>
                    <a:lstStyle/>
                    <a:p>
                      <a:pPr algn="just">
                        <a:lnSpc>
                          <a:spcPct val="150000"/>
                        </a:lnSpc>
                      </a:pPr>
                      <a:r>
                        <a:rPr lang="el-GR" sz="1200">
                          <a:effectLst/>
                        </a:rPr>
                        <a:t> </a:t>
                      </a:r>
                      <a:endParaRPr lang="el-GR" sz="1300">
                        <a:solidFill>
                          <a:srgbClr val="000000"/>
                        </a:solidFill>
                        <a:effectLst/>
                        <a:latin typeface="Arial Unicode MS"/>
                      </a:endParaRPr>
                    </a:p>
                  </a:txBody>
                  <a:tcPr marL="6814" marR="6814" marT="0" marB="0"/>
                </a:tc>
                <a:tc gridSpan="2">
                  <a:txBody>
                    <a:bodyPr/>
                    <a:lstStyle/>
                    <a:p>
                      <a:pPr algn="ctr">
                        <a:lnSpc>
                          <a:spcPct val="150000"/>
                        </a:lnSpc>
                      </a:pPr>
                      <a:r>
                        <a:rPr lang="el-GR" sz="1200" u="none" strike="noStrike" spc="0">
                          <a:effectLst/>
                        </a:rPr>
                        <a:t>Έτη</a:t>
                      </a:r>
                      <a:endParaRPr lang="el-GR" sz="1300">
                        <a:solidFill>
                          <a:srgbClr val="000000"/>
                        </a:solidFill>
                        <a:effectLst/>
                        <a:latin typeface="Arial Unicode MS"/>
                      </a:endParaRPr>
                    </a:p>
                  </a:txBody>
                  <a:tcPr marL="6814" marR="6814" marT="0" marB="0" anchor="b"/>
                </a:tc>
                <a:tc hMerge="1">
                  <a:txBody>
                    <a:bodyPr/>
                    <a:lstStyle/>
                    <a:p>
                      <a:endParaRPr lang="el-GR"/>
                    </a:p>
                  </a:txBody>
                  <a:tcPr/>
                </a:tc>
                <a:tc>
                  <a:txBody>
                    <a:bodyPr/>
                    <a:lstStyle/>
                    <a:p>
                      <a:pPr algn="just">
                        <a:lnSpc>
                          <a:spcPct val="150000"/>
                        </a:lnSpc>
                      </a:pPr>
                      <a:r>
                        <a:rPr lang="el-GR" sz="1200">
                          <a:effectLst/>
                        </a:rPr>
                        <a:t> </a:t>
                      </a:r>
                      <a:endParaRPr lang="el-GR" sz="1300">
                        <a:solidFill>
                          <a:srgbClr val="000000"/>
                        </a:solidFill>
                        <a:effectLst/>
                        <a:latin typeface="Arial Unicode MS"/>
                      </a:endParaRPr>
                    </a:p>
                  </a:txBody>
                  <a:tcPr marL="6814" marR="6814" marT="0" marB="0"/>
                </a:tc>
                <a:extLst>
                  <a:ext uri="{0D108BD9-81ED-4DB2-BD59-A6C34878D82A}">
                    <a16:rowId xmlns:a16="http://schemas.microsoft.com/office/drawing/2014/main" val="1360028903"/>
                  </a:ext>
                </a:extLst>
              </a:tr>
              <a:tr h="277522">
                <a:tc vMerge="1">
                  <a:txBody>
                    <a:bodyPr/>
                    <a:lstStyle/>
                    <a:p>
                      <a:endParaRPr lang="el-GR"/>
                    </a:p>
                  </a:txBody>
                  <a:tcPr/>
                </a:tc>
                <a:tc>
                  <a:txBody>
                    <a:bodyPr/>
                    <a:lstStyle/>
                    <a:p>
                      <a:pPr algn="just">
                        <a:lnSpc>
                          <a:spcPct val="150000"/>
                        </a:lnSpc>
                      </a:pPr>
                      <a:r>
                        <a:rPr lang="el-GR" sz="1200" u="none" strike="noStrike" spc="0">
                          <a:effectLst/>
                        </a:rPr>
                        <a:t>1</a:t>
                      </a:r>
                      <a:endParaRPr lang="el-GR" sz="1300">
                        <a:solidFill>
                          <a:srgbClr val="000000"/>
                        </a:solidFill>
                        <a:effectLst/>
                        <a:latin typeface="Arial Unicode MS"/>
                      </a:endParaRPr>
                    </a:p>
                  </a:txBody>
                  <a:tcPr marL="6814" marR="6814" marT="0" marB="0" anchor="b"/>
                </a:tc>
                <a:tc>
                  <a:txBody>
                    <a:bodyPr/>
                    <a:lstStyle/>
                    <a:p>
                      <a:pPr algn="just">
                        <a:lnSpc>
                          <a:spcPct val="150000"/>
                        </a:lnSpc>
                      </a:pPr>
                      <a:r>
                        <a:rPr lang="el-GR" sz="1200" u="none" strike="noStrike" spc="0">
                          <a:effectLst/>
                        </a:rPr>
                        <a:t>2</a:t>
                      </a:r>
                      <a:endParaRPr lang="el-GR" sz="1300">
                        <a:solidFill>
                          <a:srgbClr val="000000"/>
                        </a:solidFill>
                        <a:effectLst/>
                        <a:latin typeface="Arial Unicode MS"/>
                      </a:endParaRPr>
                    </a:p>
                  </a:txBody>
                  <a:tcPr marL="6814" marR="6814" marT="0" marB="0" anchor="b"/>
                </a:tc>
                <a:tc>
                  <a:txBody>
                    <a:bodyPr/>
                    <a:lstStyle/>
                    <a:p>
                      <a:pPr algn="just">
                        <a:lnSpc>
                          <a:spcPct val="150000"/>
                        </a:lnSpc>
                      </a:pPr>
                      <a:r>
                        <a:rPr lang="el-GR" sz="1200" u="none" strike="noStrike" spc="0">
                          <a:effectLst/>
                        </a:rPr>
                        <a:t>3</a:t>
                      </a:r>
                      <a:endParaRPr lang="el-GR" sz="1300">
                        <a:solidFill>
                          <a:srgbClr val="000000"/>
                        </a:solidFill>
                        <a:effectLst/>
                        <a:latin typeface="Arial Unicode MS"/>
                      </a:endParaRPr>
                    </a:p>
                  </a:txBody>
                  <a:tcPr marL="6814" marR="6814" marT="0" marB="0" anchor="ctr"/>
                </a:tc>
                <a:tc>
                  <a:txBody>
                    <a:bodyPr/>
                    <a:lstStyle/>
                    <a:p>
                      <a:pPr algn="just">
                        <a:lnSpc>
                          <a:spcPct val="150000"/>
                        </a:lnSpc>
                      </a:pPr>
                      <a:r>
                        <a:rPr lang="el-GR" sz="1200" u="none" strike="noStrike" spc="0">
                          <a:effectLst/>
                        </a:rPr>
                        <a:t>4</a:t>
                      </a:r>
                      <a:endParaRPr lang="el-GR" sz="1300">
                        <a:solidFill>
                          <a:srgbClr val="000000"/>
                        </a:solidFill>
                        <a:effectLst/>
                        <a:latin typeface="Arial Unicode MS"/>
                      </a:endParaRPr>
                    </a:p>
                  </a:txBody>
                  <a:tcPr marL="6814" marR="6814" marT="0" marB="0" anchor="ctr"/>
                </a:tc>
                <a:extLst>
                  <a:ext uri="{0D108BD9-81ED-4DB2-BD59-A6C34878D82A}">
                    <a16:rowId xmlns:a16="http://schemas.microsoft.com/office/drawing/2014/main" val="406938130"/>
                  </a:ext>
                </a:extLst>
              </a:tr>
              <a:tr h="277522">
                <a:tc>
                  <a:txBody>
                    <a:bodyPr/>
                    <a:lstStyle/>
                    <a:p>
                      <a:pPr algn="just">
                        <a:lnSpc>
                          <a:spcPct val="150000"/>
                        </a:lnSpc>
                      </a:pPr>
                      <a:r>
                        <a:rPr lang="el-GR" sz="1200">
                          <a:effectLst/>
                        </a:rPr>
                        <a:t> </a:t>
                      </a:r>
                      <a:endParaRPr lang="el-GR" sz="1300">
                        <a:solidFill>
                          <a:srgbClr val="000000"/>
                        </a:solidFill>
                        <a:effectLst/>
                        <a:latin typeface="Arial Unicode MS"/>
                      </a:endParaRPr>
                    </a:p>
                  </a:txBody>
                  <a:tcPr marL="6814" marR="6814" marT="0" marB="0"/>
                </a:tc>
                <a:tc>
                  <a:txBody>
                    <a:bodyPr/>
                    <a:lstStyle/>
                    <a:p>
                      <a:pPr algn="ctr">
                        <a:lnSpc>
                          <a:spcPct val="150000"/>
                        </a:lnSpc>
                      </a:pPr>
                      <a:r>
                        <a:rPr lang="el-GR" sz="1200" u="none" strike="noStrike" spc="0">
                          <a:effectLst/>
                        </a:rPr>
                        <a:t>40.320</a:t>
                      </a:r>
                      <a:endParaRPr lang="el-GR" sz="1300">
                        <a:solidFill>
                          <a:srgbClr val="000000"/>
                        </a:solidFill>
                        <a:effectLst/>
                        <a:latin typeface="Arial Unicode MS"/>
                      </a:endParaRPr>
                    </a:p>
                  </a:txBody>
                  <a:tcPr marL="6814" marR="6814" marT="0" marB="0"/>
                </a:tc>
                <a:tc>
                  <a:txBody>
                    <a:bodyPr/>
                    <a:lstStyle/>
                    <a:p>
                      <a:pPr algn="ctr">
                        <a:lnSpc>
                          <a:spcPct val="150000"/>
                        </a:lnSpc>
                      </a:pPr>
                      <a:r>
                        <a:rPr lang="el-GR" sz="1200" u="none" strike="noStrike" spc="0">
                          <a:effectLst/>
                        </a:rPr>
                        <a:t>47.040</a:t>
                      </a:r>
                      <a:endParaRPr lang="el-GR" sz="1300">
                        <a:solidFill>
                          <a:srgbClr val="000000"/>
                        </a:solidFill>
                        <a:effectLst/>
                        <a:latin typeface="Arial Unicode MS"/>
                      </a:endParaRPr>
                    </a:p>
                  </a:txBody>
                  <a:tcPr marL="6814" marR="6814" marT="0" marB="0"/>
                </a:tc>
                <a:tc>
                  <a:txBody>
                    <a:bodyPr/>
                    <a:lstStyle/>
                    <a:p>
                      <a:pPr algn="ctr">
                        <a:lnSpc>
                          <a:spcPct val="150000"/>
                        </a:lnSpc>
                      </a:pPr>
                      <a:r>
                        <a:rPr lang="el-GR" sz="1200" u="none" strike="noStrike" spc="0">
                          <a:effectLst/>
                        </a:rPr>
                        <a:t>53.760</a:t>
                      </a:r>
                      <a:endParaRPr lang="el-GR" sz="1300">
                        <a:solidFill>
                          <a:srgbClr val="000000"/>
                        </a:solidFill>
                        <a:effectLst/>
                        <a:latin typeface="Arial Unicode MS"/>
                      </a:endParaRPr>
                    </a:p>
                  </a:txBody>
                  <a:tcPr marL="6814" marR="6814" marT="0" marB="0"/>
                </a:tc>
                <a:tc>
                  <a:txBody>
                    <a:bodyPr/>
                    <a:lstStyle/>
                    <a:p>
                      <a:pPr algn="ctr">
                        <a:lnSpc>
                          <a:spcPct val="150000"/>
                        </a:lnSpc>
                      </a:pPr>
                      <a:r>
                        <a:rPr lang="el-GR" sz="1200" u="none" strike="noStrike" spc="0">
                          <a:effectLst/>
                        </a:rPr>
                        <a:t>60.480</a:t>
                      </a:r>
                      <a:endParaRPr lang="el-GR" sz="1300">
                        <a:solidFill>
                          <a:srgbClr val="000000"/>
                        </a:solidFill>
                        <a:effectLst/>
                        <a:latin typeface="Arial Unicode MS"/>
                      </a:endParaRPr>
                    </a:p>
                  </a:txBody>
                  <a:tcPr marL="6814" marR="6814" marT="0" marB="0"/>
                </a:tc>
                <a:extLst>
                  <a:ext uri="{0D108BD9-81ED-4DB2-BD59-A6C34878D82A}">
                    <a16:rowId xmlns:a16="http://schemas.microsoft.com/office/drawing/2014/main" val="3322842375"/>
                  </a:ext>
                </a:extLst>
              </a:tr>
              <a:tr h="547344">
                <a:tc>
                  <a:txBody>
                    <a:bodyPr/>
                    <a:lstStyle/>
                    <a:p>
                      <a:pPr algn="just">
                        <a:lnSpc>
                          <a:spcPct val="150000"/>
                        </a:lnSpc>
                      </a:pPr>
                      <a:r>
                        <a:rPr lang="el-GR" sz="1200" u="none" strike="noStrike" spc="0">
                          <a:effectLst/>
                        </a:rPr>
                        <a:t>Ονομ. Αξία Ταμ. Εισ. (ΕΣ</a:t>
                      </a:r>
                      <a:r>
                        <a:rPr lang="en-US" sz="1200" u="none" strike="noStrike" spc="0" baseline="-25000">
                          <a:effectLst/>
                        </a:rPr>
                        <a:t>t</a:t>
                      </a:r>
                      <a:r>
                        <a:rPr lang="el-GR" sz="1200" u="none" strike="noStrike" spc="0">
                          <a:effectLst/>
                        </a:rPr>
                        <a:t>)</a:t>
                      </a:r>
                      <a:endParaRPr lang="el-GR" sz="1300">
                        <a:solidFill>
                          <a:srgbClr val="000000"/>
                        </a:solidFill>
                        <a:effectLst/>
                        <a:latin typeface="Arial Unicode MS"/>
                      </a:endParaRPr>
                    </a:p>
                  </a:txBody>
                  <a:tcPr marL="6814" marR="6814" marT="0" marB="0"/>
                </a:tc>
                <a:tc>
                  <a:txBody>
                    <a:bodyPr/>
                    <a:lstStyle/>
                    <a:p>
                      <a:pPr algn="ctr">
                        <a:lnSpc>
                          <a:spcPct val="150000"/>
                        </a:lnSpc>
                      </a:pPr>
                      <a:r>
                        <a:rPr lang="el-GR" sz="1200" u="none" strike="noStrike" spc="0">
                          <a:effectLst/>
                        </a:rPr>
                        <a:t>0,92593</a:t>
                      </a:r>
                      <a:endParaRPr lang="el-GR" sz="1300">
                        <a:solidFill>
                          <a:srgbClr val="000000"/>
                        </a:solidFill>
                        <a:effectLst/>
                        <a:latin typeface="Arial Unicode MS"/>
                      </a:endParaRPr>
                    </a:p>
                  </a:txBody>
                  <a:tcPr marL="6814" marR="6814" marT="0" marB="0"/>
                </a:tc>
                <a:tc>
                  <a:txBody>
                    <a:bodyPr/>
                    <a:lstStyle/>
                    <a:p>
                      <a:pPr algn="ctr">
                        <a:lnSpc>
                          <a:spcPct val="150000"/>
                        </a:lnSpc>
                      </a:pPr>
                      <a:r>
                        <a:rPr lang="el-GR" sz="1200" u="none" strike="noStrike" spc="0">
                          <a:effectLst/>
                        </a:rPr>
                        <a:t>0,85734</a:t>
                      </a:r>
                      <a:endParaRPr lang="el-GR" sz="1300">
                        <a:solidFill>
                          <a:srgbClr val="000000"/>
                        </a:solidFill>
                        <a:effectLst/>
                        <a:latin typeface="Arial Unicode MS"/>
                      </a:endParaRPr>
                    </a:p>
                  </a:txBody>
                  <a:tcPr marL="6814" marR="6814" marT="0" marB="0"/>
                </a:tc>
                <a:tc>
                  <a:txBody>
                    <a:bodyPr/>
                    <a:lstStyle/>
                    <a:p>
                      <a:pPr algn="ctr">
                        <a:lnSpc>
                          <a:spcPct val="150000"/>
                        </a:lnSpc>
                      </a:pPr>
                      <a:r>
                        <a:rPr lang="el-GR" sz="1200" u="none" strike="noStrike" spc="0">
                          <a:effectLst/>
                        </a:rPr>
                        <a:t>0,79383</a:t>
                      </a:r>
                      <a:endParaRPr lang="el-GR" sz="1300">
                        <a:solidFill>
                          <a:srgbClr val="000000"/>
                        </a:solidFill>
                        <a:effectLst/>
                        <a:latin typeface="Arial Unicode MS"/>
                      </a:endParaRPr>
                    </a:p>
                  </a:txBody>
                  <a:tcPr marL="6814" marR="6814" marT="0" marB="0"/>
                </a:tc>
                <a:tc>
                  <a:txBody>
                    <a:bodyPr/>
                    <a:lstStyle/>
                    <a:p>
                      <a:pPr algn="ctr">
                        <a:lnSpc>
                          <a:spcPct val="150000"/>
                        </a:lnSpc>
                      </a:pPr>
                      <a:r>
                        <a:rPr lang="el-GR" sz="1200" u="none" strike="noStrike" spc="0">
                          <a:effectLst/>
                        </a:rPr>
                        <a:t>0,73503</a:t>
                      </a:r>
                      <a:endParaRPr lang="el-GR" sz="1300">
                        <a:solidFill>
                          <a:srgbClr val="000000"/>
                        </a:solidFill>
                        <a:effectLst/>
                        <a:latin typeface="Arial Unicode MS"/>
                      </a:endParaRPr>
                    </a:p>
                  </a:txBody>
                  <a:tcPr marL="6814" marR="6814" marT="0" marB="0"/>
                </a:tc>
                <a:extLst>
                  <a:ext uri="{0D108BD9-81ED-4DB2-BD59-A6C34878D82A}">
                    <a16:rowId xmlns:a16="http://schemas.microsoft.com/office/drawing/2014/main" val="1830187349"/>
                  </a:ext>
                </a:extLst>
              </a:tr>
              <a:tr h="547344">
                <a:tc>
                  <a:txBody>
                    <a:bodyPr/>
                    <a:lstStyle/>
                    <a:p>
                      <a:pPr algn="just">
                        <a:lnSpc>
                          <a:spcPct val="150000"/>
                        </a:lnSpc>
                      </a:pPr>
                      <a:r>
                        <a:rPr lang="el-GR" sz="1200" u="none" strike="noStrike" spc="0">
                          <a:effectLst/>
                        </a:rPr>
                        <a:t>Παρ. Αξία μιας Νομ/κής Μον.</a:t>
                      </a:r>
                      <a:endParaRPr lang="el-GR" sz="1300">
                        <a:solidFill>
                          <a:srgbClr val="000000"/>
                        </a:solidFill>
                        <a:effectLst/>
                        <a:latin typeface="Arial Unicode MS"/>
                      </a:endParaRPr>
                    </a:p>
                  </a:txBody>
                  <a:tcPr marL="6814" marR="6814" marT="0" marB="0" anchor="b"/>
                </a:tc>
                <a:tc>
                  <a:txBody>
                    <a:bodyPr/>
                    <a:lstStyle/>
                    <a:p>
                      <a:pPr algn="ctr">
                        <a:lnSpc>
                          <a:spcPct val="150000"/>
                        </a:lnSpc>
                      </a:pPr>
                      <a:r>
                        <a:rPr lang="el-GR" sz="1200">
                          <a:effectLst/>
                        </a:rPr>
                        <a:t> </a:t>
                      </a:r>
                      <a:endParaRPr lang="el-GR" sz="1300">
                        <a:solidFill>
                          <a:srgbClr val="000000"/>
                        </a:solidFill>
                        <a:effectLst/>
                        <a:latin typeface="Arial Unicode MS"/>
                      </a:endParaRPr>
                    </a:p>
                  </a:txBody>
                  <a:tcPr marL="6814" marR="6814" marT="0" marB="0"/>
                </a:tc>
                <a:tc>
                  <a:txBody>
                    <a:bodyPr/>
                    <a:lstStyle/>
                    <a:p>
                      <a:pPr algn="ctr">
                        <a:lnSpc>
                          <a:spcPct val="150000"/>
                        </a:lnSpc>
                      </a:pPr>
                      <a:r>
                        <a:rPr lang="el-GR" sz="1200">
                          <a:effectLst/>
                        </a:rPr>
                        <a:t> </a:t>
                      </a:r>
                      <a:endParaRPr lang="el-GR" sz="1300">
                        <a:solidFill>
                          <a:srgbClr val="000000"/>
                        </a:solidFill>
                        <a:effectLst/>
                        <a:latin typeface="Arial Unicode MS"/>
                      </a:endParaRPr>
                    </a:p>
                  </a:txBody>
                  <a:tcPr marL="6814" marR="6814" marT="0" marB="0"/>
                </a:tc>
                <a:tc>
                  <a:txBody>
                    <a:bodyPr/>
                    <a:lstStyle/>
                    <a:p>
                      <a:pPr algn="ctr">
                        <a:lnSpc>
                          <a:spcPct val="150000"/>
                        </a:lnSpc>
                      </a:pPr>
                      <a:r>
                        <a:rPr lang="el-GR" sz="1200">
                          <a:effectLst/>
                        </a:rPr>
                        <a:t> </a:t>
                      </a:r>
                      <a:endParaRPr lang="el-GR" sz="1300">
                        <a:solidFill>
                          <a:srgbClr val="000000"/>
                        </a:solidFill>
                        <a:effectLst/>
                        <a:latin typeface="Arial Unicode MS"/>
                      </a:endParaRPr>
                    </a:p>
                  </a:txBody>
                  <a:tcPr marL="6814" marR="6814" marT="0" marB="0"/>
                </a:tc>
                <a:tc>
                  <a:txBody>
                    <a:bodyPr/>
                    <a:lstStyle/>
                    <a:p>
                      <a:pPr algn="ctr">
                        <a:lnSpc>
                          <a:spcPct val="150000"/>
                        </a:lnSpc>
                      </a:pPr>
                      <a:r>
                        <a:rPr lang="el-GR" sz="1200">
                          <a:effectLst/>
                        </a:rPr>
                        <a:t> </a:t>
                      </a:r>
                      <a:endParaRPr lang="el-GR" sz="1300">
                        <a:solidFill>
                          <a:srgbClr val="000000"/>
                        </a:solidFill>
                        <a:effectLst/>
                        <a:latin typeface="Arial Unicode MS"/>
                      </a:endParaRPr>
                    </a:p>
                  </a:txBody>
                  <a:tcPr marL="6814" marR="6814" marT="0" marB="0"/>
                </a:tc>
                <a:extLst>
                  <a:ext uri="{0D108BD9-81ED-4DB2-BD59-A6C34878D82A}">
                    <a16:rowId xmlns:a16="http://schemas.microsoft.com/office/drawing/2014/main" val="2592484190"/>
                  </a:ext>
                </a:extLst>
              </a:tr>
              <a:tr h="547344">
                <a:tc>
                  <a:txBody>
                    <a:bodyPr/>
                    <a:lstStyle/>
                    <a:p>
                      <a:pPr algn="just">
                        <a:lnSpc>
                          <a:spcPct val="150000"/>
                        </a:lnSpc>
                      </a:pPr>
                      <a:r>
                        <a:rPr lang="el-GR" sz="1200" u="none" strike="noStrike" spc="0">
                          <a:effectLst/>
                        </a:rPr>
                        <a:t>[1/(1 + </a:t>
                      </a:r>
                      <a:r>
                        <a:rPr lang="en-US" sz="1200" u="none" strike="noStrike" spc="0">
                          <a:effectLst/>
                        </a:rPr>
                        <a:t>K</a:t>
                      </a:r>
                      <a:r>
                        <a:rPr lang="es-ES" sz="1200" u="none" strike="noStrike" spc="0">
                          <a:effectLst/>
                        </a:rPr>
                        <a:t>]</a:t>
                      </a:r>
                      <a:r>
                        <a:rPr lang="es-ES" sz="1200" u="none" strike="noStrike" spc="0" baseline="30000">
                          <a:effectLst/>
                        </a:rPr>
                        <a:t>t</a:t>
                      </a:r>
                      <a:r>
                        <a:rPr lang="es-ES" sz="1200" u="none" strike="noStrike" spc="0">
                          <a:effectLst/>
                        </a:rPr>
                        <a:t>] </a:t>
                      </a:r>
                      <a:r>
                        <a:rPr lang="el-GR" sz="1200" u="none" strike="noStrike" spc="0">
                          <a:effectLst/>
                        </a:rPr>
                        <a:t>(όπου </a:t>
                      </a:r>
                      <a:r>
                        <a:rPr lang="es-ES" sz="1200" u="none" strike="noStrike" spc="0">
                          <a:effectLst/>
                        </a:rPr>
                        <a:t>r</a:t>
                      </a:r>
                      <a:r>
                        <a:rPr lang="es-ES" sz="1200" u="none" strike="noStrike" spc="0" baseline="-25000">
                          <a:effectLst/>
                        </a:rPr>
                        <a:t>1</a:t>
                      </a:r>
                      <a:r>
                        <a:rPr lang="es-ES" sz="1200" u="none" strike="noStrike" spc="0">
                          <a:effectLst/>
                        </a:rPr>
                        <a:t> </a:t>
                      </a:r>
                      <a:r>
                        <a:rPr lang="el-GR" sz="1200" u="none" strike="noStrike" spc="0">
                          <a:effectLst/>
                        </a:rPr>
                        <a:t>= </a:t>
                      </a:r>
                      <a:r>
                        <a:rPr lang="en-US" sz="1200" u="none" strike="noStrike" spc="0">
                          <a:effectLst/>
                        </a:rPr>
                        <a:t>8</a:t>
                      </a:r>
                      <a:r>
                        <a:rPr lang="el-GR" sz="1200" u="none" strike="noStrike" spc="0">
                          <a:effectLst/>
                        </a:rPr>
                        <a:t>%)</a:t>
                      </a:r>
                      <a:endParaRPr lang="el-GR" sz="1300">
                        <a:solidFill>
                          <a:srgbClr val="000000"/>
                        </a:solidFill>
                        <a:effectLst/>
                        <a:latin typeface="Arial Unicode MS"/>
                      </a:endParaRPr>
                    </a:p>
                  </a:txBody>
                  <a:tcPr marL="6814" marR="6814" marT="0" marB="0" anchor="b"/>
                </a:tc>
                <a:tc>
                  <a:txBody>
                    <a:bodyPr/>
                    <a:lstStyle/>
                    <a:p>
                      <a:pPr algn="ctr">
                        <a:lnSpc>
                          <a:spcPct val="150000"/>
                        </a:lnSpc>
                      </a:pPr>
                      <a:r>
                        <a:rPr lang="el-GR" sz="1200" u="none" strike="noStrike" spc="0">
                          <a:effectLst/>
                        </a:rPr>
                        <a:t>37.333,50</a:t>
                      </a:r>
                      <a:endParaRPr lang="el-GR" sz="1300">
                        <a:solidFill>
                          <a:srgbClr val="000000"/>
                        </a:solidFill>
                        <a:effectLst/>
                        <a:latin typeface="Arial Unicode MS"/>
                      </a:endParaRPr>
                    </a:p>
                  </a:txBody>
                  <a:tcPr marL="6814" marR="6814" marT="0" marB="0"/>
                </a:tc>
                <a:tc>
                  <a:txBody>
                    <a:bodyPr/>
                    <a:lstStyle/>
                    <a:p>
                      <a:pPr algn="ctr">
                        <a:lnSpc>
                          <a:spcPct val="150000"/>
                        </a:lnSpc>
                      </a:pPr>
                      <a:r>
                        <a:rPr lang="el-GR" sz="1200" u="none" strike="noStrike" spc="0">
                          <a:effectLst/>
                        </a:rPr>
                        <a:t>40.329,27</a:t>
                      </a:r>
                      <a:endParaRPr lang="el-GR" sz="1300">
                        <a:solidFill>
                          <a:srgbClr val="000000"/>
                        </a:solidFill>
                        <a:effectLst/>
                        <a:latin typeface="Arial Unicode MS"/>
                      </a:endParaRPr>
                    </a:p>
                  </a:txBody>
                  <a:tcPr marL="6814" marR="6814" marT="0" marB="0"/>
                </a:tc>
                <a:tc>
                  <a:txBody>
                    <a:bodyPr/>
                    <a:lstStyle/>
                    <a:p>
                      <a:pPr algn="ctr">
                        <a:lnSpc>
                          <a:spcPct val="150000"/>
                        </a:lnSpc>
                      </a:pPr>
                      <a:r>
                        <a:rPr lang="el-GR" sz="1200" u="none" strike="noStrike" spc="0">
                          <a:effectLst/>
                        </a:rPr>
                        <a:t>42.676,30</a:t>
                      </a:r>
                      <a:endParaRPr lang="el-GR" sz="1300">
                        <a:solidFill>
                          <a:srgbClr val="000000"/>
                        </a:solidFill>
                        <a:effectLst/>
                        <a:latin typeface="Arial Unicode MS"/>
                      </a:endParaRPr>
                    </a:p>
                  </a:txBody>
                  <a:tcPr marL="6814" marR="6814" marT="0" marB="0"/>
                </a:tc>
                <a:tc>
                  <a:txBody>
                    <a:bodyPr/>
                    <a:lstStyle/>
                    <a:p>
                      <a:pPr algn="ctr">
                        <a:lnSpc>
                          <a:spcPct val="150000"/>
                        </a:lnSpc>
                      </a:pPr>
                      <a:r>
                        <a:rPr lang="el-GR" sz="1200" u="none" strike="noStrike" spc="0">
                          <a:effectLst/>
                        </a:rPr>
                        <a:t>44.454,61</a:t>
                      </a:r>
                      <a:endParaRPr lang="el-GR" sz="1300">
                        <a:solidFill>
                          <a:srgbClr val="000000"/>
                        </a:solidFill>
                        <a:effectLst/>
                        <a:latin typeface="Arial Unicode MS"/>
                      </a:endParaRPr>
                    </a:p>
                  </a:txBody>
                  <a:tcPr marL="6814" marR="6814" marT="0" marB="0"/>
                </a:tc>
                <a:extLst>
                  <a:ext uri="{0D108BD9-81ED-4DB2-BD59-A6C34878D82A}">
                    <a16:rowId xmlns:a16="http://schemas.microsoft.com/office/drawing/2014/main" val="968267144"/>
                  </a:ext>
                </a:extLst>
              </a:tr>
              <a:tr h="817166">
                <a:tc>
                  <a:txBody>
                    <a:bodyPr/>
                    <a:lstStyle/>
                    <a:p>
                      <a:pPr algn="just">
                        <a:lnSpc>
                          <a:spcPct val="150000"/>
                        </a:lnSpc>
                      </a:pPr>
                      <a:r>
                        <a:rPr lang="el-GR" sz="1200" u="none" strike="noStrike" spc="0">
                          <a:effectLst/>
                        </a:rPr>
                        <a:t>Παρ. Αξία Ταμιακών Εισ.</a:t>
                      </a:r>
                      <a:endParaRPr lang="el-GR" sz="1300">
                        <a:effectLst/>
                      </a:endParaRPr>
                    </a:p>
                    <a:p>
                      <a:pPr algn="just">
                        <a:lnSpc>
                          <a:spcPct val="150000"/>
                        </a:lnSpc>
                      </a:pPr>
                      <a:r>
                        <a:rPr lang="es-ES" sz="1200" u="none" strike="noStrike" spc="0">
                          <a:effectLst/>
                        </a:rPr>
                        <a:t> [E</a:t>
                      </a:r>
                      <a:r>
                        <a:rPr lang="el-GR" sz="1200" u="none" strike="noStrike" spc="0">
                          <a:effectLst/>
                        </a:rPr>
                        <a:t>Σ</a:t>
                      </a:r>
                      <a:r>
                        <a:rPr lang="en-US" sz="1200" u="none" strike="noStrike" spc="0" baseline="-25000">
                          <a:effectLst/>
                        </a:rPr>
                        <a:t>t</a:t>
                      </a:r>
                      <a:r>
                        <a:rPr lang="en-US" sz="1200" u="none" strike="noStrike" spc="0">
                          <a:effectLst/>
                        </a:rPr>
                        <a:t> </a:t>
                      </a:r>
                      <a:r>
                        <a:rPr lang="el-GR" sz="1200" u="none" strike="noStrike" spc="0">
                          <a:effectLst/>
                        </a:rPr>
                        <a:t>X 1 / (1 + </a:t>
                      </a:r>
                      <a:r>
                        <a:rPr lang="es-ES" sz="1200" u="none" strike="noStrike" spc="0">
                          <a:effectLst/>
                        </a:rPr>
                        <a:t>K]</a:t>
                      </a:r>
                      <a:r>
                        <a:rPr lang="es-ES" sz="1200" u="none" strike="noStrike" spc="0" baseline="30000">
                          <a:effectLst/>
                        </a:rPr>
                        <a:t>t</a:t>
                      </a:r>
                      <a:r>
                        <a:rPr lang="es-ES" sz="1200" u="none" strike="noStrike" spc="0">
                          <a:effectLst/>
                        </a:rPr>
                        <a:t>]</a:t>
                      </a:r>
                      <a:endParaRPr lang="el-GR" sz="1300">
                        <a:solidFill>
                          <a:srgbClr val="000000"/>
                        </a:solidFill>
                        <a:effectLst/>
                        <a:latin typeface="Arial Unicode MS"/>
                      </a:endParaRPr>
                    </a:p>
                  </a:txBody>
                  <a:tcPr marL="6814" marR="6814" marT="0" marB="0"/>
                </a:tc>
                <a:tc>
                  <a:txBody>
                    <a:bodyPr/>
                    <a:lstStyle/>
                    <a:p>
                      <a:pPr algn="ctr">
                        <a:lnSpc>
                          <a:spcPct val="150000"/>
                        </a:lnSpc>
                      </a:pPr>
                      <a:r>
                        <a:rPr lang="el-GR" sz="1200">
                          <a:effectLst/>
                        </a:rPr>
                        <a:t> </a:t>
                      </a:r>
                      <a:endParaRPr lang="el-GR" sz="1300">
                        <a:solidFill>
                          <a:srgbClr val="000000"/>
                        </a:solidFill>
                        <a:effectLst/>
                        <a:latin typeface="Arial Unicode MS"/>
                      </a:endParaRPr>
                    </a:p>
                  </a:txBody>
                  <a:tcPr marL="6814" marR="6814" marT="0" marB="0"/>
                </a:tc>
                <a:tc>
                  <a:txBody>
                    <a:bodyPr/>
                    <a:lstStyle/>
                    <a:p>
                      <a:pPr algn="ctr">
                        <a:lnSpc>
                          <a:spcPct val="150000"/>
                        </a:lnSpc>
                      </a:pPr>
                      <a:r>
                        <a:rPr lang="el-GR" sz="1200">
                          <a:effectLst/>
                        </a:rPr>
                        <a:t> </a:t>
                      </a:r>
                      <a:endParaRPr lang="el-GR" sz="1300">
                        <a:solidFill>
                          <a:srgbClr val="000000"/>
                        </a:solidFill>
                        <a:effectLst/>
                        <a:latin typeface="Arial Unicode MS"/>
                      </a:endParaRPr>
                    </a:p>
                  </a:txBody>
                  <a:tcPr marL="6814" marR="6814" marT="0" marB="0"/>
                </a:tc>
                <a:tc>
                  <a:txBody>
                    <a:bodyPr/>
                    <a:lstStyle/>
                    <a:p>
                      <a:pPr algn="ctr">
                        <a:lnSpc>
                          <a:spcPct val="150000"/>
                        </a:lnSpc>
                      </a:pPr>
                      <a:r>
                        <a:rPr lang="el-GR" sz="1200">
                          <a:effectLst/>
                        </a:rPr>
                        <a:t> </a:t>
                      </a:r>
                      <a:endParaRPr lang="el-GR" sz="1300">
                        <a:solidFill>
                          <a:srgbClr val="000000"/>
                        </a:solidFill>
                        <a:effectLst/>
                        <a:latin typeface="Arial Unicode MS"/>
                      </a:endParaRPr>
                    </a:p>
                  </a:txBody>
                  <a:tcPr marL="6814" marR="6814" marT="0" marB="0"/>
                </a:tc>
                <a:tc>
                  <a:txBody>
                    <a:bodyPr/>
                    <a:lstStyle/>
                    <a:p>
                      <a:pPr algn="ctr">
                        <a:lnSpc>
                          <a:spcPct val="150000"/>
                        </a:lnSpc>
                      </a:pPr>
                      <a:r>
                        <a:rPr lang="el-GR" sz="1200" dirty="0">
                          <a:effectLst/>
                        </a:rPr>
                        <a:t> </a:t>
                      </a:r>
                      <a:endParaRPr lang="el-GR" sz="1300" dirty="0">
                        <a:solidFill>
                          <a:srgbClr val="000000"/>
                        </a:solidFill>
                        <a:effectLst/>
                        <a:latin typeface="Arial Unicode MS"/>
                      </a:endParaRPr>
                    </a:p>
                  </a:txBody>
                  <a:tcPr marL="6814" marR="6814" marT="0" marB="0"/>
                </a:tc>
                <a:extLst>
                  <a:ext uri="{0D108BD9-81ED-4DB2-BD59-A6C34878D82A}">
                    <a16:rowId xmlns:a16="http://schemas.microsoft.com/office/drawing/2014/main" val="2520617918"/>
                  </a:ext>
                </a:extLst>
              </a:tr>
            </a:tbl>
          </a:graphicData>
        </a:graphic>
      </p:graphicFrame>
      <p:sp>
        <p:nvSpPr>
          <p:cNvPr id="14" name="TextBox 13">
            <a:extLst>
              <a:ext uri="{FF2B5EF4-FFF2-40B4-BE49-F238E27FC236}">
                <a16:creationId xmlns:a16="http://schemas.microsoft.com/office/drawing/2014/main" id="{BED50E47-3CCE-49FF-8153-4EC29BEE1AC2}"/>
              </a:ext>
            </a:extLst>
          </p:cNvPr>
          <p:cNvSpPr txBox="1"/>
          <p:nvPr/>
        </p:nvSpPr>
        <p:spPr>
          <a:xfrm>
            <a:off x="1673352" y="5301696"/>
            <a:ext cx="8961121" cy="794064"/>
          </a:xfrm>
          <a:prstGeom prst="rect">
            <a:avLst/>
          </a:prstGeom>
          <a:noFill/>
        </p:spPr>
        <p:txBody>
          <a:bodyPr wrap="square">
            <a:spAutoFit/>
          </a:bodyPr>
          <a:lstStyle/>
          <a:p>
            <a:pPr indent="-1130300" algn="just">
              <a:lnSpc>
                <a:spcPct val="150000"/>
              </a:lnSpc>
              <a:spcBef>
                <a:spcPts val="900"/>
              </a:spcBef>
              <a:spcAft>
                <a:spcPts val="900"/>
              </a:spcAft>
            </a:pPr>
            <a:r>
              <a:rPr lang="el-GR" sz="1600" spc="100" dirty="0">
                <a:effectLst/>
                <a:latin typeface="Arial" panose="020B0604020202020204" pitchFamily="34" charset="0"/>
                <a:ea typeface="Sylfaen" panose="010A0502050306030303" pitchFamily="18" charset="0"/>
                <a:cs typeface="Sylfaen" panose="010A0502050306030303" pitchFamily="18" charset="0"/>
              </a:rPr>
              <a:t>Καθαρή Παρούσα Αξία</a:t>
            </a:r>
            <a:r>
              <a:rPr lang="el-GR" sz="1600" spc="100" baseline="-25000" dirty="0">
                <a:effectLst/>
                <a:latin typeface="Arial" panose="020B0604020202020204" pitchFamily="34" charset="0"/>
                <a:ea typeface="Sylfaen" panose="010A0502050306030303" pitchFamily="18" charset="0"/>
                <a:cs typeface="Sylfaen" panose="010A0502050306030303" pitchFamily="18" charset="0"/>
              </a:rPr>
              <a:t>1</a:t>
            </a:r>
            <a:r>
              <a:rPr lang="el-GR" sz="1600" spc="100" dirty="0">
                <a:effectLst/>
                <a:latin typeface="Arial" panose="020B0604020202020204" pitchFamily="34" charset="0"/>
                <a:ea typeface="Sylfaen" panose="010A0502050306030303" pitchFamily="18" charset="0"/>
                <a:cs typeface="Sylfaen" panose="010A0502050306030303" pitchFamily="18" charset="0"/>
              </a:rPr>
              <a:t> </a:t>
            </a:r>
            <a:r>
              <a:rPr kumimoji="0" lang="el-GR" sz="1600" b="0" i="0" u="none" strike="noStrike" kern="1200" cap="none" spc="100" normalizeH="0" baseline="0" noProof="0" dirty="0">
                <a:ln>
                  <a:noFill/>
                </a:ln>
                <a:solidFill>
                  <a:prstClr val="white"/>
                </a:solidFill>
                <a:effectLst/>
                <a:uLnTx/>
                <a:uFillTx/>
                <a:latin typeface="Arial" panose="020B0604020202020204" pitchFamily="34" charset="0"/>
                <a:ea typeface="Sylfaen" panose="010A0502050306030303" pitchFamily="18" charset="0"/>
                <a:cs typeface="Sylfaen" panose="010A0502050306030303" pitchFamily="18" charset="0"/>
              </a:rPr>
              <a:t>Κ,Π,Α.</a:t>
            </a:r>
            <a:r>
              <a:rPr kumimoji="0" lang="el-GR" sz="1600" b="0" i="0" u="none" strike="noStrike" kern="1200" cap="none" spc="100" normalizeH="0" baseline="-25000" noProof="0" dirty="0">
                <a:ln>
                  <a:noFill/>
                </a:ln>
                <a:solidFill>
                  <a:prstClr val="white"/>
                </a:solidFill>
                <a:effectLst/>
                <a:uLnTx/>
                <a:uFillTx/>
                <a:latin typeface="Arial" panose="020B0604020202020204" pitchFamily="34" charset="0"/>
                <a:ea typeface="Sylfaen" panose="010A0502050306030303" pitchFamily="18" charset="0"/>
                <a:cs typeface="Sylfaen" panose="010A0502050306030303" pitchFamily="18" charset="0"/>
              </a:rPr>
              <a:t>1 </a:t>
            </a:r>
            <a:r>
              <a:rPr lang="el-GR" sz="1600" spc="100" dirty="0">
                <a:effectLst/>
                <a:latin typeface="Arial" panose="020B0604020202020204" pitchFamily="34" charset="0"/>
                <a:ea typeface="Sylfaen" panose="010A0502050306030303" pitchFamily="18" charset="0"/>
                <a:cs typeface="Sylfaen" panose="010A0502050306030303" pitchFamily="18" charset="0"/>
              </a:rPr>
              <a:t>= (37.333,50 + 40.329,27 + 42.676,30 +44.454,61) - 162.000 =&gt;</a:t>
            </a:r>
            <a:r>
              <a:rPr kumimoji="0" lang="el-GR" sz="1600" b="0" i="0" u="none" strike="noStrike" kern="1200" cap="none" spc="100" normalizeH="0" baseline="0" noProof="0" dirty="0">
                <a:ln>
                  <a:noFill/>
                </a:ln>
                <a:solidFill>
                  <a:prstClr val="white"/>
                </a:solidFill>
                <a:effectLst/>
                <a:uLnTx/>
                <a:uFillTx/>
                <a:latin typeface="Arial" panose="020B0604020202020204" pitchFamily="34" charset="0"/>
                <a:ea typeface="Sylfaen" panose="010A0502050306030303" pitchFamily="18" charset="0"/>
                <a:cs typeface="Sylfaen" panose="010A0502050306030303" pitchFamily="18" charset="0"/>
              </a:rPr>
              <a:t> Κ,Π,Α.</a:t>
            </a:r>
            <a:r>
              <a:rPr kumimoji="0" lang="el-GR" sz="1600" b="0" i="0" u="none" strike="noStrike" kern="1200" cap="none" spc="100" normalizeH="0" baseline="-25000" noProof="0" dirty="0">
                <a:ln>
                  <a:noFill/>
                </a:ln>
                <a:solidFill>
                  <a:prstClr val="white"/>
                </a:solidFill>
                <a:effectLst/>
                <a:uLnTx/>
                <a:uFillTx/>
                <a:latin typeface="Arial" panose="020B0604020202020204" pitchFamily="34" charset="0"/>
                <a:ea typeface="Sylfaen" panose="010A0502050306030303" pitchFamily="18" charset="0"/>
                <a:cs typeface="Sylfaen" panose="010A0502050306030303" pitchFamily="18" charset="0"/>
              </a:rPr>
              <a:t>1</a:t>
            </a:r>
            <a:r>
              <a:rPr lang="el-GR" sz="1600" spc="100" dirty="0">
                <a:effectLst/>
                <a:latin typeface="Arial" panose="020B0604020202020204" pitchFamily="34" charset="0"/>
                <a:ea typeface="Sylfaen" panose="010A0502050306030303" pitchFamily="18" charset="0"/>
                <a:cs typeface="Sylfaen" panose="010A0502050306030303" pitchFamily="18" charset="0"/>
              </a:rPr>
              <a:t>  = 164.793,68 - 162.000 =&gt;Κ,Π,Α.</a:t>
            </a:r>
            <a:r>
              <a:rPr lang="el-GR" sz="1600" spc="100" baseline="-25000" dirty="0">
                <a:effectLst/>
                <a:latin typeface="Arial" panose="020B0604020202020204" pitchFamily="34" charset="0"/>
                <a:ea typeface="Sylfaen" panose="010A0502050306030303" pitchFamily="18" charset="0"/>
                <a:cs typeface="Sylfaen" panose="010A0502050306030303" pitchFamily="18" charset="0"/>
              </a:rPr>
              <a:t>1</a:t>
            </a:r>
            <a:r>
              <a:rPr lang="el-GR" sz="1600" spc="100" dirty="0">
                <a:effectLst/>
                <a:latin typeface="Arial" panose="020B0604020202020204" pitchFamily="34" charset="0"/>
                <a:ea typeface="Sylfaen" panose="010A0502050306030303" pitchFamily="18" charset="0"/>
                <a:cs typeface="Sylfaen" panose="010A0502050306030303" pitchFamily="18" charset="0"/>
              </a:rPr>
              <a:t> = 2.793,68.</a:t>
            </a:r>
            <a:endParaRPr lang="el-GR" sz="1600" dirty="0">
              <a:effectLst/>
              <a:latin typeface="Sylfaen" panose="010A0502050306030303" pitchFamily="18" charset="0"/>
              <a:ea typeface="Sylfaen" panose="010A0502050306030303" pitchFamily="18" charset="0"/>
              <a:cs typeface="Sylfaen" panose="010A0502050306030303" pitchFamily="18" charset="0"/>
            </a:endParaRPr>
          </a:p>
        </p:txBody>
      </p:sp>
    </p:spTree>
    <p:extLst>
      <p:ext uri="{BB962C8B-B14F-4D97-AF65-F5344CB8AC3E}">
        <p14:creationId xmlns:p14="http://schemas.microsoft.com/office/powerpoint/2010/main" val="7568108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rotWithShape="1">
          <a:blip r:embed="rId2"/>
          <a:stretch/>
        </a:blip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B0F3308-12C4-4DD7-ABB4-D0DFAA3CF6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9867" cy="68552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6A24046D-AAB6-4470-AC22-6448D576E5B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3" name="Picture 12">
            <a:extLst>
              <a:ext uri="{FF2B5EF4-FFF2-40B4-BE49-F238E27FC236}">
                <a16:creationId xmlns:a16="http://schemas.microsoft.com/office/drawing/2014/main" id="{211A0A85-392D-49DA-B9EC-82262B3B961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alphaModFix/>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15" name="Rectangle 14">
            <a:extLst>
              <a:ext uri="{FF2B5EF4-FFF2-40B4-BE49-F238E27FC236}">
                <a16:creationId xmlns:a16="http://schemas.microsoft.com/office/drawing/2014/main" id="{73AFD74C-283C-45BD-885B-6E6635E4B3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CE3DE725-FEB0-422F-BDBA-A29C95768A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05058156-257B-4118-BA50-5869C8AF6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7533" y="0"/>
            <a:ext cx="10378001"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CEA56893-3E0A-44BF-98CC-FFC689E828C6}"/>
              </a:ext>
            </a:extLst>
          </p:cNvPr>
          <p:cNvSpPr>
            <a:spLocks noGrp="1"/>
          </p:cNvSpPr>
          <p:nvPr>
            <p:ph type="title"/>
          </p:nvPr>
        </p:nvSpPr>
        <p:spPr>
          <a:xfrm>
            <a:off x="1969803" y="808056"/>
            <a:ext cx="8608037" cy="1077229"/>
          </a:xfrm>
        </p:spPr>
        <p:txBody>
          <a:bodyPr>
            <a:normAutofit/>
          </a:bodyPr>
          <a:lstStyle/>
          <a:p>
            <a:pPr algn="l"/>
            <a:r>
              <a:rPr kumimoji="0" lang="el-GR" b="0" i="0" u="none" strike="noStrike" kern="1200" cap="none" spc="0" normalizeH="0" baseline="0" noProof="0" dirty="0">
                <a:ln>
                  <a:noFill/>
                </a:ln>
                <a:effectLst/>
                <a:uLnTx/>
                <a:uFillTx/>
                <a:latin typeface="Arial" panose="020B0604020202020204"/>
                <a:ea typeface="+mj-ea"/>
                <a:cs typeface="+mj-cs"/>
              </a:rPr>
              <a:t>Εσωτερικός δείκτης απόδοσης</a:t>
            </a:r>
            <a:br>
              <a:rPr kumimoji="0" lang="en-US" b="0" i="0" u="none" strike="noStrike" kern="1200" cap="none" spc="0" normalizeH="0" baseline="0" noProof="0" dirty="0">
                <a:ln>
                  <a:noFill/>
                </a:ln>
                <a:effectLst/>
                <a:uLnTx/>
                <a:uFillTx/>
                <a:latin typeface="Arial" panose="020B0604020202020204"/>
                <a:ea typeface="+mj-ea"/>
                <a:cs typeface="+mj-cs"/>
              </a:rPr>
            </a:br>
            <a:r>
              <a:rPr kumimoji="0" lang="el-GR" b="0" i="0" u="none" strike="noStrike" kern="1200" cap="none" spc="0" normalizeH="0" baseline="0" noProof="0" dirty="0">
                <a:ln>
                  <a:noFill/>
                </a:ln>
                <a:effectLst/>
                <a:uLnTx/>
                <a:uFillTx/>
                <a:latin typeface="Arial" panose="020B0604020202020204"/>
                <a:ea typeface="+mj-ea"/>
                <a:cs typeface="+mj-cs"/>
              </a:rPr>
              <a:t>Εφαρμογή 2</a:t>
            </a:r>
            <a:endParaRPr lang="el-GR" dirty="0"/>
          </a:p>
        </p:txBody>
      </p:sp>
      <p:sp>
        <p:nvSpPr>
          <p:cNvPr id="3" name="Θέση περιεχομένου 2">
            <a:extLst>
              <a:ext uri="{FF2B5EF4-FFF2-40B4-BE49-F238E27FC236}">
                <a16:creationId xmlns:a16="http://schemas.microsoft.com/office/drawing/2014/main" id="{69A7D7DE-BD8C-441C-8FEE-F6DAA62B77FA}"/>
              </a:ext>
            </a:extLst>
          </p:cNvPr>
          <p:cNvSpPr>
            <a:spLocks noGrp="1"/>
          </p:cNvSpPr>
          <p:nvPr>
            <p:ph idx="1"/>
          </p:nvPr>
        </p:nvSpPr>
        <p:spPr>
          <a:xfrm>
            <a:off x="1975805" y="2052116"/>
            <a:ext cx="2658877" cy="1815796"/>
          </a:xfrm>
        </p:spPr>
        <p:txBody>
          <a:bodyPr>
            <a:normAutofit/>
          </a:bodyPr>
          <a:lstStyle/>
          <a:p>
            <a:pPr marL="0" indent="0">
              <a:buNone/>
            </a:pPr>
            <a:r>
              <a:rPr lang="el-GR" sz="1600" b="1" spc="100" dirty="0">
                <a:effectLst/>
                <a:latin typeface="Arial" panose="020B0604020202020204" pitchFamily="34" charset="0"/>
                <a:ea typeface="Arial" panose="020B0604020202020204" pitchFamily="34" charset="0"/>
              </a:rPr>
              <a:t>II. Με προεξοφλητικό επιτόκιο 9%</a:t>
            </a:r>
            <a:endParaRPr lang="el-GR" sz="1600" b="1" dirty="0">
              <a:effectLst/>
              <a:latin typeface="Arial" panose="020B0604020202020204" pitchFamily="34" charset="0"/>
              <a:ea typeface="Arial" panose="020B0604020202020204" pitchFamily="34" charset="0"/>
            </a:endParaRPr>
          </a:p>
          <a:p>
            <a:pPr marL="0" indent="0">
              <a:buNone/>
            </a:pPr>
            <a:endParaRPr lang="el-GR" sz="1600" dirty="0"/>
          </a:p>
        </p:txBody>
      </p:sp>
      <p:sp>
        <p:nvSpPr>
          <p:cNvPr id="21" name="Rectangle 20">
            <a:extLst>
              <a:ext uri="{FF2B5EF4-FFF2-40B4-BE49-F238E27FC236}">
                <a16:creationId xmlns:a16="http://schemas.microsoft.com/office/drawing/2014/main" id="{D23B4D99-FEA8-489A-8436-A2F113BE1B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87666" y="-2718"/>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Πίνακας 3">
            <a:extLst>
              <a:ext uri="{FF2B5EF4-FFF2-40B4-BE49-F238E27FC236}">
                <a16:creationId xmlns:a16="http://schemas.microsoft.com/office/drawing/2014/main" id="{F8B3A04C-09E4-45F4-BD11-E1926C7DB526}"/>
              </a:ext>
            </a:extLst>
          </p:cNvPr>
          <p:cNvGraphicFramePr>
            <a:graphicFrameLocks noGrp="1"/>
          </p:cNvGraphicFramePr>
          <p:nvPr>
            <p:extLst>
              <p:ext uri="{D42A27DB-BD31-4B8C-83A1-F6EECF244321}">
                <p14:modId xmlns:p14="http://schemas.microsoft.com/office/powerpoint/2010/main" val="131008742"/>
              </p:ext>
            </p:extLst>
          </p:nvPr>
        </p:nvGraphicFramePr>
        <p:xfrm>
          <a:off x="5756565" y="1938371"/>
          <a:ext cx="4818978" cy="2719265"/>
        </p:xfrm>
        <a:graphic>
          <a:graphicData uri="http://schemas.openxmlformats.org/drawingml/2006/table">
            <a:tbl>
              <a:tblPr firstRow="1" firstCol="1" bandRow="1">
                <a:tableStyleId>{5C22544A-7EE6-4342-B048-85BDC9FD1C3A}</a:tableStyleId>
              </a:tblPr>
              <a:tblGrid>
                <a:gridCol w="1934088">
                  <a:extLst>
                    <a:ext uri="{9D8B030D-6E8A-4147-A177-3AD203B41FA5}">
                      <a16:colId xmlns:a16="http://schemas.microsoft.com/office/drawing/2014/main" val="3081509781"/>
                    </a:ext>
                  </a:extLst>
                </a:gridCol>
                <a:gridCol w="721223">
                  <a:extLst>
                    <a:ext uri="{9D8B030D-6E8A-4147-A177-3AD203B41FA5}">
                      <a16:colId xmlns:a16="http://schemas.microsoft.com/office/drawing/2014/main" val="2518094066"/>
                    </a:ext>
                  </a:extLst>
                </a:gridCol>
                <a:gridCol w="721223">
                  <a:extLst>
                    <a:ext uri="{9D8B030D-6E8A-4147-A177-3AD203B41FA5}">
                      <a16:colId xmlns:a16="http://schemas.microsoft.com/office/drawing/2014/main" val="3837443596"/>
                    </a:ext>
                  </a:extLst>
                </a:gridCol>
                <a:gridCol w="721222">
                  <a:extLst>
                    <a:ext uri="{9D8B030D-6E8A-4147-A177-3AD203B41FA5}">
                      <a16:colId xmlns:a16="http://schemas.microsoft.com/office/drawing/2014/main" val="2992303495"/>
                    </a:ext>
                  </a:extLst>
                </a:gridCol>
                <a:gridCol w="721222">
                  <a:extLst>
                    <a:ext uri="{9D8B030D-6E8A-4147-A177-3AD203B41FA5}">
                      <a16:colId xmlns:a16="http://schemas.microsoft.com/office/drawing/2014/main" val="3754549879"/>
                    </a:ext>
                  </a:extLst>
                </a:gridCol>
              </a:tblGrid>
              <a:tr h="497090">
                <a:tc rowSpan="2">
                  <a:txBody>
                    <a:bodyPr/>
                    <a:lstStyle/>
                    <a:p>
                      <a:pPr algn="just">
                        <a:lnSpc>
                          <a:spcPct val="150000"/>
                        </a:lnSpc>
                      </a:pPr>
                      <a:r>
                        <a:rPr lang="el-GR" sz="1100" u="none" strike="noStrike" spc="0">
                          <a:effectLst/>
                        </a:rPr>
                        <a:t>Ανάλυση Ταμιακών Εισροών</a:t>
                      </a:r>
                      <a:endParaRPr lang="el-GR" sz="1200">
                        <a:solidFill>
                          <a:srgbClr val="000000"/>
                        </a:solidFill>
                        <a:effectLst/>
                        <a:latin typeface="Arial Unicode MS"/>
                      </a:endParaRPr>
                    </a:p>
                  </a:txBody>
                  <a:tcPr marL="6188" marR="6188" marT="0" marB="0" anchor="ctr"/>
                </a:tc>
                <a:tc>
                  <a:txBody>
                    <a:bodyPr/>
                    <a:lstStyle/>
                    <a:p>
                      <a:pPr algn="just">
                        <a:lnSpc>
                          <a:spcPct val="150000"/>
                        </a:lnSpc>
                      </a:pPr>
                      <a:r>
                        <a:rPr lang="el-GR" sz="1100">
                          <a:effectLst/>
                        </a:rPr>
                        <a:t> </a:t>
                      </a:r>
                      <a:endParaRPr lang="el-GR" sz="1200">
                        <a:solidFill>
                          <a:srgbClr val="000000"/>
                        </a:solidFill>
                        <a:effectLst/>
                        <a:latin typeface="Arial Unicode MS"/>
                      </a:endParaRPr>
                    </a:p>
                  </a:txBody>
                  <a:tcPr marL="6188" marR="6188" marT="0" marB="0"/>
                </a:tc>
                <a:tc gridSpan="2">
                  <a:txBody>
                    <a:bodyPr/>
                    <a:lstStyle/>
                    <a:p>
                      <a:pPr algn="just">
                        <a:lnSpc>
                          <a:spcPct val="150000"/>
                        </a:lnSpc>
                      </a:pPr>
                      <a:r>
                        <a:rPr lang="el-GR" sz="1100" u="none" strike="noStrike" spc="0">
                          <a:effectLst/>
                        </a:rPr>
                        <a:t>Έτη</a:t>
                      </a:r>
                      <a:endParaRPr lang="el-GR" sz="1200">
                        <a:effectLst/>
                      </a:endParaRPr>
                    </a:p>
                    <a:p>
                      <a:pPr algn="just">
                        <a:lnSpc>
                          <a:spcPct val="150000"/>
                        </a:lnSpc>
                      </a:pPr>
                      <a:r>
                        <a:rPr lang="el-GR" sz="1100" u="none" strike="noStrike" spc="0">
                          <a:effectLst/>
                        </a:rPr>
                        <a:t>τ η</a:t>
                      </a:r>
                      <a:endParaRPr lang="el-GR" sz="1200">
                        <a:solidFill>
                          <a:srgbClr val="000000"/>
                        </a:solidFill>
                        <a:effectLst/>
                        <a:latin typeface="Arial Unicode MS"/>
                      </a:endParaRPr>
                    </a:p>
                  </a:txBody>
                  <a:tcPr marL="6188" marR="6188" marT="0" marB="0" anchor="b"/>
                </a:tc>
                <a:tc hMerge="1">
                  <a:txBody>
                    <a:bodyPr/>
                    <a:lstStyle/>
                    <a:p>
                      <a:endParaRPr lang="el-GR"/>
                    </a:p>
                  </a:txBody>
                  <a:tcPr/>
                </a:tc>
                <a:tc>
                  <a:txBody>
                    <a:bodyPr/>
                    <a:lstStyle/>
                    <a:p>
                      <a:pPr algn="just">
                        <a:lnSpc>
                          <a:spcPct val="150000"/>
                        </a:lnSpc>
                      </a:pPr>
                      <a:r>
                        <a:rPr lang="el-GR" sz="1100">
                          <a:effectLst/>
                        </a:rPr>
                        <a:t> </a:t>
                      </a:r>
                      <a:endParaRPr lang="el-GR" sz="1200">
                        <a:solidFill>
                          <a:srgbClr val="000000"/>
                        </a:solidFill>
                        <a:effectLst/>
                        <a:latin typeface="Arial Unicode MS"/>
                      </a:endParaRPr>
                    </a:p>
                  </a:txBody>
                  <a:tcPr marL="6188" marR="6188" marT="0" marB="0"/>
                </a:tc>
                <a:extLst>
                  <a:ext uri="{0D108BD9-81ED-4DB2-BD59-A6C34878D82A}">
                    <a16:rowId xmlns:a16="http://schemas.microsoft.com/office/drawing/2014/main" val="1018760491"/>
                  </a:ext>
                </a:extLst>
              </a:tr>
              <a:tr h="252042">
                <a:tc vMerge="1">
                  <a:txBody>
                    <a:bodyPr/>
                    <a:lstStyle/>
                    <a:p>
                      <a:endParaRPr lang="el-GR"/>
                    </a:p>
                  </a:txBody>
                  <a:tcPr/>
                </a:tc>
                <a:tc>
                  <a:txBody>
                    <a:bodyPr/>
                    <a:lstStyle/>
                    <a:p>
                      <a:pPr algn="just">
                        <a:lnSpc>
                          <a:spcPct val="150000"/>
                        </a:lnSpc>
                      </a:pPr>
                      <a:r>
                        <a:rPr lang="el-GR" sz="1100" u="none" strike="noStrike" spc="0">
                          <a:effectLst/>
                        </a:rPr>
                        <a:t>1</a:t>
                      </a:r>
                      <a:endParaRPr lang="el-GR" sz="1200">
                        <a:solidFill>
                          <a:srgbClr val="000000"/>
                        </a:solidFill>
                        <a:effectLst/>
                        <a:latin typeface="Arial Unicode MS"/>
                      </a:endParaRPr>
                    </a:p>
                  </a:txBody>
                  <a:tcPr marL="6188" marR="6188" marT="0" marB="0" anchor="b"/>
                </a:tc>
                <a:tc>
                  <a:txBody>
                    <a:bodyPr/>
                    <a:lstStyle/>
                    <a:p>
                      <a:pPr algn="just">
                        <a:lnSpc>
                          <a:spcPct val="150000"/>
                        </a:lnSpc>
                      </a:pPr>
                      <a:r>
                        <a:rPr lang="el-GR" sz="1100" u="none" strike="noStrike" spc="0">
                          <a:effectLst/>
                        </a:rPr>
                        <a:t>2</a:t>
                      </a:r>
                      <a:endParaRPr lang="el-GR" sz="1200">
                        <a:solidFill>
                          <a:srgbClr val="000000"/>
                        </a:solidFill>
                        <a:effectLst/>
                        <a:latin typeface="Arial Unicode MS"/>
                      </a:endParaRPr>
                    </a:p>
                  </a:txBody>
                  <a:tcPr marL="6188" marR="6188" marT="0" marB="0" anchor="b"/>
                </a:tc>
                <a:tc>
                  <a:txBody>
                    <a:bodyPr/>
                    <a:lstStyle/>
                    <a:p>
                      <a:pPr algn="just">
                        <a:lnSpc>
                          <a:spcPct val="150000"/>
                        </a:lnSpc>
                      </a:pPr>
                      <a:r>
                        <a:rPr lang="el-GR" sz="1100" u="none" strike="noStrike" spc="0">
                          <a:effectLst/>
                        </a:rPr>
                        <a:t>3</a:t>
                      </a:r>
                      <a:endParaRPr lang="el-GR" sz="1200">
                        <a:solidFill>
                          <a:srgbClr val="000000"/>
                        </a:solidFill>
                        <a:effectLst/>
                        <a:latin typeface="Arial Unicode MS"/>
                      </a:endParaRPr>
                    </a:p>
                  </a:txBody>
                  <a:tcPr marL="6188" marR="6188" marT="0" marB="0" anchor="ctr"/>
                </a:tc>
                <a:tc>
                  <a:txBody>
                    <a:bodyPr/>
                    <a:lstStyle/>
                    <a:p>
                      <a:pPr algn="just">
                        <a:lnSpc>
                          <a:spcPct val="150000"/>
                        </a:lnSpc>
                      </a:pPr>
                      <a:r>
                        <a:rPr lang="el-GR" sz="1100" u="none" strike="noStrike" spc="0">
                          <a:effectLst/>
                        </a:rPr>
                        <a:t>4</a:t>
                      </a:r>
                      <a:endParaRPr lang="el-GR" sz="1200">
                        <a:solidFill>
                          <a:srgbClr val="000000"/>
                        </a:solidFill>
                        <a:effectLst/>
                        <a:latin typeface="Arial Unicode MS"/>
                      </a:endParaRPr>
                    </a:p>
                  </a:txBody>
                  <a:tcPr marL="6188" marR="6188" marT="0" marB="0" anchor="ctr"/>
                </a:tc>
                <a:extLst>
                  <a:ext uri="{0D108BD9-81ED-4DB2-BD59-A6C34878D82A}">
                    <a16:rowId xmlns:a16="http://schemas.microsoft.com/office/drawing/2014/main" val="559835954"/>
                  </a:ext>
                </a:extLst>
              </a:tr>
              <a:tr h="252042">
                <a:tc>
                  <a:txBody>
                    <a:bodyPr/>
                    <a:lstStyle/>
                    <a:p>
                      <a:pPr algn="just">
                        <a:lnSpc>
                          <a:spcPct val="150000"/>
                        </a:lnSpc>
                      </a:pPr>
                      <a:r>
                        <a:rPr lang="el-GR" sz="1100" u="none" strike="noStrike" spc="0">
                          <a:effectLst/>
                        </a:rPr>
                        <a:t>Ονομ. Αξία Ταμ. Εισροών (ΕΣ</a:t>
                      </a:r>
                      <a:r>
                        <a:rPr lang="el-GR" sz="1100" u="none" strike="noStrike" spc="0" baseline="-25000">
                          <a:effectLst/>
                        </a:rPr>
                        <a:t>{</a:t>
                      </a:r>
                      <a:r>
                        <a:rPr lang="el-GR" sz="1100" u="none" strike="noStrike" spc="0">
                          <a:effectLst/>
                        </a:rPr>
                        <a:t>)</a:t>
                      </a:r>
                      <a:endParaRPr lang="el-GR" sz="1200">
                        <a:solidFill>
                          <a:srgbClr val="000000"/>
                        </a:solidFill>
                        <a:effectLst/>
                        <a:latin typeface="Arial Unicode MS"/>
                      </a:endParaRPr>
                    </a:p>
                  </a:txBody>
                  <a:tcPr marL="6188" marR="6188" marT="0" marB="0" anchor="b"/>
                </a:tc>
                <a:tc>
                  <a:txBody>
                    <a:bodyPr/>
                    <a:lstStyle/>
                    <a:p>
                      <a:pPr algn="ctr">
                        <a:lnSpc>
                          <a:spcPct val="150000"/>
                        </a:lnSpc>
                      </a:pPr>
                      <a:r>
                        <a:rPr lang="el-GR" sz="1100" u="none" strike="noStrike" spc="0">
                          <a:effectLst/>
                        </a:rPr>
                        <a:t>40.320</a:t>
                      </a:r>
                      <a:endParaRPr lang="el-GR" sz="1200">
                        <a:solidFill>
                          <a:srgbClr val="000000"/>
                        </a:solidFill>
                        <a:effectLst/>
                        <a:latin typeface="Arial Unicode MS"/>
                      </a:endParaRPr>
                    </a:p>
                  </a:txBody>
                  <a:tcPr marL="6188" marR="6188" marT="0" marB="0" anchor="b"/>
                </a:tc>
                <a:tc>
                  <a:txBody>
                    <a:bodyPr/>
                    <a:lstStyle/>
                    <a:p>
                      <a:pPr algn="ctr">
                        <a:lnSpc>
                          <a:spcPct val="150000"/>
                        </a:lnSpc>
                      </a:pPr>
                      <a:r>
                        <a:rPr lang="el-GR" sz="1100" u="none" strike="noStrike" spc="0">
                          <a:effectLst/>
                        </a:rPr>
                        <a:t>47.040</a:t>
                      </a:r>
                      <a:endParaRPr lang="el-GR" sz="1200">
                        <a:solidFill>
                          <a:srgbClr val="000000"/>
                        </a:solidFill>
                        <a:effectLst/>
                        <a:latin typeface="Arial Unicode MS"/>
                      </a:endParaRPr>
                    </a:p>
                  </a:txBody>
                  <a:tcPr marL="6188" marR="6188" marT="0" marB="0" anchor="b"/>
                </a:tc>
                <a:tc>
                  <a:txBody>
                    <a:bodyPr/>
                    <a:lstStyle/>
                    <a:p>
                      <a:pPr algn="ctr">
                        <a:lnSpc>
                          <a:spcPct val="150000"/>
                        </a:lnSpc>
                      </a:pPr>
                      <a:r>
                        <a:rPr lang="el-GR" sz="1100" u="none" strike="noStrike" spc="0">
                          <a:effectLst/>
                        </a:rPr>
                        <a:t>53.760</a:t>
                      </a:r>
                      <a:endParaRPr lang="el-GR" sz="1200">
                        <a:solidFill>
                          <a:srgbClr val="000000"/>
                        </a:solidFill>
                        <a:effectLst/>
                        <a:latin typeface="Arial Unicode MS"/>
                      </a:endParaRPr>
                    </a:p>
                  </a:txBody>
                  <a:tcPr marL="6188" marR="6188" marT="0" marB="0" anchor="b"/>
                </a:tc>
                <a:tc>
                  <a:txBody>
                    <a:bodyPr/>
                    <a:lstStyle/>
                    <a:p>
                      <a:pPr algn="ctr">
                        <a:lnSpc>
                          <a:spcPct val="150000"/>
                        </a:lnSpc>
                      </a:pPr>
                      <a:r>
                        <a:rPr lang="el-GR" sz="1100" u="none" strike="noStrike" spc="0">
                          <a:effectLst/>
                        </a:rPr>
                        <a:t>60.480</a:t>
                      </a:r>
                      <a:endParaRPr lang="el-GR" sz="1200">
                        <a:solidFill>
                          <a:srgbClr val="000000"/>
                        </a:solidFill>
                        <a:effectLst/>
                        <a:latin typeface="Arial Unicode MS"/>
                      </a:endParaRPr>
                    </a:p>
                  </a:txBody>
                  <a:tcPr marL="6188" marR="6188" marT="0" marB="0" anchor="b"/>
                </a:tc>
                <a:extLst>
                  <a:ext uri="{0D108BD9-81ED-4DB2-BD59-A6C34878D82A}">
                    <a16:rowId xmlns:a16="http://schemas.microsoft.com/office/drawing/2014/main" val="1685641864"/>
                  </a:ext>
                </a:extLst>
              </a:tr>
              <a:tr h="497090">
                <a:tc>
                  <a:txBody>
                    <a:bodyPr/>
                    <a:lstStyle/>
                    <a:p>
                      <a:pPr algn="just">
                        <a:lnSpc>
                          <a:spcPct val="150000"/>
                        </a:lnSpc>
                      </a:pPr>
                      <a:r>
                        <a:rPr lang="el-GR" sz="1100" u="none" strike="noStrike" spc="0">
                          <a:effectLst/>
                        </a:rPr>
                        <a:t>Παρ. Αξία μιας Νομ/κής Μονάδας</a:t>
                      </a:r>
                      <a:endParaRPr lang="el-GR" sz="1200">
                        <a:solidFill>
                          <a:srgbClr val="000000"/>
                        </a:solidFill>
                        <a:effectLst/>
                        <a:latin typeface="Arial Unicode MS"/>
                      </a:endParaRPr>
                    </a:p>
                  </a:txBody>
                  <a:tcPr marL="6188" marR="6188" marT="0" marB="0" anchor="b"/>
                </a:tc>
                <a:tc>
                  <a:txBody>
                    <a:bodyPr/>
                    <a:lstStyle/>
                    <a:p>
                      <a:pPr algn="ctr">
                        <a:lnSpc>
                          <a:spcPct val="150000"/>
                        </a:lnSpc>
                      </a:pPr>
                      <a:r>
                        <a:rPr lang="el-GR" sz="1100" u="none" strike="noStrike" spc="0">
                          <a:effectLst/>
                        </a:rPr>
                        <a:t>0,91743</a:t>
                      </a:r>
                      <a:endParaRPr lang="el-GR" sz="1200">
                        <a:solidFill>
                          <a:srgbClr val="000000"/>
                        </a:solidFill>
                        <a:effectLst/>
                        <a:latin typeface="Arial Unicode MS"/>
                      </a:endParaRPr>
                    </a:p>
                  </a:txBody>
                  <a:tcPr marL="6188" marR="6188" marT="0" marB="0" anchor="b"/>
                </a:tc>
                <a:tc>
                  <a:txBody>
                    <a:bodyPr/>
                    <a:lstStyle/>
                    <a:p>
                      <a:pPr algn="ctr">
                        <a:lnSpc>
                          <a:spcPct val="150000"/>
                        </a:lnSpc>
                      </a:pPr>
                      <a:r>
                        <a:rPr lang="el-GR" sz="1100" u="none" strike="noStrike" spc="0">
                          <a:effectLst/>
                        </a:rPr>
                        <a:t>0,84168</a:t>
                      </a:r>
                      <a:endParaRPr lang="el-GR" sz="1200">
                        <a:solidFill>
                          <a:srgbClr val="000000"/>
                        </a:solidFill>
                        <a:effectLst/>
                        <a:latin typeface="Arial Unicode MS"/>
                      </a:endParaRPr>
                    </a:p>
                  </a:txBody>
                  <a:tcPr marL="6188" marR="6188" marT="0" marB="0" anchor="b"/>
                </a:tc>
                <a:tc>
                  <a:txBody>
                    <a:bodyPr/>
                    <a:lstStyle/>
                    <a:p>
                      <a:pPr algn="ctr">
                        <a:lnSpc>
                          <a:spcPct val="150000"/>
                        </a:lnSpc>
                      </a:pPr>
                      <a:r>
                        <a:rPr lang="el-GR" sz="1100" u="none" strike="noStrike" spc="0">
                          <a:effectLst/>
                        </a:rPr>
                        <a:t>0,77218</a:t>
                      </a:r>
                      <a:endParaRPr lang="el-GR" sz="1200">
                        <a:solidFill>
                          <a:srgbClr val="000000"/>
                        </a:solidFill>
                        <a:effectLst/>
                        <a:latin typeface="Arial Unicode MS"/>
                      </a:endParaRPr>
                    </a:p>
                  </a:txBody>
                  <a:tcPr marL="6188" marR="6188" marT="0" marB="0" anchor="b"/>
                </a:tc>
                <a:tc>
                  <a:txBody>
                    <a:bodyPr/>
                    <a:lstStyle/>
                    <a:p>
                      <a:pPr algn="ctr">
                        <a:lnSpc>
                          <a:spcPct val="150000"/>
                        </a:lnSpc>
                      </a:pPr>
                      <a:r>
                        <a:rPr lang="el-GR" sz="1100" u="none" strike="noStrike" spc="0">
                          <a:effectLst/>
                        </a:rPr>
                        <a:t>0,70843</a:t>
                      </a:r>
                      <a:endParaRPr lang="el-GR" sz="1200">
                        <a:solidFill>
                          <a:srgbClr val="000000"/>
                        </a:solidFill>
                        <a:effectLst/>
                        <a:latin typeface="Arial Unicode MS"/>
                      </a:endParaRPr>
                    </a:p>
                  </a:txBody>
                  <a:tcPr marL="6188" marR="6188" marT="0" marB="0" anchor="b"/>
                </a:tc>
                <a:extLst>
                  <a:ext uri="{0D108BD9-81ED-4DB2-BD59-A6C34878D82A}">
                    <a16:rowId xmlns:a16="http://schemas.microsoft.com/office/drawing/2014/main" val="796652052"/>
                  </a:ext>
                </a:extLst>
              </a:tr>
              <a:tr h="252042">
                <a:tc>
                  <a:txBody>
                    <a:bodyPr/>
                    <a:lstStyle/>
                    <a:p>
                      <a:pPr algn="just">
                        <a:lnSpc>
                          <a:spcPct val="150000"/>
                        </a:lnSpc>
                      </a:pPr>
                      <a:r>
                        <a:rPr lang="el-GR" sz="1100" u="none" strike="noStrike" spc="0">
                          <a:effectLst/>
                        </a:rPr>
                        <a:t>[1/(1 + Κ)</a:t>
                      </a:r>
                      <a:r>
                        <a:rPr lang="el-GR" sz="1100" u="none" strike="noStrike" spc="0" baseline="30000">
                          <a:effectLst/>
                        </a:rPr>
                        <a:t>{</a:t>
                      </a:r>
                      <a:r>
                        <a:rPr lang="el-GR" sz="1100" u="none" strike="noStrike" spc="0">
                          <a:effectLst/>
                        </a:rPr>
                        <a:t>] (όπου </a:t>
                      </a:r>
                      <a:r>
                        <a:rPr lang="el-GR" sz="1100" u="none" strike="noStrike" cap="small" spc="0">
                          <a:effectLst/>
                        </a:rPr>
                        <a:t>γ</a:t>
                      </a:r>
                      <a:r>
                        <a:rPr lang="el-GR" sz="1100" u="none" strike="noStrike" cap="small" spc="0" baseline="-25000">
                          <a:effectLst/>
                        </a:rPr>
                        <a:t>2</a:t>
                      </a:r>
                      <a:r>
                        <a:rPr lang="el-GR" sz="1100" u="none" strike="noStrike" cap="small" spc="0">
                          <a:effectLst/>
                        </a:rPr>
                        <a:t> </a:t>
                      </a:r>
                      <a:r>
                        <a:rPr lang="el-GR" sz="1100" u="none" strike="noStrike" spc="0">
                          <a:effectLst/>
                        </a:rPr>
                        <a:t>= 9%)</a:t>
                      </a:r>
                      <a:endParaRPr lang="el-GR" sz="1200">
                        <a:solidFill>
                          <a:srgbClr val="000000"/>
                        </a:solidFill>
                        <a:effectLst/>
                        <a:latin typeface="Arial Unicode MS"/>
                      </a:endParaRPr>
                    </a:p>
                  </a:txBody>
                  <a:tcPr marL="6188" marR="6188" marT="0" marB="0" anchor="b"/>
                </a:tc>
                <a:tc>
                  <a:txBody>
                    <a:bodyPr/>
                    <a:lstStyle/>
                    <a:p>
                      <a:pPr algn="ctr">
                        <a:lnSpc>
                          <a:spcPct val="150000"/>
                        </a:lnSpc>
                      </a:pPr>
                      <a:r>
                        <a:rPr lang="el-GR" sz="1100">
                          <a:effectLst/>
                        </a:rPr>
                        <a:t> </a:t>
                      </a:r>
                      <a:endParaRPr lang="el-GR" sz="1200">
                        <a:solidFill>
                          <a:srgbClr val="000000"/>
                        </a:solidFill>
                        <a:effectLst/>
                        <a:latin typeface="Arial Unicode MS"/>
                      </a:endParaRPr>
                    </a:p>
                  </a:txBody>
                  <a:tcPr marL="6188" marR="6188" marT="0" marB="0"/>
                </a:tc>
                <a:tc>
                  <a:txBody>
                    <a:bodyPr/>
                    <a:lstStyle/>
                    <a:p>
                      <a:pPr algn="ctr">
                        <a:lnSpc>
                          <a:spcPct val="150000"/>
                        </a:lnSpc>
                      </a:pPr>
                      <a:r>
                        <a:rPr lang="el-GR" sz="1100">
                          <a:effectLst/>
                        </a:rPr>
                        <a:t> </a:t>
                      </a:r>
                      <a:endParaRPr lang="el-GR" sz="1200">
                        <a:solidFill>
                          <a:srgbClr val="000000"/>
                        </a:solidFill>
                        <a:effectLst/>
                        <a:latin typeface="Arial Unicode MS"/>
                      </a:endParaRPr>
                    </a:p>
                  </a:txBody>
                  <a:tcPr marL="6188" marR="6188" marT="0" marB="0"/>
                </a:tc>
                <a:tc>
                  <a:txBody>
                    <a:bodyPr/>
                    <a:lstStyle/>
                    <a:p>
                      <a:pPr algn="ctr">
                        <a:lnSpc>
                          <a:spcPct val="150000"/>
                        </a:lnSpc>
                      </a:pPr>
                      <a:r>
                        <a:rPr lang="el-GR" sz="1100">
                          <a:effectLst/>
                        </a:rPr>
                        <a:t> </a:t>
                      </a:r>
                      <a:endParaRPr lang="el-GR" sz="1200">
                        <a:solidFill>
                          <a:srgbClr val="000000"/>
                        </a:solidFill>
                        <a:effectLst/>
                        <a:latin typeface="Arial Unicode MS"/>
                      </a:endParaRPr>
                    </a:p>
                  </a:txBody>
                  <a:tcPr marL="6188" marR="6188" marT="0" marB="0"/>
                </a:tc>
                <a:tc>
                  <a:txBody>
                    <a:bodyPr/>
                    <a:lstStyle/>
                    <a:p>
                      <a:pPr algn="ctr">
                        <a:lnSpc>
                          <a:spcPct val="150000"/>
                        </a:lnSpc>
                      </a:pPr>
                      <a:r>
                        <a:rPr lang="el-GR" sz="1100">
                          <a:effectLst/>
                        </a:rPr>
                        <a:t> </a:t>
                      </a:r>
                      <a:endParaRPr lang="el-GR" sz="1200">
                        <a:solidFill>
                          <a:srgbClr val="000000"/>
                        </a:solidFill>
                        <a:effectLst/>
                        <a:latin typeface="Arial Unicode MS"/>
                      </a:endParaRPr>
                    </a:p>
                  </a:txBody>
                  <a:tcPr marL="6188" marR="6188" marT="0" marB="0"/>
                </a:tc>
                <a:extLst>
                  <a:ext uri="{0D108BD9-81ED-4DB2-BD59-A6C34878D82A}">
                    <a16:rowId xmlns:a16="http://schemas.microsoft.com/office/drawing/2014/main" val="2628377342"/>
                  </a:ext>
                </a:extLst>
              </a:tr>
              <a:tr h="497090">
                <a:tc>
                  <a:txBody>
                    <a:bodyPr/>
                    <a:lstStyle/>
                    <a:p>
                      <a:pPr algn="just">
                        <a:lnSpc>
                          <a:spcPct val="150000"/>
                        </a:lnSpc>
                      </a:pPr>
                      <a:r>
                        <a:rPr lang="el-GR" sz="1100" u="none" strike="noStrike" spc="0">
                          <a:effectLst/>
                        </a:rPr>
                        <a:t>Παρούσα Αξία Ταμιακών Εισροών</a:t>
                      </a:r>
                      <a:endParaRPr lang="el-GR" sz="1200">
                        <a:solidFill>
                          <a:srgbClr val="000000"/>
                        </a:solidFill>
                        <a:effectLst/>
                        <a:latin typeface="Arial Unicode MS"/>
                      </a:endParaRPr>
                    </a:p>
                  </a:txBody>
                  <a:tcPr marL="6188" marR="6188" marT="0" marB="0" anchor="b"/>
                </a:tc>
                <a:tc>
                  <a:txBody>
                    <a:bodyPr/>
                    <a:lstStyle/>
                    <a:p>
                      <a:pPr algn="ctr">
                        <a:lnSpc>
                          <a:spcPct val="150000"/>
                        </a:lnSpc>
                      </a:pPr>
                      <a:r>
                        <a:rPr lang="el-GR" sz="1100" u="none" strike="noStrike" spc="0">
                          <a:effectLst/>
                        </a:rPr>
                        <a:t>36.990,78</a:t>
                      </a:r>
                      <a:endParaRPr lang="el-GR" sz="1200">
                        <a:solidFill>
                          <a:srgbClr val="000000"/>
                        </a:solidFill>
                        <a:effectLst/>
                        <a:latin typeface="Arial Unicode MS"/>
                      </a:endParaRPr>
                    </a:p>
                  </a:txBody>
                  <a:tcPr marL="6188" marR="6188" marT="0" marB="0" anchor="b"/>
                </a:tc>
                <a:tc>
                  <a:txBody>
                    <a:bodyPr/>
                    <a:lstStyle/>
                    <a:p>
                      <a:pPr algn="ctr">
                        <a:lnSpc>
                          <a:spcPct val="150000"/>
                        </a:lnSpc>
                      </a:pPr>
                      <a:r>
                        <a:rPr lang="el-GR" sz="1100" u="none" strike="noStrike" spc="0">
                          <a:effectLst/>
                        </a:rPr>
                        <a:t>39.592,63</a:t>
                      </a:r>
                      <a:endParaRPr lang="el-GR" sz="1200">
                        <a:solidFill>
                          <a:srgbClr val="000000"/>
                        </a:solidFill>
                        <a:effectLst/>
                        <a:latin typeface="Arial Unicode MS"/>
                      </a:endParaRPr>
                    </a:p>
                  </a:txBody>
                  <a:tcPr marL="6188" marR="6188" marT="0" marB="0" anchor="b"/>
                </a:tc>
                <a:tc>
                  <a:txBody>
                    <a:bodyPr/>
                    <a:lstStyle/>
                    <a:p>
                      <a:pPr algn="ctr">
                        <a:lnSpc>
                          <a:spcPct val="150000"/>
                        </a:lnSpc>
                      </a:pPr>
                      <a:r>
                        <a:rPr lang="el-GR" sz="1100" u="none" strike="noStrike" spc="0">
                          <a:effectLst/>
                        </a:rPr>
                        <a:t>41.512,40</a:t>
                      </a:r>
                      <a:endParaRPr lang="el-GR" sz="1200">
                        <a:solidFill>
                          <a:srgbClr val="000000"/>
                        </a:solidFill>
                        <a:effectLst/>
                        <a:latin typeface="Arial Unicode MS"/>
                      </a:endParaRPr>
                    </a:p>
                  </a:txBody>
                  <a:tcPr marL="6188" marR="6188" marT="0" marB="0" anchor="b"/>
                </a:tc>
                <a:tc>
                  <a:txBody>
                    <a:bodyPr/>
                    <a:lstStyle/>
                    <a:p>
                      <a:pPr algn="ctr">
                        <a:lnSpc>
                          <a:spcPct val="150000"/>
                        </a:lnSpc>
                      </a:pPr>
                      <a:r>
                        <a:rPr lang="el-GR" sz="1100" u="none" strike="noStrike" spc="0">
                          <a:effectLst/>
                        </a:rPr>
                        <a:t>42.845,85</a:t>
                      </a:r>
                      <a:endParaRPr lang="el-GR" sz="1200">
                        <a:solidFill>
                          <a:srgbClr val="000000"/>
                        </a:solidFill>
                        <a:effectLst/>
                        <a:latin typeface="Arial Unicode MS"/>
                      </a:endParaRPr>
                    </a:p>
                  </a:txBody>
                  <a:tcPr marL="6188" marR="6188" marT="0" marB="0" anchor="b"/>
                </a:tc>
                <a:extLst>
                  <a:ext uri="{0D108BD9-81ED-4DB2-BD59-A6C34878D82A}">
                    <a16:rowId xmlns:a16="http://schemas.microsoft.com/office/drawing/2014/main" val="62431887"/>
                  </a:ext>
                </a:extLst>
              </a:tr>
              <a:tr h="252042">
                <a:tc>
                  <a:txBody>
                    <a:bodyPr/>
                    <a:lstStyle/>
                    <a:p>
                      <a:pPr algn="just">
                        <a:lnSpc>
                          <a:spcPct val="150000"/>
                        </a:lnSpc>
                      </a:pPr>
                      <a:r>
                        <a:rPr lang="el-GR" sz="1100" u="none" strike="noStrike" spc="0">
                          <a:effectLst/>
                        </a:rPr>
                        <a:t>[ΕΣ</a:t>
                      </a:r>
                      <a:r>
                        <a:rPr lang="el-GR" sz="1100" u="none" strike="noStrike" spc="0" baseline="-25000">
                          <a:effectLst/>
                        </a:rPr>
                        <a:t>ί</a:t>
                      </a:r>
                      <a:r>
                        <a:rPr lang="el-GR" sz="1100" u="none" strike="noStrike" spc="0">
                          <a:effectLst/>
                        </a:rPr>
                        <a:t> X 1 / (1 + Κ)</a:t>
                      </a:r>
                      <a:r>
                        <a:rPr lang="en-US" sz="1100" u="none" strike="noStrike" spc="0" baseline="30000">
                          <a:effectLst/>
                        </a:rPr>
                        <a:t>t</a:t>
                      </a:r>
                      <a:r>
                        <a:rPr lang="en-US" sz="1100" u="none" strike="noStrike" spc="0">
                          <a:effectLst/>
                        </a:rPr>
                        <a:t>]</a:t>
                      </a:r>
                      <a:endParaRPr lang="el-GR" sz="1200">
                        <a:solidFill>
                          <a:srgbClr val="000000"/>
                        </a:solidFill>
                        <a:effectLst/>
                        <a:latin typeface="Arial Unicode MS"/>
                      </a:endParaRPr>
                    </a:p>
                  </a:txBody>
                  <a:tcPr marL="6188" marR="6188" marT="0" marB="0"/>
                </a:tc>
                <a:tc>
                  <a:txBody>
                    <a:bodyPr/>
                    <a:lstStyle/>
                    <a:p>
                      <a:pPr algn="just">
                        <a:lnSpc>
                          <a:spcPct val="150000"/>
                        </a:lnSpc>
                      </a:pPr>
                      <a:r>
                        <a:rPr lang="en-US" sz="1100">
                          <a:effectLst/>
                        </a:rPr>
                        <a:t> </a:t>
                      </a:r>
                      <a:endParaRPr lang="el-GR" sz="1200">
                        <a:solidFill>
                          <a:srgbClr val="000000"/>
                        </a:solidFill>
                        <a:effectLst/>
                        <a:latin typeface="Arial Unicode MS"/>
                      </a:endParaRPr>
                    </a:p>
                  </a:txBody>
                  <a:tcPr marL="6188" marR="6188" marT="0" marB="0"/>
                </a:tc>
                <a:tc>
                  <a:txBody>
                    <a:bodyPr/>
                    <a:lstStyle/>
                    <a:p>
                      <a:pPr algn="just">
                        <a:lnSpc>
                          <a:spcPct val="150000"/>
                        </a:lnSpc>
                      </a:pPr>
                      <a:r>
                        <a:rPr lang="el-GR" sz="1100">
                          <a:effectLst/>
                        </a:rPr>
                        <a:t> </a:t>
                      </a:r>
                      <a:endParaRPr lang="el-GR" sz="1200">
                        <a:solidFill>
                          <a:srgbClr val="000000"/>
                        </a:solidFill>
                        <a:effectLst/>
                        <a:latin typeface="Arial Unicode MS"/>
                      </a:endParaRPr>
                    </a:p>
                  </a:txBody>
                  <a:tcPr marL="6188" marR="6188" marT="0" marB="0"/>
                </a:tc>
                <a:tc>
                  <a:txBody>
                    <a:bodyPr/>
                    <a:lstStyle/>
                    <a:p>
                      <a:pPr algn="just">
                        <a:lnSpc>
                          <a:spcPct val="150000"/>
                        </a:lnSpc>
                      </a:pPr>
                      <a:r>
                        <a:rPr lang="el-GR" sz="1100">
                          <a:effectLst/>
                        </a:rPr>
                        <a:t> </a:t>
                      </a:r>
                      <a:endParaRPr lang="el-GR" sz="1200">
                        <a:solidFill>
                          <a:srgbClr val="000000"/>
                        </a:solidFill>
                        <a:effectLst/>
                        <a:latin typeface="Arial Unicode MS"/>
                      </a:endParaRPr>
                    </a:p>
                  </a:txBody>
                  <a:tcPr marL="6188" marR="6188" marT="0" marB="0"/>
                </a:tc>
                <a:tc>
                  <a:txBody>
                    <a:bodyPr/>
                    <a:lstStyle/>
                    <a:p>
                      <a:pPr algn="just">
                        <a:lnSpc>
                          <a:spcPct val="150000"/>
                        </a:lnSpc>
                      </a:pPr>
                      <a:r>
                        <a:rPr lang="el-GR" sz="1100" dirty="0">
                          <a:effectLst/>
                        </a:rPr>
                        <a:t> </a:t>
                      </a:r>
                      <a:endParaRPr lang="el-GR" sz="1200" dirty="0">
                        <a:solidFill>
                          <a:srgbClr val="000000"/>
                        </a:solidFill>
                        <a:effectLst/>
                        <a:latin typeface="Arial Unicode MS"/>
                      </a:endParaRPr>
                    </a:p>
                  </a:txBody>
                  <a:tcPr marL="6188" marR="6188" marT="0" marB="0"/>
                </a:tc>
                <a:extLst>
                  <a:ext uri="{0D108BD9-81ED-4DB2-BD59-A6C34878D82A}">
                    <a16:rowId xmlns:a16="http://schemas.microsoft.com/office/drawing/2014/main" val="3093096823"/>
                  </a:ext>
                </a:extLst>
              </a:tr>
            </a:tbl>
          </a:graphicData>
        </a:graphic>
      </p:graphicFrame>
      <p:sp>
        <p:nvSpPr>
          <p:cNvPr id="14" name="TextBox 13">
            <a:extLst>
              <a:ext uri="{FF2B5EF4-FFF2-40B4-BE49-F238E27FC236}">
                <a16:creationId xmlns:a16="http://schemas.microsoft.com/office/drawing/2014/main" id="{B2A1B5FE-4E1B-438F-A4D0-AAD19FA6003A}"/>
              </a:ext>
            </a:extLst>
          </p:cNvPr>
          <p:cNvSpPr txBox="1"/>
          <p:nvPr/>
        </p:nvSpPr>
        <p:spPr>
          <a:xfrm>
            <a:off x="1444752" y="4968274"/>
            <a:ext cx="8833105" cy="794064"/>
          </a:xfrm>
          <a:prstGeom prst="rect">
            <a:avLst/>
          </a:prstGeom>
          <a:noFill/>
        </p:spPr>
        <p:txBody>
          <a:bodyPr wrap="square">
            <a:spAutoFit/>
          </a:bodyPr>
          <a:lstStyle/>
          <a:p>
            <a:pPr indent="-1130300" algn="just">
              <a:lnSpc>
                <a:spcPct val="150000"/>
              </a:lnSpc>
              <a:spcBef>
                <a:spcPts val="900"/>
              </a:spcBef>
              <a:spcAft>
                <a:spcPts val="900"/>
              </a:spcAft>
            </a:pPr>
            <a:r>
              <a:rPr lang="el-GR" sz="1600" spc="100" dirty="0">
                <a:effectLst/>
                <a:latin typeface="Arial" panose="020B0604020202020204" pitchFamily="34" charset="0"/>
                <a:ea typeface="Sylfaen" panose="010A0502050306030303" pitchFamily="18" charset="0"/>
                <a:cs typeface="Sylfaen" panose="010A0502050306030303" pitchFamily="18" charset="0"/>
              </a:rPr>
              <a:t>Καθαρή Παρούσα Αξία</a:t>
            </a:r>
            <a:r>
              <a:rPr lang="el-GR" sz="1600" spc="100" baseline="-25000" dirty="0">
                <a:effectLst/>
                <a:latin typeface="Arial" panose="020B0604020202020204" pitchFamily="34" charset="0"/>
                <a:ea typeface="Sylfaen" panose="010A0502050306030303" pitchFamily="18" charset="0"/>
                <a:cs typeface="Sylfaen" panose="010A0502050306030303" pitchFamily="18" charset="0"/>
              </a:rPr>
              <a:t>2</a:t>
            </a:r>
            <a:r>
              <a:rPr lang="el-GR" sz="1600" spc="100" dirty="0">
                <a:effectLst/>
                <a:latin typeface="Arial" panose="020B0604020202020204" pitchFamily="34" charset="0"/>
                <a:ea typeface="Sylfaen" panose="010A0502050306030303" pitchFamily="18" charset="0"/>
                <a:cs typeface="Sylfaen" panose="010A0502050306030303" pitchFamily="18" charset="0"/>
              </a:rPr>
              <a:t> (Κ.Π.Α.</a:t>
            </a:r>
            <a:r>
              <a:rPr lang="el-GR" sz="1600" spc="100" baseline="-25000" dirty="0">
                <a:effectLst/>
                <a:latin typeface="Arial" panose="020B0604020202020204" pitchFamily="34" charset="0"/>
                <a:ea typeface="Sylfaen" panose="010A0502050306030303" pitchFamily="18" charset="0"/>
                <a:cs typeface="Sylfaen" panose="010A0502050306030303" pitchFamily="18" charset="0"/>
              </a:rPr>
              <a:t>2</a:t>
            </a:r>
            <a:r>
              <a:rPr lang="el-GR" sz="1600" spc="100" dirty="0">
                <a:effectLst/>
                <a:latin typeface="Arial" panose="020B0604020202020204" pitchFamily="34" charset="0"/>
                <a:ea typeface="Sylfaen" panose="010A0502050306030303" pitchFamily="18" charset="0"/>
                <a:cs typeface="Sylfaen" panose="010A0502050306030303" pitchFamily="18" charset="0"/>
              </a:rPr>
              <a:t>) = (36.990,78 + 39.592,63 + 41,512,40 + 42.845,85) - 162.000 =&gt; Κ.Π.Α-2 = 160.941,66 - 162.000 =&gt; Κ,Π.Α.</a:t>
            </a:r>
            <a:r>
              <a:rPr lang="el-GR" sz="1600" spc="100" baseline="-25000" dirty="0">
                <a:effectLst/>
                <a:latin typeface="Arial" panose="020B0604020202020204" pitchFamily="34" charset="0"/>
                <a:ea typeface="Sylfaen" panose="010A0502050306030303" pitchFamily="18" charset="0"/>
                <a:cs typeface="Sylfaen" panose="010A0502050306030303" pitchFamily="18" charset="0"/>
              </a:rPr>
              <a:t>2</a:t>
            </a:r>
            <a:r>
              <a:rPr lang="el-GR" sz="1600" spc="100" dirty="0">
                <a:effectLst/>
                <a:latin typeface="Arial" panose="020B0604020202020204" pitchFamily="34" charset="0"/>
                <a:ea typeface="Sylfaen" panose="010A0502050306030303" pitchFamily="18" charset="0"/>
                <a:cs typeface="Sylfaen" panose="010A0502050306030303" pitchFamily="18" charset="0"/>
              </a:rPr>
              <a:t> = -1,058,,34,</a:t>
            </a:r>
            <a:endParaRPr lang="el-GR" sz="1600" dirty="0">
              <a:effectLst/>
              <a:latin typeface="Sylfaen" panose="010A0502050306030303" pitchFamily="18" charset="0"/>
              <a:ea typeface="Sylfaen" panose="010A0502050306030303" pitchFamily="18" charset="0"/>
              <a:cs typeface="Sylfaen" panose="010A0502050306030303" pitchFamily="18" charset="0"/>
            </a:endParaRPr>
          </a:p>
        </p:txBody>
      </p:sp>
    </p:spTree>
    <p:extLst>
      <p:ext uri="{BB962C8B-B14F-4D97-AF65-F5344CB8AC3E}">
        <p14:creationId xmlns:p14="http://schemas.microsoft.com/office/powerpoint/2010/main" val="35875783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7CFB0C1-A3C4-4E8C-B2B2-ACE3C78890DD}"/>
              </a:ext>
            </a:extLst>
          </p:cNvPr>
          <p:cNvSpPr>
            <a:spLocks noGrp="1"/>
          </p:cNvSpPr>
          <p:nvPr>
            <p:ph type="title"/>
          </p:nvPr>
        </p:nvSpPr>
        <p:spPr/>
        <p:txBody>
          <a:bodyPr/>
          <a:lstStyle/>
          <a:p>
            <a:pPr algn="l"/>
            <a: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t>Εσωτερικός δείκτης απόδοσης</a:t>
            </a:r>
            <a:br>
              <a:rPr kumimoji="0" lang="en-US" sz="3400" b="0" i="0" u="none" strike="noStrike" kern="1200" cap="none" spc="0" normalizeH="0" baseline="0" noProof="0" dirty="0">
                <a:ln>
                  <a:noFill/>
                </a:ln>
                <a:solidFill>
                  <a:prstClr val="white"/>
                </a:solidFill>
                <a:effectLst/>
                <a:uLnTx/>
                <a:uFillTx/>
                <a:latin typeface="Arial" panose="020B0604020202020204"/>
                <a:ea typeface="+mj-ea"/>
                <a:cs typeface="+mj-cs"/>
              </a:rPr>
            </a:br>
            <a: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t>Εφαρμογή 2</a:t>
            </a:r>
            <a:endParaRPr lang="el-GR" dirty="0"/>
          </a:p>
        </p:txBody>
      </p:sp>
      <p:sp>
        <p:nvSpPr>
          <p:cNvPr id="3" name="Θέση περιεχομένου 2">
            <a:extLst>
              <a:ext uri="{FF2B5EF4-FFF2-40B4-BE49-F238E27FC236}">
                <a16:creationId xmlns:a16="http://schemas.microsoft.com/office/drawing/2014/main" id="{D4FD47DB-8673-494C-92E8-DAB3C4CFBA1E}"/>
              </a:ext>
            </a:extLst>
          </p:cNvPr>
          <p:cNvSpPr>
            <a:spLocks noGrp="1"/>
          </p:cNvSpPr>
          <p:nvPr>
            <p:ph idx="1"/>
          </p:nvPr>
        </p:nvSpPr>
        <p:spPr>
          <a:xfrm>
            <a:off x="1133856" y="2052116"/>
            <a:ext cx="9436283" cy="3997828"/>
          </a:xfrm>
        </p:spPr>
        <p:txBody>
          <a:bodyPr/>
          <a:lstStyle/>
          <a:p>
            <a:pPr marL="0" indent="0" algn="just">
              <a:buNone/>
            </a:pPr>
            <a:r>
              <a:rPr lang="el-GR" dirty="0"/>
              <a:t>Εφ’ όσον με </a:t>
            </a:r>
            <a:r>
              <a:rPr lang="en-US" dirty="0"/>
              <a:t>r</a:t>
            </a:r>
            <a:r>
              <a:rPr lang="el-GR" dirty="0"/>
              <a:t>1= 8% έχουμε Κ.Π.Α.1, =2.793,68 (θετικό αριθμό) και με </a:t>
            </a:r>
            <a:r>
              <a:rPr lang="en-US" dirty="0"/>
              <a:t>r</a:t>
            </a:r>
            <a:r>
              <a:rPr lang="el-GR" dirty="0"/>
              <a:t>2= 9% έχουμε Κ.Π.Α.2= -1.058,34 (αρνητικό αριθμό), αυτό σημαίνει ότι η τιμή της μεταβλητής (</a:t>
            </a:r>
            <a:r>
              <a:rPr lang="en-US" dirty="0"/>
              <a:t>r</a:t>
            </a:r>
            <a:r>
              <a:rPr lang="el-GR" dirty="0"/>
              <a:t>) που δίνει (Κ.Π.Α.= 0) θα είναι μεταξύ 8% και 9%.</a:t>
            </a:r>
          </a:p>
          <a:p>
            <a:pPr marL="0" indent="0" algn="just">
              <a:buNone/>
            </a:pPr>
            <a:r>
              <a:rPr lang="el-GR" dirty="0"/>
              <a:t>Επειδή όμως και η τιμή του ισχύοντος επιτοκίου προεξόφλησης (ί</a:t>
            </a:r>
            <a:r>
              <a:rPr lang="en-US" dirty="0"/>
              <a:t> </a:t>
            </a:r>
            <a:r>
              <a:rPr lang="el-GR" dirty="0"/>
              <a:t>= 8,9%) είναι μεταξύ 8% και 9%, θα πρέπει να υπολογίσουμε επακριβώς την τιμή της μεταβλητής (</a:t>
            </a:r>
            <a:r>
              <a:rPr lang="en-US" dirty="0"/>
              <a:t>IRR</a:t>
            </a:r>
            <a:r>
              <a:rPr lang="el-GR" dirty="0"/>
              <a:t>), προκειμένου να τη συγκρίνουμε με το (i).</a:t>
            </a:r>
          </a:p>
          <a:p>
            <a:pPr marL="0" indent="0" algn="just">
              <a:buNone/>
            </a:pPr>
            <a:endParaRPr lang="el-GR" dirty="0"/>
          </a:p>
        </p:txBody>
      </p:sp>
    </p:spTree>
    <p:extLst>
      <p:ext uri="{BB962C8B-B14F-4D97-AF65-F5344CB8AC3E}">
        <p14:creationId xmlns:p14="http://schemas.microsoft.com/office/powerpoint/2010/main" val="33441976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ED4FD15-2659-4536-B511-81EBC61872D5}"/>
              </a:ext>
            </a:extLst>
          </p:cNvPr>
          <p:cNvSpPr>
            <a:spLocks noGrp="1"/>
          </p:cNvSpPr>
          <p:nvPr>
            <p:ph type="title"/>
          </p:nvPr>
        </p:nvSpPr>
        <p:spPr/>
        <p:txBody>
          <a:bodyPr/>
          <a:lstStyle/>
          <a:p>
            <a:pPr algn="l"/>
            <a: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t>Εσωτερικός δείκτης απόδοσης</a:t>
            </a:r>
            <a:br>
              <a:rPr kumimoji="0" lang="en-US" sz="3400" b="0" i="0" u="none" strike="noStrike" kern="1200" cap="none" spc="0" normalizeH="0" baseline="0" noProof="0" dirty="0">
                <a:ln>
                  <a:noFill/>
                </a:ln>
                <a:solidFill>
                  <a:prstClr val="white"/>
                </a:solidFill>
                <a:effectLst/>
                <a:uLnTx/>
                <a:uFillTx/>
                <a:latin typeface="Arial" panose="020B0604020202020204"/>
                <a:ea typeface="+mj-ea"/>
                <a:cs typeface="+mj-cs"/>
              </a:rPr>
            </a:br>
            <a: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t>Εφαρμογή 2</a:t>
            </a:r>
            <a:endParaRPr lang="el-GR" dirty="0"/>
          </a:p>
        </p:txBody>
      </p:sp>
      <mc:AlternateContent xmlns:mc="http://schemas.openxmlformats.org/markup-compatibility/2006" xmlns:a14="http://schemas.microsoft.com/office/drawing/2010/main">
        <mc:Choice Requires="a14">
          <p:sp>
            <p:nvSpPr>
              <p:cNvPr id="3" name="Θέση περιεχομένου 2">
                <a:extLst>
                  <a:ext uri="{FF2B5EF4-FFF2-40B4-BE49-F238E27FC236}">
                    <a16:creationId xmlns:a16="http://schemas.microsoft.com/office/drawing/2014/main" id="{70690215-D9F7-471A-84BB-A31B7DDD2D5F}"/>
                  </a:ext>
                </a:extLst>
              </p:cNvPr>
              <p:cNvSpPr>
                <a:spLocks noGrp="1"/>
              </p:cNvSpPr>
              <p:nvPr>
                <p:ph idx="1"/>
              </p:nvPr>
            </p:nvSpPr>
            <p:spPr>
              <a:xfrm>
                <a:off x="1527048" y="2061641"/>
                <a:ext cx="9043091" cy="4604716"/>
              </a:xfrm>
            </p:spPr>
            <p:txBody>
              <a:bodyPr>
                <a:normAutofit fontScale="85000" lnSpcReduction="10000"/>
              </a:bodyPr>
              <a:lstStyle/>
              <a:p>
                <a:pPr marL="0" indent="0">
                  <a:buNone/>
                </a:pPr>
                <a:r>
                  <a:rPr lang="el-GR" dirty="0">
                    <a:solidFill>
                      <a:schemeClr val="tx1"/>
                    </a:solidFill>
                  </a:rPr>
                  <a:t>Έτσι λοιπόν έχουμε:</a:t>
                </a:r>
                <a:endParaRPr lang="en-US" dirty="0">
                  <a:solidFill>
                    <a:schemeClr val="tx1"/>
                  </a:solidFill>
                </a:endParaRPr>
              </a:p>
              <a:p>
                <a:pPr marL="0" indent="0" algn="ctr">
                  <a:lnSpc>
                    <a:spcPct val="150000"/>
                  </a:lnSpc>
                  <a:spcBef>
                    <a:spcPts val="900"/>
                  </a:spcBef>
                  <a:spcAft>
                    <a:spcPts val="900"/>
                  </a:spcAft>
                  <a:buNone/>
                </a:pPr>
                <a14:m>
                  <m:oMath xmlns:m="http://schemas.openxmlformats.org/officeDocument/2006/math">
                    <m:r>
                      <m:rPr>
                        <m:sty m:val="p"/>
                      </m:rPr>
                      <a:rPr lang="en-US" spc="100">
                        <a:latin typeface="Cambria Math" panose="02040503050406030204" pitchFamily="18" charset="0"/>
                        <a:ea typeface="Arial" panose="020B0604020202020204" pitchFamily="34" charset="0"/>
                        <a:cs typeface="Arial" panose="020B0604020202020204" pitchFamily="34" charset="0"/>
                      </a:rPr>
                      <m:t>I</m:t>
                    </m:r>
                    <m:r>
                      <m:rPr>
                        <m:sty m:val="p"/>
                      </m:rPr>
                      <a:rPr lang="en-US" b="0" i="0" spc="100" smtClean="0">
                        <a:latin typeface="Cambria Math" panose="02040503050406030204" pitchFamily="18" charset="0"/>
                        <a:ea typeface="Arial" panose="020B0604020202020204" pitchFamily="34" charset="0"/>
                        <a:cs typeface="Arial" panose="020B0604020202020204" pitchFamily="34" charset="0"/>
                      </a:rPr>
                      <m:t>RR</m:t>
                    </m:r>
                    <m:r>
                      <a:rPr lang="el-GR" sz="2000" i="0" spc="100" smtClean="0">
                        <a:solidFill>
                          <a:schemeClr val="tx1"/>
                        </a:solidFill>
                        <a:effectLst/>
                        <a:latin typeface="Cambria Math" panose="02040503050406030204" pitchFamily="18" charset="0"/>
                        <a:ea typeface="Arial" panose="020B0604020202020204" pitchFamily="34" charset="0"/>
                        <a:cs typeface="Arial" panose="020B0604020202020204" pitchFamily="34" charset="0"/>
                      </a:rPr>
                      <m:t>=</m:t>
                    </m:r>
                    <m:sSub>
                      <m:sSubPr>
                        <m:ctrlPr>
                          <a:rPr lang="el-GR" sz="2000" i="1" spc="100">
                            <a:solidFill>
                              <a:schemeClr val="tx1"/>
                            </a:solidFill>
                            <a:effectLst/>
                            <a:latin typeface="Cambria Math" panose="02040503050406030204" pitchFamily="18" charset="0"/>
                            <a:ea typeface="Arial" panose="020B0604020202020204" pitchFamily="34" charset="0"/>
                            <a:cs typeface="Arial" panose="020B0604020202020204" pitchFamily="34" charset="0"/>
                          </a:rPr>
                        </m:ctrlPr>
                      </m:sSubPr>
                      <m:e>
                        <m:r>
                          <m:rPr>
                            <m:sty m:val="p"/>
                          </m:rPr>
                          <a:rPr lang="el-GR" sz="20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r</m:t>
                        </m:r>
                      </m:e>
                      <m:sub>
                        <m:r>
                          <a:rPr lang="el-GR" sz="20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1</m:t>
                        </m:r>
                      </m:sub>
                    </m:sSub>
                    <m:r>
                      <a:rPr lang="el-GR" sz="20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m:t>
                    </m:r>
                    <m:d>
                      <m:dPr>
                        <m:begChr m:val="["/>
                        <m:endChr m:val="]"/>
                        <m:ctrlPr>
                          <a:rPr lang="el-GR" sz="2000" i="1" spc="100">
                            <a:solidFill>
                              <a:schemeClr val="tx1"/>
                            </a:solidFill>
                            <a:effectLst/>
                            <a:latin typeface="Cambria Math" panose="02040503050406030204" pitchFamily="18" charset="0"/>
                            <a:ea typeface="Arial" panose="020B0604020202020204" pitchFamily="34" charset="0"/>
                            <a:cs typeface="Arial" panose="020B0604020202020204" pitchFamily="34" charset="0"/>
                          </a:rPr>
                        </m:ctrlPr>
                      </m:dPr>
                      <m:e>
                        <m:f>
                          <m:fPr>
                            <m:ctrlPr>
                              <a:rPr lang="el-GR" sz="2000" i="1" spc="100">
                                <a:solidFill>
                                  <a:schemeClr val="tx1"/>
                                </a:solidFill>
                                <a:effectLst/>
                                <a:latin typeface="Cambria Math" panose="02040503050406030204" pitchFamily="18" charset="0"/>
                                <a:ea typeface="Arial" panose="020B0604020202020204" pitchFamily="34" charset="0"/>
                                <a:cs typeface="Arial" panose="020B0604020202020204" pitchFamily="34" charset="0"/>
                              </a:rPr>
                            </m:ctrlPr>
                          </m:fPr>
                          <m:num>
                            <m:d>
                              <m:dPr>
                                <m:ctrlPr>
                                  <a:rPr lang="el-GR" sz="2000" i="1" spc="100">
                                    <a:solidFill>
                                      <a:schemeClr val="tx1"/>
                                    </a:solidFill>
                                    <a:effectLst/>
                                    <a:latin typeface="Cambria Math" panose="02040503050406030204" pitchFamily="18" charset="0"/>
                                    <a:ea typeface="Arial" panose="020B0604020202020204" pitchFamily="34" charset="0"/>
                                    <a:cs typeface="Arial" panose="020B0604020202020204" pitchFamily="34" charset="0"/>
                                  </a:rPr>
                                </m:ctrlPr>
                              </m:dPr>
                              <m:e>
                                <m:sSub>
                                  <m:sSubPr>
                                    <m:ctrlPr>
                                      <a:rPr lang="el-GR" sz="2000" i="1" spc="100">
                                        <a:solidFill>
                                          <a:schemeClr val="tx1"/>
                                        </a:solidFill>
                                        <a:effectLst/>
                                        <a:latin typeface="Cambria Math" panose="02040503050406030204" pitchFamily="18" charset="0"/>
                                        <a:ea typeface="Arial" panose="020B0604020202020204" pitchFamily="34" charset="0"/>
                                        <a:cs typeface="Arial" panose="020B0604020202020204" pitchFamily="34" charset="0"/>
                                      </a:rPr>
                                    </m:ctrlPr>
                                  </m:sSubPr>
                                  <m:e>
                                    <m:r>
                                      <m:rPr>
                                        <m:sty m:val="p"/>
                                      </m:rPr>
                                      <a:rPr lang="el-GR" sz="20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r</m:t>
                                    </m:r>
                                  </m:e>
                                  <m:sub>
                                    <m:r>
                                      <a:rPr lang="el-GR" sz="20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2</m:t>
                                    </m:r>
                                  </m:sub>
                                </m:sSub>
                                <m:r>
                                  <a:rPr lang="el-GR" sz="20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m:t>
                                </m:r>
                                <m:sSub>
                                  <m:sSubPr>
                                    <m:ctrlPr>
                                      <a:rPr lang="el-GR" sz="2000" i="1" spc="100">
                                        <a:solidFill>
                                          <a:schemeClr val="tx1"/>
                                        </a:solidFill>
                                        <a:effectLst/>
                                        <a:latin typeface="Cambria Math" panose="02040503050406030204" pitchFamily="18" charset="0"/>
                                        <a:ea typeface="Arial" panose="020B0604020202020204" pitchFamily="34" charset="0"/>
                                        <a:cs typeface="Arial" panose="020B0604020202020204" pitchFamily="34" charset="0"/>
                                      </a:rPr>
                                    </m:ctrlPr>
                                  </m:sSubPr>
                                  <m:e>
                                    <m:r>
                                      <m:rPr>
                                        <m:sty m:val="p"/>
                                      </m:rPr>
                                      <a:rPr lang="el-GR" sz="20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r</m:t>
                                    </m:r>
                                  </m:e>
                                  <m:sub>
                                    <m:r>
                                      <a:rPr lang="el-GR" sz="20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1</m:t>
                                    </m:r>
                                  </m:sub>
                                </m:sSub>
                              </m:e>
                            </m:d>
                          </m:num>
                          <m:den>
                            <m:sSub>
                              <m:sSubPr>
                                <m:ctrlPr>
                                  <a:rPr lang="el-GR" sz="2000" i="1" spc="100">
                                    <a:solidFill>
                                      <a:schemeClr val="tx1"/>
                                    </a:solidFill>
                                    <a:effectLst/>
                                    <a:latin typeface="Cambria Math" panose="02040503050406030204" pitchFamily="18" charset="0"/>
                                    <a:ea typeface="Arial" panose="020B0604020202020204" pitchFamily="34" charset="0"/>
                                    <a:cs typeface="Arial" panose="020B0604020202020204" pitchFamily="34" charset="0"/>
                                  </a:rPr>
                                </m:ctrlPr>
                              </m:sSubPr>
                              <m:e>
                                <m:r>
                                  <m:rPr>
                                    <m:sty m:val="p"/>
                                  </m:rPr>
                                  <a:rPr lang="el-GR" sz="20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Κ</m:t>
                                </m:r>
                                <m:r>
                                  <a:rPr lang="el-GR" sz="20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m:t>
                                </m:r>
                                <m:r>
                                  <m:rPr>
                                    <m:sty m:val="p"/>
                                  </m:rPr>
                                  <a:rPr lang="el-GR" sz="20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Π</m:t>
                                </m:r>
                                <m:r>
                                  <a:rPr lang="el-GR" sz="20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m:t>
                                </m:r>
                                <m:r>
                                  <m:rPr>
                                    <m:sty m:val="p"/>
                                  </m:rPr>
                                  <a:rPr lang="el-GR" sz="20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Α</m:t>
                                </m:r>
                                <m:r>
                                  <a:rPr lang="el-GR" sz="20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m:t>
                                </m:r>
                              </m:e>
                              <m:sub>
                                <m:r>
                                  <a:rPr lang="el-GR" sz="20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1</m:t>
                                </m:r>
                              </m:sub>
                            </m:sSub>
                            <m:r>
                              <a:rPr lang="el-GR" sz="20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 </m:t>
                            </m:r>
                            <m:sSub>
                              <m:sSubPr>
                                <m:ctrlPr>
                                  <a:rPr lang="el-GR" sz="2000" i="1" spc="100">
                                    <a:solidFill>
                                      <a:schemeClr val="tx1"/>
                                    </a:solidFill>
                                    <a:effectLst/>
                                    <a:latin typeface="Cambria Math" panose="02040503050406030204" pitchFamily="18" charset="0"/>
                                    <a:ea typeface="Arial" panose="020B0604020202020204" pitchFamily="34" charset="0"/>
                                    <a:cs typeface="Arial" panose="020B0604020202020204" pitchFamily="34" charset="0"/>
                                  </a:rPr>
                                </m:ctrlPr>
                              </m:sSubPr>
                              <m:e>
                                <m:r>
                                  <m:rPr>
                                    <m:sty m:val="p"/>
                                  </m:rPr>
                                  <a:rPr lang="el-GR" sz="20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Κ</m:t>
                                </m:r>
                                <m:r>
                                  <a:rPr lang="el-GR" sz="20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m:t>
                                </m:r>
                                <m:r>
                                  <m:rPr>
                                    <m:sty m:val="p"/>
                                  </m:rPr>
                                  <a:rPr lang="el-GR" sz="20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Π</m:t>
                                </m:r>
                                <m:r>
                                  <a:rPr lang="el-GR" sz="20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m:t>
                                </m:r>
                                <m:r>
                                  <m:rPr>
                                    <m:sty m:val="p"/>
                                  </m:rPr>
                                  <a:rPr lang="el-GR" sz="20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Α</m:t>
                                </m:r>
                                <m:r>
                                  <a:rPr lang="el-GR" sz="20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m:t>
                                </m:r>
                              </m:e>
                              <m:sub>
                                <m:r>
                                  <a:rPr lang="el-GR" sz="20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2</m:t>
                                </m:r>
                              </m:sub>
                            </m:sSub>
                            <m:r>
                              <a:rPr lang="el-GR" sz="20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m:t>
                            </m:r>
                          </m:den>
                        </m:f>
                      </m:e>
                    </m:d>
                    <m:r>
                      <a:rPr lang="el-GR" sz="20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 </m:t>
                    </m:r>
                    <m:r>
                      <m:rPr>
                        <m:sty m:val="p"/>
                      </m:rPr>
                      <a:rPr lang="el-GR" sz="20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x</m:t>
                    </m:r>
                    <m:r>
                      <a:rPr lang="el-GR" sz="20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 </m:t>
                    </m:r>
                    <m:sSub>
                      <m:sSubPr>
                        <m:ctrlPr>
                          <a:rPr lang="el-GR" sz="2000" i="1" spc="100">
                            <a:solidFill>
                              <a:schemeClr val="tx1"/>
                            </a:solidFill>
                            <a:effectLst/>
                            <a:latin typeface="Cambria Math" panose="02040503050406030204" pitchFamily="18" charset="0"/>
                            <a:ea typeface="Arial" panose="020B0604020202020204" pitchFamily="34" charset="0"/>
                            <a:cs typeface="Arial" panose="020B0604020202020204" pitchFamily="34" charset="0"/>
                          </a:rPr>
                        </m:ctrlPr>
                      </m:sSubPr>
                      <m:e>
                        <m:r>
                          <m:rPr>
                            <m:sty m:val="p"/>
                          </m:rPr>
                          <a:rPr lang="el-GR" sz="20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Κ</m:t>
                        </m:r>
                        <m:r>
                          <a:rPr lang="el-GR" sz="20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m:t>
                        </m:r>
                        <m:r>
                          <m:rPr>
                            <m:sty m:val="p"/>
                          </m:rPr>
                          <a:rPr lang="el-GR" sz="20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Π</m:t>
                        </m:r>
                        <m:r>
                          <a:rPr lang="el-GR" sz="20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m:t>
                        </m:r>
                        <m:r>
                          <m:rPr>
                            <m:sty m:val="p"/>
                          </m:rPr>
                          <a:rPr lang="el-GR" sz="20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Α</m:t>
                        </m:r>
                        <m:r>
                          <a:rPr lang="el-GR" sz="20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m:t>
                        </m:r>
                      </m:e>
                      <m:sub>
                        <m:r>
                          <a:rPr lang="el-GR" sz="20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1</m:t>
                        </m:r>
                      </m:sub>
                    </m:sSub>
                    <m:r>
                      <a:rPr lang="el-GR" sz="20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 </m:t>
                    </m:r>
                  </m:oMath>
                </a14:m>
                <a:r>
                  <a:rPr lang="el-GR" sz="2000" i="0" spc="100" dirty="0">
                    <a:solidFill>
                      <a:schemeClr val="tx1"/>
                    </a:solidFill>
                    <a:effectLst/>
                    <a:latin typeface="Cambria Math" panose="02040503050406030204" pitchFamily="18" charset="0"/>
                    <a:ea typeface="Arial" panose="020B0604020202020204" pitchFamily="34" charset="0"/>
                    <a:cs typeface="Arial" panose="020B0604020202020204" pitchFamily="34" charset="0"/>
                    <a:sym typeface="Symbol" panose="05050102010706020507" pitchFamily="18" charset="2"/>
                  </a:rPr>
                  <a:t></a:t>
                </a:r>
                <a:r>
                  <a:rPr lang="el-GR" sz="2000" i="1" spc="100"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endParaRPr lang="el-GR" sz="2400" dirty="0">
                  <a:solidFill>
                    <a:schemeClr val="tx1"/>
                  </a:solidFill>
                  <a:effectLst/>
                  <a:latin typeface="Sylfaen" panose="010A0502050306030303" pitchFamily="18" charset="0"/>
                  <a:ea typeface="Sylfaen" panose="010A0502050306030303" pitchFamily="18" charset="0"/>
                  <a:cs typeface="Sylfaen" panose="010A0502050306030303" pitchFamily="18" charset="0"/>
                </a:endParaRPr>
              </a:p>
              <a:p>
                <a:pPr marL="0" indent="0" algn="ctr">
                  <a:lnSpc>
                    <a:spcPct val="150000"/>
                  </a:lnSpc>
                  <a:spcBef>
                    <a:spcPts val="900"/>
                  </a:spcBef>
                  <a:spcAft>
                    <a:spcPts val="900"/>
                  </a:spcAft>
                  <a:buNone/>
                </a:pPr>
                <a14:m>
                  <m:oMath xmlns:m="http://schemas.openxmlformats.org/officeDocument/2006/math">
                    <m:r>
                      <a:rPr lang="el-GR" sz="2000" i="0" spc="100">
                        <a:solidFill>
                          <a:schemeClr val="tx1"/>
                        </a:solidFill>
                        <a:effectLst/>
                        <a:latin typeface="Cambria Math" panose="02040503050406030204" pitchFamily="18" charset="0"/>
                        <a:ea typeface="Arial" panose="020B0604020202020204" pitchFamily="34" charset="0"/>
                        <a:cs typeface="Arial" panose="020B0604020202020204" pitchFamily="34" charset="0"/>
                        <a:sym typeface="Symbol" panose="05050102010706020507" pitchFamily="18" charset="2"/>
                      </a:rPr>
                      <m:t></m:t>
                    </m:r>
                    <m:r>
                      <m:rPr>
                        <m:sty m:val="p"/>
                      </m:rPr>
                      <a:rPr lang="en-US" sz="2000" b="0" i="0" spc="100" smtClean="0">
                        <a:solidFill>
                          <a:schemeClr val="tx1"/>
                        </a:solidFill>
                        <a:effectLst/>
                        <a:latin typeface="Cambria Math" panose="02040503050406030204" pitchFamily="18" charset="0"/>
                        <a:ea typeface="Arial" panose="020B0604020202020204" pitchFamily="34" charset="0"/>
                        <a:cs typeface="Arial" panose="020B0604020202020204" pitchFamily="34" charset="0"/>
                        <a:sym typeface="Symbol" panose="05050102010706020507" pitchFamily="18" charset="2"/>
                      </a:rPr>
                      <m:t>IRR</m:t>
                    </m:r>
                    <m:r>
                      <a:rPr lang="el-GR" sz="20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=0,08+</m:t>
                    </m:r>
                    <m:d>
                      <m:dPr>
                        <m:begChr m:val="["/>
                        <m:endChr m:val="]"/>
                        <m:ctrlPr>
                          <a:rPr lang="el-GR" sz="2000" i="1" spc="100">
                            <a:solidFill>
                              <a:schemeClr val="tx1"/>
                            </a:solidFill>
                            <a:effectLst/>
                            <a:latin typeface="Cambria Math" panose="02040503050406030204" pitchFamily="18" charset="0"/>
                            <a:ea typeface="Arial" panose="020B0604020202020204" pitchFamily="34" charset="0"/>
                            <a:cs typeface="Arial" panose="020B0604020202020204" pitchFamily="34" charset="0"/>
                          </a:rPr>
                        </m:ctrlPr>
                      </m:dPr>
                      <m:e>
                        <m:f>
                          <m:fPr>
                            <m:ctrlPr>
                              <a:rPr lang="el-GR" sz="2000" i="1" spc="100">
                                <a:solidFill>
                                  <a:schemeClr val="tx1"/>
                                </a:solidFill>
                                <a:effectLst/>
                                <a:latin typeface="Cambria Math" panose="02040503050406030204" pitchFamily="18" charset="0"/>
                                <a:ea typeface="Arial" panose="020B0604020202020204" pitchFamily="34" charset="0"/>
                                <a:cs typeface="Arial" panose="020B0604020202020204" pitchFamily="34" charset="0"/>
                              </a:rPr>
                            </m:ctrlPr>
                          </m:fPr>
                          <m:num>
                            <m:r>
                              <a:rPr lang="el-GR" sz="20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(0,09−0,08)</m:t>
                            </m:r>
                          </m:num>
                          <m:den>
                            <m:r>
                              <a:rPr lang="el-GR" sz="20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(2.793,68+1.058,34)</m:t>
                            </m:r>
                          </m:den>
                        </m:f>
                      </m:e>
                    </m:d>
                    <m:r>
                      <a:rPr lang="el-GR" sz="20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 </m:t>
                    </m:r>
                    <m:r>
                      <m:rPr>
                        <m:sty m:val="p"/>
                      </m:rPr>
                      <a:rPr lang="el-GR" sz="20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x</m:t>
                    </m:r>
                    <m:r>
                      <a:rPr lang="el-GR" sz="20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 2.793,68 </m:t>
                    </m:r>
                  </m:oMath>
                </a14:m>
                <a:r>
                  <a:rPr lang="el-GR" sz="2000" i="0" spc="100" dirty="0">
                    <a:solidFill>
                      <a:schemeClr val="tx1"/>
                    </a:solidFill>
                    <a:effectLst/>
                    <a:latin typeface="Cambria Math" panose="02040503050406030204" pitchFamily="18" charset="0"/>
                    <a:ea typeface="Arial" panose="020B0604020202020204" pitchFamily="34" charset="0"/>
                    <a:cs typeface="Arial" panose="020B0604020202020204" pitchFamily="34" charset="0"/>
                    <a:sym typeface="Symbol" panose="05050102010706020507" pitchFamily="18" charset="2"/>
                  </a:rPr>
                  <a:t></a:t>
                </a:r>
                <a:r>
                  <a:rPr lang="el-GR" sz="2000" i="1" spc="100"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endParaRPr lang="el-GR" sz="2400" dirty="0">
                  <a:solidFill>
                    <a:schemeClr val="tx1"/>
                  </a:solidFill>
                  <a:effectLst/>
                  <a:latin typeface="Sylfaen" panose="010A0502050306030303" pitchFamily="18" charset="0"/>
                  <a:ea typeface="Sylfaen" panose="010A0502050306030303" pitchFamily="18" charset="0"/>
                  <a:cs typeface="Sylfaen" panose="010A0502050306030303" pitchFamily="18" charset="0"/>
                </a:endParaRPr>
              </a:p>
              <a:p>
                <a:pPr marL="0" indent="0" algn="ctr">
                  <a:lnSpc>
                    <a:spcPct val="150000"/>
                  </a:lnSpc>
                  <a:spcBef>
                    <a:spcPts val="900"/>
                  </a:spcBef>
                  <a:spcAft>
                    <a:spcPts val="900"/>
                  </a:spcAft>
                  <a:buNone/>
                </a:pPr>
                <a14:m>
                  <m:oMath xmlns:m="http://schemas.openxmlformats.org/officeDocument/2006/math">
                    <m:r>
                      <a:rPr lang="el-GR" sz="2000" i="0" spc="100">
                        <a:solidFill>
                          <a:schemeClr val="tx1"/>
                        </a:solidFill>
                        <a:effectLst/>
                        <a:latin typeface="Cambria Math" panose="02040503050406030204" pitchFamily="18" charset="0"/>
                        <a:ea typeface="Arial" panose="020B0604020202020204" pitchFamily="34" charset="0"/>
                        <a:cs typeface="Arial" panose="020B0604020202020204" pitchFamily="34" charset="0"/>
                        <a:sym typeface="Symbol" panose="05050102010706020507" pitchFamily="18" charset="2"/>
                      </a:rPr>
                      <m:t></m:t>
                    </m:r>
                    <m:r>
                      <m:rPr>
                        <m:sty m:val="p"/>
                      </m:rPr>
                      <a:rPr lang="en-US" sz="2000" b="0" i="0" spc="100" smtClean="0">
                        <a:solidFill>
                          <a:schemeClr val="tx1"/>
                        </a:solidFill>
                        <a:effectLst/>
                        <a:latin typeface="Cambria Math" panose="02040503050406030204" pitchFamily="18" charset="0"/>
                        <a:ea typeface="Arial" panose="020B0604020202020204" pitchFamily="34" charset="0"/>
                        <a:cs typeface="Arial" panose="020B0604020202020204" pitchFamily="34" charset="0"/>
                        <a:sym typeface="Symbol" panose="05050102010706020507" pitchFamily="18" charset="2"/>
                      </a:rPr>
                      <m:t>IRR</m:t>
                    </m:r>
                    <m:r>
                      <a:rPr lang="el-GR" sz="20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=0,08+</m:t>
                    </m:r>
                    <m:d>
                      <m:dPr>
                        <m:begChr m:val="["/>
                        <m:endChr m:val="]"/>
                        <m:ctrlPr>
                          <a:rPr lang="el-GR" sz="2000" i="1" spc="100">
                            <a:solidFill>
                              <a:schemeClr val="tx1"/>
                            </a:solidFill>
                            <a:effectLst/>
                            <a:latin typeface="Cambria Math" panose="02040503050406030204" pitchFamily="18" charset="0"/>
                            <a:ea typeface="Arial" panose="020B0604020202020204" pitchFamily="34" charset="0"/>
                            <a:cs typeface="Arial" panose="020B0604020202020204" pitchFamily="34" charset="0"/>
                          </a:rPr>
                        </m:ctrlPr>
                      </m:dPr>
                      <m:e>
                        <m:f>
                          <m:fPr>
                            <m:ctrlPr>
                              <a:rPr lang="el-GR" sz="2000" i="1" spc="100">
                                <a:solidFill>
                                  <a:schemeClr val="tx1"/>
                                </a:solidFill>
                                <a:effectLst/>
                                <a:latin typeface="Cambria Math" panose="02040503050406030204" pitchFamily="18" charset="0"/>
                                <a:ea typeface="Arial" panose="020B0604020202020204" pitchFamily="34" charset="0"/>
                                <a:cs typeface="Arial" panose="020B0604020202020204" pitchFamily="34" charset="0"/>
                              </a:rPr>
                            </m:ctrlPr>
                          </m:fPr>
                          <m:num>
                            <m:r>
                              <a:rPr lang="el-GR" sz="20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(0,01)</m:t>
                            </m:r>
                          </m:num>
                          <m:den>
                            <m:r>
                              <a:rPr lang="el-GR" sz="20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(16.778,8)</m:t>
                            </m:r>
                          </m:den>
                        </m:f>
                      </m:e>
                    </m:d>
                    <m:r>
                      <a:rPr lang="el-GR" sz="20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 </m:t>
                    </m:r>
                    <m:r>
                      <m:rPr>
                        <m:sty m:val="p"/>
                      </m:rPr>
                      <a:rPr lang="el-GR" sz="20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x</m:t>
                    </m:r>
                    <m:r>
                      <a:rPr lang="el-GR" sz="20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 2.793,68 </m:t>
                    </m:r>
                    <m:r>
                      <m:rPr>
                        <m:nor/>
                      </m:rPr>
                      <a:rPr lang="el-GR" sz="2100" spc="100" dirty="0">
                        <a:solidFill>
                          <a:prstClr val="white"/>
                        </a:solidFill>
                        <a:latin typeface="Cambria Math" panose="02040503050406030204" pitchFamily="18" charset="0"/>
                        <a:ea typeface="Arial" panose="020B0604020202020204" pitchFamily="34" charset="0"/>
                        <a:cs typeface="Arial" panose="020B0604020202020204" pitchFamily="34" charset="0"/>
                        <a:sym typeface="Symbol" panose="05050102010706020507" pitchFamily="18" charset="2"/>
                      </a:rPr>
                      <m:t></m:t>
                    </m:r>
                    <m:r>
                      <a:rPr lang="en-US" sz="2100" b="0" i="0" spc="100" dirty="0" smtClean="0">
                        <a:solidFill>
                          <a:prstClr val="white"/>
                        </a:solidFill>
                        <a:latin typeface="Cambria Math" panose="02040503050406030204" pitchFamily="18" charset="0"/>
                        <a:ea typeface="Arial" panose="020B0604020202020204" pitchFamily="34" charset="0"/>
                        <a:cs typeface="Arial" panose="020B0604020202020204" pitchFamily="34" charset="0"/>
                        <a:sym typeface="Symbol" panose="05050102010706020507" pitchFamily="18" charset="2"/>
                      </a:rPr>
                      <m:t> </m:t>
                    </m:r>
                    <m:r>
                      <m:rPr>
                        <m:sty m:val="p"/>
                      </m:rPr>
                      <a:rPr lang="en-US" sz="2100" b="0" i="0" spc="100" dirty="0" smtClean="0">
                        <a:solidFill>
                          <a:prstClr val="white"/>
                        </a:solidFill>
                        <a:latin typeface="Cambria Math" panose="02040503050406030204" pitchFamily="18" charset="0"/>
                        <a:ea typeface="Arial" panose="020B0604020202020204" pitchFamily="34" charset="0"/>
                        <a:cs typeface="Arial" panose="020B0604020202020204" pitchFamily="34" charset="0"/>
                        <a:sym typeface="Symbol" panose="05050102010706020507" pitchFamily="18" charset="2"/>
                      </a:rPr>
                      <m:t>IRR</m:t>
                    </m:r>
                    <m:r>
                      <a:rPr lang="en-US" sz="20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=0,08+ </m:t>
                    </m:r>
                    <m:f>
                      <m:fPr>
                        <m:ctrlPr>
                          <a:rPr lang="el-GR" sz="2000" i="1" spc="100">
                            <a:solidFill>
                              <a:schemeClr val="tx1"/>
                            </a:solidFill>
                            <a:effectLst/>
                            <a:latin typeface="Cambria Math" panose="02040503050406030204" pitchFamily="18" charset="0"/>
                            <a:ea typeface="Arial" panose="020B0604020202020204" pitchFamily="34" charset="0"/>
                            <a:cs typeface="Arial" panose="020B0604020202020204" pitchFamily="34" charset="0"/>
                          </a:rPr>
                        </m:ctrlPr>
                      </m:fPr>
                      <m:num>
                        <m:r>
                          <a:rPr lang="en-US" sz="20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27,94</m:t>
                        </m:r>
                      </m:num>
                      <m:den>
                        <m:r>
                          <a:rPr lang="en-US" sz="20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3.852,02</m:t>
                        </m:r>
                      </m:den>
                    </m:f>
                    <m:r>
                      <a:rPr lang="en-US" sz="20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 </m:t>
                    </m:r>
                  </m:oMath>
                </a14:m>
                <a:r>
                  <a:rPr lang="en-US" sz="2000" i="0" spc="100" dirty="0">
                    <a:solidFill>
                      <a:schemeClr val="tx1"/>
                    </a:solidFill>
                    <a:effectLst/>
                    <a:latin typeface="Cambria Math" panose="02040503050406030204" pitchFamily="18" charset="0"/>
                    <a:ea typeface="Arial" panose="020B0604020202020204" pitchFamily="34" charset="0"/>
                    <a:cs typeface="Arial" panose="020B0604020202020204" pitchFamily="34" charset="0"/>
                    <a:sym typeface="Symbol" panose="05050102010706020507" pitchFamily="18" charset="2"/>
                  </a:rPr>
                  <a:t></a:t>
                </a:r>
                <a:endParaRPr lang="el-GR" sz="2400" dirty="0">
                  <a:solidFill>
                    <a:schemeClr val="tx1"/>
                  </a:solidFill>
                  <a:effectLst/>
                  <a:latin typeface="Sylfaen" panose="010A0502050306030303" pitchFamily="18" charset="0"/>
                  <a:ea typeface="Sylfaen" panose="010A0502050306030303" pitchFamily="18" charset="0"/>
                  <a:cs typeface="Sylfaen" panose="010A0502050306030303" pitchFamily="18" charset="0"/>
                </a:endParaRPr>
              </a:p>
              <a:p>
                <a:pPr marL="0" indent="0" algn="just">
                  <a:lnSpc>
                    <a:spcPct val="150000"/>
                  </a:lnSpc>
                  <a:spcBef>
                    <a:spcPts val="900"/>
                  </a:spcBef>
                  <a:spcAft>
                    <a:spcPts val="900"/>
                  </a:spcAft>
                  <a:buNone/>
                </a:pPr>
                <a14:m>
                  <m:oMathPara xmlns:m="http://schemas.openxmlformats.org/officeDocument/2006/math">
                    <m:oMathParaPr>
                      <m:jc m:val="centerGroup"/>
                    </m:oMathParaPr>
                    <m:oMath xmlns:m="http://schemas.openxmlformats.org/officeDocument/2006/math">
                      <m:r>
                        <a:rPr lang="el-GR" sz="2000" i="0" spc="100">
                          <a:solidFill>
                            <a:schemeClr val="tx1"/>
                          </a:solidFill>
                          <a:effectLst/>
                          <a:latin typeface="Cambria Math" panose="02040503050406030204" pitchFamily="18" charset="0"/>
                          <a:ea typeface="Arial" panose="020B0604020202020204" pitchFamily="34" charset="0"/>
                          <a:cs typeface="Arial" panose="020B0604020202020204" pitchFamily="34" charset="0"/>
                          <a:sym typeface="Symbol" panose="05050102010706020507" pitchFamily="18" charset="2"/>
                        </a:rPr>
                        <m:t></m:t>
                      </m:r>
                      <m:r>
                        <m:rPr>
                          <m:sty m:val="p"/>
                        </m:rPr>
                        <a:rPr lang="en-US" sz="2000" b="0" i="0" spc="100" smtClean="0">
                          <a:solidFill>
                            <a:schemeClr val="tx1"/>
                          </a:solidFill>
                          <a:effectLst/>
                          <a:latin typeface="Cambria Math" panose="02040503050406030204" pitchFamily="18" charset="0"/>
                          <a:ea typeface="Arial" panose="020B0604020202020204" pitchFamily="34" charset="0"/>
                          <a:cs typeface="Arial" panose="020B0604020202020204" pitchFamily="34" charset="0"/>
                          <a:sym typeface="Symbol" panose="05050102010706020507" pitchFamily="18" charset="2"/>
                        </a:rPr>
                        <m:t>IRR</m:t>
                      </m:r>
                      <m:r>
                        <a:rPr lang="el-GR" sz="20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=0,08+0,0073 </m:t>
                      </m:r>
                      <m:r>
                        <m:rPr>
                          <m:nor/>
                        </m:rPr>
                        <a:rPr lang="el-GR" sz="2100" spc="100" dirty="0">
                          <a:solidFill>
                            <a:prstClr val="white"/>
                          </a:solidFill>
                          <a:latin typeface="Cambria Math" panose="02040503050406030204" pitchFamily="18" charset="0"/>
                          <a:ea typeface="Arial" panose="020B0604020202020204" pitchFamily="34" charset="0"/>
                          <a:cs typeface="Arial" panose="020B0604020202020204" pitchFamily="34" charset="0"/>
                          <a:sym typeface="Symbol" panose="05050102010706020507" pitchFamily="18" charset="2"/>
                        </a:rPr>
                        <m:t></m:t>
                      </m:r>
                      <m:r>
                        <a:rPr lang="en-US" sz="2100" b="0" i="0" spc="100" dirty="0" smtClean="0">
                          <a:solidFill>
                            <a:prstClr val="white"/>
                          </a:solidFill>
                          <a:latin typeface="Cambria Math" panose="02040503050406030204" pitchFamily="18" charset="0"/>
                          <a:ea typeface="Arial" panose="020B0604020202020204" pitchFamily="34" charset="0"/>
                          <a:cs typeface="Arial" panose="020B0604020202020204" pitchFamily="34" charset="0"/>
                          <a:sym typeface="Symbol" panose="05050102010706020507" pitchFamily="18" charset="2"/>
                        </a:rPr>
                        <m:t> </m:t>
                      </m:r>
                      <m:r>
                        <m:rPr>
                          <m:sty m:val="p"/>
                        </m:rPr>
                        <a:rPr lang="en-US" sz="2100" b="0" i="0" spc="100" dirty="0" smtClean="0">
                          <a:solidFill>
                            <a:prstClr val="white"/>
                          </a:solidFill>
                          <a:latin typeface="Cambria Math" panose="02040503050406030204" pitchFamily="18" charset="0"/>
                          <a:ea typeface="Arial" panose="020B0604020202020204" pitchFamily="34" charset="0"/>
                          <a:cs typeface="Arial" panose="020B0604020202020204" pitchFamily="34" charset="0"/>
                          <a:sym typeface="Symbol" panose="05050102010706020507" pitchFamily="18" charset="2"/>
                        </a:rPr>
                        <m:t>IRR</m:t>
                      </m:r>
                      <m:r>
                        <a:rPr lang="en-US" sz="2000"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=0,0873</m:t>
                      </m:r>
                      <m:r>
                        <m:rPr>
                          <m:nor/>
                        </m:rPr>
                        <a:rPr lang="en-US" sz="2000" b="0" i="0" spc="100" smtClean="0">
                          <a:solidFill>
                            <a:schemeClr val="tx1"/>
                          </a:solidFill>
                          <a:effectLst/>
                          <a:latin typeface="Cambria Math" panose="02040503050406030204" pitchFamily="18" charset="0"/>
                          <a:ea typeface="Arial" panose="020B0604020202020204" pitchFamily="34" charset="0"/>
                          <a:cs typeface="Arial" panose="020B0604020202020204" pitchFamily="34" charset="0"/>
                        </a:rPr>
                        <m:t> </m:t>
                      </m:r>
                      <m:r>
                        <m:rPr>
                          <m:nor/>
                        </m:rPr>
                        <a:rPr lang="el-GR" sz="2100" spc="100" dirty="0">
                          <a:solidFill>
                            <a:prstClr val="white"/>
                          </a:solidFill>
                          <a:latin typeface="Cambria Math" panose="02040503050406030204" pitchFamily="18" charset="0"/>
                          <a:ea typeface="Arial" panose="020B0604020202020204" pitchFamily="34" charset="0"/>
                          <a:cs typeface="Arial" panose="020B0604020202020204" pitchFamily="34" charset="0"/>
                          <a:sym typeface="Symbol" panose="05050102010706020507" pitchFamily="18" charset="2"/>
                        </a:rPr>
                        <m:t></m:t>
                      </m:r>
                      <m:r>
                        <a:rPr lang="en-US" sz="2100" b="1" i="0" spc="100" dirty="0" smtClean="0">
                          <a:solidFill>
                            <a:prstClr val="white"/>
                          </a:solidFill>
                          <a:latin typeface="Cambria Math" panose="02040503050406030204" pitchFamily="18" charset="0"/>
                          <a:ea typeface="Arial" panose="020B0604020202020204" pitchFamily="34" charset="0"/>
                          <a:cs typeface="Arial" panose="020B0604020202020204" pitchFamily="34" charset="0"/>
                          <a:sym typeface="Symbol" panose="05050102010706020507" pitchFamily="18" charset="2"/>
                        </a:rPr>
                        <m:t> </m:t>
                      </m:r>
                      <m:r>
                        <a:rPr lang="en-US" sz="2100" b="1" i="0" spc="100" dirty="0" smtClean="0">
                          <a:solidFill>
                            <a:prstClr val="white"/>
                          </a:solidFill>
                          <a:latin typeface="Cambria Math" panose="02040503050406030204" pitchFamily="18" charset="0"/>
                          <a:ea typeface="Arial" panose="020B0604020202020204" pitchFamily="34" charset="0"/>
                          <a:cs typeface="Arial" panose="020B0604020202020204" pitchFamily="34" charset="0"/>
                          <a:sym typeface="Symbol" panose="05050102010706020507" pitchFamily="18" charset="2"/>
                        </a:rPr>
                        <m:t>𝐈𝐑𝐑</m:t>
                      </m:r>
                      <m:r>
                        <a:rPr lang="en-US" sz="2000" b="1" i="0" spc="100">
                          <a:solidFill>
                            <a:schemeClr val="tx1"/>
                          </a:solidFill>
                          <a:effectLst/>
                          <a:latin typeface="Cambria Math" panose="02040503050406030204" pitchFamily="18" charset="0"/>
                          <a:ea typeface="Arial" panose="020B0604020202020204" pitchFamily="34" charset="0"/>
                          <a:cs typeface="Arial" panose="020B0604020202020204" pitchFamily="34" charset="0"/>
                        </a:rPr>
                        <m:t>=</m:t>
                      </m:r>
                      <m:r>
                        <a:rPr lang="en-US" sz="2000" b="1" i="0" spc="100" smtClean="0">
                          <a:solidFill>
                            <a:srgbClr val="FF0000"/>
                          </a:solidFill>
                          <a:effectLst/>
                          <a:latin typeface="Cambria Math" panose="02040503050406030204" pitchFamily="18" charset="0"/>
                          <a:ea typeface="Arial" panose="020B0604020202020204" pitchFamily="34" charset="0"/>
                          <a:cs typeface="Arial" panose="020B0604020202020204" pitchFamily="34" charset="0"/>
                        </a:rPr>
                        <m:t>𝟖</m:t>
                      </m:r>
                      <m:r>
                        <a:rPr lang="en-US" sz="2000" b="1" i="0" spc="100" smtClean="0">
                          <a:solidFill>
                            <a:srgbClr val="FF0000"/>
                          </a:solidFill>
                          <a:effectLst/>
                          <a:latin typeface="Cambria Math" panose="02040503050406030204" pitchFamily="18" charset="0"/>
                          <a:ea typeface="Arial" panose="020B0604020202020204" pitchFamily="34" charset="0"/>
                          <a:cs typeface="Arial" panose="020B0604020202020204" pitchFamily="34" charset="0"/>
                        </a:rPr>
                        <m:t>,</m:t>
                      </m:r>
                      <m:r>
                        <a:rPr lang="en-US" sz="2000" b="1" i="0" spc="100" smtClean="0">
                          <a:solidFill>
                            <a:srgbClr val="FF0000"/>
                          </a:solidFill>
                          <a:effectLst/>
                          <a:latin typeface="Cambria Math" panose="02040503050406030204" pitchFamily="18" charset="0"/>
                          <a:ea typeface="Arial" panose="020B0604020202020204" pitchFamily="34" charset="0"/>
                          <a:cs typeface="Arial" panose="020B0604020202020204" pitchFamily="34" charset="0"/>
                        </a:rPr>
                        <m:t>𝟕𝟑</m:t>
                      </m:r>
                      <m:r>
                        <a:rPr lang="en-US" sz="2000" b="1" i="0" spc="100" smtClean="0">
                          <a:solidFill>
                            <a:srgbClr val="FF0000"/>
                          </a:solidFill>
                          <a:effectLst/>
                          <a:latin typeface="Cambria Math" panose="02040503050406030204" pitchFamily="18" charset="0"/>
                          <a:ea typeface="Arial" panose="020B0604020202020204" pitchFamily="34" charset="0"/>
                          <a:cs typeface="Arial" panose="020B0604020202020204" pitchFamily="34" charset="0"/>
                        </a:rPr>
                        <m:t>%</m:t>
                      </m:r>
                    </m:oMath>
                  </m:oMathPara>
                </a14:m>
                <a:endParaRPr lang="el-GR" sz="2400" dirty="0">
                  <a:solidFill>
                    <a:srgbClr val="FF0000"/>
                  </a:solidFill>
                  <a:effectLst/>
                  <a:latin typeface="Sylfaen" panose="010A0502050306030303" pitchFamily="18" charset="0"/>
                  <a:ea typeface="Sylfaen" panose="010A0502050306030303" pitchFamily="18" charset="0"/>
                  <a:cs typeface="Sylfaen" panose="010A0502050306030303" pitchFamily="18" charset="0"/>
                </a:endParaRPr>
              </a:p>
              <a:p>
                <a:pPr marL="0" indent="0" algn="just">
                  <a:buNone/>
                </a:pPr>
                <a:r>
                  <a:rPr lang="el-GR" dirty="0">
                    <a:solidFill>
                      <a:srgbClr val="FF0000"/>
                    </a:solidFill>
                  </a:rPr>
                  <a:t>Συμπέρασμα: </a:t>
                </a:r>
                <a:r>
                  <a:rPr lang="el-GR" dirty="0">
                    <a:solidFill>
                      <a:schemeClr val="tx1"/>
                    </a:solidFill>
                  </a:rPr>
                  <a:t>Εφ’ όσον η απόδοση της επένδυσης (ο εσωτερικός βαθμός απόδοσης της επένδυσης) είναι μικρότερος του ισχύοντος επιτοκίου προεξόφλησης, η εν λόγω επένδυση απορρίπτεται.</a:t>
                </a:r>
              </a:p>
            </p:txBody>
          </p:sp>
        </mc:Choice>
        <mc:Fallback xmlns="">
          <p:sp>
            <p:nvSpPr>
              <p:cNvPr id="3" name="Θέση περιεχομένου 2">
                <a:extLst>
                  <a:ext uri="{FF2B5EF4-FFF2-40B4-BE49-F238E27FC236}">
                    <a16:creationId xmlns:a16="http://schemas.microsoft.com/office/drawing/2014/main" id="{70690215-D9F7-471A-84BB-A31B7DDD2D5F}"/>
                  </a:ext>
                </a:extLst>
              </p:cNvPr>
              <p:cNvSpPr>
                <a:spLocks noGrp="1" noRot="1" noChangeAspect="1" noMove="1" noResize="1" noEditPoints="1" noAdjustHandles="1" noChangeArrowheads="1" noChangeShapeType="1" noTextEdit="1"/>
              </p:cNvSpPr>
              <p:nvPr>
                <p:ph idx="1"/>
              </p:nvPr>
            </p:nvSpPr>
            <p:spPr>
              <a:xfrm>
                <a:off x="1527048" y="2061641"/>
                <a:ext cx="9043091" cy="4604716"/>
              </a:xfrm>
              <a:blipFill>
                <a:blip r:embed="rId2"/>
                <a:stretch>
                  <a:fillRect l="-472" r="-405" b="-1058"/>
                </a:stretch>
              </a:blipFill>
            </p:spPr>
            <p:txBody>
              <a:bodyPr/>
              <a:lstStyle/>
              <a:p>
                <a:r>
                  <a:rPr lang="el-GR">
                    <a:noFill/>
                  </a:rPr>
                  <a:t> </a:t>
                </a:r>
              </a:p>
            </p:txBody>
          </p:sp>
        </mc:Fallback>
      </mc:AlternateContent>
    </p:spTree>
    <p:extLst>
      <p:ext uri="{BB962C8B-B14F-4D97-AF65-F5344CB8AC3E}">
        <p14:creationId xmlns:p14="http://schemas.microsoft.com/office/powerpoint/2010/main" val="4368197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1FE6B03-5DC0-4119-BCC2-A18B923BB926}"/>
              </a:ext>
            </a:extLst>
          </p:cNvPr>
          <p:cNvSpPr>
            <a:spLocks noGrp="1"/>
          </p:cNvSpPr>
          <p:nvPr>
            <p:ph type="title"/>
          </p:nvPr>
        </p:nvSpPr>
        <p:spPr/>
        <p:txBody>
          <a:bodyPr/>
          <a:lstStyle/>
          <a:p>
            <a:pPr algn="l"/>
            <a: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t>Εσωτερικός δείκτης απόδοσης</a:t>
            </a:r>
            <a:endParaRPr lang="el-GR" dirty="0"/>
          </a:p>
        </p:txBody>
      </p:sp>
      <p:sp>
        <p:nvSpPr>
          <p:cNvPr id="3" name="Θέση περιεχομένου 2">
            <a:extLst>
              <a:ext uri="{FF2B5EF4-FFF2-40B4-BE49-F238E27FC236}">
                <a16:creationId xmlns:a16="http://schemas.microsoft.com/office/drawing/2014/main" id="{F2933D98-970B-4CA9-BA0F-967BFDA231A4}"/>
              </a:ext>
            </a:extLst>
          </p:cNvPr>
          <p:cNvSpPr>
            <a:spLocks noGrp="1"/>
          </p:cNvSpPr>
          <p:nvPr>
            <p:ph idx="1"/>
          </p:nvPr>
        </p:nvSpPr>
        <p:spPr>
          <a:xfrm>
            <a:off x="1504950" y="2052116"/>
            <a:ext cx="9065189" cy="3997828"/>
          </a:xfrm>
        </p:spPr>
        <p:txBody>
          <a:bodyPr/>
          <a:lstStyle/>
          <a:p>
            <a:pPr marL="0" marR="0" lvl="0" indent="0" algn="l" defTabSz="914400" rtl="0" eaLnBrk="1" fontAlgn="auto" latinLnBrk="0" hangingPunct="1">
              <a:lnSpc>
                <a:spcPct val="120000"/>
              </a:lnSpc>
              <a:spcBef>
                <a:spcPts val="1000"/>
              </a:spcBef>
              <a:spcAft>
                <a:spcPts val="600"/>
              </a:spcAft>
              <a:buClr>
                <a:srgbClr val="8EC0C1"/>
              </a:buClr>
              <a:buSzPct val="90000"/>
              <a:buFont typeface="Wingdings" panose="05000000000000000000" pitchFamily="2" charset="2"/>
              <a:buNone/>
              <a:tabLst/>
              <a:defRPr/>
            </a:pPr>
            <a:r>
              <a:rPr kumimoji="0" lang="el-GR" sz="2000" b="0" i="0" u="sng" strike="noStrike" kern="1200" cap="none" spc="0" normalizeH="0" baseline="0" noProof="0" dirty="0">
                <a:ln>
                  <a:noFill/>
                </a:ln>
                <a:solidFill>
                  <a:prstClr val="white"/>
                </a:solidFill>
                <a:effectLst/>
                <a:uLnTx/>
                <a:uFillTx/>
                <a:latin typeface="Arial" panose="020B0604020202020204"/>
                <a:ea typeface="+mn-ea"/>
                <a:cs typeface="+mn-cs"/>
              </a:rPr>
              <a:t>Σύνοψη</a:t>
            </a:r>
          </a:p>
          <a:p>
            <a:pPr marL="0" marR="0" lvl="0" indent="0" algn="ctr" defTabSz="914400" rtl="0" eaLnBrk="1" fontAlgn="auto" latinLnBrk="0" hangingPunct="1">
              <a:lnSpc>
                <a:spcPct val="120000"/>
              </a:lnSpc>
              <a:spcBef>
                <a:spcPts val="1000"/>
              </a:spcBef>
              <a:spcAft>
                <a:spcPts val="600"/>
              </a:spcAft>
              <a:buClr>
                <a:srgbClr val="8EC0C1"/>
              </a:buClr>
              <a:buSzPct val="90000"/>
              <a:buFont typeface="Wingdings" panose="05000000000000000000" pitchFamily="2" charset="2"/>
              <a:buNone/>
              <a:tabLst/>
              <a:defRPr/>
            </a:pPr>
            <a:r>
              <a:rPr kumimoji="0" lang="el-GR" sz="2000" b="0" i="0" u="none" strike="noStrike" kern="1200" cap="none" spc="0" normalizeH="0" baseline="0" noProof="0" dirty="0">
                <a:ln>
                  <a:noFill/>
                </a:ln>
                <a:solidFill>
                  <a:prstClr val="white"/>
                </a:solidFill>
                <a:effectLst/>
                <a:uLnTx/>
                <a:uFillTx/>
                <a:latin typeface="Arial" panose="020B0604020202020204"/>
                <a:ea typeface="+mn-ea"/>
                <a:cs typeface="+mn-cs"/>
              </a:rPr>
              <a:t>ΕΒΑ &gt;   </a:t>
            </a:r>
            <a:r>
              <a:rPr kumimoji="0" lang="en-US" sz="2000" b="0" i="0" u="none" strike="noStrike" kern="1200" cap="none" spc="0" normalizeH="0" baseline="0" noProof="0" dirty="0" err="1">
                <a:ln>
                  <a:noFill/>
                </a:ln>
                <a:solidFill>
                  <a:prstClr val="white"/>
                </a:solidFill>
                <a:effectLst/>
                <a:uLnTx/>
                <a:uFillTx/>
                <a:latin typeface="Arial" panose="020B0604020202020204"/>
                <a:ea typeface="+mn-ea"/>
                <a:cs typeface="+mn-cs"/>
              </a:rPr>
              <a:t>i</a:t>
            </a:r>
            <a:r>
              <a:rPr kumimoji="0" lang="el-GR" sz="2000" b="0" i="0" u="none" strike="noStrike" kern="1200" cap="none" spc="0" normalizeH="0" baseline="0" noProof="0" dirty="0">
                <a:ln>
                  <a:noFill/>
                </a:ln>
                <a:solidFill>
                  <a:prstClr val="white"/>
                </a:solidFill>
                <a:effectLst/>
                <a:uLnTx/>
                <a:uFillTx/>
                <a:latin typeface="Arial" panose="020B0604020202020204"/>
                <a:ea typeface="+mn-ea"/>
                <a:cs typeface="+mn-cs"/>
              </a:rPr>
              <a:t> </a:t>
            </a:r>
            <a:r>
              <a:rPr kumimoji="0" lang="en-US" sz="2000" b="0" i="0" u="none" strike="noStrike" kern="1200" cap="none" spc="0" normalizeH="0" baseline="0" noProof="0" dirty="0">
                <a:ln>
                  <a:noFill/>
                </a:ln>
                <a:solidFill>
                  <a:prstClr val="white"/>
                </a:solidFill>
                <a:effectLst/>
                <a:uLnTx/>
                <a:uFillTx/>
                <a:latin typeface="Arial" panose="020B0604020202020204"/>
                <a:ea typeface="+mn-ea"/>
                <a:cs typeface="+mn-cs"/>
              </a:rPr>
              <a:t> </a:t>
            </a:r>
            <a:r>
              <a:rPr kumimoji="0" lang="el-GR" sz="2000" b="0" i="0" u="none" strike="noStrike" kern="1200" cap="none" spc="0" normalizeH="0" baseline="0" noProof="0" dirty="0">
                <a:ln>
                  <a:noFill/>
                </a:ln>
                <a:solidFill>
                  <a:prstClr val="white"/>
                </a:solidFill>
                <a:effectLst/>
                <a:uLnTx/>
                <a:uFillTx/>
                <a:latin typeface="Arial" panose="020B0604020202020204"/>
                <a:ea typeface="+mn-ea"/>
                <a:cs typeface="+mn-cs"/>
              </a:rPr>
              <a:t>       Η επένδυση κρίνεται συμφέρουσα</a:t>
            </a:r>
          </a:p>
          <a:p>
            <a:pPr marL="0" marR="0" lvl="0" indent="0" algn="ctr" defTabSz="914400" rtl="0" eaLnBrk="1" fontAlgn="auto" latinLnBrk="0" hangingPunct="1">
              <a:lnSpc>
                <a:spcPct val="120000"/>
              </a:lnSpc>
              <a:spcBef>
                <a:spcPts val="1000"/>
              </a:spcBef>
              <a:spcAft>
                <a:spcPts val="600"/>
              </a:spcAft>
              <a:buClr>
                <a:srgbClr val="8EC0C1"/>
              </a:buClr>
              <a:buSzPct val="90000"/>
              <a:buFont typeface="Wingdings" panose="05000000000000000000" pitchFamily="2" charset="2"/>
              <a:buNone/>
              <a:tabLst/>
              <a:defRPr/>
            </a:pPr>
            <a:r>
              <a:rPr kumimoji="0" lang="el-GR" sz="2000" b="0" i="0" u="none" strike="noStrike" kern="1200" cap="none" spc="0" normalizeH="0" baseline="0" noProof="0" dirty="0">
                <a:ln>
                  <a:noFill/>
                </a:ln>
                <a:solidFill>
                  <a:prstClr val="white"/>
                </a:solidFill>
                <a:effectLst/>
                <a:uLnTx/>
                <a:uFillTx/>
                <a:latin typeface="Arial" panose="020B0604020202020204"/>
                <a:ea typeface="+mn-ea"/>
                <a:cs typeface="+mn-cs"/>
              </a:rPr>
              <a:t>    ΕΒΑ &lt;</a:t>
            </a:r>
            <a:r>
              <a:rPr kumimoji="0" lang="en-US" sz="2000" b="0" i="0" u="none" strike="noStrike" kern="1200" cap="none" spc="0" normalizeH="0" baseline="0" noProof="0" dirty="0">
                <a:ln>
                  <a:noFill/>
                </a:ln>
                <a:solidFill>
                  <a:prstClr val="white"/>
                </a:solidFill>
                <a:effectLst/>
                <a:uLnTx/>
                <a:uFillTx/>
                <a:latin typeface="Arial" panose="020B0604020202020204"/>
                <a:ea typeface="+mn-ea"/>
                <a:cs typeface="+mn-cs"/>
              </a:rPr>
              <a:t>   </a:t>
            </a:r>
            <a:r>
              <a:rPr kumimoji="0" lang="en-US" sz="2000" b="0" i="0" u="none" strike="noStrike" kern="1200" cap="none" spc="0" normalizeH="0" baseline="0" noProof="0" dirty="0" err="1">
                <a:ln>
                  <a:noFill/>
                </a:ln>
                <a:solidFill>
                  <a:prstClr val="white"/>
                </a:solidFill>
                <a:effectLst/>
                <a:uLnTx/>
                <a:uFillTx/>
                <a:latin typeface="Arial" panose="020B0604020202020204"/>
                <a:ea typeface="+mn-ea"/>
                <a:cs typeface="+mn-cs"/>
              </a:rPr>
              <a:t>i</a:t>
            </a:r>
            <a:r>
              <a:rPr kumimoji="0" lang="el-GR" sz="2000" b="0" i="0" u="none" strike="noStrike" kern="1200" cap="none" spc="0" normalizeH="0" baseline="0" noProof="0" dirty="0">
                <a:ln>
                  <a:noFill/>
                </a:ln>
                <a:solidFill>
                  <a:prstClr val="white"/>
                </a:solidFill>
                <a:effectLst/>
                <a:uLnTx/>
                <a:uFillTx/>
                <a:latin typeface="Arial" panose="020B0604020202020204"/>
                <a:ea typeface="+mn-ea"/>
                <a:cs typeface="+mn-cs"/>
              </a:rPr>
              <a:t>  </a:t>
            </a:r>
            <a:r>
              <a:rPr kumimoji="0" lang="en-US" sz="2000" b="0" i="0" u="none" strike="noStrike" kern="1200" cap="none" spc="0" normalizeH="0" baseline="0" noProof="0" dirty="0">
                <a:ln>
                  <a:noFill/>
                </a:ln>
                <a:solidFill>
                  <a:prstClr val="white"/>
                </a:solidFill>
                <a:effectLst/>
                <a:uLnTx/>
                <a:uFillTx/>
                <a:latin typeface="Arial" panose="020B0604020202020204"/>
                <a:ea typeface="+mn-ea"/>
                <a:cs typeface="+mn-cs"/>
              </a:rPr>
              <a:t> </a:t>
            </a:r>
            <a:r>
              <a:rPr kumimoji="0" lang="el-GR" sz="2000" b="0" i="0" u="none" strike="noStrike" kern="1200" cap="none" spc="0" normalizeH="0" baseline="0" noProof="0" dirty="0">
                <a:ln>
                  <a:noFill/>
                </a:ln>
                <a:solidFill>
                  <a:prstClr val="white"/>
                </a:solidFill>
                <a:effectLst/>
                <a:uLnTx/>
                <a:uFillTx/>
                <a:latin typeface="Arial" panose="020B0604020202020204"/>
                <a:ea typeface="+mn-ea"/>
                <a:cs typeface="+mn-cs"/>
              </a:rPr>
              <a:t>      Η επένδυση κρίνεται μη συμφέρουσα</a:t>
            </a:r>
          </a:p>
          <a:p>
            <a:pPr marL="0" marR="0" lvl="0" indent="0" algn="ctr" defTabSz="914400" rtl="0" eaLnBrk="1" fontAlgn="auto" latinLnBrk="0" hangingPunct="1">
              <a:lnSpc>
                <a:spcPct val="120000"/>
              </a:lnSpc>
              <a:spcBef>
                <a:spcPts val="1000"/>
              </a:spcBef>
              <a:spcAft>
                <a:spcPts val="600"/>
              </a:spcAft>
              <a:buClr>
                <a:srgbClr val="8EC0C1"/>
              </a:buClr>
              <a:buSzPct val="90000"/>
              <a:buFont typeface="Wingdings" panose="05000000000000000000" pitchFamily="2" charset="2"/>
              <a:buNone/>
              <a:tabLst/>
              <a:defRPr/>
            </a:pPr>
            <a:r>
              <a:rPr lang="el-GR" dirty="0">
                <a:solidFill>
                  <a:prstClr val="white"/>
                </a:solidFill>
                <a:latin typeface="Arial" panose="020B0604020202020204"/>
              </a:rPr>
              <a:t>ΕΒΑ </a:t>
            </a:r>
            <a:r>
              <a:rPr kumimoji="0" lang="el-GR" sz="2000" b="0" i="0" u="none" strike="noStrike" kern="1200" cap="none" spc="0" normalizeH="0" baseline="0" noProof="0" dirty="0">
                <a:ln>
                  <a:noFill/>
                </a:ln>
                <a:solidFill>
                  <a:prstClr val="white"/>
                </a:solidFill>
                <a:effectLst/>
                <a:uLnTx/>
                <a:uFillTx/>
                <a:latin typeface="Arial" panose="020B0604020202020204"/>
                <a:ea typeface="+mn-ea"/>
                <a:cs typeface="+mn-cs"/>
              </a:rPr>
              <a:t>=</a:t>
            </a:r>
            <a:r>
              <a:rPr kumimoji="0" lang="en-US" sz="2000" b="0" i="0" u="none" strike="noStrike" kern="1200" cap="none" spc="0" normalizeH="0" baseline="0" noProof="0" dirty="0">
                <a:ln>
                  <a:noFill/>
                </a:ln>
                <a:solidFill>
                  <a:prstClr val="white"/>
                </a:solidFill>
                <a:effectLst/>
                <a:uLnTx/>
                <a:uFillTx/>
                <a:latin typeface="Arial" panose="020B0604020202020204"/>
                <a:ea typeface="+mn-ea"/>
                <a:cs typeface="+mn-cs"/>
              </a:rPr>
              <a:t> </a:t>
            </a:r>
            <a:r>
              <a:rPr kumimoji="0" lang="en-US" sz="2000" b="0" i="0" u="none" strike="noStrike" kern="1200" cap="none" spc="0" normalizeH="0" baseline="0" noProof="0" dirty="0" err="1">
                <a:ln>
                  <a:noFill/>
                </a:ln>
                <a:solidFill>
                  <a:prstClr val="white"/>
                </a:solidFill>
                <a:effectLst/>
                <a:uLnTx/>
                <a:uFillTx/>
                <a:latin typeface="Arial" panose="020B0604020202020204"/>
                <a:ea typeface="+mn-ea"/>
                <a:cs typeface="+mn-cs"/>
              </a:rPr>
              <a:t>i</a:t>
            </a:r>
            <a:r>
              <a:rPr kumimoji="0" lang="el-GR" sz="2000" b="0" i="0" u="none" strike="noStrike" kern="1200" cap="none" spc="0" normalizeH="0" baseline="0" noProof="0" dirty="0">
                <a:ln>
                  <a:noFill/>
                </a:ln>
                <a:solidFill>
                  <a:prstClr val="white"/>
                </a:solidFill>
                <a:effectLst/>
                <a:uLnTx/>
                <a:uFillTx/>
                <a:latin typeface="Arial" panose="020B0604020202020204"/>
                <a:ea typeface="+mn-ea"/>
                <a:cs typeface="+mn-cs"/>
              </a:rPr>
              <a:t> </a:t>
            </a:r>
            <a:r>
              <a:rPr kumimoji="0" lang="en-US" sz="2000" b="0" i="0" u="none" strike="noStrike" kern="1200" cap="none" spc="0" normalizeH="0" baseline="0" noProof="0" dirty="0">
                <a:ln>
                  <a:noFill/>
                </a:ln>
                <a:solidFill>
                  <a:prstClr val="white"/>
                </a:solidFill>
                <a:effectLst/>
                <a:uLnTx/>
                <a:uFillTx/>
                <a:latin typeface="Arial" panose="020B0604020202020204"/>
                <a:ea typeface="+mn-ea"/>
                <a:cs typeface="+mn-cs"/>
              </a:rPr>
              <a:t>            </a:t>
            </a:r>
            <a:r>
              <a:rPr kumimoji="0" lang="el-GR" sz="2000" b="0" i="0" u="none" strike="noStrike" kern="1200" cap="none" spc="0" normalizeH="0" baseline="0" noProof="0" dirty="0">
                <a:ln>
                  <a:noFill/>
                </a:ln>
                <a:solidFill>
                  <a:prstClr val="white"/>
                </a:solidFill>
                <a:effectLst/>
                <a:uLnTx/>
                <a:uFillTx/>
                <a:latin typeface="Arial" panose="020B0604020202020204"/>
                <a:ea typeface="+mn-ea"/>
                <a:cs typeface="+mn-cs"/>
              </a:rPr>
              <a:t>Η επένδυση κρίνεται αδιάφορη</a:t>
            </a:r>
            <a:endParaRPr kumimoji="0" lang="en-US" sz="2000" b="0" i="0" u="none" strike="noStrike" kern="1200" cap="none" spc="0" normalizeH="0" baseline="0" noProof="0" dirty="0">
              <a:ln>
                <a:noFill/>
              </a:ln>
              <a:solidFill>
                <a:prstClr val="white"/>
              </a:solidFill>
              <a:effectLst/>
              <a:uLnTx/>
              <a:uFillTx/>
              <a:latin typeface="Arial" panose="020B0604020202020204"/>
              <a:ea typeface="+mn-ea"/>
              <a:cs typeface="+mn-cs"/>
            </a:endParaRPr>
          </a:p>
          <a:p>
            <a:pPr marL="0" marR="0" lvl="0" indent="0" algn="just" defTabSz="914400" rtl="0" eaLnBrk="1" fontAlgn="auto" latinLnBrk="0" hangingPunct="1">
              <a:lnSpc>
                <a:spcPct val="120000"/>
              </a:lnSpc>
              <a:spcBef>
                <a:spcPts val="1000"/>
              </a:spcBef>
              <a:spcAft>
                <a:spcPts val="600"/>
              </a:spcAft>
              <a:buClr>
                <a:srgbClr val="8EC0C1"/>
              </a:buClr>
              <a:buSzPct val="90000"/>
              <a:buFont typeface="Wingdings" panose="05000000000000000000" pitchFamily="2" charset="2"/>
              <a:buNone/>
              <a:tabLst/>
              <a:defRPr/>
            </a:pPr>
            <a:r>
              <a:rPr lang="el-GR" sz="2000" spc="100" dirty="0">
                <a:effectLst/>
                <a:latin typeface="Arial" panose="020B0604020202020204" pitchFamily="34" charset="0"/>
                <a:ea typeface="Calibri" panose="020F0502020204030204" pitchFamily="34" charset="0"/>
              </a:rPr>
              <a:t>όπου </a:t>
            </a:r>
            <a:r>
              <a:rPr lang="en-US" spc="100" dirty="0">
                <a:latin typeface="Arial" panose="020B0604020202020204" pitchFamily="34" charset="0"/>
                <a:ea typeface="Calibri" panose="020F0502020204030204" pitchFamily="34" charset="0"/>
              </a:rPr>
              <a:t>i</a:t>
            </a:r>
            <a:r>
              <a:rPr lang="el-GR" sz="2000" spc="100" dirty="0">
                <a:effectLst/>
                <a:latin typeface="Arial" panose="020B0604020202020204" pitchFamily="34" charset="0"/>
                <a:ea typeface="Calibri" panose="020F0502020204030204" pitchFamily="34" charset="0"/>
              </a:rPr>
              <a:t> το κόστος κεφαλαίου της επιχείρησης ή επιτόκιο δανεισμού ή εναλλακτικό κόστος ευκαιρίας</a:t>
            </a:r>
            <a:endParaRPr kumimoji="0" lang="el-GR" sz="2000" b="0" i="0" u="none" strike="noStrike" kern="1200" cap="none" spc="0" normalizeH="0" baseline="0" noProof="0" dirty="0">
              <a:ln>
                <a:noFill/>
              </a:ln>
              <a:solidFill>
                <a:prstClr val="white"/>
              </a:solidFill>
              <a:effectLst/>
              <a:uLnTx/>
              <a:uFillTx/>
              <a:latin typeface="Arial" panose="020B0604020202020204"/>
              <a:ea typeface="+mn-ea"/>
              <a:cs typeface="+mn-cs"/>
            </a:endParaRPr>
          </a:p>
          <a:p>
            <a:endParaRPr lang="el-GR" dirty="0"/>
          </a:p>
        </p:txBody>
      </p:sp>
    </p:spTree>
    <p:extLst>
      <p:ext uri="{BB962C8B-B14F-4D97-AF65-F5344CB8AC3E}">
        <p14:creationId xmlns:p14="http://schemas.microsoft.com/office/powerpoint/2010/main" val="344784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F556E44-0418-4E86-9A90-D3212CDB3F0C}"/>
              </a:ext>
            </a:extLst>
          </p:cNvPr>
          <p:cNvSpPr>
            <a:spLocks noGrp="1"/>
          </p:cNvSpPr>
          <p:nvPr>
            <p:ph type="title"/>
          </p:nvPr>
        </p:nvSpPr>
        <p:spPr/>
        <p:txBody>
          <a:bodyPr>
            <a:normAutofit fontScale="90000"/>
          </a:bodyPr>
          <a:lstStyle/>
          <a:p>
            <a:pPr algn="l">
              <a:lnSpc>
                <a:spcPct val="150000"/>
              </a:lnSpc>
              <a:spcBef>
                <a:spcPts val="2700"/>
              </a:spcBef>
              <a:spcAft>
                <a:spcPts val="2100"/>
              </a:spcAft>
            </a:pPr>
            <a:r>
              <a:rPr lang="el-GR" sz="3600" spc="100" dirty="0">
                <a:effectLst/>
                <a:latin typeface="Arial" panose="020B0604020202020204" pitchFamily="34" charset="0"/>
                <a:ea typeface="Sylfaen" panose="010A0502050306030303" pitchFamily="18" charset="0"/>
                <a:cs typeface="Sylfaen" panose="010A0502050306030303" pitchFamily="18" charset="0"/>
              </a:rPr>
              <a:t>Εσωτερικός δείκτης απόδοσης</a:t>
            </a:r>
            <a:br>
              <a:rPr lang="el-GR" sz="4400" dirty="0">
                <a:effectLst/>
                <a:latin typeface="Sylfaen" panose="010A0502050306030303" pitchFamily="18" charset="0"/>
                <a:ea typeface="Sylfaen" panose="010A0502050306030303" pitchFamily="18" charset="0"/>
                <a:cs typeface="Sylfaen" panose="010A0502050306030303" pitchFamily="18" charset="0"/>
              </a:rPr>
            </a:br>
            <a:endParaRPr lang="el-GR" dirty="0"/>
          </a:p>
        </p:txBody>
      </p:sp>
      <p:sp>
        <p:nvSpPr>
          <p:cNvPr id="3" name="Θέση περιεχομένου 2">
            <a:extLst>
              <a:ext uri="{FF2B5EF4-FFF2-40B4-BE49-F238E27FC236}">
                <a16:creationId xmlns:a16="http://schemas.microsoft.com/office/drawing/2014/main" id="{0F3E6B7F-3D31-4B6F-BB3C-81A18645B1E7}"/>
              </a:ext>
            </a:extLst>
          </p:cNvPr>
          <p:cNvSpPr>
            <a:spLocks noGrp="1"/>
          </p:cNvSpPr>
          <p:nvPr>
            <p:ph idx="1"/>
          </p:nvPr>
        </p:nvSpPr>
        <p:spPr>
          <a:xfrm>
            <a:off x="1381125" y="2052116"/>
            <a:ext cx="9189014" cy="3997828"/>
          </a:xfrm>
        </p:spPr>
        <p:txBody>
          <a:bodyPr/>
          <a:lstStyle/>
          <a:p>
            <a:pPr marL="0" indent="0" algn="just">
              <a:buNone/>
            </a:pPr>
            <a:r>
              <a:rPr lang="el-GR" dirty="0"/>
              <a:t>Ο δείκτης I.R.R. (Internal </a:t>
            </a:r>
            <a:r>
              <a:rPr lang="el-GR" dirty="0" err="1"/>
              <a:t>Rate</a:t>
            </a:r>
            <a:r>
              <a:rPr lang="el-GR" dirty="0"/>
              <a:t> of </a:t>
            </a:r>
            <a:r>
              <a:rPr lang="el-GR" dirty="0" err="1"/>
              <a:t>Return</a:t>
            </a:r>
            <a:r>
              <a:rPr lang="el-GR" dirty="0"/>
              <a:t>) ή εσωτερικός βαθμός (ή δείκτης) "απόδοσης μιας επένδυσης είναι εκείνο το επιτόκιο με το οποίο (εάν γίνει η προεξόφληση) η καθαρή παρούσα αξία της επένδυσης γίνεται ίση με μηδέν.</a:t>
            </a:r>
          </a:p>
          <a:p>
            <a:pPr marL="0" indent="0" algn="just">
              <a:buNone/>
            </a:pPr>
            <a:r>
              <a:rPr lang="el-GR" dirty="0"/>
              <a:t> Μία ερμηνεία του δείκτη IRR είναι ότι αποτελεί το μεγαλύτερο δυνατό επιτόκιο με το οποίο θα μπορούσε ο επενδυτής να δανειστεί όλα τα κεφάλαια που επενδύονται στην επένδυση και να μην έχει ζημιά. Με την υπόθεση, φυσικά, ότι  η εξυπηρέτηση του δανείου θα γίνεται από τις καθαρές χρηματικές ροές της επένδυσης.</a:t>
            </a:r>
          </a:p>
        </p:txBody>
      </p:sp>
    </p:spTree>
    <p:extLst>
      <p:ext uri="{BB962C8B-B14F-4D97-AF65-F5344CB8AC3E}">
        <p14:creationId xmlns:p14="http://schemas.microsoft.com/office/powerpoint/2010/main" val="42892424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17EC02D-F5B9-4501-97AE-1320D740C665}"/>
              </a:ext>
            </a:extLst>
          </p:cNvPr>
          <p:cNvSpPr>
            <a:spLocks noGrp="1"/>
          </p:cNvSpPr>
          <p:nvPr>
            <p:ph type="title"/>
          </p:nvPr>
        </p:nvSpPr>
        <p:spPr/>
        <p:txBody>
          <a:bodyPr/>
          <a:lstStyle/>
          <a:p>
            <a:pPr algn="l"/>
            <a: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t>ΑΣΚΗΣΗ</a:t>
            </a:r>
            <a:endParaRPr lang="el-GR" dirty="0"/>
          </a:p>
        </p:txBody>
      </p:sp>
      <p:sp>
        <p:nvSpPr>
          <p:cNvPr id="3" name="Θέση περιεχομένου 2">
            <a:extLst>
              <a:ext uri="{FF2B5EF4-FFF2-40B4-BE49-F238E27FC236}">
                <a16:creationId xmlns:a16="http://schemas.microsoft.com/office/drawing/2014/main" id="{CE48035F-DB09-47BE-80BB-897CDA89553C}"/>
              </a:ext>
            </a:extLst>
          </p:cNvPr>
          <p:cNvSpPr>
            <a:spLocks noGrp="1"/>
          </p:cNvSpPr>
          <p:nvPr>
            <p:ph idx="1"/>
          </p:nvPr>
        </p:nvSpPr>
        <p:spPr>
          <a:xfrm>
            <a:off x="1400175" y="2052116"/>
            <a:ext cx="9169964" cy="3997828"/>
          </a:xfrm>
        </p:spPr>
        <p:txBody>
          <a:bodyPr/>
          <a:lstStyle/>
          <a:p>
            <a:pPr marL="0" indent="0" algn="just">
              <a:lnSpc>
                <a:spcPct val="150000"/>
              </a:lnSpc>
              <a:spcAft>
                <a:spcPts val="1000"/>
              </a:spcAft>
              <a:buNone/>
            </a:pPr>
            <a:r>
              <a:rPr lang="el-GR" sz="2000" dirty="0">
                <a:effectLst/>
                <a:latin typeface="Arial" panose="020B0604020202020204" pitchFamily="34" charset="0"/>
                <a:ea typeface="Times New Roman" panose="02020603050405020304" pitchFamily="18" charset="0"/>
                <a:cs typeface="Times New Roman" panose="02020603050405020304" pitchFamily="18" charset="0"/>
              </a:rPr>
              <a:t>Εξετάζετε επένδυση ύψους 1000 ευρώ και διάρκειας δύο ετών. Το σύνολο των καθαρών ταμειακών ροών που θα προκύψει θα είναι 1.440€. Η ελάχιστη απόδοση που απαιτείται από την επένδυση είναι 15%. Να αξιολογηθεί η επένδυση με την μέθοδο του ΕΒΑ.</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13222961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E771B82-4542-433E-AF5B-DD71B5E57B94}"/>
              </a:ext>
            </a:extLst>
          </p:cNvPr>
          <p:cNvSpPr>
            <a:spLocks noGrp="1"/>
          </p:cNvSpPr>
          <p:nvPr>
            <p:ph type="title"/>
          </p:nvPr>
        </p:nvSpPr>
        <p:spPr/>
        <p:txBody>
          <a:bodyPr/>
          <a:lstStyle/>
          <a:p>
            <a:pPr algn="l"/>
            <a: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t>ΑΣΚΗΣΗ</a:t>
            </a:r>
            <a:endParaRPr lang="el-GR" dirty="0"/>
          </a:p>
        </p:txBody>
      </p:sp>
      <p:sp>
        <p:nvSpPr>
          <p:cNvPr id="3" name="Θέση περιεχομένου 2">
            <a:extLst>
              <a:ext uri="{FF2B5EF4-FFF2-40B4-BE49-F238E27FC236}">
                <a16:creationId xmlns:a16="http://schemas.microsoft.com/office/drawing/2014/main" id="{17DA06BD-77B5-4CE6-BD61-02D8E86C588F}"/>
              </a:ext>
            </a:extLst>
          </p:cNvPr>
          <p:cNvSpPr>
            <a:spLocks noGrp="1"/>
          </p:cNvSpPr>
          <p:nvPr>
            <p:ph idx="1"/>
          </p:nvPr>
        </p:nvSpPr>
        <p:spPr>
          <a:xfrm>
            <a:off x="1466850" y="2052116"/>
            <a:ext cx="9103289" cy="3997828"/>
          </a:xfrm>
        </p:spPr>
        <p:txBody>
          <a:bodyPr/>
          <a:lstStyle/>
          <a:p>
            <a:pPr marL="0" indent="0" algn="just">
              <a:lnSpc>
                <a:spcPct val="150000"/>
              </a:lnSpc>
              <a:spcAft>
                <a:spcPts val="1000"/>
              </a:spcAft>
              <a:buNone/>
            </a:pPr>
            <a:r>
              <a:rPr lang="el-GR" sz="2000" dirty="0">
                <a:effectLst/>
                <a:latin typeface="Arial" panose="020B0604020202020204" pitchFamily="34" charset="0"/>
                <a:ea typeface="Times New Roman" panose="02020603050405020304" pitchFamily="18" charset="0"/>
                <a:cs typeface="Times New Roman" panose="02020603050405020304" pitchFamily="18" charset="0"/>
              </a:rPr>
              <a:t>Εξετάζετε επένδυση διάρκειας δύο ετών. Το αρχικό κεφάλαιο είναι 100€. Οι καθαρές ταμειακές ροές του πρώτου έτους θα είναι 10€ ενώ του δεύτερου έτος θα είναι 110€. Η ελάχιστη απόδοση που απαιτείται είναι 5%. Να αξιολογηθεί η επένδυση με τη μέθοδο του ΕΒΑ.</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2698142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740ACB4-7066-4776-9B7C-68A6898B93E2}"/>
              </a:ext>
            </a:extLst>
          </p:cNvPr>
          <p:cNvSpPr>
            <a:spLocks noGrp="1"/>
          </p:cNvSpPr>
          <p:nvPr>
            <p:ph type="title"/>
          </p:nvPr>
        </p:nvSpPr>
        <p:spPr/>
        <p:txBody>
          <a:bodyPr/>
          <a:lstStyle/>
          <a:p>
            <a:pPr algn="l"/>
            <a: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t>ΑΣΚΗΣΗ</a:t>
            </a:r>
            <a:endParaRPr lang="el-GR" dirty="0"/>
          </a:p>
        </p:txBody>
      </p:sp>
      <p:sp>
        <p:nvSpPr>
          <p:cNvPr id="3" name="Θέση περιεχομένου 2">
            <a:extLst>
              <a:ext uri="{FF2B5EF4-FFF2-40B4-BE49-F238E27FC236}">
                <a16:creationId xmlns:a16="http://schemas.microsoft.com/office/drawing/2014/main" id="{6A7C915E-B6D5-41C7-884A-8138A6DCF4AF}"/>
              </a:ext>
            </a:extLst>
          </p:cNvPr>
          <p:cNvSpPr>
            <a:spLocks noGrp="1"/>
          </p:cNvSpPr>
          <p:nvPr>
            <p:ph idx="1"/>
          </p:nvPr>
        </p:nvSpPr>
        <p:spPr>
          <a:xfrm>
            <a:off x="1352550" y="2052116"/>
            <a:ext cx="9217589" cy="3997828"/>
          </a:xfrm>
        </p:spPr>
        <p:txBody>
          <a:bodyPr/>
          <a:lstStyle/>
          <a:p>
            <a:pPr marL="0" indent="0" algn="just">
              <a:lnSpc>
                <a:spcPct val="115000"/>
              </a:lnSpc>
              <a:spcAft>
                <a:spcPts val="1000"/>
              </a:spcAft>
              <a:buNone/>
            </a:pP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spcAft>
                <a:spcPts val="1000"/>
              </a:spcAft>
              <a:buNone/>
            </a:pPr>
            <a:r>
              <a:rPr lang="el-GR" sz="2000" dirty="0">
                <a:effectLst/>
                <a:latin typeface="Arial" panose="020B0604020202020204" pitchFamily="34" charset="0"/>
                <a:ea typeface="Times New Roman" panose="02020603050405020304" pitchFamily="18" charset="0"/>
                <a:cs typeface="Times New Roman" panose="02020603050405020304" pitchFamily="18" charset="0"/>
              </a:rPr>
              <a:t>Εξετάζεται μια επένδυση με αρχικό κεφάλαιο 10.000€ και καθαρές ταμειακές ροές 30.000€ και -22.100€ αντίστοιχα τα δυο πρώτα χρόνια. Το επιτόκιο προεξόφλησης είναι 35%. Να αξιολογηθεί η επένδυση με την μέθοδο του ΕΒΑ.</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l-GR" dirty="0"/>
          </a:p>
        </p:txBody>
      </p:sp>
    </p:spTree>
    <p:extLst>
      <p:ext uri="{BB962C8B-B14F-4D97-AF65-F5344CB8AC3E}">
        <p14:creationId xmlns:p14="http://schemas.microsoft.com/office/powerpoint/2010/main" val="11978227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FA723B0-F55B-48BA-983E-430A4EEE294C}"/>
              </a:ext>
            </a:extLst>
          </p:cNvPr>
          <p:cNvSpPr>
            <a:spLocks noGrp="1"/>
          </p:cNvSpPr>
          <p:nvPr>
            <p:ph type="title"/>
          </p:nvPr>
        </p:nvSpPr>
        <p:spPr/>
        <p:txBody>
          <a:bodyPr/>
          <a:lstStyle/>
          <a:p>
            <a:pPr algn="l"/>
            <a:r>
              <a:rPr lang="el-GR" dirty="0"/>
              <a:t>ΑΣΚΗΣΗ</a:t>
            </a:r>
          </a:p>
        </p:txBody>
      </p:sp>
      <p:sp>
        <p:nvSpPr>
          <p:cNvPr id="3" name="Θέση περιεχομένου 2">
            <a:extLst>
              <a:ext uri="{FF2B5EF4-FFF2-40B4-BE49-F238E27FC236}">
                <a16:creationId xmlns:a16="http://schemas.microsoft.com/office/drawing/2014/main" id="{CFB0BDE1-3036-4075-A21E-6C46128E5869}"/>
              </a:ext>
            </a:extLst>
          </p:cNvPr>
          <p:cNvSpPr>
            <a:spLocks noGrp="1"/>
          </p:cNvSpPr>
          <p:nvPr>
            <p:ph idx="1"/>
          </p:nvPr>
        </p:nvSpPr>
        <p:spPr>
          <a:xfrm>
            <a:off x="1571625" y="2052116"/>
            <a:ext cx="8998514" cy="3997828"/>
          </a:xfrm>
        </p:spPr>
        <p:txBody>
          <a:bodyPr/>
          <a:lstStyle/>
          <a:p>
            <a:pPr marL="0" indent="0" algn="just">
              <a:buNone/>
            </a:pPr>
            <a:r>
              <a:rPr lang="el-GR" dirty="0"/>
              <a:t>Γεωργικός συνεταιρισμός ενδιαφέρεται να εγκαταστήσει μονάδα </a:t>
            </a:r>
            <a:r>
              <a:rPr lang="el-GR" dirty="0" err="1"/>
              <a:t>ξηραντηρίου</a:t>
            </a:r>
            <a:r>
              <a:rPr lang="el-GR" dirty="0"/>
              <a:t> αξίας 730.000€ με ωφέλιμο βίο 5 έτη, το οποίο θα αποφέρει ταμειακές εισροές αξίας 225.000€ ετησίως. Ζητείται να γίνει αξιολόγηση της επένδυσης με τη μέθοδο ΕΒΑ γνωρίζοντας ότι το ισχύον επιτόκιο προεξόφλησης ανέρχεται σε 16,5%.</a:t>
            </a:r>
          </a:p>
        </p:txBody>
      </p:sp>
    </p:spTree>
    <p:extLst>
      <p:ext uri="{BB962C8B-B14F-4D97-AF65-F5344CB8AC3E}">
        <p14:creationId xmlns:p14="http://schemas.microsoft.com/office/powerpoint/2010/main" val="34781832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4D6DBE9-6BDD-4C9D-AC57-18DDE80B8424}"/>
              </a:ext>
            </a:extLst>
          </p:cNvPr>
          <p:cNvSpPr>
            <a:spLocks noGrp="1"/>
          </p:cNvSpPr>
          <p:nvPr>
            <p:ph type="title"/>
          </p:nvPr>
        </p:nvSpPr>
        <p:spPr/>
        <p:txBody>
          <a:bodyPr/>
          <a:lstStyle/>
          <a:p>
            <a:pPr algn="l"/>
            <a:r>
              <a:rPr kumimoji="0" lang="el-GR" sz="3200" i="0" u="none" strike="noStrike" kern="1200" cap="none" spc="100" normalizeH="0" baseline="0" noProof="0" dirty="0">
                <a:ln>
                  <a:noFill/>
                </a:ln>
                <a:solidFill>
                  <a:prstClr val="white"/>
                </a:solidFill>
                <a:effectLst/>
                <a:uLnTx/>
                <a:uFillTx/>
                <a:latin typeface="Arial" panose="020B0604020202020204" pitchFamily="34" charset="0"/>
                <a:ea typeface="Sylfaen" panose="010A0502050306030303" pitchFamily="18" charset="0"/>
                <a:cs typeface="Sylfaen" panose="010A0502050306030303" pitchFamily="18" charset="0"/>
              </a:rPr>
              <a:t>Εσωτερικός δείκτης απόδοσης</a:t>
            </a:r>
            <a:endParaRPr lang="el-GR" dirty="0"/>
          </a:p>
        </p:txBody>
      </p:sp>
      <p:sp>
        <p:nvSpPr>
          <p:cNvPr id="3" name="Θέση περιεχομένου 2">
            <a:extLst>
              <a:ext uri="{FF2B5EF4-FFF2-40B4-BE49-F238E27FC236}">
                <a16:creationId xmlns:a16="http://schemas.microsoft.com/office/drawing/2014/main" id="{BA892AD3-10AC-42F8-B083-D53C6F77ABF6}"/>
              </a:ext>
            </a:extLst>
          </p:cNvPr>
          <p:cNvSpPr>
            <a:spLocks noGrp="1"/>
          </p:cNvSpPr>
          <p:nvPr>
            <p:ph idx="1"/>
          </p:nvPr>
        </p:nvSpPr>
        <p:spPr>
          <a:xfrm>
            <a:off x="1438275" y="2052116"/>
            <a:ext cx="9131864" cy="3997828"/>
          </a:xfrm>
        </p:spPr>
        <p:txBody>
          <a:bodyPr>
            <a:normAutofit fontScale="92500"/>
          </a:bodyPr>
          <a:lstStyle/>
          <a:p>
            <a:pPr marL="0" indent="0" algn="just">
              <a:buNone/>
            </a:pPr>
            <a:r>
              <a:rPr lang="el-GR" dirty="0"/>
              <a:t>Το IRR αποκτά νόημα αν συγκριθεί, με το κόστος του χρήματος στην επιχείρηση ή το κόστος ευκαιρίας των κεφαλαίων του επενδυτή (όποιο είναι μεγαλύτερο).</a:t>
            </a:r>
          </a:p>
          <a:p>
            <a:pPr marL="0" indent="0" algn="just">
              <a:buNone/>
            </a:pPr>
            <a:r>
              <a:rPr lang="el-GR" dirty="0"/>
              <a:t> Έτσι, επιθυμητό είναι το IRR της επένδυσης να είναι μεγαλύτερο από το κόστος του χρήματος (ή το κόστος ευκαιρίας των κεφαλαίων του επενδυτή, ανάλογα), διαφορετικά η αποδοτικότητα της επένδυσης δεν είναι συμφέρουσα.</a:t>
            </a:r>
          </a:p>
          <a:p>
            <a:pPr marL="0" indent="0" algn="just">
              <a:buNone/>
            </a:pPr>
            <a:r>
              <a:rPr lang="el-GR" dirty="0"/>
              <a:t>Όπως στη προηγούμενη μέθοδο αξιολόγησης επενδύσεων έτσι και στην παρούσα, μετατρέπουμε (προεξοφλούμε) τις ονομαστικές αξίες των ταμιακών εισροών σε παρούσες αξίες με τη βοήθεια του επιτοκίου (</a:t>
            </a:r>
            <a:r>
              <a:rPr lang="en-US" dirty="0"/>
              <a:t>IRR</a:t>
            </a:r>
            <a:r>
              <a:rPr lang="el-GR" dirty="0"/>
              <a:t>), το οποίο εκφράζει την απόδοση της επένδυσης (τον εσωτερικό βαθμό απόδοσης της επένδυσης).</a:t>
            </a:r>
          </a:p>
        </p:txBody>
      </p:sp>
    </p:spTree>
    <p:extLst>
      <p:ext uri="{BB962C8B-B14F-4D97-AF65-F5344CB8AC3E}">
        <p14:creationId xmlns:p14="http://schemas.microsoft.com/office/powerpoint/2010/main" val="18935369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E326201-7959-4693-B75C-62F34B748EA4}"/>
              </a:ext>
            </a:extLst>
          </p:cNvPr>
          <p:cNvSpPr>
            <a:spLocks noGrp="1"/>
          </p:cNvSpPr>
          <p:nvPr>
            <p:ph type="title"/>
          </p:nvPr>
        </p:nvSpPr>
        <p:spPr/>
        <p:txBody>
          <a:bodyPr/>
          <a:lstStyle/>
          <a:p>
            <a:pPr algn="l"/>
            <a:r>
              <a:rPr lang="el-GR" dirty="0"/>
              <a:t>Εσωτερικός δείκτης απόδοσης</a:t>
            </a:r>
          </a:p>
        </p:txBody>
      </p:sp>
      <mc:AlternateContent xmlns:mc="http://schemas.openxmlformats.org/markup-compatibility/2006">
        <mc:Choice xmlns:a14="http://schemas.microsoft.com/office/drawing/2010/main" Requires="a14">
          <p:sp>
            <p:nvSpPr>
              <p:cNvPr id="3" name="Θέση περιεχομένου 2">
                <a:extLst>
                  <a:ext uri="{FF2B5EF4-FFF2-40B4-BE49-F238E27FC236}">
                    <a16:creationId xmlns:a16="http://schemas.microsoft.com/office/drawing/2014/main" id="{CCB51C1B-BF4D-4BE6-AD70-F70B9193C0C9}"/>
                  </a:ext>
                </a:extLst>
              </p:cNvPr>
              <p:cNvSpPr>
                <a:spLocks noGrp="1"/>
              </p:cNvSpPr>
              <p:nvPr>
                <p:ph idx="1"/>
              </p:nvPr>
            </p:nvSpPr>
            <p:spPr>
              <a:xfrm>
                <a:off x="1181100" y="1638300"/>
                <a:ext cx="9389039" cy="4991100"/>
              </a:xfrm>
            </p:spPr>
            <p:txBody>
              <a:bodyPr>
                <a:normAutofit fontScale="77500" lnSpcReduction="20000"/>
              </a:bodyPr>
              <a:lstStyle/>
              <a:p>
                <a:pPr marL="0" indent="0" algn="just">
                  <a:buNone/>
                </a:pPr>
                <a:r>
                  <a:rPr lang="el-GR" dirty="0"/>
                  <a:t>Πιο συγκεκριμένα, με το επιτόκιο (</a:t>
                </a:r>
                <a:r>
                  <a:rPr lang="en-US" dirty="0"/>
                  <a:t>IRR</a:t>
                </a:r>
                <a:r>
                  <a:rPr lang="el-GR" dirty="0"/>
                  <a:t>) εξισώσουμε την παρούσα αξία των ταμιακών εκροών με την παρούσα αξία των αντίστοιχων εισροών (από την διενέργεια μιας συγκεκριμένης επένδυσης) σύμφωνα με τον τύπο:</a:t>
                </a:r>
              </a:p>
              <a:p>
                <a:pPr marL="0" indent="0" algn="just">
                  <a:lnSpc>
                    <a:spcPct val="150000"/>
                  </a:lnSpc>
                  <a:spcBef>
                    <a:spcPts val="900"/>
                  </a:spcBef>
                  <a:spcAft>
                    <a:spcPts val="900"/>
                  </a:spcAft>
                  <a:buNone/>
                </a:pPr>
                <a14:m>
                  <m:oMathPara xmlns:m="http://schemas.openxmlformats.org/officeDocument/2006/math">
                    <m:oMathParaPr>
                      <m:jc m:val="center"/>
                    </m:oMathParaPr>
                    <m:oMath xmlns:m="http://schemas.openxmlformats.org/officeDocument/2006/math">
                      <m:sSub>
                        <m:sSubPr>
                          <m:ctrlPr>
                            <a:rPr lang="el-GR" sz="2000" i="1" spc="100" smtClean="0">
                              <a:effectLst/>
                              <a:latin typeface="Cambria Math" panose="02040503050406030204" pitchFamily="18" charset="0"/>
                              <a:ea typeface="Sylfaen" panose="010A0502050306030303" pitchFamily="18" charset="0"/>
                              <a:cs typeface="Arial" panose="020B0604020202020204" pitchFamily="34" charset="0"/>
                            </a:rPr>
                          </m:ctrlPr>
                        </m:sSubPr>
                        <m:e>
                          <m:r>
                            <a:rPr lang="en-US" sz="2000" i="1" spc="100">
                              <a:effectLst/>
                              <a:latin typeface="Cambria Math" panose="02040503050406030204" pitchFamily="18" charset="0"/>
                              <a:ea typeface="Sylfaen" panose="010A0502050306030303" pitchFamily="18" charset="0"/>
                              <a:cs typeface="Arial" panose="020B0604020202020204" pitchFamily="34" charset="0"/>
                            </a:rPr>
                            <m:t>𝐸𝐾</m:t>
                          </m:r>
                        </m:e>
                        <m:sub>
                          <m:r>
                            <a:rPr lang="el-GR" sz="2000" i="1" spc="100">
                              <a:effectLst/>
                              <a:latin typeface="Cambria Math" panose="02040503050406030204" pitchFamily="18" charset="0"/>
                              <a:ea typeface="Sylfaen" panose="010A0502050306030303" pitchFamily="18" charset="0"/>
                              <a:cs typeface="Arial" panose="020B0604020202020204" pitchFamily="34" charset="0"/>
                            </a:rPr>
                            <m:t>0</m:t>
                          </m:r>
                        </m:sub>
                      </m:sSub>
                      <m:r>
                        <a:rPr lang="el-GR" sz="2000" i="1" spc="100">
                          <a:effectLst/>
                          <a:latin typeface="Cambria Math" panose="02040503050406030204" pitchFamily="18" charset="0"/>
                          <a:ea typeface="Sylfaen" panose="010A0502050306030303" pitchFamily="18" charset="0"/>
                          <a:cs typeface="Arial" panose="020B0604020202020204" pitchFamily="34" charset="0"/>
                        </a:rPr>
                        <m:t>=</m:t>
                      </m:r>
                      <m:nary>
                        <m:naryPr>
                          <m:chr m:val="∑"/>
                          <m:limLoc m:val="undOvr"/>
                          <m:ctrlPr>
                            <a:rPr lang="el-GR" sz="2000" i="1" spc="100">
                              <a:effectLst/>
                              <a:latin typeface="Cambria Math" panose="02040503050406030204" pitchFamily="18" charset="0"/>
                              <a:ea typeface="Sylfaen" panose="010A0502050306030303" pitchFamily="18" charset="0"/>
                              <a:cs typeface="Arial" panose="020B0604020202020204" pitchFamily="34" charset="0"/>
                            </a:rPr>
                          </m:ctrlPr>
                        </m:naryPr>
                        <m:sub>
                          <m:r>
                            <a:rPr lang="el-GR" sz="2000" i="1" spc="100">
                              <a:effectLst/>
                              <a:latin typeface="Cambria Math" panose="02040503050406030204" pitchFamily="18" charset="0"/>
                              <a:ea typeface="Sylfaen" panose="010A0502050306030303" pitchFamily="18" charset="0"/>
                              <a:cs typeface="Arial" panose="020B0604020202020204" pitchFamily="34" charset="0"/>
                            </a:rPr>
                            <m:t>𝑡</m:t>
                          </m:r>
                          <m:r>
                            <a:rPr lang="el-GR" sz="2000" i="1" spc="100">
                              <a:effectLst/>
                              <a:latin typeface="Cambria Math" panose="02040503050406030204" pitchFamily="18" charset="0"/>
                              <a:ea typeface="Sylfaen" panose="010A0502050306030303" pitchFamily="18" charset="0"/>
                              <a:cs typeface="Arial" panose="020B0604020202020204" pitchFamily="34" charset="0"/>
                            </a:rPr>
                            <m:t>=1</m:t>
                          </m:r>
                        </m:sub>
                        <m:sup>
                          <m:r>
                            <a:rPr lang="el-GR" sz="2000" i="1" spc="100">
                              <a:effectLst/>
                              <a:latin typeface="Cambria Math" panose="02040503050406030204" pitchFamily="18" charset="0"/>
                              <a:ea typeface="Sylfaen" panose="010A0502050306030303" pitchFamily="18" charset="0"/>
                              <a:cs typeface="Arial" panose="020B0604020202020204" pitchFamily="34" charset="0"/>
                            </a:rPr>
                            <m:t>𝑛</m:t>
                          </m:r>
                        </m:sup>
                        <m:e>
                          <m:d>
                            <m:dPr>
                              <m:begChr m:val="["/>
                              <m:endChr m:val="]"/>
                              <m:ctrlPr>
                                <a:rPr lang="el-GR" sz="2000" i="1" spc="100">
                                  <a:effectLst/>
                                  <a:latin typeface="Cambria Math" panose="02040503050406030204" pitchFamily="18" charset="0"/>
                                  <a:ea typeface="Sylfaen" panose="010A0502050306030303" pitchFamily="18" charset="0"/>
                                  <a:cs typeface="Arial" panose="020B0604020202020204" pitchFamily="34" charset="0"/>
                                </a:rPr>
                              </m:ctrlPr>
                            </m:dPr>
                            <m:e>
                              <m:f>
                                <m:fPr>
                                  <m:ctrlPr>
                                    <a:rPr lang="el-GR" sz="2000" i="1" spc="100">
                                      <a:effectLst/>
                                      <a:latin typeface="Cambria Math" panose="02040503050406030204" pitchFamily="18" charset="0"/>
                                      <a:ea typeface="Sylfaen" panose="010A0502050306030303" pitchFamily="18" charset="0"/>
                                      <a:cs typeface="Arial" panose="020B0604020202020204" pitchFamily="34" charset="0"/>
                                    </a:rPr>
                                  </m:ctrlPr>
                                </m:fPr>
                                <m:num>
                                  <m:sSub>
                                    <m:sSubPr>
                                      <m:ctrlPr>
                                        <a:rPr lang="el-GR" sz="2000" i="1" spc="100">
                                          <a:effectLst/>
                                          <a:latin typeface="Cambria Math" panose="02040503050406030204" pitchFamily="18" charset="0"/>
                                          <a:ea typeface="Sylfaen" panose="010A0502050306030303" pitchFamily="18" charset="0"/>
                                          <a:cs typeface="Arial" panose="020B0604020202020204" pitchFamily="34" charset="0"/>
                                        </a:rPr>
                                      </m:ctrlPr>
                                    </m:sSubPr>
                                    <m:e>
                                      <m:r>
                                        <a:rPr lang="el-GR" sz="2000" i="1" spc="100">
                                          <a:effectLst/>
                                          <a:latin typeface="Cambria Math" panose="02040503050406030204" pitchFamily="18" charset="0"/>
                                          <a:ea typeface="Sylfaen" panose="010A0502050306030303" pitchFamily="18" charset="0"/>
                                          <a:cs typeface="Arial" panose="020B0604020202020204" pitchFamily="34" charset="0"/>
                                        </a:rPr>
                                        <m:t>𝛦𝛴</m:t>
                                      </m:r>
                                    </m:e>
                                    <m:sub>
                                      <m:r>
                                        <a:rPr lang="el-GR" sz="2000" i="1" spc="100">
                                          <a:effectLst/>
                                          <a:latin typeface="Cambria Math" panose="02040503050406030204" pitchFamily="18" charset="0"/>
                                          <a:ea typeface="Sylfaen" panose="010A0502050306030303" pitchFamily="18" charset="0"/>
                                          <a:cs typeface="Arial" panose="020B0604020202020204" pitchFamily="34" charset="0"/>
                                        </a:rPr>
                                        <m:t>𝑡</m:t>
                                      </m:r>
                                    </m:sub>
                                  </m:sSub>
                                </m:num>
                                <m:den>
                                  <m:sSup>
                                    <m:sSupPr>
                                      <m:ctrlPr>
                                        <a:rPr lang="el-GR" sz="2000" i="1" spc="100">
                                          <a:effectLst/>
                                          <a:latin typeface="Cambria Math" panose="02040503050406030204" pitchFamily="18" charset="0"/>
                                          <a:ea typeface="Sylfaen" panose="010A0502050306030303" pitchFamily="18" charset="0"/>
                                          <a:cs typeface="Arial" panose="020B0604020202020204" pitchFamily="34" charset="0"/>
                                        </a:rPr>
                                      </m:ctrlPr>
                                    </m:sSupPr>
                                    <m:e>
                                      <m:r>
                                        <a:rPr lang="el-GR" sz="2000" i="1" spc="100">
                                          <a:effectLst/>
                                          <a:latin typeface="Cambria Math" panose="02040503050406030204" pitchFamily="18" charset="0"/>
                                          <a:ea typeface="Sylfaen" panose="010A0502050306030303" pitchFamily="18" charset="0"/>
                                          <a:cs typeface="Arial" panose="020B0604020202020204" pitchFamily="34" charset="0"/>
                                        </a:rPr>
                                        <m:t>(1+</m:t>
                                      </m:r>
                                      <m:r>
                                        <a:rPr lang="en-US" sz="2000" b="0" i="1" spc="100" smtClean="0">
                                          <a:effectLst/>
                                          <a:latin typeface="Cambria Math" panose="02040503050406030204" pitchFamily="18" charset="0"/>
                                          <a:ea typeface="Sylfaen" panose="010A0502050306030303" pitchFamily="18" charset="0"/>
                                          <a:cs typeface="Arial" panose="020B0604020202020204" pitchFamily="34" charset="0"/>
                                        </a:rPr>
                                        <m:t>𝐼𝑅𝑅</m:t>
                                      </m:r>
                                      <m:r>
                                        <a:rPr lang="el-GR" sz="2000" i="1" spc="100">
                                          <a:effectLst/>
                                          <a:latin typeface="Cambria Math" panose="02040503050406030204" pitchFamily="18" charset="0"/>
                                          <a:ea typeface="Sylfaen" panose="010A0502050306030303" pitchFamily="18" charset="0"/>
                                          <a:cs typeface="Arial" panose="020B0604020202020204" pitchFamily="34" charset="0"/>
                                        </a:rPr>
                                        <m:t>)</m:t>
                                      </m:r>
                                    </m:e>
                                    <m:sup>
                                      <m:r>
                                        <a:rPr lang="el-GR" sz="2000" i="1" spc="100">
                                          <a:effectLst/>
                                          <a:latin typeface="Cambria Math" panose="02040503050406030204" pitchFamily="18" charset="0"/>
                                          <a:ea typeface="Sylfaen" panose="010A0502050306030303" pitchFamily="18" charset="0"/>
                                          <a:cs typeface="Arial" panose="020B0604020202020204" pitchFamily="34" charset="0"/>
                                        </a:rPr>
                                        <m:t>𝑡</m:t>
                                      </m:r>
                                    </m:sup>
                                  </m:sSup>
                                </m:den>
                              </m:f>
                            </m:e>
                          </m:d>
                        </m:e>
                      </m:nary>
                    </m:oMath>
                  </m:oMathPara>
                </a14:m>
                <a:endParaRPr lang="el-GR" sz="2400" dirty="0">
                  <a:effectLst/>
                  <a:latin typeface="Sylfaen" panose="010A0502050306030303" pitchFamily="18" charset="0"/>
                  <a:ea typeface="Sylfaen" panose="010A0502050306030303" pitchFamily="18" charset="0"/>
                  <a:cs typeface="Sylfaen" panose="010A0502050306030303" pitchFamily="18" charset="0"/>
                </a:endParaRPr>
              </a:p>
              <a:p>
                <a:pPr marL="0" indent="0">
                  <a:buNone/>
                </a:pPr>
                <a:r>
                  <a:rPr lang="el-GR" dirty="0"/>
                  <a:t>όπου:</a:t>
                </a:r>
              </a:p>
              <a:p>
                <a:pPr marL="0" indent="0">
                  <a:buNone/>
                </a:pPr>
                <a:r>
                  <a:rPr lang="el-GR" dirty="0"/>
                  <a:t>ΕΚ0: Αξία Ταμιακών Εκροών στο χρόνο μηδέν (στο χρόνο που πραγματοποιείται η επένδυση).</a:t>
                </a:r>
              </a:p>
              <a:p>
                <a:pPr marL="0" indent="0">
                  <a:buNone/>
                </a:pPr>
                <a:r>
                  <a:rPr lang="el-GR" dirty="0"/>
                  <a:t>ΕΣ{: Ονομαστική Αξία Ταμιακών Εισροών στο έτος (ί) και (ί=1,2, 3...η)</a:t>
                </a:r>
              </a:p>
              <a:p>
                <a:pPr marL="0" indent="0">
                  <a:buNone/>
                </a:pPr>
                <a:r>
                  <a:rPr lang="el-GR" dirty="0"/>
                  <a:t>n: Έτη ωφέλιμου βίου της επένδυσης.</a:t>
                </a:r>
              </a:p>
              <a:p>
                <a:pPr marL="0" indent="0">
                  <a:buNone/>
                </a:pPr>
                <a:r>
                  <a:rPr lang="en-US" dirty="0"/>
                  <a:t>IRR</a:t>
                </a:r>
                <a:r>
                  <a:rPr lang="el-GR" dirty="0"/>
                  <a:t>: Εσωτερικός Βαθμός Απόδοσης της επένδυσης.</a:t>
                </a:r>
              </a:p>
              <a:p>
                <a:pPr marL="0" indent="0">
                  <a:buNone/>
                </a:pPr>
                <a:r>
                  <a:rPr lang="el-GR" dirty="0"/>
                  <a:t>Δηλαδή, προσπαθούμε να υπολογίσουμε εκείνη τη τιμή της μεταβλητής (</a:t>
                </a:r>
                <a:r>
                  <a:rPr lang="en-US" dirty="0"/>
                  <a:t>IRR</a:t>
                </a:r>
                <a:r>
                  <a:rPr lang="el-GR" dirty="0"/>
                  <a:t>) που θα μας δώσει Κ.Π.Α. = 0.</a:t>
                </a:r>
              </a:p>
              <a:p>
                <a:pPr marL="0" indent="0">
                  <a:buNone/>
                </a:pPr>
                <a:endParaRPr lang="el-GR" dirty="0"/>
              </a:p>
            </p:txBody>
          </p:sp>
        </mc:Choice>
        <mc:Fallback>
          <p:sp>
            <p:nvSpPr>
              <p:cNvPr id="3" name="Θέση περιεχομένου 2">
                <a:extLst>
                  <a:ext uri="{FF2B5EF4-FFF2-40B4-BE49-F238E27FC236}">
                    <a16:creationId xmlns:a16="http://schemas.microsoft.com/office/drawing/2014/main" id="{CCB51C1B-BF4D-4BE6-AD70-F70B9193C0C9}"/>
                  </a:ext>
                </a:extLst>
              </p:cNvPr>
              <p:cNvSpPr>
                <a:spLocks noGrp="1" noRot="1" noChangeAspect="1" noMove="1" noResize="1" noEditPoints="1" noAdjustHandles="1" noChangeArrowheads="1" noChangeShapeType="1" noTextEdit="1"/>
              </p:cNvSpPr>
              <p:nvPr>
                <p:ph idx="1"/>
              </p:nvPr>
            </p:nvSpPr>
            <p:spPr>
              <a:xfrm>
                <a:off x="1181100" y="1638300"/>
                <a:ext cx="9389039" cy="4991100"/>
              </a:xfrm>
              <a:blipFill>
                <a:blip r:embed="rId2"/>
                <a:stretch>
                  <a:fillRect l="-390" t="-3541" r="-325"/>
                </a:stretch>
              </a:blipFill>
            </p:spPr>
            <p:txBody>
              <a:bodyPr/>
              <a:lstStyle/>
              <a:p>
                <a:r>
                  <a:rPr lang="el-GR">
                    <a:noFill/>
                  </a:rPr>
                  <a:t> </a:t>
                </a:r>
              </a:p>
            </p:txBody>
          </p:sp>
        </mc:Fallback>
      </mc:AlternateContent>
    </p:spTree>
    <p:extLst>
      <p:ext uri="{BB962C8B-B14F-4D97-AF65-F5344CB8AC3E}">
        <p14:creationId xmlns:p14="http://schemas.microsoft.com/office/powerpoint/2010/main" val="26501264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2867F46-7D33-43BA-907E-5EDC9D24B49F}"/>
              </a:ext>
            </a:extLst>
          </p:cNvPr>
          <p:cNvSpPr>
            <a:spLocks noGrp="1"/>
          </p:cNvSpPr>
          <p:nvPr>
            <p:ph type="title"/>
          </p:nvPr>
        </p:nvSpPr>
        <p:spPr/>
        <p:txBody>
          <a:bodyPr/>
          <a:lstStyle/>
          <a:p>
            <a:pPr algn="l"/>
            <a: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t>Εσωτερικός δείκτης απόδοσης</a:t>
            </a:r>
            <a:endParaRPr lang="el-GR" dirty="0"/>
          </a:p>
        </p:txBody>
      </p:sp>
      <p:sp>
        <p:nvSpPr>
          <p:cNvPr id="3" name="Θέση περιεχομένου 2">
            <a:extLst>
              <a:ext uri="{FF2B5EF4-FFF2-40B4-BE49-F238E27FC236}">
                <a16:creationId xmlns:a16="http://schemas.microsoft.com/office/drawing/2014/main" id="{F4D37D9D-EA9A-4C6D-995E-ACE953C1BB50}"/>
              </a:ext>
            </a:extLst>
          </p:cNvPr>
          <p:cNvSpPr>
            <a:spLocks noGrp="1"/>
          </p:cNvSpPr>
          <p:nvPr>
            <p:ph idx="1"/>
          </p:nvPr>
        </p:nvSpPr>
        <p:spPr>
          <a:xfrm>
            <a:off x="1352550" y="2052116"/>
            <a:ext cx="9217589" cy="3997828"/>
          </a:xfrm>
        </p:spPr>
        <p:txBody>
          <a:bodyPr/>
          <a:lstStyle/>
          <a:p>
            <a:pPr marL="0" indent="0" algn="just">
              <a:buNone/>
            </a:pPr>
            <a:r>
              <a:rPr lang="el-GR" dirty="0"/>
              <a:t>Επίσης, θα πρέπει να σημειωθεί ότι με την ανωτέρω μέθοδο αξιολόγησης επενδύσεων λαμβάνεται ως κριτήριο η σύγκριση του εσωτερικού βαθμού απόδοσης της επένδυσης (</a:t>
            </a:r>
            <a:r>
              <a:rPr lang="en-US" dirty="0"/>
              <a:t>IRR</a:t>
            </a:r>
            <a:r>
              <a:rPr lang="el-GR" dirty="0"/>
              <a:t>) με το ισχύον επιτόκιο προεξόφλησης της αγοράς, το οποίο εκφράζει το ελάχιστο αποδεκτό (από την επιχείρηση) ποσοστό απόδοσης που πρέπει να αποφέρει μία συγκεκριμένη επένδυση.</a:t>
            </a:r>
          </a:p>
          <a:p>
            <a:pPr marL="0" indent="0" algn="just">
              <a:buNone/>
            </a:pPr>
            <a:r>
              <a:rPr lang="el-GR" dirty="0"/>
              <a:t>Έτσι λοιπόν, όταν ο εσωτερικός βαθμός απόδοσης της επένδυσης (</a:t>
            </a:r>
            <a:r>
              <a:rPr lang="en-US" dirty="0"/>
              <a:t>IRR</a:t>
            </a:r>
            <a:r>
              <a:rPr lang="el-GR" dirty="0"/>
              <a:t>) υπερβαίνει το εν λόγω ισχύον επιτόκιο της αγοράς, τότε η επένδυσή δύναται να θεωρηθεί ως συμφέρουσα.</a:t>
            </a:r>
          </a:p>
          <a:p>
            <a:pPr marL="0" indent="0" algn="just">
              <a:buNone/>
            </a:pPr>
            <a:endParaRPr lang="el-GR" dirty="0"/>
          </a:p>
        </p:txBody>
      </p:sp>
    </p:spTree>
    <p:extLst>
      <p:ext uri="{BB962C8B-B14F-4D97-AF65-F5344CB8AC3E}">
        <p14:creationId xmlns:p14="http://schemas.microsoft.com/office/powerpoint/2010/main" val="26575164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E2B8F9-078A-449B-B388-EAC5CBAB0414}"/>
              </a:ext>
            </a:extLst>
          </p:cNvPr>
          <p:cNvSpPr>
            <a:spLocks noGrp="1"/>
          </p:cNvSpPr>
          <p:nvPr>
            <p:ph type="title"/>
          </p:nvPr>
        </p:nvSpPr>
        <p:spPr/>
        <p:txBody>
          <a:bodyPr/>
          <a:lstStyle/>
          <a:p>
            <a:pPr algn="l"/>
            <a: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t>Εσωτερικός δείκτης απόδοσης</a:t>
            </a:r>
            <a:endParaRPr lang="el-GR" dirty="0"/>
          </a:p>
        </p:txBody>
      </p:sp>
      <p:sp>
        <p:nvSpPr>
          <p:cNvPr id="3" name="Θέση περιεχομένου 2">
            <a:extLst>
              <a:ext uri="{FF2B5EF4-FFF2-40B4-BE49-F238E27FC236}">
                <a16:creationId xmlns:a16="http://schemas.microsoft.com/office/drawing/2014/main" id="{78075DBB-9C68-454A-BC51-7764CE94920A}"/>
              </a:ext>
            </a:extLst>
          </p:cNvPr>
          <p:cNvSpPr>
            <a:spLocks noGrp="1"/>
          </p:cNvSpPr>
          <p:nvPr>
            <p:ph idx="1"/>
          </p:nvPr>
        </p:nvSpPr>
        <p:spPr>
          <a:xfrm>
            <a:off x="1400175" y="2052116"/>
            <a:ext cx="9169964" cy="3997828"/>
          </a:xfrm>
        </p:spPr>
        <p:txBody>
          <a:bodyPr>
            <a:normAutofit/>
          </a:bodyPr>
          <a:lstStyle/>
          <a:p>
            <a:pPr marL="0" indent="0" algn="just">
              <a:buNone/>
            </a:pPr>
            <a:r>
              <a:rPr lang="el-GR" dirty="0"/>
              <a:t>Τέλος, θα πρέπει να επισημάνουμε ότι η εφαρμογή της εν λόγω μεθόδου αξιολόγησης με χρήση του ανωτέρω τύπου είναι σχεδόν αδύνατη (άνευ της βοήθειας ειδικών προγραμμάτων ηλεκτρονικών υπολογιστών) γι’ αυτό προσπαθούμε να βρούμε την τιμή του (</a:t>
            </a:r>
            <a:r>
              <a:rPr lang="en-US" dirty="0"/>
              <a:t>IRR</a:t>
            </a:r>
            <a:r>
              <a:rPr lang="el-GR" dirty="0"/>
              <a:t>) με διαδοχικές προσεγγίσεις.</a:t>
            </a:r>
          </a:p>
          <a:p>
            <a:pPr marL="0" indent="0" algn="just">
              <a:buNone/>
            </a:pPr>
            <a:r>
              <a:rPr lang="el-GR" dirty="0"/>
              <a:t>Συγκεκριμένα, προσπαθούμε να υπολογίσουμε εκείνες τις τιμές (</a:t>
            </a:r>
            <a:r>
              <a:rPr lang="en-US" dirty="0"/>
              <a:t>IRR</a:t>
            </a:r>
            <a:r>
              <a:rPr lang="el-GR" dirty="0"/>
              <a:t>), οι οποίες θα μας δώσουν αντίστοιχα την ελάχιστη θετική και στη συνέχεια την ελάχιστη αρνητική τιμή Κ.Π.Α. (ούτως ώστε μεταξύ αυτών να περιέχεται η τιμή Κ.Π.Α.=0). Ευνόητο βέβαια είναι ότι οι ανωτέρω τιμές του (</a:t>
            </a:r>
            <a:r>
              <a:rPr lang="en-US" dirty="0"/>
              <a:t>IRR</a:t>
            </a:r>
            <a:r>
              <a:rPr lang="el-GR" dirty="0"/>
              <a:t>) θα είναι συνεχόμενες (π.χ. 10% και 11%).</a:t>
            </a:r>
          </a:p>
          <a:p>
            <a:pPr marL="0" indent="0" algn="just">
              <a:buNone/>
            </a:pPr>
            <a:endParaRPr lang="el-GR" dirty="0"/>
          </a:p>
        </p:txBody>
      </p:sp>
    </p:spTree>
    <p:extLst>
      <p:ext uri="{BB962C8B-B14F-4D97-AF65-F5344CB8AC3E}">
        <p14:creationId xmlns:p14="http://schemas.microsoft.com/office/powerpoint/2010/main" val="24878531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1386CDA-692F-490F-99AB-B1DFA211F661}"/>
              </a:ext>
            </a:extLst>
          </p:cNvPr>
          <p:cNvSpPr>
            <a:spLocks noGrp="1"/>
          </p:cNvSpPr>
          <p:nvPr>
            <p:ph type="title"/>
          </p:nvPr>
        </p:nvSpPr>
        <p:spPr/>
        <p:txBody>
          <a:bodyPr/>
          <a:lstStyle/>
          <a:p>
            <a:pPr algn="l"/>
            <a: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t>Εσωτερικός δείκτης απόδοσης</a:t>
            </a:r>
            <a:endParaRPr lang="el-GR" dirty="0"/>
          </a:p>
        </p:txBody>
      </p:sp>
      <mc:AlternateContent xmlns:mc="http://schemas.openxmlformats.org/markup-compatibility/2006" xmlns:a14="http://schemas.microsoft.com/office/drawing/2010/main">
        <mc:Choice Requires="a14">
          <p:sp>
            <p:nvSpPr>
              <p:cNvPr id="3" name="Θέση περιεχομένου 2">
                <a:extLst>
                  <a:ext uri="{FF2B5EF4-FFF2-40B4-BE49-F238E27FC236}">
                    <a16:creationId xmlns:a16="http://schemas.microsoft.com/office/drawing/2014/main" id="{9A98437A-959F-4DAF-983B-68D7BCDBD8A6}"/>
                  </a:ext>
                </a:extLst>
              </p:cNvPr>
              <p:cNvSpPr>
                <a:spLocks noGrp="1"/>
              </p:cNvSpPr>
              <p:nvPr>
                <p:ph idx="1"/>
              </p:nvPr>
            </p:nvSpPr>
            <p:spPr>
              <a:xfrm>
                <a:off x="1676400" y="2052115"/>
                <a:ext cx="8893739" cy="4539515"/>
              </a:xfrm>
            </p:spPr>
            <p:txBody>
              <a:bodyPr>
                <a:noAutofit/>
              </a:bodyPr>
              <a:lstStyle/>
              <a:p>
                <a:pPr marL="0" indent="0" algn="just">
                  <a:lnSpc>
                    <a:spcPct val="150000"/>
                  </a:lnSpc>
                  <a:spcBef>
                    <a:spcPts val="900"/>
                  </a:spcBef>
                  <a:spcAft>
                    <a:spcPts val="900"/>
                  </a:spcAft>
                  <a:buNone/>
                </a:pPr>
                <a:r>
                  <a:rPr lang="el-GR" sz="1200" spc="100" dirty="0">
                    <a:effectLst/>
                    <a:latin typeface="Arial" panose="020B0604020202020204" pitchFamily="34" charset="0"/>
                    <a:ea typeface="Sylfaen" panose="010A0502050306030303" pitchFamily="18" charset="0"/>
                    <a:cs typeface="Sylfaen" panose="010A0502050306030303" pitchFamily="18" charset="0"/>
                  </a:rPr>
                  <a:t>Στη συνέχεια, όταν επιθυμούμε να υπολογίσουμε επακριβώς την τιμή της μεταβλητής</a:t>
                </a:r>
                <a:r>
                  <a:rPr lang="en-US" sz="1200" spc="100" dirty="0">
                    <a:effectLst/>
                    <a:latin typeface="Arial" panose="020B0604020202020204" pitchFamily="34" charset="0"/>
                    <a:ea typeface="Sylfaen" panose="010A0502050306030303" pitchFamily="18" charset="0"/>
                    <a:cs typeface="Sylfaen" panose="010A0502050306030303" pitchFamily="18" charset="0"/>
                  </a:rPr>
                  <a:t> (IRR)</a:t>
                </a:r>
                <a:r>
                  <a:rPr lang="el-GR" sz="1200" spc="100" dirty="0">
                    <a:effectLst/>
                    <a:latin typeface="Arial" panose="020B0604020202020204" pitchFamily="34" charset="0"/>
                    <a:ea typeface="Sylfaen" panose="010A0502050306030303" pitchFamily="18" charset="0"/>
                    <a:cs typeface="Sylfaen" panose="010A0502050306030303" pitchFamily="18" charset="0"/>
                  </a:rPr>
                  <a:t> εφαρμόζουμε τον τύπο:</a:t>
                </a:r>
                <a:br>
                  <a:rPr lang="el-GR" sz="1200" spc="100" dirty="0">
                    <a:effectLst/>
                    <a:latin typeface="Arial" panose="020B0604020202020204" pitchFamily="34" charset="0"/>
                    <a:ea typeface="Sylfaen" panose="010A0502050306030303" pitchFamily="18" charset="0"/>
                  </a:rPr>
                </a:br>
                <a14:m>
                  <m:oMathPara xmlns:m="http://schemas.openxmlformats.org/officeDocument/2006/math">
                    <m:oMathParaPr>
                      <m:jc m:val="centerGroup"/>
                    </m:oMathParaPr>
                    <m:oMath xmlns:m="http://schemas.openxmlformats.org/officeDocument/2006/math">
                      <m:sSub>
                        <m:sSubPr>
                          <m:ctrlPr>
                            <a:rPr lang="el-GR" sz="1200" i="1" spc="100">
                              <a:effectLst/>
                              <a:latin typeface="Cambria Math" panose="02040503050406030204" pitchFamily="18" charset="0"/>
                              <a:ea typeface="Sylfaen" panose="010A0502050306030303" pitchFamily="18" charset="0"/>
                              <a:cs typeface="Arial" panose="020B0604020202020204" pitchFamily="34" charset="0"/>
                            </a:rPr>
                          </m:ctrlPr>
                        </m:sSubPr>
                        <m:e>
                          <m:r>
                            <a:rPr lang="en-US" sz="1200" b="0" i="1" spc="100" smtClean="0">
                              <a:effectLst/>
                              <a:latin typeface="Cambria Math" panose="02040503050406030204" pitchFamily="18" charset="0"/>
                              <a:ea typeface="Sylfaen" panose="010A0502050306030303" pitchFamily="18" charset="0"/>
                              <a:cs typeface="Arial" panose="020B0604020202020204" pitchFamily="34" charset="0"/>
                            </a:rPr>
                            <m:t>𝐼𝑅𝑅</m:t>
                          </m:r>
                          <m:r>
                            <a:rPr lang="en-US" sz="1200" i="1" spc="100">
                              <a:effectLst/>
                              <a:latin typeface="Cambria Math" panose="02040503050406030204" pitchFamily="18" charset="0"/>
                              <a:ea typeface="Sylfaen" panose="010A0502050306030303" pitchFamily="18" charset="0"/>
                              <a:cs typeface="Arial" panose="020B0604020202020204" pitchFamily="34" charset="0"/>
                            </a:rPr>
                            <m:t>=</m:t>
                          </m:r>
                          <m:r>
                            <a:rPr lang="en-US" sz="1200" i="1" spc="100">
                              <a:effectLst/>
                              <a:latin typeface="Cambria Math" panose="02040503050406030204" pitchFamily="18" charset="0"/>
                              <a:ea typeface="Sylfaen" panose="010A0502050306030303" pitchFamily="18" charset="0"/>
                              <a:cs typeface="Arial" panose="020B0604020202020204" pitchFamily="34" charset="0"/>
                            </a:rPr>
                            <m:t>𝑟</m:t>
                          </m:r>
                        </m:e>
                        <m:sub>
                          <m:r>
                            <a:rPr lang="el-GR" sz="1200" i="1" spc="100">
                              <a:effectLst/>
                              <a:latin typeface="Cambria Math" panose="02040503050406030204" pitchFamily="18" charset="0"/>
                              <a:ea typeface="Sylfaen" panose="010A0502050306030303" pitchFamily="18" charset="0"/>
                              <a:cs typeface="Arial" panose="020B0604020202020204" pitchFamily="34" charset="0"/>
                            </a:rPr>
                            <m:t>1</m:t>
                          </m:r>
                        </m:sub>
                      </m:sSub>
                      <m:r>
                        <a:rPr lang="el-GR" sz="1200" i="1" spc="100">
                          <a:effectLst/>
                          <a:latin typeface="Cambria Math" panose="02040503050406030204" pitchFamily="18" charset="0"/>
                          <a:ea typeface="Sylfaen" panose="010A0502050306030303" pitchFamily="18" charset="0"/>
                          <a:cs typeface="Arial" panose="020B0604020202020204" pitchFamily="34" charset="0"/>
                        </a:rPr>
                        <m:t>+</m:t>
                      </m:r>
                      <m:d>
                        <m:dPr>
                          <m:begChr m:val="["/>
                          <m:endChr m:val="]"/>
                          <m:ctrlPr>
                            <a:rPr lang="el-GR" sz="1200" i="1" spc="100">
                              <a:effectLst/>
                              <a:latin typeface="Cambria Math" panose="02040503050406030204" pitchFamily="18" charset="0"/>
                              <a:ea typeface="Sylfaen" panose="010A0502050306030303" pitchFamily="18" charset="0"/>
                              <a:cs typeface="Arial" panose="020B0604020202020204" pitchFamily="34" charset="0"/>
                            </a:rPr>
                          </m:ctrlPr>
                        </m:dPr>
                        <m:e>
                          <m:f>
                            <m:fPr>
                              <m:ctrlPr>
                                <a:rPr lang="el-GR" sz="1200" i="1" spc="100">
                                  <a:effectLst/>
                                  <a:latin typeface="Cambria Math" panose="02040503050406030204" pitchFamily="18" charset="0"/>
                                  <a:ea typeface="Sylfaen" panose="010A0502050306030303" pitchFamily="18" charset="0"/>
                                  <a:cs typeface="Arial" panose="020B0604020202020204" pitchFamily="34" charset="0"/>
                                </a:rPr>
                              </m:ctrlPr>
                            </m:fPr>
                            <m:num>
                              <m:r>
                                <a:rPr lang="el-GR" sz="1200" i="1" spc="100">
                                  <a:effectLst/>
                                  <a:latin typeface="Cambria Math" panose="02040503050406030204" pitchFamily="18" charset="0"/>
                                  <a:ea typeface="Sylfaen" panose="010A0502050306030303" pitchFamily="18" charset="0"/>
                                  <a:cs typeface="Arial" panose="020B0604020202020204" pitchFamily="34" charset="0"/>
                                </a:rPr>
                                <m:t>(</m:t>
                              </m:r>
                              <m:sSub>
                                <m:sSubPr>
                                  <m:ctrlPr>
                                    <a:rPr lang="el-GR" sz="1200" i="1" spc="100">
                                      <a:effectLst/>
                                      <a:latin typeface="Cambria Math" panose="02040503050406030204" pitchFamily="18" charset="0"/>
                                      <a:ea typeface="Sylfaen" panose="010A0502050306030303" pitchFamily="18" charset="0"/>
                                      <a:cs typeface="Arial" panose="020B0604020202020204" pitchFamily="34" charset="0"/>
                                    </a:rPr>
                                  </m:ctrlPr>
                                </m:sSubPr>
                                <m:e>
                                  <m:r>
                                    <a:rPr lang="el-GR" sz="1200" i="1" spc="100">
                                      <a:effectLst/>
                                      <a:latin typeface="Cambria Math" panose="02040503050406030204" pitchFamily="18" charset="0"/>
                                      <a:ea typeface="Sylfaen" panose="010A0502050306030303" pitchFamily="18" charset="0"/>
                                      <a:cs typeface="Arial" panose="020B0604020202020204" pitchFamily="34" charset="0"/>
                                    </a:rPr>
                                    <m:t>𝑟</m:t>
                                  </m:r>
                                </m:e>
                                <m:sub>
                                  <m:r>
                                    <a:rPr lang="el-GR" sz="1200" i="1" spc="100">
                                      <a:effectLst/>
                                      <a:latin typeface="Cambria Math" panose="02040503050406030204" pitchFamily="18" charset="0"/>
                                      <a:ea typeface="Sylfaen" panose="010A0502050306030303" pitchFamily="18" charset="0"/>
                                      <a:cs typeface="Arial" panose="020B0604020202020204" pitchFamily="34" charset="0"/>
                                    </a:rPr>
                                    <m:t>2</m:t>
                                  </m:r>
                                </m:sub>
                              </m:sSub>
                              <m:r>
                                <a:rPr lang="el-GR" sz="1200" i="1" spc="100">
                                  <a:effectLst/>
                                  <a:latin typeface="Cambria Math" panose="02040503050406030204" pitchFamily="18" charset="0"/>
                                  <a:ea typeface="Sylfaen" panose="010A0502050306030303" pitchFamily="18" charset="0"/>
                                  <a:cs typeface="Arial" panose="020B0604020202020204" pitchFamily="34" charset="0"/>
                                </a:rPr>
                                <m:t>−</m:t>
                              </m:r>
                              <m:sSub>
                                <m:sSubPr>
                                  <m:ctrlPr>
                                    <a:rPr lang="el-GR" sz="1200" i="1" spc="100">
                                      <a:effectLst/>
                                      <a:latin typeface="Cambria Math" panose="02040503050406030204" pitchFamily="18" charset="0"/>
                                      <a:ea typeface="Sylfaen" panose="010A0502050306030303" pitchFamily="18" charset="0"/>
                                      <a:cs typeface="Arial" panose="020B0604020202020204" pitchFamily="34" charset="0"/>
                                    </a:rPr>
                                  </m:ctrlPr>
                                </m:sSubPr>
                                <m:e>
                                  <m:r>
                                    <a:rPr lang="el-GR" sz="1200" i="1" spc="100">
                                      <a:effectLst/>
                                      <a:latin typeface="Cambria Math" panose="02040503050406030204" pitchFamily="18" charset="0"/>
                                      <a:ea typeface="Sylfaen" panose="010A0502050306030303" pitchFamily="18" charset="0"/>
                                      <a:cs typeface="Arial" panose="020B0604020202020204" pitchFamily="34" charset="0"/>
                                    </a:rPr>
                                    <m:t>𝑟</m:t>
                                  </m:r>
                                </m:e>
                                <m:sub>
                                  <m:r>
                                    <a:rPr lang="el-GR" sz="1200" i="1" spc="100">
                                      <a:effectLst/>
                                      <a:latin typeface="Cambria Math" panose="02040503050406030204" pitchFamily="18" charset="0"/>
                                      <a:ea typeface="Sylfaen" panose="010A0502050306030303" pitchFamily="18" charset="0"/>
                                      <a:cs typeface="Arial" panose="020B0604020202020204" pitchFamily="34" charset="0"/>
                                    </a:rPr>
                                    <m:t>1</m:t>
                                  </m:r>
                                </m:sub>
                              </m:sSub>
                            </m:num>
                            <m:den>
                              <m:r>
                                <a:rPr lang="el-GR" sz="1200" i="1" spc="100">
                                  <a:effectLst/>
                                  <a:latin typeface="Cambria Math" panose="02040503050406030204" pitchFamily="18" charset="0"/>
                                  <a:ea typeface="Sylfaen" panose="010A0502050306030303" pitchFamily="18" charset="0"/>
                                  <a:cs typeface="Arial" panose="020B0604020202020204" pitchFamily="34" charset="0"/>
                                </a:rPr>
                                <m:t>(</m:t>
                              </m:r>
                              <m:sSub>
                                <m:sSubPr>
                                  <m:ctrlPr>
                                    <a:rPr lang="el-GR" sz="1200" i="1" spc="100">
                                      <a:effectLst/>
                                      <a:latin typeface="Cambria Math" panose="02040503050406030204" pitchFamily="18" charset="0"/>
                                      <a:ea typeface="Sylfaen" panose="010A0502050306030303" pitchFamily="18" charset="0"/>
                                      <a:cs typeface="Arial" panose="020B0604020202020204" pitchFamily="34" charset="0"/>
                                    </a:rPr>
                                  </m:ctrlPr>
                                </m:sSubPr>
                                <m:e>
                                  <m:r>
                                    <a:rPr lang="el-GR" sz="1200" i="1" spc="100">
                                      <a:effectLst/>
                                      <a:latin typeface="Cambria Math" panose="02040503050406030204" pitchFamily="18" charset="0"/>
                                      <a:ea typeface="Sylfaen" panose="010A0502050306030303" pitchFamily="18" charset="0"/>
                                      <a:cs typeface="Arial" panose="020B0604020202020204" pitchFamily="34" charset="0"/>
                                    </a:rPr>
                                    <m:t>𝛫</m:t>
                                  </m:r>
                                  <m:r>
                                    <a:rPr lang="el-GR" sz="1200" i="1" spc="100">
                                      <a:effectLst/>
                                      <a:latin typeface="Cambria Math" panose="02040503050406030204" pitchFamily="18" charset="0"/>
                                      <a:ea typeface="Sylfaen" panose="010A0502050306030303" pitchFamily="18" charset="0"/>
                                      <a:cs typeface="Arial" panose="020B0604020202020204" pitchFamily="34" charset="0"/>
                                    </a:rPr>
                                    <m:t>.</m:t>
                                  </m:r>
                                  <m:r>
                                    <a:rPr lang="el-GR" sz="1200" i="1" spc="100">
                                      <a:effectLst/>
                                      <a:latin typeface="Cambria Math" panose="02040503050406030204" pitchFamily="18" charset="0"/>
                                      <a:ea typeface="Sylfaen" panose="010A0502050306030303" pitchFamily="18" charset="0"/>
                                      <a:cs typeface="Arial" panose="020B0604020202020204" pitchFamily="34" charset="0"/>
                                    </a:rPr>
                                    <m:t>𝛱</m:t>
                                  </m:r>
                                  <m:r>
                                    <a:rPr lang="el-GR" sz="1200" i="1" spc="100">
                                      <a:effectLst/>
                                      <a:latin typeface="Cambria Math" panose="02040503050406030204" pitchFamily="18" charset="0"/>
                                      <a:ea typeface="Sylfaen" panose="010A0502050306030303" pitchFamily="18" charset="0"/>
                                      <a:cs typeface="Arial" panose="020B0604020202020204" pitchFamily="34" charset="0"/>
                                    </a:rPr>
                                    <m:t>.</m:t>
                                  </m:r>
                                  <m:r>
                                    <a:rPr lang="el-GR" sz="1200" i="1" spc="100">
                                      <a:effectLst/>
                                      <a:latin typeface="Cambria Math" panose="02040503050406030204" pitchFamily="18" charset="0"/>
                                      <a:ea typeface="Sylfaen" panose="010A0502050306030303" pitchFamily="18" charset="0"/>
                                      <a:cs typeface="Arial" panose="020B0604020202020204" pitchFamily="34" charset="0"/>
                                    </a:rPr>
                                    <m:t>𝛢</m:t>
                                  </m:r>
                                </m:e>
                                <m:sub>
                                  <m:r>
                                    <a:rPr lang="el-GR" sz="1200" i="1" spc="100">
                                      <a:effectLst/>
                                      <a:latin typeface="Cambria Math" panose="02040503050406030204" pitchFamily="18" charset="0"/>
                                      <a:ea typeface="Sylfaen" panose="010A0502050306030303" pitchFamily="18" charset="0"/>
                                      <a:cs typeface="Arial" panose="020B0604020202020204" pitchFamily="34" charset="0"/>
                                    </a:rPr>
                                    <m:t>1</m:t>
                                  </m:r>
                                </m:sub>
                              </m:sSub>
                              <m:r>
                                <a:rPr lang="el-GR" sz="1200" i="1" spc="100">
                                  <a:effectLst/>
                                  <a:latin typeface="Cambria Math" panose="02040503050406030204" pitchFamily="18" charset="0"/>
                                  <a:ea typeface="Sylfaen" panose="010A0502050306030303" pitchFamily="18" charset="0"/>
                                  <a:cs typeface="Arial" panose="020B0604020202020204" pitchFamily="34" charset="0"/>
                                </a:rPr>
                                <m:t>−</m:t>
                              </m:r>
                              <m:sSub>
                                <m:sSubPr>
                                  <m:ctrlPr>
                                    <a:rPr lang="el-GR" sz="1200" i="1" spc="100">
                                      <a:effectLst/>
                                      <a:latin typeface="Cambria Math" panose="02040503050406030204" pitchFamily="18" charset="0"/>
                                      <a:ea typeface="Sylfaen" panose="010A0502050306030303" pitchFamily="18" charset="0"/>
                                      <a:cs typeface="Arial" panose="020B0604020202020204" pitchFamily="34" charset="0"/>
                                    </a:rPr>
                                  </m:ctrlPr>
                                </m:sSubPr>
                                <m:e>
                                  <m:r>
                                    <a:rPr lang="el-GR" sz="1200" i="1" spc="100">
                                      <a:effectLst/>
                                      <a:latin typeface="Cambria Math" panose="02040503050406030204" pitchFamily="18" charset="0"/>
                                      <a:ea typeface="Sylfaen" panose="010A0502050306030303" pitchFamily="18" charset="0"/>
                                      <a:cs typeface="Arial" panose="020B0604020202020204" pitchFamily="34" charset="0"/>
                                    </a:rPr>
                                    <m:t>𝛫</m:t>
                                  </m:r>
                                  <m:r>
                                    <a:rPr lang="el-GR" sz="1200" i="1" spc="100">
                                      <a:effectLst/>
                                      <a:latin typeface="Cambria Math" panose="02040503050406030204" pitchFamily="18" charset="0"/>
                                      <a:ea typeface="Sylfaen" panose="010A0502050306030303" pitchFamily="18" charset="0"/>
                                      <a:cs typeface="Arial" panose="020B0604020202020204" pitchFamily="34" charset="0"/>
                                    </a:rPr>
                                    <m:t>.</m:t>
                                  </m:r>
                                  <m:r>
                                    <a:rPr lang="el-GR" sz="1200" i="1" spc="100">
                                      <a:effectLst/>
                                      <a:latin typeface="Cambria Math" panose="02040503050406030204" pitchFamily="18" charset="0"/>
                                      <a:ea typeface="Sylfaen" panose="010A0502050306030303" pitchFamily="18" charset="0"/>
                                      <a:cs typeface="Arial" panose="020B0604020202020204" pitchFamily="34" charset="0"/>
                                    </a:rPr>
                                    <m:t>𝛱</m:t>
                                  </m:r>
                                  <m:r>
                                    <a:rPr lang="el-GR" sz="1200" i="1" spc="100">
                                      <a:effectLst/>
                                      <a:latin typeface="Cambria Math" panose="02040503050406030204" pitchFamily="18" charset="0"/>
                                      <a:ea typeface="Sylfaen" panose="010A0502050306030303" pitchFamily="18" charset="0"/>
                                      <a:cs typeface="Arial" panose="020B0604020202020204" pitchFamily="34" charset="0"/>
                                    </a:rPr>
                                    <m:t>.</m:t>
                                  </m:r>
                                  <m:r>
                                    <a:rPr lang="el-GR" sz="1200" i="1" spc="100">
                                      <a:effectLst/>
                                      <a:latin typeface="Cambria Math" panose="02040503050406030204" pitchFamily="18" charset="0"/>
                                      <a:ea typeface="Sylfaen" panose="010A0502050306030303" pitchFamily="18" charset="0"/>
                                      <a:cs typeface="Arial" panose="020B0604020202020204" pitchFamily="34" charset="0"/>
                                    </a:rPr>
                                    <m:t>𝛢</m:t>
                                  </m:r>
                                </m:e>
                                <m:sub>
                                  <m:r>
                                    <a:rPr lang="el-GR" sz="1200" i="1" spc="100">
                                      <a:effectLst/>
                                      <a:latin typeface="Cambria Math" panose="02040503050406030204" pitchFamily="18" charset="0"/>
                                      <a:ea typeface="Sylfaen" panose="010A0502050306030303" pitchFamily="18" charset="0"/>
                                      <a:cs typeface="Arial" panose="020B0604020202020204" pitchFamily="34" charset="0"/>
                                    </a:rPr>
                                    <m:t>2</m:t>
                                  </m:r>
                                </m:sub>
                              </m:sSub>
                            </m:den>
                          </m:f>
                        </m:e>
                      </m:d>
                      <m:r>
                        <a:rPr lang="el-GR" sz="1200" i="1" spc="100">
                          <a:effectLst/>
                          <a:latin typeface="Cambria Math" panose="02040503050406030204" pitchFamily="18" charset="0"/>
                          <a:ea typeface="Sylfaen" panose="010A0502050306030303" pitchFamily="18" charset="0"/>
                          <a:cs typeface="Arial" panose="020B0604020202020204" pitchFamily="34" charset="0"/>
                        </a:rPr>
                        <m:t>𝑥</m:t>
                      </m:r>
                      <m:r>
                        <a:rPr lang="el-GR" sz="1200" i="1" spc="100">
                          <a:effectLst/>
                          <a:latin typeface="Cambria Math" panose="02040503050406030204" pitchFamily="18" charset="0"/>
                          <a:ea typeface="Sylfaen" panose="010A0502050306030303" pitchFamily="18" charset="0"/>
                          <a:cs typeface="Arial" panose="020B0604020202020204" pitchFamily="34" charset="0"/>
                        </a:rPr>
                        <m:t> </m:t>
                      </m:r>
                      <m:sSub>
                        <m:sSubPr>
                          <m:ctrlPr>
                            <a:rPr lang="el-GR" sz="1200" i="1" spc="100">
                              <a:effectLst/>
                              <a:latin typeface="Cambria Math" panose="02040503050406030204" pitchFamily="18" charset="0"/>
                              <a:ea typeface="Sylfaen" panose="010A0502050306030303" pitchFamily="18" charset="0"/>
                              <a:cs typeface="Arial" panose="020B0604020202020204" pitchFamily="34" charset="0"/>
                            </a:rPr>
                          </m:ctrlPr>
                        </m:sSubPr>
                        <m:e>
                          <m:r>
                            <a:rPr lang="el-GR" sz="1200" i="1" spc="100">
                              <a:effectLst/>
                              <a:latin typeface="Cambria Math" panose="02040503050406030204" pitchFamily="18" charset="0"/>
                              <a:ea typeface="Sylfaen" panose="010A0502050306030303" pitchFamily="18" charset="0"/>
                              <a:cs typeface="Arial" panose="020B0604020202020204" pitchFamily="34" charset="0"/>
                            </a:rPr>
                            <m:t>𝛫</m:t>
                          </m:r>
                          <m:r>
                            <a:rPr lang="el-GR" sz="1200" i="1" spc="100">
                              <a:effectLst/>
                              <a:latin typeface="Cambria Math" panose="02040503050406030204" pitchFamily="18" charset="0"/>
                              <a:ea typeface="Sylfaen" panose="010A0502050306030303" pitchFamily="18" charset="0"/>
                              <a:cs typeface="Arial" panose="020B0604020202020204" pitchFamily="34" charset="0"/>
                            </a:rPr>
                            <m:t>.</m:t>
                          </m:r>
                          <m:r>
                            <a:rPr lang="el-GR" sz="1200" i="1" spc="100">
                              <a:effectLst/>
                              <a:latin typeface="Cambria Math" panose="02040503050406030204" pitchFamily="18" charset="0"/>
                              <a:ea typeface="Sylfaen" panose="010A0502050306030303" pitchFamily="18" charset="0"/>
                              <a:cs typeface="Arial" panose="020B0604020202020204" pitchFamily="34" charset="0"/>
                            </a:rPr>
                            <m:t>𝛱</m:t>
                          </m:r>
                          <m:r>
                            <a:rPr lang="el-GR" sz="1200" i="1" spc="100">
                              <a:effectLst/>
                              <a:latin typeface="Cambria Math" panose="02040503050406030204" pitchFamily="18" charset="0"/>
                              <a:ea typeface="Sylfaen" panose="010A0502050306030303" pitchFamily="18" charset="0"/>
                              <a:cs typeface="Arial" panose="020B0604020202020204" pitchFamily="34" charset="0"/>
                            </a:rPr>
                            <m:t>.</m:t>
                          </m:r>
                          <m:r>
                            <a:rPr lang="el-GR" sz="1200" i="1" spc="100">
                              <a:effectLst/>
                              <a:latin typeface="Cambria Math" panose="02040503050406030204" pitchFamily="18" charset="0"/>
                              <a:ea typeface="Sylfaen" panose="010A0502050306030303" pitchFamily="18" charset="0"/>
                              <a:cs typeface="Arial" panose="020B0604020202020204" pitchFamily="34" charset="0"/>
                            </a:rPr>
                            <m:t>𝛢</m:t>
                          </m:r>
                          <m:r>
                            <a:rPr lang="el-GR" sz="1200" i="1" spc="100">
                              <a:effectLst/>
                              <a:latin typeface="Cambria Math" panose="02040503050406030204" pitchFamily="18" charset="0"/>
                              <a:ea typeface="Sylfaen" panose="010A0502050306030303" pitchFamily="18" charset="0"/>
                              <a:cs typeface="Arial" panose="020B0604020202020204" pitchFamily="34" charset="0"/>
                            </a:rPr>
                            <m:t>.</m:t>
                          </m:r>
                        </m:e>
                        <m:sub>
                          <m:r>
                            <a:rPr lang="el-GR" sz="1200" i="1" spc="100">
                              <a:effectLst/>
                              <a:latin typeface="Cambria Math" panose="02040503050406030204" pitchFamily="18" charset="0"/>
                              <a:ea typeface="Sylfaen" panose="010A0502050306030303" pitchFamily="18" charset="0"/>
                              <a:cs typeface="Arial" panose="020B0604020202020204" pitchFamily="34" charset="0"/>
                            </a:rPr>
                            <m:t>1</m:t>
                          </m:r>
                        </m:sub>
                      </m:sSub>
                    </m:oMath>
                  </m:oMathPara>
                </a14:m>
                <a:br>
                  <a:rPr lang="el-GR" sz="1200" spc="100" dirty="0">
                    <a:solidFill>
                      <a:srgbClr val="000000"/>
                    </a:solidFill>
                    <a:effectLst/>
                    <a:latin typeface="Arial" panose="020B0604020202020204" pitchFamily="34" charset="0"/>
                    <a:ea typeface="Arial Unicode MS"/>
                  </a:rPr>
                </a:br>
                <a:r>
                  <a:rPr lang="el-GR" sz="1200" spc="100" dirty="0">
                    <a:effectLst/>
                    <a:latin typeface="Arial" panose="020B0604020202020204" pitchFamily="34" charset="0"/>
                    <a:ea typeface="Sylfaen" panose="010A0502050306030303" pitchFamily="18" charset="0"/>
                    <a:cs typeface="Sylfaen" panose="010A0502050306030303" pitchFamily="18" charset="0"/>
                  </a:rPr>
                  <a:t>όπου:</a:t>
                </a:r>
                <a:endParaRPr lang="el-GR" sz="1200" dirty="0">
                  <a:effectLst/>
                  <a:latin typeface="Sylfaen" panose="010A0502050306030303" pitchFamily="18" charset="0"/>
                  <a:ea typeface="Sylfaen" panose="010A0502050306030303" pitchFamily="18" charset="0"/>
                  <a:cs typeface="Sylfaen" panose="010A0502050306030303" pitchFamily="18" charset="0"/>
                </a:endParaRPr>
              </a:p>
              <a:p>
                <a:pPr marL="0" indent="0" algn="just">
                  <a:lnSpc>
                    <a:spcPct val="150000"/>
                  </a:lnSpc>
                  <a:spcBef>
                    <a:spcPts val="900"/>
                  </a:spcBef>
                  <a:spcAft>
                    <a:spcPts val="900"/>
                  </a:spcAft>
                  <a:buNone/>
                </a:pPr>
                <a:r>
                  <a:rPr lang="en-US" sz="1200" spc="100" dirty="0">
                    <a:effectLst/>
                    <a:latin typeface="Arial" panose="020B0604020202020204" pitchFamily="34" charset="0"/>
                    <a:ea typeface="Sylfaen" panose="010A0502050306030303" pitchFamily="18" charset="0"/>
                    <a:cs typeface="Sylfaen" panose="010A0502050306030303" pitchFamily="18" charset="0"/>
                  </a:rPr>
                  <a:t>  IRR  </a:t>
                </a:r>
                <a:r>
                  <a:rPr lang="en-US" sz="1200" spc="100" dirty="0">
                    <a:latin typeface="Arial" panose="020B0604020202020204" pitchFamily="34" charset="0"/>
                    <a:ea typeface="Sylfaen" panose="010A0502050306030303" pitchFamily="18" charset="0"/>
                    <a:cs typeface="Sylfaen" panose="010A0502050306030303" pitchFamily="18" charset="0"/>
                  </a:rPr>
                  <a:t>:</a:t>
                </a:r>
                <a:r>
                  <a:rPr lang="el-GR" sz="1200" spc="100" dirty="0">
                    <a:effectLst/>
                    <a:latin typeface="Arial" panose="020B0604020202020204" pitchFamily="34" charset="0"/>
                    <a:ea typeface="Sylfaen" panose="010A0502050306030303" pitchFamily="18" charset="0"/>
                    <a:cs typeface="Sylfaen" panose="010A0502050306030303" pitchFamily="18" charset="0"/>
                  </a:rPr>
                  <a:t>	Εσωτερικός Βαθμός Απόδοσης της Επένδυσης.</a:t>
                </a:r>
                <a:endParaRPr lang="el-GR" sz="1200" dirty="0">
                  <a:effectLst/>
                  <a:latin typeface="Sylfaen" panose="010A0502050306030303" pitchFamily="18" charset="0"/>
                  <a:ea typeface="Sylfaen" panose="010A0502050306030303" pitchFamily="18" charset="0"/>
                  <a:cs typeface="Sylfaen" panose="010A0502050306030303" pitchFamily="18" charset="0"/>
                </a:endParaRPr>
              </a:p>
              <a:p>
                <a:pPr marL="0" indent="0" algn="just">
                  <a:lnSpc>
                    <a:spcPct val="150000"/>
                  </a:lnSpc>
                  <a:spcBef>
                    <a:spcPts val="900"/>
                  </a:spcBef>
                  <a:spcAft>
                    <a:spcPts val="900"/>
                  </a:spcAft>
                  <a:buNone/>
                </a:pPr>
                <a:r>
                  <a:rPr lang="el-GR" sz="1200" b="1" spc="100" dirty="0">
                    <a:solidFill>
                      <a:srgbClr val="000000"/>
                    </a:solidFill>
                    <a:effectLst/>
                    <a:latin typeface="Arial" panose="020B0604020202020204" pitchFamily="34" charset="0"/>
                    <a:ea typeface="Segoe UI" panose="020B0502040204020203" pitchFamily="34" charset="0"/>
                    <a:cs typeface="Segoe UI" panose="020B0502040204020203" pitchFamily="34" charset="0"/>
                  </a:rPr>
                  <a:t> </a:t>
                </a:r>
                <a:r>
                  <a:rPr kumimoji="0" lang="el-GR" sz="1200" b="0" i="0" u="none" strike="noStrike" kern="1200" cap="none" spc="100" normalizeH="0" baseline="0" noProof="0" dirty="0">
                    <a:ln>
                      <a:noFill/>
                    </a:ln>
                    <a:solidFill>
                      <a:prstClr val="white"/>
                    </a:solidFill>
                    <a:effectLst/>
                    <a:uLnTx/>
                    <a:uFillTx/>
                    <a:latin typeface="Arial" panose="020B0604020202020204"/>
                    <a:ea typeface="Sylfaen" panose="010A0502050306030303" pitchFamily="18" charset="0"/>
                    <a:cs typeface="Arial" panose="020B0604020202020204" pitchFamily="34" charset="0"/>
                  </a:rPr>
                  <a:t> </a:t>
                </a:r>
                <a14:m>
                  <m:oMath xmlns:m="http://schemas.openxmlformats.org/officeDocument/2006/math">
                    <m:sSub>
                      <m:sSubPr>
                        <m:ctrlPr>
                          <a:rPr kumimoji="0" lang="el-GR" sz="1200" b="0" i="1" u="none" strike="noStrike" kern="1200" cap="none" spc="100" normalizeH="0" baseline="0" noProof="0">
                            <a:ln>
                              <a:noFill/>
                            </a:ln>
                            <a:solidFill>
                              <a:prstClr val="white"/>
                            </a:solidFill>
                            <a:effectLst/>
                            <a:uLnTx/>
                            <a:uFillTx/>
                            <a:latin typeface="Cambria Math" panose="02040503050406030204" pitchFamily="18" charset="0"/>
                            <a:ea typeface="Sylfaen" panose="010A0502050306030303" pitchFamily="18" charset="0"/>
                            <a:cs typeface="Arial" panose="020B0604020202020204" pitchFamily="34" charset="0"/>
                          </a:rPr>
                        </m:ctrlPr>
                      </m:sSubPr>
                      <m:e>
                        <m:r>
                          <a:rPr kumimoji="0" lang="el-GR" sz="1200" b="0" i="1" u="none" strike="noStrike" kern="1200" cap="none" spc="100" normalizeH="0" baseline="0" noProof="0">
                            <a:ln>
                              <a:noFill/>
                            </a:ln>
                            <a:solidFill>
                              <a:prstClr val="white"/>
                            </a:solidFill>
                            <a:effectLst/>
                            <a:uLnTx/>
                            <a:uFillTx/>
                            <a:latin typeface="Cambria Math" panose="02040503050406030204" pitchFamily="18" charset="0"/>
                            <a:ea typeface="Sylfaen" panose="010A0502050306030303" pitchFamily="18" charset="0"/>
                            <a:cs typeface="Arial" panose="020B0604020202020204" pitchFamily="34" charset="0"/>
                          </a:rPr>
                          <m:t>𝑟</m:t>
                        </m:r>
                      </m:e>
                      <m:sub>
                        <m:r>
                          <a:rPr kumimoji="0" lang="en-US" sz="1200" b="0" i="1" u="none" strike="noStrike" kern="1200" cap="none" spc="100" normalizeH="0" baseline="0" noProof="0" smtClean="0">
                            <a:ln>
                              <a:noFill/>
                            </a:ln>
                            <a:solidFill>
                              <a:prstClr val="white"/>
                            </a:solidFill>
                            <a:effectLst/>
                            <a:uLnTx/>
                            <a:uFillTx/>
                            <a:latin typeface="Cambria Math" panose="02040503050406030204" pitchFamily="18" charset="0"/>
                            <a:ea typeface="Sylfaen" panose="010A0502050306030303" pitchFamily="18" charset="0"/>
                            <a:cs typeface="Arial" panose="020B0604020202020204" pitchFamily="34" charset="0"/>
                          </a:rPr>
                          <m:t>1</m:t>
                        </m:r>
                      </m:sub>
                    </m:sSub>
                    <m:r>
                      <a:rPr kumimoji="0" lang="el-GR" sz="1200" b="0" i="1" u="none" strike="noStrike" kern="1200" cap="none" spc="100" normalizeH="0" baseline="0" noProof="0">
                        <a:ln>
                          <a:noFill/>
                        </a:ln>
                        <a:solidFill>
                          <a:prstClr val="white"/>
                        </a:solidFill>
                        <a:effectLst/>
                        <a:uLnTx/>
                        <a:uFillTx/>
                        <a:latin typeface="Cambria Math" panose="02040503050406030204" pitchFamily="18" charset="0"/>
                        <a:ea typeface="Sylfaen" panose="010A0502050306030303" pitchFamily="18" charset="0"/>
                        <a:cs typeface="Arial" panose="020B0604020202020204" pitchFamily="34" charset="0"/>
                      </a:rPr>
                      <m:t> </m:t>
                    </m:r>
                  </m:oMath>
                </a14:m>
                <a:r>
                  <a:rPr lang="el-GR" sz="1200" spc="100" dirty="0">
                    <a:effectLst/>
                    <a:latin typeface="Arial" panose="020B0604020202020204" pitchFamily="34" charset="0"/>
                    <a:ea typeface="Sylfaen" panose="010A0502050306030303" pitchFamily="18" charset="0"/>
                    <a:cs typeface="Sylfaen" panose="010A0502050306030303" pitchFamily="18" charset="0"/>
                  </a:rPr>
                  <a:t>:	Τιμή της μεταβλητής </a:t>
                </a:r>
                <a:r>
                  <a:rPr lang="en-US" sz="1200" spc="100" dirty="0">
                    <a:solidFill>
                      <a:prstClr val="white"/>
                    </a:solidFill>
                    <a:latin typeface="Arial" panose="020B0604020202020204" pitchFamily="34" charset="0"/>
                    <a:ea typeface="Sylfaen" panose="010A0502050306030303" pitchFamily="18" charset="0"/>
                    <a:cs typeface="Sylfaen" panose="010A0502050306030303" pitchFamily="18" charset="0"/>
                  </a:rPr>
                  <a:t>(r)</a:t>
                </a:r>
                <a:r>
                  <a:rPr lang="el-GR" sz="1200" b="1" cap="small" spc="100" dirty="0">
                    <a:solidFill>
                      <a:srgbClr val="000000"/>
                    </a:solidFill>
                    <a:effectLst/>
                    <a:latin typeface="Arial" panose="020B0604020202020204" pitchFamily="34" charset="0"/>
                    <a:ea typeface="Segoe UI" panose="020B0502040204020203" pitchFamily="34" charset="0"/>
                    <a:cs typeface="Segoe UI" panose="020B0502040204020203" pitchFamily="34" charset="0"/>
                  </a:rPr>
                  <a:t> </a:t>
                </a:r>
                <a:r>
                  <a:rPr lang="el-GR" sz="1200" spc="100" dirty="0">
                    <a:effectLst/>
                    <a:latin typeface="Arial" panose="020B0604020202020204" pitchFamily="34" charset="0"/>
                    <a:ea typeface="Sylfaen" panose="010A0502050306030303" pitchFamily="18" charset="0"/>
                    <a:cs typeface="Sylfaen" panose="010A0502050306030303" pitchFamily="18" charset="0"/>
                  </a:rPr>
                  <a:t>που μας δίνει την ελάχιστη δυνατή θετική τιμή καθαρής παρούσας αξίας.</a:t>
                </a:r>
                <a:endParaRPr lang="el-GR" sz="1200" dirty="0">
                  <a:effectLst/>
                  <a:latin typeface="Sylfaen" panose="010A0502050306030303" pitchFamily="18" charset="0"/>
                  <a:ea typeface="Sylfaen" panose="010A0502050306030303" pitchFamily="18" charset="0"/>
                  <a:cs typeface="Sylfaen" panose="010A0502050306030303" pitchFamily="18" charset="0"/>
                </a:endParaRPr>
              </a:p>
              <a:p>
                <a:pPr marL="0" indent="0" algn="just">
                  <a:lnSpc>
                    <a:spcPct val="150000"/>
                  </a:lnSpc>
                  <a:spcBef>
                    <a:spcPts val="900"/>
                  </a:spcBef>
                  <a:spcAft>
                    <a:spcPts val="900"/>
                  </a:spcAft>
                  <a:buNone/>
                  <a:tabLst>
                    <a:tab pos="699770" algn="l"/>
                  </a:tabLst>
                </a:pPr>
                <a:r>
                  <a:rPr lang="el-GR" sz="1200" spc="100" dirty="0">
                    <a:effectLst/>
                    <a:latin typeface="Arial" panose="020B0604020202020204" pitchFamily="34" charset="0"/>
                    <a:ea typeface="Sylfaen" panose="010A0502050306030303" pitchFamily="18" charset="0"/>
                    <a:cs typeface="Sylfaen" panose="010A0502050306030303" pitchFamily="18" charset="0"/>
                  </a:rPr>
                  <a:t>Κ.Π.Α.</a:t>
                </a:r>
                <a:r>
                  <a:rPr lang="el-GR" sz="1200" spc="100" baseline="-25000" dirty="0">
                    <a:effectLst/>
                    <a:latin typeface="Arial" panose="020B0604020202020204" pitchFamily="34" charset="0"/>
                    <a:ea typeface="Sylfaen" panose="010A0502050306030303" pitchFamily="18" charset="0"/>
                    <a:cs typeface="Sylfaen" panose="010A0502050306030303" pitchFamily="18" charset="0"/>
                  </a:rPr>
                  <a:t>1</a:t>
                </a:r>
                <a:r>
                  <a:rPr lang="el-GR" sz="1200" spc="100" dirty="0">
                    <a:effectLst/>
                    <a:latin typeface="Arial" panose="020B0604020202020204" pitchFamily="34" charset="0"/>
                    <a:ea typeface="Sylfaen" panose="010A0502050306030303" pitchFamily="18" charset="0"/>
                    <a:cs typeface="Sylfaen" panose="010A0502050306030303" pitchFamily="18" charset="0"/>
                  </a:rPr>
                  <a:t>: Ελάχιστη δυνατή θετική τιμή καθαρής παρούσας αξίας.</a:t>
                </a:r>
                <a:endParaRPr lang="el-GR" sz="1200" dirty="0">
                  <a:effectLst/>
                  <a:latin typeface="Sylfaen" panose="010A0502050306030303" pitchFamily="18" charset="0"/>
                  <a:ea typeface="Sylfaen" panose="010A0502050306030303" pitchFamily="18" charset="0"/>
                  <a:cs typeface="Sylfaen" panose="010A0502050306030303" pitchFamily="18" charset="0"/>
                </a:endParaRPr>
              </a:p>
              <a:p>
                <a:pPr marL="0" indent="0" algn="just">
                  <a:lnSpc>
                    <a:spcPct val="150000"/>
                  </a:lnSpc>
                  <a:spcBef>
                    <a:spcPts val="900"/>
                  </a:spcBef>
                  <a:spcAft>
                    <a:spcPts val="900"/>
                  </a:spcAft>
                  <a:buNone/>
                </a:pPr>
                <a14:m>
                  <m:oMath xmlns:m="http://schemas.openxmlformats.org/officeDocument/2006/math">
                    <m:sSub>
                      <m:sSubPr>
                        <m:ctrlPr>
                          <a:rPr kumimoji="0" lang="el-GR" sz="1200" b="0" i="1" u="none" strike="noStrike" kern="1200" cap="none" spc="100" normalizeH="0" baseline="0" noProof="0" smtClean="0">
                            <a:ln>
                              <a:noFill/>
                            </a:ln>
                            <a:solidFill>
                              <a:prstClr val="white"/>
                            </a:solidFill>
                            <a:effectLst/>
                            <a:uLnTx/>
                            <a:uFillTx/>
                            <a:latin typeface="Cambria Math" panose="02040503050406030204" pitchFamily="18" charset="0"/>
                            <a:ea typeface="Sylfaen" panose="010A0502050306030303" pitchFamily="18" charset="0"/>
                            <a:cs typeface="Arial" panose="020B0604020202020204" pitchFamily="34" charset="0"/>
                          </a:rPr>
                        </m:ctrlPr>
                      </m:sSubPr>
                      <m:e>
                        <m:r>
                          <a:rPr kumimoji="0" lang="el-GR" sz="1200" b="0" i="1" u="none" strike="noStrike" kern="1200" cap="none" spc="100" normalizeH="0" baseline="0" noProof="0">
                            <a:ln>
                              <a:noFill/>
                            </a:ln>
                            <a:solidFill>
                              <a:prstClr val="white"/>
                            </a:solidFill>
                            <a:effectLst/>
                            <a:uLnTx/>
                            <a:uFillTx/>
                            <a:latin typeface="Cambria Math" panose="02040503050406030204" pitchFamily="18" charset="0"/>
                            <a:ea typeface="Sylfaen" panose="010A0502050306030303" pitchFamily="18" charset="0"/>
                            <a:cs typeface="Arial" panose="020B0604020202020204" pitchFamily="34" charset="0"/>
                          </a:rPr>
                          <m:t>𝑟</m:t>
                        </m:r>
                      </m:e>
                      <m:sub>
                        <m:r>
                          <a:rPr kumimoji="0" lang="el-GR" sz="1200" b="0" i="1" u="none" strike="noStrike" kern="1200" cap="none" spc="100" normalizeH="0" baseline="0" noProof="0">
                            <a:ln>
                              <a:noFill/>
                            </a:ln>
                            <a:solidFill>
                              <a:prstClr val="white"/>
                            </a:solidFill>
                            <a:effectLst/>
                            <a:uLnTx/>
                            <a:uFillTx/>
                            <a:latin typeface="Cambria Math" panose="02040503050406030204" pitchFamily="18" charset="0"/>
                            <a:ea typeface="Sylfaen" panose="010A0502050306030303" pitchFamily="18" charset="0"/>
                            <a:cs typeface="Arial" panose="020B0604020202020204" pitchFamily="34" charset="0"/>
                          </a:rPr>
                          <m:t>2</m:t>
                        </m:r>
                      </m:sub>
                    </m:sSub>
                  </m:oMath>
                </a14:m>
                <a:r>
                  <a:rPr lang="el-GR" sz="1200" spc="100" dirty="0">
                    <a:effectLst/>
                    <a:latin typeface="Arial" panose="020B0604020202020204" pitchFamily="34" charset="0"/>
                    <a:ea typeface="Sylfaen" panose="010A0502050306030303" pitchFamily="18" charset="0"/>
                    <a:cs typeface="Sylfaen" panose="010A0502050306030303" pitchFamily="18" charset="0"/>
                  </a:rPr>
                  <a:t> </a:t>
                </a:r>
                <a:r>
                  <a:rPr lang="el-GR" sz="1200" b="1" cap="small" spc="100" dirty="0">
                    <a:effectLst/>
                    <a:latin typeface="Arial" panose="020B0604020202020204" pitchFamily="34" charset="0"/>
                    <a:ea typeface="Segoe UI" panose="020B0502040204020203" pitchFamily="34" charset="0"/>
                    <a:cs typeface="Segoe UI" panose="020B0502040204020203" pitchFamily="34" charset="0"/>
                  </a:rPr>
                  <a:t>:</a:t>
                </a:r>
                <a:r>
                  <a:rPr lang="el-GR" sz="1200" b="1" cap="small" spc="100" dirty="0">
                    <a:solidFill>
                      <a:srgbClr val="000000"/>
                    </a:solidFill>
                    <a:effectLst/>
                    <a:latin typeface="Arial" panose="020B0604020202020204" pitchFamily="34" charset="0"/>
                    <a:ea typeface="Segoe UI" panose="020B0502040204020203" pitchFamily="34" charset="0"/>
                    <a:cs typeface="Segoe UI" panose="020B0502040204020203" pitchFamily="34" charset="0"/>
                  </a:rPr>
                  <a:t>	</a:t>
                </a:r>
                <a:r>
                  <a:rPr lang="el-GR" sz="1200" spc="100" dirty="0">
                    <a:effectLst/>
                    <a:latin typeface="Arial" panose="020B0604020202020204" pitchFamily="34" charset="0"/>
                    <a:ea typeface="Sylfaen" panose="010A0502050306030303" pitchFamily="18" charset="0"/>
                    <a:cs typeface="Sylfaen" panose="010A0502050306030303" pitchFamily="18" charset="0"/>
                  </a:rPr>
                  <a:t>Τιμή της μεταβλητής </a:t>
                </a:r>
                <a:r>
                  <a:rPr lang="en-US" sz="1200" spc="100" dirty="0">
                    <a:solidFill>
                      <a:prstClr val="white"/>
                    </a:solidFill>
                    <a:latin typeface="Arial" panose="020B0604020202020204" pitchFamily="34" charset="0"/>
                    <a:ea typeface="Sylfaen" panose="010A0502050306030303" pitchFamily="18" charset="0"/>
                    <a:cs typeface="Sylfaen" panose="010A0502050306030303" pitchFamily="18" charset="0"/>
                  </a:rPr>
                  <a:t>(r)</a:t>
                </a:r>
                <a:r>
                  <a:rPr lang="el-GR" sz="1200" b="1" cap="small" spc="100" dirty="0">
                    <a:solidFill>
                      <a:srgbClr val="000000"/>
                    </a:solidFill>
                    <a:effectLst/>
                    <a:latin typeface="Arial" panose="020B0604020202020204" pitchFamily="34" charset="0"/>
                    <a:ea typeface="Segoe UI" panose="020B0502040204020203" pitchFamily="34" charset="0"/>
                    <a:cs typeface="Segoe UI" panose="020B0502040204020203" pitchFamily="34" charset="0"/>
                  </a:rPr>
                  <a:t> </a:t>
                </a:r>
                <a:r>
                  <a:rPr lang="el-GR" sz="1200" spc="100" dirty="0">
                    <a:effectLst/>
                    <a:latin typeface="Arial" panose="020B0604020202020204" pitchFamily="34" charset="0"/>
                    <a:ea typeface="Sylfaen" panose="010A0502050306030303" pitchFamily="18" charset="0"/>
                    <a:cs typeface="Sylfaen" panose="010A0502050306030303" pitchFamily="18" charset="0"/>
                  </a:rPr>
                  <a:t>που μας δίνει την ελάχιστη δυνατή αρνη­τική τιμή καθαρής παρούσας αξίας.</a:t>
                </a:r>
                <a:endParaRPr lang="el-GR" sz="1200" dirty="0">
                  <a:effectLst/>
                  <a:latin typeface="Sylfaen" panose="010A0502050306030303" pitchFamily="18" charset="0"/>
                  <a:ea typeface="Sylfaen" panose="010A0502050306030303" pitchFamily="18" charset="0"/>
                  <a:cs typeface="Sylfaen" panose="010A0502050306030303" pitchFamily="18" charset="0"/>
                </a:endParaRPr>
              </a:p>
              <a:p>
                <a:pPr marL="0" indent="0" algn="just">
                  <a:lnSpc>
                    <a:spcPct val="150000"/>
                  </a:lnSpc>
                  <a:spcBef>
                    <a:spcPts val="900"/>
                  </a:spcBef>
                  <a:spcAft>
                    <a:spcPts val="900"/>
                  </a:spcAft>
                  <a:buNone/>
                </a:pPr>
                <a:r>
                  <a:rPr lang="el-GR" sz="1200" spc="100" dirty="0">
                    <a:effectLst/>
                    <a:latin typeface="Arial" panose="020B0604020202020204" pitchFamily="34" charset="0"/>
                    <a:ea typeface="Sylfaen" panose="010A0502050306030303" pitchFamily="18" charset="0"/>
                    <a:cs typeface="Sylfaen" panose="010A0502050306030303" pitchFamily="18" charset="0"/>
                  </a:rPr>
                  <a:t>Κ.Π.Α.</a:t>
                </a:r>
                <a:r>
                  <a:rPr lang="el-GR" sz="1200" spc="100" baseline="-25000" dirty="0">
                    <a:effectLst/>
                    <a:latin typeface="Arial" panose="020B0604020202020204" pitchFamily="34" charset="0"/>
                    <a:ea typeface="Sylfaen" panose="010A0502050306030303" pitchFamily="18" charset="0"/>
                    <a:cs typeface="Sylfaen" panose="010A0502050306030303" pitchFamily="18" charset="0"/>
                  </a:rPr>
                  <a:t>2</a:t>
                </a:r>
                <a:r>
                  <a:rPr lang="el-GR" sz="1200" spc="100" dirty="0">
                    <a:effectLst/>
                    <a:latin typeface="Arial" panose="020B0604020202020204" pitchFamily="34" charset="0"/>
                    <a:ea typeface="Sylfaen" panose="010A0502050306030303" pitchFamily="18" charset="0"/>
                    <a:cs typeface="Sylfaen" panose="010A0502050306030303" pitchFamily="18" charset="0"/>
                  </a:rPr>
                  <a:t>: Ελάχιστη δυνατή αρνητική τιμή καθαρής παρούσας αξίας.</a:t>
                </a:r>
                <a:endParaRPr lang="el-GR" sz="1200" dirty="0">
                  <a:effectLst/>
                  <a:latin typeface="Sylfaen" panose="010A0502050306030303" pitchFamily="18" charset="0"/>
                  <a:ea typeface="Sylfaen" panose="010A0502050306030303" pitchFamily="18" charset="0"/>
                  <a:cs typeface="Sylfaen" panose="010A0502050306030303" pitchFamily="18" charset="0"/>
                </a:endParaRPr>
              </a:p>
              <a:p>
                <a:pPr marL="0" indent="0">
                  <a:buNone/>
                </a:pPr>
                <a:endParaRPr lang="el-GR" sz="1200" dirty="0"/>
              </a:p>
            </p:txBody>
          </p:sp>
        </mc:Choice>
        <mc:Fallback xmlns="">
          <p:sp>
            <p:nvSpPr>
              <p:cNvPr id="3" name="Θέση περιεχομένου 2">
                <a:extLst>
                  <a:ext uri="{FF2B5EF4-FFF2-40B4-BE49-F238E27FC236}">
                    <a16:creationId xmlns:a16="http://schemas.microsoft.com/office/drawing/2014/main" id="{9A98437A-959F-4DAF-983B-68D7BCDBD8A6}"/>
                  </a:ext>
                </a:extLst>
              </p:cNvPr>
              <p:cNvSpPr>
                <a:spLocks noGrp="1" noRot="1" noChangeAspect="1" noMove="1" noResize="1" noEditPoints="1" noAdjustHandles="1" noChangeArrowheads="1" noChangeShapeType="1" noTextEdit="1"/>
              </p:cNvSpPr>
              <p:nvPr>
                <p:ph idx="1"/>
              </p:nvPr>
            </p:nvSpPr>
            <p:spPr>
              <a:xfrm>
                <a:off x="1676400" y="2052115"/>
                <a:ext cx="8893739" cy="4539515"/>
              </a:xfrm>
              <a:blipFill>
                <a:blip r:embed="rId2"/>
                <a:stretch>
                  <a:fillRect t="-1210"/>
                </a:stretch>
              </a:blipFill>
            </p:spPr>
            <p:txBody>
              <a:bodyPr/>
              <a:lstStyle/>
              <a:p>
                <a:r>
                  <a:rPr lang="el-GR">
                    <a:noFill/>
                  </a:rPr>
                  <a:t> </a:t>
                </a:r>
              </a:p>
            </p:txBody>
          </p:sp>
        </mc:Fallback>
      </mc:AlternateContent>
    </p:spTree>
    <p:extLst>
      <p:ext uri="{BB962C8B-B14F-4D97-AF65-F5344CB8AC3E}">
        <p14:creationId xmlns:p14="http://schemas.microsoft.com/office/powerpoint/2010/main" val="20414887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01D0AC6-02F0-432E-869A-1F52AB28D8EA}"/>
              </a:ext>
            </a:extLst>
          </p:cNvPr>
          <p:cNvSpPr>
            <a:spLocks noGrp="1"/>
          </p:cNvSpPr>
          <p:nvPr>
            <p:ph type="title"/>
          </p:nvPr>
        </p:nvSpPr>
        <p:spPr/>
        <p:txBody>
          <a:bodyPr/>
          <a:lstStyle/>
          <a:p>
            <a:pPr algn="l"/>
            <a: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t>Εσωτερικός δείκτης απόδοσης</a:t>
            </a:r>
            <a:endParaRPr lang="el-GR" dirty="0"/>
          </a:p>
        </p:txBody>
      </p:sp>
      <p:sp>
        <p:nvSpPr>
          <p:cNvPr id="3" name="Θέση περιεχομένου 2">
            <a:extLst>
              <a:ext uri="{FF2B5EF4-FFF2-40B4-BE49-F238E27FC236}">
                <a16:creationId xmlns:a16="http://schemas.microsoft.com/office/drawing/2014/main" id="{90A12301-E8C8-439B-AA2A-30341E28DE56}"/>
              </a:ext>
            </a:extLst>
          </p:cNvPr>
          <p:cNvSpPr>
            <a:spLocks noGrp="1"/>
          </p:cNvSpPr>
          <p:nvPr>
            <p:ph idx="1"/>
          </p:nvPr>
        </p:nvSpPr>
        <p:spPr>
          <a:xfrm>
            <a:off x="1453896" y="2052116"/>
            <a:ext cx="9116243" cy="3997828"/>
          </a:xfrm>
        </p:spPr>
        <p:txBody>
          <a:bodyPr>
            <a:normAutofit fontScale="92500" lnSpcReduction="20000"/>
          </a:bodyPr>
          <a:lstStyle/>
          <a:p>
            <a:pPr marL="0" indent="0" algn="just">
              <a:buNone/>
            </a:pPr>
            <a:r>
              <a:rPr lang="el-GR" dirty="0"/>
              <a:t>Ως πλεονέκτημα της εν λόγω μεθόδου αξιολόγησης επενδύσεων, μπορούμε ν’ αναφέρουμε ότι λαμβάνει υπόψη της το γεγονός ότι η πραγματική αξία του χρήματος μεταβάλλεται διαχρονικά.</a:t>
            </a:r>
          </a:p>
          <a:p>
            <a:pPr marL="0" indent="0" algn="just">
              <a:buNone/>
            </a:pPr>
            <a:r>
              <a:rPr lang="el-GR" dirty="0"/>
              <a:t>Ως μειονέκτημα αυτής σημειώνουμε τα ακόλουθα:</a:t>
            </a:r>
          </a:p>
          <a:p>
            <a:pPr marL="0" indent="0" algn="just">
              <a:buNone/>
            </a:pPr>
            <a:r>
              <a:rPr lang="el-GR" dirty="0"/>
              <a:t>1)	Η τιμή του εσωτερικού βαθμού απόδοσης της επένδυσης (</a:t>
            </a:r>
            <a:r>
              <a:rPr lang="en-US" dirty="0"/>
              <a:t>IRR</a:t>
            </a:r>
            <a:r>
              <a:rPr lang="el-GR" dirty="0"/>
              <a:t>) πρέπει να υπολογίζεται με διαδοχικές προσεγγίσεις, διαδικασία η οποία είναι πολλές φορές αρκετά επίπονη.</a:t>
            </a:r>
          </a:p>
          <a:p>
            <a:pPr marL="0" indent="0" algn="just">
              <a:buNone/>
            </a:pPr>
            <a:r>
              <a:rPr lang="el-GR" dirty="0"/>
              <a:t>2)	Είναι δυνατόν να παρουσιάζονται περισσότερες της μιας τιμές του εσωτερικού βαθμού απόδοσης (</a:t>
            </a:r>
            <a:r>
              <a:rPr lang="en-US" dirty="0"/>
              <a:t>IRR</a:t>
            </a:r>
            <a:r>
              <a:rPr lang="el-GR" dirty="0"/>
              <a:t>), που να εξισώνουν την παρούσα αξία των ταμιακών εισροών-εκροών της αυτής επένδυσης </a:t>
            </a:r>
            <a:r>
              <a:rPr lang="el-GR"/>
              <a:t>(σύνηθες </a:t>
            </a:r>
            <a:r>
              <a:rPr lang="el-GR" dirty="0"/>
              <a:t>σε περίπτωση αρνητικών εισροών).</a:t>
            </a:r>
          </a:p>
          <a:p>
            <a:pPr marL="0" indent="0" algn="just">
              <a:buNone/>
            </a:pPr>
            <a:endParaRPr lang="el-GR" dirty="0"/>
          </a:p>
        </p:txBody>
      </p:sp>
    </p:spTree>
    <p:extLst>
      <p:ext uri="{BB962C8B-B14F-4D97-AF65-F5344CB8AC3E}">
        <p14:creationId xmlns:p14="http://schemas.microsoft.com/office/powerpoint/2010/main" val="33985101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E804FB5-B8CF-4448-B9A6-F0B4339EC0AB}"/>
              </a:ext>
            </a:extLst>
          </p:cNvPr>
          <p:cNvSpPr>
            <a:spLocks noGrp="1"/>
          </p:cNvSpPr>
          <p:nvPr>
            <p:ph type="title"/>
          </p:nvPr>
        </p:nvSpPr>
        <p:spPr/>
        <p:txBody>
          <a:bodyPr/>
          <a:lstStyle/>
          <a:p>
            <a:pPr algn="l"/>
            <a: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t>Εσωτερικός δείκτης απόδοσης</a:t>
            </a:r>
            <a:br>
              <a:rPr kumimoji="0" lang="en-US" sz="3400" b="0" i="0" u="none" strike="noStrike" kern="1200" cap="none" spc="0" normalizeH="0" baseline="0" noProof="0" dirty="0">
                <a:ln>
                  <a:noFill/>
                </a:ln>
                <a:solidFill>
                  <a:prstClr val="white"/>
                </a:solidFill>
                <a:effectLst/>
                <a:uLnTx/>
                <a:uFillTx/>
                <a:latin typeface="Arial" panose="020B0604020202020204"/>
                <a:ea typeface="+mj-ea"/>
                <a:cs typeface="+mj-cs"/>
              </a:rPr>
            </a:br>
            <a: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t>Εφαρμογή 1</a:t>
            </a:r>
            <a:endParaRPr lang="el-GR" dirty="0"/>
          </a:p>
        </p:txBody>
      </p:sp>
      <p:sp>
        <p:nvSpPr>
          <p:cNvPr id="3" name="Θέση περιεχομένου 2">
            <a:extLst>
              <a:ext uri="{FF2B5EF4-FFF2-40B4-BE49-F238E27FC236}">
                <a16:creationId xmlns:a16="http://schemas.microsoft.com/office/drawing/2014/main" id="{D91368C6-7F95-4E60-96B2-0644E88D02AD}"/>
              </a:ext>
            </a:extLst>
          </p:cNvPr>
          <p:cNvSpPr>
            <a:spLocks noGrp="1"/>
          </p:cNvSpPr>
          <p:nvPr>
            <p:ph idx="1"/>
          </p:nvPr>
        </p:nvSpPr>
        <p:spPr>
          <a:xfrm>
            <a:off x="1655064" y="2052116"/>
            <a:ext cx="8915075" cy="3997828"/>
          </a:xfrm>
        </p:spPr>
        <p:txBody>
          <a:bodyPr>
            <a:normAutofit/>
          </a:bodyPr>
          <a:lstStyle/>
          <a:p>
            <a:pPr marL="0" indent="0" algn="just">
              <a:lnSpc>
                <a:spcPct val="150000"/>
              </a:lnSpc>
              <a:spcBef>
                <a:spcPts val="900"/>
              </a:spcBef>
              <a:spcAft>
                <a:spcPts val="900"/>
              </a:spcAft>
              <a:buNone/>
            </a:pPr>
            <a:r>
              <a:rPr lang="el-GR" sz="2000" spc="100" dirty="0">
                <a:effectLst/>
                <a:latin typeface="Arial" panose="020B0604020202020204" pitchFamily="34" charset="0"/>
                <a:ea typeface="Sylfaen" panose="010A0502050306030303" pitchFamily="18" charset="0"/>
                <a:cs typeface="Sylfaen" panose="010A0502050306030303" pitchFamily="18" charset="0"/>
              </a:rPr>
              <a:t>Η μεταφορική εταιρεία </a:t>
            </a:r>
            <a:r>
              <a:rPr lang="de-DE" sz="2000" spc="100" dirty="0">
                <a:effectLst/>
                <a:latin typeface="Arial" panose="020B0604020202020204" pitchFamily="34" charset="0"/>
                <a:ea typeface="Sylfaen" panose="010A0502050306030303" pitchFamily="18" charset="0"/>
                <a:cs typeface="Sylfaen" panose="010A0502050306030303" pitchFamily="18" charset="0"/>
              </a:rPr>
              <a:t>«TRANS» </a:t>
            </a:r>
            <a:r>
              <a:rPr lang="el-GR" sz="2000" spc="100" dirty="0">
                <a:effectLst/>
                <a:latin typeface="Arial" panose="020B0604020202020204" pitchFamily="34" charset="0"/>
                <a:ea typeface="Sylfaen" panose="010A0502050306030303" pitchFamily="18" charset="0"/>
                <a:cs typeface="Sylfaen" panose="010A0502050306030303" pitchFamily="18" charset="0"/>
              </a:rPr>
              <a:t>ενδιαφέρεται να αγοράσει ένα ανυ­ψωτικό μηχάνημα αξίας 720.000 ευρώ με ωφέλιμο βίο πέντε έτη, το οποίο θα αποφέρει ταμιακές εισροές της τάξεως των 224.000 ευρώ ετησίως. Ζητείται να γίνει αξιολόγηση της ανωτέρω επένδυσης με τη μέθοδο του εσωτερικού βαθμού απόδοσης, γνωρίζοντας ότι το ισχύον επιτόκιο προε­ξόφλησης ανέρχεται σε 16,5%.</a:t>
            </a:r>
            <a:endParaRPr lang="el-GR" sz="2400" dirty="0">
              <a:effectLst/>
              <a:latin typeface="Sylfaen" panose="010A0502050306030303" pitchFamily="18" charset="0"/>
              <a:ea typeface="Sylfaen" panose="010A0502050306030303" pitchFamily="18" charset="0"/>
              <a:cs typeface="Sylfaen" panose="010A0502050306030303" pitchFamily="18" charset="0"/>
            </a:endParaRPr>
          </a:p>
          <a:p>
            <a:pPr marL="0" indent="0">
              <a:buNone/>
            </a:pPr>
            <a:br>
              <a:rPr lang="el-GR" sz="2000" spc="100" dirty="0">
                <a:effectLst/>
                <a:latin typeface="Arial" panose="020B0604020202020204" pitchFamily="34" charset="0"/>
                <a:ea typeface="Sylfaen" panose="010A0502050306030303" pitchFamily="18" charset="0"/>
              </a:rPr>
            </a:br>
            <a:endParaRPr lang="el-GR" dirty="0"/>
          </a:p>
        </p:txBody>
      </p:sp>
    </p:spTree>
    <p:extLst>
      <p:ext uri="{BB962C8B-B14F-4D97-AF65-F5344CB8AC3E}">
        <p14:creationId xmlns:p14="http://schemas.microsoft.com/office/powerpoint/2010/main" val="419036786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Μάντισον">
  <a:themeElements>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Madison">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6AC10936-2DFC-4054-9ADF-B5E2C5F86190}"/>
    </a:ext>
  </a:extLst>
</a:theme>
</file>

<file path=docProps/app.xml><?xml version="1.0" encoding="utf-8"?>
<Properties xmlns="http://schemas.openxmlformats.org/officeDocument/2006/extended-properties" xmlns:vt="http://schemas.openxmlformats.org/officeDocument/2006/docPropsVTypes">
  <Template>TM16401375[[fn=Μάντισον]]</Template>
  <TotalTime>206</TotalTime>
  <Words>2194</Words>
  <Application>Microsoft Office PowerPoint</Application>
  <PresentationFormat>Ευρεία οθόνη</PresentationFormat>
  <Paragraphs>238</Paragraphs>
  <Slides>23</Slides>
  <Notes>0</Notes>
  <HiddenSlides>0</HiddenSlides>
  <MMClips>0</MMClips>
  <ScaleCrop>false</ScaleCrop>
  <HeadingPairs>
    <vt:vector size="6" baseType="variant">
      <vt:variant>
        <vt:lpstr>Γραμματοσειρές που χρησιμοποιούνται</vt:lpstr>
      </vt:variant>
      <vt:variant>
        <vt:i4>8</vt:i4>
      </vt:variant>
      <vt:variant>
        <vt:lpstr>Θέμα</vt:lpstr>
      </vt:variant>
      <vt:variant>
        <vt:i4>1</vt:i4>
      </vt:variant>
      <vt:variant>
        <vt:lpstr>Τίτλοι διαφανειών</vt:lpstr>
      </vt:variant>
      <vt:variant>
        <vt:i4>23</vt:i4>
      </vt:variant>
    </vt:vector>
  </HeadingPairs>
  <TitlesOfParts>
    <vt:vector size="32" baseType="lpstr">
      <vt:lpstr>Arial</vt:lpstr>
      <vt:lpstr>Arial Unicode MS</vt:lpstr>
      <vt:lpstr>Calibri</vt:lpstr>
      <vt:lpstr>Cambria Math</vt:lpstr>
      <vt:lpstr>MS Shell Dlg 2</vt:lpstr>
      <vt:lpstr>Sylfaen</vt:lpstr>
      <vt:lpstr>Wingdings</vt:lpstr>
      <vt:lpstr>Wingdings 3</vt:lpstr>
      <vt:lpstr>Μάντισον</vt:lpstr>
      <vt:lpstr>ΜΑΘΗΜΑ 9o  ΕΣΩΤΕΡΙΚΟΣ ΒΑΘΜΟΣ ΑΠΟΔΟΣΗΣ – INTERNAL RATE OF RETURN</vt:lpstr>
      <vt:lpstr>Εσωτερικός δείκτης απόδοσης </vt:lpstr>
      <vt:lpstr>Εσωτερικός δείκτης απόδοσης</vt:lpstr>
      <vt:lpstr>Εσωτερικός δείκτης απόδοσης</vt:lpstr>
      <vt:lpstr>Εσωτερικός δείκτης απόδοσης</vt:lpstr>
      <vt:lpstr>Εσωτερικός δείκτης απόδοσης</vt:lpstr>
      <vt:lpstr>Εσωτερικός δείκτης απόδοσης</vt:lpstr>
      <vt:lpstr>Εσωτερικός δείκτης απόδοσης</vt:lpstr>
      <vt:lpstr>Εσωτερικός δείκτης απόδοσης Εφαρμογή 1</vt:lpstr>
      <vt:lpstr>Εσωτερικός δείκτης απόδοσης Εφαρμογή 1</vt:lpstr>
      <vt:lpstr>Εσωτερικός δείκτης απόδοσης Εφαρμογή 1</vt:lpstr>
      <vt:lpstr>Εσωτερικός δείκτης απόδοσης Εφαρμογή 1</vt:lpstr>
      <vt:lpstr>Εσωτερικός δείκτης απόδοσης Εφαρμογή 1</vt:lpstr>
      <vt:lpstr>Εσωτερικός δείκτης απόδοσης Εφαρμογή 2</vt:lpstr>
      <vt:lpstr>Εσωτερικός δείκτης απόδοσης Εφαρμογή 2</vt:lpstr>
      <vt:lpstr>Εσωτερικός δείκτης απόδοσης Εφαρμογή 2</vt:lpstr>
      <vt:lpstr>Εσωτερικός δείκτης απόδοσης Εφαρμογή 2</vt:lpstr>
      <vt:lpstr>Εσωτερικός δείκτης απόδοσης Εφαρμογή 2</vt:lpstr>
      <vt:lpstr>Εσωτερικός δείκτης απόδοσης</vt:lpstr>
      <vt:lpstr>ΑΣΚΗΣΗ</vt:lpstr>
      <vt:lpstr>ΑΣΚΗΣΗ</vt:lpstr>
      <vt:lpstr>ΑΣΚΗΣΗ</vt:lpstr>
      <vt:lpstr>ΑΣΚΗΣΗ</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ΜΑΘΗΜΑ 9o  ΕΣΩΤΕΡΙΚΟΣ ΒΑΘΜΟΣ ΑΠΟΔΟΣΗΣ</dc:title>
  <dc:creator>ΧΡΗΣΤΟΣ ΣΤΑΜΠΟΥΛΗΣ</dc:creator>
  <cp:lastModifiedBy>ΧΡΗΣΤΟΣ ΣΤΑΜΠΟΥΛΗΣ</cp:lastModifiedBy>
  <cp:revision>11</cp:revision>
  <dcterms:created xsi:type="dcterms:W3CDTF">2020-12-03T18:28:50Z</dcterms:created>
  <dcterms:modified xsi:type="dcterms:W3CDTF">2020-12-05T08:58:26Z</dcterms:modified>
</cp:coreProperties>
</file>