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sldIdLst>
    <p:sldId id="30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309" r:id="rId10"/>
    <p:sldId id="308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311" r:id="rId20"/>
    <p:sldId id="273" r:id="rId21"/>
    <p:sldId id="274" r:id="rId22"/>
    <p:sldId id="275" r:id="rId23"/>
    <p:sldId id="276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8" r:id="rId39"/>
    <p:sldId id="299" r:id="rId40"/>
    <p:sldId id="300" r:id="rId41"/>
    <p:sldId id="301" r:id="rId42"/>
    <p:sldId id="312" r:id="rId4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243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B0CB01-4559-47DC-8873-6570CE05B92D}" type="datetimeFigureOut">
              <a:rPr lang="el-GR" smtClean="0"/>
              <a:pPr/>
              <a:t>5/2/2019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593E67-4D06-4FC9-9DF0-FB309AE94B63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Back to top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93E67-4D06-4FC9-9DF0-FB309AE94B63}" type="slidenum">
              <a:rPr lang="el-GR" smtClean="0"/>
              <a:pPr/>
              <a:t>19</a:t>
            </a:fld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93E67-4D06-4FC9-9DF0-FB309AE94B63}" type="slidenum">
              <a:rPr lang="el-GR" smtClean="0"/>
              <a:pPr/>
              <a:t>41</a:t>
            </a:fld>
            <a:endParaRPr lang="el-G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Back to top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93E67-4D06-4FC9-9DF0-FB309AE94B63}" type="slidenum">
              <a:rPr lang="el-GR" smtClean="0"/>
              <a:pPr/>
              <a:t>42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41907-A925-414E-AC47-AA39003CD172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9419-F929-47FC-90E7-242BFD5133E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E073D-5FB2-4EA0-897B-91255BE61211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9419-F929-47FC-90E7-242BFD5133E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66DC4-B500-442E-B30B-65E53BDA04D6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9419-F929-47FC-90E7-242BFD5133E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9B2BF-63BF-484E-8A6B-F03566D61027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9419-F929-47FC-90E7-242BFD5133E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8688A-F3F9-4BA9-B4DD-0F2F1716C786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9419-F929-47FC-90E7-242BFD5133E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D8343-D465-43B1-95A8-9A82B0C6EC92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9419-F929-47FC-90E7-242BFD5133E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DF2C5-96C0-4812-98A9-97410B3EFF2E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9419-F929-47FC-90E7-242BFD5133E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7AD3A-B4A4-418D-98BA-694533AA2E04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9419-F929-47FC-90E7-242BFD5133E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9712B-A835-410C-8237-B74A1F0D4F6F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9419-F929-47FC-90E7-242BFD5133E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C4EAB-FBAE-465A-A577-6AB8E945F3DE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9419-F929-47FC-90E7-242BFD5133E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B59A8-E91A-4504-ACE7-2B0B94C40593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9419-F929-47FC-90E7-242BFD5133E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DCAA22-2C6D-4750-A17D-69524CB226F7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unit 8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EB9419-F929-47FC-90E7-242BFD5133E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../UNIT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slide" Target="slide2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slide" Target="slide2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6.xml"/><Relationship Id="rId2" Type="http://schemas.openxmlformats.org/officeDocument/2006/relationships/slide" Target="slide2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slide" Target="slide28.xml"/><Relationship Id="rId7" Type="http://schemas.openxmlformats.org/officeDocument/2006/relationships/image" Target="../media/image3.jpeg"/><Relationship Id="rId2" Type="http://schemas.openxmlformats.org/officeDocument/2006/relationships/slide" Target="slide27.xml"/><Relationship Id="rId1" Type="http://schemas.openxmlformats.org/officeDocument/2006/relationships/slideLayout" Target="../slideLayouts/slideLayout7.xml"/><Relationship Id="rId6" Type="http://schemas.openxmlformats.org/officeDocument/2006/relationships/slide" Target="slide31.xml"/><Relationship Id="rId5" Type="http://schemas.openxmlformats.org/officeDocument/2006/relationships/slide" Target="slide30.xml"/><Relationship Id="rId4" Type="http://schemas.openxmlformats.org/officeDocument/2006/relationships/slide" Target="slide2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slide" Target="slide3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slide" Target="slide3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slide" Target="slide3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38.xml"/><Relationship Id="rId7" Type="http://schemas.openxmlformats.org/officeDocument/2006/relationships/image" Target="../media/image4.jpeg"/><Relationship Id="rId2" Type="http://schemas.openxmlformats.org/officeDocument/2006/relationships/slide" Target="slide3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5" Type="http://schemas.openxmlformats.org/officeDocument/2006/relationships/slide" Target="slide40.xml"/><Relationship Id="rId4" Type="http://schemas.openxmlformats.org/officeDocument/2006/relationships/slide" Target="slide3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4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hyperlink" Target="../ANSWER%20KEY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jpeg"/><Relationship Id="rId4" Type="http://schemas.openxmlformats.org/officeDocument/2006/relationships/oleObject" Target="../embeddings/____________Microsoft_Office_Word_97_-_20031.doc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5" descr="stairs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8992" y="3571876"/>
            <a:ext cx="2871787" cy="227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571472" y="1214422"/>
            <a:ext cx="7929563" cy="8620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 normalizeH="1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chemeClr val="accent6">
                    <a:lumMod val="75000"/>
                  </a:schemeClr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Comic Sans MS"/>
              </a:rPr>
              <a:t>BUSINESS ENGLISH</a:t>
            </a:r>
            <a:endParaRPr lang="el-GR" sz="2400" b="1" kern="10" normalizeH="1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chemeClr val="accent6">
                  <a:lumMod val="75000"/>
                </a:schemeClr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Comic Sans MS"/>
            </a:endParaRPr>
          </a:p>
        </p:txBody>
      </p:sp>
      <p:sp>
        <p:nvSpPr>
          <p:cNvPr id="2054" name="WordArt 5"/>
          <p:cNvSpPr>
            <a:spLocks noChangeArrowheads="1" noChangeShapeType="1" noTextEdit="1"/>
          </p:cNvSpPr>
          <p:nvPr/>
        </p:nvSpPr>
        <p:spPr bwMode="auto">
          <a:xfrm>
            <a:off x="2214546" y="2571744"/>
            <a:ext cx="5000625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 normalizeH="1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chemeClr val="accent6">
                    <a:lumMod val="75000"/>
                  </a:schemeClr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Comic Sans MS"/>
              </a:rPr>
              <a:t>First Steps at work</a:t>
            </a:r>
            <a:endParaRPr lang="el-GR" sz="2400" b="1" kern="10" normalizeH="1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chemeClr val="accent6">
                  <a:lumMod val="75000"/>
                </a:schemeClr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Comic Sans MS"/>
            </a:endParaRPr>
          </a:p>
        </p:txBody>
      </p:sp>
      <p:pic>
        <p:nvPicPr>
          <p:cNvPr id="8" name="Picture 2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86710" y="5214950"/>
            <a:ext cx="1019175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9419-F929-47FC-90E7-242BFD5133E8}" type="slidenum">
              <a:rPr lang="el-GR" smtClean="0"/>
              <a:pPr/>
              <a:t>1</a:t>
            </a:fld>
            <a:endParaRPr lang="el-GR" dirty="0"/>
          </a:p>
        </p:txBody>
      </p:sp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  <p:pic>
        <p:nvPicPr>
          <p:cNvPr id="11" name="10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86380" y="6143644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11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643702" y="6429396"/>
            <a:ext cx="500066" cy="428604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9419-F929-47FC-90E7-242BFD5133E8}" type="slidenum">
              <a:rPr lang="el-GR" smtClean="0"/>
              <a:pPr/>
              <a:t>10</a:t>
            </a:fld>
            <a:endParaRPr lang="el-GR" dirty="0"/>
          </a:p>
        </p:txBody>
      </p:sp>
      <p:graphicFrame>
        <p:nvGraphicFramePr>
          <p:cNvPr id="5" name="4 - Πίνακας"/>
          <p:cNvGraphicFramePr>
            <a:graphicFrameLocks noGrp="1"/>
          </p:cNvGraphicFramePr>
          <p:nvPr/>
        </p:nvGraphicFramePr>
        <p:xfrm>
          <a:off x="1071538" y="714356"/>
          <a:ext cx="6958672" cy="2743200"/>
        </p:xfrm>
        <a:graphic>
          <a:graphicData uri="http://schemas.openxmlformats.org/drawingml/2006/table">
            <a:tbl>
              <a:tblPr/>
              <a:tblGrid>
                <a:gridCol w="3500462"/>
                <a:gridCol w="3458210"/>
              </a:tblGrid>
              <a:tr h="28259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SHOULD DO </a:t>
                      </a:r>
                      <a:endParaRPr lang="el-GR" sz="20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SHOULDN'T DO</a:t>
                      </a:r>
                      <a:endParaRPr lang="el-GR" sz="20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0068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omic Sans MS"/>
                          <a:ea typeface="Times New Roman"/>
                          <a:cs typeface="Times New Roman"/>
                        </a:rPr>
                        <a:t>…………………………………………………</a:t>
                      </a:r>
                      <a:endParaRPr lang="el-GR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omic Sans MS"/>
                          <a:ea typeface="Times New Roman"/>
                          <a:cs typeface="Times New Roman"/>
                        </a:rPr>
                        <a:t>…………………………………………………</a:t>
                      </a:r>
                      <a:endParaRPr lang="el-GR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068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omic Sans MS"/>
                          <a:ea typeface="Times New Roman"/>
                          <a:cs typeface="Times New Roman"/>
                        </a:rPr>
                        <a:t>…………………………………………………</a:t>
                      </a:r>
                      <a:endParaRPr lang="el-GR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omic Sans MS"/>
                          <a:ea typeface="Times New Roman"/>
                          <a:cs typeface="Times New Roman"/>
                        </a:rPr>
                        <a:t>…………………………………………………</a:t>
                      </a:r>
                      <a:endParaRPr lang="el-GR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068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omic Sans MS"/>
                          <a:ea typeface="Times New Roman"/>
                          <a:cs typeface="Times New Roman"/>
                        </a:rPr>
                        <a:t>…………………………………………………</a:t>
                      </a:r>
                      <a:endParaRPr lang="el-GR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omic Sans MS"/>
                          <a:ea typeface="Times New Roman"/>
                          <a:cs typeface="Times New Roman"/>
                        </a:rPr>
                        <a:t>…………………………………………………</a:t>
                      </a:r>
                      <a:endParaRPr lang="el-GR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068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omic Sans MS"/>
                          <a:ea typeface="Times New Roman"/>
                          <a:cs typeface="Times New Roman"/>
                        </a:rPr>
                        <a:t>…………………………………………………</a:t>
                      </a:r>
                      <a:endParaRPr lang="el-GR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omic Sans MS"/>
                          <a:ea typeface="Times New Roman"/>
                          <a:cs typeface="Times New Roman"/>
                        </a:rPr>
                        <a:t>…………………………………………………</a:t>
                      </a:r>
                      <a:endParaRPr lang="el-GR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068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omic Sans MS"/>
                          <a:ea typeface="Times New Roman"/>
                          <a:cs typeface="Times New Roman"/>
                        </a:rPr>
                        <a:t>…………………………………………………</a:t>
                      </a:r>
                      <a:endParaRPr lang="el-GR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omic Sans MS"/>
                          <a:ea typeface="Times New Roman"/>
                          <a:cs typeface="Times New Roman"/>
                        </a:rPr>
                        <a:t>…………………………………………………</a:t>
                      </a:r>
                      <a:endParaRPr lang="el-GR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6" name="5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86380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6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786710" y="6429396"/>
            <a:ext cx="500066" cy="428604"/>
          </a:xfrm>
          <a:prstGeom prst="rect">
            <a:avLst/>
          </a:prstGeom>
        </p:spPr>
      </p:pic>
      <p:pic>
        <p:nvPicPr>
          <p:cNvPr id="9" name="8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7215206" y="6429396"/>
            <a:ext cx="500066" cy="428604"/>
          </a:xfrm>
          <a:prstGeom prst="rect">
            <a:avLst/>
          </a:prstGeom>
        </p:spPr>
      </p:pic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928662" y="4143380"/>
            <a:ext cx="719620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Now read the letter following and see if your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ideas are the same as the writer’s.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6" name="5 - Ορθογώνιο"/>
          <p:cNvSpPr/>
          <p:nvPr/>
        </p:nvSpPr>
        <p:spPr>
          <a:xfrm>
            <a:off x="214282" y="214290"/>
            <a:ext cx="8715436" cy="59323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US" sz="2300" dirty="0" smtClean="0">
                <a:latin typeface="Comic Sans MS" pitchFamily="66" charset="0"/>
              </a:rPr>
              <a:t>12 Green Street</a:t>
            </a:r>
          </a:p>
          <a:p>
            <a:pPr algn="r"/>
            <a:r>
              <a:rPr lang="en-US" sz="2300" dirty="0" smtClean="0">
                <a:latin typeface="Comic Sans MS" pitchFamily="66" charset="0"/>
              </a:rPr>
              <a:t> 15126 Athens </a:t>
            </a:r>
          </a:p>
          <a:p>
            <a:pPr algn="just"/>
            <a:endParaRPr lang="en-US" sz="2300" dirty="0" smtClean="0">
              <a:latin typeface="Comic Sans MS" pitchFamily="66" charset="0"/>
            </a:endParaRPr>
          </a:p>
          <a:p>
            <a:pPr algn="r"/>
            <a:r>
              <a:rPr lang="en-US" sz="2300" dirty="0" smtClean="0">
                <a:latin typeface="Comic Sans MS" pitchFamily="66" charset="0"/>
              </a:rPr>
              <a:t>24th October, 2009</a:t>
            </a:r>
          </a:p>
          <a:p>
            <a:pPr algn="just">
              <a:lnSpc>
                <a:spcPct val="150000"/>
              </a:lnSpc>
            </a:pPr>
            <a:r>
              <a:rPr lang="en-US" sz="2300" dirty="0" smtClean="0">
                <a:latin typeface="Comic Sans MS" pitchFamily="66" charset="0"/>
              </a:rPr>
              <a:t>Dear Carol,</a:t>
            </a:r>
          </a:p>
          <a:p>
            <a:pPr algn="just"/>
            <a:endParaRPr lang="en-US" sz="2300" dirty="0" smtClean="0">
              <a:latin typeface="Comic Sans MS" pitchFamily="66" charset="0"/>
            </a:endParaRPr>
          </a:p>
          <a:p>
            <a:pPr algn="just">
              <a:lnSpc>
                <a:spcPct val="150000"/>
              </a:lnSpc>
            </a:pPr>
            <a:r>
              <a:rPr lang="en-US" sz="2300" dirty="0" smtClean="0">
                <a:latin typeface="Comic Sans MS" pitchFamily="66" charset="0"/>
              </a:rPr>
              <a:t>I was very glad to receive your letter and I will try to help you as you asked. Here are some very important points you must </a:t>
            </a:r>
            <a:r>
              <a:rPr lang="en-US" sz="2300" dirty="0" smtClean="0">
                <a:latin typeface="Comic Sans MS" pitchFamily="66" charset="0"/>
                <a:hlinkClick r:id="rId2" action="ppaction://hlinksldjump"/>
              </a:rPr>
              <a:t>take care of</a:t>
            </a:r>
            <a:r>
              <a:rPr lang="en-US" sz="2300" dirty="0" smtClean="0">
                <a:latin typeface="Comic Sans MS" pitchFamily="66" charset="0"/>
              </a:rPr>
              <a:t>. You know that an interview is a meeting between an employer and an </a:t>
            </a:r>
            <a:r>
              <a:rPr lang="en-US" sz="2300" dirty="0" smtClean="0">
                <a:latin typeface="Comic Sans MS" pitchFamily="66" charset="0"/>
                <a:hlinkClick r:id="rId3" action="ppaction://hlinksldjump"/>
              </a:rPr>
              <a:t>applicant</a:t>
            </a:r>
            <a:r>
              <a:rPr lang="en-US" sz="2300" dirty="0" smtClean="0">
                <a:latin typeface="Comic Sans MS" pitchFamily="66" charset="0"/>
              </a:rPr>
              <a:t> to discuss a job. The thirty minutes that you will spend with the interviewer may </a:t>
            </a:r>
            <a:r>
              <a:rPr lang="en-US" sz="2300" dirty="0" smtClean="0">
                <a:latin typeface="Comic Sans MS" pitchFamily="66" charset="0"/>
                <a:hlinkClick r:id="rId4" action="ppaction://hlinksldjump"/>
              </a:rPr>
              <a:t>determine</a:t>
            </a:r>
            <a:r>
              <a:rPr lang="en-US" sz="2300" dirty="0" smtClean="0">
                <a:latin typeface="Comic Sans MS" pitchFamily="66" charset="0"/>
              </a:rPr>
              <a:t> your career for the years to come. </a:t>
            </a:r>
            <a:endParaRPr lang="en-US" sz="2300" dirty="0">
              <a:latin typeface="Comic Sans MS" pitchFamily="66" charset="0"/>
            </a:endParaRPr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9419-F929-47FC-90E7-242BFD5133E8}" type="slidenum">
              <a:rPr lang="el-GR" smtClean="0"/>
              <a:pPr/>
              <a:t>11</a:t>
            </a:fld>
            <a:endParaRPr lang="el-GR" dirty="0"/>
          </a:p>
        </p:txBody>
      </p:sp>
      <p:pic>
        <p:nvPicPr>
          <p:cNvPr id="7" name="6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86380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9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786710" y="6429396"/>
            <a:ext cx="500066" cy="428604"/>
          </a:xfrm>
          <a:prstGeom prst="rect">
            <a:avLst/>
          </a:prstGeom>
        </p:spPr>
      </p:pic>
      <p:pic>
        <p:nvPicPr>
          <p:cNvPr id="12" name="11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 flipH="1">
            <a:off x="7215206" y="6429396"/>
            <a:ext cx="500066" cy="428604"/>
          </a:xfrm>
          <a:prstGeom prst="rect">
            <a:avLst/>
          </a:prstGeom>
        </p:spPr>
      </p:pic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6" name="5 - Ορθογώνιο"/>
          <p:cNvSpPr/>
          <p:nvPr/>
        </p:nvSpPr>
        <p:spPr>
          <a:xfrm>
            <a:off x="571472" y="428604"/>
            <a:ext cx="828680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Some people believe that being themselves is enough for a successful job interview, but it is not. You must always </a:t>
            </a:r>
            <a:r>
              <a:rPr lang="en-US" sz="2400" dirty="0" smtClean="0">
                <a:latin typeface="Comic Sans MS" pitchFamily="66" charset="0"/>
                <a:hlinkClick r:id="rId2" action="ppaction://hlinksldjump"/>
              </a:rPr>
              <a:t>keep in mind </a:t>
            </a:r>
            <a:r>
              <a:rPr lang="en-US" sz="2400" dirty="0" smtClean="0">
                <a:latin typeface="Comic Sans MS" pitchFamily="66" charset="0"/>
              </a:rPr>
              <a:t>that a job interview is a competitive selection </a:t>
            </a:r>
            <a:r>
              <a:rPr lang="en-US" sz="2400" dirty="0" smtClean="0">
                <a:latin typeface="Comic Sans MS" pitchFamily="66" charset="0"/>
                <a:hlinkClick r:id="rId3" action="ppaction://hlinksldjump"/>
              </a:rPr>
              <a:t>process</a:t>
            </a:r>
            <a:r>
              <a:rPr lang="en-US" sz="2400" dirty="0" smtClean="0">
                <a:latin typeface="Comic Sans MS" pitchFamily="66" charset="0"/>
              </a:rPr>
              <a:t>. You need to know how to sell yourself effectively, communicate your skills and experience and describe your personality as one that will fit in the organization. 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Therefore, it is important to learn as much as you can about interviews in order to market yourself successfully. </a:t>
            </a:r>
            <a:endParaRPr lang="el-GR" sz="2400" dirty="0">
              <a:latin typeface="Comic Sans MS" pitchFamily="66" charset="0"/>
            </a:endParaRPr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12" name="1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9419-F929-47FC-90E7-242BFD5133E8}" type="slidenum">
              <a:rPr lang="el-GR" smtClean="0"/>
              <a:pPr/>
              <a:t>12</a:t>
            </a:fld>
            <a:endParaRPr lang="el-GR" dirty="0"/>
          </a:p>
        </p:txBody>
      </p:sp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86380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10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786710" y="6429396"/>
            <a:ext cx="500066" cy="428604"/>
          </a:xfrm>
          <a:prstGeom prst="rect">
            <a:avLst/>
          </a:prstGeom>
        </p:spPr>
      </p:pic>
      <p:pic>
        <p:nvPicPr>
          <p:cNvPr id="13" name="12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flipH="1">
            <a:off x="7215206" y="6429396"/>
            <a:ext cx="500066" cy="428604"/>
          </a:xfrm>
          <a:prstGeom prst="rect">
            <a:avLst/>
          </a:prstGeom>
        </p:spPr>
      </p:pic>
      <p:sp>
        <p:nvSpPr>
          <p:cNvPr id="14" name="1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6" name="5 - Ορθογώνιο"/>
          <p:cNvSpPr/>
          <p:nvPr/>
        </p:nvSpPr>
        <p:spPr>
          <a:xfrm>
            <a:off x="357158" y="357166"/>
            <a:ext cx="821537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Before the interview you must: </a:t>
            </a:r>
          </a:p>
          <a:p>
            <a:pPr marL="457200" indent="-457200">
              <a:lnSpc>
                <a:spcPct val="150000"/>
              </a:lnSpc>
            </a:pP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1. </a:t>
            </a:r>
            <a:r>
              <a:rPr lang="en-US" sz="2400" dirty="0" smtClean="0">
                <a:latin typeface="Comic Sans MS" pitchFamily="66" charset="0"/>
              </a:rPr>
              <a:t>Find as much information as you can about your future  employer. If you are not </a:t>
            </a:r>
            <a:r>
              <a:rPr lang="en-US" sz="2400" dirty="0" smtClean="0">
                <a:latin typeface="Comic Sans MS" pitchFamily="66" charset="0"/>
                <a:hlinkClick r:id="rId2" action="ppaction://hlinksldjump"/>
              </a:rPr>
              <a:t>interested</a:t>
            </a:r>
            <a:r>
              <a:rPr lang="en-US" sz="2400" dirty="0" smtClean="0">
                <a:latin typeface="Comic Sans MS" pitchFamily="66" charset="0"/>
              </a:rPr>
              <a:t> in them, they won’t be interested in you, either.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2.</a:t>
            </a:r>
            <a:r>
              <a:rPr lang="en-US" sz="2400" dirty="0" smtClean="0">
                <a:latin typeface="Comic Sans MS" pitchFamily="66" charset="0"/>
              </a:rPr>
              <a:t> Think about how your </a:t>
            </a:r>
            <a:r>
              <a:rPr lang="en-US" sz="2400" dirty="0" smtClean="0">
                <a:latin typeface="Comic Sans MS" pitchFamily="66" charset="0"/>
                <a:hlinkClick r:id="rId3" action="ppaction://hlinksldjump"/>
              </a:rPr>
              <a:t>qualifications</a:t>
            </a:r>
            <a:r>
              <a:rPr lang="en-US" sz="2400" dirty="0" smtClean="0">
                <a:latin typeface="Comic Sans MS" pitchFamily="66" charset="0"/>
              </a:rPr>
              <a:t> and experience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     relate to the job. Why must they employ you? What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     makes you the right person to get the job? 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3.</a:t>
            </a:r>
            <a:r>
              <a:rPr lang="en-US" sz="2400" dirty="0" smtClean="0">
                <a:latin typeface="Comic Sans MS" pitchFamily="66" charset="0"/>
              </a:rPr>
              <a:t> Make sure you know where the interview office is and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    how to get there. Be on time and don’t be late! </a:t>
            </a:r>
            <a:endParaRPr lang="el-GR" sz="2400" dirty="0">
              <a:latin typeface="Comic Sans MS" pitchFamily="66" charset="0"/>
            </a:endParaRPr>
          </a:p>
        </p:txBody>
      </p:sp>
      <p:sp>
        <p:nvSpPr>
          <p:cNvPr id="14" name="1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9419-F929-47FC-90E7-242BFD5133E8}" type="slidenum">
              <a:rPr lang="el-GR" smtClean="0"/>
              <a:pPr/>
              <a:t>13</a:t>
            </a:fld>
            <a:endParaRPr lang="el-GR" dirty="0"/>
          </a:p>
        </p:txBody>
      </p:sp>
      <p:pic>
        <p:nvPicPr>
          <p:cNvPr id="12" name="11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86380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12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786710" y="6429396"/>
            <a:ext cx="500066" cy="428604"/>
          </a:xfrm>
          <a:prstGeom prst="rect">
            <a:avLst/>
          </a:prstGeom>
        </p:spPr>
      </p:pic>
      <p:pic>
        <p:nvPicPr>
          <p:cNvPr id="15" name="14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flipH="1">
            <a:off x="7215206" y="6429396"/>
            <a:ext cx="500066" cy="428604"/>
          </a:xfrm>
          <a:prstGeom prst="rect">
            <a:avLst/>
          </a:prstGeom>
        </p:spPr>
      </p:pic>
      <p:sp>
        <p:nvSpPr>
          <p:cNvPr id="16" name="1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6" name="5 - Ορθογώνιο"/>
          <p:cNvSpPr/>
          <p:nvPr/>
        </p:nvSpPr>
        <p:spPr>
          <a:xfrm>
            <a:off x="428596" y="285728"/>
            <a:ext cx="835824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4. </a:t>
            </a:r>
            <a:r>
              <a:rPr lang="en-US" sz="2400" dirty="0" smtClean="0">
                <a:latin typeface="Comic Sans MS" pitchFamily="66" charset="0"/>
              </a:rPr>
              <a:t>Write your </a:t>
            </a:r>
            <a:r>
              <a:rPr lang="en-US" sz="2400" dirty="0" smtClean="0">
                <a:latin typeface="Comic Sans MS" pitchFamily="66" charset="0"/>
                <a:hlinkClick r:id="rId2" action="ppaction://hlinksldjump"/>
              </a:rPr>
              <a:t>strong</a:t>
            </a:r>
            <a:r>
              <a:rPr lang="en-US" sz="2400" dirty="0" smtClean="0">
                <a:latin typeface="Comic Sans MS" pitchFamily="66" charset="0"/>
              </a:rPr>
              <a:t> points on paper and get ready to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    answer about your </a:t>
            </a:r>
            <a:r>
              <a:rPr lang="en-US" sz="2400" dirty="0" smtClean="0">
                <a:latin typeface="Comic Sans MS" pitchFamily="66" charset="0"/>
                <a:hlinkClick r:id="rId3" action="ppaction://hlinksldjump"/>
              </a:rPr>
              <a:t>weak</a:t>
            </a:r>
            <a:r>
              <a:rPr lang="en-US" sz="2400" dirty="0" smtClean="0">
                <a:latin typeface="Comic Sans MS" pitchFamily="66" charset="0"/>
              </a:rPr>
              <a:t> points. Beware the question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   «Why do you want this job?» It is often a trap and you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    must answer in terms of their dreams, not yours. 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5.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smtClean="0">
                <a:latin typeface="Comic Sans MS" pitchFamily="66" charset="0"/>
                <a:hlinkClick r:id="rId4" action="ppaction://hlinksldjump"/>
              </a:rPr>
              <a:t>Choose</a:t>
            </a:r>
            <a:r>
              <a:rPr lang="en-US" sz="2400" dirty="0" smtClean="0">
                <a:latin typeface="Comic Sans MS" pitchFamily="66" charset="0"/>
              </a:rPr>
              <a:t> your interview clothing with care! </a:t>
            </a:r>
            <a:r>
              <a:rPr lang="en-US" sz="2400" dirty="0" smtClean="0">
                <a:latin typeface="Comic Sans MS" pitchFamily="66" charset="0"/>
                <a:hlinkClick r:id="rId5" action="ppaction://hlinksldjump"/>
              </a:rPr>
              <a:t>Appearance</a:t>
            </a:r>
            <a:r>
              <a:rPr lang="en-US" sz="2400" dirty="0" smtClean="0">
                <a:latin typeface="Comic Sans MS" pitchFamily="66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    seems to count.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6. </a:t>
            </a:r>
            <a:r>
              <a:rPr lang="en-US" sz="2400" dirty="0" smtClean="0">
                <a:latin typeface="Comic Sans MS" pitchFamily="66" charset="0"/>
              </a:rPr>
              <a:t>Sleep well the night before! You mustn’t look tired. 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7.</a:t>
            </a:r>
            <a:r>
              <a:rPr lang="en-US" sz="2400" dirty="0" smtClean="0">
                <a:latin typeface="Comic Sans MS" pitchFamily="66" charset="0"/>
              </a:rPr>
              <a:t> Bring a pen; they will probably ask you to fill in an 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    </a:t>
            </a:r>
            <a:r>
              <a:rPr lang="en-US" sz="2400" dirty="0" smtClean="0">
                <a:latin typeface="Comic Sans MS" pitchFamily="66" charset="0"/>
                <a:hlinkClick r:id="rId6" action="ppaction://hlinksldjump"/>
              </a:rPr>
              <a:t>application </a:t>
            </a:r>
            <a:r>
              <a:rPr lang="en-US" sz="2400" dirty="0" smtClean="0">
                <a:latin typeface="Comic Sans MS" pitchFamily="66" charset="0"/>
              </a:rPr>
              <a:t>form. 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8.</a:t>
            </a:r>
            <a:r>
              <a:rPr lang="en-US" sz="2400" dirty="0" smtClean="0">
                <a:latin typeface="Comic Sans MS" pitchFamily="66" charset="0"/>
              </a:rPr>
              <a:t> Have a light meal to eat and go to the toilet!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17" name="1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9419-F929-47FC-90E7-242BFD5133E8}" type="slidenum">
              <a:rPr lang="el-GR" smtClean="0"/>
              <a:pPr/>
              <a:t>14</a:t>
            </a:fld>
            <a:endParaRPr lang="el-GR" dirty="0"/>
          </a:p>
        </p:txBody>
      </p:sp>
      <p:pic>
        <p:nvPicPr>
          <p:cNvPr id="15" name="14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286380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15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7786710" y="6429396"/>
            <a:ext cx="500066" cy="428604"/>
          </a:xfrm>
          <a:prstGeom prst="rect">
            <a:avLst/>
          </a:prstGeom>
        </p:spPr>
      </p:pic>
      <p:pic>
        <p:nvPicPr>
          <p:cNvPr id="18" name="17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 flipH="1">
            <a:off x="7215206" y="6429396"/>
            <a:ext cx="500066" cy="428604"/>
          </a:xfrm>
          <a:prstGeom prst="rect">
            <a:avLst/>
          </a:prstGeom>
        </p:spPr>
      </p:pic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6" name="5 - Ορθογώνιο"/>
          <p:cNvSpPr/>
          <p:nvPr/>
        </p:nvSpPr>
        <p:spPr>
          <a:xfrm>
            <a:off x="357158" y="1285860"/>
            <a:ext cx="842968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But, there are some things you mustn’t do.</a:t>
            </a:r>
          </a:p>
          <a:p>
            <a:r>
              <a:rPr lang="en-US" sz="2400" dirty="0" smtClean="0">
                <a:latin typeface="Comic Sans MS" pitchFamily="66" charset="0"/>
              </a:rPr>
              <a:t>   </a:t>
            </a:r>
          </a:p>
          <a:p>
            <a:pPr marL="457200" indent="-457200">
              <a:lnSpc>
                <a:spcPct val="150000"/>
              </a:lnSpc>
            </a:pP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1. </a:t>
            </a:r>
            <a:r>
              <a:rPr lang="en-US" sz="2400" dirty="0" smtClean="0">
                <a:latin typeface="Comic Sans MS" pitchFamily="66" charset="0"/>
              </a:rPr>
              <a:t>Don’t walk into the interview room chewing gum or</a:t>
            </a:r>
          </a:p>
          <a:p>
            <a:pPr marL="457200" indent="-457200"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   smoking!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2. </a:t>
            </a:r>
            <a:r>
              <a:rPr lang="en-US" sz="2400" dirty="0" smtClean="0">
                <a:latin typeface="Comic Sans MS" pitchFamily="66" charset="0"/>
              </a:rPr>
              <a:t>Don’t forget to bring </a:t>
            </a:r>
            <a:r>
              <a:rPr lang="en-US" sz="2400" dirty="0" smtClean="0">
                <a:latin typeface="Comic Sans MS" pitchFamily="66" charset="0"/>
                <a:hlinkClick r:id="rId2" action="ppaction://hlinksldjump"/>
              </a:rPr>
              <a:t>certificates</a:t>
            </a:r>
            <a:r>
              <a:rPr lang="en-US" sz="2400" dirty="0" smtClean="0">
                <a:latin typeface="Comic Sans MS" pitchFamily="66" charset="0"/>
              </a:rPr>
              <a:t> and letters of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    </a:t>
            </a:r>
            <a:r>
              <a:rPr lang="en-US" sz="2400" dirty="0" smtClean="0">
                <a:latin typeface="Comic Sans MS" pitchFamily="66" charset="0"/>
                <a:hlinkClick r:id="rId3" action="ppaction://hlinksldjump"/>
              </a:rPr>
              <a:t>recommendation</a:t>
            </a:r>
            <a:r>
              <a:rPr lang="en-US" sz="2400" dirty="0" smtClean="0">
                <a:latin typeface="Comic Sans MS" pitchFamily="66" charset="0"/>
              </a:rPr>
              <a:t> with you!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3. </a:t>
            </a:r>
            <a:r>
              <a:rPr lang="en-US" sz="2400" dirty="0" smtClean="0">
                <a:latin typeface="Comic Sans MS" pitchFamily="66" charset="0"/>
              </a:rPr>
              <a:t>Don’t have a drink to give you courage!</a:t>
            </a:r>
            <a:endParaRPr lang="el-GR" sz="2400" dirty="0">
              <a:latin typeface="Comic Sans MS" pitchFamily="66" charset="0"/>
            </a:endParaRPr>
          </a:p>
        </p:txBody>
      </p:sp>
      <p:sp>
        <p:nvSpPr>
          <p:cNvPr id="15" name="1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9419-F929-47FC-90E7-242BFD5133E8}" type="slidenum">
              <a:rPr lang="el-GR" smtClean="0"/>
              <a:pPr/>
              <a:t>15</a:t>
            </a:fld>
            <a:endParaRPr lang="el-GR" dirty="0"/>
          </a:p>
        </p:txBody>
      </p:sp>
      <p:pic>
        <p:nvPicPr>
          <p:cNvPr id="13" name="12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86380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13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786710" y="6429396"/>
            <a:ext cx="500066" cy="428604"/>
          </a:xfrm>
          <a:prstGeom prst="rect">
            <a:avLst/>
          </a:prstGeom>
        </p:spPr>
      </p:pic>
      <p:pic>
        <p:nvPicPr>
          <p:cNvPr id="16" name="15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flipH="1">
            <a:off x="7215206" y="6429396"/>
            <a:ext cx="500066" cy="428604"/>
          </a:xfrm>
          <a:prstGeom prst="rect">
            <a:avLst/>
          </a:prstGeom>
        </p:spPr>
      </p:pic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6" name="5 - Ορθογώνιο"/>
          <p:cNvSpPr/>
          <p:nvPr/>
        </p:nvSpPr>
        <p:spPr>
          <a:xfrm>
            <a:off x="285720" y="178927"/>
            <a:ext cx="842968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Now here are some points you must 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hlinkClick r:id="rId2" action="ppaction://hlinksldjump"/>
              </a:rPr>
              <a:t>pay attention to 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during the interview.</a:t>
            </a:r>
          </a:p>
          <a:p>
            <a:pPr marL="457200" indent="-457200">
              <a:lnSpc>
                <a:spcPct val="150000"/>
              </a:lnSpc>
            </a:pP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1. </a:t>
            </a:r>
            <a:r>
              <a:rPr lang="en-US" sz="2400" dirty="0" smtClean="0">
                <a:latin typeface="Comic Sans MS" pitchFamily="66" charset="0"/>
              </a:rPr>
              <a:t>Be early! </a:t>
            </a:r>
            <a:r>
              <a:rPr lang="en-US" sz="2400" dirty="0" smtClean="0">
                <a:latin typeface="Comic Sans MS" pitchFamily="66" charset="0"/>
                <a:hlinkClick r:id="rId3" action="ppaction://hlinksldjump"/>
              </a:rPr>
              <a:t>Arriving</a:t>
            </a:r>
            <a:r>
              <a:rPr lang="en-US" sz="2400" dirty="0" smtClean="0">
                <a:latin typeface="Comic Sans MS" pitchFamily="66" charset="0"/>
              </a:rPr>
              <a:t> early makes a good impression. It </a:t>
            </a:r>
          </a:p>
          <a:p>
            <a:pPr marL="457200" indent="-457200"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   shows your appreciation for the employer’s time and</a:t>
            </a:r>
          </a:p>
          <a:p>
            <a:pPr marL="457200" indent="-457200"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   allows you enough time to relax. People who arrive late </a:t>
            </a:r>
          </a:p>
          <a:p>
            <a:pPr marL="457200" indent="-457200"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   for interviews arrive late for work, too. 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2. </a:t>
            </a:r>
            <a:r>
              <a:rPr lang="en-US" sz="2400" dirty="0" smtClean="0">
                <a:latin typeface="Comic Sans MS" pitchFamily="66" charset="0"/>
              </a:rPr>
              <a:t>Be </a:t>
            </a:r>
            <a:r>
              <a:rPr lang="en-US" sz="2400" dirty="0" smtClean="0">
                <a:latin typeface="Comic Sans MS" pitchFamily="66" charset="0"/>
                <a:hlinkClick r:id="rId4" action="ppaction://hlinksldjump"/>
              </a:rPr>
              <a:t>polite</a:t>
            </a:r>
            <a:r>
              <a:rPr lang="en-US" sz="2400" dirty="0" smtClean="0">
                <a:latin typeface="Comic Sans MS" pitchFamily="66" charset="0"/>
              </a:rPr>
              <a:t>!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3. </a:t>
            </a:r>
            <a:r>
              <a:rPr lang="en-US" sz="2400" dirty="0" smtClean="0">
                <a:latin typeface="Comic Sans MS" pitchFamily="66" charset="0"/>
              </a:rPr>
              <a:t>Listen to the interviewer! What is he asking you? 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   What does he want to know? 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4. </a:t>
            </a:r>
            <a:r>
              <a:rPr lang="en-US" sz="2400" dirty="0" smtClean="0">
                <a:latin typeface="Comic Sans MS" pitchFamily="66" charset="0"/>
              </a:rPr>
              <a:t>Try to answer all the questions! Never answer 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    YES or NO. Try to get the conversation going. </a:t>
            </a:r>
            <a:endParaRPr lang="el-GR" sz="2400" dirty="0">
              <a:latin typeface="Comic Sans MS" pitchFamily="66" charset="0"/>
            </a:endParaRPr>
          </a:p>
        </p:txBody>
      </p:sp>
      <p:sp>
        <p:nvSpPr>
          <p:cNvPr id="15" name="1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9419-F929-47FC-90E7-242BFD5133E8}" type="slidenum">
              <a:rPr lang="el-GR" smtClean="0"/>
              <a:pPr/>
              <a:t>16</a:t>
            </a:fld>
            <a:endParaRPr lang="el-GR" dirty="0"/>
          </a:p>
        </p:txBody>
      </p:sp>
      <p:pic>
        <p:nvPicPr>
          <p:cNvPr id="13" name="12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86446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13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786710" y="6429396"/>
            <a:ext cx="500066" cy="428604"/>
          </a:xfrm>
          <a:prstGeom prst="rect">
            <a:avLst/>
          </a:prstGeom>
        </p:spPr>
      </p:pic>
      <p:pic>
        <p:nvPicPr>
          <p:cNvPr id="16" name="15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 flipH="1">
            <a:off x="7215206" y="6429396"/>
            <a:ext cx="500066" cy="428604"/>
          </a:xfrm>
          <a:prstGeom prst="rect">
            <a:avLst/>
          </a:prstGeom>
        </p:spPr>
      </p:pic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6" name="5 - Ορθογώνιο"/>
          <p:cNvSpPr/>
          <p:nvPr/>
        </p:nvSpPr>
        <p:spPr>
          <a:xfrm>
            <a:off x="357158" y="571480"/>
            <a:ext cx="828680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1.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smtClean="0">
                <a:latin typeface="Comic Sans MS" pitchFamily="66" charset="0"/>
                <a:hlinkClick r:id="rId2" action="ppaction://hlinksldjump"/>
              </a:rPr>
              <a:t>Admit</a:t>
            </a:r>
            <a:r>
              <a:rPr lang="en-US" sz="2400" dirty="0" smtClean="0">
                <a:latin typeface="Comic Sans MS" pitchFamily="66" charset="0"/>
              </a:rPr>
              <a:t> if you do not know something and tell the</a:t>
            </a:r>
          </a:p>
          <a:p>
            <a:pPr marL="457200" indent="-457200"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   interviewer you are </a:t>
            </a:r>
            <a:r>
              <a:rPr lang="en-US" sz="2400" dirty="0" smtClean="0">
                <a:latin typeface="Comic Sans MS" pitchFamily="66" charset="0"/>
                <a:hlinkClick r:id="rId3" action="ppaction://hlinksldjump"/>
              </a:rPr>
              <a:t>willing</a:t>
            </a:r>
            <a:r>
              <a:rPr lang="en-US" sz="2400" dirty="0" smtClean="0">
                <a:latin typeface="Comic Sans MS" pitchFamily="66" charset="0"/>
              </a:rPr>
              <a:t> to learn.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2. </a:t>
            </a:r>
            <a:r>
              <a:rPr lang="en-US" sz="2400" dirty="0" smtClean="0">
                <a:latin typeface="Comic Sans MS" pitchFamily="66" charset="0"/>
              </a:rPr>
              <a:t>Show some enthusiasm when they </a:t>
            </a:r>
            <a:r>
              <a:rPr lang="en-US" sz="2400" dirty="0" smtClean="0">
                <a:latin typeface="Comic Sans MS" pitchFamily="66" charset="0"/>
                <a:hlinkClick r:id="rId4" action="ppaction://hlinksldjump"/>
              </a:rPr>
              <a:t>explain</a:t>
            </a:r>
            <a:r>
              <a:rPr lang="en-US" sz="2400" dirty="0" smtClean="0">
                <a:latin typeface="Comic Sans MS" pitchFamily="66" charset="0"/>
              </a:rPr>
              <a:t> the job and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   make at least one question to show your interest. 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3.</a:t>
            </a:r>
            <a:r>
              <a:rPr lang="en-US" sz="2400" dirty="0" smtClean="0">
                <a:latin typeface="Comic Sans MS" pitchFamily="66" charset="0"/>
              </a:rPr>
              <a:t> Maintain eye-contact with the </a:t>
            </a:r>
            <a:r>
              <a:rPr lang="en-US" sz="2400" dirty="0" smtClean="0">
                <a:latin typeface="Comic Sans MS" pitchFamily="66" charset="0"/>
                <a:hlinkClick r:id="rId5" action="ppaction://hlinksldjump"/>
              </a:rPr>
              <a:t>interviewer</a:t>
            </a:r>
            <a:r>
              <a:rPr lang="en-US" sz="2400" dirty="0" smtClean="0">
                <a:latin typeface="Comic Sans MS" pitchFamily="66" charset="0"/>
              </a:rPr>
              <a:t>! Don’t look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   down at your shoes or out of the window! 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4.</a:t>
            </a:r>
            <a:r>
              <a:rPr lang="en-US" sz="2400" dirty="0" smtClean="0">
                <a:latin typeface="Comic Sans MS" pitchFamily="66" charset="0"/>
              </a:rPr>
              <a:t> Ask questions at the close of the interview about the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    pay, working hours and holidays.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16" name="1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9419-F929-47FC-90E7-242BFD5133E8}" type="slidenum">
              <a:rPr lang="el-GR" smtClean="0"/>
              <a:pPr/>
              <a:t>17</a:t>
            </a:fld>
            <a:endParaRPr lang="el-GR" dirty="0"/>
          </a:p>
        </p:txBody>
      </p:sp>
      <p:pic>
        <p:nvPicPr>
          <p:cNvPr id="14" name="13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00760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14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786710" y="6429396"/>
            <a:ext cx="500066" cy="428604"/>
          </a:xfrm>
          <a:prstGeom prst="rect">
            <a:avLst/>
          </a:prstGeom>
        </p:spPr>
      </p:pic>
      <p:pic>
        <p:nvPicPr>
          <p:cNvPr id="17" name="16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flipH="1">
            <a:off x="7215206" y="6429396"/>
            <a:ext cx="500066" cy="428604"/>
          </a:xfrm>
          <a:prstGeom prst="rect">
            <a:avLst/>
          </a:prstGeom>
        </p:spPr>
      </p:pic>
      <p:sp>
        <p:nvSpPr>
          <p:cNvPr id="18" name="1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6" name="5 - Ορθογώνιο"/>
          <p:cNvSpPr/>
          <p:nvPr/>
        </p:nvSpPr>
        <p:spPr>
          <a:xfrm>
            <a:off x="285720" y="214290"/>
            <a:ext cx="835824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BUT</a:t>
            </a:r>
            <a:r>
              <a:rPr lang="en-US" sz="2400" dirty="0" smtClean="0">
                <a:latin typeface="Comic Sans MS" pitchFamily="66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 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1.</a:t>
            </a:r>
            <a:r>
              <a:rPr lang="en-US" sz="2400" dirty="0" smtClean="0">
                <a:latin typeface="Comic Sans MS" pitchFamily="66" charset="0"/>
              </a:rPr>
              <a:t> Don’t forget to shake hands with the interviewer! 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  2. </a:t>
            </a:r>
            <a:r>
              <a:rPr lang="en-US" sz="2400" dirty="0" smtClean="0">
                <a:latin typeface="Comic Sans MS" pitchFamily="66" charset="0"/>
              </a:rPr>
              <a:t>Don’t smoke or sit down until they tell you so. 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 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3. </a:t>
            </a:r>
            <a:r>
              <a:rPr lang="en-US" sz="2400" dirty="0" smtClean="0">
                <a:latin typeface="Comic Sans MS" pitchFamily="66" charset="0"/>
              </a:rPr>
              <a:t>Don’t </a:t>
            </a:r>
            <a:r>
              <a:rPr lang="en-US" sz="2400" dirty="0" smtClean="0">
                <a:latin typeface="Comic Sans MS" pitchFamily="66" charset="0"/>
                <a:hlinkClick r:id="rId2" action="ppaction://hlinksldjump"/>
              </a:rPr>
              <a:t>stress</a:t>
            </a:r>
            <a:r>
              <a:rPr lang="en-US" sz="2400" dirty="0" smtClean="0">
                <a:latin typeface="Comic Sans MS" pitchFamily="66" charset="0"/>
              </a:rPr>
              <a:t> your weak points, e.g. your problem to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      get up in the morning.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 4. </a:t>
            </a:r>
            <a:r>
              <a:rPr lang="en-US" sz="2400" dirty="0" smtClean="0">
                <a:latin typeface="Comic Sans MS" pitchFamily="66" charset="0"/>
              </a:rPr>
              <a:t>Don’t forget to say thank you at the end of the 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      interview!</a:t>
            </a:r>
          </a:p>
          <a:p>
            <a:endParaRPr lang="en-US" sz="2400" dirty="0" smtClean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Best wishes and good luck.</a:t>
            </a:r>
          </a:p>
          <a:p>
            <a:r>
              <a:rPr lang="en-US" sz="2400" dirty="0" smtClean="0">
                <a:latin typeface="Comic Sans MS" pitchFamily="66" charset="0"/>
              </a:rPr>
              <a:t> Love,</a:t>
            </a:r>
          </a:p>
          <a:p>
            <a:endParaRPr lang="en-US" sz="2400" dirty="0" smtClean="0">
              <a:latin typeface="Comic Sans MS" pitchFamily="66" charset="0"/>
            </a:endParaRPr>
          </a:p>
          <a:p>
            <a:r>
              <a:rPr lang="en-US" sz="2400" dirty="0" smtClean="0">
                <a:latin typeface="Comic Sans MS" pitchFamily="66" charset="0"/>
              </a:rPr>
              <a:t> Ann</a:t>
            </a:r>
            <a:endParaRPr lang="el-GR" sz="2400" dirty="0">
              <a:latin typeface="Comic Sans MS" pitchFamily="66" charset="0"/>
            </a:endParaRPr>
          </a:p>
        </p:txBody>
      </p:sp>
      <p:sp>
        <p:nvSpPr>
          <p:cNvPr id="17" name="1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9419-F929-47FC-90E7-242BFD5133E8}" type="slidenum">
              <a:rPr lang="el-GR" smtClean="0"/>
              <a:pPr/>
              <a:t>18</a:t>
            </a:fld>
            <a:endParaRPr lang="el-GR" dirty="0"/>
          </a:p>
        </p:txBody>
      </p:sp>
      <p:pic>
        <p:nvPicPr>
          <p:cNvPr id="15" name="14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6380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15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86710" y="6429396"/>
            <a:ext cx="500066" cy="428604"/>
          </a:xfrm>
          <a:prstGeom prst="rect">
            <a:avLst/>
          </a:prstGeom>
        </p:spPr>
      </p:pic>
      <p:pic>
        <p:nvPicPr>
          <p:cNvPr id="18" name="17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7215206" y="6429396"/>
            <a:ext cx="500066" cy="428604"/>
          </a:xfrm>
          <a:prstGeom prst="rect">
            <a:avLst/>
          </a:prstGeom>
        </p:spPr>
      </p:pic>
      <p:sp>
        <p:nvSpPr>
          <p:cNvPr id="14" name="1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43570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2041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WordArt 2">
            <a:hlinkClick r:id="rId4" action="ppaction://hlinkfile"/>
          </p:cNvPr>
          <p:cNvSpPr>
            <a:spLocks noChangeArrowheads="1" noChangeShapeType="1" noTextEdit="1"/>
          </p:cNvSpPr>
          <p:nvPr/>
        </p:nvSpPr>
        <p:spPr bwMode="auto">
          <a:xfrm>
            <a:off x="1357290" y="1857364"/>
            <a:ext cx="6000792" cy="2928958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 rtl="0"/>
            <a:r>
              <a:rPr lang="en-US" sz="3600" kern="10" spc="0" dirty="0" smtClean="0">
                <a:ln w="9525">
                  <a:noFill/>
                  <a:round/>
                  <a:headEnd/>
                  <a:tailEnd/>
                </a:ln>
                <a:solidFill>
                  <a:schemeClr val="accent6">
                    <a:lumMod val="75000"/>
                  </a:schemeClr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ANSWER KEY 8</a:t>
            </a:r>
            <a:endParaRPr lang="el-GR" sz="3600" kern="10" spc="0" dirty="0">
              <a:ln w="9525">
                <a:noFill/>
                <a:round/>
                <a:headEnd/>
                <a:tailEnd/>
              </a:ln>
              <a:solidFill>
                <a:schemeClr val="accent6">
                  <a:lumMod val="75000"/>
                </a:schemeClr>
              </a:solidFill>
              <a:effectLst>
                <a:outerShdw dist="53882" dir="2700000" algn="ctr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3" name="1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468D-51FC-4501-99AB-3F52B294474A}" type="slidenum">
              <a:rPr lang="el-GR" smtClean="0"/>
              <a:pPr/>
              <a:t>19</a:t>
            </a:fld>
            <a:endParaRPr lang="el-GR" dirty="0"/>
          </a:p>
        </p:txBody>
      </p:sp>
      <p:pic>
        <p:nvPicPr>
          <p:cNvPr id="15" name="14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flipH="1">
            <a:off x="7215206" y="6429396"/>
            <a:ext cx="500066" cy="428604"/>
          </a:xfrm>
          <a:prstGeom prst="rect">
            <a:avLst/>
          </a:prstGeom>
        </p:spPr>
      </p:pic>
      <p:sp>
        <p:nvSpPr>
          <p:cNvPr id="11" name="10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2555875" y="765175"/>
            <a:ext cx="4321175" cy="7191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kern="10" normalizeH="1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chemeClr val="accent6">
                    <a:lumMod val="75000"/>
                  </a:schemeClr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Comic Sans MS" pitchFamily="66" charset="0"/>
              </a:rPr>
              <a:t>UNIT </a:t>
            </a:r>
            <a:r>
              <a:rPr lang="el-GR" sz="2400" kern="10" normalizeH="1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chemeClr val="accent6">
                    <a:lumMod val="75000"/>
                  </a:schemeClr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Comic Sans MS" pitchFamily="66" charset="0"/>
              </a:rPr>
              <a:t>8</a:t>
            </a:r>
            <a:endParaRPr lang="el-GR" sz="2400" kern="10" normalizeH="1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chemeClr val="accent6">
                  <a:lumMod val="75000"/>
                </a:schemeClr>
              </a:soli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2054" name="WordArt 6"/>
          <p:cNvSpPr>
            <a:spLocks noChangeArrowheads="1" noChangeShapeType="1" noTextEdit="1"/>
          </p:cNvSpPr>
          <p:nvPr/>
        </p:nvSpPr>
        <p:spPr bwMode="auto">
          <a:xfrm>
            <a:off x="1428728" y="1785926"/>
            <a:ext cx="6335713" cy="7905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chemeClr val="accent6">
                    <a:lumMod val="75000"/>
                  </a:schemeClr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Comic Sans MS" pitchFamily="66" charset="0"/>
              </a:rPr>
              <a:t>Succeeding in Interviews </a:t>
            </a:r>
            <a:endParaRPr lang="el-GR" sz="24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chemeClr val="accent6">
                  <a:lumMod val="75000"/>
                </a:schemeClr>
              </a:soli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11" name="10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86644" y="6429396"/>
            <a:ext cx="500066" cy="428604"/>
          </a:xfrm>
          <a:prstGeom prst="rect">
            <a:avLst/>
          </a:prstGeom>
        </p:spPr>
      </p:pic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2857488" y="2714620"/>
          <a:ext cx="3857652" cy="3143272"/>
        </p:xfrm>
        <a:graphic>
          <a:graphicData uri="http://schemas.openxmlformats.org/presentationml/2006/ole">
            <p:oleObj spid="_x0000_s1026" name="Document" r:id="rId4" imgW="3888616" imgH="3724555" progId="Word.Document.8">
              <p:embed/>
            </p:oleObj>
          </a:graphicData>
        </a:graphic>
      </p:graphicFrame>
      <p:sp>
        <p:nvSpPr>
          <p:cNvPr id="12" name="1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9419-F929-47FC-90E7-242BFD5133E8}" type="slidenum">
              <a:rPr lang="el-GR" smtClean="0"/>
              <a:pPr/>
              <a:t>2</a:t>
            </a:fld>
            <a:endParaRPr lang="el-GR" dirty="0"/>
          </a:p>
        </p:txBody>
      </p:sp>
      <p:pic>
        <p:nvPicPr>
          <p:cNvPr id="8" name="7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86380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12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6643702" y="6429396"/>
            <a:ext cx="500066" cy="428604"/>
          </a:xfrm>
          <a:prstGeom prst="rect">
            <a:avLst/>
          </a:prstGeom>
        </p:spPr>
      </p:pic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6" name="5 - Ορθογώνιο">
            <a:hlinkClick r:id="rId2" action="ppaction://hlinksldjump"/>
          </p:cNvPr>
          <p:cNvSpPr/>
          <p:nvPr/>
        </p:nvSpPr>
        <p:spPr>
          <a:xfrm>
            <a:off x="1214414" y="1857364"/>
            <a:ext cx="6664004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Comic Sans MS" pitchFamily="66" charset="0"/>
              </a:rPr>
              <a:t>to </a:t>
            </a:r>
            <a:r>
              <a:rPr lang="el-GR" sz="3200" b="1" dirty="0" smtClean="0">
                <a:latin typeface="Comic Sans MS" pitchFamily="66" charset="0"/>
              </a:rPr>
              <a:t>take care of</a:t>
            </a:r>
            <a:r>
              <a:rPr lang="en-US" sz="3200" b="1" dirty="0" smtClean="0">
                <a:latin typeface="Comic Sans MS" pitchFamily="66" charset="0"/>
              </a:rPr>
              <a:t> =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to </a:t>
            </a:r>
            <a:r>
              <a:rPr lang="en-GB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look after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 </a:t>
            </a:r>
          </a:p>
          <a:p>
            <a:r>
              <a:rPr lang="en-US" sz="3200" b="1" dirty="0" smtClean="0">
                <a:latin typeface="Comic Sans MS" pitchFamily="66" charset="0"/>
              </a:rPr>
              <a:t>                   ≠</a:t>
            </a:r>
            <a:r>
              <a:rPr lang="en-GB" sz="3200" b="1" dirty="0" smtClean="0">
                <a:latin typeface="Comic Sans MS" pitchFamily="66" charset="0"/>
              </a:rPr>
              <a:t> </a:t>
            </a:r>
            <a:r>
              <a:rPr lang="en-GB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to </a:t>
            </a:r>
            <a:r>
              <a:rPr lang="el-GR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neglect </a:t>
            </a:r>
            <a:endParaRPr lang="el-GR" sz="32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9419-F929-47FC-90E7-242BFD5133E8}" type="slidenum">
              <a:rPr lang="el-GR" smtClean="0"/>
              <a:pPr/>
              <a:t>20</a:t>
            </a:fld>
            <a:endParaRPr lang="el-GR" dirty="0"/>
          </a:p>
        </p:txBody>
      </p:sp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6380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11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86710" y="6429396"/>
            <a:ext cx="500066" cy="428604"/>
          </a:xfrm>
          <a:prstGeom prst="rect">
            <a:avLst/>
          </a:prstGeom>
        </p:spPr>
      </p:pic>
      <p:pic>
        <p:nvPicPr>
          <p:cNvPr id="13" name="12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7215206" y="6429396"/>
            <a:ext cx="500066" cy="428604"/>
          </a:xfrm>
          <a:prstGeom prst="rect">
            <a:avLst/>
          </a:prstGeom>
        </p:spPr>
      </p:pic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6" name="5 - Ορθογώνιο">
            <a:hlinkClick r:id="rId2" action="ppaction://hlinksldjump"/>
          </p:cNvPr>
          <p:cNvSpPr/>
          <p:nvPr/>
        </p:nvSpPr>
        <p:spPr>
          <a:xfrm>
            <a:off x="2571736" y="2143116"/>
            <a:ext cx="353975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3200" b="1" dirty="0" smtClean="0">
                <a:latin typeface="Comic Sans MS" pitchFamily="66" charset="0"/>
              </a:rPr>
              <a:t>apply </a:t>
            </a:r>
            <a:r>
              <a:rPr lang="en-US" sz="3200" b="1" dirty="0" smtClean="0">
                <a:latin typeface="Comic Sans MS" pitchFamily="66" charset="0"/>
              </a:rPr>
              <a:t>- </a:t>
            </a:r>
            <a:r>
              <a:rPr lang="en-GB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applicant</a:t>
            </a:r>
            <a:endParaRPr lang="el-GR" sz="32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9419-F929-47FC-90E7-242BFD5133E8}" type="slidenum">
              <a:rPr lang="el-GR" smtClean="0"/>
              <a:pPr/>
              <a:t>21</a:t>
            </a:fld>
            <a:endParaRPr lang="el-GR" dirty="0"/>
          </a:p>
        </p:txBody>
      </p:sp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6380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11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86710" y="6429396"/>
            <a:ext cx="500066" cy="428604"/>
          </a:xfrm>
          <a:prstGeom prst="rect">
            <a:avLst/>
          </a:prstGeom>
        </p:spPr>
      </p:pic>
      <p:pic>
        <p:nvPicPr>
          <p:cNvPr id="13" name="12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7215206" y="6429396"/>
            <a:ext cx="500066" cy="428604"/>
          </a:xfrm>
          <a:prstGeom prst="rect">
            <a:avLst/>
          </a:prstGeom>
        </p:spPr>
      </p:pic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6" name="5 - Ορθογώνιο">
            <a:hlinkClick r:id="rId2" action="ppaction://hlinksldjump"/>
          </p:cNvPr>
          <p:cNvSpPr/>
          <p:nvPr/>
        </p:nvSpPr>
        <p:spPr>
          <a:xfrm>
            <a:off x="2214546" y="1714488"/>
            <a:ext cx="420339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b="1" dirty="0" smtClean="0">
                <a:latin typeface="Comic Sans MS" pitchFamily="66" charset="0"/>
              </a:rPr>
              <a:t>determine = </a:t>
            </a:r>
            <a:r>
              <a:rPr lang="en-GB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decide </a:t>
            </a:r>
            <a:endParaRPr lang="el-GR" sz="32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9419-F929-47FC-90E7-242BFD5133E8}" type="slidenum">
              <a:rPr lang="el-GR" smtClean="0"/>
              <a:pPr/>
              <a:t>22</a:t>
            </a:fld>
            <a:endParaRPr lang="el-GR" dirty="0"/>
          </a:p>
        </p:txBody>
      </p:sp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6380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11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86710" y="6429396"/>
            <a:ext cx="500066" cy="428604"/>
          </a:xfrm>
          <a:prstGeom prst="rect">
            <a:avLst/>
          </a:prstGeom>
        </p:spPr>
      </p:pic>
      <p:pic>
        <p:nvPicPr>
          <p:cNvPr id="13" name="12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7215206" y="6429396"/>
            <a:ext cx="500066" cy="428604"/>
          </a:xfrm>
          <a:prstGeom prst="rect">
            <a:avLst/>
          </a:prstGeom>
        </p:spPr>
      </p:pic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6" name="5 - Ορθογώνιο">
            <a:hlinkClick r:id="rId2" action="ppaction://hlinksldjump"/>
          </p:cNvPr>
          <p:cNvSpPr/>
          <p:nvPr/>
        </p:nvSpPr>
        <p:spPr>
          <a:xfrm>
            <a:off x="642910" y="1643050"/>
            <a:ext cx="789992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b="1" dirty="0" smtClean="0">
                <a:latin typeface="Comic Sans MS" pitchFamily="66" charset="0"/>
              </a:rPr>
              <a:t>to keep in mind = </a:t>
            </a:r>
            <a:r>
              <a:rPr lang="en-GB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to take into account</a:t>
            </a:r>
            <a:endParaRPr lang="el-GR" sz="32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9419-F929-47FC-90E7-242BFD5133E8}" type="slidenum">
              <a:rPr lang="el-GR" smtClean="0"/>
              <a:pPr/>
              <a:t>23</a:t>
            </a:fld>
            <a:endParaRPr lang="el-GR" dirty="0"/>
          </a:p>
        </p:txBody>
      </p:sp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6380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11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86710" y="6429396"/>
            <a:ext cx="500066" cy="428604"/>
          </a:xfrm>
          <a:prstGeom prst="rect">
            <a:avLst/>
          </a:prstGeom>
        </p:spPr>
      </p:pic>
      <p:pic>
        <p:nvPicPr>
          <p:cNvPr id="13" name="12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7215206" y="6429396"/>
            <a:ext cx="500066" cy="428604"/>
          </a:xfrm>
          <a:prstGeom prst="rect">
            <a:avLst/>
          </a:prstGeom>
        </p:spPr>
      </p:pic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6" name="5 - Ορθογώνιο">
            <a:hlinkClick r:id="rId2" action="ppaction://hlinksldjump"/>
          </p:cNvPr>
          <p:cNvSpPr/>
          <p:nvPr/>
        </p:nvSpPr>
        <p:spPr>
          <a:xfrm>
            <a:off x="2143108" y="1857364"/>
            <a:ext cx="43973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b="1" dirty="0" smtClean="0">
                <a:latin typeface="Comic Sans MS" pitchFamily="66" charset="0"/>
              </a:rPr>
              <a:t>process = </a:t>
            </a:r>
            <a:r>
              <a:rPr lang="en-GB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procedure</a:t>
            </a:r>
            <a:r>
              <a:rPr lang="en-GB" sz="3200" b="1" dirty="0" smtClean="0">
                <a:latin typeface="Comic Sans MS" pitchFamily="66" charset="0"/>
              </a:rPr>
              <a:t> </a:t>
            </a:r>
            <a:endParaRPr lang="el-GR" sz="3200" b="1" dirty="0">
              <a:latin typeface="Comic Sans MS" pitchFamily="66" charset="0"/>
            </a:endParaRPr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9419-F929-47FC-90E7-242BFD5133E8}" type="slidenum">
              <a:rPr lang="el-GR" smtClean="0"/>
              <a:pPr/>
              <a:t>24</a:t>
            </a:fld>
            <a:endParaRPr lang="el-GR" dirty="0"/>
          </a:p>
        </p:txBody>
      </p:sp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6380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11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86710" y="6429396"/>
            <a:ext cx="500066" cy="428604"/>
          </a:xfrm>
          <a:prstGeom prst="rect">
            <a:avLst/>
          </a:prstGeom>
        </p:spPr>
      </p:pic>
      <p:pic>
        <p:nvPicPr>
          <p:cNvPr id="13" name="12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7215206" y="6429396"/>
            <a:ext cx="500066" cy="428604"/>
          </a:xfrm>
          <a:prstGeom prst="rect">
            <a:avLst/>
          </a:prstGeom>
        </p:spPr>
      </p:pic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6" name="5 - Ορθογώνιο">
            <a:hlinkClick r:id="rId2" action="ppaction://hlinksldjump"/>
          </p:cNvPr>
          <p:cNvSpPr/>
          <p:nvPr/>
        </p:nvSpPr>
        <p:spPr>
          <a:xfrm>
            <a:off x="1714480" y="1428736"/>
            <a:ext cx="495680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Comic Sans MS" pitchFamily="66" charset="0"/>
              </a:rPr>
              <a:t>interest ≠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indifference</a:t>
            </a:r>
            <a:r>
              <a:rPr lang="en-US" sz="3200" b="1" dirty="0" smtClean="0">
                <a:latin typeface="Comic Sans MS" pitchFamily="66" charset="0"/>
              </a:rPr>
              <a:t> </a:t>
            </a:r>
            <a:endParaRPr lang="el-GR" sz="3200" b="1" dirty="0">
              <a:latin typeface="Comic Sans MS" pitchFamily="66" charset="0"/>
            </a:endParaRPr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9419-F929-47FC-90E7-242BFD5133E8}" type="slidenum">
              <a:rPr lang="el-GR" smtClean="0"/>
              <a:pPr/>
              <a:t>25</a:t>
            </a:fld>
            <a:endParaRPr lang="el-GR" dirty="0"/>
          </a:p>
        </p:txBody>
      </p:sp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6380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11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86710" y="6429396"/>
            <a:ext cx="500066" cy="428604"/>
          </a:xfrm>
          <a:prstGeom prst="rect">
            <a:avLst/>
          </a:prstGeom>
        </p:spPr>
      </p:pic>
      <p:pic>
        <p:nvPicPr>
          <p:cNvPr id="13" name="12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7215206" y="6429396"/>
            <a:ext cx="500066" cy="428604"/>
          </a:xfrm>
          <a:prstGeom prst="rect">
            <a:avLst/>
          </a:prstGeom>
        </p:spPr>
      </p:pic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6" name="5 - Ορθογώνιο">
            <a:hlinkClick r:id="rId2" action="ppaction://hlinksldjump"/>
          </p:cNvPr>
          <p:cNvSpPr/>
          <p:nvPr/>
        </p:nvSpPr>
        <p:spPr>
          <a:xfrm>
            <a:off x="2000232" y="1571612"/>
            <a:ext cx="46714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Comic Sans MS" pitchFamily="66" charset="0"/>
              </a:rPr>
              <a:t>qualify -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qualification</a:t>
            </a:r>
            <a:endParaRPr lang="el-GR" sz="32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9419-F929-47FC-90E7-242BFD5133E8}" type="slidenum">
              <a:rPr lang="el-GR" smtClean="0"/>
              <a:pPr/>
              <a:t>26</a:t>
            </a:fld>
            <a:endParaRPr lang="el-GR" dirty="0"/>
          </a:p>
        </p:txBody>
      </p:sp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6380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11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86710" y="6429396"/>
            <a:ext cx="500066" cy="428604"/>
          </a:xfrm>
          <a:prstGeom prst="rect">
            <a:avLst/>
          </a:prstGeom>
        </p:spPr>
      </p:pic>
      <p:pic>
        <p:nvPicPr>
          <p:cNvPr id="13" name="12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7215206" y="6429396"/>
            <a:ext cx="500066" cy="428604"/>
          </a:xfrm>
          <a:prstGeom prst="rect">
            <a:avLst/>
          </a:prstGeom>
        </p:spPr>
      </p:pic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6" name="5 - Ορθογώνιο">
            <a:hlinkClick r:id="rId2" action="ppaction://hlinksldjump"/>
          </p:cNvPr>
          <p:cNvSpPr/>
          <p:nvPr/>
        </p:nvSpPr>
        <p:spPr>
          <a:xfrm>
            <a:off x="2500298" y="1785926"/>
            <a:ext cx="389401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Comic Sans MS" pitchFamily="66" charset="0"/>
              </a:rPr>
              <a:t>strong -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strength</a:t>
            </a:r>
            <a:r>
              <a:rPr lang="en-US" sz="3200" b="1" dirty="0" smtClean="0">
                <a:latin typeface="Comic Sans MS" pitchFamily="66" charset="0"/>
              </a:rPr>
              <a:t> </a:t>
            </a:r>
            <a:endParaRPr lang="el-GR" sz="3200" b="1" dirty="0">
              <a:latin typeface="Comic Sans MS" pitchFamily="66" charset="0"/>
            </a:endParaRPr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9419-F929-47FC-90E7-242BFD5133E8}" type="slidenum">
              <a:rPr lang="el-GR" smtClean="0"/>
              <a:pPr/>
              <a:t>27</a:t>
            </a:fld>
            <a:endParaRPr lang="el-GR" dirty="0"/>
          </a:p>
        </p:txBody>
      </p:sp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6380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11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86710" y="6429396"/>
            <a:ext cx="500066" cy="428604"/>
          </a:xfrm>
          <a:prstGeom prst="rect">
            <a:avLst/>
          </a:prstGeom>
        </p:spPr>
      </p:pic>
      <p:pic>
        <p:nvPicPr>
          <p:cNvPr id="13" name="12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7215206" y="6429396"/>
            <a:ext cx="500066" cy="428604"/>
          </a:xfrm>
          <a:prstGeom prst="rect">
            <a:avLst/>
          </a:prstGeom>
        </p:spPr>
      </p:pic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6" name="5 - Ορθογώνιο">
            <a:hlinkClick r:id="rId2" action="ppaction://hlinksldjump"/>
          </p:cNvPr>
          <p:cNvSpPr/>
          <p:nvPr/>
        </p:nvSpPr>
        <p:spPr>
          <a:xfrm>
            <a:off x="2857488" y="1714488"/>
            <a:ext cx="316785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Comic Sans MS" pitchFamily="66" charset="0"/>
              </a:rPr>
              <a:t>weak ≠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strong</a:t>
            </a:r>
            <a:r>
              <a:rPr lang="en-US" sz="3200" b="1" dirty="0" smtClean="0">
                <a:latin typeface="Comic Sans MS" pitchFamily="66" charset="0"/>
              </a:rPr>
              <a:t> </a:t>
            </a:r>
            <a:endParaRPr lang="el-GR" sz="3200" b="1" dirty="0">
              <a:latin typeface="Comic Sans MS" pitchFamily="66" charset="0"/>
            </a:endParaRPr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9419-F929-47FC-90E7-242BFD5133E8}" type="slidenum">
              <a:rPr lang="el-GR" smtClean="0"/>
              <a:pPr/>
              <a:t>28</a:t>
            </a:fld>
            <a:endParaRPr lang="el-GR" dirty="0"/>
          </a:p>
        </p:txBody>
      </p:sp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6380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11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86710" y="6429396"/>
            <a:ext cx="500066" cy="428604"/>
          </a:xfrm>
          <a:prstGeom prst="rect">
            <a:avLst/>
          </a:prstGeom>
        </p:spPr>
      </p:pic>
      <p:pic>
        <p:nvPicPr>
          <p:cNvPr id="13" name="12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7215206" y="6429396"/>
            <a:ext cx="500066" cy="428604"/>
          </a:xfrm>
          <a:prstGeom prst="rect">
            <a:avLst/>
          </a:prstGeom>
        </p:spPr>
      </p:pic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6" name="5 - Ορθογώνιο">
            <a:hlinkClick r:id="rId2" action="ppaction://hlinksldjump"/>
          </p:cNvPr>
          <p:cNvSpPr/>
          <p:nvPr/>
        </p:nvSpPr>
        <p:spPr>
          <a:xfrm>
            <a:off x="2928926" y="1857364"/>
            <a:ext cx="35012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Comic Sans MS" pitchFamily="66" charset="0"/>
              </a:rPr>
              <a:t>choose -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choice </a:t>
            </a:r>
            <a:endParaRPr lang="el-GR" sz="32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9419-F929-47FC-90E7-242BFD5133E8}" type="slidenum">
              <a:rPr lang="el-GR" smtClean="0"/>
              <a:pPr/>
              <a:t>29</a:t>
            </a:fld>
            <a:endParaRPr lang="el-GR" dirty="0"/>
          </a:p>
        </p:txBody>
      </p:sp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6380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11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86710" y="6429396"/>
            <a:ext cx="500066" cy="428604"/>
          </a:xfrm>
          <a:prstGeom prst="rect">
            <a:avLst/>
          </a:prstGeom>
        </p:spPr>
      </p:pic>
      <p:pic>
        <p:nvPicPr>
          <p:cNvPr id="13" name="12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7215206" y="6429396"/>
            <a:ext cx="500066" cy="428604"/>
          </a:xfrm>
          <a:prstGeom prst="rect">
            <a:avLst/>
          </a:prstGeom>
        </p:spPr>
      </p:pic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pic>
        <p:nvPicPr>
          <p:cNvPr id="13" name="12 - Εικόνα" descr="search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6116" y="4286256"/>
            <a:ext cx="1714512" cy="1922332"/>
          </a:xfrm>
          <a:prstGeom prst="rect">
            <a:avLst/>
          </a:prstGeom>
        </p:spPr>
      </p:pic>
      <p:pic>
        <p:nvPicPr>
          <p:cNvPr id="8" name="7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786710" y="6429396"/>
            <a:ext cx="500066" cy="428604"/>
          </a:xfrm>
          <a:prstGeom prst="rect">
            <a:avLst/>
          </a:prstGeom>
        </p:spPr>
      </p:pic>
      <p:pic>
        <p:nvPicPr>
          <p:cNvPr id="9" name="8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7215206" y="6429396"/>
            <a:ext cx="500066" cy="428604"/>
          </a:xfrm>
          <a:prstGeom prst="rect">
            <a:avLst/>
          </a:prstGeom>
        </p:spPr>
      </p:pic>
      <p:sp>
        <p:nvSpPr>
          <p:cNvPr id="10" name="WordArt 24"/>
          <p:cNvSpPr>
            <a:spLocks noChangeArrowheads="1" noChangeShapeType="1" noTextEdit="1"/>
          </p:cNvSpPr>
          <p:nvPr/>
        </p:nvSpPr>
        <p:spPr bwMode="auto">
          <a:xfrm>
            <a:off x="1071538" y="642918"/>
            <a:ext cx="6858048" cy="928694"/>
          </a:xfrm>
          <a:prstGeom prst="rect">
            <a:avLst/>
          </a:prstGeom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1400" b="1" kern="1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A. </a:t>
            </a:r>
            <a:r>
              <a:rPr lang="en-US" sz="1400" b="1" kern="1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ea typeface="Verdana" pitchFamily="34" charset="0"/>
                <a:cs typeface="Verdana" pitchFamily="34" charset="0"/>
              </a:rPr>
              <a:t>Exploring</a:t>
            </a:r>
            <a:r>
              <a:rPr lang="en-US" sz="1400" b="1" kern="1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 Language</a:t>
            </a:r>
            <a:endParaRPr lang="el-GR" sz="1400" b="1" kern="1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39700">
                  <a:schemeClr val="accent6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  <p:sp>
        <p:nvSpPr>
          <p:cNvPr id="14" name="1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429652" y="6429396"/>
            <a:ext cx="500066" cy="292079"/>
          </a:xfrm>
        </p:spPr>
        <p:txBody>
          <a:bodyPr/>
          <a:lstStyle/>
          <a:p>
            <a:fld id="{98EB9419-F929-47FC-90E7-242BFD5133E8}" type="slidenum">
              <a:rPr lang="el-GR" smtClean="0"/>
              <a:pPr/>
              <a:t>3</a:t>
            </a:fld>
            <a:endParaRPr lang="el-GR" dirty="0"/>
          </a:p>
        </p:txBody>
      </p:sp>
      <p:pic>
        <p:nvPicPr>
          <p:cNvPr id="11" name="10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86380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1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  <p:sp>
        <p:nvSpPr>
          <p:cNvPr id="15" name="14 - Ορθογώνιο"/>
          <p:cNvSpPr/>
          <p:nvPr/>
        </p:nvSpPr>
        <p:spPr>
          <a:xfrm>
            <a:off x="428596" y="1785926"/>
            <a:ext cx="835824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2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WORD ORDER</a:t>
            </a:r>
            <a:r>
              <a:rPr lang="el-GR" sz="2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 (ΣΥΝΤΑΞΗ ΠΡΟΤΑΣΕΩΝ)</a:t>
            </a:r>
            <a:endParaRPr lang="el-GR" sz="2400" b="1" spc="50" dirty="0" smtClean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glow rad="101600">
                  <a:schemeClr val="accent6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l-GR" sz="2400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Ο όρος </a:t>
            </a:r>
            <a:r>
              <a:rPr lang="en-GB" sz="2400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word order</a:t>
            </a:r>
            <a:r>
              <a:rPr lang="el-GR" sz="2400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 αναφέρεται στον τρόπο με τον οποίο συντάσσεται η πρόταση. Η σειρά των λέξεων στην Αγγλική γλώσσα είναι σημαντική γιατί μπορεί να επηρεάσει το νόημα της πρότασης. </a:t>
            </a:r>
            <a:endParaRPr lang="el-GR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6" name="5 - Ορθογώνιο">
            <a:hlinkClick r:id="rId2" action="ppaction://hlinksldjump"/>
          </p:cNvPr>
          <p:cNvSpPr/>
          <p:nvPr/>
        </p:nvSpPr>
        <p:spPr>
          <a:xfrm>
            <a:off x="2071670" y="1785926"/>
            <a:ext cx="431560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Comic Sans MS" pitchFamily="66" charset="0"/>
              </a:rPr>
              <a:t>appear -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appearance</a:t>
            </a:r>
            <a:endParaRPr lang="el-GR" sz="32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9419-F929-47FC-90E7-242BFD5133E8}" type="slidenum">
              <a:rPr lang="el-GR" smtClean="0"/>
              <a:pPr/>
              <a:t>30</a:t>
            </a:fld>
            <a:endParaRPr lang="el-GR" dirty="0"/>
          </a:p>
        </p:txBody>
      </p:sp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6380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11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86710" y="6429396"/>
            <a:ext cx="500066" cy="428604"/>
          </a:xfrm>
          <a:prstGeom prst="rect">
            <a:avLst/>
          </a:prstGeom>
        </p:spPr>
      </p:pic>
      <p:pic>
        <p:nvPicPr>
          <p:cNvPr id="13" name="12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7215206" y="6429396"/>
            <a:ext cx="500066" cy="428604"/>
          </a:xfrm>
          <a:prstGeom prst="rect">
            <a:avLst/>
          </a:prstGeom>
        </p:spPr>
      </p:pic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6" name="5 - Ορθογώνιο">
            <a:hlinkClick r:id="rId2" action="ppaction://hlinksldjump"/>
          </p:cNvPr>
          <p:cNvSpPr/>
          <p:nvPr/>
        </p:nvSpPr>
        <p:spPr>
          <a:xfrm>
            <a:off x="2428860" y="1714488"/>
            <a:ext cx="387157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Comic Sans MS" pitchFamily="66" charset="0"/>
              </a:rPr>
              <a:t>apply -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application</a:t>
            </a:r>
            <a:endParaRPr lang="el-GR" sz="32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9419-F929-47FC-90E7-242BFD5133E8}" type="slidenum">
              <a:rPr lang="el-GR" smtClean="0"/>
              <a:pPr/>
              <a:t>31</a:t>
            </a:fld>
            <a:endParaRPr lang="el-GR" dirty="0"/>
          </a:p>
        </p:txBody>
      </p:sp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6380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11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86710" y="6429396"/>
            <a:ext cx="500066" cy="428604"/>
          </a:xfrm>
          <a:prstGeom prst="rect">
            <a:avLst/>
          </a:prstGeom>
        </p:spPr>
      </p:pic>
      <p:pic>
        <p:nvPicPr>
          <p:cNvPr id="13" name="12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7215206" y="6429396"/>
            <a:ext cx="500066" cy="428604"/>
          </a:xfrm>
          <a:prstGeom prst="rect">
            <a:avLst/>
          </a:prstGeom>
        </p:spPr>
      </p:pic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6" name="5 - Ορθογώνιο">
            <a:hlinkClick r:id="rId2" action="ppaction://hlinksldjump"/>
          </p:cNvPr>
          <p:cNvSpPr/>
          <p:nvPr/>
        </p:nvSpPr>
        <p:spPr>
          <a:xfrm>
            <a:off x="2000232" y="1857364"/>
            <a:ext cx="430758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Comic Sans MS" pitchFamily="66" charset="0"/>
              </a:rPr>
              <a:t>certify -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certificate</a:t>
            </a:r>
            <a:endParaRPr lang="el-GR" sz="32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9419-F929-47FC-90E7-242BFD5133E8}" type="slidenum">
              <a:rPr lang="el-GR" smtClean="0"/>
              <a:pPr/>
              <a:t>32</a:t>
            </a:fld>
            <a:endParaRPr lang="el-GR" dirty="0"/>
          </a:p>
        </p:txBody>
      </p:sp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6380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11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86710" y="6429396"/>
            <a:ext cx="500066" cy="428604"/>
          </a:xfrm>
          <a:prstGeom prst="rect">
            <a:avLst/>
          </a:prstGeom>
        </p:spPr>
      </p:pic>
      <p:pic>
        <p:nvPicPr>
          <p:cNvPr id="13" name="12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7215206" y="6429396"/>
            <a:ext cx="500066" cy="428604"/>
          </a:xfrm>
          <a:prstGeom prst="rect">
            <a:avLst/>
          </a:prstGeom>
        </p:spPr>
      </p:pic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6" name="5 - Ορθογώνιο">
            <a:hlinkClick r:id="rId2" action="ppaction://hlinksldjump"/>
          </p:cNvPr>
          <p:cNvSpPr/>
          <p:nvPr/>
        </p:nvSpPr>
        <p:spPr>
          <a:xfrm>
            <a:off x="1428728" y="1714488"/>
            <a:ext cx="611257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Comic Sans MS" pitchFamily="66" charset="0"/>
              </a:rPr>
              <a:t>recommend -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recommendation</a:t>
            </a:r>
            <a:endParaRPr lang="el-GR" sz="32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9419-F929-47FC-90E7-242BFD5133E8}" type="slidenum">
              <a:rPr lang="el-GR" smtClean="0"/>
              <a:pPr/>
              <a:t>33</a:t>
            </a:fld>
            <a:endParaRPr lang="el-GR" dirty="0"/>
          </a:p>
        </p:txBody>
      </p:sp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6380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11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86710" y="6429396"/>
            <a:ext cx="500066" cy="428604"/>
          </a:xfrm>
          <a:prstGeom prst="rect">
            <a:avLst/>
          </a:prstGeom>
        </p:spPr>
      </p:pic>
      <p:pic>
        <p:nvPicPr>
          <p:cNvPr id="13" name="12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7215206" y="6429396"/>
            <a:ext cx="500066" cy="428604"/>
          </a:xfrm>
          <a:prstGeom prst="rect">
            <a:avLst/>
          </a:prstGeom>
        </p:spPr>
      </p:pic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6" name="5 - Ορθογώνιο">
            <a:hlinkClick r:id="rId2" action="ppaction://hlinksldjump"/>
          </p:cNvPr>
          <p:cNvSpPr/>
          <p:nvPr/>
        </p:nvSpPr>
        <p:spPr>
          <a:xfrm>
            <a:off x="134802" y="1714488"/>
            <a:ext cx="925926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Comic Sans MS" pitchFamily="66" charset="0"/>
              </a:rPr>
              <a:t>to pay attention to =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to consider thoroughly </a:t>
            </a:r>
            <a:endParaRPr lang="el-GR" sz="32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9419-F929-47FC-90E7-242BFD5133E8}" type="slidenum">
              <a:rPr lang="el-GR" smtClean="0"/>
              <a:pPr/>
              <a:t>34</a:t>
            </a:fld>
            <a:endParaRPr lang="el-GR" dirty="0"/>
          </a:p>
        </p:txBody>
      </p:sp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6380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11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86710" y="6429396"/>
            <a:ext cx="500066" cy="428604"/>
          </a:xfrm>
          <a:prstGeom prst="rect">
            <a:avLst/>
          </a:prstGeom>
        </p:spPr>
      </p:pic>
      <p:pic>
        <p:nvPicPr>
          <p:cNvPr id="13" name="12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7215206" y="6429396"/>
            <a:ext cx="500066" cy="428604"/>
          </a:xfrm>
          <a:prstGeom prst="rect">
            <a:avLst/>
          </a:prstGeom>
        </p:spPr>
      </p:pic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6" name="5 - Ορθογώνιο">
            <a:hlinkClick r:id="rId2" action="ppaction://hlinksldjump"/>
          </p:cNvPr>
          <p:cNvSpPr/>
          <p:nvPr/>
        </p:nvSpPr>
        <p:spPr>
          <a:xfrm>
            <a:off x="3000364" y="1500174"/>
            <a:ext cx="341311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Comic Sans MS" pitchFamily="66" charset="0"/>
              </a:rPr>
              <a:t>arrive -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arrival </a:t>
            </a:r>
            <a:endParaRPr lang="el-GR" sz="32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9419-F929-47FC-90E7-242BFD5133E8}" type="slidenum">
              <a:rPr lang="el-GR" smtClean="0"/>
              <a:pPr/>
              <a:t>35</a:t>
            </a:fld>
            <a:endParaRPr lang="el-GR" dirty="0"/>
          </a:p>
        </p:txBody>
      </p:sp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6380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11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86710" y="6429396"/>
            <a:ext cx="500066" cy="428604"/>
          </a:xfrm>
          <a:prstGeom prst="rect">
            <a:avLst/>
          </a:prstGeom>
        </p:spPr>
      </p:pic>
      <p:pic>
        <p:nvPicPr>
          <p:cNvPr id="13" name="12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7215206" y="6429396"/>
            <a:ext cx="500066" cy="428604"/>
          </a:xfrm>
          <a:prstGeom prst="rect">
            <a:avLst/>
          </a:prstGeom>
        </p:spPr>
      </p:pic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6" name="5 - Ορθογώνιο">
            <a:hlinkClick r:id="rId2" action="ppaction://hlinksldjump"/>
          </p:cNvPr>
          <p:cNvSpPr/>
          <p:nvPr/>
        </p:nvSpPr>
        <p:spPr>
          <a:xfrm>
            <a:off x="2571736" y="1714488"/>
            <a:ext cx="339868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Comic Sans MS" pitchFamily="66" charset="0"/>
              </a:rPr>
              <a:t>polite ≠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impolite</a:t>
            </a:r>
            <a:endParaRPr lang="el-GR" sz="32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9419-F929-47FC-90E7-242BFD5133E8}" type="slidenum">
              <a:rPr lang="el-GR" smtClean="0"/>
              <a:pPr/>
              <a:t>36</a:t>
            </a:fld>
            <a:endParaRPr lang="el-GR" dirty="0"/>
          </a:p>
        </p:txBody>
      </p:sp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6380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11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86710" y="6429396"/>
            <a:ext cx="500066" cy="428604"/>
          </a:xfrm>
          <a:prstGeom prst="rect">
            <a:avLst/>
          </a:prstGeom>
        </p:spPr>
      </p:pic>
      <p:pic>
        <p:nvPicPr>
          <p:cNvPr id="13" name="12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7215206" y="6429396"/>
            <a:ext cx="500066" cy="428604"/>
          </a:xfrm>
          <a:prstGeom prst="rect">
            <a:avLst/>
          </a:prstGeom>
        </p:spPr>
      </p:pic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6" name="5 - Ορθογώνιο">
            <a:hlinkClick r:id="rId2" action="ppaction://hlinksldjump"/>
          </p:cNvPr>
          <p:cNvSpPr/>
          <p:nvPr/>
        </p:nvSpPr>
        <p:spPr>
          <a:xfrm>
            <a:off x="1643042" y="1571612"/>
            <a:ext cx="5642891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Comic Sans MS" pitchFamily="66" charset="0"/>
              </a:rPr>
              <a:t>to admit =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to </a:t>
            </a:r>
            <a:r>
              <a:rPr lang="en-GB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acknowledge </a:t>
            </a:r>
          </a:p>
          <a:p>
            <a:r>
              <a:rPr lang="en-US" sz="3200" b="1" dirty="0" smtClean="0">
                <a:latin typeface="Comic Sans MS" pitchFamily="66" charset="0"/>
              </a:rPr>
              <a:t>           ≠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to deny</a:t>
            </a:r>
            <a:endParaRPr lang="el-GR" sz="32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9419-F929-47FC-90E7-242BFD5133E8}" type="slidenum">
              <a:rPr lang="el-GR" smtClean="0"/>
              <a:pPr/>
              <a:t>37</a:t>
            </a:fld>
            <a:endParaRPr lang="el-GR" dirty="0"/>
          </a:p>
        </p:txBody>
      </p:sp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6380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11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86710" y="6429396"/>
            <a:ext cx="500066" cy="428604"/>
          </a:xfrm>
          <a:prstGeom prst="rect">
            <a:avLst/>
          </a:prstGeom>
        </p:spPr>
      </p:pic>
      <p:pic>
        <p:nvPicPr>
          <p:cNvPr id="13" name="12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7215206" y="6429396"/>
            <a:ext cx="500066" cy="428604"/>
          </a:xfrm>
          <a:prstGeom prst="rect">
            <a:avLst/>
          </a:prstGeom>
        </p:spPr>
      </p:pic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6" name="5 - Ορθογώνιο">
            <a:hlinkClick r:id="rId2" action="ppaction://hlinksldjump"/>
          </p:cNvPr>
          <p:cNvSpPr/>
          <p:nvPr/>
        </p:nvSpPr>
        <p:spPr>
          <a:xfrm>
            <a:off x="2643174" y="1500174"/>
            <a:ext cx="4007828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Comic Sans MS" pitchFamily="66" charset="0"/>
              </a:rPr>
              <a:t>willing =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eager</a:t>
            </a:r>
          </a:p>
          <a:p>
            <a:r>
              <a:rPr lang="en-US" sz="3200" b="1" dirty="0" smtClean="0">
                <a:latin typeface="Comic Sans MS" pitchFamily="66" charset="0"/>
              </a:rPr>
              <a:t>        ≠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reluctant </a:t>
            </a:r>
            <a:endParaRPr lang="el-GR" sz="32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9419-F929-47FC-90E7-242BFD5133E8}" type="slidenum">
              <a:rPr lang="el-GR" smtClean="0"/>
              <a:pPr/>
              <a:t>38</a:t>
            </a:fld>
            <a:endParaRPr lang="el-GR" dirty="0"/>
          </a:p>
        </p:txBody>
      </p:sp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6380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11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86710" y="6429396"/>
            <a:ext cx="500066" cy="428604"/>
          </a:xfrm>
          <a:prstGeom prst="rect">
            <a:avLst/>
          </a:prstGeom>
        </p:spPr>
      </p:pic>
      <p:pic>
        <p:nvPicPr>
          <p:cNvPr id="13" name="12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7215206" y="6429396"/>
            <a:ext cx="500066" cy="428604"/>
          </a:xfrm>
          <a:prstGeom prst="rect">
            <a:avLst/>
          </a:prstGeom>
        </p:spPr>
      </p:pic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pic>
        <p:nvPicPr>
          <p:cNvPr id="8" name="7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643934" y="0"/>
            <a:ext cx="500066" cy="428604"/>
          </a:xfrm>
          <a:prstGeom prst="rect">
            <a:avLst/>
          </a:prstGeom>
        </p:spPr>
      </p:pic>
      <p:sp>
        <p:nvSpPr>
          <p:cNvPr id="6" name="5 - Ορθογώνιο">
            <a:hlinkClick r:id="rId3" action="ppaction://hlinksldjump"/>
          </p:cNvPr>
          <p:cNvSpPr/>
          <p:nvPr/>
        </p:nvSpPr>
        <p:spPr>
          <a:xfrm>
            <a:off x="1928794" y="1714488"/>
            <a:ext cx="472116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Comic Sans MS" pitchFamily="66" charset="0"/>
              </a:rPr>
              <a:t>explain -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explanation </a:t>
            </a:r>
            <a:endParaRPr lang="el-GR" sz="32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9419-F929-47FC-90E7-242BFD5133E8}" type="slidenum">
              <a:rPr lang="el-GR" smtClean="0"/>
              <a:pPr/>
              <a:t>39</a:t>
            </a:fld>
            <a:endParaRPr lang="el-GR" dirty="0"/>
          </a:p>
        </p:txBody>
      </p:sp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86380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11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86710" y="6429396"/>
            <a:ext cx="500066" cy="428604"/>
          </a:xfrm>
          <a:prstGeom prst="rect">
            <a:avLst/>
          </a:prstGeom>
        </p:spPr>
      </p:pic>
      <p:pic>
        <p:nvPicPr>
          <p:cNvPr id="13" name="12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7215206" y="6429396"/>
            <a:ext cx="500066" cy="428604"/>
          </a:xfrm>
          <a:prstGeom prst="rect">
            <a:avLst/>
          </a:prstGeom>
        </p:spPr>
      </p:pic>
      <p:sp>
        <p:nvSpPr>
          <p:cNvPr id="14" name="1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graphicFrame>
        <p:nvGraphicFramePr>
          <p:cNvPr id="10" name="9 - Πίνακας"/>
          <p:cNvGraphicFramePr>
            <a:graphicFrameLocks noGrp="1"/>
          </p:cNvGraphicFramePr>
          <p:nvPr/>
        </p:nvGraphicFramePr>
        <p:xfrm>
          <a:off x="428596" y="3143248"/>
          <a:ext cx="8215370" cy="1981200"/>
        </p:xfrm>
        <a:graphic>
          <a:graphicData uri="http://schemas.openxmlformats.org/drawingml/2006/table">
            <a:tbl>
              <a:tblPr/>
              <a:tblGrid>
                <a:gridCol w="2012872"/>
                <a:gridCol w="2602852"/>
                <a:gridCol w="3599646"/>
              </a:tblGrid>
              <a:tr h="52753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000" b="1" u="sng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omic Sans MS"/>
                          <a:ea typeface="Times New Roman"/>
                        </a:rPr>
                        <a:t>She</a:t>
                      </a:r>
                      <a:r>
                        <a:rPr lang="en-GB" sz="2000" dirty="0">
                          <a:latin typeface="Comic Sans MS"/>
                          <a:ea typeface="Times New Roman"/>
                        </a:rPr>
                        <a:t> </a:t>
                      </a:r>
                      <a:r>
                        <a:rPr lang="en-GB" sz="2000" u="sng" dirty="0">
                          <a:latin typeface="Comic Sans MS"/>
                          <a:ea typeface="Times New Roman"/>
                        </a:rPr>
                        <a:t>is typing</a:t>
                      </a:r>
                      <a:r>
                        <a:rPr lang="en-GB" sz="2000" dirty="0">
                          <a:latin typeface="Comic Sans MS"/>
                          <a:ea typeface="Times New Roman"/>
                        </a:rPr>
                        <a:t>.</a:t>
                      </a:r>
                      <a:endParaRPr lang="el-GR" sz="20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Comic Sans MS"/>
                          <a:ea typeface="Times New Roman"/>
                        </a:rPr>
                        <a:t>   </a:t>
                      </a:r>
                      <a:r>
                        <a:rPr lang="en-GB" sz="2000" dirty="0">
                          <a:latin typeface="Comic Sans MS"/>
                          <a:ea typeface="Times New Roman"/>
                          <a:sym typeface="Wingdings"/>
                        </a:rPr>
                        <a:t></a:t>
                      </a:r>
                      <a:endParaRPr lang="el-GR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000" b="1" u="sng" dirty="0">
                          <a:solidFill>
                            <a:srgbClr val="FF6600"/>
                          </a:solidFill>
                          <a:latin typeface="Comic Sans MS"/>
                          <a:ea typeface="Times New Roman"/>
                        </a:rPr>
                        <a:t>Jane</a:t>
                      </a:r>
                      <a:r>
                        <a:rPr lang="en-GB" sz="2000" dirty="0">
                          <a:latin typeface="Comic Sans MS"/>
                          <a:ea typeface="Times New Roman"/>
                        </a:rPr>
                        <a:t> </a:t>
                      </a:r>
                      <a:r>
                        <a:rPr lang="en-GB" sz="2000" u="sng" dirty="0">
                          <a:latin typeface="Comic Sans MS"/>
                          <a:ea typeface="Times New Roman"/>
                        </a:rPr>
                        <a:t>is typing</a:t>
                      </a:r>
                      <a:r>
                        <a:rPr lang="en-GB" sz="2000" dirty="0">
                          <a:latin typeface="Comic Sans MS"/>
                          <a:ea typeface="Times New Roman"/>
                        </a:rPr>
                        <a:t>.</a:t>
                      </a:r>
                      <a:endParaRPr lang="el-GR" sz="20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Comic Sans MS"/>
                          <a:ea typeface="Times New Roman"/>
                        </a:rPr>
                        <a:t>   </a:t>
                      </a:r>
                      <a:r>
                        <a:rPr lang="en-GB" sz="2000" dirty="0">
                          <a:latin typeface="Comic Sans MS"/>
                          <a:ea typeface="Times New Roman"/>
                          <a:sym typeface="Wingdings"/>
                        </a:rPr>
                        <a:t></a:t>
                      </a:r>
                      <a:endParaRPr lang="el-GR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000" b="1" u="sng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omic Sans MS"/>
                          <a:ea typeface="Times New Roman"/>
                        </a:rPr>
                        <a:t>The new secretary</a:t>
                      </a:r>
                      <a:r>
                        <a:rPr lang="en-GB" sz="20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omic Sans MS"/>
                          <a:ea typeface="Times New Roman"/>
                        </a:rPr>
                        <a:t> </a:t>
                      </a:r>
                      <a:r>
                        <a:rPr lang="en-GB" sz="2000" u="sng" dirty="0">
                          <a:latin typeface="Comic Sans MS"/>
                          <a:ea typeface="Times New Roman"/>
                        </a:rPr>
                        <a:t>is typing</a:t>
                      </a:r>
                      <a:r>
                        <a:rPr lang="en-GB" sz="2000" dirty="0">
                          <a:latin typeface="Comic Sans MS"/>
                          <a:ea typeface="Times New Roman"/>
                        </a:rPr>
                        <a:t>.  </a:t>
                      </a:r>
                      <a:endParaRPr lang="el-GR" sz="20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Comic Sans MS"/>
                          <a:ea typeface="Times New Roman"/>
                        </a:rPr>
                        <a:t>               </a:t>
                      </a:r>
                      <a:r>
                        <a:rPr lang="en-GB" sz="2000" dirty="0" smtClean="0">
                          <a:latin typeface="Comic Sans MS"/>
                          <a:ea typeface="Times New Roman"/>
                        </a:rPr>
                        <a:t> </a:t>
                      </a:r>
                      <a:r>
                        <a:rPr lang="en-GB" sz="2000" dirty="0" smtClean="0">
                          <a:latin typeface="Comic Sans MS"/>
                          <a:ea typeface="Times New Roman"/>
                          <a:sym typeface="Wingdings"/>
                        </a:rPr>
                        <a:t></a:t>
                      </a:r>
                      <a:endParaRPr lang="el-GR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565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Comic Sans MS"/>
                          <a:ea typeface="Times New Roman"/>
                        </a:rPr>
                        <a:t>   S         V</a:t>
                      </a:r>
                      <a:endParaRPr lang="el-GR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Comic Sans MS"/>
                          <a:ea typeface="Times New Roman"/>
                        </a:rPr>
                        <a:t>  </a:t>
                      </a:r>
                      <a:r>
                        <a:rPr lang="en-GB" sz="2000" dirty="0" smtClean="0">
                          <a:latin typeface="Comic Sans MS"/>
                          <a:ea typeface="Times New Roman"/>
                        </a:rPr>
                        <a:t> </a:t>
                      </a:r>
                      <a:r>
                        <a:rPr lang="en-GB" sz="2000" dirty="0">
                          <a:latin typeface="Comic Sans MS"/>
                          <a:ea typeface="Times New Roman"/>
                        </a:rPr>
                        <a:t>S          V</a:t>
                      </a:r>
                      <a:endParaRPr lang="el-GR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Comic Sans MS"/>
                          <a:ea typeface="Times New Roman"/>
                        </a:rPr>
                        <a:t>                S                   V</a:t>
                      </a:r>
                      <a:endParaRPr lang="el-GR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91302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b="1" u="sng" dirty="0">
                          <a:solidFill>
                            <a:srgbClr val="FF6600"/>
                          </a:solidFill>
                          <a:latin typeface="Comic Sans MS"/>
                          <a:ea typeface="Times New Roman"/>
                        </a:rPr>
                        <a:t>The secretary who reports to the President</a:t>
                      </a:r>
                      <a:r>
                        <a:rPr lang="en-GB" sz="2000" dirty="0">
                          <a:latin typeface="Comic Sans MS"/>
                          <a:ea typeface="Times New Roman"/>
                        </a:rPr>
                        <a:t> </a:t>
                      </a:r>
                      <a:r>
                        <a:rPr lang="en-GB" sz="2000" u="sng" dirty="0">
                          <a:latin typeface="Comic Sans MS"/>
                          <a:ea typeface="Times New Roman"/>
                        </a:rPr>
                        <a:t>is typing</a:t>
                      </a:r>
                      <a:r>
                        <a:rPr lang="en-GB" sz="2000" dirty="0">
                          <a:latin typeface="Comic Sans MS"/>
                          <a:ea typeface="Times New Roman"/>
                        </a:rPr>
                        <a:t>.</a:t>
                      </a:r>
                      <a:endParaRPr lang="el-GR" sz="20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Comic Sans MS"/>
                          <a:ea typeface="Times New Roman"/>
                        </a:rPr>
                        <a:t>                                                 </a:t>
                      </a:r>
                      <a:r>
                        <a:rPr lang="en-GB" sz="2000" dirty="0" smtClean="0">
                          <a:latin typeface="Comic Sans MS"/>
                          <a:ea typeface="Times New Roman"/>
                          <a:sym typeface="Wingdings"/>
                        </a:rPr>
                        <a:t></a:t>
                      </a:r>
                      <a:r>
                        <a:rPr lang="en-GB" sz="2000" dirty="0" smtClean="0">
                          <a:latin typeface="Comic Sans MS"/>
                          <a:ea typeface="Times New Roman"/>
                        </a:rPr>
                        <a:t> </a:t>
                      </a:r>
                      <a:endParaRPr lang="el-GR" sz="20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Comic Sans MS"/>
                          <a:ea typeface="Times New Roman"/>
                        </a:rPr>
                        <a:t>                                 S                                     V</a:t>
                      </a:r>
                      <a:endParaRPr lang="el-GR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214282" y="571480"/>
            <a:ext cx="8643998" cy="2400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0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α. </a:t>
            </a:r>
            <a:r>
              <a:rPr kumimoji="0" lang="en-US" sz="20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Subject</a:t>
            </a:r>
            <a:r>
              <a:rPr kumimoji="0" lang="el-GR" sz="20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 (υποκείμενο) + </a:t>
            </a:r>
            <a:r>
              <a:rPr kumimoji="0" lang="en-US" sz="20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Verb</a:t>
            </a:r>
            <a:r>
              <a:rPr kumimoji="0" lang="el-GR" sz="20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 (ρήμα)</a:t>
            </a:r>
            <a:endParaRPr kumimoji="0" lang="el-GR" sz="2000" b="1" i="0" u="none" strike="noStrike" normalizeH="0" baseline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01600">
                  <a:schemeClr val="accent6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Οι κύριοι όροι της πρότασης είναι το υποκείμενο (</a:t>
            </a:r>
            <a:r>
              <a:rPr kumimoji="0" lang="en-GB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Subject</a:t>
            </a:r>
            <a:r>
              <a:rPr kumimoji="0" 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) και το ρήμα (</a:t>
            </a:r>
            <a:r>
              <a:rPr kumimoji="0" lang="en-GB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Verb</a:t>
            </a:r>
            <a:r>
              <a:rPr kumimoji="0" 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). Το  υποκείμενο (ονομαστική)  είναι συνήθως αντωνυμία ή ουσιαστικό  που μπορεί να συνοδεύεται από επίθετα ή περιγραφικές φράσεις.</a:t>
            </a: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1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9419-F929-47FC-90E7-242BFD5133E8}" type="slidenum">
              <a:rPr lang="el-GR" smtClean="0"/>
              <a:pPr/>
              <a:t>4</a:t>
            </a:fld>
            <a:endParaRPr lang="el-GR" dirty="0"/>
          </a:p>
        </p:txBody>
      </p:sp>
      <p:pic>
        <p:nvPicPr>
          <p:cNvPr id="13" name="12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86380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13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786710" y="6429396"/>
            <a:ext cx="500066" cy="428604"/>
          </a:xfrm>
          <a:prstGeom prst="rect">
            <a:avLst/>
          </a:prstGeom>
        </p:spPr>
      </p:pic>
      <p:pic>
        <p:nvPicPr>
          <p:cNvPr id="16" name="15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7215206" y="6429396"/>
            <a:ext cx="500066" cy="428604"/>
          </a:xfrm>
          <a:prstGeom prst="rect">
            <a:avLst/>
          </a:prstGeom>
        </p:spPr>
      </p:pic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6" name="5 - Ορθογώνιο">
            <a:hlinkClick r:id="rId2" action="ppaction://hlinksldjump"/>
          </p:cNvPr>
          <p:cNvSpPr/>
          <p:nvPr/>
        </p:nvSpPr>
        <p:spPr>
          <a:xfrm>
            <a:off x="1428728" y="1643050"/>
            <a:ext cx="49471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Comic Sans MS" pitchFamily="66" charset="0"/>
              </a:rPr>
              <a:t>interview -</a:t>
            </a:r>
            <a:r>
              <a:rPr lang="en-GB" sz="3200" b="1" dirty="0" smtClean="0">
                <a:latin typeface="Comic Sans MS" pitchFamily="66" charset="0"/>
              </a:rPr>
              <a:t> </a:t>
            </a:r>
            <a:r>
              <a:rPr lang="en-GB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interviewer</a:t>
            </a:r>
            <a:r>
              <a:rPr lang="en-GB" sz="3200" b="1" dirty="0" smtClean="0">
                <a:latin typeface="Comic Sans MS" pitchFamily="66" charset="0"/>
              </a:rPr>
              <a:t> </a:t>
            </a:r>
            <a:endParaRPr lang="el-GR" sz="3200" b="1" dirty="0">
              <a:latin typeface="Comic Sans MS" pitchFamily="66" charset="0"/>
            </a:endParaRPr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9419-F929-47FC-90E7-242BFD5133E8}" type="slidenum">
              <a:rPr lang="el-GR" smtClean="0"/>
              <a:pPr/>
              <a:t>40</a:t>
            </a:fld>
            <a:endParaRPr lang="el-GR" dirty="0"/>
          </a:p>
        </p:txBody>
      </p:sp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6380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11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86710" y="6429396"/>
            <a:ext cx="500066" cy="428604"/>
          </a:xfrm>
          <a:prstGeom prst="rect">
            <a:avLst/>
          </a:prstGeom>
        </p:spPr>
      </p:pic>
      <p:pic>
        <p:nvPicPr>
          <p:cNvPr id="13" name="12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7215206" y="6429396"/>
            <a:ext cx="500066" cy="428604"/>
          </a:xfrm>
          <a:prstGeom prst="rect">
            <a:avLst/>
          </a:prstGeom>
        </p:spPr>
      </p:pic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6" name="5 - Ορθογώνιο">
            <a:hlinkClick r:id="rId3" action="ppaction://hlinksldjump"/>
          </p:cNvPr>
          <p:cNvSpPr/>
          <p:nvPr/>
        </p:nvSpPr>
        <p:spPr>
          <a:xfrm>
            <a:off x="1214414" y="1928802"/>
            <a:ext cx="652935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Comic Sans MS" pitchFamily="66" charset="0"/>
              </a:rPr>
              <a:t>to stress =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to </a:t>
            </a:r>
            <a:r>
              <a:rPr lang="en-GB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put emphasis on </a:t>
            </a:r>
            <a:endParaRPr lang="el-GR" sz="32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9419-F929-47FC-90E7-242BFD5133E8}" type="slidenum">
              <a:rPr lang="el-GR" smtClean="0"/>
              <a:pPr/>
              <a:t>41</a:t>
            </a:fld>
            <a:endParaRPr lang="el-GR" dirty="0"/>
          </a:p>
        </p:txBody>
      </p:sp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86380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12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flipH="1">
            <a:off x="7215206" y="6429396"/>
            <a:ext cx="500066" cy="428604"/>
          </a:xfrm>
          <a:prstGeom prst="rect">
            <a:avLst/>
          </a:prstGeom>
        </p:spPr>
      </p:pic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43570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2041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WordArt 2"/>
          <p:cNvSpPr>
            <a:spLocks noChangeArrowheads="1" noChangeShapeType="1" noTextEdit="1"/>
          </p:cNvSpPr>
          <p:nvPr/>
        </p:nvSpPr>
        <p:spPr bwMode="auto">
          <a:xfrm>
            <a:off x="1357290" y="1857364"/>
            <a:ext cx="6000792" cy="2928958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 rtl="0"/>
            <a:r>
              <a:rPr lang="en-US" sz="3600" kern="10" spc="0" dirty="0" smtClean="0">
                <a:ln w="9525">
                  <a:noFill/>
                  <a:round/>
                  <a:headEnd/>
                  <a:tailEnd/>
                </a:ln>
                <a:solidFill>
                  <a:schemeClr val="accent6">
                    <a:lumMod val="75000"/>
                  </a:schemeClr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Thank You</a:t>
            </a:r>
            <a:endParaRPr lang="el-GR" sz="3600" kern="10" spc="0" dirty="0">
              <a:ln w="9525">
                <a:noFill/>
                <a:round/>
                <a:headEnd/>
                <a:tailEnd/>
              </a:ln>
              <a:solidFill>
                <a:schemeClr val="accent6">
                  <a:lumMod val="75000"/>
                </a:schemeClr>
              </a:solidFill>
              <a:effectLst>
                <a:outerShdw dist="53882" dir="2700000" algn="ctr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3" name="1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468D-51FC-4501-99AB-3F52B294474A}" type="slidenum">
              <a:rPr lang="el-GR" smtClean="0"/>
              <a:pPr/>
              <a:t>42</a:t>
            </a:fld>
            <a:endParaRPr lang="el-GR" dirty="0"/>
          </a:p>
        </p:txBody>
      </p:sp>
      <p:sp>
        <p:nvSpPr>
          <p:cNvPr id="11" name="10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  <p:sp>
        <p:nvSpPr>
          <p:cNvPr id="12" name="11 - Ορθογώνιο"/>
          <p:cNvSpPr/>
          <p:nvPr/>
        </p:nvSpPr>
        <p:spPr>
          <a:xfrm>
            <a:off x="7215206" y="5357826"/>
            <a:ext cx="138672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hlinkClick r:id="rId4" action="ppaction://hlinksldjump"/>
              </a:rPr>
              <a:t>Back to top</a:t>
            </a:r>
            <a:endParaRPr lang="el-GR" sz="2000" b="1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graphicFrame>
        <p:nvGraphicFramePr>
          <p:cNvPr id="6" name="5 - Πίνακας"/>
          <p:cNvGraphicFramePr>
            <a:graphicFrameLocks noGrp="1"/>
          </p:cNvGraphicFramePr>
          <p:nvPr/>
        </p:nvGraphicFramePr>
        <p:xfrm>
          <a:off x="1571604" y="2357430"/>
          <a:ext cx="5411470" cy="914400"/>
        </p:xfrm>
        <a:graphic>
          <a:graphicData uri="http://schemas.openxmlformats.org/drawingml/2006/table">
            <a:tbl>
              <a:tblPr/>
              <a:tblGrid>
                <a:gridCol w="5411470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u="sng" dirty="0">
                          <a:latin typeface="Comic Sans MS"/>
                          <a:ea typeface="Times New Roman"/>
                        </a:rPr>
                        <a:t>Jane</a:t>
                      </a:r>
                      <a:r>
                        <a:rPr lang="en-GB" sz="2000" dirty="0">
                          <a:latin typeface="Comic Sans MS"/>
                          <a:ea typeface="Times New Roman"/>
                        </a:rPr>
                        <a:t> </a:t>
                      </a:r>
                      <a:r>
                        <a:rPr lang="en-GB" sz="2000" u="sng" dirty="0">
                          <a:latin typeface="Comic Sans MS"/>
                          <a:ea typeface="Times New Roman"/>
                        </a:rPr>
                        <a:t>is typing</a:t>
                      </a:r>
                      <a:r>
                        <a:rPr lang="en-GB" sz="2000" dirty="0">
                          <a:latin typeface="Comic Sans MS"/>
                          <a:ea typeface="Times New Roman"/>
                        </a:rPr>
                        <a:t> </a:t>
                      </a:r>
                      <a:r>
                        <a:rPr lang="en-GB" sz="2000" b="1" u="sng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omic Sans MS"/>
                          <a:ea typeface="Times New Roman"/>
                        </a:rPr>
                        <a:t>the minutes</a:t>
                      </a:r>
                      <a:r>
                        <a:rPr lang="en-GB" sz="2000" b="1" dirty="0">
                          <a:latin typeface="Comic Sans MS"/>
                          <a:ea typeface="Times New Roman"/>
                        </a:rPr>
                        <a:t>.</a:t>
                      </a:r>
                      <a:endParaRPr lang="el-GR" sz="20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Comic Sans MS"/>
                          <a:ea typeface="Times New Roman"/>
                        </a:rPr>
                        <a:t>                    </a:t>
                      </a:r>
                      <a:r>
                        <a:rPr lang="en-GB" sz="2000" dirty="0">
                          <a:latin typeface="Comic Sans MS"/>
                          <a:ea typeface="Times New Roman"/>
                          <a:sym typeface="Wingdings"/>
                        </a:rPr>
                        <a:t></a:t>
                      </a:r>
                      <a:endParaRPr lang="el-GR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Comic Sans MS"/>
                          <a:ea typeface="Times New Roman"/>
                        </a:rPr>
                        <a:t>               </a:t>
                      </a:r>
                      <a:r>
                        <a:rPr lang="en-GB" sz="2000" dirty="0" smtClean="0">
                          <a:latin typeface="Comic Sans MS"/>
                          <a:ea typeface="Times New Roman"/>
                        </a:rPr>
                        <a:t> </a:t>
                      </a:r>
                      <a:r>
                        <a:rPr lang="en-GB" sz="2000" dirty="0">
                          <a:latin typeface="Comic Sans MS"/>
                          <a:ea typeface="Times New Roman"/>
                        </a:rPr>
                        <a:t>S          V             O</a:t>
                      </a:r>
                      <a:endParaRPr lang="el-GR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357158" y="571480"/>
            <a:ext cx="8143932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b</a:t>
            </a:r>
            <a:r>
              <a:rPr kumimoji="0" lang="el-GR" sz="20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sz="20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Subject</a:t>
            </a:r>
            <a:r>
              <a:rPr kumimoji="0" lang="el-GR" sz="20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 (υποκείμενο) + </a:t>
            </a:r>
            <a:r>
              <a:rPr kumimoji="0" lang="en-US" sz="20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Verb</a:t>
            </a:r>
            <a:r>
              <a:rPr kumimoji="0" lang="el-GR" sz="20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 (ρήμα) + </a:t>
            </a:r>
            <a:r>
              <a:rPr kumimoji="0" lang="en-US" sz="20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Object</a:t>
            </a:r>
            <a:r>
              <a:rPr kumimoji="0" lang="el-GR" sz="20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 (αντικείμενο)</a:t>
            </a:r>
            <a:endParaRPr kumimoji="0" lang="el-GR" sz="2000" b="1" i="0" u="none" strike="noStrike" normalizeH="0" baseline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01600">
                  <a:schemeClr val="accent6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Το  αντικείμενο (αιτιατική) είναι συνήθως αντωνυμία ή ουσιαστικό  που μπορεί να συνοδεύεται από επίθετα ή περιγραφικές φράσεις.</a:t>
            </a: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214282" y="3357562"/>
            <a:ext cx="857252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c. Subject + Verb + Object (person) + Object (thing)</a:t>
            </a:r>
            <a:r>
              <a:rPr kumimoji="0" lang="en-GB" sz="20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en-GB" sz="2000" b="1" i="0" u="none" strike="noStrike" normalizeH="0" baseline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01600">
                  <a:schemeClr val="accent6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10 - Πίνακας"/>
          <p:cNvGraphicFramePr>
            <a:graphicFrameLocks noGrp="1"/>
          </p:cNvGraphicFramePr>
          <p:nvPr/>
        </p:nvGraphicFramePr>
        <p:xfrm>
          <a:off x="1142976" y="5143512"/>
          <a:ext cx="6858048" cy="914400"/>
        </p:xfrm>
        <a:graphic>
          <a:graphicData uri="http://schemas.openxmlformats.org/drawingml/2006/table">
            <a:tbl>
              <a:tblPr/>
              <a:tblGrid>
                <a:gridCol w="6858048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omic Sans MS"/>
                          <a:ea typeface="Times New Roman"/>
                        </a:rPr>
                        <a:t>Carol sent </a:t>
                      </a:r>
                      <a:r>
                        <a:rPr lang="en-US" sz="2000" b="1" u="sng" dirty="0">
                          <a:solidFill>
                            <a:srgbClr val="FF6600"/>
                          </a:solidFill>
                          <a:latin typeface="Comic Sans MS"/>
                          <a:ea typeface="Times New Roman"/>
                        </a:rPr>
                        <a:t>Ann</a:t>
                      </a:r>
                      <a:r>
                        <a:rPr lang="en-US" sz="2000" dirty="0">
                          <a:solidFill>
                            <a:srgbClr val="FF6600"/>
                          </a:solidFill>
                          <a:latin typeface="Comic Sans MS"/>
                          <a:ea typeface="Times New Roman"/>
                        </a:rPr>
                        <a:t> </a:t>
                      </a:r>
                      <a:r>
                        <a:rPr lang="en-US" sz="2000" b="1" u="sng" dirty="0">
                          <a:solidFill>
                            <a:srgbClr val="FF6600"/>
                          </a:solidFill>
                          <a:latin typeface="Comic Sans MS"/>
                          <a:ea typeface="Times New Roman"/>
                        </a:rPr>
                        <a:t>a letter</a:t>
                      </a:r>
                      <a:r>
                        <a:rPr lang="en-GB" sz="2000" b="1" dirty="0">
                          <a:latin typeface="Comic Sans MS"/>
                          <a:ea typeface="Times New Roman"/>
                        </a:rPr>
                        <a:t>.</a:t>
                      </a:r>
                      <a:endParaRPr lang="el-GR" sz="20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Comic Sans MS"/>
                          <a:ea typeface="Times New Roman"/>
                        </a:rPr>
                        <a:t>               </a:t>
                      </a:r>
                      <a:r>
                        <a:rPr lang="en-GB" sz="2000" dirty="0">
                          <a:latin typeface="Comic Sans MS"/>
                          <a:ea typeface="Times New Roman"/>
                          <a:sym typeface="Wingdings"/>
                        </a:rPr>
                        <a:t></a:t>
                      </a:r>
                      <a:r>
                        <a:rPr lang="en-GB" sz="2000" dirty="0">
                          <a:latin typeface="Comic Sans MS"/>
                          <a:ea typeface="Times New Roman"/>
                        </a:rPr>
                        <a:t>        </a:t>
                      </a:r>
                      <a:r>
                        <a:rPr lang="en-GB" sz="2000" dirty="0">
                          <a:latin typeface="Comic Sans MS"/>
                          <a:ea typeface="Times New Roman"/>
                          <a:sym typeface="Wingdings"/>
                        </a:rPr>
                        <a:t></a:t>
                      </a:r>
                      <a:endParaRPr lang="el-GR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Comic Sans MS"/>
                          <a:ea typeface="Times New Roman"/>
                        </a:rPr>
                        <a:t>                          </a:t>
                      </a:r>
                      <a:r>
                        <a:rPr lang="en-GB" sz="2000" dirty="0" smtClean="0">
                          <a:latin typeface="Comic Sans MS"/>
                          <a:ea typeface="Times New Roman"/>
                        </a:rPr>
                        <a:t> </a:t>
                      </a:r>
                      <a:r>
                        <a:rPr lang="en-GB" sz="2000" dirty="0">
                          <a:latin typeface="Comic Sans MS"/>
                          <a:ea typeface="Times New Roman"/>
                        </a:rPr>
                        <a:t>S      V       </a:t>
                      </a:r>
                      <a:r>
                        <a:rPr lang="el-GR" sz="2000" dirty="0">
                          <a:latin typeface="Comic Sans MS"/>
                          <a:ea typeface="Times New Roman"/>
                        </a:rPr>
                        <a:t>Ο</a:t>
                      </a:r>
                      <a:r>
                        <a:rPr lang="en-GB" sz="2000" dirty="0">
                          <a:latin typeface="Comic Sans MS"/>
                          <a:ea typeface="Times New Roman"/>
                        </a:rPr>
                        <a:t>        O</a:t>
                      </a:r>
                      <a:endParaRPr lang="el-GR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571472" y="4000504"/>
            <a:ext cx="821537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Όταν το ρήμα συντάσσεται με δύο αντικείμενα  και προηγείται το πρόσωπο δεν υπάρχει καμία αλλαγή.</a:t>
            </a: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1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9419-F929-47FC-90E7-242BFD5133E8}" type="slidenum">
              <a:rPr lang="el-GR" smtClean="0"/>
              <a:pPr/>
              <a:t>5</a:t>
            </a:fld>
            <a:endParaRPr lang="el-GR" dirty="0"/>
          </a:p>
        </p:txBody>
      </p:sp>
      <p:pic>
        <p:nvPicPr>
          <p:cNvPr id="16" name="15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86380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17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786710" y="6429396"/>
            <a:ext cx="500066" cy="428604"/>
          </a:xfrm>
          <a:prstGeom prst="rect">
            <a:avLst/>
          </a:prstGeom>
        </p:spPr>
      </p:pic>
      <p:pic>
        <p:nvPicPr>
          <p:cNvPr id="19" name="18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7215206" y="6429396"/>
            <a:ext cx="500066" cy="428604"/>
          </a:xfrm>
          <a:prstGeom prst="rect">
            <a:avLst/>
          </a:prstGeom>
        </p:spPr>
      </p:pic>
      <p:sp>
        <p:nvSpPr>
          <p:cNvPr id="20" name="1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graphicFrame>
        <p:nvGraphicFramePr>
          <p:cNvPr id="6" name="5 - Πίνακας"/>
          <p:cNvGraphicFramePr>
            <a:graphicFrameLocks noGrp="1"/>
          </p:cNvGraphicFramePr>
          <p:nvPr/>
        </p:nvGraphicFramePr>
        <p:xfrm>
          <a:off x="500034" y="3286124"/>
          <a:ext cx="8072494" cy="1524000"/>
        </p:xfrm>
        <a:graphic>
          <a:graphicData uri="http://schemas.openxmlformats.org/drawingml/2006/table">
            <a:tbl>
              <a:tblPr/>
              <a:tblGrid>
                <a:gridCol w="8072494"/>
              </a:tblGrid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omic Sans MS"/>
                          <a:ea typeface="Times New Roman"/>
                        </a:rPr>
                        <a:t>     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omic Sans MS"/>
                          <a:ea typeface="Times New Roman"/>
                        </a:rPr>
                        <a:t>      Carol        sent         </a:t>
                      </a:r>
                      <a:r>
                        <a:rPr lang="en-US" sz="2000" b="1" u="sng" dirty="0" smtClean="0">
                          <a:solidFill>
                            <a:srgbClr val="FF6600"/>
                          </a:solidFill>
                          <a:latin typeface="Comic Sans MS"/>
                          <a:ea typeface="Times New Roman"/>
                        </a:rPr>
                        <a:t>a </a:t>
                      </a:r>
                      <a:r>
                        <a:rPr lang="en-US" sz="2000" b="1" u="sng" dirty="0">
                          <a:solidFill>
                            <a:srgbClr val="FF6600"/>
                          </a:solidFill>
                          <a:latin typeface="Comic Sans MS"/>
                          <a:ea typeface="Times New Roman"/>
                        </a:rPr>
                        <a:t>letter</a:t>
                      </a:r>
                      <a:r>
                        <a:rPr lang="en-US" sz="2000" b="1" dirty="0">
                          <a:solidFill>
                            <a:srgbClr val="47A3FF"/>
                          </a:solidFill>
                          <a:latin typeface="Comic Sans MS"/>
                          <a:ea typeface="Times New Roman"/>
                        </a:rPr>
                        <a:t> </a:t>
                      </a:r>
                      <a:r>
                        <a:rPr lang="en-US" sz="2000" b="1" dirty="0" smtClean="0">
                          <a:solidFill>
                            <a:srgbClr val="47A3FF"/>
                          </a:solidFill>
                          <a:latin typeface="Comic Sans MS"/>
                          <a:ea typeface="Times New Roman"/>
                        </a:rPr>
                        <a:t>       </a:t>
                      </a:r>
                      <a:r>
                        <a:rPr lang="en-GB" sz="2000" b="1" dirty="0" smtClean="0">
                          <a:latin typeface="Comic Sans MS"/>
                          <a:ea typeface="Times New Roman"/>
                        </a:rPr>
                        <a:t>to</a:t>
                      </a:r>
                      <a:r>
                        <a:rPr lang="en-GB" sz="2000" b="1" dirty="0" smtClean="0">
                          <a:solidFill>
                            <a:srgbClr val="47A3FF"/>
                          </a:solidFill>
                          <a:latin typeface="Comic Sans MS"/>
                          <a:ea typeface="Times New Roman"/>
                        </a:rPr>
                        <a:t>         </a:t>
                      </a:r>
                      <a:r>
                        <a:rPr lang="en-US" sz="2000" b="1" u="sng" dirty="0" smtClean="0">
                          <a:solidFill>
                            <a:srgbClr val="FF6600"/>
                          </a:solidFill>
                          <a:latin typeface="Comic Sans MS"/>
                          <a:ea typeface="Times New Roman"/>
                        </a:rPr>
                        <a:t>Ann</a:t>
                      </a:r>
                      <a:r>
                        <a:rPr lang="en-GB" sz="2000" b="1" dirty="0" smtClean="0">
                          <a:latin typeface="Comic Sans MS"/>
                          <a:ea typeface="Times New Roman"/>
                        </a:rPr>
                        <a:t>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 smtClean="0">
                          <a:latin typeface="Comic Sans MS"/>
                          <a:ea typeface="Times New Roman"/>
                        </a:rPr>
                        <a:t>                              </a:t>
                      </a:r>
                      <a:r>
                        <a:rPr lang="en-GB" sz="2000" dirty="0" smtClean="0">
                          <a:latin typeface="Comic Sans MS"/>
                          <a:ea typeface="Times New Roman"/>
                          <a:sym typeface="Wingdings"/>
                        </a:rPr>
                        <a:t>                                  </a:t>
                      </a:r>
                      <a:endParaRPr lang="el-GR" sz="2000" dirty="0" smtClean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l-GR" sz="2000" dirty="0" smtClean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Comic Sans MS"/>
                          <a:ea typeface="Times New Roman"/>
                        </a:rPr>
                        <a:t>        </a:t>
                      </a:r>
                      <a:r>
                        <a:rPr lang="en-GB" sz="2000" dirty="0" smtClean="0">
                          <a:latin typeface="Comic Sans MS"/>
                          <a:ea typeface="Times New Roman"/>
                        </a:rPr>
                        <a:t>S              V                 </a:t>
                      </a:r>
                      <a:r>
                        <a:rPr lang="el-GR" sz="2000" dirty="0" smtClean="0">
                          <a:latin typeface="Comic Sans MS"/>
                          <a:ea typeface="Times New Roman"/>
                        </a:rPr>
                        <a:t>Ο</a:t>
                      </a:r>
                      <a:r>
                        <a:rPr lang="en-GB" sz="2000" dirty="0" smtClean="0">
                          <a:latin typeface="Comic Sans MS"/>
                          <a:ea typeface="Times New Roman"/>
                        </a:rPr>
                        <a:t>                                  O</a:t>
                      </a:r>
                      <a:endParaRPr lang="el-GR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214282" y="1000108"/>
            <a:ext cx="8358246" cy="2215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Όταν προηγείται το πράγμα  και ακολουθεί το πρόσωπο τότε προσθέτουμε την λέξη </a:t>
            </a:r>
            <a:r>
              <a:rPr kumimoji="0" lang="en-GB" sz="24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en-GB" sz="2400" b="1" i="0" u="none" strike="noStrike" cap="none" normalizeH="0" baseline="0" dirty="0" smtClean="0">
                <a:ln>
                  <a:noFill/>
                </a:ln>
                <a:solidFill>
                  <a:schemeClr val="accent6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πριν το πρόσωπο.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Subject</a:t>
            </a:r>
            <a:r>
              <a:rPr kumimoji="0" lang="el-GR" sz="20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 + </a:t>
            </a:r>
            <a:r>
              <a:rPr kumimoji="0" lang="en-US" sz="20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Verb</a:t>
            </a:r>
            <a:r>
              <a:rPr kumimoji="0" lang="el-GR" sz="20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 + </a:t>
            </a:r>
            <a:r>
              <a:rPr kumimoji="0" lang="en-US" sz="20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Object</a:t>
            </a:r>
            <a:r>
              <a:rPr kumimoji="0" lang="el-GR" sz="20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 (</a:t>
            </a:r>
            <a:r>
              <a:rPr kumimoji="0" lang="en-US" sz="20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thing</a:t>
            </a:r>
            <a:r>
              <a:rPr kumimoji="0" lang="el-GR" sz="20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) + </a:t>
            </a:r>
            <a:r>
              <a:rPr kumimoji="0" lang="en-US" sz="20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el-GR" sz="20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 + </a:t>
            </a:r>
            <a:r>
              <a:rPr kumimoji="0" lang="en-US" sz="20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Object</a:t>
            </a:r>
            <a:r>
              <a:rPr kumimoji="0" lang="el-GR" sz="20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 (</a:t>
            </a:r>
            <a:r>
              <a:rPr kumimoji="0" lang="en-US" sz="20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person</a:t>
            </a:r>
            <a:r>
              <a:rPr kumimoji="0" lang="el-GR" sz="20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) </a:t>
            </a:r>
            <a:endParaRPr kumimoji="0" lang="el-GR" sz="2000" b="1" i="0" u="none" strike="noStrike" normalizeH="0" baseline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01600">
                  <a:schemeClr val="accent6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1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9419-F929-47FC-90E7-242BFD5133E8}" type="slidenum">
              <a:rPr lang="el-GR" smtClean="0"/>
              <a:pPr/>
              <a:t>6</a:t>
            </a:fld>
            <a:endParaRPr lang="el-GR" dirty="0"/>
          </a:p>
        </p:txBody>
      </p:sp>
      <p:pic>
        <p:nvPicPr>
          <p:cNvPr id="13" name="12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86380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13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786710" y="6429396"/>
            <a:ext cx="500066" cy="428604"/>
          </a:xfrm>
          <a:prstGeom prst="rect">
            <a:avLst/>
          </a:prstGeom>
        </p:spPr>
      </p:pic>
      <p:pic>
        <p:nvPicPr>
          <p:cNvPr id="16" name="15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7215206" y="6429396"/>
            <a:ext cx="500066" cy="428604"/>
          </a:xfrm>
          <a:prstGeom prst="rect">
            <a:avLst/>
          </a:prstGeom>
        </p:spPr>
      </p:pic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285720" y="1000108"/>
            <a:ext cx="8643998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d</a:t>
            </a:r>
            <a:r>
              <a:rPr kumimoji="0" lang="el-GR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Subject</a:t>
            </a:r>
            <a:r>
              <a:rPr kumimoji="0" lang="el-GR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 (υποκείμενο) + </a:t>
            </a:r>
            <a:r>
              <a:rPr kumimoji="0" lang="en-US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Verb</a:t>
            </a:r>
            <a:r>
              <a:rPr kumimoji="0" lang="el-GR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 (ρήμα) + </a:t>
            </a:r>
            <a:r>
              <a:rPr kumimoji="0" lang="en-US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Object</a:t>
            </a:r>
            <a:r>
              <a:rPr kumimoji="0" lang="el-GR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 (αντικείμενο) + </a:t>
            </a:r>
            <a:r>
              <a:rPr kumimoji="0" lang="en-GB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Adverbials</a:t>
            </a:r>
            <a:r>
              <a:rPr kumimoji="0" lang="el-GR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en-US" b="1" i="0" u="none" strike="noStrike" normalizeH="0" baseline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01600">
                  <a:schemeClr val="accent6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Ta adverbials </a:t>
            </a:r>
            <a:r>
              <a:rPr kumimoji="0" 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περιλαμβάνουν τα επιρρήματα (</a:t>
            </a: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here</a:t>
            </a:r>
            <a:r>
              <a:rPr kumimoji="0" 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now</a:t>
            </a:r>
            <a:r>
              <a:rPr kumimoji="0" 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well</a:t>
            </a:r>
            <a:r>
              <a:rPr kumimoji="0" 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) και τις επιρρηματικές φράσεις (</a:t>
            </a: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for the rest of the day</a:t>
            </a:r>
            <a:r>
              <a:rPr kumimoji="0" 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).  Εφόσον δεν χρησιμοποιούνται εμφατικά ακολουθούν το ρήμα ή το αντικείμενο αν υπάρχει.  Στην περίπτωση που υπάρχουν περισσότερα από ένα </a:t>
            </a: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adverbials </a:t>
            </a:r>
            <a:r>
              <a:rPr kumimoji="0" 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στην πρόταση τότε η σειρά είναι: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Subject</a:t>
            </a:r>
            <a:r>
              <a:rPr kumimoji="0" lang="en-GB" sz="24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 + </a:t>
            </a:r>
            <a:r>
              <a:rPr kumimoji="0" lang="en-US" sz="24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Verb</a:t>
            </a:r>
            <a:r>
              <a:rPr kumimoji="0" lang="en-GB" sz="24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 + </a:t>
            </a:r>
            <a:r>
              <a:rPr kumimoji="0" lang="en-US" sz="24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Object</a:t>
            </a:r>
            <a:r>
              <a:rPr kumimoji="0" lang="en-GB" sz="24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 + Manner + Place + Time</a:t>
            </a:r>
            <a:endParaRPr kumimoji="0" lang="en-GB" sz="2400" b="1" i="0" u="none" strike="noStrike" normalizeH="0" baseline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1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9419-F929-47FC-90E7-242BFD5133E8}" type="slidenum">
              <a:rPr lang="el-GR" smtClean="0"/>
              <a:pPr/>
              <a:t>7</a:t>
            </a:fld>
            <a:endParaRPr lang="el-GR" dirty="0"/>
          </a:p>
        </p:txBody>
      </p:sp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86380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10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786710" y="6429396"/>
            <a:ext cx="500066" cy="428604"/>
          </a:xfrm>
          <a:prstGeom prst="rect">
            <a:avLst/>
          </a:prstGeom>
        </p:spPr>
      </p:pic>
      <p:pic>
        <p:nvPicPr>
          <p:cNvPr id="13" name="12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7215206" y="6429396"/>
            <a:ext cx="500066" cy="428604"/>
          </a:xfrm>
          <a:prstGeom prst="rect">
            <a:avLst/>
          </a:prstGeom>
        </p:spPr>
      </p:pic>
      <p:sp>
        <p:nvSpPr>
          <p:cNvPr id="14" name="1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graphicFrame>
        <p:nvGraphicFramePr>
          <p:cNvPr id="6" name="5 - Πίνακας"/>
          <p:cNvGraphicFramePr>
            <a:graphicFrameLocks noGrp="1"/>
          </p:cNvGraphicFramePr>
          <p:nvPr/>
        </p:nvGraphicFramePr>
        <p:xfrm>
          <a:off x="428596" y="571480"/>
          <a:ext cx="8501122" cy="5286412"/>
        </p:xfrm>
        <a:graphic>
          <a:graphicData uri="http://schemas.openxmlformats.org/drawingml/2006/table">
            <a:tbl>
              <a:tblPr/>
              <a:tblGrid>
                <a:gridCol w="8501122"/>
              </a:tblGrid>
              <a:tr h="9328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Comic Sans MS"/>
                          <a:ea typeface="Times New Roman"/>
                        </a:rPr>
                        <a:t>Ann types the minutes </a:t>
                      </a:r>
                      <a:r>
                        <a:rPr lang="en-GB" sz="2000" b="1" u="sng" dirty="0">
                          <a:solidFill>
                            <a:srgbClr val="FF6600"/>
                          </a:solidFill>
                          <a:latin typeface="Comic Sans MS"/>
                          <a:ea typeface="Times New Roman"/>
                        </a:rPr>
                        <a:t>carefully</a:t>
                      </a:r>
                      <a:r>
                        <a:rPr lang="en-GB" sz="2000" u="none" dirty="0">
                          <a:latin typeface="Comic Sans MS"/>
                          <a:ea typeface="Times New Roman"/>
                        </a:rPr>
                        <a:t>.</a:t>
                      </a:r>
                      <a:endParaRPr lang="el-GR" sz="2000" u="none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Comic Sans MS"/>
                          <a:ea typeface="Times New Roman"/>
                        </a:rPr>
                        <a:t>                                   </a:t>
                      </a:r>
                      <a:r>
                        <a:rPr lang="en-GB" sz="2000" dirty="0">
                          <a:latin typeface="Comic Sans MS"/>
                          <a:ea typeface="Times New Roman"/>
                          <a:sym typeface="Wingdings"/>
                        </a:rPr>
                        <a:t></a:t>
                      </a:r>
                      <a:endParaRPr lang="el-GR" sz="20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Comic Sans MS"/>
                          <a:ea typeface="Times New Roman"/>
                        </a:rPr>
                        <a:t>                                  </a:t>
                      </a:r>
                      <a:r>
                        <a:rPr lang="en-GB" sz="2000" b="1" dirty="0">
                          <a:latin typeface="Comic Sans MS"/>
                          <a:ea typeface="Times New Roman"/>
                        </a:rPr>
                        <a:t>manner</a:t>
                      </a:r>
                      <a:endParaRPr lang="el-GR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328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Comic Sans MS"/>
                          <a:ea typeface="Times New Roman"/>
                        </a:rPr>
                        <a:t>Ann types the minutes </a:t>
                      </a:r>
                      <a:r>
                        <a:rPr lang="en-GB" sz="2000" b="1" u="sng" dirty="0">
                          <a:solidFill>
                            <a:srgbClr val="FF6600"/>
                          </a:solidFill>
                          <a:latin typeface="Comic Sans MS"/>
                          <a:ea typeface="Times New Roman"/>
                        </a:rPr>
                        <a:t>in her office</a:t>
                      </a:r>
                      <a:r>
                        <a:rPr lang="en-GB" sz="2000" u="none" dirty="0">
                          <a:latin typeface="Comic Sans MS"/>
                          <a:ea typeface="Times New Roman"/>
                        </a:rPr>
                        <a:t>.</a:t>
                      </a:r>
                      <a:endParaRPr lang="el-GR" sz="2000" u="none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Comic Sans MS"/>
                          <a:ea typeface="Times New Roman"/>
                        </a:rPr>
                        <a:t>                                  </a:t>
                      </a:r>
                      <a:r>
                        <a:rPr lang="en-GB" sz="2000" dirty="0">
                          <a:latin typeface="Comic Sans MS"/>
                          <a:ea typeface="Times New Roman"/>
                          <a:sym typeface="Wingdings"/>
                        </a:rPr>
                        <a:t></a:t>
                      </a:r>
                      <a:endParaRPr lang="el-GR" sz="20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b="1" dirty="0">
                          <a:latin typeface="Comic Sans MS"/>
                          <a:ea typeface="Times New Roman"/>
                        </a:rPr>
                        <a:t>                        place</a:t>
                      </a:r>
                      <a:endParaRPr lang="el-GR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328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Comic Sans MS"/>
                          <a:ea typeface="Times New Roman"/>
                        </a:rPr>
                        <a:t>Ann types the minutes </a:t>
                      </a:r>
                      <a:r>
                        <a:rPr lang="en-GB" sz="2000" b="1" u="sng" dirty="0">
                          <a:solidFill>
                            <a:srgbClr val="FF6600"/>
                          </a:solidFill>
                          <a:latin typeface="Comic Sans MS"/>
                          <a:ea typeface="Times New Roman"/>
                        </a:rPr>
                        <a:t>every morning</a:t>
                      </a:r>
                      <a:r>
                        <a:rPr lang="en-GB" sz="2000" dirty="0">
                          <a:latin typeface="Comic Sans MS"/>
                          <a:ea typeface="Times New Roman"/>
                        </a:rPr>
                        <a:t>.</a:t>
                      </a:r>
                      <a:endParaRPr lang="el-GR" sz="20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Comic Sans MS"/>
                          <a:ea typeface="Times New Roman"/>
                        </a:rPr>
                        <a:t>                                   </a:t>
                      </a:r>
                      <a:r>
                        <a:rPr lang="en-GB" sz="2000" dirty="0">
                          <a:latin typeface="Comic Sans MS"/>
                          <a:ea typeface="Times New Roman"/>
                          <a:sym typeface="Wingdings"/>
                        </a:rPr>
                        <a:t></a:t>
                      </a:r>
                      <a:endParaRPr lang="el-GR" sz="20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b="1" dirty="0">
                          <a:latin typeface="Comic Sans MS"/>
                          <a:ea typeface="Times New Roman"/>
                        </a:rPr>
                        <a:t>                        time</a:t>
                      </a:r>
                      <a:endParaRPr lang="el-GR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438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000" dirty="0">
                        <a:latin typeface="Comic Sans MS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Comic Sans MS"/>
                          <a:ea typeface="Times New Roman"/>
                        </a:rPr>
                        <a:t>Ann types the minutes </a:t>
                      </a:r>
                      <a:r>
                        <a:rPr lang="en-GB" sz="2000" b="1" u="sng" dirty="0">
                          <a:solidFill>
                            <a:srgbClr val="FF6600"/>
                          </a:solidFill>
                          <a:latin typeface="Comic Sans MS"/>
                          <a:ea typeface="Times New Roman"/>
                        </a:rPr>
                        <a:t>carefully</a:t>
                      </a:r>
                      <a:r>
                        <a:rPr lang="en-GB" sz="2000" dirty="0">
                          <a:solidFill>
                            <a:srgbClr val="FF6600"/>
                          </a:solidFill>
                          <a:latin typeface="Comic Sans MS"/>
                          <a:ea typeface="Times New Roman"/>
                        </a:rPr>
                        <a:t> </a:t>
                      </a:r>
                      <a:r>
                        <a:rPr lang="en-GB" sz="2000" b="1" u="sng" dirty="0">
                          <a:solidFill>
                            <a:srgbClr val="FF6600"/>
                          </a:solidFill>
                          <a:latin typeface="Comic Sans MS"/>
                          <a:ea typeface="Times New Roman"/>
                        </a:rPr>
                        <a:t>in her office</a:t>
                      </a:r>
                      <a:r>
                        <a:rPr lang="en-GB" sz="2000" dirty="0">
                          <a:solidFill>
                            <a:srgbClr val="FF6600"/>
                          </a:solidFill>
                          <a:latin typeface="Comic Sans MS"/>
                          <a:ea typeface="Times New Roman"/>
                        </a:rPr>
                        <a:t>  </a:t>
                      </a:r>
                      <a:r>
                        <a:rPr lang="en-GB" sz="2000" b="1" u="sng" dirty="0">
                          <a:solidFill>
                            <a:srgbClr val="FF6600"/>
                          </a:solidFill>
                          <a:latin typeface="Comic Sans MS"/>
                          <a:ea typeface="Times New Roman"/>
                        </a:rPr>
                        <a:t>every morning</a:t>
                      </a:r>
                      <a:r>
                        <a:rPr lang="en-GB" sz="2000" dirty="0">
                          <a:latin typeface="Comic Sans MS"/>
                          <a:ea typeface="Times New Roman"/>
                        </a:rPr>
                        <a:t>.</a:t>
                      </a:r>
                      <a:endParaRPr lang="el-GR" sz="20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Comic Sans MS"/>
                          <a:ea typeface="Times New Roman"/>
                        </a:rPr>
                        <a:t>                                             </a:t>
                      </a:r>
                      <a:r>
                        <a:rPr lang="en-GB" sz="2000" dirty="0" smtClean="0">
                          <a:latin typeface="Comic Sans MS"/>
                          <a:ea typeface="Times New Roman"/>
                        </a:rPr>
                        <a:t>     </a:t>
                      </a:r>
                      <a:r>
                        <a:rPr lang="en-GB" sz="2000" dirty="0">
                          <a:latin typeface="Comic Sans MS"/>
                          <a:ea typeface="Times New Roman"/>
                          <a:sym typeface="Wingdings"/>
                        </a:rPr>
                        <a:t></a:t>
                      </a:r>
                      <a:r>
                        <a:rPr lang="en-GB" sz="2000" dirty="0">
                          <a:latin typeface="Comic Sans MS"/>
                          <a:ea typeface="Times New Roman"/>
                        </a:rPr>
                        <a:t>                </a:t>
                      </a:r>
                      <a:r>
                        <a:rPr lang="en-GB" sz="2000" dirty="0">
                          <a:latin typeface="Comic Sans MS"/>
                          <a:ea typeface="Times New Roman"/>
                          <a:sym typeface="Wingdings"/>
                        </a:rPr>
                        <a:t></a:t>
                      </a:r>
                      <a:r>
                        <a:rPr lang="en-GB" sz="2000" dirty="0">
                          <a:latin typeface="Comic Sans MS"/>
                          <a:ea typeface="Times New Roman"/>
                        </a:rPr>
                        <a:t>                   </a:t>
                      </a:r>
                      <a:r>
                        <a:rPr lang="en-GB" sz="2000" dirty="0">
                          <a:latin typeface="Comic Sans MS"/>
                          <a:ea typeface="Times New Roman"/>
                          <a:sym typeface="Wingdings"/>
                        </a:rPr>
                        <a:t></a:t>
                      </a:r>
                      <a:endParaRPr lang="el-GR" sz="20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Comic Sans MS"/>
                          <a:ea typeface="Times New Roman"/>
                        </a:rPr>
                        <a:t>                                              </a:t>
                      </a:r>
                      <a:r>
                        <a:rPr lang="en-GB" sz="2000" b="1" dirty="0" smtClean="0">
                          <a:latin typeface="Comic Sans MS"/>
                          <a:ea typeface="Times New Roman"/>
                        </a:rPr>
                        <a:t>manner      </a:t>
                      </a:r>
                      <a:r>
                        <a:rPr lang="en-GB" sz="2000" b="1" dirty="0">
                          <a:latin typeface="Comic Sans MS"/>
                          <a:ea typeface="Times New Roman"/>
                        </a:rPr>
                        <a:t>place          time</a:t>
                      </a:r>
                      <a:endParaRPr lang="el-GR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438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l-GR" sz="20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2000" b="1" u="sng" dirty="0">
                          <a:solidFill>
                            <a:srgbClr val="FF6600"/>
                          </a:solidFill>
                          <a:latin typeface="Comic Sans MS"/>
                          <a:ea typeface="Times New Roman"/>
                        </a:rPr>
                        <a:t>Ε</a:t>
                      </a:r>
                      <a:r>
                        <a:rPr lang="en-GB" sz="2000" b="1" u="sng" dirty="0">
                          <a:solidFill>
                            <a:srgbClr val="FF6600"/>
                          </a:solidFill>
                          <a:latin typeface="Comic Sans MS"/>
                          <a:ea typeface="Times New Roman"/>
                        </a:rPr>
                        <a:t>very morning</a:t>
                      </a:r>
                      <a:r>
                        <a:rPr lang="en-GB" sz="2000" b="1" dirty="0">
                          <a:latin typeface="Comic Sans MS"/>
                          <a:ea typeface="Times New Roman"/>
                        </a:rPr>
                        <a:t>,</a:t>
                      </a:r>
                      <a:r>
                        <a:rPr lang="en-GB" sz="2000" dirty="0">
                          <a:latin typeface="Comic Sans MS"/>
                          <a:ea typeface="Times New Roman"/>
                        </a:rPr>
                        <a:t> Ann types the minutes </a:t>
                      </a:r>
                      <a:r>
                        <a:rPr lang="en-GB" sz="2000" b="1" u="sng" dirty="0">
                          <a:solidFill>
                            <a:srgbClr val="FF6600"/>
                          </a:solidFill>
                          <a:latin typeface="Comic Sans MS"/>
                          <a:ea typeface="Times New Roman"/>
                        </a:rPr>
                        <a:t>carefully</a:t>
                      </a:r>
                      <a:r>
                        <a:rPr lang="en-GB" sz="2000" dirty="0">
                          <a:solidFill>
                            <a:srgbClr val="FF6600"/>
                          </a:solidFill>
                          <a:latin typeface="Comic Sans MS"/>
                          <a:ea typeface="Times New Roman"/>
                        </a:rPr>
                        <a:t> </a:t>
                      </a:r>
                      <a:r>
                        <a:rPr lang="en-GB" sz="2000" b="1" u="sng" dirty="0">
                          <a:solidFill>
                            <a:srgbClr val="FF6600"/>
                          </a:solidFill>
                          <a:latin typeface="Comic Sans MS"/>
                          <a:ea typeface="Times New Roman"/>
                        </a:rPr>
                        <a:t>in her office</a:t>
                      </a:r>
                      <a:r>
                        <a:rPr lang="en-GB" sz="2000" dirty="0">
                          <a:latin typeface="Comic Sans MS"/>
                          <a:ea typeface="Times New Roman"/>
                        </a:rPr>
                        <a:t> .</a:t>
                      </a:r>
                      <a:endParaRPr lang="el-GR" sz="20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Comic Sans MS"/>
                          <a:ea typeface="Times New Roman"/>
                        </a:rPr>
                        <a:t>                    </a:t>
                      </a:r>
                      <a:r>
                        <a:rPr lang="en-GB" sz="2000" dirty="0" smtClean="0">
                          <a:latin typeface="Comic Sans MS"/>
                          <a:ea typeface="Times New Roman"/>
                          <a:sym typeface="Wingdings"/>
                        </a:rPr>
                        <a:t></a:t>
                      </a:r>
                      <a:r>
                        <a:rPr lang="en-GB" sz="2000" dirty="0" smtClean="0">
                          <a:latin typeface="Comic Sans MS"/>
                          <a:ea typeface="Times New Roman"/>
                        </a:rPr>
                        <a:t>                         </a:t>
                      </a:r>
                      <a:r>
                        <a:rPr lang="el-GR" sz="2000" dirty="0" smtClean="0">
                          <a:latin typeface="Comic Sans MS"/>
                          <a:ea typeface="Times New Roman"/>
                        </a:rPr>
                        <a:t>                        </a:t>
                      </a:r>
                      <a:r>
                        <a:rPr lang="en-GB" sz="2000" dirty="0">
                          <a:latin typeface="Comic Sans MS"/>
                          <a:ea typeface="Times New Roman"/>
                          <a:sym typeface="Wingdings"/>
                        </a:rPr>
                        <a:t></a:t>
                      </a:r>
                      <a:r>
                        <a:rPr lang="en-GB" sz="2000" dirty="0">
                          <a:latin typeface="Comic Sans MS"/>
                          <a:ea typeface="Times New Roman"/>
                        </a:rPr>
                        <a:t>                </a:t>
                      </a:r>
                      <a:r>
                        <a:rPr lang="en-GB" sz="2000" dirty="0">
                          <a:latin typeface="Comic Sans MS"/>
                          <a:ea typeface="Times New Roman"/>
                          <a:sym typeface="Wingdings"/>
                        </a:rPr>
                        <a:t></a:t>
                      </a:r>
                      <a:r>
                        <a:rPr lang="en-GB" sz="2000" dirty="0">
                          <a:latin typeface="Comic Sans MS"/>
                          <a:ea typeface="Times New Roman"/>
                        </a:rPr>
                        <a:t>                   </a:t>
                      </a:r>
                      <a:endParaRPr lang="el-GR" sz="20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l-GR" sz="2000" dirty="0">
                          <a:latin typeface="Comic Sans MS"/>
                          <a:ea typeface="Times New Roman"/>
                        </a:rPr>
                        <a:t> </a:t>
                      </a:r>
                      <a:r>
                        <a:rPr lang="el-GR" sz="2000" b="1" dirty="0">
                          <a:latin typeface="Comic Sans MS"/>
                          <a:ea typeface="Times New Roman"/>
                        </a:rPr>
                        <a:t>Έμφαση</a:t>
                      </a:r>
                      <a:r>
                        <a:rPr lang="en-GB" sz="2000" b="1" dirty="0">
                          <a:latin typeface="Comic Sans MS"/>
                          <a:ea typeface="Times New Roman"/>
                        </a:rPr>
                        <a:t>    </a:t>
                      </a:r>
                      <a:r>
                        <a:rPr lang="en-GB" sz="2000" b="1" dirty="0" smtClean="0">
                          <a:latin typeface="Comic Sans MS"/>
                          <a:ea typeface="Times New Roman"/>
                        </a:rPr>
                        <a:t>time</a:t>
                      </a:r>
                      <a:r>
                        <a:rPr lang="en-GB" sz="2000" dirty="0" smtClean="0">
                          <a:latin typeface="Comic Sans MS"/>
                          <a:ea typeface="Times New Roman"/>
                        </a:rPr>
                        <a:t>                                 </a:t>
                      </a:r>
                      <a:r>
                        <a:rPr lang="el-GR" sz="2000" dirty="0" smtClean="0">
                          <a:latin typeface="Comic Sans MS"/>
                          <a:ea typeface="Times New Roman"/>
                        </a:rPr>
                        <a:t>          </a:t>
                      </a:r>
                      <a:r>
                        <a:rPr lang="en-GB" sz="2000" b="1" dirty="0">
                          <a:latin typeface="Comic Sans MS"/>
                          <a:ea typeface="Times New Roman"/>
                        </a:rPr>
                        <a:t>manner      place          </a:t>
                      </a:r>
                      <a:endParaRPr lang="el-GR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2" name="1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9419-F929-47FC-90E7-242BFD5133E8}" type="slidenum">
              <a:rPr lang="el-GR" smtClean="0"/>
              <a:pPr/>
              <a:t>8</a:t>
            </a:fld>
            <a:endParaRPr lang="el-GR" dirty="0"/>
          </a:p>
        </p:txBody>
      </p:sp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86380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10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786710" y="6429396"/>
            <a:ext cx="500066" cy="428604"/>
          </a:xfrm>
          <a:prstGeom prst="rect">
            <a:avLst/>
          </a:prstGeom>
        </p:spPr>
      </p:pic>
      <p:pic>
        <p:nvPicPr>
          <p:cNvPr id="13" name="12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7215206" y="6429396"/>
            <a:ext cx="500066" cy="428604"/>
          </a:xfrm>
          <a:prstGeom prst="rect">
            <a:avLst/>
          </a:prstGeom>
        </p:spPr>
      </p:pic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WordArt 1"/>
          <p:cNvSpPr>
            <a:spLocks noChangeArrowheads="1" noChangeShapeType="1" noTextEdit="1"/>
          </p:cNvSpPr>
          <p:nvPr/>
        </p:nvSpPr>
        <p:spPr bwMode="auto">
          <a:xfrm>
            <a:off x="1000100" y="1000108"/>
            <a:ext cx="7072362" cy="92869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1400" b="1" kern="1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/>
              </a:rPr>
              <a:t>B. Developing Language</a:t>
            </a:r>
            <a:endParaRPr lang="el-GR" sz="1400" b="1" kern="1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39700">
                  <a:schemeClr val="accent6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/>
            </a:endParaRPr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9419-F929-47FC-90E7-242BFD5133E8}" type="slidenum">
              <a:rPr lang="el-GR" smtClean="0"/>
              <a:pPr/>
              <a:t>9</a:t>
            </a:fld>
            <a:endParaRPr lang="el-GR" dirty="0"/>
          </a:p>
        </p:txBody>
      </p:sp>
      <p:pic>
        <p:nvPicPr>
          <p:cNvPr id="7" name="6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86380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9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786710" y="6429396"/>
            <a:ext cx="500066" cy="428604"/>
          </a:xfrm>
          <a:prstGeom prst="rect">
            <a:avLst/>
          </a:prstGeom>
        </p:spPr>
      </p:pic>
      <p:pic>
        <p:nvPicPr>
          <p:cNvPr id="12" name="11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7215206" y="6429396"/>
            <a:ext cx="500066" cy="428604"/>
          </a:xfrm>
          <a:prstGeom prst="rect">
            <a:avLst/>
          </a:prstGeom>
        </p:spPr>
      </p:pic>
      <p:sp>
        <p:nvSpPr>
          <p:cNvPr id="13" name="1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  <p:sp>
        <p:nvSpPr>
          <p:cNvPr id="14" name="Rectangle 1"/>
          <p:cNvSpPr>
            <a:spLocks noChangeArrowheads="1"/>
          </p:cNvSpPr>
          <p:nvPr/>
        </p:nvSpPr>
        <p:spPr bwMode="auto">
          <a:xfrm>
            <a:off x="285720" y="2428868"/>
            <a:ext cx="8438529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28600" marR="0" lvl="0" indent="-22860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WARMING UP DISCUSSION. </a:t>
            </a: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228600" marR="0" lvl="0" indent="-22860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200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Imagine that you are about to attend your first job interview. </a:t>
            </a:r>
          </a:p>
          <a:p>
            <a:pPr marL="228600" marR="0" lvl="0" indent="-22860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200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Make a list of the things you think you should do </a:t>
            </a:r>
          </a:p>
          <a:p>
            <a:pPr marL="228600" marR="0" lvl="0" indent="-22860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200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 a list of things you should not do.</a:t>
            </a:r>
            <a:endParaRPr kumimoji="0" lang="en-US" sz="22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1131</TotalTime>
  <Words>1448</Words>
  <Application>Microsoft Office PowerPoint</Application>
  <PresentationFormat>Προβολή στην οθόνη (4:3)</PresentationFormat>
  <Paragraphs>407</Paragraphs>
  <Slides>42</Slides>
  <Notes>3</Notes>
  <HiddenSlides>0</HiddenSlides>
  <MMClips>0</MMClips>
  <ScaleCrop>false</ScaleCrop>
  <HeadingPairs>
    <vt:vector size="6" baseType="variant"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42</vt:i4>
      </vt:variant>
    </vt:vector>
  </HeadingPairs>
  <TitlesOfParts>
    <vt:vector size="44" baseType="lpstr">
      <vt:lpstr>Θέμα του Office</vt:lpstr>
      <vt:lpstr>Document</vt:lpstr>
      <vt:lpstr>Διαφάνεια 1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  <vt:lpstr>Διαφάνεια 10</vt:lpstr>
      <vt:lpstr>Διαφάνεια 11</vt:lpstr>
      <vt:lpstr>Διαφάνεια 12</vt:lpstr>
      <vt:lpstr>Διαφάνεια 13</vt:lpstr>
      <vt:lpstr>Διαφάνεια 14</vt:lpstr>
      <vt:lpstr>Διαφάνεια 15</vt:lpstr>
      <vt:lpstr>Διαφάνεια 16</vt:lpstr>
      <vt:lpstr>Διαφάνεια 17</vt:lpstr>
      <vt:lpstr>Διαφάνεια 18</vt:lpstr>
      <vt:lpstr>Διαφάνεια 19</vt:lpstr>
      <vt:lpstr>Διαφάνεια 20</vt:lpstr>
      <vt:lpstr>Διαφάνεια 21</vt:lpstr>
      <vt:lpstr>Διαφάνεια 22</vt:lpstr>
      <vt:lpstr>Διαφάνεια 23</vt:lpstr>
      <vt:lpstr>Διαφάνεια 24</vt:lpstr>
      <vt:lpstr>Διαφάνεια 25</vt:lpstr>
      <vt:lpstr>Διαφάνεια 26</vt:lpstr>
      <vt:lpstr>Διαφάνεια 27</vt:lpstr>
      <vt:lpstr>Διαφάνεια 28</vt:lpstr>
      <vt:lpstr>Διαφάνεια 29</vt:lpstr>
      <vt:lpstr>Διαφάνεια 30</vt:lpstr>
      <vt:lpstr>Διαφάνεια 31</vt:lpstr>
      <vt:lpstr>Διαφάνεια 32</vt:lpstr>
      <vt:lpstr>Διαφάνεια 33</vt:lpstr>
      <vt:lpstr>Διαφάνεια 34</vt:lpstr>
      <vt:lpstr>Διαφάνεια 35</vt:lpstr>
      <vt:lpstr>Διαφάνεια 36</vt:lpstr>
      <vt:lpstr>Διαφάνεια 37</vt:lpstr>
      <vt:lpstr>Διαφάνεια 38</vt:lpstr>
      <vt:lpstr>Διαφάνεια 39</vt:lpstr>
      <vt:lpstr>Διαφάνεια 40</vt:lpstr>
      <vt:lpstr>Διαφάνεια 41</vt:lpstr>
      <vt:lpstr>Διαφάνεια 42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dell-pc</dc:creator>
  <cp:lastModifiedBy>user</cp:lastModifiedBy>
  <cp:revision>90</cp:revision>
  <dcterms:created xsi:type="dcterms:W3CDTF">2016-09-15T07:47:28Z</dcterms:created>
  <dcterms:modified xsi:type="dcterms:W3CDTF">2019-02-05T21:24:35Z</dcterms:modified>
</cp:coreProperties>
</file>