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8" r:id="rId27"/>
    <p:sldId id="289" r:id="rId28"/>
    <p:sldId id="283" r:id="rId29"/>
    <p:sldId id="284" r:id="rId30"/>
    <p:sldId id="285" r:id="rId31"/>
    <p:sldId id="286" r:id="rId32"/>
    <p:sldId id="287" r:id="rId33"/>
    <p:sldId id="290" r:id="rId34"/>
    <p:sldId id="291" r:id="rId35"/>
    <p:sldId id="293" r:id="rId36"/>
    <p:sldId id="294" r:id="rId37"/>
    <p:sldId id="295" r:id="rId38"/>
    <p:sldId id="296" r:id="rId39"/>
    <p:sldId id="297" r:id="rId4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72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18/12/2018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57224" y="142852"/>
            <a:ext cx="7772400" cy="321471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ΠΜΣ «Διοίκηση Επιχειρήσεων με κατεύθυνση Πληροφοριακά Συστήματα Διοίκησης»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Πληροφοριακά Συστήματα Διοίκησης</a:t>
            </a:r>
          </a:p>
          <a:p>
            <a:r>
              <a:rPr lang="el-GR" dirty="0" smtClean="0"/>
              <a:t>2</a:t>
            </a:r>
            <a:r>
              <a:rPr lang="el-GR" baseline="30000" dirty="0" smtClean="0"/>
              <a:t>ο</a:t>
            </a:r>
            <a:r>
              <a:rPr lang="el-GR" dirty="0" smtClean="0"/>
              <a:t> Μάθημα</a:t>
            </a:r>
          </a:p>
          <a:p>
            <a:r>
              <a:rPr lang="el-GR" dirty="0" smtClean="0"/>
              <a:t>«</a:t>
            </a:r>
            <a:r>
              <a:rPr lang="el-GR" b="1" dirty="0" smtClean="0"/>
              <a:t>Περιγραφή των πληροφοριακών συστημάτων διοίκησης»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Οι νεοεισερχόμενες επιχειρήσεις στην </a:t>
            </a:r>
            <a:r>
              <a:rPr lang="el-GR" dirty="0" smtClean="0"/>
              <a:t>αγορά</a:t>
            </a:r>
          </a:p>
          <a:p>
            <a:pPr lvl="1"/>
            <a:r>
              <a:rPr lang="el-GR" dirty="0" smtClean="0"/>
              <a:t>μεγαλύτερη </a:t>
            </a:r>
            <a:r>
              <a:rPr lang="el-GR" dirty="0" smtClean="0"/>
              <a:t>επιθυμία για επιτυχία, </a:t>
            </a:r>
            <a:r>
              <a:rPr lang="el-GR" dirty="0" smtClean="0"/>
              <a:t>οργάνωσή προσαρμοσμένη </a:t>
            </a:r>
            <a:r>
              <a:rPr lang="el-GR" dirty="0" smtClean="0"/>
              <a:t>στην </a:t>
            </a:r>
            <a:r>
              <a:rPr lang="el-GR" dirty="0" smtClean="0"/>
              <a:t>αγορά</a:t>
            </a:r>
            <a:endParaRPr lang="el-GR" dirty="0" smtClean="0"/>
          </a:p>
          <a:p>
            <a:r>
              <a:rPr lang="el-GR" dirty="0" smtClean="0"/>
              <a:t>Οι παραδοσιακοί ανταγωνιστές</a:t>
            </a:r>
          </a:p>
          <a:p>
            <a:r>
              <a:rPr lang="el-GR" dirty="0" smtClean="0"/>
              <a:t>Τα υποκατάστατα προϊόντα και </a:t>
            </a:r>
            <a:r>
              <a:rPr lang="el-GR" dirty="0" smtClean="0"/>
              <a:t>υπηρεσίες</a:t>
            </a:r>
          </a:p>
          <a:p>
            <a:pPr lvl="1"/>
            <a:r>
              <a:rPr lang="el-GR" dirty="0" smtClean="0"/>
              <a:t>Πιο </a:t>
            </a:r>
            <a:r>
              <a:rPr lang="el-GR" dirty="0" smtClean="0"/>
              <a:t>οικονομικά ή </a:t>
            </a:r>
            <a:r>
              <a:rPr lang="el-GR" dirty="0" smtClean="0"/>
              <a:t>πιο </a:t>
            </a:r>
            <a:r>
              <a:rPr lang="el-GR" dirty="0" smtClean="0"/>
              <a:t>ελκυστικά</a:t>
            </a:r>
            <a:endParaRPr lang="el-GR" dirty="0" smtClean="0"/>
          </a:p>
          <a:p>
            <a:r>
              <a:rPr lang="el-GR" dirty="0" smtClean="0"/>
              <a:t>Οι πελάτες</a:t>
            </a:r>
          </a:p>
          <a:p>
            <a:pPr lvl="1"/>
            <a:r>
              <a:rPr lang="el-GR" dirty="0" smtClean="0"/>
              <a:t>Συγκρατείς τους παλιούς και να προσελκύεις νέους</a:t>
            </a:r>
          </a:p>
          <a:p>
            <a:r>
              <a:rPr lang="el-GR" dirty="0" smtClean="0"/>
              <a:t>Οι προμηθευτές </a:t>
            </a:r>
            <a:endParaRPr lang="el-GR" dirty="0" smtClean="0"/>
          </a:p>
          <a:p>
            <a:pPr lvl="1"/>
            <a:r>
              <a:rPr lang="el-GR" dirty="0" smtClean="0"/>
              <a:t>πολλούς </a:t>
            </a:r>
            <a:r>
              <a:rPr lang="el-GR" dirty="0" smtClean="0"/>
              <a:t>προμηθευτές, μείωση </a:t>
            </a:r>
            <a:r>
              <a:rPr lang="el-GR" dirty="0" smtClean="0"/>
              <a:t>εξάρτησης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 ανταγωνισμός στον χώρο των επιχειρήσεων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Μοντέλο ανταγωνιστικών δυνάμεων </a:t>
            </a:r>
            <a:r>
              <a:rPr lang="en-US" dirty="0" smtClean="0"/>
              <a:t>Porter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357298"/>
            <a:ext cx="5479189" cy="5598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r>
              <a:rPr lang="el-GR" dirty="0" smtClean="0"/>
              <a:t>Στρατηγική ηγεσίας λόγω μείωσης του </a:t>
            </a:r>
            <a:r>
              <a:rPr lang="el-GR" dirty="0" smtClean="0"/>
              <a:t>κόστους</a:t>
            </a:r>
          </a:p>
          <a:p>
            <a:pPr lvl="1"/>
            <a:r>
              <a:rPr lang="el-GR" dirty="0" smtClean="0"/>
              <a:t>Αντικαθιστούν τετριμμένες χειρωνακτικές διαδικασίες-Αυτοματοποίηση</a:t>
            </a:r>
          </a:p>
          <a:p>
            <a:pPr lvl="1"/>
            <a:r>
              <a:rPr lang="el-GR" dirty="0" smtClean="0"/>
              <a:t>Μειώνουν κόστος </a:t>
            </a:r>
            <a:r>
              <a:rPr lang="el-GR" dirty="0" smtClean="0"/>
              <a:t>αναλωσίμων, </a:t>
            </a:r>
            <a:r>
              <a:rPr lang="el-GR" dirty="0" smtClean="0"/>
              <a:t> </a:t>
            </a:r>
            <a:r>
              <a:rPr lang="el-GR" dirty="0" smtClean="0"/>
              <a:t>τηλεπικοινωνιών  </a:t>
            </a:r>
            <a:endParaRPr lang="el-GR" dirty="0" smtClean="0"/>
          </a:p>
          <a:p>
            <a:pPr lvl="1"/>
            <a:r>
              <a:rPr lang="el-GR" dirty="0" smtClean="0"/>
              <a:t>καλύτερης διαχείρισης των ανθρώπινων πόρων, της παραγωγής και των αποθεμάτων</a:t>
            </a:r>
          </a:p>
          <a:p>
            <a:pPr lvl="1"/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Πληροφοριακά συστήματα- </a:t>
            </a:r>
            <a:r>
              <a:rPr lang="el-GR" dirty="0" smtClean="0"/>
              <a:t>Στρατηγικές </a:t>
            </a:r>
            <a:r>
              <a:rPr lang="el-GR" dirty="0" smtClean="0"/>
              <a:t>απόκτησης ανταγωνιστικού πλεονεκτήματος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l-GR" dirty="0" smtClean="0"/>
          </a:p>
          <a:p>
            <a:r>
              <a:rPr lang="el-GR" dirty="0" smtClean="0"/>
              <a:t>Στρατηγική </a:t>
            </a:r>
            <a:r>
              <a:rPr lang="el-GR" dirty="0" smtClean="0"/>
              <a:t>διαφοροποίησης</a:t>
            </a:r>
          </a:p>
          <a:p>
            <a:pPr lvl="1"/>
            <a:r>
              <a:rPr lang="el-GR" dirty="0" smtClean="0"/>
              <a:t>Ανίχνευση  </a:t>
            </a:r>
            <a:r>
              <a:rPr lang="el-GR" dirty="0" smtClean="0"/>
              <a:t>αναγκών </a:t>
            </a:r>
            <a:r>
              <a:rPr lang="el-GR" dirty="0" smtClean="0"/>
              <a:t>αγοράς</a:t>
            </a:r>
          </a:p>
          <a:p>
            <a:pPr lvl="1"/>
            <a:r>
              <a:rPr lang="el-GR" dirty="0" smtClean="0"/>
              <a:t>παραγωγή διαφοροποιημένων προϊόντων ή υπηρεσιών, πιο ελκυστικά στους πελάτες</a:t>
            </a:r>
          </a:p>
          <a:p>
            <a:pPr lvl="1"/>
            <a:endParaRPr lang="el-GR" dirty="0" smtClean="0"/>
          </a:p>
          <a:p>
            <a:r>
              <a:rPr lang="el-GR" dirty="0" smtClean="0"/>
              <a:t>Στρατηγική των άκρων της αγοράς</a:t>
            </a:r>
          </a:p>
          <a:p>
            <a:r>
              <a:rPr lang="el-GR" dirty="0" smtClean="0"/>
              <a:t>Στρατηγική αύξησης του μεγέθους: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Πληροφοριακά συστήματα- </a:t>
            </a:r>
            <a:r>
              <a:rPr lang="el-GR" dirty="0" smtClean="0"/>
              <a:t>Στρατηγικές </a:t>
            </a:r>
            <a:r>
              <a:rPr lang="el-GR" dirty="0" smtClean="0"/>
              <a:t>απόκτησης ανταγωνιστικού πλεονεκτήματος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l-GR" dirty="0" smtClean="0"/>
          </a:p>
          <a:p>
            <a:r>
              <a:rPr lang="el-GR" dirty="0" smtClean="0"/>
              <a:t>Στρατηγική των άκρων της </a:t>
            </a:r>
            <a:r>
              <a:rPr lang="el-GR" dirty="0" smtClean="0"/>
              <a:t>αγοράς</a:t>
            </a:r>
          </a:p>
          <a:p>
            <a:pPr lvl="1"/>
            <a:r>
              <a:rPr lang="el-GR" dirty="0" smtClean="0"/>
              <a:t>ανακάλυψη μιας μερίδας της αγοράς στην οποία μια επιχείρηση μπορεί να απευθυνθεί </a:t>
            </a:r>
            <a:r>
              <a:rPr lang="el-GR" dirty="0" smtClean="0"/>
              <a:t>καλύτερα</a:t>
            </a:r>
          </a:p>
          <a:p>
            <a:pPr lvl="1"/>
            <a:r>
              <a:rPr lang="el-GR" dirty="0" smtClean="0"/>
              <a:t>αναλύοντας δεδομένα </a:t>
            </a:r>
            <a:r>
              <a:rPr lang="el-GR" dirty="0" smtClean="0"/>
              <a:t> </a:t>
            </a:r>
            <a:r>
              <a:rPr lang="el-GR" dirty="0" smtClean="0"/>
              <a:t>κατευθύνουν </a:t>
            </a:r>
            <a:r>
              <a:rPr lang="el-GR" dirty="0" err="1" smtClean="0"/>
              <a:t>στοχευμένα</a:t>
            </a:r>
            <a:r>
              <a:rPr lang="el-GR" dirty="0" smtClean="0"/>
              <a:t> το τμήμα μάρκετινγκ, την παραγωγή και τις πωλήσεις</a:t>
            </a:r>
            <a:endParaRPr lang="el-GR" dirty="0" smtClean="0"/>
          </a:p>
          <a:p>
            <a:pPr lvl="1"/>
            <a:endParaRPr lang="el-GR" dirty="0" smtClean="0"/>
          </a:p>
          <a:p>
            <a:r>
              <a:rPr lang="el-GR" dirty="0" smtClean="0"/>
              <a:t>Στρατηγική αύξησης του μεγέθους: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Πληροφοριακά συστήματα- </a:t>
            </a:r>
            <a:r>
              <a:rPr lang="el-GR" dirty="0" smtClean="0"/>
              <a:t>Στρατηγικές </a:t>
            </a:r>
            <a:r>
              <a:rPr lang="el-GR" dirty="0" smtClean="0"/>
              <a:t>απόκτησης ανταγωνιστικού πλεονεκτήματος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l-GR" dirty="0" smtClean="0"/>
          </a:p>
          <a:p>
            <a:r>
              <a:rPr lang="el-GR" dirty="0" smtClean="0"/>
              <a:t>Στρατηγική αύξησης του μεγέθους</a:t>
            </a:r>
          </a:p>
          <a:p>
            <a:pPr lvl="1"/>
            <a:r>
              <a:rPr lang="el-GR" dirty="0" smtClean="0"/>
              <a:t>πλήθος των </a:t>
            </a:r>
            <a:r>
              <a:rPr lang="el-GR" dirty="0" smtClean="0"/>
              <a:t>πελατών</a:t>
            </a:r>
          </a:p>
          <a:p>
            <a:pPr lvl="1"/>
            <a:r>
              <a:rPr lang="el-GR" dirty="0" smtClean="0"/>
              <a:t>ηλεκτρονικών </a:t>
            </a:r>
            <a:r>
              <a:rPr lang="el-GR" dirty="0" smtClean="0"/>
              <a:t>πωλήσεων μέσω </a:t>
            </a:r>
            <a:r>
              <a:rPr lang="el-GR" dirty="0" smtClean="0"/>
              <a:t>διαδικτύου</a:t>
            </a:r>
          </a:p>
          <a:p>
            <a:pPr lvl="1"/>
            <a:r>
              <a:rPr lang="el-GR" dirty="0" smtClean="0"/>
              <a:t>  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Πληροφοριακά συστήματα- </a:t>
            </a:r>
            <a:r>
              <a:rPr lang="el-GR" dirty="0" smtClean="0"/>
              <a:t>Στρατηγικές </a:t>
            </a:r>
            <a:r>
              <a:rPr lang="el-GR" dirty="0" smtClean="0"/>
              <a:t>απόκτησης ανταγωνιστικού πλεονεκτήματος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l-GR" dirty="0" smtClean="0"/>
          </a:p>
          <a:p>
            <a:r>
              <a:rPr lang="el-GR" dirty="0" smtClean="0"/>
              <a:t>Στρατηγική συνεργασιών</a:t>
            </a:r>
            <a:endParaRPr lang="el-GR" dirty="0" smtClean="0"/>
          </a:p>
          <a:p>
            <a:pPr lvl="1"/>
            <a:r>
              <a:rPr lang="el-GR" dirty="0" smtClean="0"/>
              <a:t>Η συνέργεια </a:t>
            </a:r>
            <a:r>
              <a:rPr lang="el-GR" dirty="0" smtClean="0"/>
              <a:t>μπορεί </a:t>
            </a:r>
            <a:r>
              <a:rPr lang="el-GR" dirty="0" smtClean="0"/>
              <a:t>να αυξήσει τα κέρδη και να μειώσει τα κόστη </a:t>
            </a:r>
            <a:r>
              <a:rPr lang="el-GR" dirty="0" smtClean="0"/>
              <a:t>τους</a:t>
            </a:r>
          </a:p>
          <a:p>
            <a:pPr lvl="1"/>
            <a:r>
              <a:rPr lang="el-GR" dirty="0" smtClean="0"/>
              <a:t> διευκολύνεται με την ύπαρξη δικτύων και πληροφοριακών </a:t>
            </a:r>
            <a:r>
              <a:rPr lang="el-GR" dirty="0" smtClean="0"/>
              <a:t>συστημάτων</a:t>
            </a:r>
          </a:p>
          <a:p>
            <a:pPr lvl="1"/>
            <a:r>
              <a:rPr lang="el-GR" dirty="0" smtClean="0"/>
              <a:t>εύρεση των κατάλληλων </a:t>
            </a:r>
            <a:r>
              <a:rPr lang="el-GR" dirty="0" smtClean="0"/>
              <a:t>συνεργατών</a:t>
            </a:r>
          </a:p>
          <a:p>
            <a:pPr lvl="1"/>
            <a:r>
              <a:rPr lang="el-GR" dirty="0" smtClean="0"/>
              <a:t>μέσα κοινωνικής </a:t>
            </a:r>
            <a:r>
              <a:rPr lang="el-GR" dirty="0" smtClean="0"/>
              <a:t>δικτύωσης</a:t>
            </a:r>
          </a:p>
          <a:p>
            <a:pPr lvl="1"/>
            <a:r>
              <a:rPr lang="el-GR" dirty="0" smtClean="0"/>
              <a:t>διευκολύνουν </a:t>
            </a:r>
            <a:r>
              <a:rPr lang="el-GR" dirty="0" smtClean="0"/>
              <a:t>την επικοινωνία, </a:t>
            </a:r>
            <a:r>
              <a:rPr lang="el-GR" dirty="0" smtClean="0"/>
              <a:t>και </a:t>
            </a:r>
            <a:r>
              <a:rPr lang="el-GR" dirty="0" smtClean="0"/>
              <a:t>την ανταλλαγή </a:t>
            </a:r>
            <a:r>
              <a:rPr lang="el-GR" dirty="0" smtClean="0"/>
              <a:t>πληροφοριών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Πληροφοριακά συστήματα- </a:t>
            </a:r>
            <a:r>
              <a:rPr lang="el-GR" dirty="0" smtClean="0"/>
              <a:t>Στρατηγικές </a:t>
            </a:r>
            <a:r>
              <a:rPr lang="el-GR" dirty="0" smtClean="0"/>
              <a:t>απόκτησης ανταγωνιστικού πλεονεκτήματος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l-GR" dirty="0" smtClean="0"/>
          </a:p>
          <a:p>
            <a:r>
              <a:rPr lang="el-GR" dirty="0" smtClean="0"/>
              <a:t>Στρατηγική </a:t>
            </a:r>
            <a:r>
              <a:rPr lang="el-GR" dirty="0" smtClean="0"/>
              <a:t>καινοτομίας</a:t>
            </a:r>
          </a:p>
          <a:p>
            <a:pPr lvl="1"/>
            <a:r>
              <a:rPr lang="el-GR" dirty="0" smtClean="0"/>
              <a:t>προϊόντα και </a:t>
            </a:r>
            <a:r>
              <a:rPr lang="el-GR" dirty="0" smtClean="0"/>
              <a:t>υπηρεσίες</a:t>
            </a:r>
          </a:p>
          <a:p>
            <a:pPr lvl="1"/>
            <a:r>
              <a:rPr lang="el-GR" dirty="0" smtClean="0"/>
              <a:t>να προβληθούν και φτάσουν στο καταναλωτικό </a:t>
            </a:r>
            <a:r>
              <a:rPr lang="el-GR" dirty="0" smtClean="0"/>
              <a:t>κοινό</a:t>
            </a:r>
          </a:p>
          <a:p>
            <a:pPr lvl="1"/>
            <a:r>
              <a:rPr lang="el-GR" dirty="0" smtClean="0"/>
              <a:t>έρευνα </a:t>
            </a:r>
            <a:r>
              <a:rPr lang="el-GR" dirty="0" smtClean="0"/>
              <a:t>αγοράς</a:t>
            </a:r>
          </a:p>
          <a:p>
            <a:pPr lvl="1"/>
            <a:r>
              <a:rPr lang="el-GR" dirty="0" smtClean="0"/>
              <a:t>πληροφορική - καινοτομία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Πληροφοριακά συστήματα- </a:t>
            </a:r>
            <a:r>
              <a:rPr lang="el-GR" dirty="0" smtClean="0"/>
              <a:t>Στρατηγικές </a:t>
            </a:r>
            <a:r>
              <a:rPr lang="el-GR" dirty="0" smtClean="0"/>
              <a:t>απόκτησης ανταγωνιστικού πλεονεκτήματος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l-GR" dirty="0" smtClean="0"/>
          </a:p>
          <a:p>
            <a:r>
              <a:rPr lang="el-GR" dirty="0" smtClean="0"/>
              <a:t>Στρατηγική λειτουργικής </a:t>
            </a:r>
            <a:r>
              <a:rPr lang="el-GR" dirty="0" smtClean="0"/>
              <a:t>αποδοτικότητας</a:t>
            </a:r>
          </a:p>
          <a:p>
            <a:pPr lvl="1"/>
            <a:r>
              <a:rPr lang="el-GR" dirty="0" smtClean="0"/>
              <a:t>αύξηση της </a:t>
            </a:r>
            <a:r>
              <a:rPr lang="el-GR" dirty="0" smtClean="0"/>
              <a:t>αποδοτικότητας</a:t>
            </a:r>
          </a:p>
          <a:p>
            <a:pPr lvl="1"/>
            <a:r>
              <a:rPr lang="el-GR" dirty="0" smtClean="0"/>
              <a:t>λιγότερες </a:t>
            </a:r>
            <a:r>
              <a:rPr lang="el-GR" dirty="0" smtClean="0"/>
              <a:t>εισροές</a:t>
            </a:r>
          </a:p>
          <a:p>
            <a:pPr lvl="1"/>
            <a:r>
              <a:rPr lang="el-GR" dirty="0" smtClean="0"/>
              <a:t>περισσότερες </a:t>
            </a:r>
            <a:r>
              <a:rPr lang="el-GR" dirty="0" smtClean="0"/>
              <a:t>εκροές</a:t>
            </a:r>
          </a:p>
          <a:p>
            <a:pPr lvl="1"/>
            <a:r>
              <a:rPr lang="el-GR" dirty="0" smtClean="0"/>
              <a:t>Αυτοματοποίηση</a:t>
            </a:r>
          </a:p>
          <a:p>
            <a:pPr lvl="1"/>
            <a:r>
              <a:rPr lang="el-GR" dirty="0" smtClean="0"/>
              <a:t>Αξιοπιστία</a:t>
            </a:r>
          </a:p>
          <a:p>
            <a:pPr lvl="1"/>
            <a:r>
              <a:rPr lang="el-GR" dirty="0" smtClean="0"/>
              <a:t>Ταχύτητα</a:t>
            </a:r>
          </a:p>
          <a:p>
            <a:pPr lvl="1"/>
            <a:r>
              <a:rPr lang="el-GR" dirty="0" smtClean="0"/>
              <a:t>Ποιότητα</a:t>
            </a:r>
          </a:p>
          <a:p>
            <a:pPr lvl="1"/>
            <a:r>
              <a:rPr lang="el-GR" dirty="0" smtClean="0"/>
              <a:t>βοήθεια στη λήψη αποφάσεων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Πληροφοριακά συστήματα- </a:t>
            </a:r>
            <a:r>
              <a:rPr lang="el-GR" dirty="0" smtClean="0"/>
              <a:t>Στρατηγικές </a:t>
            </a:r>
            <a:r>
              <a:rPr lang="el-GR" dirty="0" smtClean="0"/>
              <a:t>απόκτησης ανταγωνιστικού πλεονεκτήματος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l-GR" dirty="0" smtClean="0"/>
          </a:p>
          <a:p>
            <a:r>
              <a:rPr lang="el-GR" dirty="0" smtClean="0"/>
              <a:t>Στρατηγική εστίασης στον </a:t>
            </a:r>
            <a:r>
              <a:rPr lang="el-GR" dirty="0" smtClean="0"/>
              <a:t>πελάτη</a:t>
            </a:r>
          </a:p>
          <a:p>
            <a:pPr lvl="1"/>
            <a:r>
              <a:rPr lang="el-GR" dirty="0" smtClean="0"/>
              <a:t>Οι σχέσεις επιχείρησης και πελάτη γίνονται </a:t>
            </a:r>
            <a:r>
              <a:rPr lang="el-GR" dirty="0" smtClean="0"/>
              <a:t>καλύτερες</a:t>
            </a:r>
          </a:p>
          <a:p>
            <a:pPr lvl="1"/>
            <a:r>
              <a:rPr lang="el-GR" dirty="0" smtClean="0"/>
              <a:t>Η επικοινωνία </a:t>
            </a:r>
            <a:r>
              <a:rPr lang="el-GR" dirty="0" smtClean="0"/>
              <a:t>ταχύτερη </a:t>
            </a:r>
            <a:r>
              <a:rPr lang="el-GR" dirty="0" smtClean="0"/>
              <a:t>και πιο </a:t>
            </a:r>
            <a:r>
              <a:rPr lang="el-GR" dirty="0" smtClean="0"/>
              <a:t>άμεση</a:t>
            </a:r>
          </a:p>
          <a:p>
            <a:pPr lvl="1"/>
            <a:r>
              <a:rPr lang="el-GR" dirty="0" smtClean="0"/>
              <a:t>πελάτες μπορούν να διατυπώσουν τη γνώμη </a:t>
            </a:r>
            <a:r>
              <a:rPr lang="el-GR" dirty="0" smtClean="0"/>
              <a:t>τους</a:t>
            </a:r>
          </a:p>
          <a:p>
            <a:pPr lvl="1"/>
            <a:r>
              <a:rPr lang="el-GR" dirty="0" smtClean="0"/>
              <a:t>ενεργό ρόλο στη σχεδίαση και στον </a:t>
            </a:r>
            <a:r>
              <a:rPr lang="el-GR" dirty="0" smtClean="0"/>
              <a:t>έλεγχό προϊόντων</a:t>
            </a:r>
          </a:p>
          <a:p>
            <a:pPr lvl="1"/>
            <a:r>
              <a:rPr lang="el-GR" dirty="0" smtClean="0"/>
              <a:t>επικοινωνία γίνεται πιο προσωπική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Πληροφοριακά συστήματα- </a:t>
            </a:r>
            <a:r>
              <a:rPr lang="el-GR" dirty="0" smtClean="0"/>
              <a:t>Στρατηγικές </a:t>
            </a:r>
            <a:r>
              <a:rPr lang="el-GR" dirty="0" smtClean="0"/>
              <a:t>απόκτησης ανταγωνιστικού πλεονεκτήματος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149927"/>
          </a:xfrm>
        </p:spPr>
        <p:txBody>
          <a:bodyPr>
            <a:normAutofit/>
          </a:bodyPr>
          <a:lstStyle/>
          <a:p>
            <a:r>
              <a:rPr lang="el-GR" dirty="0" smtClean="0"/>
              <a:t>Επιχείρηση είναι μια οντότητα που αποτελείται από ένα σύνολο</a:t>
            </a:r>
            <a:r>
              <a:rPr lang="el-GR" b="1" dirty="0" smtClean="0"/>
              <a:t> ατόμων </a:t>
            </a:r>
            <a:r>
              <a:rPr lang="el-GR" dirty="0" smtClean="0"/>
              <a:t>τα οποία </a:t>
            </a:r>
            <a:r>
              <a:rPr lang="el-GR" b="1" dirty="0" smtClean="0"/>
              <a:t>μετουσιώνουν</a:t>
            </a:r>
            <a:r>
              <a:rPr lang="el-GR" dirty="0" smtClean="0"/>
              <a:t> υλικούς και άυλους </a:t>
            </a:r>
            <a:r>
              <a:rPr lang="el-GR" b="1" dirty="0" smtClean="0"/>
              <a:t>πόρους σε προϊόντα </a:t>
            </a:r>
            <a:r>
              <a:rPr lang="el-GR" dirty="0" smtClean="0"/>
              <a:t>και υπηρεσίες με </a:t>
            </a:r>
            <a:r>
              <a:rPr lang="el-GR" b="1" dirty="0" smtClean="0"/>
              <a:t>σκοπό το κέρδος</a:t>
            </a:r>
          </a:p>
          <a:p>
            <a:r>
              <a:rPr lang="el-GR" dirty="0" smtClean="0"/>
              <a:t>Ένας οργανισμός είναι ένα σύνολο ανθρώπων που συνεργάζονται, προκειμένου να πετύχουν συγκεκριμένους στόχους</a:t>
            </a:r>
            <a:endParaRPr lang="el-GR" i="1" dirty="0" smtClean="0"/>
          </a:p>
          <a:p>
            <a:endParaRPr lang="el-GR" b="1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l-GR" dirty="0" smtClean="0"/>
              <a:t>Επιχείρηση - Οργανισμός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l-GR" dirty="0" smtClean="0"/>
          </a:p>
          <a:p>
            <a:r>
              <a:rPr lang="el-GR" dirty="0" smtClean="0"/>
              <a:t>Στρατηγική εστιασμένη στον </a:t>
            </a:r>
            <a:r>
              <a:rPr lang="el-GR" dirty="0" smtClean="0"/>
              <a:t>χρόνο</a:t>
            </a:r>
          </a:p>
          <a:p>
            <a:pPr lvl="1"/>
            <a:r>
              <a:rPr lang="el-GR" dirty="0" smtClean="0"/>
              <a:t>ο χρόνος είναι </a:t>
            </a:r>
            <a:r>
              <a:rPr lang="el-GR" dirty="0" smtClean="0"/>
              <a:t>χρήμα</a:t>
            </a:r>
          </a:p>
          <a:p>
            <a:pPr lvl="1"/>
            <a:r>
              <a:rPr lang="el-GR" dirty="0" smtClean="0"/>
              <a:t>ταχύτερη </a:t>
            </a:r>
            <a:r>
              <a:rPr lang="el-GR" dirty="0" smtClean="0"/>
              <a:t>λήψη και διεκπεραίωση των </a:t>
            </a:r>
            <a:r>
              <a:rPr lang="el-GR" dirty="0" smtClean="0"/>
              <a:t>παραγγελιών</a:t>
            </a:r>
          </a:p>
          <a:p>
            <a:pPr lvl="1"/>
            <a:r>
              <a:rPr lang="el-GR" dirty="0" smtClean="0"/>
              <a:t>ταχύτερη </a:t>
            </a:r>
            <a:r>
              <a:rPr lang="el-GR" dirty="0" smtClean="0"/>
              <a:t>πληρωμή</a:t>
            </a:r>
          </a:p>
          <a:p>
            <a:pPr lvl="1"/>
            <a:r>
              <a:rPr lang="el-GR" dirty="0" smtClean="0"/>
              <a:t>ταχύτερη επικοινωνία με πελάτες, προμηθευτές </a:t>
            </a:r>
            <a:r>
              <a:rPr lang="el-GR" dirty="0" smtClean="0"/>
              <a:t>και συναδέλφους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Πληροφοριακά συστήματα- </a:t>
            </a:r>
            <a:r>
              <a:rPr lang="el-GR" dirty="0" smtClean="0"/>
              <a:t>Στρατηγικές </a:t>
            </a:r>
            <a:r>
              <a:rPr lang="el-GR" dirty="0" smtClean="0"/>
              <a:t>απόκτησης ανταγωνιστικού πλεονεκτήματος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l-GR" dirty="0" smtClean="0"/>
          </a:p>
          <a:p>
            <a:r>
              <a:rPr lang="el-GR" dirty="0" smtClean="0"/>
              <a:t>Στρατηγική διατήρησης των πελατών και των </a:t>
            </a:r>
            <a:r>
              <a:rPr lang="el-GR" dirty="0" smtClean="0"/>
              <a:t>προμηθευτών</a:t>
            </a:r>
          </a:p>
          <a:p>
            <a:pPr lvl="1"/>
            <a:r>
              <a:rPr lang="el-GR" dirty="0" smtClean="0"/>
              <a:t>διατήρηση της βάσης των </a:t>
            </a:r>
            <a:r>
              <a:rPr lang="el-GR" dirty="0" smtClean="0"/>
              <a:t>πελατών</a:t>
            </a:r>
          </a:p>
          <a:p>
            <a:pPr lvl="1"/>
            <a:r>
              <a:rPr lang="el-GR" dirty="0" smtClean="0"/>
              <a:t>Αναγνωρίζονται οι ανάγκες πελατών</a:t>
            </a:r>
          </a:p>
          <a:p>
            <a:pPr lvl="1"/>
            <a:r>
              <a:rPr lang="el-GR" dirty="0" smtClean="0"/>
              <a:t>Ικανοποιούνται καλύτερα οι ανάγκες των πελατών (σχεδίαση - υλοποίηση) </a:t>
            </a:r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καλύτερη επικοινωνία </a:t>
            </a:r>
            <a:r>
              <a:rPr lang="el-GR" dirty="0" smtClean="0"/>
              <a:t>με τους </a:t>
            </a:r>
            <a:r>
              <a:rPr lang="el-GR" dirty="0" smtClean="0"/>
              <a:t>προμηθευτές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Πληροφοριακά συστήματα- </a:t>
            </a:r>
            <a:r>
              <a:rPr lang="el-GR" dirty="0" smtClean="0"/>
              <a:t>Στρατηγικές </a:t>
            </a:r>
            <a:r>
              <a:rPr lang="el-GR" dirty="0" smtClean="0"/>
              <a:t>απόκτησης ανταγωνιστικού πλεονεκτήματος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r>
              <a:rPr lang="el-GR" dirty="0" smtClean="0"/>
              <a:t>μείωση </a:t>
            </a:r>
            <a:r>
              <a:rPr lang="el-GR" dirty="0" smtClean="0"/>
              <a:t>του </a:t>
            </a:r>
            <a:r>
              <a:rPr lang="el-GR" dirty="0" smtClean="0"/>
              <a:t>προσωπικού</a:t>
            </a:r>
          </a:p>
          <a:p>
            <a:r>
              <a:rPr lang="el-GR" dirty="0" smtClean="0"/>
              <a:t>αύξηση της </a:t>
            </a:r>
            <a:r>
              <a:rPr lang="el-GR" dirty="0" smtClean="0"/>
              <a:t>ανεργίας</a:t>
            </a:r>
          </a:p>
          <a:p>
            <a:r>
              <a:rPr lang="el-GR" dirty="0" smtClean="0"/>
              <a:t>εργασιακή </a:t>
            </a:r>
            <a:r>
              <a:rPr lang="el-GR" dirty="0" smtClean="0"/>
              <a:t>ανασφάλεια</a:t>
            </a:r>
          </a:p>
          <a:p>
            <a:r>
              <a:rPr lang="el-GR" dirty="0" smtClean="0"/>
              <a:t>επαναπροσδιορισμού του ρόλου των </a:t>
            </a:r>
            <a:r>
              <a:rPr lang="el-GR" dirty="0" smtClean="0"/>
              <a:t>εργαζομένων</a:t>
            </a:r>
            <a:endParaRPr lang="en-US" dirty="0" smtClean="0"/>
          </a:p>
          <a:p>
            <a:r>
              <a:rPr lang="el-GR" dirty="0" smtClean="0"/>
              <a:t>η υλοποίηση και η συντήρηση ενός πληροφοριακού συστήματος έχει </a:t>
            </a:r>
            <a:r>
              <a:rPr lang="el-GR" dirty="0" smtClean="0"/>
              <a:t>κόστος</a:t>
            </a:r>
            <a:endParaRPr lang="en-US" dirty="0" smtClean="0"/>
          </a:p>
          <a:p>
            <a:r>
              <a:rPr lang="el-GR" dirty="0" smtClean="0"/>
              <a:t>Α</a:t>
            </a:r>
            <a:r>
              <a:rPr lang="el-GR" dirty="0" smtClean="0"/>
              <a:t>σφάλεια </a:t>
            </a:r>
            <a:r>
              <a:rPr lang="el-GR" dirty="0" smtClean="0"/>
              <a:t>των </a:t>
            </a:r>
            <a:r>
              <a:rPr lang="el-GR" dirty="0" smtClean="0"/>
              <a:t>δεδομένων</a:t>
            </a:r>
            <a:r>
              <a:rPr lang="en-US" dirty="0" smtClean="0"/>
              <a:t> - </a:t>
            </a:r>
            <a:r>
              <a:rPr lang="el-GR" dirty="0" smtClean="0"/>
              <a:t>κακόβουλες </a:t>
            </a:r>
            <a:r>
              <a:rPr lang="el-GR" dirty="0" smtClean="0"/>
              <a:t>ενέργειες</a:t>
            </a:r>
          </a:p>
          <a:p>
            <a:r>
              <a:rPr lang="el-GR" dirty="0" smtClean="0"/>
              <a:t>ηθικά ζητήματα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Μειονεκτήματα πληροφοριακών συστημάτων διοίκησης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r>
              <a:rPr lang="el-GR" dirty="0" smtClean="0"/>
              <a:t>αναποτελεσματικής </a:t>
            </a:r>
            <a:r>
              <a:rPr lang="el-GR" dirty="0" smtClean="0"/>
              <a:t>μεθόδου </a:t>
            </a:r>
            <a:r>
              <a:rPr lang="el-GR" dirty="0" smtClean="0"/>
              <a:t>ανάπτυξης</a:t>
            </a:r>
          </a:p>
          <a:p>
            <a:r>
              <a:rPr lang="el-GR" dirty="0" smtClean="0"/>
              <a:t>έλλειψη κατανόησης ανάμεσα στα διοικητικά </a:t>
            </a:r>
            <a:r>
              <a:rPr lang="el-GR" dirty="0" smtClean="0"/>
              <a:t>στελέχη</a:t>
            </a:r>
          </a:p>
          <a:p>
            <a:r>
              <a:rPr lang="el-GR" dirty="0" smtClean="0"/>
              <a:t>οι διοικητικοί δεν αντιλαμβάνονται πλήρως τις δυνατότητες και τους περιορισμούς της τεχνολογίας</a:t>
            </a:r>
            <a:endParaRPr lang="el-GR" dirty="0" smtClean="0"/>
          </a:p>
          <a:p>
            <a:r>
              <a:rPr lang="el-GR" dirty="0" smtClean="0"/>
              <a:t>οι ειδικοί πληροφορικής τις πραγματικές επιχειρηματικές </a:t>
            </a:r>
            <a:r>
              <a:rPr lang="el-GR" dirty="0" smtClean="0"/>
              <a:t>ανάγκες</a:t>
            </a:r>
          </a:p>
          <a:p>
            <a:r>
              <a:rPr lang="el-GR" dirty="0" smtClean="0"/>
              <a:t>κακό σχεδιασμό των </a:t>
            </a:r>
            <a:r>
              <a:rPr lang="el-GR" dirty="0" err="1" smtClean="0"/>
              <a:t>διεπαφών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l-GR" dirty="0" smtClean="0"/>
              <a:t>Λόγοι αποτυχίας των πληροφοριακών συστημάτων</a:t>
            </a:r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r>
              <a:rPr lang="el-GR" dirty="0" smtClean="0"/>
              <a:t>κακή εκπαίδευση των </a:t>
            </a:r>
            <a:r>
              <a:rPr lang="el-GR" dirty="0" smtClean="0"/>
              <a:t>χρηστών</a:t>
            </a:r>
          </a:p>
          <a:p>
            <a:r>
              <a:rPr lang="el-GR" dirty="0" smtClean="0"/>
              <a:t>ψυχολογικούς </a:t>
            </a:r>
            <a:r>
              <a:rPr lang="el-GR" dirty="0" smtClean="0"/>
              <a:t>παράγοντες</a:t>
            </a:r>
          </a:p>
          <a:p>
            <a:r>
              <a:rPr lang="el-GR" dirty="0" smtClean="0"/>
              <a:t>ανθρώπινη </a:t>
            </a:r>
            <a:r>
              <a:rPr lang="el-GR" dirty="0" smtClean="0"/>
              <a:t>συμπεριφορά</a:t>
            </a:r>
          </a:p>
          <a:p>
            <a:r>
              <a:rPr lang="el-GR" dirty="0" smtClean="0"/>
              <a:t>οι </a:t>
            </a:r>
            <a:r>
              <a:rPr lang="el-GR" dirty="0" smtClean="0"/>
              <a:t>κοινωνικές σχέσεις </a:t>
            </a:r>
          </a:p>
          <a:p>
            <a:r>
              <a:rPr lang="el-GR" dirty="0" smtClean="0"/>
              <a:t> φόβους </a:t>
            </a:r>
            <a:r>
              <a:rPr lang="el-GR" dirty="0" smtClean="0"/>
              <a:t>για την υποβάθμιση του ρόλου των χρηστών </a:t>
            </a:r>
            <a:endParaRPr lang="el-GR" dirty="0" smtClean="0"/>
          </a:p>
          <a:p>
            <a:r>
              <a:rPr lang="el-GR" dirty="0" smtClean="0"/>
              <a:t>οι μελλοντικοί </a:t>
            </a:r>
            <a:r>
              <a:rPr lang="el-GR" dirty="0" smtClean="0"/>
              <a:t>χρήστες να </a:t>
            </a:r>
            <a:r>
              <a:rPr lang="el-GR" dirty="0" smtClean="0"/>
              <a:t>λαμβάνουν ενεργά μέρος στην ανάπτυξη του </a:t>
            </a:r>
            <a:r>
              <a:rPr lang="el-GR" dirty="0" smtClean="0"/>
              <a:t>συστήματος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l-GR" dirty="0" smtClean="0"/>
              <a:t>Λόγοι αποτυχίας των πληροφοριακών συστημάτων</a:t>
            </a: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rmAutofit/>
          </a:bodyPr>
          <a:lstStyle/>
          <a:p>
            <a:r>
              <a:rPr lang="el-GR" dirty="0" smtClean="0"/>
              <a:t>ασυμβατότητα </a:t>
            </a:r>
            <a:r>
              <a:rPr lang="el-GR" dirty="0" smtClean="0"/>
              <a:t>ανάμεσα στο λογισμικό και στο </a:t>
            </a:r>
            <a:r>
              <a:rPr lang="el-GR" dirty="0" smtClean="0"/>
              <a:t>υλικό</a:t>
            </a:r>
          </a:p>
          <a:p>
            <a:r>
              <a:rPr lang="el-GR" dirty="0" smtClean="0"/>
              <a:t>δυσαρμονία ανάμεσα στο πληροφοριακό σύστημα και στο στρατηγικό επιχειρηματικό σχέδιο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l-GR" dirty="0" smtClean="0"/>
              <a:t>Λόγοι αποτυχίας των πληροφοριακών συστημάτων</a:t>
            </a:r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Κατηγοριοποίηση ανάλογα με το είδος της επεξεργασίας των </a:t>
            </a:r>
            <a:r>
              <a:rPr lang="el-GR" dirty="0" smtClean="0"/>
              <a:t>δεδομένων</a:t>
            </a:r>
          </a:p>
          <a:p>
            <a:r>
              <a:rPr lang="el-GR" dirty="0" smtClean="0"/>
              <a:t>Κατηγοριοποίηση ανάλογα με τη λειτουργική τους στόχευση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Είδη πληροφοριακών </a:t>
            </a:r>
            <a:r>
              <a:rPr lang="el-GR" dirty="0" smtClean="0"/>
              <a:t>συστημάτων</a:t>
            </a:r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Συστήματα επεξεργασίας </a:t>
            </a:r>
            <a:r>
              <a:rPr lang="el-GR" dirty="0" smtClean="0"/>
              <a:t>δοσοληψιών </a:t>
            </a:r>
            <a:r>
              <a:rPr lang="en-US" dirty="0" smtClean="0"/>
              <a:t>Transaction Processing Systems, TPS</a:t>
            </a:r>
            <a:endParaRPr lang="el-GR" dirty="0" smtClean="0"/>
          </a:p>
          <a:p>
            <a:r>
              <a:rPr lang="el-GR" dirty="0" smtClean="0"/>
              <a:t>απευθύνονται </a:t>
            </a:r>
            <a:r>
              <a:rPr lang="el-GR" dirty="0" smtClean="0"/>
              <a:t>στα κατώτερα στελέχη</a:t>
            </a:r>
            <a:endParaRPr lang="el-GR" dirty="0" smtClean="0"/>
          </a:p>
          <a:p>
            <a:pPr lvl="1"/>
            <a:r>
              <a:rPr lang="el-GR" dirty="0" smtClean="0"/>
              <a:t>συστήματα κρατήσεων θέσης</a:t>
            </a:r>
            <a:r>
              <a:rPr lang="el-GR" dirty="0" smtClean="0"/>
              <a:t>,</a:t>
            </a:r>
          </a:p>
          <a:p>
            <a:pPr lvl="1"/>
            <a:r>
              <a:rPr lang="el-GR" dirty="0" smtClean="0"/>
              <a:t>τα </a:t>
            </a:r>
            <a:r>
              <a:rPr lang="el-GR" dirty="0" smtClean="0"/>
              <a:t>συστήματα τραπεζικών συναλλαγών, </a:t>
            </a:r>
            <a:r>
              <a:rPr lang="el-GR" dirty="0" smtClean="0"/>
              <a:t>τα</a:t>
            </a:r>
          </a:p>
          <a:p>
            <a:pPr lvl="1"/>
            <a:r>
              <a:rPr lang="el-GR" dirty="0" smtClean="0"/>
              <a:t>η</a:t>
            </a:r>
            <a:r>
              <a:rPr lang="el-GR" dirty="0" smtClean="0"/>
              <a:t>λεκτρονικά </a:t>
            </a:r>
            <a:r>
              <a:rPr lang="el-GR" dirty="0" smtClean="0"/>
              <a:t>συστήματα αγοράς προϊόντων, </a:t>
            </a:r>
            <a:endParaRPr lang="el-GR" dirty="0" smtClean="0"/>
          </a:p>
          <a:p>
            <a:pPr lvl="1"/>
            <a:r>
              <a:rPr lang="el-GR" dirty="0" smtClean="0"/>
              <a:t> </a:t>
            </a:r>
            <a:r>
              <a:rPr lang="el-GR" dirty="0" smtClean="0"/>
              <a:t>συστήματα μισθοδοσίας </a:t>
            </a:r>
            <a:endParaRPr lang="el-GR" dirty="0" smtClean="0"/>
          </a:p>
          <a:p>
            <a:pPr lvl="1"/>
            <a:r>
              <a:rPr lang="el-GR" dirty="0" smtClean="0"/>
              <a:t>συστήματα </a:t>
            </a:r>
            <a:r>
              <a:rPr lang="el-GR" dirty="0" smtClean="0"/>
              <a:t>διαχείρισης της αποθήκης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 </a:t>
            </a:r>
            <a:r>
              <a:rPr lang="el-GR" dirty="0" smtClean="0"/>
              <a:t>Τα συστήματα </a:t>
            </a:r>
            <a:r>
              <a:rPr lang="el-GR" dirty="0" smtClean="0"/>
              <a:t>αυτά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Είδη πληροφοριακών </a:t>
            </a:r>
            <a:r>
              <a:rPr lang="el-GR" dirty="0" smtClean="0"/>
              <a:t>συστημάτων</a:t>
            </a: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Συστήματα διαχείρισης πληροφοριών (</a:t>
            </a:r>
            <a:r>
              <a:rPr lang="el-GR" dirty="0" err="1" smtClean="0"/>
              <a:t>Management</a:t>
            </a:r>
            <a:r>
              <a:rPr lang="el-GR" dirty="0" smtClean="0"/>
              <a:t> </a:t>
            </a:r>
            <a:r>
              <a:rPr lang="el-GR" dirty="0" err="1" smtClean="0"/>
              <a:t>Information</a:t>
            </a:r>
            <a:r>
              <a:rPr lang="el-GR" dirty="0" smtClean="0"/>
              <a:t> </a:t>
            </a:r>
            <a:r>
              <a:rPr lang="el-GR" dirty="0" err="1" smtClean="0"/>
              <a:t>Systems</a:t>
            </a:r>
            <a:r>
              <a:rPr lang="el-GR" dirty="0" smtClean="0"/>
              <a:t>, MIS</a:t>
            </a:r>
            <a:r>
              <a:rPr lang="el-GR" dirty="0" smtClean="0"/>
              <a:t>)</a:t>
            </a:r>
          </a:p>
          <a:p>
            <a:r>
              <a:rPr lang="el-GR" dirty="0" smtClean="0"/>
              <a:t>παίρνουν τα </a:t>
            </a:r>
            <a:r>
              <a:rPr lang="el-GR" dirty="0" smtClean="0"/>
              <a:t>δεδομένα - </a:t>
            </a:r>
            <a:r>
              <a:rPr lang="el-GR" dirty="0" smtClean="0"/>
              <a:t>παραγάγουν συγκεντρωτικές </a:t>
            </a:r>
            <a:r>
              <a:rPr lang="el-GR" dirty="0" smtClean="0"/>
              <a:t>πληροφορίες</a:t>
            </a:r>
          </a:p>
          <a:p>
            <a:r>
              <a:rPr lang="el-GR" dirty="0" smtClean="0"/>
              <a:t>Προβάλλουν πληροφορίες </a:t>
            </a:r>
            <a:r>
              <a:rPr lang="el-GR" dirty="0" smtClean="0"/>
              <a:t>με τη μορφή αναφορών - εύκολα </a:t>
            </a:r>
            <a:r>
              <a:rPr lang="el-GR" dirty="0" smtClean="0"/>
              <a:t>κατανοητές</a:t>
            </a:r>
          </a:p>
          <a:p>
            <a:r>
              <a:rPr lang="el-GR" dirty="0" smtClean="0"/>
              <a:t>οι συγκεντρωτικές καταστάσεις εσόδων, εξόδων, παραγγελιών και </a:t>
            </a:r>
            <a:r>
              <a:rPr lang="el-GR" dirty="0" smtClean="0"/>
              <a:t>πωλήσεων</a:t>
            </a:r>
          </a:p>
          <a:p>
            <a:endParaRPr lang="el-GR" dirty="0" smtClean="0"/>
          </a:p>
          <a:p>
            <a:endParaRPr lang="el-G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Είδη πληροφοριακών συστημάτων</a:t>
            </a: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90944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Συστήματα υποστήριξης αποφάσεων (</a:t>
            </a:r>
            <a:r>
              <a:rPr lang="el-GR" dirty="0" err="1" smtClean="0"/>
              <a:t>Decision</a:t>
            </a:r>
            <a:r>
              <a:rPr lang="el-GR" dirty="0" smtClean="0"/>
              <a:t> </a:t>
            </a:r>
            <a:r>
              <a:rPr lang="el-GR" dirty="0" err="1" smtClean="0"/>
              <a:t>Support</a:t>
            </a:r>
            <a:r>
              <a:rPr lang="el-GR" dirty="0" smtClean="0"/>
              <a:t> </a:t>
            </a:r>
            <a:r>
              <a:rPr lang="el-GR" dirty="0" err="1" smtClean="0"/>
              <a:t>Systems</a:t>
            </a:r>
            <a:r>
              <a:rPr lang="el-GR" dirty="0" smtClean="0"/>
              <a:t>, DSS</a:t>
            </a:r>
            <a:r>
              <a:rPr lang="el-GR" dirty="0" smtClean="0"/>
              <a:t>)</a:t>
            </a:r>
          </a:p>
          <a:p>
            <a:r>
              <a:rPr lang="el-GR" dirty="0" smtClean="0"/>
              <a:t>μεσαία και ανώτερα </a:t>
            </a:r>
            <a:r>
              <a:rPr lang="el-GR" dirty="0" smtClean="0"/>
              <a:t>στελέχη</a:t>
            </a:r>
          </a:p>
          <a:p>
            <a:r>
              <a:rPr lang="el-GR" dirty="0" smtClean="0"/>
              <a:t>δεν απαιτούν για τη χρήση τους ιδιαίτερες τεχνικές </a:t>
            </a:r>
            <a:r>
              <a:rPr lang="el-GR" dirty="0" smtClean="0"/>
              <a:t>γνώσεις</a:t>
            </a:r>
          </a:p>
          <a:p>
            <a:r>
              <a:rPr lang="el-GR" dirty="0" smtClean="0"/>
              <a:t>μαθηματικά μοντέλα για την ανάλυση των </a:t>
            </a:r>
            <a:r>
              <a:rPr lang="el-GR" dirty="0" smtClean="0"/>
              <a:t>δεδομένων</a:t>
            </a:r>
          </a:p>
          <a:p>
            <a:r>
              <a:rPr lang="el-GR" dirty="0" smtClean="0"/>
              <a:t>τεχνητής νοημοσύνης και των έμπειρων </a:t>
            </a:r>
            <a:r>
              <a:rPr lang="el-GR" dirty="0" smtClean="0"/>
              <a:t>συστημάτων</a:t>
            </a:r>
          </a:p>
          <a:p>
            <a:r>
              <a:rPr lang="el-GR" dirty="0" smtClean="0"/>
              <a:t>πρόβλεψη των πωλήσεων, η πρόσληψη προσωπικού, η τιμολόγηση προϊόντων και υπηρεσιών, ο προγραμματισμός διανομής προϊόντων, οι επενδύσεις διαφόρων μορφών </a:t>
            </a:r>
          </a:p>
          <a:p>
            <a:endParaRPr lang="el-G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Είδη πληροφοριακών συστημάτων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149927"/>
          </a:xfrm>
        </p:spPr>
        <p:txBody>
          <a:bodyPr>
            <a:normAutofit/>
          </a:bodyPr>
          <a:lstStyle/>
          <a:p>
            <a:r>
              <a:rPr lang="el-GR" b="1" dirty="0" smtClean="0"/>
              <a:t>Διοίκηση</a:t>
            </a:r>
            <a:r>
              <a:rPr lang="el-GR" dirty="0" smtClean="0"/>
              <a:t> εννοούμε τη λειτουργία της </a:t>
            </a:r>
            <a:r>
              <a:rPr lang="el-GR" b="1" dirty="0" smtClean="0"/>
              <a:t>οργάνωσης και του συντονισμού των δραστηριοτήτων </a:t>
            </a:r>
            <a:r>
              <a:rPr lang="el-GR" dirty="0" smtClean="0"/>
              <a:t>του προσωπικού μιας επιχείρησης ή ενός οργανισμού, προκειμένου να επιτευχθούν προκαθορισμένοι στόχοι.</a:t>
            </a:r>
            <a:endParaRPr lang="el-GR" b="1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r>
              <a:rPr lang="el-GR" dirty="0" smtClean="0"/>
              <a:t>Διοίκηση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90944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Συστήματα υποστήριξης διευθυντικών στελεχών (</a:t>
            </a:r>
            <a:r>
              <a:rPr lang="el-GR" dirty="0" err="1" smtClean="0"/>
              <a:t>Executive</a:t>
            </a:r>
            <a:r>
              <a:rPr lang="el-GR" dirty="0" smtClean="0"/>
              <a:t> </a:t>
            </a:r>
            <a:r>
              <a:rPr lang="el-GR" dirty="0" err="1" smtClean="0"/>
              <a:t>Support</a:t>
            </a:r>
            <a:r>
              <a:rPr lang="el-GR" dirty="0" smtClean="0"/>
              <a:t> </a:t>
            </a:r>
            <a:r>
              <a:rPr lang="el-GR" dirty="0" err="1" smtClean="0"/>
              <a:t>Systems</a:t>
            </a:r>
            <a:r>
              <a:rPr lang="el-GR" dirty="0" smtClean="0"/>
              <a:t>, ESS</a:t>
            </a:r>
            <a:r>
              <a:rPr lang="el-GR" dirty="0" smtClean="0"/>
              <a:t>)</a:t>
            </a:r>
          </a:p>
          <a:p>
            <a:r>
              <a:rPr lang="el-GR" dirty="0" smtClean="0"/>
              <a:t>κορυφαία διευθυντικά στελέχη</a:t>
            </a:r>
            <a:endParaRPr lang="el-GR" dirty="0" smtClean="0"/>
          </a:p>
          <a:p>
            <a:r>
              <a:rPr lang="el-GR" dirty="0" smtClean="0"/>
              <a:t>ευκολία </a:t>
            </a:r>
            <a:r>
              <a:rPr lang="el-GR" dirty="0" smtClean="0"/>
              <a:t>χρήσης</a:t>
            </a:r>
          </a:p>
          <a:p>
            <a:r>
              <a:rPr lang="el-GR" dirty="0" smtClean="0"/>
              <a:t>Καλύπτουν όλο το εύρος μιας επιχείρησης και παρακολουθούν κρίσιμους δείκτες της επιχείρησης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ποικιλία προβολής των πληροφοριών, για παράδειγμα σε μορφή γραφικών παραστάσεων, σε μορφή πινάκων ή σε μορφή αναφορών </a:t>
            </a:r>
            <a:r>
              <a:rPr lang="el-GR" dirty="0" smtClean="0"/>
              <a:t>κειμένου</a:t>
            </a:r>
          </a:p>
          <a:p>
            <a:r>
              <a:rPr lang="el-GR" dirty="0" smtClean="0"/>
              <a:t>Δεδομένα εσωτερικά και  εξωτερικά</a:t>
            </a:r>
            <a:endParaRPr lang="el-GR" dirty="0" smtClean="0"/>
          </a:p>
          <a:p>
            <a:r>
              <a:rPr lang="el-GR" dirty="0" smtClean="0"/>
              <a:t>υποστήριξη μακρόπνοων </a:t>
            </a:r>
            <a:r>
              <a:rPr lang="el-GR" dirty="0" smtClean="0"/>
              <a:t>στρατηγικών </a:t>
            </a:r>
            <a:r>
              <a:rPr lang="el-GR" dirty="0" smtClean="0"/>
              <a:t>αποφάσεων</a:t>
            </a:r>
            <a:endParaRPr lang="el-G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Είδη πληροφοριακών συστημάτων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90944"/>
          </a:xfrm>
        </p:spPr>
        <p:txBody>
          <a:bodyPr>
            <a:normAutofit/>
          </a:bodyPr>
          <a:lstStyle/>
          <a:p>
            <a:r>
              <a:rPr lang="el-GR" dirty="0" smtClean="0"/>
              <a:t>Συστήματα αυτοματισμού γραφείου (</a:t>
            </a:r>
            <a:r>
              <a:rPr lang="el-GR" dirty="0" err="1" smtClean="0"/>
              <a:t>office</a:t>
            </a:r>
            <a:r>
              <a:rPr lang="el-GR" dirty="0" smtClean="0"/>
              <a:t> </a:t>
            </a:r>
            <a:r>
              <a:rPr lang="el-GR" dirty="0" err="1" smtClean="0"/>
              <a:t>automation</a:t>
            </a:r>
            <a:r>
              <a:rPr lang="el-GR" dirty="0" smtClean="0"/>
              <a:t> </a:t>
            </a:r>
            <a:r>
              <a:rPr lang="el-GR" dirty="0" err="1" smtClean="0"/>
              <a:t>systems</a:t>
            </a:r>
            <a:r>
              <a:rPr lang="el-GR" dirty="0" smtClean="0"/>
              <a:t>)</a:t>
            </a:r>
          </a:p>
          <a:p>
            <a:r>
              <a:rPr lang="el-GR" dirty="0" smtClean="0"/>
              <a:t>βασικές ανάγκες οργάνωσης της πληροφορίας και διαχείρισης των </a:t>
            </a:r>
            <a:r>
              <a:rPr lang="el-GR" dirty="0" smtClean="0"/>
              <a:t>επικοινωνιών</a:t>
            </a:r>
          </a:p>
          <a:p>
            <a:r>
              <a:rPr lang="el-GR" dirty="0" smtClean="0"/>
              <a:t>επαγγελματική ατζέντα,  </a:t>
            </a:r>
            <a:r>
              <a:rPr lang="el-GR" dirty="0" smtClean="0"/>
              <a:t>διαχείριση της ηλεκτρονικής </a:t>
            </a:r>
            <a:r>
              <a:rPr lang="el-GR" dirty="0" smtClean="0"/>
              <a:t>αλληλογραφία,  </a:t>
            </a:r>
            <a:r>
              <a:rPr lang="el-GR" dirty="0" smtClean="0"/>
              <a:t>οργάνωση των επαγγελματικών συναντήσεων ή ταξιδιών</a:t>
            </a:r>
            <a:endParaRPr lang="el-G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Είδη πληροφοριακών συστημάτων</a:t>
            </a:r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Συστήματα οικονομικής και λογιστικής </a:t>
            </a:r>
            <a:r>
              <a:rPr lang="el-GR" dirty="0" smtClean="0"/>
              <a:t>διαχείρισης </a:t>
            </a:r>
            <a:r>
              <a:rPr lang="en-US" dirty="0" smtClean="0"/>
              <a:t>(financial and accounting information systems</a:t>
            </a:r>
            <a:r>
              <a:rPr lang="en-US" dirty="0" smtClean="0"/>
              <a:t>)</a:t>
            </a:r>
            <a:endParaRPr lang="el-GR" dirty="0" smtClean="0"/>
          </a:p>
          <a:p>
            <a:pPr lvl="1"/>
            <a:r>
              <a:rPr lang="el-GR" dirty="0" smtClean="0"/>
              <a:t>συλλογή, αποθήκευση και διαχείριση των οικονομικών και λογιστικών στοιχείων που αφορούν μια </a:t>
            </a:r>
            <a:r>
              <a:rPr lang="el-GR" dirty="0" smtClean="0"/>
              <a:t>επιχείρηση</a:t>
            </a:r>
          </a:p>
          <a:p>
            <a:pPr lvl="1"/>
            <a:r>
              <a:rPr lang="el-GR" dirty="0" smtClean="0"/>
              <a:t>Αυτοματοποιούν πλήθος </a:t>
            </a:r>
            <a:r>
              <a:rPr lang="el-GR" dirty="0" smtClean="0"/>
              <a:t>εργασιών</a:t>
            </a:r>
          </a:p>
          <a:p>
            <a:pPr lvl="1"/>
            <a:r>
              <a:rPr lang="el-GR" dirty="0" smtClean="0"/>
              <a:t>υπεύθυνα για τη διαχείριση οικονομικών στοιχείων όπως τα μετρητά και οι μετοχές της επιχείρησης, αλλά και τα δάνεια και η γενικότερη κεφαλαιοποίηση της επιχείρησης.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Κατηγοριοποίηση ανάλογα με τη λειτουργική </a:t>
            </a:r>
            <a:r>
              <a:rPr lang="el-GR" dirty="0" smtClean="0"/>
              <a:t>στόχευση</a:t>
            </a:r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000660"/>
          </a:xfrm>
        </p:spPr>
        <p:txBody>
          <a:bodyPr>
            <a:normAutofit/>
          </a:bodyPr>
          <a:lstStyle/>
          <a:p>
            <a:r>
              <a:rPr lang="el-GR" dirty="0" smtClean="0"/>
              <a:t>Συστήματα πωλήσεων και μάρκετινγκ (</a:t>
            </a:r>
            <a:r>
              <a:rPr lang="en-US" dirty="0" smtClean="0"/>
              <a:t>sales and marketing information systems</a:t>
            </a:r>
            <a:r>
              <a:rPr lang="en-US" dirty="0" smtClean="0"/>
              <a:t>)</a:t>
            </a:r>
            <a:endParaRPr lang="el-GR" dirty="0" smtClean="0"/>
          </a:p>
          <a:p>
            <a:pPr lvl="1"/>
            <a:r>
              <a:rPr lang="el-GR" dirty="0" smtClean="0"/>
              <a:t>παρακολούθηση, τον έλεγχο και την προώθηση των </a:t>
            </a:r>
            <a:r>
              <a:rPr lang="el-GR" dirty="0" smtClean="0"/>
              <a:t>πωλήσεων</a:t>
            </a:r>
          </a:p>
          <a:p>
            <a:pPr lvl="1"/>
            <a:r>
              <a:rPr lang="el-GR" dirty="0" smtClean="0"/>
              <a:t>περιγραφή των προϊόντων και των υπηρεσιών που προσφέρει η </a:t>
            </a:r>
            <a:r>
              <a:rPr lang="el-GR" dirty="0" smtClean="0"/>
              <a:t>επιχείρηση</a:t>
            </a:r>
          </a:p>
          <a:p>
            <a:pPr lvl="1"/>
            <a:r>
              <a:rPr lang="el-GR" dirty="0" smtClean="0"/>
              <a:t>τεχνικά χαρακτηριστικά, η τιμή πώλησης, το κόστος, το περιθώριο κέρδους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παρακολουθούν τις </a:t>
            </a:r>
            <a:r>
              <a:rPr lang="el-GR" dirty="0" smtClean="0"/>
              <a:t>παραγγελίες</a:t>
            </a:r>
          </a:p>
          <a:p>
            <a:pPr lvl="1"/>
            <a:r>
              <a:rPr lang="en-US" dirty="0" smtClean="0"/>
              <a:t>b2c (business to customer</a:t>
            </a:r>
            <a:r>
              <a:rPr lang="en-US" dirty="0" smtClean="0"/>
              <a:t>)</a:t>
            </a:r>
            <a:r>
              <a:rPr lang="el-GR" dirty="0" smtClean="0"/>
              <a:t>, </a:t>
            </a:r>
            <a:r>
              <a:rPr lang="en-US" dirty="0" smtClean="0"/>
              <a:t>b2b (business to business</a:t>
            </a:r>
            <a:r>
              <a:rPr lang="en-US" dirty="0" smtClean="0"/>
              <a:t>)</a:t>
            </a:r>
            <a:endParaRPr lang="el-GR" dirty="0" smtClean="0"/>
          </a:p>
          <a:p>
            <a:pPr lvl="1"/>
            <a:r>
              <a:rPr lang="el-GR" dirty="0" smtClean="0"/>
              <a:t>διαφημιστική προβολή , προώθηση των πωλήσεων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Κατηγοριοποίηση ανάλογα με τη λειτουργική </a:t>
            </a:r>
            <a:r>
              <a:rPr lang="el-GR" dirty="0" smtClean="0"/>
              <a:t>στόχευση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000660"/>
          </a:xfrm>
        </p:spPr>
        <p:txBody>
          <a:bodyPr>
            <a:normAutofit/>
          </a:bodyPr>
          <a:lstStyle/>
          <a:p>
            <a:r>
              <a:rPr lang="el-GR" dirty="0" smtClean="0"/>
              <a:t>Συστήματα παραγωγής (</a:t>
            </a:r>
            <a:r>
              <a:rPr lang="en-US" dirty="0" smtClean="0"/>
              <a:t>production information systems</a:t>
            </a:r>
            <a:r>
              <a:rPr lang="en-US" dirty="0" smtClean="0"/>
              <a:t>)</a:t>
            </a:r>
            <a:endParaRPr lang="el-GR" dirty="0" smtClean="0"/>
          </a:p>
          <a:p>
            <a:pPr lvl="1"/>
            <a:r>
              <a:rPr lang="el-GR" dirty="0" smtClean="0"/>
              <a:t>υπεύθυνα για τον σχεδιασμό, την ανάπτυξη και τον έλεγχο των </a:t>
            </a:r>
            <a:r>
              <a:rPr lang="el-GR" dirty="0" smtClean="0"/>
              <a:t>προϊόντων</a:t>
            </a:r>
          </a:p>
          <a:p>
            <a:pPr lvl="1"/>
            <a:r>
              <a:rPr lang="el-GR" dirty="0" smtClean="0"/>
              <a:t>εξειδικευμένα για κάθε </a:t>
            </a:r>
            <a:r>
              <a:rPr lang="el-GR" dirty="0" smtClean="0"/>
              <a:t>επιχείρηση</a:t>
            </a:r>
          </a:p>
          <a:p>
            <a:pPr lvl="1"/>
            <a:r>
              <a:rPr lang="el-GR" dirty="0" smtClean="0"/>
              <a:t>προγραμματισμός της </a:t>
            </a:r>
            <a:r>
              <a:rPr lang="el-GR" dirty="0" smtClean="0"/>
              <a:t>παραγωγής</a:t>
            </a:r>
          </a:p>
          <a:p>
            <a:pPr lvl="1"/>
            <a:r>
              <a:rPr lang="el-GR" dirty="0" smtClean="0"/>
              <a:t>παρακολούθηση της </a:t>
            </a:r>
            <a:r>
              <a:rPr lang="el-GR" dirty="0" smtClean="0"/>
              <a:t>παραγωγής</a:t>
            </a:r>
          </a:p>
          <a:p>
            <a:pPr lvl="1"/>
            <a:r>
              <a:rPr lang="el-GR" dirty="0" smtClean="0"/>
              <a:t>ποιοτικός </a:t>
            </a:r>
            <a:r>
              <a:rPr lang="el-GR" dirty="0" smtClean="0"/>
              <a:t>έλεγχος</a:t>
            </a:r>
          </a:p>
          <a:p>
            <a:pPr lvl="1"/>
            <a:r>
              <a:rPr lang="el-GR" dirty="0" smtClean="0"/>
              <a:t>λαμβάνουν υπόψη </a:t>
            </a:r>
            <a:r>
              <a:rPr lang="el-GR" dirty="0" smtClean="0"/>
              <a:t>το </a:t>
            </a:r>
            <a:r>
              <a:rPr lang="el-GR" dirty="0" smtClean="0"/>
              <a:t>είδος των προϊόντων και των </a:t>
            </a:r>
            <a:r>
              <a:rPr lang="el-GR" dirty="0" smtClean="0"/>
              <a:t>υπηρεσιών, </a:t>
            </a:r>
            <a:r>
              <a:rPr lang="el-GR" dirty="0" smtClean="0"/>
              <a:t>το διαθέσιμο προσωπικό και τον διαθέσιμο εξοπλισμό, τις απαιτούμενες πρώτες ύλες και το κόστος που συνεπάγεται η παραγωγή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Κατηγοριοποίηση ανάλογα με τη λειτουργική </a:t>
            </a:r>
            <a:r>
              <a:rPr lang="el-GR" dirty="0" smtClean="0"/>
              <a:t>στόχευση</a:t>
            </a:r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000660"/>
          </a:xfrm>
        </p:spPr>
        <p:txBody>
          <a:bodyPr>
            <a:normAutofit/>
          </a:bodyPr>
          <a:lstStyle/>
          <a:p>
            <a:r>
              <a:rPr lang="el-GR" dirty="0" smtClean="0"/>
              <a:t>Συστήματα παρακολούθησης αποθεμάτων (</a:t>
            </a:r>
            <a:r>
              <a:rPr lang="el-GR" dirty="0" err="1" smtClean="0"/>
              <a:t>inventory</a:t>
            </a:r>
            <a:r>
              <a:rPr lang="el-GR" dirty="0" smtClean="0"/>
              <a:t> </a:t>
            </a:r>
            <a:r>
              <a:rPr lang="el-GR" dirty="0" err="1" smtClean="0"/>
              <a:t>information</a:t>
            </a:r>
            <a:r>
              <a:rPr lang="el-GR" dirty="0" smtClean="0"/>
              <a:t> </a:t>
            </a:r>
            <a:r>
              <a:rPr lang="el-GR" dirty="0" err="1" smtClean="0"/>
              <a:t>systems</a:t>
            </a:r>
            <a:r>
              <a:rPr lang="el-GR" dirty="0" smtClean="0"/>
              <a:t>)</a:t>
            </a:r>
            <a:r>
              <a:rPr lang="en-US" dirty="0" smtClean="0"/>
              <a:t>)</a:t>
            </a:r>
            <a:endParaRPr lang="el-GR" dirty="0" smtClean="0"/>
          </a:p>
          <a:p>
            <a:pPr lvl="1"/>
            <a:r>
              <a:rPr lang="el-GR" dirty="0" smtClean="0"/>
              <a:t>πρώτες ύλες, ανταλλακτικά, τμήματα προϊόντων, </a:t>
            </a:r>
            <a:r>
              <a:rPr lang="el-GR" dirty="0" err="1" smtClean="0"/>
              <a:t>ημικατεργασμένα</a:t>
            </a:r>
            <a:r>
              <a:rPr lang="el-GR" dirty="0" smtClean="0"/>
              <a:t> ή και ολοκληρωμένα αποθηκευμένα </a:t>
            </a:r>
            <a:r>
              <a:rPr lang="el-GR" dirty="0" smtClean="0"/>
              <a:t>προϊόντα</a:t>
            </a:r>
          </a:p>
          <a:p>
            <a:pPr lvl="1"/>
            <a:r>
              <a:rPr lang="el-GR" dirty="0" smtClean="0"/>
              <a:t>τα αποθέματα καταλαμβάνουν χώρο, δεσμεύουν κεφάλαια που έχουν επενδυθεί </a:t>
            </a:r>
            <a:r>
              <a:rPr lang="el-GR" dirty="0" smtClean="0"/>
              <a:t>, φύλαξη</a:t>
            </a:r>
          </a:p>
          <a:p>
            <a:pPr lvl="1"/>
            <a:r>
              <a:rPr lang="el-GR" dirty="0" smtClean="0"/>
              <a:t>τα αποθέματα διευκολύνουν την </a:t>
            </a:r>
            <a:r>
              <a:rPr lang="el-GR" dirty="0" smtClean="0"/>
              <a:t>παραγωγή </a:t>
            </a:r>
            <a:r>
              <a:rPr lang="el-GR" dirty="0" smtClean="0"/>
              <a:t>και τις πωλήσεις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Κατηγοριοποίηση ανάλογα με τη λειτουργική </a:t>
            </a:r>
            <a:r>
              <a:rPr lang="el-GR" dirty="0" smtClean="0"/>
              <a:t>στόχευση</a:t>
            </a:r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000660"/>
          </a:xfrm>
        </p:spPr>
        <p:txBody>
          <a:bodyPr>
            <a:normAutofit/>
          </a:bodyPr>
          <a:lstStyle/>
          <a:p>
            <a:r>
              <a:rPr lang="el-GR" dirty="0" smtClean="0"/>
              <a:t>Συστήματα διαχείρισης εφοδιαστικής αλυσίδας (</a:t>
            </a:r>
            <a:r>
              <a:rPr lang="el-GR" dirty="0" err="1" smtClean="0"/>
              <a:t>logistics</a:t>
            </a:r>
            <a:r>
              <a:rPr lang="el-GR" dirty="0" smtClean="0"/>
              <a:t> </a:t>
            </a:r>
            <a:r>
              <a:rPr lang="el-GR" dirty="0" err="1" smtClean="0"/>
              <a:t>information</a:t>
            </a:r>
            <a:r>
              <a:rPr lang="el-GR" dirty="0" smtClean="0"/>
              <a:t> </a:t>
            </a:r>
            <a:r>
              <a:rPr lang="el-GR" dirty="0" err="1" smtClean="0"/>
              <a:t>systems</a:t>
            </a:r>
            <a:r>
              <a:rPr lang="el-GR" dirty="0" smtClean="0"/>
              <a:t>):</a:t>
            </a:r>
          </a:p>
          <a:p>
            <a:pPr lvl="1"/>
            <a:r>
              <a:rPr lang="el-GR" dirty="0" smtClean="0"/>
              <a:t>έλεγχος της ροής των προϊόντων και των υπηρεσιών από τον παραγωγό προς τον τελικό </a:t>
            </a:r>
            <a:r>
              <a:rPr lang="el-GR" dirty="0" smtClean="0"/>
              <a:t>καταναλωτή</a:t>
            </a:r>
          </a:p>
          <a:p>
            <a:pPr lvl="1"/>
            <a:r>
              <a:rPr lang="el-GR" dirty="0" smtClean="0"/>
              <a:t>σχεδίαση, την εκτέλεση, τον έλεγχο και την αξιολόγηση μιας σειράς </a:t>
            </a:r>
            <a:r>
              <a:rPr lang="el-GR" dirty="0" smtClean="0"/>
              <a:t>δραστηριοτήτων</a:t>
            </a:r>
          </a:p>
          <a:p>
            <a:pPr lvl="1"/>
            <a:r>
              <a:rPr lang="el-GR" dirty="0" smtClean="0"/>
              <a:t>εμπλέκουν προμηθευτές, παραγωγούς, μεταφορείς, διανομείς και τελικούς </a:t>
            </a:r>
            <a:r>
              <a:rPr lang="el-GR" dirty="0" smtClean="0"/>
              <a:t>καταναλωτές</a:t>
            </a:r>
          </a:p>
          <a:p>
            <a:pPr lvl="1"/>
            <a:r>
              <a:rPr lang="el-GR" dirty="0" smtClean="0"/>
              <a:t>συνεργάζονται με τα συστήματα διαχείρισης αποθεμάτων, τα συστήματα παραγωγής και τα συστήματα πωλήσεων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Κατηγοριοποίηση ανάλογα με τη λειτουργική </a:t>
            </a:r>
            <a:r>
              <a:rPr lang="el-GR" dirty="0" smtClean="0"/>
              <a:t>στόχευση</a:t>
            </a:r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000660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Συστήματα διαχείρισης ανθρωπίνων πόρων (</a:t>
            </a:r>
            <a:r>
              <a:rPr lang="en-US" dirty="0" smtClean="0"/>
              <a:t>human resources information systems) </a:t>
            </a:r>
            <a:r>
              <a:rPr lang="el-GR" dirty="0" smtClean="0"/>
              <a:t>:</a:t>
            </a:r>
          </a:p>
          <a:p>
            <a:pPr lvl="1"/>
            <a:r>
              <a:rPr lang="el-GR" dirty="0" smtClean="0"/>
              <a:t>διαχείριση του ανθρώπινου </a:t>
            </a:r>
            <a:r>
              <a:rPr lang="el-GR" dirty="0" smtClean="0"/>
              <a:t>δυναμικού</a:t>
            </a:r>
          </a:p>
          <a:p>
            <a:pPr lvl="1"/>
            <a:r>
              <a:rPr lang="el-GR" dirty="0" smtClean="0"/>
              <a:t>προσέλκυση, την πρόσληψη, την ανάπτυξη των δεξιοτήτων και το σύστημα αμοιβών του </a:t>
            </a:r>
            <a:r>
              <a:rPr lang="el-GR" dirty="0" smtClean="0"/>
              <a:t>προσωπικού</a:t>
            </a:r>
          </a:p>
          <a:p>
            <a:pPr lvl="1"/>
            <a:r>
              <a:rPr lang="el-GR" dirty="0" smtClean="0"/>
              <a:t>εντοπισμό και τον προγραμματισμό των μακροπρόθεσμων αναγκών μιας επιχείρησης σε </a:t>
            </a:r>
            <a:r>
              <a:rPr lang="el-GR" dirty="0" smtClean="0"/>
              <a:t>προσωπικό</a:t>
            </a:r>
          </a:p>
          <a:p>
            <a:pPr lvl="1"/>
            <a:r>
              <a:rPr lang="el-GR" dirty="0" smtClean="0"/>
              <a:t>καταγραφή των στοιχείων των </a:t>
            </a:r>
            <a:r>
              <a:rPr lang="el-GR" dirty="0" smtClean="0"/>
              <a:t>εργαζομένων, </a:t>
            </a:r>
          </a:p>
          <a:p>
            <a:pPr lvl="1"/>
            <a:r>
              <a:rPr lang="el-GR" dirty="0" smtClean="0"/>
              <a:t>συνδέουν τις </a:t>
            </a:r>
            <a:r>
              <a:rPr lang="el-GR" dirty="0" smtClean="0"/>
              <a:t>αμοιβές, τον </a:t>
            </a:r>
            <a:r>
              <a:rPr lang="el-GR" dirty="0" smtClean="0"/>
              <a:t>χρόνο εργασίας, </a:t>
            </a:r>
            <a:r>
              <a:rPr lang="el-GR" dirty="0" smtClean="0"/>
              <a:t>και </a:t>
            </a:r>
            <a:r>
              <a:rPr lang="el-GR" dirty="0" smtClean="0"/>
              <a:t>με τα προσόντα, </a:t>
            </a:r>
            <a:endParaRPr lang="el-GR" dirty="0" smtClean="0"/>
          </a:p>
          <a:p>
            <a:pPr lvl="1"/>
            <a:r>
              <a:rPr lang="el-GR" dirty="0" smtClean="0"/>
              <a:t>Σύνδεση επίτευξης </a:t>
            </a:r>
            <a:r>
              <a:rPr lang="el-GR" dirty="0" smtClean="0"/>
              <a:t>των επιχειρηματικών στόχων με αμοιβές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Κατηγοριοποίηση ανάλογα με τη λειτουργική </a:t>
            </a:r>
            <a:r>
              <a:rPr lang="el-GR" dirty="0" smtClean="0"/>
              <a:t>στόχευση</a:t>
            </a:r>
            <a:endParaRPr lang="el-G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000660"/>
          </a:xfrm>
        </p:spPr>
        <p:txBody>
          <a:bodyPr>
            <a:normAutofit/>
          </a:bodyPr>
          <a:lstStyle/>
          <a:p>
            <a:r>
              <a:rPr lang="el-GR" dirty="0" smtClean="0"/>
              <a:t>Συστήματα διαχείρισης σχέσεων με τους πελάτες (</a:t>
            </a:r>
            <a:r>
              <a:rPr lang="el-GR" dirty="0" err="1" smtClean="0"/>
              <a:t>customer</a:t>
            </a:r>
            <a:r>
              <a:rPr lang="el-GR" dirty="0" smtClean="0"/>
              <a:t> </a:t>
            </a:r>
            <a:r>
              <a:rPr lang="el-GR" dirty="0" err="1" smtClean="0"/>
              <a:t>relations</a:t>
            </a:r>
            <a:r>
              <a:rPr lang="el-GR" dirty="0" smtClean="0"/>
              <a:t> </a:t>
            </a:r>
            <a:r>
              <a:rPr lang="el-GR" dirty="0" err="1" smtClean="0"/>
              <a:t>information</a:t>
            </a:r>
            <a:r>
              <a:rPr lang="el-GR" dirty="0" smtClean="0"/>
              <a:t> </a:t>
            </a:r>
            <a:r>
              <a:rPr lang="el-GR" dirty="0" err="1" smtClean="0"/>
              <a:t>systems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:</a:t>
            </a:r>
          </a:p>
          <a:p>
            <a:pPr lvl="1"/>
            <a:r>
              <a:rPr lang="el-GR" dirty="0" smtClean="0"/>
              <a:t>«ο πελάτης είναι ο </a:t>
            </a:r>
            <a:r>
              <a:rPr lang="el-GR" dirty="0" smtClean="0"/>
              <a:t>βασιλιά» </a:t>
            </a:r>
          </a:p>
          <a:p>
            <a:pPr lvl="1"/>
            <a:r>
              <a:rPr lang="el-GR" dirty="0" smtClean="0"/>
              <a:t>«ο πελάτης είναι συνεργάτης»</a:t>
            </a:r>
            <a:endParaRPr lang="el-GR" dirty="0" smtClean="0"/>
          </a:p>
          <a:p>
            <a:pPr lvl="1"/>
            <a:r>
              <a:rPr lang="el-GR" dirty="0" smtClean="0"/>
              <a:t>κέντρο και τελικός αποδέκτης των υπηρεσιών </a:t>
            </a:r>
            <a:endParaRPr lang="el-GR" dirty="0" smtClean="0"/>
          </a:p>
          <a:p>
            <a:pPr lvl="1"/>
            <a:r>
              <a:rPr lang="el-GR" dirty="0" smtClean="0"/>
              <a:t>συντονισμό της αλληλεπίδρασης ανάμεσα στην επιχείρηση και στους τρέχοντες αλλά και στους μελλοντικούς πελάτες </a:t>
            </a:r>
            <a:r>
              <a:rPr lang="el-GR" dirty="0" smtClean="0"/>
              <a:t>της</a:t>
            </a:r>
          </a:p>
          <a:p>
            <a:pPr lvl="1"/>
            <a:r>
              <a:rPr lang="el-GR" dirty="0" smtClean="0"/>
              <a:t>συγκεντρώνουν δεδομένα από διάφορα </a:t>
            </a:r>
            <a:r>
              <a:rPr lang="el-GR" dirty="0" smtClean="0"/>
              <a:t>κανάλια</a:t>
            </a:r>
          </a:p>
          <a:p>
            <a:pPr lvl="1"/>
            <a:r>
              <a:rPr lang="el-GR" dirty="0" smtClean="0"/>
              <a:t>οι πελάτες συμμετέχουν στη σχεδίαση νέων προϊόντων και υπηρεσιών</a:t>
            </a:r>
            <a:endParaRPr lang="el-GR" dirty="0" smtClean="0"/>
          </a:p>
          <a:p>
            <a:pPr lvl="1"/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Κατηγοριοποίηση ανάλογα με τη λειτουργική </a:t>
            </a:r>
            <a:r>
              <a:rPr lang="el-GR" dirty="0" smtClean="0"/>
              <a:t>στόχευση</a:t>
            </a:r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000660"/>
          </a:xfrm>
        </p:spPr>
        <p:txBody>
          <a:bodyPr>
            <a:normAutofit/>
          </a:bodyPr>
          <a:lstStyle/>
          <a:p>
            <a:r>
              <a:rPr lang="el-GR" dirty="0" smtClean="0"/>
              <a:t>Ολοκληρωμένα συστήματα διαχείρισης επιχειρησιακών πόρων (</a:t>
            </a:r>
            <a:r>
              <a:rPr lang="el-GR" dirty="0" err="1" smtClean="0"/>
              <a:t>enterprise</a:t>
            </a:r>
            <a:r>
              <a:rPr lang="el-GR" dirty="0" smtClean="0"/>
              <a:t> </a:t>
            </a:r>
            <a:r>
              <a:rPr lang="el-GR" dirty="0" err="1" smtClean="0"/>
              <a:t>resource</a:t>
            </a:r>
            <a:r>
              <a:rPr lang="el-GR" dirty="0" smtClean="0"/>
              <a:t> </a:t>
            </a:r>
            <a:r>
              <a:rPr lang="el-GR" dirty="0" err="1" smtClean="0"/>
              <a:t>management</a:t>
            </a:r>
            <a:r>
              <a:rPr lang="el-GR" dirty="0" smtClean="0"/>
              <a:t> </a:t>
            </a:r>
            <a:r>
              <a:rPr lang="el-GR" dirty="0" err="1" smtClean="0"/>
              <a:t>systems</a:t>
            </a:r>
            <a:r>
              <a:rPr lang="el-GR" dirty="0" smtClean="0"/>
              <a:t>): </a:t>
            </a:r>
            <a:endParaRPr lang="el-GR" dirty="0" smtClean="0"/>
          </a:p>
          <a:p>
            <a:r>
              <a:rPr lang="el-GR" dirty="0" smtClean="0"/>
              <a:t>Ε</a:t>
            </a:r>
            <a:r>
              <a:rPr lang="el-GR" dirty="0" smtClean="0"/>
              <a:t>κτείνονται </a:t>
            </a:r>
            <a:r>
              <a:rPr lang="el-GR" dirty="0" smtClean="0"/>
              <a:t>σε περισσότερους από έναν λειτουργικούς τομείς </a:t>
            </a:r>
            <a:r>
              <a:rPr lang="el-GR" dirty="0" smtClean="0"/>
              <a:t>( </a:t>
            </a:r>
            <a:r>
              <a:rPr lang="el-GR" dirty="0" smtClean="0"/>
              <a:t>πωλήσεις, μάρκετινγκ, λογιστήριο, αποθέματα, ανθρώπινοι πόροι, σχέσεις με τους πελάτες) και </a:t>
            </a:r>
            <a:r>
              <a:rPr lang="el-GR" dirty="0" smtClean="0"/>
              <a:t>αποθηκεύουν σε </a:t>
            </a:r>
            <a:r>
              <a:rPr lang="el-GR" dirty="0" smtClean="0"/>
              <a:t>βάσεις </a:t>
            </a:r>
            <a:r>
              <a:rPr lang="el-GR" dirty="0" smtClean="0"/>
              <a:t>δεδομένων</a:t>
            </a:r>
          </a:p>
          <a:p>
            <a:r>
              <a:rPr lang="el-GR" dirty="0" smtClean="0"/>
              <a:t>ολοκληρωμένη </a:t>
            </a:r>
            <a:r>
              <a:rPr lang="el-GR" dirty="0" smtClean="0"/>
              <a:t>άποψη της επιχείρησης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Κατηγοριοποίηση ανάλογα με τη λειτουργική </a:t>
            </a:r>
            <a:r>
              <a:rPr lang="el-GR" dirty="0" smtClean="0"/>
              <a:t>στόχευση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Οριοθετεί το πλαίσιο ευθύνης της επιχείρησης</a:t>
            </a:r>
          </a:p>
          <a:p>
            <a:r>
              <a:rPr lang="el-GR" dirty="0" smtClean="0"/>
              <a:t>Παρέχει τον αναγκαίο προσανατολισμό στη δράση της</a:t>
            </a:r>
          </a:p>
          <a:p>
            <a:r>
              <a:rPr lang="el-GR" dirty="0" smtClean="0"/>
              <a:t>Εκφράζει το όραμα της επιχείρησης, την προβολή της στο μέλλον.</a:t>
            </a:r>
          </a:p>
          <a:p>
            <a:r>
              <a:rPr lang="el-GR" dirty="0" smtClean="0"/>
              <a:t>Εκφράζει την αποστολή της επιχείρησης, τους σκοπούς της. </a:t>
            </a:r>
          </a:p>
          <a:p>
            <a:r>
              <a:rPr lang="el-GR" dirty="0" smtClean="0"/>
              <a:t>Περιγράφει τις αξίες, τις προτεραιότητες και την κουλτούρα.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Στρατηγικό σχέδιο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J. C. Shannon</a:t>
            </a:r>
            <a:r>
              <a:rPr lang="el-GR" dirty="0" smtClean="0"/>
              <a:t> - μαθηματική διατύπωση της πληροφορίας </a:t>
            </a:r>
          </a:p>
          <a:p>
            <a:endParaRPr lang="el-GR" dirty="0" smtClean="0"/>
          </a:p>
          <a:p>
            <a:r>
              <a:rPr lang="el-GR" dirty="0" smtClean="0"/>
              <a:t>I = - </a:t>
            </a:r>
            <a:r>
              <a:rPr lang="el-GR" dirty="0" err="1" smtClean="0"/>
              <a:t>log</a:t>
            </a:r>
            <a:r>
              <a:rPr lang="el-GR" dirty="0" smtClean="0"/>
              <a:t> p </a:t>
            </a:r>
          </a:p>
          <a:p>
            <a:endParaRPr lang="el-GR" dirty="0" smtClean="0"/>
          </a:p>
          <a:p>
            <a:r>
              <a:rPr lang="el-GR" dirty="0" smtClean="0"/>
              <a:t>Ι η πληροφορία </a:t>
            </a:r>
          </a:p>
          <a:p>
            <a:r>
              <a:rPr lang="el-GR" dirty="0" smtClean="0"/>
              <a:t>p είναι η πιθανότητα να συμβεί ένα γεγονός. </a:t>
            </a:r>
          </a:p>
          <a:p>
            <a:r>
              <a:rPr lang="el-GR" dirty="0" smtClean="0"/>
              <a:t>Η βάση του λογαρίθμου καθορίζει τη μονάδα μέτρησης της πληροφορίας. Αν η βάση του λογαρίθμου είναι το 2, τότε μονάδα μέτρησης είναι το δυαδικό ψηφίο (</a:t>
            </a:r>
            <a:r>
              <a:rPr lang="el-GR" dirty="0" err="1" smtClean="0"/>
              <a:t>bit</a:t>
            </a:r>
            <a:r>
              <a:rPr lang="el-GR" dirty="0" smtClean="0"/>
              <a:t>).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Πληροφορία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33754"/>
          </a:xfrm>
        </p:spPr>
        <p:txBody>
          <a:bodyPr>
            <a:normAutofit/>
          </a:bodyPr>
          <a:lstStyle/>
          <a:p>
            <a:r>
              <a:rPr lang="el-GR" dirty="0" smtClean="0"/>
              <a:t>I </a:t>
            </a:r>
            <a:r>
              <a:rPr lang="el-GR" dirty="0" smtClean="0"/>
              <a:t>= - </a:t>
            </a:r>
            <a:r>
              <a:rPr lang="el-GR" dirty="0" err="1" smtClean="0"/>
              <a:t>log</a:t>
            </a:r>
            <a:r>
              <a:rPr lang="el-GR" dirty="0" smtClean="0"/>
              <a:t> p </a:t>
            </a:r>
          </a:p>
          <a:p>
            <a:endParaRPr lang="el-GR" dirty="0" smtClean="0"/>
          </a:p>
          <a:p>
            <a:r>
              <a:rPr lang="el-GR" dirty="0" smtClean="0"/>
              <a:t>Αν ένα </a:t>
            </a:r>
            <a:r>
              <a:rPr lang="el-GR" dirty="0" smtClean="0"/>
              <a:t>γεγονός είναι βέβαιο ότι θα συμβεί, δηλαδή η πιθανότητα του γεγονότος αυτού τείνει προς το 1, τότε η πληροφορία που μεταφέρει είναι μηδέν. </a:t>
            </a:r>
            <a:endParaRPr lang="el-GR" dirty="0" smtClean="0"/>
          </a:p>
          <a:p>
            <a:r>
              <a:rPr lang="el-GR" dirty="0" smtClean="0"/>
              <a:t>Αντίθετα</a:t>
            </a:r>
            <a:r>
              <a:rPr lang="el-GR" dirty="0" smtClean="0"/>
              <a:t>, αν το γεγονός είναι εντελώς αβέβαιο, δηλαδή η πιθανότητά του τείνει προς το μηδέν, τότε η πληροφορία που μεταφέρει είναι άπειρη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J. C. Shannon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Ανάλογα με το είδος επίλυσης που επιδέχονται</a:t>
            </a:r>
          </a:p>
          <a:p>
            <a:pPr lvl="1"/>
            <a:r>
              <a:rPr lang="el-GR" dirty="0" smtClean="0"/>
              <a:t>Απόφασης («ναι» ή «όχι»)</a:t>
            </a:r>
          </a:p>
          <a:p>
            <a:pPr lvl="1"/>
            <a:r>
              <a:rPr lang="el-GR" dirty="0" smtClean="0"/>
              <a:t>Υπολογιστικά (μαθηματικούς υπολογισμούς)</a:t>
            </a:r>
          </a:p>
          <a:p>
            <a:pPr lvl="1"/>
            <a:r>
              <a:rPr lang="el-GR" dirty="0" smtClean="0"/>
              <a:t>Βελτιστοποίησης (η καλύτερη λύση)</a:t>
            </a:r>
          </a:p>
          <a:p>
            <a:r>
              <a:rPr lang="el-GR" dirty="0" smtClean="0"/>
              <a:t>Ανάλογα με τον βαθμό δόμησης</a:t>
            </a:r>
          </a:p>
          <a:p>
            <a:pPr lvl="1"/>
            <a:r>
              <a:rPr lang="el-GR" dirty="0" smtClean="0"/>
              <a:t>Δομημένα (έχουν δεδομένη λύση)</a:t>
            </a:r>
          </a:p>
          <a:p>
            <a:pPr lvl="1"/>
            <a:r>
              <a:rPr lang="el-GR" dirty="0" err="1" smtClean="0"/>
              <a:t>Ημιδομημένα</a:t>
            </a:r>
            <a:r>
              <a:rPr lang="el-GR" dirty="0" smtClean="0"/>
              <a:t> (ανθρώπινη παρέμβασης </a:t>
            </a:r>
            <a:r>
              <a:rPr lang="el-GR" dirty="0" smtClean="0"/>
              <a:t>– </a:t>
            </a:r>
            <a:r>
              <a:rPr lang="el-GR" dirty="0" smtClean="0"/>
              <a:t>π.χ. </a:t>
            </a:r>
            <a:r>
              <a:rPr lang="el-GR" dirty="0" smtClean="0"/>
              <a:t>Αξιολόγηση</a:t>
            </a:r>
            <a:r>
              <a:rPr lang="el-GR" dirty="0" smtClean="0"/>
              <a:t>)</a:t>
            </a:r>
          </a:p>
          <a:p>
            <a:pPr lvl="1"/>
            <a:r>
              <a:rPr lang="el-GR" dirty="0" smtClean="0"/>
              <a:t>Αδόμητα (διαίσθηση, η κοινή λογική, η γνώση και η </a:t>
            </a:r>
            <a:r>
              <a:rPr lang="el-GR" dirty="0" smtClean="0"/>
              <a:t>εμπειρία- π.χ. Στρατηγική </a:t>
            </a:r>
            <a:r>
              <a:rPr lang="el-GR" dirty="0" smtClean="0"/>
              <a:t>)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pPr lvl="1"/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Είδη προβλημάτων 1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Ανάλογα με τη συχνότητα εμφάνισής</a:t>
            </a:r>
          </a:p>
          <a:p>
            <a:pPr lvl="1"/>
            <a:r>
              <a:rPr lang="el-GR" dirty="0" smtClean="0"/>
              <a:t>Προβλήματα ρουτίνας </a:t>
            </a:r>
            <a:r>
              <a:rPr lang="el-GR" dirty="0" smtClean="0"/>
              <a:t>(π.χ. έκδοση </a:t>
            </a:r>
            <a:r>
              <a:rPr lang="el-GR" dirty="0" smtClean="0"/>
              <a:t>παραστατικού πώλησης) </a:t>
            </a:r>
          </a:p>
          <a:p>
            <a:pPr lvl="1"/>
            <a:r>
              <a:rPr lang="el-GR" dirty="0" smtClean="0"/>
              <a:t>Μη επαναλαμβανόμενα </a:t>
            </a:r>
            <a:r>
              <a:rPr lang="el-GR" dirty="0" smtClean="0"/>
              <a:t>(π.χ. αντικατάσταση </a:t>
            </a:r>
            <a:r>
              <a:rPr lang="el-GR" dirty="0" smtClean="0"/>
              <a:t>του πληροφοριακού συστήματος)</a:t>
            </a:r>
          </a:p>
          <a:p>
            <a:pPr lvl="1"/>
            <a:r>
              <a:rPr lang="el-GR" dirty="0" smtClean="0"/>
              <a:t>Αναμενόμενα προβλήματα </a:t>
            </a:r>
            <a:r>
              <a:rPr lang="el-GR" dirty="0" smtClean="0"/>
              <a:t>(π.χ. Συντήρηση</a:t>
            </a:r>
            <a:r>
              <a:rPr lang="el-GR" dirty="0" smtClean="0"/>
              <a:t>)</a:t>
            </a:r>
          </a:p>
          <a:p>
            <a:pPr lvl="1"/>
            <a:r>
              <a:rPr lang="el-GR" dirty="0" smtClean="0"/>
              <a:t>Έκτακτα </a:t>
            </a:r>
            <a:r>
              <a:rPr lang="el-GR" dirty="0" smtClean="0"/>
              <a:t>προβλήματα  (π.χ. Σεισμός, Πυρκαγιά)</a:t>
            </a:r>
            <a:endParaRPr lang="el-G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Είδη προβλημάτων 2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Ανάλογα με τη δυνατότητα επίλυσής τους </a:t>
            </a:r>
          </a:p>
          <a:p>
            <a:pPr lvl="1"/>
            <a:r>
              <a:rPr lang="el-GR" dirty="0" err="1" smtClean="0"/>
              <a:t>Επιλύσιμα</a:t>
            </a:r>
            <a:endParaRPr lang="el-GR" dirty="0" smtClean="0"/>
          </a:p>
          <a:p>
            <a:pPr lvl="1"/>
            <a:r>
              <a:rPr lang="el-GR" dirty="0" smtClean="0"/>
              <a:t>Ανοικτά</a:t>
            </a:r>
          </a:p>
          <a:p>
            <a:pPr lvl="1"/>
            <a:r>
              <a:rPr lang="el-GR" dirty="0" smtClean="0"/>
              <a:t>Άλυτα</a:t>
            </a:r>
          </a:p>
          <a:p>
            <a:endParaRPr lang="el-GR" dirty="0" smtClean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Είδη προβλημάτων 3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776</TotalTime>
  <Words>1640</Words>
  <PresentationFormat>Προβολή στην οθόνη (4:3)</PresentationFormat>
  <Paragraphs>248</Paragraphs>
  <Slides>39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39</vt:i4>
      </vt:variant>
    </vt:vector>
  </HeadingPairs>
  <TitlesOfParts>
    <vt:vector size="40" baseType="lpstr">
      <vt:lpstr>Συγκέντρωση</vt:lpstr>
      <vt:lpstr>ΠΜΣ «Διοίκηση Επιχειρήσεων με κατεύθυνση Πληροφοριακά Συστήματα Διοίκησης»</vt:lpstr>
      <vt:lpstr>Επιχείρηση - Οργανισμός</vt:lpstr>
      <vt:lpstr>Διοίκηση</vt:lpstr>
      <vt:lpstr>Στρατηγικό σχέδιο</vt:lpstr>
      <vt:lpstr>Πληροφορία</vt:lpstr>
      <vt:lpstr>J. C. Shannon</vt:lpstr>
      <vt:lpstr>Είδη προβλημάτων 1</vt:lpstr>
      <vt:lpstr>Είδη προβλημάτων 2</vt:lpstr>
      <vt:lpstr>Είδη προβλημάτων 3</vt:lpstr>
      <vt:lpstr>Ο ανταγωνισμός στον χώρο των επιχειρήσεων</vt:lpstr>
      <vt:lpstr>Μοντέλο ανταγωνιστικών δυνάμεων Porter</vt:lpstr>
      <vt:lpstr>Πληροφοριακά συστήματα- Στρατηγικές απόκτησης ανταγωνιστικού πλεονεκτήματος</vt:lpstr>
      <vt:lpstr>Πληροφοριακά συστήματα- Στρατηγικές απόκτησης ανταγωνιστικού πλεονεκτήματος</vt:lpstr>
      <vt:lpstr>Πληροφοριακά συστήματα- Στρατηγικές απόκτησης ανταγωνιστικού πλεονεκτήματος</vt:lpstr>
      <vt:lpstr>Πληροφοριακά συστήματα- Στρατηγικές απόκτησης ανταγωνιστικού πλεονεκτήματος</vt:lpstr>
      <vt:lpstr>Πληροφοριακά συστήματα- Στρατηγικές απόκτησης ανταγωνιστικού πλεονεκτήματος</vt:lpstr>
      <vt:lpstr>Πληροφοριακά συστήματα- Στρατηγικές απόκτησης ανταγωνιστικού πλεονεκτήματος</vt:lpstr>
      <vt:lpstr>Πληροφοριακά συστήματα- Στρατηγικές απόκτησης ανταγωνιστικού πλεονεκτήματος</vt:lpstr>
      <vt:lpstr>Πληροφοριακά συστήματα- Στρατηγικές απόκτησης ανταγωνιστικού πλεονεκτήματος</vt:lpstr>
      <vt:lpstr>Πληροφοριακά συστήματα- Στρατηγικές απόκτησης ανταγωνιστικού πλεονεκτήματος</vt:lpstr>
      <vt:lpstr>Πληροφοριακά συστήματα- Στρατηγικές απόκτησης ανταγωνιστικού πλεονεκτήματος</vt:lpstr>
      <vt:lpstr>Μειονεκτήματα πληροφοριακών συστημάτων διοίκησης</vt:lpstr>
      <vt:lpstr>Λόγοι αποτυχίας των πληροφοριακών συστημάτων</vt:lpstr>
      <vt:lpstr>Λόγοι αποτυχίας των πληροφοριακών συστημάτων</vt:lpstr>
      <vt:lpstr>Λόγοι αποτυχίας των πληροφοριακών συστημάτων</vt:lpstr>
      <vt:lpstr>Είδη πληροφοριακών συστημάτων</vt:lpstr>
      <vt:lpstr>Είδη πληροφοριακών συστημάτων</vt:lpstr>
      <vt:lpstr>Είδη πληροφοριακών συστημάτων</vt:lpstr>
      <vt:lpstr>Είδη πληροφοριακών συστημάτων</vt:lpstr>
      <vt:lpstr>Είδη πληροφοριακών συστημάτων</vt:lpstr>
      <vt:lpstr>Είδη πληροφοριακών συστημάτων</vt:lpstr>
      <vt:lpstr>Κατηγοριοποίηση ανάλογα με τη λειτουργική στόχευση</vt:lpstr>
      <vt:lpstr>Κατηγοριοποίηση ανάλογα με τη λειτουργική στόχευση</vt:lpstr>
      <vt:lpstr>Κατηγοριοποίηση ανάλογα με τη λειτουργική στόχευση</vt:lpstr>
      <vt:lpstr>Κατηγοριοποίηση ανάλογα με τη λειτουργική στόχευση</vt:lpstr>
      <vt:lpstr>Κατηγοριοποίηση ανάλογα με τη λειτουργική στόχευση</vt:lpstr>
      <vt:lpstr>Κατηγοριοποίηση ανάλογα με τη λειτουργική στόχευση</vt:lpstr>
      <vt:lpstr>Κατηγοριοποίηση ανάλογα με τη λειτουργική στόχευση</vt:lpstr>
      <vt:lpstr>Κατηγοριοποίηση ανάλογα με τη λειτουργική στόχευση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ΠΜΣ «Διοίκηση Επιχειρήσεων με κατεύθυνση Πληροφοριακά Συστήματα Διοίκησης»</dc:title>
  <dc:creator>kokkonis_koz</dc:creator>
  <cp:lastModifiedBy>geo_hp</cp:lastModifiedBy>
  <cp:revision>115</cp:revision>
  <dcterms:created xsi:type="dcterms:W3CDTF">2018-05-17T12:00:11Z</dcterms:created>
  <dcterms:modified xsi:type="dcterms:W3CDTF">2018-12-18T18:39:01Z</dcterms:modified>
</cp:coreProperties>
</file>