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0"/>
  </p:notesMasterIdLst>
  <p:handoutMasterIdLst>
    <p:handoutMasterId r:id="rId621"/>
  </p:handoutMasterIdLst>
  <p:sldIdLst>
    <p:sldId id="535" r:id="rId2"/>
    <p:sldId id="672" r:id="rId3"/>
    <p:sldId id="1357" r:id="rId4"/>
    <p:sldId id="927" r:id="rId5"/>
    <p:sldId id="1358" r:id="rId6"/>
    <p:sldId id="1359" r:id="rId7"/>
    <p:sldId id="1360" r:id="rId8"/>
    <p:sldId id="1361" r:id="rId9"/>
    <p:sldId id="673" r:id="rId10"/>
    <p:sldId id="680" r:id="rId11"/>
    <p:sldId id="674" r:id="rId12"/>
    <p:sldId id="675" r:id="rId13"/>
    <p:sldId id="676" r:id="rId14"/>
    <p:sldId id="679" r:id="rId15"/>
    <p:sldId id="678" r:id="rId16"/>
    <p:sldId id="681" r:id="rId17"/>
    <p:sldId id="682" r:id="rId18"/>
    <p:sldId id="683" r:id="rId19"/>
    <p:sldId id="1059" r:id="rId20"/>
    <p:sldId id="1060" r:id="rId21"/>
    <p:sldId id="1061" r:id="rId22"/>
    <p:sldId id="1384" r:id="rId23"/>
    <p:sldId id="933" r:id="rId24"/>
    <p:sldId id="1063" r:id="rId25"/>
    <p:sldId id="1071" r:id="rId26"/>
    <p:sldId id="1068" r:id="rId27"/>
    <p:sldId id="1069" r:id="rId28"/>
    <p:sldId id="1070" r:id="rId29"/>
    <p:sldId id="1066" r:id="rId30"/>
    <p:sldId id="1067" r:id="rId31"/>
    <p:sldId id="934" r:id="rId32"/>
    <p:sldId id="935" r:id="rId33"/>
    <p:sldId id="936" r:id="rId34"/>
    <p:sldId id="937" r:id="rId35"/>
    <p:sldId id="938" r:id="rId36"/>
    <p:sldId id="1072" r:id="rId37"/>
    <p:sldId id="1077" r:id="rId38"/>
    <p:sldId id="810" r:id="rId39"/>
    <p:sldId id="1582" r:id="rId40"/>
    <p:sldId id="1393" r:id="rId41"/>
    <p:sldId id="1581" r:id="rId42"/>
    <p:sldId id="1391" r:id="rId43"/>
    <p:sldId id="1583" r:id="rId44"/>
    <p:sldId id="1584" r:id="rId45"/>
    <p:sldId id="1585" r:id="rId46"/>
    <p:sldId id="1586" r:id="rId47"/>
    <p:sldId id="1587" r:id="rId48"/>
    <p:sldId id="865" r:id="rId49"/>
    <p:sldId id="1095" r:id="rId50"/>
    <p:sldId id="1096" r:id="rId51"/>
    <p:sldId id="1097" r:id="rId52"/>
    <p:sldId id="811" r:id="rId53"/>
    <p:sldId id="880" r:id="rId54"/>
    <p:sldId id="942" r:id="rId55"/>
    <p:sldId id="939" r:id="rId56"/>
    <p:sldId id="940" r:id="rId57"/>
    <p:sldId id="941" r:id="rId58"/>
    <p:sldId id="943" r:id="rId59"/>
    <p:sldId id="1074" r:id="rId60"/>
    <p:sldId id="1385" r:id="rId61"/>
    <p:sldId id="1386" r:id="rId62"/>
    <p:sldId id="1387" r:id="rId63"/>
    <p:sldId id="1388" r:id="rId64"/>
    <p:sldId id="1389" r:id="rId65"/>
    <p:sldId id="1390" r:id="rId66"/>
    <p:sldId id="1377" r:id="rId67"/>
    <p:sldId id="1392" r:id="rId68"/>
    <p:sldId id="1380" r:id="rId69"/>
    <p:sldId id="1379" r:id="rId70"/>
    <p:sldId id="1381" r:id="rId71"/>
    <p:sldId id="1382" r:id="rId72"/>
    <p:sldId id="1156" r:id="rId73"/>
    <p:sldId id="1134" r:id="rId74"/>
    <p:sldId id="1135" r:id="rId75"/>
    <p:sldId id="1383" r:id="rId76"/>
    <p:sldId id="1138" r:id="rId77"/>
    <p:sldId id="1139" r:id="rId78"/>
    <p:sldId id="1140" r:id="rId79"/>
    <p:sldId id="1136" r:id="rId80"/>
    <p:sldId id="1137" r:id="rId81"/>
    <p:sldId id="1598" r:id="rId82"/>
    <p:sldId id="1611" r:id="rId83"/>
    <p:sldId id="1606" r:id="rId84"/>
    <p:sldId id="1607" r:id="rId85"/>
    <p:sldId id="1605" r:id="rId86"/>
    <p:sldId id="1595" r:id="rId87"/>
    <p:sldId id="1596" r:id="rId88"/>
    <p:sldId id="1597" r:id="rId89"/>
    <p:sldId id="1599" r:id="rId90"/>
    <p:sldId id="1600" r:id="rId91"/>
    <p:sldId id="1601" r:id="rId92"/>
    <p:sldId id="1602" r:id="rId93"/>
    <p:sldId id="1603" r:id="rId94"/>
    <p:sldId id="1604" r:id="rId95"/>
    <p:sldId id="1175" r:id="rId96"/>
    <p:sldId id="1177" r:id="rId97"/>
    <p:sldId id="1371" r:id="rId98"/>
    <p:sldId id="1372" r:id="rId99"/>
    <p:sldId id="1373" r:id="rId100"/>
    <p:sldId id="1370" r:id="rId101"/>
    <p:sldId id="1374" r:id="rId102"/>
    <p:sldId id="1362" r:id="rId103"/>
    <p:sldId id="1363" r:id="rId104"/>
    <p:sldId id="1364" r:id="rId105"/>
    <p:sldId id="1365" r:id="rId106"/>
    <p:sldId id="1366" r:id="rId107"/>
    <p:sldId id="1367" r:id="rId108"/>
    <p:sldId id="1368" r:id="rId109"/>
    <p:sldId id="1369" r:id="rId110"/>
    <p:sldId id="1375" r:id="rId111"/>
    <p:sldId id="1376" r:id="rId112"/>
    <p:sldId id="1592" r:id="rId113"/>
    <p:sldId id="1593" r:id="rId114"/>
    <p:sldId id="1594" r:id="rId115"/>
    <p:sldId id="1608" r:id="rId116"/>
    <p:sldId id="1610" r:id="rId117"/>
    <p:sldId id="1609" r:id="rId118"/>
    <p:sldId id="1176" r:id="rId119"/>
    <p:sldId id="1178" r:id="rId120"/>
    <p:sldId id="1179" r:id="rId121"/>
    <p:sldId id="1180" r:id="rId122"/>
    <p:sldId id="1181" r:id="rId123"/>
    <p:sldId id="1590" r:id="rId124"/>
    <p:sldId id="1591" r:id="rId125"/>
    <p:sldId id="1182" r:id="rId126"/>
    <p:sldId id="1183" r:id="rId127"/>
    <p:sldId id="1588" r:id="rId128"/>
    <p:sldId id="1589" r:id="rId129"/>
    <p:sldId id="1313" r:id="rId130"/>
    <p:sldId id="1314" r:id="rId131"/>
    <p:sldId id="1184" r:id="rId132"/>
    <p:sldId id="1185" r:id="rId133"/>
    <p:sldId id="1315" r:id="rId134"/>
    <p:sldId id="1316" r:id="rId135"/>
    <p:sldId id="1186" r:id="rId136"/>
    <p:sldId id="1187" r:id="rId137"/>
    <p:sldId id="1103" r:id="rId138"/>
    <p:sldId id="1104" r:id="rId139"/>
    <p:sldId id="1105" r:id="rId140"/>
    <p:sldId id="1106" r:id="rId141"/>
    <p:sldId id="1107" r:id="rId142"/>
    <p:sldId id="1108" r:id="rId143"/>
    <p:sldId id="1109" r:id="rId144"/>
    <p:sldId id="1110" r:id="rId145"/>
    <p:sldId id="1112" r:id="rId146"/>
    <p:sldId id="1111" r:id="rId147"/>
    <p:sldId id="1113" r:id="rId148"/>
    <p:sldId id="1114" r:id="rId149"/>
    <p:sldId id="1115" r:id="rId150"/>
    <p:sldId id="1116" r:id="rId151"/>
    <p:sldId id="1117" r:id="rId152"/>
    <p:sldId id="1126" r:id="rId153"/>
    <p:sldId id="1120" r:id="rId154"/>
    <p:sldId id="1121" r:id="rId155"/>
    <p:sldId id="1122" r:id="rId156"/>
    <p:sldId id="1123" r:id="rId157"/>
    <p:sldId id="1118" r:id="rId158"/>
    <p:sldId id="1119" r:id="rId159"/>
    <p:sldId id="1124" r:id="rId160"/>
    <p:sldId id="1125" r:id="rId161"/>
    <p:sldId id="1127" r:id="rId162"/>
    <p:sldId id="1128" r:id="rId163"/>
    <p:sldId id="1129" r:id="rId164"/>
    <p:sldId id="1458" r:id="rId165"/>
    <p:sldId id="1529" r:id="rId166"/>
    <p:sldId id="1459" r:id="rId167"/>
    <p:sldId id="1460" r:id="rId168"/>
    <p:sldId id="1461" r:id="rId169"/>
    <p:sldId id="1462" r:id="rId170"/>
    <p:sldId id="1463" r:id="rId171"/>
    <p:sldId id="1464" r:id="rId172"/>
    <p:sldId id="1465" r:id="rId173"/>
    <p:sldId id="1612" r:id="rId174"/>
    <p:sldId id="1613" r:id="rId175"/>
    <p:sldId id="1466" r:id="rId176"/>
    <p:sldId id="1467" r:id="rId177"/>
    <p:sldId id="1468" r:id="rId178"/>
    <p:sldId id="1614" r:id="rId179"/>
    <p:sldId id="1615" r:id="rId180"/>
    <p:sldId id="1469" r:id="rId181"/>
    <p:sldId id="1470" r:id="rId182"/>
    <p:sldId id="1471" r:id="rId183"/>
    <p:sldId id="1616" r:id="rId184"/>
    <p:sldId id="1617" r:id="rId185"/>
    <p:sldId id="1472" r:id="rId186"/>
    <p:sldId id="1473" r:id="rId187"/>
    <p:sldId id="1474" r:id="rId188"/>
    <p:sldId id="1475" r:id="rId189"/>
    <p:sldId id="1476" r:id="rId190"/>
    <p:sldId id="1477" r:id="rId191"/>
    <p:sldId id="1618" r:id="rId192"/>
    <p:sldId id="1619" r:id="rId193"/>
    <p:sldId id="1478" r:id="rId194"/>
    <p:sldId id="1620" r:id="rId195"/>
    <p:sldId id="1621" r:id="rId196"/>
    <p:sldId id="1622" r:id="rId197"/>
    <p:sldId id="1479" r:id="rId198"/>
    <p:sldId id="1480" r:id="rId199"/>
    <p:sldId id="1481" r:id="rId200"/>
    <p:sldId id="1556" r:id="rId201"/>
    <p:sldId id="1557" r:id="rId202"/>
    <p:sldId id="1558" r:id="rId203"/>
    <p:sldId id="1559" r:id="rId204"/>
    <p:sldId id="1560" r:id="rId205"/>
    <p:sldId id="1561" r:id="rId206"/>
    <p:sldId id="1562" r:id="rId207"/>
    <p:sldId id="1563" r:id="rId208"/>
    <p:sldId id="1564" r:id="rId209"/>
    <p:sldId id="1565" r:id="rId210"/>
    <p:sldId id="1566" r:id="rId211"/>
    <p:sldId id="1567" r:id="rId212"/>
    <p:sldId id="1568" r:id="rId213"/>
    <p:sldId id="1569" r:id="rId214"/>
    <p:sldId id="1570" r:id="rId215"/>
    <p:sldId id="1571" r:id="rId216"/>
    <p:sldId id="1572" r:id="rId217"/>
    <p:sldId id="1573" r:id="rId218"/>
    <p:sldId id="1574" r:id="rId219"/>
    <p:sldId id="1575" r:id="rId220"/>
    <p:sldId id="1576" r:id="rId221"/>
    <p:sldId id="1545" r:id="rId222"/>
    <p:sldId id="1541" r:id="rId223"/>
    <p:sldId id="1553" r:id="rId224"/>
    <p:sldId id="1554" r:id="rId225"/>
    <p:sldId id="1555" r:id="rId226"/>
    <p:sldId id="1546" r:id="rId227"/>
    <p:sldId id="1577" r:id="rId228"/>
    <p:sldId id="1547" r:id="rId229"/>
    <p:sldId id="1578" r:id="rId230"/>
    <p:sldId id="1548" r:id="rId231"/>
    <p:sldId id="1549" r:id="rId232"/>
    <p:sldId id="1550" r:id="rId233"/>
    <p:sldId id="1551" r:id="rId234"/>
    <p:sldId id="1552" r:id="rId235"/>
    <p:sldId id="1076" r:id="rId236"/>
    <p:sldId id="1078" r:id="rId237"/>
    <p:sldId id="1079" r:id="rId238"/>
    <p:sldId id="1080" r:id="rId239"/>
    <p:sldId id="1081" r:id="rId240"/>
    <p:sldId id="1082" r:id="rId241"/>
    <p:sldId id="1098" r:id="rId242"/>
    <p:sldId id="1083" r:id="rId243"/>
    <p:sldId id="1084" r:id="rId244"/>
    <p:sldId id="1085" r:id="rId245"/>
    <p:sldId id="1086" r:id="rId246"/>
    <p:sldId id="1087" r:id="rId247"/>
    <p:sldId id="1088" r:id="rId248"/>
    <p:sldId id="1089" r:id="rId249"/>
    <p:sldId id="1090" r:id="rId250"/>
    <p:sldId id="1099" r:id="rId251"/>
    <p:sldId id="1100" r:id="rId252"/>
    <p:sldId id="1153" r:id="rId253"/>
    <p:sldId id="1145" r:id="rId254"/>
    <p:sldId id="1147" r:id="rId255"/>
    <p:sldId id="1154" r:id="rId256"/>
    <p:sldId id="1155" r:id="rId257"/>
    <p:sldId id="1146" r:id="rId258"/>
    <p:sldId id="1148" r:id="rId259"/>
    <p:sldId id="1188" r:id="rId260"/>
    <p:sldId id="1149" r:id="rId261"/>
    <p:sldId id="1189" r:id="rId262"/>
    <p:sldId id="1152" r:id="rId263"/>
    <p:sldId id="1091" r:id="rId264"/>
    <p:sldId id="1093" r:id="rId265"/>
    <p:sldId id="1092" r:id="rId266"/>
    <p:sldId id="1094" r:id="rId267"/>
    <p:sldId id="1328" r:id="rId268"/>
    <p:sldId id="1329" r:id="rId269"/>
    <p:sldId id="1330" r:id="rId270"/>
    <p:sldId id="1331" r:id="rId271"/>
    <p:sldId id="1332" r:id="rId272"/>
    <p:sldId id="1333" r:id="rId273"/>
    <p:sldId id="1334" r:id="rId274"/>
    <p:sldId id="1335" r:id="rId275"/>
    <p:sldId id="1336" r:id="rId276"/>
    <p:sldId id="1337" r:id="rId277"/>
    <p:sldId id="1327" r:id="rId278"/>
    <p:sldId id="1394" r:id="rId279"/>
    <p:sldId id="1395" r:id="rId280"/>
    <p:sldId id="1396" r:id="rId281"/>
    <p:sldId id="1397" r:id="rId282"/>
    <p:sldId id="1398" r:id="rId283"/>
    <p:sldId id="1399" r:id="rId284"/>
    <p:sldId id="1402" r:id="rId285"/>
    <p:sldId id="1400" r:id="rId286"/>
    <p:sldId id="1401" r:id="rId287"/>
    <p:sldId id="1144" r:id="rId288"/>
    <p:sldId id="1157" r:id="rId289"/>
    <p:sldId id="1167" r:id="rId290"/>
    <p:sldId id="1168" r:id="rId291"/>
    <p:sldId id="1169" r:id="rId292"/>
    <p:sldId id="1158" r:id="rId293"/>
    <p:sldId id="1159" r:id="rId294"/>
    <p:sldId id="1160" r:id="rId295"/>
    <p:sldId id="1161" r:id="rId296"/>
    <p:sldId id="1286" r:id="rId297"/>
    <p:sldId id="881" r:id="rId298"/>
    <p:sldId id="928" r:id="rId299"/>
    <p:sldId id="930" r:id="rId300"/>
    <p:sldId id="931" r:id="rId301"/>
    <p:sldId id="1174" r:id="rId302"/>
    <p:sldId id="882" r:id="rId303"/>
    <p:sldId id="888" r:id="rId304"/>
    <p:sldId id="883" r:id="rId305"/>
    <p:sldId id="884" r:id="rId306"/>
    <p:sldId id="977" r:id="rId307"/>
    <p:sldId id="978" r:id="rId308"/>
    <p:sldId id="979" r:id="rId309"/>
    <p:sldId id="885" r:id="rId310"/>
    <p:sldId id="886" r:id="rId311"/>
    <p:sldId id="887" r:id="rId312"/>
    <p:sldId id="889" r:id="rId313"/>
    <p:sldId id="869" r:id="rId314"/>
    <p:sldId id="870" r:id="rId315"/>
    <p:sldId id="871" r:id="rId316"/>
    <p:sldId id="872" r:id="rId317"/>
    <p:sldId id="873" r:id="rId318"/>
    <p:sldId id="874" r:id="rId319"/>
    <p:sldId id="875" r:id="rId320"/>
    <p:sldId id="876" r:id="rId321"/>
    <p:sldId id="877" r:id="rId322"/>
    <p:sldId id="878" r:id="rId323"/>
    <p:sldId id="879" r:id="rId324"/>
    <p:sldId id="863" r:id="rId325"/>
    <p:sldId id="866" r:id="rId326"/>
    <p:sldId id="867" r:id="rId327"/>
    <p:sldId id="279" r:id="rId328"/>
    <p:sldId id="280" r:id="rId329"/>
    <p:sldId id="1064" r:id="rId330"/>
    <p:sldId id="281" r:id="rId331"/>
    <p:sldId id="842" r:id="rId332"/>
    <p:sldId id="843" r:id="rId333"/>
    <p:sldId id="847" r:id="rId334"/>
    <p:sldId id="1050" r:id="rId335"/>
    <p:sldId id="1051" r:id="rId336"/>
    <p:sldId id="1052" r:id="rId337"/>
    <p:sldId id="1054" r:id="rId338"/>
    <p:sldId id="1055" r:id="rId339"/>
    <p:sldId id="919" r:id="rId340"/>
    <p:sldId id="1407" r:id="rId341"/>
    <p:sldId id="920" r:id="rId342"/>
    <p:sldId id="921" r:id="rId343"/>
    <p:sldId id="1405" r:id="rId344"/>
    <p:sldId id="1404" r:id="rId345"/>
    <p:sldId id="1406" r:id="rId346"/>
    <p:sldId id="1403" r:id="rId347"/>
    <p:sldId id="922" r:id="rId348"/>
    <p:sldId id="923" r:id="rId349"/>
    <p:sldId id="1408" r:id="rId350"/>
    <p:sldId id="1409" r:id="rId351"/>
    <p:sldId id="1410" r:id="rId352"/>
    <p:sldId id="1411" r:id="rId353"/>
    <p:sldId id="1415" r:id="rId354"/>
    <p:sldId id="1412" r:id="rId355"/>
    <p:sldId id="1416" r:id="rId356"/>
    <p:sldId id="1418" r:id="rId357"/>
    <p:sldId id="1419" r:id="rId358"/>
    <p:sldId id="1420" r:id="rId359"/>
    <p:sldId id="1421" r:id="rId360"/>
    <p:sldId id="1422" r:id="rId361"/>
    <p:sldId id="1423" r:id="rId362"/>
    <p:sldId id="1424" r:id="rId363"/>
    <p:sldId id="1425" r:id="rId364"/>
    <p:sldId id="1426" r:id="rId365"/>
    <p:sldId id="1427" r:id="rId366"/>
    <p:sldId id="1428" r:id="rId367"/>
    <p:sldId id="1429" r:id="rId368"/>
    <p:sldId id="1430" r:id="rId369"/>
    <p:sldId id="1431" r:id="rId370"/>
    <p:sldId id="1432" r:id="rId371"/>
    <p:sldId id="1433" r:id="rId372"/>
    <p:sldId id="1434" r:id="rId373"/>
    <p:sldId id="1435" r:id="rId374"/>
    <p:sldId id="1436" r:id="rId375"/>
    <p:sldId id="1437" r:id="rId376"/>
    <p:sldId id="1438" r:id="rId377"/>
    <p:sldId id="1439" r:id="rId378"/>
    <p:sldId id="1440" r:id="rId379"/>
    <p:sldId id="924" r:id="rId380"/>
    <p:sldId id="893" r:id="rId381"/>
    <p:sldId id="894" r:id="rId382"/>
    <p:sldId id="895" r:id="rId383"/>
    <p:sldId id="896" r:id="rId384"/>
    <p:sldId id="897" r:id="rId385"/>
    <p:sldId id="898" r:id="rId386"/>
    <p:sldId id="899" r:id="rId387"/>
    <p:sldId id="900" r:id="rId388"/>
    <p:sldId id="901" r:id="rId389"/>
    <p:sldId id="902" r:id="rId390"/>
    <p:sldId id="903" r:id="rId391"/>
    <p:sldId id="904" r:id="rId392"/>
    <p:sldId id="905" r:id="rId393"/>
    <p:sldId id="906" r:id="rId394"/>
    <p:sldId id="907" r:id="rId395"/>
    <p:sldId id="908" r:id="rId396"/>
    <p:sldId id="909" r:id="rId397"/>
    <p:sldId id="910" r:id="rId398"/>
    <p:sldId id="911" r:id="rId399"/>
    <p:sldId id="912" r:id="rId400"/>
    <p:sldId id="913" r:id="rId401"/>
    <p:sldId id="914" r:id="rId402"/>
    <p:sldId id="915" r:id="rId403"/>
    <p:sldId id="916" r:id="rId404"/>
    <p:sldId id="917" r:id="rId405"/>
    <p:sldId id="918" r:id="rId406"/>
    <p:sldId id="1201" r:id="rId407"/>
    <p:sldId id="1202" r:id="rId408"/>
    <p:sldId id="1203" r:id="rId409"/>
    <p:sldId id="1204" r:id="rId410"/>
    <p:sldId id="1205" r:id="rId411"/>
    <p:sldId id="1206" r:id="rId412"/>
    <p:sldId id="1207" r:id="rId413"/>
    <p:sldId id="1208" r:id="rId414"/>
    <p:sldId id="1209" r:id="rId415"/>
    <p:sldId id="1210" r:id="rId416"/>
    <p:sldId id="1211" r:id="rId417"/>
    <p:sldId id="1212" r:id="rId418"/>
    <p:sldId id="1213" r:id="rId419"/>
    <p:sldId id="1214" r:id="rId420"/>
    <p:sldId id="1215" r:id="rId421"/>
    <p:sldId id="1216" r:id="rId422"/>
    <p:sldId id="1217" r:id="rId423"/>
    <p:sldId id="1218" r:id="rId424"/>
    <p:sldId id="1219" r:id="rId425"/>
    <p:sldId id="1220" r:id="rId426"/>
    <p:sldId id="1221" r:id="rId427"/>
    <p:sldId id="1222" r:id="rId428"/>
    <p:sldId id="1223" r:id="rId429"/>
    <p:sldId id="1224" r:id="rId430"/>
    <p:sldId id="1225" r:id="rId431"/>
    <p:sldId id="1226" r:id="rId432"/>
    <p:sldId id="1227" r:id="rId433"/>
    <p:sldId id="1228" r:id="rId434"/>
    <p:sldId id="1229" r:id="rId435"/>
    <p:sldId id="1230" r:id="rId436"/>
    <p:sldId id="1231" r:id="rId437"/>
    <p:sldId id="1232" r:id="rId438"/>
    <p:sldId id="1233" r:id="rId439"/>
    <p:sldId id="1234" r:id="rId440"/>
    <p:sldId id="1235" r:id="rId441"/>
    <p:sldId id="1236" r:id="rId442"/>
    <p:sldId id="1237" r:id="rId443"/>
    <p:sldId id="1238" r:id="rId444"/>
    <p:sldId id="1239" r:id="rId445"/>
    <p:sldId id="1240" r:id="rId446"/>
    <p:sldId id="1241" r:id="rId447"/>
    <p:sldId id="1242" r:id="rId448"/>
    <p:sldId id="1243" r:id="rId449"/>
    <p:sldId id="1244" r:id="rId450"/>
    <p:sldId id="1245" r:id="rId451"/>
    <p:sldId id="1246" r:id="rId452"/>
    <p:sldId id="1247" r:id="rId453"/>
    <p:sldId id="1248" r:id="rId454"/>
    <p:sldId id="1249" r:id="rId455"/>
    <p:sldId id="1250" r:id="rId456"/>
    <p:sldId id="1251" r:id="rId457"/>
    <p:sldId id="1252" r:id="rId458"/>
    <p:sldId id="1253" r:id="rId459"/>
    <p:sldId id="1254" r:id="rId460"/>
    <p:sldId id="1255" r:id="rId461"/>
    <p:sldId id="1256" r:id="rId462"/>
    <p:sldId id="1257" r:id="rId463"/>
    <p:sldId id="1258" r:id="rId464"/>
    <p:sldId id="1259" r:id="rId465"/>
    <p:sldId id="1260" r:id="rId466"/>
    <p:sldId id="1261" r:id="rId467"/>
    <p:sldId id="1287" r:id="rId468"/>
    <p:sldId id="1299" r:id="rId469"/>
    <p:sldId id="1288" r:id="rId470"/>
    <p:sldId id="1289" r:id="rId471"/>
    <p:sldId id="1300" r:id="rId472"/>
    <p:sldId id="1301" r:id="rId473"/>
    <p:sldId id="1290" r:id="rId474"/>
    <p:sldId id="1291" r:id="rId475"/>
    <p:sldId id="1292" r:id="rId476"/>
    <p:sldId id="1293" r:id="rId477"/>
    <p:sldId id="1294" r:id="rId478"/>
    <p:sldId id="1302" r:id="rId479"/>
    <p:sldId id="1295" r:id="rId480"/>
    <p:sldId id="1296" r:id="rId481"/>
    <p:sldId id="1297" r:id="rId482"/>
    <p:sldId id="1298" r:id="rId483"/>
    <p:sldId id="1308" r:id="rId484"/>
    <p:sldId id="1309" r:id="rId485"/>
    <p:sldId id="1310" r:id="rId486"/>
    <p:sldId id="1311" r:id="rId487"/>
    <p:sldId id="1312" r:id="rId488"/>
    <p:sldId id="1262" r:id="rId489"/>
    <p:sldId id="1263" r:id="rId490"/>
    <p:sldId id="1264" r:id="rId491"/>
    <p:sldId id="1265" r:id="rId492"/>
    <p:sldId id="1579" r:id="rId493"/>
    <p:sldId id="1580" r:id="rId494"/>
    <p:sldId id="1266" r:id="rId495"/>
    <p:sldId id="1267" r:id="rId496"/>
    <p:sldId id="1268" r:id="rId497"/>
    <p:sldId id="1269" r:id="rId498"/>
    <p:sldId id="1270" r:id="rId499"/>
    <p:sldId id="1271" r:id="rId500"/>
    <p:sldId id="1272" r:id="rId501"/>
    <p:sldId id="1273" r:id="rId502"/>
    <p:sldId id="1274" r:id="rId503"/>
    <p:sldId id="1484" r:id="rId504"/>
    <p:sldId id="1485" r:id="rId505"/>
    <p:sldId id="1486" r:id="rId506"/>
    <p:sldId id="1487" r:id="rId507"/>
    <p:sldId id="1488" r:id="rId508"/>
    <p:sldId id="1489" r:id="rId509"/>
    <p:sldId id="1490" r:id="rId510"/>
    <p:sldId id="1491" r:id="rId511"/>
    <p:sldId id="1492" r:id="rId512"/>
    <p:sldId id="1493" r:id="rId513"/>
    <p:sldId id="1494" r:id="rId514"/>
    <p:sldId id="1495" r:id="rId515"/>
    <p:sldId id="1496" r:id="rId516"/>
    <p:sldId id="1497" r:id="rId517"/>
    <p:sldId id="1498" r:id="rId518"/>
    <p:sldId id="1499" r:id="rId519"/>
    <p:sldId id="1500" r:id="rId520"/>
    <p:sldId id="1501" r:id="rId521"/>
    <p:sldId id="1502" r:id="rId522"/>
    <p:sldId id="1503" r:id="rId523"/>
    <p:sldId id="1504" r:id="rId524"/>
    <p:sldId id="1505" r:id="rId525"/>
    <p:sldId id="1506" r:id="rId526"/>
    <p:sldId id="1507" r:id="rId527"/>
    <p:sldId id="1508" r:id="rId528"/>
    <p:sldId id="1509" r:id="rId529"/>
    <p:sldId id="1510" r:id="rId530"/>
    <p:sldId id="1511" r:id="rId531"/>
    <p:sldId id="1512" r:id="rId532"/>
    <p:sldId id="1513" r:id="rId533"/>
    <p:sldId id="1514" r:id="rId534"/>
    <p:sldId id="1515" r:id="rId535"/>
    <p:sldId id="1516" r:id="rId536"/>
    <p:sldId id="1517" r:id="rId537"/>
    <p:sldId id="1518" r:id="rId538"/>
    <p:sldId id="1519" r:id="rId539"/>
    <p:sldId id="1520" r:id="rId540"/>
    <p:sldId id="1521" r:id="rId541"/>
    <p:sldId id="1522" r:id="rId542"/>
    <p:sldId id="1523" r:id="rId543"/>
    <p:sldId id="1524" r:id="rId544"/>
    <p:sldId id="1525" r:id="rId545"/>
    <p:sldId id="1526" r:id="rId546"/>
    <p:sldId id="1527" r:id="rId547"/>
    <p:sldId id="1528" r:id="rId548"/>
    <p:sldId id="1275" r:id="rId549"/>
    <p:sldId id="1341" r:id="rId550"/>
    <p:sldId id="1342" r:id="rId551"/>
    <p:sldId id="1343" r:id="rId552"/>
    <p:sldId id="1344" r:id="rId553"/>
    <p:sldId id="1345" r:id="rId554"/>
    <p:sldId id="1346" r:id="rId555"/>
    <p:sldId id="1347" r:id="rId556"/>
    <p:sldId id="1348" r:id="rId557"/>
    <p:sldId id="1349" r:id="rId558"/>
    <p:sldId id="1350" r:id="rId559"/>
    <p:sldId id="1351" r:id="rId560"/>
    <p:sldId id="1352" r:id="rId561"/>
    <p:sldId id="1353" r:id="rId562"/>
    <p:sldId id="1354" r:id="rId563"/>
    <p:sldId id="1355" r:id="rId564"/>
    <p:sldId id="1356" r:id="rId565"/>
    <p:sldId id="1276" r:id="rId566"/>
    <p:sldId id="1277" r:id="rId567"/>
    <p:sldId id="1278" r:id="rId568"/>
    <p:sldId id="1279" r:id="rId569"/>
    <p:sldId id="1280" r:id="rId570"/>
    <p:sldId id="1281" r:id="rId571"/>
    <p:sldId id="1282" r:id="rId572"/>
    <p:sldId id="1283" r:id="rId573"/>
    <p:sldId id="1284" r:id="rId574"/>
    <p:sldId id="1447" r:id="rId575"/>
    <p:sldId id="1448" r:id="rId576"/>
    <p:sldId id="1449" r:id="rId577"/>
    <p:sldId id="1450" r:id="rId578"/>
    <p:sldId id="1451" r:id="rId579"/>
    <p:sldId id="1452" r:id="rId580"/>
    <p:sldId id="1453" r:id="rId581"/>
    <p:sldId id="1454" r:id="rId582"/>
    <p:sldId id="1455" r:id="rId583"/>
    <p:sldId id="1456" r:id="rId584"/>
    <p:sldId id="1457" r:id="rId585"/>
    <p:sldId id="1442" r:id="rId586"/>
    <p:sldId id="1443" r:id="rId587"/>
    <p:sldId id="1444" r:id="rId588"/>
    <p:sldId id="1445" r:id="rId589"/>
    <p:sldId id="1446" r:id="rId590"/>
    <p:sldId id="1441" r:id="rId591"/>
    <p:sldId id="1285" r:id="rId592"/>
    <p:sldId id="1318" r:id="rId593"/>
    <p:sldId id="1319" r:id="rId594"/>
    <p:sldId id="1320" r:id="rId595"/>
    <p:sldId id="1321" r:id="rId596"/>
    <p:sldId id="1322" r:id="rId597"/>
    <p:sldId id="1323" r:id="rId598"/>
    <p:sldId id="1324" r:id="rId599"/>
    <p:sldId id="1325" r:id="rId600"/>
    <p:sldId id="1326" r:id="rId601"/>
    <p:sldId id="1338" r:id="rId602"/>
    <p:sldId id="1339" r:id="rId603"/>
    <p:sldId id="1340" r:id="rId604"/>
    <p:sldId id="1191" r:id="rId605"/>
    <p:sldId id="1192" r:id="rId606"/>
    <p:sldId id="1193" r:id="rId607"/>
    <p:sldId id="1194" r:id="rId608"/>
    <p:sldId id="1195" r:id="rId609"/>
    <p:sldId id="1196" r:id="rId610"/>
    <p:sldId id="1197" r:id="rId611"/>
    <p:sldId id="1198" r:id="rId612"/>
    <p:sldId id="1199" r:id="rId613"/>
    <p:sldId id="1200" r:id="rId614"/>
    <p:sldId id="1303" r:id="rId615"/>
    <p:sldId id="1304" r:id="rId616"/>
    <p:sldId id="1305" r:id="rId617"/>
    <p:sldId id="1306" r:id="rId618"/>
    <p:sldId id="1307" r:id="rId619"/>
  </p:sldIdLst>
  <p:sldSz cx="9144000" cy="6858000" type="screen4x3"/>
  <p:notesSz cx="6877050" cy="1000125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99"/>
    <a:srgbClr val="0000CC"/>
    <a:srgbClr val="003366"/>
    <a:srgbClr val="003300"/>
    <a:srgbClr val="333300"/>
    <a:srgbClr val="663300"/>
    <a:srgbClr val="800080"/>
    <a:srgbClr val="99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4" autoAdjust="0"/>
    <p:restoredTop sz="94660"/>
  </p:normalViewPr>
  <p:slideViewPr>
    <p:cSldViewPr>
      <p:cViewPr>
        <p:scale>
          <a:sx n="70" d="100"/>
          <a:sy n="70" d="100"/>
        </p:scale>
        <p:origin x="-2988" y="-9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573" Type="http://schemas.openxmlformats.org/officeDocument/2006/relationships/slide" Target="slides/slide572.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84" Type="http://schemas.openxmlformats.org/officeDocument/2006/relationships/slide" Target="slides/slide583.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620" Type="http://schemas.openxmlformats.org/officeDocument/2006/relationships/notesMaster" Target="notesMasters/notesMaster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slide" Target="slides/slide563.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600" Type="http://schemas.openxmlformats.org/officeDocument/2006/relationships/slide" Target="slides/slide599.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586" Type="http://schemas.openxmlformats.org/officeDocument/2006/relationships/slide" Target="slides/slide585.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611" Type="http://schemas.openxmlformats.org/officeDocument/2006/relationships/slide" Target="slides/slide610.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597" Type="http://schemas.openxmlformats.org/officeDocument/2006/relationships/slide" Target="slides/slide596.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622" Type="http://schemas.openxmlformats.org/officeDocument/2006/relationships/presProps" Target="presProps.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theme" Target="theme/theme1.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slide" Target="slides/slide547.xml"/><Relationship Id="rId569" Type="http://schemas.openxmlformats.org/officeDocument/2006/relationships/slide" Target="slides/slide568.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580" Type="http://schemas.openxmlformats.org/officeDocument/2006/relationships/slide" Target="slides/slide579.xml"/><Relationship Id="rId615" Type="http://schemas.openxmlformats.org/officeDocument/2006/relationships/slide" Target="slides/slide614.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559" Type="http://schemas.openxmlformats.org/officeDocument/2006/relationships/slide" Target="slides/slide558.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570" Type="http://schemas.openxmlformats.org/officeDocument/2006/relationships/slide" Target="slides/slide569.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581" Type="http://schemas.openxmlformats.org/officeDocument/2006/relationships/slide" Target="slides/slide58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616" Type="http://schemas.openxmlformats.org/officeDocument/2006/relationships/slide" Target="slides/slide615.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slide" Target="slides/slide549.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571" Type="http://schemas.openxmlformats.org/officeDocument/2006/relationships/slide" Target="slides/slide570.xml"/><Relationship Id="rId592" Type="http://schemas.openxmlformats.org/officeDocument/2006/relationships/slide" Target="slides/slide591.xml"/><Relationship Id="rId606" Type="http://schemas.openxmlformats.org/officeDocument/2006/relationships/slide" Target="slides/slide605.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561" Type="http://schemas.openxmlformats.org/officeDocument/2006/relationships/slide" Target="slides/slide560.xml"/><Relationship Id="rId582" Type="http://schemas.openxmlformats.org/officeDocument/2006/relationships/slide" Target="slides/slide581.xml"/><Relationship Id="rId617" Type="http://schemas.openxmlformats.org/officeDocument/2006/relationships/slide" Target="slides/slide616.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572" Type="http://schemas.openxmlformats.org/officeDocument/2006/relationships/slide" Target="slides/slide571.xml"/><Relationship Id="rId593" Type="http://schemas.openxmlformats.org/officeDocument/2006/relationships/slide" Target="slides/slide592.xml"/><Relationship Id="rId607" Type="http://schemas.openxmlformats.org/officeDocument/2006/relationships/slide" Target="slides/slide606.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562" Type="http://schemas.openxmlformats.org/officeDocument/2006/relationships/slide" Target="slides/slide561.xml"/><Relationship Id="rId583" Type="http://schemas.openxmlformats.org/officeDocument/2006/relationships/slide" Target="slides/slide582.xml"/><Relationship Id="rId618" Type="http://schemas.openxmlformats.org/officeDocument/2006/relationships/slide" Target="slides/slide617.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viewProps" Target="viewProps.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31.vml.rels><?xml version="1.0" encoding="UTF-8" standalone="yes"?>
<Relationships xmlns="http://schemas.openxmlformats.org/package/2006/relationships"><Relationship Id="rId1" Type="http://schemas.openxmlformats.org/officeDocument/2006/relationships/image" Target="NULL"/></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4.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80055" cy="500063"/>
          </a:xfrm>
          <a:prstGeom prst="rect">
            <a:avLst/>
          </a:prstGeom>
        </p:spPr>
        <p:txBody>
          <a:bodyPr vert="horz" lIns="96442" tIns="48221" rIns="96442" bIns="48221" rtlCol="0"/>
          <a:lstStyle>
            <a:lvl1pPr algn="l">
              <a:defRPr sz="1300"/>
            </a:lvl1pPr>
          </a:lstStyle>
          <a:p>
            <a:endParaRPr lang="el-GR" dirty="0"/>
          </a:p>
        </p:txBody>
      </p:sp>
      <p:sp>
        <p:nvSpPr>
          <p:cNvPr id="3" name="2 - Θέση ημερομηνίας"/>
          <p:cNvSpPr>
            <a:spLocks noGrp="1"/>
          </p:cNvSpPr>
          <p:nvPr>
            <p:ph type="dt" sz="quarter" idx="1"/>
          </p:nvPr>
        </p:nvSpPr>
        <p:spPr>
          <a:xfrm>
            <a:off x="3895404" y="0"/>
            <a:ext cx="2980055" cy="500063"/>
          </a:xfrm>
          <a:prstGeom prst="rect">
            <a:avLst/>
          </a:prstGeom>
        </p:spPr>
        <p:txBody>
          <a:bodyPr vert="horz" lIns="96442" tIns="48221" rIns="96442" bIns="48221" rtlCol="0"/>
          <a:lstStyle>
            <a:lvl1pPr algn="r">
              <a:defRPr sz="1300"/>
            </a:lvl1pPr>
          </a:lstStyle>
          <a:p>
            <a:fld id="{047F16E6-F4A6-41AE-BF3A-51C90A495FF1}" type="datetimeFigureOut">
              <a:rPr lang="el-GR" smtClean="0"/>
              <a:pPr/>
              <a:t>8/1/20</a:t>
            </a:fld>
            <a:endParaRPr lang="el-GR" dirty="0"/>
          </a:p>
        </p:txBody>
      </p:sp>
      <p:sp>
        <p:nvSpPr>
          <p:cNvPr id="4" name="3 - Θέση υποσέλιδου"/>
          <p:cNvSpPr>
            <a:spLocks noGrp="1"/>
          </p:cNvSpPr>
          <p:nvPr>
            <p:ph type="ftr" sz="quarter" idx="2"/>
          </p:nvPr>
        </p:nvSpPr>
        <p:spPr>
          <a:xfrm>
            <a:off x="0" y="9499451"/>
            <a:ext cx="2980055" cy="500063"/>
          </a:xfrm>
          <a:prstGeom prst="rect">
            <a:avLst/>
          </a:prstGeom>
        </p:spPr>
        <p:txBody>
          <a:bodyPr vert="horz" lIns="96442" tIns="48221" rIns="96442" bIns="48221" rtlCol="0" anchor="b"/>
          <a:lstStyle>
            <a:lvl1pPr algn="l">
              <a:defRPr sz="1300"/>
            </a:lvl1pPr>
          </a:lstStyle>
          <a:p>
            <a:endParaRPr lang="el-GR" dirty="0"/>
          </a:p>
        </p:txBody>
      </p:sp>
      <p:sp>
        <p:nvSpPr>
          <p:cNvPr id="5" name="4 - Θέση αριθμού διαφάνειας"/>
          <p:cNvSpPr>
            <a:spLocks noGrp="1"/>
          </p:cNvSpPr>
          <p:nvPr>
            <p:ph type="sldNum" sz="quarter" idx="3"/>
          </p:nvPr>
        </p:nvSpPr>
        <p:spPr>
          <a:xfrm>
            <a:off x="3895404" y="9499451"/>
            <a:ext cx="2980055" cy="500063"/>
          </a:xfrm>
          <a:prstGeom prst="rect">
            <a:avLst/>
          </a:prstGeom>
        </p:spPr>
        <p:txBody>
          <a:bodyPr vert="horz" lIns="96442" tIns="48221" rIns="96442" bIns="48221" rtlCol="0" anchor="b"/>
          <a:lstStyle>
            <a:lvl1pPr algn="r">
              <a:defRPr sz="1300"/>
            </a:lvl1pPr>
          </a:lstStyle>
          <a:p>
            <a:fld id="{7753EEE1-C2E6-4B54-B5C1-E8D97BBDC33F}" type="slidenum">
              <a:rPr lang="el-GR" smtClean="0"/>
              <a:pPr/>
              <a:t>‹#›</a:t>
            </a:fld>
            <a:endParaRPr lang="el-GR" dirty="0"/>
          </a:p>
        </p:txBody>
      </p:sp>
    </p:spTree>
    <p:extLst>
      <p:ext uri="{BB962C8B-B14F-4D97-AF65-F5344CB8AC3E}">
        <p14:creationId xmlns:p14="http://schemas.microsoft.com/office/powerpoint/2010/main" val="1177726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80055" cy="500063"/>
          </a:xfrm>
          <a:prstGeom prst="rect">
            <a:avLst/>
          </a:prstGeom>
        </p:spPr>
        <p:txBody>
          <a:bodyPr vert="horz" lIns="96442" tIns="48221" rIns="96442" bIns="48221" rtlCol="0"/>
          <a:lstStyle>
            <a:lvl1pPr algn="l">
              <a:defRPr sz="1300"/>
            </a:lvl1pPr>
          </a:lstStyle>
          <a:p>
            <a:pPr>
              <a:defRPr/>
            </a:pPr>
            <a:endParaRPr lang="el-GR" dirty="0"/>
          </a:p>
        </p:txBody>
      </p:sp>
      <p:sp>
        <p:nvSpPr>
          <p:cNvPr id="3" name="2 - Θέση ημερομηνίας"/>
          <p:cNvSpPr>
            <a:spLocks noGrp="1"/>
          </p:cNvSpPr>
          <p:nvPr>
            <p:ph type="dt" idx="1"/>
          </p:nvPr>
        </p:nvSpPr>
        <p:spPr>
          <a:xfrm>
            <a:off x="3895404" y="0"/>
            <a:ext cx="2980055" cy="500063"/>
          </a:xfrm>
          <a:prstGeom prst="rect">
            <a:avLst/>
          </a:prstGeom>
        </p:spPr>
        <p:txBody>
          <a:bodyPr vert="horz" lIns="96442" tIns="48221" rIns="96442" bIns="48221" rtlCol="0"/>
          <a:lstStyle>
            <a:lvl1pPr algn="r">
              <a:defRPr sz="1300"/>
            </a:lvl1pPr>
          </a:lstStyle>
          <a:p>
            <a:pPr>
              <a:defRPr/>
            </a:pPr>
            <a:fld id="{27C49EEC-1ADF-4446-9965-35308A3AA4FA}" type="datetimeFigureOut">
              <a:rPr lang="el-GR"/>
              <a:pPr>
                <a:defRPr/>
              </a:pPr>
              <a:t>8/1/20</a:t>
            </a:fld>
            <a:endParaRPr lang="el-GR" dirty="0"/>
          </a:p>
        </p:txBody>
      </p:sp>
      <p:sp>
        <p:nvSpPr>
          <p:cNvPr id="4" name="3 - Θέση εικόνας διαφάνειας"/>
          <p:cNvSpPr>
            <a:spLocks noGrp="1" noRot="1" noChangeAspect="1"/>
          </p:cNvSpPr>
          <p:nvPr>
            <p:ph type="sldImg" idx="2"/>
          </p:nvPr>
        </p:nvSpPr>
        <p:spPr>
          <a:xfrm>
            <a:off x="939800" y="750888"/>
            <a:ext cx="4997450" cy="3749675"/>
          </a:xfrm>
          <a:prstGeom prst="rect">
            <a:avLst/>
          </a:prstGeom>
          <a:noFill/>
          <a:ln w="12700">
            <a:solidFill>
              <a:prstClr val="black"/>
            </a:solidFill>
          </a:ln>
        </p:spPr>
        <p:txBody>
          <a:bodyPr vert="horz" lIns="96442" tIns="48221" rIns="96442" bIns="48221" rtlCol="0" anchor="ctr"/>
          <a:lstStyle/>
          <a:p>
            <a:pPr lvl="0"/>
            <a:endParaRPr lang="el-GR" noProof="0" dirty="0" smtClean="0"/>
          </a:p>
        </p:txBody>
      </p:sp>
      <p:sp>
        <p:nvSpPr>
          <p:cNvPr id="5" name="4 - Θέση σημειώσεων"/>
          <p:cNvSpPr>
            <a:spLocks noGrp="1"/>
          </p:cNvSpPr>
          <p:nvPr>
            <p:ph type="body" sz="quarter" idx="3"/>
          </p:nvPr>
        </p:nvSpPr>
        <p:spPr>
          <a:xfrm>
            <a:off x="687705" y="4750594"/>
            <a:ext cx="5501640" cy="4500563"/>
          </a:xfrm>
          <a:prstGeom prst="rect">
            <a:avLst/>
          </a:prstGeom>
        </p:spPr>
        <p:txBody>
          <a:bodyPr vert="horz" lIns="96442" tIns="48221" rIns="96442" bIns="48221"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a:xfrm>
            <a:off x="0" y="9499451"/>
            <a:ext cx="2980055" cy="500063"/>
          </a:xfrm>
          <a:prstGeom prst="rect">
            <a:avLst/>
          </a:prstGeom>
        </p:spPr>
        <p:txBody>
          <a:bodyPr vert="horz" lIns="96442" tIns="48221" rIns="96442" bIns="48221" rtlCol="0" anchor="b"/>
          <a:lstStyle>
            <a:lvl1pPr algn="l">
              <a:defRPr sz="1300"/>
            </a:lvl1pPr>
          </a:lstStyle>
          <a:p>
            <a:pPr>
              <a:defRPr/>
            </a:pPr>
            <a:endParaRPr lang="el-GR" dirty="0"/>
          </a:p>
        </p:txBody>
      </p:sp>
      <p:sp>
        <p:nvSpPr>
          <p:cNvPr id="7" name="6 - Θέση αριθμού διαφάνειας"/>
          <p:cNvSpPr>
            <a:spLocks noGrp="1"/>
          </p:cNvSpPr>
          <p:nvPr>
            <p:ph type="sldNum" sz="quarter" idx="5"/>
          </p:nvPr>
        </p:nvSpPr>
        <p:spPr>
          <a:xfrm>
            <a:off x="3895404" y="9499451"/>
            <a:ext cx="2980055" cy="500063"/>
          </a:xfrm>
          <a:prstGeom prst="rect">
            <a:avLst/>
          </a:prstGeom>
        </p:spPr>
        <p:txBody>
          <a:bodyPr vert="horz" lIns="96442" tIns="48221" rIns="96442" bIns="48221" rtlCol="0" anchor="b"/>
          <a:lstStyle>
            <a:lvl1pPr algn="r">
              <a:defRPr sz="1300"/>
            </a:lvl1pPr>
          </a:lstStyle>
          <a:p>
            <a:pPr>
              <a:defRPr/>
            </a:pPr>
            <a:fld id="{A7FCDC9B-47A9-4FAA-919C-BF8A576C5B5C}" type="slidenum">
              <a:rPr lang="el-GR"/>
              <a:pPr>
                <a:defRPr/>
              </a:pPr>
              <a:t>‹#›</a:t>
            </a:fld>
            <a:endParaRPr lang="el-GR" dirty="0"/>
          </a:p>
        </p:txBody>
      </p:sp>
    </p:spTree>
    <p:extLst>
      <p:ext uri="{BB962C8B-B14F-4D97-AF65-F5344CB8AC3E}">
        <p14:creationId xmlns:p14="http://schemas.microsoft.com/office/powerpoint/2010/main" val="21563843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78179" name="Rectangle 3"/>
          <p:cNvSpPr>
            <a:spLocks noGrp="1" noChangeArrowheads="1"/>
          </p:cNvSpPr>
          <p:nvPr>
            <p:ph type="dt" sz="quarter" idx="1"/>
          </p:nvPr>
        </p:nvSpPr>
        <p:spPr>
          <a:noFill/>
        </p:spPr>
        <p:txBody>
          <a:bodyPr/>
          <a:lstStyle/>
          <a:p>
            <a:r>
              <a:rPr lang="el-GR" dirty="0" smtClean="0"/>
              <a:t>25-2-2009</a:t>
            </a:r>
          </a:p>
        </p:txBody>
      </p:sp>
      <p:sp>
        <p:nvSpPr>
          <p:cNvPr id="178180" name="Rectangle 7"/>
          <p:cNvSpPr>
            <a:spLocks noGrp="1" noChangeArrowheads="1"/>
          </p:cNvSpPr>
          <p:nvPr>
            <p:ph type="sldNum" sz="quarter" idx="5"/>
          </p:nvPr>
        </p:nvSpPr>
        <p:spPr>
          <a:noFill/>
        </p:spPr>
        <p:txBody>
          <a:bodyPr/>
          <a:lstStyle/>
          <a:p>
            <a:fld id="{A1FF56B1-370A-4268-BFD5-64800C9A5614}" type="slidenum">
              <a:rPr lang="el-GR" smtClean="0"/>
              <a:pPr/>
              <a:t>40</a:t>
            </a:fld>
            <a:endParaRPr lang="el-GR" dirty="0" smtClean="0"/>
          </a:p>
        </p:txBody>
      </p:sp>
      <p:sp>
        <p:nvSpPr>
          <p:cNvPr id="178181" name="Rectangle 2"/>
          <p:cNvSpPr>
            <a:spLocks noGrp="1" noRot="1" noChangeAspect="1" noChangeArrowheads="1" noTextEdit="1"/>
          </p:cNvSpPr>
          <p:nvPr>
            <p:ph type="sldImg"/>
          </p:nvPr>
        </p:nvSpPr>
        <p:spPr>
          <a:ln/>
        </p:spPr>
      </p:sp>
      <p:sp>
        <p:nvSpPr>
          <p:cNvPr id="178182"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101ED6F-709F-4F2E-A6E3-9E0E0800164C}" type="slidenum">
              <a:rPr lang="en-US" smtClean="0"/>
              <a:pPr/>
              <a:t>94</a:t>
            </a:fld>
            <a:endParaRPr lang="en-US" dirty="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687705" y="4751234"/>
            <a:ext cx="5501640" cy="4500243"/>
          </a:xfrm>
          <a:noFill/>
          <a:ln/>
        </p:spPr>
        <p:txBody>
          <a:bodyPr/>
          <a:lstStyle/>
          <a:p>
            <a:endParaRPr lang="el-GR"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511</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512</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513</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514</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515</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516</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517</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518</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519</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520</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EE65B-B44B-410C-9A60-FCCCE1A09775}" type="slidenum">
              <a:rPr lang="el-GR" altLang="el-GR"/>
              <a:pPr/>
              <a:t>95</a:t>
            </a:fld>
            <a:endParaRPr lang="el-GR" altLang="el-GR" dirty="0"/>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ltLang="el-G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521</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522</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523</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524</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525</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526</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527</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528</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529</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530</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6D1E13-C1B7-4D02-BF7D-8A5349B911B4}" type="slidenum">
              <a:rPr lang="el-GR" altLang="el-GR"/>
              <a:pPr/>
              <a:t>136</a:t>
            </a:fld>
            <a:endParaRPr lang="el-GR" altLang="el-GR" dirty="0"/>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US" altLang="el-GR"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531</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532</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533</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534</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535</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536</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537</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538</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539</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540</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A1AFF-B65B-4048-8A60-B4D0282FCFAD}" type="slidenum">
              <a:rPr lang="el-GR"/>
              <a:pPr/>
              <a:t>152</a:t>
            </a:fld>
            <a:endParaRPr lang="el-GR" dirty="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l-GR" dirty="0"/>
              <a:t>ΜΑΘΗΜΑ 18/11/2009 </a:t>
            </a:r>
            <a:r>
              <a:rPr lang="el-GR" b="1" dirty="0"/>
              <a:t> </a:t>
            </a:r>
            <a:r>
              <a:rPr lang="en-US" b="1" dirty="0"/>
              <a:t>SOS </a:t>
            </a:r>
            <a:endParaRPr lang="el-G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541</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542</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543</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544</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545</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546</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547</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68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0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2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43812-3A85-4AAB-92FE-46606DE60FBF}" type="slidenum">
              <a:rPr lang="el-GR"/>
              <a:pPr/>
              <a:t>156</a:t>
            </a:fld>
            <a:endParaRPr lang="el-GR"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l-GR" dirty="0"/>
              <a:t>ΜΑΘΗΜΑ 11/11/2009</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2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33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4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EF3B4C-D0C5-4C4B-A0BC-E4A77DA3FC65}" type="slidenum">
              <a:rPr lang="el-GR" smtClean="0"/>
              <a:pPr fontAlgn="base">
                <a:spcBef>
                  <a:spcPct val="0"/>
                </a:spcBef>
                <a:spcAft>
                  <a:spcPct val="0"/>
                </a:spcAft>
                <a:defRPr/>
              </a:pPr>
              <a:t>592</a:t>
            </a:fld>
            <a:endParaRPr lang="el-GR" dirty="0" smtClean="0"/>
          </a:p>
        </p:txBody>
      </p:sp>
      <p:sp>
        <p:nvSpPr>
          <p:cNvPr id="157699"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57700"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FB6664-FAD3-425B-90D2-C456ABB3285D}" type="slidenum">
              <a:rPr lang="el-GR" smtClean="0"/>
              <a:pPr fontAlgn="base">
                <a:spcBef>
                  <a:spcPct val="0"/>
                </a:spcBef>
                <a:spcAft>
                  <a:spcPct val="0"/>
                </a:spcAft>
                <a:defRPr/>
              </a:pPr>
              <a:t>593</a:t>
            </a:fld>
            <a:endParaRPr lang="el-GR" dirty="0" smtClean="0"/>
          </a:p>
        </p:txBody>
      </p:sp>
      <p:sp>
        <p:nvSpPr>
          <p:cNvPr id="158723"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58724"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BE8C8D-BEB3-47C1-B8CF-489E7BC6F606}" type="slidenum">
              <a:rPr lang="el-GR" smtClean="0"/>
              <a:pPr fontAlgn="base">
                <a:spcBef>
                  <a:spcPct val="0"/>
                </a:spcBef>
                <a:spcAft>
                  <a:spcPct val="0"/>
                </a:spcAft>
                <a:defRPr/>
              </a:pPr>
              <a:t>594</a:t>
            </a:fld>
            <a:endParaRPr lang="el-GR" dirty="0" smtClean="0"/>
          </a:p>
        </p:txBody>
      </p:sp>
      <p:sp>
        <p:nvSpPr>
          <p:cNvPr id="159747"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59748"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AD47B0-A68E-4CFA-9383-B6CEA97F2583}" type="slidenum">
              <a:rPr lang="el-GR" smtClean="0"/>
              <a:pPr fontAlgn="base">
                <a:spcBef>
                  <a:spcPct val="0"/>
                </a:spcBef>
                <a:spcAft>
                  <a:spcPct val="0"/>
                </a:spcAft>
                <a:defRPr/>
              </a:pPr>
              <a:t>595</a:t>
            </a:fld>
            <a:endParaRPr lang="el-GR" dirty="0" smtClean="0"/>
          </a:p>
        </p:txBody>
      </p:sp>
      <p:sp>
        <p:nvSpPr>
          <p:cNvPr id="160771"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60772"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24EF6-FD91-442B-B783-BE8D4C690E6D}" type="slidenum">
              <a:rPr lang="el-GR" smtClean="0"/>
              <a:pPr fontAlgn="base">
                <a:spcBef>
                  <a:spcPct val="0"/>
                </a:spcBef>
                <a:spcAft>
                  <a:spcPct val="0"/>
                </a:spcAft>
                <a:defRPr/>
              </a:pPr>
              <a:t>596</a:t>
            </a:fld>
            <a:endParaRPr lang="el-GR" dirty="0" smtClean="0"/>
          </a:p>
        </p:txBody>
      </p:sp>
      <p:sp>
        <p:nvSpPr>
          <p:cNvPr id="161795"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61796"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22F47C-F7E1-4CF3-BC3E-3AC5799F4838}" type="slidenum">
              <a:rPr lang="el-GR" smtClean="0"/>
              <a:pPr fontAlgn="base">
                <a:spcBef>
                  <a:spcPct val="0"/>
                </a:spcBef>
                <a:spcAft>
                  <a:spcPct val="0"/>
                </a:spcAft>
                <a:defRPr/>
              </a:pPr>
              <a:t>597</a:t>
            </a:fld>
            <a:endParaRPr lang="el-GR" dirty="0" smtClean="0"/>
          </a:p>
        </p:txBody>
      </p:sp>
      <p:sp>
        <p:nvSpPr>
          <p:cNvPr id="162819"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62820"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8539CD-D915-4427-B988-16E24C4F807D}" type="slidenum">
              <a:rPr lang="el-GR" smtClean="0"/>
              <a:pPr fontAlgn="base">
                <a:spcBef>
                  <a:spcPct val="0"/>
                </a:spcBef>
                <a:spcAft>
                  <a:spcPct val="0"/>
                </a:spcAft>
                <a:defRPr/>
              </a:pPr>
              <a:t>598</a:t>
            </a:fld>
            <a:endParaRPr lang="el-GR" dirty="0" smtClean="0"/>
          </a:p>
        </p:txBody>
      </p:sp>
      <p:sp>
        <p:nvSpPr>
          <p:cNvPr id="163843"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63844"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B3F5D-6AFA-445A-B27B-27A965F190A7}" type="slidenum">
              <a:rPr lang="el-GR"/>
              <a:pPr/>
              <a:t>163</a:t>
            </a:fld>
            <a:endParaRPr lang="el-GR" dirty="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l-GR" dirty="0"/>
              <a:t>ΜΑΘΗΜΑ 2/12/2009</a:t>
            </a:r>
            <a:r>
              <a:rPr lang="en-US" dirty="0"/>
              <a:t> </a:t>
            </a:r>
            <a:r>
              <a:rPr lang="en-US" b="1" dirty="0"/>
              <a:t>SOS</a:t>
            </a:r>
            <a:endParaRPr lang="el-GR" b="1"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D15B22-EC5E-4F83-93B5-49901E7883CD}" type="slidenum">
              <a:rPr lang="el-GR" smtClean="0"/>
              <a:pPr fontAlgn="base">
                <a:spcBef>
                  <a:spcPct val="0"/>
                </a:spcBef>
                <a:spcAft>
                  <a:spcPct val="0"/>
                </a:spcAft>
                <a:defRPr/>
              </a:pPr>
              <a:t>599</a:t>
            </a:fld>
            <a:endParaRPr lang="el-GR" dirty="0" smtClean="0"/>
          </a:p>
        </p:txBody>
      </p:sp>
      <p:sp>
        <p:nvSpPr>
          <p:cNvPr id="164867"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64868"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A7E925-0BAD-4EE8-AE71-521A41F10644}" type="slidenum">
              <a:rPr lang="el-GR" smtClean="0"/>
              <a:pPr fontAlgn="base">
                <a:spcBef>
                  <a:spcPct val="0"/>
                </a:spcBef>
                <a:spcAft>
                  <a:spcPct val="0"/>
                </a:spcAft>
                <a:defRPr/>
              </a:pPr>
              <a:t>600</a:t>
            </a:fld>
            <a:endParaRPr lang="el-GR" dirty="0" smtClean="0"/>
          </a:p>
        </p:txBody>
      </p:sp>
      <p:sp>
        <p:nvSpPr>
          <p:cNvPr id="165891" name="Rectangle 2"/>
          <p:cNvSpPr>
            <a:spLocks noGrp="1" noRot="1" noChangeAspect="1" noChangeArrowheads="1" noTextEdit="1"/>
          </p:cNvSpPr>
          <p:nvPr>
            <p:ph type="sldImg"/>
          </p:nvPr>
        </p:nvSpPr>
        <p:spPr bwMode="auto">
          <a:xfrm>
            <a:off x="3332163" y="2822575"/>
            <a:ext cx="0" cy="0"/>
          </a:xfrm>
          <a:noFill/>
          <a:ln>
            <a:solidFill>
              <a:srgbClr val="000000"/>
            </a:solidFill>
            <a:miter lim="800000"/>
            <a:headEnd/>
            <a:tailEnd/>
          </a:ln>
        </p:spPr>
      </p:sp>
      <p:sp>
        <p:nvSpPr>
          <p:cNvPr id="165892" name="Rectangle 3"/>
          <p:cNvSpPr>
            <a:spLocks noGrp="1" noChangeArrowheads="1"/>
          </p:cNvSpPr>
          <p:nvPr>
            <p:ph type="body" idx="1"/>
          </p:nvPr>
        </p:nvSpPr>
        <p:spPr bwMode="auto">
          <a:xfrm>
            <a:off x="916940" y="6858496"/>
            <a:ext cx="2413335" cy="279549"/>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2FBAF-A58B-4538-966E-B9DE36EB48D8}" type="slidenum">
              <a:rPr lang="en-US"/>
              <a:pPr/>
              <a:t>601</a:t>
            </a:fld>
            <a:endParaRPr lang="en-US"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B2F8AFA-3CEB-4578-AE53-E1AC4834792A}" type="slidenum">
              <a:rPr lang="en-US"/>
              <a:pPr/>
              <a:t>602</a:t>
            </a:fld>
            <a:endParaRPr lang="en-US" dirty="0"/>
          </a:p>
        </p:txBody>
      </p:sp>
      <p:sp>
        <p:nvSpPr>
          <p:cNvPr id="113666" name="Rectangle 2"/>
          <p:cNvSpPr>
            <a:spLocks noChangeArrowheads="1"/>
          </p:cNvSpPr>
          <p:nvPr/>
        </p:nvSpPr>
        <p:spPr bwMode="auto">
          <a:xfrm>
            <a:off x="3896995" y="0"/>
            <a:ext cx="2980055" cy="500063"/>
          </a:xfrm>
          <a:prstGeom prst="rect">
            <a:avLst/>
          </a:prstGeom>
          <a:noFill/>
          <a:ln w="12700">
            <a:noFill/>
            <a:miter lim="800000"/>
            <a:headEnd/>
            <a:tailEnd/>
          </a:ln>
          <a:effectLst/>
        </p:spPr>
        <p:txBody>
          <a:bodyPr wrap="none" lIns="96442" tIns="48221" rIns="96442" bIns="48221" anchor="ctr"/>
          <a:lstStyle/>
          <a:p>
            <a:endParaRPr lang="el-GR" dirty="0"/>
          </a:p>
        </p:txBody>
      </p:sp>
      <p:sp>
        <p:nvSpPr>
          <p:cNvPr id="113667" name="Rectangle 3"/>
          <p:cNvSpPr>
            <a:spLocks noChangeArrowheads="1"/>
          </p:cNvSpPr>
          <p:nvPr/>
        </p:nvSpPr>
        <p:spPr bwMode="auto">
          <a:xfrm>
            <a:off x="3896995" y="9501187"/>
            <a:ext cx="2980055" cy="500063"/>
          </a:xfrm>
          <a:prstGeom prst="rect">
            <a:avLst/>
          </a:prstGeom>
          <a:noFill/>
          <a:ln w="12700">
            <a:noFill/>
            <a:miter lim="800000"/>
            <a:headEnd/>
            <a:tailEnd/>
          </a:ln>
          <a:effectLst/>
        </p:spPr>
        <p:txBody>
          <a:bodyPr lIns="20092" tIns="0" rIns="20092" bIns="0" anchor="b"/>
          <a:lstStyle/>
          <a:p>
            <a:pPr algn="r" eaLnBrk="0" hangingPunct="0"/>
            <a:r>
              <a:rPr lang="en-US" sz="1100" i="1" dirty="0">
                <a:latin typeface="Times New Roman" pitchFamily="18" charset="0"/>
              </a:rPr>
              <a:t>20</a:t>
            </a:r>
          </a:p>
        </p:txBody>
      </p:sp>
      <p:sp>
        <p:nvSpPr>
          <p:cNvPr id="113668" name="Rectangle 4"/>
          <p:cNvSpPr>
            <a:spLocks noChangeArrowheads="1"/>
          </p:cNvSpPr>
          <p:nvPr/>
        </p:nvSpPr>
        <p:spPr bwMode="auto">
          <a:xfrm>
            <a:off x="0" y="9501187"/>
            <a:ext cx="2980055" cy="500063"/>
          </a:xfrm>
          <a:prstGeom prst="rect">
            <a:avLst/>
          </a:prstGeom>
          <a:noFill/>
          <a:ln w="12700">
            <a:noFill/>
            <a:miter lim="800000"/>
            <a:headEnd/>
            <a:tailEnd/>
          </a:ln>
          <a:effectLst/>
        </p:spPr>
        <p:txBody>
          <a:bodyPr wrap="none" lIns="96442" tIns="48221" rIns="96442" bIns="48221" anchor="ctr"/>
          <a:lstStyle/>
          <a:p>
            <a:endParaRPr lang="el-GR" dirty="0"/>
          </a:p>
        </p:txBody>
      </p:sp>
      <p:sp>
        <p:nvSpPr>
          <p:cNvPr id="113669" name="Rectangle 5"/>
          <p:cNvSpPr>
            <a:spLocks noChangeArrowheads="1"/>
          </p:cNvSpPr>
          <p:nvPr/>
        </p:nvSpPr>
        <p:spPr bwMode="auto">
          <a:xfrm>
            <a:off x="0" y="0"/>
            <a:ext cx="2980055" cy="500063"/>
          </a:xfrm>
          <a:prstGeom prst="rect">
            <a:avLst/>
          </a:prstGeom>
          <a:noFill/>
          <a:ln w="12700">
            <a:noFill/>
            <a:miter lim="800000"/>
            <a:headEnd/>
            <a:tailEnd/>
          </a:ln>
          <a:effectLst/>
        </p:spPr>
        <p:txBody>
          <a:bodyPr wrap="none" lIns="96442" tIns="48221" rIns="96442" bIns="48221" anchor="ctr"/>
          <a:lstStyle/>
          <a:p>
            <a:endParaRPr lang="el-GR" dirty="0"/>
          </a:p>
        </p:txBody>
      </p:sp>
      <p:sp>
        <p:nvSpPr>
          <p:cNvPr id="113670" name="Rectangle 6"/>
          <p:cNvSpPr>
            <a:spLocks noGrp="1" noRot="1" noChangeAspect="1" noChangeArrowheads="1" noTextEdit="1"/>
          </p:cNvSpPr>
          <p:nvPr>
            <p:ph type="sldImg"/>
          </p:nvPr>
        </p:nvSpPr>
        <p:spPr>
          <a:xfrm>
            <a:off x="947738" y="757238"/>
            <a:ext cx="4981575" cy="3736975"/>
          </a:xfrm>
          <a:ln w="12700" cap="flat">
            <a:solidFill>
              <a:schemeClr val="tx1"/>
            </a:solidFill>
          </a:ln>
        </p:spPr>
      </p:sp>
      <p:sp>
        <p:nvSpPr>
          <p:cNvPr id="113671" name="Rectangle 7"/>
          <p:cNvSpPr>
            <a:spLocks noGrp="1" noChangeArrowheads="1"/>
          </p:cNvSpPr>
          <p:nvPr>
            <p:ph type="body" idx="1"/>
          </p:nvPr>
        </p:nvSpPr>
        <p:spPr>
          <a:xfrm>
            <a:off x="916940" y="4750594"/>
            <a:ext cx="5043170" cy="4500563"/>
          </a:xfrm>
          <a:ln/>
        </p:spPr>
        <p:txBody>
          <a:bodyPr lIns="95438" tIns="46881" rIns="95438" bIns="46881"/>
          <a:lstStyle/>
          <a:p>
            <a:endParaRPr lang="el-GR"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FA7EF351-801B-4507-8DFE-31B6981F550F}" type="slidenum">
              <a:rPr lang="en-US"/>
              <a:pPr/>
              <a:t>603</a:t>
            </a:fld>
            <a:endParaRPr lang="en-US" dirty="0"/>
          </a:p>
        </p:txBody>
      </p:sp>
      <p:sp>
        <p:nvSpPr>
          <p:cNvPr id="115714" name="Rectangle 2"/>
          <p:cNvSpPr>
            <a:spLocks noChangeArrowheads="1"/>
          </p:cNvSpPr>
          <p:nvPr/>
        </p:nvSpPr>
        <p:spPr bwMode="auto">
          <a:xfrm>
            <a:off x="3896995" y="0"/>
            <a:ext cx="2980055" cy="500063"/>
          </a:xfrm>
          <a:prstGeom prst="rect">
            <a:avLst/>
          </a:prstGeom>
          <a:noFill/>
          <a:ln w="12700">
            <a:noFill/>
            <a:miter lim="800000"/>
            <a:headEnd/>
            <a:tailEnd/>
          </a:ln>
          <a:effectLst/>
        </p:spPr>
        <p:txBody>
          <a:bodyPr wrap="none" lIns="96442" tIns="48221" rIns="96442" bIns="48221" anchor="ctr"/>
          <a:lstStyle/>
          <a:p>
            <a:endParaRPr lang="el-GR" dirty="0"/>
          </a:p>
        </p:txBody>
      </p:sp>
      <p:sp>
        <p:nvSpPr>
          <p:cNvPr id="115715" name="Rectangle 3"/>
          <p:cNvSpPr>
            <a:spLocks noChangeArrowheads="1"/>
          </p:cNvSpPr>
          <p:nvPr/>
        </p:nvSpPr>
        <p:spPr bwMode="auto">
          <a:xfrm>
            <a:off x="3896995" y="9501187"/>
            <a:ext cx="2980055" cy="500063"/>
          </a:xfrm>
          <a:prstGeom prst="rect">
            <a:avLst/>
          </a:prstGeom>
          <a:noFill/>
          <a:ln w="12700">
            <a:noFill/>
            <a:miter lim="800000"/>
            <a:headEnd/>
            <a:tailEnd/>
          </a:ln>
          <a:effectLst/>
        </p:spPr>
        <p:txBody>
          <a:bodyPr lIns="20092" tIns="0" rIns="20092" bIns="0" anchor="b"/>
          <a:lstStyle/>
          <a:p>
            <a:pPr algn="r" eaLnBrk="0" hangingPunct="0"/>
            <a:r>
              <a:rPr lang="en-US" sz="1100" i="1" dirty="0">
                <a:latin typeface="Times New Roman" pitchFamily="18" charset="0"/>
              </a:rPr>
              <a:t>23</a:t>
            </a:r>
          </a:p>
        </p:txBody>
      </p:sp>
      <p:sp>
        <p:nvSpPr>
          <p:cNvPr id="115716" name="Rectangle 4"/>
          <p:cNvSpPr>
            <a:spLocks noChangeArrowheads="1"/>
          </p:cNvSpPr>
          <p:nvPr/>
        </p:nvSpPr>
        <p:spPr bwMode="auto">
          <a:xfrm>
            <a:off x="0" y="9501187"/>
            <a:ext cx="2980055" cy="500063"/>
          </a:xfrm>
          <a:prstGeom prst="rect">
            <a:avLst/>
          </a:prstGeom>
          <a:noFill/>
          <a:ln w="12700">
            <a:noFill/>
            <a:miter lim="800000"/>
            <a:headEnd/>
            <a:tailEnd/>
          </a:ln>
          <a:effectLst/>
        </p:spPr>
        <p:txBody>
          <a:bodyPr wrap="none" lIns="96442" tIns="48221" rIns="96442" bIns="48221" anchor="ctr"/>
          <a:lstStyle/>
          <a:p>
            <a:endParaRPr lang="el-GR" dirty="0"/>
          </a:p>
        </p:txBody>
      </p:sp>
      <p:sp>
        <p:nvSpPr>
          <p:cNvPr id="115717" name="Rectangle 5"/>
          <p:cNvSpPr>
            <a:spLocks noChangeArrowheads="1"/>
          </p:cNvSpPr>
          <p:nvPr/>
        </p:nvSpPr>
        <p:spPr bwMode="auto">
          <a:xfrm>
            <a:off x="0" y="0"/>
            <a:ext cx="2980055" cy="500063"/>
          </a:xfrm>
          <a:prstGeom prst="rect">
            <a:avLst/>
          </a:prstGeom>
          <a:noFill/>
          <a:ln w="12700">
            <a:noFill/>
            <a:miter lim="800000"/>
            <a:headEnd/>
            <a:tailEnd/>
          </a:ln>
          <a:effectLst/>
        </p:spPr>
        <p:txBody>
          <a:bodyPr wrap="none" lIns="96442" tIns="48221" rIns="96442" bIns="48221" anchor="ctr"/>
          <a:lstStyle/>
          <a:p>
            <a:endParaRPr lang="el-GR" dirty="0"/>
          </a:p>
        </p:txBody>
      </p:sp>
      <p:sp>
        <p:nvSpPr>
          <p:cNvPr id="115718" name="Rectangle 6"/>
          <p:cNvSpPr>
            <a:spLocks noGrp="1" noRot="1" noChangeAspect="1" noChangeArrowheads="1" noTextEdit="1"/>
          </p:cNvSpPr>
          <p:nvPr>
            <p:ph type="sldImg"/>
          </p:nvPr>
        </p:nvSpPr>
        <p:spPr>
          <a:xfrm>
            <a:off x="947738" y="757238"/>
            <a:ext cx="4981575" cy="3736975"/>
          </a:xfrm>
          <a:ln w="12700" cap="flat">
            <a:solidFill>
              <a:schemeClr val="tx1"/>
            </a:solidFill>
          </a:ln>
        </p:spPr>
      </p:sp>
      <p:sp>
        <p:nvSpPr>
          <p:cNvPr id="115719" name="Rectangle 7"/>
          <p:cNvSpPr>
            <a:spLocks noGrp="1" noChangeArrowheads="1"/>
          </p:cNvSpPr>
          <p:nvPr>
            <p:ph type="body" idx="1"/>
          </p:nvPr>
        </p:nvSpPr>
        <p:spPr>
          <a:xfrm>
            <a:off x="916940" y="4750594"/>
            <a:ext cx="5043170" cy="4500563"/>
          </a:xfrm>
          <a:ln/>
        </p:spPr>
        <p:txBody>
          <a:bodyPr lIns="95438" tIns="46881" rIns="95438" bIns="46881"/>
          <a:lstStyle/>
          <a:p>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42</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0B156B1-46EF-41F2-B648-1CFC030566C2}" type="slidenum">
              <a:rPr lang="el-GR" smtClean="0"/>
              <a:pPr/>
              <a:t>53</a:t>
            </a:fld>
            <a:endParaRPr lang="el-GR" dirty="0" smtClean="0"/>
          </a:p>
        </p:txBody>
      </p:sp>
      <p:sp>
        <p:nvSpPr>
          <p:cNvPr id="327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487E65-B82B-4A3E-B2D7-05A08213B611}" type="slidenum">
              <a:rPr lang="el-GR"/>
              <a:pPr/>
              <a:t>79</a:t>
            </a:fld>
            <a:endParaRPr lang="el-GR" dirty="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l-GR" b="1"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44387" name="Rectangle 3"/>
          <p:cNvSpPr>
            <a:spLocks noGrp="1" noChangeArrowheads="1"/>
          </p:cNvSpPr>
          <p:nvPr>
            <p:ph type="dt" sz="quarter" idx="1"/>
          </p:nvPr>
        </p:nvSpPr>
        <p:spPr>
          <a:noFill/>
        </p:spPr>
        <p:txBody>
          <a:bodyPr/>
          <a:lstStyle/>
          <a:p>
            <a:r>
              <a:rPr lang="el-GR" dirty="0" smtClean="0"/>
              <a:t>25-2-2009</a:t>
            </a:r>
          </a:p>
        </p:txBody>
      </p:sp>
      <p:sp>
        <p:nvSpPr>
          <p:cNvPr id="144388" name="Rectangle 7"/>
          <p:cNvSpPr>
            <a:spLocks noGrp="1" noChangeArrowheads="1"/>
          </p:cNvSpPr>
          <p:nvPr>
            <p:ph type="sldNum" sz="quarter" idx="5"/>
          </p:nvPr>
        </p:nvSpPr>
        <p:spPr>
          <a:noFill/>
        </p:spPr>
        <p:txBody>
          <a:bodyPr/>
          <a:lstStyle/>
          <a:p>
            <a:fld id="{C664ACA8-D466-419E-AABD-3423BF1D7535}" type="slidenum">
              <a:rPr lang="el-GR" smtClean="0"/>
              <a:pPr/>
              <a:t>212</a:t>
            </a:fld>
            <a:endParaRPr lang="el-GR" dirty="0" smtClean="0"/>
          </a:p>
        </p:txBody>
      </p:sp>
      <p:sp>
        <p:nvSpPr>
          <p:cNvPr id="144389" name="Rectangle 2"/>
          <p:cNvSpPr>
            <a:spLocks noGrp="1" noRot="1" noChangeAspect="1" noChangeArrowheads="1" noTextEdit="1"/>
          </p:cNvSpPr>
          <p:nvPr>
            <p:ph type="sldImg"/>
          </p:nvPr>
        </p:nvSpPr>
        <p:spPr>
          <a:ln/>
        </p:spPr>
      </p:sp>
      <p:sp>
        <p:nvSpPr>
          <p:cNvPr id="144390"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45411" name="Rectangle 3"/>
          <p:cNvSpPr>
            <a:spLocks noGrp="1" noChangeArrowheads="1"/>
          </p:cNvSpPr>
          <p:nvPr>
            <p:ph type="dt" sz="quarter" idx="1"/>
          </p:nvPr>
        </p:nvSpPr>
        <p:spPr>
          <a:noFill/>
        </p:spPr>
        <p:txBody>
          <a:bodyPr/>
          <a:lstStyle/>
          <a:p>
            <a:r>
              <a:rPr lang="el-GR" dirty="0" smtClean="0"/>
              <a:t>25-2-2009</a:t>
            </a:r>
          </a:p>
        </p:txBody>
      </p:sp>
      <p:sp>
        <p:nvSpPr>
          <p:cNvPr id="145412" name="Rectangle 7"/>
          <p:cNvSpPr>
            <a:spLocks noGrp="1" noChangeArrowheads="1"/>
          </p:cNvSpPr>
          <p:nvPr>
            <p:ph type="sldNum" sz="quarter" idx="5"/>
          </p:nvPr>
        </p:nvSpPr>
        <p:spPr>
          <a:noFill/>
        </p:spPr>
        <p:txBody>
          <a:bodyPr/>
          <a:lstStyle/>
          <a:p>
            <a:fld id="{46A03C43-F49A-46A0-AB06-79B5F2C2E428}" type="slidenum">
              <a:rPr lang="el-GR" smtClean="0"/>
              <a:pPr/>
              <a:t>213</a:t>
            </a:fld>
            <a:endParaRPr lang="el-GR" dirty="0" smtClean="0"/>
          </a:p>
        </p:txBody>
      </p:sp>
      <p:sp>
        <p:nvSpPr>
          <p:cNvPr id="145413" name="Rectangle 2"/>
          <p:cNvSpPr>
            <a:spLocks noGrp="1" noRot="1" noChangeAspect="1" noChangeArrowheads="1" noTextEdit="1"/>
          </p:cNvSpPr>
          <p:nvPr>
            <p:ph type="sldImg"/>
          </p:nvPr>
        </p:nvSpPr>
        <p:spPr>
          <a:ln/>
        </p:spPr>
      </p:sp>
      <p:sp>
        <p:nvSpPr>
          <p:cNvPr id="145414"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46435" name="Rectangle 3"/>
          <p:cNvSpPr>
            <a:spLocks noGrp="1" noChangeArrowheads="1"/>
          </p:cNvSpPr>
          <p:nvPr>
            <p:ph type="dt" sz="quarter" idx="1"/>
          </p:nvPr>
        </p:nvSpPr>
        <p:spPr>
          <a:noFill/>
        </p:spPr>
        <p:txBody>
          <a:bodyPr/>
          <a:lstStyle/>
          <a:p>
            <a:r>
              <a:rPr lang="el-GR" dirty="0" smtClean="0"/>
              <a:t>25-2-2009</a:t>
            </a:r>
          </a:p>
        </p:txBody>
      </p:sp>
      <p:sp>
        <p:nvSpPr>
          <p:cNvPr id="146436" name="Rectangle 7"/>
          <p:cNvSpPr>
            <a:spLocks noGrp="1" noChangeArrowheads="1"/>
          </p:cNvSpPr>
          <p:nvPr>
            <p:ph type="sldNum" sz="quarter" idx="5"/>
          </p:nvPr>
        </p:nvSpPr>
        <p:spPr>
          <a:noFill/>
        </p:spPr>
        <p:txBody>
          <a:bodyPr/>
          <a:lstStyle/>
          <a:p>
            <a:fld id="{E29F5FF3-F490-4332-A731-F2DDF5B713E6}" type="slidenum">
              <a:rPr lang="el-GR" smtClean="0"/>
              <a:pPr/>
              <a:t>214</a:t>
            </a:fld>
            <a:endParaRPr lang="el-GR" dirty="0" smtClean="0"/>
          </a:p>
        </p:txBody>
      </p:sp>
      <p:sp>
        <p:nvSpPr>
          <p:cNvPr id="146437" name="Rectangle 2"/>
          <p:cNvSpPr>
            <a:spLocks noGrp="1" noRot="1" noChangeAspect="1" noChangeArrowheads="1" noTextEdit="1"/>
          </p:cNvSpPr>
          <p:nvPr>
            <p:ph type="sldImg"/>
          </p:nvPr>
        </p:nvSpPr>
        <p:spPr>
          <a:ln/>
        </p:spPr>
      </p:sp>
      <p:sp>
        <p:nvSpPr>
          <p:cNvPr id="146438"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47459" name="Rectangle 3"/>
          <p:cNvSpPr>
            <a:spLocks noGrp="1" noChangeArrowheads="1"/>
          </p:cNvSpPr>
          <p:nvPr>
            <p:ph type="dt" sz="quarter" idx="1"/>
          </p:nvPr>
        </p:nvSpPr>
        <p:spPr>
          <a:noFill/>
        </p:spPr>
        <p:txBody>
          <a:bodyPr/>
          <a:lstStyle/>
          <a:p>
            <a:r>
              <a:rPr lang="el-GR" dirty="0" smtClean="0"/>
              <a:t>25-2-2009</a:t>
            </a:r>
          </a:p>
        </p:txBody>
      </p:sp>
      <p:sp>
        <p:nvSpPr>
          <p:cNvPr id="147460" name="Rectangle 7"/>
          <p:cNvSpPr>
            <a:spLocks noGrp="1" noChangeArrowheads="1"/>
          </p:cNvSpPr>
          <p:nvPr>
            <p:ph type="sldNum" sz="quarter" idx="5"/>
          </p:nvPr>
        </p:nvSpPr>
        <p:spPr>
          <a:noFill/>
        </p:spPr>
        <p:txBody>
          <a:bodyPr/>
          <a:lstStyle/>
          <a:p>
            <a:fld id="{F3740C32-C2F4-482B-A4BA-27C3CE676EDB}" type="slidenum">
              <a:rPr lang="el-GR" smtClean="0"/>
              <a:pPr/>
              <a:t>215</a:t>
            </a:fld>
            <a:endParaRPr lang="el-GR" dirty="0" smtClean="0"/>
          </a:p>
        </p:txBody>
      </p:sp>
      <p:sp>
        <p:nvSpPr>
          <p:cNvPr id="147461" name="Rectangle 2"/>
          <p:cNvSpPr>
            <a:spLocks noGrp="1" noRot="1" noChangeAspect="1" noChangeArrowheads="1" noTextEdit="1"/>
          </p:cNvSpPr>
          <p:nvPr>
            <p:ph type="sldImg"/>
          </p:nvPr>
        </p:nvSpPr>
        <p:spPr>
          <a:ln/>
        </p:spPr>
      </p:sp>
      <p:sp>
        <p:nvSpPr>
          <p:cNvPr id="147462"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48483" name="Rectangle 3"/>
          <p:cNvSpPr>
            <a:spLocks noGrp="1" noChangeArrowheads="1"/>
          </p:cNvSpPr>
          <p:nvPr>
            <p:ph type="dt" sz="quarter" idx="1"/>
          </p:nvPr>
        </p:nvSpPr>
        <p:spPr>
          <a:noFill/>
        </p:spPr>
        <p:txBody>
          <a:bodyPr/>
          <a:lstStyle/>
          <a:p>
            <a:r>
              <a:rPr lang="el-GR" dirty="0" smtClean="0"/>
              <a:t>25-2-2009</a:t>
            </a:r>
          </a:p>
        </p:txBody>
      </p:sp>
      <p:sp>
        <p:nvSpPr>
          <p:cNvPr id="148484" name="Rectangle 7"/>
          <p:cNvSpPr>
            <a:spLocks noGrp="1" noChangeArrowheads="1"/>
          </p:cNvSpPr>
          <p:nvPr>
            <p:ph type="sldNum" sz="quarter" idx="5"/>
          </p:nvPr>
        </p:nvSpPr>
        <p:spPr>
          <a:noFill/>
        </p:spPr>
        <p:txBody>
          <a:bodyPr/>
          <a:lstStyle/>
          <a:p>
            <a:fld id="{995705AB-FEF1-459F-B9A3-191EE033521E}" type="slidenum">
              <a:rPr lang="el-GR" smtClean="0"/>
              <a:pPr/>
              <a:t>216</a:t>
            </a:fld>
            <a:endParaRPr lang="el-GR" dirty="0" smtClean="0"/>
          </a:p>
        </p:txBody>
      </p:sp>
      <p:sp>
        <p:nvSpPr>
          <p:cNvPr id="148485" name="Rectangle 2"/>
          <p:cNvSpPr>
            <a:spLocks noGrp="1" noRot="1" noChangeAspect="1" noChangeArrowheads="1" noTextEdit="1"/>
          </p:cNvSpPr>
          <p:nvPr>
            <p:ph type="sldImg"/>
          </p:nvPr>
        </p:nvSpPr>
        <p:spPr>
          <a:ln/>
        </p:spPr>
      </p:sp>
      <p:sp>
        <p:nvSpPr>
          <p:cNvPr id="148486"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49507" name="Rectangle 3"/>
          <p:cNvSpPr>
            <a:spLocks noGrp="1" noChangeArrowheads="1"/>
          </p:cNvSpPr>
          <p:nvPr>
            <p:ph type="dt" sz="quarter" idx="1"/>
          </p:nvPr>
        </p:nvSpPr>
        <p:spPr>
          <a:noFill/>
        </p:spPr>
        <p:txBody>
          <a:bodyPr/>
          <a:lstStyle/>
          <a:p>
            <a:r>
              <a:rPr lang="el-GR" dirty="0" smtClean="0"/>
              <a:t>25-2-2009</a:t>
            </a:r>
          </a:p>
        </p:txBody>
      </p:sp>
      <p:sp>
        <p:nvSpPr>
          <p:cNvPr id="149508" name="Rectangle 7"/>
          <p:cNvSpPr>
            <a:spLocks noGrp="1" noChangeArrowheads="1"/>
          </p:cNvSpPr>
          <p:nvPr>
            <p:ph type="sldNum" sz="quarter" idx="5"/>
          </p:nvPr>
        </p:nvSpPr>
        <p:spPr>
          <a:noFill/>
        </p:spPr>
        <p:txBody>
          <a:bodyPr/>
          <a:lstStyle/>
          <a:p>
            <a:fld id="{52B1430C-DCBB-48FE-89F1-75703EB8802E}" type="slidenum">
              <a:rPr lang="el-GR" smtClean="0"/>
              <a:pPr/>
              <a:t>217</a:t>
            </a:fld>
            <a:endParaRPr lang="el-GR" dirty="0" smtClean="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0531" name="Rectangle 3"/>
          <p:cNvSpPr>
            <a:spLocks noGrp="1" noChangeArrowheads="1"/>
          </p:cNvSpPr>
          <p:nvPr>
            <p:ph type="dt" sz="quarter" idx="1"/>
          </p:nvPr>
        </p:nvSpPr>
        <p:spPr>
          <a:noFill/>
        </p:spPr>
        <p:txBody>
          <a:bodyPr/>
          <a:lstStyle/>
          <a:p>
            <a:r>
              <a:rPr lang="el-GR" dirty="0" smtClean="0"/>
              <a:t>25-2-2009</a:t>
            </a:r>
          </a:p>
        </p:txBody>
      </p:sp>
      <p:sp>
        <p:nvSpPr>
          <p:cNvPr id="150532" name="Rectangle 7"/>
          <p:cNvSpPr>
            <a:spLocks noGrp="1" noChangeArrowheads="1"/>
          </p:cNvSpPr>
          <p:nvPr>
            <p:ph type="sldNum" sz="quarter" idx="5"/>
          </p:nvPr>
        </p:nvSpPr>
        <p:spPr>
          <a:noFill/>
        </p:spPr>
        <p:txBody>
          <a:bodyPr/>
          <a:lstStyle/>
          <a:p>
            <a:fld id="{835DEF3B-046B-410C-893A-DA2FBAAD9731}" type="slidenum">
              <a:rPr lang="el-GR" smtClean="0"/>
              <a:pPr/>
              <a:t>218</a:t>
            </a:fld>
            <a:endParaRPr lang="el-GR" dirty="0" smtClean="0"/>
          </a:p>
        </p:txBody>
      </p:sp>
      <p:sp>
        <p:nvSpPr>
          <p:cNvPr id="150533" name="Rectangle 2"/>
          <p:cNvSpPr>
            <a:spLocks noGrp="1" noRot="1" noChangeAspect="1" noChangeArrowheads="1" noTextEdit="1"/>
          </p:cNvSpPr>
          <p:nvPr>
            <p:ph type="sldImg"/>
          </p:nvPr>
        </p:nvSpPr>
        <p:spPr>
          <a:ln/>
        </p:spPr>
      </p:sp>
      <p:sp>
        <p:nvSpPr>
          <p:cNvPr id="150534"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1555" name="Rectangle 3"/>
          <p:cNvSpPr>
            <a:spLocks noGrp="1" noChangeArrowheads="1"/>
          </p:cNvSpPr>
          <p:nvPr>
            <p:ph type="dt" sz="quarter" idx="1"/>
          </p:nvPr>
        </p:nvSpPr>
        <p:spPr>
          <a:noFill/>
        </p:spPr>
        <p:txBody>
          <a:bodyPr/>
          <a:lstStyle/>
          <a:p>
            <a:r>
              <a:rPr lang="el-GR" dirty="0" smtClean="0"/>
              <a:t>25-2-2009</a:t>
            </a:r>
          </a:p>
        </p:txBody>
      </p:sp>
      <p:sp>
        <p:nvSpPr>
          <p:cNvPr id="151556" name="Rectangle 7"/>
          <p:cNvSpPr>
            <a:spLocks noGrp="1" noChangeArrowheads="1"/>
          </p:cNvSpPr>
          <p:nvPr>
            <p:ph type="sldNum" sz="quarter" idx="5"/>
          </p:nvPr>
        </p:nvSpPr>
        <p:spPr>
          <a:noFill/>
        </p:spPr>
        <p:txBody>
          <a:bodyPr/>
          <a:lstStyle/>
          <a:p>
            <a:fld id="{EB90F084-13A9-4E25-B1E9-7DBFC70501EF}" type="slidenum">
              <a:rPr lang="el-GR" smtClean="0"/>
              <a:pPr/>
              <a:t>219</a:t>
            </a:fld>
            <a:endParaRPr lang="el-GR" dirty="0" smtClean="0"/>
          </a:p>
        </p:txBody>
      </p:sp>
      <p:sp>
        <p:nvSpPr>
          <p:cNvPr id="151557" name="Rectangle 2"/>
          <p:cNvSpPr>
            <a:spLocks noGrp="1" noRot="1" noChangeAspect="1" noChangeArrowheads="1" noTextEdit="1"/>
          </p:cNvSpPr>
          <p:nvPr>
            <p:ph type="sldImg"/>
          </p:nvPr>
        </p:nvSpPr>
        <p:spPr>
          <a:ln/>
        </p:spPr>
      </p:sp>
      <p:sp>
        <p:nvSpPr>
          <p:cNvPr id="151558"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2579" name="Rectangle 3"/>
          <p:cNvSpPr>
            <a:spLocks noGrp="1" noChangeArrowheads="1"/>
          </p:cNvSpPr>
          <p:nvPr>
            <p:ph type="dt" sz="quarter" idx="1"/>
          </p:nvPr>
        </p:nvSpPr>
        <p:spPr>
          <a:noFill/>
        </p:spPr>
        <p:txBody>
          <a:bodyPr/>
          <a:lstStyle/>
          <a:p>
            <a:r>
              <a:rPr lang="el-GR" dirty="0" smtClean="0"/>
              <a:t>25-2-2009</a:t>
            </a:r>
          </a:p>
        </p:txBody>
      </p:sp>
      <p:sp>
        <p:nvSpPr>
          <p:cNvPr id="152580" name="Rectangle 7"/>
          <p:cNvSpPr>
            <a:spLocks noGrp="1" noChangeArrowheads="1"/>
          </p:cNvSpPr>
          <p:nvPr>
            <p:ph type="sldNum" sz="quarter" idx="5"/>
          </p:nvPr>
        </p:nvSpPr>
        <p:spPr>
          <a:noFill/>
        </p:spPr>
        <p:txBody>
          <a:bodyPr/>
          <a:lstStyle/>
          <a:p>
            <a:fld id="{027EA048-5EA9-4DC7-90B9-52E4C2E92278}" type="slidenum">
              <a:rPr lang="el-GR" smtClean="0"/>
              <a:pPr/>
              <a:t>220</a:t>
            </a:fld>
            <a:endParaRPr lang="el-GR" dirty="0" smtClean="0"/>
          </a:p>
        </p:txBody>
      </p:sp>
      <p:sp>
        <p:nvSpPr>
          <p:cNvPr id="152581" name="Rectangle 2"/>
          <p:cNvSpPr>
            <a:spLocks noGrp="1" noRot="1" noChangeAspect="1" noChangeArrowheads="1" noTextEdit="1"/>
          </p:cNvSpPr>
          <p:nvPr>
            <p:ph type="sldImg"/>
          </p:nvPr>
        </p:nvSpPr>
        <p:spPr>
          <a:ln/>
        </p:spPr>
      </p:sp>
      <p:sp>
        <p:nvSpPr>
          <p:cNvPr id="152582"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0CA3EF5-A814-45AA-8BB7-7088FF9CB8B5}" type="slidenum">
              <a:rPr lang="en-US" smtClean="0"/>
              <a:pPr/>
              <a:t>85</a:t>
            </a:fld>
            <a:endParaRPr 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r>
              <a:rPr lang="en-US" dirty="0" smtClean="0"/>
              <a:t>The productivity discussion can continue with this slide.</a:t>
            </a:r>
          </a:p>
          <a:p>
            <a:endParaRPr lang="en-US" dirty="0" smtClean="0"/>
          </a:p>
          <a:p>
            <a:r>
              <a:rPr lang="en-US" dirty="0" smtClean="0"/>
              <a:t>One question for students might be:  Why is the present rate of productivity improvement in the U.S. less than in the period 1889 to 1973?</a:t>
            </a:r>
          </a:p>
          <a:p>
            <a:endParaRPr lang="en-US" dirty="0" smtClean="0"/>
          </a:p>
          <a:p>
            <a:r>
              <a:rPr lang="en-US" dirty="0" smtClean="0"/>
              <a:t>You might also ask them to consider what happens as the rate of productivity improvement approaches zero.  Does this simply mean that the standard of living ceases to rise, or are there more ominous manifestations?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427A5-D6DB-45DD-A338-5AB9215820DA}" type="slidenum">
              <a:rPr lang="el-GR"/>
              <a:pPr/>
              <a:t>223</a:t>
            </a:fld>
            <a:endParaRPr lang="el-GR" dirty="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b="1" dirty="0"/>
              <a:t>SOS</a:t>
            </a:r>
            <a:endParaRPr lang="el-GR" b="1"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668E3-C742-49DE-8596-7B8CCADC9310}" type="slidenum">
              <a:rPr lang="el-GR"/>
              <a:pPr/>
              <a:t>225</a:t>
            </a:fld>
            <a:endParaRPr lang="el-GR"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b="1" dirty="0"/>
              <a:t>SOS</a:t>
            </a:r>
            <a:endParaRPr lang="el-GR" b="1"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3603" name="Rectangle 3"/>
          <p:cNvSpPr>
            <a:spLocks noGrp="1" noChangeArrowheads="1"/>
          </p:cNvSpPr>
          <p:nvPr>
            <p:ph type="dt" sz="quarter" idx="1"/>
          </p:nvPr>
        </p:nvSpPr>
        <p:spPr>
          <a:noFill/>
        </p:spPr>
        <p:txBody>
          <a:bodyPr/>
          <a:lstStyle/>
          <a:p>
            <a:r>
              <a:rPr lang="el-GR" dirty="0" smtClean="0"/>
              <a:t>25-2-2009</a:t>
            </a:r>
          </a:p>
        </p:txBody>
      </p:sp>
      <p:sp>
        <p:nvSpPr>
          <p:cNvPr id="153604" name="Rectangle 7"/>
          <p:cNvSpPr>
            <a:spLocks noGrp="1" noChangeArrowheads="1"/>
          </p:cNvSpPr>
          <p:nvPr>
            <p:ph type="sldNum" sz="quarter" idx="5"/>
          </p:nvPr>
        </p:nvSpPr>
        <p:spPr>
          <a:noFill/>
        </p:spPr>
        <p:txBody>
          <a:bodyPr/>
          <a:lstStyle/>
          <a:p>
            <a:fld id="{BE20D522-40E1-4686-A22A-1897C0D364AC}" type="slidenum">
              <a:rPr lang="el-GR" smtClean="0"/>
              <a:pPr/>
              <a:t>227</a:t>
            </a:fld>
            <a:endParaRPr lang="el-GR" dirty="0" smtClean="0"/>
          </a:p>
        </p:txBody>
      </p:sp>
      <p:sp>
        <p:nvSpPr>
          <p:cNvPr id="153605" name="Rectangle 2"/>
          <p:cNvSpPr>
            <a:spLocks noGrp="1" noRot="1" noChangeAspect="1" noChangeArrowheads="1" noTextEdit="1"/>
          </p:cNvSpPr>
          <p:nvPr>
            <p:ph type="sldImg"/>
          </p:nvPr>
        </p:nvSpPr>
        <p:spPr>
          <a:ln/>
        </p:spPr>
      </p:sp>
      <p:sp>
        <p:nvSpPr>
          <p:cNvPr id="153606"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4627" name="Rectangle 3"/>
          <p:cNvSpPr>
            <a:spLocks noGrp="1" noChangeArrowheads="1"/>
          </p:cNvSpPr>
          <p:nvPr>
            <p:ph type="dt" sz="quarter" idx="1"/>
          </p:nvPr>
        </p:nvSpPr>
        <p:spPr>
          <a:noFill/>
        </p:spPr>
        <p:txBody>
          <a:bodyPr/>
          <a:lstStyle/>
          <a:p>
            <a:r>
              <a:rPr lang="el-GR" dirty="0" smtClean="0"/>
              <a:t>25-2-2009</a:t>
            </a:r>
          </a:p>
        </p:txBody>
      </p:sp>
      <p:sp>
        <p:nvSpPr>
          <p:cNvPr id="154628" name="Rectangle 7"/>
          <p:cNvSpPr>
            <a:spLocks noGrp="1" noChangeArrowheads="1"/>
          </p:cNvSpPr>
          <p:nvPr>
            <p:ph type="sldNum" sz="quarter" idx="5"/>
          </p:nvPr>
        </p:nvSpPr>
        <p:spPr>
          <a:noFill/>
        </p:spPr>
        <p:txBody>
          <a:bodyPr/>
          <a:lstStyle/>
          <a:p>
            <a:fld id="{293C4616-6DD2-4CB1-A9D6-EA547CD15CE7}" type="slidenum">
              <a:rPr lang="el-GR" smtClean="0"/>
              <a:pPr/>
              <a:t>229</a:t>
            </a:fld>
            <a:endParaRPr lang="el-GR" dirty="0" smtClean="0"/>
          </a:p>
        </p:txBody>
      </p:sp>
      <p:sp>
        <p:nvSpPr>
          <p:cNvPr id="154629" name="Rectangle 2"/>
          <p:cNvSpPr>
            <a:spLocks noGrp="1" noRot="1" noChangeAspect="1" noChangeArrowheads="1" noTextEdit="1"/>
          </p:cNvSpPr>
          <p:nvPr>
            <p:ph type="sldImg"/>
          </p:nvPr>
        </p:nvSpPr>
        <p:spPr>
          <a:ln/>
        </p:spPr>
      </p:sp>
      <p:sp>
        <p:nvSpPr>
          <p:cNvPr id="154630" name="Rectangle 3"/>
          <p:cNvSpPr>
            <a:spLocks noGrp="1" noChangeArrowheads="1"/>
          </p:cNvSpPr>
          <p:nvPr>
            <p:ph type="body" idx="1"/>
          </p:nvPr>
        </p:nvSpPr>
        <p:spPr>
          <a:noFill/>
          <a:ln/>
        </p:spPr>
        <p:txBody>
          <a:bodyPr/>
          <a:lstStyle/>
          <a:p>
            <a:pPr eaLnBrk="1" hangingPunct="1"/>
            <a:endParaRPr lang="el-GR"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681C71C-7886-4FAC-A918-914C9F81636F}" type="slidenum">
              <a:rPr lang="en-US" smtClean="0"/>
              <a:pPr/>
              <a:t>86</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dirty="0" smtClean="0"/>
              <a:t>This slide can be used to introduce multi-factor productivity.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ΠΗΓΗ:</a:t>
            </a:r>
            <a:r>
              <a:rPr lang="el-GR" baseline="0" dirty="0" smtClean="0"/>
              <a:t> </a:t>
            </a:r>
            <a:r>
              <a:rPr lang="en-US" baseline="0" dirty="0" smtClean="0"/>
              <a:t>BANK OF GREECE</a:t>
            </a:r>
            <a:endParaRPr lang="el-GR" dirty="0"/>
          </a:p>
        </p:txBody>
      </p:sp>
      <p:sp>
        <p:nvSpPr>
          <p:cNvPr id="4" name="3 - Θέση αριθμού διαφάνειας"/>
          <p:cNvSpPr>
            <a:spLocks noGrp="1"/>
          </p:cNvSpPr>
          <p:nvPr>
            <p:ph type="sldNum" sz="quarter" idx="10"/>
          </p:nvPr>
        </p:nvSpPr>
        <p:spPr/>
        <p:txBody>
          <a:bodyPr/>
          <a:lstStyle/>
          <a:p>
            <a:pPr>
              <a:defRPr/>
            </a:pPr>
            <a:fld id="{A7FCDC9B-47A9-4FAA-919C-BF8A576C5B5C}" type="slidenum">
              <a:rPr lang="el-GR" smtClean="0"/>
              <a:pPr>
                <a:defRPr/>
              </a:pPr>
              <a:t>255</a:t>
            </a:fld>
            <a:endParaRPr lang="el-G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A7FCDC9B-47A9-4FAA-919C-BF8A576C5B5C}" type="slidenum">
              <a:rPr lang="el-GR" smtClean="0"/>
              <a:pPr>
                <a:defRPr/>
              </a:pPr>
              <a:t>266</a:t>
            </a:fld>
            <a:endParaRPr lang="el-G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C76E018-7C20-410B-AE95-446375706DD8}" type="slidenum">
              <a:rPr lang="el-GR" smtClean="0"/>
              <a:pPr/>
              <a:t>302</a:t>
            </a:fld>
            <a:endParaRPr lang="el-GR" dirty="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l-GR" dirty="0" smtClean="0"/>
              <a:t>ΜΑΘΗΜΑ 14/10/2010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406288C-B799-4ABC-BBFD-0D30F8CB7BB2}" type="slidenum">
              <a:rPr lang="el-GR" smtClean="0"/>
              <a:pPr/>
              <a:t>303</a:t>
            </a:fld>
            <a:endParaRPr lang="el-GR" dirty="0"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l-GR" dirty="0" smtClean="0"/>
              <a:t>ΜΑΘΗΜΑ 16/10/2009</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86C55D4-58BF-4F66-A442-F247EADB5B3C}" type="slidenum">
              <a:rPr lang="el-GR" smtClean="0"/>
              <a:pPr/>
              <a:t>311</a:t>
            </a:fld>
            <a:endParaRPr lang="el-GR" dirty="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64F9485-229D-45D7-A942-98E5D9E7BD36}" type="slidenum">
              <a:rPr lang="en-US" smtClean="0"/>
              <a:pPr/>
              <a:t>88</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dirty="0" smtClean="0"/>
              <a:t>This slide can be used to introduce multi-factor productivity.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1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2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0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1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2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3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E08DBF2B-70CB-4960-9269-BDAC9AE8E16E}" type="slidenum">
              <a:rPr lang="el-GR" smtClean="0"/>
              <a:pPr/>
              <a:t>380</a:t>
            </a:fld>
            <a:endParaRPr lang="el-GR" dirty="0"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el-GR" dirty="0" smtClean="0"/>
              <a:t>ΜΑΘΗΜΑ 18/11/2009</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DFDC879-2ADF-4E7A-B6F6-B8753629FD39}" type="slidenum">
              <a:rPr lang="el-GR" smtClean="0"/>
              <a:pPr/>
              <a:t>389</a:t>
            </a:fld>
            <a:endParaRPr lang="el-GR" dirty="0"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r>
              <a:rPr lang="el-GR" dirty="0" smtClean="0"/>
              <a:t>ΜΑΘΗΜΑ 25/11/2009</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F768E59D-B0D0-4532-822C-B0099E2086DA}" type="slidenum">
              <a:rPr lang="el-GR" smtClean="0"/>
              <a:pPr/>
              <a:t>405</a:t>
            </a:fld>
            <a:endParaRPr lang="el-GR" dirty="0"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l-GR" dirty="0" smtClean="0"/>
              <a:t>ΜΑΘΗΜΑ 2/12/2009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1B20FF6-3633-4930-A7D0-1A3C57AAE498}" type="slidenum">
              <a:rPr lang="en-US" smtClean="0"/>
              <a:pPr/>
              <a:t>92</a:t>
            </a:fld>
            <a:endParaRPr lang="en-US" dirty="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7705" y="4751234"/>
            <a:ext cx="5501640" cy="4500243"/>
          </a:xfrm>
          <a:noFill/>
          <a:ln/>
        </p:spPr>
        <p:txBody>
          <a:bodyPr/>
          <a:lstStyle/>
          <a:p>
            <a:endParaRPr lang="el-GR"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3812497-86C0-40DB-B718-BB085BEA2A4E}" type="slidenum">
              <a:rPr lang="el-GR" smtClean="0"/>
              <a:pPr/>
              <a:t>410</a:t>
            </a:fld>
            <a:endParaRPr lang="el-GR"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l-GR" dirty="0" smtClean="0"/>
              <a:t>ΜΑΘΗΜΑ  14/10/2010</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3FAB7C-E1E9-4AD5-B4EC-30BC7190BBD6}" type="slidenum">
              <a:rPr lang="el-GR" smtClean="0"/>
              <a:pPr/>
              <a:t>415</a:t>
            </a:fld>
            <a:endParaRPr lang="el-GR" dirty="0" smtClean="0"/>
          </a:p>
        </p:txBody>
      </p:sp>
      <p:sp>
        <p:nvSpPr>
          <p:cNvPr id="328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8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34537BF-E234-41AC-97E2-643C38E0803A}" type="slidenum">
              <a:rPr lang="el-GR" smtClean="0"/>
              <a:pPr/>
              <a:t>426</a:t>
            </a:fld>
            <a:endParaRPr lang="el-GR" dirty="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l-GR" dirty="0" smtClean="0"/>
              <a:t>ΜΑΘΗΜΑ 18/11/2010</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1A34818-3789-414D-955F-515CAF8389B9}" type="slidenum">
              <a:rPr lang="el-GR" smtClean="0"/>
              <a:pPr/>
              <a:t>490</a:t>
            </a:fld>
            <a:endParaRPr lang="el-GR" dirty="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l-GR" dirty="0" smtClean="0"/>
              <a:t>ΜΑΘΗΜΑ 1/11/2010</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4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5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71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91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0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AC3AA20-E5F3-4415-A547-2DD23229A9FD}" type="slidenum">
              <a:rPr lang="en-US" smtClean="0"/>
              <a:pPr/>
              <a:t>93</a:t>
            </a:fld>
            <a:endParaRPr lang="en-US" dirty="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687705" y="4751234"/>
            <a:ext cx="5501640" cy="4500243"/>
          </a:xfrm>
          <a:noFill/>
          <a:ln/>
        </p:spPr>
        <p:txBody>
          <a:bodyPr/>
          <a:lstStyle/>
          <a:p>
            <a:endParaRPr lang="el-GR"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12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2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503</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504</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505</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506</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507</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508</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509</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510</a:t>
            </a:fld>
            <a:endParaRPr lang="de-DE" dirty="0">
              <a:cs typeface="Arial" charset="0"/>
            </a:endParaRPr>
          </a:p>
        </p:txBody>
      </p:sp>
      <p:sp>
        <p:nvSpPr>
          <p:cNvPr id="8195" name="Rectangle 2"/>
          <p:cNvSpPr>
            <a:spLocks noGrp="1" noRot="1" noChangeAspect="1" noChangeArrowheads="1" noTextEdit="1"/>
          </p:cNvSpPr>
          <p:nvPr>
            <p:ph type="sldImg"/>
          </p:nvPr>
        </p:nvSpPr>
        <p:spPr>
          <a:xfrm>
            <a:off x="939800" y="750888"/>
            <a:ext cx="4999038" cy="3751262"/>
          </a:xfrm>
          <a:ln/>
        </p:spPr>
      </p:sp>
      <p:sp>
        <p:nvSpPr>
          <p:cNvPr id="8196" name="Rectangle 3"/>
          <p:cNvSpPr>
            <a:spLocks noGrp="1" noChangeArrowheads="1"/>
          </p:cNvSpPr>
          <p:nvPr>
            <p:ph type="body" idx="1"/>
          </p:nvPr>
        </p:nvSpPr>
        <p:spPr>
          <a:xfrm>
            <a:off x="916940" y="4750594"/>
            <a:ext cx="5043170" cy="4500563"/>
          </a:xfrm>
          <a:noFill/>
          <a:ln/>
        </p:spPr>
        <p:txBody>
          <a:bodyPr/>
          <a:lstStyle/>
          <a:p>
            <a:pPr eaLnBrk="1" hangingPunct="1"/>
            <a:endParaRPr lang="el-GR" noProof="1"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6" name="Rectangle 6"/>
          <p:cNvSpPr>
            <a:spLocks noGrp="1" noChangeArrowheads="1"/>
          </p:cNvSpPr>
          <p:nvPr>
            <p:ph type="sldNum" sz="quarter" idx="12"/>
          </p:nvPr>
        </p:nvSpPr>
        <p:spPr>
          <a:ln/>
        </p:spPr>
        <p:txBody>
          <a:bodyPr/>
          <a:lstStyle>
            <a:lvl1pPr>
              <a:defRPr/>
            </a:lvl1pPr>
          </a:lstStyle>
          <a:p>
            <a:pPr>
              <a:defRPr/>
            </a:pPr>
            <a:fld id="{ED23AB86-188A-4667-8FF0-7346D68F6D32}" type="slidenum">
              <a:rPr lang="el-GR"/>
              <a:pPr>
                <a:defRPr/>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6" name="Rectangle 6"/>
          <p:cNvSpPr>
            <a:spLocks noGrp="1" noChangeArrowheads="1"/>
          </p:cNvSpPr>
          <p:nvPr>
            <p:ph type="sldNum" sz="quarter" idx="12"/>
          </p:nvPr>
        </p:nvSpPr>
        <p:spPr>
          <a:ln/>
        </p:spPr>
        <p:txBody>
          <a:bodyPr/>
          <a:lstStyle>
            <a:lvl1pPr>
              <a:defRPr/>
            </a:lvl1pPr>
          </a:lstStyle>
          <a:p>
            <a:pPr>
              <a:defRPr/>
            </a:pPr>
            <a:fld id="{4710195B-37CF-4C9D-8D8D-34897B097AC8}" type="slidenum">
              <a:rPr lang="el-GR"/>
              <a:pPr>
                <a:defRPr/>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6" name="Rectangle 6"/>
          <p:cNvSpPr>
            <a:spLocks noGrp="1" noChangeArrowheads="1"/>
          </p:cNvSpPr>
          <p:nvPr>
            <p:ph type="sldNum" sz="quarter" idx="12"/>
          </p:nvPr>
        </p:nvSpPr>
        <p:spPr>
          <a:ln/>
        </p:spPr>
        <p:txBody>
          <a:bodyPr/>
          <a:lstStyle>
            <a:lvl1pPr>
              <a:defRPr/>
            </a:lvl1pPr>
          </a:lstStyle>
          <a:p>
            <a:pPr>
              <a:defRPr/>
            </a:pPr>
            <a:fld id="{B67F68E7-ED70-4E24-AF3D-A1C6F263CC2E}" type="slidenum">
              <a:rPr lang="el-GR"/>
              <a:pPr>
                <a:defRPr/>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αριθμού διαφάνειας"/>
          <p:cNvSpPr>
            <a:spLocks noGrp="1"/>
          </p:cNvSpPr>
          <p:nvPr>
            <p:ph type="sldNum" sz="quarter" idx="10"/>
          </p:nvPr>
        </p:nvSpPr>
        <p:spPr>
          <a:xfrm>
            <a:off x="6588125" y="6237288"/>
            <a:ext cx="2133600" cy="457200"/>
          </a:xfrm>
        </p:spPr>
        <p:txBody>
          <a:bodyPr/>
          <a:lstStyle>
            <a:lvl1pPr>
              <a:defRPr/>
            </a:lvl1pPr>
          </a:lstStyle>
          <a:p>
            <a:pPr>
              <a:defRPr/>
            </a:pPr>
            <a:fld id="{F69F8C1A-20E0-4A0C-9185-C53ED0CD89AD}" type="slidenum">
              <a:rPr lang="el-GR"/>
              <a:pPr>
                <a:defRPr/>
              </a:pPr>
              <a:t>‹#›</a:t>
            </a:fld>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a:lstStyle/>
          <a:p>
            <a:endParaRPr lang="el-GR" dirty="0"/>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endParaRPr lang="el-GR" dirty="0"/>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endParaRPr lang="el-GR" dirty="0"/>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fld id="{5C1BE30E-EE21-4DBF-8ABE-12DC2199D9DE}" type="slidenum">
              <a:rPr lang="el-GR"/>
              <a:pPr/>
              <a:t>‹#›</a:t>
            </a:fld>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0"/>
            <a:ext cx="8229600" cy="4530725"/>
          </a:xfrm>
        </p:spPr>
        <p:txBody>
          <a:bodyPr/>
          <a:lstStyle/>
          <a:p>
            <a:pPr lvl="0"/>
            <a:endParaRPr lang="el-GR" noProof="0" dirty="0"/>
          </a:p>
        </p:txBody>
      </p:sp>
      <p:sp>
        <p:nvSpPr>
          <p:cNvPr id="4" name="3 - Θέση αριθμού διαφάνειας"/>
          <p:cNvSpPr>
            <a:spLocks noGrp="1"/>
          </p:cNvSpPr>
          <p:nvPr>
            <p:ph type="sldNum" sz="quarter" idx="10"/>
          </p:nvPr>
        </p:nvSpPr>
        <p:spPr>
          <a:xfrm>
            <a:off x="6588125" y="6237288"/>
            <a:ext cx="2133600" cy="457200"/>
          </a:xfrm>
        </p:spPr>
        <p:txBody>
          <a:bodyPr/>
          <a:lstStyle>
            <a:lvl1pPr>
              <a:defRPr/>
            </a:lvl1pPr>
          </a:lstStyle>
          <a:p>
            <a:pPr>
              <a:defRPr/>
            </a:pPr>
            <a:fld id="{4F666C9D-79D5-4208-B89B-F482CB61B8C9}" type="slidenum">
              <a:rPr lang="el-GR"/>
              <a:pPr>
                <a:defRPr/>
              </a:pPr>
              <a:t>‹#›</a:t>
            </a:fld>
            <a:endParaRPr lang="el-G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αριθμού διαφάνειας"/>
          <p:cNvSpPr>
            <a:spLocks noGrp="1"/>
          </p:cNvSpPr>
          <p:nvPr>
            <p:ph type="sldNum" sz="quarter" idx="10"/>
          </p:nvPr>
        </p:nvSpPr>
        <p:spPr>
          <a:xfrm>
            <a:off x="6588125" y="6237288"/>
            <a:ext cx="2133600" cy="457200"/>
          </a:xfrm>
        </p:spPr>
        <p:txBody>
          <a:bodyPr/>
          <a:lstStyle>
            <a:lvl1pPr>
              <a:defRPr/>
            </a:lvl1pPr>
          </a:lstStyle>
          <a:p>
            <a:pPr>
              <a:defRPr/>
            </a:pPr>
            <a:fld id="{F99EC7D0-1419-4021-A4CF-91C4721EACC2}" type="slidenum">
              <a:rPr lang="el-GR"/>
              <a:pPr>
                <a:defRPr/>
              </a:pPr>
              <a:t>‹#›</a:t>
            </a:fld>
            <a:endParaRPr lang="el-G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211138"/>
            <a:ext cx="7543800" cy="965200"/>
          </a:xfrm>
        </p:spPr>
        <p:txBody>
          <a:bodyPr/>
          <a:lstStyle/>
          <a:p>
            <a:r>
              <a:rPr lang="el-GR" smtClean="0"/>
              <a:t>Στυλ κύριου τίτλου</a:t>
            </a:r>
            <a:endParaRPr lang="el-GR"/>
          </a:p>
        </p:txBody>
      </p:sp>
      <p:sp>
        <p:nvSpPr>
          <p:cNvPr id="3" name="Θέση SmartArt 2"/>
          <p:cNvSpPr>
            <a:spLocks noGrp="1"/>
          </p:cNvSpPr>
          <p:nvPr>
            <p:ph type="dgm" idx="1"/>
          </p:nvPr>
        </p:nvSpPr>
        <p:spPr>
          <a:xfrm>
            <a:off x="457200" y="1719263"/>
            <a:ext cx="8229600" cy="4411662"/>
          </a:xfrm>
        </p:spPr>
        <p:txBody>
          <a:bodyPr/>
          <a:lstStyle/>
          <a:p>
            <a:pPr lvl="0"/>
            <a:endParaRPr lang="el-GR"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6" name="Rectangle 6"/>
          <p:cNvSpPr>
            <a:spLocks noGrp="1" noChangeArrowheads="1"/>
          </p:cNvSpPr>
          <p:nvPr>
            <p:ph type="sldNum" sz="quarter" idx="12"/>
          </p:nvPr>
        </p:nvSpPr>
        <p:spPr>
          <a:ln/>
        </p:spPr>
        <p:txBody>
          <a:bodyPr/>
          <a:lstStyle>
            <a:lvl1pPr>
              <a:defRPr/>
            </a:lvl1pPr>
          </a:lstStyle>
          <a:p>
            <a:pPr>
              <a:defRPr/>
            </a:pPr>
            <a:fld id="{4F3C0168-BCA4-4CAB-89E0-0CE3E7F3B5C2}" type="slidenum">
              <a:rPr lang="el-GR"/>
              <a:pPr>
                <a:defRPr/>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6" name="Rectangle 6"/>
          <p:cNvSpPr>
            <a:spLocks noGrp="1" noChangeArrowheads="1"/>
          </p:cNvSpPr>
          <p:nvPr>
            <p:ph type="sldNum" sz="quarter" idx="12"/>
          </p:nvPr>
        </p:nvSpPr>
        <p:spPr>
          <a:ln/>
        </p:spPr>
        <p:txBody>
          <a:bodyPr/>
          <a:lstStyle>
            <a:lvl1pPr>
              <a:defRPr/>
            </a:lvl1pPr>
          </a:lstStyle>
          <a:p>
            <a:pPr>
              <a:defRPr/>
            </a:pPr>
            <a:fld id="{AF33E886-581A-45BA-A0F3-5370A5A0DC76}" type="slidenum">
              <a:rPr lang="el-GR"/>
              <a:pPr>
                <a:defRPr/>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7" name="Rectangle 6"/>
          <p:cNvSpPr>
            <a:spLocks noGrp="1" noChangeArrowheads="1"/>
          </p:cNvSpPr>
          <p:nvPr>
            <p:ph type="sldNum" sz="quarter" idx="12"/>
          </p:nvPr>
        </p:nvSpPr>
        <p:spPr>
          <a:ln/>
        </p:spPr>
        <p:txBody>
          <a:bodyPr/>
          <a:lstStyle>
            <a:lvl1pPr>
              <a:defRPr/>
            </a:lvl1pPr>
          </a:lstStyle>
          <a:p>
            <a:pPr>
              <a:defRPr/>
            </a:pPr>
            <a:fld id="{B968BB82-D9EB-42DE-8DB7-00023C0CDDFE}" type="slidenum">
              <a:rPr lang="el-GR"/>
              <a:pPr>
                <a:defRPr/>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9" name="Rectangle 6"/>
          <p:cNvSpPr>
            <a:spLocks noGrp="1" noChangeArrowheads="1"/>
          </p:cNvSpPr>
          <p:nvPr>
            <p:ph type="sldNum" sz="quarter" idx="12"/>
          </p:nvPr>
        </p:nvSpPr>
        <p:spPr>
          <a:ln/>
        </p:spPr>
        <p:txBody>
          <a:bodyPr/>
          <a:lstStyle>
            <a:lvl1pPr>
              <a:defRPr/>
            </a:lvl1pPr>
          </a:lstStyle>
          <a:p>
            <a:pPr>
              <a:defRPr/>
            </a:pPr>
            <a:fld id="{76DC0FFB-E905-43FF-BF63-F24733A92FCC}" type="slidenum">
              <a:rPr lang="el-GR"/>
              <a:pPr>
                <a:defRPr/>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5" name="Rectangle 6"/>
          <p:cNvSpPr>
            <a:spLocks noGrp="1" noChangeArrowheads="1"/>
          </p:cNvSpPr>
          <p:nvPr>
            <p:ph type="sldNum" sz="quarter" idx="12"/>
          </p:nvPr>
        </p:nvSpPr>
        <p:spPr>
          <a:ln/>
        </p:spPr>
        <p:txBody>
          <a:bodyPr/>
          <a:lstStyle>
            <a:lvl1pPr>
              <a:defRPr/>
            </a:lvl1pPr>
          </a:lstStyle>
          <a:p>
            <a:pPr>
              <a:defRPr/>
            </a:pPr>
            <a:fld id="{EAAA2E07-3D66-4F37-B13B-5C5E38023E2A}" type="slidenum">
              <a:rPr lang="el-GR"/>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4" name="Rectangle 6"/>
          <p:cNvSpPr>
            <a:spLocks noGrp="1" noChangeArrowheads="1"/>
          </p:cNvSpPr>
          <p:nvPr>
            <p:ph type="sldNum" sz="quarter" idx="12"/>
          </p:nvPr>
        </p:nvSpPr>
        <p:spPr>
          <a:ln/>
        </p:spPr>
        <p:txBody>
          <a:bodyPr/>
          <a:lstStyle>
            <a:lvl1pPr>
              <a:defRPr/>
            </a:lvl1pPr>
          </a:lstStyle>
          <a:p>
            <a:pPr>
              <a:defRPr/>
            </a:pPr>
            <a:fld id="{A944D7EF-4D6A-4A79-8450-856E5584B156}" type="slidenum">
              <a:rPr lang="el-GR"/>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7" name="Rectangle 6"/>
          <p:cNvSpPr>
            <a:spLocks noGrp="1" noChangeArrowheads="1"/>
          </p:cNvSpPr>
          <p:nvPr>
            <p:ph type="sldNum" sz="quarter" idx="12"/>
          </p:nvPr>
        </p:nvSpPr>
        <p:spPr>
          <a:ln/>
        </p:spPr>
        <p:txBody>
          <a:bodyPr/>
          <a:lstStyle>
            <a:lvl1pPr>
              <a:defRPr/>
            </a:lvl1pPr>
          </a:lstStyle>
          <a:p>
            <a:pPr>
              <a:defRPr/>
            </a:pPr>
            <a:fld id="{1263CDC3-101E-4177-B741-E8CA2FBA49EF}" type="slidenum">
              <a:rPr lang="el-GR"/>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l-GR" dirty="0"/>
          </a:p>
        </p:txBody>
      </p:sp>
      <p:sp>
        <p:nvSpPr>
          <p:cNvPr id="7" name="Rectangle 6"/>
          <p:cNvSpPr>
            <a:spLocks noGrp="1" noChangeArrowheads="1"/>
          </p:cNvSpPr>
          <p:nvPr>
            <p:ph type="sldNum" sz="quarter" idx="12"/>
          </p:nvPr>
        </p:nvSpPr>
        <p:spPr>
          <a:ln/>
        </p:spPr>
        <p:txBody>
          <a:bodyPr/>
          <a:lstStyle>
            <a:lvl1pPr>
              <a:defRPr/>
            </a:lvl1pPr>
          </a:lstStyle>
          <a:p>
            <a:pPr>
              <a:defRPr/>
            </a:pPr>
            <a:fld id="{E42A7B9A-CB05-4A3C-8179-EE188C27CE2F}" type="slidenum">
              <a:rPr lang="el-GR"/>
              <a:pPr>
                <a:defRPr/>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bg1"/>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EF30E62-9545-40D3-AA3D-E533F12AF604}" type="slidenum">
              <a:rPr lang="el-GR"/>
              <a:pPr>
                <a:defRPr/>
              </a:pPr>
              <a:t>‹#›</a:t>
            </a:fld>
            <a:endParaRPr lang="el-GR"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3" r:id="rId13"/>
    <p:sldLayoutId id="2147483704" r:id="rId14"/>
    <p:sldLayoutId id="2147483705" r:id="rId15"/>
    <p:sldLayoutId id="214748370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0.wmf"/></Relationships>
</file>

<file path=ppt/slides/_rels/slide1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3.wmf"/></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54.w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5.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5.w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7.w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image" Target="../media/image58.wmf"/></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9.vml"/><Relationship Id="rId4" Type="http://schemas.openxmlformats.org/officeDocument/2006/relationships/image" Target="../media/image59.wmf"/></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vmlDrawing" Target="../drawings/vmlDrawing10.vml"/><Relationship Id="rId5" Type="http://schemas.openxmlformats.org/officeDocument/2006/relationships/image" Target="../media/image60.wmf"/><Relationship Id="rId4" Type="http://schemas.openxmlformats.org/officeDocument/2006/relationships/oleObject" Target="../embeddings/oleObject10.bin"/></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image" Target="../media/image61.wmf"/></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vmlDrawing" Target="../drawings/vmlDrawing12.vml"/><Relationship Id="rId4" Type="http://schemas.openxmlformats.org/officeDocument/2006/relationships/image" Target="../media/image59.wmf"/></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3.vml"/><Relationship Id="rId4" Type="http://schemas.openxmlformats.org/officeDocument/2006/relationships/image" Target="../media/image62.wmf"/></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63.wmf"/></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64.wmf"/></Relationships>
</file>

<file path=ppt/slides/_rels/slide18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image" Target="../media/image66.wmf"/><Relationship Id="rId5" Type="http://schemas.openxmlformats.org/officeDocument/2006/relationships/oleObject" Target="../embeddings/oleObject17.bin"/><Relationship Id="rId4" Type="http://schemas.openxmlformats.org/officeDocument/2006/relationships/image" Target="../media/image65.wmf"/></Relationships>
</file>

<file path=ppt/slides/_rels/slide187.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17.vml"/><Relationship Id="rId6" Type="http://schemas.openxmlformats.org/officeDocument/2006/relationships/image" Target="../media/image69.wmf"/><Relationship Id="rId5" Type="http://schemas.openxmlformats.org/officeDocument/2006/relationships/oleObject" Target="../embeddings/oleObject20.bin"/><Relationship Id="rId4" Type="http://schemas.openxmlformats.org/officeDocument/2006/relationships/image" Target="../media/image68.wmf"/></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5.xml"/><Relationship Id="rId1" Type="http://schemas.openxmlformats.org/officeDocument/2006/relationships/vmlDrawing" Target="../drawings/vmlDrawing18.vml"/><Relationship Id="rId4" Type="http://schemas.openxmlformats.org/officeDocument/2006/relationships/image" Target="../media/image71.wm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5.xml"/><Relationship Id="rId1" Type="http://schemas.openxmlformats.org/officeDocument/2006/relationships/vmlDrawing" Target="../drawings/vmlDrawing19.vml"/><Relationship Id="rId4" Type="http://schemas.openxmlformats.org/officeDocument/2006/relationships/image" Target="../media/image72.wmf"/></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vmlDrawing" Target="../drawings/vmlDrawing20.vml"/><Relationship Id="rId5" Type="http://schemas.openxmlformats.org/officeDocument/2006/relationships/image" Target="../media/image73.wmf"/><Relationship Id="rId4" Type="http://schemas.openxmlformats.org/officeDocument/2006/relationships/oleObject" Target="../embeddings/oleObject24.bin"/></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5.xml"/><Relationship Id="rId1" Type="http://schemas.openxmlformats.org/officeDocument/2006/relationships/vmlDrawing" Target="../drawings/vmlDrawing21.vml"/><Relationship Id="rId4" Type="http://schemas.openxmlformats.org/officeDocument/2006/relationships/image" Target="../media/image74.wmf"/></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75.wmf"/><Relationship Id="rId4" Type="http://schemas.openxmlformats.org/officeDocument/2006/relationships/oleObject" Target="../embeddings/oleObject26.bin"/></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76.wmf"/><Relationship Id="rId4" Type="http://schemas.openxmlformats.org/officeDocument/2006/relationships/oleObject" Target="../embeddings/oleObject27.bin"/></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image" Target="../media/image77.wmf"/><Relationship Id="rId4" Type="http://schemas.openxmlformats.org/officeDocument/2006/relationships/oleObject" Target="../embeddings/oleObject28.bin"/></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vmlDrawing" Target="../drawings/vmlDrawing25.vml"/><Relationship Id="rId5" Type="http://schemas.openxmlformats.org/officeDocument/2006/relationships/image" Target="../media/image78.wmf"/><Relationship Id="rId4" Type="http://schemas.openxmlformats.org/officeDocument/2006/relationships/oleObject" Target="../embeddings/oleObject29.bin"/></Relationships>
</file>

<file path=ppt/slides/_rels/slide219.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47.xml"/><Relationship Id="rId7" Type="http://schemas.openxmlformats.org/officeDocument/2006/relationships/image" Target="../media/image80.wmf"/><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oleObject" Target="../embeddings/oleObject31.bin"/><Relationship Id="rId5" Type="http://schemas.openxmlformats.org/officeDocument/2006/relationships/image" Target="../media/image79.wmf"/><Relationship Id="rId4" Type="http://schemas.openxmlformats.org/officeDocument/2006/relationships/oleObject" Target="../embeddings/oleObject30.bin"/><Relationship Id="rId9" Type="http://schemas.openxmlformats.org/officeDocument/2006/relationships/image" Target="../media/image81.wmf"/></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27.vml"/><Relationship Id="rId5" Type="http://schemas.openxmlformats.org/officeDocument/2006/relationships/image" Target="../media/image82.wmf"/><Relationship Id="rId4" Type="http://schemas.openxmlformats.org/officeDocument/2006/relationships/oleObject" Target="../embeddings/oleObject33.bin"/></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92.emf"/><Relationship Id="rId2" Type="http://schemas.openxmlformats.org/officeDocument/2006/relationships/slideLayout" Target="../slideLayouts/slideLayout4.xml"/><Relationship Id="rId1" Type="http://schemas.openxmlformats.org/officeDocument/2006/relationships/vmlDrawing" Target="../drawings/vmlDrawing28.vml"/><Relationship Id="rId6" Type="http://schemas.openxmlformats.org/officeDocument/2006/relationships/oleObject" Target="../embeddings/Microsoft_Excel_97-2003_Worksheet3.xls"/><Relationship Id="rId5" Type="http://schemas.openxmlformats.org/officeDocument/2006/relationships/image" Target="../media/image91.emf"/><Relationship Id="rId4" Type="http://schemas.openxmlformats.org/officeDocument/2006/relationships/oleObject" Target="../embeddings/Microsoft_Excel_97-2003_Worksheet2.xls"/></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93.emf"/></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94.emf"/><Relationship Id="rId4" Type="http://schemas.openxmlformats.org/officeDocument/2006/relationships/oleObject" Target="../embeddings/Microsoft_Excel_97-2003_Worksheet5.xls"/></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31.v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hyperlink" Target="http://www.piscestt.com/pisces/webtools/delta/greek/gr_pages/gr_a_rev_pages/gr_a5.ht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115.wmf"/><Relationship Id="rId4" Type="http://schemas.openxmlformats.org/officeDocument/2006/relationships/oleObject" Target="../embeddings/oleObject35.bin"/></Relationships>
</file>

<file path=ppt/slides/_rels/slide57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142.xml"/><Relationship Id="rId7" Type="http://schemas.openxmlformats.org/officeDocument/2006/relationships/image" Target="../media/image117.wmf"/><Relationship Id="rId2" Type="http://schemas.openxmlformats.org/officeDocument/2006/relationships/slideLayout" Target="../slideLayouts/slideLayout15.xml"/><Relationship Id="rId1" Type="http://schemas.openxmlformats.org/officeDocument/2006/relationships/vmlDrawing" Target="../drawings/vmlDrawing33.vml"/><Relationship Id="rId6" Type="http://schemas.openxmlformats.org/officeDocument/2006/relationships/oleObject" Target="../embeddings/oleObject37.bin"/><Relationship Id="rId5" Type="http://schemas.openxmlformats.org/officeDocument/2006/relationships/image" Target="../media/image116.wmf"/><Relationship Id="rId4" Type="http://schemas.openxmlformats.org/officeDocument/2006/relationships/oleObject" Target="../embeddings/oleObject36.bin"/></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5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5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5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5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58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154.xml"/><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39.bin"/><Relationship Id="rId5" Type="http://schemas.openxmlformats.org/officeDocument/2006/relationships/image" Target="../media/image128.wmf"/><Relationship Id="rId4" Type="http://schemas.openxmlformats.org/officeDocument/2006/relationships/oleObject" Target="../embeddings/oleObject38.bin"/></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3" Type="http://schemas.openxmlformats.org/officeDocument/2006/relationships/hyperlink" Target="http://www.wikipedia.org/" TargetMode="External"/><Relationship Id="rId2" Type="http://schemas.openxmlformats.org/officeDocument/2006/relationships/hyperlink" Target="http://www.bluewavemag.com/blueart227.htm" TargetMode="External"/><Relationship Id="rId1" Type="http://schemas.openxmlformats.org/officeDocument/2006/relationships/slideLayout" Target="../slideLayouts/slideLayout2.xml"/><Relationship Id="rId4" Type="http://schemas.openxmlformats.org/officeDocument/2006/relationships/hyperlink" Target="http://www.investopedia.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4.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ctrTitle"/>
          </p:nvPr>
        </p:nvSpPr>
        <p:spPr>
          <a:xfrm>
            <a:off x="0" y="476250"/>
            <a:ext cx="9144000" cy="3096766"/>
          </a:xfrm>
        </p:spPr>
        <p:txBody>
          <a:bodyPr/>
          <a:lstStyle/>
          <a:p>
            <a:r>
              <a:rPr lang="el-GR" dirty="0" smtClean="0"/>
              <a:t/>
            </a:r>
            <a:br>
              <a:rPr lang="el-GR" dirty="0" smtClean="0"/>
            </a:br>
            <a:r>
              <a:rPr lang="el-GR" b="1" dirty="0" smtClean="0"/>
              <a:t>ΧΡΗΜΑΤΟΟΙΚΟΝΟΜΙΚΗ ΔΙΟΙΚΗΣΗ</a:t>
            </a:r>
            <a:r>
              <a:rPr lang="en-US" b="1" dirty="0" smtClean="0"/>
              <a:t/>
            </a:r>
            <a:br>
              <a:rPr lang="en-US" b="1" dirty="0" smtClean="0"/>
            </a:br>
            <a:r>
              <a:rPr lang="el-GR" dirty="0" smtClean="0"/>
              <a:t/>
            </a:r>
            <a:br>
              <a:rPr lang="el-GR" dirty="0" smtClean="0"/>
            </a:br>
            <a:r>
              <a:rPr lang="el-GR" sz="3200" b="1" dirty="0" smtClean="0"/>
              <a:t>ΜΕΤΑΠΤΥΧΙΑΚΟ ΤΜΗΜΑ </a:t>
            </a:r>
            <a:r>
              <a:rPr lang="en-US" sz="3200" b="1" dirty="0" smtClean="0"/>
              <a:t/>
            </a:r>
            <a:br>
              <a:rPr lang="en-US" sz="3200" b="1" dirty="0" smtClean="0"/>
            </a:br>
            <a:r>
              <a:rPr lang="el-GR" sz="3200" b="1" dirty="0" smtClean="0"/>
              <a:t>«ΤΡΑΠΕΖΙΚΗΣ ΚΑΙ</a:t>
            </a:r>
            <a:r>
              <a:rPr lang="en-US" sz="3200" b="1" dirty="0" smtClean="0"/>
              <a:t> </a:t>
            </a:r>
            <a:r>
              <a:rPr lang="el-GR" sz="3200" b="1" dirty="0" smtClean="0"/>
              <a:t>ΧΡΗΜΑΤΟΟΙΚΟΝΟΜΙΚΗΣ»</a:t>
            </a:r>
            <a:r>
              <a:rPr lang="el-GR" dirty="0" smtClean="0"/>
              <a:t/>
            </a:r>
            <a:br>
              <a:rPr lang="el-GR" dirty="0" smtClean="0"/>
            </a:br>
            <a:endParaRPr lang="el-GR" dirty="0" smtClean="0"/>
          </a:p>
        </p:txBody>
      </p:sp>
      <p:sp>
        <p:nvSpPr>
          <p:cNvPr id="55299" name="2 - Υπότιτλος"/>
          <p:cNvSpPr>
            <a:spLocks noGrp="1"/>
          </p:cNvSpPr>
          <p:nvPr>
            <p:ph type="subTitle" idx="1"/>
          </p:nvPr>
        </p:nvSpPr>
        <p:spPr/>
        <p:txBody>
          <a:bodyPr/>
          <a:lstStyle/>
          <a:p>
            <a:r>
              <a:rPr lang="el-GR" b="1" u="sng" dirty="0" smtClean="0"/>
              <a:t>ΕΙΣΗΓΗΤΗΣ</a:t>
            </a:r>
          </a:p>
          <a:p>
            <a:r>
              <a:rPr lang="el-GR" dirty="0" smtClean="0"/>
              <a:t>Δρ. Κυριαζόπουλος Γεώργιος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360040"/>
          </a:xfrm>
        </p:spPr>
        <p:txBody>
          <a:bodyPr/>
          <a:lstStyle/>
          <a:p>
            <a:r>
              <a:rPr lang="el-GR" sz="2400" b="1" dirty="0" smtClean="0"/>
              <a:t>ΤΟ ΕΘΝΙΚΟ ΧΡΕΟΣ ΤΩΝ ΧΩΡΩΝ</a:t>
            </a:r>
            <a:endParaRPr lang="el-GR" sz="2400" dirty="0"/>
          </a:p>
        </p:txBody>
      </p:sp>
      <p:pic>
        <p:nvPicPr>
          <p:cNvPr id="1181698" name="Picture 2"/>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l-GR" b="1" dirty="0" smtClean="0"/>
              <a:t>Αποτελεσματικότητα</a:t>
            </a:r>
            <a:endParaRPr lang="el-GR" b="1" dirty="0"/>
          </a:p>
        </p:txBody>
      </p:sp>
      <p:pic>
        <p:nvPicPr>
          <p:cNvPr id="4197378" name="Picture 2"/>
          <p:cNvPicPr>
            <a:picLocks noGrp="1" noChangeAspect="1" noChangeArrowheads="1"/>
          </p:cNvPicPr>
          <p:nvPr>
            <p:ph idx="1"/>
          </p:nvPr>
        </p:nvPicPr>
        <p:blipFill>
          <a:blip r:embed="rId2" cstate="print"/>
          <a:srcRect/>
          <a:stretch>
            <a:fillRect/>
          </a:stretch>
        </p:blipFill>
        <p:spPr bwMode="auto">
          <a:xfrm>
            <a:off x="0" y="1052736"/>
            <a:ext cx="9144000"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18058"/>
          </a:xfrm>
        </p:spPr>
        <p:txBody>
          <a:bodyPr/>
          <a:lstStyle/>
          <a:p>
            <a:r>
              <a:rPr lang="el-GR" sz="2800" b="1" dirty="0" smtClean="0"/>
              <a:t>Κριτήρια Μέτρησης της Αποτελεσματικότητας</a:t>
            </a:r>
            <a:endParaRPr lang="el-GR" sz="2800" b="1" dirty="0"/>
          </a:p>
        </p:txBody>
      </p:sp>
      <p:sp>
        <p:nvSpPr>
          <p:cNvPr id="3" name="2 - Θέση περιεχομένου"/>
          <p:cNvSpPr>
            <a:spLocks noGrp="1"/>
          </p:cNvSpPr>
          <p:nvPr>
            <p:ph idx="1"/>
          </p:nvPr>
        </p:nvSpPr>
        <p:spPr>
          <a:xfrm>
            <a:off x="0" y="764704"/>
            <a:ext cx="9144000" cy="6093296"/>
          </a:xfrm>
        </p:spPr>
        <p:txBody>
          <a:bodyPr/>
          <a:lstStyle/>
          <a:p>
            <a:pPr algn="just"/>
            <a:r>
              <a:rPr lang="el-GR" sz="2500" dirty="0" smtClean="0"/>
              <a:t>Η επιχείρηση υπάρχει, για να ικανοποιεί τα συμφέροντα όλων των ομάδων που συνδέονται μ' αυτή. Συνεπώς, τα κριτήρια μέτρησης της αποτελεσματικότητας αντιστοιχούν στην ικανοποίηση κάθε ομάδας. </a:t>
            </a:r>
          </a:p>
          <a:p>
            <a:pPr algn="just"/>
            <a:r>
              <a:rPr lang="el-GR" sz="2500" dirty="0" smtClean="0"/>
              <a:t>Για τους μετόχους κριτήριο συνήθως είναι η οικονομική αποδοτικότητα των κεφαλαίων. </a:t>
            </a:r>
          </a:p>
          <a:p>
            <a:pPr algn="just"/>
            <a:r>
              <a:rPr lang="el-GR" sz="2500" dirty="0" smtClean="0"/>
              <a:t>Για τους εργαζομένους το επίπεδο εισοδήματος, η ικανοποίηση κοινωνικών-ψυχολογικών αναγκών, οι συνθήκες εργασίας, κτλ. </a:t>
            </a:r>
          </a:p>
          <a:p>
            <a:pPr algn="just"/>
            <a:r>
              <a:rPr lang="el-GR" sz="2500" dirty="0" smtClean="0"/>
              <a:t>Για τους πελάτες η ποιότητα, οι τιμές και η εξυπηρέτηση, </a:t>
            </a:r>
          </a:p>
          <a:p>
            <a:pPr algn="just"/>
            <a:r>
              <a:rPr lang="el-GR" sz="2500" dirty="0" smtClean="0"/>
              <a:t>Για το κράτος η φορολογική συνέπεια και ο σεβασμός των νόμων κτλ. </a:t>
            </a:r>
          </a:p>
          <a:p>
            <a:pPr algn="just"/>
            <a:r>
              <a:rPr lang="el-GR" sz="2500" dirty="0" smtClean="0"/>
              <a:t>Για την κοινότητα η δημιουργία θέσεων απασχόλησης, η προστασία του περιβάλλοντος κτλ.</a:t>
            </a:r>
            <a:endParaRPr lang="el-GR" sz="25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Άσκηση1</a:t>
            </a:r>
            <a:endParaRPr lang="el-GR" b="1" dirty="0"/>
          </a:p>
        </p:txBody>
      </p:sp>
      <p:sp>
        <p:nvSpPr>
          <p:cNvPr id="3" name="2 - Θέση περιεχομένου"/>
          <p:cNvSpPr>
            <a:spLocks noGrp="1"/>
          </p:cNvSpPr>
          <p:nvPr>
            <p:ph idx="1"/>
          </p:nvPr>
        </p:nvSpPr>
        <p:spPr>
          <a:xfrm>
            <a:off x="0" y="1600200"/>
            <a:ext cx="9144000" cy="4525963"/>
          </a:xfrm>
        </p:spPr>
        <p:txBody>
          <a:bodyPr/>
          <a:lstStyle/>
          <a:p>
            <a:pPr algn="just"/>
            <a:r>
              <a:rPr lang="el-GR" dirty="0" smtClean="0"/>
              <a:t>Μια επιχείρηση το έτος 2016 παρήγαγε 60.000 µονάδες προϊόντος, ενώ η παραγωγικότητα της εργασίας ήταν 200 µονάδες ανά εργάτη. Τα χρησιµοποιηθέντα κεφάλαια ήταν 2.000.000 ευρώ και η οικονοµική της αποδοτικότητα ήταν ίση µε 0,2. Να βρεθούν ο αριθµός των εργατών που απασχολήθηκαν και τα καθαρά κέρδη της επιχείρησης.</a:t>
            </a:r>
            <a:endParaRPr lang="el-GR"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l-GR" b="1" dirty="0" smtClean="0"/>
              <a:t>Λύση 1</a:t>
            </a:r>
            <a:endParaRPr lang="el-GR" b="1" dirty="0"/>
          </a:p>
        </p:txBody>
      </p:sp>
      <p:sp>
        <p:nvSpPr>
          <p:cNvPr id="3" name="2 - Θέση περιεχομένου"/>
          <p:cNvSpPr>
            <a:spLocks noGrp="1"/>
          </p:cNvSpPr>
          <p:nvPr>
            <p:ph idx="1"/>
          </p:nvPr>
        </p:nvSpPr>
        <p:spPr>
          <a:xfrm>
            <a:off x="0" y="980728"/>
            <a:ext cx="9144000" cy="5877272"/>
          </a:xfrm>
        </p:spPr>
        <p:txBody>
          <a:bodyPr/>
          <a:lstStyle/>
          <a:p>
            <a:pPr>
              <a:buNone/>
            </a:pPr>
            <a:r>
              <a:rPr lang="en-US" dirty="0" smtClean="0"/>
              <a:t>P=Q/L =&gt; </a:t>
            </a:r>
            <a:r>
              <a:rPr lang="el-GR" dirty="0" smtClean="0"/>
              <a:t>200 =     </a:t>
            </a:r>
            <a:r>
              <a:rPr lang="el-GR" u="sng" dirty="0" smtClean="0"/>
              <a:t>60.000</a:t>
            </a:r>
            <a:r>
              <a:rPr lang="el-GR" dirty="0" smtClean="0"/>
              <a:t> =&gt; </a:t>
            </a:r>
            <a:r>
              <a:rPr lang="en-US" dirty="0" smtClean="0"/>
              <a:t>L</a:t>
            </a:r>
            <a:r>
              <a:rPr lang="el-GR" dirty="0" smtClean="0"/>
              <a:t> =  60.000/200 =&gt;</a:t>
            </a:r>
          </a:p>
          <a:p>
            <a:pPr>
              <a:buNone/>
            </a:pPr>
            <a:r>
              <a:rPr lang="el-GR" dirty="0" smtClean="0"/>
              <a:t>					   </a:t>
            </a:r>
            <a:r>
              <a:rPr lang="en-US" dirty="0" smtClean="0"/>
              <a:t>L</a:t>
            </a:r>
            <a:endParaRPr lang="el-GR" dirty="0" smtClean="0"/>
          </a:p>
          <a:p>
            <a:pPr>
              <a:buNone/>
            </a:pPr>
            <a:r>
              <a:rPr lang="en-US" dirty="0" smtClean="0"/>
              <a:t>L = </a:t>
            </a:r>
            <a:r>
              <a:rPr lang="el-GR" dirty="0" smtClean="0"/>
              <a:t>300 εργάτες            </a:t>
            </a:r>
            <a:r>
              <a:rPr lang="en-US" dirty="0" smtClean="0"/>
              <a:t>                  </a:t>
            </a:r>
            <a:r>
              <a:rPr lang="el-GR" dirty="0" smtClean="0"/>
              <a:t>  </a:t>
            </a:r>
          </a:p>
          <a:p>
            <a:pPr>
              <a:buNone/>
            </a:pPr>
            <a:endParaRPr lang="el-GR" dirty="0" smtClean="0"/>
          </a:p>
          <a:p>
            <a:pPr>
              <a:buNone/>
            </a:pPr>
            <a:r>
              <a:rPr lang="el-GR" dirty="0" smtClean="0"/>
              <a:t>Οικονομική Αποδοτικότητα (</a:t>
            </a:r>
            <a:r>
              <a:rPr lang="en-US" dirty="0" smtClean="0"/>
              <a:t>Efficiency</a:t>
            </a:r>
            <a:r>
              <a:rPr lang="el-GR" dirty="0" smtClean="0"/>
              <a:t>)</a:t>
            </a:r>
            <a:r>
              <a:rPr lang="en-US" dirty="0" smtClean="0"/>
              <a:t> = </a:t>
            </a:r>
            <a:r>
              <a:rPr lang="el-GR" dirty="0" smtClean="0"/>
              <a:t>Κέρδη </a:t>
            </a:r>
          </a:p>
          <a:p>
            <a:pPr>
              <a:buNone/>
            </a:pPr>
            <a:r>
              <a:rPr lang="el-GR" dirty="0" smtClean="0"/>
              <a:t>(</a:t>
            </a:r>
            <a:r>
              <a:rPr lang="en-US" dirty="0" smtClean="0"/>
              <a:t>Earnings</a:t>
            </a:r>
            <a:r>
              <a:rPr lang="el-GR" dirty="0" smtClean="0"/>
              <a:t>)</a:t>
            </a:r>
            <a:r>
              <a:rPr lang="en-US" dirty="0" smtClean="0"/>
              <a:t> / </a:t>
            </a:r>
            <a:r>
              <a:rPr lang="el-GR" dirty="0" smtClean="0"/>
              <a:t>Χρησιμοποιηθέντα Κεφάλαια (</a:t>
            </a:r>
            <a:r>
              <a:rPr lang="en-US" dirty="0" smtClean="0"/>
              <a:t>Used </a:t>
            </a:r>
            <a:endParaRPr lang="el-GR" dirty="0" smtClean="0"/>
          </a:p>
          <a:p>
            <a:pPr>
              <a:buNone/>
            </a:pPr>
            <a:r>
              <a:rPr lang="en-US" dirty="0" smtClean="0"/>
              <a:t>Capital</a:t>
            </a:r>
            <a:r>
              <a:rPr lang="el-GR" dirty="0" smtClean="0"/>
              <a:t>)</a:t>
            </a:r>
            <a:r>
              <a:rPr lang="en-US" dirty="0" smtClean="0"/>
              <a:t> =&gt;</a:t>
            </a:r>
            <a:r>
              <a:rPr lang="el-GR" dirty="0" smtClean="0"/>
              <a:t> </a:t>
            </a:r>
            <a:endParaRPr lang="en-US" dirty="0" smtClean="0"/>
          </a:p>
          <a:p>
            <a:pPr>
              <a:buNone/>
            </a:pPr>
            <a:r>
              <a:rPr lang="el-GR" dirty="0" smtClean="0"/>
              <a:t>0,2 =  </a:t>
            </a:r>
            <a:r>
              <a:rPr lang="el-GR" u="sng" dirty="0" smtClean="0"/>
              <a:t>Κέρδη</a:t>
            </a:r>
            <a:r>
              <a:rPr lang="el-GR" dirty="0" smtClean="0"/>
              <a:t>    =&gt; Κέρδη = 0,2*2.000.000 =&gt;</a:t>
            </a:r>
          </a:p>
          <a:p>
            <a:pPr>
              <a:buNone/>
            </a:pPr>
            <a:r>
              <a:rPr lang="el-GR" dirty="0" smtClean="0"/>
              <a:t>       </a:t>
            </a:r>
            <a:r>
              <a:rPr lang="en-US" dirty="0" smtClean="0"/>
              <a:t>  </a:t>
            </a:r>
            <a:r>
              <a:rPr lang="el-GR" dirty="0" smtClean="0"/>
              <a:t>2.000.000</a:t>
            </a:r>
          </a:p>
          <a:p>
            <a:pPr>
              <a:buNone/>
            </a:pPr>
            <a:r>
              <a:rPr lang="el-GR" dirty="0" smtClean="0"/>
              <a:t>Κέρδη = 400.000 ευρώ</a:t>
            </a:r>
          </a:p>
          <a:p>
            <a:pPr>
              <a:buNone/>
            </a:pPr>
            <a:r>
              <a:rPr lang="el-GR" dirty="0" smtClean="0"/>
              <a:t> </a:t>
            </a:r>
          </a:p>
          <a:p>
            <a:pPr>
              <a:buNone/>
            </a:pPr>
            <a:endParaRPr lang="el-GR"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Άσκηση 2</a:t>
            </a:r>
            <a:endParaRPr lang="el-GR" b="1" dirty="0"/>
          </a:p>
        </p:txBody>
      </p:sp>
      <p:sp>
        <p:nvSpPr>
          <p:cNvPr id="3" name="2 - Θέση περιεχομένου"/>
          <p:cNvSpPr>
            <a:spLocks noGrp="1"/>
          </p:cNvSpPr>
          <p:nvPr>
            <p:ph idx="1"/>
          </p:nvPr>
        </p:nvSpPr>
        <p:spPr>
          <a:xfrm>
            <a:off x="0" y="1600200"/>
            <a:ext cx="9144000" cy="4525963"/>
          </a:xfrm>
        </p:spPr>
        <p:txBody>
          <a:bodyPr/>
          <a:lstStyle/>
          <a:p>
            <a:pPr algn="just"/>
            <a:r>
              <a:rPr lang="el-GR" dirty="0" smtClean="0"/>
              <a:t>Μία επιχείρηση απασχολώντας 30 εργάτες παράγει 600 µονάδες προϊόντος. Πόσους εργάτες πρέπει να προσλάβει ακόµη, ώστε µε µείωση της παραγωγικότητας της εργασίας κατά 5 µονάδες, να συνεχίσει να παράγει 600 µονάδες προϊόντος;</a:t>
            </a:r>
            <a:endParaRPr lang="el-G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Λύση 2</a:t>
            </a:r>
            <a:endParaRPr lang="el-GR" b="1" dirty="0"/>
          </a:p>
        </p:txBody>
      </p:sp>
      <p:sp>
        <p:nvSpPr>
          <p:cNvPr id="3" name="2 - Θέση περιεχομένου"/>
          <p:cNvSpPr>
            <a:spLocks noGrp="1"/>
          </p:cNvSpPr>
          <p:nvPr>
            <p:ph idx="1"/>
          </p:nvPr>
        </p:nvSpPr>
        <p:spPr>
          <a:xfrm>
            <a:off x="0" y="1600200"/>
            <a:ext cx="9144000" cy="5257800"/>
          </a:xfrm>
        </p:spPr>
        <p:txBody>
          <a:bodyPr/>
          <a:lstStyle/>
          <a:p>
            <a:pPr>
              <a:buNone/>
            </a:pPr>
            <a:r>
              <a:rPr lang="en-US" dirty="0" smtClean="0"/>
              <a:t>P = Q/L =&gt; </a:t>
            </a:r>
            <a:r>
              <a:rPr lang="el-GR" dirty="0" smtClean="0"/>
              <a:t>600 / 30 = 20 µονάδες ανά εργάτη </a:t>
            </a:r>
          </a:p>
          <a:p>
            <a:pPr>
              <a:buNone/>
            </a:pPr>
            <a:r>
              <a:rPr lang="el-GR" dirty="0" smtClean="0"/>
              <a:t>20 – 5 = 15 </a:t>
            </a:r>
          </a:p>
          <a:p>
            <a:pPr>
              <a:buNone/>
            </a:pPr>
            <a:r>
              <a:rPr lang="en-US" dirty="0" smtClean="0"/>
              <a:t>P = Q/L =&gt; </a:t>
            </a:r>
            <a:r>
              <a:rPr lang="el-GR" dirty="0" smtClean="0"/>
              <a:t>15 = 600 / </a:t>
            </a:r>
            <a:r>
              <a:rPr lang="en-US" dirty="0" smtClean="0"/>
              <a:t>L</a:t>
            </a:r>
            <a:r>
              <a:rPr lang="el-GR" dirty="0" smtClean="0"/>
              <a:t>  =&gt; </a:t>
            </a:r>
            <a:r>
              <a:rPr lang="en-US" dirty="0" smtClean="0"/>
              <a:t>L </a:t>
            </a:r>
            <a:r>
              <a:rPr lang="el-GR" dirty="0" smtClean="0"/>
              <a:t>= 600/15 =&gt; </a:t>
            </a:r>
          </a:p>
          <a:p>
            <a:pPr>
              <a:buNone/>
            </a:pPr>
            <a:r>
              <a:rPr lang="en-US" dirty="0" smtClean="0"/>
              <a:t>L = </a:t>
            </a:r>
            <a:r>
              <a:rPr lang="el-GR" dirty="0" smtClean="0"/>
              <a:t>40 εργάτες </a:t>
            </a:r>
          </a:p>
          <a:p>
            <a:pPr>
              <a:buNone/>
            </a:pPr>
            <a:r>
              <a:rPr lang="el-GR" dirty="0" smtClean="0"/>
              <a:t>Άρα χρειάζονται επιπλέον 40 – 30 = 10</a:t>
            </a:r>
          </a:p>
          <a:p>
            <a:pPr>
              <a:buNone/>
            </a:pPr>
            <a:r>
              <a:rPr lang="el-GR" dirty="0" smtClean="0"/>
              <a:t>Εργάτες</a:t>
            </a:r>
            <a:r>
              <a:rPr lang="en-US" dirty="0" smtClean="0"/>
              <a:t>.</a:t>
            </a:r>
            <a:endParaRPr lang="el-G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6712"/>
          </a:xfrm>
        </p:spPr>
        <p:txBody>
          <a:bodyPr/>
          <a:lstStyle/>
          <a:p>
            <a:r>
              <a:rPr lang="el-GR" b="1" dirty="0" smtClean="0"/>
              <a:t>Άσκηση 3</a:t>
            </a:r>
            <a:endParaRPr lang="el-GR" b="1" dirty="0"/>
          </a:p>
        </p:txBody>
      </p:sp>
      <p:sp>
        <p:nvSpPr>
          <p:cNvPr id="3" name="2 - Θέση περιεχομένου"/>
          <p:cNvSpPr>
            <a:spLocks noGrp="1"/>
          </p:cNvSpPr>
          <p:nvPr>
            <p:ph idx="1"/>
          </p:nvPr>
        </p:nvSpPr>
        <p:spPr>
          <a:xfrm>
            <a:off x="0" y="764704"/>
            <a:ext cx="9144000" cy="6093296"/>
          </a:xfrm>
        </p:spPr>
        <p:txBody>
          <a:bodyPr/>
          <a:lstStyle/>
          <a:p>
            <a:pPr algn="just"/>
            <a:r>
              <a:rPr lang="el-GR" sz="2800" dirty="0" smtClean="0"/>
              <a:t>Μια επιχείρηση, κατά τους µήνες Μάιο και Ιούνιο παρουσίασε τα εξής στοιχεία: </a:t>
            </a:r>
            <a:endParaRPr lang="en-US" sz="2800" dirty="0" smtClean="0"/>
          </a:p>
          <a:p>
            <a:pPr algn="just"/>
            <a:r>
              <a:rPr lang="en-US" sz="2800" u="sng" dirty="0" smtClean="0"/>
              <a:t>1) </a:t>
            </a:r>
            <a:r>
              <a:rPr lang="el-GR" sz="2800" u="sng" dirty="0" smtClean="0"/>
              <a:t>Μάιος:</a:t>
            </a:r>
            <a:r>
              <a:rPr lang="el-GR" sz="2800" dirty="0" smtClean="0"/>
              <a:t> απασχολώντας 10 εργάτες παρήγαγε 600 µονάδες προϊόντος, ενώ χρησιµοποιώντας κεφάλαια ύψους 1.000.000 ευρώ σηµείωσε κέρδη 300.000 ευρώ. </a:t>
            </a:r>
            <a:endParaRPr lang="en-US" sz="2800" dirty="0" smtClean="0"/>
          </a:p>
          <a:p>
            <a:pPr algn="just"/>
            <a:r>
              <a:rPr lang="en-US" sz="2800" u="sng" dirty="0" smtClean="0"/>
              <a:t>2) </a:t>
            </a:r>
            <a:r>
              <a:rPr lang="el-GR" sz="2800" u="sng" dirty="0" smtClean="0"/>
              <a:t>Ιούνιος:</a:t>
            </a:r>
            <a:r>
              <a:rPr lang="el-GR" sz="2800" dirty="0" smtClean="0"/>
              <a:t> απασχολώντας 15 εργάτες παρήγαγε 750 µονάδες προϊόντος, ενώ χρησιµοποιώντας κεφάλαια ύψους 800.000 ευρώ σηµείωσε κέρδη 200.000 ευρώ. </a:t>
            </a:r>
            <a:endParaRPr lang="en-US" sz="2800" dirty="0" smtClean="0"/>
          </a:p>
          <a:p>
            <a:pPr algn="just"/>
            <a:r>
              <a:rPr lang="el-GR" sz="2800" dirty="0" smtClean="0"/>
              <a:t>Πραγµατοποιώντας τους κατάλληλους υπολογισµούς, να βρείτε σε ποιο µήνα παρατηρήθηκε η µεγαλύτερη παραγωγικότητα της εργασίας και σε ποιο η µεγαλύτερη οικονοµική αποδοτικότητα. </a:t>
            </a:r>
            <a:endParaRPr lang="el-GR" sz="28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lstStyle/>
          <a:p>
            <a:r>
              <a:rPr lang="el-GR" b="1" dirty="0" smtClean="0"/>
              <a:t>Λύση 3</a:t>
            </a:r>
            <a:endParaRPr lang="el-GR" b="1" dirty="0"/>
          </a:p>
        </p:txBody>
      </p:sp>
      <p:pic>
        <p:nvPicPr>
          <p:cNvPr id="4195331" name="Picture 3"/>
          <p:cNvPicPr>
            <a:picLocks noGrp="1" noChangeAspect="1" noChangeArrowheads="1"/>
          </p:cNvPicPr>
          <p:nvPr>
            <p:ph idx="1"/>
          </p:nvPr>
        </p:nvPicPr>
        <p:blipFill>
          <a:blip r:embed="rId2" cstate="print"/>
          <a:srcRect/>
          <a:stretch>
            <a:fillRect/>
          </a:stretch>
        </p:blipFill>
        <p:spPr bwMode="auto">
          <a:xfrm>
            <a:off x="0" y="908720"/>
            <a:ext cx="9143999" cy="59492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b="1" dirty="0" smtClean="0"/>
              <a:t>Άσκηση 4</a:t>
            </a:r>
            <a:endParaRPr lang="el-GR" b="1" dirty="0"/>
          </a:p>
        </p:txBody>
      </p:sp>
      <p:sp>
        <p:nvSpPr>
          <p:cNvPr id="3" name="2 - Θέση περιεχομένου"/>
          <p:cNvSpPr>
            <a:spLocks noGrp="1"/>
          </p:cNvSpPr>
          <p:nvPr>
            <p:ph idx="1"/>
          </p:nvPr>
        </p:nvSpPr>
        <p:spPr>
          <a:xfrm>
            <a:off x="0" y="980728"/>
            <a:ext cx="9144000" cy="5877272"/>
          </a:xfrm>
        </p:spPr>
        <p:txBody>
          <a:bodyPr/>
          <a:lstStyle/>
          <a:p>
            <a:pPr algn="just"/>
            <a:r>
              <a:rPr lang="el-GR" dirty="0" smtClean="0"/>
              <a:t>Σε µια επιχείρηση που απασχολούνται 10 εργάτες, παρατηρήθηκε ότι τον Απρίλιο η παραγωγικότητα της εργασίας ήταν 40 µονάδες ανά εργάτη. Αν ο στόχος της επιχείρησης ήταν να παράγει 500 µονάδες προϊόντος, να υπολογίσετε (ποσοστιαία %) την αποτελεσµατικότητα της επιχείρησης. </a:t>
            </a:r>
            <a:endParaRPr lang="el-GR"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lstStyle/>
          <a:p>
            <a:r>
              <a:rPr lang="el-GR" b="1" dirty="0" smtClean="0"/>
              <a:t>Λύση 4</a:t>
            </a:r>
            <a:endParaRPr lang="el-GR" b="1" dirty="0"/>
          </a:p>
        </p:txBody>
      </p:sp>
      <p:pic>
        <p:nvPicPr>
          <p:cNvPr id="4196354" name="Picture 2"/>
          <p:cNvPicPr>
            <a:picLocks noGrp="1" noChangeAspect="1" noChangeArrowheads="1"/>
          </p:cNvPicPr>
          <p:nvPr>
            <p:ph idx="1"/>
          </p:nvPr>
        </p:nvPicPr>
        <p:blipFill>
          <a:blip r:embed="rId2" cstate="print"/>
          <a:srcRect/>
          <a:stretch>
            <a:fillRect/>
          </a:stretch>
        </p:blipFill>
        <p:spPr bwMode="auto">
          <a:xfrm>
            <a:off x="0" y="1052736"/>
            <a:ext cx="9144000"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432048"/>
          </a:xfrm>
        </p:spPr>
        <p:txBody>
          <a:bodyPr/>
          <a:lstStyle/>
          <a:p>
            <a:r>
              <a:rPr lang="el-GR" sz="2400" b="1" dirty="0" smtClean="0"/>
              <a:t>ΟΙ ΜΕΓΑΛΥΤΕΡΟΙ ΕΡΓΟΔΟΤΕΣ ΠΑΓΚΟΣΜΙΩΣ</a:t>
            </a:r>
            <a:endParaRPr lang="el-GR" sz="2400" b="1" dirty="0"/>
          </a:p>
        </p:txBody>
      </p:sp>
      <p:pic>
        <p:nvPicPr>
          <p:cNvPr id="1175554"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b="1" dirty="0" smtClean="0"/>
              <a:t>Ανταγωνιστικότητα</a:t>
            </a:r>
            <a:endParaRPr lang="el-GR" b="1" dirty="0"/>
          </a:p>
        </p:txBody>
      </p:sp>
      <p:sp>
        <p:nvSpPr>
          <p:cNvPr id="3" name="2 - Θέση περιεχομένου"/>
          <p:cNvSpPr>
            <a:spLocks noGrp="1"/>
          </p:cNvSpPr>
          <p:nvPr>
            <p:ph idx="1"/>
          </p:nvPr>
        </p:nvSpPr>
        <p:spPr>
          <a:xfrm>
            <a:off x="0" y="980728"/>
            <a:ext cx="9144000" cy="5877272"/>
          </a:xfrm>
        </p:spPr>
        <p:txBody>
          <a:bodyPr/>
          <a:lstStyle/>
          <a:p>
            <a:pPr algn="just"/>
            <a:r>
              <a:rPr lang="el-GR" sz="2500" dirty="0" smtClean="0"/>
              <a:t>Μια επιχείρηση, για να επιβιώσει και να αναπτυχθεί, πρέπει ασφαλώς να είναι ανταγωνιστική. </a:t>
            </a:r>
          </a:p>
          <a:p>
            <a:pPr algn="just"/>
            <a:r>
              <a:rPr lang="el-GR" sz="2500" dirty="0" smtClean="0"/>
              <a:t>Αυτό σημαίνει ότι πρέπει τα προϊόντα ή οι υπηρεσίες της να προτιμώνται από τους καταναλωτές έναντι άλλων ανταγωνιστικών. </a:t>
            </a:r>
          </a:p>
          <a:p>
            <a:pPr algn="just"/>
            <a:r>
              <a:rPr lang="el-GR" sz="2500" dirty="0" smtClean="0"/>
              <a:t>Για να συμβεί αυτό, πρέπει η επιχείρηση να προσφέρει προϊόντα ή υπηρεσίες, των οποίων ο συνδυασμός ποιότητας και τιμής να είναι καλύτερος από αυτόν που προσφέρουν οι ανταγωνιστές της ή να φαίνεται καλύτερος, λόγω διαφήμισης, επωνυμίας κτλ. </a:t>
            </a:r>
          </a:p>
          <a:p>
            <a:pPr algn="just"/>
            <a:r>
              <a:rPr lang="el-GR" sz="2500" dirty="0" smtClean="0"/>
              <a:t>Συνεπώς, η έννοια της ανταγωνιστικότητας εκφράζει τη δυνατότητα της επιχείρησης, να προσφέρει καλύτερη ποιότητα και τιμή από τους ανταγωνιστές της.</a:t>
            </a:r>
            <a:endParaRPr lang="el-GR" sz="25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lstStyle/>
          <a:p>
            <a:r>
              <a:rPr lang="el-GR" sz="3600" b="1" dirty="0" smtClean="0"/>
              <a:t>Παραγωγικότητα - Ανταγωνιστικότητα</a:t>
            </a:r>
            <a:endParaRPr lang="el-GR" sz="3600" b="1" dirty="0"/>
          </a:p>
        </p:txBody>
      </p:sp>
      <p:sp>
        <p:nvSpPr>
          <p:cNvPr id="3" name="2 - Θέση περιεχομένου"/>
          <p:cNvSpPr>
            <a:spLocks noGrp="1"/>
          </p:cNvSpPr>
          <p:nvPr>
            <p:ph idx="1"/>
          </p:nvPr>
        </p:nvSpPr>
        <p:spPr>
          <a:xfrm>
            <a:off x="0" y="1124744"/>
            <a:ext cx="9144000" cy="5733256"/>
          </a:xfrm>
        </p:spPr>
        <p:txBody>
          <a:bodyPr/>
          <a:lstStyle/>
          <a:p>
            <a:pPr algn="just"/>
            <a:r>
              <a:rPr lang="el-GR" dirty="0" smtClean="0"/>
              <a:t>Η παραγωγικότητα συνδέεται σ' ένα βαθμό με την ανταγωνιστικότητα. </a:t>
            </a:r>
          </a:p>
          <a:p>
            <a:pPr algn="just"/>
            <a:r>
              <a:rPr lang="el-GR" dirty="0" smtClean="0"/>
              <a:t>Αν μια επιχείρηση έχει υψηλή παραγωγικότητα, αυτό σημαίνει ότι θα έχει χαμηλό κόστος που θα της επιτρέπει να προσφέρει προϊόντα ή υπηρεσίες σε χαμηλότερες τιμές. Επίσης, αν έχει υψηλή παραγωγικότητα, θα έχει περιθώριο να δαπανήσει χρήματα για την ποιότητα και τη διαφήμιση, ώστε να κάνει τα προϊόντα ή τις υπηρεσίες της περισσότερο ανταγωνιστικά.</a:t>
            </a:r>
            <a:endParaRPr lang="el-GR"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326571"/>
            <a:ext cx="9144000" cy="653143"/>
          </a:xfrm>
        </p:spPr>
        <p:txBody>
          <a:bodyPr/>
          <a:lstStyle/>
          <a:p>
            <a:pPr eaLnBrk="1" hangingPunct="1"/>
            <a:r>
              <a:rPr lang="el-GR" sz="3600" b="1" dirty="0" smtClean="0">
                <a:solidFill>
                  <a:srgbClr val="0070C0"/>
                </a:solidFill>
              </a:rPr>
              <a:t>Ειδικοί Δείκτες Παραγωγικότητας</a:t>
            </a:r>
          </a:p>
        </p:txBody>
      </p:sp>
      <p:sp>
        <p:nvSpPr>
          <p:cNvPr id="33794" name="Slide Number Placeholder 3"/>
          <p:cNvSpPr>
            <a:spLocks noGrp="1"/>
          </p:cNvSpPr>
          <p:nvPr>
            <p:ph type="sldNum" sz="quarter" idx="12"/>
          </p:nvPr>
        </p:nvSpPr>
        <p:spPr/>
        <p:txBody>
          <a:bodyPr/>
          <a:lstStyle/>
          <a:p>
            <a:pPr defTabSz="915004">
              <a:defRPr/>
            </a:pPr>
            <a:fld id="{A56917D3-B4B2-4ECB-B5B9-A9339B72F702}" type="slidenum">
              <a:rPr lang="en-US"/>
              <a:pPr defTabSz="915004">
                <a:defRPr/>
              </a:pPr>
              <a:t>112</a:t>
            </a:fld>
            <a:endParaRPr lang="en-US" dirty="0"/>
          </a:p>
        </p:txBody>
      </p:sp>
      <p:grpSp>
        <p:nvGrpSpPr>
          <p:cNvPr id="2" name="Group 3"/>
          <p:cNvGrpSpPr>
            <a:grpSpLocks/>
          </p:cNvGrpSpPr>
          <p:nvPr/>
        </p:nvGrpSpPr>
        <p:grpSpPr bwMode="auto">
          <a:xfrm>
            <a:off x="423333" y="1061357"/>
            <a:ext cx="8466667" cy="1387929"/>
            <a:chOff x="240" y="576"/>
            <a:chExt cx="4800" cy="816"/>
          </a:xfrm>
        </p:grpSpPr>
        <p:sp>
          <p:nvSpPr>
            <p:cNvPr id="35857" name="Rectangle 4"/>
            <p:cNvSpPr>
              <a:spLocks noChangeArrowheads="1"/>
            </p:cNvSpPr>
            <p:nvPr/>
          </p:nvSpPr>
          <p:spPr bwMode="auto">
            <a:xfrm>
              <a:off x="240" y="816"/>
              <a:ext cx="4800" cy="576"/>
            </a:xfrm>
            <a:prstGeom prst="rect">
              <a:avLst/>
            </a:prstGeom>
            <a:solidFill>
              <a:srgbClr val="CCFFFF"/>
            </a:solidFill>
            <a:ln w="9525">
              <a:solidFill>
                <a:schemeClr val="tx1"/>
              </a:solidFill>
              <a:miter lim="800000"/>
              <a:headEnd/>
              <a:tailEnd/>
            </a:ln>
          </p:spPr>
          <p:txBody>
            <a:bodyPr wrap="none" anchor="ctr"/>
            <a:lstStyle/>
            <a:p>
              <a:endParaRPr lang="el-GR" dirty="0"/>
            </a:p>
          </p:txBody>
        </p:sp>
        <p:sp>
          <p:nvSpPr>
            <p:cNvPr id="35858" name="Text Box 5"/>
            <p:cNvSpPr txBox="1">
              <a:spLocks noChangeArrowheads="1"/>
            </p:cNvSpPr>
            <p:nvPr/>
          </p:nvSpPr>
          <p:spPr bwMode="auto">
            <a:xfrm>
              <a:off x="3408" y="864"/>
              <a:ext cx="1593" cy="416"/>
            </a:xfrm>
            <a:prstGeom prst="rect">
              <a:avLst/>
            </a:prstGeom>
            <a:noFill/>
            <a:ln w="9525">
              <a:noFill/>
              <a:miter lim="800000"/>
              <a:headEnd/>
              <a:tailEnd/>
            </a:ln>
          </p:spPr>
          <p:txBody>
            <a:bodyPr wrap="square">
              <a:spAutoFit/>
            </a:bodyPr>
            <a:lstStyle/>
            <a:p>
              <a:pPr algn="ctr">
                <a:spcBef>
                  <a:spcPct val="20000"/>
                </a:spcBef>
              </a:pPr>
              <a:r>
                <a:rPr lang="el-GR" sz="2000" b="1" u="sng" dirty="0" smtClean="0"/>
                <a:t>Αριθμός </a:t>
              </a:r>
              <a:r>
                <a:rPr lang="el-GR" sz="2000" b="1" u="sng" dirty="0"/>
                <a:t>παραπόνων </a:t>
              </a:r>
              <a:r>
                <a:rPr lang="el-GR" sz="2000" b="1" dirty="0"/>
                <a:t>έτος</a:t>
              </a:r>
            </a:p>
          </p:txBody>
        </p:sp>
        <p:sp>
          <p:nvSpPr>
            <p:cNvPr id="35859" name="Text Box 6"/>
            <p:cNvSpPr txBox="1">
              <a:spLocks noChangeArrowheads="1"/>
            </p:cNvSpPr>
            <p:nvPr/>
          </p:nvSpPr>
          <p:spPr bwMode="auto">
            <a:xfrm>
              <a:off x="240" y="864"/>
              <a:ext cx="1536" cy="416"/>
            </a:xfrm>
            <a:prstGeom prst="rect">
              <a:avLst/>
            </a:prstGeom>
            <a:noFill/>
            <a:ln w="9525">
              <a:noFill/>
              <a:miter lim="800000"/>
              <a:headEnd/>
              <a:tailEnd/>
            </a:ln>
          </p:spPr>
          <p:txBody>
            <a:bodyPr>
              <a:spAutoFit/>
            </a:bodyPr>
            <a:lstStyle/>
            <a:p>
              <a:pPr algn="ctr">
                <a:spcBef>
                  <a:spcPct val="20000"/>
                </a:spcBef>
              </a:pPr>
              <a:r>
                <a:rPr lang="el-GR" sz="2000" b="1" u="sng" dirty="0"/>
                <a:t>Καθαρές πωλήσεις </a:t>
              </a:r>
              <a:r>
                <a:rPr lang="el-GR" sz="2000" b="1" dirty="0" smtClean="0"/>
                <a:t>αριθμός </a:t>
              </a:r>
              <a:r>
                <a:rPr lang="el-GR" sz="2000" b="1" dirty="0"/>
                <a:t>πωλητών</a:t>
              </a:r>
              <a:endParaRPr lang="el-GR" sz="2000" b="1" u="sng" dirty="0"/>
            </a:p>
          </p:txBody>
        </p:sp>
        <p:sp>
          <p:nvSpPr>
            <p:cNvPr id="35860" name="Text Box 7"/>
            <p:cNvSpPr txBox="1">
              <a:spLocks noChangeArrowheads="1"/>
            </p:cNvSpPr>
            <p:nvPr/>
          </p:nvSpPr>
          <p:spPr bwMode="auto">
            <a:xfrm>
              <a:off x="1824" y="864"/>
              <a:ext cx="1536" cy="416"/>
            </a:xfrm>
            <a:prstGeom prst="rect">
              <a:avLst/>
            </a:prstGeom>
            <a:noFill/>
            <a:ln w="9525">
              <a:noFill/>
              <a:miter lim="800000"/>
              <a:headEnd/>
              <a:tailEnd/>
            </a:ln>
          </p:spPr>
          <p:txBody>
            <a:bodyPr>
              <a:spAutoFit/>
            </a:bodyPr>
            <a:lstStyle/>
            <a:p>
              <a:pPr algn="ctr">
                <a:spcBef>
                  <a:spcPct val="20000"/>
                </a:spcBef>
              </a:pPr>
              <a:r>
                <a:rPr lang="el-GR" sz="2000" b="1" u="sng" dirty="0"/>
                <a:t>Καθαρές πωλήσεις </a:t>
              </a:r>
              <a:r>
                <a:rPr lang="el-GR" sz="2000" b="1" dirty="0"/>
                <a:t>επιφάνεια σε </a:t>
              </a:r>
              <a:r>
                <a:rPr lang="en-US" sz="2000" b="1" dirty="0"/>
                <a:t>m</a:t>
              </a:r>
              <a:r>
                <a:rPr lang="en-US" sz="2000" b="1" baseline="30000" dirty="0"/>
                <a:t>2</a:t>
              </a:r>
              <a:endParaRPr lang="el-GR" sz="2000" b="1" u="sng" baseline="30000" dirty="0"/>
            </a:p>
          </p:txBody>
        </p:sp>
        <p:sp>
          <p:nvSpPr>
            <p:cNvPr id="33813" name="Text Box 8"/>
            <p:cNvSpPr txBox="1">
              <a:spLocks noChangeArrowheads="1"/>
            </p:cNvSpPr>
            <p:nvPr/>
          </p:nvSpPr>
          <p:spPr bwMode="auto">
            <a:xfrm>
              <a:off x="240" y="576"/>
              <a:ext cx="1717" cy="217"/>
            </a:xfrm>
            <a:prstGeom prst="rect">
              <a:avLst/>
            </a:prstGeom>
            <a:noFill/>
            <a:ln w="9525">
              <a:noFill/>
              <a:miter lim="800000"/>
              <a:headEnd/>
              <a:tailEnd/>
            </a:ln>
          </p:spPr>
          <p:txBody>
            <a:bodyPr>
              <a:spAutoFit/>
            </a:bodyPr>
            <a:lstStyle/>
            <a:p>
              <a:pPr>
                <a:spcBef>
                  <a:spcPct val="50000"/>
                </a:spcBef>
                <a:defRPr/>
              </a:pPr>
              <a:r>
                <a:rPr lang="el-GR" b="1" dirty="0">
                  <a:solidFill>
                    <a:srgbClr val="006600"/>
                  </a:solidFill>
                  <a:latin typeface="+mn-lt"/>
                </a:rPr>
                <a:t>Για μια υπεραγορά</a:t>
              </a:r>
            </a:p>
          </p:txBody>
        </p:sp>
      </p:grpSp>
      <p:grpSp>
        <p:nvGrpSpPr>
          <p:cNvPr id="3" name="Group 9"/>
          <p:cNvGrpSpPr>
            <a:grpSpLocks/>
          </p:cNvGrpSpPr>
          <p:nvPr/>
        </p:nvGrpSpPr>
        <p:grpSpPr bwMode="auto">
          <a:xfrm>
            <a:off x="423333" y="2775858"/>
            <a:ext cx="8466667" cy="1505291"/>
            <a:chOff x="240" y="1488"/>
            <a:chExt cx="4800" cy="885"/>
          </a:xfrm>
        </p:grpSpPr>
        <p:sp>
          <p:nvSpPr>
            <p:cNvPr id="33804" name="Rectangle 10"/>
            <p:cNvSpPr>
              <a:spLocks noChangeArrowheads="1"/>
            </p:cNvSpPr>
            <p:nvPr/>
          </p:nvSpPr>
          <p:spPr bwMode="auto">
            <a:xfrm>
              <a:off x="240" y="1728"/>
              <a:ext cx="4800" cy="576"/>
            </a:xfrm>
            <a:prstGeom prst="rect">
              <a:avLst/>
            </a:prstGeom>
            <a:solidFill>
              <a:srgbClr val="CCFFFF"/>
            </a:solidFill>
            <a:ln w="9525">
              <a:solidFill>
                <a:schemeClr val="tx1"/>
              </a:solidFill>
              <a:miter lim="800000"/>
              <a:headEnd/>
              <a:tailEnd/>
            </a:ln>
          </p:spPr>
          <p:txBody>
            <a:bodyPr wrap="none" anchor="ctr"/>
            <a:lstStyle/>
            <a:p>
              <a:pPr>
                <a:defRPr/>
              </a:pPr>
              <a:endParaRPr lang="el-GR" dirty="0">
                <a:latin typeface="+mn-lt"/>
              </a:endParaRPr>
            </a:p>
          </p:txBody>
        </p:sp>
        <p:sp>
          <p:nvSpPr>
            <p:cNvPr id="33805" name="Text Box 11"/>
            <p:cNvSpPr txBox="1">
              <a:spLocks noChangeArrowheads="1"/>
            </p:cNvSpPr>
            <p:nvPr/>
          </p:nvSpPr>
          <p:spPr bwMode="auto">
            <a:xfrm>
              <a:off x="1939" y="1776"/>
              <a:ext cx="1661" cy="416"/>
            </a:xfrm>
            <a:prstGeom prst="rect">
              <a:avLst/>
            </a:prstGeom>
            <a:noFill/>
            <a:ln w="9525">
              <a:noFill/>
              <a:miter lim="800000"/>
              <a:headEnd/>
              <a:tailEnd/>
            </a:ln>
          </p:spPr>
          <p:txBody>
            <a:bodyPr wrap="square">
              <a:spAutoFit/>
            </a:bodyPr>
            <a:lstStyle/>
            <a:p>
              <a:pPr algn="ctr">
                <a:spcBef>
                  <a:spcPct val="20000"/>
                </a:spcBef>
                <a:defRPr/>
              </a:pPr>
              <a:r>
                <a:rPr lang="el-GR" sz="2000" b="1" u="sng" dirty="0" smtClean="0">
                  <a:latin typeface="+mn-lt"/>
                </a:rPr>
                <a:t>αριθμός </a:t>
              </a:r>
              <a:r>
                <a:rPr lang="el-GR" sz="2000" b="1" u="sng" dirty="0">
                  <a:latin typeface="+mn-lt"/>
                </a:rPr>
                <a:t>παραπόνων </a:t>
              </a:r>
              <a:r>
                <a:rPr lang="el-GR" sz="2000" b="1" dirty="0">
                  <a:latin typeface="+mn-lt"/>
                </a:rPr>
                <a:t>κλινική</a:t>
              </a:r>
            </a:p>
          </p:txBody>
        </p:sp>
        <p:sp>
          <p:nvSpPr>
            <p:cNvPr id="33806" name="Text Box 12"/>
            <p:cNvSpPr txBox="1">
              <a:spLocks noChangeArrowheads="1"/>
            </p:cNvSpPr>
            <p:nvPr/>
          </p:nvSpPr>
          <p:spPr bwMode="auto">
            <a:xfrm>
              <a:off x="240" y="1776"/>
              <a:ext cx="1872" cy="597"/>
            </a:xfrm>
            <a:prstGeom prst="rect">
              <a:avLst/>
            </a:prstGeom>
            <a:noFill/>
            <a:ln w="9525">
              <a:noFill/>
              <a:miter lim="800000"/>
              <a:headEnd/>
              <a:tailEnd/>
            </a:ln>
          </p:spPr>
          <p:txBody>
            <a:bodyPr>
              <a:spAutoFit/>
            </a:bodyPr>
            <a:lstStyle/>
            <a:p>
              <a:pPr algn="ctr">
                <a:defRPr/>
              </a:pPr>
              <a:r>
                <a:rPr lang="el-GR" sz="2000" b="1" u="sng" dirty="0">
                  <a:latin typeface="+mn-lt"/>
                </a:rPr>
                <a:t>Συν. αριθ. κλινών    </a:t>
              </a:r>
            </a:p>
            <a:p>
              <a:pPr algn="ctr">
                <a:defRPr/>
              </a:pPr>
              <a:r>
                <a:rPr lang="el-GR" sz="2000" b="1" dirty="0" smtClean="0">
                  <a:latin typeface="+mn-lt"/>
                </a:rPr>
                <a:t>αριθμός </a:t>
              </a:r>
              <a:r>
                <a:rPr lang="el-GR" sz="2000" b="1" dirty="0">
                  <a:latin typeface="+mn-lt"/>
                </a:rPr>
                <a:t>διαθέσιμων κλινών </a:t>
              </a:r>
              <a:endParaRPr lang="el-GR" sz="2000" b="1" u="sng" dirty="0">
                <a:latin typeface="+mn-lt"/>
              </a:endParaRPr>
            </a:p>
          </p:txBody>
        </p:sp>
        <p:sp>
          <p:nvSpPr>
            <p:cNvPr id="33807" name="Text Box 13"/>
            <p:cNvSpPr txBox="1">
              <a:spLocks noChangeArrowheads="1"/>
            </p:cNvSpPr>
            <p:nvPr/>
          </p:nvSpPr>
          <p:spPr bwMode="auto">
            <a:xfrm>
              <a:off x="240" y="1488"/>
              <a:ext cx="2034" cy="217"/>
            </a:xfrm>
            <a:prstGeom prst="rect">
              <a:avLst/>
            </a:prstGeom>
            <a:noFill/>
            <a:ln w="9525">
              <a:noFill/>
              <a:miter lim="800000"/>
              <a:headEnd/>
              <a:tailEnd/>
            </a:ln>
          </p:spPr>
          <p:txBody>
            <a:bodyPr>
              <a:spAutoFit/>
            </a:bodyPr>
            <a:lstStyle/>
            <a:p>
              <a:pPr>
                <a:spcBef>
                  <a:spcPct val="50000"/>
                </a:spcBef>
                <a:defRPr/>
              </a:pPr>
              <a:r>
                <a:rPr lang="el-GR" b="1" dirty="0">
                  <a:solidFill>
                    <a:srgbClr val="7030A0"/>
                  </a:solidFill>
                  <a:latin typeface="+mn-lt"/>
                </a:rPr>
                <a:t>Για ένα νοσοκομείο</a:t>
              </a:r>
            </a:p>
          </p:txBody>
        </p:sp>
        <p:sp>
          <p:nvSpPr>
            <p:cNvPr id="33808" name="Text Box 14"/>
            <p:cNvSpPr txBox="1">
              <a:spLocks noChangeArrowheads="1"/>
            </p:cNvSpPr>
            <p:nvPr/>
          </p:nvSpPr>
          <p:spPr bwMode="auto">
            <a:xfrm>
              <a:off x="3504" y="1776"/>
              <a:ext cx="1536" cy="416"/>
            </a:xfrm>
            <a:prstGeom prst="rect">
              <a:avLst/>
            </a:prstGeom>
            <a:noFill/>
            <a:ln w="9525">
              <a:noFill/>
              <a:miter lim="800000"/>
              <a:headEnd/>
              <a:tailEnd/>
            </a:ln>
          </p:spPr>
          <p:txBody>
            <a:bodyPr>
              <a:spAutoFit/>
            </a:bodyPr>
            <a:lstStyle/>
            <a:p>
              <a:pPr algn="ctr">
                <a:defRPr/>
              </a:pPr>
              <a:r>
                <a:rPr lang="el-GR" sz="2000" b="1" u="sng" dirty="0" smtClean="0">
                  <a:latin typeface="+mn-lt"/>
                </a:rPr>
                <a:t>αριθμός </a:t>
              </a:r>
              <a:r>
                <a:rPr lang="el-GR" sz="2000" b="1" u="sng" dirty="0">
                  <a:latin typeface="+mn-lt"/>
                </a:rPr>
                <a:t>ασθενών</a:t>
              </a:r>
            </a:p>
            <a:p>
              <a:pPr algn="ctr">
                <a:defRPr/>
              </a:pPr>
              <a:r>
                <a:rPr lang="el-GR" sz="2000" b="1" dirty="0" smtClean="0">
                  <a:latin typeface="+mn-lt"/>
                </a:rPr>
                <a:t>αριθμός </a:t>
              </a:r>
              <a:r>
                <a:rPr lang="el-GR" sz="2000" b="1" dirty="0">
                  <a:latin typeface="+mn-lt"/>
                </a:rPr>
                <a:t>εξιτηρίων</a:t>
              </a:r>
            </a:p>
          </p:txBody>
        </p:sp>
      </p:grpSp>
      <p:grpSp>
        <p:nvGrpSpPr>
          <p:cNvPr id="4" name="Group 15"/>
          <p:cNvGrpSpPr>
            <a:grpSpLocks/>
          </p:cNvGrpSpPr>
          <p:nvPr/>
        </p:nvGrpSpPr>
        <p:grpSpPr bwMode="auto">
          <a:xfrm>
            <a:off x="251521" y="4490359"/>
            <a:ext cx="8638480" cy="1505290"/>
            <a:chOff x="240" y="2496"/>
            <a:chExt cx="4800" cy="885"/>
          </a:xfrm>
        </p:grpSpPr>
        <p:sp>
          <p:nvSpPr>
            <p:cNvPr id="33799" name="Rectangle 16"/>
            <p:cNvSpPr>
              <a:spLocks noChangeArrowheads="1"/>
            </p:cNvSpPr>
            <p:nvPr/>
          </p:nvSpPr>
          <p:spPr bwMode="auto">
            <a:xfrm>
              <a:off x="240" y="2736"/>
              <a:ext cx="4800" cy="576"/>
            </a:xfrm>
            <a:prstGeom prst="rect">
              <a:avLst/>
            </a:prstGeom>
            <a:solidFill>
              <a:srgbClr val="CCFFFF"/>
            </a:solidFill>
            <a:ln w="9525">
              <a:solidFill>
                <a:schemeClr val="tx1"/>
              </a:solidFill>
              <a:miter lim="800000"/>
              <a:headEnd/>
              <a:tailEnd/>
            </a:ln>
          </p:spPr>
          <p:txBody>
            <a:bodyPr wrap="none" anchor="ctr"/>
            <a:lstStyle/>
            <a:p>
              <a:pPr>
                <a:defRPr/>
              </a:pPr>
              <a:endParaRPr lang="el-GR" dirty="0">
                <a:latin typeface="+mn-lt"/>
              </a:endParaRPr>
            </a:p>
          </p:txBody>
        </p:sp>
        <p:sp>
          <p:nvSpPr>
            <p:cNvPr id="33800" name="Text Box 17"/>
            <p:cNvSpPr txBox="1">
              <a:spLocks noChangeArrowheads="1"/>
            </p:cNvSpPr>
            <p:nvPr/>
          </p:nvSpPr>
          <p:spPr bwMode="auto">
            <a:xfrm>
              <a:off x="2064" y="2784"/>
              <a:ext cx="1536" cy="597"/>
            </a:xfrm>
            <a:prstGeom prst="rect">
              <a:avLst/>
            </a:prstGeom>
            <a:noFill/>
            <a:ln w="9525">
              <a:noFill/>
              <a:miter lim="800000"/>
              <a:headEnd/>
              <a:tailEnd/>
            </a:ln>
          </p:spPr>
          <p:txBody>
            <a:bodyPr>
              <a:spAutoFit/>
            </a:bodyPr>
            <a:lstStyle/>
            <a:p>
              <a:pPr algn="ctr">
                <a:spcBef>
                  <a:spcPct val="20000"/>
                </a:spcBef>
                <a:defRPr/>
              </a:pPr>
              <a:r>
                <a:rPr lang="el-GR" sz="2000" b="1" u="sng" dirty="0" smtClean="0">
                  <a:latin typeface="+mn-lt"/>
                </a:rPr>
                <a:t>αριθμός </a:t>
              </a:r>
              <a:r>
                <a:rPr lang="el-GR" sz="2000" b="1" u="sng" dirty="0">
                  <a:latin typeface="+mn-lt"/>
                </a:rPr>
                <a:t>παραπόνων </a:t>
              </a:r>
              <a:r>
                <a:rPr lang="el-GR" sz="2000" b="1" dirty="0">
                  <a:latin typeface="+mn-lt"/>
                </a:rPr>
                <a:t>υπάλληλο</a:t>
              </a:r>
            </a:p>
          </p:txBody>
        </p:sp>
        <p:sp>
          <p:nvSpPr>
            <p:cNvPr id="33801" name="Text Box 18"/>
            <p:cNvSpPr txBox="1">
              <a:spLocks noChangeArrowheads="1"/>
            </p:cNvSpPr>
            <p:nvPr/>
          </p:nvSpPr>
          <p:spPr bwMode="auto">
            <a:xfrm>
              <a:off x="240" y="2784"/>
              <a:ext cx="1872" cy="416"/>
            </a:xfrm>
            <a:prstGeom prst="rect">
              <a:avLst/>
            </a:prstGeom>
            <a:noFill/>
            <a:ln w="9525">
              <a:noFill/>
              <a:miter lim="800000"/>
              <a:headEnd/>
              <a:tailEnd/>
            </a:ln>
          </p:spPr>
          <p:txBody>
            <a:bodyPr>
              <a:spAutoFit/>
            </a:bodyPr>
            <a:lstStyle/>
            <a:p>
              <a:pPr algn="ctr">
                <a:defRPr/>
              </a:pPr>
              <a:r>
                <a:rPr lang="el-GR" sz="2000" b="1" u="sng" dirty="0">
                  <a:latin typeface="+mn-lt"/>
                </a:rPr>
                <a:t>ολοκληρωμένες εργασίες</a:t>
              </a:r>
            </a:p>
            <a:p>
              <a:pPr algn="ctr">
                <a:defRPr/>
              </a:pPr>
              <a:r>
                <a:rPr lang="el-GR" sz="2000" b="1" dirty="0">
                  <a:latin typeface="+mn-lt"/>
                </a:rPr>
                <a:t>εργασίες σε εξέλιξη</a:t>
              </a:r>
              <a:endParaRPr lang="el-GR" sz="2000" b="1" u="sng" dirty="0">
                <a:latin typeface="+mn-lt"/>
              </a:endParaRPr>
            </a:p>
          </p:txBody>
        </p:sp>
        <p:sp>
          <p:nvSpPr>
            <p:cNvPr id="33802" name="Text Box 19"/>
            <p:cNvSpPr txBox="1">
              <a:spLocks noChangeArrowheads="1"/>
            </p:cNvSpPr>
            <p:nvPr/>
          </p:nvSpPr>
          <p:spPr bwMode="auto">
            <a:xfrm>
              <a:off x="240" y="2496"/>
              <a:ext cx="2448" cy="217"/>
            </a:xfrm>
            <a:prstGeom prst="rect">
              <a:avLst/>
            </a:prstGeom>
            <a:noFill/>
            <a:ln w="9525">
              <a:noFill/>
              <a:miter lim="800000"/>
              <a:headEnd/>
              <a:tailEnd/>
            </a:ln>
          </p:spPr>
          <p:txBody>
            <a:bodyPr>
              <a:spAutoFit/>
            </a:bodyPr>
            <a:lstStyle/>
            <a:p>
              <a:pPr>
                <a:spcBef>
                  <a:spcPct val="50000"/>
                </a:spcBef>
                <a:defRPr/>
              </a:pPr>
              <a:r>
                <a:rPr lang="el-GR" b="1" dirty="0">
                  <a:solidFill>
                    <a:srgbClr val="0000CC"/>
                  </a:solidFill>
                  <a:latin typeface="+mn-lt"/>
                </a:rPr>
                <a:t>Για μια δημόσια </a:t>
              </a:r>
              <a:r>
                <a:rPr lang="el-GR" b="1" dirty="0" smtClean="0">
                  <a:solidFill>
                    <a:srgbClr val="0000CC"/>
                  </a:solidFill>
                  <a:latin typeface="+mn-lt"/>
                </a:rPr>
                <a:t>υπηρεσία ή τράπεζα</a:t>
              </a:r>
              <a:endParaRPr lang="el-GR" b="1" dirty="0">
                <a:solidFill>
                  <a:srgbClr val="0000CC"/>
                </a:solidFill>
                <a:latin typeface="+mn-lt"/>
              </a:endParaRPr>
            </a:p>
          </p:txBody>
        </p:sp>
        <p:sp>
          <p:nvSpPr>
            <p:cNvPr id="33803" name="Text Box 20"/>
            <p:cNvSpPr txBox="1">
              <a:spLocks noChangeArrowheads="1"/>
            </p:cNvSpPr>
            <p:nvPr/>
          </p:nvSpPr>
          <p:spPr bwMode="auto">
            <a:xfrm>
              <a:off x="3504" y="2784"/>
              <a:ext cx="1536" cy="416"/>
            </a:xfrm>
            <a:prstGeom prst="rect">
              <a:avLst/>
            </a:prstGeom>
            <a:noFill/>
            <a:ln w="9525">
              <a:noFill/>
              <a:miter lim="800000"/>
              <a:headEnd/>
              <a:tailEnd/>
            </a:ln>
          </p:spPr>
          <p:txBody>
            <a:bodyPr>
              <a:spAutoFit/>
            </a:bodyPr>
            <a:lstStyle/>
            <a:p>
              <a:pPr algn="ctr">
                <a:defRPr/>
              </a:pPr>
              <a:r>
                <a:rPr lang="el-GR" sz="2000" b="1" u="sng" dirty="0">
                  <a:latin typeface="+mn-lt"/>
                </a:rPr>
                <a:t>Ώρες εργασίας</a:t>
              </a:r>
            </a:p>
            <a:p>
              <a:pPr algn="ctr">
                <a:defRPr/>
              </a:pPr>
              <a:r>
                <a:rPr lang="el-GR" sz="2000" b="1" dirty="0">
                  <a:latin typeface="+mn-lt"/>
                </a:rPr>
                <a:t>Πληρωθείσες ώρες</a:t>
              </a:r>
            </a:p>
          </p:txBody>
        </p:sp>
      </p:gr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65339"/>
            <a:ext cx="9144000" cy="653143"/>
          </a:xfrm>
        </p:spPr>
        <p:txBody>
          <a:bodyPr/>
          <a:lstStyle/>
          <a:p>
            <a:pPr eaLnBrk="1" hangingPunct="1"/>
            <a:r>
              <a:rPr lang="el-GR" sz="3600" b="1" dirty="0" smtClean="0">
                <a:solidFill>
                  <a:srgbClr val="C00000"/>
                </a:solidFill>
              </a:rPr>
              <a:t>Οικονομικοί Δείκτες Παραγωγικότητας</a:t>
            </a:r>
          </a:p>
        </p:txBody>
      </p:sp>
      <p:sp>
        <p:nvSpPr>
          <p:cNvPr id="34818" name="Slide Number Placeholder 3"/>
          <p:cNvSpPr>
            <a:spLocks noGrp="1"/>
          </p:cNvSpPr>
          <p:nvPr>
            <p:ph type="sldNum" sz="quarter" idx="12"/>
          </p:nvPr>
        </p:nvSpPr>
        <p:spPr/>
        <p:txBody>
          <a:bodyPr/>
          <a:lstStyle/>
          <a:p>
            <a:pPr defTabSz="915004">
              <a:defRPr/>
            </a:pPr>
            <a:fld id="{0F546FF4-77A7-4E03-AF0D-918640C5540D}" type="slidenum">
              <a:rPr lang="en-US"/>
              <a:pPr defTabSz="915004">
                <a:defRPr/>
              </a:pPr>
              <a:t>113</a:t>
            </a:fld>
            <a:endParaRPr lang="en-US" dirty="0"/>
          </a:p>
        </p:txBody>
      </p:sp>
      <p:grpSp>
        <p:nvGrpSpPr>
          <p:cNvPr id="2" name="Group 3"/>
          <p:cNvGrpSpPr>
            <a:grpSpLocks/>
          </p:cNvGrpSpPr>
          <p:nvPr/>
        </p:nvGrpSpPr>
        <p:grpSpPr bwMode="auto">
          <a:xfrm>
            <a:off x="423333" y="2775858"/>
            <a:ext cx="8466667" cy="1690687"/>
            <a:chOff x="240" y="1632"/>
            <a:chExt cx="4800" cy="994"/>
          </a:xfrm>
        </p:grpSpPr>
        <p:sp>
          <p:nvSpPr>
            <p:cNvPr id="34833" name="Rectangle 4"/>
            <p:cNvSpPr>
              <a:spLocks noChangeArrowheads="1"/>
            </p:cNvSpPr>
            <p:nvPr/>
          </p:nvSpPr>
          <p:spPr bwMode="auto">
            <a:xfrm>
              <a:off x="240" y="1872"/>
              <a:ext cx="4800" cy="576"/>
            </a:xfrm>
            <a:prstGeom prst="rect">
              <a:avLst/>
            </a:prstGeom>
            <a:solidFill>
              <a:srgbClr val="CCFFFF"/>
            </a:solidFill>
            <a:ln w="9525">
              <a:solidFill>
                <a:schemeClr val="tx1"/>
              </a:solidFill>
              <a:miter lim="800000"/>
              <a:headEnd/>
              <a:tailEnd/>
            </a:ln>
          </p:spPr>
          <p:txBody>
            <a:bodyPr wrap="none" anchor="ctr"/>
            <a:lstStyle/>
            <a:p>
              <a:pPr>
                <a:defRPr/>
              </a:pPr>
              <a:endParaRPr lang="el-GR" dirty="0">
                <a:latin typeface="+mn-lt"/>
              </a:endParaRPr>
            </a:p>
          </p:txBody>
        </p:sp>
        <p:sp>
          <p:nvSpPr>
            <p:cNvPr id="34834" name="Text Box 5"/>
            <p:cNvSpPr txBox="1">
              <a:spLocks noChangeArrowheads="1"/>
            </p:cNvSpPr>
            <p:nvPr/>
          </p:nvSpPr>
          <p:spPr bwMode="auto">
            <a:xfrm>
              <a:off x="3408" y="1920"/>
              <a:ext cx="1536" cy="706"/>
            </a:xfrm>
            <a:prstGeom prst="rect">
              <a:avLst/>
            </a:prstGeom>
            <a:noFill/>
            <a:ln w="9525">
              <a:noFill/>
              <a:miter lim="800000"/>
              <a:headEnd/>
              <a:tailEnd/>
            </a:ln>
          </p:spPr>
          <p:txBody>
            <a:bodyPr>
              <a:spAutoFit/>
            </a:bodyPr>
            <a:lstStyle/>
            <a:p>
              <a:pPr algn="ctr">
                <a:spcBef>
                  <a:spcPct val="20000"/>
                </a:spcBef>
                <a:defRPr/>
              </a:pPr>
              <a:r>
                <a:rPr lang="el-GR" sz="2400" b="1" u="sng" dirty="0">
                  <a:latin typeface="+mn-lt"/>
                </a:rPr>
                <a:t>Κόστος διαφήμισης </a:t>
              </a:r>
              <a:r>
                <a:rPr lang="el-GR" sz="2400" b="1" dirty="0">
                  <a:latin typeface="+mn-lt"/>
                </a:rPr>
                <a:t>συν. εσόδων</a:t>
              </a:r>
            </a:p>
          </p:txBody>
        </p:sp>
        <p:sp>
          <p:nvSpPr>
            <p:cNvPr id="34835" name="Text Box 6"/>
            <p:cNvSpPr txBox="1">
              <a:spLocks noChangeArrowheads="1"/>
            </p:cNvSpPr>
            <p:nvPr/>
          </p:nvSpPr>
          <p:spPr bwMode="auto">
            <a:xfrm>
              <a:off x="240" y="1920"/>
              <a:ext cx="1872" cy="489"/>
            </a:xfrm>
            <a:prstGeom prst="rect">
              <a:avLst/>
            </a:prstGeom>
            <a:noFill/>
            <a:ln w="9525">
              <a:noFill/>
              <a:miter lim="800000"/>
              <a:headEnd/>
              <a:tailEnd/>
            </a:ln>
          </p:spPr>
          <p:txBody>
            <a:bodyPr>
              <a:spAutoFit/>
            </a:bodyPr>
            <a:lstStyle/>
            <a:p>
              <a:pPr algn="ctr">
                <a:defRPr/>
              </a:pPr>
              <a:r>
                <a:rPr lang="el-GR" sz="2400" b="1" u="sng" dirty="0">
                  <a:latin typeface="+mn-lt"/>
                </a:rPr>
                <a:t>Κόστος παραγωγής    </a:t>
              </a:r>
            </a:p>
            <a:p>
              <a:pPr algn="ctr">
                <a:defRPr/>
              </a:pPr>
              <a:r>
                <a:rPr lang="el-GR" sz="2400" b="1" dirty="0">
                  <a:latin typeface="+mn-lt"/>
                </a:rPr>
                <a:t>συν. εσόδων</a:t>
              </a:r>
              <a:endParaRPr lang="el-GR" sz="2400" b="1" u="sng" dirty="0">
                <a:latin typeface="+mn-lt"/>
              </a:endParaRPr>
            </a:p>
          </p:txBody>
        </p:sp>
        <p:sp>
          <p:nvSpPr>
            <p:cNvPr id="34836" name="Text Box 7"/>
            <p:cNvSpPr txBox="1">
              <a:spLocks noChangeArrowheads="1"/>
            </p:cNvSpPr>
            <p:nvPr/>
          </p:nvSpPr>
          <p:spPr bwMode="auto">
            <a:xfrm>
              <a:off x="240" y="1632"/>
              <a:ext cx="1584" cy="217"/>
            </a:xfrm>
            <a:prstGeom prst="rect">
              <a:avLst/>
            </a:prstGeom>
            <a:noFill/>
            <a:ln w="9525">
              <a:noFill/>
              <a:miter lim="800000"/>
              <a:headEnd/>
              <a:tailEnd/>
            </a:ln>
          </p:spPr>
          <p:txBody>
            <a:bodyPr>
              <a:spAutoFit/>
            </a:bodyPr>
            <a:lstStyle/>
            <a:p>
              <a:pPr>
                <a:spcBef>
                  <a:spcPct val="50000"/>
                </a:spcBef>
                <a:defRPr/>
              </a:pPr>
              <a:r>
                <a:rPr lang="el-GR" b="1" dirty="0">
                  <a:solidFill>
                    <a:srgbClr val="FF0000"/>
                  </a:solidFill>
                  <a:latin typeface="+mn-lt"/>
                </a:rPr>
                <a:t>Δείκτες κόστους</a:t>
              </a:r>
            </a:p>
          </p:txBody>
        </p:sp>
      </p:grpSp>
      <p:grpSp>
        <p:nvGrpSpPr>
          <p:cNvPr id="3" name="Group 8"/>
          <p:cNvGrpSpPr>
            <a:grpSpLocks/>
          </p:cNvGrpSpPr>
          <p:nvPr/>
        </p:nvGrpSpPr>
        <p:grpSpPr bwMode="auto">
          <a:xfrm>
            <a:off x="423333" y="4490358"/>
            <a:ext cx="8636000" cy="1682184"/>
            <a:chOff x="240" y="2640"/>
            <a:chExt cx="4896" cy="989"/>
          </a:xfrm>
        </p:grpSpPr>
        <p:sp>
          <p:nvSpPr>
            <p:cNvPr id="34829" name="Rectangle 9"/>
            <p:cNvSpPr>
              <a:spLocks noChangeArrowheads="1"/>
            </p:cNvSpPr>
            <p:nvPr/>
          </p:nvSpPr>
          <p:spPr bwMode="auto">
            <a:xfrm>
              <a:off x="240" y="2880"/>
              <a:ext cx="4800" cy="576"/>
            </a:xfrm>
            <a:prstGeom prst="rect">
              <a:avLst/>
            </a:prstGeom>
            <a:solidFill>
              <a:srgbClr val="CCFFFF"/>
            </a:solidFill>
            <a:ln w="9525">
              <a:solidFill>
                <a:schemeClr val="tx1"/>
              </a:solidFill>
              <a:miter lim="800000"/>
              <a:headEnd/>
              <a:tailEnd/>
            </a:ln>
          </p:spPr>
          <p:txBody>
            <a:bodyPr wrap="none" anchor="ctr"/>
            <a:lstStyle/>
            <a:p>
              <a:pPr>
                <a:defRPr/>
              </a:pPr>
              <a:endParaRPr lang="el-GR" dirty="0">
                <a:latin typeface="+mn-lt"/>
              </a:endParaRPr>
            </a:p>
          </p:txBody>
        </p:sp>
        <p:sp>
          <p:nvSpPr>
            <p:cNvPr id="34830" name="Text Box 10"/>
            <p:cNvSpPr txBox="1">
              <a:spLocks noChangeArrowheads="1"/>
            </p:cNvSpPr>
            <p:nvPr/>
          </p:nvSpPr>
          <p:spPr bwMode="auto">
            <a:xfrm>
              <a:off x="3024" y="2880"/>
              <a:ext cx="2112" cy="749"/>
            </a:xfrm>
            <a:prstGeom prst="rect">
              <a:avLst/>
            </a:prstGeom>
            <a:noFill/>
            <a:ln w="9525">
              <a:noFill/>
              <a:miter lim="800000"/>
              <a:headEnd/>
              <a:tailEnd/>
            </a:ln>
          </p:spPr>
          <p:txBody>
            <a:bodyPr>
              <a:spAutoFit/>
            </a:bodyPr>
            <a:lstStyle/>
            <a:p>
              <a:pPr algn="ctr">
                <a:spcBef>
                  <a:spcPct val="20000"/>
                </a:spcBef>
                <a:defRPr/>
              </a:pPr>
              <a:r>
                <a:rPr lang="el-GR" sz="2400" b="1" u="sng" dirty="0">
                  <a:latin typeface="+mn-lt"/>
                </a:rPr>
                <a:t>Άμεσο κόστος εργασίας </a:t>
              </a:r>
            </a:p>
            <a:p>
              <a:pPr algn="ctr">
                <a:spcBef>
                  <a:spcPct val="20000"/>
                </a:spcBef>
                <a:defRPr/>
              </a:pPr>
              <a:r>
                <a:rPr lang="el-GR" sz="2400" b="1" dirty="0">
                  <a:latin typeface="+mn-lt"/>
                </a:rPr>
                <a:t>Έμμεσο κόστος εργασίας</a:t>
              </a:r>
            </a:p>
          </p:txBody>
        </p:sp>
        <p:sp>
          <p:nvSpPr>
            <p:cNvPr id="34831" name="Text Box 11"/>
            <p:cNvSpPr txBox="1">
              <a:spLocks noChangeArrowheads="1"/>
            </p:cNvSpPr>
            <p:nvPr/>
          </p:nvSpPr>
          <p:spPr bwMode="auto">
            <a:xfrm>
              <a:off x="240" y="2928"/>
              <a:ext cx="1872" cy="489"/>
            </a:xfrm>
            <a:prstGeom prst="rect">
              <a:avLst/>
            </a:prstGeom>
            <a:noFill/>
            <a:ln w="9525">
              <a:noFill/>
              <a:miter lim="800000"/>
              <a:headEnd/>
              <a:tailEnd/>
            </a:ln>
          </p:spPr>
          <p:txBody>
            <a:bodyPr>
              <a:spAutoFit/>
            </a:bodyPr>
            <a:lstStyle/>
            <a:p>
              <a:pPr algn="ctr">
                <a:defRPr/>
              </a:pPr>
              <a:r>
                <a:rPr lang="el-GR" sz="2400" b="1" u="sng" dirty="0">
                  <a:latin typeface="+mn-lt"/>
                </a:rPr>
                <a:t>Συν. υπερωριών</a:t>
              </a:r>
            </a:p>
            <a:p>
              <a:pPr algn="ctr">
                <a:defRPr/>
              </a:pPr>
              <a:r>
                <a:rPr lang="el-GR" sz="2400" b="1" dirty="0">
                  <a:latin typeface="+mn-lt"/>
                </a:rPr>
                <a:t>Συν. Χρόνο εργασίας</a:t>
              </a:r>
              <a:endParaRPr lang="el-GR" sz="2400" b="1" u="sng" dirty="0">
                <a:latin typeface="+mn-lt"/>
              </a:endParaRPr>
            </a:p>
          </p:txBody>
        </p:sp>
        <p:sp>
          <p:nvSpPr>
            <p:cNvPr id="34832" name="Text Box 12"/>
            <p:cNvSpPr txBox="1">
              <a:spLocks noChangeArrowheads="1"/>
            </p:cNvSpPr>
            <p:nvPr/>
          </p:nvSpPr>
          <p:spPr bwMode="auto">
            <a:xfrm>
              <a:off x="240" y="2640"/>
              <a:ext cx="2448" cy="217"/>
            </a:xfrm>
            <a:prstGeom prst="rect">
              <a:avLst/>
            </a:prstGeom>
            <a:noFill/>
            <a:ln w="9525">
              <a:noFill/>
              <a:miter lim="800000"/>
              <a:headEnd/>
              <a:tailEnd/>
            </a:ln>
          </p:spPr>
          <p:txBody>
            <a:bodyPr>
              <a:spAutoFit/>
            </a:bodyPr>
            <a:lstStyle/>
            <a:p>
              <a:pPr>
                <a:spcBef>
                  <a:spcPct val="50000"/>
                </a:spcBef>
                <a:defRPr/>
              </a:pPr>
              <a:r>
                <a:rPr lang="el-GR" b="1" dirty="0">
                  <a:solidFill>
                    <a:srgbClr val="006600"/>
                  </a:solidFill>
                  <a:latin typeface="+mn-lt"/>
                </a:rPr>
                <a:t>Δείκτες απασχόλησης</a:t>
              </a:r>
            </a:p>
          </p:txBody>
        </p:sp>
      </p:grpSp>
      <p:grpSp>
        <p:nvGrpSpPr>
          <p:cNvPr id="4" name="Group 13"/>
          <p:cNvGrpSpPr>
            <a:grpSpLocks/>
          </p:cNvGrpSpPr>
          <p:nvPr/>
        </p:nvGrpSpPr>
        <p:grpSpPr bwMode="auto">
          <a:xfrm>
            <a:off x="423333" y="1061358"/>
            <a:ext cx="8466667" cy="1387928"/>
            <a:chOff x="240" y="624"/>
            <a:chExt cx="4800" cy="816"/>
          </a:xfrm>
        </p:grpSpPr>
        <p:sp>
          <p:nvSpPr>
            <p:cNvPr id="34823" name="Rectangle 14"/>
            <p:cNvSpPr>
              <a:spLocks noChangeArrowheads="1"/>
            </p:cNvSpPr>
            <p:nvPr/>
          </p:nvSpPr>
          <p:spPr bwMode="auto">
            <a:xfrm>
              <a:off x="240" y="864"/>
              <a:ext cx="4800" cy="576"/>
            </a:xfrm>
            <a:prstGeom prst="rect">
              <a:avLst/>
            </a:prstGeom>
            <a:solidFill>
              <a:srgbClr val="CCFFFF"/>
            </a:solidFill>
            <a:ln w="9525">
              <a:solidFill>
                <a:schemeClr val="tx1"/>
              </a:solidFill>
              <a:miter lim="800000"/>
              <a:headEnd/>
              <a:tailEnd/>
            </a:ln>
          </p:spPr>
          <p:txBody>
            <a:bodyPr wrap="none" anchor="ctr"/>
            <a:lstStyle/>
            <a:p>
              <a:pPr>
                <a:defRPr/>
              </a:pPr>
              <a:endParaRPr lang="el-GR" dirty="0">
                <a:latin typeface="+mn-lt"/>
              </a:endParaRPr>
            </a:p>
          </p:txBody>
        </p:sp>
        <p:sp>
          <p:nvSpPr>
            <p:cNvPr id="34824" name="Text Box 15"/>
            <p:cNvSpPr txBox="1">
              <a:spLocks noChangeArrowheads="1"/>
            </p:cNvSpPr>
            <p:nvPr/>
          </p:nvSpPr>
          <p:spPr bwMode="auto">
            <a:xfrm>
              <a:off x="3408" y="912"/>
              <a:ext cx="1536" cy="416"/>
            </a:xfrm>
            <a:prstGeom prst="rect">
              <a:avLst/>
            </a:prstGeom>
            <a:noFill/>
            <a:ln w="9525">
              <a:noFill/>
              <a:miter lim="800000"/>
              <a:headEnd/>
              <a:tailEnd/>
            </a:ln>
          </p:spPr>
          <p:txBody>
            <a:bodyPr>
              <a:spAutoFit/>
            </a:bodyPr>
            <a:lstStyle/>
            <a:p>
              <a:pPr algn="ctr">
                <a:defRPr/>
              </a:pPr>
              <a:r>
                <a:rPr lang="el-GR" sz="2000" b="1" dirty="0">
                  <a:latin typeface="+mn-lt"/>
                </a:rPr>
                <a:t>Οφειλές</a:t>
              </a:r>
            </a:p>
            <a:p>
              <a:pPr algn="ctr">
                <a:defRPr/>
              </a:pPr>
              <a:r>
                <a:rPr lang="el-GR" sz="2000" b="1" dirty="0">
                  <a:latin typeface="+mn-lt"/>
                </a:rPr>
                <a:t>Μηνιαίες πωλήσεις</a:t>
              </a:r>
            </a:p>
          </p:txBody>
        </p:sp>
        <p:sp>
          <p:nvSpPr>
            <p:cNvPr id="34825" name="Text Box 16"/>
            <p:cNvSpPr txBox="1">
              <a:spLocks noChangeArrowheads="1"/>
            </p:cNvSpPr>
            <p:nvPr/>
          </p:nvSpPr>
          <p:spPr bwMode="auto">
            <a:xfrm>
              <a:off x="240" y="912"/>
              <a:ext cx="1536" cy="416"/>
            </a:xfrm>
            <a:prstGeom prst="rect">
              <a:avLst/>
            </a:prstGeom>
            <a:noFill/>
            <a:ln w="9525">
              <a:noFill/>
              <a:miter lim="800000"/>
              <a:headEnd/>
              <a:tailEnd/>
            </a:ln>
          </p:spPr>
          <p:txBody>
            <a:bodyPr>
              <a:spAutoFit/>
            </a:bodyPr>
            <a:lstStyle/>
            <a:p>
              <a:pPr algn="ctr">
                <a:defRPr/>
              </a:pPr>
              <a:r>
                <a:rPr lang="el-GR" sz="2000" b="1" u="sng" dirty="0">
                  <a:latin typeface="+mn-lt"/>
                </a:rPr>
                <a:t>Μικτό κέρδος</a:t>
              </a:r>
            </a:p>
            <a:p>
              <a:pPr algn="ctr">
                <a:defRPr/>
              </a:pPr>
              <a:r>
                <a:rPr lang="el-GR" sz="2000" b="1" dirty="0">
                  <a:latin typeface="+mn-lt"/>
                </a:rPr>
                <a:t>αξία παγίων</a:t>
              </a:r>
            </a:p>
          </p:txBody>
        </p:sp>
        <p:sp>
          <p:nvSpPr>
            <p:cNvPr id="34826" name="Text Box 17"/>
            <p:cNvSpPr txBox="1">
              <a:spLocks noChangeArrowheads="1"/>
            </p:cNvSpPr>
            <p:nvPr/>
          </p:nvSpPr>
          <p:spPr bwMode="auto">
            <a:xfrm>
              <a:off x="1824" y="912"/>
              <a:ext cx="1536" cy="416"/>
            </a:xfrm>
            <a:prstGeom prst="rect">
              <a:avLst/>
            </a:prstGeom>
            <a:noFill/>
            <a:ln w="9525">
              <a:noFill/>
              <a:miter lim="800000"/>
              <a:headEnd/>
              <a:tailEnd/>
            </a:ln>
          </p:spPr>
          <p:txBody>
            <a:bodyPr>
              <a:spAutoFit/>
            </a:bodyPr>
            <a:lstStyle/>
            <a:p>
              <a:pPr algn="ctr">
                <a:defRPr/>
              </a:pPr>
              <a:r>
                <a:rPr lang="el-GR" sz="2000" b="1" u="sng" dirty="0">
                  <a:latin typeface="+mn-lt"/>
                </a:rPr>
                <a:t>Σύνολο εσόδων </a:t>
              </a:r>
            </a:p>
            <a:p>
              <a:pPr algn="ctr">
                <a:defRPr/>
              </a:pPr>
              <a:r>
                <a:rPr lang="el-GR" sz="2000" b="1" dirty="0">
                  <a:latin typeface="+mn-lt"/>
                </a:rPr>
                <a:t>αξία παγίων</a:t>
              </a:r>
              <a:endParaRPr lang="el-GR" sz="2000" b="1" u="sng" baseline="30000" dirty="0">
                <a:latin typeface="+mn-lt"/>
              </a:endParaRPr>
            </a:p>
          </p:txBody>
        </p:sp>
        <p:sp>
          <p:nvSpPr>
            <p:cNvPr id="34827" name="Text Box 18"/>
            <p:cNvSpPr txBox="1">
              <a:spLocks noChangeArrowheads="1"/>
            </p:cNvSpPr>
            <p:nvPr/>
          </p:nvSpPr>
          <p:spPr bwMode="auto">
            <a:xfrm>
              <a:off x="240" y="624"/>
              <a:ext cx="2801" cy="217"/>
            </a:xfrm>
            <a:prstGeom prst="rect">
              <a:avLst/>
            </a:prstGeom>
            <a:noFill/>
            <a:ln w="9525">
              <a:noFill/>
              <a:miter lim="800000"/>
              <a:headEnd/>
              <a:tailEnd/>
            </a:ln>
          </p:spPr>
          <p:txBody>
            <a:bodyPr wrap="square">
              <a:spAutoFit/>
            </a:bodyPr>
            <a:lstStyle/>
            <a:p>
              <a:pPr>
                <a:spcBef>
                  <a:spcPct val="50000"/>
                </a:spcBef>
                <a:defRPr/>
              </a:pPr>
              <a:r>
                <a:rPr lang="el-GR" b="1" dirty="0" smtClean="0">
                  <a:solidFill>
                    <a:srgbClr val="0000CC"/>
                  </a:solidFill>
                  <a:latin typeface="+mn-lt"/>
                </a:rPr>
                <a:t>Χρηματοοικονομικοί Οικονομικοί Δείκτες</a:t>
              </a:r>
              <a:endParaRPr lang="el-GR" b="1" dirty="0">
                <a:solidFill>
                  <a:srgbClr val="0000CC"/>
                </a:solidFill>
                <a:latin typeface="+mn-lt"/>
              </a:endParaRPr>
            </a:p>
          </p:txBody>
        </p:sp>
        <p:sp>
          <p:nvSpPr>
            <p:cNvPr id="34828" name="Line 19"/>
            <p:cNvSpPr>
              <a:spLocks noChangeShapeType="1"/>
            </p:cNvSpPr>
            <p:nvPr/>
          </p:nvSpPr>
          <p:spPr bwMode="auto">
            <a:xfrm>
              <a:off x="3456" y="1152"/>
              <a:ext cx="1392" cy="0"/>
            </a:xfrm>
            <a:prstGeom prst="line">
              <a:avLst/>
            </a:prstGeom>
            <a:noFill/>
            <a:ln w="19050">
              <a:solidFill>
                <a:schemeClr val="tx1"/>
              </a:solidFill>
              <a:round/>
              <a:headEnd/>
              <a:tailEnd/>
            </a:ln>
          </p:spPr>
          <p:txBody>
            <a:bodyPr/>
            <a:lstStyle/>
            <a:p>
              <a:pPr>
                <a:defRPr/>
              </a:pPr>
              <a:endParaRPr lang="el-GR" dirty="0">
                <a:latin typeface="+mn-lt"/>
              </a:endParaRPr>
            </a:p>
          </p:txBody>
        </p:sp>
      </p:gr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244929"/>
            <a:ext cx="9144000" cy="1143000"/>
          </a:xfrm>
        </p:spPr>
        <p:txBody>
          <a:bodyPr/>
          <a:lstStyle/>
          <a:p>
            <a:pPr eaLnBrk="1" hangingPunct="1"/>
            <a:r>
              <a:rPr lang="el-GR" sz="3200" b="1" dirty="0" smtClean="0">
                <a:solidFill>
                  <a:srgbClr val="0070C0"/>
                </a:solidFill>
              </a:rPr>
              <a:t>Εναλλακτικός τρόπος μέτρησης και βελτίωσης της παραγωγικότητας</a:t>
            </a:r>
          </a:p>
        </p:txBody>
      </p:sp>
      <p:sp>
        <p:nvSpPr>
          <p:cNvPr id="35842" name="Slide Number Placeholder 3"/>
          <p:cNvSpPr>
            <a:spLocks noGrp="1"/>
          </p:cNvSpPr>
          <p:nvPr>
            <p:ph type="sldNum" sz="quarter" idx="12"/>
          </p:nvPr>
        </p:nvSpPr>
        <p:spPr/>
        <p:txBody>
          <a:bodyPr/>
          <a:lstStyle/>
          <a:p>
            <a:pPr defTabSz="915004">
              <a:defRPr/>
            </a:pPr>
            <a:fld id="{205C1599-2C2E-4AEC-8D05-D711AB5A6EA4}" type="slidenum">
              <a:rPr lang="en-US"/>
              <a:pPr defTabSz="915004">
                <a:defRPr/>
              </a:pPr>
              <a:t>114</a:t>
            </a:fld>
            <a:endParaRPr lang="en-US" dirty="0"/>
          </a:p>
        </p:txBody>
      </p:sp>
      <p:sp>
        <p:nvSpPr>
          <p:cNvPr id="35844" name="Text Box 3"/>
          <p:cNvSpPr txBox="1">
            <a:spLocks noChangeArrowheads="1"/>
          </p:cNvSpPr>
          <p:nvPr/>
        </p:nvSpPr>
        <p:spPr bwMode="auto">
          <a:xfrm>
            <a:off x="0" y="3197678"/>
            <a:ext cx="9144000" cy="2464709"/>
          </a:xfrm>
          <a:prstGeom prst="rect">
            <a:avLst/>
          </a:prstGeom>
          <a:noFill/>
          <a:ln w="9525">
            <a:noFill/>
            <a:miter lim="800000"/>
            <a:headEnd/>
            <a:tailEnd/>
          </a:ln>
        </p:spPr>
        <p:txBody>
          <a:bodyPr wrap="square" lIns="100008" tIns="50004" rIns="100008" bIns="50004">
            <a:spAutoFit/>
          </a:bodyPr>
          <a:lstStyle/>
          <a:p>
            <a:pPr algn="just">
              <a:spcBef>
                <a:spcPct val="20000"/>
              </a:spcBef>
              <a:buFontTx/>
              <a:buChar char="•"/>
              <a:defRPr/>
            </a:pPr>
            <a:r>
              <a:rPr lang="el-GR" dirty="0"/>
              <a:t> </a:t>
            </a:r>
            <a:r>
              <a:rPr lang="el-GR" sz="2400" dirty="0">
                <a:latin typeface="+mn-lt"/>
              </a:rPr>
              <a:t>Για κάθε συντελεστή παραγωγής εκτός από την απόδοση του (ικανότητα του) μετρείται και το ποσοστό (%) απασχόλησης του. </a:t>
            </a:r>
          </a:p>
          <a:p>
            <a:pPr algn="just">
              <a:spcBef>
                <a:spcPct val="20000"/>
              </a:spcBef>
              <a:buFontTx/>
              <a:buChar char="•"/>
              <a:defRPr/>
            </a:pPr>
            <a:r>
              <a:rPr lang="el-GR" sz="2400" dirty="0">
                <a:latin typeface="+mn-lt"/>
              </a:rPr>
              <a:t> Ως απόδοση (ικανότητα του συντελεστή) εννοείται η μέγιστη δυνατή απόδοση του κάτω από κανονικές συνθήκες λειτουργίες. </a:t>
            </a:r>
          </a:p>
          <a:p>
            <a:pPr algn="just">
              <a:spcBef>
                <a:spcPct val="20000"/>
              </a:spcBef>
              <a:buFontTx/>
              <a:buChar char="•"/>
              <a:defRPr/>
            </a:pPr>
            <a:r>
              <a:rPr lang="el-GR" sz="2400" dirty="0">
                <a:latin typeface="+mn-lt"/>
              </a:rPr>
              <a:t> Π.χ. τόσο το ανθρώπινο δυναμικό, όσο και οι μηχανές περιγράφονται από την ικανότητα που έχουν.</a:t>
            </a:r>
          </a:p>
        </p:txBody>
      </p:sp>
      <p:grpSp>
        <p:nvGrpSpPr>
          <p:cNvPr id="2" name="Group 4"/>
          <p:cNvGrpSpPr>
            <a:grpSpLocks/>
          </p:cNvGrpSpPr>
          <p:nvPr/>
        </p:nvGrpSpPr>
        <p:grpSpPr bwMode="auto">
          <a:xfrm>
            <a:off x="492126" y="1808050"/>
            <a:ext cx="8382000" cy="1306286"/>
            <a:chOff x="279" y="1063"/>
            <a:chExt cx="4752" cy="768"/>
          </a:xfrm>
        </p:grpSpPr>
        <p:sp>
          <p:nvSpPr>
            <p:cNvPr id="35846" name="Rectangle 5"/>
            <p:cNvSpPr>
              <a:spLocks noChangeArrowheads="1"/>
            </p:cNvSpPr>
            <p:nvPr/>
          </p:nvSpPr>
          <p:spPr bwMode="auto">
            <a:xfrm>
              <a:off x="279" y="1063"/>
              <a:ext cx="4752" cy="768"/>
            </a:xfrm>
            <a:prstGeom prst="rect">
              <a:avLst/>
            </a:prstGeom>
            <a:solidFill>
              <a:srgbClr val="FFFFFF"/>
            </a:solidFill>
            <a:ln w="9525">
              <a:solidFill>
                <a:schemeClr val="tx1"/>
              </a:solidFill>
              <a:miter lim="800000"/>
              <a:headEnd/>
              <a:tailEnd/>
            </a:ln>
          </p:spPr>
          <p:txBody>
            <a:bodyPr wrap="none" anchor="ctr"/>
            <a:lstStyle/>
            <a:p>
              <a:pPr>
                <a:defRPr/>
              </a:pPr>
              <a:endParaRPr lang="el-GR" dirty="0">
                <a:latin typeface="+mn-lt"/>
              </a:endParaRPr>
            </a:p>
          </p:txBody>
        </p:sp>
        <p:sp>
          <p:nvSpPr>
            <p:cNvPr id="35847" name="Text Box 6"/>
            <p:cNvSpPr txBox="1">
              <a:spLocks noChangeArrowheads="1"/>
            </p:cNvSpPr>
            <p:nvPr/>
          </p:nvSpPr>
          <p:spPr bwMode="auto">
            <a:xfrm>
              <a:off x="384" y="1097"/>
              <a:ext cx="1776" cy="494"/>
            </a:xfrm>
            <a:prstGeom prst="rect">
              <a:avLst/>
            </a:prstGeom>
            <a:noFill/>
            <a:ln w="9525">
              <a:noFill/>
              <a:miter lim="800000"/>
              <a:headEnd/>
              <a:tailEnd/>
            </a:ln>
          </p:spPr>
          <p:txBody>
            <a:bodyPr>
              <a:spAutoFit/>
            </a:bodyPr>
            <a:lstStyle/>
            <a:p>
              <a:pPr>
                <a:lnSpc>
                  <a:spcPct val="90000"/>
                </a:lnSpc>
                <a:defRPr/>
              </a:pPr>
              <a:r>
                <a:rPr lang="el-GR" b="1" dirty="0">
                  <a:latin typeface="+mn-lt"/>
                </a:rPr>
                <a:t>Παραγωγικότητα</a:t>
              </a:r>
              <a:r>
                <a:rPr lang="el-GR" b="1" dirty="0"/>
                <a:t> </a:t>
              </a:r>
            </a:p>
            <a:p>
              <a:pPr>
                <a:lnSpc>
                  <a:spcPct val="90000"/>
                </a:lnSpc>
                <a:defRPr/>
              </a:pPr>
              <a:r>
                <a:rPr lang="el-GR" b="1" dirty="0"/>
                <a:t>συντελεστή (πόρου) </a:t>
              </a:r>
            </a:p>
            <a:p>
              <a:pPr>
                <a:lnSpc>
                  <a:spcPct val="90000"/>
                </a:lnSpc>
                <a:defRPr/>
              </a:pPr>
              <a:r>
                <a:rPr lang="el-GR" b="1" dirty="0"/>
                <a:t>παραγωγής</a:t>
              </a:r>
            </a:p>
          </p:txBody>
        </p:sp>
        <p:sp>
          <p:nvSpPr>
            <p:cNvPr id="37896" name="Text Box 7"/>
            <p:cNvSpPr txBox="1">
              <a:spLocks noChangeArrowheads="1"/>
            </p:cNvSpPr>
            <p:nvPr/>
          </p:nvSpPr>
          <p:spPr bwMode="auto">
            <a:xfrm>
              <a:off x="1968" y="1296"/>
              <a:ext cx="240" cy="217"/>
            </a:xfrm>
            <a:prstGeom prst="rect">
              <a:avLst/>
            </a:prstGeom>
            <a:noFill/>
            <a:ln w="9525">
              <a:noFill/>
              <a:miter lim="800000"/>
              <a:headEnd/>
              <a:tailEnd/>
            </a:ln>
          </p:spPr>
          <p:txBody>
            <a:bodyPr>
              <a:spAutoFit/>
            </a:bodyPr>
            <a:lstStyle/>
            <a:p>
              <a:pPr>
                <a:spcBef>
                  <a:spcPct val="50000"/>
                </a:spcBef>
              </a:pPr>
              <a:r>
                <a:rPr lang="el-GR" b="1" dirty="0">
                  <a:solidFill>
                    <a:srgbClr val="CC0066"/>
                  </a:solidFill>
                </a:rPr>
                <a:t>=</a:t>
              </a:r>
            </a:p>
          </p:txBody>
        </p:sp>
        <p:sp>
          <p:nvSpPr>
            <p:cNvPr id="35849" name="Text Box 8"/>
            <p:cNvSpPr txBox="1">
              <a:spLocks noChangeArrowheads="1"/>
            </p:cNvSpPr>
            <p:nvPr/>
          </p:nvSpPr>
          <p:spPr bwMode="auto">
            <a:xfrm>
              <a:off x="2256" y="1152"/>
              <a:ext cx="1107" cy="380"/>
            </a:xfrm>
            <a:prstGeom prst="rect">
              <a:avLst/>
            </a:prstGeom>
            <a:noFill/>
            <a:ln w="9525">
              <a:noFill/>
              <a:miter lim="800000"/>
              <a:headEnd/>
              <a:tailEnd/>
            </a:ln>
          </p:spPr>
          <p:txBody>
            <a:bodyPr>
              <a:spAutoFit/>
            </a:bodyPr>
            <a:lstStyle/>
            <a:p>
              <a:pPr>
                <a:spcBef>
                  <a:spcPct val="50000"/>
                </a:spcBef>
                <a:defRPr/>
              </a:pPr>
              <a:r>
                <a:rPr lang="el-GR" b="1" dirty="0"/>
                <a:t>Απόδοση </a:t>
              </a:r>
              <a:r>
                <a:rPr lang="el-GR" b="1" dirty="0">
                  <a:latin typeface="+mn-lt"/>
                </a:rPr>
                <a:t>συντελεστή</a:t>
              </a:r>
            </a:p>
          </p:txBody>
        </p:sp>
        <p:sp>
          <p:nvSpPr>
            <p:cNvPr id="37898" name="Text Box 9"/>
            <p:cNvSpPr txBox="1">
              <a:spLocks noChangeArrowheads="1"/>
            </p:cNvSpPr>
            <p:nvPr/>
          </p:nvSpPr>
          <p:spPr bwMode="auto">
            <a:xfrm>
              <a:off x="3312" y="1296"/>
              <a:ext cx="192" cy="217"/>
            </a:xfrm>
            <a:prstGeom prst="rect">
              <a:avLst/>
            </a:prstGeom>
            <a:noFill/>
            <a:ln w="9525">
              <a:noFill/>
              <a:miter lim="800000"/>
              <a:headEnd/>
              <a:tailEnd/>
            </a:ln>
          </p:spPr>
          <p:txBody>
            <a:bodyPr>
              <a:spAutoFit/>
            </a:bodyPr>
            <a:lstStyle/>
            <a:p>
              <a:pPr>
                <a:spcBef>
                  <a:spcPct val="50000"/>
                </a:spcBef>
              </a:pPr>
              <a:r>
                <a:rPr lang="en-US" b="1" dirty="0">
                  <a:solidFill>
                    <a:srgbClr val="CC0066"/>
                  </a:solidFill>
                </a:rPr>
                <a:t>x</a:t>
              </a:r>
              <a:endParaRPr lang="el-GR" b="1" dirty="0">
                <a:solidFill>
                  <a:srgbClr val="CC0066"/>
                </a:solidFill>
              </a:endParaRPr>
            </a:p>
          </p:txBody>
        </p:sp>
        <p:sp>
          <p:nvSpPr>
            <p:cNvPr id="35851" name="Text Box 10"/>
            <p:cNvSpPr txBox="1">
              <a:spLocks noChangeArrowheads="1"/>
            </p:cNvSpPr>
            <p:nvPr/>
          </p:nvSpPr>
          <p:spPr bwMode="auto">
            <a:xfrm>
              <a:off x="3648" y="1185"/>
              <a:ext cx="1303" cy="380"/>
            </a:xfrm>
            <a:prstGeom prst="rect">
              <a:avLst/>
            </a:prstGeom>
            <a:noFill/>
            <a:ln w="9525">
              <a:noFill/>
              <a:miter lim="800000"/>
              <a:headEnd/>
              <a:tailEnd/>
            </a:ln>
          </p:spPr>
          <p:txBody>
            <a:bodyPr>
              <a:spAutoFit/>
            </a:bodyPr>
            <a:lstStyle/>
            <a:p>
              <a:pPr>
                <a:spcBef>
                  <a:spcPct val="50000"/>
                </a:spcBef>
                <a:defRPr/>
              </a:pPr>
              <a:r>
                <a:rPr lang="el-GR" b="1" dirty="0">
                  <a:latin typeface="+mn-lt"/>
                </a:rPr>
                <a:t>Βαθμός (%) απασχόλησης</a:t>
              </a:r>
            </a:p>
          </p:txBody>
        </p:sp>
      </p:gr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9512" y="244929"/>
            <a:ext cx="8640960" cy="663791"/>
          </a:xfrm>
        </p:spPr>
        <p:txBody>
          <a:bodyPr/>
          <a:lstStyle/>
          <a:p>
            <a:pPr eaLnBrk="1" hangingPunct="1"/>
            <a:r>
              <a:rPr lang="el-GR" sz="3200" b="1" dirty="0" smtClean="0">
                <a:solidFill>
                  <a:srgbClr val="C00000"/>
                </a:solidFill>
              </a:rPr>
              <a:t>Εναλλακτικός τρόπος μέτρησης και βελτίωσης της παραγωγικότητας</a:t>
            </a:r>
          </a:p>
        </p:txBody>
      </p:sp>
      <p:sp>
        <p:nvSpPr>
          <p:cNvPr id="38915" name="Rectangle 18"/>
          <p:cNvSpPr>
            <a:spLocks noGrp="1" noChangeArrowheads="1"/>
          </p:cNvSpPr>
          <p:nvPr>
            <p:ph idx="1"/>
          </p:nvPr>
        </p:nvSpPr>
        <p:spPr>
          <a:xfrm>
            <a:off x="331611" y="6206559"/>
            <a:ext cx="7761111" cy="416718"/>
          </a:xfrm>
        </p:spPr>
        <p:txBody>
          <a:bodyPr/>
          <a:lstStyle/>
          <a:p>
            <a:pPr eaLnBrk="1" hangingPunct="1">
              <a:lnSpc>
                <a:spcPct val="80000"/>
              </a:lnSpc>
              <a:buFont typeface="Symbol" pitchFamily="18" charset="2"/>
              <a:buNone/>
            </a:pPr>
            <a:r>
              <a:rPr lang="el-GR" altLang="ko-KR" sz="1300" dirty="0" smtClean="0">
                <a:solidFill>
                  <a:schemeClr val="accent2"/>
                </a:solidFill>
              </a:rPr>
              <a:t>Πηγή: Διοίκηση Παραγωγής, Κ. Δερβιτσιώτης,  Δ’ έκδοση, Οικονομική Βιβλιοθήκη, 2006. – Σχεδιάγραμμα 2</a:t>
            </a:r>
            <a:endParaRPr lang="el-GR" sz="1300" dirty="0" smtClean="0">
              <a:solidFill>
                <a:schemeClr val="accent2"/>
              </a:solidFill>
            </a:endParaRPr>
          </a:p>
        </p:txBody>
      </p:sp>
      <p:sp>
        <p:nvSpPr>
          <p:cNvPr id="36866" name="Slide Number Placeholder 3"/>
          <p:cNvSpPr>
            <a:spLocks noGrp="1"/>
          </p:cNvSpPr>
          <p:nvPr>
            <p:ph type="sldNum" sz="quarter" idx="12"/>
          </p:nvPr>
        </p:nvSpPr>
        <p:spPr/>
        <p:txBody>
          <a:bodyPr/>
          <a:lstStyle/>
          <a:p>
            <a:pPr defTabSz="915004">
              <a:defRPr/>
            </a:pPr>
            <a:fld id="{CAFF6D42-262C-4240-BA9F-6392EFEA39DE}" type="slidenum">
              <a:rPr lang="en-US"/>
              <a:pPr defTabSz="915004">
                <a:defRPr/>
              </a:pPr>
              <a:t>115</a:t>
            </a:fld>
            <a:endParaRPr lang="en-US" dirty="0"/>
          </a:p>
        </p:txBody>
      </p:sp>
      <p:sp>
        <p:nvSpPr>
          <p:cNvPr id="38917" name="Rectangle 3"/>
          <p:cNvSpPr>
            <a:spLocks noChangeArrowheads="1"/>
          </p:cNvSpPr>
          <p:nvPr/>
        </p:nvSpPr>
        <p:spPr bwMode="auto">
          <a:xfrm>
            <a:off x="677333" y="2530929"/>
            <a:ext cx="1862667" cy="489857"/>
          </a:xfrm>
          <a:prstGeom prst="rect">
            <a:avLst/>
          </a:prstGeom>
          <a:solidFill>
            <a:schemeClr val="accent1"/>
          </a:solidFill>
          <a:ln w="9525">
            <a:solidFill>
              <a:schemeClr val="tx1"/>
            </a:solidFill>
            <a:miter lim="800000"/>
            <a:headEnd/>
            <a:tailEnd/>
          </a:ln>
        </p:spPr>
        <p:txBody>
          <a:bodyPr wrap="none" lIns="100008" tIns="50004" rIns="100008" bIns="50004" anchor="ctr"/>
          <a:lstStyle/>
          <a:p>
            <a:endParaRPr lang="el-GR" dirty="0"/>
          </a:p>
        </p:txBody>
      </p:sp>
      <p:sp>
        <p:nvSpPr>
          <p:cNvPr id="38918" name="Rectangle 4"/>
          <p:cNvSpPr>
            <a:spLocks noChangeArrowheads="1"/>
          </p:cNvSpPr>
          <p:nvPr/>
        </p:nvSpPr>
        <p:spPr bwMode="auto">
          <a:xfrm>
            <a:off x="2540000" y="2530929"/>
            <a:ext cx="508000" cy="489857"/>
          </a:xfrm>
          <a:prstGeom prst="rect">
            <a:avLst/>
          </a:prstGeom>
          <a:solidFill>
            <a:srgbClr val="FFFFFF"/>
          </a:solidFill>
          <a:ln w="9525">
            <a:solidFill>
              <a:schemeClr val="tx1"/>
            </a:solidFill>
            <a:miter lim="800000"/>
            <a:headEnd/>
            <a:tailEnd/>
          </a:ln>
        </p:spPr>
        <p:txBody>
          <a:bodyPr wrap="none" lIns="100008" tIns="50004" rIns="100008" bIns="50004" anchor="ctr"/>
          <a:lstStyle/>
          <a:p>
            <a:endParaRPr lang="el-GR" dirty="0"/>
          </a:p>
        </p:txBody>
      </p:sp>
      <p:sp>
        <p:nvSpPr>
          <p:cNvPr id="38919" name="Text Box 5"/>
          <p:cNvSpPr txBox="1">
            <a:spLocks noChangeArrowheads="1"/>
          </p:cNvSpPr>
          <p:nvPr/>
        </p:nvSpPr>
        <p:spPr bwMode="auto">
          <a:xfrm>
            <a:off x="3048000" y="2530929"/>
            <a:ext cx="338667" cy="377984"/>
          </a:xfrm>
          <a:prstGeom prst="rect">
            <a:avLst/>
          </a:prstGeom>
          <a:noFill/>
          <a:ln w="9525">
            <a:noFill/>
            <a:miter lim="800000"/>
            <a:headEnd/>
            <a:tailEnd/>
          </a:ln>
        </p:spPr>
        <p:txBody>
          <a:bodyPr lIns="100008" tIns="50004" rIns="100008" bIns="50004">
            <a:spAutoFit/>
          </a:bodyPr>
          <a:lstStyle/>
          <a:p>
            <a:pPr>
              <a:spcBef>
                <a:spcPct val="50000"/>
              </a:spcBef>
            </a:pPr>
            <a:r>
              <a:rPr lang="en-US" dirty="0">
                <a:solidFill>
                  <a:srgbClr val="CC0066"/>
                </a:solidFill>
              </a:rPr>
              <a:t>x</a:t>
            </a:r>
            <a:endParaRPr lang="el-GR" dirty="0">
              <a:solidFill>
                <a:srgbClr val="CC0066"/>
              </a:solidFill>
            </a:endParaRPr>
          </a:p>
        </p:txBody>
      </p:sp>
      <p:sp>
        <p:nvSpPr>
          <p:cNvPr id="38920" name="Rectangle 6"/>
          <p:cNvSpPr>
            <a:spLocks noChangeArrowheads="1"/>
          </p:cNvSpPr>
          <p:nvPr/>
        </p:nvSpPr>
        <p:spPr bwMode="auto">
          <a:xfrm>
            <a:off x="3471333" y="2530929"/>
            <a:ext cx="1354667" cy="489857"/>
          </a:xfrm>
          <a:prstGeom prst="rect">
            <a:avLst/>
          </a:prstGeom>
          <a:solidFill>
            <a:schemeClr val="accent1"/>
          </a:solidFill>
          <a:ln w="9525">
            <a:solidFill>
              <a:schemeClr val="tx1"/>
            </a:solidFill>
            <a:miter lim="800000"/>
            <a:headEnd/>
            <a:tailEnd/>
          </a:ln>
        </p:spPr>
        <p:txBody>
          <a:bodyPr wrap="none" lIns="100008" tIns="50004" rIns="100008" bIns="50004" anchor="ctr"/>
          <a:lstStyle/>
          <a:p>
            <a:endParaRPr lang="el-GR" dirty="0"/>
          </a:p>
        </p:txBody>
      </p:sp>
      <p:sp>
        <p:nvSpPr>
          <p:cNvPr id="38921" name="Rectangle 7"/>
          <p:cNvSpPr>
            <a:spLocks noChangeArrowheads="1"/>
          </p:cNvSpPr>
          <p:nvPr/>
        </p:nvSpPr>
        <p:spPr bwMode="auto">
          <a:xfrm>
            <a:off x="4826000" y="2530929"/>
            <a:ext cx="931333" cy="489857"/>
          </a:xfrm>
          <a:prstGeom prst="rect">
            <a:avLst/>
          </a:prstGeom>
          <a:solidFill>
            <a:srgbClr val="FFFFFF"/>
          </a:solidFill>
          <a:ln w="9525">
            <a:solidFill>
              <a:schemeClr val="tx1"/>
            </a:solidFill>
            <a:miter lim="800000"/>
            <a:headEnd/>
            <a:tailEnd/>
          </a:ln>
        </p:spPr>
        <p:txBody>
          <a:bodyPr wrap="none" lIns="100008" tIns="50004" rIns="100008" bIns="50004" anchor="ctr"/>
          <a:lstStyle/>
          <a:p>
            <a:endParaRPr lang="el-GR" dirty="0"/>
          </a:p>
        </p:txBody>
      </p:sp>
      <p:sp>
        <p:nvSpPr>
          <p:cNvPr id="38922" name="Text Box 8"/>
          <p:cNvSpPr txBox="1">
            <a:spLocks noChangeArrowheads="1"/>
          </p:cNvSpPr>
          <p:nvPr/>
        </p:nvSpPr>
        <p:spPr bwMode="auto">
          <a:xfrm>
            <a:off x="5842000" y="2530929"/>
            <a:ext cx="338667" cy="377984"/>
          </a:xfrm>
          <a:prstGeom prst="rect">
            <a:avLst/>
          </a:prstGeom>
          <a:noFill/>
          <a:ln w="9525">
            <a:noFill/>
            <a:miter lim="800000"/>
            <a:headEnd/>
            <a:tailEnd/>
          </a:ln>
        </p:spPr>
        <p:txBody>
          <a:bodyPr lIns="100008" tIns="50004" rIns="100008" bIns="50004">
            <a:spAutoFit/>
          </a:bodyPr>
          <a:lstStyle/>
          <a:p>
            <a:pPr>
              <a:spcBef>
                <a:spcPct val="50000"/>
              </a:spcBef>
            </a:pPr>
            <a:r>
              <a:rPr lang="el-GR" dirty="0">
                <a:solidFill>
                  <a:srgbClr val="CC0066"/>
                </a:solidFill>
              </a:rPr>
              <a:t>=</a:t>
            </a:r>
          </a:p>
        </p:txBody>
      </p:sp>
      <p:sp>
        <p:nvSpPr>
          <p:cNvPr id="38923" name="Rectangle 9"/>
          <p:cNvSpPr>
            <a:spLocks noChangeArrowheads="1"/>
          </p:cNvSpPr>
          <p:nvPr/>
        </p:nvSpPr>
        <p:spPr bwMode="auto">
          <a:xfrm>
            <a:off x="6265333" y="2530929"/>
            <a:ext cx="846667" cy="489857"/>
          </a:xfrm>
          <a:prstGeom prst="rect">
            <a:avLst/>
          </a:prstGeom>
          <a:solidFill>
            <a:schemeClr val="accent1"/>
          </a:solidFill>
          <a:ln w="9525">
            <a:solidFill>
              <a:schemeClr val="tx1"/>
            </a:solidFill>
            <a:miter lim="800000"/>
            <a:headEnd/>
            <a:tailEnd/>
          </a:ln>
        </p:spPr>
        <p:txBody>
          <a:bodyPr wrap="none" lIns="100008" tIns="50004" rIns="100008" bIns="50004" anchor="ctr"/>
          <a:lstStyle/>
          <a:p>
            <a:endParaRPr lang="el-GR" dirty="0"/>
          </a:p>
        </p:txBody>
      </p:sp>
      <p:sp>
        <p:nvSpPr>
          <p:cNvPr id="38924" name="Rectangle 10"/>
          <p:cNvSpPr>
            <a:spLocks noChangeArrowheads="1"/>
          </p:cNvSpPr>
          <p:nvPr/>
        </p:nvSpPr>
        <p:spPr bwMode="auto">
          <a:xfrm>
            <a:off x="7112000" y="2530929"/>
            <a:ext cx="1439333" cy="489857"/>
          </a:xfrm>
          <a:prstGeom prst="rect">
            <a:avLst/>
          </a:prstGeom>
          <a:solidFill>
            <a:srgbClr val="FFFFFF"/>
          </a:solidFill>
          <a:ln w="9525">
            <a:solidFill>
              <a:schemeClr val="tx1"/>
            </a:solidFill>
            <a:miter lim="800000"/>
            <a:headEnd/>
            <a:tailEnd/>
          </a:ln>
        </p:spPr>
        <p:txBody>
          <a:bodyPr wrap="none" lIns="100008" tIns="50004" rIns="100008" bIns="50004" anchor="ctr"/>
          <a:lstStyle/>
          <a:p>
            <a:endParaRPr lang="el-GR" dirty="0"/>
          </a:p>
        </p:txBody>
      </p:sp>
      <p:sp>
        <p:nvSpPr>
          <p:cNvPr id="36876" name="Text Box 11"/>
          <p:cNvSpPr txBox="1">
            <a:spLocks noChangeArrowheads="1"/>
          </p:cNvSpPr>
          <p:nvPr/>
        </p:nvSpPr>
        <p:spPr bwMode="auto">
          <a:xfrm>
            <a:off x="395536" y="1196752"/>
            <a:ext cx="8466667" cy="738082"/>
          </a:xfrm>
          <a:prstGeom prst="rect">
            <a:avLst/>
          </a:prstGeom>
          <a:noFill/>
          <a:ln w="9525">
            <a:noFill/>
            <a:miter lim="800000"/>
            <a:headEnd/>
            <a:tailEnd/>
          </a:ln>
        </p:spPr>
        <p:txBody>
          <a:bodyPr lIns="100008" tIns="50004" rIns="100008" bIns="50004">
            <a:spAutoFit/>
          </a:bodyPr>
          <a:lstStyle/>
          <a:p>
            <a:pPr>
              <a:lnSpc>
                <a:spcPct val="90000"/>
              </a:lnSpc>
              <a:defRPr/>
            </a:pPr>
            <a:r>
              <a:rPr lang="el-GR" dirty="0">
                <a:latin typeface="+mn-lt"/>
              </a:rPr>
              <a:t>Απόδοση 		 βαθμός (%)  	        παραγωγικότητα</a:t>
            </a:r>
            <a:endParaRPr lang="en-US" dirty="0">
              <a:latin typeface="+mn-lt"/>
            </a:endParaRPr>
          </a:p>
          <a:p>
            <a:pPr>
              <a:lnSpc>
                <a:spcPct val="90000"/>
              </a:lnSpc>
              <a:defRPr/>
            </a:pPr>
            <a:r>
              <a:rPr lang="el-GR" dirty="0">
                <a:latin typeface="+mn-lt"/>
              </a:rPr>
              <a:t>πόρου παραγωγής </a:t>
            </a:r>
            <a:r>
              <a:rPr lang="en-US" dirty="0">
                <a:latin typeface="+mn-lt"/>
              </a:rPr>
              <a:t>  </a:t>
            </a:r>
            <a:r>
              <a:rPr lang="en-US" sz="2800" b="1" dirty="0">
                <a:solidFill>
                  <a:srgbClr val="C00000"/>
                </a:solidFill>
                <a:latin typeface="+mn-lt"/>
              </a:rPr>
              <a:t>x </a:t>
            </a:r>
            <a:r>
              <a:rPr lang="en-US" sz="2800" dirty="0">
                <a:solidFill>
                  <a:srgbClr val="C00000"/>
                </a:solidFill>
                <a:latin typeface="+mn-lt"/>
              </a:rPr>
              <a:t>  </a:t>
            </a:r>
            <a:r>
              <a:rPr lang="el-GR" dirty="0" smtClean="0">
                <a:latin typeface="+mn-lt"/>
              </a:rPr>
              <a:t>    απασχόλησης</a:t>
            </a:r>
            <a:r>
              <a:rPr lang="el-GR" dirty="0">
                <a:latin typeface="+mn-lt"/>
              </a:rPr>
              <a:t>	   </a:t>
            </a:r>
            <a:r>
              <a:rPr lang="el-GR" dirty="0">
                <a:solidFill>
                  <a:srgbClr val="CC0066"/>
                </a:solidFill>
                <a:latin typeface="+mn-lt"/>
              </a:rPr>
              <a:t> </a:t>
            </a:r>
            <a:r>
              <a:rPr lang="el-GR" sz="2400" b="1" dirty="0">
                <a:solidFill>
                  <a:srgbClr val="CC0066"/>
                </a:solidFill>
                <a:latin typeface="+mn-lt"/>
              </a:rPr>
              <a:t>=</a:t>
            </a:r>
            <a:r>
              <a:rPr lang="el-GR" dirty="0">
                <a:latin typeface="+mn-lt"/>
              </a:rPr>
              <a:t> </a:t>
            </a:r>
            <a:r>
              <a:rPr lang="el-GR" dirty="0" smtClean="0">
                <a:latin typeface="+mn-lt"/>
              </a:rPr>
              <a:t> πόρου </a:t>
            </a:r>
            <a:r>
              <a:rPr lang="el-GR" dirty="0">
                <a:latin typeface="+mn-lt"/>
              </a:rPr>
              <a:t>παραγωγής</a:t>
            </a:r>
          </a:p>
        </p:txBody>
      </p:sp>
      <p:sp>
        <p:nvSpPr>
          <p:cNvPr id="36877" name="Text Box 12"/>
          <p:cNvSpPr txBox="1">
            <a:spLocks noChangeArrowheads="1"/>
          </p:cNvSpPr>
          <p:nvPr/>
        </p:nvSpPr>
        <p:spPr bwMode="auto">
          <a:xfrm>
            <a:off x="338667" y="3510644"/>
            <a:ext cx="3353153" cy="377984"/>
          </a:xfrm>
          <a:prstGeom prst="rect">
            <a:avLst/>
          </a:prstGeom>
          <a:noFill/>
          <a:ln w="9525">
            <a:noFill/>
            <a:miter lim="800000"/>
            <a:headEnd/>
            <a:tailEnd/>
          </a:ln>
        </p:spPr>
        <p:txBody>
          <a:bodyPr lIns="100008" tIns="50004" rIns="100008" bIns="50004">
            <a:spAutoFit/>
          </a:bodyPr>
          <a:lstStyle/>
          <a:p>
            <a:pPr>
              <a:spcBef>
                <a:spcPct val="50000"/>
              </a:spcBef>
              <a:defRPr/>
            </a:pPr>
            <a:r>
              <a:rPr lang="el-GR" dirty="0">
                <a:latin typeface="+mn-lt"/>
              </a:rPr>
              <a:t>Περιθώρια βελτίωσης</a:t>
            </a:r>
          </a:p>
        </p:txBody>
      </p:sp>
      <p:cxnSp>
        <p:nvCxnSpPr>
          <p:cNvPr id="38927" name="AutoShape 13"/>
          <p:cNvCxnSpPr>
            <a:cxnSpLocks noChangeShapeType="1"/>
            <a:stCxn id="36877" idx="0"/>
            <a:endCxn id="38918" idx="2"/>
          </p:cNvCxnSpPr>
          <p:nvPr/>
        </p:nvCxnSpPr>
        <p:spPr bwMode="auto">
          <a:xfrm rot="5400000" flipH="1" flipV="1">
            <a:off x="2159693" y="2876337"/>
            <a:ext cx="489858" cy="778756"/>
          </a:xfrm>
          <a:prstGeom prst="bentConnector3">
            <a:avLst>
              <a:gd name="adj1" fmla="val 50000"/>
            </a:avLst>
          </a:prstGeom>
          <a:noFill/>
          <a:ln w="9525">
            <a:solidFill>
              <a:schemeClr val="tx1"/>
            </a:solidFill>
            <a:miter lim="800000"/>
            <a:headEnd/>
            <a:tailEnd type="triangle" w="med" len="med"/>
          </a:ln>
        </p:spPr>
      </p:cxnSp>
      <p:sp>
        <p:nvSpPr>
          <p:cNvPr id="36879" name="Text Box 14"/>
          <p:cNvSpPr txBox="1">
            <a:spLocks noChangeArrowheads="1"/>
          </p:cNvSpPr>
          <p:nvPr/>
        </p:nvSpPr>
        <p:spPr bwMode="auto">
          <a:xfrm>
            <a:off x="4910667" y="3510643"/>
            <a:ext cx="2540000" cy="377984"/>
          </a:xfrm>
          <a:prstGeom prst="rect">
            <a:avLst/>
          </a:prstGeom>
          <a:noFill/>
          <a:ln w="9525">
            <a:noFill/>
            <a:miter lim="800000"/>
            <a:headEnd/>
            <a:tailEnd/>
          </a:ln>
        </p:spPr>
        <p:txBody>
          <a:bodyPr lIns="100008" tIns="50004" rIns="100008" bIns="50004">
            <a:spAutoFit/>
          </a:bodyPr>
          <a:lstStyle/>
          <a:p>
            <a:pPr>
              <a:spcBef>
                <a:spcPct val="50000"/>
              </a:spcBef>
              <a:defRPr/>
            </a:pPr>
            <a:r>
              <a:rPr lang="el-GR" dirty="0">
                <a:latin typeface="+mn-lt"/>
              </a:rPr>
              <a:t>Αδρανής χρόνος</a:t>
            </a:r>
          </a:p>
        </p:txBody>
      </p:sp>
      <p:cxnSp>
        <p:nvCxnSpPr>
          <p:cNvPr id="38929" name="AutoShape 15"/>
          <p:cNvCxnSpPr>
            <a:cxnSpLocks noChangeShapeType="1"/>
            <a:stCxn id="36879" idx="0"/>
            <a:endCxn id="38921" idx="2"/>
          </p:cNvCxnSpPr>
          <p:nvPr/>
        </p:nvCxnSpPr>
        <p:spPr bwMode="auto">
          <a:xfrm rot="16200000" flipV="1">
            <a:off x="5491239" y="2821215"/>
            <a:ext cx="489857" cy="889000"/>
          </a:xfrm>
          <a:prstGeom prst="bentConnector3">
            <a:avLst>
              <a:gd name="adj1" fmla="val 50000"/>
            </a:avLst>
          </a:prstGeom>
          <a:noFill/>
          <a:ln w="9525">
            <a:solidFill>
              <a:schemeClr val="tx1"/>
            </a:solidFill>
            <a:miter lim="800000"/>
            <a:headEnd/>
            <a:tailEnd type="triangle" w="med" len="med"/>
          </a:ln>
        </p:spPr>
      </p:cxnSp>
      <p:sp>
        <p:nvSpPr>
          <p:cNvPr id="36881" name="Text Box 16"/>
          <p:cNvSpPr txBox="1">
            <a:spLocks noChangeArrowheads="1"/>
          </p:cNvSpPr>
          <p:nvPr/>
        </p:nvSpPr>
        <p:spPr bwMode="auto">
          <a:xfrm>
            <a:off x="410987" y="3969885"/>
            <a:ext cx="3268486" cy="1485979"/>
          </a:xfrm>
          <a:prstGeom prst="rect">
            <a:avLst/>
          </a:prstGeom>
          <a:noFill/>
          <a:ln w="9525">
            <a:solidFill>
              <a:schemeClr val="tx1"/>
            </a:solidFill>
            <a:miter lim="800000"/>
            <a:headEnd/>
            <a:tailEnd/>
          </a:ln>
        </p:spPr>
        <p:txBody>
          <a:bodyPr lIns="100008" tIns="50004" rIns="100008" bIns="50004">
            <a:spAutoFit/>
          </a:bodyPr>
          <a:lstStyle/>
          <a:p>
            <a:pPr>
              <a:buFont typeface="Arial" pitchFamily="34" charset="0"/>
              <a:buChar char="•"/>
              <a:defRPr/>
            </a:pPr>
            <a:r>
              <a:rPr lang="el-GR" dirty="0" smtClean="0">
                <a:latin typeface="+mn-lt"/>
              </a:rPr>
              <a:t> Με </a:t>
            </a:r>
            <a:r>
              <a:rPr lang="el-GR" dirty="0">
                <a:latin typeface="+mn-lt"/>
              </a:rPr>
              <a:t>νέα τεχνολογία</a:t>
            </a:r>
          </a:p>
          <a:p>
            <a:pPr>
              <a:buFont typeface="Arial" pitchFamily="34" charset="0"/>
              <a:buChar char="•"/>
              <a:defRPr/>
            </a:pPr>
            <a:r>
              <a:rPr lang="el-GR" dirty="0">
                <a:latin typeface="+mn-lt"/>
              </a:rPr>
              <a:t> </a:t>
            </a:r>
            <a:r>
              <a:rPr lang="el-GR" dirty="0">
                <a:latin typeface="Arial" pitchFamily="34" charset="0"/>
                <a:cs typeface="Arial" pitchFamily="34" charset="0"/>
              </a:rPr>
              <a:t>Με εκπαίδευση</a:t>
            </a:r>
          </a:p>
          <a:p>
            <a:pPr>
              <a:buFont typeface="Arial" pitchFamily="34" charset="0"/>
              <a:buChar char="•"/>
              <a:defRPr/>
            </a:pPr>
            <a:r>
              <a:rPr lang="el-GR" dirty="0">
                <a:latin typeface="Arial" pitchFamily="34" charset="0"/>
                <a:cs typeface="Arial" pitchFamily="34" charset="0"/>
              </a:rPr>
              <a:t> Με καλύτερη οργάνωση</a:t>
            </a:r>
          </a:p>
          <a:p>
            <a:pPr>
              <a:buFont typeface="Arial" pitchFamily="34" charset="0"/>
              <a:buChar char="•"/>
              <a:defRPr/>
            </a:pPr>
            <a:r>
              <a:rPr lang="el-GR" dirty="0">
                <a:latin typeface="Arial" pitchFamily="34" charset="0"/>
                <a:cs typeface="Arial" pitchFamily="34" charset="0"/>
              </a:rPr>
              <a:t> Με κίνητρα (οικονομικά , ψυχολογικά, κοινωνικά)</a:t>
            </a:r>
          </a:p>
        </p:txBody>
      </p:sp>
      <p:sp>
        <p:nvSpPr>
          <p:cNvPr id="36882" name="Text Box 17"/>
          <p:cNvSpPr txBox="1">
            <a:spLocks noChangeArrowheads="1"/>
          </p:cNvSpPr>
          <p:nvPr/>
        </p:nvSpPr>
        <p:spPr bwMode="auto">
          <a:xfrm>
            <a:off x="4402667" y="4097451"/>
            <a:ext cx="4489098" cy="1208980"/>
          </a:xfrm>
          <a:prstGeom prst="rect">
            <a:avLst/>
          </a:prstGeom>
          <a:noFill/>
          <a:ln w="9525">
            <a:solidFill>
              <a:schemeClr val="tx1"/>
            </a:solidFill>
            <a:miter lim="800000"/>
            <a:headEnd/>
            <a:tailEnd/>
          </a:ln>
        </p:spPr>
        <p:txBody>
          <a:bodyPr lIns="100008" tIns="50004" rIns="100008" bIns="50004">
            <a:spAutoFit/>
          </a:bodyPr>
          <a:lstStyle/>
          <a:p>
            <a:pPr>
              <a:buFont typeface="Arial" pitchFamily="34" charset="0"/>
              <a:buChar char="•"/>
              <a:defRPr/>
            </a:pPr>
            <a:r>
              <a:rPr lang="el-GR" dirty="0" smtClean="0">
                <a:latin typeface="+mn-lt"/>
              </a:rPr>
              <a:t> χρόνοι </a:t>
            </a:r>
            <a:r>
              <a:rPr lang="el-GR" dirty="0">
                <a:latin typeface="+mn-lt"/>
              </a:rPr>
              <a:t>προετοιμασίας</a:t>
            </a:r>
          </a:p>
          <a:p>
            <a:pPr>
              <a:buFont typeface="Arial" pitchFamily="34" charset="0"/>
              <a:buChar char="•"/>
              <a:defRPr/>
            </a:pPr>
            <a:r>
              <a:rPr lang="el-GR" dirty="0">
                <a:latin typeface="+mn-lt"/>
              </a:rPr>
              <a:t> νεκροί χρόνοι (από βλάβες, ελλείψεις υλικών, προσωπικού,  κακή συντήρηση, διακοπές ΔΕΗ, κ.α.)</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lstStyle/>
          <a:p>
            <a:r>
              <a:rPr lang="el-GR" sz="4000" b="1" dirty="0" smtClean="0"/>
              <a:t>Παράδειγμα 3ο</a:t>
            </a:r>
            <a:endParaRPr lang="el-GR" sz="4000" b="1" dirty="0"/>
          </a:p>
        </p:txBody>
      </p:sp>
      <p:sp>
        <p:nvSpPr>
          <p:cNvPr id="3" name="2 - Θέση περιεχομένου"/>
          <p:cNvSpPr>
            <a:spLocks noGrp="1"/>
          </p:cNvSpPr>
          <p:nvPr>
            <p:ph idx="1"/>
          </p:nvPr>
        </p:nvSpPr>
        <p:spPr>
          <a:xfrm>
            <a:off x="107504" y="1052736"/>
            <a:ext cx="8856984" cy="5472608"/>
          </a:xfrm>
        </p:spPr>
        <p:txBody>
          <a:bodyPr/>
          <a:lstStyle/>
          <a:p>
            <a:pPr algn="just">
              <a:lnSpc>
                <a:spcPct val="90000"/>
              </a:lnSpc>
            </a:pPr>
            <a:r>
              <a:rPr lang="el-GR" sz="2800" dirty="0" smtClean="0"/>
              <a:t>Έστω ότι έχουμε 3 συντελεστές παραγωγής με:</a:t>
            </a:r>
          </a:p>
          <a:p>
            <a:pPr algn="just">
              <a:lnSpc>
                <a:spcPct val="90000"/>
              </a:lnSpc>
              <a:buNone/>
            </a:pPr>
            <a:r>
              <a:rPr lang="el-GR" sz="2800" dirty="0" smtClean="0"/>
              <a:t>1)  απόδοση συντελεστή Χ</a:t>
            </a:r>
            <a:r>
              <a:rPr lang="en-US" sz="2800" baseline="-25000" dirty="0" smtClean="0"/>
              <a:t>max</a:t>
            </a:r>
            <a:r>
              <a:rPr lang="el-GR" sz="2800" dirty="0" smtClean="0"/>
              <a:t>=5</a:t>
            </a:r>
            <a:r>
              <a:rPr lang="en-US" sz="2800" dirty="0" smtClean="0"/>
              <a:t>00 </a:t>
            </a:r>
            <a:r>
              <a:rPr lang="el-GR" sz="2800" dirty="0" smtClean="0"/>
              <a:t>τεμ./ώρα</a:t>
            </a:r>
          </a:p>
          <a:p>
            <a:pPr algn="just"/>
            <a:r>
              <a:rPr lang="el-GR" sz="2800" dirty="0" smtClean="0"/>
              <a:t> Χ</a:t>
            </a:r>
            <a:r>
              <a:rPr lang="el-GR" sz="2800" baseline="-25000" dirty="0" smtClean="0"/>
              <a:t>1 </a:t>
            </a:r>
            <a:r>
              <a:rPr lang="el-GR" sz="2800" dirty="0" smtClean="0"/>
              <a:t>=340, Χ</a:t>
            </a:r>
            <a:r>
              <a:rPr lang="el-GR" sz="2800" baseline="-25000" dirty="0" smtClean="0"/>
              <a:t>2</a:t>
            </a:r>
            <a:r>
              <a:rPr lang="el-GR" sz="2800" dirty="0" smtClean="0"/>
              <a:t>= 400 και Χ</a:t>
            </a:r>
            <a:r>
              <a:rPr lang="el-GR" sz="2800" baseline="-25000" dirty="0" smtClean="0"/>
              <a:t>3 </a:t>
            </a:r>
            <a:r>
              <a:rPr lang="el-GR" sz="2800" dirty="0" smtClean="0"/>
              <a:t>= 300</a:t>
            </a:r>
          </a:p>
          <a:p>
            <a:pPr algn="just">
              <a:buNone/>
            </a:pPr>
            <a:r>
              <a:rPr lang="el-GR" sz="2800" dirty="0" smtClean="0"/>
              <a:t>2) Ποσοστό </a:t>
            </a:r>
            <a:r>
              <a:rPr lang="en-US" sz="2800" dirty="0" smtClean="0"/>
              <a:t>% </a:t>
            </a:r>
            <a:r>
              <a:rPr lang="el-GR" sz="2800" dirty="0" smtClean="0"/>
              <a:t>απασχόλησης συντελεστή</a:t>
            </a:r>
          </a:p>
          <a:p>
            <a:pPr algn="just"/>
            <a:r>
              <a:rPr lang="el-GR" sz="2800" dirty="0" smtClean="0"/>
              <a:t>Β</a:t>
            </a:r>
            <a:r>
              <a:rPr lang="el-GR" sz="2800" baseline="-25000" dirty="0" smtClean="0"/>
              <a:t>1 </a:t>
            </a:r>
            <a:r>
              <a:rPr lang="el-GR" sz="2800" dirty="0" smtClean="0"/>
              <a:t>= 40%, Β</a:t>
            </a:r>
            <a:r>
              <a:rPr lang="el-GR" sz="2800" baseline="-25000" dirty="0" smtClean="0"/>
              <a:t>2 </a:t>
            </a:r>
            <a:r>
              <a:rPr lang="el-GR" sz="2800" dirty="0" smtClean="0"/>
              <a:t>= 30% και Β</a:t>
            </a:r>
            <a:r>
              <a:rPr lang="el-GR" sz="2800" baseline="-25000" dirty="0" smtClean="0"/>
              <a:t>3 </a:t>
            </a:r>
            <a:r>
              <a:rPr lang="el-GR" sz="2800" dirty="0" smtClean="0"/>
              <a:t>= 50%</a:t>
            </a:r>
          </a:p>
          <a:p>
            <a:pPr algn="just"/>
            <a:r>
              <a:rPr lang="el-GR" sz="2800" dirty="0" smtClean="0"/>
              <a:t>Να βρεθεί η παραγωγικότητα των 3 συντελεστών ξεχωριστά.</a:t>
            </a:r>
          </a:p>
          <a:p>
            <a:pPr algn="just"/>
            <a:endParaRPr lang="el-GR" sz="2800" dirty="0" smtClean="0"/>
          </a:p>
          <a:p>
            <a:endParaRPr lang="el-GR" sz="2800" dirty="0" smtClean="0"/>
          </a:p>
          <a:p>
            <a:endParaRPr lang="el-GR" sz="2800" dirty="0" smtClean="0"/>
          </a:p>
          <a:p>
            <a:endParaRPr lang="el-GR" sz="2800" dirty="0" smtClean="0"/>
          </a:p>
          <a:p>
            <a:endParaRPr lang="el-GR" sz="28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163286"/>
            <a:ext cx="9143999" cy="673426"/>
          </a:xfrm>
        </p:spPr>
        <p:txBody>
          <a:bodyPr/>
          <a:lstStyle/>
          <a:p>
            <a:pPr eaLnBrk="1" hangingPunct="1">
              <a:defRPr/>
            </a:pPr>
            <a:r>
              <a:rPr lang="el-GR" sz="3200" b="1" spc="-328" dirty="0" smtClean="0">
                <a:solidFill>
                  <a:srgbClr val="0070C0"/>
                </a:solidFill>
              </a:rPr>
              <a:t>Παράδειγμα μέτρησης παραγωγικότητας με απόδοση πόρου και % απασχόλησης</a:t>
            </a:r>
          </a:p>
        </p:txBody>
      </p:sp>
      <p:sp>
        <p:nvSpPr>
          <p:cNvPr id="39939" name="Rectangle 45"/>
          <p:cNvSpPr>
            <a:spLocks noGrp="1" noChangeArrowheads="1"/>
          </p:cNvSpPr>
          <p:nvPr>
            <p:ph idx="1"/>
          </p:nvPr>
        </p:nvSpPr>
        <p:spPr>
          <a:xfrm>
            <a:off x="331611" y="6130018"/>
            <a:ext cx="7761111" cy="493259"/>
          </a:xfrm>
        </p:spPr>
        <p:txBody>
          <a:bodyPr/>
          <a:lstStyle/>
          <a:p>
            <a:pPr eaLnBrk="1" hangingPunct="1">
              <a:lnSpc>
                <a:spcPct val="80000"/>
              </a:lnSpc>
              <a:buFont typeface="Symbol" pitchFamily="18" charset="2"/>
              <a:buNone/>
            </a:pPr>
            <a:r>
              <a:rPr lang="el-GR" altLang="ko-KR" sz="1300" dirty="0" smtClean="0">
                <a:solidFill>
                  <a:schemeClr val="accent2"/>
                </a:solidFill>
              </a:rPr>
              <a:t>Πηγή: Διοίκηση Παραγωγής, Κ. Δερβιτσιώτης, Δ’ έκδοση, Οικονομική Βιβλιοθήκη, 2006.</a:t>
            </a:r>
          </a:p>
          <a:p>
            <a:pPr eaLnBrk="1" hangingPunct="1">
              <a:lnSpc>
                <a:spcPct val="80000"/>
              </a:lnSpc>
              <a:buFont typeface="Symbol" pitchFamily="18" charset="2"/>
              <a:buNone/>
            </a:pPr>
            <a:r>
              <a:rPr lang="el-GR" altLang="ko-KR" sz="1300" dirty="0" smtClean="0">
                <a:solidFill>
                  <a:schemeClr val="accent2"/>
                </a:solidFill>
              </a:rPr>
              <a:t> – Σχεδιάγραμμα 2</a:t>
            </a:r>
            <a:endParaRPr lang="el-GR" sz="1300" dirty="0" smtClean="0">
              <a:solidFill>
                <a:schemeClr val="accent2"/>
              </a:solidFill>
            </a:endParaRPr>
          </a:p>
        </p:txBody>
      </p:sp>
      <p:sp>
        <p:nvSpPr>
          <p:cNvPr id="37890" name="Slide Number Placeholder 3"/>
          <p:cNvSpPr>
            <a:spLocks noGrp="1"/>
          </p:cNvSpPr>
          <p:nvPr>
            <p:ph type="sldNum" sz="quarter" idx="12"/>
          </p:nvPr>
        </p:nvSpPr>
        <p:spPr/>
        <p:txBody>
          <a:bodyPr/>
          <a:lstStyle/>
          <a:p>
            <a:pPr defTabSz="915004">
              <a:defRPr/>
            </a:pPr>
            <a:fld id="{BD84A0B0-B2F3-4DEF-8594-5365A76543CC}" type="slidenum">
              <a:rPr lang="en-US"/>
              <a:pPr defTabSz="915004">
                <a:defRPr/>
              </a:pPr>
              <a:t>117</a:t>
            </a:fld>
            <a:endParaRPr lang="en-US" dirty="0"/>
          </a:p>
        </p:txBody>
      </p:sp>
      <p:sp>
        <p:nvSpPr>
          <p:cNvPr id="39941" name="Text Box 3"/>
          <p:cNvSpPr txBox="1">
            <a:spLocks noChangeArrowheads="1"/>
          </p:cNvSpPr>
          <p:nvPr/>
        </p:nvSpPr>
        <p:spPr bwMode="auto">
          <a:xfrm>
            <a:off x="492126" y="1576729"/>
            <a:ext cx="2709333" cy="654982"/>
          </a:xfrm>
          <a:prstGeom prst="rect">
            <a:avLst/>
          </a:prstGeom>
          <a:noFill/>
          <a:ln w="9525">
            <a:noFill/>
            <a:miter lim="800000"/>
            <a:headEnd/>
            <a:tailEnd/>
          </a:ln>
        </p:spPr>
        <p:txBody>
          <a:bodyPr lIns="100008" tIns="50004" rIns="100008" bIns="50004">
            <a:spAutoFit/>
          </a:bodyPr>
          <a:lstStyle/>
          <a:p>
            <a:pPr>
              <a:lnSpc>
                <a:spcPct val="90000"/>
              </a:lnSpc>
            </a:pPr>
            <a:r>
              <a:rPr lang="el-GR" sz="2000" dirty="0"/>
              <a:t>Απόδοση συντελεστή</a:t>
            </a:r>
          </a:p>
          <a:p>
            <a:pPr>
              <a:lnSpc>
                <a:spcPct val="90000"/>
              </a:lnSpc>
            </a:pPr>
            <a:r>
              <a:rPr lang="el-GR" sz="2000" dirty="0"/>
              <a:t>Χ</a:t>
            </a:r>
            <a:r>
              <a:rPr lang="en-US" sz="2000" baseline="-25000" dirty="0"/>
              <a:t>max</a:t>
            </a:r>
            <a:r>
              <a:rPr lang="el-GR" sz="2000" dirty="0"/>
              <a:t>=5</a:t>
            </a:r>
            <a:r>
              <a:rPr lang="en-US" sz="2000" dirty="0"/>
              <a:t>00 </a:t>
            </a:r>
            <a:r>
              <a:rPr lang="el-GR" sz="2000" dirty="0"/>
              <a:t>τεμ./ώρα</a:t>
            </a:r>
          </a:p>
        </p:txBody>
      </p:sp>
      <p:sp>
        <p:nvSpPr>
          <p:cNvPr id="39942" name="Text Box 4"/>
          <p:cNvSpPr txBox="1">
            <a:spLocks noChangeArrowheads="1"/>
          </p:cNvSpPr>
          <p:nvPr/>
        </p:nvSpPr>
        <p:spPr bwMode="auto">
          <a:xfrm>
            <a:off x="3291417" y="1654970"/>
            <a:ext cx="2709333" cy="654982"/>
          </a:xfrm>
          <a:prstGeom prst="rect">
            <a:avLst/>
          </a:prstGeom>
          <a:noFill/>
          <a:ln w="9525">
            <a:noFill/>
            <a:miter lim="800000"/>
            <a:headEnd/>
            <a:tailEnd/>
          </a:ln>
        </p:spPr>
        <p:txBody>
          <a:bodyPr lIns="100008" tIns="50004" rIns="100008" bIns="50004">
            <a:spAutoFit/>
          </a:bodyPr>
          <a:lstStyle/>
          <a:p>
            <a:pPr algn="ctr">
              <a:lnSpc>
                <a:spcPct val="90000"/>
              </a:lnSpc>
            </a:pPr>
            <a:r>
              <a:rPr lang="en-US" sz="2000" dirty="0"/>
              <a:t>% </a:t>
            </a:r>
            <a:r>
              <a:rPr lang="el-GR" sz="2000" dirty="0"/>
              <a:t>απασχόλησης συντελεστή</a:t>
            </a:r>
          </a:p>
        </p:txBody>
      </p:sp>
      <p:sp>
        <p:nvSpPr>
          <p:cNvPr id="39943" name="Text Box 5"/>
          <p:cNvSpPr txBox="1">
            <a:spLocks noChangeArrowheads="1"/>
          </p:cNvSpPr>
          <p:nvPr/>
        </p:nvSpPr>
        <p:spPr bwMode="auto">
          <a:xfrm>
            <a:off x="6092472" y="1654970"/>
            <a:ext cx="2709333" cy="654982"/>
          </a:xfrm>
          <a:prstGeom prst="rect">
            <a:avLst/>
          </a:prstGeom>
          <a:noFill/>
          <a:ln w="9525">
            <a:noFill/>
            <a:miter lim="800000"/>
            <a:headEnd/>
            <a:tailEnd/>
          </a:ln>
        </p:spPr>
        <p:txBody>
          <a:bodyPr lIns="100008" tIns="50004" rIns="100008" bIns="50004">
            <a:spAutoFit/>
          </a:bodyPr>
          <a:lstStyle/>
          <a:p>
            <a:pPr algn="ctr">
              <a:lnSpc>
                <a:spcPct val="90000"/>
              </a:lnSpc>
            </a:pPr>
            <a:r>
              <a:rPr lang="el-GR" sz="2000" dirty="0"/>
              <a:t>παραγωγικότητα συντελεστή</a:t>
            </a:r>
          </a:p>
        </p:txBody>
      </p:sp>
      <p:grpSp>
        <p:nvGrpSpPr>
          <p:cNvPr id="2" name="Group 6"/>
          <p:cNvGrpSpPr>
            <a:grpSpLocks/>
          </p:cNvGrpSpPr>
          <p:nvPr/>
        </p:nvGrpSpPr>
        <p:grpSpPr bwMode="auto">
          <a:xfrm>
            <a:off x="338667" y="2530930"/>
            <a:ext cx="8466667" cy="1001826"/>
            <a:chOff x="192" y="1488"/>
            <a:chExt cx="4800" cy="589"/>
          </a:xfrm>
        </p:grpSpPr>
        <p:sp>
          <p:nvSpPr>
            <p:cNvPr id="39971" name="Rectangle 7"/>
            <p:cNvSpPr>
              <a:spLocks noChangeArrowheads="1"/>
            </p:cNvSpPr>
            <p:nvPr/>
          </p:nvSpPr>
          <p:spPr bwMode="auto">
            <a:xfrm>
              <a:off x="528" y="1488"/>
              <a:ext cx="864"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72" name="Rectangle 8"/>
            <p:cNvSpPr>
              <a:spLocks noChangeArrowheads="1"/>
            </p:cNvSpPr>
            <p:nvPr/>
          </p:nvSpPr>
          <p:spPr bwMode="auto">
            <a:xfrm>
              <a:off x="1392" y="1488"/>
              <a:ext cx="480"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73" name="Text Box 9"/>
            <p:cNvSpPr txBox="1">
              <a:spLocks noChangeArrowheads="1"/>
            </p:cNvSpPr>
            <p:nvPr/>
          </p:nvSpPr>
          <p:spPr bwMode="auto">
            <a:xfrm>
              <a:off x="1872" y="1488"/>
              <a:ext cx="192" cy="217"/>
            </a:xfrm>
            <a:prstGeom prst="rect">
              <a:avLst/>
            </a:prstGeom>
            <a:noFill/>
            <a:ln w="9525">
              <a:noFill/>
              <a:miter lim="800000"/>
              <a:headEnd/>
              <a:tailEnd/>
            </a:ln>
          </p:spPr>
          <p:txBody>
            <a:bodyPr>
              <a:spAutoFit/>
            </a:bodyPr>
            <a:lstStyle/>
            <a:p>
              <a:pPr>
                <a:spcBef>
                  <a:spcPct val="50000"/>
                </a:spcBef>
              </a:pPr>
              <a:r>
                <a:rPr lang="en-US" dirty="0">
                  <a:solidFill>
                    <a:srgbClr val="CC0066"/>
                  </a:solidFill>
                </a:rPr>
                <a:t>x</a:t>
              </a:r>
              <a:endParaRPr lang="el-GR" dirty="0">
                <a:solidFill>
                  <a:srgbClr val="CC0066"/>
                </a:solidFill>
              </a:endParaRPr>
            </a:p>
          </p:txBody>
        </p:sp>
        <p:sp>
          <p:nvSpPr>
            <p:cNvPr id="39974" name="Rectangle 10"/>
            <p:cNvSpPr>
              <a:spLocks noChangeArrowheads="1"/>
            </p:cNvSpPr>
            <p:nvPr/>
          </p:nvSpPr>
          <p:spPr bwMode="auto">
            <a:xfrm>
              <a:off x="2112" y="1488"/>
              <a:ext cx="528"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75" name="Rectangle 11"/>
            <p:cNvSpPr>
              <a:spLocks noChangeArrowheads="1"/>
            </p:cNvSpPr>
            <p:nvPr/>
          </p:nvSpPr>
          <p:spPr bwMode="auto">
            <a:xfrm>
              <a:off x="2640" y="1488"/>
              <a:ext cx="768"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76" name="Text Box 12"/>
            <p:cNvSpPr txBox="1">
              <a:spLocks noChangeArrowheads="1"/>
            </p:cNvSpPr>
            <p:nvPr/>
          </p:nvSpPr>
          <p:spPr bwMode="auto">
            <a:xfrm>
              <a:off x="3456" y="1488"/>
              <a:ext cx="192" cy="217"/>
            </a:xfrm>
            <a:prstGeom prst="rect">
              <a:avLst/>
            </a:prstGeom>
            <a:noFill/>
            <a:ln w="9525">
              <a:noFill/>
              <a:miter lim="800000"/>
              <a:headEnd/>
              <a:tailEnd/>
            </a:ln>
          </p:spPr>
          <p:txBody>
            <a:bodyPr>
              <a:spAutoFit/>
            </a:bodyPr>
            <a:lstStyle/>
            <a:p>
              <a:pPr>
                <a:spcBef>
                  <a:spcPct val="50000"/>
                </a:spcBef>
              </a:pPr>
              <a:r>
                <a:rPr lang="el-GR" dirty="0">
                  <a:solidFill>
                    <a:srgbClr val="CC0066"/>
                  </a:solidFill>
                </a:rPr>
                <a:t>=</a:t>
              </a:r>
            </a:p>
          </p:txBody>
        </p:sp>
        <p:sp>
          <p:nvSpPr>
            <p:cNvPr id="39977" name="Rectangle 13"/>
            <p:cNvSpPr>
              <a:spLocks noChangeArrowheads="1"/>
            </p:cNvSpPr>
            <p:nvPr/>
          </p:nvSpPr>
          <p:spPr bwMode="auto">
            <a:xfrm>
              <a:off x="3696" y="1488"/>
              <a:ext cx="336"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78" name="Rectangle 14"/>
            <p:cNvSpPr>
              <a:spLocks noChangeArrowheads="1"/>
            </p:cNvSpPr>
            <p:nvPr/>
          </p:nvSpPr>
          <p:spPr bwMode="auto">
            <a:xfrm>
              <a:off x="4032" y="1488"/>
              <a:ext cx="960"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79" name="Text Box 15"/>
            <p:cNvSpPr txBox="1">
              <a:spLocks noChangeArrowheads="1"/>
            </p:cNvSpPr>
            <p:nvPr/>
          </p:nvSpPr>
          <p:spPr bwMode="auto">
            <a:xfrm>
              <a:off x="864" y="1824"/>
              <a:ext cx="672" cy="253"/>
            </a:xfrm>
            <a:prstGeom prst="rect">
              <a:avLst/>
            </a:prstGeom>
            <a:noFill/>
            <a:ln w="9525">
              <a:noFill/>
              <a:miter lim="800000"/>
              <a:headEnd/>
              <a:tailEnd/>
            </a:ln>
          </p:spPr>
          <p:txBody>
            <a:bodyPr>
              <a:spAutoFit/>
            </a:bodyPr>
            <a:lstStyle/>
            <a:p>
              <a:pPr>
                <a:spcBef>
                  <a:spcPct val="50000"/>
                </a:spcBef>
              </a:pPr>
              <a:r>
                <a:rPr lang="el-GR" sz="2200" dirty="0"/>
                <a:t>Χ</a:t>
              </a:r>
              <a:r>
                <a:rPr lang="el-GR" sz="2200" baseline="-25000" dirty="0"/>
                <a:t>1</a:t>
              </a:r>
              <a:r>
                <a:rPr lang="el-GR" sz="2200" dirty="0"/>
                <a:t>=340</a:t>
              </a:r>
            </a:p>
          </p:txBody>
        </p:sp>
        <p:sp>
          <p:nvSpPr>
            <p:cNvPr id="39980" name="Text Box 16"/>
            <p:cNvSpPr txBox="1">
              <a:spLocks noChangeArrowheads="1"/>
            </p:cNvSpPr>
            <p:nvPr/>
          </p:nvSpPr>
          <p:spPr bwMode="auto">
            <a:xfrm>
              <a:off x="2400" y="1824"/>
              <a:ext cx="804" cy="253"/>
            </a:xfrm>
            <a:prstGeom prst="rect">
              <a:avLst/>
            </a:prstGeom>
            <a:noFill/>
            <a:ln w="9525">
              <a:noFill/>
              <a:miter lim="800000"/>
              <a:headEnd/>
              <a:tailEnd/>
            </a:ln>
          </p:spPr>
          <p:txBody>
            <a:bodyPr wrap="square">
              <a:spAutoFit/>
            </a:bodyPr>
            <a:lstStyle/>
            <a:p>
              <a:pPr>
                <a:spcBef>
                  <a:spcPct val="50000"/>
                </a:spcBef>
              </a:pPr>
              <a:r>
                <a:rPr lang="el-GR" sz="2200" dirty="0"/>
                <a:t>Β</a:t>
              </a:r>
              <a:r>
                <a:rPr lang="el-GR" sz="2200" baseline="-25000" dirty="0"/>
                <a:t>1</a:t>
              </a:r>
              <a:r>
                <a:rPr lang="el-GR" sz="2200" dirty="0"/>
                <a:t>=40%</a:t>
              </a:r>
            </a:p>
          </p:txBody>
        </p:sp>
        <p:sp>
          <p:nvSpPr>
            <p:cNvPr id="39981" name="Text Box 17"/>
            <p:cNvSpPr txBox="1">
              <a:spLocks noChangeArrowheads="1"/>
            </p:cNvSpPr>
            <p:nvPr/>
          </p:nvSpPr>
          <p:spPr bwMode="auto">
            <a:xfrm>
              <a:off x="3888" y="1814"/>
              <a:ext cx="672" cy="253"/>
            </a:xfrm>
            <a:prstGeom prst="rect">
              <a:avLst/>
            </a:prstGeom>
            <a:noFill/>
            <a:ln w="9525">
              <a:noFill/>
              <a:miter lim="800000"/>
              <a:headEnd/>
              <a:tailEnd/>
            </a:ln>
          </p:spPr>
          <p:txBody>
            <a:bodyPr>
              <a:spAutoFit/>
            </a:bodyPr>
            <a:lstStyle/>
            <a:p>
              <a:pPr>
                <a:spcBef>
                  <a:spcPct val="50000"/>
                </a:spcBef>
              </a:pPr>
              <a:r>
                <a:rPr lang="el-GR" sz="2200" dirty="0"/>
                <a:t>Π</a:t>
              </a:r>
              <a:r>
                <a:rPr lang="el-GR" sz="2200" baseline="-25000" dirty="0"/>
                <a:t>1</a:t>
              </a:r>
              <a:r>
                <a:rPr lang="el-GR" sz="2200" dirty="0"/>
                <a:t>=136</a:t>
              </a:r>
            </a:p>
          </p:txBody>
        </p:sp>
        <p:sp>
          <p:nvSpPr>
            <p:cNvPr id="39982" name="Text Box 18"/>
            <p:cNvSpPr txBox="1">
              <a:spLocks noChangeArrowheads="1"/>
            </p:cNvSpPr>
            <p:nvPr/>
          </p:nvSpPr>
          <p:spPr bwMode="auto">
            <a:xfrm>
              <a:off x="192" y="1488"/>
              <a:ext cx="240" cy="217"/>
            </a:xfrm>
            <a:prstGeom prst="rect">
              <a:avLst/>
            </a:prstGeom>
            <a:noFill/>
            <a:ln w="9525">
              <a:noFill/>
              <a:miter lim="800000"/>
              <a:headEnd/>
              <a:tailEnd/>
            </a:ln>
          </p:spPr>
          <p:txBody>
            <a:bodyPr>
              <a:spAutoFit/>
            </a:bodyPr>
            <a:lstStyle/>
            <a:p>
              <a:pPr>
                <a:spcBef>
                  <a:spcPct val="50000"/>
                </a:spcBef>
              </a:pPr>
              <a:r>
                <a:rPr lang="el-GR" dirty="0">
                  <a:solidFill>
                    <a:srgbClr val="CC0066"/>
                  </a:solidFill>
                </a:rPr>
                <a:t>1</a:t>
              </a:r>
            </a:p>
          </p:txBody>
        </p:sp>
      </p:grpSp>
      <p:grpSp>
        <p:nvGrpSpPr>
          <p:cNvPr id="3" name="Group 19"/>
          <p:cNvGrpSpPr>
            <a:grpSpLocks/>
          </p:cNvGrpSpPr>
          <p:nvPr/>
        </p:nvGrpSpPr>
        <p:grpSpPr bwMode="auto">
          <a:xfrm>
            <a:off x="338667" y="3755573"/>
            <a:ext cx="8466667" cy="1001826"/>
            <a:chOff x="192" y="2208"/>
            <a:chExt cx="4800" cy="589"/>
          </a:xfrm>
        </p:grpSpPr>
        <p:sp>
          <p:nvSpPr>
            <p:cNvPr id="39959" name="Rectangle 20"/>
            <p:cNvSpPr>
              <a:spLocks noChangeArrowheads="1"/>
            </p:cNvSpPr>
            <p:nvPr/>
          </p:nvSpPr>
          <p:spPr bwMode="auto">
            <a:xfrm>
              <a:off x="528" y="2208"/>
              <a:ext cx="1056"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60" name="Rectangle 21"/>
            <p:cNvSpPr>
              <a:spLocks noChangeArrowheads="1"/>
            </p:cNvSpPr>
            <p:nvPr/>
          </p:nvSpPr>
          <p:spPr bwMode="auto">
            <a:xfrm>
              <a:off x="1584" y="2208"/>
              <a:ext cx="288"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61" name="Text Box 22"/>
            <p:cNvSpPr txBox="1">
              <a:spLocks noChangeArrowheads="1"/>
            </p:cNvSpPr>
            <p:nvPr/>
          </p:nvSpPr>
          <p:spPr bwMode="auto">
            <a:xfrm>
              <a:off x="1872" y="2208"/>
              <a:ext cx="192" cy="217"/>
            </a:xfrm>
            <a:prstGeom prst="rect">
              <a:avLst/>
            </a:prstGeom>
            <a:noFill/>
            <a:ln w="9525">
              <a:noFill/>
              <a:miter lim="800000"/>
              <a:headEnd/>
              <a:tailEnd/>
            </a:ln>
          </p:spPr>
          <p:txBody>
            <a:bodyPr>
              <a:spAutoFit/>
            </a:bodyPr>
            <a:lstStyle/>
            <a:p>
              <a:pPr>
                <a:spcBef>
                  <a:spcPct val="50000"/>
                </a:spcBef>
              </a:pPr>
              <a:r>
                <a:rPr lang="en-US" dirty="0">
                  <a:solidFill>
                    <a:srgbClr val="CC0066"/>
                  </a:solidFill>
                </a:rPr>
                <a:t>x</a:t>
              </a:r>
              <a:endParaRPr lang="el-GR" dirty="0">
                <a:solidFill>
                  <a:srgbClr val="CC0066"/>
                </a:solidFill>
              </a:endParaRPr>
            </a:p>
          </p:txBody>
        </p:sp>
        <p:sp>
          <p:nvSpPr>
            <p:cNvPr id="39962" name="Rectangle 23"/>
            <p:cNvSpPr>
              <a:spLocks noChangeArrowheads="1"/>
            </p:cNvSpPr>
            <p:nvPr/>
          </p:nvSpPr>
          <p:spPr bwMode="auto">
            <a:xfrm>
              <a:off x="2112" y="2208"/>
              <a:ext cx="384"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63" name="Rectangle 24"/>
            <p:cNvSpPr>
              <a:spLocks noChangeArrowheads="1"/>
            </p:cNvSpPr>
            <p:nvPr/>
          </p:nvSpPr>
          <p:spPr bwMode="auto">
            <a:xfrm>
              <a:off x="2496" y="2208"/>
              <a:ext cx="912"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64" name="Text Box 25"/>
            <p:cNvSpPr txBox="1">
              <a:spLocks noChangeArrowheads="1"/>
            </p:cNvSpPr>
            <p:nvPr/>
          </p:nvSpPr>
          <p:spPr bwMode="auto">
            <a:xfrm>
              <a:off x="3456" y="2208"/>
              <a:ext cx="192" cy="217"/>
            </a:xfrm>
            <a:prstGeom prst="rect">
              <a:avLst/>
            </a:prstGeom>
            <a:noFill/>
            <a:ln w="9525">
              <a:noFill/>
              <a:miter lim="800000"/>
              <a:headEnd/>
              <a:tailEnd/>
            </a:ln>
          </p:spPr>
          <p:txBody>
            <a:bodyPr>
              <a:spAutoFit/>
            </a:bodyPr>
            <a:lstStyle/>
            <a:p>
              <a:pPr>
                <a:spcBef>
                  <a:spcPct val="50000"/>
                </a:spcBef>
              </a:pPr>
              <a:r>
                <a:rPr lang="el-GR" dirty="0">
                  <a:solidFill>
                    <a:srgbClr val="CC0066"/>
                  </a:solidFill>
                </a:rPr>
                <a:t>=</a:t>
              </a:r>
            </a:p>
          </p:txBody>
        </p:sp>
        <p:sp>
          <p:nvSpPr>
            <p:cNvPr id="39965" name="Rectangle 26"/>
            <p:cNvSpPr>
              <a:spLocks noChangeArrowheads="1"/>
            </p:cNvSpPr>
            <p:nvPr/>
          </p:nvSpPr>
          <p:spPr bwMode="auto">
            <a:xfrm>
              <a:off x="3696" y="2208"/>
              <a:ext cx="288"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66" name="Rectangle 27"/>
            <p:cNvSpPr>
              <a:spLocks noChangeArrowheads="1"/>
            </p:cNvSpPr>
            <p:nvPr/>
          </p:nvSpPr>
          <p:spPr bwMode="auto">
            <a:xfrm>
              <a:off x="3984" y="2208"/>
              <a:ext cx="1008"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67" name="Text Box 28"/>
            <p:cNvSpPr txBox="1">
              <a:spLocks noChangeArrowheads="1"/>
            </p:cNvSpPr>
            <p:nvPr/>
          </p:nvSpPr>
          <p:spPr bwMode="auto">
            <a:xfrm>
              <a:off x="864" y="2544"/>
              <a:ext cx="672" cy="253"/>
            </a:xfrm>
            <a:prstGeom prst="rect">
              <a:avLst/>
            </a:prstGeom>
            <a:noFill/>
            <a:ln w="9525">
              <a:noFill/>
              <a:miter lim="800000"/>
              <a:headEnd/>
              <a:tailEnd/>
            </a:ln>
          </p:spPr>
          <p:txBody>
            <a:bodyPr>
              <a:spAutoFit/>
            </a:bodyPr>
            <a:lstStyle/>
            <a:p>
              <a:pPr>
                <a:spcBef>
                  <a:spcPct val="50000"/>
                </a:spcBef>
              </a:pPr>
              <a:r>
                <a:rPr lang="el-GR" sz="2200" dirty="0"/>
                <a:t>Χ</a:t>
              </a:r>
              <a:r>
                <a:rPr lang="el-GR" sz="2200" baseline="-25000" dirty="0"/>
                <a:t>2</a:t>
              </a:r>
              <a:r>
                <a:rPr lang="el-GR" sz="2200" dirty="0"/>
                <a:t>=400</a:t>
              </a:r>
            </a:p>
          </p:txBody>
        </p:sp>
        <p:sp>
          <p:nvSpPr>
            <p:cNvPr id="39968" name="Text Box 29"/>
            <p:cNvSpPr txBox="1">
              <a:spLocks noChangeArrowheads="1"/>
            </p:cNvSpPr>
            <p:nvPr/>
          </p:nvSpPr>
          <p:spPr bwMode="auto">
            <a:xfrm>
              <a:off x="2400" y="2544"/>
              <a:ext cx="804" cy="253"/>
            </a:xfrm>
            <a:prstGeom prst="rect">
              <a:avLst/>
            </a:prstGeom>
            <a:noFill/>
            <a:ln w="9525">
              <a:noFill/>
              <a:miter lim="800000"/>
              <a:headEnd/>
              <a:tailEnd/>
            </a:ln>
          </p:spPr>
          <p:txBody>
            <a:bodyPr wrap="square">
              <a:spAutoFit/>
            </a:bodyPr>
            <a:lstStyle/>
            <a:p>
              <a:pPr>
                <a:spcBef>
                  <a:spcPct val="50000"/>
                </a:spcBef>
              </a:pPr>
              <a:r>
                <a:rPr lang="el-GR" sz="2200" dirty="0"/>
                <a:t>Β</a:t>
              </a:r>
              <a:r>
                <a:rPr lang="el-GR" sz="2200" baseline="-25000" dirty="0"/>
                <a:t>2</a:t>
              </a:r>
              <a:r>
                <a:rPr lang="el-GR" sz="2200" dirty="0"/>
                <a:t>=30%</a:t>
              </a:r>
            </a:p>
          </p:txBody>
        </p:sp>
        <p:sp>
          <p:nvSpPr>
            <p:cNvPr id="39969" name="Text Box 30"/>
            <p:cNvSpPr txBox="1">
              <a:spLocks noChangeArrowheads="1"/>
            </p:cNvSpPr>
            <p:nvPr/>
          </p:nvSpPr>
          <p:spPr bwMode="auto">
            <a:xfrm>
              <a:off x="3888" y="2534"/>
              <a:ext cx="672" cy="253"/>
            </a:xfrm>
            <a:prstGeom prst="rect">
              <a:avLst/>
            </a:prstGeom>
            <a:noFill/>
            <a:ln w="9525">
              <a:noFill/>
              <a:miter lim="800000"/>
              <a:headEnd/>
              <a:tailEnd/>
            </a:ln>
          </p:spPr>
          <p:txBody>
            <a:bodyPr>
              <a:spAutoFit/>
            </a:bodyPr>
            <a:lstStyle/>
            <a:p>
              <a:pPr>
                <a:spcBef>
                  <a:spcPct val="50000"/>
                </a:spcBef>
              </a:pPr>
              <a:r>
                <a:rPr lang="el-GR" sz="2200" dirty="0"/>
                <a:t>Π</a:t>
              </a:r>
              <a:r>
                <a:rPr lang="el-GR" sz="2200" baseline="-25000" dirty="0"/>
                <a:t>2</a:t>
              </a:r>
              <a:r>
                <a:rPr lang="el-GR" sz="2200" dirty="0"/>
                <a:t>=120</a:t>
              </a:r>
            </a:p>
          </p:txBody>
        </p:sp>
        <p:sp>
          <p:nvSpPr>
            <p:cNvPr id="39970" name="Text Box 31"/>
            <p:cNvSpPr txBox="1">
              <a:spLocks noChangeArrowheads="1"/>
            </p:cNvSpPr>
            <p:nvPr/>
          </p:nvSpPr>
          <p:spPr bwMode="auto">
            <a:xfrm>
              <a:off x="192" y="2208"/>
              <a:ext cx="240" cy="217"/>
            </a:xfrm>
            <a:prstGeom prst="rect">
              <a:avLst/>
            </a:prstGeom>
            <a:noFill/>
            <a:ln w="9525">
              <a:noFill/>
              <a:miter lim="800000"/>
              <a:headEnd/>
              <a:tailEnd/>
            </a:ln>
          </p:spPr>
          <p:txBody>
            <a:bodyPr>
              <a:spAutoFit/>
            </a:bodyPr>
            <a:lstStyle/>
            <a:p>
              <a:pPr>
                <a:spcBef>
                  <a:spcPct val="50000"/>
                </a:spcBef>
              </a:pPr>
              <a:r>
                <a:rPr lang="el-GR" dirty="0">
                  <a:solidFill>
                    <a:srgbClr val="CC0066"/>
                  </a:solidFill>
                </a:rPr>
                <a:t>2</a:t>
              </a:r>
            </a:p>
          </p:txBody>
        </p:sp>
      </p:grpSp>
      <p:grpSp>
        <p:nvGrpSpPr>
          <p:cNvPr id="4" name="Group 32"/>
          <p:cNvGrpSpPr>
            <a:grpSpLocks/>
          </p:cNvGrpSpPr>
          <p:nvPr/>
        </p:nvGrpSpPr>
        <p:grpSpPr bwMode="auto">
          <a:xfrm>
            <a:off x="338667" y="4881565"/>
            <a:ext cx="8466667" cy="1001826"/>
            <a:chOff x="192" y="2870"/>
            <a:chExt cx="4800" cy="589"/>
          </a:xfrm>
        </p:grpSpPr>
        <p:sp>
          <p:nvSpPr>
            <p:cNvPr id="39947" name="Rectangle 33"/>
            <p:cNvSpPr>
              <a:spLocks noChangeArrowheads="1"/>
            </p:cNvSpPr>
            <p:nvPr/>
          </p:nvSpPr>
          <p:spPr bwMode="auto">
            <a:xfrm>
              <a:off x="528" y="2870"/>
              <a:ext cx="720"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48" name="Rectangle 34"/>
            <p:cNvSpPr>
              <a:spLocks noChangeArrowheads="1"/>
            </p:cNvSpPr>
            <p:nvPr/>
          </p:nvSpPr>
          <p:spPr bwMode="auto">
            <a:xfrm>
              <a:off x="1248" y="2870"/>
              <a:ext cx="624"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49" name="Text Box 35"/>
            <p:cNvSpPr txBox="1">
              <a:spLocks noChangeArrowheads="1"/>
            </p:cNvSpPr>
            <p:nvPr/>
          </p:nvSpPr>
          <p:spPr bwMode="auto">
            <a:xfrm>
              <a:off x="1872" y="2870"/>
              <a:ext cx="192" cy="217"/>
            </a:xfrm>
            <a:prstGeom prst="rect">
              <a:avLst/>
            </a:prstGeom>
            <a:noFill/>
            <a:ln w="9525">
              <a:noFill/>
              <a:miter lim="800000"/>
              <a:headEnd/>
              <a:tailEnd/>
            </a:ln>
          </p:spPr>
          <p:txBody>
            <a:bodyPr>
              <a:spAutoFit/>
            </a:bodyPr>
            <a:lstStyle/>
            <a:p>
              <a:pPr>
                <a:spcBef>
                  <a:spcPct val="50000"/>
                </a:spcBef>
              </a:pPr>
              <a:r>
                <a:rPr lang="en-US" dirty="0">
                  <a:solidFill>
                    <a:srgbClr val="CC0066"/>
                  </a:solidFill>
                </a:rPr>
                <a:t>x</a:t>
              </a:r>
              <a:endParaRPr lang="el-GR" dirty="0">
                <a:solidFill>
                  <a:srgbClr val="CC0066"/>
                </a:solidFill>
              </a:endParaRPr>
            </a:p>
          </p:txBody>
        </p:sp>
        <p:sp>
          <p:nvSpPr>
            <p:cNvPr id="39950" name="Rectangle 36"/>
            <p:cNvSpPr>
              <a:spLocks noChangeArrowheads="1"/>
            </p:cNvSpPr>
            <p:nvPr/>
          </p:nvSpPr>
          <p:spPr bwMode="auto">
            <a:xfrm>
              <a:off x="2112" y="2870"/>
              <a:ext cx="672"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51" name="Rectangle 37"/>
            <p:cNvSpPr>
              <a:spLocks noChangeArrowheads="1"/>
            </p:cNvSpPr>
            <p:nvPr/>
          </p:nvSpPr>
          <p:spPr bwMode="auto">
            <a:xfrm>
              <a:off x="2784" y="2870"/>
              <a:ext cx="624"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52" name="Text Box 38"/>
            <p:cNvSpPr txBox="1">
              <a:spLocks noChangeArrowheads="1"/>
            </p:cNvSpPr>
            <p:nvPr/>
          </p:nvSpPr>
          <p:spPr bwMode="auto">
            <a:xfrm>
              <a:off x="3456" y="2870"/>
              <a:ext cx="192" cy="217"/>
            </a:xfrm>
            <a:prstGeom prst="rect">
              <a:avLst/>
            </a:prstGeom>
            <a:noFill/>
            <a:ln w="9525">
              <a:noFill/>
              <a:miter lim="800000"/>
              <a:headEnd/>
              <a:tailEnd/>
            </a:ln>
          </p:spPr>
          <p:txBody>
            <a:bodyPr>
              <a:spAutoFit/>
            </a:bodyPr>
            <a:lstStyle/>
            <a:p>
              <a:pPr>
                <a:spcBef>
                  <a:spcPct val="50000"/>
                </a:spcBef>
              </a:pPr>
              <a:r>
                <a:rPr lang="el-GR" dirty="0">
                  <a:solidFill>
                    <a:srgbClr val="CC0066"/>
                  </a:solidFill>
                </a:rPr>
                <a:t>=</a:t>
              </a:r>
            </a:p>
          </p:txBody>
        </p:sp>
        <p:sp>
          <p:nvSpPr>
            <p:cNvPr id="39953" name="Rectangle 39"/>
            <p:cNvSpPr>
              <a:spLocks noChangeArrowheads="1"/>
            </p:cNvSpPr>
            <p:nvPr/>
          </p:nvSpPr>
          <p:spPr bwMode="auto">
            <a:xfrm>
              <a:off x="3696" y="2870"/>
              <a:ext cx="480" cy="288"/>
            </a:xfrm>
            <a:prstGeom prst="rect">
              <a:avLst/>
            </a:prstGeom>
            <a:solidFill>
              <a:schemeClr val="accent1"/>
            </a:solidFill>
            <a:ln w="9525">
              <a:solidFill>
                <a:schemeClr val="tx1"/>
              </a:solidFill>
              <a:miter lim="800000"/>
              <a:headEnd/>
              <a:tailEnd/>
            </a:ln>
          </p:spPr>
          <p:txBody>
            <a:bodyPr wrap="none" anchor="ctr"/>
            <a:lstStyle/>
            <a:p>
              <a:endParaRPr lang="el-GR" dirty="0"/>
            </a:p>
          </p:txBody>
        </p:sp>
        <p:sp>
          <p:nvSpPr>
            <p:cNvPr id="39954" name="Rectangle 40"/>
            <p:cNvSpPr>
              <a:spLocks noChangeArrowheads="1"/>
            </p:cNvSpPr>
            <p:nvPr/>
          </p:nvSpPr>
          <p:spPr bwMode="auto">
            <a:xfrm>
              <a:off x="4176" y="2870"/>
              <a:ext cx="816" cy="288"/>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39955" name="Text Box 41"/>
            <p:cNvSpPr txBox="1">
              <a:spLocks noChangeArrowheads="1"/>
            </p:cNvSpPr>
            <p:nvPr/>
          </p:nvSpPr>
          <p:spPr bwMode="auto">
            <a:xfrm>
              <a:off x="864" y="3206"/>
              <a:ext cx="672" cy="253"/>
            </a:xfrm>
            <a:prstGeom prst="rect">
              <a:avLst/>
            </a:prstGeom>
            <a:noFill/>
            <a:ln w="9525">
              <a:noFill/>
              <a:miter lim="800000"/>
              <a:headEnd/>
              <a:tailEnd/>
            </a:ln>
          </p:spPr>
          <p:txBody>
            <a:bodyPr>
              <a:spAutoFit/>
            </a:bodyPr>
            <a:lstStyle/>
            <a:p>
              <a:pPr>
                <a:spcBef>
                  <a:spcPct val="50000"/>
                </a:spcBef>
              </a:pPr>
              <a:r>
                <a:rPr lang="el-GR" sz="2200" dirty="0"/>
                <a:t>Χ</a:t>
              </a:r>
              <a:r>
                <a:rPr lang="el-GR" sz="2200" baseline="-25000" dirty="0"/>
                <a:t>3</a:t>
              </a:r>
              <a:r>
                <a:rPr lang="el-GR" sz="2200" dirty="0"/>
                <a:t>=300</a:t>
              </a:r>
            </a:p>
          </p:txBody>
        </p:sp>
        <p:sp>
          <p:nvSpPr>
            <p:cNvPr id="39956" name="Text Box 42"/>
            <p:cNvSpPr txBox="1">
              <a:spLocks noChangeArrowheads="1"/>
            </p:cNvSpPr>
            <p:nvPr/>
          </p:nvSpPr>
          <p:spPr bwMode="auto">
            <a:xfrm>
              <a:off x="2400" y="3206"/>
              <a:ext cx="804" cy="253"/>
            </a:xfrm>
            <a:prstGeom prst="rect">
              <a:avLst/>
            </a:prstGeom>
            <a:noFill/>
            <a:ln w="9525">
              <a:noFill/>
              <a:miter lim="800000"/>
              <a:headEnd/>
              <a:tailEnd/>
            </a:ln>
          </p:spPr>
          <p:txBody>
            <a:bodyPr wrap="square">
              <a:spAutoFit/>
            </a:bodyPr>
            <a:lstStyle/>
            <a:p>
              <a:pPr>
                <a:spcBef>
                  <a:spcPct val="50000"/>
                </a:spcBef>
              </a:pPr>
              <a:r>
                <a:rPr lang="el-GR" sz="2200" dirty="0"/>
                <a:t>Β</a:t>
              </a:r>
              <a:r>
                <a:rPr lang="el-GR" sz="2200" baseline="-25000" dirty="0"/>
                <a:t>3</a:t>
              </a:r>
              <a:r>
                <a:rPr lang="el-GR" sz="2200" dirty="0"/>
                <a:t>=50%</a:t>
              </a:r>
            </a:p>
          </p:txBody>
        </p:sp>
        <p:sp>
          <p:nvSpPr>
            <p:cNvPr id="39957" name="Text Box 43"/>
            <p:cNvSpPr txBox="1">
              <a:spLocks noChangeArrowheads="1"/>
            </p:cNvSpPr>
            <p:nvPr/>
          </p:nvSpPr>
          <p:spPr bwMode="auto">
            <a:xfrm>
              <a:off x="3888" y="3196"/>
              <a:ext cx="672" cy="253"/>
            </a:xfrm>
            <a:prstGeom prst="rect">
              <a:avLst/>
            </a:prstGeom>
            <a:noFill/>
            <a:ln w="9525">
              <a:noFill/>
              <a:miter lim="800000"/>
              <a:headEnd/>
              <a:tailEnd/>
            </a:ln>
          </p:spPr>
          <p:txBody>
            <a:bodyPr>
              <a:spAutoFit/>
            </a:bodyPr>
            <a:lstStyle/>
            <a:p>
              <a:pPr>
                <a:spcBef>
                  <a:spcPct val="50000"/>
                </a:spcBef>
              </a:pPr>
              <a:r>
                <a:rPr lang="el-GR" sz="2200" dirty="0"/>
                <a:t>Π</a:t>
              </a:r>
              <a:r>
                <a:rPr lang="el-GR" sz="2200" baseline="-25000" dirty="0"/>
                <a:t>3</a:t>
              </a:r>
              <a:r>
                <a:rPr lang="el-GR" sz="2200" dirty="0"/>
                <a:t>=150</a:t>
              </a:r>
            </a:p>
          </p:txBody>
        </p:sp>
        <p:sp>
          <p:nvSpPr>
            <p:cNvPr id="39958" name="Text Box 44"/>
            <p:cNvSpPr txBox="1">
              <a:spLocks noChangeArrowheads="1"/>
            </p:cNvSpPr>
            <p:nvPr/>
          </p:nvSpPr>
          <p:spPr bwMode="auto">
            <a:xfrm>
              <a:off x="192" y="2870"/>
              <a:ext cx="240" cy="217"/>
            </a:xfrm>
            <a:prstGeom prst="rect">
              <a:avLst/>
            </a:prstGeom>
            <a:noFill/>
            <a:ln w="9525">
              <a:noFill/>
              <a:miter lim="800000"/>
              <a:headEnd/>
              <a:tailEnd/>
            </a:ln>
          </p:spPr>
          <p:txBody>
            <a:bodyPr>
              <a:spAutoFit/>
            </a:bodyPr>
            <a:lstStyle/>
            <a:p>
              <a:pPr>
                <a:spcBef>
                  <a:spcPct val="50000"/>
                </a:spcBef>
              </a:pPr>
              <a:r>
                <a:rPr lang="el-GR" dirty="0">
                  <a:solidFill>
                    <a:srgbClr val="CC0066"/>
                  </a:solidFill>
                </a:rPr>
                <a:t>3</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bwMode="auto">
          <a:xfrm>
            <a:off x="0" y="0"/>
            <a:ext cx="9144000" cy="6206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3200" b="1" dirty="0">
                <a:solidFill>
                  <a:srgbClr val="7030A0"/>
                </a:solidFill>
              </a:rPr>
              <a:t>ΠΑΡΑΓΩΓΙΚΟΤΗΤΑ ΕΡΓΑΣΙΑΣ</a:t>
            </a:r>
          </a:p>
        </p:txBody>
      </p:sp>
      <p:sp>
        <p:nvSpPr>
          <p:cNvPr id="599043" name="Rectangle 3"/>
          <p:cNvSpPr>
            <a:spLocks noGrp="1" noChangeArrowheads="1"/>
          </p:cNvSpPr>
          <p:nvPr>
            <p:ph type="body" idx="1"/>
          </p:nvPr>
        </p:nvSpPr>
        <p:spPr bwMode="auto">
          <a:xfrm>
            <a:off x="0" y="620688"/>
            <a:ext cx="9144000" cy="62373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pPr>
            <a:r>
              <a:rPr lang="el-GR" altLang="el-GR" sz="2400" b="1" u="sng" dirty="0">
                <a:solidFill>
                  <a:srgbClr val="FF0000"/>
                </a:solidFill>
              </a:rPr>
              <a:t>ΠΟΙΟΤΙΚΟΙ ΠΑΡΑΓΟΝΤΕΣ ΠΟΥ ΚΑΘΙΣΤΟΥΝ ΕΞΑΙΡΕΤΙΚΑ ΔΥΣΚΟΛΗ ΤΗΝ ΑΚΡΙΒΗ ΜΕΤΡΗΣΗ ΤΗΣ ΠΑΡΑΓΩΓΙΚΟΤΗΤΑΣ </a:t>
            </a:r>
            <a:r>
              <a:rPr lang="el-GR" altLang="el-GR" sz="2400" b="1" u="sng" dirty="0" smtClean="0">
                <a:solidFill>
                  <a:srgbClr val="FF0000"/>
                </a:solidFill>
              </a:rPr>
              <a:t>ΤΗΣ ΕΡΓΑΣΙΑΣ</a:t>
            </a:r>
            <a:endParaRPr lang="en-US" altLang="el-GR" sz="2400" b="1" u="sng" dirty="0">
              <a:solidFill>
                <a:srgbClr val="FF0000"/>
              </a:solidFill>
            </a:endParaRPr>
          </a:p>
          <a:p>
            <a:pPr algn="just">
              <a:spcBef>
                <a:spcPts val="200"/>
              </a:spcBef>
              <a:buFontTx/>
              <a:buBlip>
                <a:blip r:embed="rId2"/>
              </a:buBlip>
            </a:pPr>
            <a:r>
              <a:rPr lang="el-GR" altLang="el-GR" sz="2200" b="1" dirty="0" smtClean="0"/>
              <a:t>Η </a:t>
            </a:r>
            <a:r>
              <a:rPr lang="el-GR" altLang="el-GR" sz="2200" b="1" dirty="0"/>
              <a:t>ΕΝΤΑΣΗ ΤΗΣ ΠΡΟΣΠΑΘΕΙΑΣ ΤΩΝ </a:t>
            </a:r>
            <a:r>
              <a:rPr lang="el-GR" altLang="el-GR" sz="2200" b="1" dirty="0" smtClean="0"/>
              <a:t>ΕΡΓΑΖΟΜΕΝΩΝ.</a:t>
            </a:r>
            <a:endParaRPr lang="en-US" altLang="el-GR" sz="2200" b="1" dirty="0"/>
          </a:p>
          <a:p>
            <a:pPr algn="just">
              <a:spcBef>
                <a:spcPts val="200"/>
              </a:spcBef>
              <a:buFontTx/>
              <a:buNone/>
            </a:pPr>
            <a:endParaRPr lang="el-GR" altLang="el-GR" sz="2200" b="1" dirty="0"/>
          </a:p>
          <a:p>
            <a:pPr algn="just">
              <a:spcBef>
                <a:spcPts val="200"/>
              </a:spcBef>
              <a:buFontTx/>
              <a:buBlip>
                <a:blip r:embed="rId2"/>
              </a:buBlip>
            </a:pPr>
            <a:r>
              <a:rPr lang="el-GR" altLang="el-GR" sz="2200" b="1" dirty="0"/>
              <a:t>Η ΠΟΙΟΤΗΤΑ ΤΗΣ </a:t>
            </a:r>
            <a:r>
              <a:rPr lang="el-GR" altLang="el-GR" sz="2200" b="1" dirty="0" smtClean="0"/>
              <a:t>ΕΡΓΑΣΙΑΣ (</a:t>
            </a:r>
            <a:r>
              <a:rPr lang="en-US" altLang="el-GR" sz="2200" b="1" dirty="0" smtClean="0"/>
              <a:t>MERIT SYSTEM)</a:t>
            </a:r>
            <a:r>
              <a:rPr lang="el-GR" altLang="el-GR" sz="2200" b="1" dirty="0" smtClean="0"/>
              <a:t>.</a:t>
            </a:r>
            <a:endParaRPr lang="en-US" altLang="el-GR" sz="2200" b="1" dirty="0"/>
          </a:p>
          <a:p>
            <a:pPr algn="just">
              <a:spcBef>
                <a:spcPts val="200"/>
              </a:spcBef>
              <a:buFontTx/>
              <a:buNone/>
            </a:pPr>
            <a:endParaRPr lang="el-GR" altLang="el-GR" sz="2200" b="1" dirty="0"/>
          </a:p>
          <a:p>
            <a:pPr algn="just">
              <a:spcBef>
                <a:spcPts val="200"/>
              </a:spcBef>
              <a:buFontTx/>
              <a:buBlip>
                <a:blip r:embed="rId2"/>
              </a:buBlip>
            </a:pPr>
            <a:r>
              <a:rPr lang="el-GR" altLang="el-GR" sz="2200" b="1" dirty="0"/>
              <a:t>Η ΔΗΜΙΟΥΡΓΙΚΟΤΗΤΑ ΙΔΙΑΙΤΕΡΑ ΣΤΗΝ ΑΝΑΠΤΥΞΗ </a:t>
            </a:r>
            <a:r>
              <a:rPr lang="el-GR" altLang="el-GR" sz="2200" b="1" dirty="0" smtClean="0"/>
              <a:t>ΤΩΝ ΚΑΙΝΟΤΟΜΙΩΝ.</a:t>
            </a:r>
            <a:endParaRPr lang="en-US" altLang="el-GR" sz="2200" b="1" dirty="0"/>
          </a:p>
          <a:p>
            <a:pPr algn="just">
              <a:spcBef>
                <a:spcPts val="200"/>
              </a:spcBef>
              <a:buFontTx/>
              <a:buNone/>
            </a:pPr>
            <a:endParaRPr lang="el-GR" altLang="el-GR" sz="2200" b="1" dirty="0"/>
          </a:p>
          <a:p>
            <a:pPr algn="just">
              <a:spcBef>
                <a:spcPts val="200"/>
              </a:spcBef>
              <a:buFontTx/>
              <a:buBlip>
                <a:blip r:embed="rId2"/>
              </a:buBlip>
            </a:pPr>
            <a:r>
              <a:rPr lang="el-GR" altLang="el-GR" sz="2200" b="1" dirty="0"/>
              <a:t>ΤΑ ΟΦΕΛΗ ΠΟΥ ΑΠΟΡΡΕΟΥΝ ΑΠΟ ΔΙΑΦΟΡΕΤΙΚΑ ΣΥΣΤΗΜΑΤΑ ΕΠΙΒΛΕΨΗΣ, ΣΥΝΤΟΝΙΣΜΟΥ ΚΑΙ ΥΠΟΚΙΝΗΣΗΣ (</a:t>
            </a:r>
            <a:r>
              <a:rPr lang="el-GR" altLang="el-GR" sz="2200" b="1" dirty="0" smtClean="0"/>
              <a:t>ΜΑΝΑΤΖΜΕΝΤ).</a:t>
            </a:r>
            <a:endParaRPr lang="en-US" altLang="el-GR" sz="2200" b="1" dirty="0"/>
          </a:p>
          <a:p>
            <a:pPr algn="just">
              <a:spcBef>
                <a:spcPts val="200"/>
              </a:spcBef>
              <a:buFontTx/>
              <a:buNone/>
            </a:pPr>
            <a:endParaRPr lang="el-GR" altLang="el-GR" sz="2200" b="1" dirty="0"/>
          </a:p>
          <a:p>
            <a:pPr algn="just">
              <a:spcBef>
                <a:spcPts val="200"/>
              </a:spcBef>
              <a:buFontTx/>
              <a:buBlip>
                <a:blip r:embed="rId2"/>
              </a:buBlip>
            </a:pPr>
            <a:r>
              <a:rPr lang="el-GR" altLang="el-GR" sz="2200" b="1" dirty="0"/>
              <a:t>Η ΑΞΙΑ ΤΟΥ ΠΑΡΑΓΟΜΕΝΟΥ ΠΡΟΪΟΝΤΟΣ ΜΠΟΡΕΙ ΝΑ ΕΙΝΑΙ ΑΝΤΙΣΤΡΟΦΩΣ ΑΝΑΛΟΓΗ ΤΗΣ ΠΟΣΟΤΗΤΑΣ ΤΟΥ ΠΡΟΪΟΝΤΟΣ ΠΟΥ ΜΕΤΡΙΕΤΑΙ ΣΤΟΝ ΑΡΙΘΜΗΤΗ ΤΟΥ ΚΛΑΣΜΑΤΟΣ ΤΗΣ ΠΑΡΑΓΩΓΙΚΟΤΗΤΑΣ </a:t>
            </a:r>
            <a:r>
              <a:rPr lang="el-GR" altLang="el-GR" sz="2200" b="1" dirty="0" smtClean="0"/>
              <a:t>ΕΡΓΑΣΙΑΣ.</a:t>
            </a:r>
            <a:endParaRPr lang="el-GR" altLang="el-GR" sz="2200" b="1" dirty="0"/>
          </a:p>
        </p:txBody>
      </p:sp>
    </p:spTree>
    <p:extLst>
      <p:ext uri="{BB962C8B-B14F-4D97-AF65-F5344CB8AC3E}">
        <p14:creationId xmlns:p14="http://schemas.microsoft.com/office/powerpoint/2010/main" val="422808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bwMode="auto">
          <a:xfrm>
            <a:off x="0" y="116632"/>
            <a:ext cx="9144000" cy="93610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3200" b="1" dirty="0">
                <a:solidFill>
                  <a:srgbClr val="7030A0"/>
                </a:solidFill>
              </a:rPr>
              <a:t>ΠΑΡΑΓΩΓΙΚΟΤΗΤΑ</a:t>
            </a:r>
            <a:r>
              <a:rPr lang="en-US" altLang="el-GR" sz="3200" b="1" dirty="0">
                <a:solidFill>
                  <a:srgbClr val="7030A0"/>
                </a:solidFill>
              </a:rPr>
              <a:t> </a:t>
            </a:r>
            <a:r>
              <a:rPr lang="el-GR" altLang="el-GR" sz="3200" b="1" dirty="0">
                <a:solidFill>
                  <a:srgbClr val="7030A0"/>
                </a:solidFill>
              </a:rPr>
              <a:t>ΣΕ ΣΥΣΤΗΜΑΤΑ ΥΠΗΡΕΣΙΩΝ</a:t>
            </a:r>
            <a:r>
              <a:rPr lang="el-GR" altLang="el-GR" sz="4000" dirty="0">
                <a:solidFill>
                  <a:srgbClr val="7030A0"/>
                </a:solidFill>
              </a:rPr>
              <a:t> </a:t>
            </a:r>
          </a:p>
        </p:txBody>
      </p:sp>
      <p:sp>
        <p:nvSpPr>
          <p:cNvPr id="600067" name="Rectangle 3"/>
          <p:cNvSpPr>
            <a:spLocks noGrp="1" noChangeArrowheads="1"/>
          </p:cNvSpPr>
          <p:nvPr>
            <p:ph type="body" idx="1"/>
          </p:nvPr>
        </p:nvSpPr>
        <p:spPr bwMode="auto">
          <a:xfrm>
            <a:off x="0" y="1268760"/>
            <a:ext cx="9144000" cy="558924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10000"/>
              </a:lnSpc>
            </a:pPr>
            <a:r>
              <a:rPr lang="el-GR" altLang="el-GR" sz="2400" dirty="0" smtClean="0"/>
              <a:t>Η </a:t>
            </a:r>
            <a:r>
              <a:rPr lang="el-GR" altLang="el-GR" sz="2400" b="1" dirty="0" smtClean="0">
                <a:solidFill>
                  <a:srgbClr val="006600"/>
                </a:solidFill>
              </a:rPr>
              <a:t>Λειτουργική Παραγωγικότητα</a:t>
            </a:r>
            <a:r>
              <a:rPr lang="el-GR" altLang="el-GR" sz="2400" dirty="0" smtClean="0">
                <a:solidFill>
                  <a:srgbClr val="006600"/>
                </a:solidFill>
              </a:rPr>
              <a:t> </a:t>
            </a:r>
            <a:r>
              <a:rPr lang="el-GR" altLang="el-GR" sz="2400" dirty="0" smtClean="0"/>
              <a:t>είναι μια συνάρτηση των λειτουργικών εκροών προς τις εισροές της επιχείρησης.</a:t>
            </a:r>
          </a:p>
          <a:p>
            <a:pPr algn="just">
              <a:lnSpc>
                <a:spcPct val="110000"/>
              </a:lnSpc>
            </a:pPr>
            <a:r>
              <a:rPr lang="el-GR" altLang="el-GR" sz="2400" b="1" dirty="0" smtClean="0">
                <a:solidFill>
                  <a:srgbClr val="006600"/>
                </a:solidFill>
              </a:rPr>
              <a:t>ΛΕΙΤΟΥΡΓΙΚΗ </a:t>
            </a:r>
            <a:r>
              <a:rPr lang="el-GR" altLang="el-GR" sz="2400" b="1" dirty="0">
                <a:solidFill>
                  <a:srgbClr val="006600"/>
                </a:solidFill>
              </a:rPr>
              <a:t>ΠΑΡΑΓΩΓΙΚΟΤΗΤΑ</a:t>
            </a:r>
            <a:r>
              <a:rPr lang="el-GR" altLang="el-GR" sz="2400" dirty="0">
                <a:solidFill>
                  <a:srgbClr val="006600"/>
                </a:solidFill>
              </a:rPr>
              <a:t>: </a:t>
            </a:r>
            <a:r>
              <a:rPr lang="en-US" altLang="el-GR" sz="2400" b="1" dirty="0">
                <a:sym typeface="Symbol" pitchFamily="18" charset="2"/>
              </a:rPr>
              <a:t></a:t>
            </a:r>
            <a:r>
              <a:rPr lang="el-GR" altLang="el-GR" sz="2400" dirty="0"/>
              <a:t> (χρησιμοποιημένοι πόροι, πελάτες, </a:t>
            </a:r>
            <a:r>
              <a:rPr lang="el-GR" altLang="el-GR" sz="2400" dirty="0" smtClean="0"/>
              <a:t>έσοδα) </a:t>
            </a:r>
            <a:r>
              <a:rPr lang="el-GR" altLang="el-GR" sz="2400" b="1" dirty="0"/>
              <a:t>/</a:t>
            </a:r>
            <a:r>
              <a:rPr lang="el-GR" altLang="el-GR" sz="2400" dirty="0"/>
              <a:t> (υλικά, πελάτες, εργασία προσωπικού, δαπάνες παροχής </a:t>
            </a:r>
            <a:r>
              <a:rPr lang="el-GR" altLang="el-GR" sz="2400" dirty="0" smtClean="0"/>
              <a:t>υπηρεσίας)</a:t>
            </a:r>
            <a:endParaRPr lang="en-US" altLang="el-GR" sz="2400" dirty="0"/>
          </a:p>
          <a:p>
            <a:pPr algn="ctr">
              <a:lnSpc>
                <a:spcPct val="110000"/>
              </a:lnSpc>
              <a:buFontTx/>
              <a:buNone/>
            </a:pPr>
            <a:endParaRPr lang="el-GR" altLang="el-GR" sz="2400" dirty="0"/>
          </a:p>
          <a:p>
            <a:pPr algn="just">
              <a:lnSpc>
                <a:spcPct val="110000"/>
              </a:lnSpc>
            </a:pPr>
            <a:r>
              <a:rPr lang="el-GR" altLang="el-GR" sz="2400" dirty="0" smtClean="0"/>
              <a:t>Η </a:t>
            </a:r>
            <a:r>
              <a:rPr lang="el-GR" altLang="el-GR" sz="2400" b="1" dirty="0" smtClean="0">
                <a:solidFill>
                  <a:srgbClr val="C00000"/>
                </a:solidFill>
              </a:rPr>
              <a:t>Παραγωγικότητα από την πλευρά του πελάτη</a:t>
            </a:r>
            <a:r>
              <a:rPr lang="el-GR" altLang="el-GR" sz="2400" dirty="0" smtClean="0">
                <a:solidFill>
                  <a:srgbClr val="C00000"/>
                </a:solidFill>
              </a:rPr>
              <a:t> </a:t>
            </a:r>
            <a:r>
              <a:rPr lang="el-GR" altLang="el-GR" sz="2400" dirty="0" smtClean="0"/>
              <a:t>είναι μια συνάρτηση των αποτελεσμάτων που αφορούν στον πελάτη προς τις εισροές του πελάτη.</a:t>
            </a:r>
          </a:p>
          <a:p>
            <a:pPr algn="just">
              <a:lnSpc>
                <a:spcPct val="110000"/>
              </a:lnSpc>
            </a:pPr>
            <a:r>
              <a:rPr lang="el-GR" altLang="el-GR" sz="2400" b="1" dirty="0" smtClean="0">
                <a:solidFill>
                  <a:srgbClr val="C00000"/>
                </a:solidFill>
              </a:rPr>
              <a:t>ΠΑΡΑΓΩΓΙΚΟΤΗΤΑ </a:t>
            </a:r>
            <a:r>
              <a:rPr lang="el-GR" altLang="el-GR" sz="2400" b="1" dirty="0">
                <a:solidFill>
                  <a:srgbClr val="C00000"/>
                </a:solidFill>
              </a:rPr>
              <a:t>ΑΠΟ ΤΗΝ ΠΛΕΥΡΑ ΤΟΥ ΠΕΛΑΤΗ</a:t>
            </a:r>
            <a:r>
              <a:rPr lang="el-GR" altLang="el-GR" sz="2400" dirty="0">
                <a:solidFill>
                  <a:srgbClr val="C00000"/>
                </a:solidFill>
              </a:rPr>
              <a:t>: </a:t>
            </a:r>
            <a:r>
              <a:rPr lang="el-GR" altLang="el-GR" sz="2400" dirty="0" smtClean="0">
                <a:solidFill>
                  <a:srgbClr val="C00000"/>
                </a:solidFill>
              </a:rPr>
              <a:t>         </a:t>
            </a:r>
            <a:r>
              <a:rPr lang="en-US" altLang="el-GR" sz="2400" b="1" dirty="0" smtClean="0">
                <a:sym typeface="Symbol" pitchFamily="18" charset="2"/>
              </a:rPr>
              <a:t></a:t>
            </a:r>
            <a:r>
              <a:rPr lang="el-GR" altLang="el-GR" sz="2400" dirty="0" smtClean="0"/>
              <a:t> (</a:t>
            </a:r>
            <a:r>
              <a:rPr lang="el-GR" altLang="el-GR" sz="2400" dirty="0"/>
              <a:t>εμπειρία, προϊόντα της διαδικασίας παροχής της υπηρεσίας, αξία που αποκτά ο </a:t>
            </a:r>
            <a:r>
              <a:rPr lang="el-GR" altLang="el-GR" sz="2400" dirty="0" smtClean="0"/>
              <a:t>πελάτης) </a:t>
            </a:r>
            <a:r>
              <a:rPr lang="el-GR" altLang="el-GR" sz="2400" b="1" dirty="0"/>
              <a:t>/</a:t>
            </a:r>
            <a:r>
              <a:rPr lang="el-GR" altLang="el-GR" sz="2400" dirty="0"/>
              <a:t> (χρόνος αναμονής, προσπάθεια που καταβάλλει ο πελάτης, τιμή </a:t>
            </a:r>
            <a:r>
              <a:rPr lang="el-GR" altLang="el-GR" sz="2400" dirty="0" smtClean="0"/>
              <a:t>χρέωσης).</a:t>
            </a:r>
            <a:endParaRPr lang="el-GR" altLang="el-GR" sz="2400" dirty="0"/>
          </a:p>
        </p:txBody>
      </p:sp>
    </p:spTree>
    <p:extLst>
      <p:ext uri="{BB962C8B-B14F-4D97-AF65-F5344CB8AC3E}">
        <p14:creationId xmlns:p14="http://schemas.microsoft.com/office/powerpoint/2010/main" val="2367593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360040"/>
          </a:xfrm>
        </p:spPr>
        <p:txBody>
          <a:bodyPr/>
          <a:lstStyle/>
          <a:p>
            <a:r>
              <a:rPr lang="el-GR" sz="2400" b="1" dirty="0" smtClean="0"/>
              <a:t>ΧΩΡΕΣ ΜΕ ΤΙΣ ΠΕΡΙΣΣΟΤΕΡΕΣ ΕΤΗΣΙΕΣ ΩΡΕΣ ΕΡΓΑΣΙΑΣ</a:t>
            </a:r>
            <a:endParaRPr lang="el-GR" sz="2400" b="1" dirty="0"/>
          </a:p>
        </p:txBody>
      </p:sp>
      <p:pic>
        <p:nvPicPr>
          <p:cNvPr id="821249" name="Picture 1"/>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0" y="274638"/>
            <a:ext cx="91440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3600" b="1" dirty="0">
                <a:solidFill>
                  <a:srgbClr val="006600"/>
                </a:solidFill>
              </a:rPr>
              <a:t>Η Επίδραση της Ταχύτερης Ροής Πελατών στην Παραγωγικότητα</a:t>
            </a:r>
            <a:r>
              <a:rPr lang="el-GR" altLang="el-GR" sz="3600" dirty="0">
                <a:solidFill>
                  <a:srgbClr val="006600"/>
                </a:solidFill>
              </a:rPr>
              <a:t> </a:t>
            </a:r>
          </a:p>
        </p:txBody>
      </p:sp>
      <p:pic>
        <p:nvPicPr>
          <p:cNvPr id="613381" name="Picture 5"/>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28788"/>
            <a:ext cx="9144000" cy="5129212"/>
          </a:xfrm>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31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bwMode="auto">
          <a:xfrm>
            <a:off x="0" y="0"/>
            <a:ext cx="9144000" cy="105273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3200" b="1" dirty="0">
                <a:solidFill>
                  <a:srgbClr val="003366"/>
                </a:solidFill>
              </a:rPr>
              <a:t>ΜΕΤΡΗΣΗ ΠΑΡΑΓΩΓΙΚΟΤΗΤΑΣ «ΕΡΓΑΤΩΝ ΓΝΩΣΗΣ»</a:t>
            </a:r>
            <a:r>
              <a:rPr lang="el-GR" altLang="el-GR" sz="4000" dirty="0">
                <a:solidFill>
                  <a:srgbClr val="003366"/>
                </a:solidFill>
              </a:rPr>
              <a:t> </a:t>
            </a:r>
          </a:p>
        </p:txBody>
      </p:sp>
      <p:sp>
        <p:nvSpPr>
          <p:cNvPr id="601091" name="Rectangle 3"/>
          <p:cNvSpPr>
            <a:spLocks noGrp="1" noChangeArrowheads="1"/>
          </p:cNvSpPr>
          <p:nvPr>
            <p:ph type="body" idx="1"/>
          </p:nvPr>
        </p:nvSpPr>
        <p:spPr bwMode="auto">
          <a:xfrm>
            <a:off x="0" y="1124744"/>
            <a:ext cx="9144000" cy="573325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110000"/>
              </a:lnSpc>
            </a:pPr>
            <a:r>
              <a:rPr lang="el-GR" altLang="el-GR" sz="2400" b="1" dirty="0" smtClean="0">
                <a:solidFill>
                  <a:srgbClr val="FF3399"/>
                </a:solidFill>
              </a:rPr>
              <a:t>Εργάτες Γνώσης</a:t>
            </a:r>
            <a:r>
              <a:rPr lang="el-GR" altLang="el-GR" sz="2400" b="1" dirty="0" smtClean="0"/>
              <a:t> χαρακτηρίζονται οι εργαζόμενοι με υψηλό βαθμό εκπαίδευσης ή εξειδίκευσης, των όποιων η εργασία περιλαμβάνει τη δημιουργία, διάχυση ή εφαρμογή της γνώσης.</a:t>
            </a:r>
            <a:endParaRPr lang="en-US" altLang="el-GR" sz="2400" b="1" dirty="0" smtClean="0"/>
          </a:p>
          <a:p>
            <a:pPr algn="ctr">
              <a:lnSpc>
                <a:spcPct val="110000"/>
              </a:lnSpc>
              <a:buFontTx/>
              <a:buNone/>
            </a:pPr>
            <a:endParaRPr lang="el-GR" altLang="el-GR" sz="1700" b="1" i="1" dirty="0"/>
          </a:p>
          <a:p>
            <a:pPr>
              <a:lnSpc>
                <a:spcPct val="110000"/>
              </a:lnSpc>
              <a:buFontTx/>
              <a:buNone/>
            </a:pPr>
            <a:endParaRPr lang="el-GR" altLang="el-GR" sz="1700" dirty="0">
              <a:solidFill>
                <a:srgbClr val="FF9900"/>
              </a:solidFill>
            </a:endParaRPr>
          </a:p>
          <a:p>
            <a:pPr algn="just">
              <a:lnSpc>
                <a:spcPct val="110000"/>
              </a:lnSpc>
              <a:buFont typeface="Wingdings" pitchFamily="2" charset="2"/>
              <a:buChar char="v"/>
            </a:pPr>
            <a:r>
              <a:rPr lang="el-GR" altLang="el-GR" sz="2400" dirty="0" smtClean="0"/>
              <a:t>Για τους εργάτες γνώσης δεν υπάρχει απαραίτητα άμεση σχέση ανάμεσα στις μονάδες εργασίας και στις μονάδες του παραγόμενου προϊόντος.</a:t>
            </a:r>
          </a:p>
          <a:p>
            <a:pPr algn="just">
              <a:lnSpc>
                <a:spcPct val="110000"/>
              </a:lnSpc>
              <a:buFont typeface="Wingdings" pitchFamily="2" charset="2"/>
              <a:buChar char="v"/>
            </a:pPr>
            <a:r>
              <a:rPr lang="el-GR" altLang="el-GR" sz="2400" dirty="0" smtClean="0"/>
              <a:t>Η επίβλεψη και η μέτρηση της εργασίας γνώσης αποτελούν σύνθετες και δύσκολες διαδικασίες.</a:t>
            </a:r>
          </a:p>
          <a:p>
            <a:pPr algn="just">
              <a:lnSpc>
                <a:spcPct val="110000"/>
              </a:lnSpc>
              <a:buFont typeface="Wingdings" pitchFamily="2" charset="2"/>
              <a:buChar char="v"/>
            </a:pPr>
            <a:r>
              <a:rPr lang="el-GR" altLang="el-GR" sz="2400" dirty="0" smtClean="0"/>
              <a:t>Η έμμεση μέτρηση της εργασίας γνώσης είναι πιο αποτελεσματική.</a:t>
            </a:r>
            <a:endParaRPr lang="el-GR" altLang="el-GR" sz="2400" dirty="0"/>
          </a:p>
        </p:txBody>
      </p:sp>
    </p:spTree>
    <p:extLst>
      <p:ext uri="{BB962C8B-B14F-4D97-AF65-F5344CB8AC3E}">
        <p14:creationId xmlns:p14="http://schemas.microsoft.com/office/powerpoint/2010/main" val="1530329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0" y="188641"/>
            <a:ext cx="9144000" cy="86409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2800" b="1" dirty="0">
                <a:solidFill>
                  <a:srgbClr val="7030A0"/>
                </a:solidFill>
              </a:rPr>
              <a:t>ΜΕΘΟΔΟΙ ΜΕΤΡΗΣΗΣ </a:t>
            </a:r>
            <a:r>
              <a:rPr lang="el-GR" altLang="el-GR" sz="3200" b="1" dirty="0">
                <a:solidFill>
                  <a:srgbClr val="7030A0"/>
                </a:solidFill>
              </a:rPr>
              <a:t>ΠΑΡΑΓΩΓΙΚΟΤΗΤΑΣ</a:t>
            </a:r>
            <a:r>
              <a:rPr lang="el-GR" altLang="el-GR" sz="2800" b="1" dirty="0">
                <a:solidFill>
                  <a:srgbClr val="7030A0"/>
                </a:solidFill>
              </a:rPr>
              <a:t> «ΕΡΓΑΤΩΝ ΓΝΩΣΗΣ»</a:t>
            </a:r>
          </a:p>
        </p:txBody>
      </p:sp>
      <p:sp>
        <p:nvSpPr>
          <p:cNvPr id="602115" name="Rectangle 3"/>
          <p:cNvSpPr>
            <a:spLocks noGrp="1" noChangeArrowheads="1"/>
          </p:cNvSpPr>
          <p:nvPr>
            <p:ph type="body" idx="1"/>
          </p:nvPr>
        </p:nvSpPr>
        <p:spPr bwMode="auto">
          <a:xfrm>
            <a:off x="0" y="1196752"/>
            <a:ext cx="9144000" cy="566124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r>
              <a:rPr lang="el-GR" altLang="el-GR" sz="1800" b="1" dirty="0"/>
              <a:t>ΟΙ ΜΕΘΟΔΟΙ ΜΕΤΡΗΣΗΣ ΠΑΡΑΓΩΓΙΚΟΤΗΤΑΣ ΓΙΑ ΤΟΥΣ ΕΡΓΑΤΕΣ ΓΝΩΣΗΣ ΒΑΣΙΖΟΝΤΑΙ ΚΥΡΙΩΣ ΣΤΗ ΜΕΤΡΗΣΗ ΤΩΝ </a:t>
            </a:r>
            <a:r>
              <a:rPr lang="el-GR" altLang="el-GR" sz="1800" b="1" dirty="0">
                <a:solidFill>
                  <a:schemeClr val="accent2"/>
                </a:solidFill>
              </a:rPr>
              <a:t>ΔΙΑΣΤΑΣΕΩΝ </a:t>
            </a:r>
            <a:r>
              <a:rPr lang="el-GR" altLang="el-GR" sz="1800" b="1" dirty="0" smtClean="0">
                <a:solidFill>
                  <a:schemeClr val="accent2"/>
                </a:solidFill>
              </a:rPr>
              <a:t>ΠΑΡΑΓΩΓΙΚΟΤΗΤΑΣ.</a:t>
            </a:r>
            <a:r>
              <a:rPr lang="el-GR" altLang="el-GR" sz="1800" dirty="0" smtClean="0"/>
              <a:t> </a:t>
            </a:r>
            <a:endParaRPr lang="en-US" altLang="el-GR" sz="1800" dirty="0"/>
          </a:p>
          <a:p>
            <a:pPr algn="ctr">
              <a:lnSpc>
                <a:spcPct val="80000"/>
              </a:lnSpc>
              <a:buFontTx/>
              <a:buNone/>
            </a:pPr>
            <a:endParaRPr lang="en-US" altLang="el-GR" sz="1000" dirty="0"/>
          </a:p>
          <a:p>
            <a:r>
              <a:rPr lang="el-GR" altLang="el-GR" sz="2000" b="1" dirty="0">
                <a:solidFill>
                  <a:srgbClr val="003366"/>
                </a:solidFill>
              </a:rPr>
              <a:t>ΠΟΣΟΤΗΤΑ ΕΡΓΑΣΙΑΣ</a:t>
            </a:r>
            <a:r>
              <a:rPr lang="el-GR" altLang="el-GR" sz="2000" dirty="0">
                <a:solidFill>
                  <a:srgbClr val="003366"/>
                </a:solidFill>
              </a:rPr>
              <a:t>   (71%)</a:t>
            </a:r>
            <a:endParaRPr lang="el-GR" altLang="el-GR" sz="2000" b="1" dirty="0">
              <a:solidFill>
                <a:srgbClr val="003366"/>
              </a:solidFill>
            </a:endParaRPr>
          </a:p>
          <a:p>
            <a:r>
              <a:rPr lang="el-GR" altLang="el-GR" sz="2000" b="1" dirty="0">
                <a:solidFill>
                  <a:srgbClr val="003366"/>
                </a:solidFill>
              </a:rPr>
              <a:t>ΔΑΠΑΝΕΣ Ή/ΚΑΙ ΚΕΡΔΟΦΟΡΙΑ</a:t>
            </a:r>
            <a:r>
              <a:rPr lang="el-GR" altLang="el-GR" sz="2000" dirty="0">
                <a:solidFill>
                  <a:srgbClr val="003366"/>
                </a:solidFill>
              </a:rPr>
              <a:t>   (38%)</a:t>
            </a:r>
            <a:endParaRPr lang="el-GR" altLang="el-GR" sz="2000" b="1" dirty="0">
              <a:solidFill>
                <a:srgbClr val="003366"/>
              </a:solidFill>
            </a:endParaRPr>
          </a:p>
          <a:p>
            <a:r>
              <a:rPr lang="el-GR" altLang="el-GR" sz="2000" b="1" dirty="0">
                <a:solidFill>
                  <a:srgbClr val="003366"/>
                </a:solidFill>
              </a:rPr>
              <a:t>ΑΚΡΙΒΕΙΑ ΣΤΗΝ ΤΗΡΗΣΗ ΤΟΥ ΧΡΟΝΟΥ</a:t>
            </a:r>
            <a:r>
              <a:rPr lang="el-GR" altLang="el-GR" sz="2000" dirty="0">
                <a:solidFill>
                  <a:srgbClr val="003366"/>
                </a:solidFill>
              </a:rPr>
              <a:t>   (33%)</a:t>
            </a:r>
            <a:endParaRPr lang="el-GR" altLang="el-GR" sz="2000" b="1" dirty="0">
              <a:solidFill>
                <a:srgbClr val="003366"/>
              </a:solidFill>
            </a:endParaRPr>
          </a:p>
          <a:p>
            <a:r>
              <a:rPr lang="el-GR" altLang="el-GR" sz="2000" b="1" dirty="0">
                <a:solidFill>
                  <a:srgbClr val="003366"/>
                </a:solidFill>
              </a:rPr>
              <a:t>ΑΥΤΟΝΟΜΙΑ</a:t>
            </a:r>
            <a:r>
              <a:rPr lang="el-GR" altLang="el-GR" sz="2000" dirty="0">
                <a:solidFill>
                  <a:srgbClr val="003366"/>
                </a:solidFill>
              </a:rPr>
              <a:t>   (21%)</a:t>
            </a:r>
            <a:endParaRPr lang="el-GR" altLang="el-GR" sz="2000" b="1" dirty="0">
              <a:solidFill>
                <a:srgbClr val="003366"/>
              </a:solidFill>
            </a:endParaRPr>
          </a:p>
          <a:p>
            <a:r>
              <a:rPr lang="el-GR" altLang="el-GR" sz="2000" b="1" dirty="0">
                <a:solidFill>
                  <a:srgbClr val="003366"/>
                </a:solidFill>
              </a:rPr>
              <a:t>ΑΠΟΔΟΤΙΚΟΤΗΤΑ</a:t>
            </a:r>
            <a:r>
              <a:rPr lang="el-GR" altLang="el-GR" sz="2000" dirty="0">
                <a:solidFill>
                  <a:srgbClr val="003366"/>
                </a:solidFill>
              </a:rPr>
              <a:t>   (21%)</a:t>
            </a:r>
            <a:endParaRPr lang="el-GR" altLang="el-GR" sz="2000" b="1" dirty="0">
              <a:solidFill>
                <a:srgbClr val="003366"/>
              </a:solidFill>
            </a:endParaRPr>
          </a:p>
          <a:p>
            <a:r>
              <a:rPr lang="el-GR" altLang="el-GR" sz="2000" b="1" dirty="0">
                <a:solidFill>
                  <a:srgbClr val="003366"/>
                </a:solidFill>
              </a:rPr>
              <a:t>ΠΟΙΟΤΗΤΑ</a:t>
            </a:r>
            <a:r>
              <a:rPr lang="el-GR" altLang="el-GR" sz="2000" dirty="0">
                <a:solidFill>
                  <a:srgbClr val="003366"/>
                </a:solidFill>
              </a:rPr>
              <a:t>   (21%)</a:t>
            </a:r>
            <a:endParaRPr lang="el-GR" altLang="el-GR" sz="2000" b="1" dirty="0">
              <a:solidFill>
                <a:srgbClr val="003366"/>
              </a:solidFill>
            </a:endParaRPr>
          </a:p>
          <a:p>
            <a:r>
              <a:rPr lang="el-GR" altLang="el-GR" sz="2000" b="1" dirty="0">
                <a:solidFill>
                  <a:srgbClr val="003366"/>
                </a:solidFill>
              </a:rPr>
              <a:t>ΑΠΟΤΕΛΕΣΜΑΤΙΚΟΤΗΤΑ</a:t>
            </a:r>
            <a:r>
              <a:rPr lang="el-GR" altLang="el-GR" sz="2000" dirty="0">
                <a:solidFill>
                  <a:srgbClr val="003366"/>
                </a:solidFill>
              </a:rPr>
              <a:t>   (21%)</a:t>
            </a:r>
            <a:endParaRPr lang="el-GR" altLang="el-GR" sz="2000" b="1" dirty="0">
              <a:solidFill>
                <a:srgbClr val="003366"/>
              </a:solidFill>
            </a:endParaRPr>
          </a:p>
          <a:p>
            <a:r>
              <a:rPr lang="el-GR" altLang="el-GR" sz="2000" b="1" dirty="0">
                <a:solidFill>
                  <a:srgbClr val="003366"/>
                </a:solidFill>
              </a:rPr>
              <a:t>ΙΚΑΝΟΠΟΙΗΣΗ ΠΕΛΑΤΗ</a:t>
            </a:r>
            <a:r>
              <a:rPr lang="el-GR" altLang="el-GR" sz="2000" dirty="0">
                <a:solidFill>
                  <a:srgbClr val="003366"/>
                </a:solidFill>
              </a:rPr>
              <a:t>   (17%)</a:t>
            </a:r>
            <a:endParaRPr lang="el-GR" altLang="el-GR" sz="2000" b="1" dirty="0">
              <a:solidFill>
                <a:srgbClr val="003366"/>
              </a:solidFill>
            </a:endParaRPr>
          </a:p>
          <a:p>
            <a:r>
              <a:rPr lang="el-GR" altLang="el-GR" sz="2000" b="1" dirty="0">
                <a:solidFill>
                  <a:srgbClr val="003366"/>
                </a:solidFill>
              </a:rPr>
              <a:t>ΚΑΙΝΟΤΟΜΙΑ / ΔΗΜΙΟΥΡΓΙΚΟΤΗΤΑ</a:t>
            </a:r>
            <a:r>
              <a:rPr lang="el-GR" altLang="el-GR" sz="2000" dirty="0">
                <a:solidFill>
                  <a:srgbClr val="003366"/>
                </a:solidFill>
              </a:rPr>
              <a:t>   (17%)</a:t>
            </a:r>
            <a:endParaRPr lang="el-GR" altLang="el-GR" sz="2000" b="1" dirty="0">
              <a:solidFill>
                <a:srgbClr val="003366"/>
              </a:solidFill>
            </a:endParaRPr>
          </a:p>
          <a:p>
            <a:r>
              <a:rPr lang="el-GR" altLang="el-GR" sz="2000" b="1" dirty="0">
                <a:solidFill>
                  <a:srgbClr val="003366"/>
                </a:solidFill>
              </a:rPr>
              <a:t>ΕΠΙΤΥΧΙΑ ΣΤΗΝ ΟΛΟΚΛΗΡΩΣΗ ΕΝΟΣ ΕΡΓΟΥ</a:t>
            </a:r>
            <a:r>
              <a:rPr lang="el-GR" altLang="el-GR" sz="2000" dirty="0">
                <a:solidFill>
                  <a:srgbClr val="003366"/>
                </a:solidFill>
              </a:rPr>
              <a:t>   (13%)</a:t>
            </a:r>
            <a:endParaRPr lang="el-GR" altLang="el-GR" sz="2000" b="1" dirty="0">
              <a:solidFill>
                <a:srgbClr val="003366"/>
              </a:solidFill>
            </a:endParaRPr>
          </a:p>
          <a:p>
            <a:r>
              <a:rPr lang="el-GR" altLang="el-GR" sz="2000" b="1" dirty="0">
                <a:solidFill>
                  <a:srgbClr val="003366"/>
                </a:solidFill>
              </a:rPr>
              <a:t>ΥΠΕΥΘΥΝΟΤΗΤΑ</a:t>
            </a:r>
            <a:r>
              <a:rPr lang="el-GR" altLang="el-GR" sz="2000" dirty="0">
                <a:solidFill>
                  <a:srgbClr val="003366"/>
                </a:solidFill>
              </a:rPr>
              <a:t>   (4%)</a:t>
            </a:r>
            <a:endParaRPr lang="el-GR" altLang="el-GR" sz="2000" b="1" dirty="0">
              <a:solidFill>
                <a:srgbClr val="003366"/>
              </a:solidFill>
            </a:endParaRPr>
          </a:p>
          <a:p>
            <a:r>
              <a:rPr lang="el-GR" altLang="el-GR" sz="2000" b="1" dirty="0">
                <a:solidFill>
                  <a:srgbClr val="003366"/>
                </a:solidFill>
              </a:rPr>
              <a:t>ΣΥΝΕΠΗΣ ΕΚΤΕΛΕΣΗ ΚΑΘΗΚΟΝΤΩΝ</a:t>
            </a:r>
            <a:r>
              <a:rPr lang="el-GR" altLang="el-GR" sz="2000" dirty="0">
                <a:solidFill>
                  <a:srgbClr val="003366"/>
                </a:solidFill>
              </a:rPr>
              <a:t>   (4%)</a:t>
            </a:r>
            <a:endParaRPr lang="el-GR" altLang="el-GR" sz="2000" b="1" dirty="0">
              <a:solidFill>
                <a:srgbClr val="003366"/>
              </a:solidFill>
            </a:endParaRPr>
          </a:p>
          <a:p>
            <a:r>
              <a:rPr lang="el-GR" altLang="el-GR" sz="2000" b="1" dirty="0">
                <a:solidFill>
                  <a:srgbClr val="003366"/>
                </a:solidFill>
              </a:rPr>
              <a:t>ΑΝΤΙΛΗΨΗ ΤΟΥ ΕΡΓΑΤΗ ΓΝΩΣΗΣ ΓΙΑ ΤΗΝ ΠΑΡΑΓΩΓΙΚΟΤΗΤΑ</a:t>
            </a:r>
            <a:r>
              <a:rPr lang="el-GR" altLang="el-GR" sz="2000" dirty="0">
                <a:solidFill>
                  <a:srgbClr val="003366"/>
                </a:solidFill>
              </a:rPr>
              <a:t>   (</a:t>
            </a:r>
            <a:r>
              <a:rPr lang="el-GR" altLang="el-GR" sz="2000" dirty="0" smtClean="0">
                <a:solidFill>
                  <a:srgbClr val="003366"/>
                </a:solidFill>
              </a:rPr>
              <a:t>0%)</a:t>
            </a:r>
            <a:endParaRPr lang="el-GR" altLang="el-GR" sz="2000" dirty="0">
              <a:solidFill>
                <a:srgbClr val="003366"/>
              </a:solidFill>
            </a:endParaRPr>
          </a:p>
        </p:txBody>
      </p:sp>
    </p:spTree>
    <p:extLst>
      <p:ext uri="{BB962C8B-B14F-4D97-AF65-F5344CB8AC3E}">
        <p14:creationId xmlns:p14="http://schemas.microsoft.com/office/powerpoint/2010/main" val="371432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32173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32275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bwMode="auto">
          <a:xfrm>
            <a:off x="0" y="0"/>
            <a:ext cx="9144000" cy="90872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2800" b="1" dirty="0" smtClean="0">
                <a:solidFill>
                  <a:srgbClr val="FF3300"/>
                </a:solidFill>
              </a:rPr>
              <a:t>ΜΕΘΟΔΟΙ </a:t>
            </a:r>
            <a:r>
              <a:rPr lang="el-GR" altLang="el-GR" sz="2800" b="1" dirty="0">
                <a:solidFill>
                  <a:srgbClr val="FF3300"/>
                </a:solidFill>
              </a:rPr>
              <a:t>ΜΕΤΡΗΣΗΣ ΤΗΣ ΠΑΡΑΓΩΓΙΚΟΤΗΤΑΣ ΤΩΝ «ΕΡΓΑΤΩΝ ΓΝΩΣΗΣ» (1)</a:t>
            </a:r>
          </a:p>
        </p:txBody>
      </p:sp>
      <p:sp>
        <p:nvSpPr>
          <p:cNvPr id="603139" name="Rectangle 3"/>
          <p:cNvSpPr>
            <a:spLocks noGrp="1" noChangeArrowheads="1"/>
          </p:cNvSpPr>
          <p:nvPr>
            <p:ph type="body" idx="1"/>
          </p:nvPr>
        </p:nvSpPr>
        <p:spPr bwMode="auto">
          <a:xfrm>
            <a:off x="0" y="908720"/>
            <a:ext cx="9144000" cy="594928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spcBef>
                <a:spcPct val="30000"/>
              </a:spcBef>
              <a:spcAft>
                <a:spcPct val="30000"/>
              </a:spcAft>
              <a:buFontTx/>
              <a:buBlip>
                <a:blip r:embed="rId2"/>
              </a:buBlip>
            </a:pPr>
            <a:r>
              <a:rPr lang="el-GR" altLang="el-GR" sz="2100" b="1" dirty="0">
                <a:solidFill>
                  <a:schemeClr val="accent2"/>
                </a:solidFill>
              </a:rPr>
              <a:t>ΑΝΑΛΥΣΗ ΣΗΜΕΙΩΝ ΣΥΝΑΡΤΗΣΗΣ</a:t>
            </a:r>
            <a:r>
              <a:rPr lang="el-GR" altLang="el-GR" sz="2100" dirty="0"/>
              <a:t>: </a:t>
            </a:r>
            <a:r>
              <a:rPr lang="el-GR" altLang="el-GR" sz="2100" dirty="0" smtClean="0"/>
              <a:t>Η παραγωγικότητα των τραπεζοϋπάλληλων μετριέται με βάση το πηλίκο του αριθμού των συναλλαγών προς τις πραγματικές ώρες εργασίας. </a:t>
            </a:r>
          </a:p>
          <a:p>
            <a:pPr algn="just">
              <a:spcBef>
                <a:spcPct val="30000"/>
              </a:spcBef>
              <a:spcAft>
                <a:spcPct val="30000"/>
              </a:spcAft>
              <a:buFontTx/>
              <a:buBlip>
                <a:blip r:embed="rId2"/>
              </a:buBlip>
            </a:pPr>
            <a:r>
              <a:rPr lang="en-US" altLang="el-GR" sz="2100" b="1" dirty="0" smtClean="0"/>
              <a:t>P = Number of Transactions / Real Labour Hours</a:t>
            </a:r>
            <a:endParaRPr lang="el-GR" altLang="el-GR" sz="2100" b="1" i="1" dirty="0"/>
          </a:p>
          <a:p>
            <a:pPr algn="just">
              <a:spcBef>
                <a:spcPct val="30000"/>
              </a:spcBef>
              <a:spcAft>
                <a:spcPct val="30000"/>
              </a:spcAft>
              <a:buFontTx/>
              <a:buBlip>
                <a:blip r:embed="rId2"/>
              </a:buBlip>
            </a:pPr>
            <a:r>
              <a:rPr lang="el-GR" altLang="el-GR" sz="2100" b="1" dirty="0">
                <a:solidFill>
                  <a:schemeClr val="accent2"/>
                </a:solidFill>
              </a:rPr>
              <a:t>ΜΕΤΡΗΣΗ ΠΑΡΑΓΩΓΙΚΟΤΗΤΑΣ ΒΑΣΕΙ ΛΕΙΤΟΥΡΓΙΩΝ</a:t>
            </a:r>
            <a:r>
              <a:rPr lang="el-GR" altLang="el-GR" sz="2100" dirty="0"/>
              <a:t>: </a:t>
            </a:r>
            <a:endParaRPr lang="en-US" altLang="el-GR" sz="2100" dirty="0" smtClean="0"/>
          </a:p>
          <a:p>
            <a:pPr algn="ctr">
              <a:spcBef>
                <a:spcPct val="30000"/>
              </a:spcBef>
              <a:spcAft>
                <a:spcPct val="30000"/>
              </a:spcAft>
              <a:buFontTx/>
              <a:buBlip>
                <a:blip r:embed="rId2"/>
              </a:buBlip>
            </a:pPr>
            <a:r>
              <a:rPr lang="el-GR" altLang="el-GR" sz="2100" b="1" dirty="0" smtClean="0">
                <a:solidFill>
                  <a:srgbClr val="006600"/>
                </a:solidFill>
              </a:rPr>
              <a:t>ΔΙΑΔΙΚΑΣΙΑ </a:t>
            </a:r>
            <a:r>
              <a:rPr lang="el-GR" altLang="el-GR" sz="2100" b="1" dirty="0">
                <a:solidFill>
                  <a:srgbClr val="006600"/>
                </a:solidFill>
              </a:rPr>
              <a:t>3 ΒΗΜΑΤΩΝ. </a:t>
            </a:r>
            <a:endParaRPr lang="en-US" altLang="el-GR" sz="2100" b="1" dirty="0" smtClean="0">
              <a:solidFill>
                <a:srgbClr val="006600"/>
              </a:solidFill>
            </a:endParaRPr>
          </a:p>
          <a:p>
            <a:pPr algn="just">
              <a:spcBef>
                <a:spcPct val="30000"/>
              </a:spcBef>
              <a:spcAft>
                <a:spcPct val="30000"/>
              </a:spcAft>
              <a:buFontTx/>
              <a:buBlip>
                <a:blip r:embed="rId2"/>
              </a:buBlip>
            </a:pPr>
            <a:r>
              <a:rPr lang="el-GR" altLang="el-GR" sz="2100" b="1" u="sng" dirty="0" smtClean="0">
                <a:solidFill>
                  <a:srgbClr val="800080"/>
                </a:solidFill>
              </a:rPr>
              <a:t>ΣΤΟ </a:t>
            </a:r>
            <a:r>
              <a:rPr lang="el-GR" altLang="el-GR" sz="2100" b="1" u="sng" dirty="0">
                <a:solidFill>
                  <a:srgbClr val="800080"/>
                </a:solidFill>
              </a:rPr>
              <a:t>1ο </a:t>
            </a:r>
            <a:r>
              <a:rPr lang="el-GR" altLang="el-GR" sz="2100" b="1" u="sng" dirty="0" smtClean="0">
                <a:solidFill>
                  <a:srgbClr val="800080"/>
                </a:solidFill>
              </a:rPr>
              <a:t>ΒΗΜΑ:</a:t>
            </a:r>
            <a:r>
              <a:rPr lang="el-GR" altLang="el-GR" sz="2100" b="1" dirty="0" smtClean="0">
                <a:solidFill>
                  <a:srgbClr val="800080"/>
                </a:solidFill>
              </a:rPr>
              <a:t> </a:t>
            </a:r>
            <a:r>
              <a:rPr lang="el-GR" altLang="el-GR" sz="2100" dirty="0" smtClean="0"/>
              <a:t>Οι εργασίες γνώσης χωρίζονται σε δυο κατηγορίες, τις επαναλαμβανόμενες (ρουτίνας) και τις μη επαναλαμβανόμενες εργασίες.</a:t>
            </a:r>
            <a:endParaRPr lang="el-GR" altLang="el-GR" sz="2100" dirty="0"/>
          </a:p>
          <a:p>
            <a:pPr algn="just">
              <a:spcBef>
                <a:spcPct val="30000"/>
              </a:spcBef>
              <a:spcAft>
                <a:spcPct val="30000"/>
              </a:spcAft>
              <a:buFontTx/>
              <a:buNone/>
            </a:pPr>
            <a:r>
              <a:rPr lang="en-US" altLang="el-GR" sz="2100" dirty="0"/>
              <a:t>	</a:t>
            </a:r>
            <a:r>
              <a:rPr lang="el-GR" altLang="el-GR" sz="2100" b="1" u="sng" dirty="0">
                <a:solidFill>
                  <a:srgbClr val="663300"/>
                </a:solidFill>
              </a:rPr>
              <a:t>ΣΤΟ 2ο </a:t>
            </a:r>
            <a:r>
              <a:rPr lang="el-GR" altLang="el-GR" sz="2100" b="1" u="sng" dirty="0" smtClean="0">
                <a:solidFill>
                  <a:srgbClr val="663300"/>
                </a:solidFill>
              </a:rPr>
              <a:t>ΒΗΜΑ:</a:t>
            </a:r>
            <a:r>
              <a:rPr lang="el-GR" altLang="el-GR" sz="2100" dirty="0" smtClean="0"/>
              <a:t> Διαμορφώνονται οι σχέσεις των επιμέρους χαρακτηριστικών καθε εργασίας με την απόδοση των εργαζομένων.</a:t>
            </a:r>
            <a:endParaRPr lang="el-GR" altLang="el-GR" sz="2100" dirty="0"/>
          </a:p>
          <a:p>
            <a:pPr algn="just">
              <a:spcBef>
                <a:spcPct val="30000"/>
              </a:spcBef>
              <a:spcAft>
                <a:spcPct val="30000"/>
              </a:spcAft>
              <a:buFontTx/>
              <a:buNone/>
            </a:pPr>
            <a:r>
              <a:rPr lang="en-US" altLang="el-GR" sz="2100" dirty="0"/>
              <a:t>	</a:t>
            </a:r>
            <a:r>
              <a:rPr lang="el-GR" altLang="el-GR" sz="2100" b="1" u="sng" dirty="0">
                <a:solidFill>
                  <a:srgbClr val="C00000"/>
                </a:solidFill>
              </a:rPr>
              <a:t>ΣΤΟ 3ο </a:t>
            </a:r>
            <a:r>
              <a:rPr lang="el-GR" altLang="el-GR" sz="2100" b="1" u="sng" dirty="0" smtClean="0">
                <a:solidFill>
                  <a:srgbClr val="C00000"/>
                </a:solidFill>
              </a:rPr>
              <a:t>ΒΗΜΑ:</a:t>
            </a:r>
            <a:r>
              <a:rPr lang="el-GR" altLang="el-GR" sz="2100" dirty="0" smtClean="0"/>
              <a:t> Οι σχέσεις αυτές χρησιμοποιούνται για την ανάπτυξη μαθηματικών μοντέλων μέτρησης της παραγωγικότητας (</a:t>
            </a:r>
            <a:r>
              <a:rPr lang="en-US" altLang="el-GR" sz="2100" dirty="0" smtClean="0"/>
              <a:t>Ray and Sahib</a:t>
            </a:r>
            <a:r>
              <a:rPr lang="el-GR" altLang="el-GR" sz="2100" dirty="0" smtClean="0"/>
              <a:t>, 1989).</a:t>
            </a:r>
            <a:endParaRPr lang="el-GR" altLang="el-GR" sz="2100" dirty="0"/>
          </a:p>
        </p:txBody>
      </p:sp>
    </p:spTree>
    <p:extLst>
      <p:ext uri="{BB962C8B-B14F-4D97-AF65-F5344CB8AC3E}">
        <p14:creationId xmlns:p14="http://schemas.microsoft.com/office/powerpoint/2010/main" val="206702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bwMode="auto">
          <a:xfrm>
            <a:off x="0" y="1"/>
            <a:ext cx="9144000" cy="90871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2800" b="1" dirty="0" smtClean="0">
                <a:solidFill>
                  <a:srgbClr val="FF3300"/>
                </a:solidFill>
              </a:rPr>
              <a:t>ΜΕΘΟΔΟΙ </a:t>
            </a:r>
            <a:r>
              <a:rPr lang="el-GR" altLang="el-GR" sz="2800" b="1" dirty="0">
                <a:solidFill>
                  <a:srgbClr val="FF3300"/>
                </a:solidFill>
              </a:rPr>
              <a:t>ΜΕΤΡΗΣΗΣ ΤΗΣ ΠΑΡΑΓΩΓΙΚΟΤΗΤΑΣ ΤΩΝ «ΕΡΓΑΤΩΝ ΓΝΩΣΗΣ» (2)</a:t>
            </a:r>
          </a:p>
        </p:txBody>
      </p:sp>
      <p:sp>
        <p:nvSpPr>
          <p:cNvPr id="604163" name="Rectangle 3"/>
          <p:cNvSpPr>
            <a:spLocks noGrp="1" noChangeArrowheads="1"/>
          </p:cNvSpPr>
          <p:nvPr>
            <p:ph type="body" idx="1"/>
          </p:nvPr>
        </p:nvSpPr>
        <p:spPr bwMode="auto">
          <a:xfrm>
            <a:off x="0" y="980728"/>
            <a:ext cx="9144000" cy="587727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90000"/>
              </a:lnSpc>
            </a:pPr>
            <a:r>
              <a:rPr lang="el-GR" altLang="el-GR" sz="2200" dirty="0" smtClean="0"/>
              <a:t>Η </a:t>
            </a:r>
            <a:r>
              <a:rPr lang="el-GR" altLang="el-GR" sz="2200" dirty="0"/>
              <a:t>ΑΠΟΔΟΤΙΚΟΤΗΤΑ ΜΕΤΡΙΕΤΑΙ ΩΣ Ο ΛΟΓΟΣ ΤΩΝ «ΚΕΡΔΙΣΜΕΝΩΝ» ΩΡΩΝ ΕΡΓΑΣΙΑΣ ΠΡΟΣ ΤΙΣ ΧΡΕΩΜΕΝΕΣ ΩΡΕΣ ΕΡΓΑΣΙΑΣ:</a:t>
            </a:r>
            <a:endParaRPr lang="en-US" altLang="el-GR" sz="2200" dirty="0"/>
          </a:p>
          <a:p>
            <a:pPr>
              <a:lnSpc>
                <a:spcPct val="90000"/>
              </a:lnSpc>
              <a:buFontTx/>
              <a:buNone/>
            </a:pPr>
            <a:endParaRPr lang="en-US" altLang="el-GR" sz="1800" dirty="0"/>
          </a:p>
          <a:p>
            <a:pPr>
              <a:lnSpc>
                <a:spcPct val="90000"/>
              </a:lnSpc>
              <a:buFontTx/>
              <a:buNone/>
            </a:pPr>
            <a:endParaRPr lang="en-US" altLang="el-GR" sz="1600" dirty="0"/>
          </a:p>
          <a:p>
            <a:pPr>
              <a:lnSpc>
                <a:spcPct val="90000"/>
              </a:lnSpc>
              <a:buFontTx/>
              <a:buNone/>
            </a:pPr>
            <a:endParaRPr lang="en-US" altLang="el-GR" sz="1600" dirty="0"/>
          </a:p>
          <a:p>
            <a:pPr>
              <a:lnSpc>
                <a:spcPct val="90000"/>
              </a:lnSpc>
              <a:buFontTx/>
              <a:buNone/>
            </a:pPr>
            <a:endParaRPr lang="en-US" altLang="el-GR" sz="1600" dirty="0"/>
          </a:p>
          <a:p>
            <a:pPr>
              <a:lnSpc>
                <a:spcPct val="90000"/>
              </a:lnSpc>
              <a:buFontTx/>
              <a:buNone/>
            </a:pPr>
            <a:endParaRPr lang="en-US" altLang="el-GR" sz="1600" dirty="0"/>
          </a:p>
          <a:p>
            <a:pPr>
              <a:lnSpc>
                <a:spcPct val="90000"/>
              </a:lnSpc>
              <a:buFontTx/>
              <a:buNone/>
            </a:pPr>
            <a:endParaRPr lang="en-US" altLang="el-GR" sz="1600" dirty="0"/>
          </a:p>
          <a:p>
            <a:pPr>
              <a:buFontTx/>
              <a:buNone/>
            </a:pPr>
            <a:r>
              <a:rPr lang="en-US" altLang="el-GR" sz="2400" b="1" dirty="0" smtClean="0"/>
              <a:t>S</a:t>
            </a:r>
            <a:r>
              <a:rPr lang="en-US" altLang="el-GR" sz="2400" b="1" baseline="-25000" dirty="0" smtClean="0"/>
              <a:t>i</a:t>
            </a:r>
            <a:r>
              <a:rPr lang="el-GR" altLang="el-GR" sz="2400" b="1" dirty="0"/>
              <a:t>	</a:t>
            </a:r>
            <a:r>
              <a:rPr lang="en-US" altLang="el-GR" sz="2400" b="1" dirty="0" smtClean="0"/>
              <a:t>: </a:t>
            </a:r>
            <a:r>
              <a:rPr lang="el-GR" altLang="el-GR" sz="2400" dirty="0" smtClean="0"/>
              <a:t>ο </a:t>
            </a:r>
            <a:r>
              <a:rPr lang="el-GR" altLang="el-GR" sz="2400" dirty="0"/>
              <a:t>πρότυπος χρόνος για τον τύπο υπηρεσίας </a:t>
            </a:r>
            <a:r>
              <a:rPr lang="en-US" altLang="el-GR" sz="2400" dirty="0" smtClean="0"/>
              <a:t>(i)</a:t>
            </a:r>
            <a:r>
              <a:rPr lang="el-GR" altLang="el-GR" sz="2400" dirty="0" smtClean="0"/>
              <a:t>, σε ώρες</a:t>
            </a:r>
            <a:r>
              <a:rPr lang="el-GR" altLang="el-GR" sz="2400" dirty="0"/>
              <a:t>.</a:t>
            </a:r>
            <a:endParaRPr lang="en-US" altLang="el-GR" sz="2400" dirty="0"/>
          </a:p>
          <a:p>
            <a:pPr>
              <a:buFontTx/>
              <a:buNone/>
            </a:pPr>
            <a:r>
              <a:rPr lang="en-US" altLang="el-GR" sz="2400" b="1" dirty="0" smtClean="0"/>
              <a:t>N</a:t>
            </a:r>
            <a:r>
              <a:rPr lang="en-US" altLang="el-GR" sz="2400" b="1" baseline="-25000" dirty="0" smtClean="0"/>
              <a:t>i</a:t>
            </a:r>
            <a:r>
              <a:rPr lang="en-US" altLang="el-GR" sz="2400" b="1" dirty="0" smtClean="0"/>
              <a:t> : </a:t>
            </a:r>
            <a:r>
              <a:rPr lang="el-GR" altLang="el-GR" sz="2400" dirty="0" smtClean="0"/>
              <a:t>ο </a:t>
            </a:r>
            <a:r>
              <a:rPr lang="el-GR" altLang="el-GR" sz="2400" dirty="0"/>
              <a:t>συνολικός αριθμός των διαφορετικών τύπων της παρεχόμενης </a:t>
            </a:r>
            <a:r>
              <a:rPr lang="el-GR" altLang="el-GR" sz="2400" dirty="0" smtClean="0"/>
              <a:t>υπηρεσίας.</a:t>
            </a:r>
            <a:endParaRPr lang="en-US" altLang="el-GR" sz="2400" dirty="0"/>
          </a:p>
          <a:p>
            <a:pPr>
              <a:spcAft>
                <a:spcPct val="25000"/>
              </a:spcAft>
              <a:buFontTx/>
              <a:buNone/>
            </a:pPr>
            <a:r>
              <a:rPr lang="en-US" altLang="el-GR" sz="2400" b="1" dirty="0" smtClean="0"/>
              <a:t>R</a:t>
            </a:r>
            <a:r>
              <a:rPr lang="en-US" altLang="el-GR" sz="2400" b="1" baseline="-25000" dirty="0" smtClean="0"/>
              <a:t>j</a:t>
            </a:r>
            <a:r>
              <a:rPr lang="el-GR" altLang="el-GR" sz="2400" b="1" dirty="0"/>
              <a:t>	</a:t>
            </a:r>
            <a:r>
              <a:rPr lang="en-US" altLang="el-GR" sz="2400" b="1" dirty="0" smtClean="0"/>
              <a:t>: </a:t>
            </a:r>
            <a:r>
              <a:rPr lang="el-GR" altLang="el-GR" sz="2400" dirty="0" smtClean="0"/>
              <a:t>ο </a:t>
            </a:r>
            <a:r>
              <a:rPr lang="el-GR" altLang="el-GR" sz="2400" dirty="0"/>
              <a:t>χρόνος που ο συντελεστής παραγωγής </a:t>
            </a:r>
            <a:r>
              <a:rPr lang="en-US" altLang="el-GR" sz="2400" dirty="0" smtClean="0"/>
              <a:t>(j) </a:t>
            </a:r>
            <a:r>
              <a:rPr lang="el-GR" altLang="el-GR" sz="2400" dirty="0"/>
              <a:t>είναι διαθέσιμος για </a:t>
            </a:r>
            <a:r>
              <a:rPr lang="el-GR" altLang="el-GR" sz="2400" dirty="0" smtClean="0"/>
              <a:t>χρήση, σε ώρες.</a:t>
            </a:r>
            <a:endParaRPr lang="en-US" altLang="el-GR" sz="2400" dirty="0"/>
          </a:p>
          <a:p>
            <a:pPr>
              <a:spcBef>
                <a:spcPct val="30000"/>
              </a:spcBef>
              <a:buFontTx/>
              <a:buNone/>
            </a:pPr>
            <a:r>
              <a:rPr lang="en-US" altLang="el-GR" sz="2400" b="1" dirty="0" smtClean="0"/>
              <a:t>r</a:t>
            </a:r>
            <a:r>
              <a:rPr lang="el-GR" altLang="el-GR" sz="2400" b="1" dirty="0"/>
              <a:t>	</a:t>
            </a:r>
            <a:r>
              <a:rPr lang="en-US" altLang="el-GR" sz="2400" b="1" dirty="0" smtClean="0"/>
              <a:t>: </a:t>
            </a:r>
            <a:r>
              <a:rPr lang="el-GR" altLang="el-GR" sz="2400" dirty="0" smtClean="0"/>
              <a:t>ο </a:t>
            </a:r>
            <a:r>
              <a:rPr lang="el-GR" altLang="el-GR" sz="2400" dirty="0"/>
              <a:t>συνολικός αριθμός των διαθέσιμων συντελεστών </a:t>
            </a:r>
            <a:r>
              <a:rPr lang="el-GR" altLang="el-GR" sz="2400" dirty="0" smtClean="0"/>
              <a:t>παραγωγής.</a:t>
            </a:r>
            <a:endParaRPr lang="el-GR" altLang="el-GR" sz="2400" dirty="0"/>
          </a:p>
        </p:txBody>
      </p:sp>
      <p:sp>
        <p:nvSpPr>
          <p:cNvPr id="60416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graphicFrame>
        <p:nvGraphicFramePr>
          <p:cNvPr id="3433502" name="Object 30"/>
          <p:cNvGraphicFramePr>
            <a:graphicFrameLocks noChangeAspect="1"/>
          </p:cNvGraphicFramePr>
          <p:nvPr/>
        </p:nvGraphicFramePr>
        <p:xfrm>
          <a:off x="2483768" y="1844824"/>
          <a:ext cx="4391025" cy="1510978"/>
        </p:xfrm>
        <a:graphic>
          <a:graphicData uri="http://schemas.openxmlformats.org/presentationml/2006/ole">
            <mc:AlternateContent xmlns:mc="http://schemas.openxmlformats.org/markup-compatibility/2006">
              <mc:Choice xmlns:v="urn:schemas-microsoft-com:vml" Requires="v">
                <p:oleObj spid="_x0000_s3433511" name="Εξίσωση" r:id="rId3" imgW="1358310" imgH="863225" progId="Equation.3">
                  <p:embed/>
                </p:oleObj>
              </mc:Choice>
              <mc:Fallback>
                <p:oleObj name="Εξίσωση" r:id="rId3" imgW="1358310" imgH="863225" progId="Equation.3">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844824"/>
                        <a:ext cx="4391025" cy="1510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0759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sz="3200" b="1" dirty="0" smtClean="0"/>
              <a:t>ΠΑΡΑΓΩΓΙΚΟΤΗΤΑ ΤΗΣ ΕΡΓΑΣΙΑΣ (3)</a:t>
            </a:r>
            <a:endParaRPr lang="el-GR" sz="3200" b="1" dirty="0"/>
          </a:p>
        </p:txBody>
      </p:sp>
      <p:pic>
        <p:nvPicPr>
          <p:cNvPr id="5319682" name="Picture 2"/>
          <p:cNvPicPr>
            <a:picLocks noGrp="1" noChangeAspect="1" noChangeArrowheads="1"/>
          </p:cNvPicPr>
          <p:nvPr>
            <p:ph idx="1"/>
          </p:nvPr>
        </p:nvPicPr>
        <p:blipFill>
          <a:blip r:embed="rId2" cstate="print"/>
          <a:srcRect/>
          <a:stretch>
            <a:fillRect/>
          </a:stretch>
        </p:blipFill>
        <p:spPr bwMode="auto">
          <a:xfrm>
            <a:off x="0" y="836712"/>
            <a:ext cx="9144000" cy="6021288"/>
          </a:xfrm>
          <a:prstGeom prst="rect">
            <a:avLst/>
          </a:prstGeom>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l-GR" sz="3600" b="1" dirty="0" smtClean="0"/>
              <a:t>Παραγωγικότητα της Εργασίας (4)</a:t>
            </a:r>
            <a:endParaRPr lang="el-GR" sz="3600" b="1" dirty="0"/>
          </a:p>
        </p:txBody>
      </p:sp>
      <p:pic>
        <p:nvPicPr>
          <p:cNvPr id="5320706" name="Picture 2"/>
          <p:cNvPicPr>
            <a:picLocks noGrp="1" noChangeAspect="1" noChangeArrowheads="1"/>
          </p:cNvPicPr>
          <p:nvPr>
            <p:ph idx="1"/>
          </p:nvPr>
        </p:nvPicPr>
        <p:blipFill>
          <a:blip r:embed="rId2" cstate="print"/>
          <a:srcRect/>
          <a:stretch>
            <a:fillRect/>
          </a:stretch>
        </p:blipFill>
        <p:spPr bwMode="auto">
          <a:xfrm>
            <a:off x="0" y="980728"/>
            <a:ext cx="9144000" cy="5877272"/>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lstStyle/>
          <a:p>
            <a:r>
              <a:rPr lang="el-GR" sz="3600" b="1" dirty="0" smtClean="0"/>
              <a:t>Άσκηση 1</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buNone/>
            </a:pPr>
            <a:r>
              <a:rPr lang="el-GR" sz="2400" dirty="0" smtClean="0"/>
              <a:t>Έστω ότι σε μια τράπεζα έχουμε 3 διαφορετικούς τύπους</a:t>
            </a:r>
          </a:p>
          <a:p>
            <a:pPr algn="just">
              <a:buNone/>
            </a:pPr>
            <a:r>
              <a:rPr lang="el-GR" sz="2400" dirty="0" smtClean="0"/>
              <a:t>ανάληψης καταθέσεων.</a:t>
            </a:r>
          </a:p>
          <a:p>
            <a:pPr algn="just">
              <a:buNone/>
            </a:pPr>
            <a:r>
              <a:rPr lang="el-GR" sz="2400" dirty="0" smtClean="0"/>
              <a:t>Α) από λογαριασμούς όψεως και πραγματοποιούνται 200 συναλλαγές ημερησίως, με πρότυπο χρόνο διεκπεραίωσης 3 λεπτά.</a:t>
            </a:r>
          </a:p>
          <a:p>
            <a:pPr algn="just">
              <a:buNone/>
            </a:pPr>
            <a:r>
              <a:rPr lang="el-GR" sz="2400" dirty="0" smtClean="0"/>
              <a:t>Β) από λογαριασμούς ταμιευτηρίου και γίνονται 150 συναλλαγές ημερησίως, με πρότυπο χρόνο διεκπεραίωσης 6 λεπτά. και</a:t>
            </a:r>
          </a:p>
          <a:p>
            <a:pPr algn="just">
              <a:buNone/>
            </a:pPr>
            <a:r>
              <a:rPr lang="el-GR" sz="2400" dirty="0" smtClean="0"/>
              <a:t>Γ) από λογαριασμούς προθεσμίας και  πραγματοποιούνται 120 συναλλαγές ημερησίως, με πρότυπο χρόνο διεκπεραίωσης 12 λεπτά.</a:t>
            </a:r>
          </a:p>
          <a:p>
            <a:pPr algn="just">
              <a:buNone/>
            </a:pPr>
            <a:r>
              <a:rPr lang="el-GR" sz="2400" dirty="0" smtClean="0"/>
              <a:t>Οι 5 συντελεστές παραγωγής-</a:t>
            </a:r>
            <a:r>
              <a:rPr lang="en-US" sz="2400" dirty="0" smtClean="0"/>
              <a:t>tellers</a:t>
            </a:r>
            <a:r>
              <a:rPr lang="el-GR" sz="2400" dirty="0" smtClean="0"/>
              <a:t> είναι διαθέσιμοι για 8 ώρες.</a:t>
            </a:r>
          </a:p>
          <a:p>
            <a:pPr algn="just">
              <a:buNone/>
            </a:pPr>
            <a:r>
              <a:rPr lang="el-GR" sz="2400" dirty="0" smtClean="0"/>
              <a:t>Να βρεθεί η αποτελεσματικότητα των συντελεστών παραγωγής.</a:t>
            </a:r>
          </a:p>
          <a:p>
            <a:pPr algn="just">
              <a:buNone/>
            </a:pPr>
            <a:r>
              <a:rPr lang="el-GR" sz="2400" dirty="0" smtClean="0"/>
              <a:t>Να εξετάσετε τα ίδια δεδομένα αν οι ίδιοι συντελεστές παραγωγής</a:t>
            </a:r>
          </a:p>
          <a:p>
            <a:pPr algn="just">
              <a:buNone/>
            </a:pPr>
            <a:r>
              <a:rPr lang="el-GR" sz="2400" dirty="0" smtClean="0"/>
              <a:t>είναι διαθέσιμοι για 4 ώρες. Σχολιάστε το αποτέλεσμα.</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432048"/>
          </a:xfrm>
        </p:spPr>
        <p:txBody>
          <a:bodyPr/>
          <a:lstStyle/>
          <a:p>
            <a:r>
              <a:rPr lang="el-GR" sz="2400" b="1" dirty="0" smtClean="0"/>
              <a:t>Η ΑΝΕΡΓΙΑ ΣΤΟΥΣ ΝΕΟΥΣ</a:t>
            </a:r>
            <a:endParaRPr lang="el-GR" sz="2400" b="1" dirty="0"/>
          </a:p>
        </p:txBody>
      </p:sp>
      <p:pic>
        <p:nvPicPr>
          <p:cNvPr id="1177602"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4704"/>
          </a:xfrm>
        </p:spPr>
        <p:txBody>
          <a:bodyPr/>
          <a:lstStyle/>
          <a:p>
            <a:r>
              <a:rPr lang="el-GR" sz="3600" b="1" dirty="0" smtClean="0"/>
              <a:t/>
            </a:r>
            <a:br>
              <a:rPr lang="el-GR" sz="3600" b="1" dirty="0" smtClean="0"/>
            </a:br>
            <a:r>
              <a:rPr lang="el-GR" sz="3400" b="1" dirty="0" smtClean="0"/>
              <a:t>Λύση Άσκησης 1</a:t>
            </a:r>
            <a:br>
              <a:rPr lang="el-GR" sz="3400" b="1" dirty="0" smtClean="0"/>
            </a:br>
            <a:endParaRPr lang="el-GR" sz="3400" b="1" dirty="0"/>
          </a:p>
        </p:txBody>
      </p:sp>
      <p:graphicFrame>
        <p:nvGraphicFramePr>
          <p:cNvPr id="3826692" name="Object 4"/>
          <p:cNvGraphicFramePr>
            <a:graphicFrameLocks noChangeAspect="1"/>
          </p:cNvGraphicFramePr>
          <p:nvPr/>
        </p:nvGraphicFramePr>
        <p:xfrm>
          <a:off x="2483768" y="620688"/>
          <a:ext cx="4392488" cy="1296144"/>
        </p:xfrm>
        <a:graphic>
          <a:graphicData uri="http://schemas.openxmlformats.org/presentationml/2006/ole">
            <mc:AlternateContent xmlns:mc="http://schemas.openxmlformats.org/markup-compatibility/2006">
              <mc:Choice xmlns:v="urn:schemas-microsoft-com:vml" Requires="v">
                <p:oleObj spid="_x0000_s3826703" name="Εξίσωση" r:id="rId3" imgW="1358310" imgH="863225" progId="Equation.3">
                  <p:embed/>
                </p:oleObj>
              </mc:Choice>
              <mc:Fallback>
                <p:oleObj name="Εξίσωση" r:id="rId3" imgW="1358310" imgH="863225"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620688"/>
                        <a:ext cx="4392488" cy="1296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7 - Θέση περιεχομένου"/>
          <p:cNvSpPr>
            <a:spLocks noGrp="1"/>
          </p:cNvSpPr>
          <p:nvPr>
            <p:ph idx="1"/>
          </p:nvPr>
        </p:nvSpPr>
        <p:spPr>
          <a:xfrm>
            <a:off x="0" y="1844824"/>
            <a:ext cx="9144000" cy="5013176"/>
          </a:xfrm>
        </p:spPr>
        <p:txBody>
          <a:bodyPr/>
          <a:lstStyle/>
          <a:p>
            <a:r>
              <a:rPr lang="el-GR" dirty="0" smtClean="0"/>
              <a:t>Αντικαθιστούμε στον παραπάνω τύπο και έχουμε:</a:t>
            </a:r>
          </a:p>
          <a:p>
            <a:pPr>
              <a:buNone/>
            </a:pPr>
            <a:r>
              <a:rPr lang="en-US" dirty="0" smtClean="0"/>
              <a:t>E = </a:t>
            </a:r>
            <a:r>
              <a:rPr lang="en-US" u="sng" dirty="0" smtClean="0"/>
              <a:t>[200*(3/60)] + [150*(6/60)] + [120*(12/60)]</a:t>
            </a:r>
            <a:r>
              <a:rPr lang="en-US" dirty="0" smtClean="0"/>
              <a:t> =&gt;</a:t>
            </a:r>
            <a:endParaRPr lang="en-US" u="sng" dirty="0" smtClean="0"/>
          </a:p>
          <a:p>
            <a:pPr>
              <a:buNone/>
            </a:pPr>
            <a:r>
              <a:rPr lang="en-US" dirty="0" smtClean="0"/>
              <a:t>						5*8</a:t>
            </a:r>
          </a:p>
          <a:p>
            <a:pPr>
              <a:buFont typeface="Symbol"/>
              <a:buChar char="Þ"/>
            </a:pPr>
            <a:r>
              <a:rPr lang="en-US" dirty="0" smtClean="0"/>
              <a:t>E = </a:t>
            </a:r>
            <a:r>
              <a:rPr lang="en-US" u="sng" dirty="0" smtClean="0"/>
              <a:t>(200*0,05)+(150*0,1)+(120*0,2) </a:t>
            </a:r>
            <a:r>
              <a:rPr lang="en-US" dirty="0" smtClean="0"/>
              <a:t>=&gt;</a:t>
            </a:r>
          </a:p>
          <a:p>
            <a:pPr>
              <a:buNone/>
            </a:pPr>
            <a:r>
              <a:rPr lang="en-US" dirty="0" smtClean="0"/>
              <a:t>					40</a:t>
            </a:r>
          </a:p>
          <a:p>
            <a:pPr>
              <a:buFont typeface="Symbol"/>
              <a:buChar char="Þ"/>
            </a:pPr>
            <a:r>
              <a:rPr lang="en-US" dirty="0" smtClean="0"/>
              <a:t>E = (10 + 15 + 24) / 40 = 49/40 = 1,225</a:t>
            </a:r>
          </a:p>
          <a:p>
            <a:pPr>
              <a:buFont typeface="Symbol"/>
              <a:buChar char="Þ"/>
            </a:pPr>
            <a:r>
              <a:rPr lang="en-US" dirty="0" smtClean="0"/>
              <a:t>E = (10 + 15 + 24) / 5*4 = 49/20 = 2,45</a:t>
            </a:r>
          </a:p>
          <a:p>
            <a:pPr algn="ctr">
              <a:buNone/>
            </a:pPr>
            <a:r>
              <a:rPr lang="el-GR" sz="2400" b="1" dirty="0" smtClean="0"/>
              <a:t>Διπλάσια αποτελεσματικότητα στη δεύτερη περίπτωση</a:t>
            </a:r>
            <a:r>
              <a:rPr lang="en-US" sz="2400" b="1" dirty="0" smtClean="0"/>
              <a: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bwMode="auto">
          <a:xfrm>
            <a:off x="0" y="1"/>
            <a:ext cx="9144000" cy="83671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2800" b="1" dirty="0" smtClean="0">
                <a:solidFill>
                  <a:srgbClr val="FF3300"/>
                </a:solidFill>
              </a:rPr>
              <a:t>ΜΕΘΟΔΟΙ </a:t>
            </a:r>
            <a:r>
              <a:rPr lang="el-GR" altLang="el-GR" sz="2800" b="1" dirty="0">
                <a:solidFill>
                  <a:srgbClr val="FF3300"/>
                </a:solidFill>
              </a:rPr>
              <a:t>ΜΕΤΡΗΣΗΣ ΤΗΣ ΠΑΡΑΓΩΓΙΚΟΤΗΤΑΣ ΤΩΝ «ΕΡΓΑΤΩΝ ΓΝΩΣΗΣ» </a:t>
            </a:r>
            <a:r>
              <a:rPr lang="el-GR" altLang="el-GR" sz="2800" dirty="0">
                <a:solidFill>
                  <a:srgbClr val="FF3300"/>
                </a:solidFill>
              </a:rPr>
              <a:t>(</a:t>
            </a:r>
            <a:r>
              <a:rPr lang="en-US" altLang="el-GR" sz="2800" dirty="0">
                <a:solidFill>
                  <a:srgbClr val="FF3300"/>
                </a:solidFill>
              </a:rPr>
              <a:t>3</a:t>
            </a:r>
            <a:r>
              <a:rPr lang="el-GR" altLang="el-GR" sz="2800" dirty="0">
                <a:solidFill>
                  <a:srgbClr val="FF3300"/>
                </a:solidFill>
              </a:rPr>
              <a:t>)</a:t>
            </a:r>
          </a:p>
        </p:txBody>
      </p:sp>
      <p:sp>
        <p:nvSpPr>
          <p:cNvPr id="607235" name="Rectangle 3"/>
          <p:cNvSpPr>
            <a:spLocks noGrp="1" noChangeArrowheads="1"/>
          </p:cNvSpPr>
          <p:nvPr>
            <p:ph type="body" idx="1"/>
          </p:nvPr>
        </p:nvSpPr>
        <p:spPr bwMode="auto">
          <a:xfrm>
            <a:off x="0" y="1556792"/>
            <a:ext cx="9144000" cy="530120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a:lnSpc>
                <a:spcPct val="90000"/>
              </a:lnSpc>
              <a:buFontTx/>
              <a:buNone/>
            </a:pPr>
            <a:r>
              <a:rPr lang="en-US" altLang="el-GR" sz="2200" b="1" dirty="0" smtClean="0"/>
              <a:t>T</a:t>
            </a:r>
            <a:r>
              <a:rPr lang="en-US" altLang="el-GR" sz="2200" b="1" baseline="-25000" dirty="0" smtClean="0"/>
              <a:t>i</a:t>
            </a:r>
            <a:r>
              <a:rPr lang="el-GR" altLang="el-GR" sz="2200" b="1" dirty="0"/>
              <a:t>	</a:t>
            </a:r>
            <a:r>
              <a:rPr lang="en-US" altLang="el-GR" sz="2200" b="1" dirty="0" smtClean="0"/>
              <a:t>: </a:t>
            </a:r>
            <a:r>
              <a:rPr lang="el-GR" altLang="el-GR" sz="2200" dirty="0" smtClean="0"/>
              <a:t>ο </a:t>
            </a:r>
            <a:r>
              <a:rPr lang="el-GR" altLang="el-GR" sz="2200" dirty="0"/>
              <a:t>κανονικός χρόνος για την εκτέλεση ενός συμβάντος του τύπου </a:t>
            </a:r>
            <a:r>
              <a:rPr lang="en-US" altLang="el-GR" sz="2200" dirty="0"/>
              <a:t>	</a:t>
            </a:r>
            <a:r>
              <a:rPr lang="el-GR" altLang="el-GR" sz="2200" dirty="0"/>
              <a:t>υπηρεσίας </a:t>
            </a:r>
            <a:r>
              <a:rPr lang="el-GR" altLang="el-GR" sz="2200" dirty="0" smtClean="0"/>
              <a:t>(</a:t>
            </a:r>
            <a:r>
              <a:rPr lang="en-US" altLang="el-GR" sz="2200" dirty="0" smtClean="0"/>
              <a:t>i</a:t>
            </a:r>
            <a:r>
              <a:rPr lang="el-GR" altLang="el-GR" sz="2200" dirty="0" smtClean="0"/>
              <a:t>)</a:t>
            </a:r>
            <a:endParaRPr lang="en-US" altLang="el-GR" sz="2200" dirty="0"/>
          </a:p>
          <a:p>
            <a:pPr algn="just">
              <a:lnSpc>
                <a:spcPct val="90000"/>
              </a:lnSpc>
              <a:buFontTx/>
              <a:buNone/>
            </a:pPr>
            <a:r>
              <a:rPr lang="en-US" altLang="el-GR" sz="2200" b="1" dirty="0" smtClean="0"/>
              <a:t>a : </a:t>
            </a:r>
            <a:r>
              <a:rPr lang="el-GR" altLang="el-GR" sz="2200" dirty="0" smtClean="0"/>
              <a:t>η </a:t>
            </a:r>
            <a:r>
              <a:rPr lang="el-GR" altLang="el-GR" sz="2200" dirty="0"/>
              <a:t>χρονική παροχή για διάλειμμα, ανάπαυση κτλ</a:t>
            </a:r>
            <a:r>
              <a:rPr lang="el-GR" altLang="el-GR" sz="2200" b="1" dirty="0"/>
              <a:t>.</a:t>
            </a:r>
            <a:endParaRPr lang="en-US" altLang="el-GR" sz="2200" b="1" dirty="0"/>
          </a:p>
          <a:p>
            <a:pPr>
              <a:lnSpc>
                <a:spcPct val="90000"/>
              </a:lnSpc>
            </a:pPr>
            <a:endParaRPr lang="en-US" altLang="el-GR" sz="1800" dirty="0"/>
          </a:p>
          <a:p>
            <a:pPr>
              <a:lnSpc>
                <a:spcPct val="90000"/>
              </a:lnSpc>
            </a:pPr>
            <a:endParaRPr lang="en-US" altLang="el-GR" sz="1600" dirty="0"/>
          </a:p>
          <a:p>
            <a:pPr>
              <a:lnSpc>
                <a:spcPct val="90000"/>
              </a:lnSpc>
            </a:pPr>
            <a:endParaRPr lang="en-US" altLang="el-GR" sz="1600" dirty="0"/>
          </a:p>
          <a:p>
            <a:pPr>
              <a:lnSpc>
                <a:spcPct val="90000"/>
              </a:lnSpc>
            </a:pPr>
            <a:endParaRPr lang="en-US" altLang="el-GR" sz="1600" dirty="0"/>
          </a:p>
          <a:p>
            <a:pPr>
              <a:lnSpc>
                <a:spcPct val="90000"/>
              </a:lnSpc>
            </a:pPr>
            <a:endParaRPr lang="en-US" altLang="el-GR" sz="1600" dirty="0"/>
          </a:p>
          <a:p>
            <a:pPr algn="just">
              <a:lnSpc>
                <a:spcPct val="90000"/>
              </a:lnSpc>
              <a:spcAft>
                <a:spcPct val="30000"/>
              </a:spcAft>
              <a:buFontTx/>
              <a:buNone/>
            </a:pPr>
            <a:r>
              <a:rPr lang="en-US" altLang="el-GR" sz="2200" b="1" dirty="0" smtClean="0"/>
              <a:t>I</a:t>
            </a:r>
            <a:r>
              <a:rPr lang="en-US" altLang="el-GR" sz="2200" b="1" baseline="-25000" dirty="0" smtClean="0"/>
              <a:t>k</a:t>
            </a:r>
            <a:r>
              <a:rPr lang="el-GR" altLang="el-GR" sz="2200" b="1" dirty="0"/>
              <a:t>	</a:t>
            </a:r>
            <a:r>
              <a:rPr lang="en-US" altLang="el-GR" sz="2200" b="1" dirty="0" smtClean="0"/>
              <a:t>: </a:t>
            </a:r>
            <a:r>
              <a:rPr lang="el-GR" altLang="el-GR" sz="2200" dirty="0" smtClean="0"/>
              <a:t>ο </a:t>
            </a:r>
            <a:r>
              <a:rPr lang="el-GR" altLang="el-GR" sz="2200" dirty="0"/>
              <a:t>χρόνος εκτέλεσης του τύπου υπηρεσίας </a:t>
            </a:r>
            <a:r>
              <a:rPr lang="el-GR" altLang="el-GR" sz="2200" dirty="0" smtClean="0"/>
              <a:t>(</a:t>
            </a:r>
            <a:r>
              <a:rPr lang="en-US" altLang="el-GR" sz="2200" dirty="0" smtClean="0"/>
              <a:t>i</a:t>
            </a:r>
            <a:r>
              <a:rPr lang="el-GR" altLang="el-GR" sz="2200" dirty="0" smtClean="0"/>
              <a:t>)</a:t>
            </a:r>
            <a:r>
              <a:rPr lang="en-US" altLang="el-GR" sz="2200" dirty="0" smtClean="0"/>
              <a:t> </a:t>
            </a:r>
            <a:r>
              <a:rPr lang="el-GR" altLang="el-GR" sz="2200" dirty="0"/>
              <a:t>στην </a:t>
            </a:r>
            <a:r>
              <a:rPr lang="el-GR" altLang="el-GR" sz="2200" dirty="0" smtClean="0"/>
              <a:t>(</a:t>
            </a:r>
            <a:r>
              <a:rPr lang="en-US" altLang="el-GR" sz="2200" dirty="0" smtClean="0"/>
              <a:t>k</a:t>
            </a:r>
            <a:r>
              <a:rPr lang="el-GR" altLang="el-GR" sz="2200" dirty="0" smtClean="0"/>
              <a:t>)</a:t>
            </a:r>
            <a:r>
              <a:rPr lang="en-US" altLang="el-GR" sz="2200" dirty="0" smtClean="0"/>
              <a:t> </a:t>
            </a:r>
            <a:r>
              <a:rPr lang="el-GR" altLang="el-GR" sz="2200" dirty="0"/>
              <a:t>παρατήρηση</a:t>
            </a:r>
            <a:endParaRPr lang="en-US" altLang="el-GR" sz="2200" dirty="0"/>
          </a:p>
          <a:p>
            <a:pPr algn="just">
              <a:lnSpc>
                <a:spcPct val="90000"/>
              </a:lnSpc>
              <a:buFontTx/>
              <a:buNone/>
            </a:pPr>
            <a:r>
              <a:rPr lang="en-US" altLang="el-GR" sz="2200" b="1" dirty="0" smtClean="0"/>
              <a:t>F</a:t>
            </a:r>
            <a:r>
              <a:rPr lang="en-US" altLang="el-GR" sz="2200" b="1" baseline="-25000" dirty="0" smtClean="0"/>
              <a:t>i</a:t>
            </a:r>
            <a:r>
              <a:rPr lang="el-GR" altLang="el-GR" sz="2200" b="1" dirty="0"/>
              <a:t>	</a:t>
            </a:r>
            <a:r>
              <a:rPr lang="en-US" altLang="el-GR" sz="2200" b="1" dirty="0" smtClean="0"/>
              <a:t>: </a:t>
            </a:r>
            <a:r>
              <a:rPr lang="el-GR" altLang="el-GR" sz="2200" dirty="0" smtClean="0"/>
              <a:t>ένας </a:t>
            </a:r>
            <a:r>
              <a:rPr lang="el-GR" altLang="el-GR" sz="2200" dirty="0"/>
              <a:t>παράγοντας που υποδηλώνει εάν η ταχύτητα εκτέλεσης είναι </a:t>
            </a:r>
            <a:r>
              <a:rPr lang="el-GR" altLang="el-GR" sz="2200" dirty="0" smtClean="0"/>
              <a:t>πάνω</a:t>
            </a:r>
            <a:r>
              <a:rPr lang="el-GR" altLang="el-GR" sz="2200" dirty="0"/>
              <a:t>, κάτω ή στο μέσο όρο του πρότυπου χρόνου εκτέλεσης για τον </a:t>
            </a:r>
            <a:r>
              <a:rPr lang="el-GR" altLang="el-GR" sz="2200" dirty="0" smtClean="0"/>
              <a:t>τύπο </a:t>
            </a:r>
            <a:r>
              <a:rPr lang="el-GR" altLang="el-GR" sz="2200" dirty="0"/>
              <a:t>υπηρεσίας </a:t>
            </a:r>
            <a:r>
              <a:rPr lang="el-GR" altLang="el-GR" sz="2200" dirty="0" smtClean="0"/>
              <a:t>(</a:t>
            </a:r>
            <a:r>
              <a:rPr lang="en-US" altLang="el-GR" sz="2200" dirty="0" smtClean="0"/>
              <a:t>i</a:t>
            </a:r>
            <a:r>
              <a:rPr lang="el-GR" altLang="el-GR" sz="2200" dirty="0" smtClean="0"/>
              <a:t>).</a:t>
            </a:r>
          </a:p>
          <a:p>
            <a:pPr algn="just">
              <a:lnSpc>
                <a:spcPct val="90000"/>
              </a:lnSpc>
              <a:buNone/>
            </a:pPr>
            <a:r>
              <a:rPr lang="en-US" altLang="el-GR" sz="2000" b="1" dirty="0" smtClean="0"/>
              <a:t>N</a:t>
            </a:r>
            <a:r>
              <a:rPr lang="en-US" altLang="el-GR" sz="2000" b="1" baseline="-25000" dirty="0" smtClean="0"/>
              <a:t>i</a:t>
            </a:r>
            <a:r>
              <a:rPr lang="en-US" altLang="el-GR" sz="2000" b="1" dirty="0" smtClean="0"/>
              <a:t> : </a:t>
            </a:r>
            <a:r>
              <a:rPr lang="el-GR" altLang="el-GR" sz="2200" dirty="0" smtClean="0"/>
              <a:t>ο συνολικός αριθμός των διαφορετικών τύπων της παρεχόμενης υπηρεσίας.</a:t>
            </a:r>
            <a:endParaRPr lang="en-US" altLang="el-GR" sz="2200" dirty="0" smtClean="0"/>
          </a:p>
          <a:p>
            <a:pPr algn="just">
              <a:lnSpc>
                <a:spcPct val="90000"/>
              </a:lnSpc>
              <a:buFontTx/>
              <a:buNone/>
            </a:pPr>
            <a:endParaRPr lang="el-GR" altLang="el-GR" sz="2200" dirty="0"/>
          </a:p>
        </p:txBody>
      </p:sp>
      <p:sp>
        <p:nvSpPr>
          <p:cNvPr id="60723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sp>
        <p:nvSpPr>
          <p:cNvPr id="60724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graphicFrame>
        <p:nvGraphicFramePr>
          <p:cNvPr id="607239" name="Object 7"/>
          <p:cNvGraphicFramePr>
            <a:graphicFrameLocks noChangeAspect="1"/>
          </p:cNvGraphicFramePr>
          <p:nvPr/>
        </p:nvGraphicFramePr>
        <p:xfrm>
          <a:off x="3635896" y="980728"/>
          <a:ext cx="1728787" cy="576262"/>
        </p:xfrm>
        <a:graphic>
          <a:graphicData uri="http://schemas.openxmlformats.org/presentationml/2006/ole">
            <mc:AlternateContent xmlns:mc="http://schemas.openxmlformats.org/markup-compatibility/2006">
              <mc:Choice xmlns:v="urn:schemas-microsoft-com:vml" Requires="v">
                <p:oleObj spid="_x0000_s3434570" name="Εξίσωση" r:id="rId3" imgW="889000" imgH="228600" progId="Equation.3">
                  <p:embed/>
                </p:oleObj>
              </mc:Choice>
              <mc:Fallback>
                <p:oleObj name="Εξίσωση" r:id="rId3" imgW="889000" imgH="228600" progId="Equation.3">
                  <p:embed/>
                  <p:pic>
                    <p:nvPicPr>
                      <p:cNvPr id="0" name="Picture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980728"/>
                        <a:ext cx="1728787"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724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graphicFrame>
        <p:nvGraphicFramePr>
          <p:cNvPr id="607241" name="Object 9"/>
          <p:cNvGraphicFramePr>
            <a:graphicFrameLocks noChangeAspect="1"/>
          </p:cNvGraphicFramePr>
          <p:nvPr/>
        </p:nvGraphicFramePr>
        <p:xfrm>
          <a:off x="2195736" y="2636912"/>
          <a:ext cx="4391967" cy="1225550"/>
        </p:xfrm>
        <a:graphic>
          <a:graphicData uri="http://schemas.openxmlformats.org/presentationml/2006/ole">
            <mc:AlternateContent xmlns:mc="http://schemas.openxmlformats.org/markup-compatibility/2006">
              <mc:Choice xmlns:v="urn:schemas-microsoft-com:vml" Requires="v">
                <p:oleObj spid="_x0000_s3434571" name="Εξίσωση" r:id="rId5" imgW="0" imgH="0" progId="Equation.3">
                  <p:embed/>
                </p:oleObj>
              </mc:Choice>
              <mc:Fallback>
                <p:oleObj name="Εξίσωση" r:id="rId5" imgW="0" imgH="0" progId="Equation.3">
                  <p:embed/>
                  <p:pic>
                    <p:nvPicPr>
                      <p:cNvPr id="0" name="AutoShape 6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195736" y="2636912"/>
                        <a:ext cx="4391967"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2386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bwMode="auto">
          <a:xfrm>
            <a:off x="0" y="1"/>
            <a:ext cx="9144000" cy="98072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2800" b="1" dirty="0" smtClean="0">
                <a:solidFill>
                  <a:srgbClr val="002060"/>
                </a:solidFill>
              </a:rPr>
              <a:t>ΜΕΘΟΔΟΙ </a:t>
            </a:r>
            <a:r>
              <a:rPr lang="el-GR" altLang="el-GR" sz="2800" b="1" dirty="0">
                <a:solidFill>
                  <a:srgbClr val="002060"/>
                </a:solidFill>
              </a:rPr>
              <a:t>ΜΕΤΡΗΣΗΣ ΤΗΣ ΠΑΡΑΓΩΓΙΚΟΤΗΤΑΣ ΤΩΝ «ΕΡΓΑΤΩΝ ΓΝΩΣΗΣ» </a:t>
            </a:r>
            <a:r>
              <a:rPr lang="el-GR" altLang="el-GR" sz="2800" dirty="0">
                <a:solidFill>
                  <a:srgbClr val="002060"/>
                </a:solidFill>
              </a:rPr>
              <a:t>(</a:t>
            </a:r>
            <a:r>
              <a:rPr lang="en-US" altLang="el-GR" sz="2800" dirty="0">
                <a:solidFill>
                  <a:srgbClr val="002060"/>
                </a:solidFill>
              </a:rPr>
              <a:t>4</a:t>
            </a:r>
            <a:r>
              <a:rPr lang="el-GR" altLang="el-GR" sz="2800" dirty="0">
                <a:solidFill>
                  <a:srgbClr val="002060"/>
                </a:solidFill>
              </a:rPr>
              <a:t>)</a:t>
            </a:r>
          </a:p>
        </p:txBody>
      </p:sp>
      <p:sp>
        <p:nvSpPr>
          <p:cNvPr id="609283" name="Rectangle 3"/>
          <p:cNvSpPr>
            <a:spLocks noGrp="1" noChangeArrowheads="1"/>
          </p:cNvSpPr>
          <p:nvPr>
            <p:ph type="body" idx="1"/>
          </p:nvPr>
        </p:nvSpPr>
        <p:spPr bwMode="auto">
          <a:xfrm>
            <a:off x="0" y="980728"/>
            <a:ext cx="9144000" cy="587727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pPr>
            <a:r>
              <a:rPr lang="el-GR" altLang="el-GR" sz="2400" dirty="0" smtClean="0"/>
              <a:t>Η παραγωγικότητα των εργατών γνώσης μετριέται με βάση τον ακόλουθο τύπο:</a:t>
            </a:r>
            <a:endParaRPr lang="en-US" altLang="el-GR" sz="2400" dirty="0" smtClean="0"/>
          </a:p>
          <a:p>
            <a:pPr>
              <a:lnSpc>
                <a:spcPct val="90000"/>
              </a:lnSpc>
            </a:pPr>
            <a:endParaRPr lang="en-US" altLang="el-GR" sz="1800" dirty="0"/>
          </a:p>
          <a:p>
            <a:pPr>
              <a:lnSpc>
                <a:spcPct val="90000"/>
              </a:lnSpc>
            </a:pPr>
            <a:endParaRPr lang="en-US" altLang="el-GR" sz="1600" dirty="0"/>
          </a:p>
          <a:p>
            <a:pPr>
              <a:lnSpc>
                <a:spcPct val="90000"/>
              </a:lnSpc>
            </a:pPr>
            <a:endParaRPr lang="en-US" altLang="el-GR" sz="1800" dirty="0"/>
          </a:p>
          <a:p>
            <a:pPr>
              <a:lnSpc>
                <a:spcPct val="90000"/>
              </a:lnSpc>
            </a:pPr>
            <a:endParaRPr lang="en-US" altLang="el-GR" sz="1600" dirty="0"/>
          </a:p>
          <a:p>
            <a:pPr>
              <a:lnSpc>
                <a:spcPct val="90000"/>
              </a:lnSpc>
            </a:pPr>
            <a:endParaRPr lang="en-US" altLang="el-GR" sz="1600" dirty="0"/>
          </a:p>
          <a:p>
            <a:pPr algn="just">
              <a:spcAft>
                <a:spcPts val="600"/>
              </a:spcAft>
              <a:buFontTx/>
              <a:buNone/>
            </a:pPr>
            <a:endParaRPr lang="el-GR" altLang="el-GR" sz="2400" b="1" dirty="0" smtClean="0"/>
          </a:p>
          <a:p>
            <a:pPr algn="just">
              <a:spcAft>
                <a:spcPts val="600"/>
              </a:spcAft>
              <a:buFontTx/>
              <a:buNone/>
            </a:pPr>
            <a:r>
              <a:rPr lang="el-GR" altLang="el-GR" sz="2400" b="1" dirty="0" smtClean="0"/>
              <a:t>N</a:t>
            </a:r>
            <a:r>
              <a:rPr lang="el-GR" altLang="el-GR" sz="2400" b="1" baseline="-25000" dirty="0" smtClean="0"/>
              <a:t>i</a:t>
            </a:r>
            <a:r>
              <a:rPr lang="el-GR" altLang="el-GR" sz="2400" b="1" dirty="0"/>
              <a:t>	</a:t>
            </a:r>
            <a:r>
              <a:rPr lang="el-GR" altLang="el-GR" sz="2400" dirty="0"/>
              <a:t>: ο αριθμός των συμβάντων του τύπου υπηρεσίας </a:t>
            </a:r>
            <a:r>
              <a:rPr lang="el-GR" altLang="el-GR" sz="2400" dirty="0" smtClean="0"/>
              <a:t>(i)</a:t>
            </a:r>
            <a:endParaRPr lang="el-GR" altLang="el-GR" sz="2400" dirty="0"/>
          </a:p>
          <a:p>
            <a:pPr algn="just">
              <a:spcAft>
                <a:spcPts val="600"/>
              </a:spcAft>
              <a:buFontTx/>
              <a:buNone/>
            </a:pPr>
            <a:r>
              <a:rPr lang="en-US" altLang="el-GR" sz="2400" b="1" dirty="0" smtClean="0"/>
              <a:t>V</a:t>
            </a:r>
            <a:r>
              <a:rPr lang="en-US" altLang="el-GR" sz="2400" b="1" baseline="-25000" dirty="0" smtClean="0"/>
              <a:t>i</a:t>
            </a:r>
            <a:r>
              <a:rPr lang="el-GR" altLang="el-GR" sz="2400" b="1" baseline="-25000" dirty="0" smtClean="0"/>
              <a:t> </a:t>
            </a:r>
            <a:r>
              <a:rPr lang="el-GR" altLang="el-GR" sz="2400" dirty="0" smtClean="0"/>
              <a:t>: η </a:t>
            </a:r>
            <a:r>
              <a:rPr lang="el-GR" altLang="el-GR" sz="2400" dirty="0"/>
              <a:t>αξία ανά μονάδα του τύπου υπηρεσίας </a:t>
            </a:r>
            <a:r>
              <a:rPr lang="el-GR" altLang="el-GR" sz="2400" dirty="0" smtClean="0"/>
              <a:t>(</a:t>
            </a:r>
            <a:r>
              <a:rPr lang="en-US" altLang="el-GR" sz="2400" dirty="0" smtClean="0"/>
              <a:t>i</a:t>
            </a:r>
            <a:r>
              <a:rPr lang="el-GR" altLang="el-GR" sz="2400" dirty="0" smtClean="0"/>
              <a:t>) σε €</a:t>
            </a:r>
            <a:endParaRPr lang="en-US" altLang="el-GR" sz="2400" dirty="0"/>
          </a:p>
          <a:p>
            <a:pPr algn="just">
              <a:spcAft>
                <a:spcPts val="600"/>
              </a:spcAft>
              <a:buFontTx/>
              <a:buNone/>
            </a:pPr>
            <a:r>
              <a:rPr lang="el-GR" altLang="el-GR" sz="2400" b="1" dirty="0"/>
              <a:t>R</a:t>
            </a:r>
            <a:r>
              <a:rPr lang="el-GR" altLang="el-GR" sz="2400" b="1" baseline="-25000" dirty="0"/>
              <a:t>j</a:t>
            </a:r>
            <a:r>
              <a:rPr lang="el-GR" altLang="el-GR" sz="2400" dirty="0"/>
              <a:t>	: ο χρόνος που ο συντελεστής παραγωγής </a:t>
            </a:r>
            <a:r>
              <a:rPr lang="el-GR" altLang="el-GR" sz="2400" dirty="0" smtClean="0"/>
              <a:t>(j) </a:t>
            </a:r>
            <a:r>
              <a:rPr lang="el-GR" altLang="el-GR" sz="2400" dirty="0"/>
              <a:t>είναι διαθέσιμος για χρήση </a:t>
            </a:r>
            <a:r>
              <a:rPr lang="el-GR" altLang="el-GR" sz="2400" dirty="0" smtClean="0"/>
              <a:t>σε ώρες.</a:t>
            </a:r>
            <a:endParaRPr lang="el-GR" altLang="el-GR" sz="2400" dirty="0"/>
          </a:p>
          <a:p>
            <a:pPr algn="just">
              <a:spcAft>
                <a:spcPts val="600"/>
              </a:spcAft>
              <a:buFontTx/>
              <a:buNone/>
            </a:pPr>
            <a:r>
              <a:rPr lang="en-US" altLang="el-GR" sz="2400" b="1" dirty="0" smtClean="0"/>
              <a:t>P</a:t>
            </a:r>
            <a:r>
              <a:rPr lang="en-US" altLang="el-GR" sz="2400" b="1" baseline="-25000" dirty="0" smtClean="0"/>
              <a:t>j</a:t>
            </a:r>
            <a:r>
              <a:rPr lang="el-GR" altLang="el-GR" sz="2400" baseline="-25000" dirty="0" smtClean="0"/>
              <a:t> </a:t>
            </a:r>
            <a:r>
              <a:rPr lang="el-GR" altLang="el-GR" sz="2400" dirty="0" smtClean="0"/>
              <a:t>: το </a:t>
            </a:r>
            <a:r>
              <a:rPr lang="el-GR" altLang="el-GR" sz="2400" dirty="0"/>
              <a:t>μεταβλητό κόστος ανά ώρα χρήσης του συντελεστή παραγωγής </a:t>
            </a:r>
            <a:r>
              <a:rPr lang="el-GR" altLang="el-GR" sz="2400" dirty="0" smtClean="0"/>
              <a:t>(</a:t>
            </a:r>
            <a:r>
              <a:rPr lang="en-US" altLang="el-GR" sz="2400" dirty="0" smtClean="0"/>
              <a:t>j</a:t>
            </a:r>
            <a:r>
              <a:rPr lang="el-GR" altLang="el-GR" sz="2400" dirty="0" smtClean="0"/>
              <a:t>) σε € </a:t>
            </a:r>
            <a:endParaRPr lang="en-US" altLang="el-GR" sz="1700" dirty="0"/>
          </a:p>
          <a:p>
            <a:pPr algn="ctr">
              <a:lnSpc>
                <a:spcPct val="90000"/>
              </a:lnSpc>
              <a:buFontTx/>
              <a:buNone/>
            </a:pPr>
            <a:r>
              <a:rPr lang="en-US" altLang="el-GR" sz="2000" b="1" dirty="0" smtClean="0">
                <a:solidFill>
                  <a:schemeClr val="accent2"/>
                </a:solidFill>
              </a:rPr>
              <a:t>Klassen</a:t>
            </a:r>
            <a:r>
              <a:rPr lang="el-GR" altLang="el-GR" sz="2000" b="1" dirty="0">
                <a:solidFill>
                  <a:schemeClr val="accent2"/>
                </a:solidFill>
              </a:rPr>
              <a:t>, </a:t>
            </a:r>
            <a:r>
              <a:rPr lang="en-US" altLang="el-GR" sz="2000" b="1" dirty="0">
                <a:solidFill>
                  <a:schemeClr val="accent2"/>
                </a:solidFill>
              </a:rPr>
              <a:t>Russell </a:t>
            </a:r>
            <a:r>
              <a:rPr lang="el-GR" altLang="el-GR" sz="2000" b="1" dirty="0">
                <a:solidFill>
                  <a:schemeClr val="accent2"/>
                </a:solidFill>
              </a:rPr>
              <a:t>και </a:t>
            </a:r>
            <a:r>
              <a:rPr lang="en-US" altLang="el-GR" sz="2000" b="1" dirty="0">
                <a:solidFill>
                  <a:schemeClr val="accent2"/>
                </a:solidFill>
              </a:rPr>
              <a:t>Chrisman</a:t>
            </a:r>
            <a:r>
              <a:rPr lang="el-GR" altLang="el-GR" sz="2000" b="1" dirty="0">
                <a:solidFill>
                  <a:schemeClr val="accent2"/>
                </a:solidFill>
              </a:rPr>
              <a:t>, </a:t>
            </a:r>
            <a:r>
              <a:rPr lang="el-GR" altLang="el-GR" sz="2000" b="1" dirty="0" smtClean="0">
                <a:solidFill>
                  <a:schemeClr val="accent2"/>
                </a:solidFill>
              </a:rPr>
              <a:t>1998</a:t>
            </a:r>
            <a:r>
              <a:rPr lang="el-GR" altLang="el-GR" sz="2000" b="1" dirty="0">
                <a:solidFill>
                  <a:schemeClr val="accent2"/>
                </a:solidFill>
              </a:rPr>
              <a:t>.</a:t>
            </a:r>
            <a:endParaRPr lang="en-US" altLang="el-GR" sz="2000" b="1" dirty="0">
              <a:solidFill>
                <a:schemeClr val="accent2"/>
              </a:solidFill>
            </a:endParaRPr>
          </a:p>
        </p:txBody>
      </p:sp>
      <p:sp>
        <p:nvSpPr>
          <p:cNvPr id="60928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sp>
        <p:nvSpPr>
          <p:cNvPr id="60928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sp>
        <p:nvSpPr>
          <p:cNvPr id="60928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sp>
        <p:nvSpPr>
          <p:cNvPr id="609291"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dirty="0"/>
          </a:p>
        </p:txBody>
      </p:sp>
      <p:graphicFrame>
        <p:nvGraphicFramePr>
          <p:cNvPr id="609290" name="Object 10"/>
          <p:cNvGraphicFramePr>
            <a:graphicFrameLocks noChangeAspect="1"/>
          </p:cNvGraphicFramePr>
          <p:nvPr>
            <p:extLst>
              <p:ext uri="{D42A27DB-BD31-4B8C-83A1-F6EECF244321}">
                <p14:modId xmlns:p14="http://schemas.microsoft.com/office/powerpoint/2010/main" val="1580063178"/>
              </p:ext>
            </p:extLst>
          </p:nvPr>
        </p:nvGraphicFramePr>
        <p:xfrm>
          <a:off x="3419872" y="1700808"/>
          <a:ext cx="3240360" cy="1728192"/>
        </p:xfrm>
        <a:graphic>
          <a:graphicData uri="http://schemas.openxmlformats.org/presentationml/2006/ole">
            <mc:AlternateContent xmlns:mc="http://schemas.openxmlformats.org/markup-compatibility/2006">
              <mc:Choice xmlns:v="urn:schemas-microsoft-com:vml" Requires="v">
                <p:oleObj spid="_x0000_s3435558" name="Εξίσωση" r:id="rId3" imgW="1574800" imgH="863600" progId="Equation.3">
                  <p:embed/>
                </p:oleObj>
              </mc:Choice>
              <mc:Fallback>
                <p:oleObj name="Εξίσωση" r:id="rId3" imgW="1574800" imgH="863600" progId="Equation.3">
                  <p:embed/>
                  <p:pic>
                    <p:nvPicPr>
                      <p:cNvPr id="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700808"/>
                        <a:ext cx="3240360" cy="1728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27464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lstStyle/>
          <a:p>
            <a:r>
              <a:rPr lang="el-GR" sz="3600" b="1" dirty="0" smtClean="0"/>
              <a:t>Άσκηση</a:t>
            </a:r>
            <a:r>
              <a:rPr lang="en-US" sz="3600" b="1" dirty="0" smtClean="0"/>
              <a:t> </a:t>
            </a:r>
            <a:r>
              <a:rPr lang="el-GR" sz="3600" b="1" dirty="0" smtClean="0"/>
              <a:t>2</a:t>
            </a:r>
            <a:endParaRPr lang="el-GR" sz="3600" b="1" dirty="0"/>
          </a:p>
        </p:txBody>
      </p:sp>
      <p:sp>
        <p:nvSpPr>
          <p:cNvPr id="3" name="2 - Θέση περιεχομένου"/>
          <p:cNvSpPr>
            <a:spLocks noGrp="1"/>
          </p:cNvSpPr>
          <p:nvPr>
            <p:ph idx="1"/>
          </p:nvPr>
        </p:nvSpPr>
        <p:spPr>
          <a:xfrm>
            <a:off x="0" y="548680"/>
            <a:ext cx="9144000" cy="6309320"/>
          </a:xfrm>
        </p:spPr>
        <p:txBody>
          <a:bodyPr/>
          <a:lstStyle/>
          <a:p>
            <a:pPr algn="just">
              <a:buNone/>
            </a:pPr>
            <a:r>
              <a:rPr lang="el-GR" sz="2400" dirty="0" smtClean="0"/>
              <a:t>Έστω ότι σε μια τράπεζα έχουμε 3 διαφορετικούς τύπους</a:t>
            </a:r>
          </a:p>
          <a:p>
            <a:pPr algn="just">
              <a:buNone/>
            </a:pPr>
            <a:r>
              <a:rPr lang="el-GR" sz="2400" dirty="0" smtClean="0"/>
              <a:t>ανάληψης καταθέσεων.</a:t>
            </a:r>
          </a:p>
          <a:p>
            <a:pPr algn="just">
              <a:buNone/>
            </a:pPr>
            <a:r>
              <a:rPr lang="el-GR" sz="2400" dirty="0" smtClean="0"/>
              <a:t>Α) από λογ/σμούς όψεως και πραγματοποιούνται 200 συναλλαγές ημερησίως, με αξία ανα μονάδα  2 ευρώ.</a:t>
            </a:r>
          </a:p>
          <a:p>
            <a:pPr algn="just">
              <a:buNone/>
            </a:pPr>
            <a:r>
              <a:rPr lang="el-GR" sz="2400" dirty="0" smtClean="0"/>
              <a:t>Β) από λογ/σμούς ταμιευτηρίου και γίνονται 150 συναλλαγές ημερησίως, με αξία ανά μονάδα 5 ευρώ και</a:t>
            </a:r>
          </a:p>
          <a:p>
            <a:pPr algn="just">
              <a:buNone/>
            </a:pPr>
            <a:r>
              <a:rPr lang="el-GR" sz="2400" dirty="0" smtClean="0"/>
              <a:t>Γ) από λογ/σμούς προθεσμίας και  πραγματοποιούνται 120 συναλλαγές ημερησίως, με αξία ανά μονάδα 8 ευρώ</a:t>
            </a:r>
          </a:p>
          <a:p>
            <a:pPr algn="just">
              <a:buNone/>
            </a:pPr>
            <a:r>
              <a:rPr lang="el-GR" sz="2400" dirty="0" smtClean="0"/>
              <a:t>Οι 5 συντελεστές παραγωγής-</a:t>
            </a:r>
            <a:r>
              <a:rPr lang="en-US" sz="2400" dirty="0" smtClean="0"/>
              <a:t>tellers</a:t>
            </a:r>
            <a:r>
              <a:rPr lang="el-GR" sz="2400" dirty="0" smtClean="0"/>
              <a:t> είναι διαθέσιμοι για 8 ώρες</a:t>
            </a:r>
          </a:p>
          <a:p>
            <a:pPr algn="just">
              <a:buNone/>
            </a:pPr>
            <a:r>
              <a:rPr lang="el-GR" sz="2400" dirty="0" smtClean="0"/>
              <a:t>και το μεταβλητό κόστος λειτουργίας τους είναι αντίστοιχα 2, 4, 6,</a:t>
            </a:r>
          </a:p>
          <a:p>
            <a:pPr algn="just">
              <a:buNone/>
            </a:pPr>
            <a:r>
              <a:rPr lang="el-GR" sz="2400" dirty="0" smtClean="0"/>
              <a:t>8, 10 ευρώ αντίστοιχα για κάθε έναν από τους 5. Να βρεθεί η</a:t>
            </a:r>
          </a:p>
          <a:p>
            <a:pPr algn="just">
              <a:buNone/>
            </a:pPr>
            <a:r>
              <a:rPr lang="el-GR" sz="2400" dirty="0" smtClean="0"/>
              <a:t>παραγωγικότητα των συντελεστών παραγωγής. Να εξετάσετε τα</a:t>
            </a:r>
          </a:p>
          <a:p>
            <a:pPr algn="just">
              <a:buNone/>
            </a:pPr>
            <a:r>
              <a:rPr lang="el-GR" sz="2400" dirty="0" smtClean="0"/>
              <a:t>ίδια δεδομένα αν οι ίδιοι συντελεστές παραγωγής είναι διαθέσιμοι</a:t>
            </a:r>
          </a:p>
          <a:p>
            <a:pPr algn="just">
              <a:buNone/>
            </a:pPr>
            <a:r>
              <a:rPr lang="el-GR" sz="2400" dirty="0" smtClean="0"/>
              <a:t>για 4 ώρες με μεταβλητό κόστος 1,2,3,4,5 ευρώ. Σχολιάστε το</a:t>
            </a:r>
          </a:p>
          <a:p>
            <a:pPr algn="just">
              <a:buNone/>
            </a:pPr>
            <a:r>
              <a:rPr lang="el-GR" sz="2400" dirty="0" smtClean="0"/>
              <a:t>αποτέλεσμα.</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lstStyle/>
          <a:p>
            <a:r>
              <a:rPr lang="el-GR" sz="3600" b="1" dirty="0" smtClean="0"/>
              <a:t>Λύση</a:t>
            </a:r>
            <a:r>
              <a:rPr lang="en-US" sz="3600" b="1" dirty="0" smtClean="0"/>
              <a:t> </a:t>
            </a:r>
            <a:r>
              <a:rPr lang="el-GR" sz="3600" b="1" dirty="0" smtClean="0"/>
              <a:t>Άσκησης 2</a:t>
            </a:r>
            <a:br>
              <a:rPr lang="el-GR" sz="3600" b="1" dirty="0" smtClean="0"/>
            </a:br>
            <a:endParaRPr lang="el-GR" sz="3600" b="1" dirty="0"/>
          </a:p>
        </p:txBody>
      </p:sp>
      <p:sp>
        <p:nvSpPr>
          <p:cNvPr id="3" name="2 - Θέση περιεχομένου"/>
          <p:cNvSpPr>
            <a:spLocks noGrp="1"/>
          </p:cNvSpPr>
          <p:nvPr>
            <p:ph idx="1"/>
          </p:nvPr>
        </p:nvSpPr>
        <p:spPr>
          <a:xfrm>
            <a:off x="0" y="2204864"/>
            <a:ext cx="9144000" cy="4653136"/>
          </a:xfrm>
        </p:spPr>
        <p:txBody>
          <a:bodyPr/>
          <a:lstStyle/>
          <a:p>
            <a:pPr algn="just"/>
            <a:r>
              <a:rPr lang="el-GR" sz="2200" dirty="0" smtClean="0"/>
              <a:t>Αντικαθιστώντας στον παραπάνω τύπο έχουμε:</a:t>
            </a:r>
          </a:p>
          <a:p>
            <a:pPr>
              <a:buNone/>
            </a:pPr>
            <a:r>
              <a:rPr lang="en-US" sz="2200" b="1" dirty="0" smtClean="0"/>
              <a:t>P</a:t>
            </a:r>
            <a:r>
              <a:rPr lang="el-GR" sz="2200" b="1" baseline="-25000" dirty="0" smtClean="0"/>
              <a:t>1</a:t>
            </a:r>
            <a:r>
              <a:rPr lang="en-US" sz="2200" dirty="0" smtClean="0"/>
              <a:t> = </a:t>
            </a:r>
            <a:r>
              <a:rPr lang="el-GR" sz="2200" u="sng" dirty="0" smtClean="0"/>
              <a:t>(200*2) + (150*5) + (120*8)</a:t>
            </a:r>
            <a:r>
              <a:rPr lang="el-GR" sz="2200" dirty="0" smtClean="0"/>
              <a:t>    = </a:t>
            </a:r>
            <a:r>
              <a:rPr lang="el-GR" sz="2200" u="sng" dirty="0" smtClean="0"/>
              <a:t>400 + 750 + 960</a:t>
            </a:r>
            <a:r>
              <a:rPr lang="el-GR" sz="2200" dirty="0" smtClean="0"/>
              <a:t>  = </a:t>
            </a:r>
            <a:r>
              <a:rPr lang="el-GR" sz="2200" u="sng" dirty="0" smtClean="0"/>
              <a:t>2110</a:t>
            </a:r>
            <a:r>
              <a:rPr lang="el-GR" sz="2200" dirty="0" smtClean="0"/>
              <a:t> = </a:t>
            </a:r>
            <a:r>
              <a:rPr lang="el-GR" sz="2200" b="1" dirty="0" smtClean="0"/>
              <a:t>8,79</a:t>
            </a:r>
            <a:endParaRPr lang="el-GR" sz="2200" b="1" u="sng" dirty="0" smtClean="0"/>
          </a:p>
          <a:p>
            <a:pPr>
              <a:buNone/>
            </a:pPr>
            <a:r>
              <a:rPr lang="el-GR" sz="2200" dirty="0" smtClean="0"/>
              <a:t>	  (2*8)+(4*8)+(6*8)+(8*8)+(10*8)    16+32+48+64+80    240</a:t>
            </a:r>
          </a:p>
          <a:p>
            <a:pPr>
              <a:buNone/>
            </a:pPr>
            <a:endParaRPr lang="el-GR" sz="2200" dirty="0" smtClean="0"/>
          </a:p>
          <a:p>
            <a:pPr>
              <a:buNone/>
            </a:pPr>
            <a:r>
              <a:rPr lang="en-US" sz="2200" b="1" dirty="0" smtClean="0"/>
              <a:t>P</a:t>
            </a:r>
            <a:r>
              <a:rPr lang="el-GR" sz="2200" b="1" baseline="-25000" dirty="0" smtClean="0"/>
              <a:t>2</a:t>
            </a:r>
            <a:r>
              <a:rPr lang="en-US" sz="2200" b="1" dirty="0" smtClean="0"/>
              <a:t> </a:t>
            </a:r>
            <a:r>
              <a:rPr lang="en-US" sz="2200" dirty="0" smtClean="0"/>
              <a:t>= </a:t>
            </a:r>
            <a:r>
              <a:rPr lang="el-GR" sz="2200" u="sng" dirty="0" smtClean="0"/>
              <a:t>(200*2) + (150*5) + (120*8)</a:t>
            </a:r>
            <a:r>
              <a:rPr lang="el-GR" sz="2200" dirty="0" smtClean="0"/>
              <a:t>    = </a:t>
            </a:r>
            <a:r>
              <a:rPr lang="el-GR" sz="2200" u="sng" dirty="0" smtClean="0"/>
              <a:t>400 + 750 + 960</a:t>
            </a:r>
            <a:r>
              <a:rPr lang="el-GR" sz="2200" dirty="0" smtClean="0"/>
              <a:t>  = </a:t>
            </a:r>
            <a:r>
              <a:rPr lang="el-GR" sz="2200" u="sng" dirty="0" smtClean="0"/>
              <a:t>2110</a:t>
            </a:r>
            <a:r>
              <a:rPr lang="el-GR" sz="2200" dirty="0" smtClean="0"/>
              <a:t> = </a:t>
            </a:r>
            <a:r>
              <a:rPr lang="en-US" sz="2200" dirty="0" smtClean="0"/>
              <a:t> </a:t>
            </a:r>
            <a:r>
              <a:rPr lang="en-US" sz="2200" b="1" dirty="0" smtClean="0"/>
              <a:t>35,17</a:t>
            </a:r>
          </a:p>
          <a:p>
            <a:pPr>
              <a:buNone/>
            </a:pPr>
            <a:r>
              <a:rPr lang="en-US" sz="2200" dirty="0" smtClean="0"/>
              <a:t>	 </a:t>
            </a:r>
            <a:r>
              <a:rPr lang="el-GR" sz="2200" dirty="0" smtClean="0"/>
              <a:t> </a:t>
            </a:r>
            <a:r>
              <a:rPr lang="en-US" sz="2200" dirty="0" smtClean="0"/>
              <a:t>(1*4)+(2*4)+(3*4)+(4*4)+(5*4)      4+8+12+16+20       </a:t>
            </a:r>
            <a:r>
              <a:rPr lang="el-GR" sz="2200" dirty="0" smtClean="0"/>
              <a:t> </a:t>
            </a:r>
            <a:r>
              <a:rPr lang="en-US" sz="2200" dirty="0" smtClean="0"/>
              <a:t>60</a:t>
            </a:r>
          </a:p>
          <a:p>
            <a:pPr>
              <a:buNone/>
            </a:pPr>
            <a:endParaRPr lang="en-US" sz="2000" dirty="0" smtClean="0"/>
          </a:p>
          <a:p>
            <a:pPr>
              <a:buNone/>
            </a:pPr>
            <a:r>
              <a:rPr lang="el-GR" sz="2400" b="1" dirty="0" smtClean="0"/>
              <a:t>Η παραγωγικότητα στην δεύτερη περίπτωση είναι 4 φορές</a:t>
            </a:r>
          </a:p>
          <a:p>
            <a:pPr>
              <a:buNone/>
            </a:pPr>
            <a:r>
              <a:rPr lang="el-GR" sz="2400" b="1" dirty="0" smtClean="0"/>
              <a:t>μεγαλύτερη.</a:t>
            </a:r>
            <a:endParaRPr lang="el-GR" sz="2400" b="1" dirty="0"/>
          </a:p>
        </p:txBody>
      </p:sp>
      <p:graphicFrame>
        <p:nvGraphicFramePr>
          <p:cNvPr id="3827714" name="Object 2"/>
          <p:cNvGraphicFramePr>
            <a:graphicFrameLocks noChangeAspect="1"/>
          </p:cNvGraphicFramePr>
          <p:nvPr/>
        </p:nvGraphicFramePr>
        <p:xfrm>
          <a:off x="3347864" y="764704"/>
          <a:ext cx="2590800" cy="1358900"/>
        </p:xfrm>
        <a:graphic>
          <a:graphicData uri="http://schemas.openxmlformats.org/presentationml/2006/ole">
            <mc:AlternateContent xmlns:mc="http://schemas.openxmlformats.org/markup-compatibility/2006">
              <mc:Choice xmlns:v="urn:schemas-microsoft-com:vml" Requires="v">
                <p:oleObj spid="_x0000_s3827725" name="Εξίσωση" r:id="rId3" imgW="1574800" imgH="863600" progId="Equation.3">
                  <p:embed/>
                </p:oleObj>
              </mc:Choice>
              <mc:Fallback>
                <p:oleObj name="Εξίσωση" r:id="rId3" imgW="1574800" imgH="863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764704"/>
                        <a:ext cx="2590800" cy="135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bwMode="auto">
          <a:xfrm>
            <a:off x="0" y="414338"/>
            <a:ext cx="9144000" cy="49438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l-GR" altLang="el-GR" sz="3200" b="1" dirty="0">
                <a:solidFill>
                  <a:srgbClr val="006600"/>
                </a:solidFill>
              </a:rPr>
              <a:t>ΤΟ ΠΑΡΑΔΟΞΟ ΤΗΣ ΠΑΡΑΓΩΓΙΚΟΤΗΤΑΣ</a:t>
            </a:r>
          </a:p>
        </p:txBody>
      </p:sp>
      <p:sp>
        <p:nvSpPr>
          <p:cNvPr id="610307" name="Rectangle 3"/>
          <p:cNvSpPr>
            <a:spLocks noGrp="1" noChangeArrowheads="1"/>
          </p:cNvSpPr>
          <p:nvPr>
            <p:ph type="body" idx="1"/>
          </p:nvPr>
        </p:nvSpPr>
        <p:spPr bwMode="auto">
          <a:xfrm>
            <a:off x="0" y="1196974"/>
            <a:ext cx="9144000" cy="56610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pPr>
            <a:endParaRPr lang="el-GR" altLang="el-GR" sz="2000" b="1" dirty="0" smtClean="0">
              <a:solidFill>
                <a:schemeClr val="accent2"/>
              </a:solidFill>
            </a:endParaRPr>
          </a:p>
          <a:p>
            <a:pPr algn="ctr">
              <a:buFontTx/>
              <a:buNone/>
            </a:pPr>
            <a:endParaRPr lang="el-GR" altLang="el-GR" sz="2000" b="1" dirty="0" smtClean="0">
              <a:solidFill>
                <a:schemeClr val="accent2"/>
              </a:solidFill>
            </a:endParaRPr>
          </a:p>
          <a:p>
            <a:pPr algn="ctr">
              <a:buFontTx/>
              <a:buNone/>
            </a:pPr>
            <a:r>
              <a:rPr lang="el-GR" altLang="el-GR" b="1" dirty="0" smtClean="0">
                <a:solidFill>
                  <a:schemeClr val="accent2"/>
                </a:solidFill>
              </a:rPr>
              <a:t>«Η </a:t>
            </a:r>
            <a:r>
              <a:rPr lang="el-GR" altLang="el-GR" b="1" dirty="0">
                <a:solidFill>
                  <a:schemeClr val="accent2"/>
                </a:solidFill>
              </a:rPr>
              <a:t>αύξηση της παραγωγικότητας στην περίοδο </a:t>
            </a:r>
            <a:r>
              <a:rPr lang="el-GR" altLang="el-GR" b="1" dirty="0" smtClean="0">
                <a:solidFill>
                  <a:schemeClr val="accent2"/>
                </a:solidFill>
              </a:rPr>
              <a:t>1995-1999 </a:t>
            </a:r>
            <a:r>
              <a:rPr lang="el-GR" altLang="el-GR" b="1" dirty="0">
                <a:solidFill>
                  <a:schemeClr val="accent2"/>
                </a:solidFill>
              </a:rPr>
              <a:t>οφείλεται αποκλειστικά </a:t>
            </a:r>
            <a:r>
              <a:rPr lang="el-GR" altLang="el-GR" b="1" dirty="0" smtClean="0">
                <a:solidFill>
                  <a:schemeClr val="accent2"/>
                </a:solidFill>
              </a:rPr>
              <a:t>στο συνεχή βιομηχανικό σχεδιασμό ανάπτυξη και παραγωγή διαρκών </a:t>
            </a:r>
            <a:r>
              <a:rPr lang="el-GR" altLang="el-GR" b="1" dirty="0">
                <a:solidFill>
                  <a:schemeClr val="accent2"/>
                </a:solidFill>
              </a:rPr>
              <a:t>καταναλωτικών </a:t>
            </a:r>
            <a:r>
              <a:rPr lang="el-GR" altLang="el-GR" b="1" dirty="0" smtClean="0">
                <a:solidFill>
                  <a:schemeClr val="accent2"/>
                </a:solidFill>
              </a:rPr>
              <a:t>αγαθών</a:t>
            </a:r>
            <a:r>
              <a:rPr lang="en-US" altLang="el-GR" b="1" dirty="0" smtClean="0">
                <a:solidFill>
                  <a:schemeClr val="accent2"/>
                </a:solidFill>
              </a:rPr>
              <a:t> </a:t>
            </a:r>
            <a:r>
              <a:rPr lang="el-GR" altLang="el-GR" b="1" dirty="0" smtClean="0">
                <a:solidFill>
                  <a:schemeClr val="accent2"/>
                </a:solidFill>
              </a:rPr>
              <a:t>υψηλής τεχνολογίας, </a:t>
            </a:r>
            <a:r>
              <a:rPr lang="el-GR" altLang="el-GR" b="1" dirty="0">
                <a:solidFill>
                  <a:schemeClr val="accent2"/>
                </a:solidFill>
              </a:rPr>
              <a:t>όπως Η/Υ, </a:t>
            </a:r>
            <a:r>
              <a:rPr lang="el-GR" altLang="el-GR" b="1" dirty="0" smtClean="0">
                <a:solidFill>
                  <a:schemeClr val="accent2"/>
                </a:solidFill>
              </a:rPr>
              <a:t>κινητά κλπ»</a:t>
            </a:r>
            <a:endParaRPr lang="el-GR" altLang="el-GR" dirty="0"/>
          </a:p>
          <a:p>
            <a:pPr algn="ctr">
              <a:buFontTx/>
              <a:buNone/>
            </a:pPr>
            <a:r>
              <a:rPr lang="el-GR" altLang="el-GR" dirty="0"/>
              <a:t>(</a:t>
            </a:r>
            <a:r>
              <a:rPr lang="en-US" altLang="el-GR" dirty="0"/>
              <a:t>Robert Gordon, 2001)</a:t>
            </a:r>
            <a:endParaRPr lang="el-GR" altLang="el-GR" i="1" dirty="0"/>
          </a:p>
          <a:p>
            <a:pPr algn="ctr">
              <a:buFontTx/>
              <a:buNone/>
            </a:pPr>
            <a:endParaRPr lang="en-US" altLang="el-GR" sz="1000" i="1" dirty="0"/>
          </a:p>
        </p:txBody>
      </p:sp>
    </p:spTree>
    <p:extLst>
      <p:ext uri="{BB962C8B-B14F-4D97-AF65-F5344CB8AC3E}">
        <p14:creationId xmlns:p14="http://schemas.microsoft.com/office/powerpoint/2010/main" val="328914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ChangeArrowheads="1"/>
          </p:cNvSpPr>
          <p:nvPr/>
        </p:nvSpPr>
        <p:spPr bwMode="auto">
          <a:xfrm>
            <a:off x="0" y="620713"/>
            <a:ext cx="914400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4400">
                <a:solidFill>
                  <a:schemeClr val="tx2"/>
                </a:solidFill>
                <a:latin typeface="Arial" charset="0"/>
              </a:defRPr>
            </a:lvl1pPr>
            <a:lvl2pPr algn="ctr">
              <a:spcBef>
                <a:spcPct val="0"/>
              </a:spcBef>
              <a:defRPr sz="4400">
                <a:solidFill>
                  <a:schemeClr val="tx2"/>
                </a:solidFill>
                <a:latin typeface="Arial" charset="0"/>
              </a:defRPr>
            </a:lvl2pPr>
            <a:lvl3pPr algn="ctr">
              <a:spcBef>
                <a:spcPct val="0"/>
              </a:spcBef>
              <a:defRPr sz="4400">
                <a:solidFill>
                  <a:schemeClr val="tx2"/>
                </a:solidFill>
                <a:latin typeface="Arial" charset="0"/>
              </a:defRPr>
            </a:lvl3pPr>
            <a:lvl4pPr algn="ctr">
              <a:spcBef>
                <a:spcPct val="0"/>
              </a:spcBef>
              <a:defRPr sz="4400">
                <a:solidFill>
                  <a:schemeClr val="tx2"/>
                </a:solidFill>
                <a:latin typeface="Arial" charset="0"/>
              </a:defRPr>
            </a:lvl4pPr>
            <a:lvl5pPr algn="ctr">
              <a:spcBef>
                <a:spcPct val="0"/>
              </a:spcBef>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nSpc>
                <a:spcPct val="100000"/>
              </a:lnSpc>
              <a:spcBef>
                <a:spcPct val="50000"/>
              </a:spcBef>
              <a:buFontTx/>
              <a:buNone/>
            </a:pPr>
            <a:r>
              <a:rPr lang="el-GR" altLang="el-GR" sz="3600" u="none" dirty="0">
                <a:solidFill>
                  <a:schemeClr val="accent2"/>
                </a:solidFill>
              </a:rPr>
              <a:t>Διαφορά Αποτελεσματικότητας και Παραγωγικότητας</a:t>
            </a:r>
          </a:p>
        </p:txBody>
      </p:sp>
      <p:pic>
        <p:nvPicPr>
          <p:cNvPr id="550960" name="Picture 48" descr="figure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1989138"/>
            <a:ext cx="5329238" cy="4654550"/>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178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1520" y="274638"/>
            <a:ext cx="8712968" cy="562074"/>
          </a:xfrm>
        </p:spPr>
        <p:txBody>
          <a:bodyPr/>
          <a:lstStyle/>
          <a:p>
            <a:pPr>
              <a:lnSpc>
                <a:spcPct val="90000"/>
              </a:lnSpc>
            </a:pPr>
            <a:r>
              <a:rPr lang="el-GR" sz="3600" b="1" u="sng" dirty="0" smtClean="0"/>
              <a:t>Είδη Αποτελεσματικότητας</a:t>
            </a:r>
          </a:p>
        </p:txBody>
      </p:sp>
      <p:sp>
        <p:nvSpPr>
          <p:cNvPr id="3075" name="Rectangle 3"/>
          <p:cNvSpPr>
            <a:spLocks noGrp="1" noChangeArrowheads="1"/>
          </p:cNvSpPr>
          <p:nvPr>
            <p:ph type="body" idx="1"/>
          </p:nvPr>
        </p:nvSpPr>
        <p:spPr>
          <a:xfrm>
            <a:off x="0" y="1052736"/>
            <a:ext cx="9144000" cy="5805264"/>
          </a:xfrm>
        </p:spPr>
        <p:txBody>
          <a:bodyPr/>
          <a:lstStyle/>
          <a:p>
            <a:pPr algn="just">
              <a:lnSpc>
                <a:spcPct val="90000"/>
              </a:lnSpc>
            </a:pPr>
            <a:r>
              <a:rPr lang="el-GR" sz="2800" dirty="0" smtClean="0"/>
              <a:t>Στη </a:t>
            </a:r>
            <a:r>
              <a:rPr lang="el-GR" sz="2800" dirty="0"/>
              <a:t>βασική μικροοικονομική θεωρία η αποτελεσματικότητα μετράται με </a:t>
            </a:r>
            <a:r>
              <a:rPr lang="el-GR" sz="2800" dirty="0" smtClean="0"/>
              <a:t>ποικίλους τρόπους.</a:t>
            </a:r>
          </a:p>
          <a:p>
            <a:pPr algn="just">
              <a:lnSpc>
                <a:spcPct val="90000"/>
              </a:lnSpc>
            </a:pPr>
            <a:endParaRPr lang="el-GR" sz="2800" dirty="0"/>
          </a:p>
          <a:p>
            <a:pPr algn="just">
              <a:lnSpc>
                <a:spcPct val="90000"/>
              </a:lnSpc>
            </a:pPr>
            <a:r>
              <a:rPr lang="el-GR" sz="2800" dirty="0"/>
              <a:t>Αν δούμε τις τράπεζες σαν επιχειρήσεις που έχουν ως </a:t>
            </a:r>
            <a:r>
              <a:rPr lang="el-GR" sz="2800" dirty="0">
                <a:solidFill>
                  <a:srgbClr val="FF0000"/>
                </a:solidFill>
              </a:rPr>
              <a:t>στόχο τη μεγιστοποίηση των κερδών </a:t>
            </a:r>
            <a:r>
              <a:rPr lang="el-GR" sz="2800" dirty="0" smtClean="0"/>
              <a:t>τους, τότε </a:t>
            </a:r>
            <a:r>
              <a:rPr lang="el-GR" sz="2800" dirty="0"/>
              <a:t>μπορούμε να </a:t>
            </a:r>
            <a:r>
              <a:rPr lang="el-GR" sz="2800" dirty="0" smtClean="0"/>
              <a:t>ορίσουμε </a:t>
            </a:r>
            <a:r>
              <a:rPr lang="el-GR" sz="2800" dirty="0"/>
              <a:t>αντίστοιχα μέτρα αποτελεσματικότητας και για τις </a:t>
            </a:r>
            <a:r>
              <a:rPr lang="el-GR" sz="2800" dirty="0" smtClean="0"/>
              <a:t>ίδιες τις τράπεζες.</a:t>
            </a:r>
          </a:p>
          <a:p>
            <a:pPr algn="just">
              <a:lnSpc>
                <a:spcPct val="90000"/>
              </a:lnSpc>
            </a:pPr>
            <a:endParaRPr lang="el-GR" sz="2800" dirty="0"/>
          </a:p>
          <a:p>
            <a:pPr algn="just">
              <a:lnSpc>
                <a:spcPct val="90000"/>
              </a:lnSpc>
            </a:pPr>
            <a:r>
              <a:rPr lang="el-GR" sz="2800" dirty="0"/>
              <a:t>Για να το </a:t>
            </a:r>
            <a:r>
              <a:rPr lang="el-GR" sz="2800" dirty="0" smtClean="0"/>
              <a:t>κάνουμε </a:t>
            </a:r>
            <a:r>
              <a:rPr lang="el-GR" sz="2800" dirty="0"/>
              <a:t>αυτό θα πρέπει </a:t>
            </a:r>
            <a:r>
              <a:rPr lang="el-GR" sz="2800" dirty="0" smtClean="0"/>
              <a:t>πρώτα </a:t>
            </a:r>
            <a:r>
              <a:rPr lang="el-GR" sz="2800" dirty="0"/>
              <a:t>να </a:t>
            </a:r>
            <a:r>
              <a:rPr lang="el-GR" sz="2800" dirty="0" smtClean="0"/>
              <a:t>καθορίσουμε </a:t>
            </a:r>
            <a:r>
              <a:rPr lang="el-GR" sz="2800" dirty="0" smtClean="0">
                <a:solidFill>
                  <a:srgbClr val="FF0000"/>
                </a:solidFill>
              </a:rPr>
              <a:t>τι </a:t>
            </a:r>
            <a:r>
              <a:rPr lang="el-GR" sz="2800" dirty="0">
                <a:solidFill>
                  <a:srgbClr val="FF0000"/>
                </a:solidFill>
              </a:rPr>
              <a:t>παράγει η κάθε τράπεζα </a:t>
            </a:r>
            <a:r>
              <a:rPr lang="el-GR" sz="2800" dirty="0"/>
              <a:t>και τι χρησιμοποιεί στην παραγωγική </a:t>
            </a:r>
            <a:r>
              <a:rPr lang="el-GR" sz="2800" dirty="0" smtClean="0"/>
              <a:t>της διαδικασία.</a:t>
            </a:r>
            <a:endParaRPr lang="el-GR" sz="2800"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88640"/>
            <a:ext cx="9144000" cy="792088"/>
          </a:xfrm>
        </p:spPr>
        <p:txBody>
          <a:bodyPr/>
          <a:lstStyle/>
          <a:p>
            <a:r>
              <a:rPr lang="el-GR" sz="3600" b="1" dirty="0"/>
              <a:t>Εισροές και </a:t>
            </a:r>
            <a:r>
              <a:rPr lang="el-GR" sz="3600" b="1" dirty="0" smtClean="0"/>
              <a:t>Εκροές </a:t>
            </a:r>
            <a:r>
              <a:rPr lang="el-GR" sz="3600" b="1" dirty="0"/>
              <a:t>των </a:t>
            </a:r>
            <a:r>
              <a:rPr lang="el-GR" sz="3600" b="1" dirty="0" smtClean="0"/>
              <a:t>Τραπεζών</a:t>
            </a:r>
            <a:endParaRPr lang="el-GR" sz="3600" b="1" dirty="0"/>
          </a:p>
        </p:txBody>
      </p:sp>
      <p:sp>
        <p:nvSpPr>
          <p:cNvPr id="4099" name="Rectangle 3"/>
          <p:cNvSpPr>
            <a:spLocks noGrp="1" noChangeArrowheads="1"/>
          </p:cNvSpPr>
          <p:nvPr>
            <p:ph type="body" idx="1"/>
          </p:nvPr>
        </p:nvSpPr>
        <p:spPr>
          <a:xfrm>
            <a:off x="0" y="1340768"/>
            <a:ext cx="9144000" cy="5517232"/>
          </a:xfrm>
        </p:spPr>
        <p:txBody>
          <a:bodyPr/>
          <a:lstStyle/>
          <a:p>
            <a:pPr algn="just"/>
            <a:r>
              <a:rPr lang="el-GR" sz="2800" dirty="0" smtClean="0"/>
              <a:t>Η μέτρηση των εισροών, δηλαδή των παραγωγικών συντελεστών των τραπεζών είναι σχετικά εύκολη. </a:t>
            </a:r>
          </a:p>
          <a:p>
            <a:pPr algn="just"/>
            <a:endParaRPr lang="el-GR" sz="2800" dirty="0"/>
          </a:p>
          <a:p>
            <a:pPr algn="just"/>
            <a:r>
              <a:rPr lang="el-GR" sz="2800" dirty="0"/>
              <a:t>Οι τράπεζες χρησιμοποιούν κεφάλαια που αντλούν </a:t>
            </a:r>
            <a:r>
              <a:rPr lang="el-GR" sz="2800" dirty="0" smtClean="0"/>
              <a:t>κυρίως από </a:t>
            </a:r>
            <a:r>
              <a:rPr lang="el-GR" sz="2800" dirty="0"/>
              <a:t>καταθέσεις, </a:t>
            </a:r>
            <a:r>
              <a:rPr lang="el-GR" sz="2800" dirty="0" smtClean="0"/>
              <a:t>ομόλογα, και λοιπά προϊόντα που σχεδιάζουν, καθώς και από το εργατικό δυναμικό, αλλά και τον τεχνολογικό </a:t>
            </a:r>
            <a:r>
              <a:rPr lang="el-GR" sz="2800" dirty="0"/>
              <a:t>και κτιριακό </a:t>
            </a:r>
            <a:r>
              <a:rPr lang="el-GR" sz="2800" dirty="0" smtClean="0"/>
              <a:t>εξοπλισμό.</a:t>
            </a:r>
          </a:p>
          <a:p>
            <a:pPr algn="just"/>
            <a:endParaRPr lang="el-GR" sz="2800" dirty="0"/>
          </a:p>
          <a:p>
            <a:pPr algn="just"/>
            <a:r>
              <a:rPr lang="el-GR" sz="2800" dirty="0" smtClean="0"/>
              <a:t>Τι παράγουν όμως οι τράπεζες και πώς ακριβώς μπορούμε να μετρήσουμε αυτό το προϊόν;</a:t>
            </a:r>
            <a:endParaRPr lang="el-GR" sz="28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9144000" cy="490066"/>
          </a:xfrm>
        </p:spPr>
        <p:txBody>
          <a:bodyPr/>
          <a:lstStyle/>
          <a:p>
            <a:r>
              <a:rPr lang="el-GR" sz="3600" b="1" dirty="0"/>
              <a:t>Το </a:t>
            </a:r>
            <a:r>
              <a:rPr lang="el-GR" sz="3600" b="1" dirty="0" smtClean="0"/>
              <a:t>Τραπεζικό Προϊόν (1)</a:t>
            </a:r>
            <a:endParaRPr lang="en-US" sz="3600" b="1" dirty="0"/>
          </a:p>
        </p:txBody>
      </p:sp>
      <p:sp>
        <p:nvSpPr>
          <p:cNvPr id="5123" name="Rectangle 3"/>
          <p:cNvSpPr>
            <a:spLocks noGrp="1" noChangeArrowheads="1"/>
          </p:cNvSpPr>
          <p:nvPr>
            <p:ph type="body" idx="1"/>
          </p:nvPr>
        </p:nvSpPr>
        <p:spPr>
          <a:xfrm>
            <a:off x="0" y="908720"/>
            <a:ext cx="9144000" cy="5949280"/>
          </a:xfrm>
        </p:spPr>
        <p:txBody>
          <a:bodyPr/>
          <a:lstStyle/>
          <a:p>
            <a:pPr algn="just">
              <a:lnSpc>
                <a:spcPct val="80000"/>
              </a:lnSpc>
            </a:pPr>
            <a:r>
              <a:rPr lang="el-GR" sz="2800" dirty="0"/>
              <a:t>Υπάρχουν 2 βασικοί τρόποι για να μετρηθεί το προϊόν που παράγει μια </a:t>
            </a:r>
            <a:r>
              <a:rPr lang="el-GR" sz="2800" dirty="0" smtClean="0"/>
              <a:t>τράπεζα.</a:t>
            </a:r>
            <a:endParaRPr lang="el-GR" sz="2800" dirty="0"/>
          </a:p>
          <a:p>
            <a:pPr marL="514350" indent="-514350" algn="just">
              <a:lnSpc>
                <a:spcPct val="80000"/>
              </a:lnSpc>
              <a:buAutoNum type="arabicParenR"/>
            </a:pPr>
            <a:r>
              <a:rPr lang="el-GR" sz="2800" u="sng" dirty="0" smtClean="0">
                <a:solidFill>
                  <a:srgbClr val="FF0000"/>
                </a:solidFill>
              </a:rPr>
              <a:t>Η προσέγγιση </a:t>
            </a:r>
            <a:r>
              <a:rPr lang="el-GR" sz="2800" u="sng" dirty="0">
                <a:solidFill>
                  <a:srgbClr val="FF0000"/>
                </a:solidFill>
              </a:rPr>
              <a:t>της παραγωγής</a:t>
            </a:r>
            <a:r>
              <a:rPr lang="el-GR" sz="2800" dirty="0">
                <a:solidFill>
                  <a:srgbClr val="FF0000"/>
                </a:solidFill>
              </a:rPr>
              <a:t> </a:t>
            </a:r>
            <a:r>
              <a:rPr lang="en-US" sz="2800" dirty="0"/>
              <a:t>(production </a:t>
            </a:r>
            <a:r>
              <a:rPr lang="en-US" sz="2800" dirty="0" smtClean="0"/>
              <a:t>approach</a:t>
            </a:r>
            <a:r>
              <a:rPr lang="el-GR" sz="2800" dirty="0" smtClean="0"/>
              <a:t> </a:t>
            </a:r>
            <a:r>
              <a:rPr lang="en-US" sz="2800" dirty="0" smtClean="0"/>
              <a:t>with production function) </a:t>
            </a:r>
            <a:r>
              <a:rPr lang="el-GR" sz="2800" dirty="0"/>
              <a:t>και </a:t>
            </a:r>
            <a:endParaRPr lang="el-GR" sz="2800" dirty="0" smtClean="0"/>
          </a:p>
          <a:p>
            <a:pPr marL="514350" indent="-514350" algn="just">
              <a:lnSpc>
                <a:spcPct val="80000"/>
              </a:lnSpc>
              <a:buAutoNum type="arabicParenR"/>
            </a:pPr>
            <a:r>
              <a:rPr lang="el-GR" sz="2800" u="sng" dirty="0" smtClean="0">
                <a:solidFill>
                  <a:srgbClr val="FF0000"/>
                </a:solidFill>
              </a:rPr>
              <a:t>Η προσέγγιση </a:t>
            </a:r>
            <a:r>
              <a:rPr lang="el-GR" sz="2800" u="sng" dirty="0">
                <a:solidFill>
                  <a:srgbClr val="FF0000"/>
                </a:solidFill>
              </a:rPr>
              <a:t>της διαμεσολάβησης</a:t>
            </a:r>
            <a:r>
              <a:rPr lang="el-GR" sz="2800" dirty="0">
                <a:solidFill>
                  <a:srgbClr val="FF0000"/>
                </a:solidFill>
              </a:rPr>
              <a:t> </a:t>
            </a:r>
            <a:r>
              <a:rPr lang="el-GR" sz="2800" dirty="0"/>
              <a:t>(</a:t>
            </a:r>
            <a:r>
              <a:rPr lang="en-US" sz="2800" dirty="0"/>
              <a:t>intermediation </a:t>
            </a:r>
            <a:r>
              <a:rPr lang="en-US" sz="2800" dirty="0" smtClean="0"/>
              <a:t>approach</a:t>
            </a:r>
            <a:r>
              <a:rPr lang="el-GR" sz="2800" dirty="0" smtClean="0"/>
              <a:t>.</a:t>
            </a:r>
            <a:r>
              <a:rPr lang="en-US" sz="2800" dirty="0" smtClean="0"/>
              <a:t>)</a:t>
            </a:r>
            <a:endParaRPr lang="en-US" sz="2800" dirty="0"/>
          </a:p>
          <a:p>
            <a:pPr algn="just">
              <a:lnSpc>
                <a:spcPct val="80000"/>
              </a:lnSpc>
            </a:pPr>
            <a:r>
              <a:rPr lang="el-GR" sz="2800" dirty="0" smtClean="0"/>
              <a:t>Στην </a:t>
            </a:r>
            <a:r>
              <a:rPr lang="el-GR" sz="2800" dirty="0"/>
              <a:t>πρώτη προσέγγιση οι τράπεζες εκλαμβάνονται ως πάροχοι υπηρεσιών για όσους διατηρούν </a:t>
            </a:r>
            <a:r>
              <a:rPr lang="el-GR" sz="2800" dirty="0" smtClean="0"/>
              <a:t>λογαριασμούς</a:t>
            </a:r>
            <a:r>
              <a:rPr lang="en-US" sz="2800" dirty="0" smtClean="0"/>
              <a:t>.</a:t>
            </a:r>
            <a:endParaRPr lang="el-GR" sz="2800" dirty="0"/>
          </a:p>
          <a:p>
            <a:pPr algn="just">
              <a:lnSpc>
                <a:spcPct val="80000"/>
              </a:lnSpc>
            </a:pPr>
            <a:r>
              <a:rPr lang="el-GR" sz="2800" dirty="0"/>
              <a:t>Συνεπώς το προϊόν μετράται από τον αριθμό και των τύπο των συναλλαγών που διενεργούνται σε συγκεκριμένη χρονική </a:t>
            </a:r>
            <a:r>
              <a:rPr lang="el-GR" sz="2800" dirty="0" smtClean="0"/>
              <a:t>περίοδο</a:t>
            </a:r>
            <a:r>
              <a:rPr lang="en-US" sz="2800" dirty="0" smtClean="0"/>
              <a:t>.</a:t>
            </a:r>
            <a:endParaRPr lang="el-GR" sz="2800" dirty="0"/>
          </a:p>
          <a:p>
            <a:pPr algn="just">
              <a:lnSpc>
                <a:spcPct val="80000"/>
              </a:lnSpc>
            </a:pPr>
            <a:r>
              <a:rPr lang="el-GR" sz="2800" dirty="0"/>
              <a:t>Αν και αυτή η προσέγγιση είναι εξαιρετική, συνήθως στοιχεία για την εμπειρική μελέτη δεν είναι </a:t>
            </a:r>
            <a:r>
              <a:rPr lang="el-GR" sz="2800" dirty="0" smtClean="0"/>
              <a:t>διαθέσιμα</a:t>
            </a:r>
            <a:r>
              <a:rPr lang="en-US" sz="2800" dirty="0" smtClean="0"/>
              <a:t>.</a:t>
            </a:r>
            <a:r>
              <a:rPr lang="el-GR" sz="2800" dirty="0" smtClean="0"/>
              <a:t> </a:t>
            </a:r>
            <a:endParaRPr lang="el-GR" sz="2800" dirty="0"/>
          </a:p>
          <a:p>
            <a:pPr>
              <a:lnSpc>
                <a:spcPct val="80000"/>
              </a:lnSpc>
            </a:pP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76672"/>
          </a:xfrm>
        </p:spPr>
        <p:txBody>
          <a:bodyPr/>
          <a:lstStyle/>
          <a:p>
            <a:r>
              <a:rPr lang="el-GR" sz="2400" b="1" dirty="0" smtClean="0"/>
              <a:t>ΕΞΑΡΤΗΣΗ ΤΗΣ ΕΥΡΩΠΗΣ ΑΠΟ ΤΟ ΡΩΣΣΙΚΟ ΦΥΣΙΚΟ ΑΕΡΙΟ</a:t>
            </a:r>
            <a:endParaRPr lang="el-GR" sz="2400" b="1" dirty="0"/>
          </a:p>
        </p:txBody>
      </p:sp>
      <p:pic>
        <p:nvPicPr>
          <p:cNvPr id="1180674" name="Picture 2"/>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706090"/>
          </a:xfrm>
        </p:spPr>
        <p:txBody>
          <a:bodyPr/>
          <a:lstStyle/>
          <a:p>
            <a:r>
              <a:rPr lang="el-GR" sz="3600" b="1" dirty="0"/>
              <a:t>Το </a:t>
            </a:r>
            <a:r>
              <a:rPr lang="el-GR" sz="3600" b="1" dirty="0" smtClean="0"/>
              <a:t>Τραπεζικό Προϊόν (2)</a:t>
            </a:r>
            <a:endParaRPr lang="en-US" sz="3600" b="1" dirty="0"/>
          </a:p>
        </p:txBody>
      </p:sp>
      <p:sp>
        <p:nvSpPr>
          <p:cNvPr id="6147" name="Rectangle 3"/>
          <p:cNvSpPr>
            <a:spLocks noGrp="1" noChangeArrowheads="1"/>
          </p:cNvSpPr>
          <p:nvPr>
            <p:ph type="body" idx="1"/>
          </p:nvPr>
        </p:nvSpPr>
        <p:spPr>
          <a:xfrm>
            <a:off x="0" y="1052736"/>
            <a:ext cx="9144000" cy="5805264"/>
          </a:xfrm>
        </p:spPr>
        <p:txBody>
          <a:bodyPr/>
          <a:lstStyle/>
          <a:p>
            <a:pPr algn="just">
              <a:lnSpc>
                <a:spcPct val="90000"/>
              </a:lnSpc>
            </a:pPr>
            <a:r>
              <a:rPr lang="el-GR" sz="2800" dirty="0"/>
              <a:t>Η σχετική έλλειψη στοιχείων οδήγησε στην εναλλακτική λύση της </a:t>
            </a:r>
            <a:r>
              <a:rPr lang="el-GR" sz="2800" dirty="0">
                <a:solidFill>
                  <a:srgbClr val="FF0000"/>
                </a:solidFill>
              </a:rPr>
              <a:t>προσέγγισης της </a:t>
            </a:r>
            <a:r>
              <a:rPr lang="el-GR" sz="2800" dirty="0" smtClean="0">
                <a:solidFill>
                  <a:srgbClr val="FF0000"/>
                </a:solidFill>
              </a:rPr>
              <a:t>διαμεσολάβησης.</a:t>
            </a:r>
            <a:endParaRPr lang="el-GR" sz="2800" dirty="0">
              <a:solidFill>
                <a:srgbClr val="FF0000"/>
              </a:solidFill>
            </a:endParaRPr>
          </a:p>
          <a:p>
            <a:pPr algn="just">
              <a:lnSpc>
                <a:spcPct val="90000"/>
              </a:lnSpc>
            </a:pPr>
            <a:r>
              <a:rPr lang="el-GR" sz="2800" dirty="0" smtClean="0"/>
              <a:t>Στην </a:t>
            </a:r>
            <a:r>
              <a:rPr lang="el-GR" sz="2800" dirty="0"/>
              <a:t>προσέγγιση </a:t>
            </a:r>
            <a:r>
              <a:rPr lang="el-GR" sz="2800" dirty="0" smtClean="0"/>
              <a:t>αυτή οι </a:t>
            </a:r>
            <a:r>
              <a:rPr lang="el-GR" sz="2800" dirty="0"/>
              <a:t>τράπεζες εμφανίζονται ως διαμεσολαβητές κεφαλαίων μεταξύ θετικών και αρνητικών </a:t>
            </a:r>
            <a:r>
              <a:rPr lang="el-GR" sz="2800" dirty="0" smtClean="0"/>
              <a:t>αποταμιευτών πάντα με στόχο </a:t>
            </a:r>
            <a:r>
              <a:rPr lang="el-GR" sz="2800" dirty="0" smtClean="0">
                <a:solidFill>
                  <a:srgbClr val="FF0000"/>
                </a:solidFill>
              </a:rPr>
              <a:t>Ι=</a:t>
            </a:r>
            <a:r>
              <a:rPr lang="en-US" sz="2800" dirty="0" smtClean="0">
                <a:solidFill>
                  <a:srgbClr val="FF0000"/>
                </a:solidFill>
              </a:rPr>
              <a:t>S</a:t>
            </a:r>
            <a:endParaRPr lang="el-GR" sz="2800" dirty="0">
              <a:solidFill>
                <a:srgbClr val="FF0000"/>
              </a:solidFill>
            </a:endParaRPr>
          </a:p>
          <a:p>
            <a:pPr algn="just">
              <a:lnSpc>
                <a:spcPct val="90000"/>
              </a:lnSpc>
            </a:pPr>
            <a:r>
              <a:rPr lang="el-GR" sz="2800" dirty="0"/>
              <a:t>Αφού οι ροές των κεφαλαίων επίσης δεν είναι διαθέσιμες, χρησιμοποιούνται τα στοιχεία των ισολογισμών που υποδηλώνουν αποθέματα (</a:t>
            </a:r>
            <a:r>
              <a:rPr lang="en-US" sz="2800" dirty="0"/>
              <a:t>stock values)</a:t>
            </a:r>
            <a:endParaRPr lang="el-GR" sz="2800" dirty="0"/>
          </a:p>
          <a:p>
            <a:pPr algn="just">
              <a:lnSpc>
                <a:spcPct val="90000"/>
              </a:lnSpc>
            </a:pPr>
            <a:r>
              <a:rPr lang="el-GR" sz="2800" dirty="0"/>
              <a:t>Δηλαδή επί της ουσίας χρησιμοποιούνται στοιχεία ισολογισμών για δάνεια, καταθέσεις κλπ. </a:t>
            </a:r>
            <a:endParaRPr lang="en-US" sz="2800"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634082"/>
          </a:xfrm>
        </p:spPr>
        <p:txBody>
          <a:bodyPr/>
          <a:lstStyle/>
          <a:p>
            <a:r>
              <a:rPr lang="el-GR" sz="3600" b="1" dirty="0"/>
              <a:t>Το </a:t>
            </a:r>
            <a:r>
              <a:rPr lang="el-GR" sz="3600" b="1" dirty="0" smtClean="0"/>
              <a:t>Τραπεζικό Προϊόν (3)</a:t>
            </a:r>
            <a:endParaRPr lang="en-US" sz="3600" b="1" dirty="0"/>
          </a:p>
        </p:txBody>
      </p:sp>
      <p:sp>
        <p:nvSpPr>
          <p:cNvPr id="8195" name="Rectangle 3"/>
          <p:cNvSpPr>
            <a:spLocks noGrp="1" noChangeArrowheads="1"/>
          </p:cNvSpPr>
          <p:nvPr>
            <p:ph type="body" idx="1"/>
          </p:nvPr>
        </p:nvSpPr>
        <p:spPr>
          <a:xfrm>
            <a:off x="0" y="980728"/>
            <a:ext cx="9144000" cy="5877272"/>
          </a:xfrm>
        </p:spPr>
        <p:txBody>
          <a:bodyPr/>
          <a:lstStyle/>
          <a:p>
            <a:pPr marL="0" indent="0" algn="just">
              <a:spcBef>
                <a:spcPts val="0"/>
              </a:spcBef>
            </a:pPr>
            <a:r>
              <a:rPr lang="el-GR" sz="2800" dirty="0"/>
              <a:t>Οι περισσότερες εμπειρικές μελέτες συμφωνούν </a:t>
            </a:r>
            <a:r>
              <a:rPr lang="el-GR" sz="2800" dirty="0" smtClean="0"/>
              <a:t>ότι </a:t>
            </a:r>
            <a:r>
              <a:rPr lang="el-GR" sz="2800" dirty="0"/>
              <a:t>τα </a:t>
            </a:r>
            <a:r>
              <a:rPr lang="el-GR" sz="2800" b="1" dirty="0">
                <a:solidFill>
                  <a:srgbClr val="FF0000"/>
                </a:solidFill>
              </a:rPr>
              <a:t>δάνεια</a:t>
            </a:r>
            <a:r>
              <a:rPr lang="el-GR" sz="2800" dirty="0"/>
              <a:t> και οι υπόλοιπες </a:t>
            </a:r>
            <a:r>
              <a:rPr lang="el-GR" sz="2800" dirty="0" smtClean="0"/>
              <a:t>ε</a:t>
            </a:r>
            <a:r>
              <a:rPr lang="el-GR" sz="2800" dirty="0"/>
              <a:t>κ</a:t>
            </a:r>
            <a:r>
              <a:rPr lang="el-GR" sz="2800" dirty="0" smtClean="0"/>
              <a:t>ροές </a:t>
            </a:r>
            <a:r>
              <a:rPr lang="el-GR" sz="2800" dirty="0"/>
              <a:t>που δημιουργούν </a:t>
            </a:r>
            <a:r>
              <a:rPr lang="el-GR" sz="2800" dirty="0" smtClean="0"/>
              <a:t>έσοδα-εισροές (τόκοι) </a:t>
            </a:r>
            <a:r>
              <a:rPr lang="el-GR" sz="2800" b="1" dirty="0">
                <a:solidFill>
                  <a:srgbClr val="002060"/>
                </a:solidFill>
              </a:rPr>
              <a:t>θα πρέπει </a:t>
            </a:r>
            <a:r>
              <a:rPr lang="el-GR" sz="2800" b="1" dirty="0" smtClean="0">
                <a:solidFill>
                  <a:srgbClr val="002060"/>
                </a:solidFill>
              </a:rPr>
              <a:t>να </a:t>
            </a:r>
            <a:r>
              <a:rPr lang="el-GR" sz="2800" b="1" dirty="0" smtClean="0">
                <a:solidFill>
                  <a:srgbClr val="FF0000"/>
                </a:solidFill>
              </a:rPr>
              <a:t>συμπεριλαμβάνονται στο τραπεζικό προϊόν</a:t>
            </a:r>
            <a:r>
              <a:rPr lang="el-GR" sz="2800" b="1" dirty="0" smtClean="0"/>
              <a:t>.</a:t>
            </a:r>
          </a:p>
          <a:p>
            <a:pPr algn="just">
              <a:lnSpc>
                <a:spcPct val="80000"/>
              </a:lnSpc>
            </a:pPr>
            <a:endParaRPr lang="el-GR" sz="2800" dirty="0"/>
          </a:p>
          <a:p>
            <a:pPr marL="0" indent="0" algn="just">
              <a:spcBef>
                <a:spcPts val="0"/>
              </a:spcBef>
            </a:pPr>
            <a:r>
              <a:rPr lang="el-GR" sz="2800" b="1" dirty="0" smtClean="0">
                <a:solidFill>
                  <a:srgbClr val="003300"/>
                </a:solidFill>
              </a:rPr>
              <a:t>Δεν έχει ξεκαθαριστεί όμως ακόμη για </a:t>
            </a:r>
            <a:r>
              <a:rPr lang="el-GR" sz="2800" b="1" dirty="0">
                <a:solidFill>
                  <a:srgbClr val="003300"/>
                </a:solidFill>
              </a:rPr>
              <a:t>το αν η αξία των καταθέσεων είναι εισροή ή </a:t>
            </a:r>
            <a:r>
              <a:rPr lang="el-GR" sz="2800" b="1" dirty="0" smtClean="0">
                <a:solidFill>
                  <a:srgbClr val="003300"/>
                </a:solidFill>
              </a:rPr>
              <a:t>εκροή.</a:t>
            </a:r>
            <a:endParaRPr lang="el-GR" sz="2800" b="1" dirty="0">
              <a:solidFill>
                <a:srgbClr val="003300"/>
              </a:solidFill>
            </a:endParaRPr>
          </a:p>
          <a:p>
            <a:pPr marL="0" indent="0" algn="just">
              <a:spcBef>
                <a:spcPts val="0"/>
              </a:spcBef>
            </a:pPr>
            <a:r>
              <a:rPr lang="el-GR" sz="2800" dirty="0"/>
              <a:t>Οι καταθέσεις έχουν </a:t>
            </a:r>
            <a:r>
              <a:rPr lang="el-GR" sz="2800" b="1" dirty="0" smtClean="0">
                <a:solidFill>
                  <a:srgbClr val="800080"/>
                </a:solidFill>
              </a:rPr>
              <a:t>χαρακτηριστικά:</a:t>
            </a:r>
          </a:p>
          <a:p>
            <a:pPr marL="0" indent="0" algn="just">
              <a:spcBef>
                <a:spcPts val="0"/>
              </a:spcBef>
              <a:buFont typeface="+mj-lt"/>
              <a:buAutoNum type="alphaLcPeriod"/>
            </a:pPr>
            <a:r>
              <a:rPr lang="el-GR" sz="2800" b="1" dirty="0" smtClean="0">
                <a:solidFill>
                  <a:srgbClr val="003366"/>
                </a:solidFill>
              </a:rPr>
              <a:t>παραγωγικών </a:t>
            </a:r>
            <a:r>
              <a:rPr lang="el-GR" sz="2800" b="1" dirty="0">
                <a:solidFill>
                  <a:srgbClr val="003366"/>
                </a:solidFill>
              </a:rPr>
              <a:t>συντελεστών</a:t>
            </a:r>
            <a:r>
              <a:rPr lang="el-GR" sz="2800" b="1" dirty="0"/>
              <a:t> </a:t>
            </a:r>
            <a:r>
              <a:rPr lang="el-GR" sz="2800" dirty="0"/>
              <a:t>γιατί είναι η βασική πηγή </a:t>
            </a:r>
            <a:r>
              <a:rPr lang="el-GR" sz="2800" dirty="0" smtClean="0"/>
              <a:t>«Α΄ </a:t>
            </a:r>
            <a:r>
              <a:rPr lang="el-GR" sz="2800" dirty="0"/>
              <a:t>ύλης» για τη χρηματοδότηση των </a:t>
            </a:r>
            <a:r>
              <a:rPr lang="el-GR" sz="2800" dirty="0" smtClean="0"/>
              <a:t>δανείων.</a:t>
            </a:r>
            <a:endParaRPr lang="el-GR" sz="2800" dirty="0"/>
          </a:p>
          <a:p>
            <a:pPr marL="0" indent="0" algn="just">
              <a:spcBef>
                <a:spcPts val="0"/>
              </a:spcBef>
              <a:buFont typeface="+mj-lt"/>
              <a:buAutoNum type="alphaLcPeriod"/>
            </a:pPr>
            <a:r>
              <a:rPr lang="el-GR" sz="2800" b="1" dirty="0" smtClean="0">
                <a:solidFill>
                  <a:srgbClr val="003366"/>
                </a:solidFill>
              </a:rPr>
              <a:t>προϊόντος</a:t>
            </a:r>
            <a:r>
              <a:rPr lang="el-GR" sz="2800" dirty="0" smtClean="0"/>
              <a:t> </a:t>
            </a:r>
            <a:r>
              <a:rPr lang="el-GR" sz="2800" dirty="0"/>
              <a:t>γιατί αποτελούν υπηρεσία της τράπεζας, ειδικά των εμπορικών </a:t>
            </a:r>
            <a:r>
              <a:rPr lang="el-GR" sz="2800" dirty="0" smtClean="0"/>
              <a:t>τραπεζών.</a:t>
            </a:r>
          </a:p>
          <a:p>
            <a:pPr marL="0" indent="0" algn="just">
              <a:spcBef>
                <a:spcPts val="0"/>
              </a:spcBef>
            </a:pPr>
            <a:r>
              <a:rPr lang="el-GR" sz="2800" b="1" dirty="0" smtClean="0">
                <a:solidFill>
                  <a:srgbClr val="C00000"/>
                </a:solidFill>
              </a:rPr>
              <a:t>Εκτός </a:t>
            </a:r>
            <a:r>
              <a:rPr lang="el-GR" sz="2800" b="1" dirty="0">
                <a:solidFill>
                  <a:srgbClr val="C00000"/>
                </a:solidFill>
              </a:rPr>
              <a:t>από αυτό είναι μέτρο </a:t>
            </a:r>
            <a:r>
              <a:rPr lang="el-GR" sz="2800" b="1" dirty="0" smtClean="0">
                <a:solidFill>
                  <a:srgbClr val="C00000"/>
                </a:solidFill>
              </a:rPr>
              <a:t>ρευστότητας.  </a:t>
            </a:r>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490066"/>
          </a:xfrm>
        </p:spPr>
        <p:txBody>
          <a:bodyPr/>
          <a:lstStyle/>
          <a:p>
            <a:r>
              <a:rPr lang="el-GR" sz="3600" b="1" dirty="0"/>
              <a:t>Το </a:t>
            </a:r>
            <a:r>
              <a:rPr lang="el-GR" sz="3600" b="1" dirty="0" smtClean="0"/>
              <a:t>Τραπεζικό Προϊόν (4)</a:t>
            </a:r>
            <a:endParaRPr lang="en-US" sz="3600" b="1" dirty="0"/>
          </a:p>
        </p:txBody>
      </p:sp>
      <p:sp>
        <p:nvSpPr>
          <p:cNvPr id="9219" name="Rectangle 3"/>
          <p:cNvSpPr>
            <a:spLocks noGrp="1" noChangeArrowheads="1"/>
          </p:cNvSpPr>
          <p:nvPr>
            <p:ph type="body" idx="1"/>
          </p:nvPr>
        </p:nvSpPr>
        <p:spPr>
          <a:xfrm>
            <a:off x="0" y="908720"/>
            <a:ext cx="9144000" cy="5949280"/>
          </a:xfrm>
        </p:spPr>
        <p:txBody>
          <a:bodyPr/>
          <a:lstStyle/>
          <a:p>
            <a:pPr algn="just">
              <a:lnSpc>
                <a:spcPct val="90000"/>
              </a:lnSpc>
            </a:pPr>
            <a:r>
              <a:rPr lang="el-GR" sz="2800" dirty="0"/>
              <a:t>Υπάρχουν μελέτες που χρησιμοποιούν τις καταθέσεις σαν εισροή, άλλες σαν εκροή και άλλες μελέτες που χρησιμοποιούν </a:t>
            </a:r>
            <a:r>
              <a:rPr lang="el-GR" sz="2800" b="1" dirty="0">
                <a:solidFill>
                  <a:srgbClr val="002060"/>
                </a:solidFill>
              </a:rPr>
              <a:t>το </a:t>
            </a:r>
            <a:r>
              <a:rPr lang="en-US" sz="2800" b="1" dirty="0">
                <a:solidFill>
                  <a:srgbClr val="002060"/>
                </a:solidFill>
              </a:rPr>
              <a:t>stock </a:t>
            </a:r>
            <a:r>
              <a:rPr lang="el-GR" sz="2800" b="1" dirty="0">
                <a:solidFill>
                  <a:srgbClr val="002060"/>
                </a:solidFill>
              </a:rPr>
              <a:t>των καταθέσεων </a:t>
            </a:r>
            <a:r>
              <a:rPr lang="el-GR" sz="2800" dirty="0"/>
              <a:t>(ποσότητα) </a:t>
            </a:r>
            <a:r>
              <a:rPr lang="el-GR" sz="2800" b="1" dirty="0">
                <a:solidFill>
                  <a:srgbClr val="002060"/>
                </a:solidFill>
              </a:rPr>
              <a:t>σαν προϊόν </a:t>
            </a:r>
            <a:r>
              <a:rPr lang="el-GR" sz="2800" dirty="0"/>
              <a:t>και τις </a:t>
            </a:r>
            <a:r>
              <a:rPr lang="el-GR" sz="2800" b="1" dirty="0">
                <a:solidFill>
                  <a:srgbClr val="C00000"/>
                </a:solidFill>
              </a:rPr>
              <a:t>δαπάνες σαν </a:t>
            </a:r>
            <a:r>
              <a:rPr lang="el-GR" sz="2800" b="1" dirty="0" smtClean="0">
                <a:solidFill>
                  <a:srgbClr val="C00000"/>
                </a:solidFill>
              </a:rPr>
              <a:t>εκροή</a:t>
            </a:r>
            <a:r>
              <a:rPr lang="el-GR" sz="2800" dirty="0" smtClean="0"/>
              <a:t>.</a:t>
            </a:r>
          </a:p>
          <a:p>
            <a:pPr algn="just">
              <a:lnSpc>
                <a:spcPct val="90000"/>
              </a:lnSpc>
            </a:pPr>
            <a:endParaRPr lang="el-GR" sz="2800" dirty="0"/>
          </a:p>
          <a:p>
            <a:pPr algn="just">
              <a:lnSpc>
                <a:spcPct val="90000"/>
              </a:lnSpc>
            </a:pPr>
            <a:r>
              <a:rPr lang="el-GR" sz="2800" b="1" dirty="0">
                <a:solidFill>
                  <a:srgbClr val="003300"/>
                </a:solidFill>
              </a:rPr>
              <a:t>Στην τελευταία μέθοδο </a:t>
            </a:r>
            <a:r>
              <a:rPr lang="el-GR" sz="2800" b="1" dirty="0">
                <a:solidFill>
                  <a:srgbClr val="800080"/>
                </a:solidFill>
              </a:rPr>
              <a:t>το επιτόκιο </a:t>
            </a:r>
            <a:r>
              <a:rPr lang="el-GR" sz="2800" b="1" dirty="0">
                <a:solidFill>
                  <a:srgbClr val="003300"/>
                </a:solidFill>
              </a:rPr>
              <a:t>καταθέσεων είναι η τιμή της </a:t>
            </a:r>
            <a:r>
              <a:rPr lang="el-GR" sz="2800" b="1" dirty="0" smtClean="0">
                <a:solidFill>
                  <a:srgbClr val="003300"/>
                </a:solidFill>
              </a:rPr>
              <a:t>εκροής.</a:t>
            </a:r>
          </a:p>
          <a:p>
            <a:pPr algn="just">
              <a:lnSpc>
                <a:spcPct val="90000"/>
              </a:lnSpc>
            </a:pPr>
            <a:endParaRPr lang="el-GR" sz="2800" dirty="0"/>
          </a:p>
          <a:p>
            <a:pPr algn="just">
              <a:lnSpc>
                <a:spcPct val="90000"/>
              </a:lnSpc>
            </a:pPr>
            <a:r>
              <a:rPr lang="el-GR" sz="2800" dirty="0"/>
              <a:t>Η τελευταία μέθοδος έχει αποκτήσει τους περισσότερους υποστηρικτές τα τελευταία χρόνια, αλλά το βέβαιο είναι ότι μέχρι να γίνουν διαθέσιμα καλύτερα στοιχεία η βέλτιστη μελέτη είναι αυτή που χρησιμοποιεί περισσότερες από μια </a:t>
            </a:r>
            <a:r>
              <a:rPr lang="el-GR" sz="2800" dirty="0" smtClean="0"/>
              <a:t>μεθόδους.  </a:t>
            </a:r>
            <a:endParaRPr lang="el-GR" sz="2800" dirty="0"/>
          </a:p>
          <a:p>
            <a:pPr>
              <a:lnSpc>
                <a:spcPct val="90000"/>
              </a:lnSpc>
            </a:pPr>
            <a:endParaRPr lang="en-US" sz="24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74638"/>
            <a:ext cx="9144000" cy="490066"/>
          </a:xfrm>
        </p:spPr>
        <p:txBody>
          <a:bodyPr/>
          <a:lstStyle/>
          <a:p>
            <a:r>
              <a:rPr lang="el-GR" sz="3600" b="1" dirty="0"/>
              <a:t>Η μέτρηση της </a:t>
            </a:r>
            <a:r>
              <a:rPr lang="el-GR" sz="3600" b="1" dirty="0" smtClean="0"/>
              <a:t>Αποτελεσματικότητας</a:t>
            </a:r>
            <a:endParaRPr lang="en-US" sz="3600" b="1" dirty="0"/>
          </a:p>
        </p:txBody>
      </p:sp>
      <p:sp>
        <p:nvSpPr>
          <p:cNvPr id="10243" name="Rectangle 3"/>
          <p:cNvSpPr>
            <a:spLocks noGrp="1" noChangeArrowheads="1"/>
          </p:cNvSpPr>
          <p:nvPr>
            <p:ph type="body" idx="1"/>
          </p:nvPr>
        </p:nvSpPr>
        <p:spPr>
          <a:xfrm>
            <a:off x="0" y="908720"/>
            <a:ext cx="9144000" cy="5949280"/>
          </a:xfrm>
        </p:spPr>
        <p:txBody>
          <a:bodyPr/>
          <a:lstStyle/>
          <a:p>
            <a:pPr marL="0" indent="0" algn="just">
              <a:spcBef>
                <a:spcPts val="0"/>
              </a:spcBef>
            </a:pPr>
            <a:r>
              <a:rPr lang="el-GR" sz="2600" dirty="0" smtClean="0"/>
              <a:t>Μετά τον ορισμό του προϊόντος </a:t>
            </a:r>
            <a:r>
              <a:rPr lang="el-GR" sz="2600" dirty="0"/>
              <a:t>και </a:t>
            </a:r>
            <a:r>
              <a:rPr lang="el-GR" sz="2600" dirty="0" smtClean="0"/>
              <a:t>των εισροών μελετούμε τους </a:t>
            </a:r>
            <a:r>
              <a:rPr lang="el-GR" sz="2600" dirty="0"/>
              <a:t>τρόπους μέτρησης της </a:t>
            </a:r>
            <a:r>
              <a:rPr lang="el-GR" sz="2600" dirty="0" smtClean="0"/>
              <a:t>αποτελεσματικότητας.</a:t>
            </a:r>
            <a:endParaRPr lang="el-GR" sz="2600" dirty="0"/>
          </a:p>
          <a:p>
            <a:pPr marL="0" indent="0" algn="just">
              <a:spcBef>
                <a:spcPts val="0"/>
              </a:spcBef>
            </a:pPr>
            <a:r>
              <a:rPr lang="el-GR" sz="2600" b="1" dirty="0">
                <a:solidFill>
                  <a:srgbClr val="800080"/>
                </a:solidFill>
              </a:rPr>
              <a:t>Υπάρχουν 2 βασικές μέθοδοι και αρκετές παραλλαγές </a:t>
            </a:r>
            <a:r>
              <a:rPr lang="el-GR" sz="2600" b="1" dirty="0" smtClean="0">
                <a:solidFill>
                  <a:srgbClr val="800080"/>
                </a:solidFill>
              </a:rPr>
              <a:t>αυτών.</a:t>
            </a:r>
            <a:endParaRPr lang="el-GR" sz="2600" b="1" dirty="0">
              <a:solidFill>
                <a:srgbClr val="800080"/>
              </a:solidFill>
            </a:endParaRPr>
          </a:p>
          <a:p>
            <a:pPr marL="0" indent="0" algn="just">
              <a:spcBef>
                <a:spcPts val="0"/>
              </a:spcBef>
              <a:buFont typeface="+mj-lt"/>
              <a:buAutoNum type="arabicParenR"/>
            </a:pPr>
            <a:r>
              <a:rPr lang="el-GR" sz="2600" b="1" dirty="0" smtClean="0">
                <a:solidFill>
                  <a:srgbClr val="002060"/>
                </a:solidFill>
              </a:rPr>
              <a:t>Η παραμετρική μέθοδος </a:t>
            </a:r>
            <a:r>
              <a:rPr lang="el-GR" sz="2600" b="1" dirty="0">
                <a:solidFill>
                  <a:srgbClr val="002060"/>
                </a:solidFill>
              </a:rPr>
              <a:t>που περιλαμβάνει γνωστές οικονομετρικές μεθόδους και </a:t>
            </a:r>
            <a:endParaRPr lang="el-GR" sz="2600" b="1" dirty="0" smtClean="0">
              <a:solidFill>
                <a:srgbClr val="002060"/>
              </a:solidFill>
            </a:endParaRPr>
          </a:p>
          <a:p>
            <a:pPr marL="0" indent="0" algn="just">
              <a:spcBef>
                <a:spcPts val="0"/>
              </a:spcBef>
              <a:buFont typeface="+mj-lt"/>
              <a:buAutoNum type="arabicParenR"/>
            </a:pPr>
            <a:r>
              <a:rPr lang="el-GR" sz="2600" b="1" dirty="0" smtClean="0">
                <a:solidFill>
                  <a:srgbClr val="002060"/>
                </a:solidFill>
              </a:rPr>
              <a:t>Η μέθοδος </a:t>
            </a:r>
            <a:r>
              <a:rPr lang="el-GR" sz="2600" b="1" dirty="0">
                <a:solidFill>
                  <a:srgbClr val="002060"/>
                </a:solidFill>
              </a:rPr>
              <a:t>του γραμμικού προγραμματισμού</a:t>
            </a:r>
          </a:p>
          <a:p>
            <a:pPr marL="0" indent="0" algn="just">
              <a:spcBef>
                <a:spcPts val="0"/>
              </a:spcBef>
            </a:pPr>
            <a:r>
              <a:rPr lang="el-GR" sz="2600" dirty="0"/>
              <a:t>Και στις 2 περιπτώσεις κατασκευάζεται ένα όριο αποτελεσματικής παραγωγής (ΚΠΔ) με βάση την αποτελεσματικότερη τράπεζα του δείγματος και κατόπιν λαμβάνονται οι αποκλίσεις των υπολοίπων τραπεζών από αυτό το </a:t>
            </a:r>
            <a:r>
              <a:rPr lang="el-GR" sz="2600" dirty="0" smtClean="0"/>
              <a:t>όριο.</a:t>
            </a:r>
            <a:endParaRPr lang="el-GR" sz="2600" dirty="0"/>
          </a:p>
          <a:p>
            <a:pPr marL="0" indent="0" algn="just">
              <a:spcBef>
                <a:spcPts val="0"/>
              </a:spcBef>
            </a:pPr>
            <a:r>
              <a:rPr lang="el-GR" sz="2600" dirty="0"/>
              <a:t>Συνεπώς βρίσκουμε το επίπεδο της σχετικής </a:t>
            </a:r>
            <a:r>
              <a:rPr lang="el-GR" sz="2600" dirty="0" smtClean="0"/>
              <a:t>αποτελεσματικότητας. </a:t>
            </a:r>
            <a:endParaRPr lang="en-US" sz="26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9144000" cy="490066"/>
          </a:xfrm>
        </p:spPr>
        <p:txBody>
          <a:bodyPr/>
          <a:lstStyle/>
          <a:p>
            <a:r>
              <a:rPr lang="el-GR" sz="3600" b="1" dirty="0" smtClean="0"/>
              <a:t>Παραμετρική Μέθοδος</a:t>
            </a:r>
            <a:r>
              <a:rPr lang="en-US" sz="3600" b="1" dirty="0" smtClean="0"/>
              <a:t> (1)</a:t>
            </a:r>
            <a:endParaRPr lang="en-US" sz="3600" b="1" dirty="0"/>
          </a:p>
        </p:txBody>
      </p:sp>
      <p:sp>
        <p:nvSpPr>
          <p:cNvPr id="11267" name="Rectangle 3"/>
          <p:cNvSpPr>
            <a:spLocks noGrp="1" noChangeArrowheads="1"/>
          </p:cNvSpPr>
          <p:nvPr>
            <p:ph type="body" idx="1"/>
          </p:nvPr>
        </p:nvSpPr>
        <p:spPr>
          <a:xfrm>
            <a:off x="0" y="908720"/>
            <a:ext cx="9144000" cy="5949280"/>
          </a:xfrm>
        </p:spPr>
        <p:txBody>
          <a:bodyPr/>
          <a:lstStyle/>
          <a:p>
            <a:pPr algn="just">
              <a:lnSpc>
                <a:spcPct val="80000"/>
              </a:lnSpc>
            </a:pPr>
            <a:endParaRPr lang="en-US" sz="2800" b="1" dirty="0" smtClean="0"/>
          </a:p>
          <a:p>
            <a:pPr marL="0" indent="0" algn="just">
              <a:spcBef>
                <a:spcPts val="0"/>
              </a:spcBef>
            </a:pPr>
            <a:r>
              <a:rPr lang="en-US" sz="2800" b="1" dirty="0" smtClean="0"/>
              <a:t>Y</a:t>
            </a:r>
            <a:r>
              <a:rPr lang="el-GR" sz="2800" b="1" dirty="0" smtClean="0"/>
              <a:t>=</a:t>
            </a:r>
            <a:r>
              <a:rPr lang="en-US" sz="2800" b="1" dirty="0" smtClean="0"/>
              <a:t>a</a:t>
            </a:r>
            <a:r>
              <a:rPr lang="el-GR" sz="2800" b="1" dirty="0" smtClean="0"/>
              <a:t>+</a:t>
            </a:r>
            <a:r>
              <a:rPr lang="en-US" sz="2800" b="1" dirty="0" smtClean="0"/>
              <a:t>b</a:t>
            </a:r>
            <a:r>
              <a:rPr lang="el-GR" sz="2800" b="1" dirty="0" smtClean="0"/>
              <a:t>Χ+</a:t>
            </a:r>
            <a:r>
              <a:rPr lang="en-US" sz="2800" b="1" dirty="0" smtClean="0"/>
              <a:t>e</a:t>
            </a:r>
            <a:r>
              <a:rPr lang="el-GR" sz="2800" b="1" dirty="0" smtClean="0"/>
              <a:t> </a:t>
            </a:r>
            <a:r>
              <a:rPr lang="en-US" sz="2800" b="1" dirty="0" smtClean="0"/>
              <a:t>: </a:t>
            </a:r>
            <a:r>
              <a:rPr lang="el-GR" sz="2800" dirty="0" smtClean="0"/>
              <a:t>είναι </a:t>
            </a:r>
            <a:r>
              <a:rPr lang="el-GR" sz="2800" dirty="0"/>
              <a:t>μια απλή συνάρτηση παραγωγής με </a:t>
            </a:r>
            <a:r>
              <a:rPr lang="en-US" sz="2800" b="1" dirty="0" smtClean="0"/>
              <a:t>e</a:t>
            </a:r>
            <a:r>
              <a:rPr lang="el-GR" sz="2800" b="1" dirty="0" smtClean="0"/>
              <a:t>=</a:t>
            </a:r>
            <a:r>
              <a:rPr lang="en-US" sz="2800" b="1" dirty="0" smtClean="0"/>
              <a:t>n</a:t>
            </a:r>
            <a:r>
              <a:rPr lang="el-GR" sz="2800" b="1" dirty="0" smtClean="0"/>
              <a:t>+</a:t>
            </a:r>
            <a:r>
              <a:rPr lang="en-US" sz="2800" b="1" dirty="0" smtClean="0"/>
              <a:t>u</a:t>
            </a:r>
            <a:r>
              <a:rPr lang="el-GR" sz="2800" b="1" dirty="0" smtClean="0"/>
              <a:t> </a:t>
            </a:r>
            <a:r>
              <a:rPr lang="el-GR" sz="2800" dirty="0"/>
              <a:t>όπου </a:t>
            </a:r>
            <a:r>
              <a:rPr lang="en-US" sz="2800" b="1" dirty="0" smtClean="0"/>
              <a:t>n</a:t>
            </a:r>
            <a:r>
              <a:rPr lang="el-GR" sz="2800" dirty="0" smtClean="0"/>
              <a:t> </a:t>
            </a:r>
            <a:r>
              <a:rPr lang="el-GR" sz="2800" dirty="0"/>
              <a:t>είναι το στοχαστικό σφάλμα και </a:t>
            </a:r>
            <a:r>
              <a:rPr lang="el-GR" sz="2800" b="1" dirty="0"/>
              <a:t>υ</a:t>
            </a:r>
            <a:r>
              <a:rPr lang="el-GR" sz="2800" dirty="0"/>
              <a:t> είναι η λεγόμενη τεχνική </a:t>
            </a:r>
            <a:r>
              <a:rPr lang="el-GR" sz="2800" dirty="0" smtClean="0"/>
              <a:t>αναποτελεσματικότητα</a:t>
            </a:r>
            <a:endParaRPr lang="en-US" sz="2800" dirty="0" smtClean="0"/>
          </a:p>
          <a:p>
            <a:pPr marL="0" indent="0" algn="just">
              <a:spcBef>
                <a:spcPts val="0"/>
              </a:spcBef>
            </a:pPr>
            <a:endParaRPr lang="el-GR" sz="2800" dirty="0"/>
          </a:p>
          <a:p>
            <a:pPr marL="0" indent="0" algn="just">
              <a:spcBef>
                <a:spcPts val="0"/>
              </a:spcBef>
            </a:pPr>
            <a:r>
              <a:rPr lang="el-GR" sz="2800" dirty="0" smtClean="0"/>
              <a:t>Με βάση αυτήν την παραμετρική μέθοδο, </a:t>
            </a:r>
            <a:r>
              <a:rPr lang="el-GR" sz="2800" b="1" dirty="0" smtClean="0">
                <a:solidFill>
                  <a:srgbClr val="002060"/>
                </a:solidFill>
              </a:rPr>
              <a:t>αποτελεσματικότητα</a:t>
            </a:r>
            <a:r>
              <a:rPr lang="el-GR" sz="2800" dirty="0" smtClean="0"/>
              <a:t> (</a:t>
            </a:r>
            <a:r>
              <a:rPr lang="en-US" sz="2800" dirty="0" smtClean="0"/>
              <a:t>Efficiency</a:t>
            </a:r>
            <a:r>
              <a:rPr lang="el-GR" sz="2800" dirty="0" smtClean="0"/>
              <a:t>) είναι </a:t>
            </a:r>
            <a:r>
              <a:rPr lang="el-GR" sz="2800" b="1" dirty="0">
                <a:solidFill>
                  <a:srgbClr val="FF0000"/>
                </a:solidFill>
              </a:rPr>
              <a:t>η ικανότητα </a:t>
            </a:r>
            <a:r>
              <a:rPr lang="el-GR" sz="2800" dirty="0" smtClean="0"/>
              <a:t>μιας </a:t>
            </a:r>
            <a:r>
              <a:rPr lang="el-GR" sz="2800" dirty="0"/>
              <a:t>τράπεζας </a:t>
            </a:r>
            <a:r>
              <a:rPr lang="el-GR" sz="2800" b="1" dirty="0">
                <a:solidFill>
                  <a:srgbClr val="800080"/>
                </a:solidFill>
              </a:rPr>
              <a:t>να μεγιστοποιήσει το προϊόν </a:t>
            </a:r>
            <a:r>
              <a:rPr lang="el-GR" sz="2800" dirty="0"/>
              <a:t>της με </a:t>
            </a:r>
            <a:r>
              <a:rPr lang="el-GR" sz="2800" dirty="0" smtClean="0"/>
              <a:t>δεδομένους</a:t>
            </a:r>
            <a:r>
              <a:rPr lang="en-US" sz="2800" dirty="0" smtClean="0"/>
              <a:t>-</a:t>
            </a:r>
            <a:r>
              <a:rPr lang="el-GR" sz="2800" dirty="0" smtClean="0"/>
              <a:t>σταθερούς </a:t>
            </a:r>
            <a:r>
              <a:rPr lang="el-GR" sz="2800" dirty="0"/>
              <a:t>τους </a:t>
            </a:r>
            <a:r>
              <a:rPr lang="el-GR" sz="2800" dirty="0" smtClean="0"/>
              <a:t>Παραγωγικούς Συντελεστές </a:t>
            </a:r>
            <a:r>
              <a:rPr lang="el-GR" sz="2800" dirty="0"/>
              <a:t>που </a:t>
            </a:r>
            <a:r>
              <a:rPr lang="el-GR" sz="2800" dirty="0" smtClean="0"/>
              <a:t>διαθέτει (Εργασία, Κεφάλαιο, Έδαφος-Πάγια).</a:t>
            </a:r>
            <a:endParaRPr lang="el-GR" sz="28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l-GR" sz="3600" b="1" dirty="0" smtClean="0"/>
              <a:t>Παραμετρική Μέθοδος</a:t>
            </a:r>
            <a:r>
              <a:rPr lang="en-US" sz="3600" b="1" dirty="0" smtClean="0"/>
              <a:t> (2)</a:t>
            </a:r>
            <a:endParaRPr lang="el-GR" sz="3600" dirty="0"/>
          </a:p>
        </p:txBody>
      </p:sp>
      <p:sp>
        <p:nvSpPr>
          <p:cNvPr id="3" name="2 - Θέση περιεχομένου"/>
          <p:cNvSpPr>
            <a:spLocks noGrp="1"/>
          </p:cNvSpPr>
          <p:nvPr>
            <p:ph idx="1"/>
          </p:nvPr>
        </p:nvSpPr>
        <p:spPr>
          <a:xfrm>
            <a:off x="0" y="836712"/>
            <a:ext cx="9144000" cy="6021288"/>
          </a:xfrm>
        </p:spPr>
        <p:txBody>
          <a:bodyPr/>
          <a:lstStyle/>
          <a:p>
            <a:pPr algn="just">
              <a:lnSpc>
                <a:spcPct val="80000"/>
              </a:lnSpc>
            </a:pPr>
            <a:endParaRPr lang="el-GR" dirty="0" smtClean="0"/>
          </a:p>
          <a:p>
            <a:pPr marL="0" indent="0" algn="just">
              <a:spcBef>
                <a:spcPts val="0"/>
              </a:spcBef>
            </a:pPr>
            <a:r>
              <a:rPr lang="el-GR" dirty="0" smtClean="0"/>
              <a:t>Η έννοια αυτή διαφέρει από την </a:t>
            </a:r>
            <a:r>
              <a:rPr lang="el-GR" b="1" dirty="0" smtClean="0">
                <a:solidFill>
                  <a:srgbClr val="C00000"/>
                </a:solidFill>
              </a:rPr>
              <a:t>κατανεμητική αποτελεσματικότητα</a:t>
            </a:r>
            <a:r>
              <a:rPr lang="el-GR" dirty="0" smtClean="0">
                <a:solidFill>
                  <a:srgbClr val="C00000"/>
                </a:solidFill>
              </a:rPr>
              <a:t> </a:t>
            </a:r>
            <a:r>
              <a:rPr lang="en-US" dirty="0" smtClean="0"/>
              <a:t>(Allocative Efficiency) </a:t>
            </a:r>
            <a:r>
              <a:rPr lang="el-GR" dirty="0" smtClean="0"/>
              <a:t>που αφορά την ικανότητα μιας τράπεζας να χρησιμοποιήσει τους Παραγωγικούς Συντελεστές σε βέλτιστες αναλογίες, με δεδομένες τις τιμές τους και την Καθαρή Παραγωγική Διαδικασία.</a:t>
            </a:r>
          </a:p>
          <a:p>
            <a:pPr marL="0" indent="0" algn="just">
              <a:spcBef>
                <a:spcPts val="0"/>
              </a:spcBef>
            </a:pPr>
            <a:endParaRPr lang="el-GR" dirty="0" smtClean="0"/>
          </a:p>
          <a:p>
            <a:pPr marL="0" indent="0" algn="just">
              <a:spcBef>
                <a:spcPts val="0"/>
              </a:spcBef>
            </a:pPr>
            <a:r>
              <a:rPr lang="el-GR" dirty="0" smtClean="0"/>
              <a:t>Το γινόμενο των δύο επιμέρους τιμών της αποτελεσματικότητας μας δίνει τη </a:t>
            </a:r>
            <a:r>
              <a:rPr lang="el-GR" b="1" dirty="0" smtClean="0">
                <a:solidFill>
                  <a:srgbClr val="006600"/>
                </a:solidFill>
              </a:rPr>
              <a:t>Συνολική ή Οικονομική Αποτελεσματικότητα</a:t>
            </a:r>
            <a:r>
              <a:rPr lang="en-US" dirty="0" smtClean="0"/>
              <a:t> (Economic Efficiency)</a:t>
            </a:r>
            <a:r>
              <a:rPr lang="el-GR" dirty="0" smtClean="0"/>
              <a:t>: </a:t>
            </a:r>
            <a:r>
              <a:rPr lang="en-US" dirty="0" smtClean="0"/>
              <a:t>E*AE = EE</a:t>
            </a:r>
            <a:r>
              <a:rPr lang="el-GR" dirty="0" smtClean="0"/>
              <a:t> </a:t>
            </a:r>
            <a:endParaRPr lang="en-US" dirty="0" smtClean="0"/>
          </a:p>
          <a:p>
            <a:endParaRPr lang="el-GR"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74638"/>
            <a:ext cx="9144000" cy="346050"/>
          </a:xfrm>
        </p:spPr>
        <p:txBody>
          <a:bodyPr/>
          <a:lstStyle/>
          <a:p>
            <a:r>
              <a:rPr lang="el-GR" sz="3600" b="1" dirty="0" smtClean="0"/>
              <a:t>Παραμετρική Μέθοδος (3)</a:t>
            </a:r>
            <a:endParaRPr lang="en-US" sz="3600" b="1" dirty="0"/>
          </a:p>
        </p:txBody>
      </p:sp>
      <p:sp>
        <p:nvSpPr>
          <p:cNvPr id="12291" name="Rectangle 3"/>
          <p:cNvSpPr>
            <a:spLocks noGrp="1" noChangeArrowheads="1"/>
          </p:cNvSpPr>
          <p:nvPr>
            <p:ph type="body" idx="1"/>
          </p:nvPr>
        </p:nvSpPr>
        <p:spPr>
          <a:xfrm>
            <a:off x="0" y="692696"/>
            <a:ext cx="9144000" cy="6165304"/>
          </a:xfrm>
        </p:spPr>
        <p:txBody>
          <a:bodyPr/>
          <a:lstStyle/>
          <a:p>
            <a:pPr marL="0" indent="0" algn="just">
              <a:spcBef>
                <a:spcPts val="0"/>
              </a:spcBef>
            </a:pPr>
            <a:r>
              <a:rPr lang="el-GR" sz="2700" dirty="0"/>
              <a:t>Η συνάρτηση παραγωγής παίρνει μια συναρτησιακή μορφή και εκτιμάται με τη μέθοδο της μέγιστης </a:t>
            </a:r>
            <a:r>
              <a:rPr lang="el-GR" sz="2700" dirty="0" smtClean="0"/>
              <a:t>πιθανοφάνειας.</a:t>
            </a:r>
            <a:endParaRPr lang="el-GR" sz="2700" dirty="0"/>
          </a:p>
          <a:p>
            <a:pPr marL="0" indent="0" algn="just">
              <a:spcBef>
                <a:spcPts val="0"/>
              </a:spcBef>
            </a:pPr>
            <a:r>
              <a:rPr lang="en-US" sz="2700" b="1" dirty="0" smtClean="0"/>
              <a:t>TE =Y/exp(bX+n)=exp(bX+n-u</a:t>
            </a:r>
            <a:r>
              <a:rPr lang="en-US" sz="2700" b="1" dirty="0"/>
              <a:t>)/</a:t>
            </a:r>
            <a:r>
              <a:rPr lang="en-US" sz="2700" b="1" dirty="0" smtClean="0"/>
              <a:t>exp(bX+n)=exp</a:t>
            </a:r>
            <a:r>
              <a:rPr lang="en-US" sz="2700" b="1" dirty="0"/>
              <a:t>(-u)</a:t>
            </a:r>
            <a:endParaRPr lang="el-GR" sz="2700" b="1" dirty="0"/>
          </a:p>
          <a:p>
            <a:pPr marL="0" indent="0" algn="just">
              <a:spcBef>
                <a:spcPts val="0"/>
              </a:spcBef>
            </a:pPr>
            <a:r>
              <a:rPr lang="el-GR" sz="2700" dirty="0"/>
              <a:t>Το </a:t>
            </a:r>
            <a:r>
              <a:rPr lang="en-US" sz="2700" b="1" dirty="0"/>
              <a:t>u</a:t>
            </a:r>
            <a:r>
              <a:rPr lang="el-GR" sz="2700" dirty="0"/>
              <a:t> παίρνει τιμές από το </a:t>
            </a:r>
            <a:r>
              <a:rPr lang="el-GR" sz="2700" b="1" dirty="0"/>
              <a:t>0</a:t>
            </a:r>
            <a:r>
              <a:rPr lang="el-GR" sz="2700" dirty="0"/>
              <a:t> ως το </a:t>
            </a:r>
            <a:r>
              <a:rPr lang="el-GR" sz="2700" b="1" dirty="0"/>
              <a:t>1</a:t>
            </a:r>
            <a:r>
              <a:rPr lang="el-GR" sz="2700" dirty="0"/>
              <a:t> </a:t>
            </a:r>
            <a:r>
              <a:rPr lang="el-GR" sz="2700" b="1" dirty="0">
                <a:solidFill>
                  <a:srgbClr val="006600"/>
                </a:solidFill>
              </a:rPr>
              <a:t>με 1 την πλήρως αποτελεσματική τράπεζα</a:t>
            </a:r>
            <a:endParaRPr lang="en-US" sz="2700" b="1" dirty="0">
              <a:solidFill>
                <a:srgbClr val="006600"/>
              </a:solidFill>
            </a:endParaRPr>
          </a:p>
          <a:p>
            <a:pPr marL="0" indent="0" algn="just">
              <a:spcBef>
                <a:spcPts val="0"/>
              </a:spcBef>
            </a:pPr>
            <a:r>
              <a:rPr lang="el-GR" sz="2700" dirty="0"/>
              <a:t>Το </a:t>
            </a:r>
            <a:r>
              <a:rPr lang="el-GR" sz="2700" b="1" dirty="0">
                <a:solidFill>
                  <a:srgbClr val="FF0000"/>
                </a:solidFill>
              </a:rPr>
              <a:t>βασικό ελάττωμα </a:t>
            </a:r>
            <a:r>
              <a:rPr lang="el-GR" sz="2700" dirty="0"/>
              <a:t>αυτής της μεθόδου είναι ότι πρέπει να δώσουμε συγκεκριμένη συναρτησιακή μορφή στη συνάρτηση παραγωγής. Πρόσφατες μελέτες προτείνουν τη μη παραμετρική εκτίμηση μια γραμμικής συνάρτησης παραγωγής έτσι ώστε να αποφεύγεται αυτή η </a:t>
            </a:r>
            <a:r>
              <a:rPr lang="el-GR" sz="2700" dirty="0" smtClean="0"/>
              <a:t>υπόθεση</a:t>
            </a:r>
            <a:r>
              <a:rPr lang="en-US" sz="2700" dirty="0" smtClean="0"/>
              <a:t>.</a:t>
            </a:r>
            <a:endParaRPr lang="el-GR" sz="2700" dirty="0"/>
          </a:p>
          <a:p>
            <a:pPr marL="0" indent="0" algn="just">
              <a:spcBef>
                <a:spcPts val="0"/>
              </a:spcBef>
            </a:pPr>
            <a:r>
              <a:rPr lang="el-GR" sz="2700" dirty="0"/>
              <a:t>Η ίδια ανάλυση μπορεί να επαναληφθεί για συναρτήσεις κόστους ή </a:t>
            </a:r>
            <a:r>
              <a:rPr lang="el-GR" sz="2700" dirty="0" smtClean="0"/>
              <a:t>κερδοφορίας</a:t>
            </a:r>
            <a:r>
              <a:rPr lang="en-US" sz="2700" dirty="0" smtClean="0"/>
              <a:t> </a:t>
            </a:r>
            <a:r>
              <a:rPr lang="el-GR" sz="2700" dirty="0" smtClean="0"/>
              <a:t>και λαμβάνουμε </a:t>
            </a:r>
            <a:r>
              <a:rPr lang="el-GR" sz="2700" b="1" dirty="0">
                <a:solidFill>
                  <a:srgbClr val="002060"/>
                </a:solidFill>
              </a:rPr>
              <a:t>τη τεχνική αποτελεσματικότητα </a:t>
            </a:r>
            <a:r>
              <a:rPr lang="el-GR" sz="2700" dirty="0"/>
              <a:t>κόστους και κέρδους </a:t>
            </a:r>
            <a:r>
              <a:rPr lang="el-GR" sz="2700" dirty="0" smtClean="0"/>
              <a:t>αντίστοιχα</a:t>
            </a:r>
            <a:r>
              <a:rPr lang="en-US" sz="2700" dirty="0" smtClean="0"/>
              <a:t>.</a:t>
            </a:r>
            <a:endParaRPr lang="el-GR" sz="27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4082"/>
          </a:xfrm>
        </p:spPr>
        <p:txBody>
          <a:bodyPr/>
          <a:lstStyle/>
          <a:p>
            <a:r>
              <a:rPr lang="el-GR" sz="3600" b="1" dirty="0"/>
              <a:t>Γραμμικός </a:t>
            </a:r>
            <a:r>
              <a:rPr lang="el-GR" sz="3600" b="1" dirty="0" smtClean="0"/>
              <a:t>Προγραμματισμός (1)</a:t>
            </a:r>
            <a:endParaRPr lang="en-US" sz="3600" b="1" dirty="0"/>
          </a:p>
        </p:txBody>
      </p:sp>
      <p:sp>
        <p:nvSpPr>
          <p:cNvPr id="13315" name="Rectangle 3"/>
          <p:cNvSpPr>
            <a:spLocks noGrp="1" noChangeArrowheads="1"/>
          </p:cNvSpPr>
          <p:nvPr>
            <p:ph type="body" idx="1"/>
          </p:nvPr>
        </p:nvSpPr>
        <p:spPr>
          <a:xfrm>
            <a:off x="0" y="980728"/>
            <a:ext cx="9144000" cy="5877272"/>
          </a:xfrm>
        </p:spPr>
        <p:txBody>
          <a:bodyPr/>
          <a:lstStyle/>
          <a:p>
            <a:pPr algn="just"/>
            <a:r>
              <a:rPr lang="el-GR" sz="2800" dirty="0"/>
              <a:t>Οι μέθοδοι γραμμικού προγραμματισμού με γνωστότερη την περιβάλλουσα ανάλυση δεδομένων </a:t>
            </a:r>
            <a:r>
              <a:rPr lang="en-US" sz="2800" dirty="0"/>
              <a:t>(DEA) </a:t>
            </a:r>
            <a:r>
              <a:rPr lang="el-GR" sz="2800" dirty="0"/>
              <a:t>χρησιμοποιούνται για την κατασκευή ενός ορίου χωρίς να απαιτείται οικονομετρική </a:t>
            </a:r>
            <a:r>
              <a:rPr lang="el-GR" sz="2800" dirty="0" smtClean="0"/>
              <a:t>προσέγγιση.</a:t>
            </a:r>
          </a:p>
          <a:p>
            <a:pPr algn="just"/>
            <a:endParaRPr lang="el-GR" sz="2800" dirty="0"/>
          </a:p>
          <a:p>
            <a:pPr algn="just"/>
            <a:r>
              <a:rPr lang="el-GR" sz="2800" dirty="0"/>
              <a:t>Έτσι δεν εμφανίζουν μεν την αδυναμία των παραμετρικών μεθόδων σχετικά με την χρήση συγκεκριμένης συναρτησιακής μορφής, αλλά έχουν το </a:t>
            </a:r>
            <a:r>
              <a:rPr lang="el-GR" sz="2800" b="1" dirty="0">
                <a:solidFill>
                  <a:srgbClr val="FF0000"/>
                </a:solidFill>
              </a:rPr>
              <a:t>μειονέκτημα</a:t>
            </a:r>
            <a:r>
              <a:rPr lang="el-GR" sz="2800" dirty="0"/>
              <a:t> </a:t>
            </a:r>
            <a:r>
              <a:rPr lang="el-GR" sz="2800" b="1" dirty="0">
                <a:solidFill>
                  <a:srgbClr val="006600"/>
                </a:solidFill>
              </a:rPr>
              <a:t>ότι δεν επιτρέπουν την ύπαρξη τυπικού </a:t>
            </a:r>
            <a:r>
              <a:rPr lang="el-GR" sz="2800" b="1" dirty="0" smtClean="0">
                <a:solidFill>
                  <a:srgbClr val="006600"/>
                </a:solidFill>
              </a:rPr>
              <a:t>σφάλματος. </a:t>
            </a:r>
            <a:endParaRPr lang="en-US" sz="2800" b="1" dirty="0">
              <a:solidFill>
                <a:srgbClr val="006600"/>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4638"/>
            <a:ext cx="9144000" cy="418058"/>
          </a:xfrm>
        </p:spPr>
        <p:txBody>
          <a:bodyPr/>
          <a:lstStyle/>
          <a:p>
            <a:r>
              <a:rPr lang="el-GR" sz="3600" b="1" dirty="0"/>
              <a:t>Γραμμικός </a:t>
            </a:r>
            <a:r>
              <a:rPr lang="el-GR" sz="3600" b="1" dirty="0" smtClean="0"/>
              <a:t>Προγραμματισμός (2)</a:t>
            </a:r>
            <a:endParaRPr lang="en-US" sz="3600" b="1" dirty="0"/>
          </a:p>
        </p:txBody>
      </p:sp>
      <p:sp>
        <p:nvSpPr>
          <p:cNvPr id="14339" name="Rectangle 3"/>
          <p:cNvSpPr>
            <a:spLocks noGrp="1" noChangeArrowheads="1"/>
          </p:cNvSpPr>
          <p:nvPr>
            <p:ph type="body" idx="1"/>
          </p:nvPr>
        </p:nvSpPr>
        <p:spPr>
          <a:xfrm>
            <a:off x="0" y="908720"/>
            <a:ext cx="9144000" cy="5949280"/>
          </a:xfrm>
        </p:spPr>
        <p:txBody>
          <a:bodyPr/>
          <a:lstStyle/>
          <a:p>
            <a:pPr>
              <a:lnSpc>
                <a:spcPct val="80000"/>
              </a:lnSpc>
            </a:pPr>
            <a:r>
              <a:rPr lang="el-GR" sz="2400" dirty="0"/>
              <a:t>Η </a:t>
            </a:r>
            <a:r>
              <a:rPr lang="en-US" sz="2400" dirty="0"/>
              <a:t>DEA </a:t>
            </a:r>
            <a:r>
              <a:rPr lang="el-GR" sz="2400" dirty="0"/>
              <a:t>είναι της μορφής</a:t>
            </a:r>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a:p>
          <a:p>
            <a:pPr>
              <a:lnSpc>
                <a:spcPct val="80000"/>
              </a:lnSpc>
              <a:buFontTx/>
              <a:buNone/>
            </a:pPr>
            <a:endParaRPr lang="el-GR" sz="2000" dirty="0" smtClean="0"/>
          </a:p>
          <a:p>
            <a:pPr>
              <a:lnSpc>
                <a:spcPct val="80000"/>
              </a:lnSpc>
              <a:buFontTx/>
              <a:buNone/>
            </a:pPr>
            <a:endParaRPr lang="el-GR" sz="2000" dirty="0" smtClean="0"/>
          </a:p>
          <a:p>
            <a:pPr>
              <a:lnSpc>
                <a:spcPct val="80000"/>
              </a:lnSpc>
              <a:buFontTx/>
              <a:buNone/>
            </a:pPr>
            <a:endParaRPr lang="el-GR" sz="2000" dirty="0" smtClean="0"/>
          </a:p>
          <a:p>
            <a:pPr marL="0" indent="0" algn="just">
              <a:spcBef>
                <a:spcPts val="0"/>
              </a:spcBef>
            </a:pPr>
            <a:r>
              <a:rPr lang="el-GR" sz="2400" dirty="0" smtClean="0"/>
              <a:t>Αν </a:t>
            </a:r>
            <a:r>
              <a:rPr lang="el-GR" sz="2400" b="1" dirty="0"/>
              <a:t>θ=1</a:t>
            </a:r>
            <a:r>
              <a:rPr lang="el-GR" sz="2400" dirty="0"/>
              <a:t> τότε η τράπεζα είναι πάνω στο όριο και είναι πλήρως αποτελεσματική</a:t>
            </a:r>
          </a:p>
          <a:p>
            <a:pPr marL="0" indent="0" algn="just">
              <a:spcBef>
                <a:spcPts val="0"/>
              </a:spcBef>
            </a:pPr>
            <a:r>
              <a:rPr lang="el-GR" sz="2400" dirty="0"/>
              <a:t>Καινούριες μελέτες έχουν προσπαθήσει να συμπεριλάβουν ένα τυπικό σφάλμα στη </a:t>
            </a:r>
            <a:r>
              <a:rPr lang="en-US" sz="2400" dirty="0"/>
              <a:t>DEA </a:t>
            </a:r>
            <a:r>
              <a:rPr lang="el-GR" sz="2400" dirty="0"/>
              <a:t>ώστε να λύσουν το βασικό πρόβλημα της μη ύπαρξης τύχης στο παραπάνω υπόδειγμα</a:t>
            </a:r>
            <a:endParaRPr lang="en-US" sz="2400" dirty="0"/>
          </a:p>
        </p:txBody>
      </p:sp>
      <p:sp>
        <p:nvSpPr>
          <p:cNvPr id="14341"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l-GR" dirty="0"/>
          </a:p>
        </p:txBody>
      </p:sp>
      <p:graphicFrame>
        <p:nvGraphicFramePr>
          <p:cNvPr id="14340" name="Object 4"/>
          <p:cNvGraphicFramePr>
            <a:graphicFrameLocks noChangeAspect="1"/>
          </p:cNvGraphicFramePr>
          <p:nvPr/>
        </p:nvGraphicFramePr>
        <p:xfrm>
          <a:off x="611560" y="1340768"/>
          <a:ext cx="8280920" cy="3307432"/>
        </p:xfrm>
        <a:graphic>
          <a:graphicData uri="http://schemas.openxmlformats.org/presentationml/2006/ole">
            <mc:AlternateContent xmlns:mc="http://schemas.openxmlformats.org/markup-compatibility/2006">
              <mc:Choice xmlns:v="urn:schemas-microsoft-com:vml" Requires="v">
                <p:oleObj spid="_x0000_s3431477" name="Equation" r:id="rId3" imgW="5308600" imgH="1866900" progId="">
                  <p:embed/>
                </p:oleObj>
              </mc:Choice>
              <mc:Fallback>
                <p:oleObj name="Equation" r:id="rId3" imgW="5308600" imgH="1866900" progId="">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340768"/>
                        <a:ext cx="8280920" cy="3307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88640"/>
            <a:ext cx="9144000" cy="1228998"/>
          </a:xfrm>
        </p:spPr>
        <p:txBody>
          <a:bodyPr/>
          <a:lstStyle/>
          <a:p>
            <a:r>
              <a:rPr lang="el-GR" sz="3600" b="1" dirty="0"/>
              <a:t>Αποτελεσματικότητα και λοιποί παράγοντες</a:t>
            </a:r>
            <a:endParaRPr lang="en-US" sz="3600" b="1" dirty="0"/>
          </a:p>
        </p:txBody>
      </p:sp>
      <p:sp>
        <p:nvSpPr>
          <p:cNvPr id="15363" name="Rectangle 3"/>
          <p:cNvSpPr>
            <a:spLocks noGrp="1" noChangeArrowheads="1"/>
          </p:cNvSpPr>
          <p:nvPr>
            <p:ph type="body" idx="1"/>
          </p:nvPr>
        </p:nvSpPr>
        <p:spPr>
          <a:xfrm>
            <a:off x="0" y="1600200"/>
            <a:ext cx="9144000" cy="5257800"/>
          </a:xfrm>
        </p:spPr>
        <p:txBody>
          <a:bodyPr/>
          <a:lstStyle/>
          <a:p>
            <a:pPr marL="0" indent="0" algn="just">
              <a:spcBef>
                <a:spcPts val="0"/>
              </a:spcBef>
            </a:pPr>
            <a:r>
              <a:rPr lang="el-GR" sz="2800" b="1" dirty="0">
                <a:solidFill>
                  <a:srgbClr val="003366"/>
                </a:solidFill>
              </a:rPr>
              <a:t>Η μέτρηση της αποτελεσματικότητας </a:t>
            </a:r>
            <a:r>
              <a:rPr lang="el-GR" sz="2800" b="1" dirty="0" smtClean="0">
                <a:solidFill>
                  <a:srgbClr val="003366"/>
                </a:solidFill>
              </a:rPr>
              <a:t>της λειτουργίας </a:t>
            </a:r>
            <a:r>
              <a:rPr lang="el-GR" sz="2800" b="1" dirty="0">
                <a:solidFill>
                  <a:srgbClr val="003366"/>
                </a:solidFill>
              </a:rPr>
              <a:t>των τραπεζών από μόνη της δε μας λέει τίποτα για το κατά πόσο αυτή επηρεάζεται από άλλους εξωγενείς και ενδογενείς </a:t>
            </a:r>
            <a:r>
              <a:rPr lang="el-GR" sz="2800" b="1" dirty="0" smtClean="0">
                <a:solidFill>
                  <a:srgbClr val="003366"/>
                </a:solidFill>
              </a:rPr>
              <a:t>παράγοντες.</a:t>
            </a:r>
          </a:p>
          <a:p>
            <a:pPr marL="0" indent="0" algn="just">
              <a:spcBef>
                <a:spcPts val="0"/>
              </a:spcBef>
            </a:pPr>
            <a:endParaRPr lang="el-GR" sz="2800" dirty="0"/>
          </a:p>
          <a:p>
            <a:pPr marL="0" indent="0" algn="just">
              <a:spcBef>
                <a:spcPts val="0"/>
              </a:spcBef>
            </a:pPr>
            <a:r>
              <a:rPr lang="el-GR" sz="2800" dirty="0"/>
              <a:t>Έχουν κατά καιρούς προταθεί διάφοροι παράγοντες που συσχετίζονται με το επίπεδο αποτελεσματικότητας των τραπεζών και αφορούν τη διάρθρωση της αγοράς, τη ρύθμιση, το επίπεδο τραπεζικού ρίσκου, τις συγχωνεύσεις και εξαγορές και την οργανωτική διάρθρωση των </a:t>
            </a:r>
            <a:r>
              <a:rPr lang="el-GR" sz="2800" dirty="0" smtClean="0"/>
              <a:t>τραπεζών.</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4624"/>
            <a:ext cx="9144000" cy="360040"/>
          </a:xfrm>
        </p:spPr>
        <p:txBody>
          <a:bodyPr/>
          <a:lstStyle/>
          <a:p>
            <a:pPr algn="just"/>
            <a:r>
              <a:rPr lang="en-US" dirty="0" smtClean="0"/>
              <a:t/>
            </a:r>
            <a:br>
              <a:rPr lang="en-US" dirty="0" smtClean="0"/>
            </a:br>
            <a:r>
              <a:rPr lang="en-US" dirty="0" smtClean="0"/>
              <a:t/>
            </a:r>
            <a:br>
              <a:rPr lang="en-US" dirty="0" smtClean="0"/>
            </a:br>
            <a:r>
              <a:rPr lang="el-GR" sz="2400" b="1" dirty="0" smtClean="0"/>
              <a:t>ΦΟΡΟΛΟΓΙΑ: </a:t>
            </a:r>
            <a:r>
              <a:rPr lang="en-US" sz="2400" b="1" dirty="0" smtClean="0">
                <a:solidFill>
                  <a:srgbClr val="FF0000"/>
                </a:solidFill>
              </a:rPr>
              <a:t>Corporate</a:t>
            </a:r>
            <a:r>
              <a:rPr lang="en-US" sz="2400" b="1" dirty="0" smtClean="0"/>
              <a:t> </a:t>
            </a:r>
            <a:r>
              <a:rPr lang="en-US" sz="2400" b="1" dirty="0" smtClean="0">
                <a:solidFill>
                  <a:srgbClr val="0070C0"/>
                </a:solidFill>
              </a:rPr>
              <a:t>Income</a:t>
            </a:r>
            <a:r>
              <a:rPr lang="en-US" sz="2400" b="1" dirty="0" smtClean="0">
                <a:solidFill>
                  <a:srgbClr val="002060"/>
                </a:solidFill>
              </a:rPr>
              <a:t> </a:t>
            </a:r>
            <a:r>
              <a:rPr lang="en-US" sz="2400" b="1" dirty="0" smtClean="0">
                <a:solidFill>
                  <a:srgbClr val="006600"/>
                </a:solidFill>
              </a:rPr>
              <a:t>Vat</a:t>
            </a:r>
            <a:r>
              <a:rPr lang="en-US" dirty="0" smtClean="0"/>
              <a:t/>
            </a:r>
            <a:br>
              <a:rPr lang="en-US" dirty="0" smtClean="0"/>
            </a:br>
            <a:r>
              <a:rPr lang="en-US" dirty="0" smtClean="0"/>
              <a:t/>
            </a:r>
            <a:br>
              <a:rPr lang="en-US" dirty="0" smtClean="0"/>
            </a:br>
            <a:endParaRPr lang="el-GR" dirty="0"/>
          </a:p>
        </p:txBody>
      </p:sp>
      <p:pic>
        <p:nvPicPr>
          <p:cNvPr id="1179650" name="Picture 2"/>
          <p:cNvPicPr>
            <a:picLocks noGrp="1" noChangeAspect="1" noChangeArrowheads="1"/>
          </p:cNvPicPr>
          <p:nvPr>
            <p:ph idx="1"/>
          </p:nvPr>
        </p:nvPicPr>
        <p:blipFill>
          <a:blip r:embed="rId2" cstate="print"/>
          <a:srcRect/>
          <a:stretch>
            <a:fillRect/>
          </a:stretch>
        </p:blipFill>
        <p:spPr bwMode="auto">
          <a:xfrm>
            <a:off x="0" y="404664"/>
            <a:ext cx="9144000"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74638"/>
            <a:ext cx="9144000" cy="562074"/>
          </a:xfrm>
        </p:spPr>
        <p:txBody>
          <a:bodyPr/>
          <a:lstStyle/>
          <a:p>
            <a:r>
              <a:rPr lang="el-GR" sz="3600" b="1" dirty="0"/>
              <a:t>Αποτελεσματικότητα και </a:t>
            </a:r>
            <a:r>
              <a:rPr lang="el-GR" sz="3600" b="1" dirty="0" smtClean="0"/>
              <a:t>Ρύθμιση</a:t>
            </a:r>
            <a:endParaRPr lang="en-US" sz="3600" b="1" dirty="0"/>
          </a:p>
        </p:txBody>
      </p:sp>
      <p:sp>
        <p:nvSpPr>
          <p:cNvPr id="16387" name="Rectangle 3"/>
          <p:cNvSpPr>
            <a:spLocks noGrp="1" noChangeArrowheads="1"/>
          </p:cNvSpPr>
          <p:nvPr>
            <p:ph type="body" idx="1"/>
          </p:nvPr>
        </p:nvSpPr>
        <p:spPr>
          <a:xfrm>
            <a:off x="0" y="908720"/>
            <a:ext cx="9144000" cy="5949280"/>
          </a:xfrm>
        </p:spPr>
        <p:txBody>
          <a:bodyPr/>
          <a:lstStyle/>
          <a:p>
            <a:pPr algn="just">
              <a:lnSpc>
                <a:spcPct val="80000"/>
              </a:lnSpc>
            </a:pPr>
            <a:r>
              <a:rPr lang="el-GR" sz="2800" dirty="0"/>
              <a:t>Η απελευθέρωση του τραπεζικού κλάδου στο τέλος της δεκαετίας του 80 συνέβη κυρίως για τη βελτίωση του ανταγωνισμού και της αποτελεσματικότητας, στο πλαίσιο μιας φιλελεύθερης οικονομικής </a:t>
            </a:r>
            <a:r>
              <a:rPr lang="el-GR" sz="2800" dirty="0" smtClean="0"/>
              <a:t>πολιτικής.</a:t>
            </a:r>
          </a:p>
          <a:p>
            <a:pPr algn="just">
              <a:lnSpc>
                <a:spcPct val="80000"/>
              </a:lnSpc>
            </a:pPr>
            <a:endParaRPr lang="el-GR" sz="2800" dirty="0"/>
          </a:p>
          <a:p>
            <a:pPr algn="just">
              <a:lnSpc>
                <a:spcPct val="80000"/>
              </a:lnSpc>
            </a:pPr>
            <a:r>
              <a:rPr lang="el-GR" sz="2800" dirty="0"/>
              <a:t>Αυτή η σχέση θα περάσει και στον καταναλωτή μέσω της </a:t>
            </a:r>
            <a:r>
              <a:rPr lang="el-GR" sz="2800" dirty="0" smtClean="0"/>
              <a:t>βελτίωσης </a:t>
            </a:r>
            <a:r>
              <a:rPr lang="el-GR" sz="2800" dirty="0"/>
              <a:t>του επιπέδου των </a:t>
            </a:r>
            <a:r>
              <a:rPr lang="el-GR" sz="2800" dirty="0" smtClean="0"/>
              <a:t>επιτοκίων, </a:t>
            </a:r>
            <a:r>
              <a:rPr lang="el-GR" sz="2800" dirty="0"/>
              <a:t>αλλά και στην οικονομία και την </a:t>
            </a:r>
            <a:r>
              <a:rPr lang="el-GR" sz="2800" dirty="0" smtClean="0"/>
              <a:t>ανάπτυξη.</a:t>
            </a:r>
          </a:p>
          <a:p>
            <a:pPr algn="just">
              <a:lnSpc>
                <a:spcPct val="80000"/>
              </a:lnSpc>
            </a:pPr>
            <a:endParaRPr lang="el-GR" sz="2800" dirty="0"/>
          </a:p>
          <a:p>
            <a:pPr algn="just">
              <a:lnSpc>
                <a:spcPct val="80000"/>
              </a:lnSpc>
            </a:pPr>
            <a:r>
              <a:rPr lang="el-GR" sz="2800" dirty="0"/>
              <a:t>Σε πολλές περιπτώσεις όμως, όπως στο παράδειγμα των σκανδιναβικών χωρών στις αρχές της δεκαετίας του 90, η απελευθέρωση επέτεινε τόσο πολύ τον ανταγωνισμό που τράπεζες έκλεισαν και η οικονομία οδηγήθηκε σε </a:t>
            </a:r>
            <a:r>
              <a:rPr lang="el-GR" sz="2800" dirty="0" smtClean="0"/>
              <a:t>κρίση.</a:t>
            </a:r>
            <a:endParaRPr lang="el-GR" sz="28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74638"/>
            <a:ext cx="9144000" cy="418058"/>
          </a:xfrm>
        </p:spPr>
        <p:txBody>
          <a:bodyPr/>
          <a:lstStyle/>
          <a:p>
            <a:r>
              <a:rPr lang="el-GR" sz="3600" b="1" dirty="0"/>
              <a:t>Αποτελεσματικότητα και </a:t>
            </a:r>
            <a:r>
              <a:rPr lang="el-GR" sz="3600" b="1" dirty="0" smtClean="0"/>
              <a:t>Κίνδυνος</a:t>
            </a:r>
            <a:endParaRPr lang="en-US" sz="3600" b="1" dirty="0"/>
          </a:p>
        </p:txBody>
      </p:sp>
      <p:sp>
        <p:nvSpPr>
          <p:cNvPr id="17411" name="Rectangle 3"/>
          <p:cNvSpPr>
            <a:spLocks noGrp="1" noChangeArrowheads="1"/>
          </p:cNvSpPr>
          <p:nvPr>
            <p:ph type="body" idx="1"/>
          </p:nvPr>
        </p:nvSpPr>
        <p:spPr>
          <a:xfrm>
            <a:off x="0" y="836712"/>
            <a:ext cx="9144000" cy="6021288"/>
          </a:xfrm>
        </p:spPr>
        <p:txBody>
          <a:bodyPr/>
          <a:lstStyle/>
          <a:p>
            <a:pPr algn="just">
              <a:lnSpc>
                <a:spcPct val="80000"/>
              </a:lnSpc>
            </a:pPr>
            <a:r>
              <a:rPr lang="el-GR" sz="2800" dirty="0"/>
              <a:t>Η ιστορία της ρύθμισης αλληλοσχετίζεται και με τον τραπεζικό κίνδυνο παντός </a:t>
            </a:r>
            <a:r>
              <a:rPr lang="el-GR" sz="2800" dirty="0" smtClean="0"/>
              <a:t>είδους.</a:t>
            </a:r>
          </a:p>
          <a:p>
            <a:pPr algn="just">
              <a:lnSpc>
                <a:spcPct val="80000"/>
              </a:lnSpc>
            </a:pPr>
            <a:endParaRPr lang="el-GR" sz="2800" dirty="0"/>
          </a:p>
          <a:p>
            <a:pPr algn="just">
              <a:lnSpc>
                <a:spcPct val="80000"/>
              </a:lnSpc>
            </a:pPr>
            <a:r>
              <a:rPr lang="el-GR" sz="2800" b="1" dirty="0" smtClean="0">
                <a:solidFill>
                  <a:srgbClr val="800080"/>
                </a:solidFill>
              </a:rPr>
              <a:t>Οι </a:t>
            </a:r>
            <a:r>
              <a:rPr lang="el-GR" sz="2800" b="1" dirty="0">
                <a:solidFill>
                  <a:srgbClr val="800080"/>
                </a:solidFill>
              </a:rPr>
              <a:t>τράπεζες που είναι σχετικά αποτελεσματικές στην παραγωγική τους διαδικασία είναι επίσης σχετικά αποτελεσματικές </a:t>
            </a:r>
            <a:r>
              <a:rPr lang="el-GR" sz="2800" b="1" dirty="0" smtClean="0">
                <a:solidFill>
                  <a:srgbClr val="800080"/>
                </a:solidFill>
              </a:rPr>
              <a:t>και στη </a:t>
            </a:r>
            <a:r>
              <a:rPr lang="el-GR" sz="2800" b="1" dirty="0">
                <a:solidFill>
                  <a:srgbClr val="800080"/>
                </a:solidFill>
              </a:rPr>
              <a:t>διαχείριση των τραπεζικών </a:t>
            </a:r>
            <a:r>
              <a:rPr lang="el-GR" sz="2800" b="1" dirty="0" smtClean="0">
                <a:solidFill>
                  <a:srgbClr val="800080"/>
                </a:solidFill>
              </a:rPr>
              <a:t>κινδύνων.</a:t>
            </a:r>
          </a:p>
          <a:p>
            <a:pPr algn="just">
              <a:lnSpc>
                <a:spcPct val="80000"/>
              </a:lnSpc>
            </a:pPr>
            <a:endParaRPr lang="el-GR" sz="2800" dirty="0"/>
          </a:p>
          <a:p>
            <a:pPr algn="just">
              <a:lnSpc>
                <a:spcPct val="80000"/>
              </a:lnSpc>
            </a:pPr>
            <a:r>
              <a:rPr lang="el-GR" sz="2800" dirty="0"/>
              <a:t>Υπάρχει ένα ζήτημα όμως σε σχέση με το </a:t>
            </a:r>
            <a:r>
              <a:rPr lang="el-GR" sz="2800" dirty="0" smtClean="0"/>
              <a:t>πως </a:t>
            </a:r>
            <a:r>
              <a:rPr lang="el-GR" sz="2800" dirty="0"/>
              <a:t>προκύπτει ο </a:t>
            </a:r>
            <a:r>
              <a:rPr lang="el-GR" sz="2800" dirty="0" smtClean="0"/>
              <a:t>κίνδυνος.</a:t>
            </a:r>
          </a:p>
          <a:p>
            <a:pPr algn="just">
              <a:lnSpc>
                <a:spcPct val="80000"/>
              </a:lnSpc>
            </a:pPr>
            <a:endParaRPr lang="el-GR" sz="2800" dirty="0"/>
          </a:p>
          <a:p>
            <a:pPr algn="just">
              <a:lnSpc>
                <a:spcPct val="80000"/>
              </a:lnSpc>
            </a:pPr>
            <a:r>
              <a:rPr lang="el-GR" sz="2800" b="1" dirty="0">
                <a:solidFill>
                  <a:srgbClr val="C00000"/>
                </a:solidFill>
              </a:rPr>
              <a:t>Αν προκύπτει εξωγενώς τότε ίσως το επίπεδο αποτελεσματικότητας να είναι άσχετο με το επίπεδο </a:t>
            </a:r>
            <a:r>
              <a:rPr lang="el-GR" sz="2800" b="1" dirty="0" smtClean="0">
                <a:solidFill>
                  <a:srgbClr val="C00000"/>
                </a:solidFill>
              </a:rPr>
              <a:t>κινδύνου.</a:t>
            </a:r>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
            <a:ext cx="7772400" cy="764704"/>
          </a:xfrm>
        </p:spPr>
        <p:txBody>
          <a:bodyPr/>
          <a:lstStyle/>
          <a:p>
            <a:r>
              <a:rPr lang="el-GR" sz="3600" b="1" dirty="0" smtClean="0">
                <a:latin typeface="+mn-lt"/>
              </a:rPr>
              <a:t>Κίνδυνος </a:t>
            </a:r>
            <a:r>
              <a:rPr lang="el-GR" sz="3600" b="1" dirty="0">
                <a:latin typeface="+mn-lt"/>
              </a:rPr>
              <a:t>και Απόδοση</a:t>
            </a:r>
          </a:p>
        </p:txBody>
      </p:sp>
      <p:sp>
        <p:nvSpPr>
          <p:cNvPr id="41987" name="Rectangle 3"/>
          <p:cNvSpPr>
            <a:spLocks noGrp="1" noChangeArrowheads="1"/>
          </p:cNvSpPr>
          <p:nvPr>
            <p:ph type="body" idx="1"/>
          </p:nvPr>
        </p:nvSpPr>
        <p:spPr>
          <a:xfrm>
            <a:off x="0" y="980728"/>
            <a:ext cx="9143999" cy="5877271"/>
          </a:xfrm>
        </p:spPr>
        <p:txBody>
          <a:bodyPr/>
          <a:lstStyle/>
          <a:p>
            <a:pPr algn="just">
              <a:lnSpc>
                <a:spcPct val="90000"/>
              </a:lnSpc>
            </a:pPr>
            <a:r>
              <a:rPr lang="el-GR" sz="2800" dirty="0"/>
              <a:t>Επειδή οι τιμές των αξιογράφων μεταβάλλονται απρόβλεπτα, υπάρχει  </a:t>
            </a:r>
            <a:r>
              <a:rPr lang="el-GR" sz="2800" dirty="0" smtClean="0"/>
              <a:t>ο </a:t>
            </a:r>
            <a:r>
              <a:rPr lang="el-GR" sz="2800" b="1" u="sng" dirty="0" smtClean="0">
                <a:solidFill>
                  <a:srgbClr val="C00000"/>
                </a:solidFill>
              </a:rPr>
              <a:t>κίνδυνος</a:t>
            </a:r>
            <a:r>
              <a:rPr lang="el-GR" sz="2800" dirty="0" smtClean="0"/>
              <a:t> </a:t>
            </a:r>
            <a:r>
              <a:rPr lang="el-GR" sz="2800" dirty="0"/>
              <a:t>η </a:t>
            </a:r>
            <a:r>
              <a:rPr lang="el-GR" sz="2800" b="1" dirty="0"/>
              <a:t>πραγματοποιούμενη απόδοση </a:t>
            </a:r>
            <a:r>
              <a:rPr lang="el-GR" sz="2800" b="1" dirty="0">
                <a:solidFill>
                  <a:srgbClr val="003300"/>
                </a:solidFill>
              </a:rPr>
              <a:t>να διαφέρει </a:t>
            </a:r>
            <a:r>
              <a:rPr lang="el-GR" sz="2800" b="1" dirty="0">
                <a:solidFill>
                  <a:srgbClr val="002060"/>
                </a:solidFill>
              </a:rPr>
              <a:t>από την αναμενόμενη.</a:t>
            </a:r>
          </a:p>
          <a:p>
            <a:pPr algn="just">
              <a:lnSpc>
                <a:spcPct val="90000"/>
              </a:lnSpc>
            </a:pPr>
            <a:r>
              <a:rPr lang="el-GR" sz="2800" b="1" u="sng" dirty="0">
                <a:solidFill>
                  <a:srgbClr val="800080"/>
                </a:solidFill>
              </a:rPr>
              <a:t>Συστηματικός Κίνδυνος</a:t>
            </a:r>
            <a:r>
              <a:rPr lang="el-GR" sz="2800" b="1" dirty="0">
                <a:solidFill>
                  <a:srgbClr val="800080"/>
                </a:solidFill>
              </a:rPr>
              <a:t>: </a:t>
            </a:r>
            <a:r>
              <a:rPr lang="el-GR" sz="2800" dirty="0"/>
              <a:t>υπάρχει ακόμη και όταν το αξιόγραφο διακρατείται στα πλαίσια ενός καλά διαφοροποιημένου </a:t>
            </a:r>
            <a:r>
              <a:rPr lang="el-GR" sz="2800" dirty="0" smtClean="0"/>
              <a:t>χαρτοφυλακίου. </a:t>
            </a:r>
            <a:endParaRPr lang="el-GR" sz="2800" dirty="0"/>
          </a:p>
          <a:p>
            <a:pPr algn="just">
              <a:lnSpc>
                <a:spcPct val="90000"/>
              </a:lnSpc>
            </a:pPr>
            <a:r>
              <a:rPr lang="el-GR" sz="2800" b="1" u="sng" dirty="0">
                <a:solidFill>
                  <a:srgbClr val="FF0000"/>
                </a:solidFill>
              </a:rPr>
              <a:t>Μη συστηματικός ή Ειδικός ή Διαφοροποιήσιμος Κίνδυνος</a:t>
            </a:r>
            <a:r>
              <a:rPr lang="el-GR" sz="2800" dirty="0"/>
              <a:t> εξαφανίζεται όταν το αξιόγραφο διακρατείται στα πλαίσια ενός καλά διαφοροποιημένου </a:t>
            </a:r>
            <a:r>
              <a:rPr lang="el-GR" sz="2800" dirty="0" smtClean="0"/>
              <a:t>χαρτοφυλακίου. </a:t>
            </a:r>
            <a:endParaRPr lang="el-GR" sz="2800" dirty="0"/>
          </a:p>
          <a:p>
            <a:pPr algn="just">
              <a:lnSpc>
                <a:spcPct val="90000"/>
              </a:lnSpc>
            </a:pPr>
            <a:r>
              <a:rPr lang="el-GR" sz="2800" b="1" u="sng" dirty="0"/>
              <a:t>Συνολικός Κίνδυνος</a:t>
            </a:r>
            <a:r>
              <a:rPr lang="el-GR" sz="2800" b="1" dirty="0"/>
              <a:t>:</a:t>
            </a:r>
            <a:r>
              <a:rPr lang="el-GR" sz="2800" dirty="0"/>
              <a:t>  το άθροισμα των δύο </a:t>
            </a:r>
            <a:r>
              <a:rPr lang="el-GR" sz="2800" dirty="0" smtClean="0"/>
              <a:t>προηγούμενων.</a:t>
            </a:r>
            <a:endParaRPr lang="el-GR" sz="2800" dirty="0"/>
          </a:p>
          <a:p>
            <a:pPr>
              <a:lnSpc>
                <a:spcPct val="90000"/>
              </a:lnSpc>
            </a:pPr>
            <a:endParaRPr lang="el-GR" sz="2400" dirty="0">
              <a:latin typeface="Comic Sans MS" pitchFamily="66"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74638"/>
            <a:ext cx="9144000" cy="633412"/>
          </a:xfrm>
        </p:spPr>
        <p:txBody>
          <a:bodyPr/>
          <a:lstStyle/>
          <a:p>
            <a:r>
              <a:rPr lang="el-GR" sz="3600" b="1" dirty="0" smtClean="0"/>
              <a:t>Τραπεζική Συμπεριφορά και Κίνδυνος</a:t>
            </a:r>
            <a:endParaRPr lang="el-GR" sz="3600" b="1" dirty="0"/>
          </a:p>
        </p:txBody>
      </p:sp>
      <p:sp>
        <p:nvSpPr>
          <p:cNvPr id="7171" name="Rectangle 3"/>
          <p:cNvSpPr>
            <a:spLocks noGrp="1" noChangeArrowheads="1"/>
          </p:cNvSpPr>
          <p:nvPr>
            <p:ph type="body" idx="1"/>
          </p:nvPr>
        </p:nvSpPr>
        <p:spPr>
          <a:xfrm>
            <a:off x="0" y="1052736"/>
            <a:ext cx="9144000" cy="5805264"/>
          </a:xfrm>
        </p:spPr>
        <p:txBody>
          <a:bodyPr/>
          <a:lstStyle/>
          <a:p>
            <a:pPr algn="just"/>
            <a:r>
              <a:rPr lang="el-GR" dirty="0"/>
              <a:t>Τα είδη </a:t>
            </a:r>
            <a:r>
              <a:rPr lang="el-GR" b="1" dirty="0" smtClean="0"/>
              <a:t>τραπεζικής συμπεριφοράς </a:t>
            </a:r>
            <a:r>
              <a:rPr lang="el-GR" dirty="0" smtClean="0"/>
              <a:t>απέναντι </a:t>
            </a:r>
            <a:r>
              <a:rPr lang="el-GR" dirty="0"/>
              <a:t>στους κινδύνους που </a:t>
            </a:r>
            <a:r>
              <a:rPr lang="el-GR" dirty="0" smtClean="0"/>
              <a:t>εμφανίζονται κατά </a:t>
            </a:r>
            <a:r>
              <a:rPr lang="el-GR" dirty="0"/>
              <a:t>την επιχειρηματική λειτουργία </a:t>
            </a:r>
            <a:r>
              <a:rPr lang="el-GR" dirty="0" smtClean="0"/>
              <a:t>είναι τρία:</a:t>
            </a:r>
            <a:endParaRPr lang="el-GR" dirty="0"/>
          </a:p>
          <a:p>
            <a:pPr marL="571500" indent="-571500" algn="just">
              <a:buFont typeface="+mj-lt"/>
              <a:buAutoNum type="romanUcPeriod"/>
            </a:pPr>
            <a:r>
              <a:rPr lang="el-GR" dirty="0"/>
              <a:t>Η </a:t>
            </a:r>
            <a:r>
              <a:rPr lang="el-GR" b="1" dirty="0">
                <a:solidFill>
                  <a:srgbClr val="C00000"/>
                </a:solidFill>
              </a:rPr>
              <a:t>ριψοκίνδυνη</a:t>
            </a:r>
            <a:r>
              <a:rPr lang="el-GR" dirty="0"/>
              <a:t> (η ανάληψη κινδύνων με στόχο υψηλότερα κέρδη),</a:t>
            </a:r>
          </a:p>
          <a:p>
            <a:pPr marL="571500" indent="-571500" algn="just">
              <a:buFont typeface="+mj-lt"/>
              <a:buAutoNum type="romanUcPeriod"/>
            </a:pPr>
            <a:r>
              <a:rPr lang="el-GR" dirty="0"/>
              <a:t>Η </a:t>
            </a:r>
            <a:r>
              <a:rPr lang="el-GR" b="1" dirty="0">
                <a:solidFill>
                  <a:srgbClr val="002060"/>
                </a:solidFill>
              </a:rPr>
              <a:t>συνετή</a:t>
            </a:r>
            <a:r>
              <a:rPr lang="el-GR" dirty="0">
                <a:solidFill>
                  <a:srgbClr val="002060"/>
                </a:solidFill>
              </a:rPr>
              <a:t> </a:t>
            </a:r>
            <a:r>
              <a:rPr lang="el-GR" dirty="0"/>
              <a:t>(η αποφυγή κινδύνων και η ικανοποίηση με λιγότερα κέρδη), και</a:t>
            </a:r>
          </a:p>
          <a:p>
            <a:pPr marL="571500" indent="-571500" algn="just">
              <a:buFont typeface="+mj-lt"/>
              <a:buAutoNum type="romanUcPeriod"/>
            </a:pPr>
            <a:r>
              <a:rPr lang="el-GR" dirty="0"/>
              <a:t>Η </a:t>
            </a:r>
            <a:r>
              <a:rPr lang="el-GR" b="1" dirty="0">
                <a:solidFill>
                  <a:srgbClr val="800080"/>
                </a:solidFill>
              </a:rPr>
              <a:t>αδιάφορη</a:t>
            </a:r>
            <a:r>
              <a:rPr lang="el-GR" dirty="0"/>
              <a:t> τόσο προς τον κίνδυνο όσο και προς το κέρδος.</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562074"/>
          </a:xfrm>
        </p:spPr>
        <p:txBody>
          <a:bodyPr/>
          <a:lstStyle/>
          <a:p>
            <a:r>
              <a:rPr lang="el-GR" sz="3600" b="1" dirty="0"/>
              <a:t>ΤΥΠΟΙ ΑΠΟΦΑΣΕΩΝ</a:t>
            </a:r>
          </a:p>
        </p:txBody>
      </p:sp>
      <p:sp>
        <p:nvSpPr>
          <p:cNvPr id="8195" name="Rectangle 3"/>
          <p:cNvSpPr>
            <a:spLocks noGrp="1" noChangeArrowheads="1"/>
          </p:cNvSpPr>
          <p:nvPr>
            <p:ph type="body" idx="1"/>
          </p:nvPr>
        </p:nvSpPr>
        <p:spPr>
          <a:xfrm>
            <a:off x="0" y="908720"/>
            <a:ext cx="9144000" cy="5688930"/>
          </a:xfrm>
        </p:spPr>
        <p:txBody>
          <a:bodyPr/>
          <a:lstStyle/>
          <a:p>
            <a:pPr algn="just">
              <a:lnSpc>
                <a:spcPct val="90000"/>
              </a:lnSpc>
              <a:buFontTx/>
              <a:buNone/>
            </a:pPr>
            <a:r>
              <a:rPr lang="el-GR" sz="3000" b="1" u="sng" dirty="0" smtClean="0">
                <a:solidFill>
                  <a:srgbClr val="C00000"/>
                </a:solidFill>
              </a:rPr>
              <a:t>-Στρατηγικές</a:t>
            </a:r>
            <a:r>
              <a:rPr lang="el-GR" sz="3000" u="sng" dirty="0">
                <a:solidFill>
                  <a:srgbClr val="C00000"/>
                </a:solidFill>
              </a:rPr>
              <a:t>:</a:t>
            </a:r>
            <a:r>
              <a:rPr lang="el-GR" sz="3000" dirty="0"/>
              <a:t> πιο απαιτητικές, αφού </a:t>
            </a:r>
            <a:r>
              <a:rPr lang="el-GR" sz="3000" dirty="0" smtClean="0"/>
              <a:t>αντιστοιχούν σε επιχειρηματικά σχέδια δράσης μιας Τράπεζας μέσης και μακροπρόθεσμης </a:t>
            </a:r>
            <a:r>
              <a:rPr lang="el-GR" sz="3000" dirty="0"/>
              <a:t>διάρκειας (δηλαδή οι </a:t>
            </a:r>
            <a:r>
              <a:rPr lang="el-GR" sz="3000" dirty="0" smtClean="0"/>
              <a:t>τυχόν επιπτώσεις </a:t>
            </a:r>
            <a:r>
              <a:rPr lang="el-GR" sz="3000" dirty="0"/>
              <a:t>τους θετικές ή αρνητικές </a:t>
            </a:r>
            <a:r>
              <a:rPr lang="el-GR" sz="3000" dirty="0" smtClean="0"/>
              <a:t>θα εμφανισθούν </a:t>
            </a:r>
            <a:r>
              <a:rPr lang="el-GR" sz="3000" dirty="0"/>
              <a:t>στο απώτερο μέλλον</a:t>
            </a:r>
            <a:r>
              <a:rPr lang="el-GR" sz="3000" dirty="0" smtClean="0"/>
              <a:t>).</a:t>
            </a:r>
          </a:p>
          <a:p>
            <a:pPr algn="just">
              <a:lnSpc>
                <a:spcPct val="90000"/>
              </a:lnSpc>
              <a:buFontTx/>
              <a:buNone/>
            </a:pPr>
            <a:r>
              <a:rPr lang="el-GR" sz="3000" dirty="0" smtClean="0"/>
              <a:t> </a:t>
            </a:r>
            <a:endParaRPr lang="el-GR" sz="3000" dirty="0"/>
          </a:p>
          <a:p>
            <a:pPr algn="just">
              <a:lnSpc>
                <a:spcPct val="90000"/>
              </a:lnSpc>
              <a:buFontTx/>
              <a:buNone/>
            </a:pPr>
            <a:r>
              <a:rPr lang="el-GR" sz="3000" b="1" u="sng" dirty="0" smtClean="0">
                <a:solidFill>
                  <a:srgbClr val="800080"/>
                </a:solidFill>
              </a:rPr>
              <a:t>-Λειτουργικές</a:t>
            </a:r>
            <a:r>
              <a:rPr lang="el-GR" sz="3000" b="1" u="sng" dirty="0">
                <a:solidFill>
                  <a:srgbClr val="800080"/>
                </a:solidFill>
              </a:rPr>
              <a:t>:</a:t>
            </a:r>
            <a:r>
              <a:rPr lang="el-GR" sz="3000" dirty="0"/>
              <a:t> αντιστοιχούν στη λειτουργία </a:t>
            </a:r>
            <a:r>
              <a:rPr lang="el-GR" sz="3000" dirty="0" smtClean="0"/>
              <a:t>της Τράπεζας </a:t>
            </a:r>
            <a:r>
              <a:rPr lang="el-GR" sz="3000" dirty="0"/>
              <a:t>και απαιτούν λεπτούς και </a:t>
            </a:r>
            <a:r>
              <a:rPr lang="el-GR" sz="3000" dirty="0" smtClean="0"/>
              <a:t>ευαίσθητους χειρισμούς </a:t>
            </a:r>
            <a:r>
              <a:rPr lang="el-GR" sz="3000" dirty="0"/>
              <a:t>της διοίκησης, κυρίως ιδίως </a:t>
            </a:r>
            <a:r>
              <a:rPr lang="el-GR" sz="3000" dirty="0" smtClean="0"/>
              <a:t>όσες εμπλέκουν και αφορούν τους </a:t>
            </a:r>
            <a:r>
              <a:rPr lang="el-GR" sz="3000" dirty="0"/>
              <a:t>εργαζομένους της </a:t>
            </a:r>
            <a:r>
              <a:rPr lang="el-GR" sz="3000" dirty="0" smtClean="0"/>
              <a:t>Τράπεζας </a:t>
            </a:r>
            <a:r>
              <a:rPr lang="el-GR" sz="3000" dirty="0"/>
              <a:t>(</a:t>
            </a:r>
            <a:r>
              <a:rPr lang="el-GR" sz="3000" dirty="0" smtClean="0"/>
              <a:t>π.χ. μία </a:t>
            </a:r>
            <a:r>
              <a:rPr lang="el-GR" sz="3000" dirty="0"/>
              <a:t>μετάθεση, ή απόλυση). </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706090"/>
          </a:xfrm>
        </p:spPr>
        <p:txBody>
          <a:bodyPr/>
          <a:lstStyle/>
          <a:p>
            <a:r>
              <a:rPr lang="el-GR" sz="3600" b="1" dirty="0"/>
              <a:t>ΧΑΡΑΚΤΗΡΙΣΜΟΣ ΑΠΟΦΑΣΕΩΝ</a:t>
            </a:r>
          </a:p>
        </p:txBody>
      </p:sp>
      <p:sp>
        <p:nvSpPr>
          <p:cNvPr id="18435" name="Rectangle 3"/>
          <p:cNvSpPr>
            <a:spLocks noGrp="1" noChangeArrowheads="1"/>
          </p:cNvSpPr>
          <p:nvPr>
            <p:ph type="body" idx="1"/>
          </p:nvPr>
        </p:nvSpPr>
        <p:spPr>
          <a:xfrm>
            <a:off x="0" y="1052736"/>
            <a:ext cx="9144000" cy="5805264"/>
          </a:xfrm>
        </p:spPr>
        <p:txBody>
          <a:bodyPr/>
          <a:lstStyle/>
          <a:p>
            <a:pPr algn="just">
              <a:buFontTx/>
              <a:buNone/>
            </a:pPr>
            <a:r>
              <a:rPr lang="el-GR" sz="3000" b="1" dirty="0">
                <a:solidFill>
                  <a:srgbClr val="C00000"/>
                </a:solidFill>
              </a:rPr>
              <a:t>**Οριστικές: </a:t>
            </a:r>
            <a:r>
              <a:rPr lang="el-GR" sz="3000" dirty="0"/>
              <a:t>καλύπτουν όλο το πλαίσιο </a:t>
            </a:r>
            <a:r>
              <a:rPr lang="el-GR" sz="3000" dirty="0" smtClean="0"/>
              <a:t>του επιδιωκόμενου </a:t>
            </a:r>
            <a:r>
              <a:rPr lang="el-GR" sz="3000" dirty="0"/>
              <a:t>σκοπού και στόχου. </a:t>
            </a:r>
            <a:endParaRPr lang="el-GR" sz="3000" dirty="0" smtClean="0"/>
          </a:p>
          <a:p>
            <a:pPr algn="just">
              <a:buFontTx/>
              <a:buNone/>
            </a:pPr>
            <a:r>
              <a:rPr lang="el-GR" sz="3000" b="1" dirty="0" smtClean="0"/>
              <a:t> </a:t>
            </a:r>
            <a:endParaRPr lang="el-GR" sz="3000" b="1" dirty="0"/>
          </a:p>
          <a:p>
            <a:pPr algn="just">
              <a:buFontTx/>
              <a:buNone/>
            </a:pPr>
            <a:r>
              <a:rPr lang="el-GR" sz="3000" b="1" dirty="0">
                <a:solidFill>
                  <a:srgbClr val="002060"/>
                </a:solidFill>
              </a:rPr>
              <a:t>**Σταδιακές: </a:t>
            </a:r>
            <a:r>
              <a:rPr lang="el-GR" sz="3000" dirty="0"/>
              <a:t>καλύπτουν μόνο </a:t>
            </a:r>
            <a:r>
              <a:rPr lang="el-GR" sz="3000" dirty="0" smtClean="0"/>
              <a:t>συγκεκριμένο στάδιο </a:t>
            </a:r>
            <a:r>
              <a:rPr lang="el-GR" sz="3000" dirty="0"/>
              <a:t>ή τμήμα του επιθυμητού στόχου. </a:t>
            </a:r>
            <a:endParaRPr lang="el-GR" sz="3000" dirty="0" smtClean="0"/>
          </a:p>
          <a:p>
            <a:pPr algn="just">
              <a:buFontTx/>
              <a:buNone/>
            </a:pPr>
            <a:endParaRPr lang="el-GR" sz="3000" dirty="0"/>
          </a:p>
          <a:p>
            <a:pPr algn="just">
              <a:buFontTx/>
              <a:buNone/>
            </a:pPr>
            <a:r>
              <a:rPr lang="el-GR" sz="3000" b="1" dirty="0">
                <a:solidFill>
                  <a:srgbClr val="003300"/>
                </a:solidFill>
              </a:rPr>
              <a:t>**Αναστρέψιμες ή όχι </a:t>
            </a:r>
            <a:r>
              <a:rPr lang="el-GR" sz="3000" dirty="0"/>
              <a:t>αν είναι </a:t>
            </a:r>
            <a:r>
              <a:rPr lang="el-GR" sz="3000" dirty="0" smtClean="0"/>
              <a:t>απόλυτα δεσμευτική </a:t>
            </a:r>
            <a:r>
              <a:rPr lang="el-GR" sz="3000" dirty="0"/>
              <a:t>μέχρι και την ολοκλήρωση </a:t>
            </a:r>
            <a:r>
              <a:rPr lang="el-GR" sz="3000" dirty="0" smtClean="0"/>
              <a:t>της και </a:t>
            </a:r>
            <a:r>
              <a:rPr lang="el-GR" sz="3000" dirty="0"/>
              <a:t>δεν επιδέχεται τροποποιήσεις ή μπορεί </a:t>
            </a:r>
            <a:r>
              <a:rPr lang="el-GR" sz="3000" dirty="0" smtClean="0"/>
              <a:t>να λάβει </a:t>
            </a:r>
            <a:r>
              <a:rPr lang="el-GR" sz="3000" dirty="0"/>
              <a:t>χώρα το αντίθετο).</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274638"/>
            <a:ext cx="8892480" cy="490066"/>
          </a:xfrm>
        </p:spPr>
        <p:txBody>
          <a:bodyPr/>
          <a:lstStyle/>
          <a:p>
            <a:r>
              <a:rPr lang="el-GR" sz="3600" b="1" dirty="0"/>
              <a:t>ΠΡΟΒΛΗΜΑΤΑ</a:t>
            </a:r>
          </a:p>
        </p:txBody>
      </p:sp>
      <p:sp>
        <p:nvSpPr>
          <p:cNvPr id="9219" name="Rectangle 3"/>
          <p:cNvSpPr>
            <a:spLocks noGrp="1" noChangeArrowheads="1"/>
          </p:cNvSpPr>
          <p:nvPr>
            <p:ph type="body" idx="1"/>
          </p:nvPr>
        </p:nvSpPr>
        <p:spPr>
          <a:xfrm>
            <a:off x="0" y="908720"/>
            <a:ext cx="9144000" cy="5949280"/>
          </a:xfrm>
        </p:spPr>
        <p:txBody>
          <a:bodyPr/>
          <a:lstStyle/>
          <a:p>
            <a:pPr algn="just">
              <a:lnSpc>
                <a:spcPct val="90000"/>
              </a:lnSpc>
            </a:pPr>
            <a:r>
              <a:rPr lang="el-GR" dirty="0"/>
              <a:t>Οποιαδήποτε δυσλειτουργία της </a:t>
            </a:r>
            <a:r>
              <a:rPr lang="el-GR" dirty="0" smtClean="0"/>
              <a:t>Τράπεζας.</a:t>
            </a:r>
          </a:p>
          <a:p>
            <a:pPr algn="just">
              <a:lnSpc>
                <a:spcPct val="90000"/>
              </a:lnSpc>
            </a:pPr>
            <a:endParaRPr lang="el-GR" dirty="0"/>
          </a:p>
          <a:p>
            <a:pPr algn="just">
              <a:lnSpc>
                <a:spcPct val="90000"/>
              </a:lnSpc>
            </a:pPr>
            <a:r>
              <a:rPr lang="el-GR" dirty="0"/>
              <a:t>Θέματα </a:t>
            </a:r>
            <a:r>
              <a:rPr lang="el-GR" dirty="0" smtClean="0"/>
              <a:t>υλοποίησης στρατηγικού και επιχειρησιακού </a:t>
            </a:r>
            <a:r>
              <a:rPr lang="el-GR" dirty="0"/>
              <a:t>σχεδιασμού</a:t>
            </a:r>
            <a:r>
              <a:rPr lang="el-GR" dirty="0" smtClean="0"/>
              <a:t>.</a:t>
            </a:r>
          </a:p>
          <a:p>
            <a:pPr algn="just">
              <a:lnSpc>
                <a:spcPct val="90000"/>
              </a:lnSpc>
            </a:pPr>
            <a:endParaRPr lang="el-GR" dirty="0"/>
          </a:p>
          <a:p>
            <a:pPr algn="just">
              <a:lnSpc>
                <a:spcPct val="90000"/>
              </a:lnSpc>
            </a:pPr>
            <a:r>
              <a:rPr lang="el-GR" dirty="0"/>
              <a:t>Ποια είναι και με πιο τρόπο θα γίνει η ορθολογική κατανομή των πόρων της </a:t>
            </a:r>
            <a:r>
              <a:rPr lang="el-GR" dirty="0" smtClean="0"/>
              <a:t>Τράπεζας.</a:t>
            </a:r>
          </a:p>
          <a:p>
            <a:pPr algn="just">
              <a:lnSpc>
                <a:spcPct val="90000"/>
              </a:lnSpc>
            </a:pPr>
            <a:endParaRPr lang="el-GR" dirty="0"/>
          </a:p>
          <a:p>
            <a:pPr algn="just">
              <a:lnSpc>
                <a:spcPct val="90000"/>
              </a:lnSpc>
            </a:pPr>
            <a:r>
              <a:rPr lang="el-GR" dirty="0"/>
              <a:t>Διαπραγματεύσεις με το εσωτερικό και το εξωτερικό περιβάλλον της </a:t>
            </a:r>
            <a:r>
              <a:rPr lang="el-GR" dirty="0" smtClean="0"/>
              <a:t>Τράπεζας</a:t>
            </a:r>
            <a:r>
              <a:rPr lang="el-GR" dirty="0"/>
              <a:t>.</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418058"/>
          </a:xfrm>
        </p:spPr>
        <p:txBody>
          <a:bodyPr/>
          <a:lstStyle/>
          <a:p>
            <a:r>
              <a:rPr lang="el-GR" sz="3600" b="1" dirty="0"/>
              <a:t>Αποτελεσματικότητα και </a:t>
            </a:r>
            <a:r>
              <a:rPr lang="el-GR" sz="3600" b="1" dirty="0" smtClean="0"/>
              <a:t>Διάρθρωση</a:t>
            </a:r>
            <a:endParaRPr lang="en-US" sz="3600" b="1" dirty="0"/>
          </a:p>
        </p:txBody>
      </p:sp>
      <p:sp>
        <p:nvSpPr>
          <p:cNvPr id="18435" name="Rectangle 3"/>
          <p:cNvSpPr>
            <a:spLocks noGrp="1" noChangeArrowheads="1"/>
          </p:cNvSpPr>
          <p:nvPr>
            <p:ph type="body" idx="1"/>
          </p:nvPr>
        </p:nvSpPr>
        <p:spPr>
          <a:xfrm>
            <a:off x="0" y="908720"/>
            <a:ext cx="9144000" cy="5949280"/>
          </a:xfrm>
        </p:spPr>
        <p:txBody>
          <a:bodyPr/>
          <a:lstStyle/>
          <a:p>
            <a:pPr algn="just">
              <a:lnSpc>
                <a:spcPct val="90000"/>
              </a:lnSpc>
            </a:pPr>
            <a:r>
              <a:rPr lang="el-GR" dirty="0" smtClean="0"/>
              <a:t>Σε </a:t>
            </a:r>
            <a:r>
              <a:rPr lang="el-GR" dirty="0"/>
              <a:t>επίπεδο συγκέντρωσης </a:t>
            </a:r>
            <a:r>
              <a:rPr lang="el-GR" dirty="0" smtClean="0"/>
              <a:t>διάφορα  </a:t>
            </a:r>
            <a:r>
              <a:rPr lang="el-GR" dirty="0"/>
              <a:t>επιχειρήματα είναι συγκρουόμενα με πολλούς να μιλάνε για βελτιωμένη αποτελεσματικότητα σε τραπεζικά συστήματα με υψηλότερους δείκτες συγκέντρωσης και άλλους για το </a:t>
            </a:r>
            <a:r>
              <a:rPr lang="el-GR" dirty="0" smtClean="0"/>
              <a:t>αντίστροφο.</a:t>
            </a:r>
          </a:p>
          <a:p>
            <a:pPr algn="just">
              <a:lnSpc>
                <a:spcPct val="90000"/>
              </a:lnSpc>
            </a:pPr>
            <a:endParaRPr lang="el-GR" dirty="0"/>
          </a:p>
          <a:p>
            <a:pPr algn="just">
              <a:lnSpc>
                <a:spcPct val="90000"/>
              </a:lnSpc>
            </a:pPr>
            <a:r>
              <a:rPr lang="el-GR" dirty="0"/>
              <a:t>Πάντως τα πολύ υψηλά κέρδη των τραπεζών φαίνεται να συσχετίζονται αρνητικά με την κοινωνική </a:t>
            </a:r>
            <a:r>
              <a:rPr lang="el-GR" dirty="0" smtClean="0"/>
              <a:t>αποτελεσματικότητα. </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4638"/>
            <a:ext cx="9144000" cy="490066"/>
          </a:xfrm>
        </p:spPr>
        <p:txBody>
          <a:bodyPr/>
          <a:lstStyle/>
          <a:p>
            <a:r>
              <a:rPr lang="el-GR" sz="3600" b="1" dirty="0"/>
              <a:t>Αποτελεσματικότητα και </a:t>
            </a:r>
            <a:r>
              <a:rPr lang="el-GR" sz="3600" b="1" dirty="0" smtClean="0"/>
              <a:t>Συγχωνεύσεις</a:t>
            </a:r>
            <a:endParaRPr lang="en-US" sz="3600" b="1" dirty="0"/>
          </a:p>
        </p:txBody>
      </p:sp>
      <p:sp>
        <p:nvSpPr>
          <p:cNvPr id="19459" name="Rectangle 3"/>
          <p:cNvSpPr>
            <a:spLocks noGrp="1" noChangeArrowheads="1"/>
          </p:cNvSpPr>
          <p:nvPr>
            <p:ph type="body" idx="1"/>
          </p:nvPr>
        </p:nvSpPr>
        <p:spPr>
          <a:xfrm>
            <a:off x="0" y="764704"/>
            <a:ext cx="9144000" cy="6093296"/>
          </a:xfrm>
        </p:spPr>
        <p:txBody>
          <a:bodyPr/>
          <a:lstStyle/>
          <a:p>
            <a:pPr marL="0" indent="0" algn="just">
              <a:spcBef>
                <a:spcPts val="0"/>
              </a:spcBef>
            </a:pPr>
            <a:r>
              <a:rPr lang="el-GR" sz="2800" dirty="0"/>
              <a:t>Την τελευταία </a:t>
            </a:r>
            <a:r>
              <a:rPr lang="el-GR" sz="2800" dirty="0" smtClean="0"/>
              <a:t>20ετία </a:t>
            </a:r>
            <a:r>
              <a:rPr lang="el-GR" sz="2800" dirty="0"/>
              <a:t>έχει παρατηρηθεί ένα πολύ σημαντικό κύμα συγχωνεύσεων στον τραπεζικό </a:t>
            </a:r>
            <a:r>
              <a:rPr lang="el-GR" sz="2800" dirty="0" smtClean="0"/>
              <a:t>κλάδο.</a:t>
            </a:r>
          </a:p>
          <a:p>
            <a:pPr marL="0" indent="0" algn="just">
              <a:spcBef>
                <a:spcPts val="0"/>
              </a:spcBef>
            </a:pPr>
            <a:endParaRPr lang="el-GR" sz="2800" dirty="0" smtClean="0"/>
          </a:p>
          <a:p>
            <a:pPr marL="0" indent="0" algn="just">
              <a:spcBef>
                <a:spcPts val="0"/>
              </a:spcBef>
            </a:pPr>
            <a:r>
              <a:rPr lang="el-GR" sz="2800" dirty="0" smtClean="0"/>
              <a:t>Βασικό </a:t>
            </a:r>
            <a:r>
              <a:rPr lang="el-GR" sz="2800" dirty="0"/>
              <a:t>επιχείρημα είναι η βελτίωση του επιπέδου </a:t>
            </a:r>
            <a:r>
              <a:rPr lang="el-GR" sz="2800" dirty="0" smtClean="0"/>
              <a:t>της αποτελεσματικότητας </a:t>
            </a:r>
            <a:r>
              <a:rPr lang="el-GR" sz="2800" dirty="0"/>
              <a:t>ειδικά </a:t>
            </a:r>
            <a:r>
              <a:rPr lang="el-GR" sz="2800" dirty="0" smtClean="0"/>
              <a:t>στο πλαίσιο της διαχείρισης </a:t>
            </a:r>
            <a:r>
              <a:rPr lang="el-GR" sz="2800" dirty="0"/>
              <a:t>του </a:t>
            </a:r>
            <a:r>
              <a:rPr lang="el-GR" sz="2800" dirty="0" smtClean="0"/>
              <a:t>κόστους.</a:t>
            </a:r>
          </a:p>
          <a:p>
            <a:pPr marL="0" indent="0" algn="just">
              <a:spcBef>
                <a:spcPts val="0"/>
              </a:spcBef>
            </a:pPr>
            <a:endParaRPr lang="el-GR" sz="2800" dirty="0"/>
          </a:p>
          <a:p>
            <a:pPr marL="0" indent="0" algn="just">
              <a:spcBef>
                <a:spcPts val="0"/>
              </a:spcBef>
            </a:pPr>
            <a:r>
              <a:rPr lang="el-GR" sz="2800" dirty="0" smtClean="0"/>
              <a:t>Παρόλα αυτά </a:t>
            </a:r>
            <a:r>
              <a:rPr lang="el-GR" sz="2800" dirty="0"/>
              <a:t>οι εμπειρικές μελέτες δεν καταδεικνύουν κάτι τέτοιο ειδικά </a:t>
            </a:r>
            <a:r>
              <a:rPr lang="el-GR" sz="2800" dirty="0" smtClean="0"/>
              <a:t>βραχυπρόθεσμα.</a:t>
            </a:r>
          </a:p>
          <a:p>
            <a:pPr marL="0" indent="0" algn="just">
              <a:spcBef>
                <a:spcPts val="0"/>
              </a:spcBef>
            </a:pPr>
            <a:endParaRPr lang="el-GR" sz="2800" dirty="0"/>
          </a:p>
          <a:p>
            <a:pPr marL="0" indent="0" algn="just">
              <a:spcBef>
                <a:spcPts val="0"/>
              </a:spcBef>
            </a:pPr>
            <a:r>
              <a:rPr lang="el-GR" sz="2800" dirty="0"/>
              <a:t>Η αποτελεσματικότητα </a:t>
            </a:r>
            <a:r>
              <a:rPr lang="el-GR" sz="2800" dirty="0" smtClean="0"/>
              <a:t>της κερδοφορίας </a:t>
            </a:r>
            <a:r>
              <a:rPr lang="el-GR" sz="2800" dirty="0"/>
              <a:t>όμως φαίνεται να βελτιώνεται γεγονός όμως που συνάδει </a:t>
            </a:r>
            <a:r>
              <a:rPr lang="el-GR" sz="2800" dirty="0" smtClean="0"/>
              <a:t>και με </a:t>
            </a:r>
            <a:r>
              <a:rPr lang="el-GR" sz="2800" dirty="0"/>
              <a:t>την κριτική </a:t>
            </a:r>
            <a:r>
              <a:rPr lang="el-GR" sz="2800" dirty="0" smtClean="0"/>
              <a:t>ότι </a:t>
            </a:r>
            <a:r>
              <a:rPr lang="el-GR" sz="2800" b="1" dirty="0" smtClean="0"/>
              <a:t>οι </a:t>
            </a:r>
            <a:r>
              <a:rPr lang="el-GR" sz="2800" b="1" dirty="0"/>
              <a:t>συγχωνεύσεις </a:t>
            </a:r>
            <a:r>
              <a:rPr lang="el-GR" sz="2800" b="1" dirty="0" smtClean="0"/>
              <a:t>οδηγούν σε </a:t>
            </a:r>
            <a:r>
              <a:rPr lang="el-GR" sz="2800" b="1" dirty="0"/>
              <a:t>αύξηση της ολιγοπωλιακής </a:t>
            </a:r>
            <a:r>
              <a:rPr lang="el-GR" sz="2800" b="1" dirty="0" smtClean="0"/>
              <a:t>δύναμης των τραπεζών.</a:t>
            </a:r>
            <a:endParaRPr lang="el-GR" sz="2800" b="1" dirty="0"/>
          </a:p>
          <a:p>
            <a:pPr algn="just">
              <a:lnSpc>
                <a:spcPct val="90000"/>
              </a:lnSpc>
            </a:pPr>
            <a:endParaRPr lang="en-US" sz="24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620688"/>
          </a:xfrm>
        </p:spPr>
        <p:txBody>
          <a:bodyPr/>
          <a:lstStyle/>
          <a:p>
            <a:r>
              <a:rPr lang="el-GR" sz="4000" b="1" dirty="0"/>
              <a:t>ΣΤΟΧΟΙ </a:t>
            </a:r>
            <a:r>
              <a:rPr lang="el-GR" sz="4000" b="1" dirty="0" smtClean="0"/>
              <a:t>ΤΡΑΠΕΖΩΝ (1)</a:t>
            </a:r>
            <a:endParaRPr lang="el-GR" sz="4000" b="1" dirty="0"/>
          </a:p>
        </p:txBody>
      </p:sp>
      <p:sp>
        <p:nvSpPr>
          <p:cNvPr id="21507" name="Rectangle 3"/>
          <p:cNvSpPr>
            <a:spLocks noGrp="1" noChangeArrowheads="1"/>
          </p:cNvSpPr>
          <p:nvPr>
            <p:ph type="body" idx="1"/>
          </p:nvPr>
        </p:nvSpPr>
        <p:spPr>
          <a:xfrm>
            <a:off x="0" y="620688"/>
            <a:ext cx="9144000" cy="6237312"/>
          </a:xfrm>
        </p:spPr>
        <p:txBody>
          <a:bodyPr/>
          <a:lstStyle/>
          <a:p>
            <a:pPr marL="514350" indent="-514350" algn="just">
              <a:spcBef>
                <a:spcPts val="0"/>
              </a:spcBef>
              <a:buFontTx/>
              <a:buAutoNum type="arabicPeriod"/>
            </a:pPr>
            <a:r>
              <a:rPr lang="el-GR" sz="2800" b="1" dirty="0" smtClean="0"/>
              <a:t>Οικονομικοί</a:t>
            </a:r>
            <a:r>
              <a:rPr lang="el-GR" sz="2800" dirty="0" smtClean="0"/>
              <a:t> αύξηση </a:t>
            </a:r>
            <a:r>
              <a:rPr lang="el-GR" sz="2800" dirty="0"/>
              <a:t>κερδών, απόδοση επενδυμένου </a:t>
            </a:r>
            <a:r>
              <a:rPr lang="el-GR" sz="2800" dirty="0" smtClean="0"/>
              <a:t>κεφαλαίου.</a:t>
            </a:r>
          </a:p>
          <a:p>
            <a:pPr marL="514350" indent="-514350" algn="just">
              <a:spcBef>
                <a:spcPts val="0"/>
              </a:spcBef>
              <a:buFontTx/>
              <a:buAutoNum type="arabicPeriod"/>
            </a:pPr>
            <a:endParaRPr lang="el-GR" sz="2800" dirty="0"/>
          </a:p>
          <a:p>
            <a:pPr marL="0" indent="0" algn="just">
              <a:spcBef>
                <a:spcPts val="0"/>
              </a:spcBef>
              <a:buFontTx/>
              <a:buNone/>
            </a:pPr>
            <a:r>
              <a:rPr lang="el-GR" sz="2800" dirty="0" smtClean="0"/>
              <a:t>2. </a:t>
            </a:r>
            <a:r>
              <a:rPr lang="el-GR" sz="2800" b="1" dirty="0" smtClean="0"/>
              <a:t>Προϊοντικοί</a:t>
            </a:r>
            <a:r>
              <a:rPr lang="el-GR" sz="2800" dirty="0" smtClean="0"/>
              <a:t> βελτίωση </a:t>
            </a:r>
            <a:r>
              <a:rPr lang="el-GR" sz="2800" dirty="0"/>
              <a:t>προϊόντων και παροχής </a:t>
            </a:r>
            <a:r>
              <a:rPr lang="el-GR" sz="2800" dirty="0" smtClean="0"/>
              <a:t>υπηρεσιών.</a:t>
            </a:r>
          </a:p>
          <a:p>
            <a:pPr marL="0" indent="0" algn="just">
              <a:spcBef>
                <a:spcPts val="0"/>
              </a:spcBef>
              <a:buFontTx/>
              <a:buNone/>
            </a:pPr>
            <a:endParaRPr lang="el-GR" sz="2800" dirty="0"/>
          </a:p>
          <a:p>
            <a:pPr marL="0" indent="0" algn="just">
              <a:spcBef>
                <a:spcPts val="0"/>
              </a:spcBef>
              <a:buFontTx/>
              <a:buNone/>
            </a:pPr>
            <a:r>
              <a:rPr lang="el-GR" sz="2800" dirty="0"/>
              <a:t>3. </a:t>
            </a:r>
            <a:r>
              <a:rPr lang="el-GR" sz="2800" b="1" dirty="0"/>
              <a:t>Στόχοι προώθησης, προβολής, επικοινωνίας</a:t>
            </a:r>
            <a:r>
              <a:rPr lang="el-GR" sz="2800" dirty="0"/>
              <a:t> </a:t>
            </a:r>
            <a:r>
              <a:rPr lang="el-GR" sz="2800" dirty="0" smtClean="0"/>
              <a:t>γνωστοποίηση </a:t>
            </a:r>
            <a:r>
              <a:rPr lang="el-GR" sz="2800" dirty="0"/>
              <a:t>δραστηριοτήτων </a:t>
            </a:r>
            <a:r>
              <a:rPr lang="el-GR" sz="2800" dirty="0" smtClean="0"/>
              <a:t>της τράπεζας </a:t>
            </a:r>
            <a:r>
              <a:rPr lang="el-GR" sz="2800" dirty="0"/>
              <a:t>στο ευρύ κοινό, μεγαλύτερη συχνότητα επικοινωνίας, βελτίωση ποιότητας σχέσεων, δημιουργία σχέσεων με συνεργάτες, προμηθευτές, δημόσιους </a:t>
            </a:r>
            <a:r>
              <a:rPr lang="el-GR" sz="2800" dirty="0" smtClean="0"/>
              <a:t>φορείς, πληροφορίες </a:t>
            </a:r>
            <a:r>
              <a:rPr lang="el-GR" sz="2800" dirty="0"/>
              <a:t>για τον ανταγωνισμό, λήψη στοιχείων για την πελατειακή βάση της </a:t>
            </a:r>
            <a:r>
              <a:rPr lang="el-GR" sz="2800" dirty="0" smtClean="0"/>
              <a:t>τράπεζας</a:t>
            </a:r>
            <a:r>
              <a:rPr lang="el-GR" sz="2800" dirty="0"/>
              <a:t>, δοκιμές πριν την εισαγωγή νέου προϊόντος ή/και </a:t>
            </a:r>
            <a:r>
              <a:rPr lang="el-GR" sz="2800" dirty="0" smtClean="0"/>
              <a:t>υπηρεσίας, </a:t>
            </a:r>
            <a:endParaRPr lang="el-GR"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216024"/>
          </a:xfrm>
        </p:spPr>
        <p:txBody>
          <a:bodyPr/>
          <a:lstStyle/>
          <a:p>
            <a:r>
              <a:rPr lang="el-GR" b="1" dirty="0" smtClean="0"/>
              <a:t/>
            </a:r>
            <a:br>
              <a:rPr lang="el-GR" b="1" dirty="0" smtClean="0"/>
            </a:br>
            <a:r>
              <a:rPr lang="en-US" sz="2400" b="1" dirty="0" smtClean="0"/>
              <a:t>Corruption Around the World</a:t>
            </a:r>
            <a:r>
              <a:rPr lang="en-US" b="1" dirty="0" smtClean="0"/>
              <a:t/>
            </a:r>
            <a:br>
              <a:rPr lang="en-US" b="1" dirty="0" smtClean="0"/>
            </a:br>
            <a:endParaRPr lang="el-GR" dirty="0"/>
          </a:p>
        </p:txBody>
      </p:sp>
      <p:pic>
        <p:nvPicPr>
          <p:cNvPr id="1182722" name="Picture 2"/>
          <p:cNvPicPr>
            <a:picLocks noGrp="1" noChangeAspect="1" noChangeArrowheads="1"/>
          </p:cNvPicPr>
          <p:nvPr>
            <p:ph idx="1"/>
          </p:nvPr>
        </p:nvPicPr>
        <p:blipFill>
          <a:blip r:embed="rId2" cstate="print"/>
          <a:srcRect/>
          <a:stretch>
            <a:fillRect/>
          </a:stretch>
        </p:blipFill>
        <p:spPr bwMode="auto">
          <a:xfrm>
            <a:off x="0" y="404664"/>
            <a:ext cx="9144000"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lstStyle/>
          <a:p>
            <a:r>
              <a:rPr lang="el-GR" sz="3600" b="1" dirty="0" smtClean="0"/>
              <a:t>ΣΤΟΧΟΙ ΤΡΑΠΕΖΩΝ (2)</a:t>
            </a:r>
            <a:endParaRPr lang="el-GR" sz="3600" dirty="0"/>
          </a:p>
        </p:txBody>
      </p:sp>
      <p:sp>
        <p:nvSpPr>
          <p:cNvPr id="3" name="2 - Θέση περιεχομένου"/>
          <p:cNvSpPr>
            <a:spLocks noGrp="1"/>
          </p:cNvSpPr>
          <p:nvPr>
            <p:ph idx="1"/>
          </p:nvPr>
        </p:nvSpPr>
        <p:spPr>
          <a:xfrm>
            <a:off x="0" y="620688"/>
            <a:ext cx="9144000" cy="6237312"/>
          </a:xfrm>
        </p:spPr>
        <p:txBody>
          <a:bodyPr/>
          <a:lstStyle/>
          <a:p>
            <a:pPr marL="0" indent="0" algn="just">
              <a:spcBef>
                <a:spcPts val="0"/>
              </a:spcBef>
              <a:buFontTx/>
              <a:buNone/>
            </a:pPr>
            <a:r>
              <a:rPr lang="el-GR" sz="2700" dirty="0" smtClean="0"/>
              <a:t>4.</a:t>
            </a:r>
            <a:r>
              <a:rPr lang="el-GR" sz="2700" b="1" dirty="0" smtClean="0"/>
              <a:t>Στόχοι για τα κανάλια διανομής</a:t>
            </a:r>
            <a:r>
              <a:rPr lang="el-GR" sz="2700" dirty="0" smtClean="0"/>
              <a:t> (ευρύτερη γεωγραφική κάλυψη, κατεύθυνση πελατών στα εκάστοτε κανάλια διανομής μέσω του δικτυακού τόπου της τράπεζας, πληροφόρηση ως προς τις επιτοκιακές τιμές, τις τιμές των διαφόρων εξόδων που χρεώνει μια τράπεζα κλπ), </a:t>
            </a:r>
          </a:p>
          <a:p>
            <a:pPr marL="0" indent="0" algn="just">
              <a:spcBef>
                <a:spcPts val="0"/>
              </a:spcBef>
              <a:buFontTx/>
              <a:buNone/>
            </a:pPr>
            <a:r>
              <a:rPr lang="el-GR" sz="2700" dirty="0" smtClean="0"/>
              <a:t>5.</a:t>
            </a:r>
            <a:r>
              <a:rPr lang="el-GR" sz="2700" b="1" dirty="0" smtClean="0"/>
              <a:t>Ανάπτυξης νέων προϊόντων</a:t>
            </a:r>
            <a:r>
              <a:rPr lang="el-GR" sz="2700" dirty="0" smtClean="0"/>
              <a:t> ή/και υπηρεσιών</a:t>
            </a:r>
          </a:p>
          <a:p>
            <a:pPr marL="0" indent="0" algn="just">
              <a:spcBef>
                <a:spcPts val="0"/>
              </a:spcBef>
              <a:buFontTx/>
              <a:buNone/>
            </a:pPr>
            <a:r>
              <a:rPr lang="el-GR" sz="2700" dirty="0" smtClean="0"/>
              <a:t>6.</a:t>
            </a:r>
            <a:r>
              <a:rPr lang="el-GR" sz="2700" b="1" dirty="0" smtClean="0"/>
              <a:t>Αύξησης μεριδίου αγοράς</a:t>
            </a:r>
            <a:r>
              <a:rPr lang="el-GR" sz="2700" dirty="0" smtClean="0"/>
              <a:t> (εγχώριας, εξωτερικής και ηλεκτρονικής) και κατά συνέπεια αύξηση των πωλήσεων του προϊόντος.</a:t>
            </a:r>
          </a:p>
          <a:p>
            <a:pPr marL="0" indent="0" algn="just">
              <a:spcBef>
                <a:spcPts val="0"/>
              </a:spcBef>
              <a:buFontTx/>
              <a:buNone/>
            </a:pPr>
            <a:r>
              <a:rPr lang="el-GR" sz="2700" dirty="0" smtClean="0"/>
              <a:t>7.</a:t>
            </a:r>
            <a:r>
              <a:rPr lang="el-GR" sz="2700" b="1" dirty="0" smtClean="0"/>
              <a:t>Βελτίωσης του δικτυακού τόπου</a:t>
            </a:r>
            <a:r>
              <a:rPr lang="el-GR" sz="2700" dirty="0" smtClean="0"/>
              <a:t> της τράπεζας ώστε να είναι πάντοτε ενημερωμένος και να εξυπηρετεί την προβολή της τράπεζας και των προϊόντων της (εισαγωγή on-line απαραίτητων πληροφοριών για την επιχείρηση, για την καλύτερη και ευκολότερη πρόσβαση σε αυτές από τους πελάτες και τους επενδυτές). </a:t>
            </a:r>
          </a:p>
          <a:p>
            <a:endParaRPr lang="el-GR"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1"/>
            <a:ext cx="9144000" cy="1341438"/>
          </a:xfrm>
        </p:spPr>
        <p:txBody>
          <a:bodyPr/>
          <a:lstStyle/>
          <a:p>
            <a:r>
              <a:rPr lang="el-GR" sz="3600" b="1" dirty="0" smtClean="0">
                <a:latin typeface="+mn-lt"/>
              </a:rPr>
              <a:t>Τρόποι Επίτευξης Στόχων των Τραπεζών (1)</a:t>
            </a:r>
            <a:endParaRPr lang="el-GR" sz="3600" b="1" dirty="0">
              <a:latin typeface="+mn-lt"/>
            </a:endParaRPr>
          </a:p>
        </p:txBody>
      </p:sp>
      <p:sp>
        <p:nvSpPr>
          <p:cNvPr id="56323" name="Rectangle 3"/>
          <p:cNvSpPr>
            <a:spLocks noGrp="1" noChangeArrowheads="1"/>
          </p:cNvSpPr>
          <p:nvPr>
            <p:ph type="body" idx="1"/>
          </p:nvPr>
        </p:nvSpPr>
        <p:spPr>
          <a:xfrm>
            <a:off x="0" y="1341438"/>
            <a:ext cx="9144000" cy="5516562"/>
          </a:xfrm>
        </p:spPr>
        <p:txBody>
          <a:bodyPr/>
          <a:lstStyle/>
          <a:p>
            <a:pPr marL="514350" indent="-514350">
              <a:buFont typeface="+mj-lt"/>
              <a:buAutoNum type="arabicPeriod"/>
            </a:pPr>
            <a:r>
              <a:rPr lang="el-GR" sz="2800" b="1" dirty="0" smtClean="0">
                <a:solidFill>
                  <a:srgbClr val="FF0000"/>
                </a:solidFill>
              </a:rPr>
              <a:t>Βραχυπρόθεσμες </a:t>
            </a:r>
            <a:r>
              <a:rPr lang="el-GR" sz="2800" b="1" dirty="0">
                <a:solidFill>
                  <a:srgbClr val="FF0000"/>
                </a:solidFill>
              </a:rPr>
              <a:t>πηγές κεφαλαίου</a:t>
            </a:r>
          </a:p>
          <a:p>
            <a:pPr lvl="1"/>
            <a:r>
              <a:rPr lang="el-GR" dirty="0"/>
              <a:t>Εμπορικές πιστώσεις</a:t>
            </a:r>
          </a:p>
          <a:p>
            <a:pPr lvl="1"/>
            <a:r>
              <a:rPr lang="el-GR" dirty="0"/>
              <a:t>Δεδουλευμένα έξοδα</a:t>
            </a:r>
          </a:p>
          <a:p>
            <a:pPr lvl="1"/>
            <a:r>
              <a:rPr lang="el-GR" dirty="0"/>
              <a:t>Ιδιωτικά δάνεια</a:t>
            </a:r>
          </a:p>
          <a:p>
            <a:pPr lvl="1"/>
            <a:r>
              <a:rPr lang="el-GR" dirty="0"/>
              <a:t>Προκαταβολές πελατών</a:t>
            </a:r>
          </a:p>
          <a:p>
            <a:pPr lvl="1"/>
            <a:r>
              <a:rPr lang="el-GR" dirty="0"/>
              <a:t>Εταιρικά ομόλογα (</a:t>
            </a:r>
            <a:r>
              <a:rPr lang="en-US" dirty="0"/>
              <a:t>commercial paper)</a:t>
            </a:r>
            <a:endParaRPr lang="el-GR" dirty="0"/>
          </a:p>
          <a:p>
            <a:pPr lvl="1"/>
            <a:r>
              <a:rPr lang="el-GR" dirty="0"/>
              <a:t>Τραπεζικές πιστώσεις</a:t>
            </a:r>
          </a:p>
          <a:p>
            <a:pPr lvl="2"/>
            <a:r>
              <a:rPr lang="el-GR" sz="2800" dirty="0"/>
              <a:t>Γραμμάτια πληρωτέα</a:t>
            </a:r>
          </a:p>
          <a:p>
            <a:pPr lvl="2"/>
            <a:r>
              <a:rPr lang="el-GR" sz="2800" dirty="0"/>
              <a:t>Γραμμή πίστωσης</a:t>
            </a:r>
          </a:p>
          <a:p>
            <a:pPr lvl="2">
              <a:buFontTx/>
              <a:buNone/>
            </a:pPr>
            <a:endParaRPr lang="el-GR" sz="2800" dirty="0">
              <a:latin typeface="Comic Sans MS" pitchFamily="66"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sz="3600" b="1" dirty="0" smtClean="0"/>
              <a:t>Τρόποι Επίτευξης Στόχων των Τραπεζών (2)</a:t>
            </a:r>
            <a:endParaRPr lang="el-GR" sz="3600" dirty="0"/>
          </a:p>
        </p:txBody>
      </p:sp>
      <p:sp>
        <p:nvSpPr>
          <p:cNvPr id="3" name="2 - Θέση περιεχομένου"/>
          <p:cNvSpPr>
            <a:spLocks noGrp="1"/>
          </p:cNvSpPr>
          <p:nvPr>
            <p:ph idx="1"/>
          </p:nvPr>
        </p:nvSpPr>
        <p:spPr>
          <a:xfrm>
            <a:off x="0" y="1340768"/>
            <a:ext cx="9144000" cy="5517232"/>
          </a:xfrm>
        </p:spPr>
        <p:txBody>
          <a:bodyPr/>
          <a:lstStyle/>
          <a:p>
            <a:pPr lvl="1">
              <a:buNone/>
            </a:pPr>
            <a:r>
              <a:rPr lang="el-GR" b="1" dirty="0" smtClean="0">
                <a:solidFill>
                  <a:srgbClr val="FF0000"/>
                </a:solidFill>
              </a:rPr>
              <a:t>1. Βραχυπρόθεσμες πηγές κεφαλαίου</a:t>
            </a:r>
          </a:p>
          <a:p>
            <a:pPr lvl="1"/>
            <a:r>
              <a:rPr lang="el-GR" dirty="0" smtClean="0"/>
              <a:t>Επιταγές αποδοχής τράπεζας (</a:t>
            </a:r>
            <a:r>
              <a:rPr lang="en-US" dirty="0" smtClean="0"/>
              <a:t>bankers acceptances)</a:t>
            </a:r>
          </a:p>
          <a:p>
            <a:pPr lvl="1"/>
            <a:r>
              <a:rPr lang="el-GR" dirty="0" smtClean="0"/>
              <a:t>Δάνεια με ενέχυρο αξιόγραφα</a:t>
            </a:r>
          </a:p>
          <a:p>
            <a:pPr lvl="1"/>
            <a:r>
              <a:rPr lang="el-GR" dirty="0" smtClean="0"/>
              <a:t>Δάνεια με ενέχυρο απαιτήσεις</a:t>
            </a:r>
          </a:p>
          <a:p>
            <a:pPr lvl="1"/>
            <a:r>
              <a:rPr lang="el-GR" dirty="0" smtClean="0"/>
              <a:t>Δάνεια με ενέχυρο τα αποθέματα</a:t>
            </a:r>
          </a:p>
          <a:p>
            <a:pPr lvl="1"/>
            <a:r>
              <a:rPr lang="el-GR" dirty="0" smtClean="0"/>
              <a:t>Δάνεια με ενέχυρο παρακαταθήκη αποθεμάτων</a:t>
            </a:r>
          </a:p>
          <a:p>
            <a:pPr lvl="1"/>
            <a:r>
              <a:rPr lang="el-GR" dirty="0" smtClean="0"/>
              <a:t>Δάνεια με ενέχυρο φορτωτική</a:t>
            </a:r>
          </a:p>
          <a:p>
            <a:pPr lvl="1"/>
            <a:r>
              <a:rPr lang="el-GR" dirty="0" smtClean="0"/>
              <a:t>Πώληση απαιτήσεων (</a:t>
            </a:r>
            <a:r>
              <a:rPr lang="en-US" dirty="0" smtClean="0"/>
              <a:t>factoring</a:t>
            </a:r>
            <a:r>
              <a:rPr lang="el-GR" dirty="0" smtClean="0"/>
              <a:t> με ή δίχως αναγωγή</a:t>
            </a:r>
            <a:r>
              <a:rPr lang="en-US" dirty="0" smtClean="0"/>
              <a:t>)</a:t>
            </a:r>
            <a:r>
              <a:rPr lang="el-GR" dirty="0" smtClean="0"/>
              <a:t>. </a:t>
            </a:r>
          </a:p>
          <a:p>
            <a:endParaRPr lang="el-GR"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88913"/>
            <a:ext cx="7772400" cy="936625"/>
          </a:xfrm>
        </p:spPr>
        <p:txBody>
          <a:bodyPr/>
          <a:lstStyle/>
          <a:p>
            <a:r>
              <a:rPr lang="el-GR" sz="3200" b="1" dirty="0" smtClean="0"/>
              <a:t>Τρόποι Επίτευξης Στόχων των Τραπεζών (3)</a:t>
            </a:r>
            <a:endParaRPr lang="el-GR" sz="3200" b="1" dirty="0">
              <a:latin typeface="Comic Sans MS" pitchFamily="66" charset="0"/>
            </a:endParaRPr>
          </a:p>
        </p:txBody>
      </p:sp>
      <p:sp>
        <p:nvSpPr>
          <p:cNvPr id="58371" name="Rectangle 3"/>
          <p:cNvSpPr>
            <a:spLocks noGrp="1" noChangeArrowheads="1"/>
          </p:cNvSpPr>
          <p:nvPr>
            <p:ph type="body" idx="1"/>
          </p:nvPr>
        </p:nvSpPr>
        <p:spPr>
          <a:xfrm>
            <a:off x="0" y="1600200"/>
            <a:ext cx="9144000" cy="5257800"/>
          </a:xfrm>
        </p:spPr>
        <p:txBody>
          <a:bodyPr/>
          <a:lstStyle/>
          <a:p>
            <a:pPr>
              <a:buNone/>
            </a:pPr>
            <a:r>
              <a:rPr lang="en-US" b="1" dirty="0" smtClean="0">
                <a:solidFill>
                  <a:srgbClr val="800080"/>
                </a:solidFill>
              </a:rPr>
              <a:t>2</a:t>
            </a:r>
            <a:r>
              <a:rPr lang="el-GR" b="1" dirty="0" smtClean="0">
                <a:solidFill>
                  <a:srgbClr val="800080"/>
                </a:solidFill>
              </a:rPr>
              <a:t>.</a:t>
            </a:r>
            <a:r>
              <a:rPr lang="en-US" b="1" dirty="0" smtClean="0">
                <a:solidFill>
                  <a:srgbClr val="800080"/>
                </a:solidFill>
              </a:rPr>
              <a:t> </a:t>
            </a:r>
            <a:r>
              <a:rPr lang="el-GR" b="1" dirty="0">
                <a:solidFill>
                  <a:srgbClr val="800080"/>
                </a:solidFill>
              </a:rPr>
              <a:t>Μακροπρόθεσμες Πηγές Κεφαλαίου</a:t>
            </a:r>
          </a:p>
          <a:p>
            <a:pPr lvl="1"/>
            <a:r>
              <a:rPr lang="el-GR" sz="3200" dirty="0"/>
              <a:t>Τραπεζικά </a:t>
            </a:r>
            <a:r>
              <a:rPr lang="el-GR" sz="3200" dirty="0" smtClean="0"/>
              <a:t>Μακροπρόθεσμα Δάνεια</a:t>
            </a:r>
            <a:endParaRPr lang="el-GR" sz="3200" dirty="0"/>
          </a:p>
          <a:p>
            <a:pPr lvl="1"/>
            <a:r>
              <a:rPr lang="el-GR" sz="3200" dirty="0"/>
              <a:t>Έκδοση Ομολογιών</a:t>
            </a:r>
          </a:p>
          <a:p>
            <a:pPr lvl="1"/>
            <a:r>
              <a:rPr lang="el-GR" sz="3200" dirty="0"/>
              <a:t>Έκδοση κοινών μετοχών</a:t>
            </a:r>
          </a:p>
          <a:p>
            <a:pPr lvl="1"/>
            <a:r>
              <a:rPr lang="el-GR" sz="3200" dirty="0"/>
              <a:t>Έκδοση προνομιούχων μετοχών</a:t>
            </a:r>
          </a:p>
          <a:p>
            <a:pPr lvl="1"/>
            <a:r>
              <a:rPr lang="en-US" sz="3200" dirty="0" smtClean="0"/>
              <a:t>Leasing</a:t>
            </a:r>
            <a:endParaRPr lang="el-GR" sz="3200" dirty="0" smtClean="0"/>
          </a:p>
          <a:p>
            <a:pPr lvl="1"/>
            <a:r>
              <a:rPr lang="en-US" sz="3200" dirty="0" smtClean="0"/>
              <a:t>Venture Capital</a:t>
            </a:r>
            <a:endParaRPr lang="el-GR" sz="3200"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274638"/>
            <a:ext cx="8229600" cy="706090"/>
          </a:xfrm>
        </p:spPr>
        <p:txBody>
          <a:bodyPr/>
          <a:lstStyle/>
          <a:p>
            <a:r>
              <a:rPr lang="el-GR" b="1" dirty="0"/>
              <a:t>Κόστος </a:t>
            </a:r>
            <a:r>
              <a:rPr lang="el-GR" b="1" dirty="0" smtClean="0"/>
              <a:t>κεφαλαίου</a:t>
            </a:r>
            <a:r>
              <a:rPr lang="en-US" b="1" dirty="0" smtClean="0"/>
              <a:t> (1)</a:t>
            </a:r>
            <a:endParaRPr lang="el-GR" b="1" dirty="0"/>
          </a:p>
        </p:txBody>
      </p:sp>
      <p:sp>
        <p:nvSpPr>
          <p:cNvPr id="259075" name="Rectangle 3"/>
          <p:cNvSpPr>
            <a:spLocks noGrp="1" noChangeArrowheads="1"/>
          </p:cNvSpPr>
          <p:nvPr>
            <p:ph type="body" idx="1"/>
          </p:nvPr>
        </p:nvSpPr>
        <p:spPr>
          <a:xfrm>
            <a:off x="0" y="1124744"/>
            <a:ext cx="9144000" cy="5504656"/>
          </a:xfrm>
        </p:spPr>
        <p:txBody>
          <a:bodyPr/>
          <a:lstStyle/>
          <a:p>
            <a:pPr>
              <a:lnSpc>
                <a:spcPct val="80000"/>
              </a:lnSpc>
            </a:pPr>
            <a:r>
              <a:rPr lang="el-GR" sz="2600" u="sng" dirty="0"/>
              <a:t>Ορισμός:</a:t>
            </a:r>
            <a:r>
              <a:rPr lang="el-GR" sz="2600" dirty="0"/>
              <a:t> είναι το</a:t>
            </a:r>
            <a:r>
              <a:rPr lang="el-GR" sz="2600" b="1" dirty="0"/>
              <a:t> κόστος ευκαιρίας των κεφαλαίων</a:t>
            </a:r>
            <a:r>
              <a:rPr lang="el-GR" sz="2600" dirty="0"/>
              <a:t> που έχουν όλοι οι επενδυτές της εταιρείας (μέτοχοι και δανειστές</a:t>
            </a:r>
            <a:r>
              <a:rPr lang="el-GR" sz="2600" dirty="0" smtClean="0"/>
              <a:t>)</a:t>
            </a:r>
            <a:r>
              <a:rPr lang="en-US" sz="2600" dirty="0" smtClean="0"/>
              <a:t>.</a:t>
            </a:r>
            <a:endParaRPr lang="el-GR" sz="2600" dirty="0"/>
          </a:p>
          <a:p>
            <a:pPr>
              <a:lnSpc>
                <a:spcPct val="80000"/>
              </a:lnSpc>
            </a:pPr>
            <a:r>
              <a:rPr lang="el-GR" sz="2600" b="1" u="sng" dirty="0"/>
              <a:t>Κόστος ευκαιρίας: </a:t>
            </a:r>
          </a:p>
          <a:p>
            <a:pPr lvl="1">
              <a:lnSpc>
                <a:spcPct val="80000"/>
              </a:lnSpc>
            </a:pPr>
            <a:r>
              <a:rPr lang="el-GR" sz="2600" dirty="0"/>
              <a:t>είναι η απόδοση της </a:t>
            </a:r>
            <a:r>
              <a:rPr lang="el-GR" sz="2600" u="sng" dirty="0"/>
              <a:t>καλύτερης</a:t>
            </a:r>
            <a:r>
              <a:rPr lang="el-GR" sz="2600" dirty="0"/>
              <a:t> εναλλακτικής επένδυσης η οποία είναι διαθέσιμη. </a:t>
            </a:r>
          </a:p>
          <a:p>
            <a:pPr lvl="1">
              <a:lnSpc>
                <a:spcPct val="80000"/>
              </a:lnSpc>
            </a:pPr>
            <a:r>
              <a:rPr lang="el-GR" sz="2600" dirty="0"/>
              <a:t>είναι η </a:t>
            </a:r>
            <a:r>
              <a:rPr lang="el-GR" sz="2600" u="sng" dirty="0"/>
              <a:t>υψηλότερη</a:t>
            </a:r>
            <a:r>
              <a:rPr lang="el-GR" sz="2600" dirty="0"/>
              <a:t> απόδοση την οποία μπορεί να επιτύχει κάποιος επενδυτής εάν </a:t>
            </a:r>
            <a:r>
              <a:rPr lang="el-GR" sz="2600" u="sng" dirty="0"/>
              <a:t>δεν</a:t>
            </a:r>
            <a:r>
              <a:rPr lang="el-GR" sz="2600" dirty="0"/>
              <a:t> επενδύσει τα χρήματά του στο συγκεκριμένο πρόγραμμα </a:t>
            </a:r>
          </a:p>
          <a:p>
            <a:pPr>
              <a:lnSpc>
                <a:spcPct val="80000"/>
              </a:lnSpc>
            </a:pPr>
            <a:r>
              <a:rPr lang="el-GR" sz="2600" dirty="0"/>
              <a:t>Άρα, η απόδοση την οποία θα πρέπει να έχει ένα επενδυτικό πρόγραμμα της εταιρείας θα πρέπει να είναι ίση με την απόδοση την οποία προσφέρουν άλλα προγράμματα τα οποία περιέχουν </a:t>
            </a:r>
            <a:r>
              <a:rPr lang="el-GR" sz="2600" u="sng" dirty="0"/>
              <a:t>τον ίδιο </a:t>
            </a:r>
            <a:r>
              <a:rPr lang="el-GR" sz="2600" u="sng" dirty="0" smtClean="0"/>
              <a:t>κίνδυνο</a:t>
            </a:r>
            <a:r>
              <a:rPr lang="en-US" sz="2600" u="sng" dirty="0" smtClean="0"/>
              <a:t>.</a:t>
            </a:r>
            <a:r>
              <a:rPr lang="el-GR" sz="2600" dirty="0" smtClean="0"/>
              <a:t> </a:t>
            </a:r>
            <a:endParaRPr lang="el-GR" sz="2600" dirty="0"/>
          </a:p>
          <a:p>
            <a:pPr>
              <a:lnSpc>
                <a:spcPct val="80000"/>
              </a:lnSpc>
            </a:pPr>
            <a:r>
              <a:rPr lang="el-GR" sz="2600" dirty="0"/>
              <a:t>Άρα είναι εναλλακτικά η ελάχιστη </a:t>
            </a:r>
            <a:r>
              <a:rPr lang="el-GR" sz="2600" u="sng" dirty="0"/>
              <a:t>απαιτούμενη</a:t>
            </a:r>
            <a:r>
              <a:rPr lang="el-GR" sz="2600" dirty="0"/>
              <a:t> από τους επενδυτές </a:t>
            </a:r>
            <a:r>
              <a:rPr lang="el-GR" sz="2600" dirty="0" smtClean="0"/>
              <a:t>απόδοση</a:t>
            </a:r>
            <a:r>
              <a:rPr lang="en-US" sz="2600" dirty="0" smtClean="0"/>
              <a:t>.</a:t>
            </a:r>
            <a:endParaRPr lang="el-GR" sz="260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23528" y="908720"/>
            <a:ext cx="8568952" cy="5544615"/>
          </a:xfrm>
        </p:spPr>
        <p:txBody>
          <a:bodyPr/>
          <a:lstStyle/>
          <a:p>
            <a:pPr marL="355600" indent="-355600" algn="just"/>
            <a:r>
              <a:rPr lang="el-GR" sz="2800" dirty="0"/>
              <a:t>Το κόστος κεφαλαίου είναι η απόδοση μιας επένδυσης η οποία αφήνει την τιμή της μετοχής της επιχείρησης αμετάβλητη. </a:t>
            </a:r>
          </a:p>
          <a:p>
            <a:pPr marL="355600" indent="-355600" algn="just"/>
            <a:r>
              <a:rPr lang="el-GR" sz="2800" dirty="0"/>
              <a:t>Κατά συνέπεια, το κόστος κεφαλαίου μιας επιχείρησης αποτελεί την ελάχιστη απόδοση την οποία θα πρέπει να έχουν τα επενδυτικά της προγράμματα για να γίνουν αποδεκτά.  </a:t>
            </a:r>
          </a:p>
          <a:p>
            <a:pPr marL="355600" indent="-355600" algn="just"/>
            <a:r>
              <a:rPr lang="el-GR" sz="2800" dirty="0"/>
              <a:t>Οι πιο συνηθισμένες πηγές χρηματοδότησης είναι τα δανειακά κεφάλαια (χρέος), οι προνομιούχες μετοχές και οι κοινές μετοχές.</a:t>
            </a:r>
          </a:p>
        </p:txBody>
      </p:sp>
      <p:sp>
        <p:nvSpPr>
          <p:cNvPr id="3077" name="Rectangle 5"/>
          <p:cNvSpPr>
            <a:spLocks noChangeArrowheads="1"/>
          </p:cNvSpPr>
          <p:nvPr/>
        </p:nvSpPr>
        <p:spPr bwMode="auto">
          <a:xfrm>
            <a:off x="0" y="158750"/>
            <a:ext cx="9144000" cy="504825"/>
          </a:xfrm>
          <a:prstGeom prst="rect">
            <a:avLst/>
          </a:prstGeom>
          <a:noFill/>
          <a:ln w="9525">
            <a:noFill/>
            <a:miter lim="800000"/>
            <a:headEnd/>
            <a:tailEnd/>
          </a:ln>
          <a:effectLst/>
        </p:spPr>
        <p:txBody>
          <a:bodyPr/>
          <a:lstStyle/>
          <a:p>
            <a:pPr marL="355600" indent="-355600" algn="ctr">
              <a:spcBef>
                <a:spcPct val="20000"/>
              </a:spcBef>
              <a:buClr>
                <a:schemeClr val="hlink"/>
              </a:buClr>
              <a:buSzPct val="90000"/>
              <a:buFont typeface="Wingdings" pitchFamily="2" charset="2"/>
              <a:buNone/>
            </a:pPr>
            <a:r>
              <a:rPr lang="el-GR" sz="3600" b="1" dirty="0">
                <a:latin typeface="+mn-lt"/>
              </a:rPr>
              <a:t>Κόστος </a:t>
            </a:r>
            <a:r>
              <a:rPr lang="el-GR" sz="3600" b="1" dirty="0" smtClean="0">
                <a:latin typeface="+mn-lt"/>
              </a:rPr>
              <a:t>Κεφαλαίου</a:t>
            </a:r>
            <a:r>
              <a:rPr lang="en-US" sz="3600" b="1" dirty="0" smtClean="0">
                <a:latin typeface="+mn-lt"/>
              </a:rPr>
              <a:t> (2)</a:t>
            </a:r>
            <a:endParaRPr lang="el-GR" sz="3600" b="1" dirty="0">
              <a:latin typeface="+mn-lt"/>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274638"/>
            <a:ext cx="8229600" cy="706090"/>
          </a:xfrm>
        </p:spPr>
        <p:txBody>
          <a:bodyPr/>
          <a:lstStyle/>
          <a:p>
            <a:r>
              <a:rPr lang="el-GR" b="1" dirty="0"/>
              <a:t>Υποθέσεις υπολογισμού</a:t>
            </a:r>
          </a:p>
        </p:txBody>
      </p:sp>
      <p:sp>
        <p:nvSpPr>
          <p:cNvPr id="292867" name="Rectangle 3"/>
          <p:cNvSpPr>
            <a:spLocks noGrp="1" noChangeArrowheads="1"/>
          </p:cNvSpPr>
          <p:nvPr>
            <p:ph type="body" idx="1"/>
          </p:nvPr>
        </p:nvSpPr>
        <p:spPr>
          <a:xfrm>
            <a:off x="381000" y="1052736"/>
            <a:ext cx="8534400" cy="5424264"/>
          </a:xfrm>
        </p:spPr>
        <p:txBody>
          <a:bodyPr/>
          <a:lstStyle/>
          <a:p>
            <a:pPr>
              <a:lnSpc>
                <a:spcPct val="80000"/>
              </a:lnSpc>
            </a:pPr>
            <a:r>
              <a:rPr lang="el-GR" sz="2600" u="sng" dirty="0"/>
              <a:t>Τρεις βασικές προϋποθέσεις</a:t>
            </a:r>
            <a:r>
              <a:rPr lang="el-GR" sz="2600" u="sng" dirty="0" smtClean="0"/>
              <a:t>:</a:t>
            </a:r>
            <a:endParaRPr lang="en-US" sz="2600" u="sng" dirty="0" smtClean="0"/>
          </a:p>
          <a:p>
            <a:pPr>
              <a:lnSpc>
                <a:spcPct val="80000"/>
              </a:lnSpc>
            </a:pPr>
            <a:r>
              <a:rPr lang="en-US" sz="2600" b="1" dirty="0" smtClean="0"/>
              <a:t>(i</a:t>
            </a:r>
            <a:r>
              <a:rPr lang="el-GR" sz="2600" b="1" dirty="0" smtClean="0"/>
              <a:t>)</a:t>
            </a:r>
            <a:r>
              <a:rPr lang="el-GR" sz="2600" dirty="0" smtClean="0"/>
              <a:t>Τα </a:t>
            </a:r>
            <a:r>
              <a:rPr lang="el-GR" sz="2600" dirty="0"/>
              <a:t>εξεταζόμενα επενδυτικά πρόγραμμα έχουν περίπου τον ίδιο κίνδυνο με τα ήδη υπάρχοντα προγράμματα της εταιρείας - </a:t>
            </a:r>
            <a:r>
              <a:rPr lang="el-GR" sz="2600" u="sng" dirty="0"/>
              <a:t>Σταθερός επιχειρηματικός </a:t>
            </a:r>
            <a:r>
              <a:rPr lang="el-GR" sz="2600" u="sng" dirty="0" smtClean="0"/>
              <a:t>κίνδυνος</a:t>
            </a:r>
            <a:r>
              <a:rPr lang="en-US" sz="2600" u="sng" dirty="0" smtClean="0"/>
              <a:t>.</a:t>
            </a:r>
          </a:p>
          <a:p>
            <a:pPr>
              <a:lnSpc>
                <a:spcPct val="80000"/>
              </a:lnSpc>
            </a:pPr>
            <a:r>
              <a:rPr lang="en-US" sz="2600" b="1" dirty="0" smtClean="0"/>
              <a:t>(ii)</a:t>
            </a:r>
            <a:r>
              <a:rPr lang="en-US" sz="2600" dirty="0" smtClean="0"/>
              <a:t> </a:t>
            </a:r>
            <a:r>
              <a:rPr lang="el-GR" sz="2600" dirty="0" smtClean="0"/>
              <a:t>Η </a:t>
            </a:r>
            <a:r>
              <a:rPr lang="el-GR" sz="2600" dirty="0"/>
              <a:t>κεφαλαιακή διάρθρωση της εταιρείας δεν μεταβάλλεται – </a:t>
            </a:r>
            <a:r>
              <a:rPr lang="el-GR" sz="2600" u="sng" dirty="0"/>
              <a:t>Σταθερός χρηματοοικονομικός </a:t>
            </a:r>
            <a:r>
              <a:rPr lang="el-GR" sz="2600" u="sng" dirty="0" smtClean="0"/>
              <a:t>κίνδυνος</a:t>
            </a:r>
            <a:r>
              <a:rPr lang="en-US" sz="2600" u="sng" dirty="0" smtClean="0"/>
              <a:t>.</a:t>
            </a:r>
          </a:p>
          <a:p>
            <a:pPr>
              <a:lnSpc>
                <a:spcPct val="80000"/>
              </a:lnSpc>
            </a:pPr>
            <a:r>
              <a:rPr lang="en-US" sz="2600" b="1" dirty="0" smtClean="0"/>
              <a:t>(iii) </a:t>
            </a:r>
            <a:r>
              <a:rPr lang="el-GR" sz="2600" dirty="0" smtClean="0"/>
              <a:t>Η </a:t>
            </a:r>
            <a:r>
              <a:rPr lang="el-GR" sz="2600" u="sng" dirty="0"/>
              <a:t>πολιτική μερίσματος</a:t>
            </a:r>
            <a:r>
              <a:rPr lang="el-GR" sz="2600" dirty="0"/>
              <a:t> της εταιρείας παραμένει </a:t>
            </a:r>
            <a:r>
              <a:rPr lang="el-GR" sz="2600" u="sng" dirty="0"/>
              <a:t>σταθερή</a:t>
            </a:r>
            <a:r>
              <a:rPr lang="el-GR" sz="2600" dirty="0"/>
              <a:t>.</a:t>
            </a:r>
          </a:p>
          <a:p>
            <a:pPr algn="just">
              <a:lnSpc>
                <a:spcPct val="80000"/>
              </a:lnSpc>
            </a:pPr>
            <a:r>
              <a:rPr lang="el-GR" sz="2600" dirty="0"/>
              <a:t>Οι υποθέσεις αυτές είναι απαραίτητες διότι διαφορετικά το κόστος κεφαλαίου δεν θα παραμένει σταθερό και επομένως δεν θα είμαστε σε θέση να το υπολογίσουμε.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274638"/>
            <a:ext cx="8229600" cy="706090"/>
          </a:xfrm>
        </p:spPr>
        <p:txBody>
          <a:bodyPr/>
          <a:lstStyle/>
          <a:p>
            <a:r>
              <a:rPr lang="el-GR" b="1" dirty="0"/>
              <a:t>Στάδια υπολογισμού</a:t>
            </a:r>
          </a:p>
        </p:txBody>
      </p:sp>
      <p:sp>
        <p:nvSpPr>
          <p:cNvPr id="293891" name="Rectangle 3"/>
          <p:cNvSpPr>
            <a:spLocks noGrp="1" noChangeArrowheads="1"/>
          </p:cNvSpPr>
          <p:nvPr>
            <p:ph type="body" idx="1"/>
          </p:nvPr>
        </p:nvSpPr>
        <p:spPr>
          <a:xfrm>
            <a:off x="251520" y="1124744"/>
            <a:ext cx="8640960" cy="5328592"/>
          </a:xfrm>
        </p:spPr>
        <p:txBody>
          <a:bodyPr/>
          <a:lstStyle/>
          <a:p>
            <a:pPr>
              <a:lnSpc>
                <a:spcPct val="90000"/>
              </a:lnSpc>
            </a:pPr>
            <a:r>
              <a:rPr lang="el-GR" u="sng" dirty="0"/>
              <a:t>Τρία βασικά στάδια:</a:t>
            </a:r>
          </a:p>
          <a:p>
            <a:pPr marL="971550" lvl="1" indent="-514350">
              <a:lnSpc>
                <a:spcPct val="90000"/>
              </a:lnSpc>
              <a:buAutoNum type="alphaLcParenR"/>
            </a:pPr>
            <a:r>
              <a:rPr lang="el-GR" dirty="0" smtClean="0"/>
              <a:t>Αποφασίζουμε </a:t>
            </a:r>
            <a:r>
              <a:rPr lang="el-GR" dirty="0"/>
              <a:t>ποιες θα είναι οι πηγές χρηματοδότησης και τα αντίστοιχα </a:t>
            </a:r>
            <a:r>
              <a:rPr lang="el-GR" dirty="0" smtClean="0"/>
              <a:t>ποσοστά</a:t>
            </a:r>
            <a:r>
              <a:rPr lang="en-US" dirty="0" smtClean="0"/>
              <a:t>.</a:t>
            </a:r>
          </a:p>
          <a:p>
            <a:pPr marL="971550" lvl="1" indent="-514350">
              <a:lnSpc>
                <a:spcPct val="90000"/>
              </a:lnSpc>
              <a:buNone/>
            </a:pPr>
            <a:r>
              <a:rPr lang="el-GR" dirty="0" smtClean="0"/>
              <a:t> </a:t>
            </a:r>
            <a:endParaRPr lang="el-GR" dirty="0"/>
          </a:p>
          <a:p>
            <a:pPr lvl="1">
              <a:lnSpc>
                <a:spcPct val="90000"/>
              </a:lnSpc>
              <a:buNone/>
            </a:pPr>
            <a:r>
              <a:rPr lang="en-US" b="1" dirty="0" smtClean="0"/>
              <a:t>b)</a:t>
            </a:r>
            <a:r>
              <a:rPr lang="en-US" dirty="0" smtClean="0"/>
              <a:t> </a:t>
            </a:r>
            <a:r>
              <a:rPr lang="el-GR" dirty="0" smtClean="0"/>
              <a:t>Υπολογίζουμε </a:t>
            </a:r>
            <a:r>
              <a:rPr lang="el-GR" dirty="0"/>
              <a:t>το κόστος της κάθε πηγής </a:t>
            </a:r>
            <a:r>
              <a:rPr lang="el-GR" dirty="0" smtClean="0"/>
              <a:t>χρηματοδότησης</a:t>
            </a:r>
            <a:r>
              <a:rPr lang="en-US" dirty="0" smtClean="0"/>
              <a:t>.</a:t>
            </a:r>
          </a:p>
          <a:p>
            <a:pPr lvl="1">
              <a:lnSpc>
                <a:spcPct val="90000"/>
              </a:lnSpc>
              <a:buNone/>
            </a:pPr>
            <a:endParaRPr lang="el-GR" dirty="0"/>
          </a:p>
          <a:p>
            <a:pPr lvl="1">
              <a:lnSpc>
                <a:spcPct val="90000"/>
              </a:lnSpc>
              <a:buNone/>
            </a:pPr>
            <a:r>
              <a:rPr lang="en-US" b="1" dirty="0" smtClean="0"/>
              <a:t>c)</a:t>
            </a:r>
            <a:r>
              <a:rPr lang="en-US" dirty="0" smtClean="0"/>
              <a:t> </a:t>
            </a:r>
            <a:r>
              <a:rPr lang="el-GR" dirty="0" smtClean="0"/>
              <a:t>Χρησιμοποιώντας </a:t>
            </a:r>
            <a:r>
              <a:rPr lang="el-GR" dirty="0"/>
              <a:t>τα παραπάνω, υπολογίζουμε το συνολικό κόστος </a:t>
            </a:r>
            <a:r>
              <a:rPr lang="el-GR" dirty="0" smtClean="0"/>
              <a:t>κεφαλαίου</a:t>
            </a:r>
            <a:r>
              <a:rPr lang="en-US" dirty="0" smtClean="0"/>
              <a:t>.</a:t>
            </a:r>
            <a:endParaRPr lang="el-GR"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0" y="274638"/>
            <a:ext cx="9144000" cy="634082"/>
          </a:xfrm>
        </p:spPr>
        <p:txBody>
          <a:bodyPr/>
          <a:lstStyle/>
          <a:p>
            <a:r>
              <a:rPr lang="el-GR" sz="3600" b="1" dirty="0"/>
              <a:t>Πηγές χρηματοδότησης (κεφαλαίου)</a:t>
            </a:r>
          </a:p>
        </p:txBody>
      </p:sp>
      <p:sp>
        <p:nvSpPr>
          <p:cNvPr id="294915" name="Rectangle 3"/>
          <p:cNvSpPr>
            <a:spLocks noGrp="1" noChangeArrowheads="1"/>
          </p:cNvSpPr>
          <p:nvPr>
            <p:ph type="body" idx="1"/>
          </p:nvPr>
        </p:nvSpPr>
        <p:spPr>
          <a:xfrm>
            <a:off x="304800" y="1196752"/>
            <a:ext cx="8610600" cy="5328592"/>
          </a:xfrm>
        </p:spPr>
        <p:txBody>
          <a:bodyPr/>
          <a:lstStyle/>
          <a:p>
            <a:pPr>
              <a:lnSpc>
                <a:spcPct val="80000"/>
              </a:lnSpc>
            </a:pPr>
            <a:r>
              <a:rPr lang="el-GR" dirty="0"/>
              <a:t>Οι πιο συνηθισμένες είναι:</a:t>
            </a:r>
          </a:p>
          <a:p>
            <a:pPr lvl="1">
              <a:lnSpc>
                <a:spcPct val="80000"/>
              </a:lnSpc>
              <a:buNone/>
            </a:pPr>
            <a:r>
              <a:rPr lang="en-US" sz="3200" b="1" dirty="0" smtClean="0">
                <a:solidFill>
                  <a:srgbClr val="FF0000"/>
                </a:solidFill>
              </a:rPr>
              <a:t>A) </a:t>
            </a:r>
            <a:r>
              <a:rPr lang="el-GR" sz="3200" b="1" dirty="0" smtClean="0">
                <a:solidFill>
                  <a:srgbClr val="FF0000"/>
                </a:solidFill>
              </a:rPr>
              <a:t>Δανειακά </a:t>
            </a:r>
            <a:r>
              <a:rPr lang="el-GR" sz="3200" b="1" dirty="0">
                <a:solidFill>
                  <a:srgbClr val="FF0000"/>
                </a:solidFill>
              </a:rPr>
              <a:t>κεφάλαια</a:t>
            </a:r>
          </a:p>
          <a:p>
            <a:pPr lvl="2">
              <a:lnSpc>
                <a:spcPct val="80000"/>
              </a:lnSpc>
            </a:pPr>
            <a:r>
              <a:rPr lang="el-GR" sz="3200" dirty="0"/>
              <a:t>Έκδοση ομολογιών</a:t>
            </a:r>
          </a:p>
          <a:p>
            <a:pPr lvl="2">
              <a:lnSpc>
                <a:spcPct val="80000"/>
              </a:lnSpc>
            </a:pPr>
            <a:r>
              <a:rPr lang="el-GR" sz="3200" dirty="0"/>
              <a:t>Τραπεζικός δανεισμός</a:t>
            </a:r>
          </a:p>
          <a:p>
            <a:pPr lvl="1">
              <a:lnSpc>
                <a:spcPct val="80000"/>
              </a:lnSpc>
              <a:buNone/>
            </a:pPr>
            <a:r>
              <a:rPr lang="en-US" sz="3200" b="1" dirty="0" smtClean="0">
                <a:solidFill>
                  <a:srgbClr val="006600"/>
                </a:solidFill>
              </a:rPr>
              <a:t>B) </a:t>
            </a:r>
            <a:r>
              <a:rPr lang="el-GR" sz="3200" b="1" dirty="0" smtClean="0">
                <a:solidFill>
                  <a:srgbClr val="006600"/>
                </a:solidFill>
              </a:rPr>
              <a:t>Προνομιούχες </a:t>
            </a:r>
            <a:r>
              <a:rPr lang="el-GR" sz="3200" b="1" dirty="0">
                <a:solidFill>
                  <a:srgbClr val="006600"/>
                </a:solidFill>
              </a:rPr>
              <a:t>μετοχές</a:t>
            </a:r>
          </a:p>
          <a:p>
            <a:pPr lvl="1">
              <a:lnSpc>
                <a:spcPct val="80000"/>
              </a:lnSpc>
              <a:buNone/>
            </a:pPr>
            <a:r>
              <a:rPr lang="el-GR" sz="3200" b="1" dirty="0" smtClean="0">
                <a:solidFill>
                  <a:srgbClr val="0070C0"/>
                </a:solidFill>
              </a:rPr>
              <a:t>Γ) Ίδια </a:t>
            </a:r>
            <a:r>
              <a:rPr lang="el-GR" sz="3200" b="1" dirty="0">
                <a:solidFill>
                  <a:srgbClr val="0070C0"/>
                </a:solidFill>
              </a:rPr>
              <a:t>Κ</a:t>
            </a:r>
            <a:r>
              <a:rPr lang="el-GR" sz="3200" b="1" dirty="0" smtClean="0">
                <a:solidFill>
                  <a:srgbClr val="0070C0"/>
                </a:solidFill>
              </a:rPr>
              <a:t>εφάλαια</a:t>
            </a:r>
            <a:endParaRPr lang="el-GR" sz="3200" b="1" dirty="0">
              <a:solidFill>
                <a:srgbClr val="0070C0"/>
              </a:solidFill>
            </a:endParaRPr>
          </a:p>
          <a:p>
            <a:pPr lvl="2">
              <a:lnSpc>
                <a:spcPct val="80000"/>
              </a:lnSpc>
            </a:pPr>
            <a:r>
              <a:rPr lang="el-GR" sz="3200" dirty="0"/>
              <a:t>Παρακρατηθέντα κέρδη</a:t>
            </a:r>
          </a:p>
          <a:p>
            <a:pPr lvl="2">
              <a:lnSpc>
                <a:spcPct val="80000"/>
              </a:lnSpc>
            </a:pPr>
            <a:r>
              <a:rPr lang="el-GR" sz="3200" dirty="0"/>
              <a:t>Έκδοση νέων μετοχών</a:t>
            </a:r>
          </a:p>
          <a:p>
            <a:pPr algn="just">
              <a:lnSpc>
                <a:spcPct val="80000"/>
              </a:lnSpc>
            </a:pPr>
            <a:r>
              <a:rPr lang="el-GR" dirty="0"/>
              <a:t>Το κόστος για την επιχείρηση είναι η απόδοση που αναμένει να έχει ο πάροχος του </a:t>
            </a:r>
            <a:r>
              <a:rPr lang="el-GR" dirty="0" smtClean="0"/>
              <a:t>κεφαλαίου.</a:t>
            </a:r>
            <a:endParaRPr lang="el-GR"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l-GR" b="1" dirty="0"/>
              <a:t>Κόστος δανεισμού</a:t>
            </a:r>
          </a:p>
        </p:txBody>
      </p:sp>
      <p:sp>
        <p:nvSpPr>
          <p:cNvPr id="295939" name="Rectangle 3"/>
          <p:cNvSpPr>
            <a:spLocks noGrp="1" noChangeArrowheads="1"/>
          </p:cNvSpPr>
          <p:nvPr>
            <p:ph type="body" idx="1"/>
          </p:nvPr>
        </p:nvSpPr>
        <p:spPr>
          <a:xfrm>
            <a:off x="251520" y="1340768"/>
            <a:ext cx="8568952" cy="5184576"/>
          </a:xfrm>
        </p:spPr>
        <p:txBody>
          <a:bodyPr/>
          <a:lstStyle/>
          <a:p>
            <a:r>
              <a:rPr lang="el-GR" dirty="0"/>
              <a:t>Υποθέτουμε ότι ο χρονικός ορίζοντας του δανείου συμπίπτει με αυτόν της </a:t>
            </a:r>
            <a:r>
              <a:rPr lang="el-GR" dirty="0" smtClean="0"/>
              <a:t>επένδυσης.</a:t>
            </a:r>
            <a:endParaRPr lang="el-GR" dirty="0"/>
          </a:p>
          <a:p>
            <a:r>
              <a:rPr lang="el-GR" dirty="0"/>
              <a:t>Άρα αναφερόμαστε σε </a:t>
            </a:r>
            <a:r>
              <a:rPr lang="el-GR" u="sng" dirty="0"/>
              <a:t>μακροχρόνιο</a:t>
            </a:r>
            <a:r>
              <a:rPr lang="el-GR" dirty="0"/>
              <a:t> </a:t>
            </a:r>
            <a:r>
              <a:rPr lang="el-GR" dirty="0" smtClean="0"/>
              <a:t>δανεισμό.</a:t>
            </a:r>
            <a:endParaRPr lang="el-GR" dirty="0"/>
          </a:p>
          <a:p>
            <a:r>
              <a:rPr lang="el-GR" dirty="0"/>
              <a:t>Δύο κύριες μορφές δανεισμού</a:t>
            </a:r>
          </a:p>
          <a:p>
            <a:pPr lvl="1">
              <a:buNone/>
            </a:pPr>
            <a:r>
              <a:rPr lang="el-GR" dirty="0" smtClean="0"/>
              <a:t>1) Έκδοση </a:t>
            </a:r>
            <a:r>
              <a:rPr lang="el-GR" dirty="0"/>
              <a:t>ομολογιών</a:t>
            </a:r>
          </a:p>
          <a:p>
            <a:pPr lvl="1">
              <a:buNone/>
            </a:pPr>
            <a:r>
              <a:rPr lang="el-GR" dirty="0" smtClean="0"/>
              <a:t>2) Τραπεζικός </a:t>
            </a:r>
            <a:r>
              <a:rPr lang="el-GR" dirty="0"/>
              <a:t>δανεισμός</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lstStyle/>
          <a:p>
            <a:endParaRPr lang="el-GR" sz="3600" b="1" dirty="0"/>
          </a:p>
        </p:txBody>
      </p:sp>
      <p:pic>
        <p:nvPicPr>
          <p:cNvPr id="1004545" name="Picture 1"/>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0" y="274638"/>
            <a:ext cx="9144000" cy="634082"/>
          </a:xfrm>
        </p:spPr>
        <p:txBody>
          <a:bodyPr/>
          <a:lstStyle/>
          <a:p>
            <a:r>
              <a:rPr lang="el-GR" b="1" dirty="0"/>
              <a:t>Κόστος ομολογιακού δανείου (1)</a:t>
            </a:r>
          </a:p>
        </p:txBody>
      </p:sp>
      <p:sp>
        <p:nvSpPr>
          <p:cNvPr id="296963" name="Rectangle 3"/>
          <p:cNvSpPr>
            <a:spLocks noGrp="1" noChangeArrowheads="1"/>
          </p:cNvSpPr>
          <p:nvPr>
            <p:ph type="body" idx="1"/>
          </p:nvPr>
        </p:nvSpPr>
        <p:spPr>
          <a:xfrm>
            <a:off x="251520" y="1268760"/>
            <a:ext cx="8640960" cy="4751040"/>
          </a:xfrm>
        </p:spPr>
        <p:txBody>
          <a:bodyPr/>
          <a:lstStyle/>
          <a:p>
            <a:r>
              <a:rPr lang="el-GR" sz="2800" dirty="0" smtClean="0"/>
              <a:t>Είναι το προεξοφλητικό επιτόκιο το όποιο εξισώνει τη πραγματική ταμειακή εισροή στην εταιρεία από το δάνειο, με την παρούσα αξία των εκροών που καταβάλλει η εταιρεία για τοκομερίδια, προσαρμοσμένο αναλόγως του συντελεστή φορολογίας της εταιρείας.  </a:t>
            </a:r>
          </a:p>
          <a:p>
            <a:r>
              <a:rPr lang="el-GR" sz="2800" dirty="0" smtClean="0"/>
              <a:t>Άρα, το κόστος του ομολογιακού δανείου βρίσκεται σε δύο στάδια. </a:t>
            </a:r>
            <a:endParaRPr lang="el-GR" sz="2800"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274638"/>
            <a:ext cx="9144000" cy="706090"/>
          </a:xfrm>
        </p:spPr>
        <p:txBody>
          <a:bodyPr/>
          <a:lstStyle/>
          <a:p>
            <a:r>
              <a:rPr lang="el-GR" b="1" dirty="0"/>
              <a:t>Κόστος ομολογιακού δανείου (2)</a:t>
            </a:r>
          </a:p>
        </p:txBody>
      </p:sp>
      <p:sp>
        <p:nvSpPr>
          <p:cNvPr id="297987" name="Rectangle 3"/>
          <p:cNvSpPr>
            <a:spLocks noGrp="1" noChangeArrowheads="1"/>
          </p:cNvSpPr>
          <p:nvPr>
            <p:ph type="body" sz="half" idx="1"/>
          </p:nvPr>
        </p:nvSpPr>
        <p:spPr>
          <a:xfrm>
            <a:off x="0" y="1268760"/>
            <a:ext cx="8892480" cy="4751040"/>
          </a:xfrm>
        </p:spPr>
        <p:txBody>
          <a:bodyPr/>
          <a:lstStyle/>
          <a:p>
            <a:r>
              <a:rPr lang="el-GR" sz="2800" dirty="0"/>
              <a:t>Πρώτο στάδιο: </a:t>
            </a:r>
            <a:r>
              <a:rPr lang="el-GR" sz="2800" u="sng" dirty="0"/>
              <a:t>προ φόρων</a:t>
            </a:r>
            <a:r>
              <a:rPr lang="el-GR" sz="2800" dirty="0"/>
              <a:t> κόστος ομολογιακού δανείου (λαμβάνοντας υπόψη τα κόστη έκδοσης και διάθεσης</a:t>
            </a:r>
            <a:r>
              <a:rPr lang="el-GR" sz="2800" dirty="0" smtClean="0"/>
              <a:t>).</a:t>
            </a:r>
            <a:endParaRPr lang="el-GR" sz="2800" dirty="0"/>
          </a:p>
          <a:p>
            <a:r>
              <a:rPr lang="el-GR" sz="2800" dirty="0"/>
              <a:t>Τύπος υπολογισμού:</a:t>
            </a:r>
          </a:p>
          <a:p>
            <a:endParaRPr lang="el-GR" sz="2600" dirty="0"/>
          </a:p>
        </p:txBody>
      </p:sp>
      <p:graphicFrame>
        <p:nvGraphicFramePr>
          <p:cNvPr id="297988" name="Object 4"/>
          <p:cNvGraphicFramePr>
            <a:graphicFrameLocks noGrp="1" noChangeAspect="1"/>
          </p:cNvGraphicFramePr>
          <p:nvPr>
            <p:ph sz="half" idx="2"/>
          </p:nvPr>
        </p:nvGraphicFramePr>
        <p:xfrm>
          <a:off x="2123728" y="3284984"/>
          <a:ext cx="4505672" cy="1221929"/>
        </p:xfrm>
        <a:graphic>
          <a:graphicData uri="http://schemas.openxmlformats.org/presentationml/2006/ole">
            <mc:AlternateContent xmlns:mc="http://schemas.openxmlformats.org/markup-compatibility/2006">
              <mc:Choice xmlns:v="urn:schemas-microsoft-com:vml" Requires="v">
                <p:oleObj spid="_x0000_s4244491" name="Equation" r:id="rId3" imgW="1866900" imgH="482600" progId="">
                  <p:embed/>
                </p:oleObj>
              </mc:Choice>
              <mc:Fallback>
                <p:oleObj name="Equation" r:id="rId3" imgW="1866900" imgH="4826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284984"/>
                        <a:ext cx="4505672" cy="12219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990" name="Rectangle 6"/>
          <p:cNvSpPr>
            <a:spLocks noChangeArrowheads="1"/>
          </p:cNvSpPr>
          <p:nvPr/>
        </p:nvSpPr>
        <p:spPr bwMode="auto">
          <a:xfrm>
            <a:off x="179512" y="4451558"/>
            <a:ext cx="8659688" cy="2123658"/>
          </a:xfrm>
          <a:prstGeom prst="rect">
            <a:avLst/>
          </a:prstGeom>
          <a:noFill/>
          <a:ln w="9525">
            <a:noFill/>
            <a:miter lim="800000"/>
            <a:headEnd/>
            <a:tailEnd/>
          </a:ln>
          <a:effectLst/>
        </p:spPr>
        <p:txBody>
          <a:bodyPr wrap="square" anchor="ctr">
            <a:spAutoFit/>
          </a:bodyPr>
          <a:lstStyle/>
          <a:p>
            <a:r>
              <a:rPr lang="en-US" sz="2200" b="1" dirty="0">
                <a:solidFill>
                  <a:srgbClr val="C00000"/>
                </a:solidFill>
                <a:cs typeface="Times New Roman" pitchFamily="18" charset="0"/>
              </a:rPr>
              <a:t>NP</a:t>
            </a:r>
            <a:r>
              <a:rPr lang="el-GR" sz="2200" b="1" dirty="0">
                <a:solidFill>
                  <a:srgbClr val="C00000"/>
                </a:solidFill>
                <a:cs typeface="Times New Roman" pitchFamily="18" charset="0"/>
              </a:rPr>
              <a:t> </a:t>
            </a:r>
            <a:r>
              <a:rPr lang="el-GR" sz="2200" b="1" dirty="0">
                <a:solidFill>
                  <a:srgbClr val="002060"/>
                </a:solidFill>
                <a:cs typeface="Times New Roman" pitchFamily="18" charset="0"/>
              </a:rPr>
              <a:t>= η πραγματική ταμειακή εισροή στην εταιρεία από το ομολογιακό δάνειο</a:t>
            </a:r>
            <a:endParaRPr lang="el-GR" sz="2200" b="1" dirty="0">
              <a:solidFill>
                <a:srgbClr val="002060"/>
              </a:solidFill>
            </a:endParaRPr>
          </a:p>
          <a:p>
            <a:r>
              <a:rPr lang="en-US" sz="2200" b="1" dirty="0">
                <a:solidFill>
                  <a:srgbClr val="7030A0"/>
                </a:solidFill>
                <a:cs typeface="Times New Roman" pitchFamily="18" charset="0"/>
              </a:rPr>
              <a:t>I</a:t>
            </a:r>
            <a:r>
              <a:rPr lang="en-US" sz="2200" b="1" baseline="-30000" dirty="0">
                <a:solidFill>
                  <a:srgbClr val="7030A0"/>
                </a:solidFill>
                <a:cs typeface="Times New Roman" pitchFamily="18" charset="0"/>
              </a:rPr>
              <a:t>t</a:t>
            </a:r>
            <a:r>
              <a:rPr lang="el-GR" sz="2200" b="1" dirty="0">
                <a:solidFill>
                  <a:srgbClr val="002060"/>
                </a:solidFill>
                <a:cs typeface="Times New Roman" pitchFamily="18" charset="0"/>
              </a:rPr>
              <a:t> = το ετήσιο τοκομερίδιο</a:t>
            </a:r>
            <a:endParaRPr lang="el-GR" sz="2200" b="1" dirty="0">
              <a:solidFill>
                <a:srgbClr val="002060"/>
              </a:solidFill>
            </a:endParaRPr>
          </a:p>
          <a:p>
            <a:r>
              <a:rPr lang="en-US" sz="2200" b="1" dirty="0">
                <a:cs typeface="Times New Roman" pitchFamily="18" charset="0"/>
              </a:rPr>
              <a:t>n</a:t>
            </a:r>
            <a:r>
              <a:rPr lang="el-GR" sz="2200" b="1" dirty="0">
                <a:solidFill>
                  <a:srgbClr val="002060"/>
                </a:solidFill>
                <a:cs typeface="Times New Roman" pitchFamily="18" charset="0"/>
              </a:rPr>
              <a:t> = ο αριθμός των ετών που διαρκεί η ομολογία</a:t>
            </a:r>
            <a:endParaRPr lang="el-GR" sz="2200" b="1" dirty="0">
              <a:solidFill>
                <a:srgbClr val="002060"/>
              </a:solidFill>
            </a:endParaRPr>
          </a:p>
          <a:p>
            <a:r>
              <a:rPr lang="en-US" sz="2200" b="1" dirty="0">
                <a:solidFill>
                  <a:srgbClr val="FF0000"/>
                </a:solidFill>
                <a:cs typeface="Times New Roman" pitchFamily="18" charset="0"/>
              </a:rPr>
              <a:t>FV</a:t>
            </a:r>
            <a:r>
              <a:rPr lang="el-GR" sz="2200" b="1" dirty="0">
                <a:solidFill>
                  <a:srgbClr val="FF0000"/>
                </a:solidFill>
                <a:cs typeface="Times New Roman" pitchFamily="18" charset="0"/>
              </a:rPr>
              <a:t> </a:t>
            </a:r>
            <a:r>
              <a:rPr lang="el-GR" sz="2200" b="1" dirty="0">
                <a:solidFill>
                  <a:srgbClr val="002060"/>
                </a:solidFill>
                <a:cs typeface="Times New Roman" pitchFamily="18" charset="0"/>
              </a:rPr>
              <a:t>= η ονομαστική αξία της ομολογίας</a:t>
            </a:r>
            <a:endParaRPr lang="el-GR" sz="2200" b="1" dirty="0">
              <a:solidFill>
                <a:srgbClr val="002060"/>
              </a:solidFill>
            </a:endParaRPr>
          </a:p>
          <a:p>
            <a:r>
              <a:rPr lang="en-US" sz="2200" b="1" dirty="0">
                <a:solidFill>
                  <a:srgbClr val="7030A0"/>
                </a:solidFill>
                <a:cs typeface="Times New Roman" pitchFamily="18" charset="0"/>
              </a:rPr>
              <a:t>k</a:t>
            </a:r>
            <a:r>
              <a:rPr lang="en-US" sz="2200" b="1" baseline="-30000" dirty="0">
                <a:solidFill>
                  <a:srgbClr val="7030A0"/>
                </a:solidFill>
                <a:cs typeface="Times New Roman" pitchFamily="18" charset="0"/>
              </a:rPr>
              <a:t>d</a:t>
            </a:r>
            <a:r>
              <a:rPr lang="el-GR" sz="2200" b="1" dirty="0">
                <a:solidFill>
                  <a:srgbClr val="002060"/>
                </a:solidFill>
                <a:cs typeface="Times New Roman" pitchFamily="18" charset="0"/>
              </a:rPr>
              <a:t> = το κόστος του ομολογιακού δανείου</a:t>
            </a:r>
            <a:endParaRPr lang="el-GR" sz="2200" b="1" dirty="0">
              <a:solidFill>
                <a:srgbClr val="002060"/>
              </a:solidFill>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0" y="274638"/>
            <a:ext cx="9144000" cy="634082"/>
          </a:xfrm>
        </p:spPr>
        <p:txBody>
          <a:bodyPr/>
          <a:lstStyle/>
          <a:p>
            <a:r>
              <a:rPr lang="el-GR" b="1" dirty="0"/>
              <a:t>Κόστος ομολογιακού δανείου (3)</a:t>
            </a:r>
          </a:p>
        </p:txBody>
      </p:sp>
      <p:sp>
        <p:nvSpPr>
          <p:cNvPr id="300035" name="Rectangle 3"/>
          <p:cNvSpPr>
            <a:spLocks noGrp="1" noChangeArrowheads="1"/>
          </p:cNvSpPr>
          <p:nvPr>
            <p:ph type="body" sz="half" idx="1"/>
          </p:nvPr>
        </p:nvSpPr>
        <p:spPr>
          <a:xfrm>
            <a:off x="251520" y="1196752"/>
            <a:ext cx="8712968" cy="4137248"/>
          </a:xfrm>
        </p:spPr>
        <p:txBody>
          <a:bodyPr/>
          <a:lstStyle/>
          <a:p>
            <a:pPr>
              <a:lnSpc>
                <a:spcPct val="90000"/>
              </a:lnSpc>
            </a:pPr>
            <a:r>
              <a:rPr lang="el-GR" sz="2800" dirty="0"/>
              <a:t>Δεύτερο στάδιο: </a:t>
            </a:r>
            <a:r>
              <a:rPr lang="el-GR" sz="2800" u="sng" dirty="0"/>
              <a:t>μετά από φόρους</a:t>
            </a:r>
            <a:r>
              <a:rPr lang="el-GR" sz="2800" dirty="0"/>
              <a:t> κόστος του ομολογιακού </a:t>
            </a:r>
            <a:r>
              <a:rPr lang="el-GR" sz="2800" dirty="0" smtClean="0"/>
              <a:t>δανείου. </a:t>
            </a:r>
            <a:endParaRPr lang="el-GR" sz="2800" dirty="0"/>
          </a:p>
          <a:p>
            <a:pPr>
              <a:lnSpc>
                <a:spcPct val="90000"/>
              </a:lnSpc>
            </a:pPr>
            <a:r>
              <a:rPr lang="el-GR" sz="2800" dirty="0"/>
              <a:t>Προσαρμόζουμε το προ φόρων κόστος αναλόγως του συντελεστή </a:t>
            </a:r>
            <a:r>
              <a:rPr lang="el-GR" sz="2800" dirty="0" smtClean="0"/>
              <a:t>φορολόγησης.</a:t>
            </a:r>
            <a:endParaRPr lang="el-GR" sz="2800" dirty="0"/>
          </a:p>
          <a:p>
            <a:pPr>
              <a:lnSpc>
                <a:spcPct val="90000"/>
              </a:lnSpc>
            </a:pPr>
            <a:r>
              <a:rPr lang="el-GR" sz="2800" dirty="0"/>
              <a:t>Γιατί; Διότι ο τόκος μειώνει το φορολογητέο εισόδημα προσφέροντας φορολογική </a:t>
            </a:r>
            <a:r>
              <a:rPr lang="el-GR" sz="2800" dirty="0" smtClean="0"/>
              <a:t>εξοικονόμηση.</a:t>
            </a:r>
            <a:endParaRPr lang="el-GR" sz="2800" dirty="0"/>
          </a:p>
          <a:p>
            <a:pPr>
              <a:lnSpc>
                <a:spcPct val="90000"/>
              </a:lnSpc>
            </a:pPr>
            <a:r>
              <a:rPr lang="el-GR" sz="2800" dirty="0"/>
              <a:t>Τύπος υπολογισμού:</a:t>
            </a:r>
          </a:p>
        </p:txBody>
      </p:sp>
      <p:graphicFrame>
        <p:nvGraphicFramePr>
          <p:cNvPr id="300036" name="Object 4"/>
          <p:cNvGraphicFramePr>
            <a:graphicFrameLocks noGrp="1" noChangeAspect="1"/>
          </p:cNvGraphicFramePr>
          <p:nvPr>
            <p:ph sz="half" idx="2"/>
          </p:nvPr>
        </p:nvGraphicFramePr>
        <p:xfrm>
          <a:off x="5148064" y="4149080"/>
          <a:ext cx="2624336" cy="927745"/>
        </p:xfrm>
        <a:graphic>
          <a:graphicData uri="http://schemas.openxmlformats.org/presentationml/2006/ole">
            <mc:AlternateContent xmlns:mc="http://schemas.openxmlformats.org/markup-compatibility/2006">
              <mc:Choice xmlns:v="urn:schemas-microsoft-com:vml" Requires="v">
                <p:oleObj spid="_x0000_s4245515" name="Equation" r:id="rId3" imgW="965200" imgH="254000" progId="">
                  <p:embed/>
                </p:oleObj>
              </mc:Choice>
              <mc:Fallback>
                <p:oleObj name="Equation" r:id="rId3" imgW="965200" imgH="2540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149080"/>
                        <a:ext cx="2624336" cy="9277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0038" name="Rectangle 6"/>
          <p:cNvSpPr>
            <a:spLocks noChangeArrowheads="1"/>
          </p:cNvSpPr>
          <p:nvPr/>
        </p:nvSpPr>
        <p:spPr bwMode="auto">
          <a:xfrm>
            <a:off x="467544" y="5365517"/>
            <a:ext cx="8219256" cy="1200329"/>
          </a:xfrm>
          <a:prstGeom prst="rect">
            <a:avLst/>
          </a:prstGeom>
          <a:noFill/>
          <a:ln w="9525">
            <a:noFill/>
            <a:miter lim="800000"/>
            <a:headEnd/>
            <a:tailEnd/>
          </a:ln>
          <a:effectLst/>
        </p:spPr>
        <p:txBody>
          <a:bodyPr wrap="square" anchor="ctr">
            <a:spAutoFit/>
          </a:bodyPr>
          <a:lstStyle/>
          <a:p>
            <a:pPr algn="just"/>
            <a:r>
              <a:rPr lang="el-GR" sz="2400" b="1" dirty="0">
                <a:solidFill>
                  <a:srgbClr val="7030A0"/>
                </a:solidFill>
              </a:rPr>
              <a:t>k</a:t>
            </a:r>
            <a:r>
              <a:rPr lang="el-GR" sz="2400" b="1" baseline="-25000" dirty="0">
                <a:solidFill>
                  <a:srgbClr val="7030A0"/>
                </a:solidFill>
              </a:rPr>
              <a:t>dt</a:t>
            </a:r>
            <a:r>
              <a:rPr lang="el-GR" sz="2400" b="1" dirty="0">
                <a:solidFill>
                  <a:srgbClr val="7030A0"/>
                </a:solidFill>
              </a:rPr>
              <a:t> </a:t>
            </a:r>
            <a:r>
              <a:rPr lang="el-GR" sz="2400" b="1" dirty="0">
                <a:solidFill>
                  <a:srgbClr val="002060"/>
                </a:solidFill>
              </a:rPr>
              <a:t>= το μετά από φόρους κόστος του ομολογιακού δανείου, </a:t>
            </a:r>
          </a:p>
          <a:p>
            <a:pPr algn="just"/>
            <a:r>
              <a:rPr lang="en-US" sz="2400" b="1" dirty="0">
                <a:solidFill>
                  <a:srgbClr val="006600"/>
                </a:solidFill>
              </a:rPr>
              <a:t>t</a:t>
            </a:r>
            <a:r>
              <a:rPr lang="el-GR" sz="2400" b="1" dirty="0">
                <a:solidFill>
                  <a:srgbClr val="006600"/>
                </a:solidFill>
              </a:rPr>
              <a:t> </a:t>
            </a:r>
            <a:r>
              <a:rPr lang="el-GR" sz="2400" b="1" dirty="0">
                <a:solidFill>
                  <a:srgbClr val="002060"/>
                </a:solidFill>
              </a:rPr>
              <a:t>= ο φορολογικός συντελεστής της εταιρείας.</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323528" y="981075"/>
            <a:ext cx="8425185" cy="5472261"/>
          </a:xfrm>
        </p:spPr>
        <p:txBody>
          <a:bodyPr/>
          <a:lstStyle/>
          <a:p>
            <a:pPr marL="0" indent="0" algn="just">
              <a:buFont typeface="Wingdings" pitchFamily="2" charset="2"/>
              <a:buNone/>
            </a:pPr>
            <a:r>
              <a:rPr lang="el-GR" dirty="0">
                <a:latin typeface="Times New Roman" pitchFamily="18" charset="0"/>
              </a:rPr>
              <a:t>Η επιχείρηση ΑΒΓ εξετάζει την έκδοση ενός ομολογιακού δανείου με διάρκεια ζωής 20 έτη.  Η ονομαστική αξία της κάθε ομολογίας θα είναι 1.000 ευρώ και το εκδοτικό της επιτόκιο 11%.  Η κάθε ομολογία θα πουληθεί στο άρτιο και τα τοκομερίδια θα πληρώνονται ετησίως. Το κόστος έκδοσης και διάθεσης του ομολογιακού δανείου εκτιμάται ότι θα ανέλθει στο 1% της αξίας του συνολικού δανείου ή σε 10 ευρώ ανά ομολογία. Ο οριακός φορολογικός συντελεστής της επιχείρησης είναι 40%. Να βρεθεί το μετά από φόρους κόστος του ομολογιακού δανείου.</a:t>
            </a:r>
          </a:p>
        </p:txBody>
      </p:sp>
      <p:sp>
        <p:nvSpPr>
          <p:cNvPr id="10248" name="Rectangle 8"/>
          <p:cNvSpPr>
            <a:spLocks noChangeArrowheads="1"/>
          </p:cNvSpPr>
          <p:nvPr/>
        </p:nvSpPr>
        <p:spPr bwMode="auto">
          <a:xfrm>
            <a:off x="0" y="3195638"/>
            <a:ext cx="9144000" cy="0"/>
          </a:xfrm>
          <a:prstGeom prst="rect">
            <a:avLst/>
          </a:prstGeom>
          <a:noFill/>
          <a:ln w="9525">
            <a:noFill/>
            <a:miter lim="800000"/>
            <a:headEnd/>
            <a:tailEnd/>
          </a:ln>
          <a:effectLst/>
        </p:spPr>
        <p:txBody>
          <a:bodyPr wrap="none" anchor="ctr">
            <a:spAutoFit/>
          </a:bodyPr>
          <a:lstStyle/>
          <a:p>
            <a:endParaRPr lang="el-GR" dirty="0"/>
          </a:p>
        </p:txBody>
      </p:sp>
      <p:sp>
        <p:nvSpPr>
          <p:cNvPr id="10251" name="Rectangle 11"/>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smtClean="0">
                <a:latin typeface="Times New Roman" pitchFamily="18" charset="0"/>
              </a:rPr>
              <a:t>Παράδειγμα (1</a:t>
            </a:r>
            <a:r>
              <a:rPr lang="el-GR" sz="4000" b="1" baseline="30000" dirty="0" smtClean="0">
                <a:latin typeface="Times New Roman" pitchFamily="18" charset="0"/>
              </a:rPr>
              <a:t>ο</a:t>
            </a:r>
            <a:r>
              <a:rPr lang="el-GR" sz="4000" b="1" dirty="0" smtClean="0">
                <a:latin typeface="Times New Roman" pitchFamily="18" charset="0"/>
              </a:rPr>
              <a:t>)</a:t>
            </a:r>
            <a:endParaRPr lang="el-GR" sz="4000" dirty="0">
              <a:latin typeface="Times New Roman" pitchFamily="18" charset="0"/>
            </a:endParaRPr>
          </a:p>
        </p:txBody>
      </p:sp>
    </p:spTree>
    <p:extLst>
      <p:ext uri="{BB962C8B-B14F-4D97-AF65-F5344CB8AC3E}">
        <p14:creationId xmlns:p14="http://schemas.microsoft.com/office/powerpoint/2010/main" val="347581910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sz="half" idx="1"/>
          </p:nvPr>
        </p:nvSpPr>
        <p:spPr>
          <a:xfrm>
            <a:off x="251520" y="1025525"/>
            <a:ext cx="8712968" cy="5571827"/>
          </a:xfrm>
        </p:spPr>
        <p:txBody>
          <a:bodyPr/>
          <a:lstStyle/>
          <a:p>
            <a:pPr marL="0" indent="0" algn="just">
              <a:buFont typeface="Wingdings" pitchFamily="2" charset="2"/>
              <a:buNone/>
            </a:pPr>
            <a:r>
              <a:rPr lang="el-GR" sz="2800" dirty="0">
                <a:latin typeface="Times New Roman" pitchFamily="18" charset="0"/>
              </a:rPr>
              <a:t>Η πραγματική ταμειακή εισροή από κάθε ομολογία είναι (1.000-10=) €990.  Το κάθε ετήσιο τοκομερίδιο θα ανέρχεται σε (0,11</a:t>
            </a:r>
            <a:r>
              <a:rPr lang="el-GR" sz="2800" dirty="0">
                <a:latin typeface="Times New Roman" pitchFamily="18" charset="0"/>
                <a:sym typeface="Symbol" pitchFamily="18" charset="2"/>
              </a:rPr>
              <a:t></a:t>
            </a:r>
            <a:r>
              <a:rPr lang="el-GR" sz="2800" dirty="0">
                <a:latin typeface="Times New Roman" pitchFamily="18" charset="0"/>
              </a:rPr>
              <a:t>1.000=) €110. Το προ φόρων κόστος του ομολογιακού δανείου, προσαρμοσμένο στο κόστος έκδοσης και διάθεσης του δανείου αυτού είναι ίσο με: </a:t>
            </a:r>
          </a:p>
          <a:p>
            <a:pPr marL="0" indent="0" algn="just">
              <a:buFont typeface="Wingdings" pitchFamily="2" charset="2"/>
              <a:buNone/>
            </a:pPr>
            <a:endParaRPr lang="el-GR" sz="2400" dirty="0">
              <a:latin typeface="Times New Roman" pitchFamily="18" charset="0"/>
            </a:endParaRPr>
          </a:p>
          <a:p>
            <a:pPr marL="0" indent="0" algn="just">
              <a:buFont typeface="Wingdings" pitchFamily="2" charset="2"/>
              <a:buNone/>
            </a:pPr>
            <a:endParaRPr lang="el-GR" sz="2400" dirty="0">
              <a:latin typeface="Times New Roman" pitchFamily="18" charset="0"/>
            </a:endParaRPr>
          </a:p>
          <a:p>
            <a:pPr marL="0" indent="0">
              <a:buFont typeface="Wingdings" pitchFamily="2" charset="2"/>
              <a:buNone/>
            </a:pPr>
            <a:endParaRPr lang="el-GR" sz="2400" dirty="0">
              <a:latin typeface="Times New Roman" pitchFamily="18" charset="0"/>
            </a:endParaRPr>
          </a:p>
          <a:p>
            <a:pPr marL="0" indent="0">
              <a:buFont typeface="Wingdings" pitchFamily="2" charset="2"/>
              <a:buNone/>
            </a:pPr>
            <a:endParaRPr lang="el-GR" sz="2400" dirty="0">
              <a:latin typeface="Times New Roman" pitchFamily="18" charset="0"/>
            </a:endParaRPr>
          </a:p>
          <a:p>
            <a:pPr marL="0" indent="0" algn="just">
              <a:buFont typeface="Wingdings" pitchFamily="2" charset="2"/>
              <a:buNone/>
            </a:pPr>
            <a:r>
              <a:rPr lang="el-GR" sz="2800" dirty="0">
                <a:latin typeface="Times New Roman" pitchFamily="18" charset="0"/>
              </a:rPr>
              <a:t>Κατά συνέπεια, το μετά από φόρους κόστος του ομολογιακού δανείου θα είναι ίσο με </a:t>
            </a:r>
          </a:p>
          <a:p>
            <a:pPr marL="0" indent="0">
              <a:buFont typeface="Wingdings" pitchFamily="2" charset="2"/>
              <a:buNone/>
            </a:pPr>
            <a:r>
              <a:rPr lang="el-GR" b="1" dirty="0">
                <a:solidFill>
                  <a:srgbClr val="006600"/>
                </a:solidFill>
                <a:latin typeface="Times New Roman" pitchFamily="18" charset="0"/>
              </a:rPr>
              <a:t>k</a:t>
            </a:r>
            <a:r>
              <a:rPr lang="el-GR" b="1" baseline="-25000" dirty="0">
                <a:solidFill>
                  <a:srgbClr val="006600"/>
                </a:solidFill>
                <a:latin typeface="Times New Roman" pitchFamily="18" charset="0"/>
              </a:rPr>
              <a:t>dt</a:t>
            </a:r>
            <a:r>
              <a:rPr lang="el-GR" b="1" dirty="0">
                <a:solidFill>
                  <a:srgbClr val="006600"/>
                </a:solidFill>
                <a:latin typeface="Times New Roman" pitchFamily="18" charset="0"/>
              </a:rPr>
              <a:t> = [(0,1113) </a:t>
            </a:r>
            <a:r>
              <a:rPr lang="el-GR" b="1" dirty="0">
                <a:solidFill>
                  <a:srgbClr val="006600"/>
                </a:solidFill>
                <a:latin typeface="Times New Roman" pitchFamily="18" charset="0"/>
                <a:sym typeface="Symbol" pitchFamily="18" charset="2"/>
              </a:rPr>
              <a:t></a:t>
            </a:r>
            <a:r>
              <a:rPr lang="el-GR" b="1" dirty="0">
                <a:solidFill>
                  <a:srgbClr val="006600"/>
                </a:solidFill>
                <a:latin typeface="Times New Roman" pitchFamily="18" charset="0"/>
              </a:rPr>
              <a:t> (1-0,40)]   </a:t>
            </a:r>
            <a:r>
              <a:rPr lang="el-GR" b="1" dirty="0">
                <a:solidFill>
                  <a:srgbClr val="006600"/>
                </a:solidFill>
                <a:latin typeface="Times New Roman" pitchFamily="18" charset="0"/>
                <a:sym typeface="Symbol" pitchFamily="18" charset="2"/>
              </a:rPr>
              <a:t></a:t>
            </a:r>
            <a:r>
              <a:rPr lang="el-GR" b="1" dirty="0">
                <a:solidFill>
                  <a:srgbClr val="006600"/>
                </a:solidFill>
                <a:latin typeface="Times New Roman" pitchFamily="18" charset="0"/>
              </a:rPr>
              <a:t>  k</a:t>
            </a:r>
            <a:r>
              <a:rPr lang="el-GR" b="1" baseline="-25000" dirty="0">
                <a:solidFill>
                  <a:srgbClr val="006600"/>
                </a:solidFill>
                <a:latin typeface="Times New Roman" pitchFamily="18" charset="0"/>
              </a:rPr>
              <a:t>dt</a:t>
            </a:r>
            <a:r>
              <a:rPr lang="el-GR" b="1" dirty="0">
                <a:solidFill>
                  <a:srgbClr val="006600"/>
                </a:solidFill>
                <a:latin typeface="Times New Roman" pitchFamily="18" charset="0"/>
              </a:rPr>
              <a:t> = 6,68% </a:t>
            </a:r>
          </a:p>
        </p:txBody>
      </p:sp>
      <p:graphicFrame>
        <p:nvGraphicFramePr>
          <p:cNvPr id="45060" name="Object 4"/>
          <p:cNvGraphicFramePr>
            <a:graphicFrameLocks noGrp="1" noChangeAspect="1"/>
          </p:cNvGraphicFramePr>
          <p:nvPr>
            <p:ph sz="half" idx="2"/>
          </p:nvPr>
        </p:nvGraphicFramePr>
        <p:xfrm>
          <a:off x="323528" y="3356992"/>
          <a:ext cx="8496944" cy="1512168"/>
        </p:xfrm>
        <a:graphic>
          <a:graphicData uri="http://schemas.openxmlformats.org/presentationml/2006/ole">
            <mc:AlternateContent xmlns:mc="http://schemas.openxmlformats.org/markup-compatibility/2006">
              <mc:Choice xmlns:v="urn:schemas-microsoft-com:vml" Requires="v">
                <p:oleObj spid="_x0000_s4765704" name="Equation" r:id="rId4" imgW="3416300" imgH="469900" progId="">
                  <p:embed/>
                </p:oleObj>
              </mc:Choice>
              <mc:Fallback>
                <p:oleObj name="Equation" r:id="rId4" imgW="3416300" imgH="46990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356992"/>
                        <a:ext cx="8496944" cy="1512168"/>
                      </a:xfrm>
                      <a:prstGeom prst="rect">
                        <a:avLst/>
                      </a:prstGeom>
                      <a:solidFill>
                        <a:schemeClr val="tx1"/>
                      </a:solidFill>
                    </p:spPr>
                  </p:pic>
                </p:oleObj>
              </mc:Fallback>
            </mc:AlternateContent>
          </a:graphicData>
        </a:graphic>
      </p:graphicFrame>
      <p:sp>
        <p:nvSpPr>
          <p:cNvPr id="45063" name="Rectangle 7"/>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a:latin typeface="Times New Roman" pitchFamily="18" charset="0"/>
              </a:rPr>
              <a:t>Απάντηση Παραδείγματος</a:t>
            </a:r>
          </a:p>
        </p:txBody>
      </p:sp>
    </p:spTree>
    <p:extLst>
      <p:ext uri="{BB962C8B-B14F-4D97-AF65-F5344CB8AC3E}">
        <p14:creationId xmlns:p14="http://schemas.microsoft.com/office/powerpoint/2010/main" val="22669197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323528" y="190501"/>
            <a:ext cx="8363272" cy="934244"/>
          </a:xfrm>
        </p:spPr>
        <p:txBody>
          <a:bodyPr/>
          <a:lstStyle/>
          <a:p>
            <a:r>
              <a:rPr lang="el-GR" sz="4000" b="1" dirty="0"/>
              <a:t>Κόστος τραπεζικού δανείου (1)</a:t>
            </a:r>
          </a:p>
        </p:txBody>
      </p:sp>
      <p:sp>
        <p:nvSpPr>
          <p:cNvPr id="302083" name="Rectangle 3"/>
          <p:cNvSpPr>
            <a:spLocks noGrp="1" noChangeArrowheads="1"/>
          </p:cNvSpPr>
          <p:nvPr>
            <p:ph type="body" sz="half" idx="1"/>
          </p:nvPr>
        </p:nvSpPr>
        <p:spPr>
          <a:xfrm>
            <a:off x="0" y="1124744"/>
            <a:ext cx="8892480" cy="2913856"/>
          </a:xfrm>
        </p:spPr>
        <p:txBody>
          <a:bodyPr/>
          <a:lstStyle/>
          <a:p>
            <a:r>
              <a:rPr lang="el-GR" sz="2800" dirty="0"/>
              <a:t>Ίδια λογική με το κόστος του </a:t>
            </a:r>
            <a:r>
              <a:rPr lang="el-GR" sz="2800" dirty="0" smtClean="0"/>
              <a:t>τραπεζικού </a:t>
            </a:r>
            <a:r>
              <a:rPr lang="el-GR" sz="2800" dirty="0"/>
              <a:t>δανείου με τη διαφορά ότι έχουμε συνήθως τοκοχρεολύσιο</a:t>
            </a:r>
          </a:p>
          <a:p>
            <a:r>
              <a:rPr lang="el-GR" sz="2800" dirty="0"/>
              <a:t>Πρώτο στάδιο: </a:t>
            </a:r>
            <a:r>
              <a:rPr lang="el-GR" sz="2800" u="sng" dirty="0"/>
              <a:t>προ φόρων</a:t>
            </a:r>
            <a:r>
              <a:rPr lang="el-GR" sz="2800" dirty="0"/>
              <a:t> κόστος ομολογιακού δανείου </a:t>
            </a:r>
          </a:p>
          <a:p>
            <a:r>
              <a:rPr lang="el-GR" sz="2800" dirty="0"/>
              <a:t>Τύπος υπολογισμού:</a:t>
            </a:r>
          </a:p>
        </p:txBody>
      </p:sp>
      <p:graphicFrame>
        <p:nvGraphicFramePr>
          <p:cNvPr id="302084" name="Object 4"/>
          <p:cNvGraphicFramePr>
            <a:graphicFrameLocks noGrp="1" noChangeAspect="1"/>
          </p:cNvGraphicFramePr>
          <p:nvPr>
            <p:ph sz="half" idx="2"/>
          </p:nvPr>
        </p:nvGraphicFramePr>
        <p:xfrm>
          <a:off x="2771800" y="3581400"/>
          <a:ext cx="4464496" cy="1017588"/>
        </p:xfrm>
        <a:graphic>
          <a:graphicData uri="http://schemas.openxmlformats.org/presentationml/2006/ole">
            <mc:AlternateContent xmlns:mc="http://schemas.openxmlformats.org/markup-compatibility/2006">
              <mc:Choice xmlns:v="urn:schemas-microsoft-com:vml" Requires="v">
                <p:oleObj spid="_x0000_s4246539" name="Equation" r:id="rId3" imgW="1155700" imgH="482600" progId="">
                  <p:embed/>
                </p:oleObj>
              </mc:Choice>
              <mc:Fallback>
                <p:oleObj name="Equation" r:id="rId3" imgW="1155700" imgH="4826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581400"/>
                        <a:ext cx="4464496" cy="101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2086" name="Rectangle 6"/>
          <p:cNvSpPr>
            <a:spLocks noChangeArrowheads="1"/>
          </p:cNvSpPr>
          <p:nvPr/>
        </p:nvSpPr>
        <p:spPr bwMode="auto">
          <a:xfrm>
            <a:off x="152400" y="4410646"/>
            <a:ext cx="8197850" cy="2308324"/>
          </a:xfrm>
          <a:prstGeom prst="rect">
            <a:avLst/>
          </a:prstGeom>
          <a:noFill/>
          <a:ln w="9525">
            <a:noFill/>
            <a:miter lim="800000"/>
            <a:headEnd/>
            <a:tailEnd/>
          </a:ln>
          <a:effectLst/>
        </p:spPr>
        <p:txBody>
          <a:bodyPr wrap="square" anchor="ctr">
            <a:spAutoFit/>
          </a:bodyPr>
          <a:lstStyle/>
          <a:p>
            <a:pPr algn="just"/>
            <a:r>
              <a:rPr lang="el-GR" sz="2400" b="1" dirty="0">
                <a:solidFill>
                  <a:srgbClr val="C00000"/>
                </a:solidFill>
                <a:latin typeface="Times New Roman" pitchFamily="18" charset="0"/>
              </a:rPr>
              <a:t>NP</a:t>
            </a:r>
            <a:r>
              <a:rPr lang="el-GR" sz="2400" b="1" dirty="0">
                <a:solidFill>
                  <a:srgbClr val="002060"/>
                </a:solidFill>
                <a:latin typeface="Times New Roman" pitchFamily="18" charset="0"/>
              </a:rPr>
              <a:t> = η πραγματική ταμειακή εισροή στην εταιρεία από το τραπεζικό δάνειο</a:t>
            </a:r>
          </a:p>
          <a:p>
            <a:pPr algn="just"/>
            <a:r>
              <a:rPr lang="el-GR" sz="2400" b="1" dirty="0">
                <a:solidFill>
                  <a:srgbClr val="006600"/>
                </a:solidFill>
                <a:latin typeface="Times New Roman" pitchFamily="18" charset="0"/>
              </a:rPr>
              <a:t>I</a:t>
            </a:r>
            <a:r>
              <a:rPr lang="el-GR" sz="2400" b="1" baseline="-25000" dirty="0">
                <a:solidFill>
                  <a:srgbClr val="006600"/>
                </a:solidFill>
                <a:latin typeface="Times New Roman" pitchFamily="18" charset="0"/>
              </a:rPr>
              <a:t>t</a:t>
            </a:r>
            <a:r>
              <a:rPr lang="el-GR" sz="2400" b="1" dirty="0">
                <a:solidFill>
                  <a:srgbClr val="006600"/>
                </a:solidFill>
                <a:latin typeface="Times New Roman" pitchFamily="18" charset="0"/>
              </a:rPr>
              <a:t> </a:t>
            </a:r>
            <a:r>
              <a:rPr lang="el-GR" sz="2400" b="1" dirty="0">
                <a:solidFill>
                  <a:srgbClr val="002060"/>
                </a:solidFill>
                <a:latin typeface="Times New Roman" pitchFamily="18" charset="0"/>
              </a:rPr>
              <a:t>= η ετήσια πληρωμή τόκου σε δραχμές</a:t>
            </a:r>
          </a:p>
          <a:p>
            <a:pPr algn="just"/>
            <a:r>
              <a:rPr lang="el-GR" sz="2400" b="1" dirty="0">
                <a:solidFill>
                  <a:srgbClr val="333300"/>
                </a:solidFill>
                <a:latin typeface="Times New Roman" pitchFamily="18" charset="0"/>
              </a:rPr>
              <a:t>n</a:t>
            </a:r>
            <a:r>
              <a:rPr lang="el-GR" sz="2400" b="1" dirty="0">
                <a:solidFill>
                  <a:srgbClr val="002060"/>
                </a:solidFill>
                <a:latin typeface="Times New Roman" pitchFamily="18" charset="0"/>
              </a:rPr>
              <a:t> = ο αριθμός των ετών που διαρκεί το δάνειο</a:t>
            </a:r>
          </a:p>
          <a:p>
            <a:pPr algn="just"/>
            <a:r>
              <a:rPr lang="el-GR" sz="2400" b="1" dirty="0">
                <a:solidFill>
                  <a:srgbClr val="7030A0"/>
                </a:solidFill>
                <a:latin typeface="Times New Roman" pitchFamily="18" charset="0"/>
              </a:rPr>
              <a:t>P</a:t>
            </a:r>
            <a:r>
              <a:rPr lang="el-GR" sz="2400" b="1" baseline="-25000" dirty="0">
                <a:solidFill>
                  <a:srgbClr val="7030A0"/>
                </a:solidFill>
                <a:latin typeface="Times New Roman" pitchFamily="18" charset="0"/>
              </a:rPr>
              <a:t>t</a:t>
            </a:r>
            <a:r>
              <a:rPr lang="el-GR" sz="2400" b="1" dirty="0">
                <a:solidFill>
                  <a:srgbClr val="002060"/>
                </a:solidFill>
                <a:latin typeface="Times New Roman" pitchFamily="18" charset="0"/>
              </a:rPr>
              <a:t> = η ετήσια πληρωμή χρεολυσίου</a:t>
            </a:r>
          </a:p>
          <a:p>
            <a:pPr algn="just"/>
            <a:r>
              <a:rPr lang="el-GR" sz="2400" b="1" dirty="0">
                <a:solidFill>
                  <a:srgbClr val="FF0000"/>
                </a:solidFill>
                <a:latin typeface="Times New Roman" pitchFamily="18" charset="0"/>
              </a:rPr>
              <a:t>k</a:t>
            </a:r>
            <a:r>
              <a:rPr lang="el-GR" sz="2400" b="1" baseline="-25000" dirty="0">
                <a:solidFill>
                  <a:srgbClr val="FF0000"/>
                </a:solidFill>
                <a:latin typeface="Times New Roman" pitchFamily="18" charset="0"/>
              </a:rPr>
              <a:t>d</a:t>
            </a:r>
            <a:r>
              <a:rPr lang="el-GR" sz="2400" b="1" dirty="0">
                <a:solidFill>
                  <a:srgbClr val="002060"/>
                </a:solidFill>
                <a:latin typeface="Times New Roman" pitchFamily="18" charset="0"/>
              </a:rPr>
              <a:t> = το κόστος του τραπεζικού δανείου</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0" y="274638"/>
            <a:ext cx="9144000" cy="706090"/>
          </a:xfrm>
        </p:spPr>
        <p:txBody>
          <a:bodyPr/>
          <a:lstStyle/>
          <a:p>
            <a:r>
              <a:rPr lang="el-GR" b="1" dirty="0"/>
              <a:t>Κόστος τραπεζικού δανείου (2)</a:t>
            </a:r>
          </a:p>
        </p:txBody>
      </p:sp>
      <p:sp>
        <p:nvSpPr>
          <p:cNvPr id="305155" name="Rectangle 3"/>
          <p:cNvSpPr>
            <a:spLocks noGrp="1" noChangeArrowheads="1"/>
          </p:cNvSpPr>
          <p:nvPr>
            <p:ph type="body" sz="half" idx="1"/>
          </p:nvPr>
        </p:nvSpPr>
        <p:spPr>
          <a:xfrm>
            <a:off x="323528" y="1412776"/>
            <a:ext cx="8287072" cy="3921224"/>
          </a:xfrm>
        </p:spPr>
        <p:txBody>
          <a:bodyPr/>
          <a:lstStyle/>
          <a:p>
            <a:pPr>
              <a:lnSpc>
                <a:spcPct val="90000"/>
              </a:lnSpc>
            </a:pPr>
            <a:r>
              <a:rPr lang="el-GR" sz="2800" dirty="0"/>
              <a:t>Δεύτερο στάδιο: </a:t>
            </a:r>
            <a:r>
              <a:rPr lang="el-GR" sz="2800" u="sng" dirty="0"/>
              <a:t>μετά από φόρους</a:t>
            </a:r>
            <a:r>
              <a:rPr lang="el-GR" sz="2800" dirty="0"/>
              <a:t> κόστος του </a:t>
            </a:r>
            <a:r>
              <a:rPr lang="el-GR" sz="2800" dirty="0" smtClean="0"/>
              <a:t>τραπεζικού </a:t>
            </a:r>
            <a:r>
              <a:rPr lang="el-GR" sz="2800" dirty="0"/>
              <a:t>δανείου </a:t>
            </a:r>
          </a:p>
          <a:p>
            <a:pPr>
              <a:lnSpc>
                <a:spcPct val="90000"/>
              </a:lnSpc>
            </a:pPr>
            <a:r>
              <a:rPr lang="el-GR" sz="2800" dirty="0"/>
              <a:t>Προσαρμόζουμε το προ φόρων κόστος αναλόγως του συντελεστή φορολόγησης</a:t>
            </a:r>
          </a:p>
          <a:p>
            <a:pPr>
              <a:lnSpc>
                <a:spcPct val="90000"/>
              </a:lnSpc>
            </a:pPr>
            <a:r>
              <a:rPr lang="el-GR" sz="2800" dirty="0"/>
              <a:t>Τύπος υπολογισμού:</a:t>
            </a:r>
          </a:p>
        </p:txBody>
      </p:sp>
      <p:graphicFrame>
        <p:nvGraphicFramePr>
          <p:cNvPr id="305156" name="Object 4"/>
          <p:cNvGraphicFramePr>
            <a:graphicFrameLocks noGrp="1" noChangeAspect="1"/>
          </p:cNvGraphicFramePr>
          <p:nvPr>
            <p:ph sz="half" idx="2"/>
          </p:nvPr>
        </p:nvGraphicFramePr>
        <p:xfrm>
          <a:off x="2843808" y="3933056"/>
          <a:ext cx="4824536" cy="991369"/>
        </p:xfrm>
        <a:graphic>
          <a:graphicData uri="http://schemas.openxmlformats.org/presentationml/2006/ole">
            <mc:AlternateContent xmlns:mc="http://schemas.openxmlformats.org/markup-compatibility/2006">
              <mc:Choice xmlns:v="urn:schemas-microsoft-com:vml" Requires="v">
                <p:oleObj spid="_x0000_s4247563" name="Equation" r:id="rId3" imgW="965200" imgH="254000" progId="">
                  <p:embed/>
                </p:oleObj>
              </mc:Choice>
              <mc:Fallback>
                <p:oleObj name="Equation" r:id="rId3" imgW="965200" imgH="2540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933056"/>
                        <a:ext cx="4824536" cy="9913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5157" name="Rectangle 5"/>
          <p:cNvSpPr>
            <a:spLocks noChangeArrowheads="1"/>
          </p:cNvSpPr>
          <p:nvPr/>
        </p:nvSpPr>
        <p:spPr bwMode="auto">
          <a:xfrm>
            <a:off x="381000" y="5336347"/>
            <a:ext cx="8001000" cy="830997"/>
          </a:xfrm>
          <a:prstGeom prst="rect">
            <a:avLst/>
          </a:prstGeom>
          <a:noFill/>
          <a:ln w="9525">
            <a:noFill/>
            <a:miter lim="800000"/>
            <a:headEnd/>
            <a:tailEnd/>
          </a:ln>
          <a:effectLst/>
        </p:spPr>
        <p:txBody>
          <a:bodyPr wrap="square" anchor="ctr">
            <a:spAutoFit/>
          </a:bodyPr>
          <a:lstStyle/>
          <a:p>
            <a:pPr algn="just"/>
            <a:r>
              <a:rPr lang="el-GR" sz="2400" b="1" dirty="0">
                <a:solidFill>
                  <a:srgbClr val="FF0000"/>
                </a:solidFill>
                <a:latin typeface="Times New Roman" pitchFamily="18" charset="0"/>
              </a:rPr>
              <a:t>k</a:t>
            </a:r>
            <a:r>
              <a:rPr lang="el-GR" sz="2400" b="1" baseline="-25000" dirty="0">
                <a:solidFill>
                  <a:srgbClr val="FF0000"/>
                </a:solidFill>
                <a:latin typeface="Times New Roman" pitchFamily="18" charset="0"/>
              </a:rPr>
              <a:t>dt</a:t>
            </a:r>
            <a:r>
              <a:rPr lang="el-GR" sz="2400" b="1" dirty="0">
                <a:solidFill>
                  <a:srgbClr val="FF0000"/>
                </a:solidFill>
                <a:latin typeface="Times New Roman" pitchFamily="18" charset="0"/>
              </a:rPr>
              <a:t> </a:t>
            </a:r>
            <a:r>
              <a:rPr lang="el-GR" sz="2400" b="1" dirty="0">
                <a:solidFill>
                  <a:srgbClr val="002060"/>
                </a:solidFill>
                <a:latin typeface="Times New Roman" pitchFamily="18" charset="0"/>
              </a:rPr>
              <a:t>= το μετά από φόρους κόστος </a:t>
            </a:r>
            <a:r>
              <a:rPr lang="el-GR" sz="2400" b="1">
                <a:solidFill>
                  <a:srgbClr val="002060"/>
                </a:solidFill>
                <a:latin typeface="Times New Roman" pitchFamily="18" charset="0"/>
              </a:rPr>
              <a:t>του </a:t>
            </a:r>
            <a:r>
              <a:rPr lang="el-GR" sz="2400" b="1" smtClean="0">
                <a:solidFill>
                  <a:srgbClr val="002060"/>
                </a:solidFill>
                <a:latin typeface="Times New Roman" pitchFamily="18" charset="0"/>
              </a:rPr>
              <a:t>τραπεζικού </a:t>
            </a:r>
            <a:r>
              <a:rPr lang="el-GR" sz="2400" b="1" dirty="0">
                <a:solidFill>
                  <a:srgbClr val="002060"/>
                </a:solidFill>
                <a:latin typeface="Times New Roman" pitchFamily="18" charset="0"/>
              </a:rPr>
              <a:t>δανείου, </a:t>
            </a:r>
          </a:p>
          <a:p>
            <a:pPr algn="just"/>
            <a:r>
              <a:rPr lang="en-US" sz="2400" b="1" dirty="0">
                <a:solidFill>
                  <a:srgbClr val="006600"/>
                </a:solidFill>
                <a:latin typeface="Times New Roman" pitchFamily="18" charset="0"/>
              </a:rPr>
              <a:t>t</a:t>
            </a:r>
            <a:r>
              <a:rPr lang="el-GR" sz="2400" b="1" dirty="0">
                <a:solidFill>
                  <a:srgbClr val="002060"/>
                </a:solidFill>
                <a:latin typeface="Times New Roman" pitchFamily="18" charset="0"/>
              </a:rPr>
              <a:t> = ο φορολογικός συντελεστής της εταιρείας.</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el-GR" sz="4000" b="1" dirty="0"/>
              <a:t>Κόστος </a:t>
            </a:r>
            <a:r>
              <a:rPr lang="el-GR" sz="4000" b="1" dirty="0" smtClean="0"/>
              <a:t>Προνομιούχου </a:t>
            </a:r>
            <a:r>
              <a:rPr lang="el-GR" sz="4000" b="1" dirty="0"/>
              <a:t>Μ</a:t>
            </a:r>
            <a:r>
              <a:rPr lang="el-GR" sz="4000" b="1" dirty="0" smtClean="0"/>
              <a:t>ετοχής</a:t>
            </a:r>
            <a:endParaRPr lang="el-GR" sz="4000" b="1" dirty="0"/>
          </a:p>
        </p:txBody>
      </p:sp>
      <p:sp>
        <p:nvSpPr>
          <p:cNvPr id="306179" name="Rectangle 3"/>
          <p:cNvSpPr>
            <a:spLocks noGrp="1" noChangeArrowheads="1"/>
          </p:cNvSpPr>
          <p:nvPr>
            <p:ph type="body" sz="half" idx="1"/>
          </p:nvPr>
        </p:nvSpPr>
        <p:spPr>
          <a:xfrm>
            <a:off x="251520" y="1340768"/>
            <a:ext cx="8712968" cy="2926432"/>
          </a:xfrm>
        </p:spPr>
        <p:txBody>
          <a:bodyPr/>
          <a:lstStyle/>
          <a:p>
            <a:pPr>
              <a:lnSpc>
                <a:spcPct val="90000"/>
              </a:lnSpc>
            </a:pPr>
            <a:r>
              <a:rPr lang="el-GR" sz="2800" dirty="0"/>
              <a:t>Ως κόστος της προνομιούχου μετοχής για την επιχείρηση μπορεί να θεωρηθεί το ετήσιο μέρισμά της.</a:t>
            </a:r>
          </a:p>
          <a:p>
            <a:pPr>
              <a:lnSpc>
                <a:spcPct val="90000"/>
              </a:lnSpc>
            </a:pPr>
            <a:r>
              <a:rPr lang="el-GR" sz="2800" dirty="0"/>
              <a:t>Εφόσον η προνομιούχος μετοχή δεν έχει ημερομηνία λήξης, ο τύπος υπολογισμού του κόστους της υπολογίζεται με βάση τον τύπο της διηνεκούς ράντας, και είναι:</a:t>
            </a:r>
          </a:p>
          <a:p>
            <a:pPr>
              <a:lnSpc>
                <a:spcPct val="90000"/>
              </a:lnSpc>
            </a:pPr>
            <a:endParaRPr lang="el-GR" sz="2200" dirty="0"/>
          </a:p>
        </p:txBody>
      </p:sp>
      <p:graphicFrame>
        <p:nvGraphicFramePr>
          <p:cNvPr id="306180" name="Object 4"/>
          <p:cNvGraphicFramePr>
            <a:graphicFrameLocks noGrp="1" noChangeAspect="1"/>
          </p:cNvGraphicFramePr>
          <p:nvPr>
            <p:ph sz="half" idx="2"/>
          </p:nvPr>
        </p:nvGraphicFramePr>
        <p:xfrm>
          <a:off x="3203848" y="4267200"/>
          <a:ext cx="2736304" cy="1034008"/>
        </p:xfrm>
        <a:graphic>
          <a:graphicData uri="http://schemas.openxmlformats.org/presentationml/2006/ole">
            <mc:AlternateContent xmlns:mc="http://schemas.openxmlformats.org/markup-compatibility/2006">
              <mc:Choice xmlns:v="urn:schemas-microsoft-com:vml" Requires="v">
                <p:oleObj spid="_x0000_s4248587" name="Equation" r:id="rId3" imgW="622300" imgH="457200" progId="">
                  <p:embed/>
                </p:oleObj>
              </mc:Choice>
              <mc:Fallback>
                <p:oleObj name="Equation" r:id="rId3" imgW="622300" imgH="4572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267200"/>
                        <a:ext cx="2736304" cy="10340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6182" name="Rectangle 6"/>
          <p:cNvSpPr>
            <a:spLocks noChangeArrowheads="1"/>
          </p:cNvSpPr>
          <p:nvPr/>
        </p:nvSpPr>
        <p:spPr bwMode="auto">
          <a:xfrm>
            <a:off x="251520" y="5280883"/>
            <a:ext cx="8521824" cy="1200329"/>
          </a:xfrm>
          <a:prstGeom prst="rect">
            <a:avLst/>
          </a:prstGeom>
          <a:noFill/>
          <a:ln w="9525">
            <a:noFill/>
            <a:miter lim="800000"/>
            <a:headEnd/>
            <a:tailEnd/>
          </a:ln>
          <a:effectLst/>
        </p:spPr>
        <p:txBody>
          <a:bodyPr wrap="square" anchor="ctr">
            <a:spAutoFit/>
          </a:bodyPr>
          <a:lstStyle/>
          <a:p>
            <a:pPr algn="just"/>
            <a:r>
              <a:rPr lang="en-US" sz="2400" b="1" dirty="0">
                <a:solidFill>
                  <a:srgbClr val="006600"/>
                </a:solidFill>
                <a:latin typeface="Times New Roman" pitchFamily="18" charset="0"/>
              </a:rPr>
              <a:t>D</a:t>
            </a:r>
            <a:r>
              <a:rPr lang="en-US" sz="2400" b="1" baseline="-25000" dirty="0">
                <a:solidFill>
                  <a:srgbClr val="006600"/>
                </a:solidFill>
                <a:latin typeface="Times New Roman" pitchFamily="18" charset="0"/>
              </a:rPr>
              <a:t>ps</a:t>
            </a:r>
            <a:r>
              <a:rPr lang="el-GR" sz="2400" b="1" dirty="0">
                <a:solidFill>
                  <a:srgbClr val="006600"/>
                </a:solidFill>
                <a:latin typeface="Times New Roman" pitchFamily="18" charset="0"/>
              </a:rPr>
              <a:t> </a:t>
            </a:r>
            <a:r>
              <a:rPr lang="el-GR" sz="2400" b="1" dirty="0">
                <a:solidFill>
                  <a:srgbClr val="002060"/>
                </a:solidFill>
                <a:latin typeface="Times New Roman" pitchFamily="18" charset="0"/>
              </a:rPr>
              <a:t>=  το ετήσιο μέρισμα της προνομιούχου μετοχής</a:t>
            </a:r>
          </a:p>
          <a:p>
            <a:pPr algn="just"/>
            <a:r>
              <a:rPr lang="en-US" sz="2400" b="1" dirty="0">
                <a:solidFill>
                  <a:srgbClr val="C00000"/>
                </a:solidFill>
                <a:latin typeface="Times New Roman" pitchFamily="18" charset="0"/>
              </a:rPr>
              <a:t>M</a:t>
            </a:r>
            <a:r>
              <a:rPr lang="el-GR" sz="2400" b="1" baseline="-25000" dirty="0">
                <a:solidFill>
                  <a:srgbClr val="C00000"/>
                </a:solidFill>
                <a:latin typeface="Times New Roman" pitchFamily="18" charset="0"/>
              </a:rPr>
              <a:t>0</a:t>
            </a:r>
            <a:r>
              <a:rPr lang="el-GR" sz="2400" b="1" dirty="0">
                <a:solidFill>
                  <a:srgbClr val="002060"/>
                </a:solidFill>
                <a:latin typeface="Times New Roman" pitchFamily="18" charset="0"/>
              </a:rPr>
              <a:t> = η πραγματική ταμειακή εισροή ανά προνομιούχο μετοχή </a:t>
            </a:r>
          </a:p>
          <a:p>
            <a:pPr algn="just"/>
            <a:r>
              <a:rPr lang="en-US" sz="2400" b="1" dirty="0">
                <a:solidFill>
                  <a:srgbClr val="003300"/>
                </a:solidFill>
                <a:latin typeface="Times New Roman" pitchFamily="18" charset="0"/>
              </a:rPr>
              <a:t>k</a:t>
            </a:r>
            <a:r>
              <a:rPr lang="en-US" sz="2400" b="1" baseline="-25000" dirty="0">
                <a:solidFill>
                  <a:srgbClr val="003300"/>
                </a:solidFill>
                <a:latin typeface="Times New Roman" pitchFamily="18" charset="0"/>
              </a:rPr>
              <a:t>ps</a:t>
            </a:r>
            <a:r>
              <a:rPr lang="el-GR" sz="2400" b="1" dirty="0">
                <a:solidFill>
                  <a:srgbClr val="002060"/>
                </a:solidFill>
                <a:latin typeface="Times New Roman" pitchFamily="18" charset="0"/>
              </a:rPr>
              <a:t> = το κόστος των προνομιούχων μετοχών</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79512" y="980729"/>
            <a:ext cx="8796213" cy="5688631"/>
          </a:xfrm>
        </p:spPr>
        <p:txBody>
          <a:bodyPr/>
          <a:lstStyle/>
          <a:p>
            <a:pPr marL="0" indent="0" algn="just">
              <a:lnSpc>
                <a:spcPct val="90000"/>
              </a:lnSpc>
              <a:buFont typeface="Wingdings" pitchFamily="2" charset="2"/>
              <a:buNone/>
            </a:pPr>
            <a:r>
              <a:rPr lang="el-GR" sz="3600" dirty="0">
                <a:latin typeface="Times New Roman" pitchFamily="18" charset="0"/>
              </a:rPr>
              <a:t>Η επιχείρηση ΑΒΓ εξετάζει την έκδοση νέου προνομιούχου μετοχικού κεφαλαίου. Η επιχείρηση εκτιμά ότι μπορεί να πουλήσει την κάθε προνομιούχο μετοχή στην ονομαστική της αξία που θα είναι $</a:t>
            </a:r>
            <a:r>
              <a:rPr lang="el-GR" sz="3600" dirty="0" smtClean="0">
                <a:latin typeface="Times New Roman" pitchFamily="18" charset="0"/>
              </a:rPr>
              <a:t>100. Το </a:t>
            </a:r>
            <a:r>
              <a:rPr lang="el-GR" sz="3600" dirty="0">
                <a:latin typeface="Times New Roman" pitchFamily="18" charset="0"/>
              </a:rPr>
              <a:t>ετήσιο μέρισμα της προνομιούχου μετοχής θα είναι 12% της ονομαστικής της αξίας. Το κόστος έκδοσης και διάθεσης της κάθε μετοχής θα ανέρχεται σε 2,5% της ονομαστικής της αξίας. Να βρεθεί το κόστος του προνομιούχου μετοχικού κεφαλαίου.</a:t>
            </a:r>
          </a:p>
        </p:txBody>
      </p:sp>
      <p:sp>
        <p:nvSpPr>
          <p:cNvPr id="15365" name="Rectangle 5"/>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smtClean="0">
                <a:latin typeface="Times New Roman" pitchFamily="18" charset="0"/>
              </a:rPr>
              <a:t>Παράδειγμα (2</a:t>
            </a:r>
            <a:r>
              <a:rPr lang="el-GR" sz="4000" b="1" baseline="30000" dirty="0" smtClean="0">
                <a:latin typeface="Times New Roman" pitchFamily="18" charset="0"/>
              </a:rPr>
              <a:t>ο</a:t>
            </a:r>
            <a:r>
              <a:rPr lang="el-GR" sz="4000" b="1" dirty="0" smtClean="0">
                <a:latin typeface="Times New Roman" pitchFamily="18" charset="0"/>
              </a:rPr>
              <a:t>)</a:t>
            </a:r>
            <a:endParaRPr lang="el-GR" sz="4000" dirty="0">
              <a:latin typeface="Times New Roman" pitchFamily="18" charset="0"/>
            </a:endParaRPr>
          </a:p>
        </p:txBody>
      </p:sp>
    </p:spTree>
    <p:extLst>
      <p:ext uri="{BB962C8B-B14F-4D97-AF65-F5344CB8AC3E}">
        <p14:creationId xmlns:p14="http://schemas.microsoft.com/office/powerpoint/2010/main" val="44919421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251520" y="1412874"/>
            <a:ext cx="8712968" cy="4680421"/>
          </a:xfrm>
        </p:spPr>
        <p:txBody>
          <a:bodyPr/>
          <a:lstStyle/>
          <a:p>
            <a:pPr marL="0" indent="0" algn="just">
              <a:buFont typeface="Wingdings" pitchFamily="2" charset="2"/>
              <a:buNone/>
            </a:pPr>
            <a:r>
              <a:rPr lang="el-GR" sz="2800" dirty="0">
                <a:latin typeface="Times New Roman" pitchFamily="18" charset="0"/>
              </a:rPr>
              <a:t>Η πραγματική ταμειακή εισροή  είναι (100-2,5=)  $97,5. Το ετήσιο μέρισμα θα ανέρχεται σε (0,12</a:t>
            </a:r>
            <a:r>
              <a:rPr lang="el-GR" sz="2800" dirty="0">
                <a:latin typeface="Times New Roman" pitchFamily="18" charset="0"/>
                <a:sym typeface="Symbol" pitchFamily="18" charset="2"/>
              </a:rPr>
              <a:t></a:t>
            </a:r>
            <a:r>
              <a:rPr lang="el-GR" sz="2800" dirty="0">
                <a:latin typeface="Times New Roman" pitchFamily="18" charset="0"/>
              </a:rPr>
              <a:t>100=) $12. Οπότε, το κόστος του προνομιούχου μετοχικού κεφαλαίου είναι:</a:t>
            </a:r>
          </a:p>
          <a:p>
            <a:pPr marL="0" indent="0" algn="ctr">
              <a:buFont typeface="Wingdings" pitchFamily="2" charset="2"/>
              <a:buNone/>
            </a:pPr>
            <a:r>
              <a:rPr lang="en-US" b="1" dirty="0">
                <a:solidFill>
                  <a:srgbClr val="006600"/>
                </a:solidFill>
                <a:latin typeface="Times New Roman" pitchFamily="18" charset="0"/>
              </a:rPr>
              <a:t>k</a:t>
            </a:r>
            <a:r>
              <a:rPr lang="en-US" b="1" baseline="-25000" dirty="0">
                <a:solidFill>
                  <a:srgbClr val="006600"/>
                </a:solidFill>
                <a:latin typeface="Times New Roman" pitchFamily="18" charset="0"/>
              </a:rPr>
              <a:t>ps</a:t>
            </a:r>
            <a:r>
              <a:rPr lang="el-GR" b="1" dirty="0">
                <a:solidFill>
                  <a:srgbClr val="006600"/>
                </a:solidFill>
                <a:latin typeface="Times New Roman" pitchFamily="18" charset="0"/>
              </a:rPr>
              <a:t> = (12/97,5) = 0,1231 ή 12,31%</a:t>
            </a:r>
          </a:p>
        </p:txBody>
      </p:sp>
      <p:sp>
        <p:nvSpPr>
          <p:cNvPr id="48132" name="Rectangle 4"/>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a:latin typeface="Times New Roman" pitchFamily="18" charset="0"/>
              </a:rPr>
              <a:t>Απάντηση Παραδείγματος</a:t>
            </a:r>
          </a:p>
        </p:txBody>
      </p:sp>
    </p:spTree>
    <p:extLst>
      <p:ext uri="{BB962C8B-B14F-4D97-AF65-F5344CB8AC3E}">
        <p14:creationId xmlns:p14="http://schemas.microsoft.com/office/powerpoint/2010/main" val="96649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1847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l-GR" b="1" dirty="0"/>
              <a:t>Κόστος </a:t>
            </a:r>
            <a:r>
              <a:rPr lang="el-GR" b="1" dirty="0" smtClean="0"/>
              <a:t>Ιδίων </a:t>
            </a:r>
            <a:r>
              <a:rPr lang="el-GR" b="1" dirty="0"/>
              <a:t>Κ</a:t>
            </a:r>
            <a:r>
              <a:rPr lang="el-GR" b="1" dirty="0" smtClean="0"/>
              <a:t>εφαλαίων</a:t>
            </a:r>
            <a:endParaRPr lang="el-GR" b="1" dirty="0"/>
          </a:p>
        </p:txBody>
      </p:sp>
      <p:sp>
        <p:nvSpPr>
          <p:cNvPr id="308227" name="Rectangle 3"/>
          <p:cNvSpPr>
            <a:spLocks noGrp="1" noChangeArrowheads="1"/>
          </p:cNvSpPr>
          <p:nvPr>
            <p:ph type="body" idx="1"/>
          </p:nvPr>
        </p:nvSpPr>
        <p:spPr>
          <a:xfrm>
            <a:off x="457200" y="1905000"/>
            <a:ext cx="8077200" cy="4114800"/>
          </a:xfrm>
        </p:spPr>
        <p:txBody>
          <a:bodyPr/>
          <a:lstStyle/>
          <a:p>
            <a:r>
              <a:rPr lang="el-GR" dirty="0"/>
              <a:t>Η τρίτη βασική εναλλακτική πηγή χρηματοδότησης</a:t>
            </a:r>
          </a:p>
          <a:p>
            <a:r>
              <a:rPr lang="el-GR" dirty="0"/>
              <a:t>Δύο κύριες μορφές χρηματοδότησης με ίδια κεφάλαια</a:t>
            </a:r>
          </a:p>
          <a:p>
            <a:pPr lvl="1"/>
            <a:r>
              <a:rPr lang="el-GR" dirty="0"/>
              <a:t>Παρακρατηθέντα κέρδη</a:t>
            </a:r>
          </a:p>
          <a:p>
            <a:pPr lvl="1"/>
            <a:r>
              <a:rPr lang="el-GR" dirty="0"/>
              <a:t>Έκδοση νέου μετοχικού κεφαλαίου</a:t>
            </a:r>
          </a:p>
          <a:p>
            <a:pPr lvl="1">
              <a:buFont typeface="Wingdings" pitchFamily="2" charset="2"/>
              <a:buNone/>
            </a:pPr>
            <a:endParaRPr lang="el-GR" dirty="0"/>
          </a:p>
          <a:p>
            <a:endParaRPr lang="el-GR"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179512" y="274638"/>
            <a:ext cx="8712968" cy="1143000"/>
          </a:xfrm>
        </p:spPr>
        <p:txBody>
          <a:bodyPr/>
          <a:lstStyle/>
          <a:p>
            <a:r>
              <a:rPr lang="el-GR" b="1" dirty="0"/>
              <a:t>Κόστος </a:t>
            </a:r>
            <a:r>
              <a:rPr lang="el-GR" b="1" dirty="0" smtClean="0"/>
              <a:t>Παρακρατηθέντων </a:t>
            </a:r>
            <a:r>
              <a:rPr lang="el-GR" b="1" dirty="0"/>
              <a:t>Κ</a:t>
            </a:r>
            <a:r>
              <a:rPr lang="el-GR" b="1" dirty="0" smtClean="0"/>
              <a:t>ερδών</a:t>
            </a:r>
            <a:endParaRPr lang="el-GR" b="1" dirty="0"/>
          </a:p>
        </p:txBody>
      </p:sp>
      <p:sp>
        <p:nvSpPr>
          <p:cNvPr id="309251" name="Rectangle 3"/>
          <p:cNvSpPr>
            <a:spLocks noGrp="1" noChangeArrowheads="1"/>
          </p:cNvSpPr>
          <p:nvPr>
            <p:ph type="body" idx="1"/>
          </p:nvPr>
        </p:nvSpPr>
        <p:spPr>
          <a:xfrm>
            <a:off x="251520" y="1700808"/>
            <a:ext cx="8640960" cy="4824536"/>
          </a:xfrm>
        </p:spPr>
        <p:txBody>
          <a:bodyPr/>
          <a:lstStyle/>
          <a:p>
            <a:pPr>
              <a:lnSpc>
                <a:spcPct val="90000"/>
              </a:lnSpc>
            </a:pPr>
            <a:r>
              <a:rPr lang="el-GR" sz="2800" dirty="0"/>
              <a:t>Το κόστος των παρακρατηθέντων κερδών ή αποθεματικών είναι ίσο με την απόδοση την οποία απαιτούν οι μέτοχοι της συγκεκριμένης εταιρείας να έχουν από τις μετοχές τους για να τις διακρατήσουν </a:t>
            </a:r>
          </a:p>
          <a:p>
            <a:pPr>
              <a:lnSpc>
                <a:spcPct val="90000"/>
              </a:lnSpc>
            </a:pPr>
            <a:r>
              <a:rPr lang="el-GR" sz="2800" dirty="0"/>
              <a:t>Άρα, υπολογίζουμε το κόστος των κοινών μετοχών</a:t>
            </a:r>
          </a:p>
          <a:p>
            <a:pPr>
              <a:lnSpc>
                <a:spcPct val="90000"/>
              </a:lnSpc>
            </a:pPr>
            <a:r>
              <a:rPr lang="el-GR" sz="2800" dirty="0"/>
              <a:t>Τρεις μέθοδοι υπολογισμού:</a:t>
            </a:r>
          </a:p>
          <a:p>
            <a:pPr lvl="1">
              <a:lnSpc>
                <a:spcPct val="90000"/>
              </a:lnSpc>
            </a:pPr>
            <a:r>
              <a:rPr lang="el-GR" dirty="0"/>
              <a:t>Η προσέγγιση με το υπόδειγμα αποτίμησης περιουσιακών στοιχείων</a:t>
            </a:r>
          </a:p>
          <a:p>
            <a:pPr lvl="1">
              <a:lnSpc>
                <a:spcPct val="90000"/>
              </a:lnSpc>
            </a:pPr>
            <a:r>
              <a:rPr lang="el-GR" dirty="0"/>
              <a:t>Η προσέγγιση με το υπόδειγμα προεξόφλησης μερισμάτων</a:t>
            </a:r>
          </a:p>
          <a:p>
            <a:pPr lvl="1">
              <a:lnSpc>
                <a:spcPct val="90000"/>
              </a:lnSpc>
            </a:pPr>
            <a:r>
              <a:rPr lang="el-GR" dirty="0"/>
              <a:t>Η προσέγγιση της ανταμοιβής για τον κίνδυνο</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0" y="274638"/>
            <a:ext cx="8964488" cy="706090"/>
          </a:xfrm>
        </p:spPr>
        <p:txBody>
          <a:bodyPr/>
          <a:lstStyle/>
          <a:p>
            <a:r>
              <a:rPr lang="el-GR" sz="3200" b="1" dirty="0"/>
              <a:t>Η προσέγγιση με το υπόδειγμα αποτίμησης περιουσιακών στοιχείων</a:t>
            </a:r>
          </a:p>
        </p:txBody>
      </p:sp>
      <p:sp>
        <p:nvSpPr>
          <p:cNvPr id="310275" name="Rectangle 3"/>
          <p:cNvSpPr>
            <a:spLocks noGrp="1" noChangeArrowheads="1"/>
          </p:cNvSpPr>
          <p:nvPr>
            <p:ph type="body" sz="half" idx="1"/>
          </p:nvPr>
        </p:nvSpPr>
        <p:spPr>
          <a:xfrm>
            <a:off x="0" y="1124744"/>
            <a:ext cx="9144000" cy="2994248"/>
          </a:xfrm>
        </p:spPr>
        <p:txBody>
          <a:bodyPr/>
          <a:lstStyle/>
          <a:p>
            <a:pPr algn="just"/>
            <a:r>
              <a:rPr lang="el-GR" sz="2800" dirty="0"/>
              <a:t>Το υπόδειγμα αποτίμησης περιουσιακών στοιχείων (</a:t>
            </a:r>
            <a:r>
              <a:rPr lang="en-US" sz="2800" dirty="0"/>
              <a:t>CAPM</a:t>
            </a:r>
            <a:r>
              <a:rPr lang="el-GR" sz="2800" dirty="0"/>
              <a:t>) δείχνει το τρόπο με τον οποίο αποτιμά </a:t>
            </a:r>
            <a:r>
              <a:rPr lang="el-GR" sz="2800" u="sng" dirty="0"/>
              <a:t>η αγορά</a:t>
            </a:r>
            <a:r>
              <a:rPr lang="el-GR" sz="2800" dirty="0"/>
              <a:t> τα διάφορα περιουσιακά στοιχεία</a:t>
            </a:r>
          </a:p>
          <a:p>
            <a:pPr algn="just"/>
            <a:r>
              <a:rPr lang="el-GR" sz="2800" dirty="0"/>
              <a:t>Σύμφωνα με το </a:t>
            </a:r>
            <a:r>
              <a:rPr lang="en-US" sz="2800" dirty="0"/>
              <a:t>CAPM</a:t>
            </a:r>
            <a:r>
              <a:rPr lang="el-GR" sz="2800" dirty="0"/>
              <a:t> το κόστος μιας μετοχής υπολογίζεται ως εξής:</a:t>
            </a:r>
          </a:p>
          <a:p>
            <a:endParaRPr lang="el-GR" sz="2200" dirty="0"/>
          </a:p>
        </p:txBody>
      </p:sp>
      <p:graphicFrame>
        <p:nvGraphicFramePr>
          <p:cNvPr id="310276" name="Object 4"/>
          <p:cNvGraphicFramePr>
            <a:graphicFrameLocks noGrp="1" noChangeAspect="1"/>
          </p:cNvGraphicFramePr>
          <p:nvPr>
            <p:ph sz="half" idx="2"/>
          </p:nvPr>
        </p:nvGraphicFramePr>
        <p:xfrm>
          <a:off x="2987824" y="3356992"/>
          <a:ext cx="3391843" cy="701229"/>
        </p:xfrm>
        <a:graphic>
          <a:graphicData uri="http://schemas.openxmlformats.org/presentationml/2006/ole">
            <mc:AlternateContent xmlns:mc="http://schemas.openxmlformats.org/markup-compatibility/2006">
              <mc:Choice xmlns:v="urn:schemas-microsoft-com:vml" Requires="v">
                <p:oleObj spid="_x0000_s4249611" name="Equation" r:id="rId3" imgW="1218671" imgH="253890" progId="">
                  <p:embed/>
                </p:oleObj>
              </mc:Choice>
              <mc:Fallback>
                <p:oleObj name="Equation" r:id="rId3" imgW="1218671" imgH="25389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356992"/>
                        <a:ext cx="3391843" cy="701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0278" name="Rectangle 6"/>
          <p:cNvSpPr>
            <a:spLocks noChangeArrowheads="1"/>
          </p:cNvSpPr>
          <p:nvPr/>
        </p:nvSpPr>
        <p:spPr bwMode="auto">
          <a:xfrm>
            <a:off x="0" y="4077072"/>
            <a:ext cx="8964488" cy="2462213"/>
          </a:xfrm>
          <a:prstGeom prst="rect">
            <a:avLst/>
          </a:prstGeom>
          <a:noFill/>
          <a:ln w="9525">
            <a:noFill/>
            <a:miter lim="800000"/>
            <a:headEnd/>
            <a:tailEnd/>
          </a:ln>
          <a:effectLst/>
        </p:spPr>
        <p:txBody>
          <a:bodyPr wrap="square" anchor="ctr">
            <a:spAutoFit/>
          </a:bodyPr>
          <a:lstStyle/>
          <a:p>
            <a:pPr algn="just"/>
            <a:r>
              <a:rPr lang="en-US" sz="2200" b="1" dirty="0">
                <a:solidFill>
                  <a:srgbClr val="FF0000"/>
                </a:solidFill>
              </a:rPr>
              <a:t>k</a:t>
            </a:r>
            <a:r>
              <a:rPr lang="en-US" sz="2200" b="1" baseline="-25000" dirty="0">
                <a:solidFill>
                  <a:srgbClr val="FF0000"/>
                </a:solidFill>
              </a:rPr>
              <a:t>s</a:t>
            </a:r>
            <a:r>
              <a:rPr lang="el-GR" sz="2200" b="1" dirty="0">
                <a:solidFill>
                  <a:srgbClr val="003300"/>
                </a:solidFill>
              </a:rPr>
              <a:t> </a:t>
            </a:r>
            <a:r>
              <a:rPr lang="el-GR" sz="2200" b="1" dirty="0">
                <a:solidFill>
                  <a:srgbClr val="002060"/>
                </a:solidFill>
              </a:rPr>
              <a:t>= η απαιτούμενη απόδοση της μετοχής και επομένως το κόστος των παρακρατηθέντων κερδών (ή της κοινής μετοχής), </a:t>
            </a:r>
          </a:p>
          <a:p>
            <a:pPr algn="just"/>
            <a:r>
              <a:rPr lang="en-US" sz="2200" b="1" dirty="0">
                <a:solidFill>
                  <a:srgbClr val="7030A0"/>
                </a:solidFill>
              </a:rPr>
              <a:t>r</a:t>
            </a:r>
            <a:r>
              <a:rPr lang="en-US" sz="2200" b="1" baseline="-25000" dirty="0">
                <a:solidFill>
                  <a:srgbClr val="7030A0"/>
                </a:solidFill>
              </a:rPr>
              <a:t>F</a:t>
            </a:r>
            <a:r>
              <a:rPr lang="en-US" sz="2200" b="1" dirty="0">
                <a:solidFill>
                  <a:srgbClr val="002060"/>
                </a:solidFill>
              </a:rPr>
              <a:t> </a:t>
            </a:r>
            <a:r>
              <a:rPr lang="el-GR" sz="2200" b="1" dirty="0">
                <a:solidFill>
                  <a:srgbClr val="002060"/>
                </a:solidFill>
              </a:rPr>
              <a:t>= η απόδοση χωρίς κίνδυνο, </a:t>
            </a:r>
          </a:p>
          <a:p>
            <a:pPr algn="just"/>
            <a:r>
              <a:rPr lang="en-US" sz="2200" b="1" dirty="0">
                <a:solidFill>
                  <a:srgbClr val="C00000"/>
                </a:solidFill>
              </a:rPr>
              <a:t>r</a:t>
            </a:r>
            <a:r>
              <a:rPr lang="en-US" sz="2200" b="1" baseline="-25000" dirty="0">
                <a:solidFill>
                  <a:srgbClr val="C00000"/>
                </a:solidFill>
              </a:rPr>
              <a:t>M</a:t>
            </a:r>
            <a:r>
              <a:rPr lang="el-GR" sz="2200" b="1" dirty="0">
                <a:solidFill>
                  <a:srgbClr val="002060"/>
                </a:solidFill>
              </a:rPr>
              <a:t> = η αναμενόμενη απόδοση ολόκληρης της αγοράς, </a:t>
            </a:r>
          </a:p>
          <a:p>
            <a:pPr algn="just"/>
            <a:r>
              <a:rPr lang="el-GR" sz="2200" b="1" dirty="0">
                <a:solidFill>
                  <a:srgbClr val="006600"/>
                </a:solidFill>
              </a:rPr>
              <a:t>β</a:t>
            </a:r>
            <a:r>
              <a:rPr lang="el-GR" sz="2200" b="1" dirty="0">
                <a:solidFill>
                  <a:srgbClr val="002060"/>
                </a:solidFill>
              </a:rPr>
              <a:t> = ο συντελεστής βήτα της μετοχής (μετρά την </a:t>
            </a:r>
            <a:r>
              <a:rPr lang="el-GR" sz="2200" b="1" u="sng" dirty="0">
                <a:solidFill>
                  <a:srgbClr val="002060"/>
                </a:solidFill>
              </a:rPr>
              <a:t>ευαισθησία</a:t>
            </a:r>
            <a:r>
              <a:rPr lang="el-GR" sz="2200" b="1" dirty="0">
                <a:solidFill>
                  <a:srgbClr val="002060"/>
                </a:solidFill>
              </a:rPr>
              <a:t> που έχει η απόδοση της μετοχής </a:t>
            </a:r>
            <a:r>
              <a:rPr lang="el-GR" sz="2200" b="1" u="sng" dirty="0">
                <a:solidFill>
                  <a:srgbClr val="002060"/>
                </a:solidFill>
              </a:rPr>
              <a:t>σε μεταβολές</a:t>
            </a:r>
            <a:r>
              <a:rPr lang="el-GR" sz="2200" b="1" dirty="0">
                <a:solidFill>
                  <a:srgbClr val="002060"/>
                </a:solidFill>
              </a:rPr>
              <a:t> της απόδοσης του δείκτη της αγοράς)</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251520" y="1125538"/>
            <a:ext cx="8662293" cy="5327650"/>
          </a:xfrm>
        </p:spPr>
        <p:txBody>
          <a:bodyPr/>
          <a:lstStyle/>
          <a:p>
            <a:pPr marL="0" indent="0" algn="just">
              <a:buFont typeface="Wingdings" pitchFamily="2" charset="2"/>
              <a:buNone/>
            </a:pPr>
            <a:r>
              <a:rPr lang="el-GR" dirty="0">
                <a:latin typeface="Times New Roman" pitchFamily="18" charset="0"/>
              </a:rPr>
              <a:t>Ο οικονομικός διευθυντής γνωρίζει ότι τα τρίμηνα έντοκα γραμμάτια του Ελληνικού Δημοσίου αποδίδουν 8% και έχει υπολογίσει (χρησιμοποιώντας στοιχεία του παρελθόντος) ότι ο συντελεστής βήτα της μετοχής της επιχείρησης του είναι 1,2. Επιπλέον, ο διευθυντής αυτός έχει πληροφορηθεί ότι η αναμενόμενη απόδοση ολόκληρης της αγοράς θα είναι 15%. Χρησιμοποιώντας το υπόδειγμα αποτίμησης περιουσιακών στοιχείων (</a:t>
            </a:r>
            <a:r>
              <a:rPr lang="en-US" dirty="0">
                <a:latin typeface="Times New Roman" pitchFamily="18" charset="0"/>
              </a:rPr>
              <a:t>CAPM</a:t>
            </a:r>
            <a:r>
              <a:rPr lang="el-GR" dirty="0">
                <a:latin typeface="Times New Roman" pitchFamily="18" charset="0"/>
              </a:rPr>
              <a:t>), να υπολογίσετε το κόστος της μετοχής της επιχείρησης ΑΒΓ. </a:t>
            </a:r>
          </a:p>
          <a:p>
            <a:pPr marL="0" indent="0" algn="just">
              <a:buFont typeface="Wingdings" pitchFamily="2" charset="2"/>
              <a:buNone/>
            </a:pPr>
            <a:r>
              <a:rPr lang="el-GR" sz="2800" dirty="0">
                <a:latin typeface="Times New Roman" pitchFamily="18" charset="0"/>
              </a:rPr>
              <a:t> </a:t>
            </a:r>
          </a:p>
        </p:txBody>
      </p:sp>
      <p:sp>
        <p:nvSpPr>
          <p:cNvPr id="20485" name="Rectangle 5"/>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smtClean="0">
                <a:latin typeface="Times New Roman" pitchFamily="18" charset="0"/>
              </a:rPr>
              <a:t>Παράδειγμα (3</a:t>
            </a:r>
            <a:r>
              <a:rPr lang="el-GR" sz="4000" b="1" baseline="30000" dirty="0" smtClean="0">
                <a:latin typeface="Times New Roman" pitchFamily="18" charset="0"/>
              </a:rPr>
              <a:t>ο</a:t>
            </a:r>
            <a:r>
              <a:rPr lang="el-GR" sz="4000" b="1" dirty="0" smtClean="0">
                <a:latin typeface="Times New Roman" pitchFamily="18" charset="0"/>
              </a:rPr>
              <a:t>)</a:t>
            </a:r>
            <a:endParaRPr lang="el-GR" sz="4000" dirty="0">
              <a:latin typeface="Times New Roman" pitchFamily="18" charset="0"/>
            </a:endParaRPr>
          </a:p>
        </p:txBody>
      </p:sp>
    </p:spTree>
    <p:extLst>
      <p:ext uri="{BB962C8B-B14F-4D97-AF65-F5344CB8AC3E}">
        <p14:creationId xmlns:p14="http://schemas.microsoft.com/office/powerpoint/2010/main" val="41527681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251520" y="1268412"/>
            <a:ext cx="8640960" cy="5112915"/>
          </a:xfrm>
        </p:spPr>
        <p:txBody>
          <a:bodyPr/>
          <a:lstStyle/>
          <a:p>
            <a:pPr marL="0" indent="0">
              <a:buFont typeface="Wingdings" pitchFamily="2" charset="2"/>
              <a:buNone/>
            </a:pPr>
            <a:endParaRPr lang="el-GR" sz="2800" dirty="0">
              <a:latin typeface="Times New Roman" pitchFamily="18" charset="0"/>
            </a:endParaRPr>
          </a:p>
          <a:p>
            <a:pPr marL="0" indent="0">
              <a:buFont typeface="Wingdings" pitchFamily="2" charset="2"/>
              <a:buNone/>
            </a:pPr>
            <a:r>
              <a:rPr lang="el-GR" sz="3600" dirty="0">
                <a:latin typeface="Times New Roman" pitchFamily="18" charset="0"/>
              </a:rPr>
              <a:t>Χρησιμοποιώντας το </a:t>
            </a:r>
            <a:r>
              <a:rPr lang="en-US" sz="3600" dirty="0">
                <a:latin typeface="Times New Roman" pitchFamily="18" charset="0"/>
              </a:rPr>
              <a:t>CAPM</a:t>
            </a:r>
            <a:r>
              <a:rPr lang="el-GR" sz="3600" dirty="0">
                <a:latin typeface="Times New Roman" pitchFamily="18" charset="0"/>
              </a:rPr>
              <a:t>, το κόστος της μετοχής της επιχείρησης είναι ίσο με</a:t>
            </a:r>
            <a:r>
              <a:rPr lang="el-GR" sz="3600" dirty="0" smtClean="0">
                <a:latin typeface="Times New Roman" pitchFamily="18" charset="0"/>
              </a:rPr>
              <a:t>:</a:t>
            </a:r>
          </a:p>
          <a:p>
            <a:pPr marL="0" indent="0">
              <a:buFont typeface="Wingdings" pitchFamily="2" charset="2"/>
              <a:buNone/>
            </a:pPr>
            <a:endParaRPr lang="en-US" sz="3600" dirty="0">
              <a:latin typeface="Times New Roman" pitchFamily="18" charset="0"/>
            </a:endParaRPr>
          </a:p>
          <a:p>
            <a:pPr marL="0" indent="0" algn="ctr">
              <a:buFont typeface="Wingdings" pitchFamily="2" charset="2"/>
              <a:buNone/>
            </a:pPr>
            <a:r>
              <a:rPr lang="en-US" b="1" dirty="0">
                <a:solidFill>
                  <a:srgbClr val="006600"/>
                </a:solidFill>
                <a:latin typeface="Times New Roman" pitchFamily="18" charset="0"/>
              </a:rPr>
              <a:t>k</a:t>
            </a:r>
            <a:r>
              <a:rPr lang="en-US" b="1" baseline="-25000" dirty="0">
                <a:solidFill>
                  <a:srgbClr val="006600"/>
                </a:solidFill>
                <a:latin typeface="Times New Roman" pitchFamily="18" charset="0"/>
              </a:rPr>
              <a:t>s</a:t>
            </a:r>
            <a:r>
              <a:rPr lang="en-US" b="1" dirty="0">
                <a:solidFill>
                  <a:srgbClr val="006600"/>
                </a:solidFill>
                <a:latin typeface="Times New Roman" pitchFamily="18" charset="0"/>
              </a:rPr>
              <a:t> = (r</a:t>
            </a:r>
            <a:r>
              <a:rPr lang="en-US" b="1" baseline="-25000" dirty="0">
                <a:solidFill>
                  <a:srgbClr val="006600"/>
                </a:solidFill>
                <a:latin typeface="Times New Roman" pitchFamily="18" charset="0"/>
              </a:rPr>
              <a:t>F</a:t>
            </a:r>
            <a:r>
              <a:rPr lang="en-US" b="1" dirty="0">
                <a:solidFill>
                  <a:srgbClr val="006600"/>
                </a:solidFill>
                <a:latin typeface="Times New Roman" pitchFamily="18" charset="0"/>
              </a:rPr>
              <a:t>)+[(r</a:t>
            </a:r>
            <a:r>
              <a:rPr lang="en-US" b="1" baseline="-25000" dirty="0">
                <a:solidFill>
                  <a:srgbClr val="006600"/>
                </a:solidFill>
                <a:latin typeface="Times New Roman" pitchFamily="18" charset="0"/>
              </a:rPr>
              <a:t>M</a:t>
            </a:r>
            <a:r>
              <a:rPr lang="en-US" b="1" dirty="0">
                <a:solidFill>
                  <a:srgbClr val="006600"/>
                </a:solidFill>
                <a:latin typeface="Times New Roman" pitchFamily="18" charset="0"/>
              </a:rPr>
              <a:t>-r</a:t>
            </a:r>
            <a:r>
              <a:rPr lang="en-US" b="1" baseline="-25000" dirty="0">
                <a:solidFill>
                  <a:srgbClr val="006600"/>
                </a:solidFill>
                <a:latin typeface="Times New Roman" pitchFamily="18" charset="0"/>
              </a:rPr>
              <a:t>F</a:t>
            </a:r>
            <a:r>
              <a:rPr lang="en-US" b="1" dirty="0">
                <a:solidFill>
                  <a:srgbClr val="006600"/>
                </a:solidFill>
                <a:latin typeface="Times New Roman" pitchFamily="18" charset="0"/>
              </a:rPr>
              <a:t>)</a:t>
            </a:r>
            <a:r>
              <a:rPr lang="en-US" b="1" dirty="0">
                <a:solidFill>
                  <a:srgbClr val="006600"/>
                </a:solidFill>
                <a:latin typeface="Times New Roman" pitchFamily="18" charset="0"/>
                <a:sym typeface="Symbol" pitchFamily="18" charset="2"/>
              </a:rPr>
              <a:t></a:t>
            </a:r>
            <a:r>
              <a:rPr lang="en-US" b="1" dirty="0">
                <a:solidFill>
                  <a:srgbClr val="006600"/>
                </a:solidFill>
                <a:latin typeface="Times New Roman" pitchFamily="18" charset="0"/>
              </a:rPr>
              <a:t>(</a:t>
            </a:r>
            <a:r>
              <a:rPr lang="el-GR" b="1" dirty="0">
                <a:solidFill>
                  <a:srgbClr val="006600"/>
                </a:solidFill>
                <a:latin typeface="Times New Roman" pitchFamily="18" charset="0"/>
              </a:rPr>
              <a:t>β</a:t>
            </a:r>
            <a:r>
              <a:rPr lang="en-US" b="1" dirty="0">
                <a:solidFill>
                  <a:srgbClr val="006600"/>
                </a:solidFill>
                <a:latin typeface="Times New Roman" pitchFamily="18" charset="0"/>
              </a:rPr>
              <a:t>)]   </a:t>
            </a:r>
            <a:r>
              <a:rPr lang="en-US" b="1" dirty="0">
                <a:solidFill>
                  <a:srgbClr val="006600"/>
                </a:solidFill>
                <a:latin typeface="Times New Roman" pitchFamily="18" charset="0"/>
                <a:sym typeface="Symbol" pitchFamily="18" charset="2"/>
              </a:rPr>
              <a:t></a:t>
            </a:r>
            <a:endParaRPr lang="en-US" b="1" dirty="0">
              <a:solidFill>
                <a:srgbClr val="006600"/>
              </a:solidFill>
              <a:latin typeface="Times New Roman" pitchFamily="18" charset="0"/>
            </a:endParaRPr>
          </a:p>
          <a:p>
            <a:pPr marL="0" indent="0" algn="ctr">
              <a:buFont typeface="Wingdings" pitchFamily="2" charset="2"/>
              <a:buNone/>
            </a:pPr>
            <a:r>
              <a:rPr lang="en-US" b="1" dirty="0">
                <a:solidFill>
                  <a:srgbClr val="006600"/>
                </a:solidFill>
                <a:latin typeface="Times New Roman" pitchFamily="18" charset="0"/>
              </a:rPr>
              <a:t>k</a:t>
            </a:r>
            <a:r>
              <a:rPr lang="en-US" b="1" baseline="-25000" dirty="0">
                <a:solidFill>
                  <a:srgbClr val="006600"/>
                </a:solidFill>
                <a:latin typeface="Times New Roman" pitchFamily="18" charset="0"/>
              </a:rPr>
              <a:t>s</a:t>
            </a:r>
            <a:r>
              <a:rPr lang="el-GR" b="1" dirty="0">
                <a:solidFill>
                  <a:srgbClr val="006600"/>
                </a:solidFill>
                <a:latin typeface="Times New Roman" pitchFamily="18" charset="0"/>
              </a:rPr>
              <a:t> = (0,08) + [(0,15-0,08)</a:t>
            </a:r>
            <a:r>
              <a:rPr lang="en-US" b="1" dirty="0">
                <a:solidFill>
                  <a:srgbClr val="006600"/>
                </a:solidFill>
                <a:latin typeface="Times New Roman" pitchFamily="18" charset="0"/>
                <a:sym typeface="Symbol" pitchFamily="18" charset="2"/>
              </a:rPr>
              <a:t></a:t>
            </a:r>
            <a:r>
              <a:rPr lang="el-GR" b="1" dirty="0">
                <a:solidFill>
                  <a:srgbClr val="006600"/>
                </a:solidFill>
                <a:latin typeface="Times New Roman" pitchFamily="18" charset="0"/>
              </a:rPr>
              <a:t>(1,2)]   </a:t>
            </a:r>
            <a:r>
              <a:rPr lang="en-US" b="1" dirty="0">
                <a:solidFill>
                  <a:srgbClr val="006600"/>
                </a:solidFill>
                <a:latin typeface="Times New Roman" pitchFamily="18" charset="0"/>
                <a:sym typeface="Symbol" pitchFamily="18" charset="2"/>
              </a:rPr>
              <a:t></a:t>
            </a:r>
            <a:r>
              <a:rPr lang="el-GR" b="1" dirty="0">
                <a:solidFill>
                  <a:srgbClr val="006600"/>
                </a:solidFill>
                <a:latin typeface="Times New Roman" pitchFamily="18" charset="0"/>
              </a:rPr>
              <a:t>   </a:t>
            </a:r>
            <a:r>
              <a:rPr lang="en-US" b="1" dirty="0">
                <a:solidFill>
                  <a:srgbClr val="006600"/>
                </a:solidFill>
                <a:latin typeface="Times New Roman" pitchFamily="18" charset="0"/>
              </a:rPr>
              <a:t>k</a:t>
            </a:r>
            <a:r>
              <a:rPr lang="en-US" b="1" baseline="-25000" dirty="0">
                <a:solidFill>
                  <a:srgbClr val="006600"/>
                </a:solidFill>
                <a:latin typeface="Times New Roman" pitchFamily="18" charset="0"/>
              </a:rPr>
              <a:t>s</a:t>
            </a:r>
            <a:r>
              <a:rPr lang="el-GR" b="1" dirty="0">
                <a:solidFill>
                  <a:srgbClr val="006600"/>
                </a:solidFill>
                <a:latin typeface="Times New Roman" pitchFamily="18" charset="0"/>
              </a:rPr>
              <a:t> = 16,40%</a:t>
            </a:r>
          </a:p>
          <a:p>
            <a:pPr marL="0" indent="0">
              <a:buFont typeface="Wingdings" pitchFamily="2" charset="2"/>
              <a:buNone/>
            </a:pPr>
            <a:endParaRPr lang="el-GR" dirty="0">
              <a:latin typeface="Times New Roman" pitchFamily="18" charset="0"/>
            </a:endParaRPr>
          </a:p>
        </p:txBody>
      </p:sp>
      <p:sp>
        <p:nvSpPr>
          <p:cNvPr id="63492" name="Rectangle 4"/>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a:latin typeface="Times New Roman" pitchFamily="18" charset="0"/>
              </a:rPr>
              <a:t>Απάντηση Παραδείγματος</a:t>
            </a:r>
          </a:p>
        </p:txBody>
      </p:sp>
    </p:spTree>
    <p:extLst>
      <p:ext uri="{BB962C8B-B14F-4D97-AF65-F5344CB8AC3E}">
        <p14:creationId xmlns:p14="http://schemas.microsoft.com/office/powerpoint/2010/main" val="4978743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57200" y="274638"/>
            <a:ext cx="8229600" cy="778098"/>
          </a:xfrm>
        </p:spPr>
        <p:txBody>
          <a:bodyPr/>
          <a:lstStyle/>
          <a:p>
            <a:r>
              <a:rPr lang="el-GR" sz="3800" b="1" dirty="0"/>
              <a:t>Η προσέγγιση με το υπόδειγμα προεξόφλησης μερισμάτων</a:t>
            </a:r>
          </a:p>
        </p:txBody>
      </p:sp>
      <p:sp>
        <p:nvSpPr>
          <p:cNvPr id="314371" name="Rectangle 3"/>
          <p:cNvSpPr>
            <a:spLocks noGrp="1" noChangeArrowheads="1"/>
          </p:cNvSpPr>
          <p:nvPr>
            <p:ph type="body" sz="half" idx="1"/>
          </p:nvPr>
        </p:nvSpPr>
        <p:spPr>
          <a:xfrm>
            <a:off x="0" y="1412776"/>
            <a:ext cx="9144000" cy="5112568"/>
          </a:xfrm>
        </p:spPr>
        <p:txBody>
          <a:bodyPr/>
          <a:lstStyle/>
          <a:p>
            <a:pPr algn="just">
              <a:lnSpc>
                <a:spcPct val="90000"/>
              </a:lnSpc>
            </a:pPr>
            <a:r>
              <a:rPr lang="el-GR" sz="2800" dirty="0"/>
              <a:t>Καθορίζει ότι η </a:t>
            </a:r>
            <a:r>
              <a:rPr lang="el-GR" sz="2800" u="sng" dirty="0"/>
              <a:t>τιμή</a:t>
            </a:r>
            <a:r>
              <a:rPr lang="el-GR" sz="2800" dirty="0"/>
              <a:t> μιας μετοχής ισούται με την </a:t>
            </a:r>
            <a:r>
              <a:rPr lang="el-GR" sz="2800" u="sng" dirty="0"/>
              <a:t>παρούσα αξία</a:t>
            </a:r>
            <a:r>
              <a:rPr lang="el-GR" sz="2800" dirty="0"/>
              <a:t> των μελλοντικών μερισμάτων που θα διανείμει η μετοχή αυτή, προεξοφλημένων με την </a:t>
            </a:r>
            <a:r>
              <a:rPr lang="el-GR" sz="2800" u="sng" dirty="0"/>
              <a:t>απαιτούμενη</a:t>
            </a:r>
            <a:r>
              <a:rPr lang="el-GR" sz="2800" dirty="0"/>
              <a:t> από τους επενδυτές </a:t>
            </a:r>
            <a:r>
              <a:rPr lang="el-GR" sz="2800" u="sng" dirty="0"/>
              <a:t>απόδοση</a:t>
            </a:r>
            <a:r>
              <a:rPr lang="el-GR" sz="2800" dirty="0"/>
              <a:t>. </a:t>
            </a:r>
            <a:endParaRPr lang="en-GB" sz="2800" dirty="0"/>
          </a:p>
          <a:p>
            <a:pPr algn="just">
              <a:lnSpc>
                <a:spcPct val="90000"/>
              </a:lnSpc>
            </a:pPr>
            <a:r>
              <a:rPr lang="el-GR" sz="2800" dirty="0"/>
              <a:t>Τύπος υπολογισμού:</a:t>
            </a:r>
          </a:p>
          <a:p>
            <a:pPr>
              <a:lnSpc>
                <a:spcPct val="90000"/>
              </a:lnSpc>
            </a:pPr>
            <a:endParaRPr lang="el-GR" sz="2200" dirty="0"/>
          </a:p>
          <a:p>
            <a:pPr>
              <a:lnSpc>
                <a:spcPct val="90000"/>
              </a:lnSpc>
            </a:pPr>
            <a:endParaRPr lang="el-GR" sz="2200" dirty="0"/>
          </a:p>
          <a:p>
            <a:pPr>
              <a:lnSpc>
                <a:spcPct val="90000"/>
              </a:lnSpc>
            </a:pPr>
            <a:endParaRPr lang="el-GR" sz="2200" dirty="0" smtClean="0"/>
          </a:p>
          <a:p>
            <a:pPr>
              <a:lnSpc>
                <a:spcPct val="90000"/>
              </a:lnSpc>
            </a:pPr>
            <a:r>
              <a:rPr lang="el-GR" sz="2800" dirty="0" smtClean="0"/>
              <a:t>Διακρίνουμε </a:t>
            </a:r>
            <a:r>
              <a:rPr lang="el-GR" sz="2800" dirty="0"/>
              <a:t>δύο περιπτώσεις μεγέθυνσης μερισμάτων:</a:t>
            </a:r>
          </a:p>
          <a:p>
            <a:pPr lvl="1">
              <a:lnSpc>
                <a:spcPct val="90000"/>
              </a:lnSpc>
            </a:pPr>
            <a:r>
              <a:rPr lang="el-GR" dirty="0"/>
              <a:t>Σταθερή ή συνεχής μεγέθυνση</a:t>
            </a:r>
          </a:p>
          <a:p>
            <a:pPr lvl="1">
              <a:lnSpc>
                <a:spcPct val="90000"/>
              </a:lnSpc>
            </a:pPr>
            <a:r>
              <a:rPr lang="el-GR" dirty="0"/>
              <a:t>Μηδενική μεγέθυνση</a:t>
            </a:r>
          </a:p>
        </p:txBody>
      </p:sp>
      <p:graphicFrame>
        <p:nvGraphicFramePr>
          <p:cNvPr id="314372" name="Object 4"/>
          <p:cNvGraphicFramePr>
            <a:graphicFrameLocks noGrp="1" noChangeAspect="1"/>
          </p:cNvGraphicFramePr>
          <p:nvPr>
            <p:ph sz="half" idx="2"/>
          </p:nvPr>
        </p:nvGraphicFramePr>
        <p:xfrm>
          <a:off x="1691680" y="3501008"/>
          <a:ext cx="5328592" cy="1039242"/>
        </p:xfrm>
        <a:graphic>
          <a:graphicData uri="http://schemas.openxmlformats.org/presentationml/2006/ole">
            <mc:AlternateContent xmlns:mc="http://schemas.openxmlformats.org/markup-compatibility/2006">
              <mc:Choice xmlns:v="urn:schemas-microsoft-com:vml" Requires="v">
                <p:oleObj spid="_x0000_s4250635" name="Equation" r:id="rId3" imgW="2425700" imgH="469900" progId="">
                  <p:embed/>
                </p:oleObj>
              </mc:Choice>
              <mc:Fallback>
                <p:oleObj name="Equation" r:id="rId3" imgW="2425700" imgH="4699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3501008"/>
                        <a:ext cx="5328592" cy="1039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el-GR" sz="4000" b="1" dirty="0"/>
              <a:t>Σταθερή ή συνεχής μεγέθυνση</a:t>
            </a:r>
          </a:p>
        </p:txBody>
      </p:sp>
      <p:sp>
        <p:nvSpPr>
          <p:cNvPr id="316419" name="Rectangle 3"/>
          <p:cNvSpPr>
            <a:spLocks noGrp="1" noChangeArrowheads="1"/>
          </p:cNvSpPr>
          <p:nvPr>
            <p:ph type="body" sz="half" idx="1"/>
          </p:nvPr>
        </p:nvSpPr>
        <p:spPr>
          <a:xfrm>
            <a:off x="323528" y="1412776"/>
            <a:ext cx="8496944" cy="5184576"/>
          </a:xfrm>
        </p:spPr>
        <p:txBody>
          <a:bodyPr/>
          <a:lstStyle/>
          <a:p>
            <a:pPr>
              <a:lnSpc>
                <a:spcPct val="90000"/>
              </a:lnSpc>
            </a:pPr>
            <a:r>
              <a:rPr lang="el-GR" sz="2800" dirty="0"/>
              <a:t>Γίνεται η υπόθεση ότι τα μερίσματα μεγεθύνονται κατά ένα σταθερό ποσοστό </a:t>
            </a:r>
            <a:r>
              <a:rPr lang="en-US" sz="2800" dirty="0"/>
              <a:t>g </a:t>
            </a:r>
            <a:r>
              <a:rPr lang="el-GR" sz="2800" dirty="0"/>
              <a:t>κάθε χρόνο. Άρα:</a:t>
            </a:r>
          </a:p>
          <a:p>
            <a:pPr>
              <a:lnSpc>
                <a:spcPct val="90000"/>
              </a:lnSpc>
            </a:pPr>
            <a:endParaRPr lang="el-GR" sz="2600" dirty="0"/>
          </a:p>
          <a:p>
            <a:pPr>
              <a:lnSpc>
                <a:spcPct val="90000"/>
              </a:lnSpc>
            </a:pPr>
            <a:endParaRPr lang="el-GR" sz="2600" dirty="0"/>
          </a:p>
          <a:p>
            <a:pPr>
              <a:lnSpc>
                <a:spcPct val="90000"/>
              </a:lnSpc>
            </a:pPr>
            <a:endParaRPr lang="el-GR" sz="2600" dirty="0"/>
          </a:p>
          <a:p>
            <a:pPr>
              <a:lnSpc>
                <a:spcPct val="90000"/>
              </a:lnSpc>
            </a:pPr>
            <a:endParaRPr lang="el-GR" sz="2800" dirty="0" smtClean="0"/>
          </a:p>
          <a:p>
            <a:pPr>
              <a:lnSpc>
                <a:spcPct val="90000"/>
              </a:lnSpc>
            </a:pPr>
            <a:r>
              <a:rPr lang="el-GR" sz="2800" dirty="0" smtClean="0"/>
              <a:t>και</a:t>
            </a:r>
            <a:r>
              <a:rPr lang="el-GR" sz="2800" dirty="0"/>
              <a:t>:</a:t>
            </a:r>
          </a:p>
          <a:p>
            <a:pPr>
              <a:lnSpc>
                <a:spcPct val="90000"/>
              </a:lnSpc>
            </a:pPr>
            <a:endParaRPr lang="el-GR" sz="2600" dirty="0"/>
          </a:p>
          <a:p>
            <a:pPr>
              <a:lnSpc>
                <a:spcPct val="90000"/>
              </a:lnSpc>
            </a:pPr>
            <a:r>
              <a:rPr lang="el-GR" sz="2800" dirty="0" smtClean="0"/>
              <a:t>επομένως</a:t>
            </a:r>
            <a:r>
              <a:rPr lang="el-GR" sz="2800" dirty="0"/>
              <a:t>:</a:t>
            </a:r>
          </a:p>
        </p:txBody>
      </p:sp>
      <p:graphicFrame>
        <p:nvGraphicFramePr>
          <p:cNvPr id="316420" name="Object 4"/>
          <p:cNvGraphicFramePr>
            <a:graphicFrameLocks noGrp="1" noChangeAspect="1"/>
          </p:cNvGraphicFramePr>
          <p:nvPr>
            <p:ph sz="quarter" idx="2"/>
          </p:nvPr>
        </p:nvGraphicFramePr>
        <p:xfrm>
          <a:off x="755576" y="2204864"/>
          <a:ext cx="7560840" cy="1475284"/>
        </p:xfrm>
        <a:graphic>
          <a:graphicData uri="http://schemas.openxmlformats.org/presentationml/2006/ole">
            <mc:AlternateContent xmlns:mc="http://schemas.openxmlformats.org/markup-compatibility/2006">
              <mc:Choice xmlns:v="urn:schemas-microsoft-com:vml" Requires="v">
                <p:oleObj spid="_x0000_s4251677" name="Equation" r:id="rId3" imgW="3695700" imgH="533400" progId="">
                  <p:embed/>
                </p:oleObj>
              </mc:Choice>
              <mc:Fallback>
                <p:oleObj name="Equation" r:id="rId3" imgW="3695700" imgH="533400" progId="">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04864"/>
                        <a:ext cx="7560840" cy="14752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6422" name="Object 6"/>
          <p:cNvGraphicFramePr>
            <a:graphicFrameLocks noGrp="1" noChangeAspect="1"/>
          </p:cNvGraphicFramePr>
          <p:nvPr>
            <p:ph sz="quarter" idx="3"/>
          </p:nvPr>
        </p:nvGraphicFramePr>
        <p:xfrm>
          <a:off x="3707904" y="3789040"/>
          <a:ext cx="1905744" cy="1178024"/>
        </p:xfrm>
        <a:graphic>
          <a:graphicData uri="http://schemas.openxmlformats.org/presentationml/2006/ole">
            <mc:AlternateContent xmlns:mc="http://schemas.openxmlformats.org/markup-compatibility/2006">
              <mc:Choice xmlns:v="urn:schemas-microsoft-com:vml" Requires="v">
                <p:oleObj spid="_x0000_s4251678" name="Equation" r:id="rId5" imgW="710891" imgH="431613" progId="">
                  <p:embed/>
                </p:oleObj>
              </mc:Choice>
              <mc:Fallback>
                <p:oleObj name="Equation" r:id="rId5" imgW="710891" imgH="431613" progId="">
                  <p:embed/>
                  <p:pic>
                    <p:nvPicPr>
                      <p:cNvPr id="0" name="Picture 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3789040"/>
                        <a:ext cx="1905744" cy="11780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6424" name="Object 8"/>
          <p:cNvGraphicFramePr>
            <a:graphicFrameLocks noChangeAspect="1"/>
          </p:cNvGraphicFramePr>
          <p:nvPr/>
        </p:nvGraphicFramePr>
        <p:xfrm>
          <a:off x="2555776" y="5301208"/>
          <a:ext cx="2088232" cy="1224136"/>
        </p:xfrm>
        <a:graphic>
          <a:graphicData uri="http://schemas.openxmlformats.org/presentationml/2006/ole">
            <mc:AlternateContent xmlns:mc="http://schemas.openxmlformats.org/markup-compatibility/2006">
              <mc:Choice xmlns:v="urn:schemas-microsoft-com:vml" Requires="v">
                <p:oleObj spid="_x0000_s4251679" name="Equation" r:id="rId7" imgW="736600" imgH="431800" progId="">
                  <p:embed/>
                </p:oleObj>
              </mc:Choice>
              <mc:Fallback>
                <p:oleObj name="Equation" r:id="rId7" imgW="736600" imgH="431800" progId="">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301208"/>
                        <a:ext cx="2088232" cy="1224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l-GR" b="1" dirty="0"/>
              <a:t>Μηδενική μεγέθυνση</a:t>
            </a:r>
          </a:p>
        </p:txBody>
      </p:sp>
      <p:sp>
        <p:nvSpPr>
          <p:cNvPr id="319491" name="Rectangle 3"/>
          <p:cNvSpPr>
            <a:spLocks noGrp="1" noChangeArrowheads="1"/>
          </p:cNvSpPr>
          <p:nvPr>
            <p:ph type="body" sz="half" idx="1"/>
          </p:nvPr>
        </p:nvSpPr>
        <p:spPr>
          <a:xfrm>
            <a:off x="179512" y="1412776"/>
            <a:ext cx="8640960" cy="5112568"/>
          </a:xfrm>
        </p:spPr>
        <p:txBody>
          <a:bodyPr/>
          <a:lstStyle/>
          <a:p>
            <a:pPr>
              <a:lnSpc>
                <a:spcPct val="90000"/>
              </a:lnSpc>
            </a:pPr>
            <a:r>
              <a:rPr lang="el-GR" sz="2800" dirty="0"/>
              <a:t>Γίνεται η υπόθεση ότι ισχύει ένα συγκεκριμένο μέρισμα το οποίο παραμένει σταθερό. Άρα:</a:t>
            </a:r>
          </a:p>
          <a:p>
            <a:pPr>
              <a:lnSpc>
                <a:spcPct val="90000"/>
              </a:lnSpc>
            </a:pPr>
            <a:endParaRPr lang="el-GR" sz="2600" dirty="0"/>
          </a:p>
          <a:p>
            <a:pPr>
              <a:lnSpc>
                <a:spcPct val="90000"/>
              </a:lnSpc>
            </a:pPr>
            <a:endParaRPr lang="el-GR" sz="2600" dirty="0"/>
          </a:p>
          <a:p>
            <a:pPr>
              <a:lnSpc>
                <a:spcPct val="90000"/>
              </a:lnSpc>
            </a:pPr>
            <a:endParaRPr lang="el-GR" sz="2600" dirty="0"/>
          </a:p>
          <a:p>
            <a:pPr>
              <a:lnSpc>
                <a:spcPct val="90000"/>
              </a:lnSpc>
            </a:pPr>
            <a:r>
              <a:rPr lang="el-GR" sz="2800" dirty="0"/>
              <a:t>και:</a:t>
            </a:r>
          </a:p>
          <a:p>
            <a:pPr>
              <a:lnSpc>
                <a:spcPct val="90000"/>
              </a:lnSpc>
            </a:pPr>
            <a:endParaRPr lang="el-GR" sz="2600" dirty="0" smtClean="0"/>
          </a:p>
          <a:p>
            <a:pPr>
              <a:lnSpc>
                <a:spcPct val="90000"/>
              </a:lnSpc>
            </a:pPr>
            <a:endParaRPr lang="el-GR" sz="2600" dirty="0"/>
          </a:p>
          <a:p>
            <a:pPr>
              <a:lnSpc>
                <a:spcPct val="90000"/>
              </a:lnSpc>
            </a:pPr>
            <a:r>
              <a:rPr lang="el-GR" sz="2800" dirty="0"/>
              <a:t>επομένως:</a:t>
            </a:r>
          </a:p>
          <a:p>
            <a:pPr>
              <a:lnSpc>
                <a:spcPct val="90000"/>
              </a:lnSpc>
            </a:pPr>
            <a:endParaRPr lang="el-GR" sz="2600" dirty="0"/>
          </a:p>
        </p:txBody>
      </p:sp>
      <p:graphicFrame>
        <p:nvGraphicFramePr>
          <p:cNvPr id="319492" name="Object 4"/>
          <p:cNvGraphicFramePr>
            <a:graphicFrameLocks noGrp="1" noChangeAspect="1"/>
          </p:cNvGraphicFramePr>
          <p:nvPr>
            <p:ph sz="quarter" idx="2"/>
          </p:nvPr>
        </p:nvGraphicFramePr>
        <p:xfrm>
          <a:off x="1331640" y="2204864"/>
          <a:ext cx="6486400" cy="1512168"/>
        </p:xfrm>
        <a:graphic>
          <a:graphicData uri="http://schemas.openxmlformats.org/presentationml/2006/ole">
            <mc:AlternateContent xmlns:mc="http://schemas.openxmlformats.org/markup-compatibility/2006">
              <mc:Choice xmlns:v="urn:schemas-microsoft-com:vml" Requires="v">
                <p:oleObj spid="_x0000_s4252701" name="Equation" r:id="rId3" imgW="2641600" imgH="444500" progId="">
                  <p:embed/>
                </p:oleObj>
              </mc:Choice>
              <mc:Fallback>
                <p:oleObj name="Equation" r:id="rId3" imgW="2641600" imgH="444500" progId="">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204864"/>
                        <a:ext cx="6486400" cy="1512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4" name="Object 6"/>
          <p:cNvGraphicFramePr>
            <a:graphicFrameLocks noGrp="1" noChangeAspect="1"/>
          </p:cNvGraphicFramePr>
          <p:nvPr>
            <p:ph sz="quarter" idx="3"/>
          </p:nvPr>
        </p:nvGraphicFramePr>
        <p:xfrm>
          <a:off x="4211960" y="5157192"/>
          <a:ext cx="1872208" cy="1224136"/>
        </p:xfrm>
        <a:graphic>
          <a:graphicData uri="http://schemas.openxmlformats.org/presentationml/2006/ole">
            <mc:AlternateContent xmlns:mc="http://schemas.openxmlformats.org/markup-compatibility/2006">
              <mc:Choice xmlns:v="urn:schemas-microsoft-com:vml" Requires="v">
                <p:oleObj spid="_x0000_s4252702" name="Equation" r:id="rId5" imgW="482391" imgH="431613" progId="">
                  <p:embed/>
                </p:oleObj>
              </mc:Choice>
              <mc:Fallback>
                <p:oleObj name="Equation" r:id="rId5" imgW="482391" imgH="431613" progId="">
                  <p:embed/>
                  <p:pic>
                    <p:nvPicPr>
                      <p:cNvPr id="0" name="Picture 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5157192"/>
                        <a:ext cx="1872208" cy="1224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6" name="Object 8"/>
          <p:cNvGraphicFramePr>
            <a:graphicFrameLocks noChangeAspect="1"/>
          </p:cNvGraphicFramePr>
          <p:nvPr/>
        </p:nvGraphicFramePr>
        <p:xfrm>
          <a:off x="4211960" y="3861048"/>
          <a:ext cx="2376264" cy="1224136"/>
        </p:xfrm>
        <a:graphic>
          <a:graphicData uri="http://schemas.openxmlformats.org/presentationml/2006/ole">
            <mc:AlternateContent xmlns:mc="http://schemas.openxmlformats.org/markup-compatibility/2006">
              <mc:Choice xmlns:v="urn:schemas-microsoft-com:vml" Requires="v">
                <p:oleObj spid="_x0000_s4252703" name="Equation" r:id="rId7" imgW="482391" imgH="431613" progId="">
                  <p:embed/>
                </p:oleObj>
              </mc:Choice>
              <mc:Fallback>
                <p:oleObj name="Equation" r:id="rId7" imgW="482391" imgH="431613" progId="">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960" y="3861048"/>
                        <a:ext cx="2376264" cy="1224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5" name="Rectangle 5"/>
          <p:cNvSpPr>
            <a:spLocks noGrp="1" noChangeArrowheads="1"/>
          </p:cNvSpPr>
          <p:nvPr>
            <p:ph type="title"/>
          </p:nvPr>
        </p:nvSpPr>
        <p:spPr>
          <a:xfrm>
            <a:off x="0" y="190501"/>
            <a:ext cx="9144000" cy="1028700"/>
          </a:xfrm>
        </p:spPr>
        <p:txBody>
          <a:bodyPr/>
          <a:lstStyle/>
          <a:p>
            <a:r>
              <a:rPr lang="el-GR" sz="4000" b="1" dirty="0"/>
              <a:t>Η προσέγγιση της ανταμοιβής για τον κίνδυνο</a:t>
            </a:r>
          </a:p>
        </p:txBody>
      </p:sp>
      <p:sp>
        <p:nvSpPr>
          <p:cNvPr id="322563" name="Rectangle 3"/>
          <p:cNvSpPr>
            <a:spLocks noGrp="1" noChangeArrowheads="1"/>
          </p:cNvSpPr>
          <p:nvPr>
            <p:ph type="body" sz="half" idx="1"/>
          </p:nvPr>
        </p:nvSpPr>
        <p:spPr>
          <a:xfrm>
            <a:off x="0" y="1340768"/>
            <a:ext cx="9144000" cy="5364832"/>
          </a:xfrm>
        </p:spPr>
        <p:txBody>
          <a:bodyPr/>
          <a:lstStyle/>
          <a:p>
            <a:pPr algn="just">
              <a:lnSpc>
                <a:spcPct val="80000"/>
              </a:lnSpc>
            </a:pPr>
            <a:r>
              <a:rPr lang="el-GR" sz="2400" dirty="0"/>
              <a:t>Οι μέτοχοι μιας εταιρείας αναλαμβάνουν μεγαλύτερο κίνδυνο απ’ ότι οι δανειστές </a:t>
            </a:r>
            <a:r>
              <a:rPr lang="el-GR" sz="2400" dirty="0" smtClean="0"/>
              <a:t>της.</a:t>
            </a:r>
            <a:endParaRPr lang="el-GR" sz="2400" dirty="0"/>
          </a:p>
          <a:p>
            <a:pPr algn="just">
              <a:lnSpc>
                <a:spcPct val="80000"/>
              </a:lnSpc>
            </a:pPr>
            <a:r>
              <a:rPr lang="el-GR" sz="2400" dirty="0"/>
              <a:t>Επομένως θα πρέπει να ζητούν μία ανταμοιβή για τον πρόσθετο αυτόν κίνδυνο (</a:t>
            </a:r>
            <a:r>
              <a:rPr lang="en-US" sz="2400" dirty="0"/>
              <a:t>risk premium</a:t>
            </a:r>
            <a:r>
              <a:rPr lang="el-GR" sz="2400" dirty="0" smtClean="0"/>
              <a:t>).</a:t>
            </a:r>
            <a:endParaRPr lang="el-GR" sz="2400" dirty="0"/>
          </a:p>
          <a:p>
            <a:pPr algn="just">
              <a:lnSpc>
                <a:spcPct val="80000"/>
              </a:lnSpc>
            </a:pPr>
            <a:r>
              <a:rPr lang="el-GR" sz="2400" dirty="0"/>
              <a:t>Άρα, η απαιτούμενη απόδοση των μετόχων θα πρέπει να είναι μεγαλύτερη από την απόδοση που απαιτούν οι δανειστές της εταιρείας, κατά μία απόδοση που ισούται με την ανταμοιβή τους για τον πρόσθετο κίνδυνο που </a:t>
            </a:r>
            <a:r>
              <a:rPr lang="el-GR" sz="2400" dirty="0" smtClean="0"/>
              <a:t>αναλαμβάνουν.</a:t>
            </a:r>
            <a:endParaRPr lang="el-GR" sz="2400" dirty="0"/>
          </a:p>
          <a:p>
            <a:pPr algn="just">
              <a:lnSpc>
                <a:spcPct val="80000"/>
              </a:lnSpc>
            </a:pPr>
            <a:r>
              <a:rPr lang="el-GR" sz="2400" dirty="0"/>
              <a:t>Κατά συνέπεια, η απαιτούμενη απόδοση των παρακρατηθέντων κερδών υπολογίζεται ως το άθροισμα της απόδοσης που απαιτούν οι δανειστές της εταιρείας πλέον μιας ανταμοιβής για τον κίνδυνο, δηλαδή:</a:t>
            </a:r>
          </a:p>
          <a:p>
            <a:pPr>
              <a:lnSpc>
                <a:spcPct val="80000"/>
              </a:lnSpc>
            </a:pPr>
            <a:endParaRPr lang="el-GR" sz="1700" dirty="0"/>
          </a:p>
          <a:p>
            <a:pPr>
              <a:lnSpc>
                <a:spcPct val="80000"/>
              </a:lnSpc>
            </a:pPr>
            <a:endParaRPr lang="el-GR" sz="1700" dirty="0"/>
          </a:p>
          <a:p>
            <a:pPr>
              <a:lnSpc>
                <a:spcPct val="80000"/>
              </a:lnSpc>
            </a:pPr>
            <a:endParaRPr lang="el-GR" sz="1700" dirty="0"/>
          </a:p>
          <a:p>
            <a:pPr>
              <a:lnSpc>
                <a:spcPct val="80000"/>
              </a:lnSpc>
            </a:pPr>
            <a:r>
              <a:rPr lang="el-GR" sz="2400" dirty="0"/>
              <a:t>Όπου το </a:t>
            </a:r>
            <a:r>
              <a:rPr lang="en-US" sz="2400" dirty="0"/>
              <a:t>RP </a:t>
            </a:r>
            <a:r>
              <a:rPr lang="el-GR" sz="2400" dirty="0"/>
              <a:t>είναι η επιπλέον απόδοση, η οποία έχει υπολογιστεί εμπειρικά γύρω στο 3%-5%</a:t>
            </a:r>
          </a:p>
        </p:txBody>
      </p:sp>
      <p:graphicFrame>
        <p:nvGraphicFramePr>
          <p:cNvPr id="322566" name="Object 6"/>
          <p:cNvGraphicFramePr>
            <a:graphicFrameLocks noGrp="1" noChangeAspect="1"/>
          </p:cNvGraphicFramePr>
          <p:nvPr>
            <p:ph sz="half" idx="2"/>
          </p:nvPr>
        </p:nvGraphicFramePr>
        <p:xfrm>
          <a:off x="2987824" y="5229200"/>
          <a:ext cx="2328664" cy="720080"/>
        </p:xfrm>
        <a:graphic>
          <a:graphicData uri="http://schemas.openxmlformats.org/presentationml/2006/ole">
            <mc:AlternateContent xmlns:mc="http://schemas.openxmlformats.org/markup-compatibility/2006">
              <mc:Choice xmlns:v="urn:schemas-microsoft-com:vml" Requires="v">
                <p:oleObj spid="_x0000_s4253707" name="Equation" r:id="rId3" imgW="800100" imgH="228600" progId="">
                  <p:embed/>
                </p:oleObj>
              </mc:Choice>
              <mc:Fallback>
                <p:oleObj name="Equation" r:id="rId3" imgW="800100" imgH="2286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5229200"/>
                        <a:ext cx="2328664" cy="72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0" y="274638"/>
            <a:ext cx="9144000" cy="1143000"/>
          </a:xfrm>
        </p:spPr>
        <p:txBody>
          <a:bodyPr/>
          <a:lstStyle/>
          <a:p>
            <a:r>
              <a:rPr lang="el-GR" sz="4100" b="1" dirty="0"/>
              <a:t>Κόστος </a:t>
            </a:r>
            <a:r>
              <a:rPr lang="el-GR" sz="4100" b="1" dirty="0" smtClean="0"/>
              <a:t>Νέων Κοινών Μετοχών </a:t>
            </a:r>
            <a:r>
              <a:rPr lang="el-GR" sz="4100" b="1" dirty="0"/>
              <a:t>(1)</a:t>
            </a:r>
          </a:p>
        </p:txBody>
      </p:sp>
      <p:sp>
        <p:nvSpPr>
          <p:cNvPr id="324611" name="Rectangle 3"/>
          <p:cNvSpPr>
            <a:spLocks noGrp="1" noChangeArrowheads="1"/>
          </p:cNvSpPr>
          <p:nvPr>
            <p:ph type="body" idx="1"/>
          </p:nvPr>
        </p:nvSpPr>
        <p:spPr>
          <a:xfrm>
            <a:off x="457200" y="1905000"/>
            <a:ext cx="8305800" cy="4495800"/>
          </a:xfrm>
        </p:spPr>
        <p:txBody>
          <a:bodyPr/>
          <a:lstStyle/>
          <a:p>
            <a:pPr>
              <a:lnSpc>
                <a:spcPct val="90000"/>
              </a:lnSpc>
            </a:pPr>
            <a:r>
              <a:rPr lang="el-GR" dirty="0"/>
              <a:t>Και οι κοινές μετοχές θεωρούνται ίδια </a:t>
            </a:r>
            <a:r>
              <a:rPr lang="el-GR" dirty="0" smtClean="0"/>
              <a:t>κεφάλαια.</a:t>
            </a:r>
            <a:endParaRPr lang="el-GR" dirty="0"/>
          </a:p>
          <a:p>
            <a:pPr>
              <a:lnSpc>
                <a:spcPct val="90000"/>
              </a:lnSpc>
            </a:pPr>
            <a:r>
              <a:rPr lang="el-GR" dirty="0"/>
              <a:t>Άρα το κόστος των κοινών μετοχών είναι εννοιολογικά ίδιο με το κόστος των </a:t>
            </a:r>
            <a:r>
              <a:rPr lang="el-GR" dirty="0" smtClean="0"/>
              <a:t>παρακρατημένων </a:t>
            </a:r>
            <a:r>
              <a:rPr lang="el-GR" dirty="0"/>
              <a:t>κερδών, με τη διαφορά ότι:</a:t>
            </a:r>
          </a:p>
          <a:p>
            <a:pPr>
              <a:lnSpc>
                <a:spcPct val="90000"/>
              </a:lnSpc>
            </a:pPr>
            <a:r>
              <a:rPr lang="el-GR" dirty="0"/>
              <a:t>Η έκδοση νέων κοινών μετοχών περιλαμβάνει κάποιο κόστος έκδοσης και </a:t>
            </a:r>
            <a:r>
              <a:rPr lang="el-GR" dirty="0" smtClean="0"/>
              <a:t>διάθεσης.</a:t>
            </a:r>
            <a:endParaRPr lang="el-GR" dirty="0"/>
          </a:p>
          <a:p>
            <a:pPr>
              <a:lnSpc>
                <a:spcPct val="90000"/>
              </a:lnSpc>
            </a:pP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1" descr="who-owns-what.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58598845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0" y="274638"/>
            <a:ext cx="9144000" cy="1143000"/>
          </a:xfrm>
        </p:spPr>
        <p:txBody>
          <a:bodyPr/>
          <a:lstStyle/>
          <a:p>
            <a:r>
              <a:rPr lang="el-GR" sz="4100" b="1" dirty="0"/>
              <a:t>Κόστος </a:t>
            </a:r>
            <a:r>
              <a:rPr lang="el-GR" sz="4100" b="1" dirty="0" smtClean="0"/>
              <a:t>Νέων Κοινών Μετοχών </a:t>
            </a:r>
            <a:r>
              <a:rPr lang="el-GR" sz="4100" b="1" dirty="0"/>
              <a:t>(2)</a:t>
            </a:r>
          </a:p>
        </p:txBody>
      </p:sp>
      <p:sp>
        <p:nvSpPr>
          <p:cNvPr id="325635" name="Rectangle 3"/>
          <p:cNvSpPr>
            <a:spLocks noGrp="1" noChangeArrowheads="1"/>
          </p:cNvSpPr>
          <p:nvPr>
            <p:ph type="body" sz="half" idx="1"/>
          </p:nvPr>
        </p:nvSpPr>
        <p:spPr>
          <a:xfrm>
            <a:off x="179512" y="1412776"/>
            <a:ext cx="8583488" cy="4607024"/>
          </a:xfrm>
        </p:spPr>
        <p:txBody>
          <a:bodyPr/>
          <a:lstStyle/>
          <a:p>
            <a:r>
              <a:rPr lang="el-GR" sz="2800" dirty="0"/>
              <a:t>Η πιο διαδεδομένη πρακτική είναι να χρησιμοποιείται το υπόδειγμα προεξόφλησης μερισμάτων </a:t>
            </a:r>
          </a:p>
          <a:p>
            <a:r>
              <a:rPr lang="el-GR" sz="2800" dirty="0"/>
              <a:t>Ωστόσο θα πρέπει να ληφθούν υπόψη τα έξοδα έκδοσης και διάθεσης</a:t>
            </a:r>
          </a:p>
          <a:p>
            <a:r>
              <a:rPr lang="el-GR" sz="2800" dirty="0"/>
              <a:t>Τύπος υπολογισμού:</a:t>
            </a:r>
          </a:p>
        </p:txBody>
      </p:sp>
      <p:graphicFrame>
        <p:nvGraphicFramePr>
          <p:cNvPr id="325636" name="Object 4"/>
          <p:cNvGraphicFramePr>
            <a:graphicFrameLocks noGrp="1" noChangeAspect="1"/>
          </p:cNvGraphicFramePr>
          <p:nvPr>
            <p:ph sz="half" idx="2"/>
          </p:nvPr>
        </p:nvGraphicFramePr>
        <p:xfrm>
          <a:off x="2987824" y="4221088"/>
          <a:ext cx="2952328" cy="1080120"/>
        </p:xfrm>
        <a:graphic>
          <a:graphicData uri="http://schemas.openxmlformats.org/presentationml/2006/ole">
            <mc:AlternateContent xmlns:mc="http://schemas.openxmlformats.org/markup-compatibility/2006">
              <mc:Choice xmlns:v="urn:schemas-microsoft-com:vml" Requires="v">
                <p:oleObj spid="_x0000_s4254731" name="Equation" r:id="rId3" imgW="787058" imgH="393529" progId="">
                  <p:embed/>
                </p:oleObj>
              </mc:Choice>
              <mc:Fallback>
                <p:oleObj name="Equation" r:id="rId3" imgW="787058" imgH="393529"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221088"/>
                        <a:ext cx="2952328" cy="1080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5638" name="Rectangle 6"/>
          <p:cNvSpPr>
            <a:spLocks noChangeArrowheads="1"/>
          </p:cNvSpPr>
          <p:nvPr/>
        </p:nvSpPr>
        <p:spPr bwMode="auto">
          <a:xfrm>
            <a:off x="0" y="5268030"/>
            <a:ext cx="8837613" cy="1200329"/>
          </a:xfrm>
          <a:prstGeom prst="rect">
            <a:avLst/>
          </a:prstGeom>
          <a:noFill/>
          <a:ln w="9525">
            <a:noFill/>
            <a:miter lim="800000"/>
            <a:headEnd/>
            <a:tailEnd/>
          </a:ln>
          <a:effectLst/>
        </p:spPr>
        <p:txBody>
          <a:bodyPr wrap="square" anchor="ctr">
            <a:spAutoFit/>
          </a:bodyPr>
          <a:lstStyle/>
          <a:p>
            <a:pPr algn="just"/>
            <a:r>
              <a:rPr lang="en-US" sz="2400" b="1" dirty="0">
                <a:solidFill>
                  <a:srgbClr val="006600"/>
                </a:solidFill>
              </a:rPr>
              <a:t>k</a:t>
            </a:r>
            <a:r>
              <a:rPr lang="en-US" sz="2400" b="1" baseline="-25000" dirty="0">
                <a:solidFill>
                  <a:srgbClr val="006600"/>
                </a:solidFill>
              </a:rPr>
              <a:t>e</a:t>
            </a:r>
            <a:r>
              <a:rPr lang="el-GR" sz="2400" b="1" dirty="0">
                <a:solidFill>
                  <a:srgbClr val="006600"/>
                </a:solidFill>
              </a:rPr>
              <a:t> </a:t>
            </a:r>
            <a:r>
              <a:rPr lang="el-GR" sz="2400" b="1" dirty="0">
                <a:solidFill>
                  <a:srgbClr val="003366"/>
                </a:solidFill>
              </a:rPr>
              <a:t>= το κόστος της νεοεκδιδομένης κοινής μετοχής</a:t>
            </a:r>
          </a:p>
          <a:p>
            <a:pPr algn="just"/>
            <a:r>
              <a:rPr lang="en-US" sz="2400" b="1" dirty="0">
                <a:solidFill>
                  <a:srgbClr val="C00000"/>
                </a:solidFill>
              </a:rPr>
              <a:t>NP</a:t>
            </a:r>
            <a:r>
              <a:rPr lang="el-GR" sz="2400" b="1" dirty="0">
                <a:solidFill>
                  <a:srgbClr val="003366"/>
                </a:solidFill>
              </a:rPr>
              <a:t> = η πραγματική ταμειακή εισροή που έχει η εταιρεία από κάθε νεοεκδιδομένη μετοχή</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sz="half" idx="1"/>
          </p:nvPr>
        </p:nvSpPr>
        <p:spPr>
          <a:xfrm>
            <a:off x="0" y="836713"/>
            <a:ext cx="9144000" cy="6021288"/>
          </a:xfrm>
        </p:spPr>
        <p:txBody>
          <a:bodyPr/>
          <a:lstStyle/>
          <a:p>
            <a:pPr marL="0" indent="0" algn="just">
              <a:buFont typeface="Wingdings" pitchFamily="2" charset="2"/>
              <a:buNone/>
            </a:pPr>
            <a:r>
              <a:rPr lang="el-GR" dirty="0">
                <a:latin typeface="Times New Roman" pitchFamily="18" charset="0"/>
              </a:rPr>
              <a:t>Οι μέτοχοι της επιχείρησης ΑΒΓ έλαβαν πρόσφατα μέρισμα 5 ευρώ ανά μετοχή και βασιζόμενοι στην εμπειρία τους αναφορικά με τη μερισματική πολιτική που ακολουθεί η ΑΒΓ, αναμένουν το μέρισμα αυτό να αυξάνει στο μέλλον με ετήσιο ρυθμό 10%. Εάν η τρέχουσα χρηματιστηριακή τιμή της κοινής μετοχής της ΑΒΓ είναι 100 ευρώ και το κόστος έκδοσης και διάθεσης νέων κοινών μετοχών ανέρχεται σε 15% της τρέχουσας χρηματιστηριακής αξίας της μετοχής, ποια είναι η απαιτούμενη από τους επενδυτές απόδοση (και επομένως το κόστος της νεοεκδιδόμενης κοινής μετοχής της ΑΒΓ);</a:t>
            </a:r>
          </a:p>
        </p:txBody>
      </p:sp>
      <p:sp>
        <p:nvSpPr>
          <p:cNvPr id="21513"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l-GR" dirty="0"/>
          </a:p>
        </p:txBody>
      </p:sp>
      <p:sp>
        <p:nvSpPr>
          <p:cNvPr id="21515" name="Rectangle 11"/>
          <p:cNvSpPr>
            <a:spLocks noChangeArrowheads="1"/>
          </p:cNvSpPr>
          <p:nvPr/>
        </p:nvSpPr>
        <p:spPr bwMode="auto">
          <a:xfrm>
            <a:off x="0" y="188640"/>
            <a:ext cx="9144000" cy="43204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smtClean="0">
                <a:latin typeface="Times New Roman" pitchFamily="18" charset="0"/>
              </a:rPr>
              <a:t>Παράδειγμα (4</a:t>
            </a:r>
            <a:r>
              <a:rPr lang="el-GR" sz="4000" b="1" baseline="30000" dirty="0" smtClean="0">
                <a:latin typeface="Times New Roman" pitchFamily="18" charset="0"/>
              </a:rPr>
              <a:t>ο</a:t>
            </a:r>
            <a:r>
              <a:rPr lang="el-GR" sz="4000" b="1" dirty="0" smtClean="0">
                <a:latin typeface="Times New Roman" pitchFamily="18" charset="0"/>
              </a:rPr>
              <a:t>)</a:t>
            </a:r>
            <a:endParaRPr lang="el-GR" sz="4000" b="1" dirty="0">
              <a:latin typeface="Times New Roman" pitchFamily="18" charset="0"/>
            </a:endParaRPr>
          </a:p>
        </p:txBody>
      </p:sp>
    </p:spTree>
    <p:extLst>
      <p:ext uri="{BB962C8B-B14F-4D97-AF65-F5344CB8AC3E}">
        <p14:creationId xmlns:p14="http://schemas.microsoft.com/office/powerpoint/2010/main" val="190973993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sz="half" idx="1"/>
          </p:nvPr>
        </p:nvSpPr>
        <p:spPr>
          <a:xfrm>
            <a:off x="179512" y="1196974"/>
            <a:ext cx="8794626" cy="5328369"/>
          </a:xfrm>
        </p:spPr>
        <p:txBody>
          <a:bodyPr/>
          <a:lstStyle/>
          <a:p>
            <a:pPr marL="0" indent="0" algn="just">
              <a:buFont typeface="Wingdings" pitchFamily="2" charset="2"/>
              <a:buNone/>
            </a:pPr>
            <a:r>
              <a:rPr lang="el-GR" sz="2800" dirty="0">
                <a:latin typeface="Times New Roman" pitchFamily="18" charset="0"/>
              </a:rPr>
              <a:t>Η απαιτούμενη από τους επενδυτές απόδοση της νεοεκδιδόμενης κοινής μετοχής είναι ίση με 16,47%, η οποία βρίσκεται ως εξής:</a:t>
            </a:r>
          </a:p>
          <a:p>
            <a:pPr marL="0" indent="0"/>
            <a:endParaRPr lang="el-GR" sz="2800" dirty="0">
              <a:latin typeface="Times New Roman" pitchFamily="18" charset="0"/>
            </a:endParaRPr>
          </a:p>
        </p:txBody>
      </p:sp>
      <p:graphicFrame>
        <p:nvGraphicFramePr>
          <p:cNvPr id="68615" name="Object 7"/>
          <p:cNvGraphicFramePr>
            <a:graphicFrameLocks noGrp="1" noChangeAspect="1"/>
          </p:cNvGraphicFramePr>
          <p:nvPr>
            <p:ph sz="half" idx="2"/>
          </p:nvPr>
        </p:nvGraphicFramePr>
        <p:xfrm>
          <a:off x="395536" y="2780928"/>
          <a:ext cx="8136904" cy="3456384"/>
        </p:xfrm>
        <a:graphic>
          <a:graphicData uri="http://schemas.openxmlformats.org/presentationml/2006/ole">
            <mc:AlternateContent xmlns:mc="http://schemas.openxmlformats.org/markup-compatibility/2006">
              <mc:Choice xmlns:v="urn:schemas-microsoft-com:vml" Requires="v">
                <p:oleObj spid="_x0000_s4766728" name="Equation" r:id="rId4" imgW="2400300" imgH="1130300" progId="">
                  <p:embed/>
                </p:oleObj>
              </mc:Choice>
              <mc:Fallback>
                <p:oleObj name="Equation" r:id="rId4" imgW="2400300" imgH="113030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780928"/>
                        <a:ext cx="8136904" cy="3456384"/>
                      </a:xfrm>
                      <a:prstGeom prst="rect">
                        <a:avLst/>
                      </a:prstGeom>
                      <a:solidFill>
                        <a:schemeClr val="tx1"/>
                      </a:solidFill>
                    </p:spPr>
                  </p:pic>
                </p:oleObj>
              </mc:Fallback>
            </mc:AlternateContent>
          </a:graphicData>
        </a:graphic>
      </p:graphicFrame>
      <p:sp>
        <p:nvSpPr>
          <p:cNvPr id="68618" name="Rectangle 10"/>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a:latin typeface="Times New Roman" pitchFamily="18" charset="0"/>
              </a:rPr>
              <a:t>Απάντηση Παραδείγματος</a:t>
            </a:r>
          </a:p>
        </p:txBody>
      </p:sp>
    </p:spTree>
    <p:extLst>
      <p:ext uri="{BB962C8B-B14F-4D97-AF65-F5344CB8AC3E}">
        <p14:creationId xmlns:p14="http://schemas.microsoft.com/office/powerpoint/2010/main" val="30470035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0" y="274638"/>
            <a:ext cx="9144000" cy="706090"/>
          </a:xfrm>
        </p:spPr>
        <p:txBody>
          <a:bodyPr/>
          <a:lstStyle/>
          <a:p>
            <a:r>
              <a:rPr lang="el-GR" sz="4000" b="1" dirty="0"/>
              <a:t>Σταθμικό </a:t>
            </a:r>
            <a:r>
              <a:rPr lang="el-GR" sz="4000" b="1" dirty="0" smtClean="0"/>
              <a:t>Μέσο Κόστος Κεφαλαίου</a:t>
            </a:r>
            <a:endParaRPr lang="el-GR" sz="4000" b="1" dirty="0"/>
          </a:p>
        </p:txBody>
      </p:sp>
      <p:sp>
        <p:nvSpPr>
          <p:cNvPr id="327683" name="Rectangle 3"/>
          <p:cNvSpPr>
            <a:spLocks noGrp="1" noChangeArrowheads="1"/>
          </p:cNvSpPr>
          <p:nvPr>
            <p:ph type="body" sz="half" idx="1"/>
          </p:nvPr>
        </p:nvSpPr>
        <p:spPr>
          <a:xfrm>
            <a:off x="179512" y="1268760"/>
            <a:ext cx="8964488" cy="4141440"/>
          </a:xfrm>
        </p:spPr>
        <p:txBody>
          <a:bodyPr/>
          <a:lstStyle/>
          <a:p>
            <a:pPr algn="just">
              <a:lnSpc>
                <a:spcPct val="80000"/>
              </a:lnSpc>
            </a:pPr>
            <a:r>
              <a:rPr lang="el-GR" sz="2800" dirty="0"/>
              <a:t>Γνωστό και ως απλά κόστος κεφαλαίου της επιχείρησης</a:t>
            </a:r>
          </a:p>
          <a:p>
            <a:pPr algn="just">
              <a:lnSpc>
                <a:spcPct val="80000"/>
              </a:lnSpc>
            </a:pPr>
            <a:r>
              <a:rPr lang="el-GR" sz="2800" dirty="0"/>
              <a:t>Υπολογίζεται με βάση την κεφαλαιακή διάρθρωση της επιχείρησης, δηλαδή τη σύνθεση των μακροπρόθεσμων δανειακών κεφαλαίων και των κοινών και προνομιούχων μετοχών, και είναι:</a:t>
            </a:r>
          </a:p>
          <a:p>
            <a:pPr algn="just">
              <a:lnSpc>
                <a:spcPct val="80000"/>
              </a:lnSpc>
            </a:pPr>
            <a:r>
              <a:rPr lang="el-GR" sz="2800" b="1" dirty="0" smtClean="0"/>
              <a:t>Ο </a:t>
            </a:r>
            <a:r>
              <a:rPr lang="el-GR" sz="2800" b="1" dirty="0"/>
              <a:t>σταθμικός μέσος όρος του κόστους των διαφόρων πηγών χρηματοδότησης της επιχείρησης, όπου οι σταθμίσεις είναι τα ποσοστά συμμετοχής της κάθε πηγής στη σύνθεση του κεφαλαίου της επιχείρησης</a:t>
            </a:r>
            <a:r>
              <a:rPr lang="el-GR" sz="2800" dirty="0"/>
              <a:t> </a:t>
            </a:r>
          </a:p>
        </p:txBody>
      </p:sp>
      <p:graphicFrame>
        <p:nvGraphicFramePr>
          <p:cNvPr id="327684" name="Object 4"/>
          <p:cNvGraphicFramePr>
            <a:graphicFrameLocks noGrp="1" noChangeAspect="1"/>
          </p:cNvGraphicFramePr>
          <p:nvPr>
            <p:ph sz="half" idx="2"/>
          </p:nvPr>
        </p:nvGraphicFramePr>
        <p:xfrm>
          <a:off x="251520" y="5334000"/>
          <a:ext cx="8352928" cy="1263352"/>
        </p:xfrm>
        <a:graphic>
          <a:graphicData uri="http://schemas.openxmlformats.org/presentationml/2006/ole">
            <mc:AlternateContent xmlns:mc="http://schemas.openxmlformats.org/markup-compatibility/2006">
              <mc:Choice xmlns:v="urn:schemas-microsoft-com:vml" Requires="v">
                <p:oleObj spid="_x0000_s4255755" name="Equation" r:id="rId3" imgW="2692400" imgH="330200" progId="">
                  <p:embed/>
                </p:oleObj>
              </mc:Choice>
              <mc:Fallback>
                <p:oleObj name="Equation" r:id="rId3" imgW="2692400" imgH="330200"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334000"/>
                        <a:ext cx="8352928" cy="12633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179512" y="692696"/>
            <a:ext cx="8784976" cy="5976392"/>
          </a:xfrm>
        </p:spPr>
        <p:txBody>
          <a:bodyPr/>
          <a:lstStyle/>
          <a:p>
            <a:pPr marL="0" indent="0" algn="just">
              <a:buFont typeface="Wingdings" pitchFamily="2" charset="2"/>
              <a:buNone/>
            </a:pPr>
            <a:r>
              <a:rPr lang="el-GR" sz="3000" dirty="0">
                <a:latin typeface="Times New Roman" pitchFamily="18" charset="0"/>
              </a:rPr>
              <a:t>Έστω ότι η επιχείρηση ΑΒΓ έχει έναν στόχο </a:t>
            </a:r>
            <a:r>
              <a:rPr lang="el-GR" sz="3000" dirty="0" smtClean="0">
                <a:latin typeface="Times New Roman" pitchFamily="18" charset="0"/>
              </a:rPr>
              <a:t>κεφαλαιακής </a:t>
            </a:r>
            <a:r>
              <a:rPr lang="el-GR" sz="3000" dirty="0">
                <a:latin typeface="Times New Roman" pitchFamily="18" charset="0"/>
              </a:rPr>
              <a:t>διάρθρωσης ο οποίος απαιτεί 30% δανειακά κεφάλαια, 10% προνομιούχες μετοχές και 60% κοινές μετοχές.  Επιπλέον,  η επιχείρηση έχει υπολογίσει ότι το κόστος των δανειακών κεφαλαίων προ φόρων είναι 11,13%, το κόστος των προνομιούχων μετοχών είναι 12,31% και το κόστος των παρακρατημένων κερδών είναι 15,50%. Ο συντελεστής φορολόγησης της επιχείρησης είναι 40%. Εάν η επιχείρηση θέλει να αντλήσει 1.000.000 ευρώ για να τα επενδύσει σε νέα επενδυτικά προγράμματα, να υπολογίσετε το σταθμικό μέσο κόστος κεφαλαίου της επιχείρησης.</a:t>
            </a:r>
          </a:p>
        </p:txBody>
      </p:sp>
      <p:sp>
        <p:nvSpPr>
          <p:cNvPr id="72709" name="Rectangle 5"/>
          <p:cNvSpPr>
            <a:spLocks noChangeArrowheads="1"/>
          </p:cNvSpPr>
          <p:nvPr/>
        </p:nvSpPr>
        <p:spPr bwMode="auto">
          <a:xfrm>
            <a:off x="0" y="0"/>
            <a:ext cx="9144000" cy="548680"/>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smtClean="0">
                <a:latin typeface="Times New Roman" pitchFamily="18" charset="0"/>
              </a:rPr>
              <a:t>Παράδειγμα (5</a:t>
            </a:r>
            <a:r>
              <a:rPr lang="el-GR" sz="4000" b="1" baseline="30000" dirty="0" smtClean="0">
                <a:latin typeface="Times New Roman" pitchFamily="18" charset="0"/>
              </a:rPr>
              <a:t>ο</a:t>
            </a:r>
            <a:r>
              <a:rPr lang="el-GR" sz="4000" b="1" dirty="0" smtClean="0">
                <a:latin typeface="Times New Roman" pitchFamily="18" charset="0"/>
              </a:rPr>
              <a:t>)</a:t>
            </a:r>
            <a:endParaRPr lang="el-GR" sz="4000" b="1" dirty="0">
              <a:latin typeface="Times New Roman" pitchFamily="18" charset="0"/>
            </a:endParaRPr>
          </a:p>
        </p:txBody>
      </p:sp>
    </p:spTree>
    <p:extLst>
      <p:ext uri="{BB962C8B-B14F-4D97-AF65-F5344CB8AC3E}">
        <p14:creationId xmlns:p14="http://schemas.microsoft.com/office/powerpoint/2010/main" val="44766663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179512" y="1124744"/>
            <a:ext cx="8712968" cy="5400600"/>
          </a:xfrm>
        </p:spPr>
        <p:txBody>
          <a:bodyPr/>
          <a:lstStyle/>
          <a:p>
            <a:pPr marL="0" indent="0" algn="just">
              <a:buFont typeface="Wingdings" pitchFamily="2" charset="2"/>
              <a:buNone/>
            </a:pPr>
            <a:r>
              <a:rPr lang="el-GR" dirty="0">
                <a:latin typeface="Times New Roman" pitchFamily="18" charset="0"/>
              </a:rPr>
              <a:t>Για να διατηρήσει αμετάβλητο τον στόχο κεφαλαιακής της διάρθρωσης η ΑΒΓ, θα πρέπει να χρηματοδοτήσει τα νέα επενδυτικά της προγράμματα με 300.000 ευρώ δανειακά κεφάλαια, 100.000 ευρώ νέες προνομιούχες μετοχές και 600.000 ευρώ παρακρατημένα κέρδη της (εάν υποθέσουμε ότι τα παρακρατημένα κέρδη της αρκούν για να καλύψουν το ύψος αυτό).  Το σταθμικό μέσο κόστος του 1.000.000 ευρώ που θα αντλήσει η επιχείρηση ΑΒΓ υπολογίζετε ως εξής:</a:t>
            </a:r>
          </a:p>
        </p:txBody>
      </p:sp>
      <p:sp>
        <p:nvSpPr>
          <p:cNvPr id="74756" name="Rectangle 4"/>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a:latin typeface="Times New Roman" pitchFamily="18" charset="0"/>
              </a:rPr>
              <a:t>Απάντηση Παραδείγματος </a:t>
            </a:r>
          </a:p>
        </p:txBody>
      </p:sp>
    </p:spTree>
    <p:extLst>
      <p:ext uri="{BB962C8B-B14F-4D97-AF65-F5344CB8AC3E}">
        <p14:creationId xmlns:p14="http://schemas.microsoft.com/office/powerpoint/2010/main" val="231112021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0" y="1700212"/>
            <a:ext cx="9144000" cy="4033043"/>
          </a:xfrm>
        </p:spPr>
        <p:txBody>
          <a:bodyPr/>
          <a:lstStyle/>
          <a:p>
            <a:pPr algn="ctr">
              <a:buFont typeface="Wingdings" pitchFamily="2" charset="2"/>
              <a:buNone/>
            </a:pPr>
            <a:r>
              <a:rPr lang="en-US" b="1" dirty="0">
                <a:solidFill>
                  <a:srgbClr val="006600"/>
                </a:solidFill>
                <a:latin typeface="Times New Roman" pitchFamily="18" charset="0"/>
              </a:rPr>
              <a:t>WACC = w</a:t>
            </a:r>
            <a:r>
              <a:rPr lang="en-US" b="1" baseline="-25000" dirty="0">
                <a:solidFill>
                  <a:srgbClr val="006600"/>
                </a:solidFill>
                <a:latin typeface="Times New Roman" pitchFamily="18" charset="0"/>
              </a:rPr>
              <a:t>d</a:t>
            </a:r>
            <a:r>
              <a:rPr lang="en-US" b="1" dirty="0">
                <a:solidFill>
                  <a:srgbClr val="006600"/>
                </a:solidFill>
                <a:latin typeface="Times New Roman" pitchFamily="18" charset="0"/>
              </a:rPr>
              <a:t> k</a:t>
            </a:r>
            <a:r>
              <a:rPr lang="en-US" b="1" baseline="-25000" dirty="0">
                <a:solidFill>
                  <a:srgbClr val="006600"/>
                </a:solidFill>
                <a:latin typeface="Times New Roman" pitchFamily="18" charset="0"/>
              </a:rPr>
              <a:t>d</a:t>
            </a:r>
            <a:r>
              <a:rPr lang="en-US" b="1" dirty="0">
                <a:solidFill>
                  <a:srgbClr val="006600"/>
                </a:solidFill>
                <a:latin typeface="Times New Roman" pitchFamily="18" charset="0"/>
              </a:rPr>
              <a:t>(1-t) + w</a:t>
            </a:r>
            <a:r>
              <a:rPr lang="en-US" b="1" baseline="-25000" dirty="0">
                <a:solidFill>
                  <a:srgbClr val="006600"/>
                </a:solidFill>
                <a:latin typeface="Times New Roman" pitchFamily="18" charset="0"/>
              </a:rPr>
              <a:t>ps</a:t>
            </a:r>
            <a:r>
              <a:rPr lang="en-US" b="1" dirty="0">
                <a:solidFill>
                  <a:srgbClr val="006600"/>
                </a:solidFill>
                <a:latin typeface="Times New Roman" pitchFamily="18" charset="0"/>
              </a:rPr>
              <a:t> k</a:t>
            </a:r>
            <a:r>
              <a:rPr lang="en-US" b="1" baseline="-25000" dirty="0">
                <a:solidFill>
                  <a:srgbClr val="006600"/>
                </a:solidFill>
                <a:latin typeface="Times New Roman" pitchFamily="18" charset="0"/>
              </a:rPr>
              <a:t>ps</a:t>
            </a:r>
            <a:r>
              <a:rPr lang="en-US" b="1" dirty="0">
                <a:solidFill>
                  <a:srgbClr val="006600"/>
                </a:solidFill>
                <a:latin typeface="Times New Roman" pitchFamily="18" charset="0"/>
              </a:rPr>
              <a:t> + w</a:t>
            </a:r>
            <a:r>
              <a:rPr lang="en-US" b="1" baseline="-25000" dirty="0">
                <a:solidFill>
                  <a:srgbClr val="006600"/>
                </a:solidFill>
                <a:latin typeface="Times New Roman" pitchFamily="18" charset="0"/>
              </a:rPr>
              <a:t>ce</a:t>
            </a:r>
            <a:r>
              <a:rPr lang="en-US" b="1" dirty="0">
                <a:solidFill>
                  <a:srgbClr val="006600"/>
                </a:solidFill>
                <a:latin typeface="Times New Roman" pitchFamily="18" charset="0"/>
              </a:rPr>
              <a:t> k</a:t>
            </a:r>
            <a:r>
              <a:rPr lang="en-US" b="1" baseline="-25000" dirty="0">
                <a:solidFill>
                  <a:srgbClr val="006600"/>
                </a:solidFill>
                <a:latin typeface="Times New Roman" pitchFamily="18" charset="0"/>
              </a:rPr>
              <a:t>s</a:t>
            </a:r>
            <a:r>
              <a:rPr lang="en-US" b="1" dirty="0">
                <a:solidFill>
                  <a:srgbClr val="006600"/>
                </a:solidFill>
                <a:latin typeface="Times New Roman" pitchFamily="18" charset="0"/>
              </a:rPr>
              <a:t>  </a:t>
            </a:r>
            <a:r>
              <a:rPr lang="el-GR" b="1" dirty="0" smtClean="0">
                <a:solidFill>
                  <a:srgbClr val="006600"/>
                </a:solidFill>
                <a:latin typeface="Times New Roman" pitchFamily="18" charset="0"/>
                <a:sym typeface="Symbol" pitchFamily="18" charset="2"/>
              </a:rPr>
              <a:t></a:t>
            </a:r>
          </a:p>
          <a:p>
            <a:pPr algn="ctr">
              <a:buFont typeface="Wingdings" pitchFamily="2" charset="2"/>
              <a:buNone/>
            </a:pPr>
            <a:endParaRPr lang="en-US" b="1" dirty="0">
              <a:solidFill>
                <a:srgbClr val="006600"/>
              </a:solidFill>
              <a:latin typeface="Times New Roman" pitchFamily="18" charset="0"/>
            </a:endParaRPr>
          </a:p>
          <a:p>
            <a:pPr algn="just">
              <a:buFont typeface="Wingdings" pitchFamily="2" charset="2"/>
              <a:buNone/>
            </a:pPr>
            <a:r>
              <a:rPr lang="en-US" b="1" dirty="0">
                <a:solidFill>
                  <a:srgbClr val="0000CC"/>
                </a:solidFill>
                <a:latin typeface="Times New Roman" pitchFamily="18" charset="0"/>
              </a:rPr>
              <a:t>WACC = (0,30)</a:t>
            </a:r>
            <a:r>
              <a:rPr lang="el-GR" b="1" dirty="0">
                <a:solidFill>
                  <a:srgbClr val="0000CC"/>
                </a:solidFill>
                <a:latin typeface="Times New Roman" pitchFamily="18" charset="0"/>
                <a:sym typeface="Symbol" pitchFamily="18" charset="2"/>
              </a:rPr>
              <a:t></a:t>
            </a:r>
            <a:r>
              <a:rPr lang="en-US" b="1" dirty="0">
                <a:solidFill>
                  <a:srgbClr val="0000CC"/>
                </a:solidFill>
                <a:latin typeface="Times New Roman" pitchFamily="18" charset="0"/>
              </a:rPr>
              <a:t>(0,1113)</a:t>
            </a:r>
            <a:r>
              <a:rPr lang="el-GR" b="1" dirty="0">
                <a:solidFill>
                  <a:srgbClr val="0000CC"/>
                </a:solidFill>
                <a:latin typeface="Times New Roman" pitchFamily="18" charset="0"/>
                <a:sym typeface="Symbol" pitchFamily="18" charset="2"/>
              </a:rPr>
              <a:t></a:t>
            </a:r>
            <a:r>
              <a:rPr lang="en-US" b="1" dirty="0">
                <a:solidFill>
                  <a:srgbClr val="0000CC"/>
                </a:solidFill>
                <a:latin typeface="Times New Roman" pitchFamily="18" charset="0"/>
              </a:rPr>
              <a:t>(1-0,40) + </a:t>
            </a:r>
            <a:r>
              <a:rPr lang="el-GR" b="1" dirty="0" smtClean="0">
                <a:solidFill>
                  <a:srgbClr val="0000CC"/>
                </a:solidFill>
                <a:latin typeface="Times New Roman" pitchFamily="18" charset="0"/>
              </a:rPr>
              <a:t>(</a:t>
            </a:r>
            <a:r>
              <a:rPr lang="en-US" b="1" dirty="0" smtClean="0">
                <a:solidFill>
                  <a:srgbClr val="0000CC"/>
                </a:solidFill>
                <a:latin typeface="Times New Roman" pitchFamily="18" charset="0"/>
              </a:rPr>
              <a:t>0,10</a:t>
            </a:r>
            <a:r>
              <a:rPr lang="en-US" b="1" dirty="0">
                <a:solidFill>
                  <a:srgbClr val="0000CC"/>
                </a:solidFill>
                <a:latin typeface="Times New Roman" pitchFamily="18" charset="0"/>
              </a:rPr>
              <a:t>)</a:t>
            </a:r>
            <a:r>
              <a:rPr lang="el-GR" b="1" dirty="0">
                <a:solidFill>
                  <a:srgbClr val="0000CC"/>
                </a:solidFill>
                <a:latin typeface="Times New Roman" pitchFamily="18" charset="0"/>
                <a:sym typeface="Symbol" pitchFamily="18" charset="2"/>
              </a:rPr>
              <a:t></a:t>
            </a:r>
            <a:r>
              <a:rPr lang="en-US" b="1" dirty="0">
                <a:solidFill>
                  <a:srgbClr val="0000CC"/>
                </a:solidFill>
                <a:latin typeface="Times New Roman" pitchFamily="18" charset="0"/>
              </a:rPr>
              <a:t>(0,1231</a:t>
            </a:r>
            <a:r>
              <a:rPr lang="en-US" b="1" dirty="0" smtClean="0">
                <a:solidFill>
                  <a:srgbClr val="0000CC"/>
                </a:solidFill>
                <a:latin typeface="Times New Roman" pitchFamily="18" charset="0"/>
              </a:rPr>
              <a:t>) +</a:t>
            </a:r>
            <a:r>
              <a:rPr lang="el-GR" b="1" dirty="0" smtClean="0">
                <a:solidFill>
                  <a:srgbClr val="0000CC"/>
                </a:solidFill>
                <a:latin typeface="Times New Roman" pitchFamily="18" charset="0"/>
              </a:rPr>
              <a:t> </a:t>
            </a:r>
            <a:r>
              <a:rPr lang="el-GR" b="1" dirty="0">
                <a:solidFill>
                  <a:srgbClr val="0000CC"/>
                </a:solidFill>
                <a:latin typeface="Times New Roman" pitchFamily="18" charset="0"/>
              </a:rPr>
              <a:t>(0,60)</a:t>
            </a:r>
            <a:r>
              <a:rPr lang="el-GR" b="1" dirty="0">
                <a:solidFill>
                  <a:srgbClr val="0000CC"/>
                </a:solidFill>
                <a:latin typeface="Times New Roman" pitchFamily="18" charset="0"/>
                <a:sym typeface="Symbol" pitchFamily="18" charset="2"/>
              </a:rPr>
              <a:t></a:t>
            </a:r>
            <a:r>
              <a:rPr lang="el-GR" b="1" dirty="0">
                <a:solidFill>
                  <a:srgbClr val="0000CC"/>
                </a:solidFill>
                <a:latin typeface="Times New Roman" pitchFamily="18" charset="0"/>
              </a:rPr>
              <a:t>(0,1550)   </a:t>
            </a:r>
            <a:r>
              <a:rPr lang="el-GR" b="1" dirty="0" smtClean="0">
                <a:solidFill>
                  <a:srgbClr val="0000CC"/>
                </a:solidFill>
                <a:latin typeface="Times New Roman" pitchFamily="18" charset="0"/>
                <a:sym typeface="Symbol" pitchFamily="18" charset="2"/>
              </a:rPr>
              <a:t></a:t>
            </a:r>
          </a:p>
          <a:p>
            <a:pPr algn="just">
              <a:buFont typeface="Wingdings" pitchFamily="2" charset="2"/>
              <a:buNone/>
            </a:pPr>
            <a:r>
              <a:rPr lang="el-GR" b="1" dirty="0" smtClean="0">
                <a:solidFill>
                  <a:srgbClr val="0000CC"/>
                </a:solidFill>
                <a:latin typeface="Times New Roman" pitchFamily="18" charset="0"/>
              </a:rPr>
              <a:t>   </a:t>
            </a:r>
            <a:endParaRPr lang="el-GR" b="1" dirty="0">
              <a:solidFill>
                <a:srgbClr val="0000CC"/>
              </a:solidFill>
              <a:latin typeface="Times New Roman" pitchFamily="18" charset="0"/>
            </a:endParaRPr>
          </a:p>
          <a:p>
            <a:pPr algn="ctr">
              <a:buFont typeface="Wingdings" pitchFamily="2" charset="2"/>
              <a:buNone/>
            </a:pPr>
            <a:r>
              <a:rPr lang="en-US" b="1" dirty="0">
                <a:solidFill>
                  <a:srgbClr val="C00000"/>
                </a:solidFill>
                <a:latin typeface="Times New Roman" pitchFamily="18" charset="0"/>
              </a:rPr>
              <a:t>WACC</a:t>
            </a:r>
            <a:r>
              <a:rPr lang="el-GR" b="1" dirty="0">
                <a:solidFill>
                  <a:srgbClr val="C00000"/>
                </a:solidFill>
                <a:latin typeface="Times New Roman" pitchFamily="18" charset="0"/>
              </a:rPr>
              <a:t> = 0,1253  ή  </a:t>
            </a:r>
            <a:r>
              <a:rPr lang="en-US" b="1" dirty="0">
                <a:solidFill>
                  <a:srgbClr val="C00000"/>
                </a:solidFill>
                <a:latin typeface="Times New Roman" pitchFamily="18" charset="0"/>
              </a:rPr>
              <a:t>WACC</a:t>
            </a:r>
            <a:r>
              <a:rPr lang="el-GR" b="1" dirty="0">
                <a:solidFill>
                  <a:srgbClr val="C00000"/>
                </a:solidFill>
                <a:latin typeface="Times New Roman" pitchFamily="18" charset="0"/>
              </a:rPr>
              <a:t> = 12,53%</a:t>
            </a:r>
          </a:p>
        </p:txBody>
      </p:sp>
      <p:sp>
        <p:nvSpPr>
          <p:cNvPr id="76804" name="Rectangle 4"/>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4000" b="1" dirty="0">
                <a:latin typeface="Times New Roman" pitchFamily="18" charset="0"/>
              </a:rPr>
              <a:t>Απάντηση Παραδείγματος (συνέχεια)</a:t>
            </a:r>
          </a:p>
        </p:txBody>
      </p:sp>
    </p:spTree>
    <p:extLst>
      <p:ext uri="{BB962C8B-B14F-4D97-AF65-F5344CB8AC3E}">
        <p14:creationId xmlns:p14="http://schemas.microsoft.com/office/powerpoint/2010/main" val="33627543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l-GR" b="1" dirty="0"/>
              <a:t>Οριακό </a:t>
            </a:r>
            <a:r>
              <a:rPr lang="el-GR" b="1" dirty="0" smtClean="0"/>
              <a:t>Κόστος Κεφαλαίου</a:t>
            </a:r>
            <a:endParaRPr lang="el-GR" b="1" dirty="0"/>
          </a:p>
        </p:txBody>
      </p:sp>
      <p:sp>
        <p:nvSpPr>
          <p:cNvPr id="329731" name="Rectangle 3"/>
          <p:cNvSpPr>
            <a:spLocks noGrp="1" noChangeArrowheads="1"/>
          </p:cNvSpPr>
          <p:nvPr>
            <p:ph type="body" idx="1"/>
          </p:nvPr>
        </p:nvSpPr>
        <p:spPr>
          <a:xfrm>
            <a:off x="251520" y="1412776"/>
            <a:ext cx="8640960" cy="5040560"/>
          </a:xfrm>
        </p:spPr>
        <p:txBody>
          <a:bodyPr/>
          <a:lstStyle/>
          <a:p>
            <a:pPr algn="just">
              <a:lnSpc>
                <a:spcPct val="80000"/>
              </a:lnSpc>
            </a:pPr>
            <a:r>
              <a:rPr lang="el-GR" dirty="0"/>
              <a:t>Υπάρχουν περιπτώσεις όπου η επιχείρηση χρησιμοποιεί διαφορετικό μίγμα κεφαλαίων για μια συγκεκριμένη επένδυση σε σχέση με την τρέχουσα κεφαλαιακή διάρθρωση.</a:t>
            </a:r>
          </a:p>
          <a:p>
            <a:pPr algn="just">
              <a:lnSpc>
                <a:spcPct val="80000"/>
              </a:lnSpc>
            </a:pPr>
            <a:r>
              <a:rPr lang="el-GR" dirty="0"/>
              <a:t>Στην περίπτωση αυτή μας ενδιαφέρει το οριακό κόστος κεφαλαίου</a:t>
            </a:r>
          </a:p>
          <a:p>
            <a:pPr algn="just">
              <a:lnSpc>
                <a:spcPct val="80000"/>
              </a:lnSpc>
            </a:pPr>
            <a:r>
              <a:rPr lang="el-GR" u="sng" dirty="0"/>
              <a:t>Ορισμός:</a:t>
            </a:r>
            <a:r>
              <a:rPr lang="el-GR" dirty="0"/>
              <a:t> είναι το κόστος που έχει το τελευταίο ευρώ από τα νέα κεφάλαια τα οποία αντλεί μία εταιρεία για να χρηματοδοτήσει τα νέα επενδυτικά της προγράμματα </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l-GR" b="1" dirty="0"/>
              <a:t>Διαδικασία λήψης απόφασης</a:t>
            </a:r>
          </a:p>
        </p:txBody>
      </p:sp>
      <p:sp>
        <p:nvSpPr>
          <p:cNvPr id="330755" name="Rectangle 3"/>
          <p:cNvSpPr>
            <a:spLocks noGrp="1" noChangeArrowheads="1"/>
          </p:cNvSpPr>
          <p:nvPr>
            <p:ph type="body" idx="1"/>
          </p:nvPr>
        </p:nvSpPr>
        <p:spPr>
          <a:xfrm>
            <a:off x="179512" y="1340768"/>
            <a:ext cx="8640960" cy="5328592"/>
          </a:xfrm>
        </p:spPr>
        <p:txBody>
          <a:bodyPr/>
          <a:lstStyle/>
          <a:p>
            <a:pPr marL="571500" indent="-571500">
              <a:lnSpc>
                <a:spcPct val="80000"/>
              </a:lnSpc>
            </a:pPr>
            <a:r>
              <a:rPr lang="el-GR" sz="2800" u="sng" dirty="0"/>
              <a:t>Διακρίνουμε τρία </a:t>
            </a:r>
            <a:r>
              <a:rPr lang="el-GR" sz="2800" u="sng" dirty="0" smtClean="0"/>
              <a:t>στάδια</a:t>
            </a:r>
            <a:r>
              <a:rPr lang="el-GR" sz="2800" dirty="0" smtClean="0"/>
              <a:t>:</a:t>
            </a:r>
            <a:endParaRPr lang="el-GR" sz="2800" dirty="0"/>
          </a:p>
          <a:p>
            <a:pPr marL="990600" lvl="1" indent="-533400" algn="just">
              <a:lnSpc>
                <a:spcPct val="80000"/>
              </a:lnSpc>
              <a:buFont typeface="Wingdings" pitchFamily="2" charset="2"/>
              <a:buAutoNum type="arabicPeriod"/>
            </a:pPr>
            <a:r>
              <a:rPr lang="el-GR" dirty="0"/>
              <a:t>Δημιουργούμε ένα πρόγραμμα επενδυτικών ευκαιριών κατατάσσοντας τα διάφορα επενδυτικά προγράμματα κατά φθίνουσα τάξη των εσωτερικών τους βαθμών απόδοσης </a:t>
            </a:r>
          </a:p>
          <a:p>
            <a:pPr marL="990600" lvl="1" indent="-533400" algn="just">
              <a:lnSpc>
                <a:spcPct val="80000"/>
              </a:lnSpc>
              <a:buFont typeface="Wingdings" pitchFamily="2" charset="2"/>
              <a:buAutoNum type="arabicPeriod"/>
            </a:pPr>
            <a:r>
              <a:rPr lang="el-GR" dirty="0"/>
              <a:t>Δημιουργούμε ένα πρόγραμμα οριακού κόστους κεφαλαίου το οποίο αποτελεί μια γραφική απεικόνιση του οριακού κόστους της εταιρείας, στο ίδιο σύστημα αξόνων</a:t>
            </a:r>
          </a:p>
          <a:p>
            <a:pPr marL="990600" lvl="1" indent="-533400" algn="just">
              <a:lnSpc>
                <a:spcPct val="80000"/>
              </a:lnSpc>
              <a:buFont typeface="Wingdings" pitchFamily="2" charset="2"/>
              <a:buAutoNum type="arabicPeriod"/>
            </a:pPr>
            <a:r>
              <a:rPr lang="el-GR" dirty="0"/>
              <a:t>Το σημείο τομής των δύο αυτών προγραμμάτων αντιστοιχεί στο οριακό κόστος κεφαλαίου της επιχείρησης</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l-GR" b="1" dirty="0"/>
              <a:t>Διάγραμμα </a:t>
            </a:r>
          </a:p>
        </p:txBody>
      </p:sp>
      <p:grpSp>
        <p:nvGrpSpPr>
          <p:cNvPr id="2" name="Group 39"/>
          <p:cNvGrpSpPr>
            <a:grpSpLocks/>
          </p:cNvGrpSpPr>
          <p:nvPr/>
        </p:nvGrpSpPr>
        <p:grpSpPr bwMode="auto">
          <a:xfrm>
            <a:off x="1676400" y="1676400"/>
            <a:ext cx="5395913" cy="3246438"/>
            <a:chOff x="1200" y="1152"/>
            <a:chExt cx="3399" cy="2045"/>
          </a:xfrm>
        </p:grpSpPr>
        <p:sp>
          <p:nvSpPr>
            <p:cNvPr id="331802" name="Text Box 26"/>
            <p:cNvSpPr txBox="1">
              <a:spLocks noChangeArrowheads="1"/>
            </p:cNvSpPr>
            <p:nvPr/>
          </p:nvSpPr>
          <p:spPr bwMode="auto">
            <a:xfrm>
              <a:off x="1248" y="1152"/>
              <a:ext cx="230" cy="173"/>
            </a:xfrm>
            <a:prstGeom prst="rect">
              <a:avLst/>
            </a:prstGeom>
            <a:solidFill>
              <a:srgbClr val="FFFFFF"/>
            </a:solidFill>
            <a:ln w="9525">
              <a:noFill/>
              <a:miter lim="800000"/>
              <a:headEnd/>
              <a:tailEnd/>
            </a:ln>
          </p:spPr>
          <p:txBody>
            <a:bodyPr/>
            <a:lstStyle/>
            <a:p>
              <a:r>
                <a:rPr lang="el-GR" sz="1200" dirty="0">
                  <a:cs typeface="Times New Roman" pitchFamily="18" charset="0"/>
                </a:rPr>
                <a:t>%</a:t>
              </a:r>
              <a:endParaRPr lang="el-GR" dirty="0"/>
            </a:p>
          </p:txBody>
        </p:sp>
        <p:grpSp>
          <p:nvGrpSpPr>
            <p:cNvPr id="3" name="Group 38"/>
            <p:cNvGrpSpPr>
              <a:grpSpLocks/>
            </p:cNvGrpSpPr>
            <p:nvPr/>
          </p:nvGrpSpPr>
          <p:grpSpPr bwMode="auto">
            <a:xfrm>
              <a:off x="1200" y="1296"/>
              <a:ext cx="3399" cy="1901"/>
              <a:chOff x="86" y="1315"/>
              <a:chExt cx="3399" cy="1901"/>
            </a:xfrm>
          </p:grpSpPr>
          <p:sp>
            <p:nvSpPr>
              <p:cNvPr id="331801" name="Line 25"/>
              <p:cNvSpPr>
                <a:spLocks noChangeShapeType="1"/>
              </p:cNvSpPr>
              <p:nvPr/>
            </p:nvSpPr>
            <p:spPr bwMode="auto">
              <a:xfrm>
                <a:off x="374" y="1315"/>
                <a:ext cx="0" cy="1670"/>
              </a:xfrm>
              <a:prstGeom prst="line">
                <a:avLst/>
              </a:prstGeom>
              <a:noFill/>
              <a:ln w="9525">
                <a:solidFill>
                  <a:srgbClr val="000000"/>
                </a:solidFill>
                <a:round/>
                <a:headEnd/>
                <a:tailEnd/>
              </a:ln>
            </p:spPr>
            <p:txBody>
              <a:bodyPr/>
              <a:lstStyle/>
              <a:p>
                <a:endParaRPr lang="el-GR" dirty="0"/>
              </a:p>
            </p:txBody>
          </p:sp>
          <p:sp>
            <p:nvSpPr>
              <p:cNvPr id="331800" name="Line 24"/>
              <p:cNvSpPr>
                <a:spLocks noChangeShapeType="1"/>
              </p:cNvSpPr>
              <p:nvPr/>
            </p:nvSpPr>
            <p:spPr bwMode="auto">
              <a:xfrm>
                <a:off x="374" y="2985"/>
                <a:ext cx="2074" cy="0"/>
              </a:xfrm>
              <a:prstGeom prst="line">
                <a:avLst/>
              </a:prstGeom>
              <a:noFill/>
              <a:ln w="9525">
                <a:solidFill>
                  <a:srgbClr val="000000"/>
                </a:solidFill>
                <a:round/>
                <a:headEnd/>
                <a:tailEnd/>
              </a:ln>
            </p:spPr>
            <p:txBody>
              <a:bodyPr/>
              <a:lstStyle/>
              <a:p>
                <a:endParaRPr lang="el-GR" dirty="0"/>
              </a:p>
            </p:txBody>
          </p:sp>
          <p:sp>
            <p:nvSpPr>
              <p:cNvPr id="331799" name="Line 23"/>
              <p:cNvSpPr>
                <a:spLocks noChangeShapeType="1"/>
              </p:cNvSpPr>
              <p:nvPr/>
            </p:nvSpPr>
            <p:spPr bwMode="auto">
              <a:xfrm>
                <a:off x="374" y="1661"/>
                <a:ext cx="461" cy="0"/>
              </a:xfrm>
              <a:prstGeom prst="line">
                <a:avLst/>
              </a:prstGeom>
              <a:noFill/>
              <a:ln w="9525">
                <a:solidFill>
                  <a:srgbClr val="000000"/>
                </a:solidFill>
                <a:round/>
                <a:headEnd/>
                <a:tailEnd/>
              </a:ln>
            </p:spPr>
            <p:txBody>
              <a:bodyPr/>
              <a:lstStyle/>
              <a:p>
                <a:endParaRPr lang="el-GR" dirty="0"/>
              </a:p>
            </p:txBody>
          </p:sp>
          <p:sp>
            <p:nvSpPr>
              <p:cNvPr id="331798" name="Line 22"/>
              <p:cNvSpPr>
                <a:spLocks noChangeShapeType="1"/>
              </p:cNvSpPr>
              <p:nvPr/>
            </p:nvSpPr>
            <p:spPr bwMode="auto">
              <a:xfrm>
                <a:off x="835" y="1661"/>
                <a:ext cx="0" cy="230"/>
              </a:xfrm>
              <a:prstGeom prst="line">
                <a:avLst/>
              </a:prstGeom>
              <a:noFill/>
              <a:ln w="9525">
                <a:solidFill>
                  <a:srgbClr val="000000"/>
                </a:solidFill>
                <a:round/>
                <a:headEnd/>
                <a:tailEnd/>
              </a:ln>
            </p:spPr>
            <p:txBody>
              <a:bodyPr/>
              <a:lstStyle/>
              <a:p>
                <a:endParaRPr lang="el-GR" dirty="0"/>
              </a:p>
            </p:txBody>
          </p:sp>
          <p:sp>
            <p:nvSpPr>
              <p:cNvPr id="331797" name="Line 21"/>
              <p:cNvSpPr>
                <a:spLocks noChangeShapeType="1"/>
              </p:cNvSpPr>
              <p:nvPr/>
            </p:nvSpPr>
            <p:spPr bwMode="auto">
              <a:xfrm>
                <a:off x="835" y="1891"/>
                <a:ext cx="634" cy="0"/>
              </a:xfrm>
              <a:prstGeom prst="line">
                <a:avLst/>
              </a:prstGeom>
              <a:noFill/>
              <a:ln w="9525">
                <a:solidFill>
                  <a:srgbClr val="000000"/>
                </a:solidFill>
                <a:round/>
                <a:headEnd/>
                <a:tailEnd/>
              </a:ln>
            </p:spPr>
            <p:txBody>
              <a:bodyPr/>
              <a:lstStyle/>
              <a:p>
                <a:endParaRPr lang="el-GR" dirty="0"/>
              </a:p>
            </p:txBody>
          </p:sp>
          <p:sp>
            <p:nvSpPr>
              <p:cNvPr id="331796" name="Line 20"/>
              <p:cNvSpPr>
                <a:spLocks noChangeShapeType="1"/>
              </p:cNvSpPr>
              <p:nvPr/>
            </p:nvSpPr>
            <p:spPr bwMode="auto">
              <a:xfrm>
                <a:off x="1469" y="1891"/>
                <a:ext cx="0" cy="346"/>
              </a:xfrm>
              <a:prstGeom prst="line">
                <a:avLst/>
              </a:prstGeom>
              <a:noFill/>
              <a:ln w="9525">
                <a:solidFill>
                  <a:srgbClr val="000000"/>
                </a:solidFill>
                <a:round/>
                <a:headEnd/>
                <a:tailEnd/>
              </a:ln>
            </p:spPr>
            <p:txBody>
              <a:bodyPr/>
              <a:lstStyle/>
              <a:p>
                <a:endParaRPr lang="el-GR" dirty="0"/>
              </a:p>
            </p:txBody>
          </p:sp>
          <p:sp>
            <p:nvSpPr>
              <p:cNvPr id="331795" name="Line 19"/>
              <p:cNvSpPr>
                <a:spLocks noChangeShapeType="1"/>
              </p:cNvSpPr>
              <p:nvPr/>
            </p:nvSpPr>
            <p:spPr bwMode="auto">
              <a:xfrm>
                <a:off x="1469" y="2237"/>
                <a:ext cx="403" cy="0"/>
              </a:xfrm>
              <a:prstGeom prst="line">
                <a:avLst/>
              </a:prstGeom>
              <a:noFill/>
              <a:ln w="9525">
                <a:solidFill>
                  <a:srgbClr val="000000"/>
                </a:solidFill>
                <a:round/>
                <a:headEnd/>
                <a:tailEnd/>
              </a:ln>
            </p:spPr>
            <p:txBody>
              <a:bodyPr/>
              <a:lstStyle/>
              <a:p>
                <a:endParaRPr lang="el-GR" dirty="0"/>
              </a:p>
            </p:txBody>
          </p:sp>
          <p:sp>
            <p:nvSpPr>
              <p:cNvPr id="331794" name="Line 18"/>
              <p:cNvSpPr>
                <a:spLocks noChangeShapeType="1"/>
              </p:cNvSpPr>
              <p:nvPr/>
            </p:nvSpPr>
            <p:spPr bwMode="auto">
              <a:xfrm>
                <a:off x="374" y="2352"/>
                <a:ext cx="807" cy="0"/>
              </a:xfrm>
              <a:prstGeom prst="line">
                <a:avLst/>
              </a:prstGeom>
              <a:noFill/>
              <a:ln w="9525">
                <a:solidFill>
                  <a:srgbClr val="000000"/>
                </a:solidFill>
                <a:round/>
                <a:headEnd/>
                <a:tailEnd/>
              </a:ln>
            </p:spPr>
            <p:txBody>
              <a:bodyPr/>
              <a:lstStyle/>
              <a:p>
                <a:endParaRPr lang="el-GR" dirty="0"/>
              </a:p>
            </p:txBody>
          </p:sp>
          <p:sp>
            <p:nvSpPr>
              <p:cNvPr id="331793" name="Line 17"/>
              <p:cNvSpPr>
                <a:spLocks noChangeShapeType="1"/>
              </p:cNvSpPr>
              <p:nvPr/>
            </p:nvSpPr>
            <p:spPr bwMode="auto">
              <a:xfrm flipV="1">
                <a:off x="1181" y="2006"/>
                <a:ext cx="0" cy="346"/>
              </a:xfrm>
              <a:prstGeom prst="line">
                <a:avLst/>
              </a:prstGeom>
              <a:noFill/>
              <a:ln w="9525">
                <a:solidFill>
                  <a:srgbClr val="000000"/>
                </a:solidFill>
                <a:round/>
                <a:headEnd/>
                <a:tailEnd/>
              </a:ln>
            </p:spPr>
            <p:txBody>
              <a:bodyPr/>
              <a:lstStyle/>
              <a:p>
                <a:endParaRPr lang="el-GR" dirty="0"/>
              </a:p>
            </p:txBody>
          </p:sp>
          <p:sp>
            <p:nvSpPr>
              <p:cNvPr id="331792" name="Text Box 16"/>
              <p:cNvSpPr txBox="1">
                <a:spLocks noChangeArrowheads="1"/>
              </p:cNvSpPr>
              <p:nvPr/>
            </p:nvSpPr>
            <p:spPr bwMode="auto">
              <a:xfrm>
                <a:off x="2736" y="2813"/>
                <a:ext cx="749" cy="288"/>
              </a:xfrm>
              <a:prstGeom prst="rect">
                <a:avLst/>
              </a:prstGeom>
              <a:solidFill>
                <a:srgbClr val="FFFFFF"/>
              </a:solidFill>
              <a:ln w="9525">
                <a:noFill/>
                <a:miter lim="800000"/>
                <a:headEnd/>
                <a:tailEnd/>
              </a:ln>
            </p:spPr>
            <p:txBody>
              <a:bodyPr/>
              <a:lstStyle/>
              <a:p>
                <a:r>
                  <a:rPr lang="el-GR" sz="1200" dirty="0">
                    <a:cs typeface="Times New Roman" pitchFamily="18" charset="0"/>
                  </a:rPr>
                  <a:t>Αντλούμενα</a:t>
                </a:r>
                <a:endParaRPr lang="el-GR" sz="900" dirty="0"/>
              </a:p>
              <a:p>
                <a:pPr eaLnBrk="0" hangingPunct="0"/>
                <a:r>
                  <a:rPr lang="el-GR" sz="1200" dirty="0">
                    <a:cs typeface="Times New Roman" pitchFamily="18" charset="0"/>
                  </a:rPr>
                  <a:t>κεφάλαια</a:t>
                </a:r>
                <a:endParaRPr lang="el-GR" dirty="0"/>
              </a:p>
            </p:txBody>
          </p:sp>
          <p:sp>
            <p:nvSpPr>
              <p:cNvPr id="331791" name="Text Box 15"/>
              <p:cNvSpPr txBox="1">
                <a:spLocks noChangeArrowheads="1"/>
              </p:cNvSpPr>
              <p:nvPr/>
            </p:nvSpPr>
            <p:spPr bwMode="auto">
              <a:xfrm>
                <a:off x="432" y="1488"/>
                <a:ext cx="461" cy="173"/>
              </a:xfrm>
              <a:prstGeom prst="rect">
                <a:avLst/>
              </a:prstGeom>
              <a:solidFill>
                <a:srgbClr val="FFFFFF"/>
              </a:solidFill>
              <a:ln w="9525">
                <a:noFill/>
                <a:miter lim="800000"/>
                <a:headEnd/>
                <a:tailEnd/>
              </a:ln>
            </p:spPr>
            <p:txBody>
              <a:bodyPr/>
              <a:lstStyle/>
              <a:p>
                <a:r>
                  <a:rPr lang="el-GR" sz="1200" dirty="0">
                    <a:cs typeface="Times New Roman" pitchFamily="18" charset="0"/>
                  </a:rPr>
                  <a:t>Α=1</a:t>
                </a:r>
                <a:r>
                  <a:rPr lang="el-GR" sz="1200" dirty="0"/>
                  <a:t>5</a:t>
                </a:r>
                <a:r>
                  <a:rPr lang="el-GR" sz="1200" dirty="0">
                    <a:cs typeface="Times New Roman" pitchFamily="18" charset="0"/>
                  </a:rPr>
                  <a:t>%</a:t>
                </a:r>
                <a:endParaRPr lang="el-GR" dirty="0"/>
              </a:p>
            </p:txBody>
          </p:sp>
          <p:sp>
            <p:nvSpPr>
              <p:cNvPr id="331790" name="Text Box 14"/>
              <p:cNvSpPr txBox="1">
                <a:spLocks noChangeArrowheads="1"/>
              </p:cNvSpPr>
              <p:nvPr/>
            </p:nvSpPr>
            <p:spPr bwMode="auto">
              <a:xfrm>
                <a:off x="950" y="1661"/>
                <a:ext cx="461" cy="173"/>
              </a:xfrm>
              <a:prstGeom prst="rect">
                <a:avLst/>
              </a:prstGeom>
              <a:solidFill>
                <a:srgbClr val="FFFFFF"/>
              </a:solidFill>
              <a:ln w="9525">
                <a:noFill/>
                <a:miter lim="800000"/>
                <a:headEnd/>
                <a:tailEnd/>
              </a:ln>
            </p:spPr>
            <p:txBody>
              <a:bodyPr/>
              <a:lstStyle/>
              <a:p>
                <a:r>
                  <a:rPr lang="el-GR" sz="1200" dirty="0">
                    <a:cs typeface="Times New Roman" pitchFamily="18" charset="0"/>
                  </a:rPr>
                  <a:t>Β=1</a:t>
                </a:r>
                <a:r>
                  <a:rPr lang="el-GR" sz="1200" dirty="0"/>
                  <a:t>4</a:t>
                </a:r>
                <a:r>
                  <a:rPr lang="el-GR" sz="1200" dirty="0">
                    <a:cs typeface="Times New Roman" pitchFamily="18" charset="0"/>
                  </a:rPr>
                  <a:t>%</a:t>
                </a:r>
                <a:endParaRPr lang="el-GR" dirty="0"/>
              </a:p>
            </p:txBody>
          </p:sp>
          <p:sp>
            <p:nvSpPr>
              <p:cNvPr id="331789" name="Text Box 13"/>
              <p:cNvSpPr txBox="1">
                <a:spLocks noChangeArrowheads="1"/>
              </p:cNvSpPr>
              <p:nvPr/>
            </p:nvSpPr>
            <p:spPr bwMode="auto">
              <a:xfrm>
                <a:off x="1526" y="2064"/>
                <a:ext cx="461" cy="173"/>
              </a:xfrm>
              <a:prstGeom prst="rect">
                <a:avLst/>
              </a:prstGeom>
              <a:solidFill>
                <a:srgbClr val="FFFFFF"/>
              </a:solidFill>
              <a:ln w="9525">
                <a:noFill/>
                <a:miter lim="800000"/>
                <a:headEnd/>
                <a:tailEnd/>
              </a:ln>
            </p:spPr>
            <p:txBody>
              <a:bodyPr/>
              <a:lstStyle/>
              <a:p>
                <a:r>
                  <a:rPr lang="el-GR" sz="1200" dirty="0">
                    <a:cs typeface="Times New Roman" pitchFamily="18" charset="0"/>
                  </a:rPr>
                  <a:t>Γ=1</a:t>
                </a:r>
                <a:r>
                  <a:rPr lang="el-GR" sz="1200" dirty="0"/>
                  <a:t>3</a:t>
                </a:r>
                <a:r>
                  <a:rPr lang="el-GR" sz="1200" dirty="0">
                    <a:cs typeface="Times New Roman" pitchFamily="18" charset="0"/>
                  </a:rPr>
                  <a:t>%</a:t>
                </a:r>
                <a:endParaRPr lang="el-GR" dirty="0"/>
              </a:p>
            </p:txBody>
          </p:sp>
          <p:sp>
            <p:nvSpPr>
              <p:cNvPr id="331788" name="Text Box 12"/>
              <p:cNvSpPr txBox="1">
                <a:spLocks noChangeArrowheads="1"/>
              </p:cNvSpPr>
              <p:nvPr/>
            </p:nvSpPr>
            <p:spPr bwMode="auto">
              <a:xfrm>
                <a:off x="490" y="2179"/>
                <a:ext cx="518" cy="173"/>
              </a:xfrm>
              <a:prstGeom prst="rect">
                <a:avLst/>
              </a:prstGeom>
              <a:solidFill>
                <a:srgbClr val="FFFFFF"/>
              </a:solidFill>
              <a:ln w="9525">
                <a:noFill/>
                <a:miter lim="800000"/>
                <a:headEnd/>
                <a:tailEnd/>
              </a:ln>
            </p:spPr>
            <p:txBody>
              <a:bodyPr/>
              <a:lstStyle/>
              <a:p>
                <a:r>
                  <a:rPr lang="el-GR" sz="1200" dirty="0"/>
                  <a:t>12,8</a:t>
                </a:r>
                <a:r>
                  <a:rPr lang="en-US" sz="1200" dirty="0">
                    <a:cs typeface="Times New Roman" pitchFamily="18" charset="0"/>
                  </a:rPr>
                  <a:t>%</a:t>
                </a:r>
                <a:endParaRPr lang="en-US" dirty="0"/>
              </a:p>
            </p:txBody>
          </p:sp>
          <p:sp>
            <p:nvSpPr>
              <p:cNvPr id="331787" name="Text Box 11"/>
              <p:cNvSpPr txBox="1">
                <a:spLocks noChangeArrowheads="1"/>
              </p:cNvSpPr>
              <p:nvPr/>
            </p:nvSpPr>
            <p:spPr bwMode="auto">
              <a:xfrm>
                <a:off x="1699" y="1833"/>
                <a:ext cx="461" cy="173"/>
              </a:xfrm>
              <a:prstGeom prst="rect">
                <a:avLst/>
              </a:prstGeom>
              <a:solidFill>
                <a:srgbClr val="FFFFFF"/>
              </a:solidFill>
              <a:ln w="9525">
                <a:noFill/>
                <a:miter lim="800000"/>
                <a:headEnd/>
                <a:tailEnd/>
              </a:ln>
            </p:spPr>
            <p:txBody>
              <a:bodyPr/>
              <a:lstStyle/>
              <a:p>
                <a:r>
                  <a:rPr lang="el-GR" sz="1200" dirty="0"/>
                  <a:t>13</a:t>
                </a:r>
                <a:r>
                  <a:rPr lang="en-US" sz="1200" dirty="0">
                    <a:cs typeface="Times New Roman" pitchFamily="18" charset="0"/>
                  </a:rPr>
                  <a:t>,</a:t>
                </a:r>
                <a:r>
                  <a:rPr lang="el-GR" sz="1200" dirty="0"/>
                  <a:t>7</a:t>
                </a:r>
                <a:r>
                  <a:rPr lang="en-US" sz="1200" dirty="0">
                    <a:cs typeface="Times New Roman" pitchFamily="18" charset="0"/>
                  </a:rPr>
                  <a:t>%</a:t>
                </a:r>
                <a:endParaRPr lang="en-US" dirty="0"/>
              </a:p>
            </p:txBody>
          </p:sp>
          <p:sp>
            <p:nvSpPr>
              <p:cNvPr id="331786" name="Line 10"/>
              <p:cNvSpPr>
                <a:spLocks noChangeShapeType="1"/>
              </p:cNvSpPr>
              <p:nvPr/>
            </p:nvSpPr>
            <p:spPr bwMode="auto">
              <a:xfrm>
                <a:off x="1181" y="2006"/>
                <a:ext cx="1094" cy="0"/>
              </a:xfrm>
              <a:prstGeom prst="line">
                <a:avLst/>
              </a:prstGeom>
              <a:noFill/>
              <a:ln w="9525">
                <a:solidFill>
                  <a:srgbClr val="000000"/>
                </a:solidFill>
                <a:round/>
                <a:headEnd/>
                <a:tailEnd/>
              </a:ln>
            </p:spPr>
            <p:txBody>
              <a:bodyPr/>
              <a:lstStyle/>
              <a:p>
                <a:endParaRPr lang="el-GR" dirty="0"/>
              </a:p>
            </p:txBody>
          </p:sp>
          <p:sp>
            <p:nvSpPr>
              <p:cNvPr id="331785" name="Text Box 9"/>
              <p:cNvSpPr txBox="1">
                <a:spLocks noChangeArrowheads="1"/>
              </p:cNvSpPr>
              <p:nvPr/>
            </p:nvSpPr>
            <p:spPr bwMode="auto">
              <a:xfrm>
                <a:off x="2333" y="1891"/>
                <a:ext cx="403" cy="173"/>
              </a:xfrm>
              <a:prstGeom prst="rect">
                <a:avLst/>
              </a:prstGeom>
              <a:solidFill>
                <a:srgbClr val="FFFFFF"/>
              </a:solidFill>
              <a:ln w="9525">
                <a:noFill/>
                <a:miter lim="800000"/>
                <a:headEnd/>
                <a:tailEnd/>
              </a:ln>
            </p:spPr>
            <p:txBody>
              <a:bodyPr/>
              <a:lstStyle/>
              <a:p>
                <a:r>
                  <a:rPr lang="en-US" sz="1200" dirty="0">
                    <a:cs typeface="Times New Roman" pitchFamily="18" charset="0"/>
                  </a:rPr>
                  <a:t>MCCS</a:t>
                </a:r>
                <a:endParaRPr lang="en-US" dirty="0"/>
              </a:p>
            </p:txBody>
          </p:sp>
          <p:sp>
            <p:nvSpPr>
              <p:cNvPr id="331781" name="Text Box 5"/>
              <p:cNvSpPr txBox="1">
                <a:spLocks noChangeArrowheads="1"/>
              </p:cNvSpPr>
              <p:nvPr/>
            </p:nvSpPr>
            <p:spPr bwMode="auto">
              <a:xfrm>
                <a:off x="86" y="2985"/>
                <a:ext cx="173" cy="173"/>
              </a:xfrm>
              <a:prstGeom prst="rect">
                <a:avLst/>
              </a:prstGeom>
              <a:solidFill>
                <a:srgbClr val="FFFFFF"/>
              </a:solidFill>
              <a:ln w="9525">
                <a:noFill/>
                <a:miter lim="800000"/>
                <a:headEnd/>
                <a:tailEnd/>
              </a:ln>
            </p:spPr>
            <p:txBody>
              <a:bodyPr/>
              <a:lstStyle/>
              <a:p>
                <a:r>
                  <a:rPr lang="en-US" sz="1200" dirty="0">
                    <a:cs typeface="Times New Roman" pitchFamily="18" charset="0"/>
                  </a:rPr>
                  <a:t>0</a:t>
                </a:r>
                <a:endParaRPr lang="en-US" dirty="0"/>
              </a:p>
            </p:txBody>
          </p:sp>
          <p:sp>
            <p:nvSpPr>
              <p:cNvPr id="331784" name="Text Box 8"/>
              <p:cNvSpPr txBox="1">
                <a:spLocks noChangeArrowheads="1"/>
              </p:cNvSpPr>
              <p:nvPr/>
            </p:nvSpPr>
            <p:spPr bwMode="auto">
              <a:xfrm>
                <a:off x="1008" y="3043"/>
                <a:ext cx="518" cy="173"/>
              </a:xfrm>
              <a:prstGeom prst="rect">
                <a:avLst/>
              </a:prstGeom>
              <a:solidFill>
                <a:srgbClr val="FFFFFF"/>
              </a:solidFill>
              <a:ln w="9525">
                <a:noFill/>
                <a:miter lim="800000"/>
                <a:headEnd/>
                <a:tailEnd/>
              </a:ln>
            </p:spPr>
            <p:txBody>
              <a:bodyPr/>
              <a:lstStyle/>
              <a:p>
                <a:r>
                  <a:rPr lang="el-GR" sz="1200" dirty="0"/>
                  <a:t>   Χ</a:t>
                </a:r>
                <a:endParaRPr lang="en-US" dirty="0"/>
              </a:p>
            </p:txBody>
          </p:sp>
          <p:sp>
            <p:nvSpPr>
              <p:cNvPr id="331783" name="Text Box 7"/>
              <p:cNvSpPr txBox="1">
                <a:spLocks noChangeArrowheads="1"/>
              </p:cNvSpPr>
              <p:nvPr/>
            </p:nvSpPr>
            <p:spPr bwMode="auto">
              <a:xfrm>
                <a:off x="1930" y="2121"/>
                <a:ext cx="346" cy="173"/>
              </a:xfrm>
              <a:prstGeom prst="rect">
                <a:avLst/>
              </a:prstGeom>
              <a:solidFill>
                <a:srgbClr val="FFFFFF"/>
              </a:solidFill>
              <a:ln w="9525">
                <a:noFill/>
                <a:miter lim="800000"/>
                <a:headEnd/>
                <a:tailEnd/>
              </a:ln>
            </p:spPr>
            <p:txBody>
              <a:bodyPr/>
              <a:lstStyle/>
              <a:p>
                <a:r>
                  <a:rPr lang="en-US" sz="1200" dirty="0">
                    <a:cs typeface="Times New Roman" pitchFamily="18" charset="0"/>
                  </a:rPr>
                  <a:t>IOS</a:t>
                </a:r>
                <a:endParaRPr lang="en-US" dirty="0"/>
              </a:p>
            </p:txBody>
          </p:sp>
          <p:sp>
            <p:nvSpPr>
              <p:cNvPr id="331782" name="Line 6"/>
              <p:cNvSpPr>
                <a:spLocks noChangeShapeType="1"/>
              </p:cNvSpPr>
              <p:nvPr/>
            </p:nvSpPr>
            <p:spPr bwMode="auto">
              <a:xfrm>
                <a:off x="1181" y="2359"/>
                <a:ext cx="0" cy="634"/>
              </a:xfrm>
              <a:prstGeom prst="line">
                <a:avLst/>
              </a:prstGeom>
              <a:noFill/>
              <a:ln w="9525">
                <a:solidFill>
                  <a:srgbClr val="000000"/>
                </a:solidFill>
                <a:prstDash val="sysDot"/>
                <a:round/>
                <a:headEnd/>
                <a:tailEnd/>
              </a:ln>
            </p:spPr>
            <p:txBody>
              <a:bodyPr/>
              <a:lstStyle/>
              <a:p>
                <a:endParaRPr lang="el-GR" dirty="0"/>
              </a:p>
            </p:txBody>
          </p:sp>
        </p:grpSp>
        <p:sp>
          <p:nvSpPr>
            <p:cNvPr id="331813" name="Rectangle 37"/>
            <p:cNvSpPr>
              <a:spLocks noChangeArrowheads="1"/>
            </p:cNvSpPr>
            <p:nvPr/>
          </p:nvSpPr>
          <p:spPr bwMode="auto">
            <a:xfrm>
              <a:off x="3120" y="2573"/>
              <a:ext cx="116" cy="231"/>
            </a:xfrm>
            <a:prstGeom prst="rect">
              <a:avLst/>
            </a:prstGeom>
            <a:noFill/>
            <a:ln w="9525">
              <a:noFill/>
              <a:miter lim="800000"/>
              <a:headEnd/>
              <a:tailEnd/>
            </a:ln>
            <a:effectLst/>
          </p:spPr>
          <p:txBody>
            <a:bodyPr wrap="none" anchor="ctr">
              <a:spAutoFit/>
            </a:bodyPr>
            <a:lstStyle/>
            <a:p>
              <a:endParaRPr lang="el-GR" dirty="0"/>
            </a:p>
          </p:txBody>
        </p:sp>
      </p:grpSp>
      <p:sp>
        <p:nvSpPr>
          <p:cNvPr id="331816" name="Text Box 40"/>
          <p:cNvSpPr txBox="1">
            <a:spLocks noChangeArrowheads="1"/>
          </p:cNvSpPr>
          <p:nvPr/>
        </p:nvSpPr>
        <p:spPr bwMode="auto">
          <a:xfrm>
            <a:off x="323528" y="5410200"/>
            <a:ext cx="8820472" cy="1200329"/>
          </a:xfrm>
          <a:prstGeom prst="rect">
            <a:avLst/>
          </a:prstGeom>
          <a:noFill/>
          <a:ln w="9525">
            <a:noFill/>
            <a:miter lim="800000"/>
            <a:headEnd/>
            <a:tailEnd/>
          </a:ln>
          <a:effectLst/>
        </p:spPr>
        <p:txBody>
          <a:bodyPr wrap="square">
            <a:spAutoFit/>
          </a:bodyPr>
          <a:lstStyle/>
          <a:p>
            <a:r>
              <a:rPr lang="el-GR" sz="2400" dirty="0"/>
              <a:t>Σημείωση: υποθέτουμε ότι η περαιτέρω άντληση κεφαλαίων οδηγεί σε αύξηση του κόστους άντλησης, άρα σε αύξηση του οριακού κόστους.</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360040"/>
          </a:xfrm>
        </p:spPr>
        <p:txBody>
          <a:bodyPr/>
          <a:lstStyle/>
          <a:p>
            <a:r>
              <a:rPr lang="el-GR" sz="2400" b="1" dirty="0" smtClean="0"/>
              <a:t>ΟΙ ΚΑΛΥΤΕΡΕΣ ΕΠΙΧΕΙΡΗΣΕΙΣ ΤΗΣ ΕΥΡΩΠΗΣ ΑΝΑ ΧΩΡΑ</a:t>
            </a:r>
            <a:endParaRPr lang="el-GR" sz="2400" b="1" dirty="0"/>
          </a:p>
        </p:txBody>
      </p:sp>
      <p:pic>
        <p:nvPicPr>
          <p:cNvPr id="798721" name="Picture 1"/>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3" descr="awesome-brands-companie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71182186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58750"/>
            <a:ext cx="9144000" cy="504825"/>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Χρεόγραφα</a:t>
            </a:r>
          </a:p>
        </p:txBody>
      </p:sp>
      <p:sp>
        <p:nvSpPr>
          <p:cNvPr id="3075" name="Rectangle 3"/>
          <p:cNvSpPr>
            <a:spLocks noGrp="1" noChangeArrowheads="1"/>
          </p:cNvSpPr>
          <p:nvPr>
            <p:ph type="body" idx="1"/>
          </p:nvPr>
        </p:nvSpPr>
        <p:spPr>
          <a:xfrm>
            <a:off x="457200" y="1076325"/>
            <a:ext cx="8229600" cy="5019675"/>
          </a:xfrm>
        </p:spPr>
        <p:txBody>
          <a:bodyPr/>
          <a:lstStyle/>
          <a:p>
            <a:pPr marL="0" indent="0" algn="just">
              <a:buFont typeface="Wingdings" pitchFamily="2" charset="2"/>
              <a:buNone/>
            </a:pPr>
            <a:r>
              <a:rPr lang="el-GR" sz="2800" dirty="0">
                <a:latin typeface="Times New Roman" pitchFamily="18" charset="0"/>
              </a:rPr>
              <a:t>Οι επιχειρήσεις εκτός από τα διαθέσιμα (που περιλαμβάνουν το ταμείο και τις καταθέσεις όψεως και προθεσμίας), επενδύουν συνήθως και σε χρεόγραφα ή διαπραγματεύσιμα αξιόγραφα (</a:t>
            </a:r>
            <a:r>
              <a:rPr lang="en-US" sz="2800" dirty="0">
                <a:latin typeface="Times New Roman" pitchFamily="18" charset="0"/>
              </a:rPr>
              <a:t>marketable securities</a:t>
            </a:r>
            <a:r>
              <a:rPr lang="el-GR" sz="2800" dirty="0">
                <a:latin typeface="Times New Roman" pitchFamily="18" charset="0"/>
              </a:rPr>
              <a:t>). Τα χρεόγραφα περιλαμβάνουν μετοχές, ομολογίες καθώς και λοιπά χρεόγραφα.</a:t>
            </a:r>
            <a:endParaRPr lang="en-US" sz="2800" dirty="0">
              <a:latin typeface="Times New Roman" pitchFamily="18" charset="0"/>
            </a:endParaRPr>
          </a:p>
          <a:p>
            <a:pPr marL="0" indent="0" algn="just">
              <a:buFont typeface="Wingdings" pitchFamily="2" charset="2"/>
              <a:buNone/>
            </a:pPr>
            <a:r>
              <a:rPr lang="el-GR" sz="2800" dirty="0">
                <a:latin typeface="Times New Roman" pitchFamily="18" charset="0"/>
              </a:rPr>
              <a:t>Τα χρεόγραφα παρέχουν συνήθως πολύ μικρότερη απόδοση από εκείνη που παρέχουν τα λειτουργικά στοιχεία του ενεργητικού, αλλά μπορούν να μετατραπούν σε μετρητά σε πολύ σύντομο χρονικό διάστημα (συνήθως μέσα σε μερικά λεπτά). </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260350"/>
            <a:ext cx="9144000" cy="576263"/>
          </a:xfrm>
          <a:noFill/>
          <a:ln>
            <a:miter lim="800000"/>
            <a:headEnd/>
            <a:tailEnd/>
          </a:ln>
        </p:spPr>
        <p:txBody>
          <a:bodyPr vert="horz" wrap="square" lIns="91440" tIns="45720" rIns="91440" bIns="45720" numCol="1" anchor="t" anchorCtr="0" compatLnSpc="1">
            <a:prstTxWarp prst="textNoShape">
              <a:avLst/>
            </a:prstTxWarp>
          </a:bodyPr>
          <a:lstStyle/>
          <a:p>
            <a:r>
              <a:rPr lang="el-GR" sz="2800" b="1" dirty="0">
                <a:latin typeface="Times New Roman" pitchFamily="18" charset="0"/>
              </a:rPr>
              <a:t>Παράγοντες που Επηρεάζουν την Επιλογή Χρεογράφων</a:t>
            </a:r>
            <a:r>
              <a:rPr lang="el-GR" sz="3200" b="1" dirty="0"/>
              <a:t> </a:t>
            </a:r>
          </a:p>
        </p:txBody>
      </p:sp>
      <p:sp>
        <p:nvSpPr>
          <p:cNvPr id="8195" name="Rectangle 3"/>
          <p:cNvSpPr>
            <a:spLocks noGrp="1" noChangeArrowheads="1"/>
          </p:cNvSpPr>
          <p:nvPr>
            <p:ph type="body" idx="1"/>
          </p:nvPr>
        </p:nvSpPr>
        <p:spPr>
          <a:xfrm>
            <a:off x="251521" y="1196974"/>
            <a:ext cx="8712968" cy="5400377"/>
          </a:xfrm>
        </p:spPr>
        <p:txBody>
          <a:bodyPr/>
          <a:lstStyle/>
          <a:p>
            <a:pPr marL="0" indent="0">
              <a:buFont typeface="Wingdings" pitchFamily="2" charset="2"/>
              <a:buNone/>
            </a:pPr>
            <a:r>
              <a:rPr lang="el-GR" sz="2800" dirty="0">
                <a:latin typeface="Times New Roman" pitchFamily="18" charset="0"/>
              </a:rPr>
              <a:t>Η ονομαστική απόδοση ενός χρεογράφου, </a:t>
            </a:r>
            <a:r>
              <a:rPr lang="en-US" sz="2800" dirty="0">
                <a:latin typeface="Times New Roman" pitchFamily="18" charset="0"/>
              </a:rPr>
              <a:t>r</a:t>
            </a:r>
            <a:r>
              <a:rPr lang="el-GR" sz="2800" dirty="0">
                <a:latin typeface="Times New Roman" pitchFamily="18" charset="0"/>
              </a:rPr>
              <a:t>, δίνεται από την σχέση: </a:t>
            </a:r>
          </a:p>
          <a:p>
            <a:pPr marL="0" indent="0">
              <a:buFont typeface="Wingdings" pitchFamily="2" charset="2"/>
              <a:buNone/>
            </a:pPr>
            <a:endParaRPr lang="el-GR" sz="2800" dirty="0">
              <a:latin typeface="Times New Roman" pitchFamily="18" charset="0"/>
            </a:endParaRPr>
          </a:p>
          <a:p>
            <a:pPr marL="0" indent="0">
              <a:buFont typeface="Wingdings" pitchFamily="2" charset="2"/>
              <a:buNone/>
            </a:pPr>
            <a:r>
              <a:rPr lang="el-GR" sz="2800" dirty="0" smtClean="0">
                <a:latin typeface="Times New Roman" pitchFamily="18" charset="0"/>
              </a:rPr>
              <a:t>όπου</a:t>
            </a:r>
            <a:r>
              <a:rPr lang="el-GR" sz="2800" dirty="0">
                <a:latin typeface="Times New Roman" pitchFamily="18" charset="0"/>
              </a:rPr>
              <a:t>, </a:t>
            </a:r>
            <a:r>
              <a:rPr lang="en-US" sz="2800" b="1" dirty="0">
                <a:solidFill>
                  <a:srgbClr val="C00000"/>
                </a:solidFill>
                <a:latin typeface="Times New Roman" pitchFamily="18" charset="0"/>
              </a:rPr>
              <a:t>r</a:t>
            </a:r>
            <a:r>
              <a:rPr lang="en-US" sz="2800" b="1" baseline="-25000" dirty="0">
                <a:solidFill>
                  <a:srgbClr val="C00000"/>
                </a:solidFill>
                <a:latin typeface="Times New Roman" pitchFamily="18" charset="0"/>
              </a:rPr>
              <a:t>RF</a:t>
            </a:r>
            <a:r>
              <a:rPr lang="en-US" sz="2800" dirty="0">
                <a:latin typeface="Times New Roman" pitchFamily="18" charset="0"/>
              </a:rPr>
              <a:t> </a:t>
            </a:r>
            <a:r>
              <a:rPr lang="el-GR" sz="2800" dirty="0">
                <a:latin typeface="Times New Roman" pitchFamily="18" charset="0"/>
              </a:rPr>
              <a:t>είναι η πραγματική απόδοση χωρίς κίνδυνο (</a:t>
            </a:r>
            <a:r>
              <a:rPr lang="en-US" sz="2800" dirty="0">
                <a:latin typeface="Times New Roman" pitchFamily="18" charset="0"/>
              </a:rPr>
              <a:t>real risk</a:t>
            </a:r>
            <a:r>
              <a:rPr lang="el-GR" sz="2800" dirty="0">
                <a:latin typeface="Times New Roman" pitchFamily="18" charset="0"/>
              </a:rPr>
              <a:t>-</a:t>
            </a:r>
            <a:r>
              <a:rPr lang="en-US" sz="2800" dirty="0">
                <a:latin typeface="Times New Roman" pitchFamily="18" charset="0"/>
              </a:rPr>
              <a:t>free rate of interest</a:t>
            </a:r>
            <a:r>
              <a:rPr lang="el-GR" sz="2800" dirty="0">
                <a:latin typeface="Times New Roman" pitchFamily="18" charset="0"/>
              </a:rPr>
              <a:t>), </a:t>
            </a:r>
            <a:endParaRPr lang="el-GR" sz="2800" dirty="0" smtClean="0">
              <a:latin typeface="Times New Roman" pitchFamily="18" charset="0"/>
            </a:endParaRPr>
          </a:p>
          <a:p>
            <a:pPr marL="0" indent="0">
              <a:buFont typeface="Wingdings" pitchFamily="2" charset="2"/>
              <a:buNone/>
            </a:pPr>
            <a:r>
              <a:rPr lang="en-US" sz="2800" b="1" dirty="0" smtClean="0">
                <a:solidFill>
                  <a:srgbClr val="0000CC"/>
                </a:solidFill>
                <a:latin typeface="Times New Roman" pitchFamily="18" charset="0"/>
              </a:rPr>
              <a:t>IP</a:t>
            </a:r>
            <a:r>
              <a:rPr lang="el-GR" sz="2800" dirty="0" smtClean="0">
                <a:latin typeface="Times New Roman" pitchFamily="18" charset="0"/>
              </a:rPr>
              <a:t> </a:t>
            </a:r>
            <a:r>
              <a:rPr lang="el-GR" sz="2800" dirty="0">
                <a:latin typeface="Times New Roman" pitchFamily="18" charset="0"/>
              </a:rPr>
              <a:t>είναι η ανταμοιβή για τον πληθωρισμό, </a:t>
            </a:r>
            <a:endParaRPr lang="el-GR" sz="2800" dirty="0" smtClean="0">
              <a:latin typeface="Times New Roman" pitchFamily="18" charset="0"/>
            </a:endParaRPr>
          </a:p>
          <a:p>
            <a:pPr marL="0" indent="0">
              <a:buFont typeface="Wingdings" pitchFamily="2" charset="2"/>
              <a:buNone/>
            </a:pPr>
            <a:r>
              <a:rPr lang="en-US" sz="2800" b="1" dirty="0" smtClean="0">
                <a:solidFill>
                  <a:srgbClr val="006600"/>
                </a:solidFill>
                <a:latin typeface="Times New Roman" pitchFamily="18" charset="0"/>
              </a:rPr>
              <a:t>DRP</a:t>
            </a:r>
            <a:r>
              <a:rPr lang="el-GR" sz="2800" dirty="0" smtClean="0">
                <a:latin typeface="Times New Roman" pitchFamily="18" charset="0"/>
              </a:rPr>
              <a:t> </a:t>
            </a:r>
            <a:r>
              <a:rPr lang="el-GR" sz="2800" dirty="0">
                <a:latin typeface="Times New Roman" pitchFamily="18" charset="0"/>
              </a:rPr>
              <a:t>είναι η ανταμοιβή για τον κίνδυνο αθέτησης, </a:t>
            </a:r>
            <a:endParaRPr lang="el-GR" sz="2800" dirty="0" smtClean="0">
              <a:latin typeface="Times New Roman" pitchFamily="18" charset="0"/>
            </a:endParaRPr>
          </a:p>
          <a:p>
            <a:pPr marL="0" indent="0">
              <a:buFont typeface="Wingdings" pitchFamily="2" charset="2"/>
              <a:buNone/>
            </a:pPr>
            <a:r>
              <a:rPr lang="en-US" sz="2800" b="1" dirty="0" smtClean="0">
                <a:solidFill>
                  <a:srgbClr val="7030A0"/>
                </a:solidFill>
                <a:latin typeface="Times New Roman" pitchFamily="18" charset="0"/>
              </a:rPr>
              <a:t>LP</a:t>
            </a:r>
            <a:r>
              <a:rPr lang="el-GR" sz="2800" dirty="0" smtClean="0">
                <a:latin typeface="Times New Roman" pitchFamily="18" charset="0"/>
              </a:rPr>
              <a:t> </a:t>
            </a:r>
            <a:r>
              <a:rPr lang="el-GR" sz="2800" dirty="0">
                <a:latin typeface="Times New Roman" pitchFamily="18" charset="0"/>
              </a:rPr>
              <a:t>είναι η ανταμοιβή για την ρευστότητα ή εμπορευσιμότητα και </a:t>
            </a:r>
            <a:endParaRPr lang="el-GR" sz="2800" dirty="0" smtClean="0">
              <a:latin typeface="Times New Roman" pitchFamily="18" charset="0"/>
            </a:endParaRPr>
          </a:p>
          <a:p>
            <a:pPr marL="0" indent="0">
              <a:buFont typeface="Wingdings" pitchFamily="2" charset="2"/>
              <a:buNone/>
            </a:pPr>
            <a:r>
              <a:rPr lang="en-US" sz="2800" b="1" dirty="0" smtClean="0">
                <a:solidFill>
                  <a:srgbClr val="0070C0"/>
                </a:solidFill>
                <a:latin typeface="Times New Roman" pitchFamily="18" charset="0"/>
              </a:rPr>
              <a:t>IRRP</a:t>
            </a:r>
            <a:r>
              <a:rPr lang="el-GR" sz="2800" dirty="0" smtClean="0">
                <a:latin typeface="Times New Roman" pitchFamily="18" charset="0"/>
              </a:rPr>
              <a:t> </a:t>
            </a:r>
            <a:r>
              <a:rPr lang="el-GR" sz="2800" dirty="0">
                <a:latin typeface="Times New Roman" pitchFamily="18" charset="0"/>
              </a:rPr>
              <a:t>είναι η ανταμοιβή για τον κίνδυνο επιτοκίων</a:t>
            </a:r>
          </a:p>
        </p:txBody>
      </p:sp>
      <p:sp>
        <p:nvSpPr>
          <p:cNvPr id="8197" name="Rectangle 5"/>
          <p:cNvSpPr>
            <a:spLocks noChangeArrowheads="1"/>
          </p:cNvSpPr>
          <p:nvPr/>
        </p:nvSpPr>
        <p:spPr bwMode="auto">
          <a:xfrm>
            <a:off x="0" y="3319463"/>
            <a:ext cx="9144000" cy="0"/>
          </a:xfrm>
          <a:prstGeom prst="rect">
            <a:avLst/>
          </a:prstGeom>
          <a:noFill/>
          <a:ln w="9525">
            <a:noFill/>
            <a:miter lim="800000"/>
            <a:headEnd/>
            <a:tailEnd/>
          </a:ln>
          <a:effectLst/>
        </p:spPr>
        <p:txBody>
          <a:bodyPr wrap="none" anchor="ctr">
            <a:spAutoFit/>
          </a:bodyPr>
          <a:lstStyle/>
          <a:p>
            <a:endParaRPr lang="el-GR" dirty="0"/>
          </a:p>
        </p:txBody>
      </p:sp>
      <p:graphicFrame>
        <p:nvGraphicFramePr>
          <p:cNvPr id="8196" name="Object 4"/>
          <p:cNvGraphicFramePr>
            <a:graphicFrameLocks noChangeAspect="1"/>
          </p:cNvGraphicFramePr>
          <p:nvPr/>
        </p:nvGraphicFramePr>
        <p:xfrm>
          <a:off x="2123728" y="1988840"/>
          <a:ext cx="5334000" cy="581025"/>
        </p:xfrm>
        <a:graphic>
          <a:graphicData uri="http://schemas.openxmlformats.org/presentationml/2006/ole">
            <mc:AlternateContent xmlns:mc="http://schemas.openxmlformats.org/markup-compatibility/2006">
              <mc:Choice xmlns:v="urn:schemas-microsoft-com:vml" Requires="v">
                <p:oleObj spid="_x0000_s4759563" name="Equation" r:id="rId4" imgW="2005729" imgH="215806" progId="">
                  <p:embed/>
                </p:oleObj>
              </mc:Choice>
              <mc:Fallback>
                <p:oleObj name="Equation" r:id="rId4" imgW="2005729" imgH="215806"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1988840"/>
                        <a:ext cx="5334000" cy="5810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188913"/>
            <a:ext cx="9144000" cy="647700"/>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Ονομαστική Απόδοση χωρίς Κίνδυνο</a:t>
            </a:r>
          </a:p>
        </p:txBody>
      </p:sp>
      <p:sp>
        <p:nvSpPr>
          <p:cNvPr id="9219" name="Rectangle 3"/>
          <p:cNvSpPr>
            <a:spLocks noGrp="1" noChangeArrowheads="1"/>
          </p:cNvSpPr>
          <p:nvPr>
            <p:ph type="body" idx="1"/>
          </p:nvPr>
        </p:nvSpPr>
        <p:spPr>
          <a:xfrm>
            <a:off x="457200" y="1600200"/>
            <a:ext cx="8229600" cy="4119563"/>
          </a:xfrm>
        </p:spPr>
        <p:txBody>
          <a:bodyPr/>
          <a:lstStyle/>
          <a:p>
            <a:pPr marL="0" indent="0" algn="just">
              <a:buFont typeface="Wingdings" pitchFamily="2" charset="2"/>
              <a:buNone/>
            </a:pPr>
            <a:r>
              <a:rPr lang="el-GR" sz="2800" dirty="0">
                <a:latin typeface="Times New Roman" pitchFamily="18" charset="0"/>
              </a:rPr>
              <a:t>Το άθροισμα της πραγματικής απόδοσης χωρίς κίνδυνο και της ανταμοιβής για τον πληθωρισμό αποτελεί την ονομαστική απόδοση χωρίς κίνδυνο, </a:t>
            </a:r>
            <a:r>
              <a:rPr lang="en-US" sz="2800" dirty="0">
                <a:latin typeface="Times New Roman" pitchFamily="18" charset="0"/>
              </a:rPr>
              <a:t>r</a:t>
            </a:r>
            <a:r>
              <a:rPr lang="en-US" sz="2800" baseline="-25000" dirty="0">
                <a:latin typeface="Times New Roman" pitchFamily="18" charset="0"/>
              </a:rPr>
              <a:t>NF</a:t>
            </a:r>
            <a:r>
              <a:rPr lang="el-GR" sz="2800" dirty="0">
                <a:latin typeface="Times New Roman" pitchFamily="18" charset="0"/>
              </a:rPr>
              <a:t>, δηλαδή,</a:t>
            </a:r>
          </a:p>
          <a:p>
            <a:pPr marL="0" indent="0" algn="just">
              <a:buFont typeface="Wingdings" pitchFamily="2" charset="2"/>
              <a:buNone/>
            </a:pPr>
            <a:endParaRPr lang="el-GR" sz="2800" dirty="0">
              <a:latin typeface="Times New Roman" pitchFamily="18" charset="0"/>
            </a:endParaRPr>
          </a:p>
          <a:p>
            <a:pPr marL="0" indent="0" algn="ctr">
              <a:buFont typeface="Wingdings" pitchFamily="2" charset="2"/>
              <a:buNone/>
            </a:pPr>
            <a:r>
              <a:rPr lang="en-US" b="1" i="1" dirty="0">
                <a:solidFill>
                  <a:srgbClr val="0000CC"/>
                </a:solidFill>
                <a:latin typeface="Times New Roman" pitchFamily="18" charset="0"/>
              </a:rPr>
              <a:t>r</a:t>
            </a:r>
            <a:r>
              <a:rPr lang="en-US" b="1" i="1" baseline="-25000" dirty="0">
                <a:solidFill>
                  <a:srgbClr val="0000CC"/>
                </a:solidFill>
                <a:latin typeface="Times New Roman" pitchFamily="18" charset="0"/>
              </a:rPr>
              <a:t>NF</a:t>
            </a:r>
            <a:r>
              <a:rPr lang="el-GR" b="1" i="1" dirty="0">
                <a:solidFill>
                  <a:srgbClr val="0000CC"/>
                </a:solidFill>
                <a:latin typeface="Times New Roman" pitchFamily="18" charset="0"/>
              </a:rPr>
              <a:t> = </a:t>
            </a:r>
            <a:r>
              <a:rPr lang="en-US" b="1" i="1" dirty="0">
                <a:solidFill>
                  <a:srgbClr val="0000CC"/>
                </a:solidFill>
                <a:latin typeface="Times New Roman" pitchFamily="18" charset="0"/>
              </a:rPr>
              <a:t>r</a:t>
            </a:r>
            <a:r>
              <a:rPr lang="en-US" b="1" i="1" baseline="-25000" dirty="0">
                <a:solidFill>
                  <a:srgbClr val="0000CC"/>
                </a:solidFill>
                <a:latin typeface="Times New Roman" pitchFamily="18" charset="0"/>
              </a:rPr>
              <a:t>RF</a:t>
            </a:r>
            <a:r>
              <a:rPr lang="el-GR" b="1" i="1" dirty="0">
                <a:solidFill>
                  <a:srgbClr val="0000CC"/>
                </a:solidFill>
                <a:latin typeface="Times New Roman" pitchFamily="18" charset="0"/>
              </a:rPr>
              <a:t> + </a:t>
            </a:r>
            <a:r>
              <a:rPr lang="en-US" b="1" i="1" dirty="0">
                <a:solidFill>
                  <a:srgbClr val="0000CC"/>
                </a:solidFill>
                <a:latin typeface="Times New Roman" pitchFamily="18" charset="0"/>
              </a:rPr>
              <a:t>IP</a:t>
            </a:r>
            <a:endParaRPr lang="el-GR" b="1" i="1" dirty="0">
              <a:solidFill>
                <a:srgbClr val="0000CC"/>
              </a:solidFill>
              <a:latin typeface="Times New Roman" pitchFamily="18" charset="0"/>
            </a:endParaRPr>
          </a:p>
          <a:p>
            <a:pPr marL="0" indent="0" algn="ctr">
              <a:buFont typeface="Wingdings" pitchFamily="2" charset="2"/>
              <a:buNone/>
            </a:pPr>
            <a:endParaRPr lang="el-GR" sz="2800" dirty="0">
              <a:solidFill>
                <a:srgbClr val="FFFF00"/>
              </a:solidFill>
              <a:latin typeface="Times New Roman" pitchFamily="18" charset="0"/>
            </a:endParaRPr>
          </a:p>
          <a:p>
            <a:pPr marL="0" indent="0" algn="just">
              <a:buFont typeface="Wingdings" pitchFamily="2" charset="2"/>
              <a:buNone/>
            </a:pPr>
            <a:r>
              <a:rPr lang="el-GR" sz="2800" dirty="0">
                <a:latin typeface="Times New Roman" pitchFamily="18" charset="0"/>
              </a:rPr>
              <a:t>Η ονομαστική απόδοση χωρίς κίνδυνο προσεγγίζεται συνήθως με την απόδοση των κρατικών χρεογράφων. </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0" y="188913"/>
            <a:ext cx="9144000" cy="647700"/>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Κίνδυνος Επιτοκίων και Φορολόγηση</a:t>
            </a:r>
          </a:p>
        </p:txBody>
      </p:sp>
      <p:sp>
        <p:nvSpPr>
          <p:cNvPr id="10243" name="Rectangle 3"/>
          <p:cNvSpPr>
            <a:spLocks noGrp="1" noChangeArrowheads="1"/>
          </p:cNvSpPr>
          <p:nvPr>
            <p:ph type="body" idx="1"/>
          </p:nvPr>
        </p:nvSpPr>
        <p:spPr>
          <a:xfrm>
            <a:off x="0" y="908720"/>
            <a:ext cx="9144000" cy="5949280"/>
          </a:xfrm>
        </p:spPr>
        <p:txBody>
          <a:bodyPr/>
          <a:lstStyle/>
          <a:p>
            <a:pPr marL="0" indent="0" algn="just">
              <a:lnSpc>
                <a:spcPct val="90000"/>
              </a:lnSpc>
              <a:buFont typeface="Wingdings" pitchFamily="2" charset="2"/>
              <a:buNone/>
            </a:pPr>
            <a:r>
              <a:rPr lang="el-GR" sz="2800" dirty="0">
                <a:latin typeface="Times New Roman" pitchFamily="18" charset="0"/>
              </a:rPr>
              <a:t>Ο κίνδυνος επιτοκίων αποτελείται από δύο μέρη: </a:t>
            </a:r>
            <a:endParaRPr lang="el-GR" sz="2800" dirty="0" smtClean="0">
              <a:latin typeface="Times New Roman" pitchFamily="18" charset="0"/>
            </a:endParaRPr>
          </a:p>
          <a:p>
            <a:pPr marL="0" indent="0" algn="just">
              <a:lnSpc>
                <a:spcPct val="90000"/>
              </a:lnSpc>
              <a:buFont typeface="Wingdings" pitchFamily="2" charset="2"/>
              <a:buNone/>
            </a:pPr>
            <a:r>
              <a:rPr lang="el-GR" sz="2800" dirty="0" smtClean="0">
                <a:latin typeface="Times New Roman" pitchFamily="18" charset="0"/>
              </a:rPr>
              <a:t>Α) τον </a:t>
            </a:r>
            <a:r>
              <a:rPr lang="el-GR" sz="2800" dirty="0">
                <a:latin typeface="Times New Roman" pitchFamily="18" charset="0"/>
              </a:rPr>
              <a:t>κίνδυνο τιμής (</a:t>
            </a:r>
            <a:r>
              <a:rPr lang="en-US" sz="2800" dirty="0">
                <a:latin typeface="Times New Roman" pitchFamily="18" charset="0"/>
              </a:rPr>
              <a:t>price risk</a:t>
            </a:r>
            <a:r>
              <a:rPr lang="el-GR" sz="2800" dirty="0">
                <a:latin typeface="Times New Roman" pitchFamily="18" charset="0"/>
              </a:rPr>
              <a:t>) και </a:t>
            </a:r>
            <a:endParaRPr lang="el-GR" sz="2800" dirty="0" smtClean="0">
              <a:latin typeface="Times New Roman" pitchFamily="18" charset="0"/>
            </a:endParaRPr>
          </a:p>
          <a:p>
            <a:pPr marL="0" indent="0" algn="just">
              <a:lnSpc>
                <a:spcPct val="90000"/>
              </a:lnSpc>
              <a:buFont typeface="Wingdings" pitchFamily="2" charset="2"/>
              <a:buNone/>
            </a:pPr>
            <a:r>
              <a:rPr lang="el-GR" sz="2800" dirty="0" smtClean="0">
                <a:latin typeface="Times New Roman" pitchFamily="18" charset="0"/>
              </a:rPr>
              <a:t>Β) τον </a:t>
            </a:r>
            <a:r>
              <a:rPr lang="el-GR" sz="2800" dirty="0">
                <a:latin typeface="Times New Roman" pitchFamily="18" charset="0"/>
              </a:rPr>
              <a:t>κίνδυνο επανεπένδυσης τοκομεριδίων (</a:t>
            </a:r>
            <a:r>
              <a:rPr lang="en-US" sz="2800" dirty="0">
                <a:latin typeface="Times New Roman" pitchFamily="18" charset="0"/>
              </a:rPr>
              <a:t>coupon reinvestment risk</a:t>
            </a:r>
            <a:r>
              <a:rPr lang="el-GR" sz="2800" dirty="0">
                <a:latin typeface="Times New Roman" pitchFamily="18" charset="0"/>
              </a:rPr>
              <a:t>). </a:t>
            </a:r>
            <a:endParaRPr lang="el-GR" sz="2800" dirty="0" smtClean="0">
              <a:latin typeface="Times New Roman" pitchFamily="18" charset="0"/>
            </a:endParaRPr>
          </a:p>
          <a:p>
            <a:pPr marL="0" indent="0" algn="just">
              <a:lnSpc>
                <a:spcPct val="90000"/>
              </a:lnSpc>
              <a:buFont typeface="Wingdings" pitchFamily="2" charset="2"/>
              <a:buNone/>
            </a:pPr>
            <a:r>
              <a:rPr lang="el-GR" sz="2800" dirty="0" smtClean="0">
                <a:latin typeface="Times New Roman" pitchFamily="18" charset="0"/>
              </a:rPr>
              <a:t>Ο </a:t>
            </a:r>
            <a:r>
              <a:rPr lang="el-GR" sz="2800" dirty="0">
                <a:latin typeface="Times New Roman" pitchFamily="18" charset="0"/>
              </a:rPr>
              <a:t>κίνδυνος τιμής αναφέρεται στην μεταβολή της τιμής ενός χρεογράφου λόγω μεταβολής των επιτοκίων. Ο κίνδυνος επανεπένδυσης τοκομεριδίων αναφέρεται στο επιτόκιο με το οποίο επανεπενδύονται τα τοκομερίδια του χρεογράφου.</a:t>
            </a:r>
          </a:p>
          <a:p>
            <a:pPr marL="0" indent="0" algn="just">
              <a:lnSpc>
                <a:spcPct val="90000"/>
              </a:lnSpc>
              <a:buFont typeface="Wingdings" pitchFamily="2" charset="2"/>
              <a:buNone/>
            </a:pPr>
            <a:r>
              <a:rPr lang="el-GR" sz="2800" dirty="0">
                <a:latin typeface="Times New Roman" pitchFamily="18" charset="0"/>
              </a:rPr>
              <a:t>Η φορολόγηση (</a:t>
            </a:r>
            <a:r>
              <a:rPr lang="en-US" sz="2800" dirty="0">
                <a:latin typeface="Times New Roman" pitchFamily="18" charset="0"/>
              </a:rPr>
              <a:t>taxability</a:t>
            </a:r>
            <a:r>
              <a:rPr lang="el-GR" sz="2800" dirty="0">
                <a:latin typeface="Times New Roman" pitchFamily="18" charset="0"/>
              </a:rPr>
              <a:t>) αναφέρεται στην πιθανή ύπαρξη διαφορετικής φορολογικής μεταχείρισης των χρεογράφων. Αυτό που θα πρέπει να ληφθεί υπόψη όσον αφορά την απόδοση των χρεογράφων, θα πρέπει να είναι η μετά από φόρους απόδοση. </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95536" y="1124744"/>
            <a:ext cx="8194427" cy="5328591"/>
          </a:xfrm>
        </p:spPr>
        <p:txBody>
          <a:bodyPr/>
          <a:lstStyle/>
          <a:p>
            <a:pPr marL="0" indent="0" algn="just">
              <a:buFont typeface="Wingdings" pitchFamily="2" charset="2"/>
              <a:buNone/>
            </a:pPr>
            <a:r>
              <a:rPr lang="el-GR" dirty="0">
                <a:latin typeface="Times New Roman" pitchFamily="18" charset="0"/>
              </a:rPr>
              <a:t>Μία εταιρία εξετάζει την επένδυση 100.000 ευρώ στο Α ή το Β χρεόγραφο για ένα έτος. Το Α χρεόγραφο έχει αφορολόγητη απόδοση ίση με 12%. Το Β χρεόγραφο αποδίδει 14% αλλά οι τόκοι του φορολογούνται με φορολογικό συντελεστή 10%. Ποιο χρεόγραφο θα πρέπει να επιλέξει η εταιρία; Ποια θα πρέπει να είναι η απόδοση προ φόρου του χρεογράφου Β για να είναι αδιάφορη η εταιρία;</a:t>
            </a:r>
          </a:p>
          <a:p>
            <a:pPr marL="0" indent="0" algn="just">
              <a:buFont typeface="Wingdings" pitchFamily="2" charset="2"/>
              <a:buNone/>
            </a:pPr>
            <a:endParaRPr lang="el-GR" sz="2800" dirty="0">
              <a:latin typeface="Times New Roman" pitchFamily="18" charset="0"/>
            </a:endParaRPr>
          </a:p>
        </p:txBody>
      </p:sp>
      <p:sp>
        <p:nvSpPr>
          <p:cNvPr id="11269" name="Rectangle 5"/>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3600" b="1" dirty="0" smtClean="0">
                <a:latin typeface="Times New Roman" pitchFamily="18" charset="0"/>
              </a:rPr>
              <a:t>Παράδειγμα (6</a:t>
            </a:r>
            <a:r>
              <a:rPr lang="el-GR" sz="3600" b="1" baseline="30000" dirty="0" smtClean="0">
                <a:latin typeface="Times New Roman" pitchFamily="18" charset="0"/>
              </a:rPr>
              <a:t>ο</a:t>
            </a:r>
            <a:r>
              <a:rPr lang="el-GR" sz="3600" b="1" dirty="0" smtClean="0">
                <a:latin typeface="Times New Roman" pitchFamily="18" charset="0"/>
              </a:rPr>
              <a:t>)</a:t>
            </a:r>
            <a:endParaRPr lang="el-GR" sz="3600" dirty="0">
              <a:latin typeface="Times New Roman" pitchFamily="18" charset="0"/>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323528" y="3213100"/>
            <a:ext cx="8496944" cy="3312244"/>
          </a:xfrm>
        </p:spPr>
        <p:txBody>
          <a:bodyPr/>
          <a:lstStyle/>
          <a:p>
            <a:pPr marL="0" indent="0" algn="just">
              <a:lnSpc>
                <a:spcPct val="90000"/>
              </a:lnSpc>
              <a:buFont typeface="Wingdings" pitchFamily="2" charset="2"/>
              <a:buNone/>
            </a:pPr>
            <a:r>
              <a:rPr lang="el-GR" sz="2800" dirty="0">
                <a:latin typeface="Times New Roman" pitchFamily="18" charset="0"/>
              </a:rPr>
              <a:t>Άρα, η εταιρία θα επιλέξει το χρεόγραφο Β διότι προσφέρει μεγαλύτερη απόδοση μετά φόρων (12,6%) απ’ ότι το χρεόγραφο Α (12%). </a:t>
            </a:r>
            <a:endParaRPr lang="en-US" sz="2800" dirty="0">
              <a:latin typeface="Times New Roman" pitchFamily="18" charset="0"/>
            </a:endParaRPr>
          </a:p>
          <a:p>
            <a:pPr marL="0" indent="0" algn="just">
              <a:lnSpc>
                <a:spcPct val="90000"/>
              </a:lnSpc>
              <a:buFont typeface="Wingdings" pitchFamily="2" charset="2"/>
              <a:buNone/>
            </a:pPr>
            <a:r>
              <a:rPr lang="el-GR" sz="2800" dirty="0">
                <a:latin typeface="Times New Roman" pitchFamily="18" charset="0"/>
              </a:rPr>
              <a:t>Έστω ότι </a:t>
            </a:r>
            <a:r>
              <a:rPr lang="en-US" sz="2800" dirty="0">
                <a:latin typeface="Times New Roman" pitchFamily="18" charset="0"/>
              </a:rPr>
              <a:t>r</a:t>
            </a:r>
            <a:r>
              <a:rPr lang="el-GR" sz="2800" dirty="0">
                <a:latin typeface="Times New Roman" pitchFamily="18" charset="0"/>
              </a:rPr>
              <a:t>* είναι η απόδοση του χρεογράφου Α που δεν φορολογείται, </a:t>
            </a:r>
            <a:r>
              <a:rPr lang="en-US" sz="2800" dirty="0">
                <a:latin typeface="Times New Roman" pitchFamily="18" charset="0"/>
              </a:rPr>
              <a:t>r</a:t>
            </a:r>
            <a:r>
              <a:rPr lang="el-GR" sz="2800" dirty="0">
                <a:latin typeface="Times New Roman" pitchFamily="18" charset="0"/>
              </a:rPr>
              <a:t> η απόδοση του χρεογράφου Β που φορολογείται και </a:t>
            </a:r>
            <a:r>
              <a:rPr lang="en-US" sz="2800" dirty="0">
                <a:latin typeface="Times New Roman" pitchFamily="18" charset="0"/>
              </a:rPr>
              <a:t>t</a:t>
            </a:r>
            <a:r>
              <a:rPr lang="el-GR" sz="2800" dirty="0">
                <a:latin typeface="Times New Roman" pitchFamily="18" charset="0"/>
              </a:rPr>
              <a:t> ο φορολογικός συντελεστής. Τότε θα πρέπει να ισχύει:</a:t>
            </a:r>
          </a:p>
          <a:p>
            <a:pPr marL="0" indent="0">
              <a:lnSpc>
                <a:spcPct val="90000"/>
              </a:lnSpc>
              <a:buFont typeface="Wingdings" pitchFamily="2" charset="2"/>
              <a:buNone/>
            </a:pPr>
            <a:endParaRPr lang="el-GR" dirty="0">
              <a:latin typeface="Times New Roman" pitchFamily="18" charset="0"/>
            </a:endParaRPr>
          </a:p>
        </p:txBody>
      </p:sp>
      <p:sp>
        <p:nvSpPr>
          <p:cNvPr id="12295" name="Rectangle 7"/>
          <p:cNvSpPr>
            <a:spLocks noChangeArrowheads="1"/>
          </p:cNvSpPr>
          <p:nvPr/>
        </p:nvSpPr>
        <p:spPr bwMode="auto">
          <a:xfrm>
            <a:off x="0" y="2881313"/>
            <a:ext cx="9144000" cy="0"/>
          </a:xfrm>
          <a:prstGeom prst="rect">
            <a:avLst/>
          </a:prstGeom>
          <a:noFill/>
          <a:ln w="9525">
            <a:noFill/>
            <a:miter lim="800000"/>
            <a:headEnd/>
            <a:tailEnd/>
          </a:ln>
          <a:effectLst/>
        </p:spPr>
        <p:txBody>
          <a:bodyPr wrap="none" anchor="ctr">
            <a:spAutoFit/>
          </a:bodyPr>
          <a:lstStyle/>
          <a:p>
            <a:endParaRPr lang="el-GR" dirty="0"/>
          </a:p>
        </p:txBody>
      </p:sp>
      <p:graphicFrame>
        <p:nvGraphicFramePr>
          <p:cNvPr id="12319" name="Group 31"/>
          <p:cNvGraphicFramePr>
            <a:graphicFrameLocks noGrp="1"/>
          </p:cNvGraphicFramePr>
          <p:nvPr>
            <p:ph sz="half" idx="2"/>
          </p:nvPr>
        </p:nvGraphicFramePr>
        <p:xfrm>
          <a:off x="323528" y="908720"/>
          <a:ext cx="8569325" cy="2164080"/>
        </p:xfrm>
        <a:graphic>
          <a:graphicData uri="http://schemas.openxmlformats.org/drawingml/2006/table">
            <a:tbl>
              <a:tblPr/>
              <a:tblGrid>
                <a:gridCol w="3009900"/>
                <a:gridCol w="2774950"/>
                <a:gridCol w="2784475"/>
              </a:tblGrid>
              <a:tr h="1944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Χρεόγραφα</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Ετήσιοι τόκοι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Ετήσιος φόρος</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Έσοδα μετά από φόρους</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Μετά από φόρους απόδοση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A</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(0,12×100.000=) 12.000</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0</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12.000</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12.000/100.000 =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Β</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(0,14×100.000=) 14.000</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(0,10×14.000=) 1.400</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12.600</a:t>
                      </a:r>
                    </a:p>
                    <a:p>
                      <a:pPr marL="0" marR="0" lvl="0" indent="0" algn="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rPr>
                        <a:t>12.600/100.000 = 12,6%</a:t>
                      </a:r>
                      <a:endParaRPr kumimoji="0" lang="el-GR"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20" name="Rectangle 32"/>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3200" b="1" dirty="0">
                <a:latin typeface="Times New Roman" pitchFamily="18" charset="0"/>
              </a:rPr>
              <a:t>Απάντηση Παραδείγματος</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6" name="Object 4"/>
          <p:cNvGraphicFramePr>
            <a:graphicFrameLocks noChangeAspect="1"/>
          </p:cNvGraphicFramePr>
          <p:nvPr/>
        </p:nvGraphicFramePr>
        <p:xfrm>
          <a:off x="827584" y="1916113"/>
          <a:ext cx="7704855" cy="3313087"/>
        </p:xfrm>
        <a:graphic>
          <a:graphicData uri="http://schemas.openxmlformats.org/presentationml/2006/ole">
            <mc:AlternateContent xmlns:mc="http://schemas.openxmlformats.org/markup-compatibility/2006">
              <mc:Choice xmlns:v="urn:schemas-microsoft-com:vml" Requires="v">
                <p:oleObj spid="_x0000_s4760587" name="Equation" r:id="rId4" imgW="2095500" imgH="863600" progId="">
                  <p:embed/>
                </p:oleObj>
              </mc:Choice>
              <mc:Fallback>
                <p:oleObj name="Equation" r:id="rId4" imgW="2095500" imgH="86360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916113"/>
                        <a:ext cx="7704855" cy="3313087"/>
                      </a:xfrm>
                      <a:prstGeom prst="rect">
                        <a:avLst/>
                      </a:prstGeom>
                      <a:solidFill>
                        <a:schemeClr val="tx1"/>
                      </a:solidFill>
                    </p:spPr>
                  </p:pic>
                </p:oleObj>
              </mc:Fallback>
            </mc:AlternateContent>
          </a:graphicData>
        </a:graphic>
      </p:graphicFrame>
      <p:sp>
        <p:nvSpPr>
          <p:cNvPr id="28677" name="Rectangle 5"/>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pPr>
            <a:r>
              <a:rPr lang="el-GR" sz="3600" b="1" dirty="0">
                <a:latin typeface="Times New Roman" pitchFamily="18" charset="0"/>
              </a:rPr>
              <a:t>Απάντηση Παραδείγματος</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188913"/>
            <a:ext cx="9144000" cy="647700"/>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Μεταβολή Εκδοτικών Επιτοκίων </a:t>
            </a:r>
            <a:r>
              <a:rPr lang="el-GR" sz="2800" b="1" dirty="0">
                <a:latin typeface="Times New Roman" pitchFamily="18" charset="0"/>
              </a:rPr>
              <a:t>(1)</a:t>
            </a:r>
            <a:endParaRPr lang="el-GR" sz="3600" b="1" dirty="0">
              <a:latin typeface="Times New Roman" pitchFamily="18" charset="0"/>
            </a:endParaRPr>
          </a:p>
        </p:txBody>
      </p:sp>
      <p:sp>
        <p:nvSpPr>
          <p:cNvPr id="14339" name="Rectangle 3"/>
          <p:cNvSpPr>
            <a:spLocks noGrp="1" noChangeArrowheads="1"/>
          </p:cNvSpPr>
          <p:nvPr>
            <p:ph type="body" idx="1"/>
          </p:nvPr>
        </p:nvSpPr>
        <p:spPr>
          <a:xfrm>
            <a:off x="251520" y="1124744"/>
            <a:ext cx="8568952" cy="5328592"/>
          </a:xfrm>
        </p:spPr>
        <p:txBody>
          <a:bodyPr/>
          <a:lstStyle/>
          <a:p>
            <a:pPr marL="0" indent="0" algn="just">
              <a:buFont typeface="Wingdings" pitchFamily="2" charset="2"/>
              <a:buNone/>
            </a:pPr>
            <a:r>
              <a:rPr lang="el-GR" dirty="0">
                <a:latin typeface="Times New Roman" pitchFamily="18" charset="0"/>
              </a:rPr>
              <a:t>Όταν τα εκδοτικά επιτόκια των νέων χρεογράφων μεταβάλλονται, οι επενδυτές μεταβάλλουν και τις αποδόσεις που απαιτούν για να αγοράσουν ή να πουλήσουν χρεόγραφα παλαιότερων εκδόσεων.</a:t>
            </a:r>
          </a:p>
          <a:p>
            <a:pPr marL="0" indent="0" algn="just">
              <a:buFont typeface="Wingdings" pitchFamily="2" charset="2"/>
              <a:buNone/>
            </a:pPr>
            <a:r>
              <a:rPr lang="el-GR" dirty="0">
                <a:latin typeface="Times New Roman" pitchFamily="18" charset="0"/>
              </a:rPr>
              <a:t>Μία μείωση των επιτοκίων θα οδηγήσει σε αύξηση της τιμής των χρεογράφων στην αγορά.</a:t>
            </a:r>
          </a:p>
          <a:p>
            <a:pPr marL="0" indent="0" algn="just">
              <a:buFont typeface="Wingdings" pitchFamily="2" charset="2"/>
              <a:buNone/>
            </a:pPr>
            <a:r>
              <a:rPr lang="el-GR" dirty="0">
                <a:latin typeface="Times New Roman" pitchFamily="18" charset="0"/>
              </a:rPr>
              <a:t>Αντίθετα, μια αύξηση των επιτοκίων θα οδηγήσει σε μείωση της τιμής των χρεογράφων στην αγορά.</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251520" y="1052512"/>
            <a:ext cx="8662293" cy="5328815"/>
          </a:xfrm>
        </p:spPr>
        <p:txBody>
          <a:bodyPr/>
          <a:lstStyle/>
          <a:p>
            <a:pPr marL="0" indent="0" algn="just">
              <a:lnSpc>
                <a:spcPct val="90000"/>
              </a:lnSpc>
              <a:buFont typeface="Wingdings" pitchFamily="2" charset="2"/>
              <a:buNone/>
            </a:pPr>
            <a:r>
              <a:rPr lang="el-GR" sz="2800" dirty="0">
                <a:latin typeface="Times New Roman" pitchFamily="18" charset="0"/>
              </a:rPr>
              <a:t>Μια </a:t>
            </a:r>
            <a:r>
              <a:rPr lang="el-GR" sz="2800" dirty="0">
                <a:latin typeface="Times New Roman" pitchFamily="18" charset="0"/>
                <a:cs typeface="Times New Roman" pitchFamily="18" charset="0"/>
              </a:rPr>
              <a:t>μείωση (αύξηση) στα επιτόκια θα προκαλέσει αύξηση (μείωση) στις τιμές των ομολογιών με τη μεγαλύτερη μεταβλητότητα στις τιμές των ομολογιών, με τη μεγαλύτερη διάρκεια ζωής και το χαμηλότερο εκδοτικό επιτόκιο.  </a:t>
            </a:r>
            <a:endParaRPr lang="el-GR" sz="2800" dirty="0">
              <a:latin typeface="Times New Roman" pitchFamily="18" charset="0"/>
            </a:endParaRPr>
          </a:p>
          <a:p>
            <a:pPr marL="0" indent="0" algn="just">
              <a:lnSpc>
                <a:spcPct val="90000"/>
              </a:lnSpc>
              <a:buFont typeface="Wingdings" pitchFamily="2" charset="2"/>
              <a:buNone/>
            </a:pPr>
            <a:r>
              <a:rPr lang="el-GR" sz="2800" dirty="0">
                <a:latin typeface="Times New Roman" pitchFamily="18" charset="0"/>
                <a:cs typeface="Times New Roman" pitchFamily="18" charset="0"/>
              </a:rPr>
              <a:t>Επομένως, η μεταβλητότητα της τιμής μιας ομολογίας εξαρτάται από το συνδυασμό των αποτελεσμάτων του ύψους του εκδοτικού της επιτοκίου και του χρόνου λήξης της.  </a:t>
            </a:r>
            <a:endParaRPr lang="el-GR" sz="2800" dirty="0">
              <a:latin typeface="Times New Roman" pitchFamily="18" charset="0"/>
            </a:endParaRPr>
          </a:p>
          <a:p>
            <a:pPr marL="0" indent="0" algn="just">
              <a:lnSpc>
                <a:spcPct val="90000"/>
              </a:lnSpc>
              <a:buFont typeface="Wingdings" pitchFamily="2" charset="2"/>
              <a:buNone/>
            </a:pPr>
            <a:r>
              <a:rPr lang="el-GR" sz="2800" dirty="0">
                <a:latin typeface="Times New Roman" pitchFamily="18" charset="0"/>
                <a:cs typeface="Times New Roman" pitchFamily="18" charset="0"/>
              </a:rPr>
              <a:t>Οι δύο τελευταίοι αυτοί παράγοντες (δηλαδή το ύψος του εκδοτικού επιτοκίου και ο χρόνος λήξης μιας ομολογίας) συνδέονται με τον κίνδυνο επιτοκίων. </a:t>
            </a:r>
          </a:p>
        </p:txBody>
      </p:sp>
      <p:sp>
        <p:nvSpPr>
          <p:cNvPr id="29701" name="Rectangle 5"/>
          <p:cNvSpPr>
            <a:spLocks noGrp="1" noChangeArrowheads="1"/>
          </p:cNvSpPr>
          <p:nvPr>
            <p:ph type="title"/>
          </p:nvPr>
        </p:nvSpPr>
        <p:spPr bwMode="auto">
          <a:xfrm>
            <a:off x="0" y="188913"/>
            <a:ext cx="9144000" cy="647700"/>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Μεταβολή Εκδοτικών Επιτοκίων </a:t>
            </a:r>
            <a:r>
              <a:rPr lang="el-GR" sz="2800" b="1" dirty="0">
                <a:latin typeface="Times New Roman" pitchFamily="18" charset="0"/>
              </a:rPr>
              <a:t>(2)</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0" y="146050"/>
            <a:ext cx="9144000" cy="576263"/>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Παρακολούθηση της Καμπύλης Αποδόσεων</a:t>
            </a:r>
            <a:r>
              <a:rPr lang="el-GR" sz="4000" dirty="0"/>
              <a:t> </a:t>
            </a:r>
          </a:p>
        </p:txBody>
      </p:sp>
      <p:sp>
        <p:nvSpPr>
          <p:cNvPr id="17411" name="Rectangle 3"/>
          <p:cNvSpPr>
            <a:spLocks noGrp="1" noChangeArrowheads="1"/>
          </p:cNvSpPr>
          <p:nvPr>
            <p:ph type="body" idx="1"/>
          </p:nvPr>
        </p:nvSpPr>
        <p:spPr>
          <a:xfrm>
            <a:off x="323528" y="1196975"/>
            <a:ext cx="8496622" cy="5400377"/>
          </a:xfrm>
        </p:spPr>
        <p:txBody>
          <a:bodyPr/>
          <a:lstStyle/>
          <a:p>
            <a:pPr marL="0" indent="0" algn="just">
              <a:buFont typeface="Wingdings" pitchFamily="2" charset="2"/>
              <a:buNone/>
            </a:pPr>
            <a:r>
              <a:rPr lang="el-GR" sz="3000" dirty="0">
                <a:latin typeface="Times New Roman" pitchFamily="18" charset="0"/>
              </a:rPr>
              <a:t>Η στρατηγική της αγοράς χρεογράφων με χρόνο λήξης μεγαλύτερο από την περίοδο που πρόκειται να κρατηθούν</a:t>
            </a:r>
            <a:r>
              <a:rPr lang="en-US" sz="3000" dirty="0">
                <a:latin typeface="Times New Roman" pitchFamily="18" charset="0"/>
              </a:rPr>
              <a:t>,</a:t>
            </a:r>
            <a:r>
              <a:rPr lang="el-GR" sz="3000" dirty="0">
                <a:latin typeface="Times New Roman" pitchFamily="18" charset="0"/>
              </a:rPr>
              <a:t> με σκοπό την πώλησή τους πριν από τη λήξη τους, ονομάζεται </a:t>
            </a:r>
            <a:r>
              <a:rPr lang="el-GR" sz="3000" b="1" dirty="0">
                <a:latin typeface="Times New Roman" pitchFamily="18" charset="0"/>
              </a:rPr>
              <a:t>παρακολούθηση της καμπύλης αποδόσεων</a:t>
            </a:r>
            <a:r>
              <a:rPr lang="el-GR" sz="3000" dirty="0">
                <a:latin typeface="Times New Roman" pitchFamily="18" charset="0"/>
              </a:rPr>
              <a:t> (</a:t>
            </a:r>
            <a:r>
              <a:rPr lang="en-US" sz="3000" dirty="0">
                <a:latin typeface="Times New Roman" pitchFamily="18" charset="0"/>
              </a:rPr>
              <a:t>riding the yield curve</a:t>
            </a:r>
            <a:r>
              <a:rPr lang="el-GR" sz="3000" dirty="0">
                <a:latin typeface="Times New Roman" pitchFamily="18" charset="0"/>
              </a:rPr>
              <a:t>).</a:t>
            </a:r>
          </a:p>
          <a:p>
            <a:pPr marL="0" indent="0" algn="just">
              <a:buFont typeface="Wingdings" pitchFamily="2" charset="2"/>
              <a:buNone/>
            </a:pPr>
            <a:r>
              <a:rPr lang="el-GR" sz="3000" dirty="0">
                <a:latin typeface="Times New Roman" pitchFamily="18" charset="0"/>
              </a:rPr>
              <a:t>Η στρατηγική αυτή είναι αποδοτική όταν η καμπύλη αποδόσεων είναι ανοδική (ή διαφορετικά η διαχρονική διάρθρωση των επιτοκίων είναι αύξουσα ή θετική) και αναμένεται να διατηρήσει το ίδιο επίπεδο καθώς και την ίδια κλίση στο μέλλον.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2qdd25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4130470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0" y="188913"/>
            <a:ext cx="9144000" cy="576262"/>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Είδη Βραχυπρόθεσμων Χρεογράφων</a:t>
            </a:r>
            <a:r>
              <a:rPr lang="el-GR" sz="2800" b="1" dirty="0">
                <a:latin typeface="Times New Roman" pitchFamily="18" charset="0"/>
              </a:rPr>
              <a:t> (1)</a:t>
            </a:r>
            <a:r>
              <a:rPr lang="el-GR" sz="3200" b="1" dirty="0"/>
              <a:t> </a:t>
            </a:r>
          </a:p>
        </p:txBody>
      </p:sp>
      <p:sp>
        <p:nvSpPr>
          <p:cNvPr id="18435" name="Rectangle 3"/>
          <p:cNvSpPr>
            <a:spLocks noGrp="1" noChangeArrowheads="1"/>
          </p:cNvSpPr>
          <p:nvPr>
            <p:ph type="body" idx="1"/>
          </p:nvPr>
        </p:nvSpPr>
        <p:spPr>
          <a:xfrm>
            <a:off x="0" y="980728"/>
            <a:ext cx="9144000" cy="5877272"/>
          </a:xfrm>
        </p:spPr>
        <p:txBody>
          <a:bodyPr/>
          <a:lstStyle/>
          <a:p>
            <a:pPr marL="565150">
              <a:buClr>
                <a:schemeClr val="tx1"/>
              </a:buClr>
            </a:pPr>
            <a:r>
              <a:rPr lang="el-GR" dirty="0">
                <a:latin typeface="Times New Roman" pitchFamily="18" charset="0"/>
              </a:rPr>
              <a:t>Έντοκα Γραμμάτια του Ελληνικού Δημοσίου (</a:t>
            </a:r>
            <a:r>
              <a:rPr lang="en-US" dirty="0">
                <a:latin typeface="Times New Roman" pitchFamily="18" charset="0"/>
              </a:rPr>
              <a:t>treasury bills</a:t>
            </a:r>
            <a:r>
              <a:rPr lang="el-GR" dirty="0">
                <a:latin typeface="Times New Roman" pitchFamily="18" charset="0"/>
              </a:rPr>
              <a:t>).</a:t>
            </a:r>
          </a:p>
          <a:p>
            <a:pPr marL="565150">
              <a:buClr>
                <a:schemeClr val="tx1"/>
              </a:buClr>
            </a:pPr>
            <a:r>
              <a:rPr lang="el-GR" dirty="0">
                <a:latin typeface="Times New Roman" pitchFamily="18" charset="0"/>
              </a:rPr>
              <a:t>Συμφωνίες</a:t>
            </a:r>
            <a:r>
              <a:rPr lang="en-GB" dirty="0">
                <a:latin typeface="Times New Roman" pitchFamily="18" charset="0"/>
              </a:rPr>
              <a:t> </a:t>
            </a:r>
            <a:r>
              <a:rPr lang="el-GR" dirty="0">
                <a:latin typeface="Times New Roman" pitchFamily="18" charset="0"/>
              </a:rPr>
              <a:t>επαναγοράς</a:t>
            </a:r>
            <a:r>
              <a:rPr lang="en-GB" dirty="0">
                <a:latin typeface="Times New Roman" pitchFamily="18" charset="0"/>
              </a:rPr>
              <a:t> (</a:t>
            </a:r>
            <a:r>
              <a:rPr lang="en-US" dirty="0">
                <a:latin typeface="Times New Roman" pitchFamily="18" charset="0"/>
              </a:rPr>
              <a:t>repurchase agreements or repos</a:t>
            </a:r>
            <a:r>
              <a:rPr lang="en-GB" dirty="0">
                <a:latin typeface="Times New Roman" pitchFamily="18" charset="0"/>
              </a:rPr>
              <a:t>)</a:t>
            </a:r>
            <a:endParaRPr lang="el-GR" dirty="0">
              <a:latin typeface="Times New Roman" pitchFamily="18" charset="0"/>
            </a:endParaRPr>
          </a:p>
          <a:p>
            <a:pPr marL="565150">
              <a:buClr>
                <a:schemeClr val="tx1"/>
              </a:buClr>
            </a:pPr>
            <a:r>
              <a:rPr lang="el-GR" dirty="0">
                <a:latin typeface="Times New Roman" pitchFamily="18" charset="0"/>
              </a:rPr>
              <a:t>Αντίστροφη συμφωνία επαναγοράς ή συμφωνία επαναπώλησης (</a:t>
            </a:r>
            <a:r>
              <a:rPr lang="en-US" dirty="0">
                <a:latin typeface="Times New Roman" pitchFamily="18" charset="0"/>
              </a:rPr>
              <a:t>reverse repo or reverse</a:t>
            </a:r>
            <a:r>
              <a:rPr lang="el-GR" dirty="0">
                <a:latin typeface="Times New Roman" pitchFamily="18" charset="0"/>
              </a:rPr>
              <a:t>) </a:t>
            </a:r>
          </a:p>
          <a:p>
            <a:pPr marL="565150">
              <a:buClr>
                <a:schemeClr val="tx1"/>
              </a:buClr>
            </a:pPr>
            <a:r>
              <a:rPr lang="el-GR" dirty="0">
                <a:latin typeface="Times New Roman" pitchFamily="18" charset="0"/>
              </a:rPr>
              <a:t>Διαπραγματεύσιμα πιστοποιητικά καταθέσεων (</a:t>
            </a:r>
            <a:r>
              <a:rPr lang="en-US" dirty="0">
                <a:latin typeface="Times New Roman" pitchFamily="18" charset="0"/>
              </a:rPr>
              <a:t>negotiable</a:t>
            </a:r>
            <a:r>
              <a:rPr lang="el-GR" dirty="0">
                <a:latin typeface="Times New Roman" pitchFamily="18" charset="0"/>
              </a:rPr>
              <a:t> </a:t>
            </a:r>
            <a:r>
              <a:rPr lang="en-US" dirty="0">
                <a:latin typeface="Times New Roman" pitchFamily="18" charset="0"/>
              </a:rPr>
              <a:t>certificates of deposit</a:t>
            </a:r>
            <a:r>
              <a:rPr lang="el-GR" dirty="0">
                <a:latin typeface="Times New Roman" pitchFamily="18" charset="0"/>
              </a:rPr>
              <a:t> -  </a:t>
            </a:r>
            <a:r>
              <a:rPr lang="en-US" dirty="0">
                <a:latin typeface="Times New Roman" pitchFamily="18" charset="0"/>
              </a:rPr>
              <a:t>CDs</a:t>
            </a:r>
            <a:r>
              <a:rPr lang="el-GR" dirty="0">
                <a:latin typeface="Times New Roman" pitchFamily="18" charset="0"/>
              </a:rPr>
              <a:t>)</a:t>
            </a:r>
          </a:p>
          <a:p>
            <a:pPr marL="565150">
              <a:buClr>
                <a:schemeClr val="tx1"/>
              </a:buClr>
            </a:pPr>
            <a:r>
              <a:rPr lang="el-GR" dirty="0">
                <a:latin typeface="Times New Roman" pitchFamily="18" charset="0"/>
              </a:rPr>
              <a:t>Εμπορικοί πιστωτικοί τίτλοι (</a:t>
            </a:r>
            <a:r>
              <a:rPr lang="en-US" dirty="0">
                <a:latin typeface="Times New Roman" pitchFamily="18" charset="0"/>
              </a:rPr>
              <a:t>commercial papers</a:t>
            </a:r>
            <a:r>
              <a:rPr lang="el-GR" dirty="0">
                <a:latin typeface="Times New Roman" pitchFamily="18" charset="0"/>
              </a:rPr>
              <a:t>)</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457200" y="990600"/>
            <a:ext cx="8229600" cy="5318720"/>
          </a:xfrm>
        </p:spPr>
        <p:txBody>
          <a:bodyPr/>
          <a:lstStyle/>
          <a:p>
            <a:pPr marL="565150">
              <a:buClr>
                <a:schemeClr val="tx1"/>
              </a:buClr>
            </a:pPr>
            <a:r>
              <a:rPr lang="el-GR" dirty="0">
                <a:latin typeface="Times New Roman" pitchFamily="18" charset="0"/>
              </a:rPr>
              <a:t>Συναλλαγματική αποδεκτή από τράπεζα (</a:t>
            </a:r>
            <a:r>
              <a:rPr lang="en-US" dirty="0">
                <a:latin typeface="Times New Roman" pitchFamily="18" charset="0"/>
              </a:rPr>
              <a:t>banker</a:t>
            </a:r>
            <a:r>
              <a:rPr lang="el-GR" dirty="0">
                <a:latin typeface="Times New Roman" pitchFamily="18" charset="0"/>
              </a:rPr>
              <a:t>’</a:t>
            </a:r>
            <a:r>
              <a:rPr lang="en-US" dirty="0">
                <a:latin typeface="Times New Roman" pitchFamily="18" charset="0"/>
              </a:rPr>
              <a:t>s acceptance</a:t>
            </a:r>
            <a:r>
              <a:rPr lang="el-GR" dirty="0">
                <a:latin typeface="Times New Roman" pitchFamily="18" charset="0"/>
              </a:rPr>
              <a:t>)</a:t>
            </a:r>
          </a:p>
          <a:p>
            <a:pPr marL="565150">
              <a:buClr>
                <a:schemeClr val="tx1"/>
              </a:buClr>
            </a:pPr>
            <a:r>
              <a:rPr lang="el-GR" dirty="0">
                <a:latin typeface="Times New Roman" pitchFamily="18" charset="0"/>
              </a:rPr>
              <a:t>Ευρωδολάρια (</a:t>
            </a:r>
            <a:r>
              <a:rPr lang="en-US" dirty="0">
                <a:latin typeface="Times New Roman" pitchFamily="18" charset="0"/>
              </a:rPr>
              <a:t>eurodollars</a:t>
            </a:r>
            <a:r>
              <a:rPr lang="el-GR" dirty="0">
                <a:latin typeface="Times New Roman" pitchFamily="18" charset="0"/>
              </a:rPr>
              <a:t>)</a:t>
            </a:r>
          </a:p>
          <a:p>
            <a:pPr marL="565150">
              <a:buClr>
                <a:schemeClr val="tx1"/>
              </a:buClr>
            </a:pPr>
            <a:r>
              <a:rPr lang="el-GR" dirty="0">
                <a:latin typeface="Times New Roman" pitchFamily="18" charset="0"/>
              </a:rPr>
              <a:t>Διατραπεζικά κεφάλαια (</a:t>
            </a:r>
            <a:r>
              <a:rPr lang="en-US" dirty="0">
                <a:latin typeface="Times New Roman" pitchFamily="18" charset="0"/>
              </a:rPr>
              <a:t>federal funds</a:t>
            </a:r>
            <a:r>
              <a:rPr lang="el-GR" dirty="0">
                <a:latin typeface="Times New Roman" pitchFamily="18" charset="0"/>
              </a:rPr>
              <a:t>)</a:t>
            </a:r>
          </a:p>
          <a:p>
            <a:pPr marL="565150">
              <a:buClr>
                <a:schemeClr val="tx1"/>
              </a:buClr>
            </a:pPr>
            <a:r>
              <a:rPr lang="el-GR" dirty="0">
                <a:latin typeface="Times New Roman" pitchFamily="18" charset="0"/>
              </a:rPr>
              <a:t>Χρεόγραφα ομοσπονδιακών ενώσεων (</a:t>
            </a:r>
            <a:r>
              <a:rPr lang="en-US" dirty="0">
                <a:latin typeface="Times New Roman" pitchFamily="18" charset="0"/>
              </a:rPr>
              <a:t>Federal Agency Securities</a:t>
            </a:r>
            <a:r>
              <a:rPr lang="el-GR" dirty="0">
                <a:latin typeface="Times New Roman" pitchFamily="18" charset="0"/>
              </a:rPr>
              <a:t>)</a:t>
            </a:r>
          </a:p>
          <a:p>
            <a:pPr marL="565150">
              <a:buClr>
                <a:schemeClr val="tx1"/>
              </a:buClr>
            </a:pPr>
            <a:r>
              <a:rPr lang="el-GR" dirty="0">
                <a:latin typeface="Times New Roman" pitchFamily="18" charset="0"/>
              </a:rPr>
              <a:t>Μερίδια αμοιβαίων κεφαλαίων διαχείρισης διαθεσίμων (</a:t>
            </a:r>
            <a:r>
              <a:rPr lang="en-US" dirty="0">
                <a:latin typeface="Times New Roman" pitchFamily="18" charset="0"/>
              </a:rPr>
              <a:t>Money market mutual funds</a:t>
            </a:r>
            <a:r>
              <a:rPr lang="el-GR" dirty="0">
                <a:latin typeface="Times New Roman" pitchFamily="18" charset="0"/>
              </a:rPr>
              <a:t>)</a:t>
            </a:r>
          </a:p>
          <a:p>
            <a:pPr marL="565150">
              <a:buClr>
                <a:schemeClr val="tx1"/>
              </a:buClr>
              <a:buFont typeface="Wingdings" pitchFamily="2" charset="2"/>
              <a:buNone/>
            </a:pPr>
            <a:endParaRPr lang="el-GR" sz="2800" dirty="0">
              <a:latin typeface="Times New Roman" pitchFamily="18" charset="0"/>
            </a:endParaRPr>
          </a:p>
        </p:txBody>
      </p:sp>
      <p:sp>
        <p:nvSpPr>
          <p:cNvPr id="30725" name="Rectangle 5"/>
          <p:cNvSpPr>
            <a:spLocks noGrp="1" noChangeArrowheads="1"/>
          </p:cNvSpPr>
          <p:nvPr>
            <p:ph type="title"/>
          </p:nvPr>
        </p:nvSpPr>
        <p:spPr bwMode="auto">
          <a:xfrm>
            <a:off x="0" y="188913"/>
            <a:ext cx="9144000" cy="576262"/>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Είδη Βραχυπρόθεσμων Χρεογράφων</a:t>
            </a:r>
            <a:r>
              <a:rPr lang="el-GR" sz="2800" b="1" dirty="0">
                <a:latin typeface="Times New Roman" pitchFamily="18" charset="0"/>
              </a:rPr>
              <a:t> (2)</a:t>
            </a:r>
            <a:r>
              <a:rPr lang="el-GR" sz="3200" b="1" dirty="0"/>
              <a:t> </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a:xfrm>
            <a:off x="179388" y="188640"/>
            <a:ext cx="8713092" cy="792088"/>
          </a:xfrm>
        </p:spPr>
        <p:txBody>
          <a:bodyPr/>
          <a:lstStyle/>
          <a:p>
            <a:pPr algn="ctr"/>
            <a:r>
              <a:rPr lang="el-GR" sz="3200" b="1" dirty="0" smtClean="0"/>
              <a:t>Η ΚΕΦΑΛΑΙΑΚΗ ΔΟΜΗ ΚΑΙ ΤΟ ΚΟΣΤΟΣ </a:t>
            </a:r>
            <a:br>
              <a:rPr lang="el-GR" sz="3200" b="1" dirty="0" smtClean="0"/>
            </a:br>
            <a:r>
              <a:rPr lang="el-GR" sz="3200" b="1" dirty="0" smtClean="0"/>
              <a:t>ΚΕΦΑΛΑΙΟΥ ΤΗΣ ΕΠΙΧΕΙΡΗΣΗΣ</a:t>
            </a:r>
          </a:p>
        </p:txBody>
      </p:sp>
      <p:graphicFrame>
        <p:nvGraphicFramePr>
          <p:cNvPr id="7" name="6 - Πίνακας"/>
          <p:cNvGraphicFramePr>
            <a:graphicFrameLocks noGrp="1"/>
          </p:cNvGraphicFramePr>
          <p:nvPr/>
        </p:nvGraphicFramePr>
        <p:xfrm>
          <a:off x="323850" y="2420888"/>
          <a:ext cx="8569325" cy="2665463"/>
        </p:xfrm>
        <a:graphic>
          <a:graphicData uri="http://schemas.openxmlformats.org/drawingml/2006/table">
            <a:tbl>
              <a:tblPr/>
              <a:tblGrid>
                <a:gridCol w="947738"/>
                <a:gridCol w="1408112"/>
                <a:gridCol w="1171575"/>
                <a:gridCol w="1173163"/>
                <a:gridCol w="1289050"/>
                <a:gridCol w="1289050"/>
                <a:gridCol w="1290637"/>
              </a:tblGrid>
              <a:tr h="935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2ος </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6ος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400"/>
                        </a:spcBef>
                        <a:spcAft>
                          <a:spcPts val="40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r>
              <a:tr h="876883">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Κέρδος</a:t>
                      </a:r>
                      <a:endParaRPr kumimoji="0" lang="el-GR"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6.000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7.</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3.750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2948">
                <a:tc gridSpan="2">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Μεταβολή (%)</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-33%</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25%</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5233" name="Rectangle 1"/>
          <p:cNvSpPr>
            <a:spLocks noChangeArrowheads="1"/>
          </p:cNvSpPr>
          <p:nvPr/>
        </p:nvSpPr>
        <p:spPr bwMode="auto">
          <a:xfrm>
            <a:off x="0" y="1124658"/>
            <a:ext cx="9144000" cy="1600341"/>
          </a:xfrm>
          <a:prstGeom prst="rect">
            <a:avLst/>
          </a:prstGeom>
          <a:noFill/>
          <a:ln w="9525" cap="flat" cmpd="sng">
            <a:noFill/>
            <a:prstDash val="solid"/>
            <a:miter lim="800000"/>
            <a:headEnd type="none" w="med" len="med"/>
            <a:tailEnd type="none" w="med" len="med"/>
          </a:ln>
          <a:effectLst/>
        </p:spPr>
        <p:txBody>
          <a:bodyPr wrap="square" tIns="152352" rIns="-914112" bIns="152352" anchor="ctr">
            <a:spAutoFit/>
          </a:bodyPr>
          <a:lstStyle/>
          <a:p>
            <a:pPr indent="342900" algn="l" eaLnBrk="0" hangingPunct="0">
              <a:defRPr/>
            </a:pPr>
            <a:r>
              <a:rPr lang="el-GR" sz="2000" b="1" dirty="0">
                <a:latin typeface="+mj-lt"/>
                <a:cs typeface="Times New Roman" pitchFamily="18" charset="0"/>
              </a:rPr>
              <a:t>Η Δανειοδότηση της </a:t>
            </a:r>
            <a:r>
              <a:rPr lang="el-GR" sz="2000" b="1" dirty="0" smtClean="0">
                <a:latin typeface="+mj-lt"/>
                <a:cs typeface="Times New Roman" pitchFamily="18" charset="0"/>
              </a:rPr>
              <a:t>Επιχείρησης: </a:t>
            </a:r>
            <a:r>
              <a:rPr lang="el-GR" sz="2000" dirty="0" smtClean="0">
                <a:latin typeface="+mj-lt"/>
                <a:ea typeface="Times New Roman" pitchFamily="18" charset="0"/>
              </a:rPr>
              <a:t>Ας </a:t>
            </a:r>
            <a:r>
              <a:rPr lang="el-GR" sz="2000" dirty="0">
                <a:latin typeface="+mj-lt"/>
                <a:ea typeface="Times New Roman" pitchFamily="18" charset="0"/>
              </a:rPr>
              <a:t>υποτεθεί, ότι μία επιχείρηση που χρηματοδοτείται μόνο με ίδια κεφάλαια παρουσιάζει την ακόλουθη ροή </a:t>
            </a:r>
            <a:r>
              <a:rPr lang="el-GR" sz="2000" dirty="0" smtClean="0">
                <a:latin typeface="+mj-lt"/>
                <a:ea typeface="Times New Roman" pitchFamily="18" charset="0"/>
              </a:rPr>
              <a:t>κερδών </a:t>
            </a:r>
          </a:p>
          <a:p>
            <a:pPr indent="342900" algn="l" eaLnBrk="0" hangingPunct="0">
              <a:defRPr/>
            </a:pPr>
            <a:r>
              <a:rPr lang="el-GR" sz="2000" b="1" dirty="0" smtClean="0">
                <a:ea typeface="Times New Roman" pitchFamily="18" charset="0"/>
              </a:rPr>
              <a:t>(Ποσά σε χιλ. Ευρώ). </a:t>
            </a:r>
            <a:r>
              <a:rPr lang="el-GR" sz="2000" dirty="0" smtClean="0">
                <a:latin typeface="+mj-lt"/>
                <a:ea typeface="Times New Roman" pitchFamily="18" charset="0"/>
              </a:rPr>
              <a:t>Ροή </a:t>
            </a:r>
            <a:r>
              <a:rPr lang="el-GR" sz="2000" dirty="0">
                <a:latin typeface="+mj-lt"/>
                <a:ea typeface="Times New Roman" pitchFamily="18" charset="0"/>
              </a:rPr>
              <a:t>κερδών της </a:t>
            </a:r>
            <a:r>
              <a:rPr lang="el-GR" sz="2000" dirty="0" smtClean="0">
                <a:latin typeface="+mj-lt"/>
                <a:ea typeface="Times New Roman" pitchFamily="18" charset="0"/>
              </a:rPr>
              <a:t>ΒΗΤΑ </a:t>
            </a:r>
            <a:r>
              <a:rPr lang="el-GR" sz="2000" dirty="0">
                <a:latin typeface="+mj-lt"/>
                <a:ea typeface="Times New Roman" pitchFamily="18" charset="0"/>
              </a:rPr>
              <a:t>Α.Ε.</a:t>
            </a:r>
            <a:endParaRPr lang="el-GR" sz="2000" dirty="0">
              <a:latin typeface="+mj-lt"/>
            </a:endParaRPr>
          </a:p>
          <a:p>
            <a:pPr indent="342900" algn="l" eaLnBrk="0" hangingPunct="0">
              <a:defRPr/>
            </a:pPr>
            <a:endParaRPr lang="el-GR" sz="1200" b="1" dirty="0">
              <a:latin typeface="+mj-lt"/>
              <a:ea typeface="Times New Roman" pitchFamily="18" charset="0"/>
            </a:endParaRPr>
          </a:p>
          <a:p>
            <a:pPr indent="342900" algn="l" eaLnBrk="0" hangingPunct="0">
              <a:defRPr/>
            </a:pPr>
            <a:endParaRPr lang="el-GR" sz="1200" dirty="0">
              <a:latin typeface="+mj-lt"/>
            </a:endParaRPr>
          </a:p>
        </p:txBody>
      </p:sp>
      <p:sp>
        <p:nvSpPr>
          <p:cNvPr id="51247" name="8 - Ορθογώνιο"/>
          <p:cNvSpPr>
            <a:spLocks noChangeArrowheads="1"/>
          </p:cNvSpPr>
          <p:nvPr/>
        </p:nvSpPr>
        <p:spPr bwMode="auto">
          <a:xfrm>
            <a:off x="0" y="5229224"/>
            <a:ext cx="9144000" cy="1015663"/>
          </a:xfrm>
          <a:prstGeom prst="rect">
            <a:avLst/>
          </a:prstGeom>
          <a:noFill/>
          <a:ln w="9525">
            <a:noFill/>
            <a:miter lim="800000"/>
            <a:headEnd/>
            <a:tailEnd/>
          </a:ln>
        </p:spPr>
        <p:txBody>
          <a:bodyPr wrap="square">
            <a:spAutoFit/>
          </a:bodyPr>
          <a:lstStyle/>
          <a:p>
            <a:pPr algn="just"/>
            <a:r>
              <a:rPr lang="en-US" sz="2000" dirty="0"/>
              <a:t>Στην περίπτωση αυτή, η διακύμανση των κερδών μεταξύ των ετών 1 έως 6 εξαρτάται από παράγοντες που επηρεάζουν τον κλάδο και τη συγκεκριμένη επιχείρηση.</a:t>
            </a:r>
            <a:endParaRPr lang="el-GR" sz="2000"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179388" y="260648"/>
            <a:ext cx="9144000" cy="952202"/>
          </a:xfrm>
        </p:spPr>
        <p:txBody>
          <a:bodyPr/>
          <a:lstStyle/>
          <a:p>
            <a:pPr algn="ctr"/>
            <a:r>
              <a:rPr lang="el-GR" sz="3200" b="1" dirty="0" smtClean="0"/>
              <a:t>Η ΚΕΦΑΛΑΙΑΚΗ ΔΟΜΗ ΚΑΙ ΤΟ ΚΟΣΤΟΣ </a:t>
            </a:r>
            <a:br>
              <a:rPr lang="el-GR" sz="3200" b="1" dirty="0" smtClean="0"/>
            </a:br>
            <a:r>
              <a:rPr lang="el-GR" sz="3200" b="1" dirty="0" smtClean="0"/>
              <a:t>ΚΕΦΑΛΑΙΟΥ ΤΗΣ ΕΠΙΧΕΙΡΗΣΗΣ</a:t>
            </a:r>
          </a:p>
        </p:txBody>
      </p:sp>
      <p:graphicFrame>
        <p:nvGraphicFramePr>
          <p:cNvPr id="8" name="7 - Πίνακας"/>
          <p:cNvGraphicFramePr>
            <a:graphicFrameLocks noGrp="1"/>
          </p:cNvGraphicFramePr>
          <p:nvPr/>
        </p:nvGraphicFramePr>
        <p:xfrm>
          <a:off x="250825" y="2348880"/>
          <a:ext cx="8785225" cy="4320480"/>
        </p:xfrm>
        <a:graphic>
          <a:graphicData uri="http://schemas.openxmlformats.org/drawingml/2006/table">
            <a:tbl>
              <a:tblPr/>
              <a:tblGrid>
                <a:gridCol w="2039938"/>
                <a:gridCol w="1050925"/>
                <a:gridCol w="1133475"/>
                <a:gridCol w="1135062"/>
                <a:gridCol w="1146175"/>
                <a:gridCol w="1133475"/>
                <a:gridCol w="1146175"/>
              </a:tblGrid>
              <a:tr h="1119145">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n-US" sz="2000" b="1" i="0" u="none" strike="noStrike" cap="none" normalizeH="0" baseline="30000" dirty="0" smtClean="0">
                          <a:ln>
                            <a:noFill/>
                          </a:ln>
                          <a:solidFill>
                            <a:schemeClr val="tx1"/>
                          </a:solidFill>
                          <a:effectLst/>
                          <a:latin typeface="Times New Roman" pitchFamily="18" charset="0"/>
                          <a:cs typeface="Times New Roman" pitchFamily="18" charset="0"/>
                        </a:rPr>
                        <a:t>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539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11113"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11113"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1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1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1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30000" dirty="0" smtClean="0">
                          <a:ln>
                            <a:noFill/>
                          </a:ln>
                          <a:solidFill>
                            <a:schemeClr val="tx1"/>
                          </a:solidFill>
                          <a:effectLst/>
                          <a:latin typeface="Times New Roman" pitchFamily="18" charset="0"/>
                          <a:cs typeface="Times New Roman" pitchFamily="18" charset="0"/>
                        </a:rPr>
                        <a:t>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1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1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6ος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3175" marR="0" lvl="0" indent="0" algn="l" defTabSz="914400" rtl="0" eaLnBrk="1" fontAlgn="base" latinLnBrk="0" hangingPunct="1">
                        <a:lnSpc>
                          <a:spcPct val="100000"/>
                        </a:lnSpc>
                        <a:spcBef>
                          <a:spcPts val="300"/>
                        </a:spcBef>
                        <a:spcAft>
                          <a:spcPts val="30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χρόνος</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solidFill>
                      <a:srgbClr val="E6E6E6"/>
                    </a:solidFill>
                  </a:tcPr>
                </a:tc>
              </a:tr>
              <a:tr h="926007">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Κέρδος </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Τόκοι Δανείων</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6.000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5.000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7.000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3.750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1.500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5201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Κέρδη που αντιστοιχούν στα  ίδια κεφάλαια (Μετόχους)</a:t>
                      </a:r>
                    </a:p>
                  </a:txBody>
                  <a:tcPr marL="44450" marR="44450"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2.500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5</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00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2.250</a:t>
                      </a:r>
                      <a:endParaRPr kumimoji="0" lang="el-GR"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317">
                <a:tc gridSpan="2">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Μεταβολή (%)</a:t>
                      </a:r>
                      <a:endParaRPr kumimoji="0" lang="el-GR" sz="20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L="44450" marR="44450"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p>
                      <a:pPr marL="85725"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28,6%</a:t>
                      </a:r>
                      <a:endParaRPr kumimoji="0" lang="el-GR" sz="20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187325"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-44,4%</a:t>
                      </a:r>
                      <a:endParaRPr kumimoji="0" lang="el-GR" sz="20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40,0%</a:t>
                      </a:r>
                      <a:endParaRPr kumimoji="0" lang="el-GR" sz="20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68263" marR="0" lvl="0" indent="0" algn="l" defTabSz="914400" rtl="0" eaLnBrk="1" fontAlgn="base" latinLnBrk="0" hangingPunct="1">
                        <a:lnSpc>
                          <a:spcPct val="100000"/>
                        </a:lnSpc>
                        <a:spcBef>
                          <a:spcPts val="1200"/>
                        </a:spcBef>
                        <a:spcAft>
                          <a:spcPct val="0"/>
                        </a:spcAft>
                        <a:buClrTx/>
                        <a:buSzTx/>
                        <a:buFontTx/>
                        <a:buNone/>
                        <a:tabLst/>
                      </a:pPr>
                      <a:r>
                        <a:rPr kumimoji="0" lang="el-GR" sz="2000" b="1" i="0" u="none" strike="noStrike" cap="none" normalizeH="0" baseline="0" dirty="0" smtClean="0">
                          <a:ln>
                            <a:noFill/>
                          </a:ln>
                          <a:solidFill>
                            <a:srgbClr val="0000CC"/>
                          </a:solidFill>
                          <a:effectLst/>
                          <a:latin typeface="Times New Roman" pitchFamily="18" charset="0"/>
                          <a:cs typeface="Times New Roman" pitchFamily="18" charset="0"/>
                        </a:rPr>
                        <a:t>57,1</a:t>
                      </a: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a:t>
                      </a:r>
                      <a:endParaRPr kumimoji="0" lang="el-GR" sz="20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8890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a:t>
                      </a:r>
                      <a:r>
                        <a:rPr kumimoji="0" lang="el-GR" sz="2000" b="1" i="0" u="none" strike="noStrike" cap="none" normalizeH="0" baseline="0" dirty="0" smtClean="0">
                          <a:ln>
                            <a:noFill/>
                          </a:ln>
                          <a:solidFill>
                            <a:srgbClr val="0000CC"/>
                          </a:solidFill>
                          <a:effectLst/>
                          <a:latin typeface="Times New Roman" pitchFamily="18" charset="0"/>
                          <a:cs typeface="Times New Roman" pitchFamily="18" charset="0"/>
                        </a:rPr>
                        <a:t>40</a:t>
                      </a: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a:t>
                      </a:r>
                      <a:r>
                        <a:rPr kumimoji="0" lang="el-GR" sz="2000" b="1" i="0" u="none" strike="noStrike" cap="none" normalizeH="0" baseline="0" dirty="0" smtClean="0">
                          <a:ln>
                            <a:noFill/>
                          </a:ln>
                          <a:solidFill>
                            <a:srgbClr val="0000CC"/>
                          </a:solidFill>
                          <a:effectLst/>
                          <a:latin typeface="Times New Roman" pitchFamily="18" charset="0"/>
                          <a:cs typeface="Times New Roman" pitchFamily="18" charset="0"/>
                        </a:rPr>
                        <a:t>9</a:t>
                      </a:r>
                      <a:r>
                        <a:rPr kumimoji="0" lang="en-US" sz="2000" b="1" i="0" u="none" strike="noStrike" cap="none" normalizeH="0" baseline="0" dirty="0" smtClean="0">
                          <a:ln>
                            <a:noFill/>
                          </a:ln>
                          <a:solidFill>
                            <a:srgbClr val="0000CC"/>
                          </a:solidFill>
                          <a:effectLst/>
                          <a:latin typeface="Times New Roman" pitchFamily="18" charset="0"/>
                          <a:cs typeface="Times New Roman" pitchFamily="18" charset="0"/>
                        </a:rPr>
                        <a:t>%</a:t>
                      </a:r>
                      <a:endParaRPr kumimoji="0" lang="el-GR" sz="20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2270" name="9 - Ορθογώνιο"/>
          <p:cNvSpPr>
            <a:spLocks noChangeArrowheads="1"/>
          </p:cNvSpPr>
          <p:nvPr/>
        </p:nvSpPr>
        <p:spPr bwMode="auto">
          <a:xfrm>
            <a:off x="395288" y="1268761"/>
            <a:ext cx="8424862" cy="1015663"/>
          </a:xfrm>
          <a:prstGeom prst="rect">
            <a:avLst/>
          </a:prstGeom>
          <a:noFill/>
          <a:ln w="9525">
            <a:noFill/>
            <a:miter lim="800000"/>
            <a:headEnd/>
            <a:tailEnd/>
          </a:ln>
        </p:spPr>
        <p:txBody>
          <a:bodyPr wrap="square">
            <a:spAutoFit/>
          </a:bodyPr>
          <a:lstStyle/>
          <a:p>
            <a:r>
              <a:rPr lang="el-GR" sz="2000" dirty="0"/>
              <a:t>Ας υποτεθεί, ότι μέρος της χρηματοδότησης καλύπτεται από δανεισμό και ότι το ετήσιο ύψος των τόκων που καταβάλλονται είναι 1.500 Ευρώ. Στην περίπτωση αυτή τα πιο πάνω αποτελέσματα τροποποιούνται ως εξής:</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xfrm>
            <a:off x="0" y="260648"/>
            <a:ext cx="9144000" cy="880765"/>
          </a:xfrm>
        </p:spPr>
        <p:txBody>
          <a:bodyPr/>
          <a:lstStyle/>
          <a:p>
            <a:pPr algn="ctr"/>
            <a:r>
              <a:rPr lang="el-GR" sz="3200" b="1" dirty="0" smtClean="0"/>
              <a:t>Η ΚΕΦΑΛΑΙΑΚΗ ΔΟΜΗ ΚΑΙ ΤΟ ΚΟΣΤΟΣ </a:t>
            </a:r>
            <a:br>
              <a:rPr lang="el-GR" sz="3200" b="1" dirty="0" smtClean="0"/>
            </a:br>
            <a:r>
              <a:rPr lang="el-GR" sz="3200" b="1" dirty="0" smtClean="0"/>
              <a:t>ΚΕΦΑΛΑΙΟΥ ΤΗΣ ΕΠΙΧΕΙΡΗΣΗΣ</a:t>
            </a:r>
          </a:p>
        </p:txBody>
      </p:sp>
      <p:sp>
        <p:nvSpPr>
          <p:cNvPr id="53253" name="Rectangle 3"/>
          <p:cNvSpPr>
            <a:spLocks noGrp="1" noChangeArrowheads="1"/>
          </p:cNvSpPr>
          <p:nvPr>
            <p:ph type="body" sz="half" idx="1"/>
          </p:nvPr>
        </p:nvSpPr>
        <p:spPr>
          <a:xfrm>
            <a:off x="107950" y="1124744"/>
            <a:ext cx="8784530" cy="5399806"/>
          </a:xfrm>
        </p:spPr>
        <p:txBody>
          <a:bodyPr/>
          <a:lstStyle/>
          <a:p>
            <a:pPr>
              <a:buFont typeface="Wingdings" pitchFamily="2" charset="2"/>
              <a:buNone/>
            </a:pPr>
            <a:r>
              <a:rPr lang="el-GR" sz="2000" dirty="0" smtClean="0"/>
              <a:t>   Ο συνολικός λοιπόν κίνδυνος που αντιμετωπίζει η επιχείρηση αποτελείται από τον επιχειρηματικό κίνδυνο που εξαρτάται από τη φύση της δραστηριότητας της συγκεκριμένης επιχείρησης, καθώς και από τον χρηματοοικονομικό κίνδυνο, που οφείλεται στον τρόπο με τον οποίο έχει χρηματοδοτηθεί η οικονομική μονάδα. </a:t>
            </a:r>
          </a:p>
          <a:p>
            <a:pPr>
              <a:buFont typeface="Wingdings" pitchFamily="2" charset="2"/>
              <a:buNone/>
            </a:pPr>
            <a:r>
              <a:rPr lang="el-GR" sz="2000" dirty="0" smtClean="0"/>
              <a:t>   Η χρησιμοποίηση της δανειοδότησης στη χρηματοδότηση της επιχείρησης καλείται χρηματοοικονομική μόχλευση (financial leverage) και έχει ως αποτέλεσμα την αύξηση του χρηματοοικονομικού κινδύνου. </a:t>
            </a:r>
          </a:p>
          <a:p>
            <a:pPr>
              <a:buFont typeface="Wingdings" pitchFamily="2" charset="2"/>
              <a:buNone/>
            </a:pPr>
            <a:r>
              <a:rPr lang="el-GR" sz="2000" dirty="0" smtClean="0"/>
              <a:t>   Η μέτρηση της χρηματοοικονομικής μόχλευσης, Μ (συχνά καλείται και δανειακή επιβάρυνση), δίνεται με μία από τις ακόλουθες σχέσεις:</a:t>
            </a:r>
          </a:p>
          <a:p>
            <a:pPr algn="ctr">
              <a:buFont typeface="Wingdings" pitchFamily="2" charset="2"/>
              <a:buNone/>
            </a:pPr>
            <a:r>
              <a:rPr lang="el-GR" sz="2000" b="1" dirty="0" smtClean="0"/>
              <a:t>		</a:t>
            </a:r>
            <a:r>
              <a:rPr lang="el-GR" sz="2000" b="1" dirty="0" smtClean="0">
                <a:solidFill>
                  <a:srgbClr val="7030A0"/>
                </a:solidFill>
              </a:rPr>
              <a:t>Μ = Δ/Ι ή Μ = Δ/ (Δ+Ι)         </a:t>
            </a:r>
            <a:endParaRPr lang="el-GR" sz="2000" dirty="0" smtClean="0">
              <a:solidFill>
                <a:srgbClr val="7030A0"/>
              </a:solidFill>
            </a:endParaRPr>
          </a:p>
          <a:p>
            <a:pPr>
              <a:buFont typeface="Wingdings" pitchFamily="2" charset="2"/>
              <a:buNone/>
            </a:pPr>
            <a:r>
              <a:rPr lang="el-GR" sz="2000" dirty="0" smtClean="0"/>
              <a:t>Όπου:</a:t>
            </a:r>
          </a:p>
          <a:p>
            <a:r>
              <a:rPr lang="el-GR" sz="2000" dirty="0" smtClean="0">
                <a:solidFill>
                  <a:srgbClr val="0000CC"/>
                </a:solidFill>
              </a:rPr>
              <a:t>            </a:t>
            </a:r>
            <a:r>
              <a:rPr lang="el-GR" sz="2000" b="1" dirty="0" smtClean="0">
                <a:solidFill>
                  <a:srgbClr val="0000CC"/>
                </a:solidFill>
              </a:rPr>
              <a:t>Δ</a:t>
            </a:r>
            <a:r>
              <a:rPr lang="el-GR" sz="2000" b="1" dirty="0" smtClean="0"/>
              <a:t>	      =	Το ύψος της δανειοδότησης της επιχείρησης. </a:t>
            </a:r>
          </a:p>
          <a:p>
            <a:r>
              <a:rPr lang="el-GR" sz="2000" b="1" dirty="0" smtClean="0">
                <a:solidFill>
                  <a:srgbClr val="006600"/>
                </a:solidFill>
              </a:rPr>
              <a:t>            Ι       </a:t>
            </a:r>
            <a:r>
              <a:rPr lang="el-GR" sz="2000" b="1" dirty="0" smtClean="0"/>
              <a:t>=	Το ύψος των ιδίων κεφαλαίων της επιχείρησης. </a:t>
            </a:r>
          </a:p>
          <a:p>
            <a:r>
              <a:rPr lang="el-GR" sz="2000" b="1" dirty="0" smtClean="0"/>
              <a:t>           </a:t>
            </a:r>
            <a:r>
              <a:rPr lang="el-GR" sz="2000" b="1" dirty="0" smtClean="0">
                <a:solidFill>
                  <a:srgbClr val="C00000"/>
                </a:solidFill>
              </a:rPr>
              <a:t>Δ + Ι   </a:t>
            </a:r>
            <a:r>
              <a:rPr lang="el-GR" sz="2000" b="1" dirty="0" smtClean="0"/>
              <a:t>=	Το συνολικό ύψος κεφαλαίων που απασχολεί η επιχείρηση. </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a:xfrm>
            <a:off x="0" y="332656"/>
            <a:ext cx="9144000" cy="808757"/>
          </a:xfrm>
        </p:spPr>
        <p:txBody>
          <a:bodyPr/>
          <a:lstStyle/>
          <a:p>
            <a:r>
              <a:rPr lang="el-GR" sz="2400" b="1" dirty="0" smtClean="0"/>
              <a:t>Η Ορθολογική Χρήση της Χρηματοοικονομική Μόχλευσης </a:t>
            </a:r>
            <a:r>
              <a:rPr lang="el-GR" sz="2400" b="1" dirty="0" smtClean="0">
                <a:solidFill>
                  <a:srgbClr val="0000CC"/>
                </a:solidFill>
              </a:rPr>
              <a:t>αυξάνει </a:t>
            </a:r>
            <a:r>
              <a:rPr lang="el-GR" sz="2400" b="1" dirty="0" smtClean="0"/>
              <a:t>την απόδοση των Ιδίων Κεφαλαίων  </a:t>
            </a:r>
          </a:p>
        </p:txBody>
      </p:sp>
      <p:sp>
        <p:nvSpPr>
          <p:cNvPr id="54277" name="Rectangle 3"/>
          <p:cNvSpPr>
            <a:spLocks noGrp="1" noChangeArrowheads="1"/>
          </p:cNvSpPr>
          <p:nvPr>
            <p:ph type="body" sz="half" idx="1"/>
          </p:nvPr>
        </p:nvSpPr>
        <p:spPr>
          <a:xfrm>
            <a:off x="107950" y="1125538"/>
            <a:ext cx="9036050" cy="5471814"/>
          </a:xfrm>
        </p:spPr>
        <p:txBody>
          <a:bodyPr/>
          <a:lstStyle/>
          <a:p>
            <a:pPr algn="just">
              <a:buFont typeface="Wingdings" pitchFamily="2" charset="2"/>
              <a:buNone/>
            </a:pPr>
            <a:r>
              <a:rPr lang="el-GR" sz="2000" dirty="0" smtClean="0"/>
              <a:t> </a:t>
            </a:r>
            <a:r>
              <a:rPr lang="el-GR" sz="2200" dirty="0" smtClean="0"/>
              <a:t>Αυξάνοντας τη χρηματοοικονομική μόχλευση μιας επιχείρησης, αυξάνεται η απόδοση των ιδίων κεφαλαίων αλλά συγχρόνως αυξάνεται και ο κίνδυνος που διατρέχει η επιχείρηση. </a:t>
            </a:r>
          </a:p>
          <a:p>
            <a:pPr algn="just">
              <a:buFont typeface="Wingdings" pitchFamily="2" charset="2"/>
              <a:buNone/>
            </a:pPr>
            <a:r>
              <a:rPr lang="el-GR" sz="2200" dirty="0" smtClean="0"/>
              <a:t>    Η αύξηση της αναμενόμενης απόδοσης των ιδίων κεφαλαίων στις επιχειρήσεις που χρησιμοποιούν αυξημένη μόχλευση, παρά τις αυξημένες δαπάνες τόκων, </a:t>
            </a:r>
            <a:r>
              <a:rPr lang="el-GR" sz="2200" b="1" dirty="0" smtClean="0"/>
              <a:t>οφείλεται στο ότι τα κέρδη επιμερίζονται σε μικρότερο ύψος ιδίων κεφαλαίων (μειώνεται ο παρονομαστής του κλάσματος). </a:t>
            </a:r>
          </a:p>
          <a:p>
            <a:pPr algn="just">
              <a:buFont typeface="Wingdings" pitchFamily="2" charset="2"/>
              <a:buNone/>
            </a:pPr>
            <a:r>
              <a:rPr lang="el-GR" sz="2200" dirty="0" smtClean="0"/>
              <a:t>Η ανάληψη υψηλότερου κινδύνου επιφέρει μακροχρόνια και υψηλότερα κέρδη. Οι επιχειρήσεις με υψηλή δανειακή επιβάρυνση που υφίστανται σημαντικές ζημιές (κυρίως λόγω υψηλής επιβάρυνσης από τόκους) κατά τη διάρκεια περιόδων ύφεσης της αγοράς (μείωση ζήτησης - μείωση ταμειακών ροών). Οι περίοδοι αυτές εφόσον είναι μεγάλης διάρκειας, μπορεί να οδηγήσουν τις επιχειρήσεις (κυρίως τις υπερχρεωμένες) σε χρεοκοπία. </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a:xfrm>
            <a:off x="0" y="260649"/>
            <a:ext cx="9144000" cy="648072"/>
          </a:xfrm>
        </p:spPr>
        <p:txBody>
          <a:bodyPr/>
          <a:lstStyle/>
          <a:p>
            <a:pPr algn="ctr"/>
            <a:r>
              <a:rPr lang="el-GR" sz="2400" b="1" dirty="0" smtClean="0"/>
              <a:t>Η Ορθολογική Χρήση της Χρηματοοικονομική Μόχλευσης </a:t>
            </a:r>
            <a:r>
              <a:rPr lang="el-GR" sz="2400" b="1" dirty="0" smtClean="0">
                <a:solidFill>
                  <a:srgbClr val="FF0000"/>
                </a:solidFill>
              </a:rPr>
              <a:t>μειώνει</a:t>
            </a:r>
            <a:r>
              <a:rPr lang="el-GR" sz="2400" b="1" dirty="0" smtClean="0"/>
              <a:t> το Μέσο  Κόστος Κεφαλαίου  </a:t>
            </a:r>
          </a:p>
        </p:txBody>
      </p:sp>
      <p:sp>
        <p:nvSpPr>
          <p:cNvPr id="55301" name="Rectangle 3"/>
          <p:cNvSpPr>
            <a:spLocks noGrp="1" noChangeArrowheads="1"/>
          </p:cNvSpPr>
          <p:nvPr>
            <p:ph type="body" sz="half" idx="1"/>
          </p:nvPr>
        </p:nvSpPr>
        <p:spPr>
          <a:xfrm>
            <a:off x="107950" y="1125538"/>
            <a:ext cx="9036050" cy="4535710"/>
          </a:xfrm>
        </p:spPr>
        <p:txBody>
          <a:bodyPr/>
          <a:lstStyle/>
          <a:p>
            <a:pPr>
              <a:buFont typeface="Wingdings" pitchFamily="2" charset="2"/>
              <a:buNone/>
            </a:pPr>
            <a:r>
              <a:rPr lang="el-GR" sz="2000" dirty="0" smtClean="0"/>
              <a:t>   </a:t>
            </a:r>
          </a:p>
        </p:txBody>
      </p:sp>
      <p:sp>
        <p:nvSpPr>
          <p:cNvPr id="6" name="5 - Ορθογώνιο"/>
          <p:cNvSpPr/>
          <p:nvPr/>
        </p:nvSpPr>
        <p:spPr>
          <a:xfrm>
            <a:off x="0" y="1124744"/>
            <a:ext cx="9144000" cy="5472608"/>
          </a:xfrm>
          <a:prstGeom prst="rect">
            <a:avLst/>
          </a:prstGeom>
        </p:spPr>
        <p:txBody>
          <a:bodyPr wrap="square">
            <a:spAutoFit/>
          </a:bodyPr>
          <a:lstStyle/>
          <a:p>
            <a:pPr algn="just">
              <a:buFont typeface="Arial" pitchFamily="34" charset="0"/>
              <a:buChar char="•"/>
            </a:pPr>
            <a:r>
              <a:rPr lang="el-GR" sz="2000" dirty="0" smtClean="0"/>
              <a:t>Η αύξηση της χρηματοοικονομικής μόχλευσης μπορεί να μειώσει το μέσο κόστος των κεφαλαίων της επιχείρησης, γιατί το κόστος των δανείων (επιτόκιο) είναι συνήθως μικρότερο από το κόστος των ιδίων κεφαλαίων. Αυτό συμβαίνει για τους ακόλουθους λόγους:</a:t>
            </a:r>
          </a:p>
          <a:p>
            <a:pPr algn="just">
              <a:buFont typeface="Arial" pitchFamily="34" charset="0"/>
              <a:buChar char="•"/>
            </a:pPr>
            <a:r>
              <a:rPr lang="el-GR" sz="2000" dirty="0" smtClean="0"/>
              <a:t>Οι μέτοχοι της εταιρείας, που παρέχουν τα ίδια κεφάλαια, αντιμετωπίζουν υψηλότερο κίνδυνο από τους δανειστές (πιστωτές) της επιχείρησης και συνεπώς και τα οφέλη που αναμένουν πρέπει να είναι αναλόγως αυξημένα. Οι μέτοχοι της εταιρείας αντιμετωπίζουν μεγαλύτερο κίνδυνο από τους δανειστές για τους εξής λόγους:</a:t>
            </a:r>
          </a:p>
          <a:p>
            <a:pPr algn="just">
              <a:buFont typeface="Arial" pitchFamily="34" charset="0"/>
              <a:buChar char="•"/>
            </a:pPr>
            <a:r>
              <a:rPr lang="el-GR" sz="2000" dirty="0" smtClean="0"/>
              <a:t>Τα δάνεια, σε αντίθεση με τα ίδια κεφάλαια, διασφαλίζονται συνήθως με τα περιουσιακά στοιχεία της επιχείρησης,</a:t>
            </a:r>
          </a:p>
          <a:p>
            <a:pPr algn="just">
              <a:buFont typeface="Arial" pitchFamily="34" charset="0"/>
              <a:buChar char="•"/>
            </a:pPr>
            <a:r>
              <a:rPr lang="el-GR" sz="2000" dirty="0" smtClean="0"/>
              <a:t>Η πληρωμή των τόκων είναι υποχρεωτική ενώ η καταβολή μερίσματος γίνεται μόνο,  όταν η επιχείρηση παρουσιάζει κέρδη και όχι υποχρεωτικά,</a:t>
            </a:r>
          </a:p>
          <a:p>
            <a:pPr algn="just">
              <a:buFont typeface="Arial" pitchFamily="34" charset="0"/>
              <a:buChar char="•"/>
            </a:pPr>
            <a:r>
              <a:rPr lang="el-GR" sz="2000" dirty="0" smtClean="0"/>
              <a:t>Εφόσον η επιχείρηση υπόκειται σε φορολόγηση, μειώνεται το κόστος δανεισμού. Τούτο συμβαίνει, γιατί οι τόκοι που καταβάλλονται αυξάνουν το κόστος της επιχείρησης και συνεπώς μειώνουν ισόποσα τα κέρδη της, μειώνοντας έτσι αντίστοιχα και τον καταβαλλόμενο φόρο. </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0" y="-458788"/>
            <a:ext cx="9144000" cy="1600201"/>
          </a:xfrm>
        </p:spPr>
        <p:txBody>
          <a:bodyPr/>
          <a:lstStyle/>
          <a:p>
            <a:pPr algn="ctr"/>
            <a:r>
              <a:rPr lang="el-GR" sz="2400" b="1" dirty="0" smtClean="0"/>
              <a:t>Η Κλασική Θεωρία του Μέσου Κόστους Κεφαλαίου (1)</a:t>
            </a:r>
          </a:p>
        </p:txBody>
      </p:sp>
      <p:sp>
        <p:nvSpPr>
          <p:cNvPr id="1030" name="Rectangle 3"/>
          <p:cNvSpPr>
            <a:spLocks noGrp="1" noChangeArrowheads="1"/>
          </p:cNvSpPr>
          <p:nvPr>
            <p:ph type="body" sz="half" idx="1"/>
          </p:nvPr>
        </p:nvSpPr>
        <p:spPr>
          <a:xfrm>
            <a:off x="107950" y="1125538"/>
            <a:ext cx="8856538" cy="5471814"/>
          </a:xfrm>
        </p:spPr>
        <p:txBody>
          <a:bodyPr/>
          <a:lstStyle/>
          <a:p>
            <a:pPr algn="just">
              <a:buFont typeface="Wingdings" pitchFamily="2" charset="2"/>
              <a:buNone/>
            </a:pPr>
            <a:r>
              <a:rPr lang="el-GR" sz="2000" dirty="0" smtClean="0"/>
              <a:t> </a:t>
            </a:r>
            <a:r>
              <a:rPr lang="el-GR" sz="2200" dirty="0" smtClean="0"/>
              <a:t>Σύμφωνα με τη θεωρία αυτή, μία επιχείρηση που χρησιμοποιεί μόνον ίδια κεφάλαια (0% μόχλευση) μπορεί να μειώσει το μέσο κόστος των κεφαλαίων της (c), αυξάνοντας τη χρήση δανείων και μειώνοντας αντίστοιχα τα υψηλότερου κόστους ίδια κεφάλαια. Με την υποκατάσταση αυτή των ιδίων κεφαλαίων από ξένα κεφάλαια μπορεί να μειώσει σταδιακά το μέσο κόστος των κεφαλαίων της, επιτυγχάνοντας το ελάχιστο μέσο κόστος (c</a:t>
            </a:r>
            <a:r>
              <a:rPr lang="el-GR" sz="2200" baseline="-25000" dirty="0" smtClean="0"/>
              <a:t>min</a:t>
            </a:r>
            <a:r>
              <a:rPr lang="el-GR" sz="2200" dirty="0" smtClean="0"/>
              <a:t>) χρησιμοποιώντας μόχλευση Α%. Στο σημείο αυτό (άριστη μόχλευση), το ελάχιστο μέσο σταθμικό κόστος δίνεται από τη σχέση:    </a:t>
            </a:r>
          </a:p>
          <a:p>
            <a:pPr>
              <a:buFont typeface="Wingdings" pitchFamily="2" charset="2"/>
              <a:buNone/>
            </a:pPr>
            <a:r>
              <a:rPr lang="el-GR" sz="2000" dirty="0" smtClean="0"/>
              <a:t>  </a:t>
            </a:r>
          </a:p>
          <a:p>
            <a:pPr>
              <a:buFont typeface="Wingdings" pitchFamily="2" charset="2"/>
              <a:buNone/>
            </a:pPr>
            <a:endParaRPr lang="el-GR" sz="2000" dirty="0" smtClean="0"/>
          </a:p>
          <a:p>
            <a:pPr>
              <a:buFont typeface="Wingdings" pitchFamily="2" charset="2"/>
              <a:buNone/>
            </a:pPr>
            <a:r>
              <a:rPr lang="el-GR" sz="2000" dirty="0" smtClean="0"/>
              <a:t>Όπου, </a:t>
            </a:r>
          </a:p>
          <a:p>
            <a:r>
              <a:rPr lang="el-GR" sz="2000" dirty="0" smtClean="0"/>
              <a:t>	</a:t>
            </a:r>
            <a:r>
              <a:rPr lang="el-GR" sz="2000" b="1" dirty="0" smtClean="0">
                <a:solidFill>
                  <a:srgbClr val="0000CC"/>
                </a:solidFill>
              </a:rPr>
              <a:t>Α  </a:t>
            </a:r>
            <a:r>
              <a:rPr lang="el-GR" sz="2000" dirty="0" smtClean="0"/>
              <a:t>  =  Το άριστο ύψος της μόχλευσης (μόχλευση Μ=Δ/Δ+Ι %)</a:t>
            </a:r>
          </a:p>
          <a:p>
            <a:r>
              <a:rPr lang="el-GR" sz="2000" dirty="0" smtClean="0"/>
              <a:t>	</a:t>
            </a:r>
            <a:r>
              <a:rPr lang="en-US" sz="2000" b="1" dirty="0" smtClean="0">
                <a:solidFill>
                  <a:srgbClr val="006600"/>
                </a:solidFill>
              </a:rPr>
              <a:t>C</a:t>
            </a:r>
            <a:r>
              <a:rPr lang="el-GR" sz="2000" b="1" baseline="-25000" dirty="0" smtClean="0">
                <a:solidFill>
                  <a:srgbClr val="006600"/>
                </a:solidFill>
              </a:rPr>
              <a:t>Δ</a:t>
            </a:r>
            <a:r>
              <a:rPr lang="el-GR" sz="2000" dirty="0" smtClean="0"/>
              <a:t>  =   Το επιτόκιο των δανείων στο άριστο ύψος μόχλευσης</a:t>
            </a:r>
          </a:p>
          <a:p>
            <a:r>
              <a:rPr lang="el-GR" sz="2000" dirty="0" smtClean="0"/>
              <a:t>	</a:t>
            </a:r>
            <a:r>
              <a:rPr lang="en-US" sz="2000" b="1" dirty="0" smtClean="0">
                <a:solidFill>
                  <a:srgbClr val="7030A0"/>
                </a:solidFill>
              </a:rPr>
              <a:t>C</a:t>
            </a:r>
            <a:r>
              <a:rPr lang="en-US" sz="2000" b="1" baseline="-25000" dirty="0" smtClean="0">
                <a:solidFill>
                  <a:srgbClr val="7030A0"/>
                </a:solidFill>
              </a:rPr>
              <a:t>I</a:t>
            </a:r>
            <a:r>
              <a:rPr lang="el-GR" sz="2000" b="1" baseline="-25000" dirty="0" smtClean="0">
                <a:solidFill>
                  <a:srgbClr val="7030A0"/>
                </a:solidFill>
              </a:rPr>
              <a:t> </a:t>
            </a:r>
            <a:r>
              <a:rPr lang="el-GR" sz="2000" baseline="-25000" dirty="0" smtClean="0"/>
              <a:t>   </a:t>
            </a:r>
            <a:r>
              <a:rPr lang="el-GR" sz="2000" dirty="0" smtClean="0"/>
              <a:t>=   Το κόστος των ιδίων κεφαλαίων στο άριστο ύψος μόχλευσης. </a:t>
            </a:r>
          </a:p>
        </p:txBody>
      </p:sp>
      <p:graphicFrame>
        <p:nvGraphicFramePr>
          <p:cNvPr id="1026" name="Object 2"/>
          <p:cNvGraphicFramePr>
            <a:graphicFrameLocks noChangeAspect="1"/>
          </p:cNvGraphicFramePr>
          <p:nvPr/>
        </p:nvGraphicFramePr>
        <p:xfrm>
          <a:off x="2411760" y="4293096"/>
          <a:ext cx="4752528" cy="720080"/>
        </p:xfrm>
        <a:graphic>
          <a:graphicData uri="http://schemas.openxmlformats.org/presentationml/2006/ole">
            <mc:AlternateContent xmlns:mc="http://schemas.openxmlformats.org/markup-compatibility/2006">
              <mc:Choice xmlns:v="urn:schemas-microsoft-com:vml" Requires="v">
                <p:oleObj spid="_x0000_s4761611" name="Equation" r:id="rId4" imgW="1524000" imgH="228600" progId="">
                  <p:embed/>
                </p:oleObj>
              </mc:Choice>
              <mc:Fallback>
                <p:oleObj name="Equation" r:id="rId4" imgW="1524000" imgH="22860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293096"/>
                        <a:ext cx="475252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a:xfrm>
            <a:off x="0" y="260648"/>
            <a:ext cx="9144000" cy="880765"/>
          </a:xfrm>
        </p:spPr>
        <p:txBody>
          <a:bodyPr/>
          <a:lstStyle/>
          <a:p>
            <a:pPr algn="ctr"/>
            <a:r>
              <a:rPr lang="el-GR" sz="3200" b="1" dirty="0" smtClean="0"/>
              <a:t>Η Κλασική Θεωρία του Μέσου Κόστους Κεφαλαίου (2)</a:t>
            </a:r>
          </a:p>
        </p:txBody>
      </p:sp>
      <p:sp>
        <p:nvSpPr>
          <p:cNvPr id="20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2050" name="Object 3"/>
          <p:cNvGraphicFramePr>
            <a:graphicFrameLocks noChangeAspect="1"/>
          </p:cNvGraphicFramePr>
          <p:nvPr/>
        </p:nvGraphicFramePr>
        <p:xfrm>
          <a:off x="395288" y="2348881"/>
          <a:ext cx="8281168" cy="4032448"/>
        </p:xfrm>
        <a:graphic>
          <a:graphicData uri="http://schemas.openxmlformats.org/presentationml/2006/ole">
            <mc:AlternateContent xmlns:mc="http://schemas.openxmlformats.org/markup-compatibility/2006">
              <mc:Choice xmlns:v="urn:schemas-microsoft-com:vml" Requires="v">
                <p:oleObj spid="_x0000_s4762635" r:id="rId4" imgW="8362950" imgH="4972050" progId="">
                  <p:embed/>
                </p:oleObj>
              </mc:Choice>
              <mc:Fallback>
                <p:oleObj r:id="rId4" imgW="8362950" imgH="497205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348881"/>
                        <a:ext cx="8281168" cy="40324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9 - Ορθογώνιο"/>
          <p:cNvSpPr>
            <a:spLocks noChangeArrowheads="1"/>
          </p:cNvSpPr>
          <p:nvPr/>
        </p:nvSpPr>
        <p:spPr bwMode="auto">
          <a:xfrm>
            <a:off x="251520" y="1412776"/>
            <a:ext cx="8713341" cy="830997"/>
          </a:xfrm>
          <a:prstGeom prst="rect">
            <a:avLst/>
          </a:prstGeom>
          <a:noFill/>
          <a:ln w="9525">
            <a:noFill/>
            <a:miter lim="800000"/>
            <a:headEnd/>
            <a:tailEnd/>
          </a:ln>
        </p:spPr>
        <p:txBody>
          <a:bodyPr wrap="square">
            <a:spAutoFit/>
          </a:bodyPr>
          <a:lstStyle/>
          <a:p>
            <a:pPr algn="just"/>
            <a:r>
              <a:rPr lang="el-GR" sz="2400" dirty="0"/>
              <a:t>Η Επίδραση της Μόχλευσης στο Μέσο Κόστος του Κεφαλαίου και στην Αξία της Επιχείρησης (Κλασική Θεωρία).</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2"/>
          <p:cNvSpPr>
            <a:spLocks noGrp="1" noChangeArrowheads="1"/>
          </p:cNvSpPr>
          <p:nvPr>
            <p:ph type="title"/>
          </p:nvPr>
        </p:nvSpPr>
        <p:spPr>
          <a:xfrm>
            <a:off x="0" y="0"/>
            <a:ext cx="9144000" cy="1141413"/>
          </a:xfrm>
        </p:spPr>
        <p:txBody>
          <a:bodyPr/>
          <a:lstStyle/>
          <a:p>
            <a:pPr algn="ctr"/>
            <a:r>
              <a:rPr lang="el-GR" sz="3200" b="1" dirty="0" smtClean="0"/>
              <a:t>Η Κλασική Θεωρία του Μέσου Κόστους Κεφαλαίου (3)</a:t>
            </a:r>
          </a:p>
        </p:txBody>
      </p:sp>
      <p:sp>
        <p:nvSpPr>
          <p:cNvPr id="3080" name="Rectangle 3"/>
          <p:cNvSpPr>
            <a:spLocks noGrp="1" noChangeArrowheads="1"/>
          </p:cNvSpPr>
          <p:nvPr>
            <p:ph type="body" sz="half" idx="1"/>
          </p:nvPr>
        </p:nvSpPr>
        <p:spPr>
          <a:xfrm>
            <a:off x="107950" y="1125538"/>
            <a:ext cx="8784530" cy="5471814"/>
          </a:xfrm>
        </p:spPr>
        <p:txBody>
          <a:bodyPr/>
          <a:lstStyle/>
          <a:p>
            <a:pPr algn="just"/>
            <a:r>
              <a:rPr lang="el-GR" sz="2000" dirty="0" smtClean="0"/>
              <a:t>H παραπέρα αύξηση της χρηματοοικονομικής μόχλευσης, πέραν του σημείου Α, επιφέρει γρήγορη αύξηση του κόστους των δανείων και του κόστους των ιδίων κεφαλαίων λόγω της σημαντικής αύξησης του χρηματοοικονομικού κινδύνου. Αποτέλεσμα της αύξησης αυτής των στοιχείων του κόστους, είναι και η τελική εξουδετέρωση της ευνοϊκής επίδρασης που έχει η υποκατάσταση των ιδίων από τα ξένα κεφάλαια και η αύξηση του μέσου κόστους των κεφαλαίων πέραν από το σημείο Α. Η αξία της επιχείρησης V, ακολουθεί αντίστροφη πορεία από αυτή του μέσου κόστους κεφαλαίων. Τούτο συμβαίνει γιατί η αξία της επιχείρησης δίνεται από την ακόλουθη σχέση:</a:t>
            </a:r>
          </a:p>
          <a:p>
            <a:pPr>
              <a:buFont typeface="Wingdings" pitchFamily="2" charset="2"/>
              <a:buNone/>
            </a:pPr>
            <a:r>
              <a:rPr lang="el-GR" sz="2000" dirty="0" smtClean="0"/>
              <a:t>                                                                   </a:t>
            </a:r>
          </a:p>
          <a:p>
            <a:pPr>
              <a:buNone/>
            </a:pPr>
            <a:r>
              <a:rPr lang="el-GR" sz="2000" dirty="0" smtClean="0"/>
              <a:t>Όπου, </a:t>
            </a:r>
          </a:p>
          <a:p>
            <a:r>
              <a:rPr lang="el-GR" sz="2000" dirty="0" smtClean="0"/>
              <a:t>        =   Το μέσο ετήσιο κέρδος που επιτυγχάνει η επιχείρηση για μακρά σειρά ετών</a:t>
            </a:r>
          </a:p>
          <a:p>
            <a:r>
              <a:rPr lang="el-GR" sz="2000" dirty="0" smtClean="0"/>
              <a:t>          =   Το μέσο σταθμικό κόστος του κεφαλαίου της επιχείρησης </a:t>
            </a:r>
          </a:p>
          <a:p>
            <a:pPr>
              <a:buFont typeface="Wingdings" pitchFamily="2" charset="2"/>
              <a:buNone/>
            </a:pPr>
            <a:endParaRPr lang="el-GR" sz="2000" dirty="0" smtClean="0"/>
          </a:p>
        </p:txBody>
      </p:sp>
      <p:graphicFrame>
        <p:nvGraphicFramePr>
          <p:cNvPr id="3074" name="Object 3"/>
          <p:cNvGraphicFramePr>
            <a:graphicFrameLocks noChangeAspect="1"/>
          </p:cNvGraphicFramePr>
          <p:nvPr/>
        </p:nvGraphicFramePr>
        <p:xfrm>
          <a:off x="5148064" y="4077072"/>
          <a:ext cx="1656184" cy="936576"/>
        </p:xfrm>
        <a:graphic>
          <a:graphicData uri="http://schemas.openxmlformats.org/presentationml/2006/ole">
            <mc:AlternateContent xmlns:mc="http://schemas.openxmlformats.org/markup-compatibility/2006">
              <mc:Choice xmlns:v="urn:schemas-microsoft-com:vml" Requires="v">
                <p:oleObj spid="_x0000_s4763677" name="Equation" r:id="rId4" imgW="431613" imgH="545863" progId="">
                  <p:embed/>
                </p:oleObj>
              </mc:Choice>
              <mc:Fallback>
                <p:oleObj name="Equation" r:id="rId4" imgW="431613" imgH="545863"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077072"/>
                        <a:ext cx="1656184" cy="93657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395536" y="4941168"/>
          <a:ext cx="576064" cy="431800"/>
        </p:xfrm>
        <a:graphic>
          <a:graphicData uri="http://schemas.openxmlformats.org/presentationml/2006/ole">
            <mc:AlternateContent xmlns:mc="http://schemas.openxmlformats.org/markup-compatibility/2006">
              <mc:Choice xmlns:v="urn:schemas-microsoft-com:vml" Requires="v">
                <p:oleObj spid="_x0000_s4763678" name="Equation" r:id="rId6" imgW="152268" imgH="266469" progId="">
                  <p:embed/>
                </p:oleObj>
              </mc:Choice>
              <mc:Fallback>
                <p:oleObj name="Equation" r:id="rId6" imgW="152268" imgH="266469" progId="">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941168"/>
                        <a:ext cx="576064" cy="4318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5"/>
          <p:cNvGraphicFramePr>
            <a:graphicFrameLocks noChangeAspect="1"/>
          </p:cNvGraphicFramePr>
          <p:nvPr/>
        </p:nvGraphicFramePr>
        <p:xfrm>
          <a:off x="395536" y="5733256"/>
          <a:ext cx="648072" cy="504056"/>
        </p:xfrm>
        <a:graphic>
          <a:graphicData uri="http://schemas.openxmlformats.org/presentationml/2006/ole">
            <mc:AlternateContent xmlns:mc="http://schemas.openxmlformats.org/markup-compatibility/2006">
              <mc:Choice xmlns:v="urn:schemas-microsoft-com:vml" Requires="v">
                <p:oleObj spid="_x0000_s4763679" name="Equation" r:id="rId8" imgW="114250" imgH="279279" progId="">
                  <p:embed/>
                </p:oleObj>
              </mc:Choice>
              <mc:Fallback>
                <p:oleObj name="Equation" r:id="rId8" imgW="114250" imgH="279279" progId="">
                  <p:embed/>
                  <p:pic>
                    <p:nvPicPr>
                      <p:cNvPr id="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5733256"/>
                        <a:ext cx="648072" cy="504056"/>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1234" name="Picture 2"/>
          <p:cNvPicPr>
            <a:picLocks noChangeAspect="1" noChangeArrowheads="1"/>
          </p:cNvPicPr>
          <p:nvPr/>
        </p:nvPicPr>
        <p:blipFill>
          <a:blip r:embed="rId2" cstate="print"/>
          <a:srcRect/>
          <a:stretch>
            <a:fillRect/>
          </a:stretch>
        </p:blipFill>
        <p:spPr bwMode="auto">
          <a:xfrm>
            <a:off x="0" y="0"/>
            <a:ext cx="11610975" cy="7010400"/>
          </a:xfrm>
          <a:prstGeom prst="rect">
            <a:avLst/>
          </a:prstGeom>
          <a:noFill/>
          <a:ln w="9525">
            <a:noFill/>
            <a:miter lim="800000"/>
            <a:headEnd/>
            <a:tailEnd/>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a:xfrm>
            <a:off x="0" y="332656"/>
            <a:ext cx="9144000" cy="808757"/>
          </a:xfrm>
        </p:spPr>
        <p:txBody>
          <a:bodyPr/>
          <a:lstStyle/>
          <a:p>
            <a:pPr algn="ctr"/>
            <a:r>
              <a:rPr lang="el-GR" sz="2400" b="1" dirty="0" smtClean="0"/>
              <a:t>Η Κλασική Θεωρία του Μέσου Κόστους Κεφαλαίου (4)</a:t>
            </a:r>
          </a:p>
        </p:txBody>
      </p:sp>
      <p:sp>
        <p:nvSpPr>
          <p:cNvPr id="410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sp>
        <p:nvSpPr>
          <p:cNvPr id="4103" name="9 - Ορθογώνιο"/>
          <p:cNvSpPr>
            <a:spLocks noChangeArrowheads="1"/>
          </p:cNvSpPr>
          <p:nvPr/>
        </p:nvSpPr>
        <p:spPr bwMode="auto">
          <a:xfrm>
            <a:off x="323850" y="1340768"/>
            <a:ext cx="8569325" cy="1384995"/>
          </a:xfrm>
          <a:prstGeom prst="rect">
            <a:avLst/>
          </a:prstGeom>
          <a:noFill/>
          <a:ln w="9525">
            <a:noFill/>
            <a:miter lim="800000"/>
            <a:headEnd/>
            <a:tailEnd/>
          </a:ln>
        </p:spPr>
        <p:txBody>
          <a:bodyPr wrap="square">
            <a:spAutoFit/>
          </a:bodyPr>
          <a:lstStyle/>
          <a:p>
            <a:pPr algn="just"/>
            <a:r>
              <a:rPr lang="el-GR" sz="2800" dirty="0"/>
              <a:t>Η Επίδραση της Μόχλευσης στο Μέσο Κόστος του Κεφαλαίου και στην Αξία της Επιχείρησης (Κλασική Θεωρία).</a:t>
            </a:r>
          </a:p>
        </p:txBody>
      </p:sp>
      <p:sp>
        <p:nvSpPr>
          <p:cNvPr id="410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4098" name="Object 4"/>
          <p:cNvGraphicFramePr>
            <a:graphicFrameLocks noChangeAspect="1"/>
          </p:cNvGraphicFramePr>
          <p:nvPr/>
        </p:nvGraphicFramePr>
        <p:xfrm>
          <a:off x="539750" y="2852936"/>
          <a:ext cx="8064698" cy="3672408"/>
        </p:xfrm>
        <a:graphic>
          <a:graphicData uri="http://schemas.openxmlformats.org/presentationml/2006/ole">
            <mc:AlternateContent xmlns:mc="http://schemas.openxmlformats.org/markup-compatibility/2006">
              <mc:Choice xmlns:v="urn:schemas-microsoft-com:vml" Requires="v">
                <p:oleObj spid="_x0000_s4764683" r:id="rId4" imgW="8362950" imgH="4972050" progId="">
                  <p:embed/>
                </p:oleObj>
              </mc:Choice>
              <mc:Fallback>
                <p:oleObj r:id="rId4" imgW="8362950" imgH="497205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l="12749"/>
                      <a:stretch>
                        <a:fillRect/>
                      </a:stretch>
                    </p:blipFill>
                    <p:spPr bwMode="auto">
                      <a:xfrm>
                        <a:off x="539750" y="2852936"/>
                        <a:ext cx="8064698" cy="3672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84150"/>
            <a:ext cx="9144000" cy="576263"/>
          </a:xfrm>
          <a:noFill/>
          <a:ln>
            <a:miter lim="800000"/>
            <a:headEnd/>
            <a:tailEnd/>
          </a:ln>
        </p:spPr>
        <p:txBody>
          <a:bodyPr vert="horz" wrap="square" lIns="91440" tIns="45720" rIns="91440" bIns="45720" numCol="1" anchor="t" anchorCtr="0" compatLnSpc="1">
            <a:prstTxWarp prst="textNoShape">
              <a:avLst/>
            </a:prstTxWarp>
          </a:bodyPr>
          <a:lstStyle/>
          <a:p>
            <a:r>
              <a:rPr lang="el-GR" b="1" dirty="0">
                <a:latin typeface="+mn-lt"/>
              </a:rPr>
              <a:t>Η </a:t>
            </a:r>
            <a:r>
              <a:rPr lang="el-GR" b="1" dirty="0" smtClean="0">
                <a:latin typeface="+mn-lt"/>
              </a:rPr>
              <a:t>Κεφαλαιακή Διάρθρωση (1)</a:t>
            </a:r>
            <a:endParaRPr lang="el-GR" b="1" dirty="0">
              <a:latin typeface="+mn-lt"/>
            </a:endParaRPr>
          </a:p>
        </p:txBody>
      </p:sp>
      <p:sp>
        <p:nvSpPr>
          <p:cNvPr id="3075" name="Rectangle 3"/>
          <p:cNvSpPr>
            <a:spLocks noGrp="1" noChangeArrowheads="1"/>
          </p:cNvSpPr>
          <p:nvPr>
            <p:ph type="body" idx="1"/>
          </p:nvPr>
        </p:nvSpPr>
        <p:spPr>
          <a:xfrm>
            <a:off x="323528" y="1196752"/>
            <a:ext cx="8568952" cy="5040560"/>
          </a:xfrm>
        </p:spPr>
        <p:txBody>
          <a:bodyPr/>
          <a:lstStyle/>
          <a:p>
            <a:pPr marL="0" indent="0" algn="just">
              <a:buFont typeface="Wingdings" pitchFamily="2" charset="2"/>
              <a:buNone/>
            </a:pPr>
            <a:r>
              <a:rPr lang="el-GR" sz="3600" dirty="0"/>
              <a:t>Η κεφαλαιακή διάρθρωση (</a:t>
            </a:r>
            <a:r>
              <a:rPr lang="en-US" sz="3600" dirty="0"/>
              <a:t>capital structure</a:t>
            </a:r>
            <a:r>
              <a:rPr lang="el-GR" sz="3600" dirty="0"/>
              <a:t>) είναι ο συνδυασμός </a:t>
            </a:r>
            <a:r>
              <a:rPr lang="el-GR" sz="3600" dirty="0">
                <a:solidFill>
                  <a:srgbClr val="FF0000"/>
                </a:solidFill>
              </a:rPr>
              <a:t>μακροπρόθεσμων υποχρεώσεων </a:t>
            </a:r>
            <a:r>
              <a:rPr lang="el-GR" sz="3600" dirty="0"/>
              <a:t>και </a:t>
            </a:r>
            <a:r>
              <a:rPr lang="el-GR" sz="3600" dirty="0">
                <a:solidFill>
                  <a:srgbClr val="000099"/>
                </a:solidFill>
              </a:rPr>
              <a:t>ιδίων κεφαλαίων </a:t>
            </a:r>
            <a:r>
              <a:rPr lang="el-GR" sz="3600" dirty="0"/>
              <a:t>μιας επιχείρησης. Δείχνει σε ποια έκταση οι δραστηριότητες μιας επιχείρησης χρηματοδοτούνται από </a:t>
            </a:r>
            <a:r>
              <a:rPr lang="el-GR" sz="3600" dirty="0" smtClean="0"/>
              <a:t>τις μακροπρόθεσμες </a:t>
            </a:r>
            <a:r>
              <a:rPr lang="el-GR" sz="3600" dirty="0"/>
              <a:t>πηγές χρηματοδότησης.  </a:t>
            </a:r>
          </a:p>
          <a:p>
            <a:pPr marL="0" indent="0" algn="just">
              <a:buFont typeface="Wingdings" pitchFamily="2" charset="2"/>
              <a:buNone/>
            </a:pPr>
            <a:endParaRPr lang="el-GR" sz="2800" dirty="0">
              <a:latin typeface="Times New Roman" pitchFamily="18"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88913"/>
            <a:ext cx="8892480" cy="863600"/>
          </a:xfrm>
        </p:spPr>
        <p:txBody>
          <a:bodyPr/>
          <a:lstStyle/>
          <a:p>
            <a:r>
              <a:rPr lang="el-GR" sz="3600" b="1" dirty="0" smtClean="0">
                <a:latin typeface="+mn-lt"/>
              </a:rPr>
              <a:t>Κεφαλαιακή Διάρθρωση (2)</a:t>
            </a:r>
            <a:endParaRPr lang="el-GR" sz="3600" b="1" dirty="0">
              <a:latin typeface="+mn-lt"/>
            </a:endParaRPr>
          </a:p>
        </p:txBody>
      </p:sp>
      <p:sp>
        <p:nvSpPr>
          <p:cNvPr id="64515" name="Rectangle 3"/>
          <p:cNvSpPr>
            <a:spLocks noGrp="1" noChangeArrowheads="1"/>
          </p:cNvSpPr>
          <p:nvPr>
            <p:ph type="body" idx="1"/>
          </p:nvPr>
        </p:nvSpPr>
        <p:spPr>
          <a:xfrm>
            <a:off x="0" y="1268413"/>
            <a:ext cx="9144000" cy="5589587"/>
          </a:xfrm>
        </p:spPr>
        <p:txBody>
          <a:bodyPr/>
          <a:lstStyle/>
          <a:p>
            <a:pPr algn="just"/>
            <a:r>
              <a:rPr lang="el-GR" dirty="0" smtClean="0"/>
              <a:t>Η </a:t>
            </a:r>
            <a:r>
              <a:rPr lang="el-GR" dirty="0"/>
              <a:t>κεφαλαιακή διάρθρωση ή δομή </a:t>
            </a:r>
            <a:r>
              <a:rPr lang="el-GR" dirty="0" smtClean="0"/>
              <a:t>μιας τράπεζας ή επιχείρησης μετράται </a:t>
            </a:r>
            <a:r>
              <a:rPr lang="el-GR" dirty="0"/>
              <a:t>από τον λόγο των δανειακών προς τα ίδια κεφάλαια ή από τον λόγο των δανειακών προς τα συνολικά κεφάλαια της </a:t>
            </a:r>
            <a:r>
              <a:rPr lang="el-GR" dirty="0" smtClean="0"/>
              <a:t>τράπεζας.</a:t>
            </a:r>
          </a:p>
          <a:p>
            <a:pPr algn="just"/>
            <a:endParaRPr lang="el-GR" dirty="0"/>
          </a:p>
          <a:p>
            <a:pPr algn="just"/>
            <a:r>
              <a:rPr lang="el-GR" dirty="0"/>
              <a:t>Ζητείται η άριστη δομή της </a:t>
            </a:r>
            <a:r>
              <a:rPr lang="el-GR" dirty="0" smtClean="0"/>
              <a:t>τράπεζας ή επιχείρησης αυτή </a:t>
            </a:r>
            <a:r>
              <a:rPr lang="el-GR" dirty="0"/>
              <a:t>δηλαδή που αντιστοιχεί στην μεγιστοποίηση της αξίας της </a:t>
            </a:r>
            <a:r>
              <a:rPr lang="el-GR" dirty="0" smtClean="0"/>
              <a:t>τράπεζας και της επιχείρησης.</a:t>
            </a:r>
            <a:endParaRPr lang="el-GR"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188913"/>
            <a:ext cx="9144000" cy="792162"/>
          </a:xfrm>
        </p:spPr>
        <p:txBody>
          <a:bodyPr/>
          <a:lstStyle/>
          <a:p>
            <a:r>
              <a:rPr lang="el-GR" sz="3600" b="1" dirty="0" smtClean="0">
                <a:latin typeface="+mn-lt"/>
              </a:rPr>
              <a:t>Κεφαλαιακή Διάρθρωση (3)</a:t>
            </a:r>
            <a:endParaRPr lang="el-GR" sz="3600" b="1" dirty="0">
              <a:latin typeface="+mn-lt"/>
            </a:endParaRPr>
          </a:p>
        </p:txBody>
      </p:sp>
      <p:sp>
        <p:nvSpPr>
          <p:cNvPr id="65539" name="Rectangle 3"/>
          <p:cNvSpPr>
            <a:spLocks noGrp="1" noChangeArrowheads="1"/>
          </p:cNvSpPr>
          <p:nvPr>
            <p:ph type="body" idx="1"/>
          </p:nvPr>
        </p:nvSpPr>
        <p:spPr>
          <a:xfrm>
            <a:off x="0" y="1052737"/>
            <a:ext cx="9144000" cy="5805264"/>
          </a:xfrm>
        </p:spPr>
        <p:txBody>
          <a:bodyPr/>
          <a:lstStyle/>
          <a:p>
            <a:pPr algn="just">
              <a:lnSpc>
                <a:spcPct val="90000"/>
              </a:lnSpc>
            </a:pPr>
            <a:r>
              <a:rPr lang="el-GR" dirty="0" smtClean="0"/>
              <a:t>Σύμφωνα </a:t>
            </a:r>
            <a:r>
              <a:rPr lang="el-GR" dirty="0"/>
              <a:t>με την αρχική Θεωρία των Μ</a:t>
            </a:r>
            <a:r>
              <a:rPr lang="en-US" dirty="0"/>
              <a:t>odigliani </a:t>
            </a:r>
            <a:r>
              <a:rPr lang="el-GR" dirty="0"/>
              <a:t>και</a:t>
            </a:r>
            <a:r>
              <a:rPr lang="en-US" dirty="0"/>
              <a:t> Miller</a:t>
            </a:r>
            <a:r>
              <a:rPr lang="el-GR" dirty="0"/>
              <a:t> (ΜΜ1)  (χωρίς φόρους) η κεφαλαιακή δομή δεν επηρεάζει την αξία της </a:t>
            </a:r>
            <a:r>
              <a:rPr lang="el-GR" dirty="0" smtClean="0"/>
              <a:t>επιχείρησης.</a:t>
            </a:r>
          </a:p>
          <a:p>
            <a:pPr algn="just">
              <a:lnSpc>
                <a:spcPct val="90000"/>
              </a:lnSpc>
            </a:pPr>
            <a:endParaRPr lang="el-GR" dirty="0"/>
          </a:p>
          <a:p>
            <a:pPr algn="just">
              <a:lnSpc>
                <a:spcPct val="90000"/>
              </a:lnSpc>
            </a:pPr>
            <a:r>
              <a:rPr lang="el-GR" dirty="0"/>
              <a:t>Σύμφωνα με την προσαρμοσμένη για φόρους Θεωρία των Μ</a:t>
            </a:r>
            <a:r>
              <a:rPr lang="en-US" dirty="0"/>
              <a:t>odigliani </a:t>
            </a:r>
            <a:r>
              <a:rPr lang="el-GR" dirty="0"/>
              <a:t>και</a:t>
            </a:r>
            <a:r>
              <a:rPr lang="en-US" dirty="0"/>
              <a:t> Miller</a:t>
            </a:r>
            <a:r>
              <a:rPr lang="el-GR" dirty="0"/>
              <a:t> (ΜΜ2)  οι </a:t>
            </a:r>
            <a:r>
              <a:rPr lang="el-GR" dirty="0" smtClean="0"/>
              <a:t>επιχειρήσεις </a:t>
            </a:r>
            <a:r>
              <a:rPr lang="el-GR" dirty="0"/>
              <a:t>έχουν κίνητρο να αυξάνουν τις δανειακές τους υποχρεώσεις για να ωφελούνται από τις φορολογικές απαλλαγές που </a:t>
            </a:r>
            <a:r>
              <a:rPr lang="el-GR" dirty="0" smtClean="0"/>
              <a:t>συνεπάγονται </a:t>
            </a:r>
            <a:r>
              <a:rPr lang="el-GR" dirty="0"/>
              <a:t>οι πληρωμές </a:t>
            </a:r>
            <a:r>
              <a:rPr lang="el-GR" dirty="0" smtClean="0"/>
              <a:t>των τοκοχρεωλυσίων.</a:t>
            </a:r>
            <a:endParaRPr lang="el-GR"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260350"/>
            <a:ext cx="9144000" cy="432346"/>
          </a:xfrm>
        </p:spPr>
        <p:txBody>
          <a:bodyPr/>
          <a:lstStyle/>
          <a:p>
            <a:r>
              <a:rPr lang="el-GR" sz="3600" b="1" dirty="0" smtClean="0">
                <a:latin typeface="+mn-lt"/>
              </a:rPr>
              <a:t>Κεφαλαιακή Διάρθρωση (4)</a:t>
            </a:r>
            <a:endParaRPr lang="el-GR" sz="3600" b="1" dirty="0">
              <a:latin typeface="+mn-lt"/>
            </a:endParaRPr>
          </a:p>
        </p:txBody>
      </p:sp>
      <p:sp>
        <p:nvSpPr>
          <p:cNvPr id="66563" name="Rectangle 3"/>
          <p:cNvSpPr>
            <a:spLocks noGrp="1" noChangeArrowheads="1"/>
          </p:cNvSpPr>
          <p:nvPr>
            <p:ph type="body" idx="1"/>
          </p:nvPr>
        </p:nvSpPr>
        <p:spPr>
          <a:xfrm>
            <a:off x="0" y="908720"/>
            <a:ext cx="9144000" cy="5949280"/>
          </a:xfrm>
        </p:spPr>
        <p:txBody>
          <a:bodyPr/>
          <a:lstStyle/>
          <a:p>
            <a:pPr algn="just"/>
            <a:r>
              <a:rPr lang="el-GR" dirty="0"/>
              <a:t>Όταν στην  ΜΜ2 προσθέσουμε την αυξανόμενη πιθανότητα χρεοκοπίας λόγω της αυξανόμενης μόχλευσης δεχόμαστε τη παραδοσιακή προσέγγιση κατά την οποία υπάρχει ένα άριστο επίπεδο κεφαλαιακής </a:t>
            </a:r>
            <a:r>
              <a:rPr lang="el-GR" dirty="0" smtClean="0"/>
              <a:t>δομής.</a:t>
            </a:r>
          </a:p>
          <a:p>
            <a:pPr algn="just"/>
            <a:endParaRPr lang="el-GR" dirty="0"/>
          </a:p>
          <a:p>
            <a:pPr algn="just"/>
            <a:r>
              <a:rPr lang="el-GR" dirty="0"/>
              <a:t>Οι θεωρίες ασύμμετρης πληροφόρησης και κόστους αντιπροσώπευσης βασίζονται σε ατέλειες της αγοράς και συνδέουν τις αποφάσεις χρηματοδότησης με την αξία της </a:t>
            </a:r>
            <a:r>
              <a:rPr lang="el-GR" dirty="0" smtClean="0"/>
              <a:t>επιχείρησης.</a:t>
            </a:r>
            <a:endParaRPr lang="el-GR" dirty="0"/>
          </a:p>
          <a:p>
            <a:endParaRPr lang="el-GR" sz="2800" dirty="0">
              <a:latin typeface="Comic Sans MS" pitchFamily="66"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260350"/>
            <a:ext cx="9144000" cy="792163"/>
          </a:xfrm>
        </p:spPr>
        <p:txBody>
          <a:bodyPr/>
          <a:lstStyle/>
          <a:p>
            <a:r>
              <a:rPr lang="el-GR" sz="3600" b="1" dirty="0" smtClean="0">
                <a:latin typeface="+mn-lt"/>
              </a:rPr>
              <a:t>Κεφαλαιακή Διάρθρωση (5)</a:t>
            </a:r>
            <a:endParaRPr lang="el-GR" sz="3600" b="1" dirty="0">
              <a:latin typeface="+mn-lt"/>
            </a:endParaRPr>
          </a:p>
        </p:txBody>
      </p:sp>
      <p:sp>
        <p:nvSpPr>
          <p:cNvPr id="93187" name="Rectangle 3"/>
          <p:cNvSpPr>
            <a:spLocks noGrp="1" noChangeArrowheads="1"/>
          </p:cNvSpPr>
          <p:nvPr>
            <p:ph type="body" idx="1"/>
          </p:nvPr>
        </p:nvSpPr>
        <p:spPr>
          <a:xfrm>
            <a:off x="0" y="1268413"/>
            <a:ext cx="9144000" cy="5329237"/>
          </a:xfrm>
        </p:spPr>
        <p:txBody>
          <a:bodyPr/>
          <a:lstStyle/>
          <a:p>
            <a:pPr algn="just">
              <a:buFontTx/>
              <a:buNone/>
            </a:pPr>
            <a:r>
              <a:rPr lang="el-GR" dirty="0">
                <a:latin typeface="Comic Sans MS" pitchFamily="66" charset="0"/>
              </a:rPr>
              <a:t>  </a:t>
            </a:r>
            <a:r>
              <a:rPr lang="el-GR" dirty="0"/>
              <a:t>Τέλος η θεωρία της ιεράρχησης του κόστους χρηματοδότησης (</a:t>
            </a:r>
            <a:r>
              <a:rPr lang="en-US" dirty="0"/>
              <a:t>Pecking Order) </a:t>
            </a:r>
            <a:r>
              <a:rPr lang="el-GR" dirty="0"/>
              <a:t>προτείνει την χρήση των δανειακών κεφαλαίων μόνο αφού εξαντληθούν οι εσωτερικές πηγές χρηματοδότησης και προτείνει την άντληση κεφαλαίων με έκδοση νέων μετοχών σαν τελευταία στη σειρά επιλογή.</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138112"/>
            <a:ext cx="9144000" cy="1130647"/>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t>Η προσέγγιση των Modigliani – Miller (ΜΜ) </a:t>
            </a:r>
            <a:r>
              <a:rPr lang="el-GR" sz="3600" b="1" dirty="0" smtClean="0"/>
              <a:t>χωρίς </a:t>
            </a:r>
            <a:r>
              <a:rPr lang="el-GR" sz="3600" b="1" dirty="0"/>
              <a:t>φόρους επιχειρήσεων</a:t>
            </a:r>
            <a:r>
              <a:rPr lang="el-GR" sz="3600" dirty="0"/>
              <a:t> </a:t>
            </a:r>
            <a:r>
              <a:rPr lang="en-US" sz="3600" b="1" dirty="0"/>
              <a:t>(1)</a:t>
            </a:r>
            <a:endParaRPr lang="el-GR" sz="3600" b="1" dirty="0"/>
          </a:p>
        </p:txBody>
      </p:sp>
      <p:sp>
        <p:nvSpPr>
          <p:cNvPr id="7171" name="Rectangle 3"/>
          <p:cNvSpPr>
            <a:spLocks noGrp="1" noChangeArrowheads="1"/>
          </p:cNvSpPr>
          <p:nvPr>
            <p:ph type="body" idx="1"/>
          </p:nvPr>
        </p:nvSpPr>
        <p:spPr>
          <a:xfrm>
            <a:off x="323528" y="1340768"/>
            <a:ext cx="8423597" cy="5184575"/>
          </a:xfrm>
        </p:spPr>
        <p:txBody>
          <a:bodyPr/>
          <a:lstStyle/>
          <a:p>
            <a:pPr marL="0" indent="0" algn="just">
              <a:buFont typeface="Wingdings" pitchFamily="2" charset="2"/>
              <a:buNone/>
            </a:pPr>
            <a:r>
              <a:rPr lang="el-GR" sz="2800" dirty="0"/>
              <a:t>Η προσέγγιση των ΜΜ χωρίς φόρους επιχειρήσεων καταλήγει σε τρία βασικά συμπεράσματα:</a:t>
            </a:r>
          </a:p>
          <a:p>
            <a:pPr marL="0" indent="0" algn="just">
              <a:buFont typeface="Wingdings" pitchFamily="2" charset="2"/>
              <a:buNone/>
            </a:pPr>
            <a:r>
              <a:rPr lang="el-GR" sz="2800" dirty="0"/>
              <a:t>1. Η κεφαλαιακή διάρθρωση μιας επιχείρησης δε σχετίζεται με τη μεγιστοποίηση του πλούτου των μετόχων της. </a:t>
            </a:r>
          </a:p>
          <a:p>
            <a:pPr marL="0" indent="0" algn="just">
              <a:buClr>
                <a:schemeClr val="tx1"/>
              </a:buClr>
              <a:buFontTx/>
              <a:buNone/>
            </a:pPr>
            <a:r>
              <a:rPr lang="el-GR" sz="2800" dirty="0"/>
              <a:t>2. Η αξία μιας επιχείρησης καθορίζεται από τις επενδυτικές της αποφάσεις. </a:t>
            </a:r>
          </a:p>
          <a:p>
            <a:pPr marL="0" indent="0" algn="just">
              <a:buClr>
                <a:schemeClr val="tx1"/>
              </a:buClr>
              <a:buFontTx/>
              <a:buNone/>
            </a:pPr>
            <a:r>
              <a:rPr lang="el-GR" sz="2800" dirty="0"/>
              <a:t>3. Η αύξηση των δανειακών κεφαλαίων τα οποία χρησιμοποιεί μια επιχείρηση αυξάνει τον κίνδυνο και την αναμενόμενη απόδοση ιδίων κεφαλαίων, αλλά δεν αυξάνει την τιμή της μετοχής της. </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a:xfrm>
            <a:off x="0" y="404665"/>
            <a:ext cx="9144000" cy="432048"/>
          </a:xfrm>
        </p:spPr>
        <p:txBody>
          <a:bodyPr/>
          <a:lstStyle/>
          <a:p>
            <a:pPr algn="ctr"/>
            <a:r>
              <a:rPr lang="el-GR" sz="2800" b="1" dirty="0" smtClean="0"/>
              <a:t>Η Θεωρία των Modigliani και Miller  (2)</a:t>
            </a:r>
          </a:p>
        </p:txBody>
      </p:sp>
      <p:sp>
        <p:nvSpPr>
          <p:cNvPr id="56325" name="Rectangle 3"/>
          <p:cNvSpPr>
            <a:spLocks noGrp="1" noChangeArrowheads="1"/>
          </p:cNvSpPr>
          <p:nvPr>
            <p:ph type="body" sz="half" idx="1"/>
          </p:nvPr>
        </p:nvSpPr>
        <p:spPr>
          <a:xfrm>
            <a:off x="107950" y="1125538"/>
            <a:ext cx="9036050" cy="5111774"/>
          </a:xfrm>
        </p:spPr>
        <p:txBody>
          <a:bodyPr/>
          <a:lstStyle/>
          <a:p>
            <a:pPr>
              <a:lnSpc>
                <a:spcPct val="200000"/>
              </a:lnSpc>
              <a:buFont typeface="Wingdings" pitchFamily="2" charset="2"/>
              <a:buNone/>
            </a:pPr>
            <a:r>
              <a:rPr lang="el-GR" sz="2000" dirty="0" smtClean="0"/>
              <a:t>    </a:t>
            </a:r>
          </a:p>
          <a:p>
            <a:endParaRPr lang="el-GR" sz="2000" dirty="0" smtClean="0"/>
          </a:p>
          <a:p>
            <a:pPr>
              <a:buFont typeface="Wingdings" pitchFamily="2" charset="2"/>
              <a:buNone/>
            </a:pPr>
            <a:endParaRPr lang="el-GR" sz="2000" dirty="0" smtClean="0"/>
          </a:p>
        </p:txBody>
      </p:sp>
      <p:sp>
        <p:nvSpPr>
          <p:cNvPr id="7" name="6 - Ορθογώνιο"/>
          <p:cNvSpPr/>
          <p:nvPr/>
        </p:nvSpPr>
        <p:spPr>
          <a:xfrm>
            <a:off x="251520" y="836713"/>
            <a:ext cx="8568952" cy="5404108"/>
          </a:xfrm>
          <a:prstGeom prst="rect">
            <a:avLst/>
          </a:prstGeom>
        </p:spPr>
        <p:txBody>
          <a:bodyPr wrap="square">
            <a:spAutoFit/>
          </a:bodyPr>
          <a:lstStyle/>
          <a:p>
            <a:pPr algn="just">
              <a:lnSpc>
                <a:spcPct val="200000"/>
              </a:lnSpc>
              <a:buFont typeface="Wingdings" pitchFamily="2" charset="2"/>
              <a:buNone/>
            </a:pPr>
            <a:r>
              <a:rPr lang="el-GR" dirty="0" smtClean="0"/>
              <a:t> </a:t>
            </a:r>
            <a:r>
              <a:rPr lang="el-GR" sz="2200" dirty="0" smtClean="0"/>
              <a:t>Σύμφωνα με τη θεωρία αυτή και εφόσον δεν υπάρχει η ευνοϊκή επίδραση της φορολογίας στο κόστος δανεισμού (συντελεστής φορολογίας = 0), η χρησιμοποίηση της χρηματοοικονομικής μόχλευσης δεν έχει επίδραση </a:t>
            </a:r>
            <a:r>
              <a:rPr lang="el-GR" sz="2200" b="1" dirty="0" smtClean="0"/>
              <a:t>στο μέσο κόστος του κεφαλαίου</a:t>
            </a:r>
            <a:r>
              <a:rPr lang="el-GR" sz="2200" dirty="0" smtClean="0"/>
              <a:t> και συνεπώς ούτε και στην αξία της επιχείρησης. </a:t>
            </a:r>
          </a:p>
          <a:p>
            <a:pPr algn="just">
              <a:lnSpc>
                <a:spcPct val="200000"/>
              </a:lnSpc>
              <a:buFont typeface="Wingdings" pitchFamily="2" charset="2"/>
              <a:buNone/>
            </a:pPr>
            <a:r>
              <a:rPr lang="el-GR" sz="2200" dirty="0" smtClean="0"/>
              <a:t>   Η αξία εξαρτάται μόνον από την ικανότητα της επιχείρησης να πραγματοποιεί επιτυχημένες επενδύσεις και όχι από μεταβολές στη σύνθεση των κεφαλαίων της. </a:t>
            </a:r>
            <a:endParaRPr lang="el-GR" sz="2200"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7" name="Line 15"/>
          <p:cNvSpPr>
            <a:spLocks noChangeShapeType="1"/>
          </p:cNvSpPr>
          <p:nvPr/>
        </p:nvSpPr>
        <p:spPr bwMode="auto">
          <a:xfrm>
            <a:off x="2592388" y="4362450"/>
            <a:ext cx="2362200" cy="1588"/>
          </a:xfrm>
          <a:prstGeom prst="line">
            <a:avLst/>
          </a:prstGeom>
          <a:noFill/>
          <a:ln w="9525">
            <a:solidFill>
              <a:schemeClr val="tx1"/>
            </a:solidFill>
            <a:round/>
            <a:headEnd/>
            <a:tailEnd/>
          </a:ln>
        </p:spPr>
        <p:txBody>
          <a:bodyPr/>
          <a:lstStyle/>
          <a:p>
            <a:endParaRPr lang="el-GR" dirty="0"/>
          </a:p>
        </p:txBody>
      </p:sp>
      <p:sp>
        <p:nvSpPr>
          <p:cNvPr id="28688" name="Line 16"/>
          <p:cNvSpPr>
            <a:spLocks noChangeShapeType="1"/>
          </p:cNvSpPr>
          <p:nvPr/>
        </p:nvSpPr>
        <p:spPr bwMode="auto">
          <a:xfrm>
            <a:off x="2592388" y="2535238"/>
            <a:ext cx="0" cy="1828800"/>
          </a:xfrm>
          <a:prstGeom prst="line">
            <a:avLst/>
          </a:prstGeom>
          <a:noFill/>
          <a:ln w="9525">
            <a:solidFill>
              <a:schemeClr val="tx1"/>
            </a:solidFill>
            <a:round/>
            <a:headEnd/>
            <a:tailEnd/>
          </a:ln>
        </p:spPr>
        <p:txBody>
          <a:bodyPr/>
          <a:lstStyle/>
          <a:p>
            <a:endParaRPr lang="el-GR" dirty="0"/>
          </a:p>
        </p:txBody>
      </p:sp>
      <p:sp>
        <p:nvSpPr>
          <p:cNvPr id="28689" name="Text Box 17"/>
          <p:cNvSpPr txBox="1">
            <a:spLocks noChangeArrowheads="1"/>
          </p:cNvSpPr>
          <p:nvPr/>
        </p:nvSpPr>
        <p:spPr bwMode="auto">
          <a:xfrm>
            <a:off x="1873250" y="1989138"/>
            <a:ext cx="2000250" cy="273050"/>
          </a:xfrm>
          <a:prstGeom prst="rect">
            <a:avLst/>
          </a:prstGeom>
          <a:noFill/>
          <a:ln w="9525">
            <a:noFill/>
            <a:miter lim="800000"/>
            <a:headEnd/>
            <a:tailEnd/>
          </a:ln>
        </p:spPr>
        <p:txBody>
          <a:bodyPr/>
          <a:lstStyle/>
          <a:p>
            <a:r>
              <a:rPr lang="el-GR" dirty="0">
                <a:latin typeface="Times New Roman" pitchFamily="18" charset="0"/>
              </a:rPr>
              <a:t>Κόστος Κεφαλαίου</a:t>
            </a:r>
          </a:p>
        </p:txBody>
      </p:sp>
      <p:sp>
        <p:nvSpPr>
          <p:cNvPr id="28690" name="Line 18"/>
          <p:cNvSpPr>
            <a:spLocks noChangeShapeType="1"/>
          </p:cNvSpPr>
          <p:nvPr/>
        </p:nvSpPr>
        <p:spPr bwMode="auto">
          <a:xfrm flipV="1">
            <a:off x="2592388" y="2708275"/>
            <a:ext cx="2090737" cy="639763"/>
          </a:xfrm>
          <a:prstGeom prst="line">
            <a:avLst/>
          </a:prstGeom>
          <a:noFill/>
          <a:ln w="9525">
            <a:solidFill>
              <a:schemeClr val="tx1"/>
            </a:solidFill>
            <a:round/>
            <a:headEnd/>
            <a:tailEnd/>
          </a:ln>
        </p:spPr>
        <p:txBody>
          <a:bodyPr/>
          <a:lstStyle/>
          <a:p>
            <a:endParaRPr lang="el-GR" dirty="0"/>
          </a:p>
        </p:txBody>
      </p:sp>
      <p:sp>
        <p:nvSpPr>
          <p:cNvPr id="28691" name="Line 19"/>
          <p:cNvSpPr>
            <a:spLocks noChangeShapeType="1"/>
          </p:cNvSpPr>
          <p:nvPr/>
        </p:nvSpPr>
        <p:spPr bwMode="auto">
          <a:xfrm>
            <a:off x="2592388" y="3357563"/>
            <a:ext cx="2181225" cy="1587"/>
          </a:xfrm>
          <a:prstGeom prst="line">
            <a:avLst/>
          </a:prstGeom>
          <a:noFill/>
          <a:ln w="9525">
            <a:solidFill>
              <a:schemeClr val="tx1"/>
            </a:solidFill>
            <a:round/>
            <a:headEnd/>
            <a:tailEnd/>
          </a:ln>
        </p:spPr>
        <p:txBody>
          <a:bodyPr/>
          <a:lstStyle/>
          <a:p>
            <a:endParaRPr lang="el-GR" dirty="0"/>
          </a:p>
        </p:txBody>
      </p:sp>
      <p:sp>
        <p:nvSpPr>
          <p:cNvPr id="28692" name="Line 20"/>
          <p:cNvSpPr>
            <a:spLocks noChangeShapeType="1"/>
          </p:cNvSpPr>
          <p:nvPr/>
        </p:nvSpPr>
        <p:spPr bwMode="auto">
          <a:xfrm>
            <a:off x="2592388" y="3905250"/>
            <a:ext cx="2181225" cy="1588"/>
          </a:xfrm>
          <a:prstGeom prst="line">
            <a:avLst/>
          </a:prstGeom>
          <a:noFill/>
          <a:ln w="9525">
            <a:solidFill>
              <a:schemeClr val="tx1"/>
            </a:solidFill>
            <a:round/>
            <a:headEnd/>
            <a:tailEnd/>
          </a:ln>
        </p:spPr>
        <p:txBody>
          <a:bodyPr/>
          <a:lstStyle/>
          <a:p>
            <a:endParaRPr lang="el-GR" dirty="0"/>
          </a:p>
        </p:txBody>
      </p:sp>
      <p:sp>
        <p:nvSpPr>
          <p:cNvPr id="28693" name="Text Box 21"/>
          <p:cNvSpPr txBox="1">
            <a:spLocks noChangeArrowheads="1"/>
          </p:cNvSpPr>
          <p:nvPr/>
        </p:nvSpPr>
        <p:spPr bwMode="auto">
          <a:xfrm>
            <a:off x="4878388" y="2535238"/>
            <a:ext cx="1387475" cy="388937"/>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sL</a:t>
            </a:r>
            <a:endParaRPr lang="el-GR" dirty="0">
              <a:latin typeface="Times New Roman" pitchFamily="18" charset="0"/>
            </a:endParaRPr>
          </a:p>
        </p:txBody>
      </p:sp>
      <p:sp>
        <p:nvSpPr>
          <p:cNvPr id="28694" name="Text Box 22"/>
          <p:cNvSpPr txBox="1">
            <a:spLocks noChangeArrowheads="1"/>
          </p:cNvSpPr>
          <p:nvPr/>
        </p:nvSpPr>
        <p:spPr bwMode="auto">
          <a:xfrm>
            <a:off x="4878388" y="3175000"/>
            <a:ext cx="1314450" cy="398463"/>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o</a:t>
            </a:r>
            <a:r>
              <a:rPr lang="el-GR" dirty="0">
                <a:latin typeface="Times New Roman" pitchFamily="18" charset="0"/>
              </a:rPr>
              <a:t>=WACC</a:t>
            </a:r>
          </a:p>
        </p:txBody>
      </p:sp>
      <p:sp>
        <p:nvSpPr>
          <p:cNvPr id="28695" name="Text Box 23"/>
          <p:cNvSpPr txBox="1">
            <a:spLocks noChangeArrowheads="1"/>
          </p:cNvSpPr>
          <p:nvPr/>
        </p:nvSpPr>
        <p:spPr bwMode="auto">
          <a:xfrm>
            <a:off x="4878388" y="3722688"/>
            <a:ext cx="811212" cy="354012"/>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d</a:t>
            </a:r>
            <a:endParaRPr lang="el-GR" dirty="0">
              <a:latin typeface="Times New Roman" pitchFamily="18" charset="0"/>
            </a:endParaRPr>
          </a:p>
        </p:txBody>
      </p:sp>
      <p:sp>
        <p:nvSpPr>
          <p:cNvPr id="28696" name="Text Box 24"/>
          <p:cNvSpPr txBox="1">
            <a:spLocks noChangeArrowheads="1"/>
          </p:cNvSpPr>
          <p:nvPr/>
        </p:nvSpPr>
        <p:spPr bwMode="auto">
          <a:xfrm>
            <a:off x="5221288" y="4270375"/>
            <a:ext cx="2195512" cy="342900"/>
          </a:xfrm>
          <a:prstGeom prst="rect">
            <a:avLst/>
          </a:prstGeom>
          <a:noFill/>
          <a:ln w="9525">
            <a:noFill/>
            <a:miter lim="800000"/>
            <a:headEnd/>
            <a:tailEnd/>
          </a:ln>
        </p:spPr>
        <p:txBody>
          <a:bodyPr/>
          <a:lstStyle/>
          <a:p>
            <a:r>
              <a:rPr lang="el-GR" dirty="0">
                <a:latin typeface="Times New Roman" pitchFamily="18" charset="0"/>
              </a:rPr>
              <a:t>Ξένα / ίδια κεφάλαια</a:t>
            </a:r>
          </a:p>
        </p:txBody>
      </p:sp>
      <p:sp>
        <p:nvSpPr>
          <p:cNvPr id="28697" name="Text Box 25"/>
          <p:cNvSpPr txBox="1">
            <a:spLocks noChangeArrowheads="1"/>
          </p:cNvSpPr>
          <p:nvPr/>
        </p:nvSpPr>
        <p:spPr bwMode="auto">
          <a:xfrm>
            <a:off x="2232025" y="4419600"/>
            <a:ext cx="473075" cy="274638"/>
          </a:xfrm>
          <a:prstGeom prst="rect">
            <a:avLst/>
          </a:prstGeom>
          <a:noFill/>
          <a:ln w="9525">
            <a:noFill/>
            <a:miter lim="800000"/>
            <a:headEnd/>
            <a:tailEnd/>
          </a:ln>
        </p:spPr>
        <p:txBody>
          <a:bodyPr/>
          <a:lstStyle/>
          <a:p>
            <a:pPr algn="ctr"/>
            <a:r>
              <a:rPr lang="en-US" dirty="0">
                <a:latin typeface="Times New Roman" pitchFamily="18" charset="0"/>
              </a:rPr>
              <a:t>0</a:t>
            </a:r>
            <a:endParaRPr lang="el-GR" dirty="0">
              <a:latin typeface="Times New Roman" pitchFamily="18" charset="0"/>
            </a:endParaRPr>
          </a:p>
        </p:txBody>
      </p:sp>
      <p:sp>
        <p:nvSpPr>
          <p:cNvPr id="28700" name="Rectangle 28"/>
          <p:cNvSpPr>
            <a:spLocks noGrp="1" noChangeArrowheads="1"/>
          </p:cNvSpPr>
          <p:nvPr>
            <p:ph type="title"/>
          </p:nvPr>
        </p:nvSpPr>
        <p:spPr bwMode="auto">
          <a:xfrm>
            <a:off x="0" y="133350"/>
            <a:ext cx="9144000" cy="576263"/>
          </a:xfrm>
          <a:noFill/>
          <a:ln>
            <a:miter lim="800000"/>
            <a:headEnd/>
            <a:tailEnd/>
          </a:ln>
        </p:spPr>
        <p:txBody>
          <a:bodyPr vert="horz" wrap="square" lIns="91440" tIns="45720" rIns="91440" bIns="45720" numCol="1" anchor="t" anchorCtr="0" compatLnSpc="1">
            <a:prstTxWarp prst="textNoShape">
              <a:avLst/>
            </a:prstTxWarp>
          </a:bodyPr>
          <a:lstStyle/>
          <a:p>
            <a:r>
              <a:rPr lang="el-GR" sz="3200" b="1" dirty="0"/>
              <a:t>Η προσέγγιση των Modigliani – Miller (ΜΜ) </a:t>
            </a:r>
            <a:r>
              <a:rPr lang="el-GR" sz="3200" b="1" dirty="0" smtClean="0"/>
              <a:t>χωρίς </a:t>
            </a:r>
            <a:r>
              <a:rPr lang="el-GR" sz="3200" b="1" dirty="0"/>
              <a:t>φόρους επιχειρήσεων</a:t>
            </a:r>
            <a:r>
              <a:rPr lang="el-GR" sz="3200" dirty="0"/>
              <a:t> </a:t>
            </a:r>
            <a:r>
              <a:rPr lang="en-US" sz="3200" b="1" dirty="0" smtClean="0"/>
              <a:t>(</a:t>
            </a:r>
            <a:r>
              <a:rPr lang="el-GR" sz="3200" b="1" dirty="0" smtClean="0"/>
              <a:t>3</a:t>
            </a:r>
            <a:r>
              <a:rPr lang="en-US" sz="3200" b="1" dirty="0" smtClean="0"/>
              <a:t>)</a:t>
            </a:r>
            <a:endParaRPr lang="el-GR" sz="3200" b="1"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a:xfrm>
            <a:off x="0" y="-458788"/>
            <a:ext cx="9144000" cy="1600201"/>
          </a:xfrm>
        </p:spPr>
        <p:txBody>
          <a:bodyPr/>
          <a:lstStyle/>
          <a:p>
            <a:pPr algn="ctr"/>
            <a:r>
              <a:rPr lang="el-GR" sz="2400" b="1" dirty="0" smtClean="0"/>
              <a:t>Η Θεωρία των Modigliani και Miller</a:t>
            </a:r>
          </a:p>
        </p:txBody>
      </p:sp>
      <p:sp>
        <p:nvSpPr>
          <p:cNvPr id="57349" name="Rectangle 3"/>
          <p:cNvSpPr>
            <a:spLocks noGrp="1" noChangeArrowheads="1"/>
          </p:cNvSpPr>
          <p:nvPr>
            <p:ph type="body" sz="half" idx="1"/>
          </p:nvPr>
        </p:nvSpPr>
        <p:spPr>
          <a:xfrm>
            <a:off x="107950" y="1125538"/>
            <a:ext cx="9036050" cy="4319686"/>
          </a:xfrm>
        </p:spPr>
        <p:txBody>
          <a:bodyPr/>
          <a:lstStyle/>
          <a:p>
            <a:pPr algn="just">
              <a:buFont typeface="Wingdings" pitchFamily="2" charset="2"/>
              <a:buNone/>
            </a:pPr>
            <a:r>
              <a:rPr lang="el-GR" sz="2000" dirty="0" smtClean="0"/>
              <a:t>   </a:t>
            </a:r>
          </a:p>
          <a:p>
            <a:endParaRPr lang="el-GR" sz="2000" dirty="0" smtClean="0"/>
          </a:p>
          <a:p>
            <a:pPr>
              <a:buFont typeface="Wingdings" pitchFamily="2" charset="2"/>
              <a:buNone/>
            </a:pPr>
            <a:endParaRPr lang="el-GR" sz="2000" dirty="0" smtClean="0"/>
          </a:p>
        </p:txBody>
      </p:sp>
      <p:sp>
        <p:nvSpPr>
          <p:cNvPr id="6" name="5 - Ορθογώνιο"/>
          <p:cNvSpPr/>
          <p:nvPr/>
        </p:nvSpPr>
        <p:spPr>
          <a:xfrm>
            <a:off x="323528" y="980728"/>
            <a:ext cx="8640960" cy="5509200"/>
          </a:xfrm>
          <a:prstGeom prst="rect">
            <a:avLst/>
          </a:prstGeom>
        </p:spPr>
        <p:txBody>
          <a:bodyPr wrap="square">
            <a:spAutoFit/>
          </a:bodyPr>
          <a:lstStyle/>
          <a:p>
            <a:pPr algn="just">
              <a:buFont typeface="Wingdings" pitchFamily="2" charset="2"/>
              <a:buNone/>
            </a:pPr>
            <a:r>
              <a:rPr lang="el-GR" sz="2200" dirty="0" smtClean="0"/>
              <a:t>Κατά τους Modil</a:t>
            </a:r>
            <a:r>
              <a:rPr lang="en-US" sz="2200" dirty="0" smtClean="0"/>
              <a:t>l</a:t>
            </a:r>
            <a:r>
              <a:rPr lang="el-GR" sz="2200" dirty="0" smtClean="0"/>
              <a:t>iani και Miller, το αποτέλεσμα αυτό προκύπτει από την άμεση και γρήγορη αύξηση του κόστους και των δύο κατηγοριών κεφαλαίου λόγω της αύξησης της χρηματοοικονομικής μόχλευσης. </a:t>
            </a:r>
          </a:p>
          <a:p>
            <a:pPr algn="just">
              <a:buFont typeface="Wingdings" pitchFamily="2" charset="2"/>
              <a:buNone/>
            </a:pPr>
            <a:r>
              <a:rPr lang="el-GR" sz="2200" dirty="0" smtClean="0"/>
              <a:t>    Η αύξηση είναι τόσο γρήγορη και τόσο σημαντική ώστε, να εξουδετερώνονται αμέσως και πλήρως οι ευνοϊκές επιδράσεις της μερικής υποκατάστασης των ιδίων από ξένα κεφάλαια, με αποτέλεσμα το μέσο κόστος του κεφαλαίου αλλά και η αξία της επιχείρησης να μη μεταβάλλονται. </a:t>
            </a:r>
          </a:p>
          <a:p>
            <a:pPr algn="just">
              <a:buFont typeface="Wingdings" pitchFamily="2" charset="2"/>
              <a:buNone/>
            </a:pPr>
            <a:r>
              <a:rPr lang="el-GR" sz="2200" dirty="0" smtClean="0"/>
              <a:t>   Τα αποτελέσματα αυτά οφείλονται στην υπόθεση, ότι τόσο οι δανειστές όσο και οι μέτοχοι αντιδρούν άμεσα στην αύξηση του χρηματοοικονομικού κινδύνου και επιζητούν αυξημένη απόδοση. </a:t>
            </a:r>
          </a:p>
          <a:p>
            <a:pPr algn="just">
              <a:buFont typeface="Wingdings" pitchFamily="2" charset="2"/>
              <a:buNone/>
            </a:pPr>
            <a:r>
              <a:rPr lang="el-GR" sz="2200" dirty="0" smtClean="0"/>
              <a:t>    Αντίθετα, σύμφωνα με την κλασική θεωρία, μέχρι ενός σημείου υπάρχει ανοχή στην αύξηση της χρηματοοικονομικής μόχλευσης, χωρίς να αυξάνει σε σημαντικό βαθμό το κόστος των δύο κατηγοριών κεφαλαίου.</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 Πίνακας"/>
          <p:cNvGraphicFramePr>
            <a:graphicFrameLocks noGrp="1"/>
          </p:cNvGraphicFramePr>
          <p:nvPr/>
        </p:nvGraphicFramePr>
        <p:xfrm>
          <a:off x="1258888" y="1341438"/>
          <a:ext cx="5797548" cy="4464051"/>
        </p:xfrm>
        <a:graphic>
          <a:graphicData uri="http://schemas.openxmlformats.org/drawingml/2006/table">
            <a:tbl>
              <a:tblPr/>
              <a:tblGrid>
                <a:gridCol w="255567"/>
                <a:gridCol w="240011"/>
                <a:gridCol w="135072"/>
                <a:gridCol w="655585"/>
                <a:gridCol w="622250"/>
                <a:gridCol w="677808"/>
                <a:gridCol w="733366"/>
                <a:gridCol w="644473"/>
                <a:gridCol w="644473"/>
                <a:gridCol w="577804"/>
                <a:gridCol w="611139"/>
              </a:tblGrid>
              <a:tr h="593076">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515718">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580182">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83325">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05968">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18861">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05968">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0953">
                <a:tc>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l-GR"/>
                    </a:p>
                  </a:txBody>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bl>
          </a:graphicData>
        </a:graphic>
      </p:graphicFrame>
      <p:sp>
        <p:nvSpPr>
          <p:cNvPr id="7214" name="11 - Ορθογώνιο"/>
          <p:cNvSpPr>
            <a:spLocks noChangeArrowheads="1"/>
          </p:cNvSpPr>
          <p:nvPr/>
        </p:nvSpPr>
        <p:spPr bwMode="auto">
          <a:xfrm>
            <a:off x="827088" y="1125538"/>
            <a:ext cx="57626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l-GR" sz="2000" dirty="0" smtClean="0">
                <a:latin typeface="Calibri" pitchFamily="34" charset="0"/>
              </a:rPr>
              <a:t>55</a:t>
            </a:r>
            <a:endParaRPr lang="en-US" altLang="el-GR" sz="2000" dirty="0">
              <a:latin typeface="Calibri" pitchFamily="34" charset="0"/>
            </a:endParaRPr>
          </a:p>
          <a:p>
            <a:pPr eaLnBrk="1" hangingPunct="1"/>
            <a:endParaRPr lang="en-US" altLang="el-GR" sz="2000" dirty="0">
              <a:latin typeface="Calibri" pitchFamily="34" charset="0"/>
            </a:endParaRPr>
          </a:p>
          <a:p>
            <a:pPr eaLnBrk="1" hangingPunct="1"/>
            <a:r>
              <a:rPr lang="en-US" altLang="el-GR" sz="2000" dirty="0">
                <a:latin typeface="Calibri" pitchFamily="34" charset="0"/>
              </a:rPr>
              <a:t>50</a:t>
            </a:r>
          </a:p>
          <a:p>
            <a:pPr eaLnBrk="1" hangingPunct="1"/>
            <a:endParaRPr lang="en-US" altLang="el-GR" sz="2000" dirty="0">
              <a:latin typeface="Calibri" pitchFamily="34" charset="0"/>
            </a:endParaRPr>
          </a:p>
          <a:p>
            <a:pPr eaLnBrk="1" hangingPunct="1"/>
            <a:r>
              <a:rPr lang="en-US" altLang="el-GR" sz="2000" dirty="0">
                <a:latin typeface="Calibri" pitchFamily="34" charset="0"/>
              </a:rPr>
              <a:t>45</a:t>
            </a:r>
          </a:p>
          <a:p>
            <a:pPr eaLnBrk="1" hangingPunct="1"/>
            <a:endParaRPr lang="en-US" altLang="el-GR" sz="2000" dirty="0">
              <a:latin typeface="Calibri" pitchFamily="34" charset="0"/>
            </a:endParaRPr>
          </a:p>
          <a:p>
            <a:pPr eaLnBrk="1" hangingPunct="1"/>
            <a:r>
              <a:rPr lang="en-US" altLang="el-GR" sz="2000" dirty="0">
                <a:latin typeface="Calibri" pitchFamily="34" charset="0"/>
              </a:rPr>
              <a:t>40</a:t>
            </a:r>
          </a:p>
          <a:p>
            <a:pPr eaLnBrk="1" hangingPunct="1"/>
            <a:endParaRPr lang="en-US" altLang="el-GR" sz="2000" dirty="0">
              <a:latin typeface="Calibri" pitchFamily="34" charset="0"/>
            </a:endParaRPr>
          </a:p>
          <a:p>
            <a:pPr eaLnBrk="1" hangingPunct="1"/>
            <a:r>
              <a:rPr lang="en-US" altLang="el-GR" sz="2000" dirty="0">
                <a:latin typeface="Calibri" pitchFamily="34" charset="0"/>
              </a:rPr>
              <a:t>35</a:t>
            </a:r>
          </a:p>
          <a:p>
            <a:pPr eaLnBrk="1" hangingPunct="1"/>
            <a:endParaRPr lang="en-US" altLang="el-GR" sz="2000" dirty="0">
              <a:latin typeface="Calibri" pitchFamily="34" charset="0"/>
            </a:endParaRPr>
          </a:p>
          <a:p>
            <a:pPr eaLnBrk="1" hangingPunct="1"/>
            <a:r>
              <a:rPr lang="en-US" altLang="el-GR" sz="2000" dirty="0">
                <a:latin typeface="Calibri" pitchFamily="34" charset="0"/>
              </a:rPr>
              <a:t>30</a:t>
            </a:r>
          </a:p>
          <a:p>
            <a:pPr eaLnBrk="1" hangingPunct="1"/>
            <a:endParaRPr lang="en-US" altLang="el-GR" sz="2000" dirty="0">
              <a:latin typeface="Calibri" pitchFamily="34" charset="0"/>
            </a:endParaRPr>
          </a:p>
          <a:p>
            <a:pPr eaLnBrk="1" hangingPunct="1"/>
            <a:r>
              <a:rPr lang="en-US" altLang="el-GR" sz="2000" dirty="0">
                <a:latin typeface="Calibri" pitchFamily="34" charset="0"/>
              </a:rPr>
              <a:t>25</a:t>
            </a:r>
          </a:p>
          <a:p>
            <a:pPr eaLnBrk="1" hangingPunct="1"/>
            <a:endParaRPr lang="en-US" altLang="el-GR" sz="2000" dirty="0">
              <a:latin typeface="Calibri" pitchFamily="34" charset="0"/>
            </a:endParaRPr>
          </a:p>
          <a:p>
            <a:pPr eaLnBrk="1" hangingPunct="1"/>
            <a:r>
              <a:rPr lang="en-US" altLang="el-GR" sz="2000" dirty="0">
                <a:latin typeface="Calibri" pitchFamily="34" charset="0"/>
              </a:rPr>
              <a:t>20</a:t>
            </a:r>
            <a:endParaRPr lang="el-GR" altLang="el-GR" sz="2000" dirty="0">
              <a:latin typeface="Calibri" pitchFamily="34" charset="0"/>
            </a:endParaRPr>
          </a:p>
        </p:txBody>
      </p:sp>
      <p:sp>
        <p:nvSpPr>
          <p:cNvPr id="7215" name="14 - Ορθογώνιο"/>
          <p:cNvSpPr>
            <a:spLocks noChangeArrowheads="1"/>
          </p:cNvSpPr>
          <p:nvPr/>
        </p:nvSpPr>
        <p:spPr bwMode="auto">
          <a:xfrm>
            <a:off x="827088" y="5805488"/>
            <a:ext cx="72733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l-GR" dirty="0">
                <a:latin typeface="Calibri" pitchFamily="34" charset="0"/>
              </a:rPr>
              <a:t>       </a:t>
            </a:r>
            <a:r>
              <a:rPr lang="en-US" altLang="el-GR" sz="2000" dirty="0">
                <a:latin typeface="Calibri" pitchFamily="34" charset="0"/>
              </a:rPr>
              <a:t>60    65      70       75        80        85       90       95     00       </a:t>
            </a:r>
            <a:r>
              <a:rPr lang="en-US" altLang="el-GR" sz="2000" dirty="0" smtClean="0">
                <a:latin typeface="Calibri" pitchFamily="34" charset="0"/>
              </a:rPr>
              <a:t>05</a:t>
            </a:r>
            <a:r>
              <a:rPr lang="el-GR" altLang="el-GR" sz="2000" dirty="0" smtClean="0">
                <a:latin typeface="Calibri" pitchFamily="34" charset="0"/>
              </a:rPr>
              <a:t> </a:t>
            </a:r>
            <a:r>
              <a:rPr lang="en-US" altLang="el-GR" sz="2000" dirty="0" smtClean="0">
                <a:latin typeface="Calibri" pitchFamily="34" charset="0"/>
              </a:rPr>
              <a:t>   Years</a:t>
            </a:r>
            <a:endParaRPr lang="el-GR" altLang="el-GR" sz="2000" dirty="0">
              <a:latin typeface="Calibri" pitchFamily="34" charset="0"/>
            </a:endParaRPr>
          </a:p>
        </p:txBody>
      </p:sp>
      <p:sp>
        <p:nvSpPr>
          <p:cNvPr id="7216" name="Freeform 16"/>
          <p:cNvSpPr>
            <a:spLocks/>
          </p:cNvSpPr>
          <p:nvPr/>
        </p:nvSpPr>
        <p:spPr bwMode="auto">
          <a:xfrm>
            <a:off x="1547813" y="1628775"/>
            <a:ext cx="5761037" cy="3730625"/>
          </a:xfrm>
          <a:custGeom>
            <a:avLst/>
            <a:gdLst>
              <a:gd name="T0" fmla="*/ 0 w 7082"/>
              <a:gd name="T1" fmla="*/ 2147483647 h 3470"/>
              <a:gd name="T2" fmla="*/ 2147483647 w 7082"/>
              <a:gd name="T3" fmla="*/ 2147483647 h 3470"/>
              <a:gd name="T4" fmla="*/ 2147483647 w 7082"/>
              <a:gd name="T5" fmla="*/ 2147483647 h 3470"/>
              <a:gd name="T6" fmla="*/ 2147483647 w 7082"/>
              <a:gd name="T7" fmla="*/ 2147483647 h 3470"/>
              <a:gd name="T8" fmla="*/ 2147483647 w 7082"/>
              <a:gd name="T9" fmla="*/ 2147483647 h 3470"/>
              <a:gd name="T10" fmla="*/ 2147483647 w 7082"/>
              <a:gd name="T11" fmla="*/ 2147483647 h 3470"/>
              <a:gd name="T12" fmla="*/ 2147483647 w 7082"/>
              <a:gd name="T13" fmla="*/ 2147483647 h 3470"/>
              <a:gd name="T14" fmla="*/ 2147483647 w 7082"/>
              <a:gd name="T15" fmla="*/ 2147483647 h 3470"/>
              <a:gd name="T16" fmla="*/ 2147483647 w 7082"/>
              <a:gd name="T17" fmla="*/ 2147483647 h 3470"/>
              <a:gd name="T18" fmla="*/ 2147483647 w 7082"/>
              <a:gd name="T19" fmla="*/ 2147483647 h 3470"/>
              <a:gd name="T20" fmla="*/ 2147483647 w 7082"/>
              <a:gd name="T21" fmla="*/ 2147483647 h 3470"/>
              <a:gd name="T22" fmla="*/ 2147483647 w 7082"/>
              <a:gd name="T23" fmla="*/ 2147483647 h 3470"/>
              <a:gd name="T24" fmla="*/ 2147483647 w 7082"/>
              <a:gd name="T25" fmla="*/ 2147483647 h 3470"/>
              <a:gd name="T26" fmla="*/ 2147483647 w 7082"/>
              <a:gd name="T27" fmla="*/ 2147483647 h 3470"/>
              <a:gd name="T28" fmla="*/ 2147483647 w 7082"/>
              <a:gd name="T29" fmla="*/ 2147483647 h 3470"/>
              <a:gd name="T30" fmla="*/ 2147483647 w 7082"/>
              <a:gd name="T31" fmla="*/ 2147483647 h 3470"/>
              <a:gd name="T32" fmla="*/ 2147483647 w 7082"/>
              <a:gd name="T33" fmla="*/ 2147483647 h 3470"/>
              <a:gd name="T34" fmla="*/ 2147483647 w 7082"/>
              <a:gd name="T35" fmla="*/ 2147483647 h 3470"/>
              <a:gd name="T36" fmla="*/ 2147483647 w 7082"/>
              <a:gd name="T37" fmla="*/ 2147483647 h 3470"/>
              <a:gd name="T38" fmla="*/ 2147483647 w 7082"/>
              <a:gd name="T39" fmla="*/ 2147483647 h 3470"/>
              <a:gd name="T40" fmla="*/ 2147483647 w 7082"/>
              <a:gd name="T41" fmla="*/ 2147483647 h 3470"/>
              <a:gd name="T42" fmla="*/ 2147483647 w 7082"/>
              <a:gd name="T43" fmla="*/ 2147483647 h 3470"/>
              <a:gd name="T44" fmla="*/ 2147483647 w 7082"/>
              <a:gd name="T45" fmla="*/ 2147483647 h 3470"/>
              <a:gd name="T46" fmla="*/ 2147483647 w 7082"/>
              <a:gd name="T47" fmla="*/ 2147483647 h 3470"/>
              <a:gd name="T48" fmla="*/ 2147483647 w 7082"/>
              <a:gd name="T49" fmla="*/ 2147483647 h 3470"/>
              <a:gd name="T50" fmla="*/ 2147483647 w 7082"/>
              <a:gd name="T51" fmla="*/ 2147483647 h 3470"/>
              <a:gd name="T52" fmla="*/ 2147483647 w 7082"/>
              <a:gd name="T53" fmla="*/ 2147483647 h 3470"/>
              <a:gd name="T54" fmla="*/ 2147483647 w 7082"/>
              <a:gd name="T55" fmla="*/ 2147483647 h 3470"/>
              <a:gd name="T56" fmla="*/ 2147483647 w 7082"/>
              <a:gd name="T57" fmla="*/ 2147483647 h 3470"/>
              <a:gd name="T58" fmla="*/ 2147483647 w 7082"/>
              <a:gd name="T59" fmla="*/ 2147483647 h 3470"/>
              <a:gd name="T60" fmla="*/ 2147483647 w 7082"/>
              <a:gd name="T61" fmla="*/ 2147483647 h 3470"/>
              <a:gd name="T62" fmla="*/ 2147483647 w 7082"/>
              <a:gd name="T63" fmla="*/ 2147483647 h 3470"/>
              <a:gd name="T64" fmla="*/ 2147483647 w 7082"/>
              <a:gd name="T65" fmla="*/ 2147483647 h 3470"/>
              <a:gd name="T66" fmla="*/ 2147483647 w 7082"/>
              <a:gd name="T67" fmla="*/ 0 h 3470"/>
              <a:gd name="T68" fmla="*/ 2147483647 w 7082"/>
              <a:gd name="T69" fmla="*/ 2147483647 h 3470"/>
              <a:gd name="T70" fmla="*/ 2147483647 w 7082"/>
              <a:gd name="T71" fmla="*/ 2147483647 h 3470"/>
              <a:gd name="T72" fmla="*/ 2147483647 w 7082"/>
              <a:gd name="T73" fmla="*/ 2147483647 h 3470"/>
              <a:gd name="T74" fmla="*/ 2147483647 w 7082"/>
              <a:gd name="T75" fmla="*/ 2147483647 h 3470"/>
              <a:gd name="T76" fmla="*/ 2147483647 w 7082"/>
              <a:gd name="T77" fmla="*/ 2147483647 h 3470"/>
              <a:gd name="T78" fmla="*/ 2147483647 w 7082"/>
              <a:gd name="T79" fmla="*/ 2147483647 h 3470"/>
              <a:gd name="T80" fmla="*/ 2147483647 w 7082"/>
              <a:gd name="T81" fmla="*/ 2147483647 h 3470"/>
              <a:gd name="T82" fmla="*/ 2147483647 w 7082"/>
              <a:gd name="T83" fmla="*/ 2147483647 h 3470"/>
              <a:gd name="T84" fmla="*/ 2147483647 w 7082"/>
              <a:gd name="T85" fmla="*/ 2147483647 h 3470"/>
              <a:gd name="T86" fmla="*/ 2147483647 w 7082"/>
              <a:gd name="T87" fmla="*/ 2147483647 h 3470"/>
              <a:gd name="T88" fmla="*/ 2147483647 w 7082"/>
              <a:gd name="T89" fmla="*/ 2147483647 h 3470"/>
              <a:gd name="T90" fmla="*/ 2147483647 w 7082"/>
              <a:gd name="T91" fmla="*/ 2147483647 h 34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82"/>
              <a:gd name="T139" fmla="*/ 0 h 3470"/>
              <a:gd name="T140" fmla="*/ 7082 w 7082"/>
              <a:gd name="T141" fmla="*/ 3470 h 34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82" h="3470">
                <a:moveTo>
                  <a:pt x="0" y="3446"/>
                </a:moveTo>
                <a:lnTo>
                  <a:pt x="156" y="3470"/>
                </a:lnTo>
                <a:lnTo>
                  <a:pt x="314" y="3308"/>
                </a:lnTo>
                <a:lnTo>
                  <a:pt x="472" y="3424"/>
                </a:lnTo>
                <a:lnTo>
                  <a:pt x="627" y="3365"/>
                </a:lnTo>
                <a:lnTo>
                  <a:pt x="785" y="3365"/>
                </a:lnTo>
                <a:lnTo>
                  <a:pt x="944" y="3238"/>
                </a:lnTo>
                <a:lnTo>
                  <a:pt x="1100" y="3031"/>
                </a:lnTo>
                <a:lnTo>
                  <a:pt x="1257" y="3009"/>
                </a:lnTo>
                <a:lnTo>
                  <a:pt x="1416" y="3123"/>
                </a:lnTo>
                <a:lnTo>
                  <a:pt x="1574" y="3182"/>
                </a:lnTo>
                <a:lnTo>
                  <a:pt x="1729" y="3169"/>
                </a:lnTo>
                <a:lnTo>
                  <a:pt x="1887" y="3158"/>
                </a:lnTo>
                <a:lnTo>
                  <a:pt x="2046" y="3331"/>
                </a:lnTo>
                <a:lnTo>
                  <a:pt x="2202" y="2985"/>
                </a:lnTo>
                <a:lnTo>
                  <a:pt x="2359" y="2777"/>
                </a:lnTo>
                <a:lnTo>
                  <a:pt x="2517" y="2788"/>
                </a:lnTo>
                <a:lnTo>
                  <a:pt x="2676" y="2639"/>
                </a:lnTo>
                <a:lnTo>
                  <a:pt x="2832" y="2594"/>
                </a:lnTo>
                <a:lnTo>
                  <a:pt x="2989" y="2615"/>
                </a:lnTo>
                <a:lnTo>
                  <a:pt x="3147" y="2629"/>
                </a:lnTo>
                <a:lnTo>
                  <a:pt x="3303" y="2027"/>
                </a:lnTo>
                <a:lnTo>
                  <a:pt x="3462" y="1923"/>
                </a:lnTo>
                <a:lnTo>
                  <a:pt x="3619" y="1670"/>
                </a:lnTo>
                <a:lnTo>
                  <a:pt x="3777" y="1451"/>
                </a:lnTo>
                <a:lnTo>
                  <a:pt x="3933" y="1094"/>
                </a:lnTo>
                <a:lnTo>
                  <a:pt x="4090" y="1127"/>
                </a:lnTo>
                <a:lnTo>
                  <a:pt x="4249" y="1162"/>
                </a:lnTo>
                <a:lnTo>
                  <a:pt x="4405" y="920"/>
                </a:lnTo>
                <a:lnTo>
                  <a:pt x="4563" y="760"/>
                </a:lnTo>
                <a:lnTo>
                  <a:pt x="4720" y="207"/>
                </a:lnTo>
                <a:lnTo>
                  <a:pt x="4879" y="609"/>
                </a:lnTo>
                <a:lnTo>
                  <a:pt x="5035" y="297"/>
                </a:lnTo>
                <a:lnTo>
                  <a:pt x="5193" y="0"/>
                </a:lnTo>
                <a:lnTo>
                  <a:pt x="5350" y="241"/>
                </a:lnTo>
                <a:lnTo>
                  <a:pt x="5506" y="114"/>
                </a:lnTo>
                <a:lnTo>
                  <a:pt x="5665" y="321"/>
                </a:lnTo>
                <a:lnTo>
                  <a:pt x="5823" y="218"/>
                </a:lnTo>
                <a:lnTo>
                  <a:pt x="5980" y="286"/>
                </a:lnTo>
                <a:lnTo>
                  <a:pt x="6136" y="286"/>
                </a:lnTo>
                <a:lnTo>
                  <a:pt x="6295" y="103"/>
                </a:lnTo>
                <a:lnTo>
                  <a:pt x="6452" y="253"/>
                </a:lnTo>
                <a:lnTo>
                  <a:pt x="6608" y="321"/>
                </a:lnTo>
                <a:lnTo>
                  <a:pt x="6766" y="321"/>
                </a:lnTo>
                <a:lnTo>
                  <a:pt x="6925" y="253"/>
                </a:lnTo>
                <a:lnTo>
                  <a:pt x="7082" y="609"/>
                </a:lnTo>
              </a:path>
            </a:pathLst>
          </a:custGeom>
          <a:noFill/>
          <a:ln w="9801">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l-GR" dirty="0"/>
          </a:p>
        </p:txBody>
      </p:sp>
      <p:sp>
        <p:nvSpPr>
          <p:cNvPr id="7217" name="Freeform 17"/>
          <p:cNvSpPr>
            <a:spLocks/>
          </p:cNvSpPr>
          <p:nvPr/>
        </p:nvSpPr>
        <p:spPr bwMode="auto">
          <a:xfrm>
            <a:off x="1547813" y="2276475"/>
            <a:ext cx="5832475" cy="3000375"/>
          </a:xfrm>
          <a:custGeom>
            <a:avLst/>
            <a:gdLst>
              <a:gd name="T0" fmla="*/ 0 w 7082"/>
              <a:gd name="T1" fmla="*/ 2147483647 h 2837"/>
              <a:gd name="T2" fmla="*/ 2147483647 w 7082"/>
              <a:gd name="T3" fmla="*/ 2147483647 h 2837"/>
              <a:gd name="T4" fmla="*/ 2147483647 w 7082"/>
              <a:gd name="T5" fmla="*/ 2147483647 h 2837"/>
              <a:gd name="T6" fmla="*/ 2147483647 w 7082"/>
              <a:gd name="T7" fmla="*/ 2147483647 h 2837"/>
              <a:gd name="T8" fmla="*/ 2147483647 w 7082"/>
              <a:gd name="T9" fmla="*/ 2147483647 h 2837"/>
              <a:gd name="T10" fmla="*/ 2147483647 w 7082"/>
              <a:gd name="T11" fmla="*/ 2147483647 h 2837"/>
              <a:gd name="T12" fmla="*/ 2147483647 w 7082"/>
              <a:gd name="T13" fmla="*/ 2147483647 h 2837"/>
              <a:gd name="T14" fmla="*/ 2147483647 w 7082"/>
              <a:gd name="T15" fmla="*/ 2147483647 h 2837"/>
              <a:gd name="T16" fmla="*/ 2147483647 w 7082"/>
              <a:gd name="T17" fmla="*/ 2147483647 h 2837"/>
              <a:gd name="T18" fmla="*/ 2147483647 w 7082"/>
              <a:gd name="T19" fmla="*/ 2147483647 h 2837"/>
              <a:gd name="T20" fmla="*/ 2147483647 w 7082"/>
              <a:gd name="T21" fmla="*/ 2147483647 h 2837"/>
              <a:gd name="T22" fmla="*/ 2147483647 w 7082"/>
              <a:gd name="T23" fmla="*/ 2147483647 h 2837"/>
              <a:gd name="T24" fmla="*/ 2147483647 w 7082"/>
              <a:gd name="T25" fmla="*/ 2147483647 h 2837"/>
              <a:gd name="T26" fmla="*/ 2147483647 w 7082"/>
              <a:gd name="T27" fmla="*/ 2147483647 h 2837"/>
              <a:gd name="T28" fmla="*/ 2147483647 w 7082"/>
              <a:gd name="T29" fmla="*/ 2147483647 h 2837"/>
              <a:gd name="T30" fmla="*/ 2147483647 w 7082"/>
              <a:gd name="T31" fmla="*/ 2147483647 h 2837"/>
              <a:gd name="T32" fmla="*/ 2147483647 w 7082"/>
              <a:gd name="T33" fmla="*/ 2147483647 h 2837"/>
              <a:gd name="T34" fmla="*/ 2147483647 w 7082"/>
              <a:gd name="T35" fmla="*/ 2147483647 h 2837"/>
              <a:gd name="T36" fmla="*/ 2147483647 w 7082"/>
              <a:gd name="T37" fmla="*/ 2147483647 h 2837"/>
              <a:gd name="T38" fmla="*/ 2147483647 w 7082"/>
              <a:gd name="T39" fmla="*/ 2147483647 h 2837"/>
              <a:gd name="T40" fmla="*/ 2147483647 w 7082"/>
              <a:gd name="T41" fmla="*/ 2147483647 h 2837"/>
              <a:gd name="T42" fmla="*/ 2147483647 w 7082"/>
              <a:gd name="T43" fmla="*/ 2147483647 h 2837"/>
              <a:gd name="T44" fmla="*/ 2147483647 w 7082"/>
              <a:gd name="T45" fmla="*/ 2147483647 h 2837"/>
              <a:gd name="T46" fmla="*/ 2147483647 w 7082"/>
              <a:gd name="T47" fmla="*/ 2147483647 h 2837"/>
              <a:gd name="T48" fmla="*/ 2147483647 w 7082"/>
              <a:gd name="T49" fmla="*/ 2147483647 h 2837"/>
              <a:gd name="T50" fmla="*/ 2147483647 w 7082"/>
              <a:gd name="T51" fmla="*/ 2147483647 h 2837"/>
              <a:gd name="T52" fmla="*/ 2147483647 w 7082"/>
              <a:gd name="T53" fmla="*/ 2147483647 h 2837"/>
              <a:gd name="T54" fmla="*/ 2147483647 w 7082"/>
              <a:gd name="T55" fmla="*/ 2147483647 h 2837"/>
              <a:gd name="T56" fmla="*/ 2147483647 w 7082"/>
              <a:gd name="T57" fmla="*/ 2147483647 h 2837"/>
              <a:gd name="T58" fmla="*/ 2147483647 w 7082"/>
              <a:gd name="T59" fmla="*/ 2147483647 h 2837"/>
              <a:gd name="T60" fmla="*/ 2147483647 w 7082"/>
              <a:gd name="T61" fmla="*/ 2147483647 h 2837"/>
              <a:gd name="T62" fmla="*/ 2147483647 w 7082"/>
              <a:gd name="T63" fmla="*/ 2147483647 h 2837"/>
              <a:gd name="T64" fmla="*/ 2147483647 w 7082"/>
              <a:gd name="T65" fmla="*/ 2147483647 h 2837"/>
              <a:gd name="T66" fmla="*/ 2147483647 w 7082"/>
              <a:gd name="T67" fmla="*/ 2147483647 h 2837"/>
              <a:gd name="T68" fmla="*/ 2147483647 w 7082"/>
              <a:gd name="T69" fmla="*/ 2147483647 h 2837"/>
              <a:gd name="T70" fmla="*/ 2147483647 w 7082"/>
              <a:gd name="T71" fmla="*/ 2147483647 h 2837"/>
              <a:gd name="T72" fmla="*/ 2147483647 w 7082"/>
              <a:gd name="T73" fmla="*/ 2147483647 h 2837"/>
              <a:gd name="T74" fmla="*/ 2147483647 w 7082"/>
              <a:gd name="T75" fmla="*/ 2147483647 h 2837"/>
              <a:gd name="T76" fmla="*/ 2147483647 w 7082"/>
              <a:gd name="T77" fmla="*/ 2147483647 h 2837"/>
              <a:gd name="T78" fmla="*/ 2147483647 w 7082"/>
              <a:gd name="T79" fmla="*/ 2147483647 h 2837"/>
              <a:gd name="T80" fmla="*/ 2147483647 w 7082"/>
              <a:gd name="T81" fmla="*/ 0 h 2837"/>
              <a:gd name="T82" fmla="*/ 2147483647 w 7082"/>
              <a:gd name="T83" fmla="*/ 2147483647 h 2837"/>
              <a:gd name="T84" fmla="*/ 2147483647 w 7082"/>
              <a:gd name="T85" fmla="*/ 2147483647 h 2837"/>
              <a:gd name="T86" fmla="*/ 2147483647 w 7082"/>
              <a:gd name="T87" fmla="*/ 2147483647 h 2837"/>
              <a:gd name="T88" fmla="*/ 2147483647 w 7082"/>
              <a:gd name="T89" fmla="*/ 2147483647 h 2837"/>
              <a:gd name="T90" fmla="*/ 2147483647 w 7082"/>
              <a:gd name="T91" fmla="*/ 2147483647 h 28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82"/>
              <a:gd name="T139" fmla="*/ 0 h 2837"/>
              <a:gd name="T140" fmla="*/ 7082 w 7082"/>
              <a:gd name="T141" fmla="*/ 2837 h 28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82" h="2837">
                <a:moveTo>
                  <a:pt x="0" y="2836"/>
                </a:moveTo>
                <a:lnTo>
                  <a:pt x="156" y="2815"/>
                </a:lnTo>
                <a:lnTo>
                  <a:pt x="314" y="2663"/>
                </a:lnTo>
                <a:lnTo>
                  <a:pt x="472" y="2710"/>
                </a:lnTo>
                <a:lnTo>
                  <a:pt x="627" y="2663"/>
                </a:lnTo>
                <a:lnTo>
                  <a:pt x="785" y="2745"/>
                </a:lnTo>
                <a:lnTo>
                  <a:pt x="944" y="2583"/>
                </a:lnTo>
                <a:lnTo>
                  <a:pt x="1100" y="2480"/>
                </a:lnTo>
                <a:lnTo>
                  <a:pt x="1257" y="2375"/>
                </a:lnTo>
                <a:lnTo>
                  <a:pt x="1416" y="2410"/>
                </a:lnTo>
                <a:lnTo>
                  <a:pt x="1574" y="2525"/>
                </a:lnTo>
                <a:lnTo>
                  <a:pt x="1729" y="2572"/>
                </a:lnTo>
                <a:lnTo>
                  <a:pt x="1887" y="2583"/>
                </a:lnTo>
                <a:lnTo>
                  <a:pt x="2046" y="2756"/>
                </a:lnTo>
                <a:lnTo>
                  <a:pt x="2202" y="2559"/>
                </a:lnTo>
                <a:lnTo>
                  <a:pt x="2359" y="2537"/>
                </a:lnTo>
                <a:lnTo>
                  <a:pt x="2517" y="2399"/>
                </a:lnTo>
                <a:lnTo>
                  <a:pt x="2676" y="2351"/>
                </a:lnTo>
                <a:lnTo>
                  <a:pt x="2832" y="2341"/>
                </a:lnTo>
                <a:lnTo>
                  <a:pt x="2989" y="2306"/>
                </a:lnTo>
                <a:lnTo>
                  <a:pt x="3147" y="2341"/>
                </a:lnTo>
                <a:lnTo>
                  <a:pt x="3303" y="2421"/>
                </a:lnTo>
                <a:lnTo>
                  <a:pt x="3462" y="2168"/>
                </a:lnTo>
                <a:lnTo>
                  <a:pt x="3619" y="1936"/>
                </a:lnTo>
                <a:lnTo>
                  <a:pt x="3777" y="1833"/>
                </a:lnTo>
                <a:lnTo>
                  <a:pt x="3933" y="1833"/>
                </a:lnTo>
                <a:lnTo>
                  <a:pt x="4090" y="1649"/>
                </a:lnTo>
                <a:lnTo>
                  <a:pt x="4249" y="1672"/>
                </a:lnTo>
                <a:lnTo>
                  <a:pt x="4405" y="1684"/>
                </a:lnTo>
                <a:lnTo>
                  <a:pt x="4563" y="1753"/>
                </a:lnTo>
                <a:lnTo>
                  <a:pt x="4720" y="1442"/>
                </a:lnTo>
                <a:lnTo>
                  <a:pt x="4879" y="1315"/>
                </a:lnTo>
                <a:lnTo>
                  <a:pt x="5035" y="1130"/>
                </a:lnTo>
                <a:lnTo>
                  <a:pt x="5193" y="968"/>
                </a:lnTo>
                <a:lnTo>
                  <a:pt x="5350" y="725"/>
                </a:lnTo>
                <a:lnTo>
                  <a:pt x="5506" y="704"/>
                </a:lnTo>
                <a:lnTo>
                  <a:pt x="5665" y="612"/>
                </a:lnTo>
                <a:lnTo>
                  <a:pt x="5823" y="404"/>
                </a:lnTo>
                <a:lnTo>
                  <a:pt x="5980" y="207"/>
                </a:lnTo>
                <a:lnTo>
                  <a:pt x="6136" y="116"/>
                </a:lnTo>
                <a:lnTo>
                  <a:pt x="6295" y="0"/>
                </a:lnTo>
                <a:lnTo>
                  <a:pt x="6452" y="242"/>
                </a:lnTo>
                <a:lnTo>
                  <a:pt x="6608" y="358"/>
                </a:lnTo>
                <a:lnTo>
                  <a:pt x="6766" y="461"/>
                </a:lnTo>
                <a:lnTo>
                  <a:pt x="6925" y="566"/>
                </a:lnTo>
                <a:lnTo>
                  <a:pt x="7082" y="622"/>
                </a:lnTo>
              </a:path>
            </a:pathLst>
          </a:custGeom>
          <a:noFill/>
          <a:ln w="9641">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l-GR" dirty="0"/>
          </a:p>
        </p:txBody>
      </p:sp>
      <p:sp>
        <p:nvSpPr>
          <p:cNvPr id="7218" name="17 - Ορθογώνιο"/>
          <p:cNvSpPr>
            <a:spLocks noChangeArrowheads="1"/>
          </p:cNvSpPr>
          <p:nvPr/>
        </p:nvSpPr>
        <p:spPr bwMode="auto">
          <a:xfrm>
            <a:off x="0" y="188913"/>
            <a:ext cx="88924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b="1" dirty="0">
                <a:latin typeface="Calibri" pitchFamily="34" charset="0"/>
              </a:rPr>
              <a:t>Η πορεία των συνολικών εσόδων και </a:t>
            </a:r>
            <a:r>
              <a:rPr lang="el-GR" altLang="el-GR" sz="2800" b="1" dirty="0" smtClean="0">
                <a:latin typeface="Calibri" pitchFamily="34" charset="0"/>
              </a:rPr>
              <a:t>των</a:t>
            </a:r>
            <a:r>
              <a:rPr lang="en-US" altLang="el-GR" sz="2800" b="1" dirty="0" smtClean="0">
                <a:latin typeface="Calibri" pitchFamily="34" charset="0"/>
              </a:rPr>
              <a:t> </a:t>
            </a:r>
            <a:r>
              <a:rPr lang="el-GR" altLang="el-GR" sz="2800" b="1" dirty="0">
                <a:latin typeface="Calibri" pitchFamily="34" charset="0"/>
              </a:rPr>
              <a:t>συνολικών</a:t>
            </a:r>
            <a:r>
              <a:rPr lang="en-US" altLang="el-GR" sz="2800" dirty="0">
                <a:latin typeface="Calibri" pitchFamily="34" charset="0"/>
              </a:rPr>
              <a:t> </a:t>
            </a:r>
            <a:r>
              <a:rPr lang="el-GR" altLang="el-GR" sz="2800" b="1" dirty="0">
                <a:latin typeface="Calibri" pitchFamily="34" charset="0"/>
              </a:rPr>
              <a:t>δαπανών ως ποσοστό του ΑΕΠ</a:t>
            </a:r>
            <a:endParaRPr lang="el-GR" altLang="el-GR" sz="2800" dirty="0">
              <a:latin typeface="Calibri" pitchFamily="34" charset="0"/>
            </a:endParaRPr>
          </a:p>
        </p:txBody>
      </p:sp>
      <p:graphicFrame>
        <p:nvGraphicFramePr>
          <p:cNvPr id="19" name="18 - Πίνακας"/>
          <p:cNvGraphicFramePr>
            <a:graphicFrameLocks noGrp="1"/>
          </p:cNvGraphicFramePr>
          <p:nvPr>
            <p:extLst>
              <p:ext uri="{D42A27DB-BD31-4B8C-83A1-F6EECF244321}">
                <p14:modId xmlns:p14="http://schemas.microsoft.com/office/powerpoint/2010/main" val="4007563892"/>
              </p:ext>
            </p:extLst>
          </p:nvPr>
        </p:nvGraphicFramePr>
        <p:xfrm>
          <a:off x="2678113" y="6375401"/>
          <a:ext cx="3189287" cy="365580"/>
        </p:xfrm>
        <a:graphic>
          <a:graphicData uri="http://schemas.openxmlformats.org/drawingml/2006/table">
            <a:tbl>
              <a:tblPr/>
              <a:tblGrid>
                <a:gridCol w="3189287"/>
              </a:tblGrid>
              <a:tr h="221952">
                <a:tc>
                  <a:txBody>
                    <a:bodyPr/>
                    <a:lstStyle/>
                    <a:p>
                      <a:r>
                        <a:rPr lang="el-GR" sz="1800" dirty="0" smtClean="0">
                          <a:solidFill>
                            <a:srgbClr val="0070C0"/>
                          </a:solidFill>
                        </a:rPr>
                        <a:t>———</a:t>
                      </a:r>
                      <a:r>
                        <a:rPr lang="en-US" sz="1800" dirty="0" smtClean="0">
                          <a:solidFill>
                            <a:schemeClr val="tx1"/>
                          </a:solidFill>
                        </a:rPr>
                        <a:t>R               </a:t>
                      </a:r>
                      <a:r>
                        <a:rPr lang="en-US" sz="1800" dirty="0" smtClean="0">
                          <a:solidFill>
                            <a:srgbClr val="C00000"/>
                          </a:solidFill>
                        </a:rPr>
                        <a:t>———</a:t>
                      </a:r>
                      <a:r>
                        <a:rPr lang="en-US" sz="1800" dirty="0" smtClean="0">
                          <a:solidFill>
                            <a:schemeClr val="tx1"/>
                          </a:solidFill>
                        </a:rPr>
                        <a:t>GG          </a:t>
                      </a:r>
                      <a:endParaRPr lang="el-GR" sz="1800" dirty="0">
                        <a:solidFill>
                          <a:schemeClr val="tx2">
                            <a:lumMod val="60000"/>
                            <a:lumOff val="40000"/>
                          </a:schemeClr>
                        </a:solidFill>
                      </a:endParaRPr>
                    </a:p>
                  </a:txBody>
                  <a:tcPr marL="91439" marR="91439" marT="45630" marB="456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val="107023020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333375"/>
            <a:ext cx="9144000" cy="417513"/>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Η προσέγγιση των Modigliani – Miller (ΜΜ) με φόρους επιχειρήσεων</a:t>
            </a:r>
            <a:r>
              <a:rPr lang="en-US" sz="3600" b="1" dirty="0">
                <a:latin typeface="Times New Roman" pitchFamily="18" charset="0"/>
              </a:rPr>
              <a:t> </a:t>
            </a:r>
            <a:r>
              <a:rPr lang="en-US" sz="3600" b="1" dirty="0" smtClean="0">
                <a:latin typeface="Times New Roman" pitchFamily="18" charset="0"/>
              </a:rPr>
              <a:t>(</a:t>
            </a:r>
            <a:r>
              <a:rPr lang="el-GR" sz="3600" b="1" dirty="0" smtClean="0">
                <a:latin typeface="Times New Roman" pitchFamily="18" charset="0"/>
              </a:rPr>
              <a:t>1</a:t>
            </a:r>
            <a:r>
              <a:rPr lang="en-US" sz="3600" b="1" dirty="0" smtClean="0">
                <a:latin typeface="Times New Roman" pitchFamily="18" charset="0"/>
              </a:rPr>
              <a:t>)</a:t>
            </a:r>
            <a:endParaRPr lang="el-GR" sz="3600" dirty="0"/>
          </a:p>
        </p:txBody>
      </p:sp>
      <p:sp>
        <p:nvSpPr>
          <p:cNvPr id="8195" name="Rectangle 3"/>
          <p:cNvSpPr>
            <a:spLocks noGrp="1" noChangeArrowheads="1"/>
          </p:cNvSpPr>
          <p:nvPr>
            <p:ph type="body" idx="1"/>
          </p:nvPr>
        </p:nvSpPr>
        <p:spPr>
          <a:xfrm>
            <a:off x="323528" y="1700808"/>
            <a:ext cx="8496944" cy="4680520"/>
          </a:xfrm>
        </p:spPr>
        <p:txBody>
          <a:bodyPr/>
          <a:lstStyle/>
          <a:p>
            <a:pPr marL="0" indent="0" algn="just">
              <a:buFont typeface="Wingdings" pitchFamily="2" charset="2"/>
              <a:buNone/>
            </a:pPr>
            <a:r>
              <a:rPr lang="el-GR" sz="3000" dirty="0">
                <a:latin typeface="Times New Roman" pitchFamily="18" charset="0"/>
              </a:rPr>
              <a:t>Το 1963 οι MM απέδειξαν ότι εάν ληφθεί υπόψη ότι τα κέρδη των επιχειρήσεων φορολογούνται (</a:t>
            </a:r>
            <a:r>
              <a:rPr lang="en-US" sz="3000" dirty="0">
                <a:latin typeface="Times New Roman" pitchFamily="18" charset="0"/>
              </a:rPr>
              <a:t>corporate taxes</a:t>
            </a:r>
            <a:r>
              <a:rPr lang="el-GR" sz="3000" dirty="0">
                <a:latin typeface="Times New Roman" pitchFamily="18" charset="0"/>
              </a:rPr>
              <a:t>), τότε η αξία μιας επιχείρησης αυξάνεται όσο περισσότερα δανειακά κεφάλαια χρησιμοποιεί η επιχείρηση αυτή. Επομένως, οι επιχειρήσεις θα πρέπει να χρηματοδοτούν τις δραστηριότητες τους με 100% δανειακά κεφάλαια. Η άποψη αυτή στηρίζεται στο γεγονός ότι οι τόκοι των δανειακών κεφαλαίων εκπίπτουν του φορολογητέου εισοδήματος των επιχειρήσεων.  </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Line 4"/>
          <p:cNvSpPr>
            <a:spLocks noChangeShapeType="1"/>
          </p:cNvSpPr>
          <p:nvPr/>
        </p:nvSpPr>
        <p:spPr bwMode="auto">
          <a:xfrm>
            <a:off x="2640013" y="4584700"/>
            <a:ext cx="2378075" cy="0"/>
          </a:xfrm>
          <a:prstGeom prst="line">
            <a:avLst/>
          </a:prstGeom>
          <a:noFill/>
          <a:ln w="9525">
            <a:solidFill>
              <a:schemeClr val="tx1"/>
            </a:solidFill>
            <a:round/>
            <a:headEnd/>
            <a:tailEnd/>
          </a:ln>
        </p:spPr>
        <p:txBody>
          <a:bodyPr/>
          <a:lstStyle/>
          <a:p>
            <a:endParaRPr lang="el-GR" dirty="0"/>
          </a:p>
        </p:txBody>
      </p:sp>
      <p:sp>
        <p:nvSpPr>
          <p:cNvPr id="30725" name="Line 5"/>
          <p:cNvSpPr>
            <a:spLocks noChangeShapeType="1"/>
          </p:cNvSpPr>
          <p:nvPr/>
        </p:nvSpPr>
        <p:spPr bwMode="auto">
          <a:xfrm>
            <a:off x="2640013" y="2755900"/>
            <a:ext cx="0" cy="1828800"/>
          </a:xfrm>
          <a:prstGeom prst="line">
            <a:avLst/>
          </a:prstGeom>
          <a:noFill/>
          <a:ln w="9525">
            <a:solidFill>
              <a:schemeClr val="tx1"/>
            </a:solidFill>
            <a:round/>
            <a:headEnd/>
            <a:tailEnd/>
          </a:ln>
        </p:spPr>
        <p:txBody>
          <a:bodyPr/>
          <a:lstStyle/>
          <a:p>
            <a:endParaRPr lang="el-GR" dirty="0"/>
          </a:p>
        </p:txBody>
      </p:sp>
      <p:sp>
        <p:nvSpPr>
          <p:cNvPr id="30726" name="Text Box 6"/>
          <p:cNvSpPr txBox="1">
            <a:spLocks noChangeArrowheads="1"/>
          </p:cNvSpPr>
          <p:nvPr/>
        </p:nvSpPr>
        <p:spPr bwMode="auto">
          <a:xfrm>
            <a:off x="1906588" y="2178050"/>
            <a:ext cx="2232025" cy="457200"/>
          </a:xfrm>
          <a:prstGeom prst="rect">
            <a:avLst/>
          </a:prstGeom>
          <a:noFill/>
          <a:ln w="9525">
            <a:noFill/>
            <a:miter lim="800000"/>
            <a:headEnd/>
            <a:tailEnd/>
          </a:ln>
        </p:spPr>
        <p:txBody>
          <a:bodyPr/>
          <a:lstStyle/>
          <a:p>
            <a:r>
              <a:rPr lang="el-GR" dirty="0">
                <a:latin typeface="Times New Roman" pitchFamily="18" charset="0"/>
              </a:rPr>
              <a:t>Κόστος Κεφαλαίου</a:t>
            </a:r>
          </a:p>
          <a:p>
            <a:endParaRPr lang="el-GR" dirty="0"/>
          </a:p>
        </p:txBody>
      </p:sp>
      <p:sp>
        <p:nvSpPr>
          <p:cNvPr id="30727" name="Line 7"/>
          <p:cNvSpPr>
            <a:spLocks noChangeShapeType="1"/>
          </p:cNvSpPr>
          <p:nvPr/>
        </p:nvSpPr>
        <p:spPr bwMode="auto">
          <a:xfrm>
            <a:off x="2640013" y="4213225"/>
            <a:ext cx="2195512" cy="0"/>
          </a:xfrm>
          <a:prstGeom prst="line">
            <a:avLst/>
          </a:prstGeom>
          <a:noFill/>
          <a:ln w="9525">
            <a:solidFill>
              <a:schemeClr val="tx1"/>
            </a:solidFill>
            <a:round/>
            <a:headEnd/>
            <a:tailEnd/>
          </a:ln>
        </p:spPr>
        <p:txBody>
          <a:bodyPr/>
          <a:lstStyle/>
          <a:p>
            <a:endParaRPr lang="el-GR" dirty="0"/>
          </a:p>
        </p:txBody>
      </p:sp>
      <p:sp>
        <p:nvSpPr>
          <p:cNvPr id="30728" name="Text Box 8"/>
          <p:cNvSpPr txBox="1">
            <a:spLocks noChangeArrowheads="1"/>
          </p:cNvSpPr>
          <p:nvPr/>
        </p:nvSpPr>
        <p:spPr bwMode="auto">
          <a:xfrm>
            <a:off x="4926013" y="2784475"/>
            <a:ext cx="796925" cy="333375"/>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sL</a:t>
            </a:r>
            <a:endParaRPr lang="el-GR" dirty="0">
              <a:latin typeface="Times New Roman" pitchFamily="18" charset="0"/>
            </a:endParaRPr>
          </a:p>
        </p:txBody>
      </p:sp>
      <p:sp>
        <p:nvSpPr>
          <p:cNvPr id="30729" name="Text Box 9"/>
          <p:cNvSpPr txBox="1">
            <a:spLocks noChangeArrowheads="1"/>
          </p:cNvSpPr>
          <p:nvPr/>
        </p:nvSpPr>
        <p:spPr bwMode="auto">
          <a:xfrm>
            <a:off x="4926013" y="3649663"/>
            <a:ext cx="1301750" cy="369887"/>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o</a:t>
            </a:r>
            <a:r>
              <a:rPr lang="en-US" dirty="0">
                <a:latin typeface="Times New Roman" pitchFamily="18" charset="0"/>
              </a:rPr>
              <a:t>=WACC</a:t>
            </a:r>
            <a:endParaRPr lang="el-GR" dirty="0">
              <a:latin typeface="Times New Roman" pitchFamily="18" charset="0"/>
            </a:endParaRPr>
          </a:p>
        </p:txBody>
      </p:sp>
      <p:sp>
        <p:nvSpPr>
          <p:cNvPr id="30730" name="Text Box 10"/>
          <p:cNvSpPr txBox="1">
            <a:spLocks noChangeArrowheads="1"/>
          </p:cNvSpPr>
          <p:nvPr/>
        </p:nvSpPr>
        <p:spPr bwMode="auto">
          <a:xfrm>
            <a:off x="4926013" y="4098925"/>
            <a:ext cx="1157287" cy="342900"/>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d</a:t>
            </a:r>
            <a:r>
              <a:rPr lang="en-US" dirty="0">
                <a:latin typeface="Times New Roman" pitchFamily="18" charset="0"/>
              </a:rPr>
              <a:t>(1-t</a:t>
            </a:r>
            <a:r>
              <a:rPr lang="en-US" baseline="-25000" dirty="0">
                <a:latin typeface="Times New Roman" pitchFamily="18" charset="0"/>
              </a:rPr>
              <a:t>c</a:t>
            </a:r>
            <a:r>
              <a:rPr lang="en-US" dirty="0">
                <a:latin typeface="Times New Roman" pitchFamily="18" charset="0"/>
              </a:rPr>
              <a:t>)</a:t>
            </a:r>
            <a:endParaRPr lang="el-GR" dirty="0">
              <a:latin typeface="Times New Roman" pitchFamily="18" charset="0"/>
            </a:endParaRPr>
          </a:p>
        </p:txBody>
      </p:sp>
      <p:sp>
        <p:nvSpPr>
          <p:cNvPr id="30731" name="Text Box 11"/>
          <p:cNvSpPr txBox="1">
            <a:spLocks noChangeArrowheads="1"/>
          </p:cNvSpPr>
          <p:nvPr/>
        </p:nvSpPr>
        <p:spPr bwMode="auto">
          <a:xfrm>
            <a:off x="5146675" y="4675188"/>
            <a:ext cx="2225675" cy="342900"/>
          </a:xfrm>
          <a:prstGeom prst="rect">
            <a:avLst/>
          </a:prstGeom>
          <a:noFill/>
          <a:ln w="9525">
            <a:noFill/>
            <a:miter lim="800000"/>
            <a:headEnd/>
            <a:tailEnd/>
          </a:ln>
        </p:spPr>
        <p:txBody>
          <a:bodyPr/>
          <a:lstStyle/>
          <a:p>
            <a:r>
              <a:rPr lang="el-GR" dirty="0">
                <a:latin typeface="Times New Roman" pitchFamily="18" charset="0"/>
              </a:rPr>
              <a:t>Ξένα / ίδια κεφάλαια</a:t>
            </a:r>
          </a:p>
        </p:txBody>
      </p:sp>
      <p:sp>
        <p:nvSpPr>
          <p:cNvPr id="30732" name="Text Box 12"/>
          <p:cNvSpPr txBox="1">
            <a:spLocks noChangeArrowheads="1"/>
          </p:cNvSpPr>
          <p:nvPr/>
        </p:nvSpPr>
        <p:spPr bwMode="auto">
          <a:xfrm>
            <a:off x="2338388" y="4670425"/>
            <a:ext cx="415925" cy="347663"/>
          </a:xfrm>
          <a:prstGeom prst="rect">
            <a:avLst/>
          </a:prstGeom>
          <a:noFill/>
          <a:ln w="9525">
            <a:noFill/>
            <a:miter lim="800000"/>
            <a:headEnd/>
            <a:tailEnd/>
          </a:ln>
        </p:spPr>
        <p:txBody>
          <a:bodyPr/>
          <a:lstStyle/>
          <a:p>
            <a:r>
              <a:rPr lang="en-US" dirty="0">
                <a:latin typeface="Times New Roman" pitchFamily="18" charset="0"/>
              </a:rPr>
              <a:t>0</a:t>
            </a:r>
            <a:endParaRPr lang="el-GR" dirty="0">
              <a:latin typeface="Times New Roman" pitchFamily="18" charset="0"/>
            </a:endParaRPr>
          </a:p>
        </p:txBody>
      </p:sp>
      <p:sp>
        <p:nvSpPr>
          <p:cNvPr id="30733" name="Line 13"/>
          <p:cNvSpPr>
            <a:spLocks noChangeShapeType="1"/>
          </p:cNvSpPr>
          <p:nvPr/>
        </p:nvSpPr>
        <p:spPr bwMode="auto">
          <a:xfrm>
            <a:off x="2640013" y="3570288"/>
            <a:ext cx="2195512" cy="366712"/>
          </a:xfrm>
          <a:prstGeom prst="line">
            <a:avLst/>
          </a:prstGeom>
          <a:noFill/>
          <a:ln w="9525">
            <a:solidFill>
              <a:schemeClr val="tx1"/>
            </a:solidFill>
            <a:round/>
            <a:headEnd/>
            <a:tailEnd/>
          </a:ln>
        </p:spPr>
        <p:txBody>
          <a:bodyPr/>
          <a:lstStyle/>
          <a:p>
            <a:endParaRPr lang="el-GR" dirty="0"/>
          </a:p>
        </p:txBody>
      </p:sp>
      <p:sp>
        <p:nvSpPr>
          <p:cNvPr id="30734" name="Line 14"/>
          <p:cNvSpPr>
            <a:spLocks noChangeShapeType="1"/>
          </p:cNvSpPr>
          <p:nvPr/>
        </p:nvSpPr>
        <p:spPr bwMode="auto">
          <a:xfrm flipV="1">
            <a:off x="2640013" y="3119438"/>
            <a:ext cx="2171700" cy="457200"/>
          </a:xfrm>
          <a:prstGeom prst="line">
            <a:avLst/>
          </a:prstGeom>
          <a:noFill/>
          <a:ln w="9525">
            <a:solidFill>
              <a:schemeClr val="tx1"/>
            </a:solidFill>
            <a:round/>
            <a:headEnd/>
            <a:tailEnd/>
          </a:ln>
        </p:spPr>
        <p:txBody>
          <a:bodyPr/>
          <a:lstStyle/>
          <a:p>
            <a:endParaRPr lang="el-GR" dirty="0"/>
          </a:p>
        </p:txBody>
      </p:sp>
      <p:sp>
        <p:nvSpPr>
          <p:cNvPr id="30737" name="Rectangle 17"/>
          <p:cNvSpPr>
            <a:spLocks noGrp="1" noChangeArrowheads="1"/>
          </p:cNvSpPr>
          <p:nvPr>
            <p:ph type="title"/>
          </p:nvPr>
        </p:nvSpPr>
        <p:spPr bwMode="auto">
          <a:xfrm>
            <a:off x="0" y="260350"/>
            <a:ext cx="9144000" cy="417513"/>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Η προσέγγιση των Modigliani – Miller (ΜΜ) με φόρους επιχειρήσεων</a:t>
            </a:r>
            <a:r>
              <a:rPr lang="en-US" sz="3600" b="1" dirty="0">
                <a:latin typeface="Times New Roman" pitchFamily="18" charset="0"/>
              </a:rPr>
              <a:t> (2)</a:t>
            </a:r>
            <a:endParaRPr lang="el-GR" sz="3600" b="1" dirty="0">
              <a:latin typeface="Times New Roman" pitchFamily="18" charset="0"/>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109538"/>
            <a:ext cx="9144000" cy="417512"/>
          </a:xfrm>
          <a:noFill/>
          <a:ln>
            <a:miter lim="800000"/>
            <a:headEnd/>
            <a:tailEnd/>
          </a:ln>
        </p:spPr>
        <p:txBody>
          <a:bodyPr vert="horz" wrap="square" lIns="91440" tIns="45720" rIns="91440" bIns="45720" numCol="1" anchor="t" anchorCtr="0" compatLnSpc="1">
            <a:prstTxWarp prst="textNoShape">
              <a:avLst/>
            </a:prstTxWarp>
          </a:bodyPr>
          <a:lstStyle/>
          <a:p>
            <a:r>
              <a:rPr lang="el-GR" sz="3400" b="1" dirty="0">
                <a:latin typeface="Times New Roman" pitchFamily="18" charset="0"/>
              </a:rPr>
              <a:t>Κριτική των δύο προσεγγίσεων των ΜΜ</a:t>
            </a:r>
            <a:r>
              <a:rPr lang="en-US" sz="2800" b="1" dirty="0">
                <a:latin typeface="Times New Roman" pitchFamily="18" charset="0"/>
              </a:rPr>
              <a:t> (1)</a:t>
            </a:r>
            <a:endParaRPr lang="el-GR" dirty="0"/>
          </a:p>
        </p:txBody>
      </p:sp>
      <p:sp>
        <p:nvSpPr>
          <p:cNvPr id="12291" name="Rectangle 3"/>
          <p:cNvSpPr>
            <a:spLocks noGrp="1" noChangeArrowheads="1"/>
          </p:cNvSpPr>
          <p:nvPr>
            <p:ph type="body" idx="1"/>
          </p:nvPr>
        </p:nvSpPr>
        <p:spPr>
          <a:xfrm>
            <a:off x="539553" y="1268413"/>
            <a:ext cx="8066286" cy="4824412"/>
          </a:xfrm>
        </p:spPr>
        <p:txBody>
          <a:bodyPr/>
          <a:lstStyle/>
          <a:p>
            <a:pPr marL="355600" indent="-355600">
              <a:lnSpc>
                <a:spcPct val="90000"/>
              </a:lnSpc>
              <a:buFontTx/>
              <a:buNone/>
            </a:pPr>
            <a:r>
              <a:rPr lang="el-GR" sz="2800" dirty="0">
                <a:latin typeface="Times New Roman" pitchFamily="18" charset="0"/>
              </a:rPr>
              <a:t>1. </a:t>
            </a:r>
            <a:r>
              <a:rPr lang="el-GR" sz="3000" dirty="0">
                <a:latin typeface="Times New Roman" pitchFamily="18" charset="0"/>
              </a:rPr>
              <a:t>Η υπόθεση ότι δεν υπάρχουν προμήθειες χρηματι-στηριακών εταιρειών δεν είναι ρεαλιστική.</a:t>
            </a:r>
          </a:p>
          <a:p>
            <a:pPr marL="355600" indent="-355600">
              <a:lnSpc>
                <a:spcPct val="90000"/>
              </a:lnSpc>
              <a:buFontTx/>
              <a:buNone/>
            </a:pPr>
            <a:r>
              <a:rPr lang="el-GR" sz="3000" dirty="0">
                <a:latin typeface="Times New Roman" pitchFamily="18" charset="0"/>
              </a:rPr>
              <a:t>2. Η υπόθεση ότι όλοι οι επενδυτές μπορούν να δανείζονται με το ίδιο επιτόκιο με το οποίο δανείζονται οι επιχειρήσεις δεν είναι ρεαλιστική.</a:t>
            </a:r>
          </a:p>
          <a:p>
            <a:pPr marL="355600" indent="-355600">
              <a:lnSpc>
                <a:spcPct val="90000"/>
              </a:lnSpc>
              <a:buFontTx/>
              <a:buNone/>
            </a:pPr>
            <a:r>
              <a:rPr lang="el-GR" sz="3000" dirty="0">
                <a:latin typeface="Times New Roman" pitchFamily="18" charset="0"/>
              </a:rPr>
              <a:t>3. Η χρηματοοικονομική μόχλευση των ιδιωτών και η χρηματοοικονομική μόχλευση των επιχειρήσεων δεν είναι τέλεια υποκατάστατα μεταξύ τους. </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467544" y="1412875"/>
            <a:ext cx="7849369" cy="4248150"/>
          </a:xfrm>
        </p:spPr>
        <p:txBody>
          <a:bodyPr/>
          <a:lstStyle/>
          <a:p>
            <a:pPr marL="355600" indent="-355600" algn="just">
              <a:lnSpc>
                <a:spcPct val="90000"/>
              </a:lnSpc>
              <a:buFontTx/>
              <a:buNone/>
            </a:pPr>
            <a:r>
              <a:rPr lang="el-GR" sz="2800" dirty="0">
                <a:latin typeface="Times New Roman" pitchFamily="18" charset="0"/>
              </a:rPr>
              <a:t>4. </a:t>
            </a:r>
            <a:r>
              <a:rPr lang="el-GR" sz="3000" dirty="0">
                <a:latin typeface="Times New Roman" pitchFamily="18" charset="0"/>
              </a:rPr>
              <a:t>Η άποψη ότι η φορολογική ωφέλεια, εφόσον υπάρχει, είναι ίδια για όλες τις επιχειρήσεις, δεν ανταποκρίνεται στην πραγματικότητα. Η φορολογική εξοικονόμηση διαφέρει συνήθως από επιχείρηση σε επιχείρηση. </a:t>
            </a:r>
          </a:p>
          <a:p>
            <a:pPr marL="355600" indent="-355600" algn="just">
              <a:lnSpc>
                <a:spcPct val="90000"/>
              </a:lnSpc>
              <a:buFontTx/>
              <a:buNone/>
            </a:pPr>
            <a:r>
              <a:rPr lang="el-GR" sz="3000" dirty="0">
                <a:latin typeface="Times New Roman" pitchFamily="18" charset="0"/>
              </a:rPr>
              <a:t>5. Η υπόθεση των ΜΜ ότι δεν υπάρχουν κόστη αντιπροσώπευσης και κόστη που συνδέονται με χρηματοοικονομικές δυσχέρειες δεν είναι ρεαλιστική.</a:t>
            </a:r>
          </a:p>
          <a:p>
            <a:pPr marL="355600" indent="-355600">
              <a:lnSpc>
                <a:spcPct val="90000"/>
              </a:lnSpc>
            </a:pPr>
            <a:endParaRPr lang="el-GR" sz="2800" dirty="0">
              <a:latin typeface="Times New Roman" pitchFamily="18" charset="0"/>
            </a:endParaRPr>
          </a:p>
        </p:txBody>
      </p:sp>
      <p:sp>
        <p:nvSpPr>
          <p:cNvPr id="32773" name="Rectangle 5"/>
          <p:cNvSpPr>
            <a:spLocks noGrp="1" noChangeArrowheads="1"/>
          </p:cNvSpPr>
          <p:nvPr>
            <p:ph type="title"/>
          </p:nvPr>
        </p:nvSpPr>
        <p:spPr bwMode="auto">
          <a:xfrm>
            <a:off x="0" y="109538"/>
            <a:ext cx="9144000" cy="417512"/>
          </a:xfrm>
          <a:noFill/>
          <a:ln>
            <a:miter lim="800000"/>
            <a:headEnd/>
            <a:tailEnd/>
          </a:ln>
        </p:spPr>
        <p:txBody>
          <a:bodyPr vert="horz" wrap="square" lIns="91440" tIns="45720" rIns="91440" bIns="45720" numCol="1" anchor="t" anchorCtr="0" compatLnSpc="1">
            <a:prstTxWarp prst="textNoShape">
              <a:avLst/>
            </a:prstTxWarp>
          </a:bodyPr>
          <a:lstStyle/>
          <a:p>
            <a:r>
              <a:rPr lang="el-GR" sz="3400" b="1" dirty="0">
                <a:latin typeface="Times New Roman" pitchFamily="18" charset="0"/>
              </a:rPr>
              <a:t>Κριτική των δύο προσεγγίσεων των ΜΜ</a:t>
            </a:r>
            <a:r>
              <a:rPr lang="en-US" sz="2800" b="1" dirty="0">
                <a:latin typeface="Times New Roman" pitchFamily="18" charset="0"/>
              </a:rPr>
              <a:t> (2)</a:t>
            </a:r>
            <a:endParaRPr lang="el-GR" sz="2800" b="1" dirty="0">
              <a:latin typeface="Times New Roman" pitchFamily="18" charset="0"/>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0" y="150813"/>
            <a:ext cx="9144000" cy="503237"/>
          </a:xfrm>
          <a:noFill/>
          <a:ln>
            <a:miter lim="800000"/>
            <a:headEnd/>
            <a:tailEnd/>
          </a:ln>
        </p:spPr>
        <p:txBody>
          <a:bodyPr vert="horz" wrap="square" lIns="91440" tIns="45720" rIns="91440" bIns="45720" numCol="1" anchor="t" anchorCtr="0" compatLnSpc="1">
            <a:prstTxWarp prst="textNoShape">
              <a:avLst/>
            </a:prstTxWarp>
          </a:bodyPr>
          <a:lstStyle/>
          <a:p>
            <a:r>
              <a:rPr lang="el-GR" sz="3600" b="1" dirty="0">
                <a:latin typeface="Times New Roman" pitchFamily="18" charset="0"/>
              </a:rPr>
              <a:t>Η ενδιάμεση προσέγγιση</a:t>
            </a:r>
          </a:p>
        </p:txBody>
      </p:sp>
      <p:sp>
        <p:nvSpPr>
          <p:cNvPr id="34820" name="Line 4"/>
          <p:cNvSpPr>
            <a:spLocks noChangeShapeType="1"/>
          </p:cNvSpPr>
          <p:nvPr/>
        </p:nvSpPr>
        <p:spPr bwMode="auto">
          <a:xfrm>
            <a:off x="3090863" y="4506913"/>
            <a:ext cx="2378075" cy="0"/>
          </a:xfrm>
          <a:prstGeom prst="line">
            <a:avLst/>
          </a:prstGeom>
          <a:noFill/>
          <a:ln w="9525">
            <a:solidFill>
              <a:schemeClr val="tx1"/>
            </a:solidFill>
            <a:round/>
            <a:headEnd/>
            <a:tailEnd/>
          </a:ln>
        </p:spPr>
        <p:txBody>
          <a:bodyPr/>
          <a:lstStyle/>
          <a:p>
            <a:endParaRPr lang="el-GR" dirty="0"/>
          </a:p>
        </p:txBody>
      </p:sp>
      <p:sp>
        <p:nvSpPr>
          <p:cNvPr id="34821" name="Line 5"/>
          <p:cNvSpPr>
            <a:spLocks noChangeShapeType="1"/>
          </p:cNvSpPr>
          <p:nvPr/>
        </p:nvSpPr>
        <p:spPr bwMode="auto">
          <a:xfrm>
            <a:off x="3090863" y="2667000"/>
            <a:ext cx="0" cy="1828800"/>
          </a:xfrm>
          <a:prstGeom prst="line">
            <a:avLst/>
          </a:prstGeom>
          <a:noFill/>
          <a:ln w="9525">
            <a:solidFill>
              <a:schemeClr val="tx1"/>
            </a:solidFill>
            <a:round/>
            <a:headEnd/>
            <a:tailEnd/>
          </a:ln>
        </p:spPr>
        <p:txBody>
          <a:bodyPr/>
          <a:lstStyle/>
          <a:p>
            <a:endParaRPr lang="el-GR" dirty="0"/>
          </a:p>
        </p:txBody>
      </p:sp>
      <p:sp>
        <p:nvSpPr>
          <p:cNvPr id="34822" name="Text Box 6"/>
          <p:cNvSpPr txBox="1">
            <a:spLocks noChangeArrowheads="1"/>
          </p:cNvSpPr>
          <p:nvPr/>
        </p:nvSpPr>
        <p:spPr bwMode="auto">
          <a:xfrm>
            <a:off x="2747963" y="2025650"/>
            <a:ext cx="1997075" cy="365125"/>
          </a:xfrm>
          <a:prstGeom prst="rect">
            <a:avLst/>
          </a:prstGeom>
          <a:noFill/>
          <a:ln w="9525">
            <a:noFill/>
            <a:miter lim="800000"/>
            <a:headEnd/>
            <a:tailEnd/>
          </a:ln>
        </p:spPr>
        <p:txBody>
          <a:bodyPr/>
          <a:lstStyle/>
          <a:p>
            <a:r>
              <a:rPr lang="el-GR" dirty="0">
                <a:latin typeface="Times New Roman" pitchFamily="18" charset="0"/>
              </a:rPr>
              <a:t>Κόστος Κεφαλαίου</a:t>
            </a:r>
          </a:p>
        </p:txBody>
      </p:sp>
      <p:sp>
        <p:nvSpPr>
          <p:cNvPr id="34823" name="Text Box 7"/>
          <p:cNvSpPr txBox="1">
            <a:spLocks noChangeArrowheads="1"/>
          </p:cNvSpPr>
          <p:nvPr/>
        </p:nvSpPr>
        <p:spPr bwMode="auto">
          <a:xfrm>
            <a:off x="5248275" y="2535238"/>
            <a:ext cx="512763" cy="274637"/>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sL</a:t>
            </a:r>
            <a:endParaRPr lang="el-GR" dirty="0">
              <a:latin typeface="Times New Roman" pitchFamily="18" charset="0"/>
            </a:endParaRPr>
          </a:p>
        </p:txBody>
      </p:sp>
      <p:sp>
        <p:nvSpPr>
          <p:cNvPr id="34824" name="Text Box 8"/>
          <p:cNvSpPr txBox="1">
            <a:spLocks noChangeArrowheads="1"/>
          </p:cNvSpPr>
          <p:nvPr/>
        </p:nvSpPr>
        <p:spPr bwMode="auto">
          <a:xfrm>
            <a:off x="5262563" y="3005138"/>
            <a:ext cx="1209675" cy="393700"/>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o</a:t>
            </a:r>
            <a:r>
              <a:rPr lang="en-US" dirty="0">
                <a:latin typeface="Times New Roman" pitchFamily="18" charset="0"/>
              </a:rPr>
              <a:t>=WACC</a:t>
            </a:r>
            <a:endParaRPr lang="el-GR" dirty="0">
              <a:latin typeface="Times New Roman" pitchFamily="18" charset="0"/>
            </a:endParaRPr>
          </a:p>
        </p:txBody>
      </p:sp>
      <p:sp>
        <p:nvSpPr>
          <p:cNvPr id="34825" name="Text Box 9"/>
          <p:cNvSpPr txBox="1">
            <a:spLocks noChangeArrowheads="1"/>
          </p:cNvSpPr>
          <p:nvPr/>
        </p:nvSpPr>
        <p:spPr bwMode="auto">
          <a:xfrm>
            <a:off x="5262563" y="3462338"/>
            <a:ext cx="993775" cy="369887"/>
          </a:xfrm>
          <a:prstGeom prst="rect">
            <a:avLst/>
          </a:prstGeom>
          <a:noFill/>
          <a:ln w="9525">
            <a:noFill/>
            <a:miter lim="800000"/>
            <a:headEnd/>
            <a:tailEnd/>
          </a:ln>
        </p:spPr>
        <p:txBody>
          <a:bodyPr/>
          <a:lstStyle/>
          <a:p>
            <a:r>
              <a:rPr lang="en-US" dirty="0">
                <a:latin typeface="Times New Roman" pitchFamily="18" charset="0"/>
              </a:rPr>
              <a:t>k</a:t>
            </a:r>
            <a:r>
              <a:rPr lang="en-US" baseline="-25000" dirty="0">
                <a:latin typeface="Times New Roman" pitchFamily="18" charset="0"/>
              </a:rPr>
              <a:t>d</a:t>
            </a:r>
            <a:r>
              <a:rPr lang="en-US" dirty="0">
                <a:latin typeface="Times New Roman" pitchFamily="18" charset="0"/>
              </a:rPr>
              <a:t>(1-t)</a:t>
            </a:r>
            <a:endParaRPr lang="el-GR" dirty="0">
              <a:latin typeface="Times New Roman" pitchFamily="18" charset="0"/>
            </a:endParaRPr>
          </a:p>
        </p:txBody>
      </p:sp>
      <p:sp>
        <p:nvSpPr>
          <p:cNvPr id="34826" name="Text Box 10"/>
          <p:cNvSpPr txBox="1">
            <a:spLocks noChangeArrowheads="1"/>
          </p:cNvSpPr>
          <p:nvPr/>
        </p:nvSpPr>
        <p:spPr bwMode="auto">
          <a:xfrm>
            <a:off x="5635625" y="4414838"/>
            <a:ext cx="2278063" cy="330200"/>
          </a:xfrm>
          <a:prstGeom prst="rect">
            <a:avLst/>
          </a:prstGeom>
          <a:noFill/>
          <a:ln w="9525">
            <a:noFill/>
            <a:miter lim="800000"/>
            <a:headEnd/>
            <a:tailEnd/>
          </a:ln>
        </p:spPr>
        <p:txBody>
          <a:bodyPr/>
          <a:lstStyle/>
          <a:p>
            <a:r>
              <a:rPr lang="el-GR" dirty="0">
                <a:latin typeface="Times New Roman" pitchFamily="18" charset="0"/>
              </a:rPr>
              <a:t>Ξένα/ίδια κεφάλαια</a:t>
            </a:r>
          </a:p>
        </p:txBody>
      </p:sp>
      <p:sp>
        <p:nvSpPr>
          <p:cNvPr id="34827" name="Text Box 11"/>
          <p:cNvSpPr txBox="1">
            <a:spLocks noChangeArrowheads="1"/>
          </p:cNvSpPr>
          <p:nvPr/>
        </p:nvSpPr>
        <p:spPr bwMode="auto">
          <a:xfrm>
            <a:off x="2800350" y="4654550"/>
            <a:ext cx="404813" cy="328613"/>
          </a:xfrm>
          <a:prstGeom prst="rect">
            <a:avLst/>
          </a:prstGeom>
          <a:noFill/>
          <a:ln w="9525">
            <a:noFill/>
            <a:miter lim="800000"/>
            <a:headEnd/>
            <a:tailEnd/>
          </a:ln>
        </p:spPr>
        <p:txBody>
          <a:bodyPr/>
          <a:lstStyle/>
          <a:p>
            <a:r>
              <a:rPr lang="en-US" dirty="0">
                <a:latin typeface="Times New Roman" pitchFamily="18" charset="0"/>
              </a:rPr>
              <a:t>0</a:t>
            </a:r>
            <a:endParaRPr lang="el-GR" dirty="0">
              <a:latin typeface="Times New Roman" pitchFamily="18" charset="0"/>
            </a:endParaRPr>
          </a:p>
        </p:txBody>
      </p:sp>
      <p:sp>
        <p:nvSpPr>
          <p:cNvPr id="34828" name="Freeform 12"/>
          <p:cNvSpPr>
            <a:spLocks/>
          </p:cNvSpPr>
          <p:nvPr/>
        </p:nvSpPr>
        <p:spPr bwMode="auto">
          <a:xfrm>
            <a:off x="3090863" y="3462338"/>
            <a:ext cx="2195512" cy="549275"/>
          </a:xfrm>
          <a:custGeom>
            <a:avLst/>
            <a:gdLst/>
            <a:ahLst/>
            <a:cxnLst>
              <a:cxn ang="0">
                <a:pos x="0" y="864"/>
              </a:cxn>
              <a:cxn ang="0">
                <a:pos x="1872" y="720"/>
              </a:cxn>
              <a:cxn ang="0">
                <a:pos x="3456" y="0"/>
              </a:cxn>
            </a:cxnLst>
            <a:rect l="0" t="0" r="r" b="b"/>
            <a:pathLst>
              <a:path w="3456" h="864">
                <a:moveTo>
                  <a:pt x="0" y="864"/>
                </a:moveTo>
                <a:cubicBezTo>
                  <a:pt x="648" y="864"/>
                  <a:pt x="1296" y="864"/>
                  <a:pt x="1872" y="720"/>
                </a:cubicBezTo>
                <a:cubicBezTo>
                  <a:pt x="2448" y="576"/>
                  <a:pt x="2952" y="288"/>
                  <a:pt x="3456" y="0"/>
                </a:cubicBezTo>
              </a:path>
            </a:pathLst>
          </a:custGeom>
          <a:noFill/>
          <a:ln w="9525">
            <a:solidFill>
              <a:schemeClr val="tx1"/>
            </a:solidFill>
            <a:round/>
            <a:headEnd/>
            <a:tailEnd/>
          </a:ln>
        </p:spPr>
        <p:txBody>
          <a:bodyPr/>
          <a:lstStyle/>
          <a:p>
            <a:endParaRPr lang="el-GR" dirty="0"/>
          </a:p>
        </p:txBody>
      </p:sp>
      <p:sp>
        <p:nvSpPr>
          <p:cNvPr id="34829" name="Freeform 13"/>
          <p:cNvSpPr>
            <a:spLocks/>
          </p:cNvSpPr>
          <p:nvPr/>
        </p:nvSpPr>
        <p:spPr bwMode="auto">
          <a:xfrm>
            <a:off x="3090863" y="3279775"/>
            <a:ext cx="2103437" cy="320675"/>
          </a:xfrm>
          <a:custGeom>
            <a:avLst/>
            <a:gdLst/>
            <a:ahLst/>
            <a:cxnLst>
              <a:cxn ang="0">
                <a:pos x="0" y="144"/>
              </a:cxn>
              <a:cxn ang="0">
                <a:pos x="1008" y="432"/>
              </a:cxn>
              <a:cxn ang="0">
                <a:pos x="1872" y="432"/>
              </a:cxn>
              <a:cxn ang="0">
                <a:pos x="3312" y="0"/>
              </a:cxn>
            </a:cxnLst>
            <a:rect l="0" t="0" r="r" b="b"/>
            <a:pathLst>
              <a:path w="3312" h="504">
                <a:moveTo>
                  <a:pt x="0" y="144"/>
                </a:moveTo>
                <a:cubicBezTo>
                  <a:pt x="348" y="264"/>
                  <a:pt x="696" y="384"/>
                  <a:pt x="1008" y="432"/>
                </a:cubicBezTo>
                <a:cubicBezTo>
                  <a:pt x="1320" y="480"/>
                  <a:pt x="1488" y="504"/>
                  <a:pt x="1872" y="432"/>
                </a:cubicBezTo>
                <a:cubicBezTo>
                  <a:pt x="2256" y="360"/>
                  <a:pt x="2784" y="180"/>
                  <a:pt x="3312" y="0"/>
                </a:cubicBezTo>
              </a:path>
            </a:pathLst>
          </a:custGeom>
          <a:noFill/>
          <a:ln w="9525">
            <a:solidFill>
              <a:schemeClr val="tx1"/>
            </a:solidFill>
            <a:round/>
            <a:headEnd/>
            <a:tailEnd/>
          </a:ln>
        </p:spPr>
        <p:txBody>
          <a:bodyPr/>
          <a:lstStyle/>
          <a:p>
            <a:endParaRPr lang="el-GR" dirty="0"/>
          </a:p>
        </p:txBody>
      </p:sp>
      <p:sp>
        <p:nvSpPr>
          <p:cNvPr id="34830" name="Line 14"/>
          <p:cNvSpPr>
            <a:spLocks noChangeShapeType="1"/>
          </p:cNvSpPr>
          <p:nvPr/>
        </p:nvSpPr>
        <p:spPr bwMode="auto">
          <a:xfrm>
            <a:off x="3890963" y="3565525"/>
            <a:ext cx="0" cy="914400"/>
          </a:xfrm>
          <a:prstGeom prst="line">
            <a:avLst/>
          </a:prstGeom>
          <a:noFill/>
          <a:ln w="9525">
            <a:solidFill>
              <a:schemeClr val="tx1"/>
            </a:solidFill>
            <a:prstDash val="sysDot"/>
            <a:round/>
            <a:headEnd/>
            <a:tailEnd/>
          </a:ln>
        </p:spPr>
        <p:txBody>
          <a:bodyPr/>
          <a:lstStyle/>
          <a:p>
            <a:endParaRPr lang="el-GR" dirty="0"/>
          </a:p>
        </p:txBody>
      </p:sp>
      <p:sp>
        <p:nvSpPr>
          <p:cNvPr id="34831" name="Freeform 15"/>
          <p:cNvSpPr>
            <a:spLocks/>
          </p:cNvSpPr>
          <p:nvPr/>
        </p:nvSpPr>
        <p:spPr bwMode="auto">
          <a:xfrm>
            <a:off x="3090863" y="2914650"/>
            <a:ext cx="2103437" cy="457200"/>
          </a:xfrm>
          <a:custGeom>
            <a:avLst/>
            <a:gdLst/>
            <a:ahLst/>
            <a:cxnLst>
              <a:cxn ang="0">
                <a:pos x="0" y="720"/>
              </a:cxn>
              <a:cxn ang="0">
                <a:pos x="1872" y="576"/>
              </a:cxn>
              <a:cxn ang="0">
                <a:pos x="3312" y="0"/>
              </a:cxn>
            </a:cxnLst>
            <a:rect l="0" t="0" r="r" b="b"/>
            <a:pathLst>
              <a:path w="3312" h="720">
                <a:moveTo>
                  <a:pt x="0" y="720"/>
                </a:moveTo>
                <a:cubicBezTo>
                  <a:pt x="660" y="708"/>
                  <a:pt x="1320" y="696"/>
                  <a:pt x="1872" y="576"/>
                </a:cubicBezTo>
                <a:cubicBezTo>
                  <a:pt x="2424" y="456"/>
                  <a:pt x="2868" y="228"/>
                  <a:pt x="3312" y="0"/>
                </a:cubicBezTo>
              </a:path>
            </a:pathLst>
          </a:custGeom>
          <a:noFill/>
          <a:ln w="9525">
            <a:solidFill>
              <a:schemeClr val="tx1"/>
            </a:solidFill>
            <a:round/>
            <a:headEnd/>
            <a:tailEnd/>
          </a:ln>
        </p:spPr>
        <p:txBody>
          <a:bodyPr/>
          <a:lstStyle/>
          <a:p>
            <a:endParaRPr lang="el-GR" dirty="0"/>
          </a:p>
        </p:txBody>
      </p:sp>
      <p:sp>
        <p:nvSpPr>
          <p:cNvPr id="34832" name="Text Box 16"/>
          <p:cNvSpPr txBox="1">
            <a:spLocks noChangeArrowheads="1"/>
          </p:cNvSpPr>
          <p:nvPr/>
        </p:nvSpPr>
        <p:spPr bwMode="auto">
          <a:xfrm>
            <a:off x="3736975" y="4654550"/>
            <a:ext cx="611188" cy="274638"/>
          </a:xfrm>
          <a:prstGeom prst="rect">
            <a:avLst/>
          </a:prstGeom>
          <a:noFill/>
          <a:ln w="9525">
            <a:noFill/>
            <a:miter lim="800000"/>
            <a:headEnd/>
            <a:tailEnd/>
          </a:ln>
        </p:spPr>
        <p:txBody>
          <a:bodyPr/>
          <a:lstStyle/>
          <a:p>
            <a:pPr algn="ctr"/>
            <a:r>
              <a:rPr lang="en-US" dirty="0">
                <a:latin typeface="Times New Roman" pitchFamily="18" charset="0"/>
              </a:rPr>
              <a:t>D*</a:t>
            </a:r>
            <a:endParaRPr lang="el-GR" dirty="0">
              <a:latin typeface="Times New Roman" pitchFamily="18" charset="0"/>
            </a:endParaRPr>
          </a:p>
        </p:txBody>
      </p:sp>
      <p:sp>
        <p:nvSpPr>
          <p:cNvPr id="34833" name="Line 17"/>
          <p:cNvSpPr>
            <a:spLocks noChangeShapeType="1"/>
          </p:cNvSpPr>
          <p:nvPr/>
        </p:nvSpPr>
        <p:spPr bwMode="auto">
          <a:xfrm>
            <a:off x="4119563" y="3565525"/>
            <a:ext cx="0" cy="914400"/>
          </a:xfrm>
          <a:prstGeom prst="line">
            <a:avLst/>
          </a:prstGeom>
          <a:noFill/>
          <a:ln w="9525">
            <a:solidFill>
              <a:schemeClr val="tx1"/>
            </a:solidFill>
            <a:prstDash val="sysDot"/>
            <a:round/>
            <a:headEnd/>
            <a:tailEnd/>
          </a:ln>
        </p:spPr>
        <p:txBody>
          <a:bodyPr/>
          <a:lstStyle/>
          <a:p>
            <a:endParaRPr lang="el-GR"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b="1" dirty="0" smtClean="0"/>
              <a:t>ΙΣΟΛΟΓΙΣΜΟΣ  ΤΡΑΠΕΖΑΣ</a:t>
            </a:r>
            <a:endParaRPr lang="el-GR" sz="3600" b="1" dirty="0"/>
          </a:p>
        </p:txBody>
      </p:sp>
      <p:sp>
        <p:nvSpPr>
          <p:cNvPr id="3" name="2 - Θέση περιεχομένου"/>
          <p:cNvSpPr>
            <a:spLocks noGrp="1"/>
          </p:cNvSpPr>
          <p:nvPr>
            <p:ph idx="1"/>
          </p:nvPr>
        </p:nvSpPr>
        <p:spPr>
          <a:xfrm>
            <a:off x="179512" y="1412776"/>
            <a:ext cx="8964488" cy="4713387"/>
          </a:xfrm>
        </p:spPr>
        <p:txBody>
          <a:bodyPr/>
          <a:lstStyle/>
          <a:p>
            <a:pPr marL="609600" indent="-609600" algn="just">
              <a:lnSpc>
                <a:spcPct val="90000"/>
              </a:lnSpc>
              <a:buFont typeface="Wingdings" pitchFamily="2" charset="2"/>
              <a:buChar char="v"/>
            </a:pPr>
            <a:r>
              <a:rPr lang="el-GR" b="1" dirty="0" smtClean="0">
                <a:solidFill>
                  <a:schemeClr val="accent2"/>
                </a:solidFill>
              </a:rPr>
              <a:t>Ο ισολογισμός μιας τράπεζας περιγράφει τη </a:t>
            </a:r>
            <a:r>
              <a:rPr lang="el-GR" b="1" dirty="0" smtClean="0">
                <a:solidFill>
                  <a:srgbClr val="FF0000"/>
                </a:solidFill>
              </a:rPr>
              <a:t>οικονομική της κατάσταση</a:t>
            </a:r>
            <a:r>
              <a:rPr lang="el-GR" b="1" dirty="0" smtClean="0">
                <a:solidFill>
                  <a:schemeClr val="accent2"/>
                </a:solidFill>
              </a:rPr>
              <a:t> και ειδικότερα την περιουσία της σε μια </a:t>
            </a:r>
            <a:r>
              <a:rPr lang="el-GR" b="1" dirty="0" smtClean="0">
                <a:solidFill>
                  <a:srgbClr val="FF0000"/>
                </a:solidFill>
              </a:rPr>
              <a:t>συγκεκριμένη</a:t>
            </a:r>
            <a:r>
              <a:rPr lang="el-GR" b="1" dirty="0" smtClean="0">
                <a:solidFill>
                  <a:schemeClr val="accent2"/>
                </a:solidFill>
              </a:rPr>
              <a:t> χρονική στιγμή.</a:t>
            </a:r>
            <a:endParaRPr lang="en-US" b="1" dirty="0" smtClean="0">
              <a:solidFill>
                <a:schemeClr val="accent2"/>
              </a:solidFill>
            </a:endParaRPr>
          </a:p>
          <a:p>
            <a:pPr marL="609600" indent="-609600" algn="just">
              <a:lnSpc>
                <a:spcPct val="90000"/>
              </a:lnSpc>
              <a:buFont typeface="Wingdings" pitchFamily="2" charset="2"/>
              <a:buChar char="v"/>
            </a:pPr>
            <a:r>
              <a:rPr lang="el-GR" dirty="0" smtClean="0">
                <a:solidFill>
                  <a:schemeClr val="accent2"/>
                </a:solidFill>
              </a:rPr>
              <a:t>Τα στοιχεία του ισολογισμού είναι εκφρασμένα σε αξίες (μονάδες €)</a:t>
            </a:r>
            <a:r>
              <a:rPr lang="el-GR" b="1" dirty="0" smtClean="0">
                <a:solidFill>
                  <a:schemeClr val="accent2"/>
                </a:solidFill>
              </a:rPr>
              <a:t>.</a:t>
            </a:r>
            <a:endParaRPr lang="en-US" b="1" dirty="0" smtClean="0">
              <a:solidFill>
                <a:schemeClr val="accent2"/>
              </a:solidFill>
            </a:endParaRPr>
          </a:p>
          <a:p>
            <a:pPr marL="609600" indent="-609600" algn="just">
              <a:lnSpc>
                <a:spcPct val="90000"/>
              </a:lnSpc>
              <a:buFont typeface="Wingdings" pitchFamily="2" charset="2"/>
              <a:buChar char="v"/>
            </a:pPr>
            <a:r>
              <a:rPr lang="el-GR" b="1" dirty="0" smtClean="0">
                <a:solidFill>
                  <a:srgbClr val="FF0000"/>
                </a:solidFill>
              </a:rPr>
              <a:t>Ταυτότητα</a:t>
            </a:r>
            <a:r>
              <a:rPr lang="el-GR" b="1" dirty="0" smtClean="0">
                <a:solidFill>
                  <a:schemeClr val="accent2"/>
                </a:solidFill>
              </a:rPr>
              <a:t> του Ισολογισμού:</a:t>
            </a:r>
            <a:endParaRPr lang="en-US" b="1" dirty="0" smtClean="0">
              <a:solidFill>
                <a:schemeClr val="accent2"/>
              </a:solidFill>
            </a:endParaRPr>
          </a:p>
          <a:p>
            <a:pPr marL="609600" indent="-609600" algn="just">
              <a:lnSpc>
                <a:spcPct val="90000"/>
              </a:lnSpc>
              <a:buFont typeface="Wingdings" pitchFamily="2" charset="2"/>
              <a:buChar char="§"/>
            </a:pPr>
            <a:r>
              <a:rPr lang="el-GR" b="1" dirty="0" smtClean="0">
                <a:solidFill>
                  <a:schemeClr val="accent2"/>
                </a:solidFill>
              </a:rPr>
              <a:t>Σύνολο Ενεργητικού </a:t>
            </a:r>
            <a:r>
              <a:rPr lang="el-GR" sz="3600" b="1" dirty="0" smtClean="0">
                <a:solidFill>
                  <a:srgbClr val="FF0000"/>
                </a:solidFill>
                <a:latin typeface="Symbol" pitchFamily="18" charset="2"/>
                <a:cs typeface="Times New Roman" pitchFamily="18" charset="0"/>
              </a:rPr>
              <a:t>=</a:t>
            </a:r>
            <a:r>
              <a:rPr lang="el-GR" b="1" dirty="0" smtClean="0">
                <a:solidFill>
                  <a:schemeClr val="accent2"/>
                </a:solidFill>
              </a:rPr>
              <a:t> Σύνολο Υποχρεώσεων </a:t>
            </a:r>
            <a:r>
              <a:rPr lang="el-GR" b="1" dirty="0" smtClean="0">
                <a:solidFill>
                  <a:srgbClr val="FF0000"/>
                </a:solidFill>
              </a:rPr>
              <a:t>+</a:t>
            </a:r>
            <a:r>
              <a:rPr lang="el-GR" b="1" dirty="0" smtClean="0">
                <a:solidFill>
                  <a:schemeClr val="accent2"/>
                </a:solidFill>
              </a:rPr>
              <a:t> Ίδια Κεφάλαια</a:t>
            </a:r>
            <a:endParaRPr lang="en-US" b="1" dirty="0" smtClean="0">
              <a:solidFill>
                <a:schemeClr val="accent2"/>
              </a:solidFill>
            </a:endParaRPr>
          </a:p>
          <a:p>
            <a:pPr marL="609600" indent="-609600" algn="just">
              <a:lnSpc>
                <a:spcPct val="90000"/>
              </a:lnSpc>
              <a:buFont typeface="Wingdings" pitchFamily="2" charset="2"/>
              <a:buChar char="§"/>
            </a:pPr>
            <a:endParaRPr lang="el-GR" sz="700" b="1" dirty="0" smtClean="0">
              <a:solidFill>
                <a:schemeClr val="accent2"/>
              </a:solidFill>
            </a:endParaRPr>
          </a:p>
          <a:p>
            <a:endParaRPr lang="el-GR"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sz="3600" b="1" dirty="0" smtClean="0">
                <a:solidFill>
                  <a:schemeClr val="accent2"/>
                </a:solidFill>
              </a:rPr>
              <a:t>Στοιχεία Ενεργητικού </a:t>
            </a:r>
            <a:r>
              <a:rPr lang="el-GR" sz="3600" b="1" dirty="0" smtClean="0"/>
              <a:t>Τράπεζας (1)</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marL="609600" indent="-609600">
              <a:lnSpc>
                <a:spcPct val="90000"/>
              </a:lnSpc>
              <a:buFont typeface="Wingdings" pitchFamily="2" charset="2"/>
              <a:buChar char="§"/>
            </a:pPr>
            <a:endParaRPr lang="en-US" sz="500" u="sng" dirty="0" smtClean="0">
              <a:solidFill>
                <a:schemeClr val="accent2"/>
              </a:solidFill>
            </a:endParaRPr>
          </a:p>
          <a:p>
            <a:pPr marL="609600" indent="-609600" algn="just">
              <a:lnSpc>
                <a:spcPct val="90000"/>
              </a:lnSpc>
              <a:buNone/>
            </a:pPr>
            <a:r>
              <a:rPr lang="el-GR" sz="2800" b="1" dirty="0" smtClean="0"/>
              <a:t>Ι. Διαθέσιμα ή Αποθεματικά (</a:t>
            </a:r>
            <a:r>
              <a:rPr lang="en-US" sz="2800" b="1" dirty="0" smtClean="0"/>
              <a:t>reserves)</a:t>
            </a:r>
            <a:r>
              <a:rPr lang="el-GR" sz="2800" b="1" dirty="0" smtClean="0"/>
              <a:t>:</a:t>
            </a:r>
            <a:endParaRPr lang="en-US" sz="2800" b="1" dirty="0" smtClean="0"/>
          </a:p>
          <a:p>
            <a:pPr marL="540000" lvl="1" indent="-533400" algn="just">
              <a:lnSpc>
                <a:spcPct val="90000"/>
              </a:lnSpc>
              <a:spcBef>
                <a:spcPts val="0"/>
              </a:spcBef>
              <a:spcAft>
                <a:spcPts val="300"/>
              </a:spcAft>
              <a:buClr>
                <a:srgbClr val="FF0000"/>
              </a:buClr>
              <a:buFont typeface="Wingdings" pitchFamily="2" charset="2"/>
              <a:buChar char="Ø"/>
            </a:pPr>
            <a:r>
              <a:rPr lang="el-GR" sz="2600" b="1" dirty="0" smtClean="0">
                <a:solidFill>
                  <a:schemeClr val="accent2"/>
                </a:solidFill>
              </a:rPr>
              <a:t>Μετρητά στο ταμείο της τράπεζας (</a:t>
            </a:r>
            <a:r>
              <a:rPr lang="en-US" sz="2600" b="1" dirty="0" smtClean="0">
                <a:solidFill>
                  <a:srgbClr val="FF0000"/>
                </a:solidFill>
              </a:rPr>
              <a:t>vault cash</a:t>
            </a:r>
            <a:r>
              <a:rPr lang="en-US" sz="2600" b="1" dirty="0" smtClean="0">
                <a:solidFill>
                  <a:schemeClr val="accent2"/>
                </a:solidFill>
              </a:rPr>
              <a:t>)</a:t>
            </a:r>
          </a:p>
          <a:p>
            <a:pPr marL="540000" lvl="1" indent="-533400" algn="just">
              <a:lnSpc>
                <a:spcPct val="90000"/>
              </a:lnSpc>
              <a:spcBef>
                <a:spcPts val="0"/>
              </a:spcBef>
              <a:spcAft>
                <a:spcPts val="300"/>
              </a:spcAft>
              <a:buClr>
                <a:srgbClr val="FF0000"/>
              </a:buClr>
              <a:buFont typeface="Wingdings" pitchFamily="2" charset="2"/>
              <a:buChar char="Ø"/>
            </a:pPr>
            <a:r>
              <a:rPr lang="el-GR" sz="2600" b="1" dirty="0" smtClean="0">
                <a:solidFill>
                  <a:schemeClr val="accent2"/>
                </a:solidFill>
              </a:rPr>
              <a:t>Καταθέσεις στην Κεντρική Τράπεζα (</a:t>
            </a:r>
            <a:r>
              <a:rPr lang="en-US" sz="2600" b="1" dirty="0" smtClean="0">
                <a:solidFill>
                  <a:srgbClr val="FF0000"/>
                </a:solidFill>
              </a:rPr>
              <a:t>reserve account</a:t>
            </a:r>
            <a:r>
              <a:rPr lang="en-US" sz="2600" b="1" dirty="0" smtClean="0">
                <a:solidFill>
                  <a:schemeClr val="accent2"/>
                </a:solidFill>
              </a:rPr>
              <a:t>)</a:t>
            </a:r>
            <a:endParaRPr lang="el-GR" sz="2600" b="1" dirty="0" smtClean="0">
              <a:solidFill>
                <a:schemeClr val="accent2"/>
              </a:solidFill>
            </a:endParaRPr>
          </a:p>
          <a:p>
            <a:pPr marL="1080000" lvl="3" indent="-381000" algn="just">
              <a:lnSpc>
                <a:spcPct val="90000"/>
              </a:lnSpc>
              <a:buClr>
                <a:srgbClr val="FF0000"/>
              </a:buClr>
              <a:buFont typeface="Wingdings" pitchFamily="2" charset="2"/>
              <a:buChar char="ü"/>
            </a:pPr>
            <a:r>
              <a:rPr lang="el-GR" sz="2600" b="1" dirty="0" smtClean="0">
                <a:solidFill>
                  <a:schemeClr val="accent2"/>
                </a:solidFill>
              </a:rPr>
              <a:t>Υποχρεωτικά αποθεματικά (</a:t>
            </a:r>
            <a:r>
              <a:rPr lang="en-US" sz="2600" b="1" dirty="0" smtClean="0">
                <a:solidFill>
                  <a:srgbClr val="FF0000"/>
                </a:solidFill>
              </a:rPr>
              <a:t>required reserves</a:t>
            </a:r>
            <a:r>
              <a:rPr lang="en-US" sz="2600" b="1" dirty="0" smtClean="0">
                <a:solidFill>
                  <a:schemeClr val="accent2"/>
                </a:solidFill>
              </a:rPr>
              <a:t>)</a:t>
            </a:r>
          </a:p>
          <a:p>
            <a:pPr marL="1080000" lvl="3" indent="-381000" algn="just">
              <a:lnSpc>
                <a:spcPct val="90000"/>
              </a:lnSpc>
              <a:buClr>
                <a:srgbClr val="FF0000"/>
              </a:buClr>
              <a:buFont typeface="Wingdings" pitchFamily="2" charset="2"/>
              <a:buChar char="ü"/>
            </a:pPr>
            <a:r>
              <a:rPr lang="el-GR" sz="2600" b="1" dirty="0" smtClean="0">
                <a:solidFill>
                  <a:schemeClr val="accent2"/>
                </a:solidFill>
              </a:rPr>
              <a:t>Πλεονάζοντα </a:t>
            </a:r>
            <a:r>
              <a:rPr lang="en-US" sz="2600" b="1" dirty="0" smtClean="0">
                <a:solidFill>
                  <a:schemeClr val="accent2"/>
                </a:solidFill>
              </a:rPr>
              <a:t> </a:t>
            </a:r>
            <a:r>
              <a:rPr lang="el-GR" sz="2600" b="1" dirty="0" smtClean="0">
                <a:solidFill>
                  <a:schemeClr val="accent2"/>
                </a:solidFill>
              </a:rPr>
              <a:t>αποθεματικά (</a:t>
            </a:r>
            <a:r>
              <a:rPr lang="en-US" sz="2600" b="1" dirty="0" smtClean="0">
                <a:solidFill>
                  <a:srgbClr val="FF0000"/>
                </a:solidFill>
              </a:rPr>
              <a:t>excess reserves</a:t>
            </a:r>
            <a:r>
              <a:rPr lang="en-US" sz="2600" b="1" dirty="0" smtClean="0">
                <a:solidFill>
                  <a:schemeClr val="accent2"/>
                </a:solidFill>
              </a:rPr>
              <a:t>)</a:t>
            </a:r>
            <a:endParaRPr lang="el-GR" sz="2600" b="1" dirty="0" smtClean="0">
              <a:solidFill>
                <a:schemeClr val="accent2"/>
              </a:solidFill>
            </a:endParaRPr>
          </a:p>
          <a:p>
            <a:pPr marL="609600" indent="-609600" algn="just">
              <a:lnSpc>
                <a:spcPct val="90000"/>
              </a:lnSpc>
              <a:buNone/>
            </a:pPr>
            <a:r>
              <a:rPr lang="el-GR" sz="2600" b="1" dirty="0" smtClean="0"/>
              <a:t>ΙΙ. Καταθέσεις σε άλλες τράπεζες:</a:t>
            </a:r>
          </a:p>
          <a:p>
            <a:pPr marL="540000" lvl="1" indent="-533400" algn="just">
              <a:lnSpc>
                <a:spcPct val="90000"/>
              </a:lnSpc>
              <a:buClr>
                <a:srgbClr val="FF0000"/>
              </a:buClr>
              <a:buFont typeface="Wingdings" pitchFamily="2" charset="2"/>
              <a:buChar char="Ø"/>
            </a:pPr>
            <a:r>
              <a:rPr lang="el-GR" sz="2600" b="1" dirty="0" smtClean="0">
                <a:solidFill>
                  <a:schemeClr val="accent2"/>
                </a:solidFill>
              </a:rPr>
              <a:t>Ανταποκρίτριες τράπεζες </a:t>
            </a:r>
            <a:r>
              <a:rPr lang="en-US" sz="2600" b="1" dirty="0" smtClean="0">
                <a:solidFill>
                  <a:schemeClr val="accent2"/>
                </a:solidFill>
              </a:rPr>
              <a:t>(</a:t>
            </a:r>
            <a:r>
              <a:rPr lang="en-US" sz="2600" b="1" dirty="0" smtClean="0">
                <a:solidFill>
                  <a:srgbClr val="FF0000"/>
                </a:solidFill>
              </a:rPr>
              <a:t>correspondent banking</a:t>
            </a:r>
            <a:r>
              <a:rPr lang="en-US" sz="2600" b="1" dirty="0" smtClean="0">
                <a:solidFill>
                  <a:schemeClr val="accent2"/>
                </a:solidFill>
              </a:rPr>
              <a:t>)</a:t>
            </a:r>
            <a:endParaRPr lang="el-GR" sz="2600" b="1" dirty="0" smtClean="0">
              <a:solidFill>
                <a:schemeClr val="accent2"/>
              </a:solidFill>
            </a:endParaRPr>
          </a:p>
          <a:p>
            <a:pPr marL="609600" indent="-609600" algn="just">
              <a:lnSpc>
                <a:spcPct val="90000"/>
              </a:lnSpc>
              <a:buNone/>
            </a:pPr>
            <a:r>
              <a:rPr lang="el-GR" sz="2600" b="1" dirty="0" smtClean="0"/>
              <a:t>ΙΙΙ. Διαθέσιμα προς είσπραξη </a:t>
            </a:r>
            <a:r>
              <a:rPr lang="el-GR" sz="2600" b="1" dirty="0" smtClean="0">
                <a:solidFill>
                  <a:schemeClr val="accent2"/>
                </a:solidFill>
              </a:rPr>
              <a:t>(</a:t>
            </a:r>
            <a:r>
              <a:rPr lang="en-US" sz="2600" b="1" dirty="0" smtClean="0">
                <a:solidFill>
                  <a:srgbClr val="FF0000"/>
                </a:solidFill>
              </a:rPr>
              <a:t>cash items in processes of collection</a:t>
            </a:r>
            <a:r>
              <a:rPr lang="en-US" sz="2600" b="1" dirty="0" smtClean="0">
                <a:solidFill>
                  <a:schemeClr val="accent2"/>
                </a:solidFill>
              </a:rPr>
              <a:t>)</a:t>
            </a:r>
            <a:r>
              <a:rPr lang="el-GR" sz="2600" b="1" dirty="0" smtClean="0">
                <a:solidFill>
                  <a:schemeClr val="accent2"/>
                </a:solidFill>
              </a:rPr>
              <a:t>:</a:t>
            </a:r>
          </a:p>
          <a:p>
            <a:pPr marL="540000" lvl="1" indent="-533400" algn="just">
              <a:lnSpc>
                <a:spcPct val="90000"/>
              </a:lnSpc>
              <a:buClr>
                <a:srgbClr val="FF0000"/>
              </a:buClr>
              <a:buFont typeface="Wingdings" pitchFamily="2" charset="2"/>
              <a:buChar char="Ø"/>
            </a:pPr>
            <a:r>
              <a:rPr lang="el-GR" sz="2600" b="1" dirty="0" smtClean="0">
                <a:solidFill>
                  <a:schemeClr val="accent2"/>
                </a:solidFill>
              </a:rPr>
              <a:t>Προκύπτει από τη διαδικασία εκκαθάρισης επιταγών.</a:t>
            </a:r>
            <a:r>
              <a:rPr lang="el-GR" sz="2400" b="1" dirty="0" smtClean="0">
                <a:solidFill>
                  <a:schemeClr val="accent2"/>
                </a:solidFill>
              </a:rPr>
              <a:t>	 </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8964488" cy="432048"/>
          </a:xfrm>
        </p:spPr>
        <p:txBody>
          <a:bodyPr/>
          <a:lstStyle/>
          <a:p>
            <a:r>
              <a:rPr lang="el-GR" sz="3600" b="1" dirty="0" smtClean="0">
                <a:solidFill>
                  <a:schemeClr val="accent2"/>
                </a:solidFill>
              </a:rPr>
              <a:t>Στοιχεία Ενεργητικού </a:t>
            </a:r>
            <a:r>
              <a:rPr lang="el-GR" sz="3600" b="1" dirty="0" smtClean="0"/>
              <a:t>Τράπεζας (2)</a:t>
            </a:r>
            <a:endParaRPr lang="el-GR" sz="3600" dirty="0"/>
          </a:p>
        </p:txBody>
      </p:sp>
      <p:sp>
        <p:nvSpPr>
          <p:cNvPr id="3" name="2 - Θέση περιεχομένου"/>
          <p:cNvSpPr>
            <a:spLocks noGrp="1"/>
          </p:cNvSpPr>
          <p:nvPr>
            <p:ph idx="1"/>
          </p:nvPr>
        </p:nvSpPr>
        <p:spPr>
          <a:xfrm>
            <a:off x="0" y="692696"/>
            <a:ext cx="9144000" cy="6165304"/>
          </a:xfrm>
        </p:spPr>
        <p:txBody>
          <a:bodyPr/>
          <a:lstStyle/>
          <a:p>
            <a:pPr marL="609600" indent="-609600" algn="just">
              <a:lnSpc>
                <a:spcPct val="90000"/>
              </a:lnSpc>
              <a:buNone/>
            </a:pPr>
            <a:r>
              <a:rPr lang="el-GR" sz="2100" b="1" dirty="0" smtClean="0"/>
              <a:t>Ι</a:t>
            </a:r>
            <a:r>
              <a:rPr lang="en-US" sz="2100" b="1" dirty="0" smtClean="0"/>
              <a:t>V. </a:t>
            </a:r>
            <a:r>
              <a:rPr lang="el-GR" sz="2100" b="1" dirty="0" smtClean="0"/>
              <a:t>Επενδύσεις:</a:t>
            </a:r>
          </a:p>
          <a:p>
            <a:pPr marL="540000" lvl="1" indent="-533400" algn="just">
              <a:lnSpc>
                <a:spcPct val="90000"/>
              </a:lnSpc>
              <a:buClr>
                <a:srgbClr val="FF0000"/>
              </a:buClr>
              <a:buFont typeface="Wingdings" pitchFamily="2" charset="2"/>
              <a:buChar char="Ø"/>
            </a:pPr>
            <a:r>
              <a:rPr lang="el-GR" sz="2100" b="1" dirty="0" smtClean="0">
                <a:solidFill>
                  <a:srgbClr val="FF0000"/>
                </a:solidFill>
              </a:rPr>
              <a:t>Ομολογίες</a:t>
            </a:r>
            <a:r>
              <a:rPr lang="el-GR" sz="2100" b="1" dirty="0" smtClean="0">
                <a:solidFill>
                  <a:schemeClr val="accent2"/>
                </a:solidFill>
              </a:rPr>
              <a:t> και έντοκα γραμμάτια του δημοσίου, πιστοποιητικά καταθέσεων (</a:t>
            </a:r>
            <a:r>
              <a:rPr lang="en-US" sz="2100" b="1" dirty="0" smtClean="0">
                <a:solidFill>
                  <a:schemeClr val="accent2"/>
                </a:solidFill>
              </a:rPr>
              <a:t>certificates of deposit) </a:t>
            </a:r>
            <a:r>
              <a:rPr lang="el-GR" sz="2100" b="1" dirty="0" smtClean="0">
                <a:solidFill>
                  <a:schemeClr val="accent2"/>
                </a:solidFill>
              </a:rPr>
              <a:t>ομολογίες επιχειρήσεων, </a:t>
            </a:r>
            <a:r>
              <a:rPr lang="en-US" sz="2100" b="1" dirty="0" smtClean="0">
                <a:solidFill>
                  <a:schemeClr val="accent2"/>
                </a:solidFill>
              </a:rPr>
              <a:t>Repos</a:t>
            </a:r>
            <a:r>
              <a:rPr lang="el-GR" sz="2100" b="1" dirty="0" smtClean="0">
                <a:solidFill>
                  <a:schemeClr val="accent2"/>
                </a:solidFill>
              </a:rPr>
              <a:t>, κ.α.</a:t>
            </a:r>
          </a:p>
          <a:p>
            <a:pPr marL="900000" lvl="2" indent="-457200" algn="just">
              <a:lnSpc>
                <a:spcPct val="90000"/>
              </a:lnSpc>
              <a:buClr>
                <a:srgbClr val="FF0000"/>
              </a:buClr>
              <a:buFont typeface="Wingdings" pitchFamily="2" charset="2"/>
              <a:buChar char="ü"/>
            </a:pPr>
            <a:r>
              <a:rPr lang="el-GR" sz="2100" b="1" dirty="0" smtClean="0">
                <a:solidFill>
                  <a:srgbClr val="003300"/>
                </a:solidFill>
              </a:rPr>
              <a:t>Οι ομολογίες, λόγω της υψηλής ρευστότητάς τους θεωρούνται δευτερογενή διαθέσιμα ή αποθεματικά </a:t>
            </a:r>
            <a:r>
              <a:rPr lang="el-GR" sz="2100" b="1" dirty="0" smtClean="0">
                <a:solidFill>
                  <a:schemeClr val="accent2"/>
                </a:solidFill>
              </a:rPr>
              <a:t>(</a:t>
            </a:r>
            <a:r>
              <a:rPr lang="en-US" sz="2100" b="1" dirty="0" smtClean="0">
                <a:solidFill>
                  <a:srgbClr val="FF0000"/>
                </a:solidFill>
              </a:rPr>
              <a:t>secondary reserves</a:t>
            </a:r>
            <a:r>
              <a:rPr lang="en-US" sz="2100" b="1" dirty="0" smtClean="0">
                <a:solidFill>
                  <a:schemeClr val="accent2"/>
                </a:solidFill>
              </a:rPr>
              <a:t>)</a:t>
            </a:r>
            <a:endParaRPr lang="el-GR" sz="2100" b="1" dirty="0" smtClean="0">
              <a:solidFill>
                <a:schemeClr val="accent2"/>
              </a:solidFill>
            </a:endParaRPr>
          </a:p>
          <a:p>
            <a:pPr marL="540000" lvl="1" indent="-533400" algn="just">
              <a:lnSpc>
                <a:spcPct val="90000"/>
              </a:lnSpc>
              <a:buClr>
                <a:srgbClr val="FF0000"/>
              </a:buClr>
              <a:buFont typeface="Wingdings" pitchFamily="2" charset="2"/>
              <a:buChar char="Ø"/>
            </a:pPr>
            <a:r>
              <a:rPr lang="el-GR" sz="2100" b="1" dirty="0" smtClean="0">
                <a:solidFill>
                  <a:srgbClr val="FF0000"/>
                </a:solidFill>
              </a:rPr>
              <a:t>Μετοχές </a:t>
            </a:r>
            <a:r>
              <a:rPr lang="el-GR" sz="2100" b="1" dirty="0" smtClean="0">
                <a:solidFill>
                  <a:schemeClr val="accent2"/>
                </a:solidFill>
              </a:rPr>
              <a:t>ανωνύμων εταιριών και εταιρικά μερίδια</a:t>
            </a:r>
            <a:endParaRPr lang="el-GR" sz="2100" dirty="0" smtClean="0"/>
          </a:p>
          <a:p>
            <a:pPr marL="609600" indent="-609600" algn="just">
              <a:lnSpc>
                <a:spcPct val="90000"/>
              </a:lnSpc>
              <a:buClr>
                <a:schemeClr val="accent2"/>
              </a:buClr>
              <a:buNone/>
            </a:pPr>
            <a:r>
              <a:rPr lang="en-US" sz="2100" b="1" dirty="0" smtClean="0"/>
              <a:t>V. </a:t>
            </a:r>
            <a:r>
              <a:rPr lang="el-GR" sz="2100" b="1" dirty="0" smtClean="0"/>
              <a:t>Χορηγήσεις:</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Εμπορικά Βιοτεχνικά &amp; Βιομηχανικά δάνεια</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Στεγαστικά δάνεια,</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Καταναλωτικά,</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Κοινοπρακτικά δάνεια</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Διατραπεζικά δάνεια</a:t>
            </a:r>
          </a:p>
          <a:p>
            <a:pPr marL="609600" indent="-609600" algn="just">
              <a:lnSpc>
                <a:spcPct val="90000"/>
              </a:lnSpc>
              <a:buClr>
                <a:schemeClr val="accent2"/>
              </a:buClr>
              <a:buNone/>
            </a:pPr>
            <a:r>
              <a:rPr lang="en-US" sz="2100" b="1" dirty="0" smtClean="0"/>
              <a:t>VI. </a:t>
            </a:r>
            <a:r>
              <a:rPr lang="el-GR" sz="2100" b="1" dirty="0" smtClean="0"/>
              <a:t>Λοιπά στοιχεία ενεργητικού: </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Ενσώματα πάγια στοιχεία,</a:t>
            </a:r>
          </a:p>
          <a:p>
            <a:pPr marL="990600" lvl="1" indent="-533400" algn="just">
              <a:lnSpc>
                <a:spcPct val="90000"/>
              </a:lnSpc>
              <a:buClr>
                <a:srgbClr val="FF0000"/>
              </a:buClr>
              <a:buFont typeface="Wingdings" pitchFamily="2" charset="2"/>
              <a:buChar char="Ø"/>
            </a:pPr>
            <a:r>
              <a:rPr lang="el-GR" sz="2100" b="1" dirty="0" smtClean="0">
                <a:solidFill>
                  <a:schemeClr val="accent2"/>
                </a:solidFill>
              </a:rPr>
              <a:t>Ασώματα ή άυλα πάγια στοιχεία (πελατεία, φήμη (</a:t>
            </a:r>
            <a:r>
              <a:rPr lang="en-US" sz="2100" b="1" dirty="0" smtClean="0">
                <a:solidFill>
                  <a:schemeClr val="accent2"/>
                </a:solidFill>
              </a:rPr>
              <a:t>good will) </a:t>
            </a:r>
            <a:r>
              <a:rPr lang="el-GR" sz="2100" b="1" dirty="0" smtClean="0">
                <a:solidFill>
                  <a:schemeClr val="accent2"/>
                </a:solidFill>
              </a:rPr>
              <a:t>κ.α.</a:t>
            </a:r>
          </a:p>
          <a:p>
            <a:pPr algn="just"/>
            <a:endParaRPr lang="el-GR" sz="2400"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504056"/>
          </a:xfrm>
        </p:spPr>
        <p:txBody>
          <a:bodyPr/>
          <a:lstStyle/>
          <a:p>
            <a:r>
              <a:rPr lang="el-GR" sz="3600" b="1" dirty="0" smtClean="0">
                <a:solidFill>
                  <a:schemeClr val="tx1"/>
                </a:solidFill>
              </a:rPr>
              <a:t>Στοιχεία Παθητικού </a:t>
            </a:r>
            <a:r>
              <a:rPr lang="el-GR" sz="3600" b="1" dirty="0" smtClean="0"/>
              <a:t>Τράπεζας</a:t>
            </a:r>
            <a:endParaRPr lang="el-GR" sz="3600" dirty="0"/>
          </a:p>
        </p:txBody>
      </p:sp>
      <p:sp>
        <p:nvSpPr>
          <p:cNvPr id="3" name="2 - Θέση περιεχομένου"/>
          <p:cNvSpPr>
            <a:spLocks noGrp="1"/>
          </p:cNvSpPr>
          <p:nvPr>
            <p:ph idx="1"/>
          </p:nvPr>
        </p:nvSpPr>
        <p:spPr>
          <a:xfrm>
            <a:off x="0" y="692696"/>
            <a:ext cx="9144000" cy="6165304"/>
          </a:xfrm>
        </p:spPr>
        <p:txBody>
          <a:bodyPr/>
          <a:lstStyle/>
          <a:p>
            <a:pPr marL="609600" indent="-609600">
              <a:lnSpc>
                <a:spcPct val="90000"/>
              </a:lnSpc>
              <a:buNone/>
            </a:pPr>
            <a:r>
              <a:rPr lang="en-US" sz="2400" b="1" dirty="0" smtClean="0">
                <a:solidFill>
                  <a:schemeClr val="accent2"/>
                </a:solidFill>
              </a:rPr>
              <a:t>I. </a:t>
            </a:r>
            <a:r>
              <a:rPr lang="el-GR" sz="2400" b="1" dirty="0" smtClean="0">
                <a:solidFill>
                  <a:schemeClr val="accent2"/>
                </a:solidFill>
              </a:rPr>
              <a:t>Καταθέσεις:</a:t>
            </a:r>
            <a:r>
              <a:rPr lang="el-GR" sz="2000" b="1" dirty="0" smtClean="0">
                <a:solidFill>
                  <a:schemeClr val="accent2"/>
                </a:solidFill>
              </a:rPr>
              <a:t>  </a:t>
            </a:r>
          </a:p>
          <a:p>
            <a:pPr marL="990600" lvl="1" indent="-533400">
              <a:lnSpc>
                <a:spcPct val="90000"/>
              </a:lnSpc>
              <a:buClr>
                <a:srgbClr val="FF0000"/>
              </a:buClr>
              <a:buFont typeface="Wingdings" pitchFamily="2" charset="2"/>
              <a:buChar char="Ø"/>
            </a:pPr>
            <a:r>
              <a:rPr lang="el-GR" sz="2000" b="1" dirty="0" smtClean="0">
                <a:solidFill>
                  <a:schemeClr val="accent2"/>
                </a:solidFill>
              </a:rPr>
              <a:t>όψεως (</a:t>
            </a:r>
            <a:r>
              <a:rPr lang="en-US" sz="2000" b="1" dirty="0" smtClean="0">
                <a:solidFill>
                  <a:srgbClr val="FF0000"/>
                </a:solidFill>
              </a:rPr>
              <a:t>demand deposits</a:t>
            </a:r>
            <a:r>
              <a:rPr lang="en-US" sz="2000" b="1" dirty="0" smtClean="0">
                <a:solidFill>
                  <a:schemeClr val="accent2"/>
                </a:solidFill>
                <a:sym typeface="Wingdings" pitchFamily="2" charset="2"/>
              </a:rPr>
              <a:t>)</a:t>
            </a:r>
            <a:r>
              <a:rPr lang="el-GR" sz="2000" b="1" dirty="0" smtClean="0">
                <a:solidFill>
                  <a:schemeClr val="accent2"/>
                </a:solidFill>
                <a:sym typeface="Wingdings" pitchFamily="2" charset="2"/>
              </a:rPr>
              <a:t> </a:t>
            </a:r>
          </a:p>
          <a:p>
            <a:pPr marL="990600" lvl="1" indent="-533400">
              <a:lnSpc>
                <a:spcPct val="90000"/>
              </a:lnSpc>
              <a:buClr>
                <a:srgbClr val="FF0000"/>
              </a:buClr>
              <a:buFont typeface="Wingdings" pitchFamily="2" charset="2"/>
              <a:buChar char="Ø"/>
            </a:pPr>
            <a:r>
              <a:rPr lang="el-GR" sz="2000" b="1" dirty="0" smtClean="0">
                <a:solidFill>
                  <a:schemeClr val="accent2"/>
                </a:solidFill>
                <a:sym typeface="Wingdings" pitchFamily="2" charset="2"/>
              </a:rPr>
              <a:t>τρεχούμενοι λογαριασμοί</a:t>
            </a:r>
            <a:endParaRPr lang="el-GR" sz="2000" b="1" dirty="0" smtClean="0">
              <a:solidFill>
                <a:schemeClr val="accent2"/>
              </a:solidFill>
            </a:endParaRPr>
          </a:p>
          <a:p>
            <a:pPr marL="990600" lvl="1" indent="-533400">
              <a:lnSpc>
                <a:spcPct val="90000"/>
              </a:lnSpc>
              <a:buClr>
                <a:srgbClr val="FF0000"/>
              </a:buClr>
              <a:buFont typeface="Wingdings" pitchFamily="2" charset="2"/>
              <a:buChar char="Ø"/>
            </a:pPr>
            <a:r>
              <a:rPr lang="el-GR" sz="2000" b="1" dirty="0" smtClean="0">
                <a:solidFill>
                  <a:schemeClr val="accent2"/>
                </a:solidFill>
                <a:sym typeface="Wingdings" pitchFamily="2" charset="2"/>
              </a:rPr>
              <a:t>ταμιευτηρίου</a:t>
            </a:r>
          </a:p>
          <a:p>
            <a:pPr marL="990600" lvl="1" indent="-533400">
              <a:lnSpc>
                <a:spcPct val="90000"/>
              </a:lnSpc>
              <a:buClr>
                <a:srgbClr val="FF0000"/>
              </a:buClr>
              <a:buFont typeface="Wingdings" pitchFamily="2" charset="2"/>
              <a:buChar char="Ø"/>
            </a:pPr>
            <a:r>
              <a:rPr lang="el-GR" sz="2000" b="1" dirty="0" smtClean="0">
                <a:solidFill>
                  <a:schemeClr val="accent2"/>
                </a:solidFill>
                <a:sym typeface="Wingdings" pitchFamily="2" charset="2"/>
              </a:rPr>
              <a:t>με προειδοποίηση</a:t>
            </a:r>
          </a:p>
          <a:p>
            <a:pPr marL="990600" lvl="1" indent="-533400">
              <a:lnSpc>
                <a:spcPct val="90000"/>
              </a:lnSpc>
              <a:buClr>
                <a:srgbClr val="FF0000"/>
              </a:buClr>
              <a:buFont typeface="Wingdings" pitchFamily="2" charset="2"/>
              <a:buChar char="Ø"/>
            </a:pPr>
            <a:r>
              <a:rPr lang="el-GR" sz="2000" b="1" dirty="0" smtClean="0">
                <a:solidFill>
                  <a:schemeClr val="accent2"/>
                </a:solidFill>
                <a:sym typeface="Wingdings" pitchFamily="2" charset="2"/>
              </a:rPr>
              <a:t>προθεσμίας</a:t>
            </a:r>
          </a:p>
          <a:p>
            <a:pPr marL="990600" lvl="1" indent="-533400">
              <a:lnSpc>
                <a:spcPct val="90000"/>
              </a:lnSpc>
              <a:buClr>
                <a:srgbClr val="FF0000"/>
              </a:buClr>
              <a:buFont typeface="Wingdings" pitchFamily="2" charset="2"/>
              <a:buChar char="Ø"/>
            </a:pPr>
            <a:r>
              <a:rPr lang="el-GR" sz="2000" b="1" dirty="0" smtClean="0">
                <a:solidFill>
                  <a:schemeClr val="accent2"/>
                </a:solidFill>
                <a:sym typeface="Wingdings" pitchFamily="2" charset="2"/>
              </a:rPr>
              <a:t>σε συνάλλαγμα, </a:t>
            </a:r>
            <a:endParaRPr lang="en-US" sz="2000" b="1" dirty="0" smtClean="0">
              <a:solidFill>
                <a:schemeClr val="accent2"/>
              </a:solidFill>
              <a:sym typeface="Wingdings" pitchFamily="2" charset="2"/>
            </a:endParaRPr>
          </a:p>
          <a:p>
            <a:pPr marL="990600" lvl="1" indent="-533400">
              <a:lnSpc>
                <a:spcPct val="90000"/>
              </a:lnSpc>
              <a:buClr>
                <a:srgbClr val="FF0000"/>
              </a:buClr>
              <a:buFont typeface="Wingdings" pitchFamily="2" charset="2"/>
              <a:buChar char="Ø"/>
            </a:pPr>
            <a:r>
              <a:rPr lang="el-GR" sz="2000" b="1" dirty="0" smtClean="0">
                <a:solidFill>
                  <a:schemeClr val="accent2"/>
                </a:solidFill>
                <a:sym typeface="Wingdings" pitchFamily="2" charset="2"/>
              </a:rPr>
              <a:t>άλλων τραπεζών κ.α.</a:t>
            </a:r>
            <a:endParaRPr lang="el-GR" sz="2000" b="1" dirty="0" smtClean="0">
              <a:solidFill>
                <a:schemeClr val="accent2"/>
              </a:solidFill>
            </a:endParaRPr>
          </a:p>
          <a:p>
            <a:pPr marL="609600" indent="-609600">
              <a:lnSpc>
                <a:spcPct val="90000"/>
              </a:lnSpc>
              <a:buNone/>
            </a:pPr>
            <a:r>
              <a:rPr lang="en-US" sz="2400" b="1" dirty="0" smtClean="0">
                <a:solidFill>
                  <a:schemeClr val="accent2"/>
                </a:solidFill>
              </a:rPr>
              <a:t>II. </a:t>
            </a:r>
            <a:r>
              <a:rPr lang="el-GR" sz="2400" b="1" dirty="0" smtClean="0">
                <a:solidFill>
                  <a:schemeClr val="accent2"/>
                </a:solidFill>
              </a:rPr>
              <a:t>Ίδια Κεφάλαια:</a:t>
            </a:r>
          </a:p>
          <a:p>
            <a:pPr marL="990600" lvl="1" indent="-533400">
              <a:lnSpc>
                <a:spcPct val="90000"/>
              </a:lnSpc>
              <a:buClr>
                <a:srgbClr val="FF0000"/>
              </a:buClr>
              <a:buFont typeface="Wingdings" pitchFamily="2" charset="2"/>
              <a:buChar char="Ø"/>
            </a:pPr>
            <a:r>
              <a:rPr lang="el-GR" sz="2000" b="1" dirty="0" smtClean="0">
                <a:solidFill>
                  <a:schemeClr val="accent2"/>
                </a:solidFill>
              </a:rPr>
              <a:t>Μετοχικό κεφάλαιο</a:t>
            </a:r>
          </a:p>
          <a:p>
            <a:pPr marL="990600" lvl="1" indent="-533400">
              <a:lnSpc>
                <a:spcPct val="90000"/>
              </a:lnSpc>
              <a:buClr>
                <a:srgbClr val="FF0000"/>
              </a:buClr>
              <a:buFont typeface="Wingdings" pitchFamily="2" charset="2"/>
              <a:buChar char="Ø"/>
            </a:pPr>
            <a:r>
              <a:rPr lang="el-GR" sz="2000" b="1" dirty="0" smtClean="0">
                <a:solidFill>
                  <a:schemeClr val="accent2"/>
                </a:solidFill>
              </a:rPr>
              <a:t>Αποθεματικά (τακτικά, έκτατα, και ειδικών διατάξεων νόμων)</a:t>
            </a:r>
          </a:p>
          <a:p>
            <a:pPr marL="990600" lvl="1" indent="-533400">
              <a:lnSpc>
                <a:spcPct val="90000"/>
              </a:lnSpc>
              <a:buClr>
                <a:srgbClr val="FF0000"/>
              </a:buClr>
              <a:buFont typeface="Wingdings" pitchFamily="2" charset="2"/>
              <a:buChar char="Ø"/>
            </a:pPr>
            <a:r>
              <a:rPr lang="el-GR" sz="2000" b="1" dirty="0" smtClean="0">
                <a:solidFill>
                  <a:schemeClr val="accent2"/>
                </a:solidFill>
              </a:rPr>
              <a:t>Διαφορά από την έκδοση μετοχών υπέρ το άρτιο</a:t>
            </a:r>
          </a:p>
          <a:p>
            <a:pPr marL="990600" lvl="1" indent="-533400">
              <a:lnSpc>
                <a:spcPct val="90000"/>
              </a:lnSpc>
              <a:buClr>
                <a:srgbClr val="FF0000"/>
              </a:buClr>
              <a:buFont typeface="Wingdings" pitchFamily="2" charset="2"/>
              <a:buChar char="Ø"/>
            </a:pPr>
            <a:r>
              <a:rPr lang="el-GR" sz="2000" b="1" dirty="0" smtClean="0">
                <a:solidFill>
                  <a:schemeClr val="accent2"/>
                </a:solidFill>
              </a:rPr>
              <a:t>Αποτελέσματα εις νέον, κ.α.</a:t>
            </a:r>
            <a:endParaRPr lang="en-US" sz="2000" b="1" dirty="0" smtClean="0">
              <a:solidFill>
                <a:schemeClr val="accent2"/>
              </a:solidFill>
            </a:endParaRPr>
          </a:p>
          <a:p>
            <a:pPr marL="609600" indent="-609600">
              <a:lnSpc>
                <a:spcPct val="90000"/>
              </a:lnSpc>
              <a:buClr>
                <a:schemeClr val="accent2"/>
              </a:buClr>
              <a:buNone/>
            </a:pPr>
            <a:r>
              <a:rPr lang="en-US" sz="2400" b="1" dirty="0" smtClean="0">
                <a:solidFill>
                  <a:schemeClr val="accent2"/>
                </a:solidFill>
              </a:rPr>
              <a:t>III. </a:t>
            </a:r>
            <a:r>
              <a:rPr lang="el-GR" sz="2400" b="1" dirty="0" smtClean="0">
                <a:solidFill>
                  <a:schemeClr val="accent2"/>
                </a:solidFill>
              </a:rPr>
              <a:t>Λοιπά στοιχεία παθητικού</a:t>
            </a:r>
            <a:r>
              <a:rPr lang="el-GR" sz="2000" b="1" dirty="0" smtClean="0">
                <a:solidFill>
                  <a:schemeClr val="accent2"/>
                </a:solidFill>
              </a:rPr>
              <a:t>:</a:t>
            </a:r>
          </a:p>
          <a:p>
            <a:pPr marL="990600" lvl="1" indent="-533400">
              <a:lnSpc>
                <a:spcPct val="90000"/>
              </a:lnSpc>
              <a:buClr>
                <a:srgbClr val="FF0000"/>
              </a:buClr>
              <a:buFont typeface="Wingdings" pitchFamily="2" charset="2"/>
              <a:buChar char="Ø"/>
            </a:pPr>
            <a:r>
              <a:rPr lang="el-GR" sz="2000" b="1" dirty="0" smtClean="0">
                <a:solidFill>
                  <a:schemeClr val="accent2"/>
                </a:solidFill>
              </a:rPr>
              <a:t>Μερίσματα πληρωτέα</a:t>
            </a:r>
          </a:p>
          <a:p>
            <a:pPr marL="990600" lvl="1" indent="-533400">
              <a:lnSpc>
                <a:spcPct val="90000"/>
              </a:lnSpc>
              <a:buClr>
                <a:srgbClr val="FF0000"/>
              </a:buClr>
              <a:buFont typeface="Wingdings" pitchFamily="2" charset="2"/>
              <a:buChar char="Ø"/>
            </a:pPr>
            <a:r>
              <a:rPr lang="el-GR" sz="2000" b="1" dirty="0" smtClean="0">
                <a:solidFill>
                  <a:schemeClr val="accent2"/>
                </a:solidFill>
              </a:rPr>
              <a:t>Επιταγές και εντολές πληρωτέες,</a:t>
            </a:r>
          </a:p>
          <a:p>
            <a:pPr marL="990600" lvl="1" indent="-533400">
              <a:lnSpc>
                <a:spcPct val="90000"/>
              </a:lnSpc>
              <a:buClr>
                <a:srgbClr val="FF0000"/>
              </a:buClr>
              <a:buFont typeface="Wingdings" pitchFamily="2" charset="2"/>
              <a:buChar char="Ø"/>
            </a:pPr>
            <a:r>
              <a:rPr lang="el-GR" sz="2000" b="1" dirty="0" smtClean="0">
                <a:solidFill>
                  <a:schemeClr val="accent2"/>
                </a:solidFill>
              </a:rPr>
              <a:t>Φόροι, </a:t>
            </a:r>
            <a:r>
              <a:rPr lang="el-GR" sz="1800" b="1" dirty="0" smtClean="0">
                <a:solidFill>
                  <a:schemeClr val="accent2"/>
                </a:solidFill>
              </a:rPr>
              <a:t>κ.α.</a:t>
            </a:r>
          </a:p>
          <a:p>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90066"/>
          </a:xfrm>
        </p:spPr>
        <p:txBody>
          <a:bodyPr/>
          <a:lstStyle/>
          <a:p>
            <a:r>
              <a:rPr lang="el-GR" sz="3600" b="1" dirty="0" smtClean="0"/>
              <a:t>Κρατικές Δαπάνες και Έσοδα</a:t>
            </a:r>
            <a:endParaRPr lang="el-GR" sz="3600" b="1" dirty="0"/>
          </a:p>
        </p:txBody>
      </p:sp>
      <p:pic>
        <p:nvPicPr>
          <p:cNvPr id="257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6712"/>
            <a:ext cx="8928992"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87885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2400"/>
            <a:ext cx="9144000" cy="533400"/>
          </a:xfrm>
        </p:spPr>
        <p:txBody>
          <a:bodyPr/>
          <a:lstStyle/>
          <a:p>
            <a:r>
              <a:rPr lang="el-GR" sz="3600" b="1" dirty="0">
                <a:solidFill>
                  <a:srgbClr val="003300"/>
                </a:solidFill>
              </a:rPr>
              <a:t>Βασική Λειτουργία μιας </a:t>
            </a:r>
            <a:r>
              <a:rPr lang="el-GR" sz="3600" b="1" dirty="0" smtClean="0">
                <a:solidFill>
                  <a:srgbClr val="003300"/>
                </a:solidFill>
              </a:rPr>
              <a:t>Τράπεζας (1)</a:t>
            </a:r>
            <a:endParaRPr lang="el-GR" sz="3600" b="1" dirty="0">
              <a:solidFill>
                <a:srgbClr val="003300"/>
              </a:solidFill>
            </a:endParaRPr>
          </a:p>
        </p:txBody>
      </p:sp>
      <p:sp>
        <p:nvSpPr>
          <p:cNvPr id="11267" name="Rectangle 3"/>
          <p:cNvSpPr>
            <a:spLocks noGrp="1" noChangeArrowheads="1"/>
          </p:cNvSpPr>
          <p:nvPr>
            <p:ph type="body" idx="1"/>
          </p:nvPr>
        </p:nvSpPr>
        <p:spPr>
          <a:xfrm>
            <a:off x="0" y="1196752"/>
            <a:ext cx="9144000" cy="5661248"/>
          </a:xfrm>
        </p:spPr>
        <p:txBody>
          <a:bodyPr/>
          <a:lstStyle/>
          <a:p>
            <a:pPr marL="609600" indent="-609600">
              <a:lnSpc>
                <a:spcPct val="90000"/>
              </a:lnSpc>
              <a:buClr>
                <a:srgbClr val="FF0000"/>
              </a:buClr>
              <a:buFont typeface="Wingdings" pitchFamily="2" charset="2"/>
              <a:buChar char="q"/>
            </a:pPr>
            <a:r>
              <a:rPr lang="el-GR" sz="2000" b="1" dirty="0">
                <a:solidFill>
                  <a:schemeClr val="accent2"/>
                </a:solidFill>
              </a:rPr>
              <a:t>Ο Α καταθέτει </a:t>
            </a:r>
            <a:r>
              <a:rPr lang="el-GR" sz="2000" b="1" dirty="0" smtClean="0">
                <a:solidFill>
                  <a:schemeClr val="accent2"/>
                </a:solidFill>
              </a:rPr>
              <a:t>€2.000 </a:t>
            </a:r>
            <a:r>
              <a:rPr lang="el-GR" sz="2000" b="1" dirty="0">
                <a:solidFill>
                  <a:schemeClr val="accent2"/>
                </a:solidFill>
              </a:rPr>
              <a:t>στην τράπεζα </a:t>
            </a:r>
            <a:r>
              <a:rPr lang="el-GR" sz="2000" b="1" dirty="0" smtClean="0">
                <a:solidFill>
                  <a:schemeClr val="accent2"/>
                </a:solidFill>
              </a:rPr>
              <a:t>ΔΕΛΤΑ </a:t>
            </a:r>
            <a:r>
              <a:rPr lang="el-GR" sz="2000" b="1" dirty="0">
                <a:solidFill>
                  <a:schemeClr val="accent2"/>
                </a:solidFill>
              </a:rPr>
              <a:t>και ανοίγει ένα </a:t>
            </a:r>
            <a:r>
              <a:rPr lang="el-GR" sz="2000" b="1" dirty="0" smtClean="0">
                <a:solidFill>
                  <a:schemeClr val="accent2"/>
                </a:solidFill>
              </a:rPr>
              <a:t>λογ/σμό </a:t>
            </a:r>
            <a:r>
              <a:rPr lang="el-GR" sz="2000" b="1" dirty="0">
                <a:solidFill>
                  <a:schemeClr val="accent2"/>
                </a:solidFill>
              </a:rPr>
              <a:t>όψεως. Έχουμε τις εξής αλλαγές: </a:t>
            </a:r>
          </a:p>
          <a:p>
            <a:pPr marL="609600" indent="-609600">
              <a:lnSpc>
                <a:spcPct val="90000"/>
              </a:lnSpc>
              <a:buFont typeface="Wingdings" pitchFamily="2" charset="2"/>
              <a:buChar char="v"/>
            </a:pPr>
            <a:r>
              <a:rPr lang="el-GR" sz="2400" b="1" dirty="0">
                <a:solidFill>
                  <a:schemeClr val="accent2"/>
                </a:solidFill>
              </a:rPr>
              <a:t>    </a:t>
            </a:r>
            <a:r>
              <a:rPr lang="el-GR" sz="2400" b="1" u="sng" dirty="0">
                <a:solidFill>
                  <a:schemeClr val="accent2"/>
                </a:solidFill>
              </a:rPr>
              <a:t>Ενεργητικό                       </a:t>
            </a:r>
            <a:r>
              <a:rPr lang="el-GR" sz="2400" b="1" u="sng" dirty="0" smtClean="0">
                <a:solidFill>
                  <a:schemeClr val="accent2"/>
                </a:solidFill>
              </a:rPr>
              <a:t>ΔΕΛΤΑ                        </a:t>
            </a:r>
            <a:r>
              <a:rPr lang="el-GR" sz="2400" b="1" u="sng" dirty="0">
                <a:solidFill>
                  <a:schemeClr val="accent2"/>
                </a:solidFill>
              </a:rPr>
              <a:t>Παθητικό</a:t>
            </a:r>
            <a:r>
              <a:rPr lang="el-GR" sz="2000" b="1" dirty="0">
                <a:solidFill>
                  <a:schemeClr val="accent2"/>
                </a:solidFill>
              </a:rPr>
              <a:t>  </a:t>
            </a:r>
          </a:p>
          <a:p>
            <a:pPr marL="990600" lvl="1" indent="-533400">
              <a:lnSpc>
                <a:spcPct val="90000"/>
              </a:lnSpc>
              <a:buClr>
                <a:srgbClr val="FF0000"/>
              </a:buClr>
              <a:buFont typeface="Wingdings" pitchFamily="2" charset="2"/>
              <a:buNone/>
            </a:pPr>
            <a:r>
              <a:rPr lang="el-GR" sz="2000" b="1" dirty="0">
                <a:solidFill>
                  <a:schemeClr val="accent2"/>
                </a:solidFill>
              </a:rPr>
              <a:t>       Διαθέσιμα</a:t>
            </a:r>
            <a:r>
              <a:rPr lang="en-US" sz="2000" b="1" dirty="0">
                <a:solidFill>
                  <a:schemeClr val="accent2"/>
                </a:solidFill>
              </a:rPr>
              <a:t> </a:t>
            </a:r>
            <a:r>
              <a:rPr lang="el-GR" sz="2000" b="1" dirty="0" smtClean="0">
                <a:solidFill>
                  <a:srgbClr val="FF0000"/>
                </a:solidFill>
              </a:rPr>
              <a:t>+</a:t>
            </a:r>
            <a:r>
              <a:rPr lang="el-GR" sz="2000" b="1" dirty="0" smtClean="0">
                <a:solidFill>
                  <a:schemeClr val="accent2"/>
                </a:solidFill>
              </a:rPr>
              <a:t>2.000</a:t>
            </a:r>
            <a:r>
              <a:rPr lang="el-GR" sz="2000" b="1" dirty="0">
                <a:solidFill>
                  <a:schemeClr val="accent2"/>
                </a:solidFill>
              </a:rPr>
              <a:t>		       </a:t>
            </a:r>
            <a:r>
              <a:rPr lang="el-GR" sz="2000" b="1" dirty="0" smtClean="0">
                <a:solidFill>
                  <a:schemeClr val="accent2"/>
                </a:solidFill>
              </a:rPr>
              <a:t>        Καταθέσεις </a:t>
            </a:r>
            <a:r>
              <a:rPr lang="el-GR" sz="2000" b="1" dirty="0">
                <a:solidFill>
                  <a:schemeClr val="accent2"/>
                </a:solidFill>
              </a:rPr>
              <a:t>Όψεως</a:t>
            </a:r>
            <a:r>
              <a:rPr lang="en-US" sz="2000" b="1" dirty="0">
                <a:solidFill>
                  <a:schemeClr val="accent2"/>
                </a:solidFill>
              </a:rPr>
              <a:t> </a:t>
            </a:r>
            <a:r>
              <a:rPr lang="el-GR" sz="2000" b="1" dirty="0" smtClean="0">
                <a:solidFill>
                  <a:srgbClr val="FF0000"/>
                </a:solidFill>
              </a:rPr>
              <a:t>+</a:t>
            </a:r>
            <a:r>
              <a:rPr lang="el-GR" sz="2000" b="1" dirty="0" smtClean="0">
                <a:solidFill>
                  <a:schemeClr val="accent2"/>
                </a:solidFill>
              </a:rPr>
              <a:t>2.000</a:t>
            </a:r>
            <a:endParaRPr lang="el-GR" sz="2000" b="1" dirty="0">
              <a:solidFill>
                <a:schemeClr val="accent2"/>
              </a:solidFill>
            </a:endParaRPr>
          </a:p>
          <a:p>
            <a:pPr marL="990600" lvl="1" indent="-533400">
              <a:lnSpc>
                <a:spcPct val="90000"/>
              </a:lnSpc>
              <a:buClr>
                <a:srgbClr val="FF0000"/>
              </a:buClr>
              <a:buFont typeface="Wingdings" pitchFamily="2" charset="2"/>
              <a:buNone/>
            </a:pPr>
            <a:endParaRPr lang="el-GR" sz="500" b="1" dirty="0">
              <a:solidFill>
                <a:schemeClr val="accent2"/>
              </a:solidFill>
            </a:endParaRPr>
          </a:p>
          <a:p>
            <a:pPr marL="609600" indent="-609600" algn="just">
              <a:lnSpc>
                <a:spcPct val="90000"/>
              </a:lnSpc>
              <a:buClr>
                <a:srgbClr val="FF0000"/>
              </a:buClr>
              <a:buFont typeface="Wingdings" pitchFamily="2" charset="2"/>
              <a:buChar char="q"/>
            </a:pPr>
            <a:r>
              <a:rPr lang="el-GR" sz="2000" b="1" dirty="0">
                <a:solidFill>
                  <a:schemeClr val="accent2"/>
                </a:solidFill>
              </a:rPr>
              <a:t>Ο Β έχει λογαριασμό όψεως στην Τράπεζα </a:t>
            </a:r>
            <a:r>
              <a:rPr lang="el-GR" sz="2000" b="1" dirty="0" smtClean="0">
                <a:solidFill>
                  <a:schemeClr val="accent2"/>
                </a:solidFill>
              </a:rPr>
              <a:t>ΖΗΤΑ </a:t>
            </a:r>
            <a:r>
              <a:rPr lang="el-GR" sz="2000" b="1" dirty="0">
                <a:solidFill>
                  <a:schemeClr val="accent2"/>
                </a:solidFill>
              </a:rPr>
              <a:t>και </a:t>
            </a:r>
            <a:r>
              <a:rPr lang="el-GR" sz="2000" b="1" dirty="0" smtClean="0">
                <a:solidFill>
                  <a:schemeClr val="accent2"/>
                </a:solidFill>
              </a:rPr>
              <a:t>δίνει </a:t>
            </a:r>
            <a:r>
              <a:rPr lang="el-GR" sz="2000" b="1" dirty="0">
                <a:solidFill>
                  <a:schemeClr val="accent2"/>
                </a:solidFill>
              </a:rPr>
              <a:t>μια προσωπική </a:t>
            </a:r>
            <a:r>
              <a:rPr lang="el-GR" sz="2000" b="1" dirty="0" smtClean="0">
                <a:solidFill>
                  <a:schemeClr val="accent2"/>
                </a:solidFill>
              </a:rPr>
              <a:t>επιταγή </a:t>
            </a:r>
            <a:r>
              <a:rPr lang="el-GR" sz="2000" b="1" dirty="0">
                <a:solidFill>
                  <a:schemeClr val="accent2"/>
                </a:solidFill>
              </a:rPr>
              <a:t>€1.000 στον Α που την καταθέτει </a:t>
            </a:r>
            <a:r>
              <a:rPr lang="el-GR" sz="2000" b="1" dirty="0" smtClean="0">
                <a:solidFill>
                  <a:schemeClr val="accent2"/>
                </a:solidFill>
              </a:rPr>
              <a:t> προς είσπραξη στην ΔΕΛΤΑ στο λογαριασμό όψεως που τηρεί εκεί. </a:t>
            </a:r>
          </a:p>
          <a:p>
            <a:pPr marL="609600" indent="-609600" algn="just">
              <a:lnSpc>
                <a:spcPct val="90000"/>
              </a:lnSpc>
              <a:buClr>
                <a:srgbClr val="FF0000"/>
              </a:buClr>
              <a:buFont typeface="Wingdings" pitchFamily="2" charset="2"/>
              <a:buChar char="q"/>
            </a:pPr>
            <a:r>
              <a:rPr lang="el-GR" sz="2000" b="1" dirty="0" smtClean="0">
                <a:solidFill>
                  <a:srgbClr val="FF0000"/>
                </a:solidFill>
              </a:rPr>
              <a:t>Αρχικά </a:t>
            </a:r>
            <a:r>
              <a:rPr lang="el-GR" sz="2000" b="1" dirty="0">
                <a:solidFill>
                  <a:srgbClr val="FF0000"/>
                </a:solidFill>
              </a:rPr>
              <a:t>έχουμε</a:t>
            </a:r>
            <a:r>
              <a:rPr lang="el-GR" sz="2000" b="1" dirty="0">
                <a:solidFill>
                  <a:schemeClr val="accent2"/>
                </a:solidFill>
              </a:rPr>
              <a:t>:</a:t>
            </a:r>
          </a:p>
          <a:p>
            <a:pPr marL="609600" indent="-609600">
              <a:lnSpc>
                <a:spcPct val="90000"/>
              </a:lnSpc>
              <a:buFont typeface="Wingdings" pitchFamily="2" charset="2"/>
              <a:buChar char="v"/>
            </a:pPr>
            <a:r>
              <a:rPr lang="el-GR" sz="2400" b="1" u="sng" dirty="0">
                <a:solidFill>
                  <a:schemeClr val="accent2"/>
                </a:solidFill>
              </a:rPr>
              <a:t>Ενεργητικό                          </a:t>
            </a:r>
            <a:r>
              <a:rPr lang="el-GR" sz="2400" b="1" u="sng" dirty="0" smtClean="0">
                <a:solidFill>
                  <a:schemeClr val="accent2"/>
                </a:solidFill>
              </a:rPr>
              <a:t>ΔΕΛΤΑ                         </a:t>
            </a:r>
            <a:r>
              <a:rPr lang="el-GR" sz="2400" b="1" u="sng" dirty="0">
                <a:solidFill>
                  <a:schemeClr val="accent2"/>
                </a:solidFill>
              </a:rPr>
              <a:t>Παθητικό</a:t>
            </a:r>
            <a:r>
              <a:rPr lang="el-GR" sz="2000" b="1" dirty="0">
                <a:solidFill>
                  <a:schemeClr val="accent2"/>
                </a:solidFill>
              </a:rPr>
              <a:t>  </a:t>
            </a:r>
          </a:p>
          <a:p>
            <a:pPr marL="990600" lvl="1" indent="-533400">
              <a:lnSpc>
                <a:spcPct val="90000"/>
              </a:lnSpc>
              <a:buClr>
                <a:srgbClr val="FF0000"/>
              </a:buClr>
              <a:buNone/>
            </a:pPr>
            <a:r>
              <a:rPr lang="el-GR" sz="2000" b="1" dirty="0" smtClean="0">
                <a:solidFill>
                  <a:schemeClr val="accent2"/>
                </a:solidFill>
              </a:rPr>
              <a:t>Διαθέσιμα</a:t>
            </a:r>
            <a:r>
              <a:rPr lang="en-US" sz="2000" b="1" dirty="0" smtClean="0">
                <a:solidFill>
                  <a:schemeClr val="accent2"/>
                </a:solidFill>
              </a:rPr>
              <a:t> </a:t>
            </a:r>
            <a:r>
              <a:rPr lang="el-GR" sz="2000" b="1" dirty="0" smtClean="0">
                <a:solidFill>
                  <a:schemeClr val="accent2"/>
                </a:solidFill>
              </a:rPr>
              <a:t> </a:t>
            </a:r>
            <a:r>
              <a:rPr lang="el-GR" sz="2000" b="1" dirty="0" smtClean="0">
                <a:solidFill>
                  <a:srgbClr val="FF0000"/>
                </a:solidFill>
              </a:rPr>
              <a:t>+ </a:t>
            </a:r>
            <a:r>
              <a:rPr lang="el-GR" sz="2000" b="1" dirty="0" smtClean="0">
                <a:solidFill>
                  <a:schemeClr val="accent2"/>
                </a:solidFill>
              </a:rPr>
              <a:t>2.000		 Καταθέσεις Όψεως</a:t>
            </a:r>
            <a:r>
              <a:rPr lang="en-US" sz="2000" b="1" dirty="0" smtClean="0">
                <a:solidFill>
                  <a:schemeClr val="accent2"/>
                </a:solidFill>
              </a:rPr>
              <a:t> </a:t>
            </a:r>
            <a:r>
              <a:rPr lang="el-GR" sz="2000" b="1" dirty="0" smtClean="0">
                <a:solidFill>
                  <a:schemeClr val="accent2"/>
                </a:solidFill>
              </a:rPr>
              <a:t>		     </a:t>
            </a:r>
            <a:r>
              <a:rPr lang="el-GR" sz="2000" b="1" dirty="0" smtClean="0">
                <a:solidFill>
                  <a:srgbClr val="FF0000"/>
                </a:solidFill>
              </a:rPr>
              <a:t>+ </a:t>
            </a:r>
            <a:r>
              <a:rPr lang="el-GR" sz="2000" b="1" dirty="0" smtClean="0">
                <a:solidFill>
                  <a:schemeClr val="accent2"/>
                </a:solidFill>
              </a:rPr>
              <a:t>2.000</a:t>
            </a:r>
          </a:p>
          <a:p>
            <a:pPr marL="990600" lvl="1" indent="-533400">
              <a:lnSpc>
                <a:spcPct val="90000"/>
              </a:lnSpc>
              <a:buClr>
                <a:srgbClr val="FF0000"/>
              </a:buClr>
              <a:buNone/>
            </a:pPr>
            <a:r>
              <a:rPr lang="el-GR" sz="2000" b="1" dirty="0" smtClean="0">
                <a:solidFill>
                  <a:schemeClr val="accent2"/>
                </a:solidFill>
              </a:rPr>
              <a:t>Διαθέσιμα  </a:t>
            </a:r>
            <a:r>
              <a:rPr lang="el-GR" sz="2000" b="1" dirty="0" smtClean="0">
                <a:solidFill>
                  <a:srgbClr val="FF0000"/>
                </a:solidFill>
              </a:rPr>
              <a:t>+ </a:t>
            </a:r>
            <a:r>
              <a:rPr lang="el-GR" sz="2000" b="1" dirty="0" smtClean="0">
                <a:solidFill>
                  <a:schemeClr val="accent2"/>
                </a:solidFill>
              </a:rPr>
              <a:t>1.000		 Δεσμευμένες Καταθέσεις όψεως </a:t>
            </a:r>
            <a:r>
              <a:rPr lang="el-GR" sz="2000" b="1" dirty="0" smtClean="0">
                <a:solidFill>
                  <a:srgbClr val="FF0000"/>
                </a:solidFill>
              </a:rPr>
              <a:t>+</a:t>
            </a:r>
            <a:r>
              <a:rPr lang="el-GR" sz="2000" b="1" dirty="0" smtClean="0">
                <a:solidFill>
                  <a:schemeClr val="accent2"/>
                </a:solidFill>
              </a:rPr>
              <a:t> 1.000</a:t>
            </a:r>
          </a:p>
          <a:p>
            <a:pPr marL="990600" lvl="1" indent="-533400">
              <a:lnSpc>
                <a:spcPct val="90000"/>
              </a:lnSpc>
              <a:buClr>
                <a:srgbClr val="FF0000"/>
              </a:buClr>
              <a:buNone/>
            </a:pPr>
            <a:r>
              <a:rPr lang="el-GR" sz="2000" b="1" dirty="0" smtClean="0">
                <a:solidFill>
                  <a:schemeClr val="accent2"/>
                </a:solidFill>
              </a:rPr>
              <a:t>(προς είσπραξη) 	</a:t>
            </a:r>
          </a:p>
        </p:txBody>
      </p:sp>
      <p:sp>
        <p:nvSpPr>
          <p:cNvPr id="11268"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11269"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11270"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
        <p:nvSpPr>
          <p:cNvPr id="11282" name="Line 18"/>
          <p:cNvSpPr>
            <a:spLocks noChangeShapeType="1"/>
          </p:cNvSpPr>
          <p:nvPr/>
        </p:nvSpPr>
        <p:spPr bwMode="auto">
          <a:xfrm>
            <a:off x="1066800" y="1752600"/>
            <a:ext cx="0" cy="0"/>
          </a:xfrm>
          <a:prstGeom prst="line">
            <a:avLst/>
          </a:prstGeom>
          <a:noFill/>
          <a:ln w="9525">
            <a:solidFill>
              <a:schemeClr val="tx1"/>
            </a:solidFill>
            <a:round/>
            <a:headEnd/>
            <a:tailEnd/>
          </a:ln>
          <a:effectLst/>
        </p:spPr>
        <p:txBody>
          <a:bodyPr/>
          <a:lstStyle/>
          <a:p>
            <a:endParaRPr lang="el-GR" dirty="0"/>
          </a:p>
        </p:txBody>
      </p:sp>
      <p:sp>
        <p:nvSpPr>
          <p:cNvPr id="11290" name="Line 26"/>
          <p:cNvSpPr>
            <a:spLocks noChangeShapeType="1"/>
          </p:cNvSpPr>
          <p:nvPr/>
        </p:nvSpPr>
        <p:spPr bwMode="auto">
          <a:xfrm>
            <a:off x="4724400" y="4724400"/>
            <a:ext cx="0" cy="0"/>
          </a:xfrm>
          <a:prstGeom prst="line">
            <a:avLst/>
          </a:prstGeom>
          <a:noFill/>
          <a:ln w="9525">
            <a:solidFill>
              <a:schemeClr val="tx1"/>
            </a:solidFill>
            <a:round/>
            <a:headEnd/>
            <a:tailEnd/>
          </a:ln>
          <a:effectLst/>
        </p:spPr>
        <p:txBody>
          <a:bodyPr/>
          <a:lstStyle/>
          <a:p>
            <a:endParaRPr lang="el-GR" dirty="0"/>
          </a:p>
        </p:txBody>
      </p:sp>
      <p:sp>
        <p:nvSpPr>
          <p:cNvPr id="11292" name="Line 28"/>
          <p:cNvSpPr>
            <a:spLocks noChangeShapeType="1"/>
          </p:cNvSpPr>
          <p:nvPr/>
        </p:nvSpPr>
        <p:spPr bwMode="auto">
          <a:xfrm>
            <a:off x="4724400" y="6019800"/>
            <a:ext cx="0" cy="0"/>
          </a:xfrm>
          <a:prstGeom prst="line">
            <a:avLst/>
          </a:prstGeom>
          <a:noFill/>
          <a:ln w="9525">
            <a:solidFill>
              <a:schemeClr val="tx1"/>
            </a:solidFill>
            <a:round/>
            <a:headEnd/>
            <a:tailEnd/>
          </a:ln>
          <a:effectLst/>
        </p:spPr>
        <p:txBody>
          <a:bodyPr/>
          <a:lstStyle/>
          <a:p>
            <a:endParaRPr lang="el-GR" dirty="0"/>
          </a:p>
        </p:txBody>
      </p:sp>
      <p:sp>
        <p:nvSpPr>
          <p:cNvPr id="11293" name="Line 29"/>
          <p:cNvSpPr>
            <a:spLocks noChangeShapeType="1"/>
          </p:cNvSpPr>
          <p:nvPr/>
        </p:nvSpPr>
        <p:spPr bwMode="auto">
          <a:xfrm>
            <a:off x="4724400" y="59436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wipe(left)">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wipe(left)">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wipe(left)">
                                      <p:cBhvr>
                                        <p:cTn id="22" dur="500"/>
                                        <p:tgtEl>
                                          <p:spTgt spid="112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wipe(left)">
                                      <p:cBhvr>
                                        <p:cTn id="27" dur="500"/>
                                        <p:tgtEl>
                                          <p:spTgt spid="1126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7">
                                            <p:txEl>
                                              <p:pRg st="6" end="6"/>
                                            </p:txEl>
                                          </p:spTgt>
                                        </p:tgtEl>
                                        <p:attrNameLst>
                                          <p:attrName>style.visibility</p:attrName>
                                        </p:attrNameLst>
                                      </p:cBhvr>
                                      <p:to>
                                        <p:strVal val="visible"/>
                                      </p:to>
                                    </p:set>
                                    <p:animEffect transition="in" filter="wipe(left)">
                                      <p:cBhvr>
                                        <p:cTn id="32" dur="500"/>
                                        <p:tgtEl>
                                          <p:spTgt spid="1126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67">
                                            <p:txEl>
                                              <p:pRg st="7" end="7"/>
                                            </p:txEl>
                                          </p:spTgt>
                                        </p:tgtEl>
                                        <p:attrNameLst>
                                          <p:attrName>style.visibility</p:attrName>
                                        </p:attrNameLst>
                                      </p:cBhvr>
                                      <p:to>
                                        <p:strVal val="visible"/>
                                      </p:to>
                                    </p:set>
                                    <p:animEffect transition="in" filter="wipe(left)">
                                      <p:cBhvr>
                                        <p:cTn id="37" dur="500"/>
                                        <p:tgtEl>
                                          <p:spTgt spid="1126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67">
                                            <p:txEl>
                                              <p:pRg st="8" end="8"/>
                                            </p:txEl>
                                          </p:spTgt>
                                        </p:tgtEl>
                                        <p:attrNameLst>
                                          <p:attrName>style.visibility</p:attrName>
                                        </p:attrNameLst>
                                      </p:cBhvr>
                                      <p:to>
                                        <p:strVal val="visible"/>
                                      </p:to>
                                    </p:set>
                                    <p:animEffect transition="in" filter="wipe(left)">
                                      <p:cBhvr>
                                        <p:cTn id="42" dur="500"/>
                                        <p:tgtEl>
                                          <p:spTgt spid="1126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267">
                                            <p:txEl>
                                              <p:pRg st="9" end="9"/>
                                            </p:txEl>
                                          </p:spTgt>
                                        </p:tgtEl>
                                        <p:attrNameLst>
                                          <p:attrName>style.visibility</p:attrName>
                                        </p:attrNameLst>
                                      </p:cBhvr>
                                      <p:to>
                                        <p:strVal val="visible"/>
                                      </p:to>
                                    </p:set>
                                    <p:animEffect transition="in" filter="wipe(left)">
                                      <p:cBhvr>
                                        <p:cTn id="47" dur="500"/>
                                        <p:tgtEl>
                                          <p:spTgt spid="1126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784976" cy="1143000"/>
          </a:xfrm>
        </p:spPr>
        <p:txBody>
          <a:bodyPr/>
          <a:lstStyle/>
          <a:p>
            <a:r>
              <a:rPr lang="el-GR" sz="3600" b="1" dirty="0" smtClean="0">
                <a:solidFill>
                  <a:srgbClr val="003300"/>
                </a:solidFill>
              </a:rPr>
              <a:t>Βασική Λειτουργία μιας Τράπεζας (2)</a:t>
            </a:r>
            <a:endParaRPr lang="el-GR" sz="3600" dirty="0">
              <a:solidFill>
                <a:srgbClr val="003300"/>
              </a:solidFill>
            </a:endParaRPr>
          </a:p>
        </p:txBody>
      </p:sp>
      <p:sp>
        <p:nvSpPr>
          <p:cNvPr id="3" name="2 - Θέση περιεχομένου"/>
          <p:cNvSpPr>
            <a:spLocks noGrp="1"/>
          </p:cNvSpPr>
          <p:nvPr>
            <p:ph idx="1"/>
          </p:nvPr>
        </p:nvSpPr>
        <p:spPr>
          <a:xfrm>
            <a:off x="0" y="1600200"/>
            <a:ext cx="9144000" cy="4997151"/>
          </a:xfrm>
        </p:spPr>
        <p:txBody>
          <a:bodyPr/>
          <a:lstStyle/>
          <a:p>
            <a:pPr marL="609600" indent="-609600">
              <a:lnSpc>
                <a:spcPct val="90000"/>
              </a:lnSpc>
              <a:buClr>
                <a:srgbClr val="FF0000"/>
              </a:buClr>
              <a:buFont typeface="Wingdings" pitchFamily="2" charset="2"/>
              <a:buChar char="q"/>
            </a:pPr>
            <a:r>
              <a:rPr lang="el-GR" sz="2000" b="1" dirty="0" smtClean="0">
                <a:solidFill>
                  <a:srgbClr val="FF0000"/>
                </a:solidFill>
              </a:rPr>
              <a:t>Αργότερα </a:t>
            </a:r>
            <a:r>
              <a:rPr lang="el-GR" sz="2000" b="1" u="sng" dirty="0" smtClean="0">
                <a:solidFill>
                  <a:srgbClr val="003300"/>
                </a:solidFill>
              </a:rPr>
              <a:t>μετά</a:t>
            </a:r>
            <a:r>
              <a:rPr lang="el-GR" sz="2000" b="1" dirty="0" smtClean="0">
                <a:solidFill>
                  <a:srgbClr val="FF0000"/>
                </a:solidFill>
              </a:rPr>
              <a:t> την εκκαθάριση της επιταγής δίχως έξοδα έχουμε</a:t>
            </a:r>
            <a:r>
              <a:rPr lang="el-GR" sz="2000" b="1" dirty="0" smtClean="0">
                <a:solidFill>
                  <a:schemeClr val="accent2"/>
                </a:solidFill>
              </a:rPr>
              <a:t>:</a:t>
            </a:r>
            <a:endParaRPr lang="el-GR" sz="2400" b="1" dirty="0" smtClean="0">
              <a:solidFill>
                <a:schemeClr val="accent2"/>
              </a:solidFill>
            </a:endParaRPr>
          </a:p>
          <a:p>
            <a:pPr marL="609600" indent="-609600">
              <a:lnSpc>
                <a:spcPct val="90000"/>
              </a:lnSpc>
              <a:buFont typeface="Wingdings" pitchFamily="2" charset="2"/>
              <a:buChar char="v"/>
            </a:pPr>
            <a:r>
              <a:rPr lang="el-GR" sz="2400" b="1" u="sng" dirty="0" smtClean="0">
                <a:solidFill>
                  <a:schemeClr val="accent2"/>
                </a:solidFill>
              </a:rPr>
              <a:t>Ενεργητικό                        ΔΕΛΤΑ                           Παθητικό</a:t>
            </a:r>
            <a:endParaRPr lang="el-GR" sz="2000" b="1" dirty="0" smtClean="0">
              <a:solidFill>
                <a:schemeClr val="accent2"/>
              </a:solidFill>
            </a:endParaRPr>
          </a:p>
          <a:p>
            <a:pPr marL="609600" indent="-609600">
              <a:lnSpc>
                <a:spcPct val="90000"/>
              </a:lnSpc>
              <a:buNone/>
            </a:pPr>
            <a:r>
              <a:rPr lang="el-GR" sz="2000" b="1" dirty="0" smtClean="0">
                <a:solidFill>
                  <a:schemeClr val="accent2"/>
                </a:solidFill>
              </a:rPr>
              <a:t>Διαθέσιμα 3.000 (1.000</a:t>
            </a:r>
            <a:r>
              <a:rPr lang="el-GR" sz="2000" b="1" dirty="0" smtClean="0">
                <a:solidFill>
                  <a:srgbClr val="FF0000"/>
                </a:solidFill>
              </a:rPr>
              <a:t>+</a:t>
            </a:r>
            <a:r>
              <a:rPr lang="el-GR" sz="2000" b="1" dirty="0" smtClean="0">
                <a:solidFill>
                  <a:schemeClr val="accent2"/>
                </a:solidFill>
              </a:rPr>
              <a:t>2.000)	        Καταθέσεις Όψεως 3.000 (1.000 </a:t>
            </a:r>
            <a:r>
              <a:rPr lang="el-GR" sz="2000" b="1" dirty="0" smtClean="0">
                <a:solidFill>
                  <a:srgbClr val="FF0000"/>
                </a:solidFill>
              </a:rPr>
              <a:t>+</a:t>
            </a:r>
            <a:r>
              <a:rPr lang="el-GR" sz="2000" b="1" dirty="0" smtClean="0">
                <a:solidFill>
                  <a:schemeClr val="accent2"/>
                </a:solidFill>
              </a:rPr>
              <a:t>2.000)</a:t>
            </a:r>
          </a:p>
          <a:p>
            <a:pPr marL="990600" lvl="1" indent="-533400">
              <a:lnSpc>
                <a:spcPct val="90000"/>
              </a:lnSpc>
              <a:buClr>
                <a:srgbClr val="FF0000"/>
              </a:buClr>
              <a:buFont typeface="Wingdings" pitchFamily="2" charset="2"/>
              <a:buNone/>
            </a:pPr>
            <a:endParaRPr lang="el-GR" sz="2000" b="1" dirty="0" smtClean="0">
              <a:solidFill>
                <a:schemeClr val="accent2"/>
              </a:solidFill>
            </a:endParaRPr>
          </a:p>
          <a:p>
            <a:pPr marL="990600" lvl="1" indent="-533400">
              <a:lnSpc>
                <a:spcPct val="90000"/>
              </a:lnSpc>
              <a:buClr>
                <a:srgbClr val="FF0000"/>
              </a:buClr>
              <a:buFont typeface="Wingdings" pitchFamily="2" charset="2"/>
              <a:buNone/>
            </a:pPr>
            <a:endParaRPr lang="el-GR" sz="2000" b="1" dirty="0" smtClean="0">
              <a:solidFill>
                <a:schemeClr val="accent2"/>
              </a:solidFill>
            </a:endParaRPr>
          </a:p>
          <a:p>
            <a:pPr marL="990600" lvl="1" indent="-533400">
              <a:lnSpc>
                <a:spcPct val="90000"/>
              </a:lnSpc>
              <a:buClr>
                <a:srgbClr val="FF0000"/>
              </a:buClr>
              <a:buFont typeface="Wingdings" pitchFamily="2" charset="2"/>
              <a:buNone/>
            </a:pPr>
            <a:endParaRPr lang="el-GR" sz="600" b="1" dirty="0" smtClean="0">
              <a:solidFill>
                <a:schemeClr val="accent2"/>
              </a:solidFill>
            </a:endParaRPr>
          </a:p>
          <a:p>
            <a:pPr marL="609600" indent="-609600">
              <a:lnSpc>
                <a:spcPct val="90000"/>
              </a:lnSpc>
              <a:buFont typeface="Wingdings" pitchFamily="2" charset="2"/>
              <a:buChar char="v"/>
            </a:pPr>
            <a:r>
              <a:rPr lang="el-GR" sz="2400" b="1" u="sng" dirty="0" smtClean="0">
                <a:solidFill>
                  <a:schemeClr val="accent2"/>
                </a:solidFill>
              </a:rPr>
              <a:t>Ενεργητικό                         ΖΗΤΑ                            Παθητικό</a:t>
            </a:r>
            <a:r>
              <a:rPr lang="el-GR" sz="2000" b="1" dirty="0" smtClean="0">
                <a:solidFill>
                  <a:schemeClr val="accent2"/>
                </a:solidFill>
              </a:rPr>
              <a:t>  </a:t>
            </a:r>
          </a:p>
          <a:p>
            <a:pPr marL="990600" lvl="1" indent="-533400">
              <a:lnSpc>
                <a:spcPct val="90000"/>
              </a:lnSpc>
              <a:buClr>
                <a:srgbClr val="FF0000"/>
              </a:buClr>
              <a:buFont typeface="Wingdings" pitchFamily="2" charset="2"/>
              <a:buNone/>
            </a:pPr>
            <a:r>
              <a:rPr lang="el-GR" sz="2000" b="1" dirty="0" smtClean="0">
                <a:solidFill>
                  <a:schemeClr val="accent2"/>
                </a:solidFill>
              </a:rPr>
              <a:t>  Διαθέσιμα           </a:t>
            </a:r>
            <a:r>
              <a:rPr lang="el-GR" sz="2000" b="1" dirty="0" smtClean="0">
                <a:solidFill>
                  <a:srgbClr val="FF0000"/>
                </a:solidFill>
              </a:rPr>
              <a:t>-</a:t>
            </a:r>
            <a:r>
              <a:rPr lang="el-GR" sz="2000" b="1" dirty="0" smtClean="0">
                <a:solidFill>
                  <a:schemeClr val="accent2"/>
                </a:solidFill>
              </a:rPr>
              <a:t>1.000                          Καταθέσεις Όψεως </a:t>
            </a:r>
            <a:r>
              <a:rPr lang="el-GR" sz="2000" b="1" dirty="0" smtClean="0">
                <a:solidFill>
                  <a:srgbClr val="FF0000"/>
                </a:solidFill>
              </a:rPr>
              <a:t>-</a:t>
            </a:r>
            <a:r>
              <a:rPr lang="el-GR" sz="2000" b="1" dirty="0" smtClean="0">
                <a:solidFill>
                  <a:schemeClr val="accent2"/>
                </a:solidFill>
              </a:rPr>
              <a:t>1.000 </a:t>
            </a:r>
          </a:p>
          <a:p>
            <a:pPr marL="990600" lvl="1" indent="-533400">
              <a:lnSpc>
                <a:spcPct val="90000"/>
              </a:lnSpc>
              <a:buClr>
                <a:srgbClr val="FF0000"/>
              </a:buClr>
              <a:buFont typeface="Wingdings" pitchFamily="2" charset="2"/>
              <a:buNone/>
            </a:pPr>
            <a:endParaRPr lang="el-GR" sz="2000" b="1" dirty="0" smtClean="0">
              <a:solidFill>
                <a:schemeClr val="accent2"/>
              </a:solidFill>
            </a:endParaRPr>
          </a:p>
          <a:p>
            <a:pPr marL="990600" lvl="1" indent="-533400">
              <a:lnSpc>
                <a:spcPct val="90000"/>
              </a:lnSpc>
              <a:buClr>
                <a:srgbClr val="FF0000"/>
              </a:buClr>
              <a:buFont typeface="Wingdings" pitchFamily="2" charset="2"/>
              <a:buNone/>
            </a:pPr>
            <a:r>
              <a:rPr lang="el-GR" sz="500" b="1" dirty="0" smtClean="0">
                <a:solidFill>
                  <a:schemeClr val="accent2"/>
                </a:solidFill>
              </a:rPr>
              <a:t> </a:t>
            </a:r>
          </a:p>
          <a:p>
            <a:pPr marL="609600" indent="-609600">
              <a:lnSpc>
                <a:spcPct val="90000"/>
              </a:lnSpc>
              <a:buClr>
                <a:srgbClr val="FF0000"/>
              </a:buClr>
              <a:buFont typeface="Wingdings" pitchFamily="2" charset="2"/>
              <a:buChar char="q"/>
            </a:pPr>
            <a:r>
              <a:rPr lang="el-GR" sz="2000" b="1" dirty="0" smtClean="0">
                <a:solidFill>
                  <a:srgbClr val="FF0000"/>
                </a:solidFill>
                <a:sym typeface="Wingdings" pitchFamily="2" charset="2"/>
              </a:rPr>
              <a:t>Συμπέρασμα:</a:t>
            </a:r>
            <a:r>
              <a:rPr lang="el-GR" sz="2000" b="1" dirty="0" smtClean="0">
                <a:solidFill>
                  <a:schemeClr val="accent2"/>
                </a:solidFill>
                <a:sym typeface="Wingdings" pitchFamily="2" charset="2"/>
              </a:rPr>
              <a:t> Όταν η τράπεζα κερδίζει (</a:t>
            </a:r>
            <a:r>
              <a:rPr lang="el-GR" sz="2000" b="1" dirty="0" smtClean="0">
                <a:solidFill>
                  <a:srgbClr val="FF0000"/>
                </a:solidFill>
                <a:sym typeface="Wingdings" pitchFamily="2" charset="2"/>
              </a:rPr>
              <a:t>χάνει</a:t>
            </a:r>
            <a:r>
              <a:rPr lang="el-GR" sz="2000" b="1" dirty="0" smtClean="0">
                <a:solidFill>
                  <a:schemeClr val="accent2"/>
                </a:solidFill>
                <a:sym typeface="Wingdings" pitchFamily="2" charset="2"/>
              </a:rPr>
              <a:t>) καταθέσεις κερδίζει (</a:t>
            </a:r>
            <a:r>
              <a:rPr lang="el-GR" sz="2000" b="1" dirty="0" smtClean="0">
                <a:solidFill>
                  <a:srgbClr val="FF0000"/>
                </a:solidFill>
                <a:sym typeface="Wingdings" pitchFamily="2" charset="2"/>
              </a:rPr>
              <a:t>χάνει</a:t>
            </a:r>
            <a:r>
              <a:rPr lang="el-GR" sz="2000" b="1" dirty="0" smtClean="0">
                <a:solidFill>
                  <a:schemeClr val="accent2"/>
                </a:solidFill>
                <a:sym typeface="Wingdings" pitchFamily="2" charset="2"/>
              </a:rPr>
              <a:t>) ίσο ποσό αποθεματικών </a:t>
            </a:r>
          </a:p>
          <a:p>
            <a:endParaRPr lang="el-GR"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52400"/>
            <a:ext cx="9144000" cy="533400"/>
          </a:xfrm>
        </p:spPr>
        <p:txBody>
          <a:bodyPr/>
          <a:lstStyle/>
          <a:p>
            <a:r>
              <a:rPr lang="el-GR" sz="3600" b="1" dirty="0">
                <a:solidFill>
                  <a:srgbClr val="003300"/>
                </a:solidFill>
              </a:rPr>
              <a:t>Βασική Λειτουργία μιας </a:t>
            </a:r>
            <a:r>
              <a:rPr lang="el-GR" sz="3600" b="1" dirty="0" smtClean="0">
                <a:solidFill>
                  <a:srgbClr val="003300"/>
                </a:solidFill>
              </a:rPr>
              <a:t>Τράπεζας</a:t>
            </a:r>
            <a:r>
              <a:rPr lang="en-US" sz="3600" b="1" dirty="0" smtClean="0">
                <a:solidFill>
                  <a:srgbClr val="003300"/>
                </a:solidFill>
              </a:rPr>
              <a:t> (3)</a:t>
            </a:r>
            <a:endParaRPr lang="el-GR" sz="3600" b="1" dirty="0">
              <a:solidFill>
                <a:srgbClr val="003300"/>
              </a:solidFill>
            </a:endParaRPr>
          </a:p>
        </p:txBody>
      </p:sp>
      <p:sp>
        <p:nvSpPr>
          <p:cNvPr id="12291" name="Rectangle 3"/>
          <p:cNvSpPr>
            <a:spLocks noGrp="1" noChangeArrowheads="1"/>
          </p:cNvSpPr>
          <p:nvPr>
            <p:ph type="body" idx="1"/>
          </p:nvPr>
        </p:nvSpPr>
        <p:spPr>
          <a:xfrm>
            <a:off x="0" y="762000"/>
            <a:ext cx="9144000" cy="6096000"/>
          </a:xfrm>
        </p:spPr>
        <p:txBody>
          <a:bodyPr/>
          <a:lstStyle/>
          <a:p>
            <a:pPr marL="609600" indent="-609600">
              <a:buClr>
                <a:srgbClr val="FF0000"/>
              </a:buClr>
              <a:buFont typeface="Wingdings" pitchFamily="2" charset="2"/>
              <a:buChar char="q"/>
            </a:pPr>
            <a:r>
              <a:rPr lang="el-GR" sz="2400" b="1" dirty="0">
                <a:solidFill>
                  <a:srgbClr val="FF0000"/>
                </a:solidFill>
              </a:rPr>
              <a:t>Παράδειγμα</a:t>
            </a:r>
            <a:r>
              <a:rPr lang="el-GR" sz="2400" b="1" dirty="0">
                <a:solidFill>
                  <a:schemeClr val="accent2"/>
                </a:solidFill>
              </a:rPr>
              <a:t>: </a:t>
            </a:r>
            <a:r>
              <a:rPr lang="el-GR" sz="2000" b="1" dirty="0">
                <a:solidFill>
                  <a:schemeClr val="accent2"/>
                </a:solidFill>
              </a:rPr>
              <a:t>ο Α καταθέτει </a:t>
            </a:r>
            <a:r>
              <a:rPr lang="el-GR" sz="2000" b="1" dirty="0" smtClean="0">
                <a:solidFill>
                  <a:schemeClr val="accent2"/>
                </a:solidFill>
              </a:rPr>
              <a:t>€2.000 </a:t>
            </a:r>
            <a:r>
              <a:rPr lang="el-GR" sz="2000" b="1" dirty="0">
                <a:solidFill>
                  <a:schemeClr val="accent2"/>
                </a:solidFill>
              </a:rPr>
              <a:t>μετρητά στην τράπεζα </a:t>
            </a:r>
            <a:r>
              <a:rPr lang="el-GR" sz="2000" b="1" dirty="0" smtClean="0">
                <a:solidFill>
                  <a:schemeClr val="accent2"/>
                </a:solidFill>
              </a:rPr>
              <a:t>ΔΕΛΤΑ</a:t>
            </a:r>
            <a:r>
              <a:rPr lang="el-GR" sz="2000" b="1" dirty="0">
                <a:solidFill>
                  <a:schemeClr val="accent2"/>
                </a:solidFill>
              </a:rPr>
              <a:t>: </a:t>
            </a:r>
          </a:p>
          <a:p>
            <a:pPr marL="609600" indent="-609600">
              <a:buFont typeface="Wingdings" pitchFamily="2" charset="2"/>
              <a:buChar char="v"/>
            </a:pPr>
            <a:r>
              <a:rPr lang="el-GR" sz="2400" b="1" dirty="0">
                <a:solidFill>
                  <a:schemeClr val="accent2"/>
                </a:solidFill>
              </a:rPr>
              <a:t>    </a:t>
            </a:r>
            <a:r>
              <a:rPr lang="el-GR" sz="2400" b="1" u="sng" dirty="0">
                <a:solidFill>
                  <a:schemeClr val="accent2"/>
                </a:solidFill>
              </a:rPr>
              <a:t>Ενεργητικό  </a:t>
            </a:r>
            <a:r>
              <a:rPr lang="el-GR" sz="2400" b="1" u="sng" dirty="0" smtClean="0">
                <a:solidFill>
                  <a:schemeClr val="accent2"/>
                </a:solidFill>
              </a:rPr>
              <a:t>          ΔΕΛΤΑ                                   Παθητικό</a:t>
            </a:r>
            <a:r>
              <a:rPr lang="el-GR" sz="2000" b="1" dirty="0" smtClean="0">
                <a:solidFill>
                  <a:schemeClr val="accent2"/>
                </a:solidFill>
              </a:rPr>
              <a:t>  </a:t>
            </a:r>
            <a:endParaRPr lang="el-GR" sz="2000" b="1" dirty="0">
              <a:solidFill>
                <a:schemeClr val="accent2"/>
              </a:solidFill>
            </a:endParaRPr>
          </a:p>
          <a:p>
            <a:pPr marL="990600" lvl="1" indent="-533400">
              <a:buClr>
                <a:srgbClr val="FF0000"/>
              </a:buClr>
              <a:buFont typeface="Wingdings" pitchFamily="2" charset="2"/>
              <a:buNone/>
            </a:pPr>
            <a:r>
              <a:rPr lang="el-GR" sz="2000" b="1" dirty="0">
                <a:solidFill>
                  <a:schemeClr val="accent2"/>
                </a:solidFill>
              </a:rPr>
              <a:t>       Διαθέσιμα</a:t>
            </a:r>
            <a:r>
              <a:rPr lang="en-US" sz="2000" b="1" dirty="0">
                <a:solidFill>
                  <a:schemeClr val="accent2"/>
                </a:solidFill>
              </a:rPr>
              <a:t> </a:t>
            </a:r>
            <a:r>
              <a:rPr lang="el-GR" sz="2000" b="1" dirty="0">
                <a:solidFill>
                  <a:schemeClr val="accent2"/>
                </a:solidFill>
              </a:rPr>
              <a:t>(Δ</a:t>
            </a:r>
            <a:r>
              <a:rPr lang="en-US" sz="2000" b="1" dirty="0">
                <a:solidFill>
                  <a:schemeClr val="accent2"/>
                </a:solidFill>
              </a:rPr>
              <a:t>R</a:t>
            </a:r>
            <a:r>
              <a:rPr lang="el-GR" sz="2000" b="1" dirty="0">
                <a:solidFill>
                  <a:schemeClr val="accent2"/>
                </a:solidFill>
              </a:rPr>
              <a:t> = ) </a:t>
            </a:r>
            <a:r>
              <a:rPr lang="el-GR" sz="2000" b="1" dirty="0" smtClean="0">
                <a:solidFill>
                  <a:srgbClr val="FF0000"/>
                </a:solidFill>
              </a:rPr>
              <a:t>+</a:t>
            </a:r>
            <a:r>
              <a:rPr lang="en-US" sz="2000" b="1" dirty="0" smtClean="0">
                <a:solidFill>
                  <a:srgbClr val="FF0000"/>
                </a:solidFill>
              </a:rPr>
              <a:t> </a:t>
            </a:r>
            <a:r>
              <a:rPr lang="el-GR" sz="2000" b="1" dirty="0" smtClean="0">
                <a:solidFill>
                  <a:schemeClr val="accent2"/>
                </a:solidFill>
              </a:rPr>
              <a:t>2.000</a:t>
            </a:r>
            <a:r>
              <a:rPr lang="el-GR" sz="2000" b="1" dirty="0">
                <a:solidFill>
                  <a:schemeClr val="accent2"/>
                </a:solidFill>
              </a:rPr>
              <a:t>	</a:t>
            </a:r>
            <a:r>
              <a:rPr lang="el-GR" sz="2000" b="1" dirty="0" smtClean="0">
                <a:solidFill>
                  <a:schemeClr val="accent2"/>
                </a:solidFill>
              </a:rPr>
              <a:t>Καταθέσεις </a:t>
            </a:r>
            <a:r>
              <a:rPr lang="el-GR" sz="2000" b="1" dirty="0">
                <a:solidFill>
                  <a:schemeClr val="accent2"/>
                </a:solidFill>
              </a:rPr>
              <a:t>Όψεως (Δ</a:t>
            </a:r>
            <a:r>
              <a:rPr lang="en-US" sz="2000" b="1" dirty="0">
                <a:solidFill>
                  <a:schemeClr val="accent2"/>
                </a:solidFill>
              </a:rPr>
              <a:t>D</a:t>
            </a:r>
            <a:r>
              <a:rPr lang="el-GR" sz="2000" b="1" dirty="0">
                <a:solidFill>
                  <a:schemeClr val="accent2"/>
                </a:solidFill>
              </a:rPr>
              <a:t>=</a:t>
            </a:r>
            <a:r>
              <a:rPr lang="en-US" sz="2000" b="1" dirty="0">
                <a:solidFill>
                  <a:schemeClr val="accent2"/>
                </a:solidFill>
              </a:rPr>
              <a:t>)</a:t>
            </a:r>
            <a:r>
              <a:rPr lang="el-GR" sz="2000" b="1" dirty="0">
                <a:solidFill>
                  <a:schemeClr val="accent2"/>
                </a:solidFill>
              </a:rPr>
              <a:t> </a:t>
            </a:r>
            <a:r>
              <a:rPr lang="el-GR" sz="2000" b="1" dirty="0" smtClean="0">
                <a:solidFill>
                  <a:srgbClr val="FF0000"/>
                </a:solidFill>
              </a:rPr>
              <a:t>+</a:t>
            </a:r>
            <a:r>
              <a:rPr lang="en-US" sz="2000" b="1" dirty="0" smtClean="0">
                <a:solidFill>
                  <a:srgbClr val="FF0000"/>
                </a:solidFill>
              </a:rPr>
              <a:t> </a:t>
            </a:r>
            <a:r>
              <a:rPr lang="el-GR" sz="2000" b="1" dirty="0" smtClean="0">
                <a:solidFill>
                  <a:schemeClr val="accent2"/>
                </a:solidFill>
              </a:rPr>
              <a:t>2.000</a:t>
            </a:r>
            <a:endParaRPr lang="el-GR" sz="2000" b="1" dirty="0">
              <a:solidFill>
                <a:schemeClr val="accent2"/>
              </a:solidFill>
            </a:endParaRPr>
          </a:p>
          <a:p>
            <a:pPr marL="990600" lvl="1" indent="-533400">
              <a:buClr>
                <a:srgbClr val="FF0000"/>
              </a:buClr>
              <a:buFont typeface="Wingdings" pitchFamily="2" charset="2"/>
              <a:buNone/>
            </a:pPr>
            <a:endParaRPr lang="el-GR" sz="500" b="1" dirty="0">
              <a:solidFill>
                <a:schemeClr val="accent2"/>
              </a:solidFill>
            </a:endParaRPr>
          </a:p>
          <a:p>
            <a:pPr marL="609600" indent="-609600" algn="just">
              <a:buClr>
                <a:schemeClr val="accent2"/>
              </a:buClr>
              <a:buFont typeface="Wingdings" pitchFamily="2" charset="2"/>
              <a:buChar char="§"/>
            </a:pPr>
            <a:r>
              <a:rPr lang="el-GR" sz="2000" b="1" dirty="0">
                <a:solidFill>
                  <a:schemeClr val="accent2"/>
                </a:solidFill>
                <a:sym typeface="Wingdings" pitchFamily="2" charset="2"/>
              </a:rPr>
              <a:t>Ας υποθέσουμε ότι οι τράπεζες </a:t>
            </a:r>
            <a:r>
              <a:rPr lang="el-GR" sz="2000" b="1" dirty="0">
                <a:solidFill>
                  <a:srgbClr val="FF0000"/>
                </a:solidFill>
                <a:sym typeface="Wingdings" pitchFamily="2" charset="2"/>
              </a:rPr>
              <a:t>υποχρεούνται</a:t>
            </a:r>
            <a:r>
              <a:rPr lang="el-GR" sz="2000" b="1" dirty="0">
                <a:solidFill>
                  <a:schemeClr val="accent2"/>
                </a:solidFill>
                <a:sym typeface="Wingdings" pitchFamily="2" charset="2"/>
              </a:rPr>
              <a:t> να διατηρούν υπό μορφή διαθεσίμων το 10% </a:t>
            </a:r>
            <a:r>
              <a:rPr lang="en-US" sz="2000" b="1" dirty="0" smtClean="0">
                <a:solidFill>
                  <a:schemeClr val="accent2"/>
                </a:solidFill>
                <a:sym typeface="Wingdings" pitchFamily="2" charset="2"/>
              </a:rPr>
              <a:t>r</a:t>
            </a:r>
            <a:r>
              <a:rPr lang="en-US" sz="1200" b="1" dirty="0" smtClean="0">
                <a:solidFill>
                  <a:schemeClr val="accent2"/>
                </a:solidFill>
                <a:sym typeface="Wingdings" pitchFamily="2" charset="2"/>
              </a:rPr>
              <a:t>d</a:t>
            </a:r>
            <a:r>
              <a:rPr lang="el-GR" sz="2000" b="1" dirty="0" smtClean="0">
                <a:solidFill>
                  <a:schemeClr val="accent2"/>
                </a:solidFill>
                <a:sym typeface="Wingdings" pitchFamily="2" charset="2"/>
              </a:rPr>
              <a:t> </a:t>
            </a:r>
            <a:r>
              <a:rPr lang="el-GR" sz="2000" b="1" dirty="0">
                <a:solidFill>
                  <a:schemeClr val="accent2"/>
                </a:solidFill>
                <a:sym typeface="Wingdings" pitchFamily="2" charset="2"/>
              </a:rPr>
              <a:t>των υποχρεώσεών τους σε καταθέσεις </a:t>
            </a:r>
            <a:r>
              <a:rPr lang="el-GR" sz="2000" b="1" dirty="0" smtClean="0">
                <a:solidFill>
                  <a:schemeClr val="accent2"/>
                </a:solidFill>
                <a:sym typeface="Wingdings" pitchFamily="2" charset="2"/>
              </a:rPr>
              <a:t>όψεως. Μετά από μια κατάθεση θα έχουμε:</a:t>
            </a:r>
            <a:endParaRPr lang="en-US" sz="2000" b="1" dirty="0">
              <a:solidFill>
                <a:schemeClr val="accent2"/>
              </a:solidFill>
              <a:sym typeface="Wingdings" pitchFamily="2" charset="2"/>
            </a:endParaRPr>
          </a:p>
          <a:p>
            <a:pPr marL="609600" indent="-609600" algn="just">
              <a:buClr>
                <a:srgbClr val="FF0000"/>
              </a:buClr>
              <a:buFont typeface="Wingdings" pitchFamily="2" charset="2"/>
              <a:buChar char="§"/>
            </a:pPr>
            <a:r>
              <a:rPr lang="el-GR" sz="2000" b="1" dirty="0">
                <a:solidFill>
                  <a:schemeClr val="accent2"/>
                </a:solidFill>
                <a:sym typeface="Wingdings" pitchFamily="2" charset="2"/>
              </a:rPr>
              <a:t>τα </a:t>
            </a:r>
            <a:r>
              <a:rPr lang="el-GR" sz="2000" b="1" dirty="0">
                <a:solidFill>
                  <a:srgbClr val="FF0000"/>
                </a:solidFill>
                <a:sym typeface="Wingdings" pitchFamily="2" charset="2"/>
              </a:rPr>
              <a:t>υποχρεωτικά διαθέσιμα</a:t>
            </a:r>
            <a:r>
              <a:rPr lang="el-GR" sz="2000" b="1" dirty="0">
                <a:solidFill>
                  <a:schemeClr val="accent2"/>
                </a:solidFill>
                <a:sym typeface="Wingdings" pitchFamily="2" charset="2"/>
              </a:rPr>
              <a:t> (</a:t>
            </a:r>
            <a:r>
              <a:rPr lang="en-US" sz="2000" b="1" dirty="0">
                <a:solidFill>
                  <a:schemeClr val="accent2"/>
                </a:solidFill>
                <a:sym typeface="Wingdings" pitchFamily="2" charset="2"/>
              </a:rPr>
              <a:t>RR)</a:t>
            </a:r>
            <a:r>
              <a:rPr lang="el-GR" sz="2000" b="1" dirty="0">
                <a:solidFill>
                  <a:schemeClr val="accent2"/>
                </a:solidFill>
                <a:sym typeface="Wingdings" pitchFamily="2" charset="2"/>
              </a:rPr>
              <a:t> της τράπεζας</a:t>
            </a:r>
            <a:r>
              <a:rPr lang="en-US" sz="2000" b="1" dirty="0">
                <a:solidFill>
                  <a:schemeClr val="accent2"/>
                </a:solidFill>
                <a:sym typeface="Wingdings" pitchFamily="2" charset="2"/>
              </a:rPr>
              <a:t> </a:t>
            </a:r>
            <a:r>
              <a:rPr lang="el-GR" sz="2000" b="1" dirty="0">
                <a:solidFill>
                  <a:schemeClr val="accent2"/>
                </a:solidFill>
                <a:sym typeface="Wingdings" pitchFamily="2" charset="2"/>
              </a:rPr>
              <a:t>έχουν αυξηθεί κατά:               Δ</a:t>
            </a:r>
            <a:r>
              <a:rPr lang="en-US" sz="2000" b="1" dirty="0">
                <a:solidFill>
                  <a:schemeClr val="accent2"/>
                </a:solidFill>
                <a:sym typeface="Wingdings" pitchFamily="2" charset="2"/>
              </a:rPr>
              <a:t>RR</a:t>
            </a:r>
            <a:r>
              <a:rPr lang="el-GR" sz="2000" b="1" dirty="0">
                <a:solidFill>
                  <a:schemeClr val="accent2"/>
                </a:solidFill>
                <a:sym typeface="Wingdings" pitchFamily="2" charset="2"/>
              </a:rPr>
              <a:t>=  </a:t>
            </a:r>
            <a:r>
              <a:rPr lang="en-US" sz="2000" b="1" dirty="0">
                <a:solidFill>
                  <a:schemeClr val="accent2"/>
                </a:solidFill>
                <a:sym typeface="Wingdings" pitchFamily="2" charset="2"/>
              </a:rPr>
              <a:t>r</a:t>
            </a:r>
            <a:r>
              <a:rPr lang="en-US" sz="1200" b="1" dirty="0">
                <a:solidFill>
                  <a:schemeClr val="accent2"/>
                </a:solidFill>
                <a:sym typeface="Wingdings" pitchFamily="2" charset="2"/>
              </a:rPr>
              <a:t>d </a:t>
            </a:r>
            <a:r>
              <a:rPr lang="en-US" sz="2000" b="1" dirty="0">
                <a:solidFill>
                  <a:schemeClr val="accent2"/>
                </a:solidFill>
                <a:sym typeface="Wingdings" pitchFamily="2" charset="2"/>
              </a:rPr>
              <a:t>x </a:t>
            </a:r>
            <a:r>
              <a:rPr lang="el-GR" sz="2000" b="1" dirty="0">
                <a:solidFill>
                  <a:schemeClr val="accent2"/>
                </a:solidFill>
                <a:sym typeface="Wingdings" pitchFamily="2" charset="2"/>
              </a:rPr>
              <a:t>Δ</a:t>
            </a:r>
            <a:r>
              <a:rPr lang="en-US" sz="2000" b="1" dirty="0">
                <a:solidFill>
                  <a:schemeClr val="accent2"/>
                </a:solidFill>
                <a:sym typeface="Wingdings" pitchFamily="2" charset="2"/>
              </a:rPr>
              <a:t>D</a:t>
            </a:r>
            <a:r>
              <a:rPr lang="el-GR" sz="2000" b="1" dirty="0">
                <a:solidFill>
                  <a:schemeClr val="accent2"/>
                </a:solidFill>
                <a:sym typeface="Wingdings" pitchFamily="2" charset="2"/>
              </a:rPr>
              <a:t> </a:t>
            </a:r>
            <a:r>
              <a:rPr lang="en-US" sz="2000" b="1" dirty="0">
                <a:solidFill>
                  <a:schemeClr val="accent2"/>
                </a:solidFill>
                <a:sym typeface="Wingdings" pitchFamily="2" charset="2"/>
              </a:rPr>
              <a:t>=</a:t>
            </a:r>
            <a:r>
              <a:rPr lang="el-GR" sz="2000" b="1" dirty="0">
                <a:solidFill>
                  <a:schemeClr val="accent2"/>
                </a:solidFill>
                <a:sym typeface="Wingdings" pitchFamily="2" charset="2"/>
              </a:rPr>
              <a:t> </a:t>
            </a:r>
            <a:r>
              <a:rPr lang="en-US" sz="2000" b="1" dirty="0">
                <a:solidFill>
                  <a:schemeClr val="accent2"/>
                </a:solidFill>
                <a:sym typeface="Wingdings" pitchFamily="2" charset="2"/>
              </a:rPr>
              <a:t>0,10</a:t>
            </a:r>
            <a:r>
              <a:rPr lang="el-GR" sz="2000" b="1" dirty="0">
                <a:solidFill>
                  <a:schemeClr val="accent2"/>
                </a:solidFill>
                <a:sym typeface="Wingdings" pitchFamily="2" charset="2"/>
              </a:rPr>
              <a:t> </a:t>
            </a:r>
            <a:r>
              <a:rPr lang="en-US" sz="2000" b="1" dirty="0">
                <a:solidFill>
                  <a:schemeClr val="accent2"/>
                </a:solidFill>
                <a:sym typeface="Wingdings" pitchFamily="2" charset="2"/>
              </a:rPr>
              <a:t>x</a:t>
            </a:r>
            <a:r>
              <a:rPr lang="el-GR" sz="2000" b="1" dirty="0">
                <a:solidFill>
                  <a:schemeClr val="accent2"/>
                </a:solidFill>
                <a:sym typeface="Wingdings" pitchFamily="2" charset="2"/>
              </a:rPr>
              <a:t> </a:t>
            </a:r>
            <a:r>
              <a:rPr lang="el-GR" sz="2000" b="1" dirty="0" smtClean="0">
                <a:solidFill>
                  <a:schemeClr val="accent2"/>
                </a:solidFill>
                <a:sym typeface="Wingdings" pitchFamily="2" charset="2"/>
              </a:rPr>
              <a:t>2</a:t>
            </a:r>
            <a:r>
              <a:rPr lang="en-US" sz="2000" b="1" dirty="0" smtClean="0">
                <a:solidFill>
                  <a:schemeClr val="accent2"/>
                </a:solidFill>
                <a:sym typeface="Wingdings" pitchFamily="2" charset="2"/>
              </a:rPr>
              <a:t>.000</a:t>
            </a:r>
            <a:r>
              <a:rPr lang="el-GR" sz="2000" b="1" dirty="0" smtClean="0">
                <a:solidFill>
                  <a:schemeClr val="accent2"/>
                </a:solidFill>
                <a:sym typeface="Wingdings" pitchFamily="2" charset="2"/>
              </a:rPr>
              <a:t> </a:t>
            </a:r>
            <a:r>
              <a:rPr lang="en-US" sz="2000" b="1" dirty="0">
                <a:solidFill>
                  <a:schemeClr val="accent2"/>
                </a:solidFill>
                <a:sym typeface="Wingdings" pitchFamily="2" charset="2"/>
              </a:rPr>
              <a:t>= </a:t>
            </a:r>
            <a:r>
              <a:rPr lang="el-GR" sz="2000" b="1" dirty="0">
                <a:solidFill>
                  <a:schemeClr val="accent2"/>
                </a:solidFill>
                <a:sym typeface="Wingdings" pitchFamily="2" charset="2"/>
              </a:rPr>
              <a:t> </a:t>
            </a:r>
            <a:r>
              <a:rPr lang="el-GR" sz="2000" b="1" dirty="0" smtClean="0">
                <a:solidFill>
                  <a:schemeClr val="accent2"/>
                </a:solidFill>
                <a:sym typeface="Wingdings" pitchFamily="2" charset="2"/>
              </a:rPr>
              <a:t>€2</a:t>
            </a:r>
            <a:r>
              <a:rPr lang="en-US" sz="2000" b="1" dirty="0" smtClean="0">
                <a:solidFill>
                  <a:schemeClr val="accent2"/>
                </a:solidFill>
                <a:sym typeface="Wingdings" pitchFamily="2" charset="2"/>
              </a:rPr>
              <a:t>00</a:t>
            </a:r>
            <a:endParaRPr lang="el-GR" sz="2000" b="1" dirty="0">
              <a:solidFill>
                <a:schemeClr val="accent2"/>
              </a:solidFill>
              <a:sym typeface="Wingdings" pitchFamily="2" charset="2"/>
            </a:endParaRPr>
          </a:p>
          <a:p>
            <a:pPr marL="609600" indent="-609600" algn="just">
              <a:buClr>
                <a:srgbClr val="FF0000"/>
              </a:buClr>
              <a:buFont typeface="Wingdings" pitchFamily="2" charset="2"/>
              <a:buChar char="§"/>
            </a:pPr>
            <a:r>
              <a:rPr lang="el-GR" sz="2000" b="1" dirty="0">
                <a:solidFill>
                  <a:schemeClr val="accent2"/>
                </a:solidFill>
                <a:sym typeface="Wingdings" pitchFamily="2" charset="2"/>
              </a:rPr>
              <a:t>τα </a:t>
            </a:r>
            <a:r>
              <a:rPr lang="el-GR" sz="2000" b="1" dirty="0">
                <a:solidFill>
                  <a:srgbClr val="FF0000"/>
                </a:solidFill>
                <a:sym typeface="Wingdings" pitchFamily="2" charset="2"/>
              </a:rPr>
              <a:t>πλεονάζοντα διαθέσιμα</a:t>
            </a:r>
            <a:r>
              <a:rPr lang="el-GR" sz="2000" b="1" dirty="0">
                <a:solidFill>
                  <a:schemeClr val="accent2"/>
                </a:solidFill>
                <a:sym typeface="Wingdings" pitchFamily="2" charset="2"/>
              </a:rPr>
              <a:t> </a:t>
            </a:r>
            <a:r>
              <a:rPr lang="en-US" sz="2000" b="1" dirty="0">
                <a:solidFill>
                  <a:schemeClr val="accent2"/>
                </a:solidFill>
                <a:sym typeface="Wingdings" pitchFamily="2" charset="2"/>
              </a:rPr>
              <a:t>(ER) </a:t>
            </a:r>
            <a:r>
              <a:rPr lang="el-GR" sz="2000" b="1" dirty="0">
                <a:solidFill>
                  <a:schemeClr val="accent2"/>
                </a:solidFill>
                <a:sym typeface="Wingdings" pitchFamily="2" charset="2"/>
              </a:rPr>
              <a:t>της τράπεζας έχουν αυξηθεί κατά:                         Δ</a:t>
            </a:r>
            <a:r>
              <a:rPr lang="en-US" sz="2000" b="1" dirty="0">
                <a:solidFill>
                  <a:schemeClr val="accent2"/>
                </a:solidFill>
                <a:sym typeface="Wingdings" pitchFamily="2" charset="2"/>
              </a:rPr>
              <a:t>ER=</a:t>
            </a:r>
            <a:r>
              <a:rPr lang="el-GR" sz="2000" b="1" dirty="0">
                <a:solidFill>
                  <a:schemeClr val="accent2"/>
                </a:solidFill>
                <a:sym typeface="Wingdings" pitchFamily="2" charset="2"/>
              </a:rPr>
              <a:t> Δ</a:t>
            </a:r>
            <a:r>
              <a:rPr lang="en-US" sz="2000" b="1" dirty="0">
                <a:solidFill>
                  <a:schemeClr val="accent2"/>
                </a:solidFill>
                <a:sym typeface="Wingdings" pitchFamily="2" charset="2"/>
              </a:rPr>
              <a:t>R- </a:t>
            </a:r>
            <a:r>
              <a:rPr lang="el-GR" sz="2000" b="1" dirty="0">
                <a:solidFill>
                  <a:schemeClr val="accent2"/>
                </a:solidFill>
                <a:sym typeface="Wingdings" pitchFamily="2" charset="2"/>
              </a:rPr>
              <a:t>Δ</a:t>
            </a:r>
            <a:r>
              <a:rPr lang="en-US" sz="2000" b="1" dirty="0" smtClean="0">
                <a:solidFill>
                  <a:schemeClr val="accent2"/>
                </a:solidFill>
                <a:sym typeface="Wingdings" pitchFamily="2" charset="2"/>
              </a:rPr>
              <a:t>RR=</a:t>
            </a:r>
            <a:r>
              <a:rPr lang="el-GR" sz="2000" b="1" dirty="0" smtClean="0">
                <a:solidFill>
                  <a:schemeClr val="accent2"/>
                </a:solidFill>
                <a:sym typeface="Wingdings" pitchFamily="2" charset="2"/>
              </a:rPr>
              <a:t>2</a:t>
            </a:r>
            <a:r>
              <a:rPr lang="en-US" sz="2000" b="1" dirty="0" smtClean="0">
                <a:solidFill>
                  <a:schemeClr val="accent2"/>
                </a:solidFill>
                <a:sym typeface="Wingdings" pitchFamily="2" charset="2"/>
              </a:rPr>
              <a:t>.000-</a:t>
            </a:r>
            <a:r>
              <a:rPr lang="el-GR" sz="2000" b="1" dirty="0" smtClean="0">
                <a:solidFill>
                  <a:schemeClr val="accent2"/>
                </a:solidFill>
                <a:sym typeface="Wingdings" pitchFamily="2" charset="2"/>
              </a:rPr>
              <a:t>2</a:t>
            </a:r>
            <a:r>
              <a:rPr lang="en-US" sz="2000" b="1" dirty="0" smtClean="0">
                <a:solidFill>
                  <a:schemeClr val="accent2"/>
                </a:solidFill>
                <a:sym typeface="Wingdings" pitchFamily="2" charset="2"/>
              </a:rPr>
              <a:t>00</a:t>
            </a:r>
            <a:r>
              <a:rPr lang="en-US" sz="2000" b="1" dirty="0">
                <a:solidFill>
                  <a:schemeClr val="accent2"/>
                </a:solidFill>
                <a:sym typeface="Wingdings" pitchFamily="2" charset="2"/>
              </a:rPr>
              <a:t>= </a:t>
            </a:r>
            <a:r>
              <a:rPr lang="el-GR" sz="2000" b="1" dirty="0">
                <a:solidFill>
                  <a:schemeClr val="accent2"/>
                </a:solidFill>
                <a:sym typeface="Wingdings" pitchFamily="2" charset="2"/>
              </a:rPr>
              <a:t>€ </a:t>
            </a:r>
            <a:r>
              <a:rPr lang="el-GR" sz="2000" b="1" dirty="0" smtClean="0">
                <a:solidFill>
                  <a:schemeClr val="accent2"/>
                </a:solidFill>
                <a:sym typeface="Wingdings" pitchFamily="2" charset="2"/>
              </a:rPr>
              <a:t>1.8</a:t>
            </a:r>
            <a:r>
              <a:rPr lang="en-US" sz="2000" b="1" dirty="0" smtClean="0">
                <a:solidFill>
                  <a:schemeClr val="accent2"/>
                </a:solidFill>
                <a:sym typeface="Wingdings" pitchFamily="2" charset="2"/>
              </a:rPr>
              <a:t>00</a:t>
            </a:r>
            <a:r>
              <a:rPr lang="el-GR" sz="2000" b="1" dirty="0" smtClean="0">
                <a:solidFill>
                  <a:schemeClr val="accent2"/>
                </a:solidFill>
                <a:sym typeface="Wingdings" pitchFamily="2" charset="2"/>
              </a:rPr>
              <a:t> τα οποία η </a:t>
            </a:r>
            <a:r>
              <a:rPr lang="el-GR" sz="2000" b="1" dirty="0">
                <a:solidFill>
                  <a:schemeClr val="accent2"/>
                </a:solidFill>
                <a:sym typeface="Wingdings" pitchFamily="2" charset="2"/>
              </a:rPr>
              <a:t>τράπεζα </a:t>
            </a:r>
            <a:r>
              <a:rPr lang="el-GR" sz="2000" b="1" dirty="0" smtClean="0">
                <a:solidFill>
                  <a:schemeClr val="accent2"/>
                </a:solidFill>
                <a:sym typeface="Wingdings" pitchFamily="2" charset="2"/>
              </a:rPr>
              <a:t>τα κάνει </a:t>
            </a:r>
            <a:r>
              <a:rPr lang="el-GR" sz="2000" b="1" dirty="0">
                <a:solidFill>
                  <a:schemeClr val="accent2"/>
                </a:solidFill>
                <a:sym typeface="Wingdings" pitchFamily="2" charset="2"/>
              </a:rPr>
              <a:t>ένα </a:t>
            </a:r>
            <a:r>
              <a:rPr lang="el-GR" sz="2000" b="1" dirty="0" smtClean="0">
                <a:solidFill>
                  <a:schemeClr val="accent2"/>
                </a:solidFill>
                <a:sym typeface="Wingdings" pitchFamily="2" charset="2"/>
              </a:rPr>
              <a:t>ισόποσο δάνειο </a:t>
            </a:r>
            <a:r>
              <a:rPr lang="el-GR" sz="2000" b="1" dirty="0">
                <a:solidFill>
                  <a:schemeClr val="accent2"/>
                </a:solidFill>
                <a:sym typeface="Wingdings" pitchFamily="2" charset="2"/>
              </a:rPr>
              <a:t>€ </a:t>
            </a:r>
            <a:r>
              <a:rPr lang="el-GR" sz="2000" b="1" dirty="0" smtClean="0">
                <a:solidFill>
                  <a:schemeClr val="accent2"/>
                </a:solidFill>
                <a:sym typeface="Wingdings" pitchFamily="2" charset="2"/>
              </a:rPr>
              <a:t>1.800</a:t>
            </a:r>
            <a:r>
              <a:rPr lang="el-GR" sz="2000" b="1" dirty="0">
                <a:solidFill>
                  <a:schemeClr val="accent2"/>
                </a:solidFill>
                <a:sym typeface="Wingdings" pitchFamily="2" charset="2"/>
              </a:rPr>
              <a:t>: </a:t>
            </a:r>
          </a:p>
          <a:p>
            <a:pPr marL="609600" indent="-609600">
              <a:buClr>
                <a:schemeClr val="accent2"/>
              </a:buClr>
              <a:buFont typeface="Wingdings" pitchFamily="2" charset="2"/>
              <a:buChar char="v"/>
            </a:pPr>
            <a:r>
              <a:rPr lang="el-GR" sz="2400" b="1" u="sng" dirty="0">
                <a:solidFill>
                  <a:schemeClr val="accent2"/>
                </a:solidFill>
              </a:rPr>
              <a:t>Ενεργητικό    </a:t>
            </a:r>
            <a:r>
              <a:rPr lang="el-GR" sz="2400" b="1" u="sng" dirty="0" smtClean="0">
                <a:solidFill>
                  <a:schemeClr val="accent2"/>
                </a:solidFill>
              </a:rPr>
              <a:t>             ΔΕΛΤΑ                                  Παθητικό</a:t>
            </a:r>
            <a:r>
              <a:rPr lang="el-GR" sz="2000" b="1" u="sng" dirty="0" smtClean="0">
                <a:solidFill>
                  <a:schemeClr val="accent2"/>
                </a:solidFill>
              </a:rPr>
              <a:t>  </a:t>
            </a:r>
            <a:endParaRPr lang="el-GR" sz="2000" b="1" u="sng" dirty="0">
              <a:solidFill>
                <a:schemeClr val="accent2"/>
              </a:solidFill>
            </a:endParaRPr>
          </a:p>
          <a:p>
            <a:pPr marL="990600" lvl="1" indent="-533400">
              <a:buClr>
                <a:srgbClr val="FF0000"/>
              </a:buClr>
              <a:buFont typeface="Wingdings" pitchFamily="2" charset="2"/>
              <a:buNone/>
            </a:pPr>
            <a:r>
              <a:rPr lang="el-GR" sz="2000" b="1" dirty="0">
                <a:solidFill>
                  <a:schemeClr val="accent2"/>
                </a:solidFill>
              </a:rPr>
              <a:t>   Αποθεματικά</a:t>
            </a:r>
            <a:r>
              <a:rPr lang="en-US" sz="2000" b="1" dirty="0">
                <a:solidFill>
                  <a:schemeClr val="accent2"/>
                </a:solidFill>
              </a:rPr>
              <a:t> </a:t>
            </a:r>
            <a:r>
              <a:rPr lang="en-US" sz="2000" b="1" dirty="0" smtClean="0">
                <a:solidFill>
                  <a:schemeClr val="accent2"/>
                </a:solidFill>
              </a:rPr>
              <a:t>(</a:t>
            </a:r>
            <a:r>
              <a:rPr lang="el-GR" sz="2000" b="1" dirty="0" smtClean="0">
                <a:solidFill>
                  <a:schemeClr val="accent2"/>
                </a:solidFill>
              </a:rPr>
              <a:t>Δ</a:t>
            </a:r>
            <a:r>
              <a:rPr lang="en-US" sz="2000" b="1" dirty="0">
                <a:solidFill>
                  <a:schemeClr val="accent2"/>
                </a:solidFill>
              </a:rPr>
              <a:t>R</a:t>
            </a:r>
            <a:r>
              <a:rPr lang="el-GR" sz="2000" b="1" dirty="0">
                <a:solidFill>
                  <a:schemeClr val="accent2"/>
                </a:solidFill>
              </a:rPr>
              <a:t>=</a:t>
            </a:r>
            <a:r>
              <a:rPr lang="en-US" sz="2000" b="1" dirty="0">
                <a:solidFill>
                  <a:schemeClr val="accent2"/>
                </a:solidFill>
              </a:rPr>
              <a:t>)</a:t>
            </a:r>
            <a:r>
              <a:rPr lang="el-GR" sz="2000" b="1" dirty="0">
                <a:solidFill>
                  <a:schemeClr val="accent2"/>
                </a:solidFill>
              </a:rPr>
              <a:t> </a:t>
            </a:r>
            <a:r>
              <a:rPr lang="en-US" sz="2000" b="1" dirty="0" smtClean="0">
                <a:solidFill>
                  <a:schemeClr val="accent2"/>
                </a:solidFill>
              </a:rPr>
              <a:t> </a:t>
            </a:r>
            <a:r>
              <a:rPr lang="el-GR" sz="2000" b="1" dirty="0" smtClean="0">
                <a:solidFill>
                  <a:srgbClr val="FF0000"/>
                </a:solidFill>
              </a:rPr>
              <a:t>+     </a:t>
            </a:r>
            <a:r>
              <a:rPr lang="el-GR" sz="2000" b="1" dirty="0" smtClean="0">
                <a:solidFill>
                  <a:schemeClr val="accent2"/>
                </a:solidFill>
              </a:rPr>
              <a:t>200</a:t>
            </a:r>
            <a:r>
              <a:rPr lang="el-GR" sz="2000" b="1" dirty="0">
                <a:solidFill>
                  <a:schemeClr val="accent2"/>
                </a:solidFill>
              </a:rPr>
              <a:t>	</a:t>
            </a:r>
            <a:r>
              <a:rPr lang="el-GR" sz="2000" b="1" dirty="0" smtClean="0">
                <a:solidFill>
                  <a:schemeClr val="accent2"/>
                </a:solidFill>
              </a:rPr>
              <a:t> </a:t>
            </a:r>
            <a:r>
              <a:rPr lang="el-GR" sz="2000" b="1" dirty="0">
                <a:solidFill>
                  <a:schemeClr val="accent2"/>
                </a:solidFill>
              </a:rPr>
              <a:t>Καταθέσεις Όψεως</a:t>
            </a:r>
            <a:r>
              <a:rPr lang="en-US" sz="2000" b="1" dirty="0">
                <a:solidFill>
                  <a:schemeClr val="accent2"/>
                </a:solidFill>
              </a:rPr>
              <a:t> </a:t>
            </a:r>
            <a:r>
              <a:rPr lang="el-GR" sz="2000" b="1" dirty="0">
                <a:solidFill>
                  <a:schemeClr val="accent2"/>
                </a:solidFill>
              </a:rPr>
              <a:t>(Δ</a:t>
            </a:r>
            <a:r>
              <a:rPr lang="en-US" sz="2000" b="1" dirty="0">
                <a:solidFill>
                  <a:schemeClr val="accent2"/>
                </a:solidFill>
              </a:rPr>
              <a:t>D</a:t>
            </a:r>
            <a:r>
              <a:rPr lang="el-GR" sz="2000" b="1" dirty="0">
                <a:solidFill>
                  <a:schemeClr val="accent2"/>
                </a:solidFill>
              </a:rPr>
              <a:t>=</a:t>
            </a:r>
            <a:r>
              <a:rPr lang="en-US" sz="2000" b="1" dirty="0" smtClean="0">
                <a:solidFill>
                  <a:schemeClr val="accent2"/>
                </a:solidFill>
              </a:rPr>
              <a:t>)</a:t>
            </a:r>
            <a:r>
              <a:rPr lang="el-GR" sz="2000" b="1" dirty="0" smtClean="0">
                <a:solidFill>
                  <a:schemeClr val="accent2"/>
                </a:solidFill>
              </a:rPr>
              <a:t> </a:t>
            </a:r>
            <a:r>
              <a:rPr lang="el-GR" sz="2000" b="1" dirty="0" smtClean="0">
                <a:solidFill>
                  <a:srgbClr val="FF0000"/>
                </a:solidFill>
              </a:rPr>
              <a:t>+</a:t>
            </a:r>
            <a:r>
              <a:rPr lang="en-US" sz="2000" b="1" dirty="0" smtClean="0">
                <a:solidFill>
                  <a:srgbClr val="FF0000"/>
                </a:solidFill>
              </a:rPr>
              <a:t> </a:t>
            </a:r>
            <a:r>
              <a:rPr lang="el-GR" sz="2000" b="1" dirty="0" smtClean="0">
                <a:solidFill>
                  <a:schemeClr val="accent2"/>
                </a:solidFill>
              </a:rPr>
              <a:t>2.000</a:t>
            </a:r>
            <a:endParaRPr lang="el-GR" sz="2000" b="1" dirty="0">
              <a:solidFill>
                <a:schemeClr val="accent2"/>
              </a:solidFill>
            </a:endParaRPr>
          </a:p>
          <a:p>
            <a:pPr marL="990600" lvl="1" indent="-533400">
              <a:buClr>
                <a:srgbClr val="FF0000"/>
              </a:buClr>
              <a:buFont typeface="Wingdings" pitchFamily="2" charset="2"/>
              <a:buNone/>
            </a:pPr>
            <a:r>
              <a:rPr lang="el-GR" sz="2000" b="1" dirty="0">
                <a:solidFill>
                  <a:schemeClr val="accent2"/>
                </a:solidFill>
              </a:rPr>
              <a:t>   </a:t>
            </a:r>
            <a:r>
              <a:rPr lang="el-GR" sz="2000" b="1" dirty="0" smtClean="0">
                <a:solidFill>
                  <a:schemeClr val="accent2"/>
                </a:solidFill>
              </a:rPr>
              <a:t>Χορηγήσεις   (Δ</a:t>
            </a:r>
            <a:r>
              <a:rPr lang="en-US" sz="2000" b="1" dirty="0">
                <a:solidFill>
                  <a:schemeClr val="accent2"/>
                </a:solidFill>
              </a:rPr>
              <a:t>L</a:t>
            </a:r>
            <a:r>
              <a:rPr lang="el-GR" sz="2000" b="1" dirty="0">
                <a:solidFill>
                  <a:schemeClr val="accent2"/>
                </a:solidFill>
              </a:rPr>
              <a:t>=</a:t>
            </a:r>
            <a:r>
              <a:rPr lang="en-US" sz="2000" b="1" dirty="0">
                <a:solidFill>
                  <a:schemeClr val="accent2"/>
                </a:solidFill>
              </a:rPr>
              <a:t>)  </a:t>
            </a:r>
            <a:r>
              <a:rPr lang="el-GR" sz="2000" b="1" dirty="0">
                <a:solidFill>
                  <a:srgbClr val="FF0000"/>
                </a:solidFill>
              </a:rPr>
              <a:t>+</a:t>
            </a:r>
            <a:r>
              <a:rPr lang="en-US" sz="2000" b="1" dirty="0">
                <a:solidFill>
                  <a:schemeClr val="accent2"/>
                </a:solidFill>
              </a:rPr>
              <a:t> </a:t>
            </a:r>
            <a:r>
              <a:rPr lang="el-GR" sz="2000" b="1" dirty="0">
                <a:solidFill>
                  <a:schemeClr val="accent2"/>
                </a:solidFill>
              </a:rPr>
              <a:t> </a:t>
            </a:r>
            <a:r>
              <a:rPr lang="el-GR" sz="2000" b="1" dirty="0" smtClean="0">
                <a:solidFill>
                  <a:schemeClr val="accent2"/>
                </a:solidFill>
              </a:rPr>
              <a:t>1.800</a:t>
            </a:r>
            <a:endParaRPr lang="el-GR" sz="2000" b="1" dirty="0">
              <a:solidFill>
                <a:schemeClr val="accent2"/>
              </a:solidFill>
            </a:endParaRPr>
          </a:p>
          <a:p>
            <a:pPr marL="990600" lvl="1" indent="-533400">
              <a:buClr>
                <a:srgbClr val="FF0000"/>
              </a:buClr>
              <a:buFont typeface="Wingdings" pitchFamily="2" charset="2"/>
              <a:buNone/>
            </a:pPr>
            <a:endParaRPr lang="el-GR" sz="500" b="1" dirty="0">
              <a:solidFill>
                <a:schemeClr val="accent2"/>
              </a:solidFill>
            </a:endParaRPr>
          </a:p>
          <a:p>
            <a:pPr marL="609600" indent="-609600">
              <a:buClr>
                <a:srgbClr val="FF0000"/>
              </a:buClr>
              <a:buFont typeface="Wingdings" pitchFamily="2" charset="2"/>
              <a:buChar char="q"/>
            </a:pPr>
            <a:r>
              <a:rPr lang="el-GR" sz="2000" b="1" dirty="0">
                <a:solidFill>
                  <a:schemeClr val="accent2"/>
                </a:solidFill>
              </a:rPr>
              <a:t>Η τράπεζα κάνει </a:t>
            </a:r>
            <a:r>
              <a:rPr lang="el-GR" sz="2000" b="1" dirty="0">
                <a:solidFill>
                  <a:srgbClr val="FF0000"/>
                </a:solidFill>
              </a:rPr>
              <a:t>κέρδη </a:t>
            </a:r>
            <a:r>
              <a:rPr lang="el-GR" sz="2000" b="1" dirty="0">
                <a:solidFill>
                  <a:schemeClr val="accent2"/>
                </a:solidFill>
              </a:rPr>
              <a:t>όταν κάνει χορηγήσεις και (συνήθως) </a:t>
            </a:r>
            <a:r>
              <a:rPr lang="el-GR" sz="2000" b="1" dirty="0">
                <a:solidFill>
                  <a:srgbClr val="FF0000"/>
                </a:solidFill>
              </a:rPr>
              <a:t>χάνει </a:t>
            </a:r>
            <a:r>
              <a:rPr lang="el-GR" sz="2000" b="1" dirty="0">
                <a:solidFill>
                  <a:schemeClr val="accent2"/>
                </a:solidFill>
              </a:rPr>
              <a:t>ίση ποσότητα </a:t>
            </a:r>
            <a:r>
              <a:rPr lang="el-GR" sz="2000" b="1" dirty="0" smtClean="0">
                <a:solidFill>
                  <a:schemeClr val="accent2"/>
                </a:solidFill>
              </a:rPr>
              <a:t>αποθεματικών.</a:t>
            </a:r>
            <a:endParaRPr lang="el-GR" sz="2400" b="1" dirty="0">
              <a:solidFill>
                <a:schemeClr val="accent2"/>
              </a:solidFill>
            </a:endParaRPr>
          </a:p>
          <a:p>
            <a:pPr marL="990600" lvl="1" indent="-533400">
              <a:buClr>
                <a:srgbClr val="FF0000"/>
              </a:buClr>
              <a:buFont typeface="Wingdings" pitchFamily="2" charset="2"/>
              <a:buNone/>
            </a:pPr>
            <a:r>
              <a:rPr lang="el-GR" sz="500" b="1" dirty="0">
                <a:solidFill>
                  <a:schemeClr val="accent2"/>
                </a:solidFill>
              </a:rPr>
              <a:t> </a:t>
            </a:r>
          </a:p>
          <a:p>
            <a:pPr marL="990600" lvl="1" indent="-533400">
              <a:buClr>
                <a:srgbClr val="FF0000"/>
              </a:buClr>
              <a:buFont typeface="Wingdings" pitchFamily="2" charset="2"/>
              <a:buNone/>
            </a:pPr>
            <a:endParaRPr lang="el-GR" sz="1800" b="1" dirty="0">
              <a:solidFill>
                <a:schemeClr val="accent2"/>
              </a:solidFill>
              <a:sym typeface="Wingdings" pitchFamily="2" charset="2"/>
            </a:endParaRPr>
          </a:p>
        </p:txBody>
      </p:sp>
      <p:sp>
        <p:nvSpPr>
          <p:cNvPr id="12292"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12293"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12294"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ipe(left)">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wipe(left)">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wipe(left)">
                                      <p:cBhvr>
                                        <p:cTn id="17" dur="500"/>
                                        <p:tgtEl>
                                          <p:spTgt spid="12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291">
                                            <p:txEl>
                                              <p:pRg st="4" end="4"/>
                                            </p:txEl>
                                          </p:spTgt>
                                        </p:tgtEl>
                                        <p:attrNameLst>
                                          <p:attrName>style.visibility</p:attrName>
                                        </p:attrNameLst>
                                      </p:cBhvr>
                                      <p:to>
                                        <p:strVal val="visible"/>
                                      </p:to>
                                    </p:set>
                                    <p:animEffect transition="in" filter="wipe(left)">
                                      <p:cBhvr>
                                        <p:cTn id="22" dur="500"/>
                                        <p:tgtEl>
                                          <p:spTgt spid="12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animEffect transition="in" filter="wipe(left)">
                                      <p:cBhvr>
                                        <p:cTn id="27" dur="500"/>
                                        <p:tgtEl>
                                          <p:spTgt spid="1229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291">
                                            <p:txEl>
                                              <p:pRg st="6" end="6"/>
                                            </p:txEl>
                                          </p:spTgt>
                                        </p:tgtEl>
                                        <p:attrNameLst>
                                          <p:attrName>style.visibility</p:attrName>
                                        </p:attrNameLst>
                                      </p:cBhvr>
                                      <p:to>
                                        <p:strVal val="visible"/>
                                      </p:to>
                                    </p:set>
                                    <p:animEffect transition="in" filter="wipe(left)">
                                      <p:cBhvr>
                                        <p:cTn id="32" dur="500"/>
                                        <p:tgtEl>
                                          <p:spTgt spid="1229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291">
                                            <p:txEl>
                                              <p:pRg st="7" end="7"/>
                                            </p:txEl>
                                          </p:spTgt>
                                        </p:tgtEl>
                                        <p:attrNameLst>
                                          <p:attrName>style.visibility</p:attrName>
                                        </p:attrNameLst>
                                      </p:cBhvr>
                                      <p:to>
                                        <p:strVal val="visible"/>
                                      </p:to>
                                    </p:set>
                                    <p:animEffect transition="in" filter="wipe(left)">
                                      <p:cBhvr>
                                        <p:cTn id="37" dur="500"/>
                                        <p:tgtEl>
                                          <p:spTgt spid="1229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291">
                                            <p:txEl>
                                              <p:pRg st="8" end="8"/>
                                            </p:txEl>
                                          </p:spTgt>
                                        </p:tgtEl>
                                        <p:attrNameLst>
                                          <p:attrName>style.visibility</p:attrName>
                                        </p:attrNameLst>
                                      </p:cBhvr>
                                      <p:to>
                                        <p:strVal val="visible"/>
                                      </p:to>
                                    </p:set>
                                    <p:animEffect transition="in" filter="wipe(left)">
                                      <p:cBhvr>
                                        <p:cTn id="42" dur="500"/>
                                        <p:tgtEl>
                                          <p:spTgt spid="1229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291">
                                            <p:txEl>
                                              <p:pRg st="9" end="9"/>
                                            </p:txEl>
                                          </p:spTgt>
                                        </p:tgtEl>
                                        <p:attrNameLst>
                                          <p:attrName>style.visibility</p:attrName>
                                        </p:attrNameLst>
                                      </p:cBhvr>
                                      <p:to>
                                        <p:strVal val="visible"/>
                                      </p:to>
                                    </p:set>
                                    <p:animEffect transition="in" filter="wipe(left)">
                                      <p:cBhvr>
                                        <p:cTn id="47" dur="500"/>
                                        <p:tgtEl>
                                          <p:spTgt spid="1229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291">
                                            <p:txEl>
                                              <p:pRg st="11" end="11"/>
                                            </p:txEl>
                                          </p:spTgt>
                                        </p:tgtEl>
                                        <p:attrNameLst>
                                          <p:attrName>style.visibility</p:attrName>
                                        </p:attrNameLst>
                                      </p:cBhvr>
                                      <p:to>
                                        <p:strVal val="visible"/>
                                      </p:to>
                                    </p:set>
                                    <p:animEffect transition="in" filter="wipe(left)">
                                      <p:cBhvr>
                                        <p:cTn id="52" dur="500"/>
                                        <p:tgtEl>
                                          <p:spTgt spid="12291">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291">
                                            <p:txEl>
                                              <p:pRg st="12" end="12"/>
                                            </p:txEl>
                                          </p:spTgt>
                                        </p:tgtEl>
                                        <p:attrNameLst>
                                          <p:attrName>style.visibility</p:attrName>
                                        </p:attrNameLst>
                                      </p:cBhvr>
                                      <p:to>
                                        <p:strVal val="visible"/>
                                      </p:to>
                                    </p:set>
                                    <p:animEffect transition="in" filter="wipe(left)">
                                      <p:cBhvr>
                                        <p:cTn id="57" dur="500"/>
                                        <p:tgtEl>
                                          <p:spTgt spid="1229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52400"/>
            <a:ext cx="9144000" cy="324272"/>
          </a:xfrm>
        </p:spPr>
        <p:txBody>
          <a:bodyPr/>
          <a:lstStyle/>
          <a:p>
            <a:r>
              <a:rPr lang="el-GR" sz="3600" b="1" dirty="0">
                <a:solidFill>
                  <a:schemeClr val="accent2"/>
                </a:solidFill>
              </a:rPr>
              <a:t>Αρχές Τραπεζικής Διοικητικής</a:t>
            </a:r>
          </a:p>
        </p:txBody>
      </p:sp>
      <p:sp>
        <p:nvSpPr>
          <p:cNvPr id="13315" name="Rectangle 3"/>
          <p:cNvSpPr>
            <a:spLocks noGrp="1" noChangeArrowheads="1"/>
          </p:cNvSpPr>
          <p:nvPr>
            <p:ph type="body" idx="1"/>
          </p:nvPr>
        </p:nvSpPr>
        <p:spPr>
          <a:xfrm>
            <a:off x="0" y="548680"/>
            <a:ext cx="9144000" cy="6309320"/>
          </a:xfrm>
        </p:spPr>
        <p:txBody>
          <a:bodyPr/>
          <a:lstStyle/>
          <a:p>
            <a:pPr marL="711200" indent="-711200">
              <a:buClr>
                <a:schemeClr val="accent2"/>
              </a:buClr>
              <a:buFont typeface="Wingdings" pitchFamily="2" charset="2"/>
              <a:buChar char="§"/>
            </a:pPr>
            <a:endParaRPr lang="en-US" sz="600" b="1" dirty="0">
              <a:solidFill>
                <a:srgbClr val="FF0000"/>
              </a:solidFill>
            </a:endParaRPr>
          </a:p>
          <a:p>
            <a:pPr marL="0" indent="0" algn="ctr">
              <a:spcBef>
                <a:spcPts val="0"/>
              </a:spcBef>
              <a:buClr>
                <a:schemeClr val="accent2"/>
              </a:buClr>
              <a:buNone/>
            </a:pPr>
            <a:r>
              <a:rPr lang="el-GR" sz="2400" b="1" dirty="0">
                <a:solidFill>
                  <a:srgbClr val="FF0000"/>
                </a:solidFill>
              </a:rPr>
              <a:t>Στόχος</a:t>
            </a:r>
            <a:r>
              <a:rPr lang="el-GR" sz="2400" b="1" dirty="0">
                <a:solidFill>
                  <a:schemeClr val="accent2"/>
                </a:solidFill>
              </a:rPr>
              <a:t> της τράπεζας: η </a:t>
            </a:r>
            <a:r>
              <a:rPr lang="el-GR" sz="2400" b="1" dirty="0">
                <a:solidFill>
                  <a:srgbClr val="FF0000"/>
                </a:solidFill>
              </a:rPr>
              <a:t>μέγιστη</a:t>
            </a:r>
            <a:r>
              <a:rPr lang="el-GR" sz="2400" b="1" dirty="0">
                <a:solidFill>
                  <a:schemeClr val="accent2"/>
                </a:solidFill>
              </a:rPr>
              <a:t> δυνατή </a:t>
            </a:r>
            <a:r>
              <a:rPr lang="el-GR" sz="2400" b="1" dirty="0">
                <a:solidFill>
                  <a:srgbClr val="FF0000"/>
                </a:solidFill>
              </a:rPr>
              <a:t>απόδοση</a:t>
            </a:r>
            <a:r>
              <a:rPr lang="el-GR" sz="2400" b="1" dirty="0">
                <a:solidFill>
                  <a:schemeClr val="accent2"/>
                </a:solidFill>
              </a:rPr>
              <a:t> των ιδίων κεφαλαίων </a:t>
            </a:r>
            <a:r>
              <a:rPr lang="el-GR" sz="2400" b="1" dirty="0" smtClean="0">
                <a:solidFill>
                  <a:schemeClr val="accent2"/>
                </a:solidFill>
              </a:rPr>
              <a:t>της (</a:t>
            </a:r>
            <a:r>
              <a:rPr lang="en-US" sz="2400" b="1" dirty="0" smtClean="0">
                <a:solidFill>
                  <a:schemeClr val="accent2"/>
                </a:solidFill>
              </a:rPr>
              <a:t>ROE)</a:t>
            </a:r>
            <a:r>
              <a:rPr lang="el-GR" sz="2400" b="1" dirty="0" smtClean="0">
                <a:solidFill>
                  <a:schemeClr val="accent2"/>
                </a:solidFill>
              </a:rPr>
              <a:t>.</a:t>
            </a:r>
          </a:p>
          <a:p>
            <a:pPr marL="0" indent="0" algn="just">
              <a:spcBef>
                <a:spcPts val="0"/>
              </a:spcBef>
              <a:buClr>
                <a:schemeClr val="accent2"/>
              </a:buClr>
              <a:buFont typeface="Wingdings" pitchFamily="2" charset="2"/>
              <a:buChar char="§"/>
            </a:pPr>
            <a:endParaRPr lang="el-GR" sz="500" b="1" dirty="0">
              <a:solidFill>
                <a:schemeClr val="accent2"/>
              </a:solidFill>
            </a:endParaRPr>
          </a:p>
          <a:p>
            <a:pPr marL="0" indent="0" algn="just">
              <a:spcBef>
                <a:spcPts val="0"/>
              </a:spcBef>
              <a:buClr>
                <a:schemeClr val="accent2"/>
              </a:buClr>
              <a:buNone/>
            </a:pPr>
            <a:r>
              <a:rPr lang="el-GR" sz="2400" b="1" dirty="0" smtClean="0">
                <a:solidFill>
                  <a:schemeClr val="accent2"/>
                </a:solidFill>
              </a:rPr>
              <a:t>Αντιμετώπιση ενδεχόμενου </a:t>
            </a:r>
            <a:r>
              <a:rPr lang="el-GR" sz="2400" b="1" dirty="0" smtClean="0">
                <a:solidFill>
                  <a:srgbClr val="FF0000"/>
                </a:solidFill>
              </a:rPr>
              <a:t>κινδύνου</a:t>
            </a:r>
            <a:r>
              <a:rPr lang="el-GR" sz="2400" b="1" dirty="0" smtClean="0">
                <a:solidFill>
                  <a:schemeClr val="accent2"/>
                </a:solidFill>
              </a:rPr>
              <a:t> </a:t>
            </a:r>
            <a:r>
              <a:rPr lang="el-GR" sz="2400" b="1" dirty="0">
                <a:solidFill>
                  <a:schemeClr val="accent2"/>
                </a:solidFill>
              </a:rPr>
              <a:t>απώλειας </a:t>
            </a:r>
            <a:r>
              <a:rPr lang="el-GR" sz="2400" b="1" dirty="0" smtClean="0">
                <a:solidFill>
                  <a:schemeClr val="accent2"/>
                </a:solidFill>
              </a:rPr>
              <a:t>διαθεσίμων:</a:t>
            </a:r>
          </a:p>
          <a:p>
            <a:pPr marL="0" indent="0" algn="just">
              <a:spcBef>
                <a:spcPts val="0"/>
              </a:spcBef>
              <a:buClr>
                <a:schemeClr val="accent2"/>
              </a:buClr>
              <a:buFont typeface="Wingdings" pitchFamily="2" charset="2"/>
              <a:buChar char="v"/>
            </a:pPr>
            <a:endParaRPr lang="el-GR" sz="2400" b="1" dirty="0">
              <a:solidFill>
                <a:schemeClr val="accent2"/>
              </a:solidFill>
            </a:endParaRPr>
          </a:p>
          <a:p>
            <a:pPr marL="0" indent="0" algn="just">
              <a:spcBef>
                <a:spcPts val="0"/>
              </a:spcBef>
              <a:buClr>
                <a:schemeClr val="accent2"/>
              </a:buClr>
              <a:buFont typeface="Wingdings" pitchFamily="2" charset="2"/>
              <a:buNone/>
            </a:pPr>
            <a:endParaRPr lang="el-GR" sz="400" b="1" dirty="0">
              <a:solidFill>
                <a:srgbClr val="FF0000"/>
              </a:solidFill>
            </a:endParaRPr>
          </a:p>
          <a:p>
            <a:pPr marL="0" indent="0" algn="just">
              <a:spcBef>
                <a:spcPts val="0"/>
              </a:spcBef>
              <a:buClr>
                <a:schemeClr val="accent2"/>
              </a:buClr>
              <a:buNone/>
            </a:pPr>
            <a:r>
              <a:rPr lang="el-GR" sz="2400" b="1" dirty="0" smtClean="0"/>
              <a:t>Ι. </a:t>
            </a:r>
            <a:r>
              <a:rPr lang="el-GR" sz="2400" b="1" u="sng" dirty="0" smtClean="0"/>
              <a:t>Διαχείριση </a:t>
            </a:r>
            <a:r>
              <a:rPr lang="el-GR" sz="2400" b="1" u="sng" dirty="0"/>
              <a:t>ρευστότητας</a:t>
            </a:r>
            <a:r>
              <a:rPr lang="el-GR" sz="2400" b="1" dirty="0"/>
              <a:t> </a:t>
            </a:r>
            <a:r>
              <a:rPr lang="en-US" sz="2400" b="1" dirty="0">
                <a:solidFill>
                  <a:schemeClr val="accent2"/>
                </a:solidFill>
              </a:rPr>
              <a:t>(</a:t>
            </a:r>
            <a:r>
              <a:rPr lang="en-US" sz="2400" b="1" dirty="0">
                <a:solidFill>
                  <a:srgbClr val="FF0000"/>
                </a:solidFill>
              </a:rPr>
              <a:t>liquidity management</a:t>
            </a:r>
            <a:r>
              <a:rPr lang="en-US" sz="2400" b="1" dirty="0">
                <a:solidFill>
                  <a:schemeClr val="accent2"/>
                </a:solidFill>
              </a:rPr>
              <a:t>): </a:t>
            </a:r>
            <a:r>
              <a:rPr lang="el-GR" sz="2400" b="1" dirty="0">
                <a:solidFill>
                  <a:schemeClr val="accent2"/>
                </a:solidFill>
              </a:rPr>
              <a:t>διατήρηση ενεργητικών στοιχείων </a:t>
            </a:r>
            <a:r>
              <a:rPr lang="el-GR" sz="2400" b="1" dirty="0">
                <a:solidFill>
                  <a:srgbClr val="FF0000"/>
                </a:solidFill>
              </a:rPr>
              <a:t>υψηλής ρευστότητας</a:t>
            </a:r>
            <a:r>
              <a:rPr lang="el-GR" sz="2400" b="1" dirty="0">
                <a:solidFill>
                  <a:schemeClr val="accent2"/>
                </a:solidFill>
              </a:rPr>
              <a:t> για να μπορεί να  αντιμετωπίσει τη ζήτηση διαθεσίμων των καταθετών </a:t>
            </a:r>
            <a:r>
              <a:rPr lang="el-GR" sz="2400" b="1" dirty="0" smtClean="0">
                <a:solidFill>
                  <a:schemeClr val="accent2"/>
                </a:solidFill>
              </a:rPr>
              <a:t>της</a:t>
            </a:r>
            <a:r>
              <a:rPr lang="en-US" sz="2400" b="1" dirty="0" smtClean="0">
                <a:solidFill>
                  <a:schemeClr val="accent2"/>
                </a:solidFill>
              </a:rPr>
              <a:t>.</a:t>
            </a:r>
          </a:p>
          <a:p>
            <a:pPr marL="0" indent="0" algn="just">
              <a:spcBef>
                <a:spcPts val="0"/>
              </a:spcBef>
              <a:buClr>
                <a:schemeClr val="accent2"/>
              </a:buClr>
              <a:buNone/>
            </a:pPr>
            <a:r>
              <a:rPr lang="el-GR" sz="2400" b="1" dirty="0" smtClean="0">
                <a:solidFill>
                  <a:schemeClr val="accent2"/>
                </a:solidFill>
              </a:rPr>
              <a:t>       </a:t>
            </a:r>
            <a:endParaRPr lang="en-US" sz="2400" b="1" dirty="0">
              <a:solidFill>
                <a:schemeClr val="accent2"/>
              </a:solidFill>
            </a:endParaRPr>
          </a:p>
          <a:p>
            <a:pPr marL="0" indent="0" algn="just">
              <a:spcBef>
                <a:spcPts val="0"/>
              </a:spcBef>
              <a:buClr>
                <a:schemeClr val="accent2"/>
              </a:buClr>
              <a:buFont typeface="Wingdings" pitchFamily="2" charset="2"/>
              <a:buAutoNum type="romanUcPeriod"/>
            </a:pPr>
            <a:endParaRPr lang="en-US" sz="500" b="1" dirty="0">
              <a:solidFill>
                <a:schemeClr val="accent2"/>
              </a:solidFill>
            </a:endParaRPr>
          </a:p>
          <a:p>
            <a:pPr marL="0" indent="0" algn="just">
              <a:spcBef>
                <a:spcPts val="0"/>
              </a:spcBef>
              <a:buClr>
                <a:schemeClr val="accent2"/>
              </a:buClr>
              <a:buNone/>
            </a:pPr>
            <a:r>
              <a:rPr lang="el-GR" sz="2400" b="1" dirty="0" smtClean="0"/>
              <a:t>ΙΙ. </a:t>
            </a:r>
            <a:r>
              <a:rPr lang="el-GR" sz="2400" b="1" u="sng" dirty="0" smtClean="0"/>
              <a:t>Διαχείριση </a:t>
            </a:r>
            <a:r>
              <a:rPr lang="el-GR" sz="2400" b="1" u="sng" dirty="0"/>
              <a:t>ενεργητικού</a:t>
            </a:r>
            <a:r>
              <a:rPr lang="el-GR" sz="2400" b="1" dirty="0"/>
              <a:t> </a:t>
            </a:r>
            <a:r>
              <a:rPr lang="en-US" sz="2400" b="1" dirty="0" smtClean="0"/>
              <a:t> </a:t>
            </a:r>
            <a:r>
              <a:rPr lang="el-GR" sz="2400" b="1" dirty="0" smtClean="0">
                <a:solidFill>
                  <a:schemeClr val="accent2"/>
                </a:solidFill>
              </a:rPr>
              <a:t>(</a:t>
            </a:r>
            <a:r>
              <a:rPr lang="en-US" sz="2400" b="1" dirty="0">
                <a:solidFill>
                  <a:srgbClr val="FF0000"/>
                </a:solidFill>
              </a:rPr>
              <a:t>asset management</a:t>
            </a:r>
            <a:r>
              <a:rPr lang="en-US" sz="2400" b="1" dirty="0">
                <a:solidFill>
                  <a:schemeClr val="accent2"/>
                </a:solidFill>
              </a:rPr>
              <a:t>)</a:t>
            </a:r>
            <a:r>
              <a:rPr lang="el-GR" sz="2400" b="1" dirty="0">
                <a:solidFill>
                  <a:schemeClr val="accent2"/>
                </a:solidFill>
              </a:rPr>
              <a:t>:</a:t>
            </a:r>
            <a:endParaRPr lang="el-GR" sz="500" b="1" dirty="0">
              <a:solidFill>
                <a:schemeClr val="accent2"/>
              </a:solidFill>
            </a:endParaRPr>
          </a:p>
          <a:p>
            <a:pPr marL="0" lvl="2" indent="0" algn="just">
              <a:spcBef>
                <a:spcPts val="0"/>
              </a:spcBef>
              <a:buClr>
                <a:srgbClr val="FF0000"/>
              </a:buClr>
              <a:buFont typeface="Wingdings" pitchFamily="2" charset="2"/>
              <a:buChar char="Ø"/>
            </a:pPr>
            <a:r>
              <a:rPr lang="el-GR" sz="2100" b="1" dirty="0">
                <a:solidFill>
                  <a:schemeClr val="accent2"/>
                </a:solidFill>
              </a:rPr>
              <a:t>Διαχείριση πιστωτικού κινδύνου (</a:t>
            </a:r>
            <a:r>
              <a:rPr lang="en-US" sz="2100" b="1" dirty="0">
                <a:solidFill>
                  <a:srgbClr val="FF0000"/>
                </a:solidFill>
              </a:rPr>
              <a:t>credit risk management</a:t>
            </a:r>
            <a:r>
              <a:rPr lang="en-US" sz="2100" b="1" dirty="0">
                <a:solidFill>
                  <a:schemeClr val="accent2"/>
                </a:solidFill>
              </a:rPr>
              <a:t>)</a:t>
            </a:r>
            <a:r>
              <a:rPr lang="el-GR" sz="2100" b="1" dirty="0">
                <a:solidFill>
                  <a:schemeClr val="accent2"/>
                </a:solidFill>
              </a:rPr>
              <a:t>. </a:t>
            </a:r>
          </a:p>
          <a:p>
            <a:pPr marL="0" lvl="2" indent="0" algn="just">
              <a:spcBef>
                <a:spcPts val="0"/>
              </a:spcBef>
              <a:buClr>
                <a:srgbClr val="FF0000"/>
              </a:buClr>
              <a:buFont typeface="Wingdings" pitchFamily="2" charset="2"/>
              <a:buChar char="Ø"/>
            </a:pPr>
            <a:r>
              <a:rPr lang="el-GR" sz="2100" b="1" dirty="0" smtClean="0">
                <a:solidFill>
                  <a:schemeClr val="accent2"/>
                </a:solidFill>
              </a:rPr>
              <a:t>Διαχείριση </a:t>
            </a:r>
            <a:r>
              <a:rPr lang="el-GR" sz="2100" b="1" dirty="0">
                <a:solidFill>
                  <a:schemeClr val="accent2"/>
                </a:solidFill>
              </a:rPr>
              <a:t>επιτοκιακού κινδύνου </a:t>
            </a:r>
            <a:r>
              <a:rPr lang="en-US" sz="2100" b="1" dirty="0">
                <a:solidFill>
                  <a:schemeClr val="accent2"/>
                </a:solidFill>
              </a:rPr>
              <a:t>(</a:t>
            </a:r>
            <a:r>
              <a:rPr lang="en-US" sz="2100" b="1" dirty="0">
                <a:solidFill>
                  <a:srgbClr val="FF0000"/>
                </a:solidFill>
              </a:rPr>
              <a:t>interest-rate risk management</a:t>
            </a:r>
            <a:r>
              <a:rPr lang="en-US" sz="2100" b="1" dirty="0" smtClean="0">
                <a:solidFill>
                  <a:schemeClr val="accent2"/>
                </a:solidFill>
              </a:rPr>
              <a:t>).</a:t>
            </a:r>
          </a:p>
          <a:p>
            <a:pPr marL="0" lvl="2" indent="0" algn="just">
              <a:spcBef>
                <a:spcPts val="0"/>
              </a:spcBef>
              <a:buClr>
                <a:srgbClr val="FF0000"/>
              </a:buClr>
              <a:buNone/>
            </a:pPr>
            <a:endParaRPr lang="en-US" sz="2000" b="1" dirty="0">
              <a:solidFill>
                <a:schemeClr val="accent2"/>
              </a:solidFill>
            </a:endParaRPr>
          </a:p>
          <a:p>
            <a:pPr marL="0" lvl="2" indent="0" algn="just">
              <a:spcBef>
                <a:spcPts val="0"/>
              </a:spcBef>
              <a:buClr>
                <a:srgbClr val="FF0000"/>
              </a:buClr>
              <a:buFont typeface="Wingdings" pitchFamily="2" charset="2"/>
              <a:buChar char="Ø"/>
            </a:pPr>
            <a:endParaRPr lang="el-GR" sz="500" b="1" dirty="0">
              <a:solidFill>
                <a:schemeClr val="accent2"/>
              </a:solidFill>
            </a:endParaRPr>
          </a:p>
          <a:p>
            <a:pPr marL="0" indent="0" algn="just">
              <a:spcBef>
                <a:spcPts val="0"/>
              </a:spcBef>
              <a:buClr>
                <a:schemeClr val="accent2"/>
              </a:buClr>
              <a:buNone/>
            </a:pPr>
            <a:r>
              <a:rPr lang="el-GR" sz="2400" b="1" dirty="0" smtClean="0"/>
              <a:t>ΙΙΙ. </a:t>
            </a:r>
            <a:r>
              <a:rPr lang="el-GR" sz="2400" b="1" u="sng" dirty="0" smtClean="0"/>
              <a:t>Διαχείριση </a:t>
            </a:r>
            <a:r>
              <a:rPr lang="el-GR" sz="2400" b="1" u="sng" dirty="0"/>
              <a:t>παθητικού</a:t>
            </a:r>
            <a:r>
              <a:rPr lang="el-GR" sz="2400" b="1" dirty="0"/>
              <a:t> </a:t>
            </a:r>
            <a:r>
              <a:rPr lang="en-US" sz="2400" b="1" dirty="0" smtClean="0"/>
              <a:t> </a:t>
            </a:r>
            <a:r>
              <a:rPr lang="el-GR" sz="2400" b="1" dirty="0" smtClean="0">
                <a:solidFill>
                  <a:schemeClr val="accent2"/>
                </a:solidFill>
              </a:rPr>
              <a:t>(</a:t>
            </a:r>
            <a:r>
              <a:rPr lang="en-US" sz="2400" b="1" dirty="0">
                <a:solidFill>
                  <a:srgbClr val="FF0000"/>
                </a:solidFill>
              </a:rPr>
              <a:t>liability management</a:t>
            </a:r>
            <a:r>
              <a:rPr lang="el-GR" sz="2400" b="1" dirty="0" smtClean="0">
                <a:solidFill>
                  <a:srgbClr val="002060"/>
                </a:solidFill>
              </a:rPr>
              <a:t>)</a:t>
            </a:r>
            <a:endParaRPr lang="en-US" sz="2400" b="1" dirty="0" smtClean="0">
              <a:solidFill>
                <a:srgbClr val="002060"/>
              </a:solidFill>
            </a:endParaRPr>
          </a:p>
          <a:p>
            <a:pPr marL="0" indent="0" algn="just">
              <a:spcBef>
                <a:spcPts val="0"/>
              </a:spcBef>
              <a:buClr>
                <a:schemeClr val="accent2"/>
              </a:buClr>
              <a:buNone/>
            </a:pPr>
            <a:endParaRPr lang="el-GR" sz="2400" b="1" dirty="0">
              <a:solidFill>
                <a:srgbClr val="FF0000"/>
              </a:solidFill>
            </a:endParaRPr>
          </a:p>
          <a:p>
            <a:pPr marL="0" indent="0" algn="just">
              <a:spcBef>
                <a:spcPts val="0"/>
              </a:spcBef>
              <a:buClr>
                <a:schemeClr val="accent2"/>
              </a:buClr>
              <a:buFont typeface="Wingdings" pitchFamily="2" charset="2"/>
              <a:buNone/>
            </a:pPr>
            <a:endParaRPr lang="el-GR" sz="700" b="1" dirty="0">
              <a:solidFill>
                <a:srgbClr val="FF0000"/>
              </a:solidFill>
            </a:endParaRPr>
          </a:p>
          <a:p>
            <a:pPr marL="0" indent="0" algn="just">
              <a:spcBef>
                <a:spcPts val="0"/>
              </a:spcBef>
              <a:buClr>
                <a:schemeClr val="accent2"/>
              </a:buClr>
              <a:buNone/>
            </a:pPr>
            <a:r>
              <a:rPr lang="el-GR" sz="2400" b="1" dirty="0" smtClean="0">
                <a:sym typeface="Wingdings" pitchFamily="2" charset="2"/>
              </a:rPr>
              <a:t>Ι</a:t>
            </a:r>
            <a:r>
              <a:rPr lang="en-US" sz="2400" b="1" dirty="0" smtClean="0">
                <a:sym typeface="Wingdings" pitchFamily="2" charset="2"/>
              </a:rPr>
              <a:t>V. </a:t>
            </a:r>
            <a:r>
              <a:rPr lang="el-GR" sz="2400" b="1" u="sng" dirty="0" smtClean="0">
                <a:sym typeface="Wingdings" pitchFamily="2" charset="2"/>
              </a:rPr>
              <a:t>Διαχείριση </a:t>
            </a:r>
            <a:r>
              <a:rPr lang="el-GR" sz="2400" b="1" u="sng" dirty="0">
                <a:sym typeface="Wingdings" pitchFamily="2" charset="2"/>
              </a:rPr>
              <a:t>κεφαλαιακής επάρκειας</a:t>
            </a:r>
            <a:r>
              <a:rPr lang="el-GR" sz="2000" b="1" dirty="0">
                <a:sym typeface="Wingdings" pitchFamily="2" charset="2"/>
              </a:rPr>
              <a:t> </a:t>
            </a:r>
            <a:r>
              <a:rPr lang="el-GR" sz="2000" b="1" dirty="0">
                <a:solidFill>
                  <a:schemeClr val="accent2"/>
                </a:solidFill>
                <a:sym typeface="Wingdings" pitchFamily="2" charset="2"/>
              </a:rPr>
              <a:t>(</a:t>
            </a:r>
            <a:r>
              <a:rPr lang="en-US" sz="2400" b="1" dirty="0">
                <a:solidFill>
                  <a:srgbClr val="FF0000"/>
                </a:solidFill>
                <a:sym typeface="Wingdings" pitchFamily="2" charset="2"/>
              </a:rPr>
              <a:t>capital adequacy management</a:t>
            </a:r>
            <a:r>
              <a:rPr lang="en-US" sz="2000" b="1" dirty="0">
                <a:solidFill>
                  <a:schemeClr val="accent2"/>
                </a:solidFill>
                <a:sym typeface="Wingdings" pitchFamily="2" charset="2"/>
              </a:rPr>
              <a:t>)</a:t>
            </a:r>
            <a:endParaRPr lang="el-GR" sz="2000" b="1" dirty="0">
              <a:solidFill>
                <a:schemeClr val="accent2"/>
              </a:solidFill>
              <a:sym typeface="Wingdings" pitchFamily="2" charset="2"/>
            </a:endParaRPr>
          </a:p>
        </p:txBody>
      </p:sp>
      <p:sp>
        <p:nvSpPr>
          <p:cNvPr id="13316"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13317"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13318"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wipe(left)">
                                      <p:cBhvr>
                                        <p:cTn id="7" dur="500"/>
                                        <p:tgtEl>
                                          <p:spTgt spid="13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5">
                                            <p:txEl>
                                              <p:pRg st="3" end="3"/>
                                            </p:txEl>
                                          </p:spTgt>
                                        </p:tgtEl>
                                        <p:attrNameLst>
                                          <p:attrName>style.visibility</p:attrName>
                                        </p:attrNameLst>
                                      </p:cBhvr>
                                      <p:to>
                                        <p:strVal val="visible"/>
                                      </p:to>
                                    </p:set>
                                    <p:animEffect transition="in" filter="wipe(left)">
                                      <p:cBhvr>
                                        <p:cTn id="12" dur="500"/>
                                        <p:tgtEl>
                                          <p:spTgt spid="1331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5">
                                            <p:txEl>
                                              <p:pRg st="6" end="6"/>
                                            </p:txEl>
                                          </p:spTgt>
                                        </p:tgtEl>
                                        <p:attrNameLst>
                                          <p:attrName>style.visibility</p:attrName>
                                        </p:attrNameLst>
                                      </p:cBhvr>
                                      <p:to>
                                        <p:strVal val="visible"/>
                                      </p:to>
                                    </p:set>
                                    <p:animEffect transition="in" filter="wipe(left)">
                                      <p:cBhvr>
                                        <p:cTn id="17" dur="500"/>
                                        <p:tgtEl>
                                          <p:spTgt spid="1331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5">
                                            <p:txEl>
                                              <p:pRg st="7" end="7"/>
                                            </p:txEl>
                                          </p:spTgt>
                                        </p:tgtEl>
                                        <p:attrNameLst>
                                          <p:attrName>style.visibility</p:attrName>
                                        </p:attrNameLst>
                                      </p:cBhvr>
                                      <p:to>
                                        <p:strVal val="visible"/>
                                      </p:to>
                                    </p:set>
                                    <p:animEffect transition="in" filter="wipe(left)">
                                      <p:cBhvr>
                                        <p:cTn id="22" dur="500"/>
                                        <p:tgtEl>
                                          <p:spTgt spid="1331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5">
                                            <p:txEl>
                                              <p:pRg st="9" end="9"/>
                                            </p:txEl>
                                          </p:spTgt>
                                        </p:tgtEl>
                                        <p:attrNameLst>
                                          <p:attrName>style.visibility</p:attrName>
                                        </p:attrNameLst>
                                      </p:cBhvr>
                                      <p:to>
                                        <p:strVal val="visible"/>
                                      </p:to>
                                    </p:set>
                                    <p:animEffect transition="in" filter="wipe(left)">
                                      <p:cBhvr>
                                        <p:cTn id="27" dur="500"/>
                                        <p:tgtEl>
                                          <p:spTgt spid="1331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315">
                                            <p:txEl>
                                              <p:pRg st="10" end="10"/>
                                            </p:txEl>
                                          </p:spTgt>
                                        </p:tgtEl>
                                        <p:attrNameLst>
                                          <p:attrName>style.visibility</p:attrName>
                                        </p:attrNameLst>
                                      </p:cBhvr>
                                      <p:to>
                                        <p:strVal val="visible"/>
                                      </p:to>
                                    </p:set>
                                    <p:animEffect transition="in" filter="wipe(left)">
                                      <p:cBhvr>
                                        <p:cTn id="32" dur="500"/>
                                        <p:tgtEl>
                                          <p:spTgt spid="1331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5">
                                            <p:txEl>
                                              <p:pRg st="11" end="11"/>
                                            </p:txEl>
                                          </p:spTgt>
                                        </p:tgtEl>
                                        <p:attrNameLst>
                                          <p:attrName>style.visibility</p:attrName>
                                        </p:attrNameLst>
                                      </p:cBhvr>
                                      <p:to>
                                        <p:strVal val="visible"/>
                                      </p:to>
                                    </p:set>
                                    <p:animEffect transition="in" filter="wipe(left)">
                                      <p:cBhvr>
                                        <p:cTn id="37" dur="500"/>
                                        <p:tgtEl>
                                          <p:spTgt spid="13315">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5">
                                            <p:txEl>
                                              <p:pRg st="14" end="14"/>
                                            </p:txEl>
                                          </p:spTgt>
                                        </p:tgtEl>
                                        <p:attrNameLst>
                                          <p:attrName>style.visibility</p:attrName>
                                        </p:attrNameLst>
                                      </p:cBhvr>
                                      <p:to>
                                        <p:strVal val="visible"/>
                                      </p:to>
                                    </p:set>
                                    <p:animEffect transition="in" filter="wipe(left)">
                                      <p:cBhvr>
                                        <p:cTn id="42" dur="500"/>
                                        <p:tgtEl>
                                          <p:spTgt spid="13315">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315">
                                            <p:txEl>
                                              <p:pRg st="17" end="17"/>
                                            </p:txEl>
                                          </p:spTgt>
                                        </p:tgtEl>
                                        <p:attrNameLst>
                                          <p:attrName>style.visibility</p:attrName>
                                        </p:attrNameLst>
                                      </p:cBhvr>
                                      <p:to>
                                        <p:strVal val="visible"/>
                                      </p:to>
                                    </p:set>
                                    <p:animEffect transition="in" filter="wipe(left)">
                                      <p:cBhvr>
                                        <p:cTn id="47" dur="500"/>
                                        <p:tgtEl>
                                          <p:spTgt spid="13315">
                                            <p:txEl>
                                              <p:pRg st="17" end="1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3316"/>
                                        </p:tgtEl>
                                        <p:attrNameLst>
                                          <p:attrName>style.visibility</p:attrName>
                                        </p:attrNameLst>
                                      </p:cBhvr>
                                      <p:to>
                                        <p:strVal val="visible"/>
                                      </p:to>
                                    </p:set>
                                    <p:anim calcmode="lin" valueType="num">
                                      <p:cBhvr additive="base">
                                        <p:cTn id="52" dur="500" fill="hold"/>
                                        <p:tgtEl>
                                          <p:spTgt spid="13316"/>
                                        </p:tgtEl>
                                        <p:attrNameLst>
                                          <p:attrName>ppt_x</p:attrName>
                                        </p:attrNameLst>
                                      </p:cBhvr>
                                      <p:tavLst>
                                        <p:tav tm="0">
                                          <p:val>
                                            <p:strVal val="0-#ppt_w/2"/>
                                          </p:val>
                                        </p:tav>
                                        <p:tav tm="100000">
                                          <p:val>
                                            <p:strVal val="#ppt_x"/>
                                          </p:val>
                                        </p:tav>
                                      </p:tavLst>
                                    </p:anim>
                                    <p:anim calcmode="lin" valueType="num">
                                      <p:cBhvr additive="base">
                                        <p:cTn id="53"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3317"/>
                                        </p:tgtEl>
                                        <p:attrNameLst>
                                          <p:attrName>style.visibility</p:attrName>
                                        </p:attrNameLst>
                                      </p:cBhvr>
                                      <p:to>
                                        <p:strVal val="visible"/>
                                      </p:to>
                                    </p:set>
                                    <p:anim calcmode="lin" valueType="num">
                                      <p:cBhvr additive="base">
                                        <p:cTn id="58" dur="500" fill="hold"/>
                                        <p:tgtEl>
                                          <p:spTgt spid="13317"/>
                                        </p:tgtEl>
                                        <p:attrNameLst>
                                          <p:attrName>ppt_x</p:attrName>
                                        </p:attrNameLst>
                                      </p:cBhvr>
                                      <p:tavLst>
                                        <p:tav tm="0">
                                          <p:val>
                                            <p:strVal val="0-#ppt_w/2"/>
                                          </p:val>
                                        </p:tav>
                                        <p:tav tm="100000">
                                          <p:val>
                                            <p:strVal val="#ppt_x"/>
                                          </p:val>
                                        </p:tav>
                                      </p:tavLst>
                                    </p:anim>
                                    <p:anim calcmode="lin" valueType="num">
                                      <p:cBhvr additive="base">
                                        <p:cTn id="59"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3318"/>
                                        </p:tgtEl>
                                        <p:attrNameLst>
                                          <p:attrName>style.visibility</p:attrName>
                                        </p:attrNameLst>
                                      </p:cBhvr>
                                      <p:to>
                                        <p:strVal val="visible"/>
                                      </p:to>
                                    </p:set>
                                    <p:anim calcmode="lin" valueType="num">
                                      <p:cBhvr additive="base">
                                        <p:cTn id="64" dur="500" fill="hold"/>
                                        <p:tgtEl>
                                          <p:spTgt spid="13318"/>
                                        </p:tgtEl>
                                        <p:attrNameLst>
                                          <p:attrName>ppt_x</p:attrName>
                                        </p:attrNameLst>
                                      </p:cBhvr>
                                      <p:tavLst>
                                        <p:tav tm="0">
                                          <p:val>
                                            <p:strVal val="0-#ppt_w/2"/>
                                          </p:val>
                                        </p:tav>
                                        <p:tav tm="100000">
                                          <p:val>
                                            <p:strVal val="#ppt_x"/>
                                          </p:val>
                                        </p:tav>
                                      </p:tavLst>
                                    </p:anim>
                                    <p:anim calcmode="lin" valueType="num">
                                      <p:cBhvr additive="base">
                                        <p:cTn id="65"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5" autoUpdateAnimBg="0"/>
      <p:bldP spid="13316" grpId="0" animBg="1"/>
      <p:bldP spid="13317" grpId="0" animBg="1"/>
      <p:bldP spid="13318" grpId="0" animBg="1"/>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0" y="152400"/>
            <a:ext cx="9144000" cy="324272"/>
          </a:xfrm>
        </p:spPr>
        <p:txBody>
          <a:bodyPr/>
          <a:lstStyle/>
          <a:p>
            <a:r>
              <a:rPr lang="el-GR" sz="2500" b="1" dirty="0" smtClean="0">
                <a:solidFill>
                  <a:schemeClr val="tx1"/>
                </a:solidFill>
              </a:rPr>
              <a:t>Ι.</a:t>
            </a:r>
            <a:r>
              <a:rPr lang="en-US" sz="2500" b="1" dirty="0" smtClean="0">
                <a:solidFill>
                  <a:schemeClr val="tx1"/>
                </a:solidFill>
              </a:rPr>
              <a:t> </a:t>
            </a:r>
            <a:r>
              <a:rPr lang="el-GR" sz="2500" b="1" dirty="0" smtClean="0">
                <a:solidFill>
                  <a:schemeClr val="tx1"/>
                </a:solidFill>
              </a:rPr>
              <a:t>Διαχείριση </a:t>
            </a:r>
            <a:r>
              <a:rPr lang="el-GR" sz="2500" b="1" dirty="0">
                <a:solidFill>
                  <a:schemeClr val="tx1"/>
                </a:solidFill>
              </a:rPr>
              <a:t>Ρευστότητας και ο Ρόλος των </a:t>
            </a:r>
            <a:r>
              <a:rPr lang="el-GR" sz="2500" b="1" dirty="0" smtClean="0">
                <a:solidFill>
                  <a:schemeClr val="tx1"/>
                </a:solidFill>
              </a:rPr>
              <a:t>Διαθεσίμων</a:t>
            </a:r>
            <a:r>
              <a:rPr lang="en-US" sz="2500" b="1" dirty="0" smtClean="0">
                <a:solidFill>
                  <a:schemeClr val="tx1"/>
                </a:solidFill>
              </a:rPr>
              <a:t> (1)</a:t>
            </a:r>
            <a:endParaRPr lang="el-GR" sz="2500" b="1" dirty="0">
              <a:solidFill>
                <a:schemeClr val="tx1"/>
              </a:solidFill>
            </a:endParaRPr>
          </a:p>
        </p:txBody>
      </p:sp>
      <p:sp>
        <p:nvSpPr>
          <p:cNvPr id="17411" name="Rectangle 1027"/>
          <p:cNvSpPr>
            <a:spLocks noGrp="1" noChangeArrowheads="1"/>
          </p:cNvSpPr>
          <p:nvPr>
            <p:ph type="body" idx="1"/>
          </p:nvPr>
        </p:nvSpPr>
        <p:spPr>
          <a:xfrm>
            <a:off x="0" y="620688"/>
            <a:ext cx="9144000" cy="6237312"/>
          </a:xfrm>
        </p:spPr>
        <p:txBody>
          <a:bodyPr/>
          <a:lstStyle/>
          <a:p>
            <a:pPr marL="609600" indent="-609600" algn="just">
              <a:lnSpc>
                <a:spcPct val="90000"/>
              </a:lnSpc>
              <a:buClr>
                <a:srgbClr val="FF0000"/>
              </a:buClr>
              <a:buFont typeface="Wingdings" pitchFamily="2" charset="2"/>
              <a:buChar char="q"/>
            </a:pPr>
            <a:r>
              <a:rPr lang="el-GR" sz="2000" b="1" dirty="0" smtClean="0">
                <a:solidFill>
                  <a:srgbClr val="FF0000"/>
                </a:solidFill>
              </a:rPr>
              <a:t>Εισροή</a:t>
            </a:r>
            <a:r>
              <a:rPr lang="el-GR" sz="2000" b="1" dirty="0" smtClean="0">
                <a:solidFill>
                  <a:schemeClr val="accent2"/>
                </a:solidFill>
              </a:rPr>
              <a:t> διαθεσίμων λόγω κατάθεσης ποσοστό </a:t>
            </a:r>
            <a:r>
              <a:rPr lang="el-GR" sz="2000" b="1" dirty="0">
                <a:solidFill>
                  <a:schemeClr val="accent2"/>
                </a:solidFill>
              </a:rPr>
              <a:t>υποχρεωτικών διαθεσίμων </a:t>
            </a:r>
            <a:r>
              <a:rPr lang="en-US" sz="2000" b="1" dirty="0">
                <a:solidFill>
                  <a:schemeClr val="accent2"/>
                </a:solidFill>
                <a:sym typeface="Wingdings" pitchFamily="2" charset="2"/>
              </a:rPr>
              <a:t>rd</a:t>
            </a:r>
            <a:r>
              <a:rPr lang="el-GR" sz="2000" b="1" dirty="0">
                <a:solidFill>
                  <a:schemeClr val="accent2"/>
                </a:solidFill>
                <a:sym typeface="Wingdings" pitchFamily="2" charset="2"/>
              </a:rPr>
              <a:t> = 10</a:t>
            </a:r>
            <a:r>
              <a:rPr lang="el-GR" sz="2000" b="1" dirty="0" smtClean="0">
                <a:solidFill>
                  <a:schemeClr val="accent2"/>
                </a:solidFill>
                <a:sym typeface="Wingdings" pitchFamily="2" charset="2"/>
              </a:rPr>
              <a:t>%*1.000 = 100, άρα τα πλεονάζοντα </a:t>
            </a:r>
            <a:r>
              <a:rPr lang="el-GR" sz="2000" b="1" dirty="0">
                <a:solidFill>
                  <a:schemeClr val="accent2"/>
                </a:solidFill>
                <a:sym typeface="Wingdings" pitchFamily="2" charset="2"/>
              </a:rPr>
              <a:t>διαθέσιμα </a:t>
            </a:r>
            <a:r>
              <a:rPr lang="el-GR" sz="2000" b="1" dirty="0" smtClean="0">
                <a:solidFill>
                  <a:schemeClr val="accent2"/>
                </a:solidFill>
                <a:sym typeface="Wingdings" pitchFamily="2" charset="2"/>
              </a:rPr>
              <a:t>1.000-100=900, εξ’ αυτών τα 800 δίδονται ως δάνειο</a:t>
            </a:r>
            <a:r>
              <a:rPr lang="el-GR" sz="2000" b="1" dirty="0" smtClean="0">
                <a:solidFill>
                  <a:schemeClr val="accent2"/>
                </a:solidFill>
              </a:rPr>
              <a:t>: </a:t>
            </a:r>
            <a:endParaRPr lang="el-GR" sz="2000" b="1" dirty="0">
              <a:solidFill>
                <a:schemeClr val="accent2"/>
              </a:solidFill>
            </a:endParaRPr>
          </a:p>
          <a:p>
            <a:pPr marL="609600" indent="-609600">
              <a:lnSpc>
                <a:spcPct val="90000"/>
              </a:lnSpc>
              <a:buClr>
                <a:schemeClr val="accent2"/>
              </a:buClr>
              <a:buFont typeface="Wingdings" pitchFamily="2" charset="2"/>
              <a:buChar char="§"/>
            </a:pPr>
            <a:endParaRPr lang="el-GR" sz="500" b="1" dirty="0">
              <a:solidFill>
                <a:schemeClr val="accent2"/>
              </a:solidFill>
            </a:endParaRPr>
          </a:p>
          <a:p>
            <a:pPr marL="609600" indent="-609600">
              <a:lnSpc>
                <a:spcPct val="90000"/>
              </a:lnSpc>
              <a:buFont typeface="Wingdings" pitchFamily="2" charset="2"/>
              <a:buChar char="v"/>
            </a:pPr>
            <a:r>
              <a:rPr lang="el-GR" sz="2400" b="1" dirty="0" smtClean="0">
                <a:solidFill>
                  <a:schemeClr val="accent2"/>
                </a:solidFill>
              </a:rPr>
              <a:t>  </a:t>
            </a:r>
            <a:r>
              <a:rPr lang="el-GR" sz="2000" b="1" u="sng" dirty="0">
                <a:solidFill>
                  <a:srgbClr val="006600"/>
                </a:solidFill>
              </a:rPr>
              <a:t>Ενεργητικό </a:t>
            </a:r>
            <a:r>
              <a:rPr lang="el-GR" sz="2000" b="1" u="sng" dirty="0" smtClean="0">
                <a:solidFill>
                  <a:srgbClr val="006600"/>
                </a:solidFill>
              </a:rPr>
              <a:t>              ΔΕΛΤΑ                               		Παθητικό</a:t>
            </a:r>
            <a:r>
              <a:rPr lang="el-GR" sz="2000" b="1" dirty="0" smtClean="0">
                <a:solidFill>
                  <a:srgbClr val="006600"/>
                </a:solidFill>
              </a:rPr>
              <a:t>  </a:t>
            </a:r>
            <a:endParaRPr lang="el-GR" sz="2000" b="1" dirty="0">
              <a:solidFill>
                <a:srgbClr val="006600"/>
              </a:solidFill>
            </a:endParaRPr>
          </a:p>
          <a:p>
            <a:pPr marL="990600" lvl="1" indent="-533400">
              <a:lnSpc>
                <a:spcPct val="90000"/>
              </a:lnSpc>
              <a:buClr>
                <a:srgbClr val="FF0000"/>
              </a:buClr>
              <a:buFont typeface="Wingdings" pitchFamily="2" charset="2"/>
              <a:buNone/>
            </a:pPr>
            <a:r>
              <a:rPr lang="el-GR" sz="2000" b="1" dirty="0" smtClean="0">
                <a:solidFill>
                  <a:schemeClr val="accent2"/>
                </a:solidFill>
              </a:rPr>
              <a:t>    Υποχρεωτικά Διαθέσιμα</a:t>
            </a:r>
            <a:r>
              <a:rPr lang="en-US" sz="2000" b="1" dirty="0" smtClean="0">
                <a:solidFill>
                  <a:schemeClr val="accent2"/>
                </a:solidFill>
              </a:rPr>
              <a:t> </a:t>
            </a:r>
            <a:r>
              <a:rPr lang="el-GR" sz="2000" b="1" dirty="0" smtClean="0">
                <a:solidFill>
                  <a:schemeClr val="accent2"/>
                </a:solidFill>
              </a:rPr>
              <a:t> €</a:t>
            </a:r>
            <a:r>
              <a:rPr lang="en-US" sz="2000" b="1" dirty="0" smtClean="0">
                <a:solidFill>
                  <a:schemeClr val="accent2"/>
                </a:solidFill>
              </a:rPr>
              <a:t> </a:t>
            </a:r>
            <a:r>
              <a:rPr lang="el-GR" sz="2000" b="1" dirty="0" smtClean="0">
                <a:solidFill>
                  <a:schemeClr val="accent2"/>
                </a:solidFill>
              </a:rPr>
              <a:t>100        </a:t>
            </a:r>
            <a:r>
              <a:rPr lang="el-GR" sz="2000" b="1" dirty="0">
                <a:solidFill>
                  <a:schemeClr val="accent2"/>
                </a:solidFill>
              </a:rPr>
              <a:t>Καταθέσεις Όψεως </a:t>
            </a:r>
            <a:r>
              <a:rPr lang="el-GR" sz="2000" b="1" dirty="0" smtClean="0">
                <a:solidFill>
                  <a:schemeClr val="accent2"/>
                </a:solidFill>
              </a:rPr>
              <a:t>€</a:t>
            </a:r>
            <a:r>
              <a:rPr lang="en-US" sz="2000" b="1" dirty="0" smtClean="0">
                <a:solidFill>
                  <a:schemeClr val="accent2"/>
                </a:solidFill>
              </a:rPr>
              <a:t> </a:t>
            </a:r>
            <a:r>
              <a:rPr lang="el-GR" sz="2000" b="1" dirty="0" smtClean="0">
                <a:solidFill>
                  <a:schemeClr val="accent2"/>
                </a:solidFill>
              </a:rPr>
              <a:t>1.000</a:t>
            </a:r>
          </a:p>
          <a:p>
            <a:pPr marL="990600" lvl="1" indent="-533400">
              <a:lnSpc>
                <a:spcPct val="90000"/>
              </a:lnSpc>
              <a:buClr>
                <a:srgbClr val="FF0000"/>
              </a:buClr>
              <a:buFont typeface="Wingdings" pitchFamily="2" charset="2"/>
              <a:buNone/>
            </a:pPr>
            <a:r>
              <a:rPr lang="el-GR" sz="2000" b="1" dirty="0" smtClean="0">
                <a:solidFill>
                  <a:schemeClr val="accent2"/>
                </a:solidFill>
              </a:rPr>
              <a:t>    Πλεονάζοντα € 100</a:t>
            </a:r>
            <a:endParaRPr lang="el-GR" sz="2000" b="1" dirty="0">
              <a:solidFill>
                <a:schemeClr val="accent2"/>
              </a:solidFill>
            </a:endParaRPr>
          </a:p>
          <a:p>
            <a:pPr marL="990600" lvl="1" indent="-533400">
              <a:lnSpc>
                <a:spcPct val="90000"/>
              </a:lnSpc>
              <a:buClr>
                <a:srgbClr val="FF0000"/>
              </a:buClr>
              <a:buFont typeface="Wingdings" pitchFamily="2" charset="2"/>
              <a:buNone/>
            </a:pPr>
            <a:r>
              <a:rPr lang="el-GR" sz="2000" b="1" dirty="0">
                <a:solidFill>
                  <a:schemeClr val="accent2"/>
                </a:solidFill>
                <a:sym typeface="Wingdings" pitchFamily="2" charset="2"/>
              </a:rPr>
              <a:t>    </a:t>
            </a:r>
            <a:r>
              <a:rPr lang="el-GR" sz="2000" b="1" dirty="0" smtClean="0">
                <a:solidFill>
                  <a:schemeClr val="accent2"/>
                </a:solidFill>
                <a:sym typeface="Wingdings" pitchFamily="2" charset="2"/>
              </a:rPr>
              <a:t>Χορηγήσεις </a:t>
            </a:r>
            <a:r>
              <a:rPr lang="en-US" sz="2000" b="1" dirty="0" smtClean="0">
                <a:solidFill>
                  <a:schemeClr val="accent2"/>
                </a:solidFill>
                <a:sym typeface="Wingdings" pitchFamily="2" charset="2"/>
              </a:rPr>
              <a:t> </a:t>
            </a:r>
            <a:r>
              <a:rPr lang="el-GR" sz="2000" b="1" dirty="0" smtClean="0">
                <a:solidFill>
                  <a:schemeClr val="accent2"/>
                </a:solidFill>
                <a:sym typeface="Wingdings" pitchFamily="2" charset="2"/>
              </a:rPr>
              <a:t> € </a:t>
            </a:r>
            <a:r>
              <a:rPr lang="el-GR" sz="2000" b="1" dirty="0">
                <a:solidFill>
                  <a:schemeClr val="accent2"/>
                </a:solidFill>
                <a:sym typeface="Wingdings" pitchFamily="2" charset="2"/>
              </a:rPr>
              <a:t>800 </a:t>
            </a:r>
            <a:endParaRPr lang="el-GR" sz="2000" b="1" dirty="0" smtClean="0">
              <a:solidFill>
                <a:schemeClr val="accent2"/>
              </a:solidFill>
              <a:sym typeface="Wingdings" pitchFamily="2" charset="2"/>
            </a:endParaRPr>
          </a:p>
          <a:p>
            <a:pPr marL="990600" lvl="1" indent="-533400">
              <a:lnSpc>
                <a:spcPct val="90000"/>
              </a:lnSpc>
              <a:buClr>
                <a:srgbClr val="FF0000"/>
              </a:buClr>
              <a:buFont typeface="Wingdings" pitchFamily="2" charset="2"/>
              <a:buNone/>
            </a:pPr>
            <a:r>
              <a:rPr lang="el-GR" sz="2000" b="1" u="sng" dirty="0" smtClean="0">
                <a:solidFill>
                  <a:schemeClr val="accent2"/>
                </a:solidFill>
                <a:sym typeface="Wingdings" pitchFamily="2" charset="2"/>
              </a:rPr>
              <a:t>    Επενδύσεις   € </a:t>
            </a:r>
            <a:r>
              <a:rPr lang="el-GR" sz="2000" b="1" u="sng" dirty="0">
                <a:solidFill>
                  <a:schemeClr val="accent2"/>
                </a:solidFill>
                <a:sym typeface="Wingdings" pitchFamily="2" charset="2"/>
              </a:rPr>
              <a:t>100 		 </a:t>
            </a:r>
            <a:r>
              <a:rPr lang="el-GR" sz="2000" b="1" u="sng" dirty="0" smtClean="0">
                <a:solidFill>
                  <a:schemeClr val="accent2"/>
                </a:solidFill>
                <a:sym typeface="Wingdings" pitchFamily="2" charset="2"/>
              </a:rPr>
              <a:t>     Μετοχικό </a:t>
            </a:r>
            <a:r>
              <a:rPr lang="el-GR" sz="2000" b="1" u="sng" dirty="0">
                <a:solidFill>
                  <a:schemeClr val="accent2"/>
                </a:solidFill>
                <a:sym typeface="Wingdings" pitchFamily="2" charset="2"/>
              </a:rPr>
              <a:t>Κεφάλαιο  €  100</a:t>
            </a:r>
          </a:p>
          <a:p>
            <a:pPr marL="990600" lvl="1" indent="-533400">
              <a:lnSpc>
                <a:spcPct val="90000"/>
              </a:lnSpc>
              <a:buClr>
                <a:srgbClr val="FF0000"/>
              </a:buClr>
              <a:buFont typeface="Wingdings" pitchFamily="2" charset="2"/>
              <a:buNone/>
            </a:pPr>
            <a:r>
              <a:rPr lang="el-GR" sz="2000" b="1" dirty="0" smtClean="0">
                <a:solidFill>
                  <a:schemeClr val="accent2"/>
                </a:solidFill>
                <a:sym typeface="Wingdings" pitchFamily="2" charset="2"/>
              </a:rPr>
              <a:t>ΣΕ 1100                                                      ΣΠ 1100</a:t>
            </a:r>
            <a:endParaRPr lang="el-GR" sz="2000" b="1" dirty="0">
              <a:solidFill>
                <a:schemeClr val="accent2"/>
              </a:solidFill>
              <a:sym typeface="Wingdings" pitchFamily="2" charset="2"/>
            </a:endParaRPr>
          </a:p>
          <a:p>
            <a:pPr marL="609600" indent="-609600">
              <a:lnSpc>
                <a:spcPct val="90000"/>
              </a:lnSpc>
              <a:buClr>
                <a:srgbClr val="FF0000"/>
              </a:buClr>
              <a:buFont typeface="Wingdings" pitchFamily="2" charset="2"/>
              <a:buChar char="q"/>
            </a:pPr>
            <a:r>
              <a:rPr lang="el-GR" sz="2000" b="1" dirty="0" smtClean="0">
                <a:solidFill>
                  <a:srgbClr val="FF0000"/>
                </a:solidFill>
                <a:sym typeface="Wingdings" pitchFamily="2" charset="2"/>
              </a:rPr>
              <a:t>Εκροή</a:t>
            </a:r>
            <a:r>
              <a:rPr lang="el-GR" sz="2000" b="1" dirty="0" smtClean="0">
                <a:solidFill>
                  <a:schemeClr val="accent2"/>
                </a:solidFill>
                <a:sym typeface="Wingdings" pitchFamily="2" charset="2"/>
              </a:rPr>
              <a:t> </a:t>
            </a:r>
            <a:r>
              <a:rPr lang="el-GR" sz="2000" b="1" dirty="0">
                <a:solidFill>
                  <a:schemeClr val="accent2"/>
                </a:solidFill>
                <a:sym typeface="Wingdings" pitchFamily="2" charset="2"/>
              </a:rPr>
              <a:t>διαθεσίμων </a:t>
            </a:r>
            <a:r>
              <a:rPr lang="el-GR" sz="2000" b="1" dirty="0">
                <a:solidFill>
                  <a:srgbClr val="FF0000"/>
                </a:solidFill>
                <a:sym typeface="Wingdings" pitchFamily="2" charset="2"/>
              </a:rPr>
              <a:t>λόγω αναλήψεων</a:t>
            </a:r>
            <a:r>
              <a:rPr lang="el-GR" sz="2000" b="1" dirty="0">
                <a:solidFill>
                  <a:schemeClr val="accent2"/>
                </a:solidFill>
                <a:sym typeface="Wingdings" pitchFamily="2" charset="2"/>
              </a:rPr>
              <a:t> καταθέσεων: € 100: </a:t>
            </a:r>
          </a:p>
          <a:p>
            <a:pPr marL="609600" indent="-609600">
              <a:lnSpc>
                <a:spcPct val="90000"/>
              </a:lnSpc>
              <a:buFont typeface="Wingdings" pitchFamily="2" charset="2"/>
              <a:buChar char="v"/>
            </a:pPr>
            <a:r>
              <a:rPr lang="el-GR" sz="2000" b="1" u="sng" dirty="0" smtClean="0">
                <a:solidFill>
                  <a:srgbClr val="006600"/>
                </a:solidFill>
              </a:rPr>
              <a:t>Ενεργητικό              ΔΕΛΤΑ 		                              </a:t>
            </a:r>
            <a:r>
              <a:rPr lang="el-GR" sz="2000" b="1" u="sng" dirty="0">
                <a:solidFill>
                  <a:srgbClr val="006600"/>
                </a:solidFill>
              </a:rPr>
              <a:t>Παθητικό</a:t>
            </a:r>
            <a:r>
              <a:rPr lang="el-GR" sz="2000" b="1" dirty="0">
                <a:solidFill>
                  <a:srgbClr val="006600"/>
                </a:solidFill>
              </a:rPr>
              <a:t>  </a:t>
            </a:r>
          </a:p>
          <a:p>
            <a:pPr marL="990600" lvl="1" indent="-533400">
              <a:lnSpc>
                <a:spcPct val="90000"/>
              </a:lnSpc>
              <a:buClr>
                <a:srgbClr val="FF0000"/>
              </a:buClr>
              <a:buFont typeface="Wingdings" pitchFamily="2" charset="2"/>
              <a:buNone/>
            </a:pPr>
            <a:r>
              <a:rPr lang="el-GR" sz="2000" b="1" dirty="0">
                <a:solidFill>
                  <a:schemeClr val="accent2"/>
                </a:solidFill>
              </a:rPr>
              <a:t>  </a:t>
            </a:r>
            <a:r>
              <a:rPr lang="el-GR" sz="2000" b="1" dirty="0" smtClean="0">
                <a:solidFill>
                  <a:schemeClr val="accent2"/>
                </a:solidFill>
              </a:rPr>
              <a:t> Υποχρεωτικά Διαθέσιμα</a:t>
            </a:r>
            <a:r>
              <a:rPr lang="en-US" sz="2000" b="1" dirty="0" smtClean="0">
                <a:solidFill>
                  <a:schemeClr val="accent2"/>
                </a:solidFill>
              </a:rPr>
              <a:t> </a:t>
            </a:r>
            <a:r>
              <a:rPr lang="el-GR" sz="2000" b="1" dirty="0" smtClean="0">
                <a:solidFill>
                  <a:schemeClr val="accent2"/>
                </a:solidFill>
              </a:rPr>
              <a:t>€90</a:t>
            </a:r>
            <a:r>
              <a:rPr lang="el-GR" sz="2000" b="1" dirty="0">
                <a:solidFill>
                  <a:schemeClr val="accent2"/>
                </a:solidFill>
              </a:rPr>
              <a:t>	</a:t>
            </a:r>
            <a:r>
              <a:rPr lang="el-GR" sz="2000" b="1" dirty="0" smtClean="0">
                <a:solidFill>
                  <a:schemeClr val="accent2"/>
                </a:solidFill>
              </a:rPr>
              <a:t>         </a:t>
            </a:r>
            <a:r>
              <a:rPr lang="en-US" sz="2000" b="1" dirty="0" smtClean="0">
                <a:solidFill>
                  <a:schemeClr val="accent2"/>
                </a:solidFill>
              </a:rPr>
              <a:t> </a:t>
            </a:r>
            <a:r>
              <a:rPr lang="el-GR" sz="2000" b="1" dirty="0" smtClean="0">
                <a:solidFill>
                  <a:schemeClr val="accent2"/>
                </a:solidFill>
              </a:rPr>
              <a:t>Καταθέσεις </a:t>
            </a:r>
            <a:r>
              <a:rPr lang="el-GR" sz="2000" b="1" dirty="0">
                <a:solidFill>
                  <a:schemeClr val="accent2"/>
                </a:solidFill>
              </a:rPr>
              <a:t>Όψεως  </a:t>
            </a:r>
            <a:r>
              <a:rPr lang="en-US" sz="2000" b="1" dirty="0" smtClean="0">
                <a:solidFill>
                  <a:schemeClr val="accent2"/>
                </a:solidFill>
              </a:rPr>
              <a:t> </a:t>
            </a:r>
            <a:r>
              <a:rPr lang="el-GR" sz="2000" b="1" dirty="0" smtClean="0">
                <a:solidFill>
                  <a:schemeClr val="accent2"/>
                </a:solidFill>
              </a:rPr>
              <a:t> </a:t>
            </a:r>
            <a:r>
              <a:rPr lang="el-GR" sz="2000" b="1" dirty="0">
                <a:solidFill>
                  <a:schemeClr val="accent2"/>
                </a:solidFill>
              </a:rPr>
              <a:t>€ </a:t>
            </a:r>
            <a:r>
              <a:rPr lang="el-GR" sz="2000" b="1" dirty="0" smtClean="0">
                <a:solidFill>
                  <a:schemeClr val="accent2"/>
                </a:solidFill>
              </a:rPr>
              <a:t>900</a:t>
            </a:r>
          </a:p>
          <a:p>
            <a:pPr marL="990600" lvl="1" indent="-533400">
              <a:lnSpc>
                <a:spcPct val="90000"/>
              </a:lnSpc>
              <a:buClr>
                <a:srgbClr val="FF0000"/>
              </a:buClr>
              <a:buFont typeface="Wingdings" pitchFamily="2" charset="2"/>
              <a:buNone/>
            </a:pPr>
            <a:r>
              <a:rPr lang="el-GR" sz="2000" b="1" dirty="0" smtClean="0">
                <a:solidFill>
                  <a:schemeClr val="accent2"/>
                </a:solidFill>
              </a:rPr>
              <a:t>   Πλεονάζοντα € 10</a:t>
            </a:r>
            <a:endParaRPr lang="el-GR" sz="2000" b="1" dirty="0">
              <a:solidFill>
                <a:schemeClr val="accent2"/>
              </a:solidFill>
            </a:endParaRPr>
          </a:p>
          <a:p>
            <a:pPr marL="990600" lvl="1" indent="-533400">
              <a:lnSpc>
                <a:spcPct val="90000"/>
              </a:lnSpc>
              <a:buClr>
                <a:srgbClr val="FF0000"/>
              </a:buClr>
              <a:buFont typeface="Wingdings" pitchFamily="2" charset="2"/>
              <a:buNone/>
            </a:pPr>
            <a:r>
              <a:rPr lang="el-GR" sz="2000" b="1" dirty="0">
                <a:solidFill>
                  <a:schemeClr val="accent2"/>
                </a:solidFill>
                <a:sym typeface="Wingdings" pitchFamily="2" charset="2"/>
              </a:rPr>
              <a:t>   </a:t>
            </a:r>
            <a:r>
              <a:rPr lang="el-GR" sz="2000" b="1" dirty="0" smtClean="0">
                <a:solidFill>
                  <a:schemeClr val="accent2"/>
                </a:solidFill>
                <a:sym typeface="Wingdings" pitchFamily="2" charset="2"/>
              </a:rPr>
              <a:t>Χορηγήσεις </a:t>
            </a:r>
            <a:r>
              <a:rPr lang="en-US" sz="2000" b="1" dirty="0" smtClean="0">
                <a:solidFill>
                  <a:schemeClr val="accent2"/>
                </a:solidFill>
                <a:sym typeface="Wingdings" pitchFamily="2" charset="2"/>
              </a:rPr>
              <a:t> </a:t>
            </a:r>
            <a:r>
              <a:rPr lang="el-GR" sz="2000" b="1" dirty="0" smtClean="0">
                <a:solidFill>
                  <a:schemeClr val="accent2"/>
                </a:solidFill>
                <a:sym typeface="Wingdings" pitchFamily="2" charset="2"/>
              </a:rPr>
              <a:t>€ 800</a:t>
            </a:r>
            <a:endParaRPr lang="el-GR" sz="2000" b="1" dirty="0">
              <a:solidFill>
                <a:schemeClr val="accent2"/>
              </a:solidFill>
              <a:sym typeface="Wingdings" pitchFamily="2" charset="2"/>
            </a:endParaRPr>
          </a:p>
          <a:p>
            <a:pPr marL="990600" lvl="1" indent="-533400">
              <a:lnSpc>
                <a:spcPct val="90000"/>
              </a:lnSpc>
              <a:buClr>
                <a:srgbClr val="FF0000"/>
              </a:buClr>
              <a:buFont typeface="Wingdings" pitchFamily="2" charset="2"/>
              <a:buNone/>
            </a:pPr>
            <a:r>
              <a:rPr lang="el-GR" sz="2000" b="1" u="sng" dirty="0">
                <a:solidFill>
                  <a:schemeClr val="accent2"/>
                </a:solidFill>
                <a:sym typeface="Wingdings" pitchFamily="2" charset="2"/>
              </a:rPr>
              <a:t>   </a:t>
            </a:r>
            <a:r>
              <a:rPr lang="el-GR" sz="2000" b="1" u="sng" dirty="0" smtClean="0">
                <a:solidFill>
                  <a:schemeClr val="accent2"/>
                </a:solidFill>
                <a:sym typeface="Wingdings" pitchFamily="2" charset="2"/>
              </a:rPr>
              <a:t>Επενδύσεις  </a:t>
            </a:r>
            <a:r>
              <a:rPr lang="el-GR" sz="2000" b="1" u="sng" dirty="0">
                <a:solidFill>
                  <a:schemeClr val="accent2"/>
                </a:solidFill>
                <a:sym typeface="Wingdings" pitchFamily="2" charset="2"/>
              </a:rPr>
              <a:t>€ 100 </a:t>
            </a:r>
            <a:r>
              <a:rPr lang="el-GR" sz="2000" b="1" u="sng" dirty="0" smtClean="0">
                <a:solidFill>
                  <a:schemeClr val="accent2"/>
                </a:solidFill>
                <a:sym typeface="Wingdings" pitchFamily="2" charset="2"/>
              </a:rPr>
              <a:t>                                 Μετοχικό </a:t>
            </a:r>
            <a:r>
              <a:rPr lang="el-GR" sz="2000" b="1" u="sng" dirty="0">
                <a:solidFill>
                  <a:schemeClr val="accent2"/>
                </a:solidFill>
                <a:sym typeface="Wingdings" pitchFamily="2" charset="2"/>
              </a:rPr>
              <a:t>Κεφάλαιο  €  100</a:t>
            </a:r>
          </a:p>
          <a:p>
            <a:pPr marL="990600" lvl="1" indent="-533400">
              <a:lnSpc>
                <a:spcPct val="90000"/>
              </a:lnSpc>
              <a:buClr>
                <a:srgbClr val="FF0000"/>
              </a:buClr>
              <a:buFont typeface="Wingdings" pitchFamily="2" charset="2"/>
              <a:buNone/>
            </a:pPr>
            <a:r>
              <a:rPr lang="el-GR" sz="2000" b="1" dirty="0" smtClean="0">
                <a:solidFill>
                  <a:schemeClr val="accent2"/>
                </a:solidFill>
                <a:sym typeface="Wingdings" pitchFamily="2" charset="2"/>
              </a:rPr>
              <a:t>  ΣΕ 1000                                                         ΣΠ 1000                             </a:t>
            </a:r>
            <a:endParaRPr lang="el-GR" sz="2000" b="1" dirty="0">
              <a:solidFill>
                <a:schemeClr val="accent2"/>
              </a:solidFill>
              <a:sym typeface="Wingdings" pitchFamily="2" charset="2"/>
            </a:endParaRPr>
          </a:p>
          <a:p>
            <a:pPr marL="609600" indent="-609600">
              <a:lnSpc>
                <a:spcPct val="90000"/>
              </a:lnSpc>
              <a:buClr>
                <a:schemeClr val="accent2"/>
              </a:buClr>
              <a:buFont typeface="Wingdings" pitchFamily="2" charset="2"/>
              <a:buChar char="q"/>
            </a:pPr>
            <a:r>
              <a:rPr lang="el-GR" sz="1800" b="1" dirty="0" smtClean="0">
                <a:solidFill>
                  <a:schemeClr val="accent2"/>
                </a:solidFill>
              </a:rPr>
              <a:t>με </a:t>
            </a:r>
            <a:r>
              <a:rPr lang="en-US" sz="1800" b="1" dirty="0">
                <a:solidFill>
                  <a:schemeClr val="accent2"/>
                </a:solidFill>
                <a:sym typeface="Wingdings" pitchFamily="2" charset="2"/>
              </a:rPr>
              <a:t>rd</a:t>
            </a:r>
            <a:r>
              <a:rPr lang="el-GR" sz="1800" b="1" dirty="0">
                <a:solidFill>
                  <a:schemeClr val="accent2"/>
                </a:solidFill>
                <a:sym typeface="Wingdings" pitchFamily="2" charset="2"/>
              </a:rPr>
              <a:t> = 10% η</a:t>
            </a:r>
            <a:r>
              <a:rPr lang="el-GR" sz="1800" b="1" dirty="0">
                <a:solidFill>
                  <a:schemeClr val="accent2"/>
                </a:solidFill>
              </a:rPr>
              <a:t> τράπεζα τώρα έχει </a:t>
            </a:r>
            <a:r>
              <a:rPr lang="el-GR" sz="1800" b="1" dirty="0" smtClean="0">
                <a:solidFill>
                  <a:schemeClr val="accent2"/>
                </a:solidFill>
              </a:rPr>
              <a:t>υποχρεωτικά διαθέσιμα 900*10% = 90 και €810 </a:t>
            </a:r>
            <a:r>
              <a:rPr lang="el-GR" sz="1800" b="1" dirty="0">
                <a:solidFill>
                  <a:srgbClr val="FF0000"/>
                </a:solidFill>
              </a:rPr>
              <a:t>πλεονάζοντα</a:t>
            </a:r>
            <a:r>
              <a:rPr lang="el-GR" sz="1800" b="1" dirty="0">
                <a:solidFill>
                  <a:schemeClr val="accent2"/>
                </a:solidFill>
              </a:rPr>
              <a:t> </a:t>
            </a:r>
            <a:r>
              <a:rPr lang="el-GR" sz="1800" b="1" dirty="0" smtClean="0">
                <a:solidFill>
                  <a:schemeClr val="accent2"/>
                </a:solidFill>
              </a:rPr>
              <a:t>διαθέσιμα. Αν </a:t>
            </a:r>
            <a:r>
              <a:rPr lang="el-GR" sz="1800" b="1" dirty="0">
                <a:solidFill>
                  <a:schemeClr val="accent2"/>
                </a:solidFill>
              </a:rPr>
              <a:t>έχει πλεονάζοντα διαθέσιμα, απώλειες  καταθέσεων </a:t>
            </a:r>
            <a:r>
              <a:rPr lang="el-GR" sz="1800" b="1" dirty="0">
                <a:solidFill>
                  <a:srgbClr val="FF0000"/>
                </a:solidFill>
              </a:rPr>
              <a:t>δεν </a:t>
            </a:r>
            <a:r>
              <a:rPr lang="el-GR" sz="1800" b="1" dirty="0">
                <a:solidFill>
                  <a:schemeClr val="accent2"/>
                </a:solidFill>
              </a:rPr>
              <a:t>απαιτούν μεταβολές σε άλλα στοιχεία του </a:t>
            </a:r>
            <a:r>
              <a:rPr lang="el-GR" sz="1800" b="1" dirty="0" smtClean="0">
                <a:solidFill>
                  <a:schemeClr val="accent2"/>
                </a:solidFill>
              </a:rPr>
              <a:t>ισολογισμού</a:t>
            </a:r>
            <a:r>
              <a:rPr lang="en-US" sz="1800" b="1" dirty="0" smtClean="0">
                <a:solidFill>
                  <a:schemeClr val="accent2"/>
                </a:solidFill>
              </a:rPr>
              <a:t>.</a:t>
            </a:r>
            <a:r>
              <a:rPr lang="el-GR" sz="1800" b="1" dirty="0" smtClean="0">
                <a:solidFill>
                  <a:schemeClr val="accent2"/>
                </a:solidFill>
              </a:rPr>
              <a:t> </a:t>
            </a:r>
            <a:endParaRPr lang="el-GR" sz="1800" b="1" dirty="0">
              <a:solidFill>
                <a:schemeClr val="accent2"/>
              </a:solidFill>
            </a:endParaRPr>
          </a:p>
          <a:p>
            <a:pPr marL="990600" lvl="1" indent="-533400">
              <a:lnSpc>
                <a:spcPct val="90000"/>
              </a:lnSpc>
              <a:buClr>
                <a:srgbClr val="FF0000"/>
              </a:buClr>
              <a:buFont typeface="Wingdings" pitchFamily="2" charset="2"/>
              <a:buNone/>
            </a:pPr>
            <a:r>
              <a:rPr lang="el-GR" sz="500" b="1" dirty="0">
                <a:solidFill>
                  <a:schemeClr val="accent2"/>
                </a:solidFill>
              </a:rPr>
              <a:t> </a:t>
            </a:r>
          </a:p>
          <a:p>
            <a:pPr marL="990600" lvl="1" indent="-533400">
              <a:lnSpc>
                <a:spcPct val="90000"/>
              </a:lnSpc>
              <a:buClr>
                <a:srgbClr val="FF0000"/>
              </a:buClr>
              <a:buFont typeface="Wingdings" pitchFamily="2" charset="2"/>
              <a:buNone/>
            </a:pPr>
            <a:endParaRPr lang="el-GR" sz="1800" b="1" dirty="0">
              <a:solidFill>
                <a:schemeClr val="accent2"/>
              </a:solidFill>
              <a:sym typeface="Wingdings" pitchFamily="2" charset="2"/>
            </a:endParaRPr>
          </a:p>
        </p:txBody>
      </p:sp>
      <p:sp>
        <p:nvSpPr>
          <p:cNvPr id="17412" name="Line 1028"/>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17413" name="Line 1029"/>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17414" name="Line 1030"/>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wipe(left)">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wipe(left)">
                                      <p:cBhvr>
                                        <p:cTn id="12" dur="500"/>
                                        <p:tgtEl>
                                          <p:spTgt spid="17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3" end="3"/>
                                            </p:txEl>
                                          </p:spTgt>
                                        </p:tgtEl>
                                        <p:attrNameLst>
                                          <p:attrName>style.visibility</p:attrName>
                                        </p:attrNameLst>
                                      </p:cBhvr>
                                      <p:to>
                                        <p:strVal val="visible"/>
                                      </p:to>
                                    </p:set>
                                    <p:animEffect transition="in" filter="wipe(left)">
                                      <p:cBhvr>
                                        <p:cTn id="17" dur="500"/>
                                        <p:tgtEl>
                                          <p:spTgt spid="174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1">
                                            <p:txEl>
                                              <p:pRg st="4" end="4"/>
                                            </p:txEl>
                                          </p:spTgt>
                                        </p:tgtEl>
                                        <p:attrNameLst>
                                          <p:attrName>style.visibility</p:attrName>
                                        </p:attrNameLst>
                                      </p:cBhvr>
                                      <p:to>
                                        <p:strVal val="visible"/>
                                      </p:to>
                                    </p:set>
                                    <p:animEffect transition="in" filter="wipe(left)">
                                      <p:cBhvr>
                                        <p:cTn id="22" dur="500"/>
                                        <p:tgtEl>
                                          <p:spTgt spid="174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animEffect transition="in" filter="wipe(left)">
                                      <p:cBhvr>
                                        <p:cTn id="27" dur="500"/>
                                        <p:tgtEl>
                                          <p:spTgt spid="174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411">
                                            <p:txEl>
                                              <p:pRg st="6" end="6"/>
                                            </p:txEl>
                                          </p:spTgt>
                                        </p:tgtEl>
                                        <p:attrNameLst>
                                          <p:attrName>style.visibility</p:attrName>
                                        </p:attrNameLst>
                                      </p:cBhvr>
                                      <p:to>
                                        <p:strVal val="visible"/>
                                      </p:to>
                                    </p:set>
                                    <p:animEffect transition="in" filter="wipe(left)">
                                      <p:cBhvr>
                                        <p:cTn id="32" dur="500"/>
                                        <p:tgtEl>
                                          <p:spTgt spid="174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411">
                                            <p:txEl>
                                              <p:pRg st="7" end="7"/>
                                            </p:txEl>
                                          </p:spTgt>
                                        </p:tgtEl>
                                        <p:attrNameLst>
                                          <p:attrName>style.visibility</p:attrName>
                                        </p:attrNameLst>
                                      </p:cBhvr>
                                      <p:to>
                                        <p:strVal val="visible"/>
                                      </p:to>
                                    </p:set>
                                    <p:animEffect transition="in" filter="wipe(left)">
                                      <p:cBhvr>
                                        <p:cTn id="37" dur="500"/>
                                        <p:tgtEl>
                                          <p:spTgt spid="174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411">
                                            <p:txEl>
                                              <p:pRg st="8" end="8"/>
                                            </p:txEl>
                                          </p:spTgt>
                                        </p:tgtEl>
                                        <p:attrNameLst>
                                          <p:attrName>style.visibility</p:attrName>
                                        </p:attrNameLst>
                                      </p:cBhvr>
                                      <p:to>
                                        <p:strVal val="visible"/>
                                      </p:to>
                                    </p:set>
                                    <p:animEffect transition="in" filter="wipe(left)">
                                      <p:cBhvr>
                                        <p:cTn id="42" dur="500"/>
                                        <p:tgtEl>
                                          <p:spTgt spid="174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411">
                                            <p:txEl>
                                              <p:pRg st="9" end="9"/>
                                            </p:txEl>
                                          </p:spTgt>
                                        </p:tgtEl>
                                        <p:attrNameLst>
                                          <p:attrName>style.visibility</p:attrName>
                                        </p:attrNameLst>
                                      </p:cBhvr>
                                      <p:to>
                                        <p:strVal val="visible"/>
                                      </p:to>
                                    </p:set>
                                    <p:animEffect transition="in" filter="wipe(left)">
                                      <p:cBhvr>
                                        <p:cTn id="47" dur="500"/>
                                        <p:tgtEl>
                                          <p:spTgt spid="1741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411">
                                            <p:txEl>
                                              <p:pRg st="10" end="10"/>
                                            </p:txEl>
                                          </p:spTgt>
                                        </p:tgtEl>
                                        <p:attrNameLst>
                                          <p:attrName>style.visibility</p:attrName>
                                        </p:attrNameLst>
                                      </p:cBhvr>
                                      <p:to>
                                        <p:strVal val="visible"/>
                                      </p:to>
                                    </p:set>
                                    <p:animEffect transition="in" filter="wipe(left)">
                                      <p:cBhvr>
                                        <p:cTn id="52" dur="500"/>
                                        <p:tgtEl>
                                          <p:spTgt spid="17411">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411">
                                            <p:txEl>
                                              <p:pRg st="11" end="11"/>
                                            </p:txEl>
                                          </p:spTgt>
                                        </p:tgtEl>
                                        <p:attrNameLst>
                                          <p:attrName>style.visibility</p:attrName>
                                        </p:attrNameLst>
                                      </p:cBhvr>
                                      <p:to>
                                        <p:strVal val="visible"/>
                                      </p:to>
                                    </p:set>
                                    <p:animEffect transition="in" filter="wipe(left)">
                                      <p:cBhvr>
                                        <p:cTn id="57" dur="500"/>
                                        <p:tgtEl>
                                          <p:spTgt spid="17411">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411">
                                            <p:txEl>
                                              <p:pRg st="12" end="12"/>
                                            </p:txEl>
                                          </p:spTgt>
                                        </p:tgtEl>
                                        <p:attrNameLst>
                                          <p:attrName>style.visibility</p:attrName>
                                        </p:attrNameLst>
                                      </p:cBhvr>
                                      <p:to>
                                        <p:strVal val="visible"/>
                                      </p:to>
                                    </p:set>
                                    <p:animEffect transition="in" filter="wipe(left)">
                                      <p:cBhvr>
                                        <p:cTn id="62" dur="500"/>
                                        <p:tgtEl>
                                          <p:spTgt spid="17411">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411">
                                            <p:txEl>
                                              <p:pRg st="13" end="13"/>
                                            </p:txEl>
                                          </p:spTgt>
                                        </p:tgtEl>
                                        <p:attrNameLst>
                                          <p:attrName>style.visibility</p:attrName>
                                        </p:attrNameLst>
                                      </p:cBhvr>
                                      <p:to>
                                        <p:strVal val="visible"/>
                                      </p:to>
                                    </p:set>
                                    <p:animEffect transition="in" filter="wipe(left)">
                                      <p:cBhvr>
                                        <p:cTn id="67" dur="500"/>
                                        <p:tgtEl>
                                          <p:spTgt spid="17411">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7411">
                                            <p:txEl>
                                              <p:pRg st="14" end="14"/>
                                            </p:txEl>
                                          </p:spTgt>
                                        </p:tgtEl>
                                        <p:attrNameLst>
                                          <p:attrName>style.visibility</p:attrName>
                                        </p:attrNameLst>
                                      </p:cBhvr>
                                      <p:to>
                                        <p:strVal val="visible"/>
                                      </p:to>
                                    </p:set>
                                    <p:animEffect transition="in" filter="wipe(left)">
                                      <p:cBhvr>
                                        <p:cTn id="72" dur="500"/>
                                        <p:tgtEl>
                                          <p:spTgt spid="17411">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7411">
                                            <p:txEl>
                                              <p:pRg st="15" end="15"/>
                                            </p:txEl>
                                          </p:spTgt>
                                        </p:tgtEl>
                                        <p:attrNameLst>
                                          <p:attrName>style.visibility</p:attrName>
                                        </p:attrNameLst>
                                      </p:cBhvr>
                                      <p:to>
                                        <p:strVal val="visible"/>
                                      </p:to>
                                    </p:set>
                                    <p:animEffect transition="in" filter="wipe(left)">
                                      <p:cBhvr>
                                        <p:cTn id="77" dur="500"/>
                                        <p:tgtEl>
                                          <p:spTgt spid="17411">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411">
                                            <p:txEl>
                                              <p:pRg st="16" end="16"/>
                                            </p:txEl>
                                          </p:spTgt>
                                        </p:tgtEl>
                                        <p:attrNameLst>
                                          <p:attrName>style.visibility</p:attrName>
                                        </p:attrNameLst>
                                      </p:cBhvr>
                                      <p:to>
                                        <p:strVal val="visible"/>
                                      </p:to>
                                    </p:set>
                                    <p:animEffect transition="in" filter="wipe(left)">
                                      <p:cBhvr>
                                        <p:cTn id="82" dur="500"/>
                                        <p:tgtEl>
                                          <p:spTgt spid="1741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bldLvl="2"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400"/>
            <a:ext cx="9144000" cy="533400"/>
          </a:xfrm>
        </p:spPr>
        <p:txBody>
          <a:bodyPr/>
          <a:lstStyle/>
          <a:p>
            <a:r>
              <a:rPr lang="el-GR" sz="2500" b="1" dirty="0" smtClean="0">
                <a:solidFill>
                  <a:schemeClr val="tx1"/>
                </a:solidFill>
              </a:rPr>
              <a:t>Ι. Διαχείριση </a:t>
            </a:r>
            <a:r>
              <a:rPr lang="el-GR" sz="2500" b="1" dirty="0">
                <a:solidFill>
                  <a:schemeClr val="tx1"/>
                </a:solidFill>
              </a:rPr>
              <a:t>Ρευστότητας και ο Ρόλος των </a:t>
            </a:r>
            <a:r>
              <a:rPr lang="el-GR" sz="2500" b="1" dirty="0" smtClean="0">
                <a:solidFill>
                  <a:schemeClr val="tx1"/>
                </a:solidFill>
              </a:rPr>
              <a:t>Διαθεσίμων</a:t>
            </a:r>
            <a:r>
              <a:rPr lang="en-US" sz="2500" b="1" dirty="0" smtClean="0">
                <a:solidFill>
                  <a:schemeClr val="tx1"/>
                </a:solidFill>
              </a:rPr>
              <a:t> (2)</a:t>
            </a:r>
            <a:endParaRPr lang="el-GR" sz="2500" b="1" dirty="0">
              <a:solidFill>
                <a:schemeClr val="tx1"/>
              </a:solidFill>
            </a:endParaRPr>
          </a:p>
        </p:txBody>
      </p:sp>
      <p:sp>
        <p:nvSpPr>
          <p:cNvPr id="18435" name="Rectangle 3"/>
          <p:cNvSpPr>
            <a:spLocks noGrp="1" noChangeArrowheads="1"/>
          </p:cNvSpPr>
          <p:nvPr>
            <p:ph type="body" idx="1"/>
          </p:nvPr>
        </p:nvSpPr>
        <p:spPr>
          <a:xfrm>
            <a:off x="0" y="764704"/>
            <a:ext cx="9144000" cy="6093296"/>
          </a:xfrm>
        </p:spPr>
        <p:txBody>
          <a:bodyPr/>
          <a:lstStyle/>
          <a:p>
            <a:pPr marL="609600" indent="-609600" algn="just">
              <a:lnSpc>
                <a:spcPct val="90000"/>
              </a:lnSpc>
              <a:buClr>
                <a:srgbClr val="FF0000"/>
              </a:buClr>
              <a:buFont typeface="Wingdings" pitchFamily="2" charset="2"/>
              <a:buChar char="q"/>
            </a:pPr>
            <a:r>
              <a:rPr lang="el-GR" sz="2400" b="1" dirty="0">
                <a:solidFill>
                  <a:schemeClr val="accent2"/>
                </a:solidFill>
                <a:sym typeface="Wingdings" pitchFamily="2" charset="2"/>
              </a:rPr>
              <a:t>Η τράπεζα κάνει μια χορήγηση € </a:t>
            </a:r>
            <a:r>
              <a:rPr lang="el-GR" sz="2400" b="1" dirty="0" smtClean="0">
                <a:solidFill>
                  <a:schemeClr val="accent2"/>
                </a:solidFill>
                <a:sym typeface="Wingdings" pitchFamily="2" charset="2"/>
              </a:rPr>
              <a:t>10 </a:t>
            </a:r>
            <a:r>
              <a:rPr lang="el-GR" sz="2400" b="1" dirty="0">
                <a:solidFill>
                  <a:srgbClr val="FF0000"/>
                </a:solidFill>
                <a:cs typeface="Times New Roman" pitchFamily="18" charset="0"/>
                <a:sym typeface="Wingdings" pitchFamily="2" charset="2"/>
              </a:rPr>
              <a:t>→</a:t>
            </a:r>
            <a:r>
              <a:rPr lang="el-GR" sz="2400" b="1" dirty="0">
                <a:solidFill>
                  <a:schemeClr val="accent2"/>
                </a:solidFill>
                <a:sym typeface="Wingdings" pitchFamily="2" charset="2"/>
              </a:rPr>
              <a:t>  πλεονάζοντα διαθέσιμα </a:t>
            </a:r>
            <a:r>
              <a:rPr lang="en-US" sz="2400" b="1" dirty="0" smtClean="0">
                <a:solidFill>
                  <a:srgbClr val="FF0000"/>
                </a:solidFill>
                <a:sym typeface="Wingdings" pitchFamily="2" charset="2"/>
              </a:rPr>
              <a:t>Extra Reserve </a:t>
            </a:r>
            <a:r>
              <a:rPr lang="el-GR" sz="2400" b="1" dirty="0" smtClean="0">
                <a:solidFill>
                  <a:srgbClr val="FF0000"/>
                </a:solidFill>
                <a:sym typeface="Wingdings" pitchFamily="2" charset="2"/>
              </a:rPr>
              <a:t>= </a:t>
            </a:r>
            <a:r>
              <a:rPr lang="el-GR" sz="2400" b="1" dirty="0">
                <a:solidFill>
                  <a:srgbClr val="FF0000"/>
                </a:solidFill>
                <a:sym typeface="Wingdings" pitchFamily="2" charset="2"/>
              </a:rPr>
              <a:t>0</a:t>
            </a:r>
            <a:r>
              <a:rPr lang="el-GR" sz="2000" b="1" dirty="0">
                <a:solidFill>
                  <a:schemeClr val="accent2"/>
                </a:solidFill>
              </a:rPr>
              <a:t> </a:t>
            </a:r>
          </a:p>
          <a:p>
            <a:pPr marL="609600" indent="-609600">
              <a:lnSpc>
                <a:spcPct val="90000"/>
              </a:lnSpc>
              <a:buClr>
                <a:schemeClr val="accent2"/>
              </a:buClr>
              <a:buFont typeface="Wingdings" pitchFamily="2" charset="2"/>
              <a:buChar char="§"/>
            </a:pPr>
            <a:endParaRPr lang="el-GR" sz="500" b="1" dirty="0">
              <a:solidFill>
                <a:schemeClr val="accent2"/>
              </a:solidFill>
            </a:endParaRPr>
          </a:p>
          <a:p>
            <a:pPr marL="609600" indent="-609600">
              <a:lnSpc>
                <a:spcPct val="90000"/>
              </a:lnSpc>
              <a:buClr>
                <a:srgbClr val="FF0000"/>
              </a:buClr>
              <a:buFont typeface="Wingdings" pitchFamily="2" charset="2"/>
              <a:buNone/>
            </a:pPr>
            <a:endParaRPr lang="el-GR" sz="500" b="1" dirty="0">
              <a:solidFill>
                <a:schemeClr val="accent2"/>
              </a:solidFill>
              <a:sym typeface="Wingdings" pitchFamily="2" charset="2"/>
            </a:endParaRPr>
          </a:p>
          <a:p>
            <a:pPr marL="609600" indent="-609600">
              <a:lnSpc>
                <a:spcPct val="90000"/>
              </a:lnSpc>
              <a:buFont typeface="Wingdings" pitchFamily="2" charset="2"/>
              <a:buChar char="v"/>
            </a:pPr>
            <a:r>
              <a:rPr lang="el-GR" sz="2000" b="1" u="sng" dirty="0">
                <a:solidFill>
                  <a:schemeClr val="accent2"/>
                </a:solidFill>
              </a:rPr>
              <a:t>Ενεργητικό   </a:t>
            </a:r>
            <a:r>
              <a:rPr lang="el-GR" sz="2000" b="1" u="sng" dirty="0" smtClean="0">
                <a:solidFill>
                  <a:schemeClr val="accent2"/>
                </a:solidFill>
              </a:rPr>
              <a:t>                       ΔΕΛΤΑ                                             </a:t>
            </a:r>
            <a:r>
              <a:rPr lang="el-GR" sz="2000" b="1" u="sng" dirty="0">
                <a:solidFill>
                  <a:schemeClr val="accent2"/>
                </a:solidFill>
              </a:rPr>
              <a:t>Παθητικό</a:t>
            </a:r>
            <a:r>
              <a:rPr lang="el-GR" sz="2000" b="1" dirty="0">
                <a:solidFill>
                  <a:schemeClr val="accent2"/>
                </a:solidFill>
              </a:rPr>
              <a:t>  </a:t>
            </a:r>
          </a:p>
          <a:p>
            <a:pPr marL="990600" lvl="1" indent="-533400">
              <a:lnSpc>
                <a:spcPct val="90000"/>
              </a:lnSpc>
              <a:buClr>
                <a:srgbClr val="FF0000"/>
              </a:buClr>
              <a:buFont typeface="Wingdings" pitchFamily="2" charset="2"/>
              <a:buNone/>
            </a:pPr>
            <a:r>
              <a:rPr lang="el-GR" sz="2000" b="1" dirty="0">
                <a:solidFill>
                  <a:schemeClr val="accent2"/>
                </a:solidFill>
              </a:rPr>
              <a:t>       </a:t>
            </a:r>
            <a:r>
              <a:rPr lang="el-GR" sz="1800" b="1" dirty="0">
                <a:solidFill>
                  <a:schemeClr val="accent2"/>
                </a:solidFill>
              </a:rPr>
              <a:t>Διαθέσιμα</a:t>
            </a:r>
            <a:r>
              <a:rPr lang="en-US" sz="1800" b="1" dirty="0">
                <a:solidFill>
                  <a:schemeClr val="accent2"/>
                </a:solidFill>
              </a:rPr>
              <a:t> </a:t>
            </a:r>
            <a:r>
              <a:rPr lang="el-GR" sz="1800" b="1" dirty="0">
                <a:solidFill>
                  <a:schemeClr val="accent2"/>
                </a:solidFill>
              </a:rPr>
              <a:t>   €   </a:t>
            </a:r>
            <a:r>
              <a:rPr lang="en-US" sz="1800" b="1" dirty="0" smtClean="0">
                <a:solidFill>
                  <a:schemeClr val="accent2"/>
                </a:solidFill>
              </a:rPr>
              <a:t> </a:t>
            </a:r>
            <a:r>
              <a:rPr lang="el-GR" sz="1800" b="1" dirty="0" smtClean="0">
                <a:solidFill>
                  <a:schemeClr val="accent2"/>
                </a:solidFill>
              </a:rPr>
              <a:t>90                                         </a:t>
            </a:r>
            <a:r>
              <a:rPr lang="el-GR" sz="1800" b="1" dirty="0">
                <a:solidFill>
                  <a:schemeClr val="accent2"/>
                </a:solidFill>
              </a:rPr>
              <a:t>Καταθέσεις Όψεως           € 900</a:t>
            </a:r>
          </a:p>
          <a:p>
            <a:pPr marL="990600" lvl="1" indent="-533400">
              <a:lnSpc>
                <a:spcPct val="90000"/>
              </a:lnSpc>
              <a:buClr>
                <a:srgbClr val="FF0000"/>
              </a:buClr>
              <a:buFont typeface="Wingdings" pitchFamily="2" charset="2"/>
              <a:buNone/>
            </a:pPr>
            <a:r>
              <a:rPr lang="el-GR" sz="1800" b="1" dirty="0">
                <a:solidFill>
                  <a:schemeClr val="accent2"/>
                </a:solidFill>
                <a:sym typeface="Wingdings" pitchFamily="2" charset="2"/>
              </a:rPr>
              <a:t>        Χορηγήσεις €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810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                              </a:t>
            </a:r>
            <a:r>
              <a:rPr lang="el-GR" sz="1800" b="1" dirty="0">
                <a:solidFill>
                  <a:schemeClr val="accent2"/>
                </a:solidFill>
                <a:sym typeface="Wingdings" pitchFamily="2" charset="2"/>
              </a:rPr>
              <a:t>Μετοχικό Κεφάλαιο   </a:t>
            </a:r>
            <a:r>
              <a:rPr lang="en-US" sz="1800" b="1" dirty="0">
                <a:solidFill>
                  <a:schemeClr val="accent2"/>
                </a:solidFill>
                <a:sym typeface="Wingdings" pitchFamily="2" charset="2"/>
              </a:rPr>
              <a:t> </a:t>
            </a:r>
            <a:r>
              <a:rPr lang="el-GR" sz="1800" b="1" dirty="0">
                <a:solidFill>
                  <a:schemeClr val="accent2"/>
                </a:solidFill>
                <a:sym typeface="Wingdings" pitchFamily="2" charset="2"/>
              </a:rPr>
              <a:t>      € 100</a:t>
            </a:r>
          </a:p>
          <a:p>
            <a:pPr marL="990600" lvl="1" indent="-533400">
              <a:lnSpc>
                <a:spcPct val="90000"/>
              </a:lnSpc>
              <a:buClr>
                <a:srgbClr val="FF0000"/>
              </a:buClr>
              <a:buFont typeface="Wingdings" pitchFamily="2" charset="2"/>
              <a:buNone/>
            </a:pPr>
            <a:r>
              <a:rPr lang="el-GR" sz="1800" b="1" dirty="0">
                <a:solidFill>
                  <a:schemeClr val="accent2"/>
                </a:solidFill>
                <a:sym typeface="Wingdings" pitchFamily="2" charset="2"/>
              </a:rPr>
              <a:t>        Επενδύσεις  € 100</a:t>
            </a:r>
          </a:p>
          <a:p>
            <a:pPr marL="990600" lvl="1" indent="-533400">
              <a:lnSpc>
                <a:spcPct val="90000"/>
              </a:lnSpc>
              <a:buClr>
                <a:srgbClr val="FF0000"/>
              </a:buClr>
              <a:buFont typeface="Wingdings" pitchFamily="2" charset="2"/>
              <a:buNone/>
            </a:pPr>
            <a:endParaRPr lang="el-GR" sz="500" b="1" dirty="0">
              <a:solidFill>
                <a:schemeClr val="accent2"/>
              </a:solidFill>
            </a:endParaRPr>
          </a:p>
          <a:p>
            <a:pPr marL="609600" indent="-609600" algn="just">
              <a:lnSpc>
                <a:spcPct val="90000"/>
              </a:lnSpc>
              <a:buClr>
                <a:srgbClr val="FF0000"/>
              </a:buClr>
              <a:buFont typeface="Wingdings" pitchFamily="2" charset="2"/>
              <a:buChar char="q"/>
            </a:pPr>
            <a:r>
              <a:rPr lang="el-GR" sz="2400" b="1" dirty="0">
                <a:solidFill>
                  <a:srgbClr val="FF0000"/>
                </a:solidFill>
              </a:rPr>
              <a:t>Απώλεια</a:t>
            </a:r>
            <a:r>
              <a:rPr lang="el-GR" sz="2400" b="1" dirty="0">
                <a:solidFill>
                  <a:schemeClr val="accent2"/>
                </a:solidFill>
              </a:rPr>
              <a:t> καταθέσεων και </a:t>
            </a:r>
            <a:r>
              <a:rPr lang="el-GR" sz="2400" b="1" dirty="0">
                <a:solidFill>
                  <a:srgbClr val="FF0000"/>
                </a:solidFill>
              </a:rPr>
              <a:t>διαθεσίμων € 90</a:t>
            </a:r>
          </a:p>
          <a:p>
            <a:pPr marL="609600" indent="-609600">
              <a:lnSpc>
                <a:spcPct val="90000"/>
              </a:lnSpc>
              <a:buClr>
                <a:srgbClr val="FF0000"/>
              </a:buClr>
              <a:buFont typeface="Wingdings" pitchFamily="2" charset="2"/>
              <a:buNone/>
            </a:pPr>
            <a:endParaRPr lang="el-GR" sz="600" b="1" dirty="0">
              <a:solidFill>
                <a:srgbClr val="FF0000"/>
              </a:solidFill>
            </a:endParaRPr>
          </a:p>
          <a:p>
            <a:pPr marL="609600" indent="-609600">
              <a:lnSpc>
                <a:spcPct val="90000"/>
              </a:lnSpc>
              <a:buFont typeface="Wingdings" pitchFamily="2" charset="2"/>
              <a:buChar char="v"/>
            </a:pPr>
            <a:r>
              <a:rPr lang="el-GR" sz="2000" b="1" u="sng" dirty="0">
                <a:solidFill>
                  <a:schemeClr val="accent2"/>
                </a:solidFill>
              </a:rPr>
              <a:t>Ενεργητικό        </a:t>
            </a:r>
            <a:r>
              <a:rPr lang="el-GR" sz="2000" b="1" u="sng" dirty="0" smtClean="0">
                <a:solidFill>
                  <a:schemeClr val="accent2"/>
                </a:solidFill>
              </a:rPr>
              <a:t>                  ΔΕΛΤΑ                                             Παθητικό</a:t>
            </a:r>
            <a:r>
              <a:rPr lang="el-GR" sz="2000" b="1" dirty="0" smtClean="0">
                <a:solidFill>
                  <a:schemeClr val="accent2"/>
                </a:solidFill>
              </a:rPr>
              <a:t>  </a:t>
            </a:r>
            <a:endParaRPr lang="el-GR" sz="2000" b="1" dirty="0">
              <a:solidFill>
                <a:schemeClr val="accent2"/>
              </a:solidFill>
            </a:endParaRPr>
          </a:p>
          <a:p>
            <a:pPr marL="990600" lvl="1" indent="-533400">
              <a:lnSpc>
                <a:spcPct val="90000"/>
              </a:lnSpc>
              <a:buClr>
                <a:srgbClr val="FF0000"/>
              </a:buClr>
              <a:buFont typeface="Wingdings" pitchFamily="2" charset="2"/>
              <a:buNone/>
            </a:pPr>
            <a:r>
              <a:rPr lang="el-GR" sz="2000" b="1" dirty="0">
                <a:solidFill>
                  <a:schemeClr val="accent2"/>
                </a:solidFill>
              </a:rPr>
              <a:t>       </a:t>
            </a:r>
            <a:r>
              <a:rPr lang="el-GR" sz="1800" b="1" dirty="0">
                <a:solidFill>
                  <a:schemeClr val="accent2"/>
                </a:solidFill>
              </a:rPr>
              <a:t>Διαθέσιμα</a:t>
            </a:r>
            <a:r>
              <a:rPr lang="en-US" sz="1800" b="1" dirty="0">
                <a:solidFill>
                  <a:schemeClr val="accent2"/>
                </a:solidFill>
              </a:rPr>
              <a:t> </a:t>
            </a:r>
            <a:r>
              <a:rPr lang="el-GR" sz="1800" b="1" dirty="0">
                <a:solidFill>
                  <a:schemeClr val="accent2"/>
                </a:solidFill>
              </a:rPr>
              <a:t>     €     </a:t>
            </a:r>
            <a:r>
              <a:rPr lang="en-US" sz="1800" b="1" dirty="0" smtClean="0">
                <a:solidFill>
                  <a:schemeClr val="accent2"/>
                </a:solidFill>
              </a:rPr>
              <a:t> </a:t>
            </a:r>
            <a:r>
              <a:rPr lang="el-GR" sz="1800" b="1" dirty="0" smtClean="0">
                <a:solidFill>
                  <a:schemeClr val="accent2"/>
                </a:solidFill>
              </a:rPr>
              <a:t>0                                    </a:t>
            </a:r>
            <a:r>
              <a:rPr lang="el-GR" sz="1800" b="1" dirty="0">
                <a:solidFill>
                  <a:schemeClr val="accent2"/>
                </a:solidFill>
              </a:rPr>
              <a:t>Καταθέσεις Όψεως           € 810</a:t>
            </a:r>
          </a:p>
          <a:p>
            <a:pPr marL="990600" lvl="1" indent="-533400">
              <a:lnSpc>
                <a:spcPct val="90000"/>
              </a:lnSpc>
              <a:buClr>
                <a:srgbClr val="FF0000"/>
              </a:buClr>
              <a:buFont typeface="Wingdings" pitchFamily="2" charset="2"/>
              <a:buNone/>
            </a:pPr>
            <a:r>
              <a:rPr lang="el-GR" sz="1800" b="1" dirty="0">
                <a:solidFill>
                  <a:schemeClr val="accent2"/>
                </a:solidFill>
                <a:sym typeface="Wingdings" pitchFamily="2" charset="2"/>
              </a:rPr>
              <a:t>        Χορηγήσεις   €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810                                    </a:t>
            </a:r>
            <a:r>
              <a:rPr lang="el-GR" sz="1800" b="1" dirty="0">
                <a:solidFill>
                  <a:schemeClr val="accent2"/>
                </a:solidFill>
                <a:sym typeface="Wingdings" pitchFamily="2" charset="2"/>
              </a:rPr>
              <a:t>Μετοχικό Κεφάλαιο   </a:t>
            </a:r>
            <a:r>
              <a:rPr lang="en-US" sz="1800" b="1" dirty="0">
                <a:solidFill>
                  <a:schemeClr val="accent2"/>
                </a:solidFill>
                <a:sym typeface="Wingdings" pitchFamily="2" charset="2"/>
              </a:rPr>
              <a:t> </a:t>
            </a:r>
            <a:r>
              <a:rPr lang="el-GR" sz="1800" b="1" dirty="0">
                <a:solidFill>
                  <a:schemeClr val="accent2"/>
                </a:solidFill>
                <a:sym typeface="Wingdings" pitchFamily="2" charset="2"/>
              </a:rPr>
              <a:t>      € 100</a:t>
            </a:r>
          </a:p>
          <a:p>
            <a:pPr marL="990600" lvl="1" indent="-533400">
              <a:lnSpc>
                <a:spcPct val="90000"/>
              </a:lnSpc>
              <a:buClr>
                <a:srgbClr val="FF0000"/>
              </a:buClr>
              <a:buFont typeface="Wingdings" pitchFamily="2" charset="2"/>
              <a:buNone/>
            </a:pPr>
            <a:r>
              <a:rPr lang="el-GR" sz="1800" b="1" dirty="0">
                <a:solidFill>
                  <a:schemeClr val="accent2"/>
                </a:solidFill>
                <a:sym typeface="Wingdings" pitchFamily="2" charset="2"/>
              </a:rPr>
              <a:t>        Επενδύσεις    € 100</a:t>
            </a:r>
          </a:p>
          <a:p>
            <a:pPr marL="990600" lvl="1" indent="-533400">
              <a:lnSpc>
                <a:spcPct val="90000"/>
              </a:lnSpc>
              <a:buClr>
                <a:srgbClr val="FF0000"/>
              </a:buClr>
              <a:buFont typeface="Wingdings" pitchFamily="2" charset="2"/>
              <a:buNone/>
            </a:pPr>
            <a:endParaRPr lang="el-GR" sz="500" b="1" dirty="0">
              <a:solidFill>
                <a:schemeClr val="accent2"/>
              </a:solidFill>
            </a:endParaRPr>
          </a:p>
          <a:p>
            <a:pPr marL="609600" indent="-609600">
              <a:lnSpc>
                <a:spcPct val="90000"/>
              </a:lnSpc>
              <a:buClr>
                <a:srgbClr val="FF0000"/>
              </a:buClr>
              <a:buFont typeface="Wingdings" pitchFamily="2" charset="2"/>
              <a:buNone/>
            </a:pPr>
            <a:endParaRPr lang="el-GR" sz="500" b="1" dirty="0">
              <a:solidFill>
                <a:schemeClr val="accent2"/>
              </a:solidFill>
            </a:endParaRPr>
          </a:p>
          <a:p>
            <a:pPr marL="609600" indent="-609600" algn="just">
              <a:lnSpc>
                <a:spcPct val="90000"/>
              </a:lnSpc>
              <a:buClr>
                <a:schemeClr val="accent2"/>
              </a:buClr>
              <a:buFont typeface="Wingdings" pitchFamily="2" charset="2"/>
              <a:buChar char="q"/>
            </a:pPr>
            <a:r>
              <a:rPr lang="el-GR" sz="2400" b="1" dirty="0">
                <a:solidFill>
                  <a:schemeClr val="accent2"/>
                </a:solidFill>
              </a:rPr>
              <a:t>Ο ισολογισμός της τράπεζας χαρακτηρίζεται από </a:t>
            </a:r>
            <a:r>
              <a:rPr lang="el-GR" sz="2400" b="1" dirty="0">
                <a:solidFill>
                  <a:srgbClr val="FF0000"/>
                </a:solidFill>
              </a:rPr>
              <a:t>ανεπάρκεια διαθεσίμων </a:t>
            </a:r>
            <a:r>
              <a:rPr lang="en-US" sz="2400" b="1" dirty="0">
                <a:solidFill>
                  <a:srgbClr val="FF0000"/>
                </a:solidFill>
              </a:rPr>
              <a:t>(reserve deficiency)</a:t>
            </a:r>
            <a:r>
              <a:rPr lang="en-US" sz="2400" b="1" dirty="0">
                <a:solidFill>
                  <a:schemeClr val="accent2"/>
                </a:solidFill>
              </a:rPr>
              <a:t> </a:t>
            </a:r>
            <a:r>
              <a:rPr lang="el-GR" sz="2400" b="1" dirty="0">
                <a:solidFill>
                  <a:schemeClr val="accent2"/>
                </a:solidFill>
              </a:rPr>
              <a:t>€ 81</a:t>
            </a:r>
          </a:p>
          <a:p>
            <a:pPr marL="609600" indent="-609600">
              <a:lnSpc>
                <a:spcPct val="90000"/>
              </a:lnSpc>
              <a:buClr>
                <a:schemeClr val="accent2"/>
              </a:buClr>
              <a:buFont typeface="Wingdings" pitchFamily="2" charset="2"/>
              <a:buChar char="§"/>
            </a:pPr>
            <a:endParaRPr lang="el-GR" sz="700" b="1" dirty="0">
              <a:solidFill>
                <a:schemeClr val="accent2"/>
              </a:solidFill>
            </a:endParaRPr>
          </a:p>
          <a:p>
            <a:pPr marL="609600" indent="-609600" algn="just">
              <a:lnSpc>
                <a:spcPct val="90000"/>
              </a:lnSpc>
              <a:buClr>
                <a:schemeClr val="accent2"/>
              </a:buClr>
              <a:buFont typeface="Wingdings" pitchFamily="2" charset="2"/>
              <a:buChar char="q"/>
            </a:pPr>
            <a:r>
              <a:rPr lang="el-GR" sz="2400" b="1" dirty="0">
                <a:solidFill>
                  <a:schemeClr val="accent2"/>
                </a:solidFill>
              </a:rPr>
              <a:t>Η τράπεζα έχει </a:t>
            </a:r>
            <a:r>
              <a:rPr lang="el-GR" sz="2400" b="1" dirty="0">
                <a:solidFill>
                  <a:srgbClr val="FF0000"/>
                </a:solidFill>
              </a:rPr>
              <a:t>τέσσερις </a:t>
            </a:r>
            <a:r>
              <a:rPr lang="en-US" sz="2400" b="1" dirty="0" smtClean="0">
                <a:solidFill>
                  <a:srgbClr val="FF0000"/>
                </a:solidFill>
              </a:rPr>
              <a:t>(4) </a:t>
            </a:r>
            <a:r>
              <a:rPr lang="el-GR" sz="2400" b="1" dirty="0" smtClean="0">
                <a:solidFill>
                  <a:srgbClr val="FF0000"/>
                </a:solidFill>
              </a:rPr>
              <a:t>επιλογές</a:t>
            </a:r>
            <a:r>
              <a:rPr lang="el-GR" sz="2400" b="1" dirty="0" smtClean="0">
                <a:solidFill>
                  <a:schemeClr val="accent2"/>
                </a:solidFill>
              </a:rPr>
              <a:t> </a:t>
            </a:r>
            <a:r>
              <a:rPr lang="el-GR" sz="2400" b="1" dirty="0">
                <a:solidFill>
                  <a:schemeClr val="accent2"/>
                </a:solidFill>
              </a:rPr>
              <a:t>να εξαλείψει την ανεπάρκεια:</a:t>
            </a:r>
          </a:p>
        </p:txBody>
      </p:sp>
      <p:sp>
        <p:nvSpPr>
          <p:cNvPr id="18436"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18437"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18438"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txEl>
                                              <p:pRg st="3" end="3"/>
                                            </p:txEl>
                                          </p:spTgt>
                                        </p:tgtEl>
                                        <p:attrNameLst>
                                          <p:attrName>style.visibility</p:attrName>
                                        </p:attrNameLst>
                                      </p:cBhvr>
                                      <p:to>
                                        <p:strVal val="visible"/>
                                      </p:to>
                                    </p:set>
                                    <p:animEffect transition="in" filter="wipe(left)">
                                      <p:cBhvr>
                                        <p:cTn id="12" dur="500"/>
                                        <p:tgtEl>
                                          <p:spTgt spid="1843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animEffect transition="in" filter="wipe(left)">
                                      <p:cBhvr>
                                        <p:cTn id="17" dur="500"/>
                                        <p:tgtEl>
                                          <p:spTgt spid="184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435">
                                            <p:txEl>
                                              <p:pRg st="5" end="5"/>
                                            </p:txEl>
                                          </p:spTgt>
                                        </p:tgtEl>
                                        <p:attrNameLst>
                                          <p:attrName>style.visibility</p:attrName>
                                        </p:attrNameLst>
                                      </p:cBhvr>
                                      <p:to>
                                        <p:strVal val="visible"/>
                                      </p:to>
                                    </p:set>
                                    <p:animEffect transition="in" filter="wipe(left)">
                                      <p:cBhvr>
                                        <p:cTn id="22" dur="500"/>
                                        <p:tgtEl>
                                          <p:spTgt spid="1843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435">
                                            <p:txEl>
                                              <p:pRg st="6" end="6"/>
                                            </p:txEl>
                                          </p:spTgt>
                                        </p:tgtEl>
                                        <p:attrNameLst>
                                          <p:attrName>style.visibility</p:attrName>
                                        </p:attrNameLst>
                                      </p:cBhvr>
                                      <p:to>
                                        <p:strVal val="visible"/>
                                      </p:to>
                                    </p:set>
                                    <p:animEffect transition="in" filter="wipe(left)">
                                      <p:cBhvr>
                                        <p:cTn id="27" dur="500"/>
                                        <p:tgtEl>
                                          <p:spTgt spid="1843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435">
                                            <p:txEl>
                                              <p:pRg st="8" end="8"/>
                                            </p:txEl>
                                          </p:spTgt>
                                        </p:tgtEl>
                                        <p:attrNameLst>
                                          <p:attrName>style.visibility</p:attrName>
                                        </p:attrNameLst>
                                      </p:cBhvr>
                                      <p:to>
                                        <p:strVal val="visible"/>
                                      </p:to>
                                    </p:set>
                                    <p:animEffect transition="in" filter="wipe(left)">
                                      <p:cBhvr>
                                        <p:cTn id="32" dur="500"/>
                                        <p:tgtEl>
                                          <p:spTgt spid="1843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435">
                                            <p:txEl>
                                              <p:pRg st="10" end="10"/>
                                            </p:txEl>
                                          </p:spTgt>
                                        </p:tgtEl>
                                        <p:attrNameLst>
                                          <p:attrName>style.visibility</p:attrName>
                                        </p:attrNameLst>
                                      </p:cBhvr>
                                      <p:to>
                                        <p:strVal val="visible"/>
                                      </p:to>
                                    </p:set>
                                    <p:animEffect transition="in" filter="wipe(left)">
                                      <p:cBhvr>
                                        <p:cTn id="37" dur="500"/>
                                        <p:tgtEl>
                                          <p:spTgt spid="1843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435">
                                            <p:txEl>
                                              <p:pRg st="11" end="11"/>
                                            </p:txEl>
                                          </p:spTgt>
                                        </p:tgtEl>
                                        <p:attrNameLst>
                                          <p:attrName>style.visibility</p:attrName>
                                        </p:attrNameLst>
                                      </p:cBhvr>
                                      <p:to>
                                        <p:strVal val="visible"/>
                                      </p:to>
                                    </p:set>
                                    <p:animEffect transition="in" filter="wipe(left)">
                                      <p:cBhvr>
                                        <p:cTn id="42" dur="500"/>
                                        <p:tgtEl>
                                          <p:spTgt spid="18435">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435">
                                            <p:txEl>
                                              <p:pRg st="12" end="12"/>
                                            </p:txEl>
                                          </p:spTgt>
                                        </p:tgtEl>
                                        <p:attrNameLst>
                                          <p:attrName>style.visibility</p:attrName>
                                        </p:attrNameLst>
                                      </p:cBhvr>
                                      <p:to>
                                        <p:strVal val="visible"/>
                                      </p:to>
                                    </p:set>
                                    <p:animEffect transition="in" filter="wipe(left)">
                                      <p:cBhvr>
                                        <p:cTn id="47" dur="500"/>
                                        <p:tgtEl>
                                          <p:spTgt spid="1843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435">
                                            <p:txEl>
                                              <p:pRg st="13" end="13"/>
                                            </p:txEl>
                                          </p:spTgt>
                                        </p:tgtEl>
                                        <p:attrNameLst>
                                          <p:attrName>style.visibility</p:attrName>
                                        </p:attrNameLst>
                                      </p:cBhvr>
                                      <p:to>
                                        <p:strVal val="visible"/>
                                      </p:to>
                                    </p:set>
                                    <p:animEffect transition="in" filter="wipe(left)">
                                      <p:cBhvr>
                                        <p:cTn id="52" dur="500"/>
                                        <p:tgtEl>
                                          <p:spTgt spid="18435">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435">
                                            <p:txEl>
                                              <p:pRg st="16" end="16"/>
                                            </p:txEl>
                                          </p:spTgt>
                                        </p:tgtEl>
                                        <p:attrNameLst>
                                          <p:attrName>style.visibility</p:attrName>
                                        </p:attrNameLst>
                                      </p:cBhvr>
                                      <p:to>
                                        <p:strVal val="visible"/>
                                      </p:to>
                                    </p:set>
                                    <p:animEffect transition="in" filter="wipe(left)">
                                      <p:cBhvr>
                                        <p:cTn id="57" dur="500"/>
                                        <p:tgtEl>
                                          <p:spTgt spid="18435">
                                            <p:txEl>
                                              <p:pRg st="16" end="1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435">
                                            <p:txEl>
                                              <p:pRg st="18" end="18"/>
                                            </p:txEl>
                                          </p:spTgt>
                                        </p:tgtEl>
                                        <p:attrNameLst>
                                          <p:attrName>style.visibility</p:attrName>
                                        </p:attrNameLst>
                                      </p:cBhvr>
                                      <p:to>
                                        <p:strVal val="visible"/>
                                      </p:to>
                                    </p:set>
                                    <p:animEffect transition="in" filter="wipe(left)">
                                      <p:cBhvr>
                                        <p:cTn id="62" dur="500"/>
                                        <p:tgtEl>
                                          <p:spTgt spid="1843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2400"/>
            <a:ext cx="9144000" cy="533400"/>
          </a:xfrm>
        </p:spPr>
        <p:txBody>
          <a:bodyPr/>
          <a:lstStyle/>
          <a:p>
            <a:r>
              <a:rPr lang="el-GR" sz="2500" b="1" dirty="0" smtClean="0">
                <a:solidFill>
                  <a:schemeClr val="tx1"/>
                </a:solidFill>
              </a:rPr>
              <a:t>Ι. Διαχείριση </a:t>
            </a:r>
            <a:r>
              <a:rPr lang="el-GR" sz="2500" b="1" dirty="0">
                <a:solidFill>
                  <a:schemeClr val="tx1"/>
                </a:solidFill>
              </a:rPr>
              <a:t>Ρευστότητας και ο Ρόλος των </a:t>
            </a:r>
            <a:r>
              <a:rPr lang="el-GR" sz="2500" b="1" dirty="0" smtClean="0">
                <a:solidFill>
                  <a:schemeClr val="tx1"/>
                </a:solidFill>
              </a:rPr>
              <a:t>Διαθεσίμων</a:t>
            </a:r>
            <a:r>
              <a:rPr lang="en-US" sz="2500" b="1" dirty="0" smtClean="0">
                <a:solidFill>
                  <a:schemeClr val="tx1"/>
                </a:solidFill>
              </a:rPr>
              <a:t> (3)</a:t>
            </a:r>
            <a:endParaRPr lang="el-GR" sz="2500" b="1" dirty="0">
              <a:solidFill>
                <a:schemeClr val="tx1"/>
              </a:solidFill>
            </a:endParaRPr>
          </a:p>
        </p:txBody>
      </p:sp>
      <p:sp>
        <p:nvSpPr>
          <p:cNvPr id="19459" name="Rectangle 3"/>
          <p:cNvSpPr>
            <a:spLocks noGrp="1" noChangeArrowheads="1"/>
          </p:cNvSpPr>
          <p:nvPr>
            <p:ph type="body" idx="1"/>
          </p:nvPr>
        </p:nvSpPr>
        <p:spPr>
          <a:xfrm>
            <a:off x="0" y="692696"/>
            <a:ext cx="9144000" cy="6165304"/>
          </a:xfrm>
        </p:spPr>
        <p:txBody>
          <a:bodyPr/>
          <a:lstStyle/>
          <a:p>
            <a:pPr marL="0" indent="-711200" algn="just">
              <a:lnSpc>
                <a:spcPct val="90000"/>
              </a:lnSpc>
              <a:buClr>
                <a:srgbClr val="FF0000"/>
              </a:buClr>
              <a:buFont typeface="Wingdings" pitchFamily="2" charset="2"/>
              <a:buAutoNum type="romanUcPeriod"/>
            </a:pPr>
            <a:r>
              <a:rPr lang="el-GR" sz="2100" b="1" dirty="0">
                <a:solidFill>
                  <a:schemeClr val="accent2"/>
                </a:solidFill>
                <a:sym typeface="Wingdings" pitchFamily="2" charset="2"/>
              </a:rPr>
              <a:t>Να </a:t>
            </a:r>
            <a:r>
              <a:rPr lang="el-GR" sz="2100" b="1" dirty="0">
                <a:solidFill>
                  <a:srgbClr val="FF0000"/>
                </a:solidFill>
                <a:sym typeface="Wingdings" pitchFamily="2" charset="2"/>
              </a:rPr>
              <a:t>δανειστεί</a:t>
            </a:r>
            <a:r>
              <a:rPr lang="el-GR" sz="2100" b="1" dirty="0">
                <a:solidFill>
                  <a:schemeClr val="accent2"/>
                </a:solidFill>
                <a:sym typeface="Wingdings" pitchFamily="2" charset="2"/>
              </a:rPr>
              <a:t> € </a:t>
            </a:r>
            <a:r>
              <a:rPr lang="en-US" sz="2100" b="1" dirty="0">
                <a:solidFill>
                  <a:schemeClr val="accent2"/>
                </a:solidFill>
                <a:sym typeface="Wingdings" pitchFamily="2" charset="2"/>
              </a:rPr>
              <a:t>81</a:t>
            </a:r>
            <a:r>
              <a:rPr lang="el-GR" sz="2100" b="1" dirty="0">
                <a:solidFill>
                  <a:schemeClr val="accent2"/>
                </a:solidFill>
                <a:sym typeface="Wingdings" pitchFamily="2" charset="2"/>
              </a:rPr>
              <a:t> στη </a:t>
            </a:r>
            <a:r>
              <a:rPr lang="el-GR" sz="2100" b="1" dirty="0">
                <a:solidFill>
                  <a:srgbClr val="FF0000"/>
                </a:solidFill>
                <a:sym typeface="Wingdings" pitchFamily="2" charset="2"/>
              </a:rPr>
              <a:t>διατραπεζική</a:t>
            </a:r>
            <a:r>
              <a:rPr lang="el-GR" sz="2100" b="1" dirty="0">
                <a:solidFill>
                  <a:schemeClr val="accent2"/>
                </a:solidFill>
                <a:sym typeface="Wingdings" pitchFamily="2" charset="2"/>
              </a:rPr>
              <a:t> αγορά</a:t>
            </a:r>
            <a:r>
              <a:rPr lang="el-GR" sz="2100" b="1" dirty="0">
                <a:solidFill>
                  <a:schemeClr val="accent2"/>
                </a:solidFill>
              </a:rPr>
              <a:t> </a:t>
            </a:r>
            <a:r>
              <a:rPr lang="el-GR" sz="2100" b="1" dirty="0">
                <a:solidFill>
                  <a:srgbClr val="FF0000"/>
                </a:solidFill>
              </a:rPr>
              <a:t>ή</a:t>
            </a:r>
            <a:r>
              <a:rPr lang="el-GR" sz="2100" b="1" dirty="0">
                <a:solidFill>
                  <a:schemeClr val="accent2"/>
                </a:solidFill>
              </a:rPr>
              <a:t> από </a:t>
            </a:r>
            <a:r>
              <a:rPr lang="el-GR" sz="2100" b="1" dirty="0" smtClean="0">
                <a:solidFill>
                  <a:srgbClr val="FF0000"/>
                </a:solidFill>
              </a:rPr>
              <a:t>επιχειρήσεις.</a:t>
            </a:r>
            <a:endParaRPr lang="el-GR" sz="2100" b="1" dirty="0">
              <a:solidFill>
                <a:srgbClr val="FF0000"/>
              </a:solidFill>
            </a:endParaRPr>
          </a:p>
          <a:p>
            <a:pPr marL="0" indent="-711200" algn="just">
              <a:lnSpc>
                <a:spcPct val="90000"/>
              </a:lnSpc>
              <a:buClr>
                <a:schemeClr val="accent2"/>
              </a:buClr>
              <a:buFont typeface="Wingdings" pitchFamily="2" charset="2"/>
              <a:buChar char="§"/>
            </a:pPr>
            <a:endParaRPr lang="el-GR" sz="500" b="1" dirty="0">
              <a:solidFill>
                <a:schemeClr val="accent2"/>
              </a:solidFill>
            </a:endParaRPr>
          </a:p>
          <a:p>
            <a:pPr marL="0" indent="-711200" algn="just">
              <a:lnSpc>
                <a:spcPct val="90000"/>
              </a:lnSpc>
              <a:buClr>
                <a:srgbClr val="FF0000"/>
              </a:buClr>
              <a:buFont typeface="Wingdings" pitchFamily="2" charset="2"/>
              <a:buNone/>
            </a:pPr>
            <a:endParaRPr lang="el-GR" sz="500" b="1" dirty="0">
              <a:solidFill>
                <a:schemeClr val="accent2"/>
              </a:solidFill>
              <a:sym typeface="Wingdings" pitchFamily="2" charset="2"/>
            </a:endParaRPr>
          </a:p>
          <a:p>
            <a:pPr marL="0" indent="-711200" algn="just">
              <a:lnSpc>
                <a:spcPct val="90000"/>
              </a:lnSpc>
              <a:buFont typeface="Wingdings" pitchFamily="2" charset="2"/>
              <a:buChar char="v"/>
            </a:pPr>
            <a:r>
              <a:rPr lang="el-GR" sz="2000" b="1" u="sng" dirty="0">
                <a:solidFill>
                  <a:schemeClr val="accent2"/>
                </a:solidFill>
              </a:rPr>
              <a:t>Ενεργητικό     </a:t>
            </a:r>
            <a:r>
              <a:rPr lang="el-GR" sz="2000" b="1" u="sng" dirty="0" smtClean="0">
                <a:solidFill>
                  <a:schemeClr val="accent2"/>
                </a:solidFill>
              </a:rPr>
              <a:t>                 ΔΕΛΤΑ                                               Παθητικό</a:t>
            </a:r>
            <a:r>
              <a:rPr lang="el-GR" sz="2000" b="1" dirty="0" smtClean="0">
                <a:solidFill>
                  <a:schemeClr val="accent2"/>
                </a:solidFill>
              </a:rPr>
              <a:t>  </a:t>
            </a:r>
            <a:endParaRPr lang="el-GR" sz="2000" b="1" dirty="0">
              <a:solidFill>
                <a:schemeClr val="accent2"/>
              </a:solidFill>
            </a:endParaRPr>
          </a:p>
          <a:p>
            <a:pPr marL="1066800" lvl="1" indent="-609600">
              <a:lnSpc>
                <a:spcPct val="90000"/>
              </a:lnSpc>
              <a:buClr>
                <a:srgbClr val="FF0000"/>
              </a:buClr>
              <a:buFont typeface="Wingdings" pitchFamily="2" charset="2"/>
              <a:buNone/>
            </a:pPr>
            <a:r>
              <a:rPr lang="el-GR" sz="2000" b="1" dirty="0">
                <a:solidFill>
                  <a:schemeClr val="accent2"/>
                </a:solidFill>
              </a:rPr>
              <a:t>       </a:t>
            </a:r>
            <a:r>
              <a:rPr lang="en-US" sz="2000" b="1" dirty="0" smtClean="0">
                <a:solidFill>
                  <a:schemeClr val="accent2"/>
                </a:solidFill>
              </a:rPr>
              <a:t> </a:t>
            </a:r>
            <a:r>
              <a:rPr lang="el-GR" sz="1800" b="1" dirty="0" smtClean="0">
                <a:solidFill>
                  <a:schemeClr val="accent2"/>
                </a:solidFill>
              </a:rPr>
              <a:t>Διαθέσιμα</a:t>
            </a:r>
            <a:r>
              <a:rPr lang="en-US" sz="1800" b="1" dirty="0" smtClean="0">
                <a:solidFill>
                  <a:schemeClr val="accent2"/>
                </a:solidFill>
              </a:rPr>
              <a:t> </a:t>
            </a:r>
            <a:r>
              <a:rPr lang="el-GR" sz="1800" b="1" dirty="0" smtClean="0">
                <a:solidFill>
                  <a:schemeClr val="accent2"/>
                </a:solidFill>
              </a:rPr>
              <a:t>   €  </a:t>
            </a:r>
            <a:r>
              <a:rPr lang="en-US" sz="1800" b="1" dirty="0" smtClean="0">
                <a:solidFill>
                  <a:schemeClr val="accent2"/>
                </a:solidFill>
              </a:rPr>
              <a:t> </a:t>
            </a:r>
            <a:r>
              <a:rPr lang="el-GR" sz="1800" b="1" dirty="0" smtClean="0">
                <a:solidFill>
                  <a:schemeClr val="accent2"/>
                </a:solidFill>
              </a:rPr>
              <a:t>81                                     </a:t>
            </a:r>
            <a:r>
              <a:rPr lang="el-GR" sz="1800" b="1" dirty="0">
                <a:solidFill>
                  <a:schemeClr val="accent2"/>
                </a:solidFill>
              </a:rPr>
              <a:t>Καταθέσεις Όψεως           € 810</a:t>
            </a:r>
          </a:p>
          <a:p>
            <a:pPr marL="1066800" lvl="1" indent="-609600">
              <a:lnSpc>
                <a:spcPct val="90000"/>
              </a:lnSpc>
              <a:buClr>
                <a:srgbClr val="FF0000"/>
              </a:buClr>
              <a:buFont typeface="Wingdings" pitchFamily="2" charset="2"/>
              <a:buNone/>
            </a:pPr>
            <a:r>
              <a:rPr lang="el-GR" sz="1800" b="1" dirty="0">
                <a:solidFill>
                  <a:schemeClr val="accent2"/>
                </a:solidFill>
                <a:sym typeface="Wingdings" pitchFamily="2" charset="2"/>
              </a:rPr>
              <a:t>        Χορηγήσεις €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810                                     </a:t>
            </a:r>
            <a:r>
              <a:rPr lang="el-GR" sz="1800" b="1" dirty="0">
                <a:solidFill>
                  <a:schemeClr val="accent2"/>
                </a:solidFill>
                <a:sym typeface="Wingdings" pitchFamily="2" charset="2"/>
              </a:rPr>
              <a:t>Δάνεια από Τράπεζες      </a:t>
            </a:r>
            <a:r>
              <a:rPr lang="el-GR" sz="1800" b="1" dirty="0" smtClean="0">
                <a:solidFill>
                  <a:schemeClr val="accent2"/>
                </a:solidFill>
                <a:sym typeface="Wingdings" pitchFamily="2" charset="2"/>
              </a:rPr>
              <a:t>€   </a:t>
            </a:r>
            <a:r>
              <a:rPr lang="el-GR" sz="1800" b="1" dirty="0">
                <a:solidFill>
                  <a:schemeClr val="accent2"/>
                </a:solidFill>
                <a:sym typeface="Wingdings" pitchFamily="2" charset="2"/>
              </a:rPr>
              <a:t>81</a:t>
            </a:r>
          </a:p>
          <a:p>
            <a:pPr marL="1066800" lvl="1" indent="-609600">
              <a:lnSpc>
                <a:spcPct val="90000"/>
              </a:lnSpc>
              <a:buClr>
                <a:srgbClr val="FF0000"/>
              </a:buClr>
              <a:buFont typeface="Wingdings" pitchFamily="2" charset="2"/>
              <a:buNone/>
            </a:pPr>
            <a:r>
              <a:rPr lang="el-GR" sz="1800" b="1" dirty="0">
                <a:solidFill>
                  <a:schemeClr val="accent2"/>
                </a:solidFill>
                <a:sym typeface="Wingdings" pitchFamily="2" charset="2"/>
              </a:rPr>
              <a:t>        Επενδύσεις  </a:t>
            </a:r>
            <a:r>
              <a:rPr lang="el-GR" sz="1800" b="1" dirty="0" smtClean="0">
                <a:solidFill>
                  <a:schemeClr val="accent2"/>
                </a:solidFill>
                <a:sym typeface="Wingdings" pitchFamily="2" charset="2"/>
              </a:rPr>
              <a:t>€</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100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Μετοχικό </a:t>
            </a:r>
            <a:r>
              <a:rPr lang="el-GR" sz="1800" b="1" dirty="0">
                <a:solidFill>
                  <a:schemeClr val="accent2"/>
                </a:solidFill>
                <a:sym typeface="Wingdings" pitchFamily="2" charset="2"/>
              </a:rPr>
              <a:t>Κεφάλαιο   </a:t>
            </a:r>
            <a:r>
              <a:rPr lang="en-US" sz="1800" b="1" dirty="0">
                <a:solidFill>
                  <a:schemeClr val="accent2"/>
                </a:solidFill>
                <a:sym typeface="Wingdings" pitchFamily="2" charset="2"/>
              </a:rPr>
              <a:t> </a:t>
            </a:r>
            <a:r>
              <a:rPr lang="el-GR" sz="1800" b="1" dirty="0">
                <a:solidFill>
                  <a:schemeClr val="accent2"/>
                </a:solidFill>
                <a:sym typeface="Wingdings" pitchFamily="2" charset="2"/>
              </a:rPr>
              <a:t>      € 100</a:t>
            </a:r>
          </a:p>
          <a:p>
            <a:pPr marL="711200" indent="-711200">
              <a:lnSpc>
                <a:spcPct val="90000"/>
              </a:lnSpc>
              <a:buClr>
                <a:srgbClr val="FF0000"/>
              </a:buClr>
              <a:buFont typeface="Wingdings" pitchFamily="2" charset="2"/>
              <a:buAutoNum type="romanUcPeriod" startAt="2"/>
            </a:pPr>
            <a:r>
              <a:rPr lang="el-GR" sz="2400" b="1" dirty="0">
                <a:solidFill>
                  <a:schemeClr val="accent2"/>
                </a:solidFill>
                <a:sym typeface="Wingdings" pitchFamily="2" charset="2"/>
              </a:rPr>
              <a:t>Να </a:t>
            </a:r>
            <a:r>
              <a:rPr lang="el-GR" sz="2400" b="1" dirty="0">
                <a:solidFill>
                  <a:srgbClr val="FF0000"/>
                </a:solidFill>
                <a:sym typeface="Wingdings" pitchFamily="2" charset="2"/>
              </a:rPr>
              <a:t>πωλήσει ομόλογα</a:t>
            </a:r>
            <a:r>
              <a:rPr lang="el-GR" sz="2400" b="1" dirty="0">
                <a:solidFill>
                  <a:schemeClr val="accent2"/>
                </a:solidFill>
                <a:sym typeface="Wingdings" pitchFamily="2" charset="2"/>
              </a:rPr>
              <a:t> αξίας € 81 </a:t>
            </a:r>
          </a:p>
          <a:p>
            <a:pPr marL="711200" indent="-711200">
              <a:lnSpc>
                <a:spcPct val="90000"/>
              </a:lnSpc>
              <a:buFont typeface="Wingdings" pitchFamily="2" charset="2"/>
              <a:buChar char="v"/>
            </a:pPr>
            <a:r>
              <a:rPr lang="el-GR" sz="2000" b="1" u="sng" dirty="0">
                <a:solidFill>
                  <a:schemeClr val="accent2"/>
                </a:solidFill>
              </a:rPr>
              <a:t>Ενεργητικό       </a:t>
            </a:r>
            <a:r>
              <a:rPr lang="el-GR" sz="2000" b="1" u="sng" dirty="0" smtClean="0">
                <a:solidFill>
                  <a:schemeClr val="accent2"/>
                </a:solidFill>
              </a:rPr>
              <a:t>                   ΔΕΛΤΑ                                           </a:t>
            </a:r>
            <a:r>
              <a:rPr lang="el-GR" sz="2000" b="1" u="sng" dirty="0">
                <a:solidFill>
                  <a:schemeClr val="accent2"/>
                </a:solidFill>
              </a:rPr>
              <a:t>Παθητικό</a:t>
            </a:r>
            <a:r>
              <a:rPr lang="el-GR" sz="2000" b="1" dirty="0">
                <a:solidFill>
                  <a:schemeClr val="accent2"/>
                </a:solidFill>
              </a:rPr>
              <a:t>  </a:t>
            </a:r>
          </a:p>
          <a:p>
            <a:pPr marL="1066800" lvl="1" indent="-609600">
              <a:lnSpc>
                <a:spcPct val="90000"/>
              </a:lnSpc>
              <a:buClr>
                <a:srgbClr val="FF0000"/>
              </a:buClr>
              <a:buFont typeface="Wingdings" pitchFamily="2" charset="2"/>
              <a:buNone/>
            </a:pPr>
            <a:r>
              <a:rPr lang="el-GR" sz="2000" b="1" dirty="0">
                <a:solidFill>
                  <a:schemeClr val="accent2"/>
                </a:solidFill>
              </a:rPr>
              <a:t>       </a:t>
            </a:r>
            <a:r>
              <a:rPr lang="el-GR" sz="1800" b="1" dirty="0">
                <a:solidFill>
                  <a:schemeClr val="accent2"/>
                </a:solidFill>
              </a:rPr>
              <a:t>Διαθέσιμα</a:t>
            </a:r>
            <a:r>
              <a:rPr lang="en-US" sz="1800" b="1" dirty="0">
                <a:solidFill>
                  <a:schemeClr val="accent2"/>
                </a:solidFill>
              </a:rPr>
              <a:t> </a:t>
            </a:r>
            <a:r>
              <a:rPr lang="el-GR" sz="1800" b="1" dirty="0">
                <a:solidFill>
                  <a:schemeClr val="accent2"/>
                </a:solidFill>
              </a:rPr>
              <a:t>     €   81  </a:t>
            </a:r>
            <a:r>
              <a:rPr lang="el-GR" sz="1800" b="1" dirty="0" smtClean="0">
                <a:solidFill>
                  <a:schemeClr val="accent2"/>
                </a:solidFill>
              </a:rPr>
              <a:t>                                  </a:t>
            </a:r>
            <a:r>
              <a:rPr lang="el-GR" sz="1800" b="1" dirty="0">
                <a:solidFill>
                  <a:schemeClr val="accent2"/>
                </a:solidFill>
              </a:rPr>
              <a:t>Καταθέσεις Όψεως           € 810</a:t>
            </a:r>
          </a:p>
          <a:p>
            <a:pPr marL="1066800" lvl="1" indent="-609600">
              <a:lnSpc>
                <a:spcPct val="90000"/>
              </a:lnSpc>
              <a:buClr>
                <a:srgbClr val="FF0000"/>
              </a:buClr>
              <a:buFont typeface="Wingdings" pitchFamily="2" charset="2"/>
              <a:buNone/>
            </a:pPr>
            <a:r>
              <a:rPr lang="el-GR" sz="1800" b="1" dirty="0">
                <a:solidFill>
                  <a:schemeClr val="accent2"/>
                </a:solidFill>
                <a:sym typeface="Wingdings" pitchFamily="2" charset="2"/>
              </a:rPr>
              <a:t>        Χορηγήσεις   € 810    </a:t>
            </a:r>
            <a:r>
              <a:rPr lang="el-GR" sz="1800" b="1" dirty="0" smtClean="0">
                <a:solidFill>
                  <a:schemeClr val="accent2"/>
                </a:solidFill>
                <a:sym typeface="Wingdings" pitchFamily="2" charset="2"/>
              </a:rPr>
              <a:t>                                </a:t>
            </a:r>
            <a:r>
              <a:rPr lang="el-GR" sz="1800" b="1" dirty="0">
                <a:solidFill>
                  <a:schemeClr val="accent2"/>
                </a:solidFill>
                <a:sym typeface="Wingdings" pitchFamily="2" charset="2"/>
              </a:rPr>
              <a:t>Μετοχικό Κεφάλαιο   </a:t>
            </a:r>
            <a:r>
              <a:rPr lang="en-US" sz="1800" b="1" dirty="0">
                <a:solidFill>
                  <a:schemeClr val="accent2"/>
                </a:solidFill>
                <a:sym typeface="Wingdings" pitchFamily="2" charset="2"/>
              </a:rPr>
              <a:t> </a:t>
            </a:r>
            <a:r>
              <a:rPr lang="el-GR" sz="1800" b="1" dirty="0">
                <a:solidFill>
                  <a:schemeClr val="accent2"/>
                </a:solidFill>
                <a:sym typeface="Wingdings" pitchFamily="2" charset="2"/>
              </a:rPr>
              <a:t>      € 100</a:t>
            </a:r>
          </a:p>
          <a:p>
            <a:pPr marL="1066800" lvl="1" indent="-609600">
              <a:lnSpc>
                <a:spcPct val="90000"/>
              </a:lnSpc>
              <a:buClr>
                <a:srgbClr val="FF0000"/>
              </a:buClr>
              <a:buFont typeface="Wingdings" pitchFamily="2" charset="2"/>
              <a:buNone/>
            </a:pPr>
            <a:r>
              <a:rPr lang="el-GR" sz="1800" b="1" dirty="0">
                <a:solidFill>
                  <a:schemeClr val="accent2"/>
                </a:solidFill>
                <a:sym typeface="Wingdings" pitchFamily="2" charset="2"/>
              </a:rPr>
              <a:t>        Επενδύσεις    </a:t>
            </a:r>
            <a:r>
              <a:rPr lang="el-GR" sz="1800" b="1" dirty="0" smtClean="0">
                <a:solidFill>
                  <a:schemeClr val="accent2"/>
                </a:solidFill>
                <a:sym typeface="Wingdings" pitchFamily="2" charset="2"/>
              </a:rPr>
              <a:t>€  </a:t>
            </a:r>
            <a:r>
              <a:rPr lang="el-GR" sz="1800" b="1" dirty="0">
                <a:solidFill>
                  <a:schemeClr val="accent2"/>
                </a:solidFill>
                <a:sym typeface="Wingdings" pitchFamily="2" charset="2"/>
              </a:rPr>
              <a:t>19</a:t>
            </a:r>
          </a:p>
          <a:p>
            <a:pPr marL="1066800" lvl="1" indent="-609600">
              <a:lnSpc>
                <a:spcPct val="90000"/>
              </a:lnSpc>
              <a:buClr>
                <a:srgbClr val="FF0000"/>
              </a:buClr>
              <a:buFont typeface="Wingdings" pitchFamily="2" charset="2"/>
              <a:buNone/>
            </a:pPr>
            <a:endParaRPr lang="el-GR" sz="500" b="1" dirty="0">
              <a:solidFill>
                <a:schemeClr val="accent2"/>
              </a:solidFill>
            </a:endParaRPr>
          </a:p>
          <a:p>
            <a:pPr marL="711200" indent="-711200">
              <a:lnSpc>
                <a:spcPct val="90000"/>
              </a:lnSpc>
              <a:buClr>
                <a:srgbClr val="FF0000"/>
              </a:buClr>
              <a:buFont typeface="Wingdings" pitchFamily="2" charset="2"/>
              <a:buAutoNum type="romanUcPeriod" startAt="3"/>
            </a:pPr>
            <a:r>
              <a:rPr lang="el-GR" sz="2400" b="1" dirty="0">
                <a:solidFill>
                  <a:schemeClr val="accent2"/>
                </a:solidFill>
                <a:sym typeface="Wingdings" pitchFamily="2" charset="2"/>
              </a:rPr>
              <a:t>Να </a:t>
            </a:r>
            <a:r>
              <a:rPr lang="el-GR" sz="2400" b="1" dirty="0">
                <a:solidFill>
                  <a:srgbClr val="FF0000"/>
                </a:solidFill>
                <a:sym typeface="Wingdings" pitchFamily="2" charset="2"/>
              </a:rPr>
              <a:t>δανειστεί</a:t>
            </a:r>
            <a:r>
              <a:rPr lang="el-GR" sz="2400" b="1" dirty="0">
                <a:solidFill>
                  <a:schemeClr val="accent2"/>
                </a:solidFill>
                <a:sym typeface="Wingdings" pitchFamily="2" charset="2"/>
              </a:rPr>
              <a:t> διαθέσιμα € 81 από την </a:t>
            </a:r>
            <a:r>
              <a:rPr lang="el-GR" sz="2400" b="1" dirty="0">
                <a:solidFill>
                  <a:srgbClr val="FF0000"/>
                </a:solidFill>
                <a:sym typeface="Wingdings" pitchFamily="2" charset="2"/>
              </a:rPr>
              <a:t>Κεντρική Τράπεζα</a:t>
            </a:r>
          </a:p>
          <a:p>
            <a:pPr marL="711200" indent="-711200">
              <a:lnSpc>
                <a:spcPct val="90000"/>
              </a:lnSpc>
              <a:buClr>
                <a:srgbClr val="FF0000"/>
              </a:buClr>
              <a:buFont typeface="Wingdings" pitchFamily="2" charset="2"/>
              <a:buNone/>
            </a:pPr>
            <a:endParaRPr lang="el-GR" sz="600" b="1" dirty="0">
              <a:solidFill>
                <a:srgbClr val="FF0000"/>
              </a:solidFill>
              <a:sym typeface="Wingdings" pitchFamily="2" charset="2"/>
            </a:endParaRPr>
          </a:p>
          <a:p>
            <a:pPr marL="711200" indent="-711200">
              <a:lnSpc>
                <a:spcPct val="90000"/>
              </a:lnSpc>
              <a:buFont typeface="Wingdings" pitchFamily="2" charset="2"/>
              <a:buChar char="v"/>
            </a:pPr>
            <a:r>
              <a:rPr lang="el-GR" sz="2000" b="1" u="sng" dirty="0">
                <a:solidFill>
                  <a:schemeClr val="accent2"/>
                </a:solidFill>
              </a:rPr>
              <a:t>Ενεργητικό    </a:t>
            </a:r>
            <a:r>
              <a:rPr lang="el-GR" sz="2000" b="1" u="sng" dirty="0" smtClean="0">
                <a:solidFill>
                  <a:schemeClr val="accent2"/>
                </a:solidFill>
              </a:rPr>
              <a:t>                   ΔΕΛΤΑ                                              Παθητικό</a:t>
            </a:r>
            <a:r>
              <a:rPr lang="el-GR" sz="2000" b="1" dirty="0" smtClean="0">
                <a:solidFill>
                  <a:schemeClr val="accent2"/>
                </a:solidFill>
              </a:rPr>
              <a:t>  </a:t>
            </a:r>
            <a:endParaRPr lang="el-GR" sz="2000" b="1" dirty="0">
              <a:solidFill>
                <a:schemeClr val="accent2"/>
              </a:solidFill>
            </a:endParaRPr>
          </a:p>
          <a:p>
            <a:pPr marL="1066800" lvl="1" indent="-609600">
              <a:lnSpc>
                <a:spcPct val="90000"/>
              </a:lnSpc>
              <a:buClr>
                <a:srgbClr val="FF0000"/>
              </a:buClr>
              <a:buFont typeface="Wingdings" pitchFamily="2" charset="2"/>
              <a:buNone/>
            </a:pPr>
            <a:r>
              <a:rPr lang="el-GR" sz="2000" b="1" dirty="0">
                <a:solidFill>
                  <a:schemeClr val="accent2"/>
                </a:solidFill>
              </a:rPr>
              <a:t>       </a:t>
            </a:r>
            <a:r>
              <a:rPr lang="el-GR" sz="1800" b="1" dirty="0">
                <a:solidFill>
                  <a:schemeClr val="accent2"/>
                </a:solidFill>
              </a:rPr>
              <a:t>Διαθέσιμα</a:t>
            </a:r>
            <a:r>
              <a:rPr lang="en-US" sz="1800" b="1" dirty="0">
                <a:solidFill>
                  <a:schemeClr val="accent2"/>
                </a:solidFill>
              </a:rPr>
              <a:t> </a:t>
            </a:r>
            <a:r>
              <a:rPr lang="el-GR" sz="1800" b="1" dirty="0">
                <a:solidFill>
                  <a:schemeClr val="accent2"/>
                </a:solidFill>
              </a:rPr>
              <a:t>   €   81  </a:t>
            </a:r>
            <a:r>
              <a:rPr lang="el-GR" sz="1800" b="1" dirty="0" smtClean="0">
                <a:solidFill>
                  <a:schemeClr val="accent2"/>
                </a:solidFill>
              </a:rPr>
              <a:t>                       </a:t>
            </a:r>
            <a:r>
              <a:rPr lang="en-US" sz="1800" b="1" dirty="0" smtClean="0">
                <a:solidFill>
                  <a:schemeClr val="accent2"/>
                </a:solidFill>
              </a:rPr>
              <a:t> </a:t>
            </a:r>
            <a:r>
              <a:rPr lang="el-GR" sz="1800" b="1" dirty="0" smtClean="0">
                <a:solidFill>
                  <a:schemeClr val="accent2"/>
                </a:solidFill>
              </a:rPr>
              <a:t>Καταθέσεις </a:t>
            </a:r>
            <a:r>
              <a:rPr lang="el-GR" sz="1800" b="1" dirty="0">
                <a:solidFill>
                  <a:schemeClr val="accent2"/>
                </a:solidFill>
              </a:rPr>
              <a:t>Όψεως                        € 810</a:t>
            </a:r>
          </a:p>
          <a:p>
            <a:pPr marL="1066800" lvl="1" indent="-609600">
              <a:lnSpc>
                <a:spcPct val="90000"/>
              </a:lnSpc>
              <a:buClr>
                <a:srgbClr val="FF0000"/>
              </a:buClr>
              <a:buFont typeface="Wingdings" pitchFamily="2" charset="2"/>
              <a:buNone/>
            </a:pPr>
            <a:r>
              <a:rPr lang="el-GR" sz="1800" b="1" dirty="0">
                <a:solidFill>
                  <a:schemeClr val="accent2"/>
                </a:solidFill>
                <a:sym typeface="Wingdings" pitchFamily="2" charset="2"/>
              </a:rPr>
              <a:t>       </a:t>
            </a:r>
            <a:r>
              <a:rPr lang="el-GR" sz="1800" b="1" dirty="0" smtClean="0">
                <a:solidFill>
                  <a:schemeClr val="accent2"/>
                </a:solidFill>
                <a:sym typeface="Wingdings" pitchFamily="2" charset="2"/>
              </a:rPr>
              <a:t>Χορηγήσεις </a:t>
            </a:r>
            <a:r>
              <a:rPr lang="el-GR" sz="1800" b="1" dirty="0">
                <a:solidFill>
                  <a:schemeClr val="accent2"/>
                </a:solidFill>
                <a:sym typeface="Wingdings" pitchFamily="2" charset="2"/>
              </a:rPr>
              <a:t>€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810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 </a:t>
            </a:r>
            <a:r>
              <a:rPr lang="el-GR" sz="1800" b="1" dirty="0">
                <a:solidFill>
                  <a:schemeClr val="accent2"/>
                </a:solidFill>
                <a:sym typeface="Wingdings" pitchFamily="2" charset="2"/>
              </a:rPr>
              <a:t>Δάνεια από Κεντρική Τράπεζα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 €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81</a:t>
            </a:r>
            <a:endParaRPr lang="el-GR" sz="1800" b="1" dirty="0">
              <a:solidFill>
                <a:schemeClr val="accent2"/>
              </a:solidFill>
              <a:sym typeface="Wingdings" pitchFamily="2" charset="2"/>
            </a:endParaRPr>
          </a:p>
          <a:p>
            <a:pPr marL="1066800" lvl="1" indent="-609600">
              <a:lnSpc>
                <a:spcPct val="90000"/>
              </a:lnSpc>
              <a:buClr>
                <a:srgbClr val="FF0000"/>
              </a:buClr>
              <a:buFont typeface="Wingdings" pitchFamily="2" charset="2"/>
              <a:buNone/>
            </a:pPr>
            <a:r>
              <a:rPr lang="el-GR" sz="1800" b="1" dirty="0">
                <a:solidFill>
                  <a:schemeClr val="accent2"/>
                </a:solidFill>
                <a:sym typeface="Wingdings" pitchFamily="2" charset="2"/>
              </a:rPr>
              <a:t>       </a:t>
            </a:r>
            <a:r>
              <a:rPr lang="el-GR" sz="1800" b="1" dirty="0" smtClean="0">
                <a:solidFill>
                  <a:schemeClr val="accent2"/>
                </a:solidFill>
                <a:sym typeface="Wingdings" pitchFamily="2" charset="2"/>
              </a:rPr>
              <a:t>Επενδύσεις  </a:t>
            </a:r>
            <a:r>
              <a:rPr lang="el-GR" sz="1800" b="1" dirty="0">
                <a:solidFill>
                  <a:schemeClr val="accent2"/>
                </a:solidFill>
                <a:sym typeface="Wingdings" pitchFamily="2" charset="2"/>
              </a:rPr>
              <a:t>€ 100          </a:t>
            </a:r>
            <a:r>
              <a:rPr lang="el-GR" sz="1800" b="1" dirty="0" smtClean="0">
                <a:solidFill>
                  <a:schemeClr val="accent2"/>
                </a:solidFill>
                <a:sym typeface="Wingdings" pitchFamily="2" charset="2"/>
              </a:rPr>
              <a:t>               </a:t>
            </a:r>
            <a:r>
              <a:rPr lang="en-US" sz="1800" b="1" dirty="0" smtClean="0">
                <a:solidFill>
                  <a:schemeClr val="accent2"/>
                </a:solidFill>
                <a:sym typeface="Wingdings" pitchFamily="2" charset="2"/>
              </a:rPr>
              <a:t> </a:t>
            </a:r>
            <a:r>
              <a:rPr lang="el-GR" sz="1800" b="1" dirty="0" smtClean="0">
                <a:solidFill>
                  <a:schemeClr val="accent2"/>
                </a:solidFill>
                <a:sym typeface="Wingdings" pitchFamily="2" charset="2"/>
              </a:rPr>
              <a:t>Μετοχικό </a:t>
            </a:r>
            <a:r>
              <a:rPr lang="el-GR" sz="1800" b="1" dirty="0">
                <a:solidFill>
                  <a:schemeClr val="accent2"/>
                </a:solidFill>
                <a:sym typeface="Wingdings" pitchFamily="2" charset="2"/>
              </a:rPr>
              <a:t>Κεφάλαιο                 </a:t>
            </a:r>
            <a:r>
              <a:rPr lang="en-US" sz="1800" b="1" dirty="0">
                <a:solidFill>
                  <a:schemeClr val="accent2"/>
                </a:solidFill>
                <a:sym typeface="Wingdings" pitchFamily="2" charset="2"/>
              </a:rPr>
              <a:t> </a:t>
            </a:r>
            <a:r>
              <a:rPr lang="el-GR" sz="1800" b="1" dirty="0">
                <a:solidFill>
                  <a:schemeClr val="accent2"/>
                </a:solidFill>
                <a:sym typeface="Wingdings" pitchFamily="2" charset="2"/>
              </a:rPr>
              <a:t>     € 100</a:t>
            </a:r>
          </a:p>
          <a:p>
            <a:pPr marL="1066800" lvl="1" indent="-609600">
              <a:lnSpc>
                <a:spcPct val="90000"/>
              </a:lnSpc>
              <a:buClr>
                <a:srgbClr val="FF0000"/>
              </a:buClr>
              <a:buFont typeface="Wingdings" pitchFamily="2" charset="2"/>
              <a:buNone/>
            </a:pPr>
            <a:endParaRPr lang="el-GR" sz="500" b="1" dirty="0">
              <a:solidFill>
                <a:schemeClr val="accent2"/>
              </a:solidFill>
            </a:endParaRPr>
          </a:p>
        </p:txBody>
      </p:sp>
      <p:sp>
        <p:nvSpPr>
          <p:cNvPr id="19460"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19461"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19462"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left)">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59">
                                            <p:txEl>
                                              <p:pRg st="3" end="3"/>
                                            </p:txEl>
                                          </p:spTgt>
                                        </p:tgtEl>
                                        <p:attrNameLst>
                                          <p:attrName>style.visibility</p:attrName>
                                        </p:attrNameLst>
                                      </p:cBhvr>
                                      <p:to>
                                        <p:strVal val="visible"/>
                                      </p:to>
                                    </p:set>
                                    <p:animEffect transition="in" filter="wipe(left)">
                                      <p:cBhvr>
                                        <p:cTn id="12" dur="500"/>
                                        <p:tgtEl>
                                          <p:spTgt spid="1945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wipe(left)">
                                      <p:cBhvr>
                                        <p:cTn id="17" dur="500"/>
                                        <p:tgtEl>
                                          <p:spTgt spid="194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wipe(left)">
                                      <p:cBhvr>
                                        <p:cTn id="22" dur="500"/>
                                        <p:tgtEl>
                                          <p:spTgt spid="1945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459">
                                            <p:txEl>
                                              <p:pRg st="6" end="6"/>
                                            </p:txEl>
                                          </p:spTgt>
                                        </p:tgtEl>
                                        <p:attrNameLst>
                                          <p:attrName>style.visibility</p:attrName>
                                        </p:attrNameLst>
                                      </p:cBhvr>
                                      <p:to>
                                        <p:strVal val="visible"/>
                                      </p:to>
                                    </p:set>
                                    <p:animEffect transition="in" filter="wipe(left)">
                                      <p:cBhvr>
                                        <p:cTn id="27" dur="500"/>
                                        <p:tgtEl>
                                          <p:spTgt spid="1945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459">
                                            <p:txEl>
                                              <p:pRg st="7" end="7"/>
                                            </p:txEl>
                                          </p:spTgt>
                                        </p:tgtEl>
                                        <p:attrNameLst>
                                          <p:attrName>style.visibility</p:attrName>
                                        </p:attrNameLst>
                                      </p:cBhvr>
                                      <p:to>
                                        <p:strVal val="visible"/>
                                      </p:to>
                                    </p:set>
                                    <p:animEffect transition="in" filter="wipe(left)">
                                      <p:cBhvr>
                                        <p:cTn id="32" dur="500"/>
                                        <p:tgtEl>
                                          <p:spTgt spid="1945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459">
                                            <p:txEl>
                                              <p:pRg st="8" end="8"/>
                                            </p:txEl>
                                          </p:spTgt>
                                        </p:tgtEl>
                                        <p:attrNameLst>
                                          <p:attrName>style.visibility</p:attrName>
                                        </p:attrNameLst>
                                      </p:cBhvr>
                                      <p:to>
                                        <p:strVal val="visible"/>
                                      </p:to>
                                    </p:set>
                                    <p:animEffect transition="in" filter="wipe(left)">
                                      <p:cBhvr>
                                        <p:cTn id="37" dur="500"/>
                                        <p:tgtEl>
                                          <p:spTgt spid="1945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459">
                                            <p:txEl>
                                              <p:pRg st="9" end="9"/>
                                            </p:txEl>
                                          </p:spTgt>
                                        </p:tgtEl>
                                        <p:attrNameLst>
                                          <p:attrName>style.visibility</p:attrName>
                                        </p:attrNameLst>
                                      </p:cBhvr>
                                      <p:to>
                                        <p:strVal val="visible"/>
                                      </p:to>
                                    </p:set>
                                    <p:animEffect transition="in" filter="wipe(left)">
                                      <p:cBhvr>
                                        <p:cTn id="42" dur="500"/>
                                        <p:tgtEl>
                                          <p:spTgt spid="1945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459">
                                            <p:txEl>
                                              <p:pRg st="10" end="10"/>
                                            </p:txEl>
                                          </p:spTgt>
                                        </p:tgtEl>
                                        <p:attrNameLst>
                                          <p:attrName>style.visibility</p:attrName>
                                        </p:attrNameLst>
                                      </p:cBhvr>
                                      <p:to>
                                        <p:strVal val="visible"/>
                                      </p:to>
                                    </p:set>
                                    <p:animEffect transition="in" filter="wipe(left)">
                                      <p:cBhvr>
                                        <p:cTn id="47" dur="500"/>
                                        <p:tgtEl>
                                          <p:spTgt spid="19459">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9459">
                                            <p:txEl>
                                              <p:pRg st="11" end="11"/>
                                            </p:txEl>
                                          </p:spTgt>
                                        </p:tgtEl>
                                        <p:attrNameLst>
                                          <p:attrName>style.visibility</p:attrName>
                                        </p:attrNameLst>
                                      </p:cBhvr>
                                      <p:to>
                                        <p:strVal val="visible"/>
                                      </p:to>
                                    </p:set>
                                    <p:animEffect transition="in" filter="wipe(left)">
                                      <p:cBhvr>
                                        <p:cTn id="52" dur="500"/>
                                        <p:tgtEl>
                                          <p:spTgt spid="19459">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459">
                                            <p:txEl>
                                              <p:pRg st="13" end="13"/>
                                            </p:txEl>
                                          </p:spTgt>
                                        </p:tgtEl>
                                        <p:attrNameLst>
                                          <p:attrName>style.visibility</p:attrName>
                                        </p:attrNameLst>
                                      </p:cBhvr>
                                      <p:to>
                                        <p:strVal val="visible"/>
                                      </p:to>
                                    </p:set>
                                    <p:animEffect transition="in" filter="wipe(left)">
                                      <p:cBhvr>
                                        <p:cTn id="57" dur="500"/>
                                        <p:tgtEl>
                                          <p:spTgt spid="19459">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459">
                                            <p:txEl>
                                              <p:pRg st="15" end="15"/>
                                            </p:txEl>
                                          </p:spTgt>
                                        </p:tgtEl>
                                        <p:attrNameLst>
                                          <p:attrName>style.visibility</p:attrName>
                                        </p:attrNameLst>
                                      </p:cBhvr>
                                      <p:to>
                                        <p:strVal val="visible"/>
                                      </p:to>
                                    </p:set>
                                    <p:animEffect transition="in" filter="wipe(left)">
                                      <p:cBhvr>
                                        <p:cTn id="62" dur="500"/>
                                        <p:tgtEl>
                                          <p:spTgt spid="19459">
                                            <p:txEl>
                                              <p:pRg st="15" end="1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459">
                                            <p:txEl>
                                              <p:pRg st="16" end="16"/>
                                            </p:txEl>
                                          </p:spTgt>
                                        </p:tgtEl>
                                        <p:attrNameLst>
                                          <p:attrName>style.visibility</p:attrName>
                                        </p:attrNameLst>
                                      </p:cBhvr>
                                      <p:to>
                                        <p:strVal val="visible"/>
                                      </p:to>
                                    </p:set>
                                    <p:animEffect transition="in" filter="wipe(left)">
                                      <p:cBhvr>
                                        <p:cTn id="67" dur="500"/>
                                        <p:tgtEl>
                                          <p:spTgt spid="19459">
                                            <p:txEl>
                                              <p:pRg st="16" end="1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459">
                                            <p:txEl>
                                              <p:pRg st="17" end="17"/>
                                            </p:txEl>
                                          </p:spTgt>
                                        </p:tgtEl>
                                        <p:attrNameLst>
                                          <p:attrName>style.visibility</p:attrName>
                                        </p:attrNameLst>
                                      </p:cBhvr>
                                      <p:to>
                                        <p:strVal val="visible"/>
                                      </p:to>
                                    </p:set>
                                    <p:animEffect transition="in" filter="wipe(left)">
                                      <p:cBhvr>
                                        <p:cTn id="72" dur="500"/>
                                        <p:tgtEl>
                                          <p:spTgt spid="19459">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9459">
                                            <p:txEl>
                                              <p:pRg st="18" end="18"/>
                                            </p:txEl>
                                          </p:spTgt>
                                        </p:tgtEl>
                                        <p:attrNameLst>
                                          <p:attrName>style.visibility</p:attrName>
                                        </p:attrNameLst>
                                      </p:cBhvr>
                                      <p:to>
                                        <p:strVal val="visible"/>
                                      </p:to>
                                    </p:set>
                                    <p:animEffect transition="in" filter="wipe(left)">
                                      <p:cBhvr>
                                        <p:cTn id="77" dur="500"/>
                                        <p:tgtEl>
                                          <p:spTgt spid="1945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2"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9144000" cy="324272"/>
          </a:xfrm>
        </p:spPr>
        <p:txBody>
          <a:bodyPr/>
          <a:lstStyle/>
          <a:p>
            <a:r>
              <a:rPr lang="el-GR" sz="2500" b="1" dirty="0" smtClean="0">
                <a:solidFill>
                  <a:schemeClr val="tx1"/>
                </a:solidFill>
              </a:rPr>
              <a:t>Ι. Διαχείριση </a:t>
            </a:r>
            <a:r>
              <a:rPr lang="el-GR" sz="2500" b="1" dirty="0">
                <a:solidFill>
                  <a:schemeClr val="tx1"/>
                </a:solidFill>
              </a:rPr>
              <a:t>Ρευστότητας και ο Ρόλος των </a:t>
            </a:r>
            <a:r>
              <a:rPr lang="el-GR" sz="2500" b="1" dirty="0" smtClean="0">
                <a:solidFill>
                  <a:schemeClr val="tx1"/>
                </a:solidFill>
              </a:rPr>
              <a:t>Διαθεσίμων</a:t>
            </a:r>
            <a:r>
              <a:rPr lang="en-US" sz="2500" b="1" dirty="0" smtClean="0">
                <a:solidFill>
                  <a:schemeClr val="tx1"/>
                </a:solidFill>
              </a:rPr>
              <a:t> (4)</a:t>
            </a:r>
            <a:endParaRPr lang="el-GR" sz="2500" b="1" dirty="0">
              <a:solidFill>
                <a:schemeClr val="tx1"/>
              </a:solidFill>
            </a:endParaRPr>
          </a:p>
        </p:txBody>
      </p:sp>
      <p:sp>
        <p:nvSpPr>
          <p:cNvPr id="20483" name="Rectangle 3"/>
          <p:cNvSpPr>
            <a:spLocks noGrp="1" noChangeArrowheads="1"/>
          </p:cNvSpPr>
          <p:nvPr>
            <p:ph type="body" idx="1"/>
          </p:nvPr>
        </p:nvSpPr>
        <p:spPr>
          <a:xfrm>
            <a:off x="0" y="476672"/>
            <a:ext cx="9144000" cy="6381328"/>
          </a:xfrm>
        </p:spPr>
        <p:txBody>
          <a:bodyPr/>
          <a:lstStyle/>
          <a:p>
            <a:pPr marL="711200" indent="-711200" algn="just">
              <a:buClr>
                <a:srgbClr val="FF0000"/>
              </a:buClr>
              <a:buFont typeface="Wingdings" pitchFamily="2" charset="2"/>
              <a:buAutoNum type="romanUcPeriod" startAt="4"/>
            </a:pPr>
            <a:r>
              <a:rPr lang="el-GR" sz="2200" b="1" dirty="0">
                <a:solidFill>
                  <a:schemeClr val="accent2"/>
                </a:solidFill>
                <a:sym typeface="Wingdings" pitchFamily="2" charset="2"/>
              </a:rPr>
              <a:t>Να </a:t>
            </a:r>
            <a:r>
              <a:rPr lang="el-GR" sz="2200" b="1" dirty="0">
                <a:solidFill>
                  <a:srgbClr val="FF0000"/>
                </a:solidFill>
                <a:sym typeface="Wingdings" pitchFamily="2" charset="2"/>
              </a:rPr>
              <a:t>μειώσει τις χορηγήσεις</a:t>
            </a:r>
            <a:r>
              <a:rPr lang="el-GR" sz="2200" b="1" dirty="0">
                <a:solidFill>
                  <a:schemeClr val="accent2"/>
                </a:solidFill>
                <a:sym typeface="Wingdings" pitchFamily="2" charset="2"/>
              </a:rPr>
              <a:t> της με τη μη ανανέωση στη λήξη τους (ή προεξοφλώντας) χορηγήσεις ύψους € 81</a:t>
            </a:r>
            <a:endParaRPr lang="el-GR" sz="2200" b="1" dirty="0">
              <a:solidFill>
                <a:schemeClr val="accent2"/>
              </a:solidFill>
            </a:endParaRPr>
          </a:p>
          <a:p>
            <a:pPr marL="711200" indent="-711200" algn="just">
              <a:buFont typeface="Wingdings" pitchFamily="2" charset="2"/>
              <a:buChar char="v"/>
            </a:pPr>
            <a:r>
              <a:rPr lang="el-GR" sz="2200" b="1" u="sng" dirty="0" smtClean="0">
                <a:solidFill>
                  <a:schemeClr val="accent2"/>
                </a:solidFill>
              </a:rPr>
              <a:t>Ενεργητικό               ΔΕΛΤΑ                                           </a:t>
            </a:r>
            <a:r>
              <a:rPr lang="el-GR" sz="2200" b="1" u="sng" dirty="0">
                <a:solidFill>
                  <a:schemeClr val="accent2"/>
                </a:solidFill>
              </a:rPr>
              <a:t>Παθητικό</a:t>
            </a:r>
            <a:r>
              <a:rPr lang="el-GR" sz="2200" b="1" dirty="0">
                <a:solidFill>
                  <a:schemeClr val="accent2"/>
                </a:solidFill>
              </a:rPr>
              <a:t>  </a:t>
            </a:r>
          </a:p>
          <a:p>
            <a:pPr marL="1066800" lvl="1" indent="-609600">
              <a:buClr>
                <a:srgbClr val="FF0000"/>
              </a:buClr>
              <a:buFont typeface="Wingdings" pitchFamily="2" charset="2"/>
              <a:buNone/>
            </a:pPr>
            <a:r>
              <a:rPr lang="el-GR" sz="2200" b="1" dirty="0">
                <a:solidFill>
                  <a:schemeClr val="accent2"/>
                </a:solidFill>
              </a:rPr>
              <a:t>       Διαθέσιμα</a:t>
            </a:r>
            <a:r>
              <a:rPr lang="en-US" sz="2200" b="1" dirty="0">
                <a:solidFill>
                  <a:schemeClr val="accent2"/>
                </a:solidFill>
              </a:rPr>
              <a:t> </a:t>
            </a:r>
            <a:r>
              <a:rPr lang="el-GR" sz="2200" b="1" dirty="0">
                <a:solidFill>
                  <a:schemeClr val="accent2"/>
                </a:solidFill>
              </a:rPr>
              <a:t>   </a:t>
            </a:r>
            <a:r>
              <a:rPr lang="en-US" sz="2200" b="1" dirty="0" smtClean="0">
                <a:solidFill>
                  <a:schemeClr val="accent2"/>
                </a:solidFill>
              </a:rPr>
              <a:t> </a:t>
            </a:r>
            <a:r>
              <a:rPr lang="el-GR" sz="2200" b="1" dirty="0" smtClean="0">
                <a:solidFill>
                  <a:schemeClr val="accent2"/>
                </a:solidFill>
              </a:rPr>
              <a:t>€ </a:t>
            </a:r>
            <a:r>
              <a:rPr lang="en-US" sz="2200" b="1" dirty="0" smtClean="0">
                <a:solidFill>
                  <a:schemeClr val="accent2"/>
                </a:solidFill>
              </a:rPr>
              <a:t> </a:t>
            </a:r>
            <a:r>
              <a:rPr lang="el-GR" sz="2200" b="1" dirty="0" smtClean="0">
                <a:solidFill>
                  <a:schemeClr val="accent2"/>
                </a:solidFill>
              </a:rPr>
              <a:t> </a:t>
            </a:r>
            <a:r>
              <a:rPr lang="el-GR" sz="2200" b="1" dirty="0">
                <a:solidFill>
                  <a:schemeClr val="accent2"/>
                </a:solidFill>
              </a:rPr>
              <a:t>81    </a:t>
            </a:r>
            <a:r>
              <a:rPr lang="el-GR" sz="2200" b="1" dirty="0" smtClean="0">
                <a:solidFill>
                  <a:schemeClr val="accent2"/>
                </a:solidFill>
              </a:rPr>
              <a:t>           </a:t>
            </a:r>
            <a:r>
              <a:rPr lang="el-GR" sz="2200" b="1" dirty="0">
                <a:solidFill>
                  <a:schemeClr val="accent2"/>
                </a:solidFill>
              </a:rPr>
              <a:t>Καταθέσεις Όψεως           € 810</a:t>
            </a:r>
          </a:p>
          <a:p>
            <a:pPr marL="1066800" lvl="1" indent="-609600">
              <a:buClr>
                <a:srgbClr val="FF0000"/>
              </a:buClr>
              <a:buFont typeface="Wingdings" pitchFamily="2" charset="2"/>
              <a:buNone/>
            </a:pPr>
            <a:r>
              <a:rPr lang="el-GR" sz="2200" b="1" dirty="0">
                <a:solidFill>
                  <a:schemeClr val="accent2"/>
                </a:solidFill>
                <a:sym typeface="Wingdings" pitchFamily="2" charset="2"/>
              </a:rPr>
              <a:t>       </a:t>
            </a:r>
            <a:r>
              <a:rPr lang="el-GR" sz="2200" b="1" dirty="0" smtClean="0">
                <a:solidFill>
                  <a:schemeClr val="accent2"/>
                </a:solidFill>
                <a:sym typeface="Wingdings" pitchFamily="2" charset="2"/>
              </a:rPr>
              <a:t>Χορηγήσεις  </a:t>
            </a:r>
            <a:r>
              <a:rPr lang="el-GR" sz="2200" b="1" dirty="0">
                <a:solidFill>
                  <a:schemeClr val="accent2"/>
                </a:solidFill>
                <a:sym typeface="Wingdings" pitchFamily="2" charset="2"/>
              </a:rPr>
              <a:t>€ 729   </a:t>
            </a:r>
            <a:r>
              <a:rPr lang="el-GR" sz="2200" b="1" dirty="0" smtClean="0">
                <a:solidFill>
                  <a:schemeClr val="accent2"/>
                </a:solidFill>
                <a:sym typeface="Wingdings" pitchFamily="2" charset="2"/>
              </a:rPr>
              <a:t>            </a:t>
            </a:r>
            <a:r>
              <a:rPr lang="el-GR" sz="2200" b="1" dirty="0">
                <a:solidFill>
                  <a:schemeClr val="accent2"/>
                </a:solidFill>
                <a:sym typeface="Wingdings" pitchFamily="2" charset="2"/>
              </a:rPr>
              <a:t>Μετοχικό Κεφάλαιο   </a:t>
            </a:r>
            <a:r>
              <a:rPr lang="en-US" sz="2200" b="1" dirty="0">
                <a:solidFill>
                  <a:schemeClr val="accent2"/>
                </a:solidFill>
                <a:sym typeface="Wingdings" pitchFamily="2" charset="2"/>
              </a:rPr>
              <a:t> </a:t>
            </a:r>
            <a:r>
              <a:rPr lang="el-GR" sz="2200" b="1" dirty="0">
                <a:solidFill>
                  <a:schemeClr val="accent2"/>
                </a:solidFill>
                <a:sym typeface="Wingdings" pitchFamily="2" charset="2"/>
              </a:rPr>
              <a:t>      € 100</a:t>
            </a:r>
          </a:p>
          <a:p>
            <a:pPr marL="1066800" lvl="1" indent="-609600">
              <a:buClr>
                <a:srgbClr val="FF0000"/>
              </a:buClr>
              <a:buFont typeface="Wingdings" pitchFamily="2" charset="2"/>
              <a:buNone/>
            </a:pPr>
            <a:r>
              <a:rPr lang="el-GR" sz="2200" b="1" dirty="0">
                <a:solidFill>
                  <a:schemeClr val="accent2"/>
                </a:solidFill>
                <a:sym typeface="Wingdings" pitchFamily="2" charset="2"/>
              </a:rPr>
              <a:t>      </a:t>
            </a:r>
            <a:r>
              <a:rPr lang="el-GR" sz="2200" b="1" dirty="0" smtClean="0">
                <a:solidFill>
                  <a:schemeClr val="accent2"/>
                </a:solidFill>
                <a:sym typeface="Wingdings" pitchFamily="2" charset="2"/>
              </a:rPr>
              <a:t> Επενδύσεις  </a:t>
            </a:r>
            <a:r>
              <a:rPr lang="el-GR" sz="2200" b="1" dirty="0">
                <a:solidFill>
                  <a:schemeClr val="accent2"/>
                </a:solidFill>
                <a:sym typeface="Wingdings" pitchFamily="2" charset="2"/>
              </a:rPr>
              <a:t>€ 100</a:t>
            </a:r>
          </a:p>
          <a:p>
            <a:pPr marL="711200" indent="-711200" algn="just">
              <a:buClr>
                <a:schemeClr val="accent2"/>
              </a:buClr>
              <a:buFont typeface="Wingdings" pitchFamily="2" charset="2"/>
              <a:buChar char="q"/>
            </a:pPr>
            <a:r>
              <a:rPr lang="el-GR" sz="2200" b="1" dirty="0" smtClean="0">
                <a:solidFill>
                  <a:schemeClr val="accent2"/>
                </a:solidFill>
                <a:sym typeface="Wingdings" pitchFamily="2" charset="2"/>
              </a:rPr>
              <a:t>Τα </a:t>
            </a:r>
            <a:r>
              <a:rPr lang="el-GR" sz="2200" b="1" dirty="0">
                <a:solidFill>
                  <a:schemeClr val="accent2"/>
                </a:solidFill>
                <a:sym typeface="Wingdings" pitchFamily="2" charset="2"/>
              </a:rPr>
              <a:t>παραπάνω </a:t>
            </a:r>
            <a:r>
              <a:rPr lang="el-GR" sz="2200" b="1" dirty="0">
                <a:solidFill>
                  <a:srgbClr val="FF0000"/>
                </a:solidFill>
                <a:sym typeface="Wingdings" pitchFamily="2" charset="2"/>
              </a:rPr>
              <a:t>εξηγούν</a:t>
            </a:r>
            <a:r>
              <a:rPr lang="el-GR" sz="2200" b="1" dirty="0">
                <a:solidFill>
                  <a:schemeClr val="accent2"/>
                </a:solidFill>
                <a:sym typeface="Wingdings" pitchFamily="2" charset="2"/>
              </a:rPr>
              <a:t> γιατί οι τράπεζες διατηρούν </a:t>
            </a:r>
            <a:r>
              <a:rPr lang="en-US" sz="2200" b="1" dirty="0" smtClean="0">
                <a:solidFill>
                  <a:srgbClr val="FF0000"/>
                </a:solidFill>
                <a:sym typeface="Wingdings" pitchFamily="2" charset="2"/>
              </a:rPr>
              <a:t>Extra Reserves</a:t>
            </a:r>
            <a:r>
              <a:rPr lang="el-GR" sz="2200" b="1" dirty="0" smtClean="0">
                <a:solidFill>
                  <a:schemeClr val="accent2"/>
                </a:solidFill>
                <a:sym typeface="Wingdings" pitchFamily="2" charset="2"/>
              </a:rPr>
              <a:t> </a:t>
            </a:r>
            <a:r>
              <a:rPr lang="el-GR" sz="2200" b="1" dirty="0">
                <a:solidFill>
                  <a:schemeClr val="accent2"/>
                </a:solidFill>
                <a:sym typeface="Wingdings" pitchFamily="2" charset="2"/>
              </a:rPr>
              <a:t>μολονότι θα μπορούσαν να τα επενδύσουν σε χορηγήσεις ή ομόλογα και να κερδίσουν υψηλές αποδόσεις  </a:t>
            </a:r>
          </a:p>
          <a:p>
            <a:pPr marL="711200" indent="-711200" algn="just">
              <a:buClr>
                <a:schemeClr val="accent2"/>
              </a:buClr>
              <a:buFont typeface="Wingdings" pitchFamily="2" charset="2"/>
              <a:buChar char="q"/>
            </a:pPr>
            <a:r>
              <a:rPr lang="el-GR" sz="2200" b="1" dirty="0">
                <a:solidFill>
                  <a:schemeClr val="accent2"/>
                </a:solidFill>
                <a:sym typeface="Wingdings" pitchFamily="2" charset="2"/>
              </a:rPr>
              <a:t>Τα </a:t>
            </a:r>
            <a:r>
              <a:rPr lang="en-US" sz="2200" b="1" dirty="0">
                <a:solidFill>
                  <a:srgbClr val="FF0000"/>
                </a:solidFill>
                <a:sym typeface="Wingdings" pitchFamily="2" charset="2"/>
              </a:rPr>
              <a:t>ER</a:t>
            </a:r>
            <a:r>
              <a:rPr lang="el-GR" sz="2200" b="1" dirty="0">
                <a:solidFill>
                  <a:schemeClr val="accent2"/>
                </a:solidFill>
                <a:sym typeface="Wingdings" pitchFamily="2" charset="2"/>
              </a:rPr>
              <a:t> παρέχουν στην τράπεζα ασφάλεια και της επιτρέπουν να αποφύγει το </a:t>
            </a:r>
            <a:r>
              <a:rPr lang="el-GR" sz="2200" b="1" dirty="0">
                <a:solidFill>
                  <a:srgbClr val="FF0000"/>
                </a:solidFill>
                <a:sym typeface="Wingdings" pitchFamily="2" charset="2"/>
              </a:rPr>
              <a:t>κόστος</a:t>
            </a:r>
            <a:r>
              <a:rPr lang="el-GR" sz="2200" b="1" dirty="0">
                <a:solidFill>
                  <a:schemeClr val="accent2"/>
                </a:solidFill>
                <a:sym typeface="Wingdings" pitchFamily="2" charset="2"/>
              </a:rPr>
              <a:t> που συνεπάγεται η </a:t>
            </a:r>
            <a:r>
              <a:rPr lang="el-GR" sz="2200" b="1" dirty="0">
                <a:solidFill>
                  <a:srgbClr val="FF0000"/>
                </a:solidFill>
                <a:sym typeface="Wingdings" pitchFamily="2" charset="2"/>
              </a:rPr>
              <a:t>ανεπάρκεια </a:t>
            </a:r>
            <a:r>
              <a:rPr lang="el-GR" sz="2200" b="1" dirty="0" smtClean="0">
                <a:solidFill>
                  <a:srgbClr val="FF0000"/>
                </a:solidFill>
                <a:sym typeface="Wingdings" pitchFamily="2" charset="2"/>
              </a:rPr>
              <a:t>διαθεσίμων</a:t>
            </a:r>
            <a:r>
              <a:rPr lang="en-US" sz="2200" b="1" dirty="0" smtClean="0">
                <a:solidFill>
                  <a:srgbClr val="FF0000"/>
                </a:solidFill>
                <a:sym typeface="Wingdings" pitchFamily="2" charset="2"/>
              </a:rPr>
              <a:t>.</a:t>
            </a:r>
            <a:endParaRPr lang="el-GR" sz="2200" b="1" dirty="0">
              <a:solidFill>
                <a:srgbClr val="FF0000"/>
              </a:solidFill>
              <a:sym typeface="Wingdings" pitchFamily="2" charset="2"/>
            </a:endParaRPr>
          </a:p>
          <a:p>
            <a:pPr marL="711200" indent="-711200" algn="just">
              <a:buClr>
                <a:schemeClr val="accent2"/>
              </a:buClr>
              <a:buFont typeface="Wingdings" pitchFamily="2" charset="2"/>
              <a:buChar char="q"/>
            </a:pPr>
            <a:r>
              <a:rPr lang="el-GR" sz="2200" b="1" dirty="0">
                <a:solidFill>
                  <a:schemeClr val="accent2"/>
                </a:solidFill>
                <a:sym typeface="Wingdings" pitchFamily="2" charset="2"/>
              </a:rPr>
              <a:t>Όσο υψηλότερο είναι το κόστος της ανεπάρκειας διαθεσίμων τόσο υψηλότερο είναι το</a:t>
            </a:r>
            <a:r>
              <a:rPr lang="el-GR" sz="2200" b="1" dirty="0">
                <a:solidFill>
                  <a:srgbClr val="FF0000"/>
                </a:solidFill>
                <a:sym typeface="Wingdings" pitchFamily="2" charset="2"/>
              </a:rPr>
              <a:t> επιθυμητό</a:t>
            </a:r>
            <a:r>
              <a:rPr lang="el-GR" sz="2200" b="1" dirty="0">
                <a:solidFill>
                  <a:schemeClr val="accent2"/>
                </a:solidFill>
                <a:sym typeface="Wingdings" pitchFamily="2" charset="2"/>
              </a:rPr>
              <a:t> επίπεδο </a:t>
            </a:r>
            <a:r>
              <a:rPr lang="en-US" sz="2200" b="1" dirty="0">
                <a:solidFill>
                  <a:srgbClr val="FF0000"/>
                </a:solidFill>
                <a:sym typeface="Wingdings" pitchFamily="2" charset="2"/>
              </a:rPr>
              <a:t>ER</a:t>
            </a:r>
            <a:r>
              <a:rPr lang="el-GR" sz="2200" b="1" dirty="0">
                <a:solidFill>
                  <a:srgbClr val="FF0000"/>
                </a:solidFill>
                <a:sym typeface="Wingdings" pitchFamily="2" charset="2"/>
              </a:rPr>
              <a:t> </a:t>
            </a:r>
            <a:r>
              <a:rPr lang="el-GR" sz="2200" b="1" dirty="0">
                <a:solidFill>
                  <a:schemeClr val="accent2"/>
                </a:solidFill>
                <a:sym typeface="Wingdings" pitchFamily="2" charset="2"/>
              </a:rPr>
              <a:t>των </a:t>
            </a:r>
            <a:r>
              <a:rPr lang="el-GR" sz="2200" b="1" dirty="0" smtClean="0">
                <a:solidFill>
                  <a:schemeClr val="accent2"/>
                </a:solidFill>
                <a:sym typeface="Wingdings" pitchFamily="2" charset="2"/>
              </a:rPr>
              <a:t>τραπεζών</a:t>
            </a:r>
            <a:r>
              <a:rPr lang="en-US" sz="2200" b="1" dirty="0" smtClean="0">
                <a:solidFill>
                  <a:schemeClr val="accent2"/>
                </a:solidFill>
                <a:sym typeface="Wingdings" pitchFamily="2" charset="2"/>
              </a:rPr>
              <a:t>.</a:t>
            </a:r>
            <a:endParaRPr lang="el-GR" sz="2200" b="1" dirty="0">
              <a:solidFill>
                <a:schemeClr val="accent2"/>
              </a:solidFill>
            </a:endParaRPr>
          </a:p>
        </p:txBody>
      </p:sp>
      <p:sp>
        <p:nvSpPr>
          <p:cNvPr id="20484"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20485"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20486"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ipe(left)">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wipe(left)">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wipe(left)">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wipe(left)">
                                      <p:cBhvr>
                                        <p:cTn id="27" dur="5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wipe(left)">
                                      <p:cBhvr>
                                        <p:cTn id="32" dur="5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wipe(left)">
                                      <p:cBhvr>
                                        <p:cTn id="37" dur="500"/>
                                        <p:tgtEl>
                                          <p:spTgt spid="20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483">
                                            <p:txEl>
                                              <p:pRg st="7" end="7"/>
                                            </p:txEl>
                                          </p:spTgt>
                                        </p:tgtEl>
                                        <p:attrNameLst>
                                          <p:attrName>style.visibility</p:attrName>
                                        </p:attrNameLst>
                                      </p:cBhvr>
                                      <p:to>
                                        <p:strVal val="visible"/>
                                      </p:to>
                                    </p:set>
                                    <p:animEffect transition="in" filter="wipe(left)">
                                      <p:cBhvr>
                                        <p:cTn id="42"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609600"/>
          </a:xfrm>
        </p:spPr>
        <p:txBody>
          <a:bodyPr/>
          <a:lstStyle/>
          <a:p>
            <a:r>
              <a:rPr lang="el-GR" sz="3600" b="1" dirty="0" smtClean="0">
                <a:solidFill>
                  <a:schemeClr val="tx1"/>
                </a:solidFill>
              </a:rPr>
              <a:t>ΙΙ. Διαχείριση Ενεργητικού</a:t>
            </a:r>
            <a:endParaRPr lang="el-GR" sz="3600" b="1" dirty="0">
              <a:solidFill>
                <a:schemeClr val="tx1"/>
              </a:solidFill>
            </a:endParaRPr>
          </a:p>
        </p:txBody>
      </p:sp>
      <p:sp>
        <p:nvSpPr>
          <p:cNvPr id="21507" name="Rectangle 3"/>
          <p:cNvSpPr>
            <a:spLocks noGrp="1" noChangeArrowheads="1"/>
          </p:cNvSpPr>
          <p:nvPr>
            <p:ph type="body" idx="1"/>
          </p:nvPr>
        </p:nvSpPr>
        <p:spPr>
          <a:xfrm>
            <a:off x="0" y="685800"/>
            <a:ext cx="9144000" cy="6172200"/>
          </a:xfrm>
        </p:spPr>
        <p:txBody>
          <a:bodyPr/>
          <a:lstStyle/>
          <a:p>
            <a:pPr marL="711200" indent="-711200">
              <a:buClr>
                <a:schemeClr val="accent2"/>
              </a:buClr>
              <a:buFont typeface="Wingdings" pitchFamily="2" charset="2"/>
              <a:buChar char="§"/>
            </a:pPr>
            <a:endParaRPr lang="el-GR" sz="500" b="1" u="sng" dirty="0">
              <a:solidFill>
                <a:srgbClr val="FF0000"/>
              </a:solidFill>
            </a:endParaRPr>
          </a:p>
          <a:p>
            <a:pPr marL="711200" indent="-711200" algn="just">
              <a:buClr>
                <a:schemeClr val="accent2"/>
              </a:buClr>
              <a:buFont typeface="Wingdings" pitchFamily="2" charset="2"/>
              <a:buChar char="v"/>
            </a:pPr>
            <a:r>
              <a:rPr lang="el-GR" sz="2400" b="1" dirty="0">
                <a:solidFill>
                  <a:schemeClr val="accent2"/>
                </a:solidFill>
              </a:rPr>
              <a:t>Η τράπεζα έχει </a:t>
            </a:r>
            <a:r>
              <a:rPr lang="en-US" sz="2400" b="1" dirty="0" smtClean="0">
                <a:solidFill>
                  <a:srgbClr val="FF0000"/>
                </a:solidFill>
              </a:rPr>
              <a:t>3</a:t>
            </a:r>
            <a:r>
              <a:rPr lang="el-GR" sz="2400" b="1" dirty="0" smtClean="0">
                <a:solidFill>
                  <a:srgbClr val="FF0000"/>
                </a:solidFill>
              </a:rPr>
              <a:t> </a:t>
            </a:r>
            <a:r>
              <a:rPr lang="el-GR" sz="2400" b="1" dirty="0">
                <a:solidFill>
                  <a:srgbClr val="FF0000"/>
                </a:solidFill>
              </a:rPr>
              <a:t>στόχους</a:t>
            </a:r>
            <a:r>
              <a:rPr lang="el-GR" sz="2400" b="1" dirty="0">
                <a:solidFill>
                  <a:schemeClr val="accent2"/>
                </a:solidFill>
              </a:rPr>
              <a:t> στη διαχείριση του ενεργητικού της, να επιτύχει:</a:t>
            </a:r>
          </a:p>
          <a:p>
            <a:pPr marL="711200" indent="-711200" algn="just">
              <a:buClr>
                <a:schemeClr val="accent2"/>
              </a:buClr>
              <a:buFont typeface="Wingdings" pitchFamily="2" charset="2"/>
              <a:buChar char="§"/>
            </a:pPr>
            <a:endParaRPr lang="el-GR" sz="500" b="1" dirty="0">
              <a:solidFill>
                <a:schemeClr val="accent2"/>
              </a:solidFill>
            </a:endParaRPr>
          </a:p>
          <a:p>
            <a:pPr marL="711200" indent="-711200" algn="just">
              <a:buClr>
                <a:srgbClr val="FF0000"/>
              </a:buClr>
              <a:buFont typeface="Wingdings" pitchFamily="2" charset="2"/>
              <a:buAutoNum type="romanUcPeriod"/>
            </a:pPr>
            <a:r>
              <a:rPr lang="el-GR" sz="2400" b="1" dirty="0" smtClean="0">
                <a:solidFill>
                  <a:schemeClr val="accent2"/>
                </a:solidFill>
              </a:rPr>
              <a:t>Τη </a:t>
            </a:r>
            <a:r>
              <a:rPr lang="el-GR" sz="2400" b="1" dirty="0">
                <a:solidFill>
                  <a:srgbClr val="FF0000"/>
                </a:solidFill>
              </a:rPr>
              <a:t>μέγιστη</a:t>
            </a:r>
            <a:r>
              <a:rPr lang="el-GR" sz="2400" b="1" dirty="0">
                <a:solidFill>
                  <a:schemeClr val="accent2"/>
                </a:solidFill>
              </a:rPr>
              <a:t> δυνατή </a:t>
            </a:r>
            <a:r>
              <a:rPr lang="el-GR" sz="2400" b="1" dirty="0">
                <a:solidFill>
                  <a:srgbClr val="FF0000"/>
                </a:solidFill>
              </a:rPr>
              <a:t>απόδοση</a:t>
            </a:r>
            <a:r>
              <a:rPr lang="el-GR" sz="2400" b="1" dirty="0">
                <a:solidFill>
                  <a:schemeClr val="accent2"/>
                </a:solidFill>
              </a:rPr>
              <a:t> των χορηγήσεων και επενδύσεων που </a:t>
            </a:r>
            <a:r>
              <a:rPr lang="el-GR" sz="2400" b="1" dirty="0" smtClean="0">
                <a:solidFill>
                  <a:schemeClr val="accent2"/>
                </a:solidFill>
              </a:rPr>
              <a:t>κάνει</a:t>
            </a:r>
            <a:r>
              <a:rPr lang="en-US" sz="2400" b="1" dirty="0" smtClean="0">
                <a:solidFill>
                  <a:schemeClr val="accent2"/>
                </a:solidFill>
              </a:rPr>
              <a:t>.</a:t>
            </a:r>
            <a:endParaRPr lang="el-GR" sz="2400" b="1" dirty="0">
              <a:solidFill>
                <a:schemeClr val="accent2"/>
              </a:solidFill>
            </a:endParaRPr>
          </a:p>
          <a:p>
            <a:pPr marL="711200" indent="-711200" algn="just">
              <a:buClr>
                <a:srgbClr val="FF0000"/>
              </a:buClr>
              <a:buFont typeface="Wingdings" pitchFamily="2" charset="2"/>
              <a:buNone/>
            </a:pPr>
            <a:endParaRPr lang="el-GR" sz="500" b="1" dirty="0">
              <a:solidFill>
                <a:schemeClr val="accent2"/>
              </a:solidFill>
            </a:endParaRPr>
          </a:p>
          <a:p>
            <a:pPr marL="711200" indent="-711200" algn="just">
              <a:buClr>
                <a:srgbClr val="FF0000"/>
              </a:buClr>
              <a:buFont typeface="Wingdings" pitchFamily="2" charset="2"/>
              <a:buAutoNum type="romanUcPeriod" startAt="2"/>
            </a:pPr>
            <a:r>
              <a:rPr lang="el-GR" sz="2400" b="1" dirty="0" smtClean="0">
                <a:solidFill>
                  <a:schemeClr val="accent2"/>
                </a:solidFill>
              </a:rPr>
              <a:t>Το </a:t>
            </a:r>
            <a:r>
              <a:rPr lang="el-GR" sz="2400" b="1" dirty="0">
                <a:solidFill>
                  <a:srgbClr val="FF0000"/>
                </a:solidFill>
              </a:rPr>
              <a:t>χαμηλότερο</a:t>
            </a:r>
            <a:r>
              <a:rPr lang="el-GR" sz="2400" b="1" dirty="0">
                <a:solidFill>
                  <a:schemeClr val="accent2"/>
                </a:solidFill>
              </a:rPr>
              <a:t> δυνατό </a:t>
            </a:r>
            <a:r>
              <a:rPr lang="el-GR" sz="2400" b="1" dirty="0">
                <a:solidFill>
                  <a:srgbClr val="FF0000"/>
                </a:solidFill>
              </a:rPr>
              <a:t>κίνδυνο (</a:t>
            </a:r>
            <a:r>
              <a:rPr lang="en-US" sz="2400" b="1" dirty="0">
                <a:solidFill>
                  <a:srgbClr val="FF0000"/>
                </a:solidFill>
              </a:rPr>
              <a:t>default risk) </a:t>
            </a:r>
            <a:r>
              <a:rPr lang="el-GR" sz="2400" b="1" dirty="0">
                <a:solidFill>
                  <a:schemeClr val="accent2"/>
                </a:solidFill>
              </a:rPr>
              <a:t>στις χορηγήσεις και επενδύσεις που κάνει – διαφοροποίηση </a:t>
            </a:r>
            <a:r>
              <a:rPr lang="el-GR" sz="2400" b="1" dirty="0" smtClean="0">
                <a:solidFill>
                  <a:schemeClr val="accent2"/>
                </a:solidFill>
              </a:rPr>
              <a:t>χαρτοφυλακίου.</a:t>
            </a:r>
            <a:endParaRPr lang="el-GR" sz="2400" b="1" dirty="0">
              <a:solidFill>
                <a:srgbClr val="FF0000"/>
              </a:solidFill>
            </a:endParaRPr>
          </a:p>
          <a:p>
            <a:pPr marL="711200" indent="-711200" algn="just">
              <a:buClr>
                <a:srgbClr val="FF0000"/>
              </a:buClr>
              <a:buFont typeface="Wingdings" pitchFamily="2" charset="2"/>
              <a:buNone/>
            </a:pPr>
            <a:endParaRPr lang="el-GR" sz="500" b="1" dirty="0">
              <a:solidFill>
                <a:srgbClr val="FF0000"/>
              </a:solidFill>
            </a:endParaRPr>
          </a:p>
          <a:p>
            <a:pPr marL="711200" indent="-711200" algn="just">
              <a:buClr>
                <a:srgbClr val="FF0000"/>
              </a:buClr>
              <a:buFont typeface="Wingdings" pitchFamily="2" charset="2"/>
              <a:buAutoNum type="romanUcPeriod" startAt="3"/>
            </a:pPr>
            <a:r>
              <a:rPr lang="el-GR" sz="2400" b="1" dirty="0" smtClean="0">
                <a:solidFill>
                  <a:schemeClr val="accent2"/>
                </a:solidFill>
              </a:rPr>
              <a:t>Ικανοποιητική </a:t>
            </a:r>
            <a:r>
              <a:rPr lang="el-GR" sz="2400" b="1" dirty="0">
                <a:solidFill>
                  <a:srgbClr val="FF0000"/>
                </a:solidFill>
              </a:rPr>
              <a:t>ρευστότητα </a:t>
            </a:r>
            <a:r>
              <a:rPr lang="el-GR" sz="2400" b="1" dirty="0">
                <a:solidFill>
                  <a:schemeClr val="accent2"/>
                </a:solidFill>
              </a:rPr>
              <a:t>διατηρώντας ενεργητικά στοιχεία υψηλής ρευστότητας, π.χ. ομολογίες και έντοκα του </a:t>
            </a:r>
            <a:r>
              <a:rPr lang="el-GR" sz="2400" b="1" dirty="0" smtClean="0">
                <a:solidFill>
                  <a:schemeClr val="accent2"/>
                </a:solidFill>
              </a:rPr>
              <a:t>δημοσίου.</a:t>
            </a:r>
            <a:endParaRPr lang="el-GR" sz="2400" b="1" dirty="0">
              <a:solidFill>
                <a:srgbClr val="FF0000"/>
              </a:solidFill>
            </a:endParaRPr>
          </a:p>
          <a:p>
            <a:pPr marL="711200" indent="-711200" algn="just">
              <a:buClr>
                <a:schemeClr val="accent2"/>
              </a:buClr>
              <a:buFont typeface="Wingdings" pitchFamily="2" charset="2"/>
              <a:buChar char="q"/>
            </a:pPr>
            <a:r>
              <a:rPr lang="el-GR" sz="2400" b="1" dirty="0">
                <a:solidFill>
                  <a:schemeClr val="accent2"/>
                </a:solidFill>
              </a:rPr>
              <a:t>Όσο μεγαλύτερος είναι</a:t>
            </a:r>
            <a:r>
              <a:rPr lang="el-GR" sz="2400" b="1" dirty="0">
                <a:solidFill>
                  <a:srgbClr val="FF0000"/>
                </a:solidFill>
              </a:rPr>
              <a:t> </a:t>
            </a:r>
            <a:r>
              <a:rPr lang="el-GR" sz="2400" b="1" dirty="0">
                <a:solidFill>
                  <a:schemeClr val="accent2"/>
                </a:solidFill>
              </a:rPr>
              <a:t>ο βαθμός </a:t>
            </a:r>
            <a:r>
              <a:rPr lang="el-GR" sz="2400" b="1" dirty="0">
                <a:solidFill>
                  <a:srgbClr val="FF0000"/>
                </a:solidFill>
              </a:rPr>
              <a:t>ρευστότητας</a:t>
            </a:r>
            <a:r>
              <a:rPr lang="el-GR" sz="2400" b="1" dirty="0">
                <a:solidFill>
                  <a:schemeClr val="accent2"/>
                </a:solidFill>
              </a:rPr>
              <a:t> ενός ενεργητικού στοιχείου τόσο μικρότερος είναι ο </a:t>
            </a:r>
            <a:r>
              <a:rPr lang="el-GR" sz="2400" b="1" dirty="0">
                <a:solidFill>
                  <a:srgbClr val="FF0000"/>
                </a:solidFill>
              </a:rPr>
              <a:t>κίνδυνος</a:t>
            </a:r>
            <a:r>
              <a:rPr lang="el-GR" sz="2400" b="1" dirty="0">
                <a:solidFill>
                  <a:schemeClr val="accent2"/>
                </a:solidFill>
              </a:rPr>
              <a:t> ρευστότητας και τόσο χαμηλότερη είναι η </a:t>
            </a:r>
            <a:r>
              <a:rPr lang="el-GR" sz="2400" b="1" dirty="0">
                <a:solidFill>
                  <a:srgbClr val="FF0000"/>
                </a:solidFill>
              </a:rPr>
              <a:t>απόδοσή </a:t>
            </a:r>
            <a:r>
              <a:rPr lang="el-GR" sz="2400" b="1" dirty="0" smtClean="0">
                <a:solidFill>
                  <a:srgbClr val="FF0000"/>
                </a:solidFill>
              </a:rPr>
              <a:t>του.</a:t>
            </a:r>
            <a:endParaRPr lang="el-GR" sz="2400" b="1" dirty="0">
              <a:solidFill>
                <a:srgbClr val="FF0000"/>
              </a:solidFill>
            </a:endParaRPr>
          </a:p>
          <a:p>
            <a:pPr marL="711200" indent="-711200">
              <a:buClr>
                <a:schemeClr val="accent2"/>
              </a:buClr>
              <a:buFont typeface="Wingdings" pitchFamily="2" charset="2"/>
              <a:buChar char="§"/>
            </a:pPr>
            <a:endParaRPr lang="el-GR" sz="2400" b="1" dirty="0">
              <a:solidFill>
                <a:schemeClr val="accent2"/>
              </a:solidFill>
              <a:cs typeface="Times New Roman" pitchFamily="18" charset="0"/>
            </a:endParaRPr>
          </a:p>
          <a:p>
            <a:pPr marL="711200" indent="-711200">
              <a:buClr>
                <a:schemeClr val="accent2"/>
              </a:buClr>
              <a:buFont typeface="Wingdings" pitchFamily="2" charset="2"/>
              <a:buChar char="§"/>
            </a:pPr>
            <a:endParaRPr lang="el-GR" sz="2400" b="1" dirty="0">
              <a:solidFill>
                <a:schemeClr val="accent2"/>
              </a:solidFill>
            </a:endParaRPr>
          </a:p>
          <a:p>
            <a:pPr marL="711200" indent="-711200">
              <a:buClr>
                <a:schemeClr val="accent2"/>
              </a:buClr>
              <a:buFont typeface="Wingdings" pitchFamily="2" charset="2"/>
              <a:buNone/>
            </a:pPr>
            <a:endParaRPr lang="el-GR" sz="400" b="1" dirty="0">
              <a:solidFill>
                <a:srgbClr val="FF0000"/>
              </a:solidFill>
            </a:endParaRPr>
          </a:p>
        </p:txBody>
      </p:sp>
      <p:sp>
        <p:nvSpPr>
          <p:cNvPr id="21508"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21509"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21510"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wipe(left)">
                                      <p:cBhvr>
                                        <p:cTn id="7" dur="500"/>
                                        <p:tgtEl>
                                          <p:spTgt spid="21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07">
                                            <p:txEl>
                                              <p:pRg st="3" end="3"/>
                                            </p:txEl>
                                          </p:spTgt>
                                        </p:tgtEl>
                                        <p:attrNameLst>
                                          <p:attrName>style.visibility</p:attrName>
                                        </p:attrNameLst>
                                      </p:cBhvr>
                                      <p:to>
                                        <p:strVal val="visible"/>
                                      </p:to>
                                    </p:set>
                                    <p:animEffect transition="in" filter="wipe(left)">
                                      <p:cBhvr>
                                        <p:cTn id="12" dur="500"/>
                                        <p:tgtEl>
                                          <p:spTgt spid="2150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07">
                                            <p:txEl>
                                              <p:pRg st="5" end="5"/>
                                            </p:txEl>
                                          </p:spTgt>
                                        </p:tgtEl>
                                        <p:attrNameLst>
                                          <p:attrName>style.visibility</p:attrName>
                                        </p:attrNameLst>
                                      </p:cBhvr>
                                      <p:to>
                                        <p:strVal val="visible"/>
                                      </p:to>
                                    </p:set>
                                    <p:animEffect transition="in" filter="wipe(left)">
                                      <p:cBhvr>
                                        <p:cTn id="17" dur="500"/>
                                        <p:tgtEl>
                                          <p:spTgt spid="2150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507">
                                            <p:txEl>
                                              <p:pRg st="7" end="7"/>
                                            </p:txEl>
                                          </p:spTgt>
                                        </p:tgtEl>
                                        <p:attrNameLst>
                                          <p:attrName>style.visibility</p:attrName>
                                        </p:attrNameLst>
                                      </p:cBhvr>
                                      <p:to>
                                        <p:strVal val="visible"/>
                                      </p:to>
                                    </p:set>
                                    <p:animEffect transition="in" filter="wipe(left)">
                                      <p:cBhvr>
                                        <p:cTn id="22" dur="500"/>
                                        <p:tgtEl>
                                          <p:spTgt spid="2150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507">
                                            <p:txEl>
                                              <p:pRg st="8" end="8"/>
                                            </p:txEl>
                                          </p:spTgt>
                                        </p:tgtEl>
                                        <p:attrNameLst>
                                          <p:attrName>style.visibility</p:attrName>
                                        </p:attrNameLst>
                                      </p:cBhvr>
                                      <p:to>
                                        <p:strVal val="visible"/>
                                      </p:to>
                                    </p:set>
                                    <p:animEffect transition="in" filter="wipe(left)">
                                      <p:cBhvr>
                                        <p:cTn id="27" dur="500"/>
                                        <p:tgtEl>
                                          <p:spTgt spid="2150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1508"/>
                                        </p:tgtEl>
                                        <p:attrNameLst>
                                          <p:attrName>style.visibility</p:attrName>
                                        </p:attrNameLst>
                                      </p:cBhvr>
                                      <p:to>
                                        <p:strVal val="visible"/>
                                      </p:to>
                                    </p:set>
                                    <p:anim calcmode="lin" valueType="num">
                                      <p:cBhvr additive="base">
                                        <p:cTn id="32" dur="500" fill="hold"/>
                                        <p:tgtEl>
                                          <p:spTgt spid="21508"/>
                                        </p:tgtEl>
                                        <p:attrNameLst>
                                          <p:attrName>ppt_x</p:attrName>
                                        </p:attrNameLst>
                                      </p:cBhvr>
                                      <p:tavLst>
                                        <p:tav tm="0">
                                          <p:val>
                                            <p:strVal val="0-#ppt_w/2"/>
                                          </p:val>
                                        </p:tav>
                                        <p:tav tm="100000">
                                          <p:val>
                                            <p:strVal val="#ppt_x"/>
                                          </p:val>
                                        </p:tav>
                                      </p:tavLst>
                                    </p:anim>
                                    <p:anim calcmode="lin" valueType="num">
                                      <p:cBhvr additive="base">
                                        <p:cTn id="33" dur="500" fill="hold"/>
                                        <p:tgtEl>
                                          <p:spTgt spid="2150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1509"/>
                                        </p:tgtEl>
                                        <p:attrNameLst>
                                          <p:attrName>style.visibility</p:attrName>
                                        </p:attrNameLst>
                                      </p:cBhvr>
                                      <p:to>
                                        <p:strVal val="visible"/>
                                      </p:to>
                                    </p:set>
                                    <p:anim calcmode="lin" valueType="num">
                                      <p:cBhvr additive="base">
                                        <p:cTn id="38" dur="500" fill="hold"/>
                                        <p:tgtEl>
                                          <p:spTgt spid="21509"/>
                                        </p:tgtEl>
                                        <p:attrNameLst>
                                          <p:attrName>ppt_x</p:attrName>
                                        </p:attrNameLst>
                                      </p:cBhvr>
                                      <p:tavLst>
                                        <p:tav tm="0">
                                          <p:val>
                                            <p:strVal val="0-#ppt_w/2"/>
                                          </p:val>
                                        </p:tav>
                                        <p:tav tm="100000">
                                          <p:val>
                                            <p:strVal val="#ppt_x"/>
                                          </p:val>
                                        </p:tav>
                                      </p:tavLst>
                                    </p:anim>
                                    <p:anim calcmode="lin" valueType="num">
                                      <p:cBhvr additive="base">
                                        <p:cTn id="3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1510"/>
                                        </p:tgtEl>
                                        <p:attrNameLst>
                                          <p:attrName>style.visibility</p:attrName>
                                        </p:attrNameLst>
                                      </p:cBhvr>
                                      <p:to>
                                        <p:strVal val="visible"/>
                                      </p:to>
                                    </p:set>
                                    <p:anim calcmode="lin" valueType="num">
                                      <p:cBhvr additive="base">
                                        <p:cTn id="44" dur="500" fill="hold"/>
                                        <p:tgtEl>
                                          <p:spTgt spid="21510"/>
                                        </p:tgtEl>
                                        <p:attrNameLst>
                                          <p:attrName>ppt_x</p:attrName>
                                        </p:attrNameLst>
                                      </p:cBhvr>
                                      <p:tavLst>
                                        <p:tav tm="0">
                                          <p:val>
                                            <p:strVal val="0-#ppt_w/2"/>
                                          </p:val>
                                        </p:tav>
                                        <p:tav tm="100000">
                                          <p:val>
                                            <p:strVal val="#ppt_x"/>
                                          </p:val>
                                        </p:tav>
                                      </p:tavLst>
                                    </p:anim>
                                    <p:anim calcmode="lin" valueType="num">
                                      <p:cBhvr additive="base">
                                        <p:cTn id="45"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5" autoUpdateAnimBg="0"/>
      <p:bldP spid="21508" grpId="0" animBg="1"/>
      <p:bldP spid="21509" grpId="0" animBg="1"/>
      <p:bldP spid="21510"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609600"/>
          </a:xfrm>
        </p:spPr>
        <p:txBody>
          <a:bodyPr/>
          <a:lstStyle/>
          <a:p>
            <a:r>
              <a:rPr lang="el-GR" sz="3600" b="1" dirty="0" smtClean="0">
                <a:solidFill>
                  <a:schemeClr val="tx1"/>
                </a:solidFill>
              </a:rPr>
              <a:t>ΙΙΙ. Διαχείριση Παθητικού</a:t>
            </a:r>
            <a:r>
              <a:rPr lang="en-US" sz="3600" b="1" dirty="0" smtClean="0">
                <a:solidFill>
                  <a:schemeClr val="tx1"/>
                </a:solidFill>
              </a:rPr>
              <a:t> (1)</a:t>
            </a:r>
            <a:endParaRPr lang="el-GR" sz="3600" b="1" dirty="0">
              <a:solidFill>
                <a:schemeClr val="tx1"/>
              </a:solidFill>
            </a:endParaRPr>
          </a:p>
        </p:txBody>
      </p:sp>
      <p:sp>
        <p:nvSpPr>
          <p:cNvPr id="22531" name="Rectangle 3"/>
          <p:cNvSpPr>
            <a:spLocks noGrp="1" noChangeArrowheads="1"/>
          </p:cNvSpPr>
          <p:nvPr>
            <p:ph type="body" idx="1"/>
          </p:nvPr>
        </p:nvSpPr>
        <p:spPr>
          <a:xfrm>
            <a:off x="0" y="685800"/>
            <a:ext cx="9144000" cy="6172200"/>
          </a:xfrm>
        </p:spPr>
        <p:txBody>
          <a:bodyPr/>
          <a:lstStyle/>
          <a:p>
            <a:pPr marL="711200" indent="-711200">
              <a:buClr>
                <a:schemeClr val="accent2"/>
              </a:buClr>
              <a:buFont typeface="Wingdings" pitchFamily="2" charset="2"/>
              <a:buChar char="§"/>
            </a:pPr>
            <a:endParaRPr lang="el-GR" sz="500" b="1" u="sng" dirty="0">
              <a:solidFill>
                <a:srgbClr val="FF0000"/>
              </a:solidFill>
            </a:endParaRPr>
          </a:p>
          <a:p>
            <a:pPr marL="711200" indent="-711200" algn="just">
              <a:buClr>
                <a:schemeClr val="accent2"/>
              </a:buClr>
              <a:buFont typeface="Wingdings" pitchFamily="2" charset="2"/>
              <a:buChar char="v"/>
            </a:pPr>
            <a:r>
              <a:rPr lang="el-GR" b="1" dirty="0">
                <a:solidFill>
                  <a:srgbClr val="FF0000"/>
                </a:solidFill>
              </a:rPr>
              <a:t>Πριν</a:t>
            </a:r>
            <a:r>
              <a:rPr lang="el-GR" b="1" dirty="0">
                <a:solidFill>
                  <a:schemeClr val="accent2"/>
                </a:solidFill>
              </a:rPr>
              <a:t> από τη δεκαετία του ’60, οι τράπεζες θεωρούσαν το </a:t>
            </a:r>
            <a:r>
              <a:rPr lang="el-GR" b="1" dirty="0">
                <a:solidFill>
                  <a:srgbClr val="FF0000"/>
                </a:solidFill>
              </a:rPr>
              <a:t>παθητικό</a:t>
            </a:r>
            <a:r>
              <a:rPr lang="el-GR" b="1" dirty="0">
                <a:solidFill>
                  <a:schemeClr val="accent2"/>
                </a:solidFill>
              </a:rPr>
              <a:t> τους </a:t>
            </a:r>
            <a:r>
              <a:rPr lang="el-GR" b="1" dirty="0">
                <a:solidFill>
                  <a:srgbClr val="FF0000"/>
                </a:solidFill>
              </a:rPr>
              <a:t>δεδομένο</a:t>
            </a:r>
            <a:r>
              <a:rPr lang="el-GR" b="1" dirty="0">
                <a:solidFill>
                  <a:schemeClr val="accent2"/>
                </a:solidFill>
              </a:rPr>
              <a:t> και προσπαθούσαν να προσδιορίσουν την «άριστη διάρθρωση του ενεργητικού τους</a:t>
            </a:r>
            <a:r>
              <a:rPr lang="el-GR" b="1" dirty="0" smtClean="0">
                <a:solidFill>
                  <a:schemeClr val="accent2"/>
                </a:solidFill>
              </a:rPr>
              <a:t>»</a:t>
            </a:r>
            <a:r>
              <a:rPr lang="en-US" b="1" dirty="0" smtClean="0">
                <a:solidFill>
                  <a:schemeClr val="accent2"/>
                </a:solidFill>
              </a:rPr>
              <a:t>.</a:t>
            </a:r>
            <a:endParaRPr lang="el-GR" b="1" dirty="0">
              <a:solidFill>
                <a:schemeClr val="accent2"/>
              </a:solidFill>
            </a:endParaRPr>
          </a:p>
          <a:p>
            <a:pPr marL="711200" indent="-711200" algn="just">
              <a:buClr>
                <a:schemeClr val="accent2"/>
              </a:buClr>
              <a:buFont typeface="Wingdings" pitchFamily="2" charset="2"/>
              <a:buNone/>
            </a:pPr>
            <a:endParaRPr lang="el-GR" b="1" dirty="0">
              <a:solidFill>
                <a:schemeClr val="accent2"/>
              </a:solidFill>
            </a:endParaRPr>
          </a:p>
          <a:p>
            <a:pPr marL="711200" indent="-711200" algn="just">
              <a:buClr>
                <a:schemeClr val="accent2"/>
              </a:buClr>
              <a:buFont typeface="Wingdings" pitchFamily="2" charset="2"/>
              <a:buChar char="v"/>
            </a:pPr>
            <a:r>
              <a:rPr lang="el-GR" b="1" dirty="0" smtClean="0">
                <a:solidFill>
                  <a:schemeClr val="accent2"/>
                </a:solidFill>
              </a:rPr>
              <a:t>Όμως</a:t>
            </a:r>
            <a:r>
              <a:rPr lang="el-GR" b="1" dirty="0">
                <a:solidFill>
                  <a:schemeClr val="accent2"/>
                </a:solidFill>
              </a:rPr>
              <a:t>,</a:t>
            </a:r>
            <a:r>
              <a:rPr lang="el-GR" b="1" dirty="0">
                <a:solidFill>
                  <a:srgbClr val="FF0000"/>
                </a:solidFill>
              </a:rPr>
              <a:t> μετά </a:t>
            </a:r>
            <a:r>
              <a:rPr lang="el-GR" b="1" dirty="0">
                <a:solidFill>
                  <a:schemeClr val="accent2"/>
                </a:solidFill>
              </a:rPr>
              <a:t>τη δεκαετία του ’60 οι τράπεζες άρχισαν να </a:t>
            </a:r>
            <a:r>
              <a:rPr lang="el-GR" b="1" dirty="0">
                <a:solidFill>
                  <a:srgbClr val="FF0000"/>
                </a:solidFill>
              </a:rPr>
              <a:t>μην </a:t>
            </a:r>
            <a:r>
              <a:rPr lang="el-GR" b="1" dirty="0">
                <a:solidFill>
                  <a:schemeClr val="accent2"/>
                </a:solidFill>
              </a:rPr>
              <a:t>εξαρτώνται από τις καταθέσεις για άντληση </a:t>
            </a:r>
            <a:r>
              <a:rPr lang="el-GR" b="1" dirty="0" smtClean="0">
                <a:solidFill>
                  <a:schemeClr val="accent2"/>
                </a:solidFill>
              </a:rPr>
              <a:t>κεφαλαίων.</a:t>
            </a:r>
            <a:endParaRPr lang="el-GR" b="1" dirty="0">
              <a:solidFill>
                <a:schemeClr val="accent2"/>
              </a:solidFill>
            </a:endParaRPr>
          </a:p>
          <a:p>
            <a:pPr marL="711200" indent="-711200" algn="just">
              <a:buClr>
                <a:schemeClr val="accent2"/>
              </a:buClr>
              <a:buFont typeface="Wingdings" pitchFamily="2" charset="2"/>
              <a:buChar char="§"/>
            </a:pPr>
            <a:endParaRPr lang="el-GR" sz="500" b="1" dirty="0">
              <a:solidFill>
                <a:schemeClr val="accent2"/>
              </a:solidFill>
            </a:endParaRPr>
          </a:p>
          <a:p>
            <a:pPr marL="711200" indent="-711200" algn="just">
              <a:buClr>
                <a:schemeClr val="accent2"/>
              </a:buClr>
              <a:buFont typeface="Wingdings" pitchFamily="2" charset="2"/>
              <a:buChar char="§"/>
            </a:pPr>
            <a:endParaRPr lang="el-GR" sz="500" b="1" dirty="0">
              <a:solidFill>
                <a:schemeClr val="accent2"/>
              </a:solidFill>
            </a:endParaRPr>
          </a:p>
        </p:txBody>
      </p:sp>
      <p:sp>
        <p:nvSpPr>
          <p:cNvPr id="22532"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22533"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22534"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wipe(left)">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1">
                                            <p:txEl>
                                              <p:pRg st="3" end="3"/>
                                            </p:txEl>
                                          </p:spTgt>
                                        </p:tgtEl>
                                        <p:attrNameLst>
                                          <p:attrName>style.visibility</p:attrName>
                                        </p:attrNameLst>
                                      </p:cBhvr>
                                      <p:to>
                                        <p:strVal val="visible"/>
                                      </p:to>
                                    </p:set>
                                    <p:animEffect transition="in" filter="wipe(left)">
                                      <p:cBhvr>
                                        <p:cTn id="12" dur="500"/>
                                        <p:tgtEl>
                                          <p:spTgt spid="2253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532"/>
                                        </p:tgtEl>
                                        <p:attrNameLst>
                                          <p:attrName>style.visibility</p:attrName>
                                        </p:attrNameLst>
                                      </p:cBhvr>
                                      <p:to>
                                        <p:strVal val="visible"/>
                                      </p:to>
                                    </p:set>
                                    <p:anim calcmode="lin" valueType="num">
                                      <p:cBhvr additive="base">
                                        <p:cTn id="17" dur="500" fill="hold"/>
                                        <p:tgtEl>
                                          <p:spTgt spid="22532"/>
                                        </p:tgtEl>
                                        <p:attrNameLst>
                                          <p:attrName>ppt_x</p:attrName>
                                        </p:attrNameLst>
                                      </p:cBhvr>
                                      <p:tavLst>
                                        <p:tav tm="0">
                                          <p:val>
                                            <p:strVal val="0-#ppt_w/2"/>
                                          </p:val>
                                        </p:tav>
                                        <p:tav tm="100000">
                                          <p:val>
                                            <p:strVal val="#ppt_x"/>
                                          </p:val>
                                        </p:tav>
                                      </p:tavLst>
                                    </p:anim>
                                    <p:anim calcmode="lin" valueType="num">
                                      <p:cBhvr additive="base">
                                        <p:cTn id="18"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2533"/>
                                        </p:tgtEl>
                                        <p:attrNameLst>
                                          <p:attrName>style.visibility</p:attrName>
                                        </p:attrNameLst>
                                      </p:cBhvr>
                                      <p:to>
                                        <p:strVal val="visible"/>
                                      </p:to>
                                    </p:set>
                                    <p:anim calcmode="lin" valueType="num">
                                      <p:cBhvr additive="base">
                                        <p:cTn id="23" dur="500" fill="hold"/>
                                        <p:tgtEl>
                                          <p:spTgt spid="22533"/>
                                        </p:tgtEl>
                                        <p:attrNameLst>
                                          <p:attrName>ppt_x</p:attrName>
                                        </p:attrNameLst>
                                      </p:cBhvr>
                                      <p:tavLst>
                                        <p:tav tm="0">
                                          <p:val>
                                            <p:strVal val="0-#ppt_w/2"/>
                                          </p:val>
                                        </p:tav>
                                        <p:tav tm="100000">
                                          <p:val>
                                            <p:strVal val="#ppt_x"/>
                                          </p:val>
                                        </p:tav>
                                      </p:tavLst>
                                    </p:anim>
                                    <p:anim calcmode="lin" valueType="num">
                                      <p:cBhvr additive="base">
                                        <p:cTn id="2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2534"/>
                                        </p:tgtEl>
                                        <p:attrNameLst>
                                          <p:attrName>style.visibility</p:attrName>
                                        </p:attrNameLst>
                                      </p:cBhvr>
                                      <p:to>
                                        <p:strVal val="visible"/>
                                      </p:to>
                                    </p:set>
                                    <p:anim calcmode="lin" valueType="num">
                                      <p:cBhvr additive="base">
                                        <p:cTn id="29" dur="500" fill="hold"/>
                                        <p:tgtEl>
                                          <p:spTgt spid="22534"/>
                                        </p:tgtEl>
                                        <p:attrNameLst>
                                          <p:attrName>ppt_x</p:attrName>
                                        </p:attrNameLst>
                                      </p:cBhvr>
                                      <p:tavLst>
                                        <p:tav tm="0">
                                          <p:val>
                                            <p:strVal val="0-#ppt_w/2"/>
                                          </p:val>
                                        </p:tav>
                                        <p:tav tm="100000">
                                          <p:val>
                                            <p:strVal val="#ppt_x"/>
                                          </p:val>
                                        </p:tav>
                                      </p:tavLst>
                                    </p:anim>
                                    <p:anim calcmode="lin" valueType="num">
                                      <p:cBhvr additive="base">
                                        <p:cTn id="30"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5" autoUpdateAnimBg="0"/>
      <p:bldP spid="22532" grpId="0" animBg="1"/>
      <p:bldP spid="22533" grpId="0" animBg="1"/>
      <p:bldP spid="225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lstStyle/>
          <a:p>
            <a:r>
              <a:rPr lang="el-GR" sz="2400" b="1" dirty="0" smtClean="0"/>
              <a:t>Οι ελάχιστοι μικτοί μισθοί στην Ευρώπη και την Αμερική</a:t>
            </a:r>
            <a:endParaRPr lang="el-GR" sz="2400" b="1" dirty="0"/>
          </a:p>
        </p:txBody>
      </p:sp>
      <p:pic>
        <p:nvPicPr>
          <p:cNvPr id="3337218" name="Picture 2"/>
          <p:cNvPicPr>
            <a:picLocks noGrp="1" noChangeAspect="1" noChangeArrowheads="1"/>
          </p:cNvPicPr>
          <p:nvPr>
            <p:ph idx="1"/>
          </p:nvPr>
        </p:nvPicPr>
        <p:blipFill>
          <a:blip r:embed="rId2" cstate="print"/>
          <a:srcRect/>
          <a:stretch>
            <a:fillRect/>
          </a:stretch>
        </p:blipFill>
        <p:spPr bwMode="auto">
          <a:xfrm>
            <a:off x="0" y="548680"/>
            <a:ext cx="9143999"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lstStyle/>
          <a:p>
            <a:r>
              <a:rPr lang="el-GR" sz="3600" b="1" dirty="0" smtClean="0">
                <a:solidFill>
                  <a:schemeClr val="tx1"/>
                </a:solidFill>
              </a:rPr>
              <a:t>ΙΙΙ. Διαχείριση Παθητικού</a:t>
            </a:r>
            <a:r>
              <a:rPr lang="en-US" sz="3600" b="1" dirty="0" smtClean="0">
                <a:solidFill>
                  <a:schemeClr val="tx1"/>
                </a:solidFill>
              </a:rPr>
              <a:t> (</a:t>
            </a:r>
            <a:r>
              <a:rPr lang="el-GR" sz="3600" b="1" dirty="0" smtClean="0">
                <a:solidFill>
                  <a:schemeClr val="tx1"/>
                </a:solidFill>
              </a:rPr>
              <a:t>2</a:t>
            </a:r>
            <a:r>
              <a:rPr lang="en-US" sz="3600" b="1" dirty="0" smtClean="0">
                <a:solidFill>
                  <a:schemeClr val="tx1"/>
                </a:solidFill>
              </a:rPr>
              <a:t>)</a:t>
            </a:r>
            <a:endParaRPr lang="el-GR" sz="3600" dirty="0"/>
          </a:p>
        </p:txBody>
      </p:sp>
      <p:sp>
        <p:nvSpPr>
          <p:cNvPr id="3" name="2 - Θέση περιεχομένου"/>
          <p:cNvSpPr>
            <a:spLocks noGrp="1"/>
          </p:cNvSpPr>
          <p:nvPr>
            <p:ph idx="1"/>
          </p:nvPr>
        </p:nvSpPr>
        <p:spPr>
          <a:xfrm>
            <a:off x="0" y="1052736"/>
            <a:ext cx="9144000" cy="5805264"/>
          </a:xfrm>
        </p:spPr>
        <p:txBody>
          <a:bodyPr/>
          <a:lstStyle/>
          <a:p>
            <a:pPr algn="just">
              <a:buFont typeface="Wingdings" pitchFamily="2" charset="2"/>
              <a:buChar char="v"/>
            </a:pPr>
            <a:r>
              <a:rPr lang="el-GR" b="1" dirty="0" smtClean="0">
                <a:solidFill>
                  <a:schemeClr val="accent2"/>
                </a:solidFill>
              </a:rPr>
              <a:t> Η τράπεζα προσδιορίζει το μέγεθος και το ρυθμό ανάπτυξης του ενεργητικού της και αντλεί τα αναγκαία κεφάλαιά της από το παθητικό της, εκδίδοντας </a:t>
            </a:r>
            <a:r>
              <a:rPr lang="el-GR" b="1" dirty="0" smtClean="0">
                <a:solidFill>
                  <a:srgbClr val="FF0000"/>
                </a:solidFill>
              </a:rPr>
              <a:t>νέες υποχρεώσεις</a:t>
            </a:r>
            <a:r>
              <a:rPr lang="el-GR" b="1" dirty="0" smtClean="0">
                <a:solidFill>
                  <a:schemeClr val="accent2"/>
                </a:solidFill>
              </a:rPr>
              <a:t> (</a:t>
            </a:r>
            <a:r>
              <a:rPr lang="en-US" b="1" dirty="0" smtClean="0">
                <a:solidFill>
                  <a:schemeClr val="accent2"/>
                </a:solidFill>
              </a:rPr>
              <a:t>liabilities)</a:t>
            </a:r>
            <a:r>
              <a:rPr lang="el-GR" b="1" dirty="0" smtClean="0">
                <a:solidFill>
                  <a:schemeClr val="accent2"/>
                </a:solidFill>
              </a:rPr>
              <a:t>, δηλαδή κατασκευάζει και πουλάει πλέον νέα προϊόντα,</a:t>
            </a:r>
            <a:r>
              <a:rPr lang="en-US" b="1" dirty="0" smtClean="0">
                <a:solidFill>
                  <a:schemeClr val="accent2"/>
                </a:solidFill>
              </a:rPr>
              <a:t> </a:t>
            </a:r>
            <a:r>
              <a:rPr lang="el-GR" b="1" dirty="0" smtClean="0">
                <a:solidFill>
                  <a:schemeClr val="accent2"/>
                </a:solidFill>
              </a:rPr>
              <a:t>π.χ. πιστοποιητικά καταθέσεων </a:t>
            </a:r>
            <a:r>
              <a:rPr lang="en-US" b="1" dirty="0" smtClean="0">
                <a:solidFill>
                  <a:schemeClr val="accent2"/>
                </a:solidFill>
              </a:rPr>
              <a:t>(certificates of deposits), </a:t>
            </a:r>
            <a:r>
              <a:rPr lang="el-GR" b="1" dirty="0" smtClean="0">
                <a:solidFill>
                  <a:schemeClr val="accent2"/>
                </a:solidFill>
              </a:rPr>
              <a:t>δανεισμό από τη διατραπεζική αγορά, κ.α.</a:t>
            </a:r>
          </a:p>
          <a:p>
            <a:endParaRPr lang="el-GR"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lstStyle/>
          <a:p>
            <a:r>
              <a:rPr lang="en-US" sz="3600" b="1" dirty="0" smtClean="0">
                <a:solidFill>
                  <a:schemeClr val="tx1"/>
                </a:solidFill>
              </a:rPr>
              <a:t>III. </a:t>
            </a:r>
            <a:r>
              <a:rPr lang="el-GR" sz="3600" b="1" dirty="0" smtClean="0">
                <a:solidFill>
                  <a:schemeClr val="tx1"/>
                </a:solidFill>
              </a:rPr>
              <a:t>Διαχείριση Παθητικού</a:t>
            </a:r>
            <a:r>
              <a:rPr lang="en-US" sz="3600" b="1" dirty="0" smtClean="0">
                <a:solidFill>
                  <a:schemeClr val="tx1"/>
                </a:solidFill>
              </a:rPr>
              <a:t> (</a:t>
            </a:r>
            <a:r>
              <a:rPr lang="el-GR" sz="3600" b="1" dirty="0" smtClean="0">
                <a:solidFill>
                  <a:schemeClr val="tx1"/>
                </a:solidFill>
              </a:rPr>
              <a:t>3</a:t>
            </a:r>
            <a:r>
              <a:rPr lang="en-US" sz="3600" b="1" dirty="0" smtClean="0">
                <a:solidFill>
                  <a:schemeClr val="tx1"/>
                </a:solidFill>
              </a:rPr>
              <a:t>)</a:t>
            </a:r>
            <a:endParaRPr lang="el-GR" sz="3600" dirty="0"/>
          </a:p>
        </p:txBody>
      </p:sp>
      <p:sp>
        <p:nvSpPr>
          <p:cNvPr id="3" name="2 - Θέση περιεχομένου"/>
          <p:cNvSpPr>
            <a:spLocks noGrp="1"/>
          </p:cNvSpPr>
          <p:nvPr>
            <p:ph idx="1"/>
          </p:nvPr>
        </p:nvSpPr>
        <p:spPr>
          <a:xfrm>
            <a:off x="0" y="692696"/>
            <a:ext cx="9144000" cy="6165304"/>
          </a:xfrm>
        </p:spPr>
        <p:txBody>
          <a:bodyPr/>
          <a:lstStyle/>
          <a:p>
            <a:pPr marL="711200" indent="-711200" algn="just">
              <a:buClr>
                <a:schemeClr val="accent2"/>
              </a:buClr>
              <a:buFont typeface="Wingdings" pitchFamily="2" charset="2"/>
              <a:buChar char="v"/>
            </a:pPr>
            <a:r>
              <a:rPr lang="el-GR" sz="2800" b="1" dirty="0" smtClean="0">
                <a:solidFill>
                  <a:schemeClr val="accent2"/>
                </a:solidFill>
              </a:rPr>
              <a:t>Αν υπάρχουν κερδοφόρες ευκαιρίες χορηγήσεων, η τράπεζα μπορεί να δανεισθεί από επιχειρήσεις, ιδιώτες, ή άλλες τράπεζες (διατραπεζική αγορά, κεντρικές τράπεζες) για να τις ικανοποιήσει (αγορά κρατικών ομολόγων με επιτόκιο 3% τοποθέτηση ως εγγύηση αυτών στην ΕΚΤ και δανεισμός με 1% από την ΕΚΤ για εκ νέου δανεισμό με 10% στην αγορά). </a:t>
            </a:r>
          </a:p>
          <a:p>
            <a:pPr marL="711200" indent="-711200" algn="just">
              <a:buClr>
                <a:schemeClr val="accent2"/>
              </a:buClr>
              <a:buFont typeface="Wingdings" pitchFamily="2" charset="2"/>
              <a:buChar char="§"/>
            </a:pPr>
            <a:endParaRPr lang="el-GR" sz="2800" b="1" dirty="0" smtClean="0">
              <a:solidFill>
                <a:schemeClr val="accent2"/>
              </a:solidFill>
            </a:endParaRPr>
          </a:p>
          <a:p>
            <a:pPr marL="711200" indent="-711200" algn="just">
              <a:buClr>
                <a:schemeClr val="accent2"/>
              </a:buClr>
              <a:buFont typeface="Wingdings" pitchFamily="2" charset="2"/>
              <a:buChar char="v"/>
            </a:pPr>
            <a:r>
              <a:rPr lang="el-GR" sz="2800" b="1" dirty="0" smtClean="0">
                <a:solidFill>
                  <a:srgbClr val="FF0000"/>
                </a:solidFill>
              </a:rPr>
              <a:t>Σήμερα</a:t>
            </a:r>
            <a:r>
              <a:rPr lang="el-GR" sz="2800" b="1" dirty="0" smtClean="0">
                <a:solidFill>
                  <a:schemeClr val="accent2"/>
                </a:solidFill>
              </a:rPr>
              <a:t> οι τράπεζες </a:t>
            </a:r>
            <a:r>
              <a:rPr lang="el-GR" sz="2800" b="1" dirty="0" smtClean="0">
                <a:solidFill>
                  <a:srgbClr val="FF0000"/>
                </a:solidFill>
              </a:rPr>
              <a:t>διαχειρίζονται</a:t>
            </a:r>
            <a:r>
              <a:rPr lang="el-GR" sz="2800" b="1" dirty="0" smtClean="0">
                <a:solidFill>
                  <a:schemeClr val="accent2"/>
                </a:solidFill>
              </a:rPr>
              <a:t> τόσο το  </a:t>
            </a:r>
            <a:r>
              <a:rPr lang="el-GR" sz="2800" b="1" dirty="0" smtClean="0">
                <a:solidFill>
                  <a:srgbClr val="FF0000"/>
                </a:solidFill>
              </a:rPr>
              <a:t>ενεργητικό</a:t>
            </a:r>
            <a:r>
              <a:rPr lang="el-GR" sz="2800" b="1" dirty="0" smtClean="0">
                <a:solidFill>
                  <a:schemeClr val="accent2"/>
                </a:solidFill>
              </a:rPr>
              <a:t> όσο</a:t>
            </a:r>
            <a:r>
              <a:rPr lang="el-GR" sz="2800" b="1" dirty="0" smtClean="0">
                <a:solidFill>
                  <a:srgbClr val="FF0000"/>
                </a:solidFill>
              </a:rPr>
              <a:t> και </a:t>
            </a:r>
            <a:r>
              <a:rPr lang="el-GR" sz="2800" b="1" dirty="0" smtClean="0">
                <a:solidFill>
                  <a:schemeClr val="accent2"/>
                </a:solidFill>
              </a:rPr>
              <a:t>το </a:t>
            </a:r>
            <a:r>
              <a:rPr lang="el-GR" sz="2800" b="1" dirty="0" smtClean="0">
                <a:solidFill>
                  <a:srgbClr val="FF0000"/>
                </a:solidFill>
              </a:rPr>
              <a:t>παθητικό</a:t>
            </a:r>
            <a:r>
              <a:rPr lang="el-GR" sz="2800" b="1" dirty="0" smtClean="0">
                <a:solidFill>
                  <a:schemeClr val="accent2"/>
                </a:solidFill>
              </a:rPr>
              <a:t> του ισολογισμού τους για την επίτευξη των στόχων τους.</a:t>
            </a:r>
          </a:p>
          <a:p>
            <a:endParaRPr lang="el-GR"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0"/>
            <a:ext cx="9144000" cy="692150"/>
          </a:xfrm>
        </p:spPr>
        <p:txBody>
          <a:bodyPr/>
          <a:lstStyle/>
          <a:p>
            <a:r>
              <a:rPr lang="el-GR" b="1" dirty="0"/>
              <a:t>Κεφαλαιακή Επάρκεια</a:t>
            </a:r>
            <a:endParaRPr lang="en-GB" b="1" dirty="0"/>
          </a:p>
        </p:txBody>
      </p:sp>
      <p:sp>
        <p:nvSpPr>
          <p:cNvPr id="84995" name="Rectangle 3"/>
          <p:cNvSpPr>
            <a:spLocks noGrp="1" noChangeArrowheads="1"/>
          </p:cNvSpPr>
          <p:nvPr>
            <p:ph type="body" idx="1"/>
          </p:nvPr>
        </p:nvSpPr>
        <p:spPr>
          <a:xfrm>
            <a:off x="0" y="1124744"/>
            <a:ext cx="9144000" cy="5733256"/>
          </a:xfrm>
        </p:spPr>
        <p:txBody>
          <a:bodyPr/>
          <a:lstStyle/>
          <a:p>
            <a:pPr algn="just"/>
            <a:r>
              <a:rPr lang="el-GR" dirty="0" smtClean="0"/>
              <a:t>Τ</a:t>
            </a:r>
            <a:r>
              <a:rPr lang="el-GR" dirty="0" smtClean="0">
                <a:cs typeface="Times New Roman" pitchFamily="18" charset="0"/>
              </a:rPr>
              <a:t>α </a:t>
            </a:r>
            <a:r>
              <a:rPr lang="el-GR" dirty="0" smtClean="0"/>
              <a:t>Χρηματοπιστωτικά </a:t>
            </a:r>
            <a:r>
              <a:rPr lang="el-GR" dirty="0" smtClean="0">
                <a:cs typeface="Times New Roman" pitchFamily="18" charset="0"/>
              </a:rPr>
              <a:t>Ιδρύματα </a:t>
            </a:r>
            <a:r>
              <a:rPr lang="el-GR" dirty="0">
                <a:cs typeface="Times New Roman" pitchFamily="18" charset="0"/>
              </a:rPr>
              <a:t>θα πρέπει να διαθέτουν επαρκή ίδια κεφάλαια ικανά να καλύψουν τις μη αναμενόμενες ζημιές</a:t>
            </a:r>
            <a:r>
              <a:rPr lang="el-GR" dirty="0" smtClean="0">
                <a:cs typeface="Times New Roman" pitchFamily="18" charset="0"/>
              </a:rPr>
              <a:t>.</a:t>
            </a:r>
          </a:p>
          <a:p>
            <a:pPr algn="just"/>
            <a:endParaRPr lang="el-GR" dirty="0"/>
          </a:p>
          <a:p>
            <a:pPr algn="just"/>
            <a:r>
              <a:rPr lang="el-GR" dirty="0">
                <a:cs typeface="Times New Roman" pitchFamily="18" charset="0"/>
              </a:rPr>
              <a:t>Το ελάχιστο επίπεδο ιδίων κεφαλαίων, που θα πρέπει να διαθέτουν τα </a:t>
            </a:r>
            <a:r>
              <a:rPr lang="el-GR" dirty="0"/>
              <a:t>Χ</a:t>
            </a:r>
            <a:r>
              <a:rPr lang="el-GR" dirty="0">
                <a:cs typeface="Times New Roman" pitchFamily="18" charset="0"/>
              </a:rPr>
              <a:t>Ι έναντι των αναλαμβανόμενων κινδύνων, καθορίζεται από το θεσμικό πλαίσιο για την κεφαλαιακή </a:t>
            </a:r>
            <a:r>
              <a:rPr lang="el-GR" dirty="0" smtClean="0">
                <a:cs typeface="Times New Roman" pitchFamily="18" charset="0"/>
              </a:rPr>
              <a:t>επάρκεια (Επιτροπή Βασιλείας </a:t>
            </a:r>
            <a:r>
              <a:rPr lang="en-US" dirty="0" smtClean="0">
                <a:cs typeface="Times New Roman" pitchFamily="18" charset="0"/>
              </a:rPr>
              <a:t>I, II, </a:t>
            </a:r>
            <a:r>
              <a:rPr lang="el-GR" dirty="0" smtClean="0">
                <a:cs typeface="Times New Roman" pitchFamily="18" charset="0"/>
              </a:rPr>
              <a:t>ΙΙΙ)</a:t>
            </a:r>
            <a:r>
              <a:rPr lang="el-GR" dirty="0" smtClean="0"/>
              <a:t>.</a:t>
            </a:r>
            <a:endParaRPr lang="el-GR"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964488" cy="1143000"/>
          </a:xfrm>
        </p:spPr>
        <p:txBody>
          <a:bodyPr/>
          <a:lstStyle/>
          <a:p>
            <a:r>
              <a:rPr lang="el-GR" sz="3600" b="1" dirty="0" smtClean="0"/>
              <a:t>ΔΕΙΚΤΗΣ ΚΕΦΑΛΑΙΑΚΗΣ ΕΠΑΡΚΕΙΑΣ</a:t>
            </a:r>
            <a:endParaRPr lang="el-GR" sz="3600" b="1"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Ο δείκτης κεφαλαιακής επάρκειας ή αλλιώς </a:t>
            </a:r>
            <a:r>
              <a:rPr lang="el-GR" b="1" dirty="0" smtClean="0">
                <a:solidFill>
                  <a:srgbClr val="FF0000"/>
                </a:solidFill>
              </a:rPr>
              <a:t>δείκτης φερεγγυότητας </a:t>
            </a:r>
            <a:r>
              <a:rPr lang="el-GR" dirty="0" smtClean="0"/>
              <a:t>όπως έχει ονομαστεί στη χώρα μας, ελέγχει την φερεγγυότητα των τραπεζών, δηλαδή την επάρκεια των κεφαλαίων μιας τράπεζας. Ο συντελεστής αυτός είναι η αναλογία ανάμεσα στα συνολικά εποπτικά ίδια κεφάλαια μιας τράπεζας και του σταθμισμένου ενεργητικού της.</a:t>
            </a:r>
            <a:endParaRPr lang="el-GR" dirty="0"/>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sz="3600" b="1" dirty="0" smtClean="0"/>
              <a:t>Δείκτης Κεφαλαιακής Επάρκειας με βάση την Επιτροπή Βασιλείας ΙΙΙ</a:t>
            </a:r>
            <a:endParaRPr lang="el-GR" sz="3600" b="1" dirty="0"/>
          </a:p>
        </p:txBody>
      </p:sp>
      <p:pic>
        <p:nvPicPr>
          <p:cNvPr id="4340738" name="Picture 2"/>
          <p:cNvPicPr>
            <a:picLocks noGrp="1" noChangeAspect="1" noChangeArrowheads="1"/>
          </p:cNvPicPr>
          <p:nvPr>
            <p:ph idx="1"/>
          </p:nvPr>
        </p:nvPicPr>
        <p:blipFill>
          <a:blip r:embed="rId2" cstate="print"/>
          <a:srcRect/>
          <a:stretch>
            <a:fillRect/>
          </a:stretch>
        </p:blipFill>
        <p:spPr bwMode="auto">
          <a:xfrm>
            <a:off x="755576" y="1340768"/>
            <a:ext cx="7848872"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lstStyle/>
          <a:p>
            <a:r>
              <a:rPr lang="el-GR" sz="3600" b="1" dirty="0" smtClean="0"/>
              <a:t>ΒΑΣΙΛΕΙΑ ΙΙ &amp; ΒΑΣΙΛΕΙΑ ΙΙΙ</a:t>
            </a:r>
            <a:endParaRPr lang="el-GR" sz="3600" b="1" dirty="0"/>
          </a:p>
        </p:txBody>
      </p:sp>
      <p:pic>
        <p:nvPicPr>
          <p:cNvPr id="3917825" name="Picture 1"/>
          <p:cNvPicPr>
            <a:picLocks noGrp="1" noChangeAspect="1" noChangeArrowheads="1"/>
          </p:cNvPicPr>
          <p:nvPr>
            <p:ph idx="1"/>
          </p:nvPr>
        </p:nvPicPr>
        <p:blipFill>
          <a:blip r:embed="rId3" cstate="print"/>
          <a:srcRect/>
          <a:stretch>
            <a:fillRect/>
          </a:stretch>
        </p:blipFill>
        <p:spPr bwMode="auto">
          <a:xfrm>
            <a:off x="0" y="548680"/>
            <a:ext cx="9143999"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2800" b="1" dirty="0" smtClean="0"/>
              <a:t>Ελάχιστες Κεφαλαιακές Απαιτήσεις της Βασιλείας ΙΙΙ</a:t>
            </a:r>
            <a:endParaRPr lang="el-GR" sz="2800" b="1" dirty="0"/>
          </a:p>
        </p:txBody>
      </p:sp>
      <p:pic>
        <p:nvPicPr>
          <p:cNvPr id="4339714" name="Picture 2"/>
          <p:cNvPicPr>
            <a:picLocks noGrp="1" noChangeAspect="1" noChangeArrowheads="1"/>
          </p:cNvPicPr>
          <p:nvPr>
            <p:ph idx="1"/>
          </p:nvPr>
        </p:nvPicPr>
        <p:blipFill>
          <a:blip r:embed="rId2" cstate="print"/>
          <a:srcRect/>
          <a:stretch>
            <a:fillRect/>
          </a:stretch>
        </p:blipFill>
        <p:spPr bwMode="auto">
          <a:xfrm>
            <a:off x="0" y="620688"/>
            <a:ext cx="9143999" cy="623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34082"/>
          </a:xfrm>
        </p:spPr>
        <p:txBody>
          <a:bodyPr/>
          <a:lstStyle/>
          <a:p>
            <a:r>
              <a:rPr lang="el-GR" sz="3600" b="1" dirty="0" smtClean="0"/>
              <a:t>Από τι αποτελείται ο δείκτης κεφαλαιακής επάρκειας</a:t>
            </a:r>
            <a:endParaRPr lang="el-GR" sz="3600" dirty="0"/>
          </a:p>
        </p:txBody>
      </p:sp>
      <p:sp>
        <p:nvSpPr>
          <p:cNvPr id="3" name="2 - Θέση περιεχομένου"/>
          <p:cNvSpPr>
            <a:spLocks noGrp="1"/>
          </p:cNvSpPr>
          <p:nvPr>
            <p:ph idx="1"/>
          </p:nvPr>
        </p:nvSpPr>
        <p:spPr>
          <a:xfrm>
            <a:off x="0" y="1268760"/>
            <a:ext cx="9144000" cy="5589240"/>
          </a:xfrm>
        </p:spPr>
        <p:txBody>
          <a:bodyPr/>
          <a:lstStyle/>
          <a:p>
            <a:pPr algn="just"/>
            <a:r>
              <a:rPr lang="el-GR" dirty="0" smtClean="0"/>
              <a:t>Το σύνολο του αριθμητή του δείκτη της κεφαλαιακής επάρκειας αποτελείται από τον βασικό δείκτη κεφαλαιακής επάρκειας (</a:t>
            </a:r>
            <a:r>
              <a:rPr lang="en-US" dirty="0" smtClean="0"/>
              <a:t>tier</a:t>
            </a:r>
            <a:r>
              <a:rPr lang="el-GR" dirty="0" smtClean="0"/>
              <a:t> 1) και από τον συμπληρωματικό δείκτη κεφαλαιακής επάρκειας (</a:t>
            </a:r>
            <a:r>
              <a:rPr lang="en-US" dirty="0" smtClean="0"/>
              <a:t>tier</a:t>
            </a:r>
            <a:r>
              <a:rPr lang="el-GR" dirty="0" smtClean="0"/>
              <a:t> 2). Δηλαδή το σύνολο των δεικτών </a:t>
            </a:r>
            <a:r>
              <a:rPr lang="en-US" dirty="0" smtClean="0"/>
              <a:t>tier</a:t>
            </a:r>
            <a:r>
              <a:rPr lang="el-GR" dirty="0" smtClean="0"/>
              <a:t> 1 και </a:t>
            </a:r>
            <a:r>
              <a:rPr lang="en-US" dirty="0" smtClean="0"/>
              <a:t>tier</a:t>
            </a:r>
            <a:r>
              <a:rPr lang="el-GR" dirty="0" smtClean="0"/>
              <a:t> 2 μας δίνει το σύνολο του αριθμητή του δείκτη της κεφαλαιακής επάρκειας. </a:t>
            </a:r>
          </a:p>
          <a:p>
            <a:pPr lvl="0" algn="just"/>
            <a:r>
              <a:rPr lang="el-GR" dirty="0" smtClean="0"/>
              <a:t>(</a:t>
            </a:r>
            <a:r>
              <a:rPr lang="en-US" dirty="0" smtClean="0"/>
              <a:t>Tier 1</a:t>
            </a:r>
            <a:r>
              <a:rPr lang="el-GR" dirty="0" smtClean="0"/>
              <a:t> </a:t>
            </a:r>
            <a:r>
              <a:rPr lang="en-US" dirty="0" smtClean="0"/>
              <a:t>+ </a:t>
            </a:r>
            <a:r>
              <a:rPr lang="el-GR" dirty="0" smtClean="0"/>
              <a:t>Τ</a:t>
            </a:r>
            <a:r>
              <a:rPr lang="en-US" dirty="0" smtClean="0"/>
              <a:t>ier 2</a:t>
            </a:r>
            <a:r>
              <a:rPr lang="el-GR" dirty="0" smtClean="0"/>
              <a:t>)</a:t>
            </a:r>
            <a:r>
              <a:rPr lang="en-US" dirty="0" smtClean="0"/>
              <a:t> = </a:t>
            </a:r>
            <a:r>
              <a:rPr lang="el-GR" dirty="0" smtClean="0"/>
              <a:t>ο αριθμητής του δείκτη της κεφαλαιακής επάρκειας.</a:t>
            </a:r>
          </a:p>
          <a:p>
            <a:endParaRPr lang="el-GR"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sz="3600" b="1" dirty="0" smtClean="0"/>
              <a:t>Tier </a:t>
            </a:r>
            <a:r>
              <a:rPr lang="el-GR" sz="3600" b="1" dirty="0" smtClean="0"/>
              <a:t>1 = Α-Β</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r>
              <a:rPr lang="el-GR" sz="2400" b="1" dirty="0" smtClean="0"/>
              <a:t>Α. Τα βασικά στοιχεία</a:t>
            </a:r>
            <a:endParaRPr lang="el-GR" sz="2400" dirty="0" smtClean="0"/>
          </a:p>
          <a:p>
            <a:pPr lvl="0"/>
            <a:r>
              <a:rPr lang="el-GR" sz="2400" dirty="0" smtClean="0"/>
              <a:t>Καταβεβλημένο μετοχικό κεφάλαιο με εξαίρεση τις προνομιούχες μετοχές</a:t>
            </a:r>
          </a:p>
          <a:p>
            <a:pPr lvl="0"/>
            <a:r>
              <a:rPr lang="el-GR" sz="2400" dirty="0" smtClean="0"/>
              <a:t>Την διαφορά υπέρ το άρτιο</a:t>
            </a:r>
          </a:p>
          <a:p>
            <a:pPr lvl="0"/>
            <a:r>
              <a:rPr lang="el-GR" sz="2400" dirty="0" smtClean="0"/>
              <a:t>Τα αποθεματικά, από τα οποία εξαιρούνται τα αποθεματικά αναπροσαρμογής</a:t>
            </a:r>
          </a:p>
          <a:p>
            <a:pPr lvl="0"/>
            <a:r>
              <a:rPr lang="el-GR" sz="2400" dirty="0" smtClean="0"/>
              <a:t>Κέρδη εις νέον</a:t>
            </a:r>
          </a:p>
          <a:p>
            <a:pPr lvl="0"/>
            <a:r>
              <a:rPr lang="el-GR" sz="2400" dirty="0" smtClean="0"/>
              <a:t>Προσωρινά κέρδη</a:t>
            </a:r>
          </a:p>
          <a:p>
            <a:r>
              <a:rPr lang="el-GR" sz="2400" b="1" dirty="0" smtClean="0"/>
              <a:t>Β. Μείον</a:t>
            </a:r>
            <a:endParaRPr lang="el-GR" sz="2400" dirty="0" smtClean="0"/>
          </a:p>
          <a:p>
            <a:pPr lvl="0"/>
            <a:r>
              <a:rPr lang="el-GR" sz="2400" dirty="0" smtClean="0"/>
              <a:t>Την αξία των ιδίων μετοχών</a:t>
            </a:r>
          </a:p>
          <a:p>
            <a:pPr lvl="0"/>
            <a:r>
              <a:rPr lang="el-GR" sz="2400" dirty="0" smtClean="0"/>
              <a:t>Τις ζημίες χρήσης και περασμένων χρήσεων</a:t>
            </a:r>
          </a:p>
          <a:p>
            <a:pPr lvl="0"/>
            <a:r>
              <a:rPr lang="el-GR" sz="2400" dirty="0" smtClean="0"/>
              <a:t>Τι προσωρινές ζημίες</a:t>
            </a:r>
          </a:p>
          <a:p>
            <a:pPr lvl="0"/>
            <a:r>
              <a:rPr lang="el-GR" sz="2400" dirty="0" smtClean="0"/>
              <a:t>Έξοδα ίδρυσης και τα άυλα πάγια στοιχεία</a:t>
            </a:r>
          </a:p>
          <a:p>
            <a:endParaRPr lang="el-GR" dirty="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lstStyle/>
          <a:p>
            <a:r>
              <a:rPr lang="el-GR" sz="3600" b="1" dirty="0" smtClean="0"/>
              <a:t>Υπολογισμός του </a:t>
            </a:r>
            <a:r>
              <a:rPr lang="en-US" sz="3600" b="1" dirty="0" smtClean="0"/>
              <a:t>Tier </a:t>
            </a:r>
            <a:r>
              <a:rPr lang="el-GR" sz="3600" b="1" dirty="0" smtClean="0"/>
              <a:t>1 σύμφωνα με την Επιτροπή Βασιλείας ΙΙΙ</a:t>
            </a:r>
            <a:endParaRPr lang="el-GR" sz="3600" dirty="0"/>
          </a:p>
        </p:txBody>
      </p:sp>
      <p:sp>
        <p:nvSpPr>
          <p:cNvPr id="3" name="2 - Θέση περιεχομένου"/>
          <p:cNvSpPr>
            <a:spLocks noGrp="1"/>
          </p:cNvSpPr>
          <p:nvPr>
            <p:ph idx="1"/>
          </p:nvPr>
        </p:nvSpPr>
        <p:spPr>
          <a:xfrm>
            <a:off x="0" y="1124744"/>
            <a:ext cx="9144000" cy="5733256"/>
          </a:xfrm>
        </p:spPr>
        <p:txBody>
          <a:bodyPr/>
          <a:lstStyle/>
          <a:p>
            <a:endParaRPr lang="el-GR" dirty="0" smtClean="0"/>
          </a:p>
          <a:p>
            <a:endParaRPr lang="el-GR" dirty="0" smtClean="0"/>
          </a:p>
          <a:p>
            <a:pPr>
              <a:buNone/>
            </a:pPr>
            <a:r>
              <a:rPr lang="el-GR" dirty="0" smtClean="0"/>
              <a:t>			</a:t>
            </a:r>
            <a:r>
              <a:rPr lang="en-US" dirty="0" smtClean="0"/>
              <a:t>      </a:t>
            </a:r>
            <a:r>
              <a:rPr lang="el-GR" sz="2500" dirty="0" smtClean="0"/>
              <a:t>Βασικά Εποπτικά Κεφάλαια</a:t>
            </a:r>
          </a:p>
          <a:p>
            <a:pPr>
              <a:buNone/>
            </a:pPr>
            <a:r>
              <a:rPr lang="en-US" sz="2800" dirty="0" smtClean="0"/>
              <a:t>Tier </a:t>
            </a:r>
            <a:r>
              <a:rPr lang="el-GR" sz="2800" dirty="0" smtClean="0"/>
              <a:t>1</a:t>
            </a:r>
            <a:r>
              <a:rPr lang="en-US" sz="2800" dirty="0" smtClean="0"/>
              <a:t> = </a:t>
            </a:r>
            <a:r>
              <a:rPr lang="el-GR" sz="2800" dirty="0" smtClean="0"/>
              <a:t>──────────────────────────</a:t>
            </a:r>
            <a:r>
              <a:rPr lang="en-US" sz="2800" dirty="0" smtClean="0"/>
              <a:t> &gt; 6%</a:t>
            </a:r>
            <a:endParaRPr lang="el-GR" sz="2800" dirty="0" smtClean="0"/>
          </a:p>
          <a:p>
            <a:pPr>
              <a:buNone/>
            </a:pPr>
            <a:r>
              <a:rPr lang="en-US" sz="2800" dirty="0" smtClean="0"/>
              <a:t>		   </a:t>
            </a:r>
            <a:r>
              <a:rPr lang="en-US" sz="2500" dirty="0" smtClean="0"/>
              <a:t>(</a:t>
            </a:r>
            <a:r>
              <a:rPr lang="el-GR" sz="2500" dirty="0" smtClean="0"/>
              <a:t>Πιστωτικός + Λειτουργικός + Κίνδυνος Αγοράς</a:t>
            </a:r>
            <a:r>
              <a:rPr lang="en-US" sz="2500" dirty="0" smtClean="0"/>
              <a:t>)</a:t>
            </a:r>
            <a:endParaRPr lang="el-GR" sz="25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964488" cy="418058"/>
          </a:xfrm>
        </p:spPr>
        <p:txBody>
          <a:bodyPr/>
          <a:lstStyle/>
          <a:p>
            <a:r>
              <a:rPr lang="el-GR" dirty="0" smtClean="0"/>
              <a:t> </a:t>
            </a:r>
            <a:r>
              <a:rPr lang="el-GR" sz="3600" b="1" dirty="0" smtClean="0"/>
              <a:t>Εμπορικός Στόλος</a:t>
            </a:r>
            <a:endParaRPr lang="el-GR" sz="3600" b="1" dirty="0"/>
          </a:p>
        </p:txBody>
      </p:sp>
      <p:pic>
        <p:nvPicPr>
          <p:cNvPr id="3062785" name="Picture 1"/>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lstStyle/>
          <a:p>
            <a:r>
              <a:rPr lang="en-US" sz="3600" b="1" dirty="0" smtClean="0"/>
              <a:t>Tier </a:t>
            </a:r>
            <a:r>
              <a:rPr lang="el-GR" sz="3600" b="1" dirty="0" smtClean="0"/>
              <a:t>2 = Δ+Ε+Ζ+Η+Θ-Κ</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lvl="0" algn="just">
              <a:buNone/>
            </a:pPr>
            <a:r>
              <a:rPr lang="el-GR" sz="2800" b="1" dirty="0" smtClean="0"/>
              <a:t>Δ. </a:t>
            </a:r>
            <a:r>
              <a:rPr lang="el-GR" sz="2800" dirty="0" smtClean="0"/>
              <a:t>Αυτό περιλαμβάνει το ποσό το οποίο μεταφέρει η τράπεζα σε ειδικό λογαριασμό πρόβλεψης για την κάλυψη των κινδύνων.</a:t>
            </a:r>
          </a:p>
          <a:p>
            <a:pPr lvl="0" algn="just">
              <a:buNone/>
            </a:pPr>
            <a:r>
              <a:rPr lang="el-GR" sz="2800" b="1" dirty="0" smtClean="0"/>
              <a:t>Ε. </a:t>
            </a:r>
            <a:r>
              <a:rPr lang="el-GR" sz="2800" dirty="0" smtClean="0"/>
              <a:t>Αποθεματικά αναπροσαρμογής.</a:t>
            </a:r>
          </a:p>
          <a:p>
            <a:pPr lvl="0" algn="just">
              <a:buNone/>
            </a:pPr>
            <a:r>
              <a:rPr lang="el-GR" sz="2800" b="1" dirty="0" smtClean="0"/>
              <a:t>Ζ. </a:t>
            </a:r>
            <a:r>
              <a:rPr lang="el-GR" sz="2800" dirty="0" smtClean="0"/>
              <a:t>Τις διορθώσεις των απαιτήσεων έναντι των πιστωτικών ιδρυμάτων.</a:t>
            </a:r>
          </a:p>
          <a:p>
            <a:pPr lvl="0" algn="just">
              <a:buNone/>
            </a:pPr>
            <a:r>
              <a:rPr lang="el-GR" sz="2800" b="1" dirty="0" smtClean="0"/>
              <a:t>Η. </a:t>
            </a:r>
            <a:r>
              <a:rPr lang="el-GR" sz="2800" dirty="0" smtClean="0"/>
              <a:t>Τους τίτλους μη καθορισμένης διάρκειας.</a:t>
            </a:r>
          </a:p>
          <a:p>
            <a:pPr lvl="0" algn="just">
              <a:buNone/>
            </a:pPr>
            <a:r>
              <a:rPr lang="el-GR" sz="2800" b="1" dirty="0" smtClean="0"/>
              <a:t>Θ. </a:t>
            </a:r>
            <a:r>
              <a:rPr lang="el-GR" sz="2800" dirty="0" smtClean="0"/>
              <a:t>Δάνεια μειωμένης εξασφάλισης.</a:t>
            </a:r>
          </a:p>
          <a:p>
            <a:pPr lvl="0" algn="just">
              <a:buNone/>
            </a:pPr>
            <a:r>
              <a:rPr lang="el-GR" sz="2800" b="1" dirty="0" smtClean="0"/>
              <a:t>Κ. </a:t>
            </a:r>
            <a:r>
              <a:rPr lang="el-GR" sz="2800" dirty="0" smtClean="0"/>
              <a:t>Το άθροισμα αυτό μειώνεται με την συμμέτοχη της τράπεζας σε λοιπά πιστωτικά ιδρύματα στην περίπτωση που συμμετέχει με πάνω από 10%.</a:t>
            </a:r>
          </a:p>
          <a:p>
            <a:endParaRPr lang="el-GR" sz="2400"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lstStyle/>
          <a:p>
            <a:r>
              <a:rPr lang="el-GR" sz="3600" b="1" dirty="0" smtClean="0"/>
              <a:t>Υπολογισμός του </a:t>
            </a:r>
            <a:r>
              <a:rPr lang="en-US" sz="3600" b="1" dirty="0" smtClean="0"/>
              <a:t>Tier </a:t>
            </a:r>
            <a:r>
              <a:rPr lang="el-GR" sz="3600" b="1" dirty="0" smtClean="0"/>
              <a:t>2 σύμφωνα με την Επιτροπή Βασιλείας ΙΙΙ</a:t>
            </a:r>
            <a:endParaRPr lang="el-GR" sz="3600" dirty="0"/>
          </a:p>
        </p:txBody>
      </p:sp>
      <p:sp>
        <p:nvSpPr>
          <p:cNvPr id="3" name="2 - Θέση περιεχομένου"/>
          <p:cNvSpPr>
            <a:spLocks noGrp="1"/>
          </p:cNvSpPr>
          <p:nvPr>
            <p:ph idx="1"/>
          </p:nvPr>
        </p:nvSpPr>
        <p:spPr>
          <a:xfrm>
            <a:off x="0" y="1124744"/>
            <a:ext cx="9144000" cy="5733256"/>
          </a:xfrm>
        </p:spPr>
        <p:txBody>
          <a:bodyPr/>
          <a:lstStyle/>
          <a:p>
            <a:endParaRPr lang="el-GR" dirty="0" smtClean="0"/>
          </a:p>
          <a:p>
            <a:endParaRPr lang="el-GR" dirty="0" smtClean="0"/>
          </a:p>
          <a:p>
            <a:pPr>
              <a:buNone/>
            </a:pPr>
            <a:r>
              <a:rPr lang="el-GR" dirty="0" smtClean="0"/>
              <a:t>             </a:t>
            </a:r>
            <a:r>
              <a:rPr lang="el-GR" sz="2500" dirty="0" smtClean="0"/>
              <a:t>Συμπληρωματικά Εποπτικά Ίδια Κεφάλαια</a:t>
            </a:r>
          </a:p>
          <a:p>
            <a:pPr>
              <a:buNone/>
            </a:pPr>
            <a:r>
              <a:rPr lang="en-US" sz="2800" dirty="0" smtClean="0"/>
              <a:t>Tier </a:t>
            </a:r>
            <a:r>
              <a:rPr lang="el-GR" sz="2800" dirty="0" smtClean="0"/>
              <a:t>2</a:t>
            </a:r>
            <a:r>
              <a:rPr lang="en-US" sz="2800" dirty="0" smtClean="0"/>
              <a:t> =</a:t>
            </a:r>
            <a:r>
              <a:rPr lang="el-GR" sz="2800" dirty="0" smtClean="0"/>
              <a:t> ─────────────────────────</a:t>
            </a:r>
            <a:r>
              <a:rPr lang="en-US" sz="2800" dirty="0" smtClean="0"/>
              <a:t> &gt; </a:t>
            </a:r>
            <a:r>
              <a:rPr lang="el-GR" sz="2800" dirty="0" smtClean="0"/>
              <a:t>1,5</a:t>
            </a:r>
            <a:r>
              <a:rPr lang="en-US" sz="2800" dirty="0" smtClean="0"/>
              <a:t>%</a:t>
            </a:r>
            <a:endParaRPr lang="el-GR" sz="2800" dirty="0" smtClean="0"/>
          </a:p>
          <a:p>
            <a:pPr>
              <a:buNone/>
            </a:pPr>
            <a:r>
              <a:rPr lang="en-US" sz="2800" dirty="0" smtClean="0"/>
              <a:t>		   </a:t>
            </a:r>
            <a:r>
              <a:rPr lang="en-US" sz="2500" dirty="0" smtClean="0"/>
              <a:t>(</a:t>
            </a:r>
            <a:r>
              <a:rPr lang="el-GR" sz="2500" dirty="0" smtClean="0"/>
              <a:t>Πιστωτικός + Λειτουργικός + Κίνδυνος Αγοράς</a:t>
            </a:r>
            <a:r>
              <a:rPr lang="en-US" sz="2500" dirty="0" smtClean="0"/>
              <a:t>)</a:t>
            </a:r>
            <a:endParaRPr lang="el-GR" sz="2500" dirty="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n-US" sz="3600" b="1" dirty="0" smtClean="0"/>
              <a:t>Tier </a:t>
            </a:r>
            <a:r>
              <a:rPr lang="el-GR" sz="3600" b="1" dirty="0" smtClean="0"/>
              <a:t>3</a:t>
            </a:r>
            <a:endParaRPr lang="el-GR" sz="3600" b="1" dirty="0"/>
          </a:p>
        </p:txBody>
      </p:sp>
      <p:sp>
        <p:nvSpPr>
          <p:cNvPr id="3" name="2 - Θέση περιεχομένου"/>
          <p:cNvSpPr>
            <a:spLocks noGrp="1"/>
          </p:cNvSpPr>
          <p:nvPr>
            <p:ph idx="1"/>
          </p:nvPr>
        </p:nvSpPr>
        <p:spPr>
          <a:xfrm>
            <a:off x="0" y="908720"/>
            <a:ext cx="9144000" cy="5949280"/>
          </a:xfrm>
        </p:spPr>
        <p:txBody>
          <a:bodyPr/>
          <a:lstStyle/>
          <a:p>
            <a:pPr algn="just"/>
            <a:r>
              <a:rPr lang="el-GR" sz="2800" dirty="0" smtClean="0"/>
              <a:t>Τα κεφάλαια </a:t>
            </a:r>
            <a:r>
              <a:rPr lang="en-US" sz="2800" dirty="0" smtClean="0"/>
              <a:t>Tier </a:t>
            </a:r>
            <a:r>
              <a:rPr lang="el-GR" sz="2800" dirty="0" smtClean="0"/>
              <a:t>3 είναι αυτά που έχει θέσει το τρίτο σύμφωνο της εποπτικής Βασιλείας ως μαξιλάρι. Αυτά επινοήθηκαν όταν στον υπολογισμό της κεφαλαιακής επάρκειας τέθηκε το ζήτημα του κινδύνου αγοράς. Αυτά είναι καταβεβλημένα βραχυχρόνια δανειακά κεφάλαια μειωμένης εξασφάλισης με διάρκεια τουλάχιστον δύο ετών.</a:t>
            </a:r>
          </a:p>
          <a:p>
            <a:pPr algn="just"/>
            <a:r>
              <a:rPr lang="el-GR" sz="2800" dirty="0" smtClean="0"/>
              <a:t>Τα κεφάλαια αυτά διακρατούνται εξ αιτίας του κινδύνου της αγοράς και δεν μπορούν να υπερβούν του 250% των βασικών ιδίων κεφαλαίων. Επίσης η αναλογία των διακρατούμενων κεφαλαίων </a:t>
            </a:r>
            <a:r>
              <a:rPr lang="en-US" sz="2800" dirty="0" smtClean="0"/>
              <a:t>tier</a:t>
            </a:r>
            <a:r>
              <a:rPr lang="el-GR" sz="2800" dirty="0" smtClean="0"/>
              <a:t> 3 και των </a:t>
            </a:r>
            <a:r>
              <a:rPr lang="en-US" sz="2800" dirty="0" smtClean="0"/>
              <a:t>tier</a:t>
            </a:r>
            <a:r>
              <a:rPr lang="el-GR" sz="2800" dirty="0" smtClean="0"/>
              <a:t> 1 πρέπει να είναι από 28,5% έως 71,5%. </a:t>
            </a:r>
          </a:p>
          <a:p>
            <a:pPr algn="just"/>
            <a:endParaRPr lang="el-GR" sz="2800" dirty="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609600"/>
          </a:xfrm>
        </p:spPr>
        <p:txBody>
          <a:bodyPr/>
          <a:lstStyle/>
          <a:p>
            <a:r>
              <a:rPr lang="el-GR" sz="3200" b="1" dirty="0">
                <a:solidFill>
                  <a:schemeClr val="accent2"/>
                </a:solidFill>
              </a:rPr>
              <a:t/>
            </a:r>
            <a:br>
              <a:rPr lang="el-GR" sz="3200" b="1" dirty="0">
                <a:solidFill>
                  <a:schemeClr val="accent2"/>
                </a:solidFill>
              </a:rPr>
            </a:br>
            <a:r>
              <a:rPr lang="el-GR" sz="3200" b="1" dirty="0" smtClean="0">
                <a:solidFill>
                  <a:schemeClr val="accent2"/>
                </a:solidFill>
              </a:rPr>
              <a:t>Ι</a:t>
            </a:r>
            <a:r>
              <a:rPr lang="en-US" sz="3200" b="1" dirty="0" smtClean="0">
                <a:solidFill>
                  <a:schemeClr val="accent2"/>
                </a:solidFill>
              </a:rPr>
              <a:t>V. </a:t>
            </a:r>
            <a:r>
              <a:rPr lang="el-GR" sz="3200" b="1" dirty="0" smtClean="0">
                <a:solidFill>
                  <a:schemeClr val="tx1"/>
                </a:solidFill>
              </a:rPr>
              <a:t>Διαχείριση </a:t>
            </a:r>
            <a:r>
              <a:rPr lang="el-GR" sz="3200" b="1" dirty="0">
                <a:solidFill>
                  <a:schemeClr val="tx1"/>
                </a:solidFill>
              </a:rPr>
              <a:t>Κεφαλαιακής </a:t>
            </a:r>
            <a:r>
              <a:rPr lang="el-GR" sz="3200" b="1" dirty="0" smtClean="0">
                <a:solidFill>
                  <a:schemeClr val="tx1"/>
                </a:solidFill>
              </a:rPr>
              <a:t>Επάρκειας (1)</a:t>
            </a:r>
            <a:r>
              <a:rPr lang="en-US" sz="3200" b="1" dirty="0">
                <a:solidFill>
                  <a:schemeClr val="tx1"/>
                </a:solidFill>
              </a:rPr>
              <a:t/>
            </a:r>
            <a:br>
              <a:rPr lang="en-US" sz="3200" b="1" dirty="0">
                <a:solidFill>
                  <a:schemeClr val="tx1"/>
                </a:solidFill>
              </a:rPr>
            </a:br>
            <a:endParaRPr lang="el-GR" sz="3200" b="1" dirty="0">
              <a:solidFill>
                <a:schemeClr val="tx1"/>
              </a:solidFill>
            </a:endParaRPr>
          </a:p>
        </p:txBody>
      </p:sp>
      <p:sp>
        <p:nvSpPr>
          <p:cNvPr id="23555" name="Rectangle 3"/>
          <p:cNvSpPr>
            <a:spLocks noGrp="1" noChangeArrowheads="1"/>
          </p:cNvSpPr>
          <p:nvPr>
            <p:ph type="body" idx="1"/>
          </p:nvPr>
        </p:nvSpPr>
        <p:spPr>
          <a:xfrm>
            <a:off x="0" y="609600"/>
            <a:ext cx="9144000" cy="6248400"/>
          </a:xfrm>
        </p:spPr>
        <p:txBody>
          <a:bodyPr/>
          <a:lstStyle/>
          <a:p>
            <a:pPr marL="711200" indent="-711200">
              <a:lnSpc>
                <a:spcPct val="90000"/>
              </a:lnSpc>
              <a:buClr>
                <a:schemeClr val="accent2"/>
              </a:buClr>
              <a:buFont typeface="Wingdings" pitchFamily="2" charset="2"/>
              <a:buChar char="v"/>
            </a:pPr>
            <a:endParaRPr lang="el-GR" sz="2400" b="1" u="sng" dirty="0" smtClean="0">
              <a:solidFill>
                <a:schemeClr val="accent2"/>
              </a:solidFill>
            </a:endParaRPr>
          </a:p>
          <a:p>
            <a:pPr marL="711200" indent="-711200" algn="just">
              <a:lnSpc>
                <a:spcPct val="90000"/>
              </a:lnSpc>
              <a:buClr>
                <a:schemeClr val="accent2"/>
              </a:buClr>
              <a:buFont typeface="Wingdings" pitchFamily="2" charset="2"/>
              <a:buChar char="v"/>
            </a:pPr>
            <a:r>
              <a:rPr lang="el-GR" sz="2800" b="1" u="sng" dirty="0" smtClean="0">
                <a:solidFill>
                  <a:schemeClr val="accent2"/>
                </a:solidFill>
              </a:rPr>
              <a:t>Η </a:t>
            </a:r>
            <a:r>
              <a:rPr lang="el-GR" sz="2800" b="1" u="sng" dirty="0">
                <a:solidFill>
                  <a:schemeClr val="accent2"/>
                </a:solidFill>
              </a:rPr>
              <a:t>απόφαση για το </a:t>
            </a:r>
            <a:r>
              <a:rPr lang="el-GR" sz="2800" b="1" u="sng" dirty="0">
                <a:solidFill>
                  <a:srgbClr val="FF0000"/>
                </a:solidFill>
              </a:rPr>
              <a:t>μέγεθος</a:t>
            </a:r>
            <a:r>
              <a:rPr lang="el-GR" sz="2800" b="1" u="sng" dirty="0">
                <a:solidFill>
                  <a:schemeClr val="accent2"/>
                </a:solidFill>
              </a:rPr>
              <a:t> του κεφαλαίου της τράπεζας είναι σημαντική γιατί:</a:t>
            </a:r>
            <a:endParaRPr lang="el-GR" sz="2800" b="1" u="sng" dirty="0">
              <a:solidFill>
                <a:srgbClr val="FF0000"/>
              </a:solidFill>
            </a:endParaRPr>
          </a:p>
          <a:p>
            <a:pPr marL="711200" indent="-711200" algn="just">
              <a:lnSpc>
                <a:spcPct val="90000"/>
              </a:lnSpc>
              <a:buClr>
                <a:schemeClr val="accent2"/>
              </a:buClr>
              <a:buFont typeface="Wingdings" pitchFamily="2" charset="2"/>
              <a:buChar char="§"/>
            </a:pPr>
            <a:endParaRPr lang="el-GR" sz="2800" b="1" u="sng" dirty="0">
              <a:solidFill>
                <a:srgbClr val="FF0000"/>
              </a:solidFill>
            </a:endParaRPr>
          </a:p>
          <a:p>
            <a:pPr marL="711200" indent="-711200" algn="just">
              <a:lnSpc>
                <a:spcPct val="90000"/>
              </a:lnSpc>
              <a:buClr>
                <a:schemeClr val="accent2"/>
              </a:buClr>
              <a:buFont typeface="Wingdings" pitchFamily="2" charset="2"/>
              <a:buAutoNum type="arabicParenR"/>
            </a:pPr>
            <a:r>
              <a:rPr lang="el-GR" sz="2800" b="1" dirty="0" smtClean="0">
                <a:solidFill>
                  <a:srgbClr val="FF0000"/>
                </a:solidFill>
              </a:rPr>
              <a:t>Περιορίζει</a:t>
            </a:r>
            <a:r>
              <a:rPr lang="el-GR" sz="2800" b="1" dirty="0" smtClean="0">
                <a:solidFill>
                  <a:schemeClr val="accent2"/>
                </a:solidFill>
              </a:rPr>
              <a:t> </a:t>
            </a:r>
            <a:r>
              <a:rPr lang="el-GR" sz="2800" b="1" dirty="0">
                <a:solidFill>
                  <a:schemeClr val="accent2"/>
                </a:solidFill>
              </a:rPr>
              <a:t>τις πιθανότητες </a:t>
            </a:r>
            <a:r>
              <a:rPr lang="el-GR" sz="2800" b="1" dirty="0">
                <a:solidFill>
                  <a:srgbClr val="FF0000"/>
                </a:solidFill>
              </a:rPr>
              <a:t>πτώχευσης</a:t>
            </a:r>
            <a:r>
              <a:rPr lang="el-GR" sz="2800" b="1" dirty="0">
                <a:solidFill>
                  <a:schemeClr val="accent2"/>
                </a:solidFill>
              </a:rPr>
              <a:t> της </a:t>
            </a:r>
            <a:r>
              <a:rPr lang="el-GR" sz="2800" b="1" dirty="0" smtClean="0">
                <a:solidFill>
                  <a:schemeClr val="accent2"/>
                </a:solidFill>
              </a:rPr>
              <a:t>τράπεζας.</a:t>
            </a:r>
            <a:endParaRPr lang="el-GR" sz="2800" b="1" dirty="0">
              <a:solidFill>
                <a:schemeClr val="accent2"/>
              </a:solidFill>
            </a:endParaRPr>
          </a:p>
          <a:p>
            <a:pPr marL="711200" indent="-711200" algn="just">
              <a:lnSpc>
                <a:spcPct val="90000"/>
              </a:lnSpc>
              <a:buClr>
                <a:schemeClr val="accent2"/>
              </a:buClr>
              <a:buFont typeface="Wingdings" pitchFamily="2" charset="2"/>
              <a:buNone/>
            </a:pPr>
            <a:endParaRPr lang="el-GR" sz="2800" b="1" dirty="0">
              <a:solidFill>
                <a:schemeClr val="accent2"/>
              </a:solidFill>
            </a:endParaRPr>
          </a:p>
          <a:p>
            <a:pPr marL="711200" indent="-711200" algn="just">
              <a:lnSpc>
                <a:spcPct val="90000"/>
              </a:lnSpc>
              <a:buClr>
                <a:schemeClr val="accent2"/>
              </a:buClr>
              <a:buFont typeface="Wingdings" pitchFamily="2" charset="2"/>
              <a:buAutoNum type="arabicParenR" startAt="2"/>
            </a:pPr>
            <a:r>
              <a:rPr lang="el-GR" sz="2800" b="1" dirty="0" smtClean="0">
                <a:solidFill>
                  <a:srgbClr val="FF0000"/>
                </a:solidFill>
              </a:rPr>
              <a:t>Επηρεάζει </a:t>
            </a:r>
            <a:r>
              <a:rPr lang="el-GR" sz="2800" b="1" dirty="0">
                <a:solidFill>
                  <a:srgbClr val="FF0000"/>
                </a:solidFill>
              </a:rPr>
              <a:t>την απόδοση</a:t>
            </a:r>
            <a:r>
              <a:rPr lang="el-GR" sz="2800" b="1" dirty="0">
                <a:solidFill>
                  <a:schemeClr val="accent2"/>
                </a:solidFill>
              </a:rPr>
              <a:t> των ιδίων κεφαλαίων της τράπεζας</a:t>
            </a:r>
            <a:r>
              <a:rPr lang="el-GR" sz="2800" b="1" dirty="0" smtClean="0">
                <a:solidFill>
                  <a:schemeClr val="accent2"/>
                </a:solidFill>
              </a:rPr>
              <a:t>: </a:t>
            </a:r>
            <a:r>
              <a:rPr lang="el-GR" sz="2800" b="1" dirty="0" smtClean="0">
                <a:solidFill>
                  <a:srgbClr val="FF0000"/>
                </a:solidFill>
                <a:cs typeface="Times New Roman" pitchFamily="18" charset="0"/>
              </a:rPr>
              <a:t>↑</a:t>
            </a:r>
            <a:r>
              <a:rPr lang="el-GR" sz="2800" b="1" dirty="0" smtClean="0">
                <a:solidFill>
                  <a:schemeClr val="accent2"/>
                </a:solidFill>
              </a:rPr>
              <a:t> </a:t>
            </a:r>
            <a:r>
              <a:rPr lang="el-GR" sz="2800" b="1" dirty="0">
                <a:solidFill>
                  <a:schemeClr val="accent2"/>
                </a:solidFill>
              </a:rPr>
              <a:t>μέγεθος κεφαλαίου </a:t>
            </a:r>
            <a:r>
              <a:rPr lang="el-GR" sz="2800" b="1" dirty="0">
                <a:solidFill>
                  <a:srgbClr val="FF0000"/>
                </a:solidFill>
                <a:cs typeface="Times New Roman" pitchFamily="18" charset="0"/>
              </a:rPr>
              <a:t>→</a:t>
            </a:r>
            <a:r>
              <a:rPr lang="el-GR" sz="2800" b="1" dirty="0">
                <a:solidFill>
                  <a:schemeClr val="accent2"/>
                </a:solidFill>
              </a:rPr>
              <a:t> </a:t>
            </a:r>
            <a:r>
              <a:rPr lang="el-GR" sz="2800" b="1" dirty="0">
                <a:solidFill>
                  <a:srgbClr val="FF0000"/>
                </a:solidFill>
                <a:cs typeface="Times New Roman" pitchFamily="18" charset="0"/>
              </a:rPr>
              <a:t>↓</a:t>
            </a:r>
            <a:r>
              <a:rPr lang="el-GR" sz="2800" b="1" dirty="0">
                <a:solidFill>
                  <a:schemeClr val="accent2"/>
                </a:solidFill>
              </a:rPr>
              <a:t> </a:t>
            </a:r>
            <a:r>
              <a:rPr lang="el-GR" sz="2800" b="1" dirty="0" smtClean="0">
                <a:solidFill>
                  <a:schemeClr val="accent2"/>
                </a:solidFill>
              </a:rPr>
              <a:t>απόδοσης </a:t>
            </a:r>
            <a:r>
              <a:rPr lang="el-GR" sz="2800" b="1" dirty="0">
                <a:solidFill>
                  <a:schemeClr val="accent2"/>
                </a:solidFill>
              </a:rPr>
              <a:t>μετοχικού </a:t>
            </a:r>
            <a:r>
              <a:rPr lang="el-GR" sz="2800" b="1" dirty="0" smtClean="0">
                <a:solidFill>
                  <a:schemeClr val="accent2"/>
                </a:solidFill>
              </a:rPr>
              <a:t>κεφαλαίου:</a:t>
            </a:r>
          </a:p>
          <a:p>
            <a:pPr marL="711200" indent="-711200" algn="just">
              <a:lnSpc>
                <a:spcPct val="90000"/>
              </a:lnSpc>
              <a:buClr>
                <a:schemeClr val="accent2"/>
              </a:buClr>
              <a:buNone/>
            </a:pPr>
            <a:r>
              <a:rPr lang="el-GR" sz="2800" b="1" dirty="0" smtClean="0">
                <a:solidFill>
                  <a:schemeClr val="accent2"/>
                </a:solidFill>
                <a:cs typeface="Times New Roman" pitchFamily="18" charset="0"/>
              </a:rPr>
              <a:t>αφού ο σχετικός δείκτης αποδοτικότητας ισούται</a:t>
            </a:r>
            <a:r>
              <a:rPr lang="en-US" sz="2800" b="1" dirty="0" smtClean="0">
                <a:solidFill>
                  <a:schemeClr val="accent2"/>
                </a:solidFill>
                <a:cs typeface="Times New Roman" pitchFamily="18" charset="0"/>
              </a:rPr>
              <a:t> </a:t>
            </a:r>
            <a:r>
              <a:rPr lang="el-GR" sz="2800" b="1" dirty="0" smtClean="0">
                <a:solidFill>
                  <a:schemeClr val="accent2"/>
                </a:solidFill>
                <a:cs typeface="Times New Roman" pitchFamily="18" charset="0"/>
              </a:rPr>
              <a:t>με:</a:t>
            </a:r>
          </a:p>
          <a:p>
            <a:pPr marL="711200" indent="-711200" algn="ctr">
              <a:lnSpc>
                <a:spcPct val="90000"/>
              </a:lnSpc>
              <a:buClr>
                <a:schemeClr val="accent2"/>
              </a:buClr>
              <a:buNone/>
            </a:pPr>
            <a:r>
              <a:rPr lang="en-US" sz="2800" b="1" dirty="0" smtClean="0">
                <a:solidFill>
                  <a:schemeClr val="accent2"/>
                </a:solidFill>
                <a:cs typeface="Times New Roman" pitchFamily="18" charset="0"/>
              </a:rPr>
              <a:t>ROE = EBIT/EQUITY</a:t>
            </a:r>
            <a:endParaRPr lang="el-GR" sz="2800" b="1" dirty="0">
              <a:solidFill>
                <a:srgbClr val="FF0000"/>
              </a:solidFill>
              <a:cs typeface="Times New Roman" pitchFamily="18" charset="0"/>
            </a:endParaRPr>
          </a:p>
        </p:txBody>
      </p:sp>
      <p:sp>
        <p:nvSpPr>
          <p:cNvPr id="23556"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23557"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23558"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Effect transition="in" filter="wipe(left)">
                                      <p:cBhvr>
                                        <p:cTn id="7" dur="500"/>
                                        <p:tgtEl>
                                          <p:spTgt spid="235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55">
                                            <p:txEl>
                                              <p:pRg st="3" end="3"/>
                                            </p:txEl>
                                          </p:spTgt>
                                        </p:tgtEl>
                                        <p:attrNameLst>
                                          <p:attrName>style.visibility</p:attrName>
                                        </p:attrNameLst>
                                      </p:cBhvr>
                                      <p:to>
                                        <p:strVal val="visible"/>
                                      </p:to>
                                    </p:set>
                                    <p:animEffect transition="in" filter="wipe(left)">
                                      <p:cBhvr>
                                        <p:cTn id="12" dur="500"/>
                                        <p:tgtEl>
                                          <p:spTgt spid="2355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55">
                                            <p:txEl>
                                              <p:pRg st="5" end="5"/>
                                            </p:txEl>
                                          </p:spTgt>
                                        </p:tgtEl>
                                        <p:attrNameLst>
                                          <p:attrName>style.visibility</p:attrName>
                                        </p:attrNameLst>
                                      </p:cBhvr>
                                      <p:to>
                                        <p:strVal val="visible"/>
                                      </p:to>
                                    </p:set>
                                    <p:animEffect transition="in" filter="wipe(left)">
                                      <p:cBhvr>
                                        <p:cTn id="17" dur="500"/>
                                        <p:tgtEl>
                                          <p:spTgt spid="2355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555">
                                            <p:txEl>
                                              <p:pRg st="6" end="6"/>
                                            </p:txEl>
                                          </p:spTgt>
                                        </p:tgtEl>
                                        <p:attrNameLst>
                                          <p:attrName>style.visibility</p:attrName>
                                        </p:attrNameLst>
                                      </p:cBhvr>
                                      <p:to>
                                        <p:strVal val="visible"/>
                                      </p:to>
                                    </p:set>
                                    <p:animEffect transition="in" filter="wipe(left)">
                                      <p:cBhvr>
                                        <p:cTn id="22" dur="500"/>
                                        <p:tgtEl>
                                          <p:spTgt spid="2355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555">
                                            <p:txEl>
                                              <p:pRg st="7" end="7"/>
                                            </p:txEl>
                                          </p:spTgt>
                                        </p:tgtEl>
                                        <p:attrNameLst>
                                          <p:attrName>style.visibility</p:attrName>
                                        </p:attrNameLst>
                                      </p:cBhvr>
                                      <p:to>
                                        <p:strVal val="visible"/>
                                      </p:to>
                                    </p:set>
                                    <p:animEffect transition="in" filter="wipe(left)">
                                      <p:cBhvr>
                                        <p:cTn id="27" dur="500"/>
                                        <p:tgtEl>
                                          <p:spTgt spid="2355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3556"/>
                                        </p:tgtEl>
                                        <p:attrNameLst>
                                          <p:attrName>style.visibility</p:attrName>
                                        </p:attrNameLst>
                                      </p:cBhvr>
                                      <p:to>
                                        <p:strVal val="visible"/>
                                      </p:to>
                                    </p:set>
                                    <p:anim calcmode="lin" valueType="num">
                                      <p:cBhvr additive="base">
                                        <p:cTn id="32" dur="500" fill="hold"/>
                                        <p:tgtEl>
                                          <p:spTgt spid="23556"/>
                                        </p:tgtEl>
                                        <p:attrNameLst>
                                          <p:attrName>ppt_x</p:attrName>
                                        </p:attrNameLst>
                                      </p:cBhvr>
                                      <p:tavLst>
                                        <p:tav tm="0">
                                          <p:val>
                                            <p:strVal val="0-#ppt_w/2"/>
                                          </p:val>
                                        </p:tav>
                                        <p:tav tm="100000">
                                          <p:val>
                                            <p:strVal val="#ppt_x"/>
                                          </p:val>
                                        </p:tav>
                                      </p:tavLst>
                                    </p:anim>
                                    <p:anim calcmode="lin" valueType="num">
                                      <p:cBhvr additive="base">
                                        <p:cTn id="33"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3557"/>
                                        </p:tgtEl>
                                        <p:attrNameLst>
                                          <p:attrName>style.visibility</p:attrName>
                                        </p:attrNameLst>
                                      </p:cBhvr>
                                      <p:to>
                                        <p:strVal val="visible"/>
                                      </p:to>
                                    </p:set>
                                    <p:anim calcmode="lin" valueType="num">
                                      <p:cBhvr additive="base">
                                        <p:cTn id="38" dur="500" fill="hold"/>
                                        <p:tgtEl>
                                          <p:spTgt spid="23557"/>
                                        </p:tgtEl>
                                        <p:attrNameLst>
                                          <p:attrName>ppt_x</p:attrName>
                                        </p:attrNameLst>
                                      </p:cBhvr>
                                      <p:tavLst>
                                        <p:tav tm="0">
                                          <p:val>
                                            <p:strVal val="0-#ppt_w/2"/>
                                          </p:val>
                                        </p:tav>
                                        <p:tav tm="100000">
                                          <p:val>
                                            <p:strVal val="#ppt_x"/>
                                          </p:val>
                                        </p:tav>
                                      </p:tavLst>
                                    </p:anim>
                                    <p:anim calcmode="lin" valueType="num">
                                      <p:cBhvr additive="base">
                                        <p:cTn id="39"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3558"/>
                                        </p:tgtEl>
                                        <p:attrNameLst>
                                          <p:attrName>style.visibility</p:attrName>
                                        </p:attrNameLst>
                                      </p:cBhvr>
                                      <p:to>
                                        <p:strVal val="visible"/>
                                      </p:to>
                                    </p:set>
                                    <p:anim calcmode="lin" valueType="num">
                                      <p:cBhvr additive="base">
                                        <p:cTn id="44" dur="500" fill="hold"/>
                                        <p:tgtEl>
                                          <p:spTgt spid="23558"/>
                                        </p:tgtEl>
                                        <p:attrNameLst>
                                          <p:attrName>ppt_x</p:attrName>
                                        </p:attrNameLst>
                                      </p:cBhvr>
                                      <p:tavLst>
                                        <p:tav tm="0">
                                          <p:val>
                                            <p:strVal val="0-#ppt_w/2"/>
                                          </p:val>
                                        </p:tav>
                                        <p:tav tm="100000">
                                          <p:val>
                                            <p:strVal val="#ppt_x"/>
                                          </p:val>
                                        </p:tav>
                                      </p:tavLst>
                                    </p:anim>
                                    <p:anim calcmode="lin" valueType="num">
                                      <p:cBhvr additive="base">
                                        <p:cTn id="45"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5" autoUpdateAnimBg="0"/>
      <p:bldP spid="23556" grpId="0" animBg="1"/>
      <p:bldP spid="23557" grpId="0" animBg="1"/>
      <p:bldP spid="23558"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lstStyle/>
          <a:p>
            <a:r>
              <a:rPr lang="el-GR" sz="3600" b="1" dirty="0" smtClean="0">
                <a:solidFill>
                  <a:schemeClr val="tx1"/>
                </a:solidFill>
              </a:rPr>
              <a:t> </a:t>
            </a:r>
            <a:r>
              <a:rPr lang="en-US" sz="3400" b="1" dirty="0" smtClean="0">
                <a:solidFill>
                  <a:schemeClr val="tx1"/>
                </a:solidFill>
              </a:rPr>
              <a:t>IV. </a:t>
            </a:r>
            <a:r>
              <a:rPr lang="el-GR" sz="3400" b="1" dirty="0" smtClean="0">
                <a:solidFill>
                  <a:schemeClr val="tx1"/>
                </a:solidFill>
              </a:rPr>
              <a:t>Διαχείριση Κεφαλαιακής Επάρκειας (2)</a:t>
            </a:r>
            <a:endParaRPr lang="el-GR" sz="3400" dirty="0">
              <a:solidFill>
                <a:schemeClr val="tx1"/>
              </a:solidFill>
            </a:endParaRPr>
          </a:p>
        </p:txBody>
      </p:sp>
      <p:sp>
        <p:nvSpPr>
          <p:cNvPr id="3" name="2 - Θέση περιεχομένου"/>
          <p:cNvSpPr>
            <a:spLocks noGrp="1"/>
          </p:cNvSpPr>
          <p:nvPr>
            <p:ph idx="1"/>
          </p:nvPr>
        </p:nvSpPr>
        <p:spPr>
          <a:xfrm>
            <a:off x="0" y="764704"/>
            <a:ext cx="9144000" cy="6093296"/>
          </a:xfrm>
        </p:spPr>
        <p:txBody>
          <a:bodyPr/>
          <a:lstStyle/>
          <a:p>
            <a:pPr marL="0" lvl="1" indent="-609600" algn="just">
              <a:lnSpc>
                <a:spcPct val="90000"/>
              </a:lnSpc>
              <a:buClr>
                <a:schemeClr val="accent2"/>
              </a:buClr>
              <a:buFont typeface="Wingdings" pitchFamily="2" charset="2"/>
              <a:buChar char="ü"/>
            </a:pPr>
            <a:r>
              <a:rPr lang="el-GR" b="1" u="sng" dirty="0" smtClean="0">
                <a:solidFill>
                  <a:schemeClr val="accent2"/>
                </a:solidFill>
              </a:rPr>
              <a:t>Απόδοση ιδίων κεφαλαίων</a:t>
            </a:r>
            <a:r>
              <a:rPr lang="en-US" b="1" u="sng" dirty="0" smtClean="0">
                <a:solidFill>
                  <a:schemeClr val="accent2"/>
                </a:solidFill>
              </a:rPr>
              <a:t>:</a:t>
            </a:r>
            <a:r>
              <a:rPr lang="el-GR" b="1" u="sng" dirty="0" smtClean="0">
                <a:solidFill>
                  <a:schemeClr val="accent2"/>
                </a:solidFill>
              </a:rPr>
              <a:t> </a:t>
            </a:r>
          </a:p>
          <a:p>
            <a:pPr marL="1066800" lvl="1" indent="-609600" algn="just">
              <a:lnSpc>
                <a:spcPct val="90000"/>
              </a:lnSpc>
              <a:buClr>
                <a:srgbClr val="FF0000"/>
              </a:buClr>
              <a:buFont typeface="Wingdings" pitchFamily="2" charset="2"/>
              <a:buChar char="§"/>
            </a:pPr>
            <a:r>
              <a:rPr lang="en-US" b="1" i="1" dirty="0" smtClean="0">
                <a:solidFill>
                  <a:srgbClr val="FF0000"/>
                </a:solidFill>
              </a:rPr>
              <a:t>ROE</a:t>
            </a:r>
            <a:r>
              <a:rPr lang="el-GR" b="1" i="1" dirty="0" smtClean="0">
                <a:solidFill>
                  <a:srgbClr val="FF0000"/>
                </a:solidFill>
              </a:rPr>
              <a:t> </a:t>
            </a:r>
            <a:r>
              <a:rPr lang="en-US" b="1" dirty="0" smtClean="0">
                <a:solidFill>
                  <a:schemeClr val="accent2"/>
                </a:solidFill>
              </a:rPr>
              <a:t>= </a:t>
            </a:r>
            <a:r>
              <a:rPr lang="el-GR" b="1" dirty="0" smtClean="0">
                <a:solidFill>
                  <a:schemeClr val="accent2"/>
                </a:solidFill>
              </a:rPr>
              <a:t>καθαρά κέρδη </a:t>
            </a:r>
            <a:r>
              <a:rPr lang="el-GR" b="1" dirty="0" smtClean="0">
                <a:solidFill>
                  <a:srgbClr val="FF0000"/>
                </a:solidFill>
              </a:rPr>
              <a:t>/</a:t>
            </a:r>
            <a:r>
              <a:rPr lang="el-GR" b="1" dirty="0" smtClean="0">
                <a:solidFill>
                  <a:schemeClr val="accent2"/>
                </a:solidFill>
              </a:rPr>
              <a:t> ίδια κεφάλαια</a:t>
            </a:r>
            <a:endParaRPr lang="en-US" b="1" dirty="0" smtClean="0">
              <a:solidFill>
                <a:schemeClr val="accent2"/>
              </a:solidFill>
            </a:endParaRPr>
          </a:p>
          <a:p>
            <a:pPr marL="1066800" lvl="1" indent="-609600" algn="just">
              <a:lnSpc>
                <a:spcPct val="90000"/>
              </a:lnSpc>
              <a:buClr>
                <a:srgbClr val="FF0000"/>
              </a:buClr>
              <a:buFont typeface="Wingdings" pitchFamily="2" charset="2"/>
              <a:buChar char="§"/>
            </a:pPr>
            <a:r>
              <a:rPr lang="el-GR" b="1" dirty="0" smtClean="0">
                <a:solidFill>
                  <a:schemeClr val="accent2"/>
                </a:solidFill>
              </a:rPr>
              <a:t>Μας δείχνει τον πλούτο των μετόχων.</a:t>
            </a:r>
          </a:p>
          <a:p>
            <a:pPr marL="1066800" lvl="1" indent="-609600" algn="just">
              <a:lnSpc>
                <a:spcPct val="90000"/>
              </a:lnSpc>
              <a:buClr>
                <a:schemeClr val="accent2"/>
              </a:buClr>
              <a:buFont typeface="Wingdings" pitchFamily="2" charset="2"/>
              <a:buChar char="ü"/>
            </a:pPr>
            <a:endParaRPr lang="en-US" b="1" u="sng" dirty="0" smtClean="0">
              <a:solidFill>
                <a:schemeClr val="accent2"/>
              </a:solidFill>
            </a:endParaRPr>
          </a:p>
          <a:p>
            <a:pPr marL="0" lvl="1" indent="-609600" algn="just">
              <a:lnSpc>
                <a:spcPct val="90000"/>
              </a:lnSpc>
              <a:buClr>
                <a:schemeClr val="accent2"/>
              </a:buClr>
              <a:buFont typeface="Wingdings" pitchFamily="2" charset="2"/>
              <a:buChar char="ü"/>
            </a:pPr>
            <a:r>
              <a:rPr lang="el-GR" b="1" u="sng" dirty="0" smtClean="0">
                <a:solidFill>
                  <a:schemeClr val="accent2"/>
                </a:solidFill>
              </a:rPr>
              <a:t>Απόδοση ενεργητικού:</a:t>
            </a:r>
          </a:p>
          <a:p>
            <a:pPr marL="1066800" lvl="1" indent="-609600" algn="just">
              <a:lnSpc>
                <a:spcPct val="90000"/>
              </a:lnSpc>
              <a:buClr>
                <a:srgbClr val="FF0000"/>
              </a:buClr>
              <a:buFont typeface="Wingdings" pitchFamily="2" charset="2"/>
              <a:buChar char="§"/>
            </a:pPr>
            <a:r>
              <a:rPr lang="en-US" b="1" i="1" dirty="0" smtClean="0">
                <a:solidFill>
                  <a:srgbClr val="FF0000"/>
                </a:solidFill>
              </a:rPr>
              <a:t>ROA</a:t>
            </a:r>
            <a:r>
              <a:rPr lang="el-GR" b="1" i="1" dirty="0" smtClean="0">
                <a:solidFill>
                  <a:srgbClr val="FF0000"/>
                </a:solidFill>
              </a:rPr>
              <a:t> </a:t>
            </a:r>
            <a:r>
              <a:rPr lang="en-US" b="1" dirty="0" smtClean="0">
                <a:solidFill>
                  <a:schemeClr val="accent2"/>
                </a:solidFill>
              </a:rPr>
              <a:t>= </a:t>
            </a:r>
            <a:r>
              <a:rPr lang="el-GR" b="1" dirty="0" smtClean="0">
                <a:solidFill>
                  <a:schemeClr val="accent2"/>
                </a:solidFill>
              </a:rPr>
              <a:t>καθαρά κέρδη </a:t>
            </a:r>
            <a:r>
              <a:rPr lang="el-GR" b="1" dirty="0" smtClean="0">
                <a:solidFill>
                  <a:srgbClr val="FF0000"/>
                </a:solidFill>
              </a:rPr>
              <a:t>/ </a:t>
            </a:r>
            <a:r>
              <a:rPr lang="el-GR" b="1" dirty="0" smtClean="0">
                <a:solidFill>
                  <a:schemeClr val="accent2"/>
                </a:solidFill>
              </a:rPr>
              <a:t>σύνολο ενεργητικού</a:t>
            </a:r>
          </a:p>
          <a:p>
            <a:pPr marL="1066800" lvl="1" indent="-609600" algn="just">
              <a:lnSpc>
                <a:spcPct val="90000"/>
              </a:lnSpc>
              <a:buClr>
                <a:srgbClr val="FF0000"/>
              </a:buClr>
              <a:buFont typeface="Wingdings" pitchFamily="2" charset="2"/>
              <a:buChar char="§"/>
            </a:pPr>
            <a:r>
              <a:rPr lang="el-GR" b="1" dirty="0" smtClean="0">
                <a:solidFill>
                  <a:schemeClr val="accent2"/>
                </a:solidFill>
              </a:rPr>
              <a:t>Μας πληροφορεί πόσο </a:t>
            </a:r>
            <a:r>
              <a:rPr lang="el-GR" b="1" dirty="0" smtClean="0">
                <a:solidFill>
                  <a:srgbClr val="FF0000"/>
                </a:solidFill>
              </a:rPr>
              <a:t>αποτελεσματικά</a:t>
            </a:r>
            <a:r>
              <a:rPr lang="el-GR" b="1" dirty="0" smtClean="0">
                <a:solidFill>
                  <a:schemeClr val="accent2"/>
                </a:solidFill>
              </a:rPr>
              <a:t> λειτουργεί η τράπεζα .</a:t>
            </a:r>
          </a:p>
          <a:p>
            <a:pPr marL="1066800" lvl="1" indent="-609600" algn="just">
              <a:lnSpc>
                <a:spcPct val="90000"/>
              </a:lnSpc>
              <a:buClr>
                <a:schemeClr val="accent2"/>
              </a:buClr>
              <a:buFont typeface="Wingdings" pitchFamily="2" charset="2"/>
              <a:buChar char="ü"/>
            </a:pPr>
            <a:endParaRPr lang="el-GR" b="1" dirty="0" smtClean="0">
              <a:solidFill>
                <a:schemeClr val="accent2"/>
              </a:solidFill>
            </a:endParaRPr>
          </a:p>
          <a:p>
            <a:pPr marL="0" lvl="1" indent="-609600" algn="just">
              <a:lnSpc>
                <a:spcPct val="90000"/>
              </a:lnSpc>
              <a:buClr>
                <a:schemeClr val="accent2"/>
              </a:buClr>
              <a:buFont typeface="Wingdings" pitchFamily="2" charset="2"/>
              <a:buChar char="ü"/>
            </a:pPr>
            <a:r>
              <a:rPr lang="el-GR" b="1" u="sng" dirty="0" smtClean="0">
                <a:solidFill>
                  <a:schemeClr val="accent2"/>
                </a:solidFill>
              </a:rPr>
              <a:t>Πολλαπλασιαστής ιδίων κεφαλαίων </a:t>
            </a:r>
            <a:r>
              <a:rPr lang="en-US" b="1" u="sng" dirty="0" smtClean="0">
                <a:solidFill>
                  <a:schemeClr val="accent2"/>
                </a:solidFill>
              </a:rPr>
              <a:t>(Equity Multiplier):</a:t>
            </a:r>
            <a:endParaRPr lang="el-GR" b="1" u="sng" dirty="0" smtClean="0">
              <a:solidFill>
                <a:schemeClr val="accent2"/>
              </a:solidFill>
            </a:endParaRPr>
          </a:p>
          <a:p>
            <a:pPr marL="1066800" lvl="1" indent="-609600" algn="just">
              <a:lnSpc>
                <a:spcPct val="90000"/>
              </a:lnSpc>
              <a:buClr>
                <a:srgbClr val="FF0000"/>
              </a:buClr>
              <a:buFont typeface="Wingdings" pitchFamily="2" charset="2"/>
              <a:buChar char="§"/>
            </a:pPr>
            <a:r>
              <a:rPr lang="en-US" b="1" i="1" dirty="0" smtClean="0">
                <a:solidFill>
                  <a:srgbClr val="FF0000"/>
                </a:solidFill>
              </a:rPr>
              <a:t>EM</a:t>
            </a:r>
            <a:r>
              <a:rPr lang="el-GR" b="1" dirty="0" smtClean="0">
                <a:solidFill>
                  <a:schemeClr val="accent2"/>
                </a:solidFill>
              </a:rPr>
              <a:t> =</a:t>
            </a:r>
            <a:r>
              <a:rPr lang="en-US" b="1" dirty="0" smtClean="0">
                <a:solidFill>
                  <a:schemeClr val="accent2"/>
                </a:solidFill>
              </a:rPr>
              <a:t>  </a:t>
            </a:r>
            <a:r>
              <a:rPr lang="el-GR" b="1" dirty="0" smtClean="0">
                <a:solidFill>
                  <a:schemeClr val="accent2"/>
                </a:solidFill>
              </a:rPr>
              <a:t>σύνολο ενεργητικού </a:t>
            </a:r>
            <a:r>
              <a:rPr lang="el-GR" b="1" dirty="0" smtClean="0">
                <a:solidFill>
                  <a:srgbClr val="FF0000"/>
                </a:solidFill>
              </a:rPr>
              <a:t>/</a:t>
            </a:r>
            <a:r>
              <a:rPr lang="el-GR" b="1" dirty="0" smtClean="0">
                <a:solidFill>
                  <a:schemeClr val="accent2"/>
                </a:solidFill>
              </a:rPr>
              <a:t> ίδια</a:t>
            </a:r>
            <a:r>
              <a:rPr lang="en-US" b="1" dirty="0" smtClean="0">
                <a:solidFill>
                  <a:schemeClr val="accent2"/>
                </a:solidFill>
              </a:rPr>
              <a:t> </a:t>
            </a:r>
            <a:r>
              <a:rPr lang="el-GR" b="1" dirty="0" smtClean="0">
                <a:solidFill>
                  <a:schemeClr val="accent2"/>
                </a:solidFill>
              </a:rPr>
              <a:t>κεφάλαια </a:t>
            </a:r>
            <a:endParaRPr lang="en-US" b="1" dirty="0" smtClean="0">
              <a:solidFill>
                <a:schemeClr val="accent2"/>
              </a:solidFill>
            </a:endParaRPr>
          </a:p>
          <a:p>
            <a:pPr marL="1066800" lvl="1" indent="-609600" algn="just">
              <a:lnSpc>
                <a:spcPct val="90000"/>
              </a:lnSpc>
              <a:buClr>
                <a:srgbClr val="FF0000"/>
              </a:buClr>
              <a:buFont typeface="Wingdings" pitchFamily="2" charset="2"/>
              <a:buChar char="§"/>
            </a:pPr>
            <a:r>
              <a:rPr lang="en-US" b="1" i="1" dirty="0" smtClean="0">
                <a:solidFill>
                  <a:srgbClr val="FF0000"/>
                </a:solidFill>
              </a:rPr>
              <a:t>ROE</a:t>
            </a:r>
            <a:r>
              <a:rPr lang="el-GR" b="1" i="1" dirty="0" smtClean="0">
                <a:solidFill>
                  <a:srgbClr val="FF0000"/>
                </a:solidFill>
              </a:rPr>
              <a:t> = </a:t>
            </a:r>
            <a:r>
              <a:rPr lang="en-US" b="1" i="1" dirty="0" smtClean="0">
                <a:solidFill>
                  <a:srgbClr val="FF0000"/>
                </a:solidFill>
              </a:rPr>
              <a:t>ROA</a:t>
            </a:r>
            <a:r>
              <a:rPr lang="el-GR" b="1" i="1" dirty="0" smtClean="0">
                <a:solidFill>
                  <a:srgbClr val="FF0000"/>
                </a:solidFill>
              </a:rPr>
              <a:t> </a:t>
            </a:r>
            <a:r>
              <a:rPr lang="en-US" b="1" i="1" dirty="0" smtClean="0">
                <a:solidFill>
                  <a:srgbClr val="FF0000"/>
                </a:solidFill>
              </a:rPr>
              <a:t>x EM</a:t>
            </a:r>
            <a:r>
              <a:rPr lang="el-GR" b="1" dirty="0" smtClean="0">
                <a:solidFill>
                  <a:schemeClr val="accent2"/>
                </a:solidFill>
              </a:rPr>
              <a:t> </a:t>
            </a:r>
            <a:r>
              <a:rPr lang="el-GR" b="1" dirty="0" smtClean="0">
                <a:solidFill>
                  <a:srgbClr val="FF0000"/>
                </a:solidFill>
                <a:cs typeface="Times New Roman" pitchFamily="18" charset="0"/>
              </a:rPr>
              <a:t>→</a:t>
            </a:r>
          </a:p>
          <a:p>
            <a:endParaRPr lang="el-GR"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609600"/>
          </a:xfrm>
        </p:spPr>
        <p:txBody>
          <a:bodyPr/>
          <a:lstStyle/>
          <a:p>
            <a:r>
              <a:rPr lang="el-GR" sz="3200" b="1" dirty="0" smtClean="0">
                <a:solidFill>
                  <a:schemeClr val="tx1"/>
                </a:solidFill>
              </a:rPr>
              <a:t> Ι</a:t>
            </a:r>
            <a:r>
              <a:rPr lang="en-US" sz="3200" b="1" dirty="0" smtClean="0">
                <a:solidFill>
                  <a:schemeClr val="tx1"/>
                </a:solidFill>
              </a:rPr>
              <a:t>V. </a:t>
            </a:r>
            <a:r>
              <a:rPr lang="el-GR" sz="3200" b="1" dirty="0" smtClean="0">
                <a:solidFill>
                  <a:schemeClr val="tx1"/>
                </a:solidFill>
              </a:rPr>
              <a:t>Διαχείριση Κεφαλαιακής Επάρκειας (3)</a:t>
            </a:r>
            <a:endParaRPr lang="el-GR" sz="3200" b="1" dirty="0">
              <a:solidFill>
                <a:srgbClr val="FF0000"/>
              </a:solidFill>
            </a:endParaRPr>
          </a:p>
        </p:txBody>
      </p:sp>
      <p:sp>
        <p:nvSpPr>
          <p:cNvPr id="24579" name="Rectangle 3"/>
          <p:cNvSpPr>
            <a:spLocks noGrp="1" noChangeArrowheads="1"/>
          </p:cNvSpPr>
          <p:nvPr>
            <p:ph type="body" idx="1"/>
          </p:nvPr>
        </p:nvSpPr>
        <p:spPr>
          <a:xfrm>
            <a:off x="0" y="609600"/>
            <a:ext cx="9144000" cy="6248400"/>
          </a:xfrm>
        </p:spPr>
        <p:txBody>
          <a:bodyPr/>
          <a:lstStyle/>
          <a:p>
            <a:pPr marL="711200" indent="-711200" algn="just">
              <a:buClr>
                <a:schemeClr val="accent2"/>
              </a:buClr>
              <a:buFont typeface="Wingdings" pitchFamily="2" charset="2"/>
              <a:buChar char="q"/>
            </a:pPr>
            <a:r>
              <a:rPr lang="el-GR" sz="2800" b="1" dirty="0">
                <a:solidFill>
                  <a:schemeClr val="accent2"/>
                </a:solidFill>
              </a:rPr>
              <a:t>Δεδομένου του </a:t>
            </a:r>
            <a:r>
              <a:rPr lang="en-US" sz="2800" b="1" i="1" dirty="0">
                <a:solidFill>
                  <a:srgbClr val="FF0000"/>
                </a:solidFill>
              </a:rPr>
              <a:t>ROA</a:t>
            </a:r>
            <a:r>
              <a:rPr lang="el-GR" sz="2800" b="1" i="1" dirty="0">
                <a:solidFill>
                  <a:srgbClr val="FF0000"/>
                </a:solidFill>
              </a:rPr>
              <a:t>, </a:t>
            </a:r>
            <a:r>
              <a:rPr lang="el-GR" sz="2800" b="1" dirty="0">
                <a:solidFill>
                  <a:schemeClr val="accent2"/>
                </a:solidFill>
              </a:rPr>
              <a:t>όσο  </a:t>
            </a:r>
            <a:r>
              <a:rPr lang="el-GR" sz="2800" b="1" dirty="0">
                <a:solidFill>
                  <a:srgbClr val="FF0000"/>
                </a:solidFill>
                <a:cs typeface="Times New Roman" pitchFamily="18" charset="0"/>
              </a:rPr>
              <a:t>↑</a:t>
            </a:r>
            <a:r>
              <a:rPr lang="el-GR" sz="2800" b="1" dirty="0">
                <a:solidFill>
                  <a:srgbClr val="FF0000"/>
                </a:solidFill>
              </a:rPr>
              <a:t> </a:t>
            </a:r>
            <a:r>
              <a:rPr lang="el-GR" sz="2800" b="1" dirty="0">
                <a:solidFill>
                  <a:schemeClr val="accent2"/>
                </a:solidFill>
              </a:rPr>
              <a:t> </a:t>
            </a:r>
            <a:r>
              <a:rPr lang="en-US" sz="2800" b="1" i="1" dirty="0">
                <a:solidFill>
                  <a:srgbClr val="FF0000"/>
                </a:solidFill>
              </a:rPr>
              <a:t>EM</a:t>
            </a:r>
            <a:r>
              <a:rPr lang="el-GR" sz="2800" b="1" dirty="0">
                <a:solidFill>
                  <a:schemeClr val="accent2"/>
                </a:solidFill>
              </a:rPr>
              <a:t>  τόσο  </a:t>
            </a:r>
            <a:r>
              <a:rPr lang="el-GR" sz="2800" b="1" dirty="0">
                <a:solidFill>
                  <a:srgbClr val="FF0000"/>
                </a:solidFill>
                <a:cs typeface="Times New Roman" pitchFamily="18" charset="0"/>
              </a:rPr>
              <a:t>↑</a:t>
            </a:r>
            <a:r>
              <a:rPr lang="el-GR" sz="2800" b="1" dirty="0">
                <a:solidFill>
                  <a:schemeClr val="accent2"/>
                </a:solidFill>
              </a:rPr>
              <a:t>  </a:t>
            </a:r>
            <a:r>
              <a:rPr lang="en-US" sz="2800" b="1" i="1" dirty="0">
                <a:solidFill>
                  <a:srgbClr val="FF0000"/>
                </a:solidFill>
              </a:rPr>
              <a:t>ROE</a:t>
            </a:r>
            <a:endParaRPr lang="el-GR" sz="2800" b="1" i="1" dirty="0">
              <a:solidFill>
                <a:srgbClr val="FF0000"/>
              </a:solidFill>
            </a:endParaRPr>
          </a:p>
          <a:p>
            <a:pPr marL="711200" indent="-711200" algn="just">
              <a:buClr>
                <a:schemeClr val="accent2"/>
              </a:buClr>
              <a:buFont typeface="Wingdings" pitchFamily="2" charset="2"/>
              <a:buChar char="q"/>
            </a:pPr>
            <a:r>
              <a:rPr lang="el-GR" sz="2800" b="1" dirty="0">
                <a:solidFill>
                  <a:srgbClr val="FF0000"/>
                </a:solidFill>
                <a:cs typeface="Times New Roman" pitchFamily="18" charset="0"/>
              </a:rPr>
              <a:t>↑</a:t>
            </a:r>
            <a:r>
              <a:rPr lang="el-GR" sz="2800" b="1" dirty="0">
                <a:solidFill>
                  <a:schemeClr val="accent2"/>
                </a:solidFill>
              </a:rPr>
              <a:t> </a:t>
            </a:r>
            <a:r>
              <a:rPr lang="el-GR" sz="2800" b="1" dirty="0" smtClean="0">
                <a:solidFill>
                  <a:schemeClr val="accent2"/>
                </a:solidFill>
              </a:rPr>
              <a:t>Ιδίων Κεφαλαίων </a:t>
            </a:r>
            <a:r>
              <a:rPr lang="el-GR" sz="2800" b="1" dirty="0">
                <a:solidFill>
                  <a:srgbClr val="FF0000"/>
                </a:solidFill>
                <a:cs typeface="Times New Roman" pitchFamily="18" charset="0"/>
              </a:rPr>
              <a:t>→</a:t>
            </a:r>
            <a:r>
              <a:rPr lang="el-GR" sz="2800" b="1" dirty="0">
                <a:solidFill>
                  <a:schemeClr val="accent2"/>
                </a:solidFill>
              </a:rPr>
              <a:t> </a:t>
            </a:r>
            <a:r>
              <a:rPr lang="el-GR" sz="2800" b="1" dirty="0">
                <a:solidFill>
                  <a:srgbClr val="FF0000"/>
                </a:solidFill>
                <a:cs typeface="Times New Roman" pitchFamily="18" charset="0"/>
              </a:rPr>
              <a:t>↓</a:t>
            </a:r>
            <a:r>
              <a:rPr lang="el-GR" sz="2800" b="1" dirty="0">
                <a:solidFill>
                  <a:schemeClr val="accent2"/>
                </a:solidFill>
              </a:rPr>
              <a:t> </a:t>
            </a:r>
            <a:r>
              <a:rPr lang="en-US" sz="2800" b="1" i="1" dirty="0">
                <a:solidFill>
                  <a:srgbClr val="FF0000"/>
                </a:solidFill>
              </a:rPr>
              <a:t>EM</a:t>
            </a:r>
            <a:r>
              <a:rPr lang="el-GR" sz="2800" b="1" dirty="0">
                <a:solidFill>
                  <a:schemeClr val="accent2"/>
                </a:solidFill>
              </a:rPr>
              <a:t> , </a:t>
            </a:r>
            <a:r>
              <a:rPr lang="el-GR" sz="2800" b="1" dirty="0">
                <a:solidFill>
                  <a:srgbClr val="FF0000"/>
                </a:solidFill>
                <a:cs typeface="Times New Roman" pitchFamily="18" charset="0"/>
              </a:rPr>
              <a:t>↓</a:t>
            </a:r>
            <a:r>
              <a:rPr lang="el-GR" sz="2800" b="1" dirty="0">
                <a:solidFill>
                  <a:schemeClr val="accent2"/>
                </a:solidFill>
              </a:rPr>
              <a:t> </a:t>
            </a:r>
            <a:r>
              <a:rPr lang="en-US" sz="2800" b="1" i="1" dirty="0">
                <a:solidFill>
                  <a:srgbClr val="FF0000"/>
                </a:solidFill>
              </a:rPr>
              <a:t>ROE</a:t>
            </a:r>
            <a:r>
              <a:rPr lang="el-GR" sz="2800" b="1" i="1" dirty="0">
                <a:solidFill>
                  <a:srgbClr val="FF0000"/>
                </a:solidFill>
              </a:rPr>
              <a:t> </a:t>
            </a:r>
          </a:p>
          <a:p>
            <a:pPr marL="711200" indent="-711200" algn="just">
              <a:buClr>
                <a:schemeClr val="accent2"/>
              </a:buClr>
              <a:buFont typeface="Wingdings" pitchFamily="2" charset="2"/>
              <a:buChar char="q"/>
            </a:pPr>
            <a:r>
              <a:rPr lang="el-GR" sz="2800" b="1" dirty="0">
                <a:solidFill>
                  <a:schemeClr val="accent2"/>
                </a:solidFill>
              </a:rPr>
              <a:t>Αντιστάθμιση κινδύνου-απόδοσης</a:t>
            </a:r>
            <a:r>
              <a:rPr lang="el-GR" sz="2800" b="1" dirty="0">
                <a:solidFill>
                  <a:srgbClr val="FF0000"/>
                </a:solidFill>
              </a:rPr>
              <a:t> (</a:t>
            </a:r>
            <a:r>
              <a:rPr lang="en-US" sz="2800" b="1" dirty="0">
                <a:solidFill>
                  <a:srgbClr val="FF0000"/>
                </a:solidFill>
              </a:rPr>
              <a:t>risk-return trade-off)</a:t>
            </a:r>
            <a:r>
              <a:rPr lang="el-GR" sz="2800" b="1" dirty="0">
                <a:solidFill>
                  <a:srgbClr val="FF0000"/>
                </a:solidFill>
              </a:rPr>
              <a:t>:</a:t>
            </a:r>
          </a:p>
          <a:p>
            <a:pPr marL="711200" indent="-711200" algn="just">
              <a:buClr>
                <a:srgbClr val="FF0000"/>
              </a:buClr>
              <a:buFont typeface="Wingdings" pitchFamily="2" charset="2"/>
              <a:buNone/>
            </a:pPr>
            <a:r>
              <a:rPr lang="el-GR" sz="2800" b="1" dirty="0">
                <a:solidFill>
                  <a:schemeClr val="accent2"/>
                </a:solidFill>
              </a:rPr>
              <a:t>	</a:t>
            </a:r>
            <a:r>
              <a:rPr lang="el-GR" sz="2800" b="1" dirty="0">
                <a:solidFill>
                  <a:srgbClr val="FF0000"/>
                </a:solidFill>
                <a:cs typeface="Times New Roman" pitchFamily="18" charset="0"/>
              </a:rPr>
              <a:t>↑</a:t>
            </a:r>
            <a:r>
              <a:rPr lang="el-GR" sz="2800" b="1" dirty="0">
                <a:solidFill>
                  <a:schemeClr val="accent2"/>
                </a:solidFill>
              </a:rPr>
              <a:t> </a:t>
            </a:r>
            <a:r>
              <a:rPr lang="el-GR" sz="2800" b="1" dirty="0" smtClean="0">
                <a:solidFill>
                  <a:schemeClr val="accent2"/>
                </a:solidFill>
              </a:rPr>
              <a:t>Ίδια Κεφάλαια </a:t>
            </a:r>
            <a:r>
              <a:rPr lang="el-GR" sz="2800" b="1" dirty="0">
                <a:solidFill>
                  <a:srgbClr val="FF0000"/>
                </a:solidFill>
                <a:cs typeface="Times New Roman" pitchFamily="18" charset="0"/>
              </a:rPr>
              <a:t>→</a:t>
            </a:r>
            <a:r>
              <a:rPr lang="el-GR" sz="2800" b="1" dirty="0">
                <a:solidFill>
                  <a:schemeClr val="accent2"/>
                </a:solidFill>
              </a:rPr>
              <a:t> </a:t>
            </a:r>
            <a:r>
              <a:rPr lang="el-GR" sz="2800" b="1" dirty="0" smtClean="0">
                <a:solidFill>
                  <a:srgbClr val="FF0000"/>
                </a:solidFill>
                <a:cs typeface="Times New Roman" pitchFamily="18" charset="0"/>
              </a:rPr>
              <a:t>↓ </a:t>
            </a:r>
            <a:r>
              <a:rPr lang="el-GR" sz="2800" b="1" dirty="0" smtClean="0">
                <a:solidFill>
                  <a:srgbClr val="FF0000"/>
                </a:solidFill>
              </a:rPr>
              <a:t>κίνδυνος </a:t>
            </a:r>
            <a:r>
              <a:rPr lang="el-GR" sz="2800" b="1" dirty="0">
                <a:solidFill>
                  <a:srgbClr val="FF0000"/>
                </a:solidFill>
              </a:rPr>
              <a:t>πτώχευσης </a:t>
            </a:r>
            <a:r>
              <a:rPr lang="el-GR" sz="2800" b="1" dirty="0">
                <a:solidFill>
                  <a:schemeClr val="accent2"/>
                </a:solidFill>
              </a:rPr>
              <a:t>και</a:t>
            </a:r>
            <a:r>
              <a:rPr lang="el-GR" sz="2800" b="1" dirty="0">
                <a:solidFill>
                  <a:srgbClr val="FF0000"/>
                </a:solidFill>
              </a:rPr>
              <a:t> </a:t>
            </a:r>
            <a:r>
              <a:rPr lang="el-GR" sz="2800" b="1" dirty="0">
                <a:solidFill>
                  <a:srgbClr val="FF0000"/>
                </a:solidFill>
                <a:cs typeface="Times New Roman" pitchFamily="18" charset="0"/>
              </a:rPr>
              <a:t>↓</a:t>
            </a:r>
            <a:r>
              <a:rPr lang="el-GR" sz="2800" b="1" dirty="0">
                <a:solidFill>
                  <a:schemeClr val="accent2"/>
                </a:solidFill>
              </a:rPr>
              <a:t> </a:t>
            </a:r>
            <a:r>
              <a:rPr lang="en-US" sz="2800" b="1" i="1" dirty="0">
                <a:solidFill>
                  <a:srgbClr val="FF0000"/>
                </a:solidFill>
              </a:rPr>
              <a:t>EM</a:t>
            </a:r>
            <a:r>
              <a:rPr lang="el-GR" sz="2800" b="1" dirty="0">
                <a:solidFill>
                  <a:schemeClr val="accent2"/>
                </a:solidFill>
              </a:rPr>
              <a:t> </a:t>
            </a:r>
            <a:r>
              <a:rPr lang="el-GR" sz="2800" b="1" dirty="0">
                <a:solidFill>
                  <a:srgbClr val="FF0000"/>
                </a:solidFill>
                <a:cs typeface="Times New Roman" pitchFamily="18" charset="0"/>
              </a:rPr>
              <a:t>→</a:t>
            </a:r>
            <a:r>
              <a:rPr lang="el-GR" sz="2800" b="1" dirty="0">
                <a:solidFill>
                  <a:schemeClr val="accent2"/>
                </a:solidFill>
              </a:rPr>
              <a:t> δεδομένου του </a:t>
            </a:r>
            <a:r>
              <a:rPr lang="en-US" sz="2800" b="1" i="1" dirty="0">
                <a:solidFill>
                  <a:srgbClr val="FF0000"/>
                </a:solidFill>
              </a:rPr>
              <a:t>ROA</a:t>
            </a:r>
            <a:r>
              <a:rPr lang="el-GR" sz="2800" b="1" dirty="0">
                <a:solidFill>
                  <a:schemeClr val="accent2"/>
                </a:solidFill>
              </a:rPr>
              <a:t> </a:t>
            </a:r>
            <a:r>
              <a:rPr lang="el-GR" sz="2800" b="1" dirty="0">
                <a:solidFill>
                  <a:srgbClr val="FF0000"/>
                </a:solidFill>
                <a:cs typeface="Times New Roman" pitchFamily="18" charset="0"/>
              </a:rPr>
              <a:t>→</a:t>
            </a:r>
            <a:r>
              <a:rPr lang="el-GR" sz="2800" b="1" dirty="0">
                <a:solidFill>
                  <a:schemeClr val="accent2"/>
                </a:solidFill>
              </a:rPr>
              <a:t> </a:t>
            </a:r>
            <a:r>
              <a:rPr lang="el-GR" sz="2800" b="1" dirty="0">
                <a:solidFill>
                  <a:srgbClr val="FF0000"/>
                </a:solidFill>
                <a:cs typeface="Times New Roman" pitchFamily="18" charset="0"/>
              </a:rPr>
              <a:t>↓</a:t>
            </a:r>
            <a:r>
              <a:rPr lang="el-GR" sz="2800" b="1" dirty="0">
                <a:solidFill>
                  <a:schemeClr val="accent2"/>
                </a:solidFill>
              </a:rPr>
              <a:t> </a:t>
            </a:r>
            <a:r>
              <a:rPr lang="en-US" sz="2800" b="1" i="1" dirty="0">
                <a:solidFill>
                  <a:srgbClr val="FF0000"/>
                </a:solidFill>
              </a:rPr>
              <a:t>ROE</a:t>
            </a:r>
            <a:r>
              <a:rPr lang="el-GR" sz="2800" b="1" i="1" dirty="0">
                <a:solidFill>
                  <a:schemeClr val="accent2"/>
                </a:solidFill>
              </a:rPr>
              <a:t> </a:t>
            </a:r>
            <a:r>
              <a:rPr lang="el-GR" sz="2800" b="1" dirty="0">
                <a:solidFill>
                  <a:schemeClr val="accent2"/>
                </a:solidFill>
              </a:rPr>
              <a:t>και </a:t>
            </a:r>
            <a:r>
              <a:rPr lang="el-GR" sz="2800" b="1" dirty="0" smtClean="0">
                <a:solidFill>
                  <a:schemeClr val="accent2"/>
                </a:solidFill>
              </a:rPr>
              <a:t>αντίστροφα.</a:t>
            </a:r>
            <a:endParaRPr lang="el-GR" sz="2800" b="1" dirty="0">
              <a:solidFill>
                <a:schemeClr val="accent2"/>
              </a:solidFill>
            </a:endParaRPr>
          </a:p>
          <a:p>
            <a:pPr marL="711200" indent="-711200" algn="just">
              <a:buClr>
                <a:schemeClr val="accent2"/>
              </a:buClr>
              <a:buFont typeface="Wingdings" pitchFamily="2" charset="2"/>
              <a:buAutoNum type="arabicParenR" startAt="3"/>
            </a:pPr>
            <a:endParaRPr lang="el-GR" sz="2800" b="1" dirty="0" smtClean="0">
              <a:solidFill>
                <a:schemeClr val="accent2"/>
              </a:solidFill>
            </a:endParaRPr>
          </a:p>
          <a:p>
            <a:pPr marL="711200" indent="-711200" algn="just">
              <a:buClr>
                <a:schemeClr val="accent2"/>
              </a:buClr>
              <a:buFont typeface="+mj-lt"/>
              <a:buAutoNum type="arabicParenR" startAt="3"/>
            </a:pPr>
            <a:r>
              <a:rPr lang="el-GR" sz="2800" b="1" dirty="0" smtClean="0">
                <a:solidFill>
                  <a:srgbClr val="FF0000"/>
                </a:solidFill>
              </a:rPr>
              <a:t>Το </a:t>
            </a:r>
            <a:r>
              <a:rPr lang="el-GR" sz="2800" b="1" dirty="0">
                <a:solidFill>
                  <a:srgbClr val="FF0000"/>
                </a:solidFill>
              </a:rPr>
              <a:t>ελάχιστο μέγεθος </a:t>
            </a:r>
            <a:r>
              <a:rPr lang="el-GR" sz="2800" b="1" dirty="0" smtClean="0">
                <a:solidFill>
                  <a:schemeClr val="accent2"/>
                </a:solidFill>
              </a:rPr>
              <a:t>των Ιδίων Κεφαλαίων </a:t>
            </a:r>
            <a:r>
              <a:rPr lang="el-GR" sz="2800" b="1" dirty="0">
                <a:solidFill>
                  <a:schemeClr val="accent2"/>
                </a:solidFill>
              </a:rPr>
              <a:t>καθορίζεται από τον</a:t>
            </a:r>
            <a:r>
              <a:rPr lang="el-GR" sz="2800" b="1" dirty="0">
                <a:solidFill>
                  <a:srgbClr val="FF0000"/>
                </a:solidFill>
              </a:rPr>
              <a:t> κανονισμό </a:t>
            </a:r>
            <a:r>
              <a:rPr lang="el-GR" sz="2800" b="1" dirty="0">
                <a:solidFill>
                  <a:schemeClr val="accent2"/>
                </a:solidFill>
              </a:rPr>
              <a:t>των ελεγκτικών </a:t>
            </a:r>
            <a:r>
              <a:rPr lang="el-GR" sz="2800" b="1" dirty="0" smtClean="0">
                <a:solidFill>
                  <a:schemeClr val="accent2"/>
                </a:solidFill>
              </a:rPr>
              <a:t>αρχών και συγκεκριμένα από την Επιτροπή Βασιλείας ΙΙΙ.</a:t>
            </a:r>
            <a:endParaRPr lang="el-GR" sz="2800" b="1" dirty="0">
              <a:solidFill>
                <a:schemeClr val="accent2"/>
              </a:solidFill>
            </a:endParaRPr>
          </a:p>
          <a:p>
            <a:pPr marL="711200" indent="-711200">
              <a:buClr>
                <a:schemeClr val="accent2"/>
              </a:buClr>
              <a:buFont typeface="Wingdings" pitchFamily="2" charset="2"/>
              <a:buNone/>
            </a:pPr>
            <a:endParaRPr lang="el-GR" sz="2400" b="1" dirty="0">
              <a:solidFill>
                <a:schemeClr val="accent2"/>
              </a:solidFill>
            </a:endParaRPr>
          </a:p>
        </p:txBody>
      </p:sp>
      <p:sp>
        <p:nvSpPr>
          <p:cNvPr id="24580" name="Line 4"/>
          <p:cNvSpPr>
            <a:spLocks noChangeShapeType="1"/>
          </p:cNvSpPr>
          <p:nvPr/>
        </p:nvSpPr>
        <p:spPr bwMode="auto">
          <a:xfrm>
            <a:off x="533400" y="2819400"/>
            <a:ext cx="0" cy="0"/>
          </a:xfrm>
          <a:prstGeom prst="line">
            <a:avLst/>
          </a:prstGeom>
          <a:noFill/>
          <a:ln w="9525">
            <a:solidFill>
              <a:schemeClr val="tx1"/>
            </a:solidFill>
            <a:round/>
            <a:headEnd/>
            <a:tailEnd/>
          </a:ln>
          <a:effectLst/>
        </p:spPr>
        <p:txBody>
          <a:bodyPr/>
          <a:lstStyle/>
          <a:p>
            <a:endParaRPr lang="el-GR" dirty="0"/>
          </a:p>
        </p:txBody>
      </p:sp>
      <p:sp>
        <p:nvSpPr>
          <p:cNvPr id="24581" name="Line 5"/>
          <p:cNvSpPr>
            <a:spLocks noChangeShapeType="1"/>
          </p:cNvSpPr>
          <p:nvPr/>
        </p:nvSpPr>
        <p:spPr bwMode="auto">
          <a:xfrm>
            <a:off x="0" y="2667000"/>
            <a:ext cx="0" cy="0"/>
          </a:xfrm>
          <a:prstGeom prst="line">
            <a:avLst/>
          </a:prstGeom>
          <a:noFill/>
          <a:ln w="9525">
            <a:solidFill>
              <a:schemeClr val="tx1"/>
            </a:solidFill>
            <a:round/>
            <a:headEnd/>
            <a:tailEnd/>
          </a:ln>
          <a:effectLst/>
        </p:spPr>
        <p:txBody>
          <a:bodyPr/>
          <a:lstStyle/>
          <a:p>
            <a:endParaRPr lang="el-GR" dirty="0"/>
          </a:p>
        </p:txBody>
      </p:sp>
      <p:sp>
        <p:nvSpPr>
          <p:cNvPr id="24582" name="Line 6"/>
          <p:cNvSpPr>
            <a:spLocks noChangeShapeType="1"/>
          </p:cNvSpPr>
          <p:nvPr/>
        </p:nvSpPr>
        <p:spPr bwMode="auto">
          <a:xfrm>
            <a:off x="4191000" y="2667000"/>
            <a:ext cx="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wipe(left)">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wipe(left)">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wipe(left)">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animEffect transition="in" filter="wipe(left)">
                                      <p:cBhvr>
                                        <p:cTn id="27" dur="500"/>
                                        <p:tgtEl>
                                          <p:spTgt spid="2457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580"/>
                                        </p:tgtEl>
                                        <p:attrNameLst>
                                          <p:attrName>style.visibility</p:attrName>
                                        </p:attrNameLst>
                                      </p:cBhvr>
                                      <p:to>
                                        <p:strVal val="visible"/>
                                      </p:to>
                                    </p:set>
                                    <p:anim calcmode="lin" valueType="num">
                                      <p:cBhvr additive="base">
                                        <p:cTn id="32" dur="500" fill="hold"/>
                                        <p:tgtEl>
                                          <p:spTgt spid="24580"/>
                                        </p:tgtEl>
                                        <p:attrNameLst>
                                          <p:attrName>ppt_x</p:attrName>
                                        </p:attrNameLst>
                                      </p:cBhvr>
                                      <p:tavLst>
                                        <p:tav tm="0">
                                          <p:val>
                                            <p:strVal val="0-#ppt_w/2"/>
                                          </p:val>
                                        </p:tav>
                                        <p:tav tm="100000">
                                          <p:val>
                                            <p:strVal val="#ppt_x"/>
                                          </p:val>
                                        </p:tav>
                                      </p:tavLst>
                                    </p:anim>
                                    <p:anim calcmode="lin" valueType="num">
                                      <p:cBhvr additive="base">
                                        <p:cTn id="33"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4581"/>
                                        </p:tgtEl>
                                        <p:attrNameLst>
                                          <p:attrName>style.visibility</p:attrName>
                                        </p:attrNameLst>
                                      </p:cBhvr>
                                      <p:to>
                                        <p:strVal val="visible"/>
                                      </p:to>
                                    </p:set>
                                    <p:anim calcmode="lin" valueType="num">
                                      <p:cBhvr additive="base">
                                        <p:cTn id="38" dur="500" fill="hold"/>
                                        <p:tgtEl>
                                          <p:spTgt spid="24581"/>
                                        </p:tgtEl>
                                        <p:attrNameLst>
                                          <p:attrName>ppt_x</p:attrName>
                                        </p:attrNameLst>
                                      </p:cBhvr>
                                      <p:tavLst>
                                        <p:tav tm="0">
                                          <p:val>
                                            <p:strVal val="0-#ppt_w/2"/>
                                          </p:val>
                                        </p:tav>
                                        <p:tav tm="100000">
                                          <p:val>
                                            <p:strVal val="#ppt_x"/>
                                          </p:val>
                                        </p:tav>
                                      </p:tavLst>
                                    </p:anim>
                                    <p:anim calcmode="lin" valueType="num">
                                      <p:cBhvr additive="base">
                                        <p:cTn id="39" dur="500" fill="hold"/>
                                        <p:tgtEl>
                                          <p:spTgt spid="2458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4582"/>
                                        </p:tgtEl>
                                        <p:attrNameLst>
                                          <p:attrName>style.visibility</p:attrName>
                                        </p:attrNameLst>
                                      </p:cBhvr>
                                      <p:to>
                                        <p:strVal val="visible"/>
                                      </p:to>
                                    </p:set>
                                    <p:anim calcmode="lin" valueType="num">
                                      <p:cBhvr additive="base">
                                        <p:cTn id="44" dur="500" fill="hold"/>
                                        <p:tgtEl>
                                          <p:spTgt spid="24582"/>
                                        </p:tgtEl>
                                        <p:attrNameLst>
                                          <p:attrName>ppt_x</p:attrName>
                                        </p:attrNameLst>
                                      </p:cBhvr>
                                      <p:tavLst>
                                        <p:tav tm="0">
                                          <p:val>
                                            <p:strVal val="0-#ppt_w/2"/>
                                          </p:val>
                                        </p:tav>
                                        <p:tav tm="100000">
                                          <p:val>
                                            <p:strVal val="#ppt_x"/>
                                          </p:val>
                                        </p:tav>
                                      </p:tavLst>
                                    </p:anim>
                                    <p:anim calcmode="lin" valueType="num">
                                      <p:cBhvr additive="base">
                                        <p:cTn id="45"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bldLvl="5" autoUpdateAnimBg="0"/>
      <p:bldP spid="24580" grpId="0" animBg="1"/>
      <p:bldP spid="24581" grpId="0" animBg="1"/>
      <p:bldP spid="24582"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18058"/>
          </a:xfrm>
        </p:spPr>
        <p:txBody>
          <a:bodyPr/>
          <a:lstStyle/>
          <a:p>
            <a:r>
              <a:rPr lang="en-US" sz="3400" b="1" dirty="0" smtClean="0">
                <a:solidFill>
                  <a:schemeClr val="tx1"/>
                </a:solidFill>
              </a:rPr>
              <a:t>IV. </a:t>
            </a:r>
            <a:r>
              <a:rPr lang="el-GR" sz="3400" b="1" dirty="0" smtClean="0">
                <a:solidFill>
                  <a:schemeClr val="tx1"/>
                </a:solidFill>
              </a:rPr>
              <a:t>Διαχείριση Κεφαλαιακής Επάρκειας (3)</a:t>
            </a:r>
            <a:endParaRPr lang="el-GR" sz="3400" dirty="0"/>
          </a:p>
        </p:txBody>
      </p:sp>
      <p:sp>
        <p:nvSpPr>
          <p:cNvPr id="3" name="2 - Θέση περιεχομένου"/>
          <p:cNvSpPr>
            <a:spLocks noGrp="1"/>
          </p:cNvSpPr>
          <p:nvPr>
            <p:ph idx="1"/>
          </p:nvPr>
        </p:nvSpPr>
        <p:spPr>
          <a:xfrm>
            <a:off x="0" y="764704"/>
            <a:ext cx="9144000" cy="6093296"/>
          </a:xfrm>
        </p:spPr>
        <p:txBody>
          <a:bodyPr/>
          <a:lstStyle/>
          <a:p>
            <a:pPr marL="711200" indent="-711200" algn="just">
              <a:buClr>
                <a:schemeClr val="accent2"/>
              </a:buClr>
              <a:buNone/>
            </a:pPr>
            <a:r>
              <a:rPr lang="el-GR" b="1" dirty="0" smtClean="0">
                <a:solidFill>
                  <a:srgbClr val="FF0000"/>
                </a:solidFill>
              </a:rPr>
              <a:t>4.   Διαχείριση κεφαλαίου</a:t>
            </a:r>
            <a:r>
              <a:rPr lang="el-GR" b="1" dirty="0" smtClean="0">
                <a:solidFill>
                  <a:schemeClr val="accent2"/>
                </a:solidFill>
              </a:rPr>
              <a:t>: π.χ. μια σημαντική αύξηση ζημιών από χορηγήσεις </a:t>
            </a:r>
            <a:r>
              <a:rPr lang="el-GR" b="1" dirty="0" smtClean="0">
                <a:solidFill>
                  <a:srgbClr val="FF0000"/>
                </a:solidFill>
                <a:cs typeface="Times New Roman" pitchFamily="18" charset="0"/>
              </a:rPr>
              <a:t>→ ↓ </a:t>
            </a:r>
            <a:r>
              <a:rPr lang="el-GR" b="1" dirty="0" smtClean="0">
                <a:solidFill>
                  <a:schemeClr val="accent2"/>
                </a:solidFill>
              </a:rPr>
              <a:t>Ιδίων Κεφαλαίων, η τράπεζα έχει </a:t>
            </a:r>
            <a:r>
              <a:rPr lang="el-GR" b="1" dirty="0" smtClean="0">
                <a:solidFill>
                  <a:srgbClr val="FF0000"/>
                </a:solidFill>
              </a:rPr>
              <a:t>τρεις επιλογές</a:t>
            </a:r>
            <a:r>
              <a:rPr lang="el-GR" b="1" dirty="0" smtClean="0">
                <a:solidFill>
                  <a:schemeClr val="accent2"/>
                </a:solidFill>
              </a:rPr>
              <a:t>:</a:t>
            </a:r>
          </a:p>
          <a:p>
            <a:pPr marL="711200" indent="-711200" algn="just">
              <a:buClr>
                <a:schemeClr val="accent2"/>
              </a:buClr>
              <a:buFont typeface="+mj-lt"/>
              <a:buAutoNum type="romanLcPeriod"/>
            </a:pPr>
            <a:r>
              <a:rPr lang="el-GR" b="1" dirty="0" smtClean="0">
                <a:solidFill>
                  <a:srgbClr val="FF0000"/>
                </a:solidFill>
              </a:rPr>
              <a:t>Αύξηση</a:t>
            </a:r>
            <a:r>
              <a:rPr lang="el-GR" b="1" dirty="0" smtClean="0">
                <a:solidFill>
                  <a:schemeClr val="accent2"/>
                </a:solidFill>
              </a:rPr>
              <a:t> μετοχικού κεφαλαίου με έκδοση νέων μετοχών. </a:t>
            </a:r>
          </a:p>
          <a:p>
            <a:pPr marL="711200" indent="-711200" algn="just">
              <a:buClr>
                <a:schemeClr val="accent2"/>
              </a:buClr>
              <a:buFont typeface="+mj-lt"/>
              <a:buAutoNum type="romanLcPeriod"/>
            </a:pPr>
            <a:r>
              <a:rPr lang="el-GR" b="1" dirty="0" smtClean="0">
                <a:solidFill>
                  <a:srgbClr val="FF0000"/>
                </a:solidFill>
              </a:rPr>
              <a:t>Αύξηση</a:t>
            </a:r>
            <a:r>
              <a:rPr lang="el-GR" b="1" dirty="0" smtClean="0">
                <a:solidFill>
                  <a:schemeClr val="accent2"/>
                </a:solidFill>
              </a:rPr>
              <a:t> του μετοχικού κεφαλαίου αυξάνοντας τα </a:t>
            </a:r>
            <a:r>
              <a:rPr lang="el-GR" b="1" dirty="0" smtClean="0">
                <a:solidFill>
                  <a:srgbClr val="FF0000"/>
                </a:solidFill>
              </a:rPr>
              <a:t>αδιανέμητα</a:t>
            </a:r>
            <a:r>
              <a:rPr lang="el-GR" b="1" dirty="0" smtClean="0">
                <a:solidFill>
                  <a:schemeClr val="accent2"/>
                </a:solidFill>
              </a:rPr>
              <a:t> κέρδη και μειώνοντας τη διάθεση κερδών (</a:t>
            </a:r>
            <a:r>
              <a:rPr lang="el-GR" b="1" dirty="0" smtClean="0">
                <a:solidFill>
                  <a:srgbClr val="FF0000"/>
                </a:solidFill>
              </a:rPr>
              <a:t>μέρισμα</a:t>
            </a:r>
            <a:r>
              <a:rPr lang="el-GR" b="1" dirty="0" smtClean="0">
                <a:solidFill>
                  <a:schemeClr val="accent2"/>
                </a:solidFill>
              </a:rPr>
              <a:t>). </a:t>
            </a:r>
          </a:p>
          <a:p>
            <a:pPr marL="711200" indent="-711200" algn="just">
              <a:buClr>
                <a:schemeClr val="accent2"/>
              </a:buClr>
              <a:buFont typeface="+mj-lt"/>
              <a:buAutoNum type="romanLcPeriod"/>
            </a:pPr>
            <a:r>
              <a:rPr lang="el-GR" b="1" dirty="0" smtClean="0">
                <a:solidFill>
                  <a:srgbClr val="FF0000"/>
                </a:solidFill>
              </a:rPr>
              <a:t>Μείωση</a:t>
            </a:r>
            <a:r>
              <a:rPr lang="el-GR" b="1" dirty="0" smtClean="0">
                <a:solidFill>
                  <a:schemeClr val="accent2"/>
                </a:solidFill>
              </a:rPr>
              <a:t> των χορηγήσεων (τιτλοποίηση χρέους) και συνεπώς, μείωση του μεγέθους της τράπεζας. </a:t>
            </a:r>
          </a:p>
          <a:p>
            <a:endParaRPr lang="el-GR"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9144000" cy="1143000"/>
          </a:xfrm>
        </p:spPr>
        <p:txBody>
          <a:bodyPr/>
          <a:lstStyle/>
          <a:p>
            <a:pPr eaLnBrk="1" hangingPunct="1"/>
            <a:r>
              <a:rPr lang="el-GR" b="1" dirty="0" smtClean="0"/>
              <a:t>Απλός Ισολογισμός</a:t>
            </a:r>
          </a:p>
        </p:txBody>
      </p:sp>
      <p:sp>
        <p:nvSpPr>
          <p:cNvPr id="5123" name="Rectangle 4"/>
          <p:cNvSpPr>
            <a:spLocks noGrp="1" noChangeArrowheads="1"/>
          </p:cNvSpPr>
          <p:nvPr>
            <p:ph type="body" idx="1"/>
          </p:nvPr>
        </p:nvSpPr>
        <p:spPr>
          <a:xfrm>
            <a:off x="0" y="1484313"/>
            <a:ext cx="9144000" cy="5373687"/>
          </a:xfrm>
          <a:noFill/>
        </p:spPr>
        <p:txBody>
          <a:bodyPr/>
          <a:lstStyle/>
          <a:p>
            <a:pPr eaLnBrk="1" hangingPunct="1">
              <a:lnSpc>
                <a:spcPct val="80000"/>
              </a:lnSpc>
              <a:buFontTx/>
              <a:buNone/>
            </a:pPr>
            <a:r>
              <a:rPr lang="el-GR" sz="2000" i="1" dirty="0" smtClean="0"/>
              <a:t>	</a:t>
            </a:r>
            <a:r>
              <a:rPr lang="en-GB" sz="2000" i="1" dirty="0" smtClean="0"/>
              <a:t>		Assets			</a:t>
            </a:r>
            <a:r>
              <a:rPr lang="el-GR" sz="2000" i="1" dirty="0" smtClean="0"/>
              <a:t>	</a:t>
            </a:r>
            <a:r>
              <a:rPr lang="en-GB" sz="2000" i="1" dirty="0" smtClean="0"/>
              <a:t>Liabilities</a:t>
            </a:r>
          </a:p>
          <a:p>
            <a:pPr eaLnBrk="1" hangingPunct="1">
              <a:lnSpc>
                <a:spcPct val="80000"/>
              </a:lnSpc>
            </a:pPr>
            <a:endParaRPr lang="en-GB" sz="2000" dirty="0" smtClean="0"/>
          </a:p>
          <a:p>
            <a:pPr eaLnBrk="1" hangingPunct="1">
              <a:lnSpc>
                <a:spcPct val="80000"/>
              </a:lnSpc>
            </a:pPr>
            <a:r>
              <a:rPr lang="el-GR" sz="2000" dirty="0" smtClean="0"/>
              <a:t>Ρευστά</a:t>
            </a:r>
            <a:r>
              <a:rPr lang="en-GB" sz="2000" dirty="0" smtClean="0"/>
              <a:t>			  10	</a:t>
            </a:r>
            <a:r>
              <a:rPr lang="el-GR" sz="2000" dirty="0" smtClean="0"/>
              <a:t>Καταθέσεις Όψεως		40</a:t>
            </a:r>
          </a:p>
          <a:p>
            <a:pPr eaLnBrk="1" hangingPunct="1">
              <a:lnSpc>
                <a:spcPct val="80000"/>
              </a:lnSpc>
            </a:pPr>
            <a:r>
              <a:rPr lang="el-GR" sz="2000" dirty="0" smtClean="0"/>
              <a:t>Καταθέσεις στην ΚΤ	      </a:t>
            </a:r>
            <a:r>
              <a:rPr lang="en-GB" sz="2000" dirty="0" smtClean="0"/>
              <a:t>        </a:t>
            </a:r>
            <a:r>
              <a:rPr lang="el-GR" sz="2000" dirty="0" smtClean="0"/>
              <a:t>   </a:t>
            </a:r>
            <a:r>
              <a:rPr lang="en-GB" sz="2000" dirty="0" smtClean="0"/>
              <a:t>5	</a:t>
            </a:r>
            <a:r>
              <a:rPr lang="el-GR" sz="2000" dirty="0" smtClean="0"/>
              <a:t>Καταθέσεις Ταμιευτηρίου	30</a:t>
            </a:r>
            <a:endParaRPr lang="en-GB" sz="2000" dirty="0" smtClean="0"/>
          </a:p>
          <a:p>
            <a:pPr eaLnBrk="1" hangingPunct="1">
              <a:lnSpc>
                <a:spcPct val="80000"/>
              </a:lnSpc>
            </a:pPr>
            <a:r>
              <a:rPr lang="el-GR" sz="2000" dirty="0" smtClean="0"/>
              <a:t>Δάνεια αγοράς χρήματος</a:t>
            </a:r>
            <a:r>
              <a:rPr lang="en-GB" sz="2000" dirty="0" smtClean="0"/>
              <a:t>	  20	</a:t>
            </a:r>
            <a:r>
              <a:rPr lang="el-GR" sz="2000" dirty="0" smtClean="0"/>
              <a:t>Καταθέσεις Προθεσμίας		20</a:t>
            </a:r>
            <a:endParaRPr lang="en-GB" sz="2000" dirty="0" smtClean="0"/>
          </a:p>
          <a:p>
            <a:pPr eaLnBrk="1" hangingPunct="1">
              <a:lnSpc>
                <a:spcPct val="80000"/>
              </a:lnSpc>
            </a:pPr>
            <a:r>
              <a:rPr lang="el-GR" sz="2000" dirty="0" smtClean="0"/>
              <a:t>Επενδύσεις</a:t>
            </a:r>
            <a:r>
              <a:rPr lang="en-GB" sz="2000" dirty="0" smtClean="0"/>
              <a:t>		      </a:t>
            </a:r>
            <a:r>
              <a:rPr lang="el-GR" sz="2000" dirty="0" smtClean="0"/>
              <a:t>        </a:t>
            </a:r>
            <a:r>
              <a:rPr lang="en-GB" sz="2000" dirty="0" smtClean="0"/>
              <a:t> 20</a:t>
            </a:r>
          </a:p>
          <a:p>
            <a:pPr eaLnBrk="1" hangingPunct="1">
              <a:lnSpc>
                <a:spcPct val="80000"/>
              </a:lnSpc>
            </a:pPr>
            <a:r>
              <a:rPr lang="el-GR" sz="2000" dirty="0" smtClean="0"/>
              <a:t>Δάνεια	</a:t>
            </a:r>
            <a:r>
              <a:rPr lang="en-GB" sz="2000" dirty="0" smtClean="0"/>
              <a:t>		  40	</a:t>
            </a:r>
            <a:r>
              <a:rPr lang="el-GR" sz="2000" dirty="0" smtClean="0"/>
              <a:t>Ίδια Κεφάλαια			</a:t>
            </a:r>
            <a:r>
              <a:rPr lang="en-GB" sz="2000" dirty="0" smtClean="0"/>
              <a:t>10</a:t>
            </a:r>
          </a:p>
          <a:p>
            <a:pPr eaLnBrk="1" hangingPunct="1">
              <a:lnSpc>
                <a:spcPct val="80000"/>
              </a:lnSpc>
            </a:pPr>
            <a:r>
              <a:rPr lang="el-GR" sz="2000" dirty="0" smtClean="0"/>
              <a:t>Υποσχετικές και μετοχές</a:t>
            </a:r>
            <a:r>
              <a:rPr lang="en-GB" sz="2000" dirty="0" smtClean="0"/>
              <a:t>          </a:t>
            </a:r>
            <a:r>
              <a:rPr lang="el-GR" sz="2000" dirty="0" smtClean="0"/>
              <a:t>  </a:t>
            </a:r>
            <a:r>
              <a:rPr lang="en-GB" sz="2000" dirty="0" smtClean="0"/>
              <a:t>5</a:t>
            </a:r>
          </a:p>
          <a:p>
            <a:pPr eaLnBrk="1" hangingPunct="1">
              <a:lnSpc>
                <a:spcPct val="80000"/>
              </a:lnSpc>
            </a:pPr>
            <a:endParaRPr lang="en-GB" sz="2000" dirty="0" smtClean="0"/>
          </a:p>
          <a:p>
            <a:pPr eaLnBrk="1" hangingPunct="1">
              <a:lnSpc>
                <a:spcPct val="80000"/>
              </a:lnSpc>
              <a:buFontTx/>
              <a:buNone/>
            </a:pPr>
            <a:r>
              <a:rPr lang="en-GB" sz="2000" dirty="0" smtClean="0"/>
              <a:t>	</a:t>
            </a:r>
            <a:r>
              <a:rPr lang="el-GR" sz="2000" dirty="0" smtClean="0"/>
              <a:t>ΣΥΝΟΛΟ ΕΝΕΡΓΗΤΙΚΟΥ	</a:t>
            </a:r>
            <a:r>
              <a:rPr lang="en-GB" sz="2000" dirty="0" smtClean="0"/>
              <a:t>100</a:t>
            </a:r>
            <a:r>
              <a:rPr lang="el-GR" sz="2000" dirty="0" smtClean="0"/>
              <a:t>       ΣΥΝΟΛΟ ΠΑΘΗΤΙΚΟΥ</a:t>
            </a:r>
            <a:r>
              <a:rPr lang="en-GB" sz="2000" dirty="0" smtClean="0"/>
              <a:t>	</a:t>
            </a:r>
            <a:r>
              <a:rPr lang="el-GR" sz="2000" dirty="0" smtClean="0"/>
              <a:t>           </a:t>
            </a:r>
            <a:r>
              <a:rPr lang="en-GB" sz="2000" dirty="0" smtClean="0"/>
              <a:t>100</a:t>
            </a:r>
          </a:p>
          <a:p>
            <a:pPr eaLnBrk="1" hangingPunct="1">
              <a:lnSpc>
                <a:spcPct val="80000"/>
              </a:lnSpc>
            </a:pPr>
            <a:endParaRPr lang="en-GB" sz="2000" dirty="0" smtClean="0"/>
          </a:p>
          <a:p>
            <a:pPr eaLnBrk="1" hangingPunct="1">
              <a:lnSpc>
                <a:spcPct val="80000"/>
              </a:lnSpc>
              <a:buFontTx/>
              <a:buNone/>
            </a:pPr>
            <a:endParaRPr lang="en-US" sz="2000" dirty="0" smtClean="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2276872"/>
          </a:xfrm>
        </p:spPr>
        <p:txBody>
          <a:bodyPr/>
          <a:lstStyle/>
          <a:p>
            <a:pPr eaLnBrk="1" hangingPunct="1"/>
            <a:r>
              <a:rPr lang="el-GR" sz="3200" b="1" dirty="0" smtClean="0"/>
              <a:t>Οι διαμεσολαβητές διευκολύνουν την μεταφορά των κεφαλαίων από τις πλεονασματικές στις ελλειμματικές οικονομικές μονάδες (1)</a:t>
            </a:r>
          </a:p>
        </p:txBody>
      </p:sp>
      <p:sp>
        <p:nvSpPr>
          <p:cNvPr id="6147" name="Rectangle 3"/>
          <p:cNvSpPr>
            <a:spLocks noGrp="1" noChangeArrowheads="1"/>
          </p:cNvSpPr>
          <p:nvPr>
            <p:ph type="body" idx="1"/>
          </p:nvPr>
        </p:nvSpPr>
        <p:spPr>
          <a:xfrm>
            <a:off x="0" y="2420888"/>
            <a:ext cx="9144000" cy="4437112"/>
          </a:xfrm>
        </p:spPr>
        <p:txBody>
          <a:bodyPr/>
          <a:lstStyle/>
          <a:p>
            <a:pPr algn="just" eaLnBrk="1" hangingPunct="1"/>
            <a:r>
              <a:rPr lang="el-GR" dirty="0" smtClean="0"/>
              <a:t>Στην πλευρά του ενεργητικού βλέπουμε τα δάνεια της τράπεζας προς τους πελάτες της.</a:t>
            </a:r>
          </a:p>
          <a:p>
            <a:pPr algn="just" eaLnBrk="1" hangingPunct="1"/>
            <a:r>
              <a:rPr lang="el-GR" dirty="0" smtClean="0"/>
              <a:t>Τα δάνεια στην αγορά χρήματος είναι βραχυπρόθεσμα δάνεια της διατραπεζικής αγοράς όπου οι τράπεζες αλληλοδανείζονται.</a:t>
            </a:r>
          </a:p>
          <a:p>
            <a:pPr algn="just" eaLnBrk="1" hangingPunct="1"/>
            <a:r>
              <a:rPr lang="el-GR" dirty="0" smtClean="0"/>
              <a:t>Επενδύσεις είναι συνήθως κυβερνητικά ή άλλα ομόλογα.</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74638"/>
            <a:ext cx="9144000" cy="1143000"/>
          </a:xfrm>
        </p:spPr>
        <p:txBody>
          <a:bodyPr/>
          <a:lstStyle/>
          <a:p>
            <a:pPr eaLnBrk="1" hangingPunct="1"/>
            <a:r>
              <a:rPr lang="el-GR" sz="2800" b="1" dirty="0" smtClean="0"/>
              <a:t>Οι διαμεσολαβητές διευκολύνουν την μεταφορά των κεφαλαίων από τις πλεονασματικές στις ελλειμματικές οικονομικές μονάδες (2)</a:t>
            </a:r>
            <a:endParaRPr lang="el-GR" sz="2800" dirty="0" smtClean="0"/>
          </a:p>
        </p:txBody>
      </p:sp>
      <p:sp>
        <p:nvSpPr>
          <p:cNvPr id="7171" name="Rectangle 3"/>
          <p:cNvSpPr>
            <a:spLocks noGrp="1" noChangeArrowheads="1"/>
          </p:cNvSpPr>
          <p:nvPr>
            <p:ph type="body" idx="1"/>
          </p:nvPr>
        </p:nvSpPr>
        <p:spPr>
          <a:xfrm>
            <a:off x="0" y="1772816"/>
            <a:ext cx="9144000" cy="5085184"/>
          </a:xfrm>
        </p:spPr>
        <p:txBody>
          <a:bodyPr/>
          <a:lstStyle/>
          <a:p>
            <a:pPr algn="just" eaLnBrk="1" hangingPunct="1"/>
            <a:r>
              <a:rPr lang="el-GR" dirty="0" smtClean="0"/>
              <a:t>Στην πλευρά του παθητικού εμφανίζονται τα χρεόγραφα της τράπεζας.</a:t>
            </a:r>
          </a:p>
          <a:p>
            <a:pPr algn="just" eaLnBrk="1" hangingPunct="1"/>
            <a:r>
              <a:rPr lang="el-GR" dirty="0" smtClean="0"/>
              <a:t>Οι καταθέσεις όψεως συνεπάγονται τη δυνατότητα άμεσης ρευστοποίησης.</a:t>
            </a:r>
          </a:p>
          <a:p>
            <a:pPr algn="just" eaLnBrk="1" hangingPunct="1"/>
            <a:r>
              <a:rPr lang="el-GR" dirty="0" smtClean="0"/>
              <a:t>Οι καταθέσεις προθεσμίας ρευστοποιούνται σε συγκεκριμένη ημερομηνία, ή με κάποια ποινή προεξόφλησης που ονομάζεται </a:t>
            </a:r>
            <a:r>
              <a:rPr lang="en-US" dirty="0" smtClean="0"/>
              <a:t>penalty</a:t>
            </a:r>
            <a:r>
              <a:rPr lang="el-GR" dirty="0" smtClean="0"/>
              <a:t>.</a:t>
            </a:r>
          </a:p>
          <a:p>
            <a:pPr eaLnBrk="1" hangingPunct="1"/>
            <a:endParaRPr lang="el-GR"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lstStyle/>
          <a:p>
            <a:r>
              <a:rPr lang="en-US" b="1" dirty="0" smtClean="0"/>
              <a:t>F.D.I.</a:t>
            </a:r>
            <a:endParaRPr lang="el-GR" b="1" dirty="0"/>
          </a:p>
        </p:txBody>
      </p:sp>
      <p:pic>
        <p:nvPicPr>
          <p:cNvPr id="2863105" name="Picture 1"/>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74638"/>
            <a:ext cx="9144000" cy="778098"/>
          </a:xfrm>
        </p:spPr>
        <p:txBody>
          <a:bodyPr/>
          <a:lstStyle/>
          <a:p>
            <a:pPr eaLnBrk="1" hangingPunct="1"/>
            <a:r>
              <a:rPr lang="el-GR" b="1" dirty="0" smtClean="0"/>
              <a:t>Κεφάλαια και διαθέσιμα</a:t>
            </a:r>
          </a:p>
        </p:txBody>
      </p:sp>
      <p:sp>
        <p:nvSpPr>
          <p:cNvPr id="8195" name="Rectangle 3"/>
          <p:cNvSpPr>
            <a:spLocks noGrp="1" noChangeArrowheads="1"/>
          </p:cNvSpPr>
          <p:nvPr>
            <p:ph type="body" idx="1"/>
          </p:nvPr>
        </p:nvSpPr>
        <p:spPr>
          <a:xfrm>
            <a:off x="0" y="1124744"/>
            <a:ext cx="9144000" cy="5733256"/>
          </a:xfrm>
        </p:spPr>
        <p:txBody>
          <a:bodyPr/>
          <a:lstStyle/>
          <a:p>
            <a:pPr algn="just" eaLnBrk="1" hangingPunct="1">
              <a:lnSpc>
                <a:spcPct val="80000"/>
              </a:lnSpc>
            </a:pPr>
            <a:r>
              <a:rPr lang="el-GR" sz="2800" dirty="0" smtClean="0"/>
              <a:t>Αυτά δεν είναι εκροές με την αυστηρή έννοια του όρου</a:t>
            </a:r>
          </a:p>
          <a:p>
            <a:pPr algn="just" eaLnBrk="1" hangingPunct="1">
              <a:lnSpc>
                <a:spcPct val="80000"/>
              </a:lnSpc>
            </a:pPr>
            <a:r>
              <a:rPr lang="el-GR" sz="2800" dirty="0" smtClean="0"/>
              <a:t>Είναι κεφάλαια των μετόχων συν τα συσσωρευμένα κέρδη. Πολλές φορές αναφέρονται και ως ίδια κεφάλαια </a:t>
            </a:r>
            <a:r>
              <a:rPr lang="en-US" sz="2800" dirty="0" smtClean="0"/>
              <a:t>(equity).</a:t>
            </a:r>
          </a:p>
          <a:p>
            <a:pPr algn="just" eaLnBrk="1" hangingPunct="1">
              <a:lnSpc>
                <a:spcPct val="80000"/>
              </a:lnSpc>
            </a:pPr>
            <a:r>
              <a:rPr lang="el-GR" sz="2800" dirty="0" smtClean="0"/>
              <a:t>Τα ίδια κεφάλαια προκαλούν ουσιαστικά τον ισοσκελισμό του ενεργητικού και του παθητικού, άρα καταδεικνύουν το κατά πόσο το ενεργητικό υπερβαίνει το παθητικό</a:t>
            </a:r>
            <a:r>
              <a:rPr lang="en-US" sz="2800" dirty="0" smtClean="0"/>
              <a:t>.</a:t>
            </a:r>
            <a:endParaRPr lang="el-GR" sz="2800" dirty="0" smtClean="0"/>
          </a:p>
          <a:p>
            <a:pPr algn="just" eaLnBrk="1" hangingPunct="1">
              <a:lnSpc>
                <a:spcPct val="80000"/>
              </a:lnSpc>
            </a:pPr>
            <a:r>
              <a:rPr lang="el-GR" sz="2800" dirty="0" smtClean="0"/>
              <a:t>Με άλλα λόγια δείχνουν την καθαρή αξία της επιχείρησης</a:t>
            </a:r>
            <a:r>
              <a:rPr lang="en-US" sz="2800" dirty="0" smtClean="0"/>
              <a:t>.</a:t>
            </a:r>
            <a:endParaRPr lang="el-GR" sz="2800" dirty="0" smtClean="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274638"/>
            <a:ext cx="9144000" cy="1143000"/>
          </a:xfrm>
        </p:spPr>
        <p:txBody>
          <a:bodyPr/>
          <a:lstStyle/>
          <a:p>
            <a:pPr eaLnBrk="1" hangingPunct="1"/>
            <a:r>
              <a:rPr lang="el-GR" sz="2800" b="1" dirty="0" smtClean="0"/>
              <a:t>Η αύξηση του δανεισμού που οδηγείται από αύξηση των καταθέσεων αυξάνουν τον όγκο του ισολογισμού</a:t>
            </a:r>
          </a:p>
        </p:txBody>
      </p:sp>
      <p:sp>
        <p:nvSpPr>
          <p:cNvPr id="9219" name="Rectangle 3"/>
          <p:cNvSpPr>
            <a:spLocks noGrp="1" noChangeArrowheads="1"/>
          </p:cNvSpPr>
          <p:nvPr>
            <p:ph type="body" idx="1"/>
          </p:nvPr>
        </p:nvSpPr>
        <p:spPr>
          <a:xfrm>
            <a:off x="0" y="1600200"/>
            <a:ext cx="9144000" cy="5257800"/>
          </a:xfrm>
        </p:spPr>
        <p:txBody>
          <a:bodyPr/>
          <a:lstStyle/>
          <a:p>
            <a:pPr marL="609600" indent="-609600" algn="just" eaLnBrk="1" hangingPunct="1">
              <a:lnSpc>
                <a:spcPct val="80000"/>
              </a:lnSpc>
            </a:pPr>
            <a:r>
              <a:rPr lang="el-GR" sz="2800" dirty="0" smtClean="0"/>
              <a:t>Παράδειγμα: Έστω ότι μια τράπεζα αποφασίζει να αυξήσει το δανεισμό της κατά 10 χρηματικές μονάδες. Όταν το δάνειο εκτελείται συμβαίνουν τα εξής</a:t>
            </a:r>
          </a:p>
          <a:p>
            <a:pPr marL="609600" indent="-609600" algn="just" eaLnBrk="1" hangingPunct="1">
              <a:lnSpc>
                <a:spcPct val="80000"/>
              </a:lnSpc>
              <a:buFontTx/>
              <a:buAutoNum type="arabicPeriod"/>
            </a:pPr>
            <a:r>
              <a:rPr lang="el-GR" sz="2800" dirty="0" smtClean="0"/>
              <a:t>Τα δάνεια αυξάνονται κατά 10</a:t>
            </a:r>
          </a:p>
          <a:p>
            <a:pPr marL="609600" indent="-609600" algn="just" eaLnBrk="1" hangingPunct="1">
              <a:lnSpc>
                <a:spcPct val="80000"/>
              </a:lnSpc>
              <a:buFontTx/>
              <a:buAutoNum type="arabicPeriod"/>
            </a:pPr>
            <a:r>
              <a:rPr lang="el-GR" sz="2800" dirty="0" smtClean="0"/>
              <a:t>Οι καταθέσεις αυξάνονται κατά 10. Γιατί;</a:t>
            </a:r>
          </a:p>
          <a:p>
            <a:pPr marL="609600" indent="-609600" algn="just" eaLnBrk="1" hangingPunct="1">
              <a:lnSpc>
                <a:spcPct val="80000"/>
              </a:lnSpc>
              <a:buFontTx/>
              <a:buNone/>
            </a:pPr>
            <a:endParaRPr lang="el-GR" sz="2800" dirty="0" smtClean="0"/>
          </a:p>
          <a:p>
            <a:pPr marL="609600" indent="-609600" algn="just" eaLnBrk="1" hangingPunct="1">
              <a:lnSpc>
                <a:spcPct val="80000"/>
              </a:lnSpc>
            </a:pPr>
            <a:r>
              <a:rPr lang="el-GR" sz="2800" dirty="0" smtClean="0"/>
              <a:t>Το δάνειο εκτελείται μόνον όταν η τράπεζα αντλήσει αυτά τα κεφάλαια, πχ από καταθέτες, συνεπώς αυξάνεται η στιγμιαία αξία τόσο του ενεργητικού όσο και του παθητικού</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b="1" dirty="0" smtClean="0"/>
              <a:t>Βασικοί δείκτες</a:t>
            </a:r>
          </a:p>
        </p:txBody>
      </p:sp>
      <p:sp>
        <p:nvSpPr>
          <p:cNvPr id="10243" name="Rectangle 3"/>
          <p:cNvSpPr>
            <a:spLocks noGrp="1" noChangeArrowheads="1"/>
          </p:cNvSpPr>
          <p:nvPr>
            <p:ph type="body" idx="1"/>
          </p:nvPr>
        </p:nvSpPr>
        <p:spPr>
          <a:xfrm>
            <a:off x="0" y="1600200"/>
            <a:ext cx="9144000" cy="5257800"/>
          </a:xfrm>
        </p:spPr>
        <p:txBody>
          <a:bodyPr/>
          <a:lstStyle/>
          <a:p>
            <a:pPr algn="just" eaLnBrk="1" hangingPunct="1"/>
            <a:r>
              <a:rPr lang="el-GR" dirty="0" smtClean="0"/>
              <a:t>Όπως κάθε επιχείρηση έτσι και οι διαμεσολαβητές οφείλουν να εκπληρώνουν τις υποχρεώσεις τους όταν αυτές λήγουν.</a:t>
            </a:r>
          </a:p>
          <a:p>
            <a:pPr algn="just" eaLnBrk="1" hangingPunct="1"/>
            <a:r>
              <a:rPr lang="el-GR" dirty="0" smtClean="0"/>
              <a:t>Συνεπώς οφείλουν να διατηρούν στο ενεργητικό τους ρευστά διαθέσιμα.</a:t>
            </a:r>
          </a:p>
          <a:p>
            <a:pPr algn="just" eaLnBrk="1" hangingPunct="1"/>
            <a:r>
              <a:rPr lang="el-GR" dirty="0" smtClean="0"/>
              <a:t>Τα πλέον ρευστά του στοιχεία του ισολογισμού είναι τα ρευστά διαθέσιμα και οι καταθέσεις στην Κεντρική Τράπεζα.</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l-GR" b="1" dirty="0" smtClean="0"/>
              <a:t>Δείκτες Ρευστότητας (1)</a:t>
            </a:r>
          </a:p>
        </p:txBody>
      </p:sp>
      <p:sp>
        <p:nvSpPr>
          <p:cNvPr id="11267" name="Rectangle 3"/>
          <p:cNvSpPr>
            <a:spLocks noGrp="1" noChangeArrowheads="1"/>
          </p:cNvSpPr>
          <p:nvPr>
            <p:ph type="body" idx="1"/>
          </p:nvPr>
        </p:nvSpPr>
        <p:spPr>
          <a:xfrm>
            <a:off x="0" y="1600200"/>
            <a:ext cx="9144000" cy="5257800"/>
          </a:xfrm>
        </p:spPr>
        <p:txBody>
          <a:bodyPr/>
          <a:lstStyle/>
          <a:p>
            <a:pPr algn="just" eaLnBrk="1" hangingPunct="1"/>
            <a:r>
              <a:rPr lang="el-GR" dirty="0" smtClean="0"/>
              <a:t>Στον ισολογισμό μας, οι ρευστές εισροές είναι 10+5=15. Είναι αυτό το ποσό μεγάλο ή μικρό;</a:t>
            </a:r>
          </a:p>
          <a:p>
            <a:pPr algn="just" eaLnBrk="1" hangingPunct="1"/>
            <a:r>
              <a:rPr lang="el-GR" dirty="0" smtClean="0"/>
              <a:t>Οι καταθέσεις είναι 40+30+20=90</a:t>
            </a:r>
          </a:p>
          <a:p>
            <a:pPr algn="just" eaLnBrk="1" hangingPunct="1"/>
            <a:r>
              <a:rPr lang="el-GR" dirty="0" smtClean="0"/>
              <a:t>Μπορούμε να εξάγουμε τη ρευστότητα ως το ποσοστό των ρευστών διαθεσίμων προς τις υποχρεώσεις της τράπεζας</a:t>
            </a:r>
          </a:p>
          <a:p>
            <a:pPr algn="just" eaLnBrk="1" hangingPunct="1"/>
            <a:r>
              <a:rPr lang="el-GR" dirty="0" smtClean="0"/>
              <a:t>Άρα έχουμε: ΔΡ = (15/90)*100 = 16,7%</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74638"/>
            <a:ext cx="9144000" cy="562074"/>
          </a:xfrm>
        </p:spPr>
        <p:txBody>
          <a:bodyPr/>
          <a:lstStyle/>
          <a:p>
            <a:pPr eaLnBrk="1" hangingPunct="1"/>
            <a:r>
              <a:rPr lang="el-GR" b="1" dirty="0" smtClean="0"/>
              <a:t>Δείκτες ρευστότητας (2)</a:t>
            </a:r>
          </a:p>
        </p:txBody>
      </p:sp>
      <p:sp>
        <p:nvSpPr>
          <p:cNvPr id="12291" name="Rectangle 3"/>
          <p:cNvSpPr>
            <a:spLocks noGrp="1" noChangeArrowheads="1"/>
          </p:cNvSpPr>
          <p:nvPr>
            <p:ph type="body" idx="1"/>
          </p:nvPr>
        </p:nvSpPr>
        <p:spPr>
          <a:xfrm>
            <a:off x="0" y="980728"/>
            <a:ext cx="9144000" cy="5877272"/>
          </a:xfrm>
        </p:spPr>
        <p:txBody>
          <a:bodyPr/>
          <a:lstStyle/>
          <a:p>
            <a:pPr algn="just" eaLnBrk="1" hangingPunct="1"/>
            <a:r>
              <a:rPr lang="el-GR" sz="2800" dirty="0" smtClean="0"/>
              <a:t>Ένας άλλος δείκτης θα μπορούσε να δείχνει το ποσοστό των ρευστών εισροών προς το σύνολο των εισροών (δείκτης άμεσης ρευστότητας).</a:t>
            </a:r>
          </a:p>
          <a:p>
            <a:pPr algn="just" eaLnBrk="1" hangingPunct="1"/>
            <a:r>
              <a:rPr lang="el-GR" sz="2800" dirty="0" smtClean="0"/>
              <a:t>Άρα έχουμε ΔΑΡ = [(10+5)/(100)]*100 = 15%.</a:t>
            </a:r>
          </a:p>
          <a:p>
            <a:pPr algn="just" eaLnBrk="1" hangingPunct="1"/>
            <a:r>
              <a:rPr lang="el-GR" sz="2800" dirty="0" smtClean="0"/>
              <a:t>Υπάρχουν και άλλοι δείκτες όπως ο δείκτης δανείων/καταθέσεων (δείκτης δανείων προς καταθέσεις) κ.λ.π.</a:t>
            </a:r>
          </a:p>
          <a:p>
            <a:pPr algn="just" eaLnBrk="1" hangingPunct="1"/>
            <a:r>
              <a:rPr lang="el-GR" sz="2800" dirty="0" smtClean="0"/>
              <a:t>ΔΔΚ = (85/90) * 100 = 94,44%</a:t>
            </a:r>
          </a:p>
          <a:p>
            <a:pPr algn="just" eaLnBrk="1" hangingPunct="1"/>
            <a:endParaRPr lang="el-GR" sz="2800" dirty="0" smtClean="0"/>
          </a:p>
          <a:p>
            <a:pPr algn="just" eaLnBrk="1" hangingPunct="1"/>
            <a:r>
              <a:rPr lang="el-GR" sz="2800" dirty="0" smtClean="0"/>
              <a:t>Ο καλύτερος δείκτης είναι κάθε φορά αυτός που μας ενημερώνει για το συγκεκριμένο τμήμα του ισολογισμού που αφορά την ανάλυσή μας.  </a:t>
            </a: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274638"/>
            <a:ext cx="9144000" cy="1143000"/>
          </a:xfrm>
        </p:spPr>
        <p:txBody>
          <a:bodyPr/>
          <a:lstStyle/>
          <a:p>
            <a:pPr eaLnBrk="1" hangingPunct="1"/>
            <a:r>
              <a:rPr lang="el-GR" b="1" dirty="0" smtClean="0"/>
              <a:t>ΧΡΕΩΚΟΠΙΑ</a:t>
            </a:r>
          </a:p>
        </p:txBody>
      </p:sp>
      <p:sp>
        <p:nvSpPr>
          <p:cNvPr id="13315" name="Rectangle 3"/>
          <p:cNvSpPr>
            <a:spLocks noGrp="1" noChangeArrowheads="1"/>
          </p:cNvSpPr>
          <p:nvPr>
            <p:ph type="body" idx="1"/>
          </p:nvPr>
        </p:nvSpPr>
        <p:spPr>
          <a:xfrm>
            <a:off x="0" y="1600200"/>
            <a:ext cx="9144000" cy="5257800"/>
          </a:xfrm>
        </p:spPr>
        <p:txBody>
          <a:bodyPr/>
          <a:lstStyle/>
          <a:p>
            <a:pPr eaLnBrk="1" hangingPunct="1"/>
            <a:endParaRPr lang="el-GR" sz="2800" dirty="0" smtClean="0"/>
          </a:p>
          <a:p>
            <a:pPr eaLnBrk="1" hangingPunct="1"/>
            <a:endParaRPr lang="el-GR" sz="2800" dirty="0" smtClean="0"/>
          </a:p>
          <a:p>
            <a:pPr algn="ctr" eaLnBrk="1" hangingPunct="1">
              <a:buNone/>
            </a:pPr>
            <a:r>
              <a:rPr lang="el-GR" sz="2800" b="1" dirty="0" smtClean="0">
                <a:solidFill>
                  <a:srgbClr val="FF0000"/>
                </a:solidFill>
              </a:rPr>
              <a:t>Αρνητικά Ίδια κεφάλαια οδηγούν σε αδυναμία εξόφλησης των χρεών, άρα χρεοκοπία.</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b="1" dirty="0" smtClean="0"/>
              <a:t>Κεφαλαιακή επάρκεια</a:t>
            </a:r>
          </a:p>
        </p:txBody>
      </p:sp>
      <p:sp>
        <p:nvSpPr>
          <p:cNvPr id="14339" name="Rectangle 3"/>
          <p:cNvSpPr>
            <a:spLocks noGrp="1" noChangeArrowheads="1"/>
          </p:cNvSpPr>
          <p:nvPr>
            <p:ph type="body" idx="1"/>
          </p:nvPr>
        </p:nvSpPr>
        <p:spPr>
          <a:xfrm>
            <a:off x="0" y="1600200"/>
            <a:ext cx="9144000" cy="5257800"/>
          </a:xfrm>
        </p:spPr>
        <p:txBody>
          <a:bodyPr/>
          <a:lstStyle/>
          <a:p>
            <a:pPr algn="just" eaLnBrk="1" hangingPunct="1">
              <a:lnSpc>
                <a:spcPct val="90000"/>
              </a:lnSpc>
            </a:pPr>
            <a:r>
              <a:rPr lang="el-GR" sz="2800" dirty="0" smtClean="0"/>
              <a:t>Παρατηρήστε λοιπόν ότι τα ίδια κεφάλαια λειτουργούν σαν ένα δίχτυ ασφαλείας ώστε να απορροφηθούν τα τυχόν </a:t>
            </a:r>
            <a:r>
              <a:rPr lang="en-US" sz="2800" dirty="0" smtClean="0"/>
              <a:t>shocks</a:t>
            </a:r>
            <a:r>
              <a:rPr lang="el-GR" sz="2800" dirty="0" smtClean="0"/>
              <a:t> - ζημιών</a:t>
            </a:r>
            <a:r>
              <a:rPr lang="en-US" sz="2800" dirty="0" smtClean="0"/>
              <a:t> </a:t>
            </a:r>
            <a:r>
              <a:rPr lang="el-GR" sz="2800" dirty="0" smtClean="0"/>
              <a:t>και ουσιαστικά στέκεται μεταξύ της ευρωστίας και της χρεοκοπίας.</a:t>
            </a:r>
          </a:p>
          <a:p>
            <a:pPr algn="just" eaLnBrk="1" hangingPunct="1">
              <a:lnSpc>
                <a:spcPct val="90000"/>
              </a:lnSpc>
            </a:pPr>
            <a:endParaRPr lang="el-GR" sz="2800" dirty="0" smtClean="0"/>
          </a:p>
          <a:p>
            <a:pPr algn="just" eaLnBrk="1" hangingPunct="1">
              <a:lnSpc>
                <a:spcPct val="90000"/>
              </a:lnSpc>
            </a:pPr>
            <a:r>
              <a:rPr lang="el-GR" sz="2800" dirty="0" smtClean="0"/>
              <a:t>Συνεπώς η κεφαλαιακή επάρκεια είναι ίσως το σημαντικότερο στοιχείο διαχείρισης του τραπεζικού κινδύνου. </a:t>
            </a:r>
            <a:r>
              <a:rPr lang="en-US" sz="2800" dirty="0" smtClean="0"/>
              <a:t> </a:t>
            </a:r>
            <a:endParaRPr lang="el-GR" sz="2800" dirty="0" smtClean="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74638"/>
            <a:ext cx="9144000" cy="1143000"/>
          </a:xfrm>
        </p:spPr>
        <p:txBody>
          <a:bodyPr/>
          <a:lstStyle/>
          <a:p>
            <a:pPr eaLnBrk="1" hangingPunct="1"/>
            <a:r>
              <a:rPr lang="el-GR" sz="3600" b="1" dirty="0" smtClean="0"/>
              <a:t>Μέτρηση της κεφαλαιακής επάρκειας</a:t>
            </a:r>
          </a:p>
        </p:txBody>
      </p:sp>
      <p:sp>
        <p:nvSpPr>
          <p:cNvPr id="15363" name="Rectangle 3"/>
          <p:cNvSpPr>
            <a:spLocks noGrp="1" noChangeArrowheads="1"/>
          </p:cNvSpPr>
          <p:nvPr>
            <p:ph type="body" idx="1"/>
          </p:nvPr>
        </p:nvSpPr>
        <p:spPr>
          <a:xfrm>
            <a:off x="0" y="1600200"/>
            <a:ext cx="9144000" cy="5257800"/>
          </a:xfrm>
        </p:spPr>
        <p:txBody>
          <a:bodyPr/>
          <a:lstStyle/>
          <a:p>
            <a:pPr algn="just" eaLnBrk="1" hangingPunct="1">
              <a:lnSpc>
                <a:spcPct val="80000"/>
              </a:lnSpc>
            </a:pPr>
            <a:r>
              <a:rPr lang="el-GR" sz="2800" dirty="0" smtClean="0"/>
              <a:t>Ο πλέον απλός δείκτης μέτρησης είναι ο δείκτης ιδίων κεφαλαίων/ενεργητικό, στο παράδειγμά μας 10%, όπως πρέπει να είναι σύμφωνα και με την Επιτροπή Βασιλείας ΙΙΙ </a:t>
            </a:r>
          </a:p>
          <a:p>
            <a:pPr algn="just" eaLnBrk="1" hangingPunct="1">
              <a:lnSpc>
                <a:spcPct val="80000"/>
              </a:lnSpc>
            </a:pPr>
            <a:endParaRPr lang="el-GR" sz="2800" dirty="0" smtClean="0"/>
          </a:p>
          <a:p>
            <a:pPr algn="just" eaLnBrk="1" hangingPunct="1">
              <a:lnSpc>
                <a:spcPct val="80000"/>
              </a:lnSpc>
            </a:pPr>
            <a:r>
              <a:rPr lang="el-GR" sz="2800" dirty="0" smtClean="0"/>
              <a:t>Ένας καλύτερος δείκτης είναι ο δείκτης κεφαλαίων/εισροές με κίνδυνο, στο παράδειγμά μας 10/85=11.8%.</a:t>
            </a:r>
          </a:p>
          <a:p>
            <a:pPr algn="just" eaLnBrk="1" hangingPunct="1">
              <a:lnSpc>
                <a:spcPct val="80000"/>
              </a:lnSpc>
            </a:pPr>
            <a:endParaRPr lang="el-GR" sz="2800" dirty="0" smtClean="0"/>
          </a:p>
          <a:p>
            <a:pPr algn="just" eaLnBrk="1" hangingPunct="1">
              <a:lnSpc>
                <a:spcPct val="80000"/>
              </a:lnSpc>
            </a:pPr>
            <a:endParaRPr lang="el-GR" sz="2800" dirty="0" smtClean="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lstStyle/>
          <a:p>
            <a:r>
              <a:rPr lang="en-US" sz="3600" b="1" cap="all" dirty="0" smtClean="0"/>
              <a:t>The DuPont Analysis (1)</a:t>
            </a:r>
            <a:endParaRPr lang="el-GR" sz="3600"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Το DuPont σύστημα της χρηματοοικονομικής ανάλυσης μπορεί να χρησιμοποιηθεί για την κατασκευή ενός χρηματοδοτικού σχεδίου για την τράπεζα. Το DuPont σύστημα της χρηματοοικονομική ανάλυση παρέχει ένα μέσο στην επιχείρηση για την παρακολούθηση των επιδόσεων μέσω του σχεδιασμού και της περιόδου μετά τον έλεγχο της διαδικασίας προγραμματισμού. </a:t>
            </a:r>
          </a:p>
          <a:p>
            <a:endParaRPr lang="el-GR" dirty="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b="1" cap="all" dirty="0" smtClean="0"/>
              <a:t>The DuPont Analysis (2)</a:t>
            </a:r>
            <a:endParaRPr lang="el-GR" dirty="0"/>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t>Η Du</a:t>
            </a:r>
            <a:r>
              <a:rPr lang="en-US" sz="2800" dirty="0" smtClean="0"/>
              <a:t>P</a:t>
            </a:r>
            <a:r>
              <a:rPr lang="el-GR" sz="2800" dirty="0" smtClean="0"/>
              <a:t>ont προέρχεται από την εταιρία της Du</a:t>
            </a:r>
            <a:r>
              <a:rPr lang="en-US" sz="2800" dirty="0" smtClean="0"/>
              <a:t>P</a:t>
            </a:r>
            <a:r>
              <a:rPr lang="el-GR" sz="2800" dirty="0" smtClean="0"/>
              <a:t>ont που άρχισε να χρησιμοποιεί αυτόν τον τύπο στη δεκαετία του '20. Η ανάλυση της Du</a:t>
            </a:r>
            <a:r>
              <a:rPr lang="en-US" sz="2800" dirty="0" smtClean="0"/>
              <a:t>P</a:t>
            </a:r>
            <a:r>
              <a:rPr lang="el-GR" sz="2800" dirty="0" smtClean="0"/>
              <a:t>ont αναλύει την ROA (Αποδοτικότητα Ενεργητικού) και ROE (Αποδοτικότητα των Ιδίων Κεφαλαίων) σε τρία βασικά τμήματα που καθορίζουν την αποτελεσματικότητα απόκτηση κέρδους, την αποδοτικότητα του ενεργητικού και τη μόχλευση. Αυτό είναι μια προσπάθεια να απομονωθούν οι αιτίες της δύναμης και της αδυναμίας στην απόδοση της εταιρίας. Η Du</a:t>
            </a:r>
            <a:r>
              <a:rPr lang="en-US" sz="2800" dirty="0" smtClean="0"/>
              <a:t>P</a:t>
            </a:r>
            <a:r>
              <a:rPr lang="el-GR" sz="2800" dirty="0" smtClean="0"/>
              <a:t>ont εστιάζει στον έλεγχο των δαπανών, την αξιοποίηση των πόρων και τη διαχείριση του χρέους (</a:t>
            </a:r>
            <a:r>
              <a:rPr lang="en-US" sz="2800" dirty="0" smtClean="0"/>
              <a:t>Bodie</a:t>
            </a:r>
            <a:r>
              <a:rPr lang="el-GR" sz="2800" dirty="0" smtClean="0"/>
              <a:t>, </a:t>
            </a:r>
            <a:r>
              <a:rPr lang="en-US" sz="2800" dirty="0" smtClean="0"/>
              <a:t>Zane Alex Kane</a:t>
            </a:r>
            <a:r>
              <a:rPr lang="el-GR" sz="2800" dirty="0" smtClean="0"/>
              <a:t> και </a:t>
            </a:r>
            <a:r>
              <a:rPr lang="en-US" sz="2800" dirty="0" smtClean="0"/>
              <a:t>Alan J</a:t>
            </a:r>
            <a:r>
              <a:rPr lang="el-GR" sz="2800" dirty="0" smtClean="0"/>
              <a:t>. </a:t>
            </a:r>
            <a:r>
              <a:rPr lang="en-US" sz="2800" dirty="0" smtClean="0"/>
              <a:t>Marcus</a:t>
            </a:r>
            <a:r>
              <a:rPr lang="el-GR" sz="2800" dirty="0" smtClean="0"/>
              <a:t>, 2004).</a:t>
            </a:r>
          </a:p>
          <a:p>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t>ΕΠΙΤΟΚΙΑ 10ΕΤΩΝ ΟΜΟΛΟΓΩΝ</a:t>
            </a:r>
            <a:endParaRPr lang="el-GR" sz="3600" b="1" dirty="0"/>
          </a:p>
        </p:txBody>
      </p:sp>
      <p:pic>
        <p:nvPicPr>
          <p:cNvPr id="2873345" name="Picture 1"/>
          <p:cNvPicPr>
            <a:picLocks noGrp="1" noChangeAspect="1" noChangeArrowheads="1"/>
          </p:cNvPicPr>
          <p:nvPr>
            <p:ph idx="1"/>
          </p:nvPr>
        </p:nvPicPr>
        <p:blipFill>
          <a:blip r:embed="rId2" cstate="print"/>
          <a:srcRect/>
          <a:stretch>
            <a:fillRect/>
          </a:stretch>
        </p:blipFill>
        <p:spPr bwMode="auto">
          <a:xfrm>
            <a:off x="0" y="620688"/>
            <a:ext cx="9143999" cy="6237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964488" cy="490066"/>
          </a:xfrm>
        </p:spPr>
        <p:txBody>
          <a:bodyPr/>
          <a:lstStyle/>
          <a:p>
            <a:r>
              <a:rPr lang="en-US" sz="3600" b="1" cap="all" dirty="0" smtClean="0"/>
              <a:t>The DuPont Analysis (</a:t>
            </a:r>
            <a:r>
              <a:rPr lang="el-GR" sz="3600" b="1" cap="all" dirty="0" smtClean="0"/>
              <a:t>3</a:t>
            </a:r>
            <a:r>
              <a:rPr lang="en-US" sz="3600" b="1" cap="all" dirty="0" smtClean="0"/>
              <a:t>)</a:t>
            </a:r>
            <a:endParaRPr lang="el-GR" sz="3600" dirty="0"/>
          </a:p>
        </p:txBody>
      </p:sp>
      <p:sp>
        <p:nvSpPr>
          <p:cNvPr id="3" name="2 - Θέση περιεχομένου"/>
          <p:cNvSpPr>
            <a:spLocks noGrp="1"/>
          </p:cNvSpPr>
          <p:nvPr>
            <p:ph idx="1"/>
          </p:nvPr>
        </p:nvSpPr>
        <p:spPr>
          <a:xfrm>
            <a:off x="0" y="1124744"/>
            <a:ext cx="9144000" cy="5472608"/>
          </a:xfrm>
        </p:spPr>
        <p:txBody>
          <a:bodyPr/>
          <a:lstStyle/>
          <a:p>
            <a:pPr algn="just"/>
            <a:r>
              <a:rPr lang="el-GR" sz="2800" dirty="0" smtClean="0"/>
              <a:t>Θεωρεί ότι η μέτρηση των Στοιχείων του Ενεργητικού σε μικτή λογιστική αξία αφαιρεί το κίνητρο να αποφευχθούν επενδύσεις σε νέα στοιχεία του Ενεργητικού. Η αποφυγή του νέου Ενεργητικού μπορεί να προκύψει ως μια οικονομική μέθοδος λογιστικής υποτίμησης που εμφανίζει τεχνητά χαμηλότερο </a:t>
            </a:r>
            <a:r>
              <a:rPr lang="en-US" sz="2800" dirty="0" smtClean="0"/>
              <a:t>ROE</a:t>
            </a:r>
            <a:r>
              <a:rPr lang="el-GR" sz="2800" dirty="0" smtClean="0"/>
              <a:t> κατά τα πρώτα έτη που ένα περιουσιακό στοιχείο τίθεται σε λειτουργία. </a:t>
            </a:r>
            <a:r>
              <a:rPr lang="el-GR" sz="2800" b="1" dirty="0" smtClean="0">
                <a:solidFill>
                  <a:srgbClr val="FF0000"/>
                </a:solidFill>
              </a:rPr>
              <a:t>Εάν ο ROE δεν είναι ικανοποιητικός,</a:t>
            </a:r>
            <a:r>
              <a:rPr lang="el-GR" sz="2800" dirty="0" smtClean="0"/>
              <a:t> </a:t>
            </a:r>
            <a:r>
              <a:rPr lang="el-GR" sz="2800" b="1" dirty="0" smtClean="0">
                <a:solidFill>
                  <a:srgbClr val="002060"/>
                </a:solidFill>
              </a:rPr>
              <a:t>η ανάλυση της Du</a:t>
            </a:r>
            <a:r>
              <a:rPr lang="en-US" sz="2800" b="1" dirty="0" smtClean="0">
                <a:solidFill>
                  <a:srgbClr val="002060"/>
                </a:solidFill>
              </a:rPr>
              <a:t>P</a:t>
            </a:r>
            <a:r>
              <a:rPr lang="el-GR" sz="2800" b="1" dirty="0" smtClean="0">
                <a:solidFill>
                  <a:srgbClr val="002060"/>
                </a:solidFill>
              </a:rPr>
              <a:t>ont μας βοηθά να εντοπίσουμε το τμήμα της επιχειρηματικής δραστηριότητας που δεν αξιοποιείται επαρκώς.</a:t>
            </a:r>
            <a:endParaRPr lang="el-GR" sz="2800" b="1" dirty="0">
              <a:solidFill>
                <a:srgbClr val="002060"/>
              </a:solidFill>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n-US" sz="3600" b="1" cap="all" dirty="0" smtClean="0"/>
              <a:t>The DuPont Analysis (</a:t>
            </a:r>
            <a:r>
              <a:rPr lang="el-GR" sz="3600" b="1" cap="all" dirty="0" smtClean="0"/>
              <a:t>5</a:t>
            </a:r>
            <a:r>
              <a:rPr lang="en-US" sz="3600" b="1" cap="all" dirty="0" smtClean="0"/>
              <a:t>)</a:t>
            </a:r>
            <a:endParaRPr lang="el-GR" sz="3600" dirty="0"/>
          </a:p>
        </p:txBody>
      </p:sp>
      <p:sp>
        <p:nvSpPr>
          <p:cNvPr id="3" name="2 - Θέση περιεχομένου"/>
          <p:cNvSpPr>
            <a:spLocks noGrp="1"/>
          </p:cNvSpPr>
          <p:nvPr>
            <p:ph idx="1"/>
          </p:nvPr>
        </p:nvSpPr>
        <p:spPr>
          <a:xfrm>
            <a:off x="0" y="836712"/>
            <a:ext cx="9144000" cy="6021288"/>
          </a:xfrm>
        </p:spPr>
        <p:txBody>
          <a:bodyPr/>
          <a:lstStyle/>
          <a:p>
            <a:r>
              <a:rPr lang="el-GR" dirty="0" smtClean="0"/>
              <a:t>Το Καθαρό Περιθώριο Κέρδους επιτρέπει την ανάπτυξη της προκαταρκτικής εισοδηματικής κατάστασης.</a:t>
            </a:r>
          </a:p>
          <a:p>
            <a:pPr algn="just"/>
            <a:r>
              <a:rPr lang="el-GR" dirty="0" smtClean="0"/>
              <a:t>Ο συνολικός δείκτης του κύκλου εργασιών του Ενεργητικού μας επιτρέπει να προσδιορίσουμε το συνολικό επίπεδο διεργασίας  απόκτησης περιουσίας, που απαιτείται για την δημιουργία του προβλεπόμενου επιπέδου των συνολικών εσόδων.  </a:t>
            </a:r>
          </a:p>
          <a:p>
            <a:pPr algn="just"/>
            <a:endParaRPr lang="el-GR"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cstate="print"/>
          <a:srcRect/>
          <a:stretch>
            <a:fillRect/>
          </a:stretch>
        </p:blipFill>
        <p:spPr bwMode="auto">
          <a:xfrm>
            <a:off x="0" y="0"/>
            <a:ext cx="9448800" cy="68580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8640"/>
            <a:ext cx="8229600" cy="504056"/>
          </a:xfrm>
        </p:spPr>
        <p:txBody>
          <a:bodyPr/>
          <a:lstStyle/>
          <a:p>
            <a:pPr eaLnBrk="1" fontAlgn="auto" hangingPunct="1">
              <a:spcAft>
                <a:spcPts val="0"/>
              </a:spcAft>
              <a:defRPr/>
            </a:pPr>
            <a:r>
              <a:rPr lang="en-US" b="1" dirty="0" smtClean="0">
                <a:latin typeface="Calibri" pitchFamily="34" charset="0"/>
              </a:rPr>
              <a:t>DuPont Analysis</a:t>
            </a:r>
            <a:endParaRPr lang="el-GR" b="1" dirty="0" smtClean="0">
              <a:latin typeface="Calibri" pitchFamily="34" charset="0"/>
            </a:endParaRPr>
          </a:p>
        </p:txBody>
      </p:sp>
      <p:pic>
        <p:nvPicPr>
          <p:cNvPr id="16387" name="Picture 4"/>
          <p:cNvPicPr>
            <a:picLocks noGrp="1" noChangeAspect="1" noChangeArrowheads="1"/>
          </p:cNvPicPr>
          <p:nvPr>
            <p:ph sz="quarter" idx="1"/>
          </p:nvPr>
        </p:nvPicPr>
        <p:blipFill>
          <a:blip r:embed="rId2" cstate="print"/>
          <a:srcRect/>
          <a:stretch>
            <a:fillRect/>
          </a:stretch>
        </p:blipFill>
        <p:spPr>
          <a:xfrm>
            <a:off x="0" y="692696"/>
            <a:ext cx="9143999" cy="6165304"/>
          </a:xfrm>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lstStyle/>
          <a:p>
            <a:r>
              <a:rPr lang="el-GR" sz="3600" b="1" dirty="0" smtClean="0"/>
              <a:t>ΕΞΗΓΗΣΗ ΤΗΣ </a:t>
            </a:r>
            <a:r>
              <a:rPr lang="en-US" sz="3600" b="1" dirty="0" smtClean="0"/>
              <a:t>DUPONT ANALYSIS (1)</a:t>
            </a:r>
            <a:endParaRPr lang="el-GR" sz="3600" b="1" dirty="0"/>
          </a:p>
        </p:txBody>
      </p:sp>
      <p:sp>
        <p:nvSpPr>
          <p:cNvPr id="3" name="2 - Θέση περιεχομένου"/>
          <p:cNvSpPr>
            <a:spLocks noGrp="1"/>
          </p:cNvSpPr>
          <p:nvPr>
            <p:ph idx="1"/>
          </p:nvPr>
        </p:nvSpPr>
        <p:spPr>
          <a:xfrm>
            <a:off x="0" y="1124744"/>
            <a:ext cx="9144000" cy="5733256"/>
          </a:xfrm>
        </p:spPr>
        <p:txBody>
          <a:bodyPr/>
          <a:lstStyle/>
          <a:p>
            <a:pPr algn="just">
              <a:buNone/>
            </a:pPr>
            <a:r>
              <a:rPr lang="en-US" sz="2400" dirty="0" smtClean="0"/>
              <a:t>1) NIM = EBIT / SALES</a:t>
            </a:r>
          </a:p>
          <a:p>
            <a:pPr algn="just"/>
            <a:r>
              <a:rPr lang="en-US" sz="2400" dirty="0" smtClean="0"/>
              <a:t>NIM: Net Income Margin</a:t>
            </a:r>
          </a:p>
          <a:p>
            <a:pPr algn="just">
              <a:buNone/>
            </a:pPr>
            <a:r>
              <a:rPr lang="en-US" sz="2400" dirty="0" smtClean="0"/>
              <a:t>2) TATO = SALES / TOTAL ASSETS</a:t>
            </a:r>
          </a:p>
          <a:p>
            <a:pPr algn="just"/>
            <a:r>
              <a:rPr lang="en-US" sz="2400" dirty="0" smtClean="0"/>
              <a:t>TATO: Total Assets Turn Over</a:t>
            </a:r>
          </a:p>
          <a:p>
            <a:pPr algn="just">
              <a:buNone/>
            </a:pPr>
            <a:r>
              <a:rPr lang="en-US" sz="2400" dirty="0" smtClean="0"/>
              <a:t>3) EM = TOTAL ASSETS / EQUITY</a:t>
            </a:r>
          </a:p>
          <a:p>
            <a:pPr algn="just"/>
            <a:r>
              <a:rPr lang="en-US" sz="2400" dirty="0" smtClean="0"/>
              <a:t>EM: Equity Multiplier </a:t>
            </a:r>
            <a:r>
              <a:rPr lang="el-GR" sz="2400" dirty="0" smtClean="0"/>
              <a:t>Δείκτης Μόχλευσης</a:t>
            </a:r>
          </a:p>
          <a:p>
            <a:pPr algn="just"/>
            <a:r>
              <a:rPr lang="el-GR" sz="2400" dirty="0" smtClean="0"/>
              <a:t>Ο δείκτης αυτός φανερώνει την οικονομική αυτοτέλεια της επιχείρησης, το βαθμό στον οποίο δηλαδή τα ιδία κεφάλαια της επιχείρησης καλύπτουν τους εξωτερικούς χρηματοδότες της επιχείρησης. Εάν η τιμή αυτού του δείκτη είναι μικρότερη της μονάδας, σημαίνει ότι το μεγαλύτερο μέρος των επενδύσεων της επιχείρησης χρηματοδοτείται από ιδία κεφάλαια.</a:t>
            </a:r>
            <a:r>
              <a:rPr lang="en-US" sz="2400" dirty="0" smtClean="0"/>
              <a:t> </a:t>
            </a:r>
          </a:p>
          <a:p>
            <a:endParaRPr lang="en-US" dirty="0" smtClean="0"/>
          </a:p>
          <a:p>
            <a:endParaRPr lang="en-US" dirty="0" smtClean="0"/>
          </a:p>
          <a:p>
            <a:endParaRPr lang="en-US" dirty="0" smtClean="0"/>
          </a:p>
          <a:p>
            <a:endParaRPr lang="el-GR"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cap="all" dirty="0" smtClean="0"/>
              <a:t>Εξηγηση τησ</a:t>
            </a:r>
            <a:r>
              <a:rPr lang="en-US" sz="3600" b="1" cap="all" dirty="0" smtClean="0"/>
              <a:t> DuPont Analysis</a:t>
            </a:r>
            <a:r>
              <a:rPr lang="el-GR" sz="3600" b="1" cap="all" dirty="0" smtClean="0"/>
              <a:t> (</a:t>
            </a:r>
            <a:r>
              <a:rPr lang="en-US" sz="3600" b="1" cap="all" dirty="0" smtClean="0"/>
              <a:t>2</a:t>
            </a:r>
            <a:r>
              <a:rPr lang="el-GR" sz="3600" b="1" cap="all" dirty="0" smtClean="0"/>
              <a:t>)</a:t>
            </a:r>
            <a:endParaRPr lang="el-GR" sz="3600" dirty="0"/>
          </a:p>
        </p:txBody>
      </p:sp>
      <p:sp>
        <p:nvSpPr>
          <p:cNvPr id="3" name="2 - Θέση περιεχομένου"/>
          <p:cNvSpPr>
            <a:spLocks noGrp="1"/>
          </p:cNvSpPr>
          <p:nvPr>
            <p:ph idx="1"/>
          </p:nvPr>
        </p:nvSpPr>
        <p:spPr/>
        <p:txBody>
          <a:bodyPr/>
          <a:lstStyle/>
          <a:p>
            <a:pPr algn="just"/>
            <a:r>
              <a:rPr lang="el-GR" b="1" dirty="0" smtClean="0">
                <a:solidFill>
                  <a:srgbClr val="006600"/>
                </a:solidFill>
              </a:rPr>
              <a:t>Το Περιθώριο Κέρδους επιτρέπει την αξιολόγηση της κατάστασης των Αποτελεσμάτων Χρήσης καθώς και των στοιχείων της εισοδηματικής κατάστασης.</a:t>
            </a:r>
            <a:endParaRPr lang="el-GR" b="1"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lstStyle/>
          <a:p>
            <a:r>
              <a:rPr lang="el-GR" sz="3600" b="1" cap="all" dirty="0" smtClean="0"/>
              <a:t>Εξηγηση τησ</a:t>
            </a:r>
            <a:r>
              <a:rPr lang="en-US" sz="3600" b="1" cap="all" dirty="0" smtClean="0"/>
              <a:t> DuPont Analysis</a:t>
            </a:r>
            <a:r>
              <a:rPr lang="el-GR" sz="3600" b="1" cap="all" dirty="0" smtClean="0"/>
              <a:t> (</a:t>
            </a:r>
            <a:r>
              <a:rPr lang="en-US" sz="3600" b="1" cap="all" dirty="0" smtClean="0"/>
              <a:t>3</a:t>
            </a:r>
            <a:r>
              <a:rPr lang="el-GR" sz="3600" b="1" cap="all" dirty="0" smtClean="0"/>
              <a:t>)</a:t>
            </a:r>
            <a:endParaRPr lang="el-GR" sz="3600" dirty="0"/>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solidFill>
                  <a:srgbClr val="800080"/>
                </a:solidFill>
              </a:rPr>
              <a:t>Το </a:t>
            </a:r>
            <a:r>
              <a:rPr lang="el-GR" sz="2800" b="1" dirty="0" smtClean="0">
                <a:solidFill>
                  <a:srgbClr val="800080"/>
                </a:solidFill>
              </a:rPr>
              <a:t>Σύνολο των Στοιχείων του Ενεργητικού </a:t>
            </a:r>
            <a:r>
              <a:rPr lang="el-GR" sz="2800" dirty="0" smtClean="0">
                <a:solidFill>
                  <a:srgbClr val="800080"/>
                </a:solidFill>
              </a:rPr>
              <a:t>επιτρέπει την αξιολόγηση της αριστερής πλευράς του ισολογισμού, που αποτελείται από τους λογαριασμούς της Περιουσίας. </a:t>
            </a:r>
            <a:r>
              <a:rPr lang="el-GR" sz="2800" b="1" dirty="0" smtClean="0">
                <a:solidFill>
                  <a:srgbClr val="002060"/>
                </a:solidFill>
              </a:rPr>
              <a:t>Ο Πολλαπλασιαστής Ιδίων Κεφαλαίων </a:t>
            </a:r>
            <a:r>
              <a:rPr lang="el-GR" sz="2800" dirty="0" smtClean="0">
                <a:solidFill>
                  <a:srgbClr val="002060"/>
                </a:solidFill>
              </a:rPr>
              <a:t>μας επιτρέπει την αξιολόγηση της δεξιάς πλευράς του ισολογισμού, που αποτελείται από τις υποχρεώσεις και τα Ιδία Κεφάλαια των ιδιοκτητών. </a:t>
            </a:r>
            <a:r>
              <a:rPr lang="el-GR" sz="2800" b="1" dirty="0" smtClean="0">
                <a:solidFill>
                  <a:srgbClr val="002060"/>
                </a:solidFill>
              </a:rPr>
              <a:t>Ο πολλαπλασιαστής Ιδίων Κεφαλαίων</a:t>
            </a:r>
            <a:r>
              <a:rPr lang="el-GR" sz="2800" dirty="0" smtClean="0"/>
              <a:t> </a:t>
            </a:r>
            <a:r>
              <a:rPr lang="el-GR" sz="2800" dirty="0" smtClean="0">
                <a:solidFill>
                  <a:srgbClr val="002060"/>
                </a:solidFill>
              </a:rPr>
              <a:t>ως δείκτης μπορεί να χρησιμοποιηθεί για να προσδιορίσει τα προκαταρκτικά οικονομικά στοιχεία και τις ανάγκες χρηματοοικονομικής δομής του χρηματοπιστωτικού ιδρύματος. </a:t>
            </a: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n-US" b="1" dirty="0" smtClean="0"/>
              <a:t>ROE (1)</a:t>
            </a:r>
            <a:endParaRPr lang="el-GR" b="1" dirty="0"/>
          </a:p>
        </p:txBody>
      </p:sp>
      <p:sp>
        <p:nvSpPr>
          <p:cNvPr id="3" name="2 - Θέση περιεχομένου"/>
          <p:cNvSpPr>
            <a:spLocks noGrp="1"/>
          </p:cNvSpPr>
          <p:nvPr>
            <p:ph idx="1"/>
          </p:nvPr>
        </p:nvSpPr>
        <p:spPr>
          <a:xfrm>
            <a:off x="0" y="908720"/>
            <a:ext cx="9144000" cy="5949280"/>
          </a:xfrm>
        </p:spPr>
        <p:txBody>
          <a:bodyPr/>
          <a:lstStyle/>
          <a:p>
            <a:pPr algn="just"/>
            <a:r>
              <a:rPr lang="el-GR" dirty="0" smtClean="0"/>
              <a:t>Αυτός ο δείκτης απεικονίζει την αποδοτικότητα με την οποία η εταιρεία ή μια τράπεζα χρησιμοποιεί το κεφάλαιο των ιδιοκτητών της, δεδομένου ότι παρουσιάζει το μέγεθος των κερδών που δημιουργήθηκαν από το κεφάλαιο που επενδύθηκε από τους μετόχους (ιδιοκτήτες) της επιχείρησης ή τράπεζας. Αυτή η αναλογία αφορά το  κέρδος που συσσωρεύεται μετά το φόρο από την  τράπεζα και τους πόρους που συμβάλλουν οι ιδιοκτήτες της (K.</a:t>
            </a:r>
            <a:r>
              <a:rPr lang="en-US" dirty="0" smtClean="0"/>
              <a:t> </a:t>
            </a:r>
            <a:r>
              <a:rPr lang="el-GR" dirty="0" smtClean="0"/>
              <a:t>Selvavinayagam, 1995). </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b="1" dirty="0" smtClean="0"/>
              <a:t>ROE (2)</a:t>
            </a:r>
            <a:endParaRPr lang="el-GR" dirty="0"/>
          </a:p>
        </p:txBody>
      </p:sp>
      <p:sp>
        <p:nvSpPr>
          <p:cNvPr id="3" name="2 - Θέση περιεχομένου"/>
          <p:cNvSpPr>
            <a:spLocks noGrp="1"/>
          </p:cNvSpPr>
          <p:nvPr>
            <p:ph idx="1"/>
          </p:nvPr>
        </p:nvSpPr>
        <p:spPr>
          <a:xfrm>
            <a:off x="0" y="1124744"/>
            <a:ext cx="9144000" cy="5733256"/>
          </a:xfrm>
        </p:spPr>
        <p:txBody>
          <a:bodyPr/>
          <a:lstStyle/>
          <a:p>
            <a:pPr algn="just"/>
            <a:r>
              <a:rPr lang="el-GR" dirty="0" smtClean="0"/>
              <a:t>Η απόδοση Ιδίων Κεφαλαίων (ROE) μετρά το ποσοστό της απόδοσης  για το ιδιοκτησιακό συμφέρον. Μετρά την αποδοτικότητα μιας εταιρίας ή τράπεζας στην παραγωγή των κερδών από κάθε μονάδα Ιδίων Κεφαλαίων του μετόχου. Τέλος,</a:t>
            </a:r>
            <a:r>
              <a:rPr lang="en-US" dirty="0" smtClean="0"/>
              <a:t> </a:t>
            </a:r>
            <a:r>
              <a:rPr lang="el-GR" dirty="0" smtClean="0"/>
              <a:t>ο  ROE παρουσιάζει πόσο καλά μια τράπεζα ή μια επιχείρηση χρησιμοποιεί τα  επενδυτικά κεφάλαια για να επιτύχει την αύξηση των αποδοχών της.</a:t>
            </a:r>
          </a:p>
          <a:p>
            <a:pPr algn="just"/>
            <a:endParaRPr lang="el-GR"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sz="3600" b="1" dirty="0" smtClean="0"/>
              <a:t>ROE (</a:t>
            </a:r>
            <a:r>
              <a:rPr lang="el-GR" sz="3600" b="1" dirty="0" smtClean="0"/>
              <a:t>3</a:t>
            </a:r>
            <a:r>
              <a:rPr lang="en-US" sz="3600" b="1" dirty="0" smtClean="0"/>
              <a:t>)</a:t>
            </a:r>
            <a:endParaRPr lang="el-GR" sz="3600" dirty="0"/>
          </a:p>
        </p:txBody>
      </p:sp>
      <p:sp>
        <p:nvSpPr>
          <p:cNvPr id="3" name="2 - Θέση περιεχομένου"/>
          <p:cNvSpPr>
            <a:spLocks noGrp="1"/>
          </p:cNvSpPr>
          <p:nvPr>
            <p:ph idx="1"/>
          </p:nvPr>
        </p:nvSpPr>
        <p:spPr>
          <a:xfrm>
            <a:off x="0" y="1196752"/>
            <a:ext cx="9144000" cy="5661248"/>
          </a:xfrm>
        </p:spPr>
        <p:txBody>
          <a:bodyPr/>
          <a:lstStyle/>
          <a:p>
            <a:pPr algn="just"/>
            <a:r>
              <a:rPr lang="el-GR" sz="2800" dirty="0" smtClean="0"/>
              <a:t>Οι αποδόσεις των Ιδίων Κεφαλαίων μιας τράπεζας μπορεί να διαφέρουν από το παρών έως το επόμενο έτος, ή από έναν ανταγωνιστή, ως αποτέλεσμα των διαφορών στο περιθώριο κέρδους, τον κύκλο εργασιών του ενεργητικού, ή τη μόχλευση.</a:t>
            </a:r>
          </a:p>
          <a:p>
            <a:pPr algn="just"/>
            <a:r>
              <a:rPr lang="el-GR" sz="2800" dirty="0" smtClean="0"/>
              <a:t>Η Απόδοση των Ιδίων Κεφαλαίων απεικονίζει άμεσα αν η τράπεζας κάνει χρήση μόχλευσης ή αν έχει χρέη.</a:t>
            </a:r>
          </a:p>
          <a:p>
            <a:pPr algn="just"/>
            <a:r>
              <a:rPr lang="el-GR" sz="2800" dirty="0" smtClean="0">
                <a:solidFill>
                  <a:srgbClr val="006600"/>
                </a:solidFill>
              </a:rPr>
              <a:t>Η ανάλυση της απόδοσης των Ιδίων Κεφαλαίων μας παρέχει ένα σύστημα για τον σχεδιασμό του προϋπολογισμού προκειμένου να αναλύσουμε την χρηματοπιστωτική απόδοση μιας τράπεζας.</a:t>
            </a:r>
          </a:p>
          <a:p>
            <a:pPr algn="just"/>
            <a:endParaRPr lang="el-GR"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202034"/>
          </a:xfrm>
        </p:spPr>
        <p:txBody>
          <a:bodyPr/>
          <a:lstStyle/>
          <a:p>
            <a:r>
              <a:rPr lang="en-US" sz="3600" b="1" dirty="0" smtClean="0"/>
              <a:t>S.W.O.T. ANALYSIS</a:t>
            </a:r>
            <a:r>
              <a:rPr lang="el-GR" sz="3600" b="1" dirty="0" smtClean="0"/>
              <a:t> ΚΡΑΤΩΝ</a:t>
            </a:r>
            <a:endParaRPr lang="el-GR" sz="3600" b="1" dirty="0"/>
          </a:p>
        </p:txBody>
      </p:sp>
      <p:pic>
        <p:nvPicPr>
          <p:cNvPr id="258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6"/>
            <a:ext cx="9144000"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43704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n-US" b="1" dirty="0" smtClean="0"/>
              <a:t>ROE (</a:t>
            </a:r>
            <a:r>
              <a:rPr lang="el-GR" b="1" dirty="0" smtClean="0"/>
              <a:t>4</a:t>
            </a:r>
            <a:r>
              <a:rPr lang="en-US" b="1" dirty="0" smtClean="0"/>
              <a:t>)</a:t>
            </a:r>
            <a:endParaRPr lang="el-GR" dirty="0"/>
          </a:p>
        </p:txBody>
      </p:sp>
      <p:sp>
        <p:nvSpPr>
          <p:cNvPr id="3" name="2 - Θέση περιεχομένου"/>
          <p:cNvSpPr>
            <a:spLocks noGrp="1"/>
          </p:cNvSpPr>
          <p:nvPr>
            <p:ph idx="1"/>
          </p:nvPr>
        </p:nvSpPr>
        <p:spPr>
          <a:xfrm>
            <a:off x="0" y="1052736"/>
            <a:ext cx="9144000" cy="5805264"/>
          </a:xfrm>
        </p:spPr>
        <p:txBody>
          <a:bodyPr/>
          <a:lstStyle/>
          <a:p>
            <a:pPr algn="just"/>
            <a:r>
              <a:rPr lang="el-GR" sz="2800" dirty="0" smtClean="0">
                <a:solidFill>
                  <a:srgbClr val="800080"/>
                </a:solidFill>
              </a:rPr>
              <a:t>Εάν μια τράπεζα χρησιμοποιήσει σχετικά περισσότερα στοιχεία του παθητικού για την χρηματοδότηση του ενεργητικού, τότε ο πολλαπλασιαστής Ιδίων Κεφαλαίων θα αυξηθεί, κρατώντας όλους τους άλλους παράγοντες σταθερούς. </a:t>
            </a:r>
            <a:r>
              <a:rPr lang="el-GR" sz="2800" dirty="0" smtClean="0"/>
              <a:t>Αυτή μόχλευση των Ιδίων Κεφαλαίων της τράπεζας υποδηλώνει μονάχα μια ευρύτερη χρήση της χρηματοδότησης της με δανειακά Κεφάλαια. Αυτή η διάσπαση της απόδοσης των Συνολικών Στοιχείων του Ενεργητικού και της Απόδοσης των Ιδίων κεφαλαίων στα συστατικά τους στοιχεία είναι αυτό που η DuPont ανάλυση αντιπροσωπεύει.</a:t>
            </a:r>
            <a:endParaRPr lang="el-GR" sz="2800"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sz="3600" b="1" dirty="0" smtClean="0"/>
              <a:t>ROE (</a:t>
            </a:r>
            <a:r>
              <a:rPr lang="el-GR" sz="3600" b="1" dirty="0" smtClean="0"/>
              <a:t>5</a:t>
            </a:r>
            <a:r>
              <a:rPr lang="en-US" sz="3600" b="1" dirty="0" smtClean="0"/>
              <a:t>)</a:t>
            </a:r>
            <a:endParaRPr lang="el-GR" sz="3600"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Η αποδοτικότητα των Ιδίων Κεφαλαίων αποσυνθέτει το μοντέλο απόδοσης σε τρείς συνιστώσες που καθορίζουν την απόδοση των Ιδίων Κεφαλαίων σε: </a:t>
            </a:r>
          </a:p>
          <a:p>
            <a:pPr algn="just"/>
            <a:r>
              <a:rPr lang="el-GR" dirty="0" smtClean="0">
                <a:solidFill>
                  <a:srgbClr val="FF0000"/>
                </a:solidFill>
              </a:rPr>
              <a:t>Καθαρό Περιθώριο Κέρδους, </a:t>
            </a:r>
          </a:p>
          <a:p>
            <a:pPr algn="just"/>
            <a:r>
              <a:rPr lang="el-GR" dirty="0" smtClean="0">
                <a:solidFill>
                  <a:srgbClr val="FF0000"/>
                </a:solidFill>
              </a:rPr>
              <a:t>Σύνολο Στοιχείων του Ενεργητικού και </a:t>
            </a:r>
          </a:p>
          <a:p>
            <a:pPr algn="just"/>
            <a:r>
              <a:rPr lang="el-GR" dirty="0" smtClean="0">
                <a:solidFill>
                  <a:srgbClr val="FF0000"/>
                </a:solidFill>
              </a:rPr>
              <a:t>Πολλαπλασιαστή Ιδίων Κεφαλαίων. </a:t>
            </a:r>
            <a:endParaRPr lang="el-GR" dirty="0">
              <a:solidFill>
                <a:srgbClr val="006600"/>
              </a:solidFill>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n-US" sz="3600" b="1" dirty="0" smtClean="0"/>
              <a:t>ROA (1)</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r>
              <a:rPr lang="el-GR" dirty="0" smtClean="0"/>
              <a:t>Αυτός ο δείκτης απεικονίζει την ικανότητα των Διοικήσεων των τραπεζών να χρησιμοποιήσουν αποτελεσματικά τους οικονομικούς πόρους (περιουσιακά στοιχεία) που έχουν στη διάθεσή τους, προκειμένου να δημιουργηθούν κέρδη. </a:t>
            </a:r>
          </a:p>
          <a:p>
            <a:pPr algn="just"/>
            <a:r>
              <a:rPr lang="el-GR" dirty="0" smtClean="0"/>
              <a:t>Αυτή η αναλογία που περιγράφεται συχνά ως αρχική αναλογία, συνδέει το εισόδημα, που κερδίζεται από την τράπεζα με τους πόρους που χρησιμοποιήθηκαν από αυτήν. </a:t>
            </a:r>
            <a:endParaRPr lang="el-GR"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lstStyle/>
          <a:p>
            <a:r>
              <a:rPr lang="en-US" sz="3600" b="1" dirty="0" smtClean="0"/>
              <a:t>ROA (</a:t>
            </a:r>
            <a:r>
              <a:rPr lang="el-GR" sz="3600" b="1" dirty="0" smtClean="0"/>
              <a:t>2</a:t>
            </a:r>
            <a:r>
              <a:rPr lang="en-US" sz="3600" b="1" dirty="0" smtClean="0"/>
              <a:t>)</a:t>
            </a:r>
            <a:endParaRPr lang="el-GR" sz="3600" dirty="0"/>
          </a:p>
        </p:txBody>
      </p:sp>
      <p:sp>
        <p:nvSpPr>
          <p:cNvPr id="3" name="2 - Θέση περιεχομένου"/>
          <p:cNvSpPr>
            <a:spLocks noGrp="1"/>
          </p:cNvSpPr>
          <p:nvPr>
            <p:ph idx="1"/>
          </p:nvPr>
        </p:nvSpPr>
        <p:spPr>
          <a:xfrm>
            <a:off x="0" y="908720"/>
            <a:ext cx="9144000" cy="5949280"/>
          </a:xfrm>
        </p:spPr>
        <p:txBody>
          <a:bodyPr/>
          <a:lstStyle/>
          <a:p>
            <a:pPr algn="just"/>
            <a:r>
              <a:rPr lang="el-GR" dirty="0" smtClean="0"/>
              <a:t>Κανονικά η «αποδοτικότητα» λαμβάνεται ως κέρδη προ εκτάκτων στοιχείων, δεδομένου ότι τα στοιχεία αυτά δεν εμπίπτουν στο πεδίο εφαρμογής της τράπεζας σε κανονικές συνθήκες λειτουργίας. Αυτό δεν σημαίνει ότι τα έκτακτα στοιχεία πρέπει να αγνοηθούν από τον αναλυτή, αλλά ότι η σημασία τους πρέπει να αξιολογηθεί ως χωριστή άσκηση από την ανάλυση της αποδοτικότητας της τράπεζας (K. Selvavinayagam, 1995).</a:t>
            </a:r>
          </a:p>
          <a:p>
            <a:endParaRPr lang="el-GR"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lstStyle/>
          <a:p>
            <a:r>
              <a:rPr lang="en-US" b="1" dirty="0" smtClean="0"/>
              <a:t>ROA (</a:t>
            </a:r>
            <a:r>
              <a:rPr lang="el-GR" b="1" dirty="0" smtClean="0"/>
              <a:t>3</a:t>
            </a:r>
            <a:r>
              <a:rPr lang="en-US" b="1" dirty="0" smtClean="0"/>
              <a:t>)</a:t>
            </a:r>
            <a:endParaRPr lang="el-GR" dirty="0"/>
          </a:p>
        </p:txBody>
      </p:sp>
      <p:sp>
        <p:nvSpPr>
          <p:cNvPr id="3" name="2 - Θέση περιεχομένου"/>
          <p:cNvSpPr>
            <a:spLocks noGrp="1"/>
          </p:cNvSpPr>
          <p:nvPr>
            <p:ph idx="1"/>
          </p:nvPr>
        </p:nvSpPr>
        <p:spPr>
          <a:xfrm>
            <a:off x="0" y="980728"/>
            <a:ext cx="9144000" cy="5877272"/>
          </a:xfrm>
        </p:spPr>
        <p:txBody>
          <a:bodyPr/>
          <a:lstStyle/>
          <a:p>
            <a:pPr algn="just"/>
            <a:r>
              <a:rPr lang="el-GR" dirty="0" smtClean="0"/>
              <a:t>Η Αποδοτικότητα του Ενεργητικού (ROA) μας παρουσιάζει πόσο κερδοφόρα είναι τα στοιχεία του ενεργητικού μιας τράπεζας στην παραγωγή εσόδων. Είναι ένας χρήσιμος αριθμός για τη σύγκριση των ανταγωνιστικών τραπεζών στις ίδιες χώρες. </a:t>
            </a:r>
            <a:endParaRPr lang="el-GR"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892480" cy="706090"/>
          </a:xfrm>
        </p:spPr>
        <p:txBody>
          <a:bodyPr/>
          <a:lstStyle/>
          <a:p>
            <a:r>
              <a:rPr lang="el-GR" sz="3600" b="1" dirty="0" smtClean="0"/>
              <a:t>Η εξίσωση για την εύρεση</a:t>
            </a:r>
            <a:r>
              <a:rPr lang="en-US" sz="3600" b="1" dirty="0" smtClean="0"/>
              <a:t> </a:t>
            </a:r>
            <a:r>
              <a:rPr lang="el-GR" sz="3600" b="1" dirty="0" smtClean="0"/>
              <a:t>του ROA</a:t>
            </a:r>
            <a:endParaRPr lang="el-GR" sz="3600" b="1" dirty="0"/>
          </a:p>
        </p:txBody>
      </p:sp>
      <p:sp>
        <p:nvSpPr>
          <p:cNvPr id="5" name="4 - Θέση περιεχομένου"/>
          <p:cNvSpPr>
            <a:spLocks noGrp="1"/>
          </p:cNvSpPr>
          <p:nvPr>
            <p:ph idx="1"/>
          </p:nvPr>
        </p:nvSpPr>
        <p:spPr>
          <a:xfrm>
            <a:off x="0" y="1124744"/>
            <a:ext cx="9144000" cy="5733256"/>
          </a:xfrm>
        </p:spPr>
        <p:txBody>
          <a:bodyPr/>
          <a:lstStyle/>
          <a:p>
            <a:pPr algn="just"/>
            <a:r>
              <a:rPr lang="el-GR" sz="2800" dirty="0" smtClean="0"/>
              <a:t>Η απόδοση του συνόλου των περιουσιακών στοιχείων (Αποδοτικότητα Ενεργητικού), μπορεί να χωριστεί σε δύο μέρη. Με το </a:t>
            </a:r>
            <a:r>
              <a:rPr lang="el-GR" sz="2800" b="1" dirty="0" smtClean="0">
                <a:solidFill>
                  <a:srgbClr val="FF0000"/>
                </a:solidFill>
              </a:rPr>
              <a:t>προϊόν</a:t>
            </a:r>
            <a:r>
              <a:rPr lang="el-GR" sz="2800" dirty="0" smtClean="0"/>
              <a:t> του </a:t>
            </a:r>
            <a:r>
              <a:rPr lang="el-GR" sz="2800" b="1" dirty="0" smtClean="0">
                <a:solidFill>
                  <a:srgbClr val="FF0000"/>
                </a:solidFill>
              </a:rPr>
              <a:t>περιθωρίου κέρδους </a:t>
            </a:r>
            <a:r>
              <a:rPr lang="el-GR" sz="2800" dirty="0" smtClean="0"/>
              <a:t>και τον </a:t>
            </a:r>
            <a:r>
              <a:rPr lang="el-GR" sz="2800" b="1" dirty="0" smtClean="0">
                <a:solidFill>
                  <a:srgbClr val="800080"/>
                </a:solidFill>
              </a:rPr>
              <a:t>δείκτη του κύκλου εργασιών του ενεργητικού</a:t>
            </a:r>
          </a:p>
          <a:p>
            <a:pPr algn="ctr"/>
            <a:r>
              <a:rPr lang="en-US" sz="2800" b="1" dirty="0" smtClean="0"/>
              <a:t>ROA = (EBIT </a:t>
            </a:r>
            <a:r>
              <a:rPr lang="en-US" sz="4000" b="1" dirty="0" smtClean="0"/>
              <a:t>/</a:t>
            </a:r>
            <a:r>
              <a:rPr lang="en-US" sz="2800" b="1" dirty="0" smtClean="0"/>
              <a:t> SALES) </a:t>
            </a:r>
            <a:r>
              <a:rPr lang="en-US" sz="3600" b="1" dirty="0" smtClean="0"/>
              <a:t>*</a:t>
            </a:r>
            <a:r>
              <a:rPr lang="en-US" sz="2800" b="1" dirty="0" smtClean="0"/>
              <a:t> (SALES </a:t>
            </a:r>
            <a:r>
              <a:rPr lang="en-US" sz="4000" b="1" dirty="0" smtClean="0"/>
              <a:t>/</a:t>
            </a:r>
            <a:r>
              <a:rPr lang="en-US" sz="2800" b="1" dirty="0" smtClean="0"/>
              <a:t> TOTAL ASSETS)</a:t>
            </a:r>
          </a:p>
          <a:p>
            <a:pPr algn="ctr"/>
            <a:endParaRPr lang="en-US" sz="2800" dirty="0" smtClean="0"/>
          </a:p>
          <a:p>
            <a:pPr algn="ctr"/>
            <a:r>
              <a:rPr lang="en-US" sz="2800" b="1" dirty="0" smtClean="0"/>
              <a:t>ROA = EBIT </a:t>
            </a:r>
            <a:r>
              <a:rPr lang="en-US" sz="4000" b="1" dirty="0" smtClean="0"/>
              <a:t>/</a:t>
            </a:r>
            <a:r>
              <a:rPr lang="en-US" sz="2800" b="1" dirty="0" smtClean="0"/>
              <a:t> TOTAL ASSETS</a:t>
            </a:r>
            <a:endParaRPr lang="el-GR" sz="2800" b="1"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7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092232"/>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4624"/>
            <a:ext cx="8229600" cy="432049"/>
          </a:xfrm>
        </p:spPr>
        <p:txBody>
          <a:bodyPr/>
          <a:lstStyle/>
          <a:p>
            <a:r>
              <a:rPr lang="el-GR" sz="3600" b="1" dirty="0" smtClean="0"/>
              <a:t>ΙΣΟΛΟΓΙΣΜΟΣ</a:t>
            </a:r>
          </a:p>
        </p:txBody>
      </p:sp>
      <p:sp>
        <p:nvSpPr>
          <p:cNvPr id="16387" name="Rectangle 3"/>
          <p:cNvSpPr>
            <a:spLocks noGrp="1" noChangeArrowheads="1"/>
          </p:cNvSpPr>
          <p:nvPr>
            <p:ph type="body" idx="1"/>
          </p:nvPr>
        </p:nvSpPr>
        <p:spPr>
          <a:xfrm>
            <a:off x="0" y="476672"/>
            <a:ext cx="9144000" cy="6381328"/>
          </a:xfrm>
        </p:spPr>
        <p:txBody>
          <a:bodyPr/>
          <a:lstStyle/>
          <a:p>
            <a:pPr algn="just">
              <a:buFontTx/>
              <a:buNone/>
            </a:pPr>
            <a:r>
              <a:rPr lang="el-GR" dirty="0" smtClean="0"/>
              <a:t>Ο Ισολογισμός είναι μια "</a:t>
            </a:r>
            <a:r>
              <a:rPr lang="el-GR" b="1" dirty="0" smtClean="0"/>
              <a:t>φωτογραφία</a:t>
            </a:r>
            <a:r>
              <a:rPr lang="el-GR" dirty="0" smtClean="0"/>
              <a:t>" της</a:t>
            </a:r>
          </a:p>
          <a:p>
            <a:pPr algn="just">
              <a:buFontTx/>
              <a:buNone/>
            </a:pPr>
            <a:r>
              <a:rPr lang="el-GR" dirty="0" smtClean="0"/>
              <a:t>χρηματοοικονομικής κατάστασης μιας εταιρίας</a:t>
            </a:r>
          </a:p>
          <a:p>
            <a:pPr algn="just">
              <a:buFontTx/>
              <a:buNone/>
            </a:pPr>
            <a:r>
              <a:rPr lang="el-GR" dirty="0" smtClean="0"/>
              <a:t>σε μία δεδομένη χρονική στιγμή. </a:t>
            </a:r>
            <a:r>
              <a:rPr lang="el-GR" b="1" dirty="0" smtClean="0"/>
              <a:t>Απεικονίζει:</a:t>
            </a:r>
          </a:p>
          <a:p>
            <a:pPr algn="just"/>
            <a:r>
              <a:rPr lang="el-GR" b="1" dirty="0" smtClean="0"/>
              <a:t>Το ενεργητικό που περιλαμβάνει:</a:t>
            </a:r>
            <a:r>
              <a:rPr lang="el-GR" dirty="0" smtClean="0"/>
              <a:t> α) Πάγια, και β) το Κυκλοφορούν Ενεργητικό (αποθέματα, απαιτήσεις, χρεόγραφα, διαθέσιμα).</a:t>
            </a:r>
          </a:p>
          <a:p>
            <a:pPr algn="just"/>
            <a:r>
              <a:rPr lang="el-GR" dirty="0" smtClean="0"/>
              <a:t>Ε = Πάγια + Κυκλοφορούν Ενεργητικό </a:t>
            </a:r>
          </a:p>
          <a:p>
            <a:pPr algn="just"/>
            <a:r>
              <a:rPr lang="el-GR" b="1" dirty="0" smtClean="0"/>
              <a:t>Το παθητικό που περιλαμβάνει:</a:t>
            </a:r>
            <a:r>
              <a:rPr lang="el-GR" dirty="0" smtClean="0"/>
              <a:t> α) ίδια κεφάλαια της επιχείρησης β) μακροπρόθεσμες υποχρεώσεις γ) βραχυπρόθεσμες υποχρεώσεις σε προμηθευτές, δάνεια σε τράπεζες, λοιπές υποχρεώσεις. Π=Ι.Κ.+Μ.Υ.+Β.Υ. ή Ε=Π</a:t>
            </a:r>
            <a:br>
              <a:rPr lang="el-GR" dirty="0" smtClean="0"/>
            </a:br>
            <a:endParaRPr lang="el-GR" dirty="0" smtClean="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194544"/>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856984" cy="634082"/>
          </a:xfrm>
        </p:spPr>
        <p:txBody>
          <a:bodyPr/>
          <a:lstStyle/>
          <a:p>
            <a:r>
              <a:rPr lang="el-GR" sz="3600" b="1" dirty="0" smtClean="0"/>
              <a:t>ΑΣΩΜΑΤΕΣ ΑΚΙΝΗΤΟΠΟΙΗΣΕΙΣ (1) </a:t>
            </a:r>
            <a:endParaRPr lang="el-GR" sz="3600" b="1" dirty="0"/>
          </a:p>
        </p:txBody>
      </p:sp>
      <p:sp>
        <p:nvSpPr>
          <p:cNvPr id="3" name="Θέση περιεχομένου 2"/>
          <p:cNvSpPr>
            <a:spLocks noGrp="1"/>
          </p:cNvSpPr>
          <p:nvPr>
            <p:ph idx="1"/>
          </p:nvPr>
        </p:nvSpPr>
        <p:spPr>
          <a:xfrm>
            <a:off x="107504" y="980728"/>
            <a:ext cx="8928992" cy="5760640"/>
          </a:xfrm>
        </p:spPr>
        <p:txBody>
          <a:bodyPr/>
          <a:lstStyle/>
          <a:p>
            <a:pPr algn="just"/>
            <a:r>
              <a:rPr lang="el-GR" dirty="0"/>
              <a:t>Άυλα πάγια στοιχεία (ασώματες ακινητοποιήσεις) είναι τα ασώματα εκείνα οικονομικά </a:t>
            </a:r>
            <a:r>
              <a:rPr lang="el-GR" dirty="0" smtClean="0"/>
              <a:t>αγαθά, </a:t>
            </a:r>
            <a:r>
              <a:rPr lang="el-GR" dirty="0"/>
              <a:t>τα οποία είναι δεκτικά χρηματικής </a:t>
            </a:r>
            <a:r>
              <a:rPr lang="el-GR" dirty="0" smtClean="0"/>
              <a:t>αποτίμησης </a:t>
            </a:r>
            <a:r>
              <a:rPr lang="el-GR" dirty="0"/>
              <a:t>και είναι δυνατό να αποτελέσουν αντικείμενο συναλλαγής, είτε αυτά </a:t>
            </a:r>
            <a:r>
              <a:rPr lang="el-GR" dirty="0" smtClean="0"/>
              <a:t>μόνα τους, </a:t>
            </a:r>
            <a:r>
              <a:rPr lang="el-GR" dirty="0"/>
              <a:t>είτε μαζί με την οικονομική μονάδα. Τα </a:t>
            </a:r>
            <a:r>
              <a:rPr lang="el-GR" dirty="0" smtClean="0"/>
              <a:t>άϋλα </a:t>
            </a:r>
            <a:r>
              <a:rPr lang="el-GR" dirty="0"/>
              <a:t>πάγια στοιχεία αποκτούνται με σκοπό να χρησιμοποιούνται παραγωγικά για χρονικό διάστημα μεγαλύτερο από ένα έτος, διακρίνονται δε στις εξής δύο κατηγορίες:</a:t>
            </a:r>
          </a:p>
        </p:txBody>
      </p:sp>
    </p:spTree>
    <p:extLst>
      <p:ext uri="{BB962C8B-B14F-4D97-AF65-F5344CB8AC3E}">
        <p14:creationId xmlns:p14="http://schemas.microsoft.com/office/powerpoint/2010/main" val="1316304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02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8640"/>
            <a:ext cx="9144000" cy="216024"/>
          </a:xfrm>
        </p:spPr>
        <p:txBody>
          <a:bodyPr/>
          <a:lstStyle/>
          <a:p>
            <a:r>
              <a:rPr lang="el-GR" sz="3600" b="1" dirty="0" smtClean="0"/>
              <a:t>Προτάσεις με βάση την </a:t>
            </a:r>
            <a:r>
              <a:rPr lang="en-US" sz="3600" b="1" dirty="0" smtClean="0"/>
              <a:t>SWOT Analysis</a:t>
            </a:r>
            <a:endParaRPr lang="el-GR" sz="3600" b="1" dirty="0"/>
          </a:p>
        </p:txBody>
      </p:sp>
      <p:pic>
        <p:nvPicPr>
          <p:cNvPr id="257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620688"/>
            <a:ext cx="9252520"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507"/>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18058"/>
          </a:xfrm>
        </p:spPr>
        <p:txBody>
          <a:bodyPr/>
          <a:lstStyle/>
          <a:p>
            <a:r>
              <a:rPr lang="el-GR" sz="3600" b="1" dirty="0"/>
              <a:t>ΑΣΩΜΑΤΕΣ </a:t>
            </a:r>
            <a:r>
              <a:rPr lang="el-GR" sz="3600" b="1" dirty="0" smtClean="0"/>
              <a:t>ΑΚΙΝΗΤΟΠΟΙΗΣΕΙΣ (2) </a:t>
            </a:r>
            <a:endParaRPr lang="el-GR" sz="3600" b="1" dirty="0"/>
          </a:p>
        </p:txBody>
      </p:sp>
      <p:sp>
        <p:nvSpPr>
          <p:cNvPr id="3" name="Θέση περιεχομένου 2"/>
          <p:cNvSpPr>
            <a:spLocks noGrp="1"/>
          </p:cNvSpPr>
          <p:nvPr>
            <p:ph idx="1"/>
          </p:nvPr>
        </p:nvSpPr>
        <p:spPr>
          <a:xfrm>
            <a:off x="0" y="764704"/>
            <a:ext cx="9036496" cy="5976664"/>
          </a:xfrm>
        </p:spPr>
        <p:txBody>
          <a:bodyPr/>
          <a:lstStyle/>
          <a:p>
            <a:pPr algn="just"/>
            <a:r>
              <a:rPr lang="el-GR" sz="3000" b="1" dirty="0"/>
              <a:t>α. </a:t>
            </a:r>
            <a:r>
              <a:rPr lang="el-GR" sz="3000" b="1" dirty="0" smtClean="0"/>
              <a:t>Δικαιώματα</a:t>
            </a:r>
            <a:r>
              <a:rPr lang="el-GR" sz="3000" dirty="0"/>
              <a:t>, όπως π.χ. διπλώματα ευρεσιτεχνίας, εμποροβιομηχανικά σήματα ή πνευματική ιδιοκτησία</a:t>
            </a:r>
            <a:r>
              <a:rPr lang="el-GR" sz="3000" dirty="0" smtClean="0"/>
              <a:t>, </a:t>
            </a:r>
            <a:r>
              <a:rPr lang="en-US" sz="3000" dirty="0"/>
              <a:t>Know </a:t>
            </a:r>
            <a:r>
              <a:rPr lang="en-US" sz="3000" dirty="0" smtClean="0"/>
              <a:t>How</a:t>
            </a:r>
            <a:r>
              <a:rPr lang="el-GR" sz="3000" dirty="0" smtClean="0"/>
              <a:t>, οι παραχωρήσεις </a:t>
            </a:r>
            <a:r>
              <a:rPr lang="el-GR" sz="3000" dirty="0"/>
              <a:t>εκμετάλλευσης </a:t>
            </a:r>
            <a:r>
              <a:rPr lang="el-GR" sz="3000" dirty="0" smtClean="0"/>
              <a:t>(</a:t>
            </a:r>
            <a:r>
              <a:rPr lang="el-GR" sz="3000" dirty="0"/>
              <a:t>ορυχείων-μεταλλείων-λατομείων</a:t>
            </a:r>
            <a:r>
              <a:rPr lang="el-GR" sz="3000" dirty="0" smtClean="0"/>
              <a:t>)</a:t>
            </a:r>
            <a:r>
              <a:rPr lang="en-US" sz="3000" dirty="0"/>
              <a:t> </a:t>
            </a:r>
            <a:r>
              <a:rPr lang="en-US" sz="3000" dirty="0" smtClean="0"/>
              <a:t>Licences</a:t>
            </a:r>
            <a:r>
              <a:rPr lang="el-GR" sz="3000" dirty="0" smtClean="0"/>
              <a:t>.</a:t>
            </a:r>
            <a:endParaRPr lang="el-GR" sz="3000" dirty="0"/>
          </a:p>
          <a:p>
            <a:pPr algn="just"/>
            <a:r>
              <a:rPr lang="el-GR" sz="3000" b="1" dirty="0" smtClean="0"/>
              <a:t>β</a:t>
            </a:r>
            <a:r>
              <a:rPr lang="el-GR" sz="3000" b="1" dirty="0"/>
              <a:t>. </a:t>
            </a:r>
            <a:r>
              <a:rPr lang="el-GR" sz="3000" b="1" dirty="0" smtClean="0"/>
              <a:t>Πραγματικές </a:t>
            </a:r>
            <a:r>
              <a:rPr lang="el-GR" sz="3000" b="1" dirty="0"/>
              <a:t>καταστάσεις</a:t>
            </a:r>
            <a:r>
              <a:rPr lang="el-GR" sz="3000" dirty="0"/>
              <a:t>, </a:t>
            </a:r>
            <a:r>
              <a:rPr lang="el-GR" sz="3000" b="1" dirty="0"/>
              <a:t>ιδιότητες και σχέσεις, </a:t>
            </a:r>
            <a:r>
              <a:rPr lang="el-GR" sz="3000" dirty="0"/>
              <a:t>όπως π.χ. η πελατεία, η </a:t>
            </a:r>
            <a:r>
              <a:rPr lang="el-GR" sz="3000" dirty="0" smtClean="0"/>
              <a:t>φήμη και πελατεία </a:t>
            </a:r>
            <a:r>
              <a:rPr lang="en-US" sz="3000" dirty="0" smtClean="0"/>
              <a:t>(</a:t>
            </a:r>
            <a:r>
              <a:rPr lang="en-US" sz="3000" dirty="0"/>
              <a:t>Goodwill</a:t>
            </a:r>
            <a:r>
              <a:rPr lang="en-US" sz="3000" dirty="0" smtClean="0"/>
              <a:t>)</a:t>
            </a:r>
            <a:r>
              <a:rPr lang="el-GR" sz="3000" dirty="0" smtClean="0"/>
              <a:t>, </a:t>
            </a:r>
            <a:r>
              <a:rPr lang="el-GR" sz="3000" dirty="0"/>
              <a:t>η πίστη, η καλή οργάνωση της οικονομικής </a:t>
            </a:r>
            <a:r>
              <a:rPr lang="el-GR" sz="3000" dirty="0" smtClean="0"/>
              <a:t>μονάδας</a:t>
            </a:r>
            <a:r>
              <a:rPr lang="el-GR" sz="3000" dirty="0"/>
              <a:t>, Έξοδα </a:t>
            </a:r>
            <a:r>
              <a:rPr lang="el-GR" sz="3000" dirty="0" smtClean="0"/>
              <a:t>Ερευνών, Έξοδα </a:t>
            </a:r>
            <a:r>
              <a:rPr lang="el-GR" sz="3000" dirty="0"/>
              <a:t>Ιδρύσεως και πρώτης </a:t>
            </a:r>
            <a:r>
              <a:rPr lang="el-GR" sz="3000" dirty="0" smtClean="0"/>
              <a:t>εγκατάστασης, Τόκοι </a:t>
            </a:r>
            <a:r>
              <a:rPr lang="el-GR" sz="3000" dirty="0"/>
              <a:t>δανείων Κατασκευαστικής </a:t>
            </a:r>
            <a:r>
              <a:rPr lang="el-GR" sz="3000" dirty="0" smtClean="0"/>
              <a:t>Περιόδου. </a:t>
            </a:r>
            <a:endParaRPr lang="el-GR" sz="3000" dirty="0"/>
          </a:p>
        </p:txBody>
      </p:sp>
    </p:spTree>
    <p:extLst>
      <p:ext uri="{BB962C8B-B14F-4D97-AF65-F5344CB8AC3E}">
        <p14:creationId xmlns:p14="http://schemas.microsoft.com/office/powerpoint/2010/main" val="1458906373"/>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sz="3600" b="1" dirty="0" smtClean="0"/>
              <a:t>Αφανή Αποθεματικά</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t>Όταν µία εταιρία εσκεµµένα εγγράφει στοιχεία του ενεργητικού της σε αδικαιολόγητα χαµηλά επίπεδα και κάνει υπερβολικά υψηλές προβλέψεις, τότε υποβαθµίζει την καθαρή περιουσιακή θέση της. Το ποσό της υποβάθµισης ονοµάζεται αφανές ή µυστικό ή λανθάνων αποθεµατικό. Η δηµιουργία τους οφείλεται σε πολλούς λόγους, µεταξύ των οποίων είναι η αποφυγή φορολογίας και η ενίσχυση των κεφαλαίων της εταιρίας, παρακάµπτοντας τυχόν αντιρρήσεις των µετόχων που επιθυµούν τη διανοµή µεγαλύτερου µερίσµατος.</a:t>
            </a:r>
            <a:endParaRPr lang="el-GR" sz="2800" dirty="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16632"/>
            <a:ext cx="8229600" cy="432049"/>
          </a:xfrm>
        </p:spPr>
        <p:txBody>
          <a:bodyPr/>
          <a:lstStyle/>
          <a:p>
            <a:r>
              <a:rPr lang="el-GR" sz="3600" b="1" dirty="0" smtClean="0"/>
              <a:t>ΙΔΙΑ ΚΕΦΑΛΑΙΑ</a:t>
            </a:r>
          </a:p>
        </p:txBody>
      </p:sp>
      <p:sp>
        <p:nvSpPr>
          <p:cNvPr id="17411" name="Rectangle 3"/>
          <p:cNvSpPr>
            <a:spLocks noGrp="1" noChangeArrowheads="1"/>
          </p:cNvSpPr>
          <p:nvPr>
            <p:ph type="body" idx="1"/>
          </p:nvPr>
        </p:nvSpPr>
        <p:spPr>
          <a:xfrm>
            <a:off x="0" y="620689"/>
            <a:ext cx="9144000" cy="6237312"/>
          </a:xfrm>
        </p:spPr>
        <p:txBody>
          <a:bodyPr/>
          <a:lstStyle/>
          <a:p>
            <a:pPr>
              <a:lnSpc>
                <a:spcPct val="90000"/>
              </a:lnSpc>
              <a:buFontTx/>
              <a:buNone/>
            </a:pPr>
            <a:r>
              <a:rPr lang="el-GR" sz="2800" b="1" dirty="0" smtClean="0">
                <a:solidFill>
                  <a:srgbClr val="000000"/>
                </a:solidFill>
                <a:latin typeface="Arial Greek" pitchFamily="34" charset="0"/>
              </a:rPr>
              <a:t>Ι.Κ. ή Κ.Θ. = Ε - (ΜΥ+ΒΥ)</a:t>
            </a:r>
            <a:r>
              <a:rPr lang="el-GR" sz="2800" dirty="0" smtClean="0">
                <a:solidFill>
                  <a:srgbClr val="000000"/>
                </a:solidFill>
                <a:latin typeface="Arial Greek" pitchFamily="34" charset="0"/>
                <a:cs typeface="Times New Roman" pitchFamily="18" charset="0"/>
              </a:rPr>
              <a:t> </a:t>
            </a:r>
            <a:endParaRPr lang="el-GR" sz="2800" dirty="0" smtClean="0">
              <a:solidFill>
                <a:srgbClr val="000000"/>
              </a:solidFill>
              <a:latin typeface="Arial Greek" pitchFamily="34" charset="0"/>
            </a:endParaRPr>
          </a:p>
          <a:p>
            <a:pPr algn="just">
              <a:lnSpc>
                <a:spcPct val="90000"/>
              </a:lnSpc>
              <a:buFontTx/>
              <a:buNone/>
            </a:pPr>
            <a:r>
              <a:rPr lang="el-GR" sz="2800" dirty="0" smtClean="0">
                <a:solidFill>
                  <a:srgbClr val="000000"/>
                </a:solidFill>
                <a:latin typeface="Arial Greek" pitchFamily="34" charset="0"/>
              </a:rPr>
              <a:t>Ε</a:t>
            </a:r>
            <a:r>
              <a:rPr lang="el-GR" sz="2800" dirty="0" smtClean="0">
                <a:solidFill>
                  <a:srgbClr val="000000"/>
                </a:solidFill>
                <a:latin typeface="Arial Greek" pitchFamily="34" charset="0"/>
                <a:cs typeface="Times New Roman" pitchFamily="18" charset="0"/>
              </a:rPr>
              <a:t>ίναι η αξία που απομένει μετά την ικανοποίηση όλων</a:t>
            </a:r>
          </a:p>
          <a:p>
            <a:pPr algn="just">
              <a:lnSpc>
                <a:spcPct val="90000"/>
              </a:lnSpc>
              <a:buFontTx/>
              <a:buNone/>
            </a:pPr>
            <a:r>
              <a:rPr lang="el-GR" sz="2800" dirty="0" smtClean="0">
                <a:solidFill>
                  <a:srgbClr val="000000"/>
                </a:solidFill>
                <a:latin typeface="Arial Greek" pitchFamily="34" charset="0"/>
                <a:cs typeface="Times New Roman" pitchFamily="18" charset="0"/>
              </a:rPr>
              <a:t>των διεκδικήσεων των πιστωτών της εταιρίας. </a:t>
            </a:r>
            <a:endParaRPr lang="el-GR" sz="2800" dirty="0" smtClean="0">
              <a:solidFill>
                <a:srgbClr val="000000"/>
              </a:solidFill>
              <a:latin typeface="Arial Greek" pitchFamily="34" charset="0"/>
            </a:endParaRPr>
          </a:p>
          <a:p>
            <a:pPr algn="just">
              <a:lnSpc>
                <a:spcPct val="90000"/>
              </a:lnSpc>
              <a:buFontTx/>
              <a:buNone/>
            </a:pPr>
            <a:r>
              <a:rPr lang="el-GR" sz="2800" b="1" dirty="0" smtClean="0">
                <a:solidFill>
                  <a:srgbClr val="000000"/>
                </a:solidFill>
                <a:latin typeface="Arial Greek" pitchFamily="34" charset="0"/>
                <a:cs typeface="Times New Roman" pitchFamily="18" charset="0"/>
              </a:rPr>
              <a:t>Προέρχεται από δύο πηγές. </a:t>
            </a:r>
          </a:p>
          <a:p>
            <a:pPr algn="just">
              <a:lnSpc>
                <a:spcPct val="90000"/>
              </a:lnSpc>
              <a:buFontTx/>
              <a:buNone/>
            </a:pPr>
            <a:r>
              <a:rPr lang="el-GR" sz="2800" b="1" dirty="0" smtClean="0">
                <a:solidFill>
                  <a:srgbClr val="000000"/>
                </a:solidFill>
                <a:latin typeface="Arial Greek" pitchFamily="34" charset="0"/>
                <a:cs typeface="Times New Roman" pitchFamily="18" charset="0"/>
              </a:rPr>
              <a:t>1)</a:t>
            </a:r>
            <a:r>
              <a:rPr lang="el-GR" sz="2800" dirty="0" smtClean="0">
                <a:solidFill>
                  <a:srgbClr val="000000"/>
                </a:solidFill>
                <a:latin typeface="Arial Greek" pitchFamily="34" charset="0"/>
                <a:cs typeface="Times New Roman" pitchFamily="18" charset="0"/>
              </a:rPr>
              <a:t> Από τα κεφάλαια των ιδιοκτητών/μετόχων που καταχωρούνται στο λογαριασμό Μετοχικό Κεφάλαιο δηλαδή ονομαστική αξία</a:t>
            </a:r>
            <a:r>
              <a:rPr lang="el-GR" sz="2800" dirty="0" smtClean="0">
                <a:solidFill>
                  <a:srgbClr val="000000"/>
                </a:solidFill>
                <a:latin typeface="Arial Greek" pitchFamily="34" charset="0"/>
              </a:rPr>
              <a:t> </a:t>
            </a:r>
            <a:r>
              <a:rPr lang="el-GR" sz="2800" dirty="0" smtClean="0">
                <a:solidFill>
                  <a:srgbClr val="000000"/>
                </a:solidFill>
                <a:latin typeface="Arial Greek" pitchFamily="34" charset="0"/>
                <a:cs typeface="Times New Roman" pitchFamily="18" charset="0"/>
              </a:rPr>
              <a:t>μετοχών επί τον αριθμό αυτών (100 μετοχές Χ 10€ / μετοχή = 1.000€). </a:t>
            </a:r>
          </a:p>
          <a:p>
            <a:pPr algn="just">
              <a:lnSpc>
                <a:spcPct val="90000"/>
              </a:lnSpc>
              <a:buFontTx/>
              <a:buNone/>
            </a:pPr>
            <a:r>
              <a:rPr lang="el-GR" sz="2800" b="1" dirty="0" smtClean="0">
                <a:solidFill>
                  <a:srgbClr val="000000"/>
                </a:solidFill>
                <a:latin typeface="Arial Greek" pitchFamily="34" charset="0"/>
                <a:cs typeface="Times New Roman" pitchFamily="18" charset="0"/>
              </a:rPr>
              <a:t>2)</a:t>
            </a:r>
            <a:r>
              <a:rPr lang="el-GR" sz="2800" dirty="0" smtClean="0">
                <a:solidFill>
                  <a:srgbClr val="000000"/>
                </a:solidFill>
                <a:latin typeface="Arial Greek" pitchFamily="34" charset="0"/>
                <a:cs typeface="Times New Roman" pitchFamily="18" charset="0"/>
              </a:rPr>
              <a:t> Από τα</a:t>
            </a:r>
            <a:r>
              <a:rPr lang="en-US" sz="2800" dirty="0" smtClean="0">
                <a:solidFill>
                  <a:srgbClr val="000000"/>
                </a:solidFill>
                <a:latin typeface="Arial Greek" pitchFamily="34" charset="0"/>
                <a:cs typeface="Times New Roman" pitchFamily="18" charset="0"/>
              </a:rPr>
              <a:t> </a:t>
            </a:r>
            <a:r>
              <a:rPr lang="el-GR" sz="2800" dirty="0" smtClean="0">
                <a:solidFill>
                  <a:srgbClr val="000000"/>
                </a:solidFill>
                <a:latin typeface="Arial Greek" pitchFamily="34" charset="0"/>
              </a:rPr>
              <a:t>αποθεματικά τακτικά και έκτακτα π.χ.</a:t>
            </a:r>
            <a:r>
              <a:rPr lang="el-GR" sz="2800" dirty="0" smtClean="0">
                <a:solidFill>
                  <a:srgbClr val="000000"/>
                </a:solidFill>
                <a:latin typeface="Arial Greek" pitchFamily="34" charset="0"/>
                <a:cs typeface="Times New Roman" pitchFamily="18" charset="0"/>
              </a:rPr>
              <a:t> </a:t>
            </a:r>
            <a:r>
              <a:rPr lang="el-GR" sz="2800" b="1" dirty="0" smtClean="0">
                <a:solidFill>
                  <a:srgbClr val="000000"/>
                </a:solidFill>
                <a:latin typeface="Arial Greek" pitchFamily="34" charset="0"/>
                <a:cs typeface="Times New Roman" pitchFamily="18" charset="0"/>
              </a:rPr>
              <a:t>α)</a:t>
            </a:r>
            <a:r>
              <a:rPr lang="el-GR" sz="2800" dirty="0" smtClean="0">
                <a:solidFill>
                  <a:srgbClr val="000000"/>
                </a:solidFill>
                <a:latin typeface="Arial Greek" pitchFamily="34" charset="0"/>
                <a:cs typeface="Times New Roman" pitchFamily="18" charset="0"/>
              </a:rPr>
              <a:t> κέρδη που δεν διανεμήθηκαν και παραμένουν στην επιχείρηση με τη μορφή κάποιου αποθεματικού ή ως Κέρδη εις Νέον και </a:t>
            </a:r>
            <a:r>
              <a:rPr lang="el-GR" sz="2800" b="1" dirty="0" smtClean="0">
                <a:solidFill>
                  <a:srgbClr val="000000"/>
                </a:solidFill>
                <a:latin typeface="Arial Greek" pitchFamily="34" charset="0"/>
                <a:cs typeface="Times New Roman" pitchFamily="18" charset="0"/>
              </a:rPr>
              <a:t>β)</a:t>
            </a:r>
            <a:r>
              <a:rPr lang="el-GR" sz="2800" dirty="0" smtClean="0">
                <a:solidFill>
                  <a:srgbClr val="000000"/>
                </a:solidFill>
                <a:latin typeface="Arial Greek" pitchFamily="34" charset="0"/>
                <a:cs typeface="Times New Roman" pitchFamily="18" charset="0"/>
              </a:rPr>
              <a:t> αποθεματικό από την Έκδοση Μετοχών υπέρ το Άρτιο, καταχωρείται το υπέρ την ονομαστική αξία ποσό πώλησης αυτών.</a:t>
            </a:r>
          </a:p>
          <a:p>
            <a:pPr>
              <a:lnSpc>
                <a:spcPct val="90000"/>
              </a:lnSpc>
            </a:pPr>
            <a:endParaRPr lang="el-GR" sz="2800" dirty="0" smtClean="0">
              <a:latin typeface="Times New Roman" pitchFamily="18" charset="0"/>
            </a:endParaRP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8"/>
          <p:cNvSpPr>
            <a:spLocks noGrp="1" noChangeArrowheads="1"/>
          </p:cNvSpPr>
          <p:nvPr>
            <p:ph type="title"/>
          </p:nvPr>
        </p:nvSpPr>
        <p:spPr>
          <a:xfrm>
            <a:off x="457200" y="274638"/>
            <a:ext cx="8229600" cy="706437"/>
          </a:xfrm>
        </p:spPr>
        <p:txBody>
          <a:bodyPr/>
          <a:lstStyle/>
          <a:p>
            <a:pPr eaLnBrk="1" hangingPunct="1"/>
            <a:r>
              <a:rPr lang="el-GR" sz="3600" b="1" dirty="0" smtClean="0"/>
              <a:t>ΠΑΡΑΔΕΙΓΜΑ ΙΣΟΛΟΓΙΣΜΟΥ</a:t>
            </a:r>
          </a:p>
        </p:txBody>
      </p:sp>
      <p:graphicFrame>
        <p:nvGraphicFramePr>
          <p:cNvPr id="29700" name="Object 4"/>
          <p:cNvGraphicFramePr>
            <a:graphicFrameLocks noGrp="1" noChangeAspect="1"/>
          </p:cNvGraphicFramePr>
          <p:nvPr>
            <p:ph sz="half" idx="1"/>
          </p:nvPr>
        </p:nvGraphicFramePr>
        <p:xfrm>
          <a:off x="4643438" y="1556793"/>
          <a:ext cx="4176712" cy="4824958"/>
        </p:xfrm>
        <a:graphic>
          <a:graphicData uri="http://schemas.openxmlformats.org/presentationml/2006/ole">
            <mc:AlternateContent xmlns:mc="http://schemas.openxmlformats.org/markup-compatibility/2006">
              <mc:Choice xmlns:v="urn:schemas-microsoft-com:vml" Requires="v">
                <p:oleObj spid="_x0000_s2571562" name="Worksheet" r:id="rId4" imgW="2943098" imgH="1705050" progId="Excel.Sheet.8">
                  <p:embed/>
                </p:oleObj>
              </mc:Choice>
              <mc:Fallback>
                <p:oleObj name="Worksheet" r:id="rId4" imgW="2943098" imgH="1705050" progId="Excel.Sheet.8">
                  <p:embed/>
                  <p:pic>
                    <p:nvPicPr>
                      <p:cNvPr id="0" name="Picture 28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556793"/>
                        <a:ext cx="4176712" cy="482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Grp="1" noChangeAspect="1"/>
          </p:cNvGraphicFramePr>
          <p:nvPr>
            <p:ph sz="half" idx="2"/>
          </p:nvPr>
        </p:nvGraphicFramePr>
        <p:xfrm>
          <a:off x="539750" y="1412776"/>
          <a:ext cx="3960813" cy="4895949"/>
        </p:xfrm>
        <a:graphic>
          <a:graphicData uri="http://schemas.openxmlformats.org/presentationml/2006/ole">
            <mc:AlternateContent xmlns:mc="http://schemas.openxmlformats.org/markup-compatibility/2006">
              <mc:Choice xmlns:v="urn:schemas-microsoft-com:vml" Requires="v">
                <p:oleObj spid="_x0000_s2571563" name="Φύλλο εργασίας" r:id="rId6" imgW="2943292" imgH="1428616" progId="Excel.Sheet.8">
                  <p:embed/>
                </p:oleObj>
              </mc:Choice>
              <mc:Fallback>
                <p:oleObj name="Φύλλο εργασίας" r:id="rId6" imgW="2943292" imgH="1428616" progId="Excel.Sheet.8">
                  <p:embed/>
                  <p:pic>
                    <p:nvPicPr>
                      <p:cNvPr id="0" name="Picture 28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412776"/>
                        <a:ext cx="3960813" cy="489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dissolve">
                                      <p:cBhvr>
                                        <p:cTn id="7" dur="5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dissolve">
                                      <p:cBhvr>
                                        <p:cTn id="12"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77875"/>
          </a:xfrm>
        </p:spPr>
        <p:txBody>
          <a:bodyPr/>
          <a:lstStyle/>
          <a:p>
            <a:r>
              <a:rPr lang="el-GR" sz="3600" b="1" dirty="0" smtClean="0"/>
              <a:t>ΑΠΟΤΕΛΕΣΜΑΤΑ ΧΡΗΣΗΣ</a:t>
            </a:r>
          </a:p>
        </p:txBody>
      </p:sp>
      <p:sp>
        <p:nvSpPr>
          <p:cNvPr id="18435" name="Rectangle 3"/>
          <p:cNvSpPr>
            <a:spLocks noGrp="1" noChangeArrowheads="1"/>
          </p:cNvSpPr>
          <p:nvPr>
            <p:ph type="body" idx="1"/>
          </p:nvPr>
        </p:nvSpPr>
        <p:spPr>
          <a:xfrm>
            <a:off x="0" y="1196975"/>
            <a:ext cx="9144000" cy="5661025"/>
          </a:xfrm>
        </p:spPr>
        <p:txBody>
          <a:bodyPr/>
          <a:lstStyle/>
          <a:p>
            <a:pPr algn="just"/>
            <a:r>
              <a:rPr lang="el-GR" dirty="0"/>
              <a:t>Τα αποτελέσματα </a:t>
            </a:r>
            <a:r>
              <a:rPr lang="el-GR" dirty="0" smtClean="0"/>
              <a:t>χρήσης της </a:t>
            </a:r>
            <a:r>
              <a:rPr lang="el-GR" dirty="0"/>
              <a:t>επιχείρησης </a:t>
            </a:r>
            <a:r>
              <a:rPr lang="el-GR" dirty="0" smtClean="0"/>
              <a:t>εξαρτώνται από το ύψος των εσόδων και των εξόδων, το κόστος </a:t>
            </a:r>
            <a:r>
              <a:rPr lang="el-GR" dirty="0"/>
              <a:t>των κεφαλαίων και των αγαθών. </a:t>
            </a:r>
            <a:r>
              <a:rPr lang="el-GR" dirty="0" smtClean="0"/>
              <a:t>Ο συνδυασμός </a:t>
            </a:r>
            <a:r>
              <a:rPr lang="el-GR" dirty="0"/>
              <a:t>αυτών των στοιχείων δείχνει </a:t>
            </a:r>
            <a:r>
              <a:rPr lang="el-GR" dirty="0" smtClean="0"/>
              <a:t>το κέρδος </a:t>
            </a:r>
            <a:r>
              <a:rPr lang="el-GR" dirty="0"/>
              <a:t>ή τη ζημιά της επιχείρησης για </a:t>
            </a:r>
            <a:r>
              <a:rPr lang="el-GR" dirty="0" smtClean="0"/>
              <a:t>ένα συγκεκριμένο </a:t>
            </a:r>
            <a:r>
              <a:rPr lang="el-GR" dirty="0"/>
              <a:t>χρονικό διάστημα.</a:t>
            </a:r>
          </a:p>
          <a:p>
            <a:pPr algn="just"/>
            <a:r>
              <a:rPr lang="el-GR" dirty="0"/>
              <a:t>Παρουσιάζονται εκτός των άλλων οι πωλήσεις, </a:t>
            </a:r>
            <a:r>
              <a:rPr lang="el-GR" dirty="0" smtClean="0"/>
              <a:t>το κόστος </a:t>
            </a:r>
            <a:r>
              <a:rPr lang="el-GR" dirty="0"/>
              <a:t>πωληθέντων και το </a:t>
            </a:r>
            <a:r>
              <a:rPr lang="el-GR" b="1" dirty="0">
                <a:solidFill>
                  <a:srgbClr val="FF0000"/>
                </a:solidFill>
              </a:rPr>
              <a:t>μικτό κέρδος.</a:t>
            </a:r>
          </a:p>
          <a:p>
            <a:endParaRPr lang="el-GR" dirty="0" smtClean="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0" y="274638"/>
            <a:ext cx="9144000" cy="490537"/>
          </a:xfrm>
        </p:spPr>
        <p:txBody>
          <a:bodyPr/>
          <a:lstStyle/>
          <a:p>
            <a:pPr eaLnBrk="1" hangingPunct="1"/>
            <a:r>
              <a:rPr lang="el-GR" sz="3200" b="1" dirty="0" smtClean="0"/>
              <a:t>ΠΑΡΑΔΕΙΓΜΑ ΑΠΟΤΕΛΕΣΜΑΤΩΝ ΧΡΗΣΗΣ</a:t>
            </a:r>
          </a:p>
        </p:txBody>
      </p:sp>
      <p:graphicFrame>
        <p:nvGraphicFramePr>
          <p:cNvPr id="62467" name="Object 3"/>
          <p:cNvGraphicFramePr>
            <a:graphicFrameLocks noGrp="1" noChangeAspect="1"/>
          </p:cNvGraphicFramePr>
          <p:nvPr>
            <p:ph idx="1"/>
          </p:nvPr>
        </p:nvGraphicFramePr>
        <p:xfrm>
          <a:off x="0" y="981075"/>
          <a:ext cx="9144000" cy="5876925"/>
        </p:xfrm>
        <a:graphic>
          <a:graphicData uri="http://schemas.openxmlformats.org/presentationml/2006/ole">
            <mc:AlternateContent xmlns:mc="http://schemas.openxmlformats.org/markup-compatibility/2006">
              <mc:Choice xmlns:v="urn:schemas-microsoft-com:vml" Requires="v">
                <p:oleObj spid="_x0000_s2569366" name="Φύλλο εργασίας" r:id="rId3" imgW="3246480" imgH="2226600" progId="Excel.Sheet.8">
                  <p:embed/>
                </p:oleObj>
              </mc:Choice>
              <mc:Fallback>
                <p:oleObj name="Φύλλο εργασίας" r:id="rId3" imgW="3246480" imgH="2226600" progId="Excel.Sheet.8">
                  <p:embed/>
                  <p:pic>
                    <p:nvPicPr>
                      <p:cNvPr id="0" name="Picture 14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ssolve">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634082"/>
          </a:xfrm>
        </p:spPr>
        <p:txBody>
          <a:bodyPr/>
          <a:lstStyle/>
          <a:p>
            <a:r>
              <a:rPr lang="el-GR" sz="3600" b="1" dirty="0"/>
              <a:t>ΚΑΤΗΓΟΡΙΕΣ </a:t>
            </a:r>
            <a:r>
              <a:rPr lang="el-GR" sz="3600" b="1" dirty="0" smtClean="0"/>
              <a:t>ΔΑΠΑΝΩΝ</a:t>
            </a:r>
            <a:r>
              <a:rPr lang="en-US" sz="3600" b="1" dirty="0" smtClean="0"/>
              <a:t> (1)</a:t>
            </a:r>
            <a:endParaRPr lang="el-GR" sz="3600" b="1" dirty="0"/>
          </a:p>
        </p:txBody>
      </p:sp>
      <p:sp>
        <p:nvSpPr>
          <p:cNvPr id="20483" name="Rectangle 3"/>
          <p:cNvSpPr>
            <a:spLocks noGrp="1" noChangeArrowheads="1"/>
          </p:cNvSpPr>
          <p:nvPr>
            <p:ph type="body" idx="1"/>
          </p:nvPr>
        </p:nvSpPr>
        <p:spPr>
          <a:xfrm>
            <a:off x="0" y="908720"/>
            <a:ext cx="9144000" cy="5949280"/>
          </a:xfrm>
        </p:spPr>
        <p:txBody>
          <a:bodyPr/>
          <a:lstStyle/>
          <a:p>
            <a:pPr algn="ctr">
              <a:lnSpc>
                <a:spcPct val="90000"/>
              </a:lnSpc>
              <a:buNone/>
            </a:pPr>
            <a:r>
              <a:rPr lang="el-GR" b="1" u="sng" dirty="0" smtClean="0">
                <a:solidFill>
                  <a:srgbClr val="C00000"/>
                </a:solidFill>
              </a:rPr>
              <a:t>Σταθερές </a:t>
            </a:r>
            <a:r>
              <a:rPr lang="el-GR" b="1" u="sng" dirty="0">
                <a:solidFill>
                  <a:srgbClr val="C00000"/>
                </a:solidFill>
              </a:rPr>
              <a:t>Δαπάνες (μη ελεγχόμενες)</a:t>
            </a:r>
            <a:r>
              <a:rPr lang="el-GR" dirty="0">
                <a:solidFill>
                  <a:srgbClr val="C00000"/>
                </a:solidFill>
              </a:rPr>
              <a:t>: </a:t>
            </a:r>
            <a:endParaRPr lang="en-US" dirty="0" smtClean="0">
              <a:solidFill>
                <a:srgbClr val="C00000"/>
              </a:solidFill>
            </a:endParaRPr>
          </a:p>
          <a:p>
            <a:pPr>
              <a:lnSpc>
                <a:spcPct val="90000"/>
              </a:lnSpc>
            </a:pPr>
            <a:r>
              <a:rPr lang="el-GR" dirty="0" smtClean="0"/>
              <a:t>Δαπάνες </a:t>
            </a:r>
            <a:r>
              <a:rPr lang="el-GR" dirty="0"/>
              <a:t>που υφίστανται σε προκαθορισμένα ποσά και δεν συνδέονται με τις πωλήσεις (15% -30</a:t>
            </a:r>
            <a:r>
              <a:rPr lang="el-GR" dirty="0" smtClean="0"/>
              <a:t>%) όπως είναι οι εξής:</a:t>
            </a:r>
            <a:endParaRPr lang="el-GR" dirty="0"/>
          </a:p>
          <a:p>
            <a:pPr marL="514350" indent="-514350">
              <a:lnSpc>
                <a:spcPct val="90000"/>
              </a:lnSpc>
              <a:buFont typeface="+mj-lt"/>
              <a:buAutoNum type="arabicPeriod"/>
            </a:pPr>
            <a:r>
              <a:rPr lang="el-GR" dirty="0"/>
              <a:t>   Ενοίκια</a:t>
            </a:r>
          </a:p>
          <a:p>
            <a:pPr marL="514350" indent="-514350">
              <a:lnSpc>
                <a:spcPct val="90000"/>
              </a:lnSpc>
              <a:buFont typeface="+mj-lt"/>
              <a:buAutoNum type="arabicPeriod"/>
            </a:pPr>
            <a:r>
              <a:rPr lang="el-GR" dirty="0"/>
              <a:t>   Κοινόχρηστα</a:t>
            </a:r>
          </a:p>
          <a:p>
            <a:pPr marL="514350" indent="-514350">
              <a:lnSpc>
                <a:spcPct val="90000"/>
              </a:lnSpc>
              <a:buFont typeface="+mj-lt"/>
              <a:buAutoNum type="arabicPeriod"/>
            </a:pPr>
            <a:r>
              <a:rPr lang="el-GR" dirty="0"/>
              <a:t>   Φόροι Ακίνητης Περιουσίας, δημοτικά τέλη</a:t>
            </a:r>
          </a:p>
          <a:p>
            <a:pPr marL="514350" indent="-514350">
              <a:lnSpc>
                <a:spcPct val="90000"/>
              </a:lnSpc>
              <a:buFont typeface="+mj-lt"/>
              <a:buAutoNum type="arabicPeriod"/>
            </a:pPr>
            <a:r>
              <a:rPr lang="el-GR" dirty="0"/>
              <a:t>   Απόσβεση</a:t>
            </a:r>
          </a:p>
          <a:p>
            <a:pPr marL="514350" indent="-514350">
              <a:lnSpc>
                <a:spcPct val="90000"/>
              </a:lnSpc>
              <a:buFont typeface="+mj-lt"/>
              <a:buAutoNum type="arabicPeriod"/>
            </a:pPr>
            <a:r>
              <a:rPr lang="el-GR" dirty="0"/>
              <a:t>   Τόκο</a:t>
            </a:r>
          </a:p>
          <a:p>
            <a:pPr marL="514350" indent="-514350">
              <a:lnSpc>
                <a:spcPct val="90000"/>
              </a:lnSpc>
              <a:buFont typeface="+mj-lt"/>
              <a:buAutoNum type="arabicPeriod"/>
            </a:pPr>
            <a:r>
              <a:rPr lang="el-GR" dirty="0"/>
              <a:t>   Επαγγελματική ασφάλιση (πυρός, κλοπής, αστικής ευθύνης) </a:t>
            </a:r>
          </a:p>
        </p:txBody>
      </p:sp>
    </p:spTree>
    <p:extLst>
      <p:ext uri="{BB962C8B-B14F-4D97-AF65-F5344CB8AC3E}">
        <p14:creationId xmlns:p14="http://schemas.microsoft.com/office/powerpoint/2010/main" val="415688606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490066"/>
          </a:xfrm>
        </p:spPr>
        <p:txBody>
          <a:bodyPr/>
          <a:lstStyle/>
          <a:p>
            <a:r>
              <a:rPr lang="el-GR" sz="3600" b="1" dirty="0" smtClean="0"/>
              <a:t>ΚΑΤΗΓΟΡΙΕΣ ΔΑΠΑΝΩΝ</a:t>
            </a:r>
            <a:r>
              <a:rPr lang="en-US" sz="3600" b="1" dirty="0" smtClean="0"/>
              <a:t> (2)</a:t>
            </a:r>
            <a:endParaRPr lang="el-GR" sz="3600" dirty="0"/>
          </a:p>
        </p:txBody>
      </p:sp>
      <p:sp>
        <p:nvSpPr>
          <p:cNvPr id="22531" name="Rectangle 3"/>
          <p:cNvSpPr>
            <a:spLocks noGrp="1" noChangeArrowheads="1"/>
          </p:cNvSpPr>
          <p:nvPr>
            <p:ph type="body" idx="1"/>
          </p:nvPr>
        </p:nvSpPr>
        <p:spPr>
          <a:xfrm>
            <a:off x="0" y="764704"/>
            <a:ext cx="9144000" cy="6093296"/>
          </a:xfrm>
        </p:spPr>
        <p:txBody>
          <a:bodyPr/>
          <a:lstStyle/>
          <a:p>
            <a:pPr algn="ctr">
              <a:lnSpc>
                <a:spcPct val="90000"/>
              </a:lnSpc>
              <a:buNone/>
            </a:pPr>
            <a:r>
              <a:rPr lang="el-GR" sz="3000" b="1" u="sng" dirty="0" smtClean="0">
                <a:solidFill>
                  <a:srgbClr val="7030A0"/>
                </a:solidFill>
              </a:rPr>
              <a:t>Σταθερές Δαπάνες</a:t>
            </a:r>
            <a:r>
              <a:rPr lang="en-US" sz="3000" b="1" u="sng" dirty="0" smtClean="0">
                <a:solidFill>
                  <a:srgbClr val="7030A0"/>
                </a:solidFill>
              </a:rPr>
              <a:t> </a:t>
            </a:r>
            <a:r>
              <a:rPr lang="el-GR" sz="3000" b="1" u="sng" dirty="0" smtClean="0">
                <a:solidFill>
                  <a:srgbClr val="7030A0"/>
                </a:solidFill>
              </a:rPr>
              <a:t>(ελεγχόμενες)</a:t>
            </a:r>
            <a:endParaRPr lang="en-US" sz="3000" b="1" u="sng" dirty="0" smtClean="0">
              <a:solidFill>
                <a:srgbClr val="7030A0"/>
              </a:solidFill>
            </a:endParaRPr>
          </a:p>
          <a:p>
            <a:pPr>
              <a:lnSpc>
                <a:spcPct val="90000"/>
              </a:lnSpc>
            </a:pPr>
            <a:r>
              <a:rPr lang="el-GR" sz="3000" dirty="0" smtClean="0"/>
              <a:t>Αυτές </a:t>
            </a:r>
            <a:r>
              <a:rPr lang="el-GR" sz="3000" dirty="0"/>
              <a:t>οι δαπάνες δεν αυξάνονται με τις πωλήσεις, αλλά μπορούν να ελεγχθούν (15%-20%).</a:t>
            </a:r>
          </a:p>
          <a:p>
            <a:pPr marL="514350" indent="-514350">
              <a:lnSpc>
                <a:spcPct val="90000"/>
              </a:lnSpc>
              <a:buFont typeface="+mj-lt"/>
              <a:buAutoNum type="arabicPeriod"/>
            </a:pPr>
            <a:r>
              <a:rPr lang="el-GR" sz="3000" dirty="0" smtClean="0"/>
              <a:t> </a:t>
            </a:r>
            <a:r>
              <a:rPr lang="el-GR" sz="3000" dirty="0"/>
              <a:t>Ενέργεια (</a:t>
            </a:r>
            <a:r>
              <a:rPr lang="el-GR" sz="3000" dirty="0" smtClean="0"/>
              <a:t>Δ.Ε.Η., </a:t>
            </a:r>
            <a:r>
              <a:rPr lang="el-GR" sz="3000" dirty="0"/>
              <a:t>υγραέριο, φυσικό αέριο, πετρέλαιο)</a:t>
            </a:r>
          </a:p>
          <a:p>
            <a:pPr marL="514350" indent="-514350">
              <a:lnSpc>
                <a:spcPct val="90000"/>
              </a:lnSpc>
              <a:buFont typeface="+mj-lt"/>
              <a:buAutoNum type="arabicPeriod"/>
            </a:pPr>
            <a:r>
              <a:rPr lang="el-GR" sz="3000" dirty="0" smtClean="0"/>
              <a:t> Τηλέφωνο</a:t>
            </a:r>
            <a:endParaRPr lang="el-GR" sz="3000" dirty="0"/>
          </a:p>
          <a:p>
            <a:pPr marL="514350" indent="-514350">
              <a:lnSpc>
                <a:spcPct val="90000"/>
              </a:lnSpc>
              <a:buFont typeface="+mj-lt"/>
              <a:buAutoNum type="arabicPeriod"/>
            </a:pPr>
            <a:r>
              <a:rPr lang="el-GR" sz="3000" dirty="0"/>
              <a:t> </a:t>
            </a:r>
            <a:r>
              <a:rPr lang="el-GR" sz="3000" dirty="0" smtClean="0"/>
              <a:t>Ύδρευση </a:t>
            </a:r>
            <a:r>
              <a:rPr lang="el-GR" sz="3000" dirty="0"/>
              <a:t>και αποχέτευση</a:t>
            </a:r>
          </a:p>
          <a:p>
            <a:pPr marL="514350" indent="-514350">
              <a:lnSpc>
                <a:spcPct val="90000"/>
              </a:lnSpc>
              <a:buFont typeface="+mj-lt"/>
              <a:buAutoNum type="arabicPeriod"/>
            </a:pPr>
            <a:r>
              <a:rPr lang="el-GR" sz="3000" dirty="0" smtClean="0"/>
              <a:t> </a:t>
            </a:r>
            <a:r>
              <a:rPr lang="el-GR" sz="3000" dirty="0"/>
              <a:t>Επισκευές και </a:t>
            </a:r>
            <a:r>
              <a:rPr lang="el-GR" sz="3000" dirty="0" smtClean="0"/>
              <a:t>συντήρηση (εκτός των εκτάκτων)</a:t>
            </a:r>
            <a:endParaRPr lang="el-GR" sz="3000" dirty="0"/>
          </a:p>
          <a:p>
            <a:pPr marL="514350" indent="-514350">
              <a:lnSpc>
                <a:spcPct val="90000"/>
              </a:lnSpc>
              <a:buFont typeface="+mj-lt"/>
              <a:buAutoNum type="arabicPeriod"/>
            </a:pPr>
            <a:r>
              <a:rPr lang="el-GR" sz="3000" dirty="0" smtClean="0"/>
              <a:t> Οδοιπορικά</a:t>
            </a:r>
          </a:p>
          <a:p>
            <a:pPr marL="514350" indent="-514350">
              <a:lnSpc>
                <a:spcPct val="90000"/>
              </a:lnSpc>
              <a:buFont typeface="+mj-lt"/>
              <a:buAutoNum type="arabicPeriod"/>
            </a:pPr>
            <a:r>
              <a:rPr lang="el-GR" sz="3000" dirty="0" smtClean="0"/>
              <a:t> </a:t>
            </a:r>
            <a:r>
              <a:rPr lang="el-GR" sz="3000" dirty="0"/>
              <a:t>Εισφορές και συνδρομές</a:t>
            </a:r>
          </a:p>
          <a:p>
            <a:pPr marL="514350" indent="-514350">
              <a:lnSpc>
                <a:spcPct val="90000"/>
              </a:lnSpc>
              <a:buFont typeface="+mj-lt"/>
              <a:buAutoNum type="arabicPeriod"/>
            </a:pPr>
            <a:r>
              <a:rPr lang="el-GR" sz="3000" dirty="0" smtClean="0"/>
              <a:t> Δωρεές </a:t>
            </a:r>
            <a:r>
              <a:rPr lang="el-GR" sz="3000" dirty="0"/>
              <a:t>και χορηγίες</a:t>
            </a:r>
          </a:p>
          <a:p>
            <a:pPr marL="514350" indent="-514350">
              <a:lnSpc>
                <a:spcPct val="90000"/>
              </a:lnSpc>
              <a:buFont typeface="+mj-lt"/>
              <a:buAutoNum type="arabicPeriod"/>
            </a:pPr>
            <a:r>
              <a:rPr lang="el-GR" sz="3000" dirty="0"/>
              <a:t> </a:t>
            </a:r>
            <a:r>
              <a:rPr lang="el-GR" sz="3000" dirty="0" smtClean="0"/>
              <a:t>Αμοιβές </a:t>
            </a:r>
            <a:r>
              <a:rPr lang="el-GR" sz="3000" dirty="0"/>
              <a:t>Τρίτων (λογιστής, δικηγόρος)</a:t>
            </a:r>
            <a:endParaRPr lang="en-US" sz="3000" dirty="0"/>
          </a:p>
          <a:p>
            <a:pPr>
              <a:lnSpc>
                <a:spcPct val="90000"/>
              </a:lnSpc>
              <a:buFontTx/>
              <a:buNone/>
            </a:pPr>
            <a:endParaRPr lang="el-GR" sz="2800" dirty="0"/>
          </a:p>
        </p:txBody>
      </p:sp>
    </p:spTree>
    <p:extLst>
      <p:ext uri="{BB962C8B-B14F-4D97-AF65-F5344CB8AC3E}">
        <p14:creationId xmlns:p14="http://schemas.microsoft.com/office/powerpoint/2010/main" val="4191897229"/>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l-GR" sz="3600" b="1" dirty="0">
                <a:solidFill>
                  <a:srgbClr val="002060"/>
                </a:solidFill>
              </a:rPr>
              <a:t>ΜΕΤΑΒΛΗΤΕΣ ΔΑΠΑΝΕΣ</a:t>
            </a:r>
          </a:p>
        </p:txBody>
      </p:sp>
      <p:sp>
        <p:nvSpPr>
          <p:cNvPr id="23555" name="Rectangle 3"/>
          <p:cNvSpPr>
            <a:spLocks noGrp="1" noChangeArrowheads="1"/>
          </p:cNvSpPr>
          <p:nvPr>
            <p:ph type="body" idx="1"/>
          </p:nvPr>
        </p:nvSpPr>
        <p:spPr>
          <a:xfrm>
            <a:off x="179512" y="1600200"/>
            <a:ext cx="8784976" cy="4781128"/>
          </a:xfrm>
        </p:spPr>
        <p:txBody>
          <a:bodyPr/>
          <a:lstStyle/>
          <a:p>
            <a:pPr algn="just">
              <a:lnSpc>
                <a:spcPct val="90000"/>
              </a:lnSpc>
            </a:pPr>
            <a:r>
              <a:rPr lang="el-GR" dirty="0" smtClean="0"/>
              <a:t>Αυξάνονται </a:t>
            </a:r>
            <a:r>
              <a:rPr lang="el-GR" dirty="0"/>
              <a:t>με τον </a:t>
            </a:r>
            <a:r>
              <a:rPr lang="el-GR" dirty="0" smtClean="0"/>
              <a:t>Κύκλο Εργασιών </a:t>
            </a:r>
            <a:r>
              <a:rPr lang="el-GR" dirty="0"/>
              <a:t>της επιχείρησης, αλλά όχι με σταθερή αναλογία  (1</a:t>
            </a:r>
            <a:r>
              <a:rPr lang="el-GR" dirty="0">
                <a:cs typeface="Tahoma" pitchFamily="34" charset="0"/>
              </a:rPr>
              <a:t>/</a:t>
            </a:r>
            <a:r>
              <a:rPr lang="el-GR" dirty="0"/>
              <a:t>3-2</a:t>
            </a:r>
            <a:r>
              <a:rPr lang="el-GR" dirty="0">
                <a:cs typeface="Tahoma" pitchFamily="34" charset="0"/>
              </a:rPr>
              <a:t>/</a:t>
            </a:r>
            <a:r>
              <a:rPr lang="el-GR" dirty="0"/>
              <a:t>3 των </a:t>
            </a:r>
            <a:r>
              <a:rPr lang="el-GR" dirty="0" smtClean="0"/>
              <a:t>Συνολικών Δαπανών), </a:t>
            </a:r>
            <a:r>
              <a:rPr lang="el-GR" dirty="0"/>
              <a:t>εντάσσονται σε 2 </a:t>
            </a:r>
            <a:r>
              <a:rPr lang="el-GR" dirty="0" smtClean="0"/>
              <a:t>κατηγορίες:</a:t>
            </a:r>
            <a:endParaRPr lang="el-GR" dirty="0"/>
          </a:p>
          <a:p>
            <a:pPr algn="just">
              <a:lnSpc>
                <a:spcPct val="90000"/>
              </a:lnSpc>
              <a:buFontTx/>
              <a:buNone/>
            </a:pPr>
            <a:r>
              <a:rPr lang="el-GR" dirty="0"/>
              <a:t>  </a:t>
            </a:r>
            <a:r>
              <a:rPr lang="el-GR" b="1" dirty="0"/>
              <a:t>1.</a:t>
            </a:r>
            <a:r>
              <a:rPr lang="el-GR" dirty="0"/>
              <a:t> Δαπάνες </a:t>
            </a:r>
            <a:r>
              <a:rPr lang="el-GR" dirty="0" smtClean="0"/>
              <a:t>Προσωπικού.</a:t>
            </a:r>
            <a:endParaRPr lang="el-GR" dirty="0"/>
          </a:p>
          <a:p>
            <a:pPr algn="just">
              <a:lnSpc>
                <a:spcPct val="90000"/>
              </a:lnSpc>
              <a:buFontTx/>
              <a:buNone/>
            </a:pPr>
            <a:r>
              <a:rPr lang="el-GR" dirty="0"/>
              <a:t>  </a:t>
            </a:r>
            <a:r>
              <a:rPr lang="el-GR" b="1" dirty="0"/>
              <a:t>2.</a:t>
            </a:r>
            <a:r>
              <a:rPr lang="el-GR" dirty="0"/>
              <a:t> Άλλες μεταβλητές </a:t>
            </a:r>
            <a:r>
              <a:rPr lang="el-GR" dirty="0" smtClean="0"/>
              <a:t>δαπάνες όπως:</a:t>
            </a:r>
            <a:endParaRPr lang="el-GR" dirty="0"/>
          </a:p>
          <a:p>
            <a:pPr algn="just">
              <a:lnSpc>
                <a:spcPct val="90000"/>
              </a:lnSpc>
              <a:buFontTx/>
              <a:buNone/>
            </a:pPr>
            <a:r>
              <a:rPr lang="el-GR" dirty="0"/>
              <a:t> </a:t>
            </a:r>
            <a:r>
              <a:rPr lang="el-GR" dirty="0" smtClean="0"/>
              <a:t>Διαφήμιση </a:t>
            </a:r>
            <a:r>
              <a:rPr lang="el-GR" dirty="0"/>
              <a:t>&amp; Προβολή, Υλικά </a:t>
            </a:r>
            <a:r>
              <a:rPr lang="el-GR" dirty="0" smtClean="0"/>
              <a:t>Συσκευασίας</a:t>
            </a:r>
            <a:r>
              <a:rPr lang="el-GR" dirty="0"/>
              <a:t>, Μεταφορικά, Προμήθειες Πιστωτικών Καρτών, Γραφική </a:t>
            </a:r>
            <a:r>
              <a:rPr lang="el-GR" dirty="0" smtClean="0"/>
              <a:t>Ύλη. </a:t>
            </a:r>
            <a:endParaRPr lang="el-GR" dirty="0"/>
          </a:p>
          <a:p>
            <a:pPr>
              <a:lnSpc>
                <a:spcPct val="90000"/>
              </a:lnSpc>
            </a:pPr>
            <a:endParaRPr lang="el-GR" dirty="0"/>
          </a:p>
        </p:txBody>
      </p:sp>
    </p:spTree>
    <p:extLst>
      <p:ext uri="{BB962C8B-B14F-4D97-AF65-F5344CB8AC3E}">
        <p14:creationId xmlns:p14="http://schemas.microsoft.com/office/powerpoint/2010/main" val="319163102"/>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490537"/>
          </a:xfrm>
        </p:spPr>
        <p:txBody>
          <a:bodyPr/>
          <a:lstStyle/>
          <a:p>
            <a:r>
              <a:rPr lang="el-GR" sz="3600" b="1" dirty="0" smtClean="0"/>
              <a:t>ΔΙΑΘΕΣΗ ΚΕΡΔΩΝ (1)</a:t>
            </a:r>
          </a:p>
        </p:txBody>
      </p:sp>
      <p:sp>
        <p:nvSpPr>
          <p:cNvPr id="19459" name="Rectangle 3"/>
          <p:cNvSpPr>
            <a:spLocks noGrp="1" noChangeArrowheads="1"/>
          </p:cNvSpPr>
          <p:nvPr>
            <p:ph type="body" idx="1"/>
          </p:nvPr>
        </p:nvSpPr>
        <p:spPr>
          <a:xfrm>
            <a:off x="179388" y="908050"/>
            <a:ext cx="8964612" cy="5689600"/>
          </a:xfrm>
        </p:spPr>
        <p:txBody>
          <a:bodyPr/>
          <a:lstStyle/>
          <a:p>
            <a:pPr algn="just">
              <a:buFontTx/>
              <a:buNone/>
            </a:pPr>
            <a:r>
              <a:rPr lang="el-GR" dirty="0" smtClean="0"/>
              <a:t>Είναι ο πίνακας στον οποίο καταχωρούνται τα</a:t>
            </a:r>
          </a:p>
          <a:p>
            <a:pPr algn="just">
              <a:buFontTx/>
              <a:buNone/>
            </a:pPr>
            <a:r>
              <a:rPr lang="el-GR" dirty="0" smtClean="0"/>
              <a:t>κέρδη που θα διανεμηθούν. Διαχωρίζεται σε </a:t>
            </a:r>
            <a:r>
              <a:rPr lang="el-GR" b="1" dirty="0" smtClean="0"/>
              <a:t>δύο</a:t>
            </a:r>
          </a:p>
          <a:p>
            <a:pPr algn="just">
              <a:buFontTx/>
              <a:buNone/>
            </a:pPr>
            <a:r>
              <a:rPr lang="el-GR" b="1" dirty="0" smtClean="0"/>
              <a:t>τμήματα:</a:t>
            </a:r>
          </a:p>
          <a:p>
            <a:pPr algn="just"/>
            <a:r>
              <a:rPr lang="el-GR" dirty="0" smtClean="0"/>
              <a:t>Στο </a:t>
            </a:r>
            <a:r>
              <a:rPr lang="el-GR" b="1" dirty="0" smtClean="0">
                <a:solidFill>
                  <a:srgbClr val="006600"/>
                </a:solidFill>
              </a:rPr>
              <a:t>πρώτο,</a:t>
            </a:r>
            <a:r>
              <a:rPr lang="el-GR" dirty="0" smtClean="0"/>
              <a:t> καταχωρείται το καθαρό αποτέλεσμα της χρήσης με τυχόν αυξήσεις ή μειώσεις από κατονομαζόμενες πηγές το σύνολο των οποίων είναι τα κέρδη για τα οποία το ΔΣ. θα προτείνει τον τρόπο διανομής τους στη Γενική Συνέλευση των Μετόχων. </a:t>
            </a:r>
          </a:p>
          <a:p>
            <a:endParaRPr lang="el-GR"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0" y="5257800"/>
            <a:ext cx="9144000" cy="1600200"/>
          </a:xfrm>
        </p:spPr>
        <p:txBody>
          <a:bodyPr/>
          <a:lstStyle/>
          <a:p>
            <a:pPr algn="just"/>
            <a:r>
              <a:rPr lang="el-GR" dirty="0" smtClean="0">
                <a:solidFill>
                  <a:srgbClr val="000000"/>
                </a:solidFill>
              </a:rPr>
              <a:t>Οι ιδιοκτήτες θέλουν λιγότερα Ίδια Κεφάλαια με περισσότερη αξία, ενώ οι πιστωτές θέλουν περισσότερα Ίδια Κεφάλαια για διασφάλιση.</a:t>
            </a:r>
          </a:p>
        </p:txBody>
      </p:sp>
      <p:sp>
        <p:nvSpPr>
          <p:cNvPr id="69635" name="Rectangle 5"/>
          <p:cNvSpPr>
            <a:spLocks noChangeArrowheads="1"/>
          </p:cNvSpPr>
          <p:nvPr/>
        </p:nvSpPr>
        <p:spPr bwMode="auto">
          <a:xfrm>
            <a:off x="1331640" y="0"/>
            <a:ext cx="6440760" cy="1066800"/>
          </a:xfrm>
          <a:prstGeom prst="rect">
            <a:avLst/>
          </a:prstGeom>
          <a:solidFill>
            <a:srgbClr val="FFFCEF"/>
          </a:solidFill>
          <a:ln w="9525">
            <a:solidFill>
              <a:schemeClr val="tx1"/>
            </a:solidFill>
            <a:miter lim="800000"/>
            <a:headEnd/>
            <a:tailEnd/>
          </a:ln>
        </p:spPr>
        <p:txBody>
          <a:bodyPr wrap="none" anchor="ctr"/>
          <a:lstStyle/>
          <a:p>
            <a:pPr algn="ctr"/>
            <a:r>
              <a:rPr lang="el-GR" sz="3200" b="1" dirty="0">
                <a:solidFill>
                  <a:srgbClr val="000000"/>
                </a:solidFill>
              </a:rPr>
              <a:t>Σ</a:t>
            </a:r>
            <a:r>
              <a:rPr lang="el-GR" sz="3200" b="1" dirty="0">
                <a:solidFill>
                  <a:srgbClr val="000000"/>
                </a:solidFill>
                <a:cs typeface="Times New Roman" charset="0"/>
              </a:rPr>
              <a:t>τόχος της </a:t>
            </a:r>
            <a:endParaRPr lang="el-GR" sz="3200" b="1" dirty="0">
              <a:solidFill>
                <a:srgbClr val="000000"/>
              </a:solidFill>
            </a:endParaRPr>
          </a:p>
          <a:p>
            <a:pPr algn="ctr"/>
            <a:r>
              <a:rPr lang="el-GR" sz="3200" b="1" dirty="0">
                <a:solidFill>
                  <a:srgbClr val="000000"/>
                </a:solidFill>
                <a:cs typeface="Times New Roman" charset="0"/>
              </a:rPr>
              <a:t>χρηματοοικονομικής διαχείρισης</a:t>
            </a:r>
          </a:p>
        </p:txBody>
      </p:sp>
      <p:sp>
        <p:nvSpPr>
          <p:cNvPr id="69636" name="Oval 6"/>
          <p:cNvSpPr>
            <a:spLocks noChangeArrowheads="1"/>
          </p:cNvSpPr>
          <p:nvPr/>
        </p:nvSpPr>
        <p:spPr bwMode="auto">
          <a:xfrm>
            <a:off x="304800" y="1524000"/>
            <a:ext cx="8610600" cy="1447800"/>
          </a:xfrm>
          <a:prstGeom prst="ellipse">
            <a:avLst/>
          </a:prstGeom>
          <a:solidFill>
            <a:schemeClr val="accent1"/>
          </a:solidFill>
          <a:ln w="9525">
            <a:solidFill>
              <a:schemeClr val="tx1"/>
            </a:solidFill>
            <a:miter lim="800000"/>
            <a:headEnd/>
            <a:tailEnd/>
          </a:ln>
        </p:spPr>
        <p:txBody>
          <a:bodyPr wrap="none" anchor="ctr"/>
          <a:lstStyle/>
          <a:p>
            <a:pPr algn="ctr"/>
            <a:r>
              <a:rPr lang="el-GR" sz="3200" b="1" dirty="0">
                <a:solidFill>
                  <a:srgbClr val="000000"/>
                </a:solidFill>
              </a:rPr>
              <a:t>Η</a:t>
            </a:r>
            <a:r>
              <a:rPr lang="el-GR" sz="3200" b="1" dirty="0">
                <a:solidFill>
                  <a:srgbClr val="000000"/>
                </a:solidFill>
                <a:cs typeface="Times New Roman" charset="0"/>
              </a:rPr>
              <a:t> </a:t>
            </a:r>
            <a:r>
              <a:rPr lang="el-GR" sz="3200" b="1" dirty="0">
                <a:solidFill>
                  <a:srgbClr val="000000"/>
                </a:solidFill>
              </a:rPr>
              <a:t>μεγιστοποίηση της αξίας της επιχείρησης</a:t>
            </a:r>
          </a:p>
        </p:txBody>
      </p:sp>
      <p:sp>
        <p:nvSpPr>
          <p:cNvPr id="69637" name="AutoShape 7"/>
          <p:cNvSpPr>
            <a:spLocks noChangeArrowheads="1"/>
          </p:cNvSpPr>
          <p:nvPr/>
        </p:nvSpPr>
        <p:spPr bwMode="auto">
          <a:xfrm>
            <a:off x="4267200" y="1066800"/>
            <a:ext cx="485775" cy="45720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p>
            <a:endParaRPr lang="el-GR" dirty="0"/>
          </a:p>
        </p:txBody>
      </p:sp>
      <p:sp>
        <p:nvSpPr>
          <p:cNvPr id="69638" name="AutoShape 8"/>
          <p:cNvSpPr>
            <a:spLocks noChangeArrowheads="1"/>
          </p:cNvSpPr>
          <p:nvPr/>
        </p:nvSpPr>
        <p:spPr bwMode="auto">
          <a:xfrm>
            <a:off x="3886200" y="3048000"/>
            <a:ext cx="1447800" cy="976313"/>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p>
            <a:pPr algn="ctr"/>
            <a:r>
              <a:rPr lang="el-GR" sz="2400" b="1" dirty="0"/>
              <a:t>Αιτία</a:t>
            </a:r>
          </a:p>
        </p:txBody>
      </p:sp>
      <p:sp>
        <p:nvSpPr>
          <p:cNvPr id="69639" name="Rectangle 9"/>
          <p:cNvSpPr>
            <a:spLocks noChangeArrowheads="1"/>
          </p:cNvSpPr>
          <p:nvPr/>
        </p:nvSpPr>
        <p:spPr bwMode="auto">
          <a:xfrm>
            <a:off x="0" y="4038600"/>
            <a:ext cx="9144000" cy="914400"/>
          </a:xfrm>
          <a:prstGeom prst="rect">
            <a:avLst/>
          </a:prstGeom>
          <a:solidFill>
            <a:srgbClr val="95D7FB"/>
          </a:solidFill>
          <a:ln w="9525">
            <a:solidFill>
              <a:schemeClr val="tx1"/>
            </a:solidFill>
            <a:miter lim="800000"/>
            <a:headEnd/>
            <a:tailEnd/>
          </a:ln>
        </p:spPr>
        <p:txBody>
          <a:bodyPr wrap="none" anchor="ctr"/>
          <a:lstStyle/>
          <a:p>
            <a:pPr algn="ctr"/>
            <a:r>
              <a:rPr lang="el-GR" sz="3200" b="1" dirty="0"/>
              <a:t>Συγκρούσεων μεταξύ ιδιοκτητών και πιστωτών</a:t>
            </a:r>
          </a:p>
        </p:txBody>
      </p:sp>
    </p:spTree>
    <p:extLst>
      <p:ext uri="{BB962C8B-B14F-4D97-AF65-F5344CB8AC3E}">
        <p14:creationId xmlns:p14="http://schemas.microsoft.com/office/powerpoint/2010/main" val="3306119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561975"/>
          </a:xfrm>
        </p:spPr>
        <p:txBody>
          <a:bodyPr/>
          <a:lstStyle/>
          <a:p>
            <a:r>
              <a:rPr lang="el-GR" sz="3600" b="1" dirty="0" smtClean="0"/>
              <a:t>ΔΙΑΘΕΣΗ ΚΕΡΔΩΝ (2)</a:t>
            </a:r>
          </a:p>
        </p:txBody>
      </p:sp>
      <p:sp>
        <p:nvSpPr>
          <p:cNvPr id="20483" name="Rectangle 3"/>
          <p:cNvSpPr>
            <a:spLocks noGrp="1" noChangeArrowheads="1"/>
          </p:cNvSpPr>
          <p:nvPr>
            <p:ph type="body" idx="1"/>
          </p:nvPr>
        </p:nvSpPr>
        <p:spPr>
          <a:xfrm>
            <a:off x="0" y="908050"/>
            <a:ext cx="9144000" cy="5761038"/>
          </a:xfrm>
          <a:ln>
            <a:solidFill>
              <a:srgbClr val="00B0F0"/>
            </a:solidFill>
          </a:ln>
        </p:spPr>
        <p:txBody>
          <a:bodyPr/>
          <a:lstStyle/>
          <a:p>
            <a:pPr algn="just"/>
            <a:r>
              <a:rPr lang="el-GR" dirty="0" smtClean="0"/>
              <a:t>Στο </a:t>
            </a:r>
            <a:r>
              <a:rPr lang="el-GR" b="1" dirty="0" smtClean="0">
                <a:solidFill>
                  <a:srgbClr val="006600"/>
                </a:solidFill>
              </a:rPr>
              <a:t>δεύτερο</a:t>
            </a:r>
            <a:r>
              <a:rPr lang="el-GR" dirty="0" smtClean="0"/>
              <a:t> τμήμα γίνεται η διανομή των κερδών ενώ το μη διανεμόμενο μέρος μεταφέρεται στον ισολογισμό μέσου του λογαριασμού "Υπόλοιπο Κερδών σε Νέο" για να κριθεί η τύχη του στην επόμενη χρήση. </a:t>
            </a:r>
          </a:p>
          <a:p>
            <a:pPr algn="just"/>
            <a:r>
              <a:rPr lang="el-GR" dirty="0" smtClean="0"/>
              <a:t>Στη διανομή κατονομάζεται το μέρος των κερδών που διανέμεται σα μέρισμα στους μετόχους και αυτό που παραμένει στην επιχείρηση με τη μορφή κάποιου αποθεματικού. </a:t>
            </a:r>
          </a:p>
          <a:p>
            <a:endParaRPr lang="el-GR" dirty="0" smtClean="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9750" y="0"/>
            <a:ext cx="8229600" cy="765175"/>
          </a:xfrm>
        </p:spPr>
        <p:txBody>
          <a:bodyPr/>
          <a:lstStyle/>
          <a:p>
            <a:pPr eaLnBrk="1" hangingPunct="1"/>
            <a:r>
              <a:rPr lang="el-GR" sz="3200" b="1" dirty="0" smtClean="0"/>
              <a:t>ΠΑΡΑΔΕΙΓΜΑ ΔΙΑΘΕΣΗΣ ΚΕΡΔΩΝ</a:t>
            </a:r>
          </a:p>
        </p:txBody>
      </p:sp>
      <p:graphicFrame>
        <p:nvGraphicFramePr>
          <p:cNvPr id="63491" name="Object 3"/>
          <p:cNvGraphicFramePr>
            <a:graphicFrameLocks noGrp="1" noChangeAspect="1"/>
          </p:cNvGraphicFramePr>
          <p:nvPr>
            <p:ph idx="1"/>
          </p:nvPr>
        </p:nvGraphicFramePr>
        <p:xfrm>
          <a:off x="0" y="765175"/>
          <a:ext cx="9144000" cy="6092825"/>
        </p:xfrm>
        <a:graphic>
          <a:graphicData uri="http://schemas.openxmlformats.org/presentationml/2006/ole">
            <mc:AlternateContent xmlns:mc="http://schemas.openxmlformats.org/markup-compatibility/2006">
              <mc:Choice xmlns:v="urn:schemas-microsoft-com:vml" Requires="v">
                <p:oleObj spid="_x0000_s2570390" name="Φύλλο εργασίας" r:id="rId4" imgW="2477520" imgH="2340720" progId="Excel.Sheet.8">
                  <p:embed/>
                </p:oleObj>
              </mc:Choice>
              <mc:Fallback>
                <p:oleObj name="Φύλλο εργασίας" r:id="rId4" imgW="2477520" imgH="2340720" progId="Excel.Sheet.8">
                  <p:embed/>
                  <p:pic>
                    <p:nvPicPr>
                      <p:cNvPr id="0" name="Picture 14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dissolve">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633412"/>
          </a:xfrm>
        </p:spPr>
        <p:txBody>
          <a:bodyPr/>
          <a:lstStyle/>
          <a:p>
            <a:pPr eaLnBrk="1" hangingPunct="1"/>
            <a:r>
              <a:rPr lang="el-GR" sz="3600" b="1" dirty="0" smtClean="0"/>
              <a:t>ΠΡΟΣΑΡΤΗΜΑ</a:t>
            </a:r>
          </a:p>
        </p:txBody>
      </p:sp>
      <p:sp>
        <p:nvSpPr>
          <p:cNvPr id="35843" name="Rectangle 3"/>
          <p:cNvSpPr>
            <a:spLocks noGrp="1" noChangeArrowheads="1"/>
          </p:cNvSpPr>
          <p:nvPr>
            <p:ph type="body" idx="1"/>
          </p:nvPr>
        </p:nvSpPr>
        <p:spPr>
          <a:xfrm>
            <a:off x="0" y="935434"/>
            <a:ext cx="9144000" cy="5949950"/>
          </a:xfrm>
        </p:spPr>
        <p:txBody>
          <a:bodyPr/>
          <a:lstStyle/>
          <a:p>
            <a:pPr algn="just" eaLnBrk="1" hangingPunct="1">
              <a:lnSpc>
                <a:spcPct val="90000"/>
              </a:lnSpc>
            </a:pPr>
            <a:r>
              <a:rPr lang="el-GR" dirty="0" smtClean="0"/>
              <a:t>Περιέχονται επεξηγήσεις απαραίτητες για την κατανόηση του ισολογισμού και των αποτελεσμάτων ή παραβίαση αρχών σύνταξης. </a:t>
            </a:r>
          </a:p>
          <a:p>
            <a:pPr algn="just" eaLnBrk="1" hangingPunct="1">
              <a:lnSpc>
                <a:spcPct val="90000"/>
              </a:lnSpc>
            </a:pPr>
            <a:r>
              <a:rPr lang="el-GR" dirty="0" smtClean="0"/>
              <a:t>Ενημερώνει ιδιαίτερα για εκείνες τις περιπτώσεις για τις οποίες υπάρχει η δυνατότητα διαφορετικών τρόπων χειρισμού π.χ. </a:t>
            </a:r>
          </a:p>
          <a:p>
            <a:pPr lvl="1" algn="just" eaLnBrk="1" hangingPunct="1">
              <a:lnSpc>
                <a:spcPct val="90000"/>
              </a:lnSpc>
            </a:pPr>
            <a:r>
              <a:rPr lang="el-GR" sz="3200" dirty="0" smtClean="0"/>
              <a:t>μέθοδος αποτίμησης αποθεμάτων, </a:t>
            </a:r>
          </a:p>
          <a:p>
            <a:pPr lvl="1" algn="just" eaLnBrk="1" hangingPunct="1">
              <a:lnSpc>
                <a:spcPct val="90000"/>
              </a:lnSpc>
            </a:pPr>
            <a:r>
              <a:rPr lang="el-GR" sz="3200" dirty="0" smtClean="0"/>
              <a:t>ανάλυση επιπρόσθετων πηγών εσόδων, </a:t>
            </a:r>
          </a:p>
          <a:p>
            <a:pPr lvl="1" algn="just" eaLnBrk="1" hangingPunct="1">
              <a:lnSpc>
                <a:spcPct val="90000"/>
              </a:lnSpc>
            </a:pPr>
            <a:r>
              <a:rPr lang="el-GR" sz="3200" dirty="0" smtClean="0"/>
              <a:t>υπολογισμός αποσβέσεων, κ.λπ.</a:t>
            </a:r>
          </a:p>
          <a:p>
            <a:pPr algn="just" eaLnBrk="1" hangingPunct="1">
              <a:lnSpc>
                <a:spcPct val="90000"/>
              </a:lnSpc>
            </a:pPr>
            <a:r>
              <a:rPr lang="el-GR" dirty="0" smtClean="0"/>
              <a:t> Επεξήγεται υποχρεωτικά κάθε παρέκκλιση. </a:t>
            </a: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a:xfrm>
            <a:off x="251521" y="1268761"/>
            <a:ext cx="8712968" cy="5328592"/>
          </a:xfrm>
        </p:spPr>
        <p:txBody>
          <a:bodyPr/>
          <a:lstStyle/>
          <a:p>
            <a:pPr marL="0" indent="0" algn="just">
              <a:lnSpc>
                <a:spcPct val="90000"/>
              </a:lnSpc>
              <a:buFont typeface="Wingdings" pitchFamily="2" charset="2"/>
              <a:buNone/>
            </a:pPr>
            <a:r>
              <a:rPr lang="el-GR" dirty="0" smtClean="0"/>
              <a:t>Ο αντικειμενικός σκοπός μιας επιχείρησης είναι η μεγιστοποίηση του πλούτου των μετόχων της.</a:t>
            </a:r>
          </a:p>
          <a:p>
            <a:pPr marL="0" indent="0" algn="just">
              <a:lnSpc>
                <a:spcPct val="90000"/>
              </a:lnSpc>
              <a:buFont typeface="Wingdings" pitchFamily="2" charset="2"/>
              <a:buNone/>
            </a:pPr>
            <a:r>
              <a:rPr lang="el-GR" dirty="0" smtClean="0"/>
              <a:t>Στα εγχειρίδια μικροοικονομικής αναφέρεται ως σκοπός μιας επιχείρησης η μεγιστοποίηση των κερδών της.  </a:t>
            </a:r>
          </a:p>
          <a:p>
            <a:pPr marL="0" indent="0" algn="just">
              <a:lnSpc>
                <a:spcPct val="90000"/>
              </a:lnSpc>
              <a:buFont typeface="Wingdings" pitchFamily="2" charset="2"/>
              <a:buNone/>
            </a:pPr>
            <a:r>
              <a:rPr lang="el-GR" dirty="0" smtClean="0"/>
              <a:t>Ο σκοπός αυτός μπορεί να είναι επαρκής στα πλαίσια της μικροοικονομικής, αλλά δεν θεωρείται ικανοποιητικός για την Χρηματοοικονομική Διοίκηση. </a:t>
            </a:r>
            <a:r>
              <a:rPr lang="el-GR" u="sng" dirty="0" smtClean="0"/>
              <a:t>Γιατί;</a:t>
            </a:r>
            <a:endParaRPr lang="el-GR" dirty="0" smtClean="0"/>
          </a:p>
        </p:txBody>
      </p:sp>
      <p:sp>
        <p:nvSpPr>
          <p:cNvPr id="4100" name="Rectangle 4"/>
          <p:cNvSpPr>
            <a:spLocks noChangeArrowheads="1"/>
          </p:cNvSpPr>
          <p:nvPr/>
        </p:nvSpPr>
        <p:spPr bwMode="auto">
          <a:xfrm>
            <a:off x="0" y="222250"/>
            <a:ext cx="9144000" cy="609600"/>
          </a:xfrm>
          <a:prstGeom prst="rect">
            <a:avLst/>
          </a:prstGeom>
          <a:noFill/>
          <a:ln w="9525">
            <a:noFill/>
            <a:miter lim="800000"/>
            <a:headEnd/>
            <a:tailEnd/>
          </a:ln>
          <a:effectLst/>
        </p:spPr>
        <p:txBody>
          <a:bodyPr wrap="none" anchor="ctr"/>
          <a:lstStyle/>
          <a:p>
            <a:pPr algn="ctr">
              <a:defRPr/>
            </a:pPr>
            <a:r>
              <a:rPr lang="el-GR" sz="3600" b="1" dirty="0" smtClean="0"/>
              <a:t>Ο Αντικειμενικός </a:t>
            </a:r>
            <a:r>
              <a:rPr lang="el-GR" sz="3600" b="1" dirty="0"/>
              <a:t>Σκοπός </a:t>
            </a:r>
            <a:endParaRPr lang="el-GR" sz="3600" b="1" dirty="0" smtClean="0"/>
          </a:p>
          <a:p>
            <a:pPr algn="ctr">
              <a:defRPr/>
            </a:pPr>
            <a:r>
              <a:rPr lang="el-GR" sz="3600" b="1" dirty="0" smtClean="0"/>
              <a:t>της </a:t>
            </a:r>
            <a:r>
              <a:rPr lang="el-GR" sz="3600" b="1" dirty="0"/>
              <a:t>Επιχείρησης (1)</a:t>
            </a: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251520" y="1196974"/>
            <a:ext cx="8712968" cy="5400377"/>
          </a:xfrm>
        </p:spPr>
        <p:txBody>
          <a:bodyPr/>
          <a:lstStyle/>
          <a:p>
            <a:pPr marL="609600" indent="-609600">
              <a:buFont typeface="Wingdings" pitchFamily="2" charset="2"/>
              <a:buNone/>
            </a:pPr>
            <a:endParaRPr lang="el-GR" dirty="0" smtClean="0">
              <a:latin typeface="Times New Roman" charset="0"/>
            </a:endParaRPr>
          </a:p>
          <a:p>
            <a:pPr marL="609600" indent="-609600" algn="just">
              <a:lnSpc>
                <a:spcPct val="110000"/>
              </a:lnSpc>
              <a:spcBef>
                <a:spcPct val="30000"/>
              </a:spcBef>
              <a:buClr>
                <a:schemeClr val="tx1"/>
              </a:buClr>
              <a:buFontTx/>
              <a:buAutoNum type="arabicPeriod"/>
            </a:pPr>
            <a:r>
              <a:rPr lang="el-GR" dirty="0" smtClean="0"/>
              <a:t>Δεν λαμβάνει υπόψη τον κίνδυνο τον οποίο ενέχουν οι αποδόσεις των επενδυτικών προγραμμάτων.  </a:t>
            </a:r>
          </a:p>
          <a:p>
            <a:pPr marL="609600" indent="-609600" algn="just">
              <a:lnSpc>
                <a:spcPct val="110000"/>
              </a:lnSpc>
              <a:spcBef>
                <a:spcPct val="30000"/>
              </a:spcBef>
              <a:buClr>
                <a:schemeClr val="tx1"/>
              </a:buClr>
              <a:buFontTx/>
              <a:buAutoNum type="arabicPeriod"/>
            </a:pPr>
            <a:r>
              <a:rPr lang="el-GR" dirty="0" smtClean="0"/>
              <a:t>Δεν λαμβάνει υπόψη την χρονική στιγμή κατά την οποία πραγματοποιούνται οι αποδόσεις των επενδυτικών προγραμμάτων. </a:t>
            </a:r>
          </a:p>
        </p:txBody>
      </p:sp>
      <p:sp>
        <p:nvSpPr>
          <p:cNvPr id="168964" name="Rectangle 4"/>
          <p:cNvSpPr>
            <a:spLocks noChangeArrowheads="1"/>
          </p:cNvSpPr>
          <p:nvPr/>
        </p:nvSpPr>
        <p:spPr bwMode="auto">
          <a:xfrm>
            <a:off x="0" y="222250"/>
            <a:ext cx="9144000" cy="609600"/>
          </a:xfrm>
          <a:prstGeom prst="rect">
            <a:avLst/>
          </a:prstGeom>
          <a:noFill/>
          <a:ln w="9525">
            <a:noFill/>
            <a:miter lim="800000"/>
            <a:headEnd/>
            <a:tailEnd/>
          </a:ln>
          <a:effectLst/>
        </p:spPr>
        <p:txBody>
          <a:bodyPr wrap="none" anchor="ctr"/>
          <a:lstStyle/>
          <a:p>
            <a:pPr algn="ctr">
              <a:defRPr/>
            </a:pPr>
            <a:r>
              <a:rPr lang="el-GR" sz="3600" b="1" dirty="0" smtClean="0"/>
              <a:t>Ο Αντικειμενικός </a:t>
            </a:r>
            <a:r>
              <a:rPr lang="el-GR" sz="3600" b="1" dirty="0"/>
              <a:t>Σκοπός </a:t>
            </a:r>
            <a:endParaRPr lang="el-GR" sz="3600" b="1" dirty="0" smtClean="0"/>
          </a:p>
          <a:p>
            <a:pPr algn="ctr">
              <a:defRPr/>
            </a:pPr>
            <a:r>
              <a:rPr lang="el-GR" sz="3600" b="1" dirty="0" smtClean="0"/>
              <a:t>της </a:t>
            </a:r>
            <a:r>
              <a:rPr lang="el-GR" sz="3600" b="1" dirty="0"/>
              <a:t>Επιχείρησης (2)</a:t>
            </a: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l-GR" sz="3600" b="1" dirty="0" smtClean="0">
                <a:cs typeface="Times New Roman" charset="0"/>
              </a:rPr>
              <a:t>Η   Χρηματοοικονομική Λειτουργία</a:t>
            </a:r>
            <a:r>
              <a:rPr lang="el-GR" sz="3600" dirty="0" smtClean="0"/>
              <a:t> </a:t>
            </a:r>
          </a:p>
        </p:txBody>
      </p:sp>
      <p:sp>
        <p:nvSpPr>
          <p:cNvPr id="38915" name="Rectangle 3"/>
          <p:cNvSpPr>
            <a:spLocks noGrp="1" noChangeArrowheads="1"/>
          </p:cNvSpPr>
          <p:nvPr>
            <p:ph idx="1"/>
          </p:nvPr>
        </p:nvSpPr>
        <p:spPr>
          <a:xfrm>
            <a:off x="0" y="1700808"/>
            <a:ext cx="9144000" cy="5157192"/>
          </a:xfrm>
        </p:spPr>
        <p:txBody>
          <a:bodyPr/>
          <a:lstStyle/>
          <a:p>
            <a:pPr algn="just"/>
            <a:r>
              <a:rPr lang="el-GR" dirty="0" smtClean="0">
                <a:solidFill>
                  <a:srgbClr val="000000"/>
                </a:solidFill>
                <a:cs typeface="Times New Roman" charset="0"/>
              </a:rPr>
              <a:t>Οι κύριες λειτουργίες του υπεύθυνου για τα χρηματοοικονομικά θέματα είναι</a:t>
            </a:r>
            <a:r>
              <a:rPr lang="en-US" dirty="0" smtClean="0">
                <a:solidFill>
                  <a:srgbClr val="000000"/>
                </a:solidFill>
                <a:cs typeface="Times New Roman" charset="0"/>
              </a:rPr>
              <a:t>:</a:t>
            </a:r>
          </a:p>
          <a:p>
            <a:pPr lvl="1" algn="just"/>
            <a:r>
              <a:rPr lang="el-GR" sz="3200" b="1" dirty="0" smtClean="0">
                <a:solidFill>
                  <a:srgbClr val="C00000"/>
                </a:solidFill>
                <a:cs typeface="Times New Roman" charset="0"/>
              </a:rPr>
              <a:t>ο προγραμματισμός, </a:t>
            </a:r>
            <a:endParaRPr lang="en-US" sz="3200" b="1" dirty="0" smtClean="0">
              <a:solidFill>
                <a:srgbClr val="C00000"/>
              </a:solidFill>
              <a:cs typeface="Times New Roman" charset="0"/>
            </a:endParaRPr>
          </a:p>
          <a:p>
            <a:pPr lvl="1" algn="just"/>
            <a:r>
              <a:rPr lang="el-GR" sz="3200" b="1" dirty="0" smtClean="0">
                <a:solidFill>
                  <a:srgbClr val="7030A0"/>
                </a:solidFill>
                <a:cs typeface="Times New Roman" charset="0"/>
              </a:rPr>
              <a:t>η εξεύρεση και η χρήση κεφαλαίων με σκοπό: </a:t>
            </a:r>
            <a:endParaRPr lang="en-US" sz="3200" b="1" dirty="0" smtClean="0">
              <a:solidFill>
                <a:srgbClr val="7030A0"/>
              </a:solidFill>
              <a:cs typeface="Times New Roman" charset="0"/>
            </a:endParaRPr>
          </a:p>
          <a:p>
            <a:pPr lvl="2" algn="just">
              <a:buFont typeface="Wingdings" pitchFamily="2" charset="2"/>
              <a:buChar char="Ø"/>
            </a:pPr>
            <a:r>
              <a:rPr lang="el-GR" sz="2800" b="1" dirty="0" smtClean="0">
                <a:solidFill>
                  <a:srgbClr val="000000"/>
                </a:solidFill>
                <a:cs typeface="Times New Roman" charset="0"/>
              </a:rPr>
              <a:t>την μεγιστοποίηση του πλούτου των μετόχων και συνεπώς την μεγιστοποίηση της αξίας της επιχείρησης </a:t>
            </a:r>
            <a:endParaRPr lang="el-GR" dirty="0" smtClean="0">
              <a:solidFill>
                <a:srgbClr val="000000"/>
              </a:solidFill>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dissolve">
                                      <p:cBhvr>
                                        <p:cTn id="10" dur="500"/>
                                        <p:tgtEl>
                                          <p:spTgt spid="3891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dissolve">
                                      <p:cBhvr>
                                        <p:cTn id="13" dur="500"/>
                                        <p:tgtEl>
                                          <p:spTgt spid="3891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dissolve">
                                      <p:cBhvr>
                                        <p:cTn id="16" dur="5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74638"/>
            <a:ext cx="9144000" cy="1143000"/>
          </a:xfrm>
        </p:spPr>
        <p:txBody>
          <a:bodyPr/>
          <a:lstStyle/>
          <a:p>
            <a:pPr eaLnBrk="1" hangingPunct="1"/>
            <a:r>
              <a:rPr lang="el-GR" sz="3600" b="1" dirty="0" smtClean="0"/>
              <a:t>Λειτουργίες Χρηματοοικονομικού Διευθυντή</a:t>
            </a:r>
          </a:p>
        </p:txBody>
      </p:sp>
      <p:sp>
        <p:nvSpPr>
          <p:cNvPr id="17411" name="Rectangle 3"/>
          <p:cNvSpPr>
            <a:spLocks noGrp="1" noChangeArrowheads="1"/>
          </p:cNvSpPr>
          <p:nvPr>
            <p:ph type="body" idx="1"/>
          </p:nvPr>
        </p:nvSpPr>
        <p:spPr>
          <a:xfrm>
            <a:off x="0" y="1440160"/>
            <a:ext cx="9144000" cy="5445224"/>
          </a:xfrm>
        </p:spPr>
        <p:txBody>
          <a:bodyPr/>
          <a:lstStyle/>
          <a:p>
            <a:pPr eaLnBrk="1" hangingPunct="1">
              <a:lnSpc>
                <a:spcPct val="90000"/>
              </a:lnSpc>
              <a:buFontTx/>
              <a:buNone/>
            </a:pPr>
            <a:r>
              <a:rPr lang="el-GR" b="1" dirty="0" smtClean="0"/>
              <a:t>-</a:t>
            </a:r>
            <a:r>
              <a:rPr lang="el-GR" dirty="0" smtClean="0"/>
              <a:t>Χρηματοοικονομικός προγραμματισμός</a:t>
            </a:r>
          </a:p>
          <a:p>
            <a:pPr eaLnBrk="1" hangingPunct="1">
              <a:lnSpc>
                <a:spcPct val="90000"/>
              </a:lnSpc>
              <a:buFontTx/>
              <a:buNone/>
            </a:pPr>
            <a:r>
              <a:rPr lang="el-GR" b="1" dirty="0" smtClean="0"/>
              <a:t>-</a:t>
            </a:r>
            <a:r>
              <a:rPr lang="el-GR" dirty="0" smtClean="0"/>
              <a:t>Εξεύρεση φθηνού χρήματος</a:t>
            </a:r>
          </a:p>
          <a:p>
            <a:pPr eaLnBrk="1" hangingPunct="1">
              <a:lnSpc>
                <a:spcPct val="90000"/>
              </a:lnSpc>
              <a:buFontTx/>
              <a:buNone/>
            </a:pPr>
            <a:r>
              <a:rPr lang="el-GR" b="1" dirty="0" smtClean="0"/>
              <a:t>-</a:t>
            </a:r>
            <a:r>
              <a:rPr lang="el-GR" dirty="0" smtClean="0"/>
              <a:t>Ορθολογική χρήση των κεφαλαίων</a:t>
            </a:r>
          </a:p>
          <a:p>
            <a:pPr eaLnBrk="1" hangingPunct="1">
              <a:lnSpc>
                <a:spcPct val="90000"/>
              </a:lnSpc>
              <a:buFontTx/>
              <a:buNone/>
            </a:pPr>
            <a:r>
              <a:rPr lang="el-GR" b="1" dirty="0" smtClean="0"/>
              <a:t>-</a:t>
            </a:r>
            <a:r>
              <a:rPr lang="el-GR" dirty="0" smtClean="0"/>
              <a:t>Μεγιστοποίηση της αξίας της επιχείρησης</a:t>
            </a:r>
          </a:p>
          <a:p>
            <a:pPr eaLnBrk="1" hangingPunct="1">
              <a:lnSpc>
                <a:spcPct val="90000"/>
              </a:lnSpc>
              <a:buFontTx/>
              <a:buNone/>
            </a:pPr>
            <a:r>
              <a:rPr lang="el-GR" b="1" dirty="0" smtClean="0"/>
              <a:t>-</a:t>
            </a:r>
            <a:r>
              <a:rPr lang="el-GR" dirty="0" smtClean="0"/>
              <a:t>Λήψη επενδυτικών αποφάσεων</a:t>
            </a:r>
          </a:p>
          <a:p>
            <a:pPr eaLnBrk="1" hangingPunct="1">
              <a:lnSpc>
                <a:spcPct val="90000"/>
              </a:lnSpc>
              <a:buFontTx/>
              <a:buNone/>
            </a:pPr>
            <a:r>
              <a:rPr lang="el-GR" b="1" dirty="0" smtClean="0"/>
              <a:t>-</a:t>
            </a:r>
            <a:r>
              <a:rPr lang="el-GR" dirty="0" smtClean="0"/>
              <a:t>Αποδοτικότερη λειτουργία της επιχείρησης</a:t>
            </a:r>
          </a:p>
          <a:p>
            <a:pPr eaLnBrk="1" hangingPunct="1">
              <a:lnSpc>
                <a:spcPct val="90000"/>
              </a:lnSpc>
              <a:buFontTx/>
              <a:buNone/>
            </a:pPr>
            <a:r>
              <a:rPr lang="el-GR" b="1" dirty="0" smtClean="0"/>
              <a:t>-</a:t>
            </a:r>
            <a:r>
              <a:rPr lang="el-GR" dirty="0" smtClean="0"/>
              <a:t>Χρήση κεφαλαιαγορών και χρηματαγορών</a:t>
            </a:r>
          </a:p>
          <a:p>
            <a:pPr eaLnBrk="1" hangingPunct="1">
              <a:lnSpc>
                <a:spcPct val="90000"/>
              </a:lnSpc>
              <a:buFontTx/>
              <a:buNone/>
            </a:pPr>
            <a:r>
              <a:rPr lang="el-GR" b="1" dirty="0" smtClean="0"/>
              <a:t>-</a:t>
            </a:r>
            <a:r>
              <a:rPr lang="el-GR" dirty="0" smtClean="0"/>
              <a:t>Ορθή τήρηση των χρηματοοικονομικών</a:t>
            </a:r>
          </a:p>
          <a:p>
            <a:pPr eaLnBrk="1" hangingPunct="1">
              <a:lnSpc>
                <a:spcPct val="90000"/>
              </a:lnSpc>
              <a:buFontTx/>
              <a:buNone/>
            </a:pPr>
            <a:r>
              <a:rPr lang="el-GR" dirty="0" smtClean="0"/>
              <a:t>Καταστάσεων.</a:t>
            </a:r>
          </a:p>
          <a:p>
            <a:pPr eaLnBrk="1" hangingPunct="1">
              <a:lnSpc>
                <a:spcPct val="90000"/>
              </a:lnSpc>
              <a:buFontTx/>
              <a:buNone/>
            </a:pPr>
            <a:endParaRPr lang="el-GR" dirty="0" smtClean="0"/>
          </a:p>
          <a:p>
            <a:pPr eaLnBrk="1" hangingPunct="1">
              <a:lnSpc>
                <a:spcPct val="90000"/>
              </a:lnSpc>
              <a:buFontTx/>
              <a:buNone/>
            </a:pPr>
            <a:endParaRPr lang="el-GR" dirty="0" smtClean="0"/>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l-GR" sz="3600" b="1" dirty="0" smtClean="0"/>
              <a:t>Ο Διευθυντής</a:t>
            </a:r>
            <a:r>
              <a:rPr lang="el-GR" sz="3600" b="1" dirty="0" smtClean="0">
                <a:cs typeface="Times New Roman" charset="0"/>
              </a:rPr>
              <a:t>   </a:t>
            </a:r>
            <a:r>
              <a:rPr lang="el-GR" sz="3600" b="1" dirty="0" smtClean="0"/>
              <a:t>Χρηματοοικονομικών </a:t>
            </a:r>
          </a:p>
        </p:txBody>
      </p:sp>
      <p:sp>
        <p:nvSpPr>
          <p:cNvPr id="9219" name="Rectangle 3"/>
          <p:cNvSpPr>
            <a:spLocks noGrp="1" noChangeArrowheads="1"/>
          </p:cNvSpPr>
          <p:nvPr>
            <p:ph idx="1"/>
          </p:nvPr>
        </p:nvSpPr>
        <p:spPr>
          <a:xfrm>
            <a:off x="251520" y="1268760"/>
            <a:ext cx="8712968" cy="5328592"/>
          </a:xfrm>
        </p:spPr>
        <p:txBody>
          <a:bodyPr/>
          <a:lstStyle/>
          <a:p>
            <a:pPr algn="just"/>
            <a:r>
              <a:rPr lang="el-GR" b="1" u="sng" dirty="0" smtClean="0">
                <a:solidFill>
                  <a:srgbClr val="000000"/>
                </a:solidFill>
              </a:rPr>
              <a:t>Ο</a:t>
            </a:r>
            <a:r>
              <a:rPr lang="el-GR" b="1" u="sng" dirty="0" smtClean="0">
                <a:solidFill>
                  <a:srgbClr val="000000"/>
                </a:solidFill>
                <a:cs typeface="Times New Roman" charset="0"/>
              </a:rPr>
              <a:t>φείλει:</a:t>
            </a:r>
          </a:p>
          <a:p>
            <a:pPr marL="514350" indent="-514350" algn="just">
              <a:buFont typeface="+mj-lt"/>
              <a:buAutoNum type="arabicPeriod"/>
            </a:pPr>
            <a:r>
              <a:rPr lang="el-GR" dirty="0" smtClean="0">
                <a:solidFill>
                  <a:srgbClr val="000000"/>
                </a:solidFill>
                <a:cs typeface="Times New Roman" charset="0"/>
              </a:rPr>
              <a:t>Να μπορεί να προβλέπει το μέλλον σε ένα ανταγωνιστικό περιβάλλον μ</a:t>
            </a:r>
            <a:r>
              <a:rPr lang="el-GR" sz="3200" dirty="0" smtClean="0">
                <a:solidFill>
                  <a:srgbClr val="000000"/>
                </a:solidFill>
              </a:rPr>
              <a:t>έσα από </a:t>
            </a:r>
            <a:r>
              <a:rPr lang="el-GR" sz="3200" dirty="0" smtClean="0">
                <a:solidFill>
                  <a:srgbClr val="000000"/>
                </a:solidFill>
                <a:cs typeface="Times New Roman" charset="0"/>
              </a:rPr>
              <a:t> τον προγραμματισμό και τη χρήση των κατάλληλων μεθόδων προβλέψεων. </a:t>
            </a:r>
            <a:endParaRPr lang="el-GR" sz="3200" dirty="0" smtClean="0">
              <a:solidFill>
                <a:srgbClr val="000000"/>
              </a:solidFill>
            </a:endParaRPr>
          </a:p>
          <a:p>
            <a:pPr marL="514350" indent="-514350" algn="just">
              <a:buFont typeface="+mj-lt"/>
              <a:buAutoNum type="arabicPeriod"/>
            </a:pPr>
            <a:r>
              <a:rPr lang="el-GR" dirty="0" smtClean="0">
                <a:solidFill>
                  <a:srgbClr val="000000"/>
                </a:solidFill>
              </a:rPr>
              <a:t>Ν</a:t>
            </a:r>
            <a:r>
              <a:rPr lang="el-GR" dirty="0" smtClean="0">
                <a:solidFill>
                  <a:srgbClr val="000000"/>
                </a:solidFill>
                <a:cs typeface="Times New Roman" charset="0"/>
              </a:rPr>
              <a:t>α συνεργάζεται στενά με τα </a:t>
            </a:r>
            <a:r>
              <a:rPr lang="el-GR" dirty="0" smtClean="0">
                <a:solidFill>
                  <a:srgbClr val="000000"/>
                </a:solidFill>
              </a:rPr>
              <a:t>υπόλοιπα </a:t>
            </a:r>
            <a:r>
              <a:rPr lang="el-GR" dirty="0" smtClean="0">
                <a:solidFill>
                  <a:srgbClr val="000000"/>
                </a:solidFill>
                <a:cs typeface="Times New Roman" charset="0"/>
              </a:rPr>
              <a:t>στελέχη της επιχειρηματικής μονάδας</a:t>
            </a:r>
            <a:endParaRPr lang="en-US" dirty="0" smtClean="0">
              <a:solidFill>
                <a:srgbClr val="000000"/>
              </a:solidFill>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dissolve">
                                      <p:cBhvr>
                                        <p:cTn id="17"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490066"/>
          </a:xfrm>
        </p:spPr>
        <p:txBody>
          <a:bodyPr/>
          <a:lstStyle/>
          <a:p>
            <a:r>
              <a:rPr lang="el-GR" sz="3600" b="1" dirty="0" smtClean="0"/>
              <a:t>Ο Διευθυντής</a:t>
            </a:r>
            <a:r>
              <a:rPr lang="el-GR" sz="3600" b="1" dirty="0" smtClean="0">
                <a:cs typeface="Times New Roman" charset="0"/>
              </a:rPr>
              <a:t>   </a:t>
            </a:r>
            <a:r>
              <a:rPr lang="el-GR" sz="3600" b="1" dirty="0" smtClean="0"/>
              <a:t>Χρηματοοικονομικών</a:t>
            </a:r>
          </a:p>
        </p:txBody>
      </p:sp>
      <p:sp>
        <p:nvSpPr>
          <p:cNvPr id="1027" name="Rectangle 3"/>
          <p:cNvSpPr>
            <a:spLocks noGrp="1" noChangeArrowheads="1"/>
          </p:cNvSpPr>
          <p:nvPr>
            <p:ph idx="1"/>
          </p:nvPr>
        </p:nvSpPr>
        <p:spPr>
          <a:xfrm>
            <a:off x="0" y="980729"/>
            <a:ext cx="9144000" cy="5877271"/>
          </a:xfrm>
        </p:spPr>
        <p:txBody>
          <a:bodyPr/>
          <a:lstStyle/>
          <a:p>
            <a:pPr algn="ctr">
              <a:buNone/>
            </a:pPr>
            <a:r>
              <a:rPr lang="el-GR" sz="2800" dirty="0" smtClean="0">
                <a:solidFill>
                  <a:srgbClr val="000000"/>
                </a:solidFill>
              </a:rPr>
              <a:t>Α</a:t>
            </a:r>
            <a:r>
              <a:rPr lang="el-GR" sz="2800" dirty="0" smtClean="0">
                <a:solidFill>
                  <a:srgbClr val="000000"/>
                </a:solidFill>
                <a:cs typeface="Times New Roman" charset="0"/>
              </a:rPr>
              <a:t>σχολείται με τη λήψη επενδυτικών και</a:t>
            </a:r>
          </a:p>
          <a:p>
            <a:pPr algn="ctr">
              <a:buNone/>
            </a:pPr>
            <a:r>
              <a:rPr lang="el-GR" sz="2800" dirty="0" smtClean="0">
                <a:solidFill>
                  <a:srgbClr val="000000"/>
                </a:solidFill>
                <a:cs typeface="Times New Roman" charset="0"/>
              </a:rPr>
              <a:t>χρηματοδοτικών αποφάσεων,</a:t>
            </a:r>
            <a:r>
              <a:rPr lang="el-GR" sz="2800" dirty="0" smtClean="0">
                <a:solidFill>
                  <a:srgbClr val="000000"/>
                </a:solidFill>
              </a:rPr>
              <a:t> </a:t>
            </a:r>
            <a:r>
              <a:rPr lang="el-GR" sz="2800" dirty="0" smtClean="0">
                <a:solidFill>
                  <a:srgbClr val="000000"/>
                </a:solidFill>
                <a:cs typeface="Times New Roman" charset="0"/>
              </a:rPr>
              <a:t>και με τις</a:t>
            </a:r>
          </a:p>
          <a:p>
            <a:pPr algn="ctr">
              <a:buNone/>
            </a:pPr>
            <a:r>
              <a:rPr lang="el-GR" sz="2800" dirty="0" smtClean="0">
                <a:solidFill>
                  <a:srgbClr val="000000"/>
                </a:solidFill>
                <a:cs typeface="Times New Roman" charset="0"/>
              </a:rPr>
              <a:t>αλληλεπιδράσεις των αποφάσεων αυτών. </a:t>
            </a:r>
            <a:endParaRPr lang="el-GR" sz="2800" dirty="0" smtClean="0">
              <a:solidFill>
                <a:srgbClr val="000000"/>
              </a:solidFill>
            </a:endParaRPr>
          </a:p>
          <a:p>
            <a:pPr algn="just">
              <a:buNone/>
            </a:pPr>
            <a:endParaRPr lang="en-US" sz="2000" dirty="0" smtClean="0">
              <a:solidFill>
                <a:srgbClr val="000000"/>
              </a:solidFill>
              <a:cs typeface="Times New Roman" charset="0"/>
            </a:endParaRPr>
          </a:p>
          <a:p>
            <a:pPr algn="just">
              <a:buNone/>
            </a:pPr>
            <a:r>
              <a:rPr lang="en-US" sz="2000" dirty="0" smtClean="0">
                <a:solidFill>
                  <a:srgbClr val="000000"/>
                </a:solidFill>
              </a:rPr>
              <a:t>                                                     </a:t>
            </a:r>
            <a:r>
              <a:rPr lang="en-US" dirty="0" smtClean="0">
                <a:solidFill>
                  <a:srgbClr val="000000"/>
                </a:solidFill>
              </a:rPr>
              <a:t>=</a:t>
            </a:r>
            <a:endParaRPr lang="el-GR" dirty="0" smtClean="0">
              <a:solidFill>
                <a:srgbClr val="000000"/>
              </a:solidFill>
            </a:endParaRPr>
          </a:p>
        </p:txBody>
      </p:sp>
      <p:sp>
        <p:nvSpPr>
          <p:cNvPr id="65540" name="Rectangle 4"/>
          <p:cNvSpPr>
            <a:spLocks noChangeArrowheads="1"/>
          </p:cNvSpPr>
          <p:nvPr/>
        </p:nvSpPr>
        <p:spPr bwMode="auto">
          <a:xfrm>
            <a:off x="179512" y="2708920"/>
            <a:ext cx="3456384" cy="1080120"/>
          </a:xfrm>
          <a:prstGeom prst="rect">
            <a:avLst/>
          </a:prstGeom>
          <a:solidFill>
            <a:schemeClr val="accent1"/>
          </a:solidFill>
          <a:ln w="9525">
            <a:solidFill>
              <a:schemeClr val="tx1"/>
            </a:solidFill>
            <a:miter lim="800000"/>
            <a:headEnd/>
            <a:tailEnd/>
          </a:ln>
        </p:spPr>
        <p:txBody>
          <a:bodyPr wrap="none" anchor="ctr"/>
          <a:lstStyle/>
          <a:p>
            <a:pPr algn="ctr"/>
            <a:r>
              <a:rPr lang="el-GR" sz="2400" b="1" dirty="0">
                <a:solidFill>
                  <a:srgbClr val="000000"/>
                </a:solidFill>
              </a:rPr>
              <a:t>Π</a:t>
            </a:r>
            <a:r>
              <a:rPr lang="el-GR" sz="2400" b="1" dirty="0">
                <a:solidFill>
                  <a:srgbClr val="000000"/>
                </a:solidFill>
                <a:cs typeface="Times New Roman" charset="0"/>
              </a:rPr>
              <a:t>ετυχημένη </a:t>
            </a:r>
            <a:r>
              <a:rPr lang="el-GR" sz="2400" b="1" dirty="0" smtClean="0">
                <a:solidFill>
                  <a:srgbClr val="000000"/>
                </a:solidFill>
                <a:cs typeface="Times New Roman" charset="0"/>
              </a:rPr>
              <a:t>επιχείρηση</a:t>
            </a:r>
            <a:endParaRPr lang="el-GR" sz="2400" b="1" dirty="0">
              <a:solidFill>
                <a:srgbClr val="000000"/>
              </a:solidFill>
              <a:cs typeface="Times New Roman" charset="0"/>
            </a:endParaRPr>
          </a:p>
        </p:txBody>
      </p:sp>
      <p:sp>
        <p:nvSpPr>
          <p:cNvPr id="65541" name="Rectangle 5"/>
          <p:cNvSpPr>
            <a:spLocks noChangeArrowheads="1"/>
          </p:cNvSpPr>
          <p:nvPr/>
        </p:nvSpPr>
        <p:spPr bwMode="auto">
          <a:xfrm>
            <a:off x="4572000" y="2780928"/>
            <a:ext cx="4392488" cy="914400"/>
          </a:xfrm>
          <a:prstGeom prst="rect">
            <a:avLst/>
          </a:prstGeom>
          <a:solidFill>
            <a:schemeClr val="accent1"/>
          </a:solidFill>
          <a:ln w="9525">
            <a:solidFill>
              <a:schemeClr val="tx1"/>
            </a:solidFill>
            <a:miter lim="800000"/>
            <a:headEnd/>
            <a:tailEnd/>
          </a:ln>
        </p:spPr>
        <p:txBody>
          <a:bodyPr wrap="none" anchor="ctr"/>
          <a:lstStyle/>
          <a:p>
            <a:pPr algn="ctr"/>
            <a:r>
              <a:rPr lang="el-GR" sz="2400" b="1" dirty="0"/>
              <a:t>Υψηλοί ρυθμοί πωλήσεων</a:t>
            </a:r>
          </a:p>
        </p:txBody>
      </p:sp>
      <p:sp>
        <p:nvSpPr>
          <p:cNvPr id="65542" name="Oval 6"/>
          <p:cNvSpPr>
            <a:spLocks noChangeArrowheads="1"/>
          </p:cNvSpPr>
          <p:nvPr/>
        </p:nvSpPr>
        <p:spPr bwMode="auto">
          <a:xfrm>
            <a:off x="3635896" y="4149080"/>
            <a:ext cx="3962400" cy="685800"/>
          </a:xfrm>
          <a:prstGeom prst="ellipse">
            <a:avLst/>
          </a:prstGeom>
          <a:solidFill>
            <a:schemeClr val="accent1"/>
          </a:solidFill>
          <a:ln w="9525">
            <a:solidFill>
              <a:schemeClr val="tx1"/>
            </a:solidFill>
            <a:miter lim="800000"/>
            <a:headEnd/>
            <a:tailEnd/>
          </a:ln>
        </p:spPr>
        <p:txBody>
          <a:bodyPr wrap="none" anchor="ctr"/>
          <a:lstStyle/>
          <a:p>
            <a:pPr algn="ctr"/>
            <a:r>
              <a:rPr lang="el-GR" sz="2800" b="1" dirty="0">
                <a:solidFill>
                  <a:srgbClr val="000000"/>
                </a:solidFill>
                <a:cs typeface="Times New Roman" charset="0"/>
              </a:rPr>
              <a:t>για να διατηρηθούν</a:t>
            </a:r>
          </a:p>
        </p:txBody>
      </p:sp>
      <p:sp>
        <p:nvSpPr>
          <p:cNvPr id="65543" name="Line 7"/>
          <p:cNvSpPr>
            <a:spLocks noChangeShapeType="1"/>
          </p:cNvSpPr>
          <p:nvPr/>
        </p:nvSpPr>
        <p:spPr bwMode="auto">
          <a:xfrm flipH="1">
            <a:off x="5724128" y="3789040"/>
            <a:ext cx="152400" cy="381000"/>
          </a:xfrm>
          <a:prstGeom prst="line">
            <a:avLst/>
          </a:prstGeom>
          <a:noFill/>
          <a:ln w="57150">
            <a:solidFill>
              <a:schemeClr val="tx1"/>
            </a:solidFill>
            <a:miter lim="800000"/>
            <a:headEnd/>
            <a:tailEnd type="triangle" w="med" len="med"/>
          </a:ln>
        </p:spPr>
        <p:txBody>
          <a:bodyPr wrap="none"/>
          <a:lstStyle/>
          <a:p>
            <a:endParaRPr lang="el-GR" dirty="0"/>
          </a:p>
        </p:txBody>
      </p:sp>
      <p:sp>
        <p:nvSpPr>
          <p:cNvPr id="65544" name="Rectangle 8"/>
          <p:cNvSpPr>
            <a:spLocks noChangeArrowheads="1"/>
          </p:cNvSpPr>
          <p:nvPr/>
        </p:nvSpPr>
        <p:spPr bwMode="auto">
          <a:xfrm>
            <a:off x="467544" y="5517232"/>
            <a:ext cx="8458200" cy="914400"/>
          </a:xfrm>
          <a:prstGeom prst="rect">
            <a:avLst/>
          </a:prstGeom>
          <a:solidFill>
            <a:schemeClr val="accent1"/>
          </a:solidFill>
          <a:ln w="9525">
            <a:solidFill>
              <a:schemeClr val="tx1"/>
            </a:solidFill>
            <a:miter lim="800000"/>
            <a:headEnd/>
            <a:tailEnd/>
          </a:ln>
        </p:spPr>
        <p:txBody>
          <a:bodyPr wrap="none" anchor="ctr"/>
          <a:lstStyle/>
          <a:p>
            <a:pPr algn="ctr"/>
            <a:r>
              <a:rPr lang="el-GR" sz="3200" b="1" dirty="0">
                <a:solidFill>
                  <a:srgbClr val="000000"/>
                </a:solidFill>
                <a:cs typeface="Times New Roman" charset="0"/>
              </a:rPr>
              <a:t>χρειάζονται πρόσθετες επενδύσεις</a:t>
            </a:r>
          </a:p>
        </p:txBody>
      </p:sp>
      <p:sp>
        <p:nvSpPr>
          <p:cNvPr id="65545" name="Line 9"/>
          <p:cNvSpPr>
            <a:spLocks noChangeShapeType="1"/>
          </p:cNvSpPr>
          <p:nvPr/>
        </p:nvSpPr>
        <p:spPr bwMode="auto">
          <a:xfrm flipH="1">
            <a:off x="3851920" y="4797152"/>
            <a:ext cx="838200" cy="609600"/>
          </a:xfrm>
          <a:prstGeom prst="line">
            <a:avLst/>
          </a:prstGeom>
          <a:noFill/>
          <a:ln w="57150">
            <a:solidFill>
              <a:schemeClr val="tx1"/>
            </a:solidFill>
            <a:miter lim="800000"/>
            <a:headEnd/>
            <a:tailEnd type="triangle" w="med" len="med"/>
          </a:ln>
        </p:spPr>
        <p:txBody>
          <a:bodyPr wrap="none"/>
          <a:lstStyle/>
          <a:p>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dissolve">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dissolve">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dissolve">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7">
                                            <p:txEl>
                                              <p:pRg st="4" end="4"/>
                                            </p:txEl>
                                          </p:spTgt>
                                        </p:tgtEl>
                                        <p:attrNameLst>
                                          <p:attrName>style.visibility</p:attrName>
                                        </p:attrNameLst>
                                      </p:cBhvr>
                                      <p:to>
                                        <p:strVal val="visible"/>
                                      </p:to>
                                    </p:set>
                                    <p:animEffect transition="in" filter="dissolve">
                                      <p:cBhvr>
                                        <p:cTn id="2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3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79512" y="260648"/>
            <a:ext cx="8784976" cy="1080120"/>
          </a:xfrm>
        </p:spPr>
        <p:txBody>
          <a:bodyPr/>
          <a:lstStyle/>
          <a:p>
            <a:r>
              <a:rPr lang="el-GR" sz="3600" b="1" dirty="0" smtClean="0"/>
              <a:t>Ο Διευθυντής χρηματοοικονομικών θα πρέπει να </a:t>
            </a:r>
            <a:r>
              <a:rPr lang="en-US" sz="3600" b="1" dirty="0" smtClean="0"/>
              <a:t>:</a:t>
            </a:r>
            <a:r>
              <a:rPr lang="el-GR" sz="3600" b="1" dirty="0" smtClean="0"/>
              <a:t> </a:t>
            </a:r>
          </a:p>
        </p:txBody>
      </p:sp>
      <p:sp>
        <p:nvSpPr>
          <p:cNvPr id="10243" name="Rectangle 3"/>
          <p:cNvSpPr>
            <a:spLocks noGrp="1" noChangeArrowheads="1"/>
          </p:cNvSpPr>
          <p:nvPr>
            <p:ph idx="1"/>
          </p:nvPr>
        </p:nvSpPr>
        <p:spPr>
          <a:xfrm>
            <a:off x="304800" y="1340768"/>
            <a:ext cx="8659688" cy="5328592"/>
          </a:xfrm>
        </p:spPr>
        <p:txBody>
          <a:bodyPr/>
          <a:lstStyle/>
          <a:p>
            <a:pPr marL="0" lvl="1" indent="0" algn="just">
              <a:spcBef>
                <a:spcPts val="0"/>
              </a:spcBef>
            </a:pPr>
            <a:r>
              <a:rPr lang="el-GR" sz="3200" dirty="0" smtClean="0">
                <a:solidFill>
                  <a:srgbClr val="000000"/>
                </a:solidFill>
                <a:cs typeface="Times New Roman" charset="0"/>
              </a:rPr>
              <a:t>καθορίσ</a:t>
            </a:r>
            <a:r>
              <a:rPr lang="el-GR" sz="3200" dirty="0" smtClean="0">
                <a:solidFill>
                  <a:srgbClr val="000000"/>
                </a:solidFill>
              </a:rPr>
              <a:t>ει</a:t>
            </a:r>
            <a:r>
              <a:rPr lang="el-GR" sz="3200" dirty="0" smtClean="0">
                <a:solidFill>
                  <a:srgbClr val="000000"/>
                </a:solidFill>
                <a:cs typeface="Times New Roman" charset="0"/>
              </a:rPr>
              <a:t> τον κατάλληλο ρυθμό αύξησης των πωλήσεων </a:t>
            </a:r>
            <a:endParaRPr lang="el-GR" sz="3200" dirty="0" smtClean="0">
              <a:solidFill>
                <a:srgbClr val="000000"/>
              </a:solidFill>
            </a:endParaRPr>
          </a:p>
          <a:p>
            <a:pPr marL="0" lvl="1" indent="0" algn="just">
              <a:spcBef>
                <a:spcPts val="0"/>
              </a:spcBef>
            </a:pPr>
            <a:r>
              <a:rPr lang="el-GR" sz="3200" dirty="0" smtClean="0">
                <a:solidFill>
                  <a:srgbClr val="000000"/>
                </a:solidFill>
              </a:rPr>
              <a:t>α</a:t>
            </a:r>
            <a:r>
              <a:rPr lang="el-GR" sz="3200" dirty="0" smtClean="0">
                <a:solidFill>
                  <a:srgbClr val="000000"/>
                </a:solidFill>
                <a:cs typeface="Times New Roman" charset="0"/>
              </a:rPr>
              <a:t>ξιολογήσ</a:t>
            </a:r>
            <a:r>
              <a:rPr lang="el-GR" sz="3200" dirty="0" smtClean="0">
                <a:solidFill>
                  <a:srgbClr val="000000"/>
                </a:solidFill>
              </a:rPr>
              <a:t>ει τις</a:t>
            </a:r>
            <a:r>
              <a:rPr lang="el-GR" sz="3200" dirty="0" smtClean="0">
                <a:solidFill>
                  <a:srgbClr val="000000"/>
                </a:solidFill>
                <a:cs typeface="Times New Roman" charset="0"/>
              </a:rPr>
              <a:t> εναλλακτικές επενδυτικές ευκαιρίες. </a:t>
            </a:r>
            <a:endParaRPr lang="el-GR" sz="3200" dirty="0" smtClean="0">
              <a:solidFill>
                <a:srgbClr val="000000"/>
              </a:solidFill>
            </a:endParaRPr>
          </a:p>
          <a:p>
            <a:pPr marL="0" lvl="1" indent="0" algn="just">
              <a:spcBef>
                <a:spcPts val="0"/>
              </a:spcBef>
            </a:pPr>
            <a:r>
              <a:rPr lang="el-GR" sz="3200" dirty="0" smtClean="0">
                <a:solidFill>
                  <a:srgbClr val="000000"/>
                </a:solidFill>
              </a:rPr>
              <a:t>β</a:t>
            </a:r>
            <a:r>
              <a:rPr lang="el-GR" sz="3200" dirty="0" smtClean="0">
                <a:solidFill>
                  <a:srgbClr val="000000"/>
                </a:solidFill>
                <a:cs typeface="Times New Roman" charset="0"/>
              </a:rPr>
              <a:t>οηθ</a:t>
            </a:r>
            <a:r>
              <a:rPr lang="el-GR" sz="3200" dirty="0" smtClean="0">
                <a:solidFill>
                  <a:srgbClr val="000000"/>
                </a:solidFill>
              </a:rPr>
              <a:t>ήσει</a:t>
            </a:r>
            <a:r>
              <a:rPr lang="el-GR" sz="3200" dirty="0" smtClean="0">
                <a:solidFill>
                  <a:srgbClr val="000000"/>
                </a:solidFill>
                <a:cs typeface="Times New Roman" charset="0"/>
              </a:rPr>
              <a:t> στη λήψη αποφάσεων σε ό,τι αφορά τις εναλλακτικές πηγές και μορφές των κεφαλαίων που θα τις χρηματοδοτήσουν</a:t>
            </a:r>
            <a:r>
              <a:rPr lang="el-GR" sz="3200" dirty="0" smtClean="0">
                <a:solidFill>
                  <a:srgbClr val="000000"/>
                </a:solidFill>
              </a:rPr>
              <a:t>.</a:t>
            </a:r>
            <a:r>
              <a:rPr lang="el-GR" sz="3200" dirty="0" smtClean="0">
                <a:solidFill>
                  <a:srgbClr val="000000"/>
                </a:solidFill>
                <a:cs typeface="Times New Roman" charset="0"/>
              </a:rPr>
              <a:t> </a:t>
            </a:r>
            <a:endParaRPr lang="el-GR" sz="3200" dirty="0" smtClean="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3">
                                            <p:txEl>
                                              <p:pRg st="1" end="1"/>
                                            </p:txEl>
                                          </p:spTgt>
                                        </p:tgtEl>
                                        <p:attrNameLst>
                                          <p:attrName>style.visibility</p:attrName>
                                        </p:attrNameLst>
                                      </p:cBhvr>
                                      <p:to>
                                        <p:strVal val="visible"/>
                                      </p:to>
                                    </p:set>
                                    <p:animEffect transition="in" filter="dissolve">
                                      <p:cBhvr>
                                        <p:cTn id="10" dur="500"/>
                                        <p:tgtEl>
                                          <p:spTgt spid="1024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Effect transition="in" filter="dissolve">
                                      <p:cBhvr>
                                        <p:cTn id="13"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38200" y="304800"/>
            <a:ext cx="8105775" cy="1143000"/>
          </a:xfrm>
        </p:spPr>
        <p:txBody>
          <a:bodyPr/>
          <a:lstStyle/>
          <a:p>
            <a:r>
              <a:rPr lang="el-GR" sz="3600" b="1" dirty="0" smtClean="0"/>
              <a:t>Στόχοι της επιχείρησης</a:t>
            </a:r>
          </a:p>
        </p:txBody>
      </p:sp>
      <p:sp>
        <p:nvSpPr>
          <p:cNvPr id="70659" name="AutoShape 4"/>
          <p:cNvSpPr>
            <a:spLocks noChangeArrowheads="1"/>
          </p:cNvSpPr>
          <p:nvPr/>
        </p:nvSpPr>
        <p:spPr bwMode="auto">
          <a:xfrm>
            <a:off x="5638800" y="2438400"/>
            <a:ext cx="976313" cy="914400"/>
          </a:xfrm>
          <a:prstGeom prst="rightArrow">
            <a:avLst>
              <a:gd name="adj1" fmla="val 50000"/>
              <a:gd name="adj2" fmla="val 26693"/>
            </a:avLst>
          </a:prstGeom>
          <a:solidFill>
            <a:schemeClr val="hlink"/>
          </a:solidFill>
          <a:ln w="9525">
            <a:solidFill>
              <a:schemeClr val="tx1"/>
            </a:solidFill>
            <a:miter lim="800000"/>
            <a:headEnd/>
            <a:tailEnd/>
          </a:ln>
        </p:spPr>
        <p:txBody>
          <a:bodyPr wrap="none" anchor="ctr"/>
          <a:lstStyle/>
          <a:p>
            <a:pPr algn="ctr"/>
            <a:r>
              <a:rPr lang="el-GR" sz="2600" b="1" dirty="0">
                <a:solidFill>
                  <a:srgbClr val="000000"/>
                </a:solidFill>
                <a:cs typeface="Times New Roman" charset="0"/>
              </a:rPr>
              <a:t>έχουν</a:t>
            </a:r>
          </a:p>
        </p:txBody>
      </p:sp>
      <p:sp>
        <p:nvSpPr>
          <p:cNvPr id="70660" name="Rectangle 6"/>
          <p:cNvSpPr>
            <a:spLocks noChangeArrowheads="1"/>
          </p:cNvSpPr>
          <p:nvPr/>
        </p:nvSpPr>
        <p:spPr bwMode="auto">
          <a:xfrm>
            <a:off x="0" y="2133600"/>
            <a:ext cx="5562600" cy="1524000"/>
          </a:xfrm>
          <a:prstGeom prst="rect">
            <a:avLst/>
          </a:prstGeom>
          <a:solidFill>
            <a:srgbClr val="DEFFB7"/>
          </a:solidFill>
          <a:ln w="9525">
            <a:solidFill>
              <a:schemeClr val="tx1"/>
            </a:solidFill>
            <a:miter lim="800000"/>
            <a:headEnd/>
            <a:tailEnd/>
          </a:ln>
        </p:spPr>
        <p:txBody>
          <a:bodyPr wrap="none" anchor="ctr"/>
          <a:lstStyle/>
          <a:p>
            <a:pPr algn="ctr"/>
            <a:r>
              <a:rPr lang="el-GR" sz="2800" b="1" dirty="0">
                <a:solidFill>
                  <a:srgbClr val="000000"/>
                </a:solidFill>
                <a:cs typeface="Times New Roman" charset="0"/>
              </a:rPr>
              <a:t>   </a:t>
            </a:r>
            <a:r>
              <a:rPr lang="el-GR" sz="2600" b="1" dirty="0">
                <a:solidFill>
                  <a:srgbClr val="000000"/>
                </a:solidFill>
                <a:cs typeface="Times New Roman" charset="0"/>
              </a:rPr>
              <a:t>μετοχές επιχειρήσεων που έχουν </a:t>
            </a:r>
            <a:endParaRPr lang="en-US" sz="2600" b="1" dirty="0">
              <a:solidFill>
                <a:srgbClr val="000000"/>
              </a:solidFill>
              <a:cs typeface="Times New Roman" charset="0"/>
            </a:endParaRPr>
          </a:p>
          <a:p>
            <a:pPr algn="ctr"/>
            <a:r>
              <a:rPr lang="el-GR" sz="2600" b="1" dirty="0">
                <a:solidFill>
                  <a:srgbClr val="000000"/>
                </a:solidFill>
                <a:cs typeface="Times New Roman" charset="0"/>
              </a:rPr>
              <a:t>καλύτερη απόδοση από άλλες</a:t>
            </a:r>
          </a:p>
        </p:txBody>
      </p:sp>
      <p:sp>
        <p:nvSpPr>
          <p:cNvPr id="70661" name="Oval 7"/>
          <p:cNvSpPr>
            <a:spLocks noChangeArrowheads="1"/>
          </p:cNvSpPr>
          <p:nvPr/>
        </p:nvSpPr>
        <p:spPr bwMode="auto">
          <a:xfrm>
            <a:off x="6705600" y="1905000"/>
            <a:ext cx="2438400" cy="1828800"/>
          </a:xfrm>
          <a:prstGeom prst="ellipse">
            <a:avLst/>
          </a:prstGeom>
          <a:solidFill>
            <a:srgbClr val="DEFFB7"/>
          </a:solidFill>
          <a:ln w="9525">
            <a:solidFill>
              <a:schemeClr val="tx1"/>
            </a:solidFill>
            <a:miter lim="800000"/>
            <a:headEnd/>
            <a:tailEnd/>
          </a:ln>
        </p:spPr>
        <p:txBody>
          <a:bodyPr wrap="none" anchor="ctr"/>
          <a:lstStyle/>
          <a:p>
            <a:pPr algn="ctr"/>
            <a:r>
              <a:rPr lang="el-GR" sz="2600" b="1" dirty="0">
                <a:solidFill>
                  <a:srgbClr val="000000"/>
                </a:solidFill>
                <a:cs typeface="Times New Roman" charset="0"/>
              </a:rPr>
              <a:t>ψηλότερη τιμή</a:t>
            </a:r>
          </a:p>
        </p:txBody>
      </p:sp>
      <p:sp>
        <p:nvSpPr>
          <p:cNvPr id="70662" name="Line 8"/>
          <p:cNvSpPr>
            <a:spLocks noChangeShapeType="1"/>
          </p:cNvSpPr>
          <p:nvPr/>
        </p:nvSpPr>
        <p:spPr bwMode="auto">
          <a:xfrm>
            <a:off x="1447800" y="3733800"/>
            <a:ext cx="2514600" cy="914400"/>
          </a:xfrm>
          <a:prstGeom prst="line">
            <a:avLst/>
          </a:prstGeom>
          <a:noFill/>
          <a:ln w="9525">
            <a:solidFill>
              <a:schemeClr val="tx1"/>
            </a:solidFill>
            <a:miter lim="800000"/>
            <a:headEnd/>
            <a:tailEnd type="triangle" w="med" len="med"/>
          </a:ln>
        </p:spPr>
        <p:txBody>
          <a:bodyPr wrap="none"/>
          <a:lstStyle/>
          <a:p>
            <a:endParaRPr lang="el-GR" dirty="0"/>
          </a:p>
        </p:txBody>
      </p:sp>
      <p:sp>
        <p:nvSpPr>
          <p:cNvPr id="70663" name="Line 9"/>
          <p:cNvSpPr>
            <a:spLocks noChangeShapeType="1"/>
          </p:cNvSpPr>
          <p:nvPr/>
        </p:nvSpPr>
        <p:spPr bwMode="auto">
          <a:xfrm flipH="1">
            <a:off x="5105400" y="3810000"/>
            <a:ext cx="2438400" cy="762000"/>
          </a:xfrm>
          <a:prstGeom prst="line">
            <a:avLst/>
          </a:prstGeom>
          <a:noFill/>
          <a:ln w="9525">
            <a:solidFill>
              <a:schemeClr val="tx1"/>
            </a:solidFill>
            <a:miter lim="800000"/>
            <a:headEnd/>
            <a:tailEnd type="triangle" w="med" len="med"/>
          </a:ln>
        </p:spPr>
        <p:txBody>
          <a:bodyPr wrap="none"/>
          <a:lstStyle/>
          <a:p>
            <a:endParaRPr lang="el-GR" dirty="0"/>
          </a:p>
        </p:txBody>
      </p:sp>
      <p:sp>
        <p:nvSpPr>
          <p:cNvPr id="70664" name="Oval 10"/>
          <p:cNvSpPr>
            <a:spLocks noChangeArrowheads="1"/>
          </p:cNvSpPr>
          <p:nvPr/>
        </p:nvSpPr>
        <p:spPr bwMode="auto">
          <a:xfrm>
            <a:off x="0" y="4724400"/>
            <a:ext cx="9144000" cy="2133600"/>
          </a:xfrm>
          <a:prstGeom prst="ellipse">
            <a:avLst/>
          </a:prstGeom>
          <a:solidFill>
            <a:srgbClr val="D2F9FE"/>
          </a:solidFill>
          <a:ln w="9525">
            <a:solidFill>
              <a:schemeClr val="tx1"/>
            </a:solidFill>
            <a:miter lim="800000"/>
            <a:headEnd/>
            <a:tailEnd/>
          </a:ln>
        </p:spPr>
        <p:txBody>
          <a:bodyPr wrap="none" anchor="ctr"/>
          <a:lstStyle/>
          <a:p>
            <a:pPr algn="ctr">
              <a:spcBef>
                <a:spcPct val="20000"/>
              </a:spcBef>
              <a:buClr>
                <a:schemeClr val="folHlink"/>
              </a:buClr>
              <a:buSzPct val="60000"/>
              <a:buFont typeface="Wingdings" pitchFamily="2" charset="2"/>
              <a:buChar char="n"/>
            </a:pPr>
            <a:r>
              <a:rPr lang="el-GR" sz="3200" b="1" dirty="0">
                <a:solidFill>
                  <a:srgbClr val="7030A0"/>
                </a:solidFill>
                <a:latin typeface="+mn-lt"/>
                <a:cs typeface="Times New Roman" charset="0"/>
              </a:rPr>
              <a:t>μπορούν να αντλήσουν πρόσθετα κεφάλαια </a:t>
            </a:r>
            <a:endParaRPr lang="en-US" sz="3200" b="1" dirty="0">
              <a:solidFill>
                <a:srgbClr val="7030A0"/>
              </a:solidFill>
              <a:latin typeface="+mn-lt"/>
              <a:cs typeface="Times New Roman" charset="0"/>
            </a:endParaRPr>
          </a:p>
          <a:p>
            <a:pPr algn="ctr">
              <a:spcBef>
                <a:spcPct val="20000"/>
              </a:spcBef>
              <a:buClr>
                <a:schemeClr val="folHlink"/>
              </a:buClr>
              <a:buSzPct val="60000"/>
              <a:buFont typeface="Wingdings" pitchFamily="2" charset="2"/>
              <a:buNone/>
            </a:pPr>
            <a:r>
              <a:rPr lang="el-GR" sz="3200" b="1" dirty="0">
                <a:solidFill>
                  <a:srgbClr val="7030A0"/>
                </a:solidFill>
                <a:latin typeface="+mn-lt"/>
                <a:cs typeface="Times New Roman" charset="0"/>
              </a:rPr>
              <a:t>με περισσότερο ευνοϊκούς όρους.</a:t>
            </a:r>
            <a:r>
              <a:rPr lang="el-GR" sz="2800" b="1" dirty="0">
                <a:solidFill>
                  <a:srgbClr val="7030A0"/>
                </a:solidFill>
                <a:latin typeface="+mn-lt"/>
                <a:cs typeface="Times New Roman" charset="0"/>
              </a:rPr>
              <a:t> </a:t>
            </a:r>
            <a:endParaRPr lang="el-GR" sz="2800" b="1" dirty="0">
              <a:solidFill>
                <a:srgbClr val="7030A0"/>
              </a:solidFill>
              <a:latin typeface="+mn-lt"/>
            </a:endParaRPr>
          </a:p>
          <a:p>
            <a:pPr algn="ctr"/>
            <a:endParaRPr lang="el-GR" b="1" dirty="0">
              <a:solidFill>
                <a:schemeClr val="hlink"/>
              </a:solidFill>
            </a:endParaRPr>
          </a:p>
        </p:txBody>
      </p:sp>
    </p:spTree>
    <p:extLst>
      <p:ext uri="{BB962C8B-B14F-4D97-AF65-F5344CB8AC3E}">
        <p14:creationId xmlns:p14="http://schemas.microsoft.com/office/powerpoint/2010/main" val="2203919933"/>
      </p:ext>
    </p:extLst>
  </p:cSld>
  <p:clrMapOvr>
    <a:masterClrMapping/>
  </p:clrMapOv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79512" y="260648"/>
            <a:ext cx="8764463" cy="792088"/>
          </a:xfrm>
        </p:spPr>
        <p:txBody>
          <a:bodyPr/>
          <a:lstStyle/>
          <a:p>
            <a:r>
              <a:rPr lang="el-GR" sz="3600" b="1" dirty="0" smtClean="0"/>
              <a:t>Ο Διευθυντής χρηματοοικονομικών θα πρέπει επίσης να </a:t>
            </a:r>
            <a:r>
              <a:rPr lang="en-US" sz="3600" b="1" dirty="0" smtClean="0"/>
              <a:t>:</a:t>
            </a:r>
            <a:r>
              <a:rPr lang="el-GR" sz="3600" b="1" dirty="0" smtClean="0"/>
              <a:t> </a:t>
            </a:r>
          </a:p>
        </p:txBody>
      </p:sp>
      <p:sp>
        <p:nvSpPr>
          <p:cNvPr id="128003" name="Rectangle 3"/>
          <p:cNvSpPr>
            <a:spLocks noGrp="1" noChangeArrowheads="1"/>
          </p:cNvSpPr>
          <p:nvPr>
            <p:ph idx="1"/>
          </p:nvPr>
        </p:nvSpPr>
        <p:spPr>
          <a:xfrm>
            <a:off x="0" y="1268760"/>
            <a:ext cx="9144000" cy="5400600"/>
          </a:xfrm>
        </p:spPr>
        <p:txBody>
          <a:bodyPr/>
          <a:lstStyle/>
          <a:p>
            <a:pPr marL="0" lvl="1" indent="0" algn="just">
              <a:spcBef>
                <a:spcPts val="0"/>
              </a:spcBef>
            </a:pPr>
            <a:r>
              <a:rPr lang="el-GR" sz="3200" b="1" u="sng" dirty="0" smtClean="0">
                <a:solidFill>
                  <a:srgbClr val="000000"/>
                </a:solidFill>
                <a:cs typeface="Times New Roman" charset="0"/>
              </a:rPr>
              <a:t>αποφασίσει</a:t>
            </a:r>
            <a:r>
              <a:rPr lang="en-US" sz="3200" b="1" u="sng" dirty="0" smtClean="0">
                <a:solidFill>
                  <a:srgbClr val="000000"/>
                </a:solidFill>
                <a:cs typeface="Times New Roman" charset="0"/>
              </a:rPr>
              <a:t>:</a:t>
            </a:r>
            <a:r>
              <a:rPr lang="el-GR" sz="3200" b="1" u="sng" dirty="0" smtClean="0">
                <a:solidFill>
                  <a:srgbClr val="000000"/>
                </a:solidFill>
                <a:cs typeface="Times New Roman" charset="0"/>
              </a:rPr>
              <a:t> </a:t>
            </a:r>
            <a:endParaRPr lang="el-GR" sz="3200" b="1" u="sng" dirty="0" smtClean="0">
              <a:solidFill>
                <a:srgbClr val="000000"/>
              </a:solidFill>
            </a:endParaRPr>
          </a:p>
          <a:p>
            <a:pPr marL="514350" lvl="2" indent="-514350" algn="just">
              <a:spcBef>
                <a:spcPts val="0"/>
              </a:spcBef>
              <a:buFont typeface="+mj-lt"/>
              <a:buAutoNum type="arabicPeriod"/>
            </a:pPr>
            <a:r>
              <a:rPr lang="el-GR" sz="3200" dirty="0" smtClean="0">
                <a:solidFill>
                  <a:srgbClr val="000000"/>
                </a:solidFill>
                <a:cs typeface="Times New Roman" charset="0"/>
              </a:rPr>
              <a:t>για τη χρήση Δανειακών αντί Ιδίων Κεφαλαίων, </a:t>
            </a:r>
          </a:p>
          <a:p>
            <a:pPr marL="514350" lvl="2" indent="-514350" algn="just">
              <a:spcBef>
                <a:spcPts val="0"/>
              </a:spcBef>
              <a:buFont typeface="+mj-lt"/>
              <a:buAutoNum type="arabicPeriod"/>
            </a:pPr>
            <a:r>
              <a:rPr lang="el-GR" sz="3200" dirty="0" smtClean="0">
                <a:solidFill>
                  <a:srgbClr val="000000"/>
                </a:solidFill>
                <a:cs typeface="Times New Roman" charset="0"/>
              </a:rPr>
              <a:t>για τη χρήση Μακροπρόθεσμων αντί Βραχυπρόθεσμων Κεφαλαίων</a:t>
            </a:r>
          </a:p>
          <a:p>
            <a:pPr marL="514350" lvl="2" indent="-514350" algn="just">
              <a:spcBef>
                <a:spcPts val="0"/>
              </a:spcBef>
              <a:buFont typeface="+mj-lt"/>
              <a:buAutoNum type="arabicPeriod"/>
            </a:pPr>
            <a:r>
              <a:rPr lang="el-GR" sz="3200" dirty="0" smtClean="0">
                <a:solidFill>
                  <a:srgbClr val="000000"/>
                </a:solidFill>
                <a:cs typeface="Times New Roman" charset="0"/>
              </a:rPr>
              <a:t>για τη χρήση Μακροπρόθεσμων Δανειακών Κεφαλαίων ή </a:t>
            </a:r>
            <a:r>
              <a:rPr lang="en-US" sz="3200" dirty="0" smtClean="0">
                <a:solidFill>
                  <a:srgbClr val="000000"/>
                </a:solidFill>
                <a:cs typeface="Times New Roman" charset="0"/>
              </a:rPr>
              <a:t>Leasing</a:t>
            </a:r>
            <a:r>
              <a:rPr lang="el-GR" sz="3200" dirty="0" smtClean="0">
                <a:solidFill>
                  <a:srgbClr val="000000"/>
                </a:solidFill>
                <a:cs typeface="Times New Roman" charset="0"/>
              </a:rPr>
              <a:t>.</a:t>
            </a:r>
            <a:endParaRPr lang="en-US" sz="3200" dirty="0" smtClean="0">
              <a:solidFill>
                <a:srgbClr val="000000"/>
              </a:solidFill>
              <a:cs typeface="Times New Roman" charset="0"/>
            </a:endParaRPr>
          </a:p>
          <a:p>
            <a:pPr marL="0" lvl="2" indent="0" algn="just">
              <a:spcBef>
                <a:spcPts val="0"/>
              </a:spcBef>
              <a:buNone/>
            </a:pPr>
            <a:endParaRPr lang="el-GR" sz="3200" dirty="0" smtClean="0">
              <a:solidFill>
                <a:srgbClr val="000000"/>
              </a:solidFill>
            </a:endParaRPr>
          </a:p>
          <a:p>
            <a:pPr marL="0" lvl="2" indent="0" algn="just">
              <a:spcBef>
                <a:spcPts val="0"/>
              </a:spcBef>
              <a:buNone/>
            </a:pPr>
            <a:r>
              <a:rPr lang="el-GR" sz="3200" dirty="0" smtClean="0">
                <a:solidFill>
                  <a:srgbClr val="000000"/>
                </a:solidFill>
              </a:rPr>
              <a:t>Η καλή διαχείριση των χρηματοοικονομικών είναι απαραίτητη για την επιβίωση των επιχειρήσεων</a:t>
            </a:r>
          </a:p>
          <a:p>
            <a:pPr lvl="2" algn="just">
              <a:buNone/>
            </a:pPr>
            <a:endParaRPr lang="en-US" sz="3200" dirty="0" smtClean="0">
              <a:solidFill>
                <a:srgbClr val="000000"/>
              </a:solidFill>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dissolve">
                                      <p:cBhvr>
                                        <p:cTn id="7" dur="500"/>
                                        <p:tgtEl>
                                          <p:spTgt spid="12800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8003">
                                            <p:txEl>
                                              <p:pRg st="1" end="1"/>
                                            </p:txEl>
                                          </p:spTgt>
                                        </p:tgtEl>
                                        <p:attrNameLst>
                                          <p:attrName>style.visibility</p:attrName>
                                        </p:attrNameLst>
                                      </p:cBhvr>
                                      <p:to>
                                        <p:strVal val="visible"/>
                                      </p:to>
                                    </p:set>
                                    <p:animEffect transition="in" filter="dissolve">
                                      <p:cBhvr>
                                        <p:cTn id="10" dur="500"/>
                                        <p:tgtEl>
                                          <p:spTgt spid="12800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8003">
                                            <p:txEl>
                                              <p:pRg st="2" end="2"/>
                                            </p:txEl>
                                          </p:spTgt>
                                        </p:tgtEl>
                                        <p:attrNameLst>
                                          <p:attrName>style.visibility</p:attrName>
                                        </p:attrNameLst>
                                      </p:cBhvr>
                                      <p:to>
                                        <p:strVal val="visible"/>
                                      </p:to>
                                    </p:set>
                                    <p:animEffect transition="in" filter="dissolve">
                                      <p:cBhvr>
                                        <p:cTn id="13" dur="500"/>
                                        <p:tgtEl>
                                          <p:spTgt spid="12800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8003">
                                            <p:txEl>
                                              <p:pRg st="3" end="3"/>
                                            </p:txEl>
                                          </p:spTgt>
                                        </p:tgtEl>
                                        <p:attrNameLst>
                                          <p:attrName>style.visibility</p:attrName>
                                        </p:attrNameLst>
                                      </p:cBhvr>
                                      <p:to>
                                        <p:strVal val="visible"/>
                                      </p:to>
                                    </p:set>
                                    <p:animEffect transition="in" filter="dissolve">
                                      <p:cBhvr>
                                        <p:cTn id="16" dur="500"/>
                                        <p:tgtEl>
                                          <p:spTgt spid="12800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8003">
                                            <p:txEl>
                                              <p:pRg st="5" end="5"/>
                                            </p:txEl>
                                          </p:spTgt>
                                        </p:tgtEl>
                                        <p:attrNameLst>
                                          <p:attrName>style.visibility</p:attrName>
                                        </p:attrNameLst>
                                      </p:cBhvr>
                                      <p:to>
                                        <p:strVal val="visible"/>
                                      </p:to>
                                    </p:set>
                                    <p:animEffect transition="in" filter="dissolve">
                                      <p:cBhvr>
                                        <p:cTn id="19" dur="500"/>
                                        <p:tgtEl>
                                          <p:spTgt spid="1280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0" y="188913"/>
            <a:ext cx="9144000" cy="647700"/>
          </a:xfrm>
          <a:noFill/>
        </p:spPr>
        <p:txBody>
          <a:bodyPr anchor="t"/>
          <a:lstStyle/>
          <a:p>
            <a:r>
              <a:rPr lang="el-GR" sz="3600" b="1" dirty="0" smtClean="0">
                <a:latin typeface="+mn-lt"/>
              </a:rPr>
              <a:t>Αξιολόγηση της Μίσθωσης</a:t>
            </a:r>
            <a:r>
              <a:rPr lang="el-GR" sz="3200" dirty="0" smtClean="0">
                <a:latin typeface="+mn-lt"/>
              </a:rPr>
              <a:t> </a:t>
            </a:r>
          </a:p>
        </p:txBody>
      </p:sp>
      <p:sp>
        <p:nvSpPr>
          <p:cNvPr id="59396" name="Rectangle 3"/>
          <p:cNvSpPr>
            <a:spLocks noGrp="1" noChangeArrowheads="1"/>
          </p:cNvSpPr>
          <p:nvPr>
            <p:ph type="body" sz="half" idx="1"/>
          </p:nvPr>
        </p:nvSpPr>
        <p:spPr>
          <a:xfrm>
            <a:off x="0" y="908720"/>
            <a:ext cx="9144000" cy="5688632"/>
          </a:xfrm>
        </p:spPr>
        <p:txBody>
          <a:bodyPr/>
          <a:lstStyle/>
          <a:p>
            <a:pPr marL="0" indent="0" algn="ctr">
              <a:buFont typeface="Wingdings" pitchFamily="2" charset="2"/>
              <a:buNone/>
            </a:pPr>
            <a:r>
              <a:rPr lang="el-GR" sz="2800" b="1" dirty="0" smtClean="0"/>
              <a:t>Μέθοδος του καθαρού πλεονεκτήματος της μίσθωσης (</a:t>
            </a:r>
            <a:r>
              <a:rPr lang="en-US" sz="2800" b="1" dirty="0" smtClean="0"/>
              <a:t>Net Advantage to Leasing</a:t>
            </a:r>
            <a:r>
              <a:rPr lang="el-GR" sz="2800" b="1" dirty="0" smtClean="0"/>
              <a:t> - </a:t>
            </a:r>
            <a:r>
              <a:rPr lang="en-US" sz="2800" b="1" dirty="0" smtClean="0"/>
              <a:t>NAL</a:t>
            </a:r>
            <a:r>
              <a:rPr lang="el-GR" sz="2800" b="1" dirty="0" smtClean="0"/>
              <a:t>)</a:t>
            </a:r>
          </a:p>
          <a:p>
            <a:pPr marL="0" indent="0" algn="just">
              <a:buFont typeface="Wingdings" pitchFamily="2" charset="2"/>
              <a:buNone/>
            </a:pPr>
            <a:endParaRPr lang="el-GR" sz="2800" dirty="0" smtClean="0">
              <a:latin typeface="Times New Roman" charset="0"/>
            </a:endParaRPr>
          </a:p>
          <a:p>
            <a:pPr marL="0" indent="0" algn="just">
              <a:buFont typeface="Wingdings" pitchFamily="2" charset="2"/>
              <a:buNone/>
            </a:pPr>
            <a:endParaRPr lang="el-GR" sz="2800" dirty="0" smtClean="0">
              <a:latin typeface="Times New Roman" charset="0"/>
            </a:endParaRPr>
          </a:p>
          <a:p>
            <a:pPr marL="0" indent="0" algn="just">
              <a:buFont typeface="Wingdings" pitchFamily="2" charset="2"/>
              <a:buNone/>
            </a:pPr>
            <a:endParaRPr lang="el-GR" sz="2800" dirty="0" smtClean="0">
              <a:latin typeface="Times New Roman" charset="0"/>
            </a:endParaRPr>
          </a:p>
          <a:p>
            <a:pPr marL="0" indent="0" algn="just">
              <a:buFont typeface="Wingdings" pitchFamily="2" charset="2"/>
              <a:buNone/>
            </a:pPr>
            <a:r>
              <a:rPr lang="el-GR" sz="2800" dirty="0" smtClean="0"/>
              <a:t>Εάν το αποτέλεσμα αυτό είναι θετικό (</a:t>
            </a:r>
            <a:r>
              <a:rPr lang="en-US" sz="2800" b="1" dirty="0" smtClean="0"/>
              <a:t>NAL</a:t>
            </a:r>
            <a:r>
              <a:rPr lang="el-GR" sz="2800" b="1" dirty="0" smtClean="0"/>
              <a:t> &gt; 0</a:t>
            </a:r>
            <a:r>
              <a:rPr lang="el-GR" sz="2800" dirty="0" smtClean="0"/>
              <a:t>), </a:t>
            </a:r>
            <a:r>
              <a:rPr lang="el-GR" sz="2800" b="1" dirty="0" smtClean="0">
                <a:solidFill>
                  <a:srgbClr val="0070C0"/>
                </a:solidFill>
              </a:rPr>
              <a:t>αποδεχόμαστε </a:t>
            </a:r>
            <a:r>
              <a:rPr lang="el-GR" sz="2800" dirty="0" smtClean="0"/>
              <a:t>την αγορά του εξοπλισμού με </a:t>
            </a:r>
            <a:r>
              <a:rPr lang="el-GR" sz="2800" b="1" dirty="0" smtClean="0">
                <a:solidFill>
                  <a:srgbClr val="0070C0"/>
                </a:solidFill>
              </a:rPr>
              <a:t>μίσθωση.  </a:t>
            </a:r>
            <a:r>
              <a:rPr lang="el-GR" sz="2800" dirty="0" smtClean="0"/>
              <a:t>Στην αντίθετη περίπτωση που (</a:t>
            </a:r>
            <a:r>
              <a:rPr lang="en-US" sz="2800" b="1" dirty="0" smtClean="0"/>
              <a:t>NAL</a:t>
            </a:r>
            <a:r>
              <a:rPr lang="el-GR" sz="2800" b="1" dirty="0" smtClean="0"/>
              <a:t> &lt; 0</a:t>
            </a:r>
            <a:r>
              <a:rPr lang="el-GR" sz="2800" dirty="0" smtClean="0"/>
              <a:t>), </a:t>
            </a:r>
            <a:r>
              <a:rPr lang="el-GR" sz="2800" b="1" dirty="0" smtClean="0">
                <a:solidFill>
                  <a:srgbClr val="006600"/>
                </a:solidFill>
              </a:rPr>
              <a:t>αποδεχόμαστε</a:t>
            </a:r>
            <a:r>
              <a:rPr lang="el-GR" sz="2800" dirty="0" smtClean="0"/>
              <a:t> την αγορά του εξοπλισμού με </a:t>
            </a:r>
            <a:r>
              <a:rPr lang="el-GR" sz="2800" b="1" dirty="0" smtClean="0">
                <a:solidFill>
                  <a:srgbClr val="006600"/>
                </a:solidFill>
              </a:rPr>
              <a:t>μακροπρόθεσμο δανεισμό</a:t>
            </a:r>
            <a:r>
              <a:rPr lang="el-GR" sz="2800" dirty="0" smtClean="0"/>
              <a:t>.  Με άλλα λόγια, επιλέγουμε τη μέθοδο χρηματοδότησης η οποία παράγει τη </a:t>
            </a:r>
            <a:r>
              <a:rPr lang="el-GR" sz="2800" b="1" dirty="0" smtClean="0"/>
              <a:t>μικρότερη παρούσα αξία ταμειακών εκροών</a:t>
            </a:r>
            <a:r>
              <a:rPr lang="el-GR" sz="2800" dirty="0" smtClean="0"/>
              <a:t>.</a:t>
            </a:r>
          </a:p>
        </p:txBody>
      </p:sp>
      <p:graphicFrame>
        <p:nvGraphicFramePr>
          <p:cNvPr id="12384" name="Group 96"/>
          <p:cNvGraphicFramePr>
            <a:graphicFrameLocks noGrp="1"/>
          </p:cNvGraphicFramePr>
          <p:nvPr>
            <p:ph type="tbl" idx="1"/>
          </p:nvPr>
        </p:nvGraphicFramePr>
        <p:xfrm>
          <a:off x="323528" y="1988840"/>
          <a:ext cx="8229600" cy="1143000"/>
        </p:xfrm>
        <a:graphic>
          <a:graphicData uri="http://schemas.openxmlformats.org/drawingml/2006/table">
            <a:tbl>
              <a:tblPr/>
              <a:tblGrid>
                <a:gridCol w="1066800"/>
                <a:gridCol w="457200"/>
                <a:gridCol w="3019425"/>
                <a:gridCol w="342900"/>
                <a:gridCol w="3343275"/>
              </a:tblGrid>
              <a:tr h="1143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dirty="0" smtClean="0">
                          <a:ln>
                            <a:noFill/>
                          </a:ln>
                          <a:solidFill>
                            <a:schemeClr val="tx1"/>
                          </a:solidFill>
                          <a:effectLst/>
                          <a:latin typeface="Times New Roman" pitchFamily="18" charset="0"/>
                        </a:rPr>
                        <a:t>NAL</a:t>
                      </a:r>
                      <a:r>
                        <a:rPr kumimoji="0" lang="el-GR" sz="2800" b="1"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800" b="1" i="0" u="none" strike="noStrike" cap="none" normalizeH="0" baseline="0" dirty="0" smtClean="0">
                          <a:ln>
                            <a:noFill/>
                          </a:ln>
                          <a:solidFill>
                            <a:schemeClr val="tx1"/>
                          </a:solidFill>
                          <a:effectLst/>
                          <a:latin typeface="Times New Roman" pitchFamily="18" charset="0"/>
                        </a:rPr>
                        <a:t>=</a:t>
                      </a:r>
                    </a:p>
                  </a:txBody>
                  <a:tcPr marL="90000" marR="90000" marT="46800" marB="46800" anchor="ctr" horzOverflow="overflow">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800" b="1" i="0" u="none" strike="noStrike" cap="none" normalizeH="0" baseline="0" dirty="0" smtClean="0">
                          <a:ln>
                            <a:noFill/>
                          </a:ln>
                          <a:solidFill>
                            <a:schemeClr val="tx1"/>
                          </a:solidFill>
                          <a:effectLst/>
                          <a:latin typeface="Times New Roman" pitchFamily="18" charset="0"/>
                        </a:rPr>
                        <a:t>Παρούσα αξία εκροών δανεισμού</a:t>
                      </a:r>
                    </a:p>
                  </a:txBody>
                  <a:tcPr marL="90000" marR="90000" marT="46800" marB="46800" anchor="ctr" horzOverflow="overflow">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800" b="1" i="0" u="none" strike="noStrike" cap="none" normalizeH="0" baseline="0" dirty="0" smtClean="0">
                          <a:ln>
                            <a:noFill/>
                          </a:ln>
                          <a:solidFill>
                            <a:schemeClr val="tx1"/>
                          </a:solidFill>
                          <a:effectLst/>
                          <a:latin typeface="Times New Roman" pitchFamily="18" charset="0"/>
                        </a:rPr>
                        <a:t>–</a:t>
                      </a:r>
                    </a:p>
                  </a:txBody>
                  <a:tcPr marL="90000" marR="90000" marT="46800" marB="46800" anchor="ctr" horzOverflow="overflow">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2800" b="1" i="0" u="none" strike="noStrike" cap="none" normalizeH="0" baseline="0" dirty="0" smtClean="0">
                          <a:ln>
                            <a:noFill/>
                          </a:ln>
                          <a:solidFill>
                            <a:schemeClr val="tx1"/>
                          </a:solidFill>
                          <a:effectLst/>
                          <a:latin typeface="Times New Roman" pitchFamily="18" charset="0"/>
                        </a:rPr>
                        <a:t>Παρούσα αξία εκροών μίσθωσης</a:t>
                      </a:r>
                    </a:p>
                  </a:txBody>
                  <a:tcPr marL="90000" marR="90000" marT="46800" marB="46800" anchor="ctr" horzOverflow="overflow">
                    <a:lnL>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lstStyle/>
          <a:p>
            <a:r>
              <a:rPr lang="el-GR" sz="3600" b="1" dirty="0" smtClean="0">
                <a:solidFill>
                  <a:srgbClr val="000000"/>
                </a:solidFill>
                <a:latin typeface="+mn-lt"/>
              </a:rPr>
              <a:t/>
            </a:r>
            <a:br>
              <a:rPr lang="el-GR" sz="3600" b="1" dirty="0" smtClean="0">
                <a:solidFill>
                  <a:srgbClr val="000000"/>
                </a:solidFill>
                <a:latin typeface="+mn-lt"/>
              </a:rPr>
            </a:br>
            <a:r>
              <a:rPr lang="el-GR" sz="3600" b="1" dirty="0" smtClean="0">
                <a:solidFill>
                  <a:srgbClr val="000000"/>
                </a:solidFill>
                <a:latin typeface="+mn-lt"/>
              </a:rPr>
              <a:t>Οι Α</a:t>
            </a:r>
            <a:r>
              <a:rPr lang="el-GR" sz="3600" b="1" dirty="0" smtClean="0">
                <a:solidFill>
                  <a:srgbClr val="000000"/>
                </a:solidFill>
                <a:latin typeface="+mn-lt"/>
                <a:cs typeface="Times New Roman" charset="0"/>
              </a:rPr>
              <a:t>ποφάσεις </a:t>
            </a:r>
            <a:r>
              <a:rPr lang="el-GR" sz="3600" b="1" dirty="0" smtClean="0">
                <a:solidFill>
                  <a:srgbClr val="000000"/>
                </a:solidFill>
                <a:latin typeface="+mn-lt"/>
              </a:rPr>
              <a:t>χρηματοοικονομικών </a:t>
            </a:r>
            <a:r>
              <a:rPr lang="el-GR" sz="3600" b="1" dirty="0" smtClean="0">
                <a:solidFill>
                  <a:srgbClr val="000000"/>
                </a:solidFill>
                <a:latin typeface="+mn-lt"/>
                <a:cs typeface="Times New Roman" charset="0"/>
              </a:rPr>
              <a:t>περιλαμβάνουν </a:t>
            </a:r>
            <a:r>
              <a:rPr lang="el-GR" dirty="0" smtClean="0">
                <a:solidFill>
                  <a:srgbClr val="000000"/>
                </a:solidFill>
                <a:latin typeface="Times New Roman" charset="0"/>
              </a:rPr>
              <a:t/>
            </a:r>
            <a:br>
              <a:rPr lang="el-GR" dirty="0" smtClean="0">
                <a:solidFill>
                  <a:srgbClr val="000000"/>
                </a:solidFill>
                <a:latin typeface="Times New Roman" charset="0"/>
              </a:rPr>
            </a:br>
            <a:endParaRPr lang="el-GR" dirty="0"/>
          </a:p>
        </p:txBody>
      </p:sp>
      <p:sp>
        <p:nvSpPr>
          <p:cNvPr id="3" name="2 - Θέση περιεχομένου"/>
          <p:cNvSpPr>
            <a:spLocks noGrp="1"/>
          </p:cNvSpPr>
          <p:nvPr>
            <p:ph idx="1"/>
          </p:nvPr>
        </p:nvSpPr>
        <p:spPr>
          <a:xfrm>
            <a:off x="0" y="1600200"/>
            <a:ext cx="9144000" cy="4525963"/>
          </a:xfrm>
        </p:spPr>
        <p:txBody>
          <a:bodyPr/>
          <a:lstStyle/>
          <a:p>
            <a:pPr marL="514350" lvl="1" indent="-514350" algn="just">
              <a:lnSpc>
                <a:spcPct val="150000"/>
              </a:lnSpc>
              <a:spcBef>
                <a:spcPts val="0"/>
              </a:spcBef>
              <a:buFont typeface="+mj-lt"/>
              <a:buAutoNum type="arabicPeriod"/>
            </a:pPr>
            <a:r>
              <a:rPr lang="el-GR" sz="3200" dirty="0" smtClean="0">
                <a:solidFill>
                  <a:srgbClr val="000000"/>
                </a:solidFill>
                <a:cs typeface="Times New Roman" charset="0"/>
              </a:rPr>
              <a:t>την προσθήκη μιας νέας σειράς προϊόντων </a:t>
            </a:r>
            <a:endParaRPr lang="el-GR" sz="3200" dirty="0" smtClean="0">
              <a:solidFill>
                <a:srgbClr val="000000"/>
              </a:solidFill>
            </a:endParaRPr>
          </a:p>
          <a:p>
            <a:pPr marL="514350" lvl="1" indent="-514350" algn="just">
              <a:lnSpc>
                <a:spcPct val="150000"/>
              </a:lnSpc>
              <a:spcBef>
                <a:spcPts val="0"/>
              </a:spcBef>
              <a:buFont typeface="+mj-lt"/>
              <a:buAutoNum type="arabicPeriod"/>
            </a:pPr>
            <a:r>
              <a:rPr lang="el-GR" sz="3200" dirty="0" smtClean="0">
                <a:solidFill>
                  <a:srgbClr val="000000"/>
                </a:solidFill>
                <a:cs typeface="Times New Roman" charset="0"/>
              </a:rPr>
              <a:t>την μείωση της παραγωγής παλιότερων, </a:t>
            </a:r>
            <a:endParaRPr lang="el-GR" sz="3200" dirty="0" smtClean="0">
              <a:solidFill>
                <a:srgbClr val="000000"/>
              </a:solidFill>
            </a:endParaRPr>
          </a:p>
          <a:p>
            <a:pPr marL="514350" lvl="1" indent="-514350" algn="just">
              <a:lnSpc>
                <a:spcPct val="150000"/>
              </a:lnSpc>
              <a:spcBef>
                <a:spcPts val="0"/>
              </a:spcBef>
              <a:buFont typeface="+mj-lt"/>
              <a:buAutoNum type="arabicPeriod"/>
            </a:pPr>
            <a:r>
              <a:rPr lang="el-GR" sz="3200" dirty="0" smtClean="0">
                <a:solidFill>
                  <a:srgbClr val="000000"/>
                </a:solidFill>
                <a:cs typeface="Times New Roman" charset="0"/>
              </a:rPr>
              <a:t>την αλλαγή του τόπου εγκατάστασης, </a:t>
            </a:r>
            <a:endParaRPr lang="el-GR" sz="3200" dirty="0" smtClean="0">
              <a:solidFill>
                <a:srgbClr val="000000"/>
              </a:solidFill>
            </a:endParaRPr>
          </a:p>
          <a:p>
            <a:pPr marL="514350" lvl="1" indent="-514350" algn="just">
              <a:lnSpc>
                <a:spcPct val="150000"/>
              </a:lnSpc>
              <a:spcBef>
                <a:spcPts val="0"/>
              </a:spcBef>
              <a:buFont typeface="+mj-lt"/>
              <a:buAutoNum type="arabicPeriod"/>
            </a:pPr>
            <a:r>
              <a:rPr lang="el-GR" sz="3200" dirty="0" smtClean="0">
                <a:solidFill>
                  <a:srgbClr val="000000"/>
                </a:solidFill>
                <a:cs typeface="Times New Roman" charset="0"/>
              </a:rPr>
              <a:t>την πώληση πρόσθετων νέων χρεογράφων,  </a:t>
            </a:r>
            <a:endParaRPr lang="el-GR" sz="3200" dirty="0" smtClean="0">
              <a:solidFill>
                <a:srgbClr val="000000"/>
              </a:solidFill>
            </a:endParaRPr>
          </a:p>
          <a:p>
            <a:pPr marL="514350" lvl="1" indent="-514350" algn="just">
              <a:lnSpc>
                <a:spcPct val="150000"/>
              </a:lnSpc>
              <a:spcBef>
                <a:spcPts val="0"/>
              </a:spcBef>
              <a:buFont typeface="+mj-lt"/>
              <a:buAutoNum type="arabicPeriod"/>
            </a:pPr>
            <a:r>
              <a:rPr lang="el-GR" sz="3200" dirty="0" smtClean="0">
                <a:solidFill>
                  <a:srgbClr val="000000"/>
                </a:solidFill>
                <a:cs typeface="Times New Roman" charset="0"/>
              </a:rPr>
              <a:t>την σύναψη νέων συμφωνιών μίσθωσης. </a:t>
            </a:r>
            <a:endParaRPr lang="el-GR" sz="3200" dirty="0" smtClean="0">
              <a:solidFill>
                <a:srgbClr val="000000"/>
              </a:solidFill>
            </a:endParaRPr>
          </a:p>
          <a:p>
            <a:endParaRPr lang="el-GR" dirty="0"/>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l-GR" sz="3600" b="1" dirty="0"/>
              <a:t>ΛΟΓΟΙ ΑΠΟΤΥΧΙΑΣ ΝΕΩΝ ΕΠΙΧΕΙΡΗΣΕΩΝ</a:t>
            </a:r>
          </a:p>
        </p:txBody>
      </p:sp>
      <p:sp>
        <p:nvSpPr>
          <p:cNvPr id="16387" name="Rectangle 3"/>
          <p:cNvSpPr>
            <a:spLocks noGrp="1" noChangeArrowheads="1"/>
          </p:cNvSpPr>
          <p:nvPr>
            <p:ph type="body" idx="1"/>
          </p:nvPr>
        </p:nvSpPr>
        <p:spPr>
          <a:xfrm>
            <a:off x="179512" y="1600200"/>
            <a:ext cx="8712968" cy="5069160"/>
          </a:xfrm>
        </p:spPr>
        <p:txBody>
          <a:bodyPr/>
          <a:lstStyle/>
          <a:p>
            <a:pPr algn="just">
              <a:lnSpc>
                <a:spcPct val="90000"/>
              </a:lnSpc>
            </a:pPr>
            <a:r>
              <a:rPr lang="el-GR" dirty="0" smtClean="0"/>
              <a:t>Έλλειψη </a:t>
            </a:r>
            <a:r>
              <a:rPr lang="el-GR" dirty="0"/>
              <a:t>αντικειμενικότητας</a:t>
            </a:r>
          </a:p>
          <a:p>
            <a:pPr algn="just">
              <a:lnSpc>
                <a:spcPct val="90000"/>
              </a:lnSpc>
            </a:pPr>
            <a:r>
              <a:rPr lang="el-GR" dirty="0" smtClean="0"/>
              <a:t>Αγνοούν </a:t>
            </a:r>
            <a:r>
              <a:rPr lang="el-GR" dirty="0"/>
              <a:t>τον ανταγωνισμό</a:t>
            </a:r>
          </a:p>
          <a:p>
            <a:pPr algn="just">
              <a:lnSpc>
                <a:spcPct val="90000"/>
              </a:lnSpc>
            </a:pPr>
            <a:r>
              <a:rPr lang="el-GR" dirty="0"/>
              <a:t>Αγνοούν τα εμπόδια εισόδου στην αγορά</a:t>
            </a:r>
          </a:p>
          <a:p>
            <a:pPr algn="just">
              <a:lnSpc>
                <a:spcPct val="90000"/>
              </a:lnSpc>
            </a:pPr>
            <a:r>
              <a:rPr lang="el-GR" dirty="0"/>
              <a:t>Υπερδανεισμός ή και ανεπαρκής κεφαλαιοποίηση.</a:t>
            </a:r>
          </a:p>
          <a:p>
            <a:pPr algn="just">
              <a:lnSpc>
                <a:spcPct val="90000"/>
              </a:lnSpc>
            </a:pPr>
            <a:r>
              <a:rPr lang="el-GR" dirty="0" smtClean="0"/>
              <a:t>Έλλειψη </a:t>
            </a:r>
            <a:r>
              <a:rPr lang="el-GR" dirty="0"/>
              <a:t>στοιχειώδους </a:t>
            </a:r>
            <a:r>
              <a:rPr lang="en-US" dirty="0"/>
              <a:t>Business Plan.</a:t>
            </a:r>
          </a:p>
          <a:p>
            <a:pPr algn="just">
              <a:lnSpc>
                <a:spcPct val="90000"/>
              </a:lnSpc>
            </a:pPr>
            <a:r>
              <a:rPr lang="el-GR" dirty="0" smtClean="0"/>
              <a:t>Άλλοι </a:t>
            </a:r>
            <a:r>
              <a:rPr lang="el-GR" dirty="0"/>
              <a:t>λόγοι: λάθος τόπος εγκατάστασης της επιχείρησης, κακό </a:t>
            </a:r>
            <a:r>
              <a:rPr lang="en-US" dirty="0"/>
              <a:t>service, </a:t>
            </a:r>
            <a:r>
              <a:rPr lang="el-GR" dirty="0"/>
              <a:t>ακατάλληλο προσωπικό, οικονομικές ατασθαλίες</a:t>
            </a:r>
          </a:p>
          <a:p>
            <a:pPr>
              <a:lnSpc>
                <a:spcPct val="90000"/>
              </a:lnSpc>
              <a:buFontTx/>
              <a:buNone/>
            </a:pPr>
            <a:r>
              <a:rPr lang="el-GR" sz="2800" dirty="0"/>
              <a:t> </a:t>
            </a: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b="1" dirty="0" smtClean="0"/>
              <a:t>ΠΛΟΥΤΟΣ</a:t>
            </a:r>
          </a:p>
        </p:txBody>
      </p:sp>
      <p:sp>
        <p:nvSpPr>
          <p:cNvPr id="8195" name="Rectangle 3"/>
          <p:cNvSpPr>
            <a:spLocks noGrp="1" noChangeArrowheads="1"/>
          </p:cNvSpPr>
          <p:nvPr>
            <p:ph type="body" idx="1"/>
          </p:nvPr>
        </p:nvSpPr>
        <p:spPr>
          <a:xfrm>
            <a:off x="0" y="1600200"/>
            <a:ext cx="9144000" cy="5069160"/>
          </a:xfrm>
        </p:spPr>
        <p:txBody>
          <a:bodyPr/>
          <a:lstStyle/>
          <a:p>
            <a:pPr algn="just" eaLnBrk="1" hangingPunct="1"/>
            <a:r>
              <a:rPr lang="el-GR" dirty="0" smtClean="0"/>
              <a:t>Η Μεγιστοποίηση του πλούτου μιας επιχειρηματικής μονάδας επιτυγχάνεται όταν έχουμε συνεχή αύξηση των κερδών με τον μικρότερο κίνδυνο.</a:t>
            </a:r>
          </a:p>
          <a:p>
            <a:pPr algn="just" eaLnBrk="1" hangingPunct="1"/>
            <a:r>
              <a:rPr lang="el-GR" dirty="0" smtClean="0"/>
              <a:t>Όσο ανεβαίνει η τιμή της κοινής μετοχής μιας επιχείρησης τόσο αυξάνει και ο πλούτος των μετόχων της.</a:t>
            </a: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b="1" dirty="0" smtClean="0"/>
              <a:t>ΛΗΨΗ ΑΠΟΦΑΣΗΣ</a:t>
            </a:r>
          </a:p>
        </p:txBody>
      </p:sp>
      <p:sp>
        <p:nvSpPr>
          <p:cNvPr id="12291" name="Rectangle 3"/>
          <p:cNvSpPr>
            <a:spLocks noGrp="1" noChangeArrowheads="1"/>
          </p:cNvSpPr>
          <p:nvPr>
            <p:ph type="body" idx="1"/>
          </p:nvPr>
        </p:nvSpPr>
        <p:spPr/>
        <p:txBody>
          <a:bodyPr/>
          <a:lstStyle/>
          <a:p>
            <a:pPr eaLnBrk="1" hangingPunct="1">
              <a:buFontTx/>
              <a:buNone/>
            </a:pPr>
            <a:r>
              <a:rPr lang="el-GR" dirty="0" smtClean="0"/>
              <a:t>Μια επενδυτική απόφαση κρύβει:</a:t>
            </a:r>
          </a:p>
          <a:p>
            <a:pPr eaLnBrk="1" hangingPunct="1"/>
            <a:r>
              <a:rPr lang="el-GR" dirty="0" smtClean="0"/>
              <a:t>Αβεβαιότητα και</a:t>
            </a:r>
          </a:p>
          <a:p>
            <a:pPr eaLnBrk="1" hangingPunct="1"/>
            <a:r>
              <a:rPr lang="el-GR" dirty="0" smtClean="0"/>
              <a:t>Κίνδυνο</a:t>
            </a:r>
          </a:p>
          <a:p>
            <a:pPr eaLnBrk="1" hangingPunct="1">
              <a:buFontTx/>
              <a:buNone/>
            </a:pPr>
            <a:r>
              <a:rPr lang="el-GR" dirty="0" smtClean="0"/>
              <a:t>Ορθολογικότερη απόφαση έχουμε όταν μία</a:t>
            </a:r>
          </a:p>
          <a:p>
            <a:pPr eaLnBrk="1" hangingPunct="1">
              <a:buFontTx/>
              <a:buNone/>
            </a:pPr>
            <a:r>
              <a:rPr lang="el-GR" dirty="0" smtClean="0"/>
              <a:t>επένδυση προσφέρει ταχύτερες αποδόσεις</a:t>
            </a:r>
          </a:p>
          <a:p>
            <a:pPr eaLnBrk="1" hangingPunct="1">
              <a:buFontTx/>
              <a:buNone/>
            </a:pPr>
            <a:r>
              <a:rPr lang="el-GR" dirty="0" smtClean="0"/>
              <a:t>με τον ελάχιστο κίνδυνο. </a:t>
            </a:r>
          </a:p>
          <a:p>
            <a:pPr eaLnBrk="1" hangingPunct="1">
              <a:buFontTx/>
              <a:buNone/>
            </a:pPr>
            <a:endParaRPr lang="el-GR" dirty="0" smtClean="0"/>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b="1" dirty="0" smtClean="0"/>
              <a:t>ΤΙ ΕΠΗΡΕΑΖΕΙ ΜΙΑ ΑΠΟΦΑΣΗ</a:t>
            </a:r>
          </a:p>
        </p:txBody>
      </p:sp>
      <p:sp>
        <p:nvSpPr>
          <p:cNvPr id="13315" name="Rectangle 3"/>
          <p:cNvSpPr>
            <a:spLocks noGrp="1" noChangeArrowheads="1"/>
          </p:cNvSpPr>
          <p:nvPr>
            <p:ph type="body" idx="1"/>
          </p:nvPr>
        </p:nvSpPr>
        <p:spPr>
          <a:xfrm>
            <a:off x="0" y="1600200"/>
            <a:ext cx="9144000" cy="4997152"/>
          </a:xfrm>
        </p:spPr>
        <p:txBody>
          <a:bodyPr/>
          <a:lstStyle/>
          <a:p>
            <a:pPr eaLnBrk="1" hangingPunct="1">
              <a:buFontTx/>
              <a:buNone/>
            </a:pPr>
            <a:r>
              <a:rPr lang="el-GR" dirty="0" smtClean="0"/>
              <a:t>-</a:t>
            </a:r>
            <a:r>
              <a:rPr lang="el-GR" b="1" u="sng" dirty="0" smtClean="0">
                <a:solidFill>
                  <a:srgbClr val="FF0000"/>
                </a:solidFill>
              </a:rPr>
              <a:t>Μικροοικονομικούς παράγοντες:</a:t>
            </a:r>
          </a:p>
          <a:p>
            <a:pPr eaLnBrk="1" hangingPunct="1">
              <a:buFontTx/>
              <a:buNone/>
            </a:pPr>
            <a:r>
              <a:rPr lang="el-GR" dirty="0" smtClean="0"/>
              <a:t>(πελάτες, προμηθευτές, ζήτηση και προσφορά,</a:t>
            </a:r>
          </a:p>
          <a:p>
            <a:pPr eaLnBrk="1" hangingPunct="1">
              <a:buFontTx/>
              <a:buNone/>
            </a:pPr>
            <a:r>
              <a:rPr lang="el-GR" dirty="0" smtClean="0"/>
              <a:t>ύψος τιμών, ανθρώπινο εργασιακό δυναμικό).</a:t>
            </a:r>
          </a:p>
          <a:p>
            <a:pPr eaLnBrk="1" hangingPunct="1">
              <a:buFontTx/>
              <a:buNone/>
            </a:pPr>
            <a:r>
              <a:rPr lang="el-GR" dirty="0" smtClean="0"/>
              <a:t>-</a:t>
            </a:r>
            <a:r>
              <a:rPr lang="el-GR" b="1" u="sng" dirty="0" smtClean="0">
                <a:solidFill>
                  <a:srgbClr val="7030A0"/>
                </a:solidFill>
              </a:rPr>
              <a:t>Μακροοικονομικούς παράγοντες:</a:t>
            </a:r>
          </a:p>
          <a:p>
            <a:pPr eaLnBrk="1" hangingPunct="1">
              <a:buFontTx/>
              <a:buNone/>
            </a:pPr>
            <a:r>
              <a:rPr lang="el-GR" dirty="0" smtClean="0"/>
              <a:t>(νομοθεσία, φορολογία οικονομική πολιτική των</a:t>
            </a:r>
          </a:p>
          <a:p>
            <a:pPr eaLnBrk="1" hangingPunct="1">
              <a:buFontTx/>
              <a:buNone/>
            </a:pPr>
            <a:r>
              <a:rPr lang="el-GR" dirty="0" smtClean="0"/>
              <a:t>χωρών που δραστηριοποιείται, Α.Ε.Π.).</a:t>
            </a:r>
          </a:p>
          <a:p>
            <a:pPr eaLnBrk="1" hangingPunct="1">
              <a:buFontTx/>
              <a:buNone/>
            </a:pPr>
            <a:endParaRPr lang="el-GR" dirty="0" smtClean="0"/>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0" y="277813"/>
            <a:ext cx="9144000" cy="630237"/>
          </a:xfrm>
          <a:noFill/>
        </p:spPr>
        <p:txBody>
          <a:bodyPr wrap="none"/>
          <a:lstStyle/>
          <a:p>
            <a:r>
              <a:rPr lang="el-GR" sz="3600" b="1" dirty="0" smtClean="0">
                <a:solidFill>
                  <a:schemeClr val="tx1"/>
                </a:solidFill>
              </a:rPr>
              <a:t>Βασικές Χρηματοοικονομικές Αποφάσεις</a:t>
            </a:r>
          </a:p>
        </p:txBody>
      </p:sp>
      <p:sp>
        <p:nvSpPr>
          <p:cNvPr id="56324" name="Rectangle 3"/>
          <p:cNvSpPr>
            <a:spLocks noGrp="1" noChangeArrowheads="1"/>
          </p:cNvSpPr>
          <p:nvPr>
            <p:ph type="body" idx="1"/>
          </p:nvPr>
        </p:nvSpPr>
        <p:spPr>
          <a:xfrm>
            <a:off x="0" y="1628774"/>
            <a:ext cx="9144000" cy="4896570"/>
          </a:xfrm>
        </p:spPr>
        <p:txBody>
          <a:bodyPr/>
          <a:lstStyle/>
          <a:p>
            <a:pPr marL="0" indent="0">
              <a:buFont typeface="Wingdings" pitchFamily="2" charset="2"/>
              <a:buNone/>
            </a:pPr>
            <a:r>
              <a:rPr lang="el-GR" dirty="0" smtClean="0"/>
              <a:t>Η Χρηματοοικονομική Διοίκηση ασχολείται με τρεις βασικές κατηγορίες αποφάσεων τις οποίες θα πρέπει να πάρει μια επιχείρηση:</a:t>
            </a:r>
          </a:p>
          <a:p>
            <a:pPr marL="1343025" lvl="1" indent="-533400">
              <a:buClr>
                <a:schemeClr val="tx1"/>
              </a:buClr>
              <a:buFontTx/>
              <a:buBlip>
                <a:blip r:embed="rId3"/>
              </a:buBlip>
            </a:pPr>
            <a:r>
              <a:rPr lang="el-GR" sz="3200" b="1" dirty="0" smtClean="0"/>
              <a:t>(Α) </a:t>
            </a:r>
            <a:r>
              <a:rPr lang="el-GR" sz="3200" dirty="0" smtClean="0"/>
              <a:t>Την απόφαση επένδυσης.</a:t>
            </a:r>
          </a:p>
          <a:p>
            <a:pPr marL="1343025" lvl="1" indent="-533400">
              <a:buClr>
                <a:schemeClr val="tx1"/>
              </a:buClr>
              <a:buFontTx/>
              <a:buBlip>
                <a:blip r:embed="rId3"/>
              </a:buBlip>
            </a:pPr>
            <a:r>
              <a:rPr lang="el-GR" sz="3200" b="1" dirty="0" smtClean="0"/>
              <a:t>(Β)</a:t>
            </a:r>
            <a:r>
              <a:rPr lang="el-GR" sz="3200" dirty="0" smtClean="0"/>
              <a:t> Την απόφαση χρηματοδότησης.</a:t>
            </a:r>
          </a:p>
          <a:p>
            <a:pPr marL="1343025" lvl="1" indent="-533400">
              <a:buClr>
                <a:schemeClr val="tx1"/>
              </a:buClr>
              <a:buFontTx/>
              <a:buBlip>
                <a:blip r:embed="rId3"/>
              </a:buBlip>
            </a:pPr>
            <a:r>
              <a:rPr lang="el-GR" sz="3200" b="1" dirty="0" smtClean="0"/>
              <a:t>(Γ) </a:t>
            </a:r>
            <a:r>
              <a:rPr lang="el-GR" sz="3200" dirty="0" smtClean="0"/>
              <a:t>Την απόφαση που σχετίζεται με το μέρισμα που θα διανείμει.</a:t>
            </a:r>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7"/>
          <p:cNvSpPr>
            <a:spLocks noGrp="1" noChangeArrowheads="1"/>
          </p:cNvSpPr>
          <p:nvPr>
            <p:ph type="title"/>
          </p:nvPr>
        </p:nvSpPr>
        <p:spPr>
          <a:xfrm>
            <a:off x="0" y="277813"/>
            <a:ext cx="9144000" cy="558800"/>
          </a:xfrm>
          <a:noFill/>
        </p:spPr>
        <p:txBody>
          <a:bodyPr wrap="none"/>
          <a:lstStyle/>
          <a:p>
            <a:r>
              <a:rPr lang="el-GR" sz="3600" b="1" dirty="0" smtClean="0">
                <a:solidFill>
                  <a:schemeClr val="tx1"/>
                </a:solidFill>
              </a:rPr>
              <a:t>(Α) Η Απόφαση Επένδυσης </a:t>
            </a:r>
          </a:p>
        </p:txBody>
      </p:sp>
      <p:sp>
        <p:nvSpPr>
          <p:cNvPr id="57348" name="Rectangle 88"/>
          <p:cNvSpPr>
            <a:spLocks noGrp="1" noChangeArrowheads="1"/>
          </p:cNvSpPr>
          <p:nvPr>
            <p:ph type="body" idx="1"/>
          </p:nvPr>
        </p:nvSpPr>
        <p:spPr>
          <a:xfrm>
            <a:off x="395536" y="1268761"/>
            <a:ext cx="8568952" cy="4896544"/>
          </a:xfrm>
        </p:spPr>
        <p:txBody>
          <a:bodyPr/>
          <a:lstStyle/>
          <a:p>
            <a:pPr marL="0" indent="0" algn="just">
              <a:buFont typeface="Wingdings" pitchFamily="2" charset="2"/>
              <a:buNone/>
            </a:pPr>
            <a:endParaRPr lang="el-GR" dirty="0" smtClean="0">
              <a:latin typeface="Times New Roman" charset="0"/>
            </a:endParaRPr>
          </a:p>
          <a:p>
            <a:pPr marL="0" indent="0" algn="just">
              <a:buFont typeface="Wingdings" pitchFamily="2" charset="2"/>
              <a:buNone/>
            </a:pPr>
            <a:r>
              <a:rPr lang="el-GR" dirty="0" smtClean="0"/>
              <a:t>Η απόφαση επένδυσης συνδέεται με την εύρεση, αξιολόγηση και επιλογή των διαφόρων επενδυτικών προγραμμάτων μιας επιχείρησης από τον οικονομικό της διευθυντή.</a:t>
            </a: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b="1" dirty="0" smtClean="0"/>
              <a:t>ΕΠΕΝΔΥΣΕΙΣ ΚΑΙ ΑΝΑΠΤΥΞΗ</a:t>
            </a:r>
            <a:endParaRPr lang="el-GR" sz="3600" b="1" dirty="0"/>
          </a:p>
        </p:txBody>
      </p:sp>
      <p:pic>
        <p:nvPicPr>
          <p:cNvPr id="257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24744"/>
            <a:ext cx="9144000" cy="554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8655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105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2400" b="1" dirty="0">
                <a:latin typeface="+mn-lt"/>
              </a:rPr>
              <a:t>ΕΚΤΙΜΗΣΗ ΑΞΙΑΣ ΕΠΙΧΕΙΡΗΣΗΣ </a:t>
            </a:r>
            <a:br>
              <a:rPr lang="el-GR" altLang="el-GR" sz="2400" b="1" dirty="0">
                <a:latin typeface="+mn-lt"/>
              </a:rPr>
            </a:br>
            <a:r>
              <a:rPr lang="el-GR" altLang="el-GR" sz="2400" b="1" dirty="0" smtClean="0">
                <a:latin typeface="+mn-lt"/>
              </a:rPr>
              <a:t>(ΜΕ </a:t>
            </a:r>
            <a:r>
              <a:rPr lang="el-GR" altLang="el-GR" sz="2400" b="1" dirty="0">
                <a:latin typeface="+mn-lt"/>
              </a:rPr>
              <a:t>ΕΠΙΚΕΝΤΡΟ </a:t>
            </a:r>
            <a:r>
              <a:rPr lang="el-GR" altLang="el-GR" sz="2400" b="1" dirty="0" smtClean="0">
                <a:latin typeface="+mn-lt"/>
              </a:rPr>
              <a:t>ΤΗΝ Χ</a:t>
            </a:r>
            <a:r>
              <a:rPr lang="en-US" altLang="el-GR" sz="2400" b="1" dirty="0" smtClean="0">
                <a:latin typeface="+mn-lt"/>
              </a:rPr>
              <a:t>/</a:t>
            </a:r>
            <a:r>
              <a:rPr lang="el-GR" altLang="el-GR" sz="2400" b="1" dirty="0" smtClean="0">
                <a:latin typeface="+mn-lt"/>
              </a:rPr>
              <a:t>Ο ΛΕΙΤΟΥΡΓΙΑ)</a:t>
            </a:r>
            <a:endParaRPr lang="el-GR" altLang="el-GR" dirty="0">
              <a:latin typeface="+mn-lt"/>
            </a:endParaRPr>
          </a:p>
        </p:txBody>
      </p:sp>
      <p:sp>
        <p:nvSpPr>
          <p:cNvPr id="2051" name="Rectangle 3"/>
          <p:cNvSpPr>
            <a:spLocks noChangeArrowheads="1"/>
          </p:cNvSpPr>
          <p:nvPr/>
        </p:nvSpPr>
        <p:spPr bwMode="auto">
          <a:xfrm>
            <a:off x="304800" y="1752600"/>
            <a:ext cx="2286000" cy="838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52" name="Text Box 4"/>
          <p:cNvSpPr txBox="1">
            <a:spLocks noChangeArrowheads="1"/>
          </p:cNvSpPr>
          <p:nvPr/>
        </p:nvSpPr>
        <p:spPr bwMode="auto">
          <a:xfrm>
            <a:off x="762000" y="1919288"/>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l-GR" sz="1800" dirty="0"/>
          </a:p>
        </p:txBody>
      </p:sp>
      <p:sp>
        <p:nvSpPr>
          <p:cNvPr id="2053" name="Rectangle 5"/>
          <p:cNvSpPr>
            <a:spLocks noChangeArrowheads="1"/>
          </p:cNvSpPr>
          <p:nvPr/>
        </p:nvSpPr>
        <p:spPr bwMode="auto">
          <a:xfrm>
            <a:off x="395536" y="1981200"/>
            <a:ext cx="21602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2000" b="1" dirty="0"/>
              <a:t>ΠΕΡΙΟΡΙΣΜΟΙ</a:t>
            </a:r>
          </a:p>
        </p:txBody>
      </p:sp>
      <p:sp>
        <p:nvSpPr>
          <p:cNvPr id="2054" name="Rectangle 6"/>
          <p:cNvSpPr>
            <a:spLocks noChangeArrowheads="1"/>
          </p:cNvSpPr>
          <p:nvPr/>
        </p:nvSpPr>
        <p:spPr bwMode="auto">
          <a:xfrm>
            <a:off x="3048000" y="1772816"/>
            <a:ext cx="3200400" cy="817984"/>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55" name="Rectangle 7"/>
          <p:cNvSpPr>
            <a:spLocks noChangeArrowheads="1"/>
          </p:cNvSpPr>
          <p:nvPr/>
        </p:nvSpPr>
        <p:spPr bwMode="auto">
          <a:xfrm>
            <a:off x="6629400" y="1752600"/>
            <a:ext cx="2286000" cy="838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56" name="Text Box 8"/>
          <p:cNvSpPr txBox="1">
            <a:spLocks noChangeArrowheads="1"/>
          </p:cNvSpPr>
          <p:nvPr/>
        </p:nvSpPr>
        <p:spPr bwMode="auto">
          <a:xfrm>
            <a:off x="6732240" y="1919288"/>
            <a:ext cx="21602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t>ΤΑΜΙΑΚΕΣ ΡΟΕΣ</a:t>
            </a:r>
          </a:p>
        </p:txBody>
      </p:sp>
      <p:sp>
        <p:nvSpPr>
          <p:cNvPr id="2057" name="Text Box 9"/>
          <p:cNvSpPr txBox="1">
            <a:spLocks noChangeArrowheads="1"/>
          </p:cNvSpPr>
          <p:nvPr/>
        </p:nvSpPr>
        <p:spPr bwMode="auto">
          <a:xfrm>
            <a:off x="3124200" y="1772817"/>
            <a:ext cx="3048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b="1" dirty="0"/>
              <a:t>ΑΠΟΦΑΣΕΙΣ </a:t>
            </a:r>
            <a:r>
              <a:rPr lang="el-GR" altLang="el-GR" b="1" dirty="0" smtClean="0"/>
              <a:t>Χ</a:t>
            </a:r>
            <a:r>
              <a:rPr lang="en-US" altLang="el-GR" b="1" dirty="0" smtClean="0"/>
              <a:t>/</a:t>
            </a:r>
            <a:r>
              <a:rPr lang="el-GR" altLang="el-GR" b="1" dirty="0" smtClean="0"/>
              <a:t>Ο ΔΙΑΧΕΙΡΙΣΗΣ &amp; ΠΟΛΙΤΙΚΗΣ</a:t>
            </a:r>
            <a:endParaRPr lang="el-GR" altLang="el-GR" b="1" dirty="0"/>
          </a:p>
        </p:txBody>
      </p:sp>
      <p:sp>
        <p:nvSpPr>
          <p:cNvPr id="2058" name="Line 10"/>
          <p:cNvSpPr>
            <a:spLocks noChangeShapeType="1"/>
          </p:cNvSpPr>
          <p:nvPr/>
        </p:nvSpPr>
        <p:spPr bwMode="auto">
          <a:xfrm>
            <a:off x="2590800" y="2133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59" name="Line 11"/>
          <p:cNvSpPr>
            <a:spLocks noChangeShapeType="1"/>
          </p:cNvSpPr>
          <p:nvPr/>
        </p:nvSpPr>
        <p:spPr bwMode="auto">
          <a:xfrm>
            <a:off x="6248400" y="2133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0" name="Rectangle 12"/>
          <p:cNvSpPr>
            <a:spLocks noChangeArrowheads="1"/>
          </p:cNvSpPr>
          <p:nvPr/>
        </p:nvSpPr>
        <p:spPr bwMode="auto">
          <a:xfrm>
            <a:off x="6553200" y="3352800"/>
            <a:ext cx="2286000" cy="1447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1" name="Text Box 13"/>
          <p:cNvSpPr txBox="1">
            <a:spLocks noChangeArrowheads="1"/>
          </p:cNvSpPr>
          <p:nvPr/>
        </p:nvSpPr>
        <p:spPr bwMode="auto">
          <a:xfrm>
            <a:off x="6516216" y="3810000"/>
            <a:ext cx="2304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b="1" dirty="0"/>
              <a:t>ΑΞΙΑ ΕΠΙΧΕΙΡΗΣΗΣ</a:t>
            </a:r>
          </a:p>
        </p:txBody>
      </p:sp>
      <p:sp>
        <p:nvSpPr>
          <p:cNvPr id="2062" name="Rectangle 14"/>
          <p:cNvSpPr>
            <a:spLocks noChangeArrowheads="1"/>
          </p:cNvSpPr>
          <p:nvPr/>
        </p:nvSpPr>
        <p:spPr bwMode="auto">
          <a:xfrm>
            <a:off x="457200" y="3124200"/>
            <a:ext cx="2286000" cy="2057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3" name="Rectangle 15"/>
          <p:cNvSpPr>
            <a:spLocks noChangeArrowheads="1"/>
          </p:cNvSpPr>
          <p:nvPr/>
        </p:nvSpPr>
        <p:spPr bwMode="auto">
          <a:xfrm>
            <a:off x="3124200" y="3124200"/>
            <a:ext cx="3124200" cy="20574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4" name="Text Box 16"/>
          <p:cNvSpPr txBox="1">
            <a:spLocks noChangeArrowheads="1"/>
          </p:cNvSpPr>
          <p:nvPr/>
        </p:nvSpPr>
        <p:spPr bwMode="auto">
          <a:xfrm>
            <a:off x="3203848" y="3281363"/>
            <a:ext cx="29683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1400" dirty="0"/>
              <a:t>1.  </a:t>
            </a:r>
            <a:r>
              <a:rPr lang="el-GR" altLang="el-GR" sz="1400" b="1" dirty="0"/>
              <a:t>ΕΙΔΟΣ ΔΡΑΣΤΗΡΙΟΤΗΤΑΣ</a:t>
            </a:r>
          </a:p>
          <a:p>
            <a:pPr>
              <a:spcBef>
                <a:spcPct val="50000"/>
              </a:spcBef>
            </a:pPr>
            <a:r>
              <a:rPr lang="el-GR" altLang="el-GR" sz="1400" b="1" dirty="0"/>
              <a:t>2.  ΜΕΓΕΘΟΣ ΕΠΙΧΕΙΡΗΣΗΣ</a:t>
            </a:r>
          </a:p>
          <a:p>
            <a:pPr>
              <a:spcBef>
                <a:spcPct val="50000"/>
              </a:spcBef>
            </a:pPr>
            <a:r>
              <a:rPr lang="el-GR" altLang="el-GR" sz="1400" b="1" dirty="0"/>
              <a:t>3.  ΤΥΠΟΣ ΕΞΟΠΛΙΣΜΟΥ</a:t>
            </a:r>
          </a:p>
          <a:p>
            <a:pPr>
              <a:spcBef>
                <a:spcPct val="50000"/>
              </a:spcBef>
            </a:pPr>
            <a:r>
              <a:rPr lang="el-GR" altLang="el-GR" sz="1400" b="1" dirty="0"/>
              <a:t>4.  ΧΡΗΣΗ ΔΑΝΕΙΩΝ</a:t>
            </a:r>
          </a:p>
          <a:p>
            <a:pPr>
              <a:spcBef>
                <a:spcPct val="50000"/>
              </a:spcBef>
            </a:pPr>
            <a:r>
              <a:rPr lang="el-GR" altLang="el-GR" sz="1400" b="1" dirty="0"/>
              <a:t>5.  ΒΑΘΜΟΣ ΡΕΥΣΤΟΤΗΤΑΣ</a:t>
            </a:r>
            <a:r>
              <a:rPr lang="el-GR" altLang="el-GR" sz="1400" dirty="0"/>
              <a:t/>
            </a:r>
            <a:br>
              <a:rPr lang="el-GR" altLang="el-GR" sz="1400" dirty="0"/>
            </a:br>
            <a:endParaRPr lang="el-GR" altLang="el-GR" sz="1400" dirty="0"/>
          </a:p>
        </p:txBody>
      </p:sp>
      <p:sp>
        <p:nvSpPr>
          <p:cNvPr id="2065" name="Rectangle 17"/>
          <p:cNvSpPr>
            <a:spLocks noChangeArrowheads="1"/>
          </p:cNvSpPr>
          <p:nvPr/>
        </p:nvSpPr>
        <p:spPr bwMode="auto">
          <a:xfrm>
            <a:off x="457200" y="5486400"/>
            <a:ext cx="8382000" cy="457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a:t>ΧΡΗΜΑΤΟΟΙΚΟΝΟΜΙΚΟΣ ΚΙΝΔΥΝΟΣ</a:t>
            </a:r>
          </a:p>
        </p:txBody>
      </p:sp>
      <p:sp>
        <p:nvSpPr>
          <p:cNvPr id="2066" name="Line 18"/>
          <p:cNvSpPr>
            <a:spLocks noChangeShapeType="1"/>
          </p:cNvSpPr>
          <p:nvPr/>
        </p:nvSpPr>
        <p:spPr bwMode="auto">
          <a:xfrm>
            <a:off x="1524000" y="5181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7" name="Line 19"/>
          <p:cNvSpPr>
            <a:spLocks noChangeShapeType="1"/>
          </p:cNvSpPr>
          <p:nvPr/>
        </p:nvSpPr>
        <p:spPr bwMode="auto">
          <a:xfrm>
            <a:off x="4572000" y="5181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8" name="Line 20"/>
          <p:cNvSpPr>
            <a:spLocks noChangeShapeType="1"/>
          </p:cNvSpPr>
          <p:nvPr/>
        </p:nvSpPr>
        <p:spPr bwMode="auto">
          <a:xfrm>
            <a:off x="7620000" y="25908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69" name="Line 21"/>
          <p:cNvSpPr>
            <a:spLocks noChangeShapeType="1"/>
          </p:cNvSpPr>
          <p:nvPr/>
        </p:nvSpPr>
        <p:spPr bwMode="auto">
          <a:xfrm flipV="1">
            <a:off x="7620000" y="48006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070" name="Text Box 22"/>
          <p:cNvSpPr txBox="1">
            <a:spLocks noChangeArrowheads="1"/>
          </p:cNvSpPr>
          <p:nvPr/>
        </p:nvSpPr>
        <p:spPr bwMode="auto">
          <a:xfrm>
            <a:off x="457200" y="3200400"/>
            <a:ext cx="2286000"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400" dirty="0"/>
              <a:t>1.  </a:t>
            </a:r>
            <a:r>
              <a:rPr lang="el-GR" altLang="el-GR" sz="1400" b="1" dirty="0"/>
              <a:t>ΑΝΤΙΜΟΝΟΠΩΛΙΑΚΗ</a:t>
            </a:r>
            <a:br>
              <a:rPr lang="el-GR" altLang="el-GR" sz="1400" b="1" dirty="0"/>
            </a:br>
            <a:r>
              <a:rPr lang="el-GR" altLang="el-GR" sz="1400" b="1" dirty="0"/>
              <a:t>     ΝΟΜΟΘΕΣΙΑ</a:t>
            </a:r>
          </a:p>
          <a:p>
            <a:pPr>
              <a:spcBef>
                <a:spcPct val="50000"/>
              </a:spcBef>
            </a:pPr>
            <a:r>
              <a:rPr lang="el-GR" altLang="el-GR" sz="1400" b="1" dirty="0"/>
              <a:t>2.  ΑΣΦΑΛΕΙΑ</a:t>
            </a:r>
            <a:br>
              <a:rPr lang="el-GR" altLang="el-GR" sz="1400" b="1" dirty="0"/>
            </a:br>
            <a:r>
              <a:rPr lang="el-GR" altLang="el-GR" sz="1400" b="1" dirty="0"/>
              <a:t>     ΠΡΟΪΟΝΤΟΣ</a:t>
            </a:r>
          </a:p>
          <a:p>
            <a:pPr>
              <a:spcBef>
                <a:spcPct val="50000"/>
              </a:spcBef>
            </a:pPr>
            <a:r>
              <a:rPr lang="el-GR" altLang="el-GR" sz="1400" b="1" dirty="0"/>
              <a:t>3.  ΠΡΟΣΛΗΨΕΙΣ</a:t>
            </a:r>
          </a:p>
          <a:p>
            <a:pPr>
              <a:spcBef>
                <a:spcPct val="50000"/>
              </a:spcBef>
            </a:pPr>
            <a:r>
              <a:rPr lang="el-GR" altLang="el-GR" sz="1400" b="1" dirty="0"/>
              <a:t>4.  ΠΡΟΣΤΑΣΙΑ</a:t>
            </a:r>
            <a:br>
              <a:rPr lang="el-GR" altLang="el-GR" sz="1400" b="1" dirty="0"/>
            </a:br>
            <a:r>
              <a:rPr lang="el-GR" altLang="el-GR" sz="1400" b="1" dirty="0"/>
              <a:t>     ΠΕΡΙΒΑΛΟΝΤΟΣ</a:t>
            </a:r>
          </a:p>
        </p:txBody>
      </p:sp>
    </p:spTree>
    <p:extLst>
      <p:ext uri="{BB962C8B-B14F-4D97-AF65-F5344CB8AC3E}">
        <p14:creationId xmlns:p14="http://schemas.microsoft.com/office/powerpoint/2010/main" val="285890787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0" y="277813"/>
            <a:ext cx="9144000" cy="630237"/>
          </a:xfrm>
          <a:noFill/>
        </p:spPr>
        <p:txBody>
          <a:bodyPr wrap="none"/>
          <a:lstStyle/>
          <a:p>
            <a:r>
              <a:rPr lang="el-GR" sz="3600" b="1" dirty="0" smtClean="0">
                <a:solidFill>
                  <a:schemeClr val="tx1"/>
                </a:solidFill>
              </a:rPr>
              <a:t>(Β) Η Απόφαση Χρηματοδότησης </a:t>
            </a:r>
          </a:p>
        </p:txBody>
      </p:sp>
      <p:sp>
        <p:nvSpPr>
          <p:cNvPr id="58372" name="Rectangle 3"/>
          <p:cNvSpPr>
            <a:spLocks noGrp="1" noChangeArrowheads="1"/>
          </p:cNvSpPr>
          <p:nvPr>
            <p:ph type="body" idx="1"/>
          </p:nvPr>
        </p:nvSpPr>
        <p:spPr>
          <a:xfrm>
            <a:off x="251520" y="1484313"/>
            <a:ext cx="8733730" cy="5113039"/>
          </a:xfrm>
        </p:spPr>
        <p:txBody>
          <a:bodyPr/>
          <a:lstStyle/>
          <a:p>
            <a:pPr marL="0" indent="0" algn="just">
              <a:buFont typeface="Wingdings" pitchFamily="2" charset="2"/>
              <a:buNone/>
            </a:pPr>
            <a:r>
              <a:rPr lang="el-GR" b="1" dirty="0" smtClean="0"/>
              <a:t>Η απόφαση χρηματοδότησης </a:t>
            </a:r>
            <a:r>
              <a:rPr lang="el-GR" dirty="0" smtClean="0"/>
              <a:t>συνδέεται με τον  καθορισμό της άριστης κεφαλαιακής διάρθρωσης μιας επιχείρησης.</a:t>
            </a:r>
          </a:p>
          <a:p>
            <a:pPr marL="0" indent="0" algn="just">
              <a:buFont typeface="Wingdings" pitchFamily="2" charset="2"/>
              <a:buNone/>
            </a:pPr>
            <a:r>
              <a:rPr lang="el-GR" b="1" dirty="0" smtClean="0"/>
              <a:t>Άριστη κεφαλαιακή διάρθρωση </a:t>
            </a:r>
            <a:r>
              <a:rPr lang="el-GR" dirty="0" smtClean="0"/>
              <a:t>είναι η πιθανή ύπαρξη ενός συνδυασμού μακροπρόθεσμων πηγών χρηματοδότησης μιας εταιρείας, που μεγιστοποιεί την τιμή της κοινής μετοχής της εταιρείας ή εναλλακτικά ελαχιστοποιεί το συνολικό κόστος κεφαλαίου της.</a:t>
            </a: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274638"/>
            <a:ext cx="8229600" cy="634082"/>
          </a:xfrm>
        </p:spPr>
        <p:txBody>
          <a:bodyPr/>
          <a:lstStyle/>
          <a:p>
            <a:r>
              <a:rPr lang="el-GR" sz="3600" b="1" dirty="0"/>
              <a:t>ΧΡΗΜΑΤΟΔΟΤΙΚΕΣ ΑΝΑΓΚΕΣ</a:t>
            </a:r>
          </a:p>
        </p:txBody>
      </p:sp>
      <p:sp>
        <p:nvSpPr>
          <p:cNvPr id="2051" name="Rectangle 3"/>
          <p:cNvSpPr>
            <a:spLocks noGrp="1" noChangeArrowheads="1"/>
          </p:cNvSpPr>
          <p:nvPr>
            <p:ph idx="1"/>
          </p:nvPr>
        </p:nvSpPr>
        <p:spPr>
          <a:xfrm>
            <a:off x="179512" y="980728"/>
            <a:ext cx="8784976" cy="5115272"/>
          </a:xfrm>
        </p:spPr>
        <p:txBody>
          <a:bodyPr/>
          <a:lstStyle/>
          <a:p>
            <a:pPr algn="just"/>
            <a:r>
              <a:rPr lang="el-GR" dirty="0" smtClean="0">
                <a:solidFill>
                  <a:srgbClr val="000000"/>
                </a:solidFill>
              </a:rPr>
              <a:t>Αύξηση πωλήσεων =&gt;  νέες επενδύσεις σε κυκλοφορούν κ</a:t>
            </a:r>
            <a:r>
              <a:rPr lang="el-GR" sz="3200" dirty="0" smtClean="0">
                <a:solidFill>
                  <a:srgbClr val="000000"/>
                </a:solidFill>
              </a:rPr>
              <a:t>υρίως σε αποθέματα, πρώτες και βοηθητικές ύλες</a:t>
            </a:r>
          </a:p>
          <a:p>
            <a:pPr lvl="1" algn="just"/>
            <a:endParaRPr lang="el-GR" sz="3200" dirty="0" smtClean="0">
              <a:solidFill>
                <a:srgbClr val="000000"/>
              </a:solidFill>
            </a:endParaRPr>
          </a:p>
          <a:p>
            <a:pPr algn="just"/>
            <a:r>
              <a:rPr lang="el-GR" dirty="0" smtClean="0">
                <a:solidFill>
                  <a:srgbClr val="000000"/>
                </a:solidFill>
              </a:rPr>
              <a:t>Εάν εξαντληθεί η παραγωγική δυναμικότητα τότε =&gt; νέες επενδύσεις σε μηχανολογικό εξοπλισμό και παραγωγικές εγκαταστάσεις</a:t>
            </a:r>
            <a:endParaRPr lang="el-GR" dirty="0">
              <a:cs typeface="Times New Roman" pitchFamily="18" charset="0"/>
            </a:endParaRPr>
          </a:p>
        </p:txBody>
      </p:sp>
    </p:spTree>
  </p:cSld>
  <p:clrMapOvr>
    <a:masterClrMapping/>
  </p:clrMapOv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274638"/>
            <a:ext cx="8229600" cy="706090"/>
          </a:xfrm>
        </p:spPr>
        <p:txBody>
          <a:bodyPr/>
          <a:lstStyle/>
          <a:p>
            <a:r>
              <a:rPr lang="el-GR" sz="3600" b="1" dirty="0"/>
              <a:t>ΧΡΗΜΑΤΟΔΟΤΙΚΕΣ ΑΝΑΓΚΕΣ</a:t>
            </a:r>
          </a:p>
        </p:txBody>
      </p:sp>
      <p:sp>
        <p:nvSpPr>
          <p:cNvPr id="1027" name="Rectangle 3"/>
          <p:cNvSpPr>
            <a:spLocks noGrp="1" noChangeArrowheads="1"/>
          </p:cNvSpPr>
          <p:nvPr>
            <p:ph idx="1"/>
          </p:nvPr>
        </p:nvSpPr>
        <p:spPr>
          <a:xfrm>
            <a:off x="0" y="1268760"/>
            <a:ext cx="9144000" cy="5589240"/>
          </a:xfrm>
        </p:spPr>
        <p:txBody>
          <a:bodyPr/>
          <a:lstStyle/>
          <a:p>
            <a:pPr algn="just">
              <a:buNone/>
            </a:pPr>
            <a:r>
              <a:rPr lang="el-GR" sz="3000" b="1" dirty="0" smtClean="0">
                <a:solidFill>
                  <a:srgbClr val="000000"/>
                </a:solidFill>
              </a:rPr>
              <a:t>ΕΠΕΝΔΥΣΕΙΣ </a:t>
            </a:r>
            <a:r>
              <a:rPr lang="el-GR" sz="3000" b="1" dirty="0">
                <a:solidFill>
                  <a:srgbClr val="000000"/>
                </a:solidFill>
              </a:rPr>
              <a:t>ΣΕ ΠΑΓΙΑ   </a:t>
            </a:r>
            <a:r>
              <a:rPr lang="el-GR" b="1" dirty="0" smtClean="0">
                <a:solidFill>
                  <a:srgbClr val="000000"/>
                </a:solidFill>
              </a:rPr>
              <a:t>ΕΠΕΝΔΥΣΕΙΣ ΣΕ           </a:t>
            </a:r>
            <a:endParaRPr lang="el-GR" b="1" dirty="0">
              <a:solidFill>
                <a:srgbClr val="000000"/>
              </a:solidFill>
            </a:endParaRPr>
          </a:p>
          <a:p>
            <a:pPr algn="just">
              <a:buFontTx/>
              <a:buNone/>
            </a:pPr>
            <a:r>
              <a:rPr lang="el-GR" b="1" dirty="0" smtClean="0">
                <a:solidFill>
                  <a:srgbClr val="000000"/>
                </a:solidFill>
              </a:rPr>
              <a:t>						   ΚΥΚΛΟΦΟΡΟΥΝ</a:t>
            </a:r>
            <a:endParaRPr lang="el-GR" b="1" dirty="0">
              <a:solidFill>
                <a:srgbClr val="000000"/>
              </a:solidFill>
            </a:endParaRPr>
          </a:p>
          <a:p>
            <a:pPr algn="just"/>
            <a:endParaRPr lang="el-GR" dirty="0">
              <a:solidFill>
                <a:srgbClr val="000000"/>
              </a:solidFill>
              <a:latin typeface="Times New Roman" pitchFamily="18" charset="0"/>
            </a:endParaRPr>
          </a:p>
          <a:p>
            <a:pPr algn="just"/>
            <a:endParaRPr lang="el-GR" dirty="0">
              <a:latin typeface="Arial Unicode MS" pitchFamily="34" charset="-128"/>
              <a:cs typeface="Times New Roman" pitchFamily="18" charset="0"/>
            </a:endParaRPr>
          </a:p>
          <a:p>
            <a:pPr algn="just"/>
            <a:endParaRPr lang="el-GR" dirty="0">
              <a:solidFill>
                <a:srgbClr val="000000"/>
              </a:solidFill>
              <a:latin typeface="Times New Roman" pitchFamily="18" charset="0"/>
            </a:endParaRPr>
          </a:p>
          <a:p>
            <a:pPr algn="just"/>
            <a:endParaRPr lang="el-GR" dirty="0">
              <a:solidFill>
                <a:srgbClr val="000000"/>
              </a:solidFill>
              <a:latin typeface="Times New Roman" pitchFamily="18" charset="0"/>
            </a:endParaRPr>
          </a:p>
          <a:p>
            <a:pPr algn="just"/>
            <a:endParaRPr lang="el-GR" dirty="0">
              <a:solidFill>
                <a:srgbClr val="000000"/>
              </a:solidFill>
              <a:latin typeface="Times New Roman" pitchFamily="18" charset="0"/>
            </a:endParaRPr>
          </a:p>
          <a:p>
            <a:pPr algn="just"/>
            <a:endParaRPr lang="el-GR" dirty="0">
              <a:solidFill>
                <a:srgbClr val="000000"/>
              </a:solidFill>
              <a:latin typeface="Times New Roman" pitchFamily="18" charset="0"/>
            </a:endParaRPr>
          </a:p>
          <a:p>
            <a:pPr algn="just"/>
            <a:endParaRPr lang="el-GR" dirty="0"/>
          </a:p>
        </p:txBody>
      </p:sp>
      <p:graphicFrame>
        <p:nvGraphicFramePr>
          <p:cNvPr id="1028" name="Rectangle 4"/>
          <p:cNvGraphicFramePr>
            <a:graphicFrameLocks/>
          </p:cNvGraphicFramePr>
          <p:nvPr>
            <p:extLst>
              <p:ext uri="{D42A27DB-BD31-4B8C-83A1-F6EECF244321}">
                <p14:modId xmlns:p14="http://schemas.microsoft.com/office/powerpoint/2010/main" val="534098302"/>
              </p:ext>
            </p:extLst>
          </p:nvPr>
        </p:nvGraphicFramePr>
        <p:xfrm>
          <a:off x="251520" y="1052736"/>
          <a:ext cx="8784976" cy="5688632"/>
        </p:xfrm>
        <a:graphic>
          <a:graphicData uri="http://schemas.openxmlformats.org/presentationml/2006/ole">
            <mc:AlternateContent xmlns:mc="http://schemas.openxmlformats.org/markup-compatibility/2006">
              <mc:Choice xmlns:v="urn:schemas-microsoft-com:vml" Requires="v">
                <p:oleObj spid="_x0000_s1841302" name="MS Org Chart" r:id="rId3" imgW="0" imgH="0" progId="OrgPlusWOPX.4">
                  <p:embed followColorScheme="full"/>
                </p:oleObj>
              </mc:Choice>
              <mc:Fallback>
                <p:oleObj name="MS Org Chart" r:id="rId3" imgW="0" imgH="0" progId="OrgPlusWOPX.4">
                  <p:embed followColorScheme="full"/>
                  <p:pic>
                    <p:nvPicPr>
                      <p:cNvPr id="0" name="AutoShape 14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51520" y="1052736"/>
                        <a:ext cx="8784976" cy="5688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Line 7"/>
          <p:cNvSpPr>
            <a:spLocks noChangeShapeType="1"/>
          </p:cNvSpPr>
          <p:nvPr/>
        </p:nvSpPr>
        <p:spPr bwMode="auto">
          <a:xfrm flipH="1">
            <a:off x="1835696" y="1916832"/>
            <a:ext cx="1524000" cy="838200"/>
          </a:xfrm>
          <a:prstGeom prst="line">
            <a:avLst/>
          </a:prstGeom>
          <a:noFill/>
          <a:ln w="9525">
            <a:solidFill>
              <a:schemeClr val="tx1"/>
            </a:solidFill>
            <a:round/>
            <a:headEnd/>
            <a:tailEnd type="triangle" w="med" len="med"/>
          </a:ln>
          <a:effectLst/>
        </p:spPr>
        <p:txBody>
          <a:bodyPr wrap="none"/>
          <a:lstStyle/>
          <a:p>
            <a:endParaRPr lang="el-GR" dirty="0"/>
          </a:p>
        </p:txBody>
      </p:sp>
      <p:sp>
        <p:nvSpPr>
          <p:cNvPr id="1032" name="Line 8"/>
          <p:cNvSpPr>
            <a:spLocks noChangeShapeType="1"/>
          </p:cNvSpPr>
          <p:nvPr/>
        </p:nvSpPr>
        <p:spPr bwMode="auto">
          <a:xfrm>
            <a:off x="6012160" y="2276872"/>
            <a:ext cx="1219200" cy="685800"/>
          </a:xfrm>
          <a:prstGeom prst="line">
            <a:avLst/>
          </a:prstGeom>
          <a:noFill/>
          <a:ln w="9525">
            <a:solidFill>
              <a:schemeClr val="tx1"/>
            </a:solidFill>
            <a:round/>
            <a:headEnd/>
            <a:tailEnd type="triangle" w="med" len="med"/>
          </a:ln>
          <a:effectLst/>
        </p:spPr>
        <p:txBody>
          <a:bodyPr wrap="none"/>
          <a:lstStyle/>
          <a:p>
            <a:endParaRPr lang="el-GR" dirty="0"/>
          </a:p>
        </p:txBody>
      </p:sp>
      <p:sp>
        <p:nvSpPr>
          <p:cNvPr id="1033" name="Rectangle 9"/>
          <p:cNvSpPr>
            <a:spLocks noChangeArrowheads="1"/>
          </p:cNvSpPr>
          <p:nvPr/>
        </p:nvSpPr>
        <p:spPr bwMode="auto">
          <a:xfrm>
            <a:off x="2915816" y="3429000"/>
            <a:ext cx="3581400" cy="914400"/>
          </a:xfrm>
          <a:prstGeom prst="rect">
            <a:avLst/>
          </a:prstGeom>
          <a:solidFill>
            <a:schemeClr val="accent1"/>
          </a:solidFill>
          <a:ln w="9525">
            <a:solidFill>
              <a:schemeClr val="tx1"/>
            </a:solidFill>
            <a:miter lim="800000"/>
            <a:headEnd/>
            <a:tailEnd/>
          </a:ln>
          <a:effectLst/>
        </p:spPr>
        <p:txBody>
          <a:bodyPr wrap="none" anchor="ctr"/>
          <a:lstStyle/>
          <a:p>
            <a:pPr algn="ctr"/>
            <a:r>
              <a:rPr lang="el-GR" sz="2400" b="1" dirty="0">
                <a:solidFill>
                  <a:srgbClr val="09090D"/>
                </a:solidFill>
              </a:rPr>
              <a:t>ΧΡΗΜΑΤΙΚΑ ΚΕΦΑΛΑΙΑ</a:t>
            </a:r>
          </a:p>
        </p:txBody>
      </p:sp>
      <p:sp>
        <p:nvSpPr>
          <p:cNvPr id="1034" name="Line 10"/>
          <p:cNvSpPr>
            <a:spLocks noChangeShapeType="1"/>
          </p:cNvSpPr>
          <p:nvPr/>
        </p:nvSpPr>
        <p:spPr bwMode="auto">
          <a:xfrm flipH="1">
            <a:off x="6372200" y="2924944"/>
            <a:ext cx="685800" cy="457200"/>
          </a:xfrm>
          <a:prstGeom prst="line">
            <a:avLst/>
          </a:prstGeom>
          <a:noFill/>
          <a:ln w="9525">
            <a:solidFill>
              <a:schemeClr val="tx1"/>
            </a:solidFill>
            <a:round/>
            <a:headEnd/>
            <a:tailEnd type="triangle" w="med" len="med"/>
          </a:ln>
          <a:effectLst/>
        </p:spPr>
        <p:txBody>
          <a:bodyPr wrap="none"/>
          <a:lstStyle/>
          <a:p>
            <a:endParaRPr lang="el-GR" dirty="0"/>
          </a:p>
        </p:txBody>
      </p:sp>
      <p:sp>
        <p:nvSpPr>
          <p:cNvPr id="1035" name="Line 11"/>
          <p:cNvSpPr>
            <a:spLocks noChangeShapeType="1"/>
          </p:cNvSpPr>
          <p:nvPr/>
        </p:nvSpPr>
        <p:spPr bwMode="auto">
          <a:xfrm>
            <a:off x="1979712" y="2780928"/>
            <a:ext cx="990600" cy="990600"/>
          </a:xfrm>
          <a:prstGeom prst="line">
            <a:avLst/>
          </a:prstGeom>
          <a:noFill/>
          <a:ln w="9525">
            <a:solidFill>
              <a:schemeClr val="tx1"/>
            </a:solidFill>
            <a:round/>
            <a:headEnd/>
            <a:tailEnd type="triangle" w="med" len="med"/>
          </a:ln>
          <a:effectLst/>
        </p:spPr>
        <p:txBody>
          <a:bodyPr wrap="none"/>
          <a:lstStyle/>
          <a:p>
            <a:endParaRPr lang="el-GR" dirty="0"/>
          </a:p>
        </p:txBody>
      </p:sp>
      <p:sp>
        <p:nvSpPr>
          <p:cNvPr id="1037" name="Line 13"/>
          <p:cNvSpPr>
            <a:spLocks noChangeShapeType="1"/>
          </p:cNvSpPr>
          <p:nvPr/>
        </p:nvSpPr>
        <p:spPr bwMode="auto">
          <a:xfrm>
            <a:off x="4716016" y="4365104"/>
            <a:ext cx="0" cy="381000"/>
          </a:xfrm>
          <a:prstGeom prst="line">
            <a:avLst/>
          </a:prstGeom>
          <a:noFill/>
          <a:ln w="9525">
            <a:solidFill>
              <a:schemeClr val="tx1"/>
            </a:solidFill>
            <a:round/>
            <a:headEnd/>
            <a:tailEnd type="triangle" w="med" len="med"/>
          </a:ln>
          <a:effectLst/>
        </p:spPr>
        <p:txBody>
          <a:bodyPr wrap="none"/>
          <a:lstStyle/>
          <a:p>
            <a:endParaRPr lang="el-GR" dirty="0"/>
          </a:p>
        </p:txBody>
      </p:sp>
      <p:sp>
        <p:nvSpPr>
          <p:cNvPr id="1038" name="Rectangle 14"/>
          <p:cNvSpPr>
            <a:spLocks noChangeArrowheads="1"/>
          </p:cNvSpPr>
          <p:nvPr/>
        </p:nvSpPr>
        <p:spPr bwMode="auto">
          <a:xfrm>
            <a:off x="1475656" y="4725144"/>
            <a:ext cx="6705600" cy="1066800"/>
          </a:xfrm>
          <a:prstGeom prst="rect">
            <a:avLst/>
          </a:prstGeom>
          <a:solidFill>
            <a:schemeClr val="accent1"/>
          </a:solidFill>
          <a:ln w="9525">
            <a:solidFill>
              <a:schemeClr val="tx1"/>
            </a:solidFill>
            <a:miter lim="800000"/>
            <a:headEnd/>
            <a:tailEnd/>
          </a:ln>
          <a:effectLst/>
        </p:spPr>
        <p:txBody>
          <a:bodyPr wrap="none" anchor="ctr"/>
          <a:lstStyle/>
          <a:p>
            <a:pPr algn="ctr"/>
            <a:r>
              <a:rPr lang="el-GR" sz="2000" b="1" dirty="0">
                <a:solidFill>
                  <a:srgbClr val="09090D"/>
                </a:solidFill>
              </a:rPr>
              <a:t>ΠΡΟΓΡΑΜΜΑΤΙΣΜΟΣ ΓΙΑ </a:t>
            </a:r>
          </a:p>
          <a:p>
            <a:pPr algn="ctr"/>
            <a:r>
              <a:rPr lang="el-GR" sz="2000" b="1" dirty="0">
                <a:solidFill>
                  <a:srgbClr val="09090D"/>
                </a:solidFill>
              </a:rPr>
              <a:t>ΤΗΝ ΧΡΗΜΑΤΟΔΟΤΗΣΗ ΤΩΝ ΑΠΑΙΤΟΥΜΕΝΩΝ </a:t>
            </a:r>
          </a:p>
          <a:p>
            <a:pPr algn="ctr"/>
            <a:r>
              <a:rPr lang="el-GR" sz="2000" b="1" dirty="0">
                <a:solidFill>
                  <a:srgbClr val="09090D"/>
                </a:solidFill>
              </a:rPr>
              <a:t>ΚΕΦΑΛΑΙΩΝ</a:t>
            </a:r>
          </a:p>
        </p:txBody>
      </p:sp>
    </p:spTree>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b="1" dirty="0" smtClean="0"/>
              <a:t>ΣΗΜΕΙΟ ΚΙΝΔΥΝΟΥ</a:t>
            </a:r>
            <a:endParaRPr lang="el-GR" sz="3600" b="1" dirty="0"/>
          </a:p>
        </p:txBody>
      </p:sp>
      <p:sp>
        <p:nvSpPr>
          <p:cNvPr id="3" name="2 - Θέση περιεχομένου"/>
          <p:cNvSpPr>
            <a:spLocks noGrp="1"/>
          </p:cNvSpPr>
          <p:nvPr>
            <p:ph idx="1"/>
          </p:nvPr>
        </p:nvSpPr>
        <p:spPr/>
        <p:txBody>
          <a:bodyPr/>
          <a:lstStyle/>
          <a:p>
            <a:pPr algn="just"/>
            <a:r>
              <a:rPr lang="el-GR" b="1" dirty="0" smtClean="0">
                <a:solidFill>
                  <a:srgbClr val="002060"/>
                </a:solidFill>
                <a:cs typeface="Times New Roman" pitchFamily="18" charset="0"/>
              </a:rPr>
              <a:t>Η επιχείρηση, εάν δεν επισημαίνει έγκαιρα τις ανάγκες για χρηματοδότηση των απαιτούμενων κεφαλαίων για την ανάπτυξη της, θα αντιμετωπίσει ταμιακό πρόβλημα, που πιθανό να έχει σοβαρές δυσμενείς επιπτώσεις στην επιχείρηση.</a:t>
            </a: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562074"/>
          </a:xfrm>
        </p:spPr>
        <p:txBody>
          <a:bodyPr/>
          <a:lstStyle/>
          <a:p>
            <a:r>
              <a:rPr lang="el-GR" sz="3600" b="1" dirty="0"/>
              <a:t>ΑΝΑΛΥΣΗ ΔΟΜΗΣ ΚΕΦΑΛΑΙΩΝ </a:t>
            </a:r>
          </a:p>
        </p:txBody>
      </p:sp>
      <p:sp>
        <p:nvSpPr>
          <p:cNvPr id="3" name="Θέση περιεχομένου 2"/>
          <p:cNvSpPr>
            <a:spLocks noGrp="1"/>
          </p:cNvSpPr>
          <p:nvPr>
            <p:ph idx="1"/>
          </p:nvPr>
        </p:nvSpPr>
        <p:spPr>
          <a:xfrm>
            <a:off x="0" y="836712"/>
            <a:ext cx="9036496" cy="5904656"/>
          </a:xfrm>
        </p:spPr>
        <p:txBody>
          <a:bodyPr/>
          <a:lstStyle/>
          <a:p>
            <a:r>
              <a:rPr lang="el-GR" sz="2800" b="1" dirty="0"/>
              <a:t>Έννοια δομής ή διάρθρωσης των κεφαλαίων :</a:t>
            </a:r>
          </a:p>
          <a:p>
            <a:pPr marL="0" indent="0">
              <a:buNone/>
            </a:pPr>
            <a:r>
              <a:rPr lang="el-GR" sz="2800" dirty="0" smtClean="0"/>
              <a:t>Η </a:t>
            </a:r>
            <a:r>
              <a:rPr lang="el-GR" sz="2800" dirty="0"/>
              <a:t>ποσοστιαία συμμετοχή των διαφόρων μορφών κεφαλαίων (ίδια κεφάλαια, βραχυπρόθεσμες και μακροπρόθεσμες υποχρεώσεις) στο συνολικό κεφάλαιο της επιχείρησης</a:t>
            </a:r>
          </a:p>
          <a:p>
            <a:r>
              <a:rPr lang="el-GR" sz="2800" b="1" dirty="0"/>
              <a:t>Βασικός σκοπός: </a:t>
            </a:r>
          </a:p>
          <a:p>
            <a:pPr marL="0" indent="0">
              <a:buNone/>
            </a:pPr>
            <a:r>
              <a:rPr lang="el-GR" sz="2800" dirty="0"/>
              <a:t>Η εκτίμηση της ικανότητας μακροχρόνιας επιβίωσης μιας επιχείρησης.</a:t>
            </a:r>
          </a:p>
          <a:p>
            <a:r>
              <a:rPr lang="el-GR" sz="2800" b="1" dirty="0"/>
              <a:t>Η σπουδαιότητα της ανάλυσης της δομής των κεφαλαίων έγκειται:</a:t>
            </a:r>
          </a:p>
          <a:p>
            <a:pPr marL="0" indent="0">
              <a:buNone/>
            </a:pPr>
            <a:r>
              <a:rPr lang="el-GR" sz="2800" dirty="0" smtClean="0"/>
              <a:t>Στην </a:t>
            </a:r>
            <a:r>
              <a:rPr lang="el-GR" sz="2800" dirty="0"/>
              <a:t>ουσιαστική διαφορά που υπάρχει ανάμεσα στα ίδια και στα δανειακά κεφάλαια της επιχείρησης.</a:t>
            </a:r>
          </a:p>
          <a:p>
            <a:endParaRPr lang="el-GR" dirty="0"/>
          </a:p>
        </p:txBody>
      </p:sp>
    </p:spTree>
    <p:extLst>
      <p:ext uri="{BB962C8B-B14F-4D97-AF65-F5344CB8AC3E}">
        <p14:creationId xmlns:p14="http://schemas.microsoft.com/office/powerpoint/2010/main" val="2094783741"/>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8640"/>
            <a:ext cx="9036496" cy="288032"/>
          </a:xfrm>
        </p:spPr>
        <p:txBody>
          <a:bodyPr/>
          <a:lstStyle/>
          <a:p>
            <a:r>
              <a:rPr lang="el-GR" sz="3200" b="1" dirty="0"/>
              <a:t>Βασικά χαρακτηριστικά Ιδίων Κεφαλαίων</a:t>
            </a:r>
          </a:p>
        </p:txBody>
      </p:sp>
      <p:sp>
        <p:nvSpPr>
          <p:cNvPr id="3" name="Θέση περιεχομένου 2"/>
          <p:cNvSpPr>
            <a:spLocks noGrp="1"/>
          </p:cNvSpPr>
          <p:nvPr>
            <p:ph idx="1"/>
          </p:nvPr>
        </p:nvSpPr>
        <p:spPr>
          <a:xfrm>
            <a:off x="0" y="692696"/>
            <a:ext cx="9036496" cy="6165304"/>
          </a:xfrm>
        </p:spPr>
        <p:txBody>
          <a:bodyPr/>
          <a:lstStyle/>
          <a:p>
            <a:pPr algn="just">
              <a:buFont typeface="Wingdings" panose="05000000000000000000" pitchFamily="2" charset="2"/>
              <a:buChar char="Ø"/>
            </a:pPr>
            <a:r>
              <a:rPr lang="el-GR" sz="2800" dirty="0"/>
              <a:t>Δεν έχουν εξασφαλισμένη ή υποχρεωτική </a:t>
            </a:r>
            <a:r>
              <a:rPr lang="el-GR" sz="2800" dirty="0" smtClean="0"/>
              <a:t>απόδοση.</a:t>
            </a:r>
            <a:endParaRPr lang="el-GR" sz="2800" dirty="0"/>
          </a:p>
          <a:p>
            <a:pPr algn="just">
              <a:buFont typeface="Wingdings" panose="05000000000000000000" pitchFamily="2" charset="2"/>
              <a:buChar char="Ø"/>
            </a:pPr>
            <a:r>
              <a:rPr lang="el-GR" sz="2800" dirty="0"/>
              <a:t>Αποτελούν μόνιμα κεφάλαια και μπορεί συνεπώς, η διοίκηση να υπολογίζει σε αυτά σε περίοδο αντίξοων συνθηκών, και από την άλλη δεν μπορούν να απαιτήσουν τη λήψη μερίσματος.</a:t>
            </a:r>
          </a:p>
          <a:p>
            <a:pPr algn="just">
              <a:buFont typeface="Wingdings" panose="05000000000000000000" pitchFamily="2" charset="2"/>
              <a:buChar char="Ø"/>
            </a:pPr>
            <a:r>
              <a:rPr lang="el-GR" sz="2800" dirty="0"/>
              <a:t>Δεν υπάρχει ορισμένο χρονοδιάγραμμα για την επιστροφή τους στους μετόχους.</a:t>
            </a:r>
          </a:p>
          <a:p>
            <a:pPr algn="just">
              <a:buFont typeface="Wingdings" panose="05000000000000000000" pitchFamily="2" charset="2"/>
              <a:buChar char="Ø"/>
            </a:pPr>
            <a:r>
              <a:rPr lang="el-GR" sz="2800" dirty="0"/>
              <a:t> Λόγω των  παραπάνω χαρακτηριστικών τους δικαιούνται και απαιτούν μια αποδοτικότητα μεγαλύτερη από την αμοιβή του Ξ.Κ. </a:t>
            </a:r>
          </a:p>
          <a:p>
            <a:pPr algn="just">
              <a:buFont typeface="Wingdings" panose="05000000000000000000" pitchFamily="2" charset="2"/>
              <a:buChar char="Ø"/>
            </a:pPr>
            <a:r>
              <a:rPr lang="el-GR" sz="2800" dirty="0"/>
              <a:t>Αυτή η αναμενόμενη ή επιδιωκόμενη απόδοση από τους μετόχους από την επένδυσή τους , αποτελεί το κόστος του Ι.Κ. </a:t>
            </a:r>
            <a:r>
              <a:rPr lang="el-GR" sz="2800" dirty="0" smtClean="0"/>
              <a:t>δηλαδή </a:t>
            </a:r>
            <a:r>
              <a:rPr lang="el-GR" sz="2800" dirty="0"/>
              <a:t>του κεφαλαίου των μετόχων.</a:t>
            </a:r>
          </a:p>
          <a:p>
            <a:endParaRPr lang="el-GR" sz="2400" dirty="0"/>
          </a:p>
        </p:txBody>
      </p:sp>
    </p:spTree>
    <p:extLst>
      <p:ext uri="{BB962C8B-B14F-4D97-AF65-F5344CB8AC3E}">
        <p14:creationId xmlns:p14="http://schemas.microsoft.com/office/powerpoint/2010/main" val="957391842"/>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036496" cy="346050"/>
          </a:xfrm>
        </p:spPr>
        <p:txBody>
          <a:bodyPr/>
          <a:lstStyle/>
          <a:p>
            <a:r>
              <a:rPr lang="el-GR" sz="3100" b="1" dirty="0"/>
              <a:t>Βασικά </a:t>
            </a:r>
            <a:r>
              <a:rPr lang="el-GR" sz="3100" b="1" dirty="0" smtClean="0"/>
              <a:t>Χαρακτηριστικά </a:t>
            </a:r>
            <a:r>
              <a:rPr lang="el-GR" sz="3100" b="1" dirty="0"/>
              <a:t>Δανειακών Κεφαλαίων</a:t>
            </a:r>
          </a:p>
        </p:txBody>
      </p:sp>
      <p:sp>
        <p:nvSpPr>
          <p:cNvPr id="3" name="Θέση περιεχομένου 2"/>
          <p:cNvSpPr>
            <a:spLocks noGrp="1"/>
          </p:cNvSpPr>
          <p:nvPr>
            <p:ph idx="1"/>
          </p:nvPr>
        </p:nvSpPr>
        <p:spPr>
          <a:xfrm>
            <a:off x="0" y="764704"/>
            <a:ext cx="9144000" cy="6093296"/>
          </a:xfrm>
        </p:spPr>
        <p:txBody>
          <a:bodyPr/>
          <a:lstStyle/>
          <a:p>
            <a:pPr algn="just">
              <a:buFont typeface="Wingdings" panose="05000000000000000000" pitchFamily="2" charset="2"/>
              <a:buChar char="v"/>
            </a:pPr>
            <a:r>
              <a:rPr lang="el-GR" sz="2600" dirty="0"/>
              <a:t>Κεφάλαια που πρέπει να εξοφληθούν και να καταβληθούν τόκοι για την εξυπηρέτηση τους, σε τακτά χρονικά διαστήματα, ανεξάρτητα από την οικονομική κατάσταση της </a:t>
            </a:r>
            <a:r>
              <a:rPr lang="el-GR" sz="2600" dirty="0" smtClean="0"/>
              <a:t>επιχείρησης </a:t>
            </a:r>
            <a:r>
              <a:rPr lang="el-GR" sz="2600" dirty="0"/>
              <a:t>(κεφάλαια υψηλού κινδύνου).</a:t>
            </a:r>
          </a:p>
          <a:p>
            <a:pPr algn="just">
              <a:buFont typeface="Wingdings" panose="05000000000000000000" pitchFamily="2" charset="2"/>
              <a:buChar char="v"/>
            </a:pPr>
            <a:r>
              <a:rPr lang="el-GR" sz="2600" dirty="0"/>
              <a:t>Κατά κανόνα εξασφαλίζονται με την εγγραφή εμπράγματων δικαιωμάτων (υποθηκών, προσημειώσεων, ενεχύρων) σε πάγια στοιχεία της </a:t>
            </a:r>
            <a:r>
              <a:rPr lang="el-GR" sz="2600" dirty="0" smtClean="0"/>
              <a:t>επιχείρησης</a:t>
            </a:r>
            <a:endParaRPr lang="el-GR" sz="2600" dirty="0"/>
          </a:p>
          <a:p>
            <a:pPr algn="just">
              <a:buFont typeface="Wingdings" panose="05000000000000000000" pitchFamily="2" charset="2"/>
              <a:buChar char="v"/>
            </a:pPr>
            <a:r>
              <a:rPr lang="el-GR" sz="2600" dirty="0"/>
              <a:t>Οι δανειστές της </a:t>
            </a:r>
            <a:r>
              <a:rPr lang="el-GR" sz="2600" dirty="0" smtClean="0"/>
              <a:t>επιχείρησης </a:t>
            </a:r>
            <a:r>
              <a:rPr lang="el-GR" sz="2600" dirty="0"/>
              <a:t>θα υποστούν ζημίες μόνο στην περίπτωση που η </a:t>
            </a:r>
            <a:r>
              <a:rPr lang="el-GR" sz="2600" dirty="0" smtClean="0"/>
              <a:t>επιχείρησης </a:t>
            </a:r>
            <a:r>
              <a:rPr lang="el-GR" sz="2600" dirty="0"/>
              <a:t>υποστεί ζημίες μεγαλύτερες από το Ι.Κ. της.</a:t>
            </a:r>
          </a:p>
          <a:p>
            <a:pPr algn="just">
              <a:buFont typeface="Wingdings" panose="05000000000000000000" pitchFamily="2" charset="2"/>
              <a:buChar char="v"/>
            </a:pPr>
            <a:r>
              <a:rPr lang="el-GR" sz="2600" dirty="0"/>
              <a:t>Συνεπώς, τα Ξ.Κ. διατρέχουν πολύ μικρότερο κίνδυνο από τα Ι.Κ</a:t>
            </a:r>
            <a:r>
              <a:rPr lang="el-GR" sz="2600" dirty="0" smtClean="0"/>
              <a:t>. και </a:t>
            </a:r>
            <a:r>
              <a:rPr lang="el-GR" sz="2600" dirty="0"/>
              <a:t>γι αυτό </a:t>
            </a:r>
            <a:r>
              <a:rPr lang="el-GR" sz="2600" dirty="0" smtClean="0"/>
              <a:t>τον </a:t>
            </a:r>
            <a:r>
              <a:rPr lang="el-GR" sz="2600" dirty="0"/>
              <a:t>λόγο απαιτούν μικρότερη αμοιβή από ότι απαιτούν τα Ι.Κ. ή αλλιώς το κόστος του δανειακού κεφαλαίου είναι μικρότερο από το κόστος του Ι.Κ.</a:t>
            </a:r>
          </a:p>
          <a:p>
            <a:endParaRPr lang="el-GR" dirty="0"/>
          </a:p>
        </p:txBody>
      </p:sp>
    </p:spTree>
    <p:extLst>
      <p:ext uri="{BB962C8B-B14F-4D97-AF65-F5344CB8AC3E}">
        <p14:creationId xmlns:p14="http://schemas.microsoft.com/office/powerpoint/2010/main" val="4149698142"/>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346050"/>
          </a:xfrm>
        </p:spPr>
        <p:txBody>
          <a:bodyPr/>
          <a:lstStyle/>
          <a:p>
            <a:r>
              <a:rPr lang="el-GR" sz="3200" b="1" dirty="0"/>
              <a:t>Λόγοι χρησιμοποίησης του Ξένου </a:t>
            </a:r>
            <a:r>
              <a:rPr lang="el-GR" sz="3200" b="1" dirty="0" smtClean="0"/>
              <a:t>Κεφαλαίου</a:t>
            </a:r>
            <a:r>
              <a:rPr lang="el-GR" sz="3200" b="1" baseline="-25000" dirty="0" smtClean="0"/>
              <a:t>1</a:t>
            </a:r>
            <a:endParaRPr lang="el-GR" sz="3200" b="1" baseline="-25000" dirty="0"/>
          </a:p>
        </p:txBody>
      </p:sp>
      <p:sp>
        <p:nvSpPr>
          <p:cNvPr id="3" name="Θέση περιεχομένου 2"/>
          <p:cNvSpPr>
            <a:spLocks noGrp="1"/>
          </p:cNvSpPr>
          <p:nvPr>
            <p:ph idx="1"/>
          </p:nvPr>
        </p:nvSpPr>
        <p:spPr>
          <a:xfrm>
            <a:off x="0" y="980728"/>
            <a:ext cx="9144000" cy="5760640"/>
          </a:xfrm>
        </p:spPr>
        <p:txBody>
          <a:bodyPr/>
          <a:lstStyle/>
          <a:p>
            <a:pPr marL="514350" indent="-514350" algn="just">
              <a:buAutoNum type="arabicPeriod"/>
            </a:pPr>
            <a:r>
              <a:rPr lang="el-GR" sz="2800" b="1" dirty="0" smtClean="0">
                <a:solidFill>
                  <a:srgbClr val="C00000"/>
                </a:solidFill>
              </a:rPr>
              <a:t>Αύξηση </a:t>
            </a:r>
            <a:r>
              <a:rPr lang="el-GR" sz="2800" b="1" dirty="0">
                <a:solidFill>
                  <a:srgbClr val="C00000"/>
                </a:solidFill>
              </a:rPr>
              <a:t>της αποδοτικότητας των Ιδίων </a:t>
            </a:r>
            <a:r>
              <a:rPr lang="el-GR" sz="2800" b="1" dirty="0" smtClean="0">
                <a:solidFill>
                  <a:srgbClr val="C00000"/>
                </a:solidFill>
              </a:rPr>
              <a:t>Κεφαλαίων.</a:t>
            </a:r>
          </a:p>
          <a:p>
            <a:pPr marL="514350" indent="-514350" algn="just">
              <a:buAutoNum type="arabicPeriod"/>
            </a:pPr>
            <a:endParaRPr lang="el-GR" sz="2800" b="1" dirty="0">
              <a:solidFill>
                <a:srgbClr val="C00000"/>
              </a:solidFill>
            </a:endParaRPr>
          </a:p>
          <a:p>
            <a:pPr marL="0" indent="0" algn="just">
              <a:buNone/>
            </a:pPr>
            <a:r>
              <a:rPr lang="el-GR" sz="2800" b="1" dirty="0" smtClean="0"/>
              <a:t>2.</a:t>
            </a:r>
            <a:r>
              <a:rPr lang="el-GR" sz="2800" dirty="0" smtClean="0"/>
              <a:t> </a:t>
            </a:r>
            <a:r>
              <a:rPr lang="el-GR" sz="2800" b="1" dirty="0" smtClean="0">
                <a:solidFill>
                  <a:srgbClr val="003300"/>
                </a:solidFill>
              </a:rPr>
              <a:t>Χρηματοοικονομική </a:t>
            </a:r>
            <a:r>
              <a:rPr lang="el-GR" sz="2800" b="1" dirty="0">
                <a:solidFill>
                  <a:srgbClr val="003300"/>
                </a:solidFill>
              </a:rPr>
              <a:t>Μόχλευση (Financial Leverage</a:t>
            </a:r>
            <a:r>
              <a:rPr lang="el-GR" sz="2800" b="1" dirty="0" smtClean="0">
                <a:solidFill>
                  <a:srgbClr val="003300"/>
                </a:solidFill>
              </a:rPr>
              <a:t>). </a:t>
            </a:r>
          </a:p>
          <a:p>
            <a:pPr marL="0" indent="0" algn="just">
              <a:buNone/>
            </a:pPr>
            <a:endParaRPr lang="el-GR" sz="2800" b="1" dirty="0">
              <a:solidFill>
                <a:srgbClr val="003300"/>
              </a:solidFill>
            </a:endParaRPr>
          </a:p>
          <a:p>
            <a:pPr marL="0" indent="0" algn="just">
              <a:buNone/>
            </a:pPr>
            <a:r>
              <a:rPr lang="el-GR" sz="2800" b="1" dirty="0" smtClean="0"/>
              <a:t>3.</a:t>
            </a:r>
            <a:r>
              <a:rPr lang="el-GR" sz="2800" dirty="0" smtClean="0"/>
              <a:t> </a:t>
            </a:r>
            <a:r>
              <a:rPr lang="el-GR" sz="2800" b="1" dirty="0" smtClean="0">
                <a:solidFill>
                  <a:srgbClr val="7030A0"/>
                </a:solidFill>
              </a:rPr>
              <a:t>Μείωση </a:t>
            </a:r>
            <a:r>
              <a:rPr lang="el-GR" sz="2800" b="1" dirty="0">
                <a:solidFill>
                  <a:srgbClr val="7030A0"/>
                </a:solidFill>
              </a:rPr>
              <a:t>της φορολογίας της </a:t>
            </a:r>
            <a:r>
              <a:rPr lang="el-GR" sz="2800" b="1" dirty="0" smtClean="0">
                <a:solidFill>
                  <a:srgbClr val="7030A0"/>
                </a:solidFill>
              </a:rPr>
              <a:t>επιχείρησης.</a:t>
            </a:r>
          </a:p>
          <a:p>
            <a:pPr marL="0" indent="0" algn="just">
              <a:buNone/>
            </a:pPr>
            <a:endParaRPr lang="el-GR" sz="2800" b="1" dirty="0">
              <a:solidFill>
                <a:srgbClr val="7030A0"/>
              </a:solidFill>
            </a:endParaRPr>
          </a:p>
          <a:p>
            <a:pPr marL="0" indent="0" algn="just">
              <a:buNone/>
            </a:pPr>
            <a:r>
              <a:rPr lang="el-GR" sz="2800" b="1" dirty="0" smtClean="0"/>
              <a:t>4.</a:t>
            </a:r>
            <a:r>
              <a:rPr lang="el-GR" sz="2800" dirty="0" smtClean="0"/>
              <a:t> </a:t>
            </a:r>
            <a:r>
              <a:rPr lang="el-GR" sz="2800" b="1" dirty="0" smtClean="0">
                <a:solidFill>
                  <a:srgbClr val="002060"/>
                </a:solidFill>
              </a:rPr>
              <a:t>Οι </a:t>
            </a:r>
            <a:r>
              <a:rPr lang="el-GR" sz="2800" b="1" dirty="0">
                <a:solidFill>
                  <a:srgbClr val="002060"/>
                </a:solidFill>
              </a:rPr>
              <a:t>τόκοι του ξένου κεφαλαίου αποτελούν οργανικό έξοδο και εκπίπτουν από τα ακαθάριστα έσοδα της </a:t>
            </a:r>
            <a:r>
              <a:rPr lang="el-GR" sz="2800" b="1" dirty="0" smtClean="0">
                <a:solidFill>
                  <a:srgbClr val="002060"/>
                </a:solidFill>
              </a:rPr>
              <a:t>επιχείρησης </a:t>
            </a:r>
            <a:r>
              <a:rPr lang="el-GR" sz="2800" b="1" dirty="0">
                <a:solidFill>
                  <a:srgbClr val="002060"/>
                </a:solidFill>
              </a:rPr>
              <a:t>μειώνοντας με αυτόν τον τρόπο τη φορολογία της </a:t>
            </a:r>
            <a:r>
              <a:rPr lang="el-GR" sz="2800" b="1" dirty="0" smtClean="0">
                <a:solidFill>
                  <a:srgbClr val="002060"/>
                </a:solidFill>
              </a:rPr>
              <a:t>επιχείρησης. </a:t>
            </a:r>
            <a:endParaRPr lang="el-GR" sz="2800" b="1" dirty="0">
              <a:solidFill>
                <a:srgbClr val="002060"/>
              </a:solidFill>
            </a:endParaRPr>
          </a:p>
        </p:txBody>
      </p:sp>
    </p:spTree>
    <p:extLst>
      <p:ext uri="{BB962C8B-B14F-4D97-AF65-F5344CB8AC3E}">
        <p14:creationId xmlns:p14="http://schemas.microsoft.com/office/powerpoint/2010/main" val="237685356"/>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490066"/>
          </a:xfrm>
        </p:spPr>
        <p:txBody>
          <a:bodyPr/>
          <a:lstStyle/>
          <a:p>
            <a:r>
              <a:rPr lang="el-GR" sz="3200" b="1" dirty="0"/>
              <a:t>Λόγοι χρησιμοποίησης του Ξένου </a:t>
            </a:r>
            <a:r>
              <a:rPr lang="el-GR" sz="3200" b="1" dirty="0" smtClean="0"/>
              <a:t>Κεφαλαίου</a:t>
            </a:r>
            <a:r>
              <a:rPr lang="el-GR" sz="3200" b="1" baseline="-25000" dirty="0" smtClean="0"/>
              <a:t>2</a:t>
            </a:r>
            <a:endParaRPr lang="el-GR" sz="3200" b="1" baseline="-25000" dirty="0"/>
          </a:p>
        </p:txBody>
      </p:sp>
      <p:sp>
        <p:nvSpPr>
          <p:cNvPr id="3" name="Θέση περιεχομένου 2"/>
          <p:cNvSpPr>
            <a:spLocks noGrp="1"/>
          </p:cNvSpPr>
          <p:nvPr>
            <p:ph idx="1"/>
          </p:nvPr>
        </p:nvSpPr>
        <p:spPr>
          <a:xfrm>
            <a:off x="0" y="1340768"/>
            <a:ext cx="9144000" cy="5400600"/>
          </a:xfrm>
        </p:spPr>
        <p:txBody>
          <a:bodyPr/>
          <a:lstStyle/>
          <a:p>
            <a:pPr marL="0" indent="0" algn="just">
              <a:buNone/>
            </a:pPr>
            <a:r>
              <a:rPr lang="el-GR" sz="3000" b="1" dirty="0" smtClean="0"/>
              <a:t>5.</a:t>
            </a:r>
            <a:r>
              <a:rPr lang="el-GR" sz="3000" dirty="0" smtClean="0"/>
              <a:t> </a:t>
            </a:r>
            <a:r>
              <a:rPr lang="el-GR" sz="3000" b="1" dirty="0" smtClean="0">
                <a:solidFill>
                  <a:srgbClr val="663300"/>
                </a:solidFill>
              </a:rPr>
              <a:t>Διατήρηση </a:t>
            </a:r>
            <a:r>
              <a:rPr lang="el-GR" sz="3000" b="1" dirty="0">
                <a:solidFill>
                  <a:srgbClr val="663300"/>
                </a:solidFill>
              </a:rPr>
              <a:t>του ελέγχου της </a:t>
            </a:r>
            <a:r>
              <a:rPr lang="el-GR" sz="3000" b="1" dirty="0" smtClean="0">
                <a:solidFill>
                  <a:srgbClr val="663300"/>
                </a:solidFill>
              </a:rPr>
              <a:t>επιχείρησης </a:t>
            </a:r>
            <a:r>
              <a:rPr lang="el-GR" sz="3000" dirty="0" smtClean="0"/>
              <a:t>αφού </a:t>
            </a:r>
            <a:r>
              <a:rPr lang="el-GR" sz="3000" dirty="0"/>
              <a:t>δεν μεταβάλλεται η αναλογία των μετοχών που κατέχουν στο συνολικό αριθμό των μετοχών της εταιρίας.</a:t>
            </a:r>
          </a:p>
          <a:p>
            <a:pPr marL="0" indent="0" algn="just">
              <a:buNone/>
            </a:pPr>
            <a:r>
              <a:rPr lang="el-GR" sz="3000" b="1" dirty="0" smtClean="0"/>
              <a:t>6.</a:t>
            </a:r>
            <a:r>
              <a:rPr lang="el-GR" sz="3000" dirty="0" smtClean="0"/>
              <a:t> </a:t>
            </a:r>
            <a:r>
              <a:rPr lang="el-GR" sz="3000" b="1" dirty="0" smtClean="0">
                <a:solidFill>
                  <a:srgbClr val="C00000"/>
                </a:solidFill>
              </a:rPr>
              <a:t>Εξασφάλιση </a:t>
            </a:r>
            <a:r>
              <a:rPr lang="el-GR" sz="3000" b="1" dirty="0">
                <a:solidFill>
                  <a:srgbClr val="C00000"/>
                </a:solidFill>
              </a:rPr>
              <a:t>κατά του </a:t>
            </a:r>
            <a:r>
              <a:rPr lang="el-GR" sz="3000" b="1" dirty="0" smtClean="0">
                <a:solidFill>
                  <a:srgbClr val="C00000"/>
                </a:solidFill>
              </a:rPr>
              <a:t>πληθωρισμού </a:t>
            </a:r>
            <a:r>
              <a:rPr lang="el-GR" sz="3000" dirty="0" smtClean="0"/>
              <a:t>επειδή </a:t>
            </a:r>
            <a:r>
              <a:rPr lang="el-GR" sz="3000" dirty="0"/>
              <a:t>από την μια πλευρά η αγοραστική δύναμη του νομίσματος μειώνεται συνεχώς </a:t>
            </a:r>
            <a:r>
              <a:rPr lang="el-GR" sz="3000" dirty="0" smtClean="0"/>
              <a:t>και </a:t>
            </a:r>
            <a:r>
              <a:rPr lang="el-GR" sz="3000" dirty="0"/>
              <a:t>από την άλλη, οι υποχρεώσεις τους για την εξυπηρέτηση των δανείων τους παραμένουν σταθερές. </a:t>
            </a:r>
          </a:p>
          <a:p>
            <a:endParaRPr lang="el-GR" dirty="0"/>
          </a:p>
        </p:txBody>
      </p:sp>
    </p:spTree>
    <p:extLst>
      <p:ext uri="{BB962C8B-B14F-4D97-AF65-F5344CB8AC3E}">
        <p14:creationId xmlns:p14="http://schemas.microsoft.com/office/powerpoint/2010/main" val="932309971"/>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633412"/>
          </a:xfrm>
        </p:spPr>
        <p:txBody>
          <a:bodyPr/>
          <a:lstStyle/>
          <a:p>
            <a:pPr eaLnBrk="1" hangingPunct="1"/>
            <a:r>
              <a:rPr lang="el-GR" sz="3600" b="1" u="sng" dirty="0" smtClean="0"/>
              <a:t>ΚΑΘΑΡΟ ΚΕΦΑΛΑΙΟ ΚΙΝΗΣΗΣ</a:t>
            </a:r>
          </a:p>
        </p:txBody>
      </p:sp>
      <p:sp>
        <p:nvSpPr>
          <p:cNvPr id="69635" name="Rectangle 3"/>
          <p:cNvSpPr>
            <a:spLocks noGrp="1" noChangeArrowheads="1"/>
          </p:cNvSpPr>
          <p:nvPr>
            <p:ph type="body" idx="1"/>
          </p:nvPr>
        </p:nvSpPr>
        <p:spPr>
          <a:xfrm>
            <a:off x="0" y="1196975"/>
            <a:ext cx="9144000" cy="5661025"/>
          </a:xfrm>
        </p:spPr>
        <p:txBody>
          <a:bodyPr/>
          <a:lstStyle/>
          <a:p>
            <a:pPr algn="just" eaLnBrk="1" hangingPunct="1">
              <a:buFontTx/>
              <a:buNone/>
            </a:pPr>
            <a:r>
              <a:rPr lang="el-GR" dirty="0" smtClean="0"/>
              <a:t>Καθαρό Κεφάλαιο Κίνησης = Κυκλοφορούν Ενεργητικό – Βραχυπρόθεσμες Υποχρεώσεις</a:t>
            </a:r>
          </a:p>
          <a:p>
            <a:pPr algn="just" eaLnBrk="1" hangingPunct="1">
              <a:buFontTx/>
              <a:buNone/>
            </a:pPr>
            <a:r>
              <a:rPr lang="el-GR" dirty="0" smtClean="0"/>
              <a:t>Αν </a:t>
            </a:r>
            <a:r>
              <a:rPr lang="el-GR" b="1" dirty="0" smtClean="0"/>
              <a:t>ΚΚΚ &lt; 0</a:t>
            </a:r>
            <a:r>
              <a:rPr lang="el-GR" dirty="0" smtClean="0"/>
              <a:t>  η επιχείρηση αντιμετωπίζει προβλήματα ρευστότητας αφού δεν είναι σε θέση να αποπληρώσει τις βραχυπρόθεσμες υποχρεώσεις της και χρήζει επειγόντως ενίσχυσης</a:t>
            </a:r>
          </a:p>
          <a:p>
            <a:pPr algn="just" eaLnBrk="1" hangingPunct="1">
              <a:buFontTx/>
              <a:buNone/>
            </a:pPr>
            <a:r>
              <a:rPr lang="el-GR" dirty="0" smtClean="0"/>
              <a:t>Αν </a:t>
            </a:r>
            <a:r>
              <a:rPr lang="el-GR" b="1" dirty="0" smtClean="0"/>
              <a:t>ΚΚΚ &gt; 0 </a:t>
            </a:r>
            <a:r>
              <a:rPr lang="el-GR" dirty="0" smtClean="0"/>
              <a:t>η επιχείρηση είναι σε θέση να εξοφλήσει τις βραχυπρόθεσμες υποχρεώσεις της.</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 name="Text Box 47"/>
          <p:cNvSpPr txBox="1">
            <a:spLocks noChangeArrowheads="1"/>
          </p:cNvSpPr>
          <p:nvPr/>
        </p:nvSpPr>
        <p:spPr bwMode="auto">
          <a:xfrm>
            <a:off x="152400" y="1524000"/>
            <a:ext cx="3292475" cy="22987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800" b="1" u="sng" dirty="0"/>
              <a:t>ΔΡΑΣΤΗΡΙΟΤΗΤΕΣ</a:t>
            </a:r>
            <a:br>
              <a:rPr lang="el-GR" altLang="el-GR" sz="1800" b="1" u="sng" dirty="0"/>
            </a:br>
            <a:r>
              <a:rPr lang="el-GR" altLang="el-GR" sz="1800" b="1" u="sng" dirty="0"/>
              <a:t>ΕΤΑΙΡΕΙΑΣ</a:t>
            </a:r>
            <a:endParaRPr lang="el-GR" altLang="el-GR" sz="1800" b="1" dirty="0"/>
          </a:p>
          <a:p>
            <a:endParaRPr lang="el-GR" altLang="el-GR" sz="1800" b="1" dirty="0"/>
          </a:p>
          <a:p>
            <a:r>
              <a:rPr lang="el-GR" altLang="el-GR" sz="1800" b="1" dirty="0"/>
              <a:t>(ΣΥΝΘΕΣΗ ΠΡΑΓΜΑΜΙΚΩΝ</a:t>
            </a:r>
          </a:p>
          <a:p>
            <a:r>
              <a:rPr lang="el-GR" altLang="el-GR" sz="1800" b="1" dirty="0"/>
              <a:t> ΣΤΟΙΧΕΙΩΝ ΕΝΡΓΗΤΙΚΟΥ </a:t>
            </a:r>
          </a:p>
          <a:p>
            <a:r>
              <a:rPr lang="el-GR" altLang="el-GR" sz="1800" b="1" dirty="0"/>
              <a:t>ΠΟΥ ΧΡΗΣΙΜΟΠΟΙΟΥΝΤΑΙ)</a:t>
            </a:r>
          </a:p>
          <a:p>
            <a:endParaRPr lang="el-GR" altLang="el-GR" sz="1800" dirty="0"/>
          </a:p>
          <a:p>
            <a:endParaRPr lang="el-GR" altLang="el-GR" sz="1800" dirty="0"/>
          </a:p>
        </p:txBody>
      </p:sp>
      <p:sp>
        <p:nvSpPr>
          <p:cNvPr id="2096" name="Text Box 48"/>
          <p:cNvSpPr txBox="1">
            <a:spLocks noChangeArrowheads="1"/>
          </p:cNvSpPr>
          <p:nvPr/>
        </p:nvSpPr>
        <p:spPr bwMode="auto">
          <a:xfrm>
            <a:off x="5867400" y="1524000"/>
            <a:ext cx="3189976" cy="230832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l-GR" sz="1800" b="1" u="sng" dirty="0"/>
              <a:t>ΑΓΟΡΕΣ</a:t>
            </a:r>
            <a:br>
              <a:rPr lang="el-GR" altLang="el-GR" sz="1800" b="1" u="sng" dirty="0"/>
            </a:br>
            <a:r>
              <a:rPr lang="el-GR" altLang="el-GR" sz="1800" b="1" u="sng" dirty="0"/>
              <a:t>ΚΕΦΑΛΑΙΟΥ</a:t>
            </a:r>
            <a:endParaRPr lang="el-GR" altLang="el-GR" sz="1800" b="1" dirty="0"/>
          </a:p>
          <a:p>
            <a:pPr algn="just"/>
            <a:endParaRPr lang="el-GR" altLang="el-GR" sz="1800" b="1" dirty="0"/>
          </a:p>
          <a:p>
            <a:pPr algn="just"/>
            <a:r>
              <a:rPr lang="el-GR" altLang="el-GR" sz="1800" b="1" dirty="0"/>
              <a:t>(ΕΠΕΝΔΥΤΕΣ, ΚΑΤΟΧΟΙ </a:t>
            </a:r>
          </a:p>
          <a:p>
            <a:pPr algn="just"/>
            <a:r>
              <a:rPr lang="el-GR" altLang="el-GR" sz="1800" b="1" dirty="0"/>
              <a:t>ΧΡΗΜΑΤΟΟΙΚΟΝΟΜΙΚΩΝ</a:t>
            </a:r>
          </a:p>
          <a:p>
            <a:pPr algn="just"/>
            <a:r>
              <a:rPr lang="el-GR" altLang="el-GR" sz="1800" b="1" dirty="0"/>
              <a:t>ΣΤΟΙΧΕΙΩΝ ΕΝΕΡΓΗΤΙΚΟΥ)</a:t>
            </a:r>
          </a:p>
          <a:p>
            <a:pPr algn="just"/>
            <a:endParaRPr lang="el-GR" altLang="el-GR" sz="1800" b="1" dirty="0"/>
          </a:p>
          <a:p>
            <a:endParaRPr lang="el-GR" altLang="el-GR" sz="1800" dirty="0"/>
          </a:p>
        </p:txBody>
      </p:sp>
      <p:sp>
        <p:nvSpPr>
          <p:cNvPr id="2097" name="Text Box 49"/>
          <p:cNvSpPr txBox="1">
            <a:spLocks noChangeArrowheads="1"/>
          </p:cNvSpPr>
          <p:nvPr/>
        </p:nvSpPr>
        <p:spPr bwMode="auto">
          <a:xfrm>
            <a:off x="550863" y="90488"/>
            <a:ext cx="80121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l-GR" sz="2000" b="1" dirty="0"/>
              <a:t>ΡΟΛΟΣ </a:t>
            </a:r>
            <a:r>
              <a:rPr lang="el-GR" altLang="el-GR" sz="2000" b="1" dirty="0" smtClean="0"/>
              <a:t>ΤΟΥ </a:t>
            </a:r>
            <a:r>
              <a:rPr lang="en-US" altLang="el-GR" sz="2000" b="1" dirty="0" smtClean="0"/>
              <a:t>C.E.O.</a:t>
            </a:r>
            <a:endParaRPr lang="el-GR" altLang="el-GR" sz="2000" b="1" dirty="0"/>
          </a:p>
          <a:p>
            <a:pPr algn="ctr"/>
            <a:r>
              <a:rPr lang="el-GR" altLang="el-GR" sz="2000" b="1" dirty="0"/>
              <a:t>(ΤΑΜΕΙΑΚΕΣ ΡΟΕΣ ΜΕΤΑΞΥ ΕΠΕΝΔΥΤΩΝ ΚΑΙ ΛΕΙΤΟΥΡΓΙΩΝ</a:t>
            </a:r>
            <a:r>
              <a:rPr lang="el-GR" altLang="el-GR" sz="1800" b="1" dirty="0"/>
              <a:t> )</a:t>
            </a:r>
          </a:p>
        </p:txBody>
      </p:sp>
      <p:sp>
        <p:nvSpPr>
          <p:cNvPr id="2098" name="Rectangle 50"/>
          <p:cNvSpPr>
            <a:spLocks noChangeArrowheads="1"/>
          </p:cNvSpPr>
          <p:nvPr/>
        </p:nvSpPr>
        <p:spPr bwMode="auto">
          <a:xfrm>
            <a:off x="4038600" y="1524000"/>
            <a:ext cx="990600" cy="2362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l-GR" b="1" dirty="0" smtClean="0"/>
              <a:t>C.E.O.</a:t>
            </a:r>
            <a:endParaRPr lang="el-GR" altLang="el-GR" sz="1800" b="1" dirty="0"/>
          </a:p>
        </p:txBody>
      </p:sp>
      <p:sp>
        <p:nvSpPr>
          <p:cNvPr id="2099" name="Line 51"/>
          <p:cNvSpPr>
            <a:spLocks noChangeShapeType="1"/>
          </p:cNvSpPr>
          <p:nvPr/>
        </p:nvSpPr>
        <p:spPr bwMode="auto">
          <a:xfrm flipH="1">
            <a:off x="5029200" y="17526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0" name="Line 52"/>
          <p:cNvSpPr>
            <a:spLocks noChangeShapeType="1"/>
          </p:cNvSpPr>
          <p:nvPr/>
        </p:nvSpPr>
        <p:spPr bwMode="auto">
          <a:xfrm flipH="1">
            <a:off x="3429000" y="17526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1" name="Line 53"/>
          <p:cNvSpPr>
            <a:spLocks noChangeShapeType="1"/>
          </p:cNvSpPr>
          <p:nvPr/>
        </p:nvSpPr>
        <p:spPr bwMode="auto">
          <a:xfrm>
            <a:off x="3429000" y="35814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2" name="Line 54"/>
          <p:cNvSpPr>
            <a:spLocks noChangeShapeType="1"/>
          </p:cNvSpPr>
          <p:nvPr/>
        </p:nvSpPr>
        <p:spPr bwMode="auto">
          <a:xfrm>
            <a:off x="5029200" y="35052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3" name="Line 55"/>
          <p:cNvSpPr>
            <a:spLocks noChangeShapeType="1"/>
          </p:cNvSpPr>
          <p:nvPr/>
        </p:nvSpPr>
        <p:spPr bwMode="auto">
          <a:xfrm>
            <a:off x="5029200" y="3124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4" name="Line 56"/>
          <p:cNvSpPr>
            <a:spLocks noChangeShapeType="1"/>
          </p:cNvSpPr>
          <p:nvPr/>
        </p:nvSpPr>
        <p:spPr bwMode="auto">
          <a:xfrm flipH="1">
            <a:off x="5029200" y="2133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5" name="Line 57"/>
          <p:cNvSpPr>
            <a:spLocks noChangeShapeType="1"/>
          </p:cNvSpPr>
          <p:nvPr/>
        </p:nvSpPr>
        <p:spPr bwMode="auto">
          <a:xfrm flipV="1">
            <a:off x="5334000" y="2133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6" name="Text Box 58"/>
          <p:cNvSpPr txBox="1">
            <a:spLocks noChangeArrowheads="1"/>
          </p:cNvSpPr>
          <p:nvPr/>
        </p:nvSpPr>
        <p:spPr bwMode="auto">
          <a:xfrm>
            <a:off x="5318125" y="1181100"/>
            <a:ext cx="45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(1)</a:t>
            </a:r>
          </a:p>
        </p:txBody>
      </p:sp>
      <p:sp>
        <p:nvSpPr>
          <p:cNvPr id="2107" name="Text Box 59"/>
          <p:cNvSpPr txBox="1">
            <a:spLocks noChangeArrowheads="1"/>
          </p:cNvSpPr>
          <p:nvPr/>
        </p:nvSpPr>
        <p:spPr bwMode="auto">
          <a:xfrm>
            <a:off x="3657600" y="1143000"/>
            <a:ext cx="45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(2)</a:t>
            </a:r>
          </a:p>
        </p:txBody>
      </p:sp>
      <p:sp>
        <p:nvSpPr>
          <p:cNvPr id="2108" name="Text Box 60"/>
          <p:cNvSpPr txBox="1">
            <a:spLocks noChangeArrowheads="1"/>
          </p:cNvSpPr>
          <p:nvPr/>
        </p:nvSpPr>
        <p:spPr bwMode="auto">
          <a:xfrm>
            <a:off x="3565525" y="3848100"/>
            <a:ext cx="45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(3)</a:t>
            </a:r>
          </a:p>
        </p:txBody>
      </p:sp>
      <p:sp>
        <p:nvSpPr>
          <p:cNvPr id="2110" name="Text Box 62"/>
          <p:cNvSpPr txBox="1">
            <a:spLocks noChangeArrowheads="1"/>
          </p:cNvSpPr>
          <p:nvPr/>
        </p:nvSpPr>
        <p:spPr bwMode="auto">
          <a:xfrm>
            <a:off x="5318125" y="3848100"/>
            <a:ext cx="4667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a:t>
            </a:r>
            <a:r>
              <a:rPr lang="el-GR" altLang="el-GR" sz="1800" dirty="0" smtClean="0"/>
              <a:t>4)</a:t>
            </a:r>
            <a:endParaRPr lang="el-GR" altLang="el-GR" sz="1800" dirty="0"/>
          </a:p>
        </p:txBody>
      </p:sp>
      <p:sp>
        <p:nvSpPr>
          <p:cNvPr id="2111" name="Text Box 63"/>
          <p:cNvSpPr txBox="1">
            <a:spLocks noChangeArrowheads="1"/>
          </p:cNvSpPr>
          <p:nvPr/>
        </p:nvSpPr>
        <p:spPr bwMode="auto">
          <a:xfrm>
            <a:off x="152400" y="4365104"/>
            <a:ext cx="8763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l-GR" altLang="el-GR" sz="2000" b="1" dirty="0"/>
              <a:t>(</a:t>
            </a:r>
            <a:r>
              <a:rPr lang="el-GR" altLang="el-GR" sz="2000" b="1" dirty="0" smtClean="0"/>
              <a:t>1)</a:t>
            </a:r>
            <a:r>
              <a:rPr lang="en-US" altLang="el-GR" sz="2000" b="1" dirty="0" smtClean="0"/>
              <a:t> </a:t>
            </a:r>
            <a:r>
              <a:rPr lang="el-GR" altLang="el-GR" sz="2000" b="1" dirty="0" smtClean="0"/>
              <a:t>Δημιουργία </a:t>
            </a:r>
            <a:r>
              <a:rPr lang="el-GR" altLang="el-GR" sz="2000" b="1" dirty="0"/>
              <a:t>ρευστότητας με την πώληση  χρηματοοικονομικών στοιχείων ενεργητικού σε </a:t>
            </a:r>
            <a:r>
              <a:rPr lang="el-GR" altLang="el-GR" sz="2000" b="1" dirty="0" smtClean="0"/>
              <a:t>επενδυτές</a:t>
            </a:r>
            <a:r>
              <a:rPr lang="en-US" altLang="el-GR" sz="2000" b="1" dirty="0" smtClean="0"/>
              <a:t>.</a:t>
            </a:r>
            <a:endParaRPr lang="el-GR" altLang="el-GR" sz="2000" b="1" dirty="0"/>
          </a:p>
          <a:p>
            <a:pPr algn="just"/>
            <a:r>
              <a:rPr lang="el-GR" altLang="el-GR" sz="2000" b="1" dirty="0"/>
              <a:t>(</a:t>
            </a:r>
            <a:r>
              <a:rPr lang="el-GR" altLang="el-GR" sz="2000" b="1" dirty="0" smtClean="0"/>
              <a:t>2)</a:t>
            </a:r>
            <a:r>
              <a:rPr lang="en-US" altLang="el-GR" sz="2000" b="1" dirty="0" smtClean="0"/>
              <a:t> </a:t>
            </a:r>
            <a:r>
              <a:rPr lang="el-GR" altLang="el-GR" sz="2000" b="1" dirty="0" smtClean="0"/>
              <a:t>Ρευστό </a:t>
            </a:r>
            <a:r>
              <a:rPr lang="el-GR" altLang="el-GR" sz="2000" b="1" dirty="0"/>
              <a:t>που επενδύεται στην εταιρεία για αγορά πραγματικών στοιχείων </a:t>
            </a:r>
            <a:r>
              <a:rPr lang="el-GR" altLang="el-GR" sz="2000" b="1" dirty="0" smtClean="0"/>
              <a:t>ενεργητικού</a:t>
            </a:r>
            <a:r>
              <a:rPr lang="en-US" altLang="el-GR" sz="2000" b="1" dirty="0" smtClean="0"/>
              <a:t>.</a:t>
            </a:r>
            <a:endParaRPr lang="el-GR" altLang="el-GR" sz="2000" b="1" dirty="0"/>
          </a:p>
          <a:p>
            <a:pPr algn="just"/>
            <a:r>
              <a:rPr lang="el-GR" altLang="el-GR" sz="2000" b="1" dirty="0"/>
              <a:t>(3) </a:t>
            </a:r>
            <a:r>
              <a:rPr lang="el-GR" altLang="el-GR" sz="2000" b="1" dirty="0" smtClean="0"/>
              <a:t> </a:t>
            </a:r>
            <a:r>
              <a:rPr lang="el-GR" altLang="el-GR" sz="2000" b="1" dirty="0"/>
              <a:t>Ρευστό που παράγεται από τις δραστηριότητες της </a:t>
            </a:r>
            <a:r>
              <a:rPr lang="el-GR" altLang="el-GR" sz="2000" b="1" dirty="0" smtClean="0"/>
              <a:t>εταιρείας. </a:t>
            </a:r>
            <a:endParaRPr lang="el-GR" altLang="el-GR" sz="2000" b="1" dirty="0"/>
          </a:p>
          <a:p>
            <a:pPr algn="just"/>
            <a:r>
              <a:rPr lang="el-GR" altLang="el-GR" sz="2000" b="1" dirty="0"/>
              <a:t>(</a:t>
            </a:r>
            <a:r>
              <a:rPr lang="el-GR" altLang="el-GR" sz="2000" b="1" dirty="0" smtClean="0"/>
              <a:t>4</a:t>
            </a:r>
            <a:r>
              <a:rPr lang="en-US" altLang="el-GR" sz="2000" b="1" dirty="0" smtClean="0"/>
              <a:t>)</a:t>
            </a:r>
            <a:r>
              <a:rPr lang="el-GR" altLang="el-GR" sz="2000" b="1" dirty="0" smtClean="0"/>
              <a:t> </a:t>
            </a:r>
            <a:r>
              <a:rPr lang="el-GR" altLang="el-GR" sz="2000" b="1" dirty="0"/>
              <a:t>Ρευστό που </a:t>
            </a:r>
            <a:r>
              <a:rPr lang="el-GR" altLang="el-GR" sz="2000" b="1" dirty="0" smtClean="0"/>
              <a:t>επανεπενδύεται και </a:t>
            </a:r>
            <a:r>
              <a:rPr lang="el-GR" altLang="el-GR" sz="2000" b="1" dirty="0"/>
              <a:t>επιστρέφει στους </a:t>
            </a:r>
            <a:r>
              <a:rPr lang="el-GR" altLang="el-GR" sz="2000" b="1" dirty="0" smtClean="0"/>
              <a:t>επενδυτές.</a:t>
            </a:r>
            <a:endParaRPr lang="el-GR" altLang="el-GR" sz="2000" b="1" dirty="0"/>
          </a:p>
        </p:txBody>
      </p:sp>
    </p:spTree>
    <p:extLst>
      <p:ext uri="{BB962C8B-B14F-4D97-AF65-F5344CB8AC3E}">
        <p14:creationId xmlns:p14="http://schemas.microsoft.com/office/powerpoint/2010/main" val="1068810871"/>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lstStyle/>
          <a:p>
            <a:r>
              <a:rPr lang="el-GR" b="1" dirty="0" smtClean="0"/>
              <a:t>ΑΛΛΕΣ ΠΕΡΙΠΤΩΣΕΙΣ</a:t>
            </a:r>
            <a:endParaRPr lang="el-GR" b="1" dirty="0"/>
          </a:p>
        </p:txBody>
      </p:sp>
      <p:sp>
        <p:nvSpPr>
          <p:cNvPr id="3" name="2 - Θέση περιεχομένου"/>
          <p:cNvSpPr>
            <a:spLocks noGrp="1"/>
          </p:cNvSpPr>
          <p:nvPr>
            <p:ph idx="1"/>
          </p:nvPr>
        </p:nvSpPr>
        <p:spPr>
          <a:xfrm>
            <a:off x="0" y="1124744"/>
            <a:ext cx="9144000" cy="5733256"/>
          </a:xfrm>
        </p:spPr>
        <p:txBody>
          <a:bodyPr/>
          <a:lstStyle/>
          <a:p>
            <a:pPr algn="just"/>
            <a:r>
              <a:rPr lang="el-GR" b="1" dirty="0" smtClean="0"/>
              <a:t>Κ.Κ. = 0 η περίπτωση είναι ιδιαίτερα σοβαρή για μια βιομηχανική </a:t>
            </a:r>
            <a:r>
              <a:rPr lang="el-GR" dirty="0" smtClean="0"/>
              <a:t>επιχείρηση, είναι όμως φαινόμενο συνηθισμένο για μια εμπορική επιχείρηση ή μια επιχείρηση παροχής υπηρεσιών</a:t>
            </a:r>
          </a:p>
          <a:p>
            <a:endParaRPr lang="el-GR" dirty="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body" idx="1"/>
          </p:nvPr>
        </p:nvSpPr>
        <p:spPr>
          <a:xfrm>
            <a:off x="0" y="764704"/>
            <a:ext cx="9144000" cy="6093296"/>
          </a:xfrm>
        </p:spPr>
        <p:txBody>
          <a:bodyPr/>
          <a:lstStyle/>
          <a:p>
            <a:pPr marL="0" indent="0" algn="just">
              <a:lnSpc>
                <a:spcPct val="80000"/>
              </a:lnSpc>
              <a:buFont typeface="Wingdings" pitchFamily="2" charset="2"/>
              <a:buNone/>
            </a:pPr>
            <a:r>
              <a:rPr lang="el-GR" sz="3100" b="1" dirty="0" smtClean="0"/>
              <a:t>Κεφάλαιο κίνησης</a:t>
            </a:r>
            <a:r>
              <a:rPr lang="el-GR" sz="3100" dirty="0" smtClean="0"/>
              <a:t> (</a:t>
            </a:r>
            <a:r>
              <a:rPr lang="en-US" sz="3100" dirty="0" smtClean="0"/>
              <a:t>working capital</a:t>
            </a:r>
            <a:r>
              <a:rPr lang="el-GR" sz="3100" dirty="0" smtClean="0"/>
              <a:t>)</a:t>
            </a:r>
            <a:r>
              <a:rPr lang="el-GR" sz="3100" b="1" dirty="0" smtClean="0"/>
              <a:t> </a:t>
            </a:r>
            <a:r>
              <a:rPr lang="el-GR" sz="3100" dirty="0" smtClean="0"/>
              <a:t>μιας επιχείρησης λέγεται συνήθως το κυκλοφορούν ενεργητικό της και αποτελεί το σύνολο των χρησιμοποιουμένων κεφαλαίων για την αντιμετώπιση των τρεχουσών αναγκών της.</a:t>
            </a:r>
          </a:p>
          <a:p>
            <a:pPr marL="0" indent="0" algn="just">
              <a:buFont typeface="Wingdings" pitchFamily="2" charset="2"/>
              <a:buNone/>
            </a:pPr>
            <a:r>
              <a:rPr lang="el-GR" sz="3100" dirty="0" smtClean="0"/>
              <a:t>Η </a:t>
            </a:r>
            <a:r>
              <a:rPr lang="el-GR" sz="3100" b="1" dirty="0" smtClean="0"/>
              <a:t> </a:t>
            </a:r>
            <a:r>
              <a:rPr lang="el-GR" sz="3100" dirty="0" smtClean="0"/>
              <a:t>διοίκηση του κεφαλαίου κίνησης αναφέρεται στην λήψη αποφάσεων σχετικά:</a:t>
            </a:r>
          </a:p>
          <a:p>
            <a:pPr marL="536575" lvl="1" indent="-357188" algn="just">
              <a:lnSpc>
                <a:spcPct val="80000"/>
              </a:lnSpc>
              <a:buClr>
                <a:schemeClr val="tx1"/>
              </a:buClr>
              <a:buFontTx/>
              <a:buChar char="•"/>
            </a:pPr>
            <a:r>
              <a:rPr lang="el-GR" sz="3100" dirty="0" smtClean="0"/>
              <a:t>με επενδύσεις σε κυκλοφορούν ενεργητικό</a:t>
            </a:r>
          </a:p>
          <a:p>
            <a:pPr marL="536575" lvl="1" indent="-357188" algn="just">
              <a:lnSpc>
                <a:spcPct val="80000"/>
              </a:lnSpc>
              <a:buClr>
                <a:schemeClr val="tx1"/>
              </a:buClr>
              <a:buFontTx/>
              <a:buChar char="•"/>
            </a:pPr>
            <a:r>
              <a:rPr lang="el-GR" sz="3100" dirty="0" smtClean="0"/>
              <a:t>με την χρήση  βραχυπρόθεσμων υποχρεώσεων </a:t>
            </a:r>
          </a:p>
          <a:p>
            <a:pPr marL="0" indent="0" algn="just">
              <a:lnSpc>
                <a:spcPct val="80000"/>
              </a:lnSpc>
              <a:spcBef>
                <a:spcPct val="40000"/>
              </a:spcBef>
              <a:buFont typeface="Wingdings" pitchFamily="2" charset="2"/>
              <a:buNone/>
            </a:pPr>
            <a:r>
              <a:rPr lang="el-GR" sz="3100" b="1" i="1" dirty="0" smtClean="0"/>
              <a:t>Καθαρό (ή μόνιμο) κεφάλαιο κίνησης (</a:t>
            </a:r>
            <a:r>
              <a:rPr lang="en-US" sz="3100" b="1" i="1" dirty="0" smtClean="0"/>
              <a:t>net working capital</a:t>
            </a:r>
            <a:r>
              <a:rPr lang="el-GR" sz="3100" b="1" i="1" dirty="0" smtClean="0"/>
              <a:t>) λέγεται η διαφορά μεταξύ κυκλοφορούντος ενεργητικού και βραχυπροθέσμων υποχρεώσεων. </a:t>
            </a:r>
          </a:p>
        </p:txBody>
      </p:sp>
      <p:sp>
        <p:nvSpPr>
          <p:cNvPr id="3076" name="Rectangle 4"/>
          <p:cNvSpPr>
            <a:spLocks noChangeArrowheads="1"/>
          </p:cNvSpPr>
          <p:nvPr/>
        </p:nvSpPr>
        <p:spPr bwMode="auto">
          <a:xfrm>
            <a:off x="0" y="239713"/>
            <a:ext cx="9144000" cy="524991"/>
          </a:xfrm>
          <a:prstGeom prst="rect">
            <a:avLst/>
          </a:prstGeom>
          <a:noFill/>
          <a:ln w="9525">
            <a:noFill/>
            <a:miter lim="800000"/>
            <a:headEnd/>
            <a:tailEnd/>
          </a:ln>
          <a:effectLst/>
        </p:spPr>
        <p:txBody>
          <a:bodyPr/>
          <a:lstStyle/>
          <a:p>
            <a:pPr algn="ctr">
              <a:lnSpc>
                <a:spcPct val="80000"/>
              </a:lnSpc>
              <a:spcBef>
                <a:spcPct val="20000"/>
              </a:spcBef>
              <a:buClr>
                <a:schemeClr val="hlink"/>
              </a:buClr>
              <a:buSzPct val="90000"/>
              <a:buFont typeface="Wingdings" pitchFamily="2" charset="2"/>
              <a:buNone/>
              <a:defRPr/>
            </a:pPr>
            <a:r>
              <a:rPr lang="el-GR" sz="3600" b="1" dirty="0" smtClean="0">
                <a:latin typeface="+mn-lt"/>
              </a:rPr>
              <a:t>ΚΕΦΑΛΑΙΟ ΚΙΝΗΣΗΣ</a:t>
            </a:r>
            <a:endParaRPr lang="el-GR" sz="3600" b="1" dirty="0">
              <a:latin typeface="+mn-lt"/>
            </a:endParaRPr>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a:xfrm>
            <a:off x="0" y="188912"/>
            <a:ext cx="9144000" cy="1151855"/>
          </a:xfrm>
          <a:noFill/>
        </p:spPr>
        <p:txBody>
          <a:bodyPr anchor="t"/>
          <a:lstStyle/>
          <a:p>
            <a:r>
              <a:rPr lang="el-GR" sz="3600" b="1" dirty="0" smtClean="0">
                <a:latin typeface="+mn-lt"/>
              </a:rPr>
              <a:t>Πολιτικές Επένδυσης σε Κυκλοφορούν Ενεργητικό (1)</a:t>
            </a:r>
            <a:r>
              <a:rPr lang="el-GR" sz="3600" dirty="0" smtClean="0">
                <a:latin typeface="+mn-lt"/>
              </a:rPr>
              <a:t> </a:t>
            </a:r>
          </a:p>
        </p:txBody>
      </p:sp>
      <p:sp>
        <p:nvSpPr>
          <p:cNvPr id="98308" name="Rectangle 3"/>
          <p:cNvSpPr>
            <a:spLocks noGrp="1" noChangeArrowheads="1"/>
          </p:cNvSpPr>
          <p:nvPr>
            <p:ph type="body" idx="1"/>
          </p:nvPr>
        </p:nvSpPr>
        <p:spPr>
          <a:xfrm>
            <a:off x="0" y="1557338"/>
            <a:ext cx="9144000" cy="5300662"/>
          </a:xfrm>
        </p:spPr>
        <p:txBody>
          <a:bodyPr/>
          <a:lstStyle/>
          <a:p>
            <a:pPr marL="0" indent="0" algn="just">
              <a:lnSpc>
                <a:spcPct val="90000"/>
              </a:lnSpc>
              <a:buFont typeface="Wingdings" pitchFamily="2" charset="2"/>
              <a:buNone/>
            </a:pPr>
            <a:r>
              <a:rPr lang="el-GR" sz="2800" dirty="0" smtClean="0"/>
              <a:t>Υπάρχουν </a:t>
            </a:r>
            <a:r>
              <a:rPr lang="en-US" sz="2800" dirty="0" smtClean="0"/>
              <a:t>4</a:t>
            </a:r>
            <a:r>
              <a:rPr lang="el-GR" sz="2800" dirty="0" smtClean="0"/>
              <a:t> </a:t>
            </a:r>
            <a:r>
              <a:rPr lang="el-GR" sz="2800" dirty="0" smtClean="0"/>
              <a:t>εναλλακτικές πολιτικές επένδυσης σε κυκλοφορούν ενεργητικό. </a:t>
            </a:r>
            <a:endParaRPr lang="en-US" sz="2800" dirty="0" smtClean="0"/>
          </a:p>
          <a:p>
            <a:pPr marL="538163" lvl="1" indent="-355600" algn="just">
              <a:lnSpc>
                <a:spcPct val="90000"/>
              </a:lnSpc>
              <a:buClr>
                <a:schemeClr val="tx1"/>
              </a:buClr>
              <a:buFontTx/>
              <a:buBlip>
                <a:blip r:embed="rId3"/>
              </a:buBlip>
            </a:pPr>
            <a:r>
              <a:rPr lang="el-GR" b="1" u="sng" dirty="0" smtClean="0"/>
              <a:t>Χαλαρή ή επιθετική πολιτική</a:t>
            </a:r>
            <a:r>
              <a:rPr lang="el-GR" b="1" dirty="0" smtClean="0"/>
              <a:t> </a:t>
            </a:r>
            <a:r>
              <a:rPr lang="el-GR" dirty="0" smtClean="0"/>
              <a:t>(</a:t>
            </a:r>
            <a:r>
              <a:rPr lang="en-US" dirty="0" smtClean="0"/>
              <a:t>relaxed current asset investment policy</a:t>
            </a:r>
            <a:r>
              <a:rPr lang="el-GR" dirty="0" smtClean="0"/>
              <a:t>).</a:t>
            </a:r>
          </a:p>
          <a:p>
            <a:pPr marL="538163" lvl="1" indent="-355600" algn="just">
              <a:lnSpc>
                <a:spcPct val="90000"/>
              </a:lnSpc>
              <a:buClr>
                <a:schemeClr val="tx1"/>
              </a:buClr>
              <a:buFontTx/>
              <a:buBlip>
                <a:blip r:embed="rId3"/>
              </a:buBlip>
            </a:pPr>
            <a:r>
              <a:rPr lang="el-GR" b="1" u="sng" dirty="0" smtClean="0"/>
              <a:t>Μετριοπαθής πολιτική</a:t>
            </a:r>
            <a:r>
              <a:rPr lang="el-GR" dirty="0" smtClean="0"/>
              <a:t> (</a:t>
            </a:r>
            <a:r>
              <a:rPr lang="en-US" dirty="0" smtClean="0"/>
              <a:t>moderate current asset investment policy</a:t>
            </a:r>
            <a:r>
              <a:rPr lang="el-GR" dirty="0" smtClean="0"/>
              <a:t>). </a:t>
            </a:r>
          </a:p>
          <a:p>
            <a:pPr marL="538163" lvl="1" indent="-355600" algn="just">
              <a:lnSpc>
                <a:spcPct val="90000"/>
              </a:lnSpc>
              <a:buClr>
                <a:schemeClr val="tx1"/>
              </a:buClr>
              <a:buFontTx/>
              <a:buBlip>
                <a:blip r:embed="rId3"/>
              </a:buBlip>
            </a:pPr>
            <a:r>
              <a:rPr lang="el-GR" b="1" u="sng" dirty="0" smtClean="0"/>
              <a:t>Πολιτική Αντιστάθμισης κινδύνου ή Αυτόματης εξυπηρέτησης του χρέους</a:t>
            </a:r>
            <a:r>
              <a:rPr lang="el-GR" dirty="0" smtClean="0"/>
              <a:t> (</a:t>
            </a:r>
            <a:r>
              <a:rPr lang="en-US" dirty="0" smtClean="0"/>
              <a:t>hedging) </a:t>
            </a:r>
            <a:endParaRPr lang="el-GR" b="1" u="sng" dirty="0" smtClean="0"/>
          </a:p>
          <a:p>
            <a:pPr marL="538163" lvl="1" indent="-355600" algn="just">
              <a:lnSpc>
                <a:spcPct val="90000"/>
              </a:lnSpc>
              <a:buClr>
                <a:schemeClr val="tx1"/>
              </a:buClr>
              <a:buFontTx/>
              <a:buBlip>
                <a:blip r:embed="rId3"/>
              </a:buBlip>
            </a:pPr>
            <a:r>
              <a:rPr lang="el-GR" b="1" u="sng" dirty="0" smtClean="0"/>
              <a:t>Περιοριστική ή συντηρητική πολιτική</a:t>
            </a:r>
            <a:r>
              <a:rPr lang="el-GR" dirty="0" smtClean="0"/>
              <a:t> (</a:t>
            </a:r>
            <a:r>
              <a:rPr lang="en-US" dirty="0" smtClean="0"/>
              <a:t>restricted current asset investment policy</a:t>
            </a:r>
            <a:r>
              <a:rPr lang="el-GR" dirty="0" smtClean="0"/>
              <a:t>).</a:t>
            </a:r>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b="1" dirty="0" smtClean="0"/>
              <a:t>Χαλαρή ή επιθετική πολιτική</a:t>
            </a:r>
            <a:endParaRPr lang="el-GR"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Μέρος από το Πάγιο Ενεργητικό + Μόνιμο Κυκλοφορούν χρηματοδοτείται από διαρκή Κεφάλαια και το υπόλοιπο + προσωρινό κυκλοφορούν από βραχυπρόθεσμα κεφάλαια (υψηλός κίνδυνος και υψηλή απόδοση)</a:t>
            </a:r>
          </a:p>
          <a:p>
            <a:endParaRPr lang="el-GR" dirty="0"/>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Μετριοπαθής πολιτική</a:t>
            </a:r>
            <a:endParaRPr lang="el-GR"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Όλο το Πάγιο Ενεργητικό + το μόνιμο κυκλοφορούν χρηματοδοτείται από διαρκή κεφάλαια και όλο το προσωρινό κυκλοφορούν από βραχυπρόθεσμα κεφάλαια</a:t>
            </a:r>
            <a:r>
              <a:rPr lang="en-US" dirty="0" smtClean="0"/>
              <a:t> (</a:t>
            </a:r>
            <a:r>
              <a:rPr lang="el-GR" dirty="0" smtClean="0"/>
              <a:t>μικρά ποσοστά εμφάνισης κινδύνου)</a:t>
            </a:r>
          </a:p>
          <a:p>
            <a:endParaRPr lang="el-GR" dirty="0"/>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200" b="1" dirty="0" smtClean="0"/>
              <a:t>Πολιτική Αντιστάθμισης κινδύνου ή Αυτόματης εξυπηρέτησης του χρέους</a:t>
            </a:r>
            <a:endParaRPr lang="el-GR" sz="3200" dirty="0"/>
          </a:p>
        </p:txBody>
      </p:sp>
      <p:sp>
        <p:nvSpPr>
          <p:cNvPr id="3" name="2 - Θέση περιεχομένου"/>
          <p:cNvSpPr>
            <a:spLocks noGrp="1"/>
          </p:cNvSpPr>
          <p:nvPr>
            <p:ph idx="1"/>
          </p:nvPr>
        </p:nvSpPr>
        <p:spPr>
          <a:xfrm>
            <a:off x="0" y="1600200"/>
            <a:ext cx="9144000" cy="5257800"/>
          </a:xfrm>
        </p:spPr>
        <p:txBody>
          <a:bodyPr/>
          <a:lstStyle/>
          <a:p>
            <a:r>
              <a:rPr lang="el-GR" sz="2800" dirty="0" smtClean="0"/>
              <a:t>Θεωρείται, μετά την συντηρητική, ή ποιο ασφαλής πολιτική, αφού το προσωρινό τμήμα του ενεργητικού, χρηματοδοτείται εξολοκλήρου από βραχυπρόθεσμες πηγές. Η διοίκηση της Επιχείρησης πολύ απλά συγχρονίζει τη χρονική στιγμή λήξης των εισπρακτέων απαιτήσεων με τη λήξη των βραχυπρόθεσμων υποχρεώσεων.</a:t>
            </a:r>
          </a:p>
          <a:p>
            <a:r>
              <a:rPr lang="el-GR" sz="2800" dirty="0" smtClean="0"/>
              <a:t>Αυτό μπορεί να γίνει όταν ο Ταμειακός Κύκλος είναι μηδέν (ιδανικό σενάριο) ή όταν η εξυπηρέτηση του βραχυπρόθεσμου δανεισμού συμπίπτει χρονικά με την λήξη των απαιτήσεων.</a:t>
            </a:r>
          </a:p>
          <a:p>
            <a:endParaRPr lang="el-GR" dirty="0"/>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b="1" dirty="0" smtClean="0"/>
              <a:t>Περιοριστική ή συντηρητική πολιτική</a:t>
            </a:r>
            <a:endParaRPr lang="el-GR"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Όλο το Πάγιο Ενεργητικό + Μόνιμο Κυκλοφορούν + μέρος του Προσωρινού Κυκλοφορούντος Ενεργητικού χρηματοδοτείται από διαρκή ή αλλιώς μακροπρόθεσμα κεφάλαια (Ίδια + Ξένα).</a:t>
            </a:r>
          </a:p>
          <a:p>
            <a:r>
              <a:rPr lang="el-GR" dirty="0" smtClean="0"/>
              <a:t>Αυτό σημαίνει χαμηλός κίνδυνος, αλλά και χαμηλή απόδοση.</a:t>
            </a:r>
          </a:p>
          <a:p>
            <a:endParaRPr lang="el-GR" dirty="0"/>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28"/>
          <p:cNvSpPr txBox="1">
            <a:spLocks noChangeArrowheads="1"/>
          </p:cNvSpPr>
          <p:nvPr/>
        </p:nvSpPr>
        <p:spPr bwMode="auto">
          <a:xfrm>
            <a:off x="395536" y="2204864"/>
            <a:ext cx="4464496" cy="360040"/>
          </a:xfrm>
          <a:prstGeom prst="rect">
            <a:avLst/>
          </a:prstGeom>
          <a:solidFill>
            <a:srgbClr val="FFFFFF">
              <a:alpha val="0"/>
            </a:srgbClr>
          </a:solidFill>
          <a:ln w="9525">
            <a:noFill/>
            <a:miter lim="800000"/>
            <a:headEnd/>
            <a:tailEnd/>
          </a:ln>
        </p:spPr>
        <p:txBody>
          <a:bodyPr/>
          <a:lstStyle/>
          <a:p>
            <a:pPr algn="ctr"/>
            <a:r>
              <a:rPr lang="el-GR" sz="2400" b="1" dirty="0">
                <a:solidFill>
                  <a:srgbClr val="7030A0"/>
                </a:solidFill>
                <a:latin typeface="+mn-lt"/>
              </a:rPr>
              <a:t>Κυκλοφορούν Ενεργητικό</a:t>
            </a:r>
          </a:p>
        </p:txBody>
      </p:sp>
      <p:sp>
        <p:nvSpPr>
          <p:cNvPr id="99332" name="Line 29"/>
          <p:cNvSpPr>
            <a:spLocks noChangeShapeType="1"/>
          </p:cNvSpPr>
          <p:nvPr/>
        </p:nvSpPr>
        <p:spPr bwMode="auto">
          <a:xfrm>
            <a:off x="3681413" y="4195763"/>
            <a:ext cx="1828800" cy="0"/>
          </a:xfrm>
          <a:prstGeom prst="line">
            <a:avLst/>
          </a:prstGeom>
          <a:noFill/>
          <a:ln w="9525">
            <a:solidFill>
              <a:schemeClr val="tx1"/>
            </a:solidFill>
            <a:round/>
            <a:headEnd/>
            <a:tailEnd type="triangle" w="med" len="med"/>
          </a:ln>
        </p:spPr>
        <p:txBody>
          <a:bodyPr/>
          <a:lstStyle/>
          <a:p>
            <a:endParaRPr lang="el-GR" dirty="0"/>
          </a:p>
        </p:txBody>
      </p:sp>
      <p:sp>
        <p:nvSpPr>
          <p:cNvPr id="99333" name="Line 30"/>
          <p:cNvSpPr>
            <a:spLocks noChangeShapeType="1"/>
          </p:cNvSpPr>
          <p:nvPr/>
        </p:nvSpPr>
        <p:spPr bwMode="auto">
          <a:xfrm flipV="1">
            <a:off x="3681413" y="2709863"/>
            <a:ext cx="914400" cy="1143000"/>
          </a:xfrm>
          <a:prstGeom prst="line">
            <a:avLst/>
          </a:prstGeom>
          <a:noFill/>
          <a:ln w="19050">
            <a:solidFill>
              <a:schemeClr val="tx1"/>
            </a:solidFill>
            <a:round/>
            <a:headEnd/>
            <a:tailEnd/>
          </a:ln>
        </p:spPr>
        <p:txBody>
          <a:bodyPr/>
          <a:lstStyle/>
          <a:p>
            <a:endParaRPr lang="el-GR" dirty="0"/>
          </a:p>
        </p:txBody>
      </p:sp>
      <p:sp>
        <p:nvSpPr>
          <p:cNvPr id="99334" name="Line 31"/>
          <p:cNvSpPr>
            <a:spLocks noChangeShapeType="1"/>
          </p:cNvSpPr>
          <p:nvPr/>
        </p:nvSpPr>
        <p:spPr bwMode="auto">
          <a:xfrm flipV="1">
            <a:off x="3681413" y="3052763"/>
            <a:ext cx="1143000" cy="800100"/>
          </a:xfrm>
          <a:prstGeom prst="line">
            <a:avLst/>
          </a:prstGeom>
          <a:noFill/>
          <a:ln w="19050">
            <a:solidFill>
              <a:schemeClr val="tx1"/>
            </a:solidFill>
            <a:round/>
            <a:headEnd/>
            <a:tailEnd/>
          </a:ln>
        </p:spPr>
        <p:txBody>
          <a:bodyPr/>
          <a:lstStyle/>
          <a:p>
            <a:endParaRPr lang="el-GR" dirty="0"/>
          </a:p>
        </p:txBody>
      </p:sp>
      <p:sp>
        <p:nvSpPr>
          <p:cNvPr id="99335" name="Line 32"/>
          <p:cNvSpPr>
            <a:spLocks noChangeShapeType="1"/>
          </p:cNvSpPr>
          <p:nvPr/>
        </p:nvSpPr>
        <p:spPr bwMode="auto">
          <a:xfrm flipV="1">
            <a:off x="3681413" y="3395663"/>
            <a:ext cx="1028700" cy="457200"/>
          </a:xfrm>
          <a:prstGeom prst="line">
            <a:avLst/>
          </a:prstGeom>
          <a:noFill/>
          <a:ln w="19050">
            <a:solidFill>
              <a:schemeClr val="tx1"/>
            </a:solidFill>
            <a:round/>
            <a:headEnd/>
            <a:tailEnd/>
          </a:ln>
        </p:spPr>
        <p:txBody>
          <a:bodyPr/>
          <a:lstStyle/>
          <a:p>
            <a:endParaRPr lang="el-GR" dirty="0"/>
          </a:p>
        </p:txBody>
      </p:sp>
      <p:sp>
        <p:nvSpPr>
          <p:cNvPr id="99336" name="Text Box 33"/>
          <p:cNvSpPr txBox="1">
            <a:spLocks noChangeArrowheads="1"/>
          </p:cNvSpPr>
          <p:nvPr/>
        </p:nvSpPr>
        <p:spPr bwMode="auto">
          <a:xfrm>
            <a:off x="4740275" y="2366963"/>
            <a:ext cx="2063973" cy="342900"/>
          </a:xfrm>
          <a:prstGeom prst="rect">
            <a:avLst/>
          </a:prstGeom>
          <a:noFill/>
          <a:ln w="9525">
            <a:noFill/>
            <a:miter lim="800000"/>
            <a:headEnd/>
            <a:tailEnd/>
          </a:ln>
        </p:spPr>
        <p:txBody>
          <a:bodyPr/>
          <a:lstStyle/>
          <a:p>
            <a:r>
              <a:rPr lang="el-GR" sz="2400" b="1" dirty="0">
                <a:latin typeface="+mn-lt"/>
              </a:rPr>
              <a:t>Χαλαρή</a:t>
            </a:r>
          </a:p>
        </p:txBody>
      </p:sp>
      <p:sp>
        <p:nvSpPr>
          <p:cNvPr id="99337" name="Text Box 34"/>
          <p:cNvSpPr txBox="1">
            <a:spLocks noChangeArrowheads="1"/>
          </p:cNvSpPr>
          <p:nvPr/>
        </p:nvSpPr>
        <p:spPr bwMode="auto">
          <a:xfrm>
            <a:off x="4860032" y="2824163"/>
            <a:ext cx="2376264" cy="342900"/>
          </a:xfrm>
          <a:prstGeom prst="rect">
            <a:avLst/>
          </a:prstGeom>
          <a:noFill/>
          <a:ln w="9525">
            <a:noFill/>
            <a:miter lim="800000"/>
            <a:headEnd/>
            <a:tailEnd/>
          </a:ln>
        </p:spPr>
        <p:txBody>
          <a:bodyPr/>
          <a:lstStyle/>
          <a:p>
            <a:r>
              <a:rPr lang="el-GR" sz="2400" b="1" dirty="0">
                <a:latin typeface="+mn-lt"/>
              </a:rPr>
              <a:t>Μετριοπαθής</a:t>
            </a:r>
          </a:p>
        </p:txBody>
      </p:sp>
      <p:sp>
        <p:nvSpPr>
          <p:cNvPr id="99338" name="Text Box 35"/>
          <p:cNvSpPr txBox="1">
            <a:spLocks noChangeArrowheads="1"/>
          </p:cNvSpPr>
          <p:nvPr/>
        </p:nvSpPr>
        <p:spPr bwMode="auto">
          <a:xfrm>
            <a:off x="4788024" y="3281363"/>
            <a:ext cx="3456384" cy="342900"/>
          </a:xfrm>
          <a:prstGeom prst="rect">
            <a:avLst/>
          </a:prstGeom>
          <a:noFill/>
          <a:ln w="9525">
            <a:noFill/>
            <a:miter lim="800000"/>
            <a:headEnd/>
            <a:tailEnd/>
          </a:ln>
        </p:spPr>
        <p:txBody>
          <a:bodyPr/>
          <a:lstStyle/>
          <a:p>
            <a:r>
              <a:rPr lang="el-GR" sz="2400" b="1" dirty="0">
                <a:latin typeface="+mn-lt"/>
              </a:rPr>
              <a:t>Περιοριστική</a:t>
            </a:r>
          </a:p>
        </p:txBody>
      </p:sp>
      <p:sp>
        <p:nvSpPr>
          <p:cNvPr id="99339" name="Line 36"/>
          <p:cNvSpPr>
            <a:spLocks noChangeShapeType="1"/>
          </p:cNvSpPr>
          <p:nvPr/>
        </p:nvSpPr>
        <p:spPr bwMode="auto">
          <a:xfrm flipV="1">
            <a:off x="4481513" y="2824163"/>
            <a:ext cx="0" cy="1371600"/>
          </a:xfrm>
          <a:prstGeom prst="line">
            <a:avLst/>
          </a:prstGeom>
          <a:noFill/>
          <a:ln w="9525">
            <a:solidFill>
              <a:schemeClr val="tx1"/>
            </a:solidFill>
            <a:prstDash val="dash"/>
            <a:round/>
            <a:headEnd/>
            <a:tailEnd/>
          </a:ln>
        </p:spPr>
        <p:txBody>
          <a:bodyPr/>
          <a:lstStyle/>
          <a:p>
            <a:endParaRPr lang="el-GR" dirty="0"/>
          </a:p>
        </p:txBody>
      </p:sp>
      <p:sp>
        <p:nvSpPr>
          <p:cNvPr id="99340" name="Line 37"/>
          <p:cNvSpPr>
            <a:spLocks noChangeShapeType="1"/>
          </p:cNvSpPr>
          <p:nvPr/>
        </p:nvSpPr>
        <p:spPr bwMode="auto">
          <a:xfrm flipH="1">
            <a:off x="3698875" y="3509963"/>
            <a:ext cx="800100" cy="0"/>
          </a:xfrm>
          <a:prstGeom prst="line">
            <a:avLst/>
          </a:prstGeom>
          <a:noFill/>
          <a:ln w="9525">
            <a:solidFill>
              <a:schemeClr val="tx1"/>
            </a:solidFill>
            <a:prstDash val="dash"/>
            <a:round/>
            <a:headEnd/>
            <a:tailEnd/>
          </a:ln>
        </p:spPr>
        <p:txBody>
          <a:bodyPr/>
          <a:lstStyle/>
          <a:p>
            <a:endParaRPr lang="el-GR" dirty="0"/>
          </a:p>
        </p:txBody>
      </p:sp>
      <p:sp>
        <p:nvSpPr>
          <p:cNvPr id="99341" name="Line 38"/>
          <p:cNvSpPr>
            <a:spLocks noChangeShapeType="1"/>
          </p:cNvSpPr>
          <p:nvPr/>
        </p:nvSpPr>
        <p:spPr bwMode="auto">
          <a:xfrm flipH="1">
            <a:off x="3681413" y="3281363"/>
            <a:ext cx="800100" cy="1587"/>
          </a:xfrm>
          <a:prstGeom prst="line">
            <a:avLst/>
          </a:prstGeom>
          <a:noFill/>
          <a:ln w="9525">
            <a:solidFill>
              <a:schemeClr val="tx1"/>
            </a:solidFill>
            <a:prstDash val="dash"/>
            <a:round/>
            <a:headEnd/>
            <a:tailEnd/>
          </a:ln>
        </p:spPr>
        <p:txBody>
          <a:bodyPr/>
          <a:lstStyle/>
          <a:p>
            <a:endParaRPr lang="el-GR" dirty="0"/>
          </a:p>
        </p:txBody>
      </p:sp>
      <p:sp>
        <p:nvSpPr>
          <p:cNvPr id="99342" name="Line 39"/>
          <p:cNvSpPr>
            <a:spLocks noChangeShapeType="1"/>
          </p:cNvSpPr>
          <p:nvPr/>
        </p:nvSpPr>
        <p:spPr bwMode="auto">
          <a:xfrm flipH="1">
            <a:off x="3681413" y="2824163"/>
            <a:ext cx="800100" cy="0"/>
          </a:xfrm>
          <a:prstGeom prst="line">
            <a:avLst/>
          </a:prstGeom>
          <a:noFill/>
          <a:ln w="9525">
            <a:solidFill>
              <a:schemeClr val="tx1"/>
            </a:solidFill>
            <a:prstDash val="dash"/>
            <a:round/>
            <a:headEnd/>
            <a:tailEnd/>
          </a:ln>
        </p:spPr>
        <p:txBody>
          <a:bodyPr/>
          <a:lstStyle/>
          <a:p>
            <a:endParaRPr lang="el-GR" dirty="0"/>
          </a:p>
        </p:txBody>
      </p:sp>
      <p:sp>
        <p:nvSpPr>
          <p:cNvPr id="99343" name="Text Box 40"/>
          <p:cNvSpPr txBox="1">
            <a:spLocks noChangeArrowheads="1"/>
          </p:cNvSpPr>
          <p:nvPr/>
        </p:nvSpPr>
        <p:spPr bwMode="auto">
          <a:xfrm>
            <a:off x="3013075" y="3395663"/>
            <a:ext cx="766763" cy="228600"/>
          </a:xfrm>
          <a:prstGeom prst="rect">
            <a:avLst/>
          </a:prstGeom>
          <a:noFill/>
          <a:ln w="9525">
            <a:noFill/>
            <a:miter lim="800000"/>
            <a:headEnd/>
            <a:tailEnd/>
          </a:ln>
        </p:spPr>
        <p:txBody>
          <a:bodyPr/>
          <a:lstStyle/>
          <a:p>
            <a:pPr algn="ctr"/>
            <a:r>
              <a:rPr lang="en-US" dirty="0">
                <a:latin typeface="Times New Roman" charset="0"/>
              </a:rPr>
              <a:t>20</a:t>
            </a:r>
            <a:endParaRPr lang="el-GR" dirty="0">
              <a:latin typeface="Times New Roman" charset="0"/>
            </a:endParaRPr>
          </a:p>
        </p:txBody>
      </p:sp>
      <p:sp>
        <p:nvSpPr>
          <p:cNvPr id="99344" name="Text Box 41"/>
          <p:cNvSpPr txBox="1">
            <a:spLocks noChangeArrowheads="1"/>
          </p:cNvSpPr>
          <p:nvPr/>
        </p:nvSpPr>
        <p:spPr bwMode="auto">
          <a:xfrm>
            <a:off x="3084513" y="3127375"/>
            <a:ext cx="622300" cy="228600"/>
          </a:xfrm>
          <a:prstGeom prst="rect">
            <a:avLst/>
          </a:prstGeom>
          <a:noFill/>
          <a:ln w="9525">
            <a:noFill/>
            <a:miter lim="800000"/>
            <a:headEnd/>
            <a:tailEnd/>
          </a:ln>
        </p:spPr>
        <p:txBody>
          <a:bodyPr/>
          <a:lstStyle/>
          <a:p>
            <a:pPr algn="ctr"/>
            <a:r>
              <a:rPr lang="en-US" dirty="0">
                <a:latin typeface="Times New Roman" charset="0"/>
              </a:rPr>
              <a:t>25</a:t>
            </a:r>
            <a:endParaRPr lang="el-GR" dirty="0">
              <a:latin typeface="Times New Roman" charset="0"/>
            </a:endParaRPr>
          </a:p>
        </p:txBody>
      </p:sp>
      <p:sp>
        <p:nvSpPr>
          <p:cNvPr id="99345" name="Text Box 42"/>
          <p:cNvSpPr txBox="1">
            <a:spLocks noChangeArrowheads="1"/>
          </p:cNvSpPr>
          <p:nvPr/>
        </p:nvSpPr>
        <p:spPr bwMode="auto">
          <a:xfrm>
            <a:off x="3130550" y="2636838"/>
            <a:ext cx="550863" cy="228600"/>
          </a:xfrm>
          <a:prstGeom prst="rect">
            <a:avLst/>
          </a:prstGeom>
          <a:noFill/>
          <a:ln w="9525">
            <a:noFill/>
            <a:miter lim="800000"/>
            <a:headEnd/>
            <a:tailEnd/>
          </a:ln>
        </p:spPr>
        <p:txBody>
          <a:bodyPr/>
          <a:lstStyle/>
          <a:p>
            <a:pPr algn="ctr"/>
            <a:r>
              <a:rPr lang="en-US" dirty="0">
                <a:latin typeface="Times New Roman" charset="0"/>
              </a:rPr>
              <a:t>35</a:t>
            </a:r>
            <a:endParaRPr lang="el-GR" dirty="0">
              <a:latin typeface="Times New Roman" charset="0"/>
            </a:endParaRPr>
          </a:p>
        </p:txBody>
      </p:sp>
      <p:sp>
        <p:nvSpPr>
          <p:cNvPr id="99346" name="Text Box 43"/>
          <p:cNvSpPr txBox="1">
            <a:spLocks noChangeArrowheads="1"/>
          </p:cNvSpPr>
          <p:nvPr/>
        </p:nvSpPr>
        <p:spPr bwMode="auto">
          <a:xfrm>
            <a:off x="5508104" y="4081463"/>
            <a:ext cx="1943621" cy="342900"/>
          </a:xfrm>
          <a:prstGeom prst="rect">
            <a:avLst/>
          </a:prstGeom>
          <a:solidFill>
            <a:srgbClr val="FFFFFF">
              <a:alpha val="0"/>
            </a:srgbClr>
          </a:solidFill>
          <a:ln w="9525">
            <a:noFill/>
            <a:miter lim="800000"/>
            <a:headEnd/>
            <a:tailEnd/>
          </a:ln>
        </p:spPr>
        <p:txBody>
          <a:bodyPr/>
          <a:lstStyle/>
          <a:p>
            <a:r>
              <a:rPr lang="el-GR" sz="2400" b="1" dirty="0">
                <a:solidFill>
                  <a:srgbClr val="7030A0"/>
                </a:solidFill>
                <a:latin typeface="+mn-lt"/>
              </a:rPr>
              <a:t>Πωλήσεις</a:t>
            </a:r>
          </a:p>
        </p:txBody>
      </p:sp>
      <p:sp>
        <p:nvSpPr>
          <p:cNvPr id="99347" name="Line 44"/>
          <p:cNvSpPr>
            <a:spLocks noChangeShapeType="1"/>
          </p:cNvSpPr>
          <p:nvPr/>
        </p:nvSpPr>
        <p:spPr bwMode="auto">
          <a:xfrm flipV="1">
            <a:off x="3681413" y="2595563"/>
            <a:ext cx="0" cy="1600200"/>
          </a:xfrm>
          <a:prstGeom prst="line">
            <a:avLst/>
          </a:prstGeom>
          <a:noFill/>
          <a:ln w="9525">
            <a:solidFill>
              <a:schemeClr val="tx1"/>
            </a:solidFill>
            <a:round/>
            <a:headEnd/>
            <a:tailEnd type="triangle" w="med" len="med"/>
          </a:ln>
        </p:spPr>
        <p:txBody>
          <a:bodyPr/>
          <a:lstStyle/>
          <a:p>
            <a:endParaRPr lang="el-GR" dirty="0"/>
          </a:p>
        </p:txBody>
      </p:sp>
      <p:sp>
        <p:nvSpPr>
          <p:cNvPr id="99348" name="Text Box 45"/>
          <p:cNvSpPr txBox="1">
            <a:spLocks noChangeArrowheads="1"/>
          </p:cNvSpPr>
          <p:nvPr/>
        </p:nvSpPr>
        <p:spPr bwMode="auto">
          <a:xfrm>
            <a:off x="3203575" y="4221163"/>
            <a:ext cx="576263" cy="360362"/>
          </a:xfrm>
          <a:prstGeom prst="rect">
            <a:avLst/>
          </a:prstGeom>
          <a:noFill/>
          <a:ln w="9525">
            <a:noFill/>
            <a:miter lim="800000"/>
            <a:headEnd/>
            <a:tailEnd/>
          </a:ln>
        </p:spPr>
        <p:txBody>
          <a:bodyPr/>
          <a:lstStyle/>
          <a:p>
            <a:pPr algn="ctr"/>
            <a:r>
              <a:rPr lang="en-US" dirty="0">
                <a:latin typeface="Times New Roman" charset="0"/>
              </a:rPr>
              <a:t>0</a:t>
            </a:r>
            <a:endParaRPr lang="el-GR" dirty="0">
              <a:latin typeface="Times New Roman" charset="0"/>
            </a:endParaRPr>
          </a:p>
        </p:txBody>
      </p:sp>
      <p:grpSp>
        <p:nvGrpSpPr>
          <p:cNvPr id="2" name="Group 46"/>
          <p:cNvGrpSpPr>
            <a:grpSpLocks/>
          </p:cNvGrpSpPr>
          <p:nvPr/>
        </p:nvGrpSpPr>
        <p:grpSpPr bwMode="auto">
          <a:xfrm>
            <a:off x="3706813" y="4221163"/>
            <a:ext cx="1655762" cy="228600"/>
            <a:chOff x="5940" y="7029"/>
            <a:chExt cx="2160" cy="360"/>
          </a:xfrm>
        </p:grpSpPr>
        <p:sp>
          <p:nvSpPr>
            <p:cNvPr id="99351" name="Text Box 47"/>
            <p:cNvSpPr txBox="1">
              <a:spLocks noChangeArrowheads="1"/>
            </p:cNvSpPr>
            <p:nvPr/>
          </p:nvSpPr>
          <p:spPr bwMode="auto">
            <a:xfrm>
              <a:off x="6660" y="7029"/>
              <a:ext cx="720" cy="360"/>
            </a:xfrm>
            <a:prstGeom prst="rect">
              <a:avLst/>
            </a:prstGeom>
            <a:noFill/>
            <a:ln w="9525">
              <a:noFill/>
              <a:miter lim="800000"/>
              <a:headEnd/>
              <a:tailEnd/>
            </a:ln>
          </p:spPr>
          <p:txBody>
            <a:bodyPr/>
            <a:lstStyle/>
            <a:p>
              <a:r>
                <a:rPr lang="en-US" dirty="0">
                  <a:latin typeface="Times New Roman" charset="0"/>
                </a:rPr>
                <a:t>100</a:t>
              </a:r>
              <a:endParaRPr lang="el-GR" dirty="0">
                <a:latin typeface="Times New Roman" charset="0"/>
              </a:endParaRPr>
            </a:p>
          </p:txBody>
        </p:sp>
        <p:sp>
          <p:nvSpPr>
            <p:cNvPr id="99352" name="Text Box 48"/>
            <p:cNvSpPr txBox="1">
              <a:spLocks noChangeArrowheads="1"/>
            </p:cNvSpPr>
            <p:nvPr/>
          </p:nvSpPr>
          <p:spPr bwMode="auto">
            <a:xfrm>
              <a:off x="7379" y="7029"/>
              <a:ext cx="721" cy="360"/>
            </a:xfrm>
            <a:prstGeom prst="rect">
              <a:avLst/>
            </a:prstGeom>
            <a:noFill/>
            <a:ln w="9525">
              <a:noFill/>
              <a:miter lim="800000"/>
              <a:headEnd/>
              <a:tailEnd/>
            </a:ln>
          </p:spPr>
          <p:txBody>
            <a:bodyPr/>
            <a:lstStyle/>
            <a:p>
              <a:endParaRPr lang="el-GR" sz="1200" dirty="0"/>
            </a:p>
            <a:p>
              <a:endParaRPr lang="el-GR" dirty="0"/>
            </a:p>
          </p:txBody>
        </p:sp>
        <p:sp>
          <p:nvSpPr>
            <p:cNvPr id="99353" name="Text Box 49"/>
            <p:cNvSpPr txBox="1">
              <a:spLocks noChangeArrowheads="1"/>
            </p:cNvSpPr>
            <p:nvPr/>
          </p:nvSpPr>
          <p:spPr bwMode="auto">
            <a:xfrm>
              <a:off x="5940" y="7029"/>
              <a:ext cx="541" cy="360"/>
            </a:xfrm>
            <a:prstGeom prst="rect">
              <a:avLst/>
            </a:prstGeom>
            <a:noFill/>
            <a:ln w="9525">
              <a:noFill/>
              <a:miter lim="800000"/>
              <a:headEnd/>
              <a:tailEnd/>
            </a:ln>
          </p:spPr>
          <p:txBody>
            <a:bodyPr/>
            <a:lstStyle/>
            <a:p>
              <a:endParaRPr lang="el-GR" dirty="0"/>
            </a:p>
          </p:txBody>
        </p:sp>
      </p:grpSp>
      <p:sp>
        <p:nvSpPr>
          <p:cNvPr id="99350" name="Rectangle 51"/>
          <p:cNvSpPr>
            <a:spLocks noGrp="1" noChangeArrowheads="1"/>
          </p:cNvSpPr>
          <p:nvPr>
            <p:ph type="title"/>
          </p:nvPr>
        </p:nvSpPr>
        <p:spPr>
          <a:xfrm>
            <a:off x="0" y="188912"/>
            <a:ext cx="9144000" cy="1079847"/>
          </a:xfrm>
          <a:noFill/>
        </p:spPr>
        <p:txBody>
          <a:bodyPr anchor="t"/>
          <a:lstStyle/>
          <a:p>
            <a:r>
              <a:rPr lang="el-GR" sz="3600" b="1" dirty="0" smtClean="0">
                <a:latin typeface="+mn-lt"/>
              </a:rPr>
              <a:t>Πολιτικές Επένδυσης σε Κυκλοφορούν Ενεργητικό (2)</a:t>
            </a:r>
            <a:r>
              <a:rPr lang="el-GR" sz="3600" dirty="0" smtClean="0">
                <a:latin typeface="+mn-lt"/>
              </a:rPr>
              <a:t> </a:t>
            </a:r>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a:xfrm>
            <a:off x="0" y="277812"/>
            <a:ext cx="9144000" cy="1134963"/>
          </a:xfrm>
          <a:noFill/>
        </p:spPr>
        <p:txBody>
          <a:bodyPr anchor="t"/>
          <a:lstStyle/>
          <a:p>
            <a:r>
              <a:rPr lang="el-GR" sz="3600" b="1" dirty="0" smtClean="0">
                <a:latin typeface="+mn-lt"/>
              </a:rPr>
              <a:t>Κίνδυνος και Απόδοση από την Επένδυση σε Κυκλοφορούν Ενεργητικό</a:t>
            </a:r>
            <a:r>
              <a:rPr lang="el-GR" sz="3600" dirty="0" smtClean="0">
                <a:latin typeface="+mn-lt"/>
              </a:rPr>
              <a:t> </a:t>
            </a:r>
          </a:p>
        </p:txBody>
      </p:sp>
      <p:sp>
        <p:nvSpPr>
          <p:cNvPr id="100356" name="Rectangle 3"/>
          <p:cNvSpPr>
            <a:spLocks noGrp="1" noChangeArrowheads="1"/>
          </p:cNvSpPr>
          <p:nvPr>
            <p:ph type="body" idx="1"/>
          </p:nvPr>
        </p:nvSpPr>
        <p:spPr>
          <a:xfrm>
            <a:off x="0" y="1485900"/>
            <a:ext cx="9144000" cy="5372100"/>
          </a:xfrm>
        </p:spPr>
        <p:txBody>
          <a:bodyPr/>
          <a:lstStyle/>
          <a:p>
            <a:pPr marL="0" indent="0" algn="just">
              <a:buFont typeface="Wingdings" pitchFamily="2" charset="2"/>
              <a:buNone/>
            </a:pPr>
            <a:r>
              <a:rPr lang="el-GR" sz="2800" dirty="0" smtClean="0"/>
              <a:t>Η χρησιμοποίηση περισσότερου κυκλοφορούντος ενεργητικού από μια επιχείρηση (για παράδειγμα, μέσω της αύξησης των μετρητών, των αποθεμάτων ή και των διαπραγματεύσιμων χρεογράφων) χωρίς μεταβολή των βραχυπροθέσμων υποχρεώσεων της, έχει ως συνέπεια την αύξηση της ρευστότητας της επιχείρησης. </a:t>
            </a:r>
          </a:p>
          <a:p>
            <a:pPr marL="0" indent="0" algn="just">
              <a:buFont typeface="Wingdings" pitchFamily="2" charset="2"/>
              <a:buNone/>
            </a:pPr>
            <a:r>
              <a:rPr lang="el-GR" sz="2800" dirty="0" smtClean="0"/>
              <a:t>Από την άλλη πλευρά, η χρησιμοποίηση περισσότερου κυκλοφορούντος ενεργητικού έχει ως συνέπεια τη μείωση της απόδοσης του ενεργητικού της επιχείρησης.</a:t>
            </a:r>
          </a:p>
          <a:p>
            <a:pPr marL="0" indent="0" algn="just">
              <a:buFont typeface="Wingdings" pitchFamily="2" charset="2"/>
              <a:buNone/>
            </a:pPr>
            <a:r>
              <a:rPr lang="el-GR" sz="2800" dirty="0" smtClean="0"/>
              <a:t>Μείωση του </a:t>
            </a:r>
            <a:r>
              <a:rPr lang="en-US" sz="2800" dirty="0" smtClean="0"/>
              <a:t>ROA</a:t>
            </a:r>
            <a:endParaRPr lang="el-GR" sz="2800" dirty="0" smtClean="0"/>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b="1" dirty="0" smtClean="0"/>
              <a:t>ΣΤΟΧΟΣ ΕΠΙΧΕΙΡΗΣΗΣ</a:t>
            </a:r>
            <a:endParaRPr lang="el-GR" b="1"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Είναι η μηδενική διακράτηση μετρητών, φροντίζοντας την χρηματοδότηση των εισπρακτέων λογαριασμών και των Αποθεμάτων από τους προμηθευτές της.</a:t>
            </a:r>
          </a:p>
          <a:p>
            <a:pPr algn="just"/>
            <a:r>
              <a:rPr lang="el-GR" dirty="0" smtClean="0"/>
              <a:t>Αυτό επιτυγχάνεται μόνο εάν η επιχείρηση μετατρέπει ταχύτατα τις Α΄ ύλες και τα αποθέματα σε τελικά προϊόντα. </a:t>
            </a:r>
          </a:p>
          <a:p>
            <a:pPr algn="just"/>
            <a:r>
              <a:rPr lang="el-GR" dirty="0" smtClean="0"/>
              <a:t>Και εάν συμβαίνει,</a:t>
            </a:r>
          </a:p>
          <a:p>
            <a:pPr algn="just"/>
            <a:r>
              <a:rPr lang="el-GR" dirty="0" smtClean="0"/>
              <a:t>Αποθέματα + Εισπρακτέοι Λογαριασμοί = Πληρωτέοι Λογαριασμοί</a:t>
            </a:r>
          </a:p>
          <a:p>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 name="Rectangle 66"/>
          <p:cNvSpPr>
            <a:spLocks noChangeArrowheads="1"/>
          </p:cNvSpPr>
          <p:nvPr/>
        </p:nvSpPr>
        <p:spPr bwMode="auto">
          <a:xfrm>
            <a:off x="2933700" y="76200"/>
            <a:ext cx="1752600" cy="533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000" b="1" dirty="0"/>
              <a:t>ΠΡΟΕΔΡΟΣ</a:t>
            </a:r>
          </a:p>
        </p:txBody>
      </p:sp>
      <p:sp>
        <p:nvSpPr>
          <p:cNvPr id="2115" name="Line 67"/>
          <p:cNvSpPr>
            <a:spLocks noChangeShapeType="1"/>
          </p:cNvSpPr>
          <p:nvPr/>
        </p:nvSpPr>
        <p:spPr bwMode="auto">
          <a:xfrm>
            <a:off x="1524000" y="838200"/>
            <a:ext cx="472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16" name="Line 68"/>
          <p:cNvSpPr>
            <a:spLocks noChangeShapeType="1"/>
          </p:cNvSpPr>
          <p:nvPr/>
        </p:nvSpPr>
        <p:spPr bwMode="auto">
          <a:xfrm>
            <a:off x="1524000" y="8382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17" name="Rectangle 69"/>
          <p:cNvSpPr>
            <a:spLocks noChangeArrowheads="1"/>
          </p:cNvSpPr>
          <p:nvPr/>
        </p:nvSpPr>
        <p:spPr bwMode="auto">
          <a:xfrm>
            <a:off x="0" y="1905000"/>
            <a:ext cx="3059832" cy="762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a:t>ΛΟΙΠΕΣ </a:t>
            </a:r>
            <a:r>
              <a:rPr lang="el-GR" altLang="el-GR" b="1" dirty="0" smtClean="0"/>
              <a:t>ΔΙΕΘΥΝΣΕΙΣ</a:t>
            </a:r>
          </a:p>
          <a:p>
            <a:pPr algn="ctr"/>
            <a:r>
              <a:rPr lang="el-GR" altLang="el-GR" b="1" dirty="0" smtClean="0"/>
              <a:t>(</a:t>
            </a:r>
            <a:r>
              <a:rPr lang="en-US" altLang="el-GR" b="1" dirty="0" smtClean="0"/>
              <a:t>MARKETING, </a:t>
            </a:r>
            <a:r>
              <a:rPr lang="el-GR" altLang="el-GR" b="1" dirty="0" smtClean="0"/>
              <a:t>ΠΩΛΗΣΕΩΝ</a:t>
            </a:r>
          </a:p>
          <a:p>
            <a:pPr algn="ctr"/>
            <a:r>
              <a:rPr lang="el-GR" altLang="el-GR" b="1" dirty="0" smtClean="0"/>
              <a:t>ΠΑΡΑΓΩΓΗΣ, ΠΡΟΣΩΠΙΚΟΥ)</a:t>
            </a:r>
            <a:endParaRPr lang="el-GR" altLang="el-GR" b="1" dirty="0"/>
          </a:p>
        </p:txBody>
      </p:sp>
      <p:sp>
        <p:nvSpPr>
          <p:cNvPr id="2118" name="Rectangle 70"/>
          <p:cNvSpPr>
            <a:spLocks noChangeArrowheads="1"/>
          </p:cNvSpPr>
          <p:nvPr/>
        </p:nvSpPr>
        <p:spPr bwMode="auto">
          <a:xfrm>
            <a:off x="4114800" y="1143000"/>
            <a:ext cx="4114800" cy="40011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l-GR" sz="2000" b="1" dirty="0" smtClean="0"/>
              <a:t>C.E.O</a:t>
            </a:r>
            <a:r>
              <a:rPr lang="en-US" altLang="el-GR" sz="1800" b="1" dirty="0" smtClean="0"/>
              <a:t>.</a:t>
            </a:r>
            <a:endParaRPr lang="el-GR" altLang="el-GR" sz="1800" b="1" dirty="0"/>
          </a:p>
        </p:txBody>
      </p:sp>
      <p:sp>
        <p:nvSpPr>
          <p:cNvPr id="2119" name="Rectangle 71"/>
          <p:cNvSpPr>
            <a:spLocks noChangeArrowheads="1"/>
          </p:cNvSpPr>
          <p:nvPr/>
        </p:nvSpPr>
        <p:spPr bwMode="auto">
          <a:xfrm>
            <a:off x="3886200" y="1895475"/>
            <a:ext cx="1905000" cy="7715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smtClean="0"/>
              <a:t>ΟΙΚΟΝΟΜΙΚ</a:t>
            </a:r>
            <a:r>
              <a:rPr lang="en-US" altLang="el-GR" b="1" dirty="0" smtClean="0"/>
              <a:t>O</a:t>
            </a:r>
            <a:r>
              <a:rPr lang="el-GR" altLang="el-GR" b="1" dirty="0" smtClean="0"/>
              <a:t>Σ </a:t>
            </a:r>
            <a:r>
              <a:rPr lang="el-GR" altLang="el-GR" b="1" dirty="0"/>
              <a:t/>
            </a:r>
            <a:br>
              <a:rPr lang="el-GR" altLang="el-GR" b="1" dirty="0"/>
            </a:br>
            <a:r>
              <a:rPr lang="el-GR" altLang="el-GR" b="1" dirty="0" smtClean="0"/>
              <a:t>ΔΙΕΥΘΥΝΤΗΣ</a:t>
            </a:r>
            <a:endParaRPr lang="el-GR" altLang="el-GR" b="1" dirty="0"/>
          </a:p>
          <a:p>
            <a:pPr algn="ctr"/>
            <a:r>
              <a:rPr lang="el-GR" altLang="el-GR" b="1" dirty="0"/>
              <a:t>(</a:t>
            </a:r>
            <a:r>
              <a:rPr lang="en-US" altLang="el-GR" b="1" dirty="0"/>
              <a:t>Treasurer)</a:t>
            </a:r>
            <a:endParaRPr lang="el-GR" altLang="el-GR" b="1" dirty="0"/>
          </a:p>
        </p:txBody>
      </p:sp>
      <p:sp>
        <p:nvSpPr>
          <p:cNvPr id="2120" name="Rectangle 72"/>
          <p:cNvSpPr>
            <a:spLocks noChangeArrowheads="1"/>
          </p:cNvSpPr>
          <p:nvPr/>
        </p:nvSpPr>
        <p:spPr bwMode="auto">
          <a:xfrm>
            <a:off x="6248400" y="1844824"/>
            <a:ext cx="2362200" cy="822176"/>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smtClean="0"/>
              <a:t>ΠΡΟΪΣΤΑΜΕΝΟΣ</a:t>
            </a:r>
            <a:endParaRPr lang="el-GR" altLang="el-GR" b="1" dirty="0"/>
          </a:p>
          <a:p>
            <a:pPr algn="ctr"/>
            <a:r>
              <a:rPr lang="el-GR" altLang="el-GR" b="1" dirty="0"/>
              <a:t>ΛΟΓΙΣΤΙΚΗΣ</a:t>
            </a:r>
          </a:p>
          <a:p>
            <a:pPr algn="ctr"/>
            <a:r>
              <a:rPr lang="el-GR" altLang="el-GR" b="1" dirty="0"/>
              <a:t>(Controller)</a:t>
            </a:r>
          </a:p>
        </p:txBody>
      </p:sp>
      <p:sp>
        <p:nvSpPr>
          <p:cNvPr id="2121" name="Line 73"/>
          <p:cNvSpPr>
            <a:spLocks noChangeShapeType="1"/>
          </p:cNvSpPr>
          <p:nvPr/>
        </p:nvSpPr>
        <p:spPr bwMode="auto">
          <a:xfrm>
            <a:off x="4800600" y="1676400"/>
            <a:ext cx="2819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2" name="Line 74"/>
          <p:cNvSpPr>
            <a:spLocks noChangeShapeType="1"/>
          </p:cNvSpPr>
          <p:nvPr/>
        </p:nvSpPr>
        <p:spPr bwMode="auto">
          <a:xfrm>
            <a:off x="3886200" y="609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3" name="Line 75"/>
          <p:cNvSpPr>
            <a:spLocks noChangeShapeType="1"/>
          </p:cNvSpPr>
          <p:nvPr/>
        </p:nvSpPr>
        <p:spPr bwMode="auto">
          <a:xfrm>
            <a:off x="4800600" y="1676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4" name="Line 76"/>
          <p:cNvSpPr>
            <a:spLocks noChangeShapeType="1"/>
          </p:cNvSpPr>
          <p:nvPr/>
        </p:nvSpPr>
        <p:spPr bwMode="auto">
          <a:xfrm>
            <a:off x="7620000" y="1676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5" name="Line 77"/>
          <p:cNvSpPr>
            <a:spLocks noChangeShapeType="1"/>
          </p:cNvSpPr>
          <p:nvPr/>
        </p:nvSpPr>
        <p:spPr bwMode="auto">
          <a:xfrm>
            <a:off x="6248400" y="1524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6" name="Line 78"/>
          <p:cNvSpPr>
            <a:spLocks noChangeShapeType="1"/>
          </p:cNvSpPr>
          <p:nvPr/>
        </p:nvSpPr>
        <p:spPr bwMode="auto">
          <a:xfrm>
            <a:off x="6248400" y="8382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7" name="Rectangle 79"/>
          <p:cNvSpPr>
            <a:spLocks noChangeArrowheads="1"/>
          </p:cNvSpPr>
          <p:nvPr/>
        </p:nvSpPr>
        <p:spPr bwMode="auto">
          <a:xfrm>
            <a:off x="3352800" y="2743200"/>
            <a:ext cx="2803376" cy="3505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l-GR" altLang="el-GR" sz="1600" dirty="0"/>
              <a:t>- </a:t>
            </a:r>
            <a:r>
              <a:rPr lang="el-GR" altLang="el-GR" sz="1600" b="1" dirty="0"/>
              <a:t>ΕΞΕΥΡΕΣΗ ΚΕΦΑΛΑΙΟΥ</a:t>
            </a:r>
          </a:p>
          <a:p>
            <a:r>
              <a:rPr lang="el-GR" altLang="el-GR" sz="1600" b="1" dirty="0"/>
              <a:t>- ΔΙΑΦΥΛΑΞΗ ΚΕΦΑΛΑΙΟΥ</a:t>
            </a:r>
          </a:p>
          <a:p>
            <a:r>
              <a:rPr lang="el-GR" altLang="el-GR" sz="1600" b="1" dirty="0"/>
              <a:t>- ΡΕΥΣΤΟΤΗΤΑ</a:t>
            </a:r>
          </a:p>
          <a:p>
            <a:r>
              <a:rPr lang="el-GR" altLang="el-GR" sz="1600" b="1" dirty="0"/>
              <a:t> (ΤΡΑΠΕΖΕΣ ΕΜΠΟΡΙΚΕΣ-</a:t>
            </a:r>
          </a:p>
          <a:p>
            <a:r>
              <a:rPr lang="el-GR" altLang="el-GR" sz="1600" b="1" dirty="0"/>
              <a:t> ΕΠΕΝΔΥΤΙΚΕΣ</a:t>
            </a:r>
            <a:r>
              <a:rPr lang="el-GR" altLang="el-GR" sz="1600" b="1" dirty="0" smtClean="0"/>
              <a:t>).</a:t>
            </a:r>
            <a:endParaRPr lang="el-GR" altLang="el-GR" sz="1600" b="1" dirty="0"/>
          </a:p>
          <a:p>
            <a:r>
              <a:rPr lang="el-GR" altLang="el-GR" sz="1600" b="1" dirty="0"/>
              <a:t>- ΕΚΘΕΣΕΙΣ ΡΕΥΣΤΟΤΗΤΑΣ</a:t>
            </a:r>
          </a:p>
          <a:p>
            <a:r>
              <a:rPr lang="el-GR" altLang="el-GR" sz="1600" b="1" dirty="0"/>
              <a:t>- </a:t>
            </a:r>
            <a:r>
              <a:rPr lang="el-GR" altLang="el-GR" sz="1600" b="1" dirty="0" smtClean="0"/>
              <a:t>ΤΑΜΕΙΑΚΗ </a:t>
            </a:r>
            <a:r>
              <a:rPr lang="el-GR" altLang="el-GR" sz="1600" b="1" dirty="0"/>
              <a:t>ΚΑΤΑΣΤΑΣΗ</a:t>
            </a:r>
          </a:p>
          <a:p>
            <a:r>
              <a:rPr lang="el-GR" altLang="el-GR" sz="1600" b="1" dirty="0"/>
              <a:t>- </a:t>
            </a:r>
            <a:r>
              <a:rPr lang="el-GR" altLang="el-GR" sz="1600" b="1" dirty="0" smtClean="0"/>
              <a:t>ΤΑΜΕΙΑΚΟ </a:t>
            </a:r>
            <a:r>
              <a:rPr lang="el-GR" altLang="el-GR" sz="1600" b="1" dirty="0"/>
              <a:t>ΠΡΟΓΡΑΜΜΑ</a:t>
            </a:r>
          </a:p>
          <a:p>
            <a:pPr>
              <a:buFontTx/>
              <a:buChar char="-"/>
            </a:pPr>
            <a:r>
              <a:rPr lang="el-GR" altLang="el-GR" sz="1600" b="1" dirty="0" smtClean="0"/>
              <a:t>ΔΙΑΧΕΙΡΙΣΗ:</a:t>
            </a:r>
          </a:p>
          <a:p>
            <a:r>
              <a:rPr lang="el-GR" altLang="el-GR" sz="1600" b="1" dirty="0" smtClean="0"/>
              <a:t>ΠΙΣΤΩΣΕΩΝ</a:t>
            </a:r>
            <a:endParaRPr lang="el-GR" altLang="el-GR" sz="1600" b="1" dirty="0"/>
          </a:p>
          <a:p>
            <a:r>
              <a:rPr lang="el-GR" altLang="el-GR" sz="1600" b="1" dirty="0" smtClean="0"/>
              <a:t>ΑΣΦΑΛΙΣΤΡΩΝ </a:t>
            </a:r>
          </a:p>
          <a:p>
            <a:r>
              <a:rPr lang="el-GR" altLang="el-GR" sz="1600" b="1" dirty="0" smtClean="0"/>
              <a:t>ΣΥΝΤΑΞΕΩΝ</a:t>
            </a:r>
            <a:endParaRPr lang="el-GR" altLang="el-GR" sz="1800" b="1" dirty="0"/>
          </a:p>
        </p:txBody>
      </p:sp>
      <p:sp>
        <p:nvSpPr>
          <p:cNvPr id="2128" name="Rectangle 80"/>
          <p:cNvSpPr>
            <a:spLocks noChangeArrowheads="1"/>
          </p:cNvSpPr>
          <p:nvPr/>
        </p:nvSpPr>
        <p:spPr bwMode="auto">
          <a:xfrm>
            <a:off x="6248400" y="2743200"/>
            <a:ext cx="2895600" cy="3505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r>
              <a:rPr lang="el-GR" altLang="el-GR" sz="1600" b="1" dirty="0"/>
              <a:t>-</a:t>
            </a:r>
            <a:r>
              <a:rPr lang="el-GR" altLang="el-GR" sz="1600" dirty="0"/>
              <a:t> </a:t>
            </a:r>
            <a:r>
              <a:rPr lang="el-GR" altLang="el-GR" sz="1600" b="1" dirty="0"/>
              <a:t>ΚΑΤΑΧΩΡΗΣΗ </a:t>
            </a:r>
            <a:r>
              <a:rPr lang="el-GR" altLang="el-GR" sz="1600" b="1" dirty="0" smtClean="0"/>
              <a:t> ΚΑΙ</a:t>
            </a:r>
          </a:p>
          <a:p>
            <a:pPr algn="just"/>
            <a:r>
              <a:rPr lang="el-GR" altLang="el-GR" sz="1600" b="1" dirty="0" smtClean="0"/>
              <a:t>ΠΑΡΟΥΣΙΑΣΗ ΤΙΜΟΛΟΓΙΩΝ</a:t>
            </a:r>
            <a:endParaRPr lang="el-GR" altLang="el-GR" sz="1600" b="1" dirty="0"/>
          </a:p>
          <a:p>
            <a:pPr algn="just"/>
            <a:r>
              <a:rPr lang="el-GR" altLang="el-GR" sz="1600" b="1" dirty="0" smtClean="0"/>
              <a:t>- ΚΑΤΑΡΤΙΣΗ </a:t>
            </a:r>
            <a:endParaRPr lang="el-GR" altLang="el-GR" sz="1600" b="1" dirty="0"/>
          </a:p>
          <a:p>
            <a:pPr algn="just"/>
            <a:r>
              <a:rPr lang="el-GR" altLang="el-GR" sz="1600" b="1" dirty="0"/>
              <a:t> </a:t>
            </a:r>
            <a:r>
              <a:rPr lang="el-GR" altLang="el-GR" sz="1600" b="1" dirty="0" smtClean="0"/>
              <a:t>ΟΙΚΟΝΟΜΙΚΩΝ ΚΑΙ</a:t>
            </a:r>
            <a:endParaRPr lang="el-GR" altLang="el-GR" sz="1600" b="1" dirty="0"/>
          </a:p>
          <a:p>
            <a:pPr algn="just"/>
            <a:r>
              <a:rPr lang="el-GR" altLang="el-GR" sz="1600" b="1" dirty="0" smtClean="0"/>
              <a:t>ΛΟΓΙΣΤΙΚΩΝ </a:t>
            </a:r>
            <a:r>
              <a:rPr lang="el-GR" altLang="el-GR" sz="1600" b="1" dirty="0"/>
              <a:t>ΚΑΤΑΣΤΑΣΕΩΝ</a:t>
            </a:r>
          </a:p>
          <a:p>
            <a:pPr algn="just"/>
            <a:r>
              <a:rPr lang="el-GR" altLang="el-GR" sz="1600" b="1" dirty="0"/>
              <a:t>- ΜΙΣΘΟΔΟΣΙΑ</a:t>
            </a:r>
          </a:p>
          <a:p>
            <a:pPr algn="just"/>
            <a:r>
              <a:rPr lang="el-GR" altLang="el-GR" sz="1600" b="1" dirty="0"/>
              <a:t>- ΚΑΤΑΒΟΛΗ ΦΟΡΩΝ</a:t>
            </a:r>
          </a:p>
          <a:p>
            <a:pPr algn="just"/>
            <a:r>
              <a:rPr lang="el-GR" altLang="el-GR" sz="1600" b="1" dirty="0"/>
              <a:t>- ΕΣΩΤΕΡΙΚΗ </a:t>
            </a:r>
          </a:p>
          <a:p>
            <a:pPr algn="just"/>
            <a:r>
              <a:rPr lang="el-GR" altLang="el-GR" sz="1600" b="1" dirty="0"/>
              <a:t>  ΔΙΑΧΕΙΡΙΣΗ ΚΑΙ</a:t>
            </a:r>
          </a:p>
          <a:p>
            <a:pPr algn="just"/>
            <a:r>
              <a:rPr lang="el-GR" altLang="el-GR" sz="1600" b="1" dirty="0"/>
              <a:t>  ΕΛΕΓΧΟΣ</a:t>
            </a:r>
          </a:p>
          <a:p>
            <a:endParaRPr lang="el-GR" altLang="el-GR" sz="1600" dirty="0"/>
          </a:p>
          <a:p>
            <a:endParaRPr lang="el-GR" altLang="el-GR" sz="1600" dirty="0"/>
          </a:p>
          <a:p>
            <a:endParaRPr lang="el-GR" altLang="el-GR" sz="1600" dirty="0"/>
          </a:p>
        </p:txBody>
      </p:sp>
      <p:sp>
        <p:nvSpPr>
          <p:cNvPr id="2130" name="Rectangle 82"/>
          <p:cNvSpPr>
            <a:spLocks noChangeArrowheads="1"/>
          </p:cNvSpPr>
          <p:nvPr/>
        </p:nvSpPr>
        <p:spPr bwMode="auto">
          <a:xfrm>
            <a:off x="0" y="3581400"/>
            <a:ext cx="3275856" cy="2667000"/>
          </a:xfrm>
          <a:prstGeom prst="rect">
            <a:avLst/>
          </a:prstGeom>
          <a:solidFill>
            <a:srgbClr val="00FFFF"/>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dirty="0"/>
              <a:t> </a:t>
            </a:r>
            <a:r>
              <a:rPr lang="el-GR" altLang="el-GR" sz="1600" b="1" u="sng" dirty="0" smtClean="0"/>
              <a:t>ΓΡΑΜΜΑΤΕΙΣ</a:t>
            </a:r>
            <a:endParaRPr lang="el-GR" altLang="el-GR" sz="1600" b="1" u="sng" dirty="0"/>
          </a:p>
          <a:p>
            <a:endParaRPr lang="el-GR" altLang="el-GR" sz="1600" b="1" dirty="0"/>
          </a:p>
          <a:p>
            <a:r>
              <a:rPr lang="el-GR" altLang="el-GR" sz="1600" b="1" dirty="0"/>
              <a:t>- ΜΕΤΑΒΙΒΑΣΗ ΠΛΗΡΟΦΟΡΙΩΝ</a:t>
            </a:r>
          </a:p>
          <a:p>
            <a:r>
              <a:rPr lang="el-GR" altLang="el-GR" sz="1600" b="1" dirty="0"/>
              <a:t>- ΝΟΜΙΚΕΣ ΥΠΟΘΕΣΕΙΣ</a:t>
            </a:r>
          </a:p>
          <a:p>
            <a:r>
              <a:rPr lang="el-GR" altLang="el-GR" sz="1600" b="1" dirty="0"/>
              <a:t>- ΤΗΡΗΣΗ ΑΡΧΕΙΟΥ ΕΠΙΤΡΟΠΩΝ</a:t>
            </a:r>
          </a:p>
          <a:p>
            <a:r>
              <a:rPr lang="el-GR" altLang="el-GR" sz="1600" b="1" dirty="0"/>
              <a:t>   ΑΝΩΤΑΤΟΥ ΕΠΙΠΕΔΟΥ</a:t>
            </a:r>
          </a:p>
          <a:p>
            <a:r>
              <a:rPr lang="el-GR" altLang="el-GR" sz="1600" b="1" dirty="0"/>
              <a:t>- ΤΗΡΗΣΗ ΑΡΧΕΙΟΥ ΤΙΤΛΩΝ</a:t>
            </a:r>
          </a:p>
          <a:p>
            <a:r>
              <a:rPr lang="el-GR" altLang="el-GR" sz="1600" b="1" dirty="0"/>
              <a:t>   ΙΔΙΟΚΤΗΣΙΑΣ</a:t>
            </a:r>
          </a:p>
          <a:p>
            <a:r>
              <a:rPr lang="el-GR" altLang="el-GR" sz="1600" b="1" dirty="0"/>
              <a:t>- ΑΡΧΕΙΟ ΔΑΝΕΙΟΛΗΠΤΙΚΗΣ</a:t>
            </a:r>
          </a:p>
          <a:p>
            <a:r>
              <a:rPr lang="el-GR" altLang="el-GR" sz="1600" b="1" dirty="0"/>
              <a:t>   ΔΡΑΣΤΗΡΙΟΤΗΤΑΣ</a:t>
            </a:r>
          </a:p>
          <a:p>
            <a:endParaRPr lang="el-GR" altLang="el-GR" sz="1600" dirty="0"/>
          </a:p>
        </p:txBody>
      </p:sp>
      <p:sp>
        <p:nvSpPr>
          <p:cNvPr id="2131" name="Line 83"/>
          <p:cNvSpPr>
            <a:spLocks noChangeShapeType="1"/>
          </p:cNvSpPr>
          <p:nvPr/>
        </p:nvSpPr>
        <p:spPr bwMode="auto">
          <a:xfrm>
            <a:off x="8763000" y="1600200"/>
            <a:ext cx="0" cy="304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Tree>
    <p:extLst>
      <p:ext uri="{BB962C8B-B14F-4D97-AF65-F5344CB8AC3E}">
        <p14:creationId xmlns:p14="http://schemas.microsoft.com/office/powerpoint/2010/main" val="556567751"/>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b="1" dirty="0" smtClean="0"/>
              <a:t>Υπολογισμός Αναγκών σε ΚΚ</a:t>
            </a:r>
            <a:endParaRPr lang="el-GR" b="1" dirty="0"/>
          </a:p>
        </p:txBody>
      </p:sp>
      <p:sp>
        <p:nvSpPr>
          <p:cNvPr id="3" name="2 - Θέση περιεχομένου"/>
          <p:cNvSpPr>
            <a:spLocks noGrp="1"/>
          </p:cNvSpPr>
          <p:nvPr>
            <p:ph idx="1"/>
          </p:nvPr>
        </p:nvSpPr>
        <p:spPr>
          <a:xfrm>
            <a:off x="0" y="1052736"/>
            <a:ext cx="9144000" cy="5805264"/>
          </a:xfrm>
        </p:spPr>
        <p:txBody>
          <a:bodyPr/>
          <a:lstStyle/>
          <a:p>
            <a:r>
              <a:rPr lang="el-GR" dirty="0" smtClean="0"/>
              <a:t>ΑΚΚ = Πελάτες + Γραμμάτια Εισπρακτέα + Αποθέματα + Μεταβατικοί λογαριασμοί του Ενεργητικού (δεν περιλαμβάνονται: μακροπρόθεσμες απαιτήσεις εισπρακτέες την επόμενη χρήση)</a:t>
            </a:r>
          </a:p>
          <a:p>
            <a:r>
              <a:rPr lang="el-GR" b="1" dirty="0" smtClean="0"/>
              <a:t>Μείον</a:t>
            </a:r>
          </a:p>
          <a:p>
            <a:r>
              <a:rPr lang="el-GR" dirty="0" smtClean="0"/>
              <a:t>Προμηθευτές + δεδουλευμένες δαπάνες + Μεταβατικοί λογαριασμοί του Παθητικού (δεν περιλαμβάνονται: Βραχυπρόθεσμα δάνεια, μερίσματα πληρωτέα, μακροπρόθεσμες υποχρεώσεις πληρωτέες την επόμενη χρήση).</a:t>
            </a:r>
          </a:p>
          <a:p>
            <a:endParaRPr lang="el-GR" dirty="0" smtClean="0"/>
          </a:p>
          <a:p>
            <a:endParaRPr lang="el-GR" dirty="0"/>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964488" cy="850106"/>
          </a:xfrm>
        </p:spPr>
        <p:txBody>
          <a:bodyPr/>
          <a:lstStyle/>
          <a:p>
            <a:r>
              <a:rPr lang="el-GR" b="1" dirty="0" smtClean="0"/>
              <a:t>Υπολογισμός Ανάγκης σε</a:t>
            </a:r>
            <a:br>
              <a:rPr lang="el-GR" b="1" dirty="0" smtClean="0"/>
            </a:br>
            <a:r>
              <a:rPr lang="el-GR" b="1" dirty="0" smtClean="0"/>
              <a:t>Βραχυπρόθεσμο Δανεισμό</a:t>
            </a:r>
            <a:endParaRPr lang="el-GR" b="1"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1) Διαρκή Κεφάλαια δηλαδή Καθαρό Κ.Κ. και</a:t>
            </a:r>
          </a:p>
          <a:p>
            <a:r>
              <a:rPr lang="el-GR" dirty="0" smtClean="0"/>
              <a:t>2) Βραχυπρόθεσμα δάνεια</a:t>
            </a:r>
          </a:p>
          <a:p>
            <a:pPr algn="just"/>
            <a:r>
              <a:rPr lang="el-GR" dirty="0" smtClean="0"/>
              <a:t>Προκειμένου να υπολογίσομε το ύψος του βραχυπρόθεσμου τραπεζικού δανεισμού που θα χρειασθεί υπολογίζουμε το ΚΚ και το αφαιρούμε από τις ΑΚΚ. Δηλαδή ΒΔ = ΑΚΚ-ΚΚ</a:t>
            </a:r>
          </a:p>
          <a:p>
            <a:pPr algn="just"/>
            <a:r>
              <a:rPr lang="el-GR" dirty="0" smtClean="0"/>
              <a:t>Ο Βραχυπρόθεσμος δανεισμός είναι το μέρος των ΑΚΚ που δεν καλύπτεται από το ΚΚ (δηλ. Μ/Μ κεφάλαια).</a:t>
            </a:r>
          </a:p>
          <a:p>
            <a:endParaRPr lang="el-GR" dirty="0"/>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92696"/>
          </a:xfrm>
        </p:spPr>
        <p:txBody>
          <a:bodyPr/>
          <a:lstStyle/>
          <a:p>
            <a:r>
              <a:rPr lang="el-GR" b="1" dirty="0" smtClean="0"/>
              <a:t>ΑΣΚΗΣΗ</a:t>
            </a:r>
            <a:endParaRPr lang="el-GR" b="1"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620688"/>
            <a:ext cx="9143999" cy="623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ΤΑΜΕΙΑΚΟ ΑΠΟΤΕΛΕΣΜΑ</a:t>
            </a:r>
            <a:endParaRPr lang="el-GR" b="1" dirty="0"/>
          </a:p>
        </p:txBody>
      </p:sp>
      <p:sp>
        <p:nvSpPr>
          <p:cNvPr id="3" name="2 - Θέση περιεχομένου"/>
          <p:cNvSpPr>
            <a:spLocks noGrp="1"/>
          </p:cNvSpPr>
          <p:nvPr>
            <p:ph idx="1"/>
          </p:nvPr>
        </p:nvSpPr>
        <p:spPr>
          <a:xfrm>
            <a:off x="0" y="1600200"/>
            <a:ext cx="9144000" cy="5257800"/>
          </a:xfrm>
        </p:spPr>
        <p:txBody>
          <a:bodyPr>
            <a:normAutofit/>
          </a:bodyPr>
          <a:lstStyle/>
          <a:p>
            <a:r>
              <a:rPr lang="el-GR" dirty="0"/>
              <a:t>Ορισμός</a:t>
            </a:r>
          </a:p>
          <a:p>
            <a:r>
              <a:rPr lang="el-GR" dirty="0" smtClean="0"/>
              <a:t>Τ.Α</a:t>
            </a:r>
            <a:r>
              <a:rPr lang="el-GR" dirty="0"/>
              <a:t>. = Χρεόγραφα + </a:t>
            </a:r>
            <a:r>
              <a:rPr lang="el-GR" dirty="0" smtClean="0"/>
              <a:t>Διαθέσιμα </a:t>
            </a:r>
            <a:r>
              <a:rPr lang="el-GR" dirty="0"/>
              <a:t>– </a:t>
            </a:r>
            <a:r>
              <a:rPr lang="el-GR" dirty="0" smtClean="0"/>
              <a:t>Βραχυπρόθεσμες Τραπεζικές </a:t>
            </a:r>
            <a:r>
              <a:rPr lang="el-GR" dirty="0"/>
              <a:t>Υποχρεώσεις</a:t>
            </a:r>
          </a:p>
          <a:p>
            <a:r>
              <a:rPr lang="el-GR" dirty="0" smtClean="0"/>
              <a:t>Και</a:t>
            </a:r>
            <a:endParaRPr lang="el-GR" dirty="0"/>
          </a:p>
          <a:p>
            <a:r>
              <a:rPr lang="el-GR" b="1" dirty="0" smtClean="0"/>
              <a:t>Τ.Α</a:t>
            </a:r>
            <a:r>
              <a:rPr lang="el-GR" b="1" dirty="0"/>
              <a:t>. = Κ.Κ. – Ανάγκες σε Κ.Κ.</a:t>
            </a:r>
          </a:p>
          <a:p>
            <a:r>
              <a:rPr lang="el-GR" dirty="0"/>
              <a:t>Το Τ.Α. μπορεί να είναι θετικό, αρνητικό ή μηδενικό.</a:t>
            </a: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l-GR" b="1" dirty="0" smtClean="0"/>
              <a:t>ΠΑΡΑΔΕΙΓΜΑ</a:t>
            </a:r>
            <a:endParaRPr lang="el-GR" b="1" dirty="0"/>
          </a:p>
        </p:txBody>
      </p:sp>
      <p:pic>
        <p:nvPicPr>
          <p:cNvPr id="4191234" name="Picture 2"/>
          <p:cNvPicPr>
            <a:picLocks noGrp="1" noChangeAspect="1" noChangeArrowheads="1"/>
          </p:cNvPicPr>
          <p:nvPr>
            <p:ph idx="1"/>
          </p:nvPr>
        </p:nvPicPr>
        <p:blipFill>
          <a:blip r:embed="rId2" cstate="print"/>
          <a:srcRect/>
          <a:stretch>
            <a:fillRect/>
          </a:stretch>
        </p:blipFill>
        <p:spPr bwMode="auto">
          <a:xfrm>
            <a:off x="0" y="3717032"/>
            <a:ext cx="9144000" cy="2880320"/>
          </a:xfrm>
          <a:prstGeom prst="rect">
            <a:avLst/>
          </a:prstGeom>
          <a:noFill/>
          <a:ln w="9525">
            <a:noFill/>
            <a:miter lim="800000"/>
            <a:headEnd/>
            <a:tailEnd/>
          </a:ln>
        </p:spPr>
      </p:pic>
      <p:pic>
        <p:nvPicPr>
          <p:cNvPr id="4191235" name="Picture 3"/>
          <p:cNvPicPr>
            <a:picLocks noChangeAspect="1" noChangeArrowheads="1"/>
          </p:cNvPicPr>
          <p:nvPr/>
        </p:nvPicPr>
        <p:blipFill>
          <a:blip r:embed="rId3" cstate="print"/>
          <a:srcRect/>
          <a:stretch>
            <a:fillRect/>
          </a:stretch>
        </p:blipFill>
        <p:spPr bwMode="auto">
          <a:xfrm>
            <a:off x="0" y="980728"/>
            <a:ext cx="9144000"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lstStyle/>
          <a:p>
            <a:r>
              <a:rPr lang="el-GR" b="1" dirty="0" smtClean="0"/>
              <a:t>ΠΑΡΑΤΗΡΗΣΕΙΣ</a:t>
            </a:r>
            <a:endParaRPr lang="el-GR" b="1" dirty="0"/>
          </a:p>
        </p:txBody>
      </p:sp>
      <p:sp>
        <p:nvSpPr>
          <p:cNvPr id="3" name="2 - Θέση περιεχομένου"/>
          <p:cNvSpPr>
            <a:spLocks noGrp="1"/>
          </p:cNvSpPr>
          <p:nvPr>
            <p:ph idx="1"/>
          </p:nvPr>
        </p:nvSpPr>
        <p:spPr>
          <a:xfrm>
            <a:off x="0" y="1196752"/>
            <a:ext cx="9144000" cy="5661248"/>
          </a:xfrm>
        </p:spPr>
        <p:txBody>
          <a:bodyPr>
            <a:normAutofit fontScale="92500" lnSpcReduction="20000"/>
          </a:bodyPr>
          <a:lstStyle/>
          <a:p>
            <a:pPr algn="just"/>
            <a:r>
              <a:rPr lang="el-GR" dirty="0"/>
              <a:t>Παρατηρείται ότι το Τ.Α. είναι αρνητικό. Αυτό </a:t>
            </a:r>
            <a:r>
              <a:rPr lang="el-GR" dirty="0" smtClean="0"/>
              <a:t>δείχνει ότι </a:t>
            </a:r>
            <a:r>
              <a:rPr lang="el-GR" dirty="0"/>
              <a:t>οι ανάγκες χρηματοδότησης του </a:t>
            </a:r>
            <a:r>
              <a:rPr lang="el-GR" dirty="0" smtClean="0"/>
              <a:t>κύκλου εκμετάλλευσης </a:t>
            </a:r>
            <a:r>
              <a:rPr lang="el-GR" dirty="0"/>
              <a:t>δεν καλύπτονται εξ’ ολοκλήρου από </a:t>
            </a:r>
            <a:r>
              <a:rPr lang="el-GR" dirty="0" smtClean="0"/>
              <a:t>το Κ.Κ</a:t>
            </a:r>
            <a:r>
              <a:rPr lang="el-GR" dirty="0"/>
              <a:t>. Έτσι λοιπόν οι βραχυπρόθεσμες </a:t>
            </a:r>
            <a:r>
              <a:rPr lang="el-GR" dirty="0" smtClean="0"/>
              <a:t>τραπεζικές υποχρεώσεις </a:t>
            </a:r>
            <a:r>
              <a:rPr lang="el-GR" dirty="0"/>
              <a:t>έρχονται να καλύψουν τη διαφορά. (</a:t>
            </a:r>
            <a:r>
              <a:rPr lang="el-GR" dirty="0" smtClean="0"/>
              <a:t>Εδώ 60000 – 20000 - 20000 = 20000 Βραχυπρόθεσμος  Δανεισμός επιπλέον </a:t>
            </a:r>
            <a:r>
              <a:rPr lang="el-GR" dirty="0"/>
              <a:t>των μετρητών)</a:t>
            </a:r>
          </a:p>
          <a:p>
            <a:pPr algn="just"/>
            <a:r>
              <a:rPr lang="el-GR" dirty="0" smtClean="0"/>
              <a:t>Αξίζει </a:t>
            </a:r>
            <a:r>
              <a:rPr lang="el-GR" dirty="0"/>
              <a:t>να σημειωθεί ότι ο τύπος του Τ.Α:</a:t>
            </a:r>
          </a:p>
          <a:p>
            <a:pPr algn="just"/>
            <a:r>
              <a:rPr lang="el-GR" dirty="0" smtClean="0"/>
              <a:t>Τ.Α</a:t>
            </a:r>
            <a:r>
              <a:rPr lang="el-GR" dirty="0"/>
              <a:t>. = Χρεόγραφα + </a:t>
            </a:r>
            <a:r>
              <a:rPr lang="el-GR" dirty="0" smtClean="0"/>
              <a:t>Διαθέσιμα </a:t>
            </a:r>
            <a:r>
              <a:rPr lang="el-GR" dirty="0"/>
              <a:t>– </a:t>
            </a:r>
            <a:r>
              <a:rPr lang="el-GR" dirty="0" smtClean="0"/>
              <a:t>Βραχυπρόθεσμες Τραπεζικές </a:t>
            </a:r>
            <a:r>
              <a:rPr lang="el-GR" dirty="0"/>
              <a:t>Υποχρεώσεις χρησιμοποιείται συχνά </a:t>
            </a:r>
            <a:r>
              <a:rPr lang="el-GR" dirty="0" smtClean="0"/>
              <a:t>ως επαλήθευση </a:t>
            </a:r>
            <a:r>
              <a:rPr lang="el-GR" dirty="0"/>
              <a:t>του αποτελέσματος του τύπου </a:t>
            </a:r>
            <a:endParaRPr lang="el-GR" dirty="0" smtClean="0"/>
          </a:p>
          <a:p>
            <a:pPr algn="just"/>
            <a:r>
              <a:rPr lang="el-GR" dirty="0" smtClean="0"/>
              <a:t>Τ.Α</a:t>
            </a:r>
            <a:r>
              <a:rPr lang="el-GR" dirty="0"/>
              <a:t>. = Κ.Κ</a:t>
            </a:r>
            <a:r>
              <a:rPr lang="el-GR" dirty="0" smtClean="0"/>
              <a:t>. – </a:t>
            </a:r>
            <a:r>
              <a:rPr lang="el-GR" dirty="0"/>
              <a:t>Ανάγκες σε Κ.Κ.</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916832"/>
          </a:xfrm>
        </p:spPr>
        <p:txBody>
          <a:bodyPr>
            <a:noAutofit/>
          </a:bodyPr>
          <a:lstStyle/>
          <a:p>
            <a:r>
              <a:rPr lang="el-GR" sz="2800" b="1" dirty="0"/>
              <a:t>ΒΑΣΙΚΟΙ ΚΑΝΟΝΕΣ </a:t>
            </a:r>
            <a:r>
              <a:rPr lang="el-GR" sz="2800" b="1" dirty="0" smtClean="0"/>
              <a:t>ΧΡΗΜΑΤΟΔΟΤΗΣΗΣ </a:t>
            </a:r>
            <a:r>
              <a:rPr lang="el-GR" sz="2800" b="1" dirty="0"/>
              <a:t>ΓΙΑ ΤΗΝ </a:t>
            </a:r>
            <a:r>
              <a:rPr lang="el-GR" sz="2800" b="1" dirty="0" smtClean="0"/>
              <a:t>ΥΓΕΙΗ ΧΡΗΜΑΤΟΟΙΚΟΝΟΜΙΚΗ ΔΙΑΡΘΡΩΣΗ </a:t>
            </a:r>
            <a:r>
              <a:rPr lang="el-GR" sz="2800" b="1" dirty="0"/>
              <a:t>ΤΗΣ </a:t>
            </a:r>
            <a:r>
              <a:rPr lang="el-GR" sz="2800" b="1" dirty="0" smtClean="0"/>
              <a:t>ΕΠΙΧΕΙΡΗΣΗΣ ΚΑΙ </a:t>
            </a:r>
            <a:r>
              <a:rPr lang="el-GR" sz="2800" b="1" dirty="0"/>
              <a:t>ΤΗΝ ΕΞΑΣΦΑΛΙΣΗ ΜΑΚΡΟΧΡΟΝΙΑΣ </a:t>
            </a:r>
            <a:r>
              <a:rPr lang="el-GR" sz="2800" b="1" dirty="0" smtClean="0"/>
              <a:t>ΚΑΙ ΒΡΑΧΥΧΡΟΝΙΑΣ </a:t>
            </a:r>
            <a:r>
              <a:rPr lang="el-GR" sz="2800" b="1" dirty="0"/>
              <a:t>ΙΣΟΡΡΟΠΙΑΣ</a:t>
            </a:r>
          </a:p>
        </p:txBody>
      </p:sp>
      <p:sp>
        <p:nvSpPr>
          <p:cNvPr id="3" name="2 - Θέση περιεχομένου"/>
          <p:cNvSpPr>
            <a:spLocks noGrp="1"/>
          </p:cNvSpPr>
          <p:nvPr>
            <p:ph idx="1"/>
          </p:nvPr>
        </p:nvSpPr>
        <p:spPr>
          <a:xfrm>
            <a:off x="0" y="2060848"/>
            <a:ext cx="9144000" cy="4797152"/>
          </a:xfrm>
        </p:spPr>
        <p:txBody>
          <a:bodyPr>
            <a:normAutofit fontScale="92500" lnSpcReduction="10000"/>
          </a:bodyPr>
          <a:lstStyle/>
          <a:p>
            <a:pPr algn="just"/>
            <a:r>
              <a:rPr lang="el-GR" dirty="0"/>
              <a:t>Τα πάγια στοιχεία της επιχείρησης θα πρέπει </a:t>
            </a:r>
            <a:r>
              <a:rPr lang="el-GR" dirty="0" smtClean="0"/>
              <a:t>να χρηματοδοτούνται </a:t>
            </a:r>
            <a:r>
              <a:rPr lang="el-GR" dirty="0"/>
              <a:t>από κεφάλαια μακράς διάρκειας</a:t>
            </a:r>
          </a:p>
          <a:p>
            <a:pPr algn="just"/>
            <a:r>
              <a:rPr lang="el-GR" dirty="0" smtClean="0"/>
              <a:t>Το </a:t>
            </a:r>
            <a:r>
              <a:rPr lang="el-GR" dirty="0"/>
              <a:t>Μόνιμο Κεφάλαιο Κίνησης (KK) θα πρέπει να </a:t>
            </a:r>
            <a:r>
              <a:rPr lang="el-GR" dirty="0" smtClean="0"/>
              <a:t>είναι  μεγαλύτερο </a:t>
            </a:r>
            <a:r>
              <a:rPr lang="el-GR" dirty="0"/>
              <a:t>του μηδενός και να καλύπτει τα στοιχεία </a:t>
            </a:r>
            <a:r>
              <a:rPr lang="el-GR" dirty="0" smtClean="0"/>
              <a:t>του κυκλοφορούντος </a:t>
            </a:r>
            <a:r>
              <a:rPr lang="el-GR" dirty="0"/>
              <a:t>ενεργητικού που έχουν μακρά διάρκεια.</a:t>
            </a:r>
          </a:p>
          <a:p>
            <a:pPr algn="just"/>
            <a:r>
              <a:rPr lang="el-GR" dirty="0" smtClean="0"/>
              <a:t>Το </a:t>
            </a:r>
            <a:r>
              <a:rPr lang="el-GR" dirty="0"/>
              <a:t>βραχείας διάρκειας (μεταβλητό) μέρος </a:t>
            </a:r>
            <a:r>
              <a:rPr lang="el-GR" dirty="0" smtClean="0"/>
              <a:t>του κυκλοφορούντος </a:t>
            </a:r>
            <a:r>
              <a:rPr lang="el-GR" dirty="0"/>
              <a:t>ενεργητικού μπορεί να </a:t>
            </a:r>
            <a:r>
              <a:rPr lang="el-GR" dirty="0" smtClean="0"/>
              <a:t>χρηματοδοτείται και </a:t>
            </a:r>
            <a:r>
              <a:rPr lang="el-GR" dirty="0"/>
              <a:t>από βραχυπρόθεσμα κεφάλαια.</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smtClean="0"/>
              <a:t>ΟΡΘΟΛΟΓΙΚΗ ΠΟΛΙΤΙΚΗ ΧΡΗΜΑΤΟΔΟΤΗΣΗΣ</a:t>
            </a:r>
            <a:endParaRPr lang="el-GR" b="1"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0" y="1600200"/>
            <a:ext cx="9144000" cy="5257800"/>
          </a:xfrm>
          <a:prstGeom prst="rect">
            <a:avLst/>
          </a:prstGeom>
          <a:noFill/>
          <a:ln w="9525">
            <a:noFill/>
            <a:miter lim="800000"/>
            <a:headEnd/>
            <a:tailEnd/>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22114"/>
          </a:xfrm>
        </p:spPr>
        <p:txBody>
          <a:bodyPr>
            <a:noAutofit/>
          </a:bodyPr>
          <a:lstStyle/>
          <a:p>
            <a:r>
              <a:rPr lang="el-GR" sz="3600" b="1" dirty="0" smtClean="0"/>
              <a:t>ΑΣΚΗΣΗ ΧΡΗΜΑΤΟΔΟΤΗΣΗΣ ΠΑΓΙΟΥ ΚΑΙ ΚΥΚΛΟΦΟΡΟΥΝΤΟΣ ΕΝΕΡΓΗΤΙΚΟΥ</a:t>
            </a:r>
            <a:endParaRPr lang="el-GR" sz="3600" b="1"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1268760"/>
            <a:ext cx="9144000" cy="5589239"/>
          </a:xfrm>
          <a:prstGeom prst="rect">
            <a:avLst/>
          </a:prstGeom>
          <a:noFill/>
          <a:ln w="9525">
            <a:noFill/>
            <a:miter lim="800000"/>
            <a:headEnd/>
            <a:tailEnd/>
          </a:ln>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lstStyle/>
          <a:p>
            <a:r>
              <a:rPr lang="el-GR" b="1" dirty="0" smtClean="0"/>
              <a:t>ΛΥΣΗ</a:t>
            </a:r>
            <a:endParaRPr lang="el-GR" b="1" dirty="0"/>
          </a:p>
        </p:txBody>
      </p:sp>
      <p:sp>
        <p:nvSpPr>
          <p:cNvPr id="3" name="2 - Θέση περιεχομένου"/>
          <p:cNvSpPr>
            <a:spLocks noGrp="1"/>
          </p:cNvSpPr>
          <p:nvPr>
            <p:ph idx="1"/>
          </p:nvPr>
        </p:nvSpPr>
        <p:spPr>
          <a:xfrm>
            <a:off x="0" y="836712"/>
            <a:ext cx="9144000" cy="6021288"/>
          </a:xfrm>
        </p:spPr>
        <p:txBody>
          <a:bodyPr>
            <a:noAutofit/>
          </a:bodyPr>
          <a:lstStyle/>
          <a:p>
            <a:pPr algn="just"/>
            <a:r>
              <a:rPr lang="el-GR" sz="2800" dirty="0" smtClean="0"/>
              <a:t>Το ελάχιστο ύψος του κυκλοφορούντος ενεργητικού είναι </a:t>
            </a:r>
            <a:r>
              <a:rPr lang="el-GR" sz="2800" b="1" dirty="0" smtClean="0"/>
              <a:t>18.000 ευρώ</a:t>
            </a:r>
          </a:p>
          <a:p>
            <a:pPr algn="just"/>
            <a:r>
              <a:rPr lang="el-GR" sz="2800" dirty="0" smtClean="0"/>
              <a:t>Το μέγιστο ύψος του κυκλοφορούντος ενεργητικού είναι </a:t>
            </a:r>
            <a:r>
              <a:rPr lang="el-GR" sz="2800" b="1" dirty="0" smtClean="0"/>
              <a:t>45.000 ευρώ</a:t>
            </a:r>
          </a:p>
          <a:p>
            <a:pPr algn="just"/>
            <a:r>
              <a:rPr lang="el-GR" sz="2800" dirty="0" smtClean="0"/>
              <a:t>Εποχιακό κυκλοφορούν = 45.000 – 18.000 = </a:t>
            </a:r>
            <a:r>
              <a:rPr lang="el-GR" sz="2800" b="1" dirty="0" smtClean="0"/>
              <a:t>27.000 ανάγκη βραχυπρόθεσμης χρηματοδότησης </a:t>
            </a:r>
            <a:r>
              <a:rPr lang="el-GR" sz="2800" dirty="0" smtClean="0"/>
              <a:t>(είτε δάνεια είτε προμηθευτές)</a:t>
            </a:r>
          </a:p>
          <a:p>
            <a:pPr algn="just"/>
            <a:r>
              <a:rPr lang="el-GR" sz="2800" dirty="0" smtClean="0"/>
              <a:t>Ανάγκες σε μακροπρόθεσμα κεφάλαια = πάγιο ενεργητικό + ελάχιστο κυκλοφορούν = 40.000 + 18.000 = </a:t>
            </a:r>
            <a:r>
              <a:rPr lang="el-GR" sz="2800" b="1" dirty="0" smtClean="0"/>
              <a:t>58.000 ευρώ</a:t>
            </a:r>
          </a:p>
          <a:p>
            <a:pPr algn="just"/>
            <a:r>
              <a:rPr lang="el-GR" sz="2800" dirty="0" smtClean="0"/>
              <a:t>Μακροπρόθεσμα κεφάλαια = ΙΚ+ΜΥ.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152400"/>
            <a:ext cx="9144000" cy="584775"/>
          </a:xfrm>
          <a:prstGeom prst="rect">
            <a:avLst/>
          </a:prstGeom>
          <a:noFill/>
          <a:ln w="9525">
            <a:noFill/>
            <a:miter lim="800000"/>
            <a:headEnd/>
            <a:tailEnd/>
          </a:ln>
        </p:spPr>
        <p:txBody>
          <a:bodyPr>
            <a:spAutoFit/>
          </a:bodyPr>
          <a:lstStyle/>
          <a:p>
            <a:pPr algn="ctr" eaLnBrk="0" hangingPunct="0"/>
            <a:r>
              <a:rPr lang="el-GR" sz="3200" b="1" dirty="0">
                <a:latin typeface="+mn-lt"/>
              </a:rPr>
              <a:t>ΑΝΤΙΚΕΙΜΕΝΙΚΟΙ ΣΚΟΠΟΙ ΤΗΣ ΕΠΙΧΕΙΡΗΣΗΣ </a:t>
            </a:r>
          </a:p>
        </p:txBody>
      </p:sp>
      <p:sp>
        <p:nvSpPr>
          <p:cNvPr id="15363" name="Text Box 3"/>
          <p:cNvSpPr txBox="1">
            <a:spLocks noChangeArrowheads="1"/>
          </p:cNvSpPr>
          <p:nvPr/>
        </p:nvSpPr>
        <p:spPr bwMode="auto">
          <a:xfrm>
            <a:off x="685800" y="1435100"/>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latin typeface="+mn-lt"/>
              </a:rPr>
              <a:t>ΚΕΡΔΗ ΕΠΙΧΕΙΡΗΣΗΣ</a:t>
            </a:r>
          </a:p>
        </p:txBody>
      </p:sp>
      <p:sp>
        <p:nvSpPr>
          <p:cNvPr id="15364" name="Text Box 4"/>
          <p:cNvSpPr txBox="1">
            <a:spLocks noChangeArrowheads="1"/>
          </p:cNvSpPr>
          <p:nvPr/>
        </p:nvSpPr>
        <p:spPr bwMode="auto">
          <a:xfrm>
            <a:off x="4788024" y="2204864"/>
            <a:ext cx="3810000" cy="466725"/>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400" b="1" dirty="0">
                <a:latin typeface="+mn-lt"/>
              </a:rPr>
              <a:t>ΠΑΡΑΓΩΓΗ ΑΞΙΑΣ</a:t>
            </a:r>
          </a:p>
        </p:txBody>
      </p:sp>
      <p:sp>
        <p:nvSpPr>
          <p:cNvPr id="15365" name="Rectangle 5"/>
          <p:cNvSpPr>
            <a:spLocks noChangeArrowheads="1"/>
          </p:cNvSpPr>
          <p:nvPr/>
        </p:nvSpPr>
        <p:spPr bwMode="auto">
          <a:xfrm>
            <a:off x="611188" y="2060575"/>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latin typeface="+mn-lt"/>
              </a:rPr>
              <a:t>ΚΕΡΔΗ ΑΝΑ ΜΕΤΟΧΗ</a:t>
            </a:r>
          </a:p>
        </p:txBody>
      </p:sp>
      <p:sp>
        <p:nvSpPr>
          <p:cNvPr id="15366" name="Rectangle 6"/>
          <p:cNvSpPr>
            <a:spLocks noChangeArrowheads="1"/>
          </p:cNvSpPr>
          <p:nvPr/>
        </p:nvSpPr>
        <p:spPr bwMode="auto">
          <a:xfrm>
            <a:off x="4500563" y="1435100"/>
            <a:ext cx="4392612" cy="711200"/>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000" b="1" dirty="0">
                <a:latin typeface="+mn-lt"/>
              </a:rPr>
              <a:t>ΧΡΗΜΑΤΙΣΤΗΡΙΑΚΗ ΑΞΙΑ ΜΕΤΟΧΗΣ</a:t>
            </a:r>
          </a:p>
        </p:txBody>
      </p:sp>
      <p:sp>
        <p:nvSpPr>
          <p:cNvPr id="15367" name="Text Box 7"/>
          <p:cNvSpPr txBox="1">
            <a:spLocks noChangeArrowheads="1"/>
          </p:cNvSpPr>
          <p:nvPr/>
        </p:nvSpPr>
        <p:spPr bwMode="auto">
          <a:xfrm>
            <a:off x="685800" y="825500"/>
            <a:ext cx="7848600" cy="528638"/>
          </a:xfrm>
          <a:prstGeom prst="rect">
            <a:avLst/>
          </a:prstGeom>
          <a:solidFill>
            <a:srgbClr val="00FF00"/>
          </a:solidFill>
          <a:ln w="9525">
            <a:solidFill>
              <a:schemeClr val="tx1"/>
            </a:solidFill>
            <a:miter lim="800000"/>
            <a:headEnd/>
            <a:tailEnd/>
          </a:ln>
        </p:spPr>
        <p:txBody>
          <a:bodyPr>
            <a:spAutoFit/>
          </a:bodyPr>
          <a:lstStyle/>
          <a:p>
            <a:pPr algn="ctr" eaLnBrk="0" hangingPunct="0">
              <a:spcBef>
                <a:spcPct val="50000"/>
              </a:spcBef>
            </a:pPr>
            <a:r>
              <a:rPr lang="el-GR" sz="2800" b="1" dirty="0">
                <a:latin typeface="+mn-lt"/>
              </a:rPr>
              <a:t>ΜΕΓΙΣΤΟΠΟΙΗΣΗ</a:t>
            </a:r>
          </a:p>
        </p:txBody>
      </p:sp>
      <p:sp>
        <p:nvSpPr>
          <p:cNvPr id="15368" name="Text Box 8"/>
          <p:cNvSpPr txBox="1">
            <a:spLocks noChangeArrowheads="1"/>
          </p:cNvSpPr>
          <p:nvPr/>
        </p:nvSpPr>
        <p:spPr bwMode="auto">
          <a:xfrm>
            <a:off x="755576" y="2882900"/>
            <a:ext cx="1800299" cy="400110"/>
          </a:xfrm>
          <a:prstGeom prst="rect">
            <a:avLst/>
          </a:prstGeom>
          <a:solidFill>
            <a:srgbClr val="FF6600"/>
          </a:solidFill>
          <a:ln w="9525">
            <a:solidFill>
              <a:schemeClr val="tx1"/>
            </a:solidFill>
            <a:prstDash val="sysDot"/>
            <a:miter lim="800000"/>
            <a:headEnd/>
            <a:tailEnd/>
          </a:ln>
        </p:spPr>
        <p:txBody>
          <a:bodyPr wrap="square">
            <a:spAutoFit/>
          </a:bodyPr>
          <a:lstStyle/>
          <a:p>
            <a:pPr eaLnBrk="0" hangingPunct="0">
              <a:spcBef>
                <a:spcPct val="50000"/>
              </a:spcBef>
            </a:pPr>
            <a:r>
              <a:rPr lang="el-GR" sz="2000" b="1" dirty="0">
                <a:latin typeface="+mn-lt"/>
              </a:rPr>
              <a:t>ΕΠΕΝΔΥΤΕΣ</a:t>
            </a:r>
          </a:p>
        </p:txBody>
      </p:sp>
      <p:sp>
        <p:nvSpPr>
          <p:cNvPr id="15369" name="Text Box 9"/>
          <p:cNvSpPr txBox="1">
            <a:spLocks noChangeArrowheads="1"/>
          </p:cNvSpPr>
          <p:nvPr/>
        </p:nvSpPr>
        <p:spPr bwMode="auto">
          <a:xfrm>
            <a:off x="2895600" y="2882900"/>
            <a:ext cx="1531938" cy="400110"/>
          </a:xfrm>
          <a:prstGeom prst="rect">
            <a:avLst/>
          </a:prstGeom>
          <a:solidFill>
            <a:srgbClr val="FFCC00"/>
          </a:solidFill>
          <a:ln w="9525">
            <a:solidFill>
              <a:schemeClr val="tx1"/>
            </a:solidFill>
            <a:prstDash val="sysDot"/>
            <a:miter lim="800000"/>
            <a:headEnd/>
            <a:tailEnd/>
          </a:ln>
        </p:spPr>
        <p:txBody>
          <a:bodyPr>
            <a:spAutoFit/>
          </a:bodyPr>
          <a:lstStyle/>
          <a:p>
            <a:pPr eaLnBrk="0" hangingPunct="0"/>
            <a:r>
              <a:rPr lang="el-GR" sz="2000" b="1" dirty="0">
                <a:latin typeface="+mn-lt"/>
              </a:rPr>
              <a:t>ΔΙΟΙΚΗΣΗ</a:t>
            </a:r>
          </a:p>
        </p:txBody>
      </p:sp>
      <p:sp>
        <p:nvSpPr>
          <p:cNvPr id="15370" name="Text Box 10"/>
          <p:cNvSpPr txBox="1">
            <a:spLocks noChangeArrowheads="1"/>
          </p:cNvSpPr>
          <p:nvPr/>
        </p:nvSpPr>
        <p:spPr bwMode="auto">
          <a:xfrm>
            <a:off x="4800600" y="2882900"/>
            <a:ext cx="2076450" cy="400110"/>
          </a:xfrm>
          <a:prstGeom prst="rect">
            <a:avLst/>
          </a:prstGeom>
          <a:solidFill>
            <a:srgbClr val="FFCC99"/>
          </a:solidFill>
          <a:ln w="9525">
            <a:solidFill>
              <a:schemeClr val="tx1"/>
            </a:solidFill>
            <a:prstDash val="sysDot"/>
            <a:miter lim="800000"/>
            <a:headEnd/>
            <a:tailEnd/>
          </a:ln>
        </p:spPr>
        <p:txBody>
          <a:bodyPr>
            <a:spAutoFit/>
          </a:bodyPr>
          <a:lstStyle/>
          <a:p>
            <a:pPr eaLnBrk="0" hangingPunct="0">
              <a:spcBef>
                <a:spcPct val="50000"/>
              </a:spcBef>
            </a:pPr>
            <a:r>
              <a:rPr lang="el-GR" sz="2000" b="1" dirty="0">
                <a:latin typeface="+mn-lt"/>
              </a:rPr>
              <a:t>ΕΡΓΑΖΟΜΕΝΟΙ</a:t>
            </a:r>
          </a:p>
        </p:txBody>
      </p:sp>
      <p:sp>
        <p:nvSpPr>
          <p:cNvPr id="15371" name="Text Box 11"/>
          <p:cNvSpPr txBox="1">
            <a:spLocks noChangeArrowheads="1"/>
          </p:cNvSpPr>
          <p:nvPr/>
        </p:nvSpPr>
        <p:spPr bwMode="auto">
          <a:xfrm>
            <a:off x="7086600" y="2882900"/>
            <a:ext cx="1446213" cy="384721"/>
          </a:xfrm>
          <a:prstGeom prst="rect">
            <a:avLst/>
          </a:prstGeom>
          <a:solidFill>
            <a:srgbClr val="FF99CC"/>
          </a:solidFill>
          <a:ln w="9525">
            <a:solidFill>
              <a:schemeClr val="tx1"/>
            </a:solidFill>
            <a:prstDash val="sysDot"/>
            <a:miter lim="800000"/>
            <a:headEnd/>
            <a:tailEnd/>
          </a:ln>
        </p:spPr>
        <p:txBody>
          <a:bodyPr>
            <a:spAutoFit/>
          </a:bodyPr>
          <a:lstStyle/>
          <a:p>
            <a:pPr eaLnBrk="0" hangingPunct="0"/>
            <a:r>
              <a:rPr lang="el-GR" sz="1900" b="1" dirty="0">
                <a:latin typeface="+mn-lt"/>
              </a:rPr>
              <a:t>ΚΟΙΝΩΝΙΑ</a:t>
            </a:r>
          </a:p>
        </p:txBody>
      </p:sp>
      <p:sp>
        <p:nvSpPr>
          <p:cNvPr id="15372" name="Line 12"/>
          <p:cNvSpPr>
            <a:spLocks noChangeShapeType="1"/>
          </p:cNvSpPr>
          <p:nvPr/>
        </p:nvSpPr>
        <p:spPr bwMode="auto">
          <a:xfrm>
            <a:off x="609600" y="2730500"/>
            <a:ext cx="7924800" cy="0"/>
          </a:xfrm>
          <a:prstGeom prst="line">
            <a:avLst/>
          </a:prstGeom>
          <a:noFill/>
          <a:ln w="9525">
            <a:solidFill>
              <a:schemeClr val="tx1"/>
            </a:solidFill>
            <a:round/>
            <a:headEnd/>
            <a:tailEnd/>
          </a:ln>
        </p:spPr>
        <p:txBody>
          <a:bodyPr wrap="none" anchor="ctr"/>
          <a:lstStyle/>
          <a:p>
            <a:endParaRPr lang="el-GR" dirty="0"/>
          </a:p>
        </p:txBody>
      </p:sp>
      <p:sp>
        <p:nvSpPr>
          <p:cNvPr id="15373" name="Line 13"/>
          <p:cNvSpPr>
            <a:spLocks noChangeShapeType="1"/>
          </p:cNvSpPr>
          <p:nvPr/>
        </p:nvSpPr>
        <p:spPr bwMode="auto">
          <a:xfrm>
            <a:off x="6096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4" name="Line 14"/>
          <p:cNvSpPr>
            <a:spLocks noChangeShapeType="1"/>
          </p:cNvSpPr>
          <p:nvPr/>
        </p:nvSpPr>
        <p:spPr bwMode="auto">
          <a:xfrm>
            <a:off x="609600" y="3340100"/>
            <a:ext cx="7924800" cy="0"/>
          </a:xfrm>
          <a:prstGeom prst="line">
            <a:avLst/>
          </a:prstGeom>
          <a:noFill/>
          <a:ln w="9525">
            <a:solidFill>
              <a:schemeClr val="tx1"/>
            </a:solidFill>
            <a:round/>
            <a:headEnd/>
            <a:tailEnd/>
          </a:ln>
        </p:spPr>
        <p:txBody>
          <a:bodyPr wrap="none" anchor="ctr"/>
          <a:lstStyle/>
          <a:p>
            <a:endParaRPr lang="el-GR" dirty="0"/>
          </a:p>
        </p:txBody>
      </p:sp>
      <p:sp>
        <p:nvSpPr>
          <p:cNvPr id="15375" name="Line 15"/>
          <p:cNvSpPr>
            <a:spLocks noChangeShapeType="1"/>
          </p:cNvSpPr>
          <p:nvPr/>
        </p:nvSpPr>
        <p:spPr bwMode="auto">
          <a:xfrm>
            <a:off x="85344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6" name="Text Box 16"/>
          <p:cNvSpPr txBox="1">
            <a:spLocks noChangeArrowheads="1"/>
          </p:cNvSpPr>
          <p:nvPr/>
        </p:nvSpPr>
        <p:spPr bwMode="auto">
          <a:xfrm>
            <a:off x="0" y="3380125"/>
            <a:ext cx="5181600" cy="3477875"/>
          </a:xfrm>
          <a:prstGeom prst="rect">
            <a:avLst/>
          </a:prstGeom>
          <a:noFill/>
          <a:ln w="9525">
            <a:solidFill>
              <a:schemeClr val="tx1"/>
            </a:solidFill>
            <a:miter lim="800000"/>
            <a:headEnd/>
            <a:tailEnd/>
          </a:ln>
        </p:spPr>
        <p:txBody>
          <a:bodyPr wrap="square">
            <a:spAutoFit/>
          </a:bodyPr>
          <a:lstStyle/>
          <a:p>
            <a:pPr eaLnBrk="0" hangingPunct="0"/>
            <a:r>
              <a:rPr lang="el-GR" b="1" dirty="0">
                <a:latin typeface="Times New Roman" pitchFamily="18" charset="0"/>
              </a:rPr>
              <a:t>                           </a:t>
            </a:r>
            <a:r>
              <a:rPr lang="el-GR" sz="2000" b="1" dirty="0">
                <a:latin typeface="Times New Roman" pitchFamily="18" charset="0"/>
              </a:rPr>
              <a:t>ΑΠΟΦΑΣΕΙΣ</a:t>
            </a:r>
          </a:p>
          <a:p>
            <a:pPr eaLnBrk="0" hangingPunct="0"/>
            <a:r>
              <a:rPr lang="el-GR" sz="2000" b="1" u="sng" dirty="0">
                <a:latin typeface="Times New Roman" pitchFamily="18" charset="0"/>
              </a:rPr>
              <a:t>1. ΕΠΕΝΔΥΣΕΙΣ</a:t>
            </a:r>
          </a:p>
          <a:p>
            <a:pPr eaLnBrk="0" hangingPunct="0"/>
            <a:r>
              <a:rPr lang="el-GR" sz="2000" b="1" dirty="0">
                <a:latin typeface="Times New Roman" pitchFamily="18" charset="0"/>
              </a:rPr>
              <a:t>(Μακροχρόνιες επενδύσεις, Δομή Ενεργητικού, Χρονικός Ορίζοντας, Απαιτούμενη Απόδοση)</a:t>
            </a:r>
          </a:p>
          <a:p>
            <a:pPr eaLnBrk="0" hangingPunct="0"/>
            <a:r>
              <a:rPr lang="el-GR" sz="2000" b="1" u="sng" dirty="0">
                <a:latin typeface="Times New Roman" pitchFamily="18" charset="0"/>
              </a:rPr>
              <a:t>2. ΧΡΗΜΑΤΟΔΟΤΗΣΗ</a:t>
            </a:r>
            <a:r>
              <a:rPr lang="el-GR" sz="2000" b="1" dirty="0">
                <a:latin typeface="Times New Roman" pitchFamily="18" charset="0"/>
              </a:rPr>
              <a:t/>
            </a:r>
            <a:br>
              <a:rPr lang="el-GR" sz="2000" b="1" dirty="0">
                <a:latin typeface="Times New Roman" pitchFamily="18" charset="0"/>
              </a:rPr>
            </a:br>
            <a:r>
              <a:rPr lang="el-GR" sz="2000" b="1" dirty="0">
                <a:latin typeface="Times New Roman" pitchFamily="18" charset="0"/>
              </a:rPr>
              <a:t>(Σύνθεση Χρηματοδότησης, </a:t>
            </a:r>
            <a:r>
              <a:rPr lang="el-GR" sz="2000" b="1" dirty="0" smtClean="0">
                <a:latin typeface="Times New Roman" pitchFamily="18" charset="0"/>
              </a:rPr>
              <a:t>Κίνδυνος</a:t>
            </a:r>
            <a:r>
              <a:rPr lang="el-GR" sz="2000" b="1" dirty="0">
                <a:latin typeface="Times New Roman" pitchFamily="18" charset="0"/>
              </a:rPr>
              <a:t>)</a:t>
            </a:r>
          </a:p>
          <a:p>
            <a:pPr eaLnBrk="0" hangingPunct="0"/>
            <a:r>
              <a:rPr lang="el-GR" sz="2000" b="1" u="sng" dirty="0">
                <a:latin typeface="Times New Roman" pitchFamily="18" charset="0"/>
              </a:rPr>
              <a:t>3. ΜΕΡΙΣΜΑΤΑ</a:t>
            </a:r>
            <a:r>
              <a:rPr lang="el-GR" sz="2000" b="1" dirty="0">
                <a:latin typeface="Times New Roman" pitchFamily="18" charset="0"/>
              </a:rPr>
              <a:t/>
            </a:r>
            <a:br>
              <a:rPr lang="el-GR" sz="2000" b="1" dirty="0">
                <a:latin typeface="Times New Roman" pitchFamily="18" charset="0"/>
              </a:rPr>
            </a:br>
            <a:r>
              <a:rPr lang="el-GR" sz="2000" b="1" dirty="0">
                <a:latin typeface="Times New Roman" pitchFamily="18" charset="0"/>
              </a:rPr>
              <a:t>(Μερισματική Πολιτική, </a:t>
            </a:r>
            <a:r>
              <a:rPr lang="el-GR" sz="2000" b="1" dirty="0" smtClean="0">
                <a:latin typeface="Times New Roman" pitchFamily="18" charset="0"/>
              </a:rPr>
              <a:t>Ανάπτυξη &amp; Σταθερότητα</a:t>
            </a:r>
            <a:r>
              <a:rPr lang="el-GR" sz="2000" b="1" dirty="0">
                <a:latin typeface="Times New Roman" pitchFamily="18" charset="0"/>
              </a:rPr>
              <a:t>)</a:t>
            </a:r>
          </a:p>
          <a:p>
            <a:pPr eaLnBrk="0" hangingPunct="0"/>
            <a:endParaRPr lang="el-GR" sz="2000" b="1" dirty="0">
              <a:latin typeface="Times New Roman" pitchFamily="18" charset="0"/>
            </a:endParaRPr>
          </a:p>
        </p:txBody>
      </p:sp>
      <p:sp>
        <p:nvSpPr>
          <p:cNvPr id="15377" name="Text Box 17"/>
          <p:cNvSpPr txBox="1">
            <a:spLocks noChangeArrowheads="1"/>
          </p:cNvSpPr>
          <p:nvPr/>
        </p:nvSpPr>
        <p:spPr bwMode="auto">
          <a:xfrm>
            <a:off x="5638800" y="3492500"/>
            <a:ext cx="3276600" cy="2663825"/>
          </a:xfrm>
          <a:prstGeom prst="rect">
            <a:avLst/>
          </a:prstGeom>
          <a:noFill/>
          <a:ln w="9525">
            <a:solidFill>
              <a:schemeClr val="tx1"/>
            </a:solidFill>
            <a:miter lim="800000"/>
            <a:headEnd/>
            <a:tailEnd/>
          </a:ln>
        </p:spPr>
        <p:txBody>
          <a:bodyPr>
            <a:spAutoFit/>
          </a:bodyPr>
          <a:lstStyle/>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r>
              <a:rPr lang="el-GR" dirty="0">
                <a:latin typeface="Times New Roman" pitchFamily="18" charset="0"/>
              </a:rPr>
              <a:t>   </a:t>
            </a:r>
            <a:r>
              <a:rPr lang="el-GR" sz="2000" b="1" dirty="0">
                <a:latin typeface="Times New Roman" pitchFamily="18" charset="0"/>
              </a:rPr>
              <a:t>ΧΡΗΜΑΤΟ</a:t>
            </a:r>
            <a:br>
              <a:rPr lang="el-GR" sz="2000" b="1" dirty="0">
                <a:latin typeface="Times New Roman" pitchFamily="18" charset="0"/>
              </a:rPr>
            </a:br>
            <a:r>
              <a:rPr lang="el-GR" sz="2000" b="1" dirty="0">
                <a:latin typeface="Times New Roman" pitchFamily="18" charset="0"/>
              </a:rPr>
              <a:t>ΟΙΚΟΝΟΜΙΚΗ</a:t>
            </a:r>
          </a:p>
          <a:p>
            <a:pPr eaLnBrk="0" hangingPunct="0"/>
            <a:r>
              <a:rPr lang="el-GR" b="1" dirty="0">
                <a:latin typeface="Times New Roman" pitchFamily="18" charset="0"/>
              </a:rPr>
              <a:t>	</a:t>
            </a:r>
            <a:r>
              <a:rPr lang="el-GR" sz="2000" b="1" dirty="0">
                <a:latin typeface="Times New Roman" pitchFamily="18" charset="0"/>
              </a:rPr>
              <a:t>ΔΙΟΙΚΗΣΗ</a:t>
            </a:r>
          </a:p>
          <a:p>
            <a:pPr eaLnBrk="0" hangingPunct="0"/>
            <a:endParaRPr lang="el-GR" b="1" dirty="0">
              <a:latin typeface="Times New Roman" pitchFamily="18" charset="0"/>
            </a:endParaRPr>
          </a:p>
          <a:p>
            <a:pPr eaLnBrk="0" hangingPunct="0"/>
            <a:endParaRPr lang="el-GR" dirty="0">
              <a:latin typeface="Times New Roman" pitchFamily="18" charset="0"/>
            </a:endParaRPr>
          </a:p>
          <a:p>
            <a:pPr eaLnBrk="0" hangingPunct="0"/>
            <a:endParaRPr lang="el-GR" dirty="0">
              <a:latin typeface="Times New Roman" pitchFamily="18" charset="0"/>
            </a:endParaRPr>
          </a:p>
        </p:txBody>
      </p:sp>
      <p:sp>
        <p:nvSpPr>
          <p:cNvPr id="15378" name="Line 18"/>
          <p:cNvSpPr>
            <a:spLocks noChangeShapeType="1"/>
          </p:cNvSpPr>
          <p:nvPr/>
        </p:nvSpPr>
        <p:spPr bwMode="auto">
          <a:xfrm flipH="1" flipV="1">
            <a:off x="228600" y="977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79" name="Line 19"/>
          <p:cNvSpPr>
            <a:spLocks noChangeShapeType="1"/>
          </p:cNvSpPr>
          <p:nvPr/>
        </p:nvSpPr>
        <p:spPr bwMode="auto">
          <a:xfrm>
            <a:off x="228600" y="977900"/>
            <a:ext cx="0" cy="2057400"/>
          </a:xfrm>
          <a:prstGeom prst="line">
            <a:avLst/>
          </a:prstGeom>
          <a:noFill/>
          <a:ln w="9525">
            <a:solidFill>
              <a:schemeClr val="tx1"/>
            </a:solidFill>
            <a:round/>
            <a:headEnd/>
            <a:tailEnd type="triangle" w="med" len="med"/>
          </a:ln>
        </p:spPr>
        <p:txBody>
          <a:bodyPr wrap="none" anchor="ctr"/>
          <a:lstStyle/>
          <a:p>
            <a:endParaRPr lang="el-GR" dirty="0"/>
          </a:p>
        </p:txBody>
      </p:sp>
      <p:sp>
        <p:nvSpPr>
          <p:cNvPr id="15380" name="Line 20"/>
          <p:cNvSpPr>
            <a:spLocks noChangeShapeType="1"/>
          </p:cNvSpPr>
          <p:nvPr/>
        </p:nvSpPr>
        <p:spPr bwMode="auto">
          <a:xfrm>
            <a:off x="2286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1" name="Line 21"/>
          <p:cNvSpPr>
            <a:spLocks noChangeShapeType="1"/>
          </p:cNvSpPr>
          <p:nvPr/>
        </p:nvSpPr>
        <p:spPr bwMode="auto">
          <a:xfrm flipV="1">
            <a:off x="85344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2" name="Line 22"/>
          <p:cNvSpPr>
            <a:spLocks noChangeShapeType="1"/>
          </p:cNvSpPr>
          <p:nvPr/>
        </p:nvSpPr>
        <p:spPr bwMode="auto">
          <a:xfrm flipV="1">
            <a:off x="8915400" y="1054100"/>
            <a:ext cx="0" cy="1981200"/>
          </a:xfrm>
          <a:prstGeom prst="line">
            <a:avLst/>
          </a:prstGeom>
          <a:noFill/>
          <a:ln w="9525">
            <a:solidFill>
              <a:schemeClr val="tx1"/>
            </a:solidFill>
            <a:round/>
            <a:headEnd/>
            <a:tailEnd type="triangle" w="med" len="med"/>
          </a:ln>
        </p:spPr>
        <p:txBody>
          <a:bodyPr wrap="none" anchor="ctr"/>
          <a:lstStyle/>
          <a:p>
            <a:endParaRPr lang="el-GR" dirty="0"/>
          </a:p>
        </p:txBody>
      </p:sp>
      <p:sp>
        <p:nvSpPr>
          <p:cNvPr id="15383" name="Line 23"/>
          <p:cNvSpPr>
            <a:spLocks noChangeShapeType="1"/>
          </p:cNvSpPr>
          <p:nvPr/>
        </p:nvSpPr>
        <p:spPr bwMode="auto">
          <a:xfrm flipH="1">
            <a:off x="8534400" y="10541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4" name="Line 24"/>
          <p:cNvSpPr>
            <a:spLocks noChangeShapeType="1"/>
          </p:cNvSpPr>
          <p:nvPr/>
        </p:nvSpPr>
        <p:spPr bwMode="auto">
          <a:xfrm flipH="1">
            <a:off x="5181600" y="4025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5" name="Line 25"/>
          <p:cNvSpPr>
            <a:spLocks noChangeShapeType="1"/>
          </p:cNvSpPr>
          <p:nvPr/>
        </p:nvSpPr>
        <p:spPr bwMode="auto">
          <a:xfrm flipH="1">
            <a:off x="5181600" y="5473700"/>
            <a:ext cx="457200" cy="0"/>
          </a:xfrm>
          <a:prstGeom prst="line">
            <a:avLst/>
          </a:prstGeom>
          <a:noFill/>
          <a:ln w="9525">
            <a:solidFill>
              <a:schemeClr val="tx1"/>
            </a:solidFill>
            <a:round/>
            <a:headEnd/>
            <a:tailEnd type="triangle" w="med" len="me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600" b="1" dirty="0"/>
              <a:t>Κύκλος Κεφαλαίου Κίνησης</a:t>
            </a:r>
            <a:br>
              <a:rPr lang="el-GR" sz="3600" b="1" dirty="0"/>
            </a:br>
            <a:r>
              <a:rPr lang="el-GR" sz="3600" b="1" dirty="0"/>
              <a:t>Ταμειακός Κύκλος της Επιχείρησης</a:t>
            </a:r>
          </a:p>
        </p:txBody>
      </p:sp>
      <p:sp>
        <p:nvSpPr>
          <p:cNvPr id="3" name="2 - Θέση περιεχομένου"/>
          <p:cNvSpPr>
            <a:spLocks noGrp="1"/>
          </p:cNvSpPr>
          <p:nvPr>
            <p:ph idx="1"/>
          </p:nvPr>
        </p:nvSpPr>
        <p:spPr>
          <a:xfrm>
            <a:off x="0" y="1600200"/>
            <a:ext cx="9144000" cy="5257800"/>
          </a:xfrm>
        </p:spPr>
        <p:txBody>
          <a:bodyPr>
            <a:normAutofit/>
          </a:bodyPr>
          <a:lstStyle/>
          <a:p>
            <a:pPr algn="just"/>
            <a:r>
              <a:rPr lang="el-GR" dirty="0"/>
              <a:t>Ο Ταμειακός Κύκλος της Επιχείρησης, είναι </a:t>
            </a:r>
            <a:r>
              <a:rPr lang="el-GR" dirty="0" smtClean="0"/>
              <a:t>ένας </a:t>
            </a:r>
            <a:r>
              <a:rPr lang="el-GR" b="1" dirty="0" smtClean="0"/>
              <a:t>δείκτης</a:t>
            </a:r>
            <a:r>
              <a:rPr lang="el-GR" dirty="0" smtClean="0"/>
              <a:t> </a:t>
            </a:r>
            <a:r>
              <a:rPr lang="el-GR" dirty="0"/>
              <a:t>ο οποίος </a:t>
            </a:r>
            <a:r>
              <a:rPr lang="el-GR" b="1" dirty="0"/>
              <a:t>μετρά</a:t>
            </a:r>
            <a:r>
              <a:rPr lang="el-GR" dirty="0"/>
              <a:t> το </a:t>
            </a:r>
            <a:r>
              <a:rPr lang="el-GR" b="1" dirty="0"/>
              <a:t>χρονικό διάστημα</a:t>
            </a:r>
            <a:r>
              <a:rPr lang="el-GR" dirty="0"/>
              <a:t> </a:t>
            </a:r>
            <a:r>
              <a:rPr lang="el-GR" dirty="0" smtClean="0"/>
              <a:t>που </a:t>
            </a:r>
            <a:r>
              <a:rPr lang="el-GR" b="1" dirty="0" smtClean="0"/>
              <a:t>μεσολαβεί</a:t>
            </a:r>
            <a:r>
              <a:rPr lang="el-GR" dirty="0" smtClean="0"/>
              <a:t> </a:t>
            </a:r>
            <a:r>
              <a:rPr lang="el-GR" dirty="0"/>
              <a:t>ανάμεσα στην </a:t>
            </a:r>
            <a:r>
              <a:rPr lang="el-GR" b="1" dirty="0"/>
              <a:t>πληρωμή</a:t>
            </a:r>
            <a:r>
              <a:rPr lang="el-GR" dirty="0"/>
              <a:t> </a:t>
            </a:r>
            <a:r>
              <a:rPr lang="el-GR" dirty="0" smtClean="0"/>
              <a:t>προμηθευτών, α΄ υλών</a:t>
            </a:r>
            <a:r>
              <a:rPr lang="el-GR" dirty="0"/>
              <a:t>, μισθών και λοιπών δαπανών, </a:t>
            </a:r>
            <a:r>
              <a:rPr lang="el-GR" dirty="0" smtClean="0"/>
              <a:t>που αφορούν </a:t>
            </a:r>
            <a:r>
              <a:rPr lang="el-GR" dirty="0"/>
              <a:t>στην παραγωγή προϊόντων, και </a:t>
            </a:r>
            <a:r>
              <a:rPr lang="el-GR" dirty="0" smtClean="0"/>
              <a:t>την </a:t>
            </a:r>
            <a:r>
              <a:rPr lang="el-GR" b="1" dirty="0" smtClean="0"/>
              <a:t>είσπραξη</a:t>
            </a:r>
            <a:r>
              <a:rPr lang="el-GR" dirty="0" smtClean="0"/>
              <a:t> </a:t>
            </a:r>
            <a:r>
              <a:rPr lang="el-GR" dirty="0"/>
              <a:t>χρημάτων από την </a:t>
            </a:r>
            <a:r>
              <a:rPr lang="el-GR" b="1" dirty="0"/>
              <a:t>πώληση</a:t>
            </a:r>
            <a:r>
              <a:rPr lang="el-GR" dirty="0"/>
              <a:t> </a:t>
            </a:r>
            <a:r>
              <a:rPr lang="el-GR" dirty="0" smtClean="0"/>
              <a:t>προϊόντων.</a:t>
            </a:r>
          </a:p>
          <a:p>
            <a:pPr algn="just"/>
            <a:r>
              <a:rPr lang="el-GR" dirty="0" smtClean="0"/>
              <a:t>Για </a:t>
            </a:r>
            <a:r>
              <a:rPr lang="el-GR" dirty="0"/>
              <a:t>το διάστημα αυτό η επιχείρηση πρέπει </a:t>
            </a:r>
            <a:r>
              <a:rPr lang="el-GR" dirty="0" smtClean="0"/>
              <a:t>να </a:t>
            </a:r>
            <a:r>
              <a:rPr lang="el-GR" b="1" dirty="0" smtClean="0"/>
              <a:t>χρηματοδοτήσει</a:t>
            </a:r>
            <a:r>
              <a:rPr lang="el-GR" dirty="0" smtClean="0"/>
              <a:t> </a:t>
            </a:r>
            <a:r>
              <a:rPr lang="el-GR" dirty="0"/>
              <a:t>την παραγωγική διαδικασία με </a:t>
            </a:r>
            <a:r>
              <a:rPr lang="el-GR" b="1" dirty="0" smtClean="0"/>
              <a:t>ίδια ή </a:t>
            </a:r>
            <a:r>
              <a:rPr lang="el-GR" b="1" dirty="0"/>
              <a:t>δανειακά κεφάλαια.</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lstStyle/>
          <a:p>
            <a:r>
              <a:rPr lang="el-GR" b="1" dirty="0"/>
              <a:t>Ταμειακός Κύκλος σε ημέρες</a:t>
            </a:r>
          </a:p>
        </p:txBody>
      </p:sp>
      <p:sp>
        <p:nvSpPr>
          <p:cNvPr id="3" name="2 - Θέση περιεχομένου"/>
          <p:cNvSpPr>
            <a:spLocks noGrp="1"/>
          </p:cNvSpPr>
          <p:nvPr>
            <p:ph idx="1"/>
          </p:nvPr>
        </p:nvSpPr>
        <p:spPr>
          <a:xfrm>
            <a:off x="0" y="980728"/>
            <a:ext cx="9144000" cy="5877272"/>
          </a:xfrm>
        </p:spPr>
        <p:txBody>
          <a:bodyPr>
            <a:normAutofit lnSpcReduction="10000"/>
          </a:bodyPr>
          <a:lstStyle/>
          <a:p>
            <a:r>
              <a:rPr lang="el-GR" dirty="0"/>
              <a:t>Μέσος χρόνος </a:t>
            </a:r>
            <a:r>
              <a:rPr lang="el-GR" dirty="0" smtClean="0"/>
              <a:t>αποθεμάτων: </a:t>
            </a:r>
            <a:r>
              <a:rPr lang="el-GR" b="1" dirty="0" smtClean="0"/>
              <a:t>[(</a:t>
            </a:r>
            <a:r>
              <a:rPr lang="el-GR" b="1" dirty="0"/>
              <a:t>Μέσο Απόθεμα / Κόστος πωληθέντων</a:t>
            </a:r>
            <a:r>
              <a:rPr lang="el-GR" b="1" dirty="0" smtClean="0"/>
              <a:t>)]*</a:t>
            </a:r>
            <a:r>
              <a:rPr lang="el-GR" b="1" dirty="0"/>
              <a:t>360</a:t>
            </a:r>
          </a:p>
          <a:p>
            <a:r>
              <a:rPr lang="el-GR" b="1" u="sng" dirty="0" smtClean="0"/>
              <a:t>Συν +</a:t>
            </a:r>
            <a:endParaRPr lang="el-GR" b="1" u="sng" dirty="0"/>
          </a:p>
          <a:p>
            <a:r>
              <a:rPr lang="el-GR" dirty="0"/>
              <a:t>Μέσος χρόνος </a:t>
            </a:r>
            <a:r>
              <a:rPr lang="el-GR" dirty="0" smtClean="0"/>
              <a:t>απαιτήσεων: </a:t>
            </a:r>
            <a:r>
              <a:rPr lang="el-GR" b="1" dirty="0" smtClean="0"/>
              <a:t>[(Μέσο </a:t>
            </a:r>
            <a:r>
              <a:rPr lang="el-GR" b="1" dirty="0"/>
              <a:t>Ύψος Απαιτήσεων/ Πωλήσεις</a:t>
            </a:r>
            <a:r>
              <a:rPr lang="el-GR" b="1" dirty="0" smtClean="0"/>
              <a:t>)]* </a:t>
            </a:r>
            <a:r>
              <a:rPr lang="el-GR" b="1" dirty="0"/>
              <a:t>360</a:t>
            </a:r>
          </a:p>
          <a:p>
            <a:r>
              <a:rPr lang="el-GR" b="1" u="sng" dirty="0" smtClean="0"/>
              <a:t>Μείον -</a:t>
            </a:r>
            <a:endParaRPr lang="el-GR" b="1" u="sng" dirty="0"/>
          </a:p>
          <a:p>
            <a:r>
              <a:rPr lang="el-GR" dirty="0"/>
              <a:t>Μέσος χρόνος </a:t>
            </a:r>
            <a:r>
              <a:rPr lang="el-GR" dirty="0" smtClean="0"/>
              <a:t>Υποχρεώσεων: </a:t>
            </a:r>
            <a:r>
              <a:rPr lang="el-GR" b="1" dirty="0" smtClean="0"/>
              <a:t>[(Μέσο </a:t>
            </a:r>
            <a:r>
              <a:rPr lang="el-GR" b="1" dirty="0"/>
              <a:t>Ύψος Υποχρεώσεων/ </a:t>
            </a:r>
            <a:r>
              <a:rPr lang="el-GR" b="1" dirty="0" smtClean="0"/>
              <a:t>Κόστος Πωλήσεων)]*</a:t>
            </a:r>
            <a:r>
              <a:rPr lang="el-GR" b="1" dirty="0"/>
              <a:t>360</a:t>
            </a:r>
          </a:p>
          <a:p>
            <a:r>
              <a:rPr lang="el-GR" dirty="0" smtClean="0"/>
              <a:t>Ο </a:t>
            </a:r>
            <a:r>
              <a:rPr lang="el-GR" dirty="0"/>
              <a:t>ταμειακός κύκλος σε ημέρες δείχνει το </a:t>
            </a:r>
            <a:r>
              <a:rPr lang="el-GR" dirty="0" smtClean="0"/>
              <a:t>κενό του </a:t>
            </a:r>
            <a:r>
              <a:rPr lang="el-GR" dirty="0"/>
              <a:t>λειτουργικού κύκλου που θα πρέπει </a:t>
            </a:r>
            <a:r>
              <a:rPr lang="el-GR" dirty="0" smtClean="0"/>
              <a:t>να χρηματοδοτηθεί </a:t>
            </a:r>
            <a:r>
              <a:rPr lang="el-GR" dirty="0"/>
              <a:t>με </a:t>
            </a:r>
            <a:r>
              <a:rPr lang="el-GR" dirty="0" smtClean="0"/>
              <a:t>μετρητά.</a:t>
            </a:r>
            <a:endParaRPr lang="el-GR" dirty="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b="1" dirty="0"/>
              <a:t>Κύκλος εκμετάλλευσης ταμείου μιας</a:t>
            </a:r>
            <a:br>
              <a:rPr lang="el-GR" b="1" dirty="0"/>
            </a:br>
            <a:r>
              <a:rPr lang="el-GR" b="1" dirty="0"/>
              <a:t>εμπορικής επιχείρησης</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1268760"/>
            <a:ext cx="9144000" cy="5589240"/>
          </a:xfrm>
          <a:prstGeom prst="rect">
            <a:avLst/>
          </a:prstGeom>
          <a:noFill/>
          <a:ln w="9525">
            <a:noFill/>
            <a:miter lim="800000"/>
            <a:headEnd/>
            <a:tailEnd/>
          </a:ln>
        </p:spPr>
      </p:pic>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lstStyle/>
          <a:p>
            <a:r>
              <a:rPr lang="el-GR" b="1" dirty="0"/>
              <a:t>Βιομηχανικές επιχειρήσεις</a:t>
            </a:r>
          </a:p>
        </p:txBody>
      </p:sp>
      <p:sp>
        <p:nvSpPr>
          <p:cNvPr id="3" name="2 - Θέση περιεχομένου"/>
          <p:cNvSpPr>
            <a:spLocks noGrp="1"/>
          </p:cNvSpPr>
          <p:nvPr>
            <p:ph idx="1"/>
          </p:nvPr>
        </p:nvSpPr>
        <p:spPr>
          <a:xfrm>
            <a:off x="0" y="1052736"/>
            <a:ext cx="9144000" cy="5805264"/>
          </a:xfrm>
        </p:spPr>
        <p:txBody>
          <a:bodyPr>
            <a:normAutofit fontScale="85000" lnSpcReduction="10000"/>
          </a:bodyPr>
          <a:lstStyle/>
          <a:p>
            <a:r>
              <a:rPr lang="el-GR" dirty="0"/>
              <a:t>Μεταποίηση των προϊόντων που αγοράζουν</a:t>
            </a:r>
          </a:p>
          <a:p>
            <a:r>
              <a:rPr lang="el-GR" dirty="0" smtClean="0"/>
              <a:t>Έστω </a:t>
            </a:r>
            <a:r>
              <a:rPr lang="el-GR" dirty="0"/>
              <a:t>ότι η διάρκεια του κύκλου εκμετάλλευσης είναι 9</a:t>
            </a:r>
          </a:p>
          <a:p>
            <a:r>
              <a:rPr lang="el-GR" dirty="0"/>
              <a:t>εβδομάδες.</a:t>
            </a:r>
          </a:p>
          <a:p>
            <a:r>
              <a:rPr lang="el-GR" dirty="0" smtClean="0"/>
              <a:t>Περιλαμβάνει </a:t>
            </a:r>
            <a:r>
              <a:rPr lang="el-GR" dirty="0"/>
              <a:t>το χρόνο αποθεματοποίησης των πρώτων</a:t>
            </a:r>
          </a:p>
          <a:p>
            <a:r>
              <a:rPr lang="el-GR" dirty="0"/>
              <a:t>υλών, της παραγωγής σε εξέλιξη και των έτοιμων</a:t>
            </a:r>
          </a:p>
          <a:p>
            <a:r>
              <a:rPr lang="el-GR" dirty="0"/>
              <a:t>προϊόντων.</a:t>
            </a:r>
          </a:p>
          <a:p>
            <a:r>
              <a:rPr lang="el-GR" dirty="0" smtClean="0"/>
              <a:t>Οι </a:t>
            </a:r>
            <a:r>
              <a:rPr lang="el-GR" dirty="0"/>
              <a:t>προμηθευτές των πρώτων υλών παρέχουν πίστωση </a:t>
            </a:r>
            <a:r>
              <a:rPr lang="el-GR" dirty="0" smtClean="0"/>
              <a:t>6 εβδομάδων</a:t>
            </a:r>
            <a:r>
              <a:rPr lang="el-GR" dirty="0"/>
              <a:t>, ενώ τα έξοδα παραγωγής ρυθμίζονται </a:t>
            </a:r>
            <a:r>
              <a:rPr lang="el-GR" dirty="0" smtClean="0"/>
              <a:t>κατά μέσο </a:t>
            </a:r>
            <a:r>
              <a:rPr lang="el-GR" dirty="0"/>
              <a:t>όρο σε 3 εβδομάδες μετά την έναρξή τους.</a:t>
            </a:r>
          </a:p>
          <a:p>
            <a:r>
              <a:rPr lang="el-GR" dirty="0"/>
              <a:t>Η επιχείρηση παραχωρεί στους πελάτες της </a:t>
            </a:r>
            <a:r>
              <a:rPr lang="el-GR" dirty="0" smtClean="0"/>
              <a:t>μια προθεσμία </a:t>
            </a:r>
            <a:r>
              <a:rPr lang="el-GR" dirty="0"/>
              <a:t>ρύθμισης 4 εβδομάδων.</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r>
              <a:rPr lang="el-GR" sz="3200" b="1" dirty="0"/>
              <a:t>Κύκλος εκμετάλλευσης ταμείου μιας</a:t>
            </a:r>
            <a:br>
              <a:rPr lang="el-GR" sz="3200" b="1" dirty="0"/>
            </a:br>
            <a:r>
              <a:rPr lang="el-GR" sz="3200" b="1" dirty="0"/>
              <a:t>βιομηχανικής επιχείρησης</a:t>
            </a:r>
          </a:p>
        </p:txBody>
      </p:sp>
      <p:sp>
        <p:nvSpPr>
          <p:cNvPr id="3" name="2 - Θέση περιεχομένου"/>
          <p:cNvSpPr>
            <a:spLocks noGrp="1"/>
          </p:cNvSpPr>
          <p:nvPr>
            <p:ph idx="1"/>
          </p:nvPr>
        </p:nvSpPr>
        <p:spPr>
          <a:xfrm>
            <a:off x="0" y="1600200"/>
            <a:ext cx="9144000" cy="5257800"/>
          </a:xfrm>
        </p:spPr>
        <p:txBody>
          <a:bodyPr>
            <a:normAutofit fontScale="92500" lnSpcReduction="20000"/>
          </a:bodyPr>
          <a:lstStyle/>
          <a:p>
            <a:endParaRPr lang="el-GR" dirty="0" smtClean="0"/>
          </a:p>
          <a:p>
            <a:endParaRPr lang="el-GR" dirty="0" smtClean="0"/>
          </a:p>
          <a:p>
            <a:endParaRPr lang="el-GR" dirty="0"/>
          </a:p>
          <a:p>
            <a:endParaRPr lang="el-GR" dirty="0" smtClean="0"/>
          </a:p>
          <a:p>
            <a:endParaRPr lang="el-GR" dirty="0"/>
          </a:p>
          <a:p>
            <a:r>
              <a:rPr lang="el-GR" b="1" u="sng" dirty="0" smtClean="0"/>
              <a:t>Συμπέρασμα:</a:t>
            </a:r>
            <a:r>
              <a:rPr lang="el-GR" b="1" dirty="0" smtClean="0"/>
              <a:t> </a:t>
            </a:r>
            <a:r>
              <a:rPr lang="el-GR" dirty="0" smtClean="0"/>
              <a:t>Στην </a:t>
            </a:r>
            <a:r>
              <a:rPr lang="el-GR" dirty="0"/>
              <a:t>περίπτωση αυτή, η ΑΧΕ είναι ίση με την </a:t>
            </a:r>
            <a:r>
              <a:rPr lang="el-GR" dirty="0" smtClean="0"/>
              <a:t>ανάγκη χρηματοδότησης </a:t>
            </a:r>
            <a:r>
              <a:rPr lang="el-GR" dirty="0"/>
              <a:t>του κύκλου εκμετάλλευσης </a:t>
            </a:r>
            <a:r>
              <a:rPr lang="el-GR" dirty="0" smtClean="0"/>
              <a:t>αυξανόμενης από </a:t>
            </a:r>
            <a:r>
              <a:rPr lang="el-GR" dirty="0"/>
              <a:t>την ανάγκη που δημιουργείται από την πίστωση </a:t>
            </a:r>
            <a:r>
              <a:rPr lang="el-GR" dirty="0" smtClean="0"/>
              <a:t>που παρέχεται </a:t>
            </a:r>
            <a:r>
              <a:rPr lang="el-GR" dirty="0"/>
              <a:t>στους πελάτες και από τις πηγές κεφαλαίων </a:t>
            </a:r>
            <a:r>
              <a:rPr lang="el-GR" dirty="0" smtClean="0"/>
              <a:t>που δημιουργούνται </a:t>
            </a:r>
            <a:r>
              <a:rPr lang="el-GR" dirty="0"/>
              <a:t>από την πίστωση των προμηθευτών. Εδώ είναι 9+4 -</a:t>
            </a:r>
            <a:r>
              <a:rPr lang="el-GR" dirty="0" smtClean="0"/>
              <a:t>6 = </a:t>
            </a:r>
            <a:r>
              <a:rPr lang="el-GR" dirty="0"/>
              <a:t>7 εβδομάδες</a:t>
            </a:r>
          </a:p>
        </p:txBody>
      </p:sp>
      <p:pic>
        <p:nvPicPr>
          <p:cNvPr id="12291" name="Picture 3"/>
          <p:cNvPicPr>
            <a:picLocks noChangeAspect="1" noChangeArrowheads="1"/>
          </p:cNvPicPr>
          <p:nvPr/>
        </p:nvPicPr>
        <p:blipFill>
          <a:blip r:embed="rId2" cstate="print"/>
          <a:srcRect/>
          <a:stretch>
            <a:fillRect/>
          </a:stretch>
        </p:blipFill>
        <p:spPr bwMode="auto">
          <a:xfrm>
            <a:off x="0" y="908720"/>
            <a:ext cx="8892480" cy="2657475"/>
          </a:xfrm>
          <a:prstGeom prst="rect">
            <a:avLst/>
          </a:prstGeom>
          <a:noFill/>
          <a:ln w="9525">
            <a:noFill/>
            <a:miter lim="800000"/>
            <a:headEnd/>
            <a:tailEnd/>
          </a:ln>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b="1" dirty="0"/>
              <a:t>Μηδενική ανάγκη χρηματοδότησης </a:t>
            </a:r>
            <a:r>
              <a:rPr lang="el-GR" b="1" dirty="0" smtClean="0"/>
              <a:t>της εκμετάλλευσης</a:t>
            </a:r>
            <a:endParaRPr lang="el-GR" b="1"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1296144"/>
            <a:ext cx="9144000" cy="5589240"/>
          </a:xfrm>
          <a:prstGeom prst="rect">
            <a:avLst/>
          </a:prstGeom>
          <a:noFill/>
          <a:ln w="9525">
            <a:noFill/>
            <a:miter lim="800000"/>
            <a:headEnd/>
            <a:tailEnd/>
          </a:ln>
        </p:spPr>
      </p:pic>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a:t>Αρνητική ανάγκη χρηματοδότησης </a:t>
            </a:r>
            <a:r>
              <a:rPr lang="el-GR" b="1" dirty="0" smtClean="0"/>
              <a:t>της εκμετάλλευσης (2)</a:t>
            </a:r>
            <a:endParaRPr lang="el-GR" b="1"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1994490"/>
            <a:ext cx="9144000" cy="4863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Πρόβλεψη χρηματοδοτικών</a:t>
            </a:r>
            <a:br>
              <a:rPr lang="el-GR" b="1" dirty="0"/>
            </a:br>
            <a:r>
              <a:rPr lang="el-GR" b="1" dirty="0"/>
              <a:t>αναγκών</a:t>
            </a:r>
          </a:p>
        </p:txBody>
      </p:sp>
      <p:sp>
        <p:nvSpPr>
          <p:cNvPr id="3" name="2 - Θέση περιεχομένου"/>
          <p:cNvSpPr>
            <a:spLocks noGrp="1"/>
          </p:cNvSpPr>
          <p:nvPr>
            <p:ph idx="1"/>
          </p:nvPr>
        </p:nvSpPr>
        <p:spPr>
          <a:xfrm>
            <a:off x="0" y="1600200"/>
            <a:ext cx="9144000" cy="5257800"/>
          </a:xfrm>
        </p:spPr>
        <p:txBody>
          <a:bodyPr>
            <a:normAutofit/>
          </a:bodyPr>
          <a:lstStyle/>
          <a:p>
            <a:pPr algn="just"/>
            <a:r>
              <a:rPr lang="el-GR" dirty="0"/>
              <a:t>Μια επιχείρηση για να αυξήσει τις πωλήσεις </a:t>
            </a:r>
            <a:r>
              <a:rPr lang="el-GR" dirty="0" smtClean="0"/>
              <a:t>της χρειάζεται </a:t>
            </a:r>
            <a:r>
              <a:rPr lang="el-GR" dirty="0"/>
              <a:t>επενδύσεις σε κυκλοφορούντα στοιχεία</a:t>
            </a:r>
            <a:r>
              <a:rPr lang="el-GR" dirty="0" smtClean="0"/>
              <a:t>, καθώς </a:t>
            </a:r>
            <a:r>
              <a:rPr lang="el-GR" dirty="0"/>
              <a:t>και σε πάγιο εξοπλισμό, όταν η </a:t>
            </a:r>
            <a:r>
              <a:rPr lang="el-GR" dirty="0" smtClean="0"/>
              <a:t>παραγωγική δυνατότητα </a:t>
            </a:r>
            <a:r>
              <a:rPr lang="el-GR" dirty="0"/>
              <a:t>εξαντληθεί. Η επιχείρηση επιθυμεί </a:t>
            </a:r>
            <a:r>
              <a:rPr lang="el-GR" dirty="0" smtClean="0"/>
              <a:t>να γνωρίζει </a:t>
            </a:r>
            <a:r>
              <a:rPr lang="el-GR" dirty="0"/>
              <a:t>τα κεφάλαια που θα απαιτηθούν </a:t>
            </a:r>
            <a:r>
              <a:rPr lang="el-GR" dirty="0" smtClean="0"/>
              <a:t>κάνοντας πρόβλεψη </a:t>
            </a:r>
            <a:r>
              <a:rPr lang="el-GR" dirty="0"/>
              <a:t>των χρηματοοικονομικών αναγκών της.</a:t>
            </a:r>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smtClean="0"/>
              <a:t>Α. Μέθοδος </a:t>
            </a:r>
            <a:r>
              <a:rPr lang="el-GR" b="1" dirty="0"/>
              <a:t>ποσοστού των πωλήσεων</a:t>
            </a:r>
            <a:endParaRPr lang="el-GR" dirty="0"/>
          </a:p>
        </p:txBody>
      </p:sp>
      <p:sp>
        <p:nvSpPr>
          <p:cNvPr id="3" name="2 - Θέση περιεχομένου"/>
          <p:cNvSpPr>
            <a:spLocks noGrp="1"/>
          </p:cNvSpPr>
          <p:nvPr>
            <p:ph idx="1"/>
          </p:nvPr>
        </p:nvSpPr>
        <p:spPr>
          <a:xfrm>
            <a:off x="0" y="1412776"/>
            <a:ext cx="9144000" cy="5445224"/>
          </a:xfrm>
        </p:spPr>
        <p:txBody>
          <a:bodyPr>
            <a:normAutofit/>
          </a:bodyPr>
          <a:lstStyle/>
          <a:p>
            <a:pPr algn="just"/>
            <a:r>
              <a:rPr lang="el-GR" dirty="0"/>
              <a:t>Η πρόβλεψη των πωλήσεων αποτελεί την βάση </a:t>
            </a:r>
            <a:r>
              <a:rPr lang="el-GR" dirty="0" smtClean="0"/>
              <a:t>της σωστής </a:t>
            </a:r>
            <a:r>
              <a:rPr lang="el-GR" dirty="0"/>
              <a:t>εκτίμησης </a:t>
            </a:r>
            <a:r>
              <a:rPr lang="el-GR" dirty="0" smtClean="0"/>
              <a:t>όλων των μελλοντικών Χρηματοοικονομικών </a:t>
            </a:r>
            <a:r>
              <a:rPr lang="el-GR" dirty="0"/>
              <a:t>αναγκών.</a:t>
            </a:r>
          </a:p>
          <a:p>
            <a:pPr algn="just"/>
            <a:r>
              <a:rPr lang="el-GR" dirty="0"/>
              <a:t>Μικρές ποσοστιαίες αυξήσεις μπορούν </a:t>
            </a:r>
            <a:r>
              <a:rPr lang="el-GR" dirty="0" smtClean="0"/>
              <a:t>να χρηματοδοτηθούν </a:t>
            </a:r>
            <a:r>
              <a:rPr lang="el-GR" dirty="0"/>
              <a:t>από εσωτερικά κεφάλαια, </a:t>
            </a:r>
            <a:r>
              <a:rPr lang="el-GR" dirty="0" smtClean="0"/>
              <a:t>ενώ μεγάλες </a:t>
            </a:r>
            <a:r>
              <a:rPr lang="el-GR" dirty="0"/>
              <a:t>αυξήσεις απαιτούν αναζήτηση </a:t>
            </a:r>
            <a:r>
              <a:rPr lang="el-GR" dirty="0" smtClean="0"/>
              <a:t>εξωτερικών κεφαλαίων</a:t>
            </a:r>
            <a:r>
              <a:rPr lang="el-GR" dirty="0"/>
              <a:t>. Με τη μέθοδο αυτή υποθέτομε ότι </a:t>
            </a:r>
            <a:r>
              <a:rPr lang="el-GR" dirty="0" smtClean="0"/>
              <a:t>η επιχείρηση </a:t>
            </a:r>
            <a:r>
              <a:rPr lang="el-GR" dirty="0"/>
              <a:t>λειτουργεί σε πλήρη </a:t>
            </a:r>
            <a:r>
              <a:rPr lang="el-GR" dirty="0" smtClean="0"/>
              <a:t>απασχόληση.</a:t>
            </a:r>
            <a:endParaRPr lang="el-GR" dirty="0"/>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b="1" dirty="0" smtClean="0"/>
              <a:t>ΠΑΡΑΔΕΙΓΜΑ 1</a:t>
            </a:r>
            <a:endParaRPr lang="el-GR" b="1" dirty="0"/>
          </a:p>
        </p:txBody>
      </p:sp>
      <p:sp>
        <p:nvSpPr>
          <p:cNvPr id="3" name="2 - Θέση περιεχομένου"/>
          <p:cNvSpPr>
            <a:spLocks noGrp="1"/>
          </p:cNvSpPr>
          <p:nvPr>
            <p:ph idx="1"/>
          </p:nvPr>
        </p:nvSpPr>
        <p:spPr>
          <a:xfrm>
            <a:off x="0" y="1196752"/>
            <a:ext cx="9144000" cy="5661248"/>
          </a:xfrm>
        </p:spPr>
        <p:txBody>
          <a:bodyPr>
            <a:normAutofit/>
          </a:bodyPr>
          <a:lstStyle/>
          <a:p>
            <a:pPr algn="just"/>
            <a:r>
              <a:rPr lang="el-GR" dirty="0"/>
              <a:t>Οι πωλήσεις το </a:t>
            </a:r>
            <a:r>
              <a:rPr lang="el-GR" dirty="0" smtClean="0"/>
              <a:t>2017 ήταν € </a:t>
            </a:r>
            <a:r>
              <a:rPr lang="el-GR" dirty="0"/>
              <a:t>1.000. </a:t>
            </a:r>
            <a:endParaRPr lang="el-GR" dirty="0" smtClean="0"/>
          </a:p>
          <a:p>
            <a:pPr algn="just"/>
            <a:r>
              <a:rPr lang="el-GR" dirty="0" smtClean="0"/>
              <a:t>Τα καθαρά </a:t>
            </a:r>
            <a:r>
              <a:rPr lang="el-GR" dirty="0"/>
              <a:t>κέρδη μετά φόρων € 40 (περιθώριο </a:t>
            </a:r>
            <a:r>
              <a:rPr lang="el-GR" dirty="0" smtClean="0"/>
              <a:t>καθαρού κέρδους: (40/1000)*100 = </a:t>
            </a:r>
            <a:r>
              <a:rPr lang="el-GR" dirty="0"/>
              <a:t>4</a:t>
            </a:r>
            <a:r>
              <a:rPr lang="el-GR" dirty="0" smtClean="0"/>
              <a:t>%. </a:t>
            </a:r>
          </a:p>
          <a:p>
            <a:pPr algn="just"/>
            <a:r>
              <a:rPr lang="el-GR" dirty="0" smtClean="0"/>
              <a:t>Το </a:t>
            </a:r>
            <a:r>
              <a:rPr lang="el-GR" dirty="0"/>
              <a:t>διανεμόμενο μέρισμα είναι € 20 </a:t>
            </a:r>
            <a:r>
              <a:rPr lang="el-GR" dirty="0" smtClean="0"/>
              <a:t>ήτοι (20/40)*100 = 50</a:t>
            </a:r>
            <a:r>
              <a:rPr lang="el-GR" dirty="0"/>
              <a:t>% των καθαρών </a:t>
            </a:r>
            <a:r>
              <a:rPr lang="el-GR" dirty="0" smtClean="0"/>
              <a:t>κερδών.</a:t>
            </a:r>
          </a:p>
          <a:p>
            <a:pPr algn="just"/>
            <a:r>
              <a:rPr lang="el-GR" dirty="0" smtClean="0"/>
              <a:t>Άρα τα παρακρατηθέντα κέρδη για μελλοντική χρηματοδότηση της επιχείρησης θα είναι: 20 €  </a:t>
            </a:r>
          </a:p>
          <a:p>
            <a:pPr algn="just"/>
            <a:r>
              <a:rPr lang="el-GR" dirty="0" smtClean="0"/>
              <a:t>Οι </a:t>
            </a:r>
            <a:r>
              <a:rPr lang="el-GR" dirty="0"/>
              <a:t>πωλήσεις του </a:t>
            </a:r>
            <a:r>
              <a:rPr lang="el-GR" dirty="0" smtClean="0"/>
              <a:t>2018 αναμένεται </a:t>
            </a:r>
            <a:r>
              <a:rPr lang="el-GR" dirty="0"/>
              <a:t>να παρουσιάσουν αύξηση 60% </a:t>
            </a:r>
            <a:r>
              <a:rPr lang="el-GR" dirty="0" smtClean="0"/>
              <a:t>δηλαδή: 1.000+(1.000*60%) = 1.000+600 = 1.600</a:t>
            </a:r>
            <a:r>
              <a:rPr lang="el-GR" dirty="0"/>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58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lstStyle/>
          <a:p>
            <a:r>
              <a:rPr lang="el-GR" b="1" dirty="0" smtClean="0"/>
              <a:t>ΙΣΟΛΟΓΙΣΜΟΣ ΠΑΡΑΔΕΙΓΜΑΤΟΣ</a:t>
            </a:r>
            <a:endParaRPr lang="el-GR" b="1"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836712"/>
            <a:ext cx="9144000" cy="602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b="1" dirty="0" smtClean="0"/>
              <a:t>ΠΑΡΑΔΕΙΓΜΑ 1α</a:t>
            </a:r>
            <a:endParaRPr lang="el-GR" b="1" dirty="0"/>
          </a:p>
        </p:txBody>
      </p:sp>
      <p:sp>
        <p:nvSpPr>
          <p:cNvPr id="3" name="2 - Θέση περιεχομένου"/>
          <p:cNvSpPr>
            <a:spLocks noGrp="1"/>
          </p:cNvSpPr>
          <p:nvPr>
            <p:ph idx="1"/>
          </p:nvPr>
        </p:nvSpPr>
        <p:spPr>
          <a:xfrm>
            <a:off x="0" y="1412776"/>
            <a:ext cx="9144000" cy="5445224"/>
          </a:xfrm>
        </p:spPr>
        <p:txBody>
          <a:bodyPr>
            <a:normAutofit/>
          </a:bodyPr>
          <a:lstStyle/>
          <a:p>
            <a:pPr algn="just"/>
            <a:r>
              <a:rPr lang="el-GR" b="1" u="sng" dirty="0" smtClean="0"/>
              <a:t>Κανόνας:</a:t>
            </a:r>
            <a:r>
              <a:rPr lang="el-GR" dirty="0" smtClean="0"/>
              <a:t> Όλα </a:t>
            </a:r>
            <a:r>
              <a:rPr lang="el-GR" dirty="0"/>
              <a:t>τα στοιχεία του ενεργητικού σχετίζονται άμεσα με τις πωλήσεις</a:t>
            </a:r>
            <a:r>
              <a:rPr lang="el-GR" dirty="0" smtClean="0"/>
              <a:t>, ενώ </a:t>
            </a:r>
            <a:r>
              <a:rPr lang="el-GR" dirty="0"/>
              <a:t>του παθητικού μόνο οι βραχυπρόθεσμες υποχρεώσεις. </a:t>
            </a:r>
            <a:endParaRPr lang="el-GR" dirty="0" smtClean="0"/>
          </a:p>
          <a:p>
            <a:pPr algn="just"/>
            <a:r>
              <a:rPr lang="el-GR" dirty="0" smtClean="0"/>
              <a:t>Αν εκφράσουμε </a:t>
            </a:r>
            <a:r>
              <a:rPr lang="el-GR" dirty="0"/>
              <a:t>όλους τους λογαριασμούς που επηρεάζονται από </a:t>
            </a:r>
            <a:r>
              <a:rPr lang="el-GR" dirty="0" smtClean="0"/>
              <a:t>τις πωλήσεις</a:t>
            </a:r>
            <a:r>
              <a:rPr lang="el-GR" dirty="0"/>
              <a:t>, ως ποσοστό επί των πωλήσεων τότε έχουμε:</a:t>
            </a:r>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600" b="1" dirty="0" smtClean="0"/>
              <a:t>ΕΚΦΡΑΣΜΕΝΑ ΣΤΟΙΧΕΙΑ ΙΣΟΛΟΓΙΣΜΟΥ ΩΣ ΠΡΟΣ ΤΙΣ ΠΩΛΗΣΕΙΣ</a:t>
            </a:r>
            <a:endParaRPr lang="el-GR" sz="3600" b="1"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1412776"/>
            <a:ext cx="9143999" cy="5445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b="1" dirty="0" smtClean="0"/>
              <a:t>ΠΑΡΑΔΕΙΓΜΑ 1β </a:t>
            </a:r>
            <a:endParaRPr lang="el-GR" b="1" dirty="0"/>
          </a:p>
        </p:txBody>
      </p:sp>
      <p:sp>
        <p:nvSpPr>
          <p:cNvPr id="3" name="2 - Θέση περιεχομένου"/>
          <p:cNvSpPr>
            <a:spLocks noGrp="1"/>
          </p:cNvSpPr>
          <p:nvPr>
            <p:ph idx="1"/>
          </p:nvPr>
        </p:nvSpPr>
        <p:spPr>
          <a:xfrm>
            <a:off x="0" y="1052736"/>
            <a:ext cx="9144000" cy="5805264"/>
          </a:xfrm>
        </p:spPr>
        <p:txBody>
          <a:bodyPr>
            <a:normAutofit fontScale="85000" lnSpcReduction="20000"/>
          </a:bodyPr>
          <a:lstStyle/>
          <a:p>
            <a:pPr algn="just"/>
            <a:r>
              <a:rPr lang="el-GR" dirty="0" smtClean="0"/>
              <a:t>Το ποσοστό </a:t>
            </a:r>
            <a:r>
              <a:rPr lang="el-GR" dirty="0"/>
              <a:t>της αξίας των πωλήσεων που πρέπει </a:t>
            </a:r>
            <a:r>
              <a:rPr lang="el-GR" dirty="0" smtClean="0"/>
              <a:t>να χρηματοδοτηθεί </a:t>
            </a:r>
            <a:r>
              <a:rPr lang="el-GR" dirty="0"/>
              <a:t>με νέα κεφάλαια είναι</a:t>
            </a:r>
            <a:r>
              <a:rPr lang="el-GR" dirty="0" smtClean="0"/>
              <a:t>: 69</a:t>
            </a:r>
            <a:r>
              <a:rPr lang="el-GR" dirty="0"/>
              <a:t>%-15%=54%</a:t>
            </a:r>
          </a:p>
          <a:p>
            <a:pPr algn="just"/>
            <a:r>
              <a:rPr lang="el-GR" dirty="0" smtClean="0"/>
              <a:t>Επειδή </a:t>
            </a:r>
            <a:r>
              <a:rPr lang="el-GR" dirty="0"/>
              <a:t>η αύξηση των πωλήσεων θα είναι </a:t>
            </a:r>
            <a:r>
              <a:rPr lang="el-GR" dirty="0" smtClean="0"/>
              <a:t>1.600 - 1.000 = 600</a:t>
            </a:r>
            <a:r>
              <a:rPr lang="el-GR" dirty="0"/>
              <a:t>€ η απαιτούμενη χρηματοδότηση για το </a:t>
            </a:r>
            <a:r>
              <a:rPr lang="el-GR" dirty="0" smtClean="0"/>
              <a:t>έτος 2018 θα </a:t>
            </a:r>
            <a:r>
              <a:rPr lang="el-GR" dirty="0"/>
              <a:t>είναι 600 x 0,54 </a:t>
            </a:r>
            <a:r>
              <a:rPr lang="el-GR" dirty="0" smtClean="0"/>
              <a:t>= 324</a:t>
            </a:r>
            <a:r>
              <a:rPr lang="el-GR" dirty="0"/>
              <a:t>€</a:t>
            </a:r>
          </a:p>
          <a:p>
            <a:pPr algn="just"/>
            <a:r>
              <a:rPr lang="el-GR" dirty="0" smtClean="0"/>
              <a:t>Ένα </a:t>
            </a:r>
            <a:r>
              <a:rPr lang="el-GR" dirty="0"/>
              <a:t>μέρος όμως από αυτό θα χρηματοδοτηθεί </a:t>
            </a:r>
            <a:r>
              <a:rPr lang="el-GR" dirty="0" smtClean="0"/>
              <a:t>από παρακρατηθέντα </a:t>
            </a:r>
            <a:r>
              <a:rPr lang="el-GR" dirty="0"/>
              <a:t>κέρδη που για το </a:t>
            </a:r>
            <a:r>
              <a:rPr lang="el-GR" dirty="0" smtClean="0"/>
              <a:t>έτος 2018 </a:t>
            </a:r>
            <a:r>
              <a:rPr lang="el-GR" dirty="0"/>
              <a:t>θα </a:t>
            </a:r>
            <a:r>
              <a:rPr lang="el-GR" dirty="0" smtClean="0"/>
              <a:t>είναι:</a:t>
            </a:r>
            <a:endParaRPr lang="el-GR" dirty="0"/>
          </a:p>
          <a:p>
            <a:pPr algn="just"/>
            <a:r>
              <a:rPr lang="el-GR" dirty="0" smtClean="0"/>
              <a:t>1.600 </a:t>
            </a:r>
            <a:r>
              <a:rPr lang="el-GR" dirty="0"/>
              <a:t>x 0,04 (Περιθώριο Καθαρού Κέρδους) x </a:t>
            </a:r>
            <a:r>
              <a:rPr lang="el-GR" dirty="0" smtClean="0"/>
              <a:t>0,5 (</a:t>
            </a:r>
            <a:r>
              <a:rPr lang="el-GR" dirty="0"/>
              <a:t>διανεμόμενο μέρισμα) = 32</a:t>
            </a:r>
            <a:r>
              <a:rPr lang="el-GR" dirty="0" smtClean="0"/>
              <a:t>€ ή 20+(20*60%) = 20+12=32</a:t>
            </a:r>
            <a:endParaRPr lang="el-GR" dirty="0"/>
          </a:p>
          <a:p>
            <a:pPr algn="just"/>
            <a:r>
              <a:rPr lang="el-GR" dirty="0" smtClean="0"/>
              <a:t>Επομένως </a:t>
            </a:r>
            <a:r>
              <a:rPr lang="el-GR" dirty="0"/>
              <a:t>η απαιτούμενη χρηματοδότηση για το </a:t>
            </a:r>
            <a:r>
              <a:rPr lang="el-GR" dirty="0" smtClean="0"/>
              <a:t>2018 είναι 324 – </a:t>
            </a:r>
            <a:r>
              <a:rPr lang="el-GR" dirty="0"/>
              <a:t>32 = 292€</a:t>
            </a:r>
          </a:p>
          <a:p>
            <a:pPr algn="just"/>
            <a:r>
              <a:rPr lang="el-GR" b="1" dirty="0" smtClean="0">
                <a:solidFill>
                  <a:srgbClr val="7030A0"/>
                </a:solidFill>
              </a:rPr>
              <a:t>Η </a:t>
            </a:r>
            <a:r>
              <a:rPr lang="el-GR" b="1" dirty="0">
                <a:solidFill>
                  <a:srgbClr val="7030A0"/>
                </a:solidFill>
              </a:rPr>
              <a:t>μέθοδος είναι κατάλληλη για την </a:t>
            </a:r>
            <a:r>
              <a:rPr lang="el-GR" b="1" dirty="0" smtClean="0">
                <a:solidFill>
                  <a:srgbClr val="7030A0"/>
                </a:solidFill>
              </a:rPr>
              <a:t>πρόβλεψη βραχυπρόθεσμων </a:t>
            </a:r>
            <a:r>
              <a:rPr lang="el-GR" b="1" dirty="0">
                <a:solidFill>
                  <a:srgbClr val="7030A0"/>
                </a:solidFill>
              </a:rPr>
              <a:t>μεταβολών στις </a:t>
            </a:r>
            <a:r>
              <a:rPr lang="el-GR" b="1" dirty="0" smtClean="0">
                <a:solidFill>
                  <a:srgbClr val="7030A0"/>
                </a:solidFill>
              </a:rPr>
              <a:t>ανάγκες χρηματοδότησης</a:t>
            </a:r>
            <a:r>
              <a:rPr lang="el-GR" b="1" dirty="0">
                <a:solidFill>
                  <a:srgbClr val="7030A0"/>
                </a:solidFill>
              </a:rPr>
              <a:t>.</a:t>
            </a:r>
          </a:p>
        </p:txBody>
      </p:sp>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3600" b="1" dirty="0" smtClean="0"/>
              <a:t>Β. Πρόβλεψη </a:t>
            </a:r>
            <a:r>
              <a:rPr lang="el-GR" sz="3600" b="1" dirty="0"/>
              <a:t>χρηματοδότησης</a:t>
            </a:r>
            <a:br>
              <a:rPr lang="el-GR" sz="3600" b="1" dirty="0"/>
            </a:br>
            <a:r>
              <a:rPr lang="el-GR" sz="3600" b="1" dirty="0"/>
              <a:t>Μέθοδος Ποσοστού επί των Πωλήσεων</a:t>
            </a:r>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1052736"/>
            <a:ext cx="9144000"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ΠΑΡΑΔΕΙΓΜΑ (2)</a:t>
            </a:r>
            <a:endParaRPr lang="el-GR" b="1" dirty="0"/>
          </a:p>
        </p:txBody>
      </p:sp>
      <p:sp>
        <p:nvSpPr>
          <p:cNvPr id="3" name="2 - Θέση περιεχομένου"/>
          <p:cNvSpPr>
            <a:spLocks noGrp="1"/>
          </p:cNvSpPr>
          <p:nvPr>
            <p:ph idx="1"/>
          </p:nvPr>
        </p:nvSpPr>
        <p:spPr>
          <a:xfrm>
            <a:off x="0" y="1600200"/>
            <a:ext cx="9144000" cy="5257800"/>
          </a:xfrm>
        </p:spPr>
        <p:txBody>
          <a:bodyPr/>
          <a:lstStyle/>
          <a:p>
            <a:r>
              <a:rPr lang="el-GR" dirty="0"/>
              <a:t>Εφαρμόζοντας τον τύπο στο παράδειγμα </a:t>
            </a:r>
            <a:r>
              <a:rPr lang="el-GR" b="1" dirty="0"/>
              <a:t>1 έχουμε:</a:t>
            </a:r>
          </a:p>
          <a:p>
            <a:r>
              <a:rPr lang="en-US" dirty="0" smtClean="0"/>
              <a:t>0,69 </a:t>
            </a:r>
            <a:r>
              <a:rPr lang="en-US" dirty="0"/>
              <a:t>x 600 – 0,15 x 600 – 0,04 x 1.600 x 0,5 </a:t>
            </a:r>
            <a:r>
              <a:rPr lang="en-US" dirty="0" smtClean="0"/>
              <a:t>=</a:t>
            </a:r>
            <a:r>
              <a:rPr lang="el-GR" dirty="0" smtClean="0"/>
              <a:t> </a:t>
            </a:r>
            <a:r>
              <a:rPr lang="en-US" dirty="0" smtClean="0"/>
              <a:t>292</a:t>
            </a:r>
            <a:r>
              <a:rPr lang="en-US" dirty="0"/>
              <a:t>€</a:t>
            </a:r>
            <a:endParaRPr lang="el-GR" dirty="0"/>
          </a:p>
        </p:txBody>
      </p:sp>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lstStyle/>
          <a:p>
            <a:r>
              <a:rPr lang="el-GR" b="1" dirty="0" smtClean="0"/>
              <a:t>ΠΑΡΑΔΕΙΓΜΑ (3)</a:t>
            </a:r>
            <a:endParaRPr lang="el-GR" b="1" dirty="0"/>
          </a:p>
        </p:txBody>
      </p:sp>
      <p:sp>
        <p:nvSpPr>
          <p:cNvPr id="3" name="2 - Θέση περιεχομένου"/>
          <p:cNvSpPr>
            <a:spLocks noGrp="1"/>
          </p:cNvSpPr>
          <p:nvPr>
            <p:ph idx="1"/>
          </p:nvPr>
        </p:nvSpPr>
        <p:spPr>
          <a:xfrm>
            <a:off x="0" y="1124744"/>
            <a:ext cx="9144000" cy="5733256"/>
          </a:xfrm>
        </p:spPr>
        <p:txBody>
          <a:bodyPr>
            <a:normAutofit fontScale="92500" lnSpcReduction="10000"/>
          </a:bodyPr>
          <a:lstStyle/>
          <a:p>
            <a:pPr algn="just"/>
            <a:r>
              <a:rPr lang="el-GR" dirty="0"/>
              <a:t>Αν στο παράδειγμα 1 οι πωλήσεις το </a:t>
            </a:r>
            <a:r>
              <a:rPr lang="el-GR" dirty="0" smtClean="0"/>
              <a:t>2018 αυξηθούν κατά </a:t>
            </a:r>
            <a:r>
              <a:rPr lang="el-GR" dirty="0"/>
              <a:t>3</a:t>
            </a:r>
            <a:r>
              <a:rPr lang="el-GR" dirty="0" smtClean="0"/>
              <a:t>%, </a:t>
            </a:r>
            <a:r>
              <a:rPr lang="el-GR" dirty="0"/>
              <a:t>τότε επειδή η αύξηση των πωλήσεων θα </a:t>
            </a:r>
            <a:r>
              <a:rPr lang="el-GR" dirty="0" smtClean="0"/>
              <a:t>είναι 1.030 - 1.000 = 30 </a:t>
            </a:r>
            <a:r>
              <a:rPr lang="el-GR" dirty="0"/>
              <a:t>η απαιτούμενη χρηματοδότηση για </a:t>
            </a:r>
            <a:r>
              <a:rPr lang="el-GR" dirty="0" smtClean="0"/>
              <a:t>το 2018 </a:t>
            </a:r>
            <a:r>
              <a:rPr lang="el-GR" dirty="0"/>
              <a:t>θα είναι 30 x 0,54 = 16,2</a:t>
            </a:r>
          </a:p>
          <a:p>
            <a:pPr algn="just"/>
            <a:r>
              <a:rPr lang="el-GR" dirty="0" smtClean="0"/>
              <a:t>Τα </a:t>
            </a:r>
            <a:r>
              <a:rPr lang="el-GR" dirty="0"/>
              <a:t>παρακρατηθέντα κέρδη που για το </a:t>
            </a:r>
            <a:r>
              <a:rPr lang="el-GR" dirty="0" smtClean="0"/>
              <a:t>2018 </a:t>
            </a:r>
            <a:r>
              <a:rPr lang="el-GR" dirty="0"/>
              <a:t>θα είναι:</a:t>
            </a:r>
          </a:p>
          <a:p>
            <a:pPr algn="just"/>
            <a:r>
              <a:rPr lang="el-GR" dirty="0" smtClean="0"/>
              <a:t>1.030 </a:t>
            </a:r>
            <a:r>
              <a:rPr lang="el-GR" dirty="0"/>
              <a:t>x 0,04 (Περιθώριο Καθαρού Κέρδους) x </a:t>
            </a:r>
            <a:r>
              <a:rPr lang="el-GR" dirty="0" smtClean="0"/>
              <a:t>0,5 (</a:t>
            </a:r>
            <a:r>
              <a:rPr lang="el-GR" dirty="0"/>
              <a:t>διανεμόμενο μέρισμα) = 20,6</a:t>
            </a:r>
          </a:p>
          <a:p>
            <a:pPr algn="just"/>
            <a:r>
              <a:rPr lang="el-GR" dirty="0" smtClean="0"/>
              <a:t>Επομένως </a:t>
            </a:r>
            <a:r>
              <a:rPr lang="el-GR" dirty="0"/>
              <a:t>δεν απαιτείται επιπρόσθετη </a:t>
            </a:r>
            <a:r>
              <a:rPr lang="el-GR" dirty="0" smtClean="0"/>
              <a:t>χρηματοδότηση το 2018 </a:t>
            </a:r>
            <a:r>
              <a:rPr lang="el-GR" dirty="0"/>
              <a:t>για το συγκεκριμένο ποσοστό αύξησης </a:t>
            </a:r>
            <a:r>
              <a:rPr lang="el-GR" dirty="0" smtClean="0"/>
              <a:t>των πωλήσεων</a:t>
            </a:r>
            <a:r>
              <a:rPr lang="el-GR" dirty="0"/>
              <a:t>. Θα υπάρχει πλεόνασμα = </a:t>
            </a:r>
            <a:r>
              <a:rPr lang="el-GR" dirty="0" smtClean="0"/>
              <a:t>20,6- 16,2 </a:t>
            </a:r>
            <a:r>
              <a:rPr lang="el-GR" dirty="0"/>
              <a:t>= </a:t>
            </a:r>
            <a:r>
              <a:rPr lang="el-GR" b="1" dirty="0"/>
              <a:t>4,4</a:t>
            </a:r>
            <a:endParaRPr lang="el-GR" dirty="0"/>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2800" b="1" dirty="0" smtClean="0"/>
              <a:t>ΠΡΟΣΔΙΟΡΙΣΜΟΣ ΤΩΝ ΑΝΑΓΚΩΝ </a:t>
            </a:r>
            <a:r>
              <a:rPr lang="el-GR" sz="2800" b="1" dirty="0"/>
              <a:t>ΣΕ Κ.Κ.Κ. ή </a:t>
            </a:r>
            <a:r>
              <a:rPr lang="el-GR" sz="2800" b="1" dirty="0" smtClean="0"/>
              <a:t>ΜΚΚ ΒΙΟΜΗΧΑΝΙΚΗΣ </a:t>
            </a:r>
            <a:r>
              <a:rPr lang="el-GR" sz="2800" b="1" dirty="0"/>
              <a:t>ΕΠΙΧΕΙΡΗΣΗΣ </a:t>
            </a:r>
            <a:r>
              <a:rPr lang="el-GR" sz="2800" b="1" dirty="0" smtClean="0"/>
              <a:t>ΠΑΡΑΓΩΓΗΣ ΒΙΟΜΗΧΑΝΙΚΟΥ </a:t>
            </a:r>
            <a:r>
              <a:rPr lang="el-GR" sz="2800" b="1" dirty="0"/>
              <a:t>ΥΛΙΚΟΥ</a:t>
            </a:r>
          </a:p>
        </p:txBody>
      </p:sp>
      <p:sp>
        <p:nvSpPr>
          <p:cNvPr id="3" name="2 - Θέση περιεχομένου"/>
          <p:cNvSpPr>
            <a:spLocks noGrp="1"/>
          </p:cNvSpPr>
          <p:nvPr>
            <p:ph idx="1"/>
          </p:nvPr>
        </p:nvSpPr>
        <p:spPr>
          <a:xfrm>
            <a:off x="0" y="1412776"/>
            <a:ext cx="9144000" cy="5445224"/>
          </a:xfrm>
        </p:spPr>
        <p:txBody>
          <a:bodyPr>
            <a:normAutofit fontScale="70000" lnSpcReduction="20000"/>
          </a:bodyPr>
          <a:lstStyle/>
          <a:p>
            <a:pPr algn="just"/>
            <a:r>
              <a:rPr lang="el-GR" dirty="0"/>
              <a:t>Πωλήσεις </a:t>
            </a:r>
            <a:r>
              <a:rPr lang="el-GR" dirty="0" smtClean="0"/>
              <a:t>15.000 τόνους / έτος</a:t>
            </a:r>
            <a:r>
              <a:rPr lang="el-GR" dirty="0"/>
              <a:t>.</a:t>
            </a:r>
          </a:p>
          <a:p>
            <a:pPr algn="just"/>
            <a:r>
              <a:rPr lang="el-GR" dirty="0" smtClean="0"/>
              <a:t>Αναγκαίες </a:t>
            </a:r>
            <a:r>
              <a:rPr lang="el-GR" dirty="0"/>
              <a:t>ποσότητες </a:t>
            </a:r>
            <a:r>
              <a:rPr lang="el-GR" dirty="0" smtClean="0"/>
              <a:t>Α΄ </a:t>
            </a:r>
            <a:r>
              <a:rPr lang="el-GR" dirty="0"/>
              <a:t>υλών και έτοιμων προϊόντων για </a:t>
            </a:r>
            <a:r>
              <a:rPr lang="el-GR" dirty="0" smtClean="0"/>
              <a:t>1 μήνα</a:t>
            </a:r>
            <a:r>
              <a:rPr lang="el-GR" dirty="0"/>
              <a:t>.</a:t>
            </a:r>
          </a:p>
          <a:p>
            <a:pPr algn="just"/>
            <a:r>
              <a:rPr lang="el-GR" dirty="0" smtClean="0"/>
              <a:t>Μέση </a:t>
            </a:r>
            <a:r>
              <a:rPr lang="el-GR" dirty="0"/>
              <a:t>διάρκεια πίστωσης προς την πελατεία </a:t>
            </a:r>
            <a:r>
              <a:rPr lang="el-GR" dirty="0" smtClean="0"/>
              <a:t>4 </a:t>
            </a:r>
            <a:r>
              <a:rPr lang="el-GR" dirty="0"/>
              <a:t>μήνες.</a:t>
            </a:r>
          </a:p>
          <a:p>
            <a:pPr algn="just"/>
            <a:r>
              <a:rPr lang="el-GR" dirty="0"/>
              <a:t>Η βιομηχανική επιχείρηση </a:t>
            </a:r>
            <a:r>
              <a:rPr lang="el-GR" dirty="0" smtClean="0"/>
              <a:t>«ΛΑΜΔΑ Α.Ε.» </a:t>
            </a:r>
            <a:r>
              <a:rPr lang="el-GR" dirty="0"/>
              <a:t>παραγωγής βιομηχανικού υλικού </a:t>
            </a:r>
            <a:r>
              <a:rPr lang="el-GR" dirty="0" smtClean="0"/>
              <a:t>παρουσιάζει </a:t>
            </a:r>
            <a:r>
              <a:rPr lang="el-GR" dirty="0"/>
              <a:t>τα εξής χρηματοοικονομικά δεδομένα</a:t>
            </a:r>
            <a:r>
              <a:rPr lang="el-GR" dirty="0" smtClean="0"/>
              <a:t>: </a:t>
            </a:r>
            <a:endParaRPr lang="el-GR" dirty="0"/>
          </a:p>
          <a:p>
            <a:pPr algn="just"/>
            <a:r>
              <a:rPr lang="el-GR" dirty="0" smtClean="0"/>
              <a:t>Για </a:t>
            </a:r>
            <a:r>
              <a:rPr lang="el-GR" dirty="0"/>
              <a:t>την παραγωγή ενός </a:t>
            </a:r>
            <a:r>
              <a:rPr lang="el-GR" dirty="0" smtClean="0"/>
              <a:t>τόνου υλικού απαιτούνται </a:t>
            </a:r>
            <a:r>
              <a:rPr lang="el-GR" dirty="0"/>
              <a:t>1,5 </a:t>
            </a:r>
            <a:r>
              <a:rPr lang="el-GR" dirty="0" smtClean="0"/>
              <a:t>τόνοι Α΄ υλών</a:t>
            </a:r>
            <a:r>
              <a:rPr lang="el-GR" dirty="0"/>
              <a:t>, το δε κόστος των τελευταίων στο εργοστάσιο ανέρχεται </a:t>
            </a:r>
            <a:r>
              <a:rPr lang="el-GR" dirty="0" smtClean="0"/>
              <a:t>σε 700 € ανά τόνο</a:t>
            </a:r>
            <a:r>
              <a:rPr lang="el-GR" dirty="0"/>
              <a:t>.</a:t>
            </a:r>
          </a:p>
          <a:p>
            <a:pPr algn="just"/>
            <a:r>
              <a:rPr lang="el-GR" dirty="0" smtClean="0"/>
              <a:t>Το </a:t>
            </a:r>
            <a:r>
              <a:rPr lang="el-GR" dirty="0"/>
              <a:t>κόστος παραγωγής ανά τόνο προϊόντος είναι </a:t>
            </a:r>
            <a:r>
              <a:rPr lang="el-GR" dirty="0" smtClean="0"/>
              <a:t>6.000</a:t>
            </a:r>
            <a:r>
              <a:rPr lang="el-GR" dirty="0"/>
              <a:t>€, η δε </a:t>
            </a:r>
            <a:r>
              <a:rPr lang="el-GR" dirty="0" smtClean="0"/>
              <a:t>τιμή πώλησης </a:t>
            </a:r>
            <a:r>
              <a:rPr lang="el-GR" dirty="0"/>
              <a:t>ανέρχεται σε </a:t>
            </a:r>
            <a:r>
              <a:rPr lang="el-GR" dirty="0" smtClean="0"/>
              <a:t>8.000 €</a:t>
            </a:r>
            <a:r>
              <a:rPr lang="el-GR" dirty="0"/>
              <a:t>/</a:t>
            </a:r>
            <a:r>
              <a:rPr lang="el-GR" dirty="0" smtClean="0"/>
              <a:t>τόνο.</a:t>
            </a:r>
            <a:endParaRPr lang="el-GR" dirty="0"/>
          </a:p>
          <a:p>
            <a:pPr algn="just"/>
            <a:r>
              <a:rPr lang="el-GR" dirty="0" smtClean="0"/>
              <a:t>Οι </a:t>
            </a:r>
            <a:r>
              <a:rPr lang="el-GR" dirty="0"/>
              <a:t>χρηματοοικονομικές ελαφρύνσεις λόγω των </a:t>
            </a:r>
            <a:r>
              <a:rPr lang="el-GR" dirty="0" smtClean="0"/>
              <a:t>παρεχόμενων πιστώσεων </a:t>
            </a:r>
            <a:r>
              <a:rPr lang="el-GR" dirty="0"/>
              <a:t>των προμηθευτών, υπολογίζονται σε 18.000.000€, </a:t>
            </a:r>
            <a:r>
              <a:rPr lang="el-GR" dirty="0" smtClean="0"/>
              <a:t>ενώ το </a:t>
            </a:r>
            <a:r>
              <a:rPr lang="el-GR" dirty="0"/>
              <a:t>υφιστάμενο Μ.Κ.Κ. στο τέλος της προηγούμενης </a:t>
            </a:r>
            <a:r>
              <a:rPr lang="el-GR" dirty="0" smtClean="0"/>
              <a:t>χρήσης ανέρχεται </a:t>
            </a:r>
            <a:r>
              <a:rPr lang="el-GR" dirty="0"/>
              <a:t>σε 12.000.000€.</a:t>
            </a:r>
          </a:p>
          <a:p>
            <a:pPr algn="just"/>
            <a:r>
              <a:rPr lang="el-GR" dirty="0"/>
              <a:t>Με βάση τα ανωτέρω στοιχεία να υπολογισθούν οι ανάγκες της επιχείρησης </a:t>
            </a:r>
            <a:r>
              <a:rPr lang="el-GR" dirty="0" smtClean="0"/>
              <a:t>σε Μ.Κ.Κ</a:t>
            </a:r>
            <a:r>
              <a:rPr lang="el-GR" dirty="0"/>
              <a:t>. οι οποίες θα πρέπει να καλυφθούν από Τραπεζικό δανεισμό.</a:t>
            </a:r>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l-GR" b="1" dirty="0" smtClean="0"/>
              <a:t>ΛΥΣΗ</a:t>
            </a:r>
            <a:endParaRPr lang="el-GR" b="1"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60648"/>
            <a:ext cx="9144000" cy="706090"/>
          </a:xfrm>
        </p:spPr>
        <p:txBody>
          <a:bodyPr/>
          <a:lstStyle/>
          <a:p>
            <a:pPr eaLnBrk="1" hangingPunct="1"/>
            <a:r>
              <a:rPr lang="el-GR" sz="3600" b="1" dirty="0" smtClean="0"/>
              <a:t>Τα δυο μέρη του ΚΚΚ</a:t>
            </a:r>
          </a:p>
        </p:txBody>
      </p:sp>
      <p:sp>
        <p:nvSpPr>
          <p:cNvPr id="72707" name="Rectangle 3"/>
          <p:cNvSpPr>
            <a:spLocks noGrp="1" noChangeArrowheads="1"/>
          </p:cNvSpPr>
          <p:nvPr>
            <p:ph type="body" idx="1"/>
          </p:nvPr>
        </p:nvSpPr>
        <p:spPr>
          <a:xfrm>
            <a:off x="0" y="1268760"/>
            <a:ext cx="9144000" cy="5256584"/>
          </a:xfrm>
        </p:spPr>
        <p:txBody>
          <a:bodyPr/>
          <a:lstStyle/>
          <a:p>
            <a:pPr eaLnBrk="1" hangingPunct="1">
              <a:lnSpc>
                <a:spcPct val="90000"/>
              </a:lnSpc>
              <a:buFontTx/>
              <a:buNone/>
            </a:pPr>
            <a:r>
              <a:rPr lang="el-GR" dirty="0" smtClean="0"/>
              <a:t>Τα 2 μέρη από τα οποία αποτελείται το</a:t>
            </a:r>
          </a:p>
          <a:p>
            <a:pPr eaLnBrk="1" hangingPunct="1">
              <a:lnSpc>
                <a:spcPct val="90000"/>
              </a:lnSpc>
              <a:buFontTx/>
              <a:buNone/>
            </a:pPr>
            <a:r>
              <a:rPr lang="el-GR" b="1" dirty="0" smtClean="0">
                <a:solidFill>
                  <a:srgbClr val="7030A0"/>
                </a:solidFill>
                <a:hlinkClick r:id="rId2"/>
              </a:rPr>
              <a:t>Καθαρό Κεφάλαιο Κίνησης</a:t>
            </a:r>
            <a:r>
              <a:rPr lang="el-GR" b="1" dirty="0" smtClean="0">
                <a:solidFill>
                  <a:srgbClr val="7030A0"/>
                </a:solidFill>
              </a:rPr>
              <a:t> </a:t>
            </a:r>
            <a:r>
              <a:rPr lang="el-GR" dirty="0" smtClean="0"/>
              <a:t>είναι το:</a:t>
            </a:r>
          </a:p>
          <a:p>
            <a:pPr marL="514350" indent="-514350" eaLnBrk="1" hangingPunct="1">
              <a:lnSpc>
                <a:spcPct val="90000"/>
              </a:lnSpc>
              <a:buFont typeface="+mj-lt"/>
              <a:buAutoNum type="arabicPeriod"/>
            </a:pPr>
            <a:r>
              <a:rPr lang="el-GR" b="1" dirty="0" smtClean="0">
                <a:solidFill>
                  <a:srgbClr val="002060"/>
                </a:solidFill>
              </a:rPr>
              <a:t>Κυκλοφορούν </a:t>
            </a:r>
            <a:r>
              <a:rPr lang="el-GR" b="1" dirty="0" smtClean="0">
                <a:solidFill>
                  <a:srgbClr val="002060"/>
                </a:solidFill>
                <a:hlinkClick r:id="rId2"/>
              </a:rPr>
              <a:t>ενεργητικό</a:t>
            </a:r>
            <a:r>
              <a:rPr lang="el-GR" dirty="0" smtClean="0">
                <a:solidFill>
                  <a:srgbClr val="002060"/>
                </a:solidFill>
              </a:rPr>
              <a:t> </a:t>
            </a:r>
            <a:r>
              <a:rPr lang="el-GR" dirty="0" smtClean="0"/>
              <a:t>και το</a:t>
            </a:r>
          </a:p>
          <a:p>
            <a:pPr marL="514350" indent="-514350" eaLnBrk="1" hangingPunct="1">
              <a:lnSpc>
                <a:spcPct val="90000"/>
              </a:lnSpc>
              <a:buFont typeface="+mj-lt"/>
              <a:buAutoNum type="arabicPeriod"/>
            </a:pPr>
            <a:r>
              <a:rPr lang="el-GR" b="1" dirty="0" smtClean="0">
                <a:solidFill>
                  <a:srgbClr val="FF0000"/>
                </a:solidFill>
              </a:rPr>
              <a:t>Βραχυπρόθεσμο</a:t>
            </a:r>
            <a:r>
              <a:rPr lang="el-GR" dirty="0" smtClean="0"/>
              <a:t> </a:t>
            </a:r>
            <a:r>
              <a:rPr lang="el-GR" b="1" dirty="0" smtClean="0">
                <a:hlinkClick r:id="rId2"/>
              </a:rPr>
              <a:t>παθητικό</a:t>
            </a:r>
            <a:r>
              <a:rPr lang="el-GR" dirty="0" smtClean="0"/>
              <a:t> της επιχείρησης.</a:t>
            </a:r>
          </a:p>
          <a:p>
            <a:pPr marL="514350" indent="-514350" eaLnBrk="1" hangingPunct="1">
              <a:lnSpc>
                <a:spcPct val="90000"/>
              </a:lnSpc>
              <a:buNone/>
            </a:pPr>
            <a:r>
              <a:rPr lang="el-GR" dirty="0" smtClean="0"/>
              <a:t> </a:t>
            </a:r>
          </a:p>
          <a:p>
            <a:pPr eaLnBrk="1" hangingPunct="1">
              <a:lnSpc>
                <a:spcPct val="90000"/>
              </a:lnSpc>
              <a:buFontTx/>
              <a:buNone/>
            </a:pPr>
            <a:r>
              <a:rPr lang="el-GR" dirty="0" smtClean="0"/>
              <a:t>Η </a:t>
            </a:r>
            <a:r>
              <a:rPr lang="el-GR" b="1" dirty="0" smtClean="0">
                <a:solidFill>
                  <a:srgbClr val="006600"/>
                </a:solidFill>
              </a:rPr>
              <a:t>διαφορά</a:t>
            </a:r>
            <a:r>
              <a:rPr lang="el-GR" dirty="0" smtClean="0"/>
              <a:t> ανάμεσα στα ποσά των δύο αυτών</a:t>
            </a:r>
          </a:p>
          <a:p>
            <a:pPr eaLnBrk="1" hangingPunct="1">
              <a:lnSpc>
                <a:spcPct val="90000"/>
              </a:lnSpc>
              <a:buFontTx/>
              <a:buNone/>
            </a:pPr>
            <a:r>
              <a:rPr lang="el-GR" dirty="0" smtClean="0"/>
              <a:t>μερών αποτελεί τον υπολογισμό για το ύψος του</a:t>
            </a:r>
          </a:p>
          <a:p>
            <a:pPr eaLnBrk="1" hangingPunct="1">
              <a:lnSpc>
                <a:spcPct val="90000"/>
              </a:lnSpc>
              <a:buFontTx/>
              <a:buNone/>
            </a:pPr>
            <a:r>
              <a:rPr lang="el-GR" dirty="0" smtClean="0"/>
              <a:t>κεφαλαίου κίνησης που απαιτείται.</a:t>
            </a:r>
          </a:p>
          <a:p>
            <a:pPr eaLnBrk="1" hangingPunct="1">
              <a:lnSpc>
                <a:spcPct val="90000"/>
              </a:lnSpc>
              <a:buFontTx/>
              <a:buNone/>
            </a:pPr>
            <a:endParaRPr lang="el-GR" dirty="0" smtClean="0"/>
          </a:p>
          <a:p>
            <a:pPr algn="ctr" eaLnBrk="1" hangingPunct="1">
              <a:lnSpc>
                <a:spcPct val="90000"/>
              </a:lnSpc>
              <a:buFontTx/>
              <a:buNone/>
            </a:pPr>
            <a:r>
              <a:rPr lang="el-GR" b="1" dirty="0" smtClean="0"/>
              <a:t>Κ.Κ.Κ. = Κ.Ε. – Β.Υ.</a:t>
            </a:r>
            <a:r>
              <a:rPr lang="el-GR" dirty="0" smtClean="0"/>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l-GR" sz="3600" b="1" dirty="0"/>
              <a:t>ΧΡΗΜΑΤΟΟΙΚΟΝΟΜΙΚΗ ΔΙΑΧΕΙΡΙΣΗ ΤΗΣ ΕΠΙΧΕΙΡΗΣΗΣ</a:t>
            </a:r>
          </a:p>
        </p:txBody>
      </p:sp>
      <p:sp>
        <p:nvSpPr>
          <p:cNvPr id="25603" name="Rectangle 3"/>
          <p:cNvSpPr>
            <a:spLocks noGrp="1" noChangeArrowheads="1"/>
          </p:cNvSpPr>
          <p:nvPr>
            <p:ph type="body" idx="1"/>
          </p:nvPr>
        </p:nvSpPr>
        <p:spPr>
          <a:xfrm>
            <a:off x="0" y="1556792"/>
            <a:ext cx="9144000" cy="5112568"/>
          </a:xfrm>
        </p:spPr>
        <p:txBody>
          <a:bodyPr/>
          <a:lstStyle/>
          <a:p>
            <a:pPr algn="just">
              <a:buFontTx/>
              <a:buNone/>
            </a:pPr>
            <a:r>
              <a:rPr lang="el-GR" dirty="0" smtClean="0"/>
              <a:t>Πως </a:t>
            </a:r>
            <a:r>
              <a:rPr lang="el-GR" dirty="0"/>
              <a:t>και με ποιους όρους θα </a:t>
            </a:r>
            <a:r>
              <a:rPr lang="el-GR" dirty="0" smtClean="0"/>
              <a:t>εξασφαλισθούν τα</a:t>
            </a:r>
          </a:p>
          <a:p>
            <a:pPr algn="just">
              <a:buFontTx/>
              <a:buNone/>
            </a:pPr>
            <a:r>
              <a:rPr lang="el-GR" dirty="0" smtClean="0"/>
              <a:t>απαραίτητα </a:t>
            </a:r>
            <a:r>
              <a:rPr lang="el-GR" dirty="0"/>
              <a:t>κονδύλια για </a:t>
            </a:r>
            <a:r>
              <a:rPr lang="el-GR" dirty="0" smtClean="0"/>
              <a:t>την σύσταση,</a:t>
            </a:r>
          </a:p>
          <a:p>
            <a:pPr algn="just">
              <a:buFontTx/>
              <a:buNone/>
            </a:pPr>
            <a:r>
              <a:rPr lang="el-GR" dirty="0" smtClean="0"/>
              <a:t>συντήρηση, διατήρηση και </a:t>
            </a:r>
            <a:r>
              <a:rPr lang="el-GR" dirty="0"/>
              <a:t>ανάπτυξη </a:t>
            </a:r>
            <a:r>
              <a:rPr lang="el-GR" dirty="0" smtClean="0"/>
              <a:t>της εταιρίας.</a:t>
            </a:r>
            <a:endParaRPr lang="en-US" dirty="0" smtClean="0"/>
          </a:p>
          <a:p>
            <a:pPr algn="just">
              <a:buFontTx/>
              <a:buNone/>
            </a:pPr>
            <a:r>
              <a:rPr lang="el-GR" dirty="0" smtClean="0"/>
              <a:t> </a:t>
            </a:r>
          </a:p>
          <a:p>
            <a:pPr algn="just">
              <a:buFontTx/>
              <a:buNone/>
            </a:pPr>
            <a:r>
              <a:rPr lang="el-GR" dirty="0" smtClean="0"/>
              <a:t>Στατιστικά το 80</a:t>
            </a:r>
            <a:r>
              <a:rPr lang="el-GR" dirty="0"/>
              <a:t>% των επιχειρήσεων </a:t>
            </a:r>
            <a:r>
              <a:rPr lang="el-GR" dirty="0" smtClean="0"/>
              <a:t>κλείνουν</a:t>
            </a:r>
          </a:p>
          <a:p>
            <a:pPr algn="just">
              <a:buNone/>
            </a:pPr>
            <a:r>
              <a:rPr lang="el-GR" dirty="0" smtClean="0"/>
              <a:t>λόγω της έλλειψης ορθολογικού οικονομικού</a:t>
            </a:r>
          </a:p>
          <a:p>
            <a:pPr algn="just">
              <a:buNone/>
            </a:pPr>
            <a:r>
              <a:rPr lang="el-GR" dirty="0" smtClean="0"/>
              <a:t>προγραμματισμού</a:t>
            </a:r>
            <a:r>
              <a:rPr lang="el-GR" dirty="0"/>
              <a:t>.</a:t>
            </a:r>
          </a:p>
          <a:p>
            <a:pPr algn="just">
              <a:buFontTx/>
              <a:buNone/>
            </a:pPr>
            <a:r>
              <a:rPr lang="el-GR" sz="2800" dirty="0"/>
              <a:t> </a:t>
            </a: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l-GR" sz="3600" b="1" dirty="0" smtClean="0"/>
              <a:t>ΥΠΟΛΟΓΙΣΜΟΣ ΚΑΘΑΡΟΥ ΚΕΦΑΛΑΙΟΥ ΚΙΝΗΣΗΣ</a:t>
            </a:r>
          </a:p>
        </p:txBody>
      </p:sp>
      <p:sp>
        <p:nvSpPr>
          <p:cNvPr id="73731" name="Rectangle 3"/>
          <p:cNvSpPr>
            <a:spLocks noGrp="1" noChangeArrowheads="1"/>
          </p:cNvSpPr>
          <p:nvPr>
            <p:ph type="body" idx="1"/>
          </p:nvPr>
        </p:nvSpPr>
        <p:spPr>
          <a:xfrm>
            <a:off x="0" y="1700808"/>
            <a:ext cx="9144000" cy="4968552"/>
          </a:xfrm>
        </p:spPr>
        <p:txBody>
          <a:bodyPr/>
          <a:lstStyle/>
          <a:p>
            <a:pPr algn="just" eaLnBrk="1" hangingPunct="1">
              <a:lnSpc>
                <a:spcPct val="90000"/>
              </a:lnSpc>
            </a:pPr>
            <a:r>
              <a:rPr lang="el-GR" dirty="0" smtClean="0"/>
              <a:t>Όταν υπολογίζονται σε εβδομαδιαία ή μηνιαία βάση, τέτοιες εκτιμήσεις αντανακλούν το λειτουργικό ρυθμό ταμειακής κίνησης της εταιρείας (εκτός από τα έξοδα για προγραμματισμένες επενδύσεις) και έτσι συνιστούν ουσιαστικό μέρος της λειτουργικής Χρηματοοικονομικής Διαχείρισης της επιχείρησης. </a:t>
            </a:r>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561975"/>
          </a:xfrm>
        </p:spPr>
        <p:txBody>
          <a:bodyPr/>
          <a:lstStyle/>
          <a:p>
            <a:pPr eaLnBrk="1" hangingPunct="1"/>
            <a:r>
              <a:rPr lang="el-GR" sz="3600" b="1" dirty="0" smtClean="0"/>
              <a:t>ΠΗΓΕΣ ΚΕΦΑΛΑΙΟΥ ΚΙΝΗΣΗΣ (1)</a:t>
            </a:r>
          </a:p>
        </p:txBody>
      </p:sp>
      <p:sp>
        <p:nvSpPr>
          <p:cNvPr id="76803" name="Rectangle 3"/>
          <p:cNvSpPr>
            <a:spLocks noGrp="1" noChangeArrowheads="1"/>
          </p:cNvSpPr>
          <p:nvPr>
            <p:ph type="body" idx="1"/>
          </p:nvPr>
        </p:nvSpPr>
        <p:spPr>
          <a:xfrm>
            <a:off x="179512" y="908050"/>
            <a:ext cx="8712968" cy="5761038"/>
          </a:xfrm>
        </p:spPr>
        <p:txBody>
          <a:bodyPr/>
          <a:lstStyle/>
          <a:p>
            <a:pPr lvl="0" algn="just">
              <a:buNone/>
            </a:pPr>
            <a:r>
              <a:rPr lang="el-GR" b="1" dirty="0" smtClean="0"/>
              <a:t>Α)</a:t>
            </a:r>
            <a:r>
              <a:rPr lang="el-GR" dirty="0" smtClean="0"/>
              <a:t> Οι πωλήσεις και τα διάφορα άλλα έσοδα που προέρχονται απο τη δραστηριότητα της επιχείρησης και τα όποια αυξάνουν τα ρευστά της διαθέσιμα ή τις απαιτήσεις της ή και τα δυο. </a:t>
            </a:r>
          </a:p>
          <a:p>
            <a:pPr lvl="0" algn="just">
              <a:buNone/>
            </a:pPr>
            <a:r>
              <a:rPr lang="el-GR" b="1" dirty="0" smtClean="0"/>
              <a:t>Β)</a:t>
            </a:r>
            <a:r>
              <a:rPr lang="el-GR" dirty="0" smtClean="0"/>
              <a:t> Τα κέρδη κεφαλαίου από την πώληση χρεογράφων.</a:t>
            </a:r>
          </a:p>
          <a:p>
            <a:pPr lvl="0" algn="just">
              <a:buNone/>
            </a:pPr>
            <a:r>
              <a:rPr lang="el-GR" b="1" dirty="0" smtClean="0"/>
              <a:t>Γ)</a:t>
            </a:r>
            <a:r>
              <a:rPr lang="el-GR" dirty="0" smtClean="0"/>
              <a:t> Οι πωλήσεις παγίων περιουσιακών στοιχείων ή άλλων προσωπικών επενδύσεων.</a:t>
            </a:r>
            <a:endParaRPr lang="el-GR" dirty="0"/>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561975"/>
          </a:xfrm>
        </p:spPr>
        <p:txBody>
          <a:bodyPr/>
          <a:lstStyle/>
          <a:p>
            <a:pPr eaLnBrk="1" hangingPunct="1"/>
            <a:r>
              <a:rPr lang="el-GR" sz="3600" b="1" dirty="0" smtClean="0"/>
              <a:t>ΠΗΓΕΣ ΚΕΦΑΛΑΙΟΥ ΚΙΝΗΣΗΣ (2)</a:t>
            </a:r>
          </a:p>
        </p:txBody>
      </p:sp>
      <p:sp>
        <p:nvSpPr>
          <p:cNvPr id="77827" name="Rectangle 3"/>
          <p:cNvSpPr>
            <a:spLocks noGrp="1" noChangeArrowheads="1"/>
          </p:cNvSpPr>
          <p:nvPr>
            <p:ph type="body" idx="1"/>
          </p:nvPr>
        </p:nvSpPr>
        <p:spPr>
          <a:xfrm>
            <a:off x="179512" y="1412776"/>
            <a:ext cx="8784976" cy="4968552"/>
          </a:xfrm>
        </p:spPr>
        <p:txBody>
          <a:bodyPr/>
          <a:lstStyle/>
          <a:p>
            <a:pPr lvl="0" algn="just">
              <a:buNone/>
            </a:pPr>
            <a:r>
              <a:rPr lang="el-GR" b="1" dirty="0" smtClean="0"/>
              <a:t>Δ)</a:t>
            </a:r>
            <a:r>
              <a:rPr lang="el-GR" dirty="0" smtClean="0"/>
              <a:t> Η αύξηση κεφαλαίου με έκδοση νέων μετόχων και ο μακροχρόνιος δανεισμός με έκδοση τίτλων ομολογιακών δάνειων.</a:t>
            </a:r>
          </a:p>
          <a:p>
            <a:pPr lvl="0" algn="just">
              <a:buNone/>
            </a:pPr>
            <a:endParaRPr lang="el-GR" dirty="0" smtClean="0"/>
          </a:p>
          <a:p>
            <a:pPr lvl="0" algn="just">
              <a:buNone/>
            </a:pPr>
            <a:r>
              <a:rPr lang="el-GR" b="1" dirty="0" smtClean="0"/>
              <a:t>Ε)</a:t>
            </a:r>
            <a:r>
              <a:rPr lang="el-GR" dirty="0" smtClean="0"/>
              <a:t> Οι βραχυχρόνιες τραπεζικές πιστώσεις.</a:t>
            </a:r>
          </a:p>
          <a:p>
            <a:pPr lvl="0" algn="just">
              <a:buNone/>
            </a:pPr>
            <a:endParaRPr lang="el-GR" dirty="0" smtClean="0"/>
          </a:p>
          <a:p>
            <a:pPr lvl="0" algn="just">
              <a:buNone/>
            </a:pPr>
            <a:r>
              <a:rPr lang="el-GR" b="1" dirty="0" smtClean="0"/>
              <a:t>ΣΤ)</a:t>
            </a:r>
            <a:r>
              <a:rPr lang="el-GR" dirty="0" smtClean="0"/>
              <a:t> Οι παρεχόμενες πιστώσεις από τους προμηθευτές.  </a:t>
            </a:r>
            <a:endParaRPr lang="el-GR" dirty="0"/>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188640"/>
            <a:ext cx="9144000" cy="1440160"/>
          </a:xfrm>
        </p:spPr>
        <p:txBody>
          <a:bodyPr/>
          <a:lstStyle/>
          <a:p>
            <a:r>
              <a:rPr lang="el-GR" sz="3200" b="1" dirty="0" smtClean="0"/>
              <a:t>Κυριότεροι παράγοντες που προσδιορίζουν τις ανάγκες σε Κεφάλαια Κίνησης 1</a:t>
            </a:r>
            <a:endParaRPr lang="el-GR" sz="3200" dirty="0"/>
          </a:p>
        </p:txBody>
      </p:sp>
      <p:sp>
        <p:nvSpPr>
          <p:cNvPr id="78851" name="Rectangle 3"/>
          <p:cNvSpPr>
            <a:spLocks noGrp="1" noChangeArrowheads="1"/>
          </p:cNvSpPr>
          <p:nvPr>
            <p:ph type="body" idx="1"/>
          </p:nvPr>
        </p:nvSpPr>
        <p:spPr>
          <a:xfrm>
            <a:off x="0" y="1844675"/>
            <a:ext cx="9144000" cy="4824413"/>
          </a:xfrm>
        </p:spPr>
        <p:txBody>
          <a:bodyPr/>
          <a:lstStyle/>
          <a:p>
            <a:pPr algn="just"/>
            <a:r>
              <a:rPr lang="el-GR" b="1" dirty="0" smtClean="0"/>
              <a:t>1) Το είδος και η φύση των εργασιών της επιχείρησης.</a:t>
            </a:r>
            <a:r>
              <a:rPr lang="el-GR" dirty="0" smtClean="0"/>
              <a:t> </a:t>
            </a:r>
          </a:p>
          <a:p>
            <a:pPr algn="just"/>
            <a:r>
              <a:rPr lang="el-GR" dirty="0" smtClean="0">
                <a:solidFill>
                  <a:srgbClr val="003300"/>
                </a:solidFill>
              </a:rPr>
              <a:t>Π.χ. Οι ανάγκες μιας βιομηχανικής επιχείρησης σε κεφάλαια κίνησης είναι αυξημένες λόγω του ότι χρειάζονται μεγάλα ποσά για αποθέματα Α΄  και βοηθητικών υλών και χρηματοδότηση των πωλήσεων.</a:t>
            </a:r>
          </a:p>
          <a:p>
            <a:pPr>
              <a:buNone/>
            </a:pPr>
            <a:endParaRPr lang="el-GR" dirty="0" smtClean="0"/>
          </a:p>
          <a:p>
            <a:pPr marL="609600" indent="-609600" eaLnBrk="1" hangingPunct="1">
              <a:buFontTx/>
              <a:buNone/>
            </a:pPr>
            <a:endParaRPr lang="el-GR" dirty="0" smtClean="0"/>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74638"/>
            <a:ext cx="9144000" cy="1143000"/>
          </a:xfrm>
        </p:spPr>
        <p:txBody>
          <a:bodyPr/>
          <a:lstStyle/>
          <a:p>
            <a:r>
              <a:rPr lang="el-GR" sz="3200" b="1" dirty="0" smtClean="0"/>
              <a:t>Κυριότεροι παράγοντες που προσδιορίζουν τις ανάγκες σε Κεφάλαια Κίνησης 2</a:t>
            </a:r>
            <a:endParaRPr lang="el-GR" sz="3200" dirty="0"/>
          </a:p>
        </p:txBody>
      </p:sp>
      <p:sp>
        <p:nvSpPr>
          <p:cNvPr id="79875" name="Rectangle 3"/>
          <p:cNvSpPr>
            <a:spLocks noGrp="1" noChangeArrowheads="1"/>
          </p:cNvSpPr>
          <p:nvPr>
            <p:ph type="body" idx="1"/>
          </p:nvPr>
        </p:nvSpPr>
        <p:spPr>
          <a:xfrm>
            <a:off x="0" y="1600200"/>
            <a:ext cx="9144000" cy="4997152"/>
          </a:xfrm>
        </p:spPr>
        <p:txBody>
          <a:bodyPr/>
          <a:lstStyle/>
          <a:p>
            <a:pPr algn="just"/>
            <a:r>
              <a:rPr lang="el-GR" b="1" dirty="0" smtClean="0"/>
              <a:t>2) Παραγωγική διαδικασία</a:t>
            </a:r>
            <a:endParaRPr lang="el-GR" dirty="0" smtClean="0"/>
          </a:p>
          <a:p>
            <a:pPr lvl="0" algn="just"/>
            <a:r>
              <a:rPr lang="el-GR" dirty="0" smtClean="0">
                <a:solidFill>
                  <a:srgbClr val="663300"/>
                </a:solidFill>
              </a:rPr>
              <a:t>Στενά συνδεδεμένη με την ύπαρξη ή μη ανταγωνισμού και με την ακολουθουμένη πιστωτική πολιτική μιας επιχείρησης.</a:t>
            </a:r>
          </a:p>
          <a:p>
            <a:pPr lvl="0" algn="just"/>
            <a:r>
              <a:rPr lang="el-GR" dirty="0" smtClean="0">
                <a:solidFill>
                  <a:srgbClr val="663300"/>
                </a:solidFill>
              </a:rPr>
              <a:t>Π.χ. Το απαιτούμενο ύψος κεφαλαίων κίνησης είναι ανάλογο με το χρόνο που απαιτείται από τη στιγμή που αποκτώνται οι Α΄ ύλες, τα έτοιμα προϊόντα ή οι υπηρεσίες μέχρι την στιγμή που πωλούνταν στους πελάτες. </a:t>
            </a:r>
            <a:endParaRPr lang="el-GR" dirty="0">
              <a:solidFill>
                <a:srgbClr val="663300"/>
              </a:solidFill>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3</a:t>
            </a:r>
          </a:p>
        </p:txBody>
      </p:sp>
      <p:sp>
        <p:nvSpPr>
          <p:cNvPr id="80899" name="Rectangle 3"/>
          <p:cNvSpPr>
            <a:spLocks noGrp="1" noChangeArrowheads="1"/>
          </p:cNvSpPr>
          <p:nvPr>
            <p:ph type="body" idx="1"/>
          </p:nvPr>
        </p:nvSpPr>
        <p:spPr>
          <a:xfrm>
            <a:off x="179388" y="1772816"/>
            <a:ext cx="8785225" cy="4751809"/>
          </a:xfrm>
        </p:spPr>
        <p:txBody>
          <a:bodyPr/>
          <a:lstStyle/>
          <a:p>
            <a:pPr algn="just"/>
            <a:r>
              <a:rPr lang="el-GR" b="1" dirty="0" smtClean="0"/>
              <a:t>3) Η επέκταση του κύκλου εργασιών</a:t>
            </a:r>
            <a:endParaRPr lang="el-GR" dirty="0" smtClean="0"/>
          </a:p>
          <a:p>
            <a:pPr lvl="0" algn="just"/>
            <a:r>
              <a:rPr lang="el-GR" dirty="0" smtClean="0"/>
              <a:t> </a:t>
            </a:r>
            <a:r>
              <a:rPr lang="el-GR" dirty="0" smtClean="0">
                <a:solidFill>
                  <a:srgbClr val="002060"/>
                </a:solidFill>
              </a:rPr>
              <a:t>Η αύξηση του </a:t>
            </a:r>
            <a:r>
              <a:rPr lang="el-GR" b="1" dirty="0" smtClean="0">
                <a:solidFill>
                  <a:srgbClr val="002060"/>
                </a:solidFill>
              </a:rPr>
              <a:t>κύκλου εργασιών</a:t>
            </a:r>
            <a:r>
              <a:rPr lang="el-GR" dirty="0" smtClean="0">
                <a:solidFill>
                  <a:srgbClr val="002060"/>
                </a:solidFill>
              </a:rPr>
              <a:t> μιας επιχείρησης είναι επόμενο να απαιτεί μεγαλύτερο ύψος κεφαλαίων κίνησης, προκείμενου να μπορεί αυτή να διευκολύνει τους πελάτες της και να συνεχίζει απρόσκοπτα την παραγωγική της διαδικασία. </a:t>
            </a:r>
          </a:p>
          <a:p>
            <a:endParaRPr lang="el-GR" dirty="0"/>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4</a:t>
            </a:r>
          </a:p>
        </p:txBody>
      </p:sp>
      <p:sp>
        <p:nvSpPr>
          <p:cNvPr id="81923" name="Rectangle 3"/>
          <p:cNvSpPr>
            <a:spLocks noGrp="1" noChangeArrowheads="1"/>
          </p:cNvSpPr>
          <p:nvPr>
            <p:ph type="body" idx="1"/>
          </p:nvPr>
        </p:nvSpPr>
        <p:spPr>
          <a:xfrm>
            <a:off x="457200" y="1916832"/>
            <a:ext cx="8229600" cy="4209331"/>
          </a:xfrm>
        </p:spPr>
        <p:txBody>
          <a:bodyPr/>
          <a:lstStyle/>
          <a:p>
            <a:pPr algn="just"/>
            <a:r>
              <a:rPr lang="el-GR" b="1" dirty="0" smtClean="0"/>
              <a:t>4) </a:t>
            </a:r>
            <a:r>
              <a:rPr lang="en-US" b="1" dirty="0" smtClean="0"/>
              <a:t>η </a:t>
            </a:r>
            <a:r>
              <a:rPr lang="el-GR" b="1" dirty="0" smtClean="0"/>
              <a:t>ταχύ</a:t>
            </a:r>
            <a:r>
              <a:rPr lang="en-US" b="1" dirty="0" smtClean="0"/>
              <a:t>τη</a:t>
            </a:r>
            <a:r>
              <a:rPr lang="el-GR" b="1" dirty="0" smtClean="0"/>
              <a:t>τα είσπραξης απαιτήσεων</a:t>
            </a:r>
            <a:endParaRPr lang="el-GR" dirty="0" smtClean="0"/>
          </a:p>
          <a:p>
            <a:pPr lvl="0" algn="just"/>
            <a:r>
              <a:rPr lang="el-GR" dirty="0" smtClean="0">
                <a:solidFill>
                  <a:srgbClr val="7030A0"/>
                </a:solidFill>
              </a:rPr>
              <a:t>Όσο μεγαλύτερη είναι η ταχύτητα είσπραξης των απαιτήσεων τόσο λιγότερα κεφαλαία κίνησης απαιτούνται.</a:t>
            </a:r>
          </a:p>
          <a:p>
            <a:pPr lvl="0" algn="just"/>
            <a:r>
              <a:rPr lang="el-GR" dirty="0" smtClean="0">
                <a:solidFill>
                  <a:srgbClr val="7030A0"/>
                </a:solidFill>
              </a:rPr>
              <a:t>Διότι μεγάλη ταχύτητα είσπραξης απαιτήσεων σημαίνει γρήγορη εισροή κεφαλαίων από απαιτήσεις. </a:t>
            </a:r>
            <a:endParaRPr lang="el-GR" dirty="0">
              <a:solidFill>
                <a:srgbClr val="7030A0"/>
              </a:solidFill>
            </a:endParaRP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5</a:t>
            </a:r>
          </a:p>
        </p:txBody>
      </p:sp>
      <p:sp>
        <p:nvSpPr>
          <p:cNvPr id="82947" name="Rectangle 3"/>
          <p:cNvSpPr>
            <a:spLocks noGrp="1" noChangeArrowheads="1"/>
          </p:cNvSpPr>
          <p:nvPr>
            <p:ph type="body" idx="1"/>
          </p:nvPr>
        </p:nvSpPr>
        <p:spPr>
          <a:xfrm>
            <a:off x="0" y="1916832"/>
            <a:ext cx="9144000" cy="4941168"/>
          </a:xfrm>
        </p:spPr>
        <p:txBody>
          <a:bodyPr/>
          <a:lstStyle/>
          <a:p>
            <a:pPr algn="just"/>
            <a:r>
              <a:rPr lang="el-GR" b="1" dirty="0" smtClean="0"/>
              <a:t>5) Η ταχύτητα κυκλοφορίας των αποθεμάτων</a:t>
            </a:r>
            <a:endParaRPr lang="el-GR" dirty="0" smtClean="0"/>
          </a:p>
          <a:p>
            <a:pPr algn="just"/>
            <a:r>
              <a:rPr lang="el-GR" dirty="0" smtClean="0">
                <a:solidFill>
                  <a:srgbClr val="006600"/>
                </a:solidFill>
              </a:rPr>
              <a:t>Όσο μεγαλύτερη είναι η ταχύτητα κυκλοφορίας των αποθεμάτων τόσο μικρότερο είναι το απαιτούμενο ύψος κεφαλαίων κίνησης, διότι το ίδιο ύψος αποθεμάτων κινείται πολλές φορές μέσα στην αυτή χρήση. </a:t>
            </a:r>
            <a:endParaRPr lang="el-GR" dirty="0">
              <a:solidFill>
                <a:srgbClr val="006600"/>
              </a:solidFill>
            </a:endParaRP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6</a:t>
            </a:r>
          </a:p>
        </p:txBody>
      </p:sp>
      <p:sp>
        <p:nvSpPr>
          <p:cNvPr id="83971" name="Rectangle 3"/>
          <p:cNvSpPr>
            <a:spLocks noGrp="1" noChangeArrowheads="1"/>
          </p:cNvSpPr>
          <p:nvPr>
            <p:ph type="body" idx="1"/>
          </p:nvPr>
        </p:nvSpPr>
        <p:spPr>
          <a:xfrm>
            <a:off x="0" y="1484784"/>
            <a:ext cx="9144000" cy="5373216"/>
          </a:xfrm>
        </p:spPr>
        <p:txBody>
          <a:bodyPr/>
          <a:lstStyle/>
          <a:p>
            <a:pPr algn="just"/>
            <a:r>
              <a:rPr lang="el-GR" b="1" dirty="0" smtClean="0"/>
              <a:t>6) Ο βαθμός εποχικότητας</a:t>
            </a:r>
            <a:endParaRPr lang="el-GR" dirty="0" smtClean="0"/>
          </a:p>
          <a:p>
            <a:pPr lvl="0" algn="just"/>
            <a:r>
              <a:rPr lang="el-GR" dirty="0" smtClean="0">
                <a:solidFill>
                  <a:srgbClr val="800080"/>
                </a:solidFill>
              </a:rPr>
              <a:t>Έντονη εποχική κίνηση προϊόντων δημιουργεί την ανάγκη ύπαρξης υψηλών αποθεμάτων προς αντιμετώπιση της αυξημένης ζήτησης σε περιόδους αιχμής.</a:t>
            </a:r>
          </a:p>
          <a:p>
            <a:pPr lvl="0" algn="just"/>
            <a:r>
              <a:rPr lang="el-GR" dirty="0" smtClean="0">
                <a:solidFill>
                  <a:srgbClr val="800080"/>
                </a:solidFill>
              </a:rPr>
              <a:t>Επιχειρήσεις με έντονη εποχικότητα παρουσιάζουν ιδιαιτέρα προβλήματα κυκλοφοριακών στοιχειών με συνέπεια δυσχέρειες στον έλεγχο των εσωτερικών χρηματοδοτικών τους διακυμάνσεων.</a:t>
            </a:r>
            <a:r>
              <a:rPr lang="el-GR" dirty="0" smtClean="0"/>
              <a:t> </a:t>
            </a:r>
            <a:endParaRPr lang="el-GR" dirty="0"/>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7</a:t>
            </a:r>
          </a:p>
        </p:txBody>
      </p:sp>
      <p:sp>
        <p:nvSpPr>
          <p:cNvPr id="84995" name="Rectangle 3"/>
          <p:cNvSpPr>
            <a:spLocks noGrp="1" noChangeArrowheads="1"/>
          </p:cNvSpPr>
          <p:nvPr>
            <p:ph type="body" idx="1"/>
          </p:nvPr>
        </p:nvSpPr>
        <p:spPr>
          <a:xfrm>
            <a:off x="0" y="1700808"/>
            <a:ext cx="9144000" cy="5157192"/>
          </a:xfrm>
        </p:spPr>
        <p:txBody>
          <a:bodyPr/>
          <a:lstStyle/>
          <a:p>
            <a:pPr algn="just"/>
            <a:r>
              <a:rPr lang="el-GR" b="1" dirty="0" smtClean="0"/>
              <a:t>7) Συνθήκες ανταγωνισμού</a:t>
            </a:r>
            <a:endParaRPr lang="el-GR" dirty="0" smtClean="0"/>
          </a:p>
          <a:p>
            <a:pPr lvl="0" algn="just"/>
            <a:r>
              <a:rPr lang="el-GR" dirty="0" smtClean="0">
                <a:solidFill>
                  <a:srgbClr val="333300"/>
                </a:solidFill>
              </a:rPr>
              <a:t>Μια επιχείρηση που εχει ηγετική θέση στην αγορά μπορεί να κινείται πιο άνετα με οποιαδήποτε ύψος κεφαλαίων κίνησης διαθέτει διότι ακόμη και αν δεν εχει την δυνατότητα άμεσης ικανοποίησης των απαιτήσεων των πελατών της, τούτο δεν οδηγεί σε μείωση των εργασιών της. </a:t>
            </a:r>
            <a:endParaRPr lang="el-GR" dirty="0">
              <a:solidFill>
                <a:srgbClr val="3333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640"/>
            <a:ext cx="9144000" cy="648072"/>
          </a:xfrm>
        </p:spPr>
        <p:txBody>
          <a:bodyPr/>
          <a:lstStyle/>
          <a:p>
            <a:pPr eaLnBrk="1" hangingPunct="1"/>
            <a:r>
              <a:rPr lang="el-GR" sz="3600" b="1" dirty="0" smtClean="0"/>
              <a:t>ΧΡΗΜΑΤΟΟΙΚΟΝΟΜΙΚΟΣ ΠΡΟΓΡΑΜΜΑΤΙΣΜΟΣ</a:t>
            </a:r>
          </a:p>
        </p:txBody>
      </p:sp>
      <p:sp>
        <p:nvSpPr>
          <p:cNvPr id="10243" name="Rectangle 3"/>
          <p:cNvSpPr>
            <a:spLocks noGrp="1" noChangeArrowheads="1"/>
          </p:cNvSpPr>
          <p:nvPr>
            <p:ph type="body" idx="1"/>
          </p:nvPr>
        </p:nvSpPr>
        <p:spPr>
          <a:xfrm>
            <a:off x="0" y="1124744"/>
            <a:ext cx="9144000" cy="5544344"/>
          </a:xfrm>
        </p:spPr>
        <p:txBody>
          <a:bodyPr/>
          <a:lstStyle/>
          <a:p>
            <a:pPr algn="just" eaLnBrk="1" hangingPunct="1">
              <a:lnSpc>
                <a:spcPct val="80000"/>
              </a:lnSpc>
              <a:buFontTx/>
              <a:buNone/>
            </a:pPr>
            <a:r>
              <a:rPr lang="el-GR" sz="2600" dirty="0" smtClean="0"/>
              <a:t>-</a:t>
            </a:r>
            <a:r>
              <a:rPr lang="el-GR" sz="2800" dirty="0" smtClean="0"/>
              <a:t>Περιλαμβάνει σε καθημερινή βάση τη λήψη αποφάσεων</a:t>
            </a:r>
          </a:p>
          <a:p>
            <a:pPr algn="just" eaLnBrk="1" hangingPunct="1">
              <a:lnSpc>
                <a:spcPct val="80000"/>
              </a:lnSpc>
              <a:buFontTx/>
              <a:buNone/>
            </a:pPr>
            <a:r>
              <a:rPr lang="el-GR" sz="2800" dirty="0" smtClean="0"/>
              <a:t>που βοηθούν την επιχείρηση να αντιμετωπίζει τις</a:t>
            </a:r>
          </a:p>
          <a:p>
            <a:pPr algn="just" eaLnBrk="1" hangingPunct="1">
              <a:lnSpc>
                <a:spcPct val="80000"/>
              </a:lnSpc>
              <a:buFontTx/>
              <a:buNone/>
            </a:pPr>
            <a:r>
              <a:rPr lang="el-GR" sz="2800" b="1" dirty="0" smtClean="0"/>
              <a:t>ταμειακές της ανάγκες </a:t>
            </a:r>
            <a:r>
              <a:rPr lang="el-GR" sz="2800" dirty="0" smtClean="0"/>
              <a:t>(σταθερές και έκτακτες)</a:t>
            </a:r>
            <a:r>
              <a:rPr lang="en-US" sz="2800" dirty="0" smtClean="0"/>
              <a:t>.</a:t>
            </a:r>
            <a:r>
              <a:rPr lang="el-GR" sz="2800" dirty="0" smtClean="0"/>
              <a:t> </a:t>
            </a:r>
          </a:p>
          <a:p>
            <a:pPr algn="just" eaLnBrk="1" hangingPunct="1">
              <a:lnSpc>
                <a:spcPct val="80000"/>
              </a:lnSpc>
              <a:buFontTx/>
              <a:buNone/>
            </a:pPr>
            <a:r>
              <a:rPr lang="el-GR" sz="2800" dirty="0" smtClean="0"/>
              <a:t>-Απαιτεί προσεκτική παρακολούθηση των </a:t>
            </a:r>
            <a:r>
              <a:rPr lang="el-GR" sz="2800" b="1" dirty="0" smtClean="0"/>
              <a:t>ενδιάμεσων</a:t>
            </a:r>
          </a:p>
          <a:p>
            <a:pPr algn="just" eaLnBrk="1" hangingPunct="1">
              <a:lnSpc>
                <a:spcPct val="80000"/>
              </a:lnSpc>
              <a:buFontTx/>
              <a:buNone/>
            </a:pPr>
            <a:r>
              <a:rPr lang="el-GR" sz="2800" b="1" dirty="0" smtClean="0"/>
              <a:t>μεταβολών</a:t>
            </a:r>
            <a:r>
              <a:rPr lang="el-GR" sz="2800" dirty="0" smtClean="0"/>
              <a:t> της επιχειρηματικής δραστηριότητας. </a:t>
            </a:r>
          </a:p>
          <a:p>
            <a:pPr algn="just" eaLnBrk="1" hangingPunct="1">
              <a:lnSpc>
                <a:spcPct val="80000"/>
              </a:lnSpc>
              <a:buFontTx/>
              <a:buNone/>
            </a:pPr>
            <a:endParaRPr lang="el-GR" sz="2800" dirty="0" smtClean="0"/>
          </a:p>
          <a:p>
            <a:pPr algn="just" eaLnBrk="1" hangingPunct="1">
              <a:lnSpc>
                <a:spcPct val="80000"/>
              </a:lnSpc>
              <a:buFontTx/>
              <a:buNone/>
            </a:pPr>
            <a:r>
              <a:rPr lang="el-GR" sz="2800" dirty="0" smtClean="0"/>
              <a:t>Έτσι διατηρείται το χρηματοοικονομικό κόστος σε</a:t>
            </a:r>
          </a:p>
          <a:p>
            <a:pPr algn="just" eaLnBrk="1" hangingPunct="1">
              <a:lnSpc>
                <a:spcPct val="80000"/>
              </a:lnSpc>
              <a:buFontTx/>
              <a:buNone/>
            </a:pPr>
            <a:r>
              <a:rPr lang="el-GR" sz="2800" dirty="0" smtClean="0"/>
              <a:t>χαμηλά επίπεδα και αποφεύγονται τα πλεονασματικά</a:t>
            </a:r>
          </a:p>
          <a:p>
            <a:pPr algn="just" eaLnBrk="1" hangingPunct="1">
              <a:lnSpc>
                <a:spcPct val="80000"/>
              </a:lnSpc>
              <a:buFontTx/>
              <a:buNone/>
            </a:pPr>
            <a:r>
              <a:rPr lang="el-GR" sz="2800" dirty="0" smtClean="0"/>
              <a:t>αποθεματικά. </a:t>
            </a:r>
          </a:p>
          <a:p>
            <a:pPr algn="just" eaLnBrk="1" hangingPunct="1">
              <a:lnSpc>
                <a:spcPct val="80000"/>
              </a:lnSpc>
              <a:buFontTx/>
              <a:buNone/>
            </a:pPr>
            <a:r>
              <a:rPr lang="el-GR" sz="2800" dirty="0" smtClean="0"/>
              <a:t>Η σωστή διαχείριση φέρνει υψηλότερες αποδόσεις με</a:t>
            </a:r>
          </a:p>
          <a:p>
            <a:pPr algn="just" eaLnBrk="1" hangingPunct="1">
              <a:lnSpc>
                <a:spcPct val="80000"/>
              </a:lnSpc>
              <a:buFontTx/>
              <a:buNone/>
            </a:pPr>
            <a:r>
              <a:rPr lang="el-GR" sz="2800" dirty="0" smtClean="0"/>
              <a:t>χαμηλότερο κίνδυνο και αυξάνει την αξία της</a:t>
            </a:r>
          </a:p>
          <a:p>
            <a:pPr algn="just" eaLnBrk="1" hangingPunct="1">
              <a:lnSpc>
                <a:spcPct val="80000"/>
              </a:lnSpc>
              <a:buFontTx/>
              <a:buNone/>
            </a:pPr>
            <a:r>
              <a:rPr lang="el-GR" sz="2800" dirty="0" smtClean="0"/>
              <a:t>επιχείρησης.</a:t>
            </a:r>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8</a:t>
            </a:r>
          </a:p>
        </p:txBody>
      </p:sp>
      <p:sp>
        <p:nvSpPr>
          <p:cNvPr id="86019" name="Rectangle 3"/>
          <p:cNvSpPr>
            <a:spLocks noGrp="1" noChangeArrowheads="1"/>
          </p:cNvSpPr>
          <p:nvPr>
            <p:ph type="body" idx="1"/>
          </p:nvPr>
        </p:nvSpPr>
        <p:spPr>
          <a:xfrm>
            <a:off x="0" y="1600200"/>
            <a:ext cx="8964613" cy="5068888"/>
          </a:xfrm>
        </p:spPr>
        <p:txBody>
          <a:bodyPr/>
          <a:lstStyle/>
          <a:p>
            <a:pPr eaLnBrk="1" hangingPunct="1">
              <a:buFontTx/>
              <a:buNone/>
            </a:pPr>
            <a:endParaRPr lang="el-GR" b="1" dirty="0" smtClean="0"/>
          </a:p>
          <a:p>
            <a:pPr algn="just"/>
            <a:r>
              <a:rPr lang="el-GR" b="1" dirty="0" smtClean="0"/>
              <a:t>8) Βαθμός κίνδυνου της αξίας των κυκλοφοριακών στοιχειών</a:t>
            </a:r>
            <a:endParaRPr lang="el-GR" dirty="0" smtClean="0"/>
          </a:p>
          <a:p>
            <a:pPr lvl="0" algn="just"/>
            <a:r>
              <a:rPr lang="el-GR" dirty="0" smtClean="0">
                <a:solidFill>
                  <a:srgbClr val="003366"/>
                </a:solidFill>
              </a:rPr>
              <a:t>Τυχόν μείωση της πραγματικής αξίας των κυκλοφοριακών στοιχειών σε σχέση με την αξία κτήσης τους, θα εχει σαν αποτέλεσμα τη μείωση των κεφαλαίων κίνησης </a:t>
            </a:r>
            <a:endParaRPr lang="el-GR" dirty="0">
              <a:solidFill>
                <a:srgbClr val="003366"/>
              </a:solidFill>
            </a:endParaRPr>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9</a:t>
            </a:r>
          </a:p>
        </p:txBody>
      </p:sp>
      <p:sp>
        <p:nvSpPr>
          <p:cNvPr id="87043" name="Rectangle 3"/>
          <p:cNvSpPr>
            <a:spLocks noGrp="1" noChangeArrowheads="1"/>
          </p:cNvSpPr>
          <p:nvPr>
            <p:ph type="body" idx="1"/>
          </p:nvPr>
        </p:nvSpPr>
        <p:spPr>
          <a:xfrm>
            <a:off x="0" y="1600200"/>
            <a:ext cx="9144000" cy="5068888"/>
          </a:xfrm>
        </p:spPr>
        <p:txBody>
          <a:bodyPr/>
          <a:lstStyle/>
          <a:p>
            <a:pPr algn="just"/>
            <a:r>
              <a:rPr lang="el-GR" b="1" dirty="0" smtClean="0"/>
              <a:t>9) Επιχειρηματικός κύκλος</a:t>
            </a:r>
            <a:endParaRPr lang="el-GR" dirty="0" smtClean="0"/>
          </a:p>
          <a:p>
            <a:pPr lvl="0" algn="just"/>
            <a:r>
              <a:rPr lang="el-GR" dirty="0" smtClean="0">
                <a:solidFill>
                  <a:srgbClr val="C00000"/>
                </a:solidFill>
              </a:rPr>
              <a:t>Σε περιόδους οικονομικής ευημερίας η επιχειρηματική δραστηριότητα επεκτείνεται και επικρατεί η τάση απο μέρους των επιχειρήσεων να κάνουν αποθεματοποιήσεις μεγαλύτερες από όσες απαιτούν οι ανάγκες τους με σκοπό να εκμεταλλευτούν τυχόν διακυμάνσεις τιμών. </a:t>
            </a:r>
          </a:p>
          <a:p>
            <a:pPr>
              <a:buNone/>
            </a:pPr>
            <a:r>
              <a:rPr lang="el-GR" dirty="0" smtClean="0">
                <a:solidFill>
                  <a:srgbClr val="C00000"/>
                </a:solidFill>
              </a:rPr>
              <a:t> </a:t>
            </a:r>
            <a:endParaRPr lang="el-GR" dirty="0">
              <a:solidFill>
                <a:srgbClr val="C00000"/>
              </a:solidFill>
            </a:endParaRPr>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10</a:t>
            </a:r>
          </a:p>
        </p:txBody>
      </p:sp>
      <p:sp>
        <p:nvSpPr>
          <p:cNvPr id="88067" name="Rectangle 3"/>
          <p:cNvSpPr>
            <a:spLocks noGrp="1" noChangeArrowheads="1"/>
          </p:cNvSpPr>
          <p:nvPr>
            <p:ph type="body" idx="1"/>
          </p:nvPr>
        </p:nvSpPr>
        <p:spPr>
          <a:xfrm>
            <a:off x="0" y="1628800"/>
            <a:ext cx="9144000" cy="4968850"/>
          </a:xfrm>
        </p:spPr>
        <p:txBody>
          <a:bodyPr/>
          <a:lstStyle/>
          <a:p>
            <a:pPr algn="just"/>
            <a:r>
              <a:rPr lang="el-GR" b="1" dirty="0" smtClean="0"/>
              <a:t>10) Πληθωρισμός</a:t>
            </a:r>
            <a:endParaRPr lang="el-GR" dirty="0" smtClean="0"/>
          </a:p>
          <a:p>
            <a:pPr lvl="0" algn="just"/>
            <a:r>
              <a:rPr lang="el-GR" dirty="0" smtClean="0">
                <a:solidFill>
                  <a:srgbClr val="0070C0"/>
                </a:solidFill>
              </a:rPr>
              <a:t>Ο υψηλός πληθωρισμός έχει επίδραση στο απαιτούμενο ύψος κεφαλαίων κίνησης μιας επιχείρησης διότι οδηγεί σε άνοδο επιτοκίων και αύξηση του κόστους δανεισμού. </a:t>
            </a:r>
          </a:p>
          <a:p>
            <a:pPr lvl="0" algn="just"/>
            <a:r>
              <a:rPr lang="el-GR" dirty="0" smtClean="0">
                <a:solidFill>
                  <a:srgbClr val="0070C0"/>
                </a:solidFill>
              </a:rPr>
              <a:t>Το γεγονός αυτό αυξάνει το κόστος των κεφαλαίων που δεσμεύονται σε αποθέματα και απαιτήσεις. </a:t>
            </a:r>
          </a:p>
          <a:p>
            <a:pPr algn="just">
              <a:buNone/>
            </a:pPr>
            <a:r>
              <a:rPr lang="el-GR" sz="2800" dirty="0" smtClean="0"/>
              <a:t> </a:t>
            </a:r>
            <a:endParaRPr lang="el-GR" sz="2800" dirty="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274638"/>
            <a:ext cx="9144000" cy="1143000"/>
          </a:xfrm>
        </p:spPr>
        <p:txBody>
          <a:bodyPr/>
          <a:lstStyle/>
          <a:p>
            <a:pPr eaLnBrk="1" hangingPunct="1"/>
            <a:r>
              <a:rPr lang="el-GR" sz="3200" b="1" dirty="0" smtClean="0"/>
              <a:t>Κυριότεροι παράγοντες που προσδιορίζουν τις ανάγκες σε Κεφάλαια Κίνησης 11</a:t>
            </a:r>
          </a:p>
        </p:txBody>
      </p:sp>
      <p:sp>
        <p:nvSpPr>
          <p:cNvPr id="89091" name="Rectangle 3"/>
          <p:cNvSpPr>
            <a:spLocks noGrp="1" noChangeArrowheads="1"/>
          </p:cNvSpPr>
          <p:nvPr>
            <p:ph type="body" idx="1"/>
          </p:nvPr>
        </p:nvSpPr>
        <p:spPr>
          <a:xfrm>
            <a:off x="457200" y="1772816"/>
            <a:ext cx="8229600" cy="4065315"/>
          </a:xfrm>
        </p:spPr>
        <p:txBody>
          <a:bodyPr/>
          <a:lstStyle/>
          <a:p>
            <a:r>
              <a:rPr lang="el-GR" b="1" dirty="0" smtClean="0"/>
              <a:t>11</a:t>
            </a:r>
            <a:r>
              <a:rPr lang="en-US" b="1" dirty="0" smtClean="0"/>
              <a:t>) </a:t>
            </a:r>
            <a:r>
              <a:rPr lang="el-GR" b="1" dirty="0" smtClean="0"/>
              <a:t>Μερισματική πολιτική </a:t>
            </a:r>
            <a:endParaRPr lang="el-GR" dirty="0" smtClean="0"/>
          </a:p>
          <a:p>
            <a:pPr lvl="0" algn="just"/>
            <a:r>
              <a:rPr lang="el-GR" dirty="0" smtClean="0">
                <a:solidFill>
                  <a:srgbClr val="800080"/>
                </a:solidFill>
              </a:rPr>
              <a:t>Η έκαστου μερισματική πολιτική μπορεί να επηρεάσει το ύψος των απαιτούμενων κεφαλαίων κίνησης μιας επιχείρησης όπως επίσης μπορεί να συμβάλει στο αντίστροφο. </a:t>
            </a:r>
            <a:endParaRPr lang="el-GR" dirty="0">
              <a:solidFill>
                <a:srgbClr val="800080"/>
              </a:solidFill>
            </a:endParaRP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74638"/>
            <a:ext cx="8229600" cy="633412"/>
          </a:xfrm>
        </p:spPr>
        <p:txBody>
          <a:bodyPr/>
          <a:lstStyle/>
          <a:p>
            <a:pPr eaLnBrk="1" hangingPunct="1"/>
            <a:r>
              <a:rPr lang="el-GR" sz="3200" b="1" dirty="0" smtClean="0"/>
              <a:t>ΕΠΑΡΚΕΙΑ ΚΕΦΑΛΑΙΟΥ ΚΙΝΗΣΕΩΣ</a:t>
            </a:r>
          </a:p>
        </p:txBody>
      </p:sp>
      <p:sp>
        <p:nvSpPr>
          <p:cNvPr id="90115" name="Rectangle 3"/>
          <p:cNvSpPr>
            <a:spLocks noGrp="1" noChangeArrowheads="1"/>
          </p:cNvSpPr>
          <p:nvPr>
            <p:ph type="body" idx="1"/>
          </p:nvPr>
        </p:nvSpPr>
        <p:spPr>
          <a:xfrm>
            <a:off x="0" y="1196975"/>
            <a:ext cx="9144000" cy="5400675"/>
          </a:xfrm>
        </p:spPr>
        <p:txBody>
          <a:bodyPr/>
          <a:lstStyle/>
          <a:p>
            <a:pPr algn="just"/>
            <a:r>
              <a:rPr lang="el-GR" dirty="0" smtClean="0"/>
              <a:t>Το μέγεθος του κεφαλαίου κίνησης που διαθέτει η κάθε επιχείρηση πρέπει να είναι επαρκές ώστε να είναι σε θέση να διεξάγει τις εργασίες της κατά τον πλέον συμφέροντα τρόπο χωρίς οικονομικές δυσκολίες και να μπορεί να αντιμετωπίζει δύσκολες καταστάσεις χωρίς κίνδυνο να οδηγηθεί σε οικονομική καταστροφή. </a:t>
            </a:r>
            <a:endParaRPr lang="el-GR" dirty="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274638"/>
            <a:ext cx="9144000" cy="633412"/>
          </a:xfrm>
        </p:spPr>
        <p:txBody>
          <a:bodyPr/>
          <a:lstStyle/>
          <a:p>
            <a:pPr eaLnBrk="1" hangingPunct="1"/>
            <a:r>
              <a:rPr lang="el-GR" sz="3200" b="1" dirty="0" smtClean="0"/>
              <a:t>ΧΡΗΣΙΜΟΤΗΤΑ ΕΠΑΡΚΕΙΑΣ ΚΕΦΑΛΑΙΟΥ ΚΙΝΗΣΗΣ 1</a:t>
            </a:r>
          </a:p>
        </p:txBody>
      </p:sp>
      <p:sp>
        <p:nvSpPr>
          <p:cNvPr id="91139" name="Rectangle 3"/>
          <p:cNvSpPr>
            <a:spLocks noGrp="1" noChangeArrowheads="1"/>
          </p:cNvSpPr>
          <p:nvPr>
            <p:ph type="body" idx="1"/>
          </p:nvPr>
        </p:nvSpPr>
        <p:spPr>
          <a:xfrm>
            <a:off x="0" y="1124744"/>
            <a:ext cx="9144000" cy="5733256"/>
          </a:xfrm>
        </p:spPr>
        <p:txBody>
          <a:bodyPr/>
          <a:lstStyle/>
          <a:p>
            <a:pPr marL="514350" lvl="0" indent="-514350" algn="just">
              <a:buFont typeface="+mj-lt"/>
              <a:buAutoNum type="arabicPeriod"/>
            </a:pPr>
            <a:r>
              <a:rPr lang="el-GR" dirty="0" smtClean="0"/>
              <a:t>Προστατεύει την επιχείρηση από ενδεχόμενη συρρίκνωση της αξίας των κυκλοφοριακών στοιχειών της.</a:t>
            </a:r>
          </a:p>
          <a:p>
            <a:pPr marL="514350" lvl="0" indent="-514350" algn="just">
              <a:buFont typeface="+mj-lt"/>
              <a:buAutoNum type="arabicPeriod"/>
            </a:pPr>
            <a:r>
              <a:rPr lang="el-GR" dirty="0" smtClean="0"/>
              <a:t>Καθιστά δυνατή την άμεση εξόφληση όλων των τρεχουσών υποχρεώσεων και επιτρέπει στην επιχείρηση να επιτύχει σημαντικές εκπτώσεις. </a:t>
            </a:r>
          </a:p>
          <a:p>
            <a:pPr marL="514350" lvl="0" indent="-514350" algn="just">
              <a:buFont typeface="+mj-lt"/>
              <a:buAutoNum type="arabicPeriod"/>
            </a:pPr>
            <a:r>
              <a:rPr lang="el-GR" dirty="0" smtClean="0"/>
              <a:t>Συντελεί κατά τον καλύτερο δυνατό τρόπο στη διατήρηση της πιστοληπτικής ικανότητας της επιχείρησης και της παρέχει τη δυνατότητα να αντιμετωπίζει δύσκολες καταστάσεις.</a:t>
            </a:r>
          </a:p>
          <a:p>
            <a:endParaRPr lang="el-GR" dirty="0"/>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188640"/>
            <a:ext cx="9144000" cy="792088"/>
          </a:xfrm>
        </p:spPr>
        <p:txBody>
          <a:bodyPr/>
          <a:lstStyle/>
          <a:p>
            <a:pPr eaLnBrk="1" hangingPunct="1"/>
            <a:r>
              <a:rPr lang="el-GR" sz="3200" b="1" dirty="0" smtClean="0"/>
              <a:t>ΧΡΗΣΙΜΟΤΗΤΑ ΕΠΑΡΚΕΙΑΣ ΚΕΦΑΛΑΙΟΥ ΚΙΝΗΣΗΣ 2</a:t>
            </a:r>
          </a:p>
        </p:txBody>
      </p:sp>
      <p:sp>
        <p:nvSpPr>
          <p:cNvPr id="93187" name="Rectangle 3"/>
          <p:cNvSpPr>
            <a:spLocks noGrp="1" noChangeArrowheads="1"/>
          </p:cNvSpPr>
          <p:nvPr>
            <p:ph type="body" idx="1"/>
          </p:nvPr>
        </p:nvSpPr>
        <p:spPr>
          <a:xfrm>
            <a:off x="179512" y="1125538"/>
            <a:ext cx="8784976" cy="5543550"/>
          </a:xfrm>
        </p:spPr>
        <p:txBody>
          <a:bodyPr/>
          <a:lstStyle/>
          <a:p>
            <a:pPr algn="just">
              <a:buNone/>
            </a:pPr>
            <a:r>
              <a:rPr lang="el-GR" dirty="0" smtClean="0"/>
              <a:t>4. Επιτρέπει τη διατήρηση ενός ικανοποιητικού επίπεδου αποθεμάτων το οποίο καθιστά ικανή την επιχείρηση να ανταποκρίνεται στην εκάστοτε υπάρχουσα ζήτηση προϊόντων της. </a:t>
            </a:r>
          </a:p>
          <a:p>
            <a:pPr algn="just">
              <a:buNone/>
            </a:pPr>
            <a:r>
              <a:rPr lang="el-GR" dirty="0" smtClean="0"/>
              <a:t>5. Επιτρέπει στην επιχείρηση να είναι σε θέση να αντιμετωπίζει περιόδους ύφεσης. </a:t>
            </a:r>
          </a:p>
          <a:p>
            <a:pPr algn="just">
              <a:buNone/>
            </a:pPr>
            <a:r>
              <a:rPr lang="el-GR" dirty="0" smtClean="0"/>
              <a:t>6. Καθιστά την επιχείρηση ικανή να επεκτείνει τους ευνοϊκούς όρους πιστώσεων προς τους πελάτες της αυξάνοντας έτσι τις πωλήσεις των προϊόντων της.</a:t>
            </a:r>
          </a:p>
          <a:p>
            <a:pPr algn="just">
              <a:buNone/>
            </a:pPr>
            <a:endParaRPr lang="el-GR" dirty="0" smtClean="0"/>
          </a:p>
          <a:p>
            <a:pPr eaLnBrk="1" hangingPunct="1">
              <a:lnSpc>
                <a:spcPct val="90000"/>
              </a:lnSpc>
              <a:buFontTx/>
              <a:buNone/>
            </a:pPr>
            <a:r>
              <a:rPr lang="el-GR" dirty="0" smtClean="0"/>
              <a:t> </a:t>
            </a: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0"/>
            <a:ext cx="9144000" cy="908720"/>
          </a:xfrm>
        </p:spPr>
        <p:txBody>
          <a:bodyPr/>
          <a:lstStyle/>
          <a:p>
            <a:pPr eaLnBrk="1" hangingPunct="1"/>
            <a:r>
              <a:rPr lang="el-GR" sz="3200" b="1" dirty="0" smtClean="0"/>
              <a:t>ΧΡΗΣΙΜΟΤΗΤΑ ΕΠΑΡΚΕΙΑΣ ΚΕΦΑΛΑΙΟΥ ΚΙΝΗΣΗΣ 3</a:t>
            </a:r>
          </a:p>
        </p:txBody>
      </p:sp>
      <p:sp>
        <p:nvSpPr>
          <p:cNvPr id="94211" name="Rectangle 3"/>
          <p:cNvSpPr>
            <a:spLocks noGrp="1" noChangeArrowheads="1"/>
          </p:cNvSpPr>
          <p:nvPr>
            <p:ph type="body" idx="1"/>
          </p:nvPr>
        </p:nvSpPr>
        <p:spPr>
          <a:xfrm>
            <a:off x="0" y="1125538"/>
            <a:ext cx="8964613" cy="5399087"/>
          </a:xfrm>
        </p:spPr>
        <p:txBody>
          <a:bodyPr/>
          <a:lstStyle/>
          <a:p>
            <a:pPr algn="just">
              <a:buNone/>
            </a:pPr>
            <a:r>
              <a:rPr lang="el-GR" dirty="0" smtClean="0"/>
              <a:t>7. Επιτρέπει στην επιχείρηση να διεξάγει τις εργασίες της πιο αποτελεσματικά και χωρίς καθυστερήσεις στην απόκτηση Α΄ υλών σε περίπτωση που υπάρχουν δυσκολίες στην χορήγηση πιστωτικών διευκολύνσεων από μέρους των προμηθευτών. </a:t>
            </a:r>
            <a:endParaRPr lang="el-GR" dirty="0"/>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274638"/>
            <a:ext cx="8229600" cy="922114"/>
          </a:xfrm>
        </p:spPr>
        <p:txBody>
          <a:bodyPr/>
          <a:lstStyle/>
          <a:p>
            <a:pPr eaLnBrk="1" hangingPunct="1"/>
            <a:r>
              <a:rPr lang="el-GR" sz="3200" b="1" dirty="0" smtClean="0"/>
              <a:t>ΥΠΕΡΒΟΛΙΚΟ ΥΨΟΣ ΚΕΦΑΛΑΙΟΥ ΚΙΝΗΣΗΣ «1» </a:t>
            </a:r>
          </a:p>
        </p:txBody>
      </p:sp>
      <p:sp>
        <p:nvSpPr>
          <p:cNvPr id="95235" name="Rectangle 3"/>
          <p:cNvSpPr>
            <a:spLocks noGrp="1" noChangeArrowheads="1"/>
          </p:cNvSpPr>
          <p:nvPr>
            <p:ph type="body" idx="1"/>
          </p:nvPr>
        </p:nvSpPr>
        <p:spPr/>
        <p:txBody>
          <a:bodyPr/>
          <a:lstStyle/>
          <a:p>
            <a:pPr lvl="0" algn="just"/>
            <a:r>
              <a:rPr lang="el-GR" dirty="0" smtClean="0"/>
              <a:t>Όταν τα κυκλοφοριακά στοιχεία υπερβαίνουν τις ανάγκες της επιχείρησης σε κεφαλαία κίνησης τότε έχουμε υπερβολικό ύψος κεφαλαίου κίνησης το όποιο μπορεί να προέρχεται από τους παρακάτω λόγους: </a:t>
            </a:r>
            <a:endParaRPr lang="el-GR" dirty="0"/>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4638"/>
            <a:ext cx="8229600" cy="850106"/>
          </a:xfrm>
        </p:spPr>
        <p:txBody>
          <a:bodyPr/>
          <a:lstStyle/>
          <a:p>
            <a:pPr eaLnBrk="1" hangingPunct="1"/>
            <a:r>
              <a:rPr lang="el-GR" sz="3200" b="1" dirty="0" smtClean="0"/>
              <a:t>ΥΠΕΡΒΟΛΙΚΟ ΥΨΟΣ ΚΕΦΑΛΑΙΟΥ ΚΙΝΗΣΗΣ «2»</a:t>
            </a:r>
          </a:p>
        </p:txBody>
      </p:sp>
      <p:sp>
        <p:nvSpPr>
          <p:cNvPr id="96259" name="Rectangle 3"/>
          <p:cNvSpPr>
            <a:spLocks noGrp="1" noChangeArrowheads="1"/>
          </p:cNvSpPr>
          <p:nvPr>
            <p:ph type="body" idx="1"/>
          </p:nvPr>
        </p:nvSpPr>
        <p:spPr>
          <a:xfrm>
            <a:off x="0" y="1125538"/>
            <a:ext cx="8964488" cy="5543550"/>
          </a:xfrm>
        </p:spPr>
        <p:txBody>
          <a:bodyPr/>
          <a:lstStyle/>
          <a:p>
            <a:pPr algn="just">
              <a:buNone/>
            </a:pPr>
            <a:r>
              <a:rPr lang="el-GR" dirty="0" smtClean="0"/>
              <a:t>1. Έκδοση νέων μετόχων σε ύψος μεγαλύτερο από το απαιτούμενο για την απόκτηση μη κυκλοφοριακών στοιχειών.</a:t>
            </a:r>
          </a:p>
          <a:p>
            <a:pPr algn="just">
              <a:buNone/>
            </a:pPr>
            <a:r>
              <a:rPr lang="el-GR" dirty="0" smtClean="0"/>
              <a:t>2. Πώληση παγίων περιουσιακών στοιχειών τα οποία δεν αντικαταστάθηκαν.</a:t>
            </a:r>
          </a:p>
          <a:p>
            <a:pPr algn="just">
              <a:buNone/>
            </a:pPr>
            <a:r>
              <a:rPr lang="el-GR" dirty="0" smtClean="0"/>
              <a:t>3. Επίτευξη κερδών τα οποία δεν διατεθήκαν για πληρωμή μερισμάτων η για αγορά μη κυκλοφοριακών περιουσιακών στοιχειών.</a:t>
            </a:r>
          </a:p>
          <a:p>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432048"/>
          </a:xfrm>
        </p:spPr>
        <p:txBody>
          <a:bodyPr/>
          <a:lstStyle/>
          <a:p>
            <a:r>
              <a:rPr lang="el-GR" sz="2400" b="1" dirty="0" smtClean="0"/>
              <a:t>ΤΑ ΠΙΟ «ΔΥΝΑΤΑ» </a:t>
            </a:r>
            <a:r>
              <a:rPr lang="en-US" sz="2400" b="1" dirty="0" smtClean="0"/>
              <a:t>BRAND NAMES</a:t>
            </a:r>
            <a:endParaRPr lang="el-GR" sz="2400" b="1" dirty="0"/>
          </a:p>
        </p:txBody>
      </p:sp>
      <p:pic>
        <p:nvPicPr>
          <p:cNvPr id="1178626" name="Picture 2"/>
          <p:cNvPicPr>
            <a:picLocks noGrp="1" noChangeAspect="1" noChangeArrowheads="1"/>
          </p:cNvPicPr>
          <p:nvPr>
            <p:ph idx="1"/>
          </p:nvPr>
        </p:nvPicPr>
        <p:blipFill>
          <a:blip r:embed="rId2" cstate="print"/>
          <a:srcRect/>
          <a:stretch>
            <a:fillRect/>
          </a:stretch>
        </p:blipFill>
        <p:spPr bwMode="auto">
          <a:xfrm>
            <a:off x="0" y="548680"/>
            <a:ext cx="9143999" cy="6309320"/>
          </a:xfrm>
          <a:prstGeom prst="rect">
            <a:avLst/>
          </a:prstGeom>
          <a:noFill/>
          <a:ln w="9525">
            <a:noFill/>
            <a:miter lim="800000"/>
            <a:headEnd/>
            <a:tailEnd/>
          </a:ln>
        </p:spPr>
      </p:pic>
    </p:spTree>
    <p:extLst>
      <p:ext uri="{BB962C8B-B14F-4D97-AF65-F5344CB8AC3E}">
        <p14:creationId xmlns:p14="http://schemas.microsoft.com/office/powerpoint/2010/main" val="3682586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4 - Θέση υποσέλιδου"/>
          <p:cNvSpPr>
            <a:spLocks noGrp="1"/>
          </p:cNvSpPr>
          <p:nvPr>
            <p:ph type="ftr" sz="quarter" idx="10"/>
          </p:nvPr>
        </p:nvSpPr>
        <p:spPr>
          <a:noFill/>
        </p:spPr>
        <p:txBody>
          <a:bodyPr/>
          <a:lstStyle/>
          <a:p>
            <a:r>
              <a:rPr lang="el-GR" dirty="0" smtClean="0"/>
              <a:t>Παν. Αρσένος                                                           </a:t>
            </a:r>
          </a:p>
        </p:txBody>
      </p:sp>
      <p:sp>
        <p:nvSpPr>
          <p:cNvPr id="76803" name="5 - Θέση αριθμού διαφάνειας"/>
          <p:cNvSpPr>
            <a:spLocks noGrp="1"/>
          </p:cNvSpPr>
          <p:nvPr>
            <p:ph type="sldNum" sz="quarter" idx="11"/>
          </p:nvPr>
        </p:nvSpPr>
        <p:spPr>
          <a:noFill/>
        </p:spPr>
        <p:txBody>
          <a:bodyPr/>
          <a:lstStyle/>
          <a:p>
            <a:fld id="{D6A5A01C-BBB6-4D83-82AF-3E88C63CBB44}" type="slidenum">
              <a:rPr lang="el-GR" smtClean="0"/>
              <a:pPr/>
              <a:t>40</a:t>
            </a:fld>
            <a:endParaRPr lang="el-GR" dirty="0" smtClean="0"/>
          </a:p>
        </p:txBody>
      </p:sp>
      <p:sp>
        <p:nvSpPr>
          <p:cNvPr id="76804" name="Rectangle 2"/>
          <p:cNvSpPr>
            <a:spLocks noGrp="1" noChangeArrowheads="1"/>
          </p:cNvSpPr>
          <p:nvPr>
            <p:ph type="title"/>
          </p:nvPr>
        </p:nvSpPr>
        <p:spPr>
          <a:xfrm>
            <a:off x="0" y="260649"/>
            <a:ext cx="9144000" cy="504056"/>
          </a:xfrm>
        </p:spPr>
        <p:txBody>
          <a:bodyPr/>
          <a:lstStyle/>
          <a:p>
            <a:pPr algn="ctr"/>
            <a:r>
              <a:rPr lang="el-GR" sz="2800" b="1" dirty="0" smtClean="0"/>
              <a:t>Σχηματική Παράσταση Λειτουργίας της Επιχείρησης</a:t>
            </a:r>
            <a:r>
              <a:rPr lang="el-GR" sz="2400" dirty="0" smtClean="0"/>
              <a:t/>
            </a:r>
            <a:br>
              <a:rPr lang="el-GR" sz="2400" dirty="0" smtClean="0"/>
            </a:br>
            <a:r>
              <a:rPr lang="el-GR" sz="2400" dirty="0" smtClean="0"/>
              <a:t> </a:t>
            </a:r>
          </a:p>
        </p:txBody>
      </p:sp>
      <p:pic>
        <p:nvPicPr>
          <p:cNvPr id="76805" name="Picture 2"/>
          <p:cNvPicPr>
            <a:picLocks noChangeAspect="1" noChangeArrowheads="1"/>
          </p:cNvPicPr>
          <p:nvPr/>
        </p:nvPicPr>
        <p:blipFill>
          <a:blip r:embed="rId3" cstate="print"/>
          <a:srcRect/>
          <a:stretch>
            <a:fillRect/>
          </a:stretch>
        </p:blipFill>
        <p:spPr bwMode="auto">
          <a:xfrm>
            <a:off x="0" y="620688"/>
            <a:ext cx="9144000" cy="612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706090"/>
          </a:xfrm>
        </p:spPr>
        <p:txBody>
          <a:bodyPr/>
          <a:lstStyle/>
          <a:p>
            <a:pPr eaLnBrk="1" hangingPunct="1"/>
            <a:r>
              <a:rPr lang="el-GR" sz="3200" b="1" dirty="0" smtClean="0"/>
              <a:t>ΥΠΕΡΒΟΛΙΚΟ ΥΨΟΣ ΚΕΦΑΛΑΙΟΥ ΚΙΝΗΣΗΣ «3»</a:t>
            </a:r>
          </a:p>
        </p:txBody>
      </p:sp>
      <p:sp>
        <p:nvSpPr>
          <p:cNvPr id="97283" name="Rectangle 3"/>
          <p:cNvSpPr>
            <a:spLocks noGrp="1" noChangeArrowheads="1"/>
          </p:cNvSpPr>
          <p:nvPr>
            <p:ph type="body" idx="1"/>
          </p:nvPr>
        </p:nvSpPr>
        <p:spPr>
          <a:xfrm>
            <a:off x="0" y="1125538"/>
            <a:ext cx="9144000" cy="5732462"/>
          </a:xfrm>
        </p:spPr>
        <p:txBody>
          <a:bodyPr/>
          <a:lstStyle/>
          <a:p>
            <a:pPr algn="just">
              <a:buNone/>
            </a:pPr>
            <a:r>
              <a:rPr lang="el-GR" dirty="0" smtClean="0"/>
              <a:t>4. Μετατροπή των απασχολούμενων περιουσιακών στοιχειών σε κεφαλαία κίνησης μέσω αποσβέσεων χωρίς ταυτόχρονη αντικατάσταση του αποσπασθέντος κεφαλαίου.</a:t>
            </a:r>
          </a:p>
          <a:p>
            <a:pPr algn="just">
              <a:buNone/>
            </a:pPr>
            <a:endParaRPr lang="el-GR" dirty="0" smtClean="0"/>
          </a:p>
          <a:p>
            <a:pPr algn="just">
              <a:buNone/>
            </a:pPr>
            <a:r>
              <a:rPr lang="el-GR" dirty="0" smtClean="0"/>
              <a:t> 5. Προσωρινή συσσώρευση ρευστών τα οποία πρόκειται να επενδυθούν.</a:t>
            </a:r>
          </a:p>
          <a:p>
            <a:pPr>
              <a:buNone/>
            </a:pPr>
            <a:endParaRPr lang="el-GR" dirty="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274638"/>
            <a:ext cx="8229600" cy="778098"/>
          </a:xfrm>
        </p:spPr>
        <p:txBody>
          <a:bodyPr/>
          <a:lstStyle/>
          <a:p>
            <a:pPr eaLnBrk="1" hangingPunct="1"/>
            <a:r>
              <a:rPr lang="el-GR" sz="3200" b="1" dirty="0" smtClean="0"/>
              <a:t>ΠΟΛΙΤΙΚΗ ΥΠΕΡΒΟΛΙΚΟΥ ΥΨΟΥΣ ΚΕΦΑΛΑΙΟΥ ΚΙΝΗΣΗΣ</a:t>
            </a:r>
          </a:p>
        </p:txBody>
      </p:sp>
      <p:sp>
        <p:nvSpPr>
          <p:cNvPr id="98307" name="Rectangle 3"/>
          <p:cNvSpPr>
            <a:spLocks noGrp="1" noChangeArrowheads="1"/>
          </p:cNvSpPr>
          <p:nvPr>
            <p:ph type="body" idx="1"/>
          </p:nvPr>
        </p:nvSpPr>
        <p:spPr>
          <a:xfrm>
            <a:off x="457200" y="1700808"/>
            <a:ext cx="8229600" cy="4896842"/>
          </a:xfrm>
        </p:spPr>
        <p:txBody>
          <a:bodyPr/>
          <a:lstStyle/>
          <a:p>
            <a:pPr lvl="0" algn="just"/>
            <a:r>
              <a:rPr lang="el-GR" dirty="0" smtClean="0"/>
              <a:t>Η πολιτική συσσώρευσης και διατήρησης υπερβολικού ύψους μη απαραιτήτων κεφαλαίων σε κυκλοφοριακά στοιχεία τα οποία δεν χρειάζονται για την ομαλή λειτουργία μιας επιχείρησης ίσως υιοθετείται μερικές φορές για να μπορεί η επιχείρηση να επεκταθεί μελλοντικά και να εκμεταλλευτεί τις τεχνολογικές εξελίξεις. </a:t>
            </a:r>
            <a:endParaRPr lang="el-GR" dirty="0"/>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274638"/>
            <a:ext cx="9144000" cy="561975"/>
          </a:xfrm>
        </p:spPr>
        <p:txBody>
          <a:bodyPr/>
          <a:lstStyle/>
          <a:p>
            <a:pPr eaLnBrk="1" hangingPunct="1"/>
            <a:r>
              <a:rPr lang="el-GR" sz="3600" b="1" dirty="0" smtClean="0"/>
              <a:t>ΑΝΕΠΑΡΚΕΙΑ ΚΕΦΑΛΑΙΟΥ ΚΙΝΗΣΗΣ (1)</a:t>
            </a:r>
          </a:p>
        </p:txBody>
      </p:sp>
      <p:sp>
        <p:nvSpPr>
          <p:cNvPr id="99331" name="Rectangle 3"/>
          <p:cNvSpPr>
            <a:spLocks noGrp="1" noChangeArrowheads="1"/>
          </p:cNvSpPr>
          <p:nvPr>
            <p:ph type="body" idx="1"/>
          </p:nvPr>
        </p:nvSpPr>
        <p:spPr>
          <a:xfrm>
            <a:off x="457200" y="1125538"/>
            <a:ext cx="8229600" cy="5472112"/>
          </a:xfrm>
        </p:spPr>
        <p:txBody>
          <a:bodyPr/>
          <a:lstStyle/>
          <a:p>
            <a:pPr lvl="0"/>
            <a:r>
              <a:rPr lang="el-GR" b="1" dirty="0" smtClean="0"/>
              <a:t>Κυριότεροι λόγοι είναι:</a:t>
            </a:r>
          </a:p>
          <a:p>
            <a:pPr algn="just">
              <a:buNone/>
            </a:pPr>
            <a:r>
              <a:rPr lang="el-GR" dirty="0" smtClean="0"/>
              <a:t>1. Ζημίες που οφείλονται σε μειωμένες πωλήσεις ή μειωμένες τιμές πωλήσεων λήγω υπάρχοντος ανταγωνισμού, χωρίς ταυτόχρονη μείωση του κόστους πωληθέντων και των άλλων δαπανών ή τέλος σε αυξημένες δαπάνες είσπραξης απαιτήσεων. </a:t>
            </a:r>
            <a:endParaRPr lang="el-GR" dirty="0"/>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274638"/>
            <a:ext cx="8964488" cy="490537"/>
          </a:xfrm>
        </p:spPr>
        <p:txBody>
          <a:bodyPr/>
          <a:lstStyle/>
          <a:p>
            <a:pPr eaLnBrk="1" hangingPunct="1"/>
            <a:r>
              <a:rPr lang="el-GR" sz="3600" b="1" dirty="0" smtClean="0"/>
              <a:t>ΑΝΕΠΑΡΚΕΙΑ ΚΕΦΑΛΑΙΟΥ ΚΙΝΗΣΗΣ (2)</a:t>
            </a:r>
          </a:p>
        </p:txBody>
      </p:sp>
      <p:sp>
        <p:nvSpPr>
          <p:cNvPr id="100355" name="Rectangle 3"/>
          <p:cNvSpPr>
            <a:spLocks noGrp="1" noChangeArrowheads="1"/>
          </p:cNvSpPr>
          <p:nvPr>
            <p:ph type="body" idx="1"/>
          </p:nvPr>
        </p:nvSpPr>
        <p:spPr>
          <a:xfrm>
            <a:off x="457200" y="908050"/>
            <a:ext cx="8229600" cy="5545138"/>
          </a:xfrm>
        </p:spPr>
        <p:txBody>
          <a:bodyPr/>
          <a:lstStyle/>
          <a:p>
            <a:pPr algn="just">
              <a:buNone/>
            </a:pPr>
            <a:r>
              <a:rPr lang="el-GR" dirty="0" smtClean="0"/>
              <a:t>2. Έκτακτες ζημίες οι όποιες δεν καλύπτονται ασφαλιστικά και απρόοπτες μειώσεις τιμών των αποθεμάτων της επιχείρησης. Έτσι μια έκτακτη ζημία μπορεί να έχει σαν αποτέλεσμα είτε την μείωση των κυκλοφοριακών στοιχείων της επιχείρησης, είτε την αύξηση των βραχυχρόνιων υποχρεώσεων της. </a:t>
            </a:r>
            <a:endParaRPr lang="el-GR" dirty="0"/>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274638"/>
            <a:ext cx="9144000" cy="417512"/>
          </a:xfrm>
        </p:spPr>
        <p:txBody>
          <a:bodyPr/>
          <a:lstStyle/>
          <a:p>
            <a:pPr eaLnBrk="1" hangingPunct="1"/>
            <a:r>
              <a:rPr lang="el-GR" sz="3600" b="1" dirty="0" smtClean="0"/>
              <a:t>ΑΝΕΠΑΡΚΕΙΑ ΚΕΦΑΛΑΙΟΥ ΚΙΝΗΣΗΣ (3)</a:t>
            </a:r>
          </a:p>
        </p:txBody>
      </p:sp>
      <p:sp>
        <p:nvSpPr>
          <p:cNvPr id="101379" name="Rectangle 3"/>
          <p:cNvSpPr>
            <a:spLocks noGrp="1" noChangeArrowheads="1"/>
          </p:cNvSpPr>
          <p:nvPr>
            <p:ph type="body" idx="1"/>
          </p:nvPr>
        </p:nvSpPr>
        <p:spPr>
          <a:xfrm>
            <a:off x="0" y="908050"/>
            <a:ext cx="9144000" cy="5689600"/>
          </a:xfrm>
        </p:spPr>
        <p:txBody>
          <a:bodyPr/>
          <a:lstStyle/>
          <a:p>
            <a:pPr algn="just">
              <a:buNone/>
            </a:pPr>
            <a:r>
              <a:rPr lang="el-GR" dirty="0" smtClean="0"/>
              <a:t>3. Μη απόκτηση νέων  κεφαλαίων κίνησης σε περίπτωση επέκτασης των εργασιών της επιχείρησης.</a:t>
            </a:r>
          </a:p>
          <a:p>
            <a:pPr algn="just">
              <a:buNone/>
            </a:pPr>
            <a:r>
              <a:rPr lang="el-GR" dirty="0" smtClean="0"/>
              <a:t>4. Αλόγιστη πολιτική στη διανομή μερισμάτων.</a:t>
            </a:r>
          </a:p>
          <a:p>
            <a:pPr algn="just">
              <a:buNone/>
            </a:pPr>
            <a:r>
              <a:rPr lang="el-GR" dirty="0" smtClean="0"/>
              <a:t>5. Εξόφληση ληξιπροθέσμων υποχρεώσεων και δόσεων μακροπροθέσμων ομολογιακών δάνειων, σε περιπτώσεις που δεν έχει προβλεφτεί η συσσώρευση των απαραιτήτων κεφαλαίων για την πληρωμή τους. </a:t>
            </a:r>
            <a:endParaRPr lang="el-GR" dirty="0"/>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274638"/>
            <a:ext cx="8964488" cy="706437"/>
          </a:xfrm>
        </p:spPr>
        <p:txBody>
          <a:bodyPr/>
          <a:lstStyle/>
          <a:p>
            <a:pPr eaLnBrk="1" hangingPunct="1"/>
            <a:r>
              <a:rPr lang="el-GR" sz="3600" b="1" dirty="0" smtClean="0"/>
              <a:t>ΑΝΕΠΑΡΚΕΙΑ ΚΕΦΑΛΑΙΟΥ ΚΙΝΗΣΗΣ (4)</a:t>
            </a:r>
          </a:p>
        </p:txBody>
      </p:sp>
      <p:sp>
        <p:nvSpPr>
          <p:cNvPr id="102403" name="Rectangle 3"/>
          <p:cNvSpPr>
            <a:spLocks noGrp="1" noChangeArrowheads="1"/>
          </p:cNvSpPr>
          <p:nvPr>
            <p:ph type="body" idx="1"/>
          </p:nvPr>
        </p:nvSpPr>
        <p:spPr>
          <a:xfrm>
            <a:off x="468313" y="1052513"/>
            <a:ext cx="8229600" cy="5545137"/>
          </a:xfrm>
        </p:spPr>
        <p:txBody>
          <a:bodyPr/>
          <a:lstStyle/>
          <a:p>
            <a:pPr algn="just">
              <a:buNone/>
            </a:pPr>
            <a:r>
              <a:rPr lang="el-GR" dirty="0" smtClean="0"/>
              <a:t>6. Επένδυση ρευστών κεφαλαίων σε μη κυκλοφοριακά στοιχεία.</a:t>
            </a:r>
          </a:p>
          <a:p>
            <a:pPr algn="just">
              <a:buNone/>
            </a:pPr>
            <a:r>
              <a:rPr lang="el-GR" dirty="0" smtClean="0"/>
              <a:t>7. Μια αύξηση του επίπεδου των τιμών διότι απαιτούνται μεγαλύτερα ποσά για επένδυση σε αποθέματα και άλλα στοιχεία ώστε να διατηρηθούν αυτά σταθερά σε αξία, καθώς και για χρηματοδότηση των πωλήσεων για πίστωση. </a:t>
            </a:r>
            <a:endParaRPr lang="el-GR" dirty="0"/>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726341"/>
            <a:ext cx="9144000" cy="584775"/>
          </a:xfrm>
          <a:prstGeom prst="rect">
            <a:avLst/>
          </a:prstGeom>
        </p:spPr>
        <p:txBody>
          <a:bodyPr wrap="square">
            <a:spAutoFit/>
          </a:bodyPr>
          <a:lstStyle/>
          <a:p>
            <a:pPr algn="ctr"/>
            <a:r>
              <a:rPr lang="el-GR" sz="3200" b="1" dirty="0" smtClean="0"/>
              <a:t>ΑΝΑΛΥΣΗ ΧΡΗΜΑΤΟΟΙΚΟΝΟΜΙΚΩΝ ΔΕΙΚΤΩΝ</a:t>
            </a:r>
            <a:endParaRPr lang="el-GR" sz="3200" dirty="0"/>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706437"/>
          </a:xfrm>
        </p:spPr>
        <p:txBody>
          <a:bodyPr/>
          <a:lstStyle/>
          <a:p>
            <a:pPr eaLnBrk="1" hangingPunct="1"/>
            <a:r>
              <a:rPr lang="el-GR" sz="4000" b="1" dirty="0" smtClean="0"/>
              <a:t>Χρηματοοικονομική Ανάλυση (1)</a:t>
            </a:r>
            <a:r>
              <a:rPr lang="el-GR" sz="4000" dirty="0" smtClean="0"/>
              <a:t> </a:t>
            </a:r>
          </a:p>
        </p:txBody>
      </p:sp>
      <p:sp>
        <p:nvSpPr>
          <p:cNvPr id="36867" name="Rectangle 3"/>
          <p:cNvSpPr>
            <a:spLocks noGrp="1" noChangeArrowheads="1"/>
          </p:cNvSpPr>
          <p:nvPr>
            <p:ph type="body" idx="1"/>
          </p:nvPr>
        </p:nvSpPr>
        <p:spPr>
          <a:xfrm>
            <a:off x="0" y="1340768"/>
            <a:ext cx="9144000" cy="5517231"/>
          </a:xfrm>
        </p:spPr>
        <p:txBody>
          <a:bodyPr/>
          <a:lstStyle/>
          <a:p>
            <a:pPr algn="just" eaLnBrk="1" hangingPunct="1">
              <a:lnSpc>
                <a:spcPct val="90000"/>
              </a:lnSpc>
            </a:pPr>
            <a:r>
              <a:rPr lang="el-GR" sz="2800" dirty="0" smtClean="0"/>
              <a:t>Η Χρηματοοικονομική Ανάλυση αποτελεί το βασικό</a:t>
            </a:r>
            <a:r>
              <a:rPr lang="en-US" sz="2800" dirty="0" smtClean="0"/>
              <a:t> </a:t>
            </a:r>
            <a:r>
              <a:rPr lang="el-GR" sz="2800" dirty="0" smtClean="0"/>
              <a:t>εργαλείο στην προσπάθεια αξιολόγησης των</a:t>
            </a:r>
            <a:r>
              <a:rPr lang="en-US" sz="2800" dirty="0" smtClean="0"/>
              <a:t> </a:t>
            </a:r>
            <a:r>
              <a:rPr lang="el-GR" sz="2800" dirty="0" smtClean="0"/>
              <a:t>επενδύσεων που πραγματοποιούνται από τις</a:t>
            </a:r>
            <a:r>
              <a:rPr lang="en-US" sz="2800" dirty="0" smtClean="0"/>
              <a:t> </a:t>
            </a:r>
            <a:r>
              <a:rPr lang="el-GR" sz="2800" dirty="0" smtClean="0"/>
              <a:t>επιχειρήσεις. Θα μπορούσαμε να πούμε ότι με την</a:t>
            </a:r>
            <a:r>
              <a:rPr lang="en-US" sz="2800" dirty="0" smtClean="0"/>
              <a:t> </a:t>
            </a:r>
            <a:r>
              <a:rPr lang="el-GR" sz="2800" dirty="0" smtClean="0"/>
              <a:t>χρηματοοικονομική ανάλυση επιτυγχάνεται η</a:t>
            </a:r>
            <a:r>
              <a:rPr lang="en-US" sz="2800" dirty="0" smtClean="0"/>
              <a:t> </a:t>
            </a:r>
            <a:r>
              <a:rPr lang="el-GR" sz="2800" dirty="0" smtClean="0"/>
              <a:t>αξιολόγηση των διαφόρων επιχειρηματικών</a:t>
            </a:r>
            <a:r>
              <a:rPr lang="en-US" sz="2800" dirty="0" smtClean="0"/>
              <a:t> </a:t>
            </a:r>
            <a:r>
              <a:rPr lang="el-GR" sz="2800" dirty="0" smtClean="0"/>
              <a:t>δραστηριοτήτων (δηλ. ακόμη και η ίδρυση των</a:t>
            </a:r>
            <a:r>
              <a:rPr lang="en-US" sz="2800" dirty="0" smtClean="0"/>
              <a:t> </a:t>
            </a:r>
            <a:r>
              <a:rPr lang="el-GR" sz="2800" dirty="0" smtClean="0"/>
              <a:t>επιχειρήσεων ή η συνέχιση τους ύστερα από μία</a:t>
            </a:r>
            <a:r>
              <a:rPr lang="en-US" sz="2800" dirty="0" smtClean="0"/>
              <a:t> </a:t>
            </a:r>
            <a:r>
              <a:rPr lang="el-GR" sz="2800" dirty="0" smtClean="0"/>
              <a:t>προβληματική περίοδο) και η πρόβλεψη της επιτυχίας</a:t>
            </a:r>
            <a:r>
              <a:rPr lang="en-US" sz="2800" dirty="0" smtClean="0"/>
              <a:t> </a:t>
            </a:r>
            <a:r>
              <a:rPr lang="el-GR" sz="2800" dirty="0" smtClean="0"/>
              <a:t>τους λαμβάνοντας υπόψη κάποιες βασικές υποθέσεις.</a:t>
            </a:r>
          </a:p>
        </p:txBody>
      </p:sp>
    </p:spTree>
    <p:extLst>
      <p:ext uri="{BB962C8B-B14F-4D97-AF65-F5344CB8AC3E}">
        <p14:creationId xmlns:p14="http://schemas.microsoft.com/office/powerpoint/2010/main" val="3046425726"/>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9"/>
            <a:ext cx="8229600" cy="346050"/>
          </a:xfrm>
        </p:spPr>
        <p:txBody>
          <a:bodyPr/>
          <a:lstStyle/>
          <a:p>
            <a:pPr eaLnBrk="1" hangingPunct="1"/>
            <a:r>
              <a:rPr lang="el-GR" sz="3600" b="1" dirty="0" smtClean="0"/>
              <a:t>Χρηματοοικονομική Ανάλυση (2)</a:t>
            </a:r>
            <a:endParaRPr lang="el-GR" sz="3600" dirty="0" smtClean="0"/>
          </a:p>
        </p:txBody>
      </p:sp>
      <p:sp>
        <p:nvSpPr>
          <p:cNvPr id="39939" name="Rectangle 3"/>
          <p:cNvSpPr>
            <a:spLocks noGrp="1" noChangeArrowheads="1"/>
          </p:cNvSpPr>
          <p:nvPr>
            <p:ph type="body" idx="1"/>
          </p:nvPr>
        </p:nvSpPr>
        <p:spPr>
          <a:xfrm>
            <a:off x="0" y="764705"/>
            <a:ext cx="9144000" cy="6093296"/>
          </a:xfrm>
        </p:spPr>
        <p:txBody>
          <a:bodyPr/>
          <a:lstStyle/>
          <a:p>
            <a:pPr marL="0" indent="0" algn="just" eaLnBrk="1" hangingPunct="1">
              <a:spcBef>
                <a:spcPts val="0"/>
              </a:spcBef>
            </a:pPr>
            <a:r>
              <a:rPr lang="el-GR" sz="2400" dirty="0" smtClean="0"/>
              <a:t>Η βάση μίας χρηματοοικονομικής ανάλυσης της απόδοσης</a:t>
            </a:r>
            <a:r>
              <a:rPr lang="en-US" sz="2400" dirty="0" smtClean="0"/>
              <a:t> </a:t>
            </a:r>
            <a:r>
              <a:rPr lang="el-GR" sz="2400" dirty="0" smtClean="0"/>
              <a:t>μιας εταιρείας εστιάζεται σε 4 διαφορετικούς τομείς οι</a:t>
            </a:r>
            <a:r>
              <a:rPr lang="en-US" sz="2400" dirty="0" smtClean="0"/>
              <a:t> </a:t>
            </a:r>
            <a:r>
              <a:rPr lang="el-GR" sz="2400" dirty="0" smtClean="0"/>
              <a:t>οποίοι είναι απαραίτητοι για μια σωστή ανάλυση και</a:t>
            </a:r>
            <a:r>
              <a:rPr lang="en-US" sz="2400" dirty="0" smtClean="0"/>
              <a:t> </a:t>
            </a:r>
            <a:r>
              <a:rPr lang="el-GR" sz="2400" dirty="0" smtClean="0"/>
              <a:t>σχεδιασμό, συγκεκριμένα: </a:t>
            </a:r>
          </a:p>
          <a:p>
            <a:pPr marL="0" indent="0" algn="just" eaLnBrk="1" hangingPunct="1">
              <a:spcBef>
                <a:spcPts val="0"/>
              </a:spcBef>
              <a:buFontTx/>
              <a:buNone/>
            </a:pPr>
            <a:endParaRPr lang="en-US" sz="2400" b="1" dirty="0" smtClean="0"/>
          </a:p>
          <a:p>
            <a:pPr marL="0" indent="0" algn="just" eaLnBrk="1" hangingPunct="1">
              <a:spcBef>
                <a:spcPts val="0"/>
              </a:spcBef>
              <a:buFontTx/>
              <a:buNone/>
            </a:pPr>
            <a:r>
              <a:rPr lang="el-GR" sz="2400" b="1" dirty="0" smtClean="0"/>
              <a:t>1)</a:t>
            </a:r>
            <a:r>
              <a:rPr lang="el-GR" sz="2400" dirty="0" smtClean="0"/>
              <a:t> Ο Λογαριασμός Αποτελέσματα Χρήσης, Κερδών και Ζημιών</a:t>
            </a:r>
            <a:r>
              <a:rPr lang="en-US" sz="2400" dirty="0" smtClean="0"/>
              <a:t> </a:t>
            </a:r>
            <a:r>
              <a:rPr lang="el-GR" sz="2400" dirty="0" smtClean="0"/>
              <a:t>μία αντανάκλαση της ετήσιας χρηματοοικονομικής απόδοσης της</a:t>
            </a:r>
            <a:r>
              <a:rPr lang="en-US" sz="2400" dirty="0" smtClean="0"/>
              <a:t> </a:t>
            </a:r>
            <a:r>
              <a:rPr lang="el-GR" sz="2400" dirty="0" smtClean="0"/>
              <a:t>Εταιρείας. </a:t>
            </a:r>
          </a:p>
          <a:p>
            <a:pPr marL="0" indent="0" algn="just" eaLnBrk="1" hangingPunct="1">
              <a:spcBef>
                <a:spcPts val="0"/>
              </a:spcBef>
              <a:buFontTx/>
              <a:buNone/>
            </a:pPr>
            <a:r>
              <a:rPr lang="el-GR" sz="2400" b="1" dirty="0" smtClean="0"/>
              <a:t>2)</a:t>
            </a:r>
            <a:r>
              <a:rPr lang="el-GR" sz="2400" dirty="0" smtClean="0"/>
              <a:t> Οι Ισολογισμοί - μία ανασκόπηση της χρηματοοικονομικής</a:t>
            </a:r>
            <a:r>
              <a:rPr lang="en-US" sz="2400" dirty="0" smtClean="0"/>
              <a:t> </a:t>
            </a:r>
            <a:r>
              <a:rPr lang="el-GR" sz="2400" dirty="0" smtClean="0"/>
              <a:t>δομής της εταιρείας και των κινδύνων </a:t>
            </a:r>
          </a:p>
          <a:p>
            <a:pPr marL="0" indent="0" algn="just" eaLnBrk="1" hangingPunct="1">
              <a:spcBef>
                <a:spcPts val="0"/>
              </a:spcBef>
              <a:buFontTx/>
              <a:buNone/>
            </a:pPr>
            <a:r>
              <a:rPr lang="el-GR" sz="2400" b="1" dirty="0" smtClean="0"/>
              <a:t>3)</a:t>
            </a:r>
            <a:r>
              <a:rPr lang="el-GR" sz="2400" dirty="0" smtClean="0"/>
              <a:t> Οι ανάγκες σε Κεφάλαιο Κίνησης - μία εκτίμηση του γιατί</a:t>
            </a:r>
            <a:r>
              <a:rPr lang="en-US" sz="2400" dirty="0" smtClean="0"/>
              <a:t> </a:t>
            </a:r>
            <a:r>
              <a:rPr lang="el-GR" sz="2400" dirty="0" smtClean="0"/>
              <a:t>και</a:t>
            </a:r>
            <a:r>
              <a:rPr lang="en-US" sz="2400" dirty="0" smtClean="0"/>
              <a:t> </a:t>
            </a:r>
            <a:r>
              <a:rPr lang="el-GR" sz="2400" dirty="0" smtClean="0"/>
              <a:t>πότε απαιτούνται βραχυπρόθεσμα κεφάλαια σε μετρητά </a:t>
            </a:r>
          </a:p>
          <a:p>
            <a:pPr marL="0" indent="0" algn="just" eaLnBrk="1" hangingPunct="1">
              <a:spcBef>
                <a:spcPts val="0"/>
              </a:spcBef>
              <a:buFontTx/>
              <a:buNone/>
            </a:pPr>
            <a:r>
              <a:rPr lang="el-GR" sz="2400" b="1" dirty="0" smtClean="0"/>
              <a:t>4)</a:t>
            </a:r>
            <a:r>
              <a:rPr lang="el-GR" sz="2400" dirty="0" smtClean="0"/>
              <a:t> Ο Προβλεπόμενος Ρυθμός Ταμειακών Εισροών και Εκροών</a:t>
            </a:r>
            <a:r>
              <a:rPr lang="en-US" sz="2400" dirty="0" smtClean="0"/>
              <a:t>, </a:t>
            </a:r>
            <a:r>
              <a:rPr lang="el-GR" sz="2400" dirty="0" smtClean="0"/>
              <a:t>ένας υπολογισμός των θέσεων, αναγκών και διαθεσιμότητας της</a:t>
            </a:r>
            <a:r>
              <a:rPr lang="en-US" sz="2400" dirty="0" smtClean="0"/>
              <a:t> </a:t>
            </a:r>
            <a:r>
              <a:rPr lang="el-GR" sz="2400" dirty="0" smtClean="0"/>
              <a:t>εταιρείας όσον αφορά στα μετρητά που διαθέτει και στην</a:t>
            </a:r>
            <a:r>
              <a:rPr lang="en-US" sz="2400" dirty="0" smtClean="0"/>
              <a:t> </a:t>
            </a:r>
            <a:r>
              <a:rPr lang="el-GR" sz="2400" dirty="0" smtClean="0"/>
              <a:t>χρηματοοικονομική κατάσταση στην οποία βρίσκεται </a:t>
            </a:r>
          </a:p>
          <a:p>
            <a:pPr marL="609600" indent="-609600" eaLnBrk="1" hangingPunct="1">
              <a:lnSpc>
                <a:spcPct val="80000"/>
              </a:lnSpc>
              <a:buFontTx/>
              <a:buNone/>
            </a:pPr>
            <a:endParaRPr lang="el-GR" sz="2200" dirty="0" smtClean="0"/>
          </a:p>
        </p:txBody>
      </p:sp>
    </p:spTree>
    <p:extLst>
      <p:ext uri="{BB962C8B-B14F-4D97-AF65-F5344CB8AC3E}">
        <p14:creationId xmlns:p14="http://schemas.microsoft.com/office/powerpoint/2010/main" val="1770970231"/>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l-GR" sz="3600" b="1" dirty="0" smtClean="0"/>
              <a:t>Χρηματοοικονομική Ανάλυση (3)</a:t>
            </a:r>
          </a:p>
        </p:txBody>
      </p:sp>
      <p:sp>
        <p:nvSpPr>
          <p:cNvPr id="26627" name="Rectangle 3"/>
          <p:cNvSpPr>
            <a:spLocks noGrp="1" noChangeArrowheads="1"/>
          </p:cNvSpPr>
          <p:nvPr>
            <p:ph type="body" idx="1"/>
          </p:nvPr>
        </p:nvSpPr>
        <p:spPr>
          <a:xfrm>
            <a:off x="0" y="1600200"/>
            <a:ext cx="8964613" cy="4997450"/>
          </a:xfrm>
        </p:spPr>
        <p:txBody>
          <a:bodyPr/>
          <a:lstStyle/>
          <a:p>
            <a:pPr algn="just" eaLnBrk="1" hangingPunct="1">
              <a:buFontTx/>
              <a:buNone/>
            </a:pPr>
            <a:r>
              <a:rPr lang="el-GR" sz="3600" dirty="0" smtClean="0"/>
              <a:t>Σκοπός της είναι να προσδιορίσει:</a:t>
            </a:r>
          </a:p>
          <a:p>
            <a:pPr algn="just" eaLnBrk="1" hangingPunct="1"/>
            <a:r>
              <a:rPr lang="el-GR" sz="3600" dirty="0" smtClean="0"/>
              <a:t>τα δυνατά και αδύνατα σημεία της επιχείρησης</a:t>
            </a:r>
          </a:p>
          <a:p>
            <a:pPr algn="just" eaLnBrk="1" hangingPunct="1"/>
            <a:r>
              <a:rPr lang="el-GR" sz="3600" dirty="0" smtClean="0"/>
              <a:t>πόσο είναι χρηματοοικονομικά ισχυρή η επιχείρηση και</a:t>
            </a:r>
          </a:p>
          <a:p>
            <a:pPr algn="just" eaLnBrk="1" hangingPunct="1"/>
            <a:r>
              <a:rPr lang="el-GR" sz="3600" dirty="0" smtClean="0"/>
              <a:t>πόσο και αν είναι επικερδής η επιχείρηση.</a:t>
            </a:r>
          </a:p>
        </p:txBody>
      </p:sp>
    </p:spTree>
    <p:extLst>
      <p:ext uri="{BB962C8B-B14F-4D97-AF65-F5344CB8AC3E}">
        <p14:creationId xmlns:p14="http://schemas.microsoft.com/office/powerpoint/2010/main" val="1804683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l-GR" b="1" dirty="0" smtClean="0">
                <a:solidFill>
                  <a:srgbClr val="7030A0"/>
                </a:solidFill>
              </a:rPr>
              <a:t>ΚΥΚΛΟΣ ΤΑΜΕΙΑΚΩΝ ΡΟΩΝ</a:t>
            </a:r>
            <a:endParaRPr lang="el-GR" b="1" dirty="0">
              <a:solidFill>
                <a:srgbClr val="7030A0"/>
              </a:solidFill>
            </a:endParaRPr>
          </a:p>
        </p:txBody>
      </p:sp>
      <p:pic>
        <p:nvPicPr>
          <p:cNvPr id="4766722" name="Picture 2"/>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l-GR" sz="3200" b="1" dirty="0" smtClean="0"/>
              <a:t>ΣΤΑΔΙΑ ΑΝΑΛΥΣΗΣ ΧΡΗΜΑΤΟΟΙΚΟΝΟΜΙΚΩΝ ΚΑΤΑΣΤΑΣΕΩΝ</a:t>
            </a:r>
          </a:p>
        </p:txBody>
      </p:sp>
      <p:sp>
        <p:nvSpPr>
          <p:cNvPr id="27651" name="Rectangle 3"/>
          <p:cNvSpPr>
            <a:spLocks noGrp="1" noChangeArrowheads="1"/>
          </p:cNvSpPr>
          <p:nvPr>
            <p:ph type="body" idx="1"/>
          </p:nvPr>
        </p:nvSpPr>
        <p:spPr>
          <a:xfrm>
            <a:off x="0" y="1600200"/>
            <a:ext cx="8964613" cy="5257800"/>
          </a:xfrm>
        </p:spPr>
        <p:txBody>
          <a:bodyPr/>
          <a:lstStyle/>
          <a:p>
            <a:pPr marL="609600" indent="-609600">
              <a:buFontTx/>
              <a:buAutoNum type="arabicParenR"/>
            </a:pPr>
            <a:r>
              <a:rPr lang="el-GR" dirty="0" smtClean="0"/>
              <a:t>Τυποποίηση των Χρηματοοικονομικών Καταστάσεων</a:t>
            </a:r>
          </a:p>
          <a:p>
            <a:pPr marL="609600" indent="-609600">
              <a:buFontTx/>
              <a:buAutoNum type="arabicParenR"/>
            </a:pPr>
            <a:r>
              <a:rPr lang="el-GR" dirty="0" smtClean="0"/>
              <a:t>Οριζόντια και Κάθετη Ανάλυση</a:t>
            </a:r>
          </a:p>
          <a:p>
            <a:pPr marL="609600" indent="-609600">
              <a:buFontTx/>
              <a:buAutoNum type="arabicParenR"/>
            </a:pPr>
            <a:r>
              <a:rPr lang="el-GR" dirty="0" smtClean="0"/>
              <a:t>Ανάλυση Χρηματοοικονομικών Δεικτών</a:t>
            </a:r>
          </a:p>
          <a:p>
            <a:pPr marL="609600" indent="-609600">
              <a:buFontTx/>
              <a:buAutoNum type="arabicParenR"/>
            </a:pPr>
            <a:r>
              <a:rPr lang="el-GR" dirty="0" smtClean="0"/>
              <a:t>Συγκριτική Ανάλυση</a:t>
            </a:r>
          </a:p>
          <a:p>
            <a:pPr marL="609600" indent="-609600">
              <a:buFontTx/>
              <a:buAutoNum type="arabicParenR"/>
            </a:pPr>
            <a:r>
              <a:rPr lang="el-GR" dirty="0" smtClean="0"/>
              <a:t>Διαχρονική Ανάλυση</a:t>
            </a:r>
          </a:p>
        </p:txBody>
      </p:sp>
    </p:spTree>
    <p:extLst>
      <p:ext uri="{BB962C8B-B14F-4D97-AF65-F5344CB8AC3E}">
        <p14:creationId xmlns:p14="http://schemas.microsoft.com/office/powerpoint/2010/main" val="2228813719"/>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marL="838200" indent="-838200"/>
            <a:r>
              <a:rPr lang="el-GR" sz="3200" b="1" dirty="0" smtClean="0"/>
              <a:t>Τυποποίηση των Χρηματοοικονομικών Καταστάσεων</a:t>
            </a:r>
            <a:r>
              <a:rPr lang="el-GR" sz="4000" dirty="0" smtClean="0"/>
              <a:t/>
            </a:r>
            <a:br>
              <a:rPr lang="el-GR" sz="4000" dirty="0" smtClean="0"/>
            </a:br>
            <a:endParaRPr lang="el-GR" sz="4000" dirty="0" smtClean="0"/>
          </a:p>
        </p:txBody>
      </p:sp>
      <p:sp>
        <p:nvSpPr>
          <p:cNvPr id="28675" name="Rectangle 3"/>
          <p:cNvSpPr>
            <a:spLocks noGrp="1" noChangeArrowheads="1"/>
          </p:cNvSpPr>
          <p:nvPr>
            <p:ph type="body" idx="1"/>
          </p:nvPr>
        </p:nvSpPr>
        <p:spPr>
          <a:xfrm>
            <a:off x="1" y="1125538"/>
            <a:ext cx="9144000" cy="5732462"/>
          </a:xfrm>
        </p:spPr>
        <p:txBody>
          <a:bodyPr/>
          <a:lstStyle/>
          <a:p>
            <a:pPr algn="just"/>
            <a:r>
              <a:rPr lang="el-GR" dirty="0" smtClean="0"/>
              <a:t>Χρησιμοποιούνται διεθνώς αποδεκτά πρότυπα</a:t>
            </a:r>
            <a:r>
              <a:rPr lang="en-US" dirty="0" smtClean="0"/>
              <a:t> </a:t>
            </a:r>
            <a:r>
              <a:rPr lang="el-GR" dirty="0" smtClean="0"/>
              <a:t>κανόνων και πρακτικών (Διεθνή Λογιστικά</a:t>
            </a:r>
            <a:r>
              <a:rPr lang="en-US" dirty="0" smtClean="0"/>
              <a:t> </a:t>
            </a:r>
            <a:r>
              <a:rPr lang="el-GR" dirty="0" smtClean="0"/>
              <a:t>Πρότυπα Δ.Λ.Π.) συγκριτικής αξιολόγησης των</a:t>
            </a:r>
            <a:r>
              <a:rPr lang="en-US" dirty="0" smtClean="0"/>
              <a:t> </a:t>
            </a:r>
            <a:r>
              <a:rPr lang="el-GR" dirty="0" smtClean="0"/>
              <a:t>Χρηματοοικονομικών Καταστάσεων. </a:t>
            </a:r>
          </a:p>
          <a:p>
            <a:pPr algn="just">
              <a:buFontTx/>
              <a:buNone/>
            </a:pPr>
            <a:endParaRPr lang="en-US" dirty="0" smtClean="0"/>
          </a:p>
          <a:p>
            <a:pPr algn="just"/>
            <a:r>
              <a:rPr lang="el-GR" dirty="0" smtClean="0"/>
              <a:t>Στην Ελλάδα αυτό συμβαίνει μόνο για τις</a:t>
            </a:r>
            <a:r>
              <a:rPr lang="en-US" dirty="0" smtClean="0"/>
              <a:t> </a:t>
            </a:r>
            <a:r>
              <a:rPr lang="el-GR" dirty="0" smtClean="0"/>
              <a:t>επιχειρήσεις που είναι εισηγμένες στο Χ.Α.Α.</a:t>
            </a:r>
            <a:r>
              <a:rPr lang="en-US" dirty="0" smtClean="0"/>
              <a:t> </a:t>
            </a:r>
            <a:r>
              <a:rPr lang="el-GR" dirty="0" smtClean="0"/>
              <a:t>Για όλες τις άλλες εταιρείες εφαρμόζεται το</a:t>
            </a:r>
            <a:r>
              <a:rPr lang="en-US" dirty="0" smtClean="0"/>
              <a:t> </a:t>
            </a:r>
            <a:r>
              <a:rPr lang="el-GR" dirty="0" smtClean="0"/>
              <a:t>Ε.Γ.Λ.Σ. </a:t>
            </a:r>
          </a:p>
        </p:txBody>
      </p:sp>
    </p:spTree>
    <p:extLst>
      <p:ext uri="{BB962C8B-B14F-4D97-AF65-F5344CB8AC3E}">
        <p14:creationId xmlns:p14="http://schemas.microsoft.com/office/powerpoint/2010/main" val="3847638570"/>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490537"/>
          </a:xfrm>
        </p:spPr>
        <p:txBody>
          <a:bodyPr/>
          <a:lstStyle/>
          <a:p>
            <a:r>
              <a:rPr lang="el-GR" sz="4000" b="1" dirty="0" smtClean="0"/>
              <a:t>Οριζόντια και Κάθετη Ανάλυση</a:t>
            </a:r>
          </a:p>
        </p:txBody>
      </p:sp>
      <p:sp>
        <p:nvSpPr>
          <p:cNvPr id="29699" name="Rectangle 3"/>
          <p:cNvSpPr>
            <a:spLocks noGrp="1" noChangeArrowheads="1"/>
          </p:cNvSpPr>
          <p:nvPr>
            <p:ph type="body" idx="1"/>
          </p:nvPr>
        </p:nvSpPr>
        <p:spPr>
          <a:xfrm>
            <a:off x="0" y="1052513"/>
            <a:ext cx="9144000" cy="5805487"/>
          </a:xfrm>
        </p:spPr>
        <p:txBody>
          <a:bodyPr/>
          <a:lstStyle/>
          <a:p>
            <a:pPr algn="just">
              <a:lnSpc>
                <a:spcPct val="80000"/>
              </a:lnSpc>
            </a:pPr>
            <a:r>
              <a:rPr lang="el-GR" sz="2800" dirty="0" smtClean="0"/>
              <a:t>Στην </a:t>
            </a:r>
            <a:r>
              <a:rPr lang="el-GR" sz="2800" b="1" dirty="0" smtClean="0"/>
              <a:t>οριζόντια</a:t>
            </a:r>
            <a:r>
              <a:rPr lang="el-GR" sz="2800" dirty="0" smtClean="0"/>
              <a:t> ανάλυση ο Χρηματοοικονομικός</a:t>
            </a:r>
            <a:r>
              <a:rPr lang="en-US" sz="2800" dirty="0" smtClean="0"/>
              <a:t> </a:t>
            </a:r>
            <a:r>
              <a:rPr lang="el-GR" sz="2800" dirty="0" smtClean="0"/>
              <a:t>Αναλυτής κάνοντας χρήση διαδοχικές</a:t>
            </a:r>
            <a:r>
              <a:rPr lang="en-US" sz="2800" dirty="0" smtClean="0"/>
              <a:t> </a:t>
            </a:r>
            <a:r>
              <a:rPr lang="el-GR" sz="2800" dirty="0" smtClean="0"/>
              <a:t>χρηματοοικονομικές καταστάσεις ενός αριθμού</a:t>
            </a:r>
            <a:r>
              <a:rPr lang="en-US" sz="2800" dirty="0" smtClean="0"/>
              <a:t> </a:t>
            </a:r>
            <a:r>
              <a:rPr lang="el-GR" sz="2800" dirty="0" smtClean="0"/>
              <a:t>ετών, υπολογίζει για κάθε χρηματοοικονομικό</a:t>
            </a:r>
            <a:r>
              <a:rPr lang="en-US" sz="2800" dirty="0" smtClean="0"/>
              <a:t> </a:t>
            </a:r>
            <a:r>
              <a:rPr lang="el-GR" sz="2800" dirty="0" smtClean="0"/>
              <a:t>μέγεθος τον ετήσιο δείκτη μεταβολής του επί της</a:t>
            </a:r>
            <a:r>
              <a:rPr lang="en-US" sz="2800" dirty="0" smtClean="0"/>
              <a:t> </a:t>
            </a:r>
            <a:r>
              <a:rPr lang="el-GR" sz="2800" dirty="0" smtClean="0"/>
              <a:t>% και έπειτα εξετάζει και αξιολογεί τις σχετικές</a:t>
            </a:r>
            <a:r>
              <a:rPr lang="en-US" sz="2800" dirty="0" smtClean="0"/>
              <a:t> </a:t>
            </a:r>
            <a:r>
              <a:rPr lang="el-GR" sz="2800" dirty="0" smtClean="0"/>
              <a:t>μεταβολές που εμφανίσθηκαν διαχρονικά.</a:t>
            </a:r>
            <a:endParaRPr lang="en-US" sz="2800" dirty="0" smtClean="0"/>
          </a:p>
          <a:p>
            <a:pPr algn="just">
              <a:lnSpc>
                <a:spcPct val="80000"/>
              </a:lnSpc>
              <a:buFontTx/>
              <a:buNone/>
            </a:pPr>
            <a:endParaRPr lang="el-GR" sz="2800" dirty="0" smtClean="0"/>
          </a:p>
          <a:p>
            <a:pPr algn="just">
              <a:lnSpc>
                <a:spcPct val="80000"/>
              </a:lnSpc>
            </a:pPr>
            <a:r>
              <a:rPr lang="el-GR" sz="2800" dirty="0" smtClean="0"/>
              <a:t>Στην </a:t>
            </a:r>
            <a:r>
              <a:rPr lang="el-GR" sz="2800" b="1" dirty="0" smtClean="0"/>
              <a:t>κάθετη</a:t>
            </a:r>
            <a:r>
              <a:rPr lang="el-GR" sz="2800" dirty="0" smtClean="0"/>
              <a:t> ανάλυση αντίθετα εκφράζονται διάφορα</a:t>
            </a:r>
            <a:r>
              <a:rPr lang="en-US" sz="2800" dirty="0" smtClean="0"/>
              <a:t> </a:t>
            </a:r>
            <a:r>
              <a:rPr lang="el-GR" sz="2800" dirty="0" smtClean="0"/>
              <a:t>μεγέθη, που περιλαμβάνονται σε μια χρηματοοικονομική</a:t>
            </a:r>
            <a:r>
              <a:rPr lang="en-US" sz="2800" dirty="0" smtClean="0"/>
              <a:t> </a:t>
            </a:r>
            <a:r>
              <a:rPr lang="el-GR" sz="2800" dirty="0" smtClean="0"/>
              <a:t>κατάσταση ενός έτους, σε εκατοστιαία βάση και στη</a:t>
            </a:r>
            <a:r>
              <a:rPr lang="en-US" sz="2800" dirty="0" smtClean="0"/>
              <a:t> </a:t>
            </a:r>
            <a:r>
              <a:rPr lang="el-GR" sz="2800" dirty="0" smtClean="0"/>
              <a:t>συνέχεια εξετάζονται και αξιολογούνται τα</a:t>
            </a:r>
            <a:r>
              <a:rPr lang="en-US" sz="2800" dirty="0" smtClean="0"/>
              <a:t> </a:t>
            </a:r>
            <a:r>
              <a:rPr lang="el-GR" sz="2800" dirty="0" smtClean="0"/>
              <a:t>αποτελέσματα.  </a:t>
            </a:r>
          </a:p>
        </p:txBody>
      </p:sp>
    </p:spTree>
    <p:extLst>
      <p:ext uri="{BB962C8B-B14F-4D97-AF65-F5344CB8AC3E}">
        <p14:creationId xmlns:p14="http://schemas.microsoft.com/office/powerpoint/2010/main" val="1386205982"/>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77875"/>
          </a:xfrm>
        </p:spPr>
        <p:txBody>
          <a:bodyPr/>
          <a:lstStyle/>
          <a:p>
            <a:r>
              <a:rPr lang="el-GR" b="1" dirty="0" smtClean="0"/>
              <a:t>Συγκριτική Ανάλυση</a:t>
            </a:r>
          </a:p>
        </p:txBody>
      </p:sp>
      <p:sp>
        <p:nvSpPr>
          <p:cNvPr id="32771" name="Rectangle 3"/>
          <p:cNvSpPr>
            <a:spLocks noGrp="1" noChangeArrowheads="1"/>
          </p:cNvSpPr>
          <p:nvPr>
            <p:ph type="body" idx="1"/>
          </p:nvPr>
        </p:nvSpPr>
        <p:spPr>
          <a:xfrm>
            <a:off x="0" y="1196974"/>
            <a:ext cx="9144000" cy="5661025"/>
          </a:xfrm>
        </p:spPr>
        <p:txBody>
          <a:bodyPr/>
          <a:lstStyle/>
          <a:p>
            <a:pPr algn="just"/>
            <a:r>
              <a:rPr lang="el-GR" dirty="0" smtClean="0"/>
              <a:t>Η ανάλυση των χρηματοοικονομικών</a:t>
            </a:r>
            <a:r>
              <a:rPr lang="en-US" dirty="0" smtClean="0"/>
              <a:t> </a:t>
            </a:r>
            <a:r>
              <a:rPr lang="el-GR" dirty="0" smtClean="0"/>
              <a:t>καταστάσεων ενός συγκεκριμένου έτους αφορά</a:t>
            </a:r>
            <a:r>
              <a:rPr lang="en-US" dirty="0" smtClean="0"/>
              <a:t> </a:t>
            </a:r>
            <a:r>
              <a:rPr lang="el-GR" dirty="0" smtClean="0"/>
              <a:t>την αξιολόγηση της σχετικής χρηματοοικονομικής</a:t>
            </a:r>
            <a:r>
              <a:rPr lang="en-US" dirty="0" smtClean="0"/>
              <a:t> </a:t>
            </a:r>
            <a:r>
              <a:rPr lang="el-GR" dirty="0" smtClean="0"/>
              <a:t>επίδοσης μιας επιχείρησης συγκριτικά με τις</a:t>
            </a:r>
            <a:r>
              <a:rPr lang="en-US" dirty="0" smtClean="0"/>
              <a:t> </a:t>
            </a:r>
            <a:r>
              <a:rPr lang="el-GR" dirty="0" smtClean="0"/>
              <a:t>αντίστοιχες επιδόσεις είτε ενός αριθμού</a:t>
            </a:r>
            <a:r>
              <a:rPr lang="en-US" dirty="0" smtClean="0"/>
              <a:t> </a:t>
            </a:r>
            <a:r>
              <a:rPr lang="el-GR" dirty="0" smtClean="0"/>
              <a:t>ανταγωνιστικών επιχειρήσεων είτε του κλάδου,</a:t>
            </a:r>
            <a:r>
              <a:rPr lang="en-US" dirty="0" smtClean="0"/>
              <a:t> </a:t>
            </a:r>
            <a:r>
              <a:rPr lang="el-GR" dirty="0" smtClean="0"/>
              <a:t>στον οποίο ανήκει η συγκεκριμένη επιχείρηση. </a:t>
            </a:r>
          </a:p>
        </p:txBody>
      </p:sp>
    </p:spTree>
    <p:extLst>
      <p:ext uri="{BB962C8B-B14F-4D97-AF65-F5344CB8AC3E}">
        <p14:creationId xmlns:p14="http://schemas.microsoft.com/office/powerpoint/2010/main" val="4197823703"/>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3412"/>
          </a:xfrm>
        </p:spPr>
        <p:txBody>
          <a:bodyPr/>
          <a:lstStyle/>
          <a:p>
            <a:pPr marL="838200" indent="-838200"/>
            <a:r>
              <a:rPr lang="el-GR" sz="4000" b="1" dirty="0" smtClean="0"/>
              <a:t>Διαχρονική Ανάλυση</a:t>
            </a:r>
            <a:r>
              <a:rPr lang="el-GR" sz="4000" dirty="0" smtClean="0"/>
              <a:t/>
            </a:r>
            <a:br>
              <a:rPr lang="el-GR" sz="4000" dirty="0" smtClean="0"/>
            </a:br>
            <a:endParaRPr lang="el-GR" sz="4000" dirty="0" smtClean="0"/>
          </a:p>
        </p:txBody>
      </p:sp>
      <p:sp>
        <p:nvSpPr>
          <p:cNvPr id="33795" name="Rectangle 3"/>
          <p:cNvSpPr>
            <a:spLocks noGrp="1" noChangeArrowheads="1"/>
          </p:cNvSpPr>
          <p:nvPr>
            <p:ph type="body" idx="1"/>
          </p:nvPr>
        </p:nvSpPr>
        <p:spPr>
          <a:xfrm>
            <a:off x="0" y="765174"/>
            <a:ext cx="9144000" cy="6092825"/>
          </a:xfrm>
        </p:spPr>
        <p:txBody>
          <a:bodyPr/>
          <a:lstStyle/>
          <a:p>
            <a:pPr algn="just"/>
            <a:r>
              <a:rPr lang="el-GR" sz="3000" dirty="0" smtClean="0"/>
              <a:t>Στο στάδιο αυτό επεκτείνεται η συγκριτική ανάλυση</a:t>
            </a:r>
            <a:r>
              <a:rPr lang="en-US" sz="3000" dirty="0" smtClean="0"/>
              <a:t> </a:t>
            </a:r>
            <a:r>
              <a:rPr lang="el-GR" sz="3000" dirty="0" smtClean="0"/>
              <a:t>σε διαχρονική βάση και αναφέρεται στην αξιολόγηση</a:t>
            </a:r>
            <a:r>
              <a:rPr lang="en-US" sz="3000" dirty="0" smtClean="0"/>
              <a:t> </a:t>
            </a:r>
            <a:r>
              <a:rPr lang="el-GR" sz="3000" dirty="0" smtClean="0"/>
              <a:t>της ετήσιας χρηματοοικονομικής επίδοσης μιας</a:t>
            </a:r>
            <a:r>
              <a:rPr lang="en-US" sz="3000" dirty="0" smtClean="0"/>
              <a:t> </a:t>
            </a:r>
            <a:r>
              <a:rPr lang="el-GR" sz="3000" dirty="0" smtClean="0"/>
              <a:t>επιχείρησης συγκριτικά με τις αντίστοιχες ετήσιες</a:t>
            </a:r>
            <a:r>
              <a:rPr lang="en-US" sz="3000" dirty="0" smtClean="0"/>
              <a:t> </a:t>
            </a:r>
            <a:r>
              <a:rPr lang="el-GR" sz="3000" dirty="0" smtClean="0"/>
              <a:t>χρηματοοικονομικές επιδόσεις είτε των κυρίων</a:t>
            </a:r>
            <a:r>
              <a:rPr lang="en-US" sz="3000" dirty="0" smtClean="0"/>
              <a:t> </a:t>
            </a:r>
            <a:r>
              <a:rPr lang="el-GR" sz="3000" dirty="0" smtClean="0"/>
              <a:t>ανταγωνιστών της, είτε του κλάδου, που</a:t>
            </a:r>
            <a:r>
              <a:rPr lang="en-US" sz="3000" dirty="0" smtClean="0"/>
              <a:t> </a:t>
            </a:r>
            <a:r>
              <a:rPr lang="el-GR" sz="3000" dirty="0" smtClean="0"/>
              <a:t>δραστηριοποιείται η επιχείρηση αυτή. </a:t>
            </a:r>
            <a:endParaRPr lang="en-US" sz="3000" dirty="0" smtClean="0"/>
          </a:p>
          <a:p>
            <a:pPr algn="just"/>
            <a:r>
              <a:rPr lang="el-GR" sz="3000" dirty="0" smtClean="0"/>
              <a:t>Η μελέτη του</a:t>
            </a:r>
            <a:r>
              <a:rPr lang="en-US" sz="3000" dirty="0" smtClean="0"/>
              <a:t> </a:t>
            </a:r>
            <a:r>
              <a:rPr lang="el-GR" sz="3000" dirty="0" smtClean="0"/>
              <a:t>σταδίου αυτού είναι ιδιαίτερα χρήσιμη στα πλαίσια</a:t>
            </a:r>
            <a:r>
              <a:rPr lang="en-US" sz="3000" dirty="0" smtClean="0"/>
              <a:t> </a:t>
            </a:r>
            <a:r>
              <a:rPr lang="el-GR" sz="3000" dirty="0" smtClean="0"/>
              <a:t>της διαμόρφωσης επιχειρηματικών στόχων, σχεδίων,</a:t>
            </a:r>
            <a:r>
              <a:rPr lang="en-US" sz="3000" dirty="0" smtClean="0"/>
              <a:t> </a:t>
            </a:r>
            <a:r>
              <a:rPr lang="el-GR" sz="3000" dirty="0" smtClean="0"/>
              <a:t>καθώς και στρατηγικών επιλογής. </a:t>
            </a:r>
          </a:p>
        </p:txBody>
      </p:sp>
    </p:spTree>
    <p:extLst>
      <p:ext uri="{BB962C8B-B14F-4D97-AF65-F5344CB8AC3E}">
        <p14:creationId xmlns:p14="http://schemas.microsoft.com/office/powerpoint/2010/main" val="1367002891"/>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74625"/>
            <a:ext cx="9144000" cy="490538"/>
          </a:xfrm>
          <a:noFill/>
        </p:spPr>
        <p:txBody>
          <a:bodyPr anchor="t"/>
          <a:lstStyle/>
          <a:p>
            <a:r>
              <a:rPr lang="el-GR" sz="3600" b="1" dirty="0" smtClean="0">
                <a:latin typeface="+mn-lt"/>
              </a:rPr>
              <a:t>Διαχρονική και Διαστρωματική ανάλυση</a:t>
            </a:r>
          </a:p>
        </p:txBody>
      </p:sp>
      <p:sp>
        <p:nvSpPr>
          <p:cNvPr id="94211" name="Rectangle 3"/>
          <p:cNvSpPr>
            <a:spLocks noGrp="1" noChangeArrowheads="1"/>
          </p:cNvSpPr>
          <p:nvPr>
            <p:ph type="body" idx="1"/>
          </p:nvPr>
        </p:nvSpPr>
        <p:spPr>
          <a:xfrm>
            <a:off x="0" y="980728"/>
            <a:ext cx="9144000" cy="5877272"/>
          </a:xfrm>
        </p:spPr>
        <p:txBody>
          <a:bodyPr/>
          <a:lstStyle/>
          <a:p>
            <a:pPr marL="363538" indent="-363538" algn="just">
              <a:lnSpc>
                <a:spcPct val="90000"/>
              </a:lnSpc>
            </a:pPr>
            <a:r>
              <a:rPr lang="el-GR" dirty="0" smtClean="0"/>
              <a:t>Η διαχρονική ανάλυση συγκρίνει τα σημερινά χρηματοοικονομικά στοιχεία της επιχείρησης με τα αντίστοιχα στοιχεία της ίδιας επιχείρησης στο παρελθόν ή και με τα προβλεπόμενα στο μέλλον. </a:t>
            </a:r>
          </a:p>
          <a:p>
            <a:pPr marL="363538" indent="-363538" algn="just">
              <a:lnSpc>
                <a:spcPct val="90000"/>
              </a:lnSpc>
              <a:buFont typeface="Wingdings" pitchFamily="2" charset="2"/>
              <a:buNone/>
            </a:pPr>
            <a:r>
              <a:rPr lang="el-GR" dirty="0" smtClean="0"/>
              <a:t> </a:t>
            </a:r>
          </a:p>
          <a:p>
            <a:pPr marL="363538" indent="-363538" algn="just">
              <a:lnSpc>
                <a:spcPct val="90000"/>
              </a:lnSpc>
            </a:pPr>
            <a:r>
              <a:rPr lang="el-GR" dirty="0" smtClean="0"/>
              <a:t>Η διαστρωματική ανάλυση συγκρίνει τα χρηματοοικονομικά στοιχεία της επιχείρησης με τα αντίστοιχα παρόμοιων επιχειρήσεων ή με τη μέση τιμή του κλάδου, στον οποίο ανήκει η επιχείρηση, το ίδιο χρονικό διάστημα.  </a:t>
            </a:r>
          </a:p>
        </p:txBody>
      </p:sp>
    </p:spTree>
    <p:extLst>
      <p:ext uri="{BB962C8B-B14F-4D97-AF65-F5344CB8AC3E}">
        <p14:creationId xmlns:p14="http://schemas.microsoft.com/office/powerpoint/2010/main" val="3741331375"/>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692150"/>
          </a:xfrm>
        </p:spPr>
        <p:txBody>
          <a:bodyPr/>
          <a:lstStyle/>
          <a:p>
            <a:pPr eaLnBrk="1" hangingPunct="1"/>
            <a:r>
              <a:rPr lang="el-GR" sz="3200" b="1" dirty="0" smtClean="0"/>
              <a:t>ΚΑΤΗΓΟΡΙΕΣ ΑΡΙΘΜΟΔΕΙΚΤΩΝ</a:t>
            </a:r>
          </a:p>
        </p:txBody>
      </p:sp>
      <p:sp>
        <p:nvSpPr>
          <p:cNvPr id="34819" name="Rectangle 3"/>
          <p:cNvSpPr>
            <a:spLocks noGrp="1" noChangeArrowheads="1"/>
          </p:cNvSpPr>
          <p:nvPr>
            <p:ph type="body" idx="1"/>
          </p:nvPr>
        </p:nvSpPr>
        <p:spPr>
          <a:xfrm>
            <a:off x="179388" y="692150"/>
            <a:ext cx="8785225" cy="5976938"/>
          </a:xfrm>
        </p:spPr>
        <p:txBody>
          <a:bodyPr/>
          <a:lstStyle/>
          <a:p>
            <a:pPr marL="609600" indent="-609600" eaLnBrk="1" hangingPunct="1">
              <a:buFontTx/>
              <a:buNone/>
            </a:pPr>
            <a:r>
              <a:rPr lang="el-GR" dirty="0" smtClean="0"/>
              <a:t>Οι κυριότερες κατηγορίες αριθμοδεικτών είναι:</a:t>
            </a:r>
          </a:p>
          <a:p>
            <a:pPr marL="609600" indent="-609600" eaLnBrk="1" hangingPunct="1">
              <a:buFontTx/>
              <a:buAutoNum type="arabicPeriod"/>
            </a:pPr>
            <a:r>
              <a:rPr lang="el-GR" dirty="0" smtClean="0"/>
              <a:t>Δείκτες Ρευστότητας</a:t>
            </a:r>
          </a:p>
          <a:p>
            <a:pPr marL="609600" indent="-609600" eaLnBrk="1" hangingPunct="1">
              <a:buFontTx/>
              <a:buAutoNum type="arabicPeriod"/>
            </a:pPr>
            <a:r>
              <a:rPr lang="el-GR" dirty="0" smtClean="0"/>
              <a:t>Δείκτες Αποδοτικότητας ή Αποτελεσματικότητας</a:t>
            </a:r>
          </a:p>
          <a:p>
            <a:pPr marL="609600" indent="-609600" eaLnBrk="1" hangingPunct="1">
              <a:buFontTx/>
              <a:buAutoNum type="arabicPeriod"/>
            </a:pPr>
            <a:r>
              <a:rPr lang="el-GR" dirty="0" smtClean="0"/>
              <a:t>Δείκτες Δραστηριότητας ή Διαχείρισης των Περιουσιακών Στοιχείων </a:t>
            </a:r>
          </a:p>
          <a:p>
            <a:pPr marL="609600" indent="-609600" eaLnBrk="1" hangingPunct="1">
              <a:buFontTx/>
              <a:buAutoNum type="arabicPeriod"/>
            </a:pPr>
            <a:r>
              <a:rPr lang="el-GR" dirty="0" smtClean="0"/>
              <a:t>Δείκτες Χρηματοοικονομικής Μόχλευσης </a:t>
            </a:r>
          </a:p>
          <a:p>
            <a:pPr marL="609600" indent="-609600" eaLnBrk="1" hangingPunct="1">
              <a:buFontTx/>
              <a:buAutoNum type="arabicPeriod"/>
            </a:pPr>
            <a:r>
              <a:rPr lang="el-GR" dirty="0" smtClean="0"/>
              <a:t>Δείκτες Περιουσιακής Διάρθρωσης ή Βιωσιμότητας</a:t>
            </a:r>
          </a:p>
          <a:p>
            <a:pPr marL="609600" indent="-609600" eaLnBrk="1" hangingPunct="1">
              <a:buFontTx/>
              <a:buAutoNum type="arabicPeriod"/>
            </a:pPr>
            <a:r>
              <a:rPr lang="el-GR" dirty="0" smtClean="0"/>
              <a:t>Δείκτες Αγοράς ή Αποτίμησης ή Επενδυτικοί</a:t>
            </a:r>
          </a:p>
        </p:txBody>
      </p:sp>
    </p:spTree>
    <p:extLst>
      <p:ext uri="{BB962C8B-B14F-4D97-AF65-F5344CB8AC3E}">
        <p14:creationId xmlns:p14="http://schemas.microsoft.com/office/powerpoint/2010/main" val="241651828"/>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06437"/>
          </a:xfrm>
        </p:spPr>
        <p:txBody>
          <a:bodyPr/>
          <a:lstStyle/>
          <a:p>
            <a:pPr eaLnBrk="1" hangingPunct="1"/>
            <a:r>
              <a:rPr lang="el-GR" sz="3600" b="1" dirty="0" smtClean="0"/>
              <a:t>ΑΡΙΘΜΟΔΕΙΚΤΗΣ</a:t>
            </a:r>
          </a:p>
        </p:txBody>
      </p:sp>
      <p:sp>
        <p:nvSpPr>
          <p:cNvPr id="30723" name="Rectangle 3"/>
          <p:cNvSpPr>
            <a:spLocks noGrp="1" noChangeArrowheads="1"/>
          </p:cNvSpPr>
          <p:nvPr>
            <p:ph type="body" idx="1"/>
          </p:nvPr>
        </p:nvSpPr>
        <p:spPr>
          <a:xfrm>
            <a:off x="0" y="1268413"/>
            <a:ext cx="9144000" cy="5589587"/>
          </a:xfrm>
        </p:spPr>
        <p:txBody>
          <a:bodyPr/>
          <a:lstStyle/>
          <a:p>
            <a:pPr algn="just" eaLnBrk="1" hangingPunct="1"/>
            <a:r>
              <a:rPr lang="el-GR" dirty="0" smtClean="0"/>
              <a:t>Ως αριθμοδείκτη ονομάζουμε την απλή μαθηματική μορφή με την οποία εκφράζουμε τη σχέση των λογαριασμών:</a:t>
            </a:r>
          </a:p>
          <a:p>
            <a:pPr algn="just" eaLnBrk="1" hangingPunct="1"/>
            <a:endParaRPr lang="el-GR" dirty="0" smtClean="0"/>
          </a:p>
          <a:p>
            <a:pPr algn="just" eaLnBrk="1" hangingPunct="1"/>
            <a:r>
              <a:rPr lang="el-GR" dirty="0" smtClean="0"/>
              <a:t>του Ισολογισμού, </a:t>
            </a:r>
          </a:p>
          <a:p>
            <a:pPr algn="just" eaLnBrk="1" hangingPunct="1"/>
            <a:r>
              <a:rPr lang="el-GR" dirty="0" smtClean="0"/>
              <a:t>της Κατάστασης Αποτελεσμάτων Χρήσης ή </a:t>
            </a:r>
          </a:p>
          <a:p>
            <a:pPr algn="just" eaLnBrk="1" hangingPunct="1"/>
            <a:r>
              <a:rPr lang="el-GR" dirty="0" smtClean="0"/>
              <a:t>της Κατάστασης Διάθεσης Κερδών μιας επιχείρησης.</a:t>
            </a:r>
          </a:p>
        </p:txBody>
      </p:sp>
    </p:spTree>
    <p:extLst>
      <p:ext uri="{BB962C8B-B14F-4D97-AF65-F5344CB8AC3E}">
        <p14:creationId xmlns:p14="http://schemas.microsoft.com/office/powerpoint/2010/main" val="2603903211"/>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696"/>
          </a:xfrm>
        </p:spPr>
        <p:txBody>
          <a:bodyPr/>
          <a:lstStyle/>
          <a:p>
            <a:r>
              <a:rPr lang="el-GR" sz="3600" b="1" dirty="0" smtClean="0"/>
              <a:t>Ανάλυση Χρηματοοικονομικών Δεικτών</a:t>
            </a:r>
          </a:p>
        </p:txBody>
      </p:sp>
      <p:sp>
        <p:nvSpPr>
          <p:cNvPr id="31747" name="Rectangle 3"/>
          <p:cNvSpPr>
            <a:spLocks noGrp="1" noChangeArrowheads="1"/>
          </p:cNvSpPr>
          <p:nvPr>
            <p:ph type="body" idx="1"/>
          </p:nvPr>
        </p:nvSpPr>
        <p:spPr>
          <a:xfrm>
            <a:off x="0" y="764705"/>
            <a:ext cx="9144000" cy="6093296"/>
          </a:xfrm>
        </p:spPr>
        <p:txBody>
          <a:bodyPr/>
          <a:lstStyle/>
          <a:p>
            <a:pPr algn="just"/>
            <a:r>
              <a:rPr lang="el-GR" dirty="0" smtClean="0"/>
              <a:t>Με την εκτίμηση και στη συνέχεια ανάλυση των  χρηματοοικονομικών δεικτών μιας επιχείρησης ο αναλυτής </a:t>
            </a:r>
            <a:r>
              <a:rPr lang="el-GR" b="1" dirty="0" smtClean="0"/>
              <a:t>προσπαθεί να αξιολογήσει</a:t>
            </a:r>
            <a:r>
              <a:rPr lang="el-GR" dirty="0" smtClean="0"/>
              <a:t> την χρηματοοικονομική επίδοση της εταιρείας αυτής </a:t>
            </a:r>
            <a:r>
              <a:rPr lang="el-GR" b="1" dirty="0" smtClean="0"/>
              <a:t>όσον αφορά:</a:t>
            </a:r>
            <a:r>
              <a:rPr lang="el-GR" dirty="0" smtClean="0"/>
              <a:t> </a:t>
            </a:r>
            <a:r>
              <a:rPr lang="el-GR" b="1" dirty="0" smtClean="0"/>
              <a:t>α)</a:t>
            </a:r>
            <a:r>
              <a:rPr lang="el-GR" dirty="0" smtClean="0"/>
              <a:t> τη χρηματοοικονομική της δομή, </a:t>
            </a:r>
            <a:r>
              <a:rPr lang="el-GR" b="1" dirty="0" smtClean="0"/>
              <a:t>β)</a:t>
            </a:r>
            <a:r>
              <a:rPr lang="el-GR" dirty="0" smtClean="0"/>
              <a:t> τη ρευστότητα, </a:t>
            </a:r>
            <a:r>
              <a:rPr lang="el-GR" b="1" dirty="0" smtClean="0"/>
              <a:t>γ)</a:t>
            </a:r>
            <a:r>
              <a:rPr lang="el-GR" dirty="0" smtClean="0"/>
              <a:t> την οικονομική απόδοση και </a:t>
            </a:r>
            <a:r>
              <a:rPr lang="el-GR" b="1" dirty="0" smtClean="0"/>
              <a:t>δ)</a:t>
            </a:r>
            <a:r>
              <a:rPr lang="el-GR" dirty="0" smtClean="0"/>
              <a:t> την αποτελεσματικότητα της εκτέλεσης των κύριων επιχειρηματικών της δραστηριοτήτων, είτε διαχρονικά, είτε συγκριτικά με τους κύριους ανταγωνιστές της ή τον μέσο  όρο του κλάδου στον οποίο ανήκει η επιχείρηση αυτή.</a:t>
            </a:r>
          </a:p>
        </p:txBody>
      </p:sp>
    </p:spTree>
    <p:extLst>
      <p:ext uri="{BB962C8B-B14F-4D97-AF65-F5344CB8AC3E}">
        <p14:creationId xmlns:p14="http://schemas.microsoft.com/office/powerpoint/2010/main" val="1879648712"/>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92150"/>
          </a:xfrm>
        </p:spPr>
        <p:txBody>
          <a:bodyPr/>
          <a:lstStyle/>
          <a:p>
            <a:pPr eaLnBrk="1" hangingPunct="1"/>
            <a:r>
              <a:rPr lang="el-GR" sz="3200" b="1" dirty="0" smtClean="0"/>
              <a:t>ΑΝΑΛΥΣΗ ΑΡΙΘΜΟΔΕΙΚΤΩΝ</a:t>
            </a:r>
          </a:p>
        </p:txBody>
      </p:sp>
      <p:sp>
        <p:nvSpPr>
          <p:cNvPr id="35843" name="Rectangle 3"/>
          <p:cNvSpPr>
            <a:spLocks noGrp="1" noChangeArrowheads="1"/>
          </p:cNvSpPr>
          <p:nvPr>
            <p:ph type="body" idx="1"/>
          </p:nvPr>
        </p:nvSpPr>
        <p:spPr>
          <a:xfrm>
            <a:off x="0" y="765175"/>
            <a:ext cx="9144000" cy="6092825"/>
          </a:xfrm>
        </p:spPr>
        <p:txBody>
          <a:bodyPr/>
          <a:lstStyle/>
          <a:p>
            <a:pPr marL="533400" indent="-533400" algn="just" eaLnBrk="1" hangingPunct="1">
              <a:lnSpc>
                <a:spcPct val="80000"/>
              </a:lnSpc>
              <a:buFontTx/>
              <a:buNone/>
            </a:pPr>
            <a:r>
              <a:rPr lang="el-GR" b="1" dirty="0" smtClean="0"/>
              <a:t>Γίνεται αξιολόγηση</a:t>
            </a:r>
            <a:r>
              <a:rPr lang="el-GR" dirty="0" smtClean="0"/>
              <a:t> της χρηματοοικονομικής</a:t>
            </a:r>
          </a:p>
          <a:p>
            <a:pPr marL="533400" indent="-533400" algn="just" eaLnBrk="1" hangingPunct="1">
              <a:lnSpc>
                <a:spcPct val="80000"/>
              </a:lnSpc>
              <a:buFontTx/>
              <a:buNone/>
            </a:pPr>
            <a:r>
              <a:rPr lang="el-GR" dirty="0" smtClean="0"/>
              <a:t>επίδοσης της επιχείρησης:</a:t>
            </a:r>
          </a:p>
          <a:p>
            <a:pPr marL="533400" indent="-533400" algn="just" eaLnBrk="1" hangingPunct="1">
              <a:lnSpc>
                <a:spcPct val="80000"/>
              </a:lnSpc>
              <a:buFontTx/>
              <a:buAutoNum type="arabicPeriod"/>
            </a:pPr>
            <a:r>
              <a:rPr lang="el-GR" dirty="0" smtClean="0"/>
              <a:t>διαχρονικά (έτη, 9μηνα, 6μηνα, 3μηνα)</a:t>
            </a:r>
          </a:p>
          <a:p>
            <a:pPr marL="533400" indent="-533400" algn="just" eaLnBrk="1" hangingPunct="1">
              <a:lnSpc>
                <a:spcPct val="80000"/>
              </a:lnSpc>
              <a:buFontTx/>
              <a:buAutoNum type="arabicPeriod"/>
            </a:pPr>
            <a:r>
              <a:rPr lang="el-GR" dirty="0" smtClean="0"/>
              <a:t>συγκριτικά με τους κύριους ανταγωνιστές της ή τον μέσο  όρο του κλάδου στον οποίο ανήκει η επιχείρηση αυτή.</a:t>
            </a:r>
          </a:p>
          <a:p>
            <a:pPr marL="533400" indent="-533400" algn="just" eaLnBrk="1" hangingPunct="1">
              <a:lnSpc>
                <a:spcPct val="80000"/>
              </a:lnSpc>
              <a:buFontTx/>
              <a:buNone/>
            </a:pPr>
            <a:r>
              <a:rPr lang="el-GR" b="1" dirty="0" smtClean="0"/>
              <a:t>Αξιολογείται: </a:t>
            </a:r>
          </a:p>
          <a:p>
            <a:pPr marL="533400" indent="-533400" algn="just" eaLnBrk="1" hangingPunct="1">
              <a:lnSpc>
                <a:spcPct val="80000"/>
              </a:lnSpc>
              <a:buFontTx/>
              <a:buNone/>
            </a:pPr>
            <a:r>
              <a:rPr lang="el-GR" b="1" dirty="0" smtClean="0"/>
              <a:t>α)</a:t>
            </a:r>
            <a:r>
              <a:rPr lang="el-GR" dirty="0" smtClean="0"/>
              <a:t> η χρηματοοικονομική της δομή, </a:t>
            </a:r>
          </a:p>
          <a:p>
            <a:pPr marL="533400" indent="-533400" algn="just" eaLnBrk="1" hangingPunct="1">
              <a:lnSpc>
                <a:spcPct val="80000"/>
              </a:lnSpc>
              <a:buFontTx/>
              <a:buNone/>
            </a:pPr>
            <a:r>
              <a:rPr lang="el-GR" b="1" dirty="0" smtClean="0"/>
              <a:t>β)</a:t>
            </a:r>
            <a:r>
              <a:rPr lang="el-GR" dirty="0" smtClean="0"/>
              <a:t> η ρευστότητα της, </a:t>
            </a:r>
          </a:p>
          <a:p>
            <a:pPr marL="533400" indent="-533400" algn="just" eaLnBrk="1" hangingPunct="1">
              <a:lnSpc>
                <a:spcPct val="80000"/>
              </a:lnSpc>
              <a:buFontTx/>
              <a:buNone/>
            </a:pPr>
            <a:r>
              <a:rPr lang="el-GR" b="1" dirty="0" smtClean="0"/>
              <a:t>γ)</a:t>
            </a:r>
            <a:r>
              <a:rPr lang="el-GR" dirty="0" smtClean="0"/>
              <a:t> η οικονομική της απόδοση και </a:t>
            </a:r>
          </a:p>
          <a:p>
            <a:pPr marL="533400" indent="-533400" algn="just" eaLnBrk="1" hangingPunct="1">
              <a:lnSpc>
                <a:spcPct val="80000"/>
              </a:lnSpc>
              <a:buFontTx/>
              <a:buNone/>
            </a:pPr>
            <a:r>
              <a:rPr lang="el-GR" b="1" dirty="0" smtClean="0"/>
              <a:t>δ)</a:t>
            </a:r>
            <a:r>
              <a:rPr lang="el-GR" dirty="0" smtClean="0"/>
              <a:t> η αποτελεσματικότητα της εκτέλεσης των κύριων επιχειρηματικών της δραστηριοτήτων. </a:t>
            </a:r>
          </a:p>
        </p:txBody>
      </p:sp>
    </p:spTree>
    <p:extLst>
      <p:ext uri="{BB962C8B-B14F-4D97-AF65-F5344CB8AC3E}">
        <p14:creationId xmlns:p14="http://schemas.microsoft.com/office/powerpoint/2010/main" val="37153449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rmAutofit fontScale="90000"/>
          </a:bodyPr>
          <a:lstStyle/>
          <a:p>
            <a:r>
              <a:rPr lang="el-GR" b="1" noProof="1" smtClean="0">
                <a:solidFill>
                  <a:schemeClr val="tx1"/>
                </a:solidFill>
              </a:rPr>
              <a:t>ΤΑΜΕΙΑΚΟΣ ΠΡΟΓΡΑΜΜΑΤΙΣΜΟΣ</a:t>
            </a:r>
            <a:endParaRPr lang="en-US" noProof="1" smtClean="0">
              <a:solidFill>
                <a:schemeClr val="tx1"/>
              </a:solidFill>
              <a:latin typeface="Times New Roman" pitchFamily="18" charset="0"/>
              <a:cs typeface="Times New Roman" pitchFamily="18" charset="0"/>
            </a:endParaRPr>
          </a:p>
        </p:txBody>
      </p:sp>
      <p:pic>
        <p:nvPicPr>
          <p:cNvPr id="1026" name="Εικόνα 4" descr="https://documents.lucidchart.com/documents/35cca01d-df86-4ee8-a39f-9b42682938d2/pages/0_0?a=884&amp;x=-23&amp;y=109&amp;w=1382&amp;h=1131&amp;store=1&amp;accept=image%2F*&amp;auth=LCA%207a677efee785e60cc11d8e728828ef3d6e0a63ae-ts%3D1457936489"/>
          <p:cNvPicPr>
            <a:picLocks noChangeAspect="1" noChangeArrowheads="1"/>
          </p:cNvPicPr>
          <p:nvPr/>
        </p:nvPicPr>
        <p:blipFill>
          <a:blip r:embed="rId3" cstate="print"/>
          <a:srcRect/>
          <a:stretch>
            <a:fillRect/>
          </a:stretch>
        </p:blipFill>
        <p:spPr bwMode="auto">
          <a:xfrm>
            <a:off x="0" y="836712"/>
            <a:ext cx="9144000" cy="6021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74638"/>
            <a:ext cx="9144000" cy="561975"/>
          </a:xfrm>
        </p:spPr>
        <p:txBody>
          <a:bodyPr/>
          <a:lstStyle/>
          <a:p>
            <a:r>
              <a:rPr lang="el-GR" sz="3600" b="1" dirty="0" smtClean="0"/>
              <a:t>ΠΡΟΤΥΠΑ ΣΥΓΚΡΙΣΕΩΝ ΑΡΙΘΜΟΔΕΙΚΤΩΝ</a:t>
            </a:r>
          </a:p>
        </p:txBody>
      </p:sp>
      <p:sp>
        <p:nvSpPr>
          <p:cNvPr id="36867" name="Rectangle 3"/>
          <p:cNvSpPr>
            <a:spLocks noGrp="1" noChangeArrowheads="1"/>
          </p:cNvSpPr>
          <p:nvPr>
            <p:ph type="body" idx="1"/>
          </p:nvPr>
        </p:nvSpPr>
        <p:spPr>
          <a:xfrm>
            <a:off x="179388" y="1125538"/>
            <a:ext cx="8964612" cy="5543550"/>
          </a:xfrm>
        </p:spPr>
        <p:txBody>
          <a:bodyPr/>
          <a:lstStyle/>
          <a:p>
            <a:pPr algn="just"/>
            <a:r>
              <a:rPr lang="el-GR" sz="2800" i="1" u="sng" dirty="0" smtClean="0"/>
              <a:t>Πρότυπα συγκρίσεων μπορεί να είναι:</a:t>
            </a:r>
          </a:p>
          <a:p>
            <a:pPr lvl="1" algn="just"/>
            <a:r>
              <a:rPr lang="el-GR" b="1" u="sng" dirty="0" smtClean="0"/>
              <a:t>Αριθμοδείκτες</a:t>
            </a:r>
            <a:r>
              <a:rPr lang="el-GR" dirty="0" smtClean="0"/>
              <a:t> για μια σειρά παλαιοτέρων λογιστικών καταστάσεων της συγκεκριμένης επιχείρησης.</a:t>
            </a:r>
          </a:p>
          <a:p>
            <a:pPr lvl="1" algn="just"/>
            <a:r>
              <a:rPr lang="el-GR" b="1" u="sng" dirty="0" smtClean="0"/>
              <a:t>Αριθμοδείκτες</a:t>
            </a:r>
            <a:r>
              <a:rPr lang="el-GR" dirty="0" smtClean="0"/>
              <a:t> ορισμένων ανταγωνιστριών επιχειρήσεων, κατάλληλα επιλεγμένων.</a:t>
            </a:r>
          </a:p>
          <a:p>
            <a:pPr lvl="1" algn="just"/>
            <a:r>
              <a:rPr lang="el-GR" b="1" u="sng" dirty="0" smtClean="0"/>
              <a:t>Αριθμοδείκτες</a:t>
            </a:r>
            <a:r>
              <a:rPr lang="el-GR" dirty="0" smtClean="0"/>
              <a:t> που να αναφέρονται στο μέσο όρο του κλάδου και</a:t>
            </a:r>
          </a:p>
          <a:p>
            <a:pPr lvl="1" algn="just"/>
            <a:r>
              <a:rPr lang="el-GR" b="1" u="sng" dirty="0" smtClean="0"/>
              <a:t>Λογικά</a:t>
            </a:r>
            <a:r>
              <a:rPr lang="el-GR" u="sng" dirty="0" smtClean="0"/>
              <a:t> </a:t>
            </a:r>
            <a:r>
              <a:rPr lang="el-GR" b="1" u="sng" dirty="0" smtClean="0"/>
              <a:t>πρότυπα</a:t>
            </a:r>
            <a:r>
              <a:rPr lang="el-GR" dirty="0" smtClean="0"/>
              <a:t> του αναλυτή, τα οποία πολλές φορές βασίζονται στην εμπειρία του.</a:t>
            </a:r>
          </a:p>
          <a:p>
            <a:endParaRPr lang="el-GR" dirty="0" smtClean="0"/>
          </a:p>
        </p:txBody>
      </p:sp>
    </p:spTree>
    <p:extLst>
      <p:ext uri="{BB962C8B-B14F-4D97-AF65-F5344CB8AC3E}">
        <p14:creationId xmlns:p14="http://schemas.microsoft.com/office/powerpoint/2010/main" val="2227168224"/>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77875"/>
          </a:xfrm>
        </p:spPr>
        <p:txBody>
          <a:bodyPr/>
          <a:lstStyle/>
          <a:p>
            <a:r>
              <a:rPr lang="el-GR" sz="2800" b="1" dirty="0" smtClean="0"/>
              <a:t>ΒΑΣΙΚΟΙ ΣΤΟΧΟΙ, ΠΟΥ ΔΙΕΠΟΥΝ ΤΗΝ ΚΑΤΑΡΤΙΣΗ ΤΩΝ ΑΡΙΘΜΟΔΕΙΚΤΩΝ</a:t>
            </a:r>
          </a:p>
        </p:txBody>
      </p:sp>
      <p:sp>
        <p:nvSpPr>
          <p:cNvPr id="37891" name="Rectangle 3"/>
          <p:cNvSpPr>
            <a:spLocks noGrp="1" noChangeArrowheads="1"/>
          </p:cNvSpPr>
          <p:nvPr>
            <p:ph type="body" idx="1"/>
          </p:nvPr>
        </p:nvSpPr>
        <p:spPr>
          <a:xfrm>
            <a:off x="0" y="1196975"/>
            <a:ext cx="9144000" cy="5661025"/>
          </a:xfrm>
        </p:spPr>
        <p:txBody>
          <a:bodyPr/>
          <a:lstStyle/>
          <a:p>
            <a:pPr algn="just">
              <a:lnSpc>
                <a:spcPct val="90000"/>
              </a:lnSpc>
              <a:buFontTx/>
              <a:buNone/>
            </a:pPr>
            <a:r>
              <a:rPr lang="el-GR" sz="2500" b="1" dirty="0" smtClean="0"/>
              <a:t>1.</a:t>
            </a:r>
            <a:r>
              <a:rPr lang="el-GR" sz="2500" dirty="0" smtClean="0"/>
              <a:t> Η εξασφάλιση της διάγνωσης και εκτίμησης των όρων ή συνθηκών κάτω από τις οποίες λειτουργούν οι επιχειρήσεις.</a:t>
            </a:r>
          </a:p>
          <a:p>
            <a:pPr algn="just">
              <a:lnSpc>
                <a:spcPct val="90000"/>
              </a:lnSpc>
              <a:buFontTx/>
              <a:buNone/>
            </a:pPr>
            <a:r>
              <a:rPr lang="el-GR" sz="2500" b="1" dirty="0" smtClean="0"/>
              <a:t>2.</a:t>
            </a:r>
            <a:r>
              <a:rPr lang="el-GR" sz="2500" dirty="0" smtClean="0"/>
              <a:t> Η κατάρτιση των δεικτών με ενιαίο τρόπο, έτσι ώστε να είναι δυνατή η σύγκρισή τους με τους αντίστοιχους δείκτες ομοειδών οικονομικών μονάδων (=επιχειρήσεων).</a:t>
            </a:r>
          </a:p>
          <a:p>
            <a:pPr algn="just">
              <a:lnSpc>
                <a:spcPct val="90000"/>
              </a:lnSpc>
              <a:buFontTx/>
              <a:buNone/>
            </a:pPr>
            <a:r>
              <a:rPr lang="el-GR" sz="2500" b="1" dirty="0" smtClean="0"/>
              <a:t>3.</a:t>
            </a:r>
            <a:r>
              <a:rPr lang="el-GR" sz="2500" dirty="0" smtClean="0"/>
              <a:t> Η καλύτερη αξιοποίηση του λογιστικού και στατιστικού υλικού των επιχειρήσεων, για την εξυπηρέτηση των αναγκών τους, εκείνων που ασχολούνται με την έρευνα των διάφορων τομέων της επιχειρηματικής δραστηριότητας (π.χ. τράπεζες), αλλά και των Οργανισμών ή Υπηρεσιών (Στατιστική Υπηρεσία, Τράπεζα της Ελλάδος κλπ) που απασχολούνται με οικονομικές και κοινωνικές μελέτες σε υψηλότερο επίπεδο. </a:t>
            </a:r>
          </a:p>
          <a:p>
            <a:pPr>
              <a:lnSpc>
                <a:spcPct val="90000"/>
              </a:lnSpc>
              <a:buFontTx/>
              <a:buNone/>
            </a:pPr>
            <a:endParaRPr lang="el-GR" sz="2400" dirty="0" smtClean="0"/>
          </a:p>
        </p:txBody>
      </p:sp>
    </p:spTree>
    <p:extLst>
      <p:ext uri="{BB962C8B-B14F-4D97-AF65-F5344CB8AC3E}">
        <p14:creationId xmlns:p14="http://schemas.microsoft.com/office/powerpoint/2010/main" val="1802104155"/>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561975"/>
          </a:xfrm>
        </p:spPr>
        <p:txBody>
          <a:bodyPr/>
          <a:lstStyle/>
          <a:p>
            <a:r>
              <a:rPr lang="el-GR" sz="3200" b="1" dirty="0" smtClean="0"/>
              <a:t>ΚΑΝΟΝΕΣ ΚΑΤΑΡΤΙΣΗΣ ΑΡΙΘΜΟΔΕΙΚΤΩΝ (1)</a:t>
            </a:r>
          </a:p>
        </p:txBody>
      </p:sp>
      <p:sp>
        <p:nvSpPr>
          <p:cNvPr id="38915" name="Rectangle 3"/>
          <p:cNvSpPr>
            <a:spLocks noGrp="1" noChangeArrowheads="1"/>
          </p:cNvSpPr>
          <p:nvPr>
            <p:ph type="body" idx="1"/>
          </p:nvPr>
        </p:nvSpPr>
        <p:spPr>
          <a:xfrm>
            <a:off x="457200" y="981075"/>
            <a:ext cx="8686800" cy="5876925"/>
          </a:xfrm>
        </p:spPr>
        <p:txBody>
          <a:bodyPr/>
          <a:lstStyle/>
          <a:p>
            <a:pPr algn="just">
              <a:buFontTx/>
              <a:buNone/>
            </a:pPr>
            <a:r>
              <a:rPr lang="el-GR" sz="2800" b="1" dirty="0" smtClean="0"/>
              <a:t>α.</a:t>
            </a:r>
            <a:r>
              <a:rPr lang="el-GR" sz="2800" dirty="0" smtClean="0"/>
              <a:t> Η συσχέτιση των μεγεθών γίνεται κατά τρόπο ώστε οι δείκτες - αριθμοί που προκύπτουν να είναι ευθέως ανάλογοι με την κατάσταση που απεικονίζουν, δηλαδή οι υψηλότεροι δείκτες να αντιστοιχούν σε ευνοϊκότερες καταστάσεις και οι χαμηλότεροι σε δυσμενέστερες.</a:t>
            </a:r>
          </a:p>
          <a:p>
            <a:pPr>
              <a:buFontTx/>
              <a:buNone/>
            </a:pPr>
            <a:r>
              <a:rPr lang="el-GR" sz="2800" dirty="0" smtClean="0"/>
              <a:t>Για παράδειγμα αναφέρεται ο αριθμοδείκτης:</a:t>
            </a:r>
            <a:endParaRPr lang="el-GR" sz="2800" u="sng" dirty="0" smtClean="0"/>
          </a:p>
          <a:p>
            <a:pPr>
              <a:buFontTx/>
              <a:buNone/>
            </a:pPr>
            <a:r>
              <a:rPr lang="el-GR" sz="2800" u="sng" dirty="0" smtClean="0"/>
              <a:t>Ίδια Κεφάλαια </a:t>
            </a:r>
            <a:r>
              <a:rPr lang="el-GR" sz="2800" dirty="0" smtClean="0"/>
              <a:t>                  </a:t>
            </a:r>
            <a:r>
              <a:rPr lang="el-GR" sz="2800" u="sng" dirty="0" smtClean="0"/>
              <a:t>3.500.000.000</a:t>
            </a:r>
            <a:r>
              <a:rPr lang="el-GR" sz="2800" dirty="0" smtClean="0"/>
              <a:t> = 50%</a:t>
            </a:r>
          </a:p>
          <a:p>
            <a:pPr>
              <a:buFontTx/>
              <a:buNone/>
            </a:pPr>
            <a:r>
              <a:rPr lang="el-GR" sz="2800" dirty="0" smtClean="0"/>
              <a:t>Σύνολο Υποχρεώσεων    7.000.000.000</a:t>
            </a:r>
          </a:p>
          <a:p>
            <a:pPr>
              <a:buFontTx/>
              <a:buNone/>
            </a:pPr>
            <a:r>
              <a:rPr lang="el-GR" sz="2800" dirty="0" smtClean="0"/>
              <a:t>ή σε ευνοϊκότερη κατάσταση  </a:t>
            </a:r>
            <a:r>
              <a:rPr lang="el-GR" sz="2800" u="sng" dirty="0" smtClean="0"/>
              <a:t>4.200.000.000</a:t>
            </a:r>
            <a:r>
              <a:rPr lang="el-GR" sz="2800" dirty="0" smtClean="0"/>
              <a:t> =60%      </a:t>
            </a:r>
          </a:p>
          <a:p>
            <a:pPr>
              <a:buFontTx/>
              <a:buNone/>
            </a:pPr>
            <a:r>
              <a:rPr lang="el-GR" sz="2800" dirty="0" smtClean="0"/>
              <a:t>                                                7.000.000.000</a:t>
            </a:r>
          </a:p>
        </p:txBody>
      </p:sp>
    </p:spTree>
    <p:extLst>
      <p:ext uri="{BB962C8B-B14F-4D97-AF65-F5344CB8AC3E}">
        <p14:creationId xmlns:p14="http://schemas.microsoft.com/office/powerpoint/2010/main" val="2169731252"/>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33412"/>
          </a:xfrm>
        </p:spPr>
        <p:txBody>
          <a:bodyPr/>
          <a:lstStyle/>
          <a:p>
            <a:r>
              <a:rPr lang="el-GR" sz="3200" b="1" dirty="0" smtClean="0"/>
              <a:t>ΚΑΝΟΝΕΣ ΚΑΤΑΡΤΙΣΗΣ ΑΡΙΘΜΟΔΕΙΚΤΩΝ (2)</a:t>
            </a:r>
          </a:p>
        </p:txBody>
      </p:sp>
      <p:sp>
        <p:nvSpPr>
          <p:cNvPr id="39939" name="Rectangle 3"/>
          <p:cNvSpPr>
            <a:spLocks noGrp="1" noChangeArrowheads="1"/>
          </p:cNvSpPr>
          <p:nvPr>
            <p:ph type="body" idx="1"/>
          </p:nvPr>
        </p:nvSpPr>
        <p:spPr>
          <a:xfrm>
            <a:off x="0" y="1196975"/>
            <a:ext cx="9144000" cy="5400675"/>
          </a:xfrm>
        </p:spPr>
        <p:txBody>
          <a:bodyPr/>
          <a:lstStyle/>
          <a:p>
            <a:pPr algn="just">
              <a:buFontTx/>
              <a:buNone/>
            </a:pPr>
            <a:r>
              <a:rPr lang="el-GR" b="1" dirty="0" smtClean="0"/>
              <a:t>β.</a:t>
            </a:r>
            <a:r>
              <a:rPr lang="el-GR" dirty="0" smtClean="0"/>
              <a:t> Τα μεγέθη των συσχετίσεων επιλέγονται κατά τρόπο που να μειώνει στο ελάχιστον π.χ. τα λάθη ή τις επιπτώσεις νομισματικών διακυμάνσεων.</a:t>
            </a:r>
          </a:p>
          <a:p>
            <a:pPr algn="just">
              <a:buFontTx/>
              <a:buNone/>
            </a:pPr>
            <a:r>
              <a:rPr lang="el-GR" b="1" dirty="0" smtClean="0"/>
              <a:t>γ.</a:t>
            </a:r>
            <a:r>
              <a:rPr lang="el-GR" dirty="0" smtClean="0"/>
              <a:t> Στη θέση των απόλυτων τιμών, κατά το δυνατό, λαμβάνονται οι τιμές μέσου όρου.</a:t>
            </a:r>
          </a:p>
          <a:p>
            <a:pPr algn="just">
              <a:buFontTx/>
              <a:buNone/>
            </a:pPr>
            <a:r>
              <a:rPr lang="el-GR" b="1" dirty="0" smtClean="0"/>
              <a:t>δ.</a:t>
            </a:r>
            <a:r>
              <a:rPr lang="el-GR" dirty="0" smtClean="0"/>
              <a:t> Οι δείκτες που αναφέρονται στην έννοια του κόστους, κατά κανόνα, εκτιμούνται σε συσχέτιση με δείκτες που η σύνθεσή τους βασίζεται σε ποσοτικά δεδομένα.</a:t>
            </a:r>
          </a:p>
        </p:txBody>
      </p:sp>
    </p:spTree>
    <p:extLst>
      <p:ext uri="{BB962C8B-B14F-4D97-AF65-F5344CB8AC3E}">
        <p14:creationId xmlns:p14="http://schemas.microsoft.com/office/powerpoint/2010/main" val="1021046814"/>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633412"/>
          </a:xfrm>
        </p:spPr>
        <p:txBody>
          <a:bodyPr/>
          <a:lstStyle/>
          <a:p>
            <a:r>
              <a:rPr lang="el-GR" sz="3200" b="1" dirty="0" smtClean="0"/>
              <a:t>ΚΑΝΟΝΕΣ ΚΑΤΑΡΤΙΣΗΣ ΑΡΙΘΜΟΔΕΙΚΤΩΝ (3)</a:t>
            </a:r>
          </a:p>
        </p:txBody>
      </p:sp>
      <p:sp>
        <p:nvSpPr>
          <p:cNvPr id="40963" name="Rectangle 3"/>
          <p:cNvSpPr>
            <a:spLocks noGrp="1" noChangeArrowheads="1"/>
          </p:cNvSpPr>
          <p:nvPr>
            <p:ph type="body" idx="1"/>
          </p:nvPr>
        </p:nvSpPr>
        <p:spPr>
          <a:xfrm>
            <a:off x="0" y="1125538"/>
            <a:ext cx="9144000" cy="5472112"/>
          </a:xfrm>
        </p:spPr>
        <p:txBody>
          <a:bodyPr/>
          <a:lstStyle/>
          <a:p>
            <a:pPr algn="just">
              <a:lnSpc>
                <a:spcPct val="80000"/>
              </a:lnSpc>
              <a:buFontTx/>
              <a:buNone/>
            </a:pPr>
            <a:r>
              <a:rPr lang="el-GR" sz="3600" b="1" dirty="0" smtClean="0"/>
              <a:t>ε.</a:t>
            </a:r>
            <a:r>
              <a:rPr lang="el-GR" sz="3600" dirty="0" smtClean="0"/>
              <a:t> </a:t>
            </a:r>
            <a:r>
              <a:rPr lang="el-GR" dirty="0" smtClean="0"/>
              <a:t>Δείκτες που οι όροι τους αναφέρονται σε διάστημα χρήσεως μικρότερο από δώδεκα (12) μήνες δεν είναι ενδεικτικοί της όλης καταστάσεως της οικονομικής μονάδας και κρίνονται πάντοτε σε συσχέτιση με δείκτες αντίστοιχων χρονικών περιόδων προηγούμενων ετών.</a:t>
            </a:r>
          </a:p>
          <a:p>
            <a:pPr algn="just">
              <a:lnSpc>
                <a:spcPct val="80000"/>
              </a:lnSpc>
              <a:buFontTx/>
              <a:buNone/>
            </a:pPr>
            <a:r>
              <a:rPr lang="el-GR" b="1" dirty="0" smtClean="0"/>
              <a:t>στ.</a:t>
            </a:r>
            <a:r>
              <a:rPr lang="el-GR" dirty="0" smtClean="0"/>
              <a:t> Οι δείκτες καλύπτουν όλους τους τομείς δραστηριότητας της οικονομικής μονάδας. Για το λόγο αυτό ταξινομούνται σε ομάδες κατά τρόπο που να επιτρέπει μία αρκετά πλατύτερη ανάλυση κάθε δραστηριότητας</a:t>
            </a:r>
            <a:r>
              <a:rPr lang="el-GR" sz="3600" dirty="0" smtClean="0"/>
              <a:t>.</a:t>
            </a:r>
          </a:p>
          <a:p>
            <a:pPr>
              <a:lnSpc>
                <a:spcPct val="80000"/>
              </a:lnSpc>
            </a:pPr>
            <a:endParaRPr lang="el-GR" sz="3500" dirty="0" smtClean="0"/>
          </a:p>
        </p:txBody>
      </p:sp>
    </p:spTree>
    <p:extLst>
      <p:ext uri="{BB962C8B-B14F-4D97-AF65-F5344CB8AC3E}">
        <p14:creationId xmlns:p14="http://schemas.microsoft.com/office/powerpoint/2010/main" val="587385151"/>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850900"/>
          </a:xfrm>
        </p:spPr>
        <p:txBody>
          <a:bodyPr/>
          <a:lstStyle/>
          <a:p>
            <a:r>
              <a:rPr lang="el-GR" sz="3200" b="1" dirty="0" smtClean="0"/>
              <a:t>ΚΑΝΟΝΕΣ ΚΑΤΑΡΤΙΣΗΣ ΑΡΙΘΜΟΔΕΙΚΤΩΝ (4)</a:t>
            </a:r>
          </a:p>
        </p:txBody>
      </p:sp>
      <p:sp>
        <p:nvSpPr>
          <p:cNvPr id="41987" name="Rectangle 3"/>
          <p:cNvSpPr>
            <a:spLocks noGrp="1" noChangeArrowheads="1"/>
          </p:cNvSpPr>
          <p:nvPr>
            <p:ph type="body" idx="1"/>
          </p:nvPr>
        </p:nvSpPr>
        <p:spPr>
          <a:xfrm>
            <a:off x="0" y="1484784"/>
            <a:ext cx="8964613" cy="5184304"/>
          </a:xfrm>
        </p:spPr>
        <p:txBody>
          <a:bodyPr/>
          <a:lstStyle/>
          <a:p>
            <a:pPr algn="just">
              <a:buFontTx/>
              <a:buNone/>
            </a:pPr>
            <a:r>
              <a:rPr lang="el-GR" sz="3900" b="1" dirty="0" smtClean="0"/>
              <a:t>ζ.</a:t>
            </a:r>
            <a:r>
              <a:rPr lang="el-GR" sz="3900" dirty="0" smtClean="0"/>
              <a:t> </a:t>
            </a:r>
            <a:r>
              <a:rPr lang="el-GR" dirty="0" smtClean="0"/>
              <a:t>Δείκτης μεμονωμένος έχει σχετική μόνο χρησιμότητα. Γι' αυτό επιβάλλεται να γίνεται σύγκριση διάφορων δεικτών μεταξύ τους, ώστε να εξασφαλίζονται ορθά συμπεράσματα.</a:t>
            </a:r>
          </a:p>
          <a:p>
            <a:pPr algn="just">
              <a:buFontTx/>
              <a:buNone/>
            </a:pPr>
            <a:endParaRPr lang="el-GR" dirty="0" smtClean="0"/>
          </a:p>
          <a:p>
            <a:pPr algn="just">
              <a:buFontTx/>
              <a:buNone/>
            </a:pPr>
            <a:r>
              <a:rPr lang="el-GR" b="1" dirty="0" smtClean="0"/>
              <a:t>η.</a:t>
            </a:r>
            <a:r>
              <a:rPr lang="el-GR" dirty="0" smtClean="0"/>
              <a:t> Οι δείκτες είναι δυνατό να είναι απλοί ή σύνθετοι.</a:t>
            </a:r>
          </a:p>
          <a:p>
            <a:endParaRPr lang="el-GR" sz="3900" dirty="0" smtClean="0"/>
          </a:p>
          <a:p>
            <a:endParaRPr lang="el-GR" dirty="0" smtClean="0"/>
          </a:p>
        </p:txBody>
      </p:sp>
    </p:spTree>
    <p:extLst>
      <p:ext uri="{BB962C8B-B14F-4D97-AF65-F5344CB8AC3E}">
        <p14:creationId xmlns:p14="http://schemas.microsoft.com/office/powerpoint/2010/main" val="3216333337"/>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6437"/>
          </a:xfrm>
        </p:spPr>
        <p:txBody>
          <a:bodyPr/>
          <a:lstStyle/>
          <a:p>
            <a:r>
              <a:rPr lang="el-GR" sz="3200" b="1" dirty="0" smtClean="0"/>
              <a:t>ΠΟΤΕ ΕΧΟΥΝ ΧΡΗΣΙΜΟΤΗΤΑ ΟΙ ΑΡΙΘΜΟΔΕΙΚΤΕΣ</a:t>
            </a:r>
          </a:p>
        </p:txBody>
      </p:sp>
      <p:sp>
        <p:nvSpPr>
          <p:cNvPr id="43011" name="Rectangle 3"/>
          <p:cNvSpPr>
            <a:spLocks noGrp="1" noChangeArrowheads="1"/>
          </p:cNvSpPr>
          <p:nvPr>
            <p:ph type="body" idx="1"/>
          </p:nvPr>
        </p:nvSpPr>
        <p:spPr>
          <a:xfrm>
            <a:off x="0" y="1052513"/>
            <a:ext cx="9144000" cy="5545137"/>
          </a:xfrm>
        </p:spPr>
        <p:txBody>
          <a:bodyPr/>
          <a:lstStyle/>
          <a:p>
            <a:pPr algn="just">
              <a:buFontTx/>
              <a:buNone/>
            </a:pPr>
            <a:endParaRPr lang="el-GR" dirty="0" smtClean="0"/>
          </a:p>
          <a:p>
            <a:pPr algn="just">
              <a:buFontTx/>
              <a:buNone/>
            </a:pPr>
            <a:r>
              <a:rPr lang="el-GR" dirty="0" smtClean="0"/>
              <a:t>Όταν οι οικονομικές μονάδες οδηγούνται από τις</a:t>
            </a:r>
          </a:p>
          <a:p>
            <a:pPr algn="just">
              <a:buFontTx/>
              <a:buNone/>
            </a:pPr>
            <a:r>
              <a:rPr lang="el-GR" dirty="0" smtClean="0"/>
              <a:t>αρχές της ορθολογικής διαχείρισης και διοίκησης</a:t>
            </a:r>
          </a:p>
          <a:p>
            <a:pPr algn="just">
              <a:buFontTx/>
              <a:buNone/>
            </a:pPr>
            <a:r>
              <a:rPr lang="el-GR" dirty="0" smtClean="0"/>
              <a:t>και από τη σκοπιμότητα βελτίωσης και</a:t>
            </a:r>
          </a:p>
          <a:p>
            <a:pPr algn="just">
              <a:buFontTx/>
              <a:buNone/>
            </a:pPr>
            <a:r>
              <a:rPr lang="el-GR" dirty="0" smtClean="0"/>
              <a:t>συστηματοποίησης της οικονομικής έρευνας και</a:t>
            </a:r>
          </a:p>
          <a:p>
            <a:pPr algn="just">
              <a:buFontTx/>
              <a:buNone/>
            </a:pPr>
            <a:r>
              <a:rPr lang="el-GR" dirty="0" smtClean="0"/>
              <a:t>ανάλυσης στον τομέα της δραστηριότητάς τους.</a:t>
            </a:r>
          </a:p>
          <a:p>
            <a:endParaRPr lang="el-GR" sz="3800" dirty="0" smtClean="0"/>
          </a:p>
        </p:txBody>
      </p:sp>
    </p:spTree>
    <p:extLst>
      <p:ext uri="{BB962C8B-B14F-4D97-AF65-F5344CB8AC3E}">
        <p14:creationId xmlns:p14="http://schemas.microsoft.com/office/powerpoint/2010/main" val="88320509"/>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633412"/>
          </a:xfrm>
        </p:spPr>
        <p:txBody>
          <a:bodyPr/>
          <a:lstStyle/>
          <a:p>
            <a:pPr eaLnBrk="1" hangingPunct="1"/>
            <a:r>
              <a:rPr lang="el-GR" sz="3200" b="1" dirty="0" smtClean="0"/>
              <a:t>ΑΡΙΘΜΟΔΕΙΚΤΕΣ ΡΕΥΣΤΟΤΗΤΑΣ</a:t>
            </a:r>
          </a:p>
        </p:txBody>
      </p:sp>
      <p:sp>
        <p:nvSpPr>
          <p:cNvPr id="44035" name="Rectangle 3"/>
          <p:cNvSpPr>
            <a:spLocks noGrp="1" noChangeArrowheads="1"/>
          </p:cNvSpPr>
          <p:nvPr>
            <p:ph type="body" idx="1"/>
          </p:nvPr>
        </p:nvSpPr>
        <p:spPr>
          <a:xfrm>
            <a:off x="0" y="981075"/>
            <a:ext cx="9144000" cy="5688013"/>
          </a:xfrm>
        </p:spPr>
        <p:txBody>
          <a:bodyPr/>
          <a:lstStyle/>
          <a:p>
            <a:pPr eaLnBrk="1" hangingPunct="1">
              <a:buFontTx/>
              <a:buNone/>
            </a:pPr>
            <a:endParaRPr lang="el-GR" dirty="0" smtClean="0"/>
          </a:p>
          <a:p>
            <a:pPr algn="just" eaLnBrk="1" hangingPunct="1">
              <a:buFontTx/>
              <a:buNone/>
            </a:pPr>
            <a:r>
              <a:rPr lang="el-GR" dirty="0" smtClean="0"/>
              <a:t>Οι δείκτες αυτοί χρησιμοποιούνται για τον</a:t>
            </a:r>
          </a:p>
          <a:p>
            <a:pPr algn="just" eaLnBrk="1" hangingPunct="1">
              <a:buFontTx/>
              <a:buNone/>
            </a:pPr>
            <a:r>
              <a:rPr lang="el-GR" dirty="0" smtClean="0"/>
              <a:t>προσδιορισμό της:</a:t>
            </a:r>
          </a:p>
          <a:p>
            <a:pPr algn="just" eaLnBrk="1" hangingPunct="1"/>
            <a:r>
              <a:rPr lang="el-GR" dirty="0" smtClean="0"/>
              <a:t>Βραχυχρόνιας οικονομικής κατάστασης της επιχείρησης </a:t>
            </a:r>
          </a:p>
          <a:p>
            <a:pPr algn="just" eaLnBrk="1" hangingPunct="1"/>
            <a:r>
              <a:rPr lang="el-GR" dirty="0" smtClean="0"/>
              <a:t>Ικανότητας της επιχείρησης να </a:t>
            </a:r>
            <a:r>
              <a:rPr lang="el-GR" dirty="0" smtClean="0">
                <a:ea typeface="Arial Unicode MS" pitchFamily="34" charset="-128"/>
                <a:cs typeface="Arial" charset="0"/>
              </a:rPr>
              <a:t>μετατρέπει σε χρήμα περιουσιακά της στοιχεία ώστε να </a:t>
            </a:r>
            <a:r>
              <a:rPr lang="el-GR" dirty="0" smtClean="0"/>
              <a:t>ανταποκριθεί στις βραχυπρόθεσμες υποχρεώσεις της που λήγουν άμεσα</a:t>
            </a:r>
          </a:p>
        </p:txBody>
      </p:sp>
    </p:spTree>
    <p:extLst>
      <p:ext uri="{BB962C8B-B14F-4D97-AF65-F5344CB8AC3E}">
        <p14:creationId xmlns:p14="http://schemas.microsoft.com/office/powerpoint/2010/main" val="2053088994"/>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95288" y="274638"/>
            <a:ext cx="8291512" cy="706437"/>
          </a:xfrm>
        </p:spPr>
        <p:txBody>
          <a:bodyPr/>
          <a:lstStyle/>
          <a:p>
            <a:pPr eaLnBrk="1" hangingPunct="1"/>
            <a:r>
              <a:rPr lang="el-GR" sz="3200" b="1" dirty="0" smtClean="0"/>
              <a:t/>
            </a:r>
            <a:br>
              <a:rPr lang="el-GR" sz="3200" b="1" dirty="0" smtClean="0"/>
            </a:br>
            <a:r>
              <a:rPr lang="el-GR" sz="3200" b="1" dirty="0" smtClean="0"/>
              <a:t> </a:t>
            </a:r>
            <a:r>
              <a:rPr lang="el-GR" sz="3200" b="1" u="sng" dirty="0" smtClean="0"/>
              <a:t>1. Δείκτης γενικής ρευστότητας </a:t>
            </a:r>
            <a:br>
              <a:rPr lang="el-GR" sz="3200" b="1" u="sng" dirty="0" smtClean="0"/>
            </a:br>
            <a:endParaRPr lang="el-GR" sz="3200" b="1" u="sng" dirty="0" smtClean="0"/>
          </a:p>
        </p:txBody>
      </p:sp>
      <p:sp>
        <p:nvSpPr>
          <p:cNvPr id="45059" name="Rectangle 3"/>
          <p:cNvSpPr>
            <a:spLocks noGrp="1" noChangeArrowheads="1"/>
          </p:cNvSpPr>
          <p:nvPr>
            <p:ph type="body" idx="1"/>
          </p:nvPr>
        </p:nvSpPr>
        <p:spPr>
          <a:xfrm>
            <a:off x="0" y="1268413"/>
            <a:ext cx="9144000" cy="5589587"/>
          </a:xfrm>
        </p:spPr>
        <p:txBody>
          <a:bodyPr/>
          <a:lstStyle/>
          <a:p>
            <a:pPr marL="533400" indent="-533400" eaLnBrk="1" hangingPunct="1">
              <a:lnSpc>
                <a:spcPct val="80000"/>
              </a:lnSpc>
              <a:buFontTx/>
              <a:buNone/>
            </a:pPr>
            <a:r>
              <a:rPr lang="el-GR" sz="2800" b="1" dirty="0" smtClean="0"/>
              <a:t>ΔΓΡ = </a:t>
            </a:r>
            <a:r>
              <a:rPr lang="el-GR" sz="2800" b="1" u="sng" dirty="0" smtClean="0"/>
              <a:t>Σύνολο κυκλοφορούντος ενεργητικού</a:t>
            </a:r>
            <a:r>
              <a:rPr lang="el-GR" sz="2800" b="1" dirty="0" smtClean="0"/>
              <a:t> </a:t>
            </a:r>
          </a:p>
          <a:p>
            <a:pPr marL="533400" indent="-533400" eaLnBrk="1" hangingPunct="1">
              <a:lnSpc>
                <a:spcPct val="80000"/>
              </a:lnSpc>
              <a:buFontTx/>
              <a:buNone/>
            </a:pPr>
            <a:r>
              <a:rPr lang="el-GR" sz="2800" b="1" dirty="0" smtClean="0"/>
              <a:t>           Σύνολο βραχυπρόθεσμων υποχρεώσεων</a:t>
            </a:r>
            <a:r>
              <a:rPr lang="el-GR" sz="2800" dirty="0" smtClean="0"/>
              <a:t> </a:t>
            </a:r>
          </a:p>
          <a:p>
            <a:pPr marL="533400" indent="-533400" eaLnBrk="1" hangingPunct="1">
              <a:lnSpc>
                <a:spcPct val="80000"/>
              </a:lnSpc>
              <a:buFontTx/>
              <a:buNone/>
            </a:pPr>
            <a:endParaRPr lang="el-GR" sz="2800" dirty="0" smtClean="0"/>
          </a:p>
          <a:p>
            <a:pPr marL="533400" indent="-533400" eaLnBrk="1" hangingPunct="1">
              <a:lnSpc>
                <a:spcPct val="80000"/>
              </a:lnSpc>
              <a:buFontTx/>
              <a:buNone/>
            </a:pPr>
            <a:r>
              <a:rPr lang="el-GR" sz="2800" b="1" i="1" dirty="0" smtClean="0"/>
              <a:t>ΔΓΡ = 15.000 / 30.000 = 0,50 φορές</a:t>
            </a:r>
            <a:r>
              <a:rPr lang="el-GR" sz="2000" dirty="0" smtClean="0"/>
              <a:t> </a:t>
            </a:r>
          </a:p>
          <a:p>
            <a:pPr marL="533400" indent="-533400" eaLnBrk="1" hangingPunct="1">
              <a:lnSpc>
                <a:spcPct val="80000"/>
              </a:lnSpc>
              <a:buFontTx/>
              <a:buNone/>
            </a:pPr>
            <a:endParaRPr lang="el-GR" sz="2600" dirty="0" smtClean="0"/>
          </a:p>
          <a:p>
            <a:pPr marL="0" indent="0" algn="just" eaLnBrk="1" hangingPunct="1">
              <a:spcBef>
                <a:spcPts val="0"/>
              </a:spcBef>
            </a:pPr>
            <a:r>
              <a:rPr lang="el-GR" sz="2700" dirty="0" smtClean="0"/>
              <a:t>Ο αριθμοδείκτης αυτός δείχνει το μέτρο ρευστότητας μιας επιχείρησης και το περιθώριο ασφαλείας, ώστε αυτή να είναι σε θέση να ανταποκριθεί στην πληρωμή των καθημερινών απαιτητών υποχρεώσεων. Όσο πιο προβλέψιμες είναι οι εισροές χρημάτων μιας επιχείρησης τόσο είναι γενικότερα αποδεκτός ένας πιο χαμηλός δείκτης, αν και αυτό είναι συνάρτηση κυρίως του κλάδου στον οποίο ανήκει η επιχείρηση. </a:t>
            </a:r>
          </a:p>
        </p:txBody>
      </p:sp>
    </p:spTree>
    <p:extLst>
      <p:ext uri="{BB962C8B-B14F-4D97-AF65-F5344CB8AC3E}">
        <p14:creationId xmlns:p14="http://schemas.microsoft.com/office/powerpoint/2010/main" val="3798224869"/>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633412"/>
          </a:xfrm>
        </p:spPr>
        <p:txBody>
          <a:bodyPr/>
          <a:lstStyle/>
          <a:p>
            <a:pPr eaLnBrk="1" hangingPunct="1"/>
            <a:r>
              <a:rPr lang="el-GR" sz="3200" b="1" u="sng" dirty="0" smtClean="0"/>
              <a:t>2. Δείκτης Ειδικής Ρευστότητας</a:t>
            </a:r>
          </a:p>
        </p:txBody>
      </p:sp>
      <p:sp>
        <p:nvSpPr>
          <p:cNvPr id="46083" name="Rectangle 3"/>
          <p:cNvSpPr>
            <a:spLocks noGrp="1" noChangeArrowheads="1"/>
          </p:cNvSpPr>
          <p:nvPr>
            <p:ph type="body" idx="1"/>
          </p:nvPr>
        </p:nvSpPr>
        <p:spPr>
          <a:xfrm>
            <a:off x="0" y="1052513"/>
            <a:ext cx="9144000" cy="5805487"/>
          </a:xfrm>
        </p:spPr>
        <p:txBody>
          <a:bodyPr/>
          <a:lstStyle/>
          <a:p>
            <a:pPr eaLnBrk="1" hangingPunct="1">
              <a:lnSpc>
                <a:spcPct val="90000"/>
              </a:lnSpc>
              <a:buFontTx/>
              <a:buNone/>
            </a:pPr>
            <a:r>
              <a:rPr lang="el-GR" b="1" dirty="0" smtClean="0"/>
              <a:t>ΔΕΡ = </a:t>
            </a:r>
            <a:r>
              <a:rPr lang="el-GR" b="1" u="sng" dirty="0" smtClean="0"/>
              <a:t>Απαιτήσεις + Διαθέσιμα</a:t>
            </a:r>
          </a:p>
          <a:p>
            <a:pPr eaLnBrk="1" hangingPunct="1">
              <a:lnSpc>
                <a:spcPct val="90000"/>
              </a:lnSpc>
              <a:buFontTx/>
              <a:buNone/>
            </a:pPr>
            <a:r>
              <a:rPr lang="el-GR" b="1" dirty="0" smtClean="0"/>
              <a:t>           Βραχυπρόθεσμες Υποχρεώσεις</a:t>
            </a:r>
          </a:p>
          <a:p>
            <a:pPr eaLnBrk="1" hangingPunct="1">
              <a:lnSpc>
                <a:spcPct val="90000"/>
              </a:lnSpc>
              <a:buFontTx/>
              <a:buNone/>
            </a:pPr>
            <a:r>
              <a:rPr lang="el-GR" b="1" dirty="0" smtClean="0"/>
              <a:t>ΔΕΡ = (10000 + 5000) / 20000 = 0,75</a:t>
            </a:r>
          </a:p>
          <a:p>
            <a:pPr eaLnBrk="1" hangingPunct="1">
              <a:lnSpc>
                <a:spcPct val="90000"/>
              </a:lnSpc>
            </a:pPr>
            <a:r>
              <a:rPr lang="el-GR" sz="2800" dirty="0" smtClean="0"/>
              <a:t>Δείχνει πόσες φορές τα πιο άμεσα ρευστοποιήσιμα στοιχεία της επιχείρησης δηλαδή οι απαιτήσεις και τα διαθέσιμα καλύπτουν τις βραχυπρόθεσμες υποχρεώσεις</a:t>
            </a:r>
          </a:p>
          <a:p>
            <a:pPr eaLnBrk="1" hangingPunct="1">
              <a:lnSpc>
                <a:spcPct val="90000"/>
              </a:lnSpc>
            </a:pPr>
            <a:r>
              <a:rPr lang="el-GR" sz="2800" b="1" dirty="0" smtClean="0">
                <a:solidFill>
                  <a:srgbClr val="7030A0"/>
                </a:solidFill>
              </a:rPr>
              <a:t>Αν ο δείκτης είναι περίπου = 1 ικανοποιητικός</a:t>
            </a:r>
          </a:p>
          <a:p>
            <a:pPr eaLnBrk="1" hangingPunct="1">
              <a:lnSpc>
                <a:spcPct val="90000"/>
              </a:lnSpc>
            </a:pPr>
            <a:r>
              <a:rPr lang="el-GR" sz="2800" b="1" dirty="0" smtClean="0">
                <a:solidFill>
                  <a:srgbClr val="002060"/>
                </a:solidFill>
              </a:rPr>
              <a:t>Αν ο δείκτης είναι  &gt; 1 πολύ ικανοποιητικός   </a:t>
            </a:r>
          </a:p>
          <a:p>
            <a:pPr eaLnBrk="1" hangingPunct="1">
              <a:lnSpc>
                <a:spcPct val="90000"/>
              </a:lnSpc>
            </a:pPr>
            <a:r>
              <a:rPr lang="el-GR" sz="2800" b="1" dirty="0" smtClean="0">
                <a:solidFill>
                  <a:srgbClr val="C00000"/>
                </a:solidFill>
              </a:rPr>
              <a:t>Αν ο δείκτης είναι &lt; 1 δείχνει ότι τα άμεσα </a:t>
            </a:r>
            <a:r>
              <a:rPr lang="el-GR" sz="2800" dirty="0" smtClean="0"/>
              <a:t>ρευστοποιήσιμα στοιχεία δεν επαρκούν να καλύψουν τις βραχυπρόθεσμες υποχρεώσεις με συνέπεια την άμεση εξάρτηση επιχείρησης από τις πωλήσεις της.</a:t>
            </a:r>
          </a:p>
          <a:p>
            <a:pPr eaLnBrk="1" hangingPunct="1">
              <a:lnSpc>
                <a:spcPct val="90000"/>
              </a:lnSpc>
              <a:buFontTx/>
              <a:buNone/>
            </a:pPr>
            <a:endParaRPr lang="el-GR" sz="2800" dirty="0" smtClean="0"/>
          </a:p>
        </p:txBody>
      </p:sp>
    </p:spTree>
    <p:extLst>
      <p:ext uri="{BB962C8B-B14F-4D97-AF65-F5344CB8AC3E}">
        <p14:creationId xmlns:p14="http://schemas.microsoft.com/office/powerpoint/2010/main" val="3277026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lstStyle/>
          <a:p>
            <a:r>
              <a:rPr lang="el-GR" sz="2800" b="1" dirty="0" smtClean="0"/>
              <a:t>ΤΑΜΕΙΑΚΕΣ ΡΟΕΣ &amp; ΠΡΟΒΛΕΨΕΙΣ ΠΩΛΗΣΕΩΝ</a:t>
            </a:r>
            <a:endParaRPr lang="el-GR" sz="2800" b="1" dirty="0"/>
          </a:p>
        </p:txBody>
      </p:sp>
      <p:pic>
        <p:nvPicPr>
          <p:cNvPr id="4767746" name="Picture 2"/>
          <p:cNvPicPr>
            <a:picLocks noGrp="1" noChangeAspect="1" noChangeArrowheads="1"/>
          </p:cNvPicPr>
          <p:nvPr>
            <p:ph idx="1"/>
          </p:nvPr>
        </p:nvPicPr>
        <p:blipFill>
          <a:blip r:embed="rId2" cstate="print"/>
          <a:srcRect/>
          <a:stretch>
            <a:fillRect/>
          </a:stretch>
        </p:blipFill>
        <p:spPr bwMode="auto">
          <a:xfrm>
            <a:off x="323528" y="836712"/>
            <a:ext cx="8496944" cy="5760640"/>
          </a:xfrm>
          <a:prstGeom prst="rect">
            <a:avLst/>
          </a:prstGeom>
          <a:noFill/>
          <a:ln w="9525">
            <a:noFill/>
            <a:miter lim="800000"/>
            <a:headEnd/>
            <a:tailEnd/>
          </a:ln>
        </p:spPr>
      </p:pic>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490537"/>
          </a:xfrm>
        </p:spPr>
        <p:txBody>
          <a:bodyPr/>
          <a:lstStyle/>
          <a:p>
            <a:pPr eaLnBrk="1" hangingPunct="1"/>
            <a:r>
              <a:rPr lang="el-GR" sz="3200" b="1" u="sng" dirty="0" smtClean="0"/>
              <a:t>3. Δείκτης Ταμειακής Ρευστότητας</a:t>
            </a:r>
          </a:p>
        </p:txBody>
      </p:sp>
      <p:sp>
        <p:nvSpPr>
          <p:cNvPr id="47107" name="Rectangle 3"/>
          <p:cNvSpPr>
            <a:spLocks noGrp="1" noChangeArrowheads="1"/>
          </p:cNvSpPr>
          <p:nvPr>
            <p:ph type="body" idx="1"/>
          </p:nvPr>
        </p:nvSpPr>
        <p:spPr>
          <a:xfrm>
            <a:off x="0" y="908050"/>
            <a:ext cx="9144000" cy="5949950"/>
          </a:xfrm>
        </p:spPr>
        <p:txBody>
          <a:bodyPr/>
          <a:lstStyle/>
          <a:p>
            <a:pPr eaLnBrk="1" hangingPunct="1">
              <a:buFontTx/>
              <a:buNone/>
            </a:pPr>
            <a:r>
              <a:rPr lang="el-GR" b="1" dirty="0" smtClean="0"/>
              <a:t>ΔΤΡ = </a:t>
            </a:r>
            <a:r>
              <a:rPr lang="el-GR" b="1" u="sng" dirty="0" smtClean="0"/>
              <a:t>Διαθέσιμα</a:t>
            </a:r>
          </a:p>
          <a:p>
            <a:pPr eaLnBrk="1" hangingPunct="1">
              <a:buFontTx/>
              <a:buNone/>
            </a:pPr>
            <a:r>
              <a:rPr lang="el-GR" b="1" dirty="0" smtClean="0"/>
              <a:t>           Ληκτές Υποχρεώσεις</a:t>
            </a:r>
          </a:p>
          <a:p>
            <a:pPr eaLnBrk="1" hangingPunct="1">
              <a:buFontTx/>
              <a:buNone/>
            </a:pPr>
            <a:r>
              <a:rPr lang="el-GR" dirty="0" smtClean="0"/>
              <a:t>Δείχνει την ικανότητα της επιχείρησης να</a:t>
            </a:r>
          </a:p>
          <a:p>
            <a:pPr eaLnBrk="1" hangingPunct="1">
              <a:buFontTx/>
              <a:buNone/>
            </a:pPr>
            <a:r>
              <a:rPr lang="el-GR" dirty="0" smtClean="0"/>
              <a:t>ανταποκρίνεται άμεσα προς τις υποχρεώσεις</a:t>
            </a:r>
          </a:p>
          <a:p>
            <a:pPr eaLnBrk="1" hangingPunct="1">
              <a:buFontTx/>
              <a:buNone/>
            </a:pPr>
            <a:r>
              <a:rPr lang="el-GR" dirty="0" smtClean="0"/>
              <a:t>της που λήγουν άμεσα.</a:t>
            </a:r>
          </a:p>
          <a:p>
            <a:pPr eaLnBrk="1" hangingPunct="1"/>
            <a:r>
              <a:rPr lang="el-GR" dirty="0" smtClean="0">
                <a:solidFill>
                  <a:srgbClr val="7030A0"/>
                </a:solidFill>
              </a:rPr>
              <a:t>Αν ΔΤΡ = 1 Ανταπόκριση</a:t>
            </a:r>
          </a:p>
          <a:p>
            <a:pPr eaLnBrk="1" hangingPunct="1"/>
            <a:r>
              <a:rPr lang="el-GR" dirty="0" smtClean="0">
                <a:solidFill>
                  <a:srgbClr val="002060"/>
                </a:solidFill>
              </a:rPr>
              <a:t>Αν ΔΤΡ &gt; 1 Ανταπόκριση με ταμειακό περίσσευμα</a:t>
            </a:r>
          </a:p>
          <a:p>
            <a:pPr eaLnBrk="1" hangingPunct="1"/>
            <a:r>
              <a:rPr lang="el-GR" dirty="0" smtClean="0">
                <a:solidFill>
                  <a:srgbClr val="FF0000"/>
                </a:solidFill>
              </a:rPr>
              <a:t>Αν ΔΤΡ &lt; 1 Μη ανταπόκριση</a:t>
            </a:r>
          </a:p>
        </p:txBody>
      </p:sp>
    </p:spTree>
    <p:extLst>
      <p:ext uri="{BB962C8B-B14F-4D97-AF65-F5344CB8AC3E}">
        <p14:creationId xmlns:p14="http://schemas.microsoft.com/office/powerpoint/2010/main" val="4098625957"/>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633412"/>
          </a:xfrm>
        </p:spPr>
        <p:txBody>
          <a:bodyPr/>
          <a:lstStyle/>
          <a:p>
            <a:pPr eaLnBrk="1" hangingPunct="1"/>
            <a:r>
              <a:rPr lang="el-GR" sz="3200" b="1" dirty="0" smtClean="0"/>
              <a:t>ΑΡΙΘΜΟΔΕΙΚΤΕΣ ΔΡΑΣΤΗΡΙΟΤΗΤΗΤΑΣ</a:t>
            </a:r>
          </a:p>
        </p:txBody>
      </p:sp>
      <p:sp>
        <p:nvSpPr>
          <p:cNvPr id="48131" name="Rectangle 3"/>
          <p:cNvSpPr>
            <a:spLocks noGrp="1" noChangeArrowheads="1"/>
          </p:cNvSpPr>
          <p:nvPr>
            <p:ph type="body" idx="1"/>
          </p:nvPr>
        </p:nvSpPr>
        <p:spPr>
          <a:xfrm>
            <a:off x="0" y="981075"/>
            <a:ext cx="9144000" cy="5616575"/>
          </a:xfrm>
        </p:spPr>
        <p:txBody>
          <a:bodyPr/>
          <a:lstStyle/>
          <a:p>
            <a:pPr eaLnBrk="1" hangingPunct="1">
              <a:buFontTx/>
              <a:buNone/>
            </a:pPr>
            <a:endParaRPr lang="el-GR" dirty="0" smtClean="0"/>
          </a:p>
          <a:p>
            <a:pPr algn="just" eaLnBrk="1" hangingPunct="1"/>
            <a:r>
              <a:rPr lang="el-GR" dirty="0" smtClean="0"/>
              <a:t>Χρησιμοποιούνται προκειμένου να μετρηθεί ο βαθμός αποτελεσματικότητας μιας επιχείρησης στην αξιοποίηση των περιουσιακών της στοιχείων.</a:t>
            </a:r>
          </a:p>
          <a:p>
            <a:pPr algn="just" eaLnBrk="1" hangingPunct="1"/>
            <a:r>
              <a:rPr lang="el-GR" dirty="0" smtClean="0"/>
              <a:t>Δηλαδή αν γίνεται ικανοποιητική ή όχι η χρησιμοποίηση του ενεργητικού της επιχείρησης.</a:t>
            </a:r>
          </a:p>
        </p:txBody>
      </p:sp>
    </p:spTree>
    <p:extLst>
      <p:ext uri="{BB962C8B-B14F-4D97-AF65-F5344CB8AC3E}">
        <p14:creationId xmlns:p14="http://schemas.microsoft.com/office/powerpoint/2010/main" val="3238793153"/>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633412"/>
          </a:xfrm>
        </p:spPr>
        <p:txBody>
          <a:bodyPr/>
          <a:lstStyle/>
          <a:p>
            <a:pPr eaLnBrk="1" hangingPunct="1"/>
            <a:r>
              <a:rPr lang="el-GR" sz="3200" b="1" u="sng" dirty="0" smtClean="0"/>
              <a:t>1. Δείκτης ταχύτητας κυκλοφορίας ενεργητικού</a:t>
            </a:r>
            <a:endParaRPr lang="el-GR" sz="3200" u="sng" dirty="0" smtClean="0"/>
          </a:p>
        </p:txBody>
      </p:sp>
      <p:sp>
        <p:nvSpPr>
          <p:cNvPr id="49155" name="Rectangle 3"/>
          <p:cNvSpPr>
            <a:spLocks noGrp="1" noChangeArrowheads="1"/>
          </p:cNvSpPr>
          <p:nvPr>
            <p:ph type="body" idx="1"/>
          </p:nvPr>
        </p:nvSpPr>
        <p:spPr>
          <a:xfrm>
            <a:off x="0" y="1268413"/>
            <a:ext cx="9144000" cy="5589587"/>
          </a:xfrm>
        </p:spPr>
        <p:txBody>
          <a:bodyPr/>
          <a:lstStyle/>
          <a:p>
            <a:pPr eaLnBrk="1" hangingPunct="1">
              <a:lnSpc>
                <a:spcPct val="80000"/>
              </a:lnSpc>
              <a:buFontTx/>
              <a:buNone/>
            </a:pPr>
            <a:endParaRPr lang="el-GR" sz="2800" b="1" dirty="0" smtClean="0"/>
          </a:p>
          <a:p>
            <a:pPr eaLnBrk="1" hangingPunct="1">
              <a:lnSpc>
                <a:spcPct val="80000"/>
              </a:lnSpc>
              <a:buFontTx/>
              <a:buNone/>
            </a:pPr>
            <a:r>
              <a:rPr lang="el-GR" sz="2800" b="1" dirty="0" smtClean="0"/>
              <a:t>ΔΤΚΕ =</a:t>
            </a:r>
            <a:r>
              <a:rPr lang="el-GR" sz="2800" dirty="0" smtClean="0"/>
              <a:t> </a:t>
            </a:r>
            <a:r>
              <a:rPr lang="el-GR" sz="2800" b="1" u="sng" dirty="0" smtClean="0"/>
              <a:t>Κύκλος εργασιών</a:t>
            </a:r>
            <a:r>
              <a:rPr lang="el-GR" sz="2800" b="1" dirty="0" smtClean="0"/>
              <a:t>       =  </a:t>
            </a:r>
            <a:r>
              <a:rPr lang="el-GR" sz="2800" b="1" u="sng" dirty="0" smtClean="0"/>
              <a:t>100.000</a:t>
            </a:r>
            <a:r>
              <a:rPr lang="el-GR" sz="2800" b="1" dirty="0" smtClean="0"/>
              <a:t> = 2,5 φορές</a:t>
            </a:r>
          </a:p>
          <a:p>
            <a:pPr eaLnBrk="1" hangingPunct="1">
              <a:lnSpc>
                <a:spcPct val="80000"/>
              </a:lnSpc>
              <a:buFontTx/>
              <a:buNone/>
            </a:pPr>
            <a:r>
              <a:rPr lang="el-GR" sz="2800" b="1" dirty="0" smtClean="0"/>
              <a:t>              Σύνολο ενεργητικού         40.000</a:t>
            </a:r>
          </a:p>
          <a:p>
            <a:pPr eaLnBrk="1" hangingPunct="1">
              <a:lnSpc>
                <a:spcPct val="80000"/>
              </a:lnSpc>
              <a:buFontTx/>
              <a:buNone/>
            </a:pPr>
            <a:endParaRPr lang="el-GR" sz="2800" dirty="0" smtClean="0"/>
          </a:p>
          <a:p>
            <a:pPr marL="0" indent="0" algn="just" eaLnBrk="1" hangingPunct="1">
              <a:spcBef>
                <a:spcPts val="0"/>
              </a:spcBef>
            </a:pPr>
            <a:r>
              <a:rPr lang="el-GR" sz="2800" dirty="0" smtClean="0"/>
              <a:t>Ο εν λόγω αριθμοδείκτης </a:t>
            </a:r>
            <a:r>
              <a:rPr lang="el-GR" sz="2800" b="1" dirty="0" smtClean="0"/>
              <a:t>παρέχει</a:t>
            </a:r>
            <a:r>
              <a:rPr lang="el-GR" sz="2800" dirty="0" smtClean="0"/>
              <a:t> ενδείξεις για το πόσο η επιχείρηση χρησιμοποιεί εντατικά τα περιουσιακά της στοιχεία προκειμένου να πραγματοποιεί τις πωλήσεις της. Από αυτό φαίνεται αν υπάρχει υπερεπένδυση κεφαλαίων στην επιχείρηση σε σχέση με το ύψος των πωλήσεών της. </a:t>
            </a:r>
            <a:r>
              <a:rPr lang="el-GR" sz="2800" b="1" dirty="0" smtClean="0"/>
              <a:t>Όσο</a:t>
            </a:r>
            <a:r>
              <a:rPr lang="el-GR" sz="2800" dirty="0" smtClean="0"/>
              <a:t> </a:t>
            </a:r>
            <a:r>
              <a:rPr lang="el-GR" sz="2800" b="1" dirty="0" smtClean="0"/>
              <a:t>υψηλότερος</a:t>
            </a:r>
            <a:r>
              <a:rPr lang="el-GR" sz="2800" dirty="0" smtClean="0"/>
              <a:t> είναι ο δείκτης αυτός </a:t>
            </a:r>
            <a:r>
              <a:rPr lang="el-GR" sz="2800" b="1" dirty="0" smtClean="0"/>
              <a:t>τόσο πιο αποτελεσματικά</a:t>
            </a:r>
            <a:r>
              <a:rPr lang="el-GR" sz="2800" dirty="0" smtClean="0"/>
              <a:t> έχουν χρησιμοποιηθεί τα περιουσιακά της στοιχεία. </a:t>
            </a:r>
          </a:p>
        </p:txBody>
      </p:sp>
    </p:spTree>
    <p:extLst>
      <p:ext uri="{BB962C8B-B14F-4D97-AF65-F5344CB8AC3E}">
        <p14:creationId xmlns:p14="http://schemas.microsoft.com/office/powerpoint/2010/main" val="3080878856"/>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274638"/>
            <a:ext cx="8218487" cy="490537"/>
          </a:xfrm>
        </p:spPr>
        <p:txBody>
          <a:bodyPr/>
          <a:lstStyle/>
          <a:p>
            <a:pPr eaLnBrk="1" hangingPunct="1"/>
            <a:r>
              <a:rPr lang="el-GR" sz="3200" b="1" u="sng" dirty="0" smtClean="0"/>
              <a:t>2. Δείκτης ταχύτητας κυκλοφορίας αποθεμάτων</a:t>
            </a:r>
            <a:r>
              <a:rPr lang="el-GR" sz="4000" dirty="0" smtClean="0"/>
              <a:t> </a:t>
            </a:r>
          </a:p>
        </p:txBody>
      </p:sp>
      <p:sp>
        <p:nvSpPr>
          <p:cNvPr id="50179" name="Rectangle 3"/>
          <p:cNvSpPr>
            <a:spLocks noGrp="1" noChangeArrowheads="1"/>
          </p:cNvSpPr>
          <p:nvPr>
            <p:ph type="body" idx="1"/>
          </p:nvPr>
        </p:nvSpPr>
        <p:spPr>
          <a:xfrm>
            <a:off x="0" y="1125538"/>
            <a:ext cx="9144000" cy="5732462"/>
          </a:xfrm>
        </p:spPr>
        <p:txBody>
          <a:bodyPr/>
          <a:lstStyle/>
          <a:p>
            <a:pPr eaLnBrk="1" hangingPunct="1">
              <a:lnSpc>
                <a:spcPct val="80000"/>
              </a:lnSpc>
              <a:buFontTx/>
              <a:buNone/>
            </a:pPr>
            <a:endParaRPr lang="el-GR" sz="2800" b="1" dirty="0" smtClean="0"/>
          </a:p>
          <a:p>
            <a:pPr eaLnBrk="1" hangingPunct="1">
              <a:lnSpc>
                <a:spcPct val="80000"/>
              </a:lnSpc>
              <a:buFontTx/>
              <a:buNone/>
            </a:pPr>
            <a:r>
              <a:rPr lang="el-GR" sz="2800" b="1" dirty="0" smtClean="0"/>
              <a:t>ΔΤΚΑ =</a:t>
            </a:r>
            <a:r>
              <a:rPr lang="el-GR" sz="2800" dirty="0" smtClean="0"/>
              <a:t> </a:t>
            </a:r>
            <a:r>
              <a:rPr lang="el-GR" sz="2800" b="1" u="sng" dirty="0" smtClean="0"/>
              <a:t>Κόστος πωλήσεων</a:t>
            </a:r>
            <a:r>
              <a:rPr lang="el-GR" sz="2800" b="1" dirty="0" smtClean="0"/>
              <a:t> = </a:t>
            </a:r>
            <a:r>
              <a:rPr lang="el-GR" sz="2800" b="1" u="sng" dirty="0" smtClean="0"/>
              <a:t>80.000</a:t>
            </a:r>
            <a:r>
              <a:rPr lang="el-GR" sz="2800" b="1" dirty="0" smtClean="0"/>
              <a:t> = 8      </a:t>
            </a:r>
            <a:r>
              <a:rPr lang="el-GR" sz="2800" b="1" u="sng" dirty="0" smtClean="0"/>
              <a:t>365</a:t>
            </a:r>
            <a:r>
              <a:rPr lang="el-GR" sz="2800" b="1" dirty="0" smtClean="0"/>
              <a:t> = 46</a:t>
            </a:r>
            <a:endParaRPr lang="el-GR" sz="2800" b="1" u="sng" dirty="0" smtClean="0"/>
          </a:p>
          <a:p>
            <a:pPr eaLnBrk="1" hangingPunct="1">
              <a:lnSpc>
                <a:spcPct val="80000"/>
              </a:lnSpc>
              <a:buFontTx/>
              <a:buNone/>
            </a:pPr>
            <a:r>
              <a:rPr lang="el-GR" sz="2800" b="1" dirty="0" smtClean="0"/>
              <a:t>                      Αποθέματα</a:t>
            </a:r>
            <a:r>
              <a:rPr lang="el-GR" sz="2800" dirty="0" smtClean="0"/>
              <a:t>          </a:t>
            </a:r>
            <a:r>
              <a:rPr lang="el-GR" sz="2800" b="1" dirty="0" smtClean="0"/>
              <a:t>10.000               8</a:t>
            </a:r>
          </a:p>
          <a:p>
            <a:pPr eaLnBrk="1" hangingPunct="1">
              <a:lnSpc>
                <a:spcPct val="80000"/>
              </a:lnSpc>
              <a:buFontTx/>
              <a:buNone/>
            </a:pPr>
            <a:endParaRPr lang="el-GR" sz="2800" b="1" dirty="0" smtClean="0"/>
          </a:p>
          <a:p>
            <a:pPr marL="0" indent="0" algn="just" eaLnBrk="1" hangingPunct="1">
              <a:spcBef>
                <a:spcPts val="0"/>
              </a:spcBef>
            </a:pPr>
            <a:r>
              <a:rPr lang="el-GR" sz="2800" dirty="0" smtClean="0"/>
              <a:t>Ο αριθμοδείκτης αυτός επιτρέπει να δούμε πόσες φορές </a:t>
            </a:r>
            <a:r>
              <a:rPr lang="el-GR" sz="2800" b="1" dirty="0" smtClean="0"/>
              <a:t>ανανεώθηκαν</a:t>
            </a:r>
            <a:r>
              <a:rPr lang="el-GR" sz="2800" dirty="0" smtClean="0"/>
              <a:t> </a:t>
            </a:r>
            <a:r>
              <a:rPr lang="el-GR" sz="2800" b="1" dirty="0" smtClean="0"/>
              <a:t>τα αποθέματα </a:t>
            </a:r>
            <a:r>
              <a:rPr lang="el-GR" sz="2800" dirty="0" smtClean="0"/>
              <a:t>της επιχείρησης σε σχέση με τις πωλήσεις της μέσα στη χρήση. Χρησιμοποιείται για να διαπιστωθεί η ταχύτητα με την οποία τα αποθέματα διατέθηκαν και αντικαταστάθηκαν κατά τη διάρκεια της χρήσης. Αν διαιρέσουμε το 365 με τον αριθμό αυτόν </a:t>
            </a:r>
            <a:r>
              <a:rPr lang="el-GR" sz="2800" b="1" dirty="0" smtClean="0"/>
              <a:t>διαπιστώνουμε τον αριθμό των ημερών που παρέμειναν τα αποθέματα στην επιχείρηση </a:t>
            </a:r>
            <a:r>
              <a:rPr lang="el-GR" sz="2800" dirty="0" smtClean="0"/>
              <a:t>ώσπου να πωληθούν. </a:t>
            </a:r>
          </a:p>
        </p:txBody>
      </p:sp>
    </p:spTree>
    <p:extLst>
      <p:ext uri="{BB962C8B-B14F-4D97-AF65-F5344CB8AC3E}">
        <p14:creationId xmlns:p14="http://schemas.microsoft.com/office/powerpoint/2010/main" val="3590805707"/>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490537"/>
          </a:xfrm>
        </p:spPr>
        <p:txBody>
          <a:bodyPr/>
          <a:lstStyle/>
          <a:p>
            <a:pPr eaLnBrk="1" hangingPunct="1"/>
            <a:r>
              <a:rPr lang="el-GR" sz="3200" b="1" u="sng" dirty="0" smtClean="0"/>
              <a:t>3</a:t>
            </a:r>
            <a:r>
              <a:rPr lang="en-US" sz="3200" b="1" u="sng" dirty="0" smtClean="0"/>
              <a:t>.</a:t>
            </a:r>
            <a:r>
              <a:rPr lang="el-GR" sz="3200" b="1" u="sng" dirty="0" smtClean="0"/>
              <a:t> Δείκτης ταχύτητας είσπραξης απαιτήσεων</a:t>
            </a:r>
            <a:r>
              <a:rPr lang="el-GR" sz="4000" dirty="0" smtClean="0"/>
              <a:t> </a:t>
            </a:r>
          </a:p>
        </p:txBody>
      </p:sp>
      <p:sp>
        <p:nvSpPr>
          <p:cNvPr id="51203" name="Rectangle 3"/>
          <p:cNvSpPr>
            <a:spLocks noGrp="1" noChangeArrowheads="1"/>
          </p:cNvSpPr>
          <p:nvPr>
            <p:ph type="body" idx="1"/>
          </p:nvPr>
        </p:nvSpPr>
        <p:spPr>
          <a:xfrm>
            <a:off x="0" y="1125538"/>
            <a:ext cx="9144000" cy="5732462"/>
          </a:xfrm>
        </p:spPr>
        <p:txBody>
          <a:bodyPr/>
          <a:lstStyle/>
          <a:p>
            <a:pPr eaLnBrk="1" hangingPunct="1">
              <a:buFontTx/>
              <a:buNone/>
            </a:pPr>
            <a:endParaRPr lang="el-GR" sz="2800" b="1" dirty="0" smtClean="0"/>
          </a:p>
          <a:p>
            <a:pPr eaLnBrk="1" hangingPunct="1">
              <a:buFontTx/>
              <a:buNone/>
            </a:pPr>
            <a:r>
              <a:rPr lang="el-GR" sz="2800" b="1" dirty="0" smtClean="0"/>
              <a:t>ΔΤΕΑ = </a:t>
            </a:r>
            <a:r>
              <a:rPr lang="el-GR" sz="2800" b="1" u="sng" dirty="0" smtClean="0"/>
              <a:t>Κύκλος Εργασιών</a:t>
            </a:r>
            <a:r>
              <a:rPr lang="el-GR" sz="2800" b="1" dirty="0" smtClean="0"/>
              <a:t> = </a:t>
            </a:r>
            <a:r>
              <a:rPr lang="el-GR" sz="2800" b="1" u="sng" dirty="0" smtClean="0"/>
              <a:t>112.000</a:t>
            </a:r>
            <a:r>
              <a:rPr lang="el-GR" sz="2800" b="1" dirty="0" smtClean="0"/>
              <a:t> = 7 φορές</a:t>
            </a:r>
          </a:p>
          <a:p>
            <a:pPr eaLnBrk="1" hangingPunct="1">
              <a:buFontTx/>
              <a:buNone/>
            </a:pPr>
            <a:r>
              <a:rPr lang="el-GR" sz="2800" b="1" dirty="0" smtClean="0"/>
              <a:t>                  Απαιτήσεις</a:t>
            </a:r>
            <a:r>
              <a:rPr lang="el-GR" sz="2800" dirty="0" smtClean="0"/>
              <a:t>             </a:t>
            </a:r>
            <a:r>
              <a:rPr lang="el-GR" sz="2800" b="1" dirty="0" smtClean="0"/>
              <a:t>16.000</a:t>
            </a:r>
          </a:p>
          <a:p>
            <a:pPr eaLnBrk="1" hangingPunct="1">
              <a:buFontTx/>
              <a:buNone/>
            </a:pPr>
            <a:r>
              <a:rPr lang="el-GR" sz="2800" b="1" dirty="0" smtClean="0"/>
              <a:t>365 / 7 = 52,14</a:t>
            </a:r>
          </a:p>
          <a:p>
            <a:pPr eaLnBrk="1" hangingPunct="1">
              <a:buFontTx/>
              <a:buNone/>
            </a:pPr>
            <a:r>
              <a:rPr lang="el-GR" sz="2800" dirty="0" smtClean="0"/>
              <a:t>Ο συγκεκριμένος δείκτης:</a:t>
            </a:r>
          </a:p>
          <a:p>
            <a:pPr algn="just" eaLnBrk="1" hangingPunct="1"/>
            <a:r>
              <a:rPr lang="el-GR" sz="2800" dirty="0" smtClean="0"/>
              <a:t>Φανερώνει </a:t>
            </a:r>
            <a:r>
              <a:rPr lang="el-GR" sz="2800" b="1" dirty="0" smtClean="0"/>
              <a:t>πόσες φορές εισπράττονται</a:t>
            </a:r>
            <a:r>
              <a:rPr lang="el-GR" sz="2800" dirty="0" smtClean="0"/>
              <a:t> κατά τη διάρκεια μιας χρήσης οι απαιτήσεις της εταιρίας. </a:t>
            </a:r>
          </a:p>
          <a:p>
            <a:pPr algn="just" eaLnBrk="1" hangingPunct="1"/>
            <a:r>
              <a:rPr lang="el-GR" sz="2800" dirty="0" smtClean="0"/>
              <a:t>Αν διαιρέσουμε το ΔΤΕΑ με τις μέρες του χρόνου τότε βρίσκουμε τη Μέση Διάρκεια Παραμονής των Απαιτήσεων στην επιχείρηση. Δηλαδή σε </a:t>
            </a:r>
            <a:r>
              <a:rPr lang="el-GR" sz="2800" b="1" dirty="0" smtClean="0"/>
              <a:t>πόσες μέρες εισπράττονται</a:t>
            </a:r>
            <a:r>
              <a:rPr lang="el-GR" sz="2800" dirty="0" smtClean="0"/>
              <a:t> οι απαιτήσεις. </a:t>
            </a:r>
          </a:p>
        </p:txBody>
      </p:sp>
    </p:spTree>
    <p:extLst>
      <p:ext uri="{BB962C8B-B14F-4D97-AF65-F5344CB8AC3E}">
        <p14:creationId xmlns:p14="http://schemas.microsoft.com/office/powerpoint/2010/main" val="3824689520"/>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706437"/>
          </a:xfrm>
        </p:spPr>
        <p:txBody>
          <a:bodyPr/>
          <a:lstStyle/>
          <a:p>
            <a:pPr eaLnBrk="1" hangingPunct="1"/>
            <a:r>
              <a:rPr lang="el-GR" sz="3200" b="1" u="sng" dirty="0" smtClean="0"/>
              <a:t>4. Δείκτης ταχύτητας πληρωμής βραχυπρόθεσμων υποχρεώσεων</a:t>
            </a:r>
          </a:p>
        </p:txBody>
      </p:sp>
      <p:sp>
        <p:nvSpPr>
          <p:cNvPr id="52227" name="Rectangle 3"/>
          <p:cNvSpPr>
            <a:spLocks noGrp="1" noChangeArrowheads="1"/>
          </p:cNvSpPr>
          <p:nvPr>
            <p:ph type="body" idx="1"/>
          </p:nvPr>
        </p:nvSpPr>
        <p:spPr>
          <a:xfrm>
            <a:off x="0" y="1268413"/>
            <a:ext cx="9144000" cy="5589587"/>
          </a:xfrm>
        </p:spPr>
        <p:txBody>
          <a:bodyPr/>
          <a:lstStyle/>
          <a:p>
            <a:pPr eaLnBrk="1" hangingPunct="1">
              <a:lnSpc>
                <a:spcPct val="90000"/>
              </a:lnSpc>
              <a:buFontTx/>
              <a:buNone/>
            </a:pPr>
            <a:r>
              <a:rPr lang="el-GR" sz="2400" b="1" dirty="0" smtClean="0"/>
              <a:t>ΔΤΠΒΥ = </a:t>
            </a:r>
            <a:r>
              <a:rPr lang="el-GR" sz="2800" b="1" u="sng" dirty="0" smtClean="0"/>
              <a:t>Κόστος πωληθέντων</a:t>
            </a:r>
            <a:r>
              <a:rPr lang="el-GR" sz="2400" b="1" u="sng" dirty="0" smtClean="0"/>
              <a:t> </a:t>
            </a:r>
            <a:r>
              <a:rPr lang="el-GR" sz="2400" b="1" dirty="0" smtClean="0"/>
              <a:t>                                            </a:t>
            </a:r>
            <a:endParaRPr lang="el-GR" sz="2400" b="1" u="sng" dirty="0" smtClean="0"/>
          </a:p>
          <a:p>
            <a:pPr eaLnBrk="1" hangingPunct="1">
              <a:lnSpc>
                <a:spcPct val="90000"/>
              </a:lnSpc>
              <a:buFontTx/>
              <a:buNone/>
            </a:pPr>
            <a:r>
              <a:rPr lang="el-GR" sz="2700" b="1" dirty="0" smtClean="0"/>
              <a:t>               Βραχυπρόθεσμες υποχρεώσεις</a:t>
            </a:r>
          </a:p>
          <a:p>
            <a:pPr eaLnBrk="1" hangingPunct="1">
              <a:lnSpc>
                <a:spcPct val="90000"/>
              </a:lnSpc>
              <a:buFontTx/>
              <a:buNone/>
            </a:pPr>
            <a:r>
              <a:rPr lang="el-GR" sz="2700" b="1" dirty="0" smtClean="0"/>
              <a:t>ΔΤΠΒΥ = </a:t>
            </a:r>
            <a:r>
              <a:rPr lang="el-GR" sz="2700" b="1" u="sng" dirty="0" smtClean="0"/>
              <a:t>100.000</a:t>
            </a:r>
            <a:r>
              <a:rPr lang="el-GR" sz="2700" b="1" dirty="0" smtClean="0"/>
              <a:t> = 5 φορές         </a:t>
            </a:r>
            <a:r>
              <a:rPr lang="el-GR" sz="2700" b="1" u="sng" dirty="0" smtClean="0"/>
              <a:t>365</a:t>
            </a:r>
            <a:r>
              <a:rPr lang="el-GR" sz="2700" b="1" dirty="0" smtClean="0"/>
              <a:t>  = 73 μέρες</a:t>
            </a:r>
          </a:p>
          <a:p>
            <a:pPr eaLnBrk="1" hangingPunct="1">
              <a:lnSpc>
                <a:spcPct val="90000"/>
              </a:lnSpc>
              <a:buFontTx/>
              <a:buNone/>
            </a:pPr>
            <a:r>
              <a:rPr lang="el-GR" sz="2700" b="1" dirty="0" smtClean="0"/>
              <a:t>                  20.000                             5</a:t>
            </a:r>
          </a:p>
          <a:p>
            <a:pPr marL="0" indent="0" algn="just" eaLnBrk="1" hangingPunct="1">
              <a:spcBef>
                <a:spcPts val="0"/>
              </a:spcBef>
            </a:pPr>
            <a:r>
              <a:rPr lang="el-GR" dirty="0" smtClean="0"/>
              <a:t>Δείχνει </a:t>
            </a:r>
            <a:r>
              <a:rPr lang="el-GR" b="1" dirty="0" smtClean="0"/>
              <a:t>πόσες φορές μέσα στη χρήση ανανεώθηκαν οι πιστώσεις </a:t>
            </a:r>
            <a:r>
              <a:rPr lang="el-GR" dirty="0" smtClean="0"/>
              <a:t>που δόθηκαν στην εταιρία. Διαιρώντας τον ΔΤΠΒΥ με τις ημέρες του έτους βρίσκουμε τη </a:t>
            </a:r>
            <a:r>
              <a:rPr lang="el-GR" b="1" dirty="0" smtClean="0"/>
              <a:t>μέση διάρκεια απλήρωτων υποχρεώσεων</a:t>
            </a:r>
            <a:r>
              <a:rPr lang="el-GR" dirty="0" smtClean="0"/>
              <a:t> της επιχείρησης, δηλαδή σε </a:t>
            </a:r>
            <a:r>
              <a:rPr lang="el-GR" b="1" dirty="0" smtClean="0"/>
              <a:t>πόσες μέρες πληρώνονται</a:t>
            </a:r>
            <a:r>
              <a:rPr lang="el-GR" dirty="0" smtClean="0"/>
              <a:t> οι υποχρεώσεις της επιχείρησης</a:t>
            </a:r>
          </a:p>
        </p:txBody>
      </p:sp>
    </p:spTree>
    <p:extLst>
      <p:ext uri="{BB962C8B-B14F-4D97-AF65-F5344CB8AC3E}">
        <p14:creationId xmlns:p14="http://schemas.microsoft.com/office/powerpoint/2010/main" val="6837681"/>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633412"/>
          </a:xfrm>
        </p:spPr>
        <p:txBody>
          <a:bodyPr/>
          <a:lstStyle/>
          <a:p>
            <a:pPr eaLnBrk="1" hangingPunct="1"/>
            <a:r>
              <a:rPr lang="el-GR" sz="3200" b="1" dirty="0" smtClean="0"/>
              <a:t>ΔΕΙΚΤΕΣ ΑΠΟΔΟΤΙΚΟΤΗΤΑΣ</a:t>
            </a:r>
          </a:p>
        </p:txBody>
      </p:sp>
      <p:sp>
        <p:nvSpPr>
          <p:cNvPr id="44035" name="Rectangle 3"/>
          <p:cNvSpPr>
            <a:spLocks noGrp="1" noChangeArrowheads="1"/>
          </p:cNvSpPr>
          <p:nvPr>
            <p:ph type="body" idx="1"/>
          </p:nvPr>
        </p:nvSpPr>
        <p:spPr>
          <a:xfrm>
            <a:off x="0" y="1125538"/>
            <a:ext cx="9144000" cy="5472112"/>
          </a:xfrm>
        </p:spPr>
        <p:txBody>
          <a:bodyPr/>
          <a:lstStyle/>
          <a:p>
            <a:pPr algn="just" eaLnBrk="1" hangingPunct="1">
              <a:buFontTx/>
              <a:buNone/>
              <a:defRPr/>
            </a:pPr>
            <a:r>
              <a:rPr lang="el-GR" dirty="0" smtClean="0"/>
              <a:t>Οι συγκεκριμένοι δείκτες μετρούν:</a:t>
            </a:r>
          </a:p>
          <a:p>
            <a:pPr marL="514350" indent="-514350" algn="just" eaLnBrk="1" hangingPunct="1">
              <a:defRPr/>
            </a:pPr>
            <a:r>
              <a:rPr lang="el-GR" dirty="0" smtClean="0"/>
              <a:t>Την αποδοτικότητα μιας επιχείρησης. </a:t>
            </a:r>
          </a:p>
          <a:p>
            <a:pPr marL="514350" indent="-514350" algn="just" eaLnBrk="1" hangingPunct="1">
              <a:defRPr/>
            </a:pPr>
            <a:r>
              <a:rPr lang="el-GR" dirty="0" smtClean="0"/>
              <a:t>Τη δυναμικότητα των κερδών της.</a:t>
            </a:r>
          </a:p>
          <a:p>
            <a:pPr marL="514350" indent="-514350" algn="just" eaLnBrk="1" hangingPunct="1">
              <a:defRPr/>
            </a:pPr>
            <a:r>
              <a:rPr lang="el-GR" dirty="0" smtClean="0"/>
              <a:t>Την ικανότητα της διοικήσεώς της. </a:t>
            </a:r>
          </a:p>
          <a:p>
            <a:pPr marL="514350" indent="-514350" algn="just" eaLnBrk="1" hangingPunct="1">
              <a:defRPr/>
            </a:pPr>
            <a:r>
              <a:rPr lang="el-GR" dirty="0" smtClean="0"/>
              <a:t>Το βαθμό επιτυχίας ή αποτυχίας μιας επιχείρησης σε δεδομένη χρονική περίοδο.</a:t>
            </a:r>
          </a:p>
        </p:txBody>
      </p:sp>
    </p:spTree>
    <p:extLst>
      <p:ext uri="{BB962C8B-B14F-4D97-AF65-F5344CB8AC3E}">
        <p14:creationId xmlns:p14="http://schemas.microsoft.com/office/powerpoint/2010/main" val="536790323"/>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908050"/>
          </a:xfrm>
        </p:spPr>
        <p:txBody>
          <a:bodyPr/>
          <a:lstStyle/>
          <a:p>
            <a:pPr eaLnBrk="1" hangingPunct="1"/>
            <a:r>
              <a:rPr lang="el-GR" sz="3200" b="1" u="sng" dirty="0" smtClean="0"/>
              <a:t>1. Δείκτης Χρηματοοικονομικής Μόχλευσης</a:t>
            </a:r>
            <a:r>
              <a:rPr lang="el-GR" sz="4000" dirty="0" smtClean="0"/>
              <a:t> </a:t>
            </a:r>
          </a:p>
        </p:txBody>
      </p:sp>
      <p:sp>
        <p:nvSpPr>
          <p:cNvPr id="54275" name="Rectangle 3"/>
          <p:cNvSpPr>
            <a:spLocks noGrp="1" noChangeArrowheads="1"/>
          </p:cNvSpPr>
          <p:nvPr>
            <p:ph type="body" idx="1"/>
          </p:nvPr>
        </p:nvSpPr>
        <p:spPr>
          <a:xfrm>
            <a:off x="0" y="1052513"/>
            <a:ext cx="9144000" cy="5805487"/>
          </a:xfrm>
        </p:spPr>
        <p:txBody>
          <a:bodyPr/>
          <a:lstStyle/>
          <a:p>
            <a:pPr eaLnBrk="1" hangingPunct="1">
              <a:lnSpc>
                <a:spcPct val="90000"/>
              </a:lnSpc>
              <a:buFontTx/>
              <a:buNone/>
            </a:pPr>
            <a:r>
              <a:rPr lang="el-GR" sz="2400" b="1" dirty="0" smtClean="0"/>
              <a:t>ΔΧΟΜ = </a:t>
            </a:r>
            <a:r>
              <a:rPr lang="el-GR" sz="2400" b="1" u="sng" dirty="0" smtClean="0"/>
              <a:t>Αποδοτικότητα Ιδίων Κεφαλαίων</a:t>
            </a:r>
            <a:r>
              <a:rPr lang="el-GR" sz="2400" b="1" dirty="0" smtClean="0"/>
              <a:t>           </a:t>
            </a:r>
          </a:p>
          <a:p>
            <a:pPr eaLnBrk="1" hangingPunct="1">
              <a:lnSpc>
                <a:spcPct val="90000"/>
              </a:lnSpc>
              <a:buFontTx/>
              <a:buNone/>
            </a:pPr>
            <a:r>
              <a:rPr lang="el-GR" sz="2400" b="1" dirty="0" smtClean="0"/>
              <a:t>              </a:t>
            </a:r>
            <a:r>
              <a:rPr lang="el-GR" sz="2200" b="1" dirty="0" smtClean="0"/>
              <a:t>Αποδοτικότητα Συνολικά Απασχολούμενων Κεφαλαίων</a:t>
            </a:r>
          </a:p>
          <a:p>
            <a:pPr eaLnBrk="1" hangingPunct="1">
              <a:lnSpc>
                <a:spcPct val="90000"/>
              </a:lnSpc>
              <a:buFontTx/>
              <a:buNone/>
            </a:pPr>
            <a:r>
              <a:rPr lang="el-GR" sz="2400" b="1" dirty="0" smtClean="0"/>
              <a:t>ΔΧΟΜ = </a:t>
            </a:r>
            <a:r>
              <a:rPr lang="en-US" sz="2400" b="1" dirty="0" smtClean="0"/>
              <a:t>ROE/ROA  </a:t>
            </a:r>
            <a:r>
              <a:rPr lang="el-GR" sz="2400" b="1" dirty="0" smtClean="0"/>
              <a:t>Αν τώρα έχουμε: ΔΟΜ =</a:t>
            </a:r>
            <a:r>
              <a:rPr lang="el-GR" sz="2200" b="1" dirty="0" smtClean="0"/>
              <a:t> </a:t>
            </a:r>
            <a:r>
              <a:rPr lang="el-GR" sz="2400" b="1" u="sng" dirty="0" smtClean="0"/>
              <a:t>45%</a:t>
            </a:r>
            <a:r>
              <a:rPr lang="el-GR" sz="2200" b="1" dirty="0" smtClean="0"/>
              <a:t> = </a:t>
            </a:r>
            <a:r>
              <a:rPr lang="el-GR" sz="2400" b="1" dirty="0" smtClean="0"/>
              <a:t>3</a:t>
            </a:r>
            <a:endParaRPr lang="el-GR" sz="2400" b="1" u="sng" dirty="0" smtClean="0"/>
          </a:p>
          <a:p>
            <a:pPr eaLnBrk="1" hangingPunct="1">
              <a:lnSpc>
                <a:spcPct val="90000"/>
              </a:lnSpc>
              <a:buFontTx/>
              <a:buNone/>
            </a:pPr>
            <a:r>
              <a:rPr lang="el-GR" sz="2400" dirty="0" smtClean="0"/>
              <a:t>            </a:t>
            </a:r>
            <a:r>
              <a:rPr lang="en-US" sz="2400" dirty="0" smtClean="0"/>
              <a:t>			</a:t>
            </a:r>
            <a:r>
              <a:rPr lang="el-GR" sz="2400" dirty="0" smtClean="0"/>
              <a:t>		           </a:t>
            </a:r>
            <a:r>
              <a:rPr lang="el-GR" sz="2400" b="1" dirty="0" smtClean="0"/>
              <a:t>15%</a:t>
            </a:r>
          </a:p>
          <a:p>
            <a:pPr marL="0" indent="0" algn="just" eaLnBrk="1" hangingPunct="1">
              <a:spcBef>
                <a:spcPts val="0"/>
              </a:spcBef>
            </a:pPr>
            <a:r>
              <a:rPr lang="el-GR" sz="2600" dirty="0" smtClean="0"/>
              <a:t>Με τον εν λόγω δείκτη παρατηρούμε την επίδραση που ασκεί η χρησιμοποίηση των δανειακών κεφαλαίων στην αποδοτικότητα των ιδίων κεφαλαίων της εταιρείας. </a:t>
            </a:r>
          </a:p>
          <a:p>
            <a:pPr marL="0" indent="0" algn="just" eaLnBrk="1" hangingPunct="1">
              <a:spcBef>
                <a:spcPts val="0"/>
              </a:spcBef>
            </a:pPr>
            <a:r>
              <a:rPr lang="el-GR" sz="2600" dirty="0" smtClean="0">
                <a:solidFill>
                  <a:srgbClr val="002060"/>
                </a:solidFill>
              </a:rPr>
              <a:t>Αν </a:t>
            </a:r>
            <a:r>
              <a:rPr lang="el-GR" sz="2600" b="1" dirty="0" smtClean="0">
                <a:solidFill>
                  <a:srgbClr val="002060"/>
                </a:solidFill>
              </a:rPr>
              <a:t>ΔΧΟΜ &gt; 1</a:t>
            </a:r>
            <a:r>
              <a:rPr lang="el-GR" sz="2600" dirty="0" smtClean="0">
                <a:solidFill>
                  <a:srgbClr val="002060"/>
                </a:solidFill>
              </a:rPr>
              <a:t> </a:t>
            </a:r>
            <a:r>
              <a:rPr lang="el-GR" sz="2600" dirty="0" smtClean="0"/>
              <a:t>η χρήση ξένων κεφαλαίων στα κέρδη της επιχείρησης (εφόσον είναι κερδοφόρα) είναι </a:t>
            </a:r>
            <a:r>
              <a:rPr lang="el-GR" sz="2600" b="1" dirty="0" smtClean="0">
                <a:solidFill>
                  <a:srgbClr val="002060"/>
                </a:solidFill>
              </a:rPr>
              <a:t>θετική.</a:t>
            </a:r>
          </a:p>
          <a:p>
            <a:pPr marL="0" indent="0" algn="just" eaLnBrk="1" hangingPunct="1">
              <a:spcBef>
                <a:spcPts val="0"/>
              </a:spcBef>
            </a:pPr>
            <a:r>
              <a:rPr lang="el-GR" sz="2600" dirty="0" smtClean="0">
                <a:solidFill>
                  <a:srgbClr val="7030A0"/>
                </a:solidFill>
              </a:rPr>
              <a:t>Αν </a:t>
            </a:r>
            <a:r>
              <a:rPr lang="el-GR" sz="2600" b="1" dirty="0" smtClean="0">
                <a:solidFill>
                  <a:srgbClr val="7030A0"/>
                </a:solidFill>
              </a:rPr>
              <a:t>ΔΧΟΜ = 1</a:t>
            </a:r>
            <a:r>
              <a:rPr lang="el-GR" sz="2600" dirty="0" smtClean="0">
                <a:solidFill>
                  <a:srgbClr val="7030A0"/>
                </a:solidFill>
              </a:rPr>
              <a:t> </a:t>
            </a:r>
            <a:r>
              <a:rPr lang="el-GR" sz="2600" dirty="0" smtClean="0"/>
              <a:t>η χρήση ξένων κεφαλαίων στα κέρδη της επιχείρησης είναι </a:t>
            </a:r>
            <a:r>
              <a:rPr lang="el-GR" sz="2600" b="1" dirty="0" smtClean="0">
                <a:solidFill>
                  <a:srgbClr val="7030A0"/>
                </a:solidFill>
              </a:rPr>
              <a:t>μηδενική.</a:t>
            </a:r>
            <a:r>
              <a:rPr lang="el-GR" sz="2600" dirty="0" smtClean="0">
                <a:solidFill>
                  <a:srgbClr val="7030A0"/>
                </a:solidFill>
              </a:rPr>
              <a:t>  </a:t>
            </a:r>
          </a:p>
          <a:p>
            <a:pPr marL="0" indent="0" algn="just" eaLnBrk="1" hangingPunct="1">
              <a:spcBef>
                <a:spcPts val="0"/>
              </a:spcBef>
            </a:pPr>
            <a:r>
              <a:rPr lang="el-GR" sz="2600" dirty="0" smtClean="0">
                <a:solidFill>
                  <a:srgbClr val="FF0000"/>
                </a:solidFill>
              </a:rPr>
              <a:t>Αν </a:t>
            </a:r>
            <a:r>
              <a:rPr lang="el-GR" sz="2600" b="1" dirty="0" smtClean="0">
                <a:solidFill>
                  <a:srgbClr val="FF0000"/>
                </a:solidFill>
              </a:rPr>
              <a:t>ΔΧΟΜ &lt; 1</a:t>
            </a:r>
            <a:r>
              <a:rPr lang="el-GR" sz="2600" dirty="0" smtClean="0">
                <a:solidFill>
                  <a:srgbClr val="FF0000"/>
                </a:solidFill>
              </a:rPr>
              <a:t> </a:t>
            </a:r>
            <a:r>
              <a:rPr lang="el-GR" sz="2600" dirty="0" smtClean="0"/>
              <a:t>η χρήση ξένων κεφαλαίων στα κέρδη της επιχείρησης είναι </a:t>
            </a:r>
            <a:r>
              <a:rPr lang="el-GR" sz="2600" b="1" dirty="0" smtClean="0">
                <a:solidFill>
                  <a:srgbClr val="FF0000"/>
                </a:solidFill>
              </a:rPr>
              <a:t>αρνητική</a:t>
            </a:r>
            <a:r>
              <a:rPr lang="el-GR" sz="2600" b="1" dirty="0" smtClean="0"/>
              <a:t> </a:t>
            </a:r>
            <a:r>
              <a:rPr lang="el-GR" sz="2600" dirty="0" smtClean="0"/>
              <a:t>και δανείζεται με επαχθείς όρους.</a:t>
            </a:r>
            <a:endParaRPr lang="el-GR" sz="2600" b="1" dirty="0" smtClean="0"/>
          </a:p>
        </p:txBody>
      </p:sp>
    </p:spTree>
    <p:extLst>
      <p:ext uri="{BB962C8B-B14F-4D97-AF65-F5344CB8AC3E}">
        <p14:creationId xmlns:p14="http://schemas.microsoft.com/office/powerpoint/2010/main" val="2989675303"/>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sz="3600" b="1" dirty="0" smtClean="0">
                <a:solidFill>
                  <a:srgbClr val="996600"/>
                </a:solidFill>
              </a:rPr>
              <a:t>ΧΡΗΜΑΤΟΟΙΚΟΝΟΜΙΚΗ ΜΟΧΛΕΥΣΗ 2</a:t>
            </a:r>
            <a:endParaRPr lang="el-GR" sz="3600" dirty="0"/>
          </a:p>
        </p:txBody>
      </p:sp>
      <p:sp>
        <p:nvSpPr>
          <p:cNvPr id="3" name="2 - Θέση περιεχομένου"/>
          <p:cNvSpPr>
            <a:spLocks noGrp="1"/>
          </p:cNvSpPr>
          <p:nvPr>
            <p:ph idx="1"/>
          </p:nvPr>
        </p:nvSpPr>
        <p:spPr>
          <a:xfrm>
            <a:off x="0" y="980728"/>
            <a:ext cx="9144000" cy="5877272"/>
          </a:xfrm>
        </p:spPr>
        <p:txBody>
          <a:bodyPr/>
          <a:lstStyle/>
          <a:p>
            <a:pPr eaLnBrk="1" hangingPunct="1">
              <a:buFontTx/>
              <a:buNone/>
            </a:pPr>
            <a:r>
              <a:rPr lang="el-GR" dirty="0" smtClean="0"/>
              <a:t>Μονάδα μέτρησης χρηματοοικονομικού κίνδυνου</a:t>
            </a:r>
          </a:p>
          <a:p>
            <a:pPr eaLnBrk="1" hangingPunct="1">
              <a:buFontTx/>
              <a:buNone/>
            </a:pPr>
            <a:r>
              <a:rPr lang="el-GR" dirty="0" smtClean="0"/>
              <a:t>Βαθμός Χ.Μ. = </a:t>
            </a:r>
            <a:r>
              <a:rPr lang="el-GR" u="sng" dirty="0" smtClean="0"/>
              <a:t>% μεταβολή στα Μερίσματα</a:t>
            </a:r>
            <a:r>
              <a:rPr lang="el-GR" dirty="0" smtClean="0"/>
              <a:t> &gt;1</a:t>
            </a:r>
            <a:endParaRPr lang="el-GR" u="sng" dirty="0" smtClean="0"/>
          </a:p>
          <a:p>
            <a:pPr eaLnBrk="1" hangingPunct="1">
              <a:buFontTx/>
              <a:buNone/>
            </a:pPr>
            <a:r>
              <a:rPr lang="el-GR" dirty="0" smtClean="0"/>
              <a:t>              		 % μεταβολή στα Κέρδη</a:t>
            </a:r>
          </a:p>
          <a:p>
            <a:pPr algn="just"/>
            <a:r>
              <a:rPr lang="el-GR" sz="2500" b="1" dirty="0" smtClean="0"/>
              <a:t>Είδη Χρηματοοικονομικής Μόχλευσης</a:t>
            </a:r>
            <a:endParaRPr lang="el-GR" sz="2500" dirty="0" smtClean="0"/>
          </a:p>
          <a:p>
            <a:pPr algn="just"/>
            <a:r>
              <a:rPr lang="el-GR" sz="2500" b="1" dirty="0" smtClean="0">
                <a:solidFill>
                  <a:srgbClr val="002060"/>
                </a:solidFill>
              </a:rPr>
              <a:t>ΒΧΜ &gt; 1: </a:t>
            </a:r>
            <a:r>
              <a:rPr lang="el-GR" sz="2500" dirty="0" smtClean="0"/>
              <a:t>O Βαθμός απόδοσης των Ιδίων Κεφαλαίων είναι μεγαλύτερος από αυτόν του συνολικού Κεφαλαίου.</a:t>
            </a:r>
          </a:p>
          <a:p>
            <a:pPr algn="just"/>
            <a:r>
              <a:rPr lang="el-GR" sz="2500" b="1" dirty="0" smtClean="0">
                <a:solidFill>
                  <a:srgbClr val="FF0000"/>
                </a:solidFill>
              </a:rPr>
              <a:t>ΒΧΜ &lt; 1: </a:t>
            </a:r>
            <a:r>
              <a:rPr lang="el-GR" sz="2500" dirty="0" smtClean="0"/>
              <a:t>O Βαθμός απόδοσης των Ιδίων Κεφαλαίων είναι μικρότερος από αυτόν του συνολικού Κεφαλαίου.</a:t>
            </a:r>
          </a:p>
          <a:p>
            <a:pPr algn="just"/>
            <a:r>
              <a:rPr lang="el-GR" sz="2500" b="1" dirty="0" smtClean="0">
                <a:solidFill>
                  <a:srgbClr val="7030A0"/>
                </a:solidFill>
              </a:rPr>
              <a:t>ΒΧΜ = 1: </a:t>
            </a:r>
            <a:r>
              <a:rPr lang="el-GR" sz="2500" dirty="0" smtClean="0"/>
              <a:t>O Βαθμός απόδοσης των Ιδίων Κεφαλαίων είναι ίσος με αυτόν του συνολικού Κεφαλαίου.</a:t>
            </a:r>
          </a:p>
          <a:p>
            <a:pPr algn="just" eaLnBrk="1" hangingPunct="1">
              <a:buFontTx/>
              <a:buNone/>
            </a:pPr>
            <a:endParaRPr lang="el-GR" sz="2500" dirty="0" smtClean="0"/>
          </a:p>
          <a:p>
            <a:pPr algn="just"/>
            <a:endParaRPr lang="el-GR" sz="2500" dirty="0"/>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lstStyle/>
          <a:p>
            <a:r>
              <a:rPr lang="el-GR" sz="3600" b="1" dirty="0" smtClean="0">
                <a:solidFill>
                  <a:srgbClr val="996600"/>
                </a:solidFill>
              </a:rPr>
              <a:t/>
            </a:r>
            <a:br>
              <a:rPr lang="el-GR" sz="3600" b="1" dirty="0" smtClean="0">
                <a:solidFill>
                  <a:srgbClr val="996600"/>
                </a:solidFill>
              </a:rPr>
            </a:br>
            <a:r>
              <a:rPr lang="el-GR" sz="3600" b="1" dirty="0" smtClean="0">
                <a:solidFill>
                  <a:srgbClr val="996600"/>
                </a:solidFill>
              </a:rPr>
              <a:t>ΧΡΗΜΑΤΟΟΙΚΟΝΟΜΙΚΗ ΜΟΧΛΕΥΣΗ 2</a:t>
            </a:r>
            <a:r>
              <a:rPr lang="el-GR" b="1" u="sng" dirty="0" smtClean="0">
                <a:solidFill>
                  <a:srgbClr val="996600"/>
                </a:solidFill>
              </a:rPr>
              <a:t/>
            </a:r>
            <a:br>
              <a:rPr lang="el-GR" b="1" u="sng" dirty="0" smtClean="0">
                <a:solidFill>
                  <a:srgbClr val="996600"/>
                </a:solidFill>
              </a:rPr>
            </a:br>
            <a:endParaRPr lang="el-GR"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Ορίζεται ως η </a:t>
            </a:r>
            <a:r>
              <a:rPr lang="el-GR" b="1" dirty="0" smtClean="0"/>
              <a:t>χρησιμοποίηση</a:t>
            </a:r>
            <a:r>
              <a:rPr lang="el-GR" dirty="0" smtClean="0"/>
              <a:t> </a:t>
            </a:r>
            <a:r>
              <a:rPr lang="el-GR" dirty="0" smtClean="0">
                <a:solidFill>
                  <a:srgbClr val="C00000"/>
                </a:solidFill>
              </a:rPr>
              <a:t>δανειακών κεφαλαίων</a:t>
            </a:r>
            <a:r>
              <a:rPr lang="el-GR" dirty="0" smtClean="0"/>
              <a:t> με σκοπό την απόδοση των </a:t>
            </a:r>
            <a:r>
              <a:rPr lang="el-GR" dirty="0" smtClean="0">
                <a:solidFill>
                  <a:schemeClr val="accent6"/>
                </a:solidFill>
              </a:rPr>
              <a:t>ιδίων κεφαλαίων.</a:t>
            </a:r>
            <a:r>
              <a:rPr lang="el-GR" dirty="0" smtClean="0"/>
              <a:t> Έτσι λοιπόν ο όρος συσχετίζει το ενεργητικό με το παθητικό τμήμα στον ισολογισμό. Γενικά η ύπαρξη ξένου κεφαλαίου φέρνει μεγαλύτερες αποδόσεις, παρ' όλα αυτά φέρνει αντίθετα αποτελέσματα όταν η απόδοση του ενεργητικού είναι μικρότερη από το κόστος των δανειακών κεφαλαίων. </a:t>
            </a: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200" b="1" dirty="0" smtClean="0"/>
              <a:t>ΔΙΑΔΙΚΑΣΙΕΣ ΥΠΟΛΟΓΙΣΜΟΥ ΤΑΜΕΙΑΚΟΥ ΠΡΟΫΠΟΛΟΓΙΣΜΟΥ (2)</a:t>
            </a:r>
            <a:endParaRPr lang="el-GR" sz="3200" b="1" dirty="0"/>
          </a:p>
        </p:txBody>
      </p:sp>
      <p:sp>
        <p:nvSpPr>
          <p:cNvPr id="3" name="2 - Θέση περιεχομένου"/>
          <p:cNvSpPr>
            <a:spLocks noGrp="1"/>
          </p:cNvSpPr>
          <p:nvPr>
            <p:ph idx="1"/>
          </p:nvPr>
        </p:nvSpPr>
        <p:spPr>
          <a:xfrm>
            <a:off x="323528" y="1600200"/>
            <a:ext cx="8496944" cy="4853136"/>
          </a:xfrm>
        </p:spPr>
        <p:txBody>
          <a:bodyPr/>
          <a:lstStyle/>
          <a:p>
            <a:pPr marL="457200" indent="-457200" algn="just">
              <a:buFont typeface="+mj-lt"/>
              <a:buAutoNum type="arabicPeriod"/>
            </a:pPr>
            <a:r>
              <a:rPr lang="el-GR" sz="2400" dirty="0" smtClean="0"/>
              <a:t>Προσδιορισμός κατώτατου ορίου χρηματικών αποθεμάτων ανά περίοδο εμπειρικά και με βάση την ιστορία της επιχείρησης. </a:t>
            </a:r>
          </a:p>
          <a:p>
            <a:pPr marL="457200" indent="-457200" algn="just">
              <a:buFont typeface="+mj-lt"/>
              <a:buAutoNum type="arabicPeriod"/>
            </a:pPr>
            <a:r>
              <a:rPr lang="el-GR" sz="2400" dirty="0" smtClean="0"/>
              <a:t>Πρόβλεψη πωλήσεων με βάση την εμπειρία του παρελθόντος, έρευνες αγοράς, μακροοικονομικά στοιχεία, μαθηματικές μεθόδους προβλέψεων (προσομοιώσεις με στοχαστικά και δυναμικά μοντέλα). Προσοχή χρειάζεται στο ότι οι μελλοντικές προβλέψεις επηρεάζονται από τη σημερινή ψυχολογία: τείνουν να είναι υπεραισιόδοξες σε περιόδους ανάπτυξης και απαισιόδοξες σε περιόδους κρίσης.</a:t>
            </a:r>
            <a:endParaRPr lang="el-GR" sz="2400" dirty="0"/>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rgbClr val="996600"/>
                </a:solidFill>
              </a:rPr>
              <a:t>ΧΡΗΜΑΤΟΟΙΚΟΝΟΜΙΚΗ ΜΟΧΛΕΥΣΗ 3</a:t>
            </a:r>
            <a:endParaRPr lang="el-GR" sz="3600" dirty="0"/>
          </a:p>
        </p:txBody>
      </p:sp>
      <p:sp>
        <p:nvSpPr>
          <p:cNvPr id="3" name="2 - Θέση περιεχομένου"/>
          <p:cNvSpPr>
            <a:spLocks noGrp="1"/>
          </p:cNvSpPr>
          <p:nvPr>
            <p:ph idx="1"/>
          </p:nvPr>
        </p:nvSpPr>
        <p:spPr>
          <a:xfrm>
            <a:off x="0" y="1412776"/>
            <a:ext cx="9144000" cy="5445224"/>
          </a:xfrm>
        </p:spPr>
        <p:txBody>
          <a:bodyPr/>
          <a:lstStyle/>
          <a:p>
            <a:pPr algn="just"/>
            <a:r>
              <a:rPr lang="el-GR" dirty="0" smtClean="0"/>
              <a:t>Αν η επιχείρηση αδυνατεί να καλύψει τις υποχρεώσεις της μπορεί να πτωχεύσει. Όταν χρησιμοποιείται χρηματοοικονομική μόχλευση τότε μεταβολές στα καθαρά λειτουργικά κέρδη επιφέρουν ακόμη μεγαλύτερες μεταβολές στα κέρδη προς διάθεση ανά μετοχή.</a:t>
            </a:r>
            <a:endParaRPr lang="el-GR" dirty="0"/>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lstStyle/>
          <a:p>
            <a:r>
              <a:rPr lang="el-GR" sz="3600" b="1" dirty="0" smtClean="0">
                <a:solidFill>
                  <a:srgbClr val="996600"/>
                </a:solidFill>
              </a:rPr>
              <a:t>ΧΡΗΜΑΤΟΟΙΚΟΝΟΜΙΚΗ ΜΟΧΛΕΥΣΗ 4</a:t>
            </a:r>
            <a:endParaRPr lang="el-GR" sz="3600" dirty="0"/>
          </a:p>
        </p:txBody>
      </p:sp>
      <p:sp>
        <p:nvSpPr>
          <p:cNvPr id="3" name="2 - Θέση περιεχομένου"/>
          <p:cNvSpPr>
            <a:spLocks noGrp="1"/>
          </p:cNvSpPr>
          <p:nvPr>
            <p:ph idx="1"/>
          </p:nvPr>
        </p:nvSpPr>
        <p:spPr>
          <a:xfrm>
            <a:off x="0" y="836712"/>
            <a:ext cx="9144000" cy="6021288"/>
          </a:xfrm>
        </p:spPr>
        <p:txBody>
          <a:bodyPr/>
          <a:lstStyle/>
          <a:p>
            <a:pPr algn="ctr">
              <a:buNone/>
            </a:pPr>
            <a:r>
              <a:rPr lang="el-GR" sz="2800" b="1" dirty="0" smtClean="0"/>
              <a:t>Η επίδραση της τιμής της Μετοχής από τη Χρηματοοικονομική Μόχλευση</a:t>
            </a:r>
            <a:endParaRPr lang="el-GR" sz="2800" dirty="0" smtClean="0"/>
          </a:p>
          <a:p>
            <a:pPr algn="just"/>
            <a:r>
              <a:rPr lang="el-GR" sz="2800" dirty="0" smtClean="0"/>
              <a:t>Αν η ποσοστιαία αύξηση των ΚΑΜ είναι μεγαλύτερη από την ποσοστιαία αύξηση στο κόστος του μετοχικού κεφαλαίου, τότε η τιμή αυξάνει.</a:t>
            </a:r>
          </a:p>
          <a:p>
            <a:pPr algn="just"/>
            <a:r>
              <a:rPr lang="el-GR" sz="2800" dirty="0" smtClean="0"/>
              <a:t>Αν η ποσοστιαία αύξηση των ΚΑΜ είναι μικρότερη από την ποσοστιαία αύξηση στο κόστος του μετοχικού κεφαλαίου, τότε η τιμή μειώνεται.</a:t>
            </a:r>
          </a:p>
          <a:p>
            <a:pPr algn="just"/>
            <a:r>
              <a:rPr lang="el-GR" sz="2800" dirty="0" smtClean="0"/>
              <a:t>Αν η ποσοστιαία αύξηση των ΚΑΜ είναι ίση με την ποσοστιαία αύξηση στο κόστος του μετοχικού κεφαλαίου, τότε η τιμή παραμένει σταθερή.</a:t>
            </a:r>
          </a:p>
          <a:p>
            <a:pPr algn="just"/>
            <a:r>
              <a:rPr lang="el-GR" sz="2800" b="1" dirty="0" smtClean="0"/>
              <a:t>ΚΑΜ: Κέρδη Ανά Μετοχή</a:t>
            </a:r>
          </a:p>
          <a:p>
            <a:endParaRPr lang="el-GR" dirty="0"/>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b="1" u="sng" dirty="0" smtClean="0">
                <a:solidFill>
                  <a:srgbClr val="006600"/>
                </a:solidFill>
              </a:rPr>
              <a:t/>
            </a:r>
            <a:br>
              <a:rPr lang="el-GR" b="1" u="sng" dirty="0" smtClean="0">
                <a:solidFill>
                  <a:srgbClr val="006600"/>
                </a:solidFill>
              </a:rPr>
            </a:br>
            <a:r>
              <a:rPr lang="el-GR" b="1" dirty="0" smtClean="0">
                <a:solidFill>
                  <a:srgbClr val="006600"/>
                </a:solidFill>
              </a:rPr>
              <a:t>ΛΕΙΤΟΥΡΓΙΚΗ ΜΟΧΛΕΥΣΗ</a:t>
            </a:r>
            <a:r>
              <a:rPr lang="el-GR" i="1" dirty="0" smtClean="0">
                <a:solidFill>
                  <a:srgbClr val="006600"/>
                </a:solidFill>
              </a:rPr>
              <a:t/>
            </a:r>
            <a:br>
              <a:rPr lang="el-GR" i="1" dirty="0" smtClean="0">
                <a:solidFill>
                  <a:srgbClr val="006600"/>
                </a:solidFill>
              </a:rPr>
            </a:br>
            <a:endParaRPr lang="el-GR" dirty="0"/>
          </a:p>
        </p:txBody>
      </p:sp>
      <p:sp>
        <p:nvSpPr>
          <p:cNvPr id="3" name="2 - Θέση περιεχομένου"/>
          <p:cNvSpPr>
            <a:spLocks noGrp="1"/>
          </p:cNvSpPr>
          <p:nvPr>
            <p:ph idx="1"/>
          </p:nvPr>
        </p:nvSpPr>
        <p:spPr>
          <a:xfrm>
            <a:off x="0" y="980728"/>
            <a:ext cx="9144000" cy="5877272"/>
          </a:xfrm>
        </p:spPr>
        <p:txBody>
          <a:bodyPr/>
          <a:lstStyle/>
          <a:p>
            <a:pPr algn="just" eaLnBrk="1" hangingPunct="1">
              <a:buFontTx/>
              <a:buNone/>
            </a:pPr>
            <a:r>
              <a:rPr lang="el-GR" dirty="0" smtClean="0"/>
              <a:t>Μονάδα μέτρησης λειτουργικού κίνδυνου:</a:t>
            </a:r>
          </a:p>
          <a:p>
            <a:pPr eaLnBrk="1" hangingPunct="1">
              <a:buFontTx/>
              <a:buNone/>
            </a:pPr>
            <a:r>
              <a:rPr lang="el-GR" dirty="0" smtClean="0"/>
              <a:t>Βαθμός Λ.Μ. = </a:t>
            </a:r>
            <a:r>
              <a:rPr lang="el-GR" u="sng" dirty="0" smtClean="0"/>
              <a:t>% μεταβολή στα Κέρδη</a:t>
            </a:r>
            <a:r>
              <a:rPr lang="el-GR" dirty="0" smtClean="0"/>
              <a:t>     &gt; 1</a:t>
            </a:r>
            <a:endParaRPr lang="el-GR" u="sng" dirty="0" smtClean="0"/>
          </a:p>
          <a:p>
            <a:pPr eaLnBrk="1" hangingPunct="1">
              <a:buFontTx/>
              <a:buNone/>
            </a:pPr>
            <a:r>
              <a:rPr lang="el-GR" dirty="0" smtClean="0"/>
              <a:t>           		% μεταβολή στις πωλήσεις</a:t>
            </a:r>
          </a:p>
          <a:p>
            <a:endParaRPr lang="el-GR" dirty="0" smtClean="0"/>
          </a:p>
          <a:p>
            <a:r>
              <a:rPr lang="el-GR" b="1" dirty="0" smtClean="0">
                <a:solidFill>
                  <a:srgbClr val="002060"/>
                </a:solidFill>
              </a:rPr>
              <a:t>Β.Λ.Μ. &gt; 1 </a:t>
            </a:r>
            <a:r>
              <a:rPr lang="el-GR" dirty="0" smtClean="0"/>
              <a:t>(Εξάλειψη-Απουσία λειτουργικού κινδύνου) </a:t>
            </a:r>
          </a:p>
          <a:p>
            <a:r>
              <a:rPr lang="el-GR" b="1" dirty="0" smtClean="0">
                <a:solidFill>
                  <a:srgbClr val="7030A0"/>
                </a:solidFill>
              </a:rPr>
              <a:t>Β.Λ.Μ. = 1 </a:t>
            </a:r>
            <a:r>
              <a:rPr lang="el-GR" dirty="0" smtClean="0"/>
              <a:t>(Υπαρκτός αλλά μη σημαντικός λειτουργικός κίνδυνος)</a:t>
            </a:r>
          </a:p>
          <a:p>
            <a:r>
              <a:rPr lang="el-GR" b="1" dirty="0" smtClean="0">
                <a:solidFill>
                  <a:srgbClr val="FF0000"/>
                </a:solidFill>
              </a:rPr>
              <a:t>Β.Λ.Μ. &lt; 1 </a:t>
            </a:r>
            <a:r>
              <a:rPr lang="el-GR" dirty="0" smtClean="0"/>
              <a:t>(Σημαντικός λειτουργικός κίνδυνος) </a:t>
            </a:r>
            <a:endParaRPr lang="el-GR" dirty="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lstStyle/>
          <a:p>
            <a:r>
              <a:rPr lang="el-GR" b="1" dirty="0" smtClean="0"/>
              <a:t>Επιχειρηματικός Κίνδυνος</a:t>
            </a:r>
            <a:endParaRPr lang="el-GR" dirty="0"/>
          </a:p>
        </p:txBody>
      </p:sp>
      <p:sp>
        <p:nvSpPr>
          <p:cNvPr id="3" name="2 - Θέση περιεχομένου"/>
          <p:cNvSpPr>
            <a:spLocks noGrp="1"/>
          </p:cNvSpPr>
          <p:nvPr>
            <p:ph idx="1"/>
          </p:nvPr>
        </p:nvSpPr>
        <p:spPr>
          <a:xfrm>
            <a:off x="0" y="620688"/>
            <a:ext cx="9144000" cy="6237312"/>
          </a:xfrm>
        </p:spPr>
        <p:txBody>
          <a:bodyPr/>
          <a:lstStyle/>
          <a:p>
            <a:pPr algn="just"/>
            <a:r>
              <a:rPr lang="el-GR" sz="2400" dirty="0" smtClean="0"/>
              <a:t>Ο Επιχειρηματικός Κίνδυνος είναι ο Κίνδυνος που αντιμετωπίζουν οι μέτοχοι μιας επιχείρησης η οποία δεν έχει ξένα - δανεικά κεφάλαια. Ο Επιχειρηματικός κίνδυνος είναι άμεσα συνδεδεμένος με τις επενδυτικές αποφάσεις που καλείται να λάβει η επιχείρηση, δηλαδή τη σύνθεση του ενεργητικού στο πλαίσιο του ισολογισμού. Η μέτρηση του μεμονωμένου επιχειρηματικού κινδύνου δίνεται από το τύπο:</a:t>
            </a:r>
          </a:p>
          <a:p>
            <a:pPr algn="just"/>
            <a:r>
              <a:rPr lang="el-GR" sz="2400" b="1" dirty="0" smtClean="0"/>
              <a:t>ROIC =</a:t>
            </a:r>
            <a:r>
              <a:rPr lang="el-GR" sz="2400" dirty="0" smtClean="0"/>
              <a:t> </a:t>
            </a:r>
            <a:r>
              <a:rPr lang="el-GR" sz="2400" b="1" dirty="0" smtClean="0"/>
              <a:t>Καθαρά Λειτουργικά Κέρδη Μετά Φόρων</a:t>
            </a:r>
            <a:r>
              <a:rPr lang="el-GR" sz="2400" dirty="0" smtClean="0"/>
              <a:t> </a:t>
            </a:r>
            <a:r>
              <a:rPr lang="el-GR" sz="2400" i="1" dirty="0" smtClean="0"/>
              <a:t>/</a:t>
            </a:r>
            <a:r>
              <a:rPr lang="el-GR" sz="2400" dirty="0" smtClean="0"/>
              <a:t> </a:t>
            </a:r>
            <a:r>
              <a:rPr lang="el-GR" sz="2400" b="1" dirty="0" smtClean="0"/>
              <a:t>Επενδεδυμένα Κεφάλαια (Ίδια Κεφάλαια)</a:t>
            </a:r>
            <a:endParaRPr lang="el-GR" sz="2400" dirty="0" smtClean="0"/>
          </a:p>
          <a:p>
            <a:pPr algn="just"/>
            <a:r>
              <a:rPr lang="el-GR" sz="2400" dirty="0" smtClean="0"/>
              <a:t>Δηλαδή: </a:t>
            </a:r>
          </a:p>
          <a:p>
            <a:pPr algn="just"/>
            <a:endParaRPr lang="el-GR" sz="2400" dirty="0" smtClean="0"/>
          </a:p>
          <a:p>
            <a:pPr algn="just"/>
            <a:endParaRPr lang="el-GR" sz="2400" dirty="0" smtClean="0"/>
          </a:p>
          <a:p>
            <a:pPr algn="just"/>
            <a:endParaRPr lang="el-GR" sz="2400" dirty="0" smtClean="0"/>
          </a:p>
          <a:p>
            <a:pPr algn="just"/>
            <a:r>
              <a:rPr lang="el-GR" sz="2400" dirty="0" smtClean="0"/>
              <a:t>EBIT : Earnings before interest and taxes (Κέρδη προ φόρων και τόκων). T: Taxes (φόροι). IC: Invested Capital.</a:t>
            </a:r>
          </a:p>
          <a:p>
            <a:pPr algn="just"/>
            <a:endParaRPr lang="el-GR" sz="2800" dirty="0"/>
          </a:p>
        </p:txBody>
      </p:sp>
      <p:pic>
        <p:nvPicPr>
          <p:cNvPr id="6" name="Picture 2"/>
          <p:cNvPicPr>
            <a:picLocks noChangeAspect="1" noChangeArrowheads="1"/>
          </p:cNvPicPr>
          <p:nvPr/>
        </p:nvPicPr>
        <p:blipFill>
          <a:blip r:embed="rId2" cstate="print"/>
          <a:srcRect/>
          <a:stretch>
            <a:fillRect/>
          </a:stretch>
        </p:blipFill>
        <p:spPr bwMode="auto">
          <a:xfrm>
            <a:off x="2771800" y="4293096"/>
            <a:ext cx="3528392"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576064"/>
          </a:xfrm>
        </p:spPr>
        <p:txBody>
          <a:bodyPr/>
          <a:lstStyle/>
          <a:p>
            <a:r>
              <a:rPr lang="el-GR" sz="3600" b="1" dirty="0" smtClean="0"/>
              <a:t>ΧΡΗΜΑΤΟΟΙΚΟΝΟΜΙΚΟΣ ΚΙΝΔΥΝΟΣ 1</a:t>
            </a:r>
            <a:endParaRPr lang="el-GR" sz="3600" b="1" dirty="0"/>
          </a:p>
        </p:txBody>
      </p:sp>
      <p:sp>
        <p:nvSpPr>
          <p:cNvPr id="5" name="4 - Θέση περιεχομένου"/>
          <p:cNvSpPr>
            <a:spLocks noGrp="1"/>
          </p:cNvSpPr>
          <p:nvPr>
            <p:ph idx="1"/>
          </p:nvPr>
        </p:nvSpPr>
        <p:spPr>
          <a:xfrm>
            <a:off x="0" y="908720"/>
            <a:ext cx="9144000" cy="5949280"/>
          </a:xfrm>
        </p:spPr>
        <p:txBody>
          <a:bodyPr/>
          <a:lstStyle/>
          <a:p>
            <a:pPr algn="just"/>
            <a:r>
              <a:rPr lang="el-GR" sz="2800" dirty="0" smtClean="0"/>
              <a:t>Χρηματοοικονομικός κίνδυνος λέγεται ο πρόσθετος κίνδυνος τον οποίο αναλαμβάνουν οι μέτοχοι μιας επιχείρησης προκειμένου να έχουν χρηματοδότηση μέσω ξένων - δανειακών κεφαλαίων. Σε πρώτη φάση οι μέτοχοι καλούνται να αντιμετωπίσουν τον επιχειρηματικό κίνδυνο και ο οποίος εκφράζει την αβεβαιότητα της απόδοσης του επενδεδυμένου κεφαλαίου (ROIC). Εάν η επιχείρηση χρησιμοποιεί και δανειακά κεφάλαια τότε ο επιχειρηματικός κίνδυνος επιβαρύνει μόνο τους κοινούς μετόχους. </a:t>
            </a:r>
            <a:endParaRPr lang="el-GR" sz="2800" dirty="0"/>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lstStyle/>
          <a:p>
            <a:r>
              <a:rPr lang="el-GR" sz="3600" b="1" dirty="0" smtClean="0"/>
              <a:t>ΧΡΗΜΑΤΟΟΙΚΟΝΟΜΙΚΟΣ ΚΙΝΔΥΝΟΣ 2</a:t>
            </a:r>
            <a:endParaRPr lang="el-GR" sz="3600" dirty="0"/>
          </a:p>
        </p:txBody>
      </p:sp>
      <p:sp>
        <p:nvSpPr>
          <p:cNvPr id="3" name="2 - Θέση περιεχομένου"/>
          <p:cNvSpPr>
            <a:spLocks noGrp="1"/>
          </p:cNvSpPr>
          <p:nvPr>
            <p:ph idx="1"/>
          </p:nvPr>
        </p:nvSpPr>
        <p:spPr>
          <a:xfrm>
            <a:off x="0" y="836712"/>
            <a:ext cx="9144000" cy="6021288"/>
          </a:xfrm>
        </p:spPr>
        <p:txBody>
          <a:bodyPr/>
          <a:lstStyle/>
          <a:p>
            <a:pPr algn="just"/>
            <a:r>
              <a:rPr lang="el-GR" sz="2800" dirty="0" smtClean="0"/>
              <a:t>Γενικά η χρήση δανειακών κεφαλαίων αυξάνει τη μεταβλητότητα των κερδών προ φόρων και επομένων αυξάνει την αβεβαιότητα των καθαρών εσόδων καθώς επίσης και των κερδών προς διάθεση ανά μετοχή (earnings per share - EPS). Επομένως, ο χρηματοοικονομικός κίνδυνος είναι η μεταβλητότητα των δυνητικών κερδών προς διάθεση ανά μετοχή γύρω από τα αναμενόμενα κέρδη προς διάθεση ανά μετοχή, λόγω δανειακών κεφαλαίων. </a:t>
            </a:r>
            <a:r>
              <a:rPr lang="el-GR" sz="2800" b="1" dirty="0" smtClean="0">
                <a:solidFill>
                  <a:srgbClr val="7030A0"/>
                </a:solidFill>
              </a:rPr>
              <a:t>Ο κίνδυνος οφείλεται στην χρησιμοποίηση της </a:t>
            </a:r>
            <a:r>
              <a:rPr lang="el-GR" sz="2800" b="1" i="1" dirty="0" smtClean="0">
                <a:solidFill>
                  <a:srgbClr val="7030A0"/>
                </a:solidFill>
              </a:rPr>
              <a:t>χρηματοοικονομικής μόχλευσης (financial leverage).</a:t>
            </a:r>
            <a:endParaRPr lang="el-GR" sz="2800" b="1" dirty="0">
              <a:solidFill>
                <a:srgbClr val="7030A0"/>
              </a:solidFill>
            </a:endParaRPr>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sz="3200" b="1" dirty="0" smtClean="0"/>
              <a:t>Τράπεζες και Χρηματοοικονομική Μόχλευση 1</a:t>
            </a:r>
            <a:endParaRPr lang="el-GR" sz="3200" b="1" dirty="0"/>
          </a:p>
        </p:txBody>
      </p:sp>
      <p:sp>
        <p:nvSpPr>
          <p:cNvPr id="3" name="2 - Θέση περιεχομένου"/>
          <p:cNvSpPr>
            <a:spLocks noGrp="1"/>
          </p:cNvSpPr>
          <p:nvPr>
            <p:ph idx="1"/>
          </p:nvPr>
        </p:nvSpPr>
        <p:spPr>
          <a:xfrm>
            <a:off x="0" y="836712"/>
            <a:ext cx="9144000" cy="5904656"/>
          </a:xfrm>
        </p:spPr>
        <p:txBody>
          <a:bodyPr/>
          <a:lstStyle/>
          <a:p>
            <a:pPr algn="just"/>
            <a:r>
              <a:rPr lang="el-GR" dirty="0" smtClean="0"/>
              <a:t>Είναι γνωστό ότι επιχειρήσεις που ανήκουν στον τραπεζικό κλάδο έχουν συνήθως χαμηλότερη απόδοση ενεργητικού από παθητικού έναντι άλλων επιχειρήσεων. Οι επιχειρήσεις λοιπόν αυτές είναι υποχρεωμένες να χρησιμοποιούν μεγάλη χρηματοοικονομική μόχλευση έτσι ώστε να είναι σε θέση να προσφέρουν στους μετόχους τους απόδοση ιδίων κεφαλαίων παρόμοια με τις άλλες επιχειρήσεις. </a:t>
            </a:r>
            <a:endParaRPr lang="el-GR" dirty="0"/>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sz="3200" b="1" dirty="0" smtClean="0"/>
              <a:t>Τράπεζες και Χρηματοοικονομική Μόχλευση 2</a:t>
            </a:r>
            <a:endParaRPr lang="el-GR" sz="3200" dirty="0"/>
          </a:p>
        </p:txBody>
      </p:sp>
      <p:sp>
        <p:nvSpPr>
          <p:cNvPr id="3" name="2 - Θέση περιεχομένου"/>
          <p:cNvSpPr>
            <a:spLocks noGrp="1"/>
          </p:cNvSpPr>
          <p:nvPr>
            <p:ph idx="1"/>
          </p:nvPr>
        </p:nvSpPr>
        <p:spPr>
          <a:xfrm>
            <a:off x="0" y="764704"/>
            <a:ext cx="9144000" cy="6093296"/>
          </a:xfrm>
        </p:spPr>
        <p:txBody>
          <a:bodyPr/>
          <a:lstStyle/>
          <a:p>
            <a:pPr algn="just"/>
            <a:r>
              <a:rPr lang="el-GR" dirty="0" smtClean="0"/>
              <a:t>Αλυσιδωτά όμως, όταν χρησιμοποιείται μεγάλη χρηματοοικονομική μόχλευση στις δραστηριότητες μιας επιχείρησης τότε διάφορες μεταβολές στα καθαρά λειτουργικά κέρδη, επιφέρουν μεγαλύτερες μεταβολές στα κέρδη ανά μετοχή, άρα και στην απόδοση ιδίων κεφαλαίων. Αν λοιπόν συσχετίσουμε την μεταβλητότητα αυτή με τον χρηματοοικονομικό κίνδυνο, τότε βλέπουμε γιατί η χρηματοοικονομική μόχλευση αποτελεί δίκοπο μαχαίρι.</a:t>
            </a:r>
            <a:endParaRPr lang="el-GR" dirty="0"/>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0" y="0"/>
            <a:ext cx="9144000" cy="6858000"/>
          </a:xfrm>
        </p:spPr>
        <p:txBody>
          <a:bodyPr/>
          <a:lstStyle/>
          <a:p>
            <a:pPr algn="ctr" eaLnBrk="1" hangingPunct="1">
              <a:buFontTx/>
              <a:buNone/>
            </a:pPr>
            <a:r>
              <a:rPr lang="el-GR" b="1" u="sng" dirty="0" smtClean="0">
                <a:solidFill>
                  <a:srgbClr val="006600"/>
                </a:solidFill>
              </a:rPr>
              <a:t>ΛΕΙΤΟΥΡΓΙΚΗ ΜΟΧΛΕΥΣΗ</a:t>
            </a:r>
            <a:endParaRPr lang="el-GR" i="1" u="sng" dirty="0" smtClean="0">
              <a:solidFill>
                <a:srgbClr val="006600"/>
              </a:solidFill>
            </a:endParaRPr>
          </a:p>
          <a:p>
            <a:pPr algn="just" eaLnBrk="1" hangingPunct="1">
              <a:buFontTx/>
              <a:buNone/>
            </a:pPr>
            <a:r>
              <a:rPr lang="el-GR" dirty="0" smtClean="0"/>
              <a:t>Μονάδα μέτρησης λειτουργικού κίνδυνου:</a:t>
            </a:r>
          </a:p>
          <a:p>
            <a:pPr eaLnBrk="1" hangingPunct="1">
              <a:buFontTx/>
              <a:buNone/>
            </a:pPr>
            <a:r>
              <a:rPr lang="el-GR" dirty="0" smtClean="0"/>
              <a:t>Βαθμός Λ.Μ. = </a:t>
            </a:r>
            <a:r>
              <a:rPr lang="el-GR" u="sng" dirty="0" smtClean="0"/>
              <a:t>% μεταβολή στα Κέρδη</a:t>
            </a:r>
            <a:r>
              <a:rPr lang="el-GR" dirty="0" smtClean="0"/>
              <a:t>     &gt; 1</a:t>
            </a:r>
            <a:endParaRPr lang="el-GR" u="sng" dirty="0" smtClean="0"/>
          </a:p>
          <a:p>
            <a:pPr eaLnBrk="1" hangingPunct="1">
              <a:buFontTx/>
              <a:buNone/>
            </a:pPr>
            <a:r>
              <a:rPr lang="el-GR" dirty="0" smtClean="0"/>
              <a:t>           		% μεταβολή στις πωλήσεις</a:t>
            </a:r>
          </a:p>
          <a:p>
            <a:pPr eaLnBrk="1" hangingPunct="1">
              <a:buFontTx/>
              <a:buNone/>
            </a:pPr>
            <a:endParaRPr lang="el-GR" b="1" dirty="0" smtClean="0"/>
          </a:p>
          <a:p>
            <a:pPr algn="ctr" eaLnBrk="1" hangingPunct="1">
              <a:buFontTx/>
              <a:buNone/>
            </a:pPr>
            <a:r>
              <a:rPr lang="el-GR" b="1" u="sng" dirty="0" smtClean="0">
                <a:solidFill>
                  <a:srgbClr val="996600"/>
                </a:solidFill>
              </a:rPr>
              <a:t>ΧΡΗΜΑΤΟΟΙΚΟΝΟΜΙΚΗ ΜΟΧΛΕΥΣΗ</a:t>
            </a:r>
          </a:p>
          <a:p>
            <a:pPr eaLnBrk="1" hangingPunct="1">
              <a:buFontTx/>
              <a:buNone/>
            </a:pPr>
            <a:r>
              <a:rPr lang="el-GR" dirty="0" smtClean="0"/>
              <a:t>Μονάδα μέτρησης χρηματοοικονομικού κίνδυνου</a:t>
            </a:r>
          </a:p>
          <a:p>
            <a:pPr eaLnBrk="1" hangingPunct="1">
              <a:buFontTx/>
              <a:buNone/>
            </a:pPr>
            <a:r>
              <a:rPr lang="el-GR" dirty="0" smtClean="0"/>
              <a:t>Βαθμός Χ.Μ. = </a:t>
            </a:r>
            <a:r>
              <a:rPr lang="el-GR" u="sng" dirty="0" smtClean="0"/>
              <a:t>% μεταβολή στα Μερίσματα</a:t>
            </a:r>
            <a:r>
              <a:rPr lang="el-GR" dirty="0" smtClean="0"/>
              <a:t> &gt;1</a:t>
            </a:r>
            <a:endParaRPr lang="el-GR" u="sng" dirty="0" smtClean="0"/>
          </a:p>
          <a:p>
            <a:pPr eaLnBrk="1" hangingPunct="1">
              <a:buFontTx/>
              <a:buNone/>
            </a:pPr>
            <a:r>
              <a:rPr lang="el-GR" dirty="0" smtClean="0"/>
              <a:t>              		 % μεταβολή στα Κέρδη</a:t>
            </a:r>
          </a:p>
          <a:p>
            <a:pPr eaLnBrk="1" hangingPunct="1">
              <a:buFontTx/>
              <a:buNone/>
            </a:pPr>
            <a:endParaRPr lang="el-GR" b="1" dirty="0" smtClean="0"/>
          </a:p>
          <a:p>
            <a:pPr eaLnBrk="1" hangingPunct="1">
              <a:buFontTx/>
              <a:buNone/>
            </a:pPr>
            <a:r>
              <a:rPr lang="el-GR" b="1" dirty="0" smtClean="0">
                <a:solidFill>
                  <a:srgbClr val="C00000"/>
                </a:solidFill>
              </a:rPr>
              <a:t>ΣΥΝΟΛΙΚΗ ΜΟΧΛΕΥΣΗ</a:t>
            </a:r>
            <a:r>
              <a:rPr lang="el-GR" dirty="0" smtClean="0">
                <a:solidFill>
                  <a:srgbClr val="C00000"/>
                </a:solidFill>
              </a:rPr>
              <a:t> </a:t>
            </a:r>
            <a:r>
              <a:rPr lang="el-GR" b="1" dirty="0" smtClean="0"/>
              <a:t>= </a:t>
            </a:r>
            <a:r>
              <a:rPr lang="el-GR" b="1" dirty="0" smtClean="0">
                <a:solidFill>
                  <a:srgbClr val="006600"/>
                </a:solidFill>
              </a:rPr>
              <a:t>Λ.Μ.</a:t>
            </a:r>
            <a:r>
              <a:rPr lang="el-GR" b="1" dirty="0" smtClean="0"/>
              <a:t> * </a:t>
            </a:r>
            <a:r>
              <a:rPr lang="el-GR" b="1" dirty="0" smtClean="0">
                <a:solidFill>
                  <a:srgbClr val="996600"/>
                </a:solidFill>
              </a:rPr>
              <a:t>Χ.Μ.</a:t>
            </a:r>
            <a:r>
              <a:rPr lang="el-GR" b="1" dirty="0" smtClean="0"/>
              <a:t> &gt; 1</a:t>
            </a:r>
          </a:p>
        </p:txBody>
      </p:sp>
    </p:spTree>
    <p:extLst>
      <p:ext uri="{BB962C8B-B14F-4D97-AF65-F5344CB8AC3E}">
        <p14:creationId xmlns:p14="http://schemas.microsoft.com/office/powerpoint/2010/main" val="17925238"/>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dirty="0" smtClean="0"/>
              <a:t>ΛΕΙΤΟΥΡΓΙΚΟΣ ΚΑΙ ΧΡΗΜΑΤΟΟΙΚΟΝΟΜΙΚΟΣ ΚΙΝΔΥΝΟΣ</a:t>
            </a:r>
            <a:endParaRPr lang="el-GR" sz="3600" b="1" dirty="0"/>
          </a:p>
        </p:txBody>
      </p:sp>
      <p:sp>
        <p:nvSpPr>
          <p:cNvPr id="3" name="2 - Θέση περιεχομένου"/>
          <p:cNvSpPr>
            <a:spLocks noGrp="1"/>
          </p:cNvSpPr>
          <p:nvPr>
            <p:ph idx="1"/>
          </p:nvPr>
        </p:nvSpPr>
        <p:spPr>
          <a:xfrm>
            <a:off x="0" y="1600200"/>
            <a:ext cx="9144000" cy="5257800"/>
          </a:xfrm>
        </p:spPr>
        <p:txBody>
          <a:bodyPr/>
          <a:lstStyle/>
          <a:p>
            <a:pPr algn="ctr">
              <a:buNone/>
            </a:pPr>
            <a:r>
              <a:rPr lang="el-GR" sz="2800" b="1" dirty="0" smtClean="0">
                <a:solidFill>
                  <a:srgbClr val="C00000"/>
                </a:solidFill>
              </a:rPr>
              <a:t>ΣΥΝΟΛΙΚΗ ΜΟΧΛΕΥΣΗ:</a:t>
            </a:r>
          </a:p>
          <a:p>
            <a:pPr algn="just"/>
            <a:r>
              <a:rPr lang="el-GR" sz="2800" b="1" dirty="0" smtClean="0">
                <a:solidFill>
                  <a:srgbClr val="C00000"/>
                </a:solidFill>
              </a:rPr>
              <a:t>Σ.Μ.</a:t>
            </a:r>
            <a:r>
              <a:rPr lang="el-GR" sz="2800" dirty="0" smtClean="0">
                <a:solidFill>
                  <a:srgbClr val="C00000"/>
                </a:solidFill>
              </a:rPr>
              <a:t> </a:t>
            </a:r>
            <a:r>
              <a:rPr lang="el-GR" sz="2800" b="1" dirty="0" smtClean="0"/>
              <a:t>= </a:t>
            </a:r>
            <a:r>
              <a:rPr lang="el-GR" sz="2800" b="1" dirty="0" smtClean="0">
                <a:solidFill>
                  <a:srgbClr val="006600"/>
                </a:solidFill>
              </a:rPr>
              <a:t>Λ.Μ.</a:t>
            </a:r>
            <a:r>
              <a:rPr lang="el-GR" sz="2800" b="1" dirty="0" smtClean="0"/>
              <a:t> * </a:t>
            </a:r>
            <a:r>
              <a:rPr lang="el-GR" sz="2800" b="1" dirty="0" smtClean="0">
                <a:solidFill>
                  <a:srgbClr val="996600"/>
                </a:solidFill>
              </a:rPr>
              <a:t>Χ.Μ.</a:t>
            </a:r>
            <a:r>
              <a:rPr lang="el-GR" sz="2800" b="1" dirty="0" smtClean="0"/>
              <a:t> &gt; 1</a:t>
            </a:r>
          </a:p>
          <a:p>
            <a:pPr algn="just"/>
            <a:r>
              <a:rPr lang="el-GR" sz="2800" b="1" dirty="0" smtClean="0"/>
              <a:t>Αν </a:t>
            </a:r>
            <a:r>
              <a:rPr lang="el-GR" sz="2800" b="1" dirty="0" smtClean="0">
                <a:solidFill>
                  <a:srgbClr val="C00000"/>
                </a:solidFill>
              </a:rPr>
              <a:t>Σ.Μ.</a:t>
            </a:r>
            <a:r>
              <a:rPr lang="el-GR" sz="2800" b="1" dirty="0" smtClean="0"/>
              <a:t> &gt; 1 και εφόσον Λ.Μ. &gt;1 και Χ.Μ. &gt;1 έχουμε απουσία Λειτουργικού και Χρηματοοικονομικού Κινδύνου </a:t>
            </a:r>
          </a:p>
          <a:p>
            <a:r>
              <a:rPr lang="el-GR" b="1" dirty="0" smtClean="0"/>
              <a:t>Αν </a:t>
            </a:r>
            <a:r>
              <a:rPr lang="el-GR" b="1" dirty="0" smtClean="0">
                <a:solidFill>
                  <a:srgbClr val="C00000"/>
                </a:solidFill>
              </a:rPr>
              <a:t>Σ.Μ.</a:t>
            </a:r>
            <a:r>
              <a:rPr lang="el-GR" b="1" dirty="0" smtClean="0"/>
              <a:t> = 1 Ουδέτερη Κατάσταση</a:t>
            </a:r>
          </a:p>
          <a:p>
            <a:r>
              <a:rPr lang="el-GR" b="1" dirty="0" smtClean="0"/>
              <a:t>Αν </a:t>
            </a:r>
            <a:r>
              <a:rPr lang="el-GR" b="1" dirty="0" smtClean="0">
                <a:solidFill>
                  <a:srgbClr val="C00000"/>
                </a:solidFill>
              </a:rPr>
              <a:t>Σ.Μ.</a:t>
            </a:r>
            <a:r>
              <a:rPr lang="el-GR" b="1" dirty="0" smtClean="0"/>
              <a:t> &lt; 1 και εφόσον Λ.Μ.&lt;1 και Χ.Μ.&lt;1 έχουμε σημαντικό Λειτουργικό, αλλά και Χρηματοοικονομικό Κίνδυνο.</a:t>
            </a:r>
          </a:p>
          <a:p>
            <a:endParaRPr lang="el-GR" b="1" dirty="0" smtClean="0"/>
          </a:p>
          <a:p>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850106"/>
          </a:xfrm>
        </p:spPr>
        <p:txBody>
          <a:bodyPr/>
          <a:lstStyle/>
          <a:p>
            <a:r>
              <a:rPr lang="el-GR" sz="3200" b="1" dirty="0" smtClean="0"/>
              <a:t>ΔΙΑΔΙΚΑΣΙΕΣ ΥΠΟΛΟΓΙΣΜΟΥ ΤΑΜΕΙΑΚΟΥ ΠΡΟΫΠΟΛΟΓΙΣΜΟΥ (2)</a:t>
            </a:r>
            <a:endParaRPr lang="el-GR" sz="3200" dirty="0"/>
          </a:p>
        </p:txBody>
      </p:sp>
      <p:sp>
        <p:nvSpPr>
          <p:cNvPr id="3" name="2 - Θέση περιεχομένου"/>
          <p:cNvSpPr>
            <a:spLocks noGrp="1"/>
          </p:cNvSpPr>
          <p:nvPr>
            <p:ph idx="1"/>
          </p:nvPr>
        </p:nvSpPr>
        <p:spPr>
          <a:xfrm>
            <a:off x="251520" y="1268760"/>
            <a:ext cx="8568952" cy="5184576"/>
          </a:xfrm>
        </p:spPr>
        <p:txBody>
          <a:bodyPr/>
          <a:lstStyle/>
          <a:p>
            <a:pPr marL="457200" indent="-457200" algn="just">
              <a:buNone/>
            </a:pPr>
            <a:r>
              <a:rPr lang="el-GR" sz="2200" dirty="0" smtClean="0"/>
              <a:t>3. </a:t>
            </a:r>
            <a:r>
              <a:rPr lang="el-GR" sz="2400" dirty="0" smtClean="0"/>
              <a:t>Πρόβλεψη εισπράξεων. Απαραίτητη αλλά ελάχιστα ακριβής, λόγω της διαφορετικής ανταπόκρισης των πελατών στις υποχρεώσεις τους. Ανεξάρτητα από τις όποιες δυσμενείς συγκυρίες, πρέπει οπωσδήποτε να προβλεφθεί διαθέσιμη ρευστότητα στο ταμείο. Χωρίς διαθέσιμα η επιχείρηση αδυνατεί να χρηματοδοτήσει τη λειτουργία της. </a:t>
            </a:r>
          </a:p>
          <a:p>
            <a:pPr marL="457200" indent="-457200" algn="just">
              <a:buNone/>
            </a:pPr>
            <a:r>
              <a:rPr lang="el-GR" sz="2400" dirty="0" smtClean="0"/>
              <a:t>4. Πρόβλεψη καταβολής δαπανών. Οι δαπάνες διακρίνονται σε έκτακτες (προμήθειες, αποζημιώσεις) και τακτικές (μισθοί, ενοίκια, φόροι, χρεολύσια κλπ). Ειδικά στο ξεκίνημα της επιχείρησης, επειδή προκύπτουν πολλές έκτακτες δαπάνες, ένας κανόνας είναι στις προϋπολογισμένες δαπάνες να προστίθεται ένα επιπλέον ποσοστό 20%-50%.</a:t>
            </a:r>
            <a:endParaRPr lang="el-GR" sz="2400" dirty="0"/>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561975"/>
          </a:xfrm>
        </p:spPr>
        <p:txBody>
          <a:bodyPr/>
          <a:lstStyle/>
          <a:p>
            <a:pPr eaLnBrk="1" hangingPunct="1"/>
            <a:r>
              <a:rPr lang="el-GR" sz="3200" b="1" u="sng" dirty="0" smtClean="0"/>
              <a:t>2. Δείκτης αποδοτικότητας ιδίων κεφαλαίων</a:t>
            </a:r>
            <a:r>
              <a:rPr lang="el-GR" sz="4000" dirty="0" smtClean="0"/>
              <a:t> </a:t>
            </a:r>
          </a:p>
        </p:txBody>
      </p:sp>
      <p:sp>
        <p:nvSpPr>
          <p:cNvPr id="56323" name="Rectangle 3"/>
          <p:cNvSpPr>
            <a:spLocks noGrp="1" noChangeArrowheads="1"/>
          </p:cNvSpPr>
          <p:nvPr>
            <p:ph type="body" idx="1"/>
          </p:nvPr>
        </p:nvSpPr>
        <p:spPr>
          <a:xfrm>
            <a:off x="0" y="1125538"/>
            <a:ext cx="9144000" cy="5543550"/>
          </a:xfrm>
        </p:spPr>
        <p:txBody>
          <a:bodyPr/>
          <a:lstStyle/>
          <a:p>
            <a:pPr eaLnBrk="1" hangingPunct="1">
              <a:lnSpc>
                <a:spcPct val="90000"/>
              </a:lnSpc>
              <a:buFontTx/>
              <a:buNone/>
            </a:pPr>
            <a:r>
              <a:rPr lang="en-US" sz="2700" b="1" dirty="0" smtClean="0"/>
              <a:t>ROE</a:t>
            </a:r>
            <a:r>
              <a:rPr lang="el-GR" sz="2700" b="1" dirty="0" smtClean="0"/>
              <a:t> =</a:t>
            </a:r>
            <a:r>
              <a:rPr lang="el-GR" sz="2700" dirty="0" smtClean="0"/>
              <a:t> </a:t>
            </a:r>
            <a:r>
              <a:rPr lang="el-GR" sz="2700" b="1" u="sng" dirty="0" smtClean="0"/>
              <a:t>Καθαρά κέρδη χρήσης Χ 100</a:t>
            </a:r>
            <a:r>
              <a:rPr lang="el-GR" sz="2700" b="1" dirty="0" smtClean="0"/>
              <a:t>  = </a:t>
            </a:r>
            <a:r>
              <a:rPr lang="el-GR" sz="2700" b="1" u="sng" dirty="0" smtClean="0"/>
              <a:t>3000Χ100</a:t>
            </a:r>
            <a:r>
              <a:rPr lang="el-GR" sz="2700" b="1" dirty="0" smtClean="0"/>
              <a:t> = 20%</a:t>
            </a:r>
          </a:p>
          <a:p>
            <a:pPr eaLnBrk="1" hangingPunct="1">
              <a:lnSpc>
                <a:spcPct val="90000"/>
              </a:lnSpc>
              <a:buFontTx/>
              <a:buNone/>
            </a:pPr>
            <a:r>
              <a:rPr lang="el-GR" sz="2700" b="1" dirty="0" smtClean="0"/>
              <a:t>               Σύνολο ιδίων κεφαλαίων</a:t>
            </a:r>
            <a:r>
              <a:rPr lang="el-GR" sz="2700" dirty="0" smtClean="0"/>
              <a:t>           </a:t>
            </a:r>
            <a:r>
              <a:rPr lang="el-GR" sz="2700" b="1" dirty="0" smtClean="0"/>
              <a:t>15.000</a:t>
            </a:r>
          </a:p>
          <a:p>
            <a:pPr eaLnBrk="1" hangingPunct="1">
              <a:lnSpc>
                <a:spcPct val="90000"/>
              </a:lnSpc>
              <a:buFontTx/>
              <a:buNone/>
            </a:pPr>
            <a:r>
              <a:rPr lang="el-GR" sz="2900" dirty="0" smtClean="0"/>
              <a:t>Ο αριθμοδείκτης αυτός:</a:t>
            </a:r>
          </a:p>
          <a:p>
            <a:pPr eaLnBrk="1" hangingPunct="1">
              <a:lnSpc>
                <a:spcPct val="90000"/>
              </a:lnSpc>
            </a:pPr>
            <a:r>
              <a:rPr lang="el-GR" sz="2900" dirty="0" smtClean="0"/>
              <a:t>Απεικονίζει την κερδοφόρα δυναμικότητα μιας επιχείρησης. </a:t>
            </a:r>
          </a:p>
          <a:p>
            <a:pPr eaLnBrk="1" hangingPunct="1">
              <a:lnSpc>
                <a:spcPct val="90000"/>
              </a:lnSpc>
            </a:pPr>
            <a:r>
              <a:rPr lang="el-GR" sz="2900" dirty="0" smtClean="0"/>
              <a:t>Παρέχει ένδειξη του κατά πόσο επιτεύχθηκε ο στόχος πραγματοποίησης ενός ικανοποιητικού αποτελέσματος από τη χρήση των κεφαλαίων του μετόχου. </a:t>
            </a:r>
          </a:p>
          <a:p>
            <a:pPr eaLnBrk="1" hangingPunct="1">
              <a:lnSpc>
                <a:spcPct val="90000"/>
              </a:lnSpc>
            </a:pPr>
            <a:r>
              <a:rPr lang="el-GR" sz="2900" dirty="0" smtClean="0"/>
              <a:t>Μετρά δηλαδή την αποτελεσματικότητα των</a:t>
            </a:r>
          </a:p>
          <a:p>
            <a:pPr eaLnBrk="1" hangingPunct="1">
              <a:lnSpc>
                <a:spcPct val="90000"/>
              </a:lnSpc>
              <a:buFontTx/>
              <a:buNone/>
            </a:pPr>
            <a:r>
              <a:rPr lang="el-GR" sz="2900" dirty="0" smtClean="0"/>
              <a:t>    απασχολούμενων κεφαλαίων των φορέων της. </a:t>
            </a:r>
          </a:p>
        </p:txBody>
      </p:sp>
    </p:spTree>
    <p:extLst>
      <p:ext uri="{BB962C8B-B14F-4D97-AF65-F5344CB8AC3E}">
        <p14:creationId xmlns:p14="http://schemas.microsoft.com/office/powerpoint/2010/main" val="2251924345"/>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417512"/>
          </a:xfrm>
        </p:spPr>
        <p:txBody>
          <a:bodyPr/>
          <a:lstStyle/>
          <a:p>
            <a:pPr eaLnBrk="1" hangingPunct="1"/>
            <a:r>
              <a:rPr lang="el-GR" sz="3200" b="1" u="sng" dirty="0" smtClean="0"/>
              <a:t>3. Δείκτης αποδοτικότητας ενεργητικού</a:t>
            </a:r>
            <a:r>
              <a:rPr lang="el-GR" sz="4000" dirty="0" smtClean="0"/>
              <a:t> </a:t>
            </a:r>
          </a:p>
        </p:txBody>
      </p:sp>
      <p:sp>
        <p:nvSpPr>
          <p:cNvPr id="57347" name="Rectangle 3"/>
          <p:cNvSpPr>
            <a:spLocks noGrp="1" noChangeArrowheads="1"/>
          </p:cNvSpPr>
          <p:nvPr>
            <p:ph type="body" idx="1"/>
          </p:nvPr>
        </p:nvSpPr>
        <p:spPr>
          <a:xfrm>
            <a:off x="0" y="981075"/>
            <a:ext cx="9144000" cy="5876925"/>
          </a:xfrm>
        </p:spPr>
        <p:txBody>
          <a:bodyPr/>
          <a:lstStyle/>
          <a:p>
            <a:pPr eaLnBrk="1" hangingPunct="1">
              <a:buFontTx/>
              <a:buNone/>
            </a:pPr>
            <a:r>
              <a:rPr lang="en-US" sz="2600" b="1" dirty="0" smtClean="0"/>
              <a:t>ROA</a:t>
            </a:r>
            <a:r>
              <a:rPr lang="el-GR" sz="2600" b="1" dirty="0" smtClean="0"/>
              <a:t> =</a:t>
            </a:r>
            <a:r>
              <a:rPr lang="el-GR" sz="2600" dirty="0" smtClean="0"/>
              <a:t> </a:t>
            </a:r>
            <a:r>
              <a:rPr lang="el-GR" sz="2600" b="1" u="sng" dirty="0" smtClean="0"/>
              <a:t>Καθαρά κέρδη χρήσης Χ 100</a:t>
            </a:r>
            <a:r>
              <a:rPr lang="el-GR" sz="2600" b="1" dirty="0" smtClean="0"/>
              <a:t> = </a:t>
            </a:r>
            <a:r>
              <a:rPr lang="el-GR" sz="2600" b="1" u="sng" dirty="0" smtClean="0"/>
              <a:t>2000 Χ 100</a:t>
            </a:r>
            <a:r>
              <a:rPr lang="el-GR" sz="2600" b="1" dirty="0" smtClean="0"/>
              <a:t> = 4%</a:t>
            </a:r>
          </a:p>
          <a:p>
            <a:pPr eaLnBrk="1" hangingPunct="1">
              <a:buFontTx/>
              <a:buNone/>
            </a:pPr>
            <a:r>
              <a:rPr lang="el-GR" sz="2600" b="1" dirty="0" smtClean="0"/>
              <a:t>                  Σύνολο ενεργητικού                50000</a:t>
            </a:r>
            <a:endParaRPr lang="el-GR" sz="2600" dirty="0" smtClean="0"/>
          </a:p>
          <a:p>
            <a:pPr eaLnBrk="1" hangingPunct="1">
              <a:buFontTx/>
              <a:buNone/>
            </a:pPr>
            <a:endParaRPr lang="el-GR" sz="2600" dirty="0" smtClean="0"/>
          </a:p>
          <a:p>
            <a:pPr algn="just" eaLnBrk="1" hangingPunct="1">
              <a:buFontTx/>
              <a:buNone/>
            </a:pPr>
            <a:r>
              <a:rPr lang="el-GR" sz="2800" dirty="0" smtClean="0"/>
              <a:t>Ο συγκεκριμένος αριθμοδείκτης:</a:t>
            </a:r>
          </a:p>
          <a:p>
            <a:pPr algn="just" eaLnBrk="1" hangingPunct="1"/>
            <a:r>
              <a:rPr lang="el-GR" sz="2800" b="1" dirty="0" smtClean="0"/>
              <a:t>Μετράει </a:t>
            </a:r>
            <a:r>
              <a:rPr lang="el-GR" sz="2800" dirty="0" smtClean="0"/>
              <a:t>την απόδοση των συνολικών περιουσιακών στοιχείων μιας επιχείρησης. </a:t>
            </a:r>
          </a:p>
          <a:p>
            <a:pPr algn="just" eaLnBrk="1" hangingPunct="1"/>
            <a:r>
              <a:rPr lang="el-GR" sz="2800" b="1" dirty="0" smtClean="0"/>
              <a:t>Επιτρέπει</a:t>
            </a:r>
            <a:r>
              <a:rPr lang="el-GR" sz="2800" dirty="0" smtClean="0"/>
              <a:t> την αξιολόγηση της αποτελεσματικότητας της λειτουργίας της επιχείρησης. </a:t>
            </a:r>
          </a:p>
          <a:p>
            <a:pPr algn="just" eaLnBrk="1" hangingPunct="1"/>
            <a:r>
              <a:rPr lang="el-GR" sz="2800" b="1" dirty="0" smtClean="0"/>
              <a:t>Φανερώνει</a:t>
            </a:r>
            <a:r>
              <a:rPr lang="el-GR" sz="2800" dirty="0" smtClean="0"/>
              <a:t> την ικανότητά της να μπορεί να επιζήσει οικονομικά και να προσελκύσει κεφάλαια που προσφέρονται για επένδυση, «ανταμείβοντάς» τα ανάλογα. </a:t>
            </a:r>
          </a:p>
        </p:txBody>
      </p:sp>
    </p:spTree>
    <p:extLst>
      <p:ext uri="{BB962C8B-B14F-4D97-AF65-F5344CB8AC3E}">
        <p14:creationId xmlns:p14="http://schemas.microsoft.com/office/powerpoint/2010/main" val="546693527"/>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490537"/>
          </a:xfrm>
        </p:spPr>
        <p:txBody>
          <a:bodyPr/>
          <a:lstStyle/>
          <a:p>
            <a:pPr eaLnBrk="1" hangingPunct="1"/>
            <a:r>
              <a:rPr lang="el-GR" sz="3200" b="1" u="sng" dirty="0" smtClean="0"/>
              <a:t>4. Δείκτης μικτού περιθωρίου κέρδους</a:t>
            </a:r>
            <a:r>
              <a:rPr lang="el-GR" sz="4000" dirty="0" smtClean="0"/>
              <a:t> </a:t>
            </a:r>
          </a:p>
        </p:txBody>
      </p:sp>
      <p:sp>
        <p:nvSpPr>
          <p:cNvPr id="58371" name="Rectangle 3"/>
          <p:cNvSpPr>
            <a:spLocks noGrp="1" noChangeArrowheads="1"/>
          </p:cNvSpPr>
          <p:nvPr>
            <p:ph type="body" idx="1"/>
          </p:nvPr>
        </p:nvSpPr>
        <p:spPr>
          <a:xfrm>
            <a:off x="0" y="908050"/>
            <a:ext cx="9144000" cy="5949950"/>
          </a:xfrm>
        </p:spPr>
        <p:txBody>
          <a:bodyPr/>
          <a:lstStyle/>
          <a:p>
            <a:pPr marL="457200" indent="-457200" eaLnBrk="1" hangingPunct="1">
              <a:lnSpc>
                <a:spcPct val="80000"/>
              </a:lnSpc>
              <a:buFontTx/>
              <a:buNone/>
            </a:pPr>
            <a:r>
              <a:rPr lang="el-GR" sz="2400" b="1" dirty="0" smtClean="0"/>
              <a:t>ΔΜΠΚ = </a:t>
            </a:r>
            <a:r>
              <a:rPr lang="el-GR" sz="2400" b="1" u="sng" dirty="0" smtClean="0"/>
              <a:t>Μικτά κέρδη χρήσης Χ 100</a:t>
            </a:r>
            <a:r>
              <a:rPr lang="el-GR" sz="2400" b="1" dirty="0" smtClean="0"/>
              <a:t> = </a:t>
            </a:r>
            <a:r>
              <a:rPr lang="el-GR" sz="2400" b="1" u="sng" dirty="0" smtClean="0"/>
              <a:t>252 Χ 100</a:t>
            </a:r>
            <a:r>
              <a:rPr lang="el-GR" sz="2400" b="1" dirty="0" smtClean="0"/>
              <a:t>= 21%</a:t>
            </a:r>
          </a:p>
          <a:p>
            <a:pPr marL="457200" indent="-457200" eaLnBrk="1" hangingPunct="1">
              <a:lnSpc>
                <a:spcPct val="80000"/>
              </a:lnSpc>
              <a:buFontTx/>
              <a:buNone/>
            </a:pPr>
            <a:r>
              <a:rPr lang="el-GR" sz="2400" b="1" dirty="0" smtClean="0"/>
              <a:t>                       Κύκλος εργασιών</a:t>
            </a:r>
            <a:r>
              <a:rPr lang="el-GR" sz="2400" dirty="0" smtClean="0"/>
              <a:t>               </a:t>
            </a:r>
            <a:r>
              <a:rPr lang="el-GR" sz="2400" b="1" dirty="0" smtClean="0"/>
              <a:t>1200</a:t>
            </a:r>
          </a:p>
          <a:p>
            <a:pPr marL="457200" indent="-457200" eaLnBrk="1" hangingPunct="1">
              <a:lnSpc>
                <a:spcPct val="80000"/>
              </a:lnSpc>
            </a:pPr>
            <a:endParaRPr lang="el-GR" sz="2400" dirty="0" smtClean="0"/>
          </a:p>
          <a:p>
            <a:pPr marL="457200" indent="-457200" algn="just" eaLnBrk="1" hangingPunct="1">
              <a:lnSpc>
                <a:spcPct val="80000"/>
              </a:lnSpc>
              <a:buFontTx/>
              <a:buNone/>
            </a:pPr>
            <a:r>
              <a:rPr lang="el-GR" sz="2700" dirty="0" smtClean="0"/>
              <a:t>Ο αριθμοδείκτης μεικτού περιθωρίου κέρδους:</a:t>
            </a:r>
          </a:p>
          <a:p>
            <a:pPr marL="457200" indent="-457200" algn="just" eaLnBrk="1" hangingPunct="1">
              <a:lnSpc>
                <a:spcPct val="80000"/>
              </a:lnSpc>
            </a:pPr>
            <a:r>
              <a:rPr lang="el-GR" sz="2700" b="1" dirty="0" smtClean="0"/>
              <a:t>Παρέχει</a:t>
            </a:r>
            <a:r>
              <a:rPr lang="el-GR" sz="2700" dirty="0" smtClean="0"/>
              <a:t> ένα μέτρο αξιολόγησης της αποδοτικότητας των επιχειρήσεων. </a:t>
            </a:r>
          </a:p>
          <a:p>
            <a:pPr marL="457200" indent="-457200" algn="just" eaLnBrk="1" hangingPunct="1">
              <a:lnSpc>
                <a:spcPct val="80000"/>
              </a:lnSpc>
            </a:pPr>
            <a:r>
              <a:rPr lang="el-GR" sz="2700" b="1" dirty="0" smtClean="0"/>
              <a:t>Δείχνει</a:t>
            </a:r>
            <a:r>
              <a:rPr lang="el-GR" sz="2700" dirty="0" smtClean="0"/>
              <a:t> τη λειτουργική αποτελεσματικότητα μιας επιχείρησης και την πολιτική τιμών αυτής. </a:t>
            </a:r>
          </a:p>
          <a:p>
            <a:pPr marL="457200" indent="-457200" algn="just" eaLnBrk="1" hangingPunct="1">
              <a:lnSpc>
                <a:spcPct val="80000"/>
              </a:lnSpc>
              <a:buFontTx/>
              <a:buAutoNum type="arabicPeriod"/>
            </a:pPr>
            <a:r>
              <a:rPr lang="el-GR" sz="2700" b="1" dirty="0" smtClean="0"/>
              <a:t>Όσο μεγαλύτερος</a:t>
            </a:r>
            <a:r>
              <a:rPr lang="el-GR" sz="2700" dirty="0" smtClean="0"/>
              <a:t> είναι τόσο η επιχείρηση μπορεί να αντιμετωπίσει, χωρίς δυσκολία, μια ενδεχόμενη αύξηση του κόστους των πωλούμενων προϊόντων της. </a:t>
            </a:r>
          </a:p>
          <a:p>
            <a:pPr marL="457200" indent="-457200" algn="just" eaLnBrk="1" hangingPunct="1">
              <a:lnSpc>
                <a:spcPct val="80000"/>
              </a:lnSpc>
              <a:buFontTx/>
              <a:buAutoNum type="arabicPeriod"/>
            </a:pPr>
            <a:r>
              <a:rPr lang="el-GR" sz="2700" b="1" dirty="0" smtClean="0"/>
              <a:t>Ένας υψηλός δείκτης μεικτού κέρδους</a:t>
            </a:r>
            <a:r>
              <a:rPr lang="el-GR" sz="2700" dirty="0" smtClean="0"/>
              <a:t> καταδεικνύει την ικανότητα της διοίκησης μιας επιχείρησης να επιτυγχάνει φθηνές αγορές Α΄ Υλών και να πωλεί σε υψηλές τιμές τα τελικά προϊόντα της. </a:t>
            </a:r>
          </a:p>
        </p:txBody>
      </p:sp>
    </p:spTree>
    <p:extLst>
      <p:ext uri="{BB962C8B-B14F-4D97-AF65-F5344CB8AC3E}">
        <p14:creationId xmlns:p14="http://schemas.microsoft.com/office/powerpoint/2010/main" val="1899370677"/>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74638"/>
            <a:ext cx="8964613" cy="706437"/>
          </a:xfrm>
        </p:spPr>
        <p:txBody>
          <a:bodyPr/>
          <a:lstStyle/>
          <a:p>
            <a:pPr eaLnBrk="1" hangingPunct="1"/>
            <a:r>
              <a:rPr lang="el-GR" sz="3200" b="1" u="sng" dirty="0" smtClean="0"/>
              <a:t>5. Δείκτης καθαρού περιθωρίου κέρδους</a:t>
            </a:r>
            <a:r>
              <a:rPr lang="el-GR" sz="4000" dirty="0" smtClean="0"/>
              <a:t> </a:t>
            </a:r>
          </a:p>
        </p:txBody>
      </p:sp>
      <p:sp>
        <p:nvSpPr>
          <p:cNvPr id="59395" name="Rectangle 3"/>
          <p:cNvSpPr>
            <a:spLocks noGrp="1" noChangeArrowheads="1"/>
          </p:cNvSpPr>
          <p:nvPr>
            <p:ph type="body" idx="1"/>
          </p:nvPr>
        </p:nvSpPr>
        <p:spPr>
          <a:xfrm>
            <a:off x="0" y="1052513"/>
            <a:ext cx="9144000" cy="5805487"/>
          </a:xfrm>
        </p:spPr>
        <p:txBody>
          <a:bodyPr/>
          <a:lstStyle/>
          <a:p>
            <a:pPr eaLnBrk="1" hangingPunct="1">
              <a:lnSpc>
                <a:spcPct val="90000"/>
              </a:lnSpc>
              <a:buFontTx/>
              <a:buNone/>
            </a:pPr>
            <a:endParaRPr lang="el-GR" sz="2800" b="1" dirty="0" smtClean="0"/>
          </a:p>
          <a:p>
            <a:pPr eaLnBrk="1" hangingPunct="1">
              <a:lnSpc>
                <a:spcPct val="90000"/>
              </a:lnSpc>
              <a:buFontTx/>
              <a:buNone/>
            </a:pPr>
            <a:r>
              <a:rPr lang="el-GR" sz="2700" b="1" dirty="0" smtClean="0"/>
              <a:t>ΔΚΠΚ = </a:t>
            </a:r>
            <a:r>
              <a:rPr lang="el-GR" sz="2700" b="1" u="sng" dirty="0" smtClean="0"/>
              <a:t>Καθαρά κέρδη χρήσης Χ 100</a:t>
            </a:r>
            <a:r>
              <a:rPr lang="el-GR" sz="2700" b="1" dirty="0" smtClean="0"/>
              <a:t> = </a:t>
            </a:r>
            <a:r>
              <a:rPr lang="el-GR" sz="2700" b="1" u="sng" dirty="0" smtClean="0"/>
              <a:t>1800Χ100</a:t>
            </a:r>
            <a:r>
              <a:rPr lang="el-GR" sz="2700" b="1" dirty="0" smtClean="0"/>
              <a:t> =2%</a:t>
            </a:r>
          </a:p>
          <a:p>
            <a:pPr eaLnBrk="1" hangingPunct="1">
              <a:lnSpc>
                <a:spcPct val="90000"/>
              </a:lnSpc>
              <a:buFontTx/>
              <a:buNone/>
            </a:pPr>
            <a:r>
              <a:rPr lang="el-GR" sz="2700" b="1" dirty="0" smtClean="0"/>
              <a:t>                    Κύκλος εργασιών</a:t>
            </a:r>
            <a:r>
              <a:rPr lang="el-GR" sz="2700" dirty="0" smtClean="0"/>
              <a:t>                    </a:t>
            </a:r>
            <a:r>
              <a:rPr lang="el-GR" sz="2700" b="1" dirty="0" smtClean="0"/>
              <a:t>90.000</a:t>
            </a:r>
          </a:p>
          <a:p>
            <a:pPr eaLnBrk="1" hangingPunct="1">
              <a:lnSpc>
                <a:spcPct val="90000"/>
              </a:lnSpc>
              <a:buFontTx/>
              <a:buNone/>
            </a:pPr>
            <a:endParaRPr lang="el-GR" sz="2800" dirty="0" smtClean="0"/>
          </a:p>
          <a:p>
            <a:pPr algn="just" eaLnBrk="1" hangingPunct="1">
              <a:lnSpc>
                <a:spcPct val="90000"/>
              </a:lnSpc>
            </a:pPr>
            <a:r>
              <a:rPr lang="el-GR" sz="2800" dirty="0" smtClean="0"/>
              <a:t>Ο αριθμοδείκτης καθαρού περιθωρίου κέρδους, </a:t>
            </a:r>
            <a:r>
              <a:rPr lang="el-GR" sz="2800" b="1" dirty="0" smtClean="0"/>
              <a:t>προσδιορίζει </a:t>
            </a:r>
            <a:r>
              <a:rPr lang="el-GR" sz="2800" dirty="0" smtClean="0"/>
              <a:t>το κέρδος από τις λειτουργικές δραστηριότητες, δηλαδή το ποσοστό κέρδους που μένει στην επιχείρηση μετά την αφαίρεση από τις καθαρές πωλήσεις του κόστους πωληθέντων και των λοιπών εξόδων. </a:t>
            </a:r>
          </a:p>
          <a:p>
            <a:pPr algn="just" eaLnBrk="1" hangingPunct="1">
              <a:lnSpc>
                <a:spcPct val="90000"/>
              </a:lnSpc>
            </a:pPr>
            <a:r>
              <a:rPr lang="el-GR" sz="2800" dirty="0" smtClean="0"/>
              <a:t>Όσο </a:t>
            </a:r>
            <a:r>
              <a:rPr lang="el-GR" sz="2800" b="1" dirty="0" smtClean="0"/>
              <a:t>μεγαλύτερος </a:t>
            </a:r>
            <a:r>
              <a:rPr lang="el-GR" sz="2800" dirty="0" smtClean="0"/>
              <a:t>είναι ο αριθμοδείκτης τόσο πιο επικερδής είναι η επιχείρηση. </a:t>
            </a:r>
          </a:p>
        </p:txBody>
      </p:sp>
    </p:spTree>
    <p:extLst>
      <p:ext uri="{BB962C8B-B14F-4D97-AF65-F5344CB8AC3E}">
        <p14:creationId xmlns:p14="http://schemas.microsoft.com/office/powerpoint/2010/main" val="2771127477"/>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l-GR" sz="3200" b="1" dirty="0" smtClean="0"/>
              <a:t>ΑΡΙΘΜΟΔΕΙΚΤΕΣ ΔΙΑΡΘΡΩΣΗΣ ΚΕΦΑΛΑΙΩΝ ΚΑΙ ΒΙΩΣΙΜΟΤΗΤΑΣ</a:t>
            </a:r>
          </a:p>
        </p:txBody>
      </p:sp>
      <p:sp>
        <p:nvSpPr>
          <p:cNvPr id="60419" name="Rectangle 3"/>
          <p:cNvSpPr>
            <a:spLocks noGrp="1" noChangeArrowheads="1"/>
          </p:cNvSpPr>
          <p:nvPr>
            <p:ph type="body" idx="1"/>
          </p:nvPr>
        </p:nvSpPr>
        <p:spPr>
          <a:xfrm>
            <a:off x="0" y="1600200"/>
            <a:ext cx="9144000" cy="4997450"/>
          </a:xfrm>
        </p:spPr>
        <p:txBody>
          <a:bodyPr/>
          <a:lstStyle/>
          <a:p>
            <a:pPr eaLnBrk="1" hangingPunct="1">
              <a:buFontTx/>
              <a:buNone/>
            </a:pPr>
            <a:endParaRPr lang="el-GR" dirty="0" smtClean="0"/>
          </a:p>
          <a:p>
            <a:pPr algn="just" eaLnBrk="1" hangingPunct="1">
              <a:buFontTx/>
              <a:buNone/>
            </a:pPr>
            <a:r>
              <a:rPr lang="el-GR" dirty="0" smtClean="0"/>
              <a:t>Με τους δείκτες αυτούς εκτιμάται η ικανότητα μιας</a:t>
            </a:r>
          </a:p>
          <a:p>
            <a:pPr algn="just" eaLnBrk="1" hangingPunct="1">
              <a:buFontTx/>
              <a:buNone/>
            </a:pPr>
            <a:r>
              <a:rPr lang="el-GR" dirty="0" smtClean="0"/>
              <a:t>επιχείρησης να ανταποκρίνεται στις υποχρεώσεις</a:t>
            </a:r>
          </a:p>
          <a:p>
            <a:pPr algn="just" eaLnBrk="1" hangingPunct="1">
              <a:buFontTx/>
              <a:buNone/>
            </a:pPr>
            <a:r>
              <a:rPr lang="el-GR" dirty="0" smtClean="0"/>
              <a:t>της, καθώς και ο βαθμός προστασίας που</a:t>
            </a:r>
          </a:p>
          <a:p>
            <a:pPr algn="just" eaLnBrk="1" hangingPunct="1">
              <a:buFontTx/>
              <a:buNone/>
            </a:pPr>
            <a:r>
              <a:rPr lang="el-GR" dirty="0" smtClean="0"/>
              <a:t>απολαμβάνουν οι πιστωτές της.</a:t>
            </a:r>
          </a:p>
        </p:txBody>
      </p:sp>
    </p:spTree>
    <p:extLst>
      <p:ext uri="{BB962C8B-B14F-4D97-AF65-F5344CB8AC3E}">
        <p14:creationId xmlns:p14="http://schemas.microsoft.com/office/powerpoint/2010/main" val="3940212290"/>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74638"/>
            <a:ext cx="9144000" cy="706437"/>
          </a:xfrm>
        </p:spPr>
        <p:txBody>
          <a:bodyPr/>
          <a:lstStyle/>
          <a:p>
            <a:pPr eaLnBrk="1" hangingPunct="1"/>
            <a:r>
              <a:rPr lang="el-GR" sz="3200" b="1" dirty="0" smtClean="0"/>
              <a:t>1. Δείκτης σχέσης Ιδίων προς Συνολικά Κεφάλαια</a:t>
            </a:r>
          </a:p>
        </p:txBody>
      </p:sp>
      <p:sp>
        <p:nvSpPr>
          <p:cNvPr id="61443" name="Rectangle 3"/>
          <p:cNvSpPr>
            <a:spLocks noGrp="1" noChangeArrowheads="1"/>
          </p:cNvSpPr>
          <p:nvPr>
            <p:ph type="body" idx="1"/>
          </p:nvPr>
        </p:nvSpPr>
        <p:spPr>
          <a:xfrm>
            <a:off x="0" y="1196975"/>
            <a:ext cx="9144000" cy="5661025"/>
          </a:xfrm>
        </p:spPr>
        <p:txBody>
          <a:bodyPr/>
          <a:lstStyle/>
          <a:p>
            <a:pPr eaLnBrk="1" hangingPunct="1">
              <a:buFontTx/>
              <a:buNone/>
            </a:pPr>
            <a:r>
              <a:rPr lang="el-GR" sz="2800" b="1" dirty="0" smtClean="0"/>
              <a:t>ΔΙπΣΚ = </a:t>
            </a:r>
            <a:r>
              <a:rPr lang="el-GR" sz="2800" b="1" u="sng" dirty="0" smtClean="0"/>
              <a:t>Ίδια Κεφάλαια Χ 100</a:t>
            </a:r>
            <a:r>
              <a:rPr lang="el-GR" sz="2800" b="1" dirty="0" smtClean="0"/>
              <a:t>  = </a:t>
            </a:r>
            <a:r>
              <a:rPr lang="el-GR" sz="2800" b="1" u="sng" dirty="0" smtClean="0"/>
              <a:t>10.000</a:t>
            </a:r>
            <a:r>
              <a:rPr lang="el-GR" sz="2800" b="1" dirty="0" smtClean="0"/>
              <a:t> = 20% </a:t>
            </a:r>
            <a:endParaRPr lang="el-GR" sz="2800" b="1" u="sng" dirty="0" smtClean="0"/>
          </a:p>
          <a:p>
            <a:pPr eaLnBrk="1" hangingPunct="1">
              <a:buFontTx/>
              <a:buNone/>
            </a:pPr>
            <a:r>
              <a:rPr lang="el-GR" sz="2800" b="1" dirty="0" smtClean="0"/>
              <a:t>                Σύνολο Κεφαλαίων </a:t>
            </a:r>
            <a:r>
              <a:rPr lang="el-GR" sz="2800" dirty="0" smtClean="0"/>
              <a:t>      </a:t>
            </a:r>
            <a:r>
              <a:rPr lang="el-GR" sz="2800" b="1" dirty="0" smtClean="0"/>
              <a:t>50.000</a:t>
            </a:r>
          </a:p>
          <a:p>
            <a:pPr algn="just" eaLnBrk="1" hangingPunct="1">
              <a:buFontTx/>
              <a:buNone/>
            </a:pPr>
            <a:endParaRPr lang="el-GR" sz="2800" dirty="0" smtClean="0"/>
          </a:p>
          <a:p>
            <a:pPr algn="just" eaLnBrk="1" hangingPunct="1"/>
            <a:r>
              <a:rPr lang="el-GR" sz="2800" dirty="0" smtClean="0"/>
              <a:t>Δείχνει </a:t>
            </a:r>
            <a:r>
              <a:rPr lang="el-GR" sz="2800" b="1" dirty="0" smtClean="0"/>
              <a:t>πόσο </a:t>
            </a:r>
            <a:r>
              <a:rPr lang="el-GR" sz="2800" dirty="0" smtClean="0"/>
              <a:t>από το σύνολο του Παθητικού  που χρησιμοποιεί μια επιχείρηση για να χρηματοδοτήσει το ενεργητικό της προέρχονται από τα λεγόμενα Ίδια Κεφάλαια (= μετοχικό κεφάλαιο, κέρδη ή ζημίες εις νέον, αποθεματικά, επιχορηγήσεις) και άρα πόσο από Ξένους (=προμηθευτές, χρηματοδότες εφορία, ασφαλιστικούς οργανισμούς κλπ.), τους οποίους η επιχείρηση οφείλει να εξοφλήσει. </a:t>
            </a:r>
          </a:p>
          <a:p>
            <a:pPr eaLnBrk="1" hangingPunct="1">
              <a:buFontTx/>
              <a:buNone/>
            </a:pPr>
            <a:endParaRPr lang="el-GR" sz="2800" dirty="0" smtClean="0"/>
          </a:p>
        </p:txBody>
      </p:sp>
    </p:spTree>
    <p:extLst>
      <p:ext uri="{BB962C8B-B14F-4D97-AF65-F5344CB8AC3E}">
        <p14:creationId xmlns:p14="http://schemas.microsoft.com/office/powerpoint/2010/main" val="1116449484"/>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1000125"/>
          </a:xfrm>
        </p:spPr>
        <p:txBody>
          <a:bodyPr/>
          <a:lstStyle/>
          <a:p>
            <a:pPr eaLnBrk="1" hangingPunct="1"/>
            <a:r>
              <a:rPr lang="el-GR" sz="3200" b="1" dirty="0" smtClean="0"/>
              <a:t>2. Δείκτης Ιδίων προς Ξένα Κεφάλαια</a:t>
            </a:r>
            <a:r>
              <a:rPr lang="en-US" sz="3200" b="1" dirty="0" smtClean="0"/>
              <a:t> </a:t>
            </a:r>
            <a:r>
              <a:rPr lang="el-GR" sz="3200" b="1" dirty="0" smtClean="0"/>
              <a:t>ή δανειακής επιβάρυνσης</a:t>
            </a:r>
          </a:p>
        </p:txBody>
      </p:sp>
      <p:sp>
        <p:nvSpPr>
          <p:cNvPr id="62467" name="Rectangle 3"/>
          <p:cNvSpPr>
            <a:spLocks noGrp="1" noChangeArrowheads="1"/>
          </p:cNvSpPr>
          <p:nvPr>
            <p:ph type="body" idx="1"/>
          </p:nvPr>
        </p:nvSpPr>
        <p:spPr>
          <a:xfrm>
            <a:off x="0" y="1196975"/>
            <a:ext cx="9144000" cy="5661025"/>
          </a:xfrm>
        </p:spPr>
        <p:txBody>
          <a:bodyPr/>
          <a:lstStyle/>
          <a:p>
            <a:pPr eaLnBrk="1" hangingPunct="1">
              <a:lnSpc>
                <a:spcPct val="80000"/>
              </a:lnSpc>
              <a:buFontTx/>
              <a:buNone/>
            </a:pPr>
            <a:r>
              <a:rPr lang="el-GR" sz="2800" b="1" dirty="0" smtClean="0"/>
              <a:t>ΔΙΚπΞΚ = </a:t>
            </a:r>
            <a:r>
              <a:rPr lang="el-GR" sz="2800" b="1" u="sng" dirty="0" smtClean="0"/>
              <a:t>Ίδια Κεφάλαια    </a:t>
            </a:r>
            <a:r>
              <a:rPr lang="el-GR" sz="2800" b="1" dirty="0" smtClean="0"/>
              <a:t>= </a:t>
            </a:r>
            <a:r>
              <a:rPr lang="el-GR" sz="2800" b="1" u="sng" dirty="0" smtClean="0"/>
              <a:t>30000</a:t>
            </a:r>
            <a:r>
              <a:rPr lang="el-GR" sz="2800" b="1" dirty="0" smtClean="0"/>
              <a:t> = 0,25 = 1/4 </a:t>
            </a:r>
          </a:p>
          <a:p>
            <a:pPr eaLnBrk="1" hangingPunct="1">
              <a:lnSpc>
                <a:spcPct val="80000"/>
              </a:lnSpc>
              <a:buFontTx/>
              <a:buNone/>
            </a:pPr>
            <a:r>
              <a:rPr lang="el-GR" sz="2800" b="1" dirty="0" smtClean="0"/>
              <a:t>                   Ξένα Κεφάλαια    120000</a:t>
            </a:r>
          </a:p>
          <a:p>
            <a:pPr algn="just" eaLnBrk="1" hangingPunct="1">
              <a:lnSpc>
                <a:spcPct val="80000"/>
              </a:lnSpc>
              <a:buFontTx/>
              <a:buNone/>
            </a:pPr>
            <a:r>
              <a:rPr lang="el-GR" sz="2800" dirty="0" smtClean="0"/>
              <a:t>Ο δείκτης αυτός δείχνει:</a:t>
            </a:r>
          </a:p>
          <a:p>
            <a:pPr marL="514350" indent="-514350" algn="just" eaLnBrk="1" hangingPunct="1">
              <a:lnSpc>
                <a:spcPct val="80000"/>
              </a:lnSpc>
              <a:buFont typeface="+mj-lt"/>
              <a:buAutoNum type="arabicPeriod"/>
            </a:pPr>
            <a:r>
              <a:rPr lang="el-GR" sz="2800" dirty="0" smtClean="0"/>
              <a:t>Τον </a:t>
            </a:r>
            <a:r>
              <a:rPr lang="el-GR" sz="2800" b="1" dirty="0" smtClean="0"/>
              <a:t>υπερδανεισμό</a:t>
            </a:r>
            <a:r>
              <a:rPr lang="el-GR" sz="2800" dirty="0" smtClean="0"/>
              <a:t> της επιχείρησης.</a:t>
            </a:r>
          </a:p>
          <a:p>
            <a:pPr marL="514350" indent="-514350" algn="just" eaLnBrk="1" hangingPunct="1">
              <a:lnSpc>
                <a:spcPct val="80000"/>
              </a:lnSpc>
              <a:buFont typeface="+mj-lt"/>
              <a:buAutoNum type="arabicPeriod"/>
            </a:pPr>
            <a:r>
              <a:rPr lang="el-GR" sz="2800" dirty="0" smtClean="0"/>
              <a:t>Την </a:t>
            </a:r>
            <a:r>
              <a:rPr lang="el-GR" sz="2800" b="1" dirty="0" smtClean="0"/>
              <a:t>ασφάλεια</a:t>
            </a:r>
            <a:r>
              <a:rPr lang="el-GR" sz="2800" dirty="0" smtClean="0"/>
              <a:t> που απολαμβάνουν οι δανειστές της επιχείρησης.</a:t>
            </a:r>
          </a:p>
          <a:p>
            <a:pPr algn="just" eaLnBrk="1" hangingPunct="1">
              <a:lnSpc>
                <a:spcPct val="80000"/>
              </a:lnSpc>
              <a:buFontTx/>
              <a:buNone/>
            </a:pPr>
            <a:r>
              <a:rPr lang="el-GR" sz="2800" dirty="0" smtClean="0"/>
              <a:t>Αν </a:t>
            </a:r>
            <a:r>
              <a:rPr lang="el-GR" sz="2800" b="1" dirty="0" smtClean="0"/>
              <a:t>ΔΙπΞΚ &gt; 1 </a:t>
            </a:r>
            <a:r>
              <a:rPr lang="el-GR" sz="2800" dirty="0" smtClean="0"/>
              <a:t>οι φορείς συμμετέχουν περισσότερο από τους πιστωτές.</a:t>
            </a:r>
          </a:p>
          <a:p>
            <a:pPr algn="just" eaLnBrk="1" hangingPunct="1">
              <a:lnSpc>
                <a:spcPct val="80000"/>
              </a:lnSpc>
              <a:buFontTx/>
              <a:buNone/>
            </a:pPr>
            <a:r>
              <a:rPr lang="el-GR" sz="2800" dirty="0" smtClean="0"/>
              <a:t>Αν </a:t>
            </a:r>
            <a:r>
              <a:rPr lang="el-GR" sz="2800" b="1" dirty="0" smtClean="0"/>
              <a:t>ΔΙπΞΚ &lt; 1 </a:t>
            </a:r>
            <a:r>
              <a:rPr lang="el-GR" sz="2800" dirty="0" smtClean="0"/>
              <a:t>οι πιστωτές συμμετέχουν περισσότερο από τους φορείς.</a:t>
            </a:r>
          </a:p>
          <a:p>
            <a:pPr algn="just" eaLnBrk="1" hangingPunct="1">
              <a:lnSpc>
                <a:spcPct val="80000"/>
              </a:lnSpc>
              <a:buFontTx/>
              <a:buNone/>
            </a:pPr>
            <a:r>
              <a:rPr lang="el-GR" sz="2800" dirty="0" smtClean="0"/>
              <a:t>Αν </a:t>
            </a:r>
            <a:r>
              <a:rPr lang="el-GR" sz="2800" b="1" dirty="0" smtClean="0"/>
              <a:t>ΔΙπΞΚ = 1 </a:t>
            </a:r>
            <a:r>
              <a:rPr lang="el-GR" sz="2800" dirty="0" smtClean="0"/>
              <a:t>φορείς και πιστωτές συμμετέχουν εξίσου</a:t>
            </a:r>
          </a:p>
          <a:p>
            <a:pPr algn="just" eaLnBrk="1" hangingPunct="1">
              <a:lnSpc>
                <a:spcPct val="80000"/>
              </a:lnSpc>
              <a:buFontTx/>
              <a:buNone/>
            </a:pPr>
            <a:r>
              <a:rPr lang="el-GR" sz="2800" dirty="0" smtClean="0"/>
              <a:t>Όσο μεγαλύτερος της μονάδος είναι ο δείκτης τόση</a:t>
            </a:r>
          </a:p>
          <a:p>
            <a:pPr algn="just" eaLnBrk="1" hangingPunct="1">
              <a:lnSpc>
                <a:spcPct val="80000"/>
              </a:lnSpc>
              <a:buFontTx/>
              <a:buNone/>
            </a:pPr>
            <a:r>
              <a:rPr lang="el-GR" sz="2800" dirty="0" smtClean="0"/>
              <a:t>μεγαλύτερη ασφάλεια αισθάνονται οι δανειστές.</a:t>
            </a:r>
          </a:p>
          <a:p>
            <a:pPr algn="just" eaLnBrk="1" hangingPunct="1">
              <a:lnSpc>
                <a:spcPct val="80000"/>
              </a:lnSpc>
              <a:buFontTx/>
              <a:buNone/>
            </a:pPr>
            <a:endParaRPr lang="el-GR" sz="2800" dirty="0" smtClean="0"/>
          </a:p>
          <a:p>
            <a:pPr algn="just" eaLnBrk="1" hangingPunct="1">
              <a:lnSpc>
                <a:spcPct val="80000"/>
              </a:lnSpc>
              <a:buFontTx/>
              <a:buNone/>
            </a:pPr>
            <a:endParaRPr lang="el-GR" sz="2800" dirty="0" smtClean="0"/>
          </a:p>
        </p:txBody>
      </p:sp>
    </p:spTree>
    <p:extLst>
      <p:ext uri="{BB962C8B-B14F-4D97-AF65-F5344CB8AC3E}">
        <p14:creationId xmlns:p14="http://schemas.microsoft.com/office/powerpoint/2010/main" val="2861814814"/>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981075"/>
          </a:xfrm>
        </p:spPr>
        <p:txBody>
          <a:bodyPr/>
          <a:lstStyle/>
          <a:p>
            <a:pPr eaLnBrk="1" hangingPunct="1"/>
            <a:r>
              <a:rPr lang="el-GR" sz="3200" b="1" dirty="0" smtClean="0"/>
              <a:t>3. Δείκτης Ιδίων Κεφαλαίων προς Καθαρά Πάγια</a:t>
            </a:r>
          </a:p>
        </p:txBody>
      </p:sp>
      <p:sp>
        <p:nvSpPr>
          <p:cNvPr id="63491" name="Rectangle 3"/>
          <p:cNvSpPr>
            <a:spLocks noGrp="1" noChangeArrowheads="1"/>
          </p:cNvSpPr>
          <p:nvPr>
            <p:ph type="body" idx="1"/>
          </p:nvPr>
        </p:nvSpPr>
        <p:spPr>
          <a:xfrm>
            <a:off x="0" y="1268413"/>
            <a:ext cx="9144000" cy="5589587"/>
          </a:xfrm>
        </p:spPr>
        <p:txBody>
          <a:bodyPr/>
          <a:lstStyle/>
          <a:p>
            <a:pPr eaLnBrk="1" hangingPunct="1">
              <a:lnSpc>
                <a:spcPct val="90000"/>
              </a:lnSpc>
              <a:buFontTx/>
              <a:buNone/>
            </a:pPr>
            <a:r>
              <a:rPr lang="el-GR" b="1" dirty="0" smtClean="0"/>
              <a:t>ΔΙΚπΚΠ = </a:t>
            </a:r>
            <a:r>
              <a:rPr lang="el-GR" b="1" u="sng" dirty="0" smtClean="0"/>
              <a:t>Ίδια Κεφάλαια Χ 100</a:t>
            </a:r>
            <a:r>
              <a:rPr lang="el-GR" b="1" dirty="0" smtClean="0"/>
              <a:t> = </a:t>
            </a:r>
            <a:r>
              <a:rPr lang="el-GR" b="1" u="sng" dirty="0" smtClean="0"/>
              <a:t>10000</a:t>
            </a:r>
            <a:r>
              <a:rPr lang="el-GR" b="1" dirty="0" smtClean="0"/>
              <a:t> = 40%</a:t>
            </a:r>
            <a:endParaRPr lang="el-GR" b="1" u="sng" dirty="0" smtClean="0"/>
          </a:p>
          <a:p>
            <a:pPr eaLnBrk="1" hangingPunct="1">
              <a:lnSpc>
                <a:spcPct val="90000"/>
              </a:lnSpc>
              <a:buFontTx/>
              <a:buNone/>
            </a:pPr>
            <a:r>
              <a:rPr lang="el-GR" b="1" dirty="0" smtClean="0"/>
              <a:t>                   Καθαρά Πάγια              25000</a:t>
            </a:r>
          </a:p>
          <a:p>
            <a:pPr algn="just" eaLnBrk="1" hangingPunct="1">
              <a:lnSpc>
                <a:spcPct val="90000"/>
              </a:lnSpc>
            </a:pPr>
            <a:r>
              <a:rPr lang="el-GR" dirty="0" smtClean="0"/>
              <a:t>Δείχνει το ποσοστό των παγίων που έχουν χρηματοδοτηθεί από Ίδια κεφάλαια.</a:t>
            </a:r>
          </a:p>
          <a:p>
            <a:pPr algn="just" eaLnBrk="1" hangingPunct="1">
              <a:lnSpc>
                <a:spcPct val="90000"/>
              </a:lnSpc>
            </a:pPr>
            <a:r>
              <a:rPr lang="el-GR" dirty="0" smtClean="0"/>
              <a:t>Αν ο </a:t>
            </a:r>
            <a:r>
              <a:rPr lang="el-GR" b="1" dirty="0" smtClean="0">
                <a:solidFill>
                  <a:srgbClr val="002060"/>
                </a:solidFill>
              </a:rPr>
              <a:t>ΔΙΚπΚΠ &gt; 1 </a:t>
            </a:r>
            <a:r>
              <a:rPr lang="el-GR" dirty="0" smtClean="0"/>
              <a:t>η χρηματοδότηση των παγίων έγινε μόνο από ΙΚ και ένα μέρος των Ιδίων κεφαλαίων είχε συνεισφορά στο κεφάλαιο κίνησης της επιχείρησης.</a:t>
            </a:r>
          </a:p>
          <a:p>
            <a:pPr algn="just" eaLnBrk="1" hangingPunct="1">
              <a:lnSpc>
                <a:spcPct val="90000"/>
              </a:lnSpc>
            </a:pPr>
            <a:r>
              <a:rPr lang="el-GR" dirty="0" smtClean="0"/>
              <a:t>Αν ο </a:t>
            </a:r>
            <a:r>
              <a:rPr lang="el-GR" b="1" dirty="0" smtClean="0">
                <a:solidFill>
                  <a:srgbClr val="C00000"/>
                </a:solidFill>
              </a:rPr>
              <a:t>ΔΙΚπΚΠ &lt; 1 </a:t>
            </a:r>
            <a:r>
              <a:rPr lang="el-GR" dirty="0" smtClean="0"/>
              <a:t>τότε η χρηματοδότηση των παγίων πραγματοποιήθηκε και με ξένα κεφάλαια</a:t>
            </a:r>
          </a:p>
          <a:p>
            <a:pPr eaLnBrk="1" hangingPunct="1">
              <a:lnSpc>
                <a:spcPct val="90000"/>
              </a:lnSpc>
              <a:buFontTx/>
              <a:buNone/>
            </a:pPr>
            <a:endParaRPr lang="el-GR" dirty="0" smtClean="0"/>
          </a:p>
        </p:txBody>
      </p:sp>
    </p:spTree>
    <p:extLst>
      <p:ext uri="{BB962C8B-B14F-4D97-AF65-F5344CB8AC3E}">
        <p14:creationId xmlns:p14="http://schemas.microsoft.com/office/powerpoint/2010/main" val="2960888615"/>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981075"/>
          </a:xfrm>
        </p:spPr>
        <p:txBody>
          <a:bodyPr/>
          <a:lstStyle/>
          <a:p>
            <a:pPr eaLnBrk="1" hangingPunct="1"/>
            <a:r>
              <a:rPr lang="el-GR" sz="3200" b="1" dirty="0" smtClean="0"/>
              <a:t>4. Δείκτης Ορθολογικού Βαθμού Χρηματοδότησης Παγίων</a:t>
            </a:r>
            <a:r>
              <a:rPr lang="el-GR" sz="4000" dirty="0" smtClean="0"/>
              <a:t>  </a:t>
            </a:r>
          </a:p>
        </p:txBody>
      </p:sp>
      <p:sp>
        <p:nvSpPr>
          <p:cNvPr id="64515" name="Rectangle 3"/>
          <p:cNvSpPr>
            <a:spLocks noGrp="1" noChangeArrowheads="1"/>
          </p:cNvSpPr>
          <p:nvPr>
            <p:ph type="body" idx="1"/>
          </p:nvPr>
        </p:nvSpPr>
        <p:spPr>
          <a:xfrm>
            <a:off x="0" y="1341438"/>
            <a:ext cx="9144000" cy="5516562"/>
          </a:xfrm>
        </p:spPr>
        <p:txBody>
          <a:bodyPr/>
          <a:lstStyle/>
          <a:p>
            <a:pPr eaLnBrk="1" hangingPunct="1">
              <a:lnSpc>
                <a:spcPct val="80000"/>
              </a:lnSpc>
              <a:buFontTx/>
              <a:buNone/>
            </a:pPr>
            <a:r>
              <a:rPr lang="el-GR" b="1" dirty="0" smtClean="0"/>
              <a:t>ΔΟΒΧΠ</a:t>
            </a:r>
            <a:r>
              <a:rPr lang="el-GR" dirty="0" smtClean="0"/>
              <a:t> = </a:t>
            </a:r>
            <a:r>
              <a:rPr lang="el-GR" u="sng" dirty="0" smtClean="0"/>
              <a:t>Συνολικά Μακροπρόθεσμα Κεφάλαια</a:t>
            </a:r>
          </a:p>
          <a:p>
            <a:pPr eaLnBrk="1" hangingPunct="1">
              <a:lnSpc>
                <a:spcPct val="80000"/>
              </a:lnSpc>
              <a:buFontTx/>
              <a:buNone/>
            </a:pPr>
            <a:r>
              <a:rPr lang="el-GR" dirty="0" smtClean="0"/>
              <a:t>                 Συνολική Αναπόσβεστη αξία Παγίων</a:t>
            </a:r>
          </a:p>
          <a:p>
            <a:pPr algn="just" eaLnBrk="1" hangingPunct="1">
              <a:lnSpc>
                <a:spcPct val="80000"/>
              </a:lnSpc>
            </a:pPr>
            <a:r>
              <a:rPr lang="el-GR" dirty="0" smtClean="0"/>
              <a:t>Συνολικά Μακροπρόθεσμα Κεφάλαια = Ίδια Κεφάλαια + Μακροπρόθεσμες Υποχρεώσεις</a:t>
            </a:r>
          </a:p>
          <a:p>
            <a:pPr algn="just" eaLnBrk="1" hangingPunct="1">
              <a:lnSpc>
                <a:spcPct val="80000"/>
              </a:lnSpc>
            </a:pPr>
            <a:r>
              <a:rPr lang="el-GR" dirty="0" smtClean="0"/>
              <a:t>Αν </a:t>
            </a:r>
            <a:r>
              <a:rPr lang="el-GR" b="1" dirty="0" smtClean="0">
                <a:solidFill>
                  <a:srgbClr val="006600"/>
                </a:solidFill>
              </a:rPr>
              <a:t>ΔΟΒΧΠ = 1 </a:t>
            </a:r>
            <a:r>
              <a:rPr lang="el-GR" dirty="0" smtClean="0"/>
              <a:t>τα στοιχεία του ενεργητικού χρηματοδοτούνται, μόνο με μακροπρόθεσμα κεφάλαια.</a:t>
            </a:r>
          </a:p>
          <a:p>
            <a:pPr algn="just" eaLnBrk="1" hangingPunct="1">
              <a:lnSpc>
                <a:spcPct val="80000"/>
              </a:lnSpc>
            </a:pPr>
            <a:r>
              <a:rPr lang="el-GR" dirty="0" smtClean="0"/>
              <a:t>Αν </a:t>
            </a:r>
            <a:r>
              <a:rPr lang="el-GR" b="1" dirty="0" smtClean="0">
                <a:solidFill>
                  <a:srgbClr val="002060"/>
                </a:solidFill>
              </a:rPr>
              <a:t>ΔΟΒΧΠ &gt; 1 </a:t>
            </a:r>
            <a:r>
              <a:rPr lang="el-GR" dirty="0" smtClean="0"/>
              <a:t>Η επιχείρηση έχει καλή ρευστότητα. </a:t>
            </a:r>
          </a:p>
          <a:p>
            <a:pPr algn="just" eaLnBrk="1" hangingPunct="1">
              <a:lnSpc>
                <a:spcPct val="80000"/>
              </a:lnSpc>
            </a:pPr>
            <a:r>
              <a:rPr lang="el-GR" dirty="0" smtClean="0"/>
              <a:t>Αν </a:t>
            </a:r>
            <a:r>
              <a:rPr lang="el-GR" b="1" dirty="0" smtClean="0">
                <a:solidFill>
                  <a:srgbClr val="FF0000"/>
                </a:solidFill>
              </a:rPr>
              <a:t>ΔΟΒΧΠ &lt; 1 </a:t>
            </a:r>
            <a:r>
              <a:rPr lang="el-GR" dirty="0" smtClean="0"/>
              <a:t>Η επιχείρηση δεν έχει καλή ρευστότητα. Τα πάγια χρηματοδοτούνται από βραχυπρόθεσμα κεφάλαια.</a:t>
            </a:r>
          </a:p>
        </p:txBody>
      </p:sp>
    </p:spTree>
    <p:extLst>
      <p:ext uri="{BB962C8B-B14F-4D97-AF65-F5344CB8AC3E}">
        <p14:creationId xmlns:p14="http://schemas.microsoft.com/office/powerpoint/2010/main" val="2181636162"/>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490537"/>
          </a:xfrm>
        </p:spPr>
        <p:txBody>
          <a:bodyPr/>
          <a:lstStyle/>
          <a:p>
            <a:pPr eaLnBrk="1" hangingPunct="1"/>
            <a:r>
              <a:rPr lang="el-GR" sz="3200" b="1" u="sng" dirty="0" smtClean="0"/>
              <a:t>Επεξήγηση Δείκτη Ορθολογικού Βαθμού Χρηματοδότησης Παγίων </a:t>
            </a:r>
          </a:p>
        </p:txBody>
      </p:sp>
      <p:sp>
        <p:nvSpPr>
          <p:cNvPr id="65539" name="Rectangle 3"/>
          <p:cNvSpPr>
            <a:spLocks noGrp="1" noChangeArrowheads="1"/>
          </p:cNvSpPr>
          <p:nvPr>
            <p:ph type="body" idx="1"/>
          </p:nvPr>
        </p:nvSpPr>
        <p:spPr>
          <a:xfrm>
            <a:off x="0" y="1125538"/>
            <a:ext cx="9144000" cy="5732462"/>
          </a:xfrm>
        </p:spPr>
        <p:txBody>
          <a:bodyPr/>
          <a:lstStyle/>
          <a:p>
            <a:pPr algn="just" eaLnBrk="1" hangingPunct="1">
              <a:lnSpc>
                <a:spcPct val="80000"/>
              </a:lnSpc>
            </a:pPr>
            <a:r>
              <a:rPr lang="el-GR" dirty="0" smtClean="0"/>
              <a:t>Αν </a:t>
            </a:r>
            <a:r>
              <a:rPr lang="el-GR" b="1" dirty="0" smtClean="0">
                <a:solidFill>
                  <a:srgbClr val="002060"/>
                </a:solidFill>
              </a:rPr>
              <a:t>ΔΟΒΧΠ &gt; 1 </a:t>
            </a:r>
            <a:r>
              <a:rPr lang="el-GR" dirty="0" smtClean="0"/>
              <a:t>Η επιχείρηση έχει καλή ρευστότητα. Αυτό σημαίνει ότι τα κεφαλαία μακράς διάρκειας που δεν χρησιμοποιούνται για τη χρηματοδότηση των παγίων, χρηματοδοτούν το κυκλοφορούν ενεργητικό της επιχείρησης.</a:t>
            </a:r>
          </a:p>
          <a:p>
            <a:pPr algn="just" eaLnBrk="1" hangingPunct="1">
              <a:lnSpc>
                <a:spcPct val="80000"/>
              </a:lnSpc>
            </a:pPr>
            <a:endParaRPr lang="el-GR" dirty="0" smtClean="0"/>
          </a:p>
          <a:p>
            <a:pPr algn="just" eaLnBrk="1" hangingPunct="1">
              <a:lnSpc>
                <a:spcPct val="80000"/>
              </a:lnSpc>
            </a:pPr>
            <a:r>
              <a:rPr lang="el-GR" dirty="0" smtClean="0"/>
              <a:t>Έτσι, δημιουργείται μόνιμο κεφάλαιο κίνησης, σαν εφεδρία για την αντιμετώπιση των πληρωμών, όταν καθυστερεί η  ρευστοποίηση κάποιων στοιχείων του κυκλοφορούντος ενεργητικού. </a:t>
            </a:r>
          </a:p>
          <a:p>
            <a:pPr eaLnBrk="1" hangingPunct="1">
              <a:lnSpc>
                <a:spcPct val="80000"/>
              </a:lnSpc>
            </a:pPr>
            <a:endParaRPr lang="el-GR" sz="2000" dirty="0" smtClean="0"/>
          </a:p>
        </p:txBody>
      </p:sp>
    </p:spTree>
    <p:extLst>
      <p:ext uri="{BB962C8B-B14F-4D97-AF65-F5344CB8AC3E}">
        <p14:creationId xmlns:p14="http://schemas.microsoft.com/office/powerpoint/2010/main" val="31704292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dirty="0" smtClean="0"/>
              <a:t>ΔΙΑΔΙΚΑΣΙΕΣ ΥΠΟΛΟΓΙΣΜΟΥ ΤΑΜΕΙΑΚΟΥ ΠΡΟΫΠΟΛΟΓΙΣΜΟΥ (3)</a:t>
            </a:r>
            <a:endParaRPr lang="el-GR" sz="3600" dirty="0"/>
          </a:p>
        </p:txBody>
      </p:sp>
      <p:sp>
        <p:nvSpPr>
          <p:cNvPr id="3" name="2 - Θέση περιεχομένου"/>
          <p:cNvSpPr>
            <a:spLocks noGrp="1"/>
          </p:cNvSpPr>
          <p:nvPr>
            <p:ph idx="1"/>
          </p:nvPr>
        </p:nvSpPr>
        <p:spPr>
          <a:xfrm>
            <a:off x="251520" y="1600200"/>
            <a:ext cx="8712968" cy="4781128"/>
          </a:xfrm>
        </p:spPr>
        <p:txBody>
          <a:bodyPr/>
          <a:lstStyle/>
          <a:p>
            <a:pPr algn="just">
              <a:buNone/>
            </a:pPr>
            <a:r>
              <a:rPr lang="el-GR" dirty="0" smtClean="0"/>
              <a:t>5. Πρόβλεψη αναμενόμενης ρευστότητας στο τέλος του μήνα. Αρχίζει με την καταγραφή των διαθεσίμων στην αρχή του μήνα. Χρειάζεται προσοχή στη δημιουργία τάσης μήνα προς μήνα (ανοδικής ή καθοδικής). Ενδεχόμενη καθοδική τάση δίδει σήμα κινδύνου, ενώ η ανοδική τάση υποδηλώνει ότι τα διαθέσιμα της επιχείρησης δεν αξιοποιούνται επαρκώς. </a:t>
            </a:r>
            <a:endParaRPr lang="el-GR" dirty="0"/>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8964488" cy="908050"/>
          </a:xfrm>
        </p:spPr>
        <p:txBody>
          <a:bodyPr/>
          <a:lstStyle/>
          <a:p>
            <a:pPr eaLnBrk="1" hangingPunct="1"/>
            <a:r>
              <a:rPr lang="el-GR" sz="4000" b="1" dirty="0" smtClean="0"/>
              <a:t> </a:t>
            </a:r>
            <a:r>
              <a:rPr lang="el-GR" sz="3200" b="1" dirty="0" smtClean="0"/>
              <a:t>5. Δείκτης κάλυψης τόκων</a:t>
            </a:r>
            <a:r>
              <a:rPr lang="el-GR" sz="4000" dirty="0" smtClean="0"/>
              <a:t> </a:t>
            </a:r>
          </a:p>
        </p:txBody>
      </p:sp>
      <p:sp>
        <p:nvSpPr>
          <p:cNvPr id="66563" name="Rectangle 3"/>
          <p:cNvSpPr>
            <a:spLocks noGrp="1" noChangeArrowheads="1"/>
          </p:cNvSpPr>
          <p:nvPr>
            <p:ph type="body" idx="1"/>
          </p:nvPr>
        </p:nvSpPr>
        <p:spPr>
          <a:xfrm>
            <a:off x="0" y="981075"/>
            <a:ext cx="9144000" cy="5876925"/>
          </a:xfrm>
        </p:spPr>
        <p:txBody>
          <a:bodyPr/>
          <a:lstStyle/>
          <a:p>
            <a:pPr eaLnBrk="1" hangingPunct="1">
              <a:buFontTx/>
              <a:buNone/>
            </a:pPr>
            <a:endParaRPr lang="el-GR" sz="2400" b="1" dirty="0" smtClean="0"/>
          </a:p>
          <a:p>
            <a:pPr eaLnBrk="1" hangingPunct="1">
              <a:buFontTx/>
              <a:buNone/>
            </a:pPr>
            <a:r>
              <a:rPr lang="el-GR" sz="2800" b="1" dirty="0" smtClean="0"/>
              <a:t>ΔΚΤ = </a:t>
            </a:r>
            <a:r>
              <a:rPr lang="el-GR" sz="2800" b="1" u="sng" dirty="0" smtClean="0"/>
              <a:t>Κέρδη προ τόκων και φόρων</a:t>
            </a:r>
            <a:r>
              <a:rPr lang="el-GR" sz="2800" b="1" dirty="0" smtClean="0"/>
              <a:t> = </a:t>
            </a:r>
            <a:r>
              <a:rPr lang="el-GR" sz="2800" b="1" u="sng" dirty="0" smtClean="0"/>
              <a:t>2.800</a:t>
            </a:r>
            <a:r>
              <a:rPr lang="el-GR" sz="2800" b="1" dirty="0" smtClean="0"/>
              <a:t> =7φορές</a:t>
            </a:r>
            <a:endParaRPr lang="el-GR" sz="2800" b="1" u="sng" dirty="0" smtClean="0"/>
          </a:p>
          <a:p>
            <a:pPr eaLnBrk="1" hangingPunct="1">
              <a:buFontTx/>
              <a:buNone/>
            </a:pPr>
            <a:r>
              <a:rPr lang="el-GR" sz="2800" b="1" dirty="0" smtClean="0"/>
              <a:t>            Σύνολο χρεωστικών τόκων</a:t>
            </a:r>
            <a:r>
              <a:rPr lang="el-GR" sz="2800" dirty="0" smtClean="0"/>
              <a:t>         </a:t>
            </a:r>
            <a:r>
              <a:rPr lang="el-GR" sz="2800" b="1" dirty="0" smtClean="0"/>
              <a:t>400</a:t>
            </a:r>
          </a:p>
          <a:p>
            <a:pPr eaLnBrk="1" hangingPunct="1">
              <a:buFontTx/>
              <a:buNone/>
            </a:pPr>
            <a:endParaRPr lang="el-GR" sz="2800" dirty="0" smtClean="0"/>
          </a:p>
          <a:p>
            <a:pPr algn="just" eaLnBrk="1" hangingPunct="1"/>
            <a:r>
              <a:rPr lang="el-GR" sz="2800" dirty="0" smtClean="0"/>
              <a:t>Ο αριθμοδείκτης αυτός φανερώνει τη σχέση μεταξύ των καθαρών κερδών μιας επιχείρησης και των τόκων με τους οποίους αυτή επιβαρύνεται μέσα στη χρήση για τα ξένα κεφάλαια. Εμφανίζει την ικανότητά της να εξοφλεί τους τόκους των ξένων κεφαλαίων από τα κέρδη της.</a:t>
            </a:r>
          </a:p>
          <a:p>
            <a:pPr algn="just" eaLnBrk="1" hangingPunct="1"/>
            <a:r>
              <a:rPr lang="el-GR" sz="2800" dirty="0" smtClean="0"/>
              <a:t>Αποτελεί επίσης ένδειξη του περιθωρίου ασφαλείας που απολαμβάνουν οι πιστωτές. </a:t>
            </a:r>
          </a:p>
        </p:txBody>
      </p:sp>
    </p:spTree>
    <p:extLst>
      <p:ext uri="{BB962C8B-B14F-4D97-AF65-F5344CB8AC3E}">
        <p14:creationId xmlns:p14="http://schemas.microsoft.com/office/powerpoint/2010/main" val="238012343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706437"/>
          </a:xfrm>
        </p:spPr>
        <p:txBody>
          <a:bodyPr/>
          <a:lstStyle/>
          <a:p>
            <a:pPr eaLnBrk="1" hangingPunct="1"/>
            <a:r>
              <a:rPr lang="el-GR" sz="3200" b="1" dirty="0" smtClean="0"/>
              <a:t>6. Δείκτης κυκλοφοριακών στοιχείων</a:t>
            </a:r>
          </a:p>
        </p:txBody>
      </p:sp>
      <p:sp>
        <p:nvSpPr>
          <p:cNvPr id="67587" name="Rectangle 3"/>
          <p:cNvSpPr>
            <a:spLocks noGrp="1" noChangeArrowheads="1"/>
          </p:cNvSpPr>
          <p:nvPr>
            <p:ph type="body" idx="1"/>
          </p:nvPr>
        </p:nvSpPr>
        <p:spPr>
          <a:xfrm>
            <a:off x="0" y="1196975"/>
            <a:ext cx="9144000" cy="5661025"/>
          </a:xfrm>
        </p:spPr>
        <p:txBody>
          <a:bodyPr/>
          <a:lstStyle/>
          <a:p>
            <a:pPr algn="ctr" eaLnBrk="1" hangingPunct="1">
              <a:buFontTx/>
              <a:buNone/>
            </a:pPr>
            <a:r>
              <a:rPr lang="el-GR" b="1" dirty="0" smtClean="0"/>
              <a:t>ΔΚΣ = </a:t>
            </a:r>
            <a:r>
              <a:rPr lang="el-GR" b="1" u="sng" dirty="0" smtClean="0"/>
              <a:t>Κυκλοφορούν Ενεργητικό Χ 100</a:t>
            </a:r>
          </a:p>
          <a:p>
            <a:pPr eaLnBrk="1" hangingPunct="1">
              <a:buFontTx/>
              <a:buNone/>
            </a:pPr>
            <a:r>
              <a:rPr lang="el-GR" b="1" dirty="0" smtClean="0"/>
              <a:t>                         Σύνολο Υποχρεώσεων </a:t>
            </a:r>
          </a:p>
          <a:p>
            <a:pPr algn="ctr" eaLnBrk="1" hangingPunct="1">
              <a:buFontTx/>
              <a:buNone/>
            </a:pPr>
            <a:r>
              <a:rPr lang="el-GR" b="1" dirty="0" smtClean="0"/>
              <a:t>ΔΚΣ = </a:t>
            </a:r>
            <a:r>
              <a:rPr lang="el-GR" b="1" u="sng" dirty="0" smtClean="0"/>
              <a:t>630.000 Χ 100</a:t>
            </a:r>
            <a:r>
              <a:rPr lang="el-GR" b="1" dirty="0" smtClean="0"/>
              <a:t> =</a:t>
            </a:r>
            <a:r>
              <a:rPr lang="el-GR" dirty="0" smtClean="0"/>
              <a:t> </a:t>
            </a:r>
            <a:r>
              <a:rPr lang="el-GR" b="1" dirty="0" smtClean="0"/>
              <a:t>70%</a:t>
            </a:r>
          </a:p>
          <a:p>
            <a:pPr eaLnBrk="1" hangingPunct="1">
              <a:buFontTx/>
              <a:buNone/>
            </a:pPr>
            <a:r>
              <a:rPr lang="el-GR" dirty="0" smtClean="0"/>
              <a:t>                                  </a:t>
            </a:r>
            <a:r>
              <a:rPr lang="el-GR" b="1" dirty="0" smtClean="0"/>
              <a:t>900.000</a:t>
            </a:r>
          </a:p>
          <a:p>
            <a:pPr algn="just" eaLnBrk="1" hangingPunct="1"/>
            <a:r>
              <a:rPr lang="el-GR" dirty="0" smtClean="0"/>
              <a:t>Εμφανίζει τη ρευστότητα των μακροχρόνιων υποχρεώσεων. Ένας υψηλός δείκτης δείχνει ότι η εξόφληση των μακροχρόνιων υποχρεώσεων μπορεί να πραγματοποιηθεί και από κεφάλαια κίνησης.</a:t>
            </a:r>
          </a:p>
          <a:p>
            <a:pPr eaLnBrk="1" hangingPunct="1">
              <a:buFontTx/>
              <a:buNone/>
            </a:pPr>
            <a:endParaRPr lang="el-GR" b="1" dirty="0" smtClean="0"/>
          </a:p>
        </p:txBody>
      </p:sp>
    </p:spTree>
    <p:extLst>
      <p:ext uri="{BB962C8B-B14F-4D97-AF65-F5344CB8AC3E}">
        <p14:creationId xmlns:p14="http://schemas.microsoft.com/office/powerpoint/2010/main" val="2428863844"/>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274637"/>
          </a:xfrm>
        </p:spPr>
        <p:txBody>
          <a:bodyPr/>
          <a:lstStyle/>
          <a:p>
            <a:pPr eaLnBrk="1" hangingPunct="1"/>
            <a:r>
              <a:rPr lang="el-GR" sz="3200" b="1" u="sng" dirty="0" smtClean="0"/>
              <a:t>7</a:t>
            </a:r>
            <a:r>
              <a:rPr lang="en-US" sz="3200" b="1" u="sng" dirty="0" smtClean="0"/>
              <a:t>. </a:t>
            </a:r>
            <a:r>
              <a:rPr lang="el-GR" sz="3200" b="1" u="sng" dirty="0" smtClean="0"/>
              <a:t>Δείκτης Δανειακής Επιβάρυνσης ή Δείκτης Χρέους</a:t>
            </a:r>
          </a:p>
        </p:txBody>
      </p:sp>
      <p:sp>
        <p:nvSpPr>
          <p:cNvPr id="68611" name="Rectangle 3"/>
          <p:cNvSpPr>
            <a:spLocks noGrp="1" noChangeArrowheads="1"/>
          </p:cNvSpPr>
          <p:nvPr>
            <p:ph type="body" idx="1"/>
          </p:nvPr>
        </p:nvSpPr>
        <p:spPr>
          <a:xfrm>
            <a:off x="0" y="908050"/>
            <a:ext cx="9144000" cy="5949950"/>
          </a:xfrm>
        </p:spPr>
        <p:txBody>
          <a:bodyPr/>
          <a:lstStyle/>
          <a:p>
            <a:pPr eaLnBrk="1" hangingPunct="1">
              <a:lnSpc>
                <a:spcPct val="80000"/>
              </a:lnSpc>
              <a:buFontTx/>
              <a:buNone/>
            </a:pPr>
            <a:r>
              <a:rPr lang="el-GR" sz="2600" b="1" dirty="0" smtClean="0"/>
              <a:t>ΔΔΕ</a:t>
            </a:r>
            <a:r>
              <a:rPr lang="el-GR" sz="2600" dirty="0" smtClean="0"/>
              <a:t> = </a:t>
            </a:r>
            <a:r>
              <a:rPr lang="el-GR" sz="2600" u="sng" dirty="0" smtClean="0"/>
              <a:t>Ξένα Κεφάλαια Χ 100</a:t>
            </a:r>
            <a:r>
              <a:rPr lang="el-GR" sz="2600" dirty="0" smtClean="0"/>
              <a:t> = </a:t>
            </a:r>
            <a:r>
              <a:rPr lang="el-GR" sz="2600" u="sng" dirty="0" smtClean="0"/>
              <a:t>20.000 Χ 100</a:t>
            </a:r>
            <a:r>
              <a:rPr lang="el-GR" sz="2600" dirty="0" smtClean="0"/>
              <a:t> = 40%</a:t>
            </a:r>
            <a:endParaRPr lang="el-GR" sz="2600" u="sng" dirty="0" smtClean="0"/>
          </a:p>
          <a:p>
            <a:pPr eaLnBrk="1" hangingPunct="1">
              <a:lnSpc>
                <a:spcPct val="80000"/>
              </a:lnSpc>
              <a:buFontTx/>
              <a:buNone/>
            </a:pPr>
            <a:r>
              <a:rPr lang="el-GR" sz="2600" dirty="0" smtClean="0"/>
              <a:t>            Συνολικό Ενεργητικό          50.000</a:t>
            </a:r>
          </a:p>
          <a:p>
            <a:pPr eaLnBrk="1" hangingPunct="1">
              <a:lnSpc>
                <a:spcPct val="80000"/>
              </a:lnSpc>
              <a:buFontTx/>
              <a:buNone/>
            </a:pPr>
            <a:endParaRPr lang="el-GR" sz="2600" dirty="0" smtClean="0"/>
          </a:p>
          <a:p>
            <a:pPr eaLnBrk="1" hangingPunct="1">
              <a:lnSpc>
                <a:spcPct val="80000"/>
              </a:lnSpc>
              <a:buFontTx/>
              <a:buNone/>
            </a:pPr>
            <a:r>
              <a:rPr lang="el-GR" sz="2800" b="1" dirty="0" smtClean="0"/>
              <a:t>Ξένα Κεφάλαια </a:t>
            </a:r>
            <a:r>
              <a:rPr lang="el-GR" sz="2800" dirty="0" smtClean="0"/>
              <a:t>= Βραχυπρόθεσμες Υποχρεώσεις +   </a:t>
            </a:r>
          </a:p>
          <a:p>
            <a:pPr eaLnBrk="1" hangingPunct="1">
              <a:lnSpc>
                <a:spcPct val="80000"/>
              </a:lnSpc>
              <a:buFontTx/>
              <a:buNone/>
            </a:pPr>
            <a:r>
              <a:rPr lang="el-GR" sz="2800" dirty="0" smtClean="0"/>
              <a:t>                              Μακροπρόθεσμες Υποχρεώσεις</a:t>
            </a:r>
          </a:p>
          <a:p>
            <a:pPr eaLnBrk="1" hangingPunct="1">
              <a:lnSpc>
                <a:spcPct val="80000"/>
              </a:lnSpc>
              <a:buFontTx/>
              <a:buNone/>
            </a:pPr>
            <a:endParaRPr lang="el-GR" sz="2800" dirty="0" smtClean="0"/>
          </a:p>
          <a:p>
            <a:pPr algn="just" eaLnBrk="1" hangingPunct="1">
              <a:lnSpc>
                <a:spcPct val="80000"/>
              </a:lnSpc>
            </a:pPr>
            <a:r>
              <a:rPr lang="el-GR" sz="2800" dirty="0" smtClean="0"/>
              <a:t>Η χρήση ξένων κεφαλαίων ενισχύει την αποτελεσματικότητα της επιχείρησης, όταν όμως το μέσο πραγματικό κόστος τους υπολείπεται της αποδοτικότητας των συνολικών κεφαλαίων. Βέβαια διόγκωση των υποχρεώσεων αυξάνει τον κίνδυνο χρεοκοπίας της επιχείρησης. </a:t>
            </a:r>
          </a:p>
          <a:p>
            <a:pPr algn="just" eaLnBrk="1" hangingPunct="1">
              <a:lnSpc>
                <a:spcPct val="80000"/>
              </a:lnSpc>
            </a:pPr>
            <a:r>
              <a:rPr lang="el-GR" sz="2800" dirty="0" smtClean="0"/>
              <a:t>Για την Ελληνική πραγματικότητα πρέπει να αποφεύγονται τιμές πάνω από 60% - 65%.</a:t>
            </a:r>
          </a:p>
          <a:p>
            <a:pPr eaLnBrk="1" hangingPunct="1">
              <a:lnSpc>
                <a:spcPct val="80000"/>
              </a:lnSpc>
              <a:buFontTx/>
              <a:buNone/>
            </a:pPr>
            <a:endParaRPr lang="el-GR" sz="2800"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endParaRPr lang="el-GR" sz="2800" dirty="0" smtClean="0"/>
          </a:p>
          <a:p>
            <a:pPr eaLnBrk="1" hangingPunct="1">
              <a:lnSpc>
                <a:spcPct val="80000"/>
              </a:lnSpc>
              <a:buFontTx/>
              <a:buNone/>
            </a:pPr>
            <a:endParaRPr lang="el-GR" sz="2800" dirty="0" smtClean="0"/>
          </a:p>
        </p:txBody>
      </p:sp>
    </p:spTree>
    <p:extLst>
      <p:ext uri="{BB962C8B-B14F-4D97-AF65-F5344CB8AC3E}">
        <p14:creationId xmlns:p14="http://schemas.microsoft.com/office/powerpoint/2010/main" val="200855350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8229600" cy="633412"/>
          </a:xfrm>
        </p:spPr>
        <p:txBody>
          <a:bodyPr/>
          <a:lstStyle/>
          <a:p>
            <a:pPr eaLnBrk="1" hangingPunct="1"/>
            <a:r>
              <a:rPr lang="el-GR" sz="3200" b="1" dirty="0" smtClean="0"/>
              <a:t>ΑΡΙΘΜΟΔΕΙΚΤΕΣ ΑΝΑΠΤΥΞΗΣ</a:t>
            </a:r>
          </a:p>
        </p:txBody>
      </p:sp>
      <p:sp>
        <p:nvSpPr>
          <p:cNvPr id="87043" name="Rectangle 3"/>
          <p:cNvSpPr>
            <a:spLocks noGrp="1" noChangeArrowheads="1"/>
          </p:cNvSpPr>
          <p:nvPr>
            <p:ph type="body" idx="1"/>
          </p:nvPr>
        </p:nvSpPr>
        <p:spPr>
          <a:xfrm>
            <a:off x="0" y="1241425"/>
            <a:ext cx="9144000" cy="5616575"/>
          </a:xfrm>
        </p:spPr>
        <p:txBody>
          <a:bodyPr/>
          <a:lstStyle/>
          <a:p>
            <a:pPr algn="just" eaLnBrk="1" hangingPunct="1"/>
            <a:r>
              <a:rPr lang="el-GR" dirty="0" smtClean="0"/>
              <a:t>Η χρήση των δεικτών ανάπτυξης αποσκοπεί στη μέτρηση των διαχρονικών μεταβολών της επιχείρησης και μέσω αυτών στη διαπίστωση του αναπτυξιακού δυναμισμού της.</a:t>
            </a:r>
          </a:p>
          <a:p>
            <a:pPr algn="just" eaLnBrk="1" hangingPunct="1"/>
            <a:r>
              <a:rPr lang="el-GR" dirty="0" smtClean="0"/>
              <a:t>Υψηλοί δείκτες ανάπτυξης δεν θα πρέπει να ερμηνεύονται οπωσδήποτε θετικά σε όλες τις περιπτώσεις. Π.χ. Ενώ υπάρχει μείωση ζήτησης πραγματοποιείται αύξηση των επενδύσεων παραγωγικής δυναμικότητας.</a:t>
            </a:r>
          </a:p>
        </p:txBody>
      </p:sp>
    </p:spTree>
    <p:extLst>
      <p:ext uri="{BB962C8B-B14F-4D97-AF65-F5344CB8AC3E}">
        <p14:creationId xmlns:p14="http://schemas.microsoft.com/office/powerpoint/2010/main" val="854581765"/>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561975"/>
          </a:xfrm>
        </p:spPr>
        <p:txBody>
          <a:bodyPr/>
          <a:lstStyle/>
          <a:p>
            <a:pPr eaLnBrk="1" hangingPunct="1"/>
            <a:r>
              <a:rPr lang="el-GR" sz="3600" b="1" dirty="0" smtClean="0"/>
              <a:t>1. Δείκτης Ανάπτυξης Πωλήσεων</a:t>
            </a:r>
          </a:p>
        </p:txBody>
      </p:sp>
      <p:sp>
        <p:nvSpPr>
          <p:cNvPr id="88067" name="Rectangle 3"/>
          <p:cNvSpPr>
            <a:spLocks noGrp="1" noChangeArrowheads="1"/>
          </p:cNvSpPr>
          <p:nvPr>
            <p:ph type="body" idx="1"/>
          </p:nvPr>
        </p:nvSpPr>
        <p:spPr>
          <a:xfrm>
            <a:off x="0" y="1196975"/>
            <a:ext cx="9144000" cy="5661025"/>
          </a:xfrm>
        </p:spPr>
        <p:txBody>
          <a:bodyPr/>
          <a:lstStyle/>
          <a:p>
            <a:pPr eaLnBrk="1" hangingPunct="1">
              <a:buFontTx/>
              <a:buNone/>
            </a:pPr>
            <a:r>
              <a:rPr lang="el-GR" dirty="0" smtClean="0"/>
              <a:t>              Π</a:t>
            </a:r>
            <a:r>
              <a:rPr lang="en-US" baseline="-25000" dirty="0" smtClean="0"/>
              <a:t>t+1</a:t>
            </a:r>
            <a:r>
              <a:rPr lang="el-GR" dirty="0" smtClean="0"/>
              <a:t> – Π</a:t>
            </a:r>
            <a:r>
              <a:rPr lang="en-US" baseline="-25000" dirty="0" smtClean="0"/>
              <a:t>t</a:t>
            </a:r>
            <a:r>
              <a:rPr lang="en-US" dirty="0" smtClean="0"/>
              <a:t>        </a:t>
            </a:r>
            <a:r>
              <a:rPr lang="el-GR" dirty="0" smtClean="0"/>
              <a:t>Π</a:t>
            </a:r>
            <a:r>
              <a:rPr lang="en-US" baseline="-25000" dirty="0" smtClean="0"/>
              <a:t>t+1</a:t>
            </a:r>
            <a:endParaRPr lang="el-GR" u="sng" dirty="0" smtClean="0"/>
          </a:p>
          <a:p>
            <a:pPr eaLnBrk="1" hangingPunct="1">
              <a:buFontTx/>
              <a:buNone/>
            </a:pPr>
            <a:r>
              <a:rPr lang="el-GR" b="1" dirty="0" smtClean="0">
                <a:cs typeface="Arial" charset="0"/>
              </a:rPr>
              <a:t>ΔΑΠ</a:t>
            </a:r>
            <a:r>
              <a:rPr lang="en-US" dirty="0" smtClean="0">
                <a:cs typeface="Arial" charset="0"/>
              </a:rPr>
              <a:t>  = </a:t>
            </a:r>
            <a:r>
              <a:rPr lang="el-GR" dirty="0" smtClean="0">
                <a:cs typeface="Arial" charset="0"/>
              </a:rPr>
              <a:t>──────</a:t>
            </a:r>
            <a:r>
              <a:rPr lang="en-US" dirty="0" smtClean="0">
                <a:cs typeface="Arial" charset="0"/>
              </a:rPr>
              <a:t>  =   </a:t>
            </a:r>
            <a:r>
              <a:rPr lang="el-GR" dirty="0" smtClean="0">
                <a:cs typeface="Arial" charset="0"/>
              </a:rPr>
              <a:t>───</a:t>
            </a:r>
            <a:r>
              <a:rPr lang="en-US" dirty="0" smtClean="0">
                <a:cs typeface="Arial" charset="0"/>
              </a:rPr>
              <a:t>  - 1  </a:t>
            </a:r>
            <a:r>
              <a:rPr lang="el-GR" dirty="0" smtClean="0"/>
              <a:t>                 </a:t>
            </a:r>
            <a:endParaRPr lang="en-US" dirty="0" smtClean="0"/>
          </a:p>
          <a:p>
            <a:pPr eaLnBrk="1" hangingPunct="1">
              <a:buFontTx/>
              <a:buNone/>
            </a:pPr>
            <a:r>
              <a:rPr lang="el-GR" dirty="0" smtClean="0"/>
              <a:t>                  </a:t>
            </a:r>
            <a:r>
              <a:rPr lang="en-US" dirty="0" smtClean="0"/>
              <a:t> </a:t>
            </a:r>
            <a:r>
              <a:rPr lang="el-GR" dirty="0" smtClean="0"/>
              <a:t>Π</a:t>
            </a:r>
            <a:r>
              <a:rPr lang="en-US" baseline="-25000" dirty="0" smtClean="0"/>
              <a:t>t</a:t>
            </a:r>
            <a:r>
              <a:rPr lang="en-US" dirty="0" smtClean="0"/>
              <a:t> </a:t>
            </a:r>
            <a:r>
              <a:rPr lang="el-GR" dirty="0" smtClean="0"/>
              <a:t>             Π</a:t>
            </a:r>
            <a:r>
              <a:rPr lang="en-US" baseline="-25000" dirty="0" smtClean="0"/>
              <a:t>t</a:t>
            </a:r>
            <a:r>
              <a:rPr lang="en-US" dirty="0" smtClean="0"/>
              <a:t> </a:t>
            </a:r>
            <a:endParaRPr lang="el-GR" dirty="0" smtClean="0"/>
          </a:p>
          <a:p>
            <a:pPr eaLnBrk="1" hangingPunct="1">
              <a:buFontTx/>
              <a:buNone/>
            </a:pPr>
            <a:r>
              <a:rPr lang="el-GR" dirty="0" smtClean="0"/>
              <a:t>όπου: Π= πωλήσεις</a:t>
            </a:r>
          </a:p>
        </p:txBody>
      </p:sp>
    </p:spTree>
    <p:extLst>
      <p:ext uri="{BB962C8B-B14F-4D97-AF65-F5344CB8AC3E}">
        <p14:creationId xmlns:p14="http://schemas.microsoft.com/office/powerpoint/2010/main" val="420089880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274638"/>
            <a:ext cx="9144000" cy="633412"/>
          </a:xfrm>
        </p:spPr>
        <p:txBody>
          <a:bodyPr/>
          <a:lstStyle/>
          <a:p>
            <a:pPr eaLnBrk="1" hangingPunct="1"/>
            <a:r>
              <a:rPr lang="el-GR" sz="3200" b="1" dirty="0" smtClean="0"/>
              <a:t>2</a:t>
            </a:r>
            <a:r>
              <a:rPr lang="el-GR" sz="3600" b="1" dirty="0" smtClean="0"/>
              <a:t>. Δείκτης Ανάπτυξης Ενεργητικού</a:t>
            </a:r>
          </a:p>
        </p:txBody>
      </p:sp>
      <p:sp>
        <p:nvSpPr>
          <p:cNvPr id="89091" name="Rectangle 3"/>
          <p:cNvSpPr>
            <a:spLocks noGrp="1" noChangeArrowheads="1"/>
          </p:cNvSpPr>
          <p:nvPr>
            <p:ph type="body" idx="1"/>
          </p:nvPr>
        </p:nvSpPr>
        <p:spPr>
          <a:xfrm>
            <a:off x="0" y="1196975"/>
            <a:ext cx="8893175" cy="5400675"/>
          </a:xfrm>
        </p:spPr>
        <p:txBody>
          <a:bodyPr/>
          <a:lstStyle/>
          <a:p>
            <a:pPr eaLnBrk="1" hangingPunct="1">
              <a:buFontTx/>
              <a:buNone/>
            </a:pPr>
            <a:r>
              <a:rPr lang="el-GR" dirty="0" smtClean="0"/>
              <a:t> </a:t>
            </a:r>
            <a:r>
              <a:rPr lang="en-US" dirty="0" smtClean="0"/>
              <a:t>          </a:t>
            </a:r>
            <a:r>
              <a:rPr lang="el-GR" dirty="0" smtClean="0"/>
              <a:t>ΣΕ</a:t>
            </a:r>
            <a:r>
              <a:rPr lang="el-GR" baseline="-25000" dirty="0" smtClean="0"/>
              <a:t>t+1</a:t>
            </a:r>
            <a:r>
              <a:rPr lang="el-GR" dirty="0" smtClean="0"/>
              <a:t> </a:t>
            </a:r>
            <a:r>
              <a:rPr lang="en-US" dirty="0" smtClean="0"/>
              <a:t>– </a:t>
            </a:r>
            <a:r>
              <a:rPr lang="el-GR" dirty="0" smtClean="0"/>
              <a:t>ΣΕ</a:t>
            </a:r>
            <a:r>
              <a:rPr lang="en-US" baseline="-25000" dirty="0" smtClean="0"/>
              <a:t>t        </a:t>
            </a:r>
            <a:r>
              <a:rPr lang="el-GR" dirty="0" smtClean="0"/>
              <a:t>ΣΕ</a:t>
            </a:r>
            <a:r>
              <a:rPr lang="el-GR" baseline="-25000" dirty="0" smtClean="0"/>
              <a:t>t+1</a:t>
            </a:r>
          </a:p>
          <a:p>
            <a:pPr eaLnBrk="1" hangingPunct="1">
              <a:buFontTx/>
              <a:buNone/>
            </a:pPr>
            <a:r>
              <a:rPr lang="el-GR" b="1" dirty="0" smtClean="0"/>
              <a:t>ΔΑΕ</a:t>
            </a:r>
            <a:r>
              <a:rPr lang="el-GR" dirty="0" smtClean="0"/>
              <a:t> =</a:t>
            </a:r>
            <a:r>
              <a:rPr lang="en-US" dirty="0" smtClean="0"/>
              <a:t> </a:t>
            </a:r>
            <a:r>
              <a:rPr lang="el-GR" dirty="0" smtClean="0">
                <a:cs typeface="Arial" charset="0"/>
              </a:rPr>
              <a:t>──────</a:t>
            </a:r>
            <a:r>
              <a:rPr lang="en-US" dirty="0" smtClean="0">
                <a:cs typeface="Arial" charset="0"/>
              </a:rPr>
              <a:t>  =   </a:t>
            </a:r>
            <a:r>
              <a:rPr lang="el-GR" dirty="0" smtClean="0">
                <a:cs typeface="Arial" charset="0"/>
              </a:rPr>
              <a:t>───</a:t>
            </a:r>
            <a:r>
              <a:rPr lang="en-US" dirty="0" smtClean="0">
                <a:cs typeface="Arial" charset="0"/>
              </a:rPr>
              <a:t>  - 1 </a:t>
            </a:r>
            <a:endParaRPr lang="el-GR" dirty="0" smtClean="0"/>
          </a:p>
          <a:p>
            <a:pPr eaLnBrk="1" hangingPunct="1">
              <a:spcBef>
                <a:spcPct val="0"/>
              </a:spcBef>
              <a:buFontTx/>
              <a:buNone/>
            </a:pPr>
            <a:r>
              <a:rPr lang="en-US" dirty="0" smtClean="0"/>
              <a:t>                </a:t>
            </a:r>
            <a:r>
              <a:rPr lang="el-GR" dirty="0" smtClean="0"/>
              <a:t>ΣΕ</a:t>
            </a:r>
            <a:r>
              <a:rPr lang="en-US" baseline="-25000" dirty="0" smtClean="0"/>
              <a:t>t                    </a:t>
            </a:r>
            <a:r>
              <a:rPr lang="el-GR" dirty="0" smtClean="0"/>
              <a:t>ΣΕ</a:t>
            </a:r>
            <a:r>
              <a:rPr lang="en-US" baseline="-25000" dirty="0" smtClean="0"/>
              <a:t>t </a:t>
            </a:r>
          </a:p>
          <a:p>
            <a:pPr eaLnBrk="1" hangingPunct="1">
              <a:spcBef>
                <a:spcPct val="0"/>
              </a:spcBef>
              <a:buFontTx/>
              <a:buNone/>
            </a:pPr>
            <a:endParaRPr lang="en-US" dirty="0" smtClean="0"/>
          </a:p>
          <a:p>
            <a:pPr eaLnBrk="1" hangingPunct="1">
              <a:spcBef>
                <a:spcPct val="0"/>
              </a:spcBef>
              <a:buFontTx/>
              <a:buNone/>
            </a:pPr>
            <a:r>
              <a:rPr lang="el-GR" dirty="0" smtClean="0"/>
              <a:t>όπου: ΣΕ = Συνολικό Ενεργητικό</a:t>
            </a:r>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extLst>
      <p:ext uri="{BB962C8B-B14F-4D97-AF65-F5344CB8AC3E}">
        <p14:creationId xmlns:p14="http://schemas.microsoft.com/office/powerpoint/2010/main" val="173862631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274638"/>
            <a:ext cx="9144000" cy="633412"/>
          </a:xfrm>
        </p:spPr>
        <p:txBody>
          <a:bodyPr/>
          <a:lstStyle/>
          <a:p>
            <a:pPr eaLnBrk="1" hangingPunct="1"/>
            <a:r>
              <a:rPr lang="el-GR" sz="3600" b="1" dirty="0" smtClean="0"/>
              <a:t>3. Δείκτης Ανάπτυξης Καθαρών Κερδών</a:t>
            </a:r>
          </a:p>
        </p:txBody>
      </p:sp>
      <p:sp>
        <p:nvSpPr>
          <p:cNvPr id="90115" name="Rectangle 3"/>
          <p:cNvSpPr>
            <a:spLocks noGrp="1" noChangeArrowheads="1"/>
          </p:cNvSpPr>
          <p:nvPr>
            <p:ph type="body" idx="1"/>
          </p:nvPr>
        </p:nvSpPr>
        <p:spPr>
          <a:xfrm>
            <a:off x="0" y="1196975"/>
            <a:ext cx="9144000" cy="5661025"/>
          </a:xfrm>
        </p:spPr>
        <p:txBody>
          <a:bodyPr/>
          <a:lstStyle/>
          <a:p>
            <a:pPr eaLnBrk="1" hangingPunct="1">
              <a:buFontTx/>
              <a:buNone/>
            </a:pPr>
            <a:r>
              <a:rPr lang="en-US" dirty="0" smtClean="0"/>
              <a:t>              KK</a:t>
            </a:r>
            <a:r>
              <a:rPr lang="el-GR" baseline="-25000" dirty="0" smtClean="0"/>
              <a:t>t+1</a:t>
            </a:r>
            <a:r>
              <a:rPr lang="el-GR" dirty="0" smtClean="0"/>
              <a:t> </a:t>
            </a:r>
            <a:r>
              <a:rPr lang="en-US" dirty="0" smtClean="0"/>
              <a:t>– KK</a:t>
            </a:r>
            <a:r>
              <a:rPr lang="en-US" baseline="-25000" dirty="0" smtClean="0"/>
              <a:t>t         </a:t>
            </a:r>
            <a:r>
              <a:rPr lang="en-US" dirty="0" smtClean="0"/>
              <a:t>KK</a:t>
            </a:r>
            <a:r>
              <a:rPr lang="el-GR" baseline="-25000" dirty="0" smtClean="0"/>
              <a:t>t+1</a:t>
            </a:r>
          </a:p>
          <a:p>
            <a:pPr eaLnBrk="1" hangingPunct="1">
              <a:buFontTx/>
              <a:buNone/>
            </a:pPr>
            <a:r>
              <a:rPr lang="el-GR" b="1" dirty="0" smtClean="0"/>
              <a:t>ΔΑ</a:t>
            </a:r>
            <a:r>
              <a:rPr lang="en-US" b="1" dirty="0" smtClean="0"/>
              <a:t>KK</a:t>
            </a:r>
            <a:r>
              <a:rPr lang="el-GR" b="1" dirty="0" smtClean="0"/>
              <a:t> </a:t>
            </a:r>
            <a:r>
              <a:rPr lang="el-GR" dirty="0" smtClean="0"/>
              <a:t>=</a:t>
            </a:r>
            <a:r>
              <a:rPr lang="en-US" dirty="0" smtClean="0"/>
              <a:t> </a:t>
            </a:r>
            <a:r>
              <a:rPr lang="el-GR" dirty="0" smtClean="0">
                <a:cs typeface="Arial" charset="0"/>
              </a:rPr>
              <a:t>──────</a:t>
            </a:r>
            <a:r>
              <a:rPr lang="en-US" dirty="0" smtClean="0">
                <a:cs typeface="Arial" charset="0"/>
              </a:rPr>
              <a:t>    =   </a:t>
            </a:r>
            <a:r>
              <a:rPr lang="el-GR" dirty="0" smtClean="0">
                <a:cs typeface="Arial" charset="0"/>
              </a:rPr>
              <a:t>───</a:t>
            </a:r>
            <a:r>
              <a:rPr lang="en-US" dirty="0" smtClean="0">
                <a:cs typeface="Arial" charset="0"/>
              </a:rPr>
              <a:t>  - 1 </a:t>
            </a:r>
            <a:endParaRPr lang="el-GR" dirty="0" smtClean="0"/>
          </a:p>
          <a:p>
            <a:pPr eaLnBrk="1" hangingPunct="1">
              <a:spcBef>
                <a:spcPct val="0"/>
              </a:spcBef>
              <a:buFontTx/>
              <a:buNone/>
            </a:pPr>
            <a:r>
              <a:rPr lang="en-US" dirty="0" smtClean="0"/>
              <a:t>                   KK</a:t>
            </a:r>
            <a:r>
              <a:rPr lang="en-US" baseline="-25000" dirty="0" smtClean="0"/>
              <a:t>t                      </a:t>
            </a:r>
            <a:r>
              <a:rPr lang="en-US" dirty="0" smtClean="0"/>
              <a:t>KK</a:t>
            </a:r>
            <a:r>
              <a:rPr lang="en-US" baseline="-25000" dirty="0" smtClean="0"/>
              <a:t>t </a:t>
            </a:r>
          </a:p>
          <a:p>
            <a:pPr eaLnBrk="1" hangingPunct="1">
              <a:buFontTx/>
              <a:buNone/>
            </a:pPr>
            <a:endParaRPr lang="en-US" dirty="0" smtClean="0"/>
          </a:p>
          <a:p>
            <a:pPr eaLnBrk="1" hangingPunct="1">
              <a:buFontTx/>
              <a:buNone/>
            </a:pPr>
            <a:r>
              <a:rPr lang="el-GR" dirty="0" smtClean="0"/>
              <a:t>όπου: ΚΚ = Καθαρά Κέρδη</a:t>
            </a:r>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extLst>
      <p:ext uri="{BB962C8B-B14F-4D97-AF65-F5344CB8AC3E}">
        <p14:creationId xmlns:p14="http://schemas.microsoft.com/office/powerpoint/2010/main" val="222685569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9144000" cy="692697"/>
          </a:xfrm>
        </p:spPr>
        <p:txBody>
          <a:bodyPr/>
          <a:lstStyle/>
          <a:p>
            <a:pPr eaLnBrk="1" hangingPunct="1"/>
            <a:r>
              <a:rPr lang="el-GR" sz="3600" b="1" dirty="0" smtClean="0"/>
              <a:t>ΕΠΕΝΔΥΤΙΚΟΙ ΑΡΙΘΜΟΔΕΙΚΤΕΣ</a:t>
            </a:r>
          </a:p>
        </p:txBody>
      </p:sp>
      <p:sp>
        <p:nvSpPr>
          <p:cNvPr id="74755" name="Rectangle 3"/>
          <p:cNvSpPr>
            <a:spLocks noGrp="1" noChangeArrowheads="1"/>
          </p:cNvSpPr>
          <p:nvPr>
            <p:ph type="body" idx="1"/>
          </p:nvPr>
        </p:nvSpPr>
        <p:spPr>
          <a:xfrm>
            <a:off x="0" y="548681"/>
            <a:ext cx="9144000" cy="6309320"/>
          </a:xfrm>
        </p:spPr>
        <p:txBody>
          <a:bodyPr/>
          <a:lstStyle/>
          <a:p>
            <a:pPr algn="just" eaLnBrk="1" hangingPunct="1"/>
            <a:r>
              <a:rPr lang="el-GR" dirty="0" smtClean="0"/>
              <a:t>Οι δείκτες αυτοί </a:t>
            </a:r>
            <a:r>
              <a:rPr lang="el-GR" b="1" dirty="0" smtClean="0"/>
              <a:t>συσχετίζουν</a:t>
            </a:r>
            <a:r>
              <a:rPr lang="el-GR" dirty="0" smtClean="0"/>
              <a:t> τον αριθμό των</a:t>
            </a:r>
            <a:r>
              <a:rPr lang="en-US" dirty="0" smtClean="0"/>
              <a:t> </a:t>
            </a:r>
            <a:r>
              <a:rPr lang="el-GR" dirty="0" smtClean="0"/>
              <a:t>μετοχών μιας επιχείρησης και τη χρηματιστηριακή</a:t>
            </a:r>
            <a:r>
              <a:rPr lang="en-US" dirty="0" smtClean="0"/>
              <a:t> </a:t>
            </a:r>
            <a:r>
              <a:rPr lang="el-GR" dirty="0" smtClean="0"/>
              <a:t>τους τιμή, με τα κέρδη, τα μερίσματα και τα άλλα</a:t>
            </a:r>
            <a:r>
              <a:rPr lang="en-US" dirty="0" smtClean="0"/>
              <a:t> </a:t>
            </a:r>
            <a:r>
              <a:rPr lang="el-GR" dirty="0" smtClean="0"/>
              <a:t>περιουσιακά της στοιχεία.</a:t>
            </a:r>
          </a:p>
          <a:p>
            <a:pPr algn="just" eaLnBrk="1" hangingPunct="1"/>
            <a:r>
              <a:rPr lang="el-GR" b="1" dirty="0" smtClean="0"/>
              <a:t>Δείχνουν</a:t>
            </a:r>
            <a:r>
              <a:rPr lang="el-GR" dirty="0" smtClean="0"/>
              <a:t> τι πιστεύουν</a:t>
            </a:r>
            <a:r>
              <a:rPr lang="en-US" dirty="0" smtClean="0"/>
              <a:t> </a:t>
            </a:r>
            <a:r>
              <a:rPr lang="el-GR" dirty="0" smtClean="0"/>
              <a:t>οι επενδυτές για τις επιδόσεις και τις προοπτικές</a:t>
            </a:r>
            <a:r>
              <a:rPr lang="en-US" dirty="0" smtClean="0"/>
              <a:t> </a:t>
            </a:r>
            <a:r>
              <a:rPr lang="el-GR" dirty="0" smtClean="0"/>
              <a:t>της επιχείρησης.</a:t>
            </a:r>
          </a:p>
          <a:p>
            <a:pPr algn="just"/>
            <a:r>
              <a:rPr lang="el-GR" dirty="0" smtClean="0"/>
              <a:t>Οι δείκτες αυτοί </a:t>
            </a:r>
            <a:r>
              <a:rPr lang="el-GR" b="1" dirty="0" smtClean="0"/>
              <a:t>συγκρίνουν</a:t>
            </a:r>
            <a:r>
              <a:rPr lang="el-GR" dirty="0" smtClean="0"/>
              <a:t> την </a:t>
            </a:r>
            <a:r>
              <a:rPr lang="el-GR" b="1" dirty="0" smtClean="0">
                <a:solidFill>
                  <a:srgbClr val="006600"/>
                </a:solidFill>
              </a:rPr>
              <a:t>χρηματιστηριακή τιμή της μετοχής </a:t>
            </a:r>
            <a:r>
              <a:rPr lang="el-GR" dirty="0" smtClean="0"/>
              <a:t>με</a:t>
            </a:r>
            <a:r>
              <a:rPr lang="en-US" dirty="0" smtClean="0"/>
              <a:t>:</a:t>
            </a:r>
          </a:p>
          <a:p>
            <a:pPr algn="just"/>
            <a:r>
              <a:rPr lang="el-GR" b="1" dirty="0" smtClean="0">
                <a:solidFill>
                  <a:srgbClr val="002060"/>
                </a:solidFill>
              </a:rPr>
              <a:t>τα κέρδη της επιχείρησης </a:t>
            </a:r>
            <a:r>
              <a:rPr lang="el-GR" dirty="0" smtClean="0"/>
              <a:t>και</a:t>
            </a:r>
          </a:p>
          <a:p>
            <a:pPr algn="just"/>
            <a:r>
              <a:rPr lang="el-GR" b="1" dirty="0" smtClean="0">
                <a:solidFill>
                  <a:srgbClr val="800080"/>
                </a:solidFill>
              </a:rPr>
              <a:t>με τη λογιστική αξία της μετοχής</a:t>
            </a:r>
          </a:p>
          <a:p>
            <a:pPr algn="just" eaLnBrk="1" hangingPunct="1"/>
            <a:endParaRPr lang="el-GR" dirty="0" smtClean="0"/>
          </a:p>
          <a:p>
            <a:pPr eaLnBrk="1" hangingPunct="1">
              <a:buFontTx/>
              <a:buNone/>
            </a:pPr>
            <a:endParaRPr lang="el-GR" dirty="0" smtClean="0"/>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346050"/>
          </a:xfrm>
        </p:spPr>
        <p:txBody>
          <a:bodyPr/>
          <a:lstStyle/>
          <a:p>
            <a:r>
              <a:rPr lang="el-GR" sz="3600" b="1" dirty="0" smtClean="0"/>
              <a:t>ΧΡΗΣΗ ΕΠΕΝΔΥΤΙΚΩΝ ΔΕΙΚΤΩΝ</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just"/>
            <a:r>
              <a:rPr lang="el-GR" sz="2900" dirty="0" smtClean="0"/>
              <a:t>Οι δείκτες αυτοί </a:t>
            </a:r>
            <a:r>
              <a:rPr lang="el-GR" sz="2900" b="1" dirty="0" smtClean="0"/>
              <a:t>χρησιμοποιούντα</a:t>
            </a:r>
            <a:r>
              <a:rPr lang="el-GR" sz="2900" dirty="0" smtClean="0"/>
              <a:t>ι από τους </a:t>
            </a:r>
            <a:r>
              <a:rPr lang="el-GR" sz="2900" b="1" dirty="0" smtClean="0"/>
              <a:t>επενδυτές</a:t>
            </a:r>
            <a:r>
              <a:rPr lang="el-GR" sz="2900" dirty="0" smtClean="0"/>
              <a:t> όταν πρόκειται να αποφασίσουν αν θα πρέπει</a:t>
            </a:r>
            <a:r>
              <a:rPr lang="en-US" sz="2900" dirty="0" smtClean="0"/>
              <a:t>:</a:t>
            </a:r>
            <a:endParaRPr lang="el-GR" sz="2900" dirty="0" smtClean="0"/>
          </a:p>
          <a:p>
            <a:pPr marL="514350" indent="-514350" algn="just">
              <a:buFont typeface="+mj-lt"/>
              <a:buAutoNum type="arabicPeriod"/>
            </a:pPr>
            <a:r>
              <a:rPr lang="el-GR" sz="2900" b="1" dirty="0" smtClean="0">
                <a:solidFill>
                  <a:srgbClr val="C00000"/>
                </a:solidFill>
              </a:rPr>
              <a:t>Να αγοράσουν. </a:t>
            </a:r>
          </a:p>
          <a:p>
            <a:pPr marL="514350" indent="-514350" algn="just">
              <a:buFont typeface="+mj-lt"/>
              <a:buAutoNum type="arabicPeriod"/>
            </a:pPr>
            <a:r>
              <a:rPr lang="el-GR" sz="2900" b="1" dirty="0" smtClean="0">
                <a:solidFill>
                  <a:srgbClr val="006600"/>
                </a:solidFill>
              </a:rPr>
              <a:t>Να πωλήσουν. </a:t>
            </a:r>
          </a:p>
          <a:p>
            <a:pPr marL="514350" indent="-514350" algn="just">
              <a:buFont typeface="+mj-lt"/>
              <a:buAutoNum type="arabicPeriod"/>
            </a:pPr>
            <a:r>
              <a:rPr lang="el-GR" sz="2900" b="1" dirty="0" smtClean="0">
                <a:solidFill>
                  <a:srgbClr val="7030A0"/>
                </a:solidFill>
              </a:rPr>
              <a:t>Να διατηρήσουν την επένδυσή τους σε μετοχές μιας επιχείρησης.</a:t>
            </a:r>
          </a:p>
          <a:p>
            <a:pPr algn="just"/>
            <a:r>
              <a:rPr lang="el-GR" sz="2900" b="1" dirty="0" smtClean="0"/>
              <a:t>Παρέχουν</a:t>
            </a:r>
            <a:r>
              <a:rPr lang="el-GR" sz="2900" dirty="0" smtClean="0"/>
              <a:t> στην διοίκηση της εταιρείας πληροφορίες σχετικά με το τι </a:t>
            </a:r>
            <a:r>
              <a:rPr lang="el-GR" sz="2900" b="1" dirty="0" smtClean="0"/>
              <a:t>πιστεύουν οι επενδυτές </a:t>
            </a:r>
            <a:r>
              <a:rPr lang="el-GR" sz="2900" dirty="0" smtClean="0"/>
              <a:t>για την πορεία της επίδοσης της επιχείρησης τόσο στο παρελθόν όσο και στο μέλλον.</a:t>
            </a:r>
            <a:endParaRPr lang="el-GR" sz="2900" b="1" dirty="0" smtClean="0">
              <a:solidFill>
                <a:srgbClr val="7030A0"/>
              </a:solidFill>
            </a:endParaRPr>
          </a:p>
          <a:p>
            <a:endParaRPr lang="el-GR" dirty="0"/>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1"/>
            <a:ext cx="8229600" cy="620688"/>
          </a:xfrm>
        </p:spPr>
        <p:txBody>
          <a:bodyPr/>
          <a:lstStyle/>
          <a:p>
            <a:pPr eaLnBrk="1" hangingPunct="1"/>
            <a:r>
              <a:rPr lang="el-GR" sz="3200" b="1" dirty="0" smtClean="0"/>
              <a:t>1. Price per earnings ratio</a:t>
            </a:r>
          </a:p>
        </p:txBody>
      </p:sp>
      <p:sp>
        <p:nvSpPr>
          <p:cNvPr id="75779" name="Rectangle 3"/>
          <p:cNvSpPr>
            <a:spLocks noGrp="1" noChangeArrowheads="1"/>
          </p:cNvSpPr>
          <p:nvPr>
            <p:ph type="body" idx="1"/>
          </p:nvPr>
        </p:nvSpPr>
        <p:spPr>
          <a:xfrm>
            <a:off x="0" y="908050"/>
            <a:ext cx="9144000" cy="5949950"/>
          </a:xfrm>
        </p:spPr>
        <p:txBody>
          <a:bodyPr/>
          <a:lstStyle/>
          <a:p>
            <a:pPr eaLnBrk="1" hangingPunct="1">
              <a:buFontTx/>
              <a:buNone/>
            </a:pPr>
            <a:r>
              <a:rPr lang="el-GR" sz="2800" b="1" dirty="0" smtClean="0"/>
              <a:t>P/E = </a:t>
            </a:r>
            <a:r>
              <a:rPr lang="el-GR" sz="2800" b="1" u="sng" dirty="0" smtClean="0"/>
              <a:t>Τιμή Μετοχής</a:t>
            </a:r>
            <a:r>
              <a:rPr lang="el-GR" sz="2800" b="1" dirty="0" smtClean="0"/>
              <a:t>             = </a:t>
            </a:r>
            <a:r>
              <a:rPr lang="el-GR" sz="2800" b="1" u="sng" dirty="0" smtClean="0"/>
              <a:t>10</a:t>
            </a:r>
            <a:r>
              <a:rPr lang="el-GR" sz="2800" b="1" dirty="0" smtClean="0"/>
              <a:t> = 5</a:t>
            </a:r>
            <a:endParaRPr lang="el-GR" sz="2800" b="1" u="sng" dirty="0" smtClean="0"/>
          </a:p>
          <a:p>
            <a:pPr eaLnBrk="1" hangingPunct="1">
              <a:buFontTx/>
              <a:buNone/>
            </a:pPr>
            <a:r>
              <a:rPr lang="el-GR" sz="2800" b="1" dirty="0" smtClean="0"/>
              <a:t>          Κέρδη ανά μετοχή         2</a:t>
            </a:r>
            <a:endParaRPr lang="el-GR" sz="2800" dirty="0" smtClean="0"/>
          </a:p>
          <a:p>
            <a:pPr eaLnBrk="1" hangingPunct="1">
              <a:buFontTx/>
              <a:buNone/>
            </a:pPr>
            <a:endParaRPr lang="en-US" sz="2800" dirty="0" smtClean="0"/>
          </a:p>
          <a:p>
            <a:pPr eaLnBrk="1" hangingPunct="1">
              <a:buFontTx/>
              <a:buNone/>
            </a:pPr>
            <a:r>
              <a:rPr lang="el-GR" sz="2800" dirty="0" smtClean="0"/>
              <a:t>Κέρδη ανά μετοχή  = </a:t>
            </a:r>
            <a:r>
              <a:rPr lang="el-GR" sz="2800" u="sng" dirty="0" smtClean="0"/>
              <a:t>Καθαρά Κέρδη μετά από φόρους</a:t>
            </a:r>
          </a:p>
          <a:p>
            <a:pPr eaLnBrk="1" hangingPunct="1">
              <a:buFontTx/>
              <a:buNone/>
            </a:pPr>
            <a:r>
              <a:rPr lang="el-GR" sz="2800" dirty="0" smtClean="0"/>
              <a:t>                                  Αριθμός Μετοχών σε κυκλοφορία</a:t>
            </a:r>
          </a:p>
          <a:p>
            <a:pPr eaLnBrk="1" hangingPunct="1">
              <a:buFontTx/>
              <a:buNone/>
            </a:pPr>
            <a:endParaRPr lang="en-US" sz="2800" dirty="0" smtClean="0"/>
          </a:p>
          <a:p>
            <a:pPr algn="just" eaLnBrk="1" hangingPunct="1"/>
            <a:r>
              <a:rPr lang="el-GR" sz="2800" dirty="0" smtClean="0"/>
              <a:t>Ο δείκτης Ρ/Ε συγκρίνει την αγοραία τιμή της</a:t>
            </a:r>
            <a:r>
              <a:rPr lang="en-US" sz="2800" dirty="0" smtClean="0"/>
              <a:t> </a:t>
            </a:r>
            <a:r>
              <a:rPr lang="el-GR" sz="2800" dirty="0" smtClean="0"/>
              <a:t>μετοχής με τα κέρδη ανά μετοχή της επιχείρησης.</a:t>
            </a:r>
          </a:p>
          <a:p>
            <a:pPr algn="just" eaLnBrk="1" hangingPunct="1"/>
            <a:r>
              <a:rPr lang="el-GR" sz="2800" dirty="0" smtClean="0"/>
              <a:t>Ο δείκτης φανερώνει το πόσο θα επιθυμούσαν οι</a:t>
            </a:r>
            <a:r>
              <a:rPr lang="en-US" sz="2800" dirty="0" smtClean="0"/>
              <a:t> </a:t>
            </a:r>
            <a:r>
              <a:rPr lang="el-GR" sz="2800" dirty="0" smtClean="0"/>
              <a:t>επενδυτές να πληρώσουν για τα ανά μετοχή</a:t>
            </a:r>
            <a:r>
              <a:rPr lang="en-US" sz="2800" dirty="0" smtClean="0"/>
              <a:t> </a:t>
            </a:r>
            <a:r>
              <a:rPr lang="el-GR" sz="2800" dirty="0" smtClean="0"/>
              <a:t>καθαρά κέρδη, δηλαδή πόσα ευρώ είναι διατεθειμένος</a:t>
            </a:r>
            <a:r>
              <a:rPr lang="en-US" sz="2800" dirty="0" smtClean="0"/>
              <a:t> </a:t>
            </a:r>
            <a:r>
              <a:rPr lang="el-GR" sz="2800" dirty="0" smtClean="0"/>
              <a:t>να καταβάλλει ένας επενδυτής για κάθε 1 € κέρδους.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lstStyle/>
          <a:p>
            <a:r>
              <a:rPr lang="el-GR" sz="3200" b="1" dirty="0" smtClean="0"/>
              <a:t>ΒΟΗΘΗΤΙΚΕΣ ΕΝΕΡΓΕΙΕΣ ΚΑΤΑΣΚΕΥΗΣ ΤΑΜΕΙΑΚΟΥ ΠΡΟΫΠΟΛΟΓΙΣΜΟΥ (1)</a:t>
            </a:r>
            <a:endParaRPr lang="el-GR" sz="3200" dirty="0"/>
          </a:p>
        </p:txBody>
      </p:sp>
      <p:sp>
        <p:nvSpPr>
          <p:cNvPr id="3" name="2 - Θέση περιεχομένου"/>
          <p:cNvSpPr>
            <a:spLocks noGrp="1"/>
          </p:cNvSpPr>
          <p:nvPr>
            <p:ph idx="1"/>
          </p:nvPr>
        </p:nvSpPr>
        <p:spPr>
          <a:xfrm>
            <a:off x="0" y="1268760"/>
            <a:ext cx="9144000" cy="5589240"/>
          </a:xfrm>
        </p:spPr>
        <p:txBody>
          <a:bodyPr/>
          <a:lstStyle/>
          <a:p>
            <a:pPr marL="571500" indent="-571500">
              <a:buFont typeface="+mj-lt"/>
              <a:buAutoNum type="romanLcPeriod"/>
            </a:pPr>
            <a:r>
              <a:rPr lang="el-GR" sz="2800" dirty="0" smtClean="0"/>
              <a:t>Σε ειδικό ημερολόγιο καταγράφονται οι ημερομηνίες με τις προβλέψεις εισπράξεων σε μετρητά και οι αντίστοιχες με τις πληρωμές των εξόδων. </a:t>
            </a:r>
          </a:p>
          <a:p>
            <a:pPr marL="571500" indent="-571500">
              <a:buFont typeface="+mj-lt"/>
              <a:buAutoNum type="romanLcPeriod"/>
            </a:pPr>
            <a:r>
              <a:rPr lang="el-GR" sz="2800" dirty="0" smtClean="0"/>
              <a:t>Οι αγορές και οι πωλήσεις με πίστωση καταγράφονται ως προς την ημερομηνία λήξης της πίστωσης. </a:t>
            </a:r>
          </a:p>
          <a:p>
            <a:pPr marL="571500" indent="-571500">
              <a:buFont typeface="+mj-lt"/>
              <a:buAutoNum type="romanLcPeriod"/>
            </a:pPr>
            <a:r>
              <a:rPr lang="el-GR" sz="2800" dirty="0" smtClean="0"/>
              <a:t>Εισπράξεις που δεν μπορούν να πραγματοποιηθούν λόγω υπερβολικής καθυστέρησης ή αδυναμίας του πελάτη μπορούν να παραμείνουν στα υπόψη της επιχείρησης, αλλά πρέπει να διαγραφούν από τον ταμειακό προϋπολογισμό.</a:t>
            </a:r>
            <a:endParaRPr lang="el-GR" sz="2800" dirty="0"/>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
            <a:ext cx="8229600" cy="476672"/>
          </a:xfrm>
        </p:spPr>
        <p:txBody>
          <a:bodyPr/>
          <a:lstStyle/>
          <a:p>
            <a:pPr eaLnBrk="1" hangingPunct="1"/>
            <a:r>
              <a:rPr lang="el-GR" sz="3200" b="1" dirty="0" smtClean="0"/>
              <a:t>2. Price to book value ratio (1)</a:t>
            </a:r>
          </a:p>
        </p:txBody>
      </p:sp>
      <p:sp>
        <p:nvSpPr>
          <p:cNvPr id="76803" name="Rectangle 3"/>
          <p:cNvSpPr>
            <a:spLocks noGrp="1" noChangeArrowheads="1"/>
          </p:cNvSpPr>
          <p:nvPr>
            <p:ph type="body" idx="1"/>
          </p:nvPr>
        </p:nvSpPr>
        <p:spPr>
          <a:xfrm>
            <a:off x="0" y="548680"/>
            <a:ext cx="9144000" cy="6309320"/>
          </a:xfrm>
        </p:spPr>
        <p:txBody>
          <a:bodyPr/>
          <a:lstStyle/>
          <a:p>
            <a:pPr eaLnBrk="1" hangingPunct="1">
              <a:buFontTx/>
              <a:buNone/>
            </a:pPr>
            <a:r>
              <a:rPr lang="el-GR" sz="2800" b="1" dirty="0" smtClean="0"/>
              <a:t>P/BV = </a:t>
            </a:r>
            <a:r>
              <a:rPr lang="el-GR" sz="2800" b="1" u="sng" dirty="0" smtClean="0"/>
              <a:t>Τιμή Μετοχής</a:t>
            </a:r>
          </a:p>
          <a:p>
            <a:pPr eaLnBrk="1" hangingPunct="1">
              <a:buFontTx/>
              <a:buNone/>
            </a:pPr>
            <a:r>
              <a:rPr lang="el-GR" sz="2800" b="1" dirty="0" smtClean="0"/>
              <a:t>             Λογιστική Αξία </a:t>
            </a:r>
          </a:p>
          <a:p>
            <a:pPr eaLnBrk="1" hangingPunct="1">
              <a:buFontTx/>
              <a:buNone/>
            </a:pPr>
            <a:endParaRPr lang="en-US" sz="2800" dirty="0" smtClean="0"/>
          </a:p>
          <a:p>
            <a:pPr eaLnBrk="1" hangingPunct="1">
              <a:buFontTx/>
              <a:buNone/>
            </a:pPr>
            <a:r>
              <a:rPr lang="el-GR" sz="2800" b="1" dirty="0" smtClean="0">
                <a:solidFill>
                  <a:srgbClr val="002060"/>
                </a:solidFill>
              </a:rPr>
              <a:t>Λογιστική Αξία = </a:t>
            </a:r>
            <a:r>
              <a:rPr lang="el-GR" sz="2800" b="1" u="sng" dirty="0" smtClean="0">
                <a:solidFill>
                  <a:srgbClr val="002060"/>
                </a:solidFill>
              </a:rPr>
              <a:t>Ίδια Κεφάλαια </a:t>
            </a:r>
          </a:p>
          <a:p>
            <a:pPr eaLnBrk="1" hangingPunct="1">
              <a:buFontTx/>
              <a:buNone/>
            </a:pPr>
            <a:r>
              <a:rPr lang="el-GR" sz="2800" b="1" dirty="0" smtClean="0">
                <a:solidFill>
                  <a:srgbClr val="002060"/>
                </a:solidFill>
              </a:rPr>
              <a:t>                             Αριθμός Μετοχών σε Κυκλοφορία</a:t>
            </a:r>
          </a:p>
          <a:p>
            <a:pPr eaLnBrk="1" hangingPunct="1">
              <a:buFontTx/>
              <a:buNone/>
            </a:pPr>
            <a:endParaRPr lang="en-US" sz="2800" dirty="0" smtClean="0"/>
          </a:p>
          <a:p>
            <a:pPr eaLnBrk="1" hangingPunct="1">
              <a:buFontTx/>
              <a:buNone/>
            </a:pPr>
            <a:r>
              <a:rPr lang="el-GR" sz="2800" dirty="0" smtClean="0"/>
              <a:t>Αν P/BV = 1 Ο δείκτης θεωρείται </a:t>
            </a:r>
            <a:r>
              <a:rPr lang="el-GR" sz="2800" b="1" dirty="0" smtClean="0"/>
              <a:t>ικανοποιητικός</a:t>
            </a:r>
          </a:p>
          <a:p>
            <a:pPr eaLnBrk="1" hangingPunct="1">
              <a:buFontTx/>
              <a:buNone/>
            </a:pPr>
            <a:r>
              <a:rPr lang="el-GR" sz="2800" dirty="0" smtClean="0"/>
              <a:t>Αν Ρ/Β</a:t>
            </a:r>
            <a:r>
              <a:rPr lang="en-US" sz="2800" dirty="0" smtClean="0"/>
              <a:t>V</a:t>
            </a:r>
            <a:r>
              <a:rPr lang="el-GR" sz="2800" dirty="0" smtClean="0"/>
              <a:t> &gt; 1 Η μετοχή είναι</a:t>
            </a:r>
            <a:r>
              <a:rPr lang="el-GR" sz="2800" b="1" dirty="0" smtClean="0">
                <a:solidFill>
                  <a:srgbClr val="000000"/>
                </a:solidFill>
                <a:cs typeface="Times New Roman" pitchFamily="18" charset="0"/>
              </a:rPr>
              <a:t> υπερτιμημένη.</a:t>
            </a:r>
            <a:r>
              <a:rPr lang="el-GR" sz="2800" dirty="0" smtClean="0">
                <a:solidFill>
                  <a:srgbClr val="000000"/>
                </a:solidFill>
                <a:cs typeface="Times New Roman" pitchFamily="18" charset="0"/>
              </a:rPr>
              <a:t> </a:t>
            </a:r>
          </a:p>
          <a:p>
            <a:pPr eaLnBrk="1" hangingPunct="1">
              <a:buFontTx/>
              <a:buNone/>
            </a:pPr>
            <a:r>
              <a:rPr lang="el-GR" sz="2800" dirty="0" smtClean="0"/>
              <a:t>Αν Ρ/Β</a:t>
            </a:r>
            <a:r>
              <a:rPr lang="en-US" sz="2800" dirty="0" smtClean="0"/>
              <a:t>V</a:t>
            </a:r>
            <a:r>
              <a:rPr lang="el-GR" sz="2800" dirty="0" smtClean="0"/>
              <a:t> </a:t>
            </a:r>
            <a:r>
              <a:rPr lang="en-US" sz="2800" dirty="0" smtClean="0">
                <a:solidFill>
                  <a:srgbClr val="000000"/>
                </a:solidFill>
                <a:cs typeface="Times New Roman" pitchFamily="18" charset="0"/>
              </a:rPr>
              <a:t>&lt; 1 </a:t>
            </a:r>
            <a:r>
              <a:rPr lang="el-GR" sz="2800" dirty="0" smtClean="0"/>
              <a:t>Η μετοχή είναι</a:t>
            </a:r>
            <a:r>
              <a:rPr lang="el-GR" sz="2800" b="1" dirty="0" smtClean="0">
                <a:solidFill>
                  <a:srgbClr val="000000"/>
                </a:solidFill>
                <a:cs typeface="Times New Roman" pitchFamily="18" charset="0"/>
              </a:rPr>
              <a:t> υποτιμημένη</a:t>
            </a:r>
            <a:endParaRPr lang="el-GR" sz="2800" dirty="0" smtClean="0">
              <a:solidFill>
                <a:srgbClr val="000000"/>
              </a:solidFill>
              <a:cs typeface="Times New Roman" pitchFamily="18" charset="0"/>
            </a:endParaRPr>
          </a:p>
          <a:p>
            <a:pPr eaLnBrk="1" hangingPunct="1">
              <a:buFontTx/>
              <a:buNone/>
            </a:pPr>
            <a:endParaRPr lang="el-GR" sz="2800" dirty="0" smtClean="0"/>
          </a:p>
          <a:p>
            <a:pPr algn="just" eaLnBrk="1" hangingPunct="1"/>
            <a:r>
              <a:rPr lang="el-GR" sz="2600" dirty="0" smtClean="0">
                <a:solidFill>
                  <a:srgbClr val="000000"/>
                </a:solidFill>
                <a:cs typeface="Times New Roman" pitchFamily="18" charset="0"/>
              </a:rPr>
              <a:t>Ο λόγος του δείκτη μας δείχνει πόσες φορές η χρηματιστηριακή τιμή της κοινής μετοχής είναι μεγαλύτερη από την λογιστική αξία. </a:t>
            </a:r>
            <a:endParaRPr lang="en-GB" sz="2600" dirty="0" smtClean="0">
              <a:solidFill>
                <a:srgbClr val="000000"/>
              </a:solidFill>
              <a:cs typeface="Times New Roman" pitchFamily="18" charset="0"/>
            </a:endParaRP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1 - Τίτλος"/>
          <p:cNvSpPr>
            <a:spLocks noGrp="1"/>
          </p:cNvSpPr>
          <p:nvPr>
            <p:ph type="title"/>
          </p:nvPr>
        </p:nvSpPr>
        <p:spPr>
          <a:xfrm>
            <a:off x="0" y="0"/>
            <a:ext cx="9144000" cy="692696"/>
          </a:xfrm>
        </p:spPr>
        <p:txBody>
          <a:bodyPr/>
          <a:lstStyle/>
          <a:p>
            <a:pPr eaLnBrk="1" hangingPunct="1"/>
            <a:r>
              <a:rPr lang="el-GR" sz="3600" b="1" dirty="0" smtClean="0"/>
              <a:t>3</a:t>
            </a:r>
            <a:r>
              <a:rPr lang="en-US" sz="3600" b="1" dirty="0" smtClean="0"/>
              <a:t>. Price to Βook Value Ratio</a:t>
            </a:r>
            <a:r>
              <a:rPr lang="el-GR" sz="3600" b="1" dirty="0" smtClean="0"/>
              <a:t> (2)</a:t>
            </a:r>
            <a:endParaRPr lang="el-GR" altLang="el-GR" sz="3600" b="1" dirty="0" smtClean="0"/>
          </a:p>
        </p:txBody>
      </p:sp>
      <p:sp>
        <p:nvSpPr>
          <p:cNvPr id="3" name="2 - Υπότιτλος"/>
          <p:cNvSpPr>
            <a:spLocks noGrp="1"/>
          </p:cNvSpPr>
          <p:nvPr>
            <p:ph sz="half" idx="1"/>
          </p:nvPr>
        </p:nvSpPr>
        <p:spPr>
          <a:xfrm>
            <a:off x="0" y="1600200"/>
            <a:ext cx="9144000" cy="5257800"/>
          </a:xfrm>
        </p:spPr>
        <p:txBody>
          <a:bodyPr rtlCol="0">
            <a:normAutofit fontScale="92500"/>
          </a:bodyPr>
          <a:lstStyle/>
          <a:p>
            <a:pPr algn="l" eaLnBrk="1" hangingPunct="1">
              <a:lnSpc>
                <a:spcPct val="90000"/>
              </a:lnSpc>
              <a:buFont typeface="Arial" charset="0"/>
              <a:buNone/>
              <a:defRPr/>
            </a:pPr>
            <a:r>
              <a:rPr lang="el-GR" sz="2600" b="1" dirty="0" smtClean="0">
                <a:solidFill>
                  <a:schemeClr val="tx1"/>
                </a:solidFill>
                <a:cs typeface="Arial" pitchFamily="34" charset="0"/>
              </a:rPr>
              <a:t> </a:t>
            </a:r>
          </a:p>
          <a:p>
            <a:pPr algn="l" eaLnBrk="1" hangingPunct="1">
              <a:lnSpc>
                <a:spcPct val="90000"/>
              </a:lnSpc>
              <a:buFont typeface="Arial" charset="0"/>
              <a:buNone/>
              <a:defRPr/>
            </a:pPr>
            <a:endParaRPr lang="el-GR" sz="2600" b="1" dirty="0">
              <a:cs typeface="Arial" pitchFamily="34" charset="0"/>
            </a:endParaRPr>
          </a:p>
          <a:p>
            <a:pPr eaLnBrk="1" hangingPunct="1">
              <a:lnSpc>
                <a:spcPct val="90000"/>
              </a:lnSpc>
              <a:defRPr/>
            </a:pPr>
            <a:endParaRPr lang="el-GR" sz="2400" dirty="0" smtClean="0">
              <a:solidFill>
                <a:schemeClr val="tx1"/>
              </a:solidFill>
              <a:cs typeface="Arial" pitchFamily="34" charset="0"/>
            </a:endParaRPr>
          </a:p>
          <a:p>
            <a:pPr algn="just" eaLnBrk="1" hangingPunct="1">
              <a:lnSpc>
                <a:spcPct val="90000"/>
              </a:lnSpc>
              <a:defRPr/>
            </a:pPr>
            <a:r>
              <a:rPr lang="el-GR" sz="3000" dirty="0" smtClean="0">
                <a:solidFill>
                  <a:schemeClr val="tx1"/>
                </a:solidFill>
                <a:cs typeface="Arial" pitchFamily="34" charset="0"/>
              </a:rPr>
              <a:t>Όταν ο </a:t>
            </a:r>
            <a:r>
              <a:rPr lang="el-GR" sz="3000" b="1" dirty="0" smtClean="0">
                <a:solidFill>
                  <a:schemeClr val="tx1"/>
                </a:solidFill>
                <a:cs typeface="Arial" pitchFamily="34" charset="0"/>
              </a:rPr>
              <a:t>Δείκτης Αγοραίας Τιμής προς Λογιστική Τιμή Μετοχής &gt; 1 </a:t>
            </a:r>
            <a:r>
              <a:rPr lang="el-GR" sz="3000" dirty="0" smtClean="0">
                <a:solidFill>
                  <a:schemeClr val="tx1"/>
                </a:solidFill>
                <a:cs typeface="Arial" pitchFamily="34" charset="0"/>
              </a:rPr>
              <a:t>τότε οι επιχειρήσεις έχουν υψηλή απόδοση συνολικών </a:t>
            </a:r>
            <a:r>
              <a:rPr lang="el-GR" sz="3000" dirty="0" smtClean="0">
                <a:cs typeface="Arial" pitchFamily="34" charset="0"/>
              </a:rPr>
              <a:t>Ιδίων Κ</a:t>
            </a:r>
            <a:r>
              <a:rPr lang="el-GR" sz="3000" dirty="0" smtClean="0">
                <a:solidFill>
                  <a:schemeClr val="tx1"/>
                </a:solidFill>
                <a:cs typeface="Arial" pitchFamily="34" charset="0"/>
              </a:rPr>
              <a:t>εφαλαίων (</a:t>
            </a:r>
            <a:r>
              <a:rPr lang="en-US" sz="3000" dirty="0" smtClean="0">
                <a:solidFill>
                  <a:schemeClr val="tx1"/>
                </a:solidFill>
                <a:cs typeface="Arial" pitchFamily="34" charset="0"/>
              </a:rPr>
              <a:t>RO</a:t>
            </a:r>
            <a:r>
              <a:rPr lang="el-GR" sz="3000" dirty="0" smtClean="0">
                <a:solidFill>
                  <a:schemeClr val="tx1"/>
                </a:solidFill>
                <a:cs typeface="Arial" pitchFamily="34" charset="0"/>
              </a:rPr>
              <a:t>Ε), ενώ αν  ο </a:t>
            </a:r>
            <a:r>
              <a:rPr lang="el-GR" sz="3000" b="1" dirty="0" smtClean="0">
                <a:solidFill>
                  <a:schemeClr val="tx1"/>
                </a:solidFill>
                <a:cs typeface="Arial" pitchFamily="34" charset="0"/>
              </a:rPr>
              <a:t>Δ.Α.Τ.π.Λ.Τ.Μ. &lt; 1 </a:t>
            </a:r>
            <a:r>
              <a:rPr lang="el-GR" sz="3000" dirty="0" smtClean="0">
                <a:solidFill>
                  <a:schemeClr val="tx1"/>
                </a:solidFill>
                <a:cs typeface="Arial" pitchFamily="34" charset="0"/>
              </a:rPr>
              <a:t>τότε οι επιχειρήσεις έχουν μικρή απόδοση των συνολικών τους κεφαλαίων.</a:t>
            </a:r>
            <a:endParaRPr lang="en-US" sz="3000" dirty="0" smtClean="0">
              <a:solidFill>
                <a:schemeClr val="tx1"/>
              </a:solidFill>
              <a:cs typeface="Arial" pitchFamily="34" charset="0"/>
            </a:endParaRPr>
          </a:p>
          <a:p>
            <a:pPr algn="just" eaLnBrk="1" hangingPunct="1">
              <a:lnSpc>
                <a:spcPct val="90000"/>
              </a:lnSpc>
              <a:defRPr/>
            </a:pPr>
            <a:r>
              <a:rPr lang="el-GR" sz="3000" dirty="0" smtClean="0">
                <a:cs typeface="Arial" pitchFamily="34" charset="0"/>
              </a:rPr>
              <a:t>Όταν οι επιχειρήσεις έχουν υψηλά ποσοστά απόδοσης ιδίων κεφαλαίων μπορούν να διαθέσουν τις μετοχές τους σε τιμές υψηλότερες ή και πολλαπλάσιες από τη λογιστική αξία των μετοχών τους.</a:t>
            </a:r>
            <a:endParaRPr lang="el-GR" sz="3000" dirty="0" smtClean="0">
              <a:solidFill>
                <a:schemeClr val="tx1"/>
              </a:solidFill>
              <a:cs typeface="Arial" pitchFamily="34" charset="0"/>
            </a:endParaRPr>
          </a:p>
          <a:p>
            <a:pPr eaLnBrk="1" fontAlgn="auto" hangingPunct="1">
              <a:spcAft>
                <a:spcPts val="0"/>
              </a:spcAft>
              <a:defRPr/>
            </a:pPr>
            <a:endParaRPr lang="el-GR" dirty="0" smtClean="0"/>
          </a:p>
        </p:txBody>
      </p:sp>
      <p:pic>
        <p:nvPicPr>
          <p:cNvPr id="5" name="Content Placeholder 4" descr="τύπος Δ.Α.Τ.π.Λ.Τ.Μ. "/>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1520" y="836712"/>
            <a:ext cx="8640960" cy="1372612"/>
          </a:xfrm>
        </p:spPr>
      </p:pic>
    </p:spTree>
    <p:extLst>
      <p:ext uri="{BB962C8B-B14F-4D97-AF65-F5344CB8AC3E}">
        <p14:creationId xmlns:p14="http://schemas.microsoft.com/office/powerpoint/2010/main" val="720527943"/>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1 - Τίτλος"/>
          <p:cNvSpPr>
            <a:spLocks noGrp="1"/>
          </p:cNvSpPr>
          <p:nvPr>
            <p:ph type="title"/>
          </p:nvPr>
        </p:nvSpPr>
        <p:spPr>
          <a:xfrm>
            <a:off x="0" y="0"/>
            <a:ext cx="9144000" cy="1052736"/>
          </a:xfrm>
        </p:spPr>
        <p:txBody>
          <a:bodyPr/>
          <a:lstStyle/>
          <a:p>
            <a:r>
              <a:rPr lang="el-GR" sz="3600" b="1" dirty="0" smtClean="0"/>
              <a:t>3</a:t>
            </a:r>
            <a:r>
              <a:rPr lang="en-US" sz="3600" b="1" dirty="0" smtClean="0"/>
              <a:t>. Price to Βook Value Ratio</a:t>
            </a:r>
            <a:r>
              <a:rPr lang="el-GR" sz="3600" b="1" dirty="0" smtClean="0"/>
              <a:t> (3)</a:t>
            </a:r>
            <a:endParaRPr lang="el-GR" altLang="el-GR" sz="3600" b="1" dirty="0" smtClean="0"/>
          </a:p>
        </p:txBody>
      </p:sp>
      <p:sp>
        <p:nvSpPr>
          <p:cNvPr id="130052" name="2 - Υπότιτλος"/>
          <p:cNvSpPr>
            <a:spLocks noGrp="1"/>
          </p:cNvSpPr>
          <p:nvPr>
            <p:ph idx="1"/>
          </p:nvPr>
        </p:nvSpPr>
        <p:spPr>
          <a:xfrm>
            <a:off x="0" y="980728"/>
            <a:ext cx="9144000" cy="5877272"/>
          </a:xfrm>
        </p:spPr>
        <p:txBody>
          <a:bodyPr/>
          <a:lstStyle/>
          <a:p>
            <a:pPr algn="just"/>
            <a:r>
              <a:rPr lang="el-GR" altLang="el-GR" b="1" dirty="0" smtClean="0"/>
              <a:t>Προστιθέμενη Αξία = </a:t>
            </a:r>
          </a:p>
          <a:p>
            <a:pPr algn="just"/>
            <a:r>
              <a:rPr lang="el-GR" altLang="el-GR" b="1" dirty="0" smtClean="0">
                <a:solidFill>
                  <a:srgbClr val="FF0000"/>
                </a:solidFill>
              </a:rPr>
              <a:t>Αγοραία Αξία Μετοχής</a:t>
            </a:r>
            <a:r>
              <a:rPr lang="el-GR" altLang="el-GR" b="1" dirty="0" smtClean="0"/>
              <a:t> </a:t>
            </a:r>
            <a:r>
              <a:rPr lang="el-GR" altLang="el-GR" b="1" dirty="0" smtClean="0">
                <a:solidFill>
                  <a:srgbClr val="006600"/>
                </a:solidFill>
              </a:rPr>
              <a:t>–</a:t>
            </a:r>
            <a:r>
              <a:rPr lang="el-GR" altLang="el-GR" b="1" dirty="0" smtClean="0"/>
              <a:t> </a:t>
            </a:r>
            <a:r>
              <a:rPr lang="el-GR" altLang="el-GR" b="1" dirty="0" smtClean="0">
                <a:solidFill>
                  <a:srgbClr val="7030A0"/>
                </a:solidFill>
              </a:rPr>
              <a:t>Λογιστική Αξία Μετοχής.</a:t>
            </a:r>
          </a:p>
          <a:p>
            <a:pPr algn="just"/>
            <a:r>
              <a:rPr lang="el-GR" altLang="el-GR" dirty="0" smtClean="0"/>
              <a:t>Όσο πιο επιτυχημένες είναι οι επενδυτικές και χρηματοδοτικές αποφάσεις της διοίκησης μιας εταιρείας τόσο πιο μεγάλη θα είναι και προστιθέμενη αγοραία αξία της μετοχής της και επομένως τόσο μεγαλύτερη τιμή θα λαμβάνει ο Δείκτης Αγοραίας Τιμής προς Λογιστική Τιμή Μετοχής. </a:t>
            </a:r>
          </a:p>
          <a:p>
            <a:pPr>
              <a:buNone/>
            </a:pPr>
            <a:endParaRPr lang="el-GR" altLang="el-GR" sz="2400" dirty="0" smtClean="0"/>
          </a:p>
        </p:txBody>
      </p:sp>
    </p:spTree>
    <p:extLst>
      <p:ext uri="{BB962C8B-B14F-4D97-AF65-F5344CB8AC3E}">
        <p14:creationId xmlns:p14="http://schemas.microsoft.com/office/powerpoint/2010/main" val="96107462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836613"/>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77827" name="Rectangle 3"/>
          <p:cNvSpPr>
            <a:spLocks noGrp="1" noChangeArrowheads="1"/>
          </p:cNvSpPr>
          <p:nvPr>
            <p:ph type="body" idx="1"/>
          </p:nvPr>
        </p:nvSpPr>
        <p:spPr>
          <a:xfrm>
            <a:off x="0" y="981075"/>
            <a:ext cx="9144000" cy="5876925"/>
          </a:xfrm>
        </p:spPr>
        <p:txBody>
          <a:bodyPr/>
          <a:lstStyle/>
          <a:p>
            <a:pPr lvl="1" algn="ctr" eaLnBrk="1" hangingPunct="1">
              <a:buFontTx/>
              <a:buNone/>
            </a:pPr>
            <a:r>
              <a:rPr lang="el-GR" sz="3200" b="1" u="sng" dirty="0" smtClean="0">
                <a:solidFill>
                  <a:srgbClr val="000000"/>
                </a:solidFill>
                <a:cs typeface="Times New Roman" pitchFamily="18" charset="0"/>
              </a:rPr>
              <a:t>1</a:t>
            </a:r>
            <a:r>
              <a:rPr lang="el-GR" sz="3200" b="1" u="sng" baseline="30000" dirty="0" smtClean="0">
                <a:solidFill>
                  <a:srgbClr val="000000"/>
                </a:solidFill>
                <a:cs typeface="Times New Roman" pitchFamily="18" charset="0"/>
              </a:rPr>
              <a:t>η</a:t>
            </a:r>
            <a:r>
              <a:rPr lang="el-GR" sz="3200" b="1" u="sng" dirty="0" smtClean="0">
                <a:solidFill>
                  <a:srgbClr val="000000"/>
                </a:solidFill>
                <a:cs typeface="Times New Roman" pitchFamily="18" charset="0"/>
              </a:rPr>
              <a:t> περίπτωση:</a:t>
            </a:r>
            <a:r>
              <a:rPr lang="el-GR" sz="3200" dirty="0" smtClean="0">
                <a:solidFill>
                  <a:srgbClr val="000000"/>
                </a:solidFill>
                <a:cs typeface="Times New Roman" pitchFamily="18" charset="0"/>
              </a:rPr>
              <a:t> Όταν η μετοχή έχει: </a:t>
            </a:r>
          </a:p>
          <a:p>
            <a:pPr lvl="1" algn="ctr" eaLnBrk="1" hangingPunct="1">
              <a:buFontTx/>
              <a:buNone/>
            </a:pPr>
            <a:endParaRPr lang="el-GR" sz="3200" dirty="0" smtClean="0">
              <a:solidFill>
                <a:srgbClr val="000000"/>
              </a:solidFill>
              <a:cs typeface="Times New Roman" pitchFamily="18" charset="0"/>
            </a:endParaRPr>
          </a:p>
          <a:p>
            <a:pPr marL="0" lvl="1" indent="0" algn="just" eaLnBrk="1" hangingPunct="1">
              <a:spcBef>
                <a:spcPts val="0"/>
              </a:spcBef>
            </a:pPr>
            <a:r>
              <a:rPr lang="el-GR" b="1" dirty="0" smtClean="0">
                <a:solidFill>
                  <a:srgbClr val="FF0000"/>
                </a:solidFill>
                <a:cs typeface="Times New Roman" pitchFamily="18" charset="0"/>
              </a:rPr>
              <a:t>Χαμηλό</a:t>
            </a:r>
            <a:r>
              <a:rPr lang="el-GR" dirty="0" smtClean="0">
                <a:solidFill>
                  <a:srgbClr val="000000"/>
                </a:solidFill>
                <a:cs typeface="Times New Roman" pitchFamily="18" charset="0"/>
              </a:rPr>
              <a:t> </a:t>
            </a:r>
            <a:r>
              <a:rPr lang="el-GR" b="1" dirty="0" smtClean="0">
                <a:solidFill>
                  <a:srgbClr val="000000"/>
                </a:solidFill>
                <a:cs typeface="Times New Roman" pitchFamily="18" charset="0"/>
              </a:rPr>
              <a:t>Ρ/</a:t>
            </a:r>
            <a:r>
              <a:rPr lang="en-US" b="1" dirty="0" smtClean="0">
                <a:solidFill>
                  <a:srgbClr val="000000"/>
                </a:solidFill>
                <a:cs typeface="Times New Roman" pitchFamily="18" charset="0"/>
              </a:rPr>
              <a:t>BV</a:t>
            </a:r>
            <a:r>
              <a:rPr lang="el-GR" b="1" dirty="0" smtClean="0">
                <a:solidFill>
                  <a:srgbClr val="000000"/>
                </a:solidFill>
                <a:cs typeface="Times New Roman" pitchFamily="18" charset="0"/>
              </a:rPr>
              <a:t> </a:t>
            </a:r>
            <a:r>
              <a:rPr lang="el-GR" dirty="0" smtClean="0">
                <a:solidFill>
                  <a:srgbClr val="000000"/>
                </a:solidFill>
                <a:cs typeface="Times New Roman" pitchFamily="18" charset="0"/>
              </a:rPr>
              <a:t>σε σχέση πάντα με</a:t>
            </a:r>
            <a:r>
              <a:rPr lang="en-US" dirty="0" smtClean="0">
                <a:solidFill>
                  <a:srgbClr val="000000"/>
                </a:solidFill>
                <a:cs typeface="Times New Roman" pitchFamily="18" charset="0"/>
              </a:rPr>
              <a:t> </a:t>
            </a:r>
            <a:r>
              <a:rPr lang="el-GR" dirty="0" smtClean="0">
                <a:solidFill>
                  <a:srgbClr val="000000"/>
                </a:solidFill>
                <a:cs typeface="Times New Roman" pitchFamily="18" charset="0"/>
              </a:rPr>
              <a:t>το μέσο όρο του κλάδου στον οποίο ανήκει και</a:t>
            </a:r>
            <a:r>
              <a:rPr lang="en-US" dirty="0" smtClean="0">
                <a:solidFill>
                  <a:srgbClr val="000000"/>
                </a:solidFill>
                <a:cs typeface="Times New Roman" pitchFamily="18" charset="0"/>
              </a:rPr>
              <a:t> </a:t>
            </a:r>
            <a:endParaRPr lang="el-GR" dirty="0" smtClean="0">
              <a:solidFill>
                <a:srgbClr val="000000"/>
              </a:solidFill>
              <a:cs typeface="Times New Roman" pitchFamily="18" charset="0"/>
            </a:endParaRPr>
          </a:p>
          <a:p>
            <a:pPr marL="0" lvl="1" indent="0" algn="just" eaLnBrk="1" hangingPunct="1">
              <a:spcBef>
                <a:spcPts val="0"/>
              </a:spcBef>
            </a:pPr>
            <a:endParaRPr lang="el-GR" b="1" dirty="0" smtClean="0">
              <a:solidFill>
                <a:srgbClr val="C00000"/>
              </a:solidFill>
              <a:cs typeface="Times New Roman" pitchFamily="18" charset="0"/>
            </a:endParaRPr>
          </a:p>
          <a:p>
            <a:pPr marL="0" lvl="1" indent="0" algn="just" eaLnBrk="1" hangingPunct="1">
              <a:spcBef>
                <a:spcPts val="0"/>
              </a:spcBef>
            </a:pPr>
            <a:r>
              <a:rPr lang="el-GR" b="1" dirty="0" smtClean="0">
                <a:solidFill>
                  <a:srgbClr val="C00000"/>
                </a:solidFill>
                <a:cs typeface="Times New Roman" pitchFamily="18" charset="0"/>
              </a:rPr>
              <a:t>Χαμηλό </a:t>
            </a:r>
            <a:r>
              <a:rPr lang="el-GR" b="1" dirty="0" smtClean="0">
                <a:solidFill>
                  <a:srgbClr val="000000"/>
                </a:solidFill>
                <a:cs typeface="Times New Roman" pitchFamily="18" charset="0"/>
              </a:rPr>
              <a:t>Ρ/Ε </a:t>
            </a:r>
            <a:r>
              <a:rPr lang="el-GR" dirty="0" smtClean="0">
                <a:solidFill>
                  <a:srgbClr val="000000"/>
                </a:solidFill>
                <a:cs typeface="Times New Roman" pitchFamily="18" charset="0"/>
              </a:rPr>
              <a:t>έναντι του μέσου όρου του κλάδου της.</a:t>
            </a:r>
          </a:p>
          <a:p>
            <a:pPr marL="0" lvl="1" indent="0" algn="just" eaLnBrk="1" hangingPunct="1">
              <a:spcBef>
                <a:spcPts val="0"/>
              </a:spcBef>
            </a:pPr>
            <a:endParaRPr lang="el-GR" i="1" dirty="0" smtClean="0">
              <a:solidFill>
                <a:srgbClr val="000000"/>
              </a:solidFill>
            </a:endParaRPr>
          </a:p>
          <a:p>
            <a:pPr marL="0" lvl="1" indent="0" algn="just" eaLnBrk="1" hangingPunct="1">
              <a:spcBef>
                <a:spcPts val="0"/>
              </a:spcBef>
            </a:pPr>
            <a:r>
              <a:rPr lang="el-GR" i="1" dirty="0" smtClean="0">
                <a:solidFill>
                  <a:srgbClr val="000000"/>
                </a:solidFill>
              </a:rPr>
              <a:t>Τότε η μετοχή θεωρείται </a:t>
            </a:r>
            <a:r>
              <a:rPr lang="el-GR" b="1" i="1" u="sng" dirty="0" smtClean="0">
                <a:solidFill>
                  <a:srgbClr val="7030A0"/>
                </a:solidFill>
              </a:rPr>
              <a:t>υποτιμημένη</a:t>
            </a:r>
            <a:r>
              <a:rPr lang="el-GR" i="1" dirty="0" smtClean="0">
                <a:solidFill>
                  <a:srgbClr val="000000"/>
                </a:solidFill>
              </a:rPr>
              <a:t> καθώς η τιμή</a:t>
            </a:r>
            <a:r>
              <a:rPr lang="en-US" i="1" dirty="0" smtClean="0">
                <a:solidFill>
                  <a:srgbClr val="000000"/>
                </a:solidFill>
              </a:rPr>
              <a:t> </a:t>
            </a:r>
            <a:r>
              <a:rPr lang="el-GR" i="1" dirty="0" smtClean="0">
                <a:solidFill>
                  <a:srgbClr val="000000"/>
                </a:solidFill>
              </a:rPr>
              <a:t>υπολείπεται των μεγεθών που έχει η εταιρεία και θα πρέπει λογικά να εκφράζει η τιμή της μετοχής.</a:t>
            </a:r>
            <a:endParaRPr lang="en-GB" i="1" dirty="0" smtClean="0">
              <a:solidFill>
                <a:srgbClr val="000000"/>
              </a:solidFill>
            </a:endParaRPr>
          </a:p>
          <a:p>
            <a:pPr eaLnBrk="1" hangingPunct="1">
              <a:buFontTx/>
              <a:buNone/>
            </a:pPr>
            <a:endParaRPr lang="el-GR" i="1" dirty="0" smtClean="0"/>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260350"/>
            <a:ext cx="9144000" cy="504825"/>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78851" name="Rectangle 3"/>
          <p:cNvSpPr>
            <a:spLocks noGrp="1" noChangeArrowheads="1"/>
          </p:cNvSpPr>
          <p:nvPr>
            <p:ph type="body" idx="1"/>
          </p:nvPr>
        </p:nvSpPr>
        <p:spPr>
          <a:xfrm>
            <a:off x="0" y="1052513"/>
            <a:ext cx="9144000" cy="5805487"/>
          </a:xfrm>
        </p:spPr>
        <p:txBody>
          <a:bodyPr/>
          <a:lstStyle/>
          <a:p>
            <a:pPr lvl="1" algn="ctr" eaLnBrk="1" hangingPunct="1">
              <a:buFontTx/>
              <a:buNone/>
            </a:pPr>
            <a:r>
              <a:rPr lang="el-GR" sz="3200" b="1" u="sng" dirty="0" smtClean="0">
                <a:solidFill>
                  <a:srgbClr val="000000"/>
                </a:solidFill>
                <a:cs typeface="Times New Roman" pitchFamily="18" charset="0"/>
              </a:rPr>
              <a:t>2</a:t>
            </a:r>
            <a:r>
              <a:rPr lang="el-GR" sz="3200" b="1" u="sng" baseline="30000" dirty="0" smtClean="0">
                <a:solidFill>
                  <a:srgbClr val="000000"/>
                </a:solidFill>
                <a:cs typeface="Times New Roman" pitchFamily="18" charset="0"/>
              </a:rPr>
              <a:t>η</a:t>
            </a:r>
            <a:r>
              <a:rPr lang="el-GR" sz="3200" b="1" u="sng" dirty="0" smtClean="0">
                <a:solidFill>
                  <a:srgbClr val="000000"/>
                </a:solidFill>
                <a:cs typeface="Times New Roman" pitchFamily="18" charset="0"/>
              </a:rPr>
              <a:t> περίπτωση:</a:t>
            </a:r>
            <a:r>
              <a:rPr lang="el-GR" sz="3200" dirty="0" smtClean="0">
                <a:solidFill>
                  <a:srgbClr val="000000"/>
                </a:solidFill>
                <a:cs typeface="Times New Roman" pitchFamily="18" charset="0"/>
              </a:rPr>
              <a:t> Όταν η μετοχή έχει </a:t>
            </a:r>
          </a:p>
          <a:p>
            <a:pPr marL="0" lvl="1" indent="0" algn="just" eaLnBrk="1" hangingPunct="1">
              <a:spcBef>
                <a:spcPts val="0"/>
              </a:spcBef>
              <a:buFontTx/>
              <a:buNone/>
            </a:pPr>
            <a:endParaRPr lang="el-GR" sz="3200" dirty="0" smtClean="0">
              <a:solidFill>
                <a:srgbClr val="000000"/>
              </a:solidFill>
              <a:cs typeface="Times New Roman" pitchFamily="18" charset="0"/>
            </a:endParaRPr>
          </a:p>
          <a:p>
            <a:pPr marL="0" lvl="1" indent="0" algn="just" eaLnBrk="1" hangingPunct="1">
              <a:spcBef>
                <a:spcPts val="0"/>
              </a:spcBef>
            </a:pPr>
            <a:r>
              <a:rPr lang="el-GR" sz="3200" b="1" dirty="0" smtClean="0">
                <a:solidFill>
                  <a:srgbClr val="003366"/>
                </a:solidFill>
                <a:cs typeface="Times New Roman" pitchFamily="18" charset="0"/>
              </a:rPr>
              <a:t>Υψηλό</a:t>
            </a:r>
            <a:r>
              <a:rPr lang="el-GR" sz="3200" b="1" dirty="0" smtClean="0">
                <a:solidFill>
                  <a:srgbClr val="000000"/>
                </a:solidFill>
                <a:cs typeface="Times New Roman" pitchFamily="18" charset="0"/>
              </a:rPr>
              <a:t> </a:t>
            </a:r>
            <a:r>
              <a:rPr lang="en-US" sz="3200" b="1" dirty="0" smtClean="0">
                <a:solidFill>
                  <a:srgbClr val="000000"/>
                </a:solidFill>
                <a:cs typeface="Times New Roman" pitchFamily="18" charset="0"/>
              </a:rPr>
              <a:t>P</a:t>
            </a:r>
            <a:r>
              <a:rPr lang="el-GR" sz="3200" b="1" dirty="0" smtClean="0">
                <a:solidFill>
                  <a:srgbClr val="000000"/>
                </a:solidFill>
                <a:cs typeface="Times New Roman" pitchFamily="18" charset="0"/>
              </a:rPr>
              <a:t>/</a:t>
            </a:r>
            <a:r>
              <a:rPr lang="en-US" sz="3200" b="1" dirty="0" smtClean="0">
                <a:solidFill>
                  <a:srgbClr val="000000"/>
                </a:solidFill>
                <a:cs typeface="Times New Roman" pitchFamily="18" charset="0"/>
              </a:rPr>
              <a:t>BV</a:t>
            </a:r>
            <a:r>
              <a:rPr lang="el-GR" sz="3200" b="1" dirty="0" smtClean="0">
                <a:solidFill>
                  <a:srgbClr val="000000"/>
                </a:solidFill>
                <a:cs typeface="Times New Roman" pitchFamily="18" charset="0"/>
              </a:rPr>
              <a:t> </a:t>
            </a:r>
            <a:r>
              <a:rPr lang="el-GR" sz="3200" dirty="0" smtClean="0">
                <a:solidFill>
                  <a:srgbClr val="000000"/>
                </a:solidFill>
                <a:cs typeface="Times New Roman" pitchFamily="18" charset="0"/>
              </a:rPr>
              <a:t>και </a:t>
            </a:r>
          </a:p>
          <a:p>
            <a:pPr marL="0" lvl="1" indent="0" algn="just" eaLnBrk="1" hangingPunct="1">
              <a:spcBef>
                <a:spcPts val="0"/>
              </a:spcBef>
            </a:pPr>
            <a:r>
              <a:rPr lang="el-GR" sz="3200" b="1" dirty="0" smtClean="0">
                <a:solidFill>
                  <a:srgbClr val="003300"/>
                </a:solidFill>
                <a:cs typeface="Times New Roman" pitchFamily="18" charset="0"/>
              </a:rPr>
              <a:t>Υψηλό</a:t>
            </a:r>
            <a:r>
              <a:rPr lang="el-GR" sz="3200" b="1" dirty="0" smtClean="0">
                <a:solidFill>
                  <a:srgbClr val="000000"/>
                </a:solidFill>
                <a:cs typeface="Times New Roman" pitchFamily="18" charset="0"/>
              </a:rPr>
              <a:t> </a:t>
            </a:r>
            <a:r>
              <a:rPr lang="en-US" sz="3200" b="1" dirty="0" smtClean="0">
                <a:solidFill>
                  <a:srgbClr val="000000"/>
                </a:solidFill>
                <a:cs typeface="Times New Roman" pitchFamily="18" charset="0"/>
              </a:rPr>
              <a:t>P</a:t>
            </a:r>
            <a:r>
              <a:rPr lang="el-GR" sz="3200" b="1" dirty="0" smtClean="0">
                <a:solidFill>
                  <a:srgbClr val="000000"/>
                </a:solidFill>
                <a:cs typeface="Times New Roman" pitchFamily="18" charset="0"/>
              </a:rPr>
              <a:t>/</a:t>
            </a:r>
            <a:r>
              <a:rPr lang="en-US" sz="3200" b="1" dirty="0" smtClean="0">
                <a:solidFill>
                  <a:srgbClr val="000000"/>
                </a:solidFill>
                <a:cs typeface="Times New Roman" pitchFamily="18" charset="0"/>
              </a:rPr>
              <a:t>E</a:t>
            </a:r>
            <a:r>
              <a:rPr lang="el-GR" sz="3200" b="1" dirty="0" smtClean="0">
                <a:solidFill>
                  <a:srgbClr val="000000"/>
                </a:solidFill>
                <a:cs typeface="Times New Roman" pitchFamily="18" charset="0"/>
              </a:rPr>
              <a:t> </a:t>
            </a:r>
          </a:p>
          <a:p>
            <a:pPr marL="0" lvl="1" indent="0" algn="just" eaLnBrk="1" hangingPunct="1">
              <a:spcBef>
                <a:spcPts val="0"/>
              </a:spcBef>
              <a:buFontTx/>
              <a:buNone/>
            </a:pPr>
            <a:r>
              <a:rPr lang="el-GR" sz="3200" dirty="0" smtClean="0">
                <a:solidFill>
                  <a:srgbClr val="000000"/>
                </a:solidFill>
                <a:cs typeface="Times New Roman" pitchFamily="18" charset="0"/>
              </a:rPr>
              <a:t>σε σχέση με τους μέσους όρους του κλάδου. </a:t>
            </a:r>
            <a:endParaRPr lang="el-GR" sz="3200" dirty="0" smtClean="0">
              <a:solidFill>
                <a:srgbClr val="000000"/>
              </a:solidFill>
            </a:endParaRPr>
          </a:p>
          <a:p>
            <a:pPr marL="0" lvl="1" indent="0" algn="just" eaLnBrk="1" hangingPunct="1">
              <a:spcBef>
                <a:spcPts val="0"/>
              </a:spcBef>
              <a:buFontTx/>
              <a:buNone/>
            </a:pPr>
            <a:endParaRPr lang="el-GR" sz="3200" dirty="0" smtClean="0">
              <a:solidFill>
                <a:srgbClr val="000000"/>
              </a:solidFill>
              <a:cs typeface="Times New Roman" pitchFamily="18" charset="0"/>
            </a:endParaRPr>
          </a:p>
          <a:p>
            <a:pPr marL="0" lvl="1" indent="0" algn="just" eaLnBrk="1" hangingPunct="1">
              <a:spcBef>
                <a:spcPts val="0"/>
              </a:spcBef>
              <a:buFontTx/>
              <a:buNone/>
            </a:pPr>
            <a:r>
              <a:rPr lang="el-GR" sz="3200" i="1" dirty="0" smtClean="0">
                <a:solidFill>
                  <a:srgbClr val="000000"/>
                </a:solidFill>
                <a:cs typeface="Times New Roman" pitchFamily="18" charset="0"/>
              </a:rPr>
              <a:t>Σε αυτή την περίπτωση η μετοχή θεωρείται </a:t>
            </a:r>
            <a:r>
              <a:rPr lang="el-GR" sz="3200" b="1" i="1" dirty="0" smtClean="0">
                <a:solidFill>
                  <a:srgbClr val="C00000"/>
                </a:solidFill>
                <a:cs typeface="Times New Roman" pitchFamily="18" charset="0"/>
              </a:rPr>
              <a:t>υπερτιμημένη</a:t>
            </a:r>
            <a:r>
              <a:rPr lang="el-GR" sz="3200" i="1" dirty="0" smtClean="0">
                <a:solidFill>
                  <a:srgbClr val="C00000"/>
                </a:solidFill>
                <a:cs typeface="Times New Roman" pitchFamily="18" charset="0"/>
              </a:rPr>
              <a:t>, </a:t>
            </a:r>
            <a:r>
              <a:rPr lang="el-GR" sz="3200" i="1" dirty="0" smtClean="0">
                <a:solidFill>
                  <a:srgbClr val="000000"/>
                </a:solidFill>
                <a:cs typeface="Times New Roman" pitchFamily="18" charset="0"/>
              </a:rPr>
              <a:t>καθώς η χρηματιστηριακή αγορά έχει αξιολογήσει </a:t>
            </a:r>
            <a:r>
              <a:rPr lang="el-GR" sz="3200" i="1" dirty="0" smtClean="0">
                <a:solidFill>
                  <a:srgbClr val="000000"/>
                </a:solidFill>
              </a:rPr>
              <a:t>σε μεγαλύτερο ύψος</a:t>
            </a:r>
            <a:r>
              <a:rPr lang="el-GR" sz="3200" i="1" dirty="0" smtClean="0">
                <a:solidFill>
                  <a:srgbClr val="000000"/>
                </a:solidFill>
                <a:cs typeface="Times New Roman" pitchFamily="18" charset="0"/>
              </a:rPr>
              <a:t> τα μεγέθη της εταιρείας από ότι πραγματικά είναι</a:t>
            </a:r>
            <a:r>
              <a:rPr lang="el-GR" sz="2400" i="1" dirty="0" smtClean="0">
                <a:solidFill>
                  <a:srgbClr val="000000"/>
                </a:solidFill>
                <a:cs typeface="Times New Roman" pitchFamily="18" charset="0"/>
              </a:rPr>
              <a:t>.</a:t>
            </a:r>
            <a:endParaRPr lang="en-GB" sz="2400" i="1" dirty="0" smtClean="0">
              <a:solidFill>
                <a:srgbClr val="000000"/>
              </a:solidFill>
              <a:cs typeface="Times New Roman" pitchFamily="18" charset="0"/>
            </a:endParaRPr>
          </a:p>
          <a:p>
            <a:pPr eaLnBrk="1" hangingPunct="1"/>
            <a:endParaRPr lang="el-GR" dirty="0" smtClean="0"/>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836613"/>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79875" name="Rectangle 3"/>
          <p:cNvSpPr>
            <a:spLocks noGrp="1" noChangeArrowheads="1"/>
          </p:cNvSpPr>
          <p:nvPr>
            <p:ph type="body" idx="1"/>
          </p:nvPr>
        </p:nvSpPr>
        <p:spPr>
          <a:xfrm>
            <a:off x="0" y="908050"/>
            <a:ext cx="9144000" cy="5949950"/>
          </a:xfrm>
        </p:spPr>
        <p:txBody>
          <a:bodyPr/>
          <a:lstStyle/>
          <a:p>
            <a:pPr lvl="1" algn="ctr" eaLnBrk="1" hangingPunct="1">
              <a:buFontTx/>
              <a:buNone/>
            </a:pPr>
            <a:r>
              <a:rPr lang="el-GR" sz="3200" b="1" u="sng" dirty="0" smtClean="0">
                <a:solidFill>
                  <a:srgbClr val="000000"/>
                </a:solidFill>
                <a:cs typeface="Times New Roman" pitchFamily="18" charset="0"/>
              </a:rPr>
              <a:t>3</a:t>
            </a:r>
            <a:r>
              <a:rPr lang="el-GR" sz="3200" b="1" u="sng" baseline="30000" dirty="0" smtClean="0">
                <a:solidFill>
                  <a:srgbClr val="000000"/>
                </a:solidFill>
                <a:cs typeface="Times New Roman" pitchFamily="18" charset="0"/>
              </a:rPr>
              <a:t>η</a:t>
            </a:r>
            <a:r>
              <a:rPr lang="el-GR" sz="3200" b="1" u="sng" dirty="0" smtClean="0">
                <a:solidFill>
                  <a:srgbClr val="000000"/>
                </a:solidFill>
                <a:cs typeface="Times New Roman" pitchFamily="18" charset="0"/>
              </a:rPr>
              <a:t> περίπτωση:</a:t>
            </a:r>
            <a:r>
              <a:rPr lang="el-GR" sz="3200" dirty="0" smtClean="0">
                <a:solidFill>
                  <a:srgbClr val="000000"/>
                </a:solidFill>
                <a:cs typeface="Times New Roman" pitchFamily="18" charset="0"/>
              </a:rPr>
              <a:t> Όταν η μετοχή εμφανίζει </a:t>
            </a:r>
          </a:p>
          <a:p>
            <a:pPr marL="0" lvl="1" indent="0" algn="just" eaLnBrk="1" hangingPunct="1">
              <a:spcBef>
                <a:spcPts val="0"/>
              </a:spcBef>
            </a:pPr>
            <a:r>
              <a:rPr lang="el-GR" sz="3200" b="1" dirty="0" smtClean="0">
                <a:solidFill>
                  <a:srgbClr val="002060"/>
                </a:solidFill>
                <a:cs typeface="Times New Roman" pitchFamily="18" charset="0"/>
              </a:rPr>
              <a:t>Υψηλό</a:t>
            </a:r>
            <a:r>
              <a:rPr lang="el-GR" sz="3200" b="1" dirty="0" smtClean="0">
                <a:solidFill>
                  <a:srgbClr val="000000"/>
                </a:solidFill>
                <a:cs typeface="Times New Roman" pitchFamily="18" charset="0"/>
              </a:rPr>
              <a:t> </a:t>
            </a:r>
            <a:r>
              <a:rPr lang="en-US" sz="3200" b="1" dirty="0" smtClean="0">
                <a:solidFill>
                  <a:srgbClr val="000000"/>
                </a:solidFill>
                <a:cs typeface="Times New Roman" pitchFamily="18" charset="0"/>
              </a:rPr>
              <a:t>P</a:t>
            </a:r>
            <a:r>
              <a:rPr lang="el-GR" sz="3200" b="1" dirty="0" smtClean="0">
                <a:solidFill>
                  <a:srgbClr val="000000"/>
                </a:solidFill>
                <a:cs typeface="Times New Roman" pitchFamily="18" charset="0"/>
              </a:rPr>
              <a:t>/</a:t>
            </a:r>
            <a:r>
              <a:rPr lang="en-US" sz="3200" b="1" dirty="0" smtClean="0">
                <a:solidFill>
                  <a:srgbClr val="000000"/>
                </a:solidFill>
                <a:cs typeface="Times New Roman" pitchFamily="18" charset="0"/>
              </a:rPr>
              <a:t>BV</a:t>
            </a:r>
            <a:r>
              <a:rPr lang="el-GR" sz="3200" b="1" dirty="0" smtClean="0">
                <a:solidFill>
                  <a:srgbClr val="000000"/>
                </a:solidFill>
                <a:cs typeface="Times New Roman" pitchFamily="18" charset="0"/>
              </a:rPr>
              <a:t> </a:t>
            </a:r>
            <a:r>
              <a:rPr lang="el-GR" sz="3200" dirty="0" smtClean="0">
                <a:solidFill>
                  <a:srgbClr val="000000"/>
                </a:solidFill>
                <a:cs typeface="Times New Roman" pitchFamily="18" charset="0"/>
              </a:rPr>
              <a:t>και</a:t>
            </a:r>
          </a:p>
          <a:p>
            <a:pPr marL="0" lvl="1" indent="0" algn="just" eaLnBrk="1" hangingPunct="1">
              <a:spcBef>
                <a:spcPts val="0"/>
              </a:spcBef>
            </a:pPr>
            <a:r>
              <a:rPr lang="el-GR" sz="3200" b="1" dirty="0" smtClean="0">
                <a:solidFill>
                  <a:srgbClr val="FF0000"/>
                </a:solidFill>
                <a:cs typeface="Times New Roman" pitchFamily="18" charset="0"/>
              </a:rPr>
              <a:t>Χαμηλό</a:t>
            </a:r>
            <a:r>
              <a:rPr lang="el-GR" sz="3200" b="1" dirty="0" smtClean="0">
                <a:solidFill>
                  <a:srgbClr val="000000"/>
                </a:solidFill>
                <a:cs typeface="Times New Roman" pitchFamily="18" charset="0"/>
              </a:rPr>
              <a:t> Ρ/Ε</a:t>
            </a:r>
            <a:endParaRPr lang="el-GR" sz="3200" b="1" dirty="0" smtClean="0">
              <a:solidFill>
                <a:srgbClr val="000000"/>
              </a:solidFill>
            </a:endParaRPr>
          </a:p>
          <a:p>
            <a:pPr marL="0" lvl="1" indent="0" algn="just" eaLnBrk="1" hangingPunct="1">
              <a:spcBef>
                <a:spcPts val="0"/>
              </a:spcBef>
              <a:buNone/>
            </a:pPr>
            <a:r>
              <a:rPr lang="el-GR" dirty="0" smtClean="0">
                <a:solidFill>
                  <a:srgbClr val="000000"/>
                </a:solidFill>
                <a:cs typeface="Times New Roman" pitchFamily="18" charset="0"/>
              </a:rPr>
              <a:t>σε σχέση με τους μέσους όρους του κλάδου. </a:t>
            </a:r>
            <a:endParaRPr lang="el-GR" dirty="0" smtClean="0">
              <a:solidFill>
                <a:srgbClr val="000000"/>
              </a:solidFill>
            </a:endParaRPr>
          </a:p>
          <a:p>
            <a:pPr marL="0" lvl="1" indent="0" algn="just" eaLnBrk="1" hangingPunct="1">
              <a:spcBef>
                <a:spcPts val="0"/>
              </a:spcBef>
              <a:buNone/>
            </a:pPr>
            <a:endParaRPr lang="el-GR" dirty="0" smtClean="0">
              <a:solidFill>
                <a:srgbClr val="000000"/>
              </a:solidFill>
            </a:endParaRPr>
          </a:p>
          <a:p>
            <a:pPr marL="0" lvl="1" indent="0" algn="just" eaLnBrk="1" hangingPunct="1">
              <a:spcBef>
                <a:spcPts val="0"/>
              </a:spcBef>
            </a:pPr>
            <a:r>
              <a:rPr lang="el-GR" i="1" dirty="0" smtClean="0">
                <a:solidFill>
                  <a:srgbClr val="000000"/>
                </a:solidFill>
              </a:rPr>
              <a:t>Με σχετικά μικρό ύψος ιδίων κεφαλαίων εμφανίζονται μεγάλα κέρδη. </a:t>
            </a:r>
            <a:r>
              <a:rPr lang="el-GR" i="1" dirty="0" smtClean="0">
                <a:solidFill>
                  <a:srgbClr val="000000"/>
                </a:solidFill>
                <a:cs typeface="Times New Roman" pitchFamily="18" charset="0"/>
              </a:rPr>
              <a:t> </a:t>
            </a:r>
            <a:endParaRPr lang="el-GR" i="1" dirty="0" smtClean="0">
              <a:solidFill>
                <a:srgbClr val="000000"/>
              </a:solidFill>
            </a:endParaRPr>
          </a:p>
          <a:p>
            <a:pPr marL="0" lvl="1" indent="0" algn="just" eaLnBrk="1" hangingPunct="1">
              <a:spcBef>
                <a:spcPts val="0"/>
              </a:spcBef>
            </a:pPr>
            <a:r>
              <a:rPr lang="el-GR" i="1" dirty="0" smtClean="0">
                <a:solidFill>
                  <a:srgbClr val="000000"/>
                </a:solidFill>
              </a:rPr>
              <a:t>Η</a:t>
            </a:r>
            <a:r>
              <a:rPr lang="el-GR" i="1" dirty="0" smtClean="0">
                <a:solidFill>
                  <a:srgbClr val="000000"/>
                </a:solidFill>
                <a:cs typeface="Times New Roman" pitchFamily="18" charset="0"/>
              </a:rPr>
              <a:t> μετοχή της εταιρείας φαίνεται να </a:t>
            </a:r>
            <a:r>
              <a:rPr lang="el-GR" b="1" i="1" dirty="0" smtClean="0">
                <a:solidFill>
                  <a:srgbClr val="006600"/>
                </a:solidFill>
                <a:cs typeface="Times New Roman" pitchFamily="18" charset="0"/>
              </a:rPr>
              <a:t>έχει αρκετά περιθώρια να </a:t>
            </a:r>
            <a:r>
              <a:rPr lang="el-GR" b="1" i="1" dirty="0" smtClean="0">
                <a:solidFill>
                  <a:srgbClr val="000000"/>
                </a:solidFill>
                <a:cs typeface="Times New Roman" pitchFamily="18" charset="0"/>
              </a:rPr>
              <a:t>ανατιμηθεί. </a:t>
            </a:r>
            <a:endParaRPr lang="el-GR" b="1" i="1" dirty="0" smtClean="0">
              <a:solidFill>
                <a:srgbClr val="000000"/>
              </a:solidFill>
            </a:endParaRPr>
          </a:p>
          <a:p>
            <a:pPr marL="0" lvl="1" indent="0" algn="just" eaLnBrk="1" hangingPunct="1">
              <a:spcBef>
                <a:spcPts val="0"/>
              </a:spcBef>
            </a:pPr>
            <a:r>
              <a:rPr lang="el-GR" i="1" dirty="0" smtClean="0">
                <a:solidFill>
                  <a:srgbClr val="000000"/>
                </a:solidFill>
              </a:rPr>
              <a:t>Η επέκταση της εταιρίας μπορεί να προέλθει ακόμη και με τραπεζικό δανεισμό, ενώ </a:t>
            </a:r>
            <a:r>
              <a:rPr lang="el-GR" i="1" dirty="0" smtClean="0"/>
              <a:t>η αποδοτικότητα των ιδίων κεφαλαίων (</a:t>
            </a:r>
            <a:r>
              <a:rPr lang="en-US" i="1" dirty="0" smtClean="0"/>
              <a:t>ROE) </a:t>
            </a:r>
            <a:r>
              <a:rPr lang="el-GR" i="1" dirty="0" smtClean="0"/>
              <a:t>είναι μεγάλη και η κάλυψη των τόκων δεδομένη.</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0"/>
            <a:ext cx="9144000" cy="692150"/>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80899" name="Rectangle 3"/>
          <p:cNvSpPr>
            <a:spLocks noGrp="1" noChangeArrowheads="1"/>
          </p:cNvSpPr>
          <p:nvPr>
            <p:ph type="body" idx="1"/>
          </p:nvPr>
        </p:nvSpPr>
        <p:spPr>
          <a:xfrm>
            <a:off x="0" y="836613"/>
            <a:ext cx="9144000" cy="6021387"/>
          </a:xfrm>
        </p:spPr>
        <p:txBody>
          <a:bodyPr/>
          <a:lstStyle/>
          <a:p>
            <a:pPr lvl="1" algn="ctr" eaLnBrk="1" hangingPunct="1">
              <a:lnSpc>
                <a:spcPct val="90000"/>
              </a:lnSpc>
              <a:buFontTx/>
              <a:buNone/>
            </a:pPr>
            <a:r>
              <a:rPr lang="el-GR" sz="3200" b="1" u="sng" dirty="0" smtClean="0">
                <a:solidFill>
                  <a:srgbClr val="000000"/>
                </a:solidFill>
                <a:latin typeface="Arial Greek" pitchFamily="34" charset="0"/>
                <a:cs typeface="Times New Roman" pitchFamily="18" charset="0"/>
              </a:rPr>
              <a:t>4</a:t>
            </a:r>
            <a:r>
              <a:rPr lang="el-GR" sz="3200" b="1" u="sng" baseline="30000" dirty="0" smtClean="0">
                <a:solidFill>
                  <a:srgbClr val="000000"/>
                </a:solidFill>
                <a:latin typeface="Arial Greek" pitchFamily="34" charset="0"/>
                <a:cs typeface="Times New Roman" pitchFamily="18" charset="0"/>
              </a:rPr>
              <a:t>η</a:t>
            </a:r>
            <a:r>
              <a:rPr lang="el-GR" sz="3200" b="1" u="sng" dirty="0" smtClean="0">
                <a:solidFill>
                  <a:srgbClr val="000000"/>
                </a:solidFill>
                <a:latin typeface="Arial Greek" pitchFamily="34" charset="0"/>
                <a:cs typeface="Times New Roman" pitchFamily="18" charset="0"/>
              </a:rPr>
              <a:t> περίπτωση.</a:t>
            </a:r>
            <a:r>
              <a:rPr lang="el-GR" sz="3200" dirty="0" smtClean="0">
                <a:solidFill>
                  <a:srgbClr val="000000"/>
                </a:solidFill>
                <a:latin typeface="Arial Greek" pitchFamily="34" charset="0"/>
                <a:cs typeface="Times New Roman" pitchFamily="18" charset="0"/>
              </a:rPr>
              <a:t> Όταν η μετοχή εμφανίζει:</a:t>
            </a:r>
          </a:p>
          <a:p>
            <a:pPr marL="0" lvl="1" indent="0" algn="just" eaLnBrk="1" hangingPunct="1">
              <a:spcBef>
                <a:spcPts val="0"/>
              </a:spcBef>
            </a:pPr>
            <a:r>
              <a:rPr lang="el-GR" b="1" dirty="0" smtClean="0">
                <a:solidFill>
                  <a:srgbClr val="FF0000"/>
                </a:solidFill>
                <a:latin typeface="Arial Greek" pitchFamily="34" charset="0"/>
                <a:cs typeface="Times New Roman" pitchFamily="18" charset="0"/>
              </a:rPr>
              <a:t>Χαμηλό </a:t>
            </a:r>
            <a:r>
              <a:rPr lang="en-US" b="1" dirty="0" smtClean="0">
                <a:solidFill>
                  <a:srgbClr val="000000"/>
                </a:solidFill>
                <a:latin typeface="Arial Greek" pitchFamily="34" charset="0"/>
                <a:cs typeface="Times New Roman" pitchFamily="18" charset="0"/>
              </a:rPr>
              <a:t>P</a:t>
            </a:r>
            <a:r>
              <a:rPr lang="el-GR" b="1" dirty="0" smtClean="0">
                <a:solidFill>
                  <a:srgbClr val="000000"/>
                </a:solidFill>
                <a:latin typeface="Arial Greek" pitchFamily="34" charset="0"/>
                <a:cs typeface="Times New Roman" pitchFamily="18" charset="0"/>
              </a:rPr>
              <a:t>/</a:t>
            </a:r>
            <a:r>
              <a:rPr lang="en-US" b="1" dirty="0" smtClean="0">
                <a:solidFill>
                  <a:srgbClr val="000000"/>
                </a:solidFill>
                <a:latin typeface="Arial Greek" pitchFamily="34" charset="0"/>
                <a:cs typeface="Times New Roman" pitchFamily="18" charset="0"/>
              </a:rPr>
              <a:t>BV</a:t>
            </a:r>
            <a:r>
              <a:rPr lang="el-GR" b="1" dirty="0" smtClean="0">
                <a:solidFill>
                  <a:srgbClr val="000000"/>
                </a:solidFill>
                <a:latin typeface="Arial Greek" pitchFamily="34" charset="0"/>
                <a:cs typeface="Times New Roman" pitchFamily="18" charset="0"/>
              </a:rPr>
              <a:t> </a:t>
            </a:r>
            <a:r>
              <a:rPr lang="el-GR" dirty="0" smtClean="0">
                <a:solidFill>
                  <a:srgbClr val="000000"/>
                </a:solidFill>
                <a:latin typeface="Arial Greek" pitchFamily="34" charset="0"/>
                <a:cs typeface="Times New Roman" pitchFamily="18" charset="0"/>
              </a:rPr>
              <a:t>και </a:t>
            </a:r>
          </a:p>
          <a:p>
            <a:pPr marL="0" lvl="1" indent="0" algn="just" eaLnBrk="1" hangingPunct="1">
              <a:spcBef>
                <a:spcPts val="0"/>
              </a:spcBef>
            </a:pPr>
            <a:r>
              <a:rPr lang="el-GR" b="1" dirty="0" smtClean="0">
                <a:solidFill>
                  <a:srgbClr val="002060"/>
                </a:solidFill>
                <a:latin typeface="Arial Greek" pitchFamily="34" charset="0"/>
                <a:cs typeface="Times New Roman" pitchFamily="18" charset="0"/>
              </a:rPr>
              <a:t>Υψηλό</a:t>
            </a:r>
            <a:r>
              <a:rPr lang="el-GR" b="1" dirty="0" smtClean="0">
                <a:solidFill>
                  <a:srgbClr val="000000"/>
                </a:solidFill>
                <a:latin typeface="Arial Greek" pitchFamily="34" charset="0"/>
                <a:cs typeface="Times New Roman" pitchFamily="18" charset="0"/>
              </a:rPr>
              <a:t> Ρ/Ε</a:t>
            </a:r>
          </a:p>
          <a:p>
            <a:pPr marL="0" lvl="1" indent="0" algn="just" eaLnBrk="1" hangingPunct="1">
              <a:spcBef>
                <a:spcPts val="0"/>
              </a:spcBef>
              <a:buFontTx/>
              <a:buNone/>
            </a:pPr>
            <a:r>
              <a:rPr lang="el-GR" dirty="0" smtClean="0">
                <a:solidFill>
                  <a:srgbClr val="000000"/>
                </a:solidFill>
                <a:latin typeface="Arial Greek" pitchFamily="34" charset="0"/>
                <a:cs typeface="Times New Roman" pitchFamily="18" charset="0"/>
              </a:rPr>
              <a:t>Σε σχέση με τον μέσο όρο του κλάδου</a:t>
            </a:r>
          </a:p>
          <a:p>
            <a:pPr marL="0" lvl="1" indent="0" algn="just" eaLnBrk="1" hangingPunct="1">
              <a:spcBef>
                <a:spcPts val="0"/>
              </a:spcBef>
              <a:buFontTx/>
              <a:buNone/>
            </a:pPr>
            <a:r>
              <a:rPr lang="el-GR" dirty="0" smtClean="0">
                <a:solidFill>
                  <a:srgbClr val="000000"/>
                </a:solidFill>
                <a:latin typeface="Arial Greek" pitchFamily="34" charset="0"/>
                <a:cs typeface="Times New Roman" pitchFamily="18" charset="0"/>
              </a:rPr>
              <a:t> </a:t>
            </a:r>
            <a:endParaRPr lang="el-GR" dirty="0" smtClean="0">
              <a:solidFill>
                <a:srgbClr val="000000"/>
              </a:solidFill>
              <a:latin typeface="Arial Greek" pitchFamily="34" charset="0"/>
            </a:endParaRPr>
          </a:p>
          <a:p>
            <a:pPr marL="0" lvl="1" indent="0" algn="just" eaLnBrk="1" hangingPunct="1">
              <a:spcBef>
                <a:spcPts val="0"/>
              </a:spcBef>
            </a:pPr>
            <a:r>
              <a:rPr lang="el-GR" i="1" dirty="0" smtClean="0">
                <a:solidFill>
                  <a:srgbClr val="000000"/>
                </a:solidFill>
                <a:latin typeface="Arial Greek" pitchFamily="34" charset="0"/>
                <a:cs typeface="Times New Roman" pitchFamily="18" charset="0"/>
              </a:rPr>
              <a:t>Αυτό σημαίνει ότι η μετοχή </a:t>
            </a:r>
            <a:r>
              <a:rPr lang="el-GR" b="1" i="1" dirty="0" smtClean="0">
                <a:solidFill>
                  <a:srgbClr val="C00000"/>
                </a:solidFill>
                <a:latin typeface="Arial Greek" pitchFamily="34" charset="0"/>
                <a:cs typeface="Times New Roman" pitchFamily="18" charset="0"/>
              </a:rPr>
              <a:t>δεν έχει μεγάλα περιθώρια</a:t>
            </a:r>
            <a:r>
              <a:rPr lang="el-GR" b="1" i="1" dirty="0" smtClean="0">
                <a:solidFill>
                  <a:srgbClr val="000000"/>
                </a:solidFill>
                <a:latin typeface="Arial Greek" pitchFamily="34" charset="0"/>
                <a:cs typeface="Times New Roman" pitchFamily="18" charset="0"/>
              </a:rPr>
              <a:t> ανόδου</a:t>
            </a:r>
            <a:r>
              <a:rPr lang="el-GR" i="1" dirty="0" smtClean="0">
                <a:solidFill>
                  <a:srgbClr val="000000"/>
                </a:solidFill>
                <a:latin typeface="Arial Greek" pitchFamily="34" charset="0"/>
                <a:cs typeface="Times New Roman" pitchFamily="18" charset="0"/>
              </a:rPr>
              <a:t>.</a:t>
            </a:r>
            <a:endParaRPr lang="el-GR" i="1" dirty="0" smtClean="0">
              <a:solidFill>
                <a:srgbClr val="000000"/>
              </a:solidFill>
              <a:latin typeface="Arial Greek" pitchFamily="34" charset="0"/>
            </a:endParaRPr>
          </a:p>
          <a:p>
            <a:pPr marL="0" lvl="1" indent="0" algn="just" eaLnBrk="1" hangingPunct="1">
              <a:spcBef>
                <a:spcPts val="0"/>
              </a:spcBef>
            </a:pPr>
            <a:r>
              <a:rPr lang="el-GR" i="1" dirty="0" smtClean="0">
                <a:solidFill>
                  <a:srgbClr val="000000"/>
                </a:solidFill>
                <a:latin typeface="Arial Greek" pitchFamily="34" charset="0"/>
              </a:rPr>
              <a:t>Η</a:t>
            </a:r>
            <a:r>
              <a:rPr lang="el-GR" i="1" dirty="0" smtClean="0">
                <a:solidFill>
                  <a:srgbClr val="000000"/>
                </a:solidFill>
                <a:latin typeface="Arial Greek" pitchFamily="34" charset="0"/>
                <a:cs typeface="Times New Roman" pitchFamily="18" charset="0"/>
              </a:rPr>
              <a:t> εταιρεία διαθέτει αρκετά ίδια κεφάλαια </a:t>
            </a:r>
            <a:r>
              <a:rPr lang="el-GR" i="1" dirty="0" smtClean="0">
                <a:solidFill>
                  <a:srgbClr val="000000"/>
                </a:solidFill>
                <a:latin typeface="Arial Greek" pitchFamily="34" charset="0"/>
              </a:rPr>
              <a:t>και επίτευξη μικρών σχετικά κερδών, αφού </a:t>
            </a:r>
            <a:r>
              <a:rPr lang="el-GR" b="1" i="1" dirty="0" smtClean="0">
                <a:latin typeface="Arial Greek" pitchFamily="34" charset="0"/>
                <a:cs typeface="Times New Roman" pitchFamily="18" charset="0"/>
              </a:rPr>
              <a:t>δεν γίνεται η βέλτιστη χρήση</a:t>
            </a:r>
            <a:r>
              <a:rPr lang="el-GR" b="1" i="1" dirty="0" smtClean="0">
                <a:latin typeface="Arial Greek" pitchFamily="34" charset="0"/>
              </a:rPr>
              <a:t> των ιδίων κεφαλαίων.</a:t>
            </a:r>
          </a:p>
          <a:p>
            <a:pPr marL="0" lvl="1" indent="0" algn="just" eaLnBrk="1" hangingPunct="1">
              <a:spcBef>
                <a:spcPts val="0"/>
              </a:spcBef>
            </a:pPr>
            <a:r>
              <a:rPr lang="el-GR" i="1" dirty="0" smtClean="0">
                <a:solidFill>
                  <a:srgbClr val="000000"/>
                </a:solidFill>
                <a:latin typeface="Arial Greek" pitchFamily="34" charset="0"/>
              </a:rPr>
              <a:t>Υ</a:t>
            </a:r>
            <a:r>
              <a:rPr lang="el-GR" i="1" dirty="0" smtClean="0">
                <a:solidFill>
                  <a:srgbClr val="000000"/>
                </a:solidFill>
                <a:latin typeface="Arial Greek" pitchFamily="34" charset="0"/>
                <a:cs typeface="Times New Roman" pitchFamily="18" charset="0"/>
              </a:rPr>
              <a:t>πάρχει συρρίκνωση των αποτελεσμάτων και φυσικά </a:t>
            </a:r>
            <a:r>
              <a:rPr lang="el-GR" b="1" i="1" dirty="0" smtClean="0">
                <a:latin typeface="Arial Greek" pitchFamily="34" charset="0"/>
                <a:cs typeface="Times New Roman" pitchFamily="18" charset="0"/>
              </a:rPr>
              <a:t>χρηματοοικονομική δυσλειτουργία της εταιρείας.</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1124744"/>
          </a:xfrm>
        </p:spPr>
        <p:txBody>
          <a:bodyPr/>
          <a:lstStyle/>
          <a:p>
            <a:pPr eaLnBrk="1" hangingPunct="1"/>
            <a:r>
              <a:rPr lang="el-GR" sz="3200" b="1" dirty="0" smtClean="0"/>
              <a:t>4. Δείκτης Μερισματικής Απόδοσης Μετοχής ή Δείκτης Μερίσματος (1)</a:t>
            </a:r>
          </a:p>
        </p:txBody>
      </p:sp>
      <p:sp>
        <p:nvSpPr>
          <p:cNvPr id="81923" name="Rectangle 3"/>
          <p:cNvSpPr>
            <a:spLocks noGrp="1" noChangeArrowheads="1"/>
          </p:cNvSpPr>
          <p:nvPr>
            <p:ph type="body" idx="1"/>
          </p:nvPr>
        </p:nvSpPr>
        <p:spPr>
          <a:xfrm>
            <a:off x="0" y="1052735"/>
            <a:ext cx="9144000" cy="5805265"/>
          </a:xfrm>
        </p:spPr>
        <p:txBody>
          <a:bodyPr/>
          <a:lstStyle/>
          <a:p>
            <a:pPr algn="ctr" eaLnBrk="1" hangingPunct="1">
              <a:buFontTx/>
              <a:buNone/>
            </a:pPr>
            <a:r>
              <a:rPr lang="el-GR" sz="2400" b="1" dirty="0" smtClean="0"/>
              <a:t>ΔΜΑ = </a:t>
            </a:r>
            <a:r>
              <a:rPr lang="el-GR" sz="2400" b="1" u="sng" dirty="0" smtClean="0"/>
              <a:t>Μέρισμα ανά Μετοχή Χ 100</a:t>
            </a:r>
          </a:p>
          <a:p>
            <a:pPr algn="ctr" eaLnBrk="1" hangingPunct="1">
              <a:buFontTx/>
              <a:buNone/>
            </a:pPr>
            <a:r>
              <a:rPr lang="el-GR" sz="2400" b="1" dirty="0" smtClean="0"/>
              <a:t>           Χρηματιστηριακή Τιμή Μετοχής</a:t>
            </a:r>
          </a:p>
          <a:p>
            <a:pPr algn="just"/>
            <a:r>
              <a:rPr lang="el-GR" sz="2400" b="1" dirty="0" smtClean="0">
                <a:solidFill>
                  <a:srgbClr val="006600"/>
                </a:solidFill>
              </a:rPr>
              <a:t>Όσο μεγαλύτερη είναι η μερισματική απόδοση μιας μετοχής τόσο πιο ελκυστική είναι η μετοχή για τους επενδυτές.</a:t>
            </a:r>
            <a:endParaRPr lang="en-US" sz="2400" b="1" dirty="0" smtClean="0">
              <a:solidFill>
                <a:srgbClr val="006600"/>
              </a:solidFill>
            </a:endParaRPr>
          </a:p>
          <a:p>
            <a:pPr eaLnBrk="1" hangingPunct="1">
              <a:buFontTx/>
              <a:buNone/>
            </a:pPr>
            <a:r>
              <a:rPr lang="el-GR" sz="2400" dirty="0" smtClean="0"/>
              <a:t>Μέρισμα ανά μετοχή = </a:t>
            </a:r>
            <a:r>
              <a:rPr lang="el-GR" sz="2400" u="sng" dirty="0" smtClean="0"/>
              <a:t>Σύνολο Μερισμάτων</a:t>
            </a:r>
          </a:p>
          <a:p>
            <a:pPr eaLnBrk="1" hangingPunct="1">
              <a:buFontTx/>
              <a:buNone/>
            </a:pPr>
            <a:r>
              <a:rPr lang="el-GR" sz="2400" dirty="0" smtClean="0"/>
              <a:t>                                     Αριθμός Μετοχών σε κυκλοφορία</a:t>
            </a:r>
          </a:p>
          <a:p>
            <a:pPr eaLnBrk="1" hangingPunct="1">
              <a:buFontTx/>
              <a:buNone/>
            </a:pPr>
            <a:r>
              <a:rPr lang="el-GR" sz="2400" b="1" u="sng" dirty="0" smtClean="0">
                <a:cs typeface="Arial" charset="0"/>
              </a:rPr>
              <a:t>Πληροφορούμαστε:</a:t>
            </a:r>
          </a:p>
          <a:p>
            <a:pPr marL="514350" indent="-514350" algn="just" eaLnBrk="1" hangingPunct="1">
              <a:buFont typeface="+mj-lt"/>
              <a:buAutoNum type="arabicPeriod"/>
            </a:pPr>
            <a:r>
              <a:rPr lang="el-GR" sz="2400" dirty="0" smtClean="0">
                <a:cs typeface="Arial" charset="0"/>
              </a:rPr>
              <a:t>Το ποσό των κερδών που </a:t>
            </a:r>
            <a:r>
              <a:rPr lang="el-GR" sz="2400" u="sng" dirty="0" smtClean="0">
                <a:cs typeface="Arial" charset="0"/>
              </a:rPr>
              <a:t>μοιράζονται</a:t>
            </a:r>
            <a:r>
              <a:rPr lang="el-GR" sz="2400" dirty="0" smtClean="0">
                <a:cs typeface="Arial" charset="0"/>
              </a:rPr>
              <a:t> στους μετόχους.</a:t>
            </a:r>
          </a:p>
          <a:p>
            <a:pPr marL="514350" indent="-514350" algn="just" eaLnBrk="1" hangingPunct="1">
              <a:buFont typeface="+mj-lt"/>
              <a:buAutoNum type="arabicPeriod"/>
            </a:pPr>
            <a:r>
              <a:rPr lang="el-GR" sz="2400" dirty="0" smtClean="0">
                <a:cs typeface="Arial" charset="0"/>
              </a:rPr>
              <a:t>Το ποσό των κερδών που </a:t>
            </a:r>
            <a:r>
              <a:rPr lang="el-GR" sz="2400" u="sng" dirty="0" smtClean="0">
                <a:cs typeface="Arial" charset="0"/>
              </a:rPr>
              <a:t>παραμένουν</a:t>
            </a:r>
            <a:r>
              <a:rPr lang="el-GR" sz="2400" dirty="0" smtClean="0">
                <a:cs typeface="Arial" charset="0"/>
              </a:rPr>
              <a:t> στην επιχείρηση ως αποθεματικά. </a:t>
            </a:r>
          </a:p>
          <a:p>
            <a:pPr marL="514350" indent="-514350" algn="just" eaLnBrk="1" hangingPunct="1">
              <a:buFont typeface="+mj-lt"/>
              <a:buAutoNum type="arabicPeriod"/>
            </a:pPr>
            <a:r>
              <a:rPr lang="el-GR" sz="2400" dirty="0" smtClean="0">
                <a:solidFill>
                  <a:srgbClr val="000000"/>
                </a:solidFill>
                <a:cs typeface="Arial" charset="0"/>
              </a:rPr>
              <a:t>Την απόδοση που θα πρέπει να </a:t>
            </a:r>
            <a:r>
              <a:rPr lang="el-GR" sz="2400" u="sng" dirty="0" smtClean="0">
                <a:solidFill>
                  <a:srgbClr val="000000"/>
                </a:solidFill>
                <a:cs typeface="Arial" charset="0"/>
              </a:rPr>
              <a:t>πάρουν</a:t>
            </a:r>
            <a:r>
              <a:rPr lang="el-GR" sz="2400" dirty="0" smtClean="0">
                <a:solidFill>
                  <a:srgbClr val="000000"/>
                </a:solidFill>
                <a:cs typeface="Arial" charset="0"/>
              </a:rPr>
              <a:t> οι μέτοχοι για το χρόνο που κρατούν την μετοχή της εταιρίας.</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altLang="el-GR" sz="3600" b="1" dirty="0" smtClean="0">
                <a:cs typeface="Arial" panose="020B0604020202020204" pitchFamily="34" charset="0"/>
              </a:rPr>
              <a:t>4. Δείκτης Μερισματικής Απόδοσης (2)</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r>
              <a:rPr lang="el-GR" sz="2800" dirty="0" smtClean="0">
                <a:latin typeface="Arial" pitchFamily="34" charset="0"/>
                <a:cs typeface="Arial" pitchFamily="34" charset="0"/>
              </a:rPr>
              <a:t>Μία από τις σημαντικότερες αποδόσεις που προσέχουν, υπολογίζουν και συγκρίνουν οι επενδυτές είναι η μερισματική απόδοση.</a:t>
            </a:r>
          </a:p>
          <a:p>
            <a:pPr>
              <a:buNone/>
            </a:pPr>
            <a:endParaRPr lang="el-GR" dirty="0" smtClean="0">
              <a:latin typeface="Arial" pitchFamily="34" charset="0"/>
              <a:cs typeface="Arial" pitchFamily="34" charset="0"/>
            </a:endParaRPr>
          </a:p>
          <a:p>
            <a:endParaRPr lang="el-GR" dirty="0" smtClean="0">
              <a:latin typeface="Arial" pitchFamily="34" charset="0"/>
              <a:cs typeface="Arial" pitchFamily="34" charset="0"/>
            </a:endParaRPr>
          </a:p>
          <a:p>
            <a:pPr eaLnBrk="1" hangingPunct="1">
              <a:spcBef>
                <a:spcPts val="0"/>
              </a:spcBef>
              <a:defRPr/>
            </a:pPr>
            <a:endParaRPr lang="el-GR" sz="2400" dirty="0" smtClean="0">
              <a:cs typeface="Arial" pitchFamily="34" charset="0"/>
            </a:endParaRPr>
          </a:p>
          <a:p>
            <a:pPr algn="just" eaLnBrk="1" hangingPunct="1">
              <a:spcBef>
                <a:spcPts val="0"/>
              </a:spcBef>
              <a:defRPr/>
            </a:pPr>
            <a:endParaRPr lang="el-GR" sz="2400" dirty="0" smtClean="0">
              <a:cs typeface="Arial" pitchFamily="34" charset="0"/>
            </a:endParaRPr>
          </a:p>
          <a:p>
            <a:pPr algn="just" eaLnBrk="1" hangingPunct="1">
              <a:spcBef>
                <a:spcPts val="0"/>
              </a:spcBef>
              <a:defRPr/>
            </a:pPr>
            <a:r>
              <a:rPr lang="el-GR" sz="2800" dirty="0" smtClean="0">
                <a:cs typeface="Arial" pitchFamily="34" charset="0"/>
              </a:rPr>
              <a:t>Όπου</a:t>
            </a:r>
            <a:r>
              <a:rPr lang="en-US" sz="2800" dirty="0" smtClean="0">
                <a:cs typeface="Arial" pitchFamily="34" charset="0"/>
              </a:rPr>
              <a:t>:</a:t>
            </a:r>
            <a:endParaRPr lang="el-GR" sz="2800" dirty="0" smtClean="0">
              <a:cs typeface="Arial" pitchFamily="34" charset="0"/>
            </a:endParaRPr>
          </a:p>
          <a:p>
            <a:pPr algn="just" eaLnBrk="1" hangingPunct="1">
              <a:spcBef>
                <a:spcPts val="0"/>
              </a:spcBef>
              <a:defRPr/>
            </a:pPr>
            <a:r>
              <a:rPr lang="en-US" sz="2800" b="1" dirty="0" smtClean="0">
                <a:cs typeface="Arial" pitchFamily="34" charset="0"/>
              </a:rPr>
              <a:t>K</a:t>
            </a:r>
            <a:r>
              <a:rPr lang="el-GR" sz="2800" b="1" dirty="0" smtClean="0">
                <a:cs typeface="Arial" pitchFamily="34" charset="0"/>
              </a:rPr>
              <a:t> </a:t>
            </a:r>
            <a:r>
              <a:rPr lang="en-US" sz="2800" dirty="0" smtClean="0">
                <a:cs typeface="Arial" pitchFamily="34" charset="0"/>
              </a:rPr>
              <a:t>=</a:t>
            </a:r>
            <a:r>
              <a:rPr lang="el-GR" sz="2800" dirty="0" smtClean="0">
                <a:cs typeface="Arial" pitchFamily="34" charset="0"/>
              </a:rPr>
              <a:t> </a:t>
            </a:r>
            <a:r>
              <a:rPr lang="el-GR" sz="2800" b="1" dirty="0" smtClean="0">
                <a:solidFill>
                  <a:srgbClr val="006600"/>
                </a:solidFill>
                <a:cs typeface="Arial" pitchFamily="34" charset="0"/>
              </a:rPr>
              <a:t>Προεξοφλητικό επιτόκιο της μετοχής </a:t>
            </a:r>
            <a:r>
              <a:rPr lang="el-GR" sz="2800" dirty="0" smtClean="0">
                <a:cs typeface="Arial" pitchFamily="34" charset="0"/>
              </a:rPr>
              <a:t>(ένα μέτρο κινδύνου που προέρχεται από το </a:t>
            </a:r>
            <a:r>
              <a:rPr lang="en-US" sz="2800" dirty="0" smtClean="0">
                <a:cs typeface="Arial" pitchFamily="34" charset="0"/>
              </a:rPr>
              <a:t>CAPM)</a:t>
            </a:r>
            <a:r>
              <a:rPr lang="el-GR" sz="2800" dirty="0" smtClean="0">
                <a:cs typeface="Arial" pitchFamily="34" charset="0"/>
              </a:rPr>
              <a:t>.</a:t>
            </a:r>
            <a:endParaRPr lang="en-US" sz="2800" dirty="0" smtClean="0">
              <a:cs typeface="Arial" pitchFamily="34" charset="0"/>
            </a:endParaRPr>
          </a:p>
          <a:p>
            <a:pPr algn="just" eaLnBrk="1" hangingPunct="1">
              <a:spcBef>
                <a:spcPts val="0"/>
              </a:spcBef>
              <a:defRPr/>
            </a:pPr>
            <a:r>
              <a:rPr lang="en-US" sz="2800" b="1" dirty="0" smtClean="0">
                <a:cs typeface="Arial" pitchFamily="34" charset="0"/>
              </a:rPr>
              <a:t>G</a:t>
            </a:r>
            <a:r>
              <a:rPr lang="el-GR" sz="2800" b="1" dirty="0" smtClean="0">
                <a:cs typeface="Arial" pitchFamily="34" charset="0"/>
              </a:rPr>
              <a:t> </a:t>
            </a:r>
            <a:r>
              <a:rPr lang="en-US" sz="2800" dirty="0" smtClean="0">
                <a:cs typeface="Arial" pitchFamily="34" charset="0"/>
              </a:rPr>
              <a:t>=</a:t>
            </a:r>
            <a:r>
              <a:rPr lang="el-GR" sz="2800" dirty="0" smtClean="0">
                <a:cs typeface="Arial" pitchFamily="34" charset="0"/>
              </a:rPr>
              <a:t> </a:t>
            </a:r>
            <a:r>
              <a:rPr lang="el-GR" sz="2800" b="1" dirty="0" smtClean="0">
                <a:solidFill>
                  <a:srgbClr val="C00000"/>
                </a:solidFill>
                <a:cs typeface="Arial" pitchFamily="34" charset="0"/>
              </a:rPr>
              <a:t>Αναμενόμενη αύξηση των κερδών.</a:t>
            </a:r>
          </a:p>
          <a:p>
            <a:endParaRPr lang="el-GR" dirty="0" smtClean="0">
              <a:latin typeface="Arial" pitchFamily="34" charset="0"/>
              <a:cs typeface="Arial" pitchFamily="34" charset="0"/>
            </a:endParaRPr>
          </a:p>
          <a:p>
            <a:endParaRPr lang="el-GR" dirty="0" smtClean="0">
              <a:latin typeface="Arial" pitchFamily="34" charset="0"/>
              <a:cs typeface="Arial" pitchFamily="34" charset="0"/>
            </a:endParaRPr>
          </a:p>
          <a:p>
            <a:endParaRPr lang="el-GR" dirty="0"/>
          </a:p>
        </p:txBody>
      </p:sp>
      <p:pic>
        <p:nvPicPr>
          <p:cNvPr id="5" name="Content Placeholder 8" descr="ΔΕΙΚΤΗΣ P/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2636912"/>
            <a:ext cx="5328592" cy="1152128"/>
          </a:xfrm>
          <a:prstGeom prst="rect">
            <a:avLst/>
          </a:prstGeom>
        </p:spPr>
      </p:pic>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1124744"/>
          </a:xfrm>
        </p:spPr>
        <p:txBody>
          <a:bodyPr/>
          <a:lstStyle/>
          <a:p>
            <a:pPr eaLnBrk="1" hangingPunct="1"/>
            <a:r>
              <a:rPr lang="el-GR" sz="3200" b="1" dirty="0" smtClean="0"/>
              <a:t/>
            </a:r>
            <a:br>
              <a:rPr lang="el-GR" sz="3200" b="1" dirty="0" smtClean="0"/>
            </a:br>
            <a:r>
              <a:rPr lang="el-GR" sz="3200" b="1" dirty="0" smtClean="0"/>
              <a:t>5. Δείκτης Μερισματικής Πολιτικής</a:t>
            </a:r>
            <a:br>
              <a:rPr lang="el-GR" sz="3200" b="1" dirty="0" smtClean="0"/>
            </a:br>
            <a:r>
              <a:rPr lang="el-GR" sz="3200" b="1" dirty="0" smtClean="0"/>
              <a:t>ή </a:t>
            </a:r>
            <a:r>
              <a:rPr lang="el-GR" sz="2800" dirty="0" smtClean="0">
                <a:cs typeface="Arial" pitchFamily="34" charset="0"/>
              </a:rPr>
              <a:t> </a:t>
            </a:r>
            <a:r>
              <a:rPr lang="el-GR" sz="3200" b="1" dirty="0" smtClean="0">
                <a:cs typeface="Arial" pitchFamily="34" charset="0"/>
              </a:rPr>
              <a:t>Δείκτης Λόγου Διανομής Μερίσματος </a:t>
            </a:r>
            <a:r>
              <a:rPr lang="el-GR" sz="3200" b="1" dirty="0" smtClean="0"/>
              <a:t/>
            </a:r>
            <a:br>
              <a:rPr lang="el-GR" sz="3200" b="1" dirty="0" smtClean="0"/>
            </a:br>
            <a:endParaRPr lang="el-GR" sz="3200" b="1" dirty="0" smtClean="0"/>
          </a:p>
        </p:txBody>
      </p:sp>
      <p:sp>
        <p:nvSpPr>
          <p:cNvPr id="82947" name="Rectangle 3"/>
          <p:cNvSpPr>
            <a:spLocks noGrp="1" noChangeArrowheads="1"/>
          </p:cNvSpPr>
          <p:nvPr>
            <p:ph type="body" idx="1"/>
          </p:nvPr>
        </p:nvSpPr>
        <p:spPr>
          <a:xfrm>
            <a:off x="0" y="1052737"/>
            <a:ext cx="9144000" cy="5805264"/>
          </a:xfrm>
        </p:spPr>
        <p:txBody>
          <a:bodyPr/>
          <a:lstStyle/>
          <a:p>
            <a:pPr algn="ctr" eaLnBrk="1" hangingPunct="1">
              <a:lnSpc>
                <a:spcPct val="90000"/>
              </a:lnSpc>
              <a:buFontTx/>
              <a:buNone/>
            </a:pPr>
            <a:r>
              <a:rPr lang="el-GR" b="1" dirty="0" smtClean="0"/>
              <a:t>ΔΜΠ= (P/E) x Δ.Μ.Α. ή</a:t>
            </a:r>
          </a:p>
          <a:p>
            <a:pPr eaLnBrk="1" hangingPunct="1">
              <a:lnSpc>
                <a:spcPct val="90000"/>
              </a:lnSpc>
              <a:buFontTx/>
              <a:buNone/>
            </a:pPr>
            <a:endParaRPr lang="el-GR" b="1" dirty="0" smtClean="0"/>
          </a:p>
          <a:p>
            <a:pPr algn="ctr" eaLnBrk="1" hangingPunct="1">
              <a:lnSpc>
                <a:spcPct val="90000"/>
              </a:lnSpc>
              <a:buFontTx/>
              <a:buNone/>
            </a:pPr>
            <a:r>
              <a:rPr lang="el-GR" b="1" dirty="0" smtClean="0"/>
              <a:t>ΔΜΠ = </a:t>
            </a:r>
            <a:r>
              <a:rPr lang="el-GR" b="1" u="sng" dirty="0" smtClean="0"/>
              <a:t>Μέρισμα ανά Μετοχή </a:t>
            </a:r>
          </a:p>
          <a:p>
            <a:pPr algn="ctr" eaLnBrk="1" hangingPunct="1">
              <a:lnSpc>
                <a:spcPct val="90000"/>
              </a:lnSpc>
              <a:buFontTx/>
              <a:buNone/>
            </a:pPr>
            <a:r>
              <a:rPr lang="el-GR" b="1" dirty="0" smtClean="0"/>
              <a:t>             Κέρδη ανά Μετοχή</a:t>
            </a:r>
          </a:p>
          <a:p>
            <a:pPr algn="just" eaLnBrk="1" hangingPunct="1">
              <a:lnSpc>
                <a:spcPct val="90000"/>
              </a:lnSpc>
            </a:pPr>
            <a:endParaRPr lang="el-GR" b="1" dirty="0" smtClean="0">
              <a:solidFill>
                <a:srgbClr val="C00000"/>
              </a:solidFill>
            </a:endParaRPr>
          </a:p>
          <a:p>
            <a:pPr algn="just" eaLnBrk="1" hangingPunct="1">
              <a:lnSpc>
                <a:spcPct val="90000"/>
              </a:lnSpc>
            </a:pPr>
            <a:r>
              <a:rPr lang="el-GR" sz="2800" b="1" dirty="0" smtClean="0">
                <a:solidFill>
                  <a:srgbClr val="C00000"/>
                </a:solidFill>
              </a:rPr>
              <a:t>Δείχνει</a:t>
            </a:r>
            <a:r>
              <a:rPr lang="el-GR" sz="2800" dirty="0" smtClean="0"/>
              <a:t> την ακολουθούμενη μερισματική πολιτική της επιχείρησης.</a:t>
            </a:r>
            <a:r>
              <a:rPr lang="el-GR" sz="2800" dirty="0" smtClean="0">
                <a:cs typeface="Arial" pitchFamily="34" charset="0"/>
              </a:rPr>
              <a:t> Είναι σημαντικός δείκτης επειδή συνήθως οι μετοχές που δίνουν μέρισμα ελκύουν  πολλούς επενδυτές.</a:t>
            </a:r>
          </a:p>
          <a:p>
            <a:pPr algn="just" eaLnBrk="1" hangingPunct="1">
              <a:lnSpc>
                <a:spcPct val="90000"/>
              </a:lnSpc>
            </a:pPr>
            <a:r>
              <a:rPr lang="el-GR" sz="2800" dirty="0" smtClean="0"/>
              <a:t>Υπάρχουν επιχειρήσεις που δανείζονται προκειμένου να μοιράσουν μέρισμα στους μετόχους και να κάνουν έτσι πιο ελκυστική την αγορά της μετοχής τους.</a:t>
            </a:r>
          </a:p>
          <a:p>
            <a:pPr eaLnBrk="1" hangingPunct="1">
              <a:lnSpc>
                <a:spcPct val="90000"/>
              </a:lnSpc>
              <a:buFontTx/>
              <a:buNone/>
            </a:pPr>
            <a:endParaRPr lang="el-GR"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9144000" cy="634082"/>
          </a:xfrm>
        </p:spPr>
        <p:txBody>
          <a:bodyPr/>
          <a:lstStyle/>
          <a:p>
            <a:pPr eaLnBrk="1" hangingPunct="1"/>
            <a:r>
              <a:rPr lang="el-GR" sz="3200" b="1" dirty="0" smtClean="0"/>
              <a:t>ΣΤΟΧΟΙ ΧΡΗΜΑΤΟΟΙΚΟΝΟΜΙΚΟΥ ΣΧΕΔΙΑΣΜΟΥ</a:t>
            </a:r>
          </a:p>
        </p:txBody>
      </p:sp>
      <p:sp>
        <p:nvSpPr>
          <p:cNvPr id="11267" name="Rectangle 3"/>
          <p:cNvSpPr>
            <a:spLocks noGrp="1" noChangeArrowheads="1"/>
          </p:cNvSpPr>
          <p:nvPr>
            <p:ph type="body" idx="1"/>
          </p:nvPr>
        </p:nvSpPr>
        <p:spPr>
          <a:xfrm>
            <a:off x="0" y="1052736"/>
            <a:ext cx="9144000" cy="5805264"/>
          </a:xfrm>
        </p:spPr>
        <p:txBody>
          <a:bodyPr/>
          <a:lstStyle/>
          <a:p>
            <a:pPr eaLnBrk="1" hangingPunct="1"/>
            <a:r>
              <a:rPr lang="el-GR" sz="2800" dirty="0" smtClean="0"/>
              <a:t>Ευέλικτες εναλλακτικές στρατηγικές.</a:t>
            </a:r>
          </a:p>
          <a:p>
            <a:pPr eaLnBrk="1" hangingPunct="1"/>
            <a:r>
              <a:rPr lang="el-GR" sz="2800" dirty="0" smtClean="0"/>
              <a:t>Επιλογή κατάλληλου χρόνου για επενδύσεις.</a:t>
            </a:r>
          </a:p>
          <a:p>
            <a:pPr eaLnBrk="1" hangingPunct="1"/>
            <a:r>
              <a:rPr lang="el-GR" sz="2800" dirty="0" smtClean="0"/>
              <a:t>Ελαχιστοποίηση κόστους δανεισμού.</a:t>
            </a:r>
          </a:p>
          <a:p>
            <a:pPr eaLnBrk="1" hangingPunct="1"/>
            <a:r>
              <a:rPr lang="el-GR" sz="2800" dirty="0" smtClean="0"/>
              <a:t>Βέλτιστη χρήση χρηματικών κεφαλαίων.</a:t>
            </a:r>
            <a:endParaRPr lang="el-GR" sz="2800" dirty="0" smtClean="0">
              <a:solidFill>
                <a:srgbClr val="C00000"/>
              </a:solidFill>
            </a:endParaRPr>
          </a:p>
          <a:p>
            <a:pPr algn="just" fontAlgn="auto">
              <a:spcAft>
                <a:spcPts val="0"/>
              </a:spcAft>
              <a:buFont typeface="Wingdings" pitchFamily="2" charset="2"/>
              <a:buChar char="Ø"/>
              <a:defRPr/>
            </a:pPr>
            <a:r>
              <a:rPr lang="el-GR" sz="2200" dirty="0" smtClean="0">
                <a:solidFill>
                  <a:srgbClr val="C00000"/>
                </a:solidFill>
              </a:rPr>
              <a:t>    Επένδυση των βραχυπρόθεσμων διαθεσίμων σε τοποθετήσεις με την υψηλότερη απόδοση</a:t>
            </a:r>
            <a:r>
              <a:rPr lang="en-US" sz="2200" dirty="0" smtClean="0">
                <a:solidFill>
                  <a:srgbClr val="C00000"/>
                </a:solidFill>
              </a:rPr>
              <a:t>.</a:t>
            </a:r>
            <a:endParaRPr lang="el-GR" sz="2200" dirty="0" smtClean="0">
              <a:solidFill>
                <a:srgbClr val="C00000"/>
              </a:solidFill>
            </a:endParaRPr>
          </a:p>
          <a:p>
            <a:pPr algn="just" fontAlgn="auto">
              <a:spcAft>
                <a:spcPts val="0"/>
              </a:spcAft>
              <a:buFont typeface="Wingdings" pitchFamily="2" charset="2"/>
              <a:buChar char="Ø"/>
              <a:defRPr/>
            </a:pPr>
            <a:r>
              <a:rPr lang="el-GR" sz="2200" dirty="0" smtClean="0">
                <a:solidFill>
                  <a:srgbClr val="C00000"/>
                </a:solidFill>
              </a:rPr>
              <a:t>	Διαχείριση των κινδύνων των συναλλαγματικών ισοτιμιών.</a:t>
            </a:r>
          </a:p>
          <a:p>
            <a:pPr eaLnBrk="1" hangingPunct="1"/>
            <a:r>
              <a:rPr lang="el-GR" sz="2800" dirty="0" smtClean="0"/>
              <a:t>Ορθολογική χρησιμοποίηση του δανείου.</a:t>
            </a:r>
          </a:p>
          <a:p>
            <a:pPr eaLnBrk="1" hangingPunct="1"/>
            <a:r>
              <a:rPr lang="el-GR" sz="2800" dirty="0" smtClean="0"/>
              <a:t>Αποτελεσματική χρήση των πόρων.</a:t>
            </a:r>
          </a:p>
          <a:p>
            <a:pPr eaLnBrk="1" hangingPunct="1"/>
            <a:r>
              <a:rPr lang="el-GR" sz="2800" dirty="0" smtClean="0"/>
              <a:t>Συνεχή παρακολούθηση των χρηματοοικονομικών εξελίξεων.</a:t>
            </a:r>
          </a:p>
          <a:p>
            <a:pPr eaLnBrk="1" hangingPunct="1"/>
            <a:r>
              <a:rPr lang="el-GR" sz="2800" dirty="0" smtClean="0"/>
              <a:t>Κοινωνική Ευθύνη (περιβάλλον, εργαζόμενοι).</a:t>
            </a:r>
          </a:p>
          <a:p>
            <a:pPr eaLnBrk="1" hangingPunct="1">
              <a:buFontTx/>
              <a:buNone/>
            </a:pPr>
            <a:endParaRPr lang="el-GR" sz="2800" dirty="0" smtClean="0"/>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0"/>
            <a:ext cx="9144000" cy="981075"/>
          </a:xfrm>
        </p:spPr>
        <p:txBody>
          <a:bodyPr/>
          <a:lstStyle/>
          <a:p>
            <a:pPr eaLnBrk="1" hangingPunct="1"/>
            <a:r>
              <a:rPr lang="el-GR" sz="3200" b="1" dirty="0" smtClean="0"/>
              <a:t>6. Δείκτης Μερισματικής Απόδοσης Ιδίων Κεφαλαίων</a:t>
            </a:r>
          </a:p>
        </p:txBody>
      </p:sp>
      <p:sp>
        <p:nvSpPr>
          <p:cNvPr id="83971" name="Rectangle 3"/>
          <p:cNvSpPr>
            <a:spLocks noGrp="1" noChangeArrowheads="1"/>
          </p:cNvSpPr>
          <p:nvPr>
            <p:ph type="body" idx="1"/>
          </p:nvPr>
        </p:nvSpPr>
        <p:spPr>
          <a:xfrm>
            <a:off x="0" y="1052737"/>
            <a:ext cx="9144000" cy="5805264"/>
          </a:xfrm>
        </p:spPr>
        <p:txBody>
          <a:bodyPr/>
          <a:lstStyle/>
          <a:p>
            <a:pPr eaLnBrk="1" hangingPunct="1">
              <a:buFontTx/>
              <a:buNone/>
            </a:pPr>
            <a:r>
              <a:rPr lang="el-GR" sz="2800" b="1" dirty="0" smtClean="0"/>
              <a:t>ΔΜΑΙΚ = </a:t>
            </a:r>
            <a:r>
              <a:rPr lang="el-GR" sz="2800" b="1" u="sng" dirty="0" smtClean="0"/>
              <a:t>Συνολικά Καταβαλλόμενα ΜερίσματαΧ100</a:t>
            </a:r>
          </a:p>
          <a:p>
            <a:pPr eaLnBrk="1" hangingPunct="1">
              <a:buFontTx/>
              <a:buNone/>
            </a:pPr>
            <a:r>
              <a:rPr lang="el-GR" sz="2800" b="1" dirty="0" smtClean="0"/>
              <a:t>                       Σύνολο Ιδίων Κεφαλαίων</a:t>
            </a:r>
          </a:p>
          <a:p>
            <a:pPr algn="just" eaLnBrk="1" hangingPunct="1"/>
            <a:r>
              <a:rPr lang="el-GR" sz="2800" b="1" dirty="0" smtClean="0"/>
              <a:t>Χρησιμεύει </a:t>
            </a:r>
            <a:r>
              <a:rPr lang="el-GR" sz="2800" dirty="0" smtClean="0"/>
              <a:t>σαν ένδειξη της απόδοσης επί της λογιστικής αξίας των μετοχών και όχι της χρηματιστηριακής και η οποία μπορεί να είναι μεγαλύτερη από τη λογιστική και αντανακλά όλη την αξία των ιδίων κεφαλαίων στην αγορά.</a:t>
            </a:r>
            <a:endParaRPr lang="el-GR" sz="2800" b="1" dirty="0" smtClean="0"/>
          </a:p>
          <a:p>
            <a:pPr algn="just" eaLnBrk="1" hangingPunct="1"/>
            <a:r>
              <a:rPr lang="el-GR" sz="2800" b="1" dirty="0" smtClean="0"/>
              <a:t>Δείχνει </a:t>
            </a:r>
            <a:r>
              <a:rPr lang="el-GR" sz="2800" dirty="0" smtClean="0"/>
              <a:t>την απόδοση των Ιδίων Κεφαλαίων μιας επιχείρησης με βάση τα καταβαλλόμενα μερίσματα και τη διαφορά της αποτίμησης της μερισματικής απόδοσης μεταξύ του λογιστικού συστήματος και του Χ.Α.Α.</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88640"/>
            <a:ext cx="9144000" cy="417512"/>
          </a:xfrm>
        </p:spPr>
        <p:txBody>
          <a:bodyPr/>
          <a:lstStyle/>
          <a:p>
            <a:pPr eaLnBrk="1" hangingPunct="1"/>
            <a:r>
              <a:rPr lang="el-GR" sz="3200" b="1" dirty="0" smtClean="0"/>
              <a:t>7</a:t>
            </a:r>
            <a:r>
              <a:rPr lang="en-US" sz="3200" b="1" dirty="0" smtClean="0"/>
              <a:t>. </a:t>
            </a:r>
            <a:r>
              <a:rPr lang="el-GR" sz="3200" b="1" dirty="0" smtClean="0"/>
              <a:t>Δείκτης Ποσοστού Διανεμομένων Κερδών</a:t>
            </a:r>
          </a:p>
        </p:txBody>
      </p:sp>
      <p:sp>
        <p:nvSpPr>
          <p:cNvPr id="84995" name="Rectangle 3"/>
          <p:cNvSpPr>
            <a:spLocks noGrp="1" noChangeArrowheads="1"/>
          </p:cNvSpPr>
          <p:nvPr>
            <p:ph type="body" idx="1"/>
          </p:nvPr>
        </p:nvSpPr>
        <p:spPr>
          <a:xfrm>
            <a:off x="0" y="836713"/>
            <a:ext cx="9144000" cy="6021288"/>
          </a:xfrm>
        </p:spPr>
        <p:txBody>
          <a:bodyPr/>
          <a:lstStyle/>
          <a:p>
            <a:pPr eaLnBrk="1" hangingPunct="1">
              <a:buFontTx/>
              <a:buNone/>
            </a:pPr>
            <a:r>
              <a:rPr lang="el-GR" b="1" dirty="0" smtClean="0"/>
              <a:t>ΔΠΔΚ =</a:t>
            </a:r>
            <a:r>
              <a:rPr lang="el-GR" dirty="0" smtClean="0"/>
              <a:t> </a:t>
            </a:r>
            <a:r>
              <a:rPr lang="el-GR" b="1" u="sng" dirty="0" smtClean="0"/>
              <a:t>Σύνολο Μερισμάτων Χρήσης Χ 100</a:t>
            </a:r>
          </a:p>
          <a:p>
            <a:pPr eaLnBrk="1" hangingPunct="1">
              <a:buFontTx/>
              <a:buNone/>
            </a:pPr>
            <a:r>
              <a:rPr lang="el-GR" b="1" dirty="0" smtClean="0"/>
              <a:t>               Σύνολο Καθαρών Κερδών Χρήσης</a:t>
            </a:r>
          </a:p>
          <a:p>
            <a:pPr eaLnBrk="1" hangingPunct="1">
              <a:buFontTx/>
              <a:buNone/>
            </a:pPr>
            <a:endParaRPr lang="el-GR" dirty="0" smtClean="0"/>
          </a:p>
          <a:p>
            <a:pPr algn="just" eaLnBrk="1" hangingPunct="1"/>
            <a:r>
              <a:rPr lang="el-GR" b="1" dirty="0" smtClean="0"/>
              <a:t>Δείχνει</a:t>
            </a:r>
            <a:r>
              <a:rPr lang="el-GR" dirty="0" smtClean="0"/>
              <a:t> το ποσοστό των κερδών που διανέμει η επιχείρηση στους μετόχους της.</a:t>
            </a:r>
          </a:p>
          <a:p>
            <a:pPr algn="just" eaLnBrk="1" hangingPunct="1"/>
            <a:r>
              <a:rPr lang="el-GR" dirty="0" smtClean="0"/>
              <a:t>Όσο πιο </a:t>
            </a:r>
            <a:r>
              <a:rPr lang="el-GR" b="1" dirty="0" smtClean="0"/>
              <a:t>μικρό</a:t>
            </a:r>
            <a:r>
              <a:rPr lang="el-GR" dirty="0" smtClean="0"/>
              <a:t> είναι το ποσοστό αυτό τόσο πιο </a:t>
            </a:r>
            <a:r>
              <a:rPr lang="el-GR" b="1" u="sng" dirty="0" smtClean="0">
                <a:solidFill>
                  <a:srgbClr val="C00000"/>
                </a:solidFill>
              </a:rPr>
              <a:t>συντηρητική</a:t>
            </a:r>
            <a:r>
              <a:rPr lang="el-GR" dirty="0" smtClean="0"/>
              <a:t> θεωρείται η μερισματική πολιτική της επιχείρησης και επομένως τόσο </a:t>
            </a:r>
            <a:r>
              <a:rPr lang="el-GR" b="1" dirty="0" smtClean="0"/>
              <a:t>μεγαλύτερο</a:t>
            </a:r>
            <a:r>
              <a:rPr lang="el-GR" dirty="0" smtClean="0"/>
              <a:t> είναι το ποσοστό των παρακρατούμενων κερδών. Ισχύει και το αντίθετο.</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836613"/>
          </a:xfrm>
        </p:spPr>
        <p:txBody>
          <a:bodyPr/>
          <a:lstStyle/>
          <a:p>
            <a:pPr eaLnBrk="1" hangingPunct="1"/>
            <a:r>
              <a:rPr lang="el-GR" sz="3200" b="1" dirty="0" smtClean="0">
                <a:latin typeface="Arial Greek" pitchFamily="34" charset="0"/>
                <a:ea typeface="Arial Unicode MS" pitchFamily="34" charset="-128"/>
                <a:cs typeface="Arial Unicode MS" pitchFamily="34" charset="-128"/>
              </a:rPr>
              <a:t>8. Ο Δείκτης Κεφαλαιοποίησης προς Πωλήσεις</a:t>
            </a:r>
          </a:p>
        </p:txBody>
      </p:sp>
      <p:sp>
        <p:nvSpPr>
          <p:cNvPr id="86019" name="Rectangle 3"/>
          <p:cNvSpPr>
            <a:spLocks noGrp="1" noChangeArrowheads="1"/>
          </p:cNvSpPr>
          <p:nvPr>
            <p:ph type="body" idx="1"/>
          </p:nvPr>
        </p:nvSpPr>
        <p:spPr>
          <a:xfrm>
            <a:off x="0" y="1125538"/>
            <a:ext cx="9144000" cy="5732462"/>
          </a:xfrm>
        </p:spPr>
        <p:txBody>
          <a:bodyPr/>
          <a:lstStyle/>
          <a:p>
            <a:pPr algn="ctr" eaLnBrk="1" hangingPunct="1">
              <a:buFontTx/>
              <a:buNone/>
            </a:pPr>
            <a:r>
              <a:rPr lang="el-GR" sz="2800" b="1" dirty="0" smtClean="0"/>
              <a:t>ΔΚπΠ = </a:t>
            </a:r>
            <a:r>
              <a:rPr lang="el-GR" sz="2800" b="1" u="sng" dirty="0" smtClean="0"/>
              <a:t>Κεφαλαιοποίηση</a:t>
            </a:r>
          </a:p>
          <a:p>
            <a:pPr algn="ctr" eaLnBrk="1" hangingPunct="1">
              <a:buFontTx/>
              <a:buNone/>
            </a:pPr>
            <a:r>
              <a:rPr lang="el-GR" sz="2800" b="1" dirty="0" smtClean="0"/>
              <a:t>              Πωλήσεις</a:t>
            </a:r>
          </a:p>
          <a:p>
            <a:pPr algn="just" eaLnBrk="1" hangingPunct="1"/>
            <a:r>
              <a:rPr lang="el-GR" sz="2800" dirty="0" smtClean="0">
                <a:cs typeface="Arial" charset="0"/>
              </a:rPr>
              <a:t>Ο δείκτης αυτός </a:t>
            </a:r>
            <a:r>
              <a:rPr lang="el-GR" sz="2800" b="1" dirty="0" smtClean="0">
                <a:ea typeface="Arial Unicode MS" pitchFamily="34" charset="-128"/>
                <a:cs typeface="Arial" charset="0"/>
              </a:rPr>
              <a:t>υποδηλώνει πόσες φορές </a:t>
            </a:r>
            <a:r>
              <a:rPr lang="el-GR" sz="2800" b="1" dirty="0" smtClean="0">
                <a:solidFill>
                  <a:srgbClr val="002060"/>
                </a:solidFill>
                <a:ea typeface="Arial Unicode MS" pitchFamily="34" charset="-128"/>
                <a:cs typeface="Arial" charset="0"/>
              </a:rPr>
              <a:t>υπερβαίνει</a:t>
            </a:r>
            <a:r>
              <a:rPr lang="el-GR" sz="2800" b="1" dirty="0" smtClean="0">
                <a:ea typeface="Arial Unicode MS" pitchFamily="34" charset="-128"/>
                <a:cs typeface="Arial" charset="0"/>
              </a:rPr>
              <a:t> ή </a:t>
            </a:r>
            <a:r>
              <a:rPr lang="el-GR" sz="2800" b="1" dirty="0" smtClean="0">
                <a:solidFill>
                  <a:srgbClr val="FF0000"/>
                </a:solidFill>
                <a:ea typeface="Arial Unicode MS" pitchFamily="34" charset="-128"/>
                <a:cs typeface="Arial" charset="0"/>
              </a:rPr>
              <a:t>υπολείπεται</a:t>
            </a:r>
            <a:r>
              <a:rPr lang="el-GR" sz="2800" b="1" dirty="0" smtClean="0">
                <a:ea typeface="Arial Unicode MS" pitchFamily="34" charset="-128"/>
                <a:cs typeface="Arial" charset="0"/>
              </a:rPr>
              <a:t> </a:t>
            </a:r>
            <a:r>
              <a:rPr lang="el-GR" sz="2800" b="1" dirty="0" smtClean="0">
                <a:solidFill>
                  <a:srgbClr val="006600"/>
                </a:solidFill>
                <a:ea typeface="Arial Unicode MS" pitchFamily="34" charset="-128"/>
                <a:cs typeface="Arial" charset="0"/>
              </a:rPr>
              <a:t>η χρηματιστηριακή αξία </a:t>
            </a:r>
            <a:r>
              <a:rPr lang="el-GR" sz="2800" b="1" dirty="0" smtClean="0">
                <a:solidFill>
                  <a:srgbClr val="800080"/>
                </a:solidFill>
                <a:ea typeface="Arial Unicode MS" pitchFamily="34" charset="-128"/>
                <a:cs typeface="Arial" charset="0"/>
              </a:rPr>
              <a:t>τις πωλήσεις </a:t>
            </a:r>
            <a:r>
              <a:rPr lang="el-GR" sz="2800" b="1" dirty="0" smtClean="0">
                <a:ea typeface="Arial Unicode MS" pitchFamily="34" charset="-128"/>
                <a:cs typeface="Arial" charset="0"/>
              </a:rPr>
              <a:t>(ή κύκλο εργασιών, ή τζίρος) της κάθε εταιρίας.</a:t>
            </a:r>
            <a:r>
              <a:rPr lang="el-GR" sz="2400" b="1" dirty="0" smtClean="0">
                <a:ea typeface="Arial Unicode MS" pitchFamily="34" charset="-128"/>
                <a:cs typeface="Arial" charset="0"/>
              </a:rPr>
              <a:t> </a:t>
            </a:r>
          </a:p>
          <a:p>
            <a:pPr algn="just" eaLnBrk="1" hangingPunct="1"/>
            <a:r>
              <a:rPr lang="el-GR" sz="2800" b="1" dirty="0" smtClean="0">
                <a:solidFill>
                  <a:srgbClr val="C00000"/>
                </a:solidFill>
                <a:cs typeface="Arial" charset="0"/>
              </a:rPr>
              <a:t>Όσο πιο χαμηλός </a:t>
            </a:r>
            <a:r>
              <a:rPr lang="el-GR" sz="2800" b="1" dirty="0" smtClean="0">
                <a:cs typeface="Arial" charset="0"/>
              </a:rPr>
              <a:t>είναι ο δείκτης τόσο πιο </a:t>
            </a:r>
            <a:r>
              <a:rPr lang="el-GR" sz="2800" b="1" dirty="0" smtClean="0">
                <a:solidFill>
                  <a:srgbClr val="002060"/>
                </a:solidFill>
                <a:cs typeface="Arial" charset="0"/>
              </a:rPr>
              <a:t>ευνοϊκά</a:t>
            </a:r>
            <a:r>
              <a:rPr lang="el-GR" sz="2800" b="1" dirty="0" smtClean="0">
                <a:cs typeface="Arial" charset="0"/>
              </a:rPr>
              <a:t> είναι τα εξαγόμενα συμπεράσματα για την εταιρία.</a:t>
            </a:r>
            <a:endParaRPr lang="el-GR" sz="2800" dirty="0" smtClean="0">
              <a:cs typeface="Arial" charset="0"/>
            </a:endParaRPr>
          </a:p>
          <a:p>
            <a:pPr algn="just" eaLnBrk="1" hangingPunct="1">
              <a:buFontTx/>
              <a:buNone/>
            </a:pPr>
            <a:r>
              <a:rPr lang="el-GR" sz="2800" dirty="0" smtClean="0">
                <a:cs typeface="Arial" charset="0"/>
              </a:rPr>
              <a:t>Κεφαλαιοποίηση ή Χρηματιστηριακή Αξία Εταιρείας </a:t>
            </a:r>
            <a:r>
              <a:rPr lang="el-GR" sz="2800" b="1" dirty="0" smtClean="0">
                <a:cs typeface="Arial" charset="0"/>
              </a:rPr>
              <a:t>=</a:t>
            </a:r>
          </a:p>
          <a:p>
            <a:pPr algn="just" eaLnBrk="1" hangingPunct="1">
              <a:buFontTx/>
              <a:buNone/>
            </a:pPr>
            <a:r>
              <a:rPr lang="el-GR" sz="2800" dirty="0" smtClean="0">
                <a:cs typeface="Arial" charset="0"/>
              </a:rPr>
              <a:t>Συνολικός Αριθμός Μετοχών της Εταιρείας </a:t>
            </a:r>
            <a:r>
              <a:rPr lang="el-GR" sz="2800" b="1" dirty="0" smtClean="0">
                <a:cs typeface="Arial" charset="0"/>
              </a:rPr>
              <a:t>Χ</a:t>
            </a:r>
            <a:r>
              <a:rPr lang="el-GR" sz="2800" dirty="0" smtClean="0">
                <a:cs typeface="Arial" charset="0"/>
              </a:rPr>
              <a:t> Τρέχουσα</a:t>
            </a:r>
          </a:p>
          <a:p>
            <a:pPr algn="just" eaLnBrk="1" hangingPunct="1">
              <a:buFontTx/>
              <a:buNone/>
            </a:pPr>
            <a:r>
              <a:rPr lang="el-GR" sz="2800" dirty="0" smtClean="0">
                <a:cs typeface="Arial" charset="0"/>
              </a:rPr>
              <a:t>Τιμή Μετοχής στο Χ.Α.Α.</a:t>
            </a:r>
          </a:p>
          <a:p>
            <a:pPr eaLnBrk="1" hangingPunct="1">
              <a:buFontTx/>
              <a:buNone/>
            </a:pPr>
            <a:endParaRPr lang="el-GR" sz="2800" dirty="0" smtClean="0"/>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lstStyle/>
          <a:p>
            <a:r>
              <a:rPr lang="el-GR" sz="3600" b="1" dirty="0" smtClean="0"/>
              <a:t>9. Δείκτης Χρηματιστηριακής Αξίας Μετοχής προς Πωλήσεις</a:t>
            </a:r>
            <a:endParaRPr lang="el-GR" sz="3600" b="1" dirty="0"/>
          </a:p>
        </p:txBody>
      </p:sp>
      <p:sp>
        <p:nvSpPr>
          <p:cNvPr id="3" name="2 - Θέση περιεχομένου"/>
          <p:cNvSpPr>
            <a:spLocks noGrp="1"/>
          </p:cNvSpPr>
          <p:nvPr>
            <p:ph idx="1"/>
          </p:nvPr>
        </p:nvSpPr>
        <p:spPr>
          <a:xfrm>
            <a:off x="0" y="1600200"/>
            <a:ext cx="9144000" cy="5257800"/>
          </a:xfrm>
        </p:spPr>
        <p:txBody>
          <a:bodyPr/>
          <a:lstStyle/>
          <a:p>
            <a:r>
              <a:rPr lang="el-GR" b="1" dirty="0" smtClean="0"/>
              <a:t>ΔΧΑΜπΠ</a:t>
            </a:r>
            <a:r>
              <a:rPr lang="el-GR" dirty="0" smtClean="0"/>
              <a:t> = </a:t>
            </a:r>
            <a:r>
              <a:rPr lang="el-GR" b="1" u="sng" dirty="0" smtClean="0"/>
              <a:t>Χρηματιστηριακή Αξία Μετοχών</a:t>
            </a:r>
          </a:p>
          <a:p>
            <a:pPr>
              <a:buNone/>
            </a:pPr>
            <a:r>
              <a:rPr lang="el-GR" b="1" dirty="0" smtClean="0"/>
              <a:t>					      Πωλήσεις</a:t>
            </a:r>
          </a:p>
          <a:p>
            <a:pPr algn="just"/>
            <a:r>
              <a:rPr lang="el-GR" b="1" dirty="0" smtClean="0"/>
              <a:t>Δείχνει </a:t>
            </a:r>
            <a:r>
              <a:rPr lang="el-GR" dirty="0" smtClean="0"/>
              <a:t>την ανακύκλωση της αξίας των μετοχών σε πωλήσεις της εταιρίας.</a:t>
            </a:r>
          </a:p>
          <a:p>
            <a:pPr algn="just"/>
            <a:endParaRPr lang="el-GR" dirty="0" smtClean="0"/>
          </a:p>
          <a:p>
            <a:pPr algn="just"/>
            <a:r>
              <a:rPr lang="el-GR" b="1" dirty="0" smtClean="0">
                <a:solidFill>
                  <a:srgbClr val="002060"/>
                </a:solidFill>
              </a:rPr>
              <a:t>Ένας χαμηλός δείκτης μπορεί να σημαίνει ότι η μετοχή είναι υποτιμημένη</a:t>
            </a:r>
          </a:p>
          <a:p>
            <a:pPr algn="just"/>
            <a:endParaRPr lang="el-GR" b="1" dirty="0" smtClean="0"/>
          </a:p>
          <a:p>
            <a:pPr>
              <a:buNone/>
            </a:pPr>
            <a:r>
              <a:rPr lang="el-GR" b="1" dirty="0" smtClean="0"/>
              <a:t> </a:t>
            </a:r>
            <a:endParaRPr lang="el-GR" b="1" dirty="0"/>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lstStyle/>
          <a:p>
            <a:r>
              <a:rPr lang="el-GR" sz="3600" b="1" dirty="0" smtClean="0"/>
              <a:t>10. Χρηματιστηριακή Αξία Ιδίων Κεφαλαίων</a:t>
            </a:r>
            <a:endParaRPr lang="el-GR" sz="3600" b="1" dirty="0"/>
          </a:p>
        </p:txBody>
      </p:sp>
      <p:sp>
        <p:nvSpPr>
          <p:cNvPr id="3" name="2 - Θέση περιεχομένου"/>
          <p:cNvSpPr>
            <a:spLocks noGrp="1"/>
          </p:cNvSpPr>
          <p:nvPr>
            <p:ph idx="1"/>
          </p:nvPr>
        </p:nvSpPr>
        <p:spPr>
          <a:xfrm>
            <a:off x="0" y="1124744"/>
            <a:ext cx="9144000" cy="5733256"/>
          </a:xfrm>
        </p:spPr>
        <p:txBody>
          <a:bodyPr/>
          <a:lstStyle/>
          <a:p>
            <a:endParaRPr lang="el-GR" sz="2800" b="1" dirty="0" smtClean="0"/>
          </a:p>
          <a:p>
            <a:pPr algn="ctr"/>
            <a:r>
              <a:rPr lang="el-GR" sz="2800" b="1" dirty="0" smtClean="0"/>
              <a:t>Χρηματιστηριακή Αξία Ιδίων Κεφαλαίων = </a:t>
            </a:r>
          </a:p>
          <a:p>
            <a:pPr algn="ctr">
              <a:buNone/>
            </a:pPr>
            <a:r>
              <a:rPr lang="el-GR" sz="2800" b="1" dirty="0" smtClean="0"/>
              <a:t>Σύνολο Μετοχών * Χρηματιστηριακή Αξία Μετοχής</a:t>
            </a:r>
          </a:p>
          <a:p>
            <a:pPr algn="ctr">
              <a:buNone/>
            </a:pPr>
            <a:endParaRPr lang="el-GR" sz="2800" b="1" dirty="0" smtClean="0"/>
          </a:p>
          <a:p>
            <a:pPr algn="just"/>
            <a:r>
              <a:rPr lang="el-GR" sz="2800" b="1" dirty="0" smtClean="0"/>
              <a:t>Δείχνει </a:t>
            </a:r>
            <a:r>
              <a:rPr lang="el-GR" sz="2800" dirty="0" smtClean="0"/>
              <a:t>τη χρηματιστηριακή αξία των ιδίων κεφαλαίων της επιχείρησης </a:t>
            </a:r>
            <a:endParaRPr lang="el-GR" sz="2800" b="1" dirty="0"/>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lstStyle/>
          <a:p>
            <a:r>
              <a:rPr lang="el-GR" sz="3600" b="1" dirty="0" smtClean="0"/>
              <a:t>11. Σχετικός ΄Ογκος Μετοχής</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ctr">
              <a:buNone/>
            </a:pPr>
            <a:r>
              <a:rPr lang="el-GR" dirty="0" smtClean="0"/>
              <a:t>Ο σχετικός όγκος της μετοχής βρίσκεται από τον παρακάτω λόγο</a:t>
            </a:r>
          </a:p>
          <a:p>
            <a:pPr algn="just"/>
            <a:r>
              <a:rPr lang="el-GR" b="1" dirty="0" smtClean="0"/>
              <a:t>(Χρηματιστηριακή Αξία όλων των Μετοχών της εταιρείας στο Χ.Α.Α.) / Αξία όλων των μετοχών του Χ.Α.Α.</a:t>
            </a:r>
          </a:p>
          <a:p>
            <a:pPr algn="just"/>
            <a:endParaRPr lang="el-GR" b="1" dirty="0" smtClean="0"/>
          </a:p>
          <a:p>
            <a:pPr algn="just"/>
            <a:r>
              <a:rPr lang="el-GR" b="1" dirty="0" smtClean="0"/>
              <a:t>Δείχνει</a:t>
            </a:r>
            <a:r>
              <a:rPr lang="el-GR" dirty="0" smtClean="0"/>
              <a:t> τον όγκο της μετοχής μιας εταιρείας σε σχέση με τον συνολικό όγκο του Χ.Α.Α.</a:t>
            </a:r>
            <a:endParaRPr lang="el-GR" dirty="0"/>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sz="3600" b="1" dirty="0" smtClean="0"/>
              <a:t>12. Πραγματική Απόδοση Μετοχής</a:t>
            </a:r>
            <a:endParaRPr lang="el-GR" sz="3600" b="1" dirty="0"/>
          </a:p>
        </p:txBody>
      </p:sp>
      <p:sp>
        <p:nvSpPr>
          <p:cNvPr id="3" name="2 - Θέση περιεχομένου"/>
          <p:cNvSpPr>
            <a:spLocks noGrp="1"/>
          </p:cNvSpPr>
          <p:nvPr>
            <p:ph idx="1"/>
          </p:nvPr>
        </p:nvSpPr>
        <p:spPr>
          <a:xfrm>
            <a:off x="0" y="908720"/>
            <a:ext cx="9144000" cy="5949280"/>
          </a:xfrm>
        </p:spPr>
        <p:txBody>
          <a:bodyPr/>
          <a:lstStyle/>
          <a:p>
            <a:r>
              <a:rPr lang="el-GR" b="1" dirty="0" smtClean="0"/>
              <a:t>Π.Α.Μ. = </a:t>
            </a:r>
            <a:r>
              <a:rPr lang="el-GR" b="1" u="sng" dirty="0" smtClean="0"/>
              <a:t>Μέρισμα + Υπεραξία Μετοχής</a:t>
            </a:r>
          </a:p>
          <a:p>
            <a:pPr>
              <a:buNone/>
            </a:pPr>
            <a:r>
              <a:rPr lang="el-GR" b="1" dirty="0" smtClean="0"/>
              <a:t>			     Τιμή Αγοράς της Μετοχής</a:t>
            </a:r>
          </a:p>
          <a:p>
            <a:pPr>
              <a:buNone/>
            </a:pPr>
            <a:endParaRPr lang="el-GR" b="1" dirty="0" smtClean="0"/>
          </a:p>
          <a:p>
            <a:pPr algn="just"/>
            <a:r>
              <a:rPr lang="el-GR" b="1" dirty="0" smtClean="0"/>
              <a:t>Δείχνει</a:t>
            </a:r>
            <a:r>
              <a:rPr lang="el-GR" dirty="0" smtClean="0"/>
              <a:t>  την πραγματική απόδοση μιας μετοχής σε δεδομένη χρονική στιγμή.</a:t>
            </a:r>
          </a:p>
          <a:p>
            <a:pPr algn="just"/>
            <a:r>
              <a:rPr lang="el-GR" dirty="0" smtClean="0"/>
              <a:t>Στον αριθμητή εκτός από μέρισμα που εισπράττεται από τον επενδυτή προσθέτουμε ή αφαιρούμε την μεταβολή στην τιμή της μετοχής από την αρχή του έτους την συγκεκριμένη χρονική στιγμή της μέτρησης. </a:t>
            </a:r>
            <a:endParaRPr lang="el-GR" dirty="0"/>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sz="3600" b="1" dirty="0" smtClean="0"/>
              <a:t>13. Δείκτης Εμπορευσιμότητας Μετοχής</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r>
              <a:rPr lang="el-GR" b="1" dirty="0" smtClean="0"/>
              <a:t>ΔΕΜ = (Αριθμός μετοχών που διακινήθηκαν σε μια περίοδο) / Σύνολο Μετοχών σε Κυκλοφορία. </a:t>
            </a:r>
          </a:p>
          <a:p>
            <a:endParaRPr lang="el-GR" b="1" dirty="0" smtClean="0"/>
          </a:p>
          <a:p>
            <a:pPr algn="just"/>
            <a:r>
              <a:rPr lang="el-GR" b="1" dirty="0" smtClean="0"/>
              <a:t>Δείχνει </a:t>
            </a:r>
            <a:r>
              <a:rPr lang="el-GR" dirty="0" smtClean="0"/>
              <a:t>τι ποσοστό μετοχών μια εταιρείας από το σύνολό τους διακινήθηκαν στο Χ.Α.Α.</a:t>
            </a:r>
          </a:p>
          <a:p>
            <a:pPr algn="just"/>
            <a:r>
              <a:rPr lang="el-GR" b="1" dirty="0" smtClean="0"/>
              <a:t>Εκτιμά </a:t>
            </a:r>
            <a:r>
              <a:rPr lang="el-GR" b="1" dirty="0" smtClean="0">
                <a:solidFill>
                  <a:srgbClr val="0070C0"/>
                </a:solidFill>
              </a:rPr>
              <a:t>την εμπορευσιμότητα </a:t>
            </a:r>
            <a:r>
              <a:rPr lang="el-GR" dirty="0" smtClean="0"/>
              <a:t>μιας μετοχής σε σχέση με τον κλάδο στον οποίο ανήκει.</a:t>
            </a:r>
            <a:endParaRPr lang="el-GR" dirty="0"/>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8229600" cy="561975"/>
          </a:xfrm>
        </p:spPr>
        <p:txBody>
          <a:bodyPr/>
          <a:lstStyle/>
          <a:p>
            <a:r>
              <a:rPr lang="el-GR" sz="4000" b="1" dirty="0" smtClean="0"/>
              <a:t>ΜΕΙΟΝΕΚΤΗΜΑΤΑ ΑΡΙΘΜΟΔΕΙΚΤΩΝ</a:t>
            </a:r>
          </a:p>
        </p:txBody>
      </p:sp>
      <p:sp>
        <p:nvSpPr>
          <p:cNvPr id="91139" name="Rectangle 3"/>
          <p:cNvSpPr>
            <a:spLocks noGrp="1" noChangeArrowheads="1"/>
          </p:cNvSpPr>
          <p:nvPr>
            <p:ph type="body" idx="1"/>
          </p:nvPr>
        </p:nvSpPr>
        <p:spPr>
          <a:xfrm>
            <a:off x="179388" y="1268413"/>
            <a:ext cx="8964612" cy="5589587"/>
          </a:xfrm>
        </p:spPr>
        <p:txBody>
          <a:bodyPr/>
          <a:lstStyle/>
          <a:p>
            <a:pPr>
              <a:buFontTx/>
              <a:buNone/>
            </a:pPr>
            <a:r>
              <a:rPr lang="el-GR" sz="3600" b="1" dirty="0" smtClean="0"/>
              <a:t>1)</a:t>
            </a:r>
            <a:r>
              <a:rPr lang="el-GR" sz="3600" dirty="0" smtClean="0"/>
              <a:t> Η ανεπαρκής εκτίμηση του παράγοντα χρόνου. Και αυτό γιατί τα συγκρινόμενα μεγέθη είναι επιδεκτικά συχνών μεταβολών σε μεγάλη αναλογία. </a:t>
            </a:r>
          </a:p>
          <a:p>
            <a:pPr>
              <a:buFontTx/>
              <a:buNone/>
            </a:pPr>
            <a:r>
              <a:rPr lang="el-GR" sz="3600" b="1" dirty="0" smtClean="0"/>
              <a:t>2)</a:t>
            </a:r>
            <a:r>
              <a:rPr lang="el-GR" sz="3600" dirty="0" smtClean="0"/>
              <a:t> Οι αριθμοδείκτες αναφέρονται συνηθέστερα σε δεδομένες καταστάσεις, δεν εξηγούν μια εξέλιξη, απλά την επισημαίνουν. </a:t>
            </a:r>
          </a:p>
        </p:txBody>
      </p:sp>
    </p:spTree>
    <p:extLst>
      <p:ext uri="{BB962C8B-B14F-4D97-AF65-F5344CB8AC3E}">
        <p14:creationId xmlns:p14="http://schemas.microsoft.com/office/powerpoint/2010/main" val="3497210832"/>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417512"/>
          </a:xfrm>
        </p:spPr>
        <p:txBody>
          <a:bodyPr/>
          <a:lstStyle/>
          <a:p>
            <a:pPr eaLnBrk="1" hangingPunct="1"/>
            <a:r>
              <a:rPr lang="el-GR" sz="3200" b="1" dirty="0" smtClean="0"/>
              <a:t>ΚΑΤΑΣΤΑΣΗ ΤΑΜΕΙΑΚΩΝ ΡΟΩΝ</a:t>
            </a:r>
          </a:p>
        </p:txBody>
      </p:sp>
      <p:sp>
        <p:nvSpPr>
          <p:cNvPr id="21507" name="Rectangle 3"/>
          <p:cNvSpPr>
            <a:spLocks noGrp="1" noChangeArrowheads="1"/>
          </p:cNvSpPr>
          <p:nvPr>
            <p:ph type="body" idx="1"/>
          </p:nvPr>
        </p:nvSpPr>
        <p:spPr>
          <a:xfrm>
            <a:off x="0" y="908050"/>
            <a:ext cx="9144000" cy="5949950"/>
          </a:xfrm>
        </p:spPr>
        <p:txBody>
          <a:bodyPr/>
          <a:lstStyle/>
          <a:p>
            <a:pPr marL="609600" indent="-609600" algn="just" eaLnBrk="1" hangingPunct="1">
              <a:lnSpc>
                <a:spcPct val="90000"/>
              </a:lnSpc>
              <a:buFontTx/>
              <a:buNone/>
            </a:pPr>
            <a:r>
              <a:rPr lang="el-GR" dirty="0" smtClean="0"/>
              <a:t>Η κατάσταση αυτή </a:t>
            </a:r>
            <a:r>
              <a:rPr lang="el-GR" b="1" dirty="0" smtClean="0"/>
              <a:t>δείχνει:</a:t>
            </a:r>
          </a:p>
          <a:p>
            <a:pPr marL="609600" indent="-609600" algn="just" eaLnBrk="1" hangingPunct="1">
              <a:lnSpc>
                <a:spcPct val="90000"/>
              </a:lnSpc>
              <a:buFontTx/>
              <a:buAutoNum type="arabicPeriod"/>
            </a:pPr>
            <a:r>
              <a:rPr lang="el-GR" dirty="0" smtClean="0"/>
              <a:t>τις </a:t>
            </a:r>
            <a:r>
              <a:rPr lang="el-GR" b="1" dirty="0" smtClean="0"/>
              <a:t>πηγές</a:t>
            </a:r>
            <a:r>
              <a:rPr lang="el-GR" dirty="0" smtClean="0"/>
              <a:t> και τις </a:t>
            </a:r>
            <a:r>
              <a:rPr lang="el-GR" b="1" dirty="0" smtClean="0"/>
              <a:t>χρήσεις</a:t>
            </a:r>
            <a:r>
              <a:rPr lang="el-GR" dirty="0" smtClean="0"/>
              <a:t> των κεφαλαίων, </a:t>
            </a:r>
          </a:p>
          <a:p>
            <a:pPr marL="609600" indent="-609600" algn="just" eaLnBrk="1" hangingPunct="1">
              <a:lnSpc>
                <a:spcPct val="90000"/>
              </a:lnSpc>
              <a:buFontTx/>
              <a:buAutoNum type="arabicPeriod"/>
            </a:pPr>
            <a:r>
              <a:rPr lang="el-GR" dirty="0" smtClean="0"/>
              <a:t>τις ανάγκες σε νέα κεφάλαια </a:t>
            </a:r>
          </a:p>
          <a:p>
            <a:pPr marL="609600" indent="-609600" algn="just" eaLnBrk="1" hangingPunct="1">
              <a:lnSpc>
                <a:spcPct val="90000"/>
              </a:lnSpc>
              <a:buFontTx/>
              <a:buAutoNum type="arabicPeriod"/>
            </a:pPr>
            <a:r>
              <a:rPr lang="el-GR" dirty="0" smtClean="0"/>
              <a:t>το καθαρό ποσό ταμειακό απόθεμα. </a:t>
            </a:r>
          </a:p>
          <a:p>
            <a:pPr marL="609600" indent="-609600" algn="just" eaLnBrk="1" hangingPunct="1">
              <a:lnSpc>
                <a:spcPct val="90000"/>
              </a:lnSpc>
              <a:buFontTx/>
              <a:buNone/>
            </a:pPr>
            <a:r>
              <a:rPr lang="el-GR" dirty="0" smtClean="0"/>
              <a:t>Για να αντικατοπτρίζει την πραγματικότητα, η</a:t>
            </a:r>
          </a:p>
          <a:p>
            <a:pPr marL="609600" indent="-609600" algn="just" eaLnBrk="1" hangingPunct="1">
              <a:lnSpc>
                <a:spcPct val="90000"/>
              </a:lnSpc>
              <a:buFontTx/>
              <a:buNone/>
            </a:pPr>
            <a:r>
              <a:rPr lang="el-GR" dirty="0" smtClean="0"/>
              <a:t>κατάρτιση του cash-flow προϋποθέτει:</a:t>
            </a:r>
          </a:p>
          <a:p>
            <a:pPr marL="609600" indent="-609600" algn="just" eaLnBrk="1" hangingPunct="1">
              <a:lnSpc>
                <a:spcPct val="90000"/>
              </a:lnSpc>
            </a:pPr>
            <a:r>
              <a:rPr lang="el-GR" dirty="0" smtClean="0"/>
              <a:t>ότι έχουν ληφθεί υπόψη εποχιακές διακυμάνσεις στις πωλήσεις</a:t>
            </a:r>
          </a:p>
          <a:p>
            <a:pPr marL="609600" indent="-609600" algn="just" eaLnBrk="1" hangingPunct="1">
              <a:lnSpc>
                <a:spcPct val="90000"/>
              </a:lnSpc>
            </a:pPr>
            <a:r>
              <a:rPr lang="el-GR" dirty="0" smtClean="0"/>
              <a:t>ότι έχουν εκτιμηθεί σωστά οι όγκοι των πωλήσεων και οι ανάγκες σε νέα κεφάλαια </a:t>
            </a:r>
          </a:p>
          <a:p>
            <a:pPr marL="609600" indent="-609600" eaLnBrk="1" hangingPunct="1">
              <a:lnSpc>
                <a:spcPct val="90000"/>
              </a:lnSpc>
              <a:buFontTx/>
              <a:buNone/>
            </a:pPr>
            <a:endParaRPr lang="el-GR" dirty="0" smtClean="0"/>
          </a:p>
          <a:p>
            <a:pPr marL="609600" indent="-609600" eaLnBrk="1" hangingPunct="1">
              <a:lnSpc>
                <a:spcPct val="90000"/>
              </a:lnSpc>
              <a:buFontTx/>
              <a:buNone/>
            </a:pPr>
            <a:endParaRPr lang="el-GR" sz="2800" dirty="0" smtClean="0"/>
          </a:p>
          <a:p>
            <a:pPr marL="609600" indent="-609600" eaLnBrk="1" hangingPunct="1">
              <a:lnSpc>
                <a:spcPct val="90000"/>
              </a:lnSpc>
            </a:pPr>
            <a:endParaRPr lang="el-GR" sz="2400" dirty="0" smtClean="0"/>
          </a:p>
        </p:txBody>
      </p:sp>
    </p:spTree>
    <p:extLst>
      <p:ext uri="{BB962C8B-B14F-4D97-AF65-F5344CB8AC3E}">
        <p14:creationId xmlns:p14="http://schemas.microsoft.com/office/powerpoint/2010/main" val="17022679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dirty="0" smtClean="0"/>
              <a:t>Ελαχιστοποίηση κόστους δανεισμού</a:t>
            </a:r>
            <a:r>
              <a:rPr lang="en-US" sz="3600" b="1" dirty="0" smtClean="0"/>
              <a:t> </a:t>
            </a:r>
            <a:r>
              <a:rPr lang="el-GR" dirty="0" smtClean="0"/>
              <a:t/>
            </a:r>
            <a:br>
              <a:rPr lang="el-GR" dirty="0" smtClean="0"/>
            </a:br>
            <a:endParaRPr lang="el-GR" dirty="0"/>
          </a:p>
        </p:txBody>
      </p:sp>
      <p:sp>
        <p:nvSpPr>
          <p:cNvPr id="3" name="2 - Θέση περιεχομένου"/>
          <p:cNvSpPr>
            <a:spLocks noGrp="1"/>
          </p:cNvSpPr>
          <p:nvPr>
            <p:ph idx="1"/>
          </p:nvPr>
        </p:nvSpPr>
        <p:spPr>
          <a:xfrm>
            <a:off x="179512" y="1600200"/>
            <a:ext cx="8964488" cy="4525963"/>
          </a:xfrm>
        </p:spPr>
        <p:txBody>
          <a:bodyPr/>
          <a:lstStyle/>
          <a:p>
            <a:pPr marL="514350" indent="-514350" algn="just">
              <a:buNone/>
            </a:pPr>
            <a:r>
              <a:rPr lang="el-GR" dirty="0" smtClean="0"/>
              <a:t>1) Με πρόβλεψη των ταμειακών ροών</a:t>
            </a:r>
            <a:r>
              <a:rPr lang="en-US" dirty="0" smtClean="0"/>
              <a:t>.</a:t>
            </a:r>
            <a:r>
              <a:rPr lang="el-GR" dirty="0" smtClean="0"/>
              <a:t> </a:t>
            </a:r>
          </a:p>
          <a:p>
            <a:pPr marL="514350" indent="-514350" algn="just">
              <a:buFont typeface="+mj-lt"/>
              <a:buAutoNum type="arabicPeriod"/>
            </a:pPr>
            <a:endParaRPr lang="el-GR" dirty="0" smtClean="0"/>
          </a:p>
          <a:p>
            <a:pPr marL="514350" indent="-514350" algn="just">
              <a:buNone/>
            </a:pPr>
            <a:r>
              <a:rPr lang="el-GR" dirty="0" smtClean="0"/>
              <a:t>2) Με χρήση συμβάσεων για την πώληση προϊόντων στο μέλλον</a:t>
            </a:r>
            <a:r>
              <a:rPr lang="en-US" dirty="0" smtClean="0"/>
              <a:t>.</a:t>
            </a:r>
            <a:endParaRPr lang="el-GR" dirty="0" smtClean="0"/>
          </a:p>
          <a:p>
            <a:pPr marL="514350" indent="-514350" algn="just">
              <a:buNone/>
            </a:pPr>
            <a:r>
              <a:rPr lang="el-GR" dirty="0" smtClean="0"/>
              <a:t> </a:t>
            </a:r>
          </a:p>
          <a:p>
            <a:pPr marL="514350" indent="-514350" algn="just">
              <a:buNone/>
            </a:pPr>
            <a:r>
              <a:rPr lang="el-GR" dirty="0" smtClean="0"/>
              <a:t>3) Με επιλογή των καλύτερων μέσων δανεισμού</a:t>
            </a:r>
            <a:r>
              <a:rPr lang="en-US" dirty="0" smtClean="0"/>
              <a:t>.</a:t>
            </a:r>
            <a:endParaRPr lang="el-GR" dirty="0"/>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417512"/>
          </a:xfrm>
        </p:spPr>
        <p:txBody>
          <a:bodyPr/>
          <a:lstStyle/>
          <a:p>
            <a:pPr eaLnBrk="1" hangingPunct="1"/>
            <a:r>
              <a:rPr lang="el-GR" sz="3200" b="1" dirty="0" smtClean="0"/>
              <a:t>ΠΗΓΕΣ ΚΑΙ ΧΡΗΣΕΙΣ ΚΕΦΑΛΑΙΩΝ</a:t>
            </a:r>
          </a:p>
        </p:txBody>
      </p:sp>
      <p:sp>
        <p:nvSpPr>
          <p:cNvPr id="22531" name="Rectangle 3"/>
          <p:cNvSpPr>
            <a:spLocks noGrp="1" noChangeArrowheads="1"/>
          </p:cNvSpPr>
          <p:nvPr>
            <p:ph type="body" idx="1"/>
          </p:nvPr>
        </p:nvSpPr>
        <p:spPr>
          <a:xfrm>
            <a:off x="0" y="836613"/>
            <a:ext cx="9144000" cy="6021387"/>
          </a:xfrm>
        </p:spPr>
        <p:txBody>
          <a:bodyPr/>
          <a:lstStyle/>
          <a:p>
            <a:pPr eaLnBrk="1" hangingPunct="1">
              <a:buFontTx/>
              <a:buNone/>
            </a:pPr>
            <a:r>
              <a:rPr lang="el-GR" sz="2800" b="1" u="sng" dirty="0" smtClean="0"/>
              <a:t>Οι Πηγές κεφαλαίων είναι:</a:t>
            </a:r>
          </a:p>
          <a:p>
            <a:pPr eaLnBrk="1" hangingPunct="1">
              <a:buFontTx/>
              <a:buNone/>
            </a:pPr>
            <a:r>
              <a:rPr lang="el-GR" sz="2800" b="1" dirty="0" smtClean="0"/>
              <a:t>1)</a:t>
            </a:r>
            <a:r>
              <a:rPr lang="el-GR" sz="2800" dirty="0" smtClean="0"/>
              <a:t> Η μείωση των στοιχείων του ενεργητικού από τη μία χρονική περίοδο σε μία άλλη όμοιας διάρκειας (π.χ. 3μηνο, 6μηνο, 9μηνο 1 έτος)</a:t>
            </a:r>
          </a:p>
          <a:p>
            <a:pPr eaLnBrk="1" hangingPunct="1">
              <a:buFontTx/>
              <a:buNone/>
            </a:pPr>
            <a:r>
              <a:rPr lang="el-GR" sz="2800" b="1" dirty="0" smtClean="0"/>
              <a:t>2)</a:t>
            </a:r>
            <a:r>
              <a:rPr lang="el-GR" sz="2800" dirty="0" smtClean="0"/>
              <a:t> Η αύξηση των υποχρεώσεων στο παθητικό από τη μία χρονική περίοδο σε μία άλλη όμοιας διάρκειας (π.χ. 3μηνο, 6μηνο, 9μηνο 1 έτος)</a:t>
            </a:r>
          </a:p>
          <a:p>
            <a:pPr eaLnBrk="1" hangingPunct="1">
              <a:buFontTx/>
              <a:buNone/>
            </a:pPr>
            <a:r>
              <a:rPr lang="el-GR" sz="2800" b="1" dirty="0" smtClean="0"/>
              <a:t>3)</a:t>
            </a:r>
            <a:r>
              <a:rPr lang="el-GR" sz="2800" dirty="0" smtClean="0"/>
              <a:t> Οι αποσβέσεις που εμφανίζονται στην κατάσταση αποτελεσμάτων χρήσης του τελευταίου έτους.</a:t>
            </a:r>
          </a:p>
          <a:p>
            <a:pPr eaLnBrk="1" hangingPunct="1">
              <a:buFontTx/>
              <a:buNone/>
            </a:pPr>
            <a:r>
              <a:rPr lang="el-GR" sz="2800" b="1" dirty="0" smtClean="0"/>
              <a:t>4)</a:t>
            </a:r>
            <a:r>
              <a:rPr lang="el-GR" sz="2800" dirty="0" smtClean="0"/>
              <a:t> Η πώληση μετοχών</a:t>
            </a:r>
          </a:p>
          <a:p>
            <a:pPr eaLnBrk="1" hangingPunct="1">
              <a:buFontTx/>
              <a:buNone/>
            </a:pPr>
            <a:r>
              <a:rPr lang="el-GR" sz="2800" b="1" dirty="0" smtClean="0"/>
              <a:t>5)</a:t>
            </a:r>
            <a:r>
              <a:rPr lang="el-GR" sz="2800" dirty="0" smtClean="0"/>
              <a:t> Τα καθαρά μετά από φόρους κέρδη της τελευταίας χρονικής περιόδου.  </a:t>
            </a:r>
          </a:p>
        </p:txBody>
      </p:sp>
    </p:spTree>
    <p:extLst>
      <p:ext uri="{BB962C8B-B14F-4D97-AF65-F5344CB8AC3E}">
        <p14:creationId xmlns:p14="http://schemas.microsoft.com/office/powerpoint/2010/main" val="651725920"/>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 Τίτλος"/>
          <p:cNvSpPr>
            <a:spLocks noGrp="1"/>
          </p:cNvSpPr>
          <p:nvPr>
            <p:ph type="title"/>
          </p:nvPr>
        </p:nvSpPr>
        <p:spPr>
          <a:xfrm>
            <a:off x="457200" y="274638"/>
            <a:ext cx="8229600" cy="850106"/>
          </a:xfrm>
        </p:spPr>
        <p:txBody>
          <a:bodyPr/>
          <a:lstStyle/>
          <a:p>
            <a:r>
              <a:rPr lang="el-GR" sz="3600" b="1" dirty="0" smtClean="0"/>
              <a:t>ΤΑΜΕΙΑΚΗ ΡΟΗ</a:t>
            </a:r>
          </a:p>
        </p:txBody>
      </p:sp>
      <p:sp>
        <p:nvSpPr>
          <p:cNvPr id="113667" name="2 - Θέση περιεχομένου"/>
          <p:cNvSpPr>
            <a:spLocks noGrp="1"/>
          </p:cNvSpPr>
          <p:nvPr>
            <p:ph idx="1"/>
          </p:nvPr>
        </p:nvSpPr>
        <p:spPr>
          <a:xfrm>
            <a:off x="251520" y="1124744"/>
            <a:ext cx="8568952" cy="5400600"/>
          </a:xfrm>
        </p:spPr>
        <p:txBody>
          <a:bodyPr/>
          <a:lstStyle/>
          <a:p>
            <a:pPr>
              <a:lnSpc>
                <a:spcPct val="90000"/>
              </a:lnSpc>
              <a:buFont typeface="Wingdings" pitchFamily="2" charset="2"/>
              <a:buNone/>
            </a:pPr>
            <a:r>
              <a:rPr lang="el-GR" dirty="0" smtClean="0"/>
              <a:t>Έξοδα λειτουργίας - αποσβέσεις</a:t>
            </a:r>
          </a:p>
          <a:p>
            <a:pPr>
              <a:lnSpc>
                <a:spcPct val="90000"/>
              </a:lnSpc>
              <a:buFont typeface="Wingdings" pitchFamily="2" charset="2"/>
              <a:buNone/>
            </a:pPr>
            <a:r>
              <a:rPr lang="el-GR" dirty="0" smtClean="0"/>
              <a:t>   = </a:t>
            </a:r>
            <a:r>
              <a:rPr lang="el-GR" b="1" dirty="0" smtClean="0"/>
              <a:t>Έσοδα πριν απο τη φορολογία</a:t>
            </a:r>
          </a:p>
          <a:p>
            <a:pPr>
              <a:lnSpc>
                <a:spcPct val="90000"/>
              </a:lnSpc>
              <a:buFont typeface="Wingdings" pitchFamily="2" charset="2"/>
              <a:buNone/>
            </a:pPr>
            <a:endParaRPr lang="el-GR" u="sng" dirty="0" smtClean="0"/>
          </a:p>
          <a:p>
            <a:pPr>
              <a:lnSpc>
                <a:spcPct val="90000"/>
              </a:lnSpc>
              <a:buFont typeface="Wingdings" pitchFamily="2" charset="2"/>
              <a:buNone/>
            </a:pPr>
            <a:r>
              <a:rPr lang="el-GR" dirty="0" smtClean="0"/>
              <a:t> Έσοδα πριν από τη φορολογία - φόρους</a:t>
            </a:r>
          </a:p>
          <a:p>
            <a:pPr>
              <a:lnSpc>
                <a:spcPct val="90000"/>
              </a:lnSpc>
              <a:buFont typeface="Wingdings" pitchFamily="2" charset="2"/>
              <a:buNone/>
            </a:pPr>
            <a:r>
              <a:rPr lang="el-GR" dirty="0" smtClean="0"/>
              <a:t>   = </a:t>
            </a:r>
            <a:r>
              <a:rPr lang="el-GR" b="1" dirty="0" smtClean="0"/>
              <a:t>Έσοδα μετά τη φορολογία</a:t>
            </a:r>
          </a:p>
          <a:p>
            <a:pPr>
              <a:lnSpc>
                <a:spcPct val="90000"/>
              </a:lnSpc>
              <a:buFont typeface="Wingdings" pitchFamily="2" charset="2"/>
              <a:buNone/>
            </a:pPr>
            <a:r>
              <a:rPr lang="el-GR" dirty="0" smtClean="0"/>
              <a:t>   </a:t>
            </a:r>
          </a:p>
          <a:p>
            <a:pPr>
              <a:lnSpc>
                <a:spcPct val="90000"/>
              </a:lnSpc>
              <a:buFont typeface="Wingdings" pitchFamily="2" charset="2"/>
              <a:buNone/>
            </a:pPr>
            <a:r>
              <a:rPr lang="el-GR" dirty="0" smtClean="0"/>
              <a:t>Έσοδα μετα τη φορολογία +Αποσβέσεις</a:t>
            </a:r>
          </a:p>
          <a:p>
            <a:pPr>
              <a:lnSpc>
                <a:spcPct val="90000"/>
              </a:lnSpc>
              <a:buFont typeface="Wingdings" pitchFamily="2" charset="2"/>
              <a:buNone/>
            </a:pPr>
            <a:r>
              <a:rPr lang="el-GR" dirty="0" smtClean="0"/>
              <a:t>   = </a:t>
            </a:r>
            <a:r>
              <a:rPr lang="el-GR" b="1" dirty="0" smtClean="0"/>
              <a:t>Καθαρή χρηματική εισροή</a:t>
            </a:r>
          </a:p>
        </p:txBody>
      </p:sp>
    </p:spTree>
    <p:extLst>
      <p:ext uri="{BB962C8B-B14F-4D97-AF65-F5344CB8AC3E}">
        <p14:creationId xmlns:p14="http://schemas.microsoft.com/office/powerpoint/2010/main" val="3738719852"/>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765698" name="Picture 2"/>
          <p:cNvPicPr>
            <a:picLocks noGrp="1" noChangeAspect="1" noChangeArrowheads="1"/>
          </p:cNvPicPr>
          <p:nvPr>
            <p:ph idx="1"/>
          </p:nvPr>
        </p:nvPicPr>
        <p:blipFill>
          <a:blip r:embed="rId2" cstate="print"/>
          <a:srcRect/>
          <a:stretch>
            <a:fillRect/>
          </a:stretch>
        </p:blipFill>
        <p:spPr bwMode="auto">
          <a:xfrm>
            <a:off x="251520" y="260648"/>
            <a:ext cx="8640960" cy="6336704"/>
          </a:xfrm>
          <a:prstGeom prst="rect">
            <a:avLst/>
          </a:prstGeom>
          <a:noFill/>
          <a:ln w="9525">
            <a:noFill/>
            <a:miter lim="800000"/>
            <a:headEnd/>
            <a:tailEnd/>
          </a:ln>
        </p:spPr>
      </p:pic>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l-GR" b="1" dirty="0" smtClean="0">
                <a:solidFill>
                  <a:srgbClr val="7030A0"/>
                </a:solidFill>
              </a:rPr>
              <a:t>ΚΥΚΛΟΣ ΤΑΜΕΙΑΚΩΝ ΡΟΩΝ</a:t>
            </a:r>
            <a:endParaRPr lang="el-GR" b="1" dirty="0">
              <a:solidFill>
                <a:srgbClr val="7030A0"/>
              </a:solidFill>
            </a:endParaRPr>
          </a:p>
        </p:txBody>
      </p:sp>
      <p:pic>
        <p:nvPicPr>
          <p:cNvPr id="4766722" name="Picture 2"/>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Group 2"/>
          <p:cNvGraphicFramePr>
            <a:graphicFrameLocks noGrp="1"/>
          </p:cNvGraphicFramePr>
          <p:nvPr>
            <p:ph idx="1"/>
          </p:nvPr>
        </p:nvGraphicFramePr>
        <p:xfrm>
          <a:off x="0" y="0"/>
          <a:ext cx="9144000" cy="6879277"/>
        </p:xfrm>
        <a:graphic>
          <a:graphicData uri="http://schemas.openxmlformats.org/drawingml/2006/table">
            <a:tbl>
              <a:tblPr/>
              <a:tblGrid>
                <a:gridCol w="7956550"/>
                <a:gridCol w="1187450"/>
              </a:tblGrid>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accent2"/>
                          </a:solidFill>
                          <a:effectLst/>
                          <a:latin typeface="Arial" charset="0"/>
                        </a:rPr>
                        <a:t>ΤΑΜΕΙΑΚΕΣ ΕΙΣΡΟΕΣ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Έσοδα από εισπράξεις πελατών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700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Δάνειο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accent2"/>
                          </a:solidFill>
                          <a:effectLst/>
                          <a:latin typeface="Arial" charset="0"/>
                        </a:rPr>
                        <a:t>ΣΥΝΟΛΟ ΕΙΣΡΟΩΝ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accent2"/>
                          </a:solidFill>
                          <a:effectLst/>
                          <a:latin typeface="Arial" charset="0"/>
                        </a:rPr>
                        <a:t>950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rgbClr val="FF0000"/>
                          </a:solidFill>
                          <a:effectLst/>
                          <a:latin typeface="Arial" charset="0"/>
                        </a:rPr>
                        <a:t>ΤΑΜΕΙΑΚΕΣ ΕΚΡΟΕΣ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2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Αγορά αποθεμάτων και εξοφλήσεις προμηθευτών και πιστωτών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Πληρωμές αμοιβών προσωπικού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Πληρωμή Χρηματοοικονομικών εξόδων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180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Αγορές Μηχανημάτων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Πληρωμή Γενικών εξόδων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rgbClr val="FF0000"/>
                          </a:solidFill>
                          <a:effectLst/>
                          <a:latin typeface="Arial" charset="0"/>
                        </a:rPr>
                        <a:t>ΣΥΝΟΛΟ ΕΚΡΟΩΝ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rgbClr val="FF0000"/>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hlink"/>
                          </a:solidFill>
                          <a:effectLst/>
                          <a:latin typeface="Arial" charset="0"/>
                        </a:rPr>
                        <a:t>ΚΑΘΑΡΗ ΤΑΜΕΙΑΚΗ ΡΟΗ</a:t>
                      </a:r>
                      <a:r>
                        <a:rPr kumimoji="0" lang="el-GR" sz="2800" b="1" i="0" u="none" strike="noStrike" cap="none" normalizeH="0" baseline="0" dirty="0" smtClean="0">
                          <a:ln>
                            <a:noFill/>
                          </a:ln>
                          <a:solidFill>
                            <a:schemeClr val="tx1"/>
                          </a:solidFill>
                          <a:effectLst/>
                          <a:latin typeface="Arial" charset="0"/>
                        </a:rPr>
                        <a:t> (</a:t>
                      </a:r>
                      <a:r>
                        <a:rPr kumimoji="0" lang="el-GR" sz="2800" b="1" i="0" u="none" strike="noStrike" cap="none" normalizeH="0" baseline="0" dirty="0" smtClean="0">
                          <a:ln>
                            <a:noFill/>
                          </a:ln>
                          <a:solidFill>
                            <a:srgbClr val="FF0000"/>
                          </a:solidFill>
                          <a:effectLst/>
                          <a:latin typeface="Arial" charset="0"/>
                        </a:rPr>
                        <a:t>ΕΚΡΟΗ</a:t>
                      </a:r>
                      <a:r>
                        <a:rPr kumimoji="0" lang="el-GR" sz="2800" b="1" i="0" u="none" strike="noStrike" cap="none" normalizeH="0" baseline="0" dirty="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  </a:t>
                      </a:r>
                      <a:r>
                        <a:rPr kumimoji="0" lang="el-GR" sz="2800" b="1" i="0" u="none" strike="noStrike" cap="none" normalizeH="0" baseline="0" dirty="0" smtClean="0">
                          <a:ln>
                            <a:noFill/>
                          </a:ln>
                          <a:solidFill>
                            <a:srgbClr val="FF0000"/>
                          </a:solidFill>
                          <a:effectLst/>
                          <a:latin typeface="Arial"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6483819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a:xfrm>
            <a:off x="0" y="171450"/>
            <a:ext cx="9144000" cy="504825"/>
          </a:xfrm>
          <a:noFill/>
        </p:spPr>
        <p:txBody>
          <a:bodyPr anchor="t"/>
          <a:lstStyle/>
          <a:p>
            <a:r>
              <a:rPr lang="el-GR" sz="3600" b="1" dirty="0" smtClean="0">
                <a:latin typeface="+mn-lt"/>
              </a:rPr>
              <a:t>Κύκλος ταμειακών ροών</a:t>
            </a:r>
            <a:r>
              <a:rPr lang="el-GR" sz="3600" dirty="0" smtClean="0">
                <a:latin typeface="+mn-lt"/>
              </a:rPr>
              <a:t> </a:t>
            </a:r>
            <a:r>
              <a:rPr lang="el-GR" sz="3600" b="1" dirty="0" smtClean="0">
                <a:latin typeface="+mn-lt"/>
              </a:rPr>
              <a:t>(1)</a:t>
            </a:r>
            <a:endParaRPr lang="el-GR" sz="3600" dirty="0" smtClean="0">
              <a:latin typeface="+mn-lt"/>
            </a:endParaRPr>
          </a:p>
        </p:txBody>
      </p:sp>
      <p:sp>
        <p:nvSpPr>
          <p:cNvPr id="101380" name="Rectangle 3"/>
          <p:cNvSpPr>
            <a:spLocks noGrp="1" noChangeArrowheads="1"/>
          </p:cNvSpPr>
          <p:nvPr>
            <p:ph type="body" idx="1"/>
          </p:nvPr>
        </p:nvSpPr>
        <p:spPr>
          <a:xfrm>
            <a:off x="457200" y="1163638"/>
            <a:ext cx="8229600" cy="4281487"/>
          </a:xfrm>
        </p:spPr>
        <p:txBody>
          <a:bodyPr/>
          <a:lstStyle/>
          <a:p>
            <a:pPr marL="0" indent="0" algn="just">
              <a:buFont typeface="Wingdings" pitchFamily="2" charset="2"/>
              <a:buNone/>
            </a:pPr>
            <a:r>
              <a:rPr lang="el-GR" sz="2800" dirty="0" smtClean="0"/>
              <a:t>Ολόκληρη η λειτουργία μιας επιχείρησης μπορεί να απεικονισθεί με την χρησιμοποίηση ενός ταμειακού κύκλου. </a:t>
            </a:r>
          </a:p>
          <a:p>
            <a:pPr marL="538163" lvl="1" indent="-355600">
              <a:buFontTx/>
              <a:buBlip>
                <a:blip r:embed="rId3"/>
              </a:buBlip>
            </a:pPr>
            <a:r>
              <a:rPr lang="el-GR" dirty="0" smtClean="0"/>
              <a:t>Η διαδικασία ξεκινά με την αποδοχή μιας παραγγελίας από μια επιχείρηση.</a:t>
            </a:r>
          </a:p>
          <a:p>
            <a:pPr marL="538163" lvl="1" indent="-355600">
              <a:buClr>
                <a:schemeClr val="tx1"/>
              </a:buClr>
              <a:buFontTx/>
              <a:buBlip>
                <a:blip r:embed="rId3"/>
              </a:buBlip>
            </a:pPr>
            <a:r>
              <a:rPr lang="el-GR" dirty="0" smtClean="0"/>
              <a:t>Η αποδοχή της παραγγελίας απαιτεί την αγορά πρώτων υλών.</a:t>
            </a:r>
          </a:p>
          <a:p>
            <a:pPr marL="538163" lvl="1" indent="-355600">
              <a:buClr>
                <a:schemeClr val="tx1"/>
              </a:buClr>
              <a:buFontTx/>
              <a:buBlip>
                <a:blip r:embed="rId3"/>
              </a:buBlip>
            </a:pPr>
            <a:r>
              <a:rPr lang="el-GR" dirty="0" smtClean="0"/>
              <a:t>Η αγορά αυτή δημιουργεί ένα πληρωτέο λογαριασμό.</a:t>
            </a:r>
          </a:p>
        </p:txBody>
      </p:sp>
    </p:spTree>
    <p:extLst>
      <p:ext uri="{BB962C8B-B14F-4D97-AF65-F5344CB8AC3E}">
        <p14:creationId xmlns:p14="http://schemas.microsoft.com/office/powerpoint/2010/main" val="3215306554"/>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179512" y="908720"/>
            <a:ext cx="8712968" cy="5688632"/>
          </a:xfrm>
        </p:spPr>
        <p:txBody>
          <a:bodyPr/>
          <a:lstStyle/>
          <a:p>
            <a:pPr lvl="1" algn="just">
              <a:buClr>
                <a:schemeClr val="tx1"/>
              </a:buClr>
              <a:buFontTx/>
              <a:buBlip>
                <a:blip r:embed="rId3"/>
              </a:buBlip>
            </a:pPr>
            <a:r>
              <a:rPr lang="el-GR" sz="3000" dirty="0" smtClean="0"/>
              <a:t>Με την χρησιμοποίηση εργασίας δημιουργούνται αποθέματα ημιτελών προϊόντων, τα οποία  στην συνέχεια μετατρέπονται σε αποθέματα τελικών προϊόντων.</a:t>
            </a:r>
          </a:p>
          <a:p>
            <a:pPr lvl="1" algn="just">
              <a:buClr>
                <a:schemeClr val="tx1"/>
              </a:buClr>
              <a:buFontTx/>
              <a:buBlip>
                <a:blip r:embed="rId3"/>
              </a:buBlip>
            </a:pPr>
            <a:r>
              <a:rPr lang="el-GR" sz="3000" dirty="0" smtClean="0"/>
              <a:t>Τα αποθέματα των τελικών προϊόντων πωλούνται, συνήθως με πίστωση, γεγονός που δημιουργεί ένα εισπρακτέο λογαριασμό.</a:t>
            </a:r>
          </a:p>
          <a:p>
            <a:pPr lvl="1" algn="just">
              <a:buClr>
                <a:schemeClr val="tx1"/>
              </a:buClr>
              <a:buFontTx/>
              <a:buBlip>
                <a:blip r:embed="rId3"/>
              </a:buBlip>
            </a:pPr>
            <a:r>
              <a:rPr lang="el-GR" sz="3000" dirty="0" smtClean="0"/>
              <a:t>Με την είσπραξη των απαιτήσεων η επιχείρηση μπορεί να εξοφλήσει τις βραχυπρόθεσμες υποχρεώσεις της και να αρχίσει πάλι η ίδια κυκλική διαδικασία. </a:t>
            </a:r>
          </a:p>
        </p:txBody>
      </p:sp>
      <p:sp>
        <p:nvSpPr>
          <p:cNvPr id="102404" name="Rectangle 5"/>
          <p:cNvSpPr>
            <a:spLocks noGrp="1" noChangeArrowheads="1"/>
          </p:cNvSpPr>
          <p:nvPr>
            <p:ph type="title"/>
          </p:nvPr>
        </p:nvSpPr>
        <p:spPr>
          <a:xfrm>
            <a:off x="0" y="171450"/>
            <a:ext cx="9144000" cy="504825"/>
          </a:xfrm>
          <a:noFill/>
        </p:spPr>
        <p:txBody>
          <a:bodyPr anchor="t"/>
          <a:lstStyle/>
          <a:p>
            <a:r>
              <a:rPr lang="el-GR" sz="3600" b="1" dirty="0" smtClean="0">
                <a:latin typeface="+mn-lt"/>
              </a:rPr>
              <a:t>Κύκλος ταμειακών ροών</a:t>
            </a:r>
            <a:r>
              <a:rPr lang="el-GR" sz="3600" dirty="0" smtClean="0">
                <a:latin typeface="+mn-lt"/>
              </a:rPr>
              <a:t> </a:t>
            </a:r>
            <a:r>
              <a:rPr lang="el-GR" sz="3600" b="1" dirty="0" smtClean="0">
                <a:latin typeface="+mn-lt"/>
              </a:rPr>
              <a:t>(2)</a:t>
            </a:r>
          </a:p>
        </p:txBody>
      </p:sp>
    </p:spTree>
    <p:extLst>
      <p:ext uri="{BB962C8B-B14F-4D97-AF65-F5344CB8AC3E}">
        <p14:creationId xmlns:p14="http://schemas.microsoft.com/office/powerpoint/2010/main" val="2731201790"/>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subTitle" idx="1"/>
          </p:nvPr>
        </p:nvSpPr>
        <p:spPr>
          <a:xfrm>
            <a:off x="251520" y="836712"/>
            <a:ext cx="8568952" cy="5760639"/>
          </a:xfrm>
        </p:spPr>
        <p:txBody>
          <a:bodyPr/>
          <a:lstStyle/>
          <a:p>
            <a:pPr marL="355600" indent="-355600" algn="just">
              <a:buFont typeface="Wingdings" pitchFamily="2" charset="2"/>
              <a:buBlip>
                <a:blip r:embed="rId3"/>
              </a:buBlip>
            </a:pPr>
            <a:r>
              <a:rPr lang="el-GR" dirty="0" smtClean="0"/>
              <a:t>Η ταμειακή ροή περιλαμβάνει την πραγματική εισροή μετρητών στο ταμείο της επιχείρησης, καθώς επίσης και την πραγματική εκροή μετρητών από το ταμείο της επιχείρησης.  </a:t>
            </a:r>
          </a:p>
          <a:p>
            <a:pPr marL="355600" indent="-355600" algn="just">
              <a:buFont typeface="Wingdings" pitchFamily="2" charset="2"/>
              <a:buBlip>
                <a:blip r:embed="rId3"/>
              </a:buBlip>
            </a:pPr>
            <a:r>
              <a:rPr lang="el-GR" dirty="0" smtClean="0"/>
              <a:t>Αυτό που ενδιαφέρει μια επιχείρηση για την αξιολόγηση ενός επενδυτικού έργου είναι οι μετά από φόρους πρόσθετες ταμειακές ροές οι οποίες θα προκύψουν από την αποδοχή του  επενδυτικού έργου, και όχι οι ήδη υπάρχουσες ταμειακές ροές.</a:t>
            </a:r>
          </a:p>
        </p:txBody>
      </p:sp>
      <p:sp>
        <p:nvSpPr>
          <p:cNvPr id="2053" name="Text Box 5"/>
          <p:cNvSpPr txBox="1">
            <a:spLocks noChangeArrowheads="1"/>
          </p:cNvSpPr>
          <p:nvPr/>
        </p:nvSpPr>
        <p:spPr bwMode="auto">
          <a:xfrm>
            <a:off x="0" y="196850"/>
            <a:ext cx="9144000" cy="646331"/>
          </a:xfrm>
          <a:prstGeom prst="rect">
            <a:avLst/>
          </a:prstGeom>
          <a:noFill/>
          <a:ln w="9525">
            <a:noFill/>
            <a:miter lim="800000"/>
            <a:headEnd/>
            <a:tailEnd/>
          </a:ln>
          <a:effectLst/>
        </p:spPr>
        <p:txBody>
          <a:bodyPr>
            <a:spAutoFit/>
          </a:bodyPr>
          <a:lstStyle/>
          <a:p>
            <a:pPr algn="ctr">
              <a:spcBef>
                <a:spcPct val="50000"/>
              </a:spcBef>
              <a:defRPr/>
            </a:pPr>
            <a:r>
              <a:rPr lang="el-GR" sz="3600" b="1" dirty="0"/>
              <a:t>ΤΑΜΕΙΑΚΗ ΡΟΗ (1)</a:t>
            </a:r>
          </a:p>
        </p:txBody>
      </p:sp>
    </p:spTree>
    <p:extLst>
      <p:ext uri="{BB962C8B-B14F-4D97-AF65-F5344CB8AC3E}">
        <p14:creationId xmlns:p14="http://schemas.microsoft.com/office/powerpoint/2010/main" val="3873762726"/>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251520" y="836712"/>
            <a:ext cx="8640960" cy="5832648"/>
          </a:xfrm>
        </p:spPr>
        <p:txBody>
          <a:bodyPr/>
          <a:lstStyle/>
          <a:p>
            <a:pPr algn="just">
              <a:lnSpc>
                <a:spcPct val="90000"/>
              </a:lnSpc>
            </a:pPr>
            <a:r>
              <a:rPr lang="el-GR" dirty="0" smtClean="0"/>
              <a:t>Οι ταμειακές ροές οι οποίες ενδιαφέρουν την επιχείρηση είναι οι </a:t>
            </a:r>
            <a:r>
              <a:rPr lang="el-GR" b="1" dirty="0" smtClean="0"/>
              <a:t>μετά από φόρους ταμειακές ροές</a:t>
            </a:r>
            <a:r>
              <a:rPr lang="el-GR" dirty="0" smtClean="0"/>
              <a:t>. </a:t>
            </a:r>
          </a:p>
          <a:p>
            <a:pPr algn="just">
              <a:lnSpc>
                <a:spcPct val="90000"/>
              </a:lnSpc>
            </a:pPr>
            <a:r>
              <a:rPr lang="el-GR" dirty="0" smtClean="0"/>
              <a:t>Η επιχείρηση ενδιαφέρεται για τις </a:t>
            </a:r>
            <a:r>
              <a:rPr lang="el-GR" b="1" dirty="0" smtClean="0"/>
              <a:t>αυξημένες ή πρόσθετες ταμειακές ροές</a:t>
            </a:r>
            <a:r>
              <a:rPr lang="el-GR" dirty="0" smtClean="0"/>
              <a:t>.</a:t>
            </a:r>
          </a:p>
          <a:p>
            <a:pPr algn="just">
              <a:lnSpc>
                <a:spcPct val="90000"/>
              </a:lnSpc>
            </a:pPr>
            <a:r>
              <a:rPr lang="el-GR" dirty="0" smtClean="0"/>
              <a:t>Εφόσον οι ταμειακές ροές αναφέρονται στο μέλλον, ο προσδιορισμός τους δεν πρέπει να βασίζεται σε ιστορικό κόστος αλλά στο </a:t>
            </a:r>
            <a:r>
              <a:rPr lang="el-GR" b="1" dirty="0" smtClean="0"/>
              <a:t>κόστος ευκαιρίας</a:t>
            </a:r>
            <a:r>
              <a:rPr lang="el-GR" dirty="0" smtClean="0"/>
              <a:t> τους.</a:t>
            </a:r>
          </a:p>
          <a:p>
            <a:pPr algn="just">
              <a:lnSpc>
                <a:spcPct val="90000"/>
              </a:lnSpc>
            </a:pPr>
            <a:r>
              <a:rPr lang="el-GR" dirty="0" smtClean="0"/>
              <a:t>Βασική σημασία για την αξιολόγηση των επενδύσεων έχει και η χρονική στιγμή κατά την οποία πραγματοποιούνται αυτές. </a:t>
            </a:r>
          </a:p>
        </p:txBody>
      </p:sp>
      <p:sp>
        <p:nvSpPr>
          <p:cNvPr id="5125" name="Text Box 5"/>
          <p:cNvSpPr txBox="1">
            <a:spLocks noChangeArrowheads="1"/>
          </p:cNvSpPr>
          <p:nvPr/>
        </p:nvSpPr>
        <p:spPr bwMode="auto">
          <a:xfrm>
            <a:off x="0" y="196850"/>
            <a:ext cx="9144000" cy="646331"/>
          </a:xfrm>
          <a:prstGeom prst="rect">
            <a:avLst/>
          </a:prstGeom>
          <a:noFill/>
          <a:ln w="9525">
            <a:noFill/>
            <a:miter lim="800000"/>
            <a:headEnd/>
            <a:tailEnd/>
          </a:ln>
          <a:effectLst/>
        </p:spPr>
        <p:txBody>
          <a:bodyPr>
            <a:spAutoFit/>
          </a:bodyPr>
          <a:lstStyle/>
          <a:p>
            <a:pPr algn="ctr">
              <a:spcBef>
                <a:spcPct val="50000"/>
              </a:spcBef>
              <a:defRPr/>
            </a:pPr>
            <a:r>
              <a:rPr lang="el-GR" sz="3600" b="1" dirty="0"/>
              <a:t>ΤΑΜΕΙΑΚΗ ΡΟΗ (2)</a:t>
            </a:r>
          </a:p>
        </p:txBody>
      </p:sp>
    </p:spTree>
    <p:extLst>
      <p:ext uri="{BB962C8B-B14F-4D97-AF65-F5344CB8AC3E}">
        <p14:creationId xmlns:p14="http://schemas.microsoft.com/office/powerpoint/2010/main" val="545079412"/>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a:xfrm>
            <a:off x="323528" y="980728"/>
            <a:ext cx="8568060" cy="5616624"/>
          </a:xfrm>
        </p:spPr>
        <p:txBody>
          <a:bodyPr/>
          <a:lstStyle/>
          <a:p>
            <a:pPr marL="0" indent="0" algn="just">
              <a:lnSpc>
                <a:spcPct val="90000"/>
              </a:lnSpc>
              <a:buFont typeface="Wingdings" pitchFamily="2" charset="2"/>
              <a:buNone/>
            </a:pPr>
            <a:r>
              <a:rPr lang="el-GR" dirty="0" smtClean="0"/>
              <a:t>Γενικά, οι ταμειακές ροές μιας επενδυτικής πρότασης εμπίπτουν σε μια από τις παρακάτω τρεις κατηγορίες:</a:t>
            </a:r>
          </a:p>
          <a:p>
            <a:pPr marL="0" indent="0" algn="just">
              <a:lnSpc>
                <a:spcPct val="90000"/>
              </a:lnSpc>
              <a:buFont typeface="Wingdings" pitchFamily="2" charset="2"/>
              <a:buNone/>
            </a:pPr>
            <a:endParaRPr lang="el-GR" dirty="0" smtClean="0"/>
          </a:p>
          <a:p>
            <a:pPr marL="1250950" lvl="1" indent="-533400" algn="just">
              <a:lnSpc>
                <a:spcPct val="90000"/>
              </a:lnSpc>
              <a:buClr>
                <a:schemeClr val="tx1"/>
              </a:buClr>
              <a:buSzPct val="95000"/>
              <a:buFont typeface="Wingdings" pitchFamily="2" charset="2"/>
              <a:buBlip>
                <a:blip r:embed="rId3"/>
              </a:buBlip>
            </a:pPr>
            <a:r>
              <a:rPr lang="el-GR" sz="3200" b="1" dirty="0" smtClean="0"/>
              <a:t>Αρχικό κόστος.</a:t>
            </a:r>
            <a:r>
              <a:rPr lang="el-GR" sz="3200" dirty="0" smtClean="0"/>
              <a:t> </a:t>
            </a:r>
          </a:p>
          <a:p>
            <a:pPr marL="1250950" lvl="1" indent="-533400">
              <a:lnSpc>
                <a:spcPct val="90000"/>
              </a:lnSpc>
              <a:buClr>
                <a:schemeClr val="tx1"/>
              </a:buClr>
              <a:buSzPct val="95000"/>
              <a:buFont typeface="Wingdings" pitchFamily="2" charset="2"/>
              <a:buBlip>
                <a:blip r:embed="rId3"/>
              </a:buBlip>
            </a:pPr>
            <a:r>
              <a:rPr lang="el-GR" sz="3200" b="1" dirty="0" smtClean="0"/>
              <a:t>Πρόσθετες ετήσιες ταμειακές ροές </a:t>
            </a:r>
            <a:r>
              <a:rPr lang="el-GR" sz="3200" dirty="0" smtClean="0"/>
              <a:t>που προέρχονται από την αποδοχή της επένδυσης.</a:t>
            </a:r>
          </a:p>
          <a:p>
            <a:pPr marL="1250950" lvl="1" indent="-533400" algn="just">
              <a:lnSpc>
                <a:spcPct val="90000"/>
              </a:lnSpc>
              <a:buClr>
                <a:schemeClr val="tx1"/>
              </a:buClr>
              <a:buSzPct val="95000"/>
              <a:buFont typeface="Wingdings" pitchFamily="2" charset="2"/>
              <a:buBlip>
                <a:blip r:embed="rId3"/>
              </a:buBlip>
            </a:pPr>
            <a:r>
              <a:rPr lang="el-GR" sz="3200" b="1" dirty="0" smtClean="0"/>
              <a:t>Τελική ταμειακή ροή.</a:t>
            </a:r>
            <a:endParaRPr lang="el-GR" sz="3200" dirty="0" smtClean="0"/>
          </a:p>
        </p:txBody>
      </p:sp>
      <p:sp>
        <p:nvSpPr>
          <p:cNvPr id="3077" name="Text Box 5"/>
          <p:cNvSpPr txBox="1">
            <a:spLocks noChangeArrowheads="1"/>
          </p:cNvSpPr>
          <p:nvPr/>
        </p:nvSpPr>
        <p:spPr bwMode="auto">
          <a:xfrm>
            <a:off x="0" y="196850"/>
            <a:ext cx="9144000" cy="646331"/>
          </a:xfrm>
          <a:prstGeom prst="rect">
            <a:avLst/>
          </a:prstGeom>
          <a:noFill/>
          <a:ln w="9525">
            <a:noFill/>
            <a:miter lim="800000"/>
            <a:headEnd/>
            <a:tailEnd/>
          </a:ln>
          <a:effectLst/>
        </p:spPr>
        <p:txBody>
          <a:bodyPr>
            <a:spAutoFit/>
          </a:bodyPr>
          <a:lstStyle/>
          <a:p>
            <a:pPr algn="ctr">
              <a:spcBef>
                <a:spcPct val="50000"/>
              </a:spcBef>
              <a:defRPr/>
            </a:pPr>
            <a:r>
              <a:rPr lang="el-GR" sz="3600" b="1" dirty="0"/>
              <a:t>ΤΑΜΕΙΑΚΗ ΡΟΗ (3)</a:t>
            </a:r>
          </a:p>
        </p:txBody>
      </p:sp>
    </p:spTree>
    <p:extLst>
      <p:ext uri="{BB962C8B-B14F-4D97-AF65-F5344CB8AC3E}">
        <p14:creationId xmlns:p14="http://schemas.microsoft.com/office/powerpoint/2010/main" val="1729139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123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dirty="0" smtClean="0"/>
              <a:t>Ελαχιστοποίηση του τραπεζικού κόστους</a:t>
            </a:r>
            <a:endParaRPr lang="el-GR" dirty="0"/>
          </a:p>
        </p:txBody>
      </p:sp>
      <p:sp>
        <p:nvSpPr>
          <p:cNvPr id="3" name="2 - Θέση περιεχομένου"/>
          <p:cNvSpPr>
            <a:spLocks noGrp="1"/>
          </p:cNvSpPr>
          <p:nvPr>
            <p:ph idx="1"/>
          </p:nvPr>
        </p:nvSpPr>
        <p:spPr>
          <a:xfrm>
            <a:off x="0" y="1600200"/>
            <a:ext cx="9144000" cy="4525963"/>
          </a:xfrm>
        </p:spPr>
        <p:txBody>
          <a:bodyPr/>
          <a:lstStyle/>
          <a:p>
            <a:pPr algn="just"/>
            <a:r>
              <a:rPr lang="el-GR" dirty="0" smtClean="0"/>
              <a:t>Αυτό πιθανόν να αφορά την περιοδική ανάλυση του κόστους και του οφέλους διαφόρων τραπεζικών υπηρεσιών, επανεξέταση της ποιότητας των τραπεζικών υπηρεσιών, και επιλεκτική χρησιμοποίηση της πρόσκλησης για επαναδιαπραγμάτευση των όρων με τους οποίους η εταιρεία συνεργάζεται με κάποια Τράπεζα.</a:t>
            </a:r>
          </a:p>
          <a:p>
            <a:endParaRPr lang="el-GR" dirty="0"/>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p:nvPr>
        </p:nvSpPr>
        <p:spPr>
          <a:xfrm>
            <a:off x="0" y="69850"/>
            <a:ext cx="9144000" cy="694854"/>
          </a:xfrm>
          <a:noFill/>
        </p:spPr>
        <p:txBody>
          <a:bodyPr anchor="t"/>
          <a:lstStyle/>
          <a:p>
            <a:r>
              <a:rPr lang="el-GR" sz="3600" b="1" dirty="0" smtClean="0"/>
              <a:t>Υπολογισμός του αρχικού κόστους</a:t>
            </a:r>
            <a:r>
              <a:rPr lang="el-GR" sz="3600" dirty="0" smtClean="0"/>
              <a:t> </a:t>
            </a:r>
          </a:p>
        </p:txBody>
      </p:sp>
      <p:sp>
        <p:nvSpPr>
          <p:cNvPr id="117764" name="Rectangle 4"/>
          <p:cNvSpPr>
            <a:spLocks noGrp="1" noChangeArrowheads="1"/>
          </p:cNvSpPr>
          <p:nvPr>
            <p:ph type="body" sz="half" idx="1"/>
          </p:nvPr>
        </p:nvSpPr>
        <p:spPr>
          <a:xfrm>
            <a:off x="251520" y="836712"/>
            <a:ext cx="8641655" cy="5760640"/>
          </a:xfrm>
        </p:spPr>
        <p:txBody>
          <a:bodyPr/>
          <a:lstStyle/>
          <a:p>
            <a:pPr>
              <a:buFont typeface="Wingdings" pitchFamily="2" charset="2"/>
              <a:buNone/>
            </a:pPr>
            <a:r>
              <a:rPr lang="el-GR" sz="3000" b="1" dirty="0" smtClean="0"/>
              <a:t>Αρχικές εκροές:</a:t>
            </a:r>
            <a:endParaRPr lang="el-GR" sz="3000" dirty="0" smtClean="0"/>
          </a:p>
          <a:p>
            <a:pPr algn="just"/>
            <a:r>
              <a:rPr lang="el-GR" sz="3000" dirty="0" smtClean="0"/>
              <a:t>Κόστος αγοράς νέων αγαθών</a:t>
            </a:r>
          </a:p>
          <a:p>
            <a:pPr algn="just"/>
            <a:r>
              <a:rPr lang="el-GR" sz="3000" dirty="0" smtClean="0"/>
              <a:t>Κόστος μεταφοράς νέων αγαθών</a:t>
            </a:r>
          </a:p>
          <a:p>
            <a:pPr algn="just"/>
            <a:r>
              <a:rPr lang="el-GR" sz="3000" dirty="0" smtClean="0"/>
              <a:t>Κόστος εγκατάστασης νέων αγαθών</a:t>
            </a:r>
          </a:p>
          <a:p>
            <a:pPr algn="just"/>
            <a:r>
              <a:rPr lang="el-GR" sz="3000" dirty="0" smtClean="0"/>
              <a:t>Άλλες πρόσθετες δαπάνες οι οποίες σχετίζονται με την εγκατάσταση και χρησιμοποίηση των νέων αγαθών</a:t>
            </a:r>
          </a:p>
          <a:p>
            <a:pPr algn="just"/>
            <a:r>
              <a:rPr lang="el-GR" sz="3000" dirty="0" smtClean="0"/>
              <a:t>Αύξηση στο μόνιμο κεφάλαιο κίνησης λόγω της χρησιμοποίησης των νέων αγαθών </a:t>
            </a:r>
          </a:p>
          <a:p>
            <a:pPr algn="just"/>
            <a:r>
              <a:rPr lang="el-GR" sz="3000" dirty="0" smtClean="0"/>
              <a:t>Καταβολή πρόσθετου φόρου από την πώληση υπαρχόντων μηχανημάτων</a:t>
            </a:r>
          </a:p>
        </p:txBody>
      </p:sp>
    </p:spTree>
    <p:extLst>
      <p:ext uri="{BB962C8B-B14F-4D97-AF65-F5344CB8AC3E}">
        <p14:creationId xmlns:p14="http://schemas.microsoft.com/office/powerpoint/2010/main" val="2005185182"/>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4"/>
          <p:cNvSpPr>
            <a:spLocks noGrp="1" noChangeArrowheads="1"/>
          </p:cNvSpPr>
          <p:nvPr>
            <p:ph type="body" idx="1"/>
          </p:nvPr>
        </p:nvSpPr>
        <p:spPr>
          <a:xfrm>
            <a:off x="323528" y="1052736"/>
            <a:ext cx="8640960" cy="5400599"/>
          </a:xfrm>
          <a:noFill/>
        </p:spPr>
        <p:txBody>
          <a:bodyPr/>
          <a:lstStyle/>
          <a:p>
            <a:pPr algn="just"/>
            <a:r>
              <a:rPr lang="el-GR" dirty="0" smtClean="0"/>
              <a:t>Έσοδα από πώληση υπαρχόντων μηχανημάτων.</a:t>
            </a:r>
          </a:p>
          <a:p>
            <a:pPr algn="just"/>
            <a:r>
              <a:rPr lang="el-GR" dirty="0" smtClean="0"/>
              <a:t>Φορολογική εξοικονόμηση από πώληση υπαρχόντων μηχανημάτων με ζημία.</a:t>
            </a:r>
          </a:p>
          <a:p>
            <a:endParaRPr lang="el-GR" dirty="0" smtClean="0"/>
          </a:p>
          <a:p>
            <a:pPr algn="ctr">
              <a:buFont typeface="Wingdings" pitchFamily="2" charset="2"/>
              <a:buNone/>
            </a:pPr>
            <a:r>
              <a:rPr lang="el-GR" b="1" dirty="0" smtClean="0"/>
              <a:t>Αρχικό Κόστος Επένδυσης</a:t>
            </a:r>
            <a:r>
              <a:rPr lang="el-GR" dirty="0" smtClean="0"/>
              <a:t> =</a:t>
            </a:r>
            <a:r>
              <a:rPr lang="el-GR" b="1" dirty="0" smtClean="0"/>
              <a:t> </a:t>
            </a:r>
          </a:p>
          <a:p>
            <a:pPr algn="ctr">
              <a:buFont typeface="Wingdings" pitchFamily="2" charset="2"/>
              <a:buNone/>
            </a:pPr>
            <a:r>
              <a:rPr lang="el-GR" b="1" dirty="0" smtClean="0"/>
              <a:t>Αρχικές Εκροές – Αρχικές Εισροές</a:t>
            </a:r>
          </a:p>
        </p:txBody>
      </p:sp>
      <p:sp>
        <p:nvSpPr>
          <p:cNvPr id="32773" name="Rectangle 5"/>
          <p:cNvSpPr>
            <a:spLocks noChangeArrowheads="1"/>
          </p:cNvSpPr>
          <p:nvPr/>
        </p:nvSpPr>
        <p:spPr bwMode="auto">
          <a:xfrm>
            <a:off x="0" y="260350"/>
            <a:ext cx="9144000" cy="565150"/>
          </a:xfrm>
          <a:prstGeom prst="rect">
            <a:avLst/>
          </a:prstGeom>
          <a:noFill/>
          <a:ln w="9525">
            <a:noFill/>
            <a:miter lim="800000"/>
            <a:headEnd/>
            <a:tailEnd/>
          </a:ln>
          <a:effectLst/>
        </p:spPr>
        <p:txBody>
          <a:bodyPr/>
          <a:lstStyle/>
          <a:p>
            <a:pPr marL="342900" indent="-342900" algn="ctr">
              <a:lnSpc>
                <a:spcPct val="80000"/>
              </a:lnSpc>
              <a:spcBef>
                <a:spcPct val="20000"/>
              </a:spcBef>
              <a:buClr>
                <a:schemeClr val="hlink"/>
              </a:buClr>
              <a:buSzPct val="90000"/>
              <a:buFont typeface="Wingdings" pitchFamily="2" charset="2"/>
              <a:buNone/>
              <a:defRPr/>
            </a:pPr>
            <a:r>
              <a:rPr lang="el-GR" sz="3600" b="1" dirty="0"/>
              <a:t>Αρχικές εισροές:</a:t>
            </a:r>
          </a:p>
        </p:txBody>
      </p:sp>
    </p:spTree>
    <p:extLst>
      <p:ext uri="{BB962C8B-B14F-4D97-AF65-F5344CB8AC3E}">
        <p14:creationId xmlns:p14="http://schemas.microsoft.com/office/powerpoint/2010/main" val="3428749272"/>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a:xfrm>
            <a:off x="0" y="82550"/>
            <a:ext cx="9144000" cy="826170"/>
          </a:xfrm>
          <a:noFill/>
        </p:spPr>
        <p:txBody>
          <a:bodyPr anchor="t"/>
          <a:lstStyle/>
          <a:p>
            <a:r>
              <a:rPr lang="el-GR" sz="3600" b="1" dirty="0" smtClean="0"/>
              <a:t>Υπολογισμός των πρόσθετων ετήσιων ταμειακών ροών</a:t>
            </a:r>
            <a:r>
              <a:rPr lang="el-GR" sz="3600" dirty="0" smtClean="0"/>
              <a:t> </a:t>
            </a:r>
          </a:p>
        </p:txBody>
      </p:sp>
      <p:sp>
        <p:nvSpPr>
          <p:cNvPr id="119812" name="Rectangle 3"/>
          <p:cNvSpPr>
            <a:spLocks noGrp="1" noChangeArrowheads="1"/>
          </p:cNvSpPr>
          <p:nvPr>
            <p:ph type="body" idx="1"/>
          </p:nvPr>
        </p:nvSpPr>
        <p:spPr>
          <a:xfrm>
            <a:off x="179512" y="1196752"/>
            <a:ext cx="8734301" cy="5472608"/>
          </a:xfrm>
        </p:spPr>
        <p:txBody>
          <a:bodyPr/>
          <a:lstStyle/>
          <a:p>
            <a:pPr marL="0" indent="0">
              <a:buFont typeface="Wingdings" pitchFamily="2" charset="2"/>
              <a:buNone/>
            </a:pPr>
            <a:r>
              <a:rPr lang="el-GR" dirty="0" smtClean="0"/>
              <a:t>Ορισμένοι από τους πιο συνηθισμένους υπολογισμούς, οι οποίοι περιλαμβάνονται στον καθορισμό των αυξημένων ετήσιων ταμειακών ροών μετά από φόρους μιας επένδυσης είναι:</a:t>
            </a:r>
            <a:endParaRPr lang="en-US" dirty="0" smtClean="0"/>
          </a:p>
          <a:p>
            <a:pPr marL="820738" lvl="1">
              <a:buClr>
                <a:schemeClr val="tx1"/>
              </a:buClr>
              <a:buSzPct val="95000"/>
              <a:buFontTx/>
              <a:buBlip>
                <a:blip r:embed="rId3"/>
              </a:buBlip>
            </a:pPr>
            <a:r>
              <a:rPr lang="el-GR" sz="3200" dirty="0" smtClean="0"/>
              <a:t>Αυξημένα έσοδα πέραν των αυξημένων δαπανών.</a:t>
            </a:r>
          </a:p>
          <a:p>
            <a:pPr marL="820738" lvl="1">
              <a:buClr>
                <a:schemeClr val="tx1"/>
              </a:buClr>
              <a:buSzPct val="95000"/>
              <a:buFontTx/>
              <a:buBlip>
                <a:blip r:embed="rId3"/>
              </a:buBlip>
            </a:pPr>
            <a:r>
              <a:rPr lang="el-GR" sz="3200" dirty="0" smtClean="0"/>
              <a:t>Εξοικονόμηση εργατικών, πρώτων υλών και λοιπών δαπανών.</a:t>
            </a:r>
          </a:p>
          <a:p>
            <a:pPr marL="820738" lvl="1">
              <a:buClr>
                <a:schemeClr val="tx1"/>
              </a:buClr>
              <a:buSzPct val="95000"/>
              <a:buFontTx/>
              <a:buBlip>
                <a:blip r:embed="rId3"/>
              </a:buBlip>
            </a:pPr>
            <a:r>
              <a:rPr lang="el-GR" sz="3200" dirty="0" smtClean="0"/>
              <a:t>Φορολογική εξοικονόμηση από την αύξηση της απόσβεσης.</a:t>
            </a:r>
          </a:p>
        </p:txBody>
      </p:sp>
    </p:spTree>
    <p:extLst>
      <p:ext uri="{BB962C8B-B14F-4D97-AF65-F5344CB8AC3E}">
        <p14:creationId xmlns:p14="http://schemas.microsoft.com/office/powerpoint/2010/main" val="179243803"/>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311151" y="271463"/>
            <a:ext cx="7686630" cy="647700"/>
          </a:xfrm>
        </p:spPr>
        <p:txBody>
          <a:bodyPr>
            <a:normAutofit fontScale="90000"/>
          </a:bodyPr>
          <a:lstStyle/>
          <a:p>
            <a:r>
              <a:rPr lang="el-GR" b="1" dirty="0">
                <a:solidFill>
                  <a:srgbClr val="FF0000"/>
                </a:solidFill>
              </a:rPr>
              <a:t>ΚΑΤΑΡΤΙΣΗ ΤΗΣ ΚΑΤΑΣΤΑΣΗΣ ΤΑΜΕΙΑΚΩΝ ΡΟΩΝ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467" y="1334597"/>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a:r>
              <a:rPr lang="el-GR" sz="2400" dirty="0"/>
              <a:t>Στην Κατάσταση Ταμειακών Ροών εμφανίζονται πληροφορίες σχετικά με τις μεταβολές στα ταμειακά διαθέσιμα μιας επιχείρησης, κατατάσσοντας τις ταμειακές ροές της χρήσης σε ροές από </a:t>
            </a:r>
            <a:endParaRPr lang="el-GR" sz="2400" dirty="0" smtClean="0"/>
          </a:p>
          <a:p>
            <a:pPr marL="457200" indent="-457200">
              <a:buFont typeface="+mj-lt"/>
              <a:buAutoNum type="arabicPeriod"/>
            </a:pPr>
            <a:r>
              <a:rPr lang="el-GR" sz="2400" b="1" dirty="0" smtClean="0"/>
              <a:t>Επιχειρηματικές</a:t>
            </a:r>
            <a:r>
              <a:rPr lang="el-GR" sz="2400" b="1" dirty="0"/>
              <a:t>, </a:t>
            </a:r>
            <a:endParaRPr lang="el-GR" sz="2400" b="1" dirty="0" smtClean="0"/>
          </a:p>
          <a:p>
            <a:pPr marL="457200" indent="-457200">
              <a:buFont typeface="+mj-lt"/>
              <a:buAutoNum type="arabicPeriod"/>
            </a:pPr>
            <a:r>
              <a:rPr lang="el-GR" sz="2400" b="1" dirty="0" smtClean="0"/>
              <a:t>Επενδυτικές </a:t>
            </a:r>
            <a:r>
              <a:rPr lang="el-GR" sz="2400" b="1" dirty="0"/>
              <a:t>και </a:t>
            </a:r>
            <a:endParaRPr lang="el-GR" sz="2400" b="1" dirty="0" smtClean="0"/>
          </a:p>
          <a:p>
            <a:pPr marL="457200" indent="-457200">
              <a:buFont typeface="+mj-lt"/>
              <a:buAutoNum type="arabicPeriod"/>
            </a:pPr>
            <a:r>
              <a:rPr lang="el-GR" sz="2400" b="1" dirty="0" smtClean="0"/>
              <a:t>Χρηματοοικονομικές </a:t>
            </a:r>
            <a:r>
              <a:rPr lang="el-GR" sz="2400" b="1" dirty="0"/>
              <a:t>δραστηριότητες</a:t>
            </a:r>
            <a:r>
              <a:rPr lang="el-GR" sz="2400" dirty="0"/>
              <a:t>. </a:t>
            </a:r>
            <a:endParaRPr lang="el-GR" sz="2400" dirty="0" smtClean="0"/>
          </a:p>
          <a:p>
            <a:pPr marL="457200" indent="-457200"/>
            <a:endParaRPr lang="el-GR" sz="2400" dirty="0" smtClean="0"/>
          </a:p>
          <a:p>
            <a:pPr algn="just"/>
            <a:r>
              <a:rPr lang="el-GR" sz="2400" dirty="0" smtClean="0"/>
              <a:t>Βάσει </a:t>
            </a:r>
            <a:r>
              <a:rPr lang="el-GR" sz="2400" dirty="0"/>
              <a:t>του Κύκλου της Ταμειακής Ροής που αποτυπώνεται στο γράφημα που ακολουθεί, η Κατάσταση Ταμειακών Ροών καταγράφει τις </a:t>
            </a:r>
            <a:r>
              <a:rPr lang="el-GR" sz="2400" b="1" i="1" dirty="0"/>
              <a:t>«μεταβολές»</a:t>
            </a:r>
            <a:r>
              <a:rPr lang="el-GR" sz="2400" dirty="0"/>
              <a:t> σε όλες τις λειτουργίες της επιχείρησης, που επηρεάζουν τα ταμειακά διαθέσιμα</a:t>
            </a:r>
            <a:r>
              <a:rPr lang="el-GR" sz="2400" dirty="0" smtClean="0"/>
              <a:t>.</a:t>
            </a:r>
            <a:endParaRPr lang="el-GR" sz="24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503</a:t>
            </a:fld>
            <a:endParaRPr lang="el-GR" dirty="0"/>
          </a:p>
        </p:txBody>
      </p:sp>
    </p:spTree>
  </p:cSld>
  <p:clrMapOvr>
    <a:masterClrMapping/>
  </p:clrMapOvr>
  <p:transition/>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99592" y="260648"/>
            <a:ext cx="7686630" cy="647700"/>
          </a:xfrm>
        </p:spPr>
        <p:txBody>
          <a:bodyPr>
            <a:normAutofit fontScale="90000"/>
          </a:bodyPr>
          <a:lstStyle/>
          <a:p>
            <a:r>
              <a:rPr lang="el-GR" b="1" dirty="0">
                <a:solidFill>
                  <a:srgbClr val="FF0000"/>
                </a:solidFill>
              </a:rPr>
              <a:t>ΚΑΤΑΡΤΙΣΗ ΤΗΣ ΚΑΤΑΣΤΑΣΗΣ ΤΑΜΕΙΑΚΩΝ ΡΟΩΝ</a:t>
            </a:r>
            <a:endParaRPr lang="en-US" noProof="1" smtClean="0">
              <a:solidFill>
                <a:srgbClr val="FF0000"/>
              </a:solidFill>
              <a:latin typeface="Times New Roman" pitchFamily="18" charset="0"/>
              <a:cs typeface="Times New Roman" pitchFamily="18" charset="0"/>
            </a:endParaRPr>
          </a:p>
        </p:txBody>
      </p:sp>
      <p:pic>
        <p:nvPicPr>
          <p:cNvPr id="1026" name="Εικόνα 4" descr="https://documents.lucidchart.com/documents/35cca01d-df86-4ee8-a39f-9b42682938d2/pages/0_0?a=884&amp;x=-23&amp;y=109&amp;w=1382&amp;h=1131&amp;store=1&amp;accept=image%2F*&amp;auth=LCA%207a677efee785e60cc11d8e728828ef3d6e0a63ae-ts%3D1457936489"/>
          <p:cNvPicPr>
            <a:picLocks noChangeAspect="1" noChangeArrowheads="1"/>
          </p:cNvPicPr>
          <p:nvPr/>
        </p:nvPicPr>
        <p:blipFill>
          <a:blip r:embed="rId3" cstate="print"/>
          <a:srcRect/>
          <a:stretch>
            <a:fillRect/>
          </a:stretch>
        </p:blipFill>
        <p:spPr bwMode="auto">
          <a:xfrm>
            <a:off x="1187624" y="1124745"/>
            <a:ext cx="7056784" cy="5472608"/>
          </a:xfrm>
          <a:prstGeom prst="rect">
            <a:avLst/>
          </a:prstGeom>
          <a:noFill/>
          <a:ln w="9525">
            <a:noFill/>
            <a:miter lim="800000"/>
            <a:headEnd/>
            <a:tailEnd/>
          </a:ln>
        </p:spPr>
      </p:pic>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504</a:t>
            </a:fld>
            <a:endParaRPr lang="el-GR" dirty="0"/>
          </a:p>
        </p:txBody>
      </p:sp>
    </p:spTree>
  </p:cSld>
  <p:clrMapOvr>
    <a:masterClrMapping/>
  </p:clrMapOvr>
  <p:transition/>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701794" y="271463"/>
            <a:ext cx="7686630" cy="647700"/>
          </a:xfrm>
        </p:spPr>
        <p:txBody>
          <a:bodyPr>
            <a:normAutofit fontScale="90000"/>
          </a:bodyPr>
          <a:lstStyle/>
          <a:p>
            <a:r>
              <a:rPr lang="el-GR" b="1" dirty="0">
                <a:solidFill>
                  <a:srgbClr val="FF0000"/>
                </a:solidFill>
              </a:rPr>
              <a:t>ΚΑΤΑΡΤΙΣΗ ΤΗΣ ΚΑΤΑΣΤΑΣΗΣ ΤΑΜΕΙΑΚΩΝ ΡΟΩΝ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467" y="1334597"/>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lgn="just">
              <a:buFont typeface="+mj-lt"/>
              <a:buAutoNum type="arabicPeriod"/>
            </a:pPr>
            <a:r>
              <a:rPr lang="el-GR" sz="2400" b="1" i="1" dirty="0"/>
              <a:t>Ταμιακά Διαθέσιμα</a:t>
            </a:r>
            <a:r>
              <a:rPr lang="el-GR" sz="2400" dirty="0"/>
              <a:t> είναι αυτά που αποτελούνται από μετρητά στο ταμείο της επιχείρησης και από καταθέσεις σε τραπεζικούς λογαριασμούς που μπορούν να αναληφθούν άμεσα</a:t>
            </a:r>
          </a:p>
          <a:p>
            <a:pPr marL="457200" indent="-457200" algn="just">
              <a:buFont typeface="+mj-lt"/>
              <a:buAutoNum type="arabicPeriod"/>
            </a:pPr>
            <a:endParaRPr lang="el-GR" sz="2400" b="1" i="1" dirty="0" smtClean="0"/>
          </a:p>
          <a:p>
            <a:pPr marL="457200" indent="-457200" algn="just">
              <a:buFont typeface="+mj-lt"/>
              <a:buAutoNum type="arabicPeriod"/>
            </a:pPr>
            <a:r>
              <a:rPr lang="el-GR" sz="2400" b="1" i="1" dirty="0" smtClean="0"/>
              <a:t>Ταμειακά </a:t>
            </a:r>
            <a:r>
              <a:rPr lang="el-GR" sz="2400" b="1" i="1" dirty="0"/>
              <a:t>Ισοδύναμα</a:t>
            </a:r>
            <a:r>
              <a:rPr lang="el-GR" sz="2400" dirty="0"/>
              <a:t> είναι οι βραχυπρόθεσμες, υψηλής ρευστότητας, επενδύσεις, που είναι άμεσα μετατρέψιμες σε συγκεκριμένα ποσά ταμιακών διαθεσίμων και οι οποίες υπόκεινται σε χαμηλό κίνδυνο μεταβολής της αξίας τους</a:t>
            </a:r>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505</a:t>
            </a:fld>
            <a:endParaRPr lang="el-GR" dirty="0"/>
          </a:p>
        </p:txBody>
      </p:sp>
    </p:spTree>
  </p:cSld>
  <p:clrMapOvr>
    <a:masterClrMapping/>
  </p:clrMapOvr>
  <p:transition/>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629786" y="271463"/>
            <a:ext cx="7686630" cy="647700"/>
          </a:xfrm>
        </p:spPr>
        <p:txBody>
          <a:bodyPr>
            <a:normAutofit fontScale="90000"/>
          </a:bodyPr>
          <a:lstStyle/>
          <a:p>
            <a:r>
              <a:rPr lang="el-GR" b="1" dirty="0">
                <a:solidFill>
                  <a:srgbClr val="FF0000"/>
                </a:solidFill>
              </a:rPr>
              <a:t>ΚΑΤΑΡΤΙΣΗ ΤΗΣ ΚΑΤΑΣΤΑΣΗΣ ΤΑΜΕΙΑΚΩΝ ΡΟΩΝ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467" y="1334597"/>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r>
              <a:rPr lang="el-GR" sz="2000" dirty="0"/>
              <a:t>Επιπλέον, κατά την λογιστική αποτύπωση έχουμε τα ακόλουθα:</a:t>
            </a:r>
          </a:p>
          <a:p>
            <a:pPr marL="457200" lvl="0" indent="-457200">
              <a:buFont typeface="+mj-lt"/>
              <a:buAutoNum type="arabicPeriod"/>
            </a:pPr>
            <a:r>
              <a:rPr lang="el-GR" sz="2000" dirty="0"/>
              <a:t>Όλα τα κονδύλια του Ενεργητικού όταν αυξάνονται δημιουργούν µια εκροή, ενώ όταν µειώνονται δηµιουργούν µια εισροή. </a:t>
            </a:r>
          </a:p>
          <a:p>
            <a:pPr marL="457200" lvl="0" indent="-457200">
              <a:buFont typeface="+mj-lt"/>
              <a:buAutoNum type="arabicPeriod"/>
            </a:pPr>
            <a:r>
              <a:rPr lang="el-GR" sz="2000" dirty="0"/>
              <a:t>Αντίθετα στο Παθητικό, οι αυξήσεις σηµαίνουν Εισροές και οι µειώσεις των κονδυλίων σηµαίνουν Εκροές. </a:t>
            </a:r>
            <a:endParaRPr lang="el-GR" sz="2000" dirty="0" smtClean="0"/>
          </a:p>
          <a:p>
            <a:endParaRPr lang="el-GR" sz="2000" dirty="0" smtClean="0"/>
          </a:p>
          <a:p>
            <a:pPr algn="just"/>
            <a:r>
              <a:rPr lang="el-GR" sz="2000" dirty="0" smtClean="0"/>
              <a:t>-Αυτό </a:t>
            </a:r>
            <a:r>
              <a:rPr lang="el-GR" sz="2000" dirty="0"/>
              <a:t>εξηγείται µε βάση τον αντικατοπτρισµό της συναλλαγής στο ταµείο της επιχείρησης. Έτσι όταν µια επιχείρηση αυξάνει ένα στοιχείο του Ενεργητικού της θα πρέπει να καταβάλει χρήµατα από τον ταµείο για την αποπληρωµή του. Επομένως, η εισροή ενός στοιχείου Ενεργητικού θα σηµάνει την εκροή µετρητών. </a:t>
            </a:r>
          </a:p>
          <a:p>
            <a:pPr algn="just"/>
            <a:endParaRPr lang="el-GR" sz="2000" dirty="0" smtClean="0"/>
          </a:p>
          <a:p>
            <a:pPr algn="just"/>
            <a:r>
              <a:rPr lang="el-GR" sz="2000" dirty="0" smtClean="0"/>
              <a:t>-Αντίστοιχα </a:t>
            </a:r>
            <a:r>
              <a:rPr lang="el-GR" sz="2000" dirty="0"/>
              <a:t>αν η επιχείρηση αποφασίσει να ρευστοποιήσει ένα στοιχείο του ενεργητικού θα εισρεύσουν µετρητά στο ταµείο, δηλαδή δημιουργείται εκροή ενός στοιχείου Ενεργητικού και θα σηµάνει εισροή µετρητών. </a:t>
            </a:r>
            <a:r>
              <a:rPr lang="en-US" sz="2000" dirty="0"/>
              <a:t>Ίδιος συλλογισµός εξηγεί τη µεταβολή των στοιχείων του Παθητικού. </a:t>
            </a:r>
            <a:endParaRPr lang="el-GR" sz="2000" dirty="0"/>
          </a:p>
          <a:p>
            <a:pPr marL="457200" lvl="0" indent="-457200">
              <a:buFont typeface="+mj-lt"/>
              <a:buAutoNum type="arabicPeriod"/>
            </a:pPr>
            <a:endParaRPr lang="el-GR" sz="20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506</a:t>
            </a:fld>
            <a:endParaRPr lang="el-GR" dirty="0"/>
          </a:p>
        </p:txBody>
      </p:sp>
    </p:spTree>
  </p:cSld>
  <p:clrMapOvr>
    <a:masterClrMapping/>
  </p:clrMapOvr>
  <p:transition/>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rmAutofit fontScale="90000"/>
          </a:bodyPr>
          <a:lstStyle/>
          <a:p>
            <a:r>
              <a:rPr lang="el-GR" b="1" noProof="1" smtClean="0">
                <a:solidFill>
                  <a:srgbClr val="FF0000"/>
                </a:solidFill>
              </a:rPr>
              <a:t>ΠΗΓΕΣ-ΧΡΗΣΕΙΣ ΚΕΦΑΛΑΙΩΝ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536" y="980728"/>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lgn="just">
              <a:buFont typeface="+mj-lt"/>
              <a:buAutoNum type="arabicPeriod"/>
            </a:pPr>
            <a:r>
              <a:rPr lang="el-GR" sz="2800" dirty="0"/>
              <a:t>Εναλλακτικά, η ανάλυση των πηγών και των χρήσεων των κεφαλαίων μιας επιχείρησης παρέχει πληροφορίες για τις πηγές προέλευσης των κεφαλαίων της, καθώς και για τον τρόπο με τον οποίο αυτά χρησιμοποιήθηκαν ή θα χρησιμοποιηθούν σε μια συγκεκριμένη χρονική περίοδο</a:t>
            </a:r>
            <a:r>
              <a:rPr lang="el-GR" sz="2800" dirty="0" smtClean="0"/>
              <a:t>.</a:t>
            </a:r>
          </a:p>
          <a:p>
            <a:pPr marL="457200" indent="-457200" algn="just">
              <a:buFont typeface="+mj-lt"/>
              <a:buAutoNum type="arabicPeriod"/>
            </a:pPr>
            <a:r>
              <a:rPr lang="el-GR" sz="2800" dirty="0"/>
              <a:t>Για την κατάρτιση ενός πίνακα Πηγών και Χρήσεων κεφαλαίου υπολογίζουμε τη μεταβολή μεταξύ δύο χρήσεων, ενώ γίνεται ταξινόμηση των λογαριασμών σε Πηγές και Χρήσεις κεφαλαίου.</a:t>
            </a:r>
          </a:p>
          <a:p>
            <a:pPr algn="just"/>
            <a:endParaRPr lang="el-GR" sz="2400" dirty="0"/>
          </a:p>
          <a:p>
            <a:pPr marL="457200" lvl="0" indent="-457200" algn="just">
              <a:buFont typeface="+mj-lt"/>
              <a:buAutoNum type="arabicPeriod"/>
            </a:pPr>
            <a:endParaRPr lang="el-GR" sz="24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507</a:t>
            </a:fld>
            <a:endParaRPr lang="el-GR" dirty="0"/>
          </a:p>
        </p:txBody>
      </p:sp>
    </p:spTree>
  </p:cSld>
  <p:clrMapOvr>
    <a:masterClrMapping/>
  </p:clrMapOvr>
  <p:transition/>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rmAutofit fontScale="90000"/>
          </a:bodyPr>
          <a:lstStyle/>
          <a:p>
            <a:r>
              <a:rPr lang="el-GR" b="1" noProof="1" smtClean="0">
                <a:solidFill>
                  <a:srgbClr val="FF0000"/>
                </a:solidFill>
              </a:rPr>
              <a:t>ΠΗΓΕΣ-ΧΡΗΣΕΙΣ ΚΕΦΑΛΑΙΩΝ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536" y="980728"/>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buFont typeface="+mj-lt"/>
              <a:buAutoNum type="arabicPeriod"/>
            </a:pPr>
            <a:r>
              <a:rPr lang="el-GR" sz="2400" dirty="0"/>
              <a:t>Μια </a:t>
            </a:r>
            <a:r>
              <a:rPr lang="el-GR" sz="2400" b="1" i="1" dirty="0"/>
              <a:t>Πηγή Κεφαλαίου</a:t>
            </a:r>
            <a:r>
              <a:rPr lang="el-GR" sz="2400" dirty="0"/>
              <a:t> δημιουργείται από τη μείωση των στοιχείων (λογαριασμών) του Ενεργητικού και από την αύξηση των στοιχείων του Παθητικού.</a:t>
            </a:r>
          </a:p>
          <a:p>
            <a:pPr marL="457200" indent="-457200">
              <a:buFont typeface="+mj-lt"/>
              <a:buAutoNum type="arabicPeriod"/>
            </a:pPr>
            <a:r>
              <a:rPr lang="el-GR" sz="2400" dirty="0"/>
              <a:t>Μία </a:t>
            </a:r>
            <a:r>
              <a:rPr lang="el-GR" sz="2400" b="1" i="1" dirty="0"/>
              <a:t>Χρήση Κεφαλαίου</a:t>
            </a:r>
            <a:r>
              <a:rPr lang="el-GR" sz="2400" dirty="0"/>
              <a:t> δημιουργείται από την αύξηση των στοιχείων (λογαριασμών) του Ενεργητικού και από την μείωση των στοιχείων (λογαριασμών) του Παθητικού.</a:t>
            </a:r>
          </a:p>
          <a:p>
            <a:pPr algn="just"/>
            <a:endParaRPr lang="el-GR" sz="2000" dirty="0"/>
          </a:p>
          <a:p>
            <a:pPr marL="457200" lvl="0" indent="-457200" algn="just">
              <a:buFont typeface="+mj-lt"/>
              <a:buAutoNum type="arabicPeriod"/>
            </a:pPr>
            <a:endParaRPr lang="el-GR" sz="2000" dirty="0"/>
          </a:p>
        </p:txBody>
      </p:sp>
      <p:graphicFrame>
        <p:nvGraphicFramePr>
          <p:cNvPr id="4" name="3 - Πίνακας"/>
          <p:cNvGraphicFramePr>
            <a:graphicFrameLocks noGrp="1"/>
          </p:cNvGraphicFramePr>
          <p:nvPr/>
        </p:nvGraphicFramePr>
        <p:xfrm>
          <a:off x="251520" y="3501008"/>
          <a:ext cx="8640960" cy="2592289"/>
        </p:xfrm>
        <a:graphic>
          <a:graphicData uri="http://schemas.openxmlformats.org/drawingml/2006/table">
            <a:tbl>
              <a:tblPr/>
              <a:tblGrid>
                <a:gridCol w="1088445"/>
                <a:gridCol w="3115266"/>
                <a:gridCol w="1919744"/>
                <a:gridCol w="2517505"/>
              </a:tblGrid>
              <a:tr h="588785">
                <a:tc gridSpan="2">
                  <a:txBody>
                    <a:bodyPr/>
                    <a:lstStyle/>
                    <a:p>
                      <a:pPr algn="ctr">
                        <a:lnSpc>
                          <a:spcPct val="115000"/>
                        </a:lnSpc>
                        <a:spcAft>
                          <a:spcPts val="1000"/>
                        </a:spcAft>
                      </a:pPr>
                      <a:r>
                        <a:rPr lang="en-US" sz="2400" b="1" dirty="0">
                          <a:latin typeface="Cambria"/>
                          <a:ea typeface="Times New Roman"/>
                          <a:cs typeface="Times New Roman"/>
                        </a:rPr>
                        <a:t>Ενεργητικό</a:t>
                      </a:r>
                      <a:endParaRPr lang="el-GR" sz="2400"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hMerge="1">
                  <a:txBody>
                    <a:bodyPr/>
                    <a:lstStyle/>
                    <a:p>
                      <a:endParaRPr lang="el-GR"/>
                    </a:p>
                  </a:txBody>
                  <a:tcPr/>
                </a:tc>
                <a:tc gridSpan="2">
                  <a:txBody>
                    <a:bodyPr/>
                    <a:lstStyle/>
                    <a:p>
                      <a:pPr algn="ctr">
                        <a:lnSpc>
                          <a:spcPct val="115000"/>
                        </a:lnSpc>
                        <a:spcAft>
                          <a:spcPts val="1000"/>
                        </a:spcAft>
                      </a:pPr>
                      <a:r>
                        <a:rPr lang="en-US" sz="2400" b="1" dirty="0">
                          <a:latin typeface="Cambria"/>
                          <a:ea typeface="Times New Roman"/>
                          <a:cs typeface="Times New Roman"/>
                        </a:rPr>
                        <a:t>Παθητικό</a:t>
                      </a:r>
                      <a:endParaRPr lang="el-GR" sz="2400"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hMerge="1">
                  <a:txBody>
                    <a:bodyPr/>
                    <a:lstStyle/>
                    <a:p>
                      <a:endParaRPr lang="el-GR"/>
                    </a:p>
                  </a:txBody>
                  <a:tcPr/>
                </a:tc>
              </a:tr>
              <a:tr h="1001752">
                <a:tc>
                  <a:txBody>
                    <a:bodyPr/>
                    <a:lstStyle/>
                    <a:p>
                      <a:pPr algn="ctr">
                        <a:lnSpc>
                          <a:spcPct val="115000"/>
                        </a:lnSpc>
                        <a:spcAft>
                          <a:spcPts val="1000"/>
                        </a:spcAft>
                      </a:pPr>
                      <a:r>
                        <a:rPr lang="en-US" sz="2200" b="1" dirty="0">
                          <a:latin typeface="Cambria"/>
                          <a:ea typeface="Times New Roman"/>
                          <a:cs typeface="Times New Roman"/>
                        </a:rPr>
                        <a:t>(+)</a:t>
                      </a:r>
                      <a:endParaRPr lang="el-GR" sz="22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gn="just">
                        <a:lnSpc>
                          <a:spcPct val="115000"/>
                        </a:lnSpc>
                        <a:spcAft>
                          <a:spcPts val="1000"/>
                        </a:spcAft>
                      </a:pPr>
                      <a:r>
                        <a:rPr lang="en-US" sz="2400" b="1" dirty="0">
                          <a:latin typeface="Cambria"/>
                          <a:ea typeface="Calibri"/>
                          <a:cs typeface="Times New Roman"/>
                        </a:rPr>
                        <a:t>Εκροή-Χρήση Κεφαλαίου</a:t>
                      </a:r>
                      <a:endParaRPr lang="el-GR" sz="24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gn="ctr">
                        <a:lnSpc>
                          <a:spcPct val="115000"/>
                        </a:lnSpc>
                        <a:spcAft>
                          <a:spcPts val="1000"/>
                        </a:spcAft>
                      </a:pPr>
                      <a:r>
                        <a:rPr lang="en-US" sz="2400" b="1" dirty="0">
                          <a:latin typeface="Cambria"/>
                          <a:ea typeface="Calibri"/>
                          <a:cs typeface="Times New Roman"/>
                        </a:rPr>
                        <a:t>(+)</a:t>
                      </a:r>
                      <a:endParaRPr lang="el-GR" sz="24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gn="just">
                        <a:lnSpc>
                          <a:spcPct val="115000"/>
                        </a:lnSpc>
                        <a:spcAft>
                          <a:spcPts val="1000"/>
                        </a:spcAft>
                      </a:pPr>
                      <a:r>
                        <a:rPr lang="en-US" sz="2400" b="1" dirty="0">
                          <a:latin typeface="Cambria"/>
                          <a:ea typeface="Calibri"/>
                          <a:cs typeface="Times New Roman"/>
                        </a:rPr>
                        <a:t>Εισροή-Πηγή Κεφαλαίου</a:t>
                      </a:r>
                      <a:endParaRPr lang="el-GR" sz="24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1001752">
                <a:tc>
                  <a:txBody>
                    <a:bodyPr/>
                    <a:lstStyle/>
                    <a:p>
                      <a:pPr algn="ctr">
                        <a:lnSpc>
                          <a:spcPct val="115000"/>
                        </a:lnSpc>
                        <a:spcAft>
                          <a:spcPts val="1000"/>
                        </a:spcAft>
                      </a:pPr>
                      <a:r>
                        <a:rPr lang="en-US" sz="2200" b="1" dirty="0">
                          <a:latin typeface="Cambria"/>
                          <a:ea typeface="Times New Roman"/>
                          <a:cs typeface="Times New Roman"/>
                        </a:rPr>
                        <a:t>(-)</a:t>
                      </a:r>
                      <a:endParaRPr lang="el-GR" sz="22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just">
                        <a:lnSpc>
                          <a:spcPct val="115000"/>
                        </a:lnSpc>
                        <a:spcAft>
                          <a:spcPts val="1000"/>
                        </a:spcAft>
                      </a:pPr>
                      <a:r>
                        <a:rPr lang="en-US" sz="2400" b="1" dirty="0">
                          <a:latin typeface="Cambria"/>
                          <a:ea typeface="Calibri"/>
                          <a:cs typeface="Times New Roman"/>
                        </a:rPr>
                        <a:t>Εισροή-Πηγή Κεφαλαίου</a:t>
                      </a:r>
                      <a:endParaRPr lang="el-GR" sz="24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a:lnSpc>
                          <a:spcPct val="115000"/>
                        </a:lnSpc>
                        <a:spcAft>
                          <a:spcPts val="1000"/>
                        </a:spcAft>
                      </a:pPr>
                      <a:r>
                        <a:rPr lang="en-US" sz="2400" b="1" dirty="0">
                          <a:latin typeface="Cambria"/>
                          <a:ea typeface="Calibri"/>
                          <a:cs typeface="Times New Roman"/>
                        </a:rPr>
                        <a:t>(-)</a:t>
                      </a:r>
                      <a:endParaRPr lang="el-GR" sz="24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just">
                        <a:lnSpc>
                          <a:spcPct val="115000"/>
                        </a:lnSpc>
                        <a:spcAft>
                          <a:spcPts val="1000"/>
                        </a:spcAft>
                      </a:pPr>
                      <a:r>
                        <a:rPr lang="en-US" sz="2400" b="1" dirty="0">
                          <a:latin typeface="Cambria"/>
                          <a:ea typeface="Calibri"/>
                          <a:cs typeface="Times New Roman"/>
                        </a:rPr>
                        <a:t>Εκροή-Χρήση Κεφαλαίου</a:t>
                      </a:r>
                      <a:endParaRPr lang="el-GR" sz="2400" b="1" dirty="0">
                        <a:latin typeface="Cambria"/>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bl>
          </a:graphicData>
        </a:graphic>
      </p:graphicFrame>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508</a:t>
            </a:fld>
            <a:endParaRPr lang="el-GR" dirty="0"/>
          </a:p>
        </p:txBody>
      </p:sp>
    </p:spTree>
  </p:cSld>
  <p:clrMapOvr>
    <a:masterClrMapping/>
  </p:clrMapOvr>
  <p:transition/>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rmAutofit fontScale="90000"/>
          </a:bodyPr>
          <a:lstStyle/>
          <a:p>
            <a:r>
              <a:rPr lang="el-GR" b="1" dirty="0" smtClean="0">
                <a:solidFill>
                  <a:srgbClr val="FF0000"/>
                </a:solidFill>
              </a:rPr>
              <a:t>Τύποι συναλλαγών</a:t>
            </a:r>
            <a:endParaRPr lang="en-US"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536" y="980728"/>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400" dirty="0"/>
              <a:t>Υπάρχουν γενικά τέσσερις σηµαντικοί τύποι συναλλαγών, όπου η λογιστική αναγνώριση ενός εσόδου ή ενός εξόδου δεν συµπίπτει µε αντίστοιχη ταµειακή κίνηση.</a:t>
            </a:r>
          </a:p>
          <a:p>
            <a:pPr marL="457200" lvl="0" indent="-457200">
              <a:buFont typeface="+mj-lt"/>
              <a:buAutoNum type="arabicPeriod"/>
            </a:pPr>
            <a:r>
              <a:rPr lang="el-GR" sz="2000" b="1" dirty="0"/>
              <a:t>Πληρωµή ενός εξόδου τη χρήση </a:t>
            </a:r>
            <a:r>
              <a:rPr lang="en-US" sz="2000" b="1" dirty="0"/>
              <a:t>t</a:t>
            </a:r>
            <a:r>
              <a:rPr lang="el-GR" sz="2000" b="1" dirty="0"/>
              <a:t> και αναγνώριση του στη χρήση </a:t>
            </a:r>
            <a:r>
              <a:rPr lang="en-US" sz="2000" b="1" dirty="0"/>
              <a:t>t</a:t>
            </a:r>
            <a:r>
              <a:rPr lang="el-GR" sz="2000" b="1" dirty="0"/>
              <a:t>+1.</a:t>
            </a:r>
            <a:r>
              <a:rPr lang="el-GR" sz="2000" dirty="0"/>
              <a:t> π.χ.: Προπληρωµένοι µισθοί ή ενοίκια για υπηρεσίες που θα παραχθούν την επόµενη χρονιά. </a:t>
            </a:r>
            <a:r>
              <a:rPr lang="en-US" sz="2000" dirty="0"/>
              <a:t>2. </a:t>
            </a:r>
            <a:endParaRPr lang="el-GR" sz="2000" dirty="0"/>
          </a:p>
          <a:p>
            <a:pPr marL="457200" lvl="0" indent="-457200">
              <a:buFont typeface="+mj-lt"/>
              <a:buAutoNum type="arabicPeriod"/>
            </a:pPr>
            <a:r>
              <a:rPr lang="el-GR" sz="2000" b="1" dirty="0"/>
              <a:t>Αναγνώριση ενός εξόδου τη χρήση </a:t>
            </a:r>
            <a:r>
              <a:rPr lang="en-US" sz="2000" b="1" dirty="0"/>
              <a:t>t</a:t>
            </a:r>
            <a:r>
              <a:rPr lang="el-GR" sz="2000" b="1" dirty="0"/>
              <a:t> και πληρωµή του τη χρήση </a:t>
            </a:r>
            <a:r>
              <a:rPr lang="en-US" sz="2000" b="1" dirty="0"/>
              <a:t>t</a:t>
            </a:r>
            <a:r>
              <a:rPr lang="el-GR" sz="2000" b="1" dirty="0"/>
              <a:t>+1.</a:t>
            </a:r>
            <a:r>
              <a:rPr lang="el-GR" sz="2000" dirty="0"/>
              <a:t> π.χ.: Αγορά ενός µηχανήµατος και πληρωµή του τον επόµενο χρόνο. Αγορές εµπορευµάτων επί πιστώσει µε αποπληρωµή στον προµηθευτή την επόµενη χρονιά, κ.τ.λ. </a:t>
            </a:r>
          </a:p>
          <a:p>
            <a:pPr marL="457200" lvl="0" indent="-457200">
              <a:buFont typeface="+mj-lt"/>
              <a:buAutoNum type="arabicPeriod"/>
            </a:pPr>
            <a:r>
              <a:rPr lang="el-GR" sz="2000" b="1" dirty="0"/>
              <a:t>Είσπραξη ενός εσόδου τη χρήση </a:t>
            </a:r>
            <a:r>
              <a:rPr lang="en-US" sz="2000" b="1" dirty="0"/>
              <a:t>t</a:t>
            </a:r>
            <a:r>
              <a:rPr lang="el-GR" sz="2000" b="1" dirty="0"/>
              <a:t> και αναγνώριση του τη χρήση </a:t>
            </a:r>
            <a:r>
              <a:rPr lang="en-US" sz="2000" b="1" dirty="0"/>
              <a:t>t</a:t>
            </a:r>
            <a:r>
              <a:rPr lang="el-GR" sz="2000" b="1" dirty="0"/>
              <a:t>+1.</a:t>
            </a:r>
            <a:r>
              <a:rPr lang="el-GR" sz="2000" dirty="0"/>
              <a:t> π.χ.: Προεισπραχθέντα ενοίκια για ακίνητα της επιχείρησης τα οποία η επιχείρηση εισέπραξε ως εγγύηση, προκαταβολές πελατών και άλλα. </a:t>
            </a:r>
          </a:p>
          <a:p>
            <a:pPr marL="457200" lvl="0" indent="-457200">
              <a:buFont typeface="+mj-lt"/>
              <a:buAutoNum type="arabicPeriod"/>
            </a:pPr>
            <a:r>
              <a:rPr lang="el-GR" sz="2000" b="1" dirty="0"/>
              <a:t>Αναγνώριση ενός εσόδου τη χρήση </a:t>
            </a:r>
            <a:r>
              <a:rPr lang="en-US" sz="2000" b="1" dirty="0"/>
              <a:t>t</a:t>
            </a:r>
            <a:r>
              <a:rPr lang="el-GR" sz="2000" b="1" dirty="0"/>
              <a:t> και είσπραξη του τη χρήση </a:t>
            </a:r>
            <a:r>
              <a:rPr lang="en-US" sz="2000" b="1" dirty="0"/>
              <a:t>t</a:t>
            </a:r>
            <a:r>
              <a:rPr lang="el-GR" sz="2000" b="1" dirty="0"/>
              <a:t>+1. </a:t>
            </a:r>
            <a:r>
              <a:rPr lang="el-GR" sz="2000" dirty="0"/>
              <a:t>π.χ.: Πώληση ενός παγίου µε αποπληρωµή την επόµενη χρονιά. Πωλήσεις επί πιστώσει µε αποπληρωµή την επόµενη χρονιά, κ.τ.λ.</a:t>
            </a:r>
          </a:p>
          <a:p>
            <a:pPr algn="just"/>
            <a:endParaRPr lang="el-GR" sz="2000" dirty="0"/>
          </a:p>
          <a:p>
            <a:pPr marL="457200" lvl="0" indent="-457200" algn="just">
              <a:buFont typeface="+mj-lt"/>
              <a:buAutoNum type="arabicPeriod"/>
            </a:pPr>
            <a:endParaRPr lang="el-GR" sz="20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509</a:t>
            </a:fld>
            <a:endParaRPr lang="el-GR"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b="1" dirty="0" smtClean="0"/>
              <a:t>ΚΟΣΤΟΣ ΔΑΝΕΙΣΜΟΥ</a:t>
            </a:r>
            <a:endParaRPr lang="el-GR" sz="3600" b="1" dirty="0"/>
          </a:p>
        </p:txBody>
      </p:sp>
      <p:sp>
        <p:nvSpPr>
          <p:cNvPr id="3" name="2 - Θέση περιεχομένου"/>
          <p:cNvSpPr>
            <a:spLocks noGrp="1"/>
          </p:cNvSpPr>
          <p:nvPr>
            <p:ph idx="1"/>
          </p:nvPr>
        </p:nvSpPr>
        <p:spPr/>
        <p:txBody>
          <a:bodyPr/>
          <a:lstStyle/>
          <a:p>
            <a:pPr algn="just"/>
            <a:r>
              <a:rPr lang="el-GR" dirty="0" smtClean="0"/>
              <a:t>Ποια η διαφορά μεταξύ του κόστους δανεισμού και του κόστους του τραπεζικού δανεισμού;</a:t>
            </a:r>
            <a:endParaRPr lang="el-GR" dirty="0"/>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br>
              <a:rPr lang="el-GR" sz="3200" b="1" dirty="0" smtClean="0">
                <a:solidFill>
                  <a:srgbClr val="FF0000"/>
                </a:solidFill>
              </a:rPr>
            </a:br>
            <a:r>
              <a:rPr lang="el-GR" sz="3200" b="1" dirty="0" smtClean="0">
                <a:solidFill>
                  <a:srgbClr val="FF0000"/>
                </a:solidFill>
              </a:rPr>
              <a:t>Διεθνές Λογιστικό Πρότυπο 7</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467544" y="1124744"/>
            <a:ext cx="8397875" cy="52565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lvl="0" indent="-457200">
              <a:buFont typeface="+mj-lt"/>
              <a:buAutoNum type="arabicPeriod"/>
            </a:pPr>
            <a:r>
              <a:rPr lang="el-GR" sz="2400" dirty="0"/>
              <a:t>∆ύο συγκριτικοί ισολογισµοί, για τον υπολογισµό των µεταβολών που έχουν επέλθει από την αρχή έως το τέλος µιας χρήσης στους λογαριασµούς Ενεργητικού, Παθητικού και Καθαρής Θέσης. </a:t>
            </a:r>
          </a:p>
          <a:p>
            <a:pPr marL="457200" lvl="0" indent="-457200">
              <a:buFont typeface="+mj-lt"/>
              <a:buAutoNum type="arabicPeriod"/>
            </a:pPr>
            <a:r>
              <a:rPr lang="el-GR" sz="2400" dirty="0"/>
              <a:t>Την κατάσταση Αποτελεσµάτων της Χρήσης. </a:t>
            </a:r>
          </a:p>
          <a:p>
            <a:pPr marL="457200" lvl="0" indent="-457200">
              <a:buFont typeface="+mj-lt"/>
              <a:buAutoNum type="arabicPeriod"/>
            </a:pPr>
            <a:r>
              <a:rPr lang="el-GR" sz="2400" dirty="0"/>
              <a:t>Την κατάσταση Διάθεσης Κερδών, καθώς σε αυτήν υπάρχουν πληροφορίες για ορισµένα έξοδα, όπως φόροι και αµοιβές, οι οποίες είναι συνδεδεµένες µε τα κέρδη, καθώς και τα µερίσµατα της χρήσης. </a:t>
            </a:r>
          </a:p>
          <a:p>
            <a:pPr marL="457200" lvl="0" indent="-457200">
              <a:buFont typeface="+mj-lt"/>
              <a:buAutoNum type="arabicPeriod"/>
            </a:pPr>
            <a:r>
              <a:rPr lang="el-GR" sz="2400" dirty="0"/>
              <a:t>Ορισµένα στοιχεία από το προσάρτηµα, τα οποία εµφανίζουν εισροές και εκροές διαθεσίµων, όπως αγορές και πωλήσεις παγίων ή και έσοδα, τα οποία δεν σχετίζονται µε εισροές διαθεσίµων, όπως διάφορα έκτακτα έσοδα.</a:t>
            </a:r>
          </a:p>
          <a:p>
            <a:pPr algn="just"/>
            <a:endParaRPr lang="el-GR" sz="2000" dirty="0"/>
          </a:p>
          <a:p>
            <a:pPr marL="457200" lvl="0" indent="-457200" algn="just">
              <a:buFont typeface="+mj-lt"/>
              <a:buAutoNum type="arabicPeriod"/>
            </a:pPr>
            <a:endParaRPr lang="el-GR" sz="20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510</a:t>
            </a:fld>
            <a:endParaRPr lang="el-GR" dirty="0"/>
          </a:p>
        </p:txBody>
      </p:sp>
    </p:spTree>
  </p:cSld>
  <p:clrMapOvr>
    <a:masterClrMapping/>
  </p:clrMapOvr>
  <p:transition/>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908720"/>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lgn="just">
              <a:buFont typeface="+mj-lt"/>
              <a:buAutoNum type="arabicPeriod"/>
            </a:pPr>
            <a:r>
              <a:rPr lang="el-GR" sz="2400" dirty="0"/>
              <a:t>Η αλήθεια </a:t>
            </a:r>
            <a:r>
              <a:rPr lang="el-GR" sz="2400" dirty="0" smtClean="0"/>
              <a:t>είναι </a:t>
            </a:r>
            <a:r>
              <a:rPr lang="el-GR" sz="2400" dirty="0"/>
              <a:t>ότι η κατάρτιση κατάστασης ταµειακών ροών γίνεται µόνο από επιχειρήσεις οργανωμένες ως προς την λογιστική και χρηματοοικονομική τους παρακολούθηση</a:t>
            </a:r>
            <a:r>
              <a:rPr lang="el-GR" sz="2400" dirty="0" smtClean="0"/>
              <a:t>.</a:t>
            </a:r>
          </a:p>
          <a:p>
            <a:pPr marL="457200" indent="-457200" algn="just">
              <a:buFont typeface="+mj-lt"/>
              <a:buAutoNum type="arabicPeriod"/>
            </a:pPr>
            <a:r>
              <a:rPr lang="el-GR" sz="2400" dirty="0" smtClean="0"/>
              <a:t> </a:t>
            </a:r>
            <a:r>
              <a:rPr lang="el-GR" sz="2400" dirty="0"/>
              <a:t>Σε </a:t>
            </a:r>
            <a:r>
              <a:rPr lang="el-GR" sz="2400" dirty="0" smtClean="0"/>
              <a:t>ό,τι </a:t>
            </a:r>
            <a:r>
              <a:rPr lang="el-GR" sz="2400" dirty="0"/>
              <a:t>αφορά δε το χρόνο κατάρτισης των ταµειακών ροών, οι µεταβολές στο ταµείο είναι καθημερινές και µε βάση αυτό θα έπρεπε να υπάρχει καθημερινή ενημέρωση. </a:t>
            </a:r>
            <a:endParaRPr lang="el-GR" sz="2400" dirty="0" smtClean="0"/>
          </a:p>
          <a:p>
            <a:pPr marL="457200" indent="-457200" algn="just">
              <a:buFont typeface="+mj-lt"/>
              <a:buAutoNum type="arabicPeriod"/>
            </a:pPr>
            <a:r>
              <a:rPr lang="el-GR" sz="2400" dirty="0" smtClean="0"/>
              <a:t>Όµως, </a:t>
            </a:r>
            <a:r>
              <a:rPr lang="el-GR" sz="2400" dirty="0"/>
              <a:t>αυτό δεν γίνεται σχεδόν ποτέ αλλά στις περισσότερες περιπτώσεις οι ροές υπολογίζονται στο τέλος του έτους. Το γεγονός αυτό δεν βοηθά πολύ στο να έχουµε ανά πάσα στιγµή γνώση των εισροών ή εκροών µας και για το λόγο αυτό καλό </a:t>
            </a:r>
            <a:r>
              <a:rPr lang="el-GR" sz="2400" dirty="0" smtClean="0"/>
              <a:t>είναι </a:t>
            </a:r>
            <a:r>
              <a:rPr lang="el-GR" sz="2400" dirty="0"/>
              <a:t>οι ροές να παρακολουθούνται τουλάχιστον ανά 2µηνο ή 3µηνο. </a:t>
            </a:r>
            <a:endParaRPr lang="el-GR" sz="2400" dirty="0" smtClean="0"/>
          </a:p>
          <a:p>
            <a:pPr marL="457200" indent="-457200" algn="just">
              <a:buFont typeface="+mj-lt"/>
              <a:buAutoNum type="arabicPeriod"/>
            </a:pPr>
            <a:r>
              <a:rPr lang="el-GR" sz="2400" dirty="0" smtClean="0"/>
              <a:t>Η </a:t>
            </a:r>
            <a:r>
              <a:rPr lang="el-GR" sz="2400" dirty="0"/>
              <a:t>κατάσταση ροής µετρητών </a:t>
            </a:r>
            <a:r>
              <a:rPr lang="el-GR" sz="2400" dirty="0" smtClean="0"/>
              <a:t>περιλαμβάνει </a:t>
            </a:r>
            <a:r>
              <a:rPr lang="el-GR" sz="2400" dirty="0"/>
              <a:t>ουσιαστικά τις εισροές και εκροές </a:t>
            </a:r>
            <a:r>
              <a:rPr lang="el-GR" sz="2400" dirty="0" smtClean="0"/>
              <a:t>χρημάτων </a:t>
            </a:r>
            <a:r>
              <a:rPr lang="el-GR" sz="2400" dirty="0"/>
              <a:t>από κανονική λειτουργία, από επενδυτικές δραστηριότητες και από χρηµατοδοτικές δραστηριότητες. Πιο </a:t>
            </a:r>
            <a:r>
              <a:rPr lang="el-GR" sz="2400" dirty="0" smtClean="0"/>
              <a:t>συγκεκριμένα:</a:t>
            </a:r>
            <a:endParaRPr lang="el-GR" sz="2400" dirty="0"/>
          </a:p>
          <a:p>
            <a:pPr algn="just"/>
            <a:endParaRPr lang="el-GR" sz="2000" dirty="0"/>
          </a:p>
          <a:p>
            <a:pPr marL="457200" lvl="0" indent="-457200" algn="just">
              <a:buFont typeface="+mj-lt"/>
              <a:buAutoNum type="arabicPeriod"/>
            </a:pPr>
            <a:endParaRPr lang="el-GR" sz="20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511</a:t>
            </a:fld>
            <a:endParaRPr lang="el-GR" dirty="0"/>
          </a:p>
        </p:txBody>
      </p:sp>
    </p:spTree>
  </p:cSld>
  <p:clrMapOvr>
    <a:masterClrMapping/>
  </p:clrMapOvr>
  <p:transition/>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Ροών-Κανονική λειτουργία</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052736"/>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400" b="1" dirty="0"/>
              <a:t>Ροή µετρητών από </a:t>
            </a:r>
            <a:r>
              <a:rPr lang="el-GR" sz="2400" b="1" dirty="0" smtClean="0"/>
              <a:t>Κανονική Λειτουργία-Λειτουργική Δραστηριότητα (ΛΔ): </a:t>
            </a:r>
            <a:endParaRPr lang="el-GR" sz="2400" dirty="0"/>
          </a:p>
          <a:p>
            <a:pPr marL="457200" lvl="0" indent="-457200">
              <a:buFont typeface="+mj-lt"/>
              <a:buAutoNum type="arabicPeriod"/>
            </a:pPr>
            <a:r>
              <a:rPr lang="el-GR" sz="2400" dirty="0"/>
              <a:t>στις εισροές που προέρχονται από κανονική λειτουργία συμπεριλαμβάνονται οι πωλήσεις της επιχείρησης ή τυχόν άλλες εισπράξεις µετρητών π.χ. από ενοίκια που εισπράττει η επιχείρηση. </a:t>
            </a:r>
          </a:p>
          <a:p>
            <a:pPr marL="457200" lvl="0" indent="-457200">
              <a:buFont typeface="+mj-lt"/>
              <a:buAutoNum type="arabicPeriod"/>
            </a:pPr>
            <a:r>
              <a:rPr lang="el-GR" sz="2400" dirty="0"/>
              <a:t>Οι εκροές αφορούν κυρίως πληρωµές που γίνονται για τους λογαριασµούς εξόδων που περιλαμβάνονται στα αποτελέσµατα χρήσεως. Στις εκροές αυτές περιλαμβάνονται π.χ. πληρωµές που γίνονται σε </a:t>
            </a:r>
            <a:r>
              <a:rPr lang="el-GR" sz="2400" dirty="0" smtClean="0"/>
              <a:t>Προµηθευτές, Μισθούς</a:t>
            </a:r>
            <a:r>
              <a:rPr lang="el-GR" sz="2400" dirty="0"/>
              <a:t>, </a:t>
            </a:r>
            <a:r>
              <a:rPr lang="el-GR" sz="2400" dirty="0" smtClean="0"/>
              <a:t>Αµοιβές </a:t>
            </a:r>
            <a:r>
              <a:rPr lang="el-GR" sz="2400" dirty="0"/>
              <a:t>τρίτων και </a:t>
            </a:r>
            <a:r>
              <a:rPr lang="el-GR" sz="2400" dirty="0" smtClean="0"/>
              <a:t>Παροχές </a:t>
            </a:r>
            <a:r>
              <a:rPr lang="el-GR" sz="2400" dirty="0"/>
              <a:t>τρίτων. Επίσης, περιλαμβάνονται πληρωµές σε ασφαλιστικούς οργανισμούς, φόρους και τόκους σε τράπεζες. </a:t>
            </a:r>
          </a:p>
          <a:p>
            <a:pPr algn="just"/>
            <a:endParaRPr lang="el-GR" sz="2000" dirty="0"/>
          </a:p>
          <a:p>
            <a:pPr marL="457200" lvl="0" indent="-457200" algn="just">
              <a:buFont typeface="+mj-lt"/>
              <a:buAutoNum type="arabicPeriod"/>
            </a:pPr>
            <a:endParaRPr lang="el-GR" sz="20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512</a:t>
            </a:fld>
            <a:endParaRPr lang="el-GR" dirty="0"/>
          </a:p>
        </p:txBody>
      </p:sp>
    </p:spTree>
  </p:cSld>
  <p:clrMapOvr>
    <a:masterClrMapping/>
  </p:clrMapOvr>
  <p:transition/>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936104"/>
          </a:xfrm>
        </p:spPr>
        <p:txBody>
          <a:bodyPr>
            <a:noAutofit/>
          </a:bodyPr>
          <a:lstStyle/>
          <a:p>
            <a:pPr lvl="0"/>
            <a:r>
              <a:rPr lang="el-GR" sz="3200" b="1" noProof="1" smtClean="0">
                <a:solidFill>
                  <a:srgbClr val="FF0000"/>
                </a:solidFill>
              </a:rPr>
              <a:t>Κατηγορίες δραστηριοτήτων</a:t>
            </a:r>
            <a:br>
              <a:rPr lang="el-GR" sz="3200" b="1" noProof="1" smtClean="0">
                <a:solidFill>
                  <a:srgbClr val="FF0000"/>
                </a:solidFill>
              </a:rPr>
            </a:br>
            <a:r>
              <a:rPr lang="en-US" sz="3200" b="1" dirty="0" smtClean="0">
                <a:solidFill>
                  <a:srgbClr val="FF0000"/>
                </a:solidFill>
                <a:ea typeface="Calibri" pitchFamily="34" charset="0"/>
                <a:cs typeface="Times New Roman" pitchFamily="18" charset="0"/>
              </a:rPr>
              <a:t>ΛΕΙΤΟΥΡΓΙΚΕΣ </a:t>
            </a:r>
            <a:r>
              <a:rPr lang="el-GR" sz="3200" b="1" dirty="0" smtClean="0">
                <a:solidFill>
                  <a:srgbClr val="FF0000"/>
                </a:solidFill>
                <a:ea typeface="Calibri" pitchFamily="34" charset="0"/>
                <a:cs typeface="Times New Roman" pitchFamily="18" charset="0"/>
              </a:rPr>
              <a:t>Δ</a:t>
            </a:r>
            <a:r>
              <a:rPr lang="en-US" sz="3200" b="1" dirty="0" smtClean="0">
                <a:solidFill>
                  <a:srgbClr val="FF0000"/>
                </a:solidFill>
                <a:ea typeface="Calibri" pitchFamily="34" charset="0"/>
                <a:cs typeface="Times New Roman" pitchFamily="18" charset="0"/>
              </a:rPr>
              <a:t>ΡΑΣΤΗΡΙΟΤΗΤΕΣ-ΛΔ</a:t>
            </a:r>
            <a:r>
              <a:rPr lang="el-GR" sz="1400" b="1" dirty="0" smtClean="0">
                <a:solidFill>
                  <a:srgbClr val="FF0000"/>
                </a:solidFill>
                <a:cs typeface="Arial" pitchFamily="34" charset="0"/>
              </a:rPr>
              <a:t/>
            </a:r>
            <a:br>
              <a:rPr lang="el-GR" sz="1400" b="1" dirty="0" smtClean="0">
                <a:solidFill>
                  <a:srgbClr val="FF0000"/>
                </a:solidFill>
                <a:cs typeface="Arial" pitchFamily="34" charset="0"/>
              </a:rPr>
            </a:br>
            <a:endParaRPr lang="en-US" sz="3200" b="1" noProof="1" smtClean="0">
              <a:solidFill>
                <a:srgbClr val="FF0000"/>
              </a:solidFill>
              <a:latin typeface="Times New Roman" pitchFamily="18" charset="0"/>
              <a:cs typeface="Times New Roman" pitchFamily="18" charset="0"/>
            </a:endParaRPr>
          </a:p>
        </p:txBody>
      </p:sp>
      <p:graphicFrame>
        <p:nvGraphicFramePr>
          <p:cNvPr id="4" name="3 - Πίνακας"/>
          <p:cNvGraphicFramePr>
            <a:graphicFrameLocks noGrp="1"/>
          </p:cNvGraphicFramePr>
          <p:nvPr/>
        </p:nvGraphicFramePr>
        <p:xfrm>
          <a:off x="323528" y="1052736"/>
          <a:ext cx="8568952" cy="5184578"/>
        </p:xfrm>
        <a:graphic>
          <a:graphicData uri="http://schemas.openxmlformats.org/drawingml/2006/table">
            <a:tbl>
              <a:tblPr/>
              <a:tblGrid>
                <a:gridCol w="4284476"/>
                <a:gridCol w="4284476"/>
              </a:tblGrid>
              <a:tr h="518458">
                <a:tc>
                  <a:txBody>
                    <a:bodyPr/>
                    <a:lstStyle/>
                    <a:p>
                      <a:pPr algn="ctr">
                        <a:lnSpc>
                          <a:spcPct val="115000"/>
                        </a:lnSpc>
                        <a:spcAft>
                          <a:spcPts val="0"/>
                        </a:spcAft>
                      </a:pPr>
                      <a:r>
                        <a:rPr lang="en-US" sz="2200" b="1" dirty="0">
                          <a:latin typeface="Cambria"/>
                          <a:ea typeface="Times New Roman"/>
                          <a:cs typeface="Times New Roman"/>
                        </a:rPr>
                        <a:t>Εισροές </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200" b="1" dirty="0">
                          <a:latin typeface="Cambria"/>
                          <a:ea typeface="Times New Roman"/>
                          <a:cs typeface="Times New Roman"/>
                        </a:rPr>
                        <a:t>Εκροές</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518458">
                <a:tc>
                  <a:txBody>
                    <a:bodyPr/>
                    <a:lstStyle/>
                    <a:p>
                      <a:pPr algn="ctr">
                        <a:lnSpc>
                          <a:spcPct val="115000"/>
                        </a:lnSpc>
                        <a:spcAft>
                          <a:spcPts val="0"/>
                        </a:spcAft>
                      </a:pPr>
                      <a:r>
                        <a:rPr lang="en-US" sz="2200" b="1" dirty="0">
                          <a:latin typeface="Cambria"/>
                          <a:ea typeface="Times New Roman"/>
                          <a:cs typeface="Times New Roman"/>
                        </a:rPr>
                        <a:t>Εισπράξεις από πελάτες</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200" b="1" dirty="0">
                          <a:latin typeface="Cambria"/>
                          <a:ea typeface="Calibri"/>
                          <a:cs typeface="Times New Roman"/>
                        </a:rPr>
                        <a:t>Πληρωµές προµηθευτών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18458">
                <a:tc>
                  <a:txBody>
                    <a:bodyPr/>
                    <a:lstStyle/>
                    <a:p>
                      <a:pPr algn="ctr">
                        <a:lnSpc>
                          <a:spcPct val="115000"/>
                        </a:lnSpc>
                        <a:spcAft>
                          <a:spcPts val="0"/>
                        </a:spcAft>
                      </a:pPr>
                      <a:r>
                        <a:rPr lang="en-US" sz="2200" b="1" dirty="0">
                          <a:latin typeface="Cambria"/>
                          <a:ea typeface="Times New Roman"/>
                          <a:cs typeface="Times New Roman"/>
                        </a:rPr>
                        <a:t>Εισπράξεις τόκων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200" b="1" dirty="0">
                          <a:latin typeface="Cambria"/>
                          <a:ea typeface="Calibri"/>
                          <a:cs typeface="Times New Roman"/>
                        </a:rPr>
                        <a:t>Πληρωµές εργαζοµένων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18458">
                <a:tc>
                  <a:txBody>
                    <a:bodyPr/>
                    <a:lstStyle/>
                    <a:p>
                      <a:pPr algn="ctr">
                        <a:lnSpc>
                          <a:spcPct val="115000"/>
                        </a:lnSpc>
                        <a:spcAft>
                          <a:spcPts val="0"/>
                        </a:spcAft>
                      </a:pPr>
                      <a:r>
                        <a:rPr lang="en-US" sz="2200" b="1" dirty="0">
                          <a:latin typeface="Cambria"/>
                          <a:ea typeface="Times New Roman"/>
                          <a:cs typeface="Times New Roman"/>
                        </a:rPr>
                        <a:t>Εισπράξεις </a:t>
                      </a:r>
                      <a:r>
                        <a:rPr lang="el-GR" sz="2200" b="1" dirty="0" smtClean="0">
                          <a:latin typeface="Cambria"/>
                          <a:ea typeface="Times New Roman"/>
                          <a:cs typeface="Times New Roman"/>
                        </a:rPr>
                        <a:t>Μ</a:t>
                      </a:r>
                      <a:r>
                        <a:rPr lang="en-US" sz="2200" b="1" dirty="0" smtClean="0">
                          <a:latin typeface="Cambria"/>
                          <a:ea typeface="Times New Roman"/>
                          <a:cs typeface="Times New Roman"/>
                        </a:rPr>
                        <a:t>ερισµάτων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200" b="1" dirty="0">
                          <a:latin typeface="Cambria"/>
                          <a:ea typeface="Calibri"/>
                          <a:cs typeface="Times New Roman"/>
                        </a:rPr>
                        <a:t>Πληρωµές εργαζοµένων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18458">
                <a:tc>
                  <a:txBody>
                    <a:bodyPr/>
                    <a:lstStyle/>
                    <a:p>
                      <a:pPr algn="ctr">
                        <a:lnSpc>
                          <a:spcPct val="115000"/>
                        </a:lnSpc>
                        <a:spcAft>
                          <a:spcPts val="0"/>
                        </a:spcAft>
                      </a:pPr>
                      <a:r>
                        <a:rPr lang="en-US" sz="2200" b="1" dirty="0">
                          <a:latin typeface="Cambria"/>
                          <a:ea typeface="Times New Roman"/>
                          <a:cs typeface="Times New Roman"/>
                        </a:rPr>
                        <a:t>Επιστροφές φόρων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200" b="1" dirty="0">
                          <a:latin typeface="Cambria"/>
                          <a:ea typeface="Calibri"/>
                          <a:cs typeface="Times New Roman"/>
                        </a:rPr>
                        <a:t>Πληρωµές φόρων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18458">
                <a:tc>
                  <a:txBody>
                    <a:bodyPr/>
                    <a:lstStyle/>
                    <a:p>
                      <a:pPr algn="ctr">
                        <a:lnSpc>
                          <a:spcPct val="115000"/>
                        </a:lnSpc>
                        <a:spcAft>
                          <a:spcPts val="0"/>
                        </a:spcAft>
                      </a:pPr>
                      <a:r>
                        <a:rPr lang="en-US" sz="2200" b="1" dirty="0">
                          <a:latin typeface="Cambria"/>
                          <a:ea typeface="Times New Roman"/>
                          <a:cs typeface="Times New Roman"/>
                        </a:rPr>
                        <a:t>Επιστροφές προµηθευτών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200" b="1" dirty="0">
                          <a:latin typeface="Cambria"/>
                          <a:ea typeface="Calibri"/>
                          <a:cs typeface="Times New Roman"/>
                        </a:rPr>
                        <a:t>Προπληρωµές εξόδων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036915">
                <a:tc>
                  <a:txBody>
                    <a:bodyPr/>
                    <a:lstStyle/>
                    <a:p>
                      <a:pPr algn="ctr">
                        <a:lnSpc>
                          <a:spcPct val="115000"/>
                        </a:lnSpc>
                        <a:spcAft>
                          <a:spcPts val="0"/>
                        </a:spcAft>
                      </a:pPr>
                      <a:r>
                        <a:rPr lang="en-US" sz="2200" b="1" dirty="0">
                          <a:latin typeface="Cambria"/>
                          <a:ea typeface="Times New Roman"/>
                          <a:cs typeface="Times New Roman"/>
                        </a:rPr>
                        <a:t>Εισπράξεις εσόδων εποµένων χρήσεων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200" b="1" dirty="0">
                          <a:latin typeface="Cambria"/>
                          <a:ea typeface="Calibri"/>
                          <a:cs typeface="Times New Roman"/>
                        </a:rPr>
                        <a:t>Πληρωµές χρήµα/κών </a:t>
                      </a:r>
                      <a:r>
                        <a:rPr lang="el-GR" sz="2200" b="1" dirty="0" smtClean="0">
                          <a:latin typeface="Cambria"/>
                          <a:ea typeface="Calibri"/>
                          <a:cs typeface="Times New Roman"/>
                        </a:rPr>
                        <a:t>Μ</a:t>
                      </a:r>
                      <a:r>
                        <a:rPr lang="en-US" sz="2200" b="1" dirty="0" smtClean="0">
                          <a:latin typeface="Cambria"/>
                          <a:ea typeface="Calibri"/>
                          <a:cs typeface="Times New Roman"/>
                        </a:rPr>
                        <a:t>ισθώσεων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36915">
                <a:tc>
                  <a:txBody>
                    <a:bodyPr/>
                    <a:lstStyle/>
                    <a:p>
                      <a:pPr algn="ctr">
                        <a:lnSpc>
                          <a:spcPct val="115000"/>
                        </a:lnSpc>
                        <a:spcAft>
                          <a:spcPts val="0"/>
                        </a:spcAft>
                      </a:pPr>
                      <a:r>
                        <a:rPr lang="el-GR" sz="2200" b="1" dirty="0">
                          <a:latin typeface="Cambria"/>
                          <a:ea typeface="Times New Roman"/>
                          <a:cs typeface="Times New Roman"/>
                        </a:rPr>
                        <a:t>Εισπράξεις αποζηµιώσεων από ασφ. εταιρείες</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200" b="1" dirty="0">
                          <a:latin typeface="Cambria"/>
                          <a:ea typeface="Calibri"/>
                          <a:cs typeface="Times New Roman"/>
                        </a:rPr>
                        <a:t>Πληρωµές αποζηµιώσεων και προστίµων</a:t>
                      </a:r>
                      <a:endParaRPr lang="el-GR" sz="22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513</a:t>
            </a:fld>
            <a:endParaRPr lang="el-GR" dirty="0"/>
          </a:p>
        </p:txBody>
      </p:sp>
    </p:spTree>
  </p:cSld>
  <p:clrMapOvr>
    <a:masterClrMapping/>
  </p:clrMapOvr>
  <p:transition/>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Ροών-Επενδυτική δραστηριότητα</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340768"/>
            <a:ext cx="8613899" cy="48965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800" b="1" dirty="0"/>
              <a:t>Ροή µετρητών από επενδυτικές δραστηριότητες: </a:t>
            </a:r>
            <a:endParaRPr lang="el-GR" sz="2800" dirty="0"/>
          </a:p>
          <a:p>
            <a:pPr marL="457200" lvl="0" indent="-457200">
              <a:buFont typeface="+mj-lt"/>
              <a:buAutoNum type="arabicPeriod"/>
            </a:pPr>
            <a:r>
              <a:rPr lang="el-GR" sz="2800" dirty="0"/>
              <a:t>αναφέρεται κατά κύριο λόγο σε εισροές ή εκροές από αγορά ή πώληση παγίων της επιχείρησης, µετοχών άλλων εταιριών και γραµµατίων εισπρακτέων, εκτάκτων εσόδων ή κερδών. </a:t>
            </a:r>
          </a:p>
          <a:p>
            <a:pPr marL="457200" lvl="0" indent="-457200">
              <a:buFont typeface="+mj-lt"/>
              <a:buAutoNum type="arabicPeriod"/>
            </a:pPr>
            <a:r>
              <a:rPr lang="el-GR" sz="2800" dirty="0"/>
              <a:t>Τα κέρδη ή η ζηµία που έχει η επιχείρηση από τέτοιου είδους δραστηριότητες κατατάσσονται στις επενδυτικές δραστηριότητες και όχι στην κανονική λειτουργία. </a:t>
            </a:r>
          </a:p>
          <a:p>
            <a:pPr algn="just"/>
            <a:endParaRPr lang="el-GR" sz="2400" dirty="0"/>
          </a:p>
          <a:p>
            <a:pPr marL="457200" lvl="0" indent="-457200" algn="just">
              <a:buFont typeface="+mj-lt"/>
              <a:buAutoNum type="arabicPeriod"/>
            </a:pPr>
            <a:endParaRPr lang="el-GR" sz="24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514</a:t>
            </a:fld>
            <a:endParaRPr lang="el-GR" dirty="0"/>
          </a:p>
        </p:txBody>
      </p:sp>
    </p:spTree>
  </p:cSld>
  <p:clrMapOvr>
    <a:masterClrMapping/>
  </p:clrMapOvr>
  <p:transition/>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1224136"/>
          </a:xfrm>
        </p:spPr>
        <p:txBody>
          <a:bodyPr>
            <a:noAutofit/>
          </a:bodyPr>
          <a:lstStyle/>
          <a:p>
            <a:pPr lvl="0"/>
            <a:r>
              <a:rPr lang="el-GR" sz="3200" b="1" noProof="1" smtClean="0">
                <a:solidFill>
                  <a:srgbClr val="FF0000"/>
                </a:solidFill>
              </a:rPr>
              <a:t>Κατηγορίες δραστηριοτήτων</a:t>
            </a:r>
            <a:br>
              <a:rPr lang="el-GR" sz="3200" b="1" noProof="1" smtClean="0">
                <a:solidFill>
                  <a:srgbClr val="FF0000"/>
                </a:solidFill>
              </a:rPr>
            </a:br>
            <a:r>
              <a:rPr lang="en-US" sz="3200" b="1" dirty="0" smtClean="0">
                <a:solidFill>
                  <a:srgbClr val="FF0000"/>
                </a:solidFill>
                <a:ea typeface="Calibri" pitchFamily="34" charset="0"/>
                <a:cs typeface="Times New Roman" pitchFamily="18" charset="0"/>
              </a:rPr>
              <a:t>ΛΕΙΤΟΥΡΓΙΚΕΣ </a:t>
            </a:r>
            <a:r>
              <a:rPr lang="el-GR" sz="3200" b="1" dirty="0" smtClean="0">
                <a:solidFill>
                  <a:srgbClr val="FF0000"/>
                </a:solidFill>
                <a:ea typeface="Calibri" pitchFamily="34" charset="0"/>
                <a:cs typeface="Times New Roman" pitchFamily="18" charset="0"/>
              </a:rPr>
              <a:t>Δ</a:t>
            </a:r>
            <a:r>
              <a:rPr lang="en-US" sz="3200" b="1" dirty="0" smtClean="0">
                <a:solidFill>
                  <a:srgbClr val="FF0000"/>
                </a:solidFill>
                <a:ea typeface="Calibri" pitchFamily="34" charset="0"/>
                <a:cs typeface="Times New Roman" pitchFamily="18" charset="0"/>
              </a:rPr>
              <a:t>ΡΑΣΤΗΡΙΟΤΗΤΕΣ-ΛΔ</a:t>
            </a:r>
            <a:r>
              <a:rPr lang="el-GR" sz="1400" b="1" dirty="0" smtClean="0">
                <a:solidFill>
                  <a:srgbClr val="FF0000"/>
                </a:solidFill>
                <a:cs typeface="Arial" pitchFamily="34" charset="0"/>
              </a:rPr>
              <a:t/>
            </a:r>
            <a:br>
              <a:rPr lang="el-GR" sz="1400" b="1" dirty="0" smtClean="0">
                <a:solidFill>
                  <a:srgbClr val="FF0000"/>
                </a:solidFill>
                <a:cs typeface="Arial" pitchFamily="34" charset="0"/>
              </a:rPr>
            </a:br>
            <a:endParaRPr lang="en-US" sz="3200" b="1" noProof="1" smtClean="0">
              <a:solidFill>
                <a:srgbClr val="FF0000"/>
              </a:solidFill>
              <a:latin typeface="Times New Roman" pitchFamily="18" charset="0"/>
              <a:cs typeface="Times New Roman" pitchFamily="18" charset="0"/>
            </a:endParaRPr>
          </a:p>
        </p:txBody>
      </p:sp>
      <p:graphicFrame>
        <p:nvGraphicFramePr>
          <p:cNvPr id="5" name="4 - Πίνακας"/>
          <p:cNvGraphicFramePr>
            <a:graphicFrameLocks noGrp="1"/>
          </p:cNvGraphicFramePr>
          <p:nvPr/>
        </p:nvGraphicFramePr>
        <p:xfrm>
          <a:off x="251520" y="1412777"/>
          <a:ext cx="8640960" cy="4896544"/>
        </p:xfrm>
        <a:graphic>
          <a:graphicData uri="http://schemas.openxmlformats.org/drawingml/2006/table">
            <a:tbl>
              <a:tblPr/>
              <a:tblGrid>
                <a:gridCol w="4320480"/>
                <a:gridCol w="4320480"/>
              </a:tblGrid>
              <a:tr h="463243">
                <a:tc>
                  <a:txBody>
                    <a:bodyPr/>
                    <a:lstStyle/>
                    <a:p>
                      <a:pPr algn="ctr">
                        <a:lnSpc>
                          <a:spcPct val="115000"/>
                        </a:lnSpc>
                        <a:spcAft>
                          <a:spcPts val="0"/>
                        </a:spcAft>
                      </a:pPr>
                      <a:r>
                        <a:rPr lang="en-US" sz="2000" b="1" dirty="0">
                          <a:latin typeface="Cambria"/>
                          <a:ea typeface="Times New Roman"/>
                          <a:cs typeface="Times New Roman"/>
                        </a:rPr>
                        <a:t>Εισροές </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a:latin typeface="Cambria"/>
                          <a:ea typeface="Times New Roman"/>
                          <a:cs typeface="Times New Roman"/>
                        </a:rPr>
                        <a:t>Εκροές</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727360">
                <a:tc>
                  <a:txBody>
                    <a:bodyPr/>
                    <a:lstStyle/>
                    <a:p>
                      <a:pPr algn="ctr">
                        <a:lnSpc>
                          <a:spcPct val="115000"/>
                        </a:lnSpc>
                        <a:spcAft>
                          <a:spcPts val="0"/>
                        </a:spcAft>
                      </a:pPr>
                      <a:r>
                        <a:rPr lang="en-US" sz="2000" b="1" dirty="0">
                          <a:latin typeface="Cambria"/>
                          <a:ea typeface="Times New Roman"/>
                          <a:cs typeface="Times New Roman"/>
                        </a:rPr>
                        <a:t>Εισπράξεις από πωλήσεις παγίων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a:latin typeface="Cambria"/>
                          <a:ea typeface="Calibri"/>
                          <a:cs typeface="Times New Roman"/>
                        </a:rPr>
                        <a:t>Πληρωµές για αγορές παγίων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26485">
                <a:tc>
                  <a:txBody>
                    <a:bodyPr/>
                    <a:lstStyle/>
                    <a:p>
                      <a:pPr algn="ctr">
                        <a:lnSpc>
                          <a:spcPct val="115000"/>
                        </a:lnSpc>
                        <a:spcAft>
                          <a:spcPts val="0"/>
                        </a:spcAft>
                      </a:pPr>
                      <a:r>
                        <a:rPr lang="el-GR" sz="2000" b="1" dirty="0">
                          <a:latin typeface="Cambria"/>
                          <a:ea typeface="Times New Roman"/>
                          <a:cs typeface="Times New Roman"/>
                        </a:rPr>
                        <a:t>Εισπράξεις από πωλήσεις συµµετοχών, χρεόγραφων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2000" b="1" dirty="0">
                          <a:latin typeface="Cambria"/>
                          <a:ea typeface="Calibri"/>
                          <a:cs typeface="Times New Roman"/>
                        </a:rPr>
                        <a:t>Πληρωµές για αγορές συµµετοχών χρεογράφων &amp; άλλων</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926485">
                <a:tc>
                  <a:txBody>
                    <a:bodyPr/>
                    <a:lstStyle/>
                    <a:p>
                      <a:pPr algn="ctr">
                        <a:lnSpc>
                          <a:spcPct val="115000"/>
                        </a:lnSpc>
                        <a:spcAft>
                          <a:spcPts val="0"/>
                        </a:spcAft>
                      </a:pPr>
                      <a:r>
                        <a:rPr lang="en-US" sz="2000" b="1" dirty="0">
                          <a:latin typeface="Cambria"/>
                          <a:ea typeface="Times New Roman"/>
                          <a:cs typeface="Times New Roman"/>
                        </a:rPr>
                        <a:t>Εισπράξεις χρεολυσίων χορηγηθέντων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a:latin typeface="Cambria"/>
                          <a:ea typeface="Calibri"/>
                          <a:cs typeface="Times New Roman"/>
                        </a:rPr>
                        <a:t>Χορηγήσεις δανείων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389728">
                <a:tc>
                  <a:txBody>
                    <a:bodyPr/>
                    <a:lstStyle/>
                    <a:p>
                      <a:pPr algn="ctr">
                        <a:lnSpc>
                          <a:spcPct val="115000"/>
                        </a:lnSpc>
                        <a:spcAft>
                          <a:spcPts val="0"/>
                        </a:spcAft>
                      </a:pPr>
                      <a:r>
                        <a:rPr lang="el-GR" sz="2000" b="1" dirty="0">
                          <a:latin typeface="Cambria"/>
                          <a:ea typeface="Times New Roman"/>
                          <a:cs typeface="Times New Roman"/>
                        </a:rPr>
                        <a:t>Αποζηµιώσεις ασφαλιστικών εταιρειών για καταστραφέντα πάγια</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a:latin typeface="Cambria"/>
                          <a:ea typeface="Calibri"/>
                          <a:cs typeface="Times New Roman"/>
                        </a:rPr>
                        <a:t>Πληρωµές τόκων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3243">
                <a:tc>
                  <a:txBody>
                    <a:bodyPr/>
                    <a:lstStyle/>
                    <a:p>
                      <a:pPr algn="just">
                        <a:lnSpc>
                          <a:spcPct val="115000"/>
                        </a:lnSpc>
                        <a:spcAft>
                          <a:spcPts val="0"/>
                        </a:spcAft>
                      </a:pPr>
                      <a:endParaRPr lang="el-GR" sz="20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a:latin typeface="Cambria"/>
                          <a:ea typeface="Calibri"/>
                          <a:cs typeface="Times New Roman"/>
                        </a:rPr>
                        <a:t>Προκαταβολές για αγορές παγίων</a:t>
                      </a:r>
                      <a:endParaRPr lang="el-GR" sz="20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515</a:t>
            </a:fld>
            <a:endParaRPr lang="el-GR" dirty="0"/>
          </a:p>
        </p:txBody>
      </p:sp>
    </p:spTree>
  </p:cSld>
  <p:clrMapOvr>
    <a:masterClrMapping/>
  </p:clrMapOvr>
  <p:transition/>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Ροών-Χρηματοοικονομική δραστηριότητα</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340768"/>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800" b="1" dirty="0"/>
              <a:t>Ροή µετρητών από χρηµατοδοτικές δραστηριότητες: </a:t>
            </a:r>
            <a:endParaRPr lang="el-GR" sz="2800" dirty="0"/>
          </a:p>
          <a:p>
            <a:pPr marL="514350" lvl="0" indent="-514350">
              <a:buFont typeface="+mj-lt"/>
              <a:buAutoNum type="arabicPeriod"/>
            </a:pPr>
            <a:r>
              <a:rPr lang="el-GR" sz="2800" dirty="0"/>
              <a:t>στις εισροές µετρητών αυτού του είδους </a:t>
            </a:r>
            <a:r>
              <a:rPr lang="el-GR" sz="2800" dirty="0" smtClean="0"/>
              <a:t>περιλαμβάνονται </a:t>
            </a:r>
            <a:r>
              <a:rPr lang="el-GR" sz="2800" dirty="0"/>
              <a:t>χρήµατα που προέρχονται από τη λήψη </a:t>
            </a:r>
            <a:r>
              <a:rPr lang="el-GR" sz="2800" dirty="0" smtClean="0"/>
              <a:t>βραχυπρόθεσμου </a:t>
            </a:r>
            <a:r>
              <a:rPr lang="el-GR" sz="2800" dirty="0"/>
              <a:t>ή µακροπρόθεσµου δανεισµού, από πώληση µετοχών της επιχείρησης ή από γραµµάτια πληρωτέα. </a:t>
            </a:r>
          </a:p>
          <a:p>
            <a:pPr marL="514350" lvl="0" indent="-514350">
              <a:buFont typeface="+mj-lt"/>
              <a:buAutoNum type="arabicPeriod"/>
            </a:pPr>
            <a:r>
              <a:rPr lang="el-GR" sz="2800" dirty="0"/>
              <a:t>Οι εκροές αφορούν την πληρωµή του κεφαλαίου (και όχι των τόκων) βραχυπρόθεσµων ή µακροπρόθεσµων δανείων και την πληρωµή µερισµάτων στους µετόχους.</a:t>
            </a:r>
          </a:p>
          <a:p>
            <a:pPr algn="just"/>
            <a:endParaRPr lang="el-GR" sz="2400" dirty="0"/>
          </a:p>
          <a:p>
            <a:pPr marL="457200" lvl="0" indent="-457200" algn="just">
              <a:buFont typeface="+mj-lt"/>
              <a:buAutoNum type="arabicPeriod"/>
            </a:pPr>
            <a:endParaRPr lang="el-GR" sz="24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516</a:t>
            </a:fld>
            <a:endParaRPr lang="el-GR" dirty="0"/>
          </a:p>
        </p:txBody>
      </p:sp>
    </p:spTree>
  </p:cSld>
  <p:clrMapOvr>
    <a:masterClrMapping/>
  </p:clrMapOvr>
  <p:transition/>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936104"/>
          </a:xfrm>
        </p:spPr>
        <p:txBody>
          <a:bodyPr>
            <a:noAutofit/>
          </a:bodyPr>
          <a:lstStyle/>
          <a:p>
            <a:r>
              <a:rPr lang="el-GR" sz="3200" b="1" noProof="1" smtClean="0">
                <a:solidFill>
                  <a:srgbClr val="FF0000"/>
                </a:solidFill>
              </a:rPr>
              <a:t>Κατηγορίες Δραστηριοτήτων</a:t>
            </a:r>
            <a:br>
              <a:rPr lang="el-GR" sz="3200" b="1" noProof="1" smtClean="0">
                <a:solidFill>
                  <a:srgbClr val="FF0000"/>
                </a:solidFill>
              </a:rPr>
            </a:br>
            <a:r>
              <a:rPr lang="en-US" sz="3200" b="1" dirty="0" smtClean="0">
                <a:solidFill>
                  <a:srgbClr val="FF0000"/>
                </a:solidFill>
              </a:rPr>
              <a:t>ΧΡΗΜΑΤΟΟΙΚΟΝΟΜΙΚΕΣ </a:t>
            </a:r>
            <a:r>
              <a:rPr lang="el-GR" sz="3200" b="1" dirty="0" smtClean="0">
                <a:solidFill>
                  <a:srgbClr val="FF0000"/>
                </a:solidFill>
              </a:rPr>
              <a:t>Δ</a:t>
            </a:r>
            <a:r>
              <a:rPr lang="en-US" sz="3200" b="1" dirty="0" smtClean="0">
                <a:solidFill>
                  <a:srgbClr val="FF0000"/>
                </a:solidFill>
              </a:rPr>
              <a:t>ΡΑΣΤΗΡΙΟΤΗΤΕΣ</a:t>
            </a:r>
            <a:r>
              <a:rPr lang="el-GR" sz="3200" dirty="0" smtClean="0">
                <a:solidFill>
                  <a:srgbClr val="FF0000"/>
                </a:solidFill>
              </a:rPr>
              <a:t/>
            </a:r>
            <a:br>
              <a:rPr lang="el-GR" sz="3200" dirty="0" smtClean="0">
                <a:solidFill>
                  <a:srgbClr val="FF0000"/>
                </a:solidFill>
              </a:rPr>
            </a:br>
            <a:endParaRPr lang="en-US" sz="3200" b="1" noProof="1" smtClean="0">
              <a:solidFill>
                <a:srgbClr val="FF0000"/>
              </a:solidFill>
              <a:latin typeface="Times New Roman" pitchFamily="18" charset="0"/>
              <a:cs typeface="Times New Roman" pitchFamily="18" charset="0"/>
            </a:endParaRPr>
          </a:p>
        </p:txBody>
      </p:sp>
      <p:graphicFrame>
        <p:nvGraphicFramePr>
          <p:cNvPr id="6" name="5 - Πίνακας"/>
          <p:cNvGraphicFramePr>
            <a:graphicFrameLocks noGrp="1"/>
          </p:cNvGraphicFramePr>
          <p:nvPr/>
        </p:nvGraphicFramePr>
        <p:xfrm>
          <a:off x="179509" y="1268760"/>
          <a:ext cx="8784978" cy="4824536"/>
        </p:xfrm>
        <a:graphic>
          <a:graphicData uri="http://schemas.openxmlformats.org/drawingml/2006/table">
            <a:tbl>
              <a:tblPr/>
              <a:tblGrid>
                <a:gridCol w="4392489"/>
                <a:gridCol w="4392489"/>
              </a:tblGrid>
              <a:tr h="603067">
                <a:tc>
                  <a:txBody>
                    <a:bodyPr/>
                    <a:lstStyle/>
                    <a:p>
                      <a:pPr algn="ctr">
                        <a:spcAft>
                          <a:spcPts val="0"/>
                        </a:spcAft>
                      </a:pPr>
                      <a:r>
                        <a:rPr lang="en-US" sz="2400" b="1" dirty="0">
                          <a:latin typeface="Cambria"/>
                          <a:ea typeface="Times New Roman"/>
                        </a:rPr>
                        <a:t>Εισροές </a:t>
                      </a:r>
                      <a:endParaRPr lang="el-GR" sz="2400" dirty="0">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spcAft>
                          <a:spcPts val="0"/>
                        </a:spcAft>
                      </a:pPr>
                      <a:r>
                        <a:rPr lang="en-US" sz="2400" b="1" dirty="0">
                          <a:latin typeface="Cambria"/>
                          <a:ea typeface="Times New Roman"/>
                        </a:rPr>
                        <a:t>Εκροές</a:t>
                      </a:r>
                      <a:endParaRPr lang="el-GR" sz="2400" dirty="0">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1809201">
                <a:tc>
                  <a:txBody>
                    <a:bodyPr/>
                    <a:lstStyle/>
                    <a:p>
                      <a:pPr algn="ctr">
                        <a:spcAft>
                          <a:spcPts val="0"/>
                        </a:spcAft>
                      </a:pPr>
                      <a:r>
                        <a:rPr lang="en-US" sz="2400" b="1" dirty="0">
                          <a:latin typeface="Cambria"/>
                          <a:ea typeface="Times New Roman"/>
                        </a:rPr>
                        <a:t>Εισπράξεις από εκδόσεις µετοχών</a:t>
                      </a:r>
                      <a:endParaRPr lang="el-GR" sz="2400" dirty="0">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spcAft>
                          <a:spcPts val="0"/>
                        </a:spcAft>
                      </a:pPr>
                      <a:r>
                        <a:rPr lang="el-GR" sz="2400" b="1" dirty="0">
                          <a:latin typeface="Cambria"/>
                        </a:rPr>
                        <a:t>Πληρωµές για αγορές µετοχών της επιχείρησης</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809201">
                <a:tc>
                  <a:txBody>
                    <a:bodyPr/>
                    <a:lstStyle/>
                    <a:p>
                      <a:pPr algn="ctr">
                        <a:spcAft>
                          <a:spcPts val="0"/>
                        </a:spcAft>
                      </a:pPr>
                      <a:r>
                        <a:rPr lang="en-US" sz="2400" b="1" dirty="0">
                          <a:latin typeface="Cambria"/>
                          <a:ea typeface="Times New Roman"/>
                        </a:rPr>
                        <a:t>Εισπράξεις από τραπεζικά ∆άνεια</a:t>
                      </a:r>
                      <a:endParaRPr lang="el-GR" sz="2400" dirty="0">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l-GR" sz="2400" b="1" dirty="0">
                          <a:latin typeface="Cambria"/>
                        </a:rPr>
                        <a:t>Πληρωµές χρεολυσιών τραπεζικών ή οµολογιακών δανείων</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3067">
                <a:tc>
                  <a:txBody>
                    <a:bodyPr/>
                    <a:lstStyle/>
                    <a:p>
                      <a:pPr algn="just">
                        <a:spcAft>
                          <a:spcPts val="0"/>
                        </a:spcAft>
                      </a:pPr>
                      <a:endParaRPr lang="el-GR" sz="2000" dirty="0">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spcAft>
                          <a:spcPts val="0"/>
                        </a:spcAft>
                      </a:pPr>
                      <a:r>
                        <a:rPr lang="en-US" sz="2400" b="1" dirty="0">
                          <a:latin typeface="Cambria"/>
                        </a:rPr>
                        <a:t>Πληρωµές µερισµάτων</a:t>
                      </a:r>
                      <a:endParaRPr lang="el-GR" sz="2400" b="1" dirty="0">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517</a:t>
            </a:fld>
            <a:endParaRPr lang="el-GR" dirty="0"/>
          </a:p>
        </p:txBody>
      </p:sp>
    </p:spTree>
  </p:cSld>
  <p:clrMapOvr>
    <a:masterClrMapping/>
  </p:clrMapOvr>
  <p:transition/>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noProof="1" smtClean="0">
                <a:solidFill>
                  <a:srgbClr val="FF0000"/>
                </a:solidFill>
              </a:rPr>
              <a:t>Κατηγορίες δραστηριοτήτων</a:t>
            </a:r>
            <a:endParaRPr lang="en-US" sz="3200" b="1" noProof="1" smtClean="0">
              <a:solidFill>
                <a:srgbClr val="FF0000"/>
              </a:solidFill>
              <a:latin typeface="Times New Roman" pitchFamily="18" charset="0"/>
              <a:cs typeface="Times New Roman" pitchFamily="18" charset="0"/>
            </a:endParaRPr>
          </a:p>
        </p:txBody>
      </p:sp>
      <p:sp>
        <p:nvSpPr>
          <p:cNvPr id="31745" name="Rectangle 1"/>
          <p:cNvSpPr>
            <a:spLocks noChangeArrowheads="1"/>
          </p:cNvSpPr>
          <p:nvPr/>
        </p:nvSpPr>
        <p:spPr bwMode="auto">
          <a:xfrm>
            <a:off x="503040" y="908720"/>
            <a:ext cx="864096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l-GR" sz="2400" dirty="0"/>
              <a:t>Τα κονδύλια ανάλογα µε το αν ανήκουν στο Ενεργητικό ή </a:t>
            </a:r>
            <a:endParaRPr lang="el-GR" sz="2400" dirty="0" smtClean="0"/>
          </a:p>
          <a:p>
            <a:pPr algn="ctr"/>
            <a:r>
              <a:rPr lang="el-GR" sz="2400" dirty="0" smtClean="0"/>
              <a:t>στο </a:t>
            </a:r>
            <a:r>
              <a:rPr lang="el-GR" sz="2400" dirty="0"/>
              <a:t>Παθητικό </a:t>
            </a:r>
            <a:r>
              <a:rPr lang="el-GR" sz="2400" dirty="0" smtClean="0"/>
              <a:t>αποτελούν </a:t>
            </a:r>
            <a:r>
              <a:rPr lang="el-GR" sz="2400" dirty="0"/>
              <a:t>αντίστοιχα εκροή ή εισροή</a:t>
            </a:r>
            <a:r>
              <a:rPr lang="el-GR" sz="2400" dirty="0" smtClean="0"/>
              <a:t>.</a:t>
            </a:r>
            <a:endParaRPr kumimoji="0" lang="el-GR" sz="3600" b="1" i="0" u="none" strike="noStrike" cap="none" normalizeH="0" baseline="0" dirty="0" smtClean="0">
              <a:ln>
                <a:noFill/>
              </a:ln>
              <a:solidFill>
                <a:srgbClr val="FF0000"/>
              </a:solidFill>
              <a:effectLst/>
              <a:cs typeface="Arial" pitchFamily="34" charset="0"/>
            </a:endParaRPr>
          </a:p>
        </p:txBody>
      </p:sp>
      <p:graphicFrame>
        <p:nvGraphicFramePr>
          <p:cNvPr id="5" name="4 - Πίνακας"/>
          <p:cNvGraphicFramePr>
            <a:graphicFrameLocks noGrp="1"/>
          </p:cNvGraphicFramePr>
          <p:nvPr/>
        </p:nvGraphicFramePr>
        <p:xfrm>
          <a:off x="323528" y="1988840"/>
          <a:ext cx="8496944" cy="4320480"/>
        </p:xfrm>
        <a:graphic>
          <a:graphicData uri="http://schemas.openxmlformats.org/drawingml/2006/table">
            <a:tbl>
              <a:tblPr/>
              <a:tblGrid>
                <a:gridCol w="2831650"/>
                <a:gridCol w="2832647"/>
                <a:gridCol w="2832647"/>
              </a:tblGrid>
              <a:tr h="864096">
                <a:tc>
                  <a:txBody>
                    <a:bodyPr/>
                    <a:lstStyle/>
                    <a:p>
                      <a:pPr algn="ctr">
                        <a:lnSpc>
                          <a:spcPct val="115000"/>
                        </a:lnSpc>
                        <a:spcAft>
                          <a:spcPts val="0"/>
                        </a:spcAft>
                      </a:pPr>
                      <a:r>
                        <a:rPr lang="en-US" sz="2400" b="1" dirty="0">
                          <a:latin typeface="Cambria"/>
                          <a:ea typeface="Times New Roman"/>
                          <a:cs typeface="Times New Roman"/>
                        </a:rPr>
                        <a:t>Περιγραφή Κονδυλίου</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400" b="1" dirty="0">
                          <a:latin typeface="Cambria"/>
                          <a:ea typeface="Times New Roman"/>
                          <a:cs typeface="Times New Roman"/>
                        </a:rPr>
                        <a:t>Μεταβολή Κονδυλίου</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400" b="1" dirty="0">
                          <a:latin typeface="Cambria"/>
                          <a:ea typeface="Times New Roman"/>
                          <a:cs typeface="Times New Roman"/>
                        </a:rPr>
                        <a:t>Μεταβολή Ταµείου</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864096">
                <a:tc>
                  <a:txBody>
                    <a:bodyPr/>
                    <a:lstStyle/>
                    <a:p>
                      <a:pPr algn="ctr">
                        <a:lnSpc>
                          <a:spcPct val="115000"/>
                        </a:lnSpc>
                        <a:spcAft>
                          <a:spcPts val="0"/>
                        </a:spcAft>
                      </a:pPr>
                      <a:r>
                        <a:rPr lang="en-US" sz="2400" b="1" dirty="0">
                          <a:latin typeface="Cambria"/>
                          <a:ea typeface="Times New Roman"/>
                          <a:cs typeface="Times New Roman"/>
                        </a:rPr>
                        <a:t>Ενεργητικό</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400" b="1" dirty="0">
                          <a:latin typeface="Cambria"/>
                          <a:ea typeface="Calibri"/>
                          <a:cs typeface="Times New Roman"/>
                        </a:rPr>
                        <a:t>Αύξηση (+)</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400" b="1" dirty="0">
                          <a:latin typeface="Cambria"/>
                          <a:ea typeface="Calibri"/>
                          <a:cs typeface="Times New Roman"/>
                        </a:rPr>
                        <a:t>Εκροή</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64096">
                <a:tc>
                  <a:txBody>
                    <a:bodyPr/>
                    <a:lstStyle/>
                    <a:p>
                      <a:pPr algn="ctr">
                        <a:lnSpc>
                          <a:spcPct val="115000"/>
                        </a:lnSpc>
                        <a:spcAft>
                          <a:spcPts val="0"/>
                        </a:spcAft>
                      </a:pPr>
                      <a:r>
                        <a:rPr lang="en-US" sz="2400" b="1" dirty="0">
                          <a:latin typeface="Cambria"/>
                          <a:ea typeface="Times New Roman"/>
                          <a:cs typeface="Times New Roman"/>
                        </a:rPr>
                        <a:t>Ενεργητικό</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400" b="1" dirty="0">
                          <a:latin typeface="Cambria"/>
                          <a:ea typeface="Calibri"/>
                          <a:cs typeface="Times New Roman"/>
                        </a:rPr>
                        <a:t>Μείωση (-)</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400" b="1" dirty="0">
                          <a:latin typeface="Cambria"/>
                          <a:ea typeface="Calibri"/>
                          <a:cs typeface="Times New Roman"/>
                        </a:rPr>
                        <a:t>Εισροή</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64096">
                <a:tc>
                  <a:txBody>
                    <a:bodyPr/>
                    <a:lstStyle/>
                    <a:p>
                      <a:pPr algn="ctr">
                        <a:lnSpc>
                          <a:spcPct val="115000"/>
                        </a:lnSpc>
                        <a:spcAft>
                          <a:spcPts val="0"/>
                        </a:spcAft>
                      </a:pPr>
                      <a:r>
                        <a:rPr lang="en-US" sz="2400" b="1" dirty="0">
                          <a:latin typeface="Cambria"/>
                          <a:ea typeface="Times New Roman"/>
                          <a:cs typeface="Times New Roman"/>
                        </a:rPr>
                        <a:t>Παθητικό</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400" b="1" dirty="0">
                          <a:latin typeface="Cambria"/>
                          <a:ea typeface="Calibri"/>
                          <a:cs typeface="Times New Roman"/>
                        </a:rPr>
                        <a:t>Αύξηση (+)</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400" b="1" dirty="0">
                          <a:latin typeface="Cambria"/>
                          <a:ea typeface="Calibri"/>
                          <a:cs typeface="Times New Roman"/>
                        </a:rPr>
                        <a:t>Εισροή</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64096">
                <a:tc>
                  <a:txBody>
                    <a:bodyPr/>
                    <a:lstStyle/>
                    <a:p>
                      <a:pPr algn="ctr">
                        <a:lnSpc>
                          <a:spcPct val="115000"/>
                        </a:lnSpc>
                        <a:spcAft>
                          <a:spcPts val="0"/>
                        </a:spcAft>
                      </a:pPr>
                      <a:r>
                        <a:rPr lang="en-US" sz="2400" b="1" dirty="0">
                          <a:latin typeface="Cambria"/>
                          <a:ea typeface="Times New Roman"/>
                          <a:cs typeface="Times New Roman"/>
                        </a:rPr>
                        <a:t>Παθητικό</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400" b="1" dirty="0">
                          <a:latin typeface="Cambria"/>
                          <a:ea typeface="Calibri"/>
                          <a:cs typeface="Times New Roman"/>
                        </a:rPr>
                        <a:t>Μείωση (-)</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400" b="1" dirty="0">
                          <a:latin typeface="Cambria"/>
                          <a:ea typeface="Calibri"/>
                          <a:cs typeface="Times New Roman"/>
                        </a:rPr>
                        <a:t>Εκροή</a:t>
                      </a:r>
                      <a:endParaRPr lang="el-GR" sz="24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518</a:t>
            </a:fld>
            <a:endParaRPr lang="el-GR" dirty="0"/>
          </a:p>
        </p:txBody>
      </p:sp>
    </p:spTree>
  </p:cSld>
  <p:clrMapOvr>
    <a:masterClrMapping/>
  </p:clrMapOvr>
  <p:transition/>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23528" y="980728"/>
            <a:ext cx="8613899" cy="10801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a:r>
              <a:rPr lang="el-GR" sz="2800" dirty="0"/>
              <a:t>Η κατάσταση ροής µετρητών θα µπορούσε να απεικονισθεί-ενδεικτικά- ως ακολούθως</a:t>
            </a:r>
            <a:r>
              <a:rPr lang="el-GR" sz="2800" dirty="0" smtClean="0"/>
              <a:t>:</a:t>
            </a:r>
            <a:endParaRPr lang="el-GR" sz="2400" dirty="0"/>
          </a:p>
          <a:p>
            <a:pPr marL="457200" lvl="0" indent="-457200" algn="just">
              <a:buFont typeface="+mj-lt"/>
              <a:buAutoNum type="arabicPeriod"/>
            </a:pPr>
            <a:endParaRPr lang="el-GR" sz="2400" dirty="0"/>
          </a:p>
        </p:txBody>
      </p:sp>
      <p:sp>
        <p:nvSpPr>
          <p:cNvPr id="60417" name="Rectangle 1"/>
          <p:cNvSpPr>
            <a:spLocks noChangeArrowheads="1"/>
          </p:cNvSpPr>
          <p:nvPr/>
        </p:nvSpPr>
        <p:spPr bwMode="auto">
          <a:xfrm>
            <a:off x="467544" y="2348880"/>
            <a:ext cx="8352928"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Ροή µετρητών από κανονική λειτουργία</a:t>
            </a:r>
            <a:endParaRPr kumimoji="0" lang="el-GR" sz="12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Καθαρά κέρδη χρήσεως</a:t>
            </a:r>
            <a:endParaRPr kumimoji="0" lang="el-GR" sz="12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b="0" i="0" u="sng" strike="noStrike" cap="none" normalizeH="0" baseline="0" dirty="0" smtClean="0">
                <a:ln>
                  <a:noFill/>
                </a:ln>
                <a:solidFill>
                  <a:schemeClr val="tx1"/>
                </a:solidFill>
                <a:effectLst/>
                <a:latin typeface="+mj-lt"/>
                <a:ea typeface="Calibri" pitchFamily="34" charset="0"/>
                <a:cs typeface="Times New Roman" pitchFamily="18" charset="0"/>
              </a:rPr>
              <a:t>(+) Προσθέτουµε</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Αποσβέσεις χρήσεως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Μείωση εισπρακτέων λογαριασµών, απαιτήσεων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Μείωση αποθεµάτων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Μείωση προπληρωθέντων εξόδων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Αύξηση πληρωτέων λογαριασµών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Αύξηση πληρωτέων φόρων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Ανόργανες και έκτακτες ζηµιές</a:t>
            </a:r>
            <a:endParaRPr kumimoji="0" lang="el-GR" sz="1200" b="0" i="0" u="none" strike="noStrike" cap="none" normalizeH="0" baseline="0" dirty="0" smtClean="0">
              <a:ln>
                <a:noFill/>
              </a:ln>
              <a:solidFill>
                <a:schemeClr val="tx1"/>
              </a:solidFill>
              <a:effectLst/>
              <a:latin typeface="+mj-lt"/>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mj-lt"/>
                <a:ea typeface="Calibri" pitchFamily="34" charset="0"/>
                <a:cs typeface="Times New Roman" pitchFamily="18" charset="0"/>
              </a:rPr>
              <a:t>Μερικό σύνολο</a:t>
            </a:r>
            <a:endParaRPr kumimoji="0" lang="el-GR" sz="4000" b="1" i="0" u="none" strike="noStrike" cap="none" normalizeH="0" baseline="0" dirty="0" smtClean="0">
              <a:ln>
                <a:noFill/>
              </a:ln>
              <a:solidFill>
                <a:schemeClr val="tx1"/>
              </a:solidFill>
              <a:effectLst/>
              <a:latin typeface="+mj-lt"/>
              <a:cs typeface="Arial" pitchFamily="34" charset="0"/>
            </a:endParaRPr>
          </a:p>
        </p:txBody>
      </p:sp>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519</a:t>
            </a:fld>
            <a:endParaRPr lang="el-GR"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512" y="274638"/>
            <a:ext cx="8712968" cy="634082"/>
          </a:xfrm>
        </p:spPr>
        <p:txBody>
          <a:bodyPr/>
          <a:lstStyle/>
          <a:p>
            <a:r>
              <a:rPr lang="el-GR" sz="3600" b="1" dirty="0"/>
              <a:t>ΕΡΓΑΛΕΙΑ </a:t>
            </a:r>
            <a:r>
              <a:rPr lang="el-GR" sz="3600" b="1" dirty="0" smtClean="0"/>
              <a:t>ΧΡΗΜΑΤΟΟΙΚΟΝΟΜΙΚΟΥ </a:t>
            </a:r>
            <a:r>
              <a:rPr lang="el-GR" sz="3600" b="1" dirty="0"/>
              <a:t>ΣΧΕΔΙΑΣΜΟΥ</a:t>
            </a:r>
          </a:p>
        </p:txBody>
      </p:sp>
      <p:sp>
        <p:nvSpPr>
          <p:cNvPr id="26627" name="Rectangle 3"/>
          <p:cNvSpPr>
            <a:spLocks noGrp="1" noChangeArrowheads="1"/>
          </p:cNvSpPr>
          <p:nvPr>
            <p:ph type="body" idx="1"/>
          </p:nvPr>
        </p:nvSpPr>
        <p:spPr>
          <a:xfrm>
            <a:off x="0" y="1124744"/>
            <a:ext cx="9144000" cy="5733256"/>
          </a:xfrm>
        </p:spPr>
        <p:txBody>
          <a:bodyPr/>
          <a:lstStyle/>
          <a:p>
            <a:pPr marL="514350" indent="-514350" algn="just">
              <a:lnSpc>
                <a:spcPct val="90000"/>
              </a:lnSpc>
              <a:buFont typeface="+mj-lt"/>
              <a:buAutoNum type="arabicPeriod"/>
            </a:pPr>
            <a:r>
              <a:rPr lang="el-GR" sz="2800" dirty="0" smtClean="0"/>
              <a:t>Ισολογισμοί.</a:t>
            </a:r>
            <a:endParaRPr lang="el-GR" sz="2800" dirty="0"/>
          </a:p>
          <a:p>
            <a:pPr marL="514350" indent="-514350" algn="just">
              <a:lnSpc>
                <a:spcPct val="90000"/>
              </a:lnSpc>
              <a:buFont typeface="+mj-lt"/>
              <a:buAutoNum type="arabicPeriod"/>
            </a:pPr>
            <a:r>
              <a:rPr lang="el-GR" sz="2800" dirty="0" smtClean="0"/>
              <a:t>Αποτελέσματα Χρήσεων.</a:t>
            </a:r>
            <a:endParaRPr lang="el-GR" sz="2800" dirty="0"/>
          </a:p>
          <a:p>
            <a:pPr marL="514350" indent="-514350" algn="just">
              <a:lnSpc>
                <a:spcPct val="90000"/>
              </a:lnSpc>
              <a:buFont typeface="+mj-lt"/>
              <a:buAutoNum type="arabicPeriod"/>
            </a:pPr>
            <a:r>
              <a:rPr lang="en-US" sz="2800" dirty="0" smtClean="0"/>
              <a:t>Business Plan </a:t>
            </a:r>
            <a:endParaRPr lang="el-GR" sz="2800" dirty="0" smtClean="0"/>
          </a:p>
          <a:p>
            <a:pPr marL="514350" indent="-514350" algn="just">
              <a:lnSpc>
                <a:spcPct val="90000"/>
              </a:lnSpc>
              <a:buFont typeface="+mj-lt"/>
              <a:buAutoNum type="arabicPeriod"/>
            </a:pPr>
            <a:r>
              <a:rPr lang="el-GR" sz="2800" dirty="0" smtClean="0"/>
              <a:t>Προβλέψεις προϋπολογιστικών αποτελεσμάτων </a:t>
            </a:r>
            <a:r>
              <a:rPr lang="el-GR" sz="2800" dirty="0"/>
              <a:t>για </a:t>
            </a:r>
            <a:r>
              <a:rPr lang="el-GR" sz="2800" dirty="0" smtClean="0"/>
              <a:t>μελλοντικές χρήσεις.</a:t>
            </a:r>
            <a:endParaRPr lang="el-GR" sz="2800" dirty="0"/>
          </a:p>
          <a:p>
            <a:pPr marL="514350" indent="-514350" algn="just">
              <a:lnSpc>
                <a:spcPct val="90000"/>
              </a:lnSpc>
              <a:buFont typeface="+mj-lt"/>
              <a:buAutoNum type="arabicPeriod"/>
            </a:pPr>
            <a:r>
              <a:rPr lang="el-GR" sz="2800" dirty="0" smtClean="0"/>
              <a:t>Καθορισμός Νεκρού Σημείου.</a:t>
            </a:r>
            <a:endParaRPr lang="el-GR" sz="2800" dirty="0"/>
          </a:p>
          <a:p>
            <a:pPr marL="514350" indent="-514350" algn="just">
              <a:lnSpc>
                <a:spcPct val="90000"/>
              </a:lnSpc>
              <a:buFont typeface="+mj-lt"/>
              <a:buAutoNum type="arabicPeriod"/>
            </a:pPr>
            <a:r>
              <a:rPr lang="el-GR" sz="2800" dirty="0" smtClean="0"/>
              <a:t>Κατάσταση Ταμειακής Ροής.</a:t>
            </a:r>
            <a:endParaRPr lang="el-GR" sz="2800" dirty="0"/>
          </a:p>
          <a:p>
            <a:pPr marL="514350" indent="-514350" algn="just">
              <a:lnSpc>
                <a:spcPct val="90000"/>
              </a:lnSpc>
              <a:buFont typeface="+mj-lt"/>
              <a:buAutoNum type="arabicPeriod"/>
            </a:pPr>
            <a:r>
              <a:rPr lang="el-GR" sz="2800" dirty="0" smtClean="0"/>
              <a:t>Τιμολογιακή Πολιτική </a:t>
            </a:r>
            <a:r>
              <a:rPr lang="el-GR" sz="2800" dirty="0"/>
              <a:t>και </a:t>
            </a:r>
            <a:r>
              <a:rPr lang="el-GR" sz="2800" dirty="0" smtClean="0"/>
              <a:t>πλάνο τιμολόγησης </a:t>
            </a:r>
            <a:r>
              <a:rPr lang="el-GR" sz="2800" dirty="0"/>
              <a:t>για </a:t>
            </a:r>
            <a:r>
              <a:rPr lang="el-GR" sz="2800" dirty="0" smtClean="0"/>
              <a:t>μεγιστοποίηση </a:t>
            </a:r>
            <a:r>
              <a:rPr lang="el-GR" sz="2800" dirty="0"/>
              <a:t>του </a:t>
            </a:r>
            <a:r>
              <a:rPr lang="el-GR" sz="2800" u="sng" dirty="0" smtClean="0"/>
              <a:t>μικτού κέρδους.</a:t>
            </a:r>
            <a:endParaRPr lang="el-GR" sz="2800" u="sng" dirty="0"/>
          </a:p>
          <a:p>
            <a:pPr marL="514350" indent="-514350" algn="just">
              <a:lnSpc>
                <a:spcPct val="90000"/>
              </a:lnSpc>
              <a:buFont typeface="+mj-lt"/>
              <a:buAutoNum type="arabicPeriod"/>
            </a:pPr>
            <a:r>
              <a:rPr lang="el-GR" sz="2800" dirty="0" smtClean="0"/>
              <a:t>Εναλλακτικές μορφές </a:t>
            </a:r>
            <a:r>
              <a:rPr lang="el-GR" sz="2800" dirty="0"/>
              <a:t>και </a:t>
            </a:r>
            <a:r>
              <a:rPr lang="el-GR" sz="2800" dirty="0" smtClean="0"/>
              <a:t>πηγές χρηματοδότησης </a:t>
            </a:r>
            <a:r>
              <a:rPr lang="el-GR" sz="2800" dirty="0"/>
              <a:t>της </a:t>
            </a:r>
            <a:r>
              <a:rPr lang="el-GR" sz="2800" dirty="0" smtClean="0"/>
              <a:t>επιχείρησης.</a:t>
            </a:r>
            <a:endParaRPr lang="el-GR" sz="2800" dirty="0"/>
          </a:p>
          <a:p>
            <a:pPr>
              <a:lnSpc>
                <a:spcPct val="90000"/>
              </a:lnSpc>
              <a:buFontTx/>
              <a:buNone/>
            </a:pPr>
            <a:endParaRPr lang="el-GR" sz="2800" dirty="0"/>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052736"/>
            <a:ext cx="8613899" cy="10801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a:r>
              <a:rPr lang="el-GR" sz="2800" dirty="0"/>
              <a:t>Η κατάσταση ροής µετρητών θα µπορούσε να απεικονισθεί-ενδεικτικά- ως ακολούθως:</a:t>
            </a:r>
          </a:p>
          <a:p>
            <a:pPr algn="just"/>
            <a:endParaRPr lang="el-GR" sz="2400" dirty="0"/>
          </a:p>
          <a:p>
            <a:pPr marL="457200" lvl="0" indent="-457200" algn="just">
              <a:buFont typeface="+mj-lt"/>
              <a:buAutoNum type="arabicPeriod"/>
            </a:pPr>
            <a:endParaRPr lang="el-GR" sz="2400" dirty="0"/>
          </a:p>
        </p:txBody>
      </p:sp>
      <p:sp>
        <p:nvSpPr>
          <p:cNvPr id="60417" name="Rectangle 1"/>
          <p:cNvSpPr>
            <a:spLocks noChangeArrowheads="1"/>
          </p:cNvSpPr>
          <p:nvPr/>
        </p:nvSpPr>
        <p:spPr bwMode="auto">
          <a:xfrm>
            <a:off x="323528" y="2287035"/>
            <a:ext cx="856895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Ροή µετρητών από κανονική λειτουργία</a:t>
            </a:r>
            <a:endParaRPr kumimoji="0" lang="el-GR" sz="12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Καθαρά κέρδη χρήσεως</a:t>
            </a:r>
            <a:endParaRPr kumimoji="0" lang="el-GR" sz="1200" b="0" i="0" u="none" strike="noStrike" cap="none" normalizeH="0" baseline="0" dirty="0" smtClean="0">
              <a:ln>
                <a:noFill/>
              </a:ln>
              <a:solidFill>
                <a:srgbClr val="FF0000"/>
              </a:solidFill>
              <a:effectLst/>
              <a:latin typeface="+mj-lt"/>
              <a:cs typeface="Arial" pitchFamily="34" charset="0"/>
            </a:endParaRPr>
          </a:p>
          <a:p>
            <a:r>
              <a:rPr lang="el-GR" sz="2400" u="sng" dirty="0"/>
              <a:t>(-) Αφαιρούμε</a:t>
            </a:r>
            <a:endParaRPr lang="el-GR" sz="2400" dirty="0"/>
          </a:p>
          <a:p>
            <a:pPr lvl="0" indent="358775">
              <a:buFont typeface="Arial" pitchFamily="34" charset="0"/>
              <a:buChar char="•"/>
            </a:pPr>
            <a:r>
              <a:rPr lang="el-GR" sz="2400" dirty="0"/>
              <a:t>Αύξηση εισπρακτέων λογαριασµών </a:t>
            </a:r>
          </a:p>
          <a:p>
            <a:pPr lvl="0" indent="358775">
              <a:buFont typeface="Arial" pitchFamily="34" charset="0"/>
              <a:buChar char="•"/>
            </a:pPr>
            <a:r>
              <a:rPr lang="el-GR" sz="2400" dirty="0"/>
              <a:t>Αύξηση αποθεµάτων </a:t>
            </a:r>
          </a:p>
          <a:p>
            <a:pPr lvl="0" indent="358775">
              <a:buFont typeface="Arial" pitchFamily="34" charset="0"/>
              <a:buChar char="•"/>
            </a:pPr>
            <a:r>
              <a:rPr lang="el-GR" sz="2400" dirty="0"/>
              <a:t>Αύξηση προπληρωθέντων εξόδων </a:t>
            </a:r>
          </a:p>
          <a:p>
            <a:pPr lvl="0" indent="358775">
              <a:buFont typeface="Arial" pitchFamily="34" charset="0"/>
              <a:buChar char="•"/>
            </a:pPr>
            <a:r>
              <a:rPr lang="el-GR" sz="2400" dirty="0"/>
              <a:t>Μείωση πληρωτέων λογαριασµών </a:t>
            </a:r>
          </a:p>
          <a:p>
            <a:pPr lvl="0" indent="358775">
              <a:buFont typeface="Arial" pitchFamily="34" charset="0"/>
              <a:buChar char="•"/>
            </a:pPr>
            <a:r>
              <a:rPr lang="el-GR" sz="2400" dirty="0"/>
              <a:t>Μείωση πληρωτέων φόρων </a:t>
            </a:r>
          </a:p>
          <a:p>
            <a:pPr lvl="0" indent="358775">
              <a:buFont typeface="Arial" pitchFamily="34" charset="0"/>
              <a:buChar char="•"/>
            </a:pPr>
            <a:r>
              <a:rPr lang="el-GR" sz="2400" dirty="0"/>
              <a:t>Ανόργανα και έκτακτα κέρδη</a:t>
            </a:r>
          </a:p>
          <a:p>
            <a:pPr algn="r"/>
            <a:r>
              <a:rPr kumimoji="0" lang="el-GR" sz="2400" b="1" i="0" u="none" strike="noStrike" cap="none" normalizeH="0" baseline="0" dirty="0" smtClean="0">
                <a:ln>
                  <a:noFill/>
                </a:ln>
                <a:solidFill>
                  <a:schemeClr val="tx1"/>
                </a:solidFill>
                <a:effectLst/>
                <a:latin typeface="+mj-lt"/>
                <a:ea typeface="Calibri" pitchFamily="34" charset="0"/>
                <a:cs typeface="Times New Roman" pitchFamily="18" charset="0"/>
              </a:rPr>
              <a:t>Μερικό σύνολο</a:t>
            </a:r>
            <a:endParaRPr kumimoji="0" lang="el-GR" sz="4000" b="1" i="0" u="none" strike="noStrike" cap="none" normalizeH="0" baseline="0" dirty="0" smtClean="0">
              <a:ln>
                <a:noFill/>
              </a:ln>
              <a:solidFill>
                <a:schemeClr val="tx1"/>
              </a:solidFill>
              <a:effectLst/>
              <a:latin typeface="+mj-lt"/>
              <a:cs typeface="Arial" pitchFamily="34" charset="0"/>
            </a:endParaRPr>
          </a:p>
        </p:txBody>
      </p:sp>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520</a:t>
            </a:fld>
            <a:endParaRPr lang="el-GR" dirty="0"/>
          </a:p>
        </p:txBody>
      </p:sp>
    </p:spTree>
  </p:cSld>
  <p:clrMapOvr>
    <a:masterClrMapping/>
  </p:clrMapOvr>
  <p:transition/>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76801" name="Rectangle 1"/>
          <p:cNvSpPr>
            <a:spLocks noChangeArrowheads="1"/>
          </p:cNvSpPr>
          <p:nvPr/>
        </p:nvSpPr>
        <p:spPr bwMode="auto">
          <a:xfrm>
            <a:off x="467544" y="1874728"/>
            <a:ext cx="8352928"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800" b="1" i="0" u="none" strike="noStrike" cap="none" normalizeH="0" baseline="0" dirty="0" smtClean="0">
                <a:ln>
                  <a:noFill/>
                </a:ln>
                <a:solidFill>
                  <a:schemeClr val="tx1"/>
                </a:solidFill>
                <a:effectLst/>
                <a:ea typeface="Calibri" pitchFamily="34" charset="0"/>
                <a:cs typeface="Times New Roman" pitchFamily="18" charset="0"/>
              </a:rPr>
              <a:t>Ροή µετρητών από επενδυτικές δραστηριότητες</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i="0" u="sng" strike="noStrike" cap="none" normalizeH="0" baseline="0" dirty="0" smtClean="0">
                <a:ln>
                  <a:noFill/>
                </a:ln>
                <a:solidFill>
                  <a:srgbClr val="FF0000"/>
                </a:solidFill>
                <a:effectLst/>
                <a:ea typeface="Calibri" pitchFamily="34" charset="0"/>
                <a:cs typeface="Times New Roman" pitchFamily="18" charset="0"/>
              </a:rPr>
              <a:t>Εισροές µετρητών:</a:t>
            </a:r>
            <a:endParaRPr kumimoji="0" lang="el-GR" sz="1400" b="1" i="0" u="sng" strike="noStrike" cap="none" normalizeH="0" baseline="0" dirty="0" smtClean="0">
              <a:ln>
                <a:noFill/>
              </a:ln>
              <a:solidFill>
                <a:srgbClr val="FF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Πώληση παγίων </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Πώληση µετοχών άλλων εταιριών</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u="sng" strike="noStrike" cap="none" normalizeH="0" baseline="0" dirty="0" smtClean="0">
                <a:ln>
                  <a:noFill/>
                </a:ln>
                <a:solidFill>
                  <a:srgbClr val="FF0000"/>
                </a:solidFill>
                <a:effectLst/>
                <a:ea typeface="Calibri" pitchFamily="34" charset="0"/>
                <a:cs typeface="Times New Roman" pitchFamily="18" charset="0"/>
              </a:rPr>
              <a:t>Εκροές µετρητών:</a:t>
            </a:r>
            <a:endParaRPr kumimoji="0" lang="el-GR" sz="1400" b="1" u="sng" strike="noStrike" cap="none" normalizeH="0" baseline="0" dirty="0" smtClean="0">
              <a:ln>
                <a:noFill/>
              </a:ln>
              <a:solidFill>
                <a:srgbClr val="FF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Αγορά παγίων </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Αγορά µετοχών</a:t>
            </a:r>
            <a:endParaRPr kumimoji="0" lang="el-GR" sz="4400" b="0" i="0" u="none" strike="noStrike" cap="none" normalizeH="0" baseline="0" dirty="0" smtClean="0">
              <a:ln>
                <a:noFill/>
              </a:ln>
              <a:solidFill>
                <a:schemeClr val="tx1"/>
              </a:solidFill>
              <a:effectLst/>
              <a:cs typeface="Arial" pitchFamily="34" charset="0"/>
            </a:endParaRPr>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521</a:t>
            </a:fld>
            <a:endParaRPr lang="el-GR" dirty="0"/>
          </a:p>
        </p:txBody>
      </p:sp>
    </p:spTree>
  </p:cSld>
  <p:clrMapOvr>
    <a:masterClrMapping/>
  </p:clrMapOvr>
  <p:transition/>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80897" name="Rectangle 1"/>
          <p:cNvSpPr>
            <a:spLocks noChangeArrowheads="1"/>
          </p:cNvSpPr>
          <p:nvPr/>
        </p:nvSpPr>
        <p:spPr bwMode="auto">
          <a:xfrm>
            <a:off x="251520" y="1282548"/>
            <a:ext cx="8640960"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800" b="1" i="0" u="none" strike="noStrike" cap="none" normalizeH="0" baseline="0" dirty="0" smtClean="0">
                <a:ln>
                  <a:noFill/>
                </a:ln>
                <a:solidFill>
                  <a:schemeClr val="tx1"/>
                </a:solidFill>
                <a:effectLst/>
                <a:ea typeface="Calibri" pitchFamily="34" charset="0"/>
                <a:cs typeface="Times New Roman" pitchFamily="18" charset="0"/>
              </a:rPr>
              <a:t>Ροή µετρητών από χρηµατοδοτικές δραστηριότητες</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rgbClr val="FF0000"/>
                </a:solidFill>
                <a:effectLst/>
                <a:ea typeface="Calibri" pitchFamily="34" charset="0"/>
                <a:cs typeface="Times New Roman" pitchFamily="18" charset="0"/>
              </a:rPr>
              <a:t>Εισροές µετρητών:</a:t>
            </a:r>
            <a:endParaRPr kumimoji="0" lang="el-GR" sz="1400" b="1" i="0" u="none" strike="noStrike" cap="none" normalizeH="0" baseline="0" dirty="0" smtClean="0">
              <a:ln>
                <a:noFill/>
              </a:ln>
              <a:solidFill>
                <a:srgbClr val="FF0000"/>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Μακροπρόθεσµα ή βραχυπρόθεσµα δάνεια </a:t>
            </a:r>
            <a:endParaRPr kumimoji="0" lang="el-GR" sz="1400" b="0" i="0" u="none" strike="noStrike" cap="none" normalizeH="0" baseline="0" dirty="0" smtClean="0">
              <a:ln>
                <a:noFill/>
              </a:ln>
              <a:solidFill>
                <a:schemeClr val="tx1"/>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Έκδοση νέων µετοχών</a:t>
            </a:r>
            <a:endParaRPr lang="el-GR" sz="1400" dirty="0">
              <a:cs typeface="Arial" pitchFamily="34" charset="0"/>
            </a:endParaRPr>
          </a:p>
          <a:p>
            <a:pPr marR="0" lvl="0" indent="266700" algn="l" defTabSz="914400" rtl="0" eaLnBrk="0" fontAlgn="base" latinLnBrk="0" hangingPunct="0">
              <a:lnSpc>
                <a:spcPct val="100000"/>
              </a:lnSpc>
              <a:spcBef>
                <a:spcPct val="0"/>
              </a:spcBef>
              <a:spcAft>
                <a:spcPct val="0"/>
              </a:spcAft>
              <a:buClrTx/>
              <a:buSzTx/>
              <a:tabLst/>
            </a:pPr>
            <a:endParaRPr lang="el-GR" sz="1400" dirty="0">
              <a:ea typeface="Calibri"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tabLst/>
            </a:pPr>
            <a:r>
              <a:rPr kumimoji="0" lang="el-GR" sz="2800" b="1" i="0" u="none" strike="noStrike" cap="none" normalizeH="0" baseline="0" dirty="0" smtClean="0">
                <a:ln>
                  <a:noFill/>
                </a:ln>
                <a:solidFill>
                  <a:srgbClr val="FF0000"/>
                </a:solidFill>
                <a:effectLst/>
                <a:ea typeface="Calibri" pitchFamily="34" charset="0"/>
                <a:cs typeface="Times New Roman" pitchFamily="18" charset="0"/>
              </a:rPr>
              <a:t>Εκροές µετρητών:</a:t>
            </a:r>
            <a:endParaRPr kumimoji="0" lang="el-GR" sz="1400" b="1" i="0" u="none" strike="noStrike" cap="none" normalizeH="0" baseline="0" dirty="0" smtClean="0">
              <a:ln>
                <a:noFill/>
              </a:ln>
              <a:solidFill>
                <a:srgbClr val="FF0000"/>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Εξόφληση δανείων </a:t>
            </a:r>
            <a:endParaRPr kumimoji="0" lang="el-GR" sz="1400" b="0" i="0" u="none" strike="noStrike" cap="none" normalizeH="0" baseline="0" dirty="0" smtClean="0">
              <a:ln>
                <a:noFill/>
              </a:ln>
              <a:solidFill>
                <a:schemeClr val="tx1"/>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Πληρωµή µερισµάτων στους µετόχους</a:t>
            </a:r>
            <a:endParaRPr kumimoji="0" lang="el-GR" sz="4400" b="0" i="0" u="none" strike="noStrike" cap="none" normalizeH="0" baseline="0" dirty="0" smtClean="0">
              <a:ln>
                <a:noFill/>
              </a:ln>
              <a:solidFill>
                <a:schemeClr val="tx1"/>
              </a:solidFill>
              <a:effectLst/>
              <a:cs typeface="Arial" pitchFamily="34" charset="0"/>
            </a:endParaRPr>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522</a:t>
            </a:fld>
            <a:endParaRPr lang="el-GR" dirty="0"/>
          </a:p>
        </p:txBody>
      </p:sp>
    </p:spTree>
  </p:cSld>
  <p:clrMapOvr>
    <a:masterClrMapping/>
  </p:clrMapOvr>
  <p:transition/>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80897" name="Rectangle 1"/>
          <p:cNvSpPr>
            <a:spLocks noChangeArrowheads="1"/>
          </p:cNvSpPr>
          <p:nvPr/>
        </p:nvSpPr>
        <p:spPr bwMode="auto">
          <a:xfrm>
            <a:off x="395536" y="1336699"/>
            <a:ext cx="856895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l-GR" sz="2800" dirty="0"/>
              <a:t>Από τον παραπάνω πίνακα λαµβάνουµε την καθαρή ροή µετρητών στην οποία προσθέτουµε το αρχικό υπόλοιπο διαθεσίµων που µας δίδει το τελικό υπόλοιπο διαθεσίµων. </a:t>
            </a:r>
            <a:r>
              <a:rPr lang="el-GR" sz="2800" dirty="0" smtClean="0"/>
              <a:t>∆</a:t>
            </a:r>
            <a:r>
              <a:rPr lang="el-GR" sz="2800" dirty="0"/>
              <a:t>ηλαδή:</a:t>
            </a:r>
          </a:p>
          <a:p>
            <a:r>
              <a:rPr lang="el-GR" sz="2800" b="1" i="1" dirty="0">
                <a:solidFill>
                  <a:srgbClr val="FF0000"/>
                </a:solidFill>
              </a:rPr>
              <a:t>Ροή µετρητών από κανονική λειτουργία + </a:t>
            </a:r>
            <a:endParaRPr lang="el-GR" sz="2800" b="1" i="1" dirty="0" smtClean="0">
              <a:solidFill>
                <a:srgbClr val="FF0000"/>
              </a:solidFill>
            </a:endParaRPr>
          </a:p>
          <a:p>
            <a:r>
              <a:rPr lang="el-GR" sz="2800" b="1" i="1" dirty="0" smtClean="0">
                <a:solidFill>
                  <a:srgbClr val="FF0000"/>
                </a:solidFill>
              </a:rPr>
              <a:t>Ροή </a:t>
            </a:r>
            <a:r>
              <a:rPr lang="el-GR" sz="2800" b="1" i="1" dirty="0">
                <a:solidFill>
                  <a:srgbClr val="FF0000"/>
                </a:solidFill>
              </a:rPr>
              <a:t>µετρητών από επενδυτικές δραστηριότητες + </a:t>
            </a:r>
            <a:endParaRPr lang="el-GR" sz="2800" b="1" i="1" dirty="0" smtClean="0">
              <a:solidFill>
                <a:srgbClr val="FF0000"/>
              </a:solidFill>
            </a:endParaRPr>
          </a:p>
          <a:p>
            <a:r>
              <a:rPr lang="el-GR" sz="2800" b="1" i="1" dirty="0" smtClean="0">
                <a:solidFill>
                  <a:srgbClr val="FF0000"/>
                </a:solidFill>
              </a:rPr>
              <a:t>Ροή </a:t>
            </a:r>
            <a:r>
              <a:rPr lang="el-GR" sz="2800" b="1" i="1" dirty="0">
                <a:solidFill>
                  <a:srgbClr val="FF0000"/>
                </a:solidFill>
              </a:rPr>
              <a:t>µετρητών από χρηµατοδοτικές δραστηριότητες </a:t>
            </a:r>
            <a:endParaRPr lang="el-GR" sz="2800" b="1" i="1" dirty="0" smtClean="0">
              <a:solidFill>
                <a:srgbClr val="FF0000"/>
              </a:solidFill>
            </a:endParaRPr>
          </a:p>
          <a:p>
            <a:r>
              <a:rPr lang="el-GR" sz="2800" b="1" i="1" dirty="0" smtClean="0"/>
              <a:t>= </a:t>
            </a:r>
            <a:r>
              <a:rPr lang="el-GR" sz="2800" b="1" i="1" dirty="0"/>
              <a:t>Καθαρή ροή µετρητών </a:t>
            </a:r>
            <a:endParaRPr lang="el-GR" sz="2800" b="1" i="1" dirty="0" smtClean="0"/>
          </a:p>
          <a:p>
            <a:r>
              <a:rPr lang="el-GR" sz="2800" b="1" i="1" dirty="0" smtClean="0">
                <a:solidFill>
                  <a:srgbClr val="0070C0"/>
                </a:solidFill>
              </a:rPr>
              <a:t>+ Αρχικό </a:t>
            </a:r>
            <a:r>
              <a:rPr lang="el-GR" sz="2800" b="1" i="1" dirty="0">
                <a:solidFill>
                  <a:srgbClr val="0070C0"/>
                </a:solidFill>
              </a:rPr>
              <a:t>υπόλοιπο διαθεσίµων </a:t>
            </a:r>
            <a:r>
              <a:rPr lang="el-GR" sz="2800" b="1" i="1" dirty="0" smtClean="0">
                <a:solidFill>
                  <a:srgbClr val="0070C0"/>
                </a:solidFill>
              </a:rPr>
              <a:t> </a:t>
            </a:r>
          </a:p>
          <a:p>
            <a:r>
              <a:rPr lang="el-GR" sz="2800" b="1" i="1" dirty="0" smtClean="0"/>
              <a:t>=Τελικό </a:t>
            </a:r>
            <a:r>
              <a:rPr lang="el-GR" sz="2800" b="1" i="1" dirty="0"/>
              <a:t>υπόλοιπο διαθεσίµων</a:t>
            </a:r>
            <a:endParaRPr lang="el-GR" sz="2800" dirty="0"/>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523</a:t>
            </a:fld>
            <a:endParaRPr lang="el-GR" dirty="0"/>
          </a:p>
        </p:txBody>
      </p:sp>
    </p:spTree>
  </p:cSld>
  <p:clrMapOvr>
    <a:masterClrMapping/>
  </p:clrMapOvr>
  <p:transition/>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80897" name="Rectangle 1"/>
          <p:cNvSpPr>
            <a:spLocks noChangeArrowheads="1"/>
          </p:cNvSpPr>
          <p:nvPr/>
        </p:nvSpPr>
        <p:spPr bwMode="auto">
          <a:xfrm>
            <a:off x="395536" y="1182812"/>
            <a:ext cx="835292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algn="just">
              <a:buFont typeface="+mj-lt"/>
              <a:buAutoNum type="arabicPeriod"/>
            </a:pPr>
            <a:r>
              <a:rPr lang="el-GR" sz="2400" dirty="0"/>
              <a:t>Όπως είναι φανερό από την παραπάνω περιγραφή, η κατάσταση ροής µετρητών αφορά αποκλειστικά τα χρήµατα που ‘µπαίνουν’ ή ‘βγαίνουν’ από την επιχείρηση και που θα πρέπει </a:t>
            </a:r>
            <a:r>
              <a:rPr lang="el-GR" sz="2400" dirty="0" smtClean="0"/>
              <a:t>να παρακολουθούνται </a:t>
            </a:r>
            <a:r>
              <a:rPr lang="el-GR" sz="2400" dirty="0"/>
              <a:t>συνεχώς προκειµένου να έχει νόηµα η σύνταξή του. </a:t>
            </a:r>
            <a:endParaRPr lang="el-GR" sz="2400" dirty="0" smtClean="0"/>
          </a:p>
          <a:p>
            <a:pPr marL="514350" indent="-514350" algn="just">
              <a:buFont typeface="+mj-lt"/>
              <a:buAutoNum type="arabicPeriod"/>
            </a:pPr>
            <a:r>
              <a:rPr lang="el-GR" sz="2400" dirty="0" smtClean="0"/>
              <a:t>Επιτυγχάνεται </a:t>
            </a:r>
            <a:r>
              <a:rPr lang="el-GR" sz="2400" dirty="0"/>
              <a:t>συσχετισµός µεταξύ πληρωµών και εισπράξεων οπότε ταυτόχρονα έχουµε και πρόβλεψη των διαθεσίµων που θα απαιτηθούν για την κάλυψη των χρηµατικών αναγκών της επιχείρησης. </a:t>
            </a:r>
            <a:endParaRPr lang="el-GR" sz="2400" dirty="0" smtClean="0"/>
          </a:p>
          <a:p>
            <a:pPr marL="514350" indent="-514350" algn="just">
              <a:buFont typeface="+mj-lt"/>
              <a:buAutoNum type="arabicPeriod"/>
            </a:pPr>
            <a:r>
              <a:rPr lang="el-GR" sz="2400" dirty="0" smtClean="0"/>
              <a:t>Η </a:t>
            </a:r>
            <a:r>
              <a:rPr lang="el-GR" sz="2400" dirty="0"/>
              <a:t>σύνταξη της κατάσταση ροής µετρητών γίνεται µέσω των ξεχωριστών λογαριασµών που τηρούνται για τα παραπάνω κονδύλια (π.χ. λογαριασµός πελατών, προµηθευτών, δανείων κλπ.).</a:t>
            </a:r>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524</a:t>
            </a:fld>
            <a:endParaRPr lang="el-GR" dirty="0"/>
          </a:p>
        </p:txBody>
      </p:sp>
    </p:spTree>
  </p:cSld>
  <p:clrMapOvr>
    <a:masterClrMapping/>
  </p:clrMapOvr>
  <p:transition/>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288032"/>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sp>
        <p:nvSpPr>
          <p:cNvPr id="31745" name="Rectangle 1"/>
          <p:cNvSpPr>
            <a:spLocks noChangeArrowheads="1"/>
          </p:cNvSpPr>
          <p:nvPr/>
        </p:nvSpPr>
        <p:spPr bwMode="auto">
          <a:xfrm>
            <a:off x="0" y="835407"/>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l-GR" sz="2000" b="1" dirty="0"/>
              <a:t>Η τεχνική κατάρτισης των ταµειακών ροών µε την </a:t>
            </a:r>
            <a:r>
              <a:rPr lang="el-GR" sz="2000" b="1" dirty="0" smtClean="0"/>
              <a:t>άµεση ή </a:t>
            </a:r>
            <a:r>
              <a:rPr lang="el-GR" sz="2000" b="1" dirty="0"/>
              <a:t>την έµµεση µέθοδο θα µπορούσε να συνοψιστεί </a:t>
            </a:r>
            <a:r>
              <a:rPr lang="el-GR" sz="2000" b="1" dirty="0" smtClean="0"/>
              <a:t>στα παρακάτω 4 </a:t>
            </a:r>
            <a:r>
              <a:rPr lang="el-GR" sz="2000" b="1" dirty="0"/>
              <a:t>βήµατα</a:t>
            </a:r>
            <a:r>
              <a:rPr lang="el-GR" sz="2000" b="1" dirty="0" smtClean="0"/>
              <a:t>:</a:t>
            </a:r>
            <a:endParaRPr kumimoji="0" lang="el-GR" sz="2000" b="1" i="0" u="none" strike="noStrike" cap="none" normalizeH="0" baseline="0" dirty="0" smtClean="0">
              <a:ln>
                <a:noFill/>
              </a:ln>
              <a:solidFill>
                <a:srgbClr val="FF0000"/>
              </a:solidFill>
              <a:effectLst/>
              <a:cs typeface="Arial" pitchFamily="34" charset="0"/>
            </a:endParaRPr>
          </a:p>
        </p:txBody>
      </p:sp>
      <p:graphicFrame>
        <p:nvGraphicFramePr>
          <p:cNvPr id="6" name="5 - Πίνακας"/>
          <p:cNvGraphicFramePr>
            <a:graphicFrameLocks noGrp="1"/>
          </p:cNvGraphicFramePr>
          <p:nvPr/>
        </p:nvGraphicFramePr>
        <p:xfrm>
          <a:off x="179511" y="1556791"/>
          <a:ext cx="8712968" cy="5241835"/>
        </p:xfrm>
        <a:graphic>
          <a:graphicData uri="http://schemas.openxmlformats.org/drawingml/2006/table">
            <a:tbl>
              <a:tblPr/>
              <a:tblGrid>
                <a:gridCol w="3588656"/>
                <a:gridCol w="1015252"/>
                <a:gridCol w="3187871"/>
                <a:gridCol w="921189"/>
              </a:tblGrid>
              <a:tr h="285746">
                <a:tc gridSpan="4">
                  <a:txBody>
                    <a:bodyPr/>
                    <a:lstStyle/>
                    <a:p>
                      <a:pPr algn="ctr">
                        <a:lnSpc>
                          <a:spcPct val="115000"/>
                        </a:lnSpc>
                        <a:spcAft>
                          <a:spcPts val="0"/>
                        </a:spcAft>
                      </a:pPr>
                      <a:r>
                        <a:rPr lang="el-GR" sz="1400" b="1" dirty="0">
                          <a:latin typeface="Cambria"/>
                          <a:ea typeface="Times New Roman"/>
                          <a:cs typeface="Times New Roman"/>
                        </a:rPr>
                        <a:t>ΒΗΜΑ 1</a:t>
                      </a:r>
                      <a:endParaRPr lang="el-GR" sz="14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r h="285746">
                <a:tc gridSpan="2">
                  <a:txBody>
                    <a:bodyPr/>
                    <a:lstStyle/>
                    <a:p>
                      <a:pPr algn="ctr">
                        <a:lnSpc>
                          <a:spcPct val="115000"/>
                        </a:lnSpc>
                        <a:spcAft>
                          <a:spcPts val="0"/>
                        </a:spcAft>
                      </a:pPr>
                      <a:r>
                        <a:rPr lang="el-GR" sz="1400" b="1" dirty="0">
                          <a:latin typeface="Cambria"/>
                          <a:ea typeface="Times New Roman"/>
                          <a:cs typeface="Times New Roman"/>
                        </a:rPr>
                        <a:t>ΑΜΕΣΗ ΜΕΘΟΔΟΣ</a:t>
                      </a:r>
                      <a:endParaRPr lang="el-GR" sz="14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gridSpan="2">
                  <a:txBody>
                    <a:bodyPr/>
                    <a:lstStyle/>
                    <a:p>
                      <a:pPr algn="ctr">
                        <a:lnSpc>
                          <a:spcPct val="115000"/>
                        </a:lnSpc>
                        <a:spcAft>
                          <a:spcPts val="0"/>
                        </a:spcAft>
                      </a:pPr>
                      <a:r>
                        <a:rPr lang="el-GR" sz="1400" b="1" dirty="0">
                          <a:latin typeface="Cambria"/>
                          <a:ea typeface="Calibri"/>
                          <a:cs typeface="Times New Roman"/>
                        </a:rPr>
                        <a:t>ΕΜΜΕΣΗ ΜΕΘΟΔΟΣ</a:t>
                      </a:r>
                      <a:endParaRPr lang="el-GR" sz="14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571492">
                <a:tc>
                  <a:txBody>
                    <a:bodyPr/>
                    <a:lstStyle/>
                    <a:p>
                      <a:pPr>
                        <a:lnSpc>
                          <a:spcPct val="115000"/>
                        </a:lnSpc>
                        <a:spcAft>
                          <a:spcPts val="0"/>
                        </a:spcAft>
                      </a:pPr>
                      <a:r>
                        <a:rPr lang="el-GR" sz="1400" b="1" dirty="0">
                          <a:latin typeface="Cambria"/>
                          <a:ea typeface="Times New Roman"/>
                          <a:cs typeface="Times New Roman"/>
                        </a:rPr>
                        <a:t>Εισπράξεις από Πελάτες </a:t>
                      </a:r>
                      <a:endParaRPr lang="el-GR" sz="1400" b="1" dirty="0">
                        <a:latin typeface="Cambria"/>
                        <a:ea typeface="Calibri"/>
                        <a:cs typeface="Times New Roman"/>
                      </a:endParaRPr>
                    </a:p>
                    <a:p>
                      <a:pPr>
                        <a:lnSpc>
                          <a:spcPct val="115000"/>
                        </a:lnSpc>
                        <a:spcAft>
                          <a:spcPts val="0"/>
                        </a:spcAft>
                      </a:pPr>
                      <a:r>
                        <a:rPr lang="el-GR" sz="1400" b="1" dirty="0">
                          <a:latin typeface="Cambria"/>
                          <a:ea typeface="Times New Roman"/>
                          <a:cs typeface="Times New Roman"/>
                        </a:rPr>
                        <a:t>(έσοδα ± μεταβολές λογαριασμών πελατών)</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b="1" dirty="0">
                          <a:latin typeface="Cambria"/>
                          <a:ea typeface="Calibri"/>
                          <a:cs typeface="Times New Roman"/>
                        </a:rPr>
                        <a:t>Καθαρό Κέρδος προ φόρων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57238">
                <a:tc>
                  <a:txBody>
                    <a:bodyPr/>
                    <a:lstStyle/>
                    <a:p>
                      <a:pPr>
                        <a:lnSpc>
                          <a:spcPct val="115000"/>
                        </a:lnSpc>
                        <a:spcAft>
                          <a:spcPts val="0"/>
                        </a:spcAft>
                      </a:pPr>
                      <a:r>
                        <a:rPr lang="el-GR" sz="1400" b="1" dirty="0">
                          <a:latin typeface="Cambria"/>
                          <a:ea typeface="Times New Roman"/>
                          <a:cs typeface="Times New Roman"/>
                        </a:rPr>
                        <a:t>Πληρωμές σε Προμηθευτές και προσωπικό (Κόστος Πωλήσεων ± μεταβολές λογαριασμών αποθεμάτων, προμηθευτών, εργαζομένων)</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latin typeface="Cambria"/>
                          <a:ea typeface="Calibri"/>
                          <a:cs typeface="Times New Roman"/>
                        </a:rPr>
                        <a:t>Προσαρμογές ± για μη ταμειακά κονδύλια</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85746">
                <a:tc>
                  <a:txBody>
                    <a:bodyPr/>
                    <a:lstStyle/>
                    <a:p>
                      <a:pPr>
                        <a:lnSpc>
                          <a:spcPct val="115000"/>
                        </a:lnSpc>
                        <a:spcAft>
                          <a:spcPts val="0"/>
                        </a:spcAft>
                      </a:pPr>
                      <a:r>
                        <a:rPr lang="el-GR" sz="1400" b="1" dirty="0">
                          <a:latin typeface="Cambria"/>
                          <a:ea typeface="Times New Roman"/>
                          <a:cs typeface="Times New Roman"/>
                        </a:rPr>
                        <a:t>Διαθέσιμα και Ισοδύναμα Εκμετάλλευσης</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b="1" dirty="0">
                          <a:latin typeface="Cambria"/>
                          <a:ea typeface="Calibri"/>
                          <a:cs typeface="Times New Roman"/>
                        </a:rPr>
                        <a:t>Αποσβέσεις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71492">
                <a:tc>
                  <a:txBody>
                    <a:bodyPr/>
                    <a:lstStyle/>
                    <a:p>
                      <a:pPr>
                        <a:lnSpc>
                          <a:spcPct val="115000"/>
                        </a:lnSpc>
                        <a:spcAft>
                          <a:spcPts val="0"/>
                        </a:spcAft>
                      </a:pPr>
                      <a:r>
                        <a:rPr lang="el-GR" sz="1400" b="1" dirty="0">
                          <a:latin typeface="Cambria"/>
                          <a:ea typeface="Times New Roman"/>
                          <a:cs typeface="Times New Roman"/>
                        </a:rPr>
                        <a:t>Τόκοι που πληρώθηκαν (έξοδο = λογισθέντες τόκοι – οφειλόμενοι τόκοι)</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latin typeface="Cambria"/>
                          <a:ea typeface="Calibri"/>
                          <a:cs typeface="Times New Roman"/>
                        </a:rPr>
                        <a:t>Προβλέψεις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14326">
                <a:tc>
                  <a:txBody>
                    <a:bodyPr/>
                    <a:lstStyle/>
                    <a:p>
                      <a:pPr>
                        <a:lnSpc>
                          <a:spcPct val="115000"/>
                        </a:lnSpc>
                        <a:spcAft>
                          <a:spcPts val="0"/>
                        </a:spcAft>
                      </a:pPr>
                      <a:r>
                        <a:rPr lang="el-GR" sz="1400" b="1" dirty="0">
                          <a:latin typeface="Cambria"/>
                          <a:ea typeface="Times New Roman"/>
                          <a:cs typeface="Times New Roman"/>
                        </a:rPr>
                        <a:t>Φόρος Εισοδήματος που πληρώθηκε</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b="1" dirty="0">
                          <a:latin typeface="Cambria"/>
                          <a:ea typeface="Calibri"/>
                          <a:cs typeface="Times New Roman"/>
                        </a:rPr>
                        <a:t>Συναλλαγματικές Διαφορές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51521">
                <a:tc>
                  <a:txBody>
                    <a:bodyPr/>
                    <a:lstStyle/>
                    <a:p>
                      <a:pPr>
                        <a:lnSpc>
                          <a:spcPct val="115000"/>
                        </a:lnSpc>
                        <a:spcAft>
                          <a:spcPts val="0"/>
                        </a:spcAft>
                      </a:pPr>
                      <a:r>
                        <a:rPr lang="el-GR" sz="1400" b="1" dirty="0">
                          <a:latin typeface="Cambria"/>
                          <a:ea typeface="Times New Roman"/>
                          <a:cs typeface="Times New Roman"/>
                        </a:rPr>
                        <a:t>Έκτακτα Κονδύλια (ό,τι καταβλήθηκε ή εισπράχθηκε)</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dirty="0">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latin typeface="Cambria"/>
                          <a:ea typeface="Calibri"/>
                          <a:cs typeface="Times New Roman"/>
                        </a:rPr>
                        <a:t>Προσαρμογές ± για ταμιακά κονδύλια που αφορούν επενδυτικές ή χρηματοοικονομικές δραστηριότητες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71492">
                <a:tc>
                  <a:txBody>
                    <a:bodyPr/>
                    <a:lstStyle/>
                    <a:p>
                      <a:pPr>
                        <a:lnSpc>
                          <a:spcPct val="115000"/>
                        </a:lnSpc>
                        <a:spcAft>
                          <a:spcPts val="0"/>
                        </a:spcAft>
                      </a:pPr>
                      <a:r>
                        <a:rPr lang="el-GR" sz="1400" b="1" dirty="0">
                          <a:latin typeface="Cambria"/>
                          <a:ea typeface="Times New Roman"/>
                          <a:cs typeface="Times New Roman"/>
                        </a:rPr>
                        <a:t>Καθαρή ροή μετρητών από Επιχειρηματικές Δραστηριότητες</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a:t>
                      </a:r>
                      <a:r>
                        <a:rPr lang="el-GR" sz="1400" b="1" baseline="-25000" dirty="0">
                          <a:latin typeface="Cambria"/>
                          <a:ea typeface="Calibri"/>
                          <a:cs typeface="Times New Roman"/>
                        </a:rPr>
                        <a:t>1α</a:t>
                      </a:r>
                      <a:endParaRPr lang="el-GR" sz="14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b="1" dirty="0">
                          <a:latin typeface="Cambria"/>
                          <a:ea typeface="Calibri"/>
                          <a:cs typeface="Times New Roman"/>
                        </a:rPr>
                        <a:t>Κέρδος ή Ζημία από πώληση Παγίων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432048"/>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6" name="5 - Πίνακας"/>
          <p:cNvGraphicFramePr>
            <a:graphicFrameLocks noGrp="1"/>
          </p:cNvGraphicFramePr>
          <p:nvPr/>
        </p:nvGraphicFramePr>
        <p:xfrm>
          <a:off x="251519" y="692695"/>
          <a:ext cx="8892480" cy="5979731"/>
        </p:xfrm>
        <a:graphic>
          <a:graphicData uri="http://schemas.openxmlformats.org/drawingml/2006/table">
            <a:tbl>
              <a:tblPr/>
              <a:tblGrid>
                <a:gridCol w="2609750"/>
                <a:gridCol w="966574"/>
                <a:gridCol w="4375987"/>
                <a:gridCol w="940169"/>
              </a:tblGrid>
              <a:tr h="221409">
                <a:tc gridSpan="4">
                  <a:txBody>
                    <a:bodyPr/>
                    <a:lstStyle/>
                    <a:p>
                      <a:pPr algn="ctr">
                        <a:lnSpc>
                          <a:spcPct val="115000"/>
                        </a:lnSpc>
                        <a:spcAft>
                          <a:spcPts val="0"/>
                        </a:spcAft>
                      </a:pPr>
                      <a:r>
                        <a:rPr lang="el-GR" sz="1400" b="1" dirty="0">
                          <a:latin typeface="Cambria"/>
                          <a:ea typeface="Times New Roman"/>
                          <a:cs typeface="Times New Roman"/>
                        </a:rPr>
                        <a:t>ΒΗΜΑ 1</a:t>
                      </a:r>
                      <a:endParaRPr lang="el-GR" sz="14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r h="253039">
                <a:tc gridSpan="2">
                  <a:txBody>
                    <a:bodyPr/>
                    <a:lstStyle/>
                    <a:p>
                      <a:pPr algn="ctr">
                        <a:lnSpc>
                          <a:spcPct val="115000"/>
                        </a:lnSpc>
                        <a:spcAft>
                          <a:spcPts val="0"/>
                        </a:spcAft>
                      </a:pPr>
                      <a:r>
                        <a:rPr lang="el-GR" sz="1200" b="1" dirty="0">
                          <a:latin typeface="Cambria"/>
                          <a:ea typeface="Times New Roman"/>
                          <a:cs typeface="Times New Roman"/>
                        </a:rPr>
                        <a:t>ΑΜΕΣΗ ΜΕΘΟΔΟΣ</a:t>
                      </a: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gridSpan="2">
                  <a:txBody>
                    <a:bodyPr/>
                    <a:lstStyle/>
                    <a:p>
                      <a:pPr algn="ctr">
                        <a:lnSpc>
                          <a:spcPct val="115000"/>
                        </a:lnSpc>
                        <a:spcAft>
                          <a:spcPts val="0"/>
                        </a:spcAft>
                      </a:pPr>
                      <a:r>
                        <a:rPr lang="el-GR" sz="1200" b="1" dirty="0">
                          <a:latin typeface="Cambria"/>
                          <a:ea typeface="Calibri"/>
                          <a:cs typeface="Times New Roman"/>
                        </a:rPr>
                        <a:t>ΕΜΜΕΣΗ ΜΕΘΟΔΟΣ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529628">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Κέρδος ή Ζημία από πώληση Τίτλων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29628">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latin typeface="Cambria"/>
                          <a:ea typeface="Calibri"/>
                          <a:cs typeface="Times New Roman"/>
                        </a:rPr>
                        <a:t>Κέρδος ή Ζημία από πώληση Επενδυτικών Τίτλων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3039">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Τόκοι πληρωτέοι (που καταχωρήθηκαν)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3039">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latin typeface="Cambria"/>
                          <a:ea typeface="Calibri"/>
                          <a:cs typeface="Times New Roman"/>
                        </a:rPr>
                        <a:t>Τόκοι εισπρακτέοι (που καταχωρήθηκαν)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06217">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Ροή μετρητών από επιχειρηματικές δραστηριότητες πριν τις μεταβολές στο Κεφάλαιο Κίνησης (ΚΚ)</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3039">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latin typeface="Cambria"/>
                          <a:ea typeface="Calibri"/>
                          <a:cs typeface="Times New Roman"/>
                        </a:rPr>
                        <a:t>Αύξηση στους Πελάτες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3039">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Μείωση στα Αποθέματα</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3039">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latin typeface="Cambria"/>
                          <a:ea typeface="Calibri"/>
                          <a:cs typeface="Times New Roman"/>
                        </a:rPr>
                        <a:t>Μείωση στους Προμηθευτές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29628">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Ροή μετρητών από επιχειρηματικές δραστηριότητες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29628">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latin typeface="Cambria"/>
                          <a:ea typeface="Calibri"/>
                          <a:cs typeface="Times New Roman"/>
                        </a:rPr>
                        <a:t>Τόκοι που πληρώθηκαν (λογισθέντες οφειλόμενοι τόκοι)</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3039">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Φόρος Εισοδήματος που πληρώθηκε</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29628">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latin typeface="Cambria"/>
                          <a:ea typeface="Calibri"/>
                          <a:cs typeface="Times New Roman"/>
                        </a:rPr>
                        <a:t>Λοιπά Κονδύλια</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29628">
                <a:tc>
                  <a:txBody>
                    <a:bodyPr/>
                    <a:lstStyle/>
                    <a:p>
                      <a:pPr>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latin typeface="Cambria"/>
                          <a:ea typeface="Calibri"/>
                          <a:cs typeface="Times New Roman"/>
                        </a:rPr>
                        <a:t>Καθαρή ροή μετρητών από Επιχειρηματικές Δραστηριότητες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latin typeface="Cambria"/>
                          <a:ea typeface="Calibri"/>
                          <a:cs typeface="Times New Roman"/>
                        </a:rPr>
                        <a:t>Χ</a:t>
                      </a:r>
                      <a:r>
                        <a:rPr lang="el-GR" sz="1200" b="1" baseline="-25000" dirty="0">
                          <a:latin typeface="Cambria"/>
                          <a:ea typeface="Calibri"/>
                          <a:cs typeface="Times New Roman"/>
                        </a:rPr>
                        <a:t>1β</a:t>
                      </a:r>
                      <a:endParaRPr lang="el-GR" sz="1200" b="1"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Tree>
  </p:cSld>
  <p:clrMapOvr>
    <a:masterClrMapping/>
  </p:clrMapOvr>
  <p:transition/>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4" name="3 - Πίνακας"/>
          <p:cNvGraphicFramePr>
            <a:graphicFrameLocks noGrp="1"/>
          </p:cNvGraphicFramePr>
          <p:nvPr/>
        </p:nvGraphicFramePr>
        <p:xfrm>
          <a:off x="251520" y="1124744"/>
          <a:ext cx="8568952" cy="5040560"/>
        </p:xfrm>
        <a:graphic>
          <a:graphicData uri="http://schemas.openxmlformats.org/drawingml/2006/table">
            <a:tbl>
              <a:tblPr/>
              <a:tblGrid>
                <a:gridCol w="3529339"/>
                <a:gridCol w="5039613"/>
              </a:tblGrid>
              <a:tr h="504056">
                <a:tc gridSpan="2">
                  <a:txBody>
                    <a:bodyPr/>
                    <a:lstStyle/>
                    <a:p>
                      <a:pPr algn="ctr">
                        <a:lnSpc>
                          <a:spcPct val="115000"/>
                        </a:lnSpc>
                        <a:spcAft>
                          <a:spcPts val="0"/>
                        </a:spcAft>
                      </a:pPr>
                      <a:r>
                        <a:rPr lang="el-GR" sz="1800" b="1" dirty="0">
                          <a:latin typeface="Cambria"/>
                          <a:ea typeface="Times New Roman"/>
                          <a:cs typeface="Times New Roman"/>
                        </a:rPr>
                        <a:t>ΒΗΜΑ 2</a:t>
                      </a:r>
                      <a:endParaRPr lang="el-GR" sz="18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504056">
                <a:tc gridSpan="2">
                  <a:txBody>
                    <a:bodyPr/>
                    <a:lstStyle/>
                    <a:p>
                      <a:pPr algn="ctr">
                        <a:lnSpc>
                          <a:spcPct val="115000"/>
                        </a:lnSpc>
                        <a:spcAft>
                          <a:spcPts val="0"/>
                        </a:spcAft>
                      </a:pPr>
                      <a:r>
                        <a:rPr lang="el-GR" sz="1800" b="1" dirty="0">
                          <a:latin typeface="Cambria"/>
                          <a:ea typeface="Times New Roman"/>
                          <a:cs typeface="Times New Roman"/>
                        </a:rPr>
                        <a:t>Άμεση και Έμμεση Μέθοδος</a:t>
                      </a:r>
                      <a:endParaRPr lang="el-GR" sz="18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r>
              <a:tr h="1008112">
                <a:tc>
                  <a:txBody>
                    <a:bodyPr/>
                    <a:lstStyle/>
                    <a:p>
                      <a:pPr>
                        <a:lnSpc>
                          <a:spcPct val="115000"/>
                        </a:lnSpc>
                        <a:spcAft>
                          <a:spcPts val="0"/>
                        </a:spcAft>
                      </a:pPr>
                      <a:r>
                        <a:rPr lang="el-GR" sz="1800" b="1" dirty="0">
                          <a:latin typeface="Cambria"/>
                          <a:ea typeface="Times New Roman"/>
                          <a:cs typeface="Times New Roman"/>
                        </a:rPr>
                        <a:t>Πληρωμές για Αγορά Παγίων στοιχείων</a:t>
                      </a:r>
                      <a:endParaRPr lang="el-GR" sz="18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8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008112">
                <a:tc>
                  <a:txBody>
                    <a:bodyPr/>
                    <a:lstStyle/>
                    <a:p>
                      <a:pPr>
                        <a:lnSpc>
                          <a:spcPct val="115000"/>
                        </a:lnSpc>
                        <a:spcAft>
                          <a:spcPts val="0"/>
                        </a:spcAft>
                      </a:pPr>
                      <a:r>
                        <a:rPr lang="el-GR" sz="1800" b="1" dirty="0">
                          <a:latin typeface="Cambria"/>
                          <a:ea typeface="Times New Roman"/>
                          <a:cs typeface="Times New Roman"/>
                        </a:rPr>
                        <a:t>Εισπράξεις από Πώληση Παγίων Στοιχείων</a:t>
                      </a:r>
                      <a:endParaRPr lang="el-GR" sz="18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8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04056">
                <a:tc>
                  <a:txBody>
                    <a:bodyPr/>
                    <a:lstStyle/>
                    <a:p>
                      <a:pPr>
                        <a:lnSpc>
                          <a:spcPct val="115000"/>
                        </a:lnSpc>
                        <a:spcAft>
                          <a:spcPts val="0"/>
                        </a:spcAft>
                      </a:pPr>
                      <a:r>
                        <a:rPr lang="el-GR" sz="1800" b="1" dirty="0">
                          <a:latin typeface="Cambria"/>
                          <a:ea typeface="Times New Roman"/>
                          <a:cs typeface="Times New Roman"/>
                        </a:rPr>
                        <a:t>Τόκοι που εισπράχθηκαν</a:t>
                      </a:r>
                      <a:endParaRPr lang="el-GR" sz="18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8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04056">
                <a:tc>
                  <a:txBody>
                    <a:bodyPr/>
                    <a:lstStyle/>
                    <a:p>
                      <a:pPr>
                        <a:lnSpc>
                          <a:spcPct val="115000"/>
                        </a:lnSpc>
                        <a:spcAft>
                          <a:spcPts val="0"/>
                        </a:spcAft>
                      </a:pPr>
                      <a:r>
                        <a:rPr lang="el-GR" sz="1800" b="1" dirty="0">
                          <a:latin typeface="Cambria"/>
                          <a:ea typeface="Times New Roman"/>
                          <a:cs typeface="Times New Roman"/>
                        </a:rPr>
                        <a:t>Μερίσματα που εισπράχθηκαν</a:t>
                      </a:r>
                      <a:endParaRPr lang="el-GR" sz="18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8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08112">
                <a:tc>
                  <a:txBody>
                    <a:bodyPr/>
                    <a:lstStyle/>
                    <a:p>
                      <a:pPr>
                        <a:lnSpc>
                          <a:spcPct val="115000"/>
                        </a:lnSpc>
                        <a:spcAft>
                          <a:spcPts val="0"/>
                        </a:spcAft>
                      </a:pPr>
                      <a:r>
                        <a:rPr lang="el-GR" sz="1800" b="1" dirty="0">
                          <a:latin typeface="Cambria"/>
                          <a:ea typeface="Times New Roman"/>
                          <a:cs typeface="Times New Roman"/>
                        </a:rPr>
                        <a:t>Καθαρή ροή μετρητών από Επενδυτικές Δραστηριότητες </a:t>
                      </a:r>
                      <a:endParaRPr lang="el-GR" sz="18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800" b="1" dirty="0">
                          <a:latin typeface="Cambria"/>
                          <a:ea typeface="Calibri"/>
                          <a:cs typeface="Times New Roman"/>
                        </a:rPr>
                        <a:t>Χ</a:t>
                      </a:r>
                      <a:r>
                        <a:rPr lang="el-GR" sz="1800" b="1" baseline="-25000" dirty="0">
                          <a:latin typeface="Cambria"/>
                          <a:ea typeface="Calibri"/>
                          <a:cs typeface="Times New Roman"/>
                        </a:rPr>
                        <a:t>2</a:t>
                      </a:r>
                      <a:endParaRPr lang="el-GR" sz="18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527</a:t>
            </a:fld>
            <a:endParaRPr lang="el-GR" dirty="0"/>
          </a:p>
        </p:txBody>
      </p:sp>
    </p:spTree>
  </p:cSld>
  <p:clrMapOvr>
    <a:masterClrMapping/>
  </p:clrMapOvr>
  <p:transition/>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5" name="4 - Πίνακας"/>
          <p:cNvGraphicFramePr>
            <a:graphicFrameLocks noGrp="1"/>
          </p:cNvGraphicFramePr>
          <p:nvPr/>
        </p:nvGraphicFramePr>
        <p:xfrm>
          <a:off x="251520" y="1124744"/>
          <a:ext cx="8640960" cy="5184746"/>
        </p:xfrm>
        <a:graphic>
          <a:graphicData uri="http://schemas.openxmlformats.org/drawingml/2006/table">
            <a:tbl>
              <a:tblPr/>
              <a:tblGrid>
                <a:gridCol w="3558996"/>
                <a:gridCol w="5081964"/>
              </a:tblGrid>
              <a:tr h="464779">
                <a:tc gridSpan="2">
                  <a:txBody>
                    <a:bodyPr/>
                    <a:lstStyle/>
                    <a:p>
                      <a:pPr algn="ctr">
                        <a:lnSpc>
                          <a:spcPct val="115000"/>
                        </a:lnSpc>
                        <a:spcAft>
                          <a:spcPts val="0"/>
                        </a:spcAft>
                      </a:pPr>
                      <a:r>
                        <a:rPr lang="el-GR" sz="1600" b="1" dirty="0">
                          <a:latin typeface="Cambria"/>
                          <a:ea typeface="Times New Roman"/>
                          <a:cs typeface="Times New Roman"/>
                        </a:rPr>
                        <a:t>ΒΗΜΑ 3</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464779">
                <a:tc gridSpan="2">
                  <a:txBody>
                    <a:bodyPr/>
                    <a:lstStyle/>
                    <a:p>
                      <a:pPr algn="ctr">
                        <a:lnSpc>
                          <a:spcPct val="115000"/>
                        </a:lnSpc>
                        <a:spcAft>
                          <a:spcPts val="0"/>
                        </a:spcAft>
                      </a:pPr>
                      <a:r>
                        <a:rPr lang="el-GR" sz="1600" b="1" dirty="0">
                          <a:latin typeface="Cambria"/>
                          <a:ea typeface="Times New Roman"/>
                          <a:cs typeface="Times New Roman"/>
                        </a:rPr>
                        <a:t>Άμεση και Έμμεση Μέθοδος</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r>
              <a:tr h="929558">
                <a:tc>
                  <a:txBody>
                    <a:bodyPr/>
                    <a:lstStyle/>
                    <a:p>
                      <a:pPr>
                        <a:lnSpc>
                          <a:spcPct val="115000"/>
                        </a:lnSpc>
                        <a:spcAft>
                          <a:spcPts val="0"/>
                        </a:spcAft>
                      </a:pPr>
                      <a:r>
                        <a:rPr lang="el-GR" sz="1600" b="1" dirty="0">
                          <a:latin typeface="Cambria"/>
                          <a:ea typeface="Times New Roman"/>
                          <a:cs typeface="Times New Roman"/>
                        </a:rPr>
                        <a:t>Εισπράξεις από έκδοση Κεφαλαίου (Ονομαστική Αξία + Υπέρ το Άρτιο)</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64779">
                <a:tc>
                  <a:txBody>
                    <a:bodyPr/>
                    <a:lstStyle/>
                    <a:p>
                      <a:pPr>
                        <a:lnSpc>
                          <a:spcPct val="115000"/>
                        </a:lnSpc>
                        <a:spcAft>
                          <a:spcPts val="0"/>
                        </a:spcAft>
                      </a:pPr>
                      <a:r>
                        <a:rPr lang="el-GR" sz="1600" b="1" dirty="0">
                          <a:latin typeface="Cambria"/>
                          <a:ea typeface="Times New Roman"/>
                          <a:cs typeface="Times New Roman"/>
                        </a:rPr>
                        <a:t>Εισπράξεις από έκδοση ομολόγου</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4779">
                <a:tc>
                  <a:txBody>
                    <a:bodyPr/>
                    <a:lstStyle/>
                    <a:p>
                      <a:pPr>
                        <a:lnSpc>
                          <a:spcPct val="115000"/>
                        </a:lnSpc>
                        <a:spcAft>
                          <a:spcPts val="0"/>
                        </a:spcAft>
                      </a:pPr>
                      <a:r>
                        <a:rPr lang="el-GR" sz="1600" b="1" dirty="0">
                          <a:latin typeface="Cambria"/>
                          <a:ea typeface="Times New Roman"/>
                          <a:cs typeface="Times New Roman"/>
                        </a:rPr>
                        <a:t>Αποπληρωμή Μακροχρόνιων Δανείων</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29558">
                <a:tc>
                  <a:txBody>
                    <a:bodyPr/>
                    <a:lstStyle/>
                    <a:p>
                      <a:pPr>
                        <a:lnSpc>
                          <a:spcPct val="115000"/>
                        </a:lnSpc>
                        <a:spcAft>
                          <a:spcPts val="0"/>
                        </a:spcAft>
                      </a:pPr>
                      <a:r>
                        <a:rPr lang="el-GR" sz="1600" b="1" dirty="0">
                          <a:latin typeface="Cambria"/>
                          <a:ea typeface="Times New Roman"/>
                          <a:cs typeface="Times New Roman"/>
                        </a:rPr>
                        <a:t>Αποπληρωμή Χρηματοδοτικών Μισθώσεων</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4779">
                <a:tc>
                  <a:txBody>
                    <a:bodyPr/>
                    <a:lstStyle/>
                    <a:p>
                      <a:pPr>
                        <a:lnSpc>
                          <a:spcPct val="115000"/>
                        </a:lnSpc>
                        <a:spcAft>
                          <a:spcPts val="0"/>
                        </a:spcAft>
                      </a:pPr>
                      <a:r>
                        <a:rPr lang="el-GR" sz="1600" b="1" dirty="0">
                          <a:latin typeface="Cambria"/>
                          <a:ea typeface="Times New Roman"/>
                          <a:cs typeface="Times New Roman"/>
                        </a:rPr>
                        <a:t>Μερίσματα που πληρώθηκαν</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29558">
                <a:tc>
                  <a:txBody>
                    <a:bodyPr/>
                    <a:lstStyle/>
                    <a:p>
                      <a:pPr>
                        <a:lnSpc>
                          <a:spcPct val="115000"/>
                        </a:lnSpc>
                        <a:spcAft>
                          <a:spcPts val="0"/>
                        </a:spcAft>
                      </a:pPr>
                      <a:r>
                        <a:rPr lang="el-GR" sz="1600" b="1" dirty="0">
                          <a:latin typeface="Cambria"/>
                          <a:ea typeface="Times New Roman"/>
                          <a:cs typeface="Times New Roman"/>
                        </a:rPr>
                        <a:t>Καθαρή ροή μετρητών από Χρηματοδοτικές Δραστηριότητες</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latin typeface="Cambria"/>
                          <a:ea typeface="Calibri"/>
                          <a:cs typeface="Times New Roman"/>
                        </a:rPr>
                        <a:t>Χ</a:t>
                      </a:r>
                      <a:r>
                        <a:rPr lang="el-GR" sz="1600" b="1" baseline="-25000" dirty="0">
                          <a:latin typeface="Cambria"/>
                          <a:ea typeface="Calibri"/>
                          <a:cs typeface="Times New Roman"/>
                        </a:rPr>
                        <a:t>3</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528</a:t>
            </a:fld>
            <a:endParaRPr lang="el-GR" dirty="0"/>
          </a:p>
        </p:txBody>
      </p:sp>
    </p:spTree>
  </p:cSld>
  <p:clrMapOvr>
    <a:masterClrMapping/>
  </p:clrMapOvr>
  <p:transition/>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4" name="3 - Πίνακας"/>
          <p:cNvGraphicFramePr>
            <a:graphicFrameLocks noGrp="1"/>
          </p:cNvGraphicFramePr>
          <p:nvPr/>
        </p:nvGraphicFramePr>
        <p:xfrm>
          <a:off x="251520" y="1052736"/>
          <a:ext cx="8640960" cy="5256249"/>
        </p:xfrm>
        <a:graphic>
          <a:graphicData uri="http://schemas.openxmlformats.org/drawingml/2006/table">
            <a:tbl>
              <a:tblPr/>
              <a:tblGrid>
                <a:gridCol w="5048651"/>
                <a:gridCol w="3592309"/>
              </a:tblGrid>
              <a:tr h="393274">
                <a:tc gridSpan="2">
                  <a:txBody>
                    <a:bodyPr/>
                    <a:lstStyle/>
                    <a:p>
                      <a:pPr algn="ctr">
                        <a:lnSpc>
                          <a:spcPct val="115000"/>
                        </a:lnSpc>
                        <a:spcAft>
                          <a:spcPts val="0"/>
                        </a:spcAft>
                      </a:pPr>
                      <a:r>
                        <a:rPr lang="el-GR" sz="1600" b="1" dirty="0">
                          <a:latin typeface="Cambria"/>
                          <a:ea typeface="Times New Roman"/>
                          <a:cs typeface="Times New Roman"/>
                        </a:rPr>
                        <a:t>ΒΗΜΑ 4</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r>
              <a:tr h="393274">
                <a:tc gridSpan="2">
                  <a:txBody>
                    <a:bodyPr/>
                    <a:lstStyle/>
                    <a:p>
                      <a:pPr algn="ctr">
                        <a:lnSpc>
                          <a:spcPct val="115000"/>
                        </a:lnSpc>
                        <a:spcAft>
                          <a:spcPts val="0"/>
                        </a:spcAft>
                      </a:pPr>
                      <a:r>
                        <a:rPr lang="el-GR" sz="1600" b="1" dirty="0">
                          <a:latin typeface="Cambria"/>
                          <a:ea typeface="Times New Roman"/>
                          <a:cs typeface="Times New Roman"/>
                        </a:rPr>
                        <a:t>Άμεση και Έμμεση Μέθοδος</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786549">
                <a:tc>
                  <a:txBody>
                    <a:bodyPr/>
                    <a:lstStyle/>
                    <a:p>
                      <a:pPr>
                        <a:lnSpc>
                          <a:spcPct val="115000"/>
                        </a:lnSpc>
                        <a:spcAft>
                          <a:spcPts val="0"/>
                        </a:spcAft>
                      </a:pPr>
                      <a:r>
                        <a:rPr lang="el-GR" sz="1600" b="1" dirty="0">
                          <a:latin typeface="Cambria"/>
                          <a:ea typeface="Times New Roman"/>
                          <a:cs typeface="Times New Roman"/>
                        </a:rPr>
                        <a:t>Καθαρή Ροή Μετρητών από Επιχειρηματικές Δραστηριότητες</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latin typeface="Cambria"/>
                          <a:ea typeface="Calibri"/>
                          <a:cs typeface="Times New Roman"/>
                        </a:rPr>
                        <a:t>Χ</a:t>
                      </a:r>
                      <a:r>
                        <a:rPr lang="el-GR" sz="1600" b="1" baseline="-25000" dirty="0">
                          <a:latin typeface="Cambria"/>
                          <a:ea typeface="Calibri"/>
                          <a:cs typeface="Times New Roman"/>
                        </a:rPr>
                        <a:t>1α</a:t>
                      </a:r>
                      <a:r>
                        <a:rPr lang="el-GR" sz="1600" b="1" dirty="0">
                          <a:latin typeface="Cambria"/>
                          <a:ea typeface="Calibri"/>
                          <a:cs typeface="Times New Roman"/>
                        </a:rPr>
                        <a:t> ή Χ</a:t>
                      </a:r>
                      <a:r>
                        <a:rPr lang="el-GR" sz="1600" b="1" baseline="-25000" dirty="0">
                          <a:latin typeface="Cambria"/>
                          <a:ea typeface="Calibri"/>
                          <a:cs typeface="Times New Roman"/>
                        </a:rPr>
                        <a:t>1β</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86549">
                <a:tc>
                  <a:txBody>
                    <a:bodyPr/>
                    <a:lstStyle/>
                    <a:p>
                      <a:pPr>
                        <a:lnSpc>
                          <a:spcPct val="115000"/>
                        </a:lnSpc>
                        <a:spcAft>
                          <a:spcPts val="0"/>
                        </a:spcAft>
                      </a:pPr>
                      <a:r>
                        <a:rPr lang="el-GR" sz="1600" b="1" dirty="0">
                          <a:latin typeface="Cambria"/>
                          <a:ea typeface="Times New Roman"/>
                          <a:cs typeface="Times New Roman"/>
                        </a:rPr>
                        <a:t>Καθαρή Ροή Μετρητών από Επενδυτικές Δραστηριότητες</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latin typeface="Cambria"/>
                          <a:ea typeface="Calibri"/>
                          <a:cs typeface="Times New Roman"/>
                        </a:rPr>
                        <a:t>Χ</a:t>
                      </a:r>
                      <a:r>
                        <a:rPr lang="el-GR" sz="1600" b="1" baseline="-25000" dirty="0">
                          <a:latin typeface="Cambria"/>
                          <a:ea typeface="Calibri"/>
                          <a:cs typeface="Times New Roman"/>
                        </a:rPr>
                        <a:t>2</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786549">
                <a:tc>
                  <a:txBody>
                    <a:bodyPr/>
                    <a:lstStyle/>
                    <a:p>
                      <a:pPr>
                        <a:lnSpc>
                          <a:spcPct val="115000"/>
                        </a:lnSpc>
                        <a:spcAft>
                          <a:spcPts val="0"/>
                        </a:spcAft>
                      </a:pPr>
                      <a:r>
                        <a:rPr lang="el-GR" sz="1600" b="1" dirty="0">
                          <a:latin typeface="Cambria"/>
                          <a:ea typeface="Times New Roman"/>
                          <a:cs typeface="Times New Roman"/>
                        </a:rPr>
                        <a:t>Καθαρή Ροή Μετρητών από Χρηματοδοτικές Δραστηριότητες</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latin typeface="Cambria"/>
                          <a:ea typeface="Calibri"/>
                          <a:cs typeface="Times New Roman"/>
                        </a:rPr>
                        <a:t>(Χ</a:t>
                      </a:r>
                      <a:r>
                        <a:rPr lang="el-GR" sz="1600" b="1" baseline="-25000" dirty="0">
                          <a:latin typeface="Cambria"/>
                          <a:ea typeface="Calibri"/>
                          <a:cs typeface="Times New Roman"/>
                        </a:rPr>
                        <a:t>3</a:t>
                      </a:r>
                      <a:r>
                        <a:rPr lang="el-GR" sz="1600" b="1" dirty="0">
                          <a:latin typeface="Cambria"/>
                          <a:ea typeface="Calibri"/>
                          <a:cs typeface="Times New Roman"/>
                        </a:rPr>
                        <a:t>)</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93274">
                <a:tc>
                  <a:txBody>
                    <a:bodyPr/>
                    <a:lstStyle/>
                    <a:p>
                      <a:pPr>
                        <a:lnSpc>
                          <a:spcPct val="115000"/>
                        </a:lnSpc>
                        <a:spcAft>
                          <a:spcPts val="0"/>
                        </a:spcAft>
                      </a:pPr>
                      <a:r>
                        <a:rPr lang="el-GR" sz="1600" b="1" dirty="0">
                          <a:latin typeface="Cambria"/>
                          <a:ea typeface="Times New Roman"/>
                          <a:cs typeface="Times New Roman"/>
                        </a:rPr>
                        <a:t>Καθαρή αύξηση σε μετρητά και αντίστοιχα μετρητών</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786549">
                <a:tc>
                  <a:txBody>
                    <a:bodyPr/>
                    <a:lstStyle/>
                    <a:p>
                      <a:pPr>
                        <a:lnSpc>
                          <a:spcPct val="115000"/>
                        </a:lnSpc>
                        <a:spcAft>
                          <a:spcPts val="0"/>
                        </a:spcAft>
                      </a:pPr>
                      <a:r>
                        <a:rPr lang="el-GR" sz="1600" b="1" dirty="0">
                          <a:latin typeface="Cambria"/>
                          <a:ea typeface="Times New Roman"/>
                          <a:cs typeface="Times New Roman"/>
                        </a:rPr>
                        <a:t>Μετρητά και αντίστοιχα μετρητών στην αρχή της περιόδου</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86549">
                <a:tc>
                  <a:txBody>
                    <a:bodyPr/>
                    <a:lstStyle/>
                    <a:p>
                      <a:pPr>
                        <a:lnSpc>
                          <a:spcPct val="115000"/>
                        </a:lnSpc>
                        <a:spcAft>
                          <a:spcPts val="0"/>
                        </a:spcAft>
                      </a:pPr>
                      <a:r>
                        <a:rPr lang="el-GR" sz="1600" b="1" dirty="0">
                          <a:latin typeface="Cambria"/>
                          <a:ea typeface="Times New Roman"/>
                          <a:cs typeface="Times New Roman"/>
                        </a:rPr>
                        <a:t>Μετρητά και αντίστοιχα μετρητών στο τέλος της περιόδου</a:t>
                      </a:r>
                      <a:endParaRPr lang="el-GR" sz="1600" b="1"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latin typeface="Cambria"/>
                          <a:ea typeface="Calibri"/>
                          <a:cs typeface="Times New Roman"/>
                        </a:rPr>
                        <a:t>ΧΧΧ</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6" name="5 - Θέση αριθμού διαφάνειας"/>
          <p:cNvSpPr>
            <a:spLocks noGrp="1"/>
          </p:cNvSpPr>
          <p:nvPr>
            <p:ph type="sldNum" sz="quarter" idx="12"/>
          </p:nvPr>
        </p:nvSpPr>
        <p:spPr/>
        <p:txBody>
          <a:bodyPr/>
          <a:lstStyle/>
          <a:p>
            <a:fld id="{D5749F1D-BA61-48D9-8B82-4B1F9C6348F4}" type="slidenum">
              <a:rPr lang="el-GR" smtClean="0"/>
              <a:pPr/>
              <a:t>529</a:t>
            </a:fld>
            <a:endParaRPr lang="el-GR"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204788"/>
            <a:ext cx="9144000" cy="1135980"/>
          </a:xfrm>
          <a:noFill/>
        </p:spPr>
        <p:txBody>
          <a:bodyPr anchor="t"/>
          <a:lstStyle/>
          <a:p>
            <a:r>
              <a:rPr lang="el-GR" sz="3600" b="1" dirty="0" smtClean="0">
                <a:latin typeface="+mn-lt"/>
              </a:rPr>
              <a:t>Οικονομικές καταστάσεις που δημοσιεύονται</a:t>
            </a:r>
          </a:p>
        </p:txBody>
      </p:sp>
      <p:sp>
        <p:nvSpPr>
          <p:cNvPr id="93187" name="Rectangle 3"/>
          <p:cNvSpPr>
            <a:spLocks noGrp="1" noChangeArrowheads="1"/>
          </p:cNvSpPr>
          <p:nvPr>
            <p:ph type="body" idx="1"/>
          </p:nvPr>
        </p:nvSpPr>
        <p:spPr>
          <a:xfrm>
            <a:off x="251520" y="1557338"/>
            <a:ext cx="8712968" cy="4823990"/>
          </a:xfrm>
        </p:spPr>
        <p:txBody>
          <a:bodyPr/>
          <a:lstStyle/>
          <a:p>
            <a:pPr marL="0" indent="0">
              <a:buFont typeface="Wingdings" pitchFamily="2" charset="2"/>
              <a:buNone/>
            </a:pPr>
            <a:r>
              <a:rPr lang="el-GR" dirty="0" smtClean="0"/>
              <a:t>Οι σημαντικότερες οικονομικές καταστάσεις που δημοσιεύονται είναι οι εξής:</a:t>
            </a:r>
            <a:endParaRPr lang="en-US" dirty="0" smtClean="0"/>
          </a:p>
          <a:p>
            <a:pPr marL="0" lvl="1" indent="0" algn="just">
              <a:lnSpc>
                <a:spcPct val="150000"/>
              </a:lnSpc>
              <a:spcBef>
                <a:spcPts val="0"/>
              </a:spcBef>
              <a:buFontTx/>
              <a:buChar char="•"/>
            </a:pPr>
            <a:r>
              <a:rPr lang="el-GR" sz="3200" dirty="0" smtClean="0">
                <a:solidFill>
                  <a:srgbClr val="FF0000"/>
                </a:solidFill>
              </a:rPr>
              <a:t>Η κατάσταση του ισολογισμού τέλους χρήσης</a:t>
            </a:r>
          </a:p>
          <a:p>
            <a:pPr marL="0" lvl="1" indent="0" algn="just">
              <a:lnSpc>
                <a:spcPct val="150000"/>
              </a:lnSpc>
              <a:spcBef>
                <a:spcPts val="0"/>
              </a:spcBef>
              <a:buFontTx/>
              <a:buChar char="•"/>
            </a:pPr>
            <a:r>
              <a:rPr lang="el-GR" sz="3200" dirty="0" smtClean="0">
                <a:solidFill>
                  <a:srgbClr val="0000CC"/>
                </a:solidFill>
              </a:rPr>
              <a:t>Η κατάσταση αποτελεσμάτων χρήσης</a:t>
            </a:r>
          </a:p>
          <a:p>
            <a:pPr marL="0" lvl="1" indent="0" algn="just">
              <a:lnSpc>
                <a:spcPct val="150000"/>
              </a:lnSpc>
              <a:spcBef>
                <a:spcPts val="0"/>
              </a:spcBef>
              <a:buFontTx/>
              <a:buChar char="•"/>
            </a:pPr>
            <a:r>
              <a:rPr lang="el-GR" sz="3200" dirty="0" smtClean="0">
                <a:solidFill>
                  <a:srgbClr val="006600"/>
                </a:solidFill>
              </a:rPr>
              <a:t>Ο πίνακας διάθεσης των αποτελεσμάτων</a:t>
            </a:r>
          </a:p>
          <a:p>
            <a:pPr marL="0" lvl="1" indent="0" algn="just">
              <a:lnSpc>
                <a:spcPct val="150000"/>
              </a:lnSpc>
              <a:spcBef>
                <a:spcPts val="0"/>
              </a:spcBef>
              <a:buFontTx/>
              <a:buChar char="•"/>
            </a:pPr>
            <a:r>
              <a:rPr lang="el-GR" sz="3200" dirty="0" smtClean="0">
                <a:solidFill>
                  <a:srgbClr val="7030A0"/>
                </a:solidFill>
              </a:rPr>
              <a:t>Η κατάσταση ταμειακών ροών.</a:t>
            </a:r>
          </a:p>
          <a:p>
            <a:pPr marL="0" indent="0" algn="just">
              <a:buFont typeface="Wingdings" pitchFamily="2" charset="2"/>
              <a:buNone/>
            </a:pPr>
            <a:endParaRPr lang="el-GR" sz="2800" dirty="0" smtClean="0">
              <a:latin typeface="Times New Roman" charset="0"/>
            </a:endParaRPr>
          </a:p>
        </p:txBody>
      </p:sp>
    </p:spTree>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l-GR" sz="3200" b="1" dirty="0" smtClean="0">
                <a:solidFill>
                  <a:srgbClr val="FF0000"/>
                </a:solidFill>
              </a:rPr>
              <a:t>Σημαντικότητα </a:t>
            </a:r>
            <a:r>
              <a:rPr lang="en-US" sz="3200" b="1" dirty="0" smtClean="0">
                <a:solidFill>
                  <a:srgbClr val="FF0000"/>
                </a:solidFill>
              </a:rPr>
              <a:t>Ταμειακών </a:t>
            </a:r>
            <a:r>
              <a:rPr lang="en-US" sz="3200" b="1" dirty="0">
                <a:solidFill>
                  <a:srgbClr val="FF0000"/>
                </a:solidFill>
              </a:rPr>
              <a:t>Ροών</a:t>
            </a:r>
            <a:endParaRPr lang="el-GR" sz="3200" dirty="0">
              <a:solidFill>
                <a:srgbClr val="FF0000"/>
              </a:solidFill>
            </a:endParaRPr>
          </a:p>
        </p:txBody>
      </p:sp>
      <p:sp>
        <p:nvSpPr>
          <p:cNvPr id="56321" name="Rectangle 1"/>
          <p:cNvSpPr>
            <a:spLocks noChangeArrowheads="1"/>
          </p:cNvSpPr>
          <p:nvPr/>
        </p:nvSpPr>
        <p:spPr bwMode="auto">
          <a:xfrm>
            <a:off x="683568" y="1118349"/>
            <a:ext cx="8078945"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Οι ταμειακές ροές παρέχουν:</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 τη δυνατότητα να διαπιστωθεί αν η γενική εκµετάλλευση της επιχείρησης είναι σε θέση να δηµιουργήσει ρευστά διαθέσιµα και να οδηγήσει σε µακροχρόνια κερδοφορία µέσα από την αποτελεσµατική διαχείριση των στοιχείων του ενεργητικού.</a:t>
            </a:r>
          </a:p>
          <a:p>
            <a:pPr marL="342900" lvl="0" indent="-342900" algn="just" fontAlgn="base">
              <a:spcBef>
                <a:spcPct val="0"/>
              </a:spcBef>
              <a:spcAft>
                <a:spcPct val="0"/>
              </a:spcAft>
              <a:buFont typeface="+mj-lt"/>
              <a:buAutoNum type="arabicPeriod"/>
            </a:pPr>
            <a:r>
              <a:rPr lang="el-GR" sz="2400" dirty="0">
                <a:latin typeface="+mj-lt"/>
              </a:rPr>
              <a:t>τις απαραίτητες πληροφορίες για τη εκτίµηση της δυνατότητας επιβίωσης µιας </a:t>
            </a:r>
            <a:r>
              <a:rPr lang="el-GR" sz="2400" dirty="0" smtClean="0">
                <a:latin typeface="+mj-lt"/>
              </a:rPr>
              <a:t>επιχείρησης</a:t>
            </a:r>
          </a:p>
          <a:p>
            <a:pPr marL="342900" lvl="0" indent="-342900" algn="just" fontAlgn="base">
              <a:spcBef>
                <a:spcPct val="0"/>
              </a:spcBef>
              <a:spcAft>
                <a:spcPct val="0"/>
              </a:spcAft>
              <a:buFont typeface="+mj-lt"/>
              <a:buAutoNum type="arabicPeriod"/>
            </a:pPr>
            <a:r>
              <a:rPr lang="el-GR" sz="2400" dirty="0">
                <a:latin typeface="+mj-lt"/>
              </a:rPr>
              <a:t>αναγνώριση εισροών και εκροών οι οποίες δεν είναι εµφανείς, όπως µιας εκκρεµούσα δικαστική απόφαση, που µπορεί να επηρεάσει την επιχειρηµατική λειτουργία της </a:t>
            </a:r>
            <a:r>
              <a:rPr lang="el-GR" sz="2400" dirty="0" smtClean="0">
                <a:latin typeface="+mj-lt"/>
              </a:rPr>
              <a:t>επιχείρησης</a:t>
            </a:r>
            <a:endParaRPr lang="el-GR" sz="3600" dirty="0">
              <a:latin typeface="+mj-lt"/>
              <a:cs typeface="Arial" pitchFamily="34" charset="0"/>
            </a:endParaRPr>
          </a:p>
          <a:p>
            <a:pPr marL="342900" lvl="0" indent="-342900" algn="just" fontAlgn="base">
              <a:spcBef>
                <a:spcPct val="0"/>
              </a:spcBef>
              <a:spcAft>
                <a:spcPct val="0"/>
              </a:spcAft>
              <a:buFont typeface="+mj-lt"/>
              <a:buAutoNum type="arabicPeriod"/>
            </a:pPr>
            <a:r>
              <a:rPr lang="el-GR" sz="2400" dirty="0">
                <a:latin typeface="+mj-lt"/>
              </a:rPr>
              <a:t>εμμέσως και ένδειξη της αποτελεσµατικότητας του </a:t>
            </a:r>
            <a:r>
              <a:rPr lang="en-US" sz="2400" dirty="0">
                <a:latin typeface="+mj-lt"/>
              </a:rPr>
              <a:t>management</a:t>
            </a:r>
            <a:r>
              <a:rPr lang="el-GR" sz="2400" dirty="0">
                <a:latin typeface="+mj-lt"/>
              </a:rPr>
              <a:t> µιας επιχείρησης</a:t>
            </a:r>
            <a:endPar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endParaRPr>
          </a:p>
        </p:txBody>
      </p:sp>
      <p:sp>
        <p:nvSpPr>
          <p:cNvPr id="5" name="4 - Θέση αριθμού διαφάνειας"/>
          <p:cNvSpPr>
            <a:spLocks noGrp="1"/>
          </p:cNvSpPr>
          <p:nvPr>
            <p:ph type="sldNum" sz="quarter" idx="12"/>
          </p:nvPr>
        </p:nvSpPr>
        <p:spPr/>
        <p:txBody>
          <a:bodyPr/>
          <a:lstStyle/>
          <a:p>
            <a:fld id="{D5749F1D-BA61-48D9-8B82-4B1F9C6348F4}" type="slidenum">
              <a:rPr lang="el-GR" smtClean="0"/>
              <a:pPr/>
              <a:t>530</a:t>
            </a:fld>
            <a:endParaRPr lang="el-GR" dirty="0"/>
          </a:p>
        </p:txBody>
      </p:sp>
    </p:spTree>
  </p:cSld>
  <p:clrMapOvr>
    <a:masterClrMapping/>
  </p:clrMapOvr>
  <p:transition/>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8072"/>
          </a:xfrm>
        </p:spPr>
        <p:txBody>
          <a:bodyPr>
            <a:noAutofit/>
          </a:bodyPr>
          <a:lstStyle/>
          <a:p>
            <a:r>
              <a:rPr lang="el-GR" sz="2800" b="1" dirty="0">
                <a:solidFill>
                  <a:srgbClr val="FF0000"/>
                </a:solidFill>
              </a:rPr>
              <a:t>ΠΑΡΑ∆ΕΙΓΜΑ 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graphicFrame>
        <p:nvGraphicFramePr>
          <p:cNvPr id="4" name="3 - Πίνακας"/>
          <p:cNvGraphicFramePr>
            <a:graphicFrameLocks noGrp="1"/>
          </p:cNvGraphicFramePr>
          <p:nvPr/>
        </p:nvGraphicFramePr>
        <p:xfrm>
          <a:off x="251520" y="1124748"/>
          <a:ext cx="8640958" cy="5552229"/>
        </p:xfrm>
        <a:graphic>
          <a:graphicData uri="http://schemas.openxmlformats.org/drawingml/2006/table">
            <a:tbl>
              <a:tblPr/>
              <a:tblGrid>
                <a:gridCol w="1833610"/>
                <a:gridCol w="1441311"/>
                <a:gridCol w="1436129"/>
                <a:gridCol w="1290960"/>
                <a:gridCol w="1152701"/>
                <a:gridCol w="1486247"/>
              </a:tblGrid>
              <a:tr h="179065">
                <a:tc gridSpan="6">
                  <a:txBody>
                    <a:bodyPr/>
                    <a:lstStyle/>
                    <a:p>
                      <a:pPr>
                        <a:lnSpc>
                          <a:spcPct val="115000"/>
                        </a:lnSpc>
                        <a:spcAft>
                          <a:spcPts val="0"/>
                        </a:spcAft>
                      </a:pPr>
                      <a:r>
                        <a:rPr lang="el-GR" sz="1000" b="1" dirty="0">
                          <a:solidFill>
                            <a:srgbClr val="000000"/>
                          </a:solidFill>
                          <a:latin typeface="+mj-lt"/>
                          <a:ea typeface="Times New Roman"/>
                          <a:cs typeface="Times New Roman"/>
                        </a:rPr>
                        <a:t>ΧΑΛΚΟΡ ΑΕ</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79065">
                <a:tc gridSpan="6">
                  <a:txBody>
                    <a:bodyPr/>
                    <a:lstStyle/>
                    <a:p>
                      <a:pPr>
                        <a:lnSpc>
                          <a:spcPct val="115000"/>
                        </a:lnSpc>
                        <a:spcAft>
                          <a:spcPts val="0"/>
                        </a:spcAft>
                      </a:pPr>
                      <a:r>
                        <a:rPr lang="el-GR" sz="1000" b="1" dirty="0">
                          <a:solidFill>
                            <a:srgbClr val="000000"/>
                          </a:solidFill>
                          <a:latin typeface="+mj-lt"/>
                          <a:ea typeface="Times New Roman"/>
                          <a:cs typeface="Times New Roman"/>
                        </a:rPr>
                        <a:t>Κατάσταση Οικονοµικής Θέσης-(Ποσά σε Ευρώ)</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74795">
                <a:tc>
                  <a:txBody>
                    <a:bodyPr/>
                    <a:lstStyle/>
                    <a:p>
                      <a:pPr>
                        <a:lnSpc>
                          <a:spcPct val="115000"/>
                        </a:lnSpc>
                        <a:spcAft>
                          <a:spcPts val="0"/>
                        </a:spcAft>
                      </a:pPr>
                      <a:r>
                        <a:rPr lang="el-GR" sz="1000" b="1" dirty="0">
                          <a:solidFill>
                            <a:srgbClr val="FF0000"/>
                          </a:solidFill>
                          <a:latin typeface="+mj-lt"/>
                          <a:ea typeface="Times New Roman"/>
                          <a:cs typeface="Times New Roman"/>
                        </a:rPr>
                        <a:t>ΕΝΕΡΓΗΤΙΚΟ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dirty="0">
                          <a:solidFill>
                            <a:srgbClr val="000000"/>
                          </a:solidFill>
                          <a:latin typeface="+mj-lt"/>
                          <a:ea typeface="Times New Roman"/>
                          <a:cs typeface="Times New Roman"/>
                        </a:rPr>
                        <a:t>2009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dirty="0">
                          <a:solidFill>
                            <a:srgbClr val="000000"/>
                          </a:solidFill>
                          <a:latin typeface="+mj-lt"/>
                          <a:ea typeface="Times New Roman"/>
                          <a:cs typeface="Times New Roman"/>
                        </a:rPr>
                        <a:t>2008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dirty="0">
                          <a:solidFill>
                            <a:srgbClr val="000000"/>
                          </a:solidFill>
                          <a:latin typeface="+mj-lt"/>
                          <a:ea typeface="Times New Roman"/>
                          <a:cs typeface="Times New Roman"/>
                        </a:rPr>
                        <a:t>Διαφορά (Τιμή 2009-Τιμή 2008)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dirty="0">
                          <a:solidFill>
                            <a:srgbClr val="000000"/>
                          </a:solidFill>
                          <a:latin typeface="+mj-lt"/>
                          <a:ea typeface="Times New Roman"/>
                          <a:cs typeface="Times New Roman"/>
                        </a:rPr>
                        <a:t>ΠΗΓΗ</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dirty="0">
                          <a:solidFill>
                            <a:srgbClr val="000000"/>
                          </a:solidFill>
                          <a:latin typeface="+mj-lt"/>
                          <a:ea typeface="Times New Roman"/>
                          <a:cs typeface="Times New Roman"/>
                        </a:rPr>
                        <a:t>ΧΡΗΣΗ</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327826">
                <a:tc>
                  <a:txBody>
                    <a:bodyPr/>
                    <a:lstStyle/>
                    <a:p>
                      <a:pPr>
                        <a:lnSpc>
                          <a:spcPct val="115000"/>
                        </a:lnSpc>
                        <a:spcAft>
                          <a:spcPts val="0"/>
                        </a:spcAft>
                      </a:pPr>
                      <a:r>
                        <a:rPr lang="el-GR" sz="1000" b="1" dirty="0">
                          <a:solidFill>
                            <a:srgbClr val="000000"/>
                          </a:solidFill>
                          <a:latin typeface="+mj-lt"/>
                          <a:ea typeface="Times New Roman"/>
                          <a:cs typeface="Times New Roman"/>
                        </a:rPr>
                        <a:t>Μη κυκλοφορούν ενεργητικό</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327826">
                <a:tc>
                  <a:txBody>
                    <a:bodyPr/>
                    <a:lstStyle/>
                    <a:p>
                      <a:pPr>
                        <a:lnSpc>
                          <a:spcPct val="115000"/>
                        </a:lnSpc>
                        <a:spcAft>
                          <a:spcPts val="0"/>
                        </a:spcAft>
                      </a:pPr>
                      <a:r>
                        <a:rPr lang="el-GR" sz="1000" b="1" dirty="0">
                          <a:solidFill>
                            <a:srgbClr val="000000"/>
                          </a:solidFill>
                          <a:latin typeface="+mj-lt"/>
                          <a:ea typeface="Times New Roman"/>
                          <a:cs typeface="Times New Roman"/>
                        </a:rPr>
                        <a:t>Γήπεδα, κτίρια &amp; εξοπλισµός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330.276.516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332.292.304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-2.015.788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2.015.788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Άυλα περιουσιακά στοιχεία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965.485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1.127.298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-161.813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161.813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Επενδύσεις σε ακίνητα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2.152.565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2.152.565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Συµµετοχές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5.992.845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6.881.712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-888.867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888.867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99027">
                <a:tc>
                  <a:txBody>
                    <a:bodyPr/>
                    <a:lstStyle/>
                    <a:p>
                      <a:pPr>
                        <a:lnSpc>
                          <a:spcPct val="115000"/>
                        </a:lnSpc>
                        <a:spcAft>
                          <a:spcPts val="0"/>
                        </a:spcAft>
                      </a:pPr>
                      <a:r>
                        <a:rPr lang="el-GR" sz="1000" b="1" dirty="0">
                          <a:solidFill>
                            <a:srgbClr val="000000"/>
                          </a:solidFill>
                          <a:latin typeface="+mj-lt"/>
                          <a:ea typeface="Times New Roman"/>
                          <a:cs typeface="Times New Roman"/>
                        </a:rPr>
                        <a:t>Χρηµατοοικονοµικά στοιχεία διαθέσιµα προς πώληση</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4.301.447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1.679.181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2.622.266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2.622.266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Παράγωγα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39.130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-39.130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39.130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Λοιπές απαιτήσεις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1.504.606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1.578.706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-74.100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74.100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74795">
                <a:tc>
                  <a:txBody>
                    <a:bodyPr/>
                    <a:lstStyle/>
                    <a:p>
                      <a:pPr>
                        <a:lnSpc>
                          <a:spcPct val="115000"/>
                        </a:lnSpc>
                        <a:spcAft>
                          <a:spcPts val="0"/>
                        </a:spcAft>
                      </a:pPr>
                      <a:r>
                        <a:rPr lang="el-GR" sz="1000" b="1" dirty="0">
                          <a:solidFill>
                            <a:srgbClr val="000000"/>
                          </a:solidFill>
                          <a:latin typeface="+mj-lt"/>
                          <a:ea typeface="Times New Roman"/>
                          <a:cs typeface="Times New Roman"/>
                        </a:rPr>
                        <a:t>Απαιτήσεις από αναβαλλόµενους φόρους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5.523.929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3.770.095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1.753.834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1.753.834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Σύνολο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u="sng" dirty="0">
                          <a:solidFill>
                            <a:srgbClr val="000000"/>
                          </a:solidFill>
                          <a:latin typeface="+mj-lt"/>
                          <a:ea typeface="Times New Roman"/>
                          <a:cs typeface="Times New Roman"/>
                        </a:rPr>
                        <a:t>350.717.393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u="sng" dirty="0">
                          <a:solidFill>
                            <a:srgbClr val="000000"/>
                          </a:solidFill>
                          <a:latin typeface="+mj-lt"/>
                          <a:ea typeface="Times New Roman"/>
                          <a:cs typeface="Times New Roman"/>
                        </a:rPr>
                        <a:t>349.520.991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1.196.402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Κυκλοφορούν ενεργητικό</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Αποθέµατα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184.408.321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212.260.580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-27.852.259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27.852.259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74795">
                <a:tc>
                  <a:txBody>
                    <a:bodyPr/>
                    <a:lstStyle/>
                    <a:p>
                      <a:pPr>
                        <a:lnSpc>
                          <a:spcPct val="115000"/>
                        </a:lnSpc>
                        <a:spcAft>
                          <a:spcPts val="0"/>
                        </a:spcAft>
                      </a:pPr>
                      <a:r>
                        <a:rPr lang="el-GR" sz="1000" b="1" dirty="0">
                          <a:solidFill>
                            <a:srgbClr val="000000"/>
                          </a:solidFill>
                          <a:latin typeface="+mj-lt"/>
                          <a:ea typeface="Times New Roman"/>
                          <a:cs typeface="Times New Roman"/>
                        </a:rPr>
                        <a:t>Εµπορικές και λοιπές απαιτήσεις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147.511.723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185.398.015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-37.886.292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37.886.292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Παράγωγα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1.911.638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11.393.833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-9.482.195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9.482.195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70525">
                <a:tc>
                  <a:txBody>
                    <a:bodyPr/>
                    <a:lstStyle/>
                    <a:p>
                      <a:pPr>
                        <a:lnSpc>
                          <a:spcPct val="115000"/>
                        </a:lnSpc>
                        <a:spcAft>
                          <a:spcPts val="0"/>
                        </a:spcAft>
                      </a:pPr>
                      <a:r>
                        <a:rPr lang="el-GR" sz="1000" b="1" dirty="0">
                          <a:solidFill>
                            <a:srgbClr val="000000"/>
                          </a:solidFill>
                          <a:latin typeface="+mj-lt"/>
                          <a:ea typeface="Times New Roman"/>
                          <a:cs typeface="Times New Roman"/>
                        </a:rPr>
                        <a:t>Χρηµατοοικονοµικά στοιχεία σε εύλογη αξία µέσω αποτελεσµάτων</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8.231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8.231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374795">
                <a:tc>
                  <a:txBody>
                    <a:bodyPr/>
                    <a:lstStyle/>
                    <a:p>
                      <a:pPr>
                        <a:lnSpc>
                          <a:spcPct val="115000"/>
                        </a:lnSpc>
                        <a:spcAft>
                          <a:spcPts val="0"/>
                        </a:spcAft>
                      </a:pPr>
                      <a:r>
                        <a:rPr lang="el-GR" sz="1000" b="1" dirty="0">
                          <a:solidFill>
                            <a:srgbClr val="000000"/>
                          </a:solidFill>
                          <a:latin typeface="+mj-lt"/>
                          <a:ea typeface="Times New Roman"/>
                          <a:cs typeface="Times New Roman"/>
                        </a:rPr>
                        <a:t>Ταµειακά διαθέσιµα και ισοδύναµα αυτών</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17.753.177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58.971.221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-41.218.044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41.218.044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Σύνολο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u="sng" dirty="0">
                          <a:solidFill>
                            <a:srgbClr val="000000"/>
                          </a:solidFill>
                          <a:latin typeface="+mj-lt"/>
                          <a:ea typeface="Times New Roman"/>
                          <a:cs typeface="Times New Roman"/>
                        </a:rPr>
                        <a:t>351.593.090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u="sng" dirty="0">
                          <a:solidFill>
                            <a:srgbClr val="000000"/>
                          </a:solidFill>
                          <a:latin typeface="+mj-lt"/>
                          <a:ea typeface="Times New Roman"/>
                          <a:cs typeface="Times New Roman"/>
                        </a:rPr>
                        <a:t>468.031.880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-116.438.790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79065">
                <a:tc>
                  <a:txBody>
                    <a:bodyPr/>
                    <a:lstStyle/>
                    <a:p>
                      <a:pPr>
                        <a:lnSpc>
                          <a:spcPct val="115000"/>
                        </a:lnSpc>
                        <a:spcAft>
                          <a:spcPts val="0"/>
                        </a:spcAft>
                      </a:pPr>
                      <a:r>
                        <a:rPr lang="el-GR" sz="1000" b="1" dirty="0">
                          <a:solidFill>
                            <a:srgbClr val="000000"/>
                          </a:solidFill>
                          <a:latin typeface="+mj-lt"/>
                          <a:ea typeface="Times New Roman"/>
                          <a:cs typeface="Times New Roman"/>
                        </a:rPr>
                        <a:t>Σύνολο ενεργητικού</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702.310.483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817.552.871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-115.242.388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bl>
          </a:graphicData>
        </a:graphic>
      </p:graphicFrame>
    </p:spTree>
  </p:cSld>
  <p:clrMapOvr>
    <a:masterClrMapping/>
  </p:clrMapOvr>
  <p:transition/>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graphicFrame>
        <p:nvGraphicFramePr>
          <p:cNvPr id="4" name="3 - Πίνακας"/>
          <p:cNvGraphicFramePr>
            <a:graphicFrameLocks noGrp="1"/>
          </p:cNvGraphicFramePr>
          <p:nvPr/>
        </p:nvGraphicFramePr>
        <p:xfrm>
          <a:off x="251521" y="1124740"/>
          <a:ext cx="8712967" cy="5472613"/>
        </p:xfrm>
        <a:graphic>
          <a:graphicData uri="http://schemas.openxmlformats.org/drawingml/2006/table">
            <a:tbl>
              <a:tblPr/>
              <a:tblGrid>
                <a:gridCol w="1848890"/>
                <a:gridCol w="1453322"/>
                <a:gridCol w="1448097"/>
                <a:gridCol w="1301718"/>
                <a:gridCol w="1162308"/>
                <a:gridCol w="1498632"/>
              </a:tblGrid>
              <a:tr h="260601">
                <a:tc gridSpan="6">
                  <a:txBody>
                    <a:bodyPr/>
                    <a:lstStyle/>
                    <a:p>
                      <a:pPr>
                        <a:lnSpc>
                          <a:spcPct val="115000"/>
                        </a:lnSpc>
                        <a:spcAft>
                          <a:spcPts val="0"/>
                        </a:spcAft>
                      </a:pPr>
                      <a:r>
                        <a:rPr lang="el-GR" sz="1200" b="1" dirty="0">
                          <a:solidFill>
                            <a:srgbClr val="000000"/>
                          </a:solidFill>
                          <a:latin typeface="+mn-lt"/>
                          <a:ea typeface="Times New Roman"/>
                          <a:cs typeface="Times New Roman"/>
                        </a:rPr>
                        <a:t>ΧΑΛΚΟΡ ΑΕ</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0601">
                <a:tc gridSpan="6">
                  <a:txBody>
                    <a:bodyPr/>
                    <a:lstStyle/>
                    <a:p>
                      <a:pPr>
                        <a:lnSpc>
                          <a:spcPct val="115000"/>
                        </a:lnSpc>
                        <a:spcAft>
                          <a:spcPts val="0"/>
                        </a:spcAft>
                      </a:pPr>
                      <a:r>
                        <a:rPr lang="el-GR" sz="1200" b="1" dirty="0">
                          <a:solidFill>
                            <a:srgbClr val="000000"/>
                          </a:solidFill>
                          <a:latin typeface="+mn-lt"/>
                          <a:ea typeface="Times New Roman"/>
                          <a:cs typeface="Times New Roman"/>
                        </a:rPr>
                        <a:t>Κατάσταση Οικονοµικής Θέσης-(Ποσά σε Ευρώ)</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0601">
                <a:tc>
                  <a:txBody>
                    <a:bodyPr/>
                    <a:lstStyle/>
                    <a:p>
                      <a:pPr>
                        <a:lnSpc>
                          <a:spcPct val="115000"/>
                        </a:lnSpc>
                        <a:spcAft>
                          <a:spcPts val="0"/>
                        </a:spcAft>
                      </a:pPr>
                      <a:r>
                        <a:rPr lang="el-GR" sz="1200" b="1" dirty="0">
                          <a:solidFill>
                            <a:srgbClr val="FF0000"/>
                          </a:solidFill>
                          <a:latin typeface="+mn-lt"/>
                          <a:ea typeface="Times New Roman"/>
                          <a:cs typeface="Times New Roman"/>
                        </a:rPr>
                        <a:t>ΠΑΘΗΤΙΚΟ</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r>
                        <a:rPr lang="el-GR" sz="1200" b="1" dirty="0" smtClean="0">
                          <a:latin typeface="+mn-lt"/>
                        </a:rPr>
                        <a:t>ΠΗΓΗ</a:t>
                      </a:r>
                      <a:endParaRPr lang="el-GR" sz="1200" b="1"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pPr algn="ctr"/>
                      <a:r>
                        <a:rPr lang="el-GR" sz="1200" b="1" dirty="0" smtClean="0">
                          <a:latin typeface="+mn-lt"/>
                        </a:rPr>
                        <a:t>ΧΡΗΣΗ</a:t>
                      </a:r>
                      <a:endParaRPr lang="el-GR" sz="1200" b="1"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260601">
                <a:tc>
                  <a:txBody>
                    <a:bodyPr/>
                    <a:lstStyle/>
                    <a:p>
                      <a:pPr>
                        <a:lnSpc>
                          <a:spcPct val="115000"/>
                        </a:lnSpc>
                        <a:spcAft>
                          <a:spcPts val="0"/>
                        </a:spcAft>
                      </a:pPr>
                      <a:r>
                        <a:rPr lang="el-GR" sz="1200" b="1" dirty="0">
                          <a:solidFill>
                            <a:srgbClr val="FF0000"/>
                          </a:solidFill>
                          <a:latin typeface="+mn-lt"/>
                          <a:ea typeface="Times New Roman"/>
                          <a:cs typeface="Times New Roman"/>
                        </a:rPr>
                        <a:t>Ι∆ΙΑ ΚΕΦΑΛΑΙΑ</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260601">
                <a:tc>
                  <a:txBody>
                    <a:bodyPr/>
                    <a:lstStyle/>
                    <a:p>
                      <a:pPr>
                        <a:lnSpc>
                          <a:spcPct val="115000"/>
                        </a:lnSpc>
                        <a:spcAft>
                          <a:spcPts val="0"/>
                        </a:spcAft>
                      </a:pPr>
                      <a:r>
                        <a:rPr lang="el-GR" sz="1200" b="1" dirty="0">
                          <a:solidFill>
                            <a:srgbClr val="000000"/>
                          </a:solidFill>
                          <a:latin typeface="+mn-lt"/>
                          <a:ea typeface="Times New Roman"/>
                          <a:cs typeface="Times New Roman"/>
                        </a:rPr>
                        <a:t>Ίδια κεφάλαια</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260601">
                <a:tc>
                  <a:txBody>
                    <a:bodyPr/>
                    <a:lstStyle/>
                    <a:p>
                      <a:pPr>
                        <a:lnSpc>
                          <a:spcPct val="115000"/>
                        </a:lnSpc>
                        <a:spcAft>
                          <a:spcPts val="0"/>
                        </a:spcAft>
                      </a:pPr>
                      <a:r>
                        <a:rPr lang="el-GR" sz="1200" b="1" dirty="0">
                          <a:solidFill>
                            <a:srgbClr val="000000"/>
                          </a:solidFill>
                          <a:latin typeface="+mn-lt"/>
                          <a:ea typeface="Times New Roman"/>
                          <a:cs typeface="Times New Roman"/>
                        </a:rPr>
                        <a:t>Μετοχικό κεφάλαιο</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38.486.258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38.486.258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0</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781801">
                <a:tc>
                  <a:txBody>
                    <a:bodyPr/>
                    <a:lstStyle/>
                    <a:p>
                      <a:pPr>
                        <a:lnSpc>
                          <a:spcPct val="115000"/>
                        </a:lnSpc>
                        <a:spcAft>
                          <a:spcPts val="0"/>
                        </a:spcAft>
                      </a:pPr>
                      <a:r>
                        <a:rPr lang="el-GR" sz="1200" b="1" dirty="0">
                          <a:solidFill>
                            <a:srgbClr val="000000"/>
                          </a:solidFill>
                          <a:latin typeface="+mn-lt"/>
                          <a:ea typeface="Times New Roman"/>
                          <a:cs typeface="Times New Roman"/>
                        </a:rPr>
                        <a:t>∆ιαφορά από έκδοση µετοχών υπέρ το άρτιο</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67.138.064</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67.138.064</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0</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781801">
                <a:tc>
                  <a:txBody>
                    <a:bodyPr/>
                    <a:lstStyle/>
                    <a:p>
                      <a:pPr>
                        <a:lnSpc>
                          <a:spcPct val="115000"/>
                        </a:lnSpc>
                        <a:spcAft>
                          <a:spcPts val="0"/>
                        </a:spcAft>
                      </a:pPr>
                      <a:r>
                        <a:rPr lang="el-GR" sz="1200" b="1" dirty="0">
                          <a:solidFill>
                            <a:srgbClr val="000000"/>
                          </a:solidFill>
                          <a:latin typeface="+mn-lt"/>
                          <a:ea typeface="Times New Roman"/>
                          <a:cs typeface="Times New Roman"/>
                        </a:rPr>
                        <a:t>Συναλλαγµατικές διαφορές ενοποίησης ξένων θυγατρικών</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-5.855.150</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-4.206.267</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-1.648.883</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1.648.883</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0601">
                <a:tc>
                  <a:txBody>
                    <a:bodyPr/>
                    <a:lstStyle/>
                    <a:p>
                      <a:pPr>
                        <a:lnSpc>
                          <a:spcPct val="115000"/>
                        </a:lnSpc>
                        <a:spcAft>
                          <a:spcPts val="0"/>
                        </a:spcAft>
                      </a:pPr>
                      <a:r>
                        <a:rPr lang="el-GR" sz="1200" b="1" dirty="0">
                          <a:solidFill>
                            <a:srgbClr val="000000"/>
                          </a:solidFill>
                          <a:latin typeface="+mn-lt"/>
                          <a:ea typeface="Times New Roman"/>
                          <a:cs typeface="Times New Roman"/>
                        </a:rPr>
                        <a:t>Λοιπά αποθεµατικά</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71.375.174</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78.319.258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-6.944.084</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6.944.084</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0601">
                <a:tc>
                  <a:txBody>
                    <a:bodyPr/>
                    <a:lstStyle/>
                    <a:p>
                      <a:pPr>
                        <a:lnSpc>
                          <a:spcPct val="115000"/>
                        </a:lnSpc>
                        <a:spcAft>
                          <a:spcPts val="0"/>
                        </a:spcAft>
                      </a:pPr>
                      <a:r>
                        <a:rPr lang="el-GR" sz="1200" b="1" dirty="0">
                          <a:solidFill>
                            <a:srgbClr val="000000"/>
                          </a:solidFill>
                          <a:latin typeface="+mn-lt"/>
                          <a:ea typeface="Times New Roman"/>
                          <a:cs typeface="Times New Roman"/>
                        </a:rPr>
                        <a:t>Κέρδη εις νέον</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-10.780.117</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8.118.415</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-18.898.532</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18.898.532</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81801">
                <a:tc>
                  <a:txBody>
                    <a:bodyPr/>
                    <a:lstStyle/>
                    <a:p>
                      <a:pPr>
                        <a:lnSpc>
                          <a:spcPct val="115000"/>
                        </a:lnSpc>
                        <a:spcAft>
                          <a:spcPts val="0"/>
                        </a:spcAft>
                      </a:pPr>
                      <a:r>
                        <a:rPr lang="el-GR" sz="1200" b="1" dirty="0">
                          <a:solidFill>
                            <a:srgbClr val="000000"/>
                          </a:solidFill>
                          <a:latin typeface="+mn-lt"/>
                          <a:ea typeface="Times New Roman"/>
                          <a:cs typeface="Times New Roman"/>
                        </a:rPr>
                        <a:t>Σύνολο ιδίων κεφαλαίων στους µετόχους της µητρικής</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dirty="0">
                          <a:solidFill>
                            <a:srgbClr val="000000"/>
                          </a:solidFill>
                          <a:latin typeface="+mn-lt"/>
                          <a:ea typeface="Times New Roman"/>
                          <a:cs typeface="Times New Roman"/>
                        </a:rPr>
                        <a:t>160.364.229</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dirty="0">
                          <a:solidFill>
                            <a:srgbClr val="000000"/>
                          </a:solidFill>
                          <a:latin typeface="+mn-lt"/>
                          <a:ea typeface="Times New Roman"/>
                          <a:cs typeface="Times New Roman"/>
                        </a:rPr>
                        <a:t>187.855.728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-27.491.499</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521201">
                <a:tc>
                  <a:txBody>
                    <a:bodyPr/>
                    <a:lstStyle/>
                    <a:p>
                      <a:pPr>
                        <a:lnSpc>
                          <a:spcPct val="115000"/>
                        </a:lnSpc>
                        <a:spcAft>
                          <a:spcPts val="0"/>
                        </a:spcAft>
                      </a:pPr>
                      <a:r>
                        <a:rPr lang="el-GR" sz="1200" b="1" dirty="0">
                          <a:solidFill>
                            <a:srgbClr val="000000"/>
                          </a:solidFill>
                          <a:latin typeface="+mn-lt"/>
                          <a:ea typeface="Times New Roman"/>
                          <a:cs typeface="Times New Roman"/>
                        </a:rPr>
                        <a:t>∆ικαιώµατα µειοψηφίας</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24.510.911</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25.657.120</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-1.146.209</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1.146.209</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21201">
                <a:tc>
                  <a:txBody>
                    <a:bodyPr/>
                    <a:lstStyle/>
                    <a:p>
                      <a:pPr>
                        <a:lnSpc>
                          <a:spcPct val="115000"/>
                        </a:lnSpc>
                        <a:spcAft>
                          <a:spcPts val="0"/>
                        </a:spcAft>
                      </a:pPr>
                      <a:r>
                        <a:rPr lang="el-GR" sz="1200" b="1" dirty="0">
                          <a:solidFill>
                            <a:srgbClr val="000000"/>
                          </a:solidFill>
                          <a:latin typeface="+mn-lt"/>
                          <a:ea typeface="Times New Roman"/>
                          <a:cs typeface="Times New Roman"/>
                        </a:rPr>
                        <a:t>Σύνολο ιδίων κεφαλαίων</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dirty="0">
                          <a:solidFill>
                            <a:srgbClr val="000000"/>
                          </a:solidFill>
                          <a:latin typeface="+mn-lt"/>
                          <a:ea typeface="Times New Roman"/>
                          <a:cs typeface="Times New Roman"/>
                        </a:rPr>
                        <a:t>184.875.140</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dirty="0">
                          <a:solidFill>
                            <a:srgbClr val="000000"/>
                          </a:solidFill>
                          <a:latin typeface="+mn-lt"/>
                          <a:ea typeface="Times New Roman"/>
                          <a:cs typeface="Times New Roman"/>
                        </a:rPr>
                        <a:t>213.512.848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n-lt"/>
                          <a:ea typeface="Times New Roman"/>
                          <a:cs typeface="Times New Roman"/>
                        </a:rPr>
                        <a:t>-28.637.708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bl>
          </a:graphicData>
        </a:graphic>
      </p:graphicFrame>
    </p:spTree>
  </p:cSld>
  <p:clrMapOvr>
    <a:masterClrMapping/>
  </p:clrMapOvr>
  <p:transition/>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graphicFrame>
        <p:nvGraphicFramePr>
          <p:cNvPr id="4" name="3 - Πίνακας"/>
          <p:cNvGraphicFramePr>
            <a:graphicFrameLocks noGrp="1"/>
          </p:cNvGraphicFramePr>
          <p:nvPr/>
        </p:nvGraphicFramePr>
        <p:xfrm>
          <a:off x="179512" y="1052732"/>
          <a:ext cx="8784975" cy="5575567"/>
        </p:xfrm>
        <a:graphic>
          <a:graphicData uri="http://schemas.openxmlformats.org/drawingml/2006/table">
            <a:tbl>
              <a:tblPr/>
              <a:tblGrid>
                <a:gridCol w="2316039"/>
                <a:gridCol w="1013465"/>
                <a:gridCol w="1460064"/>
                <a:gridCol w="1312476"/>
                <a:gridCol w="1171913"/>
                <a:gridCol w="1511018"/>
              </a:tblGrid>
              <a:tr h="182324">
                <a:tc gridSpan="6">
                  <a:txBody>
                    <a:bodyPr/>
                    <a:lstStyle/>
                    <a:p>
                      <a:pPr>
                        <a:lnSpc>
                          <a:spcPct val="115000"/>
                        </a:lnSpc>
                        <a:spcAft>
                          <a:spcPts val="0"/>
                        </a:spcAft>
                      </a:pPr>
                      <a:r>
                        <a:rPr lang="el-GR" sz="1000" b="1" dirty="0">
                          <a:solidFill>
                            <a:srgbClr val="000000"/>
                          </a:solidFill>
                          <a:latin typeface="+mj-lt"/>
                          <a:ea typeface="Times New Roman"/>
                          <a:cs typeface="Times New Roman"/>
                        </a:rPr>
                        <a:t>ΧΑΛΚΟΡ ΑΕ</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82324">
                <a:tc gridSpan="6">
                  <a:txBody>
                    <a:bodyPr/>
                    <a:lstStyle/>
                    <a:p>
                      <a:pPr>
                        <a:lnSpc>
                          <a:spcPct val="115000"/>
                        </a:lnSpc>
                        <a:spcAft>
                          <a:spcPts val="0"/>
                        </a:spcAft>
                      </a:pPr>
                      <a:r>
                        <a:rPr lang="el-GR" sz="1000" b="1" dirty="0">
                          <a:solidFill>
                            <a:srgbClr val="000000"/>
                          </a:solidFill>
                          <a:latin typeface="+mj-lt"/>
                          <a:ea typeface="Times New Roman"/>
                          <a:cs typeface="Times New Roman"/>
                        </a:rPr>
                        <a:t>Κατάσταση Οικονοµικής Θέσης-(Ποσά σε Ευρώ)</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79769">
                <a:tc>
                  <a:txBody>
                    <a:bodyPr/>
                    <a:lstStyle/>
                    <a:p>
                      <a:pPr>
                        <a:lnSpc>
                          <a:spcPct val="115000"/>
                        </a:lnSpc>
                        <a:spcAft>
                          <a:spcPts val="0"/>
                        </a:spcAft>
                      </a:pPr>
                      <a:r>
                        <a:rPr lang="el-GR" sz="1000" b="1" dirty="0" smtClean="0">
                          <a:solidFill>
                            <a:srgbClr val="FF0000"/>
                          </a:solidFill>
                          <a:latin typeface="+mj-lt"/>
                          <a:ea typeface="Calibri"/>
                          <a:cs typeface="Times New Roman"/>
                        </a:rPr>
                        <a:t>ΠΑΘΗΤΙΚΟ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dirty="0">
                          <a:solidFill>
                            <a:srgbClr val="000000"/>
                          </a:solidFill>
                          <a:latin typeface="+mj-lt"/>
                          <a:ea typeface="Times New Roman"/>
                          <a:cs typeface="Times New Roman"/>
                        </a:rPr>
                        <a:t>2009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dirty="0">
                          <a:solidFill>
                            <a:srgbClr val="000000"/>
                          </a:solidFill>
                          <a:latin typeface="+mj-lt"/>
                          <a:ea typeface="Times New Roman"/>
                          <a:cs typeface="Times New Roman"/>
                        </a:rPr>
                        <a:t>2008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dirty="0">
                          <a:solidFill>
                            <a:srgbClr val="000000"/>
                          </a:solidFill>
                          <a:latin typeface="+mj-lt"/>
                          <a:ea typeface="Times New Roman"/>
                          <a:cs typeface="Times New Roman"/>
                        </a:rPr>
                        <a:t>Διαφορά (Τιμή 2009-Τιμή 2008)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dirty="0">
                          <a:solidFill>
                            <a:srgbClr val="000000"/>
                          </a:solidFill>
                          <a:latin typeface="+mj-lt"/>
                          <a:ea typeface="Times New Roman"/>
                          <a:cs typeface="Times New Roman"/>
                        </a:rPr>
                        <a:t>ΠΗΓΗ</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dirty="0">
                          <a:solidFill>
                            <a:srgbClr val="000000"/>
                          </a:solidFill>
                          <a:latin typeface="+mj-lt"/>
                          <a:ea typeface="Times New Roman"/>
                          <a:cs typeface="Times New Roman"/>
                        </a:rPr>
                        <a:t>ΧΡΗΣΗ</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182324">
                <a:tc>
                  <a:txBody>
                    <a:bodyPr/>
                    <a:lstStyle/>
                    <a:p>
                      <a:pPr>
                        <a:lnSpc>
                          <a:spcPct val="115000"/>
                        </a:lnSpc>
                        <a:spcAft>
                          <a:spcPts val="0"/>
                        </a:spcAft>
                      </a:pPr>
                      <a:r>
                        <a:rPr lang="el-GR" sz="1000" b="1" dirty="0">
                          <a:solidFill>
                            <a:srgbClr val="FF0000"/>
                          </a:solidFill>
                          <a:latin typeface="+mj-lt"/>
                          <a:ea typeface="Times New Roman"/>
                          <a:cs typeface="Times New Roman"/>
                        </a:rPr>
                        <a:t>ΥΠΟΧΡΕΩΣΕΙΣ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Μακροπρόθεσµες υποχρεώσεις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∆άνεια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192.732.167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257.127.581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-64.395.414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64.395.414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Παράγωγα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311.069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311.069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311.069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79769">
                <a:tc>
                  <a:txBody>
                    <a:bodyPr/>
                    <a:lstStyle/>
                    <a:p>
                      <a:pPr>
                        <a:lnSpc>
                          <a:spcPct val="115000"/>
                        </a:lnSpc>
                        <a:spcAft>
                          <a:spcPts val="0"/>
                        </a:spcAft>
                      </a:pPr>
                      <a:r>
                        <a:rPr lang="el-GR" sz="1000" b="1" dirty="0">
                          <a:solidFill>
                            <a:srgbClr val="000000"/>
                          </a:solidFill>
                          <a:latin typeface="+mj-lt"/>
                          <a:ea typeface="Times New Roman"/>
                          <a:cs typeface="Times New Roman"/>
                        </a:rPr>
                        <a:t>Υποχρεώσεις από αναβαλλομένους φόρους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13.822.309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17.802.086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-3.979.777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3.979.777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79769">
                <a:tc>
                  <a:txBody>
                    <a:bodyPr/>
                    <a:lstStyle/>
                    <a:p>
                      <a:pPr>
                        <a:lnSpc>
                          <a:spcPct val="115000"/>
                        </a:lnSpc>
                        <a:spcAft>
                          <a:spcPts val="0"/>
                        </a:spcAft>
                      </a:pPr>
                      <a:r>
                        <a:rPr lang="el-GR" sz="1000" b="1" dirty="0">
                          <a:solidFill>
                            <a:srgbClr val="000000"/>
                          </a:solidFill>
                          <a:latin typeface="+mj-lt"/>
                          <a:ea typeface="Times New Roman"/>
                          <a:cs typeface="Times New Roman"/>
                        </a:rPr>
                        <a:t>Υποχρεώσεις παροχών προσωπικού</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4.971.824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4.819.750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152.074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152.074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Επιχορηγήσεις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2.445.634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1.553.534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892.100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892.100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Προβλέψεις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852.079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932.087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-80.008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80.008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Σύνολο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215.135.082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282.235.038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-67.099.956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Βραχυπρόθεσµες υποχρεώσεις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79769">
                <a:tc>
                  <a:txBody>
                    <a:bodyPr/>
                    <a:lstStyle/>
                    <a:p>
                      <a:pPr>
                        <a:lnSpc>
                          <a:spcPct val="115000"/>
                        </a:lnSpc>
                        <a:spcAft>
                          <a:spcPts val="0"/>
                        </a:spcAft>
                      </a:pPr>
                      <a:r>
                        <a:rPr lang="el-GR" sz="1000" b="1" dirty="0">
                          <a:solidFill>
                            <a:srgbClr val="000000"/>
                          </a:solidFill>
                          <a:latin typeface="+mj-lt"/>
                          <a:ea typeface="Times New Roman"/>
                          <a:cs typeface="Times New Roman"/>
                        </a:rPr>
                        <a:t>Προµηθευτές και λοιπές υποχρεώσεις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55.479.342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76.715.531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-21.236.189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21.236.189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79769">
                <a:tc>
                  <a:txBody>
                    <a:bodyPr/>
                    <a:lstStyle/>
                    <a:p>
                      <a:pPr>
                        <a:lnSpc>
                          <a:spcPct val="115000"/>
                        </a:lnSpc>
                        <a:spcAft>
                          <a:spcPts val="0"/>
                        </a:spcAft>
                      </a:pPr>
                      <a:r>
                        <a:rPr lang="el-GR" sz="1000" b="1" dirty="0">
                          <a:solidFill>
                            <a:srgbClr val="000000"/>
                          </a:solidFill>
                          <a:latin typeface="+mj-lt"/>
                          <a:ea typeface="Times New Roman"/>
                          <a:cs typeface="Times New Roman"/>
                        </a:rPr>
                        <a:t>Τρέχουσες φορολογικές υποχρεώσεις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4.385.652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6.548.875</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-2.163.223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2.163.223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∆άνεια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226.670.628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225.437.158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1.233.470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1.233.470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79769">
                <a:tc>
                  <a:txBody>
                    <a:bodyPr/>
                    <a:lstStyle/>
                    <a:p>
                      <a:pPr>
                        <a:lnSpc>
                          <a:spcPct val="115000"/>
                        </a:lnSpc>
                        <a:spcAft>
                          <a:spcPts val="0"/>
                        </a:spcAft>
                      </a:pPr>
                      <a:r>
                        <a:rPr lang="el-GR" sz="1000" b="1" dirty="0">
                          <a:solidFill>
                            <a:srgbClr val="000000"/>
                          </a:solidFill>
                          <a:latin typeface="+mj-lt"/>
                          <a:ea typeface="Times New Roman"/>
                          <a:cs typeface="Times New Roman"/>
                        </a:rPr>
                        <a:t>Υποχρεώσεις από χρηµατοδοτικές µισθώσεις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6.069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-6.069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6.069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Παράγωγα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9.544.598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7.016.212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2.528.386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2.528.386</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Προβλέψεις </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6.220.041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6.081.139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138.902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138.902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82324">
                <a:tc>
                  <a:txBody>
                    <a:bodyPr/>
                    <a:lstStyle/>
                    <a:p>
                      <a:pPr>
                        <a:lnSpc>
                          <a:spcPct val="115000"/>
                        </a:lnSpc>
                        <a:spcAft>
                          <a:spcPts val="0"/>
                        </a:spcAft>
                      </a:pPr>
                      <a:r>
                        <a:rPr lang="el-GR" sz="1000" b="1" dirty="0">
                          <a:solidFill>
                            <a:srgbClr val="000000"/>
                          </a:solidFill>
                          <a:latin typeface="+mj-lt"/>
                          <a:ea typeface="Times New Roman"/>
                          <a:cs typeface="Times New Roman"/>
                        </a:rPr>
                        <a:t>Σύνολο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302.300.261</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321.804.984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-19.504.723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324">
                <a:tc>
                  <a:txBody>
                    <a:bodyPr/>
                    <a:lstStyle/>
                    <a:p>
                      <a:pPr>
                        <a:lnSpc>
                          <a:spcPct val="115000"/>
                        </a:lnSpc>
                        <a:spcAft>
                          <a:spcPts val="0"/>
                        </a:spcAft>
                      </a:pPr>
                      <a:r>
                        <a:rPr lang="el-GR" sz="1000" b="1" dirty="0">
                          <a:latin typeface="+mj-lt"/>
                          <a:ea typeface="Times New Roman"/>
                          <a:cs typeface="Times New Roman"/>
                        </a:rPr>
                        <a:t>Σύνολο υποχρεώσεων</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dirty="0">
                          <a:latin typeface="+mj-lt"/>
                          <a:ea typeface="Times New Roman"/>
                          <a:cs typeface="Times New Roman"/>
                        </a:rPr>
                        <a:t>517.435.343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dirty="0">
                          <a:latin typeface="+mj-lt"/>
                          <a:ea typeface="Times New Roman"/>
                          <a:cs typeface="Times New Roman"/>
                        </a:rPr>
                        <a:t>604.040.022</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dirty="0">
                          <a:solidFill>
                            <a:srgbClr val="000000"/>
                          </a:solidFill>
                          <a:latin typeface="+mj-lt"/>
                          <a:ea typeface="Times New Roman"/>
                          <a:cs typeface="Times New Roman"/>
                        </a:rPr>
                        <a:t>-86.604.679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379769">
                <a:tc>
                  <a:txBody>
                    <a:bodyPr/>
                    <a:lstStyle/>
                    <a:p>
                      <a:pPr>
                        <a:lnSpc>
                          <a:spcPct val="115000"/>
                        </a:lnSpc>
                        <a:spcAft>
                          <a:spcPts val="0"/>
                        </a:spcAft>
                      </a:pPr>
                      <a:r>
                        <a:rPr lang="el-GR" sz="1000" b="1" dirty="0">
                          <a:solidFill>
                            <a:srgbClr val="FF0000"/>
                          </a:solidFill>
                          <a:latin typeface="+mj-lt"/>
                          <a:ea typeface="Times New Roman"/>
                          <a:cs typeface="Times New Roman"/>
                        </a:rPr>
                        <a:t>Σύνολο Ιδίων Κεφαλαίων και υποχρεώσεων</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FF0000"/>
                          </a:solidFill>
                          <a:latin typeface="+mj-lt"/>
                          <a:ea typeface="Times New Roman"/>
                          <a:cs typeface="Times New Roman"/>
                        </a:rPr>
                        <a:t>702.310.483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FF0000"/>
                          </a:solidFill>
                          <a:latin typeface="+mj-lt"/>
                          <a:ea typeface="Times New Roman"/>
                          <a:cs typeface="Times New Roman"/>
                        </a:rPr>
                        <a:t>817.552.870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-115.242.387</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82324">
                <a:tc gridSpan="4">
                  <a:txBody>
                    <a:bodyPr/>
                    <a:lstStyle/>
                    <a:p>
                      <a:pPr algn="r">
                        <a:lnSpc>
                          <a:spcPct val="115000"/>
                        </a:lnSpc>
                        <a:spcAft>
                          <a:spcPts val="0"/>
                        </a:spcAft>
                      </a:pPr>
                      <a:r>
                        <a:rPr lang="el-GR" sz="1000" b="1" dirty="0">
                          <a:solidFill>
                            <a:srgbClr val="000000"/>
                          </a:solidFill>
                          <a:latin typeface="+mj-lt"/>
                          <a:ea typeface="Times New Roman"/>
                          <a:cs typeface="Times New Roman"/>
                        </a:rPr>
                        <a:t>Σύνολα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nSpc>
                          <a:spcPct val="115000"/>
                        </a:lnSpc>
                        <a:spcAft>
                          <a:spcPts val="0"/>
                        </a:spcAft>
                      </a:pPr>
                      <a:r>
                        <a:rPr lang="el-GR" sz="1000" dirty="0">
                          <a:solidFill>
                            <a:srgbClr val="000000"/>
                          </a:solidFill>
                          <a:latin typeface="+mj-lt"/>
                          <a:ea typeface="Times New Roman"/>
                          <a:cs typeface="Times New Roman"/>
                        </a:rPr>
                        <a:t>124.874.489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000" dirty="0">
                          <a:solidFill>
                            <a:srgbClr val="000000"/>
                          </a:solidFill>
                          <a:latin typeface="+mj-lt"/>
                          <a:ea typeface="Times New Roman"/>
                          <a:cs typeface="Times New Roman"/>
                        </a:rPr>
                        <a:t>   124.874.489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Tree>
  </p:cSld>
  <p:clrMapOvr>
    <a:masterClrMapping/>
  </p:clrMapOvr>
  <p:transition/>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graphicFrame>
        <p:nvGraphicFramePr>
          <p:cNvPr id="5" name="4 - Πίνακας"/>
          <p:cNvGraphicFramePr>
            <a:graphicFrameLocks noGrp="1"/>
          </p:cNvGraphicFramePr>
          <p:nvPr/>
        </p:nvGraphicFramePr>
        <p:xfrm>
          <a:off x="251520" y="1052730"/>
          <a:ext cx="8712968" cy="5595663"/>
        </p:xfrm>
        <a:graphic>
          <a:graphicData uri="http://schemas.openxmlformats.org/drawingml/2006/table">
            <a:tbl>
              <a:tblPr/>
              <a:tblGrid>
                <a:gridCol w="3425612"/>
                <a:gridCol w="1117048"/>
                <a:gridCol w="1265986"/>
                <a:gridCol w="2904322"/>
              </a:tblGrid>
              <a:tr h="236655">
                <a:tc>
                  <a:txBody>
                    <a:bodyPr/>
                    <a:lstStyle/>
                    <a:p>
                      <a:pPr>
                        <a:lnSpc>
                          <a:spcPct val="115000"/>
                        </a:lnSpc>
                        <a:spcAft>
                          <a:spcPts val="0"/>
                        </a:spcAft>
                      </a:pPr>
                      <a:r>
                        <a:rPr lang="el-GR" sz="1400" b="1" dirty="0">
                          <a:solidFill>
                            <a:srgbClr val="000000"/>
                          </a:solidFill>
                          <a:latin typeface="+mj-lt"/>
                          <a:ea typeface="Times New Roman"/>
                          <a:cs typeface="Times New Roman"/>
                        </a:rPr>
                        <a:t> (Ποσά σε Ευρώ)</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j-lt"/>
                          <a:ea typeface="Times New Roman"/>
                          <a:cs typeface="Times New Roman"/>
                        </a:rPr>
                        <a:t>2009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j-lt"/>
                          <a:ea typeface="Times New Roman"/>
                          <a:cs typeface="Times New Roman"/>
                        </a:rPr>
                        <a:t>2008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smtClean="0">
                          <a:solidFill>
                            <a:srgbClr val="000000"/>
                          </a:solidFill>
                          <a:latin typeface="+mj-lt"/>
                          <a:ea typeface="Times New Roman"/>
                          <a:cs typeface="Times New Roman"/>
                        </a:rPr>
                        <a:t>Διαφορά (</a:t>
                      </a:r>
                      <a:r>
                        <a:rPr lang="el-GR" sz="1400" b="1" dirty="0">
                          <a:solidFill>
                            <a:srgbClr val="000000"/>
                          </a:solidFill>
                          <a:latin typeface="+mj-lt"/>
                          <a:ea typeface="Times New Roman"/>
                          <a:cs typeface="Times New Roman"/>
                        </a:rPr>
                        <a:t>Τιμή </a:t>
                      </a:r>
                      <a:r>
                        <a:rPr lang="el-GR" sz="1400" b="1" dirty="0" smtClean="0">
                          <a:solidFill>
                            <a:srgbClr val="000000"/>
                          </a:solidFill>
                          <a:latin typeface="+mj-lt"/>
                          <a:ea typeface="Times New Roman"/>
                          <a:cs typeface="Times New Roman"/>
                        </a:rPr>
                        <a:t>‘09-Τιμή ‘08</a:t>
                      </a:r>
                      <a:r>
                        <a:rPr lang="el-GR" sz="1400" b="1" dirty="0">
                          <a:solidFill>
                            <a:srgbClr val="000000"/>
                          </a:solidFill>
                          <a:latin typeface="+mj-lt"/>
                          <a:ea typeface="Times New Roman"/>
                          <a:cs typeface="Times New Roman"/>
                        </a:rPr>
                        <a:t>)</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Πωλήσεις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j-lt"/>
                          <a:ea typeface="Times New Roman"/>
                          <a:cs typeface="Times New Roman"/>
                        </a:rPr>
                        <a:t>679.058.638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j-lt"/>
                          <a:ea typeface="Times New Roman"/>
                          <a:cs typeface="Times New Roman"/>
                        </a:rPr>
                        <a:t>1.200.295.367</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-521.236.729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45205">
                <a:tc>
                  <a:txBody>
                    <a:bodyPr/>
                    <a:lstStyle/>
                    <a:p>
                      <a:pPr>
                        <a:lnSpc>
                          <a:spcPct val="115000"/>
                        </a:lnSpc>
                        <a:spcAft>
                          <a:spcPts val="0"/>
                        </a:spcAft>
                      </a:pPr>
                      <a:r>
                        <a:rPr lang="el-GR" sz="1400" b="1" dirty="0">
                          <a:solidFill>
                            <a:srgbClr val="000000"/>
                          </a:solidFill>
                          <a:latin typeface="+mj-lt"/>
                          <a:ea typeface="Times New Roman"/>
                          <a:cs typeface="Times New Roman"/>
                        </a:rPr>
                        <a:t>Κόστος πωληθέντων</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-646.931.445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-1.180.409.931</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533.478.486</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Μικτό κέρδος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j-lt"/>
                          <a:ea typeface="Times New Roman"/>
                          <a:cs typeface="Times New Roman"/>
                        </a:rPr>
                        <a:t>32.127.193</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j-lt"/>
                          <a:ea typeface="Times New Roman"/>
                          <a:cs typeface="Times New Roman"/>
                        </a:rPr>
                        <a:t>19.885.436</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12.241.757</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Λοιπά έσοδα</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7.542.335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13.071.538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-5.529.203</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Έξοδα διάθεσης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-15.535.645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-17.081.115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1.545.470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Έξοδα διοίκησης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-22.162.303</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-24.038.068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1.875.765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Λοιπά έξοδα</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-7.753.232</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-12.767.552</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5.014.320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Αποτελέσµατα εκµετάλλευσης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-5.781.653</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-20.929.762</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15.148.109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Χρηµατοοικονοµικά έσοδα</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2.196.760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627.990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1.568.770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Χρηµατοοικονοµικά έξοδα</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-17.743.714</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-36.799.635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19.055.921</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Έσοδα από µερίσµατα</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64.754</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97.579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-32.825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95334">
                <a:tc>
                  <a:txBody>
                    <a:bodyPr/>
                    <a:lstStyle/>
                    <a:p>
                      <a:pPr>
                        <a:lnSpc>
                          <a:spcPct val="115000"/>
                        </a:lnSpc>
                        <a:spcAft>
                          <a:spcPts val="0"/>
                        </a:spcAft>
                      </a:pPr>
                      <a:r>
                        <a:rPr lang="el-GR" sz="1400" b="1" dirty="0">
                          <a:solidFill>
                            <a:srgbClr val="000000"/>
                          </a:solidFill>
                          <a:latin typeface="+mj-lt"/>
                          <a:ea typeface="Times New Roman"/>
                          <a:cs typeface="Times New Roman"/>
                        </a:rPr>
                        <a:t>Καθαρό χρηµατοοικονοµικό αποτέλεσµα</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-15.482.200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-36.074.066</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20.591.866</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Ζηµιά από συνδεµένες επιχειρήσεις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-792.315</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628.702</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-1.421.017</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95334">
                <a:tc>
                  <a:txBody>
                    <a:bodyPr/>
                    <a:lstStyle/>
                    <a:p>
                      <a:pPr>
                        <a:lnSpc>
                          <a:spcPct val="115000"/>
                        </a:lnSpc>
                        <a:spcAft>
                          <a:spcPts val="0"/>
                        </a:spcAft>
                      </a:pPr>
                      <a:r>
                        <a:rPr lang="el-GR" sz="1400" b="1" dirty="0">
                          <a:solidFill>
                            <a:srgbClr val="000000"/>
                          </a:solidFill>
                          <a:latin typeface="+mj-lt"/>
                          <a:ea typeface="Times New Roman"/>
                          <a:cs typeface="Times New Roman"/>
                        </a:rPr>
                        <a:t>Κέρδη / (Ζηµιά) προ φόρου εισοδήµατος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-22.056.168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-56.375.126</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34.318.958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Φόρος εισοδήµατος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2.790.767</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8.728.296</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-5.937.529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Καθαρή Ζηµιά χρήσης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-19.265.401</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-47.646.830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28.381.429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Κατανεµηµένα σε:</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Μετόχους της µητρικής Εταιρείας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-19.375.369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-48.224.358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28.848.989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6655">
                <a:tc>
                  <a:txBody>
                    <a:bodyPr/>
                    <a:lstStyle/>
                    <a:p>
                      <a:pPr>
                        <a:lnSpc>
                          <a:spcPct val="115000"/>
                        </a:lnSpc>
                        <a:spcAft>
                          <a:spcPts val="0"/>
                        </a:spcAft>
                      </a:pPr>
                      <a:r>
                        <a:rPr lang="el-GR" sz="1400" b="1" dirty="0">
                          <a:solidFill>
                            <a:srgbClr val="000000"/>
                          </a:solidFill>
                          <a:latin typeface="+mj-lt"/>
                          <a:ea typeface="Times New Roman"/>
                          <a:cs typeface="Times New Roman"/>
                        </a:rPr>
                        <a:t>∆ικαιώµατα µειοψηφίας</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109.968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577.528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j-lt"/>
                          <a:ea typeface="Times New Roman"/>
                          <a:cs typeface="Times New Roman"/>
                        </a:rPr>
                        <a:t>-467.560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6655">
                <a:tc>
                  <a:txBody>
                    <a:bodyPr/>
                    <a:lstStyle/>
                    <a:p>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-19.265.401</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-47.646.830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28.381.429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534</a:t>
            </a:fld>
            <a:endParaRPr lang="el-GR" dirty="0"/>
          </a:p>
        </p:txBody>
      </p:sp>
    </p:spTree>
  </p:cSld>
  <p:clrMapOvr>
    <a:masterClrMapping/>
  </p:clrMapOvr>
  <p:transition/>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a:solidFill>
                  <a:srgbClr val="FF0000"/>
                </a:solidFill>
              </a:rPr>
              <a:t>ΠΑΡΑ∆ΕΙΓΜΑ 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graphicFrame>
        <p:nvGraphicFramePr>
          <p:cNvPr id="5" name="4 - Πίνακας"/>
          <p:cNvGraphicFramePr>
            <a:graphicFrameLocks noGrp="1"/>
          </p:cNvGraphicFramePr>
          <p:nvPr/>
        </p:nvGraphicFramePr>
        <p:xfrm>
          <a:off x="179511" y="1052738"/>
          <a:ext cx="8784976" cy="5608320"/>
        </p:xfrm>
        <a:graphic>
          <a:graphicData uri="http://schemas.openxmlformats.org/drawingml/2006/table">
            <a:tbl>
              <a:tblPr/>
              <a:tblGrid>
                <a:gridCol w="5093810"/>
                <a:gridCol w="1033527"/>
                <a:gridCol w="1216903"/>
                <a:gridCol w="1440736"/>
              </a:tblGrid>
              <a:tr h="444649">
                <a:tc>
                  <a:txBody>
                    <a:bodyPr/>
                    <a:lstStyle/>
                    <a:p>
                      <a:pPr>
                        <a:lnSpc>
                          <a:spcPct val="115000"/>
                        </a:lnSpc>
                        <a:spcAft>
                          <a:spcPts val="0"/>
                        </a:spcAft>
                      </a:pPr>
                      <a:r>
                        <a:rPr lang="el-GR" sz="1400" b="1" dirty="0">
                          <a:solidFill>
                            <a:srgbClr val="000000"/>
                          </a:solidFill>
                          <a:latin typeface="+mn-lt"/>
                          <a:ea typeface="Times New Roman"/>
                          <a:cs typeface="Times New Roman"/>
                        </a:rPr>
                        <a:t> (Ποσά σε Ευρώ)</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n-lt"/>
                          <a:ea typeface="Times New Roman"/>
                          <a:cs typeface="Times New Roman"/>
                        </a:rPr>
                        <a:t>2009</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n-lt"/>
                          <a:ea typeface="Times New Roman"/>
                          <a:cs typeface="Times New Roman"/>
                        </a:rPr>
                        <a:t>2008</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n-lt"/>
                          <a:ea typeface="Times New Roman"/>
                          <a:cs typeface="Times New Roman"/>
                        </a:rPr>
                        <a:t>Διαφορά</a:t>
                      </a:r>
                      <a:endParaRPr lang="el-GR" sz="1400" dirty="0">
                        <a:latin typeface="+mn-lt"/>
                        <a:ea typeface="Calibri"/>
                        <a:cs typeface="Times New Roman"/>
                      </a:endParaRPr>
                    </a:p>
                    <a:p>
                      <a:pPr algn="ctr">
                        <a:lnSpc>
                          <a:spcPct val="115000"/>
                        </a:lnSpc>
                        <a:spcAft>
                          <a:spcPts val="0"/>
                        </a:spcAft>
                      </a:pPr>
                      <a:r>
                        <a:rPr lang="el-GR" sz="1200" b="1" dirty="0">
                          <a:solidFill>
                            <a:srgbClr val="000000"/>
                          </a:solidFill>
                          <a:latin typeface="+mn-lt"/>
                          <a:ea typeface="Times New Roman"/>
                          <a:cs typeface="Times New Roman"/>
                        </a:rPr>
                        <a:t>(Τιμή </a:t>
                      </a:r>
                      <a:r>
                        <a:rPr lang="el-GR" sz="1200" b="1" dirty="0" smtClean="0">
                          <a:solidFill>
                            <a:srgbClr val="000000"/>
                          </a:solidFill>
                          <a:latin typeface="+mn-lt"/>
                          <a:ea typeface="Times New Roman"/>
                          <a:cs typeface="Times New Roman"/>
                        </a:rPr>
                        <a:t>‘09-Τιμή ‘08</a:t>
                      </a:r>
                      <a:r>
                        <a:rPr lang="el-GR" sz="1200" b="1" dirty="0">
                          <a:solidFill>
                            <a:srgbClr val="000000"/>
                          </a:solidFill>
                          <a:latin typeface="+mn-lt"/>
                          <a:ea typeface="Times New Roman"/>
                          <a:cs typeface="Times New Roman"/>
                        </a:rPr>
                        <a:t>)</a:t>
                      </a:r>
                      <a:endParaRPr lang="el-GR" sz="12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718280">
                <a:tc>
                  <a:txBody>
                    <a:bodyPr/>
                    <a:lstStyle/>
                    <a:p>
                      <a:pPr>
                        <a:lnSpc>
                          <a:spcPct val="115000"/>
                        </a:lnSpc>
                        <a:spcAft>
                          <a:spcPts val="0"/>
                        </a:spcAft>
                      </a:pPr>
                      <a:r>
                        <a:rPr lang="el-GR" sz="1400" b="1" dirty="0">
                          <a:solidFill>
                            <a:srgbClr val="000000"/>
                          </a:solidFill>
                          <a:latin typeface="+mn-lt"/>
                          <a:ea typeface="Times New Roman"/>
                          <a:cs typeface="Times New Roman"/>
                        </a:rPr>
                        <a:t>Ζηµιά ανά µετοχή που αναλογούν στους µετόχους της µητρικής Εταιρείας για τη χρήση (εκφρασµένα σε Ευρώ ανά µετοχή)</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Βασικά κέρδη / (ζηµιές) ανά µετοχή</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-0,1913</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-0,4762</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Αποµειωµένα κέρδη / (ζηµιές) ανά µετοχή </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-0,1913</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-0,4762</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ΟΜΙΛΟΣ ΕΤΑΙΡΕΙΑ</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Σηµ.</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Κατάσταση Συνολικού Εισοδήµατος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(Ποσά σε Ευρώ)</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Καθαρά κέρδη / (ζηµιές) χρήσης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n-lt"/>
                          <a:ea typeface="Times New Roman"/>
                          <a:cs typeface="Times New Roman"/>
                        </a:rPr>
                        <a:t>-19.265.401</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n-lt"/>
                          <a:ea typeface="Times New Roman"/>
                          <a:cs typeface="Times New Roman"/>
                        </a:rPr>
                        <a:t>-47.646.830</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28.381.429</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Συναλλαγµατικές διαφορές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-2.409.341</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-4.403.467</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1.994.126</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78853">
                <a:tc>
                  <a:txBody>
                    <a:bodyPr/>
                    <a:lstStyle/>
                    <a:p>
                      <a:pPr>
                        <a:lnSpc>
                          <a:spcPct val="115000"/>
                        </a:lnSpc>
                        <a:spcAft>
                          <a:spcPts val="0"/>
                        </a:spcAft>
                      </a:pPr>
                      <a:r>
                        <a:rPr lang="el-GR" sz="1400" b="1" dirty="0">
                          <a:solidFill>
                            <a:srgbClr val="000000"/>
                          </a:solidFill>
                          <a:latin typeface="+mn-lt"/>
                          <a:ea typeface="Times New Roman"/>
                          <a:cs typeface="Times New Roman"/>
                        </a:rPr>
                        <a:t>Κέρδος / (ζηµιά) από αποτίµηση παραγώγων για αντιστάθµιση κινδύνου ταµειακών ροών</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-8.384.971</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10.551.825</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-18.936.796</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78853">
                <a:tc>
                  <a:txBody>
                    <a:bodyPr/>
                    <a:lstStyle/>
                    <a:p>
                      <a:pPr>
                        <a:lnSpc>
                          <a:spcPct val="115000"/>
                        </a:lnSpc>
                        <a:spcAft>
                          <a:spcPts val="0"/>
                        </a:spcAft>
                      </a:pPr>
                      <a:r>
                        <a:rPr lang="el-GR" sz="1400" b="1" dirty="0">
                          <a:solidFill>
                            <a:srgbClr val="000000"/>
                          </a:solidFill>
                          <a:latin typeface="+mn-lt"/>
                          <a:ea typeface="Times New Roman"/>
                          <a:cs typeface="Times New Roman"/>
                        </a:rPr>
                        <a:t>Φόρος εισοδήµατος στα λοιπά στοιχεία συνολικού εισοδήµατος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1.766.637</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-2.302.095</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4.068.732</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Λοιπά συνολικά εισοδήµατα µετά από φόρους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n-lt"/>
                          <a:ea typeface="Times New Roman"/>
                          <a:cs typeface="Times New Roman"/>
                        </a:rPr>
                        <a:t>-9.027.675</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n-lt"/>
                          <a:ea typeface="Times New Roman"/>
                          <a:cs typeface="Times New Roman"/>
                        </a:rPr>
                        <a:t>3.846.263</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-12.873.938</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Συγκεντρωτικά συνολικά εισοδήµατα µετά από </a:t>
                      </a:r>
                      <a:r>
                        <a:rPr lang="el-GR" sz="1400" b="1" dirty="0" smtClean="0">
                          <a:solidFill>
                            <a:srgbClr val="000000"/>
                          </a:solidFill>
                          <a:latin typeface="+mn-lt"/>
                          <a:ea typeface="Times New Roman"/>
                          <a:cs typeface="Times New Roman"/>
                        </a:rPr>
                        <a:t>φόρους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n-lt"/>
                          <a:ea typeface="Times New Roman"/>
                          <a:cs typeface="Times New Roman"/>
                        </a:rPr>
                        <a:t>-28.293.076</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n-lt"/>
                          <a:ea typeface="Times New Roman"/>
                          <a:cs typeface="Times New Roman"/>
                        </a:rPr>
                        <a:t>-43.800.567</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15.507.491</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Κατανεµηµένα </a:t>
                      </a:r>
                      <a:r>
                        <a:rPr lang="el-GR" sz="1400" b="1" dirty="0" smtClean="0">
                          <a:solidFill>
                            <a:srgbClr val="000000"/>
                          </a:solidFill>
                          <a:latin typeface="+mn-lt"/>
                          <a:ea typeface="Times New Roman"/>
                          <a:cs typeface="Times New Roman"/>
                        </a:rPr>
                        <a:t>σε:</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Μετόχους της µητρικής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-28.191.872</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-43.253.927</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15.062.055</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∆ικαιώµατα µειοψηφίας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-101.204</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-546.640</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445.436</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9427">
                <a:tc>
                  <a:txBody>
                    <a:bodyPr/>
                    <a:lstStyle/>
                    <a:p>
                      <a:pPr>
                        <a:lnSpc>
                          <a:spcPct val="115000"/>
                        </a:lnSpc>
                        <a:spcAft>
                          <a:spcPts val="0"/>
                        </a:spcAft>
                      </a:pPr>
                      <a:r>
                        <a:rPr lang="el-GR" sz="1400" b="1" dirty="0">
                          <a:solidFill>
                            <a:srgbClr val="000000"/>
                          </a:solidFill>
                          <a:latin typeface="+mn-lt"/>
                          <a:ea typeface="Times New Roman"/>
                          <a:cs typeface="Times New Roman"/>
                        </a:rPr>
                        <a:t>Συγκεντρωτικά συνολικά εισοδήµατα µετά από </a:t>
                      </a:r>
                      <a:r>
                        <a:rPr lang="el-GR" sz="1400" b="1" dirty="0" smtClean="0">
                          <a:solidFill>
                            <a:srgbClr val="000000"/>
                          </a:solidFill>
                          <a:latin typeface="+mn-lt"/>
                          <a:ea typeface="Times New Roman"/>
                          <a:cs typeface="Times New Roman"/>
                        </a:rPr>
                        <a:t>φόρους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n-lt"/>
                          <a:ea typeface="Times New Roman"/>
                          <a:cs typeface="Times New Roman"/>
                        </a:rPr>
                        <a:t>-28.293.076</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mn-lt"/>
                          <a:ea typeface="Times New Roman"/>
                          <a:cs typeface="Times New Roman"/>
                        </a:rPr>
                        <a:t>-43.800.567</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15.507.491</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535</a:t>
            </a:fld>
            <a:endParaRPr lang="el-GR" dirty="0"/>
          </a:p>
        </p:txBody>
      </p:sp>
    </p:spTree>
  </p:cSld>
  <p:clrMapOvr>
    <a:masterClrMapping/>
  </p:clrMapOvr>
  <p:transition/>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a:solidFill>
                  <a:srgbClr val="FF0000"/>
                </a:solidFill>
              </a:rPr>
              <a:t>ΠΑΡΑ∆ΕΙΓΜΑ 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1009950" y="903784"/>
            <a:ext cx="7258077"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Πηγών Χρήσεων Κεφαλαίων βάσει Ισολογισμού ΛΥΣΗ</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 Πίνακας"/>
          <p:cNvGraphicFramePr>
            <a:graphicFrameLocks noGrp="1"/>
          </p:cNvGraphicFramePr>
          <p:nvPr/>
        </p:nvGraphicFramePr>
        <p:xfrm>
          <a:off x="251520" y="1484780"/>
          <a:ext cx="8640961" cy="5235567"/>
        </p:xfrm>
        <a:graphic>
          <a:graphicData uri="http://schemas.openxmlformats.org/drawingml/2006/table">
            <a:tbl>
              <a:tblPr/>
              <a:tblGrid>
                <a:gridCol w="4754668"/>
                <a:gridCol w="1764072"/>
                <a:gridCol w="2122221"/>
              </a:tblGrid>
              <a:tr h="203839">
                <a:tc gridSpan="3">
                  <a:txBody>
                    <a:bodyPr/>
                    <a:lstStyle/>
                    <a:p>
                      <a:pPr algn="ctr">
                        <a:lnSpc>
                          <a:spcPct val="115000"/>
                        </a:lnSpc>
                        <a:spcAft>
                          <a:spcPts val="0"/>
                        </a:spcAft>
                      </a:pPr>
                      <a:r>
                        <a:rPr lang="el-GR" sz="1200" b="1" dirty="0">
                          <a:solidFill>
                            <a:srgbClr val="000000"/>
                          </a:solidFill>
                          <a:latin typeface="+mj-lt"/>
                          <a:ea typeface="Times New Roman"/>
                          <a:cs typeface="Times New Roman"/>
                        </a:rPr>
                        <a:t>ΠΗΓΕΣ ΚΕΦΑΛΑΙΩΝ</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424285">
                <a:tc gridSpan="2">
                  <a:txBody>
                    <a:bodyPr/>
                    <a:lstStyle/>
                    <a:p>
                      <a:pPr algn="ctr">
                        <a:lnSpc>
                          <a:spcPct val="115000"/>
                        </a:lnSpc>
                        <a:spcAft>
                          <a:spcPts val="0"/>
                        </a:spcAft>
                      </a:pPr>
                      <a:r>
                        <a:rPr lang="el-GR" sz="1200" dirty="0">
                          <a:solidFill>
                            <a:srgbClr val="000000"/>
                          </a:solidFill>
                          <a:latin typeface="+mj-lt"/>
                          <a:ea typeface="Times New Roman"/>
                          <a:cs typeface="Times New Roman"/>
                        </a:rPr>
                        <a:t>Μη Κυκλοφορούν Ενεργητικό</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a:txBody>
                    <a:bodyPr/>
                    <a:lstStyle/>
                    <a:p>
                      <a:pPr algn="ctr">
                        <a:lnSpc>
                          <a:spcPct val="115000"/>
                        </a:lnSpc>
                        <a:spcAft>
                          <a:spcPts val="0"/>
                        </a:spcAft>
                      </a:pPr>
                      <a:r>
                        <a:rPr lang="el-GR" sz="1100" dirty="0">
                          <a:solidFill>
                            <a:srgbClr val="000000"/>
                          </a:solidFill>
                          <a:latin typeface="+mj-lt"/>
                          <a:ea typeface="Times New Roman"/>
                          <a:cs typeface="Times New Roman"/>
                        </a:rPr>
                        <a:t>Ποσοστό Συμμετοχής λογαριασμού στο </a:t>
                      </a:r>
                      <a:r>
                        <a:rPr lang="el-GR" sz="1100" dirty="0" smtClean="0">
                          <a:solidFill>
                            <a:srgbClr val="000000"/>
                          </a:solidFill>
                          <a:latin typeface="+mj-lt"/>
                          <a:ea typeface="Times New Roman"/>
                          <a:cs typeface="Times New Roman"/>
                        </a:rPr>
                        <a:t>Σύνολο</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Γήπεδα, κτίρια &amp; εξοπλισµός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2.015.788 €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1,61%</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Άυλα περιουσιακά στοιχεία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dirty="0">
                          <a:solidFill>
                            <a:srgbClr val="000000"/>
                          </a:solidFill>
                          <a:latin typeface="+mj-lt"/>
                          <a:ea typeface="Times New Roman"/>
                          <a:cs typeface="Times New Roman"/>
                        </a:rPr>
                        <a:t>                 161.813 €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0,13%</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Συµµετοχές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888.867 €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0,71%</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7677">
                <a:tc>
                  <a:txBody>
                    <a:bodyPr/>
                    <a:lstStyle/>
                    <a:p>
                      <a:pPr>
                        <a:lnSpc>
                          <a:spcPct val="115000"/>
                        </a:lnSpc>
                        <a:spcAft>
                          <a:spcPts val="0"/>
                        </a:spcAft>
                      </a:pPr>
                      <a:r>
                        <a:rPr lang="el-GR" sz="1200" b="1" dirty="0">
                          <a:solidFill>
                            <a:srgbClr val="000000"/>
                          </a:solidFill>
                          <a:latin typeface="+mj-lt"/>
                          <a:ea typeface="Times New Roman"/>
                          <a:cs typeface="Times New Roman"/>
                        </a:rPr>
                        <a:t>Παράγωγα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dirty="0">
                          <a:solidFill>
                            <a:srgbClr val="000000"/>
                          </a:solidFill>
                          <a:latin typeface="+mj-lt"/>
                          <a:ea typeface="Times New Roman"/>
                          <a:cs typeface="Times New Roman"/>
                        </a:rPr>
                        <a:t>                    39.130 €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0,03%</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07677">
                <a:tc>
                  <a:txBody>
                    <a:bodyPr/>
                    <a:lstStyle/>
                    <a:p>
                      <a:pPr>
                        <a:lnSpc>
                          <a:spcPct val="115000"/>
                        </a:lnSpc>
                        <a:spcAft>
                          <a:spcPts val="0"/>
                        </a:spcAft>
                      </a:pPr>
                      <a:r>
                        <a:rPr lang="el-GR" sz="1200" b="1" dirty="0">
                          <a:solidFill>
                            <a:srgbClr val="000000"/>
                          </a:solidFill>
                          <a:latin typeface="+mj-lt"/>
                          <a:ea typeface="Times New Roman"/>
                          <a:cs typeface="Times New Roman"/>
                        </a:rPr>
                        <a:t>Λοιπές απαιτήσεις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74.100 €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0,06%</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gridSpan="2">
                  <a:txBody>
                    <a:bodyPr/>
                    <a:lstStyle/>
                    <a:p>
                      <a:pPr algn="ctr">
                        <a:lnSpc>
                          <a:spcPct val="115000"/>
                        </a:lnSpc>
                        <a:spcAft>
                          <a:spcPts val="0"/>
                        </a:spcAft>
                      </a:pPr>
                      <a:r>
                        <a:rPr lang="el-GR" sz="1200" dirty="0">
                          <a:solidFill>
                            <a:srgbClr val="000000"/>
                          </a:solidFill>
                          <a:latin typeface="+mj-lt"/>
                          <a:ea typeface="Times New Roman"/>
                          <a:cs typeface="Times New Roman"/>
                        </a:rPr>
                        <a:t>Κυκλοφορούν Ενεργητικό</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a:txBody>
                    <a:bodyPr/>
                    <a:lstStyle/>
                    <a:p>
                      <a:pPr>
                        <a:lnSpc>
                          <a:spcPct val="115000"/>
                        </a:lnSpc>
                        <a:spcAft>
                          <a:spcPts val="0"/>
                        </a:spcAft>
                      </a:pPr>
                      <a:r>
                        <a:rPr lang="el-GR" sz="1200" dirty="0">
                          <a:solidFill>
                            <a:srgbClr val="000000"/>
                          </a:solidFill>
                          <a:latin typeface="+mj-lt"/>
                          <a:ea typeface="Times New Roman"/>
                          <a:cs typeface="Times New Roman"/>
                        </a:rPr>
                        <a:t>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Αποθέµατα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27.852.259 €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22,30%</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Εµπορικές και λοιπές απαιτήσεις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dirty="0">
                          <a:solidFill>
                            <a:srgbClr val="000000"/>
                          </a:solidFill>
                          <a:latin typeface="+mj-lt"/>
                          <a:ea typeface="Times New Roman"/>
                          <a:cs typeface="Times New Roman"/>
                        </a:rPr>
                        <a:t>           37.886.292 €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30,34%</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Παράγωγα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9.482.195 €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7,59%</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Ταµειακά διαθέσιµα και ισοδύναµα αυτών</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dirty="0">
                          <a:solidFill>
                            <a:srgbClr val="000000"/>
                          </a:solidFill>
                          <a:latin typeface="+mj-lt"/>
                          <a:ea typeface="Times New Roman"/>
                          <a:cs typeface="Times New Roman"/>
                        </a:rPr>
                        <a:t>           41.218.044 €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33,01%</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gridSpan="2">
                  <a:txBody>
                    <a:bodyPr/>
                    <a:lstStyle/>
                    <a:p>
                      <a:pPr algn="ctr">
                        <a:lnSpc>
                          <a:spcPct val="115000"/>
                        </a:lnSpc>
                        <a:spcAft>
                          <a:spcPts val="0"/>
                        </a:spcAft>
                      </a:pPr>
                      <a:r>
                        <a:rPr lang="el-GR" sz="1200" dirty="0">
                          <a:latin typeface="+mj-lt"/>
                          <a:ea typeface="Times New Roman"/>
                          <a:cs typeface="Times New Roman"/>
                        </a:rPr>
                        <a:t>Υποχρεώσεις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200" dirty="0">
                          <a:solidFill>
                            <a:srgbClr val="000000"/>
                          </a:solidFill>
                          <a:latin typeface="+mj-lt"/>
                          <a:ea typeface="Times New Roman"/>
                          <a:cs typeface="Times New Roman"/>
                        </a:rPr>
                        <a:t>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gridSpan="3">
                  <a:txBody>
                    <a:bodyPr/>
                    <a:lstStyle/>
                    <a:p>
                      <a:pPr>
                        <a:lnSpc>
                          <a:spcPct val="115000"/>
                        </a:lnSpc>
                        <a:spcAft>
                          <a:spcPts val="0"/>
                        </a:spcAft>
                      </a:pPr>
                      <a:r>
                        <a:rPr lang="el-GR" sz="1200" dirty="0">
                          <a:solidFill>
                            <a:srgbClr val="000000"/>
                          </a:solidFill>
                          <a:latin typeface="+mj-lt"/>
                          <a:ea typeface="Times New Roman"/>
                          <a:cs typeface="Times New Roman"/>
                        </a:rPr>
                        <a:t>Μακροπρόθεσµες υποχρεώσεις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Παράγωγα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311.069 €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0,25%</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Υποχρεώσεις παροχών προσωπικού</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dirty="0">
                          <a:solidFill>
                            <a:srgbClr val="000000"/>
                          </a:solidFill>
                          <a:latin typeface="+mj-lt"/>
                          <a:ea typeface="Times New Roman"/>
                          <a:cs typeface="Times New Roman"/>
                        </a:rPr>
                        <a:t>                 152.074 €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0,12%</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Επιχορηγήσεις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892.100 €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0,71%</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gridSpan="3">
                  <a:txBody>
                    <a:bodyPr/>
                    <a:lstStyle/>
                    <a:p>
                      <a:pPr>
                        <a:lnSpc>
                          <a:spcPct val="115000"/>
                        </a:lnSpc>
                        <a:spcAft>
                          <a:spcPts val="0"/>
                        </a:spcAft>
                      </a:pPr>
                      <a:r>
                        <a:rPr lang="el-GR" sz="1200" dirty="0">
                          <a:solidFill>
                            <a:srgbClr val="000000"/>
                          </a:solidFill>
                          <a:latin typeface="+mj-lt"/>
                          <a:ea typeface="Times New Roman"/>
                          <a:cs typeface="Times New Roman"/>
                        </a:rPr>
                        <a:t>Βραχυπρόθεσµες υποχρεώσεις</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∆άνεια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1.233.470 €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0,99%</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Παράγωγα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dirty="0">
                          <a:solidFill>
                            <a:srgbClr val="000000"/>
                          </a:solidFill>
                          <a:latin typeface="+mj-lt"/>
                          <a:ea typeface="Times New Roman"/>
                          <a:cs typeface="Times New Roman"/>
                        </a:rPr>
                        <a:t>              2.528.386 €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2,02%</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03839">
                <a:tc>
                  <a:txBody>
                    <a:bodyPr/>
                    <a:lstStyle/>
                    <a:p>
                      <a:pPr>
                        <a:lnSpc>
                          <a:spcPct val="115000"/>
                        </a:lnSpc>
                        <a:spcAft>
                          <a:spcPts val="0"/>
                        </a:spcAft>
                      </a:pPr>
                      <a:r>
                        <a:rPr lang="el-GR" sz="1200" b="1" dirty="0">
                          <a:solidFill>
                            <a:srgbClr val="000000"/>
                          </a:solidFill>
                          <a:latin typeface="+mj-lt"/>
                          <a:ea typeface="Times New Roman"/>
                          <a:cs typeface="Times New Roman"/>
                        </a:rPr>
                        <a:t>Προβλέψεις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dirty="0">
                          <a:solidFill>
                            <a:srgbClr val="000000"/>
                          </a:solidFill>
                          <a:latin typeface="+mj-lt"/>
                          <a:ea typeface="Times New Roman"/>
                          <a:cs typeface="Times New Roman"/>
                        </a:rPr>
                        <a:t>                 138.902 €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j-lt"/>
                          <a:ea typeface="Times New Roman"/>
                          <a:cs typeface="Times New Roman"/>
                        </a:rPr>
                        <a:t>0,11%</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3839">
                <a:tc>
                  <a:txBody>
                    <a:bodyPr/>
                    <a:lstStyle/>
                    <a:p>
                      <a:pPr>
                        <a:lnSpc>
                          <a:spcPct val="115000"/>
                        </a:lnSpc>
                        <a:spcAft>
                          <a:spcPts val="0"/>
                        </a:spcAft>
                      </a:pPr>
                      <a:r>
                        <a:rPr lang="el-GR" sz="1200" dirty="0">
                          <a:solidFill>
                            <a:srgbClr val="000000"/>
                          </a:solidFill>
                          <a:latin typeface="+mj-lt"/>
                          <a:ea typeface="Times New Roman"/>
                          <a:cs typeface="Times New Roman"/>
                        </a:rPr>
                        <a:t>Σύνολο Πηγών</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solidFill>
                            <a:srgbClr val="000000"/>
                          </a:solidFill>
                          <a:latin typeface="+mj-lt"/>
                          <a:ea typeface="Times New Roman"/>
                          <a:cs typeface="Times New Roman"/>
                        </a:rPr>
                        <a:t>         124.874.489 € </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100,00%</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Tree>
  </p:cSld>
  <p:clrMapOvr>
    <a:masterClrMapping/>
  </p:clrMapOvr>
  <p:transition/>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a:solidFill>
                  <a:srgbClr val="FF0000"/>
                </a:solidFill>
              </a:rPr>
              <a:t>ΠΑΡΑ∆ΕΙΓΜΑ 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0" y="980728"/>
            <a:ext cx="88924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Πηγών Χρήσεων Κεφαλαίων βάσει Ισολογισμού</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7" name="Rectangle 1"/>
          <p:cNvSpPr>
            <a:spLocks noChangeArrowheads="1"/>
          </p:cNvSpPr>
          <p:nvPr/>
        </p:nvSpPr>
        <p:spPr bwMode="auto">
          <a:xfrm flipH="1">
            <a:off x="251520" y="1502640"/>
            <a:ext cx="864096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ea typeface="Calibri" pitchFamily="34" charset="0"/>
                <a:cs typeface="Times New Roman" pitchFamily="18" charset="0"/>
              </a:rPr>
              <a:t>Πηγές Κεφαλαίων προέρχονται από:</a:t>
            </a:r>
            <a:endParaRPr kumimoji="0" lang="el-GR"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ea typeface="Calibri" pitchFamily="34" charset="0"/>
                <a:cs typeface="Times New Roman" pitchFamily="18" charset="0"/>
              </a:rPr>
              <a:t>την πολύ σημαντική μείωση των στοιχείων του </a:t>
            </a:r>
            <a:r>
              <a:rPr kumimoji="0" lang="el-GR" sz="2400" b="1" i="0" u="none" strike="noStrike" cap="none" normalizeH="0" baseline="0" dirty="0" smtClean="0">
                <a:ln>
                  <a:noFill/>
                </a:ln>
                <a:solidFill>
                  <a:schemeClr val="tx1"/>
                </a:solidFill>
                <a:effectLst/>
                <a:ea typeface="Calibri" pitchFamily="34" charset="0"/>
                <a:cs typeface="Times New Roman" pitchFamily="18" charset="0"/>
              </a:rPr>
              <a:t>Κυκλοφορούντος Ενεργητικού (93,24%=22,30%+30,34%+7,55%+33,01%)</a:t>
            </a:r>
            <a:r>
              <a:rPr kumimoji="0" lang="el-GR" sz="2400" b="0" i="0" u="none" strike="noStrike" cap="none" normalizeH="0" baseline="0" dirty="0" smtClean="0">
                <a:ln>
                  <a:noFill/>
                </a:ln>
                <a:solidFill>
                  <a:schemeClr val="tx1"/>
                </a:solidFill>
                <a:effectLst/>
                <a:ea typeface="Calibri" pitchFamily="34" charset="0"/>
                <a:cs typeface="Times New Roman" pitchFamily="18" charset="0"/>
              </a:rPr>
              <a:t>, ήτοι: Αποθέματα, Απαιτήσεις, Παράγωγα και κυρίως την με συνεισφορά κατά 33,01% μείωση των Ταμειακών διαθεσίμων</a:t>
            </a:r>
            <a:endParaRPr kumimoji="0" lang="el-GR"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ea typeface="Calibri" pitchFamily="34" charset="0"/>
                <a:cs typeface="Times New Roman" pitchFamily="18" charset="0"/>
              </a:rPr>
              <a:t>τη μικρή αύξηση των Βραχυπρόθεσμων Υποχρεώσεων </a:t>
            </a:r>
            <a:r>
              <a:rPr kumimoji="0" lang="el-GR" sz="2400" b="1" i="0" u="none" strike="noStrike" cap="none" normalizeH="0" baseline="0" dirty="0" smtClean="0">
                <a:ln>
                  <a:noFill/>
                </a:ln>
                <a:solidFill>
                  <a:schemeClr val="tx1"/>
                </a:solidFill>
                <a:effectLst/>
                <a:ea typeface="Calibri" pitchFamily="34" charset="0"/>
                <a:cs typeface="Times New Roman" pitchFamily="18" charset="0"/>
              </a:rPr>
              <a:t>(3,12%=0,99%+2,02%+0,11%)</a:t>
            </a:r>
            <a:r>
              <a:rPr kumimoji="0" lang="el-GR" sz="2400" b="0" i="0" u="none" strike="noStrike" cap="none" normalizeH="0" baseline="0" dirty="0" smtClean="0">
                <a:ln>
                  <a:noFill/>
                </a:ln>
                <a:solidFill>
                  <a:schemeClr val="tx1"/>
                </a:solidFill>
                <a:effectLst/>
                <a:ea typeface="Calibri" pitchFamily="34" charset="0"/>
                <a:cs typeface="Times New Roman" pitchFamily="18" charset="0"/>
              </a:rPr>
              <a:t>, που οφείλεται κατά κύριο λόγο σε αύξηση των υπολοίπων Βραχ. Δανεισμού και των εκδιδόμενων παραγώγων.</a:t>
            </a:r>
            <a:endParaRPr kumimoji="0" lang="el-GR"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ea typeface="Calibri" pitchFamily="34" charset="0"/>
                <a:cs typeface="Times New Roman" pitchFamily="18" charset="0"/>
              </a:rPr>
              <a:t>Την ακόμη μικρότερη μείωση του Μη Κυκλοφορούντος Ενεργητικού </a:t>
            </a:r>
            <a:r>
              <a:rPr kumimoji="0" lang="el-GR" sz="2400" b="1" i="0" u="none" strike="noStrike" cap="none" normalizeH="0" baseline="0" dirty="0" smtClean="0">
                <a:ln>
                  <a:noFill/>
                </a:ln>
                <a:solidFill>
                  <a:schemeClr val="tx1"/>
                </a:solidFill>
                <a:effectLst/>
                <a:ea typeface="Calibri" pitchFamily="34" charset="0"/>
                <a:cs typeface="Times New Roman" pitchFamily="18" charset="0"/>
              </a:rPr>
              <a:t>(2,55%=1,61%+0,13%+0,71%+0,03%+0,06%)</a:t>
            </a:r>
            <a:r>
              <a:rPr kumimoji="0" lang="el-GR" sz="2400" b="0" i="0" u="none" strike="noStrike" cap="none" normalizeH="0" baseline="0" dirty="0" smtClean="0">
                <a:ln>
                  <a:noFill/>
                </a:ln>
                <a:solidFill>
                  <a:schemeClr val="tx1"/>
                </a:solidFill>
                <a:effectLst/>
                <a:ea typeface="Calibri" pitchFamily="34" charset="0"/>
                <a:cs typeface="Times New Roman" pitchFamily="18" charset="0"/>
              </a:rPr>
              <a:t>, ήτοι: Υλικά και Άυλα περιουσιακά στοιχεία, Συμμετοχές, Παράγωγα και Λοιπές Απαιτήσεις).</a:t>
            </a:r>
            <a:endParaRPr kumimoji="0" lang="el-GR" sz="2400" b="0" i="0" u="none" strike="noStrike" cap="none" normalizeH="0" baseline="0" dirty="0" smtClean="0">
              <a:ln>
                <a:noFill/>
              </a:ln>
              <a:solidFill>
                <a:schemeClr val="tx1"/>
              </a:solidFill>
              <a:effectLst/>
              <a:cs typeface="Arial" pitchFamily="34" charset="0"/>
            </a:endParaRPr>
          </a:p>
        </p:txBody>
      </p:sp>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537</a:t>
            </a:fld>
            <a:endParaRPr lang="el-GR" dirty="0"/>
          </a:p>
        </p:txBody>
      </p:sp>
    </p:spTree>
  </p:cSld>
  <p:clrMapOvr>
    <a:masterClrMapping/>
  </p:clrMapOvr>
  <p:transition/>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1763688" y="980728"/>
            <a:ext cx="587250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Χρήσεων Κεφαλαίων βάσει Ισολογισμού</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 Πίνακας"/>
          <p:cNvGraphicFramePr>
            <a:graphicFrameLocks noGrp="1"/>
          </p:cNvGraphicFramePr>
          <p:nvPr/>
        </p:nvGraphicFramePr>
        <p:xfrm>
          <a:off x="467545" y="1412776"/>
          <a:ext cx="8676455" cy="5228689"/>
        </p:xfrm>
        <a:graphic>
          <a:graphicData uri="http://schemas.openxmlformats.org/drawingml/2006/table">
            <a:tbl>
              <a:tblPr/>
              <a:tblGrid>
                <a:gridCol w="4678481"/>
                <a:gridCol w="1361012"/>
                <a:gridCol w="2636962"/>
              </a:tblGrid>
              <a:tr h="263145">
                <a:tc gridSpan="3">
                  <a:txBody>
                    <a:bodyPr/>
                    <a:lstStyle/>
                    <a:p>
                      <a:pPr algn="ctr">
                        <a:lnSpc>
                          <a:spcPct val="115000"/>
                        </a:lnSpc>
                        <a:spcAft>
                          <a:spcPts val="0"/>
                        </a:spcAft>
                      </a:pPr>
                      <a:r>
                        <a:rPr lang="el-GR" sz="1400" dirty="0">
                          <a:solidFill>
                            <a:srgbClr val="000000"/>
                          </a:solidFill>
                          <a:latin typeface="+mn-lt"/>
                          <a:ea typeface="Times New Roman"/>
                          <a:cs typeface="Times New Roman"/>
                        </a:rPr>
                        <a:t>ΧΡΗΣΕΙΣ ΚΕΦΑΛΑΙΩΝ</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463449">
                <a:tc gridSpan="2">
                  <a:txBody>
                    <a:bodyPr/>
                    <a:lstStyle/>
                    <a:p>
                      <a:pPr algn="ctr">
                        <a:lnSpc>
                          <a:spcPct val="115000"/>
                        </a:lnSpc>
                        <a:spcAft>
                          <a:spcPts val="0"/>
                        </a:spcAft>
                      </a:pPr>
                      <a:r>
                        <a:rPr lang="el-GR" sz="1400" b="1" dirty="0">
                          <a:solidFill>
                            <a:srgbClr val="000000"/>
                          </a:solidFill>
                          <a:latin typeface="+mn-lt"/>
                          <a:ea typeface="Times New Roman"/>
                          <a:cs typeface="Times New Roman"/>
                        </a:rPr>
                        <a:t>Μη κυκλοφορούν </a:t>
                      </a:r>
                      <a:r>
                        <a:rPr lang="el-GR" sz="1400" b="1" dirty="0" smtClean="0">
                          <a:solidFill>
                            <a:srgbClr val="000000"/>
                          </a:solidFill>
                          <a:latin typeface="+mn-lt"/>
                          <a:ea typeface="Times New Roman"/>
                          <a:cs typeface="Times New Roman"/>
                        </a:rPr>
                        <a:t>ενεργητικό (ποσά σε ευρώ)</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a:txBody>
                    <a:bodyPr/>
                    <a:lstStyle/>
                    <a:p>
                      <a:pPr algn="ctr">
                        <a:lnSpc>
                          <a:spcPct val="115000"/>
                        </a:lnSpc>
                        <a:spcAft>
                          <a:spcPts val="0"/>
                        </a:spcAft>
                      </a:pPr>
                      <a:r>
                        <a:rPr lang="el-GR" sz="1200" dirty="0">
                          <a:solidFill>
                            <a:srgbClr val="000000"/>
                          </a:solidFill>
                          <a:latin typeface="+mn-lt"/>
                          <a:ea typeface="Times New Roman"/>
                          <a:cs typeface="Times New Roman"/>
                        </a:rPr>
                        <a:t>Ποσοστό Συμμετοχής λογαριασμού στο </a:t>
                      </a:r>
                      <a:r>
                        <a:rPr lang="el-GR" sz="1200" dirty="0" smtClean="0">
                          <a:solidFill>
                            <a:srgbClr val="000000"/>
                          </a:solidFill>
                          <a:latin typeface="+mn-lt"/>
                          <a:ea typeface="Times New Roman"/>
                          <a:cs typeface="Times New Roman"/>
                        </a:rPr>
                        <a:t>Σύνολο</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40605">
                <a:tc>
                  <a:txBody>
                    <a:bodyPr/>
                    <a:lstStyle/>
                    <a:p>
                      <a:pPr>
                        <a:lnSpc>
                          <a:spcPct val="115000"/>
                        </a:lnSpc>
                        <a:spcAft>
                          <a:spcPts val="0"/>
                        </a:spcAft>
                      </a:pPr>
                      <a:r>
                        <a:rPr lang="el-GR" sz="1400" b="1" dirty="0">
                          <a:solidFill>
                            <a:srgbClr val="000000"/>
                          </a:solidFill>
                          <a:latin typeface="+mn-lt"/>
                          <a:ea typeface="Times New Roman"/>
                          <a:cs typeface="Times New Roman"/>
                        </a:rPr>
                        <a:t>Χρηµατοοικονοµικά στοιχεία διαθέσιµα προς πώληση</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2.622.266</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2,10%</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Απαιτήσεις από αναβαλλόµενους φόρους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1.753.834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1,40%</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40605">
                <a:tc>
                  <a:txBody>
                    <a:bodyPr/>
                    <a:lstStyle/>
                    <a:p>
                      <a:pPr>
                        <a:lnSpc>
                          <a:spcPct val="115000"/>
                        </a:lnSpc>
                        <a:spcAft>
                          <a:spcPts val="0"/>
                        </a:spcAft>
                      </a:pPr>
                      <a:r>
                        <a:rPr lang="el-GR" sz="1400" b="1" dirty="0">
                          <a:solidFill>
                            <a:srgbClr val="000000"/>
                          </a:solidFill>
                          <a:latin typeface="+mn-lt"/>
                          <a:ea typeface="Times New Roman"/>
                          <a:cs typeface="Times New Roman"/>
                        </a:rPr>
                        <a:t>Συναλλαγµατικές διαφορές ενοποίησης ξένων θυγατρικών</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1.648.883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1,32%</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Λοιπά αποθεµατικά</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6.944.084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5,56%</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Κέρδη εις νέον</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18.898.532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15,13%</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∆ικαιώµατα µειοψηφίας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rgbClr val="000000"/>
                          </a:solidFill>
                          <a:latin typeface="+mn-lt"/>
                          <a:ea typeface="Times New Roman"/>
                          <a:cs typeface="Times New Roman"/>
                        </a:rPr>
                        <a:t> </a:t>
                      </a:r>
                      <a:r>
                        <a:rPr lang="el-GR" sz="1400" dirty="0" smtClean="0">
                          <a:solidFill>
                            <a:srgbClr val="000000"/>
                          </a:solidFill>
                          <a:latin typeface="+mn-lt"/>
                          <a:ea typeface="Times New Roman"/>
                          <a:cs typeface="Times New Roman"/>
                        </a:rPr>
                        <a:t>1.146.209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0,92%</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3145">
                <a:tc gridSpan="3">
                  <a:txBody>
                    <a:bodyPr/>
                    <a:lstStyle/>
                    <a:p>
                      <a:pPr algn="ctr">
                        <a:lnSpc>
                          <a:spcPct val="115000"/>
                        </a:lnSpc>
                        <a:spcAft>
                          <a:spcPts val="0"/>
                        </a:spcAft>
                      </a:pPr>
                      <a:r>
                        <a:rPr lang="el-GR" sz="1400" dirty="0">
                          <a:solidFill>
                            <a:srgbClr val="000000"/>
                          </a:solidFill>
                          <a:latin typeface="+mn-lt"/>
                          <a:ea typeface="Times New Roman"/>
                          <a:cs typeface="Times New Roman"/>
                        </a:rPr>
                        <a:t>Μακροπρόθεσµες υποχρεώσεις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∆άνεια</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64.395.414 </a:t>
                      </a:r>
                      <a:r>
                        <a:rPr lang="el-GR" sz="1400" dirty="0">
                          <a:solidFill>
                            <a:srgbClr val="000000"/>
                          </a:solidFill>
                          <a:latin typeface="+mn-lt"/>
                          <a:ea typeface="Times New Roman"/>
                          <a:cs typeface="Times New Roman"/>
                        </a:rPr>
                        <a:t>€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51,57%</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Υποχρεώσεις από αναβαλλόµενους φόρους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3.979.777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3,19%</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Προβλέψεις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80.008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0,06%</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3145">
                <a:tc gridSpan="3">
                  <a:txBody>
                    <a:bodyPr/>
                    <a:lstStyle/>
                    <a:p>
                      <a:pPr algn="ctr">
                        <a:lnSpc>
                          <a:spcPct val="115000"/>
                        </a:lnSpc>
                        <a:spcAft>
                          <a:spcPts val="0"/>
                        </a:spcAft>
                      </a:pPr>
                      <a:r>
                        <a:rPr lang="el-GR" sz="1400" dirty="0">
                          <a:latin typeface="+mn-lt"/>
                          <a:ea typeface="Times New Roman"/>
                          <a:cs typeface="Times New Roman"/>
                        </a:rPr>
                        <a:t>Βραχυπρόθεσµες υποχρεώσεις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Προµηθευτές και λοιπές υποχρεώσεις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21.236.189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17,01%</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Τρέχουσες φορολογικές υποχρεώσεις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2.163.223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1,73%</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Υποχρεώσεις από χρηµατοδοτικές µισθώσεις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6.069</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0,00%</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3145">
                <a:tc>
                  <a:txBody>
                    <a:bodyPr/>
                    <a:lstStyle/>
                    <a:p>
                      <a:pPr>
                        <a:lnSpc>
                          <a:spcPct val="115000"/>
                        </a:lnSpc>
                        <a:spcAft>
                          <a:spcPts val="0"/>
                        </a:spcAft>
                      </a:pPr>
                      <a:r>
                        <a:rPr lang="el-GR" sz="1400" b="1" dirty="0">
                          <a:solidFill>
                            <a:srgbClr val="000000"/>
                          </a:solidFill>
                          <a:latin typeface="+mn-lt"/>
                          <a:ea typeface="Times New Roman"/>
                          <a:cs typeface="Times New Roman"/>
                        </a:rPr>
                        <a:t>Σύνολο Χρήσεων</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124.874.489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100,00%</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647056" y="1268760"/>
            <a:ext cx="849694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Πηγών Χρήσεων Κεφαλαίων βάσει Ισολογισμού</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7" name="Rectangle 1"/>
          <p:cNvSpPr>
            <a:spLocks noChangeArrowheads="1"/>
          </p:cNvSpPr>
          <p:nvPr/>
        </p:nvSpPr>
        <p:spPr bwMode="auto">
          <a:xfrm flipH="1">
            <a:off x="323528" y="2076523"/>
            <a:ext cx="8352928"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sz="2400" b="1" dirty="0"/>
              <a:t>Χρήσεις Κεφαλαίων δημιουργούνται από:</a:t>
            </a:r>
            <a:endParaRPr lang="el-GR" sz="2400" dirty="0"/>
          </a:p>
          <a:p>
            <a:pPr marL="358775" lvl="0" indent="-358775">
              <a:buFont typeface="Arial" pitchFamily="34" charset="0"/>
              <a:buChar char="•"/>
            </a:pPr>
            <a:r>
              <a:rPr lang="el-GR" sz="2400" dirty="0"/>
              <a:t>Σε σημαντικό βαθμό </a:t>
            </a:r>
            <a:r>
              <a:rPr lang="el-GR" sz="2400" b="1" dirty="0"/>
              <a:t>(54,82%=51,57%+3,19%+0,06%),</a:t>
            </a:r>
            <a:r>
              <a:rPr lang="el-GR" sz="2400" dirty="0"/>
              <a:t> κυρίως από τη μείωση του Μακροπρόθεσμου Δανεισμού κατά 64,39 εκ. €, </a:t>
            </a:r>
          </a:p>
          <a:p>
            <a:pPr marL="358775" lvl="0" indent="-358775">
              <a:buFont typeface="Arial" pitchFamily="34" charset="0"/>
              <a:buChar char="•"/>
            </a:pPr>
            <a:r>
              <a:rPr lang="el-GR" sz="2400" dirty="0"/>
              <a:t>Σε μικρότερο βαθμό τη μείωση των στοιχείων Μη Κυκλοφορούντος Ενεργητικού και κυρίως τη μείωση των </a:t>
            </a:r>
            <a:r>
              <a:rPr lang="el-GR" sz="2400" b="1" dirty="0"/>
              <a:t>Κερδών εις νέον (15,13%)</a:t>
            </a:r>
            <a:r>
              <a:rPr lang="el-GR" sz="2400" dirty="0"/>
              <a:t> και των </a:t>
            </a:r>
            <a:r>
              <a:rPr lang="el-GR" sz="2400" b="1" dirty="0"/>
              <a:t>Λοιπών Αποθεματικών (5,56%)</a:t>
            </a:r>
            <a:endParaRPr lang="el-GR" sz="2400" dirty="0"/>
          </a:p>
          <a:p>
            <a:pPr marL="358775" lvl="0" indent="-358775">
              <a:buFont typeface="Arial" pitchFamily="34" charset="0"/>
              <a:buChar char="•"/>
            </a:pPr>
            <a:r>
              <a:rPr lang="el-GR" sz="2400" dirty="0"/>
              <a:t>Σε ακόμη μικρότερο βαθμό </a:t>
            </a:r>
            <a:r>
              <a:rPr lang="el-GR" sz="2400" b="1" dirty="0"/>
              <a:t>(17,01%)</a:t>
            </a:r>
            <a:r>
              <a:rPr lang="el-GR" sz="2400" dirty="0"/>
              <a:t>, τη μείωση των Βραχυπρόθεσμων Υποχρεώσεων και ειδικότερα των υπόλοιπα Προμηθευτών και Λοιπών Υποχρεώσεων.</a:t>
            </a:r>
          </a:p>
        </p:txBody>
      </p:sp>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539</a:t>
            </a:fld>
            <a:endParaRPr lang="el-GR"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 name="Rectangle 100"/>
          <p:cNvSpPr>
            <a:spLocks noChangeArrowheads="1"/>
          </p:cNvSpPr>
          <p:nvPr/>
        </p:nvSpPr>
        <p:spPr bwMode="auto">
          <a:xfrm>
            <a:off x="685800" y="260648"/>
            <a:ext cx="77724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3600" b="1" dirty="0">
                <a:latin typeface="+mn-lt"/>
              </a:rPr>
              <a:t>ΒΑΣΙΚΕΣ ΛΟΓΙΣΤΙΚΕΣ ΕΝΝΟΙΕΣ</a:t>
            </a:r>
            <a:br>
              <a:rPr lang="el-GR" altLang="el-GR" sz="3600" b="1" dirty="0">
                <a:latin typeface="+mn-lt"/>
              </a:rPr>
            </a:br>
            <a:r>
              <a:rPr lang="el-GR" altLang="el-GR" sz="3600" b="1" dirty="0">
                <a:latin typeface="+mn-lt"/>
              </a:rPr>
              <a:t>(ΠΑΡΑΔΟΧΕΣ </a:t>
            </a:r>
            <a:r>
              <a:rPr lang="en-US" altLang="el-GR" sz="3600" b="1" dirty="0" smtClean="0">
                <a:latin typeface="+mn-lt"/>
              </a:rPr>
              <a:t> </a:t>
            </a:r>
            <a:r>
              <a:rPr lang="el-GR" altLang="el-GR" sz="3600" b="1" dirty="0" smtClean="0">
                <a:latin typeface="+mn-lt"/>
              </a:rPr>
              <a:t>ή</a:t>
            </a:r>
            <a:r>
              <a:rPr lang="en-US" altLang="el-GR" sz="3600" b="1" dirty="0" smtClean="0">
                <a:latin typeface="+mn-lt"/>
              </a:rPr>
              <a:t> </a:t>
            </a:r>
            <a:r>
              <a:rPr lang="el-GR" altLang="el-GR" sz="3600" b="1" dirty="0" smtClean="0">
                <a:latin typeface="+mn-lt"/>
              </a:rPr>
              <a:t>ΥΠΟΘΕΣΕΙΣ</a:t>
            </a:r>
            <a:r>
              <a:rPr lang="el-GR" altLang="el-GR" sz="3600" b="1" dirty="0">
                <a:latin typeface="+mn-lt"/>
              </a:rPr>
              <a:t>)</a:t>
            </a:r>
            <a:endParaRPr lang="el-GR" altLang="el-GR" sz="3600" dirty="0">
              <a:latin typeface="+mn-lt"/>
            </a:endParaRPr>
          </a:p>
        </p:txBody>
      </p:sp>
      <p:sp>
        <p:nvSpPr>
          <p:cNvPr id="2149" name="Text Box 101"/>
          <p:cNvSpPr txBox="1">
            <a:spLocks noChangeArrowheads="1"/>
          </p:cNvSpPr>
          <p:nvPr/>
        </p:nvSpPr>
        <p:spPr bwMode="auto">
          <a:xfrm>
            <a:off x="700336" y="1124744"/>
            <a:ext cx="71482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2000" b="1" dirty="0"/>
              <a:t>ΓΕΝΙΚΑ ΑΠΟΔΕΚΤΕΣ ΑΡΧΕΣ ΤΗΣ ΛΟΓΙΣΤΙΚΗΣ</a:t>
            </a:r>
            <a:endParaRPr lang="el-GR" altLang="el-GR" sz="1800" b="1" dirty="0"/>
          </a:p>
        </p:txBody>
      </p:sp>
      <p:sp>
        <p:nvSpPr>
          <p:cNvPr id="2150" name="Text Box 102"/>
          <p:cNvSpPr txBox="1">
            <a:spLocks noChangeArrowheads="1"/>
          </p:cNvSpPr>
          <p:nvPr/>
        </p:nvSpPr>
        <p:spPr bwMode="auto">
          <a:xfrm>
            <a:off x="0" y="1556792"/>
            <a:ext cx="91440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buAutoNum type="arabicPeriod"/>
            </a:pPr>
            <a:r>
              <a:rPr lang="el-GR" altLang="el-GR" sz="2200" dirty="0" smtClean="0"/>
              <a:t>Η </a:t>
            </a:r>
            <a:r>
              <a:rPr lang="el-GR" altLang="el-GR" sz="2200" dirty="0"/>
              <a:t>ΕΝΝΟΙΑ ΤΗΣ ΛΟΓΙΣΤΙΚΗΣ ΜΟΝΑΔΑΣ </a:t>
            </a:r>
            <a:r>
              <a:rPr lang="el-GR" altLang="el-GR" sz="2200" dirty="0" smtClean="0"/>
              <a:t>(παραδοχή ξεχωριστής </a:t>
            </a:r>
          </a:p>
          <a:p>
            <a:pPr marL="457200" indent="-457200" algn="just"/>
            <a:r>
              <a:rPr lang="el-GR" altLang="el-GR" sz="2200" dirty="0" smtClean="0"/>
              <a:t>	οντότητας)</a:t>
            </a:r>
            <a:endParaRPr lang="el-GR" altLang="el-GR" sz="2200" dirty="0"/>
          </a:p>
          <a:p>
            <a:pPr algn="just"/>
            <a:r>
              <a:rPr lang="el-GR" altLang="el-GR" sz="2200" dirty="0"/>
              <a:t>2.   Η ΥΠΟΘΕΣΗ ΤΗΣ ΣΥΝΕΧΕΙΑΣ ΤΩΝ ΕΡΓΑΣΙΩΝ</a:t>
            </a:r>
          </a:p>
          <a:p>
            <a:pPr algn="just"/>
            <a:r>
              <a:rPr lang="el-GR" altLang="el-GR" sz="2200" dirty="0"/>
              <a:t>3.   Η ΑΡΧΗ ΤΩΝ ΛΟΓΙΣΤΙΚΩΝ ΠΕΡΙΟΔΩΝ</a:t>
            </a:r>
          </a:p>
          <a:p>
            <a:pPr algn="just"/>
            <a:r>
              <a:rPr lang="el-GR" altLang="el-GR" sz="2200" dirty="0"/>
              <a:t>4.   Η ΑΡΧΗ ΤΗΣ ΧΡΗΜΑΤΙΚΗΣ ΜΟΝΑΔΟΣ</a:t>
            </a:r>
          </a:p>
          <a:p>
            <a:pPr algn="just"/>
            <a:r>
              <a:rPr lang="el-GR" altLang="el-GR" sz="2200" dirty="0"/>
              <a:t>5.   Η ΑΡΧΗ ΤΗΣ ΑΝΤΙΚΕΙΜΕΝΙΚΟΤΗΤΑΣ</a:t>
            </a:r>
          </a:p>
          <a:p>
            <a:pPr algn="just"/>
            <a:r>
              <a:rPr lang="el-GR" altLang="el-GR" sz="2200" dirty="0"/>
              <a:t>6.   Η ΑΡΧΗ ΤΟΥ ΚΟΣΤΟΥΣ </a:t>
            </a:r>
            <a:r>
              <a:rPr lang="el-GR" altLang="el-GR" sz="2200" dirty="0" smtClean="0"/>
              <a:t>(αποτίμηση περιουσιακών στοιχείων)</a:t>
            </a:r>
            <a:endParaRPr lang="el-GR" altLang="el-GR" sz="2200" dirty="0"/>
          </a:p>
          <a:p>
            <a:pPr marL="457200" indent="-457200" algn="just">
              <a:buAutoNum type="arabicPeriod" startAt="7"/>
            </a:pPr>
            <a:r>
              <a:rPr lang="el-GR" altLang="el-GR" sz="2200" dirty="0" smtClean="0"/>
              <a:t>Η </a:t>
            </a:r>
            <a:r>
              <a:rPr lang="el-GR" altLang="el-GR" sz="2200" dirty="0"/>
              <a:t>ΑΡΧΗ ΤΗΣ ΠΡΑΓΜΑΤΟΠΟΙΗΣΗΣ </a:t>
            </a:r>
            <a:r>
              <a:rPr lang="el-GR" altLang="el-GR" sz="2200" dirty="0" smtClean="0"/>
              <a:t>(μέτρηση εσόδων)</a:t>
            </a:r>
          </a:p>
          <a:p>
            <a:pPr marL="457200" indent="-457200" algn="just">
              <a:buAutoNum type="arabicPeriod" startAt="7"/>
            </a:pPr>
            <a:r>
              <a:rPr lang="el-GR" altLang="el-GR" sz="2200" dirty="0" smtClean="0"/>
              <a:t>Η </a:t>
            </a:r>
            <a:r>
              <a:rPr lang="el-GR" altLang="el-GR" sz="2200" dirty="0"/>
              <a:t>ΑΡΧΗ ΤΟΥ ΑΝΤΙΣΤΟΙΧΙΣΗΣ </a:t>
            </a:r>
            <a:r>
              <a:rPr lang="el-GR" altLang="el-GR" sz="2200" dirty="0" smtClean="0"/>
              <a:t>(μέτρηση εξόδων και έσοδα</a:t>
            </a:r>
            <a:r>
              <a:rPr lang="el-GR" altLang="el-GR" sz="2200" b="1" dirty="0" smtClean="0"/>
              <a:t> μείον </a:t>
            </a:r>
            <a:r>
              <a:rPr lang="el-GR" altLang="el-GR" sz="2200" dirty="0" smtClean="0"/>
              <a:t>έξοδα </a:t>
            </a:r>
            <a:r>
              <a:rPr lang="el-GR" altLang="el-GR" sz="2200" b="1" dirty="0" smtClean="0"/>
              <a:t>ίσον</a:t>
            </a:r>
            <a:r>
              <a:rPr lang="el-GR" altLang="el-GR" sz="2200" dirty="0" smtClean="0"/>
              <a:t> κέρδος)</a:t>
            </a:r>
            <a:endParaRPr lang="el-GR" altLang="el-GR" sz="2200" dirty="0"/>
          </a:p>
          <a:p>
            <a:pPr algn="just"/>
            <a:r>
              <a:rPr lang="el-GR" altLang="el-GR" sz="2200" dirty="0"/>
              <a:t>9.   Η ΑΡΧΗ ΤΗΣ ΣΥΝΕΠΕΙΑΣ</a:t>
            </a:r>
          </a:p>
          <a:p>
            <a:pPr algn="just"/>
            <a:r>
              <a:rPr lang="el-GR" altLang="el-GR" sz="2200" dirty="0"/>
              <a:t>10. Η ΑΡΧΗΤΗΣ ΓΝΩΣΤΟΠΟΙΗΣΗΣ </a:t>
            </a:r>
          </a:p>
          <a:p>
            <a:pPr algn="just"/>
            <a:r>
              <a:rPr lang="el-GR" altLang="el-GR" sz="2200" dirty="0"/>
              <a:t>11. Η ΑΡΧΗ  ΤΗΣ ΣΗΜΑΝΤΙΚΟΤΗΤΑΣ</a:t>
            </a:r>
          </a:p>
          <a:p>
            <a:pPr algn="just"/>
            <a:r>
              <a:rPr lang="el-GR" altLang="el-GR" sz="2200" dirty="0"/>
              <a:t>12. Η ΑΡΧΗ ΤΗΣ ΣΥΝΤΗΡΗΤΙΚΟΤΗΤΑΣ</a:t>
            </a:r>
          </a:p>
        </p:txBody>
      </p:sp>
    </p:spTree>
    <p:extLst>
      <p:ext uri="{BB962C8B-B14F-4D97-AF65-F5344CB8AC3E}">
        <p14:creationId xmlns:p14="http://schemas.microsoft.com/office/powerpoint/2010/main" val="1939023747"/>
      </p:ext>
    </p:extLst>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1043608" y="1052736"/>
            <a:ext cx="7704856"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p>
          <a:p>
            <a:r>
              <a:rPr lang="el-GR" b="1" dirty="0"/>
              <a:t>Ι. Ταμειακές Ροές από Επιχειρηματικές </a:t>
            </a:r>
            <a:r>
              <a:rPr lang="el-GR" b="1" dirty="0" smtClean="0"/>
              <a:t>Δραστηριότητες</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 Πίνακας"/>
          <p:cNvGraphicFramePr>
            <a:graphicFrameLocks noGrp="1"/>
          </p:cNvGraphicFramePr>
          <p:nvPr/>
        </p:nvGraphicFramePr>
        <p:xfrm>
          <a:off x="323528" y="1916831"/>
          <a:ext cx="8496944" cy="4680521"/>
        </p:xfrm>
        <a:graphic>
          <a:graphicData uri="http://schemas.openxmlformats.org/drawingml/2006/table">
            <a:tbl>
              <a:tblPr/>
              <a:tblGrid>
                <a:gridCol w="3507912"/>
                <a:gridCol w="1193252"/>
                <a:gridCol w="3795780"/>
              </a:tblGrid>
              <a:tr h="550650">
                <a:tc gridSpan="3">
                  <a:txBody>
                    <a:bodyPr/>
                    <a:lstStyle/>
                    <a:p>
                      <a:pPr algn="ctr">
                        <a:lnSpc>
                          <a:spcPct val="115000"/>
                        </a:lnSpc>
                        <a:spcAft>
                          <a:spcPts val="0"/>
                        </a:spcAft>
                      </a:pPr>
                      <a:r>
                        <a:rPr lang="el-GR" sz="1400" b="1" dirty="0">
                          <a:solidFill>
                            <a:srgbClr val="000000"/>
                          </a:solidFill>
                          <a:latin typeface="Cambria"/>
                          <a:ea typeface="Times New Roman"/>
                          <a:cs typeface="Times New Roman"/>
                        </a:rPr>
                        <a:t>ΒΗΜΑ 1</a:t>
                      </a:r>
                      <a:endParaRPr lang="el-GR" sz="1400" dirty="0">
                        <a:latin typeface="Cambria"/>
                        <a:ea typeface="Calibri"/>
                        <a:cs typeface="Times New Roman"/>
                      </a:endParaRPr>
                    </a:p>
                    <a:p>
                      <a:pPr algn="ctr">
                        <a:lnSpc>
                          <a:spcPct val="115000"/>
                        </a:lnSpc>
                        <a:spcAft>
                          <a:spcPts val="0"/>
                        </a:spcAft>
                      </a:pPr>
                      <a:r>
                        <a:rPr lang="el-GR" sz="1400" dirty="0">
                          <a:solidFill>
                            <a:srgbClr val="000000"/>
                          </a:solidFill>
                          <a:latin typeface="Cambria"/>
                          <a:ea typeface="Times New Roman"/>
                          <a:cs typeface="Times New Roman"/>
                        </a:rPr>
                        <a:t>Ποσά σε ευρώ</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275324">
                <a:tc>
                  <a:txBody>
                    <a:bodyPr/>
                    <a:lstStyle/>
                    <a:p>
                      <a:pPr>
                        <a:lnSpc>
                          <a:spcPct val="115000"/>
                        </a:lnSpc>
                        <a:spcAft>
                          <a:spcPts val="0"/>
                        </a:spcAft>
                      </a:pPr>
                      <a:r>
                        <a:rPr lang="el-GR" sz="1400" b="1" dirty="0">
                          <a:latin typeface="Cambria"/>
                          <a:ea typeface="Times New Roman"/>
                          <a:cs typeface="Times New Roman"/>
                        </a:rPr>
                        <a:t>Στοιχεία Οικονομικών Καταστάσεων</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solidFill>
                            <a:srgbClr val="000000"/>
                          </a:solidFill>
                          <a:latin typeface="Cambria"/>
                          <a:ea typeface="Times New Roman"/>
                          <a:cs typeface="Times New Roman"/>
                        </a:rPr>
                        <a:t>Υπόλοιπα</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solidFill>
                            <a:srgbClr val="000000"/>
                          </a:solidFill>
                          <a:latin typeface="Cambria"/>
                          <a:ea typeface="Times New Roman"/>
                          <a:cs typeface="Times New Roman"/>
                        </a:rPr>
                        <a:t>Ερμηνεία</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50650">
                <a:tc>
                  <a:txBody>
                    <a:bodyPr/>
                    <a:lstStyle/>
                    <a:p>
                      <a:pPr>
                        <a:lnSpc>
                          <a:spcPct val="115000"/>
                        </a:lnSpc>
                        <a:spcAft>
                          <a:spcPts val="0"/>
                        </a:spcAft>
                      </a:pPr>
                      <a:r>
                        <a:rPr lang="el-GR" sz="1400" dirty="0">
                          <a:latin typeface="Cambria"/>
                          <a:ea typeface="Times New Roman"/>
                          <a:cs typeface="Times New Roman"/>
                        </a:rPr>
                        <a:t>Εισπράξεις από Πελάτες (έσοδα ± μεταβολές λογαριασμών πελατών)</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Cambria"/>
                          <a:ea typeface="Times New Roman"/>
                          <a:cs typeface="Times New Roman"/>
                        </a:rPr>
                        <a:t>     679.058.638 </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rgbClr val="000000"/>
                          </a:solidFill>
                          <a:latin typeface="Cambria"/>
                          <a:ea typeface="Times New Roman"/>
                          <a:cs typeface="Times New Roman"/>
                        </a:rPr>
                        <a:t>Υπόλοιπα Πελατών 2009</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376623">
                <a:tc>
                  <a:txBody>
                    <a:bodyPr/>
                    <a:lstStyle/>
                    <a:p>
                      <a:pPr>
                        <a:lnSpc>
                          <a:spcPct val="115000"/>
                        </a:lnSpc>
                        <a:spcAft>
                          <a:spcPts val="0"/>
                        </a:spcAft>
                      </a:pPr>
                      <a:r>
                        <a:rPr lang="el-GR" sz="1400" dirty="0">
                          <a:solidFill>
                            <a:srgbClr val="000000"/>
                          </a:solidFill>
                          <a:latin typeface="Cambria"/>
                          <a:ea typeface="Times New Roman"/>
                          <a:cs typeface="Times New Roman"/>
                        </a:rPr>
                        <a:t>Πληρωμές σε Προμηθευτές και προσωπικό (Κόστος Πωλήσεων ± μεταβολές λογαριασμών αποθεμάτων, προμηθευτών, εργαζομένων)</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Cambria"/>
                          <a:ea typeface="Times New Roman"/>
                          <a:cs typeface="Times New Roman"/>
                        </a:rPr>
                        <a:t>-643.294.177</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rgbClr val="000000"/>
                          </a:solidFill>
                          <a:latin typeface="Cambria"/>
                          <a:ea typeface="Times New Roman"/>
                          <a:cs typeface="Times New Roman"/>
                        </a:rPr>
                        <a:t> = Κόστος πωληθέντων + Έξοδα διάθεσης + Έξοδα διοίκησης + Λοιπά Έξοδα + Μεταβολή Αποθεμάτων (2009-2008) + Μεταβολή Προμηθευτών και λοιπών υποχρεώσεων (2009-2008)</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50650">
                <a:tc>
                  <a:txBody>
                    <a:bodyPr/>
                    <a:lstStyle/>
                    <a:p>
                      <a:pPr>
                        <a:lnSpc>
                          <a:spcPct val="115000"/>
                        </a:lnSpc>
                        <a:spcAft>
                          <a:spcPts val="0"/>
                        </a:spcAft>
                      </a:pPr>
                      <a:r>
                        <a:rPr lang="el-GR" sz="1400" dirty="0">
                          <a:solidFill>
                            <a:srgbClr val="000000"/>
                          </a:solidFill>
                          <a:latin typeface="Cambria"/>
                          <a:ea typeface="Times New Roman"/>
                          <a:cs typeface="Times New Roman"/>
                        </a:rPr>
                        <a:t>Διαθέσιμα και Ισοδύναμα Εκμετάλλευσης</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Cambria"/>
                          <a:ea typeface="Times New Roman"/>
                          <a:cs typeface="Times New Roman"/>
                        </a:rPr>
                        <a:t>17.753.177</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rgbClr val="000000"/>
                          </a:solidFill>
                          <a:latin typeface="Cambria"/>
                          <a:ea typeface="Times New Roman"/>
                          <a:cs typeface="Times New Roman"/>
                        </a:rPr>
                        <a:t>Ταµειακά διαθέσιµα και ισοδύναµα αυτών</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50650">
                <a:tc>
                  <a:txBody>
                    <a:bodyPr/>
                    <a:lstStyle/>
                    <a:p>
                      <a:pPr>
                        <a:lnSpc>
                          <a:spcPct val="115000"/>
                        </a:lnSpc>
                        <a:spcAft>
                          <a:spcPts val="0"/>
                        </a:spcAft>
                      </a:pPr>
                      <a:r>
                        <a:rPr lang="el-GR" sz="1400" dirty="0">
                          <a:solidFill>
                            <a:srgbClr val="000000"/>
                          </a:solidFill>
                          <a:latin typeface="Cambria"/>
                          <a:ea typeface="Times New Roman"/>
                          <a:cs typeface="Times New Roman"/>
                        </a:rPr>
                        <a:t>Τόκοι που πληρώθηκαν (έξοδο = λογισθέντες τόκοι – οφειλόμενοι τόκοι)</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Cambria"/>
                          <a:ea typeface="Times New Roman"/>
                          <a:cs typeface="Times New Roman"/>
                        </a:rPr>
                        <a:t>-17.743.714</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rgbClr val="000000"/>
                          </a:solidFill>
                          <a:latin typeface="Cambria"/>
                          <a:ea typeface="Times New Roman"/>
                          <a:cs typeface="Times New Roman"/>
                        </a:rPr>
                        <a:t>Χρηµατοοικονοµικά έξοδα 2009</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75324">
                <a:tc>
                  <a:txBody>
                    <a:bodyPr/>
                    <a:lstStyle/>
                    <a:p>
                      <a:pPr>
                        <a:lnSpc>
                          <a:spcPct val="115000"/>
                        </a:lnSpc>
                        <a:spcAft>
                          <a:spcPts val="0"/>
                        </a:spcAft>
                      </a:pPr>
                      <a:r>
                        <a:rPr lang="el-GR" sz="1400" dirty="0">
                          <a:solidFill>
                            <a:srgbClr val="000000"/>
                          </a:solidFill>
                          <a:latin typeface="Cambria"/>
                          <a:ea typeface="Times New Roman"/>
                          <a:cs typeface="Times New Roman"/>
                        </a:rPr>
                        <a:t>Φόρος Εισοδήματος που πληρώθηκε</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Cambria"/>
                          <a:ea typeface="Times New Roman"/>
                          <a:cs typeface="Times New Roman"/>
                        </a:rPr>
                        <a:t>-2.790.767</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rgbClr val="000000"/>
                          </a:solidFill>
                          <a:latin typeface="Cambria"/>
                          <a:ea typeface="Times New Roman"/>
                          <a:cs typeface="Times New Roman"/>
                        </a:rPr>
                        <a:t>Φόρος εισοδήµατος 2009</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50650">
                <a:tc>
                  <a:txBody>
                    <a:bodyPr/>
                    <a:lstStyle/>
                    <a:p>
                      <a:pPr>
                        <a:lnSpc>
                          <a:spcPct val="115000"/>
                        </a:lnSpc>
                        <a:spcAft>
                          <a:spcPts val="0"/>
                        </a:spcAft>
                      </a:pPr>
                      <a:r>
                        <a:rPr lang="el-GR" sz="1400" b="1" dirty="0">
                          <a:solidFill>
                            <a:srgbClr val="000000"/>
                          </a:solidFill>
                          <a:latin typeface="Cambria"/>
                          <a:ea typeface="Times New Roman"/>
                          <a:cs typeface="Times New Roman"/>
                        </a:rPr>
                        <a:t>Καθαρή ροή μετρητών από Επιχειρηματικές Δραστηριότητες</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dirty="0">
                          <a:solidFill>
                            <a:srgbClr val="000000"/>
                          </a:solidFill>
                          <a:latin typeface="Cambria"/>
                          <a:ea typeface="Calibri"/>
                          <a:cs typeface="Times New Roman"/>
                        </a:rPr>
                        <a:t>         32.983.157</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Cambria"/>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Tree>
  </p:cSld>
  <p:clrMapOvr>
    <a:masterClrMapping/>
  </p:clrMapOvr>
  <p:transition/>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539552" y="908720"/>
            <a:ext cx="8352928"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p>
          <a:p>
            <a:r>
              <a:rPr lang="el-GR" b="1" dirty="0"/>
              <a:t>ΙΙ. Ταμειακές Ροές από Επενδυτικές </a:t>
            </a:r>
            <a:r>
              <a:rPr lang="el-GR" b="1" dirty="0" smtClean="0"/>
              <a:t>Δραστηριότητες</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 Πίνακας"/>
          <p:cNvGraphicFramePr>
            <a:graphicFrameLocks noGrp="1"/>
          </p:cNvGraphicFramePr>
          <p:nvPr/>
        </p:nvGraphicFramePr>
        <p:xfrm>
          <a:off x="251520" y="1988840"/>
          <a:ext cx="8640960" cy="4536504"/>
        </p:xfrm>
        <a:graphic>
          <a:graphicData uri="http://schemas.openxmlformats.org/drawingml/2006/table">
            <a:tbl>
              <a:tblPr/>
              <a:tblGrid>
                <a:gridCol w="3147640"/>
                <a:gridCol w="2310989"/>
                <a:gridCol w="3182331"/>
              </a:tblGrid>
              <a:tr h="465282">
                <a:tc gridSpan="3">
                  <a:txBody>
                    <a:bodyPr/>
                    <a:lstStyle/>
                    <a:p>
                      <a:pPr algn="ctr">
                        <a:lnSpc>
                          <a:spcPct val="115000"/>
                        </a:lnSpc>
                        <a:spcAft>
                          <a:spcPts val="0"/>
                        </a:spcAft>
                      </a:pPr>
                      <a:r>
                        <a:rPr lang="el-GR" sz="2400" dirty="0">
                          <a:solidFill>
                            <a:srgbClr val="000000"/>
                          </a:solidFill>
                          <a:latin typeface="+mn-lt"/>
                          <a:ea typeface="Times New Roman"/>
                          <a:cs typeface="Times New Roman"/>
                        </a:rPr>
                        <a:t>ΒΗΜΑ 2</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387735">
                <a:tc gridSpan="3">
                  <a:txBody>
                    <a:bodyPr/>
                    <a:lstStyle/>
                    <a:p>
                      <a:pPr algn="ctr">
                        <a:lnSpc>
                          <a:spcPct val="115000"/>
                        </a:lnSpc>
                        <a:spcAft>
                          <a:spcPts val="0"/>
                        </a:spcAft>
                      </a:pPr>
                      <a:r>
                        <a:rPr lang="el-GR" sz="2000" b="1" dirty="0">
                          <a:solidFill>
                            <a:srgbClr val="000000"/>
                          </a:solidFill>
                          <a:latin typeface="+mn-lt"/>
                          <a:ea typeface="Times New Roman"/>
                          <a:cs typeface="Times New Roman"/>
                        </a:rPr>
                        <a:t>Ποσά σε ευρώ</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r>
              <a:tr h="697924">
                <a:tc>
                  <a:txBody>
                    <a:bodyPr/>
                    <a:lstStyle/>
                    <a:p>
                      <a:pPr>
                        <a:lnSpc>
                          <a:spcPct val="115000"/>
                        </a:lnSpc>
                        <a:spcAft>
                          <a:spcPts val="0"/>
                        </a:spcAft>
                      </a:pPr>
                      <a:r>
                        <a:rPr lang="el-GR" sz="1800" dirty="0">
                          <a:solidFill>
                            <a:srgbClr val="000000"/>
                          </a:solidFill>
                          <a:latin typeface="+mn-lt"/>
                          <a:ea typeface="Times New Roman"/>
                          <a:cs typeface="Times New Roman"/>
                        </a:rPr>
                        <a:t>Στοιχεία Οικονομικών Καταστάσεων</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800" b="1" dirty="0">
                          <a:solidFill>
                            <a:srgbClr val="000000"/>
                          </a:solidFill>
                          <a:latin typeface="+mn-lt"/>
                          <a:ea typeface="Times New Roman"/>
                          <a:cs typeface="Times New Roman"/>
                        </a:rPr>
                        <a:t>Υπόλοιπα</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800" b="1" dirty="0">
                          <a:solidFill>
                            <a:srgbClr val="000000"/>
                          </a:solidFill>
                          <a:latin typeface="+mn-lt"/>
                          <a:ea typeface="Times New Roman"/>
                          <a:cs typeface="Times New Roman"/>
                        </a:rPr>
                        <a:t>Ερμηνεία</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46886">
                <a:tc>
                  <a:txBody>
                    <a:bodyPr/>
                    <a:lstStyle/>
                    <a:p>
                      <a:pPr>
                        <a:lnSpc>
                          <a:spcPct val="115000"/>
                        </a:lnSpc>
                        <a:spcAft>
                          <a:spcPts val="0"/>
                        </a:spcAft>
                      </a:pPr>
                      <a:r>
                        <a:rPr lang="el-GR" sz="2000" b="1" dirty="0">
                          <a:solidFill>
                            <a:srgbClr val="000000"/>
                          </a:solidFill>
                          <a:latin typeface="+mn-lt"/>
                          <a:ea typeface="Times New Roman"/>
                          <a:cs typeface="Times New Roman"/>
                        </a:rPr>
                        <a:t>Τόκοι που εισπράχθηκαν</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2000" dirty="0">
                          <a:solidFill>
                            <a:srgbClr val="000000"/>
                          </a:solidFill>
                          <a:latin typeface="+mn-lt"/>
                          <a:ea typeface="Times New Roman"/>
                          <a:cs typeface="Times New Roman"/>
                        </a:rPr>
                        <a:t>1.568.770</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800" dirty="0">
                          <a:solidFill>
                            <a:srgbClr val="000000"/>
                          </a:solidFill>
                          <a:latin typeface="+mn-lt"/>
                          <a:ea typeface="Times New Roman"/>
                          <a:cs typeface="Times New Roman"/>
                        </a:rPr>
                        <a:t>Μεταβολή Χρηµατοοικονοµικών εσόδων (2009-2008)</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775471">
                <a:tc>
                  <a:txBody>
                    <a:bodyPr/>
                    <a:lstStyle/>
                    <a:p>
                      <a:pPr>
                        <a:lnSpc>
                          <a:spcPct val="115000"/>
                        </a:lnSpc>
                        <a:spcAft>
                          <a:spcPts val="0"/>
                        </a:spcAft>
                      </a:pPr>
                      <a:r>
                        <a:rPr lang="el-GR" sz="2000" b="1" dirty="0">
                          <a:solidFill>
                            <a:srgbClr val="000000"/>
                          </a:solidFill>
                          <a:latin typeface="+mn-lt"/>
                          <a:ea typeface="Times New Roman"/>
                          <a:cs typeface="Times New Roman"/>
                        </a:rPr>
                        <a:t>Μερίσματα που εισπράχθηκαν</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2000" dirty="0">
                          <a:solidFill>
                            <a:srgbClr val="000000"/>
                          </a:solidFill>
                          <a:latin typeface="+mn-lt"/>
                          <a:ea typeface="Times New Roman"/>
                          <a:cs typeface="Times New Roman"/>
                        </a:rPr>
                        <a:t>64.754</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800" dirty="0">
                          <a:solidFill>
                            <a:srgbClr val="000000"/>
                          </a:solidFill>
                          <a:latin typeface="+mn-lt"/>
                          <a:ea typeface="Times New Roman"/>
                          <a:cs typeface="Times New Roman"/>
                        </a:rPr>
                        <a:t>Έσοδα από µερίσµατα</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63206">
                <a:tc>
                  <a:txBody>
                    <a:bodyPr/>
                    <a:lstStyle/>
                    <a:p>
                      <a:pPr>
                        <a:lnSpc>
                          <a:spcPct val="115000"/>
                        </a:lnSpc>
                        <a:spcAft>
                          <a:spcPts val="0"/>
                        </a:spcAft>
                      </a:pPr>
                      <a:r>
                        <a:rPr lang="el-GR" sz="2000" dirty="0">
                          <a:solidFill>
                            <a:srgbClr val="000000"/>
                          </a:solidFill>
                          <a:latin typeface="+mn-lt"/>
                          <a:ea typeface="Times New Roman"/>
                          <a:cs typeface="Times New Roman"/>
                        </a:rPr>
                        <a:t>Καθαρή ροή μετρητών από Επενδυτικές Δραστηριότητες </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2000" dirty="0">
                          <a:solidFill>
                            <a:srgbClr val="000000"/>
                          </a:solidFill>
                          <a:latin typeface="+mn-lt"/>
                          <a:ea typeface="Times New Roman"/>
                          <a:cs typeface="Times New Roman"/>
                        </a:rPr>
                        <a:t>1.633.524</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800" dirty="0">
                          <a:solidFill>
                            <a:srgbClr val="000000"/>
                          </a:solidFill>
                          <a:latin typeface="+mn-lt"/>
                          <a:ea typeface="Times New Roman"/>
                          <a:cs typeface="Times New Roman"/>
                        </a:rPr>
                        <a:t> </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Tree>
  </p:cSld>
  <p:clrMapOvr>
    <a:masterClrMapping/>
  </p:clrMapOvr>
  <p:transition/>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1115616" y="908720"/>
            <a:ext cx="7128792"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p>
          <a:p>
            <a:r>
              <a:rPr lang="el-GR" b="1" dirty="0"/>
              <a:t>ΙΙΙ. Ταμειακές Ροές από Χρηματοδοτικές </a:t>
            </a:r>
            <a:r>
              <a:rPr lang="el-GR" b="1" dirty="0" smtClean="0"/>
              <a:t>Δραστηριότητες</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 Πίνακας"/>
          <p:cNvGraphicFramePr>
            <a:graphicFrameLocks noGrp="1"/>
          </p:cNvGraphicFramePr>
          <p:nvPr/>
        </p:nvGraphicFramePr>
        <p:xfrm>
          <a:off x="251520" y="1844825"/>
          <a:ext cx="8640960" cy="4752526"/>
        </p:xfrm>
        <a:graphic>
          <a:graphicData uri="http://schemas.openxmlformats.org/drawingml/2006/table">
            <a:tbl>
              <a:tblPr/>
              <a:tblGrid>
                <a:gridCol w="3980726"/>
                <a:gridCol w="2245539"/>
                <a:gridCol w="2414695"/>
              </a:tblGrid>
              <a:tr h="714316">
                <a:tc gridSpan="3">
                  <a:txBody>
                    <a:bodyPr/>
                    <a:lstStyle/>
                    <a:p>
                      <a:pPr algn="ctr">
                        <a:lnSpc>
                          <a:spcPct val="115000"/>
                        </a:lnSpc>
                        <a:spcAft>
                          <a:spcPts val="0"/>
                        </a:spcAft>
                      </a:pPr>
                      <a:r>
                        <a:rPr lang="el-GR" sz="1800" dirty="0">
                          <a:solidFill>
                            <a:srgbClr val="000000"/>
                          </a:solidFill>
                          <a:latin typeface="+mn-lt"/>
                          <a:ea typeface="Times New Roman"/>
                          <a:cs typeface="Times New Roman"/>
                        </a:rPr>
                        <a:t>ΒΗΜΑ 3</a:t>
                      </a:r>
                      <a:endParaRPr lang="el-GR" sz="1600" dirty="0">
                        <a:latin typeface="+mn-lt"/>
                        <a:ea typeface="Calibri"/>
                        <a:cs typeface="Times New Roman"/>
                      </a:endParaRPr>
                    </a:p>
                    <a:p>
                      <a:pPr algn="ctr">
                        <a:lnSpc>
                          <a:spcPct val="115000"/>
                        </a:lnSpc>
                        <a:spcAft>
                          <a:spcPts val="0"/>
                        </a:spcAft>
                      </a:pPr>
                      <a:r>
                        <a:rPr lang="el-GR" sz="1800" b="1" dirty="0">
                          <a:solidFill>
                            <a:srgbClr val="000000"/>
                          </a:solidFill>
                          <a:latin typeface="+mn-lt"/>
                          <a:ea typeface="Times New Roman"/>
                          <a:cs typeface="Times New Roman"/>
                        </a:rPr>
                        <a:t>Ποσά σε ευρώ</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539407">
                <a:tc>
                  <a:txBody>
                    <a:bodyPr/>
                    <a:lstStyle/>
                    <a:p>
                      <a:pPr>
                        <a:lnSpc>
                          <a:spcPct val="115000"/>
                        </a:lnSpc>
                        <a:spcAft>
                          <a:spcPts val="0"/>
                        </a:spcAft>
                      </a:pPr>
                      <a:r>
                        <a:rPr lang="el-GR" sz="1600" dirty="0">
                          <a:solidFill>
                            <a:srgbClr val="000000"/>
                          </a:solidFill>
                          <a:latin typeface="+mn-lt"/>
                          <a:ea typeface="Times New Roman"/>
                          <a:cs typeface="Times New Roman"/>
                        </a:rPr>
                        <a:t>Στοιχεία Οικονομικών Καταστάσεων</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b="1" dirty="0">
                          <a:solidFill>
                            <a:srgbClr val="000000"/>
                          </a:solidFill>
                          <a:latin typeface="+mn-lt"/>
                          <a:ea typeface="Times New Roman"/>
                          <a:cs typeface="Times New Roman"/>
                        </a:rPr>
                        <a:t>Υπόλοιπα</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b="1" dirty="0">
                          <a:solidFill>
                            <a:srgbClr val="000000"/>
                          </a:solidFill>
                          <a:latin typeface="+mn-lt"/>
                          <a:ea typeface="Times New Roman"/>
                          <a:cs typeface="Times New Roman"/>
                        </a:rPr>
                        <a:t>Ερμηνεία</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606832">
                <a:tc>
                  <a:txBody>
                    <a:bodyPr/>
                    <a:lstStyle/>
                    <a:p>
                      <a:pPr>
                        <a:lnSpc>
                          <a:spcPct val="115000"/>
                        </a:lnSpc>
                        <a:spcAft>
                          <a:spcPts val="0"/>
                        </a:spcAft>
                      </a:pPr>
                      <a:r>
                        <a:rPr lang="el-GR" sz="1800" b="1" dirty="0">
                          <a:solidFill>
                            <a:srgbClr val="000000"/>
                          </a:solidFill>
                          <a:latin typeface="+mn-lt"/>
                          <a:ea typeface="Times New Roman"/>
                          <a:cs typeface="Times New Roman"/>
                        </a:rPr>
                        <a:t>Εισπράξεις από έκδοση ομολόγου</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800" dirty="0">
                          <a:solidFill>
                            <a:srgbClr val="000000"/>
                          </a:solidFill>
                          <a:latin typeface="+mn-lt"/>
                          <a:ea typeface="Times New Roman"/>
                          <a:cs typeface="Times New Roman"/>
                        </a:rPr>
                        <a:t>2.839.455</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600" dirty="0">
                          <a:solidFill>
                            <a:srgbClr val="000000"/>
                          </a:solidFill>
                          <a:latin typeface="+mn-lt"/>
                          <a:ea typeface="Times New Roman"/>
                          <a:cs typeface="Times New Roman"/>
                        </a:rPr>
                        <a:t>Παράγωγα</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14316">
                <a:tc>
                  <a:txBody>
                    <a:bodyPr/>
                    <a:lstStyle/>
                    <a:p>
                      <a:pPr>
                        <a:lnSpc>
                          <a:spcPct val="115000"/>
                        </a:lnSpc>
                        <a:spcAft>
                          <a:spcPts val="0"/>
                        </a:spcAft>
                      </a:pPr>
                      <a:r>
                        <a:rPr lang="el-GR" sz="1800" b="1" dirty="0">
                          <a:solidFill>
                            <a:srgbClr val="000000"/>
                          </a:solidFill>
                          <a:latin typeface="+mn-lt"/>
                          <a:ea typeface="Times New Roman"/>
                          <a:cs typeface="Times New Roman"/>
                        </a:rPr>
                        <a:t>Αποπληρωμή Μακροχρόνιων Δανείων</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dirty="0">
                          <a:solidFill>
                            <a:srgbClr val="000000"/>
                          </a:solidFill>
                          <a:latin typeface="+mn-lt"/>
                          <a:ea typeface="Times New Roman"/>
                          <a:cs typeface="Times New Roman"/>
                        </a:rPr>
                        <a:t>-64.395.414</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dirty="0">
                          <a:solidFill>
                            <a:srgbClr val="000000"/>
                          </a:solidFill>
                          <a:latin typeface="+mn-lt"/>
                          <a:ea typeface="Times New Roman"/>
                          <a:cs typeface="Times New Roman"/>
                        </a:rPr>
                        <a:t>Μακροχρόνια Δάνεια</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10249">
                <a:tc>
                  <a:txBody>
                    <a:bodyPr/>
                    <a:lstStyle/>
                    <a:p>
                      <a:pPr>
                        <a:lnSpc>
                          <a:spcPct val="115000"/>
                        </a:lnSpc>
                        <a:spcAft>
                          <a:spcPts val="0"/>
                        </a:spcAft>
                      </a:pPr>
                      <a:r>
                        <a:rPr lang="el-GR" sz="1800" b="1" dirty="0">
                          <a:solidFill>
                            <a:srgbClr val="000000"/>
                          </a:solidFill>
                          <a:latin typeface="+mn-lt"/>
                          <a:ea typeface="Times New Roman"/>
                          <a:cs typeface="Times New Roman"/>
                        </a:rPr>
                        <a:t>Αποπληρωμή Χρηματοδοτικών Μισθώσεων</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800" dirty="0">
                          <a:solidFill>
                            <a:srgbClr val="000000"/>
                          </a:solidFill>
                          <a:latin typeface="+mn-lt"/>
                          <a:ea typeface="Times New Roman"/>
                          <a:cs typeface="Times New Roman"/>
                        </a:rPr>
                        <a:t>-6.069</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600" dirty="0">
                          <a:solidFill>
                            <a:srgbClr val="000000"/>
                          </a:solidFill>
                          <a:latin typeface="+mn-lt"/>
                          <a:ea typeface="Times New Roman"/>
                          <a:cs typeface="Times New Roman"/>
                        </a:rPr>
                        <a:t>Χρηματοδοτική Μίσθωση</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7157">
                <a:tc>
                  <a:txBody>
                    <a:bodyPr/>
                    <a:lstStyle/>
                    <a:p>
                      <a:pPr>
                        <a:lnSpc>
                          <a:spcPct val="115000"/>
                        </a:lnSpc>
                        <a:spcAft>
                          <a:spcPts val="0"/>
                        </a:spcAft>
                      </a:pPr>
                      <a:r>
                        <a:rPr lang="el-GR" sz="1800" b="1" dirty="0">
                          <a:solidFill>
                            <a:srgbClr val="000000"/>
                          </a:solidFill>
                          <a:latin typeface="+mn-lt"/>
                          <a:ea typeface="Times New Roman"/>
                          <a:cs typeface="Times New Roman"/>
                        </a:rPr>
                        <a:t>Μερίσματα που πληρώθηκαν</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dirty="0">
                          <a:solidFill>
                            <a:srgbClr val="000000"/>
                          </a:solidFill>
                          <a:latin typeface="+mn-lt"/>
                          <a:ea typeface="Times New Roman"/>
                          <a:cs typeface="Times New Roman"/>
                        </a:rPr>
                        <a:t> </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dirty="0">
                          <a:solidFill>
                            <a:srgbClr val="000000"/>
                          </a:solidFill>
                          <a:latin typeface="+mn-lt"/>
                          <a:ea typeface="Times New Roman"/>
                          <a:cs typeface="Times New Roman"/>
                        </a:rPr>
                        <a:t> </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10249">
                <a:tc>
                  <a:txBody>
                    <a:bodyPr/>
                    <a:lstStyle/>
                    <a:p>
                      <a:pPr>
                        <a:lnSpc>
                          <a:spcPct val="115000"/>
                        </a:lnSpc>
                        <a:spcAft>
                          <a:spcPts val="0"/>
                        </a:spcAft>
                      </a:pPr>
                      <a:r>
                        <a:rPr lang="el-GR" sz="1800" dirty="0">
                          <a:solidFill>
                            <a:srgbClr val="000000"/>
                          </a:solidFill>
                          <a:latin typeface="+mn-lt"/>
                          <a:ea typeface="Times New Roman"/>
                          <a:cs typeface="Times New Roman"/>
                        </a:rPr>
                        <a:t>Καθαρή ροή μετρητών από Χρηματοδοτικές Δραστηριότητες</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800" b="1" dirty="0">
                          <a:solidFill>
                            <a:srgbClr val="000000"/>
                          </a:solidFill>
                          <a:latin typeface="+mn-lt"/>
                          <a:ea typeface="Times New Roman"/>
                          <a:cs typeface="Times New Roman"/>
                        </a:rPr>
                        <a:t>-61.562.028</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600" dirty="0">
                          <a:solidFill>
                            <a:srgbClr val="000000"/>
                          </a:solidFill>
                          <a:latin typeface="+mn-lt"/>
                          <a:ea typeface="Times New Roman"/>
                          <a:cs typeface="Times New Roman"/>
                        </a:rPr>
                        <a:t> </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431032" y="1052736"/>
            <a:ext cx="871296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 </a:t>
            </a:r>
            <a:r>
              <a:rPr lang="el-GR" b="1" dirty="0" smtClean="0"/>
              <a:t>Ι</a:t>
            </a:r>
            <a:r>
              <a:rPr lang="en-US" b="1" dirty="0" smtClean="0"/>
              <a:t>V</a:t>
            </a:r>
            <a:r>
              <a:rPr lang="el-GR" b="1" dirty="0"/>
              <a:t>. </a:t>
            </a:r>
            <a:r>
              <a:rPr lang="el-GR" b="1" dirty="0" smtClean="0"/>
              <a:t>Αποτέλεσμα</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 Πίνακας"/>
          <p:cNvGraphicFramePr>
            <a:graphicFrameLocks noGrp="1"/>
          </p:cNvGraphicFramePr>
          <p:nvPr/>
        </p:nvGraphicFramePr>
        <p:xfrm>
          <a:off x="251520" y="1772817"/>
          <a:ext cx="8712968" cy="4392486"/>
        </p:xfrm>
        <a:graphic>
          <a:graphicData uri="http://schemas.openxmlformats.org/drawingml/2006/table">
            <a:tbl>
              <a:tblPr/>
              <a:tblGrid>
                <a:gridCol w="4438386"/>
                <a:gridCol w="4274582"/>
              </a:tblGrid>
              <a:tr h="976108">
                <a:tc gridSpan="2">
                  <a:txBody>
                    <a:bodyPr/>
                    <a:lstStyle/>
                    <a:p>
                      <a:pPr algn="ctr">
                        <a:lnSpc>
                          <a:spcPct val="115000"/>
                        </a:lnSpc>
                        <a:spcAft>
                          <a:spcPts val="0"/>
                        </a:spcAft>
                      </a:pPr>
                      <a:r>
                        <a:rPr lang="el-GR" sz="1800" b="1" dirty="0">
                          <a:solidFill>
                            <a:srgbClr val="000000"/>
                          </a:solidFill>
                          <a:latin typeface="Cambria"/>
                          <a:ea typeface="Times New Roman"/>
                          <a:cs typeface="Times New Roman"/>
                        </a:rPr>
                        <a:t>ΒΗΜΑ 4</a:t>
                      </a:r>
                      <a:endParaRPr lang="el-GR" sz="1600" dirty="0">
                        <a:latin typeface="Cambria"/>
                        <a:ea typeface="Calibri"/>
                        <a:cs typeface="Times New Roman"/>
                      </a:endParaRPr>
                    </a:p>
                    <a:p>
                      <a:pPr algn="ctr">
                        <a:lnSpc>
                          <a:spcPct val="115000"/>
                        </a:lnSpc>
                        <a:spcAft>
                          <a:spcPts val="0"/>
                        </a:spcAft>
                      </a:pPr>
                      <a:r>
                        <a:rPr lang="el-GR" sz="1800" b="1" dirty="0">
                          <a:solidFill>
                            <a:srgbClr val="000000"/>
                          </a:solidFill>
                          <a:latin typeface="Cambria"/>
                          <a:ea typeface="Times New Roman"/>
                          <a:cs typeface="Times New Roman"/>
                        </a:rPr>
                        <a:t>Ποσά σε ευρώ</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hMerge="1">
                  <a:txBody>
                    <a:bodyPr/>
                    <a:lstStyle/>
                    <a:p>
                      <a:endParaRPr lang="el-GR"/>
                    </a:p>
                  </a:txBody>
                  <a:tcPr/>
                </a:tc>
              </a:tr>
              <a:tr h="976108">
                <a:tc>
                  <a:txBody>
                    <a:bodyPr/>
                    <a:lstStyle/>
                    <a:p>
                      <a:pPr>
                        <a:lnSpc>
                          <a:spcPct val="115000"/>
                        </a:lnSpc>
                        <a:spcAft>
                          <a:spcPts val="0"/>
                        </a:spcAft>
                      </a:pPr>
                      <a:r>
                        <a:rPr lang="el-GR" sz="1800" dirty="0">
                          <a:solidFill>
                            <a:srgbClr val="000000"/>
                          </a:solidFill>
                          <a:latin typeface="Cambria"/>
                          <a:ea typeface="Times New Roman"/>
                          <a:cs typeface="Times New Roman"/>
                        </a:rPr>
                        <a:t>Καθαρή Ροή Μετρητών από Επιχειρηματικές Δραστηριότητες</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dirty="0">
                          <a:solidFill>
                            <a:srgbClr val="000000"/>
                          </a:solidFill>
                          <a:latin typeface="Cambria"/>
                          <a:ea typeface="Times New Roman"/>
                          <a:cs typeface="Times New Roman"/>
                        </a:rPr>
                        <a:t>32.983.157</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6108">
                <a:tc>
                  <a:txBody>
                    <a:bodyPr/>
                    <a:lstStyle/>
                    <a:p>
                      <a:pPr>
                        <a:lnSpc>
                          <a:spcPct val="115000"/>
                        </a:lnSpc>
                        <a:spcAft>
                          <a:spcPts val="0"/>
                        </a:spcAft>
                      </a:pPr>
                      <a:r>
                        <a:rPr lang="el-GR" sz="1800" dirty="0">
                          <a:solidFill>
                            <a:srgbClr val="000000"/>
                          </a:solidFill>
                          <a:latin typeface="Cambria"/>
                          <a:ea typeface="Times New Roman"/>
                          <a:cs typeface="Times New Roman"/>
                        </a:rPr>
                        <a:t>Καθαρή Ροή Μετρητών από Επενδυτικές Δραστηριότητες</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l-GR" sz="1800" dirty="0">
                          <a:solidFill>
                            <a:srgbClr val="000000"/>
                          </a:solidFill>
                          <a:latin typeface="Cambria"/>
                          <a:ea typeface="Times New Roman"/>
                          <a:cs typeface="Times New Roman"/>
                        </a:rPr>
                        <a:t>-61.562.028</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6108">
                <a:tc>
                  <a:txBody>
                    <a:bodyPr/>
                    <a:lstStyle/>
                    <a:p>
                      <a:pPr>
                        <a:lnSpc>
                          <a:spcPct val="115000"/>
                        </a:lnSpc>
                        <a:spcAft>
                          <a:spcPts val="0"/>
                        </a:spcAft>
                      </a:pPr>
                      <a:r>
                        <a:rPr lang="el-GR" sz="1800" dirty="0">
                          <a:solidFill>
                            <a:srgbClr val="000000"/>
                          </a:solidFill>
                          <a:latin typeface="Cambria"/>
                          <a:ea typeface="Times New Roman"/>
                          <a:cs typeface="Times New Roman"/>
                        </a:rPr>
                        <a:t>Καθαρή Ροή Μετρητών από Χρηματοδοτικές Δραστηριότητες</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dirty="0">
                          <a:solidFill>
                            <a:srgbClr val="000000"/>
                          </a:solidFill>
                          <a:latin typeface="Cambria"/>
                          <a:ea typeface="Times New Roman"/>
                          <a:cs typeface="Times New Roman"/>
                        </a:rPr>
                        <a:t>1.633.524</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054">
                <a:tc>
                  <a:txBody>
                    <a:bodyPr/>
                    <a:lstStyle/>
                    <a:p>
                      <a:pPr>
                        <a:lnSpc>
                          <a:spcPct val="115000"/>
                        </a:lnSpc>
                        <a:spcAft>
                          <a:spcPts val="0"/>
                        </a:spcAft>
                      </a:pPr>
                      <a:r>
                        <a:rPr lang="el-GR" sz="1800" b="1" dirty="0">
                          <a:solidFill>
                            <a:srgbClr val="000000"/>
                          </a:solidFill>
                          <a:latin typeface="Cambria"/>
                          <a:ea typeface="Times New Roman"/>
                          <a:cs typeface="Times New Roman"/>
                        </a:rPr>
                        <a:t>Καθαρή Μείωση Ταμειακών Ροών</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l-GR" sz="1800" b="1" dirty="0">
                          <a:solidFill>
                            <a:srgbClr val="000000"/>
                          </a:solidFill>
                          <a:latin typeface="Cambria"/>
                          <a:ea typeface="Times New Roman"/>
                          <a:cs typeface="Times New Roman"/>
                        </a:rPr>
                        <a:t>-26.945.347</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 Θέση αριθμού διαφάνειας"/>
          <p:cNvSpPr>
            <a:spLocks noGrp="1"/>
          </p:cNvSpPr>
          <p:nvPr>
            <p:ph type="sldNum" sz="quarter" idx="12"/>
          </p:nvPr>
        </p:nvSpPr>
        <p:spPr/>
        <p:txBody>
          <a:bodyPr/>
          <a:lstStyle/>
          <a:p>
            <a:fld id="{D5749F1D-BA61-48D9-8B82-4B1F9C6348F4}" type="slidenum">
              <a:rPr lang="el-GR" smtClean="0"/>
              <a:pPr/>
              <a:t>543</a:t>
            </a:fld>
            <a:endParaRPr lang="el-GR" dirty="0"/>
          </a:p>
        </p:txBody>
      </p:sp>
    </p:spTree>
  </p:cSld>
  <p:clrMapOvr>
    <a:masterClrMapping/>
  </p:clrMapOvr>
  <p:transition/>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ΠΑΡΑΔΕΙΓΜΑ </a:t>
            </a:r>
            <a:r>
              <a:rPr lang="el-GR" sz="2800" b="1" dirty="0">
                <a:solidFill>
                  <a:srgbClr val="FF0000"/>
                </a:solidFill>
              </a:rPr>
              <a:t>ΠΗΓΩΝ ΧΡΗΣΕΩΝ ΚΕΦΑΛΑΙΩΝ &amp; ΚΑΤΑΡΤΙΣΗΣ ΤΑΜΕΙΑΚΩΝ ΡΟΩΝ (ΧΡΗΣΕΙΣ </a:t>
            </a:r>
            <a:r>
              <a:rPr lang="el-GR" sz="2800" b="1" dirty="0" smtClean="0">
                <a:solidFill>
                  <a:srgbClr val="FF0000"/>
                </a:solidFill>
              </a:rPr>
              <a:t>‘08-’09</a:t>
            </a:r>
            <a:r>
              <a:rPr lang="el-GR" sz="2800" b="1" dirty="0">
                <a:solidFill>
                  <a:srgbClr val="FF0000"/>
                </a:solidFill>
              </a:rPr>
              <a:t>)</a:t>
            </a:r>
            <a:endParaRPr lang="el-GR" sz="2800" dirty="0">
              <a:solidFill>
                <a:srgbClr val="FF0000"/>
              </a:solidFill>
            </a:endParaRPr>
          </a:p>
        </p:txBody>
      </p:sp>
      <p:sp>
        <p:nvSpPr>
          <p:cNvPr id="87041" name="Rectangle 1"/>
          <p:cNvSpPr>
            <a:spLocks noChangeArrowheads="1"/>
          </p:cNvSpPr>
          <p:nvPr/>
        </p:nvSpPr>
        <p:spPr bwMode="auto">
          <a:xfrm>
            <a:off x="0" y="1124744"/>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r>
              <a:rPr lang="el-GR" b="1" dirty="0" smtClean="0"/>
              <a:t> Συμπέρασμα </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473" name="Rectangle 1"/>
          <p:cNvSpPr>
            <a:spLocks noChangeArrowheads="1"/>
          </p:cNvSpPr>
          <p:nvPr/>
        </p:nvSpPr>
        <p:spPr bwMode="auto">
          <a:xfrm>
            <a:off x="251520" y="2148242"/>
            <a:ext cx="864096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mn-lt"/>
                <a:ea typeface="Times New Roman" pitchFamily="18" charset="0"/>
                <a:cs typeface="Times New Roman" pitchFamily="18" charset="0"/>
              </a:rPr>
              <a:t>Από την ανάλυση Ταμειακών Ροών είναι εμφανές ότι για τη χρήση 2009 η εταιρεία εμφανίζει σημαντική μείωση ταμειακών ροών, που οφείλεται κατά κύριο λόγο στη σημαντικού εύρος μείωση κατά 43% του τζίρου της εταιρείας, λόγω των αποτελεσμάτων της ύφεσης στην ελληνική οικονομία, καθώς και στον υψηλό δανεισμό, παρά τη σημαντική προσπάθεια της εταιρείας για μείωση του μακροπρόθεσμου δανεισμού κατά 25%.  </a:t>
            </a:r>
            <a:endParaRPr kumimoji="0" lang="el-GR" sz="2800" b="0" i="0" u="none" strike="noStrike" cap="none" normalizeH="0" baseline="0" dirty="0" smtClean="0">
              <a:ln>
                <a:noFill/>
              </a:ln>
              <a:solidFill>
                <a:schemeClr val="tx1"/>
              </a:solidFill>
              <a:effectLst/>
              <a:latin typeface="+mn-lt"/>
              <a:cs typeface="Arial" pitchFamily="34" charset="0"/>
            </a:endParaRPr>
          </a:p>
        </p:txBody>
      </p:sp>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544</a:t>
            </a:fld>
            <a:endParaRPr lang="el-GR" dirty="0"/>
          </a:p>
        </p:txBody>
      </p:sp>
    </p:spTree>
  </p:cSld>
  <p:clrMapOvr>
    <a:masterClrMapping/>
  </p:clrMapOvr>
  <p:transition/>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432048"/>
          </a:xfrm>
        </p:spPr>
        <p:txBody>
          <a:bodyPr>
            <a:noAutofit/>
          </a:bodyPr>
          <a:lstStyle/>
          <a:p>
            <a:r>
              <a:rPr lang="el-GR" sz="2800" b="1" dirty="0" smtClean="0">
                <a:solidFill>
                  <a:srgbClr val="FF0000"/>
                </a:solidFill>
              </a:rPr>
              <a:t>Άσκηση</a:t>
            </a:r>
            <a:endParaRPr lang="el-GR" sz="2800" dirty="0">
              <a:solidFill>
                <a:srgbClr val="FF0000"/>
              </a:solidFill>
            </a:endParaRPr>
          </a:p>
        </p:txBody>
      </p:sp>
      <p:sp>
        <p:nvSpPr>
          <p:cNvPr id="56321" name="Rectangle 1"/>
          <p:cNvSpPr>
            <a:spLocks noChangeArrowheads="1"/>
          </p:cNvSpPr>
          <p:nvPr/>
        </p:nvSpPr>
        <p:spPr bwMode="auto">
          <a:xfrm>
            <a:off x="539552" y="692696"/>
            <a:ext cx="8078945"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l-GR" sz="2400" dirty="0" smtClean="0">
                <a:latin typeface="+mj-lt"/>
                <a:ea typeface="Calibri" pitchFamily="34" charset="0"/>
                <a:cs typeface="Times New Roman" pitchFamily="18" charset="0"/>
              </a:rPr>
              <a:t>Ο συγκριτικός Ισολογισμός και τα Αποτελέσματα Χρήσεως της Εταιρείας ΔΟΜΙΚΟΣ ΑΕ έχουν ως εξής την 31-12-16 </a:t>
            </a:r>
            <a:endPar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endParaRPr>
          </a:p>
        </p:txBody>
      </p:sp>
      <p:graphicFrame>
        <p:nvGraphicFramePr>
          <p:cNvPr id="6" name="5 - Πίνακας"/>
          <p:cNvGraphicFramePr>
            <a:graphicFrameLocks noGrp="1"/>
          </p:cNvGraphicFramePr>
          <p:nvPr/>
        </p:nvGraphicFramePr>
        <p:xfrm>
          <a:off x="323528" y="1500258"/>
          <a:ext cx="8568952" cy="5096431"/>
        </p:xfrm>
        <a:graphic>
          <a:graphicData uri="http://schemas.openxmlformats.org/drawingml/2006/table">
            <a:tbl>
              <a:tblPr>
                <a:tableStyleId>{22838BEF-8BB2-4498-84A7-C5851F593DF1}</a:tableStyleId>
              </a:tblPr>
              <a:tblGrid>
                <a:gridCol w="4682005"/>
                <a:gridCol w="1766794"/>
                <a:gridCol w="2120153"/>
              </a:tblGrid>
              <a:tr h="305469">
                <a:tc gridSpan="3">
                  <a:txBody>
                    <a:bodyPr/>
                    <a:lstStyle/>
                    <a:p>
                      <a:pPr algn="ctr" fontAlgn="b"/>
                      <a:r>
                        <a:rPr lang="el-GR" sz="2000" b="1" u="none" strike="noStrike" dirty="0"/>
                        <a:t>ΙΣΟΛΟΓΙΣΜΟΣ 31/12/2015</a:t>
                      </a:r>
                      <a:endParaRPr lang="el-GR" sz="2000" b="1" i="0" u="none" strike="noStrike" dirty="0">
                        <a:solidFill>
                          <a:srgbClr val="000000"/>
                        </a:solidFill>
                        <a:latin typeface="Calibri"/>
                      </a:endParaRPr>
                    </a:p>
                  </a:txBody>
                  <a:tcPr marL="9525" marR="9525" marT="9525" marB="0" anchor="b"/>
                </a:tc>
                <a:tc hMerge="1">
                  <a:txBody>
                    <a:bodyPr/>
                    <a:lstStyle/>
                    <a:p>
                      <a:pPr algn="l" fontAlgn="b"/>
                      <a:endParaRPr lang="el-GR" sz="1800" b="0" i="0" u="none" strike="noStrike">
                        <a:solidFill>
                          <a:srgbClr val="000000"/>
                        </a:solidFill>
                        <a:latin typeface="Calibri"/>
                      </a:endParaRPr>
                    </a:p>
                  </a:txBody>
                  <a:tcPr marL="9525" marR="9525" marT="9525" marB="0" anchor="b"/>
                </a:tc>
                <a:tc hMerge="1">
                  <a:txBody>
                    <a:bodyPr/>
                    <a:lstStyle/>
                    <a:p>
                      <a:pPr algn="l" fontAlgn="b"/>
                      <a:endParaRPr lang="el-GR" sz="1800" b="0" i="0" u="none" strike="noStrike" dirty="0">
                        <a:solidFill>
                          <a:srgbClr val="000000"/>
                        </a:solidFill>
                        <a:latin typeface="Calibri"/>
                      </a:endParaRPr>
                    </a:p>
                  </a:txBody>
                  <a:tcPr marL="9525" marR="9525" marT="9525" marB="0" anchor="b"/>
                </a:tc>
              </a:tr>
              <a:tr h="275848">
                <a:tc gridSpan="3">
                  <a:txBody>
                    <a:bodyPr/>
                    <a:lstStyle/>
                    <a:p>
                      <a:pPr algn="ctr" fontAlgn="b"/>
                      <a:r>
                        <a:rPr lang="el-GR" sz="1800" b="1" u="none" strike="noStrike" dirty="0"/>
                        <a:t>ΔΟΜΙΚΟΣ </a:t>
                      </a:r>
                      <a:r>
                        <a:rPr lang="el-GR" sz="1800" b="1" u="none" strike="noStrike" dirty="0" smtClean="0"/>
                        <a:t>ΑΕ</a:t>
                      </a:r>
                      <a:endParaRPr lang="el-GR" sz="1800" b="1" i="0" u="none" strike="noStrike" dirty="0">
                        <a:solidFill>
                          <a:srgbClr val="000000"/>
                        </a:solidFill>
                        <a:latin typeface="Calibri"/>
                      </a:endParaRPr>
                    </a:p>
                  </a:txBody>
                  <a:tcPr marL="9525" marR="9525" marT="9525" marB="0" anchor="b"/>
                </a:tc>
                <a:tc hMerge="1">
                  <a:txBody>
                    <a:bodyPr/>
                    <a:lstStyle/>
                    <a:p>
                      <a:pPr algn="l" fontAlgn="b"/>
                      <a:endParaRPr lang="el-GR" sz="1800" b="0" i="0" u="none" strike="noStrike" dirty="0">
                        <a:solidFill>
                          <a:srgbClr val="000000"/>
                        </a:solidFill>
                        <a:latin typeface="Calibri"/>
                      </a:endParaRPr>
                    </a:p>
                  </a:txBody>
                  <a:tcPr marL="9525" marR="9525" marT="9525" marB="0" anchor="b"/>
                </a:tc>
                <a:tc hMerge="1">
                  <a:txBody>
                    <a:bodyPr/>
                    <a:lstStyle/>
                    <a:p>
                      <a:pPr algn="l" fontAlgn="b"/>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ΠΟΣΑ ΣΕ ΧΙΛΙΑΔΕΣ ΕΥΡΩ</a:t>
                      </a:r>
                      <a:endParaRPr lang="el-GR" sz="1800" b="0" i="0" u="none" strike="noStrike" dirty="0">
                        <a:solidFill>
                          <a:srgbClr val="000000"/>
                        </a:solidFill>
                        <a:latin typeface="Calibri"/>
                      </a:endParaRPr>
                    </a:p>
                  </a:txBody>
                  <a:tcPr marL="9525" marR="9525" marT="9525" marB="0" anchor="b"/>
                </a:tc>
                <a:tc>
                  <a:txBody>
                    <a:bodyPr/>
                    <a:lstStyle/>
                    <a:p>
                      <a:pPr algn="ctr" fontAlgn="b"/>
                      <a:r>
                        <a:rPr lang="el-GR" sz="1800" b="1" u="none" strike="noStrike" dirty="0"/>
                        <a:t>2014</a:t>
                      </a:r>
                      <a:endParaRPr lang="el-GR" sz="1800" b="1" i="0" u="none" strike="noStrike" dirty="0">
                        <a:solidFill>
                          <a:srgbClr val="000000"/>
                        </a:solidFill>
                        <a:latin typeface="Calibri"/>
                      </a:endParaRPr>
                    </a:p>
                  </a:txBody>
                  <a:tcPr marL="9525" marR="9525" marT="9525" marB="0" anchor="b"/>
                </a:tc>
                <a:tc>
                  <a:txBody>
                    <a:bodyPr/>
                    <a:lstStyle/>
                    <a:p>
                      <a:pPr algn="ctr" fontAlgn="b"/>
                      <a:r>
                        <a:rPr lang="el-GR" sz="1800" b="1" u="none" strike="noStrike" dirty="0"/>
                        <a:t>2015</a:t>
                      </a:r>
                      <a:endParaRPr lang="el-GR" sz="1800" b="1" i="0" u="none" strike="noStrike" dirty="0">
                        <a:solidFill>
                          <a:srgbClr val="000000"/>
                        </a:solidFill>
                        <a:latin typeface="Calibri"/>
                      </a:endParaRPr>
                    </a:p>
                  </a:txBody>
                  <a:tcPr marL="9525" marR="9525" marT="9525" marB="0" anchor="b"/>
                </a:tc>
              </a:tr>
              <a:tr h="275848">
                <a:tc>
                  <a:txBody>
                    <a:bodyPr/>
                    <a:lstStyle/>
                    <a:p>
                      <a:pPr algn="l" fontAlgn="b"/>
                      <a:r>
                        <a:rPr lang="el-GR" sz="1800" b="1" u="none" strike="noStrike" dirty="0"/>
                        <a:t>ΕΝΕΡΓΗΤΙΚΟ</a:t>
                      </a:r>
                      <a:endParaRPr lang="el-GR" sz="1800" b="1" i="0" u="none" strike="noStrike" dirty="0">
                        <a:solidFill>
                          <a:srgbClr val="00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b="1" u="none" strike="noStrike" dirty="0">
                          <a:solidFill>
                            <a:srgbClr val="FF0000"/>
                          </a:solidFill>
                        </a:rPr>
                        <a:t>Α. ΚΥΚΛΟΦΟΡΟΥΝ ΕΝΕΡΓΗΤΙΚΟ</a:t>
                      </a:r>
                      <a:endParaRPr lang="el-GR" sz="1800" b="1" i="0" u="none" strike="noStrike" dirty="0">
                        <a:solidFill>
                          <a:srgbClr val="FF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ΜΕΤΡΗΤΑ</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900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3.000</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ΑΠΑΙΤΗΣΕΙΣ</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7.000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5.500</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ΑΠΟΘΕΜΑΤΑ</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8.000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10.000</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ΠΡΟΠΛΗΡΩΘΕΝΤΑ ΕΞΟΔΑ</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600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500</a:t>
                      </a:r>
                      <a:endParaRPr lang="el-GR" sz="1800" b="0" i="0" u="none" strike="noStrike" dirty="0">
                        <a:solidFill>
                          <a:srgbClr val="000000"/>
                        </a:solidFill>
                        <a:latin typeface="Calibri"/>
                      </a:endParaRPr>
                    </a:p>
                  </a:txBody>
                  <a:tcPr marL="9525" marR="9525" marT="9525" marB="0" anchor="b"/>
                </a:tc>
              </a:tr>
              <a:tr h="542439">
                <a:tc>
                  <a:txBody>
                    <a:bodyPr/>
                    <a:lstStyle/>
                    <a:p>
                      <a:pPr algn="l" fontAlgn="b"/>
                      <a:r>
                        <a:rPr lang="el-GR" sz="1800" u="none" strike="noStrike" dirty="0"/>
                        <a:t>ΣΥΝΟΛΟ ΚΥΚΛΟΦΟΡΟΥΝΤΟΣ ΕΝΕΡΓΗΤΙΚΟΥ</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16.500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19.000</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b="1" u="none" strike="noStrike" dirty="0">
                          <a:solidFill>
                            <a:srgbClr val="FF0000"/>
                          </a:solidFill>
                        </a:rPr>
                        <a:t>Β. ΠΑΓΙΟ ΕΝΕΡΓΗΤΙΚΟ</a:t>
                      </a:r>
                      <a:endParaRPr lang="el-GR" sz="1800" b="1" i="0" u="none" strike="noStrike" dirty="0">
                        <a:solidFill>
                          <a:srgbClr val="FF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ΜΑΚΡΟΧΡΟΝΙΕΣ ΕΠΕΝΔΥΣΕΙΣ</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2.000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5.000</a:t>
                      </a:r>
                      <a:endParaRPr lang="el-GR" sz="1800" b="0" i="0" u="none"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ΚΤΙΡΙΑ ΚΑΙ ΕΞΟΠΛΙΣΜΟΣ</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80.000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dirty="0"/>
                        <a:t>60.000</a:t>
                      </a:r>
                      <a:endParaRPr lang="el-GR" sz="1800" b="0" i="0" u="none" strike="noStrike" dirty="0">
                        <a:solidFill>
                          <a:srgbClr val="000000"/>
                        </a:solidFill>
                        <a:latin typeface="Calibri"/>
                      </a:endParaRPr>
                    </a:p>
                  </a:txBody>
                  <a:tcPr marL="9525" marR="9525" marT="9525" marB="0" anchor="b"/>
                </a:tc>
              </a:tr>
              <a:tr h="533956">
                <a:tc>
                  <a:txBody>
                    <a:bodyPr/>
                    <a:lstStyle/>
                    <a:p>
                      <a:pPr algn="l" fontAlgn="b"/>
                      <a:r>
                        <a:rPr lang="el-GR" sz="1800" u="none" strike="noStrike" dirty="0"/>
                        <a:t>ΑΠΟΣΒΕΣΘΕΝΤΑ ΚΤΙΡΙΑ ΚΑΙ ΕΞΟΠΛΙΣΜΟΣ</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sng" strike="noStrike" dirty="0"/>
                        <a:t>-8.000</a:t>
                      </a:r>
                      <a:endParaRPr lang="el-GR" sz="1800" b="0" i="0" u="sng" strike="noStrike" dirty="0">
                        <a:solidFill>
                          <a:srgbClr val="000000"/>
                        </a:solidFill>
                        <a:latin typeface="Calibri"/>
                      </a:endParaRPr>
                    </a:p>
                  </a:txBody>
                  <a:tcPr marL="9525" marR="9525" marT="9525" marB="0" anchor="b"/>
                </a:tc>
                <a:tc>
                  <a:txBody>
                    <a:bodyPr/>
                    <a:lstStyle/>
                    <a:p>
                      <a:pPr algn="r" fontAlgn="b"/>
                      <a:r>
                        <a:rPr lang="el-GR" sz="1800" u="sng" strike="noStrike" dirty="0"/>
                        <a:t>-4.000</a:t>
                      </a:r>
                      <a:endParaRPr lang="el-GR" sz="1800" b="0" i="0" u="sng" strike="noStrike" dirty="0">
                        <a:solidFill>
                          <a:srgbClr val="000000"/>
                        </a:solidFill>
                        <a:latin typeface="Calibri"/>
                      </a:endParaRPr>
                    </a:p>
                  </a:txBody>
                  <a:tcPr marL="9525" marR="9525" marT="9525" marB="0" anchor="b"/>
                </a:tc>
              </a:tr>
              <a:tr h="275848">
                <a:tc>
                  <a:txBody>
                    <a:bodyPr/>
                    <a:lstStyle/>
                    <a:p>
                      <a:pPr algn="l" fontAlgn="b"/>
                      <a:r>
                        <a:rPr lang="el-GR" sz="1800" u="none" strike="noStrike" dirty="0"/>
                        <a:t>ΣΥΝΟΛΟ ΠΑΓΙΟΥ ΕΝΕΡΓΗΤΙΚΟΥ</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sng" strike="noStrike" dirty="0"/>
                        <a:t>74.000</a:t>
                      </a:r>
                      <a:endParaRPr lang="el-GR" sz="1800" b="0" i="0" u="sng" strike="noStrike" dirty="0">
                        <a:solidFill>
                          <a:srgbClr val="000000"/>
                        </a:solidFill>
                        <a:latin typeface="Calibri"/>
                      </a:endParaRPr>
                    </a:p>
                  </a:txBody>
                  <a:tcPr marL="9525" marR="9525" marT="9525" marB="0" anchor="b"/>
                </a:tc>
                <a:tc>
                  <a:txBody>
                    <a:bodyPr/>
                    <a:lstStyle/>
                    <a:p>
                      <a:pPr algn="r" fontAlgn="b"/>
                      <a:r>
                        <a:rPr lang="el-GR" sz="1800" u="sng" strike="noStrike" dirty="0"/>
                        <a:t>61.000</a:t>
                      </a:r>
                      <a:endParaRPr lang="el-GR" sz="1800" b="0" i="0" u="sng" strike="noStrike" dirty="0">
                        <a:solidFill>
                          <a:srgbClr val="000000"/>
                        </a:solidFill>
                        <a:latin typeface="Calibri"/>
                      </a:endParaRPr>
                    </a:p>
                  </a:txBody>
                  <a:tcPr marL="9525" marR="9525" marT="9525" marB="0" anchor="b"/>
                </a:tc>
              </a:tr>
              <a:tr h="275848">
                <a:tc>
                  <a:txBody>
                    <a:bodyPr/>
                    <a:lstStyle/>
                    <a:p>
                      <a:pPr algn="l" fontAlgn="b"/>
                      <a:r>
                        <a:rPr lang="el-GR" sz="1800" b="1" u="none" strike="noStrike" dirty="0"/>
                        <a:t>ΓΕΝΙΚΟ ΣΥΝΟΛΟ ΕΝΕΡΓΗΤΙΚΟΥ</a:t>
                      </a:r>
                      <a:endParaRPr lang="el-GR" sz="1800" b="1" i="0" u="none" strike="noStrike" dirty="0">
                        <a:solidFill>
                          <a:srgbClr val="000000"/>
                        </a:solidFill>
                        <a:latin typeface="Calibri"/>
                      </a:endParaRPr>
                    </a:p>
                  </a:txBody>
                  <a:tcPr marL="9525" marR="9525" marT="9525" marB="0" anchor="b"/>
                </a:tc>
                <a:tc>
                  <a:txBody>
                    <a:bodyPr/>
                    <a:lstStyle/>
                    <a:p>
                      <a:pPr algn="r" fontAlgn="b"/>
                      <a:r>
                        <a:rPr lang="el-GR" sz="1800" b="1" u="none" strike="noStrike" dirty="0"/>
                        <a:t>90.500</a:t>
                      </a:r>
                      <a:endParaRPr lang="el-GR" sz="1800" b="1" i="0" u="none" strike="noStrike" dirty="0">
                        <a:solidFill>
                          <a:srgbClr val="000000"/>
                        </a:solidFill>
                        <a:latin typeface="Calibri"/>
                      </a:endParaRPr>
                    </a:p>
                  </a:txBody>
                  <a:tcPr marL="9525" marR="9525" marT="9525" marB="0" anchor="b"/>
                </a:tc>
                <a:tc>
                  <a:txBody>
                    <a:bodyPr/>
                    <a:lstStyle/>
                    <a:p>
                      <a:pPr algn="r" fontAlgn="b"/>
                      <a:r>
                        <a:rPr lang="el-GR" sz="1800" b="1" u="none" strike="noStrike" dirty="0"/>
                        <a:t>80.000</a:t>
                      </a:r>
                      <a:endParaRPr lang="el-GR" sz="1800" b="1" i="0" u="none" strike="noStrike" dirty="0">
                        <a:solidFill>
                          <a:srgbClr val="000000"/>
                        </a:solidFill>
                        <a:latin typeface="Calibri"/>
                      </a:endParaRPr>
                    </a:p>
                  </a:txBody>
                  <a:tcPr marL="9525" marR="9525" marT="9525" marB="0" anchor="b"/>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545</a:t>
            </a:fld>
            <a:endParaRPr lang="el-GR" dirty="0"/>
          </a:p>
        </p:txBody>
      </p:sp>
    </p:spTree>
  </p:cSld>
  <p:clrMapOvr>
    <a:masterClrMapping/>
  </p:clrMapOvr>
  <p:transition/>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b="1" dirty="0" smtClean="0">
                <a:solidFill>
                  <a:srgbClr val="FF0000"/>
                </a:solidFill>
              </a:rPr>
              <a:t>Άσκηση</a:t>
            </a:r>
            <a:endParaRPr lang="el-GR" sz="2800" dirty="0">
              <a:solidFill>
                <a:srgbClr val="FF0000"/>
              </a:solidFill>
            </a:endParaRPr>
          </a:p>
        </p:txBody>
      </p:sp>
      <p:graphicFrame>
        <p:nvGraphicFramePr>
          <p:cNvPr id="5" name="4 - Πίνακας"/>
          <p:cNvGraphicFramePr>
            <a:graphicFrameLocks noGrp="1"/>
          </p:cNvGraphicFramePr>
          <p:nvPr/>
        </p:nvGraphicFramePr>
        <p:xfrm>
          <a:off x="251521" y="980727"/>
          <a:ext cx="8640960" cy="5666467"/>
        </p:xfrm>
        <a:graphic>
          <a:graphicData uri="http://schemas.openxmlformats.org/drawingml/2006/table">
            <a:tbl>
              <a:tblPr>
                <a:tableStyleId>{22838BEF-8BB2-4498-84A7-C5851F593DF1}</a:tableStyleId>
              </a:tblPr>
              <a:tblGrid>
                <a:gridCol w="5632054"/>
                <a:gridCol w="1517311"/>
                <a:gridCol w="1491595"/>
              </a:tblGrid>
              <a:tr h="423749">
                <a:tc gridSpan="3">
                  <a:txBody>
                    <a:bodyPr/>
                    <a:lstStyle/>
                    <a:p>
                      <a:pPr algn="ctr" fontAlgn="b"/>
                      <a:r>
                        <a:rPr lang="el-GR" sz="2400" b="1" u="none" strike="noStrike" dirty="0"/>
                        <a:t>ΠΑΘΗΤΙΚΟ ΚΑΙ </a:t>
                      </a:r>
                      <a:r>
                        <a:rPr lang="el-GR" sz="2400" b="1" u="none" strike="noStrike" dirty="0" smtClean="0"/>
                        <a:t>ΚΕΦΑΛΑΙΟ</a:t>
                      </a:r>
                      <a:endParaRPr lang="el-GR" sz="2400" b="1" i="0" u="none" strike="noStrike" dirty="0">
                        <a:solidFill>
                          <a:srgbClr val="000000"/>
                        </a:solidFill>
                        <a:latin typeface="Calibri"/>
                      </a:endParaRPr>
                    </a:p>
                  </a:txBody>
                  <a:tcPr marL="9525" marR="9525" marT="9525" marB="0" anchor="b"/>
                </a:tc>
                <a:tc hMerge="1">
                  <a:txBody>
                    <a:bodyPr/>
                    <a:lstStyle/>
                    <a:p>
                      <a:pPr algn="l" fontAlgn="b"/>
                      <a:endParaRPr lang="el-GR" sz="2400" b="0" i="0" u="none" strike="noStrike">
                        <a:solidFill>
                          <a:srgbClr val="000000"/>
                        </a:solidFill>
                        <a:latin typeface="Calibri"/>
                      </a:endParaRPr>
                    </a:p>
                  </a:txBody>
                  <a:tcPr marL="9525" marR="9525" marT="9525" marB="0" anchor="b"/>
                </a:tc>
                <a:tc hMerge="1">
                  <a:txBody>
                    <a:bodyPr/>
                    <a:lstStyle/>
                    <a:p>
                      <a:pPr algn="l" fontAlgn="b"/>
                      <a:endParaRPr lang="el-GR" sz="2400" b="0" i="0" u="none" strike="noStrike" dirty="0">
                        <a:solidFill>
                          <a:srgbClr val="000000"/>
                        </a:solidFill>
                        <a:latin typeface="Calibri"/>
                      </a:endParaRPr>
                    </a:p>
                  </a:txBody>
                  <a:tcPr marL="9525" marR="9525" marT="9525" marB="0" anchor="b"/>
                </a:tc>
              </a:tr>
              <a:tr h="762410">
                <a:tc>
                  <a:txBody>
                    <a:bodyPr/>
                    <a:lstStyle/>
                    <a:p>
                      <a:pPr algn="l" fontAlgn="b"/>
                      <a:r>
                        <a:rPr lang="el-GR" sz="2400" b="1" u="none" strike="noStrike" dirty="0">
                          <a:solidFill>
                            <a:srgbClr val="FF0000"/>
                          </a:solidFill>
                        </a:rPr>
                        <a:t>Α. ΒΡΑΧΥΧΡΟΝΙΕΣ ΥΠΟΧΡΕΩΣΕΙΣ</a:t>
                      </a:r>
                      <a:endParaRPr lang="el-GR" sz="2400" b="1" i="0" u="none" strike="noStrike" dirty="0">
                        <a:solidFill>
                          <a:srgbClr val="FF0000"/>
                        </a:solidFill>
                        <a:latin typeface="Calibri"/>
                      </a:endParaRPr>
                    </a:p>
                  </a:txBody>
                  <a:tcPr marL="9525" marR="9525" marT="9525" marB="0" anchor="b"/>
                </a:tc>
                <a:tc>
                  <a:txBody>
                    <a:bodyPr/>
                    <a:lstStyle/>
                    <a:p>
                      <a:pPr algn="l" fontAlgn="b"/>
                      <a:r>
                        <a:rPr lang="el-GR" sz="2400" u="none" strike="noStrike" dirty="0"/>
                        <a:t> </a:t>
                      </a:r>
                      <a:endParaRPr lang="el-GR" sz="2400" b="0" i="0" u="none" strike="noStrike" dirty="0">
                        <a:solidFill>
                          <a:srgbClr val="000000"/>
                        </a:solidFill>
                        <a:latin typeface="Calibri"/>
                      </a:endParaRPr>
                    </a:p>
                  </a:txBody>
                  <a:tcPr marL="9525" marR="9525" marT="9525" marB="0" anchor="b"/>
                </a:tc>
                <a:tc>
                  <a:txBody>
                    <a:bodyPr/>
                    <a:lstStyle/>
                    <a:p>
                      <a:pPr algn="l" fontAlgn="b"/>
                      <a:r>
                        <a:rPr lang="el-GR" sz="2400" u="none" strike="noStrike" dirty="0"/>
                        <a:t> </a:t>
                      </a:r>
                      <a:endParaRPr lang="el-GR" sz="2400" b="0" i="0" u="none" strike="noStrike" dirty="0">
                        <a:solidFill>
                          <a:srgbClr val="000000"/>
                        </a:solidFill>
                        <a:latin typeface="Calibri"/>
                      </a:endParaRPr>
                    </a:p>
                  </a:txBody>
                  <a:tcPr marL="9525" marR="9525" marT="9525" marB="0" anchor="b"/>
                </a:tc>
              </a:tr>
              <a:tr h="762410">
                <a:tc>
                  <a:txBody>
                    <a:bodyPr/>
                    <a:lstStyle/>
                    <a:p>
                      <a:pPr algn="l" fontAlgn="b"/>
                      <a:r>
                        <a:rPr lang="el-GR" sz="2400" u="none" strike="noStrike" dirty="0"/>
                        <a:t>ΔΙΑΦΟΡΟΙ ΛΟΓΑΡΙΑΣΜΟΙ ΠΛΗΡΩΤΕΟΙ</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dirty="0"/>
                        <a:t>6.000</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dirty="0"/>
                        <a:t>8.000</a:t>
                      </a:r>
                      <a:endParaRPr lang="el-GR" sz="2400" b="0" i="0" u="none" strike="noStrike" dirty="0">
                        <a:solidFill>
                          <a:srgbClr val="000000"/>
                        </a:solidFill>
                        <a:latin typeface="Calibri"/>
                      </a:endParaRPr>
                    </a:p>
                  </a:txBody>
                  <a:tcPr marL="9525" marR="9525" marT="9525" marB="0" anchor="b"/>
                </a:tc>
              </a:tr>
              <a:tr h="762410">
                <a:tc>
                  <a:txBody>
                    <a:bodyPr/>
                    <a:lstStyle/>
                    <a:p>
                      <a:pPr algn="l" fontAlgn="b"/>
                      <a:r>
                        <a:rPr lang="el-GR" sz="2400" b="1" u="none" strike="noStrike" dirty="0">
                          <a:solidFill>
                            <a:srgbClr val="FF0000"/>
                          </a:solidFill>
                        </a:rPr>
                        <a:t>Β. ΜΑΚΡΟΧΡΟΝΙΕΣ ΥΠΟΧΡΕΩΣΕΙΣ</a:t>
                      </a:r>
                      <a:endParaRPr lang="el-GR" sz="2400" b="1" i="0" u="none" strike="noStrike" dirty="0">
                        <a:solidFill>
                          <a:srgbClr val="FF0000"/>
                        </a:solidFill>
                        <a:latin typeface="Calibri"/>
                      </a:endParaRPr>
                    </a:p>
                  </a:txBody>
                  <a:tcPr marL="9525" marR="9525" marT="9525" marB="0" anchor="b"/>
                </a:tc>
                <a:tc>
                  <a:txBody>
                    <a:bodyPr/>
                    <a:lstStyle/>
                    <a:p>
                      <a:pPr algn="l" fontAlgn="b"/>
                      <a:r>
                        <a:rPr lang="el-GR" sz="2400" u="none" strike="noStrike" dirty="0"/>
                        <a:t> </a:t>
                      </a:r>
                      <a:endParaRPr lang="el-GR" sz="2400" b="0" i="0" u="none" strike="noStrike" dirty="0">
                        <a:solidFill>
                          <a:srgbClr val="000000"/>
                        </a:solidFill>
                        <a:latin typeface="Calibri"/>
                      </a:endParaRPr>
                    </a:p>
                  </a:txBody>
                  <a:tcPr marL="9525" marR="9525" marT="9525" marB="0" anchor="b"/>
                </a:tc>
                <a:tc>
                  <a:txBody>
                    <a:bodyPr/>
                    <a:lstStyle/>
                    <a:p>
                      <a:pPr algn="l" fontAlgn="b"/>
                      <a:r>
                        <a:rPr lang="el-GR" sz="2400" u="none" strike="noStrike" dirty="0"/>
                        <a:t> </a:t>
                      </a:r>
                      <a:endParaRPr lang="el-GR" sz="2400" b="0" i="0" u="none" strike="noStrike" dirty="0">
                        <a:solidFill>
                          <a:srgbClr val="000000"/>
                        </a:solidFill>
                        <a:latin typeface="Calibri"/>
                      </a:endParaRPr>
                    </a:p>
                  </a:txBody>
                  <a:tcPr marL="9525" marR="9525" marT="9525" marB="0" anchor="b"/>
                </a:tc>
              </a:tr>
              <a:tr h="423749">
                <a:tc>
                  <a:txBody>
                    <a:bodyPr/>
                    <a:lstStyle/>
                    <a:p>
                      <a:pPr algn="l" fontAlgn="b"/>
                      <a:r>
                        <a:rPr lang="el-GR" sz="2400" u="none" strike="noStrike" dirty="0"/>
                        <a:t>ΟΜΟΛΟΓΙΑΚΟ ΔΑΝΕΙΟ</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dirty="0"/>
                        <a:t>24.000</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dirty="0"/>
                        <a:t>10.000</a:t>
                      </a:r>
                      <a:endParaRPr lang="el-GR" sz="2400" b="0" i="0" u="none" strike="noStrike" dirty="0">
                        <a:solidFill>
                          <a:srgbClr val="000000"/>
                        </a:solidFill>
                        <a:latin typeface="Calibri"/>
                      </a:endParaRPr>
                    </a:p>
                  </a:txBody>
                  <a:tcPr marL="9525" marR="9525" marT="9525" marB="0" anchor="b"/>
                </a:tc>
              </a:tr>
              <a:tr h="423749">
                <a:tc>
                  <a:txBody>
                    <a:bodyPr/>
                    <a:lstStyle/>
                    <a:p>
                      <a:pPr algn="l" fontAlgn="b"/>
                      <a:r>
                        <a:rPr lang="el-GR" sz="2400" b="1" u="none" strike="noStrike" dirty="0">
                          <a:solidFill>
                            <a:srgbClr val="FF0000"/>
                          </a:solidFill>
                        </a:rPr>
                        <a:t>Γ. ΙΔΙΑ ΚΕΦΑΛΑΙΑ</a:t>
                      </a:r>
                      <a:endParaRPr lang="el-GR" sz="2400" b="1" i="0" u="none" strike="noStrike" dirty="0">
                        <a:solidFill>
                          <a:srgbClr val="FF0000"/>
                        </a:solidFill>
                        <a:latin typeface="Calibri"/>
                      </a:endParaRPr>
                    </a:p>
                  </a:txBody>
                  <a:tcPr marL="9525" marR="9525" marT="9525" marB="0" anchor="b"/>
                </a:tc>
                <a:tc>
                  <a:txBody>
                    <a:bodyPr/>
                    <a:lstStyle/>
                    <a:p>
                      <a:pPr algn="l" fontAlgn="b"/>
                      <a:r>
                        <a:rPr lang="el-GR" sz="2400" u="none" strike="noStrike" dirty="0"/>
                        <a:t> </a:t>
                      </a:r>
                      <a:endParaRPr lang="el-GR" sz="2400" b="0" i="0" u="none" strike="noStrike" dirty="0">
                        <a:solidFill>
                          <a:srgbClr val="000000"/>
                        </a:solidFill>
                        <a:latin typeface="Calibri"/>
                      </a:endParaRPr>
                    </a:p>
                  </a:txBody>
                  <a:tcPr marL="9525" marR="9525" marT="9525" marB="0" anchor="b"/>
                </a:tc>
                <a:tc>
                  <a:txBody>
                    <a:bodyPr/>
                    <a:lstStyle/>
                    <a:p>
                      <a:pPr algn="l" fontAlgn="b"/>
                      <a:r>
                        <a:rPr lang="el-GR" sz="2400" u="none" strike="noStrike" dirty="0"/>
                        <a:t> </a:t>
                      </a:r>
                      <a:endParaRPr lang="el-GR" sz="2400" b="0" i="0" u="none" strike="noStrike" dirty="0">
                        <a:solidFill>
                          <a:srgbClr val="000000"/>
                        </a:solidFill>
                        <a:latin typeface="Calibri"/>
                      </a:endParaRPr>
                    </a:p>
                  </a:txBody>
                  <a:tcPr marL="9525" marR="9525" marT="9525" marB="0" anchor="b"/>
                </a:tc>
              </a:tr>
              <a:tr h="423749">
                <a:tc>
                  <a:txBody>
                    <a:bodyPr/>
                    <a:lstStyle/>
                    <a:p>
                      <a:pPr algn="l" fontAlgn="b"/>
                      <a:r>
                        <a:rPr lang="el-GR" sz="2400" u="none" strike="noStrike" dirty="0"/>
                        <a:t>ΜΕΤΟΧΙΚΟ ΚΕΦΑΛΑΙΟ</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dirty="0"/>
                        <a:t>20.000</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dirty="0"/>
                        <a:t>25.000</a:t>
                      </a:r>
                      <a:endParaRPr lang="el-GR" sz="2400" b="0" i="0" u="none" strike="noStrike" dirty="0">
                        <a:solidFill>
                          <a:srgbClr val="000000"/>
                        </a:solidFill>
                        <a:latin typeface="Calibri"/>
                      </a:endParaRPr>
                    </a:p>
                  </a:txBody>
                  <a:tcPr marL="9525" marR="9525" marT="9525" marB="0" anchor="b"/>
                </a:tc>
              </a:tr>
              <a:tr h="423749">
                <a:tc>
                  <a:txBody>
                    <a:bodyPr/>
                    <a:lstStyle/>
                    <a:p>
                      <a:pPr algn="l" fontAlgn="b"/>
                      <a:r>
                        <a:rPr lang="el-GR" sz="2400" u="none" strike="noStrike" dirty="0"/>
                        <a:t>ΚΕΡΔΗ ΕΙΣ ΝΕΟΝ</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sng" strike="noStrike" dirty="0"/>
                        <a:t>40.500</a:t>
                      </a:r>
                      <a:endParaRPr lang="el-GR" sz="2400" b="0" i="0" u="sng" strike="noStrike" dirty="0">
                        <a:solidFill>
                          <a:srgbClr val="000000"/>
                        </a:solidFill>
                        <a:latin typeface="Calibri"/>
                      </a:endParaRPr>
                    </a:p>
                  </a:txBody>
                  <a:tcPr marL="9525" marR="9525" marT="9525" marB="0" anchor="b"/>
                </a:tc>
                <a:tc>
                  <a:txBody>
                    <a:bodyPr/>
                    <a:lstStyle/>
                    <a:p>
                      <a:pPr algn="r" fontAlgn="b"/>
                      <a:r>
                        <a:rPr lang="el-GR" sz="2400" u="sng" strike="noStrike" dirty="0"/>
                        <a:t>37.000</a:t>
                      </a:r>
                      <a:endParaRPr lang="el-GR" sz="2400" b="0" i="0" u="sng" strike="noStrike" dirty="0">
                        <a:solidFill>
                          <a:srgbClr val="000000"/>
                        </a:solidFill>
                        <a:latin typeface="Calibri"/>
                      </a:endParaRPr>
                    </a:p>
                  </a:txBody>
                  <a:tcPr marL="9525" marR="9525" marT="9525" marB="0" anchor="b"/>
                </a:tc>
              </a:tr>
              <a:tr h="423749">
                <a:tc>
                  <a:txBody>
                    <a:bodyPr/>
                    <a:lstStyle/>
                    <a:p>
                      <a:pPr algn="l" fontAlgn="b"/>
                      <a:r>
                        <a:rPr lang="el-GR" sz="2400" u="none" strike="noStrike" dirty="0"/>
                        <a:t>ΣΥΝΟΛΟ ΙΔΙΩΝ ΚΕΦΑΛΑΙΩΝ</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sng" strike="noStrike" dirty="0"/>
                        <a:t>60.500</a:t>
                      </a:r>
                      <a:endParaRPr lang="el-GR" sz="2400" b="0" i="0" u="sng" strike="noStrike" dirty="0">
                        <a:solidFill>
                          <a:srgbClr val="000000"/>
                        </a:solidFill>
                        <a:latin typeface="Calibri"/>
                      </a:endParaRPr>
                    </a:p>
                  </a:txBody>
                  <a:tcPr marL="9525" marR="9525" marT="9525" marB="0" anchor="b"/>
                </a:tc>
                <a:tc>
                  <a:txBody>
                    <a:bodyPr/>
                    <a:lstStyle/>
                    <a:p>
                      <a:pPr algn="r" fontAlgn="b"/>
                      <a:r>
                        <a:rPr lang="el-GR" sz="2400" u="sng" strike="noStrike" dirty="0"/>
                        <a:t>62.000</a:t>
                      </a:r>
                      <a:endParaRPr lang="el-GR" sz="2400" b="0" i="0" u="sng" strike="noStrike" dirty="0">
                        <a:solidFill>
                          <a:srgbClr val="000000"/>
                        </a:solidFill>
                        <a:latin typeface="Calibri"/>
                      </a:endParaRPr>
                    </a:p>
                  </a:txBody>
                  <a:tcPr marL="9525" marR="9525" marT="9525" marB="0" anchor="b"/>
                </a:tc>
              </a:tr>
              <a:tr h="836743">
                <a:tc>
                  <a:txBody>
                    <a:bodyPr/>
                    <a:lstStyle/>
                    <a:p>
                      <a:pPr algn="l" fontAlgn="b"/>
                      <a:r>
                        <a:rPr lang="el-GR" sz="2400" b="1" u="none" strike="noStrike" dirty="0"/>
                        <a:t>ΓΕΝΙΚΟ ΣΥΝΟΛΟ ΠΑΘΗΤΙΚΟΥ ΚΑΙ ΚΕΦΑΛΑΙΟΥ</a:t>
                      </a:r>
                      <a:endParaRPr lang="el-GR" sz="2400" b="1" i="0" u="none" strike="noStrike" dirty="0">
                        <a:solidFill>
                          <a:srgbClr val="000000"/>
                        </a:solidFill>
                        <a:latin typeface="Calibri"/>
                      </a:endParaRPr>
                    </a:p>
                  </a:txBody>
                  <a:tcPr marL="9525" marR="9525" marT="9525" marB="0" anchor="b"/>
                </a:tc>
                <a:tc>
                  <a:txBody>
                    <a:bodyPr/>
                    <a:lstStyle/>
                    <a:p>
                      <a:pPr algn="r" fontAlgn="b"/>
                      <a:r>
                        <a:rPr lang="el-GR" sz="2400" b="1" u="none" strike="noStrike" dirty="0"/>
                        <a:t>90.500</a:t>
                      </a:r>
                      <a:endParaRPr lang="el-GR" sz="2400" b="1" i="0" u="none" strike="noStrike" dirty="0">
                        <a:solidFill>
                          <a:srgbClr val="000000"/>
                        </a:solidFill>
                        <a:latin typeface="Calibri"/>
                      </a:endParaRPr>
                    </a:p>
                  </a:txBody>
                  <a:tcPr marL="9525" marR="9525" marT="9525" marB="0" anchor="b"/>
                </a:tc>
                <a:tc>
                  <a:txBody>
                    <a:bodyPr/>
                    <a:lstStyle/>
                    <a:p>
                      <a:pPr algn="r" fontAlgn="b"/>
                      <a:r>
                        <a:rPr lang="el-GR" sz="2400" b="1" u="none" strike="noStrike" dirty="0"/>
                        <a:t>80.000</a:t>
                      </a:r>
                      <a:endParaRPr lang="el-GR" sz="2400" b="1" i="0" u="none" strike="noStrike" dirty="0">
                        <a:solidFill>
                          <a:srgbClr val="000000"/>
                        </a:solidFill>
                        <a:latin typeface="Calibri"/>
                      </a:endParaRP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b="1" dirty="0" smtClean="0">
                <a:solidFill>
                  <a:srgbClr val="FF0000"/>
                </a:solidFill>
              </a:rPr>
              <a:t>Άσκηση</a:t>
            </a:r>
            <a:endParaRPr lang="el-GR" sz="2800" dirty="0">
              <a:solidFill>
                <a:srgbClr val="FF0000"/>
              </a:solidFill>
            </a:endParaRPr>
          </a:p>
        </p:txBody>
      </p:sp>
      <p:sp>
        <p:nvSpPr>
          <p:cNvPr id="56321" name="Rectangle 1"/>
          <p:cNvSpPr>
            <a:spLocks noChangeArrowheads="1"/>
          </p:cNvSpPr>
          <p:nvPr/>
        </p:nvSpPr>
        <p:spPr bwMode="auto">
          <a:xfrm>
            <a:off x="0" y="86807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l-GR" sz="2400" b="1" dirty="0" smtClean="0">
                <a:solidFill>
                  <a:srgbClr val="0070C0"/>
                </a:solidFill>
              </a:rPr>
              <a:t>Με βάση τα παραπάνω, ζητείται να συνταχθεί η Κατάσταση Ροής Μετρητών με την άμεση και έμμεση μέθοδο</a:t>
            </a:r>
            <a:endParaRPr kumimoji="0" lang="el-GR" sz="2400" b="1" i="0" u="none" strike="noStrike" cap="none" normalizeH="0" baseline="0" dirty="0" smtClean="0">
              <a:ln>
                <a:noFill/>
              </a:ln>
              <a:solidFill>
                <a:srgbClr val="0070C0"/>
              </a:solidFill>
              <a:effectLst/>
              <a:latin typeface="+mj-lt"/>
              <a:ea typeface="Calibri" pitchFamily="34" charset="0"/>
              <a:cs typeface="Times New Roman" pitchFamily="18" charset="0"/>
            </a:endParaRPr>
          </a:p>
        </p:txBody>
      </p:sp>
      <p:graphicFrame>
        <p:nvGraphicFramePr>
          <p:cNvPr id="6" name="5 - Πίνακας"/>
          <p:cNvGraphicFramePr>
            <a:graphicFrameLocks noGrp="1"/>
          </p:cNvGraphicFramePr>
          <p:nvPr/>
        </p:nvGraphicFramePr>
        <p:xfrm>
          <a:off x="179512" y="1700808"/>
          <a:ext cx="8784976" cy="4714875"/>
        </p:xfrm>
        <a:graphic>
          <a:graphicData uri="http://schemas.openxmlformats.org/drawingml/2006/table">
            <a:tbl>
              <a:tblPr>
                <a:tableStyleId>{22838BEF-8BB2-4498-84A7-C5851F593DF1}</a:tableStyleId>
              </a:tblPr>
              <a:tblGrid>
                <a:gridCol w="5725921"/>
                <a:gridCol w="1542600"/>
                <a:gridCol w="1516455"/>
              </a:tblGrid>
              <a:tr h="283231">
                <a:tc gridSpan="3">
                  <a:txBody>
                    <a:bodyPr/>
                    <a:lstStyle/>
                    <a:p>
                      <a:pPr algn="ctr" fontAlgn="b"/>
                      <a:r>
                        <a:rPr lang="el-GR" sz="2000" b="1" u="none" strike="noStrike" dirty="0">
                          <a:solidFill>
                            <a:srgbClr val="FF0000"/>
                          </a:solidFill>
                        </a:rPr>
                        <a:t>ΑΠΟΤΕΛΕΣΜΑΤΑ </a:t>
                      </a:r>
                      <a:r>
                        <a:rPr lang="el-GR" sz="2000" b="1" u="none" strike="noStrike" dirty="0" smtClean="0">
                          <a:solidFill>
                            <a:srgbClr val="FF0000"/>
                          </a:solidFill>
                        </a:rPr>
                        <a:t>ΧΡΗΣΗΣ</a:t>
                      </a:r>
                      <a:endParaRPr lang="el-GR" sz="2000" b="1" i="0" u="none" strike="noStrike" dirty="0">
                        <a:solidFill>
                          <a:srgbClr val="FF0000"/>
                        </a:solidFill>
                        <a:latin typeface="Calibri"/>
                      </a:endParaRPr>
                    </a:p>
                  </a:txBody>
                  <a:tcPr marL="9525" marR="9525" marT="9525" marB="0" anchor="b"/>
                </a:tc>
                <a:tc hMerge="1">
                  <a:txBody>
                    <a:bodyPr/>
                    <a:lstStyle/>
                    <a:p>
                      <a:pPr algn="l" fontAlgn="b"/>
                      <a:endParaRPr lang="el-GR" sz="2000" b="0" i="0" u="none" strike="noStrike" dirty="0">
                        <a:solidFill>
                          <a:srgbClr val="000000"/>
                        </a:solidFill>
                        <a:latin typeface="Calibri"/>
                      </a:endParaRPr>
                    </a:p>
                  </a:txBody>
                  <a:tcPr marL="9525" marR="9525" marT="9525" marB="0" anchor="b"/>
                </a:tc>
                <a:tc hMerge="1">
                  <a:txBody>
                    <a:bodyPr/>
                    <a:lstStyle/>
                    <a:p>
                      <a:pPr algn="l" fontAlgn="b"/>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ΠΩΛΗΣΕΙΣ</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70.000</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ΚΟΣΤΟΣ ΠΩΛΗΘΕΝΤΩΝ</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-40.000</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ΜΙΚΤΟ ΚΕΡΔΟΣ</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30.000</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ΛΕΤΟΥΡΓΙΚΑ ΕΞΟΔΑ</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ΕΞΟΔΑ ΠΩΛΗΣΕΩΝ</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9.000</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ΔΙΟΙΚΗΤΙΚΑ ΕΞΟΔΑ</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10.000</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ΑΠΟΣΒΕΣΕΙΣ</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sng" strike="noStrike" dirty="0"/>
                        <a:t>4.000</a:t>
                      </a:r>
                      <a:endParaRPr lang="el-GR" sz="2000" b="0" i="0" u="sng" strike="noStrike" dirty="0">
                        <a:solidFill>
                          <a:srgbClr val="000000"/>
                        </a:solidFill>
                        <a:latin typeface="Calibri"/>
                      </a:endParaRPr>
                    </a:p>
                  </a:txBody>
                  <a:tcPr marL="9525" marR="9525" marT="9525" marB="0" anchor="b"/>
                </a:tc>
                <a:tc>
                  <a:txBody>
                    <a:bodyPr/>
                    <a:lstStyle/>
                    <a:p>
                      <a:pPr algn="r" fontAlgn="b"/>
                      <a:r>
                        <a:rPr lang="el-GR" sz="2000" u="sng" strike="noStrike" dirty="0"/>
                        <a:t>23.000</a:t>
                      </a:r>
                      <a:endParaRPr lang="el-GR" sz="2000" b="0" i="0" u="sng" strike="noStrike" dirty="0">
                        <a:solidFill>
                          <a:srgbClr val="000000"/>
                        </a:solidFill>
                        <a:latin typeface="Calibri"/>
                      </a:endParaRPr>
                    </a:p>
                  </a:txBody>
                  <a:tcPr marL="9525" marR="9525" marT="9525" marB="0" anchor="b"/>
                </a:tc>
              </a:tr>
              <a:tr h="283231">
                <a:tc>
                  <a:txBody>
                    <a:bodyPr/>
                    <a:lstStyle/>
                    <a:p>
                      <a:pPr algn="l" fontAlgn="b"/>
                      <a:r>
                        <a:rPr lang="el-GR" sz="2000" b="1" u="none" strike="noStrike" dirty="0">
                          <a:solidFill>
                            <a:srgbClr val="FF0000"/>
                          </a:solidFill>
                        </a:rPr>
                        <a:t>ΚΑΘΑΡΑ ΚΕΡΔΗ ΧΡΗΣΗΣ</a:t>
                      </a:r>
                      <a:endParaRPr lang="el-GR" sz="2000" b="1" i="0" u="none" strike="noStrike" dirty="0">
                        <a:solidFill>
                          <a:srgbClr val="FF0000"/>
                        </a:solidFill>
                        <a:latin typeface="Calibri"/>
                      </a:endParaRPr>
                    </a:p>
                  </a:txBody>
                  <a:tcPr marL="9525" marR="9525" marT="9525" marB="0" anchor="b"/>
                </a:tc>
                <a:tc>
                  <a:txBody>
                    <a:bodyPr/>
                    <a:lstStyle/>
                    <a:p>
                      <a:pPr algn="l" fontAlgn="b"/>
                      <a:r>
                        <a:rPr lang="el-GR" sz="2000" b="1" u="none" strike="noStrike" dirty="0">
                          <a:solidFill>
                            <a:srgbClr val="FF0000"/>
                          </a:solidFill>
                        </a:rPr>
                        <a:t> </a:t>
                      </a:r>
                      <a:endParaRPr lang="el-GR" sz="2000" b="1" i="0" u="none" strike="noStrike" dirty="0">
                        <a:solidFill>
                          <a:srgbClr val="FF0000"/>
                        </a:solidFill>
                        <a:latin typeface="Calibri"/>
                      </a:endParaRPr>
                    </a:p>
                  </a:txBody>
                  <a:tcPr marL="9525" marR="9525" marT="9525" marB="0" anchor="b"/>
                </a:tc>
                <a:tc>
                  <a:txBody>
                    <a:bodyPr/>
                    <a:lstStyle/>
                    <a:p>
                      <a:pPr algn="r" fontAlgn="b"/>
                      <a:r>
                        <a:rPr lang="el-GR" sz="2000" b="1" u="none" strike="noStrike" dirty="0">
                          <a:solidFill>
                            <a:srgbClr val="FF0000"/>
                          </a:solidFill>
                        </a:rPr>
                        <a:t>7.000</a:t>
                      </a:r>
                      <a:endParaRPr lang="el-GR" sz="2000" b="1" i="0" u="none" strike="noStrike" dirty="0">
                        <a:solidFill>
                          <a:srgbClr val="FF0000"/>
                        </a:solidFill>
                        <a:latin typeface="Calibri"/>
                      </a:endParaRPr>
                    </a:p>
                  </a:txBody>
                  <a:tcPr marL="9525" marR="9525" marT="9525" marB="0" anchor="b"/>
                </a:tc>
              </a:tr>
              <a:tr h="283231">
                <a:tc>
                  <a:txBody>
                    <a:bodyPr/>
                    <a:lstStyle/>
                    <a:p>
                      <a:pPr algn="l" fontAlgn="b"/>
                      <a:r>
                        <a:rPr lang="el-GR" sz="2000" u="none" strike="noStrike" dirty="0"/>
                        <a:t>ΚΑΤΑΣΤΑΣΗ ΜΗ ΔΙΑΝΕΜΗΘΕΝΤΩΝ ΚΕΡΔΩΝ</a:t>
                      </a:r>
                      <a:endParaRPr lang="el-GR" sz="2000" b="1"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ΚΕΡΔΗ ΕΙΣ ΝΕΟΝ 2014</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37.000</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ΚΑΘΑΡΑ ΚΕΡΔΗ 2015</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sng" strike="noStrike" dirty="0"/>
                        <a:t>7.000</a:t>
                      </a:r>
                      <a:endParaRPr lang="el-GR" sz="2000" b="0" i="0" u="sng"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ΜΕΡΙΚΟ ΣΥΝΟΛΟ</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dirty="0"/>
                        <a:t>44.000</a:t>
                      </a:r>
                      <a:endParaRPr lang="el-GR" sz="2000" b="0" i="0" u="none" strike="noStrike" dirty="0">
                        <a:solidFill>
                          <a:srgbClr val="000000"/>
                        </a:solidFill>
                        <a:latin typeface="Calibri"/>
                      </a:endParaRPr>
                    </a:p>
                  </a:txBody>
                  <a:tcPr marL="9525" marR="9525" marT="9525" marB="0" anchor="b"/>
                </a:tc>
              </a:tr>
              <a:tr h="283231">
                <a:tc>
                  <a:txBody>
                    <a:bodyPr/>
                    <a:lstStyle/>
                    <a:p>
                      <a:pPr algn="l" fontAlgn="b"/>
                      <a:r>
                        <a:rPr lang="el-GR" sz="2000" u="none" strike="noStrike" dirty="0"/>
                        <a:t>ΜΕΙΟΝ ΜΕΡΙΣΜΑΤΑ ΠΟΥ ΔΙΑΝΕΜΗΘΗΚΑΝ </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sng" strike="noStrike" dirty="0"/>
                        <a:t>-3.000</a:t>
                      </a:r>
                      <a:endParaRPr lang="el-GR" sz="2000" b="0" i="0" u="sng" strike="noStrike" dirty="0">
                        <a:solidFill>
                          <a:srgbClr val="000000"/>
                        </a:solidFill>
                        <a:latin typeface="Calibri"/>
                      </a:endParaRPr>
                    </a:p>
                  </a:txBody>
                  <a:tcPr marL="9525" marR="9525" marT="9525" marB="0" anchor="b"/>
                </a:tc>
              </a:tr>
              <a:tr h="283231">
                <a:tc>
                  <a:txBody>
                    <a:bodyPr/>
                    <a:lstStyle/>
                    <a:p>
                      <a:pPr algn="l" fontAlgn="b"/>
                      <a:r>
                        <a:rPr lang="el-GR" sz="2000" b="1" u="none" strike="noStrike" dirty="0">
                          <a:solidFill>
                            <a:srgbClr val="FF0000"/>
                          </a:solidFill>
                        </a:rPr>
                        <a:t>ΚΕΡΔΗ ΕΙΣ ΝΕΟΝ 31/12/2015</a:t>
                      </a:r>
                      <a:endParaRPr lang="el-GR" sz="2000" b="1" i="0" u="none" strike="noStrike" dirty="0">
                        <a:solidFill>
                          <a:srgbClr val="FF0000"/>
                        </a:solidFill>
                        <a:latin typeface="Calibri"/>
                      </a:endParaRPr>
                    </a:p>
                  </a:txBody>
                  <a:tcPr marL="9525" marR="9525" marT="9525" marB="0" anchor="b"/>
                </a:tc>
                <a:tc>
                  <a:txBody>
                    <a:bodyPr/>
                    <a:lstStyle/>
                    <a:p>
                      <a:pPr algn="l" fontAlgn="b"/>
                      <a:r>
                        <a:rPr lang="el-GR" sz="2000" b="1" u="none" strike="noStrike" dirty="0">
                          <a:solidFill>
                            <a:srgbClr val="FF0000"/>
                          </a:solidFill>
                        </a:rPr>
                        <a:t> </a:t>
                      </a:r>
                      <a:endParaRPr lang="el-GR" sz="2000" b="1" i="0" u="none" strike="noStrike" dirty="0">
                        <a:solidFill>
                          <a:srgbClr val="FF0000"/>
                        </a:solidFill>
                        <a:latin typeface="Calibri"/>
                      </a:endParaRPr>
                    </a:p>
                  </a:txBody>
                  <a:tcPr marL="9525" marR="9525" marT="9525" marB="0" anchor="b"/>
                </a:tc>
                <a:tc>
                  <a:txBody>
                    <a:bodyPr/>
                    <a:lstStyle/>
                    <a:p>
                      <a:pPr algn="r" fontAlgn="b"/>
                      <a:r>
                        <a:rPr lang="el-GR" sz="2000" b="1" u="none" strike="noStrike" dirty="0">
                          <a:solidFill>
                            <a:srgbClr val="FF0000"/>
                          </a:solidFill>
                        </a:rPr>
                        <a:t>41.000</a:t>
                      </a:r>
                      <a:endParaRPr lang="el-GR" sz="2000" b="1" i="0" u="none" strike="noStrike" dirty="0">
                        <a:solidFill>
                          <a:srgbClr val="FF0000"/>
                        </a:solidFill>
                        <a:latin typeface="Calibri"/>
                      </a:endParaRPr>
                    </a:p>
                  </a:txBody>
                  <a:tcPr marL="9525" marR="9525" marT="9525" marB="0" anchor="b"/>
                </a:tc>
              </a:tr>
            </a:tbl>
          </a:graphicData>
        </a:graphic>
      </p:graphicFrame>
      <p:sp>
        <p:nvSpPr>
          <p:cNvPr id="7" name="6 - Θέση αριθμού διαφάνειας"/>
          <p:cNvSpPr>
            <a:spLocks noGrp="1"/>
          </p:cNvSpPr>
          <p:nvPr>
            <p:ph type="sldNum" sz="quarter" idx="12"/>
          </p:nvPr>
        </p:nvSpPr>
        <p:spPr/>
        <p:txBody>
          <a:bodyPr/>
          <a:lstStyle/>
          <a:p>
            <a:fld id="{D5749F1D-BA61-48D9-8B82-4B1F9C6348F4}" type="slidenum">
              <a:rPr lang="el-GR" smtClean="0"/>
              <a:pPr/>
              <a:t>547</a:t>
            </a:fld>
            <a:endParaRPr lang="el-GR" dirty="0"/>
          </a:p>
        </p:txBody>
      </p:sp>
    </p:spTree>
  </p:cSld>
  <p:clrMapOvr>
    <a:masterClrMapping/>
  </p:clrMapOvr>
  <p:transition/>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0" y="120650"/>
            <a:ext cx="9144000" cy="1724174"/>
          </a:xfrm>
          <a:noFill/>
        </p:spPr>
        <p:txBody>
          <a:bodyPr anchor="t"/>
          <a:lstStyle/>
          <a:p>
            <a:r>
              <a:rPr lang="el-GR" sz="3600" b="1" dirty="0" smtClean="0">
                <a:latin typeface="+mn-lt"/>
              </a:rPr>
              <a:t>Πλεονεκτήματα και Μειονεκτήματα από τη Χρησιμοποίηση </a:t>
            </a:r>
            <a:br>
              <a:rPr lang="el-GR" sz="3600" b="1" dirty="0" smtClean="0">
                <a:latin typeface="+mn-lt"/>
              </a:rPr>
            </a:br>
            <a:r>
              <a:rPr lang="el-GR" sz="3600" b="1" dirty="0" smtClean="0">
                <a:latin typeface="+mn-lt"/>
              </a:rPr>
              <a:t>Βραχυπρόθεσμων Υποχρεώσεων </a:t>
            </a:r>
          </a:p>
        </p:txBody>
      </p:sp>
      <p:sp>
        <p:nvSpPr>
          <p:cNvPr id="103428" name="Rectangle 4"/>
          <p:cNvSpPr>
            <a:spLocks noGrp="1" noChangeArrowheads="1"/>
          </p:cNvSpPr>
          <p:nvPr>
            <p:ph type="body" sz="half" idx="1"/>
          </p:nvPr>
        </p:nvSpPr>
        <p:spPr>
          <a:xfrm>
            <a:off x="251520" y="1772816"/>
            <a:ext cx="8640960" cy="4896544"/>
          </a:xfrm>
        </p:spPr>
        <p:txBody>
          <a:bodyPr/>
          <a:lstStyle/>
          <a:p>
            <a:pPr algn="just">
              <a:buFont typeface="Wingdings" pitchFamily="2" charset="2"/>
              <a:buNone/>
            </a:pPr>
            <a:endParaRPr lang="el-GR" b="1" dirty="0" smtClean="0"/>
          </a:p>
          <a:p>
            <a:pPr algn="just">
              <a:buFont typeface="Wingdings" pitchFamily="2" charset="2"/>
              <a:buNone/>
            </a:pPr>
            <a:r>
              <a:rPr lang="el-GR" b="1" dirty="0" smtClean="0"/>
              <a:t>Πλεονεκτήματα</a:t>
            </a:r>
          </a:p>
          <a:p>
            <a:pPr algn="just"/>
            <a:r>
              <a:rPr lang="el-GR" dirty="0" smtClean="0"/>
              <a:t>Ταχύτητα (</a:t>
            </a:r>
            <a:r>
              <a:rPr lang="en-US" dirty="0" smtClean="0"/>
              <a:t>speed</a:t>
            </a:r>
            <a:r>
              <a:rPr lang="el-GR" dirty="0" smtClean="0"/>
              <a:t>)</a:t>
            </a:r>
          </a:p>
          <a:p>
            <a:pPr algn="just"/>
            <a:r>
              <a:rPr lang="el-GR" dirty="0" smtClean="0"/>
              <a:t>Ευελιξία</a:t>
            </a:r>
            <a:r>
              <a:rPr lang="en-US" dirty="0" smtClean="0"/>
              <a:t> (flexibility)</a:t>
            </a:r>
            <a:endParaRPr lang="el-GR" dirty="0" smtClean="0"/>
          </a:p>
          <a:p>
            <a:pPr algn="just"/>
            <a:r>
              <a:rPr lang="el-GR" dirty="0" smtClean="0"/>
              <a:t>Μικρότερο κόστος </a:t>
            </a:r>
          </a:p>
          <a:p>
            <a:pPr algn="just">
              <a:buFont typeface="Wingdings" pitchFamily="2" charset="2"/>
              <a:buNone/>
            </a:pPr>
            <a:r>
              <a:rPr lang="el-GR" b="1" dirty="0" smtClean="0"/>
              <a:t>Μειονεκτήματα</a:t>
            </a:r>
          </a:p>
          <a:p>
            <a:pPr algn="just"/>
            <a:r>
              <a:rPr lang="el-GR" dirty="0" smtClean="0"/>
              <a:t>Υπάρχει μεγαλύτερη αβεβαιότητα </a:t>
            </a:r>
          </a:p>
          <a:p>
            <a:pPr algn="just"/>
            <a:r>
              <a:rPr lang="el-GR" dirty="0" smtClean="0"/>
              <a:t>Αυξάνεται ο κίνδυνος της μη ανανέωσης των βραχυπρόθεσμων υποχρεώσεων</a:t>
            </a:r>
          </a:p>
        </p:txBody>
      </p:sp>
    </p:spTree>
    <p:extLst>
      <p:ext uri="{BB962C8B-B14F-4D97-AF65-F5344CB8AC3E}">
        <p14:creationId xmlns:p14="http://schemas.microsoft.com/office/powerpoint/2010/main" val="120554498"/>
      </p:ext>
    </p:extLst>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n-US" sz="4000" b="1" dirty="0" smtClean="0"/>
              <a:t>BREAK EVEN POINT </a:t>
            </a:r>
            <a:r>
              <a:rPr lang="el-GR" sz="4000" b="1" dirty="0" smtClean="0"/>
              <a:t>Ή</a:t>
            </a:r>
            <a:br>
              <a:rPr lang="el-GR" sz="4000" b="1" dirty="0" smtClean="0"/>
            </a:br>
            <a:r>
              <a:rPr lang="en-US" sz="4000" b="1" dirty="0" smtClean="0"/>
              <a:t> </a:t>
            </a:r>
            <a:r>
              <a:rPr lang="el-GR" sz="4000" b="1" dirty="0" smtClean="0"/>
              <a:t>ΝΕΚΡΟ ΣΗΜΕΙΟ ΕΠΙΧΕΙΡΗΣΕΩΝ (2)</a:t>
            </a:r>
            <a:endParaRPr lang="el-GR" sz="4000" b="1" dirty="0"/>
          </a:p>
        </p:txBody>
      </p:sp>
      <p:sp>
        <p:nvSpPr>
          <p:cNvPr id="3" name="2 - Θέση περιεχομένου"/>
          <p:cNvSpPr>
            <a:spLocks noGrp="1"/>
          </p:cNvSpPr>
          <p:nvPr>
            <p:ph idx="1"/>
          </p:nvPr>
        </p:nvSpPr>
        <p:spPr>
          <a:xfrm>
            <a:off x="0" y="1844824"/>
            <a:ext cx="9144000" cy="5013176"/>
          </a:xfrm>
        </p:spPr>
        <p:txBody>
          <a:bodyPr/>
          <a:lstStyle/>
          <a:p>
            <a:pPr algn="just"/>
            <a:r>
              <a:rPr lang="el-GR" dirty="0" smtClean="0"/>
              <a:t>Είναι η κατάσταση εκείνη όπου η επιχείρηση δεν έχει κέρδη ούτε ζημία. Είναι το ποσό των συναλλαγών (του κύκλου εργασιών), όπου η επιχείρηση καλύπτει ακριβώς τα σταθερά και μεταβλητά της έξοδα και δεν αποκομίζει κανένα οικονομικό αποτέλεσμα κέρδους ή ζημίας.</a:t>
            </a:r>
            <a:endParaRPr lang="en-US" dirty="0" smtClean="0"/>
          </a:p>
          <a:p>
            <a:pPr marL="0" indent="0">
              <a:buNone/>
            </a:pPr>
            <a:r>
              <a:rPr lang="el-GR" altLang="el-GR" b="1" dirty="0" smtClean="0"/>
              <a:t>Νεκρό Σημείο</a:t>
            </a:r>
            <a:r>
              <a:rPr lang="en-US" altLang="el-GR" dirty="0" smtClean="0"/>
              <a:t>:</a:t>
            </a:r>
            <a:r>
              <a:rPr lang="el-GR" altLang="el-GR" dirty="0" smtClean="0"/>
              <a:t> είναι εκείνο το ποσό πωλήσεων με το οποίο μια επιχείρηση καλύπτει ακριβώς τα έξοδα της, τόσο σταθερά όσο και μεταβλητά. (Σταθερά και Μεταβλητά Κόστη)</a:t>
            </a:r>
            <a:r>
              <a:rPr lang="en-US" altLang="el-GR" dirty="0" smtClean="0"/>
              <a:t>.</a:t>
            </a:r>
            <a:endParaRPr lang="el-GR" dirty="0" smtClean="0"/>
          </a:p>
          <a:p>
            <a:endParaRPr lang="el-G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 name="Text Box 91"/>
          <p:cNvSpPr txBox="1">
            <a:spLocks noChangeArrowheads="1"/>
          </p:cNvSpPr>
          <p:nvPr/>
        </p:nvSpPr>
        <p:spPr bwMode="auto">
          <a:xfrm>
            <a:off x="685800" y="2178051"/>
            <a:ext cx="33528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l-GR" altLang="el-GR" sz="1600" b="1" dirty="0"/>
              <a:t>- </a:t>
            </a:r>
            <a:r>
              <a:rPr lang="el-GR" altLang="el-GR" sz="1600" b="1" dirty="0" smtClean="0">
                <a:solidFill>
                  <a:srgbClr val="7030A0"/>
                </a:solidFill>
              </a:rPr>
              <a:t>ΔΙΟΙΚΗΣΗ ΚΑΙ ΜΕΤΟΧΟΙ</a:t>
            </a:r>
            <a:endParaRPr lang="el-GR" altLang="el-GR" sz="1600" b="1" dirty="0">
              <a:solidFill>
                <a:srgbClr val="7030A0"/>
              </a:solidFill>
            </a:endParaRPr>
          </a:p>
          <a:p>
            <a:pPr algn="just">
              <a:spcBef>
                <a:spcPct val="50000"/>
              </a:spcBef>
            </a:pPr>
            <a:r>
              <a:rPr lang="el-GR" altLang="el-GR" sz="1600" b="1" dirty="0">
                <a:solidFill>
                  <a:srgbClr val="7030A0"/>
                </a:solidFill>
              </a:rPr>
              <a:t>- ΕΠΕΝΔΥΤΕΣ</a:t>
            </a:r>
          </a:p>
          <a:p>
            <a:pPr algn="just">
              <a:spcBef>
                <a:spcPct val="50000"/>
              </a:spcBef>
            </a:pPr>
            <a:r>
              <a:rPr lang="el-GR" altLang="el-GR" sz="1600" b="1" dirty="0" smtClean="0">
                <a:solidFill>
                  <a:srgbClr val="7030A0"/>
                </a:solidFill>
              </a:rPr>
              <a:t>- ΠΕΛΑΤΕΣ</a:t>
            </a:r>
            <a:endParaRPr lang="el-GR" altLang="el-GR" sz="1600" b="1" dirty="0">
              <a:solidFill>
                <a:srgbClr val="7030A0"/>
              </a:solidFill>
            </a:endParaRPr>
          </a:p>
          <a:p>
            <a:pPr algn="just">
              <a:spcBef>
                <a:spcPct val="50000"/>
              </a:spcBef>
            </a:pPr>
            <a:r>
              <a:rPr lang="el-GR" altLang="el-GR" sz="1600" b="1" dirty="0">
                <a:solidFill>
                  <a:srgbClr val="7030A0"/>
                </a:solidFill>
              </a:rPr>
              <a:t>- ΕΡΓΑΖΟΜΕΝΟΙ</a:t>
            </a:r>
          </a:p>
          <a:p>
            <a:pPr algn="just">
              <a:spcBef>
                <a:spcPct val="50000"/>
              </a:spcBef>
            </a:pPr>
            <a:r>
              <a:rPr lang="el-GR" altLang="el-GR" sz="1600" b="1" dirty="0" smtClean="0">
                <a:solidFill>
                  <a:srgbClr val="7030A0"/>
                </a:solidFill>
              </a:rPr>
              <a:t>- ΚΥΒΕΡΝΗΣΗ</a:t>
            </a:r>
          </a:p>
          <a:p>
            <a:pPr algn="just">
              <a:spcBef>
                <a:spcPct val="50000"/>
              </a:spcBef>
            </a:pPr>
            <a:r>
              <a:rPr lang="el-GR" altLang="el-GR" sz="1600" b="1" dirty="0" smtClean="0">
                <a:solidFill>
                  <a:srgbClr val="7030A0"/>
                </a:solidFill>
              </a:rPr>
              <a:t>- ΡΥΘΜΙΣΤΙΚΟΙ </a:t>
            </a:r>
            <a:r>
              <a:rPr lang="el-GR" altLang="el-GR" sz="1600" b="1" dirty="0">
                <a:solidFill>
                  <a:srgbClr val="7030A0"/>
                </a:solidFill>
              </a:rPr>
              <a:t>ΦΟΡΕΙΣ</a:t>
            </a:r>
          </a:p>
          <a:p>
            <a:pPr>
              <a:spcBef>
                <a:spcPct val="50000"/>
              </a:spcBef>
            </a:pPr>
            <a:endParaRPr lang="el-GR" altLang="el-GR" sz="1600" dirty="0"/>
          </a:p>
        </p:txBody>
      </p:sp>
      <p:sp>
        <p:nvSpPr>
          <p:cNvPr id="2140" name="Text Box 92"/>
          <p:cNvSpPr txBox="1">
            <a:spLocks noChangeArrowheads="1"/>
          </p:cNvSpPr>
          <p:nvPr/>
        </p:nvSpPr>
        <p:spPr bwMode="auto">
          <a:xfrm>
            <a:off x="5638800" y="2330450"/>
            <a:ext cx="254005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a:r>
              <a:rPr lang="el-GR" altLang="el-GR" sz="1600" b="1" dirty="0">
                <a:solidFill>
                  <a:srgbClr val="FF0000"/>
                </a:solidFill>
              </a:rPr>
              <a:t>-</a:t>
            </a:r>
            <a:r>
              <a:rPr lang="el-GR" altLang="el-GR" sz="1600" dirty="0"/>
              <a:t> </a:t>
            </a:r>
            <a:r>
              <a:rPr lang="el-GR" altLang="el-GR" sz="1600" b="1" dirty="0">
                <a:solidFill>
                  <a:srgbClr val="C00000"/>
                </a:solidFill>
              </a:rPr>
              <a:t>ΦΟΡΟΛΟΓΙΚΕΣ ΑΡΧΕΣ</a:t>
            </a:r>
          </a:p>
          <a:p>
            <a:endParaRPr lang="el-GR" altLang="el-GR" sz="1800" dirty="0"/>
          </a:p>
        </p:txBody>
      </p:sp>
      <p:sp>
        <p:nvSpPr>
          <p:cNvPr id="2141" name="Text Box 93"/>
          <p:cNvSpPr txBox="1">
            <a:spLocks noChangeArrowheads="1"/>
          </p:cNvSpPr>
          <p:nvPr/>
        </p:nvSpPr>
        <p:spPr bwMode="auto">
          <a:xfrm>
            <a:off x="5715000" y="5454650"/>
            <a:ext cx="2835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l-GR" altLang="el-GR" sz="1800" b="1" dirty="0" smtClean="0">
                <a:solidFill>
                  <a:srgbClr val="003300"/>
                </a:solidFill>
              </a:rPr>
              <a:t>- ΚΥΒΕΡΝΗΣΗ</a:t>
            </a:r>
            <a:endParaRPr lang="el-GR" altLang="el-GR" sz="1800" b="1" dirty="0">
              <a:solidFill>
                <a:srgbClr val="003300"/>
              </a:solidFill>
            </a:endParaRPr>
          </a:p>
          <a:p>
            <a:pPr algn="just"/>
            <a:r>
              <a:rPr lang="el-GR" altLang="el-GR" sz="1800" b="1" dirty="0" smtClean="0">
                <a:solidFill>
                  <a:srgbClr val="003300"/>
                </a:solidFill>
              </a:rPr>
              <a:t>- ΡΥΘΜΙΣΤΙΚΟΙ  </a:t>
            </a:r>
            <a:r>
              <a:rPr lang="el-GR" altLang="el-GR" sz="1800" b="1" dirty="0">
                <a:solidFill>
                  <a:srgbClr val="003300"/>
                </a:solidFill>
              </a:rPr>
              <a:t>ΦΟΡΕΙΣ</a:t>
            </a:r>
          </a:p>
        </p:txBody>
      </p:sp>
      <p:sp>
        <p:nvSpPr>
          <p:cNvPr id="2142" name="Text Box 94"/>
          <p:cNvSpPr txBox="1">
            <a:spLocks noChangeArrowheads="1"/>
          </p:cNvSpPr>
          <p:nvPr/>
        </p:nvSpPr>
        <p:spPr bwMode="auto">
          <a:xfrm>
            <a:off x="467544" y="5454650"/>
            <a:ext cx="31683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l-GR" altLang="el-GR" sz="1800" b="1" dirty="0" smtClean="0">
                <a:solidFill>
                  <a:srgbClr val="663300"/>
                </a:solidFill>
              </a:rPr>
              <a:t>- ΔΙΟΙΚΗΣΗ ΚΑΙ ΜΕΤΟΧΟΙ</a:t>
            </a:r>
          </a:p>
          <a:p>
            <a:pPr algn="just"/>
            <a:r>
              <a:rPr lang="el-GR" altLang="el-GR" b="1" dirty="0" smtClean="0">
                <a:solidFill>
                  <a:srgbClr val="663300"/>
                </a:solidFill>
              </a:rPr>
              <a:t>- ΕΠΕΝΔΥΤΕΣ</a:t>
            </a:r>
            <a:endParaRPr lang="el-GR" altLang="el-GR" sz="1800" b="1" dirty="0">
              <a:solidFill>
                <a:srgbClr val="663300"/>
              </a:solidFill>
            </a:endParaRPr>
          </a:p>
        </p:txBody>
      </p:sp>
      <p:sp>
        <p:nvSpPr>
          <p:cNvPr id="2143" name="Rectangle 95"/>
          <p:cNvSpPr>
            <a:spLocks noChangeArrowheads="1"/>
          </p:cNvSpPr>
          <p:nvPr/>
        </p:nvSpPr>
        <p:spPr bwMode="auto">
          <a:xfrm>
            <a:off x="304800" y="1416050"/>
            <a:ext cx="38862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smtClean="0"/>
              <a:t>Χ/Ο </a:t>
            </a:r>
            <a:r>
              <a:rPr lang="el-GR" altLang="el-GR" sz="1800" b="1" dirty="0"/>
              <a:t>ΚΑΤΑΣΤΑΣΕΙΣ</a:t>
            </a:r>
          </a:p>
        </p:txBody>
      </p:sp>
      <p:sp>
        <p:nvSpPr>
          <p:cNvPr id="2144" name="Rectangle 96"/>
          <p:cNvSpPr>
            <a:spLocks noChangeArrowheads="1"/>
          </p:cNvSpPr>
          <p:nvPr/>
        </p:nvSpPr>
        <p:spPr bwMode="auto">
          <a:xfrm>
            <a:off x="5638800" y="1416050"/>
            <a:ext cx="3048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ΦΟΡΟΛΟΓΙΚΕΣ ΔΗΛΩΣΕΙΣ</a:t>
            </a:r>
          </a:p>
        </p:txBody>
      </p:sp>
      <p:sp>
        <p:nvSpPr>
          <p:cNvPr id="2145" name="Rectangle 97"/>
          <p:cNvSpPr>
            <a:spLocks noChangeArrowheads="1"/>
          </p:cNvSpPr>
          <p:nvPr/>
        </p:nvSpPr>
        <p:spPr bwMode="auto">
          <a:xfrm>
            <a:off x="381000" y="4387850"/>
            <a:ext cx="3810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ΣΤΟΙΧΕΙΑ ΚΑΙ ΕΚΘΕΣΕΙΣ</a:t>
            </a:r>
          </a:p>
        </p:txBody>
      </p:sp>
      <p:sp>
        <p:nvSpPr>
          <p:cNvPr id="2146" name="Rectangle 98"/>
          <p:cNvSpPr>
            <a:spLocks noChangeArrowheads="1"/>
          </p:cNvSpPr>
          <p:nvPr/>
        </p:nvSpPr>
        <p:spPr bwMode="auto">
          <a:xfrm>
            <a:off x="5410200" y="4311650"/>
            <a:ext cx="34290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1800" dirty="0"/>
          </a:p>
          <a:p>
            <a:pPr algn="ctr"/>
            <a:r>
              <a:rPr lang="el-GR" altLang="el-GR" sz="1800" b="1" dirty="0"/>
              <a:t>ΕΙΔΙΚΕΣ ΕΚΘΕΣΕΙΣ</a:t>
            </a:r>
            <a:endParaRPr lang="el-GR" altLang="el-GR" sz="1600" b="1" dirty="0"/>
          </a:p>
          <a:p>
            <a:pPr algn="ctr"/>
            <a:endParaRPr lang="el-GR" altLang="el-GR" sz="1800" dirty="0"/>
          </a:p>
        </p:txBody>
      </p:sp>
      <p:sp>
        <p:nvSpPr>
          <p:cNvPr id="2147" name="Rectangle 99"/>
          <p:cNvSpPr>
            <a:spLocks noChangeArrowheads="1"/>
          </p:cNvSpPr>
          <p:nvPr/>
        </p:nvSpPr>
        <p:spPr bwMode="auto">
          <a:xfrm>
            <a:off x="179512" y="304799"/>
            <a:ext cx="86508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3200" b="1" dirty="0" smtClean="0"/>
              <a:t>ΠΑΡΟΥΣΙΑΣΗ </a:t>
            </a:r>
            <a:r>
              <a:rPr lang="el-GR" altLang="el-GR" sz="3200" b="1" dirty="0"/>
              <a:t>ΛΟΓΙΣΤΙΚΩΝ ΠΛΗΡΟΦΟΡΙΩΝ</a:t>
            </a:r>
          </a:p>
        </p:txBody>
      </p:sp>
    </p:spTree>
    <p:extLst>
      <p:ext uri="{BB962C8B-B14F-4D97-AF65-F5344CB8AC3E}">
        <p14:creationId xmlns:p14="http://schemas.microsoft.com/office/powerpoint/2010/main" val="2995663177"/>
      </p:ext>
    </p:extLst>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n-US" sz="4000" b="1" dirty="0" smtClean="0"/>
              <a:t>BREAK EVEN POINT </a:t>
            </a:r>
            <a:r>
              <a:rPr lang="el-GR" sz="4000" b="1" dirty="0" smtClean="0"/>
              <a:t>Ή</a:t>
            </a:r>
            <a:br>
              <a:rPr lang="el-GR" sz="4000" b="1" dirty="0" smtClean="0"/>
            </a:br>
            <a:r>
              <a:rPr lang="en-US" sz="4000" b="1" dirty="0" smtClean="0"/>
              <a:t> </a:t>
            </a:r>
            <a:r>
              <a:rPr lang="el-GR" sz="4000" b="1" dirty="0" smtClean="0"/>
              <a:t>ΝΕΚΡΟ ΣΗΜΕΙΟ ΕΠΙΧΕΙΡΗΣΕΩΝ (2)</a:t>
            </a:r>
            <a:endParaRPr lang="el-GR" sz="4000" dirty="0"/>
          </a:p>
        </p:txBody>
      </p:sp>
      <p:sp>
        <p:nvSpPr>
          <p:cNvPr id="3" name="2 - Θέση περιεχομένου"/>
          <p:cNvSpPr>
            <a:spLocks noGrp="1"/>
          </p:cNvSpPr>
          <p:nvPr>
            <p:ph idx="1"/>
          </p:nvPr>
        </p:nvSpPr>
        <p:spPr>
          <a:xfrm>
            <a:off x="0" y="1600200"/>
            <a:ext cx="9144000" cy="5257800"/>
          </a:xfrm>
        </p:spPr>
        <p:txBody>
          <a:bodyPr/>
          <a:lstStyle/>
          <a:p>
            <a:pPr algn="just" eaLnBrk="1" hangingPunct="1"/>
            <a:r>
              <a:rPr lang="el-GR" dirty="0" smtClean="0"/>
              <a:t>Με την ανάλυση του νεκρού σημείου εξετάζονται οι επιπτώσεις στην κερδοφορία μιας επιχείρησης από τις μεταβολές κυρίως του ύψους της παραγωγής.</a:t>
            </a:r>
          </a:p>
          <a:p>
            <a:pPr algn="just" eaLnBrk="1" hangingPunct="1"/>
            <a:r>
              <a:rPr lang="el-GR" dirty="0" smtClean="0"/>
              <a:t>Μπορούν όμως να εξεταστούν και οι επιπτώσεις στην κερδοφορία από μεταβολές των μεταβλητών και σταθερών δαπανών καθώς και στην τιμή πώλησης του προϊόντος.</a:t>
            </a:r>
          </a:p>
          <a:p>
            <a:endParaRPr lang="el-GR" dirty="0"/>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lstStyle/>
          <a:p>
            <a:r>
              <a:rPr lang="en-US" sz="3600" b="1" dirty="0" smtClean="0"/>
              <a:t>BREAK EVEN POINT </a:t>
            </a:r>
            <a:r>
              <a:rPr lang="el-GR" sz="3600" b="1" dirty="0" smtClean="0"/>
              <a:t>Ή</a:t>
            </a:r>
            <a:br>
              <a:rPr lang="el-GR" sz="3600" b="1" dirty="0" smtClean="0"/>
            </a:br>
            <a:r>
              <a:rPr lang="en-US" sz="3600" b="1" dirty="0" smtClean="0"/>
              <a:t> </a:t>
            </a:r>
            <a:r>
              <a:rPr lang="el-GR" sz="3600" b="1" dirty="0" smtClean="0"/>
              <a:t>ΝΕΚΡΟ ΣΗΜΕΙΟ ΕΠΙΧΕΙΡΗΣΕΩΝ (2)</a:t>
            </a:r>
            <a:endParaRPr lang="el-GR" sz="3600" dirty="0"/>
          </a:p>
        </p:txBody>
      </p:sp>
      <p:sp>
        <p:nvSpPr>
          <p:cNvPr id="3" name="2 - Θέση περιεχομένου"/>
          <p:cNvSpPr>
            <a:spLocks noGrp="1"/>
          </p:cNvSpPr>
          <p:nvPr>
            <p:ph idx="1"/>
          </p:nvPr>
        </p:nvSpPr>
        <p:spPr>
          <a:xfrm>
            <a:off x="0" y="980728"/>
            <a:ext cx="9144000" cy="5877272"/>
          </a:xfrm>
        </p:spPr>
        <p:txBody>
          <a:bodyPr/>
          <a:lstStyle/>
          <a:p>
            <a:pPr algn="just" eaLnBrk="1" hangingPunct="1">
              <a:lnSpc>
                <a:spcPct val="90000"/>
              </a:lnSpc>
            </a:pPr>
            <a:r>
              <a:rPr lang="el-GR" sz="3000" dirty="0" smtClean="0"/>
              <a:t>Το νεκρό σημείο είναι το ύψος της παραγωγής, στο οποίο η συνολική πρόσοδος καλύπτει μόνο το σύνολο των δαπανών (μεταβλητά + σταθερά).</a:t>
            </a:r>
          </a:p>
          <a:p>
            <a:pPr algn="just" eaLnBrk="1" hangingPunct="1">
              <a:lnSpc>
                <a:spcPct val="90000"/>
              </a:lnSpc>
            </a:pPr>
            <a:r>
              <a:rPr lang="el-GR" sz="3000" dirty="0" smtClean="0"/>
              <a:t>Μελέτη του Ν.Σ. πραγματοποιούμε στις παρακάτω περιπτώσεις</a:t>
            </a:r>
            <a:r>
              <a:rPr lang="en-US" sz="3000" dirty="0" smtClean="0"/>
              <a:t>:</a:t>
            </a:r>
            <a:endParaRPr lang="el-GR" sz="3000" dirty="0" smtClean="0"/>
          </a:p>
          <a:p>
            <a:pPr marL="0" indent="0" algn="just" eaLnBrk="1" hangingPunct="1">
              <a:spcBef>
                <a:spcPts val="0"/>
              </a:spcBef>
              <a:buFont typeface="Wingdings" pitchFamily="2" charset="2"/>
              <a:buNone/>
            </a:pPr>
            <a:r>
              <a:rPr lang="el-GR" sz="3000" b="1" dirty="0" smtClean="0">
                <a:solidFill>
                  <a:srgbClr val="7030A0"/>
                </a:solidFill>
              </a:rPr>
              <a:t>1) Επένδυση που δικαιολογείται από την μελλοντική εξοικονόμηση κόστους.</a:t>
            </a:r>
          </a:p>
          <a:p>
            <a:pPr marL="0" indent="0" algn="just" eaLnBrk="1" hangingPunct="1">
              <a:spcBef>
                <a:spcPts val="0"/>
              </a:spcBef>
              <a:buFont typeface="Wingdings" pitchFamily="2" charset="2"/>
              <a:buNone/>
            </a:pPr>
            <a:r>
              <a:rPr lang="el-GR" sz="3000" b="1" dirty="0" smtClean="0">
                <a:solidFill>
                  <a:srgbClr val="0070C0"/>
                </a:solidFill>
              </a:rPr>
              <a:t>2) Οι ετήσιες ώρες λειτουργίας, που είναι αναγκαίες πριν μια προτεινόμενη επένδυση γίνει επικερδής.</a:t>
            </a:r>
          </a:p>
          <a:p>
            <a:pPr marL="0" indent="0" algn="just" eaLnBrk="1" hangingPunct="1">
              <a:spcBef>
                <a:spcPts val="0"/>
              </a:spcBef>
              <a:buFont typeface="Wingdings" pitchFamily="2" charset="2"/>
              <a:buNone/>
            </a:pPr>
            <a:r>
              <a:rPr lang="el-GR" sz="3000" b="1" dirty="0" smtClean="0">
                <a:solidFill>
                  <a:srgbClr val="FF0000"/>
                </a:solidFill>
              </a:rPr>
              <a:t>3) Η χρονική περίοδος κατά την οποία μια προτεινόμενη επένδυση θα δώσει ποσό ίσο με αυτή την ίδια την επένδυση.</a:t>
            </a:r>
            <a:endParaRPr lang="en-US" sz="3000" b="1" dirty="0" smtClean="0">
              <a:solidFill>
                <a:srgbClr val="FF0000"/>
              </a:solidFill>
            </a:endParaRPr>
          </a:p>
          <a:p>
            <a:endParaRPr lang="el-GR" dirty="0"/>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ΝΕΚΡΟ ΣΗΜΕΙΟ</a:t>
            </a:r>
            <a:endParaRPr lang="el-GR" b="1"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Κάθε επιχείρηση θα πρέπει να μελετάει με προσοχή τις σχέσεις μεταξύ κόστους, όγκου παραγωγής, εσόδων και κέρδους. </a:t>
            </a:r>
          </a:p>
          <a:p>
            <a:pPr algn="just"/>
            <a:r>
              <a:rPr lang="el-GR" dirty="0" smtClean="0"/>
              <a:t>Πρέπει να βρει ποιοι παράγοντες επηρεάζουν το κέρδος και πως αυτό διαμορφώνεται κάτω από διαφορετικές συνθήκες οι οποίες υπάρχουν στο περιβάλλον που η επιχείρηση δρα και αναπτύσσεται.</a:t>
            </a:r>
            <a:endParaRPr lang="el-GR" dirty="0"/>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lstStyle/>
          <a:p>
            <a:r>
              <a:rPr lang="el-GR" b="1" dirty="0" smtClean="0"/>
              <a:t>ΛΕΙΤΟΥΡΓΙΑ Ν.Σ. (1)</a:t>
            </a:r>
            <a:endParaRPr lang="el-GR" b="1" dirty="0"/>
          </a:p>
        </p:txBody>
      </p:sp>
      <p:sp>
        <p:nvSpPr>
          <p:cNvPr id="3" name="2 - Θέση περιεχομένου"/>
          <p:cNvSpPr>
            <a:spLocks noGrp="1"/>
          </p:cNvSpPr>
          <p:nvPr>
            <p:ph idx="1"/>
          </p:nvPr>
        </p:nvSpPr>
        <p:spPr>
          <a:xfrm>
            <a:off x="0" y="836712"/>
            <a:ext cx="9144000" cy="6021288"/>
          </a:xfrm>
        </p:spPr>
        <p:txBody>
          <a:bodyPr/>
          <a:lstStyle/>
          <a:p>
            <a:pPr algn="just"/>
            <a:r>
              <a:rPr lang="el-GR" sz="3000" dirty="0" smtClean="0"/>
              <a:t>Τα έσοδα της επιχείρησης θα πρέπει να καλύπτουν τα εξής:</a:t>
            </a:r>
          </a:p>
          <a:p>
            <a:pPr marL="514350" indent="-514350" algn="just">
              <a:buFont typeface="+mj-lt"/>
              <a:buAutoNum type="arabicPeriod"/>
            </a:pPr>
            <a:r>
              <a:rPr lang="el-GR" sz="3000" dirty="0" smtClean="0">
                <a:solidFill>
                  <a:srgbClr val="FF0000"/>
                </a:solidFill>
              </a:rPr>
              <a:t>Το κόστος που απαιτείται για την παραγωγή των προϊόντων (π.χ. Α΄ ύλες, κεφαλαιουχικός εξοπλισμός, εργατικά, γενικά έξοδα παραγωγής, μεταφοράς κλπ.).</a:t>
            </a:r>
          </a:p>
          <a:p>
            <a:pPr marL="514350" indent="-514350" algn="just">
              <a:buFont typeface="+mj-lt"/>
              <a:buAutoNum type="arabicPeriod"/>
            </a:pPr>
            <a:r>
              <a:rPr lang="el-GR" sz="3000" dirty="0" smtClean="0">
                <a:solidFill>
                  <a:srgbClr val="7030A0"/>
                </a:solidFill>
              </a:rPr>
              <a:t>Το κόστος του Marketing, της προώθησης πωλήσεων και της διαφήμισης για τα προϊόντα της.</a:t>
            </a:r>
          </a:p>
          <a:p>
            <a:pPr marL="514350" indent="-514350" algn="just">
              <a:buFont typeface="+mj-lt"/>
              <a:buAutoNum type="arabicPeriod"/>
            </a:pPr>
            <a:r>
              <a:rPr lang="el-GR" sz="3000" dirty="0" smtClean="0">
                <a:solidFill>
                  <a:srgbClr val="006600"/>
                </a:solidFill>
              </a:rPr>
              <a:t>Τα γενικά διοικητικά έξοδα.</a:t>
            </a:r>
          </a:p>
          <a:p>
            <a:pPr marL="514350" indent="-514350" algn="just">
              <a:buFont typeface="+mj-lt"/>
              <a:buAutoNum type="arabicPeriod"/>
            </a:pPr>
            <a:r>
              <a:rPr lang="el-GR" sz="3000" dirty="0" smtClean="0">
                <a:solidFill>
                  <a:srgbClr val="002060"/>
                </a:solidFill>
              </a:rPr>
              <a:t>Το ποσό του κέρδους που αναμένει να πραγματοποιήσει κατά τη διάρκεια της χρήσης.</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ΛΕΙΤΟΥΡΓΙΑ Ν.Σ. (2)</a:t>
            </a:r>
            <a:endParaRPr lang="el-GR"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Στην περίπτωση κατά την οποία η επιχείρηση καλύπτει με τις πωλήσεις της τα τρία πρώτα από τα παραπάνω στοιχεία τότε λέμε ότι λειτουργεί στο νεκρό σημείο του κύκλου εργασιών της.</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lstStyle/>
          <a:p>
            <a:r>
              <a:rPr lang="el-GR" sz="3600" b="1" dirty="0" smtClean="0"/>
              <a:t>Εκφράσεις του Ν.Σ.</a:t>
            </a:r>
            <a:endParaRPr lang="el-GR" sz="3600" b="1" dirty="0"/>
          </a:p>
        </p:txBody>
      </p:sp>
      <p:sp>
        <p:nvSpPr>
          <p:cNvPr id="3" name="2 - Θέση περιεχομένου"/>
          <p:cNvSpPr>
            <a:spLocks noGrp="1"/>
          </p:cNvSpPr>
          <p:nvPr>
            <p:ph idx="1"/>
          </p:nvPr>
        </p:nvSpPr>
        <p:spPr>
          <a:xfrm>
            <a:off x="0" y="764704"/>
            <a:ext cx="9144000" cy="6093296"/>
          </a:xfrm>
        </p:spPr>
        <p:txBody>
          <a:bodyPr/>
          <a:lstStyle/>
          <a:p>
            <a:r>
              <a:rPr lang="el-GR" sz="2700" dirty="0" smtClean="0"/>
              <a:t>Εκφράζεται κατά διαφόρους τρόπους:</a:t>
            </a:r>
          </a:p>
          <a:p>
            <a:pPr marL="457200" indent="-457200" algn="just">
              <a:buFont typeface="+mj-lt"/>
              <a:buAutoNum type="arabicPeriod"/>
            </a:pPr>
            <a:r>
              <a:rPr lang="el-GR" sz="2700" b="1" dirty="0" smtClean="0">
                <a:solidFill>
                  <a:srgbClr val="002060"/>
                </a:solidFill>
              </a:rPr>
              <a:t>Ως αξία πωλήσεων: </a:t>
            </a:r>
            <a:r>
              <a:rPr lang="el-GR" sz="2700" dirty="0" smtClean="0"/>
              <a:t>Σε τι ύψος πωλήσεων (τζίρου) η επιχείρηση δεν πραγματοποιεί ούτε κέρδος ούτε ζημία.</a:t>
            </a:r>
          </a:p>
          <a:p>
            <a:pPr marL="457200" indent="-457200" algn="just">
              <a:buFont typeface="+mj-lt"/>
              <a:buAutoNum type="arabicPeriod"/>
            </a:pPr>
            <a:r>
              <a:rPr lang="el-GR" sz="2700" b="1" dirty="0" smtClean="0">
                <a:solidFill>
                  <a:srgbClr val="C00000"/>
                </a:solidFill>
              </a:rPr>
              <a:t>Ως ποσοστό % των Πωλήσεων: </a:t>
            </a:r>
            <a:r>
              <a:rPr lang="el-GR" sz="2700" dirty="0" smtClean="0"/>
              <a:t>Σε πιο ποσοστό επί των προβλεπόμενων πωλήσεων, η επιχείρηση δεν πραγματοποιεί ούτε κέρδος ούτε ζημία.</a:t>
            </a:r>
          </a:p>
          <a:p>
            <a:pPr marL="457200" indent="-457200" algn="just">
              <a:buFont typeface="+mj-lt"/>
              <a:buAutoNum type="arabicPeriod"/>
            </a:pPr>
            <a:r>
              <a:rPr lang="el-GR" sz="2700" b="1" dirty="0" smtClean="0">
                <a:solidFill>
                  <a:srgbClr val="006600"/>
                </a:solidFill>
              </a:rPr>
              <a:t>Ως ποσότητα Πωλήσεων: </a:t>
            </a:r>
            <a:r>
              <a:rPr lang="el-GR" sz="2700" dirty="0" smtClean="0"/>
              <a:t>Πόσα προϊόντα (ή άλλη μονάδα μέτρησης) πρέπει να πωλήσει η επιχείρηση για να μην πραγματοποιήσει ούτε κέρδος ούτε ζημία.</a:t>
            </a:r>
          </a:p>
          <a:p>
            <a:pPr marL="457200" indent="-457200" algn="just">
              <a:buFont typeface="+mj-lt"/>
              <a:buAutoNum type="arabicPeriod"/>
            </a:pPr>
            <a:r>
              <a:rPr lang="el-GR" sz="2700" b="1" dirty="0" smtClean="0">
                <a:solidFill>
                  <a:srgbClr val="7030A0"/>
                </a:solidFill>
              </a:rPr>
              <a:t>Ως χρόνος: </a:t>
            </a:r>
            <a:r>
              <a:rPr lang="el-GR" sz="2700" dirty="0" smtClean="0"/>
              <a:t>Σε ένα ετήσιο χρονικό ορίζοντα, πόσους μήνες θα χρειασθεί η επιχείρηση για να πραγματοποιήσει εκείνες τις πωλήσεις που θα την φέρουν σε σημείο να μην πραγματοποιήσει ούτε κέρδος ούτε ζημία.</a:t>
            </a:r>
            <a:endParaRPr lang="el-GR" sz="2700" dirty="0"/>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Συνιστώσες Ν.Σ.</a:t>
            </a:r>
            <a:endParaRPr lang="el-GR" b="1"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Οι συνιστώσες του Νεκρού Σημείου είναι:</a:t>
            </a:r>
          </a:p>
          <a:p>
            <a:pPr marL="514350" indent="-514350" algn="just">
              <a:buFont typeface="+mj-lt"/>
              <a:buAutoNum type="arabicPeriod"/>
            </a:pPr>
            <a:r>
              <a:rPr lang="el-GR" dirty="0" smtClean="0"/>
              <a:t>Οι Πωλήσεις, </a:t>
            </a:r>
          </a:p>
          <a:p>
            <a:pPr marL="514350" indent="-514350" algn="just">
              <a:buFont typeface="+mj-lt"/>
              <a:buAutoNum type="arabicPeriod"/>
            </a:pPr>
            <a:r>
              <a:rPr lang="el-GR" dirty="0" smtClean="0"/>
              <a:t>Τα Έσοδα και </a:t>
            </a:r>
          </a:p>
          <a:p>
            <a:pPr marL="514350" indent="-514350" algn="just">
              <a:buFont typeface="+mj-lt"/>
              <a:buAutoNum type="arabicPeriod"/>
            </a:pPr>
            <a:r>
              <a:rPr lang="el-GR" dirty="0" smtClean="0"/>
              <a:t>Τα Έξοδα.</a:t>
            </a:r>
          </a:p>
          <a:p>
            <a:pPr algn="just"/>
            <a:endParaRPr lang="el-GR" dirty="0" smtClean="0"/>
          </a:p>
          <a:p>
            <a:pPr algn="just"/>
            <a:r>
              <a:rPr lang="el-GR" dirty="0" smtClean="0"/>
              <a:t>Τα έξοδα διακρίνονται σε </a:t>
            </a:r>
            <a:r>
              <a:rPr lang="el-GR" b="1" dirty="0" smtClean="0"/>
              <a:t>σταθερά έξοδα και μεταβλητά.</a:t>
            </a:r>
            <a:endParaRPr lang="el-GR" dirty="0"/>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lstStyle/>
          <a:p>
            <a:r>
              <a:rPr lang="el-GR" b="1" dirty="0" smtClean="0"/>
              <a:t>Συνολικά Έσοδα</a:t>
            </a:r>
            <a:endParaRPr lang="el-GR" b="1" dirty="0"/>
          </a:p>
        </p:txBody>
      </p:sp>
      <p:sp>
        <p:nvSpPr>
          <p:cNvPr id="3" name="2 - Θέση περιεχομένου"/>
          <p:cNvSpPr>
            <a:spLocks noGrp="1"/>
          </p:cNvSpPr>
          <p:nvPr>
            <p:ph idx="1"/>
          </p:nvPr>
        </p:nvSpPr>
        <p:spPr>
          <a:xfrm>
            <a:off x="0" y="1196752"/>
            <a:ext cx="9144000" cy="5661248"/>
          </a:xfrm>
        </p:spPr>
        <p:txBody>
          <a:bodyPr/>
          <a:lstStyle/>
          <a:p>
            <a:r>
              <a:rPr lang="el-GR" dirty="0" smtClean="0"/>
              <a:t>Τα συνολικά έσοδα των πωλήσεων είναι ίσα με τον αριθμό των πωλουμένων μονάδων (Q) επί την τιμή πωλήσεως κατά μονάδα προϊόντος (P)</a:t>
            </a:r>
          </a:p>
          <a:p>
            <a:pPr>
              <a:buNone/>
            </a:pPr>
            <a:r>
              <a:rPr lang="el-GR" dirty="0" smtClean="0"/>
              <a:t> </a:t>
            </a:r>
          </a:p>
          <a:p>
            <a:r>
              <a:rPr lang="el-GR" dirty="0" smtClean="0"/>
              <a:t>Δηλαδή TR = Q*P.</a:t>
            </a:r>
          </a:p>
          <a:p>
            <a:endParaRPr lang="el-GR" dirty="0" smtClean="0"/>
          </a:p>
          <a:p>
            <a:pPr>
              <a:buNone/>
            </a:pPr>
            <a:endParaRPr lang="el-GR" dirty="0" smtClean="0"/>
          </a:p>
          <a:p>
            <a:pPr>
              <a:buNone/>
            </a:pPr>
            <a:endParaRPr lang="el-GR" dirty="0"/>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b="1" dirty="0" smtClean="0"/>
              <a:t>Σταθερά Έξοδα</a:t>
            </a:r>
            <a:endParaRPr lang="el-GR" b="1" dirty="0"/>
          </a:p>
        </p:txBody>
      </p:sp>
      <p:sp>
        <p:nvSpPr>
          <p:cNvPr id="3" name="2 - Θέση περιεχομένου"/>
          <p:cNvSpPr>
            <a:spLocks noGrp="1"/>
          </p:cNvSpPr>
          <p:nvPr>
            <p:ph idx="1"/>
          </p:nvPr>
        </p:nvSpPr>
        <p:spPr>
          <a:xfrm>
            <a:off x="0" y="836712"/>
            <a:ext cx="9144000" cy="6021288"/>
          </a:xfrm>
        </p:spPr>
        <p:txBody>
          <a:bodyPr/>
          <a:lstStyle/>
          <a:p>
            <a:pPr algn="just"/>
            <a:r>
              <a:rPr lang="el-GR" b="1" dirty="0" smtClean="0"/>
              <a:t>Σταθερά, ονομάζονται τα έξοδα, τα οποία </a:t>
            </a:r>
            <a:r>
              <a:rPr lang="el-GR" dirty="0" smtClean="0"/>
              <a:t>πραγματοποιούνται σε κάθε περίπτωση, άσχετα με το αν λειτουργεί ή όχι η επιχείρηση ή αλλιώς ανεξάρτητα από τον βαθμό απασχόλησης.</a:t>
            </a:r>
          </a:p>
          <a:p>
            <a:pPr algn="just"/>
            <a:r>
              <a:rPr lang="el-GR" dirty="0" smtClean="0"/>
              <a:t>Τέτοια έξοδα είναι: Ενοίκια, Μισθοί διοικητικού προσωπικού αποσβέσεις Ασφάλιστρα χρηματοοικονομικά έξοδα κ.α.</a:t>
            </a:r>
          </a:p>
          <a:p>
            <a:pPr algn="just"/>
            <a:r>
              <a:rPr lang="el-GR" dirty="0" smtClean="0"/>
              <a:t>Είναι φανερό ότι </a:t>
            </a:r>
            <a:r>
              <a:rPr lang="el-GR" dirty="0" smtClean="0">
                <a:solidFill>
                  <a:srgbClr val="006600"/>
                </a:solidFill>
              </a:rPr>
              <a:t>όσο αυξάνει ο αριθμός των παραγόμενων μονάδων προϊόντος τόσο τα σταθερά έξοδα κατά μονάδα </a:t>
            </a:r>
            <a:r>
              <a:rPr lang="el-GR" dirty="0" smtClean="0">
                <a:solidFill>
                  <a:srgbClr val="C00000"/>
                </a:solidFill>
              </a:rPr>
              <a:t>ελαττώνονται.</a:t>
            </a:r>
            <a:endParaRPr lang="el-GR" dirty="0">
              <a:solidFill>
                <a:srgbClr val="C00000"/>
              </a:solidFill>
            </a:endParaRP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l-GR" b="1" dirty="0" smtClean="0"/>
              <a:t>Μεταβλητά Έξοδα</a:t>
            </a:r>
            <a:endParaRPr lang="el-GR" b="1" dirty="0"/>
          </a:p>
        </p:txBody>
      </p:sp>
      <p:sp>
        <p:nvSpPr>
          <p:cNvPr id="3" name="2 - Θέση περιεχομένου"/>
          <p:cNvSpPr>
            <a:spLocks noGrp="1"/>
          </p:cNvSpPr>
          <p:nvPr>
            <p:ph idx="1"/>
          </p:nvPr>
        </p:nvSpPr>
        <p:spPr>
          <a:xfrm>
            <a:off x="0" y="908720"/>
            <a:ext cx="9144000" cy="5949280"/>
          </a:xfrm>
        </p:spPr>
        <p:txBody>
          <a:bodyPr/>
          <a:lstStyle/>
          <a:p>
            <a:pPr algn="just"/>
            <a:r>
              <a:rPr lang="el-GR" b="1" dirty="0" smtClean="0"/>
              <a:t>Μεταβλητά, ονομάζονται τα έξοδα, τα οποία είναι </a:t>
            </a:r>
            <a:r>
              <a:rPr lang="el-GR" dirty="0" smtClean="0"/>
              <a:t>συνυφασμένα απόλυτα με τη λειτουργία της επιχείρησης</a:t>
            </a:r>
          </a:p>
          <a:p>
            <a:pPr algn="just"/>
            <a:r>
              <a:rPr lang="el-GR" dirty="0" smtClean="0"/>
              <a:t>Τέτοια έξοδα είναι: Ηλεκτρικό Ρεύμα, Αναλώσιμα τρόφιμα ποτά, υλικά καθαριότητας, μισθοί εργαζομένων στα παραγωγικά τμήματα κ.α.</a:t>
            </a:r>
          </a:p>
          <a:p>
            <a:pPr algn="just"/>
            <a:r>
              <a:rPr lang="el-GR" dirty="0" smtClean="0"/>
              <a:t> </a:t>
            </a:r>
            <a:r>
              <a:rPr lang="el-GR" dirty="0" smtClean="0">
                <a:solidFill>
                  <a:srgbClr val="7030A0"/>
                </a:solidFill>
              </a:rPr>
              <a:t>Όσο αυξάνει η παραγωγή αυξάνουν και τα μεταβλητά έξοδα. </a:t>
            </a:r>
            <a:r>
              <a:rPr lang="el-GR" dirty="0" smtClean="0"/>
              <a:t>Διακρίνουμε το κατά μονάδα μεταβλητό κόστος </a:t>
            </a:r>
            <a:r>
              <a:rPr lang="el-GR" b="1" dirty="0" smtClean="0"/>
              <a:t>V </a:t>
            </a:r>
            <a:r>
              <a:rPr lang="el-GR" dirty="0" smtClean="0"/>
              <a:t>και το συνολικό μεταβλητό κόστος που είναι </a:t>
            </a:r>
            <a:r>
              <a:rPr lang="el-GR" b="1" dirty="0" smtClean="0"/>
              <a:t>VC = V*Q</a:t>
            </a:r>
            <a:endParaRPr lang="el-GR"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 name="Rectangle 103"/>
          <p:cNvSpPr>
            <a:spLocks noChangeArrowheads="1"/>
          </p:cNvSpPr>
          <p:nvPr/>
        </p:nvSpPr>
        <p:spPr bwMode="auto">
          <a:xfrm>
            <a:off x="609600" y="1524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3600" b="1" dirty="0">
                <a:latin typeface="+mn-lt"/>
              </a:rPr>
              <a:t>ΒΑΣΙΚΕΣ ΛΟΓΙΣΤΙΚΕΣ ΕΝΝΟΙΕΣ</a:t>
            </a:r>
            <a:br>
              <a:rPr lang="el-GR" altLang="el-GR" sz="3600" b="1" dirty="0">
                <a:latin typeface="+mn-lt"/>
              </a:rPr>
            </a:br>
            <a:r>
              <a:rPr lang="el-GR" altLang="el-GR" sz="3600" b="1" dirty="0">
                <a:latin typeface="+mn-lt"/>
              </a:rPr>
              <a:t>(ΠΑΡΑΔΟΧΕΣ ή ΥΠΟΘΕΣΕΙΣ)</a:t>
            </a:r>
            <a:endParaRPr lang="el-GR" altLang="el-GR" sz="3600" dirty="0">
              <a:latin typeface="+mn-lt"/>
            </a:endParaRPr>
          </a:p>
        </p:txBody>
      </p:sp>
      <p:sp>
        <p:nvSpPr>
          <p:cNvPr id="2152" name="Text Box 104"/>
          <p:cNvSpPr txBox="1">
            <a:spLocks noChangeArrowheads="1"/>
          </p:cNvSpPr>
          <p:nvPr/>
        </p:nvSpPr>
        <p:spPr bwMode="auto">
          <a:xfrm>
            <a:off x="723900" y="1219199"/>
            <a:ext cx="731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2000" b="1" dirty="0"/>
              <a:t>Ι. ΒΑΣΙΚΗ ΛΟΓΙΣΤΙΚΗ </a:t>
            </a:r>
            <a:r>
              <a:rPr lang="el-GR" altLang="el-GR" sz="2000" b="1" dirty="0" smtClean="0"/>
              <a:t>ΙΣΟΤΗΤΑ Ε = Π</a:t>
            </a:r>
            <a:endParaRPr lang="el-GR" altLang="el-GR" sz="1800" b="1" dirty="0"/>
          </a:p>
        </p:txBody>
      </p:sp>
      <p:sp>
        <p:nvSpPr>
          <p:cNvPr id="2153" name="Rectangle 105"/>
          <p:cNvSpPr>
            <a:spLocks noChangeArrowheads="1"/>
          </p:cNvSpPr>
          <p:nvPr/>
        </p:nvSpPr>
        <p:spPr bwMode="auto">
          <a:xfrm>
            <a:off x="228600" y="1828800"/>
            <a:ext cx="8686800" cy="1295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4" name="Text Box 106"/>
          <p:cNvSpPr txBox="1">
            <a:spLocks noChangeArrowheads="1"/>
          </p:cNvSpPr>
          <p:nvPr/>
        </p:nvSpPr>
        <p:spPr bwMode="auto">
          <a:xfrm>
            <a:off x="304800" y="22860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7030A0"/>
                </a:solidFill>
              </a:rPr>
              <a:t>1. ΝΟΜΙΚΗ ΔΙΑΤΥΠΩΣΗ</a:t>
            </a:r>
          </a:p>
        </p:txBody>
      </p:sp>
      <p:sp>
        <p:nvSpPr>
          <p:cNvPr id="2155" name="Rectangle 107"/>
          <p:cNvSpPr>
            <a:spLocks noChangeArrowheads="1"/>
          </p:cNvSpPr>
          <p:nvPr/>
        </p:nvSpPr>
        <p:spPr bwMode="auto">
          <a:xfrm>
            <a:off x="228600" y="3429000"/>
            <a:ext cx="8686800" cy="9144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6" name="Rectangle 108"/>
          <p:cNvSpPr>
            <a:spLocks noChangeArrowheads="1"/>
          </p:cNvSpPr>
          <p:nvPr/>
        </p:nvSpPr>
        <p:spPr bwMode="auto">
          <a:xfrm>
            <a:off x="251520" y="4797152"/>
            <a:ext cx="8610600" cy="12954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7" name="Text Box 109"/>
          <p:cNvSpPr txBox="1">
            <a:spLocks noChangeArrowheads="1"/>
          </p:cNvSpPr>
          <p:nvPr/>
        </p:nvSpPr>
        <p:spPr bwMode="auto">
          <a:xfrm>
            <a:off x="304800" y="37338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003300"/>
                </a:solidFill>
              </a:rPr>
              <a:t>2. ΟΙΚΟΝΟΜΙΚΗ ΔΙΑΤΥΠΩΣΗ</a:t>
            </a:r>
            <a:endParaRPr lang="el-GR" altLang="el-GR" sz="1800" b="1" dirty="0">
              <a:solidFill>
                <a:srgbClr val="003300"/>
              </a:solidFill>
            </a:endParaRPr>
          </a:p>
        </p:txBody>
      </p:sp>
      <p:sp>
        <p:nvSpPr>
          <p:cNvPr id="2158" name="Text Box 110"/>
          <p:cNvSpPr txBox="1">
            <a:spLocks noChangeArrowheads="1"/>
          </p:cNvSpPr>
          <p:nvPr/>
        </p:nvSpPr>
        <p:spPr bwMode="auto">
          <a:xfrm>
            <a:off x="304800" y="5105400"/>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C00000"/>
                </a:solidFill>
              </a:rPr>
              <a:t>3. ΛΟΓΙΣΤΙΚΗ ΔΙΑΤΥΠΩΣΗ</a:t>
            </a:r>
            <a:endParaRPr lang="el-GR" altLang="el-GR" sz="1800" b="1" dirty="0">
              <a:solidFill>
                <a:srgbClr val="C00000"/>
              </a:solidFill>
            </a:endParaRPr>
          </a:p>
        </p:txBody>
      </p:sp>
      <p:sp>
        <p:nvSpPr>
          <p:cNvPr id="2159" name="Text Box 111"/>
          <p:cNvSpPr txBox="1">
            <a:spLocks noChangeArrowheads="1"/>
          </p:cNvSpPr>
          <p:nvPr/>
        </p:nvSpPr>
        <p:spPr bwMode="auto">
          <a:xfrm>
            <a:off x="2987824" y="2133600"/>
            <a:ext cx="18889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1600" b="1" dirty="0"/>
              <a:t>ΠΕΡΙΟΥΣΙΑΚΑ</a:t>
            </a:r>
            <a:br>
              <a:rPr lang="el-GR" altLang="el-GR" sz="1600" b="1" dirty="0"/>
            </a:br>
            <a:r>
              <a:rPr lang="el-GR" altLang="el-GR" sz="1600" b="1" dirty="0"/>
              <a:t>     ΣΤΟΙΧΕΙΑ</a:t>
            </a:r>
          </a:p>
        </p:txBody>
      </p:sp>
      <p:sp>
        <p:nvSpPr>
          <p:cNvPr id="2160" name="Text Box 112"/>
          <p:cNvSpPr txBox="1">
            <a:spLocks noChangeArrowheads="1"/>
          </p:cNvSpPr>
          <p:nvPr/>
        </p:nvSpPr>
        <p:spPr bwMode="auto">
          <a:xfrm>
            <a:off x="4876800" y="22860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1" name="Text Box 113"/>
          <p:cNvSpPr txBox="1">
            <a:spLocks noChangeArrowheads="1"/>
          </p:cNvSpPr>
          <p:nvPr/>
        </p:nvSpPr>
        <p:spPr bwMode="auto">
          <a:xfrm>
            <a:off x="5181600" y="1828800"/>
            <a:ext cx="20574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600" b="1" dirty="0"/>
              <a:t>ΥΠΟΧΡΕΩΣΕΙΣ</a:t>
            </a:r>
            <a:br>
              <a:rPr lang="el-GR" altLang="el-GR" sz="1600" b="1" dirty="0"/>
            </a:br>
            <a:r>
              <a:rPr lang="el-GR" altLang="el-GR" sz="1600" b="1" dirty="0"/>
              <a:t>ΠΡΟΣ ΙΔΙΟΚΤΗΤΕΣ</a:t>
            </a:r>
          </a:p>
          <a:p>
            <a:pPr algn="ctr">
              <a:spcBef>
                <a:spcPct val="50000"/>
              </a:spcBef>
            </a:pPr>
            <a:r>
              <a:rPr lang="el-GR" altLang="el-GR" sz="1600" b="1" dirty="0"/>
              <a:t>(ΑΞΙΩΣΕΙΣ ΙΔΙΟΚΤΗΤΩΝ)</a:t>
            </a:r>
          </a:p>
        </p:txBody>
      </p:sp>
      <p:sp>
        <p:nvSpPr>
          <p:cNvPr id="2162" name="Text Box 114"/>
          <p:cNvSpPr txBox="1">
            <a:spLocks noChangeArrowheads="1"/>
          </p:cNvSpPr>
          <p:nvPr/>
        </p:nvSpPr>
        <p:spPr bwMode="auto">
          <a:xfrm>
            <a:off x="7164288" y="2420888"/>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3" name="Text Box 115"/>
          <p:cNvSpPr txBox="1">
            <a:spLocks noChangeArrowheads="1"/>
          </p:cNvSpPr>
          <p:nvPr/>
        </p:nvSpPr>
        <p:spPr bwMode="auto">
          <a:xfrm>
            <a:off x="7315200" y="1828800"/>
            <a:ext cx="16764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600" b="1" dirty="0"/>
              <a:t>ΥΠΟΧΡΕΩΣΕΙΣ</a:t>
            </a:r>
            <a:br>
              <a:rPr lang="el-GR" altLang="el-GR" sz="1600" b="1" dirty="0"/>
            </a:br>
            <a:r>
              <a:rPr lang="el-GR" altLang="el-GR" sz="1600" b="1" dirty="0"/>
              <a:t>ΠΡΟΣ ΤΡΙΤΟΥΣ</a:t>
            </a:r>
          </a:p>
          <a:p>
            <a:pPr algn="ctr">
              <a:spcBef>
                <a:spcPct val="50000"/>
              </a:spcBef>
            </a:pPr>
            <a:r>
              <a:rPr lang="el-GR" altLang="el-GR" sz="1600" b="1" dirty="0"/>
              <a:t>(ΑΞΙΩΣΕΙΣ</a:t>
            </a:r>
            <a:br>
              <a:rPr lang="el-GR" altLang="el-GR" sz="1600" b="1" dirty="0"/>
            </a:br>
            <a:r>
              <a:rPr lang="el-GR" altLang="el-GR" sz="1600" b="1" dirty="0"/>
              <a:t>ΤΡΙΤΩΝ)</a:t>
            </a:r>
          </a:p>
        </p:txBody>
      </p:sp>
      <p:sp>
        <p:nvSpPr>
          <p:cNvPr id="2164" name="Text Box 116"/>
          <p:cNvSpPr txBox="1">
            <a:spLocks noChangeArrowheads="1"/>
          </p:cNvSpPr>
          <p:nvPr/>
        </p:nvSpPr>
        <p:spPr bwMode="auto">
          <a:xfrm>
            <a:off x="3276600" y="3686175"/>
            <a:ext cx="2286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ΟΙΚΟΝΟΜΙΚΟΙ</a:t>
            </a:r>
            <a:br>
              <a:rPr lang="el-GR" altLang="el-GR" sz="1600" b="1" dirty="0"/>
            </a:br>
            <a:r>
              <a:rPr lang="el-GR" altLang="el-GR" sz="1600" b="1" dirty="0"/>
              <a:t>          ΠΟΡΟΙ</a:t>
            </a:r>
            <a:endParaRPr lang="el-GR" altLang="el-GR" sz="1800" b="1" dirty="0"/>
          </a:p>
        </p:txBody>
      </p:sp>
      <p:sp>
        <p:nvSpPr>
          <p:cNvPr id="2165" name="Text Box 117"/>
          <p:cNvSpPr txBox="1">
            <a:spLocks noChangeArrowheads="1"/>
          </p:cNvSpPr>
          <p:nvPr/>
        </p:nvSpPr>
        <p:spPr bwMode="auto">
          <a:xfrm>
            <a:off x="4953000" y="3810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6" name="Text Box 118"/>
          <p:cNvSpPr txBox="1">
            <a:spLocks noChangeArrowheads="1"/>
          </p:cNvSpPr>
          <p:nvPr/>
        </p:nvSpPr>
        <p:spPr bwMode="auto">
          <a:xfrm>
            <a:off x="5257800" y="3657600"/>
            <a:ext cx="243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        ΙΔΙΑ</a:t>
            </a:r>
            <a:br>
              <a:rPr lang="el-GR" altLang="el-GR" sz="1600" b="1" dirty="0"/>
            </a:br>
            <a:r>
              <a:rPr lang="el-GR" altLang="el-GR" sz="1600" b="1" dirty="0"/>
              <a:t> ΚΕΦΑΛΑΙΑ</a:t>
            </a:r>
            <a:endParaRPr lang="el-GR" altLang="el-GR" sz="1800" b="1" dirty="0"/>
          </a:p>
        </p:txBody>
      </p:sp>
      <p:sp>
        <p:nvSpPr>
          <p:cNvPr id="2167" name="Text Box 119"/>
          <p:cNvSpPr txBox="1">
            <a:spLocks noChangeArrowheads="1"/>
          </p:cNvSpPr>
          <p:nvPr/>
        </p:nvSpPr>
        <p:spPr bwMode="auto">
          <a:xfrm>
            <a:off x="6804248" y="3717032"/>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8" name="Text Box 120"/>
          <p:cNvSpPr txBox="1">
            <a:spLocks noChangeArrowheads="1"/>
          </p:cNvSpPr>
          <p:nvPr/>
        </p:nvSpPr>
        <p:spPr bwMode="auto">
          <a:xfrm>
            <a:off x="7467600" y="358140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    ΞΕΝΑ</a:t>
            </a:r>
            <a:br>
              <a:rPr lang="el-GR" altLang="el-GR" sz="1600" b="1" dirty="0"/>
            </a:br>
            <a:r>
              <a:rPr lang="el-GR" altLang="el-GR" sz="1600" b="1" dirty="0"/>
              <a:t>ΚΕΦΑΛΑΙΑ</a:t>
            </a:r>
          </a:p>
        </p:txBody>
      </p:sp>
      <p:sp>
        <p:nvSpPr>
          <p:cNvPr id="2169" name="Text Box 121"/>
          <p:cNvSpPr txBox="1">
            <a:spLocks noChangeArrowheads="1"/>
          </p:cNvSpPr>
          <p:nvPr/>
        </p:nvSpPr>
        <p:spPr bwMode="auto">
          <a:xfrm>
            <a:off x="3352800" y="4953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ΕΝΕΡΓΗΤΙΚΟ</a:t>
            </a:r>
          </a:p>
        </p:txBody>
      </p:sp>
      <p:sp>
        <p:nvSpPr>
          <p:cNvPr id="2170" name="Text Box 122"/>
          <p:cNvSpPr txBox="1">
            <a:spLocks noChangeArrowheads="1"/>
          </p:cNvSpPr>
          <p:nvPr/>
        </p:nvSpPr>
        <p:spPr bwMode="auto">
          <a:xfrm>
            <a:off x="4953000" y="49530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71" name="Text Box 123"/>
          <p:cNvSpPr txBox="1">
            <a:spLocks noChangeArrowheads="1"/>
          </p:cNvSpPr>
          <p:nvPr/>
        </p:nvSpPr>
        <p:spPr bwMode="auto">
          <a:xfrm>
            <a:off x="6477000" y="4953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ΠΑΘΗΤΙΚΟ</a:t>
            </a:r>
          </a:p>
        </p:txBody>
      </p:sp>
      <p:sp>
        <p:nvSpPr>
          <p:cNvPr id="2172" name="Text Box 124"/>
          <p:cNvSpPr txBox="1">
            <a:spLocks noChangeArrowheads="1"/>
          </p:cNvSpPr>
          <p:nvPr/>
        </p:nvSpPr>
        <p:spPr bwMode="auto">
          <a:xfrm>
            <a:off x="3352800" y="55768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ΕΝΕΡΓΗΤΙΚΟ</a:t>
            </a:r>
          </a:p>
        </p:txBody>
      </p:sp>
      <p:sp>
        <p:nvSpPr>
          <p:cNvPr id="2173" name="Text Box 125"/>
          <p:cNvSpPr txBox="1">
            <a:spLocks noChangeArrowheads="1"/>
          </p:cNvSpPr>
          <p:nvPr/>
        </p:nvSpPr>
        <p:spPr bwMode="auto">
          <a:xfrm>
            <a:off x="4953000" y="55768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74" name="Text Box 126"/>
          <p:cNvSpPr txBox="1">
            <a:spLocks noChangeArrowheads="1"/>
          </p:cNvSpPr>
          <p:nvPr/>
        </p:nvSpPr>
        <p:spPr bwMode="auto">
          <a:xfrm>
            <a:off x="5410200" y="5410200"/>
            <a:ext cx="1447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ΛΟΓΙΣΤΙΚΟ</a:t>
            </a:r>
            <a:br>
              <a:rPr lang="el-GR" altLang="el-GR" sz="1600" b="1" dirty="0"/>
            </a:br>
            <a:r>
              <a:rPr lang="el-GR" altLang="el-GR" sz="1600" b="1" dirty="0"/>
              <a:t>ΠΑΘΗΤΙΚΟ</a:t>
            </a:r>
          </a:p>
        </p:txBody>
      </p:sp>
      <p:sp>
        <p:nvSpPr>
          <p:cNvPr id="2175" name="Text Box 127"/>
          <p:cNvSpPr txBox="1">
            <a:spLocks noChangeArrowheads="1"/>
          </p:cNvSpPr>
          <p:nvPr/>
        </p:nvSpPr>
        <p:spPr bwMode="auto">
          <a:xfrm>
            <a:off x="7010400" y="54864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76" name="Text Box 128"/>
          <p:cNvSpPr txBox="1">
            <a:spLocks noChangeArrowheads="1"/>
          </p:cNvSpPr>
          <p:nvPr/>
        </p:nvSpPr>
        <p:spPr bwMode="auto">
          <a:xfrm>
            <a:off x="7391400" y="5438775"/>
            <a:ext cx="1600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ΠΡΑΓΜΑΤΙΚΟ</a:t>
            </a:r>
            <a:br>
              <a:rPr lang="el-GR" altLang="el-GR" sz="1600" b="1" dirty="0"/>
            </a:br>
            <a:r>
              <a:rPr lang="el-GR" altLang="el-GR" sz="1600" b="1" dirty="0"/>
              <a:t>ΠΑΘΗΤΙΚΟ</a:t>
            </a:r>
            <a:endParaRPr lang="el-GR" altLang="el-GR" sz="1800" b="1" dirty="0"/>
          </a:p>
        </p:txBody>
      </p:sp>
    </p:spTree>
    <p:extLst>
      <p:ext uri="{BB962C8B-B14F-4D97-AF65-F5344CB8AC3E}">
        <p14:creationId xmlns:p14="http://schemas.microsoft.com/office/powerpoint/2010/main" val="1420070245"/>
      </p:ext>
    </p:extLst>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Συνολικά Έξοδα</a:t>
            </a:r>
            <a:endParaRPr lang="el-GR" b="1"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Το άθροισμα των σταθερών και μεταβλητών εξόδων μας δίνει τα συνολικά έξοδα. </a:t>
            </a:r>
          </a:p>
          <a:p>
            <a:r>
              <a:rPr lang="el-GR" dirty="0" smtClean="0"/>
              <a:t>Επομένως TC = FC + VC.</a:t>
            </a:r>
            <a:endParaRPr lang="el-GR" dirty="0"/>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lstStyle/>
          <a:p>
            <a:r>
              <a:rPr lang="el-GR" sz="3200" b="1" dirty="0" smtClean="0"/>
              <a:t>Μεταβολές Εσόδων Εξόδων</a:t>
            </a:r>
            <a:endParaRPr lang="el-GR" sz="3200" b="1" dirty="0"/>
          </a:p>
        </p:txBody>
      </p:sp>
      <p:sp>
        <p:nvSpPr>
          <p:cNvPr id="3" name="2 - Θέση περιεχομένου"/>
          <p:cNvSpPr>
            <a:spLocks noGrp="1"/>
          </p:cNvSpPr>
          <p:nvPr>
            <p:ph idx="1"/>
          </p:nvPr>
        </p:nvSpPr>
        <p:spPr>
          <a:xfrm>
            <a:off x="0" y="764704"/>
            <a:ext cx="9144000" cy="6093296"/>
          </a:xfrm>
        </p:spPr>
        <p:txBody>
          <a:bodyPr/>
          <a:lstStyle/>
          <a:p>
            <a:pPr algn="just"/>
            <a:r>
              <a:rPr lang="el-GR" sz="2600" dirty="0" smtClean="0"/>
              <a:t>Το συνολικό κέρδος της επιχείρησης προσδιορίζεται από την αλληλεπίδραση 3 βασικών μεταβλητών, των εσόδων των σταθερών εξόδων και των μεταβλητών εξόδων</a:t>
            </a:r>
          </a:p>
          <a:p>
            <a:pPr algn="just"/>
            <a:r>
              <a:rPr lang="el-GR" sz="2600" dirty="0" smtClean="0"/>
              <a:t>Όταν επέλθει οποιαδήποτε μεταβολή σε μία ή περισσότερες από τις μεταβλητές αυτές θα μεταβληθεί και το συνολικό κέρδος της εταιρίας.</a:t>
            </a:r>
          </a:p>
          <a:p>
            <a:pPr algn="just"/>
            <a:r>
              <a:rPr lang="el-GR" sz="2600" dirty="0" smtClean="0"/>
              <a:t>Μπορεί για παράδειγμα να έχουμε μεταβολή της τιμής πώλησης του προϊόντος οπότε θα έχουμε μεταβολή των συνολικών εσόδων. </a:t>
            </a:r>
          </a:p>
          <a:p>
            <a:pPr algn="just"/>
            <a:r>
              <a:rPr lang="el-GR" sz="2600" dirty="0" smtClean="0"/>
              <a:t>Μπορεί να έχουμε μεταβολή των σταθερών εξόδων, π.χ. αύξηση των ενοικίων που πληρώνει η επιχείρηση και τέλος, </a:t>
            </a:r>
          </a:p>
          <a:p>
            <a:pPr algn="just"/>
            <a:r>
              <a:rPr lang="el-GR" sz="2600" dirty="0" smtClean="0"/>
              <a:t>Μπορεί να έχουμε μεταβολή των μεταβλητών εξόδων π.χ. μείωση της τιμής των Α΄ υλών.</a:t>
            </a:r>
            <a:endParaRPr lang="el-GR" sz="2600" dirty="0"/>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34082"/>
          </a:xfrm>
        </p:spPr>
        <p:txBody>
          <a:bodyPr/>
          <a:lstStyle/>
          <a:p>
            <a:r>
              <a:rPr lang="el-GR" sz="3600" b="1" dirty="0" smtClean="0"/>
              <a:t>Μαθηματικός Προσδιορισμός Ν.Σ.</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r>
              <a:rPr lang="el-GR" sz="2800" dirty="0" smtClean="0"/>
              <a:t>Μαθηματικά ο προσδιορισμός του Ν. Σ. γίνεται όπως ήδη αναφέρθηκε με απλή εξίσωση και με βάση τη σκέψη:</a:t>
            </a:r>
          </a:p>
          <a:p>
            <a:r>
              <a:rPr lang="el-GR" sz="2800" dirty="0" smtClean="0"/>
              <a:t>Τα Έσοδα (κύκλος εργασιών ή τζίρος) είναι ίσα με το σύνολο των δαπανών που καταναλώθηκαν με σκοπό την πραγματοποίηση των εσόδων και οι οποίες αποτελούνται από Σταθερές (Σ) και Μεταβλητές (Μ) δαπάνες, συν ή μείον το αποτέλεσμα (κέρδος ή ζημία (Α). Δηλαδή: </a:t>
            </a:r>
            <a:r>
              <a:rPr lang="el-GR" sz="2800" b="1" dirty="0" smtClean="0"/>
              <a:t>Κύκλος Εργασιών = Σ + Μ + (+ Α ή –Α)</a:t>
            </a:r>
          </a:p>
          <a:p>
            <a:r>
              <a:rPr lang="el-GR" sz="2800" dirty="0" smtClean="0"/>
              <a:t>Όταν δεν υπάρχει αποτέλεσμα, όπως στην περίπτωση του Νεκρού σημείου, τότε το Α = 0 οπότε στο Ν. Σ. θα έχουμε : </a:t>
            </a:r>
            <a:r>
              <a:rPr lang="el-GR" sz="2800" b="1" dirty="0" smtClean="0"/>
              <a:t>Κύκλος Εργασιών = Σ + Μ = Ν.Σ.</a:t>
            </a:r>
            <a:endParaRPr lang="el-GR" sz="2800" dirty="0"/>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504056"/>
          </a:xfrm>
        </p:spPr>
        <p:txBody>
          <a:bodyPr/>
          <a:lstStyle/>
          <a:p>
            <a:r>
              <a:rPr lang="el-GR" b="1" dirty="0" smtClean="0"/>
              <a:t>Περιορισμοί Ν.Σ. (1)</a:t>
            </a:r>
            <a:endParaRPr lang="el-GR" b="1" dirty="0"/>
          </a:p>
        </p:txBody>
      </p:sp>
      <p:sp>
        <p:nvSpPr>
          <p:cNvPr id="3" name="2 - Θέση περιεχομένου"/>
          <p:cNvSpPr>
            <a:spLocks noGrp="1"/>
          </p:cNvSpPr>
          <p:nvPr>
            <p:ph idx="1"/>
          </p:nvPr>
        </p:nvSpPr>
        <p:spPr>
          <a:xfrm>
            <a:off x="0" y="764704"/>
            <a:ext cx="9144000" cy="6093296"/>
          </a:xfrm>
        </p:spPr>
        <p:txBody>
          <a:bodyPr/>
          <a:lstStyle/>
          <a:p>
            <a:r>
              <a:rPr lang="el-GR" dirty="0" smtClean="0"/>
              <a:t>Η υπόθεση της γραμμικότητας των εσόδων και των εξόδων πολύ σπάνια συναντάται στην πράξη.</a:t>
            </a:r>
          </a:p>
          <a:p>
            <a:r>
              <a:rPr lang="el-GR" dirty="0" smtClean="0"/>
              <a:t>Ακόμα και όταν έχουμε μη γραμμικές σχέσεις περιοριζόμαστε στην ανάλυση ενός προϊόντος. Ωστόσο, στην πράξη οι περισσότερες επιχειρήσεις παράγουν μια ποικιλία προϊόντων.</a:t>
            </a:r>
          </a:p>
          <a:p>
            <a:r>
              <a:rPr lang="el-GR" dirty="0" smtClean="0"/>
              <a:t>Η ανάλυση του Ν.Σ. είναι μια στατική και όχι δυναμική ανάλυση. Αυτό σημαίνει ότι δεν λαμβάνεται υπόψη η δυναμική συμπεριφορά των εσόδων και των εξόδων, δηλαδή η πορεία τους στη διάρκεια του χρόνου.</a:t>
            </a:r>
            <a:endParaRPr lang="el-GR" dirty="0"/>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48680"/>
          </a:xfrm>
        </p:spPr>
        <p:txBody>
          <a:bodyPr/>
          <a:lstStyle/>
          <a:p>
            <a:r>
              <a:rPr lang="el-GR" sz="3200" b="1" dirty="0" smtClean="0"/>
              <a:t>Περιορισμοί Ν.Σ. (2)</a:t>
            </a:r>
            <a:endParaRPr lang="el-GR" sz="3200" dirty="0"/>
          </a:p>
        </p:txBody>
      </p:sp>
      <p:sp>
        <p:nvSpPr>
          <p:cNvPr id="3" name="2 - Θέση περιεχομένου"/>
          <p:cNvSpPr>
            <a:spLocks noGrp="1"/>
          </p:cNvSpPr>
          <p:nvPr>
            <p:ph idx="1"/>
          </p:nvPr>
        </p:nvSpPr>
        <p:spPr>
          <a:xfrm>
            <a:off x="0" y="548680"/>
            <a:ext cx="9144000" cy="6309320"/>
          </a:xfrm>
        </p:spPr>
        <p:txBody>
          <a:bodyPr/>
          <a:lstStyle/>
          <a:p>
            <a:pPr algn="just"/>
            <a:r>
              <a:rPr lang="el-GR" sz="2300" dirty="0" smtClean="0"/>
              <a:t>Όταν μια επιχείρηση παράγει πολλά ανόμοια προϊόντα είναι σχεδόν αδύνατο να υπολογιστεί το Ν.Σ. Εξάλλου για κάποια προϊόντα μπορεί η ανάλυση Ν.Σ. να δείξει ότι είναι ασύμφορα για την επιχείρηση, ωστόσο μπορεί να είναι εξαιρετικά σημαντικά για την συνολική λειτουργία ή εικόνα της επιχείρησης.</a:t>
            </a:r>
          </a:p>
          <a:p>
            <a:pPr algn="just"/>
            <a:r>
              <a:rPr lang="el-GR" sz="2300" dirty="0" smtClean="0"/>
              <a:t>Είναι πολύ δύσκολο να εφαρμοστεί ανάλυση Ν.Σ. σε επιχειρήσεις παροχής υπηρεσιών όπως τράπεζες, ασφάλειες, κλπ.</a:t>
            </a:r>
          </a:p>
          <a:p>
            <a:pPr algn="just"/>
            <a:r>
              <a:rPr lang="el-GR" sz="2300" dirty="0" smtClean="0"/>
              <a:t>Η ανάλυση Ν.Σ. είναι ένα εργαλείο βραχυχρόνιας χρήσης και δεν μπορεί να χρησιμοποιηθεί για μακροχρόνιες αποφάσεις.</a:t>
            </a:r>
          </a:p>
          <a:p>
            <a:pPr algn="just"/>
            <a:r>
              <a:rPr lang="el-GR" sz="2300" dirty="0" smtClean="0"/>
              <a:t>Οι υποθέσεις της σταθερής τιμής και απεριόριστης ζήτησης για το προϊόν ή τα προϊόντα της επιχείρησης είναι πολύ περιοριστικές και μη ρεαλιστικές.</a:t>
            </a:r>
          </a:p>
          <a:p>
            <a:pPr algn="just"/>
            <a:r>
              <a:rPr lang="el-GR" sz="2300" dirty="0" smtClean="0"/>
              <a:t>Υποθέτουμε σταθερή τεχνολογία και σταθερές αποδοτικότητες και παραγωγικότητες των παραγωγικών συντελεστών. Αυτό στην πράξη δεν συμβαίνει συχνά.</a:t>
            </a:r>
            <a:endParaRPr lang="el-GR" sz="2300" dirty="0"/>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8229600" cy="633412"/>
          </a:xfrm>
        </p:spPr>
        <p:txBody>
          <a:bodyPr/>
          <a:lstStyle/>
          <a:p>
            <a:pPr eaLnBrk="1" hangingPunct="1"/>
            <a:r>
              <a:rPr lang="el-GR" sz="4000" b="1" u="sng" dirty="0" smtClean="0"/>
              <a:t>ΝΕΚΡΟ ΣΗΜΕΙΟ</a:t>
            </a:r>
          </a:p>
        </p:txBody>
      </p:sp>
      <p:sp>
        <p:nvSpPr>
          <p:cNvPr id="70659" name="Rectangle 3"/>
          <p:cNvSpPr>
            <a:spLocks noGrp="1" noChangeArrowheads="1"/>
          </p:cNvSpPr>
          <p:nvPr>
            <p:ph type="body" idx="1"/>
          </p:nvPr>
        </p:nvSpPr>
        <p:spPr>
          <a:xfrm>
            <a:off x="0" y="981075"/>
            <a:ext cx="9144000" cy="5876925"/>
          </a:xfrm>
        </p:spPr>
        <p:txBody>
          <a:bodyPr/>
          <a:lstStyle/>
          <a:p>
            <a:pPr algn="ctr" eaLnBrk="1" hangingPunct="1">
              <a:buFontTx/>
              <a:buNone/>
            </a:pPr>
            <a:r>
              <a:rPr lang="el-GR" u="sng" dirty="0" smtClean="0">
                <a:cs typeface="Arial" charset="0"/>
              </a:rPr>
              <a:t>Όταν η επιχείρηση παράγει 1 προϊόν</a:t>
            </a:r>
            <a:r>
              <a:rPr lang="en-US" dirty="0" smtClean="0"/>
              <a:t> </a:t>
            </a:r>
            <a:endParaRPr lang="el-GR" dirty="0" smtClean="0"/>
          </a:p>
          <a:p>
            <a:pPr eaLnBrk="1" hangingPunct="1">
              <a:buFontTx/>
              <a:buNone/>
            </a:pPr>
            <a:r>
              <a:rPr lang="en-US" dirty="0" smtClean="0"/>
              <a:t> </a:t>
            </a:r>
            <a:r>
              <a:rPr lang="el-GR" dirty="0" smtClean="0"/>
              <a:t>            </a:t>
            </a:r>
            <a:r>
              <a:rPr lang="en-US" b="1" dirty="0" smtClean="0"/>
              <a:t>S</a:t>
            </a:r>
          </a:p>
          <a:p>
            <a:pPr eaLnBrk="1" hangingPunct="1">
              <a:buFontTx/>
              <a:buNone/>
            </a:pPr>
            <a:r>
              <a:rPr lang="el-GR" b="1" dirty="0" smtClean="0"/>
              <a:t>Ν.Σ. =</a:t>
            </a:r>
            <a:r>
              <a:rPr lang="en-US" b="1" dirty="0" smtClean="0"/>
              <a:t> </a:t>
            </a:r>
            <a:r>
              <a:rPr lang="en-US" b="1" dirty="0" smtClean="0">
                <a:cs typeface="Arial" charset="0"/>
              </a:rPr>
              <a:t>───</a:t>
            </a:r>
            <a:endParaRPr lang="en-US" dirty="0" smtClean="0">
              <a:cs typeface="Arial" charset="0"/>
            </a:endParaRPr>
          </a:p>
          <a:p>
            <a:pPr eaLnBrk="1" hangingPunct="1">
              <a:buFontTx/>
              <a:buNone/>
            </a:pPr>
            <a:r>
              <a:rPr lang="en-US" b="1" dirty="0" smtClean="0"/>
              <a:t>            P-V</a:t>
            </a:r>
            <a:endParaRPr lang="el-GR" b="1" dirty="0" smtClean="0"/>
          </a:p>
          <a:p>
            <a:pPr eaLnBrk="1" hangingPunct="1">
              <a:buFontTx/>
              <a:buNone/>
            </a:pPr>
            <a:r>
              <a:rPr lang="en-US" b="1" dirty="0" smtClean="0"/>
              <a:t>S :</a:t>
            </a:r>
            <a:r>
              <a:rPr lang="el-GR" dirty="0" smtClean="0"/>
              <a:t> Σταθερό Κόστος</a:t>
            </a:r>
            <a:endParaRPr lang="en-US" dirty="0" smtClean="0"/>
          </a:p>
          <a:p>
            <a:pPr eaLnBrk="1" hangingPunct="1">
              <a:buFontTx/>
              <a:buNone/>
            </a:pPr>
            <a:r>
              <a:rPr lang="en-US" b="1" dirty="0" smtClean="0"/>
              <a:t>P :</a:t>
            </a:r>
            <a:r>
              <a:rPr lang="el-GR" b="1" dirty="0" smtClean="0"/>
              <a:t> </a:t>
            </a:r>
            <a:r>
              <a:rPr lang="el-GR" dirty="0" smtClean="0"/>
              <a:t>Τιμή Πώλησης ανά μονάδα προϊόντος</a:t>
            </a:r>
            <a:endParaRPr lang="en-US" dirty="0" smtClean="0"/>
          </a:p>
          <a:p>
            <a:pPr eaLnBrk="1" hangingPunct="1">
              <a:buFontTx/>
              <a:buNone/>
            </a:pPr>
            <a:r>
              <a:rPr lang="en-US" b="1" dirty="0" smtClean="0"/>
              <a:t>V</a:t>
            </a:r>
            <a:r>
              <a:rPr lang="el-GR" b="1" dirty="0" smtClean="0"/>
              <a:t> </a:t>
            </a:r>
            <a:r>
              <a:rPr lang="en-US" b="1" dirty="0" smtClean="0"/>
              <a:t>:</a:t>
            </a:r>
            <a:r>
              <a:rPr lang="el-GR" dirty="0" smtClean="0"/>
              <a:t> Μεταβλητές δαπάνες ανά μονάδα προϊόντος</a:t>
            </a:r>
            <a:endParaRPr lang="en-US" dirty="0" smtClean="0"/>
          </a:p>
          <a:p>
            <a:pPr eaLnBrk="1" hangingPunct="1">
              <a:buFontTx/>
              <a:buNone/>
            </a:pPr>
            <a:r>
              <a:rPr lang="en-US" b="1" dirty="0" smtClean="0"/>
              <a:t>P-V :</a:t>
            </a:r>
            <a:r>
              <a:rPr lang="en-US" dirty="0" smtClean="0"/>
              <a:t> </a:t>
            </a:r>
            <a:r>
              <a:rPr lang="el-GR" dirty="0" smtClean="0"/>
              <a:t>Μικτό κέρδος ανά μονάδα προϊόντος</a:t>
            </a:r>
            <a:endParaRPr lang="en-US"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490537"/>
          </a:xfrm>
        </p:spPr>
        <p:txBody>
          <a:bodyPr/>
          <a:lstStyle/>
          <a:p>
            <a:pPr eaLnBrk="1" hangingPunct="1"/>
            <a:r>
              <a:rPr lang="el-GR" sz="4000" b="1" dirty="0" smtClean="0"/>
              <a:t>ΝΕΚΡΟ ΣΗΜΕΙΟ</a:t>
            </a:r>
          </a:p>
        </p:txBody>
      </p:sp>
      <p:sp>
        <p:nvSpPr>
          <p:cNvPr id="71683" name="Rectangle 3"/>
          <p:cNvSpPr>
            <a:spLocks noGrp="1" noChangeArrowheads="1"/>
          </p:cNvSpPr>
          <p:nvPr>
            <p:ph type="body" idx="1"/>
          </p:nvPr>
        </p:nvSpPr>
        <p:spPr>
          <a:xfrm>
            <a:off x="0" y="908050"/>
            <a:ext cx="9144000" cy="5949950"/>
          </a:xfrm>
        </p:spPr>
        <p:txBody>
          <a:bodyPr/>
          <a:lstStyle/>
          <a:p>
            <a:pPr algn="ctr" eaLnBrk="1" hangingPunct="1">
              <a:buFontTx/>
              <a:buNone/>
            </a:pPr>
            <a:r>
              <a:rPr lang="el-GR" u="sng" dirty="0" smtClean="0"/>
              <a:t>Υπολογισμός Ν.Σ. σε αξία πωλήσεων όταν η επιχείρηση παράγει περισσότερα προϊόντα</a:t>
            </a:r>
          </a:p>
          <a:p>
            <a:pPr eaLnBrk="1" hangingPunct="1">
              <a:buFontTx/>
              <a:buNone/>
            </a:pPr>
            <a:endParaRPr lang="el-GR" b="1" dirty="0" smtClean="0"/>
          </a:p>
          <a:p>
            <a:pPr eaLnBrk="1" hangingPunct="1">
              <a:buFontTx/>
              <a:buNone/>
            </a:pPr>
            <a:r>
              <a:rPr lang="el-GR" b="1" dirty="0" smtClean="0"/>
              <a:t>Α =</a:t>
            </a:r>
            <a:r>
              <a:rPr lang="el-GR" b="1" u="sng" dirty="0" smtClean="0"/>
              <a:t> </a:t>
            </a:r>
            <a:r>
              <a:rPr lang="en-US" b="1" u="sng" dirty="0" smtClean="0"/>
              <a:t>P-V</a:t>
            </a:r>
            <a:r>
              <a:rPr lang="en-US" b="1" dirty="0" smtClean="0"/>
              <a:t>  = 1 - </a:t>
            </a:r>
            <a:r>
              <a:rPr lang="en-US" b="1" u="sng" dirty="0" smtClean="0"/>
              <a:t>V</a:t>
            </a:r>
          </a:p>
          <a:p>
            <a:pPr eaLnBrk="1" hangingPunct="1">
              <a:buFontTx/>
              <a:buNone/>
            </a:pPr>
            <a:r>
              <a:rPr lang="en-US" b="1" dirty="0" smtClean="0"/>
              <a:t>        P            P</a:t>
            </a:r>
          </a:p>
          <a:p>
            <a:pPr eaLnBrk="1" hangingPunct="1">
              <a:buFontTx/>
              <a:buNone/>
            </a:pPr>
            <a:r>
              <a:rPr lang="en-US" sz="3000" b="1" dirty="0" smtClean="0"/>
              <a:t>A </a:t>
            </a:r>
            <a:r>
              <a:rPr lang="el-GR" sz="3000" b="1" dirty="0" smtClean="0"/>
              <a:t>:</a:t>
            </a:r>
            <a:r>
              <a:rPr lang="en-US" sz="3000" dirty="0" smtClean="0"/>
              <a:t> </a:t>
            </a:r>
            <a:r>
              <a:rPr lang="el-GR" sz="3000" dirty="0" smtClean="0"/>
              <a:t>Συντελεστής Μικτού Περιθωρίου κέρδους</a:t>
            </a:r>
            <a:endParaRPr lang="en-US" sz="3000" dirty="0" smtClean="0"/>
          </a:p>
          <a:p>
            <a:pPr eaLnBrk="1" hangingPunct="1">
              <a:buFontTx/>
              <a:buNone/>
            </a:pPr>
            <a:r>
              <a:rPr lang="en-US" b="1" dirty="0" smtClean="0"/>
              <a:t>              S         S          S</a:t>
            </a:r>
          </a:p>
          <a:p>
            <a:pPr eaLnBrk="1" hangingPunct="1">
              <a:buFontTx/>
              <a:buNone/>
            </a:pPr>
            <a:r>
              <a:rPr lang="el-GR" b="1" dirty="0" smtClean="0"/>
              <a:t>Ν.Σ. =</a:t>
            </a:r>
            <a:r>
              <a:rPr lang="en-US" b="1" dirty="0" smtClean="0"/>
              <a:t> </a:t>
            </a:r>
            <a:r>
              <a:rPr lang="en-US" b="1" dirty="0" smtClean="0">
                <a:cs typeface="Arial" charset="0"/>
              </a:rPr>
              <a:t>─── = ───  = ───</a:t>
            </a:r>
            <a:endParaRPr lang="en-US" dirty="0" smtClean="0">
              <a:cs typeface="Arial" charset="0"/>
            </a:endParaRPr>
          </a:p>
          <a:p>
            <a:pPr eaLnBrk="1" hangingPunct="1">
              <a:buFontTx/>
              <a:buNone/>
            </a:pPr>
            <a:r>
              <a:rPr lang="en-US" b="1" dirty="0" smtClean="0"/>
              <a:t>            </a:t>
            </a:r>
            <a:r>
              <a:rPr lang="en-US" b="1" u="sng" dirty="0" smtClean="0"/>
              <a:t>P-V</a:t>
            </a:r>
            <a:r>
              <a:rPr lang="en-US" b="1" dirty="0" smtClean="0"/>
              <a:t>    1 – </a:t>
            </a:r>
            <a:r>
              <a:rPr lang="en-US" b="1" u="sng" dirty="0" smtClean="0"/>
              <a:t>V</a:t>
            </a:r>
            <a:r>
              <a:rPr lang="en-US" b="1" dirty="0" smtClean="0"/>
              <a:t>       A</a:t>
            </a:r>
            <a:endParaRPr lang="en-US" b="1" u="sng" dirty="0" smtClean="0"/>
          </a:p>
          <a:p>
            <a:pPr eaLnBrk="1" hangingPunct="1">
              <a:buFontTx/>
              <a:buNone/>
            </a:pPr>
            <a:r>
              <a:rPr lang="en-US" dirty="0" smtClean="0"/>
              <a:t>              </a:t>
            </a:r>
            <a:r>
              <a:rPr lang="en-US" b="1" dirty="0" smtClean="0"/>
              <a:t>P            P</a:t>
            </a:r>
            <a:endParaRPr lang="el-GR" b="1" dirty="0" smtClean="0"/>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346075"/>
          </a:xfrm>
        </p:spPr>
        <p:txBody>
          <a:bodyPr/>
          <a:lstStyle/>
          <a:p>
            <a:pPr eaLnBrk="1" hangingPunct="1"/>
            <a:r>
              <a:rPr lang="el-GR" sz="3200" b="1" dirty="0" smtClean="0"/>
              <a:t>ΓΡΑΜΜΙΚΗ ΜΕΘΟΔΟΣ ΕΚΤΙΜΗΣΗΣ ΝΕΚΡΟΥ ΣΗΜΕΙΟΥ</a:t>
            </a:r>
          </a:p>
        </p:txBody>
      </p:sp>
      <p:pic>
        <p:nvPicPr>
          <p:cNvPr id="72707" name="Picture 4"/>
          <p:cNvPicPr>
            <a:picLocks noGrp="1" noChangeAspect="1" noChangeArrowheads="1"/>
          </p:cNvPicPr>
          <p:nvPr>
            <p:ph type="body" idx="1"/>
          </p:nvPr>
        </p:nvPicPr>
        <p:blipFill>
          <a:blip r:embed="rId2" cstate="print"/>
          <a:srcRect/>
          <a:stretch>
            <a:fillRect/>
          </a:stretch>
        </p:blipFill>
        <p:spPr>
          <a:xfrm>
            <a:off x="0" y="836613"/>
            <a:ext cx="9144000" cy="6021387"/>
          </a:xfrm>
          <a:noFill/>
        </p:spPr>
      </p:pic>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777875"/>
          </a:xfrm>
        </p:spPr>
        <p:txBody>
          <a:bodyPr/>
          <a:lstStyle/>
          <a:p>
            <a:pPr eaLnBrk="1" hangingPunct="1"/>
            <a:r>
              <a:rPr lang="el-GR" sz="3200" b="1" u="sng" dirty="0" smtClean="0"/>
              <a:t>1. Δείκτης Περιθωρίου Ασφαλείας Πωλήσεων</a:t>
            </a:r>
          </a:p>
        </p:txBody>
      </p:sp>
      <p:sp>
        <p:nvSpPr>
          <p:cNvPr id="73731" name="Rectangle 3"/>
          <p:cNvSpPr>
            <a:spLocks noGrp="1" noChangeArrowheads="1"/>
          </p:cNvSpPr>
          <p:nvPr>
            <p:ph type="body" idx="1"/>
          </p:nvPr>
        </p:nvSpPr>
        <p:spPr>
          <a:xfrm>
            <a:off x="0" y="1196752"/>
            <a:ext cx="9144000" cy="5661248"/>
          </a:xfrm>
        </p:spPr>
        <p:txBody>
          <a:bodyPr/>
          <a:lstStyle/>
          <a:p>
            <a:pPr eaLnBrk="1" hangingPunct="1">
              <a:buFontTx/>
              <a:buNone/>
            </a:pPr>
            <a:endParaRPr lang="el-GR" sz="2800" b="1" dirty="0" smtClean="0"/>
          </a:p>
          <a:p>
            <a:pPr eaLnBrk="1" hangingPunct="1">
              <a:buFontTx/>
              <a:buNone/>
            </a:pPr>
            <a:r>
              <a:rPr lang="el-GR" sz="2300" b="1" dirty="0" smtClean="0"/>
              <a:t>ΔΠΑΠ = </a:t>
            </a:r>
            <a:r>
              <a:rPr lang="el-GR" sz="2300" b="1" u="sng" dirty="0" smtClean="0"/>
              <a:t>Περιθώριο Ασφάλειας Πωλήσεων Χ 100</a:t>
            </a:r>
            <a:r>
              <a:rPr lang="el-GR" sz="2300" b="1" dirty="0" smtClean="0"/>
              <a:t> = </a:t>
            </a:r>
            <a:r>
              <a:rPr lang="el-GR" sz="2300" b="1" u="sng" dirty="0" smtClean="0"/>
              <a:t>1500</a:t>
            </a:r>
            <a:r>
              <a:rPr lang="el-GR" sz="2300" b="1" dirty="0" smtClean="0"/>
              <a:t> = 75%</a:t>
            </a:r>
          </a:p>
          <a:p>
            <a:pPr eaLnBrk="1" hangingPunct="1">
              <a:buFontTx/>
              <a:buNone/>
            </a:pPr>
            <a:r>
              <a:rPr lang="el-GR" sz="2400" b="1" dirty="0" smtClean="0"/>
              <a:t>                          </a:t>
            </a:r>
            <a:r>
              <a:rPr lang="el-GR" sz="2300" b="1" dirty="0" smtClean="0"/>
              <a:t>Συνολικές Πωλήσεις                         2000</a:t>
            </a:r>
          </a:p>
          <a:p>
            <a:pPr eaLnBrk="1" hangingPunct="1">
              <a:buFontTx/>
              <a:buNone/>
            </a:pPr>
            <a:endParaRPr lang="el-GR" dirty="0" smtClean="0"/>
          </a:p>
          <a:p>
            <a:pPr algn="just" eaLnBrk="1" hangingPunct="1"/>
            <a:r>
              <a:rPr lang="el-GR" dirty="0" smtClean="0"/>
              <a:t>Όσο μεγαλύτερος είναι ο δείκτης τόσο πιο ασφαλής είναι η χρηματοοικονομική θέση της Επιχείρησης. </a:t>
            </a:r>
          </a:p>
          <a:p>
            <a:pPr algn="just" eaLnBrk="1" hangingPunct="1">
              <a:buFontTx/>
              <a:buNone/>
            </a:pPr>
            <a:r>
              <a:rPr lang="el-GR" b="1" dirty="0" smtClean="0"/>
              <a:t>Περιθώριο Ασφαλείας πωλήσεων = </a:t>
            </a:r>
          </a:p>
          <a:p>
            <a:pPr algn="just" eaLnBrk="1" hangingPunct="1">
              <a:buFontTx/>
              <a:buNone/>
            </a:pPr>
            <a:r>
              <a:rPr lang="el-GR" sz="2900" b="1" dirty="0" smtClean="0">
                <a:solidFill>
                  <a:schemeClr val="accent6"/>
                </a:solidFill>
              </a:rPr>
              <a:t>Συνολικές Πωλήσεις </a:t>
            </a:r>
            <a:r>
              <a:rPr lang="el-GR" sz="2900" b="1" dirty="0" smtClean="0"/>
              <a:t>–</a:t>
            </a:r>
            <a:r>
              <a:rPr lang="el-GR" sz="2900" dirty="0" smtClean="0"/>
              <a:t> </a:t>
            </a:r>
            <a:r>
              <a:rPr lang="el-GR" sz="2900" b="1" dirty="0" smtClean="0">
                <a:solidFill>
                  <a:srgbClr val="C00000"/>
                </a:solidFill>
              </a:rPr>
              <a:t>Πωλήσεις στο Νεκρό Σημείο</a:t>
            </a:r>
          </a:p>
          <a:p>
            <a:pPr eaLnBrk="1" hangingPunct="1">
              <a:buFontTx/>
              <a:buNone/>
            </a:pPr>
            <a:endParaRPr lang="el-GR" sz="2900" dirty="0" smtClean="0"/>
          </a:p>
          <a:p>
            <a:pPr eaLnBrk="1" hangingPunct="1">
              <a:buFontTx/>
              <a:buNone/>
            </a:pPr>
            <a:endParaRPr lang="el-GR" dirty="0" smtClean="0"/>
          </a:p>
          <a:p>
            <a:pPr eaLnBrk="1" hangingPunct="1">
              <a:buFontTx/>
              <a:buNone/>
            </a:pPr>
            <a:endParaRPr lang="el-GR" dirty="0" smtClean="0"/>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2"/>
          <p:cNvSpPr>
            <a:spLocks noGrp="1" noChangeArrowheads="1"/>
          </p:cNvSpPr>
          <p:nvPr>
            <p:ph type="title"/>
          </p:nvPr>
        </p:nvSpPr>
        <p:spPr>
          <a:xfrm>
            <a:off x="0" y="184150"/>
            <a:ext cx="9144000" cy="504825"/>
          </a:xfrm>
          <a:noFill/>
        </p:spPr>
        <p:txBody>
          <a:bodyPr anchor="t"/>
          <a:lstStyle/>
          <a:p>
            <a:r>
              <a:rPr lang="en-GB" sz="3600" b="1" dirty="0" smtClean="0">
                <a:latin typeface="+mn-lt"/>
              </a:rPr>
              <a:t>Ανάλυση Νεκρού Σημείου (1)</a:t>
            </a:r>
            <a:endParaRPr lang="el-GR" sz="3600" dirty="0" smtClean="0">
              <a:latin typeface="+mn-lt"/>
            </a:endParaRPr>
          </a:p>
        </p:txBody>
      </p:sp>
      <p:sp>
        <p:nvSpPr>
          <p:cNvPr id="229380" name="Rectangle 3"/>
          <p:cNvSpPr>
            <a:spLocks noGrp="1" noChangeArrowheads="1"/>
          </p:cNvSpPr>
          <p:nvPr>
            <p:ph type="body" idx="1"/>
          </p:nvPr>
        </p:nvSpPr>
        <p:spPr>
          <a:xfrm>
            <a:off x="0" y="1052736"/>
            <a:ext cx="9144000" cy="5805264"/>
          </a:xfrm>
        </p:spPr>
        <p:txBody>
          <a:bodyPr/>
          <a:lstStyle/>
          <a:p>
            <a:pPr marL="0" indent="0" algn="just">
              <a:buFont typeface="Wingdings" pitchFamily="2" charset="2"/>
              <a:buNone/>
            </a:pPr>
            <a:r>
              <a:rPr lang="en-GB" dirty="0" smtClean="0"/>
              <a:t>Η ανάλυση νεκρού σημείου είναι μια τεχνική η οποία χρησιμοποιείται για να καθοριστεί η ποσότητα παραγωγής ή πωλήσεων η οποία αντιστοιχεί σε μηδενικό επίπεδο κερδών πριν από τόκους και φόρους.</a:t>
            </a:r>
            <a:endParaRPr lang="el-GR" dirty="0" smtClean="0"/>
          </a:p>
          <a:p>
            <a:pPr marL="0" indent="0" algn="just">
              <a:buFont typeface="Wingdings" pitchFamily="2" charset="2"/>
              <a:buNone/>
            </a:pPr>
            <a:r>
              <a:rPr lang="en-GB" dirty="0" smtClean="0"/>
              <a:t>Νεκρό σημείο </a:t>
            </a:r>
            <a:r>
              <a:rPr lang="el-GR" dirty="0" smtClean="0"/>
              <a:t>λέγεται</a:t>
            </a:r>
            <a:r>
              <a:rPr lang="en-GB" dirty="0" smtClean="0"/>
              <a:t> το επίπεδο δραστηριότητας της επιχείρησης, εκφρασμένο συνήθως σε μονάδες προϊόντος ή αξία (έσοδα πωλήσεων), όπου τα έσοδα από τις πωλήσεις ισούνται με το σύνολο των εξόδων.</a:t>
            </a:r>
            <a:r>
              <a:rPr lang="el-GR" dirty="0" smtClean="0"/>
              <a:t> </a:t>
            </a:r>
          </a:p>
          <a:p>
            <a:pPr marL="0" indent="0">
              <a:lnSpc>
                <a:spcPct val="90000"/>
              </a:lnSpc>
              <a:buFont typeface="Wingdings" pitchFamily="2" charset="2"/>
              <a:buNone/>
            </a:pPr>
            <a:endParaRPr lang="el-GR" sz="2800" dirty="0" smtClean="0">
              <a:latin typeface="Times New Roman"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 name="Text Box 129"/>
          <p:cNvSpPr txBox="1">
            <a:spLocks noChangeArrowheads="1"/>
          </p:cNvSpPr>
          <p:nvPr/>
        </p:nvSpPr>
        <p:spPr bwMode="auto">
          <a:xfrm>
            <a:off x="1295400" y="2362200"/>
            <a:ext cx="698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000" b="1" dirty="0">
                <a:solidFill>
                  <a:srgbClr val="C00000"/>
                </a:solidFill>
              </a:rPr>
              <a:t>ΙΙ. ΥΠΟΔΕΙΓΜΑ ΑΠΟΤΕΛΕΣΜΑΤΩΝ </a:t>
            </a:r>
            <a:r>
              <a:rPr lang="el-GR" altLang="el-GR" sz="2000" b="1" dirty="0" smtClean="0">
                <a:solidFill>
                  <a:srgbClr val="C00000"/>
                </a:solidFill>
              </a:rPr>
              <a:t>ΧΡΗΣΗΣ ή ΕΡΓΑΣΙΩΝ</a:t>
            </a:r>
            <a:endParaRPr lang="el-GR" altLang="el-GR" sz="2000" b="1" dirty="0">
              <a:solidFill>
                <a:srgbClr val="C00000"/>
              </a:solidFill>
            </a:endParaRPr>
          </a:p>
        </p:txBody>
      </p:sp>
      <p:sp>
        <p:nvSpPr>
          <p:cNvPr id="2178" name="Rectangle 130"/>
          <p:cNvSpPr>
            <a:spLocks noChangeArrowheads="1"/>
          </p:cNvSpPr>
          <p:nvPr/>
        </p:nvSpPr>
        <p:spPr bwMode="auto">
          <a:xfrm>
            <a:off x="304800" y="3200400"/>
            <a:ext cx="8458200" cy="9144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000" b="1" dirty="0" smtClean="0"/>
              <a:t>ΣΥΝΟΛΟ ΕΣΟΔΩΝ – ΣΥΝΟΛΟ ΕΞΟΔΩΝ </a:t>
            </a:r>
            <a:r>
              <a:rPr lang="el-GR" altLang="el-GR" sz="2000" b="1" dirty="0"/>
              <a:t>= ΚΑΘΑΡΟ ΚΕΡΔΟΣ</a:t>
            </a:r>
          </a:p>
        </p:txBody>
      </p:sp>
      <p:sp>
        <p:nvSpPr>
          <p:cNvPr id="2179" name="Rectangle 131"/>
          <p:cNvSpPr>
            <a:spLocks noChangeArrowheads="1"/>
          </p:cNvSpPr>
          <p:nvPr/>
        </p:nvSpPr>
        <p:spPr bwMode="auto">
          <a:xfrm>
            <a:off x="990600" y="4572000"/>
            <a:ext cx="6551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000" b="1" dirty="0">
                <a:solidFill>
                  <a:srgbClr val="7030A0"/>
                </a:solidFill>
              </a:rPr>
              <a:t>ΙΙΙ. ΥΠΟΔΕΙΓΜΑ ΕΙΣΡΟΩΝ &amp; ΕΚΡΟΩΝ ΚΕΦΑΛΑΙΟΥ</a:t>
            </a:r>
          </a:p>
        </p:txBody>
      </p:sp>
      <p:sp>
        <p:nvSpPr>
          <p:cNvPr id="2180" name="Rectangle 132"/>
          <p:cNvSpPr>
            <a:spLocks noChangeArrowheads="1"/>
          </p:cNvSpPr>
          <p:nvPr/>
        </p:nvSpPr>
        <p:spPr bwMode="auto">
          <a:xfrm>
            <a:off x="0" y="5257800"/>
            <a:ext cx="9144000" cy="9144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a:t>ΕΙΣΡΟΕΣ </a:t>
            </a:r>
            <a:r>
              <a:rPr lang="el-GR" altLang="el-GR" b="1" dirty="0" smtClean="0"/>
              <a:t>ΚΕΦΑΛΑΙΟΥ - ΕΚΡΟΕΣ ΚΕΦΑΛΑΙΟΥ= </a:t>
            </a:r>
            <a:r>
              <a:rPr lang="el-GR" altLang="el-GR" b="1" dirty="0"/>
              <a:t>ΚΑΘΑΡΗ ΜΕΤΑΒΟΛΗ ΚΕΦΑΛΑΙΟΥ</a:t>
            </a:r>
            <a:endParaRPr lang="el-GR" altLang="el-GR" dirty="0"/>
          </a:p>
        </p:txBody>
      </p:sp>
      <p:sp>
        <p:nvSpPr>
          <p:cNvPr id="2181" name="Rectangle 133"/>
          <p:cNvSpPr>
            <a:spLocks noChangeArrowheads="1"/>
          </p:cNvSpPr>
          <p:nvPr/>
        </p:nvSpPr>
        <p:spPr bwMode="auto">
          <a:xfrm>
            <a:off x="304800" y="533400"/>
            <a:ext cx="845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smtClean="0">
                <a:solidFill>
                  <a:srgbClr val="002060"/>
                </a:solidFill>
              </a:rPr>
              <a:t>ΙΙ</a:t>
            </a:r>
            <a:r>
              <a:rPr lang="el-GR" altLang="el-GR" sz="2000" b="1" dirty="0">
                <a:solidFill>
                  <a:srgbClr val="002060"/>
                </a:solidFill>
              </a:rPr>
              <a:t>. ΥΠΟΔΕΙΓΜΑ </a:t>
            </a:r>
            <a:r>
              <a:rPr lang="el-GR" altLang="el-GR" sz="2000" b="1" dirty="0" smtClean="0">
                <a:solidFill>
                  <a:srgbClr val="002060"/>
                </a:solidFill>
              </a:rPr>
              <a:t>Χ/Ο </a:t>
            </a:r>
            <a:r>
              <a:rPr lang="el-GR" altLang="el-GR" sz="2000" b="1" dirty="0">
                <a:solidFill>
                  <a:srgbClr val="002060"/>
                </a:solidFill>
              </a:rPr>
              <a:t>ΘΕΣΗΣ</a:t>
            </a:r>
          </a:p>
        </p:txBody>
      </p:sp>
      <p:sp>
        <p:nvSpPr>
          <p:cNvPr id="2182" name="Rectangle 134"/>
          <p:cNvSpPr>
            <a:spLocks noChangeArrowheads="1"/>
          </p:cNvSpPr>
          <p:nvPr/>
        </p:nvSpPr>
        <p:spPr bwMode="auto">
          <a:xfrm>
            <a:off x="304800" y="1143000"/>
            <a:ext cx="8382000" cy="9144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000" b="1" dirty="0"/>
              <a:t>ΕΝΕΡΓΗΤΙΚΟ </a:t>
            </a:r>
            <a:r>
              <a:rPr lang="el-GR" altLang="el-GR" sz="2000" b="1" dirty="0" smtClean="0"/>
              <a:t>- ΥΠΟΧΡΕΩΣΕΙΣ </a:t>
            </a:r>
            <a:r>
              <a:rPr lang="el-GR" altLang="el-GR" sz="2000" b="1" dirty="0"/>
              <a:t>= ΚΑΘΑΡΑ </a:t>
            </a:r>
            <a:r>
              <a:rPr lang="el-GR" altLang="el-GR" sz="2000" b="1" dirty="0" smtClean="0"/>
              <a:t>ΘΕΣΗ ή ΙΔΙΑ ΚΕΦΑΛΑΙΑ</a:t>
            </a:r>
            <a:endParaRPr lang="el-GR" altLang="el-GR" sz="2000" dirty="0"/>
          </a:p>
        </p:txBody>
      </p:sp>
    </p:spTree>
    <p:extLst>
      <p:ext uri="{BB962C8B-B14F-4D97-AF65-F5344CB8AC3E}">
        <p14:creationId xmlns:p14="http://schemas.microsoft.com/office/powerpoint/2010/main" val="687435840"/>
      </p:ext>
    </p:extLst>
  </p:cSld>
  <p:clrMapOvr>
    <a:masterClrMapping/>
  </p:clrMapOvr>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ext Box 5"/>
          <p:cNvSpPr txBox="1">
            <a:spLocks noChangeArrowheads="1"/>
          </p:cNvSpPr>
          <p:nvPr/>
        </p:nvSpPr>
        <p:spPr bwMode="auto">
          <a:xfrm>
            <a:off x="539750" y="4214813"/>
            <a:ext cx="560388" cy="277812"/>
          </a:xfrm>
          <a:prstGeom prst="rect">
            <a:avLst/>
          </a:prstGeom>
          <a:noFill/>
          <a:ln w="9525">
            <a:noFill/>
            <a:miter lim="800000"/>
            <a:headEnd/>
            <a:tailEnd/>
          </a:ln>
        </p:spPr>
        <p:txBody>
          <a:bodyPr/>
          <a:lstStyle/>
          <a:p>
            <a:r>
              <a:rPr lang="el-GR" dirty="0">
                <a:latin typeface="Times New Roman" charset="0"/>
              </a:rPr>
              <a:t>S</a:t>
            </a:r>
            <a:r>
              <a:rPr lang="el-GR" baseline="-25000" dirty="0">
                <a:latin typeface="Times New Roman" charset="0"/>
              </a:rPr>
              <a:t>B</a:t>
            </a:r>
            <a:endParaRPr lang="el-GR" dirty="0">
              <a:latin typeface="Times New Roman" charset="0"/>
            </a:endParaRPr>
          </a:p>
        </p:txBody>
      </p:sp>
      <p:sp>
        <p:nvSpPr>
          <p:cNvPr id="230404" name="Text Box 6"/>
          <p:cNvSpPr txBox="1">
            <a:spLocks noChangeArrowheads="1"/>
          </p:cNvSpPr>
          <p:nvPr/>
        </p:nvSpPr>
        <p:spPr bwMode="auto">
          <a:xfrm>
            <a:off x="6356350" y="3311525"/>
            <a:ext cx="2032000" cy="277813"/>
          </a:xfrm>
          <a:prstGeom prst="rect">
            <a:avLst/>
          </a:prstGeom>
          <a:noFill/>
          <a:ln w="9525">
            <a:noFill/>
            <a:miter lim="800000"/>
            <a:headEnd/>
            <a:tailEnd/>
          </a:ln>
        </p:spPr>
        <p:txBody>
          <a:bodyPr/>
          <a:lstStyle/>
          <a:p>
            <a:r>
              <a:rPr lang="el-GR" dirty="0">
                <a:latin typeface="Times New Roman" charset="0"/>
              </a:rPr>
              <a:t>Συνολικό κόστος</a:t>
            </a:r>
          </a:p>
        </p:txBody>
      </p:sp>
      <p:sp>
        <p:nvSpPr>
          <p:cNvPr id="230405" name="Text Box 7"/>
          <p:cNvSpPr txBox="1">
            <a:spLocks noChangeArrowheads="1"/>
          </p:cNvSpPr>
          <p:nvPr/>
        </p:nvSpPr>
        <p:spPr bwMode="auto">
          <a:xfrm>
            <a:off x="4183063" y="3311525"/>
            <a:ext cx="981075" cy="277813"/>
          </a:xfrm>
          <a:prstGeom prst="rect">
            <a:avLst/>
          </a:prstGeom>
          <a:noFill/>
          <a:ln w="9525">
            <a:noFill/>
            <a:miter lim="800000"/>
            <a:headEnd/>
            <a:tailEnd/>
          </a:ln>
        </p:spPr>
        <p:txBody>
          <a:bodyPr/>
          <a:lstStyle/>
          <a:p>
            <a:r>
              <a:rPr lang="el-GR" dirty="0">
                <a:latin typeface="Times New Roman" charset="0"/>
              </a:rPr>
              <a:t>Κέρδη</a:t>
            </a:r>
          </a:p>
        </p:txBody>
      </p:sp>
      <p:sp>
        <p:nvSpPr>
          <p:cNvPr id="230406" name="Text Box 8"/>
          <p:cNvSpPr txBox="1">
            <a:spLocks noChangeArrowheads="1"/>
          </p:cNvSpPr>
          <p:nvPr/>
        </p:nvSpPr>
        <p:spPr bwMode="auto">
          <a:xfrm>
            <a:off x="1100138" y="4840288"/>
            <a:ext cx="981075" cy="277812"/>
          </a:xfrm>
          <a:prstGeom prst="rect">
            <a:avLst/>
          </a:prstGeom>
          <a:noFill/>
          <a:ln w="9525">
            <a:noFill/>
            <a:miter lim="800000"/>
            <a:headEnd/>
            <a:tailEnd/>
          </a:ln>
        </p:spPr>
        <p:txBody>
          <a:bodyPr/>
          <a:lstStyle/>
          <a:p>
            <a:r>
              <a:rPr lang="el-GR" dirty="0">
                <a:latin typeface="Times New Roman" charset="0"/>
              </a:rPr>
              <a:t>Ζημιές</a:t>
            </a:r>
          </a:p>
        </p:txBody>
      </p:sp>
      <p:grpSp>
        <p:nvGrpSpPr>
          <p:cNvPr id="2" name="Group 9"/>
          <p:cNvGrpSpPr>
            <a:grpSpLocks/>
          </p:cNvGrpSpPr>
          <p:nvPr/>
        </p:nvGrpSpPr>
        <p:grpSpPr bwMode="auto">
          <a:xfrm>
            <a:off x="1100138" y="1782763"/>
            <a:ext cx="7007225" cy="3821112"/>
            <a:chOff x="2175" y="5214"/>
            <a:chExt cx="7500" cy="5610"/>
          </a:xfrm>
        </p:grpSpPr>
        <p:sp>
          <p:nvSpPr>
            <p:cNvPr id="230420" name="Line 10"/>
            <p:cNvSpPr>
              <a:spLocks noChangeShapeType="1"/>
            </p:cNvSpPr>
            <p:nvPr/>
          </p:nvSpPr>
          <p:spPr bwMode="auto">
            <a:xfrm>
              <a:off x="2175" y="5214"/>
              <a:ext cx="0" cy="5610"/>
            </a:xfrm>
            <a:prstGeom prst="line">
              <a:avLst/>
            </a:prstGeom>
            <a:noFill/>
            <a:ln w="9525">
              <a:solidFill>
                <a:schemeClr val="tx1"/>
              </a:solidFill>
              <a:round/>
              <a:headEnd type="triangle" w="med" len="med"/>
              <a:tailEnd/>
            </a:ln>
          </p:spPr>
          <p:txBody>
            <a:bodyPr/>
            <a:lstStyle/>
            <a:p>
              <a:endParaRPr lang="el-GR" dirty="0"/>
            </a:p>
          </p:txBody>
        </p:sp>
        <p:sp>
          <p:nvSpPr>
            <p:cNvPr id="230421" name="Line 11"/>
            <p:cNvSpPr>
              <a:spLocks noChangeShapeType="1"/>
            </p:cNvSpPr>
            <p:nvPr/>
          </p:nvSpPr>
          <p:spPr bwMode="auto">
            <a:xfrm>
              <a:off x="2175" y="10824"/>
              <a:ext cx="7500" cy="0"/>
            </a:xfrm>
            <a:prstGeom prst="line">
              <a:avLst/>
            </a:prstGeom>
            <a:noFill/>
            <a:ln w="9525">
              <a:solidFill>
                <a:schemeClr val="tx1"/>
              </a:solidFill>
              <a:round/>
              <a:headEnd/>
              <a:tailEnd type="triangle" w="med" len="med"/>
            </a:ln>
          </p:spPr>
          <p:txBody>
            <a:bodyPr/>
            <a:lstStyle/>
            <a:p>
              <a:endParaRPr lang="el-GR" dirty="0"/>
            </a:p>
          </p:txBody>
        </p:sp>
        <p:sp>
          <p:nvSpPr>
            <p:cNvPr id="230422" name="Line 12"/>
            <p:cNvSpPr>
              <a:spLocks noChangeShapeType="1"/>
            </p:cNvSpPr>
            <p:nvPr/>
          </p:nvSpPr>
          <p:spPr bwMode="auto">
            <a:xfrm flipV="1">
              <a:off x="2175" y="5826"/>
              <a:ext cx="4950" cy="4998"/>
            </a:xfrm>
            <a:prstGeom prst="line">
              <a:avLst/>
            </a:prstGeom>
            <a:noFill/>
            <a:ln w="9525">
              <a:solidFill>
                <a:schemeClr val="tx1"/>
              </a:solidFill>
              <a:round/>
              <a:headEnd/>
              <a:tailEnd/>
            </a:ln>
          </p:spPr>
          <p:txBody>
            <a:bodyPr/>
            <a:lstStyle/>
            <a:p>
              <a:endParaRPr lang="el-GR" dirty="0"/>
            </a:p>
          </p:txBody>
        </p:sp>
        <p:sp>
          <p:nvSpPr>
            <p:cNvPr id="230423" name="Line 13"/>
            <p:cNvSpPr>
              <a:spLocks noChangeShapeType="1"/>
            </p:cNvSpPr>
            <p:nvPr/>
          </p:nvSpPr>
          <p:spPr bwMode="auto">
            <a:xfrm flipV="1">
              <a:off x="2175" y="7254"/>
              <a:ext cx="6450" cy="2448"/>
            </a:xfrm>
            <a:prstGeom prst="line">
              <a:avLst/>
            </a:prstGeom>
            <a:noFill/>
            <a:ln w="9525">
              <a:solidFill>
                <a:schemeClr val="tx1"/>
              </a:solidFill>
              <a:round/>
              <a:headEnd/>
              <a:tailEnd/>
            </a:ln>
          </p:spPr>
          <p:txBody>
            <a:bodyPr/>
            <a:lstStyle/>
            <a:p>
              <a:endParaRPr lang="el-GR" dirty="0"/>
            </a:p>
          </p:txBody>
        </p:sp>
        <p:sp>
          <p:nvSpPr>
            <p:cNvPr id="230424" name="Line 14"/>
            <p:cNvSpPr>
              <a:spLocks noChangeShapeType="1"/>
            </p:cNvSpPr>
            <p:nvPr/>
          </p:nvSpPr>
          <p:spPr bwMode="auto">
            <a:xfrm flipH="1">
              <a:off x="2175" y="9001"/>
              <a:ext cx="1759" cy="0"/>
            </a:xfrm>
            <a:prstGeom prst="line">
              <a:avLst/>
            </a:prstGeom>
            <a:noFill/>
            <a:ln w="9525">
              <a:solidFill>
                <a:schemeClr val="tx1"/>
              </a:solidFill>
              <a:prstDash val="sysDot"/>
              <a:round/>
              <a:headEnd/>
              <a:tailEnd/>
            </a:ln>
          </p:spPr>
          <p:txBody>
            <a:bodyPr/>
            <a:lstStyle/>
            <a:p>
              <a:endParaRPr lang="el-GR" dirty="0"/>
            </a:p>
          </p:txBody>
        </p:sp>
        <p:sp>
          <p:nvSpPr>
            <p:cNvPr id="230425" name="Line 15"/>
            <p:cNvSpPr>
              <a:spLocks noChangeShapeType="1"/>
            </p:cNvSpPr>
            <p:nvPr/>
          </p:nvSpPr>
          <p:spPr bwMode="auto">
            <a:xfrm>
              <a:off x="3934" y="9001"/>
              <a:ext cx="0" cy="1823"/>
            </a:xfrm>
            <a:prstGeom prst="line">
              <a:avLst/>
            </a:prstGeom>
            <a:noFill/>
            <a:ln w="9525">
              <a:solidFill>
                <a:schemeClr val="tx1"/>
              </a:solidFill>
              <a:prstDash val="sysDot"/>
              <a:round/>
              <a:headEnd/>
              <a:tailEnd/>
            </a:ln>
          </p:spPr>
          <p:txBody>
            <a:bodyPr/>
            <a:lstStyle/>
            <a:p>
              <a:endParaRPr lang="el-GR" dirty="0"/>
            </a:p>
          </p:txBody>
        </p:sp>
        <p:sp>
          <p:nvSpPr>
            <p:cNvPr id="230426" name="Line 16"/>
            <p:cNvSpPr>
              <a:spLocks noChangeShapeType="1"/>
            </p:cNvSpPr>
            <p:nvPr/>
          </p:nvSpPr>
          <p:spPr bwMode="auto">
            <a:xfrm>
              <a:off x="2175" y="9702"/>
              <a:ext cx="6852" cy="0"/>
            </a:xfrm>
            <a:prstGeom prst="line">
              <a:avLst/>
            </a:prstGeom>
            <a:noFill/>
            <a:ln w="9525">
              <a:solidFill>
                <a:schemeClr val="tx1"/>
              </a:solidFill>
              <a:prstDash val="sysDot"/>
              <a:round/>
              <a:headEnd/>
              <a:tailEnd/>
            </a:ln>
          </p:spPr>
          <p:txBody>
            <a:bodyPr/>
            <a:lstStyle/>
            <a:p>
              <a:endParaRPr lang="el-GR" dirty="0"/>
            </a:p>
          </p:txBody>
        </p:sp>
      </p:grpSp>
      <p:sp>
        <p:nvSpPr>
          <p:cNvPr id="230408" name="Text Box 17"/>
          <p:cNvSpPr txBox="1">
            <a:spLocks noChangeArrowheads="1"/>
          </p:cNvSpPr>
          <p:nvPr/>
        </p:nvSpPr>
        <p:spPr bwMode="auto">
          <a:xfrm>
            <a:off x="890588" y="1268413"/>
            <a:ext cx="2017712" cy="277812"/>
          </a:xfrm>
          <a:prstGeom prst="rect">
            <a:avLst/>
          </a:prstGeom>
          <a:noFill/>
          <a:ln w="9525">
            <a:noFill/>
            <a:miter lim="800000"/>
            <a:headEnd/>
            <a:tailEnd/>
          </a:ln>
        </p:spPr>
        <p:txBody>
          <a:bodyPr/>
          <a:lstStyle/>
          <a:p>
            <a:r>
              <a:rPr lang="el-GR" dirty="0">
                <a:latin typeface="Times New Roman" charset="0"/>
              </a:rPr>
              <a:t>Έσοδα και κόστος</a:t>
            </a:r>
          </a:p>
        </p:txBody>
      </p:sp>
      <p:sp>
        <p:nvSpPr>
          <p:cNvPr id="230409" name="Text Box 18"/>
          <p:cNvSpPr txBox="1">
            <a:spLocks noChangeArrowheads="1"/>
          </p:cNvSpPr>
          <p:nvPr/>
        </p:nvSpPr>
        <p:spPr bwMode="auto">
          <a:xfrm>
            <a:off x="5726113" y="5673725"/>
            <a:ext cx="2662237" cy="277813"/>
          </a:xfrm>
          <a:prstGeom prst="rect">
            <a:avLst/>
          </a:prstGeom>
          <a:noFill/>
          <a:ln w="9525">
            <a:noFill/>
            <a:miter lim="800000"/>
            <a:headEnd/>
            <a:tailEnd/>
          </a:ln>
        </p:spPr>
        <p:txBody>
          <a:bodyPr/>
          <a:lstStyle/>
          <a:p>
            <a:r>
              <a:rPr lang="el-GR" dirty="0">
                <a:latin typeface="Times New Roman" charset="0"/>
              </a:rPr>
              <a:t>Παραγωγή και πωλήσεις</a:t>
            </a:r>
          </a:p>
        </p:txBody>
      </p:sp>
      <p:sp>
        <p:nvSpPr>
          <p:cNvPr id="230410" name="Text Box 19"/>
          <p:cNvSpPr txBox="1">
            <a:spLocks noChangeArrowheads="1"/>
          </p:cNvSpPr>
          <p:nvPr/>
        </p:nvSpPr>
        <p:spPr bwMode="auto">
          <a:xfrm>
            <a:off x="1311275" y="3519488"/>
            <a:ext cx="2032000" cy="279400"/>
          </a:xfrm>
          <a:prstGeom prst="rect">
            <a:avLst/>
          </a:prstGeom>
          <a:noFill/>
          <a:ln w="9525">
            <a:noFill/>
            <a:miter lim="800000"/>
            <a:headEnd/>
            <a:tailEnd/>
          </a:ln>
        </p:spPr>
        <p:txBody>
          <a:bodyPr/>
          <a:lstStyle/>
          <a:p>
            <a:r>
              <a:rPr lang="el-GR" dirty="0">
                <a:latin typeface="Times New Roman" charset="0"/>
              </a:rPr>
              <a:t>Νεκρό σημείο</a:t>
            </a:r>
          </a:p>
        </p:txBody>
      </p:sp>
      <p:sp>
        <p:nvSpPr>
          <p:cNvPr id="230411" name="Text Box 20"/>
          <p:cNvSpPr txBox="1">
            <a:spLocks noChangeArrowheads="1"/>
          </p:cNvSpPr>
          <p:nvPr/>
        </p:nvSpPr>
        <p:spPr bwMode="auto">
          <a:xfrm>
            <a:off x="5445125" y="5048250"/>
            <a:ext cx="2032000" cy="277813"/>
          </a:xfrm>
          <a:prstGeom prst="rect">
            <a:avLst/>
          </a:prstGeom>
          <a:noFill/>
          <a:ln w="9525">
            <a:noFill/>
            <a:miter lim="800000"/>
            <a:headEnd/>
            <a:tailEnd/>
          </a:ln>
        </p:spPr>
        <p:txBody>
          <a:bodyPr/>
          <a:lstStyle/>
          <a:p>
            <a:r>
              <a:rPr lang="el-GR" dirty="0">
                <a:latin typeface="Times New Roman" charset="0"/>
              </a:rPr>
              <a:t>Σταθερό κόστος</a:t>
            </a:r>
          </a:p>
        </p:txBody>
      </p:sp>
      <p:sp>
        <p:nvSpPr>
          <p:cNvPr id="230412" name="Line 21"/>
          <p:cNvSpPr>
            <a:spLocks noChangeShapeType="1"/>
          </p:cNvSpPr>
          <p:nvPr/>
        </p:nvSpPr>
        <p:spPr bwMode="auto">
          <a:xfrm>
            <a:off x="2432050" y="3937000"/>
            <a:ext cx="279400" cy="347663"/>
          </a:xfrm>
          <a:prstGeom prst="line">
            <a:avLst/>
          </a:prstGeom>
          <a:noFill/>
          <a:ln w="9525">
            <a:solidFill>
              <a:schemeClr val="tx1"/>
            </a:solidFill>
            <a:round/>
            <a:headEnd/>
            <a:tailEnd type="triangle" w="med" len="med"/>
          </a:ln>
        </p:spPr>
        <p:txBody>
          <a:bodyPr/>
          <a:lstStyle/>
          <a:p>
            <a:endParaRPr lang="el-GR" dirty="0"/>
          </a:p>
        </p:txBody>
      </p:sp>
      <p:sp>
        <p:nvSpPr>
          <p:cNvPr id="230413" name="Text Box 22"/>
          <p:cNvSpPr txBox="1">
            <a:spLocks noChangeArrowheads="1"/>
          </p:cNvSpPr>
          <p:nvPr/>
        </p:nvSpPr>
        <p:spPr bwMode="auto">
          <a:xfrm>
            <a:off x="2501900" y="5673725"/>
            <a:ext cx="630238" cy="277813"/>
          </a:xfrm>
          <a:prstGeom prst="rect">
            <a:avLst/>
          </a:prstGeom>
          <a:noFill/>
          <a:ln w="9525">
            <a:noFill/>
            <a:miter lim="800000"/>
            <a:headEnd/>
            <a:tailEnd/>
          </a:ln>
        </p:spPr>
        <p:txBody>
          <a:bodyPr/>
          <a:lstStyle/>
          <a:p>
            <a:r>
              <a:rPr lang="el-GR" dirty="0">
                <a:latin typeface="Times New Roman" charset="0"/>
              </a:rPr>
              <a:t>Q</a:t>
            </a:r>
            <a:r>
              <a:rPr lang="el-GR" baseline="-25000" dirty="0">
                <a:latin typeface="Times New Roman" charset="0"/>
              </a:rPr>
              <a:t>B</a:t>
            </a:r>
            <a:endParaRPr lang="el-GR" dirty="0">
              <a:latin typeface="Times New Roman" charset="0"/>
            </a:endParaRPr>
          </a:p>
        </p:txBody>
      </p:sp>
      <p:sp>
        <p:nvSpPr>
          <p:cNvPr id="230414" name="Text Box 23"/>
          <p:cNvSpPr txBox="1">
            <a:spLocks noChangeArrowheads="1"/>
          </p:cNvSpPr>
          <p:nvPr/>
        </p:nvSpPr>
        <p:spPr bwMode="auto">
          <a:xfrm>
            <a:off x="749300" y="5743575"/>
            <a:ext cx="631825" cy="277813"/>
          </a:xfrm>
          <a:prstGeom prst="rect">
            <a:avLst/>
          </a:prstGeom>
          <a:noFill/>
          <a:ln w="9525">
            <a:noFill/>
            <a:miter lim="800000"/>
            <a:headEnd/>
            <a:tailEnd/>
          </a:ln>
        </p:spPr>
        <p:txBody>
          <a:bodyPr/>
          <a:lstStyle/>
          <a:p>
            <a:r>
              <a:rPr lang="el-GR" dirty="0">
                <a:latin typeface="Times New Roman" charset="0"/>
              </a:rPr>
              <a:t>0</a:t>
            </a:r>
          </a:p>
        </p:txBody>
      </p:sp>
      <p:sp>
        <p:nvSpPr>
          <p:cNvPr id="230415" name="Text Box 24"/>
          <p:cNvSpPr txBox="1">
            <a:spLocks noChangeArrowheads="1"/>
          </p:cNvSpPr>
          <p:nvPr/>
        </p:nvSpPr>
        <p:spPr bwMode="auto">
          <a:xfrm>
            <a:off x="4394200" y="4071938"/>
            <a:ext cx="2032000" cy="279400"/>
          </a:xfrm>
          <a:prstGeom prst="rect">
            <a:avLst/>
          </a:prstGeom>
          <a:noFill/>
          <a:ln w="9525">
            <a:noFill/>
            <a:miter lim="800000"/>
            <a:headEnd/>
            <a:tailEnd/>
          </a:ln>
        </p:spPr>
        <p:txBody>
          <a:bodyPr/>
          <a:lstStyle/>
          <a:p>
            <a:r>
              <a:rPr lang="el-GR" dirty="0">
                <a:latin typeface="Times New Roman" charset="0"/>
              </a:rPr>
              <a:t>Μεταβλητό κόστος</a:t>
            </a:r>
          </a:p>
        </p:txBody>
      </p:sp>
      <p:sp>
        <p:nvSpPr>
          <p:cNvPr id="230416" name="Line 25"/>
          <p:cNvSpPr>
            <a:spLocks noChangeShapeType="1"/>
          </p:cNvSpPr>
          <p:nvPr/>
        </p:nvSpPr>
        <p:spPr bwMode="auto">
          <a:xfrm>
            <a:off x="5235575" y="3724275"/>
            <a:ext cx="0" cy="277813"/>
          </a:xfrm>
          <a:prstGeom prst="line">
            <a:avLst/>
          </a:prstGeom>
          <a:noFill/>
          <a:ln w="9525">
            <a:solidFill>
              <a:schemeClr val="tx1"/>
            </a:solidFill>
            <a:round/>
            <a:headEnd type="arrow" w="med" len="med"/>
            <a:tailEnd/>
          </a:ln>
        </p:spPr>
        <p:txBody>
          <a:bodyPr/>
          <a:lstStyle/>
          <a:p>
            <a:endParaRPr lang="el-GR" dirty="0"/>
          </a:p>
        </p:txBody>
      </p:sp>
      <p:sp>
        <p:nvSpPr>
          <p:cNvPr id="230417" name="Line 26"/>
          <p:cNvSpPr>
            <a:spLocks noChangeShapeType="1"/>
          </p:cNvSpPr>
          <p:nvPr/>
        </p:nvSpPr>
        <p:spPr bwMode="auto">
          <a:xfrm>
            <a:off x="5235575" y="4489450"/>
            <a:ext cx="0" cy="346075"/>
          </a:xfrm>
          <a:prstGeom prst="line">
            <a:avLst/>
          </a:prstGeom>
          <a:noFill/>
          <a:ln w="9525">
            <a:solidFill>
              <a:schemeClr val="tx1"/>
            </a:solidFill>
            <a:round/>
            <a:headEnd/>
            <a:tailEnd type="arrow" w="med" len="med"/>
          </a:ln>
        </p:spPr>
        <p:txBody>
          <a:bodyPr/>
          <a:lstStyle/>
          <a:p>
            <a:endParaRPr lang="el-GR" dirty="0"/>
          </a:p>
        </p:txBody>
      </p:sp>
      <p:sp>
        <p:nvSpPr>
          <p:cNvPr id="230418" name="Text Box 27"/>
          <p:cNvSpPr txBox="1">
            <a:spLocks noChangeArrowheads="1"/>
          </p:cNvSpPr>
          <p:nvPr/>
        </p:nvSpPr>
        <p:spPr bwMode="auto">
          <a:xfrm>
            <a:off x="5867400" y="1844675"/>
            <a:ext cx="2032000" cy="277813"/>
          </a:xfrm>
          <a:prstGeom prst="rect">
            <a:avLst/>
          </a:prstGeom>
          <a:noFill/>
          <a:ln w="9525">
            <a:noFill/>
            <a:miter lim="800000"/>
            <a:headEnd/>
            <a:tailEnd/>
          </a:ln>
        </p:spPr>
        <p:txBody>
          <a:bodyPr/>
          <a:lstStyle/>
          <a:p>
            <a:r>
              <a:rPr lang="el-GR" dirty="0">
                <a:latin typeface="Times New Roman" charset="0"/>
              </a:rPr>
              <a:t>Συνολικά έσοδα</a:t>
            </a:r>
          </a:p>
        </p:txBody>
      </p:sp>
      <p:sp>
        <p:nvSpPr>
          <p:cNvPr id="230419" name="Rectangle 30"/>
          <p:cNvSpPr>
            <a:spLocks noGrp="1" noChangeArrowheads="1"/>
          </p:cNvSpPr>
          <p:nvPr>
            <p:ph type="title"/>
          </p:nvPr>
        </p:nvSpPr>
        <p:spPr>
          <a:xfrm>
            <a:off x="0" y="201613"/>
            <a:ext cx="9144000" cy="490537"/>
          </a:xfrm>
          <a:noFill/>
        </p:spPr>
        <p:txBody>
          <a:bodyPr anchor="t"/>
          <a:lstStyle/>
          <a:p>
            <a:r>
              <a:rPr lang="en-GB" sz="3600" b="1" dirty="0" smtClean="0">
                <a:latin typeface="Times New Roman" charset="0"/>
              </a:rPr>
              <a:t>Ανάλυση Νεκρού Σημείου</a:t>
            </a:r>
            <a:r>
              <a:rPr lang="en-GB" sz="2800" b="1" dirty="0" smtClean="0">
                <a:latin typeface="Times New Roman" charset="0"/>
              </a:rPr>
              <a:t> (2)</a:t>
            </a:r>
            <a:endParaRPr lang="el-GR" sz="2800" b="1" dirty="0" smtClean="0">
              <a:latin typeface="Times New Roman" charset="0"/>
            </a:endParaRPr>
          </a:p>
        </p:txBody>
      </p:sp>
    </p:spTree>
  </p:cSld>
  <p:clrMapOvr>
    <a:masterClrMapping/>
  </p:clrMapOvr>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Grp="1" noChangeArrowheads="1"/>
          </p:cNvSpPr>
          <p:nvPr>
            <p:ph type="body" idx="1"/>
          </p:nvPr>
        </p:nvSpPr>
        <p:spPr>
          <a:xfrm>
            <a:off x="0" y="1196975"/>
            <a:ext cx="9144000" cy="1368425"/>
          </a:xfrm>
        </p:spPr>
        <p:txBody>
          <a:bodyPr/>
          <a:lstStyle/>
          <a:p>
            <a:pPr marL="0" indent="0" algn="just">
              <a:buFont typeface="Wingdings" pitchFamily="2" charset="2"/>
              <a:buNone/>
            </a:pPr>
            <a:r>
              <a:rPr lang="en-GB" sz="2800" dirty="0" smtClean="0"/>
              <a:t>Στο νεκρό σημείο θα έχουμε ΕΒΙΤ = 0 και </a:t>
            </a:r>
            <a:r>
              <a:rPr lang="el-GR" sz="2800" dirty="0" smtClean="0"/>
              <a:t>η ποσότητα </a:t>
            </a:r>
            <a:r>
              <a:rPr lang="en-US" sz="2800" dirty="0" smtClean="0"/>
              <a:t>Q</a:t>
            </a:r>
            <a:r>
              <a:rPr lang="en-GB" sz="2800" baseline="-25000" dirty="0" smtClean="0"/>
              <a:t>Β</a:t>
            </a:r>
            <a:r>
              <a:rPr lang="en-GB" sz="2800" dirty="0" smtClean="0"/>
              <a:t> που παράγεται και πωλείται στο νεκρό σημείο εκφρασμένη σε μονάδες</a:t>
            </a:r>
            <a:r>
              <a:rPr lang="el-GR" sz="2800" dirty="0" smtClean="0"/>
              <a:t> </a:t>
            </a:r>
            <a:r>
              <a:rPr lang="en-GB" sz="2800" dirty="0" smtClean="0"/>
              <a:t>θα</a:t>
            </a:r>
            <a:r>
              <a:rPr lang="el-GR" sz="2800" dirty="0" smtClean="0"/>
              <a:t> είναι ίση </a:t>
            </a:r>
            <a:r>
              <a:rPr lang="en-GB" sz="2800" dirty="0" smtClean="0"/>
              <a:t>με</a:t>
            </a:r>
            <a:endParaRPr lang="el-GR" sz="2800" dirty="0" smtClean="0"/>
          </a:p>
        </p:txBody>
      </p:sp>
      <p:sp>
        <p:nvSpPr>
          <p:cNvPr id="36869" name="Rectangle 5"/>
          <p:cNvSpPr>
            <a:spLocks noChangeArrowheads="1"/>
          </p:cNvSpPr>
          <p:nvPr/>
        </p:nvSpPr>
        <p:spPr bwMode="auto">
          <a:xfrm>
            <a:off x="0" y="2443163"/>
            <a:ext cx="9144000" cy="0"/>
          </a:xfrm>
          <a:prstGeom prst="rect">
            <a:avLst/>
          </a:prstGeom>
          <a:noFill/>
          <a:ln w="9525">
            <a:noFill/>
            <a:miter lim="800000"/>
            <a:headEnd/>
            <a:tailEnd/>
          </a:ln>
        </p:spPr>
        <p:txBody>
          <a:bodyPr wrap="none" anchor="ctr">
            <a:spAutoFit/>
          </a:bodyPr>
          <a:lstStyle/>
          <a:p>
            <a:endParaRPr lang="el-GR" dirty="0"/>
          </a:p>
        </p:txBody>
      </p:sp>
      <p:sp>
        <p:nvSpPr>
          <p:cNvPr id="36870" name="Rectangle 7"/>
          <p:cNvSpPr>
            <a:spLocks noChangeArrowheads="1"/>
          </p:cNvSpPr>
          <p:nvPr/>
        </p:nvSpPr>
        <p:spPr bwMode="auto">
          <a:xfrm>
            <a:off x="0" y="274320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36866" name="Object 2"/>
          <p:cNvGraphicFramePr>
            <a:graphicFrameLocks noChangeAspect="1"/>
          </p:cNvGraphicFramePr>
          <p:nvPr/>
        </p:nvGraphicFramePr>
        <p:xfrm>
          <a:off x="899592" y="2708275"/>
          <a:ext cx="7704856" cy="3817069"/>
        </p:xfrm>
        <a:graphic>
          <a:graphicData uri="http://schemas.openxmlformats.org/presentationml/2006/ole">
            <mc:AlternateContent xmlns:mc="http://schemas.openxmlformats.org/markup-compatibility/2006">
              <mc:Choice xmlns:v="urn:schemas-microsoft-com:vml" Requires="v">
                <p:oleObj spid="_x0000_s3655695" name="Equation" r:id="rId4" imgW="1943100" imgH="1371600" progId="">
                  <p:embed/>
                </p:oleObj>
              </mc:Choice>
              <mc:Fallback>
                <p:oleObj name="Equation" r:id="rId4" imgW="1943100" imgH="1371600"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708275"/>
                        <a:ext cx="7704856" cy="3817069"/>
                      </a:xfrm>
                      <a:prstGeom prst="rect">
                        <a:avLst/>
                      </a:prstGeom>
                      <a:solidFill>
                        <a:srgbClr val="333333"/>
                      </a:solidFill>
                    </p:spPr>
                  </p:pic>
                </p:oleObj>
              </mc:Fallback>
            </mc:AlternateContent>
          </a:graphicData>
        </a:graphic>
      </p:graphicFrame>
      <p:sp>
        <p:nvSpPr>
          <p:cNvPr id="9224" name="Rectangle 8"/>
          <p:cNvSpPr>
            <a:spLocks noChangeArrowheads="1"/>
          </p:cNvSpPr>
          <p:nvPr/>
        </p:nvSpPr>
        <p:spPr bwMode="auto">
          <a:xfrm>
            <a:off x="0" y="222250"/>
            <a:ext cx="9144000" cy="504825"/>
          </a:xfrm>
          <a:prstGeom prst="rect">
            <a:avLst/>
          </a:prstGeom>
          <a:noFill/>
          <a:ln w="9525">
            <a:noFill/>
            <a:miter lim="800000"/>
            <a:headEnd/>
            <a:tailEnd/>
          </a:ln>
        </p:spPr>
        <p:txBody>
          <a:bodyPr/>
          <a:lstStyle/>
          <a:p>
            <a:pPr algn="ctr">
              <a:defRPr/>
            </a:pPr>
            <a:r>
              <a:rPr lang="en-GB" sz="3600" b="1" dirty="0">
                <a:solidFill>
                  <a:schemeClr val="tx2"/>
                </a:solidFill>
                <a:latin typeface="+mn-lt"/>
              </a:rPr>
              <a:t>Ανάλυση Νεκρού Σημείου (3)</a:t>
            </a:r>
            <a:endParaRPr lang="el-GR" sz="3600" dirty="0">
              <a:solidFill>
                <a:schemeClr val="tx2"/>
              </a:solidFill>
              <a:latin typeface="+mn-lt"/>
            </a:endParaRPr>
          </a:p>
        </p:txBody>
      </p:sp>
    </p:spTree>
  </p:cSld>
  <p:clrMapOvr>
    <a:masterClrMapping/>
  </p:clrMapOvr>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7"/>
          <p:cNvSpPr>
            <a:spLocks noGrp="1" noChangeArrowheads="1"/>
          </p:cNvSpPr>
          <p:nvPr>
            <p:ph type="body" idx="1"/>
          </p:nvPr>
        </p:nvSpPr>
        <p:spPr>
          <a:xfrm>
            <a:off x="0" y="1484313"/>
            <a:ext cx="9144000" cy="3671887"/>
          </a:xfrm>
        </p:spPr>
        <p:txBody>
          <a:bodyPr/>
          <a:lstStyle/>
          <a:p>
            <a:pPr marL="0" indent="0" algn="just">
              <a:buFont typeface="Wingdings" pitchFamily="2" charset="2"/>
              <a:buNone/>
            </a:pPr>
            <a:r>
              <a:rPr lang="el-GR" dirty="0" smtClean="0"/>
              <a:t>Έστω ότι η επιχείρηση ΑΒΓ παράγει ένα προϊόν το οποίο πωλεί προς 10 ευρώ. Το μεταβλητό κόστος ανά μονάδα προϊόντος είναι 7 ευρώ και το συνολικό σταθερό κόστος είναι 150.000 ευρώ. Ζητείται: Να βρεθεί ποιο είναι το νεκρό σημείο της επιχείρησης σε μονάδες πωλήσεων και σε αξία πωλήσεων. </a:t>
            </a:r>
          </a:p>
        </p:txBody>
      </p:sp>
      <p:sp>
        <p:nvSpPr>
          <p:cNvPr id="231428" name="Rectangle 9"/>
          <p:cNvSpPr>
            <a:spLocks noChangeArrowheads="1"/>
          </p:cNvSpPr>
          <p:nvPr/>
        </p:nvSpPr>
        <p:spPr bwMode="auto">
          <a:xfrm>
            <a:off x="0" y="3138488"/>
            <a:ext cx="9144000" cy="0"/>
          </a:xfrm>
          <a:prstGeom prst="rect">
            <a:avLst/>
          </a:prstGeom>
          <a:noFill/>
          <a:ln w="9525">
            <a:noFill/>
            <a:miter lim="800000"/>
            <a:headEnd/>
            <a:tailEnd/>
          </a:ln>
        </p:spPr>
        <p:txBody>
          <a:bodyPr wrap="none" anchor="ctr">
            <a:spAutoFit/>
          </a:bodyPr>
          <a:lstStyle/>
          <a:p>
            <a:endParaRPr lang="el-GR" dirty="0"/>
          </a:p>
        </p:txBody>
      </p:sp>
      <p:sp>
        <p:nvSpPr>
          <p:cNvPr id="10251" name="Rectangle 11"/>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defRPr/>
            </a:pPr>
            <a:r>
              <a:rPr lang="el-GR" sz="3600" b="1" dirty="0">
                <a:latin typeface="+mn-lt"/>
              </a:rPr>
              <a:t>Παράδειγμα</a:t>
            </a:r>
            <a:endParaRPr lang="el-GR" sz="3600" dirty="0">
              <a:latin typeface="+mn-lt"/>
            </a:endParaRPr>
          </a:p>
        </p:txBody>
      </p:sp>
    </p:spTree>
  </p:cSld>
  <p:clrMapOvr>
    <a:masterClrMapping/>
  </p:clrMapOvr>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37890" name="Object 2"/>
          <p:cNvGraphicFramePr>
            <a:graphicFrameLocks noChangeAspect="1"/>
          </p:cNvGraphicFramePr>
          <p:nvPr/>
        </p:nvGraphicFramePr>
        <p:xfrm>
          <a:off x="323528" y="1412875"/>
          <a:ext cx="8568952" cy="1440061"/>
        </p:xfrm>
        <a:graphic>
          <a:graphicData uri="http://schemas.openxmlformats.org/presentationml/2006/ole">
            <mc:AlternateContent xmlns:mc="http://schemas.openxmlformats.org/markup-compatibility/2006">
              <mc:Choice xmlns:v="urn:schemas-microsoft-com:vml" Requires="v">
                <p:oleObj spid="_x0000_s3656732" name="Equation" r:id="rId4" imgW="3251200" imgH="393700" progId="">
                  <p:embed/>
                </p:oleObj>
              </mc:Choice>
              <mc:Fallback>
                <p:oleObj name="Equation" r:id="rId4" imgW="3251200" imgH="393700" progId="">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875"/>
                        <a:ext cx="8568952" cy="1440061"/>
                      </a:xfrm>
                      <a:prstGeom prst="rect">
                        <a:avLst/>
                      </a:prstGeom>
                      <a:solidFill>
                        <a:srgbClr val="808000"/>
                      </a:solidFill>
                    </p:spPr>
                  </p:pic>
                </p:oleObj>
              </mc:Fallback>
            </mc:AlternateContent>
          </a:graphicData>
        </a:graphic>
      </p:graphicFrame>
      <p:sp>
        <p:nvSpPr>
          <p:cNvPr id="37894"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37891" name="Object 3"/>
          <p:cNvGraphicFramePr>
            <a:graphicFrameLocks noChangeAspect="1"/>
          </p:cNvGraphicFramePr>
          <p:nvPr/>
        </p:nvGraphicFramePr>
        <p:xfrm>
          <a:off x="179512" y="3717032"/>
          <a:ext cx="8712968" cy="2056185"/>
        </p:xfrm>
        <a:graphic>
          <a:graphicData uri="http://schemas.openxmlformats.org/presentationml/2006/ole">
            <mc:AlternateContent xmlns:mc="http://schemas.openxmlformats.org/markup-compatibility/2006">
              <mc:Choice xmlns:v="urn:schemas-microsoft-com:vml" Requires="v">
                <p:oleObj spid="_x0000_s3656733" name="Equation" r:id="rId6" imgW="3708400" imgH="622300" progId="">
                  <p:embed/>
                </p:oleObj>
              </mc:Choice>
              <mc:Fallback>
                <p:oleObj name="Equation" r:id="rId6" imgW="3708400" imgH="622300" progId="">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3717032"/>
                        <a:ext cx="8712968" cy="2056185"/>
                      </a:xfrm>
                      <a:prstGeom prst="rect">
                        <a:avLst/>
                      </a:prstGeom>
                      <a:solidFill>
                        <a:srgbClr val="FF0000"/>
                      </a:solidFill>
                    </p:spPr>
                  </p:pic>
                </p:oleObj>
              </mc:Fallback>
            </mc:AlternateContent>
          </a:graphicData>
        </a:graphic>
      </p:graphicFrame>
      <p:sp>
        <p:nvSpPr>
          <p:cNvPr id="56337" name="Rectangle 17"/>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defRPr/>
            </a:pPr>
            <a:r>
              <a:rPr lang="el-GR" sz="3600" b="1" dirty="0">
                <a:latin typeface="+mn-lt"/>
              </a:rPr>
              <a:t>Απάντηση Παραδείγματος</a:t>
            </a:r>
          </a:p>
        </p:txBody>
      </p:sp>
    </p:spTree>
  </p:cSld>
  <p:clrMapOvr>
    <a:masterClrMapping/>
  </p:clrMapOvr>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1 - Τίτλος"/>
          <p:cNvSpPr>
            <a:spLocks noGrp="1"/>
          </p:cNvSpPr>
          <p:nvPr>
            <p:ph type="title"/>
          </p:nvPr>
        </p:nvSpPr>
        <p:spPr/>
        <p:txBody>
          <a:bodyPr/>
          <a:lstStyle/>
          <a:p>
            <a:pPr eaLnBrk="1" hangingPunct="1"/>
            <a:r>
              <a:rPr lang="el-GR" altLang="el-GR" sz="4000" b="1" dirty="0" smtClean="0">
                <a:cs typeface="Arial" panose="020B0604020202020204" pitchFamily="34" charset="0"/>
              </a:rPr>
              <a:t>ΜΕΘΟΔΟΙ ΥΠΟΛΟΓΙΣΜΟΥ ΤΟΥ ΝΕΚΡΟΥ ΣΗΜΕΙΟΥ </a:t>
            </a:r>
          </a:p>
        </p:txBody>
      </p:sp>
      <p:sp>
        <p:nvSpPr>
          <p:cNvPr id="150532" name="2 - Υπότιτλος"/>
          <p:cNvSpPr>
            <a:spLocks noGrp="1"/>
          </p:cNvSpPr>
          <p:nvPr>
            <p:ph idx="1"/>
          </p:nvPr>
        </p:nvSpPr>
        <p:spPr/>
        <p:txBody>
          <a:bodyPr/>
          <a:lstStyle/>
          <a:p>
            <a:pPr marL="0" indent="0" algn="just" eaLnBrk="1" hangingPunct="1">
              <a:buNone/>
            </a:pPr>
            <a:r>
              <a:rPr lang="el-GR" altLang="el-GR" dirty="0" smtClean="0">
                <a:solidFill>
                  <a:schemeClr val="tx1"/>
                </a:solidFill>
                <a:cs typeface="Arial" panose="020B0604020202020204" pitchFamily="34" charset="0"/>
              </a:rPr>
              <a:t>Οι μέθοδοι που χρησιμοποιούνται συνήθως για τον υπολογισμό του Νεκρού Σημείου είναι</a:t>
            </a:r>
            <a:r>
              <a:rPr lang="en-US" altLang="el-GR" dirty="0" smtClean="0">
                <a:solidFill>
                  <a:schemeClr val="tx1"/>
                </a:solidFill>
                <a:cs typeface="Arial" panose="020B0604020202020204" pitchFamily="34" charset="0"/>
              </a:rPr>
              <a:t>:</a:t>
            </a:r>
            <a:r>
              <a:rPr lang="el-GR" altLang="el-GR" dirty="0" smtClean="0">
                <a:solidFill>
                  <a:schemeClr val="tx1"/>
                </a:solidFill>
                <a:cs typeface="Arial" panose="020B0604020202020204" pitchFamily="34" charset="0"/>
              </a:rPr>
              <a:t> </a:t>
            </a:r>
          </a:p>
          <a:p>
            <a:pPr algn="just" eaLnBrk="1" hangingPunct="1">
              <a:buClr>
                <a:schemeClr val="tx1"/>
              </a:buClr>
              <a:buFont typeface="Arial" panose="020B0604020202020204" pitchFamily="34" charset="0"/>
              <a:buChar char="•"/>
            </a:pPr>
            <a:r>
              <a:rPr lang="el-GR" altLang="el-GR" dirty="0" smtClean="0">
                <a:solidFill>
                  <a:schemeClr val="tx1"/>
                </a:solidFill>
                <a:cs typeface="Arial" panose="020B0604020202020204" pitchFamily="34" charset="0"/>
              </a:rPr>
              <a:t>Η μέθοδος της μαθηματικής ισότητας.</a:t>
            </a:r>
          </a:p>
          <a:p>
            <a:pPr algn="just" eaLnBrk="1" hangingPunct="1">
              <a:buClr>
                <a:schemeClr val="tx1"/>
              </a:buClr>
              <a:buFont typeface="Arial" panose="020B0604020202020204" pitchFamily="34" charset="0"/>
              <a:buChar char="•"/>
            </a:pPr>
            <a:r>
              <a:rPr lang="el-GR" altLang="el-GR" dirty="0" smtClean="0">
                <a:solidFill>
                  <a:schemeClr val="tx1"/>
                </a:solidFill>
                <a:cs typeface="Arial" panose="020B0604020202020204" pitchFamily="34" charset="0"/>
              </a:rPr>
              <a:t>Η μέθοδος του μικτού περιθωρίου.</a:t>
            </a:r>
          </a:p>
          <a:p>
            <a:pPr algn="just" eaLnBrk="1" hangingPunct="1">
              <a:buClr>
                <a:schemeClr val="tx1"/>
              </a:buClr>
              <a:buFont typeface="Arial" panose="020B0604020202020204" pitchFamily="34" charset="0"/>
              <a:buChar char="•"/>
            </a:pPr>
            <a:r>
              <a:rPr lang="el-GR" altLang="el-GR" dirty="0" smtClean="0">
                <a:solidFill>
                  <a:schemeClr val="tx1"/>
                </a:solidFill>
                <a:cs typeface="Arial" panose="020B0604020202020204" pitchFamily="34" charset="0"/>
              </a:rPr>
              <a:t>Η μέθοδος της γραφικής παράστασης. </a:t>
            </a:r>
          </a:p>
        </p:txBody>
      </p:sp>
      <p:sp>
        <p:nvSpPr>
          <p:cNvPr id="2" name="Slide Number Placeholder 1"/>
          <p:cNvSpPr>
            <a:spLocks noGrp="1"/>
          </p:cNvSpPr>
          <p:nvPr>
            <p:ph type="sldNum" sz="quarter" idx="10"/>
          </p:nvPr>
        </p:nvSpPr>
        <p:spPr/>
        <p:txBody>
          <a:bodyPr/>
          <a:lstStyle/>
          <a:p>
            <a:pPr>
              <a:defRPr/>
            </a:pPr>
            <a:fld id="{2D82CCFB-321B-4A86-9BCE-161236418C8C}" type="slidenum">
              <a:rPr lang="el-GR" smtClean="0"/>
              <a:pPr>
                <a:defRPr/>
              </a:pPr>
              <a:t>574</a:t>
            </a:fld>
            <a:endParaRPr lang="el-GR" dirty="0"/>
          </a:p>
        </p:txBody>
      </p:sp>
    </p:spTree>
    <p:extLst>
      <p:ext uri="{BB962C8B-B14F-4D97-AF65-F5344CB8AC3E}">
        <p14:creationId xmlns:p14="http://schemas.microsoft.com/office/powerpoint/2010/main" val="1649124557"/>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706090"/>
          </a:xfrm>
        </p:spPr>
        <p:txBody>
          <a:bodyPr/>
          <a:lstStyle/>
          <a:p>
            <a:r>
              <a:rPr lang="el-GR" altLang="el-GR" sz="2800" b="1" dirty="0">
                <a:latin typeface="+mn-lt"/>
                <a:cs typeface="Arial" panose="020B0604020202020204" pitchFamily="34" charset="0"/>
              </a:rPr>
              <a:t>Η ΜΕΘΟΔΟΣ ΤΗΣ ΜΑΘΗΜΑΤΙΚΗΣ </a:t>
            </a:r>
            <a:r>
              <a:rPr lang="el-GR" altLang="el-GR" sz="2800" b="1" dirty="0" smtClean="0">
                <a:latin typeface="+mn-lt"/>
                <a:cs typeface="Arial" panose="020B0604020202020204" pitchFamily="34" charset="0"/>
              </a:rPr>
              <a:t>ΙΣΟΤΗΤΑΣ (1)</a:t>
            </a:r>
            <a:endParaRPr lang="el-GR" sz="2800" b="1" dirty="0">
              <a:latin typeface="+mn-lt"/>
            </a:endParaRPr>
          </a:p>
        </p:txBody>
      </p:sp>
      <p:sp>
        <p:nvSpPr>
          <p:cNvPr id="6" name="Content Placeholder 5"/>
          <p:cNvSpPr>
            <a:spLocks noGrp="1"/>
          </p:cNvSpPr>
          <p:nvPr>
            <p:ph sz="half" idx="1"/>
          </p:nvPr>
        </p:nvSpPr>
        <p:spPr>
          <a:xfrm>
            <a:off x="0" y="1268760"/>
            <a:ext cx="9144000" cy="5374950"/>
          </a:xfrm>
        </p:spPr>
        <p:txBody>
          <a:bodyPr/>
          <a:lstStyle/>
          <a:p>
            <a:pPr marL="0" lvl="0" indent="0" algn="just" eaLnBrk="1" fontAlgn="auto" hangingPunct="1">
              <a:spcAft>
                <a:spcPts val="0"/>
              </a:spcAft>
              <a:buNone/>
              <a:defRPr/>
            </a:pPr>
            <a:r>
              <a:rPr lang="el-GR" dirty="0">
                <a:solidFill>
                  <a:prstClr val="black"/>
                </a:solidFill>
                <a:cs typeface="Arial" pitchFamily="34" charset="0"/>
              </a:rPr>
              <a:t>Σύμφωνα με αυτή τη μέθοδο η σχέση μεταξύ πωλήσεων- δαπανών – κερδών μιας επιχείρησης μπορεί να εκφραστεί ως εξής</a:t>
            </a:r>
            <a:r>
              <a:rPr lang="en-US" dirty="0">
                <a:solidFill>
                  <a:prstClr val="black"/>
                </a:solidFill>
                <a:cs typeface="Arial" pitchFamily="34" charset="0"/>
              </a:rPr>
              <a:t>:</a:t>
            </a:r>
          </a:p>
          <a:p>
            <a:pPr marL="0" lvl="0" indent="0" eaLnBrk="1" fontAlgn="auto" hangingPunct="1">
              <a:spcAft>
                <a:spcPts val="0"/>
              </a:spcAft>
              <a:buNone/>
              <a:defRPr/>
            </a:pPr>
            <a:endParaRPr lang="en-US" sz="2600" dirty="0">
              <a:solidFill>
                <a:prstClr val="black"/>
              </a:solidFill>
              <a:cs typeface="Arial" pitchFamily="34" charset="0"/>
            </a:endParaRPr>
          </a:p>
          <a:p>
            <a:pPr marL="0" lvl="0" indent="0" eaLnBrk="1" fontAlgn="auto" hangingPunct="1">
              <a:spcAft>
                <a:spcPts val="0"/>
              </a:spcAft>
              <a:buNone/>
              <a:defRPr/>
            </a:pPr>
            <a:endParaRPr lang="en-US" sz="2600" dirty="0">
              <a:solidFill>
                <a:prstClr val="black"/>
              </a:solidFill>
              <a:cs typeface="Arial" pitchFamily="34" charset="0"/>
            </a:endParaRPr>
          </a:p>
          <a:p>
            <a:pPr marL="0" lvl="0" indent="0" algn="just" eaLnBrk="1" fontAlgn="auto" hangingPunct="1">
              <a:spcAft>
                <a:spcPts val="0"/>
              </a:spcAft>
              <a:buNone/>
              <a:defRPr/>
            </a:pPr>
            <a:r>
              <a:rPr lang="el-GR" dirty="0" smtClean="0">
                <a:solidFill>
                  <a:prstClr val="black"/>
                </a:solidFill>
                <a:cs typeface="Arial" pitchFamily="34" charset="0"/>
              </a:rPr>
              <a:t>Όπου</a:t>
            </a:r>
            <a:r>
              <a:rPr lang="en-US" dirty="0" smtClean="0">
                <a:solidFill>
                  <a:prstClr val="black"/>
                </a:solidFill>
                <a:cs typeface="Arial" pitchFamily="34" charset="0"/>
              </a:rPr>
              <a:t>:</a:t>
            </a:r>
            <a:r>
              <a:rPr lang="el-GR" dirty="0" smtClean="0">
                <a:solidFill>
                  <a:prstClr val="black"/>
                </a:solidFill>
                <a:cs typeface="Arial" pitchFamily="34" charset="0"/>
              </a:rPr>
              <a:t> </a:t>
            </a:r>
            <a:endParaRPr lang="el-GR" dirty="0">
              <a:solidFill>
                <a:prstClr val="black"/>
              </a:solidFill>
              <a:cs typeface="Arial" pitchFamily="34" charset="0"/>
            </a:endParaRPr>
          </a:p>
          <a:p>
            <a:pPr marL="0" lvl="0" indent="0" algn="just" eaLnBrk="1" fontAlgn="auto" hangingPunct="1">
              <a:spcAft>
                <a:spcPts val="0"/>
              </a:spcAft>
              <a:buNone/>
              <a:defRPr/>
            </a:pPr>
            <a:r>
              <a:rPr lang="el-GR" dirty="0">
                <a:solidFill>
                  <a:prstClr val="black"/>
                </a:solidFill>
                <a:cs typeface="Arial" pitchFamily="34" charset="0"/>
              </a:rPr>
              <a:t>Π = Έσοδα από </a:t>
            </a:r>
            <a:r>
              <a:rPr lang="el-GR" dirty="0" smtClean="0">
                <a:solidFill>
                  <a:prstClr val="black"/>
                </a:solidFill>
                <a:cs typeface="Arial" pitchFamily="34" charset="0"/>
              </a:rPr>
              <a:t>πωλήσεις</a:t>
            </a:r>
            <a:r>
              <a:rPr lang="en-US" dirty="0" smtClean="0">
                <a:solidFill>
                  <a:prstClr val="black"/>
                </a:solidFill>
                <a:cs typeface="Arial" pitchFamily="34" charset="0"/>
              </a:rPr>
              <a:t>.</a:t>
            </a:r>
            <a:endParaRPr lang="el-GR" dirty="0">
              <a:solidFill>
                <a:prstClr val="black"/>
              </a:solidFill>
              <a:cs typeface="Arial" pitchFamily="34" charset="0"/>
            </a:endParaRPr>
          </a:p>
          <a:p>
            <a:pPr marL="0" lvl="0" indent="0" algn="just" eaLnBrk="1" fontAlgn="auto" hangingPunct="1">
              <a:spcAft>
                <a:spcPts val="0"/>
              </a:spcAft>
              <a:buNone/>
              <a:defRPr/>
            </a:pPr>
            <a:r>
              <a:rPr lang="en-US" dirty="0">
                <a:solidFill>
                  <a:prstClr val="black"/>
                </a:solidFill>
                <a:cs typeface="Arial" pitchFamily="34" charset="0"/>
              </a:rPr>
              <a:t>S</a:t>
            </a:r>
            <a:r>
              <a:rPr lang="el-GR" dirty="0">
                <a:solidFill>
                  <a:prstClr val="black"/>
                </a:solidFill>
                <a:cs typeface="Arial" pitchFamily="34" charset="0"/>
              </a:rPr>
              <a:t>= Σταθερές Δαπάνες ( ή Σταθερό Κόστος</a:t>
            </a:r>
            <a:r>
              <a:rPr lang="el-GR" dirty="0" smtClean="0">
                <a:solidFill>
                  <a:prstClr val="black"/>
                </a:solidFill>
                <a:cs typeface="Arial" pitchFamily="34" charset="0"/>
              </a:rPr>
              <a:t>)</a:t>
            </a:r>
            <a:r>
              <a:rPr lang="en-US" dirty="0" smtClean="0">
                <a:solidFill>
                  <a:prstClr val="black"/>
                </a:solidFill>
                <a:cs typeface="Arial" pitchFamily="34" charset="0"/>
              </a:rPr>
              <a:t>.</a:t>
            </a:r>
            <a:endParaRPr lang="el-GR" dirty="0">
              <a:solidFill>
                <a:prstClr val="black"/>
              </a:solidFill>
              <a:cs typeface="Arial" pitchFamily="34" charset="0"/>
            </a:endParaRPr>
          </a:p>
          <a:p>
            <a:pPr marL="0" lvl="0" indent="0" algn="just" eaLnBrk="1" fontAlgn="auto" hangingPunct="1">
              <a:spcAft>
                <a:spcPts val="0"/>
              </a:spcAft>
              <a:buNone/>
              <a:defRPr/>
            </a:pPr>
            <a:r>
              <a:rPr lang="el-GR" dirty="0">
                <a:solidFill>
                  <a:prstClr val="black"/>
                </a:solidFill>
                <a:cs typeface="Arial" pitchFamily="34" charset="0"/>
              </a:rPr>
              <a:t>Μ= Μεταβλητές Δαπάνες ( ή Μεταβλητό Κόστος</a:t>
            </a:r>
            <a:r>
              <a:rPr lang="el-GR" dirty="0" smtClean="0">
                <a:solidFill>
                  <a:prstClr val="black"/>
                </a:solidFill>
                <a:cs typeface="Arial" pitchFamily="34" charset="0"/>
              </a:rPr>
              <a:t>)</a:t>
            </a:r>
            <a:r>
              <a:rPr lang="en-US" dirty="0" smtClean="0">
                <a:solidFill>
                  <a:prstClr val="black"/>
                </a:solidFill>
                <a:cs typeface="Arial" pitchFamily="34" charset="0"/>
              </a:rPr>
              <a:t>.</a:t>
            </a:r>
            <a:endParaRPr lang="el-GR" dirty="0">
              <a:solidFill>
                <a:prstClr val="black"/>
              </a:solidFill>
              <a:cs typeface="Arial" pitchFamily="34" charset="0"/>
            </a:endParaRPr>
          </a:p>
          <a:p>
            <a:pPr marL="0" lvl="0" indent="0" algn="just" eaLnBrk="1" fontAlgn="auto" hangingPunct="1">
              <a:spcAft>
                <a:spcPts val="0"/>
              </a:spcAft>
              <a:buNone/>
              <a:defRPr/>
            </a:pPr>
            <a:r>
              <a:rPr lang="el-GR" dirty="0">
                <a:solidFill>
                  <a:prstClr val="black"/>
                </a:solidFill>
                <a:cs typeface="Arial" pitchFamily="34" charset="0"/>
              </a:rPr>
              <a:t>Κ= Καθαρά </a:t>
            </a:r>
            <a:r>
              <a:rPr lang="el-GR" dirty="0" smtClean="0">
                <a:solidFill>
                  <a:prstClr val="black"/>
                </a:solidFill>
                <a:cs typeface="Arial" pitchFamily="34" charset="0"/>
              </a:rPr>
              <a:t>Κέρδη</a:t>
            </a:r>
            <a:r>
              <a:rPr lang="en-US" dirty="0" smtClean="0">
                <a:solidFill>
                  <a:prstClr val="black"/>
                </a:solidFill>
                <a:cs typeface="Arial" pitchFamily="34" charset="0"/>
              </a:rPr>
              <a:t>.</a:t>
            </a:r>
            <a:endParaRPr lang="el-GR" dirty="0">
              <a:solidFill>
                <a:prstClr val="black"/>
              </a:solidFill>
              <a:cs typeface="Arial" pitchFamily="34" charset="0"/>
            </a:endParaRPr>
          </a:p>
          <a:p>
            <a:endParaRPr lang="el-GR" dirty="0"/>
          </a:p>
        </p:txBody>
      </p:sp>
      <p:pic>
        <p:nvPicPr>
          <p:cNvPr id="8" name="Content Placeholder 7" descr="σχέση μεταξύ πωλήσεων- δαπανών – κερδών μιας επιχείρησης "/>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203848" y="2852936"/>
            <a:ext cx="3960440" cy="1008112"/>
          </a:xfrm>
        </p:spPr>
      </p:pic>
    </p:spTree>
    <p:extLst>
      <p:ext uri="{BB962C8B-B14F-4D97-AF65-F5344CB8AC3E}">
        <p14:creationId xmlns:p14="http://schemas.microsoft.com/office/powerpoint/2010/main" val="1601988895"/>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1 - Τίτλος"/>
          <p:cNvSpPr>
            <a:spLocks noGrp="1"/>
          </p:cNvSpPr>
          <p:nvPr>
            <p:ph type="title"/>
          </p:nvPr>
        </p:nvSpPr>
        <p:spPr>
          <a:xfrm>
            <a:off x="0" y="274638"/>
            <a:ext cx="9144000" cy="1143000"/>
          </a:xfrm>
        </p:spPr>
        <p:txBody>
          <a:bodyPr/>
          <a:lstStyle/>
          <a:p>
            <a:pPr eaLnBrk="1" hangingPunct="1"/>
            <a:r>
              <a:rPr lang="el-GR" altLang="el-GR" sz="4000" b="1" dirty="0">
                <a:latin typeface="+mn-lt"/>
                <a:cs typeface="Arial" panose="020B0604020202020204" pitchFamily="34" charset="0"/>
              </a:rPr>
              <a:t>Η ΜΕΘΟΔΟΣ ΤΗΣ ΜΑΘΗΜΑΤΙΚΗΣ ΙΣΟΤΗΤΑΣ </a:t>
            </a:r>
            <a:r>
              <a:rPr lang="el-GR" altLang="el-GR" sz="4000" b="1" dirty="0" smtClean="0">
                <a:latin typeface="+mn-lt"/>
                <a:cs typeface="Arial" panose="020B0604020202020204" pitchFamily="34" charset="0"/>
              </a:rPr>
              <a:t>(2)</a:t>
            </a:r>
            <a:endParaRPr lang="el-GR" altLang="el-GR" sz="4000" b="1" dirty="0">
              <a:latin typeface="+mn-lt"/>
              <a:cs typeface="Arial" panose="020B0604020202020204" pitchFamily="34" charset="0"/>
            </a:endParaRPr>
          </a:p>
        </p:txBody>
      </p:sp>
      <p:sp>
        <p:nvSpPr>
          <p:cNvPr id="3" name="2 - Υπότιτλος"/>
          <p:cNvSpPr>
            <a:spLocks noGrp="1"/>
          </p:cNvSpPr>
          <p:nvPr>
            <p:ph sz="half" idx="1"/>
          </p:nvPr>
        </p:nvSpPr>
        <p:spPr>
          <a:xfrm>
            <a:off x="0" y="1857364"/>
            <a:ext cx="9144000" cy="5000636"/>
          </a:xfrm>
        </p:spPr>
        <p:txBody>
          <a:bodyPr rtlCol="0">
            <a:normAutofit/>
          </a:bodyPr>
          <a:lstStyle/>
          <a:p>
            <a:pPr algn="l" eaLnBrk="1" fontAlgn="auto" hangingPunct="1">
              <a:spcAft>
                <a:spcPts val="0"/>
              </a:spcAft>
              <a:defRPr/>
            </a:pPr>
            <a:r>
              <a:rPr lang="el-GR" sz="3600" dirty="0" smtClean="0">
                <a:solidFill>
                  <a:schemeClr val="tx1"/>
                </a:solidFill>
                <a:cs typeface="Arial" pitchFamily="34" charset="0"/>
              </a:rPr>
              <a:t>Επειδή στο ΝΑ η επιχείρηση δεν έχει κέρδος, δηλαδή Κ=0, η παραπάνω εξίσωση γίνεται</a:t>
            </a:r>
            <a:r>
              <a:rPr lang="en-US" sz="3600" dirty="0" smtClean="0">
                <a:solidFill>
                  <a:schemeClr val="tx1"/>
                </a:solidFill>
                <a:cs typeface="Arial" pitchFamily="34" charset="0"/>
              </a:rPr>
              <a:t>:</a:t>
            </a:r>
            <a:endParaRPr lang="el-GR" sz="2000" dirty="0" smtClean="0">
              <a:solidFill>
                <a:schemeClr val="tx1"/>
              </a:solidFill>
              <a:cs typeface="Arial" pitchFamily="34" charset="0"/>
            </a:endParaRPr>
          </a:p>
          <a:p>
            <a:pPr algn="l" eaLnBrk="1" fontAlgn="auto" hangingPunct="1">
              <a:spcAft>
                <a:spcPts val="0"/>
              </a:spcAft>
              <a:defRPr/>
            </a:pPr>
            <a:endParaRPr lang="el-GR" sz="2600" dirty="0" smtClean="0">
              <a:solidFill>
                <a:schemeClr val="tx1"/>
              </a:solidFill>
              <a:latin typeface="Arial" pitchFamily="34" charset="0"/>
              <a:cs typeface="Arial" pitchFamily="34" charset="0"/>
            </a:endParaRPr>
          </a:p>
          <a:p>
            <a:pPr algn="l" eaLnBrk="1" fontAlgn="auto" hangingPunct="1">
              <a:spcAft>
                <a:spcPts val="0"/>
              </a:spcAft>
              <a:defRPr/>
            </a:pPr>
            <a:endParaRPr lang="el-GR" sz="2600" dirty="0" smtClean="0">
              <a:solidFill>
                <a:schemeClr val="tx1"/>
              </a:solidFill>
              <a:latin typeface="Arial" pitchFamily="34" charset="0"/>
              <a:cs typeface="Arial" pitchFamily="34" charset="0"/>
            </a:endParaRPr>
          </a:p>
        </p:txBody>
      </p:sp>
      <p:pic>
        <p:nvPicPr>
          <p:cNvPr id="4" name="Content Placeholder 3" descr="τύπος"/>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67744" y="3501008"/>
            <a:ext cx="5400600" cy="1626152"/>
          </a:xfrm>
        </p:spPr>
      </p:pic>
    </p:spTree>
    <p:extLst>
      <p:ext uri="{BB962C8B-B14F-4D97-AF65-F5344CB8AC3E}">
        <p14:creationId xmlns:p14="http://schemas.microsoft.com/office/powerpoint/2010/main" val="1390679704"/>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78098"/>
          </a:xfrm>
        </p:spPr>
        <p:txBody>
          <a:bodyPr/>
          <a:lstStyle/>
          <a:p>
            <a:r>
              <a:rPr lang="el-GR" altLang="el-GR" sz="4000" b="1" dirty="0">
                <a:cs typeface="Arial" panose="020B0604020202020204" pitchFamily="34" charset="0"/>
              </a:rPr>
              <a:t>Η ΜΕΘΟΔΟΣ ΤΗΣ ΜΑΘΗΜΑΤΙΚΗΣ ΙΣΟΤΗΤΑΣ </a:t>
            </a:r>
            <a:r>
              <a:rPr lang="el-GR" altLang="el-GR" sz="4000" b="1" dirty="0" smtClean="0">
                <a:cs typeface="Arial" panose="020B0604020202020204" pitchFamily="34" charset="0"/>
              </a:rPr>
              <a:t>(</a:t>
            </a:r>
            <a:r>
              <a:rPr lang="en-US" altLang="el-GR" sz="4000" b="1" dirty="0" smtClean="0">
                <a:cs typeface="Arial" panose="020B0604020202020204" pitchFamily="34" charset="0"/>
              </a:rPr>
              <a:t>3</a:t>
            </a:r>
            <a:r>
              <a:rPr lang="el-GR" altLang="el-GR" sz="4000" b="1" dirty="0" smtClean="0">
                <a:cs typeface="Arial" panose="020B0604020202020204" pitchFamily="34" charset="0"/>
              </a:rPr>
              <a:t>)</a:t>
            </a:r>
            <a:endParaRPr lang="el-GR" b="1" dirty="0"/>
          </a:p>
        </p:txBody>
      </p:sp>
      <p:sp>
        <p:nvSpPr>
          <p:cNvPr id="3" name="Content Placeholder 2"/>
          <p:cNvSpPr>
            <a:spLocks noGrp="1"/>
          </p:cNvSpPr>
          <p:nvPr>
            <p:ph sz="half" idx="1"/>
          </p:nvPr>
        </p:nvSpPr>
        <p:spPr>
          <a:xfrm>
            <a:off x="0" y="1340768"/>
            <a:ext cx="9144000" cy="5517232"/>
          </a:xfrm>
        </p:spPr>
        <p:txBody>
          <a:bodyPr/>
          <a:lstStyle/>
          <a:p>
            <a:r>
              <a:rPr lang="el-GR" dirty="0">
                <a:cs typeface="Arial" pitchFamily="34" charset="0"/>
              </a:rPr>
              <a:t>Και επειδή Π= </a:t>
            </a:r>
            <a:r>
              <a:rPr lang="en-US" dirty="0">
                <a:cs typeface="Arial" pitchFamily="34" charset="0"/>
              </a:rPr>
              <a:t>P x Q </a:t>
            </a:r>
            <a:r>
              <a:rPr lang="el-GR" dirty="0">
                <a:cs typeface="Arial" pitchFamily="34" charset="0"/>
              </a:rPr>
              <a:t>και </a:t>
            </a:r>
            <a:r>
              <a:rPr lang="en-US" dirty="0">
                <a:cs typeface="Arial" pitchFamily="34" charset="0"/>
              </a:rPr>
              <a:t>M= V x Q</a:t>
            </a:r>
            <a:r>
              <a:rPr lang="el-GR" dirty="0">
                <a:cs typeface="Arial" pitchFamily="34" charset="0"/>
              </a:rPr>
              <a:t> ο τύπος (1) γίνεται</a:t>
            </a:r>
            <a:r>
              <a:rPr lang="en-US" dirty="0">
                <a:cs typeface="Arial" pitchFamily="34" charset="0"/>
              </a:rPr>
              <a:t>:</a:t>
            </a:r>
          </a:p>
          <a:p>
            <a:endParaRPr lang="el-GR" dirty="0" smtClean="0"/>
          </a:p>
          <a:p>
            <a:endParaRPr lang="el-GR" dirty="0"/>
          </a:p>
          <a:p>
            <a:pPr>
              <a:spcBef>
                <a:spcPct val="0"/>
              </a:spcBef>
              <a:buFontTx/>
              <a:buNone/>
            </a:pPr>
            <a:endParaRPr lang="el-GR" altLang="el-GR" sz="2400" dirty="0" smtClean="0">
              <a:solidFill>
                <a:prstClr val="black"/>
              </a:solidFill>
              <a:cs typeface="Arial" panose="020B0604020202020204" pitchFamily="34" charset="0"/>
            </a:endParaRPr>
          </a:p>
          <a:p>
            <a:pPr algn="just">
              <a:spcBef>
                <a:spcPct val="0"/>
              </a:spcBef>
              <a:buFontTx/>
              <a:buNone/>
            </a:pPr>
            <a:r>
              <a:rPr lang="el-GR" altLang="el-GR" dirty="0" smtClean="0">
                <a:solidFill>
                  <a:prstClr val="black"/>
                </a:solidFill>
                <a:cs typeface="Arial" panose="020B0604020202020204" pitchFamily="34" charset="0"/>
              </a:rPr>
              <a:t>Όπου</a:t>
            </a:r>
            <a:r>
              <a:rPr lang="en-US" altLang="el-GR" dirty="0" smtClean="0">
                <a:solidFill>
                  <a:prstClr val="black"/>
                </a:solidFill>
                <a:cs typeface="Arial" panose="020B0604020202020204" pitchFamily="34" charset="0"/>
              </a:rPr>
              <a:t>:</a:t>
            </a:r>
            <a:r>
              <a:rPr lang="el-GR" altLang="el-GR" dirty="0" smtClean="0">
                <a:solidFill>
                  <a:prstClr val="black"/>
                </a:solidFill>
                <a:cs typeface="Arial" panose="020B0604020202020204" pitchFamily="34" charset="0"/>
              </a:rPr>
              <a:t>  </a:t>
            </a:r>
          </a:p>
          <a:p>
            <a:pPr algn="just">
              <a:spcBef>
                <a:spcPct val="0"/>
              </a:spcBef>
              <a:buFontTx/>
              <a:buNone/>
            </a:pPr>
            <a:r>
              <a:rPr lang="en-US" altLang="el-GR" dirty="0" smtClean="0">
                <a:solidFill>
                  <a:prstClr val="black"/>
                </a:solidFill>
                <a:cs typeface="Arial" panose="020B0604020202020204" pitchFamily="34" charset="0"/>
              </a:rPr>
              <a:t>P </a:t>
            </a:r>
            <a:r>
              <a:rPr lang="el-GR" altLang="el-GR" dirty="0">
                <a:solidFill>
                  <a:prstClr val="black"/>
                </a:solidFill>
                <a:cs typeface="Arial" panose="020B0604020202020204" pitchFamily="34" charset="0"/>
              </a:rPr>
              <a:t>= Τιμή πώλησης ανά μονάδα </a:t>
            </a:r>
            <a:r>
              <a:rPr lang="el-GR" altLang="el-GR" dirty="0" smtClean="0">
                <a:solidFill>
                  <a:prstClr val="black"/>
                </a:solidFill>
                <a:cs typeface="Arial" panose="020B0604020202020204" pitchFamily="34" charset="0"/>
              </a:rPr>
              <a:t>προϊόντος.</a:t>
            </a:r>
            <a:endParaRPr lang="el-GR" altLang="el-GR" dirty="0">
              <a:solidFill>
                <a:prstClr val="black"/>
              </a:solidFill>
              <a:cs typeface="Arial" panose="020B0604020202020204" pitchFamily="34" charset="0"/>
            </a:endParaRPr>
          </a:p>
          <a:p>
            <a:pPr algn="just">
              <a:spcBef>
                <a:spcPct val="0"/>
              </a:spcBef>
              <a:buFontTx/>
              <a:buNone/>
            </a:pPr>
            <a:r>
              <a:rPr lang="en-US" altLang="el-GR" dirty="0" smtClean="0">
                <a:solidFill>
                  <a:prstClr val="black"/>
                </a:solidFill>
                <a:cs typeface="Arial" panose="020B0604020202020204" pitchFamily="34" charset="0"/>
              </a:rPr>
              <a:t>Q </a:t>
            </a:r>
            <a:r>
              <a:rPr lang="en-US" altLang="el-GR" dirty="0">
                <a:solidFill>
                  <a:prstClr val="black"/>
                </a:solidFill>
                <a:cs typeface="Arial" panose="020B0604020202020204" pitchFamily="34" charset="0"/>
              </a:rPr>
              <a:t>= </a:t>
            </a:r>
            <a:r>
              <a:rPr lang="el-GR" altLang="el-GR" dirty="0">
                <a:solidFill>
                  <a:prstClr val="black"/>
                </a:solidFill>
                <a:cs typeface="Arial" panose="020B0604020202020204" pitchFamily="34" charset="0"/>
              </a:rPr>
              <a:t> Ζητούμενη </a:t>
            </a:r>
            <a:r>
              <a:rPr lang="el-GR" altLang="el-GR" dirty="0" smtClean="0">
                <a:solidFill>
                  <a:prstClr val="black"/>
                </a:solidFill>
                <a:cs typeface="Arial" panose="020B0604020202020204" pitchFamily="34" charset="0"/>
              </a:rPr>
              <a:t>Ποσότητα</a:t>
            </a:r>
            <a:r>
              <a:rPr lang="en-US" altLang="el-GR" dirty="0" smtClean="0">
                <a:solidFill>
                  <a:prstClr val="black"/>
                </a:solidFill>
                <a:cs typeface="Arial" panose="020B0604020202020204" pitchFamily="34" charset="0"/>
              </a:rPr>
              <a:t>.</a:t>
            </a:r>
            <a:endParaRPr lang="el-GR" altLang="el-GR" dirty="0">
              <a:solidFill>
                <a:prstClr val="black"/>
              </a:solidFill>
              <a:cs typeface="Arial" panose="020B0604020202020204" pitchFamily="34" charset="0"/>
            </a:endParaRPr>
          </a:p>
          <a:p>
            <a:pPr algn="just">
              <a:spcBef>
                <a:spcPct val="0"/>
              </a:spcBef>
              <a:buFontTx/>
              <a:buNone/>
            </a:pPr>
            <a:r>
              <a:rPr lang="en-US" altLang="el-GR" dirty="0" smtClean="0">
                <a:solidFill>
                  <a:prstClr val="black"/>
                </a:solidFill>
                <a:cs typeface="Arial" panose="020B0604020202020204" pitchFamily="34" charset="0"/>
              </a:rPr>
              <a:t>V </a:t>
            </a:r>
            <a:r>
              <a:rPr lang="el-GR" altLang="el-GR" dirty="0">
                <a:solidFill>
                  <a:prstClr val="black"/>
                </a:solidFill>
                <a:cs typeface="Arial" panose="020B0604020202020204" pitchFamily="34" charset="0"/>
              </a:rPr>
              <a:t>= Μεταβλητό Κόστος ανά μονάδα </a:t>
            </a:r>
            <a:r>
              <a:rPr lang="el-GR" altLang="el-GR" dirty="0" smtClean="0">
                <a:solidFill>
                  <a:prstClr val="black"/>
                </a:solidFill>
                <a:cs typeface="Arial" panose="020B0604020202020204" pitchFamily="34" charset="0"/>
              </a:rPr>
              <a:t>προϊόντος.</a:t>
            </a:r>
            <a:endParaRPr lang="el-GR" altLang="el-GR" dirty="0">
              <a:solidFill>
                <a:prstClr val="black"/>
              </a:solidFill>
              <a:cs typeface="Arial" panose="020B0604020202020204" pitchFamily="34" charset="0"/>
            </a:endParaRPr>
          </a:p>
          <a:p>
            <a:pPr algn="just">
              <a:spcBef>
                <a:spcPct val="0"/>
              </a:spcBef>
              <a:buFontTx/>
              <a:buNone/>
            </a:pPr>
            <a:r>
              <a:rPr lang="el-GR" altLang="el-GR" dirty="0" smtClean="0">
                <a:solidFill>
                  <a:prstClr val="black"/>
                </a:solidFill>
                <a:cs typeface="Arial" panose="020B0604020202020204" pitchFamily="34" charset="0"/>
              </a:rPr>
              <a:t>Κ </a:t>
            </a:r>
            <a:r>
              <a:rPr lang="el-GR" altLang="el-GR" dirty="0">
                <a:solidFill>
                  <a:prstClr val="black"/>
                </a:solidFill>
                <a:cs typeface="Arial" panose="020B0604020202020204" pitchFamily="34" charset="0"/>
              </a:rPr>
              <a:t>= Καθαρό Κέρδος </a:t>
            </a:r>
            <a:r>
              <a:rPr lang="el-GR" altLang="el-GR" dirty="0" smtClean="0">
                <a:solidFill>
                  <a:prstClr val="black"/>
                </a:solidFill>
                <a:cs typeface="Arial" panose="020B0604020202020204" pitchFamily="34" charset="0"/>
              </a:rPr>
              <a:t>(στο </a:t>
            </a:r>
            <a:r>
              <a:rPr lang="el-GR" altLang="el-GR" dirty="0">
                <a:solidFill>
                  <a:prstClr val="black"/>
                </a:solidFill>
                <a:cs typeface="Arial" panose="020B0604020202020204" pitchFamily="34" charset="0"/>
              </a:rPr>
              <a:t>ΝΣ = 0</a:t>
            </a:r>
            <a:r>
              <a:rPr lang="el-GR" altLang="el-GR" dirty="0" smtClean="0">
                <a:solidFill>
                  <a:prstClr val="black"/>
                </a:solidFill>
                <a:cs typeface="Arial" panose="020B0604020202020204" pitchFamily="34" charset="0"/>
              </a:rPr>
              <a:t>)</a:t>
            </a:r>
            <a:r>
              <a:rPr lang="en-US" altLang="el-GR" dirty="0" smtClean="0">
                <a:solidFill>
                  <a:prstClr val="black"/>
                </a:solidFill>
                <a:cs typeface="Arial" panose="020B0604020202020204" pitchFamily="34" charset="0"/>
              </a:rPr>
              <a:t>.</a:t>
            </a:r>
            <a:endParaRPr lang="el-GR" altLang="el-GR" dirty="0">
              <a:solidFill>
                <a:prstClr val="black"/>
              </a:solidFill>
              <a:cs typeface="Arial" panose="020B0604020202020204" pitchFamily="34" charset="0"/>
            </a:endParaRPr>
          </a:p>
          <a:p>
            <a:pPr algn="just">
              <a:spcBef>
                <a:spcPct val="0"/>
              </a:spcBef>
              <a:buFontTx/>
              <a:buNone/>
            </a:pPr>
            <a:r>
              <a:rPr lang="en-US" altLang="el-GR" dirty="0" smtClean="0">
                <a:solidFill>
                  <a:prstClr val="black"/>
                </a:solidFill>
                <a:cs typeface="Arial" panose="020B0604020202020204" pitchFamily="34" charset="0"/>
              </a:rPr>
              <a:t>S </a:t>
            </a:r>
            <a:r>
              <a:rPr lang="en-US" altLang="el-GR" dirty="0">
                <a:solidFill>
                  <a:prstClr val="black"/>
                </a:solidFill>
                <a:cs typeface="Arial" panose="020B0604020202020204" pitchFamily="34" charset="0"/>
              </a:rPr>
              <a:t>= </a:t>
            </a:r>
            <a:r>
              <a:rPr lang="el-GR" altLang="el-GR" dirty="0">
                <a:solidFill>
                  <a:prstClr val="black"/>
                </a:solidFill>
                <a:cs typeface="Arial" panose="020B0604020202020204" pitchFamily="34" charset="0"/>
              </a:rPr>
              <a:t>Σταθερό </a:t>
            </a:r>
            <a:r>
              <a:rPr lang="el-GR" altLang="el-GR" dirty="0" smtClean="0">
                <a:solidFill>
                  <a:prstClr val="black"/>
                </a:solidFill>
                <a:cs typeface="Arial" panose="020B0604020202020204" pitchFamily="34" charset="0"/>
              </a:rPr>
              <a:t>Κόστος</a:t>
            </a:r>
            <a:r>
              <a:rPr lang="en-US" altLang="el-GR" dirty="0" smtClean="0">
                <a:solidFill>
                  <a:prstClr val="black"/>
                </a:solidFill>
                <a:cs typeface="Arial" panose="020B0604020202020204" pitchFamily="34" charset="0"/>
              </a:rPr>
              <a:t>.</a:t>
            </a:r>
            <a:r>
              <a:rPr lang="el-GR" altLang="el-GR" dirty="0" smtClean="0">
                <a:solidFill>
                  <a:prstClr val="black"/>
                </a:solidFill>
                <a:cs typeface="Arial" panose="020B0604020202020204" pitchFamily="34" charset="0"/>
              </a:rPr>
              <a:t> </a:t>
            </a:r>
            <a:endParaRPr lang="el-GR" altLang="el-GR" dirty="0">
              <a:solidFill>
                <a:prstClr val="black"/>
              </a:solidFill>
              <a:cs typeface="Arial" panose="020B0604020202020204" pitchFamily="34" charset="0"/>
            </a:endParaRPr>
          </a:p>
          <a:p>
            <a:endParaRPr lang="el-GR" dirty="0"/>
          </a:p>
        </p:txBody>
      </p:sp>
      <p:pic>
        <p:nvPicPr>
          <p:cNvPr id="6" name="Content Placeholder 5" descr="τύπος "/>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275856" y="2204864"/>
            <a:ext cx="3960440" cy="1296144"/>
          </a:xfrm>
        </p:spPr>
      </p:pic>
    </p:spTree>
    <p:extLst>
      <p:ext uri="{BB962C8B-B14F-4D97-AF65-F5344CB8AC3E}">
        <p14:creationId xmlns:p14="http://schemas.microsoft.com/office/powerpoint/2010/main" val="2885816431"/>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634082"/>
          </a:xfrm>
        </p:spPr>
        <p:txBody>
          <a:bodyPr/>
          <a:lstStyle/>
          <a:p>
            <a:r>
              <a:rPr lang="el-GR" altLang="el-GR" sz="4000" b="1" dirty="0">
                <a:cs typeface="Arial" panose="020B0604020202020204" pitchFamily="34" charset="0"/>
              </a:rPr>
              <a:t>Η ΜΕΘΟΔΟΣ ΤΗΣ ΜΑΘΗΜΑΤΙΚΗΣ ΙΣΟΤΗΤΑΣ </a:t>
            </a:r>
            <a:r>
              <a:rPr lang="el-GR" altLang="el-GR" sz="4000" b="1" dirty="0" smtClean="0">
                <a:cs typeface="Arial" panose="020B0604020202020204" pitchFamily="34" charset="0"/>
              </a:rPr>
              <a:t>(4)</a:t>
            </a:r>
            <a:endParaRPr lang="el-GR" sz="4000" b="1" dirty="0">
              <a:cs typeface="Arial" panose="020B0604020202020204" pitchFamily="34" charset="0"/>
            </a:endParaRPr>
          </a:p>
        </p:txBody>
      </p:sp>
      <p:sp>
        <p:nvSpPr>
          <p:cNvPr id="3" name="Content Placeholder 2"/>
          <p:cNvSpPr>
            <a:spLocks noGrp="1"/>
          </p:cNvSpPr>
          <p:nvPr>
            <p:ph sz="half" idx="1"/>
          </p:nvPr>
        </p:nvSpPr>
        <p:spPr>
          <a:xfrm>
            <a:off x="0" y="1340768"/>
            <a:ext cx="9144000" cy="5517232"/>
          </a:xfrm>
        </p:spPr>
        <p:txBody>
          <a:bodyPr/>
          <a:lstStyle/>
          <a:p>
            <a:r>
              <a:rPr lang="el-GR" altLang="el-GR" sz="2400" dirty="0">
                <a:cs typeface="Arial" panose="020B0604020202020204" pitchFamily="34" charset="0"/>
              </a:rPr>
              <a:t>Εάν λύσουμε τον τύπο (3) ως προς </a:t>
            </a:r>
            <a:r>
              <a:rPr lang="en-US" altLang="el-GR" sz="2400" dirty="0">
                <a:cs typeface="Arial" panose="020B0604020202020204" pitchFamily="34" charset="0"/>
              </a:rPr>
              <a:t>Q</a:t>
            </a:r>
            <a:r>
              <a:rPr lang="el-GR" altLang="el-GR" sz="2400" dirty="0">
                <a:cs typeface="Arial" panose="020B0604020202020204" pitchFamily="34" charset="0"/>
              </a:rPr>
              <a:t> θα έχουμε</a:t>
            </a:r>
            <a:r>
              <a:rPr lang="en-US" altLang="el-GR" sz="2400" dirty="0">
                <a:cs typeface="Arial" panose="020B0604020202020204" pitchFamily="34" charset="0"/>
              </a:rPr>
              <a:t>:</a:t>
            </a:r>
            <a:endParaRPr lang="el-GR" altLang="el-GR" sz="2400" dirty="0">
              <a:cs typeface="Arial" panose="020B0604020202020204" pitchFamily="34" charset="0"/>
            </a:endParaRPr>
          </a:p>
          <a:p>
            <a:endParaRPr lang="en-US" dirty="0" smtClean="0"/>
          </a:p>
          <a:p>
            <a:endParaRPr lang="en-US" dirty="0"/>
          </a:p>
          <a:p>
            <a:endParaRPr lang="en-US" dirty="0" smtClean="0"/>
          </a:p>
          <a:p>
            <a:endParaRPr lang="en-US" dirty="0"/>
          </a:p>
          <a:p>
            <a:endParaRPr lang="el-GR" altLang="el-GR" sz="2400" dirty="0" smtClean="0">
              <a:cs typeface="Arial" panose="020B0604020202020204" pitchFamily="34" charset="0"/>
            </a:endParaRPr>
          </a:p>
          <a:p>
            <a:pPr algn="just"/>
            <a:r>
              <a:rPr lang="el-GR" altLang="el-GR" dirty="0" smtClean="0">
                <a:cs typeface="Arial" panose="020B0604020202020204" pitchFamily="34" charset="0"/>
              </a:rPr>
              <a:t>Το </a:t>
            </a:r>
            <a:r>
              <a:rPr lang="en-US" altLang="el-GR" dirty="0" smtClean="0">
                <a:cs typeface="Arial" panose="020B0604020202020204" pitchFamily="34" charset="0"/>
              </a:rPr>
              <a:t> (P </a:t>
            </a:r>
            <a:r>
              <a:rPr lang="en-US" altLang="el-GR" dirty="0">
                <a:cs typeface="Arial" panose="020B0604020202020204" pitchFamily="34" charset="0"/>
              </a:rPr>
              <a:t>– </a:t>
            </a:r>
            <a:r>
              <a:rPr lang="en-US" altLang="el-GR" dirty="0" smtClean="0">
                <a:cs typeface="Arial" panose="020B0604020202020204" pitchFamily="34" charset="0"/>
              </a:rPr>
              <a:t>V</a:t>
            </a:r>
            <a:r>
              <a:rPr lang="el-GR" altLang="el-GR" dirty="0" smtClean="0">
                <a:cs typeface="Arial" panose="020B0604020202020204" pitchFamily="34" charset="0"/>
              </a:rPr>
              <a:t>) </a:t>
            </a:r>
            <a:r>
              <a:rPr lang="el-GR" altLang="el-GR" dirty="0">
                <a:cs typeface="Arial" panose="020B0604020202020204" pitchFamily="34" charset="0"/>
              </a:rPr>
              <a:t>μας δίνει τις Σταθερές Δαπάνες ανά μονάδα προϊόντος, αν κατά την πώληση μίας μονάδας προϊόντος αφαιρέσουμε (από την τιμή) το μεταβλητό κόστος.</a:t>
            </a:r>
          </a:p>
          <a:p>
            <a:endParaRPr lang="el-GR" dirty="0"/>
          </a:p>
        </p:txBody>
      </p:sp>
      <p:pic>
        <p:nvPicPr>
          <p:cNvPr id="6" name="Content Placeholder 5" descr="τύποι "/>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643174" y="2143116"/>
            <a:ext cx="2828925" cy="1943100"/>
          </a:xfrm>
        </p:spPr>
      </p:pic>
    </p:spTree>
    <p:extLst>
      <p:ext uri="{BB962C8B-B14F-4D97-AF65-F5344CB8AC3E}">
        <p14:creationId xmlns:p14="http://schemas.microsoft.com/office/powerpoint/2010/main" val="3372410445"/>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1 - Τίτλος"/>
          <p:cNvSpPr>
            <a:spLocks noGrp="1"/>
          </p:cNvSpPr>
          <p:nvPr>
            <p:ph type="title"/>
          </p:nvPr>
        </p:nvSpPr>
        <p:spPr>
          <a:xfrm>
            <a:off x="1094928" y="274638"/>
            <a:ext cx="7797552" cy="634082"/>
          </a:xfrm>
        </p:spPr>
        <p:txBody>
          <a:bodyPr/>
          <a:lstStyle/>
          <a:p>
            <a:pPr eaLnBrk="1" hangingPunct="1"/>
            <a:r>
              <a:rPr lang="el-GR" altLang="el-GR" b="1" dirty="0" smtClean="0">
                <a:latin typeface="+mn-lt"/>
                <a:cs typeface="Arial" panose="020B0604020202020204" pitchFamily="34" charset="0"/>
              </a:rPr>
              <a:t>ΕΦΑΡΜΟΓΗ</a:t>
            </a:r>
          </a:p>
        </p:txBody>
      </p:sp>
      <p:sp>
        <p:nvSpPr>
          <p:cNvPr id="3" name="2 - Υπότιτλος"/>
          <p:cNvSpPr>
            <a:spLocks noGrp="1"/>
          </p:cNvSpPr>
          <p:nvPr>
            <p:ph idx="1"/>
          </p:nvPr>
        </p:nvSpPr>
        <p:spPr>
          <a:xfrm>
            <a:off x="0" y="980728"/>
            <a:ext cx="9036496" cy="5662982"/>
          </a:xfrm>
        </p:spPr>
        <p:txBody>
          <a:bodyPr rtlCol="0">
            <a:noAutofit/>
          </a:bodyPr>
          <a:lstStyle/>
          <a:p>
            <a:pPr algn="just" eaLnBrk="1" fontAlgn="auto" hangingPunct="1">
              <a:spcAft>
                <a:spcPts val="0"/>
              </a:spcAft>
              <a:defRPr/>
            </a:pPr>
            <a:r>
              <a:rPr lang="el-GR" sz="2800" dirty="0" smtClean="0">
                <a:solidFill>
                  <a:schemeClr val="tx1"/>
                </a:solidFill>
                <a:cs typeface="Arial" pitchFamily="34" charset="0"/>
              </a:rPr>
              <a:t>Έστω ότι η επιχείρηση «ΑΛΦΑ  Α.Ε.» παράγει ένα προϊόν το οποίο πουλάει προς 20€ το ένα. Τα σταθερά της έξοδα είναι 140.000€ το έτος και το μεταβλητό κόστος είναι 8€ ανά μονάδα προϊόντος. Η επιχείρηση παράγει 12.000 μονάδες από το συγκεκριμένο προϊόν. Ζητείται: </a:t>
            </a:r>
          </a:p>
          <a:p>
            <a:pPr marL="514350" indent="-514350" algn="just" eaLnBrk="1" fontAlgn="auto" hangingPunct="1">
              <a:spcAft>
                <a:spcPts val="0"/>
              </a:spcAft>
              <a:buFont typeface="Arial" panose="020B0604020202020204" pitchFamily="34" charset="0"/>
              <a:buAutoNum type="arabicPeriod"/>
              <a:defRPr/>
            </a:pPr>
            <a:r>
              <a:rPr lang="el-GR" sz="2800" dirty="0" smtClean="0">
                <a:solidFill>
                  <a:schemeClr val="tx1"/>
                </a:solidFill>
                <a:cs typeface="Arial" pitchFamily="34" charset="0"/>
              </a:rPr>
              <a:t>Να βρεθεί ποιο είναι το Ν.Σ. της επιχείρησης «ΑΛΦΑ Α.Ε.» στο δεδομένο σημείο παραγωγής σε </a:t>
            </a:r>
            <a:r>
              <a:rPr lang="el-GR" sz="2800" b="1" dirty="0" smtClean="0">
                <a:solidFill>
                  <a:schemeClr val="tx1"/>
                </a:solidFill>
                <a:cs typeface="Arial" pitchFamily="34" charset="0"/>
              </a:rPr>
              <a:t>μονάδες  πωλήσεων</a:t>
            </a:r>
            <a:r>
              <a:rPr lang="el-GR" sz="2800" dirty="0" smtClean="0">
                <a:solidFill>
                  <a:schemeClr val="tx1"/>
                </a:solidFill>
                <a:cs typeface="Arial" pitchFamily="34" charset="0"/>
              </a:rPr>
              <a:t>.</a:t>
            </a:r>
          </a:p>
          <a:p>
            <a:pPr marL="514350" indent="-514350" algn="just" eaLnBrk="1" fontAlgn="auto" hangingPunct="1">
              <a:spcAft>
                <a:spcPts val="0"/>
              </a:spcAft>
              <a:buFont typeface="Arial" panose="020B0604020202020204" pitchFamily="34" charset="0"/>
              <a:buAutoNum type="arabicPeriod"/>
              <a:defRPr/>
            </a:pPr>
            <a:r>
              <a:rPr lang="el-GR" sz="2800" dirty="0" smtClean="0">
                <a:solidFill>
                  <a:schemeClr val="tx1"/>
                </a:solidFill>
                <a:cs typeface="Arial" pitchFamily="34" charset="0"/>
              </a:rPr>
              <a:t>Να βρεθεί ποιο είναι το Ν.Σ. της επιχείρησης στο δεδομένο σημείο παραγωγής σε αξία πωλήσεων.</a:t>
            </a:r>
          </a:p>
        </p:txBody>
      </p:sp>
    </p:spTree>
    <p:extLst>
      <p:ext uri="{BB962C8B-B14F-4D97-AF65-F5344CB8AC3E}">
        <p14:creationId xmlns:p14="http://schemas.microsoft.com/office/powerpoint/2010/main" val="69037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3" name="Text Box 135"/>
          <p:cNvSpPr txBox="1">
            <a:spLocks noChangeArrowheads="1"/>
          </p:cNvSpPr>
          <p:nvPr/>
        </p:nvSpPr>
        <p:spPr bwMode="auto">
          <a:xfrm>
            <a:off x="0" y="0"/>
            <a:ext cx="9144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t>ΔΙΠΛΟΓΡΑΦΙΚΗ ΜΕΘΟΔΟΣ (ΧΡΕΩΣΗ-ΠΙΣΤΩΣΗ)</a:t>
            </a:r>
          </a:p>
          <a:p>
            <a:pPr algn="ctr">
              <a:spcBef>
                <a:spcPct val="50000"/>
              </a:spcBef>
            </a:pPr>
            <a:r>
              <a:rPr lang="el-GR" altLang="el-GR" sz="2000" b="1" dirty="0" smtClean="0"/>
              <a:t>ΙΙΙ. ΑΡΧΗ </a:t>
            </a:r>
            <a:r>
              <a:rPr lang="el-GR" altLang="el-GR" sz="2000" b="1" dirty="0"/>
              <a:t>ΔΕΔΟΥΛΕΥΜΕΝΩΝ</a:t>
            </a:r>
          </a:p>
        </p:txBody>
      </p:sp>
      <p:sp>
        <p:nvSpPr>
          <p:cNvPr id="2184" name="Line 136"/>
          <p:cNvSpPr>
            <a:spLocks noChangeShapeType="1"/>
          </p:cNvSpPr>
          <p:nvPr/>
        </p:nvSpPr>
        <p:spPr bwMode="auto">
          <a:xfrm>
            <a:off x="2667000" y="1752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85" name="Rectangle 137"/>
          <p:cNvSpPr>
            <a:spLocks noChangeArrowheads="1"/>
          </p:cNvSpPr>
          <p:nvPr/>
        </p:nvSpPr>
        <p:spPr bwMode="auto">
          <a:xfrm>
            <a:off x="6400800" y="15240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ΤΕΛΟΣ ΠΕΡΙΟΔΟΥ</a:t>
            </a:r>
          </a:p>
        </p:txBody>
      </p:sp>
      <p:sp>
        <p:nvSpPr>
          <p:cNvPr id="2186" name="Rectangle 138"/>
          <p:cNvSpPr>
            <a:spLocks noChangeArrowheads="1"/>
          </p:cNvSpPr>
          <p:nvPr/>
        </p:nvSpPr>
        <p:spPr bwMode="auto">
          <a:xfrm>
            <a:off x="304800" y="15240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ΑΡΧΗ ΠΕΡΙΟΔΟΥ</a:t>
            </a:r>
          </a:p>
        </p:txBody>
      </p:sp>
      <p:sp>
        <p:nvSpPr>
          <p:cNvPr id="2187" name="Rectangle 139"/>
          <p:cNvSpPr>
            <a:spLocks noChangeArrowheads="1"/>
          </p:cNvSpPr>
          <p:nvPr/>
        </p:nvSpPr>
        <p:spPr bwMode="auto">
          <a:xfrm>
            <a:off x="3352800" y="1371600"/>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ΔΙΑΡΚΕΙΑ ΠΕΡΙΟΔΟΥ</a:t>
            </a:r>
          </a:p>
        </p:txBody>
      </p:sp>
      <p:sp>
        <p:nvSpPr>
          <p:cNvPr id="2188" name="Text Box 140"/>
          <p:cNvSpPr txBox="1">
            <a:spLocks noChangeArrowheads="1"/>
          </p:cNvSpPr>
          <p:nvPr/>
        </p:nvSpPr>
        <p:spPr bwMode="auto">
          <a:xfrm>
            <a:off x="76200" y="2338039"/>
            <a:ext cx="8915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1600" b="1" dirty="0"/>
              <a:t>ΣΥΝΟΛΟ </a:t>
            </a:r>
            <a:r>
              <a:rPr lang="el-GR" altLang="el-GR" sz="1600" b="1" dirty="0" smtClean="0"/>
              <a:t>ΕΝΕΡΓΗΤΙΚΟΥ </a:t>
            </a:r>
            <a:r>
              <a:rPr lang="el-GR" altLang="el-GR" sz="2000" b="1" dirty="0" smtClean="0"/>
              <a:t>+</a:t>
            </a:r>
            <a:r>
              <a:rPr lang="el-GR" altLang="el-GR" sz="1600" b="1" dirty="0" smtClean="0"/>
              <a:t>     ΕΝΕΡΓΗΤΙΚΟΥ </a:t>
            </a:r>
            <a:r>
              <a:rPr lang="el-GR" altLang="el-GR" sz="2000" b="1" dirty="0" smtClean="0"/>
              <a:t>-</a:t>
            </a:r>
            <a:r>
              <a:rPr lang="el-GR" altLang="el-GR" sz="1600" b="1" dirty="0" smtClean="0"/>
              <a:t>      ΕΝΕΡΓΗΤΙΚΟΥ </a:t>
            </a:r>
            <a:r>
              <a:rPr lang="el-GR" altLang="el-GR" sz="1600" b="1" dirty="0"/>
              <a:t>= </a:t>
            </a:r>
            <a:r>
              <a:rPr lang="el-GR" altLang="el-GR" sz="1600" b="1" dirty="0" smtClean="0"/>
              <a:t>ΣΥΝΟΛΟ </a:t>
            </a:r>
            <a:r>
              <a:rPr lang="el-GR" altLang="el-GR" sz="1600" b="1" dirty="0"/>
              <a:t>ΕΝΕΡΓΗΤΙΚΟΥ</a:t>
            </a:r>
            <a:endParaRPr lang="el-GR" altLang="el-GR" sz="1800" b="1" dirty="0"/>
          </a:p>
        </p:txBody>
      </p:sp>
      <p:sp>
        <p:nvSpPr>
          <p:cNvPr id="2189" name="Rectangle 141"/>
          <p:cNvSpPr>
            <a:spLocks noChangeArrowheads="1"/>
          </p:cNvSpPr>
          <p:nvPr/>
        </p:nvSpPr>
        <p:spPr bwMode="auto">
          <a:xfrm>
            <a:off x="0" y="4768850"/>
            <a:ext cx="91042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1600" b="1" dirty="0"/>
              <a:t>ΣΥΝΟΛΟ ΠΑΘΗΤΙΚΟΥ </a:t>
            </a:r>
            <a:r>
              <a:rPr lang="en-US" altLang="el-GR" sz="2000" b="1" dirty="0" smtClean="0"/>
              <a:t>+</a:t>
            </a:r>
            <a:r>
              <a:rPr lang="el-GR" altLang="el-GR" sz="1600" b="1" dirty="0" smtClean="0"/>
              <a:t>      </a:t>
            </a:r>
            <a:r>
              <a:rPr lang="en-US" altLang="el-GR" sz="1600" b="1" dirty="0" smtClean="0"/>
              <a:t> </a:t>
            </a:r>
            <a:r>
              <a:rPr lang="el-GR" altLang="el-GR" sz="1600" b="1" dirty="0" smtClean="0"/>
              <a:t>    ΠΑΘΗΤΙΚΟΥ    </a:t>
            </a:r>
            <a:r>
              <a:rPr lang="el-GR" altLang="el-GR" sz="2000" b="1" dirty="0" smtClean="0"/>
              <a:t>-</a:t>
            </a:r>
            <a:r>
              <a:rPr lang="el-GR" altLang="el-GR" sz="1600" b="1" dirty="0" smtClean="0"/>
              <a:t>          ΠΑΘΗΤΙΚΟΥ    =   ΣΥΝΟΛΟ </a:t>
            </a:r>
            <a:r>
              <a:rPr lang="el-GR" altLang="el-GR" sz="1600" b="1" dirty="0"/>
              <a:t>ΠΑΘΗΤΙΚΟΥ</a:t>
            </a:r>
          </a:p>
        </p:txBody>
      </p:sp>
      <p:sp>
        <p:nvSpPr>
          <p:cNvPr id="2190" name="Rectangle 142"/>
          <p:cNvSpPr>
            <a:spLocks noChangeArrowheads="1"/>
          </p:cNvSpPr>
          <p:nvPr/>
        </p:nvSpPr>
        <p:spPr bwMode="auto">
          <a:xfrm>
            <a:off x="304800" y="3352800"/>
            <a:ext cx="2514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ΙΣΟΥΤΑΙ</a:t>
            </a:r>
          </a:p>
        </p:txBody>
      </p:sp>
      <p:sp>
        <p:nvSpPr>
          <p:cNvPr id="2191" name="Rectangle 143"/>
          <p:cNvSpPr>
            <a:spLocks noChangeArrowheads="1"/>
          </p:cNvSpPr>
          <p:nvPr/>
        </p:nvSpPr>
        <p:spPr bwMode="auto">
          <a:xfrm>
            <a:off x="6324600" y="3352800"/>
            <a:ext cx="2590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ΙΣΟΥΤΑΙ</a:t>
            </a:r>
          </a:p>
        </p:txBody>
      </p:sp>
      <p:sp>
        <p:nvSpPr>
          <p:cNvPr id="2192" name="Line 144"/>
          <p:cNvSpPr>
            <a:spLocks noChangeShapeType="1"/>
          </p:cNvSpPr>
          <p:nvPr/>
        </p:nvSpPr>
        <p:spPr bwMode="auto">
          <a:xfrm>
            <a:off x="1447800" y="1981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3" name="Line 145"/>
          <p:cNvSpPr>
            <a:spLocks noChangeShapeType="1"/>
          </p:cNvSpPr>
          <p:nvPr/>
        </p:nvSpPr>
        <p:spPr bwMode="auto">
          <a:xfrm>
            <a:off x="1447800" y="2667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4" name="Line 146"/>
          <p:cNvSpPr>
            <a:spLocks noChangeShapeType="1"/>
          </p:cNvSpPr>
          <p:nvPr/>
        </p:nvSpPr>
        <p:spPr bwMode="auto">
          <a:xfrm flipV="1">
            <a:off x="1447800" y="39624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5" name="Line 147"/>
          <p:cNvSpPr>
            <a:spLocks noChangeShapeType="1"/>
          </p:cNvSpPr>
          <p:nvPr/>
        </p:nvSpPr>
        <p:spPr bwMode="auto">
          <a:xfrm flipV="1">
            <a:off x="1447800" y="5105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6" name="Line 148"/>
          <p:cNvSpPr>
            <a:spLocks noChangeShapeType="1"/>
          </p:cNvSpPr>
          <p:nvPr/>
        </p:nvSpPr>
        <p:spPr bwMode="auto">
          <a:xfrm>
            <a:off x="2590800" y="58674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7" name="Rectangle 149"/>
          <p:cNvSpPr>
            <a:spLocks noChangeArrowheads="1"/>
          </p:cNvSpPr>
          <p:nvPr/>
        </p:nvSpPr>
        <p:spPr bwMode="auto">
          <a:xfrm>
            <a:off x="6324600" y="56388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ΤΕΛΟΣ ΠΕΡΙΟΔΟΥ</a:t>
            </a:r>
          </a:p>
        </p:txBody>
      </p:sp>
      <p:sp>
        <p:nvSpPr>
          <p:cNvPr id="2198" name="Rectangle 150"/>
          <p:cNvSpPr>
            <a:spLocks noChangeArrowheads="1"/>
          </p:cNvSpPr>
          <p:nvPr/>
        </p:nvSpPr>
        <p:spPr bwMode="auto">
          <a:xfrm>
            <a:off x="228600" y="56388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ΑΡΧΗ ΠΕΡΙΟΔΟΥ</a:t>
            </a:r>
          </a:p>
        </p:txBody>
      </p:sp>
      <p:sp>
        <p:nvSpPr>
          <p:cNvPr id="2200" name="Line 152"/>
          <p:cNvSpPr>
            <a:spLocks noChangeShapeType="1"/>
          </p:cNvSpPr>
          <p:nvPr/>
        </p:nvSpPr>
        <p:spPr bwMode="auto">
          <a:xfrm>
            <a:off x="7543800" y="2057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1" name="Line 153"/>
          <p:cNvSpPr>
            <a:spLocks noChangeShapeType="1"/>
          </p:cNvSpPr>
          <p:nvPr/>
        </p:nvSpPr>
        <p:spPr bwMode="auto">
          <a:xfrm>
            <a:off x="7543800" y="27432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2" name="Line 154"/>
          <p:cNvSpPr>
            <a:spLocks noChangeShapeType="1"/>
          </p:cNvSpPr>
          <p:nvPr/>
        </p:nvSpPr>
        <p:spPr bwMode="auto">
          <a:xfrm flipV="1">
            <a:off x="7543800" y="40386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3" name="Line 155"/>
          <p:cNvSpPr>
            <a:spLocks noChangeShapeType="1"/>
          </p:cNvSpPr>
          <p:nvPr/>
        </p:nvSpPr>
        <p:spPr bwMode="auto">
          <a:xfrm flipV="1">
            <a:off x="75438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3" name="22 - Βέλος προς τα επάνω"/>
          <p:cNvSpPr/>
          <p:nvPr/>
        </p:nvSpPr>
        <p:spPr>
          <a:xfrm>
            <a:off x="2555776" y="206084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23 - Βέλος προς τα κάτω"/>
          <p:cNvSpPr/>
          <p:nvPr/>
        </p:nvSpPr>
        <p:spPr>
          <a:xfrm>
            <a:off x="4508214" y="21777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25 - Βέλος προς τα κάτω"/>
          <p:cNvSpPr/>
          <p:nvPr/>
        </p:nvSpPr>
        <p:spPr>
          <a:xfrm>
            <a:off x="4572000" y="4460263"/>
            <a:ext cx="484632" cy="978408"/>
          </a:xfrm>
          <a:prstGeom prst="downArrow">
            <a:avLst>
              <a:gd name="adj1" fmla="val 50000"/>
              <a:gd name="adj2" fmla="val 46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Rectangle 151"/>
          <p:cNvSpPr>
            <a:spLocks noChangeArrowheads="1"/>
          </p:cNvSpPr>
          <p:nvPr/>
        </p:nvSpPr>
        <p:spPr bwMode="auto">
          <a:xfrm>
            <a:off x="3131840" y="6021288"/>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t>ΔΙΑΡΚΕΙΑ ΠΕΡΙΟΔΟΥ</a:t>
            </a:r>
          </a:p>
        </p:txBody>
      </p:sp>
      <p:pic>
        <p:nvPicPr>
          <p:cNvPr id="34334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3454" y="4475162"/>
            <a:ext cx="549275"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89274"/>
      </p:ext>
    </p:extLst>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274638"/>
            <a:ext cx="8892480" cy="634082"/>
          </a:xfrm>
        </p:spPr>
        <p:txBody>
          <a:bodyPr/>
          <a:lstStyle/>
          <a:p>
            <a:r>
              <a:rPr lang="el-GR" altLang="el-GR" b="1" dirty="0" smtClean="0">
                <a:latin typeface="+mn-lt"/>
                <a:cs typeface="Arial" panose="020B0604020202020204" pitchFamily="34" charset="0"/>
              </a:rPr>
              <a:t>ΑΠΑΝΤΗΣΗ 1/7</a:t>
            </a:r>
            <a:endParaRPr lang="el-GR" b="1" dirty="0">
              <a:latin typeface="+mn-lt"/>
            </a:endParaRPr>
          </a:p>
        </p:txBody>
      </p:sp>
      <p:sp>
        <p:nvSpPr>
          <p:cNvPr id="11" name="Content Placeholder 10"/>
          <p:cNvSpPr>
            <a:spLocks noGrp="1"/>
          </p:cNvSpPr>
          <p:nvPr>
            <p:ph sz="half" idx="1"/>
          </p:nvPr>
        </p:nvSpPr>
        <p:spPr>
          <a:xfrm>
            <a:off x="0" y="1000108"/>
            <a:ext cx="9144000" cy="5857892"/>
          </a:xfrm>
        </p:spPr>
        <p:txBody>
          <a:bodyPr/>
          <a:lstStyle/>
          <a:p>
            <a:pPr eaLnBrk="1" fontAlgn="auto" hangingPunct="1">
              <a:spcAft>
                <a:spcPts val="0"/>
              </a:spcAft>
              <a:defRPr/>
            </a:pPr>
            <a:r>
              <a:rPr lang="el-GR" dirty="0">
                <a:cs typeface="Arial" pitchFamily="34" charset="0"/>
              </a:rPr>
              <a:t>1. Από την εξίσωση  </a:t>
            </a:r>
            <a:r>
              <a:rPr lang="en-US" b="1" dirty="0">
                <a:cs typeface="Arial" pitchFamily="34" charset="0"/>
              </a:rPr>
              <a:t>P x Q= S + V x Q  + K </a:t>
            </a:r>
            <a:r>
              <a:rPr lang="el-GR" b="1" dirty="0">
                <a:cs typeface="Arial" pitchFamily="34" charset="0"/>
              </a:rPr>
              <a:t> </a:t>
            </a:r>
            <a:r>
              <a:rPr lang="el-GR" dirty="0">
                <a:cs typeface="Arial" pitchFamily="34" charset="0"/>
              </a:rPr>
              <a:t>θα βρούμε το </a:t>
            </a:r>
            <a:r>
              <a:rPr lang="en-US" dirty="0">
                <a:cs typeface="Arial" pitchFamily="34" charset="0"/>
              </a:rPr>
              <a:t>Q </a:t>
            </a:r>
            <a:r>
              <a:rPr lang="el-GR" dirty="0">
                <a:cs typeface="Arial" pitchFamily="34" charset="0"/>
              </a:rPr>
              <a:t> δηλαδή το ύψος παραγωγής σε μονάδες προϊόντος. </a:t>
            </a:r>
          </a:p>
          <a:p>
            <a:pPr eaLnBrk="1" fontAlgn="auto" hangingPunct="1">
              <a:spcAft>
                <a:spcPts val="0"/>
              </a:spcAft>
              <a:defRPr/>
            </a:pPr>
            <a:r>
              <a:rPr lang="el-GR" dirty="0" smtClean="0">
                <a:cs typeface="Arial" pitchFamily="34" charset="0"/>
              </a:rPr>
              <a:t>Δεδομένα</a:t>
            </a:r>
            <a:r>
              <a:rPr lang="en-US" dirty="0">
                <a:cs typeface="Arial" pitchFamily="34" charset="0"/>
              </a:rPr>
              <a:t>: P = 20€    Q = ?     S = 140.000€     V= 8€    </a:t>
            </a:r>
            <a:r>
              <a:rPr lang="en-US" dirty="0" smtClean="0">
                <a:cs typeface="Arial" pitchFamily="34" charset="0"/>
              </a:rPr>
              <a:t>K=0</a:t>
            </a:r>
            <a:r>
              <a:rPr lang="el-GR" dirty="0" smtClean="0">
                <a:cs typeface="Arial" pitchFamily="34" charset="0"/>
              </a:rPr>
              <a:t>.</a:t>
            </a:r>
            <a:r>
              <a:rPr lang="en-US" dirty="0" smtClean="0">
                <a:cs typeface="Arial" pitchFamily="34" charset="0"/>
              </a:rPr>
              <a:t> </a:t>
            </a:r>
            <a:endParaRPr lang="en-US" dirty="0">
              <a:cs typeface="Arial" pitchFamily="34" charset="0"/>
            </a:endParaRPr>
          </a:p>
          <a:p>
            <a:pPr eaLnBrk="1" fontAlgn="auto" hangingPunct="1">
              <a:spcAft>
                <a:spcPts val="0"/>
              </a:spcAft>
              <a:defRPr/>
            </a:pPr>
            <a:r>
              <a:rPr lang="el-GR" dirty="0" smtClean="0">
                <a:cs typeface="Arial" pitchFamily="34" charset="0"/>
              </a:rPr>
              <a:t>Εφαρμόζω </a:t>
            </a:r>
            <a:r>
              <a:rPr lang="el-GR" dirty="0">
                <a:cs typeface="Arial" pitchFamily="34" charset="0"/>
              </a:rPr>
              <a:t>τα παραπάνω δεδομένα στον τύπο και έχω</a:t>
            </a:r>
            <a:r>
              <a:rPr lang="en-US" dirty="0">
                <a:cs typeface="Arial" pitchFamily="34" charset="0"/>
              </a:rPr>
              <a:t>:</a:t>
            </a:r>
            <a:endParaRPr lang="el-GR" dirty="0">
              <a:cs typeface="Arial" pitchFamily="34" charset="0"/>
            </a:endParaRPr>
          </a:p>
          <a:p>
            <a:endParaRPr lang="el-GR" dirty="0"/>
          </a:p>
        </p:txBody>
      </p:sp>
      <p:pic>
        <p:nvPicPr>
          <p:cNvPr id="13" name="Content Placeholder 12" descr="τύποι"/>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24949" y="4869161"/>
            <a:ext cx="6920886" cy="1108684"/>
          </a:xfrm>
        </p:spPr>
      </p:pic>
    </p:spTree>
    <p:extLst>
      <p:ext uri="{BB962C8B-B14F-4D97-AF65-F5344CB8AC3E}">
        <p14:creationId xmlns:p14="http://schemas.microsoft.com/office/powerpoint/2010/main" val="3327709669"/>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1 - Τίτλος"/>
          <p:cNvSpPr>
            <a:spLocks noGrp="1"/>
          </p:cNvSpPr>
          <p:nvPr>
            <p:ph type="title"/>
          </p:nvPr>
        </p:nvSpPr>
        <p:spPr>
          <a:xfrm>
            <a:off x="0" y="274638"/>
            <a:ext cx="9144000" cy="562074"/>
          </a:xfrm>
        </p:spPr>
        <p:txBody>
          <a:bodyPr/>
          <a:lstStyle/>
          <a:p>
            <a:pPr eaLnBrk="1" hangingPunct="1"/>
            <a:r>
              <a:rPr lang="el-GR" altLang="el-GR" b="1" dirty="0" smtClean="0">
                <a:latin typeface="+mn-lt"/>
                <a:cs typeface="Arial" panose="020B0604020202020204" pitchFamily="34" charset="0"/>
              </a:rPr>
              <a:t>ΑΠΑΝΤΗΣΗ 2/7</a:t>
            </a:r>
            <a:endParaRPr lang="el-GR" altLang="el-GR" b="1" dirty="0">
              <a:latin typeface="+mn-lt"/>
              <a:cs typeface="Arial" panose="020B0604020202020204" pitchFamily="34" charset="0"/>
            </a:endParaRPr>
          </a:p>
        </p:txBody>
      </p:sp>
      <p:sp>
        <p:nvSpPr>
          <p:cNvPr id="157700" name="2 - Υπότιτλος"/>
          <p:cNvSpPr>
            <a:spLocks noGrp="1"/>
          </p:cNvSpPr>
          <p:nvPr>
            <p:ph idx="1"/>
          </p:nvPr>
        </p:nvSpPr>
        <p:spPr>
          <a:xfrm>
            <a:off x="0" y="980728"/>
            <a:ext cx="9144000" cy="5662982"/>
          </a:xfrm>
        </p:spPr>
        <p:txBody>
          <a:bodyPr/>
          <a:lstStyle/>
          <a:p>
            <a:pPr marL="0" indent="0" algn="just" eaLnBrk="1" hangingPunct="1">
              <a:buNone/>
            </a:pPr>
            <a:r>
              <a:rPr lang="el-GR" altLang="el-GR" sz="2800" dirty="0" smtClean="0">
                <a:solidFill>
                  <a:schemeClr val="tx1"/>
                </a:solidFill>
                <a:cs typeface="Arial" panose="020B0604020202020204" pitchFamily="34" charset="0"/>
              </a:rPr>
              <a:t>Άρα η επιχείρηση για να καλύψει μόνο τα σταθερά της έξοδα χρειάζεται να παράγει 11.667 μονάδες προϊόντος τις οποίες πρέπει να τις πουλήσει όλες.</a:t>
            </a:r>
          </a:p>
          <a:p>
            <a:pPr marL="0" indent="0" algn="just" eaLnBrk="1" hangingPunct="1">
              <a:buNone/>
            </a:pPr>
            <a:r>
              <a:rPr lang="el-GR" altLang="el-GR" sz="2800" dirty="0" smtClean="0">
                <a:solidFill>
                  <a:schemeClr val="tx1"/>
                </a:solidFill>
                <a:cs typeface="Arial" panose="020B0604020202020204" pitchFamily="34" charset="0"/>
              </a:rPr>
              <a:t>2. Για να βρούμε το ύψος των συνολικών εξόδων που απαιτούνται προκειμένου η επιχείρηση να είναι σε θέση να καλύψει τις σταθερές της δαπάνες, πρέπει να βρούμε την αξία των πωλήσεων στο Ν.Σ. </a:t>
            </a:r>
          </a:p>
          <a:p>
            <a:pPr algn="just" eaLnBrk="1" hangingPunct="1"/>
            <a:r>
              <a:rPr lang="el-GR" altLang="el-GR" sz="2800" dirty="0" smtClean="0">
                <a:solidFill>
                  <a:schemeClr val="tx1"/>
                </a:solidFill>
                <a:cs typeface="Arial" panose="020B0604020202020204" pitchFamily="34" charset="0"/>
              </a:rPr>
              <a:t>Αρχικά θα πρέπει να βρούμε το ποσοστό των μεταβλητών δαπανών στο σύνολο των δαπανών.</a:t>
            </a:r>
          </a:p>
        </p:txBody>
      </p:sp>
    </p:spTree>
    <p:extLst>
      <p:ext uri="{BB962C8B-B14F-4D97-AF65-F5344CB8AC3E}">
        <p14:creationId xmlns:p14="http://schemas.microsoft.com/office/powerpoint/2010/main" val="2933454419"/>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1 - Τίτλος"/>
          <p:cNvSpPr>
            <a:spLocks noGrp="1"/>
          </p:cNvSpPr>
          <p:nvPr>
            <p:ph type="title"/>
          </p:nvPr>
        </p:nvSpPr>
        <p:spPr/>
        <p:txBody>
          <a:bodyPr/>
          <a:lstStyle/>
          <a:p>
            <a:pPr eaLnBrk="1" hangingPunct="1"/>
            <a:r>
              <a:rPr lang="el-GR" altLang="el-GR" b="1" dirty="0" smtClean="0">
                <a:cs typeface="Arial" panose="020B0604020202020204" pitchFamily="34" charset="0"/>
              </a:rPr>
              <a:t>ΑΠΑΝΤΗΣΗ 3/7</a:t>
            </a:r>
            <a:endParaRPr lang="el-GR" altLang="el-GR" sz="2800" b="1" dirty="0" smtClean="0">
              <a:cs typeface="Arial" panose="020B0604020202020204" pitchFamily="34" charset="0"/>
            </a:endParaRPr>
          </a:p>
        </p:txBody>
      </p:sp>
      <p:sp>
        <p:nvSpPr>
          <p:cNvPr id="158724" name="2 - Υπότιτλος"/>
          <p:cNvSpPr>
            <a:spLocks noGrp="1"/>
          </p:cNvSpPr>
          <p:nvPr>
            <p:ph sz="half" idx="1"/>
          </p:nvPr>
        </p:nvSpPr>
        <p:spPr>
          <a:xfrm>
            <a:off x="0" y="1268760"/>
            <a:ext cx="9144000" cy="5589240"/>
          </a:xfrm>
        </p:spPr>
        <p:txBody>
          <a:bodyPr/>
          <a:lstStyle/>
          <a:p>
            <a:pPr algn="l" eaLnBrk="1" hangingPunct="1"/>
            <a:r>
              <a:rPr lang="el-GR" altLang="el-GR" sz="2600" dirty="0" smtClean="0">
                <a:cs typeface="Arial" panose="020B0604020202020204" pitchFamily="34" charset="0"/>
              </a:rPr>
              <a:t>Λαμβάνουμε την εξίσωση </a:t>
            </a:r>
            <a:r>
              <a:rPr lang="el-GR" altLang="el-GR" sz="2600" b="1" dirty="0" smtClean="0">
                <a:cs typeface="Arial" panose="020B0604020202020204" pitchFamily="34" charset="0"/>
              </a:rPr>
              <a:t>Π = </a:t>
            </a:r>
            <a:r>
              <a:rPr lang="en-US" altLang="el-GR" sz="2600" b="1" dirty="0" smtClean="0">
                <a:cs typeface="Arial" panose="020B0604020202020204" pitchFamily="34" charset="0"/>
              </a:rPr>
              <a:t>S + M + K</a:t>
            </a:r>
            <a:r>
              <a:rPr lang="el-GR" altLang="el-GR" sz="2600" b="1" dirty="0" smtClean="0">
                <a:cs typeface="Arial" panose="020B0604020202020204" pitchFamily="34" charset="0"/>
              </a:rPr>
              <a:t> (1)</a:t>
            </a:r>
            <a:r>
              <a:rPr lang="el-GR" altLang="el-GR" sz="2600" dirty="0" smtClean="0">
                <a:cs typeface="Arial" panose="020B0604020202020204" pitchFamily="34" charset="0"/>
              </a:rPr>
              <a:t>. Θέτουμε Χ΄ τα ζητούμενα έσοδα πωλήσεων και έτσι θα εκφράσουμε το σύνολο των μεταβλητών δαπανών ως ποσοστό των συνολικών εσόδων, δηλαδή</a:t>
            </a:r>
            <a:r>
              <a:rPr lang="en-US" altLang="el-GR" sz="2600" dirty="0" smtClean="0">
                <a:cs typeface="Arial" panose="020B0604020202020204" pitchFamily="34" charset="0"/>
              </a:rPr>
              <a:t>:</a:t>
            </a:r>
            <a:endParaRPr lang="el-GR" altLang="el-GR" sz="2600" dirty="0" smtClean="0">
              <a:cs typeface="Arial" panose="020B0604020202020204" pitchFamily="34" charset="0"/>
            </a:endParaRPr>
          </a:p>
          <a:p>
            <a:pPr algn="l" eaLnBrk="1" hangingPunct="1"/>
            <a:endParaRPr lang="el-GR" altLang="el-GR" sz="2600" dirty="0" smtClean="0">
              <a:cs typeface="Arial" panose="020B0604020202020204" pitchFamily="34" charset="0"/>
            </a:endParaRPr>
          </a:p>
        </p:txBody>
      </p:sp>
      <p:pic>
        <p:nvPicPr>
          <p:cNvPr id="3" name="Content Placeholder 2" descr="ΠΡΑΞΕΙΣ"/>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475656" y="3356992"/>
            <a:ext cx="6329253" cy="2105975"/>
          </a:xfrm>
        </p:spPr>
      </p:pic>
    </p:spTree>
    <p:extLst>
      <p:ext uri="{BB962C8B-B14F-4D97-AF65-F5344CB8AC3E}">
        <p14:creationId xmlns:p14="http://schemas.microsoft.com/office/powerpoint/2010/main" val="241206820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b="1" dirty="0" smtClean="0">
                <a:cs typeface="Arial" panose="020B0604020202020204" pitchFamily="34" charset="0"/>
              </a:rPr>
              <a:t>ΑΠΑΝΤΗΣΗ 4/7</a:t>
            </a:r>
            <a:endParaRPr lang="el-GR" b="1" dirty="0"/>
          </a:p>
        </p:txBody>
      </p:sp>
      <p:sp>
        <p:nvSpPr>
          <p:cNvPr id="3" name="Content Placeholder 2"/>
          <p:cNvSpPr>
            <a:spLocks noGrp="1"/>
          </p:cNvSpPr>
          <p:nvPr>
            <p:ph sz="half" idx="1"/>
          </p:nvPr>
        </p:nvSpPr>
        <p:spPr>
          <a:xfrm>
            <a:off x="0" y="1214422"/>
            <a:ext cx="9144000" cy="5643578"/>
          </a:xfrm>
        </p:spPr>
        <p:txBody>
          <a:bodyPr/>
          <a:lstStyle/>
          <a:p>
            <a:r>
              <a:rPr lang="el-GR" altLang="el-GR" dirty="0">
                <a:latin typeface="Arial" panose="020B0604020202020204" pitchFamily="34" charset="0"/>
                <a:cs typeface="Arial" panose="020B0604020202020204" pitchFamily="34" charset="0"/>
              </a:rPr>
              <a:t>Εφαρμόζοντας την εξίσωση (4) έχουμε</a:t>
            </a:r>
            <a:r>
              <a:rPr lang="en-US" altLang="el-GR" dirty="0">
                <a:latin typeface="Arial" panose="020B0604020202020204" pitchFamily="34" charset="0"/>
                <a:cs typeface="Arial" panose="020B0604020202020204" pitchFamily="34" charset="0"/>
              </a:rPr>
              <a:t>:</a:t>
            </a:r>
            <a:endParaRPr lang="el-GR" altLang="el-GR" dirty="0">
              <a:latin typeface="Arial" panose="020B0604020202020204" pitchFamily="34" charset="0"/>
              <a:cs typeface="Arial" panose="020B0604020202020204" pitchFamily="34" charset="0"/>
            </a:endParaRPr>
          </a:p>
          <a:p>
            <a:endParaRPr lang="el-GR" dirty="0"/>
          </a:p>
        </p:txBody>
      </p:sp>
      <p:pic>
        <p:nvPicPr>
          <p:cNvPr id="6" name="Content Placeholder 5" descr="ΠΡΑΞΕΙΣ"/>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94928" y="2276871"/>
            <a:ext cx="6573416" cy="3412907"/>
          </a:xfrm>
        </p:spPr>
      </p:pic>
    </p:spTree>
    <p:extLst>
      <p:ext uri="{BB962C8B-B14F-4D97-AF65-F5344CB8AC3E}">
        <p14:creationId xmlns:p14="http://schemas.microsoft.com/office/powerpoint/2010/main" val="746942862"/>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1 - Τίτλος"/>
          <p:cNvSpPr>
            <a:spLocks noGrp="1"/>
          </p:cNvSpPr>
          <p:nvPr>
            <p:ph type="title"/>
          </p:nvPr>
        </p:nvSpPr>
        <p:spPr>
          <a:xfrm>
            <a:off x="1094928" y="274638"/>
            <a:ext cx="7797552" cy="706090"/>
          </a:xfrm>
        </p:spPr>
        <p:txBody>
          <a:bodyPr/>
          <a:lstStyle/>
          <a:p>
            <a:r>
              <a:rPr lang="el-GR" altLang="el-GR" b="1" dirty="0" smtClean="0"/>
              <a:t>ΑΠΑΝΤΗΣΗ 5/7</a:t>
            </a:r>
          </a:p>
        </p:txBody>
      </p:sp>
      <p:sp>
        <p:nvSpPr>
          <p:cNvPr id="160772" name="2 - Υπότιτλος"/>
          <p:cNvSpPr>
            <a:spLocks noGrp="1"/>
          </p:cNvSpPr>
          <p:nvPr>
            <p:ph idx="1"/>
          </p:nvPr>
        </p:nvSpPr>
        <p:spPr>
          <a:xfrm>
            <a:off x="0" y="1412776"/>
            <a:ext cx="8892480" cy="4713387"/>
          </a:xfrm>
        </p:spPr>
        <p:txBody>
          <a:bodyPr/>
          <a:lstStyle/>
          <a:p>
            <a:pPr algn="just"/>
            <a:r>
              <a:rPr lang="el-GR" altLang="el-GR" sz="4000" dirty="0" smtClean="0"/>
              <a:t>Άρα το Ν.Σ. για την επιχείρηση «ΑΛΦΑ Α.Ε.» σε </a:t>
            </a:r>
            <a:r>
              <a:rPr lang="el-GR" altLang="el-GR" sz="4000" b="1" dirty="0" smtClean="0"/>
              <a:t>αξία πωλήσεων </a:t>
            </a:r>
            <a:r>
              <a:rPr lang="el-GR" altLang="el-GR" sz="4000" dirty="0" smtClean="0"/>
              <a:t>είναι 23.333 €.</a:t>
            </a:r>
          </a:p>
        </p:txBody>
      </p:sp>
    </p:spTree>
    <p:extLst>
      <p:ext uri="{BB962C8B-B14F-4D97-AF65-F5344CB8AC3E}">
        <p14:creationId xmlns:p14="http://schemas.microsoft.com/office/powerpoint/2010/main" val="1839722487"/>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1 - Τίτλος"/>
          <p:cNvSpPr>
            <a:spLocks noGrp="1"/>
          </p:cNvSpPr>
          <p:nvPr>
            <p:ph type="title"/>
          </p:nvPr>
        </p:nvSpPr>
        <p:spPr>
          <a:xfrm>
            <a:off x="0" y="274638"/>
            <a:ext cx="9036496" cy="418058"/>
          </a:xfrm>
        </p:spPr>
        <p:txBody>
          <a:bodyPr/>
          <a:lstStyle/>
          <a:p>
            <a:pPr eaLnBrk="1" hangingPunct="1"/>
            <a:r>
              <a:rPr lang="el-GR" altLang="el-GR" sz="3800" b="1" dirty="0">
                <a:cs typeface="Arial" panose="020B0604020202020204" pitchFamily="34" charset="0"/>
              </a:rPr>
              <a:t>ΜΕΘΟΔΟΣ ΤΟΥ ΜΙΚΤΟΥ </a:t>
            </a:r>
            <a:r>
              <a:rPr lang="el-GR" altLang="el-GR" sz="3800" b="1" dirty="0" smtClean="0">
                <a:cs typeface="Arial" panose="020B0604020202020204" pitchFamily="34" charset="0"/>
              </a:rPr>
              <a:t>ΚΕΡΔΟΥΣ (1)  </a:t>
            </a:r>
            <a:endParaRPr lang="el-GR" altLang="el-GR" sz="3800" b="1" i="1" u="sng" dirty="0" smtClean="0">
              <a:latin typeface="Arial" panose="020B0604020202020204" pitchFamily="34" charset="0"/>
              <a:cs typeface="Arial" panose="020B0604020202020204" pitchFamily="34" charset="0"/>
            </a:endParaRPr>
          </a:p>
        </p:txBody>
      </p:sp>
      <p:sp>
        <p:nvSpPr>
          <p:cNvPr id="161796" name="2 - Υπότιτλος"/>
          <p:cNvSpPr>
            <a:spLocks noGrp="1"/>
          </p:cNvSpPr>
          <p:nvPr>
            <p:ph idx="1"/>
          </p:nvPr>
        </p:nvSpPr>
        <p:spPr>
          <a:xfrm>
            <a:off x="0" y="1000108"/>
            <a:ext cx="9036496" cy="5572164"/>
          </a:xfrm>
        </p:spPr>
        <p:txBody>
          <a:bodyPr/>
          <a:lstStyle/>
          <a:p>
            <a:pPr algn="just" eaLnBrk="1" hangingPunct="1">
              <a:buClr>
                <a:srgbClr val="552803"/>
              </a:buClr>
              <a:buFont typeface="Arial" panose="020B0604020202020204" pitchFamily="34" charset="0"/>
              <a:buChar char="•"/>
            </a:pPr>
            <a:endParaRPr lang="el-GR" altLang="el-GR" sz="3000" dirty="0" smtClean="0">
              <a:solidFill>
                <a:schemeClr val="tx1"/>
              </a:solidFill>
              <a:cs typeface="Arial" panose="020B0604020202020204" pitchFamily="34" charset="0"/>
            </a:endParaRPr>
          </a:p>
          <a:p>
            <a:pPr algn="just" eaLnBrk="1" hangingPunct="1">
              <a:buClr>
                <a:srgbClr val="552803"/>
              </a:buClr>
              <a:buFont typeface="Arial" panose="020B0604020202020204" pitchFamily="34" charset="0"/>
              <a:buChar char="•"/>
            </a:pPr>
            <a:r>
              <a:rPr lang="el-GR" altLang="el-GR" sz="3000" dirty="0" smtClean="0">
                <a:solidFill>
                  <a:schemeClr val="tx1"/>
                </a:solidFill>
                <a:cs typeface="Arial" panose="020B0604020202020204" pitchFamily="34" charset="0"/>
              </a:rPr>
              <a:t>Αυτή η μέθοδος προσδιορισμού του Νεκρού Σημείου δείχνει πιο ξεκάθαρα τις σχέσεις μεταξύ Πωλήσεων - Κόστους – Κερδών μιας επιχείρησης. </a:t>
            </a:r>
          </a:p>
          <a:p>
            <a:pPr algn="just" eaLnBrk="1" hangingPunct="1">
              <a:buClr>
                <a:srgbClr val="552803"/>
              </a:buClr>
              <a:buFont typeface="Arial" panose="020B0604020202020204" pitchFamily="34" charset="0"/>
              <a:buChar char="•"/>
            </a:pPr>
            <a:r>
              <a:rPr lang="el-GR" altLang="el-GR" sz="3000" b="1" dirty="0" smtClean="0">
                <a:solidFill>
                  <a:schemeClr val="tx1"/>
                </a:solidFill>
                <a:cs typeface="Arial" panose="020B0604020202020204" pitchFamily="34" charset="0"/>
              </a:rPr>
              <a:t>Μικτό Περιθώριο Κέρδους </a:t>
            </a:r>
            <a:r>
              <a:rPr lang="el-GR" altLang="el-GR" sz="3000" dirty="0" smtClean="0">
                <a:solidFill>
                  <a:schemeClr val="tx1"/>
                </a:solidFill>
                <a:cs typeface="Arial" panose="020B0604020202020204" pitchFamily="34" charset="0"/>
              </a:rPr>
              <a:t>είναι εκείνο το ποσό που απομένει μετά την αφαίρεση των σταθερών και μεταβλητών δαπανών από την τιμή πώλησης. Το ποσό αυτό συνήθως διατίθεται για να καλυφθούν πρώτα οι σταθερές δαπάνες – κόστος και αυτό που θα απομείνει αποτελεί κέρδος.</a:t>
            </a:r>
          </a:p>
        </p:txBody>
      </p:sp>
    </p:spTree>
    <p:extLst>
      <p:ext uri="{BB962C8B-B14F-4D97-AF65-F5344CB8AC3E}">
        <p14:creationId xmlns:p14="http://schemas.microsoft.com/office/powerpoint/2010/main" val="3040465485"/>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036496" cy="634082"/>
          </a:xfrm>
        </p:spPr>
        <p:txBody>
          <a:bodyPr/>
          <a:lstStyle/>
          <a:p>
            <a:r>
              <a:rPr lang="el-GR" altLang="el-GR" sz="3800" b="1" dirty="0">
                <a:cs typeface="Arial" panose="020B0604020202020204" pitchFamily="34" charset="0"/>
              </a:rPr>
              <a:t>ΜΕΘΟΔΟΣ ΤΟΥ ΜΙΚΤΟΥ </a:t>
            </a:r>
            <a:r>
              <a:rPr lang="el-GR" altLang="el-GR" sz="3800" b="1" dirty="0" smtClean="0">
                <a:cs typeface="Arial" panose="020B0604020202020204" pitchFamily="34" charset="0"/>
              </a:rPr>
              <a:t>ΚΕΡΔΟΥΣ (2) </a:t>
            </a:r>
            <a:endParaRPr lang="el-GR" sz="3800" b="1" dirty="0"/>
          </a:p>
        </p:txBody>
      </p:sp>
      <p:sp>
        <p:nvSpPr>
          <p:cNvPr id="5" name="Content Placeholder 4"/>
          <p:cNvSpPr>
            <a:spLocks noGrp="1"/>
          </p:cNvSpPr>
          <p:nvPr>
            <p:ph sz="half" idx="1"/>
          </p:nvPr>
        </p:nvSpPr>
        <p:spPr>
          <a:xfrm>
            <a:off x="0" y="1124744"/>
            <a:ext cx="9144000" cy="5733256"/>
          </a:xfrm>
        </p:spPr>
        <p:txBody>
          <a:bodyPr/>
          <a:lstStyle/>
          <a:p>
            <a:pPr marL="0" indent="0" eaLnBrk="1" hangingPunct="1">
              <a:buNone/>
            </a:pPr>
            <a:r>
              <a:rPr lang="el-GR" altLang="el-GR" b="1" dirty="0" smtClean="0">
                <a:cs typeface="Arial" panose="020B0604020202020204" pitchFamily="34" charset="0"/>
              </a:rPr>
              <a:t>ΤΥΠΟΣ</a:t>
            </a:r>
            <a:r>
              <a:rPr lang="en-US" altLang="el-GR" dirty="0" smtClean="0">
                <a:cs typeface="Arial" panose="020B0604020202020204" pitchFamily="34" charset="0"/>
              </a:rPr>
              <a:t>:</a:t>
            </a:r>
            <a:endParaRPr lang="en-US" altLang="el-GR" dirty="0">
              <a:cs typeface="Arial" panose="020B0604020202020204" pitchFamily="34" charset="0"/>
            </a:endParaRPr>
          </a:p>
          <a:p>
            <a:pPr marL="0" indent="0" eaLnBrk="1" hangingPunct="1">
              <a:buNone/>
            </a:pPr>
            <a:endParaRPr lang="en-US" altLang="el-GR" dirty="0">
              <a:cs typeface="Arial" panose="020B0604020202020204" pitchFamily="34" charset="0"/>
            </a:endParaRPr>
          </a:p>
          <a:p>
            <a:pPr marL="0" indent="0" eaLnBrk="1" hangingPunct="1">
              <a:buNone/>
            </a:pPr>
            <a:endParaRPr lang="en-US" altLang="el-GR" dirty="0">
              <a:cs typeface="Arial" panose="020B0604020202020204" pitchFamily="34" charset="0"/>
            </a:endParaRPr>
          </a:p>
          <a:p>
            <a:pPr marL="0" indent="0" eaLnBrk="1" hangingPunct="1">
              <a:buNone/>
            </a:pPr>
            <a:endParaRPr lang="el-GR" altLang="el-GR" sz="2400" dirty="0" smtClean="0">
              <a:cs typeface="Arial" panose="020B0604020202020204" pitchFamily="34" charset="0"/>
            </a:endParaRPr>
          </a:p>
          <a:p>
            <a:pPr marL="0" indent="0" eaLnBrk="1" hangingPunct="1">
              <a:buNone/>
            </a:pPr>
            <a:r>
              <a:rPr lang="el-GR" altLang="el-GR" sz="2400" dirty="0" smtClean="0">
                <a:cs typeface="Arial" panose="020B0604020202020204" pitchFamily="34" charset="0"/>
              </a:rPr>
              <a:t>Όπου</a:t>
            </a:r>
            <a:r>
              <a:rPr lang="en-US" altLang="el-GR" sz="2400" dirty="0" smtClean="0">
                <a:cs typeface="Arial" panose="020B0604020202020204" pitchFamily="34" charset="0"/>
              </a:rPr>
              <a:t>:</a:t>
            </a:r>
            <a:r>
              <a:rPr lang="el-GR" altLang="el-GR" sz="2400" dirty="0" smtClean="0">
                <a:cs typeface="Arial" panose="020B0604020202020204" pitchFamily="34" charset="0"/>
              </a:rPr>
              <a:t>  </a:t>
            </a:r>
          </a:p>
          <a:p>
            <a:pPr eaLnBrk="1" hangingPunct="1"/>
            <a:r>
              <a:rPr lang="el-GR" altLang="el-GR" sz="2400" dirty="0" smtClean="0">
                <a:cs typeface="Arial" panose="020B0604020202020204" pitchFamily="34" charset="0"/>
              </a:rPr>
              <a:t>Χ </a:t>
            </a:r>
            <a:r>
              <a:rPr lang="el-GR" altLang="el-GR" sz="2400" dirty="0">
                <a:cs typeface="Arial" panose="020B0604020202020204" pitchFamily="34" charset="0"/>
              </a:rPr>
              <a:t>= ζητούμενες μονάδες </a:t>
            </a:r>
            <a:r>
              <a:rPr lang="el-GR" altLang="el-GR" sz="2400" dirty="0" smtClean="0">
                <a:cs typeface="Arial" panose="020B0604020202020204" pitchFamily="34" charset="0"/>
              </a:rPr>
              <a:t>πωλήσεων.</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S</a:t>
            </a:r>
            <a:r>
              <a:rPr lang="el-GR" altLang="el-GR" sz="2400" dirty="0" smtClean="0">
                <a:cs typeface="Arial" panose="020B0604020202020204" pitchFamily="34" charset="0"/>
              </a:rPr>
              <a:t> </a:t>
            </a:r>
            <a:r>
              <a:rPr lang="el-GR" altLang="el-GR" sz="2400" dirty="0">
                <a:cs typeface="Arial" panose="020B0604020202020204" pitchFamily="34" charset="0"/>
              </a:rPr>
              <a:t>= συνολικές σταθερές δαπάνες ή σταθερό </a:t>
            </a:r>
            <a:r>
              <a:rPr lang="el-GR" altLang="el-GR" sz="2400" dirty="0" smtClean="0">
                <a:cs typeface="Arial" panose="020B0604020202020204" pitchFamily="34" charset="0"/>
              </a:rPr>
              <a:t>κόστος.</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K</a:t>
            </a:r>
            <a:r>
              <a:rPr lang="el-GR" altLang="el-GR" sz="2400" dirty="0" smtClean="0">
                <a:cs typeface="Arial" panose="020B0604020202020204" pitchFamily="34" charset="0"/>
              </a:rPr>
              <a:t> </a:t>
            </a:r>
            <a:r>
              <a:rPr lang="el-GR" altLang="el-GR" sz="2400" dirty="0">
                <a:cs typeface="Arial" panose="020B0604020202020204" pitchFamily="34" charset="0"/>
              </a:rPr>
              <a:t>= κέρδος, το οποίο στο ΝΣ είναι ΠΑΝΤΑ  «0</a:t>
            </a:r>
            <a:r>
              <a:rPr lang="el-GR" altLang="el-GR" sz="2400" dirty="0" smtClean="0">
                <a:cs typeface="Arial" panose="020B0604020202020204" pitchFamily="34" charset="0"/>
              </a:rPr>
              <a:t>».</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P</a:t>
            </a:r>
            <a:r>
              <a:rPr lang="el-GR" altLang="el-GR" sz="2400" dirty="0" smtClean="0">
                <a:cs typeface="Arial" panose="020B0604020202020204" pitchFamily="34" charset="0"/>
              </a:rPr>
              <a:t> </a:t>
            </a:r>
            <a:r>
              <a:rPr lang="el-GR" altLang="el-GR" sz="2400" dirty="0">
                <a:cs typeface="Arial" panose="020B0604020202020204" pitchFamily="34" charset="0"/>
              </a:rPr>
              <a:t>= τιμή πώλησης μιας μονάδας </a:t>
            </a:r>
            <a:r>
              <a:rPr lang="el-GR" altLang="el-GR" sz="2400" dirty="0" smtClean="0">
                <a:cs typeface="Arial" panose="020B0604020202020204" pitchFamily="34" charset="0"/>
              </a:rPr>
              <a:t>προϊόντος.</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V</a:t>
            </a:r>
            <a:r>
              <a:rPr lang="el-GR" altLang="el-GR" sz="2400" dirty="0" smtClean="0">
                <a:cs typeface="Arial" panose="020B0604020202020204" pitchFamily="34" charset="0"/>
              </a:rPr>
              <a:t> </a:t>
            </a:r>
            <a:r>
              <a:rPr lang="el-GR" altLang="el-GR" sz="2400" dirty="0">
                <a:cs typeface="Arial" panose="020B0604020202020204" pitchFamily="34" charset="0"/>
              </a:rPr>
              <a:t>= μεταβλητές δαπάνες ανά μονάδα </a:t>
            </a:r>
            <a:r>
              <a:rPr lang="el-GR" altLang="el-GR" sz="2400" dirty="0" smtClean="0">
                <a:cs typeface="Arial" panose="020B0604020202020204" pitchFamily="34" charset="0"/>
              </a:rPr>
              <a:t>προϊόντος.   </a:t>
            </a:r>
            <a:endParaRPr lang="el-GR" altLang="el-GR" sz="2400" dirty="0">
              <a:cs typeface="Arial" panose="020B0604020202020204" pitchFamily="34" charset="0"/>
            </a:endParaRPr>
          </a:p>
          <a:p>
            <a:pPr marL="0" indent="0">
              <a:buNone/>
            </a:pPr>
            <a:endParaRPr lang="el-GR" dirty="0"/>
          </a:p>
        </p:txBody>
      </p:sp>
      <p:pic>
        <p:nvPicPr>
          <p:cNvPr id="10" name="Content Placeholder 5" descr="ΤΎΠΟΣ Χ"/>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428860" y="1643050"/>
            <a:ext cx="4032448" cy="1656184"/>
          </a:xfrm>
        </p:spPr>
      </p:pic>
    </p:spTree>
    <p:extLst>
      <p:ext uri="{BB962C8B-B14F-4D97-AF65-F5344CB8AC3E}">
        <p14:creationId xmlns:p14="http://schemas.microsoft.com/office/powerpoint/2010/main" val="301809679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1 - Τίτλος"/>
          <p:cNvSpPr>
            <a:spLocks noGrp="1"/>
          </p:cNvSpPr>
          <p:nvPr>
            <p:ph type="title"/>
          </p:nvPr>
        </p:nvSpPr>
        <p:spPr>
          <a:xfrm>
            <a:off x="0" y="274638"/>
            <a:ext cx="9144000" cy="562074"/>
          </a:xfrm>
        </p:spPr>
        <p:txBody>
          <a:bodyPr/>
          <a:lstStyle/>
          <a:p>
            <a:r>
              <a:rPr lang="el-GR" altLang="el-GR" b="1" dirty="0" smtClean="0"/>
              <a:t>ΕΦΑΡΜΟΓΗ 2/2</a:t>
            </a:r>
          </a:p>
        </p:txBody>
      </p:sp>
      <p:sp>
        <p:nvSpPr>
          <p:cNvPr id="163844" name="2 - Υπότιτλος"/>
          <p:cNvSpPr>
            <a:spLocks noGrp="1"/>
          </p:cNvSpPr>
          <p:nvPr>
            <p:ph idx="1"/>
          </p:nvPr>
        </p:nvSpPr>
        <p:spPr>
          <a:xfrm>
            <a:off x="0" y="1052736"/>
            <a:ext cx="9144000" cy="5519536"/>
          </a:xfrm>
        </p:spPr>
        <p:txBody>
          <a:bodyPr/>
          <a:lstStyle/>
          <a:p>
            <a:pPr algn="just"/>
            <a:r>
              <a:rPr lang="el-GR" altLang="el-GR" dirty="0" smtClean="0"/>
              <a:t>Έστω η επιχείρηση «</a:t>
            </a:r>
            <a:r>
              <a:rPr lang="en-US" altLang="el-GR" dirty="0" smtClean="0"/>
              <a:t>ACCESSORIES</a:t>
            </a:r>
            <a:r>
              <a:rPr lang="el-GR" altLang="el-GR" dirty="0" smtClean="0"/>
              <a:t> </a:t>
            </a:r>
            <a:r>
              <a:rPr lang="en-US" altLang="el-GR" dirty="0" smtClean="0"/>
              <a:t>S.A</a:t>
            </a:r>
            <a:r>
              <a:rPr lang="el-GR" altLang="el-GR" dirty="0" smtClean="0"/>
              <a:t>» παράγει το προϊόν Α. Μία μονάδα του προϊόντος Α διατίθεται στην αγορά προς 5€. Τα σταθερά έξοδα για να παραχθεί η μία μονάδα του προϊόντος Α είναι 120€ το έτος ενώ το μεταβλητό κόστος παραγωγής ανά μονάδα προϊόντος είναι 2€. Το παρόν επίπεδο παραγωγής ανέρχεται σε 10.000 μονάδες. Να βρεθεί το Νεκρό Σημείο με τη μέθοδο του Μικτού Κέρδους.    </a:t>
            </a:r>
          </a:p>
        </p:txBody>
      </p:sp>
    </p:spTree>
    <p:extLst>
      <p:ext uri="{BB962C8B-B14F-4D97-AF65-F5344CB8AC3E}">
        <p14:creationId xmlns:p14="http://schemas.microsoft.com/office/powerpoint/2010/main" val="4268309943"/>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l-GR" altLang="el-GR" b="1" dirty="0" smtClean="0">
                <a:cs typeface="Arial" panose="020B0604020202020204" pitchFamily="34" charset="0"/>
              </a:rPr>
              <a:t>ΑΠΑΝΤΗΣΗ 6/7</a:t>
            </a:r>
            <a:endParaRPr lang="el-GR" b="1" dirty="0"/>
          </a:p>
        </p:txBody>
      </p:sp>
      <p:sp>
        <p:nvSpPr>
          <p:cNvPr id="3" name="Content Placeholder 2"/>
          <p:cNvSpPr>
            <a:spLocks noGrp="1"/>
          </p:cNvSpPr>
          <p:nvPr>
            <p:ph sz="half" idx="1"/>
          </p:nvPr>
        </p:nvSpPr>
        <p:spPr>
          <a:xfrm>
            <a:off x="0" y="1600200"/>
            <a:ext cx="9144000" cy="4525963"/>
          </a:xfrm>
        </p:spPr>
        <p:txBody>
          <a:bodyPr/>
          <a:lstStyle/>
          <a:p>
            <a:pPr marL="0" lvl="0" indent="0" eaLnBrk="1" hangingPunct="1">
              <a:buNone/>
            </a:pPr>
            <a:r>
              <a:rPr lang="el-GR" altLang="el-GR" sz="2600" dirty="0" smtClean="0">
                <a:solidFill>
                  <a:prstClr val="black"/>
                </a:solidFill>
                <a:cs typeface="Arial" panose="020B0604020202020204" pitchFamily="34" charset="0"/>
              </a:rPr>
              <a:t>Δεδομένα</a:t>
            </a:r>
            <a:r>
              <a:rPr lang="en-US" altLang="el-GR" sz="2600" dirty="0" smtClean="0">
                <a:solidFill>
                  <a:prstClr val="black"/>
                </a:solidFill>
                <a:cs typeface="Arial" panose="020B0604020202020204" pitchFamily="34" charset="0"/>
              </a:rPr>
              <a:t>:</a:t>
            </a:r>
            <a:r>
              <a:rPr lang="el-GR" altLang="el-GR" sz="2600" dirty="0" smtClean="0">
                <a:solidFill>
                  <a:prstClr val="black"/>
                </a:solidFill>
                <a:cs typeface="Arial" panose="020B0604020202020204" pitchFamily="34" charset="0"/>
              </a:rPr>
              <a:t>  </a:t>
            </a:r>
            <a:r>
              <a:rPr lang="en-US" altLang="el-GR" sz="2600" dirty="0">
                <a:solidFill>
                  <a:prstClr val="black"/>
                </a:solidFill>
                <a:cs typeface="Arial" panose="020B0604020202020204" pitchFamily="34" charset="0"/>
              </a:rPr>
              <a:t>P = 5</a:t>
            </a:r>
            <a:r>
              <a:rPr lang="en-US" altLang="el-GR" sz="2600" dirty="0" smtClean="0">
                <a:solidFill>
                  <a:prstClr val="black"/>
                </a:solidFill>
                <a:cs typeface="Arial" panose="020B0604020202020204" pitchFamily="34" charset="0"/>
              </a:rPr>
              <a:t>€</a:t>
            </a:r>
            <a:r>
              <a:rPr lang="el-GR" altLang="el-GR" sz="2600" dirty="0" smtClean="0">
                <a:solidFill>
                  <a:prstClr val="black"/>
                </a:solidFill>
                <a:cs typeface="Arial" panose="020B0604020202020204" pitchFamily="34" charset="0"/>
              </a:rPr>
              <a:t> </a:t>
            </a:r>
            <a:r>
              <a:rPr lang="en-US" altLang="el-GR" sz="2600" dirty="0" smtClean="0">
                <a:solidFill>
                  <a:prstClr val="black"/>
                </a:solidFill>
                <a:cs typeface="Arial" panose="020B0604020202020204" pitchFamily="34" charset="0"/>
              </a:rPr>
              <a:t>S </a:t>
            </a:r>
            <a:r>
              <a:rPr lang="en-US" altLang="el-GR" sz="2600" dirty="0">
                <a:solidFill>
                  <a:prstClr val="black"/>
                </a:solidFill>
                <a:cs typeface="Arial" panose="020B0604020202020204" pitchFamily="34" charset="0"/>
              </a:rPr>
              <a:t>= 120 €/</a:t>
            </a:r>
            <a:r>
              <a:rPr lang="el-GR" altLang="el-GR" sz="2600" dirty="0" smtClean="0">
                <a:solidFill>
                  <a:prstClr val="black"/>
                </a:solidFill>
                <a:cs typeface="Arial" panose="020B0604020202020204" pitchFamily="34" charset="0"/>
              </a:rPr>
              <a:t>μονάδα </a:t>
            </a:r>
            <a:r>
              <a:rPr lang="en-US" altLang="el-GR" sz="2600" dirty="0" smtClean="0">
                <a:solidFill>
                  <a:prstClr val="black"/>
                </a:solidFill>
                <a:cs typeface="Arial" panose="020B0604020202020204" pitchFamily="34" charset="0"/>
              </a:rPr>
              <a:t>V</a:t>
            </a:r>
            <a:r>
              <a:rPr lang="el-GR" altLang="el-GR" sz="2600" dirty="0">
                <a:solidFill>
                  <a:prstClr val="black"/>
                </a:solidFill>
                <a:cs typeface="Arial" panose="020B0604020202020204" pitchFamily="34" charset="0"/>
              </a:rPr>
              <a:t>= 2</a:t>
            </a:r>
            <a:r>
              <a:rPr lang="el-GR" altLang="el-GR" sz="2600" dirty="0" smtClean="0">
                <a:solidFill>
                  <a:prstClr val="black"/>
                </a:solidFill>
                <a:cs typeface="Arial" panose="020B0604020202020204" pitchFamily="34" charset="0"/>
              </a:rPr>
              <a:t>€ και </a:t>
            </a:r>
            <a:r>
              <a:rPr lang="en-US" altLang="el-GR" sz="2600" dirty="0">
                <a:solidFill>
                  <a:prstClr val="black"/>
                </a:solidFill>
                <a:cs typeface="Arial" panose="020B0604020202020204" pitchFamily="34" charset="0"/>
              </a:rPr>
              <a:t>Q</a:t>
            </a:r>
            <a:r>
              <a:rPr lang="el-GR" altLang="el-GR" sz="2600" dirty="0">
                <a:solidFill>
                  <a:prstClr val="black"/>
                </a:solidFill>
                <a:cs typeface="Arial" panose="020B0604020202020204" pitchFamily="34" charset="0"/>
              </a:rPr>
              <a:t> = 10.000 </a:t>
            </a:r>
            <a:r>
              <a:rPr lang="el-GR" altLang="el-GR" sz="2600" dirty="0" smtClean="0">
                <a:solidFill>
                  <a:prstClr val="black"/>
                </a:solidFill>
                <a:cs typeface="Arial" panose="020B0604020202020204" pitchFamily="34" charset="0"/>
              </a:rPr>
              <a:t>μονάδες.    </a:t>
            </a:r>
            <a:endParaRPr lang="el-GR" altLang="el-GR" sz="2600" dirty="0">
              <a:solidFill>
                <a:prstClr val="black"/>
              </a:solidFill>
              <a:cs typeface="Arial" panose="020B0604020202020204" pitchFamily="34" charset="0"/>
            </a:endParaRPr>
          </a:p>
          <a:p>
            <a:endParaRPr lang="el-GR" dirty="0"/>
          </a:p>
        </p:txBody>
      </p:sp>
      <p:pic>
        <p:nvPicPr>
          <p:cNvPr id="6" name="Content Placeholder 5" descr="ΤΎΠΟΣ Χ"/>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286116" y="3500438"/>
            <a:ext cx="2664296" cy="1451445"/>
          </a:xfrm>
        </p:spPr>
      </p:pic>
    </p:spTree>
    <p:extLst>
      <p:ext uri="{BB962C8B-B14F-4D97-AF65-F5344CB8AC3E}">
        <p14:creationId xmlns:p14="http://schemas.microsoft.com/office/powerpoint/2010/main" val="3596795072"/>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ΑΠΑΝΤΗΣΗ 7/7</a:t>
            </a:r>
            <a:endParaRPr lang="el-GR" b="1" dirty="0"/>
          </a:p>
        </p:txBody>
      </p:sp>
      <p:sp>
        <p:nvSpPr>
          <p:cNvPr id="3" name="Content Placeholder 2"/>
          <p:cNvSpPr>
            <a:spLocks noGrp="1"/>
          </p:cNvSpPr>
          <p:nvPr>
            <p:ph sz="half" idx="1"/>
          </p:nvPr>
        </p:nvSpPr>
        <p:spPr>
          <a:xfrm>
            <a:off x="0" y="1600200"/>
            <a:ext cx="9144000" cy="4525963"/>
          </a:xfrm>
        </p:spPr>
        <p:txBody>
          <a:bodyPr/>
          <a:lstStyle/>
          <a:p>
            <a:r>
              <a:rPr lang="el-GR" altLang="el-GR" dirty="0">
                <a:cs typeface="Arial" panose="020B0604020202020204" pitchFamily="34" charset="0"/>
              </a:rPr>
              <a:t>Ο τύπος σύμφωνα με τα δεδομένα της άσκησης είναι</a:t>
            </a:r>
            <a:r>
              <a:rPr lang="en-US" altLang="el-GR" dirty="0">
                <a:cs typeface="Arial" panose="020B0604020202020204" pitchFamily="34" charset="0"/>
              </a:rPr>
              <a:t>:</a:t>
            </a:r>
            <a:endParaRPr lang="el-GR" altLang="el-GR" dirty="0">
              <a:cs typeface="Arial" panose="020B0604020202020204" pitchFamily="34" charset="0"/>
            </a:endParaRPr>
          </a:p>
          <a:p>
            <a:endParaRPr lang="el-GR" dirty="0"/>
          </a:p>
        </p:txBody>
      </p:sp>
      <p:pic>
        <p:nvPicPr>
          <p:cNvPr id="6" name="Content Placeholder 5" descr="ΕΠΙΛΥΣΗ ΠΡΟΒΛΗΜΑΤΟΣ"/>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57158" y="2714608"/>
            <a:ext cx="8286808" cy="3357598"/>
          </a:xfrm>
        </p:spPr>
      </p:pic>
    </p:spTree>
    <p:extLst>
      <p:ext uri="{BB962C8B-B14F-4D97-AF65-F5344CB8AC3E}">
        <p14:creationId xmlns:p14="http://schemas.microsoft.com/office/powerpoint/2010/main" val="1104639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b="1" u="sng" dirty="0" smtClean="0"/>
              <a:t>ΛΟΓΙΣΤΙΚΗ ΙΣΟΤΗΤΑ ΕΓΓΡΑΦΩΝ</a:t>
            </a:r>
            <a:endParaRPr lang="el-GR" sz="3600" b="1" u="sng" dirty="0"/>
          </a:p>
        </p:txBody>
      </p:sp>
      <p:sp>
        <p:nvSpPr>
          <p:cNvPr id="3" name="2 - Θέση περιεχομένου"/>
          <p:cNvSpPr>
            <a:spLocks noGrp="1"/>
          </p:cNvSpPr>
          <p:nvPr>
            <p:ph idx="1"/>
          </p:nvPr>
        </p:nvSpPr>
        <p:spPr>
          <a:xfrm>
            <a:off x="457200" y="1600200"/>
            <a:ext cx="8229600" cy="4997152"/>
          </a:xfrm>
        </p:spPr>
        <p:txBody>
          <a:bodyPr/>
          <a:lstStyle/>
          <a:p>
            <a:pPr algn="ctr">
              <a:buFontTx/>
              <a:buChar char="-"/>
            </a:pPr>
            <a:r>
              <a:rPr lang="el-GR" sz="3600" b="1" dirty="0" smtClean="0">
                <a:solidFill>
                  <a:srgbClr val="7030A0"/>
                </a:solidFill>
              </a:rPr>
              <a:t>Ε + Ε</a:t>
            </a:r>
          </a:p>
          <a:p>
            <a:pPr algn="ctr">
              <a:buFontTx/>
              <a:buChar char="-"/>
            </a:pPr>
            <a:endParaRPr lang="el-GR" sz="3600" b="1" dirty="0" smtClean="0"/>
          </a:p>
          <a:p>
            <a:pPr algn="ctr">
              <a:buFontTx/>
              <a:buChar char="-"/>
            </a:pPr>
            <a:r>
              <a:rPr lang="el-GR" sz="3600" b="1" dirty="0" smtClean="0">
                <a:solidFill>
                  <a:srgbClr val="006600"/>
                </a:solidFill>
              </a:rPr>
              <a:t>Π + Π</a:t>
            </a:r>
          </a:p>
          <a:p>
            <a:pPr algn="ctr">
              <a:buFontTx/>
              <a:buChar char="-"/>
            </a:pPr>
            <a:endParaRPr lang="el-GR" sz="3600" b="1" dirty="0" smtClean="0"/>
          </a:p>
          <a:p>
            <a:pPr algn="ctr">
              <a:buFontTx/>
              <a:buChar char="-"/>
            </a:pPr>
            <a:r>
              <a:rPr lang="el-GR" sz="3600" b="1" dirty="0" smtClean="0">
                <a:solidFill>
                  <a:srgbClr val="C00000"/>
                </a:solidFill>
              </a:rPr>
              <a:t>Ε – Π</a:t>
            </a:r>
          </a:p>
          <a:p>
            <a:pPr algn="ctr">
              <a:buFontTx/>
              <a:buChar char="-"/>
            </a:pPr>
            <a:endParaRPr lang="el-GR" sz="3600" b="1" dirty="0" smtClean="0"/>
          </a:p>
          <a:p>
            <a:pPr algn="ctr">
              <a:buNone/>
            </a:pPr>
            <a:r>
              <a:rPr lang="el-GR" sz="3600" b="1" dirty="0" smtClean="0">
                <a:solidFill>
                  <a:srgbClr val="0000CC"/>
                </a:solidFill>
              </a:rPr>
              <a:t>+ Ε + Π</a:t>
            </a:r>
            <a:endParaRPr lang="el-GR" sz="3600" b="1" dirty="0">
              <a:solidFill>
                <a:srgbClr val="0000CC"/>
              </a:solidFill>
            </a:endParaRPr>
          </a:p>
        </p:txBody>
      </p:sp>
    </p:spTree>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ΠΑΡΑΔΕΙΓΜΑ ΓΡΑΦΙΚΗΣ ΠΑΡΑΣΤΑΣΗΣ ΝΕΚΡΟΥ ΣΗΜΕΙΟΥ"/>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0" y="714356"/>
            <a:ext cx="9144000" cy="6143643"/>
          </a:xfrm>
          <a:prstGeom prst="rect">
            <a:avLst/>
          </a:prstGeom>
          <a:noFill/>
          <a:ln>
            <a:noFill/>
          </a:ln>
        </p:spPr>
      </p:pic>
      <p:sp>
        <p:nvSpPr>
          <p:cNvPr id="4" name="Title 3"/>
          <p:cNvSpPr>
            <a:spLocks noGrp="1"/>
          </p:cNvSpPr>
          <p:nvPr>
            <p:ph type="title"/>
          </p:nvPr>
        </p:nvSpPr>
        <p:spPr>
          <a:xfrm>
            <a:off x="0" y="0"/>
            <a:ext cx="9144000" cy="571480"/>
          </a:xfrm>
        </p:spPr>
        <p:txBody>
          <a:bodyPr>
            <a:normAutofit/>
          </a:bodyPr>
          <a:lstStyle/>
          <a:p>
            <a:pPr algn="ctr"/>
            <a:r>
              <a:rPr lang="el-GR" altLang="el-GR" sz="2400" dirty="0">
                <a:latin typeface="+mn-lt"/>
                <a:cs typeface="Arial" panose="020B0604020202020204" pitchFamily="34" charset="0"/>
              </a:rPr>
              <a:t>ΠΑΡΑΔΕΙΓΜΑ ΓΡΑΦΙΚΗΣ ΠΑΡΑΣΤΑΣΗΣ ΝΕΚΡΟΥ ΣΗΜΕΙΟΥ</a:t>
            </a:r>
            <a:endParaRPr lang="el-GR" sz="2400" dirty="0">
              <a:latin typeface="+mn-lt"/>
            </a:endParaRPr>
          </a:p>
        </p:txBody>
      </p:sp>
    </p:spTree>
    <p:extLst>
      <p:ext uri="{BB962C8B-B14F-4D97-AF65-F5344CB8AC3E}">
        <p14:creationId xmlns:p14="http://schemas.microsoft.com/office/powerpoint/2010/main" val="3376713304"/>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1520" y="2708920"/>
            <a:ext cx="8424936" cy="707886"/>
          </a:xfrm>
          <a:prstGeom prst="rect">
            <a:avLst/>
          </a:prstGeom>
        </p:spPr>
        <p:txBody>
          <a:bodyPr wrap="square">
            <a:spAutoFit/>
          </a:bodyPr>
          <a:lstStyle/>
          <a:p>
            <a:pPr algn="ctr"/>
            <a:r>
              <a:rPr lang="el-GR" sz="4000" b="1" dirty="0" smtClean="0"/>
              <a:t>ΜΟΝΤΕΛΑ ΧΡΕΟΚΩΠΙΑΣ</a:t>
            </a:r>
            <a:endParaRPr lang="el-GR" sz="4000" dirty="0"/>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0"/>
            <a:ext cx="7772400" cy="549275"/>
          </a:xfrm>
        </p:spPr>
        <p:txBody>
          <a:bodyPr rtlCol="0">
            <a:noAutofit/>
          </a:bodyPr>
          <a:lstStyle/>
          <a:p>
            <a:pPr eaLnBrk="1" fontAlgn="auto" hangingPunct="1">
              <a:spcAft>
                <a:spcPts val="0"/>
              </a:spcAft>
              <a:defRPr/>
            </a:pPr>
            <a:r>
              <a:rPr lang="el-GR" sz="3200" b="1" dirty="0" smtClean="0">
                <a:latin typeface="Arial" charset="0"/>
              </a:rPr>
              <a:t>Τρόποι ανάπτυξης υποδειγμάτων</a:t>
            </a:r>
            <a:r>
              <a:rPr lang="en-US" sz="3200" b="1" dirty="0" smtClean="0">
                <a:latin typeface="Arial" charset="0"/>
              </a:rPr>
              <a:t> (1)</a:t>
            </a:r>
            <a:endParaRPr lang="en-GB" sz="3200" b="1" dirty="0" smtClean="0">
              <a:latin typeface="Arial" charset="0"/>
            </a:endParaRPr>
          </a:p>
        </p:txBody>
      </p:sp>
      <p:sp>
        <p:nvSpPr>
          <p:cNvPr id="163843" name="Rectangle 3"/>
          <p:cNvSpPr>
            <a:spLocks noGrp="1" noChangeArrowheads="1"/>
          </p:cNvSpPr>
          <p:nvPr>
            <p:ph type="body" idx="1"/>
          </p:nvPr>
        </p:nvSpPr>
        <p:spPr>
          <a:xfrm>
            <a:off x="0" y="549275"/>
            <a:ext cx="9144000" cy="6308725"/>
          </a:xfrm>
        </p:spPr>
        <p:txBody>
          <a:bodyPr rtlCol="0">
            <a:normAutofit lnSpcReduction="10000"/>
          </a:bodyPr>
          <a:lstStyle/>
          <a:p>
            <a:pPr algn="just" eaLnBrk="1" fontAlgn="auto" hangingPunct="1">
              <a:lnSpc>
                <a:spcPct val="90000"/>
              </a:lnSpc>
              <a:spcAft>
                <a:spcPts val="0"/>
              </a:spcAft>
              <a:defRPr/>
            </a:pPr>
            <a:r>
              <a:rPr lang="el-GR" sz="2400" dirty="0" smtClean="0">
                <a:latin typeface="Arial" charset="0"/>
              </a:rPr>
              <a:t>Οι βασικές παραδοχές για την εξειδίκευση ενός υποδείγματος πιστωτικού κινδύνου αφορούν στον </a:t>
            </a:r>
            <a:r>
              <a:rPr lang="el-GR" sz="2400" dirty="0" smtClean="0">
                <a:solidFill>
                  <a:srgbClr val="FF0000"/>
                </a:solidFill>
                <a:latin typeface="Arial" charset="0"/>
              </a:rPr>
              <a:t>ορισμό του πιστωτικού γεγονότος</a:t>
            </a:r>
            <a:r>
              <a:rPr lang="el-GR" sz="2400" dirty="0" smtClean="0">
                <a:latin typeface="Arial" charset="0"/>
              </a:rPr>
              <a:t>, δηλαδή του γεγονότος που επιφέρει </a:t>
            </a:r>
            <a:r>
              <a:rPr lang="el-GR" sz="2400" dirty="0" smtClean="0">
                <a:solidFill>
                  <a:srgbClr val="C00000"/>
                </a:solidFill>
                <a:latin typeface="Arial" charset="0"/>
              </a:rPr>
              <a:t>ζημιά</a:t>
            </a:r>
            <a:r>
              <a:rPr lang="el-GR" sz="2400" dirty="0" smtClean="0">
                <a:latin typeface="Arial" charset="0"/>
              </a:rPr>
              <a:t> στην τράπεζα, καθώς και </a:t>
            </a:r>
            <a:r>
              <a:rPr lang="el-GR" sz="2400" dirty="0" smtClean="0">
                <a:solidFill>
                  <a:srgbClr val="800080"/>
                </a:solidFill>
                <a:latin typeface="Arial" charset="0"/>
              </a:rPr>
              <a:t>στο πεδίο εφαρμογής του υποδείγματος.</a:t>
            </a:r>
          </a:p>
          <a:p>
            <a:pPr algn="just" eaLnBrk="1" fontAlgn="auto" hangingPunct="1">
              <a:lnSpc>
                <a:spcPct val="90000"/>
              </a:lnSpc>
              <a:spcAft>
                <a:spcPts val="0"/>
              </a:spcAft>
              <a:defRPr/>
            </a:pPr>
            <a:r>
              <a:rPr lang="el-GR" sz="2400" dirty="0" smtClean="0">
                <a:latin typeface="Arial" charset="0"/>
              </a:rPr>
              <a:t>Υπάρχουν εναλλακτικοί τρόποι ορισμού του πιστωτικού γεγονότος. </a:t>
            </a:r>
          </a:p>
          <a:p>
            <a:pPr lvl="1" algn="just" eaLnBrk="1" fontAlgn="auto" hangingPunct="1">
              <a:lnSpc>
                <a:spcPct val="90000"/>
              </a:lnSpc>
              <a:spcAft>
                <a:spcPts val="0"/>
              </a:spcAft>
              <a:defRPr/>
            </a:pPr>
            <a:r>
              <a:rPr lang="el-GR" sz="2400" dirty="0" smtClean="0">
                <a:latin typeface="Arial" charset="0"/>
              </a:rPr>
              <a:t>Αν ο πιστούχος βρίσκεται σε κατάσταση πτώχευσης ή μη, τότε ως πιστωτικό γεγονός θεωρείται η πτώχευση του πιστούχου και η ζημιά προέρχεται αποκλειστικά από το γεγονός της πτώχευσης </a:t>
            </a:r>
            <a:r>
              <a:rPr lang="el-GR" sz="2400" b="1" dirty="0" smtClean="0">
                <a:solidFill>
                  <a:srgbClr val="002060"/>
                </a:solidFill>
                <a:latin typeface="Arial" charset="0"/>
              </a:rPr>
              <a:t>(</a:t>
            </a:r>
            <a:r>
              <a:rPr lang="en-US" sz="2400" b="1" i="1" dirty="0" smtClean="0">
                <a:solidFill>
                  <a:srgbClr val="002060"/>
                </a:solidFill>
                <a:latin typeface="Arial" charset="0"/>
              </a:rPr>
              <a:t>default models</a:t>
            </a:r>
            <a:r>
              <a:rPr lang="en-US" sz="2400" b="1" dirty="0" smtClean="0">
                <a:solidFill>
                  <a:srgbClr val="002060"/>
                </a:solidFill>
                <a:latin typeface="Arial" charset="0"/>
              </a:rPr>
              <a:t>). </a:t>
            </a:r>
            <a:endParaRPr lang="el-GR" sz="2400" b="1" dirty="0" smtClean="0">
              <a:solidFill>
                <a:srgbClr val="002060"/>
              </a:solidFill>
              <a:latin typeface="Arial" charset="0"/>
            </a:endParaRPr>
          </a:p>
          <a:p>
            <a:pPr lvl="1" algn="just" eaLnBrk="1" fontAlgn="auto" hangingPunct="1">
              <a:lnSpc>
                <a:spcPct val="90000"/>
              </a:lnSpc>
              <a:spcAft>
                <a:spcPts val="0"/>
              </a:spcAft>
              <a:defRPr/>
            </a:pPr>
            <a:r>
              <a:rPr lang="el-GR" sz="2400" dirty="0" smtClean="0">
                <a:latin typeface="Arial" charset="0"/>
              </a:rPr>
              <a:t>Αν θεωρηθεί ότι υφίστανται περισσότερες από δύο πιστωτικές καταστάσεις, ως πιστωτικό γεγονός ορίζεται η επιδείνωση των οικονομικών μεγεθών του πιστούχου, όπως αυτή απεικονίζεται στην υποβάθμιση της πιστοληπτικής ταξινόμησής του </a:t>
            </a:r>
            <a:r>
              <a:rPr lang="en-US" sz="2400" b="1" dirty="0" smtClean="0">
                <a:solidFill>
                  <a:srgbClr val="002060"/>
                </a:solidFill>
                <a:latin typeface="Arial" charset="0"/>
              </a:rPr>
              <a:t>(</a:t>
            </a:r>
            <a:r>
              <a:rPr lang="en-US" sz="2400" b="1" i="1" dirty="0" smtClean="0">
                <a:solidFill>
                  <a:srgbClr val="002060"/>
                </a:solidFill>
                <a:latin typeface="Arial" charset="0"/>
              </a:rPr>
              <a:t>credit rating</a:t>
            </a:r>
            <a:r>
              <a:rPr lang="en-US" sz="2400" b="1" dirty="0" smtClean="0">
                <a:solidFill>
                  <a:srgbClr val="002060"/>
                </a:solidFill>
                <a:latin typeface="Arial" charset="0"/>
              </a:rPr>
              <a:t>)</a:t>
            </a:r>
            <a:r>
              <a:rPr lang="el-GR" sz="2400" dirty="0" smtClean="0">
                <a:latin typeface="Arial" charset="0"/>
              </a:rPr>
              <a:t>. </a:t>
            </a:r>
          </a:p>
          <a:p>
            <a:pPr lvl="1" algn="just" eaLnBrk="1" fontAlgn="auto" hangingPunct="1">
              <a:lnSpc>
                <a:spcPct val="90000"/>
              </a:lnSpc>
              <a:spcAft>
                <a:spcPts val="0"/>
              </a:spcAft>
              <a:defRPr/>
            </a:pPr>
            <a:r>
              <a:rPr lang="el-GR" sz="2400" dirty="0" smtClean="0">
                <a:latin typeface="Arial" charset="0"/>
              </a:rPr>
              <a:t>Η ζημιά εν προκειμένω για την τράπεζα συνίσταται στη μείωση της αξίας της πιστοδότησης κατά την τιμολόγησή της σε τιμές αγοράς </a:t>
            </a:r>
            <a:r>
              <a:rPr lang="el-GR" sz="2400" b="1" dirty="0" smtClean="0">
                <a:solidFill>
                  <a:srgbClr val="002060"/>
                </a:solidFill>
                <a:latin typeface="Arial" charset="0"/>
              </a:rPr>
              <a:t>(</a:t>
            </a:r>
            <a:r>
              <a:rPr lang="en-US" sz="2400" b="1" i="1" dirty="0" smtClean="0">
                <a:solidFill>
                  <a:srgbClr val="002060"/>
                </a:solidFill>
                <a:latin typeface="Arial" charset="0"/>
              </a:rPr>
              <a:t>mark to market model</a:t>
            </a:r>
            <a:r>
              <a:rPr lang="en-US" sz="2400" b="1" dirty="0" smtClean="0">
                <a:solidFill>
                  <a:srgbClr val="002060"/>
                </a:solidFill>
                <a:latin typeface="Arial" charset="0"/>
              </a:rPr>
              <a:t>)</a:t>
            </a:r>
            <a:r>
              <a:rPr lang="el-GR" sz="2400" b="1" dirty="0" smtClean="0">
                <a:solidFill>
                  <a:srgbClr val="002060"/>
                </a:solidFill>
                <a:latin typeface="Arial" charset="0"/>
              </a:rPr>
              <a:t>. </a:t>
            </a:r>
            <a:endParaRPr lang="en-GB" sz="2400" b="1" dirty="0" smtClean="0">
              <a:solidFill>
                <a:srgbClr val="002060"/>
              </a:solidFill>
              <a:latin typeface="Arial" charset="0"/>
            </a:endParaRPr>
          </a:p>
        </p:txBody>
      </p:sp>
    </p:spTree>
  </p:cSld>
  <p:clrMapOvr>
    <a:masterClrMapping/>
  </p:clrMapOvr>
  <p:transition/>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0"/>
            <a:ext cx="9144000" cy="549275"/>
          </a:xfrm>
        </p:spPr>
        <p:txBody>
          <a:bodyPr rtlCol="0">
            <a:noAutofit/>
          </a:bodyPr>
          <a:lstStyle/>
          <a:p>
            <a:pPr eaLnBrk="1" fontAlgn="auto" hangingPunct="1">
              <a:spcAft>
                <a:spcPts val="0"/>
              </a:spcAft>
              <a:defRPr/>
            </a:pPr>
            <a:r>
              <a:rPr lang="el-GR" sz="3200" b="1" dirty="0" smtClean="0">
                <a:latin typeface="Arial" charset="0"/>
              </a:rPr>
              <a:t>Τρόποι ανάπτυξης υποδειγμάτων</a:t>
            </a:r>
            <a:r>
              <a:rPr lang="en-US" sz="3200" b="1" dirty="0" smtClean="0">
                <a:latin typeface="Arial" charset="0"/>
              </a:rPr>
              <a:t> (2)</a:t>
            </a:r>
            <a:endParaRPr lang="en-GB" sz="3200" b="1" dirty="0" smtClean="0">
              <a:latin typeface="Arial" charset="0"/>
            </a:endParaRPr>
          </a:p>
        </p:txBody>
      </p:sp>
      <p:sp>
        <p:nvSpPr>
          <p:cNvPr id="32771" name="Rectangle 3"/>
          <p:cNvSpPr>
            <a:spLocks noGrp="1" noChangeArrowheads="1"/>
          </p:cNvSpPr>
          <p:nvPr>
            <p:ph type="body" idx="1"/>
          </p:nvPr>
        </p:nvSpPr>
        <p:spPr>
          <a:xfrm>
            <a:off x="0" y="692150"/>
            <a:ext cx="9144000" cy="6165850"/>
          </a:xfrm>
        </p:spPr>
        <p:txBody>
          <a:bodyPr/>
          <a:lstStyle/>
          <a:p>
            <a:pPr algn="just" eaLnBrk="1" hangingPunct="1">
              <a:lnSpc>
                <a:spcPct val="90000"/>
              </a:lnSpc>
            </a:pPr>
            <a:r>
              <a:rPr lang="el-GR" sz="2400" dirty="0" smtClean="0">
                <a:latin typeface="Arial" pitchFamily="34" charset="0"/>
              </a:rPr>
              <a:t>Εκτός του τρόπου ορισμού του πιστωτικού γεγονότος, η ανάπτυξη του υποδείγματος εξαρτάται από το επιδιωκόμενο πεδίο εφαρμογής του. Αν η επιλογή συνίσταται στην εκτίμηση του κινδύνου για κάθε πιστούχο χωριστά (</a:t>
            </a:r>
            <a:r>
              <a:rPr lang="en-US" sz="2400" dirty="0" smtClean="0">
                <a:latin typeface="Arial" pitchFamily="34" charset="0"/>
              </a:rPr>
              <a:t>stand-alone risk)</a:t>
            </a:r>
            <a:r>
              <a:rPr lang="el-GR" sz="2400" dirty="0" smtClean="0">
                <a:latin typeface="Arial" pitchFamily="34" charset="0"/>
              </a:rPr>
              <a:t> ή ομάδα ομοειδών πιστούχων (π.χ. καταναλωτικά δάνεια), τότε ο κύριος στόχος είναι ο υπολογισμός </a:t>
            </a:r>
            <a:r>
              <a:rPr lang="el-GR" sz="2400" dirty="0" smtClean="0">
                <a:solidFill>
                  <a:srgbClr val="C00000"/>
                </a:solidFill>
                <a:latin typeface="Arial" pitchFamily="34" charset="0"/>
              </a:rPr>
              <a:t>της πιθανότητας πτώχευσης και ο διαχωρισμός των πιστούχων σε αξιόχρεους και μη</a:t>
            </a:r>
            <a:r>
              <a:rPr lang="el-GR" sz="2400" dirty="0" smtClean="0">
                <a:latin typeface="Arial" pitchFamily="34" charset="0"/>
              </a:rPr>
              <a:t>. Αν το υπόδειγμα αναπτύσσεται στα πλαίσια ενός γενικότερου συστήματος διαχείρισης κινδύνων τότε ο στόχος εστιάζεται στην </a:t>
            </a:r>
            <a:r>
              <a:rPr lang="el-GR" sz="2400" dirty="0" smtClean="0">
                <a:solidFill>
                  <a:srgbClr val="800080"/>
                </a:solidFill>
                <a:latin typeface="Arial" pitchFamily="34" charset="0"/>
              </a:rPr>
              <a:t>εκτίμηση της ενδεχόμενης ζημιάς για το σύνολο του χαρτοφυλακίου (</a:t>
            </a:r>
            <a:r>
              <a:rPr lang="en-US" sz="2400" i="1" dirty="0" smtClean="0">
                <a:solidFill>
                  <a:srgbClr val="800080"/>
                </a:solidFill>
                <a:latin typeface="Arial" pitchFamily="34" charset="0"/>
              </a:rPr>
              <a:t>portfolio risk</a:t>
            </a:r>
            <a:r>
              <a:rPr lang="el-GR" sz="2400" dirty="0" smtClean="0">
                <a:solidFill>
                  <a:srgbClr val="800080"/>
                </a:solidFill>
                <a:latin typeface="Arial" pitchFamily="34" charset="0"/>
              </a:rPr>
              <a:t>).</a:t>
            </a:r>
          </a:p>
          <a:p>
            <a:pPr algn="just" eaLnBrk="1" hangingPunct="1">
              <a:lnSpc>
                <a:spcPct val="90000"/>
              </a:lnSpc>
            </a:pPr>
            <a:r>
              <a:rPr lang="el-GR" sz="2400" dirty="0" smtClean="0">
                <a:latin typeface="Arial" pitchFamily="34" charset="0"/>
              </a:rPr>
              <a:t>Τέλος, οι δυνατότητες εξειδίκευσης ενός υποδείγματος πιστωτικού κινδύνου εξαρτώνται από τη </a:t>
            </a:r>
            <a:r>
              <a:rPr lang="el-GR" sz="2400" dirty="0" smtClean="0">
                <a:solidFill>
                  <a:srgbClr val="006600"/>
                </a:solidFill>
                <a:latin typeface="Arial" pitchFamily="34" charset="0"/>
              </a:rPr>
              <a:t>διαθεσιμότητα ιστορικών στοιχείων για την εκτίμηση των αναγκαίων παραμέτρων, το βαθμό ανάπτυξης της αγοράς </a:t>
            </a:r>
            <a:r>
              <a:rPr lang="el-GR" sz="2400" dirty="0" smtClean="0">
                <a:latin typeface="Arial" pitchFamily="34" charset="0"/>
              </a:rPr>
              <a:t>εντός της οποίας δραστηριοποιείται η τράπεζα και το </a:t>
            </a:r>
            <a:r>
              <a:rPr lang="el-GR" sz="2400" dirty="0" smtClean="0">
                <a:solidFill>
                  <a:srgbClr val="002060"/>
                </a:solidFill>
                <a:latin typeface="Arial" pitchFamily="34" charset="0"/>
              </a:rPr>
              <a:t>χρονικό ορίζοντα λήψης αποφάσεων </a:t>
            </a:r>
            <a:r>
              <a:rPr lang="el-GR" sz="2400" dirty="0" smtClean="0">
                <a:latin typeface="Arial" pitchFamily="34" charset="0"/>
              </a:rPr>
              <a:t>που αναμένεται να καλύψει το υπόδειγμα. </a:t>
            </a:r>
            <a:endParaRPr lang="en-GB" sz="2400" dirty="0" smtClean="0">
              <a:latin typeface="Arial" pitchFamily="34" charset="0"/>
            </a:endParaRPr>
          </a:p>
        </p:txBody>
      </p:sp>
    </p:spTree>
  </p:cSld>
  <p:clrMapOvr>
    <a:masterClrMapping/>
  </p:clrMapOvr>
  <p:transition/>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 y="0"/>
            <a:ext cx="9144000" cy="549275"/>
          </a:xfrm>
        </p:spPr>
        <p:txBody>
          <a:bodyPr rtlCol="0">
            <a:noAutofit/>
          </a:bodyPr>
          <a:lstStyle/>
          <a:p>
            <a:pPr eaLnBrk="1" fontAlgn="auto" hangingPunct="1">
              <a:spcAft>
                <a:spcPts val="0"/>
              </a:spcAft>
              <a:defRPr/>
            </a:pPr>
            <a:r>
              <a:rPr lang="el-GR" sz="3200" b="1" dirty="0" smtClean="0">
                <a:latin typeface="Arial" charset="0"/>
              </a:rPr>
              <a:t>Μοντέλα βαθμολόγησης φερεγγυότητας</a:t>
            </a:r>
            <a:r>
              <a:rPr lang="en-US" sz="3200" b="1" dirty="0" smtClean="0">
                <a:latin typeface="Arial" charset="0"/>
              </a:rPr>
              <a:t> (1)</a:t>
            </a:r>
            <a:endParaRPr lang="en-GB" sz="3200" b="1" dirty="0" smtClean="0">
              <a:latin typeface="Arial" charset="0"/>
            </a:endParaRPr>
          </a:p>
        </p:txBody>
      </p:sp>
      <p:sp>
        <p:nvSpPr>
          <p:cNvPr id="33795" name="Rectangle 3"/>
          <p:cNvSpPr>
            <a:spLocks noGrp="1" noChangeArrowheads="1"/>
          </p:cNvSpPr>
          <p:nvPr>
            <p:ph type="body" idx="1"/>
          </p:nvPr>
        </p:nvSpPr>
        <p:spPr>
          <a:xfrm>
            <a:off x="0" y="620713"/>
            <a:ext cx="9144000" cy="6237287"/>
          </a:xfrm>
        </p:spPr>
        <p:txBody>
          <a:bodyPr/>
          <a:lstStyle/>
          <a:p>
            <a:pPr algn="just" eaLnBrk="1" hangingPunct="1">
              <a:lnSpc>
                <a:spcPct val="80000"/>
              </a:lnSpc>
            </a:pPr>
            <a:r>
              <a:rPr lang="el-GR" sz="2400" dirty="0" smtClean="0">
                <a:latin typeface="Arial" pitchFamily="34" charset="0"/>
              </a:rPr>
              <a:t>Τα μοντέλα βαθμολόγησης φερεγγυότητας </a:t>
            </a:r>
            <a:r>
              <a:rPr lang="el-GR" sz="2400" b="1" dirty="0" smtClean="0">
                <a:solidFill>
                  <a:srgbClr val="800080"/>
                </a:solidFill>
                <a:latin typeface="Arial" pitchFamily="34" charset="0"/>
              </a:rPr>
              <a:t>(</a:t>
            </a:r>
            <a:r>
              <a:rPr lang="en-US" sz="2400" b="1" i="1" dirty="0" smtClean="0">
                <a:solidFill>
                  <a:srgbClr val="800080"/>
                </a:solidFill>
                <a:latin typeface="Arial" pitchFamily="34" charset="0"/>
              </a:rPr>
              <a:t>credit scoring models</a:t>
            </a:r>
            <a:r>
              <a:rPr lang="en-US" sz="2400" b="1" dirty="0" smtClean="0">
                <a:solidFill>
                  <a:srgbClr val="800080"/>
                </a:solidFill>
                <a:latin typeface="Arial" pitchFamily="34" charset="0"/>
              </a:rPr>
              <a:t>)</a:t>
            </a:r>
            <a:r>
              <a:rPr lang="el-GR" sz="2400" dirty="0" smtClean="0">
                <a:latin typeface="Arial" pitchFamily="34" charset="0"/>
              </a:rPr>
              <a:t> είναι ποσοτικά μοντέλα που χρησιμοποιούν παρατηρούμενα χαρακτηριστικά του δανειζόμενου είτε </a:t>
            </a:r>
            <a:r>
              <a:rPr lang="el-GR" sz="2400" dirty="0" smtClean="0">
                <a:solidFill>
                  <a:srgbClr val="C00000"/>
                </a:solidFill>
                <a:latin typeface="Arial" pitchFamily="34" charset="0"/>
              </a:rPr>
              <a:t>για να προσδιορίσουν έναν αριθμό (</a:t>
            </a:r>
            <a:r>
              <a:rPr lang="en-US" sz="2400" i="1" dirty="0" smtClean="0">
                <a:solidFill>
                  <a:srgbClr val="C00000"/>
                </a:solidFill>
                <a:latin typeface="Arial" pitchFamily="34" charset="0"/>
              </a:rPr>
              <a:t>score</a:t>
            </a:r>
            <a:r>
              <a:rPr lang="en-US" sz="2400" dirty="0" smtClean="0">
                <a:solidFill>
                  <a:srgbClr val="C00000"/>
                </a:solidFill>
                <a:latin typeface="Arial" pitchFamily="34" charset="0"/>
              </a:rPr>
              <a:t>)</a:t>
            </a:r>
            <a:r>
              <a:rPr lang="en-US" sz="2400" dirty="0" smtClean="0">
                <a:latin typeface="Arial" pitchFamily="34" charset="0"/>
              </a:rPr>
              <a:t> </a:t>
            </a:r>
            <a:r>
              <a:rPr lang="el-GR" sz="2400" dirty="0" smtClean="0">
                <a:latin typeface="Arial" pitchFamily="34" charset="0"/>
              </a:rPr>
              <a:t>που δείχνει την πιθανότητα αθέτησης των πληρωμών είτε για να </a:t>
            </a:r>
            <a:r>
              <a:rPr lang="el-GR" sz="2400" dirty="0" smtClean="0">
                <a:solidFill>
                  <a:srgbClr val="0070C0"/>
                </a:solidFill>
                <a:latin typeface="Arial" pitchFamily="34" charset="0"/>
              </a:rPr>
              <a:t>κατατάξουν τους δανειζόμενους σε διαφορετικές κατηγορίες ανάλογα με την πιστοληπτική τους φερεγγυότητα.</a:t>
            </a:r>
          </a:p>
          <a:p>
            <a:pPr algn="just" eaLnBrk="1" hangingPunct="1">
              <a:lnSpc>
                <a:spcPct val="80000"/>
              </a:lnSpc>
            </a:pPr>
            <a:r>
              <a:rPr lang="el-GR" sz="2400" dirty="0" smtClean="0">
                <a:latin typeface="Arial" pitchFamily="34" charset="0"/>
              </a:rPr>
              <a:t>Επιλέγοντας και συνδυάζοντας διαφορετικά οικονομικά και χρηματοοικονομικά χαρακτηριστικά των δανειζόμενων, η διοίκηση του πιστωτικού ιδρύματος είναι σε θέση:</a:t>
            </a:r>
          </a:p>
          <a:p>
            <a:pPr lvl="1" algn="just" eaLnBrk="1" hangingPunct="1">
              <a:lnSpc>
                <a:spcPct val="80000"/>
              </a:lnSpc>
            </a:pPr>
            <a:r>
              <a:rPr lang="el-GR" sz="2400" dirty="0" smtClean="0">
                <a:latin typeface="Arial" pitchFamily="34" charset="0"/>
              </a:rPr>
              <a:t>Να στοιχειοθετήσει ποσοτικά ποιοι παράγοντες είναι σημαντικοί στην ερμηνεία του πιστωτικού κινδύνου.</a:t>
            </a:r>
          </a:p>
          <a:p>
            <a:pPr lvl="1" algn="just" eaLnBrk="1" hangingPunct="1">
              <a:lnSpc>
                <a:spcPct val="80000"/>
              </a:lnSpc>
            </a:pPr>
            <a:r>
              <a:rPr lang="el-GR" sz="2400" dirty="0" smtClean="0">
                <a:latin typeface="Arial" pitchFamily="34" charset="0"/>
              </a:rPr>
              <a:t>Να αξιολογήσει το σχετικό βαθμό ή την σημασία αυτών των παραγόντων.</a:t>
            </a:r>
          </a:p>
          <a:p>
            <a:pPr lvl="1" algn="just" eaLnBrk="1" hangingPunct="1">
              <a:lnSpc>
                <a:spcPct val="80000"/>
              </a:lnSpc>
            </a:pPr>
            <a:r>
              <a:rPr lang="el-GR" sz="2400" dirty="0" smtClean="0">
                <a:latin typeface="Arial" pitchFamily="34" charset="0"/>
              </a:rPr>
              <a:t>Να βελτιώσει την τιμολόγηση του πιστωτικού κινδύνου.</a:t>
            </a:r>
          </a:p>
          <a:p>
            <a:pPr lvl="1" algn="just" eaLnBrk="1" hangingPunct="1">
              <a:lnSpc>
                <a:spcPct val="80000"/>
              </a:lnSpc>
            </a:pPr>
            <a:r>
              <a:rPr lang="el-GR" sz="2400" dirty="0" smtClean="0">
                <a:latin typeface="Arial" pitchFamily="34" charset="0"/>
              </a:rPr>
              <a:t>Να απορρίψει μη φερέγγυους δανειστές.</a:t>
            </a:r>
          </a:p>
          <a:p>
            <a:pPr lvl="1" algn="just" eaLnBrk="1" hangingPunct="1">
              <a:lnSpc>
                <a:spcPct val="80000"/>
              </a:lnSpc>
            </a:pPr>
            <a:r>
              <a:rPr lang="el-GR" sz="2400" dirty="0" smtClean="0">
                <a:latin typeface="Arial" pitchFamily="34" charset="0"/>
              </a:rPr>
              <a:t>Να είναι σε θέση να υπολογίσει προβλέψεις που μπορούν να απαιτηθούν σε αναμενόμενες μελλοντικές δανειακές απώλειες.</a:t>
            </a:r>
            <a:r>
              <a:rPr lang="el-GR" sz="2000" dirty="0" smtClean="0">
                <a:latin typeface="Arial" pitchFamily="34" charset="0"/>
              </a:rPr>
              <a:t>    </a:t>
            </a:r>
            <a:endParaRPr lang="en-GB" sz="2000" dirty="0" smtClean="0">
              <a:latin typeface="Arial" pitchFamily="34" charset="0"/>
            </a:endParaRPr>
          </a:p>
        </p:txBody>
      </p:sp>
    </p:spTree>
  </p:cSld>
  <p:clrMapOvr>
    <a:masterClrMapping/>
  </p:clrMapOvr>
  <p:transition/>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188913"/>
            <a:ext cx="9144000" cy="360362"/>
          </a:xfrm>
        </p:spPr>
        <p:txBody>
          <a:bodyPr rtlCol="0">
            <a:noAutofit/>
          </a:bodyPr>
          <a:lstStyle/>
          <a:p>
            <a:pPr eaLnBrk="1" fontAlgn="auto" hangingPunct="1">
              <a:spcAft>
                <a:spcPts val="0"/>
              </a:spcAft>
              <a:defRPr/>
            </a:pPr>
            <a:r>
              <a:rPr lang="el-GR" sz="3200" b="1" dirty="0" smtClean="0">
                <a:latin typeface="Arial" charset="0"/>
              </a:rPr>
              <a:t>Μοντέλα βαθμολόγησης φερεγγυότητας</a:t>
            </a:r>
            <a:r>
              <a:rPr lang="en-US" sz="3200" b="1" dirty="0" smtClean="0">
                <a:latin typeface="Arial" charset="0"/>
              </a:rPr>
              <a:t> (2)</a:t>
            </a:r>
            <a:endParaRPr lang="en-GB" sz="3200" b="1" dirty="0" smtClean="0">
              <a:latin typeface="Arial" charset="0"/>
            </a:endParaRPr>
          </a:p>
        </p:txBody>
      </p:sp>
      <p:sp>
        <p:nvSpPr>
          <p:cNvPr id="34819" name="Rectangle 3"/>
          <p:cNvSpPr>
            <a:spLocks noGrp="1" noChangeArrowheads="1"/>
          </p:cNvSpPr>
          <p:nvPr>
            <p:ph type="body" idx="1"/>
          </p:nvPr>
        </p:nvSpPr>
        <p:spPr>
          <a:xfrm>
            <a:off x="0" y="692150"/>
            <a:ext cx="9144000" cy="6165850"/>
          </a:xfrm>
        </p:spPr>
        <p:txBody>
          <a:bodyPr/>
          <a:lstStyle/>
          <a:p>
            <a:pPr algn="just" eaLnBrk="1" hangingPunct="1">
              <a:lnSpc>
                <a:spcPct val="80000"/>
              </a:lnSpc>
            </a:pPr>
            <a:r>
              <a:rPr lang="el-GR" sz="2300" dirty="0" smtClean="0">
                <a:latin typeface="Arial" pitchFamily="34" charset="0"/>
              </a:rPr>
              <a:t>Για να χρησιμοποιήσει τα μοντέλα βαθμολόγησης φερεγγυότητας, η διοίκηση πρέπει να διακρίνει τους </a:t>
            </a:r>
            <a:r>
              <a:rPr lang="el-GR" sz="2300" dirty="0" smtClean="0">
                <a:solidFill>
                  <a:srgbClr val="0070C0"/>
                </a:solidFill>
                <a:latin typeface="Arial" pitchFamily="34" charset="0"/>
              </a:rPr>
              <a:t>οικονομικούς και χρηματοοικονομικούς δείκτες </a:t>
            </a:r>
            <a:r>
              <a:rPr lang="el-GR" sz="2300" dirty="0" smtClean="0">
                <a:latin typeface="Arial" pitchFamily="34" charset="0"/>
              </a:rPr>
              <a:t>προσδιορισμού του κινδύνου. </a:t>
            </a:r>
          </a:p>
          <a:p>
            <a:pPr algn="just" eaLnBrk="1" hangingPunct="1">
              <a:lnSpc>
                <a:spcPct val="80000"/>
              </a:lnSpc>
            </a:pPr>
            <a:r>
              <a:rPr lang="el-GR" sz="2300" dirty="0" smtClean="0">
                <a:latin typeface="Arial" pitchFamily="34" charset="0"/>
              </a:rPr>
              <a:t>Για τα δάνεια προς τα νοικοκυριά, τα βασικά χαρακτηριστικά που θα πρέπει να περιλαμβάνονται είναι το εισόδημα, τα περιουσιακά στοιχεία, η ηλικία, η επαγγελματική ενασχόληση, ο τόπος διαμονής.</a:t>
            </a:r>
          </a:p>
          <a:p>
            <a:pPr algn="just" eaLnBrk="1" hangingPunct="1">
              <a:lnSpc>
                <a:spcPct val="80000"/>
              </a:lnSpc>
            </a:pPr>
            <a:r>
              <a:rPr lang="el-GR" sz="2300" dirty="0" smtClean="0">
                <a:latin typeface="Arial" pitchFamily="34" charset="0"/>
              </a:rPr>
              <a:t>Για τα δάνεια προς τις επιχειρήσεις, τα βασικά χαρακτηριστικά σχετίζονται με πληροφορίες που βασίζονται στις ταμειακές ροές και τους χρηματοοικονομικούς δείκτες, όπως π.χ. η χρηματοοικονομική μόχλευση της επιχείρησης.</a:t>
            </a:r>
          </a:p>
          <a:p>
            <a:pPr algn="just" eaLnBrk="1" hangingPunct="1">
              <a:lnSpc>
                <a:spcPct val="80000"/>
              </a:lnSpc>
            </a:pPr>
            <a:r>
              <a:rPr lang="el-GR" sz="2300" dirty="0" smtClean="0">
                <a:latin typeface="Arial" pitchFamily="34" charset="0"/>
              </a:rPr>
              <a:t>Μετά την αναγνώριση των στοιχείων, μία στατιστική τεχνική </a:t>
            </a:r>
            <a:r>
              <a:rPr lang="el-GR" sz="2300" u="sng" dirty="0" smtClean="0">
                <a:solidFill>
                  <a:srgbClr val="C00000"/>
                </a:solidFill>
                <a:latin typeface="Arial" pitchFamily="34" charset="0"/>
              </a:rPr>
              <a:t>ποσοτικοποιεί την πιθανότητα πιστωτικού κινδύνου</a:t>
            </a:r>
            <a:r>
              <a:rPr lang="el-GR" sz="2300" dirty="0" smtClean="0">
                <a:solidFill>
                  <a:srgbClr val="C00000"/>
                </a:solidFill>
                <a:latin typeface="Arial" pitchFamily="34" charset="0"/>
              </a:rPr>
              <a:t> ή </a:t>
            </a:r>
            <a:r>
              <a:rPr lang="el-GR" sz="2300" u="sng" dirty="0" smtClean="0">
                <a:solidFill>
                  <a:srgbClr val="C00000"/>
                </a:solidFill>
                <a:latin typeface="Arial" pitchFamily="34" charset="0"/>
              </a:rPr>
              <a:t>διακρίνει τους πελάτες ανάλογα με την φερεγγυότητά τους</a:t>
            </a:r>
            <a:r>
              <a:rPr lang="el-GR" sz="2300" dirty="0" smtClean="0">
                <a:solidFill>
                  <a:srgbClr val="C00000"/>
                </a:solidFill>
                <a:latin typeface="Arial" pitchFamily="34" charset="0"/>
              </a:rPr>
              <a:t>. </a:t>
            </a:r>
          </a:p>
          <a:p>
            <a:pPr algn="just" eaLnBrk="1" hangingPunct="1">
              <a:lnSpc>
                <a:spcPct val="80000"/>
              </a:lnSpc>
            </a:pPr>
            <a:r>
              <a:rPr lang="el-GR" sz="2300" dirty="0" smtClean="0">
                <a:latin typeface="Arial" pitchFamily="34" charset="0"/>
              </a:rPr>
              <a:t>Υπάρχουν τρεις τύποι μοντέλων: </a:t>
            </a:r>
          </a:p>
          <a:p>
            <a:pPr algn="just" eaLnBrk="1" hangingPunct="1">
              <a:lnSpc>
                <a:spcPct val="80000"/>
              </a:lnSpc>
            </a:pPr>
            <a:r>
              <a:rPr lang="el-GR" sz="2300" dirty="0" smtClean="0">
                <a:latin typeface="Arial" pitchFamily="34" charset="0"/>
              </a:rPr>
              <a:t>(1</a:t>
            </a:r>
            <a:r>
              <a:rPr lang="el-GR" sz="2300" dirty="0" smtClean="0">
                <a:solidFill>
                  <a:srgbClr val="00B050"/>
                </a:solidFill>
                <a:latin typeface="Arial" pitchFamily="34" charset="0"/>
              </a:rPr>
              <a:t>) γραμμικά μοντέλα</a:t>
            </a:r>
            <a:r>
              <a:rPr lang="en-US" sz="2300" dirty="0" smtClean="0">
                <a:solidFill>
                  <a:srgbClr val="00B050"/>
                </a:solidFill>
                <a:latin typeface="Arial" pitchFamily="34" charset="0"/>
              </a:rPr>
              <a:t> </a:t>
            </a:r>
            <a:r>
              <a:rPr lang="el-GR" sz="2300" dirty="0" smtClean="0">
                <a:solidFill>
                  <a:srgbClr val="00B050"/>
                </a:solidFill>
                <a:latin typeface="Arial" pitchFamily="34" charset="0"/>
              </a:rPr>
              <a:t>πιθανοτήτων (</a:t>
            </a:r>
            <a:r>
              <a:rPr lang="en-US" sz="2300" i="1" dirty="0" smtClean="0">
                <a:solidFill>
                  <a:srgbClr val="00B050"/>
                </a:solidFill>
                <a:latin typeface="Arial" pitchFamily="34" charset="0"/>
              </a:rPr>
              <a:t>linear probability models</a:t>
            </a:r>
            <a:r>
              <a:rPr lang="en-US" sz="2300" dirty="0" smtClean="0">
                <a:solidFill>
                  <a:srgbClr val="00B050"/>
                </a:solidFill>
                <a:latin typeface="Arial" pitchFamily="34" charset="0"/>
              </a:rPr>
              <a:t>), </a:t>
            </a:r>
            <a:endParaRPr lang="el-GR" sz="2300" dirty="0" smtClean="0">
              <a:solidFill>
                <a:srgbClr val="00B050"/>
              </a:solidFill>
              <a:latin typeface="Arial" pitchFamily="34" charset="0"/>
            </a:endParaRPr>
          </a:p>
          <a:p>
            <a:pPr algn="just" eaLnBrk="1" hangingPunct="1">
              <a:lnSpc>
                <a:spcPct val="80000"/>
              </a:lnSpc>
            </a:pPr>
            <a:r>
              <a:rPr lang="en-US" sz="2300" dirty="0" smtClean="0">
                <a:latin typeface="Arial" pitchFamily="34" charset="0"/>
              </a:rPr>
              <a:t>(2) </a:t>
            </a:r>
            <a:r>
              <a:rPr lang="en-US" sz="2300" dirty="0" smtClean="0">
                <a:solidFill>
                  <a:srgbClr val="003366"/>
                </a:solidFill>
                <a:latin typeface="Arial" pitchFamily="34" charset="0"/>
              </a:rPr>
              <a:t>logit </a:t>
            </a:r>
            <a:r>
              <a:rPr lang="el-GR" sz="2300" dirty="0" smtClean="0">
                <a:solidFill>
                  <a:srgbClr val="003366"/>
                </a:solidFill>
                <a:latin typeface="Arial" pitchFamily="34" charset="0"/>
              </a:rPr>
              <a:t>μοντέλα (</a:t>
            </a:r>
            <a:r>
              <a:rPr lang="en-US" sz="2300" i="1" dirty="0" smtClean="0">
                <a:solidFill>
                  <a:srgbClr val="003366"/>
                </a:solidFill>
                <a:latin typeface="Arial" pitchFamily="34" charset="0"/>
              </a:rPr>
              <a:t>logit models</a:t>
            </a:r>
            <a:r>
              <a:rPr lang="en-US" sz="2300" dirty="0" smtClean="0">
                <a:solidFill>
                  <a:srgbClr val="003366"/>
                </a:solidFill>
                <a:latin typeface="Arial" pitchFamily="34" charset="0"/>
              </a:rPr>
              <a:t>) </a:t>
            </a:r>
            <a:r>
              <a:rPr lang="el-GR" sz="2300" dirty="0" smtClean="0">
                <a:latin typeface="Arial" pitchFamily="34" charset="0"/>
              </a:rPr>
              <a:t>και </a:t>
            </a:r>
          </a:p>
          <a:p>
            <a:pPr algn="just" eaLnBrk="1" hangingPunct="1">
              <a:lnSpc>
                <a:spcPct val="80000"/>
              </a:lnSpc>
            </a:pPr>
            <a:r>
              <a:rPr lang="el-GR" sz="2300" dirty="0" smtClean="0">
                <a:latin typeface="Arial" pitchFamily="34" charset="0"/>
              </a:rPr>
              <a:t>(3) </a:t>
            </a:r>
            <a:r>
              <a:rPr lang="el-GR" sz="2300" dirty="0" smtClean="0">
                <a:solidFill>
                  <a:srgbClr val="800080"/>
                </a:solidFill>
                <a:latin typeface="Arial" pitchFamily="34" charset="0"/>
              </a:rPr>
              <a:t>γραμμικά μοντέλα διαχωρισμού (</a:t>
            </a:r>
            <a:r>
              <a:rPr lang="en-US" sz="2300" i="1" dirty="0" smtClean="0">
                <a:solidFill>
                  <a:srgbClr val="800080"/>
                </a:solidFill>
                <a:latin typeface="Arial" pitchFamily="34" charset="0"/>
              </a:rPr>
              <a:t>linear discriminant models</a:t>
            </a:r>
            <a:r>
              <a:rPr lang="en-US" sz="2300" dirty="0" smtClean="0">
                <a:solidFill>
                  <a:srgbClr val="800080"/>
                </a:solidFill>
                <a:latin typeface="Arial" pitchFamily="34" charset="0"/>
              </a:rPr>
              <a:t>).</a:t>
            </a:r>
            <a:r>
              <a:rPr lang="el-GR" sz="1800" dirty="0" smtClean="0">
                <a:solidFill>
                  <a:srgbClr val="800080"/>
                </a:solidFill>
                <a:latin typeface="Arial" pitchFamily="34" charset="0"/>
              </a:rPr>
              <a:t>    </a:t>
            </a:r>
            <a:endParaRPr lang="en-GB" sz="1800" b="1" dirty="0" smtClean="0">
              <a:solidFill>
                <a:srgbClr val="800080"/>
              </a:solidFill>
              <a:latin typeface="Arial" pitchFamily="34" charset="0"/>
            </a:endParaRPr>
          </a:p>
        </p:txBody>
      </p:sp>
    </p:spTree>
  </p:cSld>
  <p:clrMapOvr>
    <a:masterClrMapping/>
  </p:clrMapOvr>
  <p:transition/>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0"/>
            <a:ext cx="9144000" cy="476250"/>
          </a:xfrm>
        </p:spPr>
        <p:txBody>
          <a:bodyPr rtlCol="0">
            <a:noAutofit/>
          </a:bodyPr>
          <a:lstStyle/>
          <a:p>
            <a:pPr eaLnBrk="1" fontAlgn="auto" hangingPunct="1">
              <a:spcAft>
                <a:spcPts val="0"/>
              </a:spcAft>
              <a:defRPr/>
            </a:pPr>
            <a:r>
              <a:rPr lang="el-GR" sz="3200" b="1" dirty="0" smtClean="0">
                <a:latin typeface="Arial" charset="0"/>
              </a:rPr>
              <a:t>Γραμμικά μοντέλα πιθανοτήτων</a:t>
            </a:r>
            <a:endParaRPr lang="en-GB" sz="3200" b="1" dirty="0" smtClean="0">
              <a:latin typeface="Arial" charset="0"/>
            </a:endParaRPr>
          </a:p>
        </p:txBody>
      </p:sp>
      <p:sp>
        <p:nvSpPr>
          <p:cNvPr id="35843" name="Rectangle 3"/>
          <p:cNvSpPr>
            <a:spLocks noGrp="1" noChangeArrowheads="1"/>
          </p:cNvSpPr>
          <p:nvPr>
            <p:ph type="body" idx="1"/>
          </p:nvPr>
        </p:nvSpPr>
        <p:spPr>
          <a:xfrm>
            <a:off x="0" y="549275"/>
            <a:ext cx="9144000" cy="6308725"/>
          </a:xfrm>
        </p:spPr>
        <p:txBody>
          <a:bodyPr/>
          <a:lstStyle/>
          <a:p>
            <a:pPr algn="just" eaLnBrk="1" hangingPunct="1">
              <a:lnSpc>
                <a:spcPct val="90000"/>
              </a:lnSpc>
            </a:pPr>
            <a:r>
              <a:rPr lang="el-GR" sz="2400" dirty="0" smtClean="0">
                <a:latin typeface="Arial" pitchFamily="34" charset="0"/>
              </a:rPr>
              <a:t>Τα γραμμικά μοντέλα πιθανοτήτων χρησιμοποιούν </a:t>
            </a:r>
            <a:r>
              <a:rPr lang="el-GR" sz="2400" dirty="0" smtClean="0">
                <a:solidFill>
                  <a:srgbClr val="800080"/>
                </a:solidFill>
                <a:latin typeface="Arial" pitchFamily="34" charset="0"/>
              </a:rPr>
              <a:t>παλαιότερα στοιχεία</a:t>
            </a:r>
            <a:r>
              <a:rPr lang="el-GR" sz="2400" dirty="0" smtClean="0">
                <a:latin typeface="Arial" pitchFamily="34" charset="0"/>
              </a:rPr>
              <a:t>, όπως π.χ. χρηματοοικονομικούς δείκτες, ως δεδομένα σε ένα μοντέλο για να εξηγήσουν </a:t>
            </a:r>
            <a:r>
              <a:rPr lang="el-GR" sz="2400" dirty="0" smtClean="0">
                <a:solidFill>
                  <a:srgbClr val="FF0000"/>
                </a:solidFill>
                <a:latin typeface="Arial" pitchFamily="34" charset="0"/>
              </a:rPr>
              <a:t>το ιστορικό αποπληρωμής παλαιότερων δανείων.</a:t>
            </a:r>
            <a:r>
              <a:rPr lang="el-GR" sz="2400" dirty="0" smtClean="0">
                <a:latin typeface="Arial" pitchFamily="34" charset="0"/>
              </a:rPr>
              <a:t> Η σχετική σημασία των διαφόρων παραγόντων που λαμβάνονται υπόψη για να αποτιμήσουν παλαιότερα ιστορικά στοιχεία, χρησιμοποιούνται για τα καινούργια δάνεια.</a:t>
            </a:r>
          </a:p>
          <a:p>
            <a:pPr algn="just" eaLnBrk="1" hangingPunct="1">
              <a:lnSpc>
                <a:spcPct val="90000"/>
              </a:lnSpc>
            </a:pPr>
            <a:r>
              <a:rPr lang="el-GR" sz="2400" dirty="0" smtClean="0">
                <a:latin typeface="Arial" pitchFamily="34" charset="0"/>
              </a:rPr>
              <a:t>Τα μοντέλα αυτά καταλήγουν σε μια σχέση του τύπου: </a:t>
            </a:r>
            <a:r>
              <a:rPr lang="el-GR" sz="2400" b="1" dirty="0" smtClean="0">
                <a:solidFill>
                  <a:srgbClr val="002060"/>
                </a:solidFill>
                <a:latin typeface="Arial" pitchFamily="34" charset="0"/>
              </a:rPr>
              <a:t>Ζ = </a:t>
            </a:r>
            <a:r>
              <a:rPr lang="en-US" sz="2400" b="1" dirty="0" smtClean="0">
                <a:solidFill>
                  <a:srgbClr val="002060"/>
                </a:solidFill>
                <a:latin typeface="Arial" pitchFamily="34" charset="0"/>
              </a:rPr>
              <a:t>f (X)</a:t>
            </a:r>
            <a:r>
              <a:rPr lang="el-GR" sz="2400" b="1" dirty="0" smtClean="0">
                <a:solidFill>
                  <a:srgbClr val="002060"/>
                </a:solidFill>
                <a:latin typeface="Arial" pitchFamily="34" charset="0"/>
              </a:rPr>
              <a:t> </a:t>
            </a:r>
            <a:r>
              <a:rPr lang="el-GR" sz="2400" dirty="0" smtClean="0">
                <a:latin typeface="Arial" pitchFamily="34" charset="0"/>
              </a:rPr>
              <a:t>όπου </a:t>
            </a:r>
            <a:r>
              <a:rPr lang="en-US" sz="2400" dirty="0" smtClean="0">
                <a:solidFill>
                  <a:srgbClr val="003366"/>
                </a:solidFill>
                <a:latin typeface="Arial" pitchFamily="34" charset="0"/>
              </a:rPr>
              <a:t>“</a:t>
            </a:r>
            <a:r>
              <a:rPr lang="el-GR" sz="2400" dirty="0" smtClean="0">
                <a:solidFill>
                  <a:srgbClr val="002060"/>
                </a:solidFill>
                <a:latin typeface="Arial" pitchFamily="34" charset="0"/>
              </a:rPr>
              <a:t>Ζ</a:t>
            </a:r>
            <a:r>
              <a:rPr lang="en-US" sz="2400" dirty="0" smtClean="0">
                <a:solidFill>
                  <a:srgbClr val="002060"/>
                </a:solidFill>
                <a:latin typeface="Arial" pitchFamily="34" charset="0"/>
              </a:rPr>
              <a:t>”</a:t>
            </a:r>
            <a:r>
              <a:rPr lang="el-GR" sz="2400" dirty="0" smtClean="0">
                <a:solidFill>
                  <a:srgbClr val="002060"/>
                </a:solidFill>
                <a:latin typeface="Arial" pitchFamily="34" charset="0"/>
              </a:rPr>
              <a:t> είναι η βαθμολογία </a:t>
            </a:r>
            <a:r>
              <a:rPr lang="el-GR" sz="2400" dirty="0" smtClean="0">
                <a:latin typeface="Arial" pitchFamily="34" charset="0"/>
              </a:rPr>
              <a:t>που προκύπτει για ένα δανειζόμενο (άτομο ή επιχείρηση) και </a:t>
            </a:r>
            <a:r>
              <a:rPr lang="en-US" sz="2400" dirty="0" smtClean="0">
                <a:solidFill>
                  <a:srgbClr val="800080"/>
                </a:solidFill>
                <a:latin typeface="Arial" pitchFamily="34" charset="0"/>
              </a:rPr>
              <a:t>“</a:t>
            </a:r>
            <a:r>
              <a:rPr lang="el-GR" sz="2400" dirty="0" smtClean="0">
                <a:solidFill>
                  <a:srgbClr val="800080"/>
                </a:solidFill>
                <a:latin typeface="Arial" pitchFamily="34" charset="0"/>
              </a:rPr>
              <a:t>Χ</a:t>
            </a:r>
            <a:r>
              <a:rPr lang="en-US" sz="2400" dirty="0" smtClean="0">
                <a:solidFill>
                  <a:srgbClr val="800080"/>
                </a:solidFill>
                <a:latin typeface="Arial" pitchFamily="34" charset="0"/>
              </a:rPr>
              <a:t>”</a:t>
            </a:r>
            <a:r>
              <a:rPr lang="el-GR" sz="2400" dirty="0" smtClean="0">
                <a:solidFill>
                  <a:srgbClr val="800080"/>
                </a:solidFill>
                <a:latin typeface="Arial" pitchFamily="34" charset="0"/>
              </a:rPr>
              <a:t> είναι ένα σύνολο επεξηγηματικών μεταβλητών</a:t>
            </a:r>
            <a:r>
              <a:rPr lang="el-GR" sz="2400" dirty="0" smtClean="0">
                <a:latin typeface="Arial" pitchFamily="34" charset="0"/>
              </a:rPr>
              <a:t>, όπως εισόδημα, ηλικία, επάγγελμα, οικονομικοί δείκτες, π.χ. μόχλευση, καθώς και μακροοικονομικές μεταβλητές.</a:t>
            </a:r>
          </a:p>
          <a:p>
            <a:pPr algn="just" eaLnBrk="1" hangingPunct="1">
              <a:lnSpc>
                <a:spcPct val="90000"/>
              </a:lnSpc>
            </a:pPr>
            <a:r>
              <a:rPr lang="el-GR" sz="2400" dirty="0" smtClean="0">
                <a:latin typeface="Arial" pitchFamily="34" charset="0"/>
              </a:rPr>
              <a:t>Το απλούστερο μοντέλο είναι το γραμμικό, στο οποίο η συνάρτηση </a:t>
            </a:r>
            <a:r>
              <a:rPr lang="en-US" sz="2400" dirty="0" smtClean="0">
                <a:latin typeface="Arial" pitchFamily="34" charset="0"/>
              </a:rPr>
              <a:t>f </a:t>
            </a:r>
            <a:r>
              <a:rPr lang="el-GR" sz="2400" dirty="0" smtClean="0">
                <a:latin typeface="Arial" pitchFamily="34" charset="0"/>
              </a:rPr>
              <a:t>είναι γραμμική και </a:t>
            </a:r>
            <a:r>
              <a:rPr lang="el-GR" sz="2400" dirty="0" smtClean="0">
                <a:solidFill>
                  <a:srgbClr val="006600"/>
                </a:solidFill>
                <a:latin typeface="Arial" pitchFamily="34" charset="0"/>
              </a:rPr>
              <a:t>το </a:t>
            </a:r>
            <a:r>
              <a:rPr lang="en-US" sz="2400" dirty="0" smtClean="0">
                <a:solidFill>
                  <a:srgbClr val="006600"/>
                </a:solidFill>
                <a:latin typeface="Arial" pitchFamily="34" charset="0"/>
              </a:rPr>
              <a:t>“</a:t>
            </a:r>
            <a:r>
              <a:rPr lang="el-GR" sz="2400" dirty="0" smtClean="0">
                <a:solidFill>
                  <a:srgbClr val="006600"/>
                </a:solidFill>
                <a:latin typeface="Arial" pitchFamily="34" charset="0"/>
              </a:rPr>
              <a:t>Ζ</a:t>
            </a:r>
            <a:r>
              <a:rPr lang="en-US" sz="2400" dirty="0" smtClean="0">
                <a:solidFill>
                  <a:srgbClr val="006600"/>
                </a:solidFill>
                <a:latin typeface="Arial" pitchFamily="34" charset="0"/>
              </a:rPr>
              <a:t>”</a:t>
            </a:r>
            <a:r>
              <a:rPr lang="el-GR" sz="2400" dirty="0" smtClean="0">
                <a:solidFill>
                  <a:srgbClr val="006600"/>
                </a:solidFill>
                <a:latin typeface="Arial" pitchFamily="34" charset="0"/>
              </a:rPr>
              <a:t> παίρνει τιμές 1, αν ο δανειζόμενος έχει αθετήσει την πληρωμή δανείου, και 0 αν όχι.</a:t>
            </a:r>
          </a:p>
        </p:txBody>
      </p:sp>
    </p:spTree>
  </p:cSld>
  <p:clrMapOvr>
    <a:masterClrMapping/>
  </p:clrMapOvr>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476250"/>
          </a:xfrm>
        </p:spPr>
        <p:txBody>
          <a:bodyPr rtlCol="0">
            <a:noAutofit/>
          </a:bodyPr>
          <a:lstStyle/>
          <a:p>
            <a:pPr eaLnBrk="1" fontAlgn="auto" hangingPunct="1">
              <a:spcAft>
                <a:spcPts val="0"/>
              </a:spcAft>
              <a:defRPr/>
            </a:pPr>
            <a:r>
              <a:rPr lang="el-GR" sz="3200" b="1" dirty="0" smtClean="0">
                <a:latin typeface="Arial" charset="0"/>
              </a:rPr>
              <a:t>Παράδειγμα</a:t>
            </a:r>
            <a:endParaRPr lang="en-GB" sz="3200" b="1" dirty="0" smtClean="0">
              <a:latin typeface="Arial" charset="0"/>
            </a:endParaRPr>
          </a:p>
        </p:txBody>
      </p:sp>
      <p:sp>
        <p:nvSpPr>
          <p:cNvPr id="36867" name="Rectangle 3"/>
          <p:cNvSpPr>
            <a:spLocks noGrp="1" noChangeArrowheads="1"/>
          </p:cNvSpPr>
          <p:nvPr>
            <p:ph type="body" idx="1"/>
          </p:nvPr>
        </p:nvSpPr>
        <p:spPr>
          <a:xfrm>
            <a:off x="0" y="549275"/>
            <a:ext cx="9144000" cy="6308725"/>
          </a:xfrm>
        </p:spPr>
        <p:txBody>
          <a:bodyPr/>
          <a:lstStyle/>
          <a:p>
            <a:pPr algn="just" eaLnBrk="1" hangingPunct="1">
              <a:lnSpc>
                <a:spcPct val="90000"/>
              </a:lnSpc>
            </a:pPr>
            <a:r>
              <a:rPr lang="el-GR" sz="2400" dirty="0" smtClean="0">
                <a:latin typeface="Arial" pitchFamily="34" charset="0"/>
              </a:rPr>
              <a:t>Έστω ότι υπάρχουν δύο παράγοντες που επιδρούν στην παλαιότερη συμπεριφορά των δανειζόμενων: Χ</a:t>
            </a:r>
            <a:r>
              <a:rPr lang="el-GR" sz="2400" baseline="-25000" dirty="0" smtClean="0">
                <a:latin typeface="Arial" pitchFamily="34" charset="0"/>
              </a:rPr>
              <a:t>1</a:t>
            </a:r>
            <a:r>
              <a:rPr lang="el-GR" sz="2400" dirty="0" smtClean="0">
                <a:latin typeface="Arial" pitchFamily="34" charset="0"/>
              </a:rPr>
              <a:t> που είναι ο βαθμός μόχλευσης της επιχείρησης (χρέος προς συνολικό ενεργητικό) και Χ</a:t>
            </a:r>
            <a:r>
              <a:rPr lang="el-GR" sz="2400" baseline="-25000" dirty="0" smtClean="0">
                <a:latin typeface="Arial" pitchFamily="34" charset="0"/>
              </a:rPr>
              <a:t>2</a:t>
            </a:r>
            <a:r>
              <a:rPr lang="el-GR" sz="2400" dirty="0" smtClean="0">
                <a:latin typeface="Arial" pitchFamily="34" charset="0"/>
              </a:rPr>
              <a:t> που είναι ένας δείκτης ρευστότητας (π.χ. κυκλοφορούν ενεργητικό προς βραχυπρόθεσμες υποχρεώσεις). Βασιζόμενοι σε ιστορικές τιμές (αποπληρωμή δανείων εξοπλισμού επιχειρήσεων), το γραμμικό μοντέλο πιθανοτήτων εκτιμάται σε</a:t>
            </a:r>
            <a:r>
              <a:rPr lang="en-US" sz="2400" dirty="0" smtClean="0">
                <a:latin typeface="Arial" pitchFamily="34" charset="0"/>
              </a:rPr>
              <a:t>:</a:t>
            </a:r>
            <a:endParaRPr lang="el-GR" sz="2400" dirty="0" smtClean="0">
              <a:latin typeface="Arial" pitchFamily="34" charset="0"/>
            </a:endParaRPr>
          </a:p>
          <a:p>
            <a:pPr algn="ctr" eaLnBrk="1" hangingPunct="1">
              <a:lnSpc>
                <a:spcPct val="90000"/>
              </a:lnSpc>
              <a:buFontTx/>
              <a:buNone/>
            </a:pPr>
            <a:r>
              <a:rPr lang="en-US" sz="2400" b="1" dirty="0" smtClean="0">
                <a:solidFill>
                  <a:srgbClr val="006600"/>
                </a:solidFill>
                <a:latin typeface="Arial" pitchFamily="34" charset="0"/>
              </a:rPr>
              <a:t>Z</a:t>
            </a:r>
            <a:r>
              <a:rPr lang="en-US" sz="2400" b="1" baseline="-25000" dirty="0" smtClean="0">
                <a:solidFill>
                  <a:srgbClr val="006600"/>
                </a:solidFill>
                <a:latin typeface="Arial" pitchFamily="34" charset="0"/>
              </a:rPr>
              <a:t>i</a:t>
            </a:r>
            <a:r>
              <a:rPr lang="el-GR" sz="2400" b="1" dirty="0" smtClean="0">
                <a:solidFill>
                  <a:srgbClr val="006600"/>
                </a:solidFill>
                <a:latin typeface="Arial" pitchFamily="34" charset="0"/>
              </a:rPr>
              <a:t> = 1,5 Χ</a:t>
            </a:r>
            <a:r>
              <a:rPr lang="el-GR" sz="2400" b="1" baseline="-25000" dirty="0" smtClean="0">
                <a:solidFill>
                  <a:srgbClr val="006600"/>
                </a:solidFill>
                <a:latin typeface="Arial" pitchFamily="34" charset="0"/>
              </a:rPr>
              <a:t>1</a:t>
            </a:r>
            <a:r>
              <a:rPr lang="el-GR" sz="2400" b="1" dirty="0" smtClean="0">
                <a:solidFill>
                  <a:srgbClr val="006600"/>
                </a:solidFill>
                <a:latin typeface="Arial" pitchFamily="34" charset="0"/>
              </a:rPr>
              <a:t> - 0,1 Χ</a:t>
            </a:r>
            <a:r>
              <a:rPr lang="el-GR" sz="2400" b="1" baseline="-25000" dirty="0" smtClean="0">
                <a:solidFill>
                  <a:srgbClr val="006600"/>
                </a:solidFill>
                <a:latin typeface="Arial" pitchFamily="34" charset="0"/>
              </a:rPr>
              <a:t>2</a:t>
            </a:r>
            <a:endParaRPr lang="el-GR" sz="2400" b="1" dirty="0" smtClean="0">
              <a:solidFill>
                <a:srgbClr val="006600"/>
              </a:solidFill>
              <a:latin typeface="Arial" pitchFamily="34" charset="0"/>
            </a:endParaRPr>
          </a:p>
          <a:p>
            <a:pPr algn="just" eaLnBrk="1" hangingPunct="1">
              <a:lnSpc>
                <a:spcPct val="90000"/>
              </a:lnSpc>
              <a:buFontTx/>
              <a:buNone/>
            </a:pPr>
            <a:r>
              <a:rPr lang="el-GR" sz="2400" dirty="0" smtClean="0">
                <a:latin typeface="Arial" pitchFamily="34" charset="0"/>
              </a:rPr>
              <a:t>	Έστω ότι για μία συγκεκριμένη επιχείρηση ισχύει ότι Χ</a:t>
            </a:r>
            <a:r>
              <a:rPr lang="el-GR" sz="2400" baseline="-25000" dirty="0" smtClean="0">
                <a:latin typeface="Arial" pitchFamily="34" charset="0"/>
              </a:rPr>
              <a:t>1 </a:t>
            </a:r>
            <a:r>
              <a:rPr lang="el-GR" sz="2400" dirty="0" smtClean="0">
                <a:latin typeface="Arial" pitchFamily="34" charset="0"/>
              </a:rPr>
              <a:t>= 0,6 και Χ</a:t>
            </a:r>
            <a:r>
              <a:rPr lang="el-GR" sz="2400" baseline="-25000" dirty="0" smtClean="0">
                <a:latin typeface="Arial" pitchFamily="34" charset="0"/>
              </a:rPr>
              <a:t>2 </a:t>
            </a:r>
            <a:r>
              <a:rPr lang="el-GR" sz="2400" dirty="0" smtClean="0">
                <a:latin typeface="Arial" pitchFamily="34" charset="0"/>
              </a:rPr>
              <a:t>= </a:t>
            </a:r>
            <a:r>
              <a:rPr lang="en-US" sz="2400" dirty="0" smtClean="0">
                <a:latin typeface="Arial" pitchFamily="34" charset="0"/>
              </a:rPr>
              <a:t>2</a:t>
            </a:r>
            <a:r>
              <a:rPr lang="el-GR" sz="2400" dirty="0" smtClean="0">
                <a:latin typeface="Arial" pitchFamily="34" charset="0"/>
              </a:rPr>
              <a:t>, τότε η αναμενόμενη πιθανότητα αθέτησης της πληρωμής ανέρχεται σε Ζ = 0,7. Το αποτέλεσμα αυτό ερμηνεύεται ως πιθανότητα 70% η εταιρεία να μην αποπληρώσει το δάνειο.</a:t>
            </a:r>
          </a:p>
          <a:p>
            <a:pPr algn="just" eaLnBrk="1" hangingPunct="1">
              <a:lnSpc>
                <a:spcPct val="90000"/>
              </a:lnSpc>
            </a:pPr>
            <a:r>
              <a:rPr lang="el-GR" sz="2400" dirty="0" smtClean="0">
                <a:latin typeface="Arial" pitchFamily="34" charset="0"/>
              </a:rPr>
              <a:t>Αν και η τεχνική είναι απλή, το βασικό μειονέκτημα εστιάζεται στο γεγονός ότι οι αναμενόμενες (εκτιμώμενες) πιθανότητες μη αποπληρωμής μπορεί να βρίσκονται εκτός του διαστήματος [0,1].</a:t>
            </a:r>
          </a:p>
        </p:txBody>
      </p:sp>
    </p:spTree>
  </p:cSld>
  <p:clrMapOvr>
    <a:masterClrMapping/>
  </p:clrMapOvr>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9144000" cy="476250"/>
          </a:xfrm>
        </p:spPr>
        <p:txBody>
          <a:bodyPr rtlCol="0">
            <a:noAutofit/>
          </a:bodyPr>
          <a:lstStyle/>
          <a:p>
            <a:pPr eaLnBrk="1" fontAlgn="auto" hangingPunct="1">
              <a:spcAft>
                <a:spcPts val="0"/>
              </a:spcAft>
              <a:defRPr/>
            </a:pPr>
            <a:r>
              <a:rPr lang="el-GR" sz="3200" b="1" dirty="0" smtClean="0">
                <a:latin typeface="Arial" charset="0"/>
              </a:rPr>
              <a:t>Γραμμικά μοντέλα διαχωρισμού</a:t>
            </a:r>
            <a:endParaRPr lang="en-GB" sz="3200" b="1" dirty="0" smtClean="0">
              <a:latin typeface="Arial" charset="0"/>
            </a:endParaRPr>
          </a:p>
        </p:txBody>
      </p:sp>
      <p:sp>
        <p:nvSpPr>
          <p:cNvPr id="37891" name="Rectangle 3"/>
          <p:cNvSpPr>
            <a:spLocks noGrp="1" noChangeArrowheads="1"/>
          </p:cNvSpPr>
          <p:nvPr>
            <p:ph type="body" idx="1"/>
          </p:nvPr>
        </p:nvSpPr>
        <p:spPr>
          <a:xfrm>
            <a:off x="0" y="549275"/>
            <a:ext cx="9144000" cy="6308725"/>
          </a:xfrm>
        </p:spPr>
        <p:txBody>
          <a:bodyPr/>
          <a:lstStyle/>
          <a:p>
            <a:pPr algn="just" eaLnBrk="1" hangingPunct="1">
              <a:lnSpc>
                <a:spcPct val="80000"/>
              </a:lnSpc>
            </a:pPr>
            <a:r>
              <a:rPr lang="el-GR" sz="2100" dirty="0" smtClean="0">
                <a:latin typeface="Arial" pitchFamily="34" charset="0"/>
              </a:rPr>
              <a:t>Ενώ τα προηγούμενα μοντέλα προέβλεπαν μία τιμή για την αναμενόμενη πιθανότητα μη αποπληρωμής σε περίπτωση χορήγησης ενός δανείου, τα γραμμικά μοντέλα διαχωρισμού </a:t>
            </a:r>
            <a:r>
              <a:rPr lang="el-GR" sz="2100" dirty="0" smtClean="0">
                <a:solidFill>
                  <a:srgbClr val="006600"/>
                </a:solidFill>
                <a:latin typeface="Arial" pitchFamily="34" charset="0"/>
              </a:rPr>
              <a:t>διακρίνουν τους πελάτες σε κατηγορίες ανάλογα με την υψηλή ή χαμηλή πιθανότητα αθέτησης των πληρωμών.</a:t>
            </a:r>
          </a:p>
          <a:p>
            <a:pPr algn="just" eaLnBrk="1" hangingPunct="1">
              <a:lnSpc>
                <a:spcPct val="80000"/>
              </a:lnSpc>
            </a:pPr>
            <a:r>
              <a:rPr lang="el-GR" sz="2100" dirty="0" smtClean="0">
                <a:latin typeface="Arial" pitchFamily="34" charset="0"/>
              </a:rPr>
              <a:t>Για παράδειγμα, το υπόδειγμα </a:t>
            </a:r>
            <a:r>
              <a:rPr lang="en-US" sz="2100" dirty="0" smtClean="0">
                <a:latin typeface="Arial" pitchFamily="34" charset="0"/>
              </a:rPr>
              <a:t>Altman </a:t>
            </a:r>
            <a:r>
              <a:rPr lang="el-GR" sz="2100" dirty="0" smtClean="0">
                <a:latin typeface="Arial" pitchFamily="34" charset="0"/>
              </a:rPr>
              <a:t>έχει 5 μεταβλητές:</a:t>
            </a:r>
          </a:p>
          <a:p>
            <a:pPr lvl="1" algn="just" eaLnBrk="1" hangingPunct="1">
              <a:lnSpc>
                <a:spcPct val="80000"/>
              </a:lnSpc>
            </a:pPr>
            <a:r>
              <a:rPr lang="el-GR" sz="2100" dirty="0" smtClean="0">
                <a:solidFill>
                  <a:srgbClr val="800080"/>
                </a:solidFill>
                <a:latin typeface="Arial" pitchFamily="34" charset="0"/>
              </a:rPr>
              <a:t>Χ</a:t>
            </a:r>
            <a:r>
              <a:rPr lang="el-GR" sz="2100" baseline="-25000" dirty="0" smtClean="0">
                <a:solidFill>
                  <a:srgbClr val="800080"/>
                </a:solidFill>
                <a:latin typeface="Arial" pitchFamily="34" charset="0"/>
              </a:rPr>
              <a:t>1</a:t>
            </a:r>
            <a:r>
              <a:rPr lang="el-GR" sz="2100" dirty="0" smtClean="0">
                <a:solidFill>
                  <a:srgbClr val="800080"/>
                </a:solidFill>
                <a:latin typeface="Arial" pitchFamily="34" charset="0"/>
              </a:rPr>
              <a:t> = Κεφάλαιο κίνησης / συνολικό ενεργητικό</a:t>
            </a:r>
          </a:p>
          <a:p>
            <a:pPr lvl="1" algn="just" eaLnBrk="1" hangingPunct="1">
              <a:lnSpc>
                <a:spcPct val="80000"/>
              </a:lnSpc>
            </a:pPr>
            <a:r>
              <a:rPr lang="el-GR" sz="2100" dirty="0" smtClean="0">
                <a:solidFill>
                  <a:srgbClr val="003366"/>
                </a:solidFill>
                <a:latin typeface="Arial" pitchFamily="34" charset="0"/>
              </a:rPr>
              <a:t>Χ</a:t>
            </a:r>
            <a:r>
              <a:rPr lang="el-GR" sz="2100" baseline="-25000" dirty="0" smtClean="0">
                <a:solidFill>
                  <a:srgbClr val="003366"/>
                </a:solidFill>
                <a:latin typeface="Arial" pitchFamily="34" charset="0"/>
              </a:rPr>
              <a:t>2</a:t>
            </a:r>
            <a:r>
              <a:rPr lang="el-GR" sz="2100" dirty="0" smtClean="0">
                <a:solidFill>
                  <a:srgbClr val="003366"/>
                </a:solidFill>
                <a:latin typeface="Arial" pitchFamily="34" charset="0"/>
              </a:rPr>
              <a:t> = Παρακρατηθέντα κέρδη / συνολικό ενεργητικό</a:t>
            </a:r>
          </a:p>
          <a:p>
            <a:pPr lvl="1" algn="just" eaLnBrk="1" hangingPunct="1">
              <a:lnSpc>
                <a:spcPct val="80000"/>
              </a:lnSpc>
            </a:pPr>
            <a:r>
              <a:rPr lang="el-GR" sz="2100" dirty="0" smtClean="0">
                <a:solidFill>
                  <a:srgbClr val="FF0000"/>
                </a:solidFill>
                <a:latin typeface="Arial" pitchFamily="34" charset="0"/>
              </a:rPr>
              <a:t>Χ</a:t>
            </a:r>
            <a:r>
              <a:rPr lang="el-GR" sz="2100" baseline="-25000" dirty="0" smtClean="0">
                <a:solidFill>
                  <a:srgbClr val="FF0000"/>
                </a:solidFill>
                <a:latin typeface="Arial" pitchFamily="34" charset="0"/>
              </a:rPr>
              <a:t>3</a:t>
            </a:r>
            <a:r>
              <a:rPr lang="el-GR" sz="2100" dirty="0" smtClean="0">
                <a:solidFill>
                  <a:srgbClr val="FF0000"/>
                </a:solidFill>
                <a:latin typeface="Arial" pitchFamily="34" charset="0"/>
              </a:rPr>
              <a:t> = Κέρδη προ τόκων και φόρων / συνολικό ενεργητικό</a:t>
            </a:r>
          </a:p>
          <a:p>
            <a:pPr lvl="1" algn="just" eaLnBrk="1" hangingPunct="1">
              <a:lnSpc>
                <a:spcPct val="8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4</a:t>
            </a:r>
            <a:r>
              <a:rPr lang="el-GR" sz="2100" dirty="0" smtClean="0">
                <a:solidFill>
                  <a:srgbClr val="7030A0"/>
                </a:solidFill>
                <a:latin typeface="Arial" pitchFamily="34" charset="0"/>
              </a:rPr>
              <a:t> = Αγοραία αξία ιδίων κεφαλαίων / λογιστική αξία συνολικού χρέους</a:t>
            </a:r>
          </a:p>
          <a:p>
            <a:pPr lvl="1" algn="just" eaLnBrk="1" hangingPunct="1">
              <a:lnSpc>
                <a:spcPct val="80000"/>
              </a:lnSpc>
            </a:pPr>
            <a:r>
              <a:rPr lang="el-GR" sz="2100" dirty="0" smtClean="0">
                <a:solidFill>
                  <a:srgbClr val="006600"/>
                </a:solidFill>
                <a:latin typeface="Arial" pitchFamily="34" charset="0"/>
              </a:rPr>
              <a:t>Χ</a:t>
            </a:r>
            <a:r>
              <a:rPr lang="el-GR" sz="2100" baseline="-25000" dirty="0" smtClean="0">
                <a:solidFill>
                  <a:srgbClr val="006600"/>
                </a:solidFill>
                <a:latin typeface="Arial" pitchFamily="34" charset="0"/>
              </a:rPr>
              <a:t>5</a:t>
            </a:r>
            <a:r>
              <a:rPr lang="el-GR" sz="2100" dirty="0" smtClean="0">
                <a:solidFill>
                  <a:srgbClr val="006600"/>
                </a:solidFill>
                <a:latin typeface="Arial" pitchFamily="34" charset="0"/>
              </a:rPr>
              <a:t> = Πωλήσεις / συνολικό ενεργητικό</a:t>
            </a:r>
          </a:p>
          <a:p>
            <a:pPr algn="just" eaLnBrk="1" hangingPunct="1">
              <a:lnSpc>
                <a:spcPct val="80000"/>
              </a:lnSpc>
            </a:pPr>
            <a:r>
              <a:rPr lang="el-GR" sz="2100" dirty="0" smtClean="0">
                <a:latin typeface="Arial" pitchFamily="34" charset="0"/>
              </a:rPr>
              <a:t>Ο στόχος της ανάλυσης είναι ο </a:t>
            </a:r>
            <a:r>
              <a:rPr lang="el-GR" sz="2100" dirty="0" smtClean="0">
                <a:solidFill>
                  <a:srgbClr val="996600"/>
                </a:solidFill>
                <a:latin typeface="Arial" pitchFamily="34" charset="0"/>
              </a:rPr>
              <a:t>διαχωρισμός των επιχειρήσεων σε χρεοκοπημένες εταιρείες και σε μη χρεοκοπημένες εταιρείες. </a:t>
            </a:r>
            <a:r>
              <a:rPr lang="el-GR" sz="2100" dirty="0" smtClean="0">
                <a:latin typeface="Arial" pitchFamily="34" charset="0"/>
              </a:rPr>
              <a:t>Η εξίσωση της αξιολόγησης έχει τη μορφή:</a:t>
            </a:r>
          </a:p>
          <a:p>
            <a:pPr algn="just" eaLnBrk="1" hangingPunct="1">
              <a:lnSpc>
                <a:spcPct val="80000"/>
              </a:lnSpc>
              <a:buFontTx/>
              <a:buNone/>
            </a:pPr>
            <a:r>
              <a:rPr lang="el-GR" sz="2100" b="1" dirty="0" smtClean="0">
                <a:solidFill>
                  <a:srgbClr val="00B0F0"/>
                </a:solidFill>
                <a:latin typeface="Arial" pitchFamily="34" charset="0"/>
              </a:rPr>
              <a:t>Ζ = 1,2 Χ</a:t>
            </a:r>
            <a:r>
              <a:rPr lang="el-GR" sz="2100" b="1" baseline="-25000" dirty="0" smtClean="0">
                <a:solidFill>
                  <a:srgbClr val="00B0F0"/>
                </a:solidFill>
                <a:latin typeface="Arial" pitchFamily="34" charset="0"/>
              </a:rPr>
              <a:t>1</a:t>
            </a:r>
            <a:r>
              <a:rPr lang="el-GR" sz="2100" b="1" dirty="0" smtClean="0">
                <a:solidFill>
                  <a:srgbClr val="00B0F0"/>
                </a:solidFill>
                <a:latin typeface="Arial" pitchFamily="34" charset="0"/>
              </a:rPr>
              <a:t> + 1,4 Χ</a:t>
            </a:r>
            <a:r>
              <a:rPr lang="el-GR" sz="2100" b="1" baseline="-25000" dirty="0" smtClean="0">
                <a:solidFill>
                  <a:srgbClr val="00B0F0"/>
                </a:solidFill>
                <a:latin typeface="Arial" pitchFamily="34" charset="0"/>
              </a:rPr>
              <a:t>2</a:t>
            </a:r>
            <a:r>
              <a:rPr lang="el-GR" sz="2100" b="1" dirty="0" smtClean="0">
                <a:solidFill>
                  <a:srgbClr val="00B0F0"/>
                </a:solidFill>
                <a:latin typeface="Arial" pitchFamily="34" charset="0"/>
              </a:rPr>
              <a:t> + 3,3 Χ</a:t>
            </a:r>
            <a:r>
              <a:rPr lang="el-GR" sz="2100" b="1" baseline="-25000" dirty="0" smtClean="0">
                <a:solidFill>
                  <a:srgbClr val="00B0F0"/>
                </a:solidFill>
                <a:latin typeface="Arial" pitchFamily="34" charset="0"/>
              </a:rPr>
              <a:t>3</a:t>
            </a:r>
            <a:r>
              <a:rPr lang="el-GR" sz="2100" b="1" dirty="0" smtClean="0">
                <a:solidFill>
                  <a:srgbClr val="00B0F0"/>
                </a:solidFill>
                <a:latin typeface="Arial" pitchFamily="34" charset="0"/>
              </a:rPr>
              <a:t> + 0,6 Χ</a:t>
            </a:r>
            <a:r>
              <a:rPr lang="el-GR" sz="2100" b="1" baseline="-25000" dirty="0" smtClean="0">
                <a:solidFill>
                  <a:srgbClr val="00B0F0"/>
                </a:solidFill>
                <a:latin typeface="Arial" pitchFamily="34" charset="0"/>
              </a:rPr>
              <a:t>4</a:t>
            </a:r>
            <a:r>
              <a:rPr lang="el-GR" sz="2100" b="1" dirty="0" smtClean="0">
                <a:solidFill>
                  <a:srgbClr val="00B0F0"/>
                </a:solidFill>
                <a:latin typeface="Arial" pitchFamily="34" charset="0"/>
              </a:rPr>
              <a:t> + 1,0 Χ</a:t>
            </a:r>
            <a:r>
              <a:rPr lang="el-GR" sz="2100" b="1" baseline="-25000" dirty="0" smtClean="0">
                <a:solidFill>
                  <a:srgbClr val="00B0F0"/>
                </a:solidFill>
                <a:latin typeface="Arial" pitchFamily="34" charset="0"/>
              </a:rPr>
              <a:t>5</a:t>
            </a:r>
            <a:endParaRPr lang="en-US" sz="2100" b="1" baseline="-25000" dirty="0" smtClean="0">
              <a:solidFill>
                <a:srgbClr val="00B0F0"/>
              </a:solidFill>
              <a:latin typeface="Arial" pitchFamily="34" charset="0"/>
            </a:endParaRPr>
          </a:p>
          <a:p>
            <a:pPr algn="just" eaLnBrk="1" hangingPunct="1">
              <a:lnSpc>
                <a:spcPct val="80000"/>
              </a:lnSpc>
            </a:pPr>
            <a:r>
              <a:rPr lang="el-GR" sz="2100" dirty="0" smtClean="0">
                <a:solidFill>
                  <a:srgbClr val="002060"/>
                </a:solidFill>
                <a:latin typeface="Arial" pitchFamily="34" charset="0"/>
              </a:rPr>
              <a:t>Όσο υψηλότερη είναι η τιμή του </a:t>
            </a:r>
            <a:r>
              <a:rPr lang="en-US" sz="2100" dirty="0" smtClean="0">
                <a:solidFill>
                  <a:srgbClr val="002060"/>
                </a:solidFill>
                <a:latin typeface="Arial" pitchFamily="34" charset="0"/>
              </a:rPr>
              <a:t>“</a:t>
            </a:r>
            <a:r>
              <a:rPr lang="el-GR" sz="2100" dirty="0" smtClean="0">
                <a:solidFill>
                  <a:srgbClr val="002060"/>
                </a:solidFill>
                <a:latin typeface="Arial" pitchFamily="34" charset="0"/>
              </a:rPr>
              <a:t>Ζ</a:t>
            </a:r>
            <a:r>
              <a:rPr lang="en-US" sz="2100" dirty="0" smtClean="0">
                <a:solidFill>
                  <a:srgbClr val="002060"/>
                </a:solidFill>
                <a:latin typeface="Arial" pitchFamily="34" charset="0"/>
              </a:rPr>
              <a:t>”</a:t>
            </a:r>
            <a:r>
              <a:rPr lang="el-GR" sz="2100" dirty="0" smtClean="0">
                <a:solidFill>
                  <a:srgbClr val="002060"/>
                </a:solidFill>
                <a:latin typeface="Arial" pitchFamily="34" charset="0"/>
              </a:rPr>
              <a:t>, τόσο χαμηλότερη είναι η κατάταξη της εταιρείας</a:t>
            </a:r>
            <a:r>
              <a:rPr lang="el-GR" sz="2100" dirty="0" smtClean="0">
                <a:latin typeface="Arial" pitchFamily="34" charset="0"/>
              </a:rPr>
              <a:t> με βάση την πιθανότητα εμφάνισης πιστωτικού κινδύνου. Συνεπώς μικρές ή αρνητικές τιμές του </a:t>
            </a:r>
            <a:r>
              <a:rPr lang="en-US" sz="2100" dirty="0" smtClean="0">
                <a:latin typeface="Arial" pitchFamily="34" charset="0"/>
              </a:rPr>
              <a:t>“</a:t>
            </a:r>
            <a:r>
              <a:rPr lang="el-GR" sz="2100" dirty="0" smtClean="0">
                <a:latin typeface="Arial" pitchFamily="34" charset="0"/>
              </a:rPr>
              <a:t>Ζ</a:t>
            </a:r>
            <a:r>
              <a:rPr lang="en-US" sz="2100" dirty="0" smtClean="0">
                <a:latin typeface="Arial" pitchFamily="34" charset="0"/>
              </a:rPr>
              <a:t>”</a:t>
            </a:r>
            <a:r>
              <a:rPr lang="el-GR" sz="2100" dirty="0" smtClean="0">
                <a:latin typeface="Arial" pitchFamily="34" charset="0"/>
              </a:rPr>
              <a:t> μπορεί να συνδυάζονται με υψηλή πιθανότητα αθέτησης των υποχρεώσεων. Αν </a:t>
            </a:r>
            <a:r>
              <a:rPr lang="el-GR" sz="2100" dirty="0" smtClean="0">
                <a:solidFill>
                  <a:srgbClr val="002060"/>
                </a:solidFill>
                <a:latin typeface="Arial" pitchFamily="34" charset="0"/>
              </a:rPr>
              <a:t>Ζ&lt;1,81</a:t>
            </a:r>
            <a:r>
              <a:rPr lang="el-GR" sz="2100" dirty="0" smtClean="0">
                <a:latin typeface="Arial" pitchFamily="34" charset="0"/>
              </a:rPr>
              <a:t>, αυτό αποδίδεται στην ομάδα πτώχευσης (αλλιώς στην ομάδα μη πτώχευσης).</a:t>
            </a:r>
          </a:p>
        </p:txBody>
      </p:sp>
    </p:spTree>
  </p:cSld>
  <p:clrMapOvr>
    <a:masterClrMapping/>
  </p:clrMapOvr>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404813"/>
          </a:xfrm>
        </p:spPr>
        <p:txBody>
          <a:bodyPr rtlCol="0">
            <a:noAutofit/>
          </a:bodyPr>
          <a:lstStyle/>
          <a:p>
            <a:pPr eaLnBrk="1" fontAlgn="auto" hangingPunct="1">
              <a:spcAft>
                <a:spcPts val="0"/>
              </a:spcAft>
              <a:defRPr/>
            </a:pPr>
            <a:r>
              <a:rPr lang="en-US" sz="3200" b="1" dirty="0" smtClean="0">
                <a:latin typeface="Arial" charset="0"/>
              </a:rPr>
              <a:t>Logit </a:t>
            </a:r>
            <a:r>
              <a:rPr lang="el-GR" sz="3200" b="1" dirty="0" smtClean="0">
                <a:latin typeface="Arial" charset="0"/>
              </a:rPr>
              <a:t>μοντέλα</a:t>
            </a:r>
            <a:endParaRPr lang="en-GB" sz="3200" b="1" dirty="0" smtClean="0">
              <a:latin typeface="Arial" charset="0"/>
            </a:endParaRPr>
          </a:p>
        </p:txBody>
      </p:sp>
      <p:sp>
        <p:nvSpPr>
          <p:cNvPr id="38915" name="Rectangle 3"/>
          <p:cNvSpPr>
            <a:spLocks noGrp="1" noChangeArrowheads="1"/>
          </p:cNvSpPr>
          <p:nvPr>
            <p:ph type="body" idx="1"/>
          </p:nvPr>
        </p:nvSpPr>
        <p:spPr>
          <a:xfrm>
            <a:off x="0" y="476250"/>
            <a:ext cx="9144000" cy="6381750"/>
          </a:xfrm>
        </p:spPr>
        <p:txBody>
          <a:bodyPr/>
          <a:lstStyle/>
          <a:p>
            <a:pPr eaLnBrk="1" hangingPunct="1">
              <a:lnSpc>
                <a:spcPct val="90000"/>
              </a:lnSpc>
            </a:pPr>
            <a:r>
              <a:rPr lang="el-GR" sz="2100" dirty="0" smtClean="0">
                <a:latin typeface="Arial" pitchFamily="34" charset="0"/>
              </a:rPr>
              <a:t>Το υπόδειγμα </a:t>
            </a:r>
            <a:r>
              <a:rPr lang="en-US" sz="2100" dirty="0" smtClean="0">
                <a:latin typeface="Arial" pitchFamily="34" charset="0"/>
              </a:rPr>
              <a:t>Chesser </a:t>
            </a:r>
            <a:r>
              <a:rPr lang="el-GR" sz="2100" dirty="0" smtClean="0">
                <a:latin typeface="Arial" pitchFamily="34" charset="0"/>
              </a:rPr>
              <a:t>έχει </a:t>
            </a:r>
            <a:r>
              <a:rPr lang="en-US" sz="2100" dirty="0" smtClean="0">
                <a:latin typeface="Arial" pitchFamily="34" charset="0"/>
              </a:rPr>
              <a:t>6</a:t>
            </a:r>
            <a:r>
              <a:rPr lang="el-GR" sz="2100" dirty="0" smtClean="0">
                <a:latin typeface="Arial" pitchFamily="34" charset="0"/>
              </a:rPr>
              <a:t> μεταβλητές:</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1</a:t>
            </a:r>
            <a:r>
              <a:rPr lang="el-GR" sz="2100" dirty="0" smtClean="0">
                <a:solidFill>
                  <a:srgbClr val="7030A0"/>
                </a:solidFill>
                <a:latin typeface="Arial" pitchFamily="34" charset="0"/>
              </a:rPr>
              <a:t> = </a:t>
            </a:r>
            <a:r>
              <a:rPr lang="en-US" sz="2100" dirty="0" smtClean="0">
                <a:solidFill>
                  <a:srgbClr val="7030A0"/>
                </a:solidFill>
                <a:latin typeface="Arial" pitchFamily="34" charset="0"/>
              </a:rPr>
              <a:t>(</a:t>
            </a:r>
            <a:r>
              <a:rPr lang="el-GR" sz="2100" dirty="0" smtClean="0">
                <a:solidFill>
                  <a:srgbClr val="7030A0"/>
                </a:solidFill>
                <a:latin typeface="Arial" pitchFamily="34" charset="0"/>
              </a:rPr>
              <a:t>μετρητά + εμπορεύσιμα χρεόγραφα) / συνολικό ενεργητικό</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2</a:t>
            </a:r>
            <a:r>
              <a:rPr lang="el-GR" sz="2100" dirty="0" smtClean="0">
                <a:solidFill>
                  <a:srgbClr val="7030A0"/>
                </a:solidFill>
                <a:latin typeface="Arial" pitchFamily="34" charset="0"/>
              </a:rPr>
              <a:t> = καθαρές πωλήσεις / (μετρητά + εμπορεύσιμα χρεόγραφα)</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3</a:t>
            </a:r>
            <a:r>
              <a:rPr lang="el-GR" sz="2100" dirty="0" smtClean="0">
                <a:solidFill>
                  <a:srgbClr val="7030A0"/>
                </a:solidFill>
                <a:latin typeface="Arial" pitchFamily="34" charset="0"/>
              </a:rPr>
              <a:t> = κέρδη προ τόκων και φόρων / συνολικό ενεργητικό</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4</a:t>
            </a:r>
            <a:r>
              <a:rPr lang="el-GR" sz="2100" dirty="0" smtClean="0">
                <a:solidFill>
                  <a:srgbClr val="7030A0"/>
                </a:solidFill>
                <a:latin typeface="Arial" pitchFamily="34" charset="0"/>
              </a:rPr>
              <a:t> = συνολικό χρέος / συνολικό ενεργητικό</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5</a:t>
            </a:r>
            <a:r>
              <a:rPr lang="el-GR" sz="2100" dirty="0" smtClean="0">
                <a:solidFill>
                  <a:srgbClr val="7030A0"/>
                </a:solidFill>
                <a:latin typeface="Arial" pitchFamily="34" charset="0"/>
              </a:rPr>
              <a:t> = πάγια στοιχεία ενεργητικού / καθαρή αξία</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6</a:t>
            </a:r>
            <a:r>
              <a:rPr lang="el-GR" sz="2100" dirty="0" smtClean="0">
                <a:solidFill>
                  <a:srgbClr val="7030A0"/>
                </a:solidFill>
                <a:latin typeface="Arial" pitchFamily="34" charset="0"/>
              </a:rPr>
              <a:t> = κεφάλαιο κίνησης / καθαρές πωλήσεις</a:t>
            </a:r>
          </a:p>
          <a:p>
            <a:pPr eaLnBrk="1" hangingPunct="1">
              <a:lnSpc>
                <a:spcPct val="90000"/>
              </a:lnSpc>
            </a:pPr>
            <a:r>
              <a:rPr lang="el-GR" sz="2100" dirty="0" smtClean="0">
                <a:latin typeface="Arial" pitchFamily="34" charset="0"/>
              </a:rPr>
              <a:t>Το μοντέλο αυτό χρησιμοποιεί μία στατιστική που αποκαλείται </a:t>
            </a:r>
            <a:r>
              <a:rPr lang="el-GR" sz="2100" dirty="0" smtClean="0">
                <a:solidFill>
                  <a:srgbClr val="C00000"/>
                </a:solidFill>
                <a:latin typeface="Arial" pitchFamily="34" charset="0"/>
              </a:rPr>
              <a:t>ανάλυση </a:t>
            </a:r>
            <a:r>
              <a:rPr lang="en-US" sz="2100" dirty="0" smtClean="0">
                <a:solidFill>
                  <a:srgbClr val="C00000"/>
                </a:solidFill>
                <a:latin typeface="Arial" pitchFamily="34" charset="0"/>
              </a:rPr>
              <a:t>logit</a:t>
            </a:r>
            <a:r>
              <a:rPr lang="el-GR" sz="2100" dirty="0" smtClean="0">
                <a:solidFill>
                  <a:srgbClr val="C00000"/>
                </a:solidFill>
                <a:latin typeface="Arial" pitchFamily="34" charset="0"/>
              </a:rPr>
              <a:t>. </a:t>
            </a:r>
            <a:r>
              <a:rPr lang="el-GR" sz="2100" dirty="0" smtClean="0">
                <a:latin typeface="Arial" pitchFamily="34" charset="0"/>
              </a:rPr>
              <a:t>Οι υπολογισμένοι συντελεστές, συμπεριλαμβανομένου ενός όρου διαφοράς ύψους, είναι:</a:t>
            </a:r>
          </a:p>
          <a:p>
            <a:pPr algn="ctr" eaLnBrk="1" hangingPunct="1">
              <a:lnSpc>
                <a:spcPct val="90000"/>
              </a:lnSpc>
              <a:buFontTx/>
              <a:buNone/>
            </a:pPr>
            <a:r>
              <a:rPr lang="en-US" sz="1900" b="1" dirty="0" smtClean="0">
                <a:solidFill>
                  <a:srgbClr val="00B050"/>
                </a:solidFill>
                <a:latin typeface="Arial" pitchFamily="34" charset="0"/>
              </a:rPr>
              <a:t>y</a:t>
            </a:r>
            <a:r>
              <a:rPr lang="el-GR" sz="1900" b="1" dirty="0" smtClean="0">
                <a:solidFill>
                  <a:srgbClr val="00B050"/>
                </a:solidFill>
                <a:latin typeface="Arial" pitchFamily="34" charset="0"/>
              </a:rPr>
              <a:t> = </a:t>
            </a:r>
            <a:r>
              <a:rPr lang="en-US" sz="1900" b="1" dirty="0" smtClean="0">
                <a:solidFill>
                  <a:srgbClr val="00B050"/>
                </a:solidFill>
                <a:latin typeface="Arial" pitchFamily="34" charset="0"/>
              </a:rPr>
              <a:t>-2,0434 – 5,24</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1</a:t>
            </a:r>
            <a:r>
              <a:rPr lang="el-GR" sz="1900" b="1" dirty="0" smtClean="0">
                <a:solidFill>
                  <a:srgbClr val="00B050"/>
                </a:solidFill>
                <a:latin typeface="Arial" pitchFamily="34" charset="0"/>
              </a:rPr>
              <a:t> + </a:t>
            </a:r>
            <a:r>
              <a:rPr lang="en-US" sz="1900" b="1" dirty="0" smtClean="0">
                <a:solidFill>
                  <a:srgbClr val="00B050"/>
                </a:solidFill>
                <a:latin typeface="Arial" pitchFamily="34" charset="0"/>
              </a:rPr>
              <a:t>0,0053</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2</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6,650</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3</a:t>
            </a:r>
            <a:r>
              <a:rPr lang="el-GR" sz="1900" b="1" dirty="0" smtClean="0">
                <a:solidFill>
                  <a:srgbClr val="00B050"/>
                </a:solidFill>
                <a:latin typeface="Arial" pitchFamily="34" charset="0"/>
              </a:rPr>
              <a:t> + </a:t>
            </a:r>
            <a:r>
              <a:rPr lang="en-US" sz="1900" b="1" dirty="0" smtClean="0">
                <a:solidFill>
                  <a:srgbClr val="00B050"/>
                </a:solidFill>
                <a:latin typeface="Arial" pitchFamily="34" charset="0"/>
              </a:rPr>
              <a:t>4,4009</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4</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0,0791</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5</a:t>
            </a:r>
            <a:r>
              <a:rPr lang="en-US" sz="1900" b="1" dirty="0" smtClean="0">
                <a:solidFill>
                  <a:srgbClr val="00B050"/>
                </a:solidFill>
                <a:latin typeface="Arial" pitchFamily="34" charset="0"/>
              </a:rPr>
              <a:t> – 0,1020 X</a:t>
            </a:r>
            <a:r>
              <a:rPr lang="en-US" sz="1900" b="1" baseline="-25000" dirty="0" smtClean="0">
                <a:solidFill>
                  <a:srgbClr val="00B050"/>
                </a:solidFill>
                <a:latin typeface="Arial" pitchFamily="34" charset="0"/>
              </a:rPr>
              <a:t>6</a:t>
            </a:r>
          </a:p>
          <a:p>
            <a:pPr eaLnBrk="1" hangingPunct="1">
              <a:lnSpc>
                <a:spcPct val="90000"/>
              </a:lnSpc>
            </a:pPr>
            <a:r>
              <a:rPr lang="en-US" sz="2100" dirty="0" smtClean="0">
                <a:latin typeface="Arial" pitchFamily="34" charset="0"/>
              </a:rPr>
              <a:t>H </a:t>
            </a:r>
            <a:r>
              <a:rPr lang="el-GR" sz="2100" dirty="0" smtClean="0">
                <a:latin typeface="Arial" pitchFamily="34" charset="0"/>
              </a:rPr>
              <a:t>μεταβλητή </a:t>
            </a:r>
            <a:r>
              <a:rPr lang="en-US" sz="2100" dirty="0" smtClean="0">
                <a:latin typeface="Arial" pitchFamily="34" charset="0"/>
              </a:rPr>
              <a:t>y </a:t>
            </a:r>
            <a:r>
              <a:rPr lang="el-GR" sz="2100" dirty="0" smtClean="0">
                <a:latin typeface="Arial" pitchFamily="34" charset="0"/>
              </a:rPr>
              <a:t>χρησιμοποιείται στον ακόλουθο τύπο για τον καθορισμό της πιθανότητας της μη συμμόρφωσης, </a:t>
            </a:r>
            <a:r>
              <a:rPr lang="en-US" sz="2100" dirty="0" smtClean="0">
                <a:latin typeface="Arial" pitchFamily="34" charset="0"/>
              </a:rPr>
              <a:t>P</a:t>
            </a:r>
            <a:r>
              <a:rPr lang="el-GR" sz="2100" dirty="0" smtClean="0">
                <a:latin typeface="Arial" pitchFamily="34" charset="0"/>
              </a:rPr>
              <a:t>:</a:t>
            </a:r>
            <a:endParaRPr lang="en-US" sz="2100" dirty="0" smtClean="0">
              <a:latin typeface="Arial" pitchFamily="34" charset="0"/>
            </a:endParaRPr>
          </a:p>
          <a:p>
            <a:pPr algn="ctr" eaLnBrk="1" hangingPunct="1">
              <a:lnSpc>
                <a:spcPct val="90000"/>
              </a:lnSpc>
              <a:buFontTx/>
              <a:buNone/>
            </a:pPr>
            <a:r>
              <a:rPr lang="en-US" sz="2100" b="1" dirty="0" smtClean="0">
                <a:solidFill>
                  <a:srgbClr val="C00000"/>
                </a:solidFill>
                <a:latin typeface="Arial" pitchFamily="34" charset="0"/>
              </a:rPr>
              <a:t>P = 1 / (1 + e</a:t>
            </a:r>
            <a:r>
              <a:rPr lang="en-US" sz="2100" b="1" baseline="30000" dirty="0" smtClean="0">
                <a:solidFill>
                  <a:srgbClr val="C00000"/>
                </a:solidFill>
                <a:latin typeface="Arial" pitchFamily="34" charset="0"/>
              </a:rPr>
              <a:t>-y</a:t>
            </a:r>
            <a:r>
              <a:rPr lang="en-US" sz="2100" b="1" dirty="0" smtClean="0">
                <a:solidFill>
                  <a:srgbClr val="C00000"/>
                </a:solidFill>
                <a:latin typeface="Arial" pitchFamily="34" charset="0"/>
              </a:rPr>
              <a:t>)</a:t>
            </a:r>
          </a:p>
          <a:p>
            <a:pPr eaLnBrk="1" hangingPunct="1">
              <a:lnSpc>
                <a:spcPct val="90000"/>
              </a:lnSpc>
            </a:pPr>
            <a:r>
              <a:rPr lang="el-GR" sz="2100" dirty="0" smtClean="0">
                <a:latin typeface="Arial" pitchFamily="34" charset="0"/>
              </a:rPr>
              <a:t>Όσο υψηλότερη είναι η αξία του </a:t>
            </a:r>
            <a:r>
              <a:rPr lang="en-US" sz="2100" dirty="0" smtClean="0">
                <a:latin typeface="Arial" pitchFamily="34" charset="0"/>
              </a:rPr>
              <a:t>y </a:t>
            </a:r>
            <a:r>
              <a:rPr lang="el-GR" sz="2100" dirty="0" smtClean="0">
                <a:latin typeface="Arial" pitchFamily="34" charset="0"/>
              </a:rPr>
              <a:t>τόσο υψηλότερη είναι η πιθανότητα μη συμμόρφωσης για ένα συγκεκριμένο δανειζόμενο. Αν </a:t>
            </a:r>
            <a:r>
              <a:rPr lang="en-US" sz="2100" dirty="0" smtClean="0">
                <a:latin typeface="Arial" pitchFamily="34" charset="0"/>
              </a:rPr>
              <a:t>P&gt;0,50</a:t>
            </a:r>
            <a:r>
              <a:rPr lang="el-GR" sz="2100" dirty="0" smtClean="0">
                <a:latin typeface="Arial" pitchFamily="34" charset="0"/>
              </a:rPr>
              <a:t>, αποδίδεται στην ομάδα μη συμμόρφωσης.</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2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0" y="274638"/>
            <a:ext cx="9144000" cy="1143000"/>
          </a:xfrm>
        </p:spPr>
        <p:txBody>
          <a:bodyPr/>
          <a:lstStyle/>
          <a:p>
            <a:r>
              <a:rPr lang="el-GR" b="1" dirty="0"/>
              <a:t>Οι 5 βασικές εξισώσεις της λογιστικής</a:t>
            </a:r>
          </a:p>
        </p:txBody>
      </p:sp>
      <p:sp>
        <p:nvSpPr>
          <p:cNvPr id="26627" name="Rectangle 1027"/>
          <p:cNvSpPr>
            <a:spLocks noGrp="1" noChangeArrowheads="1"/>
          </p:cNvSpPr>
          <p:nvPr>
            <p:ph type="body" idx="1"/>
          </p:nvPr>
        </p:nvSpPr>
        <p:spPr>
          <a:xfrm>
            <a:off x="0" y="1600200"/>
            <a:ext cx="9144000" cy="4781128"/>
          </a:xfrm>
        </p:spPr>
        <p:txBody>
          <a:bodyPr/>
          <a:lstStyle/>
          <a:p>
            <a:r>
              <a:rPr lang="el-GR" dirty="0"/>
              <a:t>Εξίσωση </a:t>
            </a:r>
            <a:r>
              <a:rPr lang="el-GR" dirty="0" smtClean="0"/>
              <a:t>ισολογισμού:</a:t>
            </a:r>
            <a:r>
              <a:rPr lang="en-US" dirty="0" smtClean="0"/>
              <a:t> </a:t>
            </a:r>
            <a:r>
              <a:rPr lang="el-GR" dirty="0" smtClean="0"/>
              <a:t>Ε=Π</a:t>
            </a:r>
            <a:endParaRPr lang="el-GR" dirty="0"/>
          </a:p>
          <a:p>
            <a:endParaRPr lang="el-GR" dirty="0" smtClean="0"/>
          </a:p>
          <a:p>
            <a:r>
              <a:rPr lang="el-GR" dirty="0" smtClean="0"/>
              <a:t>Εξίσωση </a:t>
            </a:r>
            <a:r>
              <a:rPr lang="el-GR" dirty="0"/>
              <a:t>καθαρού </a:t>
            </a:r>
            <a:r>
              <a:rPr lang="el-GR" dirty="0" smtClean="0"/>
              <a:t>κέρδους με αποθήκης</a:t>
            </a:r>
            <a:endParaRPr lang="el-GR" dirty="0"/>
          </a:p>
          <a:p>
            <a:endParaRPr lang="el-GR" dirty="0" smtClean="0"/>
          </a:p>
          <a:p>
            <a:r>
              <a:rPr lang="el-GR" dirty="0" smtClean="0"/>
              <a:t>Εξίσωση </a:t>
            </a:r>
            <a:r>
              <a:rPr lang="el-GR" dirty="0"/>
              <a:t>κερδών-φόρων-μερισμάτων</a:t>
            </a:r>
          </a:p>
          <a:p>
            <a:endParaRPr lang="el-GR" dirty="0" smtClean="0"/>
          </a:p>
          <a:p>
            <a:r>
              <a:rPr lang="el-GR" dirty="0" smtClean="0"/>
              <a:t>Εξίσωση </a:t>
            </a:r>
            <a:r>
              <a:rPr lang="el-GR" dirty="0"/>
              <a:t>ιδίων κεφαλαίων-μετοχικού κεφαλαίου</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850" y="0"/>
            <a:ext cx="8569325" cy="476250"/>
          </a:xfrm>
        </p:spPr>
        <p:txBody>
          <a:bodyPr/>
          <a:lstStyle/>
          <a:p>
            <a:pPr eaLnBrk="1" hangingPunct="1"/>
            <a:r>
              <a:rPr lang="en-GB" sz="2400" b="1" dirty="0" smtClean="0">
                <a:latin typeface="Arial" pitchFamily="34" charset="0"/>
              </a:rPr>
              <a:t>Προβλήματα με τα </a:t>
            </a:r>
            <a:r>
              <a:rPr lang="el-GR" sz="2400" b="1" dirty="0" smtClean="0">
                <a:latin typeface="Arial" pitchFamily="34" charset="0"/>
              </a:rPr>
              <a:t>γραμμικά μοντέλα διαχωρισμού</a:t>
            </a:r>
            <a:endParaRPr lang="en-GB" sz="2400" b="1" dirty="0" smtClean="0">
              <a:latin typeface="Arial" pitchFamily="34" charset="0"/>
            </a:endParaRPr>
          </a:p>
        </p:txBody>
      </p:sp>
      <p:sp>
        <p:nvSpPr>
          <p:cNvPr id="39939" name="Rectangle 3"/>
          <p:cNvSpPr>
            <a:spLocks noGrp="1" noChangeArrowheads="1"/>
          </p:cNvSpPr>
          <p:nvPr>
            <p:ph type="body" idx="1"/>
          </p:nvPr>
        </p:nvSpPr>
        <p:spPr>
          <a:xfrm>
            <a:off x="0" y="549275"/>
            <a:ext cx="9144000" cy="6308725"/>
          </a:xfrm>
        </p:spPr>
        <p:txBody>
          <a:bodyPr/>
          <a:lstStyle/>
          <a:p>
            <a:pPr algn="just" eaLnBrk="1" hangingPunct="1"/>
            <a:r>
              <a:rPr lang="el-GR" sz="2100" dirty="0" smtClean="0">
                <a:latin typeface="Arial" pitchFamily="34" charset="0"/>
              </a:rPr>
              <a:t>Το πρώτο πρόβλημα είναι ότι το μοντέλο αυτό διαχωρίζει τη συμπεριφορά των πελατών σε δύο ακραίες κατηγορίες: «καλά» και «κακά» δάνεια. Γνωρίζουμε όμως ότι ο </a:t>
            </a:r>
            <a:r>
              <a:rPr lang="el-GR" sz="2100" u="sng" dirty="0" smtClean="0">
                <a:solidFill>
                  <a:srgbClr val="C00000"/>
                </a:solidFill>
                <a:latin typeface="Arial" pitchFamily="34" charset="0"/>
              </a:rPr>
              <a:t>βαθμός αθέτησης της υποσχόμενης πληρωμής δεν είναι ο ίδιος</a:t>
            </a:r>
            <a:r>
              <a:rPr lang="el-GR" sz="2100" dirty="0" smtClean="0">
                <a:solidFill>
                  <a:srgbClr val="C00000"/>
                </a:solidFill>
                <a:latin typeface="Arial" pitchFamily="34" charset="0"/>
              </a:rPr>
              <a:t> </a:t>
            </a:r>
            <a:r>
              <a:rPr lang="el-GR" sz="2100" dirty="0" smtClean="0">
                <a:latin typeface="Arial" pitchFamily="34" charset="0"/>
              </a:rPr>
              <a:t>(μπορεί να μην πληρώνεται τόκος, κεφάλαιο, ή όλη η δόση).</a:t>
            </a:r>
          </a:p>
          <a:p>
            <a:pPr algn="just" eaLnBrk="1" hangingPunct="1"/>
            <a:r>
              <a:rPr lang="el-GR" sz="2100" dirty="0" smtClean="0">
                <a:latin typeface="Arial" pitchFamily="34" charset="0"/>
              </a:rPr>
              <a:t>Το δεύτερο πρόβλημα είναι ότι δεν υπάρχει κάποιος προφανής </a:t>
            </a:r>
            <a:r>
              <a:rPr lang="el-GR" sz="2100" u="sng" dirty="0" smtClean="0">
                <a:solidFill>
                  <a:srgbClr val="006600"/>
                </a:solidFill>
                <a:latin typeface="Arial" pitchFamily="34" charset="0"/>
              </a:rPr>
              <a:t>οικονομικός λόγος να αναμένουμε οι συντελεστές των μοντέλων να είναι σταθεροί διαχρονικά</a:t>
            </a:r>
            <a:r>
              <a:rPr lang="el-GR" sz="2100" dirty="0" smtClean="0">
                <a:solidFill>
                  <a:srgbClr val="006600"/>
                </a:solidFill>
                <a:latin typeface="Arial" pitchFamily="34" charset="0"/>
              </a:rPr>
              <a:t>. </a:t>
            </a:r>
            <a:r>
              <a:rPr lang="el-GR" sz="2100" dirty="0" smtClean="0">
                <a:latin typeface="Arial" pitchFamily="34" charset="0"/>
              </a:rPr>
              <a:t>Ειδικότερα, εξαιτίας αλλαγών στο ευρύτερο οικονομικό περιβάλλον, μπορεί να υπάρξουν αλλαγές στην αξία των μεταβλητών. Επίσης το μοντέλο θεωρεί ότι οι </a:t>
            </a:r>
            <a:r>
              <a:rPr lang="el-GR" sz="2100" u="sng" dirty="0" smtClean="0">
                <a:solidFill>
                  <a:srgbClr val="800080"/>
                </a:solidFill>
                <a:latin typeface="Arial" pitchFamily="34" charset="0"/>
              </a:rPr>
              <a:t>μεταβλητές είναι ανεξάρτητες μεταξύ τους, κάτι το οποίο μπορεί να μην υφίσταται</a:t>
            </a:r>
            <a:r>
              <a:rPr lang="el-GR" sz="2100" dirty="0" smtClean="0">
                <a:solidFill>
                  <a:srgbClr val="800080"/>
                </a:solidFill>
                <a:latin typeface="Arial" pitchFamily="34" charset="0"/>
              </a:rPr>
              <a:t>. </a:t>
            </a:r>
          </a:p>
          <a:p>
            <a:pPr algn="just" eaLnBrk="1" hangingPunct="1"/>
            <a:r>
              <a:rPr lang="el-GR" sz="2100" dirty="0" smtClean="0">
                <a:latin typeface="Arial" pitchFamily="34" charset="0"/>
              </a:rPr>
              <a:t>Το τρίτο πρόβλημα είναι ότι </a:t>
            </a:r>
            <a:r>
              <a:rPr lang="el-GR" sz="2100" u="sng" dirty="0" smtClean="0">
                <a:solidFill>
                  <a:srgbClr val="0070C0"/>
                </a:solidFill>
                <a:latin typeface="Arial" pitchFamily="34" charset="0"/>
              </a:rPr>
              <a:t>αγνοεί κάποιες σημαντικές, αλλά δύσκολες στον προσδιορισμό, μεταβλητές, που μπορεί να παίζουν κάποιο σημαντικό ρόλο στην απόφαση για χορήγηση του δανείου</a:t>
            </a:r>
            <a:r>
              <a:rPr lang="el-GR" sz="2100" dirty="0" smtClean="0">
                <a:solidFill>
                  <a:srgbClr val="0070C0"/>
                </a:solidFill>
                <a:latin typeface="Arial" pitchFamily="34" charset="0"/>
              </a:rPr>
              <a:t> </a:t>
            </a:r>
            <a:r>
              <a:rPr lang="el-GR" sz="2100" dirty="0" smtClean="0">
                <a:latin typeface="Arial" pitchFamily="34" charset="0"/>
              </a:rPr>
              <a:t>(π.χ. φήμη και μακροπρόθεσμες σχέσεις πιστωτή και πιστούχου). Επίσης σπάνια τα μοντέλα αξιοποιούν </a:t>
            </a:r>
            <a:r>
              <a:rPr lang="el-GR" sz="2100" u="sng" dirty="0" smtClean="0">
                <a:solidFill>
                  <a:srgbClr val="FF0000"/>
                </a:solidFill>
                <a:latin typeface="Arial" pitchFamily="34" charset="0"/>
              </a:rPr>
              <a:t>δημόσια διαθέσιμες πληροφορίες</a:t>
            </a:r>
            <a:r>
              <a:rPr lang="el-GR" sz="2100" dirty="0" smtClean="0">
                <a:latin typeface="Arial" pitchFamily="34" charset="0"/>
              </a:rPr>
              <a:t>, όπως π.χ. η τιμή των μετοχών ή των χρεογράφων της εταιρείας.</a:t>
            </a:r>
          </a:p>
        </p:txBody>
      </p:sp>
    </p:spTree>
  </p:cSld>
  <p:clrMapOvr>
    <a:masterClrMapping/>
  </p:clrMapOvr>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274638"/>
            <a:ext cx="9144000" cy="706090"/>
          </a:xfrm>
        </p:spPr>
        <p:txBody>
          <a:bodyPr/>
          <a:lstStyle/>
          <a:p>
            <a:r>
              <a:rPr lang="en-US" sz="4000" b="1" dirty="0"/>
              <a:t>How Firms Make Credit Decisions</a:t>
            </a:r>
          </a:p>
        </p:txBody>
      </p:sp>
      <p:sp>
        <p:nvSpPr>
          <p:cNvPr id="80899" name="Rectangle 3"/>
          <p:cNvSpPr>
            <a:spLocks noGrp="1" noChangeArrowheads="1"/>
          </p:cNvSpPr>
          <p:nvPr>
            <p:ph type="body" idx="1"/>
          </p:nvPr>
        </p:nvSpPr>
        <p:spPr>
          <a:xfrm>
            <a:off x="0" y="980728"/>
            <a:ext cx="9144000" cy="5877272"/>
          </a:xfrm>
        </p:spPr>
        <p:txBody>
          <a:bodyPr/>
          <a:lstStyle/>
          <a:p>
            <a:pPr marL="457200" indent="-457200" algn="ctr">
              <a:lnSpc>
                <a:spcPct val="90000"/>
              </a:lnSpc>
              <a:buNone/>
            </a:pPr>
            <a:r>
              <a:rPr lang="en-US" sz="2800" b="1" dirty="0">
                <a:solidFill>
                  <a:srgbClr val="002060"/>
                </a:solidFill>
                <a:effectLst>
                  <a:outerShdw blurRad="38100" dist="38100" dir="2700000" algn="tl">
                    <a:srgbClr val="C0C0C0"/>
                  </a:outerShdw>
                </a:effectLst>
              </a:rPr>
              <a:t>The Five Cs of Credit:</a:t>
            </a:r>
          </a:p>
          <a:p>
            <a:pPr marL="457200" indent="-457200">
              <a:lnSpc>
                <a:spcPct val="90000"/>
              </a:lnSpc>
            </a:pPr>
            <a:r>
              <a:rPr lang="en-US" sz="2800" b="1" dirty="0">
                <a:solidFill>
                  <a:srgbClr val="C00000"/>
                </a:solidFill>
              </a:rPr>
              <a:t>Character</a:t>
            </a:r>
            <a:r>
              <a:rPr lang="en-US" sz="2800" dirty="0"/>
              <a:t> is the borrower’s willingness to pay based on past payment patterns.</a:t>
            </a:r>
          </a:p>
          <a:p>
            <a:pPr marL="457200" indent="-457200">
              <a:lnSpc>
                <a:spcPct val="90000"/>
              </a:lnSpc>
            </a:pPr>
            <a:r>
              <a:rPr lang="en-US" sz="2800" b="1" dirty="0">
                <a:solidFill>
                  <a:srgbClr val="006600"/>
                </a:solidFill>
              </a:rPr>
              <a:t>Capacity</a:t>
            </a:r>
            <a:r>
              <a:rPr lang="en-US" sz="2800" dirty="0"/>
              <a:t> is the borrower’s ability to pay based on forecasts of future cash flows.</a:t>
            </a:r>
          </a:p>
          <a:p>
            <a:pPr marL="457200" indent="-457200">
              <a:lnSpc>
                <a:spcPct val="90000"/>
              </a:lnSpc>
            </a:pPr>
            <a:r>
              <a:rPr lang="en-US" sz="2800" b="1" dirty="0">
                <a:solidFill>
                  <a:srgbClr val="002060"/>
                </a:solidFill>
              </a:rPr>
              <a:t>Capital</a:t>
            </a:r>
            <a:r>
              <a:rPr lang="en-US" sz="2800" dirty="0"/>
              <a:t> is how much wealth the borrower has to fall back on.</a:t>
            </a:r>
          </a:p>
          <a:p>
            <a:pPr marL="457200" indent="-457200">
              <a:lnSpc>
                <a:spcPct val="90000"/>
              </a:lnSpc>
            </a:pPr>
            <a:r>
              <a:rPr lang="en-US" sz="2800" b="1" dirty="0">
                <a:solidFill>
                  <a:srgbClr val="7030A0"/>
                </a:solidFill>
              </a:rPr>
              <a:t>Collateral</a:t>
            </a:r>
            <a:r>
              <a:rPr lang="en-US" sz="2800" dirty="0"/>
              <a:t> is what the lender gets if the borrower fails to pay.</a:t>
            </a:r>
          </a:p>
          <a:p>
            <a:pPr marL="457200" indent="-457200">
              <a:lnSpc>
                <a:spcPct val="90000"/>
              </a:lnSpc>
            </a:pPr>
            <a:r>
              <a:rPr lang="en-US" sz="2800" b="1" dirty="0">
                <a:solidFill>
                  <a:srgbClr val="663300"/>
                </a:solidFill>
              </a:rPr>
              <a:t>Conditions</a:t>
            </a:r>
            <a:r>
              <a:rPr lang="en-US" sz="2800" dirty="0"/>
              <a:t> faced by the borrower in the business marketplace are also considered.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wipe(left)">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wipe(left)">
                                      <p:cBhvr>
                                        <p:cTn id="12" dur="500"/>
                                        <p:tgtEl>
                                          <p:spTgt spid="80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wipe(left)">
                                      <p:cBhvr>
                                        <p:cTn id="17" dur="500"/>
                                        <p:tgtEl>
                                          <p:spTgt spid="80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Effect transition="in" filter="wipe(left)">
                                      <p:cBhvr>
                                        <p:cTn id="22" dur="500"/>
                                        <p:tgtEl>
                                          <p:spTgt spid="808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899">
                                            <p:txEl>
                                              <p:pRg st="4" end="4"/>
                                            </p:txEl>
                                          </p:spTgt>
                                        </p:tgtEl>
                                        <p:attrNameLst>
                                          <p:attrName>style.visibility</p:attrName>
                                        </p:attrNameLst>
                                      </p:cBhvr>
                                      <p:to>
                                        <p:strVal val="visible"/>
                                      </p:to>
                                    </p:set>
                                    <p:animEffect transition="in" filter="wipe(left)">
                                      <p:cBhvr>
                                        <p:cTn id="27" dur="500"/>
                                        <p:tgtEl>
                                          <p:spTgt spid="808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899">
                                            <p:txEl>
                                              <p:pRg st="5" end="5"/>
                                            </p:txEl>
                                          </p:spTgt>
                                        </p:tgtEl>
                                        <p:attrNameLst>
                                          <p:attrName>style.visibility</p:attrName>
                                        </p:attrNameLst>
                                      </p:cBhvr>
                                      <p:to>
                                        <p:strVal val="visible"/>
                                      </p:to>
                                    </p:set>
                                    <p:animEffect transition="in" filter="wipe(left)">
                                      <p:cBhvr>
                                        <p:cTn id="32" dur="500"/>
                                        <p:tgtEl>
                                          <p:spTgt spid="8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l-GR" dirty="0"/>
          </a:p>
        </p:txBody>
      </p:sp>
      <p:sp>
        <p:nvSpPr>
          <p:cNvPr id="112643" name="Rectangle 3"/>
          <p:cNvSpPr>
            <a:spLocks noGrp="1" noChangeArrowheads="1"/>
          </p:cNvSpPr>
          <p:nvPr>
            <p:ph type="title"/>
          </p:nvPr>
        </p:nvSpPr>
        <p:spPr>
          <a:noFill/>
          <a:ln/>
        </p:spPr>
        <p:txBody>
          <a:bodyPr lIns="90488" tIns="44450" rIns="90488" bIns="44450"/>
          <a:lstStyle/>
          <a:p>
            <a:r>
              <a:rPr lang="en-US" b="1" dirty="0"/>
              <a:t>The Credit Decision</a:t>
            </a:r>
          </a:p>
        </p:txBody>
      </p:sp>
      <p:sp>
        <p:nvSpPr>
          <p:cNvPr id="112644" name="Rectangle 4"/>
          <p:cNvSpPr>
            <a:spLocks noGrp="1" noChangeArrowheads="1"/>
          </p:cNvSpPr>
          <p:nvPr>
            <p:ph type="body" idx="1"/>
          </p:nvPr>
        </p:nvSpPr>
        <p:spPr>
          <a:noFill/>
          <a:ln/>
        </p:spPr>
        <p:txBody>
          <a:bodyPr lIns="90488" tIns="44450" rIns="90488" bIns="44450"/>
          <a:lstStyle/>
          <a:p>
            <a:pPr>
              <a:buFontTx/>
              <a:buNone/>
            </a:pPr>
            <a:r>
              <a:rPr lang="en-US" sz="2800" b="1" dirty="0"/>
              <a:t>The credit decision and its probable payoffs</a:t>
            </a:r>
          </a:p>
        </p:txBody>
      </p:sp>
      <p:sp>
        <p:nvSpPr>
          <p:cNvPr id="112645" name="Rectangle 5"/>
          <p:cNvSpPr>
            <a:spLocks noChangeArrowheads="1"/>
          </p:cNvSpPr>
          <p:nvPr/>
        </p:nvSpPr>
        <p:spPr bwMode="auto">
          <a:xfrm>
            <a:off x="996950" y="4730750"/>
            <a:ext cx="596900" cy="520700"/>
          </a:xfrm>
          <a:prstGeom prst="rect">
            <a:avLst/>
          </a:prstGeom>
          <a:solidFill>
            <a:schemeClr val="hlink"/>
          </a:solidFill>
          <a:ln w="12700">
            <a:solidFill>
              <a:schemeClr val="tx1"/>
            </a:solidFill>
            <a:miter lim="800000"/>
            <a:headEnd/>
            <a:tailEnd/>
          </a:ln>
          <a:effectLst/>
        </p:spPr>
        <p:txBody>
          <a:bodyPr wrap="none" anchor="ctr"/>
          <a:lstStyle/>
          <a:p>
            <a:endParaRPr lang="el-GR" dirty="0"/>
          </a:p>
        </p:txBody>
      </p:sp>
      <p:sp>
        <p:nvSpPr>
          <p:cNvPr id="112646" name="Line 6"/>
          <p:cNvSpPr>
            <a:spLocks noChangeShapeType="1"/>
          </p:cNvSpPr>
          <p:nvPr/>
        </p:nvSpPr>
        <p:spPr bwMode="auto">
          <a:xfrm flipV="1">
            <a:off x="1609725" y="3959225"/>
            <a:ext cx="2039938" cy="846138"/>
          </a:xfrm>
          <a:prstGeom prst="line">
            <a:avLst/>
          </a:prstGeom>
          <a:noFill/>
          <a:ln w="12700">
            <a:solidFill>
              <a:schemeClr val="tx1"/>
            </a:solidFill>
            <a:round/>
            <a:headEnd/>
            <a:tailEnd/>
          </a:ln>
          <a:effectLst/>
        </p:spPr>
        <p:txBody>
          <a:bodyPr wrap="none" anchor="ctr"/>
          <a:lstStyle/>
          <a:p>
            <a:endParaRPr lang="el-GR" dirty="0"/>
          </a:p>
        </p:txBody>
      </p:sp>
      <p:sp>
        <p:nvSpPr>
          <p:cNvPr id="112647" name="Line 7"/>
          <p:cNvSpPr>
            <a:spLocks noChangeShapeType="1"/>
          </p:cNvSpPr>
          <p:nvPr/>
        </p:nvSpPr>
        <p:spPr bwMode="auto">
          <a:xfrm>
            <a:off x="1611313" y="5192713"/>
            <a:ext cx="2497137" cy="896937"/>
          </a:xfrm>
          <a:prstGeom prst="line">
            <a:avLst/>
          </a:prstGeom>
          <a:noFill/>
          <a:ln w="12700">
            <a:solidFill>
              <a:schemeClr val="tx1"/>
            </a:solidFill>
            <a:round/>
            <a:headEnd/>
            <a:tailEnd/>
          </a:ln>
          <a:effectLst/>
        </p:spPr>
        <p:txBody>
          <a:bodyPr wrap="none" anchor="ctr"/>
          <a:lstStyle/>
          <a:p>
            <a:endParaRPr lang="el-GR" dirty="0"/>
          </a:p>
        </p:txBody>
      </p:sp>
      <p:sp>
        <p:nvSpPr>
          <p:cNvPr id="112648" name="Rectangle 8"/>
          <p:cNvSpPr>
            <a:spLocks noChangeArrowheads="1"/>
          </p:cNvSpPr>
          <p:nvPr/>
        </p:nvSpPr>
        <p:spPr bwMode="auto">
          <a:xfrm>
            <a:off x="1595438" y="5710238"/>
            <a:ext cx="26003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Refuse credit</a:t>
            </a:r>
          </a:p>
        </p:txBody>
      </p:sp>
      <p:sp>
        <p:nvSpPr>
          <p:cNvPr id="112649" name="Rectangle 9"/>
          <p:cNvSpPr>
            <a:spLocks noChangeArrowheads="1"/>
          </p:cNvSpPr>
          <p:nvPr/>
        </p:nvSpPr>
        <p:spPr bwMode="auto">
          <a:xfrm>
            <a:off x="1595438" y="3881438"/>
            <a:ext cx="26003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Offer credit</a:t>
            </a:r>
          </a:p>
        </p:txBody>
      </p:sp>
      <p:grpSp>
        <p:nvGrpSpPr>
          <p:cNvPr id="2" name="Group 10"/>
          <p:cNvGrpSpPr>
            <a:grpSpLocks/>
          </p:cNvGrpSpPr>
          <p:nvPr/>
        </p:nvGrpSpPr>
        <p:grpSpPr bwMode="auto">
          <a:xfrm>
            <a:off x="6103938" y="2674938"/>
            <a:ext cx="2651125" cy="2387600"/>
            <a:chOff x="3845" y="1685"/>
            <a:chExt cx="1670" cy="1504"/>
          </a:xfrm>
        </p:grpSpPr>
        <p:sp>
          <p:nvSpPr>
            <p:cNvPr id="112651" name="Rectangle 11"/>
            <p:cNvSpPr>
              <a:spLocks noChangeArrowheads="1"/>
            </p:cNvSpPr>
            <p:nvPr/>
          </p:nvSpPr>
          <p:spPr bwMode="auto">
            <a:xfrm>
              <a:off x="3845" y="1685"/>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dirty="0">
                  <a:latin typeface="Times New Roman" pitchFamily="18" charset="0"/>
                </a:rPr>
                <a:t>Payoff = Rev - Cost</a:t>
              </a:r>
            </a:p>
          </p:txBody>
        </p:sp>
        <p:sp>
          <p:nvSpPr>
            <p:cNvPr id="112652" name="Rectangle 12"/>
            <p:cNvSpPr>
              <a:spLocks noChangeArrowheads="1"/>
            </p:cNvSpPr>
            <p:nvPr/>
          </p:nvSpPr>
          <p:spPr bwMode="auto">
            <a:xfrm>
              <a:off x="3845" y="2933"/>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dirty="0">
                  <a:latin typeface="Times New Roman" pitchFamily="18" charset="0"/>
                </a:rPr>
                <a:t>Payoff = - Cost</a:t>
              </a:r>
            </a:p>
          </p:txBody>
        </p:sp>
      </p:grpSp>
      <p:grpSp>
        <p:nvGrpSpPr>
          <p:cNvPr id="3" name="Group 13"/>
          <p:cNvGrpSpPr>
            <a:grpSpLocks/>
          </p:cNvGrpSpPr>
          <p:nvPr/>
        </p:nvGrpSpPr>
        <p:grpSpPr bwMode="auto">
          <a:xfrm>
            <a:off x="3043238" y="2814638"/>
            <a:ext cx="3730625" cy="3890962"/>
            <a:chOff x="1917" y="1773"/>
            <a:chExt cx="2350" cy="2451"/>
          </a:xfrm>
        </p:grpSpPr>
        <p:sp>
          <p:nvSpPr>
            <p:cNvPr id="112654" name="Rectangle 14"/>
            <p:cNvSpPr>
              <a:spLocks noChangeArrowheads="1"/>
            </p:cNvSpPr>
            <p:nvPr/>
          </p:nvSpPr>
          <p:spPr bwMode="auto">
            <a:xfrm>
              <a:off x="1968" y="3936"/>
              <a:ext cx="1824" cy="288"/>
            </a:xfrm>
            <a:prstGeom prst="rect">
              <a:avLst/>
            </a:prstGeom>
            <a:noFill/>
            <a:ln w="12700">
              <a:noFill/>
              <a:miter lim="800000"/>
              <a:headEnd/>
              <a:tailEnd/>
            </a:ln>
            <a:effectLst/>
          </p:spPr>
          <p:txBody>
            <a:bodyPr wrap="none" anchor="ctr"/>
            <a:lstStyle/>
            <a:p>
              <a:endParaRPr lang="el-GR" dirty="0"/>
            </a:p>
          </p:txBody>
        </p:sp>
        <p:sp>
          <p:nvSpPr>
            <p:cNvPr id="112655" name="Oval 15"/>
            <p:cNvSpPr>
              <a:spLocks noChangeArrowheads="1"/>
            </p:cNvSpPr>
            <p:nvPr/>
          </p:nvSpPr>
          <p:spPr bwMode="auto">
            <a:xfrm>
              <a:off x="2308" y="2212"/>
              <a:ext cx="376" cy="376"/>
            </a:xfrm>
            <a:prstGeom prst="ellipse">
              <a:avLst/>
            </a:prstGeom>
            <a:solidFill>
              <a:srgbClr val="669900"/>
            </a:solidFill>
            <a:ln w="12700">
              <a:solidFill>
                <a:schemeClr val="tx1"/>
              </a:solidFill>
              <a:round/>
              <a:headEnd/>
              <a:tailEnd/>
            </a:ln>
            <a:effectLst/>
          </p:spPr>
          <p:txBody>
            <a:bodyPr wrap="none" anchor="ctr"/>
            <a:lstStyle/>
            <a:p>
              <a:endParaRPr lang="el-GR" dirty="0"/>
            </a:p>
          </p:txBody>
        </p:sp>
        <p:sp>
          <p:nvSpPr>
            <p:cNvPr id="112656" name="Line 16"/>
            <p:cNvSpPr>
              <a:spLocks noChangeShapeType="1"/>
            </p:cNvSpPr>
            <p:nvPr/>
          </p:nvSpPr>
          <p:spPr bwMode="auto">
            <a:xfrm flipV="1">
              <a:off x="2694" y="1822"/>
              <a:ext cx="1141" cy="485"/>
            </a:xfrm>
            <a:prstGeom prst="line">
              <a:avLst/>
            </a:prstGeom>
            <a:noFill/>
            <a:ln w="12700">
              <a:solidFill>
                <a:schemeClr val="tx1"/>
              </a:solidFill>
              <a:round/>
              <a:headEnd/>
              <a:tailEnd/>
            </a:ln>
            <a:effectLst/>
          </p:spPr>
          <p:txBody>
            <a:bodyPr wrap="none" anchor="ctr"/>
            <a:lstStyle/>
            <a:p>
              <a:endParaRPr lang="el-GR" dirty="0"/>
            </a:p>
          </p:txBody>
        </p:sp>
        <p:sp>
          <p:nvSpPr>
            <p:cNvPr id="112657" name="Line 17"/>
            <p:cNvSpPr>
              <a:spLocks noChangeShapeType="1"/>
            </p:cNvSpPr>
            <p:nvPr/>
          </p:nvSpPr>
          <p:spPr bwMode="auto">
            <a:xfrm>
              <a:off x="2647" y="2551"/>
              <a:ext cx="1189" cy="469"/>
            </a:xfrm>
            <a:prstGeom prst="line">
              <a:avLst/>
            </a:prstGeom>
            <a:noFill/>
            <a:ln w="12700">
              <a:solidFill>
                <a:schemeClr val="tx1"/>
              </a:solidFill>
              <a:round/>
              <a:headEnd/>
              <a:tailEnd/>
            </a:ln>
            <a:effectLst/>
          </p:spPr>
          <p:txBody>
            <a:bodyPr wrap="none" anchor="ctr"/>
            <a:lstStyle/>
            <a:p>
              <a:endParaRPr lang="el-GR" dirty="0"/>
            </a:p>
          </p:txBody>
        </p:sp>
        <p:sp>
          <p:nvSpPr>
            <p:cNvPr id="112658" name="Rectangle 18"/>
            <p:cNvSpPr>
              <a:spLocks noChangeArrowheads="1"/>
            </p:cNvSpPr>
            <p:nvPr/>
          </p:nvSpPr>
          <p:spPr bwMode="auto">
            <a:xfrm>
              <a:off x="2109" y="1773"/>
              <a:ext cx="1638"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Customer pays = p</a:t>
              </a:r>
            </a:p>
          </p:txBody>
        </p:sp>
        <p:sp>
          <p:nvSpPr>
            <p:cNvPr id="112659" name="Rectangle 19"/>
            <p:cNvSpPr>
              <a:spLocks noChangeArrowheads="1"/>
            </p:cNvSpPr>
            <p:nvPr/>
          </p:nvSpPr>
          <p:spPr bwMode="auto">
            <a:xfrm>
              <a:off x="1917" y="2829"/>
              <a:ext cx="1878" cy="256"/>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Customer defaults = 1-p</a:t>
              </a:r>
            </a:p>
          </p:txBody>
        </p:sp>
        <p:sp>
          <p:nvSpPr>
            <p:cNvPr id="112660" name="Rectangle 20"/>
            <p:cNvSpPr>
              <a:spLocks noChangeArrowheads="1"/>
            </p:cNvSpPr>
            <p:nvPr/>
          </p:nvSpPr>
          <p:spPr bwMode="auto">
            <a:xfrm>
              <a:off x="2597" y="3797"/>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dirty="0">
                  <a:latin typeface="Times New Roman" pitchFamily="18" charset="0"/>
                </a:rPr>
                <a:t>Payoff = 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l-GR" dirty="0"/>
          </a:p>
        </p:txBody>
      </p:sp>
      <p:sp>
        <p:nvSpPr>
          <p:cNvPr id="114691"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l-GR" dirty="0"/>
          </a:p>
        </p:txBody>
      </p:sp>
      <p:sp>
        <p:nvSpPr>
          <p:cNvPr id="114692" name="Rectangle 4"/>
          <p:cNvSpPr>
            <a:spLocks noGrp="1" noChangeArrowheads="1"/>
          </p:cNvSpPr>
          <p:nvPr>
            <p:ph type="title"/>
          </p:nvPr>
        </p:nvSpPr>
        <p:spPr>
          <a:xfrm>
            <a:off x="0" y="0"/>
            <a:ext cx="8892480" cy="1124744"/>
          </a:xfrm>
          <a:noFill/>
          <a:ln/>
        </p:spPr>
        <p:txBody>
          <a:bodyPr lIns="90488" tIns="44450" rIns="90488" bIns="44450"/>
          <a:lstStyle/>
          <a:p>
            <a:r>
              <a:rPr lang="en-US" b="1" dirty="0"/>
              <a:t>The Credit </a:t>
            </a:r>
            <a:r>
              <a:rPr lang="en-US" b="1" dirty="0" smtClean="0"/>
              <a:t>Decision</a:t>
            </a:r>
            <a:r>
              <a:rPr lang="el-GR" b="1" dirty="0" smtClean="0"/>
              <a:t> (1)</a:t>
            </a:r>
            <a:endParaRPr lang="en-US" b="1" dirty="0"/>
          </a:p>
        </p:txBody>
      </p:sp>
      <p:sp>
        <p:nvSpPr>
          <p:cNvPr id="114693" name="Rectangle 5"/>
          <p:cNvSpPr>
            <a:spLocks noGrp="1" noChangeArrowheads="1"/>
          </p:cNvSpPr>
          <p:nvPr>
            <p:ph type="body" idx="1"/>
          </p:nvPr>
        </p:nvSpPr>
        <p:spPr>
          <a:xfrm>
            <a:off x="0" y="1600200"/>
            <a:ext cx="9144000" cy="1206500"/>
          </a:xfrm>
          <a:noFill/>
          <a:ln/>
        </p:spPr>
        <p:txBody>
          <a:bodyPr lIns="90488" tIns="44450" rIns="90488" bIns="44450"/>
          <a:lstStyle/>
          <a:p>
            <a:r>
              <a:rPr lang="en-US" sz="2800" dirty="0"/>
              <a:t>Based on the probability of payoffs, the expected profit can be expressed as:</a:t>
            </a:r>
          </a:p>
          <a:p>
            <a:pPr>
              <a:buFontTx/>
              <a:buNone/>
            </a:pPr>
            <a:endParaRPr lang="en-US" sz="2800" dirty="0"/>
          </a:p>
        </p:txBody>
      </p:sp>
      <p:graphicFrame>
        <p:nvGraphicFramePr>
          <p:cNvPr id="114694" name="Object 6"/>
          <p:cNvGraphicFramePr>
            <a:graphicFrameLocks/>
          </p:cNvGraphicFramePr>
          <p:nvPr/>
        </p:nvGraphicFramePr>
        <p:xfrm>
          <a:off x="683568" y="3212976"/>
          <a:ext cx="7559675" cy="546100"/>
        </p:xfrm>
        <a:graphic>
          <a:graphicData uri="http://schemas.openxmlformats.org/presentationml/2006/ole">
            <mc:AlternateContent xmlns:mc="http://schemas.openxmlformats.org/markup-compatibility/2006">
              <mc:Choice xmlns:v="urn:schemas-microsoft-com:vml" Requires="v">
                <p:oleObj spid="_x0000_s4136984" name="Equation" r:id="rId4" imgW="7559675" imgH="546100" progId="Equation.3">
                  <p:embed/>
                </p:oleObj>
              </mc:Choice>
              <mc:Fallback>
                <p:oleObj name="Equation" r:id="rId4" imgW="7559675" imgH="546100" progId="Equation.3">
                  <p:embed/>
                  <p:pic>
                    <p:nvPicPr>
                      <p:cNvPr id="0"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212976"/>
                        <a:ext cx="75596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7"/>
          <p:cNvGrpSpPr>
            <a:grpSpLocks/>
          </p:cNvGrpSpPr>
          <p:nvPr/>
        </p:nvGrpSpPr>
        <p:grpSpPr bwMode="auto">
          <a:xfrm>
            <a:off x="685800" y="4038600"/>
            <a:ext cx="7772400" cy="2342728"/>
            <a:chOff x="432" y="2544"/>
            <a:chExt cx="4896" cy="1224"/>
          </a:xfrm>
        </p:grpSpPr>
        <p:graphicFrame>
          <p:nvGraphicFramePr>
            <p:cNvPr id="114696" name="Object 8"/>
            <p:cNvGraphicFramePr>
              <a:graphicFrameLocks/>
            </p:cNvGraphicFramePr>
            <p:nvPr/>
          </p:nvGraphicFramePr>
          <p:xfrm>
            <a:off x="1789" y="2937"/>
            <a:ext cx="2007" cy="831"/>
          </p:xfrm>
          <a:graphic>
            <a:graphicData uri="http://schemas.openxmlformats.org/presentationml/2006/ole">
              <mc:AlternateContent xmlns:mc="http://schemas.openxmlformats.org/markup-compatibility/2006">
                <mc:Choice xmlns:v="urn:schemas-microsoft-com:vml" Requires="v">
                  <p:oleObj spid="_x0000_s4136985" name="Equation" r:id="rId6" imgW="3186113" imgH="1319213" progId="Equation.3">
                    <p:embed/>
                  </p:oleObj>
                </mc:Choice>
                <mc:Fallback>
                  <p:oleObj name="Equation" r:id="rId6" imgW="3186113" imgH="1319213" progId="Equation.3">
                    <p:embed/>
                    <p:pic>
                      <p:nvPicPr>
                        <p:cNvPr id="0"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9" y="2937"/>
                          <a:ext cx="2007" cy="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97" name="Rectangle 9"/>
            <p:cNvSpPr>
              <a:spLocks noChangeArrowheads="1"/>
            </p:cNvSpPr>
            <p:nvPr/>
          </p:nvSpPr>
          <p:spPr bwMode="auto">
            <a:xfrm>
              <a:off x="432" y="2544"/>
              <a:ext cx="4896" cy="768"/>
            </a:xfrm>
            <a:prstGeom prst="rect">
              <a:avLst/>
            </a:prstGeom>
            <a:noFill/>
            <a:ln w="12700">
              <a:noFill/>
              <a:miter lim="800000"/>
              <a:headEnd/>
              <a:tailEnd/>
            </a:ln>
            <a:effectLst/>
          </p:spPr>
          <p:txBody>
            <a:bodyPr lIns="90488" tIns="44450" rIns="90488" bIns="44450"/>
            <a:lstStyle/>
            <a:p>
              <a:pPr eaLnBrk="0" hangingPunct="0"/>
              <a:r>
                <a:rPr lang="en-US" sz="2800" dirty="0">
                  <a:latin typeface="Times New Roman" pitchFamily="18" charset="0"/>
                </a:rPr>
                <a:t>The break even probability of collection is:</a:t>
              </a:r>
            </a:p>
            <a:p>
              <a:pPr eaLnBrk="0" hangingPunct="0"/>
              <a:endParaRPr lang="en-US" sz="2800" dirty="0">
                <a:latin typeface="Times New Roman" pitchFamily="18" charset="0"/>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14693">
                                            <p:txEl>
                                              <p:pRg st="0" end="0"/>
                                            </p:txEl>
                                          </p:spTgt>
                                        </p:tgtEl>
                                        <p:attrNameLst>
                                          <p:attrName>style.visibility</p:attrName>
                                        </p:attrNameLst>
                                      </p:cBhvr>
                                      <p:to>
                                        <p:strVal val="visible"/>
                                      </p:to>
                                    </p:set>
                                    <p:anim calcmode="lin" valueType="num">
                                      <p:cBhvr>
                                        <p:cTn id="7" dur="500" fill="hold"/>
                                        <p:tgtEl>
                                          <p:spTgt spid="11469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14693">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114693">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1146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114694"/>
                                        </p:tgtEl>
                                        <p:attrNameLst>
                                          <p:attrName>style.visibility</p:attrName>
                                        </p:attrNameLst>
                                      </p:cBhvr>
                                      <p:to>
                                        <p:strVal val="visible"/>
                                      </p:to>
                                    </p:set>
                                    <p:anim calcmode="lin" valueType="num">
                                      <p:cBhvr>
                                        <p:cTn id="15" dur="500" fill="hold"/>
                                        <p:tgtEl>
                                          <p:spTgt spid="114694"/>
                                        </p:tgtEl>
                                        <p:attrNameLst>
                                          <p:attrName>ppt_x</p:attrName>
                                        </p:attrNameLst>
                                      </p:cBhvr>
                                      <p:tavLst>
                                        <p:tav tm="0">
                                          <p:val>
                                            <p:strVal val="#ppt_x"/>
                                          </p:val>
                                        </p:tav>
                                        <p:tav tm="100000">
                                          <p:val>
                                            <p:strVal val="#ppt_x"/>
                                          </p:val>
                                        </p:tav>
                                      </p:tavLst>
                                    </p:anim>
                                    <p:anim calcmode="lin" valueType="num">
                                      <p:cBhvr>
                                        <p:cTn id="16" dur="500" fill="hold"/>
                                        <p:tgtEl>
                                          <p:spTgt spid="114694"/>
                                        </p:tgtEl>
                                        <p:attrNameLst>
                                          <p:attrName>ppt_y</p:attrName>
                                        </p:attrNameLst>
                                      </p:cBhvr>
                                      <p:tavLst>
                                        <p:tav tm="0">
                                          <p:val>
                                            <p:strVal val="#ppt_y-#ppt_h/2"/>
                                          </p:val>
                                        </p:tav>
                                        <p:tav tm="100000">
                                          <p:val>
                                            <p:strVal val="#ppt_y"/>
                                          </p:val>
                                        </p:tav>
                                      </p:tavLst>
                                    </p:anim>
                                    <p:anim calcmode="lin" valueType="num">
                                      <p:cBhvr>
                                        <p:cTn id="17" dur="500" fill="hold"/>
                                        <p:tgtEl>
                                          <p:spTgt spid="114694"/>
                                        </p:tgtEl>
                                        <p:attrNameLst>
                                          <p:attrName>ppt_w</p:attrName>
                                        </p:attrNameLst>
                                      </p:cBhvr>
                                      <p:tavLst>
                                        <p:tav tm="0">
                                          <p:val>
                                            <p:strVal val="#ppt_w"/>
                                          </p:val>
                                        </p:tav>
                                        <p:tav tm="100000">
                                          <p:val>
                                            <p:strVal val="#ppt_w"/>
                                          </p:val>
                                        </p:tav>
                                      </p:tavLst>
                                    </p:anim>
                                    <p:anim calcmode="lin" valueType="num">
                                      <p:cBhvr>
                                        <p:cTn id="18" dur="500" fill="hold"/>
                                        <p:tgtEl>
                                          <p:spTgt spid="11469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ppt_h/2"/>
                                          </p:val>
                                        </p:tav>
                                        <p:tav tm="100000">
                                          <p:val>
                                            <p:strVal val="#ppt_y"/>
                                          </p:val>
                                        </p:tav>
                                      </p:tavLst>
                                    </p:anim>
                                    <p:anim calcmode="lin" valueType="num">
                                      <p:cBhvr>
                                        <p:cTn id="25" dur="500" fill="hold"/>
                                        <p:tgtEl>
                                          <p:spTgt spid="2"/>
                                        </p:tgtEl>
                                        <p:attrNameLst>
                                          <p:attrName>ppt_w</p:attrName>
                                        </p:attrNameLst>
                                      </p:cBhvr>
                                      <p:tavLst>
                                        <p:tav tm="0">
                                          <p:val>
                                            <p:strVal val="#ppt_w"/>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build="p" autoUpdateAnimBg="0"/>
    </p:bld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8964488" cy="576064"/>
          </a:xfrm>
        </p:spPr>
        <p:txBody>
          <a:bodyPr/>
          <a:lstStyle/>
          <a:p>
            <a:r>
              <a:rPr lang="el-GR" altLang="el-GR" b="1" dirty="0" smtClean="0"/>
              <a:t>ΤΟ ΜΟΝΤΕΛΟ ΤΟΥ </a:t>
            </a:r>
            <a:r>
              <a:rPr lang="en-US" altLang="el-GR" b="1" dirty="0" smtClean="0"/>
              <a:t>ALTMAN</a:t>
            </a:r>
            <a:endParaRPr lang="el-GR" dirty="0"/>
          </a:p>
        </p:txBody>
      </p:sp>
      <p:sp>
        <p:nvSpPr>
          <p:cNvPr id="3" name="2 - Θέση περιεχομένου"/>
          <p:cNvSpPr>
            <a:spLocks noGrp="1"/>
          </p:cNvSpPr>
          <p:nvPr>
            <p:ph idx="1"/>
          </p:nvPr>
        </p:nvSpPr>
        <p:spPr>
          <a:xfrm>
            <a:off x="0" y="836712"/>
            <a:ext cx="9144000" cy="6021288"/>
          </a:xfrm>
        </p:spPr>
        <p:txBody>
          <a:bodyPr/>
          <a:lstStyle/>
          <a:p>
            <a:pPr algn="just">
              <a:lnSpc>
                <a:spcPct val="80000"/>
              </a:lnSpc>
            </a:pPr>
            <a:r>
              <a:rPr lang="el-GR" altLang="el-GR" sz="3000" dirty="0" smtClean="0"/>
              <a:t>Ο </a:t>
            </a:r>
            <a:r>
              <a:rPr lang="en-US" altLang="el-GR" sz="3000" dirty="0" smtClean="0"/>
              <a:t>Altman</a:t>
            </a:r>
            <a:r>
              <a:rPr lang="el-GR" altLang="el-GR" sz="3000" dirty="0" smtClean="0"/>
              <a:t> χρησιμοποίησε (1960)   το γραμμικό μοντέλο πολυμεταβλητής διαφοροποίησης (</a:t>
            </a:r>
            <a:r>
              <a:rPr lang="en-US" altLang="el-GR" sz="3000" dirty="0" smtClean="0"/>
              <a:t>Z score model</a:t>
            </a:r>
            <a:r>
              <a:rPr lang="el-GR" altLang="el-GR" sz="3000" dirty="0" smtClean="0"/>
              <a:t>) για την κατάταξη των επιχειρήσεων και την εκτίμηση του κινδύνου πτώχευσης τους.</a:t>
            </a:r>
          </a:p>
          <a:p>
            <a:pPr algn="just">
              <a:lnSpc>
                <a:spcPct val="80000"/>
              </a:lnSpc>
              <a:buFontTx/>
              <a:buNone/>
            </a:pPr>
            <a:endParaRPr lang="el-GR" altLang="el-GR" sz="3000" dirty="0" smtClean="0"/>
          </a:p>
          <a:p>
            <a:pPr algn="just">
              <a:lnSpc>
                <a:spcPct val="80000"/>
              </a:lnSpc>
            </a:pPr>
            <a:r>
              <a:rPr lang="el-GR" altLang="el-GR" sz="3000" dirty="0" smtClean="0"/>
              <a:t>Με αυτή τη μέθοδο καθορίζεται μία γραμμική συνάρτηση των  χρηματοοικονομικών δεικτών των επιχειρήσεων, έτσι ώστε να επιτευχθεί ένας ικανοποιητικός διαχωρισμός ανάμεσα στις ομάδες που ορίζονται </a:t>
            </a:r>
            <a:r>
              <a:rPr lang="en-US" altLang="el-GR" sz="3000" dirty="0" smtClean="0"/>
              <a:t>a priori</a:t>
            </a:r>
            <a:r>
              <a:rPr lang="el-GR" altLang="el-GR" sz="3000" dirty="0" smtClean="0"/>
              <a:t> π.χ. πτωχευμένες – μη πτωχευμένες. Έτσι εκτιμώνται οι τιμές των συντελεστών μιας γραμμικής συνάρτησης της μορφής</a:t>
            </a:r>
            <a:r>
              <a:rPr lang="en-US" altLang="el-GR" sz="3000" dirty="0" smtClean="0"/>
              <a:t>:</a:t>
            </a:r>
          </a:p>
          <a:p>
            <a:pPr algn="just">
              <a:lnSpc>
                <a:spcPct val="80000"/>
              </a:lnSpc>
              <a:buFontTx/>
              <a:buNone/>
            </a:pPr>
            <a:r>
              <a:rPr lang="el-GR" altLang="el-GR" sz="3000" dirty="0" smtClean="0"/>
              <a:t>                      </a:t>
            </a:r>
            <a:r>
              <a:rPr lang="en-US" altLang="el-GR" sz="3000" dirty="0" smtClean="0"/>
              <a:t>Z = k</a:t>
            </a:r>
            <a:r>
              <a:rPr lang="en-US" altLang="el-GR" sz="3000" baseline="-25000" dirty="0" smtClean="0"/>
              <a:t>1</a:t>
            </a:r>
            <a:r>
              <a:rPr lang="en-US" altLang="el-GR" sz="3000" dirty="0" smtClean="0"/>
              <a:t>*x</a:t>
            </a:r>
            <a:r>
              <a:rPr lang="en-US" altLang="el-GR" sz="3000" baseline="-25000" dirty="0" smtClean="0"/>
              <a:t>1 </a:t>
            </a:r>
            <a:r>
              <a:rPr lang="en-US" altLang="el-GR" sz="3000" dirty="0" smtClean="0"/>
              <a:t>+ k</a:t>
            </a:r>
            <a:r>
              <a:rPr lang="en-US" altLang="el-GR" sz="3000" baseline="-25000" dirty="0" smtClean="0"/>
              <a:t>2</a:t>
            </a:r>
            <a:r>
              <a:rPr lang="en-US" altLang="el-GR" sz="3000" dirty="0" smtClean="0"/>
              <a:t>*x</a:t>
            </a:r>
            <a:r>
              <a:rPr lang="en-US" altLang="el-GR" sz="3000" baseline="-25000" dirty="0" smtClean="0"/>
              <a:t>2</a:t>
            </a:r>
            <a:r>
              <a:rPr lang="en-US" altLang="el-GR" sz="3000" dirty="0" smtClean="0"/>
              <a:t> + … +k</a:t>
            </a:r>
            <a:r>
              <a:rPr lang="en-US" altLang="el-GR" sz="3000" baseline="-25000" dirty="0" smtClean="0"/>
              <a:t>n</a:t>
            </a:r>
            <a:r>
              <a:rPr lang="en-US" altLang="el-GR" sz="3000" dirty="0" smtClean="0"/>
              <a:t> * x</a:t>
            </a:r>
            <a:r>
              <a:rPr lang="en-US" altLang="el-GR" sz="3000" baseline="-25000" dirty="0" smtClean="0"/>
              <a:t>n</a:t>
            </a:r>
            <a:r>
              <a:rPr lang="en-US" altLang="el-GR" sz="3000" dirty="0" smtClean="0"/>
              <a:t> </a:t>
            </a:r>
          </a:p>
          <a:p>
            <a:endParaRPr lang="el-GR" dirty="0"/>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lstStyle/>
          <a:p>
            <a:r>
              <a:rPr lang="el-GR" altLang="el-GR" b="1" dirty="0" smtClean="0"/>
              <a:t>ΤΟ ΜΟΝΤΕΛΟ ΤΟΥ </a:t>
            </a:r>
            <a:r>
              <a:rPr lang="en-US" altLang="el-GR" b="1" dirty="0" smtClean="0"/>
              <a:t>E. ALTMAN</a:t>
            </a:r>
            <a:endParaRPr lang="el-GR" dirty="0"/>
          </a:p>
        </p:txBody>
      </p:sp>
      <p:sp>
        <p:nvSpPr>
          <p:cNvPr id="3" name="2 - Θέση περιεχομένου"/>
          <p:cNvSpPr>
            <a:spLocks noGrp="1"/>
          </p:cNvSpPr>
          <p:nvPr>
            <p:ph idx="1"/>
          </p:nvPr>
        </p:nvSpPr>
        <p:spPr>
          <a:xfrm>
            <a:off x="0" y="908720"/>
            <a:ext cx="9036496" cy="5949280"/>
          </a:xfrm>
        </p:spPr>
        <p:txBody>
          <a:bodyPr/>
          <a:lstStyle/>
          <a:p>
            <a:pPr algn="just">
              <a:lnSpc>
                <a:spcPct val="80000"/>
              </a:lnSpc>
              <a:buFontTx/>
              <a:buNone/>
            </a:pPr>
            <a:r>
              <a:rPr lang="en-US" altLang="el-GR" sz="2600" dirty="0" smtClean="0"/>
              <a:t>Z = k</a:t>
            </a:r>
            <a:r>
              <a:rPr lang="en-US" altLang="el-GR" sz="2600" baseline="-25000" dirty="0" smtClean="0"/>
              <a:t>1</a:t>
            </a:r>
            <a:r>
              <a:rPr lang="en-US" altLang="el-GR" sz="2600" dirty="0" smtClean="0"/>
              <a:t>*x</a:t>
            </a:r>
            <a:r>
              <a:rPr lang="en-US" altLang="el-GR" sz="2600" baseline="-25000" dirty="0" smtClean="0"/>
              <a:t>1 </a:t>
            </a:r>
            <a:r>
              <a:rPr lang="en-US" altLang="el-GR" sz="2600" dirty="0" smtClean="0"/>
              <a:t>+ k</a:t>
            </a:r>
            <a:r>
              <a:rPr lang="en-US" altLang="el-GR" sz="2600" baseline="-25000" dirty="0" smtClean="0"/>
              <a:t>2</a:t>
            </a:r>
            <a:r>
              <a:rPr lang="en-US" altLang="el-GR" sz="2600" dirty="0" smtClean="0"/>
              <a:t>*x</a:t>
            </a:r>
            <a:r>
              <a:rPr lang="en-US" altLang="el-GR" sz="2600" baseline="-25000" dirty="0" smtClean="0"/>
              <a:t>2</a:t>
            </a:r>
            <a:r>
              <a:rPr lang="en-US" altLang="el-GR" sz="2600" dirty="0" smtClean="0"/>
              <a:t> + … +k</a:t>
            </a:r>
            <a:r>
              <a:rPr lang="en-US" altLang="el-GR" sz="2600" baseline="-25000" dirty="0" smtClean="0"/>
              <a:t>n</a:t>
            </a:r>
            <a:r>
              <a:rPr lang="en-US" altLang="el-GR" sz="2600" dirty="0" smtClean="0"/>
              <a:t> * x</a:t>
            </a:r>
            <a:r>
              <a:rPr lang="en-US" altLang="el-GR" sz="2600" baseline="-25000" dirty="0" smtClean="0"/>
              <a:t>n</a:t>
            </a:r>
            <a:r>
              <a:rPr lang="en-US" altLang="el-GR" sz="2600" dirty="0" smtClean="0"/>
              <a:t> </a:t>
            </a:r>
          </a:p>
          <a:p>
            <a:pPr algn="just">
              <a:lnSpc>
                <a:spcPct val="80000"/>
              </a:lnSpc>
              <a:buFontTx/>
              <a:buNone/>
            </a:pPr>
            <a:r>
              <a:rPr lang="el-GR" altLang="el-GR" sz="2600" dirty="0" smtClean="0"/>
              <a:t>Όπου, </a:t>
            </a:r>
          </a:p>
          <a:p>
            <a:pPr algn="just">
              <a:lnSpc>
                <a:spcPct val="80000"/>
              </a:lnSpc>
              <a:buFontTx/>
              <a:buNone/>
            </a:pPr>
            <a:r>
              <a:rPr lang="en-US" altLang="el-GR" sz="2600" dirty="0" smtClean="0"/>
              <a:t>k</a:t>
            </a:r>
            <a:r>
              <a:rPr lang="en-US" altLang="el-GR" sz="2600" baseline="-25000" dirty="0" smtClean="0"/>
              <a:t>1</a:t>
            </a:r>
            <a:r>
              <a:rPr lang="en-US" altLang="el-GR" sz="2600" dirty="0" smtClean="0"/>
              <a:t>, k</a:t>
            </a:r>
            <a:r>
              <a:rPr lang="en-US" altLang="el-GR" sz="2600" baseline="-25000" dirty="0" smtClean="0"/>
              <a:t>2 …</a:t>
            </a:r>
            <a:r>
              <a:rPr lang="en-US" altLang="el-GR" sz="2600" dirty="0" smtClean="0"/>
              <a:t>k</a:t>
            </a:r>
            <a:r>
              <a:rPr lang="en-US" altLang="el-GR" sz="2600" baseline="-25000" dirty="0" smtClean="0"/>
              <a:t>n </a:t>
            </a:r>
            <a:r>
              <a:rPr lang="el-GR" altLang="el-GR" sz="2600" dirty="0" smtClean="0"/>
              <a:t>είναι οι συντελεστές διαφοροποίησης</a:t>
            </a:r>
          </a:p>
          <a:p>
            <a:pPr algn="just">
              <a:lnSpc>
                <a:spcPct val="80000"/>
              </a:lnSpc>
              <a:buFontTx/>
              <a:buNone/>
            </a:pPr>
            <a:r>
              <a:rPr lang="en-US" altLang="el-GR" sz="2600" dirty="0" smtClean="0"/>
              <a:t>x</a:t>
            </a:r>
            <a:r>
              <a:rPr lang="en-US" altLang="el-GR" sz="2600" baseline="-25000" dirty="0" smtClean="0"/>
              <a:t>1</a:t>
            </a:r>
            <a:r>
              <a:rPr lang="en-US" altLang="el-GR" sz="2600" dirty="0" smtClean="0"/>
              <a:t>, x</a:t>
            </a:r>
            <a:r>
              <a:rPr lang="en-US" altLang="el-GR" sz="2600" baseline="-25000" dirty="0" smtClean="0"/>
              <a:t>2 …</a:t>
            </a:r>
            <a:r>
              <a:rPr lang="en-US" altLang="el-GR" sz="2600" dirty="0" smtClean="0"/>
              <a:t>x</a:t>
            </a:r>
            <a:r>
              <a:rPr lang="en-US" altLang="el-GR" sz="2600" baseline="-25000" dirty="0" smtClean="0"/>
              <a:t>n </a:t>
            </a:r>
            <a:r>
              <a:rPr lang="el-GR" altLang="el-GR" sz="2600" dirty="0" smtClean="0"/>
              <a:t>είναι οι ανεξάρτητες μεταβλητές, δηλαδή οι χρηματοοικονομικοί δείκτες των επιχειρήσεων </a:t>
            </a:r>
          </a:p>
          <a:p>
            <a:pPr algn="just">
              <a:lnSpc>
                <a:spcPct val="80000"/>
              </a:lnSpc>
              <a:buFontTx/>
              <a:buNone/>
            </a:pPr>
            <a:r>
              <a:rPr lang="en-US" altLang="el-GR" sz="2600" b="1" dirty="0" smtClean="0"/>
              <a:t>Z</a:t>
            </a:r>
            <a:r>
              <a:rPr lang="en-US" altLang="el-GR" sz="2600" dirty="0" smtClean="0"/>
              <a:t> </a:t>
            </a:r>
            <a:r>
              <a:rPr lang="el-GR" altLang="el-GR" sz="2600" dirty="0" smtClean="0"/>
              <a:t>είναι το όριο διαφοροποίησης μεταξύ πτωχευμένων και μη πτωχευμένων επιχειρήσεων.</a:t>
            </a:r>
          </a:p>
          <a:p>
            <a:pPr algn="just">
              <a:lnSpc>
                <a:spcPct val="80000"/>
              </a:lnSpc>
              <a:buFontTx/>
              <a:buNone/>
            </a:pPr>
            <a:r>
              <a:rPr lang="el-GR" altLang="el-GR" sz="2600" b="1" dirty="0" smtClean="0"/>
              <a:t>Χ</a:t>
            </a:r>
            <a:r>
              <a:rPr lang="en-US" altLang="el-GR" sz="2600" b="1" baseline="-25000" dirty="0" smtClean="0"/>
              <a:t>1</a:t>
            </a:r>
            <a:r>
              <a:rPr lang="el-GR" altLang="el-GR" sz="2600" baseline="-25000" dirty="0" smtClean="0"/>
              <a:t> </a:t>
            </a:r>
            <a:r>
              <a:rPr lang="el-GR" altLang="el-GR" sz="2600" dirty="0" smtClean="0"/>
              <a:t>: είναι το Κεφάλαιο κίνησης (Κυκλοφορούν ενεργητικό μείον βραχυχρόνιες υποχρεώσεις) / Σύνολο Ενεργητικού</a:t>
            </a:r>
          </a:p>
          <a:p>
            <a:pPr algn="just">
              <a:lnSpc>
                <a:spcPct val="80000"/>
              </a:lnSpc>
              <a:buFontTx/>
              <a:buNone/>
            </a:pPr>
            <a:r>
              <a:rPr lang="el-GR" altLang="el-GR" sz="2600" b="1" dirty="0" smtClean="0"/>
              <a:t>Χ</a:t>
            </a:r>
            <a:r>
              <a:rPr lang="el-GR" altLang="el-GR" sz="2600" b="1" baseline="-25000" dirty="0" smtClean="0"/>
              <a:t>2</a:t>
            </a:r>
            <a:r>
              <a:rPr lang="el-GR" altLang="el-GR" sz="2600" baseline="-25000" dirty="0" smtClean="0"/>
              <a:t> </a:t>
            </a:r>
            <a:r>
              <a:rPr lang="el-GR" altLang="el-GR" sz="2600" dirty="0" smtClean="0"/>
              <a:t>: είναι τα Παρακρατηθέντα Κέρδη / Σύνολο Ενεργητικού</a:t>
            </a:r>
          </a:p>
          <a:p>
            <a:pPr algn="just">
              <a:lnSpc>
                <a:spcPct val="80000"/>
              </a:lnSpc>
              <a:buFontTx/>
              <a:buNone/>
            </a:pPr>
            <a:r>
              <a:rPr lang="el-GR" altLang="el-GR" sz="2600" b="1" dirty="0" smtClean="0"/>
              <a:t>Χ</a:t>
            </a:r>
            <a:r>
              <a:rPr lang="el-GR" altLang="el-GR" sz="2600" b="1" baseline="-25000" dirty="0" smtClean="0"/>
              <a:t>3</a:t>
            </a:r>
            <a:r>
              <a:rPr lang="el-GR" altLang="el-GR" sz="2600" baseline="-25000" dirty="0" smtClean="0"/>
              <a:t> </a:t>
            </a:r>
            <a:r>
              <a:rPr lang="el-GR" altLang="el-GR" sz="2600" dirty="0" smtClean="0"/>
              <a:t>: είναι τα Κέρδη προ φόρων και τόκων / Σύνολο Ενεργητικού</a:t>
            </a:r>
          </a:p>
          <a:p>
            <a:pPr algn="just">
              <a:lnSpc>
                <a:spcPct val="80000"/>
              </a:lnSpc>
              <a:buFontTx/>
              <a:buNone/>
            </a:pPr>
            <a:r>
              <a:rPr lang="el-GR" altLang="el-GR" sz="2600" b="1" dirty="0" smtClean="0"/>
              <a:t>Χ</a:t>
            </a:r>
            <a:r>
              <a:rPr lang="el-GR" altLang="el-GR" sz="2600" b="1" baseline="-25000" dirty="0" smtClean="0"/>
              <a:t>4</a:t>
            </a:r>
            <a:r>
              <a:rPr lang="el-GR" altLang="el-GR" sz="2600" baseline="-25000" dirty="0" smtClean="0"/>
              <a:t> </a:t>
            </a:r>
            <a:r>
              <a:rPr lang="el-GR" altLang="el-GR" sz="2600" dirty="0" smtClean="0"/>
              <a:t>: είναι η αγοραία αξία / Σύνολο Υποχρεώσεων</a:t>
            </a:r>
            <a:endParaRPr lang="el-GR" altLang="el-GR" sz="2600" baseline="-25000" dirty="0" smtClean="0"/>
          </a:p>
          <a:p>
            <a:pPr algn="just">
              <a:lnSpc>
                <a:spcPct val="80000"/>
              </a:lnSpc>
              <a:buFontTx/>
              <a:buNone/>
            </a:pPr>
            <a:r>
              <a:rPr lang="el-GR" altLang="el-GR" sz="2600" b="1" dirty="0" smtClean="0"/>
              <a:t>Χ</a:t>
            </a:r>
            <a:r>
              <a:rPr lang="el-GR" altLang="el-GR" sz="2600" b="1" baseline="-25000" dirty="0" smtClean="0"/>
              <a:t>5</a:t>
            </a:r>
            <a:r>
              <a:rPr lang="el-GR" altLang="el-GR" sz="2600" baseline="-25000" dirty="0" smtClean="0"/>
              <a:t> </a:t>
            </a:r>
            <a:r>
              <a:rPr lang="el-GR" altLang="el-GR" sz="2600" dirty="0" smtClean="0"/>
              <a:t>: είναι οι Πωλήσεις / Σύνολο Ενεργητικού</a:t>
            </a:r>
          </a:p>
          <a:p>
            <a:pPr algn="just"/>
            <a:endParaRPr lang="el-GR" sz="2600" dirty="0"/>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altLang="el-GR" b="1" dirty="0" smtClean="0"/>
              <a:t>ΤΟ ΜΟΝΤΕΛΟ ΤΟΥ </a:t>
            </a:r>
            <a:r>
              <a:rPr lang="en-US" altLang="el-GR" b="1" dirty="0" smtClean="0"/>
              <a:t>E. ALTMAN</a:t>
            </a:r>
            <a:endParaRPr lang="el-GR" dirty="0"/>
          </a:p>
        </p:txBody>
      </p:sp>
      <p:sp>
        <p:nvSpPr>
          <p:cNvPr id="3" name="2 - Θέση περιεχομένου"/>
          <p:cNvSpPr>
            <a:spLocks noGrp="1"/>
          </p:cNvSpPr>
          <p:nvPr>
            <p:ph idx="1"/>
          </p:nvPr>
        </p:nvSpPr>
        <p:spPr>
          <a:xfrm>
            <a:off x="0" y="692696"/>
            <a:ext cx="9144000" cy="6165304"/>
          </a:xfrm>
        </p:spPr>
        <p:txBody>
          <a:bodyPr/>
          <a:lstStyle/>
          <a:p>
            <a:pPr algn="just"/>
            <a:r>
              <a:rPr lang="el-GR" altLang="el-GR" sz="3000" dirty="0" smtClean="0"/>
              <a:t>Η </a:t>
            </a:r>
            <a:r>
              <a:rPr lang="el-GR" altLang="el-GR" sz="3000" b="1" dirty="0" smtClean="0"/>
              <a:t>γραμμική εξίσωση του </a:t>
            </a:r>
            <a:r>
              <a:rPr lang="en-US" altLang="el-GR" sz="3000" b="1" dirty="0" smtClean="0"/>
              <a:t>Altman</a:t>
            </a:r>
            <a:r>
              <a:rPr lang="el-GR" altLang="el-GR" sz="3000" dirty="0" smtClean="0"/>
              <a:t> (</a:t>
            </a:r>
            <a:r>
              <a:rPr lang="en-US" altLang="el-GR" sz="3000" dirty="0" smtClean="0"/>
              <a:t>z-score equation)</a:t>
            </a:r>
            <a:r>
              <a:rPr lang="el-GR" altLang="el-GR" sz="3000" dirty="0" smtClean="0"/>
              <a:t> είναι</a:t>
            </a:r>
            <a:r>
              <a:rPr lang="en-US" altLang="el-GR" sz="3000" dirty="0" smtClean="0"/>
              <a:t>:</a:t>
            </a:r>
          </a:p>
          <a:p>
            <a:pPr algn="just"/>
            <a:r>
              <a:rPr lang="en-US" altLang="el-GR" sz="3000" b="1" dirty="0" smtClean="0"/>
              <a:t>Z = </a:t>
            </a:r>
            <a:r>
              <a:rPr lang="el-GR" altLang="el-GR" sz="3000" b="1" dirty="0" smtClean="0"/>
              <a:t>1.2</a:t>
            </a:r>
            <a:r>
              <a:rPr lang="en-US" altLang="el-GR" sz="3000" b="1" dirty="0" smtClean="0"/>
              <a:t>*</a:t>
            </a:r>
            <a:r>
              <a:rPr lang="el-GR" altLang="el-GR" sz="3000" b="1" dirty="0" smtClean="0"/>
              <a:t>Χ</a:t>
            </a:r>
            <a:r>
              <a:rPr lang="en-US" altLang="el-GR" sz="3000" b="1" baseline="-25000" dirty="0" smtClean="0"/>
              <a:t>1</a:t>
            </a:r>
            <a:r>
              <a:rPr lang="en-US" altLang="el-GR" sz="3000" b="1" dirty="0" smtClean="0"/>
              <a:t> + </a:t>
            </a:r>
            <a:r>
              <a:rPr lang="el-GR" altLang="el-GR" sz="3000" b="1" dirty="0" smtClean="0"/>
              <a:t>1.4</a:t>
            </a:r>
            <a:r>
              <a:rPr lang="en-US" altLang="el-GR" sz="3000" b="1" dirty="0" smtClean="0"/>
              <a:t>*</a:t>
            </a:r>
            <a:r>
              <a:rPr lang="el-GR" altLang="el-GR" sz="3000" b="1" dirty="0" smtClean="0"/>
              <a:t> Χ</a:t>
            </a:r>
            <a:r>
              <a:rPr lang="el-GR" altLang="el-GR" sz="3000" b="1" baseline="-25000" dirty="0" smtClean="0"/>
              <a:t>2</a:t>
            </a:r>
            <a:r>
              <a:rPr lang="en-US" altLang="el-GR" sz="3000" b="1" dirty="0" smtClean="0"/>
              <a:t> +</a:t>
            </a:r>
            <a:r>
              <a:rPr lang="el-GR" altLang="el-GR" sz="3000" b="1" dirty="0" smtClean="0"/>
              <a:t> 3.3.</a:t>
            </a:r>
            <a:r>
              <a:rPr lang="en-US" altLang="el-GR" sz="3000" b="1" dirty="0" smtClean="0"/>
              <a:t>*</a:t>
            </a:r>
            <a:r>
              <a:rPr lang="el-GR" altLang="el-GR" sz="3000" b="1" dirty="0" smtClean="0"/>
              <a:t> Χ</a:t>
            </a:r>
            <a:r>
              <a:rPr lang="el-GR" altLang="el-GR" sz="3000" b="1" baseline="-25000" dirty="0" smtClean="0"/>
              <a:t>3</a:t>
            </a:r>
            <a:r>
              <a:rPr lang="en-US" altLang="el-GR" sz="3000" b="1" dirty="0" smtClean="0"/>
              <a:t> + 0.6*</a:t>
            </a:r>
            <a:r>
              <a:rPr lang="el-GR" altLang="el-GR" sz="3000" b="1" dirty="0" smtClean="0"/>
              <a:t> Χ</a:t>
            </a:r>
            <a:r>
              <a:rPr lang="el-GR" altLang="el-GR" sz="3000" b="1" baseline="-25000" dirty="0" smtClean="0"/>
              <a:t>4</a:t>
            </a:r>
            <a:r>
              <a:rPr lang="en-US" altLang="el-GR" sz="3000" b="1" dirty="0" smtClean="0"/>
              <a:t> + </a:t>
            </a:r>
            <a:r>
              <a:rPr lang="el-GR" altLang="el-GR" sz="3000" b="1" dirty="0" smtClean="0"/>
              <a:t>1.</a:t>
            </a:r>
            <a:r>
              <a:rPr lang="en-US" altLang="el-GR" sz="3000" b="1" dirty="0" smtClean="0"/>
              <a:t>0*</a:t>
            </a:r>
            <a:r>
              <a:rPr lang="el-GR" altLang="el-GR" sz="3000" b="1" dirty="0" smtClean="0"/>
              <a:t> Χ</a:t>
            </a:r>
            <a:r>
              <a:rPr lang="el-GR" altLang="el-GR" sz="3000" b="1" baseline="-25000" dirty="0" smtClean="0"/>
              <a:t>5</a:t>
            </a:r>
            <a:r>
              <a:rPr lang="en-US" altLang="el-GR" sz="3000" b="1" dirty="0" smtClean="0"/>
              <a:t> </a:t>
            </a:r>
            <a:endParaRPr lang="el-GR" altLang="el-GR" sz="3000" b="1" dirty="0" smtClean="0"/>
          </a:p>
          <a:p>
            <a:pPr algn="just"/>
            <a:r>
              <a:rPr lang="el-GR" altLang="el-GR" sz="3000" dirty="0" smtClean="0"/>
              <a:t>Εάν Ζ</a:t>
            </a:r>
            <a:r>
              <a:rPr lang="en-US" altLang="el-GR" sz="3000" dirty="0" smtClean="0"/>
              <a:t>&lt;</a:t>
            </a:r>
            <a:r>
              <a:rPr lang="el-GR" altLang="el-GR" sz="3000" dirty="0" smtClean="0"/>
              <a:t>2,675 τότε η εταιρεία έχει πιθανότητες 95% να πτωχεύσει σε ένα έτος (</a:t>
            </a:r>
            <a:r>
              <a:rPr lang="en-US" altLang="el-GR" sz="3000" dirty="0" smtClean="0"/>
              <a:t>Problem Area)</a:t>
            </a:r>
            <a:r>
              <a:rPr lang="el-GR" altLang="el-GR" sz="3000" dirty="0" smtClean="0"/>
              <a:t>.</a:t>
            </a:r>
          </a:p>
          <a:p>
            <a:pPr algn="just"/>
            <a:r>
              <a:rPr lang="el-GR" altLang="el-GR" sz="3000" dirty="0" smtClean="0"/>
              <a:t>Εάν Ζ&gt;2,675 τότε η εταιρεία δεν αντιμετωπίζει προβλήματα</a:t>
            </a:r>
            <a:r>
              <a:rPr lang="en-US" altLang="el-GR" sz="3000" dirty="0" smtClean="0"/>
              <a:t> (Healthy Area)</a:t>
            </a:r>
            <a:r>
              <a:rPr lang="el-GR" altLang="el-GR" sz="3000" dirty="0" smtClean="0"/>
              <a:t>.</a:t>
            </a:r>
          </a:p>
          <a:p>
            <a:pPr algn="just"/>
            <a:r>
              <a:rPr lang="el-GR" altLang="el-GR" sz="3000" dirty="0" smtClean="0"/>
              <a:t>Εάν 1,81&lt;</a:t>
            </a:r>
            <a:r>
              <a:rPr lang="en-US" altLang="el-GR" sz="3000" dirty="0" smtClean="0"/>
              <a:t>Z&lt;</a:t>
            </a:r>
            <a:r>
              <a:rPr lang="el-GR" altLang="el-GR" sz="3000" dirty="0" smtClean="0"/>
              <a:t>2,99 τότε η εταιρεία βρίσκεται στην «γκρίζα ζώνη».</a:t>
            </a:r>
          </a:p>
          <a:p>
            <a:pPr algn="just"/>
            <a:r>
              <a:rPr lang="el-GR" altLang="el-GR" sz="3000" dirty="0" smtClean="0"/>
              <a:t>Εάν </a:t>
            </a:r>
            <a:r>
              <a:rPr lang="en-US" altLang="el-GR" sz="3000" dirty="0" smtClean="0"/>
              <a:t>Z</a:t>
            </a:r>
            <a:r>
              <a:rPr lang="el-GR" altLang="el-GR" sz="3000" dirty="0" smtClean="0"/>
              <a:t> </a:t>
            </a:r>
            <a:r>
              <a:rPr lang="en-US" altLang="el-GR" sz="3000" dirty="0" smtClean="0"/>
              <a:t>&lt;</a:t>
            </a:r>
            <a:r>
              <a:rPr lang="el-GR" altLang="el-GR" sz="3000" dirty="0" smtClean="0"/>
              <a:t> 1,81</a:t>
            </a:r>
            <a:r>
              <a:rPr lang="en-US" altLang="el-GR" sz="3000" dirty="0" smtClean="0"/>
              <a:t> </a:t>
            </a:r>
            <a:r>
              <a:rPr lang="el-GR" altLang="el-GR" sz="3000" dirty="0" smtClean="0"/>
              <a:t>ή Ζ=1,81 τότε η εταιρεία θα πτωχεύσει.</a:t>
            </a:r>
          </a:p>
          <a:p>
            <a:pPr algn="just"/>
            <a:r>
              <a:rPr lang="el-GR" altLang="el-GR" sz="3000" dirty="0" smtClean="0"/>
              <a:t>Εάν </a:t>
            </a:r>
            <a:r>
              <a:rPr lang="en-US" altLang="el-GR" sz="3000" dirty="0" smtClean="0"/>
              <a:t>Z</a:t>
            </a:r>
            <a:r>
              <a:rPr lang="el-GR" altLang="el-GR" sz="3000" dirty="0" smtClean="0"/>
              <a:t>=2,99 ή Ζ &gt; 2,99 τότε η εταιρεία είναι υγιής.</a:t>
            </a:r>
            <a:endParaRPr lang="el-GR" sz="3000" dirty="0"/>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0"/>
            <a:ext cx="9144000" cy="1052736"/>
          </a:xfrm>
        </p:spPr>
        <p:txBody>
          <a:bodyPr/>
          <a:lstStyle/>
          <a:p>
            <a:pPr eaLnBrk="1" hangingPunct="1"/>
            <a:r>
              <a:rPr lang="el-GR" sz="3200" b="1" dirty="0" smtClean="0"/>
              <a:t/>
            </a:r>
            <a:br>
              <a:rPr lang="el-GR" sz="3200" b="1" dirty="0" smtClean="0"/>
            </a:br>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2163" name="Rectangle 3"/>
          <p:cNvSpPr>
            <a:spLocks noGrp="1" noChangeArrowheads="1"/>
          </p:cNvSpPr>
          <p:nvPr>
            <p:ph type="body" idx="1"/>
          </p:nvPr>
        </p:nvSpPr>
        <p:spPr>
          <a:xfrm>
            <a:off x="0" y="1412776"/>
            <a:ext cx="9144000" cy="5445224"/>
          </a:xfrm>
        </p:spPr>
        <p:txBody>
          <a:bodyPr/>
          <a:lstStyle/>
          <a:p>
            <a:pPr algn="just" eaLnBrk="1" hangingPunct="1"/>
            <a:r>
              <a:rPr lang="el-GR" dirty="0" smtClean="0"/>
              <a:t>Τ</a:t>
            </a:r>
            <a:r>
              <a:rPr lang="en-US" dirty="0" smtClean="0"/>
              <a:t>o</a:t>
            </a:r>
            <a:r>
              <a:rPr lang="el-GR" dirty="0" smtClean="0"/>
              <a:t> μοντέλο </a:t>
            </a:r>
            <a:r>
              <a:rPr lang="en-US" dirty="0" smtClean="0"/>
              <a:t>Z</a:t>
            </a:r>
            <a:r>
              <a:rPr lang="el-GR" dirty="0" smtClean="0"/>
              <a:t>-</a:t>
            </a:r>
            <a:r>
              <a:rPr lang="en-US" dirty="0" smtClean="0"/>
              <a:t>Score for Bankruptcy </a:t>
            </a:r>
            <a:r>
              <a:rPr lang="el-GR" dirty="0" smtClean="0"/>
              <a:t>του </a:t>
            </a:r>
            <a:r>
              <a:rPr lang="en-US" dirty="0" smtClean="0"/>
              <a:t>Altman</a:t>
            </a:r>
            <a:r>
              <a:rPr lang="el-GR" dirty="0" smtClean="0"/>
              <a:t> βασίζεται σε μια προσέγγιση πολλών μεταβλητών που στηρίζεται κυρίως στις αξίες της λογιστικής ανάλυσης.</a:t>
            </a:r>
          </a:p>
          <a:p>
            <a:pPr algn="just" eaLnBrk="1" hangingPunct="1"/>
            <a:r>
              <a:rPr lang="el-GR" b="1" dirty="0" smtClean="0"/>
              <a:t>Ζ &lt; 1,20:</a:t>
            </a:r>
            <a:r>
              <a:rPr lang="el-GR" dirty="0" smtClean="0"/>
              <a:t> </a:t>
            </a:r>
            <a:r>
              <a:rPr lang="en-US" dirty="0" smtClean="0"/>
              <a:t>Problem Area </a:t>
            </a:r>
            <a:r>
              <a:rPr lang="el-GR" dirty="0" smtClean="0"/>
              <a:t>- Απόρριψη </a:t>
            </a:r>
          </a:p>
          <a:p>
            <a:pPr algn="just" eaLnBrk="1" hangingPunct="1"/>
            <a:r>
              <a:rPr lang="el-GR" b="1" dirty="0" smtClean="0"/>
              <a:t>Ζ = 1,20 έως 2,90:</a:t>
            </a:r>
            <a:r>
              <a:rPr lang="el-GR" dirty="0" smtClean="0"/>
              <a:t> </a:t>
            </a:r>
            <a:r>
              <a:rPr lang="en-US" dirty="0" smtClean="0"/>
              <a:t>Gray Area</a:t>
            </a:r>
            <a:r>
              <a:rPr lang="el-GR" dirty="0" smtClean="0"/>
              <a:t> - Χρηματοδότηση με εγγυήσεις</a:t>
            </a:r>
          </a:p>
          <a:p>
            <a:pPr algn="just" eaLnBrk="1" hangingPunct="1"/>
            <a:r>
              <a:rPr lang="el-GR" b="1" dirty="0" smtClean="0"/>
              <a:t>Ζ &gt; 2,90:</a:t>
            </a:r>
            <a:r>
              <a:rPr lang="el-GR" dirty="0" smtClean="0"/>
              <a:t> </a:t>
            </a:r>
            <a:r>
              <a:rPr lang="en-US" dirty="0" smtClean="0"/>
              <a:t>Healthy Area</a:t>
            </a:r>
            <a:r>
              <a:rPr lang="el-GR" dirty="0" smtClean="0"/>
              <a:t> - Πλήρη Χρηματοδότηση</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980728"/>
          </a:xfrm>
        </p:spPr>
        <p:txBody>
          <a:bodyPr/>
          <a:lstStyle/>
          <a:p>
            <a:pPr eaLnBrk="1" hangingPunct="1"/>
            <a:r>
              <a:rPr lang="el-GR" sz="3200" b="1" dirty="0" smtClean="0"/>
              <a:t/>
            </a:r>
            <a:br>
              <a:rPr lang="el-GR" sz="3200" b="1" dirty="0" smtClean="0"/>
            </a:br>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3187" name="Rectangle 3"/>
          <p:cNvSpPr>
            <a:spLocks noGrp="1" noChangeArrowheads="1"/>
          </p:cNvSpPr>
          <p:nvPr>
            <p:ph type="body" idx="1"/>
          </p:nvPr>
        </p:nvSpPr>
        <p:spPr>
          <a:xfrm>
            <a:off x="0" y="1556792"/>
            <a:ext cx="9144000" cy="5301208"/>
          </a:xfrm>
        </p:spPr>
        <p:txBody>
          <a:bodyPr/>
          <a:lstStyle/>
          <a:p>
            <a:pPr algn="ctr" eaLnBrk="1" hangingPunct="1">
              <a:buFontTx/>
              <a:buNone/>
            </a:pPr>
            <a:r>
              <a:rPr lang="en-US" b="1" dirty="0" smtClean="0"/>
              <a:t>Z</a:t>
            </a:r>
            <a:r>
              <a:rPr lang="el-GR" b="1" dirty="0" smtClean="0"/>
              <a:t>=0,717</a:t>
            </a:r>
            <a:r>
              <a:rPr lang="en-US" b="1" dirty="0" smtClean="0"/>
              <a:t>X</a:t>
            </a:r>
            <a:r>
              <a:rPr lang="el-GR" b="1" baseline="-25000" dirty="0" smtClean="0"/>
              <a:t>1</a:t>
            </a:r>
            <a:r>
              <a:rPr lang="el-GR" b="1" dirty="0" smtClean="0"/>
              <a:t>+0,847</a:t>
            </a:r>
            <a:r>
              <a:rPr lang="en-US" b="1" dirty="0" smtClean="0"/>
              <a:t>X</a:t>
            </a:r>
            <a:r>
              <a:rPr lang="el-GR" b="1" baseline="-25000" dirty="0" smtClean="0"/>
              <a:t>2</a:t>
            </a:r>
            <a:r>
              <a:rPr lang="el-GR" b="1" dirty="0" smtClean="0"/>
              <a:t>+3,107</a:t>
            </a:r>
            <a:r>
              <a:rPr lang="en-US" b="1" dirty="0" smtClean="0"/>
              <a:t>X</a:t>
            </a:r>
            <a:r>
              <a:rPr lang="el-GR" b="1" baseline="-25000" dirty="0" smtClean="0"/>
              <a:t>3</a:t>
            </a:r>
            <a:r>
              <a:rPr lang="el-GR" b="1" dirty="0" smtClean="0"/>
              <a:t>+0,420</a:t>
            </a:r>
            <a:r>
              <a:rPr lang="en-US" b="1" dirty="0" smtClean="0"/>
              <a:t>X</a:t>
            </a:r>
            <a:r>
              <a:rPr lang="el-GR" b="1" baseline="-25000" dirty="0" smtClean="0"/>
              <a:t>4</a:t>
            </a:r>
            <a:r>
              <a:rPr lang="el-GR" b="1" dirty="0" smtClean="0"/>
              <a:t>+0.998</a:t>
            </a:r>
            <a:r>
              <a:rPr lang="en-US" b="1" dirty="0" smtClean="0"/>
              <a:t>X</a:t>
            </a:r>
            <a:r>
              <a:rPr lang="el-GR" b="1" baseline="-25000" dirty="0" smtClean="0"/>
              <a:t>5</a:t>
            </a:r>
          </a:p>
          <a:p>
            <a:pPr algn="just" eaLnBrk="1" hangingPunct="1">
              <a:buFontTx/>
              <a:buNone/>
            </a:pPr>
            <a:r>
              <a:rPr lang="en-US" b="1" dirty="0" smtClean="0"/>
              <a:t>X</a:t>
            </a:r>
            <a:r>
              <a:rPr lang="el-GR" b="1" baseline="-25000" dirty="0" smtClean="0"/>
              <a:t>1</a:t>
            </a:r>
            <a:r>
              <a:rPr lang="el-GR" b="1" dirty="0" smtClean="0"/>
              <a:t>:</a:t>
            </a:r>
            <a:r>
              <a:rPr lang="el-GR" dirty="0" smtClean="0"/>
              <a:t> Κεφάλαιο Κίνησης προς το Σύνολο Ενεργητικού (</a:t>
            </a:r>
            <a:r>
              <a:rPr lang="en-US" dirty="0" smtClean="0"/>
              <a:t>WC</a:t>
            </a:r>
            <a:r>
              <a:rPr lang="el-GR" dirty="0" smtClean="0"/>
              <a:t>/</a:t>
            </a:r>
            <a:r>
              <a:rPr lang="en-US" dirty="0" smtClean="0"/>
              <a:t>TA</a:t>
            </a:r>
            <a:r>
              <a:rPr lang="el-GR" dirty="0" smtClean="0"/>
              <a:t>). </a:t>
            </a:r>
          </a:p>
          <a:p>
            <a:pPr algn="just" eaLnBrk="1" hangingPunct="1">
              <a:buFontTx/>
              <a:buNone/>
            </a:pPr>
            <a:r>
              <a:rPr lang="el-GR" b="1" dirty="0" smtClean="0"/>
              <a:t>Χ</a:t>
            </a:r>
            <a:r>
              <a:rPr lang="el-GR" b="1" baseline="-25000" dirty="0" smtClean="0"/>
              <a:t>2</a:t>
            </a:r>
            <a:r>
              <a:rPr lang="el-GR" b="1" dirty="0" smtClean="0"/>
              <a:t>:</a:t>
            </a:r>
            <a:r>
              <a:rPr lang="el-GR" dirty="0" smtClean="0"/>
              <a:t> Κέρδη προς Διάθεση προς το Σύνολο ενεργητικού (</a:t>
            </a:r>
            <a:r>
              <a:rPr lang="en-US" dirty="0" smtClean="0"/>
              <a:t>RE</a:t>
            </a:r>
            <a:r>
              <a:rPr lang="el-GR" dirty="0" smtClean="0"/>
              <a:t>/</a:t>
            </a:r>
            <a:r>
              <a:rPr lang="en-US" dirty="0" smtClean="0"/>
              <a:t>TA</a:t>
            </a:r>
            <a:r>
              <a:rPr lang="el-GR" dirty="0" smtClean="0"/>
              <a:t>).</a:t>
            </a:r>
          </a:p>
          <a:p>
            <a:pPr algn="just" eaLnBrk="1" hangingPunct="1">
              <a:buFontTx/>
              <a:buNone/>
            </a:pPr>
            <a:r>
              <a:rPr lang="el-GR" b="1" dirty="0" smtClean="0"/>
              <a:t>Χ</a:t>
            </a:r>
            <a:r>
              <a:rPr lang="el-GR" b="1" baseline="-25000" dirty="0" smtClean="0"/>
              <a:t>3</a:t>
            </a:r>
            <a:r>
              <a:rPr lang="el-GR" b="1" dirty="0" smtClean="0"/>
              <a:t>:</a:t>
            </a:r>
            <a:r>
              <a:rPr lang="el-GR" dirty="0" smtClean="0"/>
              <a:t> Κέρδη πριν από τους τόκους και τους φόρους προς το Σύνολο Ενεργητικού (</a:t>
            </a:r>
            <a:r>
              <a:rPr lang="en-US" dirty="0" smtClean="0"/>
              <a:t>EBIT</a:t>
            </a:r>
            <a:r>
              <a:rPr lang="el-GR" dirty="0" smtClean="0"/>
              <a:t>/</a:t>
            </a:r>
            <a:r>
              <a:rPr lang="en-US" dirty="0" smtClean="0"/>
              <a:t>TA</a:t>
            </a:r>
            <a:r>
              <a:rPr lang="el-GR" dirty="0" smtClean="0"/>
              <a:t>).</a:t>
            </a:r>
          </a:p>
          <a:p>
            <a:pPr algn="just" eaLnBrk="1" hangingPunct="1">
              <a:buFontTx/>
              <a:buNone/>
            </a:pPr>
            <a:r>
              <a:rPr lang="el-GR" b="1" dirty="0" smtClean="0"/>
              <a:t>Χ</a:t>
            </a:r>
            <a:r>
              <a:rPr lang="el-GR" b="1" baseline="-25000" dirty="0" smtClean="0"/>
              <a:t>4</a:t>
            </a:r>
            <a:r>
              <a:rPr lang="el-GR" b="1" dirty="0" smtClean="0"/>
              <a:t>:</a:t>
            </a:r>
            <a:r>
              <a:rPr lang="el-GR" dirty="0" smtClean="0"/>
              <a:t>  Ίδια Κεφάλαια προς Ξένα Κεφάλαια (ΤΕ/</a:t>
            </a:r>
            <a:r>
              <a:rPr lang="en-US" dirty="0" smtClean="0"/>
              <a:t>TL</a:t>
            </a:r>
            <a:r>
              <a:rPr lang="el-GR" dirty="0" smtClean="0"/>
              <a:t>).</a:t>
            </a:r>
          </a:p>
          <a:p>
            <a:pPr algn="just" eaLnBrk="1" hangingPunct="1">
              <a:buFontTx/>
              <a:buNone/>
            </a:pPr>
            <a:r>
              <a:rPr lang="en-US" b="1" dirty="0" smtClean="0"/>
              <a:t>X</a:t>
            </a:r>
            <a:r>
              <a:rPr lang="el-GR" b="1" baseline="-25000" dirty="0" smtClean="0"/>
              <a:t>5</a:t>
            </a:r>
            <a:r>
              <a:rPr lang="el-GR" b="1" dirty="0" smtClean="0"/>
              <a:t>:</a:t>
            </a:r>
            <a:r>
              <a:rPr lang="el-GR" dirty="0" smtClean="0"/>
              <a:t> Πωλήσεις προς Σύνολο Ενεργητικού (</a:t>
            </a:r>
            <a:r>
              <a:rPr lang="en-US" dirty="0" smtClean="0"/>
              <a:t>S</a:t>
            </a:r>
            <a:r>
              <a:rPr lang="el-GR" dirty="0" smtClean="0"/>
              <a:t>/</a:t>
            </a:r>
            <a:r>
              <a:rPr lang="en-US" dirty="0" smtClean="0"/>
              <a:t>TA</a:t>
            </a:r>
            <a:r>
              <a:rPr lang="el-GR" dirty="0" smtClean="0"/>
              <a:t>).</a:t>
            </a:r>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4638"/>
            <a:ext cx="9144000" cy="417512"/>
          </a:xfrm>
        </p:spPr>
        <p:txBody>
          <a:bodyPr/>
          <a:lstStyle/>
          <a:p>
            <a:pPr eaLnBrk="1" hangingPunct="1"/>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4211" name="Rectangle 3"/>
          <p:cNvSpPr>
            <a:spLocks noGrp="1" noChangeArrowheads="1"/>
          </p:cNvSpPr>
          <p:nvPr>
            <p:ph type="body" idx="1"/>
          </p:nvPr>
        </p:nvSpPr>
        <p:spPr>
          <a:xfrm>
            <a:off x="0" y="1052513"/>
            <a:ext cx="9144000" cy="5805487"/>
          </a:xfrm>
        </p:spPr>
        <p:txBody>
          <a:bodyPr/>
          <a:lstStyle/>
          <a:p>
            <a:pPr algn="ctr" eaLnBrk="1" hangingPunct="1">
              <a:buFontTx/>
              <a:buNone/>
            </a:pPr>
            <a:r>
              <a:rPr lang="en-US" b="1" dirty="0" smtClean="0"/>
              <a:t>Z</a:t>
            </a:r>
            <a:r>
              <a:rPr lang="el-GR" b="1" dirty="0" smtClean="0"/>
              <a:t>=0,717</a:t>
            </a:r>
            <a:r>
              <a:rPr lang="en-US" b="1" dirty="0" smtClean="0"/>
              <a:t>X</a:t>
            </a:r>
            <a:r>
              <a:rPr lang="el-GR" b="1" baseline="-25000" dirty="0" smtClean="0"/>
              <a:t>1</a:t>
            </a:r>
            <a:r>
              <a:rPr lang="el-GR" b="1" dirty="0" smtClean="0"/>
              <a:t>+0,847</a:t>
            </a:r>
            <a:r>
              <a:rPr lang="en-US" b="1" dirty="0" smtClean="0"/>
              <a:t>X</a:t>
            </a:r>
            <a:r>
              <a:rPr lang="el-GR" b="1" baseline="-25000" dirty="0" smtClean="0"/>
              <a:t>2</a:t>
            </a:r>
            <a:r>
              <a:rPr lang="el-GR" b="1" dirty="0" smtClean="0"/>
              <a:t>+3,107</a:t>
            </a:r>
            <a:r>
              <a:rPr lang="en-US" b="1" dirty="0" smtClean="0"/>
              <a:t>X</a:t>
            </a:r>
            <a:r>
              <a:rPr lang="el-GR" b="1" baseline="-25000" dirty="0" smtClean="0"/>
              <a:t>3</a:t>
            </a:r>
            <a:r>
              <a:rPr lang="el-GR" b="1" dirty="0" smtClean="0"/>
              <a:t>+0,420</a:t>
            </a:r>
            <a:r>
              <a:rPr lang="en-US" b="1" dirty="0" smtClean="0"/>
              <a:t>X</a:t>
            </a:r>
            <a:r>
              <a:rPr lang="el-GR" b="1" baseline="-25000" dirty="0" smtClean="0"/>
              <a:t>4</a:t>
            </a:r>
            <a:r>
              <a:rPr lang="el-GR" b="1" dirty="0" smtClean="0"/>
              <a:t>+0,998</a:t>
            </a:r>
            <a:r>
              <a:rPr lang="en-US" b="1" dirty="0" smtClean="0"/>
              <a:t>X</a:t>
            </a:r>
            <a:r>
              <a:rPr lang="el-GR" b="1" baseline="-25000" dirty="0" smtClean="0"/>
              <a:t>5</a:t>
            </a:r>
          </a:p>
          <a:p>
            <a:pPr algn="just" eaLnBrk="1" hangingPunct="1">
              <a:buFontTx/>
              <a:buNone/>
            </a:pPr>
            <a:r>
              <a:rPr lang="en-US" sz="2800" b="1" dirty="0" smtClean="0"/>
              <a:t>X</a:t>
            </a:r>
            <a:r>
              <a:rPr lang="el-GR" sz="2800" b="1" baseline="-25000" dirty="0" smtClean="0"/>
              <a:t>1</a:t>
            </a:r>
            <a:r>
              <a:rPr lang="el-GR" sz="2800" b="1" dirty="0" smtClean="0"/>
              <a:t>: Κεφάλαιο Κίνησης προς το Σύνολο Ενεργητικού (</a:t>
            </a:r>
            <a:r>
              <a:rPr lang="en-US" sz="2800" b="1" dirty="0" smtClean="0"/>
              <a:t>WC</a:t>
            </a:r>
            <a:r>
              <a:rPr lang="el-GR" sz="2800" b="1" dirty="0" smtClean="0"/>
              <a:t>/</a:t>
            </a:r>
            <a:r>
              <a:rPr lang="en-US" sz="2800" b="1" dirty="0" smtClean="0"/>
              <a:t>TA</a:t>
            </a:r>
            <a:r>
              <a:rPr lang="el-GR" sz="2800" b="1" dirty="0" smtClean="0"/>
              <a:t>).</a:t>
            </a:r>
            <a:r>
              <a:rPr lang="el-GR" sz="2800" dirty="0" smtClean="0"/>
              <a:t> Η αναλογία του κεφαλαίου κίνησης προς το σύνολο ενεργητικού που βρίσκεται συχνά στις μελέτες των εταιρικών προβλημάτων, είναι ένα μέτρο των καθαρών ρευστών ενεργητικού μιας εταιρίας σχετικά με την συνολική κεφαλαιοποίηση της. Συνήθως μια εταιρία που έχει συνεχείς λειτουργικές ζημίες, θα έχει συρρικνωμένα κυκλοφορούντα στοιχεία ενεργητικού σε σχέση με το σύνολο ενεργητικού. </a:t>
            </a:r>
          </a:p>
          <a:p>
            <a:pPr algn="ctr" eaLnBrk="1" hangingPunct="1">
              <a:buFontTx/>
              <a:buNone/>
            </a:pPr>
            <a:endParaRPr lang="el-GR" sz="2800" dirty="0" smtClean="0"/>
          </a:p>
          <a:p>
            <a:pPr eaLnBrk="1" hangingPunct="1">
              <a:buFontTx/>
              <a:buNone/>
            </a:pPr>
            <a:r>
              <a:rPr lang="el-GR" sz="2800" dirty="0" smtClean="0"/>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0" y="274638"/>
            <a:ext cx="9144000" cy="1143000"/>
          </a:xfrm>
        </p:spPr>
        <p:txBody>
          <a:bodyPr/>
          <a:lstStyle/>
          <a:p>
            <a:r>
              <a:rPr lang="el-GR" sz="3200" b="1" dirty="0"/>
              <a:t>Εξίσωση ισολογισμού</a:t>
            </a:r>
            <a:br>
              <a:rPr lang="el-GR" sz="3200" b="1" dirty="0"/>
            </a:br>
            <a:r>
              <a:rPr lang="el-GR" sz="3200" b="1" dirty="0"/>
              <a:t>(χρηματοοικονομική κατάσταση ισολογισμού)</a:t>
            </a:r>
          </a:p>
        </p:txBody>
      </p:sp>
      <p:sp>
        <p:nvSpPr>
          <p:cNvPr id="29699" name="Rectangle 1027"/>
          <p:cNvSpPr>
            <a:spLocks noGrp="1" noChangeArrowheads="1"/>
          </p:cNvSpPr>
          <p:nvPr>
            <p:ph type="body" idx="1"/>
          </p:nvPr>
        </p:nvSpPr>
        <p:spPr>
          <a:xfrm>
            <a:off x="457200" y="2276872"/>
            <a:ext cx="8229600" cy="3849291"/>
          </a:xfrm>
        </p:spPr>
        <p:txBody>
          <a:bodyPr/>
          <a:lstStyle/>
          <a:p>
            <a:r>
              <a:rPr lang="en-US" dirty="0" smtClean="0"/>
              <a:t>A = E + L</a:t>
            </a:r>
            <a:endParaRPr lang="en-US" dirty="0"/>
          </a:p>
          <a:p>
            <a:r>
              <a:rPr lang="en-US" dirty="0" smtClean="0"/>
              <a:t>Assets </a:t>
            </a:r>
            <a:r>
              <a:rPr lang="en-US" dirty="0"/>
              <a:t>: </a:t>
            </a:r>
            <a:r>
              <a:rPr lang="el-GR" dirty="0" smtClean="0"/>
              <a:t>Ενεργητικό</a:t>
            </a:r>
            <a:endParaRPr lang="el-GR" dirty="0"/>
          </a:p>
          <a:p>
            <a:r>
              <a:rPr lang="en-US" dirty="0" smtClean="0"/>
              <a:t>Equity: </a:t>
            </a:r>
            <a:r>
              <a:rPr lang="el-GR" dirty="0" smtClean="0"/>
              <a:t>Ίδια Κεφάλαια</a:t>
            </a:r>
            <a:endParaRPr lang="el-GR" dirty="0"/>
          </a:p>
          <a:p>
            <a:r>
              <a:rPr lang="en-US" dirty="0" smtClean="0"/>
              <a:t>Liabilities</a:t>
            </a:r>
            <a:r>
              <a:rPr lang="en-US" dirty="0" smtClean="0">
                <a:sym typeface="Wingdings" pitchFamily="2" charset="2"/>
              </a:rPr>
              <a:t>:</a:t>
            </a:r>
            <a:r>
              <a:rPr lang="el-GR" dirty="0" smtClean="0">
                <a:sym typeface="Wingdings" pitchFamily="2" charset="2"/>
              </a:rPr>
              <a:t> Ξένα Κεφάλαια (=</a:t>
            </a:r>
            <a:r>
              <a:rPr lang="en-US" dirty="0" smtClean="0">
                <a:sym typeface="Wingdings" pitchFamily="2" charset="2"/>
              </a:rPr>
              <a:t> </a:t>
            </a:r>
            <a:r>
              <a:rPr lang="el-GR" dirty="0" smtClean="0">
                <a:sym typeface="Wingdings" pitchFamily="2" charset="2"/>
              </a:rPr>
              <a:t>Μ.Υ. + Β.Υ.)</a:t>
            </a:r>
            <a:endParaRPr lang="el-GR" dirty="0"/>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274638"/>
            <a:ext cx="9144000" cy="490537"/>
          </a:xfrm>
        </p:spPr>
        <p:txBody>
          <a:bodyPr/>
          <a:lstStyle/>
          <a:p>
            <a:pPr eaLnBrk="1" hangingPunct="1"/>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5235" name="Rectangle 3"/>
          <p:cNvSpPr>
            <a:spLocks noGrp="1" noChangeArrowheads="1"/>
          </p:cNvSpPr>
          <p:nvPr>
            <p:ph type="body" idx="1"/>
          </p:nvPr>
        </p:nvSpPr>
        <p:spPr>
          <a:xfrm>
            <a:off x="0" y="981075"/>
            <a:ext cx="9144000" cy="5876925"/>
          </a:xfrm>
        </p:spPr>
        <p:txBody>
          <a:bodyPr/>
          <a:lstStyle/>
          <a:p>
            <a:pPr marL="609600" indent="-609600" algn="just" eaLnBrk="1" hangingPunct="1">
              <a:lnSpc>
                <a:spcPct val="90000"/>
              </a:lnSpc>
              <a:buFontTx/>
              <a:buNone/>
            </a:pPr>
            <a:r>
              <a:rPr lang="el-GR" sz="2800" b="1" dirty="0" smtClean="0"/>
              <a:t>Χ</a:t>
            </a:r>
            <a:r>
              <a:rPr lang="el-GR" sz="2800" b="1" baseline="-25000" dirty="0" smtClean="0"/>
              <a:t>2</a:t>
            </a:r>
            <a:r>
              <a:rPr lang="el-GR" sz="2800" b="1" dirty="0" smtClean="0"/>
              <a:t>: Κέρδη προς Διάθεση προς το Σύνολο ενεργητικού (</a:t>
            </a:r>
            <a:r>
              <a:rPr lang="en-US" sz="2800" b="1" dirty="0" smtClean="0"/>
              <a:t>RE</a:t>
            </a:r>
            <a:r>
              <a:rPr lang="el-GR" sz="2800" b="1" dirty="0" smtClean="0"/>
              <a:t>/</a:t>
            </a:r>
            <a:r>
              <a:rPr lang="en-US" sz="2800" b="1" dirty="0" smtClean="0"/>
              <a:t>TA</a:t>
            </a:r>
            <a:r>
              <a:rPr lang="el-GR" sz="2800" b="1" dirty="0" smtClean="0"/>
              <a:t>).</a:t>
            </a:r>
            <a:r>
              <a:rPr lang="el-GR" sz="2800" dirty="0" smtClean="0"/>
              <a:t> Τα κέρδη προς διάθεση είναι ο απολογισμός που εκθέτει το συνολικό ποσό των επανεπενδυμένων αποδοχών ή/και των απωλειών μιας εταιρίας κατά την διάρκεια ολόκληρης της ζωής της. Μια σχετικά νέα εταιρία θα παρουσιάσει πιθανώς μια χαμηλή αναλογία </a:t>
            </a:r>
            <a:r>
              <a:rPr lang="en-US" sz="2800" dirty="0" smtClean="0"/>
              <a:t>RE</a:t>
            </a:r>
            <a:r>
              <a:rPr lang="el-GR" sz="2800" dirty="0" smtClean="0"/>
              <a:t>/</a:t>
            </a:r>
            <a:r>
              <a:rPr lang="en-US" sz="2800" dirty="0" smtClean="0"/>
              <a:t>TA</a:t>
            </a:r>
            <a:r>
              <a:rPr lang="el-GR" sz="2800" dirty="0" smtClean="0"/>
              <a:t> επειδή δεν είχε τον χρόνο να ενισχύσει τα συσσωρευτικά κέρδη της. Μπορεί επομένως να υποστηριχθεί ότι αυτή η ανάλυση κάνει διακρίσεις εις βάρος της νέας εταιρίας. Στην πραγματικότητα, εντούτοις, αυτή η προκατάληψη είναι απολύτως λογική επειδή η συχνότητα της αποτυχίας είναι πολύ υψηλότερη στις νεότερες εταιρίες.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274638"/>
            <a:ext cx="8964488" cy="561975"/>
          </a:xfrm>
        </p:spPr>
        <p:txBody>
          <a:bodyPr/>
          <a:lstStyle/>
          <a:p>
            <a:pPr eaLnBrk="1" hangingPunct="1"/>
            <a:r>
              <a:rPr lang="el-GR" sz="2800" b="1" dirty="0" smtClean="0"/>
              <a:t>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6259" name="Rectangle 3"/>
          <p:cNvSpPr>
            <a:spLocks noGrp="1" noChangeArrowheads="1"/>
          </p:cNvSpPr>
          <p:nvPr>
            <p:ph type="body" idx="1"/>
          </p:nvPr>
        </p:nvSpPr>
        <p:spPr>
          <a:xfrm>
            <a:off x="0" y="1052512"/>
            <a:ext cx="9144000" cy="5805487"/>
          </a:xfrm>
        </p:spPr>
        <p:txBody>
          <a:bodyPr/>
          <a:lstStyle/>
          <a:p>
            <a:pPr marL="609600" indent="-609600" algn="just" eaLnBrk="1" hangingPunct="1">
              <a:lnSpc>
                <a:spcPct val="90000"/>
              </a:lnSpc>
              <a:buFontTx/>
              <a:buNone/>
            </a:pPr>
            <a:r>
              <a:rPr lang="el-GR" sz="2800" b="1" dirty="0" smtClean="0"/>
              <a:t>Χ</a:t>
            </a:r>
            <a:r>
              <a:rPr lang="el-GR" sz="2800" b="1" baseline="-25000" dirty="0" smtClean="0"/>
              <a:t>3</a:t>
            </a:r>
            <a:r>
              <a:rPr lang="el-GR" sz="2800" b="1" dirty="0" smtClean="0"/>
              <a:t>: Κέρδη πριν από τους τόκους και τους φόρους προς το Σύνολο Ενεργητικού (</a:t>
            </a:r>
            <a:r>
              <a:rPr lang="en-US" sz="2800" b="1" dirty="0" smtClean="0"/>
              <a:t>EBIT</a:t>
            </a:r>
            <a:r>
              <a:rPr lang="el-GR" sz="2800" b="1" dirty="0" smtClean="0"/>
              <a:t>/</a:t>
            </a:r>
            <a:r>
              <a:rPr lang="en-US" sz="2800" b="1" dirty="0" smtClean="0"/>
              <a:t>TA</a:t>
            </a:r>
            <a:r>
              <a:rPr lang="el-GR" sz="2800" b="1" dirty="0" smtClean="0"/>
              <a:t>).</a:t>
            </a:r>
            <a:r>
              <a:rPr lang="el-GR" sz="2800" dirty="0" smtClean="0"/>
              <a:t> Αυτή η αναλογία είναι ένα μέτρο της παραγωγικότητας από οποιουσδήποτε παράγοντες φόρου ή μόχλευσης. Δεδομένου ότι η απόλυτη ύπαρξη μιας εταιρίας είναι βασισμένη στη δύναμη αποδοχών του ενεργητικού της, αυτή η αναλογία εμφανίζεται να είναι ιδιαίτερα κατάλληλη για τις μελέτες που εξετάζουν την εταιρική αποτυχία. Επιπλέον η αφερεγγυότητα συμβαίνει όταν οι συνολικές υποχρεώσεις μιας εταιρίας προς τρίτους υπερβαίνουν μια δίκαιη αξιολόγηση των προτερημάτων της, όπως καθορίζεται από την δύναμη των αποδοχών αυτών του ενεργητικού.</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561975"/>
          </a:xfrm>
        </p:spPr>
        <p:txBody>
          <a:bodyPr/>
          <a:lstStyle/>
          <a:p>
            <a:pPr eaLnBrk="1" hangingPunct="1"/>
            <a:r>
              <a:rPr lang="el-GR" sz="2800" b="1" dirty="0" smtClean="0"/>
              <a:t>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7283" name="Rectangle 3"/>
          <p:cNvSpPr>
            <a:spLocks noGrp="1" noChangeArrowheads="1"/>
          </p:cNvSpPr>
          <p:nvPr>
            <p:ph type="body" idx="1"/>
          </p:nvPr>
        </p:nvSpPr>
        <p:spPr>
          <a:xfrm>
            <a:off x="0" y="1125538"/>
            <a:ext cx="9144000" cy="5732462"/>
          </a:xfrm>
        </p:spPr>
        <p:txBody>
          <a:bodyPr/>
          <a:lstStyle/>
          <a:p>
            <a:pPr marL="609600" indent="-609600" algn="just" eaLnBrk="1" hangingPunct="1">
              <a:lnSpc>
                <a:spcPct val="80000"/>
              </a:lnSpc>
              <a:buFontTx/>
              <a:buNone/>
            </a:pPr>
            <a:r>
              <a:rPr lang="el-GR" sz="2800" b="1" dirty="0" smtClean="0"/>
              <a:t>Χ</a:t>
            </a:r>
            <a:r>
              <a:rPr lang="el-GR" sz="2800" b="1" baseline="-25000" dirty="0" smtClean="0"/>
              <a:t>4</a:t>
            </a:r>
            <a:r>
              <a:rPr lang="el-GR" sz="2400" b="1" dirty="0" smtClean="0"/>
              <a:t>:  </a:t>
            </a:r>
            <a:r>
              <a:rPr lang="el-GR" sz="2800" b="1" dirty="0" smtClean="0"/>
              <a:t>Ίδια Κεφάλαια προς Ξένα Κεφάλαια (ΤΕ/</a:t>
            </a:r>
            <a:r>
              <a:rPr lang="en-US" sz="2800" b="1" dirty="0" smtClean="0"/>
              <a:t>TL</a:t>
            </a:r>
            <a:r>
              <a:rPr lang="el-GR" sz="2800" b="1" dirty="0" smtClean="0"/>
              <a:t>).</a:t>
            </a:r>
            <a:r>
              <a:rPr lang="el-GR" sz="2800" dirty="0" smtClean="0"/>
              <a:t> Αυτή η αναλογία παρουσιάζει πόσο τα ίδια κεφάλαια μιας εταιρίας μπορούν να μειωθούν σε αξία προτού οι υποχρεώσεις προς τρίτους υπερβούν το ενεργητικό και γίνει η επιχείρηση αφερέγγυα. Π.χ. μια εταιρία με Ι.Κ. €1.000 και  συνολικό ξένο χρέος €500 θα μπορούσε να δοκιμάσει μια πτώση κατά 2/3 στην αξία του ενεργητικού της που είναι: €1.000 + €500 =€1.500 *2/3 =€1000 ήτοι €1500-€1000=€500 που ισούται με το ύψος των ξένων κεφαλαίων και επομένως μπορεί να ανταποκριθεί στις υποχρεώσεις της. Εντούτοις, η ίδια εταιρία με €250 στην αξία των κοινών μετοχών και συνολικά ξένα κεφάλαια € 500 θα είναι αφερέγγυα εάν το ενεργητικό πέσει μόνο κατά 1/3 σε αξία. </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274638"/>
            <a:ext cx="9144000" cy="417512"/>
          </a:xfrm>
        </p:spPr>
        <p:txBody>
          <a:bodyPr/>
          <a:lstStyle/>
          <a:p>
            <a:pPr eaLnBrk="1" hangingPunct="1"/>
            <a:r>
              <a:rPr lang="el-GR" sz="3200" b="1" dirty="0" smtClean="0"/>
              <a:t/>
            </a:r>
            <a:br>
              <a:rPr lang="el-GR" sz="3200" b="1" dirty="0" smtClean="0"/>
            </a:br>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8307" name="Rectangle 3"/>
          <p:cNvSpPr>
            <a:spLocks noGrp="1" noChangeArrowheads="1"/>
          </p:cNvSpPr>
          <p:nvPr>
            <p:ph type="body" idx="1"/>
          </p:nvPr>
        </p:nvSpPr>
        <p:spPr>
          <a:xfrm>
            <a:off x="0" y="1628799"/>
            <a:ext cx="9144000" cy="5229201"/>
          </a:xfrm>
        </p:spPr>
        <p:txBody>
          <a:bodyPr/>
          <a:lstStyle/>
          <a:p>
            <a:pPr algn="just" eaLnBrk="1" hangingPunct="1">
              <a:buFontTx/>
              <a:buNone/>
            </a:pPr>
            <a:r>
              <a:rPr lang="en-US" b="1" dirty="0" smtClean="0"/>
              <a:t>X</a:t>
            </a:r>
            <a:r>
              <a:rPr lang="el-GR" b="1" baseline="-25000" dirty="0" smtClean="0"/>
              <a:t>5</a:t>
            </a:r>
            <a:r>
              <a:rPr lang="el-GR" b="1" dirty="0" smtClean="0"/>
              <a:t>: Πωλήσεις προς Σύνολο Ενεργητικού (</a:t>
            </a:r>
            <a:r>
              <a:rPr lang="en-US" b="1" dirty="0" smtClean="0"/>
              <a:t>S</a:t>
            </a:r>
            <a:r>
              <a:rPr lang="el-GR" b="1" dirty="0" smtClean="0"/>
              <a:t>/</a:t>
            </a:r>
            <a:r>
              <a:rPr lang="en-US" b="1" dirty="0" smtClean="0"/>
              <a:t>TA</a:t>
            </a:r>
            <a:r>
              <a:rPr lang="el-GR" b="1" dirty="0" smtClean="0"/>
              <a:t>).</a:t>
            </a:r>
            <a:r>
              <a:rPr lang="el-GR" dirty="0" smtClean="0"/>
              <a:t> Η αναλογία αυτή εξηγεί την δυνατότητα παραγωγής πωλήσεων του ενεργητικού της εταιρίας. Είναι ένα μέτρο της διοικητικής ικανότητας, αλλά και εξέτασης των ανταγωνιστικών όρων. Η αναλογία Πωλήσεις/Σύνολο Ενεργητικού ταξινομείται δεύτερη στις συνεισφορές της στην γενική διακριτική δυνατότητα του μοντέλου Α</a:t>
            </a:r>
            <a:r>
              <a:rPr lang="en-US" dirty="0" smtClean="0"/>
              <a:t>ltman</a:t>
            </a:r>
            <a:r>
              <a:rPr lang="el-GR" dirty="0" smtClean="0"/>
              <a:t>. </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lstStyle/>
          <a:p>
            <a:r>
              <a:rPr lang="el-GR" sz="3600" b="1" dirty="0" smtClean="0"/>
              <a:t>ΠΛΕΟΝΕΚΤΗΜΑΤΑ</a:t>
            </a:r>
            <a:endParaRPr lang="el-GR" sz="3600" b="1" dirty="0"/>
          </a:p>
        </p:txBody>
      </p:sp>
      <p:sp>
        <p:nvSpPr>
          <p:cNvPr id="3" name="2 - Θέση περιεχομένου"/>
          <p:cNvSpPr>
            <a:spLocks noGrp="1"/>
          </p:cNvSpPr>
          <p:nvPr>
            <p:ph idx="1"/>
          </p:nvPr>
        </p:nvSpPr>
        <p:spPr>
          <a:xfrm>
            <a:off x="0" y="1196752"/>
            <a:ext cx="9144000" cy="5661248"/>
          </a:xfrm>
        </p:spPr>
        <p:txBody>
          <a:bodyPr/>
          <a:lstStyle/>
          <a:p>
            <a:pPr>
              <a:buNone/>
            </a:pPr>
            <a:r>
              <a:rPr lang="el-GR" b="1" dirty="0" smtClean="0"/>
              <a:t>1)</a:t>
            </a:r>
            <a:r>
              <a:rPr lang="el-GR" dirty="0" smtClean="0"/>
              <a:t> την ευκολία στη χρήση του, </a:t>
            </a:r>
          </a:p>
          <a:p>
            <a:pPr>
              <a:buNone/>
            </a:pPr>
            <a:endParaRPr lang="el-GR" dirty="0" smtClean="0"/>
          </a:p>
          <a:p>
            <a:pPr>
              <a:buNone/>
            </a:pPr>
            <a:r>
              <a:rPr lang="el-GR" b="1" dirty="0" smtClean="0"/>
              <a:t>2)</a:t>
            </a:r>
            <a:r>
              <a:rPr lang="el-GR" dirty="0" smtClean="0"/>
              <a:t> την αξιοπιστία των αποτελεσµάτων του, </a:t>
            </a:r>
          </a:p>
          <a:p>
            <a:pPr>
              <a:buNone/>
            </a:pPr>
            <a:endParaRPr lang="el-GR" dirty="0" smtClean="0"/>
          </a:p>
          <a:p>
            <a:pPr>
              <a:buNone/>
            </a:pPr>
            <a:r>
              <a:rPr lang="el-GR" b="1" dirty="0" smtClean="0"/>
              <a:t>3)</a:t>
            </a:r>
            <a:r>
              <a:rPr lang="el-GR" dirty="0" smtClean="0"/>
              <a:t> την ελεύθερη διάθεση του σε κάθε ενδιαφερόµενο χρήστη,</a:t>
            </a:r>
          </a:p>
          <a:p>
            <a:pPr>
              <a:buNone/>
            </a:pPr>
            <a:endParaRPr lang="el-GR" dirty="0" smtClean="0"/>
          </a:p>
          <a:p>
            <a:pPr>
              <a:buNone/>
            </a:pPr>
            <a:r>
              <a:rPr lang="el-GR" b="1" dirty="0" smtClean="0"/>
              <a:t>4)</a:t>
            </a:r>
            <a:r>
              <a:rPr lang="el-GR" dirty="0" smtClean="0"/>
              <a:t> την δυνατότητα συνεχής αναβάθµισης του. </a:t>
            </a:r>
            <a:endParaRPr lang="el-GR" dirty="0"/>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lstStyle/>
          <a:p>
            <a:r>
              <a:rPr lang="el-GR" sz="3600" b="1" dirty="0" smtClean="0"/>
              <a:t>ΜΕΙΟΝΕΚΤΗΜΑΤΑ</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just">
              <a:buNone/>
            </a:pPr>
            <a:r>
              <a:rPr lang="el-GR" sz="2800" b="1" dirty="0" smtClean="0"/>
              <a:t>1) </a:t>
            </a:r>
            <a:r>
              <a:rPr lang="el-GR" sz="2800" dirty="0" smtClean="0"/>
              <a:t>η χρήση του µοντέλου µόνο σε βιοµηχανικές επιχειρήσεις και η ιδιαίτερη προσοχή που χρειάζεται σε τυχόν άλλης µορφής επιχειρήσεις, </a:t>
            </a:r>
          </a:p>
          <a:p>
            <a:pPr algn="just">
              <a:buNone/>
            </a:pPr>
            <a:r>
              <a:rPr lang="el-GR" sz="2800" b="1" dirty="0" smtClean="0"/>
              <a:t>2) </a:t>
            </a:r>
            <a:r>
              <a:rPr lang="el-GR" sz="2800" dirty="0" smtClean="0"/>
              <a:t>η µεγάλη χρονική διασπορά και ο µικρός αριθµός του δείγµατος που λήφθηκε αρχικά, </a:t>
            </a:r>
          </a:p>
          <a:p>
            <a:pPr algn="just">
              <a:buNone/>
            </a:pPr>
            <a:r>
              <a:rPr lang="el-GR" sz="2800" b="1" dirty="0" smtClean="0"/>
              <a:t>3)</a:t>
            </a:r>
            <a:r>
              <a:rPr lang="el-GR" sz="2800" dirty="0" smtClean="0"/>
              <a:t> η στατικότητα των χρηµατοοικονοµικών δεικτών</a:t>
            </a:r>
          </a:p>
          <a:p>
            <a:pPr algn="just">
              <a:buNone/>
            </a:pPr>
            <a:r>
              <a:rPr lang="el-GR" sz="2800" b="1" dirty="0" smtClean="0"/>
              <a:t>4) </a:t>
            </a:r>
            <a:r>
              <a:rPr lang="el-GR" sz="2800" dirty="0" smtClean="0"/>
              <a:t>η έστω και σπάνιες φορές παραποίηση των χρηµατοοικονοµικών καταστάσεων των εξεταζόµενων επιχειρήσεων που οδηγεί σε εσφαλµένη εκτίµηση του υποδείγµατος και συνεπώς σε λανθασµένα συµπεράσµατα.</a:t>
            </a:r>
            <a:endParaRPr lang="el-GR" sz="2800" dirty="0"/>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p:spPr>
        <p:txBody>
          <a:bodyPr/>
          <a:lstStyle/>
          <a:p>
            <a:r>
              <a:rPr lang="el-GR" sz="3600" b="1" dirty="0" smtClean="0"/>
              <a:t>ΒΙΒΛΙΟΓΡΑΦΙΑ (1)</a:t>
            </a:r>
            <a:endParaRPr lang="el-GR" sz="3600" b="1" dirty="0"/>
          </a:p>
        </p:txBody>
      </p:sp>
      <p:sp>
        <p:nvSpPr>
          <p:cNvPr id="3" name="Content Placeholder 2"/>
          <p:cNvSpPr>
            <a:spLocks noGrp="1"/>
          </p:cNvSpPr>
          <p:nvPr>
            <p:ph idx="1"/>
          </p:nvPr>
        </p:nvSpPr>
        <p:spPr>
          <a:xfrm>
            <a:off x="0" y="692696"/>
            <a:ext cx="9144000" cy="6165304"/>
          </a:xfrm>
        </p:spPr>
        <p:txBody>
          <a:bodyPr/>
          <a:lstStyle/>
          <a:p>
            <a:pPr algn="just"/>
            <a:r>
              <a:rPr lang="el-GR" sz="2000" dirty="0" smtClean="0"/>
              <a:t>Αδαμίδης  Α.,  (1998), </a:t>
            </a:r>
            <a:r>
              <a:rPr lang="el-GR" sz="2000" i="1" dirty="0" smtClean="0"/>
              <a:t>Ανάλυση Χρηματοοικονομικών Καταστάσεων, </a:t>
            </a:r>
            <a:r>
              <a:rPr lang="el-GR" sz="2000" dirty="0" smtClean="0"/>
              <a:t>Εκδ</a:t>
            </a:r>
            <a:r>
              <a:rPr lang="en-US" sz="2000" dirty="0" smtClean="0"/>
              <a:t>.</a:t>
            </a:r>
            <a:r>
              <a:rPr lang="el-GR" sz="2000" dirty="0" smtClean="0"/>
              <a:t> </a:t>
            </a:r>
            <a:r>
              <a:rPr lang="en-US" sz="2000" dirty="0" smtClean="0"/>
              <a:t>University Studio Press A.E. </a:t>
            </a:r>
            <a:r>
              <a:rPr lang="el-GR" sz="2000" dirty="0" smtClean="0"/>
              <a:t>Θεσσαλονίκη.</a:t>
            </a:r>
          </a:p>
          <a:p>
            <a:pPr lvl="0" algn="just"/>
            <a:r>
              <a:rPr lang="el-GR" sz="2000" dirty="0" smtClean="0"/>
              <a:t>Αρτίκης Γ., (2002), Χρηματοοικονομική Διοίκηση, Εκδ. </a:t>
            </a:r>
            <a:r>
              <a:rPr lang="en-US" sz="2000" dirty="0" smtClean="0"/>
              <a:t>Interbooks, </a:t>
            </a:r>
            <a:r>
              <a:rPr lang="el-GR" sz="2000" dirty="0" smtClean="0"/>
              <a:t>Αθήνα </a:t>
            </a:r>
            <a:r>
              <a:rPr lang="en-US" sz="2000" dirty="0" smtClean="0"/>
              <a:t>ISBN   960-390-116-4</a:t>
            </a:r>
            <a:endParaRPr lang="el-GR" sz="2000" dirty="0" smtClean="0"/>
          </a:p>
          <a:p>
            <a:pPr algn="just"/>
            <a:r>
              <a:rPr lang="el-GR" sz="2000" dirty="0" smtClean="0"/>
              <a:t>Αλεξάκης Α. (2015). Παραγωγικότητα της Εργασίας (1): Σκοπός της οργάνωσης της εργασίας είναι η αποδοτική χρησιμοποίηση των μέσων παραγωγής (δηλαδή των κεφαλαίων και των υλικών.</a:t>
            </a:r>
          </a:p>
          <a:p>
            <a:pPr lvl="0" algn="just"/>
            <a:r>
              <a:rPr lang="el-GR" sz="2000" dirty="0" smtClean="0"/>
              <a:t>Βασιλείου Δ., Ηρειώτης Ν., (2008) </a:t>
            </a:r>
            <a:r>
              <a:rPr lang="el-GR" sz="2000" i="1" dirty="0" smtClean="0"/>
              <a:t>Χρηματοοικονομική Διοίκηση  Θεωρία &amp; Πράξη</a:t>
            </a:r>
            <a:r>
              <a:rPr lang="el-GR" sz="2000" dirty="0" smtClean="0"/>
              <a:t>, Εκδ. Rosili Αθήνα, </a:t>
            </a:r>
            <a:r>
              <a:rPr lang="en-US" sz="2000" dirty="0" smtClean="0"/>
              <a:t>ISBN 978-960-89407-1-0</a:t>
            </a:r>
          </a:p>
          <a:p>
            <a:pPr algn="just"/>
            <a:r>
              <a:rPr lang="el-GR" altLang="ko-KR" sz="2000" dirty="0" smtClean="0">
                <a:latin typeface="Calibri" pitchFamily="34" charset="0"/>
              </a:rPr>
              <a:t>Δερβιτσιώτης </a:t>
            </a:r>
            <a:r>
              <a:rPr lang="en-US" altLang="ko-KR" sz="2000" dirty="0" smtClean="0">
                <a:latin typeface="Calibri" pitchFamily="34" charset="0"/>
              </a:rPr>
              <a:t>K., (2006). </a:t>
            </a:r>
            <a:r>
              <a:rPr lang="el-GR" altLang="ko-KR" sz="2000" dirty="0" smtClean="0">
                <a:latin typeface="Calibri" pitchFamily="34" charset="0"/>
              </a:rPr>
              <a:t>Διοίκηση Παραγωγής, Δ’ έκδοση, Οικονομική Βιβλιοθήκη, 2006.</a:t>
            </a:r>
            <a:endParaRPr lang="en-US" sz="2000" dirty="0" smtClean="0"/>
          </a:p>
          <a:p>
            <a:pPr algn="just"/>
            <a:r>
              <a:rPr lang="el-GR" sz="2000" dirty="0" smtClean="0"/>
              <a:t>Κάντζος Κωνσταντίνος (2002) </a:t>
            </a:r>
            <a:r>
              <a:rPr lang="el-GR" sz="2000" i="1" dirty="0" smtClean="0"/>
              <a:t>Ανάλυση Χρηματοοικονομικών Καταστάσεων</a:t>
            </a:r>
            <a:r>
              <a:rPr lang="el-GR" sz="2000" dirty="0" smtClean="0"/>
              <a:t> Εκδ. Νικητόπουλος Ε. και Σία Ο.Ε. [ISBN 960-390-024-0] </a:t>
            </a:r>
          </a:p>
          <a:p>
            <a:pPr algn="just"/>
            <a:r>
              <a:rPr lang="el-GR" sz="2000" dirty="0" smtClean="0"/>
              <a:t>Καραθανάση Γ., (1999), Χρηματοοικονομική Διοίκηση και Χρηματιστηριακές Αγορές, Εκδ. Ευγ. Μπένου Αθήνα </a:t>
            </a:r>
            <a:r>
              <a:rPr lang="en-US" sz="2000" dirty="0" smtClean="0"/>
              <a:t>ISBN 960-359-063-0</a:t>
            </a:r>
          </a:p>
          <a:p>
            <a:pPr algn="just"/>
            <a:r>
              <a:rPr lang="el-GR" sz="2000" dirty="0" smtClean="0"/>
              <a:t>Καρτάλης Ν., (2011) </a:t>
            </a:r>
            <a:r>
              <a:rPr lang="el-GR" sz="2000" i="1" dirty="0" smtClean="0"/>
              <a:t>Ανάλυση Χρηματοοικονομικών Καταστάσεων</a:t>
            </a:r>
            <a:r>
              <a:rPr lang="el-GR" sz="2000" dirty="0" smtClean="0"/>
              <a:t> Αυτοέκδοση [ISBN: 978-618-80095-3-0]</a:t>
            </a:r>
          </a:p>
          <a:p>
            <a:endParaRPr lang="el-GR" dirty="0"/>
          </a:p>
        </p:txBody>
      </p:sp>
    </p:spTree>
    <p:extLst>
      <p:ext uri="{BB962C8B-B14F-4D97-AF65-F5344CB8AC3E}">
        <p14:creationId xmlns:p14="http://schemas.microsoft.com/office/powerpoint/2010/main" val="333876897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t>ΒΙΒΛΙΟΓΡΑΦΙΑ (2)</a:t>
            </a:r>
            <a:endParaRPr lang="el-GR" sz="3600" b="1" dirty="0"/>
          </a:p>
        </p:txBody>
      </p:sp>
      <p:sp>
        <p:nvSpPr>
          <p:cNvPr id="3" name="2 - Θέση περιεχομένου"/>
          <p:cNvSpPr>
            <a:spLocks noGrp="1"/>
          </p:cNvSpPr>
          <p:nvPr>
            <p:ph idx="1"/>
          </p:nvPr>
        </p:nvSpPr>
        <p:spPr>
          <a:xfrm>
            <a:off x="0" y="764704"/>
            <a:ext cx="9144000" cy="6093296"/>
          </a:xfrm>
        </p:spPr>
        <p:txBody>
          <a:bodyPr/>
          <a:lstStyle/>
          <a:p>
            <a:pPr algn="just"/>
            <a:r>
              <a:rPr lang="el-GR" sz="2000" dirty="0" smtClean="0"/>
              <a:t>Κατσανίδης Στ., (2006) Χρηματοοικονομική </a:t>
            </a:r>
            <a:r>
              <a:rPr lang="el-GR" sz="2000" i="1" dirty="0" smtClean="0"/>
              <a:t>Επιχειρήσεων</a:t>
            </a:r>
            <a:r>
              <a:rPr lang="el-GR" sz="2000" dirty="0" smtClean="0"/>
              <a:t> Εκδ. Μπαρμπουνάκης Χαράλαμπος [ISBN: 960-287-068-0]</a:t>
            </a:r>
          </a:p>
          <a:p>
            <a:pPr algn="just"/>
            <a:r>
              <a:rPr lang="el-GR" sz="2000" dirty="0" smtClean="0"/>
              <a:t>Κιόχος Π., Παπανικολάου Γ., Θάνος Γ., Κιόχος Α., (2002)., </a:t>
            </a:r>
            <a:r>
              <a:rPr lang="el-GR" sz="2000" i="1" dirty="0" smtClean="0"/>
              <a:t>Χρηματοοικονομική Διοίκηση &amp; Πολιτική</a:t>
            </a:r>
            <a:r>
              <a:rPr lang="el-GR" sz="2000" dirty="0" smtClean="0"/>
              <a:t>, Εκδ. Σύγχρονη Εκδοτική Αθήνα </a:t>
            </a:r>
            <a:r>
              <a:rPr lang="en-US" sz="2000" dirty="0" smtClean="0"/>
              <a:t>ISBN 978-960-8165-34-2</a:t>
            </a:r>
          </a:p>
          <a:p>
            <a:pPr lvl="0" algn="just"/>
            <a:r>
              <a:rPr lang="el-GR" sz="2000" dirty="0" smtClean="0"/>
              <a:t>Λαζαρίδης Θ., Κοντέος Γ., Σαριαννίδης Ν., (2013) </a:t>
            </a:r>
            <a:r>
              <a:rPr lang="el-GR" sz="2000" i="1" dirty="0" smtClean="0"/>
              <a:t>Σύγχρονη Χρηματοοικονομική Ανάλυση</a:t>
            </a:r>
            <a:r>
              <a:rPr lang="el-GR" sz="2000" dirty="0" smtClean="0"/>
              <a:t> Αυτοέκδοση των συγγραφέων [</a:t>
            </a:r>
            <a:r>
              <a:rPr lang="en-US" sz="2000" dirty="0" smtClean="0"/>
              <a:t>ISBN</a:t>
            </a:r>
            <a:r>
              <a:rPr lang="el-GR" sz="2000" dirty="0" smtClean="0"/>
              <a:t>: 978-960-93-5138-6]</a:t>
            </a:r>
          </a:p>
          <a:p>
            <a:pPr lvl="0" algn="just"/>
            <a:r>
              <a:rPr lang="el-GR" sz="2000" dirty="0" smtClean="0"/>
              <a:t>Λαζαρίδης Ι., Παπαδόπουλος Δ. (2005) </a:t>
            </a:r>
            <a:r>
              <a:rPr lang="el-GR" sz="2000" i="1" dirty="0" smtClean="0"/>
              <a:t>Χρηματοοικονομική Διοίκηση, τεύχος Α΄</a:t>
            </a:r>
            <a:r>
              <a:rPr lang="el-GR" sz="2000" dirty="0" smtClean="0"/>
              <a:t> Εκδ. Ιωάννης Λαζαρίδης [ISBN 960-92515-0-1]</a:t>
            </a:r>
          </a:p>
          <a:p>
            <a:pPr lvl="0" algn="just"/>
            <a:r>
              <a:rPr lang="el-GR" sz="2000" dirty="0" smtClean="0"/>
              <a:t>Λαζαρίδης Ι., Παπαδόπουλος Δ. (2005) </a:t>
            </a:r>
            <a:r>
              <a:rPr lang="el-GR" sz="2000" i="1" dirty="0" smtClean="0"/>
              <a:t>Χρηματοοικονομική Διοίκηση, </a:t>
            </a:r>
            <a:r>
              <a:rPr lang="el-GR" sz="2000" dirty="0" smtClean="0"/>
              <a:t>Case Studies Αυτοέκδοση [ISBN 978-960-92515-5-6]</a:t>
            </a:r>
          </a:p>
          <a:p>
            <a:pPr lvl="0" algn="just"/>
            <a:r>
              <a:rPr lang="el-GR" sz="2000" dirty="0" smtClean="0"/>
              <a:t>Νεάρχου Α. (2014) Διοίκηση Λειτουργιών στα Ανοικτά Ακαδημαϊκά Μαθήματα Πανεπιστήμιο Πατρών</a:t>
            </a:r>
            <a:endParaRPr lang="en-US" sz="2000" dirty="0" smtClean="0"/>
          </a:p>
          <a:p>
            <a:pPr lvl="0" algn="just"/>
            <a:r>
              <a:rPr lang="el-GR" sz="2000" dirty="0" smtClean="0"/>
              <a:t>Ξανθάκης Μ., Αλεξάκης Χ., (2007), </a:t>
            </a:r>
            <a:r>
              <a:rPr lang="el-GR" sz="2000" i="1" dirty="0" smtClean="0"/>
              <a:t>Χρηματοοικονομική Ανάλυση Επιχειρήσεων</a:t>
            </a:r>
            <a:r>
              <a:rPr lang="el-GR" sz="2000" dirty="0" smtClean="0"/>
              <a:t>, Εκδ. ΣΤΑΜΟΥΛΗ Α.Ε. Αθήνα</a:t>
            </a:r>
            <a:r>
              <a:rPr lang="en-US" sz="2000" dirty="0" smtClean="0"/>
              <a:t> ISBN 978-960-351-679-8</a:t>
            </a:r>
            <a:endParaRPr lang="el-GR" sz="2000" dirty="0" smtClean="0"/>
          </a:p>
          <a:p>
            <a:endParaRPr lang="el-GR" sz="2000" dirty="0"/>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t>ΒΙΒΛΙΟΓΡΑΦΙΑ (</a:t>
            </a:r>
            <a:r>
              <a:rPr lang="en-US" sz="3600" b="1" dirty="0" smtClean="0"/>
              <a:t>3</a:t>
            </a:r>
            <a:r>
              <a:rPr lang="el-GR" sz="3600" b="1" dirty="0" smtClean="0"/>
              <a:t>)</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lvl="0" algn="just"/>
            <a:r>
              <a:rPr lang="en-US" sz="2400" dirty="0" smtClean="0">
                <a:latin typeface="Arial" pitchFamily="34" charset="0"/>
                <a:cs typeface="Arial" pitchFamily="34" charset="0"/>
              </a:rPr>
              <a:t>Gropelli A.A.,  Nikbakht E., (2012), </a:t>
            </a:r>
            <a:r>
              <a:rPr lang="el-GR" sz="2400" i="1" dirty="0" smtClean="0">
                <a:latin typeface="Arial" pitchFamily="34" charset="0"/>
                <a:cs typeface="Arial" pitchFamily="34" charset="0"/>
              </a:rPr>
              <a:t>Χρηματοοικονομική</a:t>
            </a:r>
            <a:r>
              <a:rPr lang="el-GR" sz="2400" dirty="0" smtClean="0">
                <a:latin typeface="Arial" pitchFamily="34" charset="0"/>
                <a:cs typeface="Arial" pitchFamily="34" charset="0"/>
              </a:rPr>
              <a:t>, Εκδ. Κλειδάριθμος</a:t>
            </a:r>
            <a:r>
              <a:rPr lang="en-US" sz="2400" dirty="0" smtClean="0">
                <a:latin typeface="Arial" pitchFamily="34" charset="0"/>
                <a:cs typeface="Arial" pitchFamily="34" charset="0"/>
              </a:rPr>
              <a:t> </a:t>
            </a:r>
            <a:r>
              <a:rPr lang="el-GR" sz="2400" dirty="0" smtClean="0">
                <a:latin typeface="Arial" pitchFamily="34" charset="0"/>
                <a:cs typeface="Arial" pitchFamily="34" charset="0"/>
              </a:rPr>
              <a:t>ΕΠΕ Αθήνα  </a:t>
            </a:r>
            <a:r>
              <a:rPr lang="en-US" sz="2400" dirty="0" smtClean="0">
                <a:latin typeface="Arial" pitchFamily="34" charset="0"/>
                <a:cs typeface="Arial" pitchFamily="34" charset="0"/>
              </a:rPr>
              <a:t>ISBN 978-960-461-460-8</a:t>
            </a:r>
          </a:p>
          <a:p>
            <a:pPr algn="just"/>
            <a:r>
              <a:rPr lang="en-US" sz="2400" dirty="0" smtClean="0">
                <a:latin typeface="Arial" pitchFamily="34" charset="0"/>
                <a:cs typeface="Arial" pitchFamily="34" charset="0"/>
              </a:rPr>
              <a:t>Heizer J. and B. Render, (2008) Principles of Operations Management 9th edition, Pearson. </a:t>
            </a:r>
          </a:p>
          <a:p>
            <a:pPr algn="just"/>
            <a:r>
              <a:rPr lang="en-GB" sz="2400" dirty="0" smtClean="0">
                <a:latin typeface="Arial" pitchFamily="34" charset="0"/>
                <a:cs typeface="Arial" pitchFamily="34" charset="0"/>
              </a:rPr>
              <a:t>Slack N., Chambers S., Johnston R., (2010). Operations management /– 6th edition, Pearson</a:t>
            </a:r>
            <a:endParaRPr lang="el-GR" sz="2400" dirty="0" smtClean="0">
              <a:latin typeface="Arial" pitchFamily="34" charset="0"/>
              <a:cs typeface="Arial" pitchFamily="34" charset="0"/>
            </a:endParaRPr>
          </a:p>
          <a:p>
            <a:pPr lvl="0" algn="just"/>
            <a:r>
              <a:rPr lang="en-US" sz="2400" dirty="0" smtClean="0">
                <a:latin typeface="Arial" pitchFamily="34" charset="0"/>
                <a:cs typeface="Arial" pitchFamily="34" charset="0"/>
              </a:rPr>
              <a:t>Weston F.,  Brigham E., (1986)  </a:t>
            </a:r>
            <a:r>
              <a:rPr lang="el-GR" sz="2400" dirty="0" smtClean="0">
                <a:latin typeface="Arial" pitchFamily="34" charset="0"/>
                <a:cs typeface="Arial" pitchFamily="34" charset="0"/>
              </a:rPr>
              <a:t>Βασικές Αρχές της Χρηματοοικονομικής Διαχείρισης και Πολιτικής, Εκδ. Παπαζήση Αθήνα </a:t>
            </a:r>
            <a:r>
              <a:rPr lang="en-US" sz="2400" dirty="0" smtClean="0">
                <a:latin typeface="Arial" pitchFamily="34" charset="0"/>
                <a:cs typeface="Arial" pitchFamily="34" charset="0"/>
              </a:rPr>
              <a:t>ISBN 0-03-059548-7</a:t>
            </a:r>
            <a:r>
              <a:rPr lang="el-GR" sz="2400" dirty="0" smtClean="0">
                <a:latin typeface="Arial" pitchFamily="34" charset="0"/>
                <a:cs typeface="Arial" pitchFamily="34" charset="0"/>
              </a:rPr>
              <a:t> </a:t>
            </a:r>
          </a:p>
          <a:p>
            <a:pPr algn="just"/>
            <a:r>
              <a:rPr lang="el-GR" sz="2400" dirty="0" smtClean="0">
                <a:latin typeface="Arial" pitchFamily="34" charset="0"/>
                <a:cs typeface="Arial" pitchFamily="34" charset="0"/>
              </a:rPr>
              <a:t>Φωτεινή Ψιμάρνη-Βούλγαρη</a:t>
            </a:r>
          </a:p>
          <a:p>
            <a:pPr lvl="0" algn="just"/>
            <a:r>
              <a:rPr lang="en-US" sz="2400" dirty="0" smtClean="0">
                <a:latin typeface="Arial" pitchFamily="34" charset="0"/>
                <a:cs typeface="Arial" pitchFamily="34" charset="0"/>
                <a:hlinkClick r:id="rId2"/>
              </a:rPr>
              <a:t>http://www.bluewavemag.com/blueart227.htm</a:t>
            </a:r>
            <a:endParaRPr lang="en-US" sz="2400" dirty="0" smtClean="0">
              <a:latin typeface="Arial" pitchFamily="34" charset="0"/>
              <a:cs typeface="Arial" pitchFamily="34" charset="0"/>
            </a:endParaRPr>
          </a:p>
          <a:p>
            <a:pPr lvl="0" algn="just"/>
            <a:r>
              <a:rPr lang="en-US" sz="2400" dirty="0" smtClean="0">
                <a:latin typeface="Arial" pitchFamily="34" charset="0"/>
                <a:cs typeface="Arial" pitchFamily="34" charset="0"/>
                <a:hlinkClick r:id="rId3"/>
              </a:rPr>
              <a:t>www.wikipedia.org</a:t>
            </a:r>
            <a:endParaRPr lang="en-US" sz="2400" dirty="0" smtClean="0">
              <a:latin typeface="Arial" pitchFamily="34" charset="0"/>
              <a:cs typeface="Arial" pitchFamily="34" charset="0"/>
            </a:endParaRPr>
          </a:p>
          <a:p>
            <a:pPr lvl="0" algn="just"/>
            <a:r>
              <a:rPr lang="en-US" sz="2400" dirty="0" smtClean="0">
                <a:latin typeface="Arial" pitchFamily="34" charset="0"/>
                <a:cs typeface="Arial" pitchFamily="34" charset="0"/>
                <a:hlinkClick r:id="rId4"/>
              </a:rPr>
              <a:t>www.investopedia.com</a:t>
            </a:r>
            <a:endParaRPr lang="en-US" sz="2400" dirty="0" smtClean="0">
              <a:latin typeface="Arial" pitchFamily="34" charset="0"/>
              <a:cs typeface="Arial" pitchFamily="34" charset="0"/>
            </a:endParaRPr>
          </a:p>
          <a:p>
            <a:pPr lvl="0"/>
            <a:endParaRPr lang="en-US" sz="2800" dirty="0" smtClean="0"/>
          </a:p>
          <a:p>
            <a:pPr lvl="0"/>
            <a:endParaRPr lang="el-GR" dirty="0" smtClean="0"/>
          </a:p>
          <a:p>
            <a:endParaRPr lang="el-G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0" y="274638"/>
            <a:ext cx="9144000" cy="1143000"/>
          </a:xfrm>
        </p:spPr>
        <p:txBody>
          <a:bodyPr/>
          <a:lstStyle/>
          <a:p>
            <a:r>
              <a:rPr lang="el-GR" sz="3200" b="1" dirty="0"/>
              <a:t>Εξίσωση κερδών (</a:t>
            </a:r>
            <a:r>
              <a:rPr lang="el-GR" sz="3200" b="1" dirty="0" smtClean="0"/>
              <a:t>εσόδων-εξόδων)</a:t>
            </a:r>
            <a:r>
              <a:rPr lang="en-US" sz="3200" b="1" dirty="0"/>
              <a:t>,</a:t>
            </a:r>
            <a:r>
              <a:rPr lang="el-GR" sz="3200" b="1" dirty="0"/>
              <a:t>αποθήκης</a:t>
            </a:r>
            <a:br>
              <a:rPr lang="el-GR" sz="3200" b="1" dirty="0"/>
            </a:br>
            <a:r>
              <a:rPr lang="el-GR" sz="3200" b="1" dirty="0"/>
              <a:t>(χρηματοοικονομική κατάσταση αποτελεσμάτων</a:t>
            </a:r>
            <a:r>
              <a:rPr lang="el-GR" sz="3200" dirty="0"/>
              <a:t>)</a:t>
            </a:r>
          </a:p>
        </p:txBody>
      </p:sp>
      <p:sp>
        <p:nvSpPr>
          <p:cNvPr id="33795" name="Rectangle 1027"/>
          <p:cNvSpPr>
            <a:spLocks noGrp="1" noChangeArrowheads="1"/>
          </p:cNvSpPr>
          <p:nvPr>
            <p:ph type="body" idx="1"/>
          </p:nvPr>
        </p:nvSpPr>
        <p:spPr>
          <a:xfrm>
            <a:off x="457200" y="1916832"/>
            <a:ext cx="8229600" cy="4209331"/>
          </a:xfrm>
        </p:spPr>
        <p:txBody>
          <a:bodyPr/>
          <a:lstStyle/>
          <a:p>
            <a:r>
              <a:rPr lang="en-US" dirty="0" smtClean="0"/>
              <a:t>I = R-E</a:t>
            </a:r>
            <a:endParaRPr lang="el-GR" dirty="0"/>
          </a:p>
          <a:p>
            <a:r>
              <a:rPr lang="en-US" dirty="0" smtClean="0"/>
              <a:t>Income or Profit or Earnings = </a:t>
            </a:r>
            <a:r>
              <a:rPr lang="el-GR" dirty="0" smtClean="0"/>
              <a:t>Κέρδη</a:t>
            </a:r>
            <a:endParaRPr lang="en-US" dirty="0"/>
          </a:p>
          <a:p>
            <a:r>
              <a:rPr lang="en-US" dirty="0" smtClean="0"/>
              <a:t>Revenue</a:t>
            </a:r>
            <a:r>
              <a:rPr lang="el-GR" dirty="0" smtClean="0"/>
              <a:t> =</a:t>
            </a:r>
            <a:r>
              <a:rPr lang="en-US" dirty="0" smtClean="0"/>
              <a:t> </a:t>
            </a:r>
            <a:r>
              <a:rPr lang="el-GR" dirty="0" smtClean="0"/>
              <a:t>Έσοδα</a:t>
            </a:r>
            <a:endParaRPr lang="en-US" dirty="0"/>
          </a:p>
          <a:p>
            <a:r>
              <a:rPr lang="en-US" dirty="0" smtClean="0"/>
              <a:t>Expenses =</a:t>
            </a:r>
            <a:r>
              <a:rPr lang="el-GR" dirty="0" smtClean="0"/>
              <a:t> </a:t>
            </a:r>
            <a:r>
              <a:rPr lang="el-GR" dirty="0"/>
              <a:t>Έξοδα</a:t>
            </a:r>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0" y="274638"/>
            <a:ext cx="9144000" cy="1143000"/>
          </a:xfrm>
        </p:spPr>
        <p:txBody>
          <a:bodyPr/>
          <a:lstStyle/>
          <a:p>
            <a:r>
              <a:rPr lang="el-GR" sz="3200" b="1" dirty="0"/>
              <a:t>Εξίσωση κόστους πωληθέντων και αποθήκης για εμπορικές επιχειρήσεις</a:t>
            </a:r>
          </a:p>
        </p:txBody>
      </p:sp>
      <p:sp>
        <p:nvSpPr>
          <p:cNvPr id="38915" name="Rectangle 1027"/>
          <p:cNvSpPr>
            <a:spLocks noGrp="1" noChangeArrowheads="1"/>
          </p:cNvSpPr>
          <p:nvPr>
            <p:ph type="body" idx="1"/>
          </p:nvPr>
        </p:nvSpPr>
        <p:spPr>
          <a:xfrm>
            <a:off x="0" y="1556792"/>
            <a:ext cx="9144000" cy="5301208"/>
          </a:xfrm>
        </p:spPr>
        <p:txBody>
          <a:bodyPr/>
          <a:lstStyle/>
          <a:p>
            <a:r>
              <a:rPr lang="en-US" sz="2800" dirty="0"/>
              <a:t>E</a:t>
            </a:r>
            <a:r>
              <a:rPr lang="el-GR" sz="2800" dirty="0"/>
              <a:t> </a:t>
            </a:r>
            <a:r>
              <a:rPr lang="el-GR" sz="2800" dirty="0" smtClean="0"/>
              <a:t>= (</a:t>
            </a:r>
            <a:r>
              <a:rPr lang="en-US" sz="2800" dirty="0"/>
              <a:t>C</a:t>
            </a:r>
            <a:r>
              <a:rPr lang="el-GR" sz="2800" dirty="0"/>
              <a:t> + </a:t>
            </a:r>
            <a:r>
              <a:rPr lang="en-US" sz="2800" dirty="0"/>
              <a:t>Ex</a:t>
            </a:r>
            <a:r>
              <a:rPr lang="el-GR" sz="2800" dirty="0"/>
              <a:t>)</a:t>
            </a:r>
          </a:p>
          <a:p>
            <a:r>
              <a:rPr lang="el-GR" sz="2800" dirty="0" smtClean="0"/>
              <a:t>Ε</a:t>
            </a:r>
            <a:r>
              <a:rPr lang="en-US" sz="2800" dirty="0" smtClean="0"/>
              <a:t> </a:t>
            </a:r>
            <a:r>
              <a:rPr lang="el-GR" sz="2800" dirty="0" smtClean="0"/>
              <a:t>=</a:t>
            </a:r>
            <a:r>
              <a:rPr lang="en-US" sz="2800" dirty="0" smtClean="0"/>
              <a:t> </a:t>
            </a:r>
            <a:r>
              <a:rPr lang="el-GR" sz="2800" dirty="0" smtClean="0"/>
              <a:t>έξοδα</a:t>
            </a:r>
            <a:endParaRPr lang="el-GR" sz="2800" dirty="0"/>
          </a:p>
          <a:p>
            <a:r>
              <a:rPr lang="en-US" sz="2800" dirty="0" smtClean="0"/>
              <a:t>Ex = </a:t>
            </a:r>
            <a:r>
              <a:rPr lang="el-GR" sz="2800" dirty="0" smtClean="0"/>
              <a:t>όλα </a:t>
            </a:r>
            <a:r>
              <a:rPr lang="el-GR" sz="2800" dirty="0"/>
              <a:t>τα άλλα έξοδα εκτός από το κόστος πωληθέντων</a:t>
            </a:r>
            <a:endParaRPr lang="en-US" sz="2800" dirty="0"/>
          </a:p>
          <a:p>
            <a:r>
              <a:rPr lang="en-US" sz="2800" dirty="0" smtClean="0"/>
              <a:t>C = </a:t>
            </a:r>
            <a:r>
              <a:rPr lang="el-GR" sz="2800" dirty="0"/>
              <a:t>Κόστος </a:t>
            </a:r>
            <a:r>
              <a:rPr lang="el-GR" sz="2800" dirty="0" smtClean="0"/>
              <a:t>πωληθέντων (= πωλήσεις – μικτό κέρδος)</a:t>
            </a:r>
            <a:endParaRPr lang="el-GR" sz="2800" dirty="0"/>
          </a:p>
          <a:p>
            <a:endParaRPr lang="el-GR" sz="2800" dirty="0"/>
          </a:p>
          <a:p>
            <a:r>
              <a:rPr lang="en-US" sz="2800" dirty="0"/>
              <a:t>C</a:t>
            </a:r>
            <a:r>
              <a:rPr lang="el-GR" sz="2800" dirty="0"/>
              <a:t> </a:t>
            </a:r>
            <a:r>
              <a:rPr lang="el-GR" sz="2800" dirty="0" smtClean="0"/>
              <a:t>=</a:t>
            </a:r>
            <a:r>
              <a:rPr lang="en-US" sz="2800" dirty="0" smtClean="0"/>
              <a:t> Pc</a:t>
            </a:r>
            <a:r>
              <a:rPr lang="en-US" sz="2800" dirty="0"/>
              <a:t>+(Inv1-Inv2)</a:t>
            </a:r>
          </a:p>
          <a:p>
            <a:r>
              <a:rPr lang="en-US" sz="2800" dirty="0" smtClean="0"/>
              <a:t>Pc = </a:t>
            </a:r>
            <a:r>
              <a:rPr lang="el-GR" sz="2800" dirty="0" smtClean="0"/>
              <a:t>Αγορές</a:t>
            </a:r>
            <a:endParaRPr lang="en-US" sz="2800" dirty="0"/>
          </a:p>
          <a:p>
            <a:r>
              <a:rPr lang="en-US" sz="2800" dirty="0"/>
              <a:t>Inv1</a:t>
            </a:r>
            <a:r>
              <a:rPr lang="el-GR" sz="2800" dirty="0"/>
              <a:t> = αξία αποθήκης </a:t>
            </a:r>
            <a:r>
              <a:rPr lang="el-GR" sz="2800" dirty="0" smtClean="0"/>
              <a:t>αρχικά</a:t>
            </a:r>
            <a:r>
              <a:rPr lang="en-US" sz="2800" dirty="0" smtClean="0"/>
              <a:t> (1/1/2017)</a:t>
            </a:r>
            <a:endParaRPr lang="el-GR" sz="2800" dirty="0"/>
          </a:p>
          <a:p>
            <a:r>
              <a:rPr lang="en-US" sz="2800" dirty="0"/>
              <a:t>Inv2</a:t>
            </a:r>
            <a:r>
              <a:rPr lang="el-GR" sz="2800" dirty="0"/>
              <a:t> = αξία αποθήκης </a:t>
            </a:r>
            <a:r>
              <a:rPr lang="el-GR" sz="2800" dirty="0" smtClean="0"/>
              <a:t>τελικά (31/12/2017)</a:t>
            </a:r>
            <a:endParaRPr lang="el-GR" sz="2800" dirty="0"/>
          </a:p>
          <a:p>
            <a:endParaRPr lang="el-GR"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0" y="274638"/>
            <a:ext cx="9144000" cy="1143000"/>
          </a:xfrm>
        </p:spPr>
        <p:txBody>
          <a:bodyPr/>
          <a:lstStyle/>
          <a:p>
            <a:r>
              <a:rPr lang="el-GR" sz="3200" b="1" dirty="0"/>
              <a:t>Εξίσωση μερισμάτων (χρηματοοικονομική κατάσταση διάθεσης αποτελεσμάτων)</a:t>
            </a:r>
          </a:p>
        </p:txBody>
      </p:sp>
      <p:sp>
        <p:nvSpPr>
          <p:cNvPr id="45059" name="Rectangle 1027"/>
          <p:cNvSpPr>
            <a:spLocks noGrp="1" noChangeArrowheads="1"/>
          </p:cNvSpPr>
          <p:nvPr>
            <p:ph type="body" idx="1"/>
          </p:nvPr>
        </p:nvSpPr>
        <p:spPr>
          <a:xfrm>
            <a:off x="0" y="1600200"/>
            <a:ext cx="9144000" cy="5257800"/>
          </a:xfrm>
        </p:spPr>
        <p:txBody>
          <a:bodyPr/>
          <a:lstStyle/>
          <a:p>
            <a:endParaRPr lang="el-GR" sz="2800" dirty="0"/>
          </a:p>
          <a:p>
            <a:r>
              <a:rPr lang="en-US" sz="2800" dirty="0" smtClean="0"/>
              <a:t>D</a:t>
            </a:r>
            <a:r>
              <a:rPr lang="el-GR" sz="2800" dirty="0" smtClean="0"/>
              <a:t> = </a:t>
            </a:r>
            <a:r>
              <a:rPr lang="en-US" sz="2800" dirty="0" smtClean="0"/>
              <a:t>P-T-Pn-R</a:t>
            </a:r>
            <a:endParaRPr lang="el-GR" sz="2800" dirty="0"/>
          </a:p>
          <a:p>
            <a:r>
              <a:rPr lang="en-US" sz="2800" dirty="0" smtClean="0"/>
              <a:t>D</a:t>
            </a:r>
            <a:r>
              <a:rPr lang="el-GR" sz="2800" dirty="0" smtClean="0"/>
              <a:t> </a:t>
            </a:r>
            <a:r>
              <a:rPr lang="en-US" sz="2800" dirty="0" smtClean="0"/>
              <a:t>= </a:t>
            </a:r>
            <a:r>
              <a:rPr lang="el-GR" sz="2800" dirty="0"/>
              <a:t>Μερίσματα</a:t>
            </a:r>
          </a:p>
          <a:p>
            <a:r>
              <a:rPr lang="en-US" sz="2800" dirty="0"/>
              <a:t>P</a:t>
            </a:r>
            <a:r>
              <a:rPr lang="el-GR" sz="2800" dirty="0"/>
              <a:t> </a:t>
            </a:r>
            <a:r>
              <a:rPr lang="el-GR" sz="2800" dirty="0" smtClean="0"/>
              <a:t>= Κέρδη</a:t>
            </a:r>
            <a:endParaRPr lang="en-US" sz="2800" dirty="0"/>
          </a:p>
          <a:p>
            <a:r>
              <a:rPr lang="en-US" sz="2800" dirty="0"/>
              <a:t>T</a:t>
            </a:r>
            <a:r>
              <a:rPr lang="el-GR" sz="2800" dirty="0"/>
              <a:t> </a:t>
            </a:r>
            <a:r>
              <a:rPr lang="en-US" sz="2800" dirty="0" smtClean="0"/>
              <a:t>=</a:t>
            </a:r>
            <a:r>
              <a:rPr lang="el-GR" sz="2800" dirty="0" smtClean="0"/>
              <a:t> Φόροι</a:t>
            </a:r>
          </a:p>
          <a:p>
            <a:r>
              <a:rPr lang="en-US" sz="2800" dirty="0" smtClean="0"/>
              <a:t>Pn</a:t>
            </a:r>
            <a:r>
              <a:rPr lang="el-GR" sz="2800" dirty="0" smtClean="0"/>
              <a:t> </a:t>
            </a:r>
            <a:r>
              <a:rPr lang="en-US" sz="2800" dirty="0" smtClean="0"/>
              <a:t>=</a:t>
            </a:r>
            <a:r>
              <a:rPr lang="el-GR" sz="2800" dirty="0" smtClean="0"/>
              <a:t> όρος από προβλέψεις +/- αποτελέσματα εις νέα χρήση (+κέρδη εις νέον ή - ζημιά εις νέον)</a:t>
            </a:r>
          </a:p>
          <a:p>
            <a:r>
              <a:rPr lang="en-US" sz="2800" dirty="0" smtClean="0"/>
              <a:t>R</a:t>
            </a:r>
            <a:r>
              <a:rPr lang="el-GR" sz="2800" dirty="0" smtClean="0"/>
              <a:t> </a:t>
            </a:r>
            <a:r>
              <a:rPr lang="en-US" sz="2800" dirty="0" smtClean="0"/>
              <a:t>=</a:t>
            </a:r>
            <a:r>
              <a:rPr lang="el-GR" sz="2800" dirty="0" smtClean="0"/>
              <a:t> Αποθεματικά </a:t>
            </a:r>
            <a:r>
              <a:rPr lang="el-GR" sz="2800" dirty="0"/>
              <a:t>κεφάλαια</a:t>
            </a:r>
            <a:r>
              <a:rPr lang="en-US" sz="2800" dirty="0"/>
              <a:t> (</a:t>
            </a:r>
            <a:r>
              <a:rPr lang="el-GR" sz="2800" dirty="0"/>
              <a:t>πιθανή αυτοχρηματοδότηση </a:t>
            </a:r>
            <a:r>
              <a:rPr lang="el-GR" sz="2800" dirty="0" smtClean="0"/>
              <a:t>ή </a:t>
            </a:r>
            <a:r>
              <a:rPr lang="el-GR" sz="2800" dirty="0"/>
              <a:t>μεταβολές ίδιου κεφαλαίου</a:t>
            </a:r>
            <a:r>
              <a:rPr lang="el-GR" sz="2800" dirty="0" smtClean="0"/>
              <a:t>)</a:t>
            </a:r>
            <a:endParaRPr 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a:xfrm>
            <a:off x="0" y="274638"/>
            <a:ext cx="9144000" cy="850106"/>
          </a:xfrm>
        </p:spPr>
        <p:txBody>
          <a:bodyPr/>
          <a:lstStyle/>
          <a:p>
            <a:r>
              <a:rPr lang="el-GR" sz="3200" b="1" dirty="0"/>
              <a:t>Εξίσωση ιδίων κεφαλαίων (χρηματοοικονομική κατάσταση ιδίων κεφαλαίων ευρωπαϊκής ένωσης)</a:t>
            </a:r>
          </a:p>
        </p:txBody>
      </p:sp>
      <p:sp>
        <p:nvSpPr>
          <p:cNvPr id="52227" name="Rectangle 1027"/>
          <p:cNvSpPr>
            <a:spLocks noGrp="1" noChangeArrowheads="1"/>
          </p:cNvSpPr>
          <p:nvPr>
            <p:ph type="body" idx="1"/>
          </p:nvPr>
        </p:nvSpPr>
        <p:spPr>
          <a:xfrm>
            <a:off x="0" y="1484784"/>
            <a:ext cx="9144000" cy="5373216"/>
          </a:xfrm>
        </p:spPr>
        <p:txBody>
          <a:bodyPr/>
          <a:lstStyle/>
          <a:p>
            <a:pPr>
              <a:lnSpc>
                <a:spcPct val="90000"/>
              </a:lnSpc>
              <a:buFont typeface="Wingdings" pitchFamily="2" charset="2"/>
              <a:buNone/>
            </a:pPr>
            <a:r>
              <a:rPr lang="el-GR" sz="2400" dirty="0" smtClean="0"/>
              <a:t>Ε = (</a:t>
            </a:r>
            <a:r>
              <a:rPr lang="en-US" sz="2400" dirty="0"/>
              <a:t>S -NS + P </a:t>
            </a:r>
            <a:r>
              <a:rPr lang="el-GR" sz="2400" dirty="0"/>
              <a:t>+</a:t>
            </a:r>
            <a:r>
              <a:rPr lang="en-US" sz="2400" dirty="0"/>
              <a:t> R</a:t>
            </a:r>
            <a:r>
              <a:rPr lang="el-GR" sz="2400" dirty="0"/>
              <a:t>)</a:t>
            </a:r>
            <a:r>
              <a:rPr lang="en-US" sz="2400" dirty="0"/>
              <a:t>+</a:t>
            </a:r>
            <a:r>
              <a:rPr lang="el-GR" sz="2400" dirty="0"/>
              <a:t>(</a:t>
            </a:r>
            <a:r>
              <a:rPr lang="en-US" sz="2400" dirty="0"/>
              <a:t>I  + A</a:t>
            </a:r>
            <a:r>
              <a:rPr lang="el-GR" sz="2400" dirty="0"/>
              <a:t>)</a:t>
            </a:r>
            <a:r>
              <a:rPr lang="en-US" sz="2400" dirty="0"/>
              <a:t> </a:t>
            </a:r>
            <a:r>
              <a:rPr lang="el-GR" sz="2400" dirty="0" smtClean="0"/>
              <a:t>+ (</a:t>
            </a:r>
            <a:r>
              <a:rPr lang="en-US" sz="2400" dirty="0"/>
              <a:t>F-IFA</a:t>
            </a:r>
            <a:r>
              <a:rPr lang="el-GR" sz="2400" dirty="0"/>
              <a:t>)</a:t>
            </a:r>
          </a:p>
          <a:p>
            <a:pPr>
              <a:lnSpc>
                <a:spcPct val="90000"/>
              </a:lnSpc>
              <a:buFont typeface="Wingdings" pitchFamily="2" charset="2"/>
              <a:buNone/>
            </a:pPr>
            <a:r>
              <a:rPr lang="el-GR" sz="2400" dirty="0" smtClean="0"/>
              <a:t>Ε </a:t>
            </a:r>
            <a:r>
              <a:rPr lang="en-US" sz="2400" dirty="0" smtClean="0"/>
              <a:t>= </a:t>
            </a:r>
            <a:r>
              <a:rPr lang="el-GR" sz="2400" dirty="0"/>
              <a:t>Ίδια </a:t>
            </a:r>
            <a:r>
              <a:rPr lang="el-GR" sz="2400" dirty="0" smtClean="0"/>
              <a:t>κεφάλαια</a:t>
            </a:r>
          </a:p>
          <a:p>
            <a:pPr>
              <a:lnSpc>
                <a:spcPct val="90000"/>
              </a:lnSpc>
              <a:buFont typeface="Wingdings" pitchFamily="2" charset="2"/>
              <a:buNone/>
            </a:pPr>
            <a:r>
              <a:rPr lang="el-GR" sz="2400" b="1" u="sng" dirty="0" smtClean="0"/>
              <a:t>Κεφάλαια</a:t>
            </a:r>
            <a:r>
              <a:rPr lang="el-GR" sz="2400" dirty="0" smtClean="0"/>
              <a:t> (</a:t>
            </a:r>
            <a:r>
              <a:rPr lang="en-US" sz="2400" dirty="0" smtClean="0"/>
              <a:t>S -NS + P </a:t>
            </a:r>
            <a:r>
              <a:rPr lang="el-GR" sz="2400" dirty="0" smtClean="0"/>
              <a:t>+</a:t>
            </a:r>
            <a:r>
              <a:rPr lang="en-US" sz="2400" dirty="0" smtClean="0"/>
              <a:t> R</a:t>
            </a:r>
            <a:r>
              <a:rPr lang="el-GR" sz="2400" dirty="0" smtClean="0"/>
              <a:t>)</a:t>
            </a:r>
            <a:endParaRPr lang="el-GR" sz="2400" b="1" u="sng" dirty="0" smtClean="0"/>
          </a:p>
          <a:p>
            <a:pPr>
              <a:lnSpc>
                <a:spcPct val="90000"/>
              </a:lnSpc>
              <a:buFont typeface="Wingdings" pitchFamily="2" charset="2"/>
              <a:buNone/>
            </a:pPr>
            <a:r>
              <a:rPr lang="en-US" sz="2400" dirty="0" smtClean="0"/>
              <a:t>S</a:t>
            </a:r>
            <a:r>
              <a:rPr lang="el-GR" sz="2400" dirty="0" smtClean="0"/>
              <a:t> =Μετοχικό </a:t>
            </a:r>
            <a:r>
              <a:rPr lang="el-GR" sz="2400" dirty="0"/>
              <a:t>κεφάλαιο</a:t>
            </a:r>
            <a:endParaRPr lang="en-US" sz="2400" dirty="0"/>
          </a:p>
          <a:p>
            <a:pPr>
              <a:lnSpc>
                <a:spcPct val="90000"/>
              </a:lnSpc>
              <a:buFont typeface="Wingdings" pitchFamily="2" charset="2"/>
              <a:buNone/>
            </a:pPr>
            <a:r>
              <a:rPr lang="en-US" sz="2400" dirty="0"/>
              <a:t>NS </a:t>
            </a:r>
            <a:r>
              <a:rPr lang="en-US" sz="2400" dirty="0" smtClean="0"/>
              <a:t>=</a:t>
            </a:r>
            <a:r>
              <a:rPr lang="el-GR" sz="2400" dirty="0" smtClean="0"/>
              <a:t> Μη </a:t>
            </a:r>
            <a:r>
              <a:rPr lang="el-GR" sz="2400" dirty="0"/>
              <a:t>καταβλημένο μετοχικό κεφάλαιο</a:t>
            </a:r>
            <a:endParaRPr lang="en-US" sz="2400" dirty="0"/>
          </a:p>
          <a:p>
            <a:pPr>
              <a:lnSpc>
                <a:spcPct val="90000"/>
              </a:lnSpc>
              <a:buFont typeface="Wingdings" pitchFamily="2" charset="2"/>
              <a:buNone/>
            </a:pPr>
            <a:r>
              <a:rPr lang="en-US" sz="2400" dirty="0" smtClean="0"/>
              <a:t>P =</a:t>
            </a:r>
            <a:r>
              <a:rPr lang="el-GR" sz="2400" dirty="0" smtClean="0"/>
              <a:t> Πριμ </a:t>
            </a:r>
            <a:r>
              <a:rPr lang="el-GR" sz="2400" dirty="0"/>
              <a:t>έκδοσης συγχώνευσης, </a:t>
            </a:r>
            <a:r>
              <a:rPr lang="el-GR" sz="2400" dirty="0" smtClean="0"/>
              <a:t>διάσπασης</a:t>
            </a:r>
            <a:endParaRPr lang="en-US" sz="2400" dirty="0" smtClean="0"/>
          </a:p>
          <a:p>
            <a:pPr>
              <a:lnSpc>
                <a:spcPct val="90000"/>
              </a:lnSpc>
              <a:buNone/>
            </a:pPr>
            <a:r>
              <a:rPr lang="en-US" sz="2400" dirty="0" smtClean="0"/>
              <a:t>R =</a:t>
            </a:r>
            <a:r>
              <a:rPr lang="el-GR" sz="2400" dirty="0" smtClean="0"/>
              <a:t> Αποθεματικά κεφάλαια</a:t>
            </a:r>
          </a:p>
          <a:p>
            <a:pPr>
              <a:lnSpc>
                <a:spcPct val="90000"/>
              </a:lnSpc>
              <a:buFont typeface="Wingdings" pitchFamily="2" charset="2"/>
              <a:buNone/>
            </a:pPr>
            <a:r>
              <a:rPr lang="el-GR" sz="2400" b="1" u="sng" dirty="0" smtClean="0"/>
              <a:t>Αποτελέσματα</a:t>
            </a:r>
            <a:r>
              <a:rPr lang="el-GR" sz="2400" dirty="0" smtClean="0"/>
              <a:t> (</a:t>
            </a:r>
            <a:r>
              <a:rPr lang="en-US" sz="2400" dirty="0" smtClean="0"/>
              <a:t>I  + A</a:t>
            </a:r>
            <a:r>
              <a:rPr lang="el-GR" sz="2400" dirty="0" smtClean="0"/>
              <a:t>)</a:t>
            </a:r>
            <a:r>
              <a:rPr lang="en-US" sz="2400" dirty="0" smtClean="0"/>
              <a:t> </a:t>
            </a:r>
            <a:endParaRPr lang="en-US" sz="2400" b="1" u="sng" dirty="0" smtClean="0"/>
          </a:p>
          <a:p>
            <a:pPr>
              <a:lnSpc>
                <a:spcPct val="90000"/>
              </a:lnSpc>
              <a:buFont typeface="Wingdings" pitchFamily="2" charset="2"/>
              <a:buNone/>
            </a:pPr>
            <a:r>
              <a:rPr lang="en-US" sz="2400" dirty="0" smtClean="0"/>
              <a:t>I =</a:t>
            </a:r>
            <a:r>
              <a:rPr lang="el-GR" sz="2400" dirty="0" smtClean="0"/>
              <a:t> Καθαρά </a:t>
            </a:r>
            <a:r>
              <a:rPr lang="el-GR" sz="2400" dirty="0"/>
              <a:t>Αποτελέσματα </a:t>
            </a:r>
            <a:r>
              <a:rPr lang="el-GR" sz="2400" dirty="0" smtClean="0"/>
              <a:t>χρήσης εις νέον (κέρδη ή ζημιές)</a:t>
            </a:r>
            <a:endParaRPr lang="el-GR" sz="2400" dirty="0"/>
          </a:p>
          <a:p>
            <a:pPr>
              <a:lnSpc>
                <a:spcPct val="90000"/>
              </a:lnSpc>
              <a:buFont typeface="Wingdings" pitchFamily="2" charset="2"/>
              <a:buNone/>
            </a:pPr>
            <a:r>
              <a:rPr lang="en-US" sz="2400" dirty="0"/>
              <a:t>A</a:t>
            </a:r>
            <a:r>
              <a:rPr lang="el-GR" sz="2400" dirty="0"/>
              <a:t> </a:t>
            </a:r>
            <a:r>
              <a:rPr lang="en-US" sz="2400" dirty="0" smtClean="0"/>
              <a:t>=</a:t>
            </a:r>
            <a:r>
              <a:rPr lang="el-GR" sz="2400" dirty="0" smtClean="0"/>
              <a:t> Νομοθετημένες </a:t>
            </a:r>
            <a:r>
              <a:rPr lang="el-GR" sz="2400" dirty="0"/>
              <a:t>προβλέψεις</a:t>
            </a:r>
          </a:p>
          <a:p>
            <a:pPr>
              <a:lnSpc>
                <a:spcPct val="90000"/>
              </a:lnSpc>
              <a:buFont typeface="Wingdings" pitchFamily="2" charset="2"/>
              <a:buNone/>
            </a:pPr>
            <a:r>
              <a:rPr lang="el-GR" sz="2400" b="1" u="sng" dirty="0"/>
              <a:t>Μεταβολές </a:t>
            </a:r>
            <a:r>
              <a:rPr lang="el-GR" sz="2400" b="1" u="sng" dirty="0" smtClean="0"/>
              <a:t>παγίων </a:t>
            </a:r>
            <a:r>
              <a:rPr lang="el-GR" sz="2400" dirty="0" smtClean="0"/>
              <a:t>(</a:t>
            </a:r>
            <a:r>
              <a:rPr lang="en-US" sz="2400" dirty="0" smtClean="0"/>
              <a:t>F-IFA</a:t>
            </a:r>
            <a:r>
              <a:rPr lang="el-GR" sz="2400" dirty="0" smtClean="0"/>
              <a:t>)</a:t>
            </a:r>
            <a:endParaRPr lang="el-GR" sz="2400" b="1" u="sng" dirty="0"/>
          </a:p>
          <a:p>
            <a:pPr>
              <a:lnSpc>
                <a:spcPct val="90000"/>
              </a:lnSpc>
              <a:buFont typeface="Wingdings" pitchFamily="2" charset="2"/>
              <a:buNone/>
            </a:pPr>
            <a:r>
              <a:rPr lang="en-US" sz="2400" dirty="0"/>
              <a:t>F </a:t>
            </a:r>
            <a:r>
              <a:rPr lang="en-US" sz="2400" dirty="0" smtClean="0"/>
              <a:t>=</a:t>
            </a:r>
            <a:r>
              <a:rPr lang="el-GR" sz="2400" dirty="0" smtClean="0"/>
              <a:t> Απόκλιση </a:t>
            </a:r>
            <a:r>
              <a:rPr lang="el-GR" sz="2400" dirty="0"/>
              <a:t>(υπεραξία) παγίων </a:t>
            </a:r>
          </a:p>
          <a:p>
            <a:pPr>
              <a:lnSpc>
                <a:spcPct val="90000"/>
              </a:lnSpc>
              <a:buFont typeface="Wingdings" pitchFamily="2" charset="2"/>
              <a:buNone/>
            </a:pPr>
            <a:r>
              <a:rPr lang="en-US" sz="2400" dirty="0" smtClean="0"/>
              <a:t>IFA</a:t>
            </a:r>
            <a:r>
              <a:rPr lang="el-GR" sz="2400" dirty="0" smtClean="0"/>
              <a:t> </a:t>
            </a:r>
            <a:r>
              <a:rPr lang="en-US" sz="2400" dirty="0" smtClean="0"/>
              <a:t>=</a:t>
            </a:r>
            <a:r>
              <a:rPr lang="el-GR" sz="2400" dirty="0" smtClean="0"/>
              <a:t> Ασώματες </a:t>
            </a:r>
            <a:r>
              <a:rPr lang="el-GR" sz="2400" dirty="0"/>
              <a:t>ακινητοποιήσεις</a:t>
            </a:r>
            <a:endParaRPr lang="en-US" sz="2400" dirty="0"/>
          </a:p>
          <a:p>
            <a:pPr>
              <a:lnSpc>
                <a:spcPct val="90000"/>
              </a:lnSpc>
              <a:buFont typeface="Wingdings" pitchFamily="2" charset="2"/>
              <a:buNone/>
            </a:pPr>
            <a:endParaRPr lang="en-US" sz="2000" dirty="0"/>
          </a:p>
          <a:p>
            <a:pPr>
              <a:lnSpc>
                <a:spcPct val="90000"/>
              </a:lnSpc>
              <a:buFont typeface="Wingdings" pitchFamily="2" charset="2"/>
              <a:buNone/>
            </a:pPr>
            <a:endParaRPr lang="en-US" sz="2000" dirty="0"/>
          </a:p>
          <a:p>
            <a:pPr>
              <a:lnSpc>
                <a:spcPct val="90000"/>
              </a:lnSpc>
              <a:buFont typeface="Wingdings" pitchFamily="2" charset="2"/>
              <a:buNone/>
            </a:pPr>
            <a:endParaRPr lang="el-GR" sz="2000" dirty="0"/>
          </a:p>
          <a:p>
            <a:pPr>
              <a:lnSpc>
                <a:spcPct val="90000"/>
              </a:lnSpc>
            </a:pPr>
            <a:endParaRPr lang="el-GR" sz="28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b="1" dirty="0" smtClean="0"/>
              <a:t>ΙΣΟΛΟΓΙΣΜΟΣ ΕΠΙΧΕΙΡΗΣΗΣ</a:t>
            </a:r>
            <a:endParaRPr lang="el-GR" b="1" dirty="0"/>
          </a:p>
        </p:txBody>
      </p:sp>
      <p:pic>
        <p:nvPicPr>
          <p:cNvPr id="4190210" name="Picture 2"/>
          <p:cNvPicPr>
            <a:picLocks noGrp="1" noChangeAspect="1" noChangeArrowheads="1"/>
          </p:cNvPicPr>
          <p:nvPr>
            <p:ph idx="1"/>
          </p:nvPr>
        </p:nvPicPr>
        <p:blipFill>
          <a:blip r:embed="rId2" cstate="print"/>
          <a:srcRect/>
          <a:stretch>
            <a:fillRect/>
          </a:stretch>
        </p:blipFill>
        <p:spPr bwMode="auto">
          <a:xfrm>
            <a:off x="0" y="908720"/>
            <a:ext cx="9143999" cy="594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b="1" dirty="0" smtClean="0"/>
              <a:t>ΑΠΟΤΕΛΕΣΜΑΤΑ ΧΡΗΣΗΣ</a:t>
            </a:r>
            <a:endParaRPr lang="el-GR" b="1" dirty="0"/>
          </a:p>
        </p:txBody>
      </p:sp>
      <p:pic>
        <p:nvPicPr>
          <p:cNvPr id="4192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74638"/>
            <a:ext cx="9144000" cy="562074"/>
          </a:xfrm>
        </p:spPr>
        <p:txBody>
          <a:bodyPr/>
          <a:lstStyle/>
          <a:p>
            <a:r>
              <a:rPr lang="el-GR" altLang="el-GR" sz="2600" b="1" dirty="0" smtClean="0"/>
              <a:t>Βασικοί λογαριασμοί ισολογισμού μιας </a:t>
            </a:r>
            <a:br>
              <a:rPr lang="el-GR" altLang="el-GR" sz="2600" b="1" dirty="0" smtClean="0"/>
            </a:br>
            <a:r>
              <a:rPr lang="el-GR" altLang="el-GR" sz="2600" b="1" dirty="0" smtClean="0"/>
              <a:t>εμπορικής τράπεζας</a:t>
            </a:r>
          </a:p>
        </p:txBody>
      </p:sp>
      <p:sp>
        <p:nvSpPr>
          <p:cNvPr id="10243" name="Rectangle 3"/>
          <p:cNvSpPr>
            <a:spLocks noGrp="1" noChangeArrowheads="1"/>
          </p:cNvSpPr>
          <p:nvPr>
            <p:ph type="body" idx="1"/>
          </p:nvPr>
        </p:nvSpPr>
        <p:spPr>
          <a:xfrm>
            <a:off x="0" y="938213"/>
            <a:ext cx="9144000" cy="5919787"/>
          </a:xfrm>
          <a:noFill/>
        </p:spPr>
        <p:txBody>
          <a:bodyPr/>
          <a:lstStyle/>
          <a:p>
            <a:pPr>
              <a:buFont typeface="Wingdings" pitchFamily="2" charset="2"/>
              <a:buNone/>
              <a:tabLst>
                <a:tab pos="3136900" algn="l"/>
                <a:tab pos="6997700" algn="r"/>
                <a:tab pos="8343900" algn="r"/>
              </a:tabLst>
            </a:pPr>
            <a:r>
              <a:rPr lang="el-GR" altLang="el-GR" sz="1800" dirty="0" smtClean="0"/>
              <a:t>				%</a:t>
            </a:r>
          </a:p>
          <a:p>
            <a:pPr>
              <a:tabLst>
                <a:tab pos="3136900" algn="l"/>
                <a:tab pos="6997700" algn="r"/>
                <a:tab pos="8343900" algn="r"/>
              </a:tabLst>
            </a:pPr>
            <a:r>
              <a:rPr lang="el-GR" altLang="el-GR" sz="1800" dirty="0" smtClean="0"/>
              <a:t>Ταμείο και διαθέσιμα σε Κεντρικές Τράπεζες	2.514.664	4</a:t>
            </a:r>
          </a:p>
          <a:p>
            <a:pPr>
              <a:tabLst>
                <a:tab pos="3136900" algn="l"/>
                <a:tab pos="6997700" algn="r"/>
                <a:tab pos="8343900" algn="r"/>
              </a:tabLst>
            </a:pPr>
            <a:r>
              <a:rPr lang="el-GR" altLang="el-GR" sz="1800" dirty="0" smtClean="0"/>
              <a:t>Απαιτήσεις κατά πιστωτικών ιδρυμάτων	6.408.155	9</a:t>
            </a:r>
          </a:p>
          <a:p>
            <a:pPr>
              <a:tabLst>
                <a:tab pos="3136900" algn="l"/>
                <a:tab pos="6997700" algn="r"/>
                <a:tab pos="8343900" algn="r"/>
              </a:tabLst>
            </a:pPr>
            <a:r>
              <a:rPr lang="el-GR" altLang="el-GR" sz="1800" dirty="0" smtClean="0"/>
              <a:t>Δάνεια και απαιτήσεις κατά πελατών	51.399.939	74</a:t>
            </a:r>
          </a:p>
          <a:p>
            <a:pPr>
              <a:tabLst>
                <a:tab pos="3136900" algn="l"/>
                <a:tab pos="6997700" algn="r"/>
                <a:tab pos="8343900" algn="r"/>
              </a:tabLst>
            </a:pPr>
            <a:r>
              <a:rPr lang="el-GR" altLang="el-GR" sz="1800" dirty="0" smtClean="0"/>
              <a:t>Ομόλογα		6.357.255	9</a:t>
            </a:r>
          </a:p>
          <a:p>
            <a:pPr>
              <a:tabLst>
                <a:tab pos="3136900" algn="l"/>
                <a:tab pos="6997700" algn="r"/>
                <a:tab pos="8343900" algn="r"/>
              </a:tabLst>
            </a:pPr>
            <a:r>
              <a:rPr lang="el-GR" altLang="el-GR" sz="1800" dirty="0" smtClean="0"/>
              <a:t>Λοιπά 		          2.916.034	9</a:t>
            </a:r>
          </a:p>
          <a:p>
            <a:pPr>
              <a:buFont typeface="Wingdings" pitchFamily="2" charset="2"/>
              <a:buNone/>
              <a:tabLst>
                <a:tab pos="3136900" algn="l"/>
                <a:tab pos="6997700" algn="r"/>
                <a:tab pos="8343900" algn="r"/>
              </a:tabLst>
            </a:pPr>
            <a:r>
              <a:rPr lang="el-GR" altLang="el-GR" sz="1800" dirty="0" smtClean="0"/>
              <a:t>		Σύνολο ενεργητικού	</a:t>
            </a:r>
            <a:r>
              <a:rPr lang="el-GR" altLang="el-GR" sz="1800" u="sng" dirty="0" smtClean="0"/>
              <a:t>69.596.047</a:t>
            </a:r>
            <a:r>
              <a:rPr lang="el-GR" altLang="el-GR" sz="1800" dirty="0" smtClean="0"/>
              <a:t>	</a:t>
            </a:r>
            <a:r>
              <a:rPr lang="el-GR" altLang="el-GR" sz="1800" u="sng" dirty="0" smtClean="0"/>
              <a:t>100</a:t>
            </a:r>
          </a:p>
          <a:p>
            <a:pPr>
              <a:buFont typeface="Wingdings" pitchFamily="2" charset="2"/>
              <a:buNone/>
              <a:tabLst>
                <a:tab pos="3136900" algn="l"/>
                <a:tab pos="6997700" algn="r"/>
                <a:tab pos="8343900" algn="r"/>
              </a:tabLst>
            </a:pPr>
            <a:endParaRPr lang="el-GR" altLang="el-GR" sz="1800" u="sng" dirty="0" smtClean="0"/>
          </a:p>
          <a:p>
            <a:pPr>
              <a:tabLst>
                <a:tab pos="3136900" algn="l"/>
                <a:tab pos="6997700" algn="r"/>
                <a:tab pos="8343900" algn="r"/>
              </a:tabLst>
            </a:pPr>
            <a:r>
              <a:rPr lang="el-GR" altLang="el-GR" sz="1800" dirty="0" smtClean="0"/>
              <a:t>Υποχρεώσεις προς πιστωτικά ιδρύματα	13.235.439	19</a:t>
            </a:r>
          </a:p>
          <a:p>
            <a:pPr>
              <a:tabLst>
                <a:tab pos="3136900" algn="l"/>
                <a:tab pos="6997700" algn="r"/>
                <a:tab pos="8343900" algn="r"/>
              </a:tabLst>
            </a:pPr>
            <a:r>
              <a:rPr lang="el-GR" altLang="el-GR" sz="1800" dirty="0" smtClean="0"/>
              <a:t>Υποχρεώσεις προς πελάτες	42.915.694	62</a:t>
            </a:r>
          </a:p>
          <a:p>
            <a:pPr>
              <a:tabLst>
                <a:tab pos="3136900" algn="l"/>
                <a:tab pos="6997700" algn="r"/>
                <a:tab pos="8343900" algn="r"/>
              </a:tabLst>
            </a:pPr>
            <a:r>
              <a:rPr lang="el-GR" altLang="el-GR" sz="1800" dirty="0" smtClean="0"/>
              <a:t>Ομολογίες εκδόσεώς μας		5.148.875	7</a:t>
            </a:r>
          </a:p>
          <a:p>
            <a:pPr>
              <a:tabLst>
                <a:tab pos="3136900" algn="l"/>
                <a:tab pos="6997700" algn="r"/>
                <a:tab pos="8343900" algn="r"/>
              </a:tabLst>
            </a:pPr>
            <a:r>
              <a:rPr lang="el-GR" altLang="el-GR" sz="1800" dirty="0" smtClean="0"/>
              <a:t>Λοιπές υποχρεώσεις	</a:t>
            </a:r>
            <a:r>
              <a:rPr lang="en-US" altLang="el-GR" sz="1800" dirty="0" smtClean="0"/>
              <a:t>	</a:t>
            </a:r>
            <a:r>
              <a:rPr lang="el-GR" altLang="el-GR" sz="1800" dirty="0" smtClean="0"/>
              <a:t> 2.322.680</a:t>
            </a:r>
            <a:r>
              <a:rPr lang="en-US" altLang="el-GR" sz="1800" dirty="0" smtClean="0"/>
              <a:t>	3</a:t>
            </a:r>
          </a:p>
          <a:p>
            <a:pPr lvl="1">
              <a:buFont typeface="Wingdings" pitchFamily="2" charset="2"/>
              <a:buNone/>
              <a:tabLst>
                <a:tab pos="3136900" algn="l"/>
                <a:tab pos="6997700" algn="r"/>
                <a:tab pos="8343900" algn="r"/>
              </a:tabLst>
            </a:pPr>
            <a:r>
              <a:rPr lang="en-US" altLang="el-GR" sz="1600" dirty="0" smtClean="0"/>
              <a:t>		</a:t>
            </a:r>
            <a:r>
              <a:rPr lang="el-GR" altLang="el-GR" sz="1800" dirty="0" smtClean="0"/>
              <a:t>Σύνολο υποχρεώσεων</a:t>
            </a:r>
            <a:r>
              <a:rPr lang="en-US" altLang="el-GR" sz="1800" dirty="0" smtClean="0"/>
              <a:t>	</a:t>
            </a:r>
            <a:r>
              <a:rPr lang="el-GR" altLang="el-GR" sz="1800" dirty="0" smtClean="0"/>
              <a:t>63.622.688</a:t>
            </a:r>
            <a:r>
              <a:rPr lang="en-US" altLang="el-GR" sz="1800" dirty="0" smtClean="0"/>
              <a:t>	</a:t>
            </a:r>
            <a:endParaRPr lang="el-GR" altLang="el-GR" sz="1800" u="sng" dirty="0" smtClean="0"/>
          </a:p>
          <a:p>
            <a:pPr lvl="1">
              <a:buFont typeface="Wingdings" pitchFamily="2" charset="2"/>
              <a:buNone/>
              <a:tabLst>
                <a:tab pos="3136900" algn="l"/>
                <a:tab pos="6997700" algn="r"/>
                <a:tab pos="8343900" algn="r"/>
              </a:tabLst>
            </a:pPr>
            <a:endParaRPr lang="el-GR" altLang="el-GR" sz="1800" dirty="0" smtClean="0"/>
          </a:p>
          <a:p>
            <a:pPr>
              <a:tabLst>
                <a:tab pos="3136900" algn="l"/>
                <a:tab pos="6997700" algn="r"/>
                <a:tab pos="8343900" algn="r"/>
              </a:tabLst>
            </a:pPr>
            <a:r>
              <a:rPr lang="el-GR" altLang="el-GR" sz="1800" dirty="0" smtClean="0"/>
              <a:t>Καθαρή θέση		5.973.359	9</a:t>
            </a:r>
          </a:p>
          <a:p>
            <a:pPr>
              <a:buFont typeface="Wingdings" pitchFamily="2" charset="2"/>
              <a:buNone/>
              <a:tabLst>
                <a:tab pos="3136900" algn="l"/>
                <a:tab pos="6997700" algn="r"/>
                <a:tab pos="8343900" algn="r"/>
              </a:tabLst>
            </a:pPr>
            <a:r>
              <a:rPr lang="el-GR" altLang="el-GR" sz="1800" dirty="0" smtClean="0"/>
              <a:t>	Σύνολο υποχρεώσεων και καθαρής θέσης	69.596.047	100</a:t>
            </a:r>
            <a:endParaRPr lang="el-GR" altLang="el-GR" sz="1700" dirty="0" smtClean="0"/>
          </a:p>
        </p:txBody>
      </p:sp>
      <p:grpSp>
        <p:nvGrpSpPr>
          <p:cNvPr id="2" name="Group 8"/>
          <p:cNvGrpSpPr>
            <a:grpSpLocks/>
          </p:cNvGrpSpPr>
          <p:nvPr/>
        </p:nvGrpSpPr>
        <p:grpSpPr bwMode="auto">
          <a:xfrm>
            <a:off x="6140450" y="2940050"/>
            <a:ext cx="2319338" cy="0"/>
            <a:chOff x="4064" y="1808"/>
            <a:chExt cx="1584" cy="0"/>
          </a:xfrm>
        </p:grpSpPr>
        <p:sp>
          <p:nvSpPr>
            <p:cNvPr id="10255" name="Line 5"/>
            <p:cNvSpPr>
              <a:spLocks noChangeShapeType="1"/>
            </p:cNvSpPr>
            <p:nvPr/>
          </p:nvSpPr>
          <p:spPr bwMode="auto">
            <a:xfrm>
              <a:off x="5360" y="1808"/>
              <a:ext cx="288" cy="0"/>
            </a:xfrm>
            <a:prstGeom prst="line">
              <a:avLst/>
            </a:prstGeom>
            <a:noFill/>
            <a:ln w="12700">
              <a:solidFill>
                <a:schemeClr val="tx2"/>
              </a:solidFill>
              <a:round/>
              <a:headEnd/>
              <a:tailEnd/>
            </a:ln>
            <a:effectLst/>
          </p:spPr>
          <p:txBody>
            <a:bodyPr wrap="none" anchor="ctr"/>
            <a:lstStyle/>
            <a:p>
              <a:endParaRPr lang="el-GR" dirty="0"/>
            </a:p>
          </p:txBody>
        </p:sp>
        <p:sp>
          <p:nvSpPr>
            <p:cNvPr id="10256" name="Line 6"/>
            <p:cNvSpPr>
              <a:spLocks noChangeShapeType="1"/>
            </p:cNvSpPr>
            <p:nvPr/>
          </p:nvSpPr>
          <p:spPr bwMode="auto">
            <a:xfrm>
              <a:off x="4064" y="1808"/>
              <a:ext cx="688" cy="0"/>
            </a:xfrm>
            <a:prstGeom prst="line">
              <a:avLst/>
            </a:prstGeom>
            <a:noFill/>
            <a:ln w="12700">
              <a:solidFill>
                <a:schemeClr val="tx2"/>
              </a:solidFill>
              <a:round/>
              <a:headEnd/>
              <a:tailEnd/>
            </a:ln>
            <a:effectLst/>
          </p:spPr>
          <p:txBody>
            <a:bodyPr wrap="none" anchor="ctr"/>
            <a:lstStyle/>
            <a:p>
              <a:endParaRPr lang="el-GR" dirty="0"/>
            </a:p>
          </p:txBody>
        </p:sp>
      </p:grpSp>
      <p:sp>
        <p:nvSpPr>
          <p:cNvPr id="10245" name="Line 7"/>
          <p:cNvSpPr>
            <a:spLocks noChangeShapeType="1"/>
          </p:cNvSpPr>
          <p:nvPr/>
        </p:nvSpPr>
        <p:spPr bwMode="auto">
          <a:xfrm>
            <a:off x="6057900" y="4914900"/>
            <a:ext cx="1149350" cy="0"/>
          </a:xfrm>
          <a:prstGeom prst="line">
            <a:avLst/>
          </a:prstGeom>
          <a:noFill/>
          <a:ln w="12700">
            <a:solidFill>
              <a:schemeClr val="tx2"/>
            </a:solidFill>
            <a:round/>
            <a:headEnd/>
            <a:tailEnd/>
          </a:ln>
          <a:effectLst/>
        </p:spPr>
        <p:txBody>
          <a:bodyPr wrap="none" anchor="ctr"/>
          <a:lstStyle/>
          <a:p>
            <a:endParaRPr lang="el-GR" dirty="0"/>
          </a:p>
        </p:txBody>
      </p:sp>
      <p:grpSp>
        <p:nvGrpSpPr>
          <p:cNvPr id="3" name="Group 21"/>
          <p:cNvGrpSpPr>
            <a:grpSpLocks/>
          </p:cNvGrpSpPr>
          <p:nvPr/>
        </p:nvGrpSpPr>
        <p:grpSpPr bwMode="auto">
          <a:xfrm>
            <a:off x="6103938" y="6235700"/>
            <a:ext cx="1103312" cy="38100"/>
            <a:chOff x="3976" y="4228"/>
            <a:chExt cx="752" cy="24"/>
          </a:xfrm>
        </p:grpSpPr>
        <p:sp>
          <p:nvSpPr>
            <p:cNvPr id="10253" name="Line 10"/>
            <p:cNvSpPr>
              <a:spLocks noChangeShapeType="1"/>
            </p:cNvSpPr>
            <p:nvPr/>
          </p:nvSpPr>
          <p:spPr bwMode="auto">
            <a:xfrm>
              <a:off x="3976" y="4228"/>
              <a:ext cx="752" cy="0"/>
            </a:xfrm>
            <a:prstGeom prst="line">
              <a:avLst/>
            </a:prstGeom>
            <a:noFill/>
            <a:ln w="12700">
              <a:solidFill>
                <a:schemeClr val="tx1"/>
              </a:solidFill>
              <a:round/>
              <a:headEnd/>
              <a:tailEnd/>
            </a:ln>
            <a:effectLst/>
          </p:spPr>
          <p:txBody>
            <a:bodyPr wrap="none" anchor="ctr"/>
            <a:lstStyle/>
            <a:p>
              <a:endParaRPr lang="el-GR" dirty="0"/>
            </a:p>
          </p:txBody>
        </p:sp>
        <p:sp>
          <p:nvSpPr>
            <p:cNvPr id="10254" name="Line 11"/>
            <p:cNvSpPr>
              <a:spLocks noChangeShapeType="1"/>
            </p:cNvSpPr>
            <p:nvPr/>
          </p:nvSpPr>
          <p:spPr bwMode="auto">
            <a:xfrm>
              <a:off x="3976" y="4252"/>
              <a:ext cx="752" cy="0"/>
            </a:xfrm>
            <a:prstGeom prst="line">
              <a:avLst/>
            </a:prstGeom>
            <a:noFill/>
            <a:ln w="12700">
              <a:solidFill>
                <a:schemeClr val="tx1"/>
              </a:solidFill>
              <a:round/>
              <a:headEnd/>
              <a:tailEnd/>
            </a:ln>
            <a:effectLst/>
          </p:spPr>
          <p:txBody>
            <a:bodyPr wrap="none" anchor="ctr"/>
            <a:lstStyle/>
            <a:p>
              <a:endParaRPr lang="el-GR" dirty="0"/>
            </a:p>
          </p:txBody>
        </p:sp>
      </p:grpSp>
      <p:grpSp>
        <p:nvGrpSpPr>
          <p:cNvPr id="4" name="Group 18"/>
          <p:cNvGrpSpPr>
            <a:grpSpLocks/>
          </p:cNvGrpSpPr>
          <p:nvPr/>
        </p:nvGrpSpPr>
        <p:grpSpPr bwMode="auto">
          <a:xfrm>
            <a:off x="6140450" y="5899150"/>
            <a:ext cx="2319338" cy="0"/>
            <a:chOff x="4064" y="1808"/>
            <a:chExt cx="1584" cy="0"/>
          </a:xfrm>
        </p:grpSpPr>
        <p:sp>
          <p:nvSpPr>
            <p:cNvPr id="10251" name="Line 19"/>
            <p:cNvSpPr>
              <a:spLocks noChangeShapeType="1"/>
            </p:cNvSpPr>
            <p:nvPr/>
          </p:nvSpPr>
          <p:spPr bwMode="auto">
            <a:xfrm>
              <a:off x="5360" y="1808"/>
              <a:ext cx="288" cy="0"/>
            </a:xfrm>
            <a:prstGeom prst="line">
              <a:avLst/>
            </a:prstGeom>
            <a:noFill/>
            <a:ln w="12700">
              <a:solidFill>
                <a:schemeClr val="tx2"/>
              </a:solidFill>
              <a:round/>
              <a:headEnd/>
              <a:tailEnd/>
            </a:ln>
            <a:effectLst/>
          </p:spPr>
          <p:txBody>
            <a:bodyPr wrap="none" anchor="ctr"/>
            <a:lstStyle/>
            <a:p>
              <a:endParaRPr lang="el-GR" dirty="0"/>
            </a:p>
          </p:txBody>
        </p:sp>
        <p:sp>
          <p:nvSpPr>
            <p:cNvPr id="10252" name="Line 20"/>
            <p:cNvSpPr>
              <a:spLocks noChangeShapeType="1"/>
            </p:cNvSpPr>
            <p:nvPr/>
          </p:nvSpPr>
          <p:spPr bwMode="auto">
            <a:xfrm>
              <a:off x="4064" y="1808"/>
              <a:ext cx="688" cy="0"/>
            </a:xfrm>
            <a:prstGeom prst="line">
              <a:avLst/>
            </a:prstGeom>
            <a:noFill/>
            <a:ln w="12700">
              <a:solidFill>
                <a:schemeClr val="tx2"/>
              </a:solidFill>
              <a:round/>
              <a:headEnd/>
              <a:tailEnd/>
            </a:ln>
            <a:effectLst/>
          </p:spPr>
          <p:txBody>
            <a:bodyPr wrap="none" anchor="ctr"/>
            <a:lstStyle/>
            <a:p>
              <a:endParaRPr lang="el-GR" dirty="0"/>
            </a:p>
          </p:txBody>
        </p:sp>
      </p:grpSp>
      <p:grpSp>
        <p:nvGrpSpPr>
          <p:cNvPr id="5" name="Group 22"/>
          <p:cNvGrpSpPr>
            <a:grpSpLocks/>
          </p:cNvGrpSpPr>
          <p:nvPr/>
        </p:nvGrpSpPr>
        <p:grpSpPr bwMode="auto">
          <a:xfrm>
            <a:off x="8015288" y="6210300"/>
            <a:ext cx="444500" cy="42863"/>
            <a:chOff x="3976" y="4228"/>
            <a:chExt cx="752" cy="24"/>
          </a:xfrm>
        </p:grpSpPr>
        <p:sp>
          <p:nvSpPr>
            <p:cNvPr id="10249" name="Line 23"/>
            <p:cNvSpPr>
              <a:spLocks noChangeShapeType="1"/>
            </p:cNvSpPr>
            <p:nvPr/>
          </p:nvSpPr>
          <p:spPr bwMode="auto">
            <a:xfrm>
              <a:off x="3976" y="4228"/>
              <a:ext cx="752" cy="0"/>
            </a:xfrm>
            <a:prstGeom prst="line">
              <a:avLst/>
            </a:prstGeom>
            <a:noFill/>
            <a:ln w="12700">
              <a:solidFill>
                <a:schemeClr val="tx1"/>
              </a:solidFill>
              <a:round/>
              <a:headEnd/>
              <a:tailEnd/>
            </a:ln>
            <a:effectLst/>
          </p:spPr>
          <p:txBody>
            <a:bodyPr wrap="none" anchor="ctr"/>
            <a:lstStyle/>
            <a:p>
              <a:endParaRPr lang="el-GR" dirty="0"/>
            </a:p>
          </p:txBody>
        </p:sp>
        <p:sp>
          <p:nvSpPr>
            <p:cNvPr id="10250" name="Line 24"/>
            <p:cNvSpPr>
              <a:spLocks noChangeShapeType="1"/>
            </p:cNvSpPr>
            <p:nvPr/>
          </p:nvSpPr>
          <p:spPr bwMode="auto">
            <a:xfrm>
              <a:off x="3976" y="4252"/>
              <a:ext cx="752" cy="0"/>
            </a:xfrm>
            <a:prstGeom prst="line">
              <a:avLst/>
            </a:prstGeom>
            <a:noFill/>
            <a:ln w="12700">
              <a:solidFill>
                <a:schemeClr val="tx1"/>
              </a:solidFill>
              <a:round/>
              <a:headEnd/>
              <a:tailEnd/>
            </a:ln>
            <a:effectLst/>
          </p:spPr>
          <p:txBody>
            <a:bodyPr wrap="none" anchor="ctr"/>
            <a:lstStyle/>
            <a:p>
              <a:endParaRPr lang="el-GR" dirty="0"/>
            </a:p>
          </p:txBody>
        </p:sp>
      </p:gr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9144000" cy="562074"/>
          </a:xfrm>
        </p:spPr>
        <p:txBody>
          <a:bodyPr/>
          <a:lstStyle/>
          <a:p>
            <a:r>
              <a:rPr lang="el-GR" altLang="el-GR" sz="2600" b="1" dirty="0" smtClean="0"/>
              <a:t>Βασικοί λογαριασμοί αποτελεσμάτων μιας εμπορικής τράπεζας</a:t>
            </a:r>
          </a:p>
        </p:txBody>
      </p:sp>
      <p:sp>
        <p:nvSpPr>
          <p:cNvPr id="11267" name="Rectangle 3"/>
          <p:cNvSpPr>
            <a:spLocks noGrp="1" noChangeArrowheads="1"/>
          </p:cNvSpPr>
          <p:nvPr>
            <p:ph type="body" idx="1"/>
          </p:nvPr>
        </p:nvSpPr>
        <p:spPr>
          <a:xfrm>
            <a:off x="0" y="1052513"/>
            <a:ext cx="9144000" cy="5805487"/>
          </a:xfrm>
          <a:noFill/>
        </p:spPr>
        <p:txBody>
          <a:bodyPr/>
          <a:lstStyle/>
          <a:p>
            <a:pPr>
              <a:buFont typeface="Wingdings" pitchFamily="2" charset="2"/>
              <a:buNone/>
              <a:tabLst>
                <a:tab pos="3594100" algn="l"/>
                <a:tab pos="6997700" algn="r"/>
                <a:tab pos="8343900" algn="r"/>
              </a:tabLst>
            </a:pPr>
            <a:r>
              <a:rPr lang="el-GR" altLang="el-GR" sz="2000" dirty="0" smtClean="0"/>
              <a:t>				%</a:t>
            </a:r>
          </a:p>
          <a:p>
            <a:pPr>
              <a:tabLst>
                <a:tab pos="3594100" algn="l"/>
                <a:tab pos="6997700" algn="r"/>
                <a:tab pos="8343900" algn="r"/>
              </a:tabLst>
            </a:pPr>
            <a:r>
              <a:rPr lang="el-GR" altLang="el-GR" sz="2000" dirty="0" smtClean="0"/>
              <a:t>Καθαρό έσοδο από τόκους (ΝΙΙ)	1.762.599	74</a:t>
            </a:r>
          </a:p>
          <a:p>
            <a:pPr>
              <a:tabLst>
                <a:tab pos="3594100" algn="l"/>
                <a:tab pos="6997700" algn="r"/>
                <a:tab pos="8343900" algn="r"/>
              </a:tabLst>
            </a:pPr>
            <a:r>
              <a:rPr lang="el-GR" altLang="el-GR" sz="2000" dirty="0" smtClean="0"/>
              <a:t>Καθαρό έσοδο από αμοιβές και προμήθειες	378.823	16</a:t>
            </a:r>
          </a:p>
          <a:p>
            <a:pPr>
              <a:tabLst>
                <a:tab pos="3594100" algn="l"/>
                <a:tab pos="6997700" algn="r"/>
                <a:tab pos="8343900" algn="r"/>
              </a:tabLst>
            </a:pPr>
            <a:r>
              <a:rPr lang="el-GR" altLang="el-GR" sz="2000" dirty="0" smtClean="0"/>
              <a:t>Λοιπά έσοδα		          241.374	10</a:t>
            </a:r>
          </a:p>
          <a:p>
            <a:pPr>
              <a:buFont typeface="Wingdings" pitchFamily="2" charset="2"/>
              <a:buNone/>
              <a:tabLst>
                <a:tab pos="3594100" algn="l"/>
                <a:tab pos="6997700" algn="r"/>
                <a:tab pos="8343900" algn="r"/>
              </a:tabLst>
            </a:pPr>
            <a:r>
              <a:rPr lang="el-GR" altLang="el-GR" sz="2000" dirty="0" smtClean="0"/>
              <a:t>		Σύνολο εσόδων	</a:t>
            </a:r>
            <a:r>
              <a:rPr lang="el-GR" altLang="el-GR" sz="2000" u="sng" dirty="0" smtClean="0"/>
              <a:t>2.383.020</a:t>
            </a:r>
            <a:r>
              <a:rPr lang="el-GR" altLang="el-GR" sz="2000" dirty="0" smtClean="0"/>
              <a:t>	</a:t>
            </a:r>
            <a:r>
              <a:rPr lang="el-GR" altLang="el-GR" sz="2000" u="sng" dirty="0" smtClean="0"/>
              <a:t>100</a:t>
            </a:r>
          </a:p>
          <a:p>
            <a:pPr>
              <a:buFont typeface="Wingdings" pitchFamily="2" charset="2"/>
              <a:buNone/>
              <a:tabLst>
                <a:tab pos="3594100" algn="l"/>
                <a:tab pos="6997700" algn="r"/>
                <a:tab pos="8343900" algn="r"/>
              </a:tabLst>
            </a:pPr>
            <a:endParaRPr lang="el-GR" altLang="el-GR" sz="2000" u="sng" dirty="0" smtClean="0"/>
          </a:p>
          <a:p>
            <a:pPr>
              <a:tabLst>
                <a:tab pos="3594100" algn="l"/>
                <a:tab pos="6997700" algn="r"/>
                <a:tab pos="8343900" algn="r"/>
              </a:tabLst>
            </a:pPr>
            <a:r>
              <a:rPr lang="el-GR" altLang="el-GR" sz="2000" dirty="0" smtClean="0"/>
              <a:t>Αμοιβές και έξοδα προσωπικού	565.466	30</a:t>
            </a:r>
          </a:p>
          <a:p>
            <a:pPr>
              <a:tabLst>
                <a:tab pos="3594100" algn="l"/>
                <a:tab pos="6997700" algn="r"/>
                <a:tab pos="8343900" algn="r"/>
              </a:tabLst>
            </a:pPr>
            <a:r>
              <a:rPr lang="el-GR" altLang="el-GR" sz="2000" dirty="0" smtClean="0"/>
              <a:t>Λοιπά έξοδα		639.394	34</a:t>
            </a:r>
          </a:p>
          <a:p>
            <a:pPr>
              <a:tabLst>
                <a:tab pos="3594100" algn="l"/>
                <a:tab pos="6997700" algn="r"/>
                <a:tab pos="8343900" algn="r"/>
              </a:tabLst>
            </a:pPr>
            <a:r>
              <a:rPr lang="el-GR" altLang="el-GR" sz="2000" dirty="0" smtClean="0"/>
              <a:t>Ζημίες απομείωσης (</a:t>
            </a:r>
            <a:r>
              <a:rPr lang="en-US" altLang="el-GR" sz="2000" dirty="0" smtClean="0"/>
              <a:t>impairment losses)	</a:t>
            </a:r>
            <a:r>
              <a:rPr lang="el-GR" altLang="el-GR" sz="2000" dirty="0" smtClean="0"/>
              <a:t> </a:t>
            </a:r>
            <a:r>
              <a:rPr lang="en-US" altLang="el-GR" sz="2000" dirty="0" smtClean="0"/>
              <a:t>676.343	36</a:t>
            </a:r>
          </a:p>
          <a:p>
            <a:pPr lvl="1">
              <a:buFont typeface="Wingdings" pitchFamily="2" charset="2"/>
              <a:buNone/>
              <a:tabLst>
                <a:tab pos="3594100" algn="l"/>
                <a:tab pos="6997700" algn="r"/>
                <a:tab pos="8343900" algn="r"/>
              </a:tabLst>
            </a:pPr>
            <a:r>
              <a:rPr lang="en-US" altLang="el-GR" sz="1800" dirty="0" smtClean="0"/>
              <a:t>		</a:t>
            </a:r>
            <a:r>
              <a:rPr lang="el-GR" altLang="el-GR" sz="2000" dirty="0" smtClean="0"/>
              <a:t>Σύνολο εξόδων</a:t>
            </a:r>
            <a:r>
              <a:rPr lang="en-US" altLang="el-GR" sz="2000" dirty="0" smtClean="0"/>
              <a:t>	</a:t>
            </a:r>
            <a:r>
              <a:rPr lang="en-US" altLang="el-GR" sz="2000" u="sng" dirty="0" smtClean="0"/>
              <a:t>1.881.203</a:t>
            </a:r>
            <a:r>
              <a:rPr lang="en-US" altLang="el-GR" sz="2000" dirty="0" smtClean="0"/>
              <a:t>	</a:t>
            </a:r>
            <a:r>
              <a:rPr lang="en-US" altLang="el-GR" sz="2000" u="sng" dirty="0" smtClean="0"/>
              <a:t>100</a:t>
            </a:r>
            <a:endParaRPr lang="el-GR" altLang="el-GR" sz="2000" u="sng" dirty="0" smtClean="0"/>
          </a:p>
          <a:p>
            <a:pPr lvl="1">
              <a:buFont typeface="Wingdings" pitchFamily="2" charset="2"/>
              <a:buNone/>
              <a:tabLst>
                <a:tab pos="3594100" algn="l"/>
                <a:tab pos="6997700" algn="r"/>
                <a:tab pos="8343900" algn="r"/>
              </a:tabLst>
            </a:pPr>
            <a:endParaRPr lang="el-GR" altLang="el-GR" sz="2000" dirty="0" smtClean="0"/>
          </a:p>
          <a:p>
            <a:pPr>
              <a:tabLst>
                <a:tab pos="3594100" algn="l"/>
                <a:tab pos="6997700" algn="r"/>
                <a:tab pos="8343900" algn="r"/>
              </a:tabLst>
            </a:pPr>
            <a:r>
              <a:rPr lang="el-GR" altLang="el-GR" sz="2000" dirty="0" smtClean="0"/>
              <a:t>Κέρδη πριν το φόρο εισοδήματος	501.817	</a:t>
            </a:r>
          </a:p>
          <a:p>
            <a:pPr>
              <a:tabLst>
                <a:tab pos="3594100" algn="l"/>
                <a:tab pos="6997700" algn="r"/>
                <a:tab pos="8343900" algn="r"/>
              </a:tabLst>
            </a:pPr>
            <a:r>
              <a:rPr lang="el-GR" altLang="el-GR" sz="2000" dirty="0" smtClean="0"/>
              <a:t>Φόρος εισοδήματος		</a:t>
            </a:r>
            <a:r>
              <a:rPr lang="el-GR" altLang="el-GR" sz="2000" u="sng" dirty="0" smtClean="0"/>
              <a:t>110.337</a:t>
            </a:r>
            <a:r>
              <a:rPr lang="el-GR" altLang="el-GR" sz="2000" dirty="0" smtClean="0"/>
              <a:t>	</a:t>
            </a:r>
          </a:p>
          <a:p>
            <a:pPr>
              <a:tabLst>
                <a:tab pos="3594100" algn="l"/>
                <a:tab pos="6997700" algn="r"/>
                <a:tab pos="8343900" algn="r"/>
              </a:tabLst>
            </a:pPr>
            <a:r>
              <a:rPr lang="el-GR" altLang="el-GR" sz="2000" dirty="0" smtClean="0"/>
              <a:t>Καθαρά κέρδη μετά το φόρο εισοδήματος	</a:t>
            </a:r>
            <a:r>
              <a:rPr lang="el-GR" altLang="el-GR" sz="2000" u="sng" dirty="0" smtClean="0"/>
              <a:t>391.480</a:t>
            </a:r>
            <a:r>
              <a:rPr lang="el-GR" altLang="el-GR" sz="2000" dirty="0" smtClean="0"/>
              <a:t>	</a:t>
            </a:r>
          </a:p>
        </p:txBody>
      </p:sp>
      <p:grpSp>
        <p:nvGrpSpPr>
          <p:cNvPr id="2" name="Group 12"/>
          <p:cNvGrpSpPr>
            <a:grpSpLocks/>
          </p:cNvGrpSpPr>
          <p:nvPr/>
        </p:nvGrpSpPr>
        <p:grpSpPr bwMode="auto">
          <a:xfrm>
            <a:off x="6284913" y="2495550"/>
            <a:ext cx="2319337" cy="25400"/>
            <a:chOff x="4064" y="1832"/>
            <a:chExt cx="1584" cy="16"/>
          </a:xfrm>
        </p:grpSpPr>
        <p:sp>
          <p:nvSpPr>
            <p:cNvPr id="11272" name="Line 6"/>
            <p:cNvSpPr>
              <a:spLocks noChangeShapeType="1"/>
            </p:cNvSpPr>
            <p:nvPr/>
          </p:nvSpPr>
          <p:spPr bwMode="auto">
            <a:xfrm>
              <a:off x="5360" y="1848"/>
              <a:ext cx="288" cy="0"/>
            </a:xfrm>
            <a:prstGeom prst="line">
              <a:avLst/>
            </a:prstGeom>
            <a:noFill/>
            <a:ln w="12700">
              <a:solidFill>
                <a:schemeClr val="tx1"/>
              </a:solidFill>
              <a:round/>
              <a:headEnd/>
              <a:tailEnd/>
            </a:ln>
            <a:effectLst/>
          </p:spPr>
          <p:txBody>
            <a:bodyPr wrap="none" anchor="ctr"/>
            <a:lstStyle/>
            <a:p>
              <a:endParaRPr lang="el-GR" dirty="0"/>
            </a:p>
          </p:txBody>
        </p:sp>
        <p:sp>
          <p:nvSpPr>
            <p:cNvPr id="11273" name="Line 9"/>
            <p:cNvSpPr>
              <a:spLocks noChangeShapeType="1"/>
            </p:cNvSpPr>
            <p:nvPr/>
          </p:nvSpPr>
          <p:spPr bwMode="auto">
            <a:xfrm>
              <a:off x="4064" y="1832"/>
              <a:ext cx="688" cy="0"/>
            </a:xfrm>
            <a:prstGeom prst="line">
              <a:avLst/>
            </a:prstGeom>
            <a:noFill/>
            <a:ln w="12700">
              <a:solidFill>
                <a:schemeClr val="tx1"/>
              </a:solidFill>
              <a:round/>
              <a:headEnd/>
              <a:tailEnd/>
            </a:ln>
            <a:effectLst/>
          </p:spPr>
          <p:txBody>
            <a:bodyPr wrap="none" anchor="ctr"/>
            <a:lstStyle/>
            <a:p>
              <a:endParaRPr lang="el-GR" dirty="0"/>
            </a:p>
          </p:txBody>
        </p:sp>
      </p:grpSp>
      <p:grpSp>
        <p:nvGrpSpPr>
          <p:cNvPr id="3" name="Group 11"/>
          <p:cNvGrpSpPr>
            <a:grpSpLocks/>
          </p:cNvGrpSpPr>
          <p:nvPr/>
        </p:nvGrpSpPr>
        <p:grpSpPr bwMode="auto">
          <a:xfrm>
            <a:off x="6308725" y="4330700"/>
            <a:ext cx="2295525" cy="0"/>
            <a:chOff x="4080" y="2772"/>
            <a:chExt cx="1568" cy="0"/>
          </a:xfrm>
        </p:grpSpPr>
        <p:sp>
          <p:nvSpPr>
            <p:cNvPr id="11270" name="Line 5"/>
            <p:cNvSpPr>
              <a:spLocks noChangeShapeType="1"/>
            </p:cNvSpPr>
            <p:nvPr/>
          </p:nvSpPr>
          <p:spPr bwMode="auto">
            <a:xfrm>
              <a:off x="5360" y="2772"/>
              <a:ext cx="288" cy="0"/>
            </a:xfrm>
            <a:prstGeom prst="line">
              <a:avLst/>
            </a:prstGeom>
            <a:noFill/>
            <a:ln w="12700">
              <a:solidFill>
                <a:schemeClr val="tx1"/>
              </a:solidFill>
              <a:round/>
              <a:headEnd/>
              <a:tailEnd/>
            </a:ln>
            <a:effectLst/>
          </p:spPr>
          <p:txBody>
            <a:bodyPr wrap="none" anchor="ctr"/>
            <a:lstStyle/>
            <a:p>
              <a:endParaRPr lang="el-GR" dirty="0"/>
            </a:p>
          </p:txBody>
        </p:sp>
        <p:sp>
          <p:nvSpPr>
            <p:cNvPr id="11271" name="Line 10"/>
            <p:cNvSpPr>
              <a:spLocks noChangeShapeType="1"/>
            </p:cNvSpPr>
            <p:nvPr/>
          </p:nvSpPr>
          <p:spPr bwMode="auto">
            <a:xfrm>
              <a:off x="4080" y="2772"/>
              <a:ext cx="688" cy="0"/>
            </a:xfrm>
            <a:prstGeom prst="line">
              <a:avLst/>
            </a:prstGeom>
            <a:noFill/>
            <a:ln w="12700">
              <a:solidFill>
                <a:schemeClr val="tx1"/>
              </a:solidFill>
              <a:round/>
              <a:headEnd/>
              <a:tailEnd/>
            </a:ln>
            <a:effectLst/>
          </p:spPr>
          <p:txBody>
            <a:bodyPr wrap="none" anchor="ctr"/>
            <a:lstStyle/>
            <a:p>
              <a:endParaRPr lang="el-GR" dirty="0"/>
            </a:p>
          </p:txBody>
        </p:sp>
      </p:gr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48680"/>
          </a:xfrm>
        </p:spPr>
        <p:txBody>
          <a:bodyPr/>
          <a:lstStyle/>
          <a:p>
            <a:r>
              <a:rPr lang="el-GR" sz="2800" b="1" dirty="0" smtClean="0"/>
              <a:t>ΤΑ 10 ΠΙΟ ΑΚΡΙΒΑ </a:t>
            </a:r>
            <a:r>
              <a:rPr lang="en-US" sz="2800" b="1" dirty="0" smtClean="0"/>
              <a:t>BRANDS</a:t>
            </a:r>
            <a:endParaRPr lang="el-GR" sz="2800" b="1" dirty="0"/>
          </a:p>
        </p:txBody>
      </p:sp>
      <p:pic>
        <p:nvPicPr>
          <p:cNvPr id="4193282" name="Picture 2"/>
          <p:cNvPicPr>
            <a:picLocks noGrp="1" noChangeAspect="1" noChangeArrowheads="1"/>
          </p:cNvPicPr>
          <p:nvPr>
            <p:ph idx="1"/>
          </p:nvPr>
        </p:nvPicPr>
        <p:blipFill>
          <a:blip r:embed="rId2" cstate="print"/>
          <a:srcRect/>
          <a:stretch>
            <a:fillRect/>
          </a:stretch>
        </p:blipFill>
        <p:spPr bwMode="auto">
          <a:xfrm>
            <a:off x="0" y="476672"/>
            <a:ext cx="9143999" cy="638132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6225"/>
            <a:ext cx="8229600" cy="719138"/>
          </a:xfrm>
          <a:noFill/>
        </p:spPr>
        <p:txBody>
          <a:bodyPr/>
          <a:lstStyle/>
          <a:p>
            <a:pPr eaLnBrk="1" hangingPunct="1"/>
            <a:r>
              <a:rPr lang="el-GR" altLang="el-GR" sz="2600" b="1" dirty="0" smtClean="0"/>
              <a:t>Κατάταξη των στοιχείων του ενεργητικού</a:t>
            </a:r>
          </a:p>
        </p:txBody>
      </p:sp>
      <p:grpSp>
        <p:nvGrpSpPr>
          <p:cNvPr id="2" name="Group 3"/>
          <p:cNvGrpSpPr>
            <a:grpSpLocks/>
          </p:cNvGrpSpPr>
          <p:nvPr/>
        </p:nvGrpSpPr>
        <p:grpSpPr bwMode="auto">
          <a:xfrm>
            <a:off x="1765300" y="1206500"/>
            <a:ext cx="5830888" cy="635000"/>
            <a:chOff x="1352" y="898"/>
            <a:chExt cx="3588" cy="400"/>
          </a:xfrm>
        </p:grpSpPr>
        <p:sp>
          <p:nvSpPr>
            <p:cNvPr id="13341" name="Line 4"/>
            <p:cNvSpPr>
              <a:spLocks noChangeShapeType="1"/>
            </p:cNvSpPr>
            <p:nvPr/>
          </p:nvSpPr>
          <p:spPr bwMode="auto">
            <a:xfrm flipH="1">
              <a:off x="1352" y="914"/>
              <a:ext cx="1560" cy="288"/>
            </a:xfrm>
            <a:prstGeom prst="line">
              <a:avLst/>
            </a:prstGeom>
            <a:noFill/>
            <a:ln w="15875">
              <a:solidFill>
                <a:srgbClr val="000066"/>
              </a:solidFill>
              <a:miter lim="800000"/>
              <a:headEnd/>
              <a:tailEnd type="stealth" w="med" len="lg"/>
            </a:ln>
            <a:effectLst/>
          </p:spPr>
          <p:txBody>
            <a:bodyPr wrap="none" anchor="ctr"/>
            <a:lstStyle/>
            <a:p>
              <a:endParaRPr lang="el-GR" dirty="0"/>
            </a:p>
          </p:txBody>
        </p:sp>
        <p:sp>
          <p:nvSpPr>
            <p:cNvPr id="13342" name="Line 5"/>
            <p:cNvSpPr>
              <a:spLocks noChangeShapeType="1"/>
            </p:cNvSpPr>
            <p:nvPr/>
          </p:nvSpPr>
          <p:spPr bwMode="auto">
            <a:xfrm>
              <a:off x="3076" y="898"/>
              <a:ext cx="1864" cy="352"/>
            </a:xfrm>
            <a:prstGeom prst="line">
              <a:avLst/>
            </a:prstGeom>
            <a:noFill/>
            <a:ln w="15875">
              <a:solidFill>
                <a:srgbClr val="000066"/>
              </a:solidFill>
              <a:miter lim="800000"/>
              <a:headEnd/>
              <a:tailEnd type="stealth" w="med" len="lg"/>
            </a:ln>
            <a:effectLst/>
          </p:spPr>
          <p:txBody>
            <a:bodyPr wrap="none" anchor="ctr"/>
            <a:lstStyle/>
            <a:p>
              <a:endParaRPr lang="el-GR" dirty="0"/>
            </a:p>
          </p:txBody>
        </p:sp>
        <p:sp>
          <p:nvSpPr>
            <p:cNvPr id="13343" name="Line 6"/>
            <p:cNvSpPr>
              <a:spLocks noChangeShapeType="1"/>
            </p:cNvSpPr>
            <p:nvPr/>
          </p:nvSpPr>
          <p:spPr bwMode="auto">
            <a:xfrm flipH="1">
              <a:off x="2344" y="914"/>
              <a:ext cx="624" cy="384"/>
            </a:xfrm>
            <a:prstGeom prst="line">
              <a:avLst/>
            </a:prstGeom>
            <a:noFill/>
            <a:ln w="15875">
              <a:solidFill>
                <a:srgbClr val="000066"/>
              </a:solidFill>
              <a:miter lim="800000"/>
              <a:headEnd/>
              <a:tailEnd type="stealth" w="med" len="lg"/>
            </a:ln>
            <a:effectLst/>
          </p:spPr>
          <p:txBody>
            <a:bodyPr wrap="none" anchor="ctr"/>
            <a:lstStyle/>
            <a:p>
              <a:endParaRPr lang="el-GR" dirty="0"/>
            </a:p>
          </p:txBody>
        </p:sp>
        <p:sp>
          <p:nvSpPr>
            <p:cNvPr id="13344" name="Line 7"/>
            <p:cNvSpPr>
              <a:spLocks noChangeShapeType="1"/>
            </p:cNvSpPr>
            <p:nvPr/>
          </p:nvSpPr>
          <p:spPr bwMode="auto">
            <a:xfrm>
              <a:off x="3016" y="914"/>
              <a:ext cx="572" cy="384"/>
            </a:xfrm>
            <a:prstGeom prst="line">
              <a:avLst/>
            </a:prstGeom>
            <a:noFill/>
            <a:ln w="15875">
              <a:solidFill>
                <a:srgbClr val="000066"/>
              </a:solidFill>
              <a:miter lim="800000"/>
              <a:headEnd/>
              <a:tailEnd type="stealth" w="med" len="lg"/>
            </a:ln>
            <a:effectLst/>
          </p:spPr>
          <p:txBody>
            <a:bodyPr wrap="none" anchor="ctr"/>
            <a:lstStyle/>
            <a:p>
              <a:endParaRPr lang="el-GR" dirty="0"/>
            </a:p>
          </p:txBody>
        </p:sp>
      </p:grpSp>
      <p:sp>
        <p:nvSpPr>
          <p:cNvPr id="13316" name="Rectangle 8"/>
          <p:cNvSpPr>
            <a:spLocks noChangeArrowheads="1"/>
          </p:cNvSpPr>
          <p:nvPr/>
        </p:nvSpPr>
        <p:spPr bwMode="auto">
          <a:xfrm>
            <a:off x="249238" y="1787525"/>
            <a:ext cx="1871662" cy="774700"/>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solidFill>
              <a:srgbClr val="C0C0C0"/>
            </a:solidFill>
            <a:miter lim="800000"/>
            <a:headEnd/>
            <a:tailEnd/>
          </a:ln>
          <a:effectLst/>
        </p:spPr>
        <p:txBody>
          <a:bodyPr wrap="none" anchor="ctr"/>
          <a:lstStyle/>
          <a:p>
            <a:pPr algn="ctr"/>
            <a:r>
              <a:rPr lang="el-GR" altLang="el-GR" b="1" dirty="0">
                <a:solidFill>
                  <a:srgbClr val="000066"/>
                </a:solidFill>
              </a:rPr>
              <a:t>Ενσώματες </a:t>
            </a:r>
          </a:p>
          <a:p>
            <a:pPr algn="ctr"/>
            <a:r>
              <a:rPr lang="el-GR" altLang="el-GR" b="1" dirty="0">
                <a:solidFill>
                  <a:srgbClr val="000066"/>
                </a:solidFill>
              </a:rPr>
              <a:t>Ακινητοποιήσεις</a:t>
            </a:r>
            <a:endParaRPr lang="el-GR" altLang="el-GR" b="1" dirty="0">
              <a:solidFill>
                <a:srgbClr val="000066"/>
              </a:solidFill>
              <a:latin typeface="Tahoma" pitchFamily="34" charset="0"/>
            </a:endParaRPr>
          </a:p>
        </p:txBody>
      </p:sp>
      <p:sp>
        <p:nvSpPr>
          <p:cNvPr id="13317" name="Rectangle 9"/>
          <p:cNvSpPr>
            <a:spLocks noChangeArrowheads="1"/>
          </p:cNvSpPr>
          <p:nvPr/>
        </p:nvSpPr>
        <p:spPr bwMode="auto">
          <a:xfrm>
            <a:off x="7391400" y="1824038"/>
            <a:ext cx="1282700" cy="701675"/>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9525">
            <a:solidFill>
              <a:srgbClr val="C0C0C0"/>
            </a:solidFill>
            <a:miter lim="800000"/>
            <a:headEnd/>
            <a:tailEnd/>
          </a:ln>
          <a:effectLst/>
        </p:spPr>
        <p:txBody>
          <a:bodyPr wrap="none" anchor="ctr"/>
          <a:lstStyle/>
          <a:p>
            <a:pPr marL="193675" indent="-193675" algn="ctr"/>
            <a:r>
              <a:rPr lang="el-GR" altLang="el-GR" b="1" dirty="0">
                <a:solidFill>
                  <a:srgbClr val="000066"/>
                </a:solidFill>
              </a:rPr>
              <a:t>Λοιπά</a:t>
            </a:r>
          </a:p>
        </p:txBody>
      </p:sp>
      <p:sp>
        <p:nvSpPr>
          <p:cNvPr id="13318" name="Text Box 10"/>
          <p:cNvSpPr txBox="1">
            <a:spLocks noChangeArrowheads="1"/>
          </p:cNvSpPr>
          <p:nvPr/>
        </p:nvSpPr>
        <p:spPr bwMode="auto">
          <a:xfrm>
            <a:off x="2425700" y="1851025"/>
            <a:ext cx="2074863" cy="647700"/>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solidFill>
              <a:srgbClr val="C0C0C0"/>
            </a:solidFill>
            <a:miter lim="800000"/>
            <a:headEnd type="none" w="sm" len="sm"/>
            <a:tailEnd type="none" w="sm" len="sm"/>
          </a:ln>
          <a:effectLst/>
        </p:spPr>
        <p:txBody>
          <a:bodyPr>
            <a:spAutoFit/>
          </a:bodyPr>
          <a:lstStyle/>
          <a:p>
            <a:pPr algn="ctr">
              <a:spcBef>
                <a:spcPct val="50000"/>
              </a:spcBef>
            </a:pPr>
            <a:r>
              <a:rPr lang="el-GR" altLang="el-GR" b="1" dirty="0">
                <a:solidFill>
                  <a:srgbClr val="000066"/>
                </a:solidFill>
              </a:rPr>
              <a:t>Ασώματες ακινητοποιήσεις</a:t>
            </a:r>
            <a:endParaRPr lang="el-GR" altLang="el-GR" b="1" dirty="0">
              <a:solidFill>
                <a:srgbClr val="000066"/>
              </a:solidFill>
              <a:latin typeface="Times New Roman" pitchFamily="18" charset="0"/>
            </a:endParaRPr>
          </a:p>
        </p:txBody>
      </p:sp>
      <p:sp>
        <p:nvSpPr>
          <p:cNvPr id="13319" name="Text Box 11"/>
          <p:cNvSpPr txBox="1">
            <a:spLocks noChangeArrowheads="1"/>
          </p:cNvSpPr>
          <p:nvPr/>
        </p:nvSpPr>
        <p:spPr bwMode="auto">
          <a:xfrm>
            <a:off x="4787900" y="1851025"/>
            <a:ext cx="2376488" cy="647700"/>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solidFill>
              <a:srgbClr val="C0C0C0"/>
            </a:solidFill>
            <a:miter lim="800000"/>
            <a:headEnd type="none" w="sm" len="sm"/>
            <a:tailEnd type="none" w="sm" len="sm"/>
          </a:ln>
          <a:effectLst/>
        </p:spPr>
        <p:txBody>
          <a:bodyPr>
            <a:spAutoFit/>
          </a:bodyPr>
          <a:lstStyle/>
          <a:p>
            <a:pPr algn="ctr"/>
            <a:r>
              <a:rPr lang="el-GR" altLang="el-GR" b="1" dirty="0">
                <a:solidFill>
                  <a:srgbClr val="000066"/>
                </a:solidFill>
              </a:rPr>
              <a:t>Χρηματοοικονομικά</a:t>
            </a:r>
          </a:p>
          <a:p>
            <a:pPr algn="ctr"/>
            <a:r>
              <a:rPr lang="el-GR" altLang="el-GR" b="1" dirty="0">
                <a:solidFill>
                  <a:srgbClr val="000066"/>
                </a:solidFill>
              </a:rPr>
              <a:t> μέσα</a:t>
            </a:r>
            <a:endParaRPr lang="el-GR" altLang="el-GR" b="1" dirty="0">
              <a:solidFill>
                <a:srgbClr val="000066"/>
              </a:solidFill>
              <a:latin typeface="Times New Roman" pitchFamily="18" charset="0"/>
            </a:endParaRPr>
          </a:p>
        </p:txBody>
      </p:sp>
      <p:sp>
        <p:nvSpPr>
          <p:cNvPr id="13320" name="Rectangle 12"/>
          <p:cNvSpPr>
            <a:spLocks noChangeArrowheads="1"/>
          </p:cNvSpPr>
          <p:nvPr/>
        </p:nvSpPr>
        <p:spPr bwMode="auto">
          <a:xfrm>
            <a:off x="5892800" y="4945063"/>
            <a:ext cx="1676400" cy="1066800"/>
          </a:xfrm>
          <a:prstGeom prst="rect">
            <a:avLst/>
          </a:prstGeom>
          <a:noFill/>
          <a:ln w="28575">
            <a:noFill/>
            <a:miter lim="800000"/>
            <a:headEnd/>
            <a:tailEnd/>
          </a:ln>
          <a:effectLst/>
        </p:spPr>
        <p:txBody>
          <a:bodyPr wrap="none" anchor="ctr"/>
          <a:lstStyle/>
          <a:p>
            <a:pPr algn="ctr"/>
            <a:r>
              <a:rPr lang="en-GB" altLang="el-GR" dirty="0">
                <a:solidFill>
                  <a:srgbClr val="000066"/>
                </a:solidFill>
              </a:rPr>
              <a:t>Forwards</a:t>
            </a:r>
          </a:p>
          <a:p>
            <a:pPr algn="ctr"/>
            <a:r>
              <a:rPr lang="el-GR" altLang="el-GR" dirty="0">
                <a:solidFill>
                  <a:srgbClr val="000066"/>
                </a:solidFill>
              </a:rPr>
              <a:t>futures </a:t>
            </a:r>
          </a:p>
          <a:p>
            <a:pPr algn="ctr"/>
            <a:r>
              <a:rPr lang="el-GR" altLang="el-GR" dirty="0">
                <a:solidFill>
                  <a:srgbClr val="000066"/>
                </a:solidFill>
              </a:rPr>
              <a:t>swaps</a:t>
            </a:r>
          </a:p>
          <a:p>
            <a:pPr algn="ctr"/>
            <a:r>
              <a:rPr lang="el-GR" altLang="el-GR" dirty="0">
                <a:solidFill>
                  <a:srgbClr val="000066"/>
                </a:solidFill>
              </a:rPr>
              <a:t>options κ.λπ.</a:t>
            </a:r>
          </a:p>
        </p:txBody>
      </p:sp>
      <p:sp>
        <p:nvSpPr>
          <p:cNvPr id="13321" name="Rectangle 13"/>
          <p:cNvSpPr>
            <a:spLocks noChangeArrowheads="1"/>
          </p:cNvSpPr>
          <p:nvPr/>
        </p:nvSpPr>
        <p:spPr bwMode="auto">
          <a:xfrm>
            <a:off x="251520" y="3057525"/>
            <a:ext cx="1655068" cy="715963"/>
          </a:xfrm>
          <a:prstGeom prst="rect">
            <a:avLst/>
          </a:prstGeom>
          <a:noFill/>
          <a:ln w="28575">
            <a:noFill/>
            <a:miter lim="800000"/>
            <a:headEnd/>
            <a:tailEnd/>
          </a:ln>
          <a:effectLst/>
        </p:spPr>
        <p:txBody>
          <a:bodyPr wrap="none" anchor="ctr"/>
          <a:lstStyle/>
          <a:p>
            <a:pPr algn="ctr"/>
            <a:r>
              <a:rPr lang="el-GR" altLang="el-GR" dirty="0">
                <a:solidFill>
                  <a:srgbClr val="000066"/>
                </a:solidFill>
              </a:rPr>
              <a:t>Γήπεδα</a:t>
            </a:r>
            <a:r>
              <a:rPr lang="el-GR" altLang="el-GR" dirty="0" smtClean="0">
                <a:solidFill>
                  <a:srgbClr val="000066"/>
                </a:solidFill>
              </a:rPr>
              <a:t>,</a:t>
            </a:r>
            <a:r>
              <a:rPr lang="en-US" altLang="el-GR" dirty="0" smtClean="0">
                <a:solidFill>
                  <a:srgbClr val="000066"/>
                </a:solidFill>
              </a:rPr>
              <a:t> </a:t>
            </a:r>
            <a:r>
              <a:rPr lang="el-GR" altLang="el-GR" dirty="0" smtClean="0">
                <a:solidFill>
                  <a:srgbClr val="000066"/>
                </a:solidFill>
              </a:rPr>
              <a:t>κτήρια</a:t>
            </a:r>
            <a:r>
              <a:rPr lang="el-GR" altLang="el-GR" dirty="0">
                <a:solidFill>
                  <a:srgbClr val="000066"/>
                </a:solidFill>
              </a:rPr>
              <a:t>,</a:t>
            </a:r>
          </a:p>
          <a:p>
            <a:pPr algn="ctr"/>
            <a:r>
              <a:rPr lang="el-GR" altLang="el-GR" dirty="0">
                <a:solidFill>
                  <a:srgbClr val="000066"/>
                </a:solidFill>
              </a:rPr>
              <a:t>μηχανήματα</a:t>
            </a:r>
          </a:p>
        </p:txBody>
      </p:sp>
      <p:sp>
        <p:nvSpPr>
          <p:cNvPr id="13322" name="Line 14"/>
          <p:cNvSpPr>
            <a:spLocks noChangeShapeType="1"/>
          </p:cNvSpPr>
          <p:nvPr/>
        </p:nvSpPr>
        <p:spPr bwMode="auto">
          <a:xfrm>
            <a:off x="1143000" y="2562225"/>
            <a:ext cx="0" cy="533400"/>
          </a:xfrm>
          <a:prstGeom prst="line">
            <a:avLst/>
          </a:prstGeom>
          <a:noFill/>
          <a:ln w="15875">
            <a:solidFill>
              <a:srgbClr val="000066"/>
            </a:solidFill>
            <a:miter lim="800000"/>
            <a:headEnd/>
            <a:tailEnd type="stealth" w="med" len="lg"/>
          </a:ln>
          <a:effectLst/>
        </p:spPr>
        <p:txBody>
          <a:bodyPr wrap="none" anchor="ctr"/>
          <a:lstStyle/>
          <a:p>
            <a:endParaRPr lang="el-GR" dirty="0"/>
          </a:p>
        </p:txBody>
      </p:sp>
      <p:sp>
        <p:nvSpPr>
          <p:cNvPr id="13323" name="Text Box 15"/>
          <p:cNvSpPr txBox="1">
            <a:spLocks noChangeArrowheads="1"/>
          </p:cNvSpPr>
          <p:nvPr/>
        </p:nvSpPr>
        <p:spPr bwMode="auto">
          <a:xfrm>
            <a:off x="4584700" y="3890963"/>
            <a:ext cx="1371600" cy="366712"/>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lgn="ctr">
            <a:solidFill>
              <a:srgbClr val="C0C0C0"/>
            </a:solidFill>
            <a:miter lim="800000"/>
            <a:headEnd type="none" w="sm" len="sm"/>
            <a:tailEnd type="none" w="sm" len="sm"/>
          </a:ln>
          <a:effectLst/>
        </p:spPr>
        <p:txBody>
          <a:bodyPr wrap="none" anchor="ctr"/>
          <a:lstStyle/>
          <a:p>
            <a:pPr algn="ctr"/>
            <a:r>
              <a:rPr lang="en-US" altLang="el-GR" dirty="0">
                <a:solidFill>
                  <a:srgbClr val="000066"/>
                </a:solidFill>
              </a:rPr>
              <a:t>Πρωτογενή</a:t>
            </a:r>
          </a:p>
        </p:txBody>
      </p:sp>
      <p:sp>
        <p:nvSpPr>
          <p:cNvPr id="13324" name="Text Box 16"/>
          <p:cNvSpPr txBox="1">
            <a:spLocks noChangeArrowheads="1"/>
          </p:cNvSpPr>
          <p:nvPr/>
        </p:nvSpPr>
        <p:spPr bwMode="auto">
          <a:xfrm>
            <a:off x="6096000" y="3890963"/>
            <a:ext cx="1354138" cy="366712"/>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lgn="ctr">
            <a:solidFill>
              <a:srgbClr val="C0C0C0"/>
            </a:solidFill>
            <a:miter lim="800000"/>
            <a:headEnd type="none" w="sm" len="sm"/>
            <a:tailEnd type="none" w="sm" len="sm"/>
          </a:ln>
          <a:effectLst/>
        </p:spPr>
        <p:txBody>
          <a:bodyPr wrap="none" anchor="ctr"/>
          <a:lstStyle/>
          <a:p>
            <a:pPr algn="ctr"/>
            <a:r>
              <a:rPr lang="en-US" altLang="el-GR" dirty="0">
                <a:solidFill>
                  <a:srgbClr val="000066"/>
                </a:solidFill>
              </a:rPr>
              <a:t>Παράγωγα</a:t>
            </a:r>
          </a:p>
        </p:txBody>
      </p:sp>
      <p:sp>
        <p:nvSpPr>
          <p:cNvPr id="13325" name="Text Box 17"/>
          <p:cNvSpPr txBox="1">
            <a:spLocks noChangeArrowheads="1"/>
          </p:cNvSpPr>
          <p:nvPr/>
        </p:nvSpPr>
        <p:spPr bwMode="auto">
          <a:xfrm>
            <a:off x="4505325" y="4945063"/>
            <a:ext cx="1508125" cy="923925"/>
          </a:xfrm>
          <a:prstGeom prst="rect">
            <a:avLst/>
          </a:prstGeom>
          <a:noFill/>
          <a:ln w="28575">
            <a:noFill/>
            <a:miter lim="800000"/>
            <a:headEnd type="none" w="sm" len="sm"/>
            <a:tailEnd type="none" w="sm" len="sm"/>
          </a:ln>
          <a:effectLst/>
        </p:spPr>
        <p:txBody>
          <a:bodyPr>
            <a:spAutoFit/>
          </a:bodyPr>
          <a:lstStyle/>
          <a:p>
            <a:pPr algn="ctr"/>
            <a:r>
              <a:rPr lang="en-US" altLang="el-GR" dirty="0">
                <a:solidFill>
                  <a:srgbClr val="000066"/>
                </a:solidFill>
              </a:rPr>
              <a:t>Χορηγήσεις,</a:t>
            </a:r>
          </a:p>
          <a:p>
            <a:pPr algn="ctr"/>
            <a:r>
              <a:rPr lang="en-US" altLang="el-GR" dirty="0">
                <a:solidFill>
                  <a:srgbClr val="000066"/>
                </a:solidFill>
              </a:rPr>
              <a:t>ομόλογα κ.λπ.</a:t>
            </a:r>
          </a:p>
        </p:txBody>
      </p:sp>
      <p:sp>
        <p:nvSpPr>
          <p:cNvPr id="13326" name="Line 18"/>
          <p:cNvSpPr>
            <a:spLocks noChangeShapeType="1"/>
          </p:cNvSpPr>
          <p:nvPr/>
        </p:nvSpPr>
        <p:spPr bwMode="auto">
          <a:xfrm>
            <a:off x="5214938" y="4411663"/>
            <a:ext cx="0" cy="431800"/>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27" name="Line 19"/>
          <p:cNvSpPr>
            <a:spLocks noChangeShapeType="1"/>
          </p:cNvSpPr>
          <p:nvPr/>
        </p:nvSpPr>
        <p:spPr bwMode="auto">
          <a:xfrm flipH="1">
            <a:off x="6684963" y="4429125"/>
            <a:ext cx="22225" cy="406400"/>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28" name="Rectangle 20"/>
          <p:cNvSpPr>
            <a:spLocks noChangeArrowheads="1"/>
          </p:cNvSpPr>
          <p:nvPr/>
        </p:nvSpPr>
        <p:spPr bwMode="auto">
          <a:xfrm>
            <a:off x="7148513" y="2986088"/>
            <a:ext cx="2195512" cy="990600"/>
          </a:xfrm>
          <a:prstGeom prst="rect">
            <a:avLst/>
          </a:prstGeom>
          <a:noFill/>
          <a:ln w="28575">
            <a:noFill/>
            <a:miter lim="800000"/>
            <a:headEnd/>
            <a:tailEnd/>
          </a:ln>
          <a:effectLst/>
        </p:spPr>
        <p:txBody>
          <a:bodyPr wrap="none" anchor="ctr"/>
          <a:lstStyle/>
          <a:p>
            <a:pPr marL="193675" indent="-193675">
              <a:buFontTx/>
              <a:buChar char="•"/>
            </a:pPr>
            <a:r>
              <a:rPr lang="el-GR" altLang="el-GR" dirty="0">
                <a:solidFill>
                  <a:srgbClr val="000066"/>
                </a:solidFill>
              </a:rPr>
              <a:t>Μεταβατικοί </a:t>
            </a:r>
            <a:endParaRPr lang="en-US" altLang="el-GR" dirty="0">
              <a:solidFill>
                <a:srgbClr val="000066"/>
              </a:solidFill>
            </a:endParaRPr>
          </a:p>
          <a:p>
            <a:pPr marL="193675" indent="-193675"/>
            <a:r>
              <a:rPr lang="en-US" altLang="el-GR" dirty="0">
                <a:solidFill>
                  <a:srgbClr val="000066"/>
                </a:solidFill>
              </a:rPr>
              <a:t>	</a:t>
            </a:r>
            <a:r>
              <a:rPr lang="el-GR" altLang="el-GR" dirty="0">
                <a:solidFill>
                  <a:srgbClr val="000066"/>
                </a:solidFill>
              </a:rPr>
              <a:t>λογαριασμοί</a:t>
            </a:r>
          </a:p>
          <a:p>
            <a:pPr marL="193675" indent="-193675">
              <a:buFontTx/>
              <a:buChar char="•"/>
            </a:pPr>
            <a:r>
              <a:rPr lang="el-GR" altLang="el-GR" dirty="0">
                <a:solidFill>
                  <a:srgbClr val="000066"/>
                </a:solidFill>
              </a:rPr>
              <a:t>Προκαταβολές </a:t>
            </a:r>
            <a:br>
              <a:rPr lang="el-GR" altLang="el-GR" dirty="0">
                <a:solidFill>
                  <a:srgbClr val="000066"/>
                </a:solidFill>
              </a:rPr>
            </a:br>
            <a:r>
              <a:rPr lang="el-GR" altLang="el-GR" dirty="0">
                <a:solidFill>
                  <a:srgbClr val="000066"/>
                </a:solidFill>
              </a:rPr>
              <a:t>σε προμηθευτές</a:t>
            </a:r>
          </a:p>
        </p:txBody>
      </p:sp>
      <p:sp>
        <p:nvSpPr>
          <p:cNvPr id="13329" name="Line 21"/>
          <p:cNvSpPr>
            <a:spLocks noChangeShapeType="1"/>
          </p:cNvSpPr>
          <p:nvPr/>
        </p:nvSpPr>
        <p:spPr bwMode="auto">
          <a:xfrm>
            <a:off x="7956550" y="2489200"/>
            <a:ext cx="0" cy="457200"/>
          </a:xfrm>
          <a:prstGeom prst="line">
            <a:avLst/>
          </a:prstGeom>
          <a:noFill/>
          <a:ln w="15875">
            <a:solidFill>
              <a:srgbClr val="000066"/>
            </a:solidFill>
            <a:round/>
            <a:headEnd/>
            <a:tailEnd type="stealth" w="med" len="lg"/>
          </a:ln>
          <a:effectLst/>
        </p:spPr>
        <p:txBody>
          <a:bodyPr wrap="none" anchor="ctr"/>
          <a:lstStyle/>
          <a:p>
            <a:endParaRPr lang="el-GR" dirty="0"/>
          </a:p>
        </p:txBody>
      </p:sp>
      <p:grpSp>
        <p:nvGrpSpPr>
          <p:cNvPr id="3" name="Group 22"/>
          <p:cNvGrpSpPr>
            <a:grpSpLocks/>
          </p:cNvGrpSpPr>
          <p:nvPr/>
        </p:nvGrpSpPr>
        <p:grpSpPr bwMode="auto">
          <a:xfrm>
            <a:off x="2268538" y="2633663"/>
            <a:ext cx="4321175" cy="1036637"/>
            <a:chOff x="1429" y="1643"/>
            <a:chExt cx="2721" cy="862"/>
          </a:xfrm>
        </p:grpSpPr>
        <p:sp>
          <p:nvSpPr>
            <p:cNvPr id="13337" name="Line 23"/>
            <p:cNvSpPr>
              <a:spLocks noChangeShapeType="1"/>
            </p:cNvSpPr>
            <p:nvPr/>
          </p:nvSpPr>
          <p:spPr bwMode="auto">
            <a:xfrm flipH="1">
              <a:off x="3152" y="1643"/>
              <a:ext cx="453" cy="862"/>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38" name="Line 24"/>
            <p:cNvSpPr>
              <a:spLocks noChangeShapeType="1"/>
            </p:cNvSpPr>
            <p:nvPr/>
          </p:nvSpPr>
          <p:spPr bwMode="auto">
            <a:xfrm>
              <a:off x="3606" y="1643"/>
              <a:ext cx="544" cy="862"/>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39" name="Line 25"/>
            <p:cNvSpPr>
              <a:spLocks noChangeShapeType="1"/>
            </p:cNvSpPr>
            <p:nvPr/>
          </p:nvSpPr>
          <p:spPr bwMode="auto">
            <a:xfrm flipH="1">
              <a:off x="1429" y="1643"/>
              <a:ext cx="452" cy="862"/>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40" name="Line 26"/>
            <p:cNvSpPr>
              <a:spLocks noChangeShapeType="1"/>
            </p:cNvSpPr>
            <p:nvPr/>
          </p:nvSpPr>
          <p:spPr bwMode="auto">
            <a:xfrm>
              <a:off x="1882" y="1643"/>
              <a:ext cx="544" cy="862"/>
            </a:xfrm>
            <a:prstGeom prst="line">
              <a:avLst/>
            </a:prstGeom>
            <a:noFill/>
            <a:ln w="15875">
              <a:solidFill>
                <a:srgbClr val="000066"/>
              </a:solidFill>
              <a:round/>
              <a:headEnd/>
              <a:tailEnd type="stealth" w="med" len="lg"/>
            </a:ln>
            <a:effectLst/>
          </p:spPr>
          <p:txBody>
            <a:bodyPr wrap="none" anchor="ctr"/>
            <a:lstStyle/>
            <a:p>
              <a:endParaRPr lang="el-GR" dirty="0"/>
            </a:p>
          </p:txBody>
        </p:sp>
      </p:grpSp>
      <p:sp>
        <p:nvSpPr>
          <p:cNvPr id="13331" name="Rectangle 27"/>
          <p:cNvSpPr>
            <a:spLocks noChangeArrowheads="1"/>
          </p:cNvSpPr>
          <p:nvPr/>
        </p:nvSpPr>
        <p:spPr bwMode="auto">
          <a:xfrm>
            <a:off x="3079750" y="5008563"/>
            <a:ext cx="1276350" cy="419100"/>
          </a:xfrm>
          <a:prstGeom prst="rect">
            <a:avLst/>
          </a:prstGeom>
          <a:noFill/>
          <a:ln w="28575">
            <a:noFill/>
            <a:miter lim="800000"/>
            <a:headEnd/>
            <a:tailEnd/>
          </a:ln>
          <a:effectLst/>
        </p:spPr>
        <p:txBody>
          <a:bodyPr wrap="none" anchor="ctr"/>
          <a:lstStyle/>
          <a:p>
            <a:pPr algn="ctr"/>
            <a:r>
              <a:rPr lang="en-GB" altLang="el-GR" dirty="0">
                <a:solidFill>
                  <a:srgbClr val="000066"/>
                </a:solidFill>
              </a:rPr>
              <a:t>Goodwill</a:t>
            </a:r>
            <a:endParaRPr lang="el-GR" altLang="el-GR" dirty="0">
              <a:solidFill>
                <a:srgbClr val="000066"/>
              </a:solidFill>
            </a:endParaRPr>
          </a:p>
        </p:txBody>
      </p:sp>
      <p:sp>
        <p:nvSpPr>
          <p:cNvPr id="13332" name="Text Box 28"/>
          <p:cNvSpPr txBox="1">
            <a:spLocks noChangeArrowheads="1"/>
          </p:cNvSpPr>
          <p:nvPr/>
        </p:nvSpPr>
        <p:spPr bwMode="auto">
          <a:xfrm>
            <a:off x="1042988" y="3810000"/>
            <a:ext cx="1641475" cy="641350"/>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lgn="ctr">
            <a:solidFill>
              <a:srgbClr val="C0C0C0"/>
            </a:solidFill>
            <a:miter lim="800000"/>
            <a:headEnd type="none" w="sm" len="sm"/>
            <a:tailEnd type="none" w="sm" len="sm"/>
          </a:ln>
          <a:effectLst/>
        </p:spPr>
        <p:txBody>
          <a:bodyPr wrap="none" anchor="ctr"/>
          <a:lstStyle/>
          <a:p>
            <a:pPr algn="ctr"/>
            <a:r>
              <a:rPr lang="el-GR" altLang="el-GR" dirty="0">
                <a:solidFill>
                  <a:srgbClr val="000066"/>
                </a:solidFill>
              </a:rPr>
              <a:t>Αναγνωρίσιμα </a:t>
            </a:r>
            <a:br>
              <a:rPr lang="el-GR" altLang="el-GR" dirty="0">
                <a:solidFill>
                  <a:srgbClr val="000066"/>
                </a:solidFill>
              </a:rPr>
            </a:br>
            <a:r>
              <a:rPr lang="el-GR" altLang="el-GR" dirty="0">
                <a:solidFill>
                  <a:srgbClr val="000066"/>
                </a:solidFill>
              </a:rPr>
              <a:t>άϋλα</a:t>
            </a:r>
            <a:endParaRPr lang="en-US" altLang="el-GR" dirty="0">
              <a:solidFill>
                <a:srgbClr val="000066"/>
              </a:solidFill>
            </a:endParaRPr>
          </a:p>
        </p:txBody>
      </p:sp>
      <p:sp>
        <p:nvSpPr>
          <p:cNvPr id="13333" name="Text Box 29"/>
          <p:cNvSpPr txBox="1">
            <a:spLocks noChangeArrowheads="1"/>
          </p:cNvSpPr>
          <p:nvPr/>
        </p:nvSpPr>
        <p:spPr bwMode="auto">
          <a:xfrm>
            <a:off x="2771775" y="3741738"/>
            <a:ext cx="1673225" cy="915987"/>
          </a:xfrm>
          <a:prstGeom prst="rect">
            <a:avLst/>
          </a:prstGeom>
          <a:gradFill rotWithShape="1">
            <a:gsLst>
              <a:gs pos="0">
                <a:srgbClr val="C0C0C0">
                  <a:alpha val="79999"/>
                </a:srgbClr>
              </a:gs>
              <a:gs pos="50000">
                <a:srgbClr val="F0F0F0">
                  <a:alpha val="79999"/>
                </a:srgbClr>
              </a:gs>
              <a:gs pos="100000">
                <a:srgbClr val="C0C0C0">
                  <a:alpha val="79999"/>
                </a:srgbClr>
              </a:gs>
            </a:gsLst>
            <a:lin ang="5400000" scaled="1"/>
          </a:gradFill>
          <a:ln w="6350" algn="ctr">
            <a:solidFill>
              <a:srgbClr val="C0C0C0"/>
            </a:solidFill>
            <a:miter lim="800000"/>
            <a:headEnd type="none" w="sm" len="sm"/>
            <a:tailEnd type="none" w="sm" len="sm"/>
          </a:ln>
          <a:effectLst/>
        </p:spPr>
        <p:txBody>
          <a:bodyPr wrap="none" anchor="ctr"/>
          <a:lstStyle/>
          <a:p>
            <a:pPr algn="ctr"/>
            <a:r>
              <a:rPr lang="el-GR" altLang="el-GR" dirty="0">
                <a:solidFill>
                  <a:srgbClr val="000066"/>
                </a:solidFill>
              </a:rPr>
              <a:t>Μη </a:t>
            </a:r>
            <a:br>
              <a:rPr lang="el-GR" altLang="el-GR" dirty="0">
                <a:solidFill>
                  <a:srgbClr val="000066"/>
                </a:solidFill>
              </a:rPr>
            </a:br>
            <a:r>
              <a:rPr lang="el-GR" altLang="el-GR" dirty="0">
                <a:solidFill>
                  <a:srgbClr val="000066"/>
                </a:solidFill>
              </a:rPr>
              <a:t>αναγνωρίσιμα </a:t>
            </a:r>
            <a:br>
              <a:rPr lang="el-GR" altLang="el-GR" dirty="0">
                <a:solidFill>
                  <a:srgbClr val="000066"/>
                </a:solidFill>
              </a:rPr>
            </a:br>
            <a:r>
              <a:rPr lang="el-GR" altLang="el-GR" dirty="0">
                <a:solidFill>
                  <a:srgbClr val="000066"/>
                </a:solidFill>
              </a:rPr>
              <a:t>άϋλα</a:t>
            </a:r>
            <a:endParaRPr lang="en-US" altLang="el-GR" dirty="0">
              <a:solidFill>
                <a:srgbClr val="000066"/>
              </a:solidFill>
            </a:endParaRPr>
          </a:p>
        </p:txBody>
      </p:sp>
      <p:sp>
        <p:nvSpPr>
          <p:cNvPr id="13334" name="Line 30"/>
          <p:cNvSpPr>
            <a:spLocks noChangeShapeType="1"/>
          </p:cNvSpPr>
          <p:nvPr/>
        </p:nvSpPr>
        <p:spPr bwMode="auto">
          <a:xfrm>
            <a:off x="1995488" y="4548188"/>
            <a:ext cx="0" cy="304800"/>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35" name="Line 31"/>
          <p:cNvSpPr>
            <a:spLocks noChangeShapeType="1"/>
          </p:cNvSpPr>
          <p:nvPr/>
        </p:nvSpPr>
        <p:spPr bwMode="auto">
          <a:xfrm>
            <a:off x="3708400" y="4730750"/>
            <a:ext cx="0" cy="304800"/>
          </a:xfrm>
          <a:prstGeom prst="line">
            <a:avLst/>
          </a:prstGeom>
          <a:noFill/>
          <a:ln w="15875">
            <a:solidFill>
              <a:srgbClr val="000066"/>
            </a:solidFill>
            <a:round/>
            <a:headEnd/>
            <a:tailEnd type="stealth" w="med" len="lg"/>
          </a:ln>
          <a:effectLst/>
        </p:spPr>
        <p:txBody>
          <a:bodyPr wrap="none" anchor="ctr"/>
          <a:lstStyle/>
          <a:p>
            <a:endParaRPr lang="el-GR" dirty="0"/>
          </a:p>
        </p:txBody>
      </p:sp>
      <p:sp>
        <p:nvSpPr>
          <p:cNvPr id="13336" name="Text Box 32"/>
          <p:cNvSpPr txBox="1">
            <a:spLocks noChangeArrowheads="1"/>
          </p:cNvSpPr>
          <p:nvPr/>
        </p:nvSpPr>
        <p:spPr bwMode="auto">
          <a:xfrm>
            <a:off x="1190625" y="5008563"/>
            <a:ext cx="1870075" cy="915987"/>
          </a:xfrm>
          <a:prstGeom prst="rect">
            <a:avLst/>
          </a:prstGeom>
          <a:noFill/>
          <a:ln w="28575">
            <a:noFill/>
            <a:miter lim="800000"/>
            <a:headEnd type="none" w="sm" len="sm"/>
            <a:tailEnd type="none" w="sm" len="sm"/>
          </a:ln>
          <a:effectLst/>
        </p:spPr>
        <p:txBody>
          <a:bodyPr>
            <a:spAutoFit/>
          </a:bodyPr>
          <a:lstStyle/>
          <a:p>
            <a:pPr marL="177800" indent="-177800" algn="ctr">
              <a:buFontTx/>
              <a:buChar char="•"/>
            </a:pPr>
            <a:r>
              <a:rPr lang="el-GR" altLang="el-GR" dirty="0">
                <a:solidFill>
                  <a:srgbClr val="000066"/>
                </a:solidFill>
              </a:rPr>
              <a:t>Σήματα</a:t>
            </a:r>
            <a:endParaRPr lang="en-US" altLang="el-GR" dirty="0">
              <a:solidFill>
                <a:srgbClr val="000066"/>
              </a:solidFill>
            </a:endParaRPr>
          </a:p>
          <a:p>
            <a:pPr marL="177800" indent="-177800" algn="ctr">
              <a:buFontTx/>
              <a:buChar char="•"/>
            </a:pPr>
            <a:r>
              <a:rPr lang="el-GR" altLang="el-GR" dirty="0">
                <a:solidFill>
                  <a:srgbClr val="000066"/>
                </a:solidFill>
              </a:rPr>
              <a:t>Πελατειακές σχέσεις </a:t>
            </a:r>
            <a:r>
              <a:rPr lang="en-US" altLang="el-GR" dirty="0">
                <a:solidFill>
                  <a:srgbClr val="000066"/>
                </a:solidFill>
              </a:rPr>
              <a:t>κ.λπ.</a:t>
            </a: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a:lstStyle/>
          <a:p>
            <a:pPr eaLnBrk="1" hangingPunct="1"/>
            <a:r>
              <a:rPr lang="el-GR" altLang="el-GR" sz="2600" b="1" dirty="0" smtClean="0"/>
              <a:t>Κατάταξη των στοιχείων του παθητικού</a:t>
            </a:r>
          </a:p>
        </p:txBody>
      </p:sp>
      <p:sp>
        <p:nvSpPr>
          <p:cNvPr id="217091" name="Rectangle 3"/>
          <p:cNvSpPr>
            <a:spLocks noChangeArrowheads="1"/>
          </p:cNvSpPr>
          <p:nvPr/>
        </p:nvSpPr>
        <p:spPr bwMode="auto">
          <a:xfrm>
            <a:off x="420688" y="2146300"/>
            <a:ext cx="1905000" cy="990600"/>
          </a:xfrm>
          <a:prstGeom prst="rect">
            <a:avLst/>
          </a:prstGeom>
          <a:gradFill rotWithShape="1">
            <a:gsLst>
              <a:gs pos="0">
                <a:srgbClr val="C0C0C0">
                  <a:gamma/>
                  <a:tint val="73725"/>
                  <a:invGamma/>
                </a:srgbClr>
              </a:gs>
              <a:gs pos="50000">
                <a:srgbClr val="C0C0C0">
                  <a:alpha val="39999"/>
                </a:srgbClr>
              </a:gs>
              <a:gs pos="100000">
                <a:srgbClr val="C0C0C0">
                  <a:gamma/>
                  <a:tint val="73725"/>
                  <a:invGamma/>
                </a:srgbClr>
              </a:gs>
            </a:gsLst>
            <a:lin ang="5400000" scaled="1"/>
          </a:gradFill>
          <a:ln>
            <a:noFill/>
          </a:ln>
          <a:effectLst/>
          <a:extLst>
            <a:ext uri="{91240B29-F687-4F45-9708-019B960494DF}">
              <a14:hiddenLine xmlns:a14="http://schemas.microsoft.com/office/drawing/2010/main" w="6350">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l-GR" sz="2400" b="1" dirty="0">
                <a:solidFill>
                  <a:srgbClr val="000066"/>
                </a:solidFill>
                <a:latin typeface="Arial Narrow" pitchFamily="34" charset="0"/>
              </a:rPr>
              <a:t>Καθαρή θέση</a:t>
            </a:r>
          </a:p>
        </p:txBody>
      </p:sp>
      <p:sp>
        <p:nvSpPr>
          <p:cNvPr id="217092" name="Rectangle 4"/>
          <p:cNvSpPr>
            <a:spLocks noChangeArrowheads="1"/>
          </p:cNvSpPr>
          <p:nvPr/>
        </p:nvSpPr>
        <p:spPr bwMode="auto">
          <a:xfrm>
            <a:off x="6029327" y="2146300"/>
            <a:ext cx="2309813" cy="922338"/>
          </a:xfrm>
          <a:prstGeom prst="rect">
            <a:avLst/>
          </a:prstGeom>
          <a:gradFill rotWithShape="1">
            <a:gsLst>
              <a:gs pos="0">
                <a:srgbClr val="C0C0C0">
                  <a:gamma/>
                  <a:tint val="73725"/>
                  <a:invGamma/>
                </a:srgbClr>
              </a:gs>
              <a:gs pos="50000">
                <a:srgbClr val="C0C0C0">
                  <a:alpha val="39999"/>
                </a:srgbClr>
              </a:gs>
              <a:gs pos="100000">
                <a:srgbClr val="C0C0C0">
                  <a:gamma/>
                  <a:tint val="73725"/>
                  <a:invGamma/>
                </a:srgbClr>
              </a:gs>
            </a:gsLst>
            <a:lin ang="5400000" scaled="1"/>
          </a:gra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l-GR" sz="2400" b="1" dirty="0">
                <a:solidFill>
                  <a:srgbClr val="000066"/>
                </a:solidFill>
                <a:latin typeface="Arial Narrow" pitchFamily="34" charset="0"/>
              </a:rPr>
              <a:t>Λοιπά</a:t>
            </a:r>
          </a:p>
        </p:txBody>
      </p:sp>
      <p:sp>
        <p:nvSpPr>
          <p:cNvPr id="14345" name="Rectangle 5"/>
          <p:cNvSpPr>
            <a:spLocks noChangeArrowheads="1"/>
          </p:cNvSpPr>
          <p:nvPr/>
        </p:nvSpPr>
        <p:spPr bwMode="auto">
          <a:xfrm>
            <a:off x="4284663" y="5105400"/>
            <a:ext cx="1676400" cy="1066800"/>
          </a:xfrm>
          <a:prstGeom prst="rect">
            <a:avLst/>
          </a:prstGeom>
          <a:noFill/>
          <a:ln w="9525">
            <a:noFill/>
            <a:miter lim="800000"/>
            <a:headEnd/>
            <a:tailEnd/>
          </a:ln>
          <a:effectLst/>
        </p:spPr>
        <p:txBody>
          <a:bodyPr wrap="none" anchor="ctr"/>
          <a:lstStyle/>
          <a:p>
            <a:pPr algn="ctr"/>
            <a:r>
              <a:rPr lang="en-GB" altLang="el-GR" b="1" dirty="0">
                <a:solidFill>
                  <a:srgbClr val="000066"/>
                </a:solidFill>
              </a:rPr>
              <a:t>Forwards</a:t>
            </a:r>
          </a:p>
          <a:p>
            <a:pPr algn="ctr"/>
            <a:r>
              <a:rPr lang="el-GR" altLang="el-GR" b="1" dirty="0">
                <a:solidFill>
                  <a:srgbClr val="000066"/>
                </a:solidFill>
              </a:rPr>
              <a:t>futures </a:t>
            </a:r>
          </a:p>
          <a:p>
            <a:pPr algn="ctr"/>
            <a:r>
              <a:rPr lang="el-GR" altLang="el-GR" b="1" dirty="0">
                <a:solidFill>
                  <a:srgbClr val="000066"/>
                </a:solidFill>
              </a:rPr>
              <a:t>swaps</a:t>
            </a:r>
          </a:p>
          <a:p>
            <a:pPr algn="ctr"/>
            <a:r>
              <a:rPr lang="el-GR" altLang="el-GR" b="1" dirty="0">
                <a:solidFill>
                  <a:srgbClr val="000066"/>
                </a:solidFill>
              </a:rPr>
              <a:t>options κ.λπ.</a:t>
            </a:r>
          </a:p>
        </p:txBody>
      </p:sp>
      <p:sp>
        <p:nvSpPr>
          <p:cNvPr id="14346" name="Line 6"/>
          <p:cNvSpPr>
            <a:spLocks noChangeShapeType="1"/>
          </p:cNvSpPr>
          <p:nvPr/>
        </p:nvSpPr>
        <p:spPr bwMode="auto">
          <a:xfrm>
            <a:off x="1143000" y="3182938"/>
            <a:ext cx="0" cy="533400"/>
          </a:xfrm>
          <a:prstGeom prst="line">
            <a:avLst/>
          </a:prstGeom>
          <a:noFill/>
          <a:ln w="19050">
            <a:solidFill>
              <a:srgbClr val="000066"/>
            </a:solidFill>
            <a:miter lim="800000"/>
            <a:headEnd/>
            <a:tailEnd type="stealth" w="med" len="med"/>
          </a:ln>
          <a:effectLst/>
        </p:spPr>
        <p:txBody>
          <a:bodyPr wrap="none" anchor="ctr"/>
          <a:lstStyle/>
          <a:p>
            <a:endParaRPr lang="el-GR" dirty="0"/>
          </a:p>
        </p:txBody>
      </p:sp>
      <p:sp>
        <p:nvSpPr>
          <p:cNvPr id="217095" name="Text Box 7"/>
          <p:cNvSpPr txBox="1">
            <a:spLocks noChangeArrowheads="1"/>
          </p:cNvSpPr>
          <p:nvPr/>
        </p:nvSpPr>
        <p:spPr bwMode="auto">
          <a:xfrm>
            <a:off x="2771775" y="2145143"/>
            <a:ext cx="2566988" cy="830997"/>
          </a:xfrm>
          <a:prstGeom prst="rect">
            <a:avLst/>
          </a:prstGeom>
          <a:gradFill rotWithShape="1">
            <a:gsLst>
              <a:gs pos="0">
                <a:srgbClr val="C0C0C0">
                  <a:gamma/>
                  <a:tint val="73725"/>
                  <a:invGamma/>
                </a:srgbClr>
              </a:gs>
              <a:gs pos="50000">
                <a:srgbClr val="C0C0C0">
                  <a:alpha val="39999"/>
                </a:srgbClr>
              </a:gs>
              <a:gs pos="100000">
                <a:srgbClr val="C0C0C0">
                  <a:gamma/>
                  <a:tint val="73725"/>
                  <a:invGamma/>
                </a:srgbClr>
              </a:gs>
            </a:gsLst>
            <a:lin ang="5400000" scaled="1"/>
          </a:gradFill>
          <a:ln>
            <a:noFill/>
          </a:ln>
          <a:effectLst/>
          <a:extLst>
            <a:ext uri="{91240B29-F687-4F45-9708-019B960494DF}">
              <a14:hiddenLine xmlns:a14="http://schemas.microsoft.com/office/drawing/2010/main" w="6350">
                <a:solidFill>
                  <a:srgbClr val="C0C0C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defRPr/>
            </a:pPr>
            <a:r>
              <a:rPr lang="el-GR" sz="2400" b="1" dirty="0">
                <a:solidFill>
                  <a:srgbClr val="000066"/>
                </a:solidFill>
                <a:latin typeface="Arial Narrow" pitchFamily="34" charset="0"/>
              </a:rPr>
              <a:t>Χρηματοοικονομικά</a:t>
            </a:r>
          </a:p>
          <a:p>
            <a:pPr algn="ctr">
              <a:defRPr/>
            </a:pPr>
            <a:r>
              <a:rPr lang="el-GR" sz="2400" b="1" dirty="0">
                <a:solidFill>
                  <a:srgbClr val="000066"/>
                </a:solidFill>
                <a:latin typeface="Arial Narrow" pitchFamily="34" charset="0"/>
              </a:rPr>
              <a:t> μέσα</a:t>
            </a:r>
            <a:endParaRPr lang="el-GR" sz="2400" dirty="0">
              <a:solidFill>
                <a:srgbClr val="000066"/>
              </a:solidFill>
              <a:latin typeface="Arial Narrow" pitchFamily="34" charset="0"/>
            </a:endParaRPr>
          </a:p>
        </p:txBody>
      </p:sp>
      <p:sp>
        <p:nvSpPr>
          <p:cNvPr id="217096" name="Text Box 8"/>
          <p:cNvSpPr txBox="1">
            <a:spLocks noChangeArrowheads="1"/>
          </p:cNvSpPr>
          <p:nvPr/>
        </p:nvSpPr>
        <p:spPr bwMode="auto">
          <a:xfrm>
            <a:off x="2554288" y="4365629"/>
            <a:ext cx="1517650" cy="366713"/>
          </a:xfrm>
          <a:prstGeom prst="rect">
            <a:avLst/>
          </a:prstGeom>
          <a:gradFill rotWithShape="1">
            <a:gsLst>
              <a:gs pos="0">
                <a:srgbClr val="969696">
                  <a:alpha val="89999"/>
                </a:srgbClr>
              </a:gs>
              <a:gs pos="50000">
                <a:srgbClr val="969696">
                  <a:gamma/>
                  <a:tint val="0"/>
                  <a:invGamma/>
                </a:srgbClr>
              </a:gs>
              <a:gs pos="100000">
                <a:srgbClr val="969696">
                  <a:alpha val="89999"/>
                </a:srgbClr>
              </a:gs>
            </a:gsLst>
            <a:lin ang="5400000" scaled="1"/>
          </a:gradFill>
          <a:ln>
            <a:noFill/>
          </a:ln>
          <a:effectLst/>
          <a:extLs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l-GR" b="1" dirty="0">
                <a:solidFill>
                  <a:srgbClr val="000066"/>
                </a:solidFill>
              </a:rPr>
              <a:t>Πρωτογενή</a:t>
            </a:r>
          </a:p>
        </p:txBody>
      </p:sp>
      <p:sp>
        <p:nvSpPr>
          <p:cNvPr id="217097" name="Text Box 9"/>
          <p:cNvSpPr txBox="1">
            <a:spLocks noChangeArrowheads="1"/>
          </p:cNvSpPr>
          <p:nvPr/>
        </p:nvSpPr>
        <p:spPr bwMode="auto">
          <a:xfrm>
            <a:off x="4284663" y="4365629"/>
            <a:ext cx="1600200" cy="366713"/>
          </a:xfrm>
          <a:prstGeom prst="rect">
            <a:avLst/>
          </a:prstGeom>
          <a:gradFill rotWithShape="1">
            <a:gsLst>
              <a:gs pos="0">
                <a:srgbClr val="969696">
                  <a:alpha val="89999"/>
                </a:srgbClr>
              </a:gs>
              <a:gs pos="50000">
                <a:srgbClr val="969696">
                  <a:gamma/>
                  <a:tint val="0"/>
                  <a:invGamma/>
                </a:srgbClr>
              </a:gs>
              <a:gs pos="100000">
                <a:srgbClr val="969696">
                  <a:alpha val="89999"/>
                </a:srgbClr>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l-GR" b="1" dirty="0">
                <a:solidFill>
                  <a:srgbClr val="000066"/>
                </a:solidFill>
              </a:rPr>
              <a:t>Παράγωγα</a:t>
            </a:r>
          </a:p>
        </p:txBody>
      </p:sp>
      <p:sp>
        <p:nvSpPr>
          <p:cNvPr id="14356" name="Text Box 10"/>
          <p:cNvSpPr txBox="1">
            <a:spLocks noChangeArrowheads="1"/>
          </p:cNvSpPr>
          <p:nvPr/>
        </p:nvSpPr>
        <p:spPr bwMode="auto">
          <a:xfrm>
            <a:off x="2514600" y="5105400"/>
            <a:ext cx="1676400" cy="915988"/>
          </a:xfrm>
          <a:prstGeom prst="rect">
            <a:avLst/>
          </a:prstGeom>
          <a:noFill/>
          <a:ln w="12700">
            <a:noFill/>
            <a:miter lim="800000"/>
            <a:headEnd type="none" w="sm" len="sm"/>
            <a:tailEnd type="none" w="sm" len="sm"/>
          </a:ln>
          <a:effectLst/>
        </p:spPr>
        <p:txBody>
          <a:bodyPr>
            <a:spAutoFit/>
          </a:bodyPr>
          <a:lstStyle/>
          <a:p>
            <a:pPr>
              <a:spcBef>
                <a:spcPct val="50000"/>
              </a:spcBef>
            </a:pPr>
            <a:r>
              <a:rPr lang="el-GR" altLang="el-GR" b="1" dirty="0">
                <a:solidFill>
                  <a:srgbClr val="000066"/>
                </a:solidFill>
              </a:rPr>
              <a:t>Καταθέσεις,</a:t>
            </a:r>
            <a:br>
              <a:rPr lang="el-GR" altLang="el-GR" b="1" dirty="0">
                <a:solidFill>
                  <a:srgbClr val="000066"/>
                </a:solidFill>
              </a:rPr>
            </a:br>
            <a:r>
              <a:rPr lang="el-GR" altLang="el-GR" b="1" dirty="0">
                <a:solidFill>
                  <a:srgbClr val="000066"/>
                </a:solidFill>
              </a:rPr>
              <a:t>ομολογιακά δάνεια κ.λπ.</a:t>
            </a:r>
          </a:p>
        </p:txBody>
      </p:sp>
      <p:sp>
        <p:nvSpPr>
          <p:cNvPr id="14357" name="Line 11"/>
          <p:cNvSpPr>
            <a:spLocks noChangeShapeType="1"/>
          </p:cNvSpPr>
          <p:nvPr/>
        </p:nvSpPr>
        <p:spPr bwMode="auto">
          <a:xfrm>
            <a:off x="3201988" y="4779963"/>
            <a:ext cx="0" cy="304800"/>
          </a:xfrm>
          <a:prstGeom prst="line">
            <a:avLst/>
          </a:prstGeom>
          <a:noFill/>
          <a:ln w="19050">
            <a:solidFill>
              <a:srgbClr val="000066"/>
            </a:solidFill>
            <a:round/>
            <a:headEnd/>
            <a:tailEnd type="stealth" w="med" len="med"/>
          </a:ln>
          <a:effectLst/>
        </p:spPr>
        <p:txBody>
          <a:bodyPr wrap="none" anchor="ctr"/>
          <a:lstStyle/>
          <a:p>
            <a:endParaRPr lang="el-GR" dirty="0"/>
          </a:p>
        </p:txBody>
      </p:sp>
      <p:sp>
        <p:nvSpPr>
          <p:cNvPr id="14358" name="Line 12"/>
          <p:cNvSpPr>
            <a:spLocks noChangeShapeType="1"/>
          </p:cNvSpPr>
          <p:nvPr/>
        </p:nvSpPr>
        <p:spPr bwMode="auto">
          <a:xfrm>
            <a:off x="5148263" y="4779963"/>
            <a:ext cx="0" cy="304800"/>
          </a:xfrm>
          <a:prstGeom prst="line">
            <a:avLst/>
          </a:prstGeom>
          <a:noFill/>
          <a:ln w="19050">
            <a:solidFill>
              <a:srgbClr val="000066"/>
            </a:solidFill>
            <a:round/>
            <a:headEnd/>
            <a:tailEnd type="stealth" w="med" len="med"/>
          </a:ln>
          <a:effectLst/>
        </p:spPr>
        <p:txBody>
          <a:bodyPr wrap="none" anchor="ctr"/>
          <a:lstStyle/>
          <a:p>
            <a:endParaRPr lang="el-GR" dirty="0"/>
          </a:p>
        </p:txBody>
      </p:sp>
      <p:grpSp>
        <p:nvGrpSpPr>
          <p:cNvPr id="2" name="Group 13"/>
          <p:cNvGrpSpPr>
            <a:grpSpLocks/>
          </p:cNvGrpSpPr>
          <p:nvPr/>
        </p:nvGrpSpPr>
        <p:grpSpPr bwMode="auto">
          <a:xfrm>
            <a:off x="1219200" y="1412875"/>
            <a:ext cx="6019800" cy="609600"/>
            <a:chOff x="832" y="890"/>
            <a:chExt cx="4108" cy="384"/>
          </a:xfrm>
        </p:grpSpPr>
        <p:sp>
          <p:nvSpPr>
            <p:cNvPr id="14366" name="Line 14"/>
            <p:cNvSpPr>
              <a:spLocks noChangeShapeType="1"/>
            </p:cNvSpPr>
            <p:nvPr/>
          </p:nvSpPr>
          <p:spPr bwMode="auto">
            <a:xfrm flipH="1">
              <a:off x="832" y="890"/>
              <a:ext cx="1560" cy="288"/>
            </a:xfrm>
            <a:prstGeom prst="line">
              <a:avLst/>
            </a:prstGeom>
            <a:noFill/>
            <a:ln w="19050">
              <a:solidFill>
                <a:srgbClr val="000066"/>
              </a:solidFill>
              <a:miter lim="800000"/>
              <a:headEnd/>
              <a:tailEnd type="stealth" w="med" len="med"/>
            </a:ln>
            <a:effectLst/>
          </p:spPr>
          <p:txBody>
            <a:bodyPr wrap="none" anchor="ctr"/>
            <a:lstStyle/>
            <a:p>
              <a:endParaRPr lang="el-GR" dirty="0"/>
            </a:p>
          </p:txBody>
        </p:sp>
        <p:sp>
          <p:nvSpPr>
            <p:cNvPr id="14367" name="Line 15"/>
            <p:cNvSpPr>
              <a:spLocks noChangeShapeType="1"/>
            </p:cNvSpPr>
            <p:nvPr/>
          </p:nvSpPr>
          <p:spPr bwMode="auto">
            <a:xfrm>
              <a:off x="3172" y="890"/>
              <a:ext cx="1768" cy="336"/>
            </a:xfrm>
            <a:prstGeom prst="line">
              <a:avLst/>
            </a:prstGeom>
            <a:noFill/>
            <a:ln w="19050">
              <a:solidFill>
                <a:srgbClr val="000066"/>
              </a:solidFill>
              <a:miter lim="800000"/>
              <a:headEnd/>
              <a:tailEnd type="stealth" w="med" len="med"/>
            </a:ln>
            <a:effectLst/>
          </p:spPr>
          <p:txBody>
            <a:bodyPr wrap="none" anchor="ctr"/>
            <a:lstStyle/>
            <a:p>
              <a:endParaRPr lang="el-GR" dirty="0"/>
            </a:p>
          </p:txBody>
        </p:sp>
        <p:sp>
          <p:nvSpPr>
            <p:cNvPr id="14368" name="Line 16"/>
            <p:cNvSpPr>
              <a:spLocks noChangeShapeType="1"/>
            </p:cNvSpPr>
            <p:nvPr/>
          </p:nvSpPr>
          <p:spPr bwMode="auto">
            <a:xfrm>
              <a:off x="2756" y="890"/>
              <a:ext cx="0" cy="384"/>
            </a:xfrm>
            <a:prstGeom prst="line">
              <a:avLst/>
            </a:prstGeom>
            <a:noFill/>
            <a:ln w="19050">
              <a:solidFill>
                <a:srgbClr val="000066"/>
              </a:solidFill>
              <a:round/>
              <a:headEnd/>
              <a:tailEnd type="stealth" w="med" len="med"/>
            </a:ln>
            <a:effectLst/>
          </p:spPr>
          <p:txBody>
            <a:bodyPr wrap="none" anchor="ctr"/>
            <a:lstStyle/>
            <a:p>
              <a:endParaRPr lang="el-GR" dirty="0"/>
            </a:p>
          </p:txBody>
        </p:sp>
      </p:grpSp>
      <p:grpSp>
        <p:nvGrpSpPr>
          <p:cNvPr id="3" name="Group 17"/>
          <p:cNvGrpSpPr>
            <a:grpSpLocks/>
          </p:cNvGrpSpPr>
          <p:nvPr/>
        </p:nvGrpSpPr>
        <p:grpSpPr bwMode="auto">
          <a:xfrm>
            <a:off x="3354388" y="3043238"/>
            <a:ext cx="1603375" cy="1260475"/>
            <a:chOff x="2289" y="1917"/>
            <a:chExt cx="1094" cy="794"/>
          </a:xfrm>
        </p:grpSpPr>
        <p:sp>
          <p:nvSpPr>
            <p:cNvPr id="14364" name="Line 18"/>
            <p:cNvSpPr>
              <a:spLocks noChangeShapeType="1"/>
            </p:cNvSpPr>
            <p:nvPr/>
          </p:nvSpPr>
          <p:spPr bwMode="auto">
            <a:xfrm flipH="1">
              <a:off x="2289" y="1922"/>
              <a:ext cx="523" cy="778"/>
            </a:xfrm>
            <a:prstGeom prst="line">
              <a:avLst/>
            </a:prstGeom>
            <a:noFill/>
            <a:ln w="19050">
              <a:solidFill>
                <a:srgbClr val="000066"/>
              </a:solidFill>
              <a:round/>
              <a:headEnd/>
              <a:tailEnd type="stealth" w="med" len="med"/>
            </a:ln>
            <a:effectLst/>
          </p:spPr>
          <p:txBody>
            <a:bodyPr wrap="none" anchor="ctr"/>
            <a:lstStyle/>
            <a:p>
              <a:endParaRPr lang="el-GR" dirty="0"/>
            </a:p>
          </p:txBody>
        </p:sp>
        <p:sp>
          <p:nvSpPr>
            <p:cNvPr id="14365" name="Line 19"/>
            <p:cNvSpPr>
              <a:spLocks noChangeShapeType="1"/>
            </p:cNvSpPr>
            <p:nvPr/>
          </p:nvSpPr>
          <p:spPr bwMode="auto">
            <a:xfrm>
              <a:off x="2814" y="1917"/>
              <a:ext cx="569" cy="794"/>
            </a:xfrm>
            <a:prstGeom prst="line">
              <a:avLst/>
            </a:prstGeom>
            <a:noFill/>
            <a:ln w="19050">
              <a:solidFill>
                <a:srgbClr val="000066"/>
              </a:solidFill>
              <a:round/>
              <a:headEnd/>
              <a:tailEnd type="stealth" w="med" len="med"/>
            </a:ln>
            <a:effectLst/>
          </p:spPr>
          <p:txBody>
            <a:bodyPr wrap="none" anchor="ctr"/>
            <a:lstStyle/>
            <a:p>
              <a:endParaRPr lang="el-GR" dirty="0"/>
            </a:p>
          </p:txBody>
        </p:sp>
      </p:grpSp>
      <p:sp>
        <p:nvSpPr>
          <p:cNvPr id="14361" name="Text Box 20"/>
          <p:cNvSpPr txBox="1">
            <a:spLocks noChangeArrowheads="1"/>
          </p:cNvSpPr>
          <p:nvPr/>
        </p:nvSpPr>
        <p:spPr bwMode="auto">
          <a:xfrm>
            <a:off x="6554788" y="3727450"/>
            <a:ext cx="1905000" cy="1190625"/>
          </a:xfrm>
          <a:prstGeom prst="rect">
            <a:avLst/>
          </a:prstGeom>
          <a:noFill/>
          <a:ln w="12700">
            <a:noFill/>
            <a:miter lim="800000"/>
            <a:headEnd type="none" w="sm" len="sm"/>
            <a:tailEnd type="none" w="sm" len="sm"/>
          </a:ln>
          <a:effectLst/>
        </p:spPr>
        <p:txBody>
          <a:bodyPr>
            <a:spAutoFit/>
          </a:bodyPr>
          <a:lstStyle/>
          <a:p>
            <a:pPr marL="193675" indent="-193675">
              <a:buFontTx/>
              <a:buChar char="•"/>
            </a:pPr>
            <a:r>
              <a:rPr lang="el-GR" altLang="el-GR" b="1" dirty="0">
                <a:solidFill>
                  <a:srgbClr val="000066"/>
                </a:solidFill>
              </a:rPr>
              <a:t>Μεταβατικοί λογαριασμοί</a:t>
            </a:r>
          </a:p>
          <a:p>
            <a:pPr marL="193675" indent="-193675">
              <a:buFontTx/>
              <a:buChar char="•"/>
            </a:pPr>
            <a:r>
              <a:rPr lang="el-GR" altLang="el-GR" b="1" dirty="0">
                <a:solidFill>
                  <a:srgbClr val="000066"/>
                </a:solidFill>
              </a:rPr>
              <a:t>Προβλέψεις</a:t>
            </a:r>
          </a:p>
          <a:p>
            <a:pPr marL="193675" indent="-193675">
              <a:buFontTx/>
              <a:buChar char="•"/>
            </a:pPr>
            <a:r>
              <a:rPr lang="el-GR" altLang="el-GR" b="1" dirty="0">
                <a:solidFill>
                  <a:srgbClr val="000066"/>
                </a:solidFill>
              </a:rPr>
              <a:t>Υποχρεώσεις</a:t>
            </a:r>
            <a:endParaRPr lang="en-US" altLang="el-GR" dirty="0">
              <a:solidFill>
                <a:srgbClr val="000066"/>
              </a:solidFill>
              <a:latin typeface="Times New Roman" pitchFamily="18" charset="0"/>
            </a:endParaRPr>
          </a:p>
        </p:txBody>
      </p:sp>
      <p:sp>
        <p:nvSpPr>
          <p:cNvPr id="14362" name="Rectangle 21"/>
          <p:cNvSpPr>
            <a:spLocks noChangeArrowheads="1"/>
          </p:cNvSpPr>
          <p:nvPr/>
        </p:nvSpPr>
        <p:spPr bwMode="auto">
          <a:xfrm>
            <a:off x="469900" y="3690938"/>
            <a:ext cx="1981200" cy="650875"/>
          </a:xfrm>
          <a:prstGeom prst="rect">
            <a:avLst/>
          </a:prstGeom>
          <a:noFill/>
          <a:ln w="9525">
            <a:noFill/>
            <a:miter lim="800000"/>
            <a:headEnd/>
            <a:tailEnd/>
          </a:ln>
          <a:effectLst/>
        </p:spPr>
        <p:txBody>
          <a:bodyPr wrap="none" anchor="ctr"/>
          <a:lstStyle/>
          <a:p>
            <a:pPr algn="ctr"/>
            <a:r>
              <a:rPr lang="el-GR" altLang="el-GR" b="1" dirty="0">
                <a:solidFill>
                  <a:srgbClr val="000066"/>
                </a:solidFill>
              </a:rPr>
              <a:t>Μετοχικό κεφάλαιο,</a:t>
            </a:r>
          </a:p>
          <a:p>
            <a:pPr algn="ctr"/>
            <a:r>
              <a:rPr lang="el-GR" altLang="el-GR" b="1" dirty="0">
                <a:solidFill>
                  <a:srgbClr val="000066"/>
                </a:solidFill>
              </a:rPr>
              <a:t>Αποθεματικά</a:t>
            </a:r>
          </a:p>
        </p:txBody>
      </p:sp>
      <p:sp>
        <p:nvSpPr>
          <p:cNvPr id="14363" name="Line 22"/>
          <p:cNvSpPr>
            <a:spLocks noChangeShapeType="1"/>
          </p:cNvSpPr>
          <p:nvPr/>
        </p:nvSpPr>
        <p:spPr bwMode="auto">
          <a:xfrm>
            <a:off x="7378700" y="3141663"/>
            <a:ext cx="0" cy="533400"/>
          </a:xfrm>
          <a:prstGeom prst="line">
            <a:avLst/>
          </a:prstGeom>
          <a:noFill/>
          <a:ln w="19050">
            <a:solidFill>
              <a:srgbClr val="000066"/>
            </a:solidFill>
            <a:miter lim="800000"/>
            <a:headEnd/>
            <a:tailEnd type="stealth" w="med" len="med"/>
          </a:ln>
          <a:effectLst/>
        </p:spPr>
        <p:txBody>
          <a:bodyPr wrap="none" anchor="ctr"/>
          <a:lstStyle/>
          <a:p>
            <a:endParaRPr lang="el-GR" dirty="0"/>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360040"/>
          </a:xfrm>
        </p:spPr>
        <p:txBody>
          <a:bodyPr/>
          <a:lstStyle/>
          <a:p>
            <a:r>
              <a:rPr lang="el-GR" sz="2400" b="1" dirty="0" smtClean="0"/>
              <a:t>ΛΕΙΤΟΥΡΓΙΕΣ ΧΡΗΜΑΤΟΠΙΣΤΩΤΙΚΩΝ ΙΔΡΥΜΑΤΩΝ (Χ.Ι.)</a:t>
            </a:r>
            <a:endParaRPr lang="el-GR" sz="2400" b="1" dirty="0"/>
          </a:p>
        </p:txBody>
      </p:sp>
      <p:pic>
        <p:nvPicPr>
          <p:cNvPr id="4343811" name="Picture 3"/>
          <p:cNvPicPr>
            <a:picLocks noGrp="1" noChangeAspect="1" noChangeArrowheads="1"/>
          </p:cNvPicPr>
          <p:nvPr>
            <p:ph idx="1"/>
          </p:nvPr>
        </p:nvPicPr>
        <p:blipFill>
          <a:blip r:embed="rId2" cstate="print"/>
          <a:srcRect/>
          <a:stretch>
            <a:fillRect/>
          </a:stretch>
        </p:blipFill>
        <p:spPr bwMode="auto">
          <a:xfrm>
            <a:off x="0" y="620688"/>
            <a:ext cx="9144000" cy="623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692696"/>
          </a:xfrm>
        </p:spPr>
        <p:txBody>
          <a:bodyPr/>
          <a:lstStyle/>
          <a:p>
            <a:r>
              <a:rPr lang="el-GR" sz="3200" b="1" dirty="0" smtClean="0">
                <a:latin typeface="+mn-lt"/>
              </a:rPr>
              <a:t>ΔΙΑΜΕΣΟΛΑΒΗΣΗ</a:t>
            </a:r>
            <a:endParaRPr lang="en-GB" sz="3200" b="1" dirty="0">
              <a:latin typeface="+mn-lt"/>
              <a:cs typeface="Times New Roman" pitchFamily="18" charset="0"/>
            </a:endParaRPr>
          </a:p>
        </p:txBody>
      </p:sp>
      <p:sp>
        <p:nvSpPr>
          <p:cNvPr id="69635" name="Rectangle 3"/>
          <p:cNvSpPr>
            <a:spLocks noGrp="1" noChangeArrowheads="1"/>
          </p:cNvSpPr>
          <p:nvPr>
            <p:ph type="body" sz="half" idx="1"/>
          </p:nvPr>
        </p:nvSpPr>
        <p:spPr>
          <a:xfrm>
            <a:off x="0" y="836712"/>
            <a:ext cx="3581400" cy="6021288"/>
          </a:xfrm>
        </p:spPr>
        <p:txBody>
          <a:bodyPr/>
          <a:lstStyle/>
          <a:p>
            <a:pPr algn="just">
              <a:lnSpc>
                <a:spcPct val="90000"/>
              </a:lnSpc>
            </a:pPr>
            <a:r>
              <a:rPr lang="el-GR" sz="2000" dirty="0" smtClean="0"/>
              <a:t>Η </a:t>
            </a:r>
            <a:r>
              <a:rPr lang="el-GR" sz="2000" dirty="0"/>
              <a:t>διαδικασία του σχήματος </a:t>
            </a:r>
            <a:r>
              <a:rPr lang="el-GR" sz="2000" dirty="0" smtClean="0"/>
              <a:t>ονομάζεται: </a:t>
            </a:r>
            <a:r>
              <a:rPr lang="el-GR" sz="2000" b="1" dirty="0" smtClean="0">
                <a:solidFill>
                  <a:srgbClr val="FF3300"/>
                </a:solidFill>
              </a:rPr>
              <a:t>Διαμεσολάβηση</a:t>
            </a:r>
            <a:endParaRPr lang="el-GR" sz="2000" b="1" dirty="0">
              <a:solidFill>
                <a:srgbClr val="FF3300"/>
              </a:solidFill>
            </a:endParaRPr>
          </a:p>
          <a:p>
            <a:pPr algn="just">
              <a:lnSpc>
                <a:spcPct val="90000"/>
              </a:lnSpc>
            </a:pPr>
            <a:r>
              <a:rPr lang="el-GR" sz="2000" dirty="0"/>
              <a:t>Στη διαδικασία αυτή  το </a:t>
            </a:r>
            <a:r>
              <a:rPr lang="el-GR" sz="2000" b="1" dirty="0" smtClean="0">
                <a:solidFill>
                  <a:srgbClr val="006600"/>
                </a:solidFill>
              </a:rPr>
              <a:t>Χ.Ι. </a:t>
            </a:r>
            <a:r>
              <a:rPr lang="el-GR" sz="2000" b="1" dirty="0">
                <a:solidFill>
                  <a:srgbClr val="006600"/>
                </a:solidFill>
              </a:rPr>
              <a:t>πραγματοποιεί:</a:t>
            </a:r>
          </a:p>
          <a:p>
            <a:pPr lvl="1" algn="just">
              <a:lnSpc>
                <a:spcPct val="90000"/>
              </a:lnSpc>
              <a:buFont typeface="Wingdings" pitchFamily="2" charset="2"/>
              <a:buChar char="Ø"/>
            </a:pPr>
            <a:r>
              <a:rPr lang="el-GR" sz="2000" dirty="0"/>
              <a:t>Μετασχηματισμό του </a:t>
            </a:r>
            <a:r>
              <a:rPr lang="el-GR" sz="2000" dirty="0" smtClean="0"/>
              <a:t>είδους μέρους ή όλων </a:t>
            </a:r>
            <a:r>
              <a:rPr lang="el-GR" sz="2000" dirty="0"/>
              <a:t>των </a:t>
            </a:r>
            <a:r>
              <a:rPr lang="el-GR" sz="2000" dirty="0" smtClean="0"/>
              <a:t>απαιτήσεων.</a:t>
            </a:r>
            <a:endParaRPr lang="el-GR" sz="2000" dirty="0"/>
          </a:p>
          <a:p>
            <a:pPr lvl="1" algn="just">
              <a:lnSpc>
                <a:spcPct val="90000"/>
              </a:lnSpc>
              <a:buFont typeface="Wingdings" pitchFamily="2" charset="2"/>
              <a:buChar char="Ø"/>
            </a:pPr>
            <a:r>
              <a:rPr lang="el-GR" sz="2000" dirty="0"/>
              <a:t>Μετασχηματισμό της λήξης των </a:t>
            </a:r>
            <a:r>
              <a:rPr lang="el-GR" sz="2000" dirty="0" smtClean="0"/>
              <a:t>απαιτήσεων.</a:t>
            </a:r>
            <a:endParaRPr lang="el-GR" sz="2000" dirty="0"/>
          </a:p>
          <a:p>
            <a:pPr lvl="1" algn="just">
              <a:lnSpc>
                <a:spcPct val="90000"/>
              </a:lnSpc>
              <a:buFont typeface="Wingdings" pitchFamily="2" charset="2"/>
              <a:buChar char="Ø"/>
            </a:pPr>
            <a:r>
              <a:rPr lang="el-GR" sz="2000" dirty="0"/>
              <a:t>Διαφοροποίηση πιστωτικού </a:t>
            </a:r>
            <a:r>
              <a:rPr lang="el-GR" sz="2000" dirty="0" smtClean="0"/>
              <a:t>κινδύνου.</a:t>
            </a:r>
            <a:endParaRPr lang="el-GR" sz="2000" dirty="0"/>
          </a:p>
          <a:p>
            <a:pPr lvl="1" algn="just">
              <a:lnSpc>
                <a:spcPct val="90000"/>
              </a:lnSpc>
              <a:buFont typeface="Wingdings" pitchFamily="2" charset="2"/>
              <a:buChar char="Ø"/>
            </a:pPr>
            <a:r>
              <a:rPr lang="el-GR" sz="2000" dirty="0"/>
              <a:t>Μείωση κόστους πληροφόρησης και </a:t>
            </a:r>
            <a:r>
              <a:rPr lang="el-GR" sz="2000" dirty="0" smtClean="0"/>
              <a:t>ελέγχου.</a:t>
            </a:r>
            <a:endParaRPr lang="en-GB" sz="2000" dirty="0"/>
          </a:p>
        </p:txBody>
      </p:sp>
      <p:graphicFrame>
        <p:nvGraphicFramePr>
          <p:cNvPr id="69636" name="Object 4"/>
          <p:cNvGraphicFramePr>
            <a:graphicFrameLocks noGrp="1" noChangeAspect="1"/>
          </p:cNvGraphicFramePr>
          <p:nvPr>
            <p:ph type="clipArt" sz="half" idx="2"/>
            <p:extLst>
              <p:ext uri="{D42A27DB-BD31-4B8C-83A1-F6EECF244321}">
                <p14:modId xmlns:p14="http://schemas.microsoft.com/office/powerpoint/2010/main" val="4000524192"/>
              </p:ext>
            </p:extLst>
          </p:nvPr>
        </p:nvGraphicFramePr>
        <p:xfrm>
          <a:off x="3563889" y="692696"/>
          <a:ext cx="5556996" cy="5544616"/>
        </p:xfrm>
        <a:graphic>
          <a:graphicData uri="http://schemas.openxmlformats.org/presentationml/2006/ole">
            <mc:AlternateContent xmlns:mc="http://schemas.openxmlformats.org/markup-compatibility/2006">
              <mc:Choice xmlns:v="urn:schemas-microsoft-com:vml" Requires="v">
                <p:oleObj spid="_x0000_s3432501" name="Document" r:id="rId3" imgW="6109168" imgH="3330626" progId="Word.Document.8">
                  <p:embed/>
                </p:oleObj>
              </mc:Choice>
              <mc:Fallback>
                <p:oleObj name="Document" r:id="rId3" imgW="6109168" imgH="3330626" progId="Word.Document.8">
                  <p:embed/>
                  <p:pic>
                    <p:nvPicPr>
                      <p:cNvPr id="0" name="Picture 4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9" y="692696"/>
                        <a:ext cx="5556996" cy="55446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908050"/>
          </a:xfrm>
        </p:spPr>
        <p:txBody>
          <a:bodyPr/>
          <a:lstStyle/>
          <a:p>
            <a:r>
              <a:rPr lang="el-GR" sz="3000" b="1" dirty="0"/>
              <a:t>Ο </a:t>
            </a:r>
            <a:r>
              <a:rPr lang="el-GR" sz="3000" b="1" dirty="0" smtClean="0"/>
              <a:t>Ρόλος</a:t>
            </a:r>
            <a:r>
              <a:rPr lang="el-GR" sz="3000" b="1" dirty="0" smtClean="0">
                <a:cs typeface="Times New Roman" pitchFamily="18" charset="0"/>
              </a:rPr>
              <a:t> </a:t>
            </a:r>
            <a:r>
              <a:rPr lang="el-GR" sz="3000" b="1" dirty="0">
                <a:cs typeface="Times New Roman" pitchFamily="18" charset="0"/>
              </a:rPr>
              <a:t>των Χρηματοοικονομικών Ιδρυμάτων</a:t>
            </a:r>
            <a:endParaRPr lang="en-GB" sz="3000" b="1" dirty="0">
              <a:cs typeface="Times New Roman" pitchFamily="18" charset="0"/>
            </a:endParaRPr>
          </a:p>
        </p:txBody>
      </p:sp>
      <p:sp>
        <p:nvSpPr>
          <p:cNvPr id="70659" name="Rectangle 3"/>
          <p:cNvSpPr>
            <a:spLocks noGrp="1" noChangeArrowheads="1"/>
          </p:cNvSpPr>
          <p:nvPr>
            <p:ph type="body" idx="1"/>
          </p:nvPr>
        </p:nvSpPr>
        <p:spPr>
          <a:xfrm>
            <a:off x="0" y="764704"/>
            <a:ext cx="9144000" cy="6093295"/>
          </a:xfrm>
        </p:spPr>
        <p:txBody>
          <a:bodyPr/>
          <a:lstStyle/>
          <a:p>
            <a:pPr algn="just"/>
            <a:r>
              <a:rPr lang="el-GR" sz="2400" dirty="0">
                <a:cs typeface="Times New Roman" pitchFamily="18" charset="0"/>
              </a:rPr>
              <a:t>Συνέπεια της διαμεσολάβηση</a:t>
            </a:r>
            <a:r>
              <a:rPr lang="el-GR" sz="2400" dirty="0"/>
              <a:t>ς</a:t>
            </a:r>
            <a:r>
              <a:rPr lang="el-GR" sz="2400" dirty="0">
                <a:cs typeface="Times New Roman" pitchFamily="18" charset="0"/>
              </a:rPr>
              <a:t> είναι οι υψηλότεροι λόγοι δανειακών προς ίδια κεφάλαια που παρουσιάζουν τα </a:t>
            </a:r>
            <a:r>
              <a:rPr lang="el-GR" sz="2400" dirty="0" smtClean="0">
                <a:cs typeface="Times New Roman" pitchFamily="18" charset="0"/>
              </a:rPr>
              <a:t>Χ.Ι. </a:t>
            </a:r>
            <a:r>
              <a:rPr lang="el-GR" sz="2400" dirty="0">
                <a:cs typeface="Times New Roman" pitchFamily="18" charset="0"/>
              </a:rPr>
              <a:t>σε σύγκριση με τις επιχειρήσεις των  υπόλοιπων κλάδων της οικονομίας</a:t>
            </a:r>
            <a:r>
              <a:rPr lang="el-GR" sz="2400" dirty="0"/>
              <a:t>.</a:t>
            </a:r>
            <a:r>
              <a:rPr lang="en-GB" sz="2400" dirty="0"/>
              <a:t> </a:t>
            </a:r>
            <a:endParaRPr lang="el-GR" sz="2400" dirty="0"/>
          </a:p>
          <a:p>
            <a:endParaRPr lang="en-GB" sz="2400" dirty="0">
              <a:latin typeface="Comic Sans MS" pitchFamily="66" charset="0"/>
            </a:endParaRPr>
          </a:p>
        </p:txBody>
      </p:sp>
      <p:pic>
        <p:nvPicPr>
          <p:cNvPr id="70660" name="Picture 4"/>
          <p:cNvPicPr>
            <a:picLocks noChangeAspect="1" noChangeArrowheads="1"/>
          </p:cNvPicPr>
          <p:nvPr/>
        </p:nvPicPr>
        <p:blipFill>
          <a:blip r:embed="rId2" cstate="print"/>
          <a:srcRect/>
          <a:stretch>
            <a:fillRect/>
          </a:stretch>
        </p:blipFill>
        <p:spPr bwMode="auto">
          <a:xfrm>
            <a:off x="0" y="2348880"/>
            <a:ext cx="9144000" cy="4509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11138"/>
            <a:ext cx="9144000" cy="965200"/>
          </a:xfrm>
          <a:noFill/>
        </p:spPr>
        <p:txBody>
          <a:bodyPr/>
          <a:lstStyle/>
          <a:p>
            <a:pPr eaLnBrk="1" hangingPunct="1"/>
            <a:r>
              <a:rPr lang="el-GR" altLang="el-GR" sz="2600" b="1" dirty="0" smtClean="0"/>
              <a:t>Το κύκλωμα χρηματοδότησης των ελλειμματικών μονάδων με την παρεμβολή των τραπεζών</a:t>
            </a:r>
          </a:p>
        </p:txBody>
      </p:sp>
      <p:sp>
        <p:nvSpPr>
          <p:cNvPr id="41987" name="Oval 3"/>
          <p:cNvSpPr>
            <a:spLocks noChangeArrowheads="1"/>
          </p:cNvSpPr>
          <p:nvPr/>
        </p:nvSpPr>
        <p:spPr bwMode="auto">
          <a:xfrm>
            <a:off x="3562350" y="4365625"/>
            <a:ext cx="2017713" cy="1368425"/>
          </a:xfrm>
          <a:prstGeom prst="ellipse">
            <a:avLst/>
          </a:prstGeom>
          <a:noFill/>
          <a:ln w="31750">
            <a:solidFill>
              <a:srgbClr val="000080"/>
            </a:solidFill>
            <a:round/>
            <a:headEnd/>
            <a:tailEnd/>
          </a:ln>
          <a:effectLst/>
        </p:spPr>
        <p:txBody>
          <a:bodyPr wrap="none" anchor="ctr"/>
          <a:lstStyle/>
          <a:p>
            <a:pPr algn="ctr"/>
            <a:endParaRPr lang="el-GR" altLang="el-GR" sz="1600" dirty="0">
              <a:solidFill>
                <a:srgbClr val="000000"/>
              </a:solidFill>
            </a:endParaRPr>
          </a:p>
        </p:txBody>
      </p:sp>
      <p:sp>
        <p:nvSpPr>
          <p:cNvPr id="41988" name="Oval 4"/>
          <p:cNvSpPr>
            <a:spLocks noChangeArrowheads="1"/>
          </p:cNvSpPr>
          <p:nvPr/>
        </p:nvSpPr>
        <p:spPr bwMode="auto">
          <a:xfrm>
            <a:off x="5294313" y="2420938"/>
            <a:ext cx="3024187" cy="1368425"/>
          </a:xfrm>
          <a:prstGeom prst="ellipse">
            <a:avLst/>
          </a:prstGeom>
          <a:noFill/>
          <a:ln w="31750">
            <a:solidFill>
              <a:srgbClr val="800000"/>
            </a:solidFill>
            <a:round/>
            <a:headEnd/>
            <a:tailEnd/>
          </a:ln>
          <a:effectLst/>
        </p:spPr>
        <p:txBody>
          <a:bodyPr wrap="none" anchor="ctr"/>
          <a:lstStyle/>
          <a:p>
            <a:pPr algn="ctr"/>
            <a:endParaRPr lang="el-GR" altLang="el-GR" sz="1600" dirty="0">
              <a:solidFill>
                <a:srgbClr val="000000"/>
              </a:solidFill>
            </a:endParaRPr>
          </a:p>
        </p:txBody>
      </p:sp>
      <p:sp>
        <p:nvSpPr>
          <p:cNvPr id="41989" name="Oval 5"/>
          <p:cNvSpPr>
            <a:spLocks noChangeArrowheads="1"/>
          </p:cNvSpPr>
          <p:nvPr/>
        </p:nvSpPr>
        <p:spPr bwMode="auto">
          <a:xfrm>
            <a:off x="1258888" y="2419350"/>
            <a:ext cx="3025775" cy="1368425"/>
          </a:xfrm>
          <a:prstGeom prst="ellipse">
            <a:avLst/>
          </a:prstGeom>
          <a:noFill/>
          <a:ln w="31750">
            <a:solidFill>
              <a:srgbClr val="003300"/>
            </a:solidFill>
            <a:round/>
            <a:headEnd/>
            <a:tailEnd/>
          </a:ln>
          <a:effectLst/>
        </p:spPr>
        <p:txBody>
          <a:bodyPr wrap="none" anchor="ctr"/>
          <a:lstStyle/>
          <a:p>
            <a:pPr algn="ctr"/>
            <a:endParaRPr lang="el-GR" altLang="el-GR" sz="1600" dirty="0">
              <a:solidFill>
                <a:srgbClr val="000000"/>
              </a:solidFill>
            </a:endParaRPr>
          </a:p>
        </p:txBody>
      </p:sp>
      <p:sp>
        <p:nvSpPr>
          <p:cNvPr id="41990" name="Text Box 6"/>
          <p:cNvSpPr txBox="1">
            <a:spLocks noChangeArrowheads="1"/>
          </p:cNvSpPr>
          <p:nvPr/>
        </p:nvSpPr>
        <p:spPr bwMode="auto">
          <a:xfrm>
            <a:off x="1476375" y="2692400"/>
            <a:ext cx="2713038" cy="830263"/>
          </a:xfrm>
          <a:prstGeom prst="rect">
            <a:avLst/>
          </a:prstGeom>
          <a:noFill/>
          <a:ln w="9525">
            <a:noFill/>
            <a:miter lim="800000"/>
            <a:headEnd/>
            <a:tailEnd/>
          </a:ln>
          <a:effectLst/>
        </p:spPr>
        <p:txBody>
          <a:bodyPr>
            <a:spAutoFit/>
          </a:bodyPr>
          <a:lstStyle/>
          <a:p>
            <a:pPr algn="ctr"/>
            <a:r>
              <a:rPr lang="el-GR" altLang="el-GR" sz="2400" b="1" dirty="0">
                <a:solidFill>
                  <a:srgbClr val="006600"/>
                </a:solidFill>
              </a:rPr>
              <a:t>πλεονασματικές</a:t>
            </a:r>
            <a:r>
              <a:rPr lang="el-GR" altLang="el-GR" sz="2400" dirty="0">
                <a:solidFill>
                  <a:srgbClr val="006600"/>
                </a:solidFill>
              </a:rPr>
              <a:t> μονάδες</a:t>
            </a:r>
          </a:p>
        </p:txBody>
      </p:sp>
      <p:sp>
        <p:nvSpPr>
          <p:cNvPr id="41991" name="Text Box 7"/>
          <p:cNvSpPr txBox="1">
            <a:spLocks noChangeArrowheads="1"/>
          </p:cNvSpPr>
          <p:nvPr/>
        </p:nvSpPr>
        <p:spPr bwMode="auto">
          <a:xfrm>
            <a:off x="5640388" y="2622550"/>
            <a:ext cx="2397125" cy="830263"/>
          </a:xfrm>
          <a:prstGeom prst="rect">
            <a:avLst/>
          </a:prstGeom>
          <a:noFill/>
          <a:ln w="9525">
            <a:noFill/>
            <a:miter lim="800000"/>
            <a:headEnd/>
            <a:tailEnd/>
          </a:ln>
          <a:effectLst/>
        </p:spPr>
        <p:txBody>
          <a:bodyPr>
            <a:spAutoFit/>
          </a:bodyPr>
          <a:lstStyle/>
          <a:p>
            <a:pPr algn="ctr"/>
            <a:r>
              <a:rPr lang="el-GR" altLang="el-GR" sz="2400" b="1" dirty="0">
                <a:solidFill>
                  <a:srgbClr val="006600"/>
                </a:solidFill>
              </a:rPr>
              <a:t>ελλειμματικές</a:t>
            </a:r>
            <a:r>
              <a:rPr lang="el-GR" altLang="el-GR" sz="2400" dirty="0">
                <a:solidFill>
                  <a:srgbClr val="006600"/>
                </a:solidFill>
              </a:rPr>
              <a:t> μονάδες</a:t>
            </a:r>
          </a:p>
        </p:txBody>
      </p:sp>
      <p:sp>
        <p:nvSpPr>
          <p:cNvPr id="41992" name="Text Box 8"/>
          <p:cNvSpPr txBox="1">
            <a:spLocks noChangeArrowheads="1"/>
          </p:cNvSpPr>
          <p:nvPr/>
        </p:nvSpPr>
        <p:spPr bwMode="auto">
          <a:xfrm>
            <a:off x="3829050" y="4821238"/>
            <a:ext cx="1581150" cy="461962"/>
          </a:xfrm>
          <a:prstGeom prst="rect">
            <a:avLst/>
          </a:prstGeom>
          <a:noFill/>
          <a:ln w="9525">
            <a:noFill/>
            <a:miter lim="800000"/>
            <a:headEnd/>
            <a:tailEnd/>
          </a:ln>
          <a:effectLst/>
        </p:spPr>
        <p:txBody>
          <a:bodyPr wrap="none">
            <a:spAutoFit/>
          </a:bodyPr>
          <a:lstStyle/>
          <a:p>
            <a:r>
              <a:rPr lang="el-GR" altLang="el-GR" sz="2400" b="1" dirty="0">
                <a:solidFill>
                  <a:srgbClr val="006600"/>
                </a:solidFill>
              </a:rPr>
              <a:t>Τράπεζες</a:t>
            </a:r>
          </a:p>
        </p:txBody>
      </p:sp>
      <p:sp>
        <p:nvSpPr>
          <p:cNvPr id="41993" name="Line 9"/>
          <p:cNvSpPr>
            <a:spLocks noChangeShapeType="1"/>
          </p:cNvSpPr>
          <p:nvPr/>
        </p:nvSpPr>
        <p:spPr bwMode="auto">
          <a:xfrm>
            <a:off x="2268538" y="3860800"/>
            <a:ext cx="1079500" cy="1079500"/>
          </a:xfrm>
          <a:prstGeom prst="line">
            <a:avLst/>
          </a:prstGeom>
          <a:noFill/>
          <a:ln w="25400">
            <a:solidFill>
              <a:srgbClr val="003300"/>
            </a:solidFill>
            <a:round/>
            <a:headEnd/>
            <a:tailEnd type="triangle" w="med" len="med"/>
          </a:ln>
          <a:effectLst/>
        </p:spPr>
        <p:txBody>
          <a:bodyPr wrap="none" anchor="ctr"/>
          <a:lstStyle/>
          <a:p>
            <a:endParaRPr lang="el-GR" dirty="0"/>
          </a:p>
        </p:txBody>
      </p:sp>
      <p:sp>
        <p:nvSpPr>
          <p:cNvPr id="41994" name="Line 10"/>
          <p:cNvSpPr>
            <a:spLocks noChangeShapeType="1"/>
          </p:cNvSpPr>
          <p:nvPr/>
        </p:nvSpPr>
        <p:spPr bwMode="auto">
          <a:xfrm flipV="1">
            <a:off x="5651500" y="3860800"/>
            <a:ext cx="1079500" cy="1081088"/>
          </a:xfrm>
          <a:prstGeom prst="line">
            <a:avLst/>
          </a:prstGeom>
          <a:noFill/>
          <a:ln w="25400">
            <a:solidFill>
              <a:srgbClr val="000080"/>
            </a:solidFill>
            <a:round/>
            <a:headEnd/>
            <a:tailEnd type="triangle" w="med" len="med"/>
          </a:ln>
          <a:effectLst/>
        </p:spPr>
        <p:txBody>
          <a:bodyPr wrap="none" anchor="ctr"/>
          <a:lstStyle/>
          <a:p>
            <a:endParaRPr lang="el-GR" dirty="0"/>
          </a:p>
        </p:txBody>
      </p:sp>
      <p:sp>
        <p:nvSpPr>
          <p:cNvPr id="41995" name="Text Box 11"/>
          <p:cNvSpPr txBox="1">
            <a:spLocks noChangeArrowheads="1"/>
          </p:cNvSpPr>
          <p:nvPr/>
        </p:nvSpPr>
        <p:spPr bwMode="auto">
          <a:xfrm rot="2670819">
            <a:off x="1854200" y="4370388"/>
            <a:ext cx="1622425" cy="366712"/>
          </a:xfrm>
          <a:prstGeom prst="rect">
            <a:avLst/>
          </a:prstGeom>
          <a:noFill/>
          <a:ln w="9525">
            <a:noFill/>
            <a:miter lim="800000"/>
            <a:headEnd/>
            <a:tailEnd/>
          </a:ln>
          <a:effectLst/>
        </p:spPr>
        <p:txBody>
          <a:bodyPr>
            <a:spAutoFit/>
          </a:bodyPr>
          <a:lstStyle/>
          <a:p>
            <a:r>
              <a:rPr lang="el-GR" altLang="el-GR" b="1" dirty="0">
                <a:solidFill>
                  <a:srgbClr val="003300"/>
                </a:solidFill>
              </a:rPr>
              <a:t>καταθέσεις</a:t>
            </a:r>
          </a:p>
        </p:txBody>
      </p:sp>
      <p:sp>
        <p:nvSpPr>
          <p:cNvPr id="41996" name="Text Box 12"/>
          <p:cNvSpPr txBox="1">
            <a:spLocks noChangeArrowheads="1"/>
          </p:cNvSpPr>
          <p:nvPr/>
        </p:nvSpPr>
        <p:spPr bwMode="auto">
          <a:xfrm rot="-2670070">
            <a:off x="5691188" y="4148138"/>
            <a:ext cx="1627187" cy="366712"/>
          </a:xfrm>
          <a:prstGeom prst="rect">
            <a:avLst/>
          </a:prstGeom>
          <a:noFill/>
          <a:ln w="9525">
            <a:noFill/>
            <a:miter lim="800000"/>
            <a:headEnd/>
            <a:tailEnd/>
          </a:ln>
          <a:effectLst/>
        </p:spPr>
        <p:txBody>
          <a:bodyPr>
            <a:spAutoFit/>
          </a:bodyPr>
          <a:lstStyle/>
          <a:p>
            <a:r>
              <a:rPr lang="el-GR" altLang="el-GR" b="1" dirty="0">
                <a:solidFill>
                  <a:srgbClr val="003300"/>
                </a:solidFill>
              </a:rPr>
              <a:t>χορηγήσεις</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549275"/>
          </a:xfrm>
        </p:spPr>
        <p:txBody>
          <a:bodyPr/>
          <a:lstStyle/>
          <a:p>
            <a:pPr marL="457200" indent="-457200">
              <a:lnSpc>
                <a:spcPct val="90000"/>
              </a:lnSpc>
            </a:pPr>
            <a:r>
              <a:rPr lang="el-GR" sz="3600" b="1" dirty="0" smtClean="0">
                <a:latin typeface="Arial" charset="0"/>
              </a:rPr>
              <a:t>ΠΛΕΟΝΕΚΤΗΜΑΤΑ ΔΙΑΜΕΣΟΛΑΒΗΣΗΣ</a:t>
            </a:r>
            <a:endParaRPr lang="el-GR" sz="3600" b="1" dirty="0">
              <a:latin typeface="Arial" charset="0"/>
            </a:endParaRPr>
          </a:p>
        </p:txBody>
      </p:sp>
      <p:sp>
        <p:nvSpPr>
          <p:cNvPr id="133123" name="Rectangle 3"/>
          <p:cNvSpPr>
            <a:spLocks noGrp="1" noChangeArrowheads="1"/>
          </p:cNvSpPr>
          <p:nvPr>
            <p:ph type="body" idx="1"/>
          </p:nvPr>
        </p:nvSpPr>
        <p:spPr>
          <a:xfrm>
            <a:off x="0" y="692150"/>
            <a:ext cx="9144000" cy="6165850"/>
          </a:xfrm>
        </p:spPr>
        <p:txBody>
          <a:bodyPr/>
          <a:lstStyle/>
          <a:p>
            <a:pPr marL="457200" indent="-457200" algn="just">
              <a:lnSpc>
                <a:spcPct val="90000"/>
              </a:lnSpc>
              <a:buFontTx/>
              <a:buAutoNum type="arabicPeriod"/>
            </a:pPr>
            <a:r>
              <a:rPr lang="el-GR" sz="2600" b="1" dirty="0" smtClean="0">
                <a:latin typeface="Arial" charset="0"/>
              </a:rPr>
              <a:t>Μειώνει</a:t>
            </a:r>
            <a:r>
              <a:rPr lang="el-GR" sz="2600" dirty="0" smtClean="0">
                <a:latin typeface="Arial" charset="0"/>
              </a:rPr>
              <a:t> </a:t>
            </a:r>
            <a:r>
              <a:rPr lang="el-GR" sz="2600" dirty="0">
                <a:latin typeface="Arial" charset="0"/>
              </a:rPr>
              <a:t>το κόστος πληροφόρησης και συναλλαγών.</a:t>
            </a:r>
          </a:p>
          <a:p>
            <a:pPr marL="457200" indent="-457200" algn="just">
              <a:lnSpc>
                <a:spcPct val="90000"/>
              </a:lnSpc>
              <a:buFontTx/>
              <a:buAutoNum type="arabicPeriod"/>
            </a:pPr>
            <a:r>
              <a:rPr lang="el-GR" sz="2600" b="1" dirty="0">
                <a:latin typeface="Arial" charset="0"/>
              </a:rPr>
              <a:t>Σύζευξη</a:t>
            </a:r>
            <a:r>
              <a:rPr lang="el-GR" sz="2600" dirty="0">
                <a:latin typeface="Arial" charset="0"/>
              </a:rPr>
              <a:t> </a:t>
            </a:r>
            <a:r>
              <a:rPr lang="el-GR" sz="2600" dirty="0">
                <a:solidFill>
                  <a:srgbClr val="800080"/>
                </a:solidFill>
                <a:latin typeface="Arial" charset="0"/>
              </a:rPr>
              <a:t>αποταμιευτικών αναγκών </a:t>
            </a:r>
            <a:r>
              <a:rPr lang="el-GR" sz="2600" dirty="0">
                <a:latin typeface="Arial" charset="0"/>
              </a:rPr>
              <a:t>(οι αποταμιευτές προτιμούν να αποταμιεύουν βραχυχρόνια) </a:t>
            </a:r>
            <a:r>
              <a:rPr lang="el-GR" sz="2600" dirty="0">
                <a:solidFill>
                  <a:srgbClr val="C00000"/>
                </a:solidFill>
                <a:latin typeface="Arial" charset="0"/>
              </a:rPr>
              <a:t>με τις επενδυτικές ανάγκες</a:t>
            </a:r>
            <a:r>
              <a:rPr lang="el-GR" sz="2600" dirty="0">
                <a:latin typeface="Arial" charset="0"/>
              </a:rPr>
              <a:t> (οι δανειοδοτούμενοι προτιμούν να δανείζονται).</a:t>
            </a:r>
          </a:p>
          <a:p>
            <a:pPr marL="457200" indent="-457200" algn="just">
              <a:lnSpc>
                <a:spcPct val="90000"/>
              </a:lnSpc>
              <a:buFontTx/>
              <a:buAutoNum type="arabicPeriod"/>
            </a:pPr>
            <a:r>
              <a:rPr lang="el-GR" sz="2600" dirty="0">
                <a:latin typeface="Arial" charset="0"/>
              </a:rPr>
              <a:t>Καλύτερη </a:t>
            </a:r>
            <a:r>
              <a:rPr lang="el-GR" sz="2600" b="1" dirty="0">
                <a:latin typeface="Arial" charset="0"/>
              </a:rPr>
              <a:t>διαχείριση κινδύνου</a:t>
            </a:r>
            <a:r>
              <a:rPr lang="el-GR" sz="2600" dirty="0">
                <a:latin typeface="Arial" charset="0"/>
              </a:rPr>
              <a:t> μέσω μείωσης του κόστους δανεισμού. </a:t>
            </a:r>
            <a:r>
              <a:rPr lang="en-GB" sz="2600" b="1" dirty="0">
                <a:latin typeface="Arial" charset="0"/>
              </a:rPr>
              <a:t>Asymmetric information</a:t>
            </a:r>
            <a:r>
              <a:rPr lang="el-GR" sz="2600" b="1" dirty="0">
                <a:latin typeface="Arial" charset="0"/>
              </a:rPr>
              <a:t> </a:t>
            </a:r>
            <a:r>
              <a:rPr lang="el-GR" sz="2600" dirty="0">
                <a:latin typeface="Arial" charset="0"/>
              </a:rPr>
              <a:t>(ασυμμετρία πληροφόρησης) οι δανειζόμενοι γνωρίζουν καλύτερα από τους δανειστές τις πιθανότητες αποπληρωμής μιας υποχρέωσης.</a:t>
            </a:r>
          </a:p>
          <a:p>
            <a:pPr marL="457200" indent="-457200" algn="just">
              <a:lnSpc>
                <a:spcPct val="90000"/>
              </a:lnSpc>
              <a:buFontTx/>
              <a:buAutoNum type="arabicPeriod"/>
            </a:pPr>
            <a:r>
              <a:rPr lang="el-GR" sz="2600" b="1" dirty="0" smtClean="0">
                <a:latin typeface="Arial" charset="0"/>
              </a:rPr>
              <a:t>Οικονομίες</a:t>
            </a:r>
            <a:r>
              <a:rPr lang="en-GB" sz="2600" b="1" dirty="0" smtClean="0">
                <a:latin typeface="Arial" charset="0"/>
              </a:rPr>
              <a:t> </a:t>
            </a:r>
            <a:r>
              <a:rPr lang="el-GR" sz="2600" b="1" dirty="0" smtClean="0">
                <a:latin typeface="Arial" charset="0"/>
              </a:rPr>
              <a:t>κλίμακας</a:t>
            </a:r>
            <a:r>
              <a:rPr lang="el-GR" sz="2600" dirty="0" smtClean="0">
                <a:latin typeface="Arial" charset="0"/>
              </a:rPr>
              <a:t> </a:t>
            </a:r>
            <a:r>
              <a:rPr lang="el-GR" sz="2600" dirty="0">
                <a:latin typeface="Arial" charset="0"/>
              </a:rPr>
              <a:t>χιλιάδες καταθέτουν για την δανειοδότηση ενός επενδυτικού πλάνου.</a:t>
            </a:r>
          </a:p>
          <a:p>
            <a:pPr marL="457200" indent="-457200" algn="just">
              <a:lnSpc>
                <a:spcPct val="90000"/>
              </a:lnSpc>
              <a:buFontTx/>
              <a:buAutoNum type="arabicPeriod"/>
            </a:pPr>
            <a:r>
              <a:rPr lang="el-GR" sz="2600" b="1" dirty="0">
                <a:latin typeface="Arial" charset="0"/>
              </a:rPr>
              <a:t>Έλεγχος</a:t>
            </a:r>
            <a:r>
              <a:rPr lang="el-GR" sz="2600" dirty="0">
                <a:latin typeface="Arial" charset="0"/>
              </a:rPr>
              <a:t> από εκτελεστικούς κανόνες. Διατραπεζικά επιτόκια. Μέθοδοι εκτίμησης κινδύνου επενδύσεων (προμήθειες</a:t>
            </a:r>
            <a:r>
              <a:rPr lang="el-GR" sz="2600" dirty="0" smtClean="0">
                <a:latin typeface="Arial" charset="0"/>
              </a:rPr>
              <a:t>).</a:t>
            </a:r>
            <a:endParaRPr lang="el-GR" sz="2600" dirty="0">
              <a:latin typeface="Arial"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0"/>
            <a:ext cx="9144000" cy="908050"/>
          </a:xfrm>
        </p:spPr>
        <p:txBody>
          <a:bodyPr/>
          <a:lstStyle/>
          <a:p>
            <a:r>
              <a:rPr lang="en-US" sz="3600" b="1" dirty="0" smtClean="0">
                <a:latin typeface="Arial" charset="0"/>
              </a:rPr>
              <a:t/>
            </a:r>
            <a:br>
              <a:rPr lang="en-US" sz="3600" b="1" dirty="0" smtClean="0">
                <a:latin typeface="Arial" charset="0"/>
              </a:rPr>
            </a:br>
            <a:r>
              <a:rPr lang="el-GR" sz="3600" b="1" dirty="0" smtClean="0">
                <a:latin typeface="Arial" charset="0"/>
              </a:rPr>
              <a:t>ΠΛΕΟΝΕΚΤΗΜΑΤΑ ΑΠΟΔΙΑΜΕΣΟΛΑΒΗΣΗΣ</a:t>
            </a:r>
            <a:endParaRPr lang="el-GR" sz="3600" b="1" dirty="0">
              <a:latin typeface="Arial" charset="0"/>
            </a:endParaRPr>
          </a:p>
        </p:txBody>
      </p:sp>
      <p:sp>
        <p:nvSpPr>
          <p:cNvPr id="134147" name="Rectangle 3"/>
          <p:cNvSpPr>
            <a:spLocks noGrp="1" noChangeArrowheads="1"/>
          </p:cNvSpPr>
          <p:nvPr>
            <p:ph type="body" idx="1"/>
          </p:nvPr>
        </p:nvSpPr>
        <p:spPr>
          <a:xfrm>
            <a:off x="0" y="1340768"/>
            <a:ext cx="9144000" cy="5517232"/>
          </a:xfrm>
        </p:spPr>
        <p:txBody>
          <a:bodyPr/>
          <a:lstStyle/>
          <a:p>
            <a:pPr marL="609600" indent="-609600">
              <a:lnSpc>
                <a:spcPct val="90000"/>
              </a:lnSpc>
              <a:buFontTx/>
              <a:buNone/>
            </a:pPr>
            <a:r>
              <a:rPr lang="el-GR" sz="2800" dirty="0">
                <a:latin typeface="Arial" charset="0"/>
              </a:rPr>
              <a:t> </a:t>
            </a:r>
          </a:p>
          <a:p>
            <a:pPr marL="609600" indent="-609600" algn="just">
              <a:lnSpc>
                <a:spcPct val="90000"/>
              </a:lnSpc>
              <a:buFontTx/>
              <a:buAutoNum type="arabicPeriod"/>
            </a:pPr>
            <a:r>
              <a:rPr lang="el-GR" sz="2800" b="1" dirty="0">
                <a:latin typeface="Arial" charset="0"/>
              </a:rPr>
              <a:t>Κατανομή</a:t>
            </a:r>
            <a:r>
              <a:rPr lang="el-GR" sz="2800" dirty="0">
                <a:latin typeface="Arial" charset="0"/>
              </a:rPr>
              <a:t> επενδυτικών πόρων </a:t>
            </a:r>
            <a:r>
              <a:rPr lang="el-GR" sz="2800" b="1" dirty="0">
                <a:latin typeface="Arial" charset="0"/>
              </a:rPr>
              <a:t>κατ’ ευθείαν</a:t>
            </a:r>
            <a:r>
              <a:rPr lang="el-GR" sz="2800" dirty="0">
                <a:latin typeface="Arial" charset="0"/>
              </a:rPr>
              <a:t> στους </a:t>
            </a:r>
            <a:r>
              <a:rPr lang="el-GR" sz="2800" dirty="0" smtClean="0">
                <a:latin typeface="Arial" charset="0"/>
              </a:rPr>
              <a:t>επενδυτές.</a:t>
            </a:r>
            <a:r>
              <a:rPr lang="el-GR" sz="2800" dirty="0">
                <a:latin typeface="Arial" charset="0"/>
              </a:rPr>
              <a:t> </a:t>
            </a:r>
          </a:p>
          <a:p>
            <a:pPr marL="609600" indent="-609600" algn="just">
              <a:lnSpc>
                <a:spcPct val="90000"/>
              </a:lnSpc>
              <a:buFontTx/>
              <a:buAutoNum type="arabicPeriod"/>
            </a:pPr>
            <a:r>
              <a:rPr lang="el-GR" sz="2800" b="1" dirty="0">
                <a:latin typeface="Arial" charset="0"/>
              </a:rPr>
              <a:t>Μείωση του κινδύνου</a:t>
            </a:r>
            <a:r>
              <a:rPr lang="el-GR" sz="2800" dirty="0">
                <a:latin typeface="Arial" charset="0"/>
              </a:rPr>
              <a:t> στο ελάχιστο. Υπάρχει </a:t>
            </a:r>
            <a:r>
              <a:rPr lang="el-GR" sz="2800" b="1" dirty="0">
                <a:latin typeface="Arial" charset="0"/>
              </a:rPr>
              <a:t>επαρκής πληροφόρηση</a:t>
            </a:r>
            <a:r>
              <a:rPr lang="el-GR" sz="2800" dirty="0">
                <a:latin typeface="Arial" charset="0"/>
              </a:rPr>
              <a:t> σχετικά με την φερεγγυότητα των δανειζομένων ώστε η απευθείας ροή κεφαλαίου να είναι εφικτή και συνεπώς δεν αντιμετωπίζονται παρόμοια προβλήματα.</a:t>
            </a:r>
          </a:p>
          <a:p>
            <a:pPr marL="609600" indent="-609600" algn="just">
              <a:lnSpc>
                <a:spcPct val="90000"/>
              </a:lnSpc>
              <a:buFontTx/>
              <a:buAutoNum type="arabicPeriod"/>
            </a:pPr>
            <a:r>
              <a:rPr lang="el-GR" sz="2800" b="1" dirty="0">
                <a:latin typeface="Arial" charset="0"/>
              </a:rPr>
              <a:t>Κανονισμοί</a:t>
            </a:r>
            <a:r>
              <a:rPr lang="el-GR" sz="2800" dirty="0">
                <a:latin typeface="Arial" charset="0"/>
              </a:rPr>
              <a:t> διέπουν την λειτουργία της. Παράδειγμα: Η επιτροπή κεφαλαιαγοράς ελέγχει μια </a:t>
            </a:r>
            <a:r>
              <a:rPr lang="el-GR" sz="2800" dirty="0" smtClean="0">
                <a:latin typeface="Arial" charset="0"/>
              </a:rPr>
              <a:t>τράπεζα </a:t>
            </a:r>
            <a:r>
              <a:rPr lang="el-GR" sz="2800" dirty="0">
                <a:latin typeface="Arial" charset="0"/>
              </a:rPr>
              <a:t>που θέλει να αυξήσει το μετοχικό της </a:t>
            </a:r>
            <a:r>
              <a:rPr lang="el-GR" sz="2800" dirty="0" smtClean="0">
                <a:latin typeface="Arial" charset="0"/>
              </a:rPr>
              <a:t>κεφάλαιο.</a:t>
            </a:r>
            <a:r>
              <a:rPr lang="el-GR" sz="2800" dirty="0">
                <a:latin typeface="Arial" charset="0"/>
              </a:rPr>
              <a: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188913"/>
            <a:ext cx="9144000" cy="719137"/>
          </a:xfrm>
        </p:spPr>
        <p:txBody>
          <a:bodyPr/>
          <a:lstStyle/>
          <a:p>
            <a:pPr marL="609600" indent="-609600"/>
            <a:r>
              <a:rPr lang="el-GR" sz="3600" b="1" dirty="0" smtClean="0">
                <a:latin typeface="Arial" charset="0"/>
              </a:rPr>
              <a:t>ΔΙΑΜΕΣΟΛΑΒΗΤΕΣ</a:t>
            </a:r>
            <a:endParaRPr lang="el-GR" sz="3600" b="1" dirty="0">
              <a:latin typeface="Arial" charset="0"/>
            </a:endParaRPr>
          </a:p>
        </p:txBody>
      </p:sp>
      <p:sp>
        <p:nvSpPr>
          <p:cNvPr id="135171" name="Rectangle 3"/>
          <p:cNvSpPr>
            <a:spLocks noGrp="1" noChangeArrowheads="1"/>
          </p:cNvSpPr>
          <p:nvPr>
            <p:ph type="body" idx="1"/>
          </p:nvPr>
        </p:nvSpPr>
        <p:spPr>
          <a:xfrm>
            <a:off x="0" y="1224359"/>
            <a:ext cx="9144000" cy="5661025"/>
          </a:xfrm>
        </p:spPr>
        <p:txBody>
          <a:bodyPr/>
          <a:lstStyle/>
          <a:p>
            <a:pPr marL="609600" indent="-609600">
              <a:buFontTx/>
              <a:buAutoNum type="arabicPeriod"/>
            </a:pPr>
            <a:r>
              <a:rPr lang="el-GR" b="1" dirty="0" smtClean="0">
                <a:latin typeface="Arial" charset="0"/>
              </a:rPr>
              <a:t>Τράπεζες</a:t>
            </a:r>
            <a:endParaRPr lang="el-GR" b="1" dirty="0">
              <a:latin typeface="Arial" charset="0"/>
            </a:endParaRPr>
          </a:p>
          <a:p>
            <a:pPr marL="609600" indent="-609600">
              <a:buFontTx/>
              <a:buAutoNum type="arabicPeriod"/>
            </a:pPr>
            <a:r>
              <a:rPr lang="el-GR" b="1" dirty="0">
                <a:latin typeface="Arial" charset="0"/>
              </a:rPr>
              <a:t>Ειδικά πιστωτικά ιδρύματα.</a:t>
            </a:r>
          </a:p>
          <a:p>
            <a:pPr marL="609600" indent="-609600">
              <a:buFontTx/>
              <a:buAutoNum type="arabicPeriod"/>
            </a:pPr>
            <a:r>
              <a:rPr lang="el-GR" b="1" dirty="0">
                <a:latin typeface="Arial" charset="0"/>
              </a:rPr>
              <a:t>Τράπεζες με εξειδικευμένα αντικείμενο </a:t>
            </a:r>
          </a:p>
          <a:p>
            <a:pPr marL="609600" indent="-609600">
              <a:buFontTx/>
              <a:buAutoNum type="arabicPeriod"/>
            </a:pPr>
            <a:r>
              <a:rPr lang="el-GR" b="1" dirty="0">
                <a:latin typeface="Arial" charset="0"/>
              </a:rPr>
              <a:t>Ταμιευτήρια</a:t>
            </a:r>
          </a:p>
          <a:p>
            <a:pPr marL="609600" indent="-609600">
              <a:buFontTx/>
              <a:buAutoNum type="arabicPeriod"/>
            </a:pPr>
            <a:r>
              <a:rPr lang="el-GR" b="1" dirty="0">
                <a:latin typeface="Arial" charset="0"/>
              </a:rPr>
              <a:t>Ασφαλιστικές Εταιρείες</a:t>
            </a:r>
          </a:p>
          <a:p>
            <a:pPr marL="609600" indent="-609600">
              <a:buFontTx/>
              <a:buAutoNum type="arabicPeriod"/>
            </a:pPr>
            <a:r>
              <a:rPr lang="el-GR" b="1" dirty="0">
                <a:latin typeface="Arial" charset="0"/>
              </a:rPr>
              <a:t>Ασφαλιστικά Ταμεία</a:t>
            </a:r>
          </a:p>
          <a:p>
            <a:pPr marL="609600" indent="-609600">
              <a:buFontTx/>
              <a:buAutoNum type="arabicPeriod"/>
            </a:pPr>
            <a:r>
              <a:rPr lang="el-GR" b="1" dirty="0">
                <a:latin typeface="Arial" charset="0"/>
              </a:rPr>
              <a:t>Αμοιβαία Κεφάλαια</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188912"/>
            <a:ext cx="9144000" cy="863823"/>
          </a:xfrm>
        </p:spPr>
        <p:txBody>
          <a:bodyPr/>
          <a:lstStyle/>
          <a:p>
            <a:r>
              <a:rPr lang="el-GR" sz="3600" b="1" dirty="0" smtClean="0"/>
              <a:t>Η Σημασία </a:t>
            </a:r>
            <a:r>
              <a:rPr lang="el-GR" sz="3600" b="1" dirty="0"/>
              <a:t>των </a:t>
            </a:r>
            <a:r>
              <a:rPr lang="el-GR" sz="3600" b="1" dirty="0" smtClean="0"/>
              <a:t>Χ.Ι. </a:t>
            </a:r>
            <a:r>
              <a:rPr lang="el-GR" sz="3600" b="1" dirty="0"/>
              <a:t>και </a:t>
            </a:r>
            <a:r>
              <a:rPr lang="el-GR" sz="3600" b="1" dirty="0" smtClean="0"/>
              <a:t>το Θεσμικό Πλαίσιο (1)</a:t>
            </a:r>
            <a:endParaRPr lang="en-GB" sz="3600" b="1" dirty="0"/>
          </a:p>
        </p:txBody>
      </p:sp>
      <p:sp>
        <p:nvSpPr>
          <p:cNvPr id="72707" name="Rectangle 3"/>
          <p:cNvSpPr>
            <a:spLocks noGrp="1" noChangeArrowheads="1"/>
          </p:cNvSpPr>
          <p:nvPr>
            <p:ph type="body" idx="1"/>
          </p:nvPr>
        </p:nvSpPr>
        <p:spPr>
          <a:xfrm>
            <a:off x="0" y="1628800"/>
            <a:ext cx="9144000" cy="5229200"/>
          </a:xfrm>
        </p:spPr>
        <p:txBody>
          <a:bodyPr/>
          <a:lstStyle/>
          <a:p>
            <a:pPr algn="just"/>
            <a:r>
              <a:rPr lang="el-GR" dirty="0" smtClean="0"/>
              <a:t>Η </a:t>
            </a:r>
            <a:r>
              <a:rPr lang="el-GR" dirty="0"/>
              <a:t>λειτουργία των </a:t>
            </a:r>
            <a:r>
              <a:rPr lang="el-GR" dirty="0" smtClean="0"/>
              <a:t>Χ.Ι. </a:t>
            </a:r>
            <a:r>
              <a:rPr lang="el-GR" dirty="0"/>
              <a:t>παίζει σημαντικότατο ρόλο </a:t>
            </a:r>
            <a:r>
              <a:rPr lang="el-GR" dirty="0" smtClean="0"/>
              <a:t>στη:</a:t>
            </a:r>
            <a:endParaRPr lang="el-GR" dirty="0"/>
          </a:p>
          <a:p>
            <a:pPr lvl="1" algn="just">
              <a:buFont typeface="Wingdings" pitchFamily="2" charset="2"/>
              <a:buChar char="Ø"/>
            </a:pPr>
            <a:r>
              <a:rPr lang="el-GR" dirty="0">
                <a:cs typeface="Times New Roman" pitchFamily="18" charset="0"/>
              </a:rPr>
              <a:t>Μετάδοση της Νομισματικής </a:t>
            </a:r>
            <a:r>
              <a:rPr lang="el-GR" dirty="0" smtClean="0">
                <a:cs typeface="Times New Roman" pitchFamily="18" charset="0"/>
              </a:rPr>
              <a:t>Πολιτικής. </a:t>
            </a:r>
            <a:endParaRPr lang="el-GR" dirty="0"/>
          </a:p>
          <a:p>
            <a:pPr lvl="1" algn="just">
              <a:buFont typeface="Wingdings" pitchFamily="2" charset="2"/>
              <a:buChar char="Ø"/>
            </a:pPr>
            <a:r>
              <a:rPr lang="el-GR" dirty="0">
                <a:cs typeface="Times New Roman" pitchFamily="18" charset="0"/>
              </a:rPr>
              <a:t>Κατανομή της εγχώριας </a:t>
            </a:r>
            <a:r>
              <a:rPr lang="el-GR" dirty="0" smtClean="0">
                <a:cs typeface="Times New Roman" pitchFamily="18" charset="0"/>
              </a:rPr>
              <a:t>πίστης. </a:t>
            </a:r>
            <a:endParaRPr lang="el-GR" dirty="0"/>
          </a:p>
          <a:p>
            <a:pPr lvl="1" algn="just">
              <a:buFont typeface="Wingdings" pitchFamily="2" charset="2"/>
              <a:buChar char="Ø"/>
            </a:pPr>
            <a:r>
              <a:rPr lang="el-GR" dirty="0">
                <a:cs typeface="Times New Roman" pitchFamily="18" charset="0"/>
              </a:rPr>
              <a:t>Μεταφορά πλούτου μεταξύ </a:t>
            </a:r>
            <a:r>
              <a:rPr lang="el-GR" dirty="0" smtClean="0">
                <a:cs typeface="Times New Roman" pitchFamily="18" charset="0"/>
              </a:rPr>
              <a:t>γενεών. </a:t>
            </a:r>
            <a:endParaRPr lang="el-GR" dirty="0"/>
          </a:p>
          <a:p>
            <a:pPr lvl="1" algn="just">
              <a:buFont typeface="Wingdings" pitchFamily="2" charset="2"/>
              <a:buChar char="Ø"/>
            </a:pPr>
            <a:r>
              <a:rPr lang="el-GR" dirty="0">
                <a:cs typeface="Times New Roman" pitchFamily="18" charset="0"/>
              </a:rPr>
              <a:t>Υπηρεσίες διακανονισμού </a:t>
            </a:r>
            <a:r>
              <a:rPr lang="el-GR" dirty="0" smtClean="0">
                <a:cs typeface="Times New Roman" pitchFamily="18" charset="0"/>
              </a:rPr>
              <a:t>πληρωμών.</a:t>
            </a:r>
            <a:r>
              <a:rPr lang="en-GB" dirty="0" smtClean="0"/>
              <a:t> </a:t>
            </a:r>
            <a:endParaRPr lang="el-GR" dirty="0"/>
          </a:p>
          <a:p>
            <a:pPr lvl="1" algn="just">
              <a:buFont typeface="Wingdings" pitchFamily="2" charset="2"/>
              <a:buChar char="Ø"/>
            </a:pPr>
            <a:r>
              <a:rPr lang="el-GR" dirty="0">
                <a:cs typeface="Times New Roman" pitchFamily="18" charset="0"/>
              </a:rPr>
              <a:t>Ποσοτική </a:t>
            </a:r>
            <a:r>
              <a:rPr lang="el-GR" dirty="0" smtClean="0">
                <a:cs typeface="Times New Roman" pitchFamily="18" charset="0"/>
              </a:rPr>
              <a:t>διαμεσολάβηση. </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495937" name="Picture 1"/>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260350"/>
            <a:ext cx="9144000" cy="792386"/>
          </a:xfrm>
        </p:spPr>
        <p:txBody>
          <a:bodyPr/>
          <a:lstStyle/>
          <a:p>
            <a:r>
              <a:rPr lang="el-GR" sz="3600" b="1" dirty="0" smtClean="0"/>
              <a:t>Η Σημασία </a:t>
            </a:r>
            <a:r>
              <a:rPr lang="el-GR" sz="3600" b="1" dirty="0"/>
              <a:t>των </a:t>
            </a:r>
            <a:r>
              <a:rPr lang="el-GR" sz="3600" b="1" dirty="0" smtClean="0"/>
              <a:t>Χ.Ι. </a:t>
            </a:r>
            <a:r>
              <a:rPr lang="el-GR" sz="3600" b="1" dirty="0"/>
              <a:t>και </a:t>
            </a:r>
            <a:r>
              <a:rPr lang="el-GR" sz="3600" b="1" dirty="0" smtClean="0"/>
              <a:t>το Θεσμικό Πλαίσιο (2)</a:t>
            </a:r>
            <a:endParaRPr lang="el-GR" sz="3600" b="1" dirty="0"/>
          </a:p>
        </p:txBody>
      </p:sp>
      <p:sp>
        <p:nvSpPr>
          <p:cNvPr id="104451" name="Rectangle 3"/>
          <p:cNvSpPr>
            <a:spLocks noGrp="1" noChangeArrowheads="1"/>
          </p:cNvSpPr>
          <p:nvPr>
            <p:ph type="body" idx="1"/>
          </p:nvPr>
        </p:nvSpPr>
        <p:spPr>
          <a:xfrm>
            <a:off x="0" y="1484784"/>
            <a:ext cx="9143999" cy="5373216"/>
          </a:xfrm>
        </p:spPr>
        <p:txBody>
          <a:bodyPr/>
          <a:lstStyle/>
          <a:p>
            <a:pPr algn="just"/>
            <a:r>
              <a:rPr lang="el-GR" dirty="0"/>
              <a:t>Το θεσμικό πλαίσιο ελέγχου των </a:t>
            </a:r>
            <a:r>
              <a:rPr lang="el-GR" dirty="0" smtClean="0"/>
              <a:t>Χ.Ι. </a:t>
            </a:r>
            <a:r>
              <a:rPr lang="el-GR" dirty="0"/>
              <a:t>περιλαμβάνει:</a:t>
            </a:r>
          </a:p>
          <a:p>
            <a:pPr lvl="1" algn="just">
              <a:buFont typeface="Wingdings" pitchFamily="2" charset="2"/>
              <a:buChar char="Ø"/>
            </a:pPr>
            <a:r>
              <a:rPr lang="el-GR" dirty="0">
                <a:cs typeface="Times New Roman" pitchFamily="18" charset="0"/>
              </a:rPr>
              <a:t>Κανονισμο</a:t>
            </a:r>
            <a:r>
              <a:rPr lang="el-GR" dirty="0"/>
              <a:t>ύς</a:t>
            </a:r>
            <a:r>
              <a:rPr lang="el-GR" dirty="0">
                <a:cs typeface="Times New Roman" pitchFamily="18" charset="0"/>
              </a:rPr>
              <a:t> για τα μεγάλα χρηματοδοτικά </a:t>
            </a:r>
            <a:r>
              <a:rPr lang="el-GR" dirty="0" smtClean="0">
                <a:cs typeface="Times New Roman" pitchFamily="18" charset="0"/>
              </a:rPr>
              <a:t>ανοίγματα. </a:t>
            </a:r>
            <a:endParaRPr lang="el-GR" dirty="0"/>
          </a:p>
          <a:p>
            <a:pPr lvl="1" algn="just">
              <a:buFont typeface="Wingdings" pitchFamily="2" charset="2"/>
              <a:buChar char="Ø"/>
            </a:pPr>
            <a:r>
              <a:rPr lang="el-GR" dirty="0">
                <a:cs typeface="Times New Roman" pitchFamily="18" charset="0"/>
              </a:rPr>
              <a:t>Κανονισμο</a:t>
            </a:r>
            <a:r>
              <a:rPr lang="el-GR" dirty="0"/>
              <a:t>ύς</a:t>
            </a:r>
            <a:r>
              <a:rPr lang="el-GR" dirty="0">
                <a:cs typeface="Times New Roman" pitchFamily="18" charset="0"/>
              </a:rPr>
              <a:t> κεφαλαιακής </a:t>
            </a:r>
            <a:r>
              <a:rPr lang="el-GR" dirty="0" smtClean="0">
                <a:cs typeface="Times New Roman" pitchFamily="18" charset="0"/>
              </a:rPr>
              <a:t>επάρκειας. </a:t>
            </a:r>
            <a:endParaRPr lang="el-GR" dirty="0"/>
          </a:p>
          <a:p>
            <a:pPr lvl="1" algn="just">
              <a:buFont typeface="Wingdings" pitchFamily="2" charset="2"/>
              <a:buChar char="Ø"/>
            </a:pPr>
            <a:r>
              <a:rPr lang="el-GR" dirty="0">
                <a:cs typeface="Times New Roman" pitchFamily="18" charset="0"/>
              </a:rPr>
              <a:t>Κανονισμο</a:t>
            </a:r>
            <a:r>
              <a:rPr lang="el-GR" dirty="0"/>
              <a:t>ύς</a:t>
            </a:r>
            <a:r>
              <a:rPr lang="el-GR" dirty="0">
                <a:cs typeface="Times New Roman" pitchFamily="18" charset="0"/>
              </a:rPr>
              <a:t> για τη νομισματική </a:t>
            </a:r>
            <a:r>
              <a:rPr lang="el-GR" dirty="0" smtClean="0">
                <a:cs typeface="Times New Roman" pitchFamily="18" charset="0"/>
              </a:rPr>
              <a:t>πολιτική. </a:t>
            </a:r>
            <a:endParaRPr lang="el-GR" dirty="0"/>
          </a:p>
          <a:p>
            <a:pPr lvl="1" algn="just">
              <a:buFont typeface="Wingdings" pitchFamily="2" charset="2"/>
              <a:buChar char="Ø"/>
            </a:pPr>
            <a:r>
              <a:rPr lang="el-GR" dirty="0">
                <a:cs typeface="Times New Roman" pitchFamily="18" charset="0"/>
              </a:rPr>
              <a:t>Κανονισμο</a:t>
            </a:r>
            <a:r>
              <a:rPr lang="el-GR" dirty="0"/>
              <a:t>ύς</a:t>
            </a:r>
            <a:r>
              <a:rPr lang="el-GR" dirty="0">
                <a:cs typeface="Times New Roman" pitchFamily="18" charset="0"/>
              </a:rPr>
              <a:t> για την κατανομή των </a:t>
            </a:r>
            <a:r>
              <a:rPr lang="el-GR" dirty="0" smtClean="0">
                <a:cs typeface="Times New Roman" pitchFamily="18" charset="0"/>
              </a:rPr>
              <a:t>δανείων. </a:t>
            </a:r>
            <a:endParaRPr lang="el-GR" dirty="0">
              <a:cs typeface="Times New Roman" pitchFamily="18" charset="0"/>
            </a:endParaRPr>
          </a:p>
          <a:p>
            <a:pPr lvl="1" algn="just">
              <a:buFont typeface="Wingdings" pitchFamily="2" charset="2"/>
              <a:buChar char="Ø"/>
            </a:pPr>
            <a:r>
              <a:rPr lang="el-GR" dirty="0">
                <a:cs typeface="Times New Roman" pitchFamily="18" charset="0"/>
              </a:rPr>
              <a:t>Άλλο</a:t>
            </a:r>
            <a:r>
              <a:rPr lang="el-GR" dirty="0"/>
              <a:t>υς</a:t>
            </a:r>
            <a:r>
              <a:rPr lang="el-GR" dirty="0">
                <a:cs typeface="Times New Roman" pitchFamily="18" charset="0"/>
              </a:rPr>
              <a:t> </a:t>
            </a:r>
            <a:r>
              <a:rPr lang="el-GR" dirty="0" smtClean="0">
                <a:cs typeface="Times New Roman" pitchFamily="18" charset="0"/>
              </a:rPr>
              <a:t>κανονισμο</a:t>
            </a:r>
            <a:r>
              <a:rPr lang="el-GR" dirty="0" smtClean="0"/>
              <a:t>ύς.</a:t>
            </a:r>
            <a:endParaRPr lang="en-GB" dirty="0"/>
          </a:p>
          <a:p>
            <a:pPr>
              <a:buFontTx/>
              <a:buNone/>
            </a:pP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00CC"/>
                </a:solidFill>
              </a:rPr>
              <a:t>Η ΠΑΡΑΓΩΓΙΚΟΤΗΤΑ</a:t>
            </a:r>
            <a:endParaRPr lang="el-GR" b="1" dirty="0">
              <a:solidFill>
                <a:srgbClr val="0000CC"/>
              </a:solidFill>
            </a:endParaRPr>
          </a:p>
        </p:txBody>
      </p:sp>
      <p:sp>
        <p:nvSpPr>
          <p:cNvPr id="3" name="2 - Θέση περιεχομένου"/>
          <p:cNvSpPr>
            <a:spLocks noGrp="1"/>
          </p:cNvSpPr>
          <p:nvPr>
            <p:ph idx="1"/>
          </p:nvPr>
        </p:nvSpPr>
        <p:spPr/>
        <p:txBody>
          <a:bodyPr/>
          <a:lstStyle/>
          <a:p>
            <a:r>
              <a:rPr lang="el-GR" dirty="0" smtClean="0"/>
              <a:t>ΟΡΙΣΜΟΣ</a:t>
            </a:r>
          </a:p>
          <a:p>
            <a:r>
              <a:rPr lang="el-GR" dirty="0" smtClean="0"/>
              <a:t>ΜΕΤΡΗΣΗ</a:t>
            </a:r>
          </a:p>
          <a:p>
            <a:r>
              <a:rPr lang="el-GR" dirty="0" smtClean="0"/>
              <a:t>ΣΧΕΣΗ ΑΠΟΔΟΤΙΚΟΤΗΤΑΣ ΚΑΙ ΑΠΟΤΕΛΕΣΜΑΤΙΚΟΤΗΤΑΣ</a:t>
            </a:r>
          </a:p>
          <a:p>
            <a:r>
              <a:rPr lang="el-GR" dirty="0" smtClean="0"/>
              <a:t>ΣΗΜΑΣΙΑ</a:t>
            </a:r>
            <a:endParaRPr lang="el-G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a:spLocks noGrp="1"/>
          </p:cNvSpPr>
          <p:nvPr>
            <p:ph type="sldNum" sz="quarter" idx="12"/>
          </p:nvPr>
        </p:nvSpPr>
        <p:spPr/>
        <p:txBody>
          <a:bodyPr/>
          <a:lstStyle/>
          <a:p>
            <a:pPr defTabSz="915004">
              <a:defRPr/>
            </a:pPr>
            <a:fld id="{8FFBDA28-A510-4B76-A2CC-C9C7F3287C64}" type="slidenum">
              <a:rPr lang="en-US"/>
              <a:pPr defTabSz="915004">
                <a:defRPr/>
              </a:pPr>
              <a:t>82</a:t>
            </a:fld>
            <a:endParaRPr lang="en-US" dirty="0"/>
          </a:p>
        </p:txBody>
      </p:sp>
      <p:sp>
        <p:nvSpPr>
          <p:cNvPr id="41987" name="Oval 2"/>
          <p:cNvSpPr>
            <a:spLocks noChangeArrowheads="1"/>
          </p:cNvSpPr>
          <p:nvPr/>
        </p:nvSpPr>
        <p:spPr bwMode="auto">
          <a:xfrm>
            <a:off x="1158875" y="1962831"/>
            <a:ext cx="6693958" cy="3914441"/>
          </a:xfrm>
          <a:prstGeom prst="ellipse">
            <a:avLst/>
          </a:prstGeom>
          <a:solidFill>
            <a:srgbClr val="66FFCC"/>
          </a:solidFill>
          <a:ln w="12700">
            <a:solidFill>
              <a:srgbClr val="000000"/>
            </a:solidFill>
            <a:round/>
            <a:headEnd/>
            <a:tailEnd/>
          </a:ln>
        </p:spPr>
        <p:txBody>
          <a:bodyPr wrap="none" lIns="100008" tIns="50004" rIns="100008" bIns="50004" anchor="ctr"/>
          <a:lstStyle/>
          <a:p>
            <a:endParaRPr lang="el-GR" dirty="0"/>
          </a:p>
        </p:txBody>
      </p:sp>
      <p:sp>
        <p:nvSpPr>
          <p:cNvPr id="41988" name="Oval 3"/>
          <p:cNvSpPr>
            <a:spLocks noChangeArrowheads="1"/>
          </p:cNvSpPr>
          <p:nvPr/>
        </p:nvSpPr>
        <p:spPr bwMode="auto">
          <a:xfrm>
            <a:off x="2571750" y="2888116"/>
            <a:ext cx="3633611" cy="2260487"/>
          </a:xfrm>
          <a:prstGeom prst="ellipse">
            <a:avLst/>
          </a:prstGeom>
          <a:solidFill>
            <a:srgbClr val="CCFFFF"/>
          </a:solidFill>
          <a:ln w="12700">
            <a:solidFill>
              <a:srgbClr val="000000"/>
            </a:solidFill>
            <a:round/>
            <a:headEnd/>
            <a:tailEnd/>
          </a:ln>
        </p:spPr>
        <p:txBody>
          <a:bodyPr wrap="none" lIns="100008" tIns="50004" rIns="100008" bIns="50004" anchor="ctr"/>
          <a:lstStyle/>
          <a:p>
            <a:endParaRPr lang="el-GR" dirty="0"/>
          </a:p>
        </p:txBody>
      </p:sp>
      <p:grpSp>
        <p:nvGrpSpPr>
          <p:cNvPr id="2" name="Group 4"/>
          <p:cNvGrpSpPr>
            <a:grpSpLocks/>
          </p:cNvGrpSpPr>
          <p:nvPr/>
        </p:nvGrpSpPr>
        <p:grpSpPr bwMode="auto">
          <a:xfrm>
            <a:off x="3059832" y="1556792"/>
            <a:ext cx="4056000" cy="1683884"/>
            <a:chOff x="2041" y="663"/>
            <a:chExt cx="2554" cy="1060"/>
          </a:xfrm>
        </p:grpSpPr>
        <p:sp>
          <p:nvSpPr>
            <p:cNvPr id="42015" name="Rectangle 5"/>
            <p:cNvSpPr>
              <a:spLocks noChangeArrowheads="1"/>
            </p:cNvSpPr>
            <p:nvPr/>
          </p:nvSpPr>
          <p:spPr bwMode="auto">
            <a:xfrm>
              <a:off x="2290" y="1524"/>
              <a:ext cx="1155" cy="199"/>
            </a:xfrm>
            <a:prstGeom prst="rect">
              <a:avLst/>
            </a:prstGeom>
            <a:noFill/>
            <a:ln w="12700">
              <a:noFill/>
              <a:miter lim="800000"/>
              <a:headEnd/>
              <a:tailEnd/>
            </a:ln>
          </p:spPr>
          <p:txBody>
            <a:bodyPr lIns="82724" tIns="40636" rIns="82724" bIns="40636">
              <a:spAutoFit/>
            </a:bodyPr>
            <a:lstStyle/>
            <a:p>
              <a:pPr algn="ctr" defTabSz="762214"/>
              <a:r>
                <a:rPr lang="el-GR" sz="1500" b="1" dirty="0">
                  <a:solidFill>
                    <a:srgbClr val="000000"/>
                  </a:solidFill>
                </a:rPr>
                <a:t>Ελάχιστο κόστος</a:t>
              </a:r>
              <a:endParaRPr lang="en-US" sz="1500" b="1" dirty="0">
                <a:solidFill>
                  <a:srgbClr val="000000"/>
                </a:solidFill>
              </a:endParaRPr>
            </a:p>
          </p:txBody>
        </p:sp>
        <p:sp>
          <p:nvSpPr>
            <p:cNvPr id="42016" name="Rectangle 6"/>
            <p:cNvSpPr>
              <a:spLocks noChangeArrowheads="1"/>
            </p:cNvSpPr>
            <p:nvPr/>
          </p:nvSpPr>
          <p:spPr bwMode="auto">
            <a:xfrm>
              <a:off x="2041" y="663"/>
              <a:ext cx="2554" cy="216"/>
            </a:xfrm>
            <a:prstGeom prst="rect">
              <a:avLst/>
            </a:prstGeom>
            <a:noFill/>
            <a:ln w="12700">
              <a:noFill/>
              <a:miter lim="800000"/>
              <a:headEnd/>
              <a:tailEnd/>
            </a:ln>
          </p:spPr>
          <p:txBody>
            <a:bodyPr wrap="none" lIns="82724" tIns="40636" rIns="82724" bIns="40636">
              <a:spAutoFit/>
            </a:bodyPr>
            <a:lstStyle/>
            <a:p>
              <a:pPr defTabSz="762214"/>
              <a:r>
                <a:rPr lang="el-GR" sz="1700" dirty="0">
                  <a:solidFill>
                    <a:srgbClr val="000000"/>
                  </a:solidFill>
                </a:rPr>
                <a:t>Ελάχιστη τιμή πώλησης</a:t>
              </a:r>
              <a:r>
                <a:rPr lang="en-US" sz="1700" dirty="0">
                  <a:solidFill>
                    <a:srgbClr val="000000"/>
                  </a:solidFill>
                </a:rPr>
                <a:t>,</a:t>
              </a:r>
              <a:r>
                <a:rPr lang="el-GR" sz="1700" dirty="0">
                  <a:solidFill>
                    <a:srgbClr val="000000"/>
                  </a:solidFill>
                </a:rPr>
                <a:t> μέγιστο όφελος</a:t>
              </a:r>
              <a:endParaRPr lang="en-US" sz="1700" dirty="0">
                <a:solidFill>
                  <a:srgbClr val="000000"/>
                </a:solidFill>
              </a:endParaRPr>
            </a:p>
          </p:txBody>
        </p:sp>
      </p:grpSp>
      <p:grpSp>
        <p:nvGrpSpPr>
          <p:cNvPr id="3" name="Group 7"/>
          <p:cNvGrpSpPr>
            <a:grpSpLocks/>
          </p:cNvGrpSpPr>
          <p:nvPr/>
        </p:nvGrpSpPr>
        <p:grpSpPr bwMode="auto">
          <a:xfrm>
            <a:off x="377473" y="2609170"/>
            <a:ext cx="3476626" cy="1541009"/>
            <a:chOff x="256" y="1298"/>
            <a:chExt cx="2189" cy="970"/>
          </a:xfrm>
        </p:grpSpPr>
        <p:sp>
          <p:nvSpPr>
            <p:cNvPr id="42013" name="Rectangle 8"/>
            <p:cNvSpPr>
              <a:spLocks noChangeArrowheads="1"/>
            </p:cNvSpPr>
            <p:nvPr/>
          </p:nvSpPr>
          <p:spPr bwMode="auto">
            <a:xfrm>
              <a:off x="1610" y="1926"/>
              <a:ext cx="835" cy="342"/>
            </a:xfrm>
            <a:prstGeom prst="rect">
              <a:avLst/>
            </a:prstGeom>
            <a:noFill/>
            <a:ln w="12700">
              <a:noFill/>
              <a:miter lim="800000"/>
              <a:headEnd/>
              <a:tailEnd/>
            </a:ln>
          </p:spPr>
          <p:txBody>
            <a:bodyPr lIns="82724" tIns="40636" rIns="82724" bIns="40636">
              <a:spAutoFit/>
            </a:bodyPr>
            <a:lstStyle/>
            <a:p>
              <a:pPr algn="ctr" defTabSz="762214"/>
              <a:r>
                <a:rPr lang="el-GR" sz="1500" b="1" dirty="0">
                  <a:solidFill>
                    <a:srgbClr val="000000"/>
                  </a:solidFill>
                </a:rPr>
                <a:t>Γρήγορη παραγωγή</a:t>
              </a:r>
              <a:endParaRPr lang="en-US" sz="1500" b="1" dirty="0">
                <a:solidFill>
                  <a:srgbClr val="000000"/>
                </a:solidFill>
              </a:endParaRPr>
            </a:p>
          </p:txBody>
        </p:sp>
        <p:sp>
          <p:nvSpPr>
            <p:cNvPr id="42014" name="Rectangle 9"/>
            <p:cNvSpPr>
              <a:spLocks noChangeArrowheads="1"/>
            </p:cNvSpPr>
            <p:nvPr/>
          </p:nvSpPr>
          <p:spPr bwMode="auto">
            <a:xfrm>
              <a:off x="256" y="1298"/>
              <a:ext cx="810" cy="385"/>
            </a:xfrm>
            <a:prstGeom prst="rect">
              <a:avLst/>
            </a:prstGeom>
            <a:noFill/>
            <a:ln w="12700">
              <a:noFill/>
              <a:miter lim="800000"/>
              <a:headEnd/>
              <a:tailEnd/>
            </a:ln>
          </p:spPr>
          <p:txBody>
            <a:bodyPr lIns="82724" tIns="40636" rIns="82724" bIns="40636">
              <a:spAutoFit/>
            </a:bodyPr>
            <a:lstStyle/>
            <a:p>
              <a:pPr algn="ctr" defTabSz="762214"/>
              <a:r>
                <a:rPr lang="el-GR" sz="1700" dirty="0">
                  <a:solidFill>
                    <a:srgbClr val="000000"/>
                  </a:solidFill>
                </a:rPr>
                <a:t>Γρήγορη διανομή</a:t>
              </a:r>
              <a:endParaRPr lang="en-US" sz="1700" dirty="0">
                <a:solidFill>
                  <a:srgbClr val="000000"/>
                </a:solidFill>
              </a:endParaRPr>
            </a:p>
          </p:txBody>
        </p:sp>
      </p:grpSp>
      <p:grpSp>
        <p:nvGrpSpPr>
          <p:cNvPr id="4" name="Group 10"/>
          <p:cNvGrpSpPr>
            <a:grpSpLocks/>
          </p:cNvGrpSpPr>
          <p:nvPr/>
        </p:nvGrpSpPr>
        <p:grpSpPr bwMode="auto">
          <a:xfrm>
            <a:off x="5039432" y="2503715"/>
            <a:ext cx="3693583" cy="1564821"/>
            <a:chOff x="3165" y="1282"/>
            <a:chExt cx="2210" cy="987"/>
          </a:xfrm>
        </p:grpSpPr>
        <p:sp>
          <p:nvSpPr>
            <p:cNvPr id="42011" name="Rectangle 11"/>
            <p:cNvSpPr>
              <a:spLocks noChangeArrowheads="1"/>
            </p:cNvSpPr>
            <p:nvPr/>
          </p:nvSpPr>
          <p:spPr bwMode="auto">
            <a:xfrm>
              <a:off x="3165" y="1926"/>
              <a:ext cx="713" cy="343"/>
            </a:xfrm>
            <a:prstGeom prst="rect">
              <a:avLst/>
            </a:prstGeom>
            <a:noFill/>
            <a:ln w="12700">
              <a:noFill/>
              <a:miter lim="800000"/>
              <a:headEnd/>
              <a:tailEnd/>
            </a:ln>
          </p:spPr>
          <p:txBody>
            <a:bodyPr lIns="82724" tIns="40636" rIns="82724" bIns="40636">
              <a:spAutoFit/>
            </a:bodyPr>
            <a:lstStyle/>
            <a:p>
              <a:pPr algn="ctr" defTabSz="762214"/>
              <a:r>
                <a:rPr lang="el-GR" sz="1500" b="1" dirty="0">
                  <a:solidFill>
                    <a:srgbClr val="000000"/>
                  </a:solidFill>
                </a:rPr>
                <a:t>Αξιόπιστη λειτουργία</a:t>
              </a:r>
              <a:endParaRPr lang="en-US" sz="1500" b="1" dirty="0">
                <a:solidFill>
                  <a:srgbClr val="000000"/>
                </a:solidFill>
              </a:endParaRPr>
            </a:p>
          </p:txBody>
        </p:sp>
        <p:sp>
          <p:nvSpPr>
            <p:cNvPr id="42012" name="Rectangle 12"/>
            <p:cNvSpPr>
              <a:spLocks noChangeArrowheads="1"/>
            </p:cNvSpPr>
            <p:nvPr/>
          </p:nvSpPr>
          <p:spPr bwMode="auto">
            <a:xfrm>
              <a:off x="4467" y="1282"/>
              <a:ext cx="908" cy="386"/>
            </a:xfrm>
            <a:prstGeom prst="rect">
              <a:avLst/>
            </a:prstGeom>
            <a:noFill/>
            <a:ln w="12700">
              <a:noFill/>
              <a:miter lim="800000"/>
              <a:headEnd/>
              <a:tailEnd/>
            </a:ln>
          </p:spPr>
          <p:txBody>
            <a:bodyPr lIns="82724" tIns="40636" rIns="82724" bIns="40636">
              <a:spAutoFit/>
            </a:bodyPr>
            <a:lstStyle/>
            <a:p>
              <a:pPr algn="ctr" defTabSz="762214"/>
              <a:r>
                <a:rPr lang="el-GR" sz="1700" dirty="0">
                  <a:solidFill>
                    <a:srgbClr val="000000"/>
                  </a:solidFill>
                </a:rPr>
                <a:t>Αξιοπιστία παράδοσης</a:t>
              </a:r>
              <a:r>
                <a:rPr lang="en-US" sz="1700" dirty="0">
                  <a:solidFill>
                    <a:srgbClr val="000000"/>
                  </a:solidFill>
                </a:rPr>
                <a:t> </a:t>
              </a:r>
            </a:p>
          </p:txBody>
        </p:sp>
      </p:grpSp>
      <p:grpSp>
        <p:nvGrpSpPr>
          <p:cNvPr id="5" name="Group 13"/>
          <p:cNvGrpSpPr>
            <a:grpSpLocks/>
          </p:cNvGrpSpPr>
          <p:nvPr/>
        </p:nvGrpSpPr>
        <p:grpSpPr bwMode="auto">
          <a:xfrm>
            <a:off x="366889" y="4410416"/>
            <a:ext cx="4176889" cy="1796143"/>
            <a:chOff x="249" y="2432"/>
            <a:chExt cx="2631" cy="1131"/>
          </a:xfrm>
        </p:grpSpPr>
        <p:sp>
          <p:nvSpPr>
            <p:cNvPr id="42009" name="Rectangle 14"/>
            <p:cNvSpPr>
              <a:spLocks noChangeArrowheads="1"/>
            </p:cNvSpPr>
            <p:nvPr/>
          </p:nvSpPr>
          <p:spPr bwMode="auto">
            <a:xfrm>
              <a:off x="1984" y="2432"/>
              <a:ext cx="896" cy="343"/>
            </a:xfrm>
            <a:prstGeom prst="rect">
              <a:avLst/>
            </a:prstGeom>
            <a:noFill/>
            <a:ln w="12700">
              <a:noFill/>
              <a:miter lim="800000"/>
              <a:headEnd/>
              <a:tailEnd/>
            </a:ln>
          </p:spPr>
          <p:txBody>
            <a:bodyPr lIns="82724" tIns="40636" rIns="82724" bIns="40636">
              <a:spAutoFit/>
            </a:bodyPr>
            <a:lstStyle/>
            <a:p>
              <a:pPr algn="ctr" defTabSz="762214"/>
              <a:r>
                <a:rPr lang="el-GR" sz="1500" b="1" dirty="0">
                  <a:solidFill>
                    <a:srgbClr val="000000"/>
                  </a:solidFill>
                </a:rPr>
                <a:t>Διαδικασίες χωρίς λάθη</a:t>
              </a:r>
              <a:endParaRPr lang="en-US" sz="1500" b="1" dirty="0">
                <a:solidFill>
                  <a:srgbClr val="000000"/>
                </a:solidFill>
              </a:endParaRPr>
            </a:p>
          </p:txBody>
        </p:sp>
        <p:sp>
          <p:nvSpPr>
            <p:cNvPr id="42010" name="Rectangle 15"/>
            <p:cNvSpPr>
              <a:spLocks noChangeArrowheads="1"/>
            </p:cNvSpPr>
            <p:nvPr/>
          </p:nvSpPr>
          <p:spPr bwMode="auto">
            <a:xfrm>
              <a:off x="249" y="2848"/>
              <a:ext cx="1040" cy="715"/>
            </a:xfrm>
            <a:prstGeom prst="rect">
              <a:avLst/>
            </a:prstGeom>
            <a:noFill/>
            <a:ln w="12700">
              <a:noFill/>
              <a:miter lim="800000"/>
              <a:headEnd/>
              <a:tailEnd/>
            </a:ln>
          </p:spPr>
          <p:txBody>
            <a:bodyPr lIns="82724" tIns="40636" rIns="82724" bIns="40636">
              <a:spAutoFit/>
            </a:bodyPr>
            <a:lstStyle/>
            <a:p>
              <a:pPr algn="ctr" defTabSz="762214"/>
              <a:r>
                <a:rPr lang="el-GR" sz="1700" dirty="0">
                  <a:solidFill>
                    <a:srgbClr val="000000"/>
                  </a:solidFill>
                </a:rPr>
                <a:t>Προϊόντα &amp; υπηρεσίες χωρίς προβλήματα</a:t>
              </a:r>
              <a:r>
                <a:rPr lang="en-US" sz="1700" dirty="0">
                  <a:solidFill>
                    <a:srgbClr val="000000"/>
                  </a:solidFill>
                </a:rPr>
                <a:t> </a:t>
              </a:r>
            </a:p>
          </p:txBody>
        </p:sp>
      </p:grpSp>
      <p:grpSp>
        <p:nvGrpSpPr>
          <p:cNvPr id="6" name="Group 16"/>
          <p:cNvGrpSpPr>
            <a:grpSpLocks/>
          </p:cNvGrpSpPr>
          <p:nvPr/>
        </p:nvGrpSpPr>
        <p:grpSpPr bwMode="auto">
          <a:xfrm>
            <a:off x="4473223" y="4408716"/>
            <a:ext cx="4392083" cy="1641476"/>
            <a:chOff x="2835" y="2431"/>
            <a:chExt cx="2767" cy="1034"/>
          </a:xfrm>
        </p:grpSpPr>
        <p:sp>
          <p:nvSpPr>
            <p:cNvPr id="42007" name="Rectangle 17"/>
            <p:cNvSpPr>
              <a:spLocks noChangeArrowheads="1"/>
            </p:cNvSpPr>
            <p:nvPr/>
          </p:nvSpPr>
          <p:spPr bwMode="auto">
            <a:xfrm>
              <a:off x="2835" y="2431"/>
              <a:ext cx="820" cy="364"/>
            </a:xfrm>
            <a:prstGeom prst="rect">
              <a:avLst/>
            </a:prstGeom>
            <a:noFill/>
            <a:ln w="12700">
              <a:noFill/>
              <a:miter lim="800000"/>
              <a:headEnd/>
              <a:tailEnd/>
            </a:ln>
          </p:spPr>
          <p:txBody>
            <a:bodyPr lIns="82724" tIns="40636" rIns="82724" bIns="40636">
              <a:spAutoFit/>
            </a:bodyPr>
            <a:lstStyle/>
            <a:p>
              <a:pPr algn="ctr" defTabSz="762214"/>
              <a:r>
                <a:rPr lang="el-GR" sz="1500" b="1" dirty="0">
                  <a:solidFill>
                    <a:srgbClr val="000000"/>
                  </a:solidFill>
                </a:rPr>
                <a:t>Ικανότητα αλλαγών</a:t>
              </a:r>
              <a:r>
                <a:rPr lang="en-US" sz="1700" b="1" dirty="0">
                  <a:solidFill>
                    <a:srgbClr val="000000"/>
                  </a:solidFill>
                </a:rPr>
                <a:t> </a:t>
              </a:r>
            </a:p>
          </p:txBody>
        </p:sp>
        <p:sp>
          <p:nvSpPr>
            <p:cNvPr id="42008" name="Rectangle 18"/>
            <p:cNvSpPr>
              <a:spLocks noChangeArrowheads="1"/>
            </p:cNvSpPr>
            <p:nvPr/>
          </p:nvSpPr>
          <p:spPr bwMode="auto">
            <a:xfrm>
              <a:off x="4394" y="2948"/>
              <a:ext cx="1208" cy="517"/>
            </a:xfrm>
            <a:prstGeom prst="rect">
              <a:avLst/>
            </a:prstGeom>
            <a:noFill/>
            <a:ln w="12700">
              <a:noFill/>
              <a:miter lim="800000"/>
              <a:headEnd/>
              <a:tailEnd/>
            </a:ln>
          </p:spPr>
          <p:txBody>
            <a:bodyPr wrap="square" lIns="82724" tIns="40636" rIns="82724" bIns="40636">
              <a:spAutoFit/>
            </a:bodyPr>
            <a:lstStyle/>
            <a:p>
              <a:pPr algn="ctr" defTabSz="762214"/>
              <a:r>
                <a:rPr lang="el-GR" sz="1600" dirty="0">
                  <a:solidFill>
                    <a:srgbClr val="000000"/>
                  </a:solidFill>
                </a:rPr>
                <a:t>Νέα προϊόντα</a:t>
              </a:r>
              <a:r>
                <a:rPr lang="en-US" sz="1600" dirty="0">
                  <a:solidFill>
                    <a:srgbClr val="000000"/>
                  </a:solidFill>
                </a:rPr>
                <a:t>, </a:t>
              </a:r>
              <a:r>
                <a:rPr lang="el-GR" sz="1600" dirty="0">
                  <a:solidFill>
                    <a:srgbClr val="000000"/>
                  </a:solidFill>
                </a:rPr>
                <a:t>μαζική εξατομίκευση</a:t>
              </a:r>
              <a:endParaRPr lang="en-US" sz="1600" dirty="0">
                <a:solidFill>
                  <a:srgbClr val="000000"/>
                </a:solidFill>
              </a:endParaRPr>
            </a:p>
          </p:txBody>
        </p:sp>
      </p:grpSp>
      <p:sp>
        <p:nvSpPr>
          <p:cNvPr id="41994" name="Oval 19"/>
          <p:cNvSpPr>
            <a:spLocks noChangeArrowheads="1"/>
          </p:cNvSpPr>
          <p:nvPr/>
        </p:nvSpPr>
        <p:spPr bwMode="auto">
          <a:xfrm>
            <a:off x="5949598" y="3030991"/>
            <a:ext cx="1663347" cy="659946"/>
          </a:xfrm>
          <a:prstGeom prst="ellipse">
            <a:avLst/>
          </a:prstGeom>
          <a:solidFill>
            <a:srgbClr val="99CCFF"/>
          </a:solidFill>
          <a:ln w="12700">
            <a:solidFill>
              <a:srgbClr val="000000"/>
            </a:solidFill>
            <a:round/>
            <a:headEnd/>
            <a:tailEnd/>
          </a:ln>
        </p:spPr>
        <p:txBody>
          <a:bodyPr wrap="none" lIns="100008" tIns="50004" rIns="100008" bIns="50004" anchor="ctr"/>
          <a:lstStyle/>
          <a:p>
            <a:endParaRPr lang="el-GR" dirty="0"/>
          </a:p>
        </p:txBody>
      </p:sp>
      <p:sp>
        <p:nvSpPr>
          <p:cNvPr id="41995" name="Rectangle 21"/>
          <p:cNvSpPr>
            <a:spLocks noChangeArrowheads="1"/>
          </p:cNvSpPr>
          <p:nvPr/>
        </p:nvSpPr>
        <p:spPr bwMode="auto">
          <a:xfrm>
            <a:off x="6101293" y="3206184"/>
            <a:ext cx="1511652" cy="324870"/>
          </a:xfrm>
          <a:prstGeom prst="rect">
            <a:avLst/>
          </a:prstGeom>
          <a:noFill/>
          <a:ln w="12700">
            <a:noFill/>
            <a:miter lim="800000"/>
            <a:headEnd/>
            <a:tailEnd/>
          </a:ln>
        </p:spPr>
        <p:txBody>
          <a:bodyPr lIns="90475" tIns="44444" rIns="90475" bIns="44444">
            <a:spAutoFit/>
          </a:bodyPr>
          <a:lstStyle/>
          <a:p>
            <a:pPr defTabSz="762214">
              <a:lnSpc>
                <a:spcPct val="90000"/>
              </a:lnSpc>
            </a:pPr>
            <a:r>
              <a:rPr lang="el-GR" sz="1700" b="1" dirty="0">
                <a:solidFill>
                  <a:srgbClr val="000000"/>
                </a:solidFill>
              </a:rPr>
              <a:t> Αξιοπιστία</a:t>
            </a:r>
            <a:endParaRPr lang="en-US" sz="1700" b="1" dirty="0">
              <a:solidFill>
                <a:srgbClr val="000000"/>
              </a:solidFill>
            </a:endParaRPr>
          </a:p>
        </p:txBody>
      </p:sp>
      <p:sp>
        <p:nvSpPr>
          <p:cNvPr id="41996" name="Oval 22"/>
          <p:cNvSpPr>
            <a:spLocks noChangeArrowheads="1"/>
          </p:cNvSpPr>
          <p:nvPr/>
        </p:nvSpPr>
        <p:spPr bwMode="auto">
          <a:xfrm>
            <a:off x="3811765" y="2127818"/>
            <a:ext cx="1439333" cy="659946"/>
          </a:xfrm>
          <a:prstGeom prst="ellipse">
            <a:avLst/>
          </a:prstGeom>
          <a:solidFill>
            <a:srgbClr val="66FFFF"/>
          </a:solidFill>
          <a:ln w="12700">
            <a:solidFill>
              <a:srgbClr val="000000"/>
            </a:solidFill>
            <a:round/>
            <a:headEnd/>
            <a:tailEnd/>
          </a:ln>
        </p:spPr>
        <p:txBody>
          <a:bodyPr wrap="none" lIns="100008" tIns="50004" rIns="100008" bIns="50004" anchor="ctr"/>
          <a:lstStyle/>
          <a:p>
            <a:endParaRPr lang="el-GR" dirty="0"/>
          </a:p>
        </p:txBody>
      </p:sp>
      <p:sp>
        <p:nvSpPr>
          <p:cNvPr id="41997" name="Rectangle 23"/>
          <p:cNvSpPr>
            <a:spLocks noChangeArrowheads="1"/>
          </p:cNvSpPr>
          <p:nvPr/>
        </p:nvSpPr>
        <p:spPr bwMode="auto">
          <a:xfrm>
            <a:off x="4014611" y="2284300"/>
            <a:ext cx="955493" cy="351366"/>
          </a:xfrm>
          <a:prstGeom prst="rect">
            <a:avLst/>
          </a:prstGeom>
          <a:noFill/>
          <a:ln w="12700">
            <a:noFill/>
            <a:miter lim="800000"/>
            <a:headEnd/>
            <a:tailEnd/>
          </a:ln>
        </p:spPr>
        <p:txBody>
          <a:bodyPr wrap="none" lIns="90475" tIns="44444" rIns="90475" bIns="44444">
            <a:spAutoFit/>
          </a:bodyPr>
          <a:lstStyle/>
          <a:p>
            <a:pPr defTabSz="762214"/>
            <a:r>
              <a:rPr lang="el-GR" sz="1700" b="1" dirty="0">
                <a:solidFill>
                  <a:srgbClr val="000000"/>
                </a:solidFill>
              </a:rPr>
              <a:t>Κόστος</a:t>
            </a:r>
            <a:endParaRPr lang="en-US" sz="1700" b="1" dirty="0">
              <a:solidFill>
                <a:srgbClr val="000000"/>
              </a:solidFill>
            </a:endParaRPr>
          </a:p>
        </p:txBody>
      </p:sp>
      <p:sp>
        <p:nvSpPr>
          <p:cNvPr id="41998" name="Oval 24"/>
          <p:cNvSpPr>
            <a:spLocks noChangeArrowheads="1"/>
          </p:cNvSpPr>
          <p:nvPr/>
        </p:nvSpPr>
        <p:spPr bwMode="auto">
          <a:xfrm>
            <a:off x="1359959" y="3030991"/>
            <a:ext cx="1439333" cy="659946"/>
          </a:xfrm>
          <a:prstGeom prst="ellipse">
            <a:avLst/>
          </a:prstGeom>
          <a:solidFill>
            <a:srgbClr val="66FF99"/>
          </a:solidFill>
          <a:ln w="12700">
            <a:solidFill>
              <a:srgbClr val="000000"/>
            </a:solidFill>
            <a:round/>
            <a:headEnd/>
            <a:tailEnd/>
          </a:ln>
        </p:spPr>
        <p:txBody>
          <a:bodyPr wrap="none" lIns="100008" tIns="50004" rIns="100008" bIns="50004" anchor="ctr"/>
          <a:lstStyle/>
          <a:p>
            <a:endParaRPr lang="el-GR" dirty="0"/>
          </a:p>
        </p:txBody>
      </p:sp>
      <p:sp>
        <p:nvSpPr>
          <p:cNvPr id="41999" name="Rectangle 25"/>
          <p:cNvSpPr>
            <a:spLocks noChangeArrowheads="1"/>
          </p:cNvSpPr>
          <p:nvPr/>
        </p:nvSpPr>
        <p:spPr bwMode="auto">
          <a:xfrm>
            <a:off x="1451682" y="3187474"/>
            <a:ext cx="1143108" cy="351366"/>
          </a:xfrm>
          <a:prstGeom prst="rect">
            <a:avLst/>
          </a:prstGeom>
          <a:noFill/>
          <a:ln w="12700">
            <a:noFill/>
            <a:miter lim="800000"/>
            <a:headEnd/>
            <a:tailEnd/>
          </a:ln>
        </p:spPr>
        <p:txBody>
          <a:bodyPr wrap="none" lIns="90475" tIns="44444" rIns="90475" bIns="44444">
            <a:spAutoFit/>
          </a:bodyPr>
          <a:lstStyle/>
          <a:p>
            <a:pPr defTabSz="762214"/>
            <a:r>
              <a:rPr lang="el-GR" sz="1700" b="1" dirty="0">
                <a:solidFill>
                  <a:srgbClr val="000000"/>
                </a:solidFill>
              </a:rPr>
              <a:t>Ταχύτητα</a:t>
            </a:r>
            <a:endParaRPr lang="en-US" sz="1700" b="1" dirty="0">
              <a:solidFill>
                <a:srgbClr val="000000"/>
              </a:solidFill>
            </a:endParaRPr>
          </a:p>
        </p:txBody>
      </p:sp>
      <p:sp>
        <p:nvSpPr>
          <p:cNvPr id="42000" name="Oval 26"/>
          <p:cNvSpPr>
            <a:spLocks noChangeArrowheads="1"/>
          </p:cNvSpPr>
          <p:nvPr/>
        </p:nvSpPr>
        <p:spPr bwMode="auto">
          <a:xfrm>
            <a:off x="1765654" y="4689362"/>
            <a:ext cx="1439333" cy="659946"/>
          </a:xfrm>
          <a:prstGeom prst="ellipse">
            <a:avLst/>
          </a:prstGeom>
          <a:solidFill>
            <a:srgbClr val="CCFF99"/>
          </a:solidFill>
          <a:ln w="12700">
            <a:solidFill>
              <a:srgbClr val="000000"/>
            </a:solidFill>
            <a:round/>
            <a:headEnd/>
            <a:tailEnd/>
          </a:ln>
        </p:spPr>
        <p:txBody>
          <a:bodyPr wrap="none" lIns="100008" tIns="50004" rIns="100008" bIns="50004" anchor="ctr"/>
          <a:lstStyle/>
          <a:p>
            <a:endParaRPr lang="el-GR" dirty="0"/>
          </a:p>
        </p:txBody>
      </p:sp>
      <p:sp>
        <p:nvSpPr>
          <p:cNvPr id="42001" name="Rectangle 27"/>
          <p:cNvSpPr>
            <a:spLocks noChangeArrowheads="1"/>
          </p:cNvSpPr>
          <p:nvPr/>
        </p:nvSpPr>
        <p:spPr bwMode="auto">
          <a:xfrm>
            <a:off x="1931459" y="4842443"/>
            <a:ext cx="1162402" cy="350384"/>
          </a:xfrm>
          <a:prstGeom prst="rect">
            <a:avLst/>
          </a:prstGeom>
          <a:noFill/>
          <a:ln w="12700">
            <a:noFill/>
            <a:miter lim="800000"/>
            <a:headEnd/>
            <a:tailEnd/>
          </a:ln>
        </p:spPr>
        <p:txBody>
          <a:bodyPr wrap="none" lIns="90475" tIns="44444" rIns="90475" bIns="44444">
            <a:spAutoFit/>
          </a:bodyPr>
          <a:lstStyle/>
          <a:p>
            <a:pPr defTabSz="762214"/>
            <a:r>
              <a:rPr lang="el-GR" sz="1700" b="1" dirty="0">
                <a:solidFill>
                  <a:srgbClr val="000000"/>
                </a:solidFill>
              </a:rPr>
              <a:t>Ποιότητα</a:t>
            </a:r>
            <a:endParaRPr lang="en-US" sz="1700" b="1" dirty="0">
              <a:solidFill>
                <a:srgbClr val="000000"/>
              </a:solidFill>
            </a:endParaRPr>
          </a:p>
        </p:txBody>
      </p:sp>
      <p:sp>
        <p:nvSpPr>
          <p:cNvPr id="42002" name="Oval 28"/>
          <p:cNvSpPr>
            <a:spLocks noChangeArrowheads="1"/>
          </p:cNvSpPr>
          <p:nvPr/>
        </p:nvSpPr>
        <p:spPr bwMode="auto">
          <a:xfrm>
            <a:off x="5572126" y="4685961"/>
            <a:ext cx="1441097" cy="661647"/>
          </a:xfrm>
          <a:prstGeom prst="ellipse">
            <a:avLst/>
          </a:prstGeom>
          <a:solidFill>
            <a:srgbClr val="66CCFF"/>
          </a:solidFill>
          <a:ln w="12700">
            <a:solidFill>
              <a:srgbClr val="000000"/>
            </a:solidFill>
            <a:round/>
            <a:headEnd/>
            <a:tailEnd/>
          </a:ln>
        </p:spPr>
        <p:txBody>
          <a:bodyPr wrap="none" lIns="100008" tIns="50004" rIns="100008" bIns="50004" anchor="ctr"/>
          <a:lstStyle/>
          <a:p>
            <a:endParaRPr lang="el-GR" dirty="0"/>
          </a:p>
        </p:txBody>
      </p:sp>
      <p:sp>
        <p:nvSpPr>
          <p:cNvPr id="42003" name="Rectangle 29"/>
          <p:cNvSpPr>
            <a:spLocks noChangeArrowheads="1"/>
          </p:cNvSpPr>
          <p:nvPr/>
        </p:nvSpPr>
        <p:spPr bwMode="auto">
          <a:xfrm>
            <a:off x="5852584" y="4842443"/>
            <a:ext cx="1194153" cy="350384"/>
          </a:xfrm>
          <a:prstGeom prst="rect">
            <a:avLst/>
          </a:prstGeom>
          <a:noFill/>
          <a:ln w="12700">
            <a:noFill/>
            <a:miter lim="800000"/>
            <a:headEnd/>
            <a:tailEnd/>
          </a:ln>
        </p:spPr>
        <p:txBody>
          <a:bodyPr lIns="90475" tIns="44444" rIns="90475" bIns="44444">
            <a:spAutoFit/>
          </a:bodyPr>
          <a:lstStyle/>
          <a:p>
            <a:pPr defTabSz="762214"/>
            <a:r>
              <a:rPr lang="el-GR" sz="1700" b="1" dirty="0">
                <a:solidFill>
                  <a:srgbClr val="000000"/>
                </a:solidFill>
              </a:rPr>
              <a:t>Ευελιξία</a:t>
            </a:r>
            <a:endParaRPr lang="en-US" sz="1700" b="1" dirty="0">
              <a:solidFill>
                <a:srgbClr val="000000"/>
              </a:solidFill>
            </a:endParaRPr>
          </a:p>
        </p:txBody>
      </p:sp>
      <p:sp>
        <p:nvSpPr>
          <p:cNvPr id="42004" name="Rectangle 30"/>
          <p:cNvSpPr>
            <a:spLocks noChangeArrowheads="1"/>
          </p:cNvSpPr>
          <p:nvPr/>
        </p:nvSpPr>
        <p:spPr bwMode="auto">
          <a:xfrm>
            <a:off x="0" y="163286"/>
            <a:ext cx="9144000" cy="889450"/>
          </a:xfrm>
          <a:prstGeom prst="rect">
            <a:avLst/>
          </a:prstGeom>
          <a:noFill/>
          <a:ln w="9525">
            <a:noFill/>
            <a:miter lim="800000"/>
            <a:headEnd/>
            <a:tailEnd/>
          </a:ln>
        </p:spPr>
        <p:txBody>
          <a:bodyPr lIns="91427" tIns="45713" rIns="91427" bIns="45713" anchor="ctr"/>
          <a:lstStyle/>
          <a:p>
            <a:pPr algn="ctr" defTabSz="915004">
              <a:lnSpc>
                <a:spcPct val="90000"/>
              </a:lnSpc>
            </a:pPr>
            <a:r>
              <a:rPr lang="el-GR" sz="3600" b="1" dirty="0">
                <a:solidFill>
                  <a:srgbClr val="C00000"/>
                </a:solidFill>
              </a:rPr>
              <a:t>Οι 5 στόχοι της </a:t>
            </a:r>
            <a:r>
              <a:rPr lang="el-GR" sz="3600" b="1" dirty="0" smtClean="0">
                <a:solidFill>
                  <a:srgbClr val="C00000"/>
                </a:solidFill>
              </a:rPr>
              <a:t>Διοίκησης </a:t>
            </a:r>
            <a:r>
              <a:rPr lang="el-GR" sz="3600" b="1" dirty="0">
                <a:solidFill>
                  <a:srgbClr val="C00000"/>
                </a:solidFill>
              </a:rPr>
              <a:t>Λειτουργιών</a:t>
            </a:r>
            <a:endParaRPr lang="en-US" sz="3600" b="1" dirty="0">
              <a:solidFill>
                <a:srgbClr val="C00000"/>
              </a:solidFill>
            </a:endParaRPr>
          </a:p>
        </p:txBody>
      </p:sp>
      <p:sp>
        <p:nvSpPr>
          <p:cNvPr id="42005" name="Text Box 33"/>
          <p:cNvSpPr txBox="1">
            <a:spLocks noChangeArrowheads="1"/>
          </p:cNvSpPr>
          <p:nvPr/>
        </p:nvSpPr>
        <p:spPr bwMode="auto">
          <a:xfrm>
            <a:off x="3212042" y="6051777"/>
            <a:ext cx="3448190" cy="408761"/>
          </a:xfrm>
          <a:prstGeom prst="rect">
            <a:avLst/>
          </a:prstGeom>
          <a:noFill/>
          <a:ln w="9525">
            <a:noFill/>
            <a:miter lim="800000"/>
            <a:headEnd/>
            <a:tailEnd/>
          </a:ln>
        </p:spPr>
        <p:txBody>
          <a:bodyPr wrap="square" lIns="100008" tIns="50004" rIns="100008" bIns="50004">
            <a:spAutoFit/>
          </a:bodyPr>
          <a:lstStyle/>
          <a:p>
            <a:pPr>
              <a:spcBef>
                <a:spcPct val="50000"/>
              </a:spcBef>
            </a:pPr>
            <a:r>
              <a:rPr lang="el-GR" sz="2000" b="1" dirty="0">
                <a:solidFill>
                  <a:srgbClr val="FF3300"/>
                </a:solidFill>
              </a:rPr>
              <a:t>Εξωτερικό περιβάλλον</a:t>
            </a:r>
          </a:p>
        </p:txBody>
      </p:sp>
      <p:sp>
        <p:nvSpPr>
          <p:cNvPr id="792611" name="Text Box 35"/>
          <p:cNvSpPr txBox="1">
            <a:spLocks noChangeArrowheads="1"/>
          </p:cNvSpPr>
          <p:nvPr/>
        </p:nvSpPr>
        <p:spPr bwMode="auto">
          <a:xfrm>
            <a:off x="331612" y="6363041"/>
            <a:ext cx="6480528" cy="501094"/>
          </a:xfrm>
          <a:prstGeom prst="rect">
            <a:avLst/>
          </a:prstGeom>
          <a:noFill/>
          <a:ln w="9525">
            <a:noFill/>
            <a:miter lim="800000"/>
            <a:headEnd/>
            <a:tailEnd/>
          </a:ln>
          <a:effectLst/>
        </p:spPr>
        <p:txBody>
          <a:bodyPr lIns="100008" tIns="50004" rIns="100008" bIns="50004">
            <a:spAutoFit/>
          </a:bodyPr>
          <a:lstStyle/>
          <a:p>
            <a:pPr>
              <a:spcBef>
                <a:spcPct val="50000"/>
              </a:spcBef>
              <a:defRPr/>
            </a:pPr>
            <a:r>
              <a:rPr lang="el-GR" sz="1300" dirty="0">
                <a:solidFill>
                  <a:schemeClr val="accent2"/>
                </a:solidFill>
                <a:effectLst>
                  <a:outerShdw blurRad="38100" dist="38100" dir="2700000" algn="tl">
                    <a:srgbClr val="000000"/>
                  </a:outerShdw>
                </a:effectLst>
              </a:rPr>
              <a:t>Πηγή: </a:t>
            </a:r>
            <a:r>
              <a:rPr lang="en-GB" sz="1300" dirty="0">
                <a:solidFill>
                  <a:schemeClr val="accent2"/>
                </a:solidFill>
                <a:effectLst>
                  <a:outerShdw blurRad="38100" dist="38100" dir="2700000" algn="tl">
                    <a:srgbClr val="000000"/>
                  </a:outerShdw>
                </a:effectLst>
              </a:rPr>
              <a:t>Operations management / N. Slack, S. Chambers, R. Johnston. – 6th edition, Pearson, 2010.</a:t>
            </a:r>
            <a:r>
              <a:rPr lang="el-GR" sz="1300" dirty="0">
                <a:solidFill>
                  <a:schemeClr val="accent2"/>
                </a:solidFill>
                <a:effectLst>
                  <a:outerShdw blurRad="38100" dist="38100" dir="2700000" algn="tl">
                    <a:srgbClr val="000000"/>
                  </a:outerShdw>
                </a:effectLst>
              </a:rPr>
              <a:t>, Σχεδιάγραμμα 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44929"/>
            <a:ext cx="9036495" cy="663791"/>
          </a:xfrm>
        </p:spPr>
        <p:txBody>
          <a:bodyPr/>
          <a:lstStyle/>
          <a:p>
            <a:pPr eaLnBrk="1" hangingPunct="1"/>
            <a:r>
              <a:rPr lang="el-GR" sz="3200" b="1" dirty="0" smtClean="0">
                <a:solidFill>
                  <a:srgbClr val="006600"/>
                </a:solidFill>
              </a:rPr>
              <a:t>Ο φαύλος κύκλος των επιπτώσεων λόγω μείωσης της παραγωγικότητας </a:t>
            </a:r>
          </a:p>
        </p:txBody>
      </p:sp>
      <p:sp>
        <p:nvSpPr>
          <p:cNvPr id="2" name="Slide Number Placeholder 3"/>
          <p:cNvSpPr>
            <a:spLocks noGrp="1"/>
          </p:cNvSpPr>
          <p:nvPr>
            <p:ph type="sldNum" sz="quarter" idx="12"/>
          </p:nvPr>
        </p:nvSpPr>
        <p:spPr/>
        <p:txBody>
          <a:bodyPr/>
          <a:lstStyle/>
          <a:p>
            <a:pPr defTabSz="915004">
              <a:defRPr/>
            </a:pPr>
            <a:fld id="{8FBD80C3-735F-46A3-B4B9-4D30BA30C469}" type="slidenum">
              <a:rPr lang="en-US"/>
              <a:pPr defTabSz="915004">
                <a:defRPr/>
              </a:pPr>
              <a:t>83</a:t>
            </a:fld>
            <a:endParaRPr lang="en-US" dirty="0"/>
          </a:p>
        </p:txBody>
      </p:sp>
      <p:grpSp>
        <p:nvGrpSpPr>
          <p:cNvPr id="3" name="Group 3"/>
          <p:cNvGrpSpPr>
            <a:grpSpLocks/>
          </p:cNvGrpSpPr>
          <p:nvPr/>
        </p:nvGrpSpPr>
        <p:grpSpPr bwMode="auto">
          <a:xfrm>
            <a:off x="179512" y="1340768"/>
            <a:ext cx="8712968" cy="4713905"/>
            <a:chOff x="240" y="864"/>
            <a:chExt cx="4416" cy="2408"/>
          </a:xfrm>
        </p:grpSpPr>
        <p:sp>
          <p:nvSpPr>
            <p:cNvPr id="11269" name="Text Box 4"/>
            <p:cNvSpPr txBox="1">
              <a:spLocks noChangeArrowheads="1"/>
            </p:cNvSpPr>
            <p:nvPr/>
          </p:nvSpPr>
          <p:spPr bwMode="auto">
            <a:xfrm>
              <a:off x="480" y="864"/>
              <a:ext cx="1488" cy="362"/>
            </a:xfrm>
            <a:prstGeom prst="rect">
              <a:avLst/>
            </a:prstGeom>
            <a:solidFill>
              <a:srgbClr val="FFCCFF"/>
            </a:solidFill>
            <a:ln w="12700">
              <a:solidFill>
                <a:schemeClr val="bg2"/>
              </a:solidFill>
              <a:miter lim="800000"/>
              <a:headEnd/>
              <a:tailEnd/>
            </a:ln>
          </p:spPr>
          <p:txBody>
            <a:bodyPr>
              <a:spAutoFit/>
            </a:bodyPr>
            <a:lstStyle/>
            <a:p>
              <a:pPr>
                <a:spcBef>
                  <a:spcPct val="50000"/>
                </a:spcBef>
              </a:pPr>
              <a:r>
                <a:rPr lang="el-GR" sz="2000" b="1" dirty="0"/>
                <a:t>1. Αύξηση μοναδιαίου κόστους παραγωγής</a:t>
              </a:r>
            </a:p>
          </p:txBody>
        </p:sp>
        <p:sp>
          <p:nvSpPr>
            <p:cNvPr id="11270" name="Text Box 5"/>
            <p:cNvSpPr txBox="1">
              <a:spLocks noChangeArrowheads="1"/>
            </p:cNvSpPr>
            <p:nvPr/>
          </p:nvSpPr>
          <p:spPr bwMode="auto">
            <a:xfrm>
              <a:off x="240" y="1566"/>
              <a:ext cx="1488" cy="362"/>
            </a:xfrm>
            <a:prstGeom prst="rect">
              <a:avLst/>
            </a:prstGeom>
            <a:solidFill>
              <a:srgbClr val="FFCCFF"/>
            </a:solidFill>
            <a:ln w="12700">
              <a:solidFill>
                <a:schemeClr val="bg2"/>
              </a:solidFill>
              <a:miter lim="800000"/>
              <a:headEnd/>
              <a:tailEnd/>
            </a:ln>
          </p:spPr>
          <p:txBody>
            <a:bodyPr>
              <a:spAutoFit/>
            </a:bodyPr>
            <a:lstStyle/>
            <a:p>
              <a:pPr>
                <a:spcBef>
                  <a:spcPct val="50000"/>
                </a:spcBef>
              </a:pPr>
              <a:r>
                <a:rPr lang="el-GR" sz="2000" b="1" dirty="0"/>
                <a:t>2. Αύξηση τιμής του προϊόντος</a:t>
              </a:r>
            </a:p>
          </p:txBody>
        </p:sp>
        <p:sp>
          <p:nvSpPr>
            <p:cNvPr id="11271" name="Text Box 6"/>
            <p:cNvSpPr txBox="1">
              <a:spLocks noChangeArrowheads="1"/>
            </p:cNvSpPr>
            <p:nvPr/>
          </p:nvSpPr>
          <p:spPr bwMode="auto">
            <a:xfrm>
              <a:off x="240" y="2286"/>
              <a:ext cx="1488" cy="362"/>
            </a:xfrm>
            <a:prstGeom prst="rect">
              <a:avLst/>
            </a:prstGeom>
            <a:solidFill>
              <a:srgbClr val="FFCCFF"/>
            </a:solidFill>
            <a:ln w="12700">
              <a:solidFill>
                <a:schemeClr val="bg2"/>
              </a:solidFill>
              <a:miter lim="800000"/>
              <a:headEnd/>
              <a:tailEnd/>
            </a:ln>
          </p:spPr>
          <p:txBody>
            <a:bodyPr>
              <a:spAutoFit/>
            </a:bodyPr>
            <a:lstStyle/>
            <a:p>
              <a:pPr>
                <a:spcBef>
                  <a:spcPct val="50000"/>
                </a:spcBef>
              </a:pPr>
              <a:r>
                <a:rPr lang="el-GR" sz="2000" b="1" dirty="0"/>
                <a:t>3. Μείωση ανταγωνιστικότητας</a:t>
              </a:r>
            </a:p>
          </p:txBody>
        </p:sp>
        <p:sp>
          <p:nvSpPr>
            <p:cNvPr id="11272" name="Text Box 7"/>
            <p:cNvSpPr txBox="1">
              <a:spLocks noChangeArrowheads="1"/>
            </p:cNvSpPr>
            <p:nvPr/>
          </p:nvSpPr>
          <p:spPr bwMode="auto">
            <a:xfrm>
              <a:off x="720" y="2910"/>
              <a:ext cx="1488" cy="362"/>
            </a:xfrm>
            <a:prstGeom prst="rect">
              <a:avLst/>
            </a:prstGeom>
            <a:solidFill>
              <a:srgbClr val="FFCCFF"/>
            </a:solidFill>
            <a:ln w="12700">
              <a:solidFill>
                <a:schemeClr val="bg2"/>
              </a:solidFill>
              <a:miter lim="800000"/>
              <a:headEnd/>
              <a:tailEnd/>
            </a:ln>
          </p:spPr>
          <p:txBody>
            <a:bodyPr>
              <a:spAutoFit/>
            </a:bodyPr>
            <a:lstStyle/>
            <a:p>
              <a:pPr>
                <a:spcBef>
                  <a:spcPct val="50000"/>
                </a:spcBef>
              </a:pPr>
              <a:r>
                <a:rPr lang="el-GR" sz="2000" b="1" dirty="0"/>
                <a:t>4. Μείωση μεριδίου αγοράς</a:t>
              </a:r>
            </a:p>
          </p:txBody>
        </p:sp>
        <p:sp>
          <p:nvSpPr>
            <p:cNvPr id="11273" name="Text Box 8"/>
            <p:cNvSpPr txBox="1">
              <a:spLocks noChangeArrowheads="1"/>
            </p:cNvSpPr>
            <p:nvPr/>
          </p:nvSpPr>
          <p:spPr bwMode="auto">
            <a:xfrm>
              <a:off x="2736" y="2736"/>
              <a:ext cx="1811" cy="519"/>
            </a:xfrm>
            <a:prstGeom prst="rect">
              <a:avLst/>
            </a:prstGeom>
            <a:solidFill>
              <a:srgbClr val="FFCCFF"/>
            </a:solidFill>
            <a:ln w="12700">
              <a:solidFill>
                <a:schemeClr val="bg2"/>
              </a:solidFill>
              <a:miter lim="800000"/>
              <a:headEnd/>
              <a:tailEnd/>
            </a:ln>
          </p:spPr>
          <p:txBody>
            <a:bodyPr wrap="square">
              <a:spAutoFit/>
            </a:bodyPr>
            <a:lstStyle/>
            <a:p>
              <a:pPr>
                <a:spcBef>
                  <a:spcPct val="50000"/>
                </a:spcBef>
              </a:pPr>
              <a:r>
                <a:rPr lang="el-GR" sz="2000" b="1" dirty="0"/>
                <a:t>5. Μείωση κερδών (</a:t>
              </a:r>
              <a:r>
                <a:rPr lang="el-GR" sz="2000" b="1" dirty="0" smtClean="0"/>
                <a:t>δηλαδή </a:t>
              </a:r>
              <a:r>
                <a:rPr lang="el-GR" sz="2000" b="1" dirty="0"/>
                <a:t>μείωση  αποδοτικότητας της επιχείρησης).</a:t>
              </a:r>
            </a:p>
          </p:txBody>
        </p:sp>
        <p:sp>
          <p:nvSpPr>
            <p:cNvPr id="11274" name="Text Box 9"/>
            <p:cNvSpPr txBox="1">
              <a:spLocks noChangeArrowheads="1"/>
            </p:cNvSpPr>
            <p:nvPr/>
          </p:nvSpPr>
          <p:spPr bwMode="auto">
            <a:xfrm>
              <a:off x="2880" y="1632"/>
              <a:ext cx="1776" cy="676"/>
            </a:xfrm>
            <a:prstGeom prst="rect">
              <a:avLst/>
            </a:prstGeom>
            <a:solidFill>
              <a:srgbClr val="FFCCFF"/>
            </a:solidFill>
            <a:ln w="12700">
              <a:solidFill>
                <a:schemeClr val="bg2"/>
              </a:solidFill>
              <a:miter lim="800000"/>
              <a:headEnd/>
              <a:tailEnd/>
            </a:ln>
          </p:spPr>
          <p:txBody>
            <a:bodyPr>
              <a:spAutoFit/>
            </a:bodyPr>
            <a:lstStyle/>
            <a:p>
              <a:pPr>
                <a:spcBef>
                  <a:spcPct val="50000"/>
                </a:spcBef>
              </a:pPr>
              <a:r>
                <a:rPr lang="el-GR" sz="2000" b="1" dirty="0"/>
                <a:t>6. Αρνητικές επιπτώσεις στους συντελεστές</a:t>
              </a:r>
              <a:r>
                <a:rPr lang="en-US" sz="2000" b="1" dirty="0"/>
                <a:t> </a:t>
              </a:r>
              <a:r>
                <a:rPr lang="el-GR" sz="2000" b="1" dirty="0"/>
                <a:t>της παραγωγής (προσωπικό, μηχανές, κέρδη μετόχων)</a:t>
              </a:r>
            </a:p>
          </p:txBody>
        </p:sp>
        <p:sp>
          <p:nvSpPr>
            <p:cNvPr id="11275" name="Text Box 10"/>
            <p:cNvSpPr txBox="1">
              <a:spLocks noChangeArrowheads="1"/>
            </p:cNvSpPr>
            <p:nvPr/>
          </p:nvSpPr>
          <p:spPr bwMode="auto">
            <a:xfrm>
              <a:off x="2496" y="912"/>
              <a:ext cx="1488" cy="362"/>
            </a:xfrm>
            <a:prstGeom prst="rect">
              <a:avLst/>
            </a:prstGeom>
            <a:solidFill>
              <a:srgbClr val="FFCCFF"/>
            </a:solidFill>
            <a:ln w="12700">
              <a:solidFill>
                <a:schemeClr val="bg2"/>
              </a:solidFill>
              <a:miter lim="800000"/>
              <a:headEnd/>
              <a:tailEnd/>
            </a:ln>
          </p:spPr>
          <p:txBody>
            <a:bodyPr>
              <a:spAutoFit/>
            </a:bodyPr>
            <a:lstStyle/>
            <a:p>
              <a:pPr>
                <a:spcBef>
                  <a:spcPct val="50000"/>
                </a:spcBef>
              </a:pPr>
              <a:r>
                <a:rPr lang="el-GR" sz="2000" b="1" dirty="0"/>
                <a:t>7. Νέα μείωση παραγωγικότητας</a:t>
              </a:r>
            </a:p>
          </p:txBody>
        </p:sp>
        <p:cxnSp>
          <p:nvCxnSpPr>
            <p:cNvPr id="11276" name="AutoShape 11"/>
            <p:cNvCxnSpPr>
              <a:cxnSpLocks noChangeShapeType="1"/>
              <a:stCxn id="11270" idx="2"/>
              <a:endCxn id="11271" idx="0"/>
            </p:cNvCxnSpPr>
            <p:nvPr/>
          </p:nvCxnSpPr>
          <p:spPr bwMode="auto">
            <a:xfrm>
              <a:off x="984" y="1928"/>
              <a:ext cx="0" cy="358"/>
            </a:xfrm>
            <a:prstGeom prst="straightConnector1">
              <a:avLst/>
            </a:prstGeom>
            <a:noFill/>
            <a:ln w="28575">
              <a:solidFill>
                <a:srgbClr val="FF0000"/>
              </a:solidFill>
              <a:round/>
              <a:headEnd/>
              <a:tailEnd type="triangle" w="med" len="med"/>
            </a:ln>
          </p:spPr>
        </p:cxnSp>
        <p:sp>
          <p:nvSpPr>
            <p:cNvPr id="11277" name="Line 12"/>
            <p:cNvSpPr>
              <a:spLocks noChangeShapeType="1"/>
            </p:cNvSpPr>
            <p:nvPr/>
          </p:nvSpPr>
          <p:spPr bwMode="auto">
            <a:xfrm>
              <a:off x="1008" y="2736"/>
              <a:ext cx="240" cy="192"/>
            </a:xfrm>
            <a:prstGeom prst="line">
              <a:avLst/>
            </a:prstGeom>
            <a:noFill/>
            <a:ln w="28575">
              <a:solidFill>
                <a:srgbClr val="FF0000"/>
              </a:solidFill>
              <a:round/>
              <a:headEnd/>
              <a:tailEnd type="triangle" w="med" len="med"/>
            </a:ln>
          </p:spPr>
          <p:txBody>
            <a:bodyPr/>
            <a:lstStyle/>
            <a:p>
              <a:endParaRPr lang="el-GR" dirty="0"/>
            </a:p>
          </p:txBody>
        </p:sp>
        <p:sp>
          <p:nvSpPr>
            <p:cNvPr id="11278" name="Line 13"/>
            <p:cNvSpPr>
              <a:spLocks noChangeShapeType="1"/>
            </p:cNvSpPr>
            <p:nvPr/>
          </p:nvSpPr>
          <p:spPr bwMode="auto">
            <a:xfrm flipH="1">
              <a:off x="1008" y="1296"/>
              <a:ext cx="240" cy="288"/>
            </a:xfrm>
            <a:prstGeom prst="line">
              <a:avLst/>
            </a:prstGeom>
            <a:noFill/>
            <a:ln w="28575">
              <a:solidFill>
                <a:srgbClr val="FF0000"/>
              </a:solidFill>
              <a:round/>
              <a:headEnd/>
              <a:tailEnd type="triangle" w="med" len="med"/>
            </a:ln>
          </p:spPr>
          <p:txBody>
            <a:bodyPr/>
            <a:lstStyle/>
            <a:p>
              <a:endParaRPr lang="el-GR" dirty="0"/>
            </a:p>
          </p:txBody>
        </p:sp>
        <p:sp>
          <p:nvSpPr>
            <p:cNvPr id="11279" name="Line 14"/>
            <p:cNvSpPr>
              <a:spLocks noChangeShapeType="1"/>
            </p:cNvSpPr>
            <p:nvPr/>
          </p:nvSpPr>
          <p:spPr bwMode="auto">
            <a:xfrm flipV="1">
              <a:off x="2208" y="3120"/>
              <a:ext cx="528" cy="0"/>
            </a:xfrm>
            <a:prstGeom prst="line">
              <a:avLst/>
            </a:prstGeom>
            <a:noFill/>
            <a:ln w="28575">
              <a:solidFill>
                <a:srgbClr val="FF0000"/>
              </a:solidFill>
              <a:round/>
              <a:headEnd/>
              <a:tailEnd type="triangle" w="med" len="med"/>
            </a:ln>
          </p:spPr>
          <p:txBody>
            <a:bodyPr/>
            <a:lstStyle/>
            <a:p>
              <a:endParaRPr lang="el-GR" dirty="0"/>
            </a:p>
          </p:txBody>
        </p:sp>
        <p:sp>
          <p:nvSpPr>
            <p:cNvPr id="11280" name="Line 15"/>
            <p:cNvSpPr>
              <a:spLocks noChangeShapeType="1"/>
            </p:cNvSpPr>
            <p:nvPr/>
          </p:nvSpPr>
          <p:spPr bwMode="auto">
            <a:xfrm flipV="1">
              <a:off x="3600" y="2448"/>
              <a:ext cx="144" cy="288"/>
            </a:xfrm>
            <a:prstGeom prst="line">
              <a:avLst/>
            </a:prstGeom>
            <a:noFill/>
            <a:ln w="28575">
              <a:solidFill>
                <a:srgbClr val="FF0000"/>
              </a:solidFill>
              <a:round/>
              <a:headEnd/>
              <a:tailEnd type="triangle" w="med" len="med"/>
            </a:ln>
          </p:spPr>
          <p:txBody>
            <a:bodyPr/>
            <a:lstStyle/>
            <a:p>
              <a:endParaRPr lang="el-GR" dirty="0"/>
            </a:p>
          </p:txBody>
        </p:sp>
        <p:sp>
          <p:nvSpPr>
            <p:cNvPr id="11281" name="Line 16"/>
            <p:cNvSpPr>
              <a:spLocks noChangeShapeType="1"/>
            </p:cNvSpPr>
            <p:nvPr/>
          </p:nvSpPr>
          <p:spPr bwMode="auto">
            <a:xfrm flipH="1" flipV="1">
              <a:off x="3216" y="1344"/>
              <a:ext cx="624" cy="288"/>
            </a:xfrm>
            <a:prstGeom prst="line">
              <a:avLst/>
            </a:prstGeom>
            <a:noFill/>
            <a:ln w="28575">
              <a:solidFill>
                <a:srgbClr val="FF0000"/>
              </a:solidFill>
              <a:round/>
              <a:headEnd/>
              <a:tailEnd type="triangle" w="med" len="med"/>
            </a:ln>
          </p:spPr>
          <p:txBody>
            <a:bodyPr/>
            <a:lstStyle/>
            <a:p>
              <a:endParaRPr lang="el-GR" dirty="0"/>
            </a:p>
          </p:txBody>
        </p:sp>
        <p:sp>
          <p:nvSpPr>
            <p:cNvPr id="11282" name="Line 17"/>
            <p:cNvSpPr>
              <a:spLocks noChangeShapeType="1"/>
            </p:cNvSpPr>
            <p:nvPr/>
          </p:nvSpPr>
          <p:spPr bwMode="auto">
            <a:xfrm flipH="1">
              <a:off x="1968" y="1104"/>
              <a:ext cx="528" cy="0"/>
            </a:xfrm>
            <a:prstGeom prst="line">
              <a:avLst/>
            </a:prstGeom>
            <a:noFill/>
            <a:ln w="28575">
              <a:solidFill>
                <a:srgbClr val="FF0000"/>
              </a:solidFill>
              <a:round/>
              <a:headEnd/>
              <a:tailEnd type="triangle" w="med" len="med"/>
            </a:ln>
          </p:spPr>
          <p:txBody>
            <a:bodyPr/>
            <a:lstStyle/>
            <a:p>
              <a:endParaRPr lang="el-GR" dirty="0"/>
            </a:p>
          </p:txBody>
        </p:sp>
      </p:gr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44928"/>
            <a:ext cx="8964488" cy="734786"/>
          </a:xfrm>
        </p:spPr>
        <p:txBody>
          <a:bodyPr/>
          <a:lstStyle/>
          <a:p>
            <a:pPr eaLnBrk="1" hangingPunct="1"/>
            <a:r>
              <a:rPr lang="el-GR" sz="3200" dirty="0" smtClean="0">
                <a:solidFill>
                  <a:srgbClr val="C00000"/>
                </a:solidFill>
              </a:rPr>
              <a:t>Οι  επιπτώσεις της μειωμένης παραγωγικότητας στην εθνική οικονομία</a:t>
            </a:r>
            <a:r>
              <a:rPr lang="en-US" sz="3200" dirty="0" smtClean="0">
                <a:solidFill>
                  <a:srgbClr val="C00000"/>
                </a:solidFill>
              </a:rPr>
              <a:t> </a:t>
            </a:r>
            <a:endParaRPr lang="el-GR" sz="3200" dirty="0" smtClean="0">
              <a:solidFill>
                <a:srgbClr val="C00000"/>
              </a:solidFill>
            </a:endParaRPr>
          </a:p>
        </p:txBody>
      </p:sp>
      <p:sp>
        <p:nvSpPr>
          <p:cNvPr id="12291" name="Rectangle 3"/>
          <p:cNvSpPr>
            <a:spLocks noGrp="1" noChangeArrowheads="1"/>
          </p:cNvSpPr>
          <p:nvPr>
            <p:ph idx="1"/>
          </p:nvPr>
        </p:nvSpPr>
        <p:spPr>
          <a:xfrm>
            <a:off x="0" y="1268866"/>
            <a:ext cx="9144000" cy="5371420"/>
          </a:xfrm>
        </p:spPr>
        <p:txBody>
          <a:bodyPr/>
          <a:lstStyle/>
          <a:p>
            <a:pPr marL="500040" indent="-500040" eaLnBrk="1" hangingPunct="1"/>
            <a:r>
              <a:rPr lang="el-GR" sz="2400" dirty="0" smtClean="0"/>
              <a:t>Όταν υπάρχει μείωση της παραγωγικότητα τότε φαινόμενο γενικεύεται σε πολλούς οικονομικούς κλάδους και έχουμε:</a:t>
            </a:r>
          </a:p>
          <a:p>
            <a:pPr marL="500040" indent="-500040" eaLnBrk="1" hangingPunct="1">
              <a:buFont typeface="Symbol" pitchFamily="18" charset="2"/>
              <a:buAutoNum type="arabicPeriod"/>
            </a:pPr>
            <a:r>
              <a:rPr lang="el-GR" sz="2400" dirty="0" smtClean="0"/>
              <a:t>Σημαντική αύξηση πληθωρισμού σε σχέση με άλλες χώρες.</a:t>
            </a:r>
          </a:p>
          <a:p>
            <a:pPr marL="500040" indent="-500040" eaLnBrk="1" hangingPunct="1">
              <a:buFont typeface="Symbol" pitchFamily="18" charset="2"/>
              <a:buAutoNum type="arabicPeriod"/>
            </a:pPr>
            <a:r>
              <a:rPr lang="el-GR" sz="2400" dirty="0" smtClean="0"/>
              <a:t>Αύξηση της ανεργίας.</a:t>
            </a:r>
          </a:p>
          <a:p>
            <a:pPr marL="500040" indent="-500040" eaLnBrk="1" hangingPunct="1">
              <a:buFont typeface="Symbol" pitchFamily="18" charset="2"/>
              <a:buAutoNum type="arabicPeriod"/>
            </a:pPr>
            <a:r>
              <a:rPr lang="el-GR" sz="2400" dirty="0" smtClean="0"/>
              <a:t>Επιδείνωση του εμπορικού ισοζυγίου λόγω αδυναμίας εξαγωγών (τα εγχώρια προϊόντα είναι λιγότερα ανταγωνιστικά από τα εισαγόμενα).</a:t>
            </a:r>
          </a:p>
          <a:p>
            <a:pPr marL="500040" indent="-500040" defTabSz="914272" eaLnBrk="1" fontAlgn="auto" hangingPunct="1">
              <a:spcAft>
                <a:spcPts val="0"/>
              </a:spcAft>
              <a:buNone/>
              <a:defRPr/>
            </a:pPr>
            <a:r>
              <a:rPr lang="el-GR" sz="2400" dirty="0" smtClean="0"/>
              <a:t>4. Εξασθένηση του εθνικού νομίσματος (πιθανή υποτίμηση).</a:t>
            </a:r>
          </a:p>
          <a:p>
            <a:pPr marL="500040" indent="-500040" defTabSz="914272" eaLnBrk="1" fontAlgn="auto" hangingPunct="1">
              <a:spcAft>
                <a:spcPts val="0"/>
              </a:spcAft>
              <a:buNone/>
              <a:defRPr/>
            </a:pPr>
            <a:r>
              <a:rPr lang="el-GR" sz="2400" dirty="0" smtClean="0"/>
              <a:t>5. Απώλεια ανταγωνιστικότητας σε εθνική κλίμακα (χάσιμο σημαντικού μεριδίου σε ξένες αγορές).</a:t>
            </a:r>
          </a:p>
          <a:p>
            <a:pPr marL="500040" indent="-500040" defTabSz="914272" eaLnBrk="1" fontAlgn="auto" hangingPunct="1">
              <a:spcAft>
                <a:spcPts val="0"/>
              </a:spcAft>
              <a:buNone/>
              <a:defRPr/>
            </a:pPr>
            <a:r>
              <a:rPr lang="el-GR" sz="2400" dirty="0" smtClean="0"/>
              <a:t>6. Πτώση του βιοτικού επιπέδου για πολλές κατηγορίες εργαζομένων.</a:t>
            </a:r>
          </a:p>
          <a:p>
            <a:pPr marL="500040" indent="-500040" eaLnBrk="1" hangingPunct="1">
              <a:buFont typeface="Symbol" pitchFamily="18" charset="2"/>
              <a:buAutoNum type="arabicPeriod"/>
            </a:pPr>
            <a:endParaRPr lang="el-GR" sz="2400" dirty="0" smtClean="0"/>
          </a:p>
        </p:txBody>
      </p:sp>
      <p:sp>
        <p:nvSpPr>
          <p:cNvPr id="2" name="Slide Number Placeholder 3"/>
          <p:cNvSpPr>
            <a:spLocks noGrp="1"/>
          </p:cNvSpPr>
          <p:nvPr>
            <p:ph type="sldNum" sz="quarter" idx="12"/>
          </p:nvPr>
        </p:nvSpPr>
        <p:spPr/>
        <p:txBody>
          <a:bodyPr/>
          <a:lstStyle/>
          <a:p>
            <a:pPr defTabSz="915004">
              <a:defRPr/>
            </a:pPr>
            <a:fld id="{BE1FACFF-3DDC-4407-93A0-3B44E21E6C42}" type="slidenum">
              <a:rPr lang="en-US"/>
              <a:pPr defTabSz="915004">
                <a:defRPr/>
              </a:pPr>
              <a:t>84</a:t>
            </a:fld>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677334" y="163286"/>
            <a:ext cx="7771694" cy="816429"/>
          </a:xfrm>
        </p:spPr>
        <p:txBody>
          <a:bodyPr/>
          <a:lstStyle/>
          <a:p>
            <a:pPr eaLnBrk="1" hangingPunct="1"/>
            <a:r>
              <a:rPr lang="el-GR" sz="4800" b="1" dirty="0" smtClean="0">
                <a:solidFill>
                  <a:srgbClr val="000099"/>
                </a:solidFill>
              </a:rPr>
              <a:t>Παραγωγικότητα</a:t>
            </a:r>
            <a:endParaRPr lang="en-US" sz="4800" b="1" dirty="0" smtClean="0">
              <a:solidFill>
                <a:srgbClr val="000099"/>
              </a:solidFill>
            </a:endParaRPr>
          </a:p>
        </p:txBody>
      </p:sp>
      <p:sp>
        <p:nvSpPr>
          <p:cNvPr id="2" name="Slide Number Placeholder 3"/>
          <p:cNvSpPr>
            <a:spLocks noGrp="1"/>
          </p:cNvSpPr>
          <p:nvPr>
            <p:ph type="sldNum" sz="quarter" idx="12"/>
          </p:nvPr>
        </p:nvSpPr>
        <p:spPr/>
        <p:txBody>
          <a:bodyPr/>
          <a:lstStyle/>
          <a:p>
            <a:pPr defTabSz="915004">
              <a:defRPr/>
            </a:pPr>
            <a:fld id="{091317E6-4589-48F7-9C1A-F90B2F0B0893}" type="slidenum">
              <a:rPr lang="en-US"/>
              <a:pPr defTabSz="915004">
                <a:defRPr/>
              </a:pPr>
              <a:t>85</a:t>
            </a:fld>
            <a:endParaRPr lang="en-US" dirty="0"/>
          </a:p>
        </p:txBody>
      </p:sp>
      <p:sp>
        <p:nvSpPr>
          <p:cNvPr id="8195" name="Rectangle 2"/>
          <p:cNvSpPr>
            <a:spLocks noChangeArrowheads="1"/>
          </p:cNvSpPr>
          <p:nvPr/>
        </p:nvSpPr>
        <p:spPr bwMode="auto">
          <a:xfrm>
            <a:off x="410987" y="1192327"/>
            <a:ext cx="8382000" cy="5063558"/>
          </a:xfrm>
          <a:prstGeom prst="rect">
            <a:avLst/>
          </a:prstGeom>
          <a:noFill/>
          <a:ln w="12700">
            <a:noFill/>
            <a:miter lim="800000"/>
            <a:headEnd/>
            <a:tailEnd/>
          </a:ln>
        </p:spPr>
        <p:txBody>
          <a:bodyPr lIns="98967" tIns="48615" rIns="98967" bIns="48615"/>
          <a:lstStyle/>
          <a:p>
            <a:pPr marL="375030" indent="-375030" algn="just">
              <a:lnSpc>
                <a:spcPct val="110000"/>
              </a:lnSpc>
              <a:spcBef>
                <a:spcPct val="20000"/>
              </a:spcBef>
              <a:buClr>
                <a:schemeClr val="tx1"/>
              </a:buClr>
              <a:buFont typeface="Symbol" pitchFamily="18" charset="2"/>
              <a:buChar char="¨"/>
              <a:defRPr/>
            </a:pPr>
            <a:r>
              <a:rPr lang="el-GR" sz="3200" dirty="0">
                <a:latin typeface="+mn-lt"/>
              </a:rPr>
              <a:t>Η παραγωγή προϊόντων και υπηρεσιών απαιτεί την μετατροπή των διαθέσιμων πόρων σε αγαθά και υπηρεσίες. </a:t>
            </a:r>
          </a:p>
          <a:p>
            <a:pPr marL="375030" indent="-375030" algn="just">
              <a:lnSpc>
                <a:spcPct val="110000"/>
              </a:lnSpc>
              <a:spcBef>
                <a:spcPct val="20000"/>
              </a:spcBef>
              <a:buClr>
                <a:schemeClr val="tx1"/>
              </a:buClr>
              <a:buFont typeface="Symbol" pitchFamily="18" charset="2"/>
              <a:buChar char="¨"/>
              <a:defRPr/>
            </a:pPr>
            <a:r>
              <a:rPr lang="el-GR" sz="3200" dirty="0">
                <a:latin typeface="+mn-lt"/>
              </a:rPr>
              <a:t>Όσο πιο αποτελεσματική είναι αυτή η μετατροπή τόσο πιο παραγωγικοί είμαστε και τόσο αυξάνεται η αξία των προϊόντων και των υπηρεσιών.</a:t>
            </a:r>
            <a:endParaRPr lang="en-US" sz="3200" dirty="0">
              <a:latin typeface="+mn-lt"/>
            </a:endParaRPr>
          </a:p>
          <a:p>
            <a:pPr marL="375030" indent="-375030">
              <a:spcBef>
                <a:spcPct val="20000"/>
              </a:spcBef>
              <a:buClr>
                <a:srgbClr val="FF9933"/>
              </a:buClr>
              <a:buFont typeface="Symbol" pitchFamily="18" charset="2"/>
              <a:buChar char="¨"/>
              <a:defRPr/>
            </a:pPr>
            <a:endParaRPr lang="el-GR" sz="3100" dirty="0"/>
          </a:p>
          <a:p>
            <a:pPr marL="375030" indent="-375030">
              <a:spcBef>
                <a:spcPct val="20000"/>
              </a:spcBef>
              <a:buClr>
                <a:srgbClr val="FF9933"/>
              </a:buClr>
              <a:buFont typeface="Symbol" pitchFamily="18" charset="2"/>
              <a:buChar char="¨"/>
              <a:defRPr/>
            </a:pPr>
            <a:endParaRPr lang="en-US" sz="3100" dirty="0"/>
          </a:p>
        </p:txBody>
      </p:sp>
      <p:grpSp>
        <p:nvGrpSpPr>
          <p:cNvPr id="3" name="Group 4"/>
          <p:cNvGrpSpPr>
            <a:grpSpLocks/>
          </p:cNvGrpSpPr>
          <p:nvPr/>
        </p:nvGrpSpPr>
        <p:grpSpPr bwMode="auto">
          <a:xfrm>
            <a:off x="755577" y="5203033"/>
            <a:ext cx="6329966" cy="1246754"/>
            <a:chOff x="279" y="2152"/>
            <a:chExt cx="3103" cy="733"/>
          </a:xfrm>
        </p:grpSpPr>
        <p:sp>
          <p:nvSpPr>
            <p:cNvPr id="1003525" name="Rectangle 5"/>
            <p:cNvSpPr>
              <a:spLocks noChangeArrowheads="1"/>
            </p:cNvSpPr>
            <p:nvPr/>
          </p:nvSpPr>
          <p:spPr bwMode="auto">
            <a:xfrm>
              <a:off x="2285" y="2152"/>
              <a:ext cx="975" cy="369"/>
            </a:xfrm>
            <a:prstGeom prst="rect">
              <a:avLst/>
            </a:prstGeom>
            <a:noFill/>
            <a:ln w="12700">
              <a:noFill/>
              <a:miter lim="800000"/>
              <a:headEnd/>
              <a:tailEnd/>
            </a:ln>
            <a:effectLst>
              <a:outerShdw dist="35921" dir="2700000" algn="ctr" rotWithShape="0">
                <a:schemeClr val="bg2"/>
              </a:outerShdw>
            </a:effectLst>
          </p:spPr>
          <p:txBody>
            <a:bodyPr wrap="none" lIns="90488" tIns="44450" rIns="90488" bIns="44450">
              <a:spAutoFit/>
            </a:bodyPr>
            <a:lstStyle/>
            <a:p>
              <a:pPr>
                <a:defRPr/>
              </a:pPr>
              <a:r>
                <a:rPr lang="el-GR" sz="3500" b="1" dirty="0">
                  <a:latin typeface="+mn-lt"/>
                </a:rPr>
                <a:t>Εκροές</a:t>
              </a:r>
              <a:endParaRPr lang="en-US" sz="3500" b="1" dirty="0">
                <a:latin typeface="+mn-lt"/>
              </a:endParaRPr>
            </a:p>
          </p:txBody>
        </p:sp>
        <p:sp>
          <p:nvSpPr>
            <p:cNvPr id="1003526" name="Rectangle 6"/>
            <p:cNvSpPr>
              <a:spLocks noChangeArrowheads="1"/>
            </p:cNvSpPr>
            <p:nvPr/>
          </p:nvSpPr>
          <p:spPr bwMode="auto">
            <a:xfrm>
              <a:off x="279" y="2333"/>
              <a:ext cx="2140" cy="369"/>
            </a:xfrm>
            <a:prstGeom prst="rect">
              <a:avLst/>
            </a:prstGeom>
            <a:noFill/>
            <a:ln w="12700">
              <a:noFill/>
              <a:miter lim="800000"/>
              <a:headEnd/>
              <a:tailEnd/>
            </a:ln>
            <a:effectLst>
              <a:outerShdw dist="35921" dir="2700000" algn="ctr" rotWithShape="0">
                <a:schemeClr val="bg2"/>
              </a:outerShdw>
            </a:effectLst>
          </p:spPr>
          <p:txBody>
            <a:bodyPr wrap="none" lIns="90488" tIns="44450" rIns="90488" bIns="44450">
              <a:spAutoFit/>
            </a:bodyPr>
            <a:lstStyle/>
            <a:p>
              <a:pPr>
                <a:defRPr/>
              </a:pPr>
              <a:r>
                <a:rPr lang="el-GR" sz="3500" b="1" dirty="0">
                  <a:latin typeface="+mn-lt"/>
                </a:rPr>
                <a:t>Παραγωγικότητα</a:t>
              </a:r>
              <a:endParaRPr lang="en-US" sz="3500" b="1" dirty="0">
                <a:latin typeface="+mn-lt"/>
              </a:endParaRPr>
            </a:p>
          </p:txBody>
        </p:sp>
        <p:sp>
          <p:nvSpPr>
            <p:cNvPr id="1003527" name="Rectangle 7"/>
            <p:cNvSpPr>
              <a:spLocks noChangeArrowheads="1"/>
            </p:cNvSpPr>
            <p:nvPr/>
          </p:nvSpPr>
          <p:spPr bwMode="auto">
            <a:xfrm>
              <a:off x="2303" y="2484"/>
              <a:ext cx="1079" cy="401"/>
            </a:xfrm>
            <a:prstGeom prst="rect">
              <a:avLst/>
            </a:prstGeom>
            <a:noFill/>
            <a:ln w="12700">
              <a:noFill/>
              <a:miter lim="800000"/>
              <a:headEnd/>
              <a:tailEnd/>
            </a:ln>
            <a:effectLst>
              <a:outerShdw dist="35921" dir="2700000" algn="ctr" rotWithShape="0">
                <a:schemeClr val="bg2"/>
              </a:outerShdw>
            </a:effectLst>
          </p:spPr>
          <p:txBody>
            <a:bodyPr wrap="none" lIns="90488" tIns="44450" rIns="90488" bIns="44450">
              <a:spAutoFit/>
            </a:bodyPr>
            <a:lstStyle/>
            <a:p>
              <a:pPr>
                <a:lnSpc>
                  <a:spcPct val="110000"/>
                </a:lnSpc>
                <a:defRPr/>
              </a:pPr>
              <a:r>
                <a:rPr lang="el-GR" sz="3500" b="1" dirty="0">
                  <a:latin typeface="+mn-lt"/>
                </a:rPr>
                <a:t>Εισροές</a:t>
              </a:r>
              <a:endParaRPr lang="en-US" sz="3500" b="1" dirty="0">
                <a:latin typeface="+mn-lt"/>
              </a:endParaRPr>
            </a:p>
          </p:txBody>
        </p:sp>
        <p:sp>
          <p:nvSpPr>
            <p:cNvPr id="1003528" name="Line 8"/>
            <p:cNvSpPr>
              <a:spLocks noChangeShapeType="1"/>
            </p:cNvSpPr>
            <p:nvPr/>
          </p:nvSpPr>
          <p:spPr bwMode="auto">
            <a:xfrm>
              <a:off x="2357" y="2544"/>
              <a:ext cx="825" cy="16"/>
            </a:xfrm>
            <a:prstGeom prst="line">
              <a:avLst/>
            </a:prstGeom>
            <a:noFill/>
            <a:ln w="12700">
              <a:noFill/>
              <a:round/>
              <a:headEnd/>
              <a:tailEnd/>
            </a:ln>
            <a:effectLst>
              <a:outerShdw dist="35921" dir="2700000" algn="ctr" rotWithShape="0">
                <a:schemeClr val="bg2"/>
              </a:outerShdw>
            </a:effectLst>
          </p:spPr>
          <p:txBody>
            <a:bodyPr wrap="none" anchor="ctr"/>
            <a:lstStyle/>
            <a:p>
              <a:pPr>
                <a:defRPr/>
              </a:pPr>
              <a:endParaRPr lang="el-GR" dirty="0">
                <a:latin typeface="+mn-lt"/>
              </a:endParaRPr>
            </a:p>
          </p:txBody>
        </p:sp>
        <p:sp>
          <p:nvSpPr>
            <p:cNvPr id="1003529" name="Rectangle 9"/>
            <p:cNvSpPr>
              <a:spLocks noChangeArrowheads="1"/>
            </p:cNvSpPr>
            <p:nvPr/>
          </p:nvSpPr>
          <p:spPr bwMode="auto">
            <a:xfrm>
              <a:off x="2031" y="2352"/>
              <a:ext cx="465" cy="369"/>
            </a:xfrm>
            <a:prstGeom prst="rect">
              <a:avLst/>
            </a:prstGeom>
            <a:noFill/>
            <a:ln w="12700">
              <a:noFill/>
              <a:miter lim="800000"/>
              <a:headEnd/>
              <a:tailEnd/>
            </a:ln>
            <a:effectLst>
              <a:outerShdw dist="35921" dir="2700000" algn="ctr" rotWithShape="0">
                <a:schemeClr val="bg2"/>
              </a:outerShdw>
            </a:effectLst>
          </p:spPr>
          <p:txBody>
            <a:bodyPr wrap="none" lIns="90488" tIns="44450" rIns="90488" bIns="44450">
              <a:spAutoFit/>
            </a:bodyPr>
            <a:lstStyle/>
            <a:p>
              <a:pPr>
                <a:defRPr/>
              </a:pPr>
              <a:r>
                <a:rPr lang="el-GR" sz="3500" dirty="0">
                  <a:solidFill>
                    <a:schemeClr val="accent2"/>
                  </a:solidFill>
                  <a:effectLst>
                    <a:outerShdw blurRad="38100" dist="38100" dir="2700000" algn="tl">
                      <a:srgbClr val="000000"/>
                    </a:outerShdw>
                  </a:effectLst>
                  <a:latin typeface="+mn-lt"/>
                </a:rPr>
                <a:t> </a:t>
              </a:r>
              <a:r>
                <a:rPr lang="en-US" sz="3500" dirty="0">
                  <a:solidFill>
                    <a:schemeClr val="accent2"/>
                  </a:solidFill>
                  <a:effectLst>
                    <a:outerShdw blurRad="38100" dist="38100" dir="2700000" algn="tl">
                      <a:srgbClr val="000000"/>
                    </a:outerShdw>
                  </a:effectLst>
                  <a:latin typeface="+mn-lt"/>
                </a:rPr>
                <a:t>=  </a:t>
              </a:r>
            </a:p>
          </p:txBody>
        </p:sp>
        <p:sp>
          <p:nvSpPr>
            <p:cNvPr id="8204" name="Line 10"/>
            <p:cNvSpPr>
              <a:spLocks noChangeShapeType="1"/>
            </p:cNvSpPr>
            <p:nvPr/>
          </p:nvSpPr>
          <p:spPr bwMode="auto">
            <a:xfrm>
              <a:off x="2337" y="2544"/>
              <a:ext cx="754" cy="16"/>
            </a:xfrm>
            <a:prstGeom prst="line">
              <a:avLst/>
            </a:prstGeom>
            <a:noFill/>
            <a:ln w="38100">
              <a:solidFill>
                <a:srgbClr val="6600FF"/>
              </a:solidFill>
              <a:round/>
              <a:headEnd/>
              <a:tailEnd/>
            </a:ln>
          </p:spPr>
          <p:txBody>
            <a:bodyPr wrap="none" anchor="ctr"/>
            <a:lstStyle/>
            <a:p>
              <a:pPr>
                <a:defRPr/>
              </a:pPr>
              <a:endParaRPr lang="el-GR" dirty="0">
                <a:latin typeface="+mn-lt"/>
              </a:endParaRPr>
            </a:p>
          </p:txBody>
        </p:sp>
      </p:gr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77334" y="326571"/>
            <a:ext cx="7771694" cy="816429"/>
          </a:xfrm>
        </p:spPr>
        <p:txBody>
          <a:bodyPr/>
          <a:lstStyle/>
          <a:p>
            <a:pPr eaLnBrk="1" hangingPunct="1"/>
            <a:r>
              <a:rPr lang="el-GR" sz="4000" b="1" dirty="0" smtClean="0">
                <a:solidFill>
                  <a:srgbClr val="0000CC"/>
                </a:solidFill>
              </a:rPr>
              <a:t>Μερική Παραγωγικότητα</a:t>
            </a:r>
            <a:endParaRPr lang="en-US" sz="4000" b="1" dirty="0" smtClean="0">
              <a:solidFill>
                <a:srgbClr val="0000CC"/>
              </a:solidFill>
            </a:endParaRPr>
          </a:p>
        </p:txBody>
      </p:sp>
      <p:sp>
        <p:nvSpPr>
          <p:cNvPr id="22531" name="Rectangle 13"/>
          <p:cNvSpPr>
            <a:spLocks noGrp="1" noChangeArrowheads="1"/>
          </p:cNvSpPr>
          <p:nvPr>
            <p:ph idx="1"/>
          </p:nvPr>
        </p:nvSpPr>
        <p:spPr>
          <a:xfrm>
            <a:off x="508000" y="3645024"/>
            <a:ext cx="8636000" cy="2520280"/>
          </a:xfrm>
        </p:spPr>
        <p:txBody>
          <a:bodyPr/>
          <a:lstStyle/>
          <a:p>
            <a:pPr eaLnBrk="1" hangingPunct="1">
              <a:lnSpc>
                <a:spcPct val="70000"/>
              </a:lnSpc>
              <a:buFont typeface="Symbol" pitchFamily="18" charset="2"/>
              <a:buNone/>
            </a:pPr>
            <a:r>
              <a:rPr lang="el-GR" b="1" dirty="0" smtClean="0"/>
              <a:t>	</a:t>
            </a:r>
            <a:r>
              <a:rPr lang="el-GR" sz="2000" b="1" dirty="0" smtClean="0"/>
              <a:t>Μερική Παραγωγικότητα = </a:t>
            </a:r>
            <a:endParaRPr lang="el-GR" sz="2000" b="1" u="sng" dirty="0" smtClean="0"/>
          </a:p>
          <a:p>
            <a:pPr eaLnBrk="1" hangingPunct="1">
              <a:lnSpc>
                <a:spcPct val="70000"/>
              </a:lnSpc>
              <a:buFont typeface="Symbol" pitchFamily="18" charset="2"/>
              <a:buNone/>
            </a:pPr>
            <a:r>
              <a:rPr lang="el-GR" sz="2000" b="1" dirty="0" smtClean="0"/>
              <a:t>     </a:t>
            </a:r>
          </a:p>
          <a:p>
            <a:pPr eaLnBrk="1" hangingPunct="1">
              <a:lnSpc>
                <a:spcPct val="70000"/>
              </a:lnSpc>
              <a:buFont typeface="Symbol" pitchFamily="18" charset="2"/>
              <a:buNone/>
            </a:pPr>
            <a:endParaRPr lang="el-GR" sz="2000" b="1" dirty="0" smtClean="0"/>
          </a:p>
          <a:p>
            <a:pPr eaLnBrk="1" hangingPunct="1">
              <a:lnSpc>
                <a:spcPct val="70000"/>
              </a:lnSpc>
            </a:pPr>
            <a:r>
              <a:rPr lang="el-GR" sz="2000" b="1" u="sng" dirty="0" smtClean="0"/>
              <a:t>Εκροές </a:t>
            </a:r>
            <a:r>
              <a:rPr lang="en-US" sz="2000" b="1" dirty="0" smtClean="0"/>
              <a:t> </a:t>
            </a:r>
            <a:r>
              <a:rPr lang="el-GR" sz="2000" b="1" dirty="0" smtClean="0"/>
              <a:t> ή  </a:t>
            </a:r>
            <a:r>
              <a:rPr lang="el-GR" sz="2000" b="1" u="sng" dirty="0" smtClean="0"/>
              <a:t>Εκροές</a:t>
            </a:r>
            <a:r>
              <a:rPr lang="el-GR" sz="2000" b="1" dirty="0" smtClean="0"/>
              <a:t> 	ή</a:t>
            </a:r>
            <a:r>
              <a:rPr lang="en-US" sz="2000" b="1" dirty="0" smtClean="0"/>
              <a:t> </a:t>
            </a:r>
            <a:r>
              <a:rPr lang="el-GR" sz="2000" b="1" dirty="0" smtClean="0"/>
              <a:t>  </a:t>
            </a:r>
            <a:r>
              <a:rPr lang="el-GR" sz="2000" b="1" u="sng" dirty="0" smtClean="0"/>
              <a:t>Εκροές</a:t>
            </a:r>
            <a:r>
              <a:rPr lang="el-GR" sz="2000" b="1" dirty="0" smtClean="0"/>
              <a:t> 	ή</a:t>
            </a:r>
            <a:r>
              <a:rPr lang="en-US" sz="2000" b="1" dirty="0" smtClean="0"/>
              <a:t> </a:t>
            </a:r>
            <a:r>
              <a:rPr lang="el-GR" sz="2000" b="1" dirty="0" smtClean="0"/>
              <a:t>  </a:t>
            </a:r>
            <a:r>
              <a:rPr lang="el-GR" sz="2000" b="1" u="sng" dirty="0" smtClean="0"/>
              <a:t>Εκροές </a:t>
            </a:r>
            <a:endParaRPr lang="en-US" sz="2000" b="1" u="sng" dirty="0" smtClean="0"/>
          </a:p>
          <a:p>
            <a:pPr lvl="1" eaLnBrk="1" hangingPunct="1">
              <a:lnSpc>
                <a:spcPct val="70000"/>
              </a:lnSpc>
              <a:buFont typeface="Symbol" pitchFamily="18" charset="2"/>
              <a:buNone/>
            </a:pPr>
            <a:r>
              <a:rPr lang="el-GR" sz="2000" b="1" dirty="0" smtClean="0"/>
              <a:t>Εργασία</a:t>
            </a:r>
            <a:r>
              <a:rPr lang="en-US" sz="2000" b="1" dirty="0" smtClean="0"/>
              <a:t>  </a:t>
            </a:r>
            <a:r>
              <a:rPr lang="el-GR" sz="2000" b="1" dirty="0" smtClean="0"/>
              <a:t>  Κεφάλαιο</a:t>
            </a:r>
            <a:r>
              <a:rPr lang="en-US" sz="2000" b="1" dirty="0" smtClean="0"/>
              <a:t>      </a:t>
            </a:r>
            <a:r>
              <a:rPr lang="el-GR" sz="2000" b="1" dirty="0" smtClean="0"/>
              <a:t>  Υλικά</a:t>
            </a:r>
            <a:r>
              <a:rPr lang="en-US" sz="2000" b="1" dirty="0" smtClean="0"/>
              <a:t>     </a:t>
            </a:r>
            <a:r>
              <a:rPr lang="el-GR" sz="2000" b="1" dirty="0" smtClean="0"/>
              <a:t>     Ενέργεια</a:t>
            </a:r>
            <a:endParaRPr lang="en-US" sz="2000" b="1" dirty="0" smtClean="0"/>
          </a:p>
        </p:txBody>
      </p:sp>
      <p:sp>
        <p:nvSpPr>
          <p:cNvPr id="21506" name="Slide Number Placeholder 3"/>
          <p:cNvSpPr>
            <a:spLocks noGrp="1"/>
          </p:cNvSpPr>
          <p:nvPr>
            <p:ph type="sldNum" sz="quarter" idx="12"/>
          </p:nvPr>
        </p:nvSpPr>
        <p:spPr/>
        <p:txBody>
          <a:bodyPr/>
          <a:lstStyle/>
          <a:p>
            <a:pPr defTabSz="915004">
              <a:defRPr/>
            </a:pPr>
            <a:fld id="{81DBCBEA-4FC3-4F48-A30F-340F31BCFC09}" type="slidenum">
              <a:rPr lang="en-US"/>
              <a:pPr defTabSz="915004">
                <a:defRPr/>
              </a:pPr>
              <a:t>86</a:t>
            </a:fld>
            <a:endParaRPr lang="en-US" dirty="0"/>
          </a:p>
        </p:txBody>
      </p:sp>
      <p:grpSp>
        <p:nvGrpSpPr>
          <p:cNvPr id="2" name="Group 3"/>
          <p:cNvGrpSpPr>
            <a:grpSpLocks/>
          </p:cNvGrpSpPr>
          <p:nvPr/>
        </p:nvGrpSpPr>
        <p:grpSpPr bwMode="auto">
          <a:xfrm>
            <a:off x="611560" y="1306287"/>
            <a:ext cx="7560840" cy="2430577"/>
            <a:chOff x="528" y="2016"/>
            <a:chExt cx="3456" cy="1429"/>
          </a:xfrm>
        </p:grpSpPr>
        <p:sp>
          <p:nvSpPr>
            <p:cNvPr id="22535" name="Rectangle 4"/>
            <p:cNvSpPr>
              <a:spLocks noChangeArrowheads="1"/>
            </p:cNvSpPr>
            <p:nvPr/>
          </p:nvSpPr>
          <p:spPr bwMode="auto">
            <a:xfrm>
              <a:off x="528" y="2016"/>
              <a:ext cx="3456" cy="1344"/>
            </a:xfrm>
            <a:prstGeom prst="rect">
              <a:avLst/>
            </a:prstGeom>
            <a:solidFill>
              <a:srgbClr val="FFFFFF"/>
            </a:solidFill>
            <a:ln w="9525">
              <a:solidFill>
                <a:schemeClr val="tx1"/>
              </a:solidFill>
              <a:miter lim="800000"/>
              <a:headEnd/>
              <a:tailEnd/>
            </a:ln>
          </p:spPr>
          <p:txBody>
            <a:bodyPr wrap="none" anchor="ctr"/>
            <a:lstStyle/>
            <a:p>
              <a:endParaRPr lang="el-GR" dirty="0"/>
            </a:p>
          </p:txBody>
        </p:sp>
        <p:sp>
          <p:nvSpPr>
            <p:cNvPr id="22536" name="Text Box 5"/>
            <p:cNvSpPr txBox="1">
              <a:spLocks noChangeArrowheads="1"/>
            </p:cNvSpPr>
            <p:nvPr/>
          </p:nvSpPr>
          <p:spPr bwMode="auto">
            <a:xfrm>
              <a:off x="1872" y="2255"/>
              <a:ext cx="1152" cy="940"/>
            </a:xfrm>
            <a:prstGeom prst="rect">
              <a:avLst/>
            </a:prstGeom>
            <a:noFill/>
            <a:ln w="38100">
              <a:solidFill>
                <a:schemeClr val="tx1"/>
              </a:solidFill>
              <a:miter lim="800000"/>
              <a:headEnd/>
              <a:tailEnd/>
            </a:ln>
          </p:spPr>
          <p:txBody>
            <a:bodyPr>
              <a:spAutoFit/>
            </a:bodyPr>
            <a:lstStyle/>
            <a:p>
              <a:pPr algn="ctr">
                <a:spcBef>
                  <a:spcPct val="50000"/>
                </a:spcBef>
              </a:pPr>
              <a:endParaRPr lang="el-GR" sz="900" dirty="0"/>
            </a:p>
            <a:p>
              <a:pPr algn="ctr">
                <a:spcBef>
                  <a:spcPct val="20000"/>
                </a:spcBef>
              </a:pPr>
              <a:endParaRPr lang="el-GR" sz="1500" b="1" dirty="0"/>
            </a:p>
            <a:p>
              <a:pPr algn="ctr">
                <a:spcBef>
                  <a:spcPct val="20000"/>
                </a:spcBef>
              </a:pPr>
              <a:r>
                <a:rPr lang="el-GR" sz="2200" b="1" dirty="0"/>
                <a:t>Παραγωγική Διαδικασία</a:t>
              </a:r>
              <a:endParaRPr lang="el-GR" b="1" dirty="0"/>
            </a:p>
            <a:p>
              <a:pPr algn="ctr">
                <a:spcBef>
                  <a:spcPct val="50000"/>
                </a:spcBef>
              </a:pPr>
              <a:endParaRPr lang="el-GR" sz="1500" dirty="0"/>
            </a:p>
          </p:txBody>
        </p:sp>
        <p:sp>
          <p:nvSpPr>
            <p:cNvPr id="22537" name="Text Box 6"/>
            <p:cNvSpPr txBox="1">
              <a:spLocks noChangeArrowheads="1"/>
            </p:cNvSpPr>
            <p:nvPr/>
          </p:nvSpPr>
          <p:spPr bwMode="auto">
            <a:xfrm>
              <a:off x="576" y="2276"/>
              <a:ext cx="816" cy="1169"/>
            </a:xfrm>
            <a:prstGeom prst="rect">
              <a:avLst/>
            </a:prstGeom>
            <a:noFill/>
            <a:ln w="9525">
              <a:noFill/>
              <a:miter lim="800000"/>
              <a:headEnd/>
              <a:tailEnd/>
            </a:ln>
          </p:spPr>
          <p:txBody>
            <a:bodyPr>
              <a:spAutoFit/>
            </a:bodyPr>
            <a:lstStyle/>
            <a:p>
              <a:pPr>
                <a:spcBef>
                  <a:spcPct val="20000"/>
                </a:spcBef>
              </a:pPr>
              <a:r>
                <a:rPr lang="el-GR" sz="2200" b="1" dirty="0"/>
                <a:t>Εργασία</a:t>
              </a:r>
            </a:p>
            <a:p>
              <a:pPr>
                <a:spcBef>
                  <a:spcPct val="20000"/>
                </a:spcBef>
              </a:pPr>
              <a:r>
                <a:rPr lang="el-GR" sz="2200" b="1" dirty="0"/>
                <a:t>Κεφάλαιο</a:t>
              </a:r>
            </a:p>
            <a:p>
              <a:pPr>
                <a:spcBef>
                  <a:spcPct val="20000"/>
                </a:spcBef>
              </a:pPr>
              <a:r>
                <a:rPr lang="el-GR" sz="2200" b="1" dirty="0"/>
                <a:t>Υλικά</a:t>
              </a:r>
            </a:p>
            <a:p>
              <a:pPr>
                <a:spcBef>
                  <a:spcPct val="20000"/>
                </a:spcBef>
              </a:pPr>
              <a:r>
                <a:rPr lang="el-GR" sz="2200" b="1" dirty="0"/>
                <a:t>Ενέργεια</a:t>
              </a:r>
            </a:p>
          </p:txBody>
        </p:sp>
        <p:sp>
          <p:nvSpPr>
            <p:cNvPr id="22538" name="Line 7"/>
            <p:cNvSpPr>
              <a:spLocks noChangeShapeType="1"/>
            </p:cNvSpPr>
            <p:nvPr/>
          </p:nvSpPr>
          <p:spPr bwMode="auto">
            <a:xfrm>
              <a:off x="1248" y="2400"/>
              <a:ext cx="624" cy="0"/>
            </a:xfrm>
            <a:prstGeom prst="line">
              <a:avLst/>
            </a:prstGeom>
            <a:noFill/>
            <a:ln w="9525">
              <a:solidFill>
                <a:schemeClr val="tx1"/>
              </a:solidFill>
              <a:round/>
              <a:headEnd/>
              <a:tailEnd type="triangle" w="med" len="med"/>
            </a:ln>
          </p:spPr>
          <p:txBody>
            <a:bodyPr/>
            <a:lstStyle/>
            <a:p>
              <a:endParaRPr lang="el-GR" dirty="0"/>
            </a:p>
          </p:txBody>
        </p:sp>
        <p:sp>
          <p:nvSpPr>
            <p:cNvPr id="22539" name="Line 8"/>
            <p:cNvSpPr>
              <a:spLocks noChangeShapeType="1"/>
            </p:cNvSpPr>
            <p:nvPr/>
          </p:nvSpPr>
          <p:spPr bwMode="auto">
            <a:xfrm>
              <a:off x="1248" y="2640"/>
              <a:ext cx="624" cy="0"/>
            </a:xfrm>
            <a:prstGeom prst="line">
              <a:avLst/>
            </a:prstGeom>
            <a:noFill/>
            <a:ln w="9525">
              <a:solidFill>
                <a:schemeClr val="tx1"/>
              </a:solidFill>
              <a:round/>
              <a:headEnd/>
              <a:tailEnd type="triangle" w="med" len="med"/>
            </a:ln>
          </p:spPr>
          <p:txBody>
            <a:bodyPr/>
            <a:lstStyle/>
            <a:p>
              <a:endParaRPr lang="el-GR" dirty="0"/>
            </a:p>
          </p:txBody>
        </p:sp>
        <p:sp>
          <p:nvSpPr>
            <p:cNvPr id="22540" name="Line 9"/>
            <p:cNvSpPr>
              <a:spLocks noChangeShapeType="1"/>
            </p:cNvSpPr>
            <p:nvPr/>
          </p:nvSpPr>
          <p:spPr bwMode="auto">
            <a:xfrm>
              <a:off x="1248" y="2880"/>
              <a:ext cx="624" cy="0"/>
            </a:xfrm>
            <a:prstGeom prst="line">
              <a:avLst/>
            </a:prstGeom>
            <a:noFill/>
            <a:ln w="9525">
              <a:solidFill>
                <a:schemeClr val="tx1"/>
              </a:solidFill>
              <a:round/>
              <a:headEnd/>
              <a:tailEnd type="triangle" w="med" len="med"/>
            </a:ln>
          </p:spPr>
          <p:txBody>
            <a:bodyPr/>
            <a:lstStyle/>
            <a:p>
              <a:endParaRPr lang="el-GR" dirty="0"/>
            </a:p>
          </p:txBody>
        </p:sp>
        <p:sp>
          <p:nvSpPr>
            <p:cNvPr id="22541" name="Line 10"/>
            <p:cNvSpPr>
              <a:spLocks noChangeShapeType="1"/>
            </p:cNvSpPr>
            <p:nvPr/>
          </p:nvSpPr>
          <p:spPr bwMode="auto">
            <a:xfrm>
              <a:off x="1248" y="3120"/>
              <a:ext cx="624" cy="0"/>
            </a:xfrm>
            <a:prstGeom prst="line">
              <a:avLst/>
            </a:prstGeom>
            <a:noFill/>
            <a:ln w="9525">
              <a:solidFill>
                <a:schemeClr val="tx1"/>
              </a:solidFill>
              <a:round/>
              <a:headEnd/>
              <a:tailEnd type="triangle" w="med" len="med"/>
            </a:ln>
          </p:spPr>
          <p:txBody>
            <a:bodyPr/>
            <a:lstStyle/>
            <a:p>
              <a:endParaRPr lang="el-GR" dirty="0"/>
            </a:p>
          </p:txBody>
        </p:sp>
        <p:sp>
          <p:nvSpPr>
            <p:cNvPr id="22542" name="Line 11"/>
            <p:cNvSpPr>
              <a:spLocks noChangeShapeType="1"/>
            </p:cNvSpPr>
            <p:nvPr/>
          </p:nvSpPr>
          <p:spPr bwMode="auto">
            <a:xfrm>
              <a:off x="3024" y="2688"/>
              <a:ext cx="624" cy="0"/>
            </a:xfrm>
            <a:prstGeom prst="line">
              <a:avLst/>
            </a:prstGeom>
            <a:noFill/>
            <a:ln w="9525">
              <a:solidFill>
                <a:schemeClr val="tx1"/>
              </a:solidFill>
              <a:round/>
              <a:headEnd/>
              <a:tailEnd type="triangle" w="med" len="med"/>
            </a:ln>
          </p:spPr>
          <p:txBody>
            <a:bodyPr/>
            <a:lstStyle/>
            <a:p>
              <a:endParaRPr lang="el-GR" dirty="0"/>
            </a:p>
          </p:txBody>
        </p:sp>
        <p:sp>
          <p:nvSpPr>
            <p:cNvPr id="22543" name="Text Box 12"/>
            <p:cNvSpPr txBox="1">
              <a:spLocks noChangeArrowheads="1"/>
            </p:cNvSpPr>
            <p:nvPr/>
          </p:nvSpPr>
          <p:spPr bwMode="auto">
            <a:xfrm>
              <a:off x="3168" y="2400"/>
              <a:ext cx="816" cy="452"/>
            </a:xfrm>
            <a:prstGeom prst="rect">
              <a:avLst/>
            </a:prstGeom>
            <a:noFill/>
            <a:ln w="9525">
              <a:noFill/>
              <a:miter lim="800000"/>
              <a:headEnd/>
              <a:tailEnd/>
            </a:ln>
          </p:spPr>
          <p:txBody>
            <a:bodyPr>
              <a:spAutoFit/>
            </a:bodyPr>
            <a:lstStyle/>
            <a:p>
              <a:pPr>
                <a:spcBef>
                  <a:spcPct val="50000"/>
                </a:spcBef>
              </a:pPr>
              <a:r>
                <a:rPr lang="el-GR" sz="2200" b="1" dirty="0"/>
                <a:t>Παραγωγή</a:t>
              </a:r>
            </a:p>
          </p:txBody>
        </p:sp>
      </p:grpSp>
      <p:sp>
        <p:nvSpPr>
          <p:cNvPr id="21510" name="Text Box 14"/>
          <p:cNvSpPr txBox="1">
            <a:spLocks noChangeArrowheads="1"/>
          </p:cNvSpPr>
          <p:nvPr/>
        </p:nvSpPr>
        <p:spPr bwMode="auto">
          <a:xfrm>
            <a:off x="4355976" y="3645024"/>
            <a:ext cx="4536504" cy="738082"/>
          </a:xfrm>
          <a:prstGeom prst="rect">
            <a:avLst/>
          </a:prstGeom>
          <a:noFill/>
          <a:ln w="9525">
            <a:noFill/>
            <a:miter lim="800000"/>
            <a:headEnd/>
            <a:tailEnd/>
          </a:ln>
        </p:spPr>
        <p:txBody>
          <a:bodyPr wrap="square" lIns="100008" tIns="50004" rIns="100008" bIns="50004">
            <a:spAutoFit/>
          </a:bodyPr>
          <a:lstStyle/>
          <a:p>
            <a:pPr>
              <a:lnSpc>
                <a:spcPct val="90000"/>
              </a:lnSpc>
              <a:spcBef>
                <a:spcPct val="50000"/>
              </a:spcBef>
              <a:defRPr/>
            </a:pPr>
            <a:r>
              <a:rPr lang="el-GR" b="1" u="sng" dirty="0">
                <a:latin typeface="+mn-lt"/>
              </a:rPr>
              <a:t>Ποσότητα παραγωγής</a:t>
            </a:r>
            <a:r>
              <a:rPr lang="el-GR" b="1" dirty="0">
                <a:latin typeface="+mn-lt"/>
              </a:rPr>
              <a:t> </a:t>
            </a:r>
            <a:endParaRPr lang="el-GR" b="1" dirty="0" smtClean="0">
              <a:latin typeface="+mn-lt"/>
            </a:endParaRPr>
          </a:p>
          <a:p>
            <a:pPr>
              <a:lnSpc>
                <a:spcPct val="90000"/>
              </a:lnSpc>
              <a:spcBef>
                <a:spcPct val="50000"/>
              </a:spcBef>
              <a:defRPr/>
            </a:pPr>
            <a:r>
              <a:rPr lang="el-GR" b="1" dirty="0" smtClean="0">
                <a:latin typeface="+mn-lt"/>
              </a:rPr>
              <a:t>Ανάλωση </a:t>
            </a:r>
            <a:r>
              <a:rPr lang="el-GR" b="1" dirty="0">
                <a:latin typeface="+mn-lt"/>
              </a:rPr>
              <a:t>πόρου παραγωγής</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326571"/>
            <a:ext cx="9144000" cy="653143"/>
          </a:xfrm>
        </p:spPr>
        <p:txBody>
          <a:bodyPr/>
          <a:lstStyle/>
          <a:p>
            <a:pPr eaLnBrk="1" hangingPunct="1"/>
            <a:r>
              <a:rPr lang="el-GR" sz="3200" b="1" dirty="0" smtClean="0">
                <a:solidFill>
                  <a:srgbClr val="0000CC"/>
                </a:solidFill>
              </a:rPr>
              <a:t>Παραδείγματα Μερικής Παραγωγικότητας</a:t>
            </a:r>
          </a:p>
        </p:txBody>
      </p:sp>
      <p:sp>
        <p:nvSpPr>
          <p:cNvPr id="22530" name="Slide Number Placeholder 3"/>
          <p:cNvSpPr>
            <a:spLocks noGrp="1"/>
          </p:cNvSpPr>
          <p:nvPr>
            <p:ph type="sldNum" sz="quarter" idx="12"/>
          </p:nvPr>
        </p:nvSpPr>
        <p:spPr/>
        <p:txBody>
          <a:bodyPr/>
          <a:lstStyle/>
          <a:p>
            <a:pPr defTabSz="915004">
              <a:defRPr/>
            </a:pPr>
            <a:fld id="{C3A8B4AA-3E50-4EC8-8455-2838B424E6A1}" type="slidenum">
              <a:rPr lang="en-US"/>
              <a:pPr defTabSz="915004">
                <a:defRPr/>
              </a:pPr>
              <a:t>87</a:t>
            </a:fld>
            <a:endParaRPr lang="en-US" dirty="0"/>
          </a:p>
        </p:txBody>
      </p:sp>
      <p:sp>
        <p:nvSpPr>
          <p:cNvPr id="22532" name="Text Box 3"/>
          <p:cNvSpPr txBox="1">
            <a:spLocks noChangeArrowheads="1"/>
          </p:cNvSpPr>
          <p:nvPr/>
        </p:nvSpPr>
        <p:spPr bwMode="auto">
          <a:xfrm>
            <a:off x="508000" y="1469571"/>
            <a:ext cx="5249333" cy="654982"/>
          </a:xfrm>
          <a:prstGeom prst="rect">
            <a:avLst/>
          </a:prstGeom>
          <a:noFill/>
          <a:ln w="9525">
            <a:noFill/>
            <a:miter lim="800000"/>
            <a:headEnd/>
            <a:tailEnd/>
          </a:ln>
        </p:spPr>
        <p:txBody>
          <a:bodyPr lIns="100008" tIns="50004" rIns="100008" bIns="50004">
            <a:spAutoFit/>
          </a:bodyPr>
          <a:lstStyle/>
          <a:p>
            <a:pPr>
              <a:spcBef>
                <a:spcPct val="20000"/>
              </a:spcBef>
              <a:buClr>
                <a:srgbClr val="FF9933"/>
              </a:buClr>
              <a:buFont typeface="Symbol" pitchFamily="18" charset="2"/>
              <a:buNone/>
              <a:defRPr/>
            </a:pPr>
            <a:r>
              <a:rPr lang="el-GR" dirty="0">
                <a:latin typeface="+mn-lt"/>
              </a:rPr>
              <a:t>Για ένα εργοστάσιο συγκομιδής σταφυλιών η </a:t>
            </a:r>
            <a:r>
              <a:rPr lang="el-GR" b="1" dirty="0">
                <a:latin typeface="+mn-lt"/>
              </a:rPr>
              <a:t>παραγωγικότητα εργασίας </a:t>
            </a:r>
          </a:p>
        </p:txBody>
      </p:sp>
      <p:sp>
        <p:nvSpPr>
          <p:cNvPr id="22533" name="Text Box 4"/>
          <p:cNvSpPr txBox="1">
            <a:spLocks noChangeArrowheads="1"/>
          </p:cNvSpPr>
          <p:nvPr/>
        </p:nvSpPr>
        <p:spPr bwMode="auto">
          <a:xfrm>
            <a:off x="6011334" y="1469572"/>
            <a:ext cx="2709333" cy="855037"/>
          </a:xfrm>
          <a:prstGeom prst="rect">
            <a:avLst/>
          </a:prstGeom>
          <a:noFill/>
          <a:ln w="9525">
            <a:noFill/>
            <a:miter lim="800000"/>
            <a:headEnd/>
            <a:tailEnd/>
          </a:ln>
        </p:spPr>
        <p:txBody>
          <a:bodyPr lIns="100008" tIns="50004" rIns="100008" bIns="50004">
            <a:spAutoFit/>
          </a:bodyPr>
          <a:lstStyle/>
          <a:p>
            <a:pPr algn="ctr">
              <a:spcBef>
                <a:spcPct val="20000"/>
              </a:spcBef>
              <a:defRPr/>
            </a:pPr>
            <a:r>
              <a:rPr lang="el-GR" b="1" u="sng" dirty="0">
                <a:latin typeface="+mn-lt"/>
              </a:rPr>
              <a:t>αριθμός τελάρων </a:t>
            </a:r>
            <a:r>
              <a:rPr lang="el-GR" b="1" dirty="0">
                <a:latin typeface="+mn-lt"/>
              </a:rPr>
              <a:t>εργατοώρες</a:t>
            </a:r>
            <a:endParaRPr lang="el-GR" sz="3100" b="1" u="sng" dirty="0">
              <a:latin typeface="+mn-lt"/>
            </a:endParaRPr>
          </a:p>
        </p:txBody>
      </p:sp>
      <p:sp>
        <p:nvSpPr>
          <p:cNvPr id="23558" name="Text Box 5"/>
          <p:cNvSpPr txBox="1">
            <a:spLocks noChangeArrowheads="1"/>
          </p:cNvSpPr>
          <p:nvPr/>
        </p:nvSpPr>
        <p:spPr bwMode="auto">
          <a:xfrm>
            <a:off x="5672667" y="1632857"/>
            <a:ext cx="508000" cy="377984"/>
          </a:xfrm>
          <a:prstGeom prst="rect">
            <a:avLst/>
          </a:prstGeom>
          <a:noFill/>
          <a:ln w="9525">
            <a:noFill/>
            <a:miter lim="800000"/>
            <a:headEnd/>
            <a:tailEnd/>
          </a:ln>
        </p:spPr>
        <p:txBody>
          <a:bodyPr lIns="100008" tIns="50004" rIns="100008" bIns="50004">
            <a:spAutoFit/>
          </a:bodyPr>
          <a:lstStyle/>
          <a:p>
            <a:pPr>
              <a:spcBef>
                <a:spcPct val="50000"/>
              </a:spcBef>
            </a:pPr>
            <a:r>
              <a:rPr lang="el-GR" dirty="0"/>
              <a:t>=</a:t>
            </a:r>
          </a:p>
        </p:txBody>
      </p:sp>
      <p:sp>
        <p:nvSpPr>
          <p:cNvPr id="22535" name="Text Box 6"/>
          <p:cNvSpPr txBox="1">
            <a:spLocks noChangeArrowheads="1"/>
          </p:cNvSpPr>
          <p:nvPr/>
        </p:nvSpPr>
        <p:spPr bwMode="auto">
          <a:xfrm>
            <a:off x="492126" y="2656795"/>
            <a:ext cx="5249333" cy="654982"/>
          </a:xfrm>
          <a:prstGeom prst="rect">
            <a:avLst/>
          </a:prstGeom>
          <a:noFill/>
          <a:ln w="9525">
            <a:noFill/>
            <a:miter lim="800000"/>
            <a:headEnd/>
            <a:tailEnd/>
          </a:ln>
        </p:spPr>
        <p:txBody>
          <a:bodyPr lIns="100008" tIns="50004" rIns="100008" bIns="50004">
            <a:spAutoFit/>
          </a:bodyPr>
          <a:lstStyle/>
          <a:p>
            <a:pPr>
              <a:spcBef>
                <a:spcPct val="20000"/>
              </a:spcBef>
              <a:buClr>
                <a:srgbClr val="FF9933"/>
              </a:buClr>
              <a:buFont typeface="Symbol" pitchFamily="18" charset="2"/>
              <a:buNone/>
              <a:defRPr/>
            </a:pPr>
            <a:r>
              <a:rPr lang="el-GR" dirty="0">
                <a:latin typeface="+mn-lt"/>
              </a:rPr>
              <a:t>Για ένα ταχυδρομείο η </a:t>
            </a:r>
            <a:r>
              <a:rPr lang="el-GR" b="1" dirty="0">
                <a:latin typeface="+mn-lt"/>
              </a:rPr>
              <a:t>παραγωγικότητα εργασίας </a:t>
            </a:r>
          </a:p>
        </p:txBody>
      </p:sp>
      <p:sp>
        <p:nvSpPr>
          <p:cNvPr id="22536" name="Text Box 7"/>
          <p:cNvSpPr txBox="1">
            <a:spLocks noChangeArrowheads="1"/>
          </p:cNvSpPr>
          <p:nvPr/>
        </p:nvSpPr>
        <p:spPr bwMode="auto">
          <a:xfrm>
            <a:off x="6011334" y="2612572"/>
            <a:ext cx="2963333" cy="855037"/>
          </a:xfrm>
          <a:prstGeom prst="rect">
            <a:avLst/>
          </a:prstGeom>
          <a:noFill/>
          <a:ln w="9525">
            <a:noFill/>
            <a:miter lim="800000"/>
            <a:headEnd/>
            <a:tailEnd/>
          </a:ln>
        </p:spPr>
        <p:txBody>
          <a:bodyPr lIns="100008" tIns="50004" rIns="100008" bIns="50004">
            <a:spAutoFit/>
          </a:bodyPr>
          <a:lstStyle/>
          <a:p>
            <a:pPr algn="ctr">
              <a:spcBef>
                <a:spcPct val="20000"/>
              </a:spcBef>
              <a:defRPr/>
            </a:pPr>
            <a:r>
              <a:rPr lang="el-GR" b="1" u="sng" dirty="0">
                <a:latin typeface="+mn-lt"/>
              </a:rPr>
              <a:t>αριθμός επιστολών </a:t>
            </a:r>
            <a:r>
              <a:rPr lang="el-GR" b="1" dirty="0">
                <a:latin typeface="+mn-lt"/>
              </a:rPr>
              <a:t>υπαλληλοώρες</a:t>
            </a:r>
            <a:endParaRPr lang="el-GR" sz="3100" b="1" u="sng" dirty="0">
              <a:latin typeface="+mn-lt"/>
            </a:endParaRPr>
          </a:p>
        </p:txBody>
      </p:sp>
      <p:sp>
        <p:nvSpPr>
          <p:cNvPr id="23561" name="Text Box 8"/>
          <p:cNvSpPr txBox="1">
            <a:spLocks noChangeArrowheads="1"/>
          </p:cNvSpPr>
          <p:nvPr/>
        </p:nvSpPr>
        <p:spPr bwMode="auto">
          <a:xfrm>
            <a:off x="5612694" y="2811577"/>
            <a:ext cx="508000" cy="377984"/>
          </a:xfrm>
          <a:prstGeom prst="rect">
            <a:avLst/>
          </a:prstGeom>
          <a:noFill/>
          <a:ln w="9525">
            <a:noFill/>
            <a:miter lim="800000"/>
            <a:headEnd/>
            <a:tailEnd/>
          </a:ln>
        </p:spPr>
        <p:txBody>
          <a:bodyPr lIns="100008" tIns="50004" rIns="100008" bIns="50004">
            <a:spAutoFit/>
          </a:bodyPr>
          <a:lstStyle/>
          <a:p>
            <a:pPr>
              <a:spcBef>
                <a:spcPct val="50000"/>
              </a:spcBef>
            </a:pPr>
            <a:r>
              <a:rPr lang="el-GR" dirty="0"/>
              <a:t>=</a:t>
            </a:r>
          </a:p>
        </p:txBody>
      </p:sp>
      <p:sp>
        <p:nvSpPr>
          <p:cNvPr id="22538" name="Text Box 9"/>
          <p:cNvSpPr txBox="1">
            <a:spLocks noChangeArrowheads="1"/>
          </p:cNvSpPr>
          <p:nvPr/>
        </p:nvSpPr>
        <p:spPr bwMode="auto">
          <a:xfrm>
            <a:off x="508000" y="3755572"/>
            <a:ext cx="5249333" cy="654982"/>
          </a:xfrm>
          <a:prstGeom prst="rect">
            <a:avLst/>
          </a:prstGeom>
          <a:noFill/>
          <a:ln w="9525">
            <a:noFill/>
            <a:miter lim="800000"/>
            <a:headEnd/>
            <a:tailEnd/>
          </a:ln>
        </p:spPr>
        <p:txBody>
          <a:bodyPr lIns="100008" tIns="50004" rIns="100008" bIns="50004">
            <a:spAutoFit/>
          </a:bodyPr>
          <a:lstStyle/>
          <a:p>
            <a:pPr>
              <a:spcBef>
                <a:spcPct val="20000"/>
              </a:spcBef>
              <a:buClr>
                <a:srgbClr val="FF9933"/>
              </a:buClr>
              <a:buFont typeface="Symbol" pitchFamily="18" charset="2"/>
              <a:buNone/>
              <a:defRPr/>
            </a:pPr>
            <a:r>
              <a:rPr lang="el-GR" dirty="0">
                <a:latin typeface="+mn-lt"/>
              </a:rPr>
              <a:t>Για ένα βιβλιοπωλείο η </a:t>
            </a:r>
            <a:r>
              <a:rPr lang="el-GR" b="1" dirty="0">
                <a:latin typeface="+mn-lt"/>
              </a:rPr>
              <a:t>παραγωγικότητα κεφαλαίου</a:t>
            </a:r>
          </a:p>
        </p:txBody>
      </p:sp>
      <p:sp>
        <p:nvSpPr>
          <p:cNvPr id="22539" name="Text Box 10"/>
          <p:cNvSpPr txBox="1">
            <a:spLocks noChangeArrowheads="1"/>
          </p:cNvSpPr>
          <p:nvPr/>
        </p:nvSpPr>
        <p:spPr bwMode="auto">
          <a:xfrm>
            <a:off x="6011333" y="3755572"/>
            <a:ext cx="3132667" cy="855037"/>
          </a:xfrm>
          <a:prstGeom prst="rect">
            <a:avLst/>
          </a:prstGeom>
          <a:noFill/>
          <a:ln w="9525">
            <a:noFill/>
            <a:miter lim="800000"/>
            <a:headEnd/>
            <a:tailEnd/>
          </a:ln>
        </p:spPr>
        <p:txBody>
          <a:bodyPr lIns="100008" tIns="50004" rIns="100008" bIns="50004">
            <a:spAutoFit/>
          </a:bodyPr>
          <a:lstStyle/>
          <a:p>
            <a:pPr algn="ctr">
              <a:spcBef>
                <a:spcPct val="20000"/>
              </a:spcBef>
              <a:defRPr/>
            </a:pPr>
            <a:r>
              <a:rPr lang="el-GR" b="1" u="sng" dirty="0">
                <a:latin typeface="+mn-lt"/>
              </a:rPr>
              <a:t>Έσοδα περιόδου </a:t>
            </a:r>
            <a:r>
              <a:rPr lang="el-GR" b="1" dirty="0">
                <a:latin typeface="+mn-lt"/>
              </a:rPr>
              <a:t>αποσβέσεις παγίων</a:t>
            </a:r>
            <a:endParaRPr lang="el-GR" sz="3100" b="1" u="sng" dirty="0">
              <a:latin typeface="+mn-lt"/>
            </a:endParaRPr>
          </a:p>
        </p:txBody>
      </p:sp>
      <p:sp>
        <p:nvSpPr>
          <p:cNvPr id="23564" name="Text Box 11"/>
          <p:cNvSpPr txBox="1">
            <a:spLocks noChangeArrowheads="1"/>
          </p:cNvSpPr>
          <p:nvPr/>
        </p:nvSpPr>
        <p:spPr bwMode="auto">
          <a:xfrm>
            <a:off x="5672667" y="3918857"/>
            <a:ext cx="508000" cy="377984"/>
          </a:xfrm>
          <a:prstGeom prst="rect">
            <a:avLst/>
          </a:prstGeom>
          <a:noFill/>
          <a:ln w="9525">
            <a:noFill/>
            <a:miter lim="800000"/>
            <a:headEnd/>
            <a:tailEnd/>
          </a:ln>
        </p:spPr>
        <p:txBody>
          <a:bodyPr lIns="100008" tIns="50004" rIns="100008" bIns="50004">
            <a:spAutoFit/>
          </a:bodyPr>
          <a:lstStyle/>
          <a:p>
            <a:pPr>
              <a:spcBef>
                <a:spcPct val="50000"/>
              </a:spcBef>
            </a:pPr>
            <a:r>
              <a:rPr lang="el-GR" dirty="0"/>
              <a:t>=</a:t>
            </a:r>
          </a:p>
        </p:txBody>
      </p:sp>
      <p:sp>
        <p:nvSpPr>
          <p:cNvPr id="22541" name="Text Box 12"/>
          <p:cNvSpPr txBox="1">
            <a:spLocks noChangeArrowheads="1"/>
          </p:cNvSpPr>
          <p:nvPr/>
        </p:nvSpPr>
        <p:spPr bwMode="auto">
          <a:xfrm>
            <a:off x="508000" y="4816929"/>
            <a:ext cx="5249333" cy="654982"/>
          </a:xfrm>
          <a:prstGeom prst="rect">
            <a:avLst/>
          </a:prstGeom>
          <a:noFill/>
          <a:ln w="9525">
            <a:noFill/>
            <a:miter lim="800000"/>
            <a:headEnd/>
            <a:tailEnd/>
          </a:ln>
        </p:spPr>
        <p:txBody>
          <a:bodyPr lIns="100008" tIns="50004" rIns="100008" bIns="50004">
            <a:spAutoFit/>
          </a:bodyPr>
          <a:lstStyle/>
          <a:p>
            <a:pPr>
              <a:spcBef>
                <a:spcPct val="20000"/>
              </a:spcBef>
              <a:buClr>
                <a:srgbClr val="FF9933"/>
              </a:buClr>
              <a:buFont typeface="Symbol" pitchFamily="18" charset="2"/>
              <a:buNone/>
              <a:defRPr/>
            </a:pPr>
            <a:r>
              <a:rPr lang="el-GR" dirty="0">
                <a:latin typeface="+mn-lt"/>
              </a:rPr>
              <a:t>Για ένα εργοστάσιο παραγωγής μπύρας η </a:t>
            </a:r>
            <a:r>
              <a:rPr lang="el-GR" b="1" dirty="0">
                <a:latin typeface="+mn-lt"/>
              </a:rPr>
              <a:t>παραγωγικότητα ενέργειας</a:t>
            </a:r>
          </a:p>
        </p:txBody>
      </p:sp>
      <p:sp>
        <p:nvSpPr>
          <p:cNvPr id="22542" name="Text Box 13"/>
          <p:cNvSpPr txBox="1">
            <a:spLocks noChangeArrowheads="1"/>
          </p:cNvSpPr>
          <p:nvPr/>
        </p:nvSpPr>
        <p:spPr bwMode="auto">
          <a:xfrm>
            <a:off x="6011334" y="4816929"/>
            <a:ext cx="2963333" cy="855037"/>
          </a:xfrm>
          <a:prstGeom prst="rect">
            <a:avLst/>
          </a:prstGeom>
          <a:noFill/>
          <a:ln w="9525">
            <a:noFill/>
            <a:miter lim="800000"/>
            <a:headEnd/>
            <a:tailEnd/>
          </a:ln>
        </p:spPr>
        <p:txBody>
          <a:bodyPr lIns="100008" tIns="50004" rIns="100008" bIns="50004">
            <a:spAutoFit/>
          </a:bodyPr>
          <a:lstStyle/>
          <a:p>
            <a:pPr algn="ctr">
              <a:spcBef>
                <a:spcPct val="20000"/>
              </a:spcBef>
              <a:defRPr/>
            </a:pPr>
            <a:r>
              <a:rPr lang="el-GR" b="1" u="sng" dirty="0">
                <a:latin typeface="+mn-lt"/>
              </a:rPr>
              <a:t>Κιβώτια μπύρας </a:t>
            </a:r>
            <a:r>
              <a:rPr lang="el-GR" b="1" dirty="0">
                <a:latin typeface="+mn-lt"/>
              </a:rPr>
              <a:t>κιλοβατώρες</a:t>
            </a:r>
            <a:endParaRPr lang="el-GR" sz="3100" b="1" u="sng" dirty="0">
              <a:latin typeface="+mn-lt"/>
            </a:endParaRPr>
          </a:p>
        </p:txBody>
      </p:sp>
      <p:sp>
        <p:nvSpPr>
          <p:cNvPr id="23567" name="Text Box 14"/>
          <p:cNvSpPr txBox="1">
            <a:spLocks noChangeArrowheads="1"/>
          </p:cNvSpPr>
          <p:nvPr/>
        </p:nvSpPr>
        <p:spPr bwMode="auto">
          <a:xfrm>
            <a:off x="5672667" y="4980214"/>
            <a:ext cx="508000" cy="377984"/>
          </a:xfrm>
          <a:prstGeom prst="rect">
            <a:avLst/>
          </a:prstGeom>
          <a:noFill/>
          <a:ln w="9525">
            <a:noFill/>
            <a:miter lim="800000"/>
            <a:headEnd/>
            <a:tailEnd/>
          </a:ln>
        </p:spPr>
        <p:txBody>
          <a:bodyPr lIns="100008" tIns="50004" rIns="100008" bIns="50004">
            <a:spAutoFit/>
          </a:bodyPr>
          <a:lstStyle/>
          <a:p>
            <a:pPr>
              <a:spcBef>
                <a:spcPct val="50000"/>
              </a:spcBef>
            </a:pPr>
            <a:r>
              <a:rPr lang="el-GR" dirty="0"/>
              <a:t>=</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4000" y="408214"/>
            <a:ext cx="8720667" cy="1143000"/>
          </a:xfrm>
        </p:spPr>
        <p:txBody>
          <a:bodyPr/>
          <a:lstStyle/>
          <a:p>
            <a:pPr eaLnBrk="1" hangingPunct="1"/>
            <a:r>
              <a:rPr lang="el-GR" sz="3200" b="1" dirty="0" smtClean="0">
                <a:solidFill>
                  <a:srgbClr val="000099"/>
                </a:solidFill>
              </a:rPr>
              <a:t>Παραγωγικότητα πολλαπλών παραγόντων  ή Συνολική Παραγωγικότητα =</a:t>
            </a:r>
            <a:endParaRPr lang="en-US" sz="3200" b="1" dirty="0" smtClean="0">
              <a:solidFill>
                <a:srgbClr val="000099"/>
              </a:solidFill>
            </a:endParaRPr>
          </a:p>
        </p:txBody>
      </p:sp>
      <p:sp>
        <p:nvSpPr>
          <p:cNvPr id="24580" name="Rectangle 3"/>
          <p:cNvSpPr>
            <a:spLocks noGrp="1" noChangeArrowheads="1"/>
          </p:cNvSpPr>
          <p:nvPr>
            <p:ph idx="1"/>
          </p:nvPr>
        </p:nvSpPr>
        <p:spPr>
          <a:xfrm>
            <a:off x="732015" y="2041071"/>
            <a:ext cx="7789333" cy="1143000"/>
          </a:xfrm>
        </p:spPr>
        <p:txBody>
          <a:bodyPr rtlCol="0">
            <a:normAutofit fontScale="77500" lnSpcReduction="20000"/>
          </a:bodyPr>
          <a:lstStyle/>
          <a:p>
            <a:pPr marL="342852" indent="-342852" defTabSz="914272" eaLnBrk="1" fontAlgn="auto" hangingPunct="1">
              <a:spcAft>
                <a:spcPts val="0"/>
              </a:spcAft>
              <a:buNone/>
              <a:defRPr/>
            </a:pPr>
            <a:r>
              <a:rPr lang="el-GR" b="1" dirty="0" smtClean="0"/>
              <a:t>                           Συνολική Παραγωγή</a:t>
            </a:r>
            <a:endParaRPr lang="en-US" b="1" dirty="0" smtClean="0"/>
          </a:p>
          <a:p>
            <a:pPr marL="342852" indent="-342852" defTabSz="914272" eaLnBrk="1" fontAlgn="auto" hangingPunct="1">
              <a:spcAft>
                <a:spcPts val="0"/>
              </a:spcAft>
              <a:buNone/>
              <a:defRPr/>
            </a:pPr>
            <a:r>
              <a:rPr lang="en-US" b="1" dirty="0" smtClean="0"/>
              <a:t>      </a:t>
            </a:r>
            <a:r>
              <a:rPr lang="el-GR" b="1" dirty="0" smtClean="0"/>
              <a:t>εργασία</a:t>
            </a:r>
            <a:r>
              <a:rPr lang="en-US" b="1" dirty="0" smtClean="0"/>
              <a:t> + </a:t>
            </a:r>
            <a:r>
              <a:rPr lang="el-GR" b="1" dirty="0" smtClean="0"/>
              <a:t>υλικά</a:t>
            </a:r>
            <a:r>
              <a:rPr lang="en-US" b="1" dirty="0" smtClean="0"/>
              <a:t> + </a:t>
            </a:r>
            <a:r>
              <a:rPr lang="el-GR" b="1" dirty="0" smtClean="0"/>
              <a:t>ενέργεια</a:t>
            </a:r>
            <a:r>
              <a:rPr lang="en-US" b="1" dirty="0" smtClean="0"/>
              <a:t> + </a:t>
            </a:r>
            <a:r>
              <a:rPr lang="el-GR" b="1" dirty="0" smtClean="0"/>
              <a:t>κεφάλαιο</a:t>
            </a:r>
            <a:r>
              <a:rPr lang="en-US" b="1" dirty="0" smtClean="0"/>
              <a:t> + </a:t>
            </a:r>
            <a:r>
              <a:rPr lang="el-GR" b="1" dirty="0" smtClean="0"/>
              <a:t>άλλα</a:t>
            </a:r>
            <a:endParaRPr lang="en-US" b="1" dirty="0" smtClean="0"/>
          </a:p>
        </p:txBody>
      </p:sp>
      <p:sp>
        <p:nvSpPr>
          <p:cNvPr id="24578" name="Slide Number Placeholder 3"/>
          <p:cNvSpPr>
            <a:spLocks noGrp="1"/>
          </p:cNvSpPr>
          <p:nvPr>
            <p:ph type="sldNum" sz="quarter" idx="12"/>
          </p:nvPr>
        </p:nvSpPr>
        <p:spPr/>
        <p:txBody>
          <a:bodyPr/>
          <a:lstStyle/>
          <a:p>
            <a:pPr defTabSz="915004">
              <a:defRPr/>
            </a:pPr>
            <a:fld id="{1D7FE91C-0667-45BD-B098-6B127FE24544}" type="slidenum">
              <a:rPr lang="en-US"/>
              <a:pPr defTabSz="915004">
                <a:defRPr/>
              </a:pPr>
              <a:t>88</a:t>
            </a:fld>
            <a:endParaRPr lang="en-US" dirty="0"/>
          </a:p>
        </p:txBody>
      </p:sp>
      <p:sp>
        <p:nvSpPr>
          <p:cNvPr id="25605" name="Line 4"/>
          <p:cNvSpPr>
            <a:spLocks noChangeShapeType="1"/>
          </p:cNvSpPr>
          <p:nvPr/>
        </p:nvSpPr>
        <p:spPr bwMode="auto">
          <a:xfrm>
            <a:off x="1524000" y="2449286"/>
            <a:ext cx="6942667" cy="0"/>
          </a:xfrm>
          <a:prstGeom prst="line">
            <a:avLst/>
          </a:prstGeom>
          <a:noFill/>
          <a:ln w="57150">
            <a:solidFill>
              <a:schemeClr val="tx2"/>
            </a:solidFill>
            <a:round/>
            <a:headEnd/>
            <a:tailEnd/>
          </a:ln>
        </p:spPr>
        <p:txBody>
          <a:bodyPr wrap="none" lIns="100008" tIns="50004" rIns="100008" bIns="50004" anchor="ctr"/>
          <a:lstStyle/>
          <a:p>
            <a:endParaRPr lang="el-GR" dirty="0"/>
          </a:p>
        </p:txBody>
      </p:sp>
      <p:sp>
        <p:nvSpPr>
          <p:cNvPr id="1038341" name="Text Box 5"/>
          <p:cNvSpPr txBox="1">
            <a:spLocks noChangeArrowheads="1"/>
          </p:cNvSpPr>
          <p:nvPr/>
        </p:nvSpPr>
        <p:spPr bwMode="auto">
          <a:xfrm>
            <a:off x="492126" y="3736862"/>
            <a:ext cx="8297333" cy="1735278"/>
          </a:xfrm>
          <a:prstGeom prst="rect">
            <a:avLst/>
          </a:prstGeom>
          <a:solidFill>
            <a:srgbClr val="FFFFFF"/>
          </a:solidFill>
          <a:ln w="19050">
            <a:solidFill>
              <a:schemeClr val="tx1"/>
            </a:solidFill>
            <a:miter lim="800000"/>
            <a:headEnd/>
            <a:tailEnd/>
          </a:ln>
        </p:spPr>
        <p:txBody>
          <a:bodyPr lIns="100008" tIns="50004" rIns="100008" bIns="50004">
            <a:spAutoFit/>
          </a:bodyPr>
          <a:lstStyle/>
          <a:p>
            <a:pPr marL="500040" indent="-500040">
              <a:lnSpc>
                <a:spcPct val="110000"/>
              </a:lnSpc>
              <a:spcBef>
                <a:spcPct val="20000"/>
              </a:spcBef>
              <a:defRPr/>
            </a:pPr>
            <a:r>
              <a:rPr lang="el-GR" b="1" dirty="0">
                <a:latin typeface="+mn-lt"/>
              </a:rPr>
              <a:t>Άρα αύξηση παραγωγικότητας προκύπτει:</a:t>
            </a:r>
          </a:p>
          <a:p>
            <a:pPr marL="500040" indent="-500040">
              <a:lnSpc>
                <a:spcPct val="110000"/>
              </a:lnSpc>
              <a:spcBef>
                <a:spcPct val="20000"/>
              </a:spcBef>
              <a:buFontTx/>
              <a:buAutoNum type="arabicPeriod"/>
              <a:defRPr/>
            </a:pPr>
            <a:r>
              <a:rPr lang="el-GR" b="1" dirty="0">
                <a:latin typeface="+mn-lt"/>
              </a:rPr>
              <a:t>Με αύξηση της παραγόμενης ποσότητας διατηρώντας σταθερά επίπεδα ανάλωσης πόρων.</a:t>
            </a:r>
          </a:p>
          <a:p>
            <a:pPr marL="500040" indent="-500040">
              <a:lnSpc>
                <a:spcPct val="110000"/>
              </a:lnSpc>
              <a:spcBef>
                <a:spcPct val="20000"/>
              </a:spcBef>
              <a:buFontTx/>
              <a:buAutoNum type="arabicPeriod"/>
              <a:defRPr/>
            </a:pPr>
            <a:r>
              <a:rPr lang="el-GR" b="1" dirty="0">
                <a:latin typeface="+mn-lt"/>
              </a:rPr>
              <a:t>Με παραγωγή της ίδιας ποσότητας αναλώνοντας μικρότερη ποσότητα παραγωγικών πόρων</a:t>
            </a:r>
            <a:r>
              <a:rPr lang="el-GR" b="1" dirty="0"/>
              <a:t>.</a:t>
            </a:r>
          </a:p>
        </p:txBody>
      </p:sp>
      <p:sp>
        <p:nvSpPr>
          <p:cNvPr id="25607" name="Text Box 6"/>
          <p:cNvSpPr txBox="1">
            <a:spLocks noChangeArrowheads="1"/>
          </p:cNvSpPr>
          <p:nvPr/>
        </p:nvSpPr>
        <p:spPr bwMode="auto">
          <a:xfrm>
            <a:off x="611560" y="2132856"/>
            <a:ext cx="677333" cy="701149"/>
          </a:xfrm>
          <a:prstGeom prst="rect">
            <a:avLst/>
          </a:prstGeom>
          <a:noFill/>
          <a:ln w="9525">
            <a:noFill/>
            <a:miter lim="800000"/>
            <a:headEnd/>
            <a:tailEnd/>
          </a:ln>
        </p:spPr>
        <p:txBody>
          <a:bodyPr wrap="square" lIns="100008" tIns="50004" rIns="100008" bIns="50004">
            <a:spAutoFit/>
          </a:bodyPr>
          <a:lstStyle/>
          <a:p>
            <a:pPr>
              <a:spcBef>
                <a:spcPct val="50000"/>
              </a:spcBef>
            </a:pPr>
            <a:r>
              <a:rPr lang="el-GR" sz="39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8341"/>
                                        </p:tgtEl>
                                        <p:attrNameLst>
                                          <p:attrName>style.visibility</p:attrName>
                                        </p:attrNameLst>
                                      </p:cBhvr>
                                      <p:to>
                                        <p:strVal val="visible"/>
                                      </p:to>
                                    </p:set>
                                    <p:animEffect transition="in" filter="dissolve">
                                      <p:cBhvr>
                                        <p:cTn id="7" dur="500"/>
                                        <p:tgtEl>
                                          <p:spTgt spid="103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634082"/>
          </a:xfrm>
        </p:spPr>
        <p:txBody>
          <a:bodyPr/>
          <a:lstStyle/>
          <a:p>
            <a:pPr eaLnBrk="1" hangingPunct="1"/>
            <a:r>
              <a:rPr lang="el-GR" b="1" dirty="0" smtClean="0">
                <a:solidFill>
                  <a:srgbClr val="C00000"/>
                </a:solidFill>
              </a:rPr>
              <a:t>1</a:t>
            </a:r>
            <a:r>
              <a:rPr lang="el-GR" b="1" baseline="30000" dirty="0" smtClean="0">
                <a:solidFill>
                  <a:srgbClr val="C00000"/>
                </a:solidFill>
              </a:rPr>
              <a:t>ο</a:t>
            </a:r>
            <a:r>
              <a:rPr lang="el-GR" b="1" dirty="0" smtClean="0">
                <a:solidFill>
                  <a:srgbClr val="C00000"/>
                </a:solidFill>
              </a:rPr>
              <a:t> Παράδειγμα </a:t>
            </a:r>
          </a:p>
        </p:txBody>
      </p:sp>
      <p:sp>
        <p:nvSpPr>
          <p:cNvPr id="27651" name="Rectangle 3"/>
          <p:cNvSpPr>
            <a:spLocks noGrp="1" noChangeArrowheads="1"/>
          </p:cNvSpPr>
          <p:nvPr>
            <p:ph idx="1"/>
          </p:nvPr>
        </p:nvSpPr>
        <p:spPr>
          <a:xfrm>
            <a:off x="251520" y="980729"/>
            <a:ext cx="8640960" cy="4479138"/>
          </a:xfrm>
        </p:spPr>
        <p:txBody>
          <a:bodyPr/>
          <a:lstStyle/>
          <a:p>
            <a:pPr algn="just" eaLnBrk="1" hangingPunct="1"/>
            <a:r>
              <a:rPr lang="el-GR" dirty="0" smtClean="0"/>
              <a:t>Μια επιχείρηση παρήγαγε 1000 μονάδες από ένα προϊόν δαπανώντας 250 ώρες εργασίας. Ποια είναι η παραγωγικότητα εργασίας της;</a:t>
            </a:r>
          </a:p>
        </p:txBody>
      </p:sp>
      <p:sp>
        <p:nvSpPr>
          <p:cNvPr id="26626" name="Slide Number Placeholder 3"/>
          <p:cNvSpPr>
            <a:spLocks noGrp="1"/>
          </p:cNvSpPr>
          <p:nvPr>
            <p:ph type="sldNum" sz="quarter" idx="12"/>
          </p:nvPr>
        </p:nvSpPr>
        <p:spPr/>
        <p:txBody>
          <a:bodyPr/>
          <a:lstStyle/>
          <a:p>
            <a:pPr defTabSz="915004">
              <a:defRPr/>
            </a:pPr>
            <a:fld id="{AC03B064-41F0-43A6-9A2C-1DBD3F1F6687}" type="slidenum">
              <a:rPr lang="en-US"/>
              <a:pPr defTabSz="915004">
                <a:defRPr/>
              </a:pPr>
              <a:t>89</a:t>
            </a:fld>
            <a:endParaRPr lang="en-US" dirty="0"/>
          </a:p>
        </p:txBody>
      </p:sp>
      <p:sp>
        <p:nvSpPr>
          <p:cNvPr id="27653" name="Rectangle 4"/>
          <p:cNvSpPr>
            <a:spLocks noChangeArrowheads="1"/>
          </p:cNvSpPr>
          <p:nvPr/>
        </p:nvSpPr>
        <p:spPr bwMode="auto">
          <a:xfrm>
            <a:off x="107504" y="3501008"/>
            <a:ext cx="5169959" cy="2345531"/>
          </a:xfrm>
          <a:prstGeom prst="rect">
            <a:avLst/>
          </a:prstGeom>
          <a:noFill/>
          <a:ln w="9525">
            <a:noFill/>
            <a:miter lim="800000"/>
            <a:headEnd/>
            <a:tailEnd/>
          </a:ln>
        </p:spPr>
        <p:txBody>
          <a:bodyPr lIns="91427" tIns="45713" rIns="91427" bIns="45713"/>
          <a:lstStyle/>
          <a:p>
            <a:pPr marL="342042" indent="-342042" defTabSz="915004">
              <a:spcBef>
                <a:spcPct val="20000"/>
              </a:spcBef>
              <a:buClr>
                <a:srgbClr val="FF9933"/>
              </a:buClr>
            </a:pPr>
            <a:r>
              <a:rPr lang="el-GR" sz="2800" b="1" dirty="0"/>
              <a:t>Παραγωγικότητα</a:t>
            </a:r>
            <a:r>
              <a:rPr lang="en-US" sz="2800" b="1" dirty="0"/>
              <a:t> </a:t>
            </a:r>
            <a:r>
              <a:rPr lang="el-GR" sz="2800" b="1" dirty="0"/>
              <a:t>εργασίας</a:t>
            </a:r>
            <a:r>
              <a:rPr lang="en-US" sz="2800" dirty="0"/>
              <a:t>= </a:t>
            </a:r>
            <a:endParaRPr lang="el-GR" sz="2800" dirty="0"/>
          </a:p>
          <a:p>
            <a:pPr marL="342042" indent="-342042" defTabSz="915004">
              <a:spcBef>
                <a:spcPct val="10000"/>
              </a:spcBef>
              <a:buClr>
                <a:srgbClr val="FF9933"/>
              </a:buClr>
            </a:pPr>
            <a:r>
              <a:rPr lang="el-GR" sz="2800" dirty="0"/>
              <a:t>      Μονάδες που παρήχθησαν</a:t>
            </a:r>
            <a:endParaRPr lang="en-US" sz="2800" dirty="0"/>
          </a:p>
          <a:p>
            <a:pPr marL="342042" indent="-342042" defTabSz="915004">
              <a:spcBef>
                <a:spcPct val="10000"/>
              </a:spcBef>
              <a:buClr>
                <a:srgbClr val="FF9933"/>
              </a:buClr>
            </a:pPr>
            <a:r>
              <a:rPr lang="en-US" sz="2800" dirty="0"/>
              <a:t>       </a:t>
            </a:r>
            <a:r>
              <a:rPr lang="el-GR" sz="2800" dirty="0"/>
              <a:t>σύνολο ωρών εργασίας</a:t>
            </a:r>
            <a:endParaRPr lang="en-US" sz="2800" dirty="0"/>
          </a:p>
        </p:txBody>
      </p:sp>
      <p:sp>
        <p:nvSpPr>
          <p:cNvPr id="27654" name="Line 5"/>
          <p:cNvSpPr>
            <a:spLocks noChangeShapeType="1"/>
          </p:cNvSpPr>
          <p:nvPr/>
        </p:nvSpPr>
        <p:spPr bwMode="auto">
          <a:xfrm>
            <a:off x="827584" y="4509120"/>
            <a:ext cx="4148667" cy="0"/>
          </a:xfrm>
          <a:prstGeom prst="line">
            <a:avLst/>
          </a:prstGeom>
          <a:noFill/>
          <a:ln w="38100">
            <a:solidFill>
              <a:schemeClr val="tx1"/>
            </a:solidFill>
            <a:round/>
            <a:headEnd/>
            <a:tailEnd/>
          </a:ln>
        </p:spPr>
        <p:txBody>
          <a:bodyPr lIns="100008" tIns="50004" rIns="100008" bIns="50004"/>
          <a:lstStyle/>
          <a:p>
            <a:endParaRPr lang="el-GR" dirty="0"/>
          </a:p>
        </p:txBody>
      </p:sp>
      <p:sp>
        <p:nvSpPr>
          <p:cNvPr id="27655" name="Rectangle 6"/>
          <p:cNvSpPr>
            <a:spLocks noChangeArrowheads="1"/>
          </p:cNvSpPr>
          <p:nvPr/>
        </p:nvSpPr>
        <p:spPr bwMode="auto">
          <a:xfrm>
            <a:off x="5580112" y="3573016"/>
            <a:ext cx="1524000" cy="1796143"/>
          </a:xfrm>
          <a:prstGeom prst="rect">
            <a:avLst/>
          </a:prstGeom>
          <a:noFill/>
          <a:ln w="9525">
            <a:noFill/>
            <a:miter lim="800000"/>
            <a:headEnd/>
            <a:tailEnd/>
          </a:ln>
        </p:spPr>
        <p:txBody>
          <a:bodyPr lIns="91427" tIns="45713" rIns="91427" bIns="45713"/>
          <a:lstStyle/>
          <a:p>
            <a:pPr marL="342042" indent="-342042" defTabSz="915004">
              <a:spcBef>
                <a:spcPct val="20000"/>
              </a:spcBef>
              <a:buClr>
                <a:srgbClr val="FF9933"/>
              </a:buClr>
            </a:pPr>
            <a:endParaRPr lang="el-GR" sz="3500" dirty="0"/>
          </a:p>
          <a:p>
            <a:pPr marL="342042" indent="-342042" defTabSz="915004">
              <a:spcBef>
                <a:spcPct val="10000"/>
              </a:spcBef>
              <a:buClr>
                <a:srgbClr val="FF9933"/>
              </a:buClr>
            </a:pPr>
            <a:r>
              <a:rPr lang="en-US" sz="2000" dirty="0"/>
              <a:t> </a:t>
            </a:r>
            <a:r>
              <a:rPr lang="el-GR" sz="2000" dirty="0"/>
              <a:t>    </a:t>
            </a:r>
            <a:r>
              <a:rPr lang="el-GR" sz="2800" dirty="0"/>
              <a:t>1000</a:t>
            </a:r>
          </a:p>
          <a:p>
            <a:pPr marL="342042" indent="-342042" defTabSz="915004">
              <a:spcBef>
                <a:spcPct val="10000"/>
              </a:spcBef>
              <a:buClr>
                <a:srgbClr val="FF9933"/>
              </a:buClr>
            </a:pPr>
            <a:r>
              <a:rPr lang="el-GR" sz="2800" dirty="0"/>
              <a:t>    </a:t>
            </a:r>
            <a:r>
              <a:rPr lang="el-GR" sz="2800" dirty="0" smtClean="0"/>
              <a:t> 250</a:t>
            </a:r>
            <a:endParaRPr lang="en-US" sz="2800" dirty="0"/>
          </a:p>
        </p:txBody>
      </p:sp>
      <p:sp>
        <p:nvSpPr>
          <p:cNvPr id="27656" name="Line 7"/>
          <p:cNvSpPr>
            <a:spLocks noChangeShapeType="1"/>
          </p:cNvSpPr>
          <p:nvPr/>
        </p:nvSpPr>
        <p:spPr bwMode="auto">
          <a:xfrm>
            <a:off x="5220072" y="4437112"/>
            <a:ext cx="254000" cy="0"/>
          </a:xfrm>
          <a:prstGeom prst="line">
            <a:avLst/>
          </a:prstGeom>
          <a:noFill/>
          <a:ln w="57150">
            <a:solidFill>
              <a:schemeClr val="tx1"/>
            </a:solidFill>
            <a:round/>
            <a:headEnd/>
            <a:tailEnd/>
          </a:ln>
        </p:spPr>
        <p:txBody>
          <a:bodyPr lIns="100008" tIns="50004" rIns="100008" bIns="50004"/>
          <a:lstStyle/>
          <a:p>
            <a:endParaRPr lang="el-GR" dirty="0"/>
          </a:p>
        </p:txBody>
      </p:sp>
      <p:sp>
        <p:nvSpPr>
          <p:cNvPr id="27657" name="Line 8"/>
          <p:cNvSpPr>
            <a:spLocks noChangeShapeType="1"/>
          </p:cNvSpPr>
          <p:nvPr/>
        </p:nvSpPr>
        <p:spPr bwMode="auto">
          <a:xfrm>
            <a:off x="5220072" y="4581128"/>
            <a:ext cx="254000" cy="0"/>
          </a:xfrm>
          <a:prstGeom prst="line">
            <a:avLst/>
          </a:prstGeom>
          <a:noFill/>
          <a:ln w="57150">
            <a:solidFill>
              <a:schemeClr val="tx1"/>
            </a:solidFill>
            <a:round/>
            <a:headEnd/>
            <a:tailEnd/>
          </a:ln>
        </p:spPr>
        <p:txBody>
          <a:bodyPr lIns="100008" tIns="50004" rIns="100008" bIns="50004"/>
          <a:lstStyle/>
          <a:p>
            <a:endParaRPr lang="el-GR" dirty="0"/>
          </a:p>
        </p:txBody>
      </p:sp>
      <p:sp>
        <p:nvSpPr>
          <p:cNvPr id="27658" name="Line 9"/>
          <p:cNvSpPr>
            <a:spLocks noChangeShapeType="1"/>
          </p:cNvSpPr>
          <p:nvPr/>
        </p:nvSpPr>
        <p:spPr bwMode="auto">
          <a:xfrm>
            <a:off x="5940152" y="4581128"/>
            <a:ext cx="762000" cy="0"/>
          </a:xfrm>
          <a:prstGeom prst="line">
            <a:avLst/>
          </a:prstGeom>
          <a:noFill/>
          <a:ln w="38100">
            <a:solidFill>
              <a:schemeClr val="tx1"/>
            </a:solidFill>
            <a:round/>
            <a:headEnd/>
            <a:tailEnd/>
          </a:ln>
        </p:spPr>
        <p:txBody>
          <a:bodyPr lIns="100008" tIns="50004" rIns="100008" bIns="50004"/>
          <a:lstStyle/>
          <a:p>
            <a:endParaRPr lang="el-GR" dirty="0"/>
          </a:p>
        </p:txBody>
      </p:sp>
      <p:sp>
        <p:nvSpPr>
          <p:cNvPr id="27659" name="Rectangle 10"/>
          <p:cNvSpPr>
            <a:spLocks noChangeArrowheads="1"/>
          </p:cNvSpPr>
          <p:nvPr/>
        </p:nvSpPr>
        <p:spPr bwMode="auto">
          <a:xfrm>
            <a:off x="6876256" y="4221088"/>
            <a:ext cx="2267744" cy="744421"/>
          </a:xfrm>
          <a:prstGeom prst="rect">
            <a:avLst/>
          </a:prstGeom>
          <a:noFill/>
          <a:ln w="9525">
            <a:noFill/>
            <a:miter lim="800000"/>
            <a:headEnd/>
            <a:tailEnd/>
          </a:ln>
        </p:spPr>
        <p:txBody>
          <a:bodyPr lIns="91427" tIns="45713" rIns="91427" bIns="45713"/>
          <a:lstStyle/>
          <a:p>
            <a:pPr marL="342042" indent="-342042" defTabSz="915004">
              <a:spcBef>
                <a:spcPct val="20000"/>
              </a:spcBef>
              <a:buClr>
                <a:srgbClr val="FF9933"/>
              </a:buClr>
            </a:pPr>
            <a:r>
              <a:rPr lang="en-US" sz="3500" dirty="0"/>
              <a:t>=</a:t>
            </a:r>
            <a:r>
              <a:rPr lang="en-US" sz="3100" dirty="0"/>
              <a:t> </a:t>
            </a:r>
            <a:r>
              <a:rPr lang="el-GR" sz="2800" dirty="0"/>
              <a:t>4 </a:t>
            </a:r>
            <a:r>
              <a:rPr lang="el-GR" sz="2600" dirty="0" smtClean="0"/>
              <a:t>μον</a:t>
            </a:r>
            <a:r>
              <a:rPr lang="el-GR" sz="2600" dirty="0"/>
              <a:t>./ώρα</a:t>
            </a:r>
            <a:endParaRPr lang="en-US" sz="26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288032"/>
          </a:xfrm>
        </p:spPr>
        <p:txBody>
          <a:bodyPr/>
          <a:lstStyle/>
          <a:p>
            <a:r>
              <a:rPr lang="el-GR" sz="2400" b="1" dirty="0" smtClean="0"/>
              <a:t>ΠΑΓΚΟΣΜΙΟ ΧΡΕΟΣ $ 59,7 </a:t>
            </a:r>
            <a:r>
              <a:rPr lang="en-US" sz="2400" b="1" dirty="0" smtClean="0"/>
              <a:t>Trillion</a:t>
            </a:r>
            <a:endParaRPr lang="el-GR" sz="2400" b="1" dirty="0"/>
          </a:p>
        </p:txBody>
      </p:sp>
      <p:pic>
        <p:nvPicPr>
          <p:cNvPr id="710658" name="Picture 2"/>
          <p:cNvPicPr>
            <a:picLocks noGrp="1" noChangeAspect="1" noChangeArrowheads="1"/>
          </p:cNvPicPr>
          <p:nvPr>
            <p:ph idx="1"/>
          </p:nvPr>
        </p:nvPicPr>
        <p:blipFill>
          <a:blip r:embed="rId2" cstate="print"/>
          <a:srcRect/>
          <a:stretch>
            <a:fillRect/>
          </a:stretch>
        </p:blipFill>
        <p:spPr bwMode="auto">
          <a:xfrm>
            <a:off x="0" y="332656"/>
            <a:ext cx="9144000" cy="6525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77333" y="408214"/>
            <a:ext cx="8135056" cy="734786"/>
          </a:xfrm>
        </p:spPr>
        <p:txBody>
          <a:bodyPr/>
          <a:lstStyle/>
          <a:p>
            <a:pPr eaLnBrk="1" hangingPunct="1"/>
            <a:r>
              <a:rPr lang="el-GR" sz="4800" b="1" dirty="0" smtClean="0">
                <a:solidFill>
                  <a:srgbClr val="0070C0"/>
                </a:solidFill>
              </a:rPr>
              <a:t>2</a:t>
            </a:r>
            <a:r>
              <a:rPr lang="el-GR" sz="4800" b="1" baseline="30000" dirty="0" smtClean="0">
                <a:solidFill>
                  <a:srgbClr val="0070C0"/>
                </a:solidFill>
              </a:rPr>
              <a:t>ο</a:t>
            </a:r>
            <a:r>
              <a:rPr lang="el-GR" sz="4800" b="1" dirty="0" smtClean="0">
                <a:solidFill>
                  <a:srgbClr val="0070C0"/>
                </a:solidFill>
              </a:rPr>
              <a:t> Παράδειγμα</a:t>
            </a:r>
          </a:p>
        </p:txBody>
      </p:sp>
      <p:sp>
        <p:nvSpPr>
          <p:cNvPr id="28675" name="Rectangle 3"/>
          <p:cNvSpPr>
            <a:spLocks noGrp="1" noChangeArrowheads="1"/>
          </p:cNvSpPr>
          <p:nvPr>
            <p:ph idx="1"/>
          </p:nvPr>
        </p:nvSpPr>
        <p:spPr>
          <a:xfrm>
            <a:off x="179512" y="1268867"/>
            <a:ext cx="8712968" cy="5092473"/>
          </a:xfrm>
        </p:spPr>
        <p:txBody>
          <a:bodyPr/>
          <a:lstStyle/>
          <a:p>
            <a:pPr algn="just" eaLnBrk="1" hangingPunct="1">
              <a:lnSpc>
                <a:spcPct val="110000"/>
              </a:lnSpc>
            </a:pPr>
            <a:r>
              <a:rPr lang="el-GR" dirty="0" smtClean="0"/>
              <a:t>Ένα υποκατάστημα τράπεζας έχει 4 υπαλλήλους που εργάζονται 8 ώρες την ημέρα. Το συνολικό ημερήσιο κόστος μισθοδοσίας είναι 640€ και το κόστος άλλων επιβαρύνσεων είναι 400 €/μέρα. </a:t>
            </a:r>
          </a:p>
          <a:p>
            <a:pPr algn="just" eaLnBrk="1" hangingPunct="1">
              <a:lnSpc>
                <a:spcPct val="110000"/>
              </a:lnSpc>
            </a:pPr>
            <a:r>
              <a:rPr lang="el-GR" dirty="0" smtClean="0"/>
              <a:t>Το υποκατάστημα δίνει 8 καταναλωτικά δάνεια την ημέρα. </a:t>
            </a:r>
          </a:p>
        </p:txBody>
      </p:sp>
      <p:sp>
        <p:nvSpPr>
          <p:cNvPr id="27650" name="Slide Number Placeholder 3"/>
          <p:cNvSpPr>
            <a:spLocks noGrp="1"/>
          </p:cNvSpPr>
          <p:nvPr>
            <p:ph type="sldNum" sz="quarter" idx="12"/>
          </p:nvPr>
        </p:nvSpPr>
        <p:spPr/>
        <p:txBody>
          <a:bodyPr/>
          <a:lstStyle/>
          <a:p>
            <a:pPr defTabSz="915004">
              <a:defRPr/>
            </a:pPr>
            <a:fld id="{6F63F625-2A96-40EC-8481-E0F5B818D4B3}" type="slidenum">
              <a:rPr lang="en-US"/>
              <a:pPr defTabSz="915004">
                <a:defRPr/>
              </a:pPr>
              <a:t>90</a:t>
            </a:fld>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a:xfrm>
            <a:off x="457200" y="274638"/>
            <a:ext cx="8229600" cy="778098"/>
          </a:xfrm>
        </p:spPr>
        <p:txBody>
          <a:bodyPr/>
          <a:lstStyle/>
          <a:p>
            <a:pPr eaLnBrk="1" hangingPunct="1"/>
            <a:r>
              <a:rPr lang="el-GR" b="1" dirty="0" smtClean="0">
                <a:solidFill>
                  <a:srgbClr val="0070C0"/>
                </a:solidFill>
              </a:rPr>
              <a:t>2</a:t>
            </a:r>
            <a:r>
              <a:rPr lang="el-GR" b="1" baseline="30000" dirty="0" smtClean="0">
                <a:solidFill>
                  <a:srgbClr val="0070C0"/>
                </a:solidFill>
              </a:rPr>
              <a:t>ο</a:t>
            </a:r>
            <a:r>
              <a:rPr lang="el-GR" b="1" dirty="0" smtClean="0">
                <a:solidFill>
                  <a:srgbClr val="0070C0"/>
                </a:solidFill>
              </a:rPr>
              <a:t> Παράδειγμα</a:t>
            </a:r>
            <a:endParaRPr lang="el-GR" b="1" dirty="0" smtClean="0"/>
          </a:p>
        </p:txBody>
      </p:sp>
      <p:sp>
        <p:nvSpPr>
          <p:cNvPr id="3" name="2 - Θέση περιεχομένου"/>
          <p:cNvSpPr>
            <a:spLocks noGrp="1"/>
          </p:cNvSpPr>
          <p:nvPr>
            <p:ph idx="1"/>
          </p:nvPr>
        </p:nvSpPr>
        <p:spPr>
          <a:xfrm>
            <a:off x="179512" y="1124744"/>
            <a:ext cx="8712968" cy="5001419"/>
          </a:xfrm>
        </p:spPr>
        <p:txBody>
          <a:bodyPr rtlCol="0">
            <a:normAutofit/>
          </a:bodyPr>
          <a:lstStyle/>
          <a:p>
            <a:pPr marL="342852" indent="-342852" algn="just" defTabSz="914272" eaLnBrk="1" fontAlgn="auto" hangingPunct="1">
              <a:lnSpc>
                <a:spcPct val="110000"/>
              </a:lnSpc>
              <a:spcAft>
                <a:spcPts val="0"/>
              </a:spcAft>
              <a:buFont typeface="Arial" pitchFamily="34" charset="0"/>
              <a:buChar char="•"/>
              <a:defRPr/>
            </a:pPr>
            <a:r>
              <a:rPr lang="el-GR" dirty="0" smtClean="0"/>
              <a:t>Πρόσφατα το υποκατάστημα της τράπεζας μηχανοργανώθηκε πλήρως και έτσι αύξησε τα παραγόμενα καταναλωτικά δάνεια σε 14/ημέρα με το κόστος  επιπλέον επιβαρύνσεων να γίνεται ίσο με 800€. Οι μισθοί και οι ώρες εργασίας έμειναν ίδιοι.</a:t>
            </a:r>
          </a:p>
          <a:p>
            <a:pPr marL="342852" indent="-342852" algn="just" defTabSz="914272" eaLnBrk="1" fontAlgn="auto" hangingPunct="1">
              <a:lnSpc>
                <a:spcPct val="110000"/>
              </a:lnSpc>
              <a:spcAft>
                <a:spcPts val="0"/>
              </a:spcAft>
              <a:buFont typeface="Arial" pitchFamily="34" charset="0"/>
              <a:buChar char="•"/>
              <a:defRPr/>
            </a:pPr>
            <a:r>
              <a:rPr lang="el-GR" b="1" dirty="0" smtClean="0"/>
              <a:t>Ποια η παραγωγικότητα πριν και μετά τη μηχανοργάνωση;</a:t>
            </a:r>
          </a:p>
          <a:p>
            <a:pPr marL="342852" indent="-342852" defTabSz="914272" eaLnBrk="1" fontAlgn="auto" hangingPunct="1">
              <a:spcAft>
                <a:spcPts val="0"/>
              </a:spcAft>
              <a:buFont typeface="Arial" pitchFamily="34" charset="0"/>
              <a:buChar char="•"/>
              <a:defRPr/>
            </a:pPr>
            <a:endParaRPr lang="el-GR" dirty="0" smtClean="0"/>
          </a:p>
        </p:txBody>
      </p:sp>
      <p:sp>
        <p:nvSpPr>
          <p:cNvPr id="4" name="3 - Θέση αριθμού διαφάνειας"/>
          <p:cNvSpPr>
            <a:spLocks noGrp="1"/>
          </p:cNvSpPr>
          <p:nvPr>
            <p:ph type="sldNum" sz="quarter" idx="12"/>
          </p:nvPr>
        </p:nvSpPr>
        <p:spPr/>
        <p:txBody>
          <a:bodyPr/>
          <a:lstStyle/>
          <a:p>
            <a:pPr>
              <a:defRPr/>
            </a:pPr>
            <a:fld id="{7EB178B7-D116-4F59-83FA-FA8934FEEF18}" type="slidenum">
              <a:rPr lang="en-US"/>
              <a:pPr>
                <a:defRPr/>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7504" y="238126"/>
            <a:ext cx="8856984" cy="875960"/>
          </a:xfrm>
        </p:spPr>
        <p:txBody>
          <a:bodyPr/>
          <a:lstStyle/>
          <a:p>
            <a:pPr eaLnBrk="1" hangingPunct="1"/>
            <a:r>
              <a:rPr lang="el-GR" sz="3600" b="1" dirty="0" smtClean="0">
                <a:solidFill>
                  <a:srgbClr val="0070C0"/>
                </a:solidFill>
              </a:rPr>
              <a:t>Υποκατάστημα Τράπεζας – Παραγωγικότητα (1)</a:t>
            </a:r>
            <a:endParaRPr lang="en-AU" sz="3600" b="1" dirty="0" smtClean="0">
              <a:solidFill>
                <a:srgbClr val="0070C0"/>
              </a:solidFill>
            </a:endParaRPr>
          </a:p>
        </p:txBody>
      </p:sp>
      <p:sp>
        <p:nvSpPr>
          <p:cNvPr id="28674" name="Slide Number Placeholder 2"/>
          <p:cNvSpPr>
            <a:spLocks noGrp="1"/>
          </p:cNvSpPr>
          <p:nvPr>
            <p:ph type="sldNum" sz="quarter" idx="12"/>
          </p:nvPr>
        </p:nvSpPr>
        <p:spPr/>
        <p:txBody>
          <a:bodyPr/>
          <a:lstStyle/>
          <a:p>
            <a:pPr defTabSz="915004">
              <a:defRPr/>
            </a:pPr>
            <a:fld id="{ABD127F1-EB45-466E-9D8E-B3438A072447}" type="slidenum">
              <a:rPr lang="en-US"/>
              <a:pPr defTabSz="915004">
                <a:defRPr/>
              </a:pPr>
              <a:t>92</a:t>
            </a:fld>
            <a:endParaRPr lang="en-US" dirty="0"/>
          </a:p>
        </p:txBody>
      </p:sp>
      <p:grpSp>
        <p:nvGrpSpPr>
          <p:cNvPr id="2" name="Group 3"/>
          <p:cNvGrpSpPr>
            <a:grpSpLocks/>
          </p:cNvGrpSpPr>
          <p:nvPr/>
        </p:nvGrpSpPr>
        <p:grpSpPr bwMode="auto">
          <a:xfrm>
            <a:off x="252237" y="1654969"/>
            <a:ext cx="7768933" cy="1186247"/>
            <a:chOff x="310" y="1017"/>
            <a:chExt cx="4894" cy="748"/>
          </a:xfrm>
        </p:grpSpPr>
        <p:sp>
          <p:nvSpPr>
            <p:cNvPr id="28687" name="Text Box 4"/>
            <p:cNvSpPr txBox="1">
              <a:spLocks noChangeArrowheads="1"/>
            </p:cNvSpPr>
            <p:nvPr/>
          </p:nvSpPr>
          <p:spPr bwMode="auto">
            <a:xfrm>
              <a:off x="526" y="1328"/>
              <a:ext cx="4678" cy="437"/>
            </a:xfrm>
            <a:prstGeom prst="rect">
              <a:avLst/>
            </a:prstGeom>
            <a:noFill/>
            <a:ln w="9525">
              <a:noFill/>
              <a:miter lim="800000"/>
              <a:headEnd/>
              <a:tailEnd/>
            </a:ln>
          </p:spPr>
          <p:txBody>
            <a:bodyPr wrap="none" lIns="83594" tIns="41797" rIns="83594" bIns="41797">
              <a:spAutoFit/>
            </a:bodyPr>
            <a:lstStyle/>
            <a:p>
              <a:pPr defTabSz="915004">
                <a:lnSpc>
                  <a:spcPct val="110000"/>
                </a:lnSpc>
                <a:tabLst>
                  <a:tab pos="4127064" algn="l"/>
                </a:tabLst>
                <a:defRPr/>
              </a:pPr>
              <a:r>
                <a:rPr lang="el-GR" b="1" dirty="0"/>
                <a:t>4 </a:t>
              </a:r>
              <a:r>
                <a:rPr lang="el-GR" b="1" dirty="0" smtClean="0">
                  <a:latin typeface="+mn-lt"/>
                </a:rPr>
                <a:t>υπάλληλοι</a:t>
              </a:r>
              <a:r>
                <a:rPr lang="el-GR" b="1" dirty="0" smtClean="0"/>
                <a:t> </a:t>
              </a:r>
              <a:r>
                <a:rPr lang="el-GR" b="1" dirty="0"/>
                <a:t>εργάζονται </a:t>
              </a:r>
              <a:r>
                <a:rPr lang="en-AU" b="1" dirty="0">
                  <a:ea typeface="ＭＳ Ｐゴシック" pitchFamily="34" charset="-128"/>
                </a:rPr>
                <a:t>8 </a:t>
              </a:r>
              <a:r>
                <a:rPr lang="el-GR" b="1" dirty="0"/>
                <a:t>ώρες/μέρα</a:t>
              </a:r>
              <a:r>
                <a:rPr lang="en-AU" b="1" dirty="0">
                  <a:ea typeface="ＭＳ Ｐゴシック" pitchFamily="34" charset="-128"/>
                </a:rPr>
                <a:t>	 </a:t>
              </a:r>
              <a:r>
                <a:rPr lang="el-GR" b="1" dirty="0"/>
                <a:t>	</a:t>
              </a:r>
              <a:r>
                <a:rPr lang="en-AU" b="1" dirty="0">
                  <a:ea typeface="ＭＳ Ｐゴシック" pitchFamily="34" charset="-128"/>
                </a:rPr>
                <a:t>8 </a:t>
              </a:r>
              <a:r>
                <a:rPr lang="el-GR" b="1" dirty="0" smtClean="0"/>
                <a:t>δάνεια/μέρα</a:t>
              </a:r>
              <a:endParaRPr lang="en-AU" b="1" dirty="0">
                <a:ea typeface="ＭＳ Ｐゴシック" pitchFamily="34" charset="-128"/>
              </a:endParaRPr>
            </a:p>
            <a:p>
              <a:pPr defTabSz="915004">
                <a:lnSpc>
                  <a:spcPct val="110000"/>
                </a:lnSpc>
                <a:tabLst>
                  <a:tab pos="4127064" algn="l"/>
                </a:tabLst>
                <a:defRPr/>
              </a:pPr>
              <a:r>
                <a:rPr lang="el-GR" b="1" dirty="0"/>
                <a:t>Κόστη </a:t>
              </a:r>
              <a:r>
                <a:rPr lang="el-GR" b="1" dirty="0" smtClean="0"/>
                <a:t>μισθοδοσίας</a:t>
              </a:r>
              <a:r>
                <a:rPr lang="en-AU" b="1" dirty="0" smtClean="0">
                  <a:ea typeface="ＭＳ Ｐゴシック" pitchFamily="34" charset="-128"/>
                </a:rPr>
                <a:t> </a:t>
              </a:r>
              <a:r>
                <a:rPr lang="en-AU" b="1" dirty="0">
                  <a:ea typeface="ＭＳ Ｐゴシック" pitchFamily="34" charset="-128"/>
                </a:rPr>
                <a:t>= 640</a:t>
              </a:r>
              <a:r>
                <a:rPr lang="en-AU" b="1" dirty="0">
                  <a:ea typeface="ＭＳ Ｐゴシック" pitchFamily="34" charset="-128"/>
                  <a:cs typeface="Arial" charset="0"/>
                </a:rPr>
                <a:t>€</a:t>
              </a:r>
              <a:r>
                <a:rPr lang="en-AU" b="1" dirty="0">
                  <a:ea typeface="ＭＳ Ｐゴシック" pitchFamily="34" charset="-128"/>
                </a:rPr>
                <a:t>/</a:t>
              </a:r>
              <a:r>
                <a:rPr lang="el-GR" b="1" dirty="0"/>
                <a:t>μέρα</a:t>
              </a:r>
              <a:r>
                <a:rPr lang="en-AU" b="1" dirty="0">
                  <a:ea typeface="ＭＳ Ｐゴシック" pitchFamily="34" charset="-128"/>
                </a:rPr>
                <a:t>	 </a:t>
              </a:r>
              <a:r>
                <a:rPr lang="el-GR" b="1" dirty="0"/>
                <a:t>	άλλα κόστη </a:t>
              </a:r>
              <a:r>
                <a:rPr lang="en-AU" b="1" dirty="0">
                  <a:ea typeface="ＭＳ Ｐゴシック" pitchFamily="34" charset="-128"/>
                </a:rPr>
                <a:t>= 400€/</a:t>
              </a:r>
              <a:r>
                <a:rPr lang="el-GR" b="1" dirty="0"/>
                <a:t>μέρα</a:t>
              </a:r>
              <a:endParaRPr lang="en-AU" b="1" dirty="0"/>
            </a:p>
          </p:txBody>
        </p:sp>
        <p:sp>
          <p:nvSpPr>
            <p:cNvPr id="1084421" name="Text Box 5"/>
            <p:cNvSpPr txBox="1">
              <a:spLocks noChangeArrowheads="1"/>
            </p:cNvSpPr>
            <p:nvPr/>
          </p:nvSpPr>
          <p:spPr bwMode="auto">
            <a:xfrm>
              <a:off x="310" y="1017"/>
              <a:ext cx="1305" cy="228"/>
            </a:xfrm>
            <a:prstGeom prst="rect">
              <a:avLst/>
            </a:prstGeom>
            <a:noFill/>
            <a:ln w="9525">
              <a:noFill/>
              <a:miter lim="800000"/>
              <a:headEnd/>
              <a:tailEnd/>
            </a:ln>
            <a:effectLst/>
          </p:spPr>
          <p:txBody>
            <a:bodyPr wrap="none" lIns="83594" tIns="41797" rIns="83594" bIns="41797">
              <a:spAutoFit/>
            </a:bodyPr>
            <a:lstStyle/>
            <a:p>
              <a:pPr defTabSz="915004">
                <a:defRPr/>
              </a:pPr>
              <a:r>
                <a:rPr lang="el-GR" b="1" dirty="0">
                  <a:latin typeface="+mn-lt"/>
                </a:rPr>
                <a:t>Παλαιό σύστημα</a:t>
              </a:r>
              <a:r>
                <a:rPr lang="en-AU" b="1" dirty="0">
                  <a:latin typeface="+mn-lt"/>
                  <a:ea typeface="ＭＳ Ｐゴシック" pitchFamily="34" charset="-128"/>
                </a:rPr>
                <a:t>:</a:t>
              </a:r>
            </a:p>
          </p:txBody>
        </p:sp>
      </p:grpSp>
      <p:grpSp>
        <p:nvGrpSpPr>
          <p:cNvPr id="3" name="Group 17"/>
          <p:cNvGrpSpPr>
            <a:grpSpLocks/>
          </p:cNvGrpSpPr>
          <p:nvPr/>
        </p:nvGrpSpPr>
        <p:grpSpPr bwMode="auto">
          <a:xfrm>
            <a:off x="811389" y="2580255"/>
            <a:ext cx="4674306" cy="2707822"/>
            <a:chOff x="460" y="1517"/>
            <a:chExt cx="2650" cy="1592"/>
          </a:xfrm>
        </p:grpSpPr>
        <p:grpSp>
          <p:nvGrpSpPr>
            <p:cNvPr id="4" name="Group 6"/>
            <p:cNvGrpSpPr>
              <a:grpSpLocks/>
            </p:cNvGrpSpPr>
            <p:nvPr/>
          </p:nvGrpSpPr>
          <p:grpSpPr bwMode="auto">
            <a:xfrm>
              <a:off x="460" y="2749"/>
              <a:ext cx="1337" cy="342"/>
              <a:chOff x="662" y="2711"/>
              <a:chExt cx="1341" cy="367"/>
            </a:xfrm>
          </p:grpSpPr>
          <p:sp>
            <p:nvSpPr>
              <p:cNvPr id="28685" name="Text Box 7"/>
              <p:cNvSpPr txBox="1">
                <a:spLocks noChangeArrowheads="1"/>
              </p:cNvSpPr>
              <p:nvPr/>
            </p:nvSpPr>
            <p:spPr bwMode="auto">
              <a:xfrm>
                <a:off x="1830" y="2799"/>
                <a:ext cx="173" cy="228"/>
              </a:xfrm>
              <a:prstGeom prst="rect">
                <a:avLst/>
              </a:prstGeom>
              <a:noFill/>
              <a:ln w="9525">
                <a:noFill/>
                <a:miter lim="800000"/>
                <a:headEnd/>
                <a:tailEnd/>
              </a:ln>
            </p:spPr>
            <p:txBody>
              <a:bodyPr wrap="none" lIns="83594" tIns="41797" rIns="83594" bIns="41797">
                <a:spAutoFit/>
              </a:bodyPr>
              <a:lstStyle/>
              <a:p>
                <a:pPr defTabSz="915004">
                  <a:defRPr/>
                </a:pPr>
                <a:r>
                  <a:rPr lang="en-AU" b="1" dirty="0">
                    <a:latin typeface="+mn-lt"/>
                    <a:ea typeface="ＭＳ Ｐゴシック" pitchFamily="34" charset="-128"/>
                  </a:rPr>
                  <a:t>=</a:t>
                </a:r>
              </a:p>
            </p:txBody>
          </p:sp>
          <p:sp>
            <p:nvSpPr>
              <p:cNvPr id="28686" name="Text Box 8"/>
              <p:cNvSpPr txBox="1">
                <a:spLocks noChangeArrowheads="1"/>
              </p:cNvSpPr>
              <p:nvPr/>
            </p:nvSpPr>
            <p:spPr bwMode="auto">
              <a:xfrm>
                <a:off x="662" y="2711"/>
                <a:ext cx="1228" cy="367"/>
              </a:xfrm>
              <a:prstGeom prst="rect">
                <a:avLst/>
              </a:prstGeom>
              <a:noFill/>
              <a:ln w="9525">
                <a:noFill/>
                <a:miter lim="800000"/>
                <a:headEnd/>
                <a:tailEnd/>
              </a:ln>
            </p:spPr>
            <p:txBody>
              <a:bodyPr lIns="83594" tIns="41797" rIns="83594" bIns="41797">
                <a:spAutoFit/>
              </a:bodyPr>
              <a:lstStyle/>
              <a:p>
                <a:pPr algn="ctr" defTabSz="915004">
                  <a:lnSpc>
                    <a:spcPct val="90000"/>
                  </a:lnSpc>
                  <a:defRPr/>
                </a:pPr>
                <a:r>
                  <a:rPr lang="el-GR" b="1" dirty="0">
                    <a:latin typeface="+mn-lt"/>
                  </a:rPr>
                  <a:t>Παραγωγικότητα εργασίας</a:t>
                </a:r>
                <a:endParaRPr lang="en-AU" b="1" dirty="0">
                  <a:latin typeface="+mn-lt"/>
                </a:endParaRPr>
              </a:p>
            </p:txBody>
          </p:sp>
        </p:grpSp>
        <p:grpSp>
          <p:nvGrpSpPr>
            <p:cNvPr id="5" name="Group 10"/>
            <p:cNvGrpSpPr>
              <a:grpSpLocks/>
            </p:cNvGrpSpPr>
            <p:nvPr/>
          </p:nvGrpSpPr>
          <p:grpSpPr bwMode="auto">
            <a:xfrm>
              <a:off x="1922" y="2652"/>
              <a:ext cx="1188" cy="457"/>
              <a:chOff x="2415" y="3316"/>
              <a:chExt cx="1318" cy="489"/>
            </a:xfrm>
          </p:grpSpPr>
          <p:sp>
            <p:nvSpPr>
              <p:cNvPr id="28683" name="Text Box 11"/>
              <p:cNvSpPr txBox="1">
                <a:spLocks noChangeArrowheads="1"/>
              </p:cNvSpPr>
              <p:nvPr/>
            </p:nvSpPr>
            <p:spPr bwMode="auto">
              <a:xfrm>
                <a:off x="2415" y="3316"/>
                <a:ext cx="1318" cy="489"/>
              </a:xfrm>
              <a:prstGeom prst="rect">
                <a:avLst/>
              </a:prstGeom>
              <a:noFill/>
              <a:ln w="9525">
                <a:noFill/>
                <a:miter lim="800000"/>
                <a:headEnd/>
                <a:tailEnd/>
              </a:ln>
            </p:spPr>
            <p:txBody>
              <a:bodyPr wrap="none" lIns="83594" tIns="41797" rIns="83594" bIns="41797">
                <a:spAutoFit/>
              </a:bodyPr>
              <a:lstStyle/>
              <a:p>
                <a:pPr algn="ctr" defTabSz="915004">
                  <a:lnSpc>
                    <a:spcPct val="125000"/>
                  </a:lnSpc>
                  <a:defRPr/>
                </a:pPr>
                <a:r>
                  <a:rPr lang="en-AU" b="1" dirty="0">
                    <a:latin typeface="+mn-lt"/>
                    <a:ea typeface="ＭＳ Ｐゴシック" pitchFamily="34" charset="-128"/>
                  </a:rPr>
                  <a:t>8 </a:t>
                </a:r>
                <a:r>
                  <a:rPr lang="el-GR" b="1" dirty="0" smtClean="0">
                    <a:latin typeface="+mn-lt"/>
                  </a:rPr>
                  <a:t>δάνεια</a:t>
                </a:r>
                <a:r>
                  <a:rPr lang="en-AU" b="1" dirty="0" smtClean="0">
                    <a:latin typeface="+mn-lt"/>
                    <a:ea typeface="ＭＳ Ｐゴシック" pitchFamily="34" charset="-128"/>
                  </a:rPr>
                  <a:t>/</a:t>
                </a:r>
                <a:r>
                  <a:rPr lang="el-GR" b="1" dirty="0">
                    <a:latin typeface="+mn-lt"/>
                  </a:rPr>
                  <a:t>μέρα</a:t>
                </a:r>
                <a:endParaRPr lang="en-AU" b="1" dirty="0">
                  <a:latin typeface="+mn-lt"/>
                </a:endParaRPr>
              </a:p>
              <a:p>
                <a:pPr algn="ctr" defTabSz="915004">
                  <a:lnSpc>
                    <a:spcPct val="125000"/>
                  </a:lnSpc>
                  <a:defRPr/>
                </a:pPr>
                <a:r>
                  <a:rPr lang="en-AU" b="1" dirty="0">
                    <a:latin typeface="+mn-lt"/>
                    <a:ea typeface="ＭＳ Ｐゴシック" pitchFamily="34" charset="-128"/>
                  </a:rPr>
                  <a:t>32 </a:t>
                </a:r>
                <a:r>
                  <a:rPr lang="el-GR" b="1" dirty="0">
                    <a:latin typeface="+mn-lt"/>
                  </a:rPr>
                  <a:t>ανθρωποώρες</a:t>
                </a:r>
                <a:endParaRPr lang="en-AU" b="1" dirty="0">
                  <a:latin typeface="+mn-lt"/>
                  <a:ea typeface="ＭＳ Ｐゴシック" pitchFamily="34" charset="-128"/>
                </a:endParaRPr>
              </a:p>
            </p:txBody>
          </p:sp>
          <p:sp>
            <p:nvSpPr>
              <p:cNvPr id="28684" name="Line 12"/>
              <p:cNvSpPr>
                <a:spLocks noChangeShapeType="1"/>
              </p:cNvSpPr>
              <p:nvPr/>
            </p:nvSpPr>
            <p:spPr bwMode="auto">
              <a:xfrm>
                <a:off x="2524" y="3587"/>
                <a:ext cx="1161" cy="0"/>
              </a:xfrm>
              <a:prstGeom prst="line">
                <a:avLst/>
              </a:prstGeom>
              <a:noFill/>
              <a:ln w="38100">
                <a:solidFill>
                  <a:schemeClr val="tx1"/>
                </a:solidFill>
                <a:round/>
                <a:headEnd/>
                <a:tailEnd/>
              </a:ln>
            </p:spPr>
            <p:txBody>
              <a:bodyPr/>
              <a:lstStyle/>
              <a:p>
                <a:pPr>
                  <a:defRPr/>
                </a:pPr>
                <a:endParaRPr lang="el-GR" dirty="0">
                  <a:latin typeface="+mn-lt"/>
                </a:endParaRPr>
              </a:p>
            </p:txBody>
          </p:sp>
        </p:grpSp>
        <p:sp>
          <p:nvSpPr>
            <p:cNvPr id="1084429" name="Line 13"/>
            <p:cNvSpPr>
              <a:spLocks noChangeShapeType="1"/>
            </p:cNvSpPr>
            <p:nvPr/>
          </p:nvSpPr>
          <p:spPr bwMode="auto">
            <a:xfrm flipH="1">
              <a:off x="2184" y="1517"/>
              <a:ext cx="816" cy="1225"/>
            </a:xfrm>
            <a:prstGeom prst="line">
              <a:avLst/>
            </a:prstGeom>
            <a:noFill/>
            <a:ln w="57150">
              <a:solidFill>
                <a:srgbClr val="BF0922"/>
              </a:solidFill>
              <a:round/>
              <a:headEnd/>
              <a:tailEnd type="triangle" w="med" len="med"/>
            </a:ln>
            <a:effectLst>
              <a:outerShdw dist="17961" dir="2700000" algn="ctr" rotWithShape="0">
                <a:schemeClr val="tx1"/>
              </a:outerShdw>
            </a:effectLst>
          </p:spPr>
          <p:txBody>
            <a:bodyPr/>
            <a:lstStyle/>
            <a:p>
              <a:pPr>
                <a:defRPr/>
              </a:pPr>
              <a:endParaRPr lang="el-GR" dirty="0">
                <a:latin typeface="+mn-lt"/>
              </a:endParaRPr>
            </a:p>
          </p:txBody>
        </p:sp>
        <p:sp>
          <p:nvSpPr>
            <p:cNvPr id="1084430" name="Line 14"/>
            <p:cNvSpPr>
              <a:spLocks noChangeShapeType="1"/>
            </p:cNvSpPr>
            <p:nvPr/>
          </p:nvSpPr>
          <p:spPr bwMode="auto">
            <a:xfrm>
              <a:off x="1141" y="1517"/>
              <a:ext cx="771" cy="1452"/>
            </a:xfrm>
            <a:prstGeom prst="line">
              <a:avLst/>
            </a:prstGeom>
            <a:noFill/>
            <a:ln w="57150">
              <a:solidFill>
                <a:srgbClr val="BF0922"/>
              </a:solidFill>
              <a:round/>
              <a:headEnd/>
              <a:tailEnd type="triangle" w="med" len="med"/>
            </a:ln>
            <a:effectLst>
              <a:outerShdw dist="28398" dir="3806097" algn="ctr" rotWithShape="0">
                <a:schemeClr val="tx1"/>
              </a:outerShdw>
            </a:effectLst>
          </p:spPr>
          <p:txBody>
            <a:bodyPr/>
            <a:lstStyle/>
            <a:p>
              <a:pPr>
                <a:defRPr/>
              </a:pPr>
              <a:endParaRPr lang="el-GR" dirty="0">
                <a:latin typeface="+mn-lt"/>
              </a:endParaRPr>
            </a:p>
          </p:txBody>
        </p:sp>
      </p:grpSp>
      <p:sp>
        <p:nvSpPr>
          <p:cNvPr id="1084431" name="Rectangle 15"/>
          <p:cNvSpPr>
            <a:spLocks noChangeArrowheads="1"/>
          </p:cNvSpPr>
          <p:nvPr/>
        </p:nvSpPr>
        <p:spPr bwMode="auto">
          <a:xfrm>
            <a:off x="5531555" y="4740390"/>
            <a:ext cx="3334541" cy="369318"/>
          </a:xfrm>
          <a:prstGeom prst="rect">
            <a:avLst/>
          </a:prstGeom>
          <a:noFill/>
          <a:ln w="9525">
            <a:noFill/>
            <a:miter lim="800000"/>
            <a:headEnd/>
            <a:tailEnd/>
          </a:ln>
        </p:spPr>
        <p:txBody>
          <a:bodyPr wrap="none" lIns="91427" tIns="45713" rIns="91427" bIns="45713">
            <a:spAutoFit/>
          </a:bodyPr>
          <a:lstStyle/>
          <a:p>
            <a:pPr defTabSz="915004">
              <a:defRPr/>
            </a:pPr>
            <a:r>
              <a:rPr lang="en-AU" b="1" dirty="0">
                <a:latin typeface="+mn-lt"/>
                <a:ea typeface="ＭＳ Ｐゴシック" pitchFamily="34" charset="-128"/>
              </a:rPr>
              <a:t>= </a:t>
            </a:r>
            <a:r>
              <a:rPr lang="el-GR" b="1" dirty="0">
                <a:latin typeface="+mn-lt"/>
              </a:rPr>
              <a:t>0,</a:t>
            </a:r>
            <a:r>
              <a:rPr lang="en-AU" b="1" dirty="0">
                <a:latin typeface="+mn-lt"/>
                <a:ea typeface="ＭＳ Ｐゴシック" pitchFamily="34" charset="-128"/>
              </a:rPr>
              <a:t>25 </a:t>
            </a:r>
            <a:r>
              <a:rPr lang="el-GR" b="1" dirty="0" smtClean="0">
                <a:latin typeface="+mn-lt"/>
              </a:rPr>
              <a:t>δάνεια </a:t>
            </a:r>
            <a:r>
              <a:rPr lang="en-AU" b="1" dirty="0" smtClean="0">
                <a:latin typeface="+mn-lt"/>
                <a:ea typeface="ＭＳ Ｐゴシック" pitchFamily="34" charset="-128"/>
              </a:rPr>
              <a:t>/</a:t>
            </a:r>
            <a:r>
              <a:rPr lang="el-GR" b="1" dirty="0" smtClean="0">
                <a:latin typeface="+mn-lt"/>
              </a:rPr>
              <a:t> </a:t>
            </a:r>
            <a:r>
              <a:rPr lang="el-GR" b="1" dirty="0">
                <a:latin typeface="+mn-lt"/>
              </a:rPr>
              <a:t>ανθρωποώρα</a:t>
            </a:r>
            <a:endParaRPr lang="en-AU" b="1" dirty="0">
              <a:latin typeface="+mn-lt"/>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84431"/>
                                        </p:tgtEl>
                                        <p:attrNameLst>
                                          <p:attrName>style.visibility</p:attrName>
                                        </p:attrNameLst>
                                      </p:cBhvr>
                                      <p:to>
                                        <p:strVal val="visible"/>
                                      </p:to>
                                    </p:set>
                                    <p:animEffect transition="in" filter="wipe(down)">
                                      <p:cBhvr>
                                        <p:cTn id="17" dur="500"/>
                                        <p:tgtEl>
                                          <p:spTgt spid="108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3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38126"/>
            <a:ext cx="8964488" cy="875960"/>
          </a:xfrm>
        </p:spPr>
        <p:txBody>
          <a:bodyPr/>
          <a:lstStyle/>
          <a:p>
            <a:pPr eaLnBrk="1" hangingPunct="1"/>
            <a:r>
              <a:rPr lang="el-GR" sz="3600" b="1" dirty="0" smtClean="0">
                <a:solidFill>
                  <a:srgbClr val="0070C0"/>
                </a:solidFill>
              </a:rPr>
              <a:t>Υποκατάστημα Τράπεζας – Παραγωγικότητα (2)</a:t>
            </a:r>
            <a:endParaRPr lang="en-AU" sz="3600" b="1" dirty="0" smtClean="0">
              <a:solidFill>
                <a:srgbClr val="0070C0"/>
              </a:solidFill>
            </a:endParaRPr>
          </a:p>
        </p:txBody>
      </p:sp>
      <p:sp>
        <p:nvSpPr>
          <p:cNvPr id="29698" name="Slide Number Placeholder 2"/>
          <p:cNvSpPr>
            <a:spLocks noGrp="1"/>
          </p:cNvSpPr>
          <p:nvPr>
            <p:ph type="sldNum" sz="quarter" idx="12"/>
          </p:nvPr>
        </p:nvSpPr>
        <p:spPr/>
        <p:txBody>
          <a:bodyPr/>
          <a:lstStyle/>
          <a:p>
            <a:pPr defTabSz="915004">
              <a:defRPr/>
            </a:pPr>
            <a:fld id="{E791AD8F-2E0D-413E-B9FC-D93B64FACA09}" type="slidenum">
              <a:rPr lang="en-US"/>
              <a:pPr defTabSz="915004">
                <a:defRPr/>
              </a:pPr>
              <a:t>93</a:t>
            </a:fld>
            <a:endParaRPr lang="en-US" dirty="0"/>
          </a:p>
        </p:txBody>
      </p:sp>
      <p:grpSp>
        <p:nvGrpSpPr>
          <p:cNvPr id="2" name="Group 7"/>
          <p:cNvGrpSpPr>
            <a:grpSpLocks/>
          </p:cNvGrpSpPr>
          <p:nvPr/>
        </p:nvGrpSpPr>
        <p:grpSpPr bwMode="auto">
          <a:xfrm>
            <a:off x="107504" y="4725144"/>
            <a:ext cx="2762446" cy="693278"/>
            <a:chOff x="662" y="2713"/>
            <a:chExt cx="1366" cy="437"/>
          </a:xfrm>
        </p:grpSpPr>
        <p:sp>
          <p:nvSpPr>
            <p:cNvPr id="29721" name="Text Box 8"/>
            <p:cNvSpPr txBox="1">
              <a:spLocks noChangeArrowheads="1"/>
            </p:cNvSpPr>
            <p:nvPr/>
          </p:nvSpPr>
          <p:spPr bwMode="auto">
            <a:xfrm>
              <a:off x="1830" y="2801"/>
              <a:ext cx="198" cy="286"/>
            </a:xfrm>
            <a:prstGeom prst="rect">
              <a:avLst/>
            </a:prstGeom>
            <a:noFill/>
            <a:ln w="9525">
              <a:noFill/>
              <a:miter lim="800000"/>
              <a:headEnd/>
              <a:tailEnd/>
            </a:ln>
          </p:spPr>
          <p:txBody>
            <a:bodyPr wrap="none" lIns="83594" tIns="41797" rIns="83594" bIns="41797">
              <a:spAutoFit/>
            </a:bodyPr>
            <a:lstStyle/>
            <a:p>
              <a:pPr defTabSz="915004">
                <a:defRPr/>
              </a:pPr>
              <a:r>
                <a:rPr lang="en-AU" sz="2400" b="1" dirty="0">
                  <a:latin typeface="+mn-lt"/>
                  <a:ea typeface="ＭＳ Ｐゴシック" pitchFamily="34" charset="-128"/>
                </a:rPr>
                <a:t>=</a:t>
              </a:r>
            </a:p>
          </p:txBody>
        </p:sp>
        <p:sp>
          <p:nvSpPr>
            <p:cNvPr id="29722" name="Text Box 9"/>
            <p:cNvSpPr txBox="1">
              <a:spLocks noChangeArrowheads="1"/>
            </p:cNvSpPr>
            <p:nvPr/>
          </p:nvSpPr>
          <p:spPr bwMode="auto">
            <a:xfrm>
              <a:off x="662" y="2713"/>
              <a:ext cx="1228" cy="437"/>
            </a:xfrm>
            <a:prstGeom prst="rect">
              <a:avLst/>
            </a:prstGeom>
            <a:noFill/>
            <a:ln w="9525">
              <a:noFill/>
              <a:miter lim="800000"/>
              <a:headEnd/>
              <a:tailEnd/>
            </a:ln>
          </p:spPr>
          <p:txBody>
            <a:bodyPr lIns="83594" tIns="41797" rIns="83594" bIns="41797">
              <a:spAutoFit/>
            </a:bodyPr>
            <a:lstStyle/>
            <a:p>
              <a:pPr algn="ctr" defTabSz="915004">
                <a:lnSpc>
                  <a:spcPct val="90000"/>
                </a:lnSpc>
                <a:defRPr/>
              </a:pPr>
              <a:r>
                <a:rPr lang="el-GR" sz="2200" b="1" dirty="0">
                  <a:latin typeface="+mn-lt"/>
                </a:rPr>
                <a:t>Παραγωγικότητα εργασίας</a:t>
              </a:r>
              <a:endParaRPr lang="en-AU" sz="2200" b="1" dirty="0">
                <a:latin typeface="+mn-lt"/>
              </a:endParaRPr>
            </a:p>
          </p:txBody>
        </p:sp>
      </p:grpSp>
      <p:grpSp>
        <p:nvGrpSpPr>
          <p:cNvPr id="3" name="Group 10"/>
          <p:cNvGrpSpPr>
            <a:grpSpLocks/>
          </p:cNvGrpSpPr>
          <p:nvPr/>
        </p:nvGrpSpPr>
        <p:grpSpPr bwMode="auto">
          <a:xfrm>
            <a:off x="2915816" y="4509120"/>
            <a:ext cx="2526634" cy="930966"/>
            <a:chOff x="2279" y="3318"/>
            <a:chExt cx="1588" cy="586"/>
          </a:xfrm>
        </p:grpSpPr>
        <p:sp>
          <p:nvSpPr>
            <p:cNvPr id="29719" name="Text Box 11"/>
            <p:cNvSpPr txBox="1">
              <a:spLocks noChangeArrowheads="1"/>
            </p:cNvSpPr>
            <p:nvPr/>
          </p:nvSpPr>
          <p:spPr bwMode="auto">
            <a:xfrm>
              <a:off x="2279" y="3318"/>
              <a:ext cx="1588" cy="586"/>
            </a:xfrm>
            <a:prstGeom prst="rect">
              <a:avLst/>
            </a:prstGeom>
            <a:noFill/>
            <a:ln w="9525">
              <a:noFill/>
              <a:miter lim="800000"/>
              <a:headEnd/>
              <a:tailEnd/>
            </a:ln>
          </p:spPr>
          <p:txBody>
            <a:bodyPr wrap="none" lIns="83594" tIns="41797" rIns="83594" bIns="41797">
              <a:spAutoFit/>
            </a:bodyPr>
            <a:lstStyle/>
            <a:p>
              <a:pPr algn="ctr" defTabSz="915004">
                <a:lnSpc>
                  <a:spcPct val="125000"/>
                </a:lnSpc>
                <a:defRPr/>
              </a:pPr>
              <a:r>
                <a:rPr lang="en-AU" sz="2200" b="1" dirty="0">
                  <a:latin typeface="+mn-lt"/>
                  <a:ea typeface="ＭＳ Ｐゴシック" pitchFamily="34" charset="-128"/>
                </a:rPr>
                <a:t>8 </a:t>
              </a:r>
              <a:r>
                <a:rPr lang="el-GR" sz="2200" b="1" dirty="0" smtClean="0">
                  <a:latin typeface="+mn-lt"/>
                </a:rPr>
                <a:t>δάνεια</a:t>
              </a:r>
              <a:r>
                <a:rPr lang="en-AU" sz="2200" b="1" dirty="0" smtClean="0">
                  <a:latin typeface="+mn-lt"/>
                  <a:ea typeface="ＭＳ Ｐゴシック" pitchFamily="34" charset="-128"/>
                </a:rPr>
                <a:t>/</a:t>
              </a:r>
              <a:r>
                <a:rPr lang="el-GR" sz="2200" b="1" dirty="0">
                  <a:latin typeface="+mn-lt"/>
                </a:rPr>
                <a:t>μέρα</a:t>
              </a:r>
              <a:endParaRPr lang="en-AU" sz="2200" b="1" dirty="0">
                <a:latin typeface="+mn-lt"/>
              </a:endParaRPr>
            </a:p>
            <a:p>
              <a:pPr algn="ctr" defTabSz="915004">
                <a:lnSpc>
                  <a:spcPct val="125000"/>
                </a:lnSpc>
                <a:defRPr/>
              </a:pPr>
              <a:r>
                <a:rPr lang="en-AU" sz="2200" b="1" dirty="0">
                  <a:latin typeface="+mn-lt"/>
                  <a:ea typeface="ＭＳ Ｐゴシック" pitchFamily="34" charset="-128"/>
                </a:rPr>
                <a:t>32 </a:t>
              </a:r>
              <a:r>
                <a:rPr lang="el-GR" sz="2200" b="1" dirty="0">
                  <a:latin typeface="+mn-lt"/>
                </a:rPr>
                <a:t>ανθρωποώρες</a:t>
              </a:r>
              <a:endParaRPr lang="en-AU" sz="2200" b="1" dirty="0">
                <a:latin typeface="+mn-lt"/>
                <a:ea typeface="ＭＳ Ｐゴシック" pitchFamily="34" charset="-128"/>
              </a:endParaRPr>
            </a:p>
          </p:txBody>
        </p:sp>
        <p:sp>
          <p:nvSpPr>
            <p:cNvPr id="29720" name="Line 12"/>
            <p:cNvSpPr>
              <a:spLocks noChangeShapeType="1"/>
            </p:cNvSpPr>
            <p:nvPr/>
          </p:nvSpPr>
          <p:spPr bwMode="auto">
            <a:xfrm>
              <a:off x="2490" y="3648"/>
              <a:ext cx="1161" cy="0"/>
            </a:xfrm>
            <a:prstGeom prst="line">
              <a:avLst/>
            </a:prstGeom>
            <a:noFill/>
            <a:ln w="38100">
              <a:solidFill>
                <a:schemeClr val="tx1"/>
              </a:solidFill>
              <a:round/>
              <a:headEnd/>
              <a:tailEnd/>
            </a:ln>
          </p:spPr>
          <p:txBody>
            <a:bodyPr/>
            <a:lstStyle/>
            <a:p>
              <a:pPr>
                <a:defRPr/>
              </a:pPr>
              <a:endParaRPr lang="el-GR" dirty="0">
                <a:latin typeface="+mn-lt"/>
              </a:endParaRPr>
            </a:p>
          </p:txBody>
        </p:sp>
      </p:grpSp>
      <p:grpSp>
        <p:nvGrpSpPr>
          <p:cNvPr id="4" name="Group 3"/>
          <p:cNvGrpSpPr>
            <a:grpSpLocks/>
          </p:cNvGrpSpPr>
          <p:nvPr/>
        </p:nvGrpSpPr>
        <p:grpSpPr bwMode="auto">
          <a:xfrm>
            <a:off x="571500" y="3197679"/>
            <a:ext cx="8357289" cy="950572"/>
            <a:chOff x="310" y="1017"/>
            <a:chExt cx="5265" cy="599"/>
          </a:xfrm>
        </p:grpSpPr>
        <p:sp>
          <p:nvSpPr>
            <p:cNvPr id="29717" name="Text Box 4"/>
            <p:cNvSpPr txBox="1">
              <a:spLocks noChangeArrowheads="1"/>
            </p:cNvSpPr>
            <p:nvPr/>
          </p:nvSpPr>
          <p:spPr bwMode="auto">
            <a:xfrm>
              <a:off x="526" y="1328"/>
              <a:ext cx="5049" cy="288"/>
            </a:xfrm>
            <a:prstGeom prst="rect">
              <a:avLst/>
            </a:prstGeom>
            <a:noFill/>
            <a:ln w="9525">
              <a:noFill/>
              <a:miter lim="800000"/>
              <a:headEnd/>
              <a:tailEnd/>
            </a:ln>
          </p:spPr>
          <p:txBody>
            <a:bodyPr wrap="none" lIns="83594" tIns="41797" rIns="83594" bIns="41797">
              <a:spAutoFit/>
            </a:bodyPr>
            <a:lstStyle/>
            <a:p>
              <a:pPr defTabSz="915004">
                <a:lnSpc>
                  <a:spcPct val="110000"/>
                </a:lnSpc>
                <a:tabLst>
                  <a:tab pos="4127064" algn="l"/>
                </a:tabLst>
                <a:defRPr/>
              </a:pPr>
              <a:r>
                <a:rPr lang="el-GR" sz="2200" b="1" dirty="0">
                  <a:latin typeface="+mn-lt"/>
                </a:rPr>
                <a:t>14</a:t>
              </a:r>
              <a:r>
                <a:rPr lang="en-AU" sz="2200" b="1" dirty="0">
                  <a:latin typeface="+mn-lt"/>
                  <a:ea typeface="ＭＳ Ｐゴシック" pitchFamily="34" charset="-128"/>
                </a:rPr>
                <a:t> </a:t>
              </a:r>
              <a:r>
                <a:rPr lang="el-GR" sz="2200" b="1" dirty="0" smtClean="0">
                  <a:latin typeface="+mn-lt"/>
                </a:rPr>
                <a:t>δάνεια/μέρα</a:t>
              </a:r>
              <a:r>
                <a:rPr lang="en-AU" sz="2200" b="1" dirty="0">
                  <a:latin typeface="+mn-lt"/>
                  <a:ea typeface="ＭＳ Ｐゴシック" pitchFamily="34" charset="-128"/>
                </a:rPr>
                <a:t>	 </a:t>
              </a:r>
              <a:r>
                <a:rPr lang="el-GR" sz="2200" b="1" dirty="0">
                  <a:latin typeface="+mn-lt"/>
                </a:rPr>
                <a:t>	άλλα κόστη </a:t>
              </a:r>
              <a:r>
                <a:rPr lang="en-AU" sz="2200" b="1" dirty="0">
                  <a:latin typeface="+mn-lt"/>
                  <a:ea typeface="ＭＳ Ｐゴシック" pitchFamily="34" charset="-128"/>
                </a:rPr>
                <a:t>= </a:t>
              </a:r>
              <a:r>
                <a:rPr lang="el-GR" sz="2200" b="1" dirty="0">
                  <a:latin typeface="+mn-lt"/>
                </a:rPr>
                <a:t>8</a:t>
              </a:r>
              <a:r>
                <a:rPr lang="en-AU" sz="2200" b="1" dirty="0">
                  <a:latin typeface="+mn-lt"/>
                  <a:ea typeface="ＭＳ Ｐゴシック" pitchFamily="34" charset="-128"/>
                </a:rPr>
                <a:t>00€/</a:t>
              </a:r>
              <a:r>
                <a:rPr lang="el-GR" sz="2200" b="1" dirty="0">
                  <a:latin typeface="+mn-lt"/>
                </a:rPr>
                <a:t>μέρα</a:t>
              </a:r>
              <a:endParaRPr lang="en-AU" sz="2200" b="1" dirty="0">
                <a:latin typeface="+mn-lt"/>
              </a:endParaRPr>
            </a:p>
          </p:txBody>
        </p:sp>
        <p:sp>
          <p:nvSpPr>
            <p:cNvPr id="1100805" name="Text Box 5"/>
            <p:cNvSpPr txBox="1">
              <a:spLocks noChangeArrowheads="1"/>
            </p:cNvSpPr>
            <p:nvPr/>
          </p:nvSpPr>
          <p:spPr bwMode="auto">
            <a:xfrm>
              <a:off x="310" y="1017"/>
              <a:ext cx="1386" cy="286"/>
            </a:xfrm>
            <a:prstGeom prst="rect">
              <a:avLst/>
            </a:prstGeom>
            <a:noFill/>
            <a:ln w="9525">
              <a:noFill/>
              <a:miter lim="800000"/>
              <a:headEnd/>
              <a:tailEnd/>
            </a:ln>
            <a:effectLst/>
          </p:spPr>
          <p:txBody>
            <a:bodyPr wrap="none" lIns="83594" tIns="41797" rIns="83594" bIns="41797">
              <a:spAutoFit/>
            </a:bodyPr>
            <a:lstStyle/>
            <a:p>
              <a:pPr defTabSz="915004">
                <a:defRPr/>
              </a:pPr>
              <a:r>
                <a:rPr lang="el-GR" sz="2400" b="1" dirty="0">
                  <a:effectLst>
                    <a:outerShdw blurRad="38100" dist="38100" dir="2700000" algn="tl">
                      <a:srgbClr val="000000"/>
                    </a:outerShdw>
                  </a:effectLst>
                  <a:latin typeface="+mn-lt"/>
                </a:rPr>
                <a:t>Νέο σύστημα</a:t>
              </a:r>
              <a:r>
                <a:rPr lang="en-AU" sz="2400" b="1" dirty="0">
                  <a:effectLst>
                    <a:outerShdw blurRad="38100" dist="38100" dir="2700000" algn="tl">
                      <a:srgbClr val="000000"/>
                    </a:outerShdw>
                  </a:effectLst>
                  <a:latin typeface="+mn-lt"/>
                  <a:ea typeface="ＭＳ Ｐゴシック" pitchFamily="34" charset="-128"/>
                </a:rPr>
                <a:t>:</a:t>
              </a:r>
            </a:p>
          </p:txBody>
        </p:sp>
      </p:grpSp>
      <p:sp>
        <p:nvSpPr>
          <p:cNvPr id="1100814" name="Line 14"/>
          <p:cNvSpPr>
            <a:spLocks noChangeShapeType="1"/>
          </p:cNvSpPr>
          <p:nvPr/>
        </p:nvSpPr>
        <p:spPr bwMode="auto">
          <a:xfrm>
            <a:off x="1852083" y="4201206"/>
            <a:ext cx="1841500" cy="1464469"/>
          </a:xfrm>
          <a:prstGeom prst="line">
            <a:avLst/>
          </a:prstGeom>
          <a:noFill/>
          <a:ln w="57150">
            <a:solidFill>
              <a:srgbClr val="BF0922"/>
            </a:solidFill>
            <a:round/>
            <a:headEnd/>
            <a:tailEnd type="triangle" w="med" len="med"/>
          </a:ln>
          <a:effectLst>
            <a:outerShdw dist="28398" dir="3806097" algn="ctr" rotWithShape="0">
              <a:schemeClr val="tx1"/>
            </a:outerShdw>
          </a:effectLst>
        </p:spPr>
        <p:txBody>
          <a:bodyPr lIns="100008" tIns="50004" rIns="100008" bIns="50004"/>
          <a:lstStyle/>
          <a:p>
            <a:pPr>
              <a:defRPr/>
            </a:pPr>
            <a:endParaRPr lang="el-GR" dirty="0">
              <a:latin typeface="+mn-lt"/>
            </a:endParaRPr>
          </a:p>
        </p:txBody>
      </p:sp>
      <p:sp>
        <p:nvSpPr>
          <p:cNvPr id="29704" name="Rectangle 15"/>
          <p:cNvSpPr>
            <a:spLocks noChangeArrowheads="1"/>
          </p:cNvSpPr>
          <p:nvPr/>
        </p:nvSpPr>
        <p:spPr bwMode="auto">
          <a:xfrm>
            <a:off x="5436096" y="4725144"/>
            <a:ext cx="3707904" cy="769427"/>
          </a:xfrm>
          <a:prstGeom prst="rect">
            <a:avLst/>
          </a:prstGeom>
          <a:noFill/>
          <a:ln w="9525">
            <a:noFill/>
            <a:miter lim="800000"/>
            <a:headEnd/>
            <a:tailEnd/>
          </a:ln>
        </p:spPr>
        <p:txBody>
          <a:bodyPr wrap="square" lIns="91427" tIns="45713" rIns="91427" bIns="45713">
            <a:spAutoFit/>
          </a:bodyPr>
          <a:lstStyle/>
          <a:p>
            <a:pPr defTabSz="915004">
              <a:defRPr/>
            </a:pPr>
            <a:r>
              <a:rPr lang="en-AU" sz="2200" b="1" dirty="0">
                <a:latin typeface="+mn-lt"/>
                <a:ea typeface="ＭＳ Ｐゴシック" pitchFamily="34" charset="-128"/>
              </a:rPr>
              <a:t>= </a:t>
            </a:r>
            <a:r>
              <a:rPr lang="el-GR" sz="2200" b="1" dirty="0">
                <a:latin typeface="+mn-lt"/>
              </a:rPr>
              <a:t>0,</a:t>
            </a:r>
            <a:r>
              <a:rPr lang="en-AU" sz="2200" b="1" dirty="0">
                <a:latin typeface="+mn-lt"/>
                <a:ea typeface="ＭＳ Ｐゴシック" pitchFamily="34" charset="-128"/>
              </a:rPr>
              <a:t>25 </a:t>
            </a:r>
            <a:r>
              <a:rPr lang="el-GR" sz="2200" b="1" dirty="0" smtClean="0">
                <a:latin typeface="+mn-lt"/>
              </a:rPr>
              <a:t>δάνεια </a:t>
            </a:r>
            <a:r>
              <a:rPr lang="en-AU" sz="2200" b="1" dirty="0" smtClean="0">
                <a:latin typeface="+mn-lt"/>
                <a:ea typeface="ＭＳ Ｐゴシック" pitchFamily="34" charset="-128"/>
              </a:rPr>
              <a:t>/</a:t>
            </a:r>
            <a:r>
              <a:rPr lang="el-GR" sz="2200" b="1" dirty="0" smtClean="0">
                <a:latin typeface="+mn-lt"/>
                <a:ea typeface="ＭＳ Ｐゴシック" pitchFamily="34" charset="-128"/>
              </a:rPr>
              <a:t> </a:t>
            </a:r>
            <a:r>
              <a:rPr lang="el-GR" sz="2200" b="1" dirty="0" smtClean="0">
                <a:latin typeface="+mn-lt"/>
              </a:rPr>
              <a:t>ανθρωποώρα</a:t>
            </a:r>
            <a:endParaRPr lang="en-AU" sz="2200" b="1" dirty="0">
              <a:latin typeface="+mn-lt"/>
              <a:ea typeface="ＭＳ Ｐゴシック" pitchFamily="34" charset="-128"/>
            </a:endParaRPr>
          </a:p>
        </p:txBody>
      </p:sp>
      <p:grpSp>
        <p:nvGrpSpPr>
          <p:cNvPr id="5" name="Group 16"/>
          <p:cNvGrpSpPr>
            <a:grpSpLocks/>
          </p:cNvGrpSpPr>
          <p:nvPr/>
        </p:nvGrpSpPr>
        <p:grpSpPr bwMode="auto">
          <a:xfrm>
            <a:off x="107505" y="1628800"/>
            <a:ext cx="9035952" cy="1332369"/>
            <a:chOff x="310" y="1017"/>
            <a:chExt cx="5998" cy="823"/>
          </a:xfrm>
        </p:grpSpPr>
        <p:sp>
          <p:nvSpPr>
            <p:cNvPr id="29715" name="Text Box 17"/>
            <p:cNvSpPr txBox="1">
              <a:spLocks noChangeArrowheads="1"/>
            </p:cNvSpPr>
            <p:nvPr/>
          </p:nvSpPr>
          <p:spPr bwMode="auto">
            <a:xfrm>
              <a:off x="375" y="1328"/>
              <a:ext cx="5933" cy="512"/>
            </a:xfrm>
            <a:prstGeom prst="rect">
              <a:avLst/>
            </a:prstGeom>
            <a:noFill/>
            <a:ln w="9525">
              <a:noFill/>
              <a:miter lim="800000"/>
              <a:headEnd/>
              <a:tailEnd/>
            </a:ln>
          </p:spPr>
          <p:txBody>
            <a:bodyPr wrap="none" lIns="83594" tIns="41797" rIns="83594" bIns="41797">
              <a:spAutoFit/>
            </a:bodyPr>
            <a:lstStyle/>
            <a:p>
              <a:pPr defTabSz="915004">
                <a:lnSpc>
                  <a:spcPct val="110000"/>
                </a:lnSpc>
                <a:tabLst>
                  <a:tab pos="4127064" algn="l"/>
                </a:tabLst>
                <a:defRPr/>
              </a:pPr>
              <a:r>
                <a:rPr lang="el-GR" sz="2200" b="1" dirty="0">
                  <a:latin typeface="+mn-lt"/>
                </a:rPr>
                <a:t>4 </a:t>
              </a:r>
              <a:r>
                <a:rPr lang="el-GR" sz="2200" b="1" dirty="0" smtClean="0">
                  <a:latin typeface="+mn-lt"/>
                </a:rPr>
                <a:t>υπάλληλοι </a:t>
              </a:r>
              <a:r>
                <a:rPr lang="el-GR" sz="2200" b="1" dirty="0">
                  <a:latin typeface="+mn-lt"/>
                </a:rPr>
                <a:t>εργάζονται </a:t>
              </a:r>
              <a:r>
                <a:rPr lang="en-AU" sz="2200" b="1" dirty="0">
                  <a:latin typeface="+mn-lt"/>
                  <a:ea typeface="ＭＳ Ｐゴシック" pitchFamily="34" charset="-128"/>
                </a:rPr>
                <a:t>8 </a:t>
              </a:r>
              <a:r>
                <a:rPr lang="el-GR" sz="2200" b="1" dirty="0">
                  <a:latin typeface="+mn-lt"/>
                </a:rPr>
                <a:t>ώρες/μέρα</a:t>
              </a:r>
              <a:r>
                <a:rPr lang="en-AU" sz="2200" b="1" dirty="0">
                  <a:latin typeface="+mn-lt"/>
                  <a:ea typeface="ＭＳ Ｐゴシック" pitchFamily="34" charset="-128"/>
                </a:rPr>
                <a:t>	 </a:t>
              </a:r>
              <a:r>
                <a:rPr lang="el-GR" sz="2200" b="1" dirty="0">
                  <a:latin typeface="+mn-lt"/>
                </a:rPr>
                <a:t>	</a:t>
              </a:r>
              <a:r>
                <a:rPr lang="en-AU" sz="2200" b="1" dirty="0">
                  <a:latin typeface="+mn-lt"/>
                  <a:ea typeface="ＭＳ Ｐゴシック" pitchFamily="34" charset="-128"/>
                </a:rPr>
                <a:t>8 </a:t>
              </a:r>
              <a:r>
                <a:rPr lang="el-GR" sz="2200" b="1" dirty="0" smtClean="0">
                  <a:latin typeface="+mn-lt"/>
                </a:rPr>
                <a:t>δάνεια/μέρα</a:t>
              </a:r>
              <a:endParaRPr lang="en-AU" sz="2200" b="1" dirty="0">
                <a:latin typeface="+mn-lt"/>
                <a:ea typeface="ＭＳ Ｐゴシック" pitchFamily="34" charset="-128"/>
              </a:endParaRPr>
            </a:p>
            <a:p>
              <a:pPr defTabSz="915004">
                <a:lnSpc>
                  <a:spcPct val="110000"/>
                </a:lnSpc>
                <a:tabLst>
                  <a:tab pos="4127064" algn="l"/>
                </a:tabLst>
                <a:defRPr/>
              </a:pPr>
              <a:r>
                <a:rPr lang="el-GR" sz="2200" b="1" dirty="0">
                  <a:latin typeface="+mn-lt"/>
                </a:rPr>
                <a:t>Κόστη </a:t>
              </a:r>
              <a:r>
                <a:rPr lang="el-GR" sz="2200" b="1" dirty="0" smtClean="0">
                  <a:latin typeface="+mn-lt"/>
                </a:rPr>
                <a:t>μισθοδοσίας</a:t>
              </a:r>
              <a:r>
                <a:rPr lang="en-AU" sz="2200" b="1" dirty="0" smtClean="0">
                  <a:latin typeface="+mn-lt"/>
                  <a:ea typeface="ＭＳ Ｐゴシック" pitchFamily="34" charset="-128"/>
                </a:rPr>
                <a:t> </a:t>
              </a:r>
              <a:r>
                <a:rPr lang="en-AU" sz="2200" b="1" dirty="0">
                  <a:latin typeface="+mn-lt"/>
                  <a:ea typeface="ＭＳ Ｐゴシック" pitchFamily="34" charset="-128"/>
                </a:rPr>
                <a:t>= 640</a:t>
              </a:r>
              <a:r>
                <a:rPr lang="en-AU" sz="2200" b="1" dirty="0">
                  <a:latin typeface="+mn-lt"/>
                  <a:ea typeface="ＭＳ Ｐゴシック" pitchFamily="34" charset="-128"/>
                  <a:cs typeface="Arial" charset="0"/>
                </a:rPr>
                <a:t>€</a:t>
              </a:r>
              <a:r>
                <a:rPr lang="en-AU" sz="2200" b="1" dirty="0">
                  <a:latin typeface="+mn-lt"/>
                  <a:ea typeface="ＭＳ Ｐゴシック" pitchFamily="34" charset="-128"/>
                </a:rPr>
                <a:t>/</a:t>
              </a:r>
              <a:r>
                <a:rPr lang="el-GR" sz="2200" b="1" dirty="0">
                  <a:latin typeface="+mn-lt"/>
                </a:rPr>
                <a:t>μέρα</a:t>
              </a:r>
              <a:r>
                <a:rPr lang="en-AU" sz="2200" b="1" dirty="0">
                  <a:latin typeface="+mn-lt"/>
                  <a:ea typeface="ＭＳ Ｐゴシック" pitchFamily="34" charset="-128"/>
                </a:rPr>
                <a:t>	 </a:t>
              </a:r>
              <a:r>
                <a:rPr lang="el-GR" sz="2200" b="1" dirty="0">
                  <a:latin typeface="+mn-lt"/>
                </a:rPr>
                <a:t>	άλλα κόστη </a:t>
              </a:r>
              <a:r>
                <a:rPr lang="en-AU" sz="2200" b="1" dirty="0">
                  <a:latin typeface="+mn-lt"/>
                  <a:ea typeface="ＭＳ Ｐゴシック" pitchFamily="34" charset="-128"/>
                </a:rPr>
                <a:t>= 400€/</a:t>
              </a:r>
              <a:r>
                <a:rPr lang="el-GR" sz="2200" b="1" dirty="0">
                  <a:latin typeface="+mn-lt"/>
                </a:rPr>
                <a:t>μέρα</a:t>
              </a:r>
              <a:endParaRPr lang="en-AU" sz="2200" b="1" dirty="0">
                <a:latin typeface="+mn-lt"/>
              </a:endParaRPr>
            </a:p>
          </p:txBody>
        </p:sp>
        <p:sp>
          <p:nvSpPr>
            <p:cNvPr id="1100818" name="Text Box 18"/>
            <p:cNvSpPr txBox="1">
              <a:spLocks noChangeArrowheads="1"/>
            </p:cNvSpPr>
            <p:nvPr/>
          </p:nvSpPr>
          <p:spPr bwMode="auto">
            <a:xfrm>
              <a:off x="310" y="1017"/>
              <a:ext cx="1696" cy="286"/>
            </a:xfrm>
            <a:prstGeom prst="rect">
              <a:avLst/>
            </a:prstGeom>
            <a:noFill/>
            <a:ln w="9525">
              <a:noFill/>
              <a:miter lim="800000"/>
              <a:headEnd/>
              <a:tailEnd/>
            </a:ln>
            <a:effectLst/>
          </p:spPr>
          <p:txBody>
            <a:bodyPr wrap="none" lIns="83594" tIns="41797" rIns="83594" bIns="41797">
              <a:spAutoFit/>
            </a:bodyPr>
            <a:lstStyle/>
            <a:p>
              <a:pPr defTabSz="915004">
                <a:defRPr/>
              </a:pPr>
              <a:r>
                <a:rPr lang="el-GR" sz="2400" b="1" dirty="0">
                  <a:effectLst>
                    <a:outerShdw blurRad="38100" dist="38100" dir="2700000" algn="tl">
                      <a:srgbClr val="000000"/>
                    </a:outerShdw>
                  </a:effectLst>
                  <a:latin typeface="+mn-lt"/>
                </a:rPr>
                <a:t>Παλαιό σύστημα</a:t>
              </a:r>
              <a:r>
                <a:rPr lang="en-AU" sz="2400" b="1" dirty="0">
                  <a:effectLst>
                    <a:outerShdw blurRad="38100" dist="38100" dir="2700000" algn="tl">
                      <a:srgbClr val="000000"/>
                    </a:outerShdw>
                  </a:effectLst>
                  <a:latin typeface="+mn-lt"/>
                  <a:ea typeface="ＭＳ Ｐゴシック" pitchFamily="34" charset="-128"/>
                </a:rPr>
                <a:t>:</a:t>
              </a:r>
            </a:p>
          </p:txBody>
        </p:sp>
      </p:grpSp>
      <p:grpSp>
        <p:nvGrpSpPr>
          <p:cNvPr id="6" name="Group 27"/>
          <p:cNvGrpSpPr>
            <a:grpSpLocks/>
          </p:cNvGrpSpPr>
          <p:nvPr/>
        </p:nvGrpSpPr>
        <p:grpSpPr bwMode="auto">
          <a:xfrm>
            <a:off x="179513" y="5515998"/>
            <a:ext cx="5358047" cy="930388"/>
            <a:chOff x="505" y="3232"/>
            <a:chExt cx="2690" cy="547"/>
          </a:xfrm>
        </p:grpSpPr>
        <p:grpSp>
          <p:nvGrpSpPr>
            <p:cNvPr id="7" name="Group 19"/>
            <p:cNvGrpSpPr>
              <a:grpSpLocks/>
            </p:cNvGrpSpPr>
            <p:nvPr/>
          </p:nvGrpSpPr>
          <p:grpSpPr bwMode="auto">
            <a:xfrm>
              <a:off x="505" y="3336"/>
              <a:ext cx="1362" cy="408"/>
              <a:chOff x="662" y="2713"/>
              <a:chExt cx="1366" cy="437"/>
            </a:xfrm>
          </p:grpSpPr>
          <p:sp>
            <p:nvSpPr>
              <p:cNvPr id="29713" name="Text Box 20"/>
              <p:cNvSpPr txBox="1">
                <a:spLocks noChangeArrowheads="1"/>
              </p:cNvSpPr>
              <p:nvPr/>
            </p:nvSpPr>
            <p:spPr bwMode="auto">
              <a:xfrm>
                <a:off x="1830" y="2801"/>
                <a:ext cx="198" cy="286"/>
              </a:xfrm>
              <a:prstGeom prst="rect">
                <a:avLst/>
              </a:prstGeom>
              <a:noFill/>
              <a:ln w="9525">
                <a:noFill/>
                <a:miter lim="800000"/>
                <a:headEnd/>
                <a:tailEnd/>
              </a:ln>
            </p:spPr>
            <p:txBody>
              <a:bodyPr wrap="none" lIns="83594" tIns="41797" rIns="83594" bIns="41797">
                <a:spAutoFit/>
              </a:bodyPr>
              <a:lstStyle/>
              <a:p>
                <a:pPr defTabSz="915004">
                  <a:defRPr/>
                </a:pPr>
                <a:r>
                  <a:rPr lang="en-AU" sz="2400" b="1" dirty="0">
                    <a:latin typeface="+mn-lt"/>
                    <a:ea typeface="ＭＳ Ｐゴシック" pitchFamily="34" charset="-128"/>
                  </a:rPr>
                  <a:t>=</a:t>
                </a:r>
              </a:p>
            </p:txBody>
          </p:sp>
          <p:sp>
            <p:nvSpPr>
              <p:cNvPr id="29714" name="Text Box 21"/>
              <p:cNvSpPr txBox="1">
                <a:spLocks noChangeArrowheads="1"/>
              </p:cNvSpPr>
              <p:nvPr/>
            </p:nvSpPr>
            <p:spPr bwMode="auto">
              <a:xfrm>
                <a:off x="662" y="2713"/>
                <a:ext cx="1228" cy="437"/>
              </a:xfrm>
              <a:prstGeom prst="rect">
                <a:avLst/>
              </a:prstGeom>
              <a:noFill/>
              <a:ln w="9525">
                <a:noFill/>
                <a:miter lim="800000"/>
                <a:headEnd/>
                <a:tailEnd/>
              </a:ln>
            </p:spPr>
            <p:txBody>
              <a:bodyPr lIns="83594" tIns="41797" rIns="83594" bIns="41797">
                <a:spAutoFit/>
              </a:bodyPr>
              <a:lstStyle/>
              <a:p>
                <a:pPr algn="ctr" defTabSz="915004">
                  <a:lnSpc>
                    <a:spcPct val="90000"/>
                  </a:lnSpc>
                  <a:defRPr/>
                </a:pPr>
                <a:r>
                  <a:rPr lang="el-GR" sz="2200" b="1" dirty="0">
                    <a:latin typeface="+mn-lt"/>
                  </a:rPr>
                  <a:t>Παραγωγικότητα εργασίας</a:t>
                </a:r>
                <a:endParaRPr lang="en-AU" sz="2200" b="1" dirty="0">
                  <a:latin typeface="+mn-lt"/>
                </a:endParaRPr>
              </a:p>
            </p:txBody>
          </p:sp>
        </p:grpSp>
        <p:grpSp>
          <p:nvGrpSpPr>
            <p:cNvPr id="8" name="Group 22"/>
            <p:cNvGrpSpPr>
              <a:grpSpLocks/>
            </p:cNvGrpSpPr>
            <p:nvPr/>
          </p:nvGrpSpPr>
          <p:grpSpPr bwMode="auto">
            <a:xfrm>
              <a:off x="1926" y="3232"/>
              <a:ext cx="1269" cy="547"/>
              <a:chOff x="2369" y="3320"/>
              <a:chExt cx="1407" cy="586"/>
            </a:xfrm>
          </p:grpSpPr>
          <p:sp>
            <p:nvSpPr>
              <p:cNvPr id="29711" name="Text Box 23"/>
              <p:cNvSpPr txBox="1">
                <a:spLocks noChangeArrowheads="1"/>
              </p:cNvSpPr>
              <p:nvPr/>
            </p:nvSpPr>
            <p:spPr bwMode="auto">
              <a:xfrm>
                <a:off x="2369" y="3320"/>
                <a:ext cx="1407" cy="586"/>
              </a:xfrm>
              <a:prstGeom prst="rect">
                <a:avLst/>
              </a:prstGeom>
              <a:noFill/>
              <a:ln w="9525">
                <a:noFill/>
                <a:miter lim="800000"/>
                <a:headEnd/>
                <a:tailEnd/>
              </a:ln>
            </p:spPr>
            <p:txBody>
              <a:bodyPr wrap="none" lIns="83594" tIns="41797" rIns="83594" bIns="41797">
                <a:spAutoFit/>
              </a:bodyPr>
              <a:lstStyle/>
              <a:p>
                <a:pPr algn="ctr" defTabSz="915004">
                  <a:lnSpc>
                    <a:spcPct val="125000"/>
                  </a:lnSpc>
                  <a:defRPr/>
                </a:pPr>
                <a:r>
                  <a:rPr lang="el-GR" sz="2200" b="1" dirty="0">
                    <a:latin typeface="+mn-lt"/>
                  </a:rPr>
                  <a:t>14</a:t>
                </a:r>
                <a:r>
                  <a:rPr lang="en-AU" sz="2200" b="1" dirty="0">
                    <a:latin typeface="+mn-lt"/>
                    <a:ea typeface="ＭＳ Ｐゴシック" pitchFamily="34" charset="-128"/>
                  </a:rPr>
                  <a:t> </a:t>
                </a:r>
                <a:r>
                  <a:rPr lang="el-GR" sz="2200" b="1" dirty="0" smtClean="0">
                    <a:latin typeface="+mn-lt"/>
                  </a:rPr>
                  <a:t>δάνεια</a:t>
                </a:r>
                <a:r>
                  <a:rPr lang="en-AU" sz="2200" b="1" dirty="0" smtClean="0">
                    <a:latin typeface="+mn-lt"/>
                    <a:ea typeface="ＭＳ Ｐゴシック" pitchFamily="34" charset="-128"/>
                  </a:rPr>
                  <a:t>/</a:t>
                </a:r>
                <a:r>
                  <a:rPr lang="el-GR" sz="2200" b="1" dirty="0">
                    <a:latin typeface="+mn-lt"/>
                  </a:rPr>
                  <a:t>μέρα</a:t>
                </a:r>
                <a:endParaRPr lang="en-AU" sz="2200" b="1" dirty="0">
                  <a:latin typeface="+mn-lt"/>
                </a:endParaRPr>
              </a:p>
              <a:p>
                <a:pPr algn="ctr" defTabSz="915004">
                  <a:lnSpc>
                    <a:spcPct val="125000"/>
                  </a:lnSpc>
                  <a:defRPr/>
                </a:pPr>
                <a:r>
                  <a:rPr lang="en-AU" sz="2200" b="1" dirty="0">
                    <a:latin typeface="+mn-lt"/>
                    <a:ea typeface="ＭＳ Ｐゴシック" pitchFamily="34" charset="-128"/>
                  </a:rPr>
                  <a:t>32 </a:t>
                </a:r>
                <a:r>
                  <a:rPr lang="el-GR" sz="2200" b="1" dirty="0">
                    <a:latin typeface="+mn-lt"/>
                  </a:rPr>
                  <a:t>ανθρωποώρες</a:t>
                </a:r>
                <a:endParaRPr lang="en-AU" sz="2200" b="1" dirty="0">
                  <a:latin typeface="+mn-lt"/>
                  <a:ea typeface="ＭＳ Ｐゴシック" pitchFamily="34" charset="-128"/>
                </a:endParaRPr>
              </a:p>
            </p:txBody>
          </p:sp>
          <p:sp>
            <p:nvSpPr>
              <p:cNvPr id="29712" name="Line 24"/>
              <p:cNvSpPr>
                <a:spLocks noChangeShapeType="1"/>
              </p:cNvSpPr>
              <p:nvPr/>
            </p:nvSpPr>
            <p:spPr bwMode="auto">
              <a:xfrm>
                <a:off x="2490" y="3648"/>
                <a:ext cx="1162" cy="0"/>
              </a:xfrm>
              <a:prstGeom prst="line">
                <a:avLst/>
              </a:prstGeom>
              <a:noFill/>
              <a:ln w="38100">
                <a:solidFill>
                  <a:schemeClr val="tx1"/>
                </a:solidFill>
                <a:round/>
                <a:headEnd/>
                <a:tailEnd/>
              </a:ln>
            </p:spPr>
            <p:txBody>
              <a:bodyPr/>
              <a:lstStyle/>
              <a:p>
                <a:pPr>
                  <a:defRPr/>
                </a:pPr>
                <a:endParaRPr lang="el-GR" dirty="0">
                  <a:latin typeface="+mn-lt"/>
                </a:endParaRPr>
              </a:p>
            </p:txBody>
          </p:sp>
        </p:grpSp>
      </p:grpSp>
      <p:sp>
        <p:nvSpPr>
          <p:cNvPr id="1100825" name="Rectangle 25"/>
          <p:cNvSpPr>
            <a:spLocks noChangeArrowheads="1"/>
          </p:cNvSpPr>
          <p:nvPr/>
        </p:nvSpPr>
        <p:spPr bwMode="auto">
          <a:xfrm>
            <a:off x="5531557" y="5791541"/>
            <a:ext cx="3612444" cy="769427"/>
          </a:xfrm>
          <a:prstGeom prst="rect">
            <a:avLst/>
          </a:prstGeom>
          <a:noFill/>
          <a:ln w="9525">
            <a:noFill/>
            <a:miter lim="800000"/>
            <a:headEnd/>
            <a:tailEnd/>
          </a:ln>
        </p:spPr>
        <p:txBody>
          <a:bodyPr wrap="square" lIns="91427" tIns="45713" rIns="91427" bIns="45713">
            <a:spAutoFit/>
          </a:bodyPr>
          <a:lstStyle/>
          <a:p>
            <a:pPr defTabSz="915004">
              <a:defRPr/>
            </a:pPr>
            <a:r>
              <a:rPr lang="en-AU" sz="2200" b="1" dirty="0">
                <a:latin typeface="+mn-lt"/>
                <a:ea typeface="ＭＳ Ｐゴシック" pitchFamily="34" charset="-128"/>
              </a:rPr>
              <a:t>= </a:t>
            </a:r>
            <a:r>
              <a:rPr lang="el-GR" sz="2200" b="1" dirty="0">
                <a:latin typeface="+mn-lt"/>
              </a:rPr>
              <a:t>0,4375</a:t>
            </a:r>
            <a:r>
              <a:rPr lang="en-AU" sz="2200" b="1" dirty="0">
                <a:latin typeface="+mn-lt"/>
                <a:ea typeface="ＭＳ Ｐゴシック" pitchFamily="34" charset="-128"/>
              </a:rPr>
              <a:t> </a:t>
            </a:r>
            <a:r>
              <a:rPr lang="el-GR" sz="2200" b="1" dirty="0" smtClean="0">
                <a:latin typeface="+mn-lt"/>
              </a:rPr>
              <a:t>δάνεια </a:t>
            </a:r>
            <a:r>
              <a:rPr lang="en-AU" sz="2200" b="1" dirty="0">
                <a:latin typeface="+mn-lt"/>
                <a:ea typeface="ＭＳ Ｐゴシック" pitchFamily="34" charset="-128"/>
              </a:rPr>
              <a:t>/</a:t>
            </a:r>
            <a:r>
              <a:rPr lang="el-GR" sz="2200" b="1" dirty="0">
                <a:latin typeface="+mn-lt"/>
              </a:rPr>
              <a:t> ανθρωποώρα</a:t>
            </a:r>
            <a:endParaRPr lang="en-AU" sz="2200" b="1" dirty="0">
              <a:latin typeface="+mn-lt"/>
              <a:ea typeface="ＭＳ Ｐゴシック" pitchFamily="34" charset="-128"/>
            </a:endParaRPr>
          </a:p>
        </p:txBody>
      </p:sp>
      <p:sp>
        <p:nvSpPr>
          <p:cNvPr id="1100826" name="Freeform 26"/>
          <p:cNvSpPr>
            <a:spLocks/>
          </p:cNvSpPr>
          <p:nvPr/>
        </p:nvSpPr>
        <p:spPr bwMode="auto">
          <a:xfrm>
            <a:off x="811389" y="2503714"/>
            <a:ext cx="2561167" cy="3702844"/>
          </a:xfrm>
          <a:custGeom>
            <a:avLst/>
            <a:gdLst/>
            <a:ahLst/>
            <a:cxnLst>
              <a:cxn ang="0">
                <a:pos x="727" y="0"/>
              </a:cxn>
              <a:cxn ang="0">
                <a:pos x="79" y="784"/>
              </a:cxn>
              <a:cxn ang="0">
                <a:pos x="255" y="1808"/>
              </a:cxn>
              <a:cxn ang="0">
                <a:pos x="1575" y="2192"/>
              </a:cxn>
            </a:cxnLst>
            <a:rect l="0" t="0" r="r" b="b"/>
            <a:pathLst>
              <a:path w="1575" h="2192">
                <a:moveTo>
                  <a:pt x="727" y="0"/>
                </a:moveTo>
                <a:cubicBezTo>
                  <a:pt x="619" y="131"/>
                  <a:pt x="158" y="483"/>
                  <a:pt x="79" y="784"/>
                </a:cubicBezTo>
                <a:cubicBezTo>
                  <a:pt x="0" y="1085"/>
                  <a:pt x="6" y="1573"/>
                  <a:pt x="255" y="1808"/>
                </a:cubicBezTo>
                <a:cubicBezTo>
                  <a:pt x="504" y="2043"/>
                  <a:pt x="1300" y="2112"/>
                  <a:pt x="1575" y="2192"/>
                </a:cubicBezTo>
              </a:path>
            </a:pathLst>
          </a:custGeom>
          <a:noFill/>
          <a:ln w="57150" cmpd="sng">
            <a:solidFill>
              <a:srgbClr val="BF0922"/>
            </a:solidFill>
            <a:round/>
            <a:headEnd/>
            <a:tailEnd type="triangle" w="med" len="med"/>
          </a:ln>
          <a:effectLst>
            <a:outerShdw dist="17961" dir="2700000" algn="ctr" rotWithShape="0">
              <a:schemeClr val="tx1"/>
            </a:outerShdw>
          </a:effectLst>
        </p:spPr>
        <p:txBody>
          <a:bodyPr lIns="100008" tIns="50004" rIns="100008" bIns="50004"/>
          <a:lstStyle/>
          <a:p>
            <a:pPr>
              <a:defRPr/>
            </a:pP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00826"/>
                                        </p:tgtEl>
                                        <p:attrNameLst>
                                          <p:attrName>style.visibility</p:attrName>
                                        </p:attrNameLst>
                                      </p:cBhvr>
                                      <p:to>
                                        <p:strVal val="visible"/>
                                      </p:to>
                                    </p:set>
                                    <p:animEffect transition="in" filter="wipe(down)">
                                      <p:cBhvr>
                                        <p:cTn id="11" dur="500"/>
                                        <p:tgtEl>
                                          <p:spTgt spid="110082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00814"/>
                                        </p:tgtEl>
                                        <p:attrNameLst>
                                          <p:attrName>style.visibility</p:attrName>
                                        </p:attrNameLst>
                                      </p:cBhvr>
                                      <p:to>
                                        <p:strVal val="visible"/>
                                      </p:to>
                                    </p:set>
                                    <p:animEffect transition="in" filter="wipe(down)">
                                      <p:cBhvr>
                                        <p:cTn id="15" dur="500"/>
                                        <p:tgtEl>
                                          <p:spTgt spid="11008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00825"/>
                                        </p:tgtEl>
                                        <p:attrNameLst>
                                          <p:attrName>style.visibility</p:attrName>
                                        </p:attrNameLst>
                                      </p:cBhvr>
                                      <p:to>
                                        <p:strVal val="visible"/>
                                      </p:to>
                                    </p:set>
                                    <p:animEffect transition="in" filter="wipe(down)">
                                      <p:cBhvr>
                                        <p:cTn id="20" dur="500"/>
                                        <p:tgtEl>
                                          <p:spTgt spid="110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38126"/>
            <a:ext cx="9144000" cy="875960"/>
          </a:xfrm>
        </p:spPr>
        <p:txBody>
          <a:bodyPr/>
          <a:lstStyle/>
          <a:p>
            <a:pPr eaLnBrk="1" hangingPunct="1"/>
            <a:r>
              <a:rPr lang="el-GR" sz="3600" b="1" dirty="0" smtClean="0">
                <a:solidFill>
                  <a:srgbClr val="0070C0"/>
                </a:solidFill>
              </a:rPr>
              <a:t>Υποκατάστημα Τράπεζας– Παραγωγικότητα (3)</a:t>
            </a:r>
            <a:endParaRPr lang="en-AU" sz="3600" b="1" dirty="0" smtClean="0">
              <a:solidFill>
                <a:srgbClr val="0070C0"/>
              </a:solidFill>
            </a:endParaRPr>
          </a:p>
        </p:txBody>
      </p:sp>
      <p:sp>
        <p:nvSpPr>
          <p:cNvPr id="30722" name="Slide Number Placeholder 2"/>
          <p:cNvSpPr>
            <a:spLocks noGrp="1"/>
          </p:cNvSpPr>
          <p:nvPr>
            <p:ph type="sldNum" sz="quarter" idx="12"/>
          </p:nvPr>
        </p:nvSpPr>
        <p:spPr/>
        <p:txBody>
          <a:bodyPr/>
          <a:lstStyle/>
          <a:p>
            <a:pPr defTabSz="915004">
              <a:defRPr/>
            </a:pPr>
            <a:fld id="{2604AE01-1D5E-4C0B-92B8-FA578A02A994}" type="slidenum">
              <a:rPr lang="en-US"/>
              <a:pPr defTabSz="915004">
                <a:defRPr/>
              </a:pPr>
              <a:t>94</a:t>
            </a:fld>
            <a:endParaRPr lang="en-US" dirty="0"/>
          </a:p>
        </p:txBody>
      </p:sp>
      <p:grpSp>
        <p:nvGrpSpPr>
          <p:cNvPr id="2" name="Group 9"/>
          <p:cNvGrpSpPr>
            <a:grpSpLocks/>
          </p:cNvGrpSpPr>
          <p:nvPr/>
        </p:nvGrpSpPr>
        <p:grpSpPr bwMode="auto">
          <a:xfrm>
            <a:off x="571501" y="2888116"/>
            <a:ext cx="8060421" cy="950572"/>
            <a:chOff x="310" y="1017"/>
            <a:chExt cx="5078" cy="599"/>
          </a:xfrm>
        </p:grpSpPr>
        <p:sp>
          <p:nvSpPr>
            <p:cNvPr id="30742" name="Text Box 10"/>
            <p:cNvSpPr txBox="1">
              <a:spLocks noChangeArrowheads="1"/>
            </p:cNvSpPr>
            <p:nvPr/>
          </p:nvSpPr>
          <p:spPr bwMode="auto">
            <a:xfrm>
              <a:off x="526" y="1328"/>
              <a:ext cx="4862" cy="288"/>
            </a:xfrm>
            <a:prstGeom prst="rect">
              <a:avLst/>
            </a:prstGeom>
            <a:noFill/>
            <a:ln w="9525">
              <a:noFill/>
              <a:miter lim="800000"/>
              <a:headEnd/>
              <a:tailEnd/>
            </a:ln>
          </p:spPr>
          <p:txBody>
            <a:bodyPr wrap="none" lIns="83594" tIns="41797" rIns="83594" bIns="41797">
              <a:spAutoFit/>
            </a:bodyPr>
            <a:lstStyle/>
            <a:p>
              <a:pPr defTabSz="915004">
                <a:lnSpc>
                  <a:spcPct val="110000"/>
                </a:lnSpc>
                <a:tabLst>
                  <a:tab pos="4127064" algn="l"/>
                </a:tabLst>
                <a:defRPr/>
              </a:pPr>
              <a:r>
                <a:rPr lang="el-GR" sz="2200" b="1" dirty="0">
                  <a:latin typeface="+mn-lt"/>
                </a:rPr>
                <a:t>14</a:t>
              </a:r>
              <a:r>
                <a:rPr lang="en-AU" sz="2200" b="1" dirty="0">
                  <a:latin typeface="+mn-lt"/>
                  <a:ea typeface="ＭＳ Ｐゴシック" pitchFamily="34" charset="-128"/>
                </a:rPr>
                <a:t> </a:t>
              </a:r>
              <a:r>
                <a:rPr lang="el-GR" sz="2200" b="1" dirty="0" smtClean="0">
                  <a:latin typeface="+mn-lt"/>
                </a:rPr>
                <a:t>δάνεια/μέρα</a:t>
              </a:r>
              <a:r>
                <a:rPr lang="en-AU" sz="2200" b="1" dirty="0">
                  <a:latin typeface="+mn-lt"/>
                  <a:ea typeface="ＭＳ Ｐゴシック" pitchFamily="34" charset="-128"/>
                </a:rPr>
                <a:t>	 </a:t>
              </a:r>
              <a:r>
                <a:rPr lang="el-GR" sz="2200" b="1" dirty="0">
                  <a:latin typeface="+mn-lt"/>
                </a:rPr>
                <a:t> άλλα κόστη </a:t>
              </a:r>
              <a:r>
                <a:rPr lang="en-AU" sz="2200" b="1" dirty="0">
                  <a:latin typeface="+mn-lt"/>
                  <a:ea typeface="ＭＳ Ｐゴシック" pitchFamily="34" charset="-128"/>
                </a:rPr>
                <a:t>= </a:t>
              </a:r>
              <a:r>
                <a:rPr lang="el-GR" sz="2200" b="1" dirty="0">
                  <a:latin typeface="+mn-lt"/>
                </a:rPr>
                <a:t>8</a:t>
              </a:r>
              <a:r>
                <a:rPr lang="en-AU" sz="2200" b="1" dirty="0">
                  <a:latin typeface="+mn-lt"/>
                  <a:ea typeface="ＭＳ Ｐゴシック" pitchFamily="34" charset="-128"/>
                </a:rPr>
                <a:t>00€/</a:t>
              </a:r>
              <a:r>
                <a:rPr lang="el-GR" sz="2200" b="1" dirty="0">
                  <a:latin typeface="+mn-lt"/>
                </a:rPr>
                <a:t>μέρα</a:t>
              </a:r>
              <a:endParaRPr lang="en-AU" sz="2200" b="1" dirty="0">
                <a:latin typeface="+mn-lt"/>
              </a:endParaRPr>
            </a:p>
          </p:txBody>
        </p:sp>
        <p:sp>
          <p:nvSpPr>
            <p:cNvPr id="1104907" name="Text Box 11"/>
            <p:cNvSpPr txBox="1">
              <a:spLocks noChangeArrowheads="1"/>
            </p:cNvSpPr>
            <p:nvPr/>
          </p:nvSpPr>
          <p:spPr bwMode="auto">
            <a:xfrm>
              <a:off x="310" y="1017"/>
              <a:ext cx="1386" cy="286"/>
            </a:xfrm>
            <a:prstGeom prst="rect">
              <a:avLst/>
            </a:prstGeom>
            <a:noFill/>
            <a:ln w="9525">
              <a:noFill/>
              <a:miter lim="800000"/>
              <a:headEnd/>
              <a:tailEnd/>
            </a:ln>
            <a:effectLst/>
          </p:spPr>
          <p:txBody>
            <a:bodyPr wrap="none" lIns="83594" tIns="41797" rIns="83594" bIns="41797">
              <a:spAutoFit/>
            </a:bodyPr>
            <a:lstStyle/>
            <a:p>
              <a:pPr defTabSz="915004">
                <a:defRPr/>
              </a:pPr>
              <a:r>
                <a:rPr lang="el-GR" sz="2400" b="1" dirty="0">
                  <a:effectLst>
                    <a:outerShdw blurRad="38100" dist="38100" dir="2700000" algn="tl">
                      <a:srgbClr val="000000"/>
                    </a:outerShdw>
                  </a:effectLst>
                  <a:latin typeface="+mn-lt"/>
                </a:rPr>
                <a:t>Νέο σύστημα</a:t>
              </a:r>
              <a:r>
                <a:rPr lang="en-AU" sz="2400" b="1" dirty="0">
                  <a:effectLst>
                    <a:outerShdw blurRad="38100" dist="38100" dir="2700000" algn="tl">
                      <a:srgbClr val="000000"/>
                    </a:outerShdw>
                  </a:effectLst>
                  <a:latin typeface="+mn-lt"/>
                  <a:ea typeface="ＭＳ Ｐゴシック" pitchFamily="34" charset="-128"/>
                </a:rPr>
                <a:t>:</a:t>
              </a:r>
            </a:p>
          </p:txBody>
        </p:sp>
      </p:grpSp>
      <p:grpSp>
        <p:nvGrpSpPr>
          <p:cNvPr id="3" name="Group 27"/>
          <p:cNvGrpSpPr>
            <a:grpSpLocks/>
          </p:cNvGrpSpPr>
          <p:nvPr/>
        </p:nvGrpSpPr>
        <p:grpSpPr bwMode="auto">
          <a:xfrm>
            <a:off x="410987" y="4046421"/>
            <a:ext cx="8632472" cy="1030740"/>
            <a:chOff x="233" y="2379"/>
            <a:chExt cx="4894" cy="606"/>
          </a:xfrm>
        </p:grpSpPr>
        <p:sp>
          <p:nvSpPr>
            <p:cNvPr id="30736" name="Text Box 4"/>
            <p:cNvSpPr txBox="1">
              <a:spLocks noChangeArrowheads="1"/>
            </p:cNvSpPr>
            <p:nvPr/>
          </p:nvSpPr>
          <p:spPr bwMode="auto">
            <a:xfrm>
              <a:off x="2001" y="2560"/>
              <a:ext cx="227" cy="266"/>
            </a:xfrm>
            <a:prstGeom prst="rect">
              <a:avLst/>
            </a:prstGeom>
            <a:noFill/>
            <a:ln w="9525">
              <a:noFill/>
              <a:miter lim="800000"/>
              <a:headEnd/>
              <a:tailEnd/>
            </a:ln>
          </p:spPr>
          <p:txBody>
            <a:bodyPr lIns="83594" tIns="41797" rIns="83594" bIns="41797">
              <a:spAutoFit/>
            </a:bodyPr>
            <a:lstStyle/>
            <a:p>
              <a:pPr defTabSz="915004">
                <a:defRPr/>
              </a:pPr>
              <a:r>
                <a:rPr lang="en-AU" sz="2400" b="1" dirty="0">
                  <a:latin typeface="+mn-lt"/>
                  <a:ea typeface="ＭＳ Ｐゴシック" pitchFamily="34" charset="-128"/>
                </a:rPr>
                <a:t>=</a:t>
              </a:r>
            </a:p>
          </p:txBody>
        </p:sp>
        <p:sp>
          <p:nvSpPr>
            <p:cNvPr id="30737" name="Text Box 5"/>
            <p:cNvSpPr txBox="1">
              <a:spLocks noChangeArrowheads="1"/>
            </p:cNvSpPr>
            <p:nvPr/>
          </p:nvSpPr>
          <p:spPr bwMode="auto">
            <a:xfrm>
              <a:off x="233" y="2398"/>
              <a:ext cx="1859" cy="587"/>
            </a:xfrm>
            <a:prstGeom prst="rect">
              <a:avLst/>
            </a:prstGeom>
            <a:noFill/>
            <a:ln w="9525">
              <a:noFill/>
              <a:miter lim="800000"/>
              <a:headEnd/>
              <a:tailEnd/>
            </a:ln>
          </p:spPr>
          <p:txBody>
            <a:bodyPr lIns="83594" tIns="41797" rIns="83594" bIns="41797">
              <a:spAutoFit/>
            </a:bodyPr>
            <a:lstStyle/>
            <a:p>
              <a:pPr algn="ctr" defTabSz="915004">
                <a:lnSpc>
                  <a:spcPct val="90000"/>
                </a:lnSpc>
                <a:defRPr/>
              </a:pPr>
              <a:r>
                <a:rPr lang="el-GR" sz="2200" b="1" dirty="0">
                  <a:latin typeface="+mn-lt"/>
                </a:rPr>
                <a:t>ΠΑΛΑΙΑ </a:t>
              </a:r>
            </a:p>
            <a:p>
              <a:pPr algn="ctr" defTabSz="915004">
                <a:lnSpc>
                  <a:spcPct val="90000"/>
                </a:lnSpc>
                <a:defRPr/>
              </a:pPr>
              <a:r>
                <a:rPr lang="el-GR" sz="2200" dirty="0">
                  <a:latin typeface="+mn-lt"/>
                </a:rPr>
                <a:t>Παραγωγικότητα πολλαπλών παραγόντων</a:t>
              </a:r>
              <a:endParaRPr lang="en-AU" sz="2200" dirty="0">
                <a:latin typeface="+mn-lt"/>
              </a:endParaRPr>
            </a:p>
          </p:txBody>
        </p:sp>
        <p:grpSp>
          <p:nvGrpSpPr>
            <p:cNvPr id="4" name="Group 6"/>
            <p:cNvGrpSpPr>
              <a:grpSpLocks/>
            </p:cNvGrpSpPr>
            <p:nvPr/>
          </p:nvGrpSpPr>
          <p:grpSpPr bwMode="auto">
            <a:xfrm>
              <a:off x="2225" y="2379"/>
              <a:ext cx="1144" cy="567"/>
              <a:chOff x="2436" y="3317"/>
              <a:chExt cx="1270" cy="607"/>
            </a:xfrm>
          </p:grpSpPr>
          <p:sp>
            <p:nvSpPr>
              <p:cNvPr id="30740" name="Text Box 7"/>
              <p:cNvSpPr txBox="1">
                <a:spLocks noChangeArrowheads="1"/>
              </p:cNvSpPr>
              <p:nvPr/>
            </p:nvSpPr>
            <p:spPr bwMode="auto">
              <a:xfrm>
                <a:off x="2436" y="3317"/>
                <a:ext cx="1270" cy="607"/>
              </a:xfrm>
              <a:prstGeom prst="rect">
                <a:avLst/>
              </a:prstGeom>
              <a:noFill/>
              <a:ln w="9525">
                <a:noFill/>
                <a:miter lim="800000"/>
                <a:headEnd/>
                <a:tailEnd/>
              </a:ln>
            </p:spPr>
            <p:txBody>
              <a:bodyPr wrap="none" lIns="83594" tIns="41797" rIns="83594" bIns="41797">
                <a:spAutoFit/>
              </a:bodyPr>
              <a:lstStyle/>
              <a:p>
                <a:pPr algn="ctr" defTabSz="915004">
                  <a:lnSpc>
                    <a:spcPct val="125000"/>
                  </a:lnSpc>
                  <a:defRPr/>
                </a:pPr>
                <a:r>
                  <a:rPr lang="en-AU" sz="2200" b="1" dirty="0">
                    <a:latin typeface="+mn-lt"/>
                    <a:ea typeface="ＭＳ Ｐゴシック" pitchFamily="34" charset="-128"/>
                  </a:rPr>
                  <a:t>8 </a:t>
                </a:r>
                <a:r>
                  <a:rPr lang="el-GR" sz="2200" b="1" dirty="0" smtClean="0">
                    <a:latin typeface="+mn-lt"/>
                  </a:rPr>
                  <a:t>δάνεια</a:t>
                </a:r>
                <a:r>
                  <a:rPr lang="en-AU" sz="2200" b="1" dirty="0" smtClean="0">
                    <a:latin typeface="+mn-lt"/>
                    <a:ea typeface="ＭＳ Ｐゴシック" pitchFamily="34" charset="-128"/>
                  </a:rPr>
                  <a:t>/</a:t>
                </a:r>
                <a:r>
                  <a:rPr lang="el-GR" sz="2200" b="1" dirty="0">
                    <a:latin typeface="+mn-lt"/>
                  </a:rPr>
                  <a:t>μέρα</a:t>
                </a:r>
                <a:endParaRPr lang="en-AU" sz="2200" b="1" dirty="0">
                  <a:latin typeface="+mn-lt"/>
                </a:endParaRPr>
              </a:p>
              <a:p>
                <a:pPr algn="ctr" defTabSz="915004">
                  <a:lnSpc>
                    <a:spcPct val="135000"/>
                  </a:lnSpc>
                  <a:defRPr/>
                </a:pPr>
                <a:r>
                  <a:rPr lang="el-GR" sz="2200" b="1" dirty="0">
                    <a:latin typeface="+mn-lt"/>
                  </a:rPr>
                  <a:t>640€ + 400€</a:t>
                </a:r>
                <a:endParaRPr lang="el-GR" sz="2200" b="1" dirty="0">
                  <a:latin typeface="+mn-lt"/>
                  <a:ea typeface="ＭＳ Ｐゴシック" pitchFamily="34" charset="-128"/>
                </a:endParaRPr>
              </a:p>
            </p:txBody>
          </p:sp>
          <p:sp>
            <p:nvSpPr>
              <p:cNvPr id="30741" name="Line 8"/>
              <p:cNvSpPr>
                <a:spLocks noChangeShapeType="1"/>
              </p:cNvSpPr>
              <p:nvPr/>
            </p:nvSpPr>
            <p:spPr bwMode="auto">
              <a:xfrm>
                <a:off x="2490" y="3648"/>
                <a:ext cx="1160" cy="0"/>
              </a:xfrm>
              <a:prstGeom prst="line">
                <a:avLst/>
              </a:prstGeom>
              <a:noFill/>
              <a:ln w="38100">
                <a:solidFill>
                  <a:schemeClr val="tx1"/>
                </a:solidFill>
                <a:round/>
                <a:headEnd/>
                <a:tailEnd/>
              </a:ln>
            </p:spPr>
            <p:txBody>
              <a:bodyPr/>
              <a:lstStyle/>
              <a:p>
                <a:pPr>
                  <a:defRPr/>
                </a:pPr>
                <a:endParaRPr lang="el-GR" dirty="0">
                  <a:latin typeface="+mn-lt"/>
                </a:endParaRPr>
              </a:p>
            </p:txBody>
          </p:sp>
        </p:grpSp>
        <p:sp>
          <p:nvSpPr>
            <p:cNvPr id="30739" name="Rectangle 13"/>
            <p:cNvSpPr>
              <a:spLocks noChangeArrowheads="1"/>
            </p:cNvSpPr>
            <p:nvPr/>
          </p:nvSpPr>
          <p:spPr bwMode="auto">
            <a:xfrm>
              <a:off x="3407" y="2560"/>
              <a:ext cx="1720" cy="249"/>
            </a:xfrm>
            <a:prstGeom prst="rect">
              <a:avLst/>
            </a:prstGeom>
            <a:noFill/>
            <a:ln w="9525">
              <a:noFill/>
              <a:miter lim="800000"/>
              <a:headEnd/>
              <a:tailEnd/>
            </a:ln>
          </p:spPr>
          <p:txBody>
            <a:bodyPr wrap="none" lIns="83594" tIns="41797" rIns="83594" bIns="41797">
              <a:spAutoFit/>
            </a:bodyPr>
            <a:lstStyle/>
            <a:p>
              <a:pPr defTabSz="915004">
                <a:defRPr/>
              </a:pPr>
              <a:r>
                <a:rPr lang="en-AU" sz="2200" b="1" dirty="0">
                  <a:latin typeface="+mn-lt"/>
                  <a:ea typeface="ＭＳ Ｐゴシック" pitchFamily="34" charset="-128"/>
                </a:rPr>
                <a:t>= </a:t>
              </a:r>
              <a:r>
                <a:rPr lang="el-GR" sz="2200" b="1" dirty="0">
                  <a:latin typeface="+mn-lt"/>
                </a:rPr>
                <a:t>0,077</a:t>
              </a:r>
              <a:r>
                <a:rPr lang="en-AU" sz="2200" b="1" dirty="0">
                  <a:latin typeface="+mn-lt"/>
                  <a:ea typeface="ＭＳ Ｐゴシック" pitchFamily="34" charset="-128"/>
                </a:rPr>
                <a:t> </a:t>
              </a:r>
              <a:r>
                <a:rPr lang="el-GR" sz="2200" b="1" dirty="0" smtClean="0">
                  <a:latin typeface="+mn-lt"/>
                </a:rPr>
                <a:t>δάνεια </a:t>
              </a:r>
              <a:r>
                <a:rPr lang="en-AU" sz="2200" b="1" dirty="0">
                  <a:latin typeface="+mn-lt"/>
                  <a:ea typeface="ＭＳ Ｐゴシック" pitchFamily="34" charset="-128"/>
                </a:rPr>
                <a:t>/</a:t>
              </a:r>
              <a:r>
                <a:rPr lang="el-GR" sz="2200" b="1" dirty="0">
                  <a:latin typeface="+mn-lt"/>
                </a:rPr>
                <a:t> ευρώ</a:t>
              </a:r>
              <a:endParaRPr lang="el-GR" sz="2200" b="1" dirty="0">
                <a:latin typeface="+mn-lt"/>
                <a:ea typeface="ＭＳ Ｐゴシック" pitchFamily="34" charset="-128"/>
              </a:endParaRPr>
            </a:p>
          </p:txBody>
        </p:sp>
      </p:grpSp>
      <p:grpSp>
        <p:nvGrpSpPr>
          <p:cNvPr id="5" name="Group 14"/>
          <p:cNvGrpSpPr>
            <a:grpSpLocks/>
          </p:cNvGrpSpPr>
          <p:nvPr/>
        </p:nvGrpSpPr>
        <p:grpSpPr bwMode="auto">
          <a:xfrm>
            <a:off x="250743" y="1413555"/>
            <a:ext cx="8713746" cy="1276350"/>
            <a:chOff x="459" y="1046"/>
            <a:chExt cx="5178" cy="804"/>
          </a:xfrm>
        </p:grpSpPr>
        <p:sp>
          <p:nvSpPr>
            <p:cNvPr id="30734" name="Text Box 15"/>
            <p:cNvSpPr txBox="1">
              <a:spLocks noChangeArrowheads="1"/>
            </p:cNvSpPr>
            <p:nvPr/>
          </p:nvSpPr>
          <p:spPr bwMode="auto">
            <a:xfrm>
              <a:off x="526" y="1328"/>
              <a:ext cx="5111" cy="522"/>
            </a:xfrm>
            <a:prstGeom prst="rect">
              <a:avLst/>
            </a:prstGeom>
            <a:noFill/>
            <a:ln w="9525">
              <a:noFill/>
              <a:miter lim="800000"/>
              <a:headEnd/>
              <a:tailEnd/>
            </a:ln>
          </p:spPr>
          <p:txBody>
            <a:bodyPr wrap="square" lIns="83594" tIns="41797" rIns="83594" bIns="41797">
              <a:spAutoFit/>
            </a:bodyPr>
            <a:lstStyle/>
            <a:p>
              <a:pPr defTabSz="915004">
                <a:lnSpc>
                  <a:spcPct val="110000"/>
                </a:lnSpc>
                <a:tabLst>
                  <a:tab pos="4127064" algn="l"/>
                </a:tabLst>
                <a:defRPr/>
              </a:pPr>
              <a:r>
                <a:rPr lang="el-GR" sz="2200" b="1" dirty="0">
                  <a:latin typeface="+mn-lt"/>
                </a:rPr>
                <a:t>4 </a:t>
              </a:r>
              <a:r>
                <a:rPr lang="el-GR" sz="2200" b="1" dirty="0" smtClean="0">
                  <a:latin typeface="+mn-lt"/>
                </a:rPr>
                <a:t>υπάλληλοι </a:t>
              </a:r>
              <a:r>
                <a:rPr lang="el-GR" sz="2200" b="1" dirty="0">
                  <a:latin typeface="+mn-lt"/>
                </a:rPr>
                <a:t>εργάζονται </a:t>
              </a:r>
              <a:r>
                <a:rPr lang="en-AU" sz="2200" b="1" dirty="0">
                  <a:latin typeface="+mn-lt"/>
                  <a:ea typeface="ＭＳ Ｐゴシック" pitchFamily="34" charset="-128"/>
                </a:rPr>
                <a:t>8 </a:t>
              </a:r>
              <a:r>
                <a:rPr lang="el-GR" sz="2200" b="1" dirty="0">
                  <a:latin typeface="+mn-lt"/>
                </a:rPr>
                <a:t>ώρες/μέρα</a:t>
              </a:r>
              <a:r>
                <a:rPr lang="en-AU" sz="2200" b="1" dirty="0">
                  <a:latin typeface="+mn-lt"/>
                  <a:ea typeface="ＭＳ Ｐゴシック" pitchFamily="34" charset="-128"/>
                </a:rPr>
                <a:t>	 </a:t>
              </a:r>
              <a:r>
                <a:rPr lang="en-AU" sz="2200" b="1" dirty="0" smtClean="0">
                  <a:latin typeface="+mn-lt"/>
                  <a:ea typeface="ＭＳ Ｐゴシック" pitchFamily="34" charset="-128"/>
                </a:rPr>
                <a:t>8 </a:t>
              </a:r>
              <a:r>
                <a:rPr lang="el-GR" sz="2200" b="1" dirty="0" smtClean="0">
                  <a:latin typeface="+mn-lt"/>
                </a:rPr>
                <a:t>δάνεια/μέρα</a:t>
              </a:r>
              <a:endParaRPr lang="en-AU" sz="2200" b="1" dirty="0">
                <a:latin typeface="+mn-lt"/>
                <a:ea typeface="ＭＳ Ｐゴシック" pitchFamily="34" charset="-128"/>
              </a:endParaRPr>
            </a:p>
            <a:p>
              <a:pPr defTabSz="915004">
                <a:lnSpc>
                  <a:spcPct val="110000"/>
                </a:lnSpc>
                <a:tabLst>
                  <a:tab pos="4127064" algn="l"/>
                </a:tabLst>
                <a:defRPr/>
              </a:pPr>
              <a:r>
                <a:rPr lang="el-GR" sz="2200" b="1" dirty="0">
                  <a:latin typeface="+mn-lt"/>
                </a:rPr>
                <a:t>Κόστη </a:t>
              </a:r>
              <a:r>
                <a:rPr lang="el-GR" sz="2200" b="1" dirty="0" smtClean="0">
                  <a:latin typeface="+mn-lt"/>
                </a:rPr>
                <a:t>μισθοδοσίας</a:t>
              </a:r>
              <a:r>
                <a:rPr lang="en-AU" sz="2200" b="1" dirty="0" smtClean="0">
                  <a:latin typeface="+mn-lt"/>
                  <a:ea typeface="ＭＳ Ｐゴシック" pitchFamily="34" charset="-128"/>
                </a:rPr>
                <a:t> </a:t>
              </a:r>
              <a:r>
                <a:rPr lang="en-AU" sz="2200" b="1" dirty="0">
                  <a:latin typeface="+mn-lt"/>
                  <a:ea typeface="ＭＳ Ｐゴシック" pitchFamily="34" charset="-128"/>
                </a:rPr>
                <a:t>= 640</a:t>
              </a:r>
              <a:r>
                <a:rPr lang="en-AU" sz="2200" b="1" dirty="0">
                  <a:latin typeface="+mn-lt"/>
                  <a:ea typeface="ＭＳ Ｐゴシック" pitchFamily="34" charset="-128"/>
                  <a:cs typeface="Arial" charset="0"/>
                </a:rPr>
                <a:t>€</a:t>
              </a:r>
              <a:r>
                <a:rPr lang="en-AU" sz="2200" b="1" dirty="0">
                  <a:latin typeface="+mn-lt"/>
                  <a:ea typeface="ＭＳ Ｐゴシック" pitchFamily="34" charset="-128"/>
                </a:rPr>
                <a:t>/</a:t>
              </a:r>
              <a:r>
                <a:rPr lang="el-GR" sz="2200" b="1" dirty="0">
                  <a:latin typeface="+mn-lt"/>
                </a:rPr>
                <a:t>μέρα</a:t>
              </a:r>
              <a:r>
                <a:rPr lang="en-AU" sz="2200" b="1" dirty="0">
                  <a:latin typeface="+mn-lt"/>
                  <a:ea typeface="ＭＳ Ｐゴシック" pitchFamily="34" charset="-128"/>
                </a:rPr>
                <a:t>	 </a:t>
              </a:r>
              <a:r>
                <a:rPr lang="el-GR" sz="2200" b="1" dirty="0" smtClean="0">
                  <a:latin typeface="+mn-lt"/>
                  <a:ea typeface="ＭＳ Ｐゴシック" pitchFamily="34" charset="-128"/>
                </a:rPr>
                <a:t>      </a:t>
              </a:r>
              <a:r>
                <a:rPr lang="el-GR" sz="2200" b="1" dirty="0" smtClean="0">
                  <a:latin typeface="+mn-lt"/>
                </a:rPr>
                <a:t>άλλα </a:t>
              </a:r>
              <a:r>
                <a:rPr lang="el-GR" sz="2200" b="1" dirty="0">
                  <a:latin typeface="+mn-lt"/>
                </a:rPr>
                <a:t>κόστη </a:t>
              </a:r>
              <a:r>
                <a:rPr lang="en-AU" sz="2200" b="1" dirty="0">
                  <a:latin typeface="+mn-lt"/>
                  <a:ea typeface="ＭＳ Ｐゴシック" pitchFamily="34" charset="-128"/>
                </a:rPr>
                <a:t>= 400€/</a:t>
              </a:r>
              <a:r>
                <a:rPr lang="el-GR" sz="2200" b="1" dirty="0">
                  <a:latin typeface="+mn-lt"/>
                </a:rPr>
                <a:t>μέρα</a:t>
              </a:r>
              <a:endParaRPr lang="en-AU" sz="2200" b="1" dirty="0">
                <a:latin typeface="+mn-lt"/>
              </a:endParaRPr>
            </a:p>
          </p:txBody>
        </p:sp>
        <p:sp>
          <p:nvSpPr>
            <p:cNvPr id="1104912" name="Text Box 16"/>
            <p:cNvSpPr txBox="1">
              <a:spLocks noChangeArrowheads="1"/>
            </p:cNvSpPr>
            <p:nvPr/>
          </p:nvSpPr>
          <p:spPr bwMode="auto">
            <a:xfrm>
              <a:off x="459" y="1046"/>
              <a:ext cx="1696" cy="286"/>
            </a:xfrm>
            <a:prstGeom prst="rect">
              <a:avLst/>
            </a:prstGeom>
            <a:noFill/>
            <a:ln w="9525">
              <a:noFill/>
              <a:miter lim="800000"/>
              <a:headEnd/>
              <a:tailEnd/>
            </a:ln>
            <a:effectLst/>
          </p:spPr>
          <p:txBody>
            <a:bodyPr wrap="none" lIns="83594" tIns="41797" rIns="83594" bIns="41797">
              <a:spAutoFit/>
            </a:bodyPr>
            <a:lstStyle/>
            <a:p>
              <a:pPr defTabSz="915004">
                <a:defRPr/>
              </a:pPr>
              <a:r>
                <a:rPr lang="el-GR" sz="2400" b="1" dirty="0">
                  <a:effectLst>
                    <a:outerShdw blurRad="38100" dist="38100" dir="2700000" algn="tl">
                      <a:srgbClr val="000000"/>
                    </a:outerShdw>
                  </a:effectLst>
                  <a:latin typeface="+mn-lt"/>
                </a:rPr>
                <a:t>Παλαιό σύστημα</a:t>
              </a:r>
              <a:r>
                <a:rPr lang="en-AU" sz="2400" b="1" dirty="0">
                  <a:effectLst>
                    <a:outerShdw blurRad="38100" dist="38100" dir="2700000" algn="tl">
                      <a:srgbClr val="000000"/>
                    </a:outerShdw>
                  </a:effectLst>
                  <a:latin typeface="+mn-lt"/>
                  <a:ea typeface="ＭＳ Ｐゴシック" pitchFamily="34" charset="-128"/>
                </a:rPr>
                <a:t>:</a:t>
              </a:r>
            </a:p>
          </p:txBody>
        </p:sp>
      </p:grpSp>
      <p:grpSp>
        <p:nvGrpSpPr>
          <p:cNvPr id="6" name="Group 28"/>
          <p:cNvGrpSpPr>
            <a:grpSpLocks/>
          </p:cNvGrpSpPr>
          <p:nvPr/>
        </p:nvGrpSpPr>
        <p:grpSpPr bwMode="auto">
          <a:xfrm>
            <a:off x="179512" y="5301208"/>
            <a:ext cx="8918121" cy="964406"/>
            <a:chOff x="143" y="3098"/>
            <a:chExt cx="5155" cy="567"/>
          </a:xfrm>
        </p:grpSpPr>
        <p:sp>
          <p:nvSpPr>
            <p:cNvPr id="30728" name="Text Box 19"/>
            <p:cNvSpPr txBox="1">
              <a:spLocks noChangeArrowheads="1"/>
            </p:cNvSpPr>
            <p:nvPr/>
          </p:nvSpPr>
          <p:spPr bwMode="auto">
            <a:xfrm>
              <a:off x="1957" y="3286"/>
              <a:ext cx="197" cy="267"/>
            </a:xfrm>
            <a:prstGeom prst="rect">
              <a:avLst/>
            </a:prstGeom>
            <a:noFill/>
            <a:ln w="9525">
              <a:noFill/>
              <a:miter lim="800000"/>
              <a:headEnd/>
              <a:tailEnd/>
            </a:ln>
          </p:spPr>
          <p:txBody>
            <a:bodyPr wrap="none" lIns="83594" tIns="41797" rIns="83594" bIns="41797">
              <a:spAutoFit/>
            </a:bodyPr>
            <a:lstStyle/>
            <a:p>
              <a:pPr defTabSz="915004">
                <a:defRPr/>
              </a:pPr>
              <a:r>
                <a:rPr lang="en-AU" sz="2400" b="1" dirty="0">
                  <a:latin typeface="+mn-lt"/>
                  <a:ea typeface="ＭＳ Ｐゴシック" pitchFamily="34" charset="-128"/>
                </a:rPr>
                <a:t>=</a:t>
              </a:r>
            </a:p>
          </p:txBody>
        </p:sp>
        <p:grpSp>
          <p:nvGrpSpPr>
            <p:cNvPr id="7" name="Group 21"/>
            <p:cNvGrpSpPr>
              <a:grpSpLocks/>
            </p:cNvGrpSpPr>
            <p:nvPr/>
          </p:nvGrpSpPr>
          <p:grpSpPr bwMode="auto">
            <a:xfrm>
              <a:off x="2229" y="3098"/>
              <a:ext cx="1233" cy="567"/>
              <a:chOff x="2390" y="3317"/>
              <a:chExt cx="1369" cy="607"/>
            </a:xfrm>
          </p:grpSpPr>
          <p:sp>
            <p:nvSpPr>
              <p:cNvPr id="30732" name="Text Box 22"/>
              <p:cNvSpPr txBox="1">
                <a:spLocks noChangeArrowheads="1"/>
              </p:cNvSpPr>
              <p:nvPr/>
            </p:nvSpPr>
            <p:spPr bwMode="auto">
              <a:xfrm>
                <a:off x="2390" y="3317"/>
                <a:ext cx="1369" cy="607"/>
              </a:xfrm>
              <a:prstGeom prst="rect">
                <a:avLst/>
              </a:prstGeom>
              <a:noFill/>
              <a:ln w="9525">
                <a:noFill/>
                <a:miter lim="800000"/>
                <a:headEnd/>
                <a:tailEnd/>
              </a:ln>
            </p:spPr>
            <p:txBody>
              <a:bodyPr wrap="none" lIns="83594" tIns="41797" rIns="83594" bIns="41797">
                <a:spAutoFit/>
              </a:bodyPr>
              <a:lstStyle/>
              <a:p>
                <a:pPr algn="ctr" defTabSz="915004">
                  <a:lnSpc>
                    <a:spcPct val="125000"/>
                  </a:lnSpc>
                  <a:defRPr/>
                </a:pPr>
                <a:r>
                  <a:rPr lang="el-GR" sz="2200" b="1" dirty="0">
                    <a:latin typeface="+mn-lt"/>
                  </a:rPr>
                  <a:t>14</a:t>
                </a:r>
                <a:r>
                  <a:rPr lang="en-AU" sz="2200" b="1" dirty="0">
                    <a:latin typeface="+mn-lt"/>
                    <a:ea typeface="ＭＳ Ｐゴシック" pitchFamily="34" charset="-128"/>
                  </a:rPr>
                  <a:t> </a:t>
                </a:r>
                <a:r>
                  <a:rPr lang="el-GR" sz="2200" b="1" dirty="0" smtClean="0">
                    <a:latin typeface="+mn-lt"/>
                  </a:rPr>
                  <a:t>δάνεια</a:t>
                </a:r>
                <a:r>
                  <a:rPr lang="en-AU" sz="2200" b="1" dirty="0" smtClean="0">
                    <a:latin typeface="+mn-lt"/>
                    <a:ea typeface="ＭＳ Ｐゴシック" pitchFamily="34" charset="-128"/>
                  </a:rPr>
                  <a:t>/</a:t>
                </a:r>
                <a:r>
                  <a:rPr lang="el-GR" sz="2200" b="1" dirty="0">
                    <a:latin typeface="+mn-lt"/>
                  </a:rPr>
                  <a:t>μέρα</a:t>
                </a:r>
                <a:endParaRPr lang="en-AU" sz="2200" b="1" dirty="0">
                  <a:latin typeface="+mn-lt"/>
                </a:endParaRPr>
              </a:p>
              <a:p>
                <a:pPr algn="ctr" defTabSz="915004">
                  <a:lnSpc>
                    <a:spcPct val="135000"/>
                  </a:lnSpc>
                  <a:defRPr/>
                </a:pPr>
                <a:r>
                  <a:rPr lang="el-GR" sz="2200" b="1" dirty="0">
                    <a:latin typeface="+mn-lt"/>
                  </a:rPr>
                  <a:t>640€ + 800€</a:t>
                </a:r>
                <a:endParaRPr lang="en-AU" sz="2200" b="1" dirty="0">
                  <a:latin typeface="+mn-lt"/>
                </a:endParaRPr>
              </a:p>
            </p:txBody>
          </p:sp>
          <p:sp>
            <p:nvSpPr>
              <p:cNvPr id="30733" name="Line 23"/>
              <p:cNvSpPr>
                <a:spLocks noChangeShapeType="1"/>
              </p:cNvSpPr>
              <p:nvPr/>
            </p:nvSpPr>
            <p:spPr bwMode="auto">
              <a:xfrm>
                <a:off x="2490" y="3648"/>
                <a:ext cx="1160" cy="0"/>
              </a:xfrm>
              <a:prstGeom prst="line">
                <a:avLst/>
              </a:prstGeom>
              <a:noFill/>
              <a:ln w="38100">
                <a:solidFill>
                  <a:schemeClr val="tx1"/>
                </a:solidFill>
                <a:round/>
                <a:headEnd/>
                <a:tailEnd/>
              </a:ln>
            </p:spPr>
            <p:txBody>
              <a:bodyPr/>
              <a:lstStyle/>
              <a:p>
                <a:pPr>
                  <a:defRPr/>
                </a:pPr>
                <a:endParaRPr lang="el-GR" dirty="0">
                  <a:latin typeface="+mn-lt"/>
                </a:endParaRPr>
              </a:p>
            </p:txBody>
          </p:sp>
        </p:grpSp>
        <p:sp>
          <p:nvSpPr>
            <p:cNvPr id="30730" name="Rectangle 24"/>
            <p:cNvSpPr>
              <a:spLocks noChangeArrowheads="1"/>
            </p:cNvSpPr>
            <p:nvPr/>
          </p:nvSpPr>
          <p:spPr bwMode="auto">
            <a:xfrm>
              <a:off x="3545" y="3269"/>
              <a:ext cx="1753" cy="249"/>
            </a:xfrm>
            <a:prstGeom prst="rect">
              <a:avLst/>
            </a:prstGeom>
            <a:noFill/>
            <a:ln w="9525">
              <a:noFill/>
              <a:miter lim="800000"/>
              <a:headEnd/>
              <a:tailEnd/>
            </a:ln>
          </p:spPr>
          <p:txBody>
            <a:bodyPr wrap="none" lIns="83594" tIns="41797" rIns="83594" bIns="41797">
              <a:spAutoFit/>
            </a:bodyPr>
            <a:lstStyle/>
            <a:p>
              <a:pPr defTabSz="915004">
                <a:defRPr/>
              </a:pPr>
              <a:r>
                <a:rPr lang="en-AU" sz="2200" b="1" dirty="0">
                  <a:latin typeface="+mn-lt"/>
                  <a:ea typeface="ＭＳ Ｐゴシック" pitchFamily="34" charset="-128"/>
                </a:rPr>
                <a:t>= </a:t>
              </a:r>
              <a:r>
                <a:rPr lang="el-GR" sz="2200" b="1" dirty="0">
                  <a:latin typeface="+mn-lt"/>
                </a:rPr>
                <a:t>0,097</a:t>
              </a:r>
              <a:r>
                <a:rPr lang="en-AU" sz="2200" b="1" dirty="0">
                  <a:latin typeface="+mn-lt"/>
                  <a:ea typeface="ＭＳ Ｐゴシック" pitchFamily="34" charset="-128"/>
                </a:rPr>
                <a:t> </a:t>
              </a:r>
              <a:r>
                <a:rPr lang="el-GR" sz="2200" b="1" dirty="0" smtClean="0">
                  <a:latin typeface="+mn-lt"/>
                </a:rPr>
                <a:t>δάνεια </a:t>
              </a:r>
              <a:r>
                <a:rPr lang="en-AU" sz="2200" b="1" dirty="0">
                  <a:latin typeface="+mn-lt"/>
                  <a:ea typeface="ＭＳ Ｐゴシック" pitchFamily="34" charset="-128"/>
                </a:rPr>
                <a:t>/</a:t>
              </a:r>
              <a:r>
                <a:rPr lang="el-GR" sz="2200" b="1" dirty="0">
                  <a:latin typeface="+mn-lt"/>
                </a:rPr>
                <a:t> ευρώ</a:t>
              </a:r>
              <a:endParaRPr lang="en-AU" sz="2200" b="1" dirty="0">
                <a:latin typeface="+mn-lt"/>
                <a:ea typeface="ＭＳ Ｐゴシック" pitchFamily="34" charset="-128"/>
              </a:endParaRPr>
            </a:p>
          </p:txBody>
        </p:sp>
        <p:sp>
          <p:nvSpPr>
            <p:cNvPr id="30731" name="Text Box 26"/>
            <p:cNvSpPr txBox="1">
              <a:spLocks noChangeArrowheads="1"/>
            </p:cNvSpPr>
            <p:nvPr/>
          </p:nvSpPr>
          <p:spPr bwMode="auto">
            <a:xfrm>
              <a:off x="143" y="3105"/>
              <a:ext cx="1859" cy="554"/>
            </a:xfrm>
            <a:prstGeom prst="rect">
              <a:avLst/>
            </a:prstGeom>
            <a:noFill/>
            <a:ln w="9525">
              <a:noFill/>
              <a:miter lim="800000"/>
              <a:headEnd/>
              <a:tailEnd/>
            </a:ln>
          </p:spPr>
          <p:txBody>
            <a:bodyPr lIns="83594" tIns="41797" rIns="83594" bIns="41797">
              <a:spAutoFit/>
            </a:bodyPr>
            <a:lstStyle/>
            <a:p>
              <a:pPr algn="ctr" defTabSz="915004">
                <a:lnSpc>
                  <a:spcPct val="90000"/>
                </a:lnSpc>
                <a:defRPr/>
              </a:pPr>
              <a:r>
                <a:rPr lang="el-GR" sz="2200" b="1" dirty="0">
                  <a:latin typeface="+mn-lt"/>
                </a:rPr>
                <a:t>ΝΕΑ</a:t>
              </a:r>
            </a:p>
            <a:p>
              <a:pPr algn="ctr" defTabSz="915004">
                <a:lnSpc>
                  <a:spcPct val="90000"/>
                </a:lnSpc>
                <a:defRPr/>
              </a:pPr>
              <a:r>
                <a:rPr lang="el-GR" sz="2000" dirty="0">
                  <a:latin typeface="+mn-lt"/>
                </a:rPr>
                <a:t>Παραγωγικότητα πολλαπλών παραγόντων</a:t>
              </a:r>
              <a:endParaRPr lang="en-AU" sz="2000" dirty="0">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6" name="Rectangle 10"/>
          <p:cNvSpPr>
            <a:spLocks noChangeArrowheads="1"/>
          </p:cNvSpPr>
          <p:nvPr/>
        </p:nvSpPr>
        <p:spPr bwMode="auto">
          <a:xfrm>
            <a:off x="0" y="1988840"/>
            <a:ext cx="914400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4400">
                <a:solidFill>
                  <a:schemeClr val="tx2"/>
                </a:solidFill>
                <a:latin typeface="Arial" charset="0"/>
              </a:defRPr>
            </a:lvl1pPr>
            <a:lvl2pPr algn="ctr">
              <a:spcBef>
                <a:spcPct val="0"/>
              </a:spcBef>
              <a:defRPr sz="4400">
                <a:solidFill>
                  <a:schemeClr val="tx2"/>
                </a:solidFill>
                <a:latin typeface="Arial" charset="0"/>
              </a:defRPr>
            </a:lvl2pPr>
            <a:lvl3pPr algn="ctr">
              <a:spcBef>
                <a:spcPct val="0"/>
              </a:spcBef>
              <a:defRPr sz="4400">
                <a:solidFill>
                  <a:schemeClr val="tx2"/>
                </a:solidFill>
                <a:latin typeface="Arial" charset="0"/>
              </a:defRPr>
            </a:lvl3pPr>
            <a:lvl4pPr algn="ctr">
              <a:spcBef>
                <a:spcPct val="0"/>
              </a:spcBef>
              <a:defRPr sz="4400">
                <a:solidFill>
                  <a:schemeClr val="tx2"/>
                </a:solidFill>
                <a:latin typeface="Arial" charset="0"/>
              </a:defRPr>
            </a:lvl4pPr>
            <a:lvl5pPr algn="ctr">
              <a:spcBef>
                <a:spcPct val="0"/>
              </a:spcBef>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nSpc>
                <a:spcPct val="100000"/>
              </a:lnSpc>
              <a:spcBef>
                <a:spcPct val="50000"/>
              </a:spcBef>
              <a:buFontTx/>
              <a:buNone/>
            </a:pPr>
            <a:r>
              <a:rPr lang="el-GR" altLang="el-GR" sz="3200" b="1" u="none" dirty="0">
                <a:solidFill>
                  <a:srgbClr val="FF3300"/>
                </a:solidFill>
              </a:rPr>
              <a:t>ΟΡΙΣΜΟΣ ΠΑΡΑΓΩΓΙΚΟΤΗΤΑΣ</a:t>
            </a:r>
            <a:r>
              <a:rPr lang="el-GR" altLang="el-GR" sz="2000" b="1" u="none" dirty="0"/>
              <a:t/>
            </a:r>
            <a:br>
              <a:rPr lang="el-GR" altLang="el-GR" sz="2000" b="1" u="none" dirty="0"/>
            </a:br>
            <a:r>
              <a:rPr lang="en-US" altLang="el-GR" sz="2000" b="1" u="none" dirty="0"/>
              <a:t/>
            </a:r>
            <a:br>
              <a:rPr lang="en-US" altLang="el-GR" sz="2000" b="1" u="none" dirty="0"/>
            </a:br>
            <a:r>
              <a:rPr lang="el-GR" altLang="el-GR" sz="2400" b="1" u="none" dirty="0">
                <a:solidFill>
                  <a:schemeClr val="accent2"/>
                </a:solidFill>
              </a:rPr>
              <a:t>ΠΑΡΑΓΩΓΙΚΟΤΗΤΑ = ΠΑΡΑΓΟΜΕΝΟ ΠΡΟΪΟΝ / ΧΡΗΣΙΜΟΠΟΙΟΥΜΕΝΕΣ ΕΙΣΡΟΕΣ, ΔΙΑΤΗΡΩΝΤΑΣ ΣΤΑΘΕΡΗ ΤΗΝ ΠΟΙΟΤΗΤΑ ΤΟΥ ΠΡΟΪΟΝΤΟΣ</a:t>
            </a:r>
            <a:r>
              <a:rPr lang="en-US" altLang="el-GR" sz="2400" b="1" u="none" dirty="0"/>
              <a:t/>
            </a:r>
            <a:br>
              <a:rPr lang="en-US" altLang="el-GR" sz="2400" b="1" u="none" dirty="0"/>
            </a:br>
            <a:r>
              <a:rPr lang="en-US" altLang="el-GR" sz="1800" b="1" u="none" dirty="0" smtClean="0">
                <a:solidFill>
                  <a:schemeClr val="accent2"/>
                </a:solidFill>
              </a:rPr>
              <a:t>(Grönroos</a:t>
            </a:r>
            <a:r>
              <a:rPr lang="en-US" altLang="el-GR" sz="1800" b="1" u="none" dirty="0">
                <a:solidFill>
                  <a:schemeClr val="accent2"/>
                </a:solidFill>
              </a:rPr>
              <a:t>, 2001)</a:t>
            </a:r>
            <a:r>
              <a:rPr lang="el-GR" altLang="el-GR" sz="2000" b="1" u="none" dirty="0"/>
              <a:t/>
            </a:r>
            <a:br>
              <a:rPr lang="el-GR" altLang="el-GR" sz="2000" b="1" u="none" dirty="0"/>
            </a:br>
            <a:r>
              <a:rPr lang="en-US" altLang="el-GR" sz="2800" b="1" u="none" dirty="0" smtClean="0"/>
              <a:t>P = Q / L, C, G</a:t>
            </a:r>
            <a:r>
              <a:rPr lang="en-US" altLang="el-GR" sz="2000" b="1" u="none" dirty="0"/>
              <a:t/>
            </a:r>
            <a:br>
              <a:rPr lang="en-US" altLang="el-GR" sz="2000" b="1" u="none" dirty="0"/>
            </a:br>
            <a:r>
              <a:rPr lang="el-GR" altLang="el-GR" sz="2000" b="1" u="none" dirty="0" smtClean="0"/>
              <a:t>Ο </a:t>
            </a:r>
            <a:r>
              <a:rPr lang="el-GR" altLang="el-GR" sz="2000" b="1" u="none" dirty="0"/>
              <a:t>ΠΑΡΑΠΑΝΩ ΟΡΙΣΜΟΣ ΙΣΧΥΕΙ </a:t>
            </a:r>
            <a:r>
              <a:rPr lang="el-GR" altLang="el-GR" sz="2000" b="1" u="none" dirty="0" smtClean="0"/>
              <a:t>ΓΙΑ ΤΗΝ ΠΑΡΑΓΩΓΗ </a:t>
            </a:r>
            <a:r>
              <a:rPr lang="el-GR" altLang="el-GR" sz="2000" b="1" u="none" dirty="0"/>
              <a:t>ΑΓΑΘΩΝ </a:t>
            </a:r>
            <a:r>
              <a:rPr lang="el-GR" altLang="el-GR" sz="2000" b="1" u="none" dirty="0" smtClean="0"/>
              <a:t>ΚΑΙ </a:t>
            </a:r>
            <a:r>
              <a:rPr lang="el-GR" altLang="el-GR" sz="2000" b="1" u="none" dirty="0"/>
              <a:t>ΥΠΗΡΕΣΙΩΝ</a:t>
            </a:r>
            <a:br>
              <a:rPr lang="el-GR" altLang="el-GR" sz="2000" b="1" u="none" dirty="0"/>
            </a:br>
            <a:r>
              <a:rPr lang="el-GR" altLang="el-GR" sz="2000" b="1" u="none" dirty="0"/>
              <a:t/>
            </a:r>
            <a:br>
              <a:rPr lang="el-GR" altLang="el-GR" sz="2000" b="1" u="none" dirty="0"/>
            </a:br>
            <a:r>
              <a:rPr lang="el-GR" altLang="el-GR" sz="2400" b="1" u="none" dirty="0">
                <a:solidFill>
                  <a:srgbClr val="008000"/>
                </a:solidFill>
              </a:rPr>
              <a:t>ΟΙ ΕΙΣΡΟΕΣ ΠΕΡΙΛΑΜΒΑΝΟΥΝ ΟΛΟΥΣ ΤΟΥΣ ΣΥΝΤΕΛΕΣΤΕΣ ΠΑΡΑΓΩΓΗΣ (</a:t>
            </a:r>
            <a:r>
              <a:rPr lang="el-GR" altLang="el-GR" sz="2400" b="1" u="none" dirty="0">
                <a:solidFill>
                  <a:srgbClr val="800080"/>
                </a:solidFill>
              </a:rPr>
              <a:t>ΕΡΓΑΣΙΑ</a:t>
            </a:r>
            <a:r>
              <a:rPr lang="el-GR" altLang="el-GR" sz="2400" b="1" u="none" dirty="0">
                <a:solidFill>
                  <a:srgbClr val="008000"/>
                </a:solidFill>
              </a:rPr>
              <a:t>, </a:t>
            </a:r>
            <a:r>
              <a:rPr lang="el-GR" altLang="el-GR" sz="2400" b="1" u="none" dirty="0">
                <a:solidFill>
                  <a:srgbClr val="002060"/>
                </a:solidFill>
              </a:rPr>
              <a:t>ΚΕΦΑΛΑΙΟ</a:t>
            </a:r>
            <a:r>
              <a:rPr lang="el-GR" altLang="el-GR" sz="2400" b="1" u="none" dirty="0">
                <a:solidFill>
                  <a:srgbClr val="008000"/>
                </a:solidFill>
              </a:rPr>
              <a:t>, </a:t>
            </a:r>
            <a:r>
              <a:rPr lang="el-GR" altLang="el-GR" sz="2400" b="1" dirty="0" smtClean="0">
                <a:solidFill>
                  <a:srgbClr val="996600"/>
                </a:solidFill>
              </a:rPr>
              <a:t>ΕΔΑΦΟΣ</a:t>
            </a:r>
            <a:r>
              <a:rPr lang="el-GR" altLang="el-GR" sz="2400" b="1" u="none" dirty="0" smtClean="0">
                <a:solidFill>
                  <a:srgbClr val="008000"/>
                </a:solidFill>
              </a:rPr>
              <a:t>)</a:t>
            </a:r>
            <a:r>
              <a:rPr lang="el-GR" altLang="el-GR" sz="2400" b="1" u="none" dirty="0"/>
              <a:t/>
            </a:r>
            <a:br>
              <a:rPr lang="el-GR" altLang="el-GR" sz="2400" b="1" u="none" dirty="0"/>
            </a:br>
            <a:r>
              <a:rPr lang="en-US" altLang="el-GR" sz="2000" b="1" u="none" dirty="0"/>
              <a:t/>
            </a:r>
            <a:br>
              <a:rPr lang="en-US" altLang="el-GR" sz="2000" b="1" u="none" dirty="0"/>
            </a:br>
            <a:r>
              <a:rPr lang="el-GR" altLang="el-GR" sz="2400" b="1" u="none" dirty="0"/>
              <a:t>ΜΕΡΙΚΗ </a:t>
            </a:r>
            <a:r>
              <a:rPr lang="el-GR" altLang="el-GR" sz="2400" b="1" u="none" dirty="0" smtClean="0"/>
              <a:t>ΠΑΡΑΓΩΓΙΚΟΤΗΤΑ</a:t>
            </a:r>
            <a:r>
              <a:rPr lang="en-US" altLang="el-GR" sz="2400" b="1" u="none" dirty="0" smtClean="0"/>
              <a:t>: </a:t>
            </a:r>
            <a:r>
              <a:rPr lang="el-GR" altLang="el-GR" sz="2400" b="1" u="none" dirty="0"/>
              <a:t>ΠΡΟΪΟΝ / ΕΙΣΡΟΗ </a:t>
            </a:r>
            <a:r>
              <a:rPr lang="en-US" altLang="el-GR" sz="2400" b="1" u="none" dirty="0"/>
              <a:t>i</a:t>
            </a:r>
            <a:endParaRPr lang="el-GR" altLang="el-GR" sz="2400" b="1" u="none" dirty="0"/>
          </a:p>
        </p:txBody>
      </p:sp>
      <p:sp>
        <p:nvSpPr>
          <p:cNvPr id="413707" name="Rectangle 11"/>
          <p:cNvSpPr>
            <a:spLocks noChangeArrowheads="1"/>
          </p:cNvSpPr>
          <p:nvPr/>
        </p:nvSpPr>
        <p:spPr bwMode="auto">
          <a:xfrm>
            <a:off x="2195513" y="4941888"/>
            <a:ext cx="51847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buChar char="•"/>
              <a:defRPr sz="3200">
                <a:solidFill>
                  <a:schemeClr val="tx1"/>
                </a:solidFill>
                <a:latin typeface="Arial" charset="0"/>
              </a:defRPr>
            </a:lvl1pPr>
            <a:lvl2pPr marL="742950" indent="-285750">
              <a:buChar char="–"/>
              <a:defRPr sz="2800">
                <a:solidFill>
                  <a:schemeClr val="tx1"/>
                </a:solidFill>
                <a:latin typeface="Arial" charset="0"/>
              </a:defRPr>
            </a:lvl2pPr>
            <a:lvl3pPr marL="1143000" indent="-228600">
              <a:buChar char="•"/>
              <a:defRPr sz="2400">
                <a:solidFill>
                  <a:schemeClr val="tx1"/>
                </a:solidFill>
                <a:latin typeface="Arial" charset="0"/>
              </a:defRPr>
            </a:lvl3pPr>
            <a:lvl4pPr marL="1600200" indent="-228600">
              <a:buChar char="–"/>
              <a:defRPr sz="2000">
                <a:solidFill>
                  <a:schemeClr val="tx1"/>
                </a:solidFill>
                <a:latin typeface="Arial" charset="0"/>
              </a:defRPr>
            </a:lvl4pPr>
            <a:lvl5pPr marL="2057400" indent="-228600">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nSpc>
                <a:spcPct val="75000"/>
              </a:lnSpc>
              <a:buFontTx/>
              <a:buNone/>
            </a:pPr>
            <a:endParaRPr lang="el-GR" altLang="el-GR" sz="2400" u="none" dirty="0">
              <a:solidFill>
                <a:srgbClr val="4D4D4D"/>
              </a:solidFill>
            </a:endParaRPr>
          </a:p>
        </p:txBody>
      </p:sp>
    </p:spTree>
    <p:extLst>
      <p:ext uri="{BB962C8B-B14F-4D97-AF65-F5344CB8AC3E}">
        <p14:creationId xmlns:p14="http://schemas.microsoft.com/office/powerpoint/2010/main" val="280084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bwMode="auto">
          <a:xfrm>
            <a:off x="0" y="1"/>
            <a:ext cx="9144000" cy="90872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110000"/>
              </a:lnSpc>
            </a:pPr>
            <a:r>
              <a:rPr lang="el-GR" altLang="el-GR" sz="2800" b="1" dirty="0">
                <a:solidFill>
                  <a:srgbClr val="800080"/>
                </a:solidFill>
              </a:rPr>
              <a:t>ΣΧΕΣΗ ΠΑΡΑΓΩΓΙΚΟΤΗΤΑΣ – ΑΠΟΔΟΤΙΚΟΤΗΤΑΣ –</a:t>
            </a:r>
            <a:r>
              <a:rPr lang="en-US" altLang="el-GR" sz="2800" b="1" dirty="0">
                <a:solidFill>
                  <a:srgbClr val="800080"/>
                </a:solidFill>
              </a:rPr>
              <a:t> </a:t>
            </a:r>
            <a:r>
              <a:rPr lang="el-GR" altLang="el-GR" sz="2800" b="1" dirty="0">
                <a:solidFill>
                  <a:srgbClr val="800080"/>
                </a:solidFill>
              </a:rPr>
              <a:t>ΑΠΟΤΕΛΕΣΜΑΤΙΚΟΤΗΤΑΣ</a:t>
            </a:r>
            <a:r>
              <a:rPr lang="el-GR" altLang="el-GR" sz="2000" dirty="0"/>
              <a:t/>
            </a:r>
            <a:br>
              <a:rPr lang="el-GR" altLang="el-GR" sz="2000" dirty="0"/>
            </a:br>
            <a:r>
              <a:rPr lang="el-GR" altLang="el-GR" sz="2400" dirty="0" smtClean="0">
                <a:solidFill>
                  <a:srgbClr val="0000CC"/>
                </a:solidFill>
              </a:rPr>
              <a:t>Η </a:t>
            </a:r>
            <a:r>
              <a:rPr lang="el-GR" altLang="el-GR" sz="2400" b="1" dirty="0" smtClean="0">
                <a:solidFill>
                  <a:srgbClr val="0000CC"/>
                </a:solidFill>
              </a:rPr>
              <a:t>Αποδοτικότητα</a:t>
            </a:r>
            <a:r>
              <a:rPr lang="el-GR" altLang="el-GR" sz="2400" dirty="0" smtClean="0">
                <a:solidFill>
                  <a:srgbClr val="0000CC"/>
                </a:solidFill>
              </a:rPr>
              <a:t> σχετίζεται με τη χρησιμοποίηση των πόρων μιας επιχείρησης και κατά συνέπεια επηρεάζει τον </a:t>
            </a:r>
            <a:r>
              <a:rPr lang="el-GR" altLang="el-GR" sz="2400" b="1" u="sng" dirty="0" smtClean="0">
                <a:solidFill>
                  <a:srgbClr val="0000CC"/>
                </a:solidFill>
              </a:rPr>
              <a:t>παρονομαστή</a:t>
            </a:r>
            <a:r>
              <a:rPr lang="el-GR" altLang="el-GR" sz="2400" b="1" dirty="0" smtClean="0">
                <a:solidFill>
                  <a:srgbClr val="0000CC"/>
                </a:solidFill>
              </a:rPr>
              <a:t> </a:t>
            </a:r>
            <a:r>
              <a:rPr lang="el-GR" altLang="el-GR" sz="2400" dirty="0" smtClean="0">
                <a:solidFill>
                  <a:srgbClr val="0000CC"/>
                </a:solidFill>
              </a:rPr>
              <a:t>του κλάσματος της παραγωγικότητας.</a:t>
            </a:r>
            <a:r>
              <a:rPr lang="el-GR" altLang="el-GR" sz="2000" i="1" dirty="0" smtClean="0"/>
              <a:t/>
            </a:r>
            <a:br>
              <a:rPr lang="el-GR" altLang="el-GR" sz="2000" i="1" dirty="0" smtClean="0"/>
            </a:br>
            <a:r>
              <a:rPr lang="en-US" altLang="el-GR" sz="2000" i="1" dirty="0"/>
              <a:t/>
            </a:r>
            <a:br>
              <a:rPr lang="en-US" altLang="el-GR" sz="2000" i="1" dirty="0"/>
            </a:br>
            <a:r>
              <a:rPr lang="el-GR" altLang="el-GR" sz="2400" b="1" dirty="0"/>
              <a:t>ΑΠΟΔΟΤΙΚΟΤΗΤΑ = ΠΟΡΟΙ ΠΟΥ ΑΝΑΜΕΝΕΤΑΙ ΝΑ ΑΝΑΛΩΘΟΥΝ / ΠΟΡΟΙ ΠΟΥ ΠΡΑΓΜΑΤΙΚΑ ΑΝΑΛΩΝΟΝΤΑΙ</a:t>
            </a:r>
            <a:r>
              <a:rPr lang="el-GR" altLang="el-GR" sz="2000" b="1" dirty="0"/>
              <a:t/>
            </a:r>
            <a:br>
              <a:rPr lang="el-GR" altLang="el-GR" sz="2000" b="1" dirty="0"/>
            </a:br>
            <a:r>
              <a:rPr lang="en-US" altLang="el-GR" sz="2000" dirty="0"/>
              <a:t/>
            </a:r>
            <a:br>
              <a:rPr lang="en-US" altLang="el-GR" sz="2000" dirty="0"/>
            </a:br>
            <a:r>
              <a:rPr lang="en-US" altLang="el-GR" sz="2000" dirty="0"/>
              <a:t/>
            </a:r>
            <a:br>
              <a:rPr lang="en-US" altLang="el-GR" sz="2000" dirty="0"/>
            </a:br>
            <a:r>
              <a:rPr lang="el-GR" altLang="el-GR" sz="2400" dirty="0" smtClean="0">
                <a:solidFill>
                  <a:srgbClr val="C00000"/>
                </a:solidFill>
              </a:rPr>
              <a:t>Η </a:t>
            </a:r>
            <a:r>
              <a:rPr lang="el-GR" altLang="el-GR" sz="2400" b="1" dirty="0" smtClean="0">
                <a:solidFill>
                  <a:srgbClr val="C00000"/>
                </a:solidFill>
              </a:rPr>
              <a:t>Αποτελεσματικότητα</a:t>
            </a:r>
            <a:r>
              <a:rPr lang="el-GR" altLang="el-GR" sz="2400" dirty="0" smtClean="0">
                <a:solidFill>
                  <a:srgbClr val="C00000"/>
                </a:solidFill>
              </a:rPr>
              <a:t> σχετίζεται με την επίτευξη των στόχων της επιχείρησης και επηρεάζει τον </a:t>
            </a:r>
            <a:r>
              <a:rPr lang="el-GR" altLang="el-GR" sz="2400" b="1" u="sng" dirty="0" smtClean="0">
                <a:solidFill>
                  <a:srgbClr val="C00000"/>
                </a:solidFill>
              </a:rPr>
              <a:t>αριθμητή</a:t>
            </a:r>
            <a:r>
              <a:rPr lang="el-GR" altLang="el-GR" sz="2400" dirty="0" smtClean="0">
                <a:solidFill>
                  <a:srgbClr val="C00000"/>
                </a:solidFill>
              </a:rPr>
              <a:t> του κλάσματος της παραγωγικότητας.</a:t>
            </a:r>
            <a:r>
              <a:rPr lang="el-GR" altLang="el-GR" sz="2000" i="1" dirty="0" smtClean="0">
                <a:solidFill>
                  <a:srgbClr val="C00000"/>
                </a:solidFill>
              </a:rPr>
              <a:t/>
            </a:r>
            <a:br>
              <a:rPr lang="el-GR" altLang="el-GR" sz="2000" i="1" dirty="0" smtClean="0">
                <a:solidFill>
                  <a:srgbClr val="C00000"/>
                </a:solidFill>
              </a:rPr>
            </a:br>
            <a:r>
              <a:rPr lang="en-US" altLang="el-GR" sz="2000" i="1" dirty="0">
                <a:solidFill>
                  <a:schemeClr val="accent2"/>
                </a:solidFill>
              </a:rPr>
              <a:t/>
            </a:r>
            <a:br>
              <a:rPr lang="en-US" altLang="el-GR" sz="2000" i="1" dirty="0">
                <a:solidFill>
                  <a:schemeClr val="accent2"/>
                </a:solidFill>
              </a:rPr>
            </a:br>
            <a:r>
              <a:rPr lang="el-GR" altLang="el-GR" sz="2400" b="1" dirty="0"/>
              <a:t>ΑΠΟΤΕΛΕΣΜΑΤΙΚΟΤΗΤΑ = ΠΡΑΓΜΑΤΙΚΟ ΑΠΟΤΕΛΕΣΜΑ ΤΗΣ ΠΑΡΑΓΩΓΗΣ / ΑΝΑΜΕΝΟΜΕΝΟ ΑΠΟΤΕΛΕΣΜΑ</a:t>
            </a:r>
          </a:p>
        </p:txBody>
      </p:sp>
    </p:spTree>
    <p:extLst>
      <p:ext uri="{BB962C8B-B14F-4D97-AF65-F5344CB8AC3E}">
        <p14:creationId xmlns:p14="http://schemas.microsoft.com/office/powerpoint/2010/main" val="2263183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l-GR" b="1" dirty="0" smtClean="0"/>
              <a:t>Αποδοτικότητα 1</a:t>
            </a:r>
            <a:endParaRPr lang="el-GR" b="1" dirty="0"/>
          </a:p>
        </p:txBody>
      </p:sp>
      <p:sp>
        <p:nvSpPr>
          <p:cNvPr id="3" name="2 - Θέση περιεχομένου"/>
          <p:cNvSpPr>
            <a:spLocks noGrp="1"/>
          </p:cNvSpPr>
          <p:nvPr>
            <p:ph idx="1"/>
          </p:nvPr>
        </p:nvSpPr>
        <p:spPr>
          <a:xfrm>
            <a:off x="0" y="980728"/>
            <a:ext cx="9144000" cy="5877272"/>
          </a:xfrm>
        </p:spPr>
        <p:txBody>
          <a:bodyPr/>
          <a:lstStyle/>
          <a:p>
            <a:pPr algn="just"/>
            <a:r>
              <a:rPr lang="el-GR" dirty="0" smtClean="0"/>
              <a:t>Αφορά την εσωτερική λειτουργία της επιχείρησης.</a:t>
            </a:r>
          </a:p>
          <a:p>
            <a:pPr algn="just"/>
            <a:r>
              <a:rPr lang="el-GR" dirty="0" smtClean="0"/>
              <a:t>Εκφράζει τις θυσίες (κόστη) που γίνονται για την επίτευξη ενός αποτελέσματος.</a:t>
            </a:r>
          </a:p>
          <a:p>
            <a:pPr algn="just"/>
            <a:r>
              <a:rPr lang="el-GR" dirty="0" smtClean="0"/>
              <a:t>Μετράται με δείκτες οι οποίοι έχουν ως αριθμητή το πραγματοποιηθέν αποτέλεσμα (εκροή) και ως παρανομαστή τα κόστη ή τις θυσίες που έγιναν για την πραγματοποίηση του αποτελέσματος (εισροές).</a:t>
            </a:r>
          </a:p>
          <a:p>
            <a:pPr algn="just"/>
            <a:endParaRPr lang="el-GR"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Αποδοτικότητα 2</a:t>
            </a:r>
            <a:endParaRPr lang="el-GR" b="1"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611560" y="1844824"/>
            <a:ext cx="7992888"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
            </a:r>
            <a:br>
              <a:rPr lang="el-GR" b="1" dirty="0" smtClean="0"/>
            </a:br>
            <a:r>
              <a:rPr lang="el-GR" b="1" dirty="0" smtClean="0"/>
              <a:t/>
            </a:r>
            <a:br>
              <a:rPr lang="el-GR" b="1" dirty="0" smtClean="0"/>
            </a:br>
            <a:r>
              <a:rPr lang="el-GR" b="1" dirty="0" smtClean="0"/>
              <a:t/>
            </a:r>
            <a:br>
              <a:rPr lang="el-GR" b="1" dirty="0" smtClean="0"/>
            </a:br>
            <a:r>
              <a:rPr lang="el-GR" b="1" dirty="0" smtClean="0"/>
              <a:t>Οικονομική Αποδοτικότητα (μετράει αξίες)</a:t>
            </a:r>
            <a:br>
              <a:rPr lang="el-GR" b="1" dirty="0" smtClean="0"/>
            </a:br>
            <a:r>
              <a:rPr lang="el-GR" dirty="0" smtClean="0"/>
              <a:t> Είναι η σχέση του οικονομικού αποτελέσματος προς το χρησιμοποιηθέν κεφάλαιο</a:t>
            </a:r>
            <a:endParaRPr lang="el-GR" b="1" dirty="0"/>
          </a:p>
        </p:txBody>
      </p:sp>
      <p:pic>
        <p:nvPicPr>
          <p:cNvPr id="4199426" name="Picture 2"/>
          <p:cNvPicPr>
            <a:picLocks noGrp="1" noChangeAspect="1" noChangeArrowheads="1"/>
          </p:cNvPicPr>
          <p:nvPr>
            <p:ph idx="1"/>
          </p:nvPr>
        </p:nvPicPr>
        <p:blipFill>
          <a:blip r:embed="rId2" cstate="print"/>
          <a:srcRect/>
          <a:stretch>
            <a:fillRect/>
          </a:stretch>
        </p:blipFill>
        <p:spPr bwMode="auto">
          <a:xfrm>
            <a:off x="395536" y="3717032"/>
            <a:ext cx="8352928"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7496</TotalTime>
  <Words>34969</Words>
  <Application>Microsoft Office PowerPoint</Application>
  <PresentationFormat>Προβολή στην οθόνη (4:3)</PresentationFormat>
  <Paragraphs>4542</Paragraphs>
  <Slides>618</Slides>
  <Notes>154</Notes>
  <HiddenSlides>4</HiddenSlides>
  <MMClips>0</MMClips>
  <ScaleCrop>false</ScaleCrop>
  <HeadingPairs>
    <vt:vector size="6" baseType="variant">
      <vt:variant>
        <vt:lpstr>Θέμα</vt:lpstr>
      </vt:variant>
      <vt:variant>
        <vt:i4>1</vt:i4>
      </vt:variant>
      <vt:variant>
        <vt:lpstr>Ενσωματωμένοι διακομιστές OLE</vt:lpstr>
      </vt:variant>
      <vt:variant>
        <vt:i4>6</vt:i4>
      </vt:variant>
      <vt:variant>
        <vt:lpstr>Τίτλοι διαφανειών</vt:lpstr>
      </vt:variant>
      <vt:variant>
        <vt:i4>618</vt:i4>
      </vt:variant>
    </vt:vector>
  </HeadingPairs>
  <TitlesOfParts>
    <vt:vector size="625" baseType="lpstr">
      <vt:lpstr>Default Design</vt:lpstr>
      <vt:lpstr>Document</vt:lpstr>
      <vt:lpstr>Εξίσωση</vt:lpstr>
      <vt:lpstr>Equation</vt:lpstr>
      <vt:lpstr>Worksheet</vt:lpstr>
      <vt:lpstr>Φύλλο εργασίας</vt:lpstr>
      <vt:lpstr>MS Org Chart</vt:lpstr>
      <vt:lpstr> ΧΡΗΜΑΤΟΟΙΚΟΝΟΜΙΚΗ ΔΙΟΙΚΗΣΗ  ΜΕΤΑΠΤΥΧΙΑΚΟ ΤΜΗΜΑ  «ΤΡΑΠΕΖΙΚΗΣ ΚΑΙ ΧΡΗΜΑΤΟΟΙΚΟΝΟΜΙΚΗΣ» </vt:lpstr>
      <vt:lpstr>ΟΙ ΚΑΛΥΤΕΡΕΣ ΕΠΙΧΕΙΡΗΣΕΙΣ ΤΗΣ ΕΥΡΩΠΗΣ ΑΝΑ ΧΩΡΑ</vt:lpstr>
      <vt:lpstr>Παρουσίαση του PowerPoint</vt:lpstr>
      <vt:lpstr>ΤΑ ΠΙΟ «ΔΥΝΑΤΑ» BRAND NAMES</vt:lpstr>
      <vt:lpstr>Παρουσίαση του PowerPoint</vt:lpstr>
      <vt:lpstr>Παρουσίαση του PowerPoint</vt:lpstr>
      <vt:lpstr>ΤΑ 10 ΠΙΟ ΑΚΡΙΒΑ BRANDS</vt:lpstr>
      <vt:lpstr>Παρουσίαση του PowerPoint</vt:lpstr>
      <vt:lpstr>ΠΑΓΚΟΣΜΙΟ ΧΡΕΟΣ $ 59,7 Trillion</vt:lpstr>
      <vt:lpstr>ΤΟ ΕΘΝΙΚΟ ΧΡΕΟΣ ΤΩΝ ΧΩΡΩΝ</vt:lpstr>
      <vt:lpstr>ΟΙ ΜΕΓΑΛΥΤΕΡΟΙ ΕΡΓΟΔΟΤΕΣ ΠΑΓΚΟΣΜΙΩΣ</vt:lpstr>
      <vt:lpstr>ΧΩΡΕΣ ΜΕ ΤΙΣ ΠΕΡΙΣΣΟΤΕΡΕΣ ΕΤΗΣΙΕΣ ΩΡΕΣ ΕΡΓΑΣΙΑΣ</vt:lpstr>
      <vt:lpstr>Η ΑΝΕΡΓΙΑ ΣΤΟΥΣ ΝΕΟΥΣ</vt:lpstr>
      <vt:lpstr>ΕΞΑΡΤΗΣΗ ΤΗΣ ΕΥΡΩΠΗΣ ΑΠΟ ΤΟ ΡΩΣΣΙΚΟ ΦΥΣΙΚΟ ΑΕΡΙΟ</vt:lpstr>
      <vt:lpstr>  ΦΟΡΟΛΟΓΙΑ: Corporate Income Vat  </vt:lpstr>
      <vt:lpstr> Corruption Around the World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Κρατικές Δαπάνες και Έσοδα</vt:lpstr>
      <vt:lpstr>Οι ελάχιστοι μικτοί μισθοί στην Ευρώπη και την Αμερική</vt:lpstr>
      <vt:lpstr> Εμπορικός Στόλος</vt:lpstr>
      <vt:lpstr>F.D.I.</vt:lpstr>
      <vt:lpstr>ΕΠΙΤΟΚΙΑ 10ΕΤΩΝ ΟΜΟΛΟΓΩΝ</vt:lpstr>
      <vt:lpstr>S.W.O.T. ANALYSIS ΚΡΑΤΩΝ</vt:lpstr>
      <vt:lpstr>Προτάσεις με βάση την SWOT Analysis</vt:lpstr>
      <vt:lpstr>Παρουσίαση του PowerPoint</vt:lpstr>
      <vt:lpstr>Στόχοι της επιχείρησης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ΧΡΗΜΑΤΟΟΙΚΟΝΟΜΙΚΗ ΔΙΑΧΕΙΡΙΣΗ ΤΗΣ ΕΠΙΧΕΙΡΗΣΗΣ</vt:lpstr>
      <vt:lpstr>ΧΡΗΜΑΤΟΟΙΚΟΝΟΜΙΚΟΣ ΠΡΟΓΡΑΜΜΑΤΙΣΜΟΣ</vt:lpstr>
      <vt:lpstr>Σχηματική Παράσταση Λειτουργίας της Επιχείρησης  </vt:lpstr>
      <vt:lpstr>ΚΥΚΛΟΣ ΤΑΜΕΙΑΚΩΝ ΡΟΩΝ</vt:lpstr>
      <vt:lpstr>ΤΑΜΕΙΑΚΟΣ ΠΡΟΓΡΑΜΜΑΤΙΣΜΟΣ</vt:lpstr>
      <vt:lpstr>ΤΑΜΕΙΑΚΕΣ ΡΟΕΣ &amp; ΠΡΟΒΛΕΨΕΙΣ ΠΩΛΗΣΕΩΝ</vt:lpstr>
      <vt:lpstr>ΔΙΑΔΙΚΑΣΙΕΣ ΥΠΟΛΟΓΙΣΜΟΥ ΤΑΜΕΙΑΚΟΥ ΠΡΟΫΠΟΛΟΓΙΣΜΟΥ (2)</vt:lpstr>
      <vt:lpstr>ΔΙΑΔΙΚΑΣΙΕΣ ΥΠΟΛΟΓΙΣΜΟΥ ΤΑΜΕΙΑΚΟΥ ΠΡΟΫΠΟΛΟΓΙΣΜΟΥ (2)</vt:lpstr>
      <vt:lpstr>ΔΙΑΔΙΚΑΣΙΕΣ ΥΠΟΛΟΓΙΣΜΟΥ ΤΑΜΕΙΑΚΟΥ ΠΡΟΫΠΟΛΟΓΙΣΜΟΥ (3)</vt:lpstr>
      <vt:lpstr>ΒΟΗΘΗΤΙΚΕΣ ΕΝΕΡΓΕΙΕΣ ΚΑΤΑΣΚΕΥΗΣ ΤΑΜΕΙΑΚΟΥ ΠΡΟΫΠΟΛΟΓΙΣΜΟΥ (1)</vt:lpstr>
      <vt:lpstr>ΣΤΟΧΟΙ ΧΡΗΜΑΤΟΟΙΚΟΝΟΜΙΚΟΥ ΣΧΕΔΙΑΣΜΟΥ</vt:lpstr>
      <vt:lpstr>Ελαχιστοποίηση κόστους δανεισμού  </vt:lpstr>
      <vt:lpstr>Ελαχιστοποίηση του τραπεζικού κόστους</vt:lpstr>
      <vt:lpstr>ΚΟΣΤΟΣ ΔΑΝΕΙΣΜΟΥ</vt:lpstr>
      <vt:lpstr>ΕΡΓΑΛΕΙΑ ΧΡΗΜΑΤΟΟΙΚΟΝΟΜΙΚΟΥ ΣΧΕΔΙΑΣΜΟΥ</vt:lpstr>
      <vt:lpstr>Οικονομικές καταστάσεις που δημοσιεύονται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ΛΟΓΙΣΤΙΚΗ ΙΣΟΤΗΤΑ ΕΓΓΡΑΦΩΝ</vt:lpstr>
      <vt:lpstr>Οι 5 βασικές εξισώσεις της λογιστικής</vt:lpstr>
      <vt:lpstr>Εξίσωση ισολογισμού (χρηματοοικονομική κατάσταση ισολογισμού)</vt:lpstr>
      <vt:lpstr>Εξίσωση κερδών (εσόδων-εξόδων),αποθήκης (χρηματοοικονομική κατάσταση αποτελεσμάτων)</vt:lpstr>
      <vt:lpstr>Εξίσωση κόστους πωληθέντων και αποθήκης για εμπορικές επιχειρήσεις</vt:lpstr>
      <vt:lpstr>Εξίσωση μερισμάτων (χρηματοοικονομική κατάσταση διάθεσης αποτελεσμάτων)</vt:lpstr>
      <vt:lpstr>Εξίσωση ιδίων κεφαλαίων (χρηματοοικονομική κατάσταση ιδίων κεφαλαίων ευρωπαϊκής ένωσης)</vt:lpstr>
      <vt:lpstr>ΙΣΟΛΟΓΙΣΜΟΣ ΕΠΙΧΕΙΡΗΣΗΣ</vt:lpstr>
      <vt:lpstr>ΑΠΟΤΕΛΕΣΜΑΤΑ ΧΡΗΣΗΣ</vt:lpstr>
      <vt:lpstr>Βασικοί λογαριασμοί ισολογισμού μιας  εμπορικής τράπεζας</vt:lpstr>
      <vt:lpstr>Βασικοί λογαριασμοί αποτελεσμάτων μιας εμπορικής τράπεζας</vt:lpstr>
      <vt:lpstr>Κατάταξη των στοιχείων του ενεργητικού</vt:lpstr>
      <vt:lpstr>Κατάταξη των στοιχείων του παθητικού</vt:lpstr>
      <vt:lpstr>ΛΕΙΤΟΥΡΓΙΕΣ ΧΡΗΜΑΤΟΠΙΣΤΩΤΙΚΩΝ ΙΔΡΥΜΑΤΩΝ (Χ.Ι.)</vt:lpstr>
      <vt:lpstr>ΔΙΑΜΕΣΟΛΑΒΗΣΗ</vt:lpstr>
      <vt:lpstr>Ο Ρόλος των Χρηματοοικονομικών Ιδρυμάτων</vt:lpstr>
      <vt:lpstr>Το κύκλωμα χρηματοδότησης των ελλειμματικών μονάδων με την παρεμβολή των τραπεζών</vt:lpstr>
      <vt:lpstr>ΠΛΕΟΝΕΚΤΗΜΑΤΑ ΔΙΑΜΕΣΟΛΑΒΗΣΗΣ</vt:lpstr>
      <vt:lpstr> ΠΛΕΟΝΕΚΤΗΜΑΤΑ ΑΠΟΔΙΑΜΕΣΟΛΑΒΗΣΗΣ</vt:lpstr>
      <vt:lpstr>ΔΙΑΜΕΣΟΛΑΒΗΤΕΣ</vt:lpstr>
      <vt:lpstr>Η Σημασία των Χ.Ι. και το Θεσμικό Πλαίσιο (1)</vt:lpstr>
      <vt:lpstr>Η Σημασία των Χ.Ι. και το Θεσμικό Πλαίσιο (2)</vt:lpstr>
      <vt:lpstr>Η ΠΑΡΑΓΩΓΙΚΟΤΗΤΑ</vt:lpstr>
      <vt:lpstr>Παρουσίαση του PowerPoint</vt:lpstr>
      <vt:lpstr>Ο φαύλος κύκλος των επιπτώσεων λόγω μείωσης της παραγωγικότητας </vt:lpstr>
      <vt:lpstr>Οι  επιπτώσεις της μειωμένης παραγωγικότητας στην εθνική οικονομία </vt:lpstr>
      <vt:lpstr>Παραγωγικότητα</vt:lpstr>
      <vt:lpstr>Μερική Παραγωγικότητα</vt:lpstr>
      <vt:lpstr>Παραδείγματα Μερικής Παραγωγικότητας</vt:lpstr>
      <vt:lpstr>Παραγωγικότητα πολλαπλών παραγόντων  ή Συνολική Παραγωγικότητα =</vt:lpstr>
      <vt:lpstr>1ο Παράδειγμα </vt:lpstr>
      <vt:lpstr>2ο Παράδειγμα</vt:lpstr>
      <vt:lpstr>2ο Παράδειγμα</vt:lpstr>
      <vt:lpstr>Υποκατάστημα Τράπεζας – Παραγωγικότητα (1)</vt:lpstr>
      <vt:lpstr>Υποκατάστημα Τράπεζας – Παραγωγικότητα (2)</vt:lpstr>
      <vt:lpstr>Υποκατάστημα Τράπεζας– Παραγωγικότητα (3)</vt:lpstr>
      <vt:lpstr>Παρουσίαση του PowerPoint</vt:lpstr>
      <vt:lpstr>ΣΧΕΣΗ ΠΑΡΑΓΩΓΙΚΟΤΗΤΑΣ – ΑΠΟΔΟΤΙΚΟΤΗΤΑΣ – ΑΠΟΤΕΛΕΣΜΑΤΙΚΟΤΗΤΑΣ Η Αποδοτικότητα σχετίζεται με τη χρησιμοποίηση των πόρων μιας επιχείρησης και κατά συνέπεια επηρεάζει τον παρονομαστή του κλάσματος της παραγωγικότητας.  ΑΠΟΔΟΤΙΚΟΤΗΤΑ = ΠΟΡΟΙ ΠΟΥ ΑΝΑΜΕΝΕΤΑΙ ΝΑ ΑΝΑΛΩΘΟΥΝ / ΠΟΡΟΙ ΠΟΥ ΠΡΑΓΜΑΤΙΚΑ ΑΝΑΛΩΝΟΝΤΑΙ   Η Αποτελεσματικότητα σχετίζεται με την επίτευξη των στόχων της επιχείρησης και επηρεάζει τον αριθμητή του κλάσματος της παραγωγικότητας.  ΑΠΟΤΕΛΕΣΜΑΤΙΚΟΤΗΤΑ = ΠΡΑΓΜΑΤΙΚΟ ΑΠΟΤΕΛΕΣΜΑ ΤΗΣ ΠΑΡΑΓΩΓΗΣ / ΑΝΑΜΕΝΟΜΕΝΟ ΑΠΟΤΕΛΕΣΜΑ</vt:lpstr>
      <vt:lpstr>Αποδοτικότητα 1</vt:lpstr>
      <vt:lpstr>Αποδοτικότητα 2</vt:lpstr>
      <vt:lpstr>   Οικονομική Αποδοτικότητα (μετράει αξίες)  Είναι η σχέση του οικονομικού αποτελέσματος προς το χρησιμοποιηθέν κεφάλαιο</vt:lpstr>
      <vt:lpstr>Αποτελεσματικότητα</vt:lpstr>
      <vt:lpstr>Κριτήρια Μέτρησης της Αποτελεσματικότητας</vt:lpstr>
      <vt:lpstr>Άσκηση1</vt:lpstr>
      <vt:lpstr>Λύση 1</vt:lpstr>
      <vt:lpstr>Άσκηση 2</vt:lpstr>
      <vt:lpstr>Λύση 2</vt:lpstr>
      <vt:lpstr>Άσκηση 3</vt:lpstr>
      <vt:lpstr>Λύση 3</vt:lpstr>
      <vt:lpstr>Άσκηση 4</vt:lpstr>
      <vt:lpstr>Λύση 4</vt:lpstr>
      <vt:lpstr>Ανταγωνιστικότητα</vt:lpstr>
      <vt:lpstr>Παραγωγικότητα - Ανταγωνιστικότητα</vt:lpstr>
      <vt:lpstr>Ειδικοί Δείκτες Παραγωγικότητας</vt:lpstr>
      <vt:lpstr>Οικονομικοί Δείκτες Παραγωγικότητας</vt:lpstr>
      <vt:lpstr>Εναλλακτικός τρόπος μέτρησης και βελτίωσης της παραγωγικότητας</vt:lpstr>
      <vt:lpstr>Εναλλακτικός τρόπος μέτρησης και βελτίωσης της παραγωγικότητας</vt:lpstr>
      <vt:lpstr>Παράδειγμα 3ο</vt:lpstr>
      <vt:lpstr>Παράδειγμα μέτρησης παραγωγικότητας με απόδοση πόρου και % απασχόλησης</vt:lpstr>
      <vt:lpstr>ΠΑΡΑΓΩΓΙΚΟΤΗΤΑ ΕΡΓΑΣΙΑΣ</vt:lpstr>
      <vt:lpstr>ΠΑΡΑΓΩΓΙΚΟΤΗΤΑ ΣΕ ΣΥΣΤΗΜΑΤΑ ΥΠΗΡΕΣΙΩΝ </vt:lpstr>
      <vt:lpstr>Η Επίδραση της Ταχύτερης Ροής Πελατών στην Παραγωγικότητα </vt:lpstr>
      <vt:lpstr>ΜΕΤΡΗΣΗ ΠΑΡΑΓΩΓΙΚΟΤΗΤΑΣ «ΕΡΓΑΤΩΝ ΓΝΩΣΗΣ» </vt:lpstr>
      <vt:lpstr>ΜΕΘΟΔΟΙ ΜΕΤΡΗΣΗΣ ΠΑΡΑΓΩΓΙΚΟΤΗΤΑΣ «ΕΡΓΑΤΩΝ ΓΝΩΣΗΣ»</vt:lpstr>
      <vt:lpstr>Παρουσίαση του PowerPoint</vt:lpstr>
      <vt:lpstr>Παρουσίαση του PowerPoint</vt:lpstr>
      <vt:lpstr>ΜΕΘΟΔΟΙ ΜΕΤΡΗΣΗΣ ΤΗΣ ΠΑΡΑΓΩΓΙΚΟΤΗΤΑΣ ΤΩΝ «ΕΡΓΑΤΩΝ ΓΝΩΣΗΣ» (1)</vt:lpstr>
      <vt:lpstr>ΜΕΘΟΔΟΙ ΜΕΤΡΗΣΗΣ ΤΗΣ ΠΑΡΑΓΩΓΙΚΟΤΗΤΑΣ ΤΩΝ «ΕΡΓΑΤΩΝ ΓΝΩΣΗΣ» (2)</vt:lpstr>
      <vt:lpstr>ΠΑΡΑΓΩΓΙΚΟΤΗΤΑ ΤΗΣ ΕΡΓΑΣΙΑΣ (3)</vt:lpstr>
      <vt:lpstr>Παραγωγικότητα της Εργασίας (4)</vt:lpstr>
      <vt:lpstr>Άσκηση 1</vt:lpstr>
      <vt:lpstr> Λύση Άσκησης 1 </vt:lpstr>
      <vt:lpstr>ΜΕΘΟΔΟΙ ΜΕΤΡΗΣΗΣ ΤΗΣ ΠΑΡΑΓΩΓΙΚΟΤΗΤΑΣ ΤΩΝ «ΕΡΓΑΤΩΝ ΓΝΩΣΗΣ» (3)</vt:lpstr>
      <vt:lpstr>ΜΕΘΟΔΟΙ ΜΕΤΡΗΣΗΣ ΤΗΣ ΠΑΡΑΓΩΓΙΚΟΤΗΤΑΣ ΤΩΝ «ΕΡΓΑΤΩΝ ΓΝΩΣΗΣ» (4)</vt:lpstr>
      <vt:lpstr>Άσκηση 2</vt:lpstr>
      <vt:lpstr>Λύση Άσκησης 2 </vt:lpstr>
      <vt:lpstr>ΤΟ ΠΑΡΑΔΟΞΟ ΤΗΣ ΠΑΡΑΓΩΓΙΚΟΤΗΤΑΣ</vt:lpstr>
      <vt:lpstr>Παρουσίαση του PowerPoint</vt:lpstr>
      <vt:lpstr>Είδη Αποτελεσματικότητας</vt:lpstr>
      <vt:lpstr>Εισροές και Εκροές των Τραπεζών</vt:lpstr>
      <vt:lpstr>Το Τραπεζικό Προϊόν (1)</vt:lpstr>
      <vt:lpstr>Το Τραπεζικό Προϊόν (2)</vt:lpstr>
      <vt:lpstr>Το Τραπεζικό Προϊόν (3)</vt:lpstr>
      <vt:lpstr>Το Τραπεζικό Προϊόν (4)</vt:lpstr>
      <vt:lpstr>Η μέτρηση της Αποτελεσματικότητας</vt:lpstr>
      <vt:lpstr>Παραμετρική Μέθοδος (1)</vt:lpstr>
      <vt:lpstr>Παραμετρική Μέθοδος (2)</vt:lpstr>
      <vt:lpstr>Παραμετρική Μέθοδος (3)</vt:lpstr>
      <vt:lpstr>Γραμμικός Προγραμματισμός (1)</vt:lpstr>
      <vt:lpstr>Γραμμικός Προγραμματισμός (2)</vt:lpstr>
      <vt:lpstr>Αποτελεσματικότητα και λοιποί παράγοντες</vt:lpstr>
      <vt:lpstr>Αποτελεσματικότητα και Ρύθμιση</vt:lpstr>
      <vt:lpstr>Αποτελεσματικότητα και Κίνδυνος</vt:lpstr>
      <vt:lpstr>Κίνδυνος και Απόδοση</vt:lpstr>
      <vt:lpstr>Τραπεζική Συμπεριφορά και Κίνδυνος</vt:lpstr>
      <vt:lpstr>ΤΥΠΟΙ ΑΠΟΦΑΣΕΩΝ</vt:lpstr>
      <vt:lpstr>ΧΑΡΑΚΤΗΡΙΣΜΟΣ ΑΠΟΦΑΣΕΩΝ</vt:lpstr>
      <vt:lpstr>ΠΡΟΒΛΗΜΑΤΑ</vt:lpstr>
      <vt:lpstr>Αποτελεσματικότητα και Διάρθρωση</vt:lpstr>
      <vt:lpstr>Αποτελεσματικότητα και Συγχωνεύσεις</vt:lpstr>
      <vt:lpstr>ΣΤΟΧΟΙ ΤΡΑΠΕΖΩΝ (1)</vt:lpstr>
      <vt:lpstr>ΣΤΟΧΟΙ ΤΡΑΠΕΖΩΝ (2)</vt:lpstr>
      <vt:lpstr>Τρόποι Επίτευξης Στόχων των Τραπεζών (1)</vt:lpstr>
      <vt:lpstr>Τρόποι Επίτευξης Στόχων των Τραπεζών (2)</vt:lpstr>
      <vt:lpstr>Τρόποι Επίτευξης Στόχων των Τραπεζών (3)</vt:lpstr>
      <vt:lpstr>Κόστος κεφαλαίου (1)</vt:lpstr>
      <vt:lpstr>Παρουσίαση του PowerPoint</vt:lpstr>
      <vt:lpstr>Υποθέσεις υπολογισμού</vt:lpstr>
      <vt:lpstr>Στάδια υπολογισμού</vt:lpstr>
      <vt:lpstr>Πηγές χρηματοδότησης (κεφαλαίου)</vt:lpstr>
      <vt:lpstr>Κόστος δανεισμού</vt:lpstr>
      <vt:lpstr>Κόστος ομολογιακού δανείου (1)</vt:lpstr>
      <vt:lpstr>Κόστος ομολογιακού δανείου (2)</vt:lpstr>
      <vt:lpstr>Κόστος ομολογιακού δανείου (3)</vt:lpstr>
      <vt:lpstr>Παρουσίαση του PowerPoint</vt:lpstr>
      <vt:lpstr>Παρουσίαση του PowerPoint</vt:lpstr>
      <vt:lpstr>Κόστος τραπεζικού δανείου (1)</vt:lpstr>
      <vt:lpstr>Κόστος τραπεζικού δανείου (2)</vt:lpstr>
      <vt:lpstr>Κόστος Προνομιούχου Μετοχής</vt:lpstr>
      <vt:lpstr>Παρουσίαση του PowerPoint</vt:lpstr>
      <vt:lpstr>Παρουσίαση του PowerPoint</vt:lpstr>
      <vt:lpstr>Κόστος Ιδίων Κεφαλαίων</vt:lpstr>
      <vt:lpstr>Κόστος Παρακρατηθέντων Κερδών</vt:lpstr>
      <vt:lpstr>Η προσέγγιση με το υπόδειγμα αποτίμησης περιουσιακών στοιχείων</vt:lpstr>
      <vt:lpstr>Παρουσίαση του PowerPoint</vt:lpstr>
      <vt:lpstr>Παρουσίαση του PowerPoint</vt:lpstr>
      <vt:lpstr>Η προσέγγιση με το υπόδειγμα προεξόφλησης μερισμάτων</vt:lpstr>
      <vt:lpstr>Σταθερή ή συνεχής μεγέθυνση</vt:lpstr>
      <vt:lpstr>Μηδενική μεγέθυνση</vt:lpstr>
      <vt:lpstr>Η προσέγγιση της ανταμοιβής για τον κίνδυνο</vt:lpstr>
      <vt:lpstr>Κόστος Νέων Κοινών Μετοχών (1)</vt:lpstr>
      <vt:lpstr>Κόστος Νέων Κοινών Μετοχών (2)</vt:lpstr>
      <vt:lpstr>Παρουσίαση του PowerPoint</vt:lpstr>
      <vt:lpstr>Παρουσίαση του PowerPoint</vt:lpstr>
      <vt:lpstr>Σταθμικό Μέσο Κόστος Κεφαλαίου</vt:lpstr>
      <vt:lpstr>Παρουσίαση του PowerPoint</vt:lpstr>
      <vt:lpstr>Παρουσίαση του PowerPoint</vt:lpstr>
      <vt:lpstr>Παρουσίαση του PowerPoint</vt:lpstr>
      <vt:lpstr>Οριακό Κόστος Κεφαλαίου</vt:lpstr>
      <vt:lpstr>Διαδικασία λήψης απόφασης</vt:lpstr>
      <vt:lpstr>Διάγραμμα </vt:lpstr>
      <vt:lpstr>Χρεόγραφα</vt:lpstr>
      <vt:lpstr>Παράγοντες που Επηρεάζουν την Επιλογή Χρεογράφων </vt:lpstr>
      <vt:lpstr>Ονομαστική Απόδοση χωρίς Κίνδυνο</vt:lpstr>
      <vt:lpstr>Κίνδυνος Επιτοκίων και Φορολόγηση</vt:lpstr>
      <vt:lpstr>Παρουσίαση του PowerPoint</vt:lpstr>
      <vt:lpstr>Παρουσίαση του PowerPoint</vt:lpstr>
      <vt:lpstr>Παρουσίαση του PowerPoint</vt:lpstr>
      <vt:lpstr>Μεταβολή Εκδοτικών Επιτοκίων (1)</vt:lpstr>
      <vt:lpstr>Μεταβολή Εκδοτικών Επιτοκίων (2)</vt:lpstr>
      <vt:lpstr>Παρακολούθηση της Καμπύλης Αποδόσεων </vt:lpstr>
      <vt:lpstr>Είδη Βραχυπρόθεσμων Χρεογράφων (1) </vt:lpstr>
      <vt:lpstr>Είδη Βραχυπρόθεσμων Χρεογράφων (2) </vt:lpstr>
      <vt:lpstr>Η ΚΕΦΑΛΑΙΑΚΗ ΔΟΜΗ ΚΑΙ ΤΟ ΚΟΣΤΟΣ  ΚΕΦΑΛΑΙΟΥ ΤΗΣ ΕΠΙΧΕΙΡΗΣΗΣ</vt:lpstr>
      <vt:lpstr>Η ΚΕΦΑΛΑΙΑΚΗ ΔΟΜΗ ΚΑΙ ΤΟ ΚΟΣΤΟΣ  ΚΕΦΑΛΑΙΟΥ ΤΗΣ ΕΠΙΧΕΙΡΗΣΗΣ</vt:lpstr>
      <vt:lpstr>Η ΚΕΦΑΛΑΙΑΚΗ ΔΟΜΗ ΚΑΙ ΤΟ ΚΟΣΤΟΣ  ΚΕΦΑΛΑΙΟΥ ΤΗΣ ΕΠΙΧΕΙΡΗΣΗΣ</vt:lpstr>
      <vt:lpstr>Η Ορθολογική Χρήση της Χρηματοοικονομική Μόχλευσης αυξάνει την απόδοση των Ιδίων Κεφαλαίων  </vt:lpstr>
      <vt:lpstr>Η Ορθολογική Χρήση της Χρηματοοικονομική Μόχλευσης μειώνει το Μέσο  Κόστος Κεφαλαίου  </vt:lpstr>
      <vt:lpstr>Η Κλασική Θεωρία του Μέσου Κόστους Κεφαλαίου (1)</vt:lpstr>
      <vt:lpstr>Η Κλασική Θεωρία του Μέσου Κόστους Κεφαλαίου (2)</vt:lpstr>
      <vt:lpstr>Η Κλασική Θεωρία του Μέσου Κόστους Κεφαλαίου (3)</vt:lpstr>
      <vt:lpstr>Η Κλασική Θεωρία του Μέσου Κόστους Κεφαλαίου (4)</vt:lpstr>
      <vt:lpstr>Η Κεφαλαιακή Διάρθρωση (1)</vt:lpstr>
      <vt:lpstr>Κεφαλαιακή Διάρθρωση (2)</vt:lpstr>
      <vt:lpstr>Κεφαλαιακή Διάρθρωση (3)</vt:lpstr>
      <vt:lpstr>Κεφαλαιακή Διάρθρωση (4)</vt:lpstr>
      <vt:lpstr>Κεφαλαιακή Διάρθρωση (5)</vt:lpstr>
      <vt:lpstr>Η προσέγγιση των Modigliani – Miller (ΜΜ) χωρίς φόρους επιχειρήσεων (1)</vt:lpstr>
      <vt:lpstr>Η Θεωρία των Modigliani και Miller  (2)</vt:lpstr>
      <vt:lpstr>Η προσέγγιση των Modigliani – Miller (ΜΜ) χωρίς φόρους επιχειρήσεων (3)</vt:lpstr>
      <vt:lpstr>Η Θεωρία των Modigliani και Miller</vt:lpstr>
      <vt:lpstr>Η προσέγγιση των Modigliani – Miller (ΜΜ) με φόρους επιχειρήσεων (1)</vt:lpstr>
      <vt:lpstr>Η προσέγγιση των Modigliani – Miller (ΜΜ) με φόρους επιχειρήσεων (2)</vt:lpstr>
      <vt:lpstr>Κριτική των δύο προσεγγίσεων των ΜΜ (1)</vt:lpstr>
      <vt:lpstr>Κριτική των δύο προσεγγίσεων των ΜΜ (2)</vt:lpstr>
      <vt:lpstr>Η ενδιάμεση προσέγγιση</vt:lpstr>
      <vt:lpstr>Παρουσίαση του PowerPoint</vt:lpstr>
      <vt:lpstr>ΙΣΟΛΟΓΙΣΜΟΣ  ΤΡΑΠΕΖΑΣ</vt:lpstr>
      <vt:lpstr>Στοιχεία Ενεργητικού Τράπεζας (1)</vt:lpstr>
      <vt:lpstr>Στοιχεία Ενεργητικού Τράπεζας (2)</vt:lpstr>
      <vt:lpstr>Στοιχεία Παθητικού Τράπεζας</vt:lpstr>
      <vt:lpstr>Βασική Λειτουργία μιας Τράπεζας (1)</vt:lpstr>
      <vt:lpstr>Βασική Λειτουργία μιας Τράπεζας (2)</vt:lpstr>
      <vt:lpstr>Βασική Λειτουργία μιας Τράπεζας (3)</vt:lpstr>
      <vt:lpstr>Αρχές Τραπεζικής Διοικητικής</vt:lpstr>
      <vt:lpstr>Ι. Διαχείριση Ρευστότητας και ο Ρόλος των Διαθεσίμων (1)</vt:lpstr>
      <vt:lpstr>Ι. Διαχείριση Ρευστότητας και ο Ρόλος των Διαθεσίμων (2)</vt:lpstr>
      <vt:lpstr>Ι. Διαχείριση Ρευστότητας και ο Ρόλος των Διαθεσίμων (3)</vt:lpstr>
      <vt:lpstr>Ι. Διαχείριση Ρευστότητας και ο Ρόλος των Διαθεσίμων (4)</vt:lpstr>
      <vt:lpstr>ΙΙ. Διαχείριση Ενεργητικού</vt:lpstr>
      <vt:lpstr>ΙΙΙ. Διαχείριση Παθητικού (1)</vt:lpstr>
      <vt:lpstr>ΙΙΙ. Διαχείριση Παθητικού (2)</vt:lpstr>
      <vt:lpstr>III. Διαχείριση Παθητικού (3)</vt:lpstr>
      <vt:lpstr>Κεφαλαιακή Επάρκεια</vt:lpstr>
      <vt:lpstr>ΔΕΙΚΤΗΣ ΚΕΦΑΛΑΙΑΚΗΣ ΕΠΑΡΚΕΙΑΣ</vt:lpstr>
      <vt:lpstr>Δείκτης Κεφαλαιακής Επάρκειας με βάση την Επιτροπή Βασιλείας ΙΙΙ</vt:lpstr>
      <vt:lpstr>ΒΑΣΙΛΕΙΑ ΙΙ &amp; ΒΑΣΙΛΕΙΑ ΙΙΙ</vt:lpstr>
      <vt:lpstr>Ελάχιστες Κεφαλαιακές Απαιτήσεις της Βασιλείας ΙΙΙ</vt:lpstr>
      <vt:lpstr>Από τι αποτελείται ο δείκτης κεφαλαιακής επάρκειας</vt:lpstr>
      <vt:lpstr>Tier 1 = Α-Β</vt:lpstr>
      <vt:lpstr>Υπολογισμός του Tier 1 σύμφωνα με την Επιτροπή Βασιλείας ΙΙΙ</vt:lpstr>
      <vt:lpstr>Tier 2 = Δ+Ε+Ζ+Η+Θ-Κ</vt:lpstr>
      <vt:lpstr>Υπολογισμός του Tier 2 σύμφωνα με την Επιτροπή Βασιλείας ΙΙΙ</vt:lpstr>
      <vt:lpstr>Tier 3</vt:lpstr>
      <vt:lpstr> ΙV. Διαχείριση Κεφαλαιακής Επάρκειας (1) </vt:lpstr>
      <vt:lpstr> IV. Διαχείριση Κεφαλαιακής Επάρκειας (2)</vt:lpstr>
      <vt:lpstr> ΙV. Διαχείριση Κεφαλαιακής Επάρκειας (3)</vt:lpstr>
      <vt:lpstr>IV. Διαχείριση Κεφαλαιακής Επάρκειας (3)</vt:lpstr>
      <vt:lpstr>Απλός Ισολογισμός</vt:lpstr>
      <vt:lpstr>Οι διαμεσολαβητές διευκολύνουν την μεταφορά των κεφαλαίων από τις πλεονασματικές στις ελλειμματικές οικονομικές μονάδες (1)</vt:lpstr>
      <vt:lpstr>Οι διαμεσολαβητές διευκολύνουν την μεταφορά των κεφαλαίων από τις πλεονασματικές στις ελλειμματικές οικονομικές μονάδες (2)</vt:lpstr>
      <vt:lpstr>Κεφάλαια και διαθέσιμα</vt:lpstr>
      <vt:lpstr>Η αύξηση του δανεισμού που οδηγείται από αύξηση των καταθέσεων αυξάνουν τον όγκο του ισολογισμού</vt:lpstr>
      <vt:lpstr>Βασικοί δείκτες</vt:lpstr>
      <vt:lpstr>Δείκτες Ρευστότητας (1)</vt:lpstr>
      <vt:lpstr>Δείκτες ρευστότητας (2)</vt:lpstr>
      <vt:lpstr>ΧΡΕΩΚΟΠΙΑ</vt:lpstr>
      <vt:lpstr>Κεφαλαιακή επάρκεια</vt:lpstr>
      <vt:lpstr>Μέτρηση της κεφαλαιακής επάρκειας</vt:lpstr>
      <vt:lpstr>The DuPont Analysis (1)</vt:lpstr>
      <vt:lpstr>The DuPont Analysis (2)</vt:lpstr>
      <vt:lpstr>The DuPont Analysis (3)</vt:lpstr>
      <vt:lpstr>The DuPont Analysis (5)</vt:lpstr>
      <vt:lpstr>Παρουσίαση του PowerPoint</vt:lpstr>
      <vt:lpstr>DuPont Analysis</vt:lpstr>
      <vt:lpstr>ΕΞΗΓΗΣΗ ΤΗΣ DUPONT ANALYSIS (1)</vt:lpstr>
      <vt:lpstr>Εξηγηση τησ DuPont Analysis (2)</vt:lpstr>
      <vt:lpstr>Εξηγηση τησ DuPont Analysis (3)</vt:lpstr>
      <vt:lpstr>ROE (1)</vt:lpstr>
      <vt:lpstr>ROE (2)</vt:lpstr>
      <vt:lpstr>ROE (3)</vt:lpstr>
      <vt:lpstr>ROE (4)</vt:lpstr>
      <vt:lpstr>ROE (5)</vt:lpstr>
      <vt:lpstr>ROA (1)</vt:lpstr>
      <vt:lpstr>ROA (2)</vt:lpstr>
      <vt:lpstr>ROA (3)</vt:lpstr>
      <vt:lpstr>Η εξίσωση για την εύρεση του ROA</vt:lpstr>
      <vt:lpstr>Παρουσίαση του PowerPoint</vt:lpstr>
      <vt:lpstr>ΙΣΟΛΟΓΙΣΜΟΣ</vt:lpstr>
      <vt:lpstr>Παρουσίαση του PowerPoint</vt:lpstr>
      <vt:lpstr>ΑΣΩΜΑΤΕΣ ΑΚΙΝΗΤΟΠΟΙΗΣΕΙΣ (1) </vt:lpstr>
      <vt:lpstr>ΑΣΩΜΑΤΕΣ ΑΚΙΝΗΤΟΠΟΙΗΣΕΙΣ (2) </vt:lpstr>
      <vt:lpstr>Αφανή Αποθεματικά</vt:lpstr>
      <vt:lpstr>ΙΔΙΑ ΚΕΦΑΛΑΙΑ</vt:lpstr>
      <vt:lpstr>ΠΑΡΑΔΕΙΓΜΑ ΙΣΟΛΟΓΙΣΜΟΥ</vt:lpstr>
      <vt:lpstr>ΑΠΟΤΕΛΕΣΜΑΤΑ ΧΡΗΣΗΣ</vt:lpstr>
      <vt:lpstr>ΠΑΡΑΔΕΙΓΜΑ ΑΠΟΤΕΛΕΣΜΑΤΩΝ ΧΡΗΣΗΣ</vt:lpstr>
      <vt:lpstr>ΚΑΤΗΓΟΡΙΕΣ ΔΑΠΑΝΩΝ (1)</vt:lpstr>
      <vt:lpstr>ΚΑΤΗΓΟΡΙΕΣ ΔΑΠΑΝΩΝ (2)</vt:lpstr>
      <vt:lpstr>ΜΕΤΑΒΛΗΤΕΣ ΔΑΠΑΝΕΣ</vt:lpstr>
      <vt:lpstr>ΔΙΑΘΕΣΗ ΚΕΡΔΩΝ (1)</vt:lpstr>
      <vt:lpstr>ΔΙΑΘΕΣΗ ΚΕΡΔΩΝ (2)</vt:lpstr>
      <vt:lpstr>ΠΑΡΑΔΕΙΓΜΑ ΔΙΑΘΕΣΗΣ ΚΕΡΔΩΝ</vt:lpstr>
      <vt:lpstr>ΠΡΟΣΑΡΤΗΜΑ</vt:lpstr>
      <vt:lpstr>Παρουσίαση του PowerPoint</vt:lpstr>
      <vt:lpstr>Παρουσίαση του PowerPoint</vt:lpstr>
      <vt:lpstr>Η   Χρηματοοικονομική Λειτουργία </vt:lpstr>
      <vt:lpstr>Λειτουργίες Χρηματοοικονομικού Διευθυντή</vt:lpstr>
      <vt:lpstr>Ο Διευθυντής   Χρηματοοικονομικών </vt:lpstr>
      <vt:lpstr>Ο Διευθυντής   Χρηματοοικονομικών</vt:lpstr>
      <vt:lpstr>Ο Διευθυντής χρηματοοικονομικών θα πρέπει να : </vt:lpstr>
      <vt:lpstr>Ο Διευθυντής χρηματοοικονομικών θα πρέπει επίσης να : </vt:lpstr>
      <vt:lpstr>Αξιολόγηση της Μίσθωσης </vt:lpstr>
      <vt:lpstr> Οι Αποφάσεις χρηματοοικονομικών περιλαμβάνουν  </vt:lpstr>
      <vt:lpstr>ΛΟΓΟΙ ΑΠΟΤΥΧΙΑΣ ΝΕΩΝ ΕΠΙΧΕΙΡΗΣΕΩΝ</vt:lpstr>
      <vt:lpstr>ΠΛΟΥΤΟΣ</vt:lpstr>
      <vt:lpstr>ΛΗΨΗ ΑΠΟΦΑΣΗΣ</vt:lpstr>
      <vt:lpstr>ΤΙ ΕΠΗΡΕΑΖΕΙ ΜΙΑ ΑΠΟΦΑΣΗ</vt:lpstr>
      <vt:lpstr>Βασικές Χρηματοοικονομικές Αποφάσεις</vt:lpstr>
      <vt:lpstr>(Α) Η Απόφαση Επένδυσης </vt:lpstr>
      <vt:lpstr>ΕΠΕΝΔΥΣΕΙΣ ΚΑΙ ΑΝΑΠΤΥΞΗ</vt:lpstr>
      <vt:lpstr>(Β) Η Απόφαση Χρηματοδότησης </vt:lpstr>
      <vt:lpstr>ΧΡΗΜΑΤΟΔΟΤΙΚΕΣ ΑΝΑΓΚΕΣ</vt:lpstr>
      <vt:lpstr>ΧΡΗΜΑΤΟΔΟΤΙΚΕΣ ΑΝΑΓΚΕΣ</vt:lpstr>
      <vt:lpstr>ΣΗΜΕΙΟ ΚΙΝΔΥΝΟΥ</vt:lpstr>
      <vt:lpstr>ΑΝΑΛΥΣΗ ΔΟΜΗΣ ΚΕΦΑΛΑΙΩΝ </vt:lpstr>
      <vt:lpstr>Βασικά χαρακτηριστικά Ιδίων Κεφαλαίων</vt:lpstr>
      <vt:lpstr>Βασικά Χαρακτηριστικά Δανειακών Κεφαλαίων</vt:lpstr>
      <vt:lpstr>Λόγοι χρησιμοποίησης του Ξένου Κεφαλαίου1</vt:lpstr>
      <vt:lpstr>Λόγοι χρησιμοποίησης του Ξένου Κεφαλαίου2</vt:lpstr>
      <vt:lpstr>ΚΑΘΑΡΟ ΚΕΦΑΛΑΙΟ ΚΙΝΗΣΗΣ</vt:lpstr>
      <vt:lpstr>ΑΛΛΕΣ ΠΕΡΙΠΤΩΣΕΙΣ</vt:lpstr>
      <vt:lpstr>Παρουσίαση του PowerPoint</vt:lpstr>
      <vt:lpstr>Πολιτικές Επένδυσης σε Κυκλοφορούν Ενεργητικό (1) </vt:lpstr>
      <vt:lpstr>Χαλαρή ή επιθετική πολιτική</vt:lpstr>
      <vt:lpstr>Μετριοπαθής πολιτική</vt:lpstr>
      <vt:lpstr>Πολιτική Αντιστάθμισης κινδύνου ή Αυτόματης εξυπηρέτησης του χρέους</vt:lpstr>
      <vt:lpstr>Περιοριστική ή συντηρητική πολιτική</vt:lpstr>
      <vt:lpstr>Πολιτικές Επένδυσης σε Κυκλοφορούν Ενεργητικό (2) </vt:lpstr>
      <vt:lpstr>Κίνδυνος και Απόδοση από την Επένδυση σε Κυκλοφορούν Ενεργητικό </vt:lpstr>
      <vt:lpstr>ΣΤΟΧΟΣ ΕΠΙΧΕΙΡΗΣΗΣ</vt:lpstr>
      <vt:lpstr>Υπολογισμός Αναγκών σε ΚΚ</vt:lpstr>
      <vt:lpstr>Υπολογισμός Ανάγκης σε Βραχυπρόθεσμο Δανεισμό</vt:lpstr>
      <vt:lpstr>ΑΣΚΗΣΗ</vt:lpstr>
      <vt:lpstr>ΤΑΜΕΙΑΚΟ ΑΠΟΤΕΛΕΣΜΑ</vt:lpstr>
      <vt:lpstr>ΠΑΡΑΔΕΙΓΜΑ</vt:lpstr>
      <vt:lpstr>ΠΑΡΑΤΗΡΗΣΕΙΣ</vt:lpstr>
      <vt:lpstr>ΒΑΣΙΚΟΙ ΚΑΝΟΝΕΣ ΧΡΗΜΑΤΟΔΟΤΗΣΗΣ ΓΙΑ ΤΗΝ ΥΓΕΙΗ ΧΡΗΜΑΤΟΟΙΚΟΝΟΜΙΚΗ ΔΙΑΡΘΡΩΣΗ ΤΗΣ ΕΠΙΧΕΙΡΗΣΗΣ ΚΑΙ ΤΗΝ ΕΞΑΣΦΑΛΙΣΗ ΜΑΚΡΟΧΡΟΝΙΑΣ ΚΑΙ ΒΡΑΧΥΧΡΟΝΙΑΣ ΙΣΟΡΡΟΠΙΑΣ</vt:lpstr>
      <vt:lpstr>ΟΡΘΟΛΟΓΙΚΗ ΠΟΛΙΤΙΚΗ ΧΡΗΜΑΤΟΔΟΤΗΣΗΣ</vt:lpstr>
      <vt:lpstr>ΑΣΚΗΣΗ ΧΡΗΜΑΤΟΔΟΤΗΣΗΣ ΠΑΓΙΟΥ ΚΑΙ ΚΥΚΛΟΦΟΡΟΥΝΤΟΣ ΕΝΕΡΓΗΤΙΚΟΥ</vt:lpstr>
      <vt:lpstr>ΛΥΣΗ</vt:lpstr>
      <vt:lpstr>Κύκλος Κεφαλαίου Κίνησης Ταμειακός Κύκλος της Επιχείρησης</vt:lpstr>
      <vt:lpstr>Ταμειακός Κύκλος σε ημέρες</vt:lpstr>
      <vt:lpstr>Κύκλος εκμετάλλευσης ταμείου μιας εμπορικής επιχείρησης</vt:lpstr>
      <vt:lpstr>Βιομηχανικές επιχειρήσεις</vt:lpstr>
      <vt:lpstr>Κύκλος εκμετάλλευσης ταμείου μιας βιομηχανικής επιχείρησης</vt:lpstr>
      <vt:lpstr>Μηδενική ανάγκη χρηματοδότησης της εκμετάλλευσης</vt:lpstr>
      <vt:lpstr>Αρνητική ανάγκη χρηματοδότησης της εκμετάλλευσης (2)</vt:lpstr>
      <vt:lpstr>Πρόβλεψη χρηματοδοτικών αναγκών</vt:lpstr>
      <vt:lpstr>Α. Μέθοδος ποσοστού των πωλήσεων</vt:lpstr>
      <vt:lpstr>ΠΑΡΑΔΕΙΓΜΑ 1</vt:lpstr>
      <vt:lpstr>ΙΣΟΛΟΓΙΣΜΟΣ ΠΑΡΑΔΕΙΓΜΑΤΟΣ</vt:lpstr>
      <vt:lpstr>ΠΑΡΑΔΕΙΓΜΑ 1α</vt:lpstr>
      <vt:lpstr>ΕΚΦΡΑΣΜΕΝΑ ΣΤΟΙΧΕΙΑ ΙΣΟΛΟΓΙΣΜΟΥ ΩΣ ΠΡΟΣ ΤΙΣ ΠΩΛΗΣΕΙΣ</vt:lpstr>
      <vt:lpstr>ΠΑΡΑΔΕΙΓΜΑ 1β </vt:lpstr>
      <vt:lpstr>Β. Πρόβλεψη χρηματοδότησης Μέθοδος Ποσοστού επί των Πωλήσεων</vt:lpstr>
      <vt:lpstr>ΠΑΡΑΔΕΙΓΜΑ (2)</vt:lpstr>
      <vt:lpstr>ΠΑΡΑΔΕΙΓΜΑ (3)</vt:lpstr>
      <vt:lpstr>ΠΡΟΣΔΙΟΡΙΣΜΟΣ ΤΩΝ ΑΝΑΓΚΩΝ ΣΕ Κ.Κ.Κ. ή ΜΚΚ ΒΙΟΜΗΧΑΝΙΚΗΣ ΕΠΙΧΕΙΡΗΣΗΣ ΠΑΡΑΓΩΓΗΣ ΒΙΟΜΗΧΑΝΙΚΟΥ ΥΛΙΚΟΥ</vt:lpstr>
      <vt:lpstr>ΛΥΣΗ</vt:lpstr>
      <vt:lpstr>Τα δυο μέρη του ΚΚΚ</vt:lpstr>
      <vt:lpstr>ΥΠΟΛΟΓΙΣΜΟΣ ΚΑΘΑΡΟΥ ΚΕΦΑΛΑΙΟΥ ΚΙΝΗΣΗΣ</vt:lpstr>
      <vt:lpstr>ΠΗΓΕΣ ΚΕΦΑΛΑΙΟΥ ΚΙΝΗΣΗΣ (1)</vt:lpstr>
      <vt:lpstr>ΠΗΓΕΣ ΚΕΦΑΛΑΙΟΥ ΚΙΝΗΣΗΣ (2)</vt:lpstr>
      <vt:lpstr>Κυριότεροι παράγοντες που προσδιορίζουν τις ανάγκες σε Κεφάλαια Κίνησης 1</vt:lpstr>
      <vt:lpstr>Κυριότεροι παράγοντες που προσδιορίζουν τις ανάγκες σε Κεφάλαια Κίνησης 2</vt:lpstr>
      <vt:lpstr>Κυριότεροι παράγοντες που προσδιορίζουν τις ανάγκες σε Κεφάλαια Κίνησης 3</vt:lpstr>
      <vt:lpstr>Κυριότεροι παράγοντες που προσδιορίζουν τις ανάγκες σε Κεφάλαια Κίνησης 4</vt:lpstr>
      <vt:lpstr>Κυριότεροι παράγοντες που προσδιορίζουν τις ανάγκες σε Κεφάλαια Κίνησης 5</vt:lpstr>
      <vt:lpstr>Κυριότεροι παράγοντες που προσδιορίζουν τις ανάγκες σε Κεφάλαια Κίνησης 6</vt:lpstr>
      <vt:lpstr>Κυριότεροι παράγοντες που προσδιορίζουν τις ανάγκες σε Κεφάλαια Κίνησης 7</vt:lpstr>
      <vt:lpstr>Κυριότεροι παράγοντες που προσδιορίζουν τις ανάγκες σε Κεφάλαια Κίνησης 8</vt:lpstr>
      <vt:lpstr>Κυριότεροι παράγοντες που προσδιορίζουν τις ανάγκες σε Κεφάλαια Κίνησης 9</vt:lpstr>
      <vt:lpstr>Κυριότεροι παράγοντες που προσδιορίζουν τις ανάγκες σε Κεφάλαια Κίνησης 10</vt:lpstr>
      <vt:lpstr>Κυριότεροι παράγοντες που προσδιορίζουν τις ανάγκες σε Κεφάλαια Κίνησης 11</vt:lpstr>
      <vt:lpstr>ΕΠΑΡΚΕΙΑ ΚΕΦΑΛΑΙΟΥ ΚΙΝΗΣΕΩΣ</vt:lpstr>
      <vt:lpstr>ΧΡΗΣΙΜΟΤΗΤΑ ΕΠΑΡΚΕΙΑΣ ΚΕΦΑΛΑΙΟΥ ΚΙΝΗΣΗΣ 1</vt:lpstr>
      <vt:lpstr>ΧΡΗΣΙΜΟΤΗΤΑ ΕΠΑΡΚΕΙΑΣ ΚΕΦΑΛΑΙΟΥ ΚΙΝΗΣΗΣ 2</vt:lpstr>
      <vt:lpstr>ΧΡΗΣΙΜΟΤΗΤΑ ΕΠΑΡΚΕΙΑΣ ΚΕΦΑΛΑΙΟΥ ΚΙΝΗΣΗΣ 3</vt:lpstr>
      <vt:lpstr>ΥΠΕΡΒΟΛΙΚΟ ΥΨΟΣ ΚΕΦΑΛΑΙΟΥ ΚΙΝΗΣΗΣ «1» </vt:lpstr>
      <vt:lpstr>ΥΠΕΡΒΟΛΙΚΟ ΥΨΟΣ ΚΕΦΑΛΑΙΟΥ ΚΙΝΗΣΗΣ «2»</vt:lpstr>
      <vt:lpstr>ΥΠΕΡΒΟΛΙΚΟ ΥΨΟΣ ΚΕΦΑΛΑΙΟΥ ΚΙΝΗΣΗΣ «3»</vt:lpstr>
      <vt:lpstr>ΠΟΛΙΤΙΚΗ ΥΠΕΡΒΟΛΙΚΟΥ ΥΨΟΥΣ ΚΕΦΑΛΑΙΟΥ ΚΙΝΗΣΗΣ</vt:lpstr>
      <vt:lpstr>ΑΝΕΠΑΡΚΕΙΑ ΚΕΦΑΛΑΙΟΥ ΚΙΝΗΣΗΣ (1)</vt:lpstr>
      <vt:lpstr>ΑΝΕΠΑΡΚΕΙΑ ΚΕΦΑΛΑΙΟΥ ΚΙΝΗΣΗΣ (2)</vt:lpstr>
      <vt:lpstr>ΑΝΕΠΑΡΚΕΙΑ ΚΕΦΑΛΑΙΟΥ ΚΙΝΗΣΗΣ (3)</vt:lpstr>
      <vt:lpstr>ΑΝΕΠΑΡΚΕΙΑ ΚΕΦΑΛΑΙΟΥ ΚΙΝΗΣΗΣ (4)</vt:lpstr>
      <vt:lpstr>Παρουσίαση του PowerPoint</vt:lpstr>
      <vt:lpstr>Χρηματοοικονομική Ανάλυση (1) </vt:lpstr>
      <vt:lpstr>Χρηματοοικονομική Ανάλυση (2)</vt:lpstr>
      <vt:lpstr>Χρηματοοικονομική Ανάλυση (3)</vt:lpstr>
      <vt:lpstr>ΣΤΑΔΙΑ ΑΝΑΛΥΣΗΣ ΧΡΗΜΑΤΟΟΙΚΟΝΟΜΙΚΩΝ ΚΑΤΑΣΤΑΣΕΩΝ</vt:lpstr>
      <vt:lpstr>Τυποποίηση των Χρηματοοικονομικών Καταστάσεων </vt:lpstr>
      <vt:lpstr>Οριζόντια και Κάθετη Ανάλυση</vt:lpstr>
      <vt:lpstr>Συγκριτική Ανάλυση</vt:lpstr>
      <vt:lpstr>Διαχρονική Ανάλυση </vt:lpstr>
      <vt:lpstr>Διαχρονική και Διαστρωματική ανάλυση</vt:lpstr>
      <vt:lpstr>ΚΑΤΗΓΟΡΙΕΣ ΑΡΙΘΜΟΔΕΙΚΤΩΝ</vt:lpstr>
      <vt:lpstr>ΑΡΙΘΜΟΔΕΙΚΤΗΣ</vt:lpstr>
      <vt:lpstr>Ανάλυση Χρηματοοικονομικών Δεικτών</vt:lpstr>
      <vt:lpstr>ΑΝΑΛΥΣΗ ΑΡΙΘΜΟΔΕΙΚΤΩΝ</vt:lpstr>
      <vt:lpstr>ΠΡΟΤΥΠΑ ΣΥΓΚΡΙΣΕΩΝ ΑΡΙΘΜΟΔΕΙΚΤΩΝ</vt:lpstr>
      <vt:lpstr>ΒΑΣΙΚΟΙ ΣΤΟΧΟΙ, ΠΟΥ ΔΙΕΠΟΥΝ ΤΗΝ ΚΑΤΑΡΤΙΣΗ ΤΩΝ ΑΡΙΘΜΟΔΕΙΚΤΩΝ</vt:lpstr>
      <vt:lpstr>ΚΑΝΟΝΕΣ ΚΑΤΑΡΤΙΣΗΣ ΑΡΙΘΜΟΔΕΙΚΤΩΝ (1)</vt:lpstr>
      <vt:lpstr>ΚΑΝΟΝΕΣ ΚΑΤΑΡΤΙΣΗΣ ΑΡΙΘΜΟΔΕΙΚΤΩΝ (2)</vt:lpstr>
      <vt:lpstr>ΚΑΝΟΝΕΣ ΚΑΤΑΡΤΙΣΗΣ ΑΡΙΘΜΟΔΕΙΚΤΩΝ (3)</vt:lpstr>
      <vt:lpstr>ΚΑΝΟΝΕΣ ΚΑΤΑΡΤΙΣΗΣ ΑΡΙΘΜΟΔΕΙΚΤΩΝ (4)</vt:lpstr>
      <vt:lpstr>ΠΟΤΕ ΕΧΟΥΝ ΧΡΗΣΙΜΟΤΗΤΑ ΟΙ ΑΡΙΘΜΟΔΕΙΚΤΕΣ</vt:lpstr>
      <vt:lpstr>ΑΡΙΘΜΟΔΕΙΚΤΕΣ ΡΕΥΣΤΟΤΗΤΑΣ</vt:lpstr>
      <vt:lpstr>  1. Δείκτης γενικής ρευστότητας  </vt:lpstr>
      <vt:lpstr>2. Δείκτης Ειδικής Ρευστότητας</vt:lpstr>
      <vt:lpstr>3. Δείκτης Ταμειακής Ρευστότητας</vt:lpstr>
      <vt:lpstr>ΑΡΙΘΜΟΔΕΙΚΤΕΣ ΔΡΑΣΤΗΡΙΟΤΗΤΗΤΑΣ</vt:lpstr>
      <vt:lpstr>1. Δείκτης ταχύτητας κυκλοφορίας ενεργητικού</vt:lpstr>
      <vt:lpstr>2. Δείκτης ταχύτητας κυκλοφορίας αποθεμάτων </vt:lpstr>
      <vt:lpstr>3. Δείκτης ταχύτητας είσπραξης απαιτήσεων </vt:lpstr>
      <vt:lpstr>4. Δείκτης ταχύτητας πληρωμής βραχυπρόθεσμων υποχρεώσεων</vt:lpstr>
      <vt:lpstr>ΔΕΙΚΤΕΣ ΑΠΟΔΟΤΙΚΟΤΗΤΑΣ</vt:lpstr>
      <vt:lpstr>1. Δείκτης Χρηματοοικονομικής Μόχλευσης </vt:lpstr>
      <vt:lpstr>ΧΡΗΜΑΤΟΟΙΚΟΝΟΜΙΚΗ ΜΟΧΛΕΥΣΗ 2</vt:lpstr>
      <vt:lpstr> ΧΡΗΜΑΤΟΟΙΚΟΝΟΜΙΚΗ ΜΟΧΛΕΥΣΗ 2 </vt:lpstr>
      <vt:lpstr>ΧΡΗΜΑΤΟΟΙΚΟΝΟΜΙΚΗ ΜΟΧΛΕΥΣΗ 3</vt:lpstr>
      <vt:lpstr>ΧΡΗΜΑΤΟΟΙΚΟΝΟΜΙΚΗ ΜΟΧΛΕΥΣΗ 4</vt:lpstr>
      <vt:lpstr> ΛΕΙΤΟΥΡΓΙΚΗ ΜΟΧΛΕΥΣΗ </vt:lpstr>
      <vt:lpstr>Επιχειρηματικός Κίνδυνος</vt:lpstr>
      <vt:lpstr>ΧΡΗΜΑΤΟΟΙΚΟΝΟΜΙΚΟΣ ΚΙΝΔΥΝΟΣ 1</vt:lpstr>
      <vt:lpstr>ΧΡΗΜΑΤΟΟΙΚΟΝΟΜΙΚΟΣ ΚΙΝΔΥΝΟΣ 2</vt:lpstr>
      <vt:lpstr>Τράπεζες και Χρηματοοικονομική Μόχλευση 1</vt:lpstr>
      <vt:lpstr>Τράπεζες και Χρηματοοικονομική Μόχλευση 2</vt:lpstr>
      <vt:lpstr>Παρουσίαση του PowerPoint</vt:lpstr>
      <vt:lpstr>ΛΕΙΤΟΥΡΓΙΚΟΣ ΚΑΙ ΧΡΗΜΑΤΟΟΙΚΟΝΟΜΙΚΟΣ ΚΙΝΔΥΝΟΣ</vt:lpstr>
      <vt:lpstr>2. Δείκτης αποδοτικότητας ιδίων κεφαλαίων </vt:lpstr>
      <vt:lpstr>3. Δείκτης αποδοτικότητας ενεργητικού </vt:lpstr>
      <vt:lpstr>4. Δείκτης μικτού περιθωρίου κέρδους </vt:lpstr>
      <vt:lpstr>5. Δείκτης καθαρού περιθωρίου κέρδους </vt:lpstr>
      <vt:lpstr>ΑΡΙΘΜΟΔΕΙΚΤΕΣ ΔΙΑΡΘΡΩΣΗΣ ΚΕΦΑΛΑΙΩΝ ΚΑΙ ΒΙΩΣΙΜΟΤΗΤΑΣ</vt:lpstr>
      <vt:lpstr>1. Δείκτης σχέσης Ιδίων προς Συνολικά Κεφάλαια</vt:lpstr>
      <vt:lpstr>2. Δείκτης Ιδίων προς Ξένα Κεφάλαια ή δανειακής επιβάρυνσης</vt:lpstr>
      <vt:lpstr>3. Δείκτης Ιδίων Κεφαλαίων προς Καθαρά Πάγια</vt:lpstr>
      <vt:lpstr>4. Δείκτης Ορθολογικού Βαθμού Χρηματοδότησης Παγίων  </vt:lpstr>
      <vt:lpstr>Επεξήγηση Δείκτη Ορθολογικού Βαθμού Χρηματοδότησης Παγίων </vt:lpstr>
      <vt:lpstr> 5. Δείκτης κάλυψης τόκων </vt:lpstr>
      <vt:lpstr>6. Δείκτης κυκλοφοριακών στοιχείων</vt:lpstr>
      <vt:lpstr>7. Δείκτης Δανειακής Επιβάρυνσης ή Δείκτης Χρέους</vt:lpstr>
      <vt:lpstr>ΑΡΙΘΜΟΔΕΙΚΤΕΣ ΑΝΑΠΤΥΞΗΣ</vt:lpstr>
      <vt:lpstr>1. Δείκτης Ανάπτυξης Πωλήσεων</vt:lpstr>
      <vt:lpstr>2. Δείκτης Ανάπτυξης Ενεργητικού</vt:lpstr>
      <vt:lpstr>3. Δείκτης Ανάπτυξης Καθαρών Κερδών</vt:lpstr>
      <vt:lpstr>ΕΠΕΝΔΥΤΙΚΟΙ ΑΡΙΘΜΟΔΕΙΚΤΕΣ</vt:lpstr>
      <vt:lpstr>ΧΡΗΣΗ ΕΠΕΝΔΥΤΙΚΩΝ ΔΕΙΚΤΩΝ</vt:lpstr>
      <vt:lpstr>1. Price per earnings ratio</vt:lpstr>
      <vt:lpstr>2. Price to book value ratio (1)</vt:lpstr>
      <vt:lpstr>3. Price to Βook Value Ratio (2)</vt:lpstr>
      <vt:lpstr>3. Price to Βook Value Ratio (3)</vt:lpstr>
      <vt:lpstr>Ταυτόχρονη Ανάλυση P/E και P/BV</vt:lpstr>
      <vt:lpstr>Ταυτόχρονη Ανάλυση P/E και P/BV</vt:lpstr>
      <vt:lpstr>Ταυτόχρονη Ανάλυση P/E και P/BV</vt:lpstr>
      <vt:lpstr>Ταυτόχρονη Ανάλυση P/E και P/BV</vt:lpstr>
      <vt:lpstr>4. Δείκτης Μερισματικής Απόδοσης Μετοχής ή Δείκτης Μερίσματος (1)</vt:lpstr>
      <vt:lpstr>4. Δείκτης Μερισματικής Απόδοσης (2)</vt:lpstr>
      <vt:lpstr> 5. Δείκτης Μερισματικής Πολιτικής ή  Δείκτης Λόγου Διανομής Μερίσματος  </vt:lpstr>
      <vt:lpstr>6. Δείκτης Μερισματικής Απόδοσης Ιδίων Κεφαλαίων</vt:lpstr>
      <vt:lpstr>7. Δείκτης Ποσοστού Διανεμομένων Κερδών</vt:lpstr>
      <vt:lpstr>8. Ο Δείκτης Κεφαλαιοποίησης προς Πωλήσεις</vt:lpstr>
      <vt:lpstr>9. Δείκτης Χρηματιστηριακής Αξίας Μετοχής προς Πωλήσεις</vt:lpstr>
      <vt:lpstr>10. Χρηματιστηριακή Αξία Ιδίων Κεφαλαίων</vt:lpstr>
      <vt:lpstr>11. Σχετικός ΄Ογκος Μετοχής</vt:lpstr>
      <vt:lpstr>12. Πραγματική Απόδοση Μετοχής</vt:lpstr>
      <vt:lpstr>13. Δείκτης Εμπορευσιμότητας Μετοχής</vt:lpstr>
      <vt:lpstr>ΜΕΙΟΝΕΚΤΗΜΑΤΑ ΑΡΙΘΜΟΔΕΙΚΤΩΝ</vt:lpstr>
      <vt:lpstr>ΚΑΤΑΣΤΑΣΗ ΤΑΜΕΙΑΚΩΝ ΡΟΩΝ</vt:lpstr>
      <vt:lpstr>ΠΗΓΕΣ ΚΑΙ ΧΡΗΣΕΙΣ ΚΕΦΑΛΑΙΩΝ</vt:lpstr>
      <vt:lpstr>ΤΑΜΕΙΑΚΗ ΡΟΗ</vt:lpstr>
      <vt:lpstr>Παρουσίαση του PowerPoint</vt:lpstr>
      <vt:lpstr>ΚΥΚΛΟΣ ΤΑΜΕΙΑΚΩΝ ΡΟΩΝ</vt:lpstr>
      <vt:lpstr>Παρουσίαση του PowerPoint</vt:lpstr>
      <vt:lpstr>Κύκλος ταμειακών ροών (1)</vt:lpstr>
      <vt:lpstr>Κύκλος ταμειακών ροών (2)</vt:lpstr>
      <vt:lpstr>Παρουσίαση του PowerPoint</vt:lpstr>
      <vt:lpstr>Παρουσίαση του PowerPoint</vt:lpstr>
      <vt:lpstr>Παρουσίαση του PowerPoint</vt:lpstr>
      <vt:lpstr>Υπολογισμός του αρχικού κόστους </vt:lpstr>
      <vt:lpstr>Παρουσίαση του PowerPoint</vt:lpstr>
      <vt:lpstr>Υπολογισμός των πρόσθετων ετήσιων ταμειακών ροών </vt:lpstr>
      <vt:lpstr>ΚΑΤΑΡΤΙΣΗ ΤΗΣ ΚΑΤΑΣΤΑΣΗΣ ΤΑΜΕΙΑΚΩΝ ΡΟΩΝ</vt:lpstr>
      <vt:lpstr>ΚΑΤΑΡΤΙΣΗ ΤΗΣ ΚΑΤΑΣΤΑΣΗΣ ΤΑΜΕΙΑΚΩΝ ΡΟΩΝ</vt:lpstr>
      <vt:lpstr>ΚΑΤΑΡΤΙΣΗ ΤΗΣ ΚΑΤΑΣΤΑΣΗΣ ΤΑΜΕΙΑΚΩΝ ΡΟΩΝ</vt:lpstr>
      <vt:lpstr>ΚΑΤΑΡΤΙΣΗ ΤΗΣ ΚΑΤΑΣΤΑΣΗΣ ΤΑΜΕΙΑΚΩΝ ΡΟΩΝ</vt:lpstr>
      <vt:lpstr>ΠΗΓΕΣ-ΧΡΗΣΕΙΣ ΚΕΦΑΛΑΙΩΝ</vt:lpstr>
      <vt:lpstr>ΠΗΓΕΣ-ΧΡΗΣΕΙΣ ΚΕΦΑΛΑΙΩΝ</vt:lpstr>
      <vt:lpstr>Τύποι συναλλαγών</vt:lpstr>
      <vt:lpstr>Κατάρτιση Ταµειακών Ροών Διεθνές Λογιστικό Πρότυπο 7</vt:lpstr>
      <vt:lpstr>Κατάρτιση Ταµειακών Ροών</vt:lpstr>
      <vt:lpstr>Κατάρτιση Ταµειακών Ροών-Κανονική λειτουργία</vt:lpstr>
      <vt:lpstr>Κατηγορίες δραστηριοτήτων ΛΕΙΤΟΥΡΓΙΚΕΣ ΔΡΑΣΤΗΡΙΟΤΗΤΕΣ-ΛΔ </vt:lpstr>
      <vt:lpstr>Κατάρτιση Ταµειακών Ροών-Επενδυτική δραστηριότητα</vt:lpstr>
      <vt:lpstr>Κατηγορίες δραστηριοτήτων ΛΕΙΤΟΥΡΓΙΚΕΣ ΔΡΑΣΤΗΡΙΟΤΗΤΕΣ-ΛΔ </vt:lpstr>
      <vt:lpstr>Κατάρτιση Ταµειακών Ροών-Χρηματοοικονομική δραστηριότητα</vt:lpstr>
      <vt:lpstr>Κατηγορίες Δραστηριοτήτων ΧΡΗΜΑΤΟΟΙΚΟΝΟΜΙΚΕΣ ΔΡΑΣΤΗΡΙΟΤΗΤΕΣ </vt:lpstr>
      <vt:lpstr>Κατηγορίες δραστηριοτήτων</vt:lpstr>
      <vt:lpstr>Κατάρτιση Ταµειακών Ροών</vt:lpstr>
      <vt:lpstr>Κατάρτιση Ταµειακών Ροών</vt:lpstr>
      <vt:lpstr>Κατάρτιση Ταµειακών Ροών</vt:lpstr>
      <vt:lpstr>Κατάρτιση Ταµειακών Ροών</vt:lpstr>
      <vt:lpstr>Κατάρτιση Ταµειακών Ροών</vt:lpstr>
      <vt:lpstr>Κατάρτιση Ταµειακών Ροών</vt:lpstr>
      <vt:lpstr>Τεχνική Κατάρτισης Ταμειακών Ροών</vt:lpstr>
      <vt:lpstr>Τεχνική Κατάρτισης Ταμειακών Ροών</vt:lpstr>
      <vt:lpstr>Τεχνική Κατάρτισης Ταμειακών Ροών</vt:lpstr>
      <vt:lpstr>Τεχνική Κατάρτισης Ταμειακών Ροών</vt:lpstr>
      <vt:lpstr>Τεχνική Κατάρτισης Ταμειακών Ροών</vt:lpstr>
      <vt:lpstr>Σημαντικότητα Ταμειακών Ροών</vt:lpstr>
      <vt:lpstr>ΠΑΡΑ∆ΕΙΓΜΑ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ΠΑΡΑΔΕΙΓΜΑ ΠΗΓΩΝ ΧΡΗΣΕΩΝ ΚΕΦΑΛΑΙΩΝ &amp; ΚΑΤΑΡΤΙΣΗΣ ΤΑΜΕΙΑΚΩΝ ΡΟΩΝ (ΧΡΗΣΕΙΣ ‘08-’09)</vt:lpstr>
      <vt:lpstr>Άσκηση</vt:lpstr>
      <vt:lpstr>Άσκηση</vt:lpstr>
      <vt:lpstr>Άσκηση</vt:lpstr>
      <vt:lpstr>Πλεονεκτήματα και Μειονεκτήματα από τη Χρησιμοποίηση  Βραχυπρόθεσμων Υποχρεώσεων </vt:lpstr>
      <vt:lpstr>BREAK EVEN POINT Ή  ΝΕΚΡΟ ΣΗΜΕΙΟ ΕΠΙΧΕΙΡΗΣΕΩΝ (2)</vt:lpstr>
      <vt:lpstr>BREAK EVEN POINT Ή  ΝΕΚΡΟ ΣΗΜΕΙΟ ΕΠΙΧΕΙΡΗΣΕΩΝ (2)</vt:lpstr>
      <vt:lpstr>BREAK EVEN POINT Ή  ΝΕΚΡΟ ΣΗΜΕΙΟ ΕΠΙΧΕΙΡΗΣΕΩΝ (2)</vt:lpstr>
      <vt:lpstr>ΝΕΚΡΟ ΣΗΜΕΙΟ</vt:lpstr>
      <vt:lpstr>ΛΕΙΤΟΥΡΓΙΑ Ν.Σ. (1)</vt:lpstr>
      <vt:lpstr>ΛΕΙΤΟΥΡΓΙΑ Ν.Σ. (2)</vt:lpstr>
      <vt:lpstr>Εκφράσεις του Ν.Σ.</vt:lpstr>
      <vt:lpstr>Συνιστώσες Ν.Σ.</vt:lpstr>
      <vt:lpstr>Συνολικά Έσοδα</vt:lpstr>
      <vt:lpstr>Σταθερά Έξοδα</vt:lpstr>
      <vt:lpstr>Μεταβλητά Έξοδα</vt:lpstr>
      <vt:lpstr>Συνολικά Έξοδα</vt:lpstr>
      <vt:lpstr>Μεταβολές Εσόδων Εξόδων</vt:lpstr>
      <vt:lpstr>Μαθηματικός Προσδιορισμός Ν.Σ.</vt:lpstr>
      <vt:lpstr>Περιορισμοί Ν.Σ. (1)</vt:lpstr>
      <vt:lpstr>Περιορισμοί Ν.Σ. (2)</vt:lpstr>
      <vt:lpstr>ΝΕΚΡΟ ΣΗΜΕΙΟ</vt:lpstr>
      <vt:lpstr>ΝΕΚΡΟ ΣΗΜΕΙΟ</vt:lpstr>
      <vt:lpstr>ΓΡΑΜΜΙΚΗ ΜΕΘΟΔΟΣ ΕΚΤΙΜΗΣΗΣ ΝΕΚΡΟΥ ΣΗΜΕΙΟΥ</vt:lpstr>
      <vt:lpstr>1. Δείκτης Περιθωρίου Ασφαλείας Πωλήσεων</vt:lpstr>
      <vt:lpstr>Ανάλυση Νεκρού Σημείου (1)</vt:lpstr>
      <vt:lpstr>Ανάλυση Νεκρού Σημείου (2)</vt:lpstr>
      <vt:lpstr>Παρουσίαση του PowerPoint</vt:lpstr>
      <vt:lpstr>Παρουσίαση του PowerPoint</vt:lpstr>
      <vt:lpstr>Παρουσίαση του PowerPoint</vt:lpstr>
      <vt:lpstr>ΜΕΘΟΔΟΙ ΥΠΟΛΟΓΙΣΜΟΥ ΤΟΥ ΝΕΚΡΟΥ ΣΗΜΕΙΟΥ </vt:lpstr>
      <vt:lpstr>Η ΜΕΘΟΔΟΣ ΤΗΣ ΜΑΘΗΜΑΤΙΚΗΣ ΙΣΟΤΗΤΑΣ (1)</vt:lpstr>
      <vt:lpstr>Η ΜΕΘΟΔΟΣ ΤΗΣ ΜΑΘΗΜΑΤΙΚΗΣ ΙΣΟΤΗΤΑΣ (2)</vt:lpstr>
      <vt:lpstr>Η ΜΕΘΟΔΟΣ ΤΗΣ ΜΑΘΗΜΑΤΙΚΗΣ ΙΣΟΤΗΤΑΣ (3)</vt:lpstr>
      <vt:lpstr>Η ΜΕΘΟΔΟΣ ΤΗΣ ΜΑΘΗΜΑΤΙΚΗΣ ΙΣΟΤΗΤΑΣ (4)</vt:lpstr>
      <vt:lpstr>ΕΦΑΡΜΟΓΗ</vt:lpstr>
      <vt:lpstr>ΑΠΑΝΤΗΣΗ 1/7</vt:lpstr>
      <vt:lpstr>ΑΠΑΝΤΗΣΗ 2/7</vt:lpstr>
      <vt:lpstr>ΑΠΑΝΤΗΣΗ 3/7</vt:lpstr>
      <vt:lpstr>ΑΠΑΝΤΗΣΗ 4/7</vt:lpstr>
      <vt:lpstr>ΑΠΑΝΤΗΣΗ 5/7</vt:lpstr>
      <vt:lpstr>ΜΕΘΟΔΟΣ ΤΟΥ ΜΙΚΤΟΥ ΚΕΡΔΟΥΣ (1)  </vt:lpstr>
      <vt:lpstr>ΜΕΘΟΔΟΣ ΤΟΥ ΜΙΚΤΟΥ ΚΕΡΔΟΥΣ (2) </vt:lpstr>
      <vt:lpstr>ΕΦΑΡΜΟΓΗ 2/2</vt:lpstr>
      <vt:lpstr>ΑΠΑΝΤΗΣΗ 6/7</vt:lpstr>
      <vt:lpstr>ΑΠΑΝΤΗΣΗ 7/7</vt:lpstr>
      <vt:lpstr>ΠΑΡΑΔΕΙΓΜΑ ΓΡΑΦΙΚΗΣ ΠΑΡΑΣΤΑΣΗΣ ΝΕΚΡΟΥ ΣΗΜΕΙΟΥ</vt:lpstr>
      <vt:lpstr>Παρουσίαση του PowerPoint</vt:lpstr>
      <vt:lpstr>Τρόποι ανάπτυξης υποδειγμάτων (1)</vt:lpstr>
      <vt:lpstr>Τρόποι ανάπτυξης υποδειγμάτων (2)</vt:lpstr>
      <vt:lpstr>Μοντέλα βαθμολόγησης φερεγγυότητας (1)</vt:lpstr>
      <vt:lpstr>Μοντέλα βαθμολόγησης φερεγγυότητας (2)</vt:lpstr>
      <vt:lpstr>Γραμμικά μοντέλα πιθανοτήτων</vt:lpstr>
      <vt:lpstr>Παράδειγμα</vt:lpstr>
      <vt:lpstr>Γραμμικά μοντέλα διαχωρισμού</vt:lpstr>
      <vt:lpstr>Logit μοντέλα</vt:lpstr>
      <vt:lpstr>Προβλήματα με τα γραμμικά μοντέλα διαχωρισμού</vt:lpstr>
      <vt:lpstr>How Firms Make Credit Decisions</vt:lpstr>
      <vt:lpstr>The Credit Decision</vt:lpstr>
      <vt:lpstr>The Credit Decision (1)</vt:lpstr>
      <vt:lpstr>ΤΟ ΜΟΝΤΕΛΟ ΤΟΥ ALTMAN</vt:lpstr>
      <vt:lpstr>ΤΟ ΜΟΝΤΕΛΟ ΤΟΥ E. ALTMAN</vt:lpstr>
      <vt:lpstr>ΤΟ ΜΟΝΤΕΛΟ ΤΟΥ E. ALTMAN</vt:lpstr>
      <vt:lpstr> ΑΥΣΤΗΡΟ ΜΟΝΤΕΛΟ ΠΡΟΒΛΕΨΗΣ ΧΡΕΟΚΟΠΙΑΣ  ALTMAN’S Z-SCORE MODEL</vt:lpstr>
      <vt:lpstr> ΑΥΣΤΗΡΟ ΜΟΝΤΕΛΟ ΠΡΟΒΛΕΨΗΣ ΧΡΕΟΚΟΠΙΑΣ  ALTMAN’S Z-SCORE MODEL</vt:lpstr>
      <vt:lpstr>ΑΥΣΤΗΡΟ ΜΟΝΤΕΛΟ ΠΡΟΒΛΕΨΗΣ ΧΡΕΟΚΟΠΙΑΣ  ALTMAN’S Z-SCORE MODEL</vt:lpstr>
      <vt:lpstr>ΑΥΣΤΗΡΟ ΜΟΝΤΕΛΟ ΠΡΟΒΛΕΨΗΣ ΧΡΕΟΚΟΠΙΑΣ  ALTMAN’S Z-SCORE MODEL</vt:lpstr>
      <vt:lpstr>ΜΟΝΤΕΛΟ ΠΡΟΒΛΕΨΗΣ ΧΡΕΟΚΟΠΙΑΣ  ALTMAN’S Z-SCORE MODEL</vt:lpstr>
      <vt:lpstr>ΜΟΝΤΕΛΟ ΠΡΟΒΛΕΨΗΣ ΧΡΕΟΚΟΠΙΑΣ  ALTMAN’S Z-SCORE MODEL</vt:lpstr>
      <vt:lpstr> ΑΥΣΤΗΡΟ ΜΟΝΤΕΛΟ ΠΡΟΒΛΕΨΗΣ ΧΡΕΟΚΟΠΙΑΣ  ALTMAN’S Z-SCORE MODEL</vt:lpstr>
      <vt:lpstr>ΠΛΕΟΝΕΚΤΗΜΑΤΑ</vt:lpstr>
      <vt:lpstr>ΜΕΙΟΝΕΚΤΗΜΑΤΑ</vt:lpstr>
      <vt:lpstr>ΒΙΒΛΙΟΓΡΑΦΙΑ (1)</vt:lpstr>
      <vt:lpstr>ΒΙΒΛΙΟΓΡΑΦΙΑ (2)</vt:lpstr>
      <vt:lpstr>ΒΙΒΛΙΟΓΡΑΦΙΑ (3)</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Μάθημα 4ο</dc:title>
  <dc:creator>User</dc:creator>
  <cp:lastModifiedBy>user</cp:lastModifiedBy>
  <cp:revision>990</cp:revision>
  <cp:lastPrinted>2015-10-20T13:15:38Z</cp:lastPrinted>
  <dcterms:created xsi:type="dcterms:W3CDTF">2008-10-20T07:38:48Z</dcterms:created>
  <dcterms:modified xsi:type="dcterms:W3CDTF">2020-01-08T11:38:06Z</dcterms:modified>
</cp:coreProperties>
</file>