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468" r:id="rId2"/>
    <p:sldId id="257" r:id="rId3"/>
    <p:sldId id="259" r:id="rId4"/>
    <p:sldId id="261" r:id="rId5"/>
    <p:sldId id="262" r:id="rId6"/>
    <p:sldId id="426" r:id="rId7"/>
    <p:sldId id="269" r:id="rId8"/>
    <p:sldId id="404" r:id="rId9"/>
    <p:sldId id="440" r:id="rId10"/>
    <p:sldId id="443" r:id="rId11"/>
    <p:sldId id="444" r:id="rId12"/>
    <p:sldId id="445" r:id="rId13"/>
    <p:sldId id="446" r:id="rId14"/>
    <p:sldId id="447" r:id="rId15"/>
    <p:sldId id="448" r:id="rId16"/>
    <p:sldId id="450" r:id="rId17"/>
    <p:sldId id="451" r:id="rId18"/>
    <p:sldId id="454" r:id="rId19"/>
    <p:sldId id="452" r:id="rId20"/>
    <p:sldId id="455" r:id="rId21"/>
    <p:sldId id="456" r:id="rId22"/>
    <p:sldId id="457" r:id="rId23"/>
    <p:sldId id="458" r:id="rId24"/>
    <p:sldId id="459" r:id="rId25"/>
    <p:sldId id="460" r:id="rId26"/>
    <p:sldId id="461" r:id="rId27"/>
    <p:sldId id="462" r:id="rId28"/>
    <p:sldId id="453" r:id="rId29"/>
    <p:sldId id="449" r:id="rId30"/>
    <p:sldId id="441" r:id="rId31"/>
    <p:sldId id="463" r:id="rId32"/>
    <p:sldId id="464" r:id="rId33"/>
    <p:sldId id="465" r:id="rId34"/>
    <p:sldId id="466" r:id="rId35"/>
    <p:sldId id="467" r:id="rId36"/>
  </p:sldIdLst>
  <p:sldSz cx="9144000" cy="6858000" type="screen4x3"/>
  <p:notesSz cx="6858000" cy="9144000"/>
  <p:custDataLst>
    <p:tags r:id="rId38"/>
  </p:custDataLst>
  <p:defaultTextStyle>
    <a:defPPr>
      <a:defRPr lang="el-GR"/>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64" autoAdjust="0"/>
    <p:restoredTop sz="99309" autoAdjust="0"/>
  </p:normalViewPr>
  <p:slideViewPr>
    <p:cSldViewPr>
      <p:cViewPr varScale="1">
        <p:scale>
          <a:sx n="108" d="100"/>
          <a:sy n="108" d="100"/>
        </p:scale>
        <p:origin x="-78"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l-GR"/>
          </a:p>
        </p:txBody>
      </p:sp>
      <p:sp>
        <p:nvSpPr>
          <p:cNvPr id="3" name="Θέση ημερομηνίας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94C0077-7984-4D98-9CFA-6E3A5AF00BB4}" type="datetimeFigureOut">
              <a:rPr lang="el-GR"/>
              <a:pPr>
                <a:defRPr/>
              </a:pPr>
              <a:t>31/10/2014</a:t>
            </a:fld>
            <a:endParaRPr lang="el-GR"/>
          </a:p>
        </p:txBody>
      </p:sp>
      <p:sp>
        <p:nvSpPr>
          <p:cNvPr id="4" name="Θέση εικόνας διαφάνειας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l-GR" noProof="0"/>
          </a:p>
        </p:txBody>
      </p:sp>
      <p:sp>
        <p:nvSpPr>
          <p:cNvPr id="5" name="Θέση σημειώσεων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l-GR" noProof="0" smtClean="0"/>
              <a:t>Στυλ υποδείγματος κειμένου</a:t>
            </a:r>
          </a:p>
          <a:p>
            <a:pPr lvl="1"/>
            <a:r>
              <a:rPr lang="el-GR" noProof="0" smtClean="0"/>
              <a:t>Δεύτερου επιπέδου</a:t>
            </a:r>
          </a:p>
          <a:p>
            <a:pPr lvl="2"/>
            <a:r>
              <a:rPr lang="el-GR" noProof="0" smtClean="0"/>
              <a:t>Τρίτου επιπέδου</a:t>
            </a:r>
          </a:p>
          <a:p>
            <a:pPr lvl="3"/>
            <a:r>
              <a:rPr lang="el-GR" noProof="0" smtClean="0"/>
              <a:t>Τέταρτου επιπέδου</a:t>
            </a:r>
          </a:p>
          <a:p>
            <a:pPr lvl="4"/>
            <a:r>
              <a:rPr lang="el-GR" noProof="0" smtClean="0"/>
              <a:t>Πέμπτου επιπέδου</a:t>
            </a:r>
            <a:endParaRPr lang="el-GR" noProof="0"/>
          </a:p>
        </p:txBody>
      </p:sp>
      <p:sp>
        <p:nvSpPr>
          <p:cNvPr id="6" name="Θέση υποσέλιδου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l-GR"/>
          </a:p>
        </p:txBody>
      </p:sp>
      <p:sp>
        <p:nvSpPr>
          <p:cNvPr id="7" name="Θέση αριθμού διαφάνειας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061DF78B-6DB9-43FC-89B9-A789E8335A91}" type="slidenum">
              <a:rPr lang="el-GR"/>
              <a:pPr>
                <a:defRPr/>
              </a:pPr>
              <a:t>‹#›</a:t>
            </a:fld>
            <a:endParaRPr lang="el-GR"/>
          </a:p>
        </p:txBody>
      </p:sp>
    </p:spTree>
    <p:extLst>
      <p:ext uri="{BB962C8B-B14F-4D97-AF65-F5344CB8AC3E}">
        <p14:creationId xmlns:p14="http://schemas.microsoft.com/office/powerpoint/2010/main" val="7411940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1748"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EC8A7E-E7BC-4892-9F00-89DFEE8F3489}" type="slidenum">
              <a:rPr lang="el-GR" smtClean="0"/>
              <a:pPr fontAlgn="base">
                <a:spcBef>
                  <a:spcPct val="0"/>
                </a:spcBef>
                <a:spcAft>
                  <a:spcPct val="0"/>
                </a:spcAft>
                <a:defRPr/>
              </a:pPr>
              <a:t>2</a:t>
            </a:fld>
            <a:endParaRPr lang="el-G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endParaRPr lang="el-GR" smtClean="0"/>
          </a:p>
        </p:txBody>
      </p:sp>
      <p:sp>
        <p:nvSpPr>
          <p:cNvPr id="32772"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6C3F16-726D-4CB8-BC36-825458A26D81}" type="slidenum">
              <a:rPr lang="el-GR" smtClean="0"/>
              <a:pPr fontAlgn="base">
                <a:spcBef>
                  <a:spcPct val="0"/>
                </a:spcBef>
                <a:spcAft>
                  <a:spcPct val="0"/>
                </a:spcAft>
                <a:defRPr/>
              </a:pPr>
              <a:t>3</a:t>
            </a:fld>
            <a:endParaRPr lang="el-G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3796"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A2AD143-1F9F-49FE-B09D-8B5B36858C66}" type="slidenum">
              <a:rPr lang="el-GR" smtClean="0"/>
              <a:pPr fontAlgn="base">
                <a:spcBef>
                  <a:spcPct val="0"/>
                </a:spcBef>
                <a:spcAft>
                  <a:spcPct val="0"/>
                </a:spcAft>
                <a:defRPr/>
              </a:pPr>
              <a:t>4</a:t>
            </a:fld>
            <a:endParaRPr lang="el-G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4820"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401EBA-A9AB-4D73-93D1-41C05A4168F6}" type="slidenum">
              <a:rPr lang="el-GR" smtClean="0"/>
              <a:pPr fontAlgn="base">
                <a:spcBef>
                  <a:spcPct val="0"/>
                </a:spcBef>
                <a:spcAft>
                  <a:spcPct val="0"/>
                </a:spcAft>
                <a:defRPr/>
              </a:pPr>
              <a:t>5</a:t>
            </a:fld>
            <a:endParaRPr lang="el-GR"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683568" y="3886200"/>
            <a:ext cx="7776864"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grpSp>
        <p:nvGrpSpPr>
          <p:cNvPr id="4" name="Ομάδα 3" descr="εικόνα λογοτυπα ΤΕΙ, ΕΣΠΑ και copyright"/>
          <p:cNvGrpSpPr/>
          <p:nvPr userDrawn="1"/>
        </p:nvGrpSpPr>
        <p:grpSpPr>
          <a:xfrm>
            <a:off x="1476375" y="692150"/>
            <a:ext cx="7281863" cy="5910263"/>
            <a:chOff x="1476375" y="692150"/>
            <a:chExt cx="7281863" cy="5910263"/>
          </a:xfrm>
        </p:grpSpPr>
        <p:pic>
          <p:nvPicPr>
            <p:cNvPr id="5" name="7 - Εικόνα" descr="Λογότυπο για Άδειες χρήσης Creative Commons BY-NC-N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81213" y="5827713"/>
              <a:ext cx="15811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Εικόνα 1: ΤΕΙ Δυτικής Μακεδονιάς"/>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692150"/>
              <a:ext cx="5472113"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Εικόνα 2: λογότυπο ΕΣΠΑ"/>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5516563"/>
              <a:ext cx="47625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89222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909E3703-3E20-4E03-B9B8-711618B72F5D}" type="slidenum">
              <a:rPr lang="el-GR"/>
              <a:pPr>
                <a:defRPr/>
              </a:pPr>
              <a:t>‹#›</a:t>
            </a:fld>
            <a:endParaRPr lang="el-GR" dirty="0"/>
          </a:p>
        </p:txBody>
      </p:sp>
    </p:spTree>
    <p:extLst>
      <p:ext uri="{BB962C8B-B14F-4D97-AF65-F5344CB8AC3E}">
        <p14:creationId xmlns:p14="http://schemas.microsoft.com/office/powerpoint/2010/main" val="3927149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18CC66C8-0FEF-42DE-945C-1DC759972499}" type="slidenum">
              <a:rPr lang="el-GR"/>
              <a:pPr>
                <a:defRPr/>
              </a:pPr>
              <a:t>‹#›</a:t>
            </a:fld>
            <a:endParaRPr lang="el-GR" dirty="0"/>
          </a:p>
        </p:txBody>
      </p:sp>
    </p:spTree>
    <p:extLst>
      <p:ext uri="{BB962C8B-B14F-4D97-AF65-F5344CB8AC3E}">
        <p14:creationId xmlns:p14="http://schemas.microsoft.com/office/powerpoint/2010/main" val="4075157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lvl1pPr>
              <a:spcBef>
                <a:spcPts val="1200"/>
              </a:spcBef>
              <a:defRPr/>
            </a:lvl1pPr>
            <a:lvl2pPr>
              <a:spcBef>
                <a:spcPts val="1200"/>
              </a:spcBef>
              <a:defRPr/>
            </a:lvl2pPr>
            <a:lvl3pPr>
              <a:spcBef>
                <a:spcPts val="1200"/>
              </a:spcBef>
              <a:defRPr/>
            </a:lvl3pPr>
            <a:lvl4pPr>
              <a:spcBef>
                <a:spcPts val="1200"/>
              </a:spcBef>
              <a:defRPr/>
            </a:lvl4pPr>
            <a:lvl5pPr>
              <a:spcBef>
                <a:spcPts val="1200"/>
              </a:spcBef>
              <a:defRPr/>
            </a:lvl5pPr>
          </a:lstStyle>
          <a:p>
            <a:pPr lvl="0"/>
            <a:r>
              <a:rPr lang="el-GR" dirty="0" smtClean="0"/>
              <a:t>Στυλ υποδείγματος κειμένου</a:t>
            </a:r>
          </a:p>
          <a:p>
            <a:pPr lvl="1"/>
            <a:r>
              <a:rPr lang="el-GR" dirty="0" smtClean="0"/>
              <a:t>Δεύτερου επιπέδου</a:t>
            </a:r>
          </a:p>
          <a:p>
            <a:pPr lvl="2"/>
            <a:r>
              <a:rPr lang="el-GR" dirty="0" smtClean="0"/>
              <a:t>Τρίτου επιπέδου</a:t>
            </a:r>
          </a:p>
          <a:p>
            <a:pPr lvl="3"/>
            <a:r>
              <a:rPr lang="el-GR" dirty="0" smtClean="0"/>
              <a:t>Τέταρτου επιπέδου</a:t>
            </a:r>
          </a:p>
          <a:p>
            <a:pPr lvl="4"/>
            <a:r>
              <a:rPr lang="el-GR" dirty="0" smtClean="0"/>
              <a:t>Πέμπτου επιπέδου</a:t>
            </a:r>
            <a:endParaRPr lang="el-GR" dirty="0"/>
          </a:p>
        </p:txBody>
      </p:sp>
      <p:sp>
        <p:nvSpPr>
          <p:cNvPr id="4" name="Θέση αριθμού διαφάνειας 5"/>
          <p:cNvSpPr>
            <a:spLocks noGrp="1"/>
          </p:cNvSpPr>
          <p:nvPr>
            <p:ph type="sldNum" sz="quarter" idx="10"/>
          </p:nvPr>
        </p:nvSpPr>
        <p:spPr/>
        <p:txBody>
          <a:bodyPr/>
          <a:lstStyle>
            <a:lvl1pPr>
              <a:defRPr/>
            </a:lvl1pPr>
          </a:lstStyle>
          <a:p>
            <a:pPr>
              <a:defRPr/>
            </a:pPr>
            <a:fld id="{3B6E97C1-2D8A-49A8-A3F9-C5E4B1F74D55}" type="slidenum">
              <a:rPr lang="el-GR"/>
              <a:pPr>
                <a:defRPr/>
              </a:pPr>
              <a:t>‹#›</a:t>
            </a:fld>
            <a:endParaRPr lang="el-GR" dirty="0"/>
          </a:p>
        </p:txBody>
      </p:sp>
    </p:spTree>
    <p:extLst>
      <p:ext uri="{BB962C8B-B14F-4D97-AF65-F5344CB8AC3E}">
        <p14:creationId xmlns:p14="http://schemas.microsoft.com/office/powerpoint/2010/main" val="2841797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none" baseline="0"/>
            </a:lvl1pPr>
          </a:lstStyle>
          <a:p>
            <a:r>
              <a:rPr lang="el-GR" dirty="0" smtClean="0"/>
              <a:t>Στυλ κύριου τίτλου</a:t>
            </a:r>
            <a:endParaRPr lang="el-GR" dirty="0"/>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dirty="0" smtClean="0"/>
              <a:t>Στυλ υποδείγματος κειμένου</a:t>
            </a:r>
          </a:p>
        </p:txBody>
      </p:sp>
    </p:spTree>
    <p:extLst>
      <p:ext uri="{BB962C8B-B14F-4D97-AF65-F5344CB8AC3E}">
        <p14:creationId xmlns:p14="http://schemas.microsoft.com/office/powerpoint/2010/main" val="3815046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F51678CC-02F7-4FB3-AF07-E1FEA264E3CC}" type="slidenum">
              <a:rPr lang="el-GR"/>
              <a:pPr>
                <a:defRPr/>
              </a:pPr>
              <a:t>‹#›</a:t>
            </a:fld>
            <a:endParaRPr lang="el-GR" dirty="0"/>
          </a:p>
        </p:txBody>
      </p:sp>
    </p:spTree>
    <p:extLst>
      <p:ext uri="{BB962C8B-B14F-4D97-AF65-F5344CB8AC3E}">
        <p14:creationId xmlns:p14="http://schemas.microsoft.com/office/powerpoint/2010/main" val="1170370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7425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214016"/>
            <a:ext cx="4040188"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7425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214016"/>
            <a:ext cx="4041775"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αριθμού διαφάνειας 5"/>
          <p:cNvSpPr>
            <a:spLocks noGrp="1"/>
          </p:cNvSpPr>
          <p:nvPr>
            <p:ph type="sldNum" sz="quarter" idx="10"/>
          </p:nvPr>
        </p:nvSpPr>
        <p:spPr/>
        <p:txBody>
          <a:bodyPr/>
          <a:lstStyle>
            <a:lvl1pPr>
              <a:defRPr/>
            </a:lvl1pPr>
          </a:lstStyle>
          <a:p>
            <a:pPr>
              <a:defRPr/>
            </a:pPr>
            <a:fld id="{18A43CD1-B9B2-413D-93AD-DADB7D70663F}" type="slidenum">
              <a:rPr lang="el-GR"/>
              <a:pPr>
                <a:defRPr/>
              </a:pPr>
              <a:t>‹#›</a:t>
            </a:fld>
            <a:endParaRPr lang="el-GR" dirty="0"/>
          </a:p>
        </p:txBody>
      </p:sp>
    </p:spTree>
    <p:extLst>
      <p:ext uri="{BB962C8B-B14F-4D97-AF65-F5344CB8AC3E}">
        <p14:creationId xmlns:p14="http://schemas.microsoft.com/office/powerpoint/2010/main" val="1083126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αριθμού διαφάνειας 5"/>
          <p:cNvSpPr>
            <a:spLocks noGrp="1"/>
          </p:cNvSpPr>
          <p:nvPr>
            <p:ph type="sldNum" sz="quarter" idx="10"/>
          </p:nvPr>
        </p:nvSpPr>
        <p:spPr/>
        <p:txBody>
          <a:bodyPr/>
          <a:lstStyle>
            <a:lvl1pPr>
              <a:defRPr/>
            </a:lvl1pPr>
          </a:lstStyle>
          <a:p>
            <a:pPr>
              <a:defRPr/>
            </a:pPr>
            <a:fld id="{45974518-D70C-439B-99BB-20CE966E70A7}" type="slidenum">
              <a:rPr lang="el-GR"/>
              <a:pPr>
                <a:defRPr/>
              </a:pPr>
              <a:t>‹#›</a:t>
            </a:fld>
            <a:endParaRPr lang="el-GR" dirty="0"/>
          </a:p>
        </p:txBody>
      </p:sp>
    </p:spTree>
    <p:extLst>
      <p:ext uri="{BB962C8B-B14F-4D97-AF65-F5344CB8AC3E}">
        <p14:creationId xmlns:p14="http://schemas.microsoft.com/office/powerpoint/2010/main" val="3406351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αριθμού διαφάνειας 5"/>
          <p:cNvSpPr>
            <a:spLocks noGrp="1"/>
          </p:cNvSpPr>
          <p:nvPr>
            <p:ph type="sldNum" sz="quarter" idx="10"/>
          </p:nvPr>
        </p:nvSpPr>
        <p:spPr/>
        <p:txBody>
          <a:bodyPr/>
          <a:lstStyle>
            <a:lvl1pPr>
              <a:defRPr/>
            </a:lvl1pPr>
          </a:lstStyle>
          <a:p>
            <a:pPr>
              <a:defRPr/>
            </a:pPr>
            <a:fld id="{F576AE7D-D97E-43F9-BC14-3D3425C9213A}" type="slidenum">
              <a:rPr lang="el-GR"/>
              <a:pPr>
                <a:defRPr/>
              </a:pPr>
              <a:t>‹#›</a:t>
            </a:fld>
            <a:endParaRPr lang="el-GR" dirty="0"/>
          </a:p>
        </p:txBody>
      </p:sp>
    </p:spTree>
    <p:extLst>
      <p:ext uri="{BB962C8B-B14F-4D97-AF65-F5344CB8AC3E}">
        <p14:creationId xmlns:p14="http://schemas.microsoft.com/office/powerpoint/2010/main" val="3941831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Περιεχόμενο με λεζάντα">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575050" y="1556792"/>
            <a:ext cx="5111750" cy="46085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556792"/>
            <a:ext cx="3008313" cy="4608512"/>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6"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1AB9F72A-B914-4589-B09C-3AB7934D2553}" type="slidenum">
              <a:rPr lang="el-GR"/>
              <a:pPr>
                <a:defRPr/>
              </a:pPr>
              <a:t>‹#›</a:t>
            </a:fld>
            <a:endParaRPr lang="el-GR" dirty="0"/>
          </a:p>
        </p:txBody>
      </p:sp>
    </p:spTree>
    <p:extLst>
      <p:ext uri="{BB962C8B-B14F-4D97-AF65-F5344CB8AC3E}">
        <p14:creationId xmlns:p14="http://schemas.microsoft.com/office/powerpoint/2010/main" val="1081439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Εικόνα με λεζάντα">
    <p:spTree>
      <p:nvGrpSpPr>
        <p:cNvPr id="1" name=""/>
        <p:cNvGrpSpPr/>
        <p:nvPr/>
      </p:nvGrpSpPr>
      <p:grpSpPr>
        <a:xfrm>
          <a:off x="0" y="0"/>
          <a:ext cx="0" cy="0"/>
          <a:chOff x="0" y="0"/>
          <a:chExt cx="0" cy="0"/>
        </a:xfrm>
      </p:grpSpPr>
      <p:sp>
        <p:nvSpPr>
          <p:cNvPr id="3" name="Θέση εικόνας 2"/>
          <p:cNvSpPr>
            <a:spLocks noGrp="1"/>
          </p:cNvSpPr>
          <p:nvPr>
            <p:ph type="pic" idx="1"/>
          </p:nvPr>
        </p:nvSpPr>
        <p:spPr>
          <a:xfrm>
            <a:off x="1792288" y="1556792"/>
            <a:ext cx="5486400" cy="3456384"/>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l-GR" noProof="0" dirty="0"/>
          </a:p>
        </p:txBody>
      </p:sp>
      <p:sp>
        <p:nvSpPr>
          <p:cNvPr id="4" name="Θέση κειμένου 3"/>
          <p:cNvSpPr>
            <a:spLocks noGrp="1"/>
          </p:cNvSpPr>
          <p:nvPr>
            <p:ph type="body" sz="half" idx="2"/>
          </p:nvPr>
        </p:nvSpPr>
        <p:spPr>
          <a:xfrm>
            <a:off x="1792288" y="5157192"/>
            <a:ext cx="5486400" cy="1015008"/>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9"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5E5A41C5-894F-43A5-A560-1ABEB5F1195F}" type="slidenum">
              <a:rPr lang="el-GR"/>
              <a:pPr>
                <a:defRPr/>
              </a:pPr>
              <a:t>‹#›</a:t>
            </a:fld>
            <a:endParaRPr lang="el-GR" dirty="0"/>
          </a:p>
        </p:txBody>
      </p:sp>
    </p:spTree>
    <p:extLst>
      <p:ext uri="{BB962C8B-B14F-4D97-AF65-F5344CB8AC3E}">
        <p14:creationId xmlns:p14="http://schemas.microsoft.com/office/powerpoint/2010/main" val="899951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r="-6000"/>
          </a:stretch>
        </a:blipFill>
        <a:effectLst/>
      </p:bgPr>
    </p:bg>
    <p:spTree>
      <p:nvGrpSpPr>
        <p:cNvPr id="1" name=""/>
        <p:cNvGrpSpPr/>
        <p:nvPr/>
      </p:nvGrpSpPr>
      <p:grpSpPr>
        <a:xfrm>
          <a:off x="0" y="0"/>
          <a:ext cx="0" cy="0"/>
          <a:chOff x="0" y="0"/>
          <a:chExt cx="0" cy="0"/>
        </a:xfrm>
      </p:grpSpPr>
      <p:sp>
        <p:nvSpPr>
          <p:cNvPr id="1026" name="Θέση τίτλου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l-GR" smtClean="0"/>
              <a:t>Στυλ κύριου τίτλου</a:t>
            </a:r>
          </a:p>
        </p:txBody>
      </p:sp>
      <p:sp>
        <p:nvSpPr>
          <p:cNvPr id="1027" name="Θέση κειμένου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400">
                <a:solidFill>
                  <a:schemeClr val="tx1"/>
                </a:solidFill>
                <a:latin typeface="+mn-lt"/>
              </a:defRPr>
            </a:lvl1pPr>
          </a:lstStyle>
          <a:p>
            <a:pPr>
              <a:defRPr/>
            </a:pPr>
            <a:fld id="{ABDCB94C-B5E6-4293-A41E-9D2D60527EE3}" type="slidenum">
              <a:rPr lang="el-GR"/>
              <a:pPr>
                <a:defRPr/>
              </a:pPr>
              <a:t>‹#›</a:t>
            </a:fld>
            <a:endParaRPr lang="el-GR" dirty="0"/>
          </a:p>
        </p:txBody>
      </p:sp>
    </p:spTree>
  </p:cSld>
  <p:clrMap bg1="lt1" tx1="dk1" bg2="lt2" tx2="dk2" accent1="accent1" accent2="accent2" accent3="accent3" accent4="accent4" accent5="accent5" accent6="accent6" hlink="hlink" folHlink="folHlink"/>
  <p:sldLayoutIdLst>
    <p:sldLayoutId id="2147483803" r:id="rId1"/>
    <p:sldLayoutId id="2147483794" r:id="rId2"/>
    <p:sldLayoutId id="214748380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αριθμού διαφάνειας 3"/>
          <p:cNvSpPr>
            <a:spLocks noGrp="1"/>
          </p:cNvSpPr>
          <p:nvPr>
            <p:ph type="sldNum" sz="quarter" idx="10"/>
          </p:nvPr>
        </p:nvSpPr>
        <p:spPr/>
        <p:txBody>
          <a:bodyPr/>
          <a:lstStyle/>
          <a:p>
            <a:pPr>
              <a:defRPr/>
            </a:pPr>
            <a:fld id="{3B6E97C1-2D8A-49A8-A3F9-C5E4B1F74D55}" type="slidenum">
              <a:rPr lang="el-GR" smtClean="0"/>
              <a:pPr>
                <a:defRPr/>
              </a:pPr>
              <a:t>1</a:t>
            </a:fld>
            <a:endParaRPr lang="el-GR" dirty="0"/>
          </a:p>
        </p:txBody>
      </p:sp>
      <p:sp>
        <p:nvSpPr>
          <p:cNvPr id="5" name="Τίτλος 1"/>
          <p:cNvSpPr txBox="1">
            <a:spLocks/>
          </p:cNvSpPr>
          <p:nvPr/>
        </p:nvSpPr>
        <p:spPr bwMode="auto">
          <a:xfrm>
            <a:off x="720080" y="1714500"/>
            <a:ext cx="8604448"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a:lstStyle>
          <a:p>
            <a:pPr eaLnBrk="1" hangingPunct="1"/>
            <a:r>
              <a:rPr lang="el-GR" smtClean="0"/>
              <a:t>Διοίκηση Επιχειρήσεων</a:t>
            </a:r>
            <a:endParaRPr lang="el-GR" dirty="0" smtClean="0"/>
          </a:p>
        </p:txBody>
      </p:sp>
      <p:sp>
        <p:nvSpPr>
          <p:cNvPr id="6" name="Υπότιτλος 2"/>
          <p:cNvSpPr txBox="1">
            <a:spLocks/>
          </p:cNvSpPr>
          <p:nvPr/>
        </p:nvSpPr>
        <p:spPr bwMode="auto">
          <a:xfrm>
            <a:off x="1143000" y="3216820"/>
            <a:ext cx="7316788"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12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ts val="12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ts val="12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eaLnBrk="1" hangingPunct="1"/>
            <a:r>
              <a:rPr lang="el-GR" sz="2800" b="1" dirty="0" smtClean="0"/>
              <a:t>Ενότητα 9:</a:t>
            </a:r>
            <a:r>
              <a:rPr lang="en-US" sz="2800" dirty="0" smtClean="0"/>
              <a:t> </a:t>
            </a:r>
            <a:r>
              <a:rPr lang="el-GR" sz="2800" dirty="0" smtClean="0"/>
              <a:t>Εταιρική Κοινωνική Ευθύνη (Επιχειρήματα Υπέρ-Κατά και Προσεγγίσεις)</a:t>
            </a:r>
          </a:p>
          <a:p>
            <a:pPr algn="ctr" eaLnBrk="1" hangingPunct="1"/>
            <a:r>
              <a:rPr lang="el-GR" sz="2800" dirty="0" err="1" smtClean="0"/>
              <a:t>Πουλιόπουλος</a:t>
            </a:r>
            <a:r>
              <a:rPr lang="el-GR" sz="2800" dirty="0" smtClean="0"/>
              <a:t> Λεωνίδας</a:t>
            </a:r>
          </a:p>
          <a:p>
            <a:pPr algn="ctr" eaLnBrk="1" hangingPunct="1"/>
            <a:r>
              <a:rPr lang="el-GR" sz="2800" dirty="0" smtClean="0"/>
              <a:t>Τμήμα Διεθνούς Εμπορίου</a:t>
            </a:r>
            <a:endParaRPr lang="el-GR" sz="2800" dirty="0" smtClean="0"/>
          </a:p>
        </p:txBody>
      </p:sp>
    </p:spTree>
    <p:extLst>
      <p:ext uri="{BB962C8B-B14F-4D97-AF65-F5344CB8AC3E}">
        <p14:creationId xmlns:p14="http://schemas.microsoft.com/office/powerpoint/2010/main" val="41338560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0"/>
            <a:ext cx="7920880" cy="1772816"/>
          </a:xfrm>
        </p:spPr>
        <p:txBody>
          <a:bodyPr/>
          <a:lstStyle/>
          <a:p>
            <a:r>
              <a:rPr lang="el-GR" sz="4000" dirty="0" smtClean="0"/>
              <a:t>Πρακτικά επιχειρήματα </a:t>
            </a:r>
            <a:r>
              <a:rPr lang="el-GR" sz="4000" dirty="0"/>
              <a:t>κατά της κοινωνικής ευθύνης των επιχειρήσεων </a:t>
            </a:r>
            <a:r>
              <a:rPr lang="el-GR" sz="4000" dirty="0" smtClean="0"/>
              <a:t>(2)</a:t>
            </a:r>
            <a:endParaRPr lang="el-GR" sz="4000" dirty="0">
              <a:effectLst/>
            </a:endParaRPr>
          </a:p>
        </p:txBody>
      </p:sp>
      <p:sp>
        <p:nvSpPr>
          <p:cNvPr id="10243" name="Θέση περιεχομένου 2"/>
          <p:cNvSpPr>
            <a:spLocks noGrp="1"/>
          </p:cNvSpPr>
          <p:nvPr>
            <p:ph idx="1"/>
          </p:nvPr>
        </p:nvSpPr>
        <p:spPr>
          <a:xfrm>
            <a:off x="1187450" y="2060848"/>
            <a:ext cx="7921625" cy="3576662"/>
          </a:xfrm>
        </p:spPr>
        <p:txBody>
          <a:bodyPr/>
          <a:lstStyle/>
          <a:p>
            <a:pPr marL="609600" indent="-609600">
              <a:buFont typeface="+mj-lt"/>
              <a:buAutoNum type="arabicPeriod" startAt="4"/>
              <a:defRPr/>
            </a:pPr>
            <a:r>
              <a:rPr lang="el-GR" sz="2000" dirty="0" smtClean="0"/>
              <a:t>Δεν </a:t>
            </a:r>
            <a:r>
              <a:rPr lang="el-GR" sz="2000" dirty="0"/>
              <a:t>υπάρχει λόγος να υποθέσουμε ότι οι επικεφαλής των επιχειρήσεων έχουν τις εξειδικευμένες γνώσεις που είναι απαραίτητες για την επίτευξη στόχων κοινωνικού ενδιαφέροντος.</a:t>
            </a:r>
          </a:p>
          <a:p>
            <a:pPr marL="0" indent="0">
              <a:buNone/>
              <a:defRPr/>
            </a:pPr>
            <a:r>
              <a:rPr lang="el-GR" sz="2000" dirty="0"/>
              <a:t>Ο </a:t>
            </a:r>
            <a:r>
              <a:rPr lang="en-US" sz="2000" dirty="0"/>
              <a:t>Friedman </a:t>
            </a:r>
            <a:r>
              <a:rPr lang="el-GR" sz="2000" dirty="0"/>
              <a:t>και πολλοί οπαδοί του πιστεύουν ότι οι επιχειρήσεις πρέπει να επιδιώκουν το μέγιστο δυνατό κέρδος, χωρίς βέβαια να παραβιάζουν τους κοινωνικούς κανόνες. Επίσης, υποστηρίζουν ότι μια εταιρία που αυξάνει τα κέρδη της ωφελεί την κοινωνία, λόγω του ότι δημιουργεί νέες θέσεις εργασίας, καταβάλει μεγαλύτερους μισθούς στους εργαζόμενους και επομένως βελτιώνει το βιοτικό επίπεδο. Επιπλέον, οι επιχειρήσεις μπορούν να βελτιώνουν τις συνθήκες εργασίας των εργαζομένων σε αυτές και να συνεισφέρουν στην κοινωνία πρόνοια πληρώνοντας φόρους εισοδήματος των επιχειρήσεων.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10</a:t>
            </a:fld>
            <a:endParaRPr lang="el-GR" dirty="0"/>
          </a:p>
        </p:txBody>
      </p:sp>
    </p:spTree>
    <p:extLst>
      <p:ext uri="{BB962C8B-B14F-4D97-AF65-F5344CB8AC3E}">
        <p14:creationId xmlns:p14="http://schemas.microsoft.com/office/powerpoint/2010/main" val="42435472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0"/>
            <a:ext cx="7920880" cy="1772816"/>
          </a:xfrm>
        </p:spPr>
        <p:txBody>
          <a:bodyPr/>
          <a:lstStyle/>
          <a:p>
            <a:r>
              <a:rPr lang="el-GR" sz="4000" dirty="0" smtClean="0"/>
              <a:t>Πρακτικά επιχειρήματα </a:t>
            </a:r>
            <a:r>
              <a:rPr lang="el-GR" sz="4000" dirty="0"/>
              <a:t>κατά της κοινωνικής ευθύνης των επιχειρήσεων </a:t>
            </a:r>
            <a:r>
              <a:rPr lang="el-GR" sz="4000" dirty="0" smtClean="0"/>
              <a:t>(3)</a:t>
            </a:r>
            <a:endParaRPr lang="el-GR" sz="4000" dirty="0">
              <a:effectLst/>
            </a:endParaRPr>
          </a:p>
        </p:txBody>
      </p:sp>
      <p:sp>
        <p:nvSpPr>
          <p:cNvPr id="10243" name="Θέση περιεχομένου 2"/>
          <p:cNvSpPr>
            <a:spLocks noGrp="1"/>
          </p:cNvSpPr>
          <p:nvPr>
            <p:ph idx="1"/>
          </p:nvPr>
        </p:nvSpPr>
        <p:spPr>
          <a:xfrm>
            <a:off x="1187450" y="2060848"/>
            <a:ext cx="7921625" cy="3576662"/>
          </a:xfrm>
        </p:spPr>
        <p:txBody>
          <a:bodyPr/>
          <a:lstStyle/>
          <a:p>
            <a:pPr marL="0" indent="0">
              <a:buNone/>
              <a:defRPr/>
            </a:pPr>
            <a:r>
              <a:rPr lang="el-GR" sz="2000" dirty="0"/>
              <a:t>Αν οι εταιρίες δαπανούν τους πόρους τους σε πραγματικές επιχειρηματικές δραστηριότητες και όχι σε κοινωνικά προγράμματα, η χρήση αυτών των πόρων γίνεται αποτελεσματικότερη και αποδοτικότερη και οι επιχειρήσεις μπορούν να ανταγωνίζονται με επιτυχία στη διεθνή αγορά. Κατά τον </a:t>
            </a:r>
            <a:r>
              <a:rPr lang="en-US" sz="2000" dirty="0"/>
              <a:t>Friedman, </a:t>
            </a:r>
            <a:r>
              <a:rPr lang="el-GR" sz="2000" dirty="0"/>
              <a:t>η διοχέτευση των πόρων σε κοινωνικές υποχρεώσεις θα οδηγήσει σε αναποτελεσματικότητα και μοιραία θα πλήξει τις επιχειρήσεις.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11</a:t>
            </a:fld>
            <a:endParaRPr lang="el-GR" dirty="0"/>
          </a:p>
        </p:txBody>
      </p:sp>
    </p:spTree>
    <p:extLst>
      <p:ext uri="{BB962C8B-B14F-4D97-AF65-F5344CB8AC3E}">
        <p14:creationId xmlns:p14="http://schemas.microsoft.com/office/powerpoint/2010/main" val="42435472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0"/>
            <a:ext cx="7920880" cy="1772816"/>
          </a:xfrm>
        </p:spPr>
        <p:txBody>
          <a:bodyPr/>
          <a:lstStyle/>
          <a:p>
            <a:r>
              <a:rPr lang="el-GR" sz="4000" dirty="0"/>
              <a:t>Επιχειρήματα </a:t>
            </a:r>
            <a:r>
              <a:rPr lang="el-GR" sz="4000" dirty="0" smtClean="0"/>
              <a:t>υπέρ </a:t>
            </a:r>
            <a:r>
              <a:rPr lang="el-GR" sz="4000" dirty="0"/>
              <a:t>της κοινωνικής ευθύνης των επιχειρήσεων (1)</a:t>
            </a:r>
            <a:endParaRPr lang="el-GR" sz="4000" dirty="0">
              <a:effectLst/>
            </a:endParaRPr>
          </a:p>
        </p:txBody>
      </p:sp>
      <p:sp>
        <p:nvSpPr>
          <p:cNvPr id="10243" name="Θέση περιεχομένου 2"/>
          <p:cNvSpPr>
            <a:spLocks noGrp="1"/>
          </p:cNvSpPr>
          <p:nvPr>
            <p:ph idx="1"/>
          </p:nvPr>
        </p:nvSpPr>
        <p:spPr>
          <a:xfrm>
            <a:off x="1187450" y="1628800"/>
            <a:ext cx="7921625" cy="4008710"/>
          </a:xfrm>
        </p:spPr>
        <p:txBody>
          <a:bodyPr/>
          <a:lstStyle/>
          <a:p>
            <a:pPr marL="0" indent="0">
              <a:buNone/>
              <a:defRPr/>
            </a:pPr>
            <a:r>
              <a:rPr lang="el-GR" sz="2000" dirty="0"/>
              <a:t>Ο </a:t>
            </a:r>
            <a:r>
              <a:rPr lang="en-US" sz="2000" dirty="0"/>
              <a:t>Keith Davis </a:t>
            </a:r>
            <a:r>
              <a:rPr lang="el-GR" sz="2000" dirty="0"/>
              <a:t>υποστηρίζει ότι οι επιχειρήσεις έχουν κοινωνική ευθύνη. Συγκεκριμένα πιστεύει ότι η κοινωνική ευθύνη είναι αναπόσπαστο μέρος της κοινωνικής δύναμης και, επειδή οι επιχειρήσεις είναι η ισχυρότερη δύναμη στη σύγχρονη κοινωνία, έχουν την υποχρέωση να αναλαμβάνουν την αντίστοιχη κοινωνική ευθύνη. Επειδή η κοινωνία έχει δώσει δύναμη στις επιχειρήσεις, μπορεί με τη σειρά της να απαιτεί εξηγήσεις για το πώς χρησιμοποιείται αυτή η δύναμη. Ο </a:t>
            </a:r>
            <a:r>
              <a:rPr lang="en-US" sz="2000" dirty="0"/>
              <a:t>Davis </a:t>
            </a:r>
            <a:r>
              <a:rPr lang="el-GR" sz="2000" dirty="0"/>
              <a:t>γνωρίζει ότι η εκπλήρωση των κοινωνικών υποχρεώσεων των επιχειρήσεων έχει υψηλό κόστος, αλλά τονίζει ότι αυτό το κόστος θα μπορούσε εύκολα να μεταφερθεί στους καταναλωτές με τη μορφή υψηλότερων τιμών πώλησης.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12</a:t>
            </a:fld>
            <a:endParaRPr lang="el-GR" dirty="0"/>
          </a:p>
        </p:txBody>
      </p:sp>
    </p:spTree>
    <p:extLst>
      <p:ext uri="{BB962C8B-B14F-4D97-AF65-F5344CB8AC3E}">
        <p14:creationId xmlns:p14="http://schemas.microsoft.com/office/powerpoint/2010/main" val="42435472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0"/>
            <a:ext cx="7920880" cy="1772816"/>
          </a:xfrm>
        </p:spPr>
        <p:txBody>
          <a:bodyPr/>
          <a:lstStyle/>
          <a:p>
            <a:r>
              <a:rPr lang="el-GR" sz="4000" dirty="0"/>
              <a:t>Επιχειρήματα </a:t>
            </a:r>
            <a:r>
              <a:rPr lang="el-GR" sz="4000" dirty="0" smtClean="0"/>
              <a:t>υπέρ </a:t>
            </a:r>
            <a:r>
              <a:rPr lang="el-GR" sz="4000" dirty="0"/>
              <a:t>της κοινωνικής ευθύνης των επιχειρήσεων </a:t>
            </a:r>
            <a:r>
              <a:rPr lang="el-GR" sz="4000" dirty="0" smtClean="0"/>
              <a:t>(2)</a:t>
            </a:r>
            <a:endParaRPr lang="el-GR" sz="4000" dirty="0">
              <a:effectLst/>
            </a:endParaRPr>
          </a:p>
        </p:txBody>
      </p:sp>
      <p:sp>
        <p:nvSpPr>
          <p:cNvPr id="10243" name="Θέση περιεχομένου 2"/>
          <p:cNvSpPr>
            <a:spLocks noGrp="1"/>
          </p:cNvSpPr>
          <p:nvPr>
            <p:ph idx="1"/>
          </p:nvPr>
        </p:nvSpPr>
        <p:spPr>
          <a:xfrm>
            <a:off x="1187450" y="1628800"/>
            <a:ext cx="7921625" cy="4008710"/>
          </a:xfrm>
        </p:spPr>
        <p:txBody>
          <a:bodyPr/>
          <a:lstStyle/>
          <a:p>
            <a:pPr marL="0" indent="0">
              <a:buNone/>
              <a:defRPr/>
            </a:pPr>
            <a:r>
              <a:rPr lang="el-GR" sz="2000" dirty="0" smtClean="0"/>
              <a:t>Με </a:t>
            </a:r>
            <a:r>
              <a:rPr lang="el-GR" sz="2000" dirty="0"/>
              <a:t>ριζοσπαστικό τρόπο υποστηρίζει ότι μια επιχείρηση, αν διαθέτει τις απαιτούμενες εξειδικευμένες γνώσεις, έχει την υποχρέωση ακόμη και να συμβάλλει στην επίλυση κοινωνικών προβλημάτων στα οποία δεν εμπλέκεται άμεσα. Αυτή η υποχρέωση ευνοεί το κοινωνικό συμφέρον, και, όταν βελτιώνεται η κοινωνία, ωφελείται και η επιχείρηση. Γενικά ο </a:t>
            </a:r>
            <a:r>
              <a:rPr lang="en-US" sz="2000" dirty="0"/>
              <a:t>Davis </a:t>
            </a:r>
            <a:r>
              <a:rPr lang="el-GR" sz="2000" dirty="0"/>
              <a:t>θεωρεί την επιχείρηση μια ανθρώπινη οντότητα.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13</a:t>
            </a:fld>
            <a:endParaRPr lang="el-GR" dirty="0"/>
          </a:p>
        </p:txBody>
      </p:sp>
    </p:spTree>
    <p:extLst>
      <p:ext uri="{BB962C8B-B14F-4D97-AF65-F5344CB8AC3E}">
        <p14:creationId xmlns:p14="http://schemas.microsoft.com/office/powerpoint/2010/main" val="255630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0"/>
            <a:ext cx="7920880" cy="1772816"/>
          </a:xfrm>
        </p:spPr>
        <p:txBody>
          <a:bodyPr/>
          <a:lstStyle/>
          <a:p>
            <a:r>
              <a:rPr lang="el-GR" sz="4000" dirty="0" smtClean="0"/>
              <a:t>Θεωρητικά επιχειρήματα υπέρ </a:t>
            </a:r>
            <a:r>
              <a:rPr lang="el-GR" sz="4000" dirty="0"/>
              <a:t>της κοινωνικής ευθύνης των </a:t>
            </a:r>
            <a:r>
              <a:rPr lang="el-GR" sz="4000" dirty="0" smtClean="0"/>
              <a:t>επιχειρήσεων</a:t>
            </a:r>
            <a:endParaRPr lang="el-GR" sz="4000" dirty="0">
              <a:effectLst/>
            </a:endParaRPr>
          </a:p>
        </p:txBody>
      </p:sp>
      <p:sp>
        <p:nvSpPr>
          <p:cNvPr id="10243" name="Θέση περιεχομένου 2"/>
          <p:cNvSpPr>
            <a:spLocks noGrp="1"/>
          </p:cNvSpPr>
          <p:nvPr>
            <p:ph idx="1"/>
          </p:nvPr>
        </p:nvSpPr>
        <p:spPr>
          <a:xfrm>
            <a:off x="1187450" y="1844824"/>
            <a:ext cx="7921625" cy="3792686"/>
          </a:xfrm>
        </p:spPr>
        <p:txBody>
          <a:bodyPr/>
          <a:lstStyle/>
          <a:p>
            <a:pPr marL="609600" indent="-609600">
              <a:buFont typeface="Wingdings" pitchFamily="2" charset="2"/>
              <a:buAutoNum type="arabicPeriod"/>
              <a:defRPr/>
            </a:pPr>
            <a:r>
              <a:rPr lang="el-GR" sz="2000" dirty="0" smtClean="0"/>
              <a:t>Συμφέρει </a:t>
            </a:r>
            <a:r>
              <a:rPr lang="el-GR" sz="2000" dirty="0"/>
              <a:t>την επιχείρηση να συμβάλει στην βελτίωση της κοινωνίας, καθότι θα ωφεληθεί και η ίδια.</a:t>
            </a:r>
          </a:p>
          <a:p>
            <a:pPr marL="609600" indent="-609600">
              <a:buFont typeface="Wingdings" pitchFamily="2" charset="2"/>
              <a:buAutoNum type="arabicPeriod"/>
              <a:defRPr/>
            </a:pPr>
            <a:r>
              <a:rPr lang="el-GR" sz="2000" dirty="0"/>
              <a:t>Τα προγράμματα </a:t>
            </a:r>
            <a:r>
              <a:rPr lang="el-GR" sz="2000" dirty="0" smtClean="0"/>
              <a:t>Κοινωνικής Ευθύνης </a:t>
            </a:r>
            <a:r>
              <a:rPr lang="el-GR" sz="2000" dirty="0"/>
              <a:t>συμβάλλουν στη πρόληψη μικρών προβλημάτων που θα μπορούσαν να γίνουν μεγάλα και σοβαρά.</a:t>
            </a:r>
          </a:p>
          <a:p>
            <a:pPr marL="609600" indent="-609600">
              <a:buFont typeface="Wingdings" pitchFamily="2" charset="2"/>
              <a:buAutoNum type="arabicPeriod"/>
              <a:defRPr/>
            </a:pPr>
            <a:r>
              <a:rPr lang="el-GR" sz="2000" dirty="0"/>
              <a:t>Το να είναι κανείς κοινωνικά υπεύθυνος είναι το πιο ηθικό ή το πιο ‘σωστό’.</a:t>
            </a:r>
          </a:p>
          <a:p>
            <a:pPr marL="609600" indent="-609600">
              <a:buFont typeface="Wingdings" pitchFamily="2" charset="2"/>
              <a:buAutoNum type="arabicPeriod"/>
              <a:defRPr/>
            </a:pPr>
            <a:r>
              <a:rPr lang="el-GR" sz="2000" dirty="0"/>
              <a:t>Η ανταπόκριση στα κοινωνικά θέματα συμβάλλει στον περιορισμό της κρατικής παρέμβασης στις επιχειρήσεις.</a:t>
            </a:r>
          </a:p>
          <a:p>
            <a:pPr marL="609600" indent="-609600">
              <a:buFont typeface="Wingdings" pitchFamily="2" charset="2"/>
              <a:buAutoNum type="arabicPeriod"/>
              <a:defRPr/>
            </a:pPr>
            <a:r>
              <a:rPr lang="el-GR" sz="2000" dirty="0"/>
              <a:t>Όλα τα  συστήματα αξιών και παραδόσεων ενθαρρύνουν πράξεις φιλανθρωπίας και κοινωνικού ενδιαφέροντος.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14</a:t>
            </a:fld>
            <a:endParaRPr lang="el-GR" dirty="0"/>
          </a:p>
        </p:txBody>
      </p:sp>
    </p:spTree>
    <p:extLst>
      <p:ext uri="{BB962C8B-B14F-4D97-AF65-F5344CB8AC3E}">
        <p14:creationId xmlns:p14="http://schemas.microsoft.com/office/powerpoint/2010/main" val="255630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0"/>
            <a:ext cx="7920880" cy="1772816"/>
          </a:xfrm>
        </p:spPr>
        <p:txBody>
          <a:bodyPr/>
          <a:lstStyle/>
          <a:p>
            <a:r>
              <a:rPr lang="el-GR" sz="4000" dirty="0" smtClean="0"/>
              <a:t>Πρακτικά επιχειρήματα υπέρ της κοινωνικής ευθύνης των επιχειρήσεων (1)</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609600" indent="-609600">
              <a:buFont typeface="Wingdings" pitchFamily="2" charset="2"/>
              <a:buAutoNum type="arabicPeriod"/>
              <a:defRPr/>
            </a:pPr>
            <a:r>
              <a:rPr lang="el-GR" sz="2000" dirty="0"/>
              <a:t>Δραστηριότητες που εκφράζουν κοινωνική ανταπόκριση μπορεί να είναι πραγματικά επικερδείς για την εταιρία. Για παράδειγμα τα νέα μηχανήματα που ελέγχουν την ρύπανση μπορεί να είναι πιο αποδοτικά και να έχουν μεγαλύτερη αποτελεσματικότητα κόστους.</a:t>
            </a:r>
          </a:p>
          <a:p>
            <a:pPr marL="609600" indent="-609600">
              <a:buFont typeface="Wingdings" pitchFamily="2" charset="2"/>
              <a:buAutoNum type="arabicPeriod"/>
              <a:defRPr/>
            </a:pPr>
            <a:r>
              <a:rPr lang="el-GR" sz="2000" dirty="0"/>
              <a:t>Η εκπλήρωση των κοινωνικών υποχρεώσεων βελτιώνει την εικόνα των δημοσίων σχέσεων της επιχείρησης.</a:t>
            </a:r>
          </a:p>
          <a:p>
            <a:pPr marL="609600" indent="-609600">
              <a:buFont typeface="Wingdings" pitchFamily="2" charset="2"/>
              <a:buAutoNum type="arabicPeriod"/>
              <a:defRPr/>
            </a:pPr>
            <a:r>
              <a:rPr lang="el-GR" sz="2000" dirty="0"/>
              <a:t>Αν δεν κάνει κάτι ή ίδια η επιχείρηση, τότε είτε η κοινή γνώμη είτε το κράτος θα απαιτήσουν να γίνει κάτι</a:t>
            </a:r>
          </a:p>
          <a:p>
            <a:pPr marL="609600" indent="-609600">
              <a:buFont typeface="Wingdings" pitchFamily="2" charset="2"/>
              <a:buAutoNum type="arabicPeriod"/>
              <a:defRPr/>
            </a:pPr>
            <a:r>
              <a:rPr lang="el-GR" sz="2000" dirty="0"/>
              <a:t>Οι κοινωνικές δραστηριότητες μπορεί να είναι προς όφελος και των μετόχων επειδή έχουν την έγκριση της κοινής γνώμης, δημιουργούν στους επαγγελματίες οικονομολόγους αναλυτές μια εικόνα μειωμένης κοινωνικής κριτικής και συμβάλλουν στην αύξηση της αξίας των μετοχών.</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15</a:t>
            </a:fld>
            <a:endParaRPr lang="el-GR" dirty="0"/>
          </a:p>
        </p:txBody>
      </p:sp>
    </p:spTree>
    <p:extLst>
      <p:ext uri="{BB962C8B-B14F-4D97-AF65-F5344CB8AC3E}">
        <p14:creationId xmlns:p14="http://schemas.microsoft.com/office/powerpoint/2010/main" val="255630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0"/>
            <a:ext cx="7920880" cy="1772816"/>
          </a:xfrm>
        </p:spPr>
        <p:txBody>
          <a:bodyPr/>
          <a:lstStyle/>
          <a:p>
            <a:r>
              <a:rPr lang="el-GR" sz="4000" dirty="0" smtClean="0"/>
              <a:t>Πρακτικά επιχειρήματα υπέρ της κοινωνικής ευθύνης των επιχειρήσεων (2)</a:t>
            </a:r>
            <a:endParaRPr lang="el-GR" sz="4000" dirty="0">
              <a:effectLst/>
            </a:endParaRPr>
          </a:p>
        </p:txBody>
      </p:sp>
      <p:sp>
        <p:nvSpPr>
          <p:cNvPr id="10243" name="Θέση περιεχομένου 2"/>
          <p:cNvSpPr>
            <a:spLocks noGrp="1"/>
          </p:cNvSpPr>
          <p:nvPr>
            <p:ph idx="1"/>
          </p:nvPr>
        </p:nvSpPr>
        <p:spPr>
          <a:xfrm>
            <a:off x="1187450" y="1844824"/>
            <a:ext cx="7921625" cy="3792686"/>
          </a:xfrm>
        </p:spPr>
        <p:txBody>
          <a:bodyPr/>
          <a:lstStyle/>
          <a:p>
            <a:pPr marL="0" indent="0">
              <a:buNone/>
              <a:defRPr/>
            </a:pPr>
            <a:r>
              <a:rPr lang="el-GR" sz="2000" dirty="0"/>
              <a:t>Οι δύο παραπάνω απόψεις, όσον αφορά τον επιθυμητό βαθμό κοινωνικής απόκρισης, συμφωνούν ότι οι επιχειρήσεις θα πρέπει να κάνουν όλες τις απαραίτητες κοινωνικές ενέργειες που επιβάλλουν από τη νομοθεσία. Η βασική διαφορά τους εντοπίζεται στα επίπεδα κοινωνικής απόκρισης που υπερβαίνουν τις απαιτήσεις της νομοθεσίας. Οι διαφορετικές απόψεις σχετικά με το πόσο πρέπει ‘ να προχωρούν οι επιχειρήσεις πέρα και πάνω από το καθήκον τους’ οδήγησαν σε διαφορετικές προσεγγίσεις σχετικά με την κοινωνική ευθύνη.</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16</a:t>
            </a:fld>
            <a:endParaRPr lang="el-GR" dirty="0"/>
          </a:p>
        </p:txBody>
      </p:sp>
    </p:spTree>
    <p:extLst>
      <p:ext uri="{BB962C8B-B14F-4D97-AF65-F5344CB8AC3E}">
        <p14:creationId xmlns:p14="http://schemas.microsoft.com/office/powerpoint/2010/main" val="10946673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0"/>
            <a:ext cx="7920880" cy="1772816"/>
          </a:xfrm>
        </p:spPr>
        <p:txBody>
          <a:bodyPr/>
          <a:lstStyle/>
          <a:p>
            <a:r>
              <a:rPr lang="el-GR" sz="4000" dirty="0" smtClean="0"/>
              <a:t>Βαθμοί κοινωνικής ευθύνης των επιχειρήσεων (1)</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a:t>Η κοινωνική απόκριση είναι ο βαθμός στον οποίο μια επιχείρηση ανταποκρίνεται στις κοινά θεωρούμενες κοινωνικές υποχρεώσεις της. Η κοινωνική απόκριση μετριέται με την αξιολόγηση της αποτελεσματικότητας και της αποδοτικότητας μιας επιχείρησης όσον αφορά τις προσπάθειες της για την εκπλήρωση των κοινωνικών υποχρεώσεων . Απηχώντας τις διαφορές ανάμεσα στη άποψη του </a:t>
            </a:r>
            <a:r>
              <a:rPr lang="en-US" sz="2000" dirty="0"/>
              <a:t>Milton Friedman </a:t>
            </a:r>
            <a:r>
              <a:rPr lang="el-GR" sz="2000" dirty="0"/>
              <a:t>ότι οι </a:t>
            </a:r>
            <a:r>
              <a:rPr lang="el-GR" sz="2000" dirty="0" err="1"/>
              <a:t>΄επιχειρήσεις</a:t>
            </a:r>
            <a:r>
              <a:rPr lang="el-GR" sz="2000" dirty="0"/>
              <a:t> δεν έχουν κοινωνικές ευθύνες πέρα από τις απαιτήσεις του </a:t>
            </a:r>
            <a:r>
              <a:rPr lang="el-GR" sz="2000" dirty="0" err="1"/>
              <a:t>νόμου΄</a:t>
            </a:r>
            <a:r>
              <a:rPr lang="el-GR" sz="2000" dirty="0"/>
              <a:t> και του </a:t>
            </a:r>
            <a:r>
              <a:rPr lang="en-US" sz="2000" dirty="0"/>
              <a:t>Keith Davis </a:t>
            </a:r>
            <a:r>
              <a:rPr lang="el-GR" sz="2000" dirty="0"/>
              <a:t>ότι </a:t>
            </a:r>
            <a:r>
              <a:rPr lang="el-GR" sz="2000" dirty="0" err="1"/>
              <a:t>΄οι</a:t>
            </a:r>
            <a:r>
              <a:rPr lang="el-GR" sz="2000" dirty="0"/>
              <a:t> επιχειρήσεις έχουν κοινωνικές ευθύνες  λόγω του ότι έχουν κοινωνική και οικονομική </a:t>
            </a:r>
            <a:r>
              <a:rPr lang="el-GR" sz="2000" dirty="0" err="1"/>
              <a:t>δύναμη΄</a:t>
            </a:r>
            <a:r>
              <a:rPr lang="el-GR" sz="2000" dirty="0"/>
              <a:t>, οι επιχειρήσεις έχουν υιοθετήσει διαφορετικά επίπεδα κοινωνικής απόκρισης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17</a:t>
            </a:fld>
            <a:endParaRPr lang="el-GR" dirty="0"/>
          </a:p>
        </p:txBody>
      </p:sp>
    </p:spTree>
    <p:extLst>
      <p:ext uri="{BB962C8B-B14F-4D97-AF65-F5344CB8AC3E}">
        <p14:creationId xmlns:p14="http://schemas.microsoft.com/office/powerpoint/2010/main" val="10946673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0"/>
            <a:ext cx="7920880" cy="1772816"/>
          </a:xfrm>
        </p:spPr>
        <p:txBody>
          <a:bodyPr/>
          <a:lstStyle/>
          <a:p>
            <a:r>
              <a:rPr lang="el-GR" sz="4000" dirty="0" smtClean="0"/>
              <a:t>Βαθμοί κοινωνικής ευθύνης των επιχειρήσεων (2)</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smtClean="0"/>
              <a:t>Έχουν </a:t>
            </a:r>
            <a:r>
              <a:rPr lang="el-GR" sz="2000" dirty="0"/>
              <a:t>προκύψει τρεις προσεγγίσεις: η προσέγγιση κοινωνικής </a:t>
            </a:r>
            <a:r>
              <a:rPr lang="el-GR" sz="2000" b="1" dirty="0"/>
              <a:t>υποχρέωσης,</a:t>
            </a:r>
            <a:r>
              <a:rPr lang="el-GR" sz="2000" dirty="0"/>
              <a:t> η προσέγγιση κοινωνικής </a:t>
            </a:r>
            <a:r>
              <a:rPr lang="el-GR" sz="2000" b="1" dirty="0"/>
              <a:t>ευθύνης </a:t>
            </a:r>
            <a:r>
              <a:rPr lang="el-GR" sz="2000" dirty="0"/>
              <a:t>και η προσέγγιση κοινωνικής </a:t>
            </a:r>
            <a:r>
              <a:rPr lang="el-GR" sz="2000" b="1" dirty="0"/>
              <a:t>απόκρισης.</a:t>
            </a:r>
            <a:r>
              <a:rPr lang="el-GR" sz="2000" dirty="0"/>
              <a:t> </a:t>
            </a:r>
          </a:p>
          <a:p>
            <a:pPr marL="0" indent="0">
              <a:buNone/>
              <a:defRPr/>
            </a:pPr>
            <a:r>
              <a:rPr lang="el-GR" sz="2000" dirty="0"/>
              <a:t>Αυτές οι τρεις προσεγγίσεις αντιπροσωπεύουν μια διαβάθμιση της κοινωνικής απόκρισης, αρχίζοντας από την προσέγγιση με το μικρότερο βαθμό κοινωνικής ευθύνης και καταλήγοντας στην προσέγγιση με το μεγαλύτερο βαθμό.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18</a:t>
            </a:fld>
            <a:endParaRPr lang="el-GR" dirty="0"/>
          </a:p>
        </p:txBody>
      </p:sp>
    </p:spTree>
    <p:extLst>
      <p:ext uri="{BB962C8B-B14F-4D97-AF65-F5344CB8AC3E}">
        <p14:creationId xmlns:p14="http://schemas.microsoft.com/office/powerpoint/2010/main" val="21827656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0"/>
            <a:ext cx="7920880" cy="1772816"/>
          </a:xfrm>
        </p:spPr>
        <p:txBody>
          <a:bodyPr/>
          <a:lstStyle/>
          <a:p>
            <a:r>
              <a:rPr lang="el-GR" sz="4000" dirty="0" smtClean="0"/>
              <a:t>Η προσέγγιση κοινωνικής υποχρέωσης (1)</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a:defRPr/>
            </a:pPr>
            <a:r>
              <a:rPr lang="el-GR" sz="2000" dirty="0"/>
              <a:t>Υποθέτει ότι οι βασικοί στόχοι μιας επιχείρησης είναι οικονομικού χαρακτήρα δηλ. η μεγιστοποίηση του κέρδους και της αξίας του Μ.Κ. και όχι η εκπλήρωση κοινωνικών υποχρεώσεων. Οι υποστηρικτές αυτής της προσέγγισης πιστεύουν ότι η επιχείρηση θα πρέπει να εκπληρώσει τις ελάχιστες κοινωνικές υποχρεώσεις που επιβάλλονται από την ισχύουσα νομοθεσία.</a:t>
            </a:r>
          </a:p>
          <a:p>
            <a:pPr>
              <a:defRPr/>
            </a:pPr>
            <a:r>
              <a:rPr lang="el-GR" sz="2000" dirty="0"/>
              <a:t> Ο μάνατζερ που αποδέχεται την προσέγγιση της κοινωνικής υποχρέωσης  συμμορφώνεται με την νομοθεσία και μπορεί να επιχειρήσει να επηρεάσει τη διαμόρφωση της, ενισχύοντας υποψηφίους για δημόσια αξιώματα που συμμερίζονται τις απόψεις, ή ασκώντας πίεση σε νομοθέτες για να δημιουργήσουν νέους νόμους ή να καταργήσουν ορισμένους από τους υπάρχοντες. </a:t>
            </a:r>
          </a:p>
          <a:p>
            <a:pPr marL="0" indent="0">
              <a:buNone/>
              <a:defRPr/>
            </a:pPr>
            <a:r>
              <a:rPr lang="el-GR" sz="2000" dirty="0" smtClean="0"/>
              <a:t>  </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19</a:t>
            </a:fld>
            <a:endParaRPr lang="el-GR" dirty="0"/>
          </a:p>
        </p:txBody>
      </p:sp>
    </p:spTree>
    <p:extLst>
      <p:ext uri="{BB962C8B-B14F-4D97-AF65-F5344CB8AC3E}">
        <p14:creationId xmlns:p14="http://schemas.microsoft.com/office/powerpoint/2010/main" val="10946673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7"/>
          <p:cNvSpPr>
            <a:spLocks noGrp="1"/>
          </p:cNvSpPr>
          <p:nvPr>
            <p:ph type="title"/>
          </p:nvPr>
        </p:nvSpPr>
        <p:spPr/>
        <p:txBody>
          <a:bodyPr/>
          <a:lstStyle/>
          <a:p>
            <a:pPr eaLnBrk="1" hangingPunct="1"/>
            <a:r>
              <a:rPr lang="el-GR" dirty="0" smtClean="0"/>
              <a:t>Άδειες Χρήσης</a:t>
            </a:r>
          </a:p>
        </p:txBody>
      </p:sp>
      <p:sp>
        <p:nvSpPr>
          <p:cNvPr id="5123" name="Subtitle 8"/>
          <p:cNvSpPr>
            <a:spLocks noGrp="1"/>
          </p:cNvSpPr>
          <p:nvPr>
            <p:ph sz="half" idx="1"/>
          </p:nvPr>
        </p:nvSpPr>
        <p:spPr>
          <a:xfrm>
            <a:off x="1331640" y="1495325"/>
            <a:ext cx="7344816" cy="4525963"/>
          </a:xfrm>
        </p:spPr>
        <p:txBody>
          <a:bodyPr/>
          <a:lstStyle/>
          <a:p>
            <a:pPr eaLnBrk="1" hangingPunct="1"/>
            <a:r>
              <a:rPr lang="el-GR" sz="2800" dirty="0" smtClean="0"/>
              <a:t>Το παρόν εκπαιδευτικό υλικό υπόκειται σε</a:t>
            </a:r>
            <a:r>
              <a:rPr lang="en-US" sz="2800" dirty="0" smtClean="0"/>
              <a:t> </a:t>
            </a:r>
            <a:r>
              <a:rPr lang="el-GR" sz="2800" dirty="0" smtClean="0"/>
              <a:t>άδειες χρήσης </a:t>
            </a:r>
            <a:r>
              <a:rPr lang="en-US" sz="2800" dirty="0" smtClean="0"/>
              <a:t>Creative Commons. </a:t>
            </a:r>
          </a:p>
          <a:p>
            <a:pPr eaLnBrk="1" hangingPunct="1"/>
            <a:r>
              <a:rPr lang="el-GR" sz="2800" dirty="0" smtClean="0"/>
              <a:t>Για εκπαιδευτικό υλικό, όπως εικόνες, που υπόκειται σε άλλου τύπου άδειας χρήσης, η άδεια χρήσης αναφέρεται ρητώς. </a:t>
            </a:r>
          </a:p>
        </p:txBody>
      </p:sp>
      <p:sp>
        <p:nvSpPr>
          <p:cNvPr id="5125" name="Θέση αριθμού διαφάνειας 2"/>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AF1657-00EC-4927-9BDC-AE1338F731D4}" type="slidenum">
              <a:rPr lang="el-GR" smtClean="0"/>
              <a:pPr fontAlgn="base">
                <a:spcBef>
                  <a:spcPct val="0"/>
                </a:spcBef>
                <a:spcAft>
                  <a:spcPct val="0"/>
                </a:spcAft>
                <a:defRPr/>
              </a:pPr>
              <a:t>2</a:t>
            </a:fld>
            <a:endParaRPr lang="el-GR" smtClean="0"/>
          </a:p>
        </p:txBody>
      </p:sp>
      <p:pic>
        <p:nvPicPr>
          <p:cNvPr id="1026" name="Picture 2" descr="εικόνα λογότυπο copyright"/>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067023" y="4293096"/>
            <a:ext cx="1585097" cy="548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315416"/>
            <a:ext cx="7920880" cy="1772816"/>
          </a:xfrm>
        </p:spPr>
        <p:txBody>
          <a:bodyPr/>
          <a:lstStyle/>
          <a:p>
            <a:r>
              <a:rPr lang="el-GR" sz="4000" dirty="0" smtClean="0"/>
              <a:t>Η προσέγγιση κοινωνικής υποχρέωσης (2)</a:t>
            </a:r>
            <a:endParaRPr lang="el-GR" sz="4000" dirty="0">
              <a:effectLst/>
            </a:endParaRPr>
          </a:p>
        </p:txBody>
      </p:sp>
      <p:sp>
        <p:nvSpPr>
          <p:cNvPr id="10243" name="Θέση περιεχομένου 2"/>
          <p:cNvSpPr>
            <a:spLocks noGrp="1"/>
          </p:cNvSpPr>
          <p:nvPr>
            <p:ph idx="1"/>
          </p:nvPr>
        </p:nvSpPr>
        <p:spPr>
          <a:xfrm>
            <a:off x="1187450" y="1385392"/>
            <a:ext cx="7921625" cy="3936702"/>
          </a:xfrm>
        </p:spPr>
        <p:txBody>
          <a:bodyPr/>
          <a:lstStyle/>
          <a:p>
            <a:pPr>
              <a:defRPr/>
            </a:pPr>
            <a:r>
              <a:rPr lang="el-GR" sz="2000" dirty="0" smtClean="0"/>
              <a:t>Οι </a:t>
            </a:r>
            <a:r>
              <a:rPr lang="el-GR" sz="2000" dirty="0"/>
              <a:t>μάνατζερ που αποδέχονται αυτή την προσέγγιση υποστηρίζουν ότι οι επιχειρήσεις εκπληρώνουν τις κοινωνικές υποχρεώσεις τους μεγιστοποιώντας τα κέρδη και διατηρώντας την απασχόληση των εργαζομένων. Με την προϋπόθεση ότι οι μάνατζερ συμμορφώνονται με τη νομοθεσία, είναι υπόλογοι μόνο στους ιδιοκτήτες (μετόχους) της επιχείρησης – και όχι στην κοινωνία – για τη χρησιμοποίηση των πόρων της επιχείρησης. </a:t>
            </a:r>
          </a:p>
          <a:p>
            <a:pPr>
              <a:defRPr/>
            </a:pPr>
            <a:r>
              <a:rPr lang="el-GR" sz="2000" dirty="0"/>
              <a:t>Αυτοί οι μάνατζερ επιλέγουν τις επιχειρηματικές ενέργειες που αποφέρουν το βέλτιστο οικονομικό αποτέλεσμα για την επιχείρηση και που επιβάλλονται από την νομοθεσία. Αυτοί οι μάνατζερ μπορούν να συμμετέχουν ενεργά στη δράση των επαγγελματικών οργανώσεων για κατάργηση ή αλλαγή της νομοθεσίας και για τον περιορισμό της κοινωνικής ευθύνης της επιχείρησης. Επίσης, οι ίδιοι υποστηρίζουν ενεργά τους πολιτικούς υποψηφίους που ενθαρρύνουν την ελάχιστη κρατική ανάμιξη στις υποθέσεις των επιχειρήσεων.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20</a:t>
            </a:fld>
            <a:endParaRPr lang="el-GR" dirty="0"/>
          </a:p>
        </p:txBody>
      </p:sp>
    </p:spTree>
    <p:extLst>
      <p:ext uri="{BB962C8B-B14F-4D97-AF65-F5344CB8AC3E}">
        <p14:creationId xmlns:p14="http://schemas.microsoft.com/office/powerpoint/2010/main" val="9470978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387424"/>
            <a:ext cx="7920880" cy="1944216"/>
          </a:xfrm>
        </p:spPr>
        <p:txBody>
          <a:bodyPr/>
          <a:lstStyle/>
          <a:p>
            <a:r>
              <a:rPr lang="el-GR" sz="4000" dirty="0" smtClean="0"/>
              <a:t>Η προσέγγιση κοινωνικής υποχρέωσης (3)</a:t>
            </a:r>
            <a:endParaRPr lang="el-GR" sz="4000" dirty="0">
              <a:effectLst/>
            </a:endParaRPr>
          </a:p>
        </p:txBody>
      </p:sp>
      <p:sp>
        <p:nvSpPr>
          <p:cNvPr id="10243" name="Θέση περιεχομένου 2"/>
          <p:cNvSpPr>
            <a:spLocks noGrp="1"/>
          </p:cNvSpPr>
          <p:nvPr>
            <p:ph idx="1"/>
          </p:nvPr>
        </p:nvSpPr>
        <p:spPr>
          <a:xfrm>
            <a:off x="1187450" y="1124744"/>
            <a:ext cx="7956550" cy="4125342"/>
          </a:xfrm>
        </p:spPr>
        <p:txBody>
          <a:bodyPr/>
          <a:lstStyle/>
          <a:p>
            <a:pPr>
              <a:defRPr/>
            </a:pPr>
            <a:r>
              <a:rPr lang="el-GR" sz="2000" dirty="0"/>
              <a:t>Οι μάνατζερ που συμφωνούν με την προσέγγιση κοινωνικής υποχρέωσης υποστηρίζουν τις φιλανθρωπικές συνεισφορές της επιχείρησης, αλλά μόνον επειδή οι πράξεις αυτές ωφελούν την εταιρεία. Αυτές οι φιλανθρωπίες εντάσσονται στις προσπάθειες δημοσίων σχέσεων, με την ελπίδα να αποκτήσει η επιχείρηση καλή φήμη, η οποία σε τελική ανάλυση επηρεάζει τις αποφάσεις των καταναλωτών ή ευνοεί άμεσα τους υπαλλήλους της. Διαφορετικά το κοινωνικό έργο της φιλανθρωπίας θεωρείται ευθύνη των μεμονωμένων ατόμων και όχι της επιχείρησης.</a:t>
            </a:r>
          </a:p>
          <a:p>
            <a:pPr>
              <a:defRPr/>
            </a:pPr>
            <a:r>
              <a:rPr lang="el-GR" sz="2000" dirty="0"/>
              <a:t>Αν και η προσέγγιση κοινωνικής υποχρέωσης έχει επικριθεί έντονα από εκείνους που υποστηρίζουν ότι η απλή συμμόρφωση στις υποχρεώσεις που προβλέπεται από το νόμο είναι ανεπαρκής, οι τάσεις της νομοθεσίας σε τοπικό και κρατικό επίπεδο λειτούργησαν ως μετωπική, πραγματική επίθεση εναντίον μάνατζερ και μετόχων που διαφορετικά θα περιόριζαν την απόκριση των επιχειρήσεων στα κοινωνικά προβλήματα.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21</a:t>
            </a:fld>
            <a:endParaRPr lang="el-GR" dirty="0"/>
          </a:p>
        </p:txBody>
      </p:sp>
    </p:spTree>
    <p:extLst>
      <p:ext uri="{BB962C8B-B14F-4D97-AF65-F5344CB8AC3E}">
        <p14:creationId xmlns:p14="http://schemas.microsoft.com/office/powerpoint/2010/main" val="35635203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315416"/>
            <a:ext cx="7920880" cy="1772816"/>
          </a:xfrm>
        </p:spPr>
        <p:txBody>
          <a:bodyPr/>
          <a:lstStyle/>
          <a:p>
            <a:r>
              <a:rPr lang="el-GR" sz="4000" dirty="0" smtClean="0"/>
              <a:t>Η προσέγγιση κοινωνικής υποχρέωσης (4)</a:t>
            </a:r>
            <a:endParaRPr lang="el-GR" sz="4000" dirty="0">
              <a:effectLst/>
            </a:endParaRPr>
          </a:p>
        </p:txBody>
      </p:sp>
      <p:sp>
        <p:nvSpPr>
          <p:cNvPr id="10243" name="Θέση περιεχομένου 2"/>
          <p:cNvSpPr>
            <a:spLocks noGrp="1"/>
          </p:cNvSpPr>
          <p:nvPr>
            <p:ph idx="1"/>
          </p:nvPr>
        </p:nvSpPr>
        <p:spPr>
          <a:xfrm>
            <a:off x="1187450" y="1385392"/>
            <a:ext cx="7921625" cy="3936702"/>
          </a:xfrm>
        </p:spPr>
        <p:txBody>
          <a:bodyPr/>
          <a:lstStyle/>
          <a:p>
            <a:pPr>
              <a:defRPr/>
            </a:pPr>
            <a:r>
              <a:rPr lang="el-GR" sz="2000" dirty="0"/>
              <a:t>Στις μέρες μας οι επιχειρήσεις έχουν να αντιμετωπίσουν μια πληθώρα νόμων που θα μπορούσαν να χαρακτηρισθούν νόμοι κοινωνικών υποχρεώσεων – διατάγματα που δημιουργούν νέες και αυστηρές υποχρεώσεις στις σύγχρονες επιχειρήσεις για τον περιορισμό της ρύπανσης, την δημιουργία και την διατήρηση ασφαλών χώρων εργασίας, την αποφυγή του αθέμιτου ανταγωνισμού, την ίση μεταχείριση των </a:t>
            </a:r>
            <a:r>
              <a:rPr lang="el-GR" sz="2000" dirty="0" smtClean="0"/>
              <a:t>εργαζομένων</a:t>
            </a:r>
            <a:r>
              <a:rPr lang="en-US" sz="2000" dirty="0" smtClean="0"/>
              <a:t>,</a:t>
            </a:r>
            <a:r>
              <a:rPr lang="el-GR" sz="2000" dirty="0" smtClean="0"/>
              <a:t> κλπ</a:t>
            </a:r>
            <a:r>
              <a:rPr lang="el-GR" sz="2000" dirty="0"/>
              <a:t>.</a:t>
            </a:r>
          </a:p>
          <a:p>
            <a:pPr>
              <a:defRPr/>
            </a:pPr>
            <a:r>
              <a:rPr lang="el-GR" sz="2000" dirty="0"/>
              <a:t>Όλο και περισσότερο, η αδυναμία συμμόρφωσης σε αυτήν την αυξανόμενη νομοθεσία μπορεί να επιφέρει σημαντικές χρηματικές ποινές, τόσο στους μεμονωμένους μάνατζερ όσο και στις επιχειρήσεις, ενώ υπάρχουν και ποινικές ευθύνες που επισύρουν πρόστιμα ή ακόμα και ποινές φυλάκισης.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22</a:t>
            </a:fld>
            <a:endParaRPr lang="el-GR" dirty="0"/>
          </a:p>
        </p:txBody>
      </p:sp>
    </p:spTree>
    <p:extLst>
      <p:ext uri="{BB962C8B-B14F-4D97-AF65-F5344CB8AC3E}">
        <p14:creationId xmlns:p14="http://schemas.microsoft.com/office/powerpoint/2010/main" val="35635203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315416"/>
            <a:ext cx="7920880" cy="1772816"/>
          </a:xfrm>
        </p:spPr>
        <p:txBody>
          <a:bodyPr/>
          <a:lstStyle/>
          <a:p>
            <a:r>
              <a:rPr lang="el-GR" sz="4000" dirty="0" smtClean="0"/>
              <a:t>Η προσέγγιση κοινωνικής υποχρέωσης (5)</a:t>
            </a:r>
            <a:endParaRPr lang="el-GR" sz="4000" dirty="0">
              <a:effectLst/>
            </a:endParaRPr>
          </a:p>
        </p:txBody>
      </p:sp>
      <p:sp>
        <p:nvSpPr>
          <p:cNvPr id="10243" name="Θέση περιεχομένου 2"/>
          <p:cNvSpPr>
            <a:spLocks noGrp="1"/>
          </p:cNvSpPr>
          <p:nvPr>
            <p:ph idx="1"/>
          </p:nvPr>
        </p:nvSpPr>
        <p:spPr>
          <a:xfrm>
            <a:off x="1187450" y="1385392"/>
            <a:ext cx="7921625" cy="3936702"/>
          </a:xfrm>
        </p:spPr>
        <p:txBody>
          <a:bodyPr/>
          <a:lstStyle/>
          <a:p>
            <a:pPr>
              <a:defRPr/>
            </a:pPr>
            <a:r>
              <a:rPr lang="el-GR" sz="2000" dirty="0"/>
              <a:t>Αυτοί που θα ήθελαν να περιορίσουν την απόκριση της διοίκησης στις απαιτήσεις που ορίζονται από το νόμο αντιμετωπίζουν σήμερα την ανάγκη να δείξουν μεγαλύτερο ενδιαφέρον για τις μεταβαλλόμενες κοινωνικές υποχρεώσεις.</a:t>
            </a:r>
          </a:p>
          <a:p>
            <a:pPr>
              <a:defRPr/>
            </a:pPr>
            <a:r>
              <a:rPr lang="el-GR" sz="2000" b="1" dirty="0"/>
              <a:t>Επομένως </a:t>
            </a:r>
            <a:r>
              <a:rPr lang="el-GR" sz="2000" b="1" dirty="0" smtClean="0"/>
              <a:t>η Προσέγγιση Κοινωνικής Υποχρέωσης </a:t>
            </a:r>
            <a:r>
              <a:rPr lang="el-GR" sz="2000" b="1" dirty="0"/>
              <a:t>υποστηρίζει ότι οι μόνες κοινωνικές υποχρεώσεις της επιχείρησης είναι αυτές που επιβάλλονται από τη νομοθεσία. Μια επιχείρηση που εφαρμόζει αυτή τη προσέγγιση διαθέτει μόνο τους απαιτούμενους επιχειρησιακούς πόρους για να εκπληρώσει αυτές τις κοινωνικές  </a:t>
            </a:r>
            <a:r>
              <a:rPr lang="el-GR" sz="2000" b="1" dirty="0" smtClean="0"/>
              <a:t>υποχρεώσεις και </a:t>
            </a:r>
            <a:r>
              <a:rPr lang="el-GR" sz="2000" b="1" dirty="0"/>
              <a:t>δεν προβαίνει σε εθελοντικές ενέργειες.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23</a:t>
            </a:fld>
            <a:endParaRPr lang="el-GR" dirty="0"/>
          </a:p>
        </p:txBody>
      </p:sp>
    </p:spTree>
    <p:extLst>
      <p:ext uri="{BB962C8B-B14F-4D97-AF65-F5344CB8AC3E}">
        <p14:creationId xmlns:p14="http://schemas.microsoft.com/office/powerpoint/2010/main" val="356352039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315416"/>
            <a:ext cx="7920880" cy="1772816"/>
          </a:xfrm>
        </p:spPr>
        <p:txBody>
          <a:bodyPr/>
          <a:lstStyle/>
          <a:p>
            <a:r>
              <a:rPr lang="el-GR" sz="4000" dirty="0" smtClean="0"/>
              <a:t>Η προσέγγιση κοινωνικής υποχρέωσης (6)</a:t>
            </a:r>
            <a:endParaRPr lang="el-GR" sz="4000" dirty="0">
              <a:effectLst/>
            </a:endParaRPr>
          </a:p>
        </p:txBody>
      </p:sp>
      <p:sp>
        <p:nvSpPr>
          <p:cNvPr id="10243" name="Θέση περιεχομένου 2"/>
          <p:cNvSpPr>
            <a:spLocks noGrp="1"/>
          </p:cNvSpPr>
          <p:nvPr>
            <p:ph idx="1"/>
          </p:nvPr>
        </p:nvSpPr>
        <p:spPr>
          <a:xfrm>
            <a:off x="1187450" y="1385392"/>
            <a:ext cx="7921625" cy="3936702"/>
          </a:xfrm>
        </p:spPr>
        <p:txBody>
          <a:bodyPr/>
          <a:lstStyle/>
          <a:p>
            <a:pPr>
              <a:defRPr/>
            </a:pPr>
            <a:r>
              <a:rPr lang="el-GR" sz="2000" dirty="0"/>
              <a:t>Η προσέγγιση αυτή υποστηρίζει ότι οι επιχειρήσεις δεν έχουν μόνο οικονομικούς στόχους, αλλά και κοινωνικές ευθύνες. Οι μάνατζερ που συμφωνούν με αυτή την προσέγγιση λαμβάνουν επιχειρηματικές αποφάσεις που δε βασίζονται μόνο στα οικονομικά κέρδη και στη συμμόρφωση με τη νομοθεσία, αλλά και σε κριτήρια κοινωνικού συμφέροντος.</a:t>
            </a:r>
          </a:p>
          <a:p>
            <a:pPr>
              <a:defRPr/>
            </a:pPr>
            <a:r>
              <a:rPr lang="el-GR" sz="2000" dirty="0"/>
              <a:t>Υπάρχει μια προθυμία στη δαπάνη ορισμένων πόρων της επιχείρησης σε κοινωνικά προγράμματα σε σχέση με τις ανάγκες της ευρύτερης κοινωνίας, χωρίς φυσικά να βλάπτεται οικονομικά η εταιρία.</a:t>
            </a:r>
          </a:p>
          <a:p>
            <a:pPr>
              <a:defRPr/>
            </a:pPr>
            <a:r>
              <a:rPr lang="el-GR" sz="2000" dirty="0"/>
              <a:t>Υπάρχει δηλαδή ενδιαφέρον, για την μεγιστοποίηση των κερδών και της αξίας του </a:t>
            </a:r>
            <a:r>
              <a:rPr lang="el-GR" sz="2000" dirty="0" smtClean="0"/>
              <a:t>Μετοχικού Κεφαλαίου, </a:t>
            </a:r>
            <a:r>
              <a:rPr lang="el-GR" sz="2000" dirty="0"/>
              <a:t>αλλά και η διάθεση να επιτευχθούν αυτοί οι στόχοι στα πλαίσια της κοινωνίας που παρακολουθεί τα προγράμματα κοινωνικής δράσης.</a:t>
            </a:r>
          </a:p>
          <a:p>
            <a:pPr marL="0" indent="0">
              <a:buNone/>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24</a:t>
            </a:fld>
            <a:endParaRPr lang="el-GR" dirty="0"/>
          </a:p>
        </p:txBody>
      </p:sp>
    </p:spTree>
    <p:extLst>
      <p:ext uri="{BB962C8B-B14F-4D97-AF65-F5344CB8AC3E}">
        <p14:creationId xmlns:p14="http://schemas.microsoft.com/office/powerpoint/2010/main" val="17429415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315416"/>
            <a:ext cx="7920880" cy="1772816"/>
          </a:xfrm>
        </p:spPr>
        <p:txBody>
          <a:bodyPr/>
          <a:lstStyle/>
          <a:p>
            <a:r>
              <a:rPr lang="el-GR" sz="4000" dirty="0" smtClean="0"/>
              <a:t>Η προσέγγιση κοινωνικής υποχρέωσης (7)</a:t>
            </a:r>
            <a:endParaRPr lang="el-GR" sz="4000" dirty="0">
              <a:effectLst/>
            </a:endParaRPr>
          </a:p>
        </p:txBody>
      </p:sp>
      <p:sp>
        <p:nvSpPr>
          <p:cNvPr id="10243" name="Θέση περιεχομένου 2"/>
          <p:cNvSpPr>
            <a:spLocks noGrp="1"/>
          </p:cNvSpPr>
          <p:nvPr>
            <p:ph idx="1"/>
          </p:nvPr>
        </p:nvSpPr>
        <p:spPr>
          <a:xfrm>
            <a:off x="1187450" y="1385392"/>
            <a:ext cx="7921625" cy="3936702"/>
          </a:xfrm>
        </p:spPr>
        <p:txBody>
          <a:bodyPr/>
          <a:lstStyle/>
          <a:p>
            <a:pPr>
              <a:defRPr/>
            </a:pPr>
            <a:r>
              <a:rPr lang="el-GR" sz="2000" dirty="0"/>
              <a:t>Οι εταιρίες που ασπάζονται την ΠΚΕ επιζητούν αποδοχή της κοινωνίας για την ανάμιξη τους σε κοινωνικές δραστηριότητες και επιθυμούν να θεωρούνται </a:t>
            </a:r>
            <a:r>
              <a:rPr lang="el-GR" sz="2000" dirty="0" err="1"/>
              <a:t>΄καλοί</a:t>
            </a:r>
            <a:r>
              <a:rPr lang="el-GR" sz="2000" dirty="0"/>
              <a:t> </a:t>
            </a:r>
            <a:r>
              <a:rPr lang="el-GR" sz="2000" dirty="0" err="1"/>
              <a:t>πολίτες΄</a:t>
            </a:r>
            <a:r>
              <a:rPr lang="el-GR" sz="2000" dirty="0"/>
              <a:t>. Γι’ αυτόν το λόγο, πρέπει να γίνονται πολλές προσπάθειες στον τομέα των δημοσίων σχέσεων, έτσι ώστε οι επιχειρήσεις να κερδίζουν την επιδοκιμασία της κοινής γνώμης.</a:t>
            </a:r>
          </a:p>
          <a:p>
            <a:pPr>
              <a:defRPr/>
            </a:pPr>
            <a:r>
              <a:rPr lang="el-GR" sz="2000" dirty="0"/>
              <a:t>Οι μάνατζερ αυτών των επιχειρήσεων συνεργάζονται με κοινωνικές υπηρεσίες για να καθορίσουν τις διαστάσεις των τρεχόντων κοινωνικών προβλημάτων και να ανακαλύπτουν τρόπους με τους οποίους μπορούν οι επιχειρήσεις να συμβάλουν στην επίλυση αυτών των προβλημάτων. Επίσης οι εργαζόμενοι ενθαρρύνονται να συμμετέχουν σε τοπικά κοινωνικά προγράμματα, ενώ οι επιχειρήσεις συχνά ανταμείβουν τους υπαλλήλους που παίρνουν μέρος σε αυτά.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25</a:t>
            </a:fld>
            <a:endParaRPr lang="el-GR" dirty="0"/>
          </a:p>
        </p:txBody>
      </p:sp>
    </p:spTree>
    <p:extLst>
      <p:ext uri="{BB962C8B-B14F-4D97-AF65-F5344CB8AC3E}">
        <p14:creationId xmlns:p14="http://schemas.microsoft.com/office/powerpoint/2010/main" val="17429415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315416"/>
            <a:ext cx="7920880" cy="1772816"/>
          </a:xfrm>
        </p:spPr>
        <p:txBody>
          <a:bodyPr/>
          <a:lstStyle/>
          <a:p>
            <a:r>
              <a:rPr lang="el-GR" sz="4000" dirty="0" smtClean="0"/>
              <a:t>Η προσέγγιση κοινωνικής υποχρέωσης (8)</a:t>
            </a:r>
            <a:endParaRPr lang="el-GR" sz="4000" dirty="0">
              <a:effectLst/>
            </a:endParaRPr>
          </a:p>
        </p:txBody>
      </p:sp>
      <p:sp>
        <p:nvSpPr>
          <p:cNvPr id="10243" name="Θέση περιεχομένου 2"/>
          <p:cNvSpPr>
            <a:spLocks noGrp="1"/>
          </p:cNvSpPr>
          <p:nvPr>
            <p:ph idx="1"/>
          </p:nvPr>
        </p:nvSpPr>
        <p:spPr>
          <a:xfrm>
            <a:off x="1187450" y="1385392"/>
            <a:ext cx="7921625" cy="3936702"/>
          </a:xfrm>
        </p:spPr>
        <p:txBody>
          <a:bodyPr/>
          <a:lstStyle/>
          <a:p>
            <a:pPr>
              <a:defRPr/>
            </a:pPr>
            <a:r>
              <a:rPr lang="el-GR" sz="2000" dirty="0"/>
              <a:t>Επιπλέον η πολιτική της εταιρίας ενθαρρύνει και υποστηρίζει την κοινωνικά επιθυμητή μεμονωμένη δράση με δραστηριότητες όπως η ενίσχυση των φιλανθρωπικών εισφορών των εργαζομένων με κεφάλαια της εταιρίας</a:t>
            </a:r>
            <a:r>
              <a:rPr lang="el-GR" sz="2000" dirty="0" smtClean="0"/>
              <a:t>.</a:t>
            </a:r>
          </a:p>
          <a:p>
            <a:pPr>
              <a:defRPr/>
            </a:pPr>
            <a:r>
              <a:rPr lang="el-GR" sz="2000" dirty="0"/>
              <a:t>Αν οι εταιρίες αυτές διαπιστώσουν ότι οι ενέργειες τους συμβάλλουν θετικά στα τρέχοντα κοινωνικά προβλήματα, τότε εφαρμόζουν την κατασταλτική προσαρμογή. Αυτό σημαίνει ότι, στις περιπτώσεις που η συμμετοχή της εταιρίας στην επίλυση κάποιου προβλήματος είναι αναγκαία, η επιχείρηση θα ενεργεί με σκοπό να προσφέρει κάποια λύση. </a:t>
            </a:r>
          </a:p>
          <a:p>
            <a:pPr>
              <a:defRPr/>
            </a:pPr>
            <a:r>
              <a:rPr lang="el-GR" sz="2000" dirty="0"/>
              <a:t>Παράδειγμα τέτοιων ενεργειών είναι η αποζημίωση των ατόμων που υπέστησαν κάποια οργανική βλάβη από τη ρύπανση την οποία προκάλεσε η εταιρία, η </a:t>
            </a:r>
            <a:r>
              <a:rPr lang="el-GR" sz="2000" dirty="0" smtClean="0"/>
              <a:t>δαπάνη </a:t>
            </a:r>
            <a:r>
              <a:rPr lang="el-GR" sz="2000" dirty="0"/>
              <a:t>χρηματικών ποσών για τη διατήρηση του ελέγχου της ρύπανσης σε υψηλά </a:t>
            </a:r>
            <a:r>
              <a:rPr lang="el-GR" sz="2000" dirty="0" smtClean="0"/>
              <a:t>επίπεδα.</a:t>
            </a:r>
            <a:endParaRPr lang="el-GR" sz="2000" b="1"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26</a:t>
            </a:fld>
            <a:endParaRPr lang="el-GR" dirty="0"/>
          </a:p>
        </p:txBody>
      </p:sp>
    </p:spTree>
    <p:extLst>
      <p:ext uri="{BB962C8B-B14F-4D97-AF65-F5344CB8AC3E}">
        <p14:creationId xmlns:p14="http://schemas.microsoft.com/office/powerpoint/2010/main" val="17429415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315416"/>
            <a:ext cx="7920880" cy="1772816"/>
          </a:xfrm>
        </p:spPr>
        <p:txBody>
          <a:bodyPr/>
          <a:lstStyle/>
          <a:p>
            <a:r>
              <a:rPr lang="el-GR" sz="4000" dirty="0" smtClean="0"/>
              <a:t>Η προσέγγιση κοινωνικής υποχρέωσης (9)</a:t>
            </a:r>
            <a:endParaRPr lang="el-GR" sz="4000" dirty="0">
              <a:effectLst/>
            </a:endParaRPr>
          </a:p>
        </p:txBody>
      </p:sp>
      <p:sp>
        <p:nvSpPr>
          <p:cNvPr id="10243" name="Θέση περιεχομένου 2"/>
          <p:cNvSpPr>
            <a:spLocks noGrp="1"/>
          </p:cNvSpPr>
          <p:nvPr>
            <p:ph idx="1"/>
          </p:nvPr>
        </p:nvSpPr>
        <p:spPr>
          <a:xfrm>
            <a:off x="1187450" y="1385392"/>
            <a:ext cx="7921625" cy="3936702"/>
          </a:xfrm>
        </p:spPr>
        <p:txBody>
          <a:bodyPr/>
          <a:lstStyle/>
          <a:p>
            <a:pPr>
              <a:defRPr/>
            </a:pPr>
            <a:r>
              <a:rPr lang="el-GR" sz="2000" b="1" dirty="0"/>
              <a:t>Αυτό που θα πρέπει να θυμόμαστε </a:t>
            </a:r>
            <a:r>
              <a:rPr lang="el-GR" sz="2000" b="1" dirty="0" smtClean="0"/>
              <a:t>είναι: Ότι </a:t>
            </a:r>
            <a:r>
              <a:rPr lang="el-GR" sz="2000" b="1" dirty="0"/>
              <a:t>η προσέγγιση  κοινωνικής ευθύνης υποστηρίζει ότι μια επιχείρηση έχει οικονομικές και κοινωνικές ευθύνες. Οι οικονομικές ευθύνες αφορούν την μεγιστοποίηση των κερδών  και την αύξηση της αξίας των μετοχών. Οι κοινωνικές ευθύνες αφορούν τη συμμετοχή της επιχείρησης στην αντιμετώπιση κοινωνικών προβλημάτων, αρκεί να μην επηρεάζεται αρνητικά η οικονομική ευημερία της εταιρίας. Αυτή η προσέγγιση αναγνωρίζει τις υπάρχουσες  ομάδες κοινωνικής δράσης και τις υποστηρίζει, προτρέποντας τους μάνατζερ και τους εργαζόμενους να κάνουν το ίδιο. Η προσέγγιση αυτή αντιμετωπίζει τα κοινωνικά προβλήματα μέσω της κατασταλτικής προσαρμογής, διαδικασίας αντίδρασης στα κοινωνικά προβλήματα.</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27</a:t>
            </a:fld>
            <a:endParaRPr lang="el-GR" dirty="0"/>
          </a:p>
        </p:txBody>
      </p:sp>
    </p:spTree>
    <p:extLst>
      <p:ext uri="{BB962C8B-B14F-4D97-AF65-F5344CB8AC3E}">
        <p14:creationId xmlns:p14="http://schemas.microsoft.com/office/powerpoint/2010/main" val="17429415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0"/>
            <a:ext cx="7920880" cy="1772816"/>
          </a:xfrm>
        </p:spPr>
        <p:txBody>
          <a:bodyPr/>
          <a:lstStyle/>
          <a:p>
            <a:r>
              <a:rPr lang="el-GR" sz="4000" dirty="0" smtClean="0">
                <a:effectLst/>
              </a:rPr>
              <a:t>Προσέγγιση κοινωνικής απόκρισης (1)</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a:t>Η προσέγγιση κοινωνικής απόκρισης θεωρεί ότι μια επιχείρηση δεν έχει μόνο οικονομικούς και κοινωνικούς στόχους, αλλά πρέπει επίσης να προβλέπει και μελλοντικά κοινωνικά προβλήματα και να ενεργεί από τώρα προληπτικά για την αντιμετώπισή τους. Συγκριτικά με τις άλλες δυο προσεγγίσεις που παρουσιάστηκαν σε αυτό το κεφάλαιο, η προσέγγιση αυτή έχει τις περισσότερες απαιτήσεις:</a:t>
            </a:r>
          </a:p>
          <a:p>
            <a:pPr marL="609600" indent="-609600">
              <a:buFont typeface="Wingdings" pitchFamily="2" charset="2"/>
              <a:buAutoNum type="arabicPeriod"/>
              <a:defRPr/>
            </a:pPr>
            <a:r>
              <a:rPr lang="el-GR" sz="2000" dirty="0"/>
              <a:t>Η επιχείρηση πρέπει να προβλέπει μελλοντικά κοινωνικά προβλήματα και να τα αντιμετωπίζει πριν εκδηλωθούν.</a:t>
            </a:r>
          </a:p>
          <a:p>
            <a:pPr marL="609600" indent="-609600">
              <a:buFont typeface="Wingdings" pitchFamily="2" charset="2"/>
              <a:buAutoNum type="arabicPeriod"/>
              <a:defRPr/>
            </a:pPr>
            <a:r>
              <a:rPr lang="el-GR" sz="2000" dirty="0"/>
              <a:t>Για την αντιμετώπιση των μελλοντικών κοινωνικών προβλημάτων, η επιχείρηση πρέπει να χρησιμοποιεί σήμερα τους πόρους της για μελλοντικό κοινωνικό όφελος, γεγονός που επηρεάζει αρνητικά τη μεγιστοποίηση των κερδών στο παρόν</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28</a:t>
            </a:fld>
            <a:endParaRPr lang="el-GR" dirty="0"/>
          </a:p>
        </p:txBody>
      </p:sp>
    </p:spTree>
    <p:extLst>
      <p:ext uri="{BB962C8B-B14F-4D97-AF65-F5344CB8AC3E}">
        <p14:creationId xmlns:p14="http://schemas.microsoft.com/office/powerpoint/2010/main" val="10946673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0"/>
            <a:ext cx="7920880" cy="1772816"/>
          </a:xfrm>
        </p:spPr>
        <p:txBody>
          <a:bodyPr/>
          <a:lstStyle/>
          <a:p>
            <a:r>
              <a:rPr lang="el-GR" sz="4000" dirty="0"/>
              <a:t>Προσέγγιση κοινωνικής απόκρισης </a:t>
            </a:r>
            <a:r>
              <a:rPr lang="el-GR" sz="4000" dirty="0" smtClean="0"/>
              <a:t>(2)</a:t>
            </a:r>
            <a:endParaRPr lang="el-GR" sz="4000" dirty="0">
              <a:effectLst/>
            </a:endParaRPr>
          </a:p>
        </p:txBody>
      </p:sp>
      <p:sp>
        <p:nvSpPr>
          <p:cNvPr id="10243" name="Θέση περιεχομένου 2"/>
          <p:cNvSpPr>
            <a:spLocks noGrp="1"/>
          </p:cNvSpPr>
          <p:nvPr>
            <p:ph idx="1"/>
          </p:nvPr>
        </p:nvSpPr>
        <p:spPr>
          <a:xfrm>
            <a:off x="1187450" y="1628800"/>
            <a:ext cx="7921625" cy="4008710"/>
          </a:xfrm>
        </p:spPr>
        <p:txBody>
          <a:bodyPr/>
          <a:lstStyle/>
          <a:p>
            <a:pPr marL="0" indent="0">
              <a:buNone/>
              <a:defRPr/>
            </a:pPr>
            <a:r>
              <a:rPr lang="el-GR" sz="2000" dirty="0"/>
              <a:t>Μια εταιρία που υποστηρίζει αυτή την προσέγγιση πιστεύει ότι η </a:t>
            </a:r>
            <a:r>
              <a:rPr lang="el-GR" sz="2000" dirty="0" err="1"/>
              <a:t>΄καλή</a:t>
            </a:r>
            <a:r>
              <a:rPr lang="el-GR" sz="2000" dirty="0"/>
              <a:t> </a:t>
            </a:r>
            <a:r>
              <a:rPr lang="el-GR" sz="2000" dirty="0" err="1"/>
              <a:t>διαγωγή΄</a:t>
            </a:r>
            <a:r>
              <a:rPr lang="el-GR" sz="2000" dirty="0"/>
              <a:t> μιας επιχείρησης συνίσταται στην ανάληψη ενός προληπτικού ρόλου στην κοινωνία, δηλαδή στο να χρησιμοποιεί τη δύναμή της για τη βελτίωση της κοινωνίας. Αυτές οι ενέργειες θα ωφελήσουν τελικά την επιχείρηση, επειδή η εταιρία δραστηριοποιείται εντός της κοινωνίας.</a:t>
            </a:r>
          </a:p>
          <a:p>
            <a:pPr marL="0" indent="0">
              <a:buNone/>
              <a:defRPr/>
            </a:pPr>
            <a:r>
              <a:rPr lang="el-GR" sz="2000" dirty="0"/>
              <a:t>Ένα παράδειγμα εφαρμογής της προσέγγισης κοινωνικής απόκρισης είναι η χρηματοδότηση από την εταιρία ενός προγράμματος καταπολέμησης των ναρκωτικών στα σχολεία. Το μελλοντικό κέρδος από αυτή τη δραστηριότητα είναι ένα υγιέστατο εργατικό δυναμικό στο μέλλον, παρά το γεγονός ότι η εταιρία μπορεί να μην αντιμετωπίζει προβλήματα με ναρκωτικά στο χώρο εργασίας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29</a:t>
            </a:fld>
            <a:endParaRPr lang="el-GR" dirty="0"/>
          </a:p>
        </p:txBody>
      </p:sp>
    </p:spTree>
    <p:extLst>
      <p:ext uri="{BB962C8B-B14F-4D97-AF65-F5344CB8AC3E}">
        <p14:creationId xmlns:p14="http://schemas.microsoft.com/office/powerpoint/2010/main" val="255630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l-GR" smtClean="0"/>
              <a:t>Χρηματοδότηση</a:t>
            </a:r>
          </a:p>
        </p:txBody>
      </p:sp>
      <p:sp>
        <p:nvSpPr>
          <p:cNvPr id="6147" name="Content Placeholder 2"/>
          <p:cNvSpPr>
            <a:spLocks noGrp="1"/>
          </p:cNvSpPr>
          <p:nvPr>
            <p:ph sz="half" idx="1"/>
          </p:nvPr>
        </p:nvSpPr>
        <p:spPr>
          <a:xfrm>
            <a:off x="1115616" y="1340768"/>
            <a:ext cx="7848872" cy="4525963"/>
          </a:xfrm>
        </p:spPr>
        <p:txBody>
          <a:bodyPr/>
          <a:lstStyle/>
          <a:p>
            <a:pPr eaLnBrk="1" hangingPunct="1"/>
            <a:r>
              <a:rPr lang="el-GR" sz="2400" dirty="0" smtClean="0"/>
              <a:t>Το παρόν εκπαιδευτικό υλικό έχει αναπτυχθεί στα πλαίσια του εκπαιδευτικού έργου του διδάσκοντα.</a:t>
            </a:r>
            <a:endParaRPr lang="en-US" sz="2400" dirty="0" smtClean="0"/>
          </a:p>
          <a:p>
            <a:pPr eaLnBrk="1" hangingPunct="1"/>
            <a:r>
              <a:rPr lang="el-GR" sz="2400" dirty="0" smtClean="0"/>
              <a:t>Το έργο «</a:t>
            </a:r>
            <a:r>
              <a:rPr lang="el-GR" sz="2400" b="1" dirty="0"/>
              <a:t>Ανοικτά Ακαδημαϊκά Μαθήματα στο </a:t>
            </a:r>
            <a:r>
              <a:rPr lang="en-US" sz="2400" b="1" dirty="0"/>
              <a:t>TEI </a:t>
            </a:r>
            <a:r>
              <a:rPr lang="el-GR" sz="2400" b="1"/>
              <a:t>Δυτικής Μακεδονίας</a:t>
            </a:r>
            <a:r>
              <a:rPr lang="el-GR" sz="2400" smtClean="0"/>
              <a:t>» </a:t>
            </a:r>
            <a:r>
              <a:rPr lang="el-GR" sz="2400" dirty="0" smtClean="0"/>
              <a:t>έχει χρηματοδοτήσει μόνο τη αναδιαμόρφωση του εκπαιδευτικού υλικού. </a:t>
            </a:r>
          </a:p>
          <a:p>
            <a:pPr eaLnBrk="1" hangingPunct="1"/>
            <a:r>
              <a:rPr lang="el-GR" sz="2400" dirty="0" smtClean="0"/>
              <a:t>Το έργο υλοποιείται στο πλαίσιο του Επιχειρησιακού Προγράμματος «Εκπαίδευση και Δια Βίου Μάθηση» και συγχρηματοδοτείται από την Ευρωπαϊκή Ένωση (Ευρωπαϊκό Κοινωνικό Ταμείο) και από εθνικούς πόρους.</a:t>
            </a:r>
          </a:p>
        </p:txBody>
      </p:sp>
      <p:sp>
        <p:nvSpPr>
          <p:cNvPr id="6148" name="Θέση αριθμού διαφάνειας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745D73-7E34-4E1D-A7C8-80921272BDBF}" type="slidenum">
              <a:rPr lang="el-GR" smtClean="0"/>
              <a:pPr fontAlgn="base">
                <a:spcBef>
                  <a:spcPct val="0"/>
                </a:spcBef>
                <a:spcAft>
                  <a:spcPct val="0"/>
                </a:spcAft>
                <a:defRPr/>
              </a:pPr>
              <a:t>3</a:t>
            </a:fld>
            <a:endParaRPr lang="el-GR" smtClean="0"/>
          </a:p>
        </p:txBody>
      </p:sp>
      <p:sp>
        <p:nvSpPr>
          <p:cNvPr id="2" name="Θέση περιεχομένου 1"/>
          <p:cNvSpPr>
            <a:spLocks noGrp="1"/>
          </p:cNvSpPr>
          <p:nvPr>
            <p:ph sz="half" idx="2"/>
          </p:nvPr>
        </p:nvSpPr>
        <p:spPr/>
        <p:txBody>
          <a:bodyPr/>
          <a:lstStyle/>
          <a:p>
            <a:endParaRPr lang="el-G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171400"/>
            <a:ext cx="7920880" cy="1714202"/>
          </a:xfrm>
        </p:spPr>
        <p:txBody>
          <a:bodyPr/>
          <a:lstStyle/>
          <a:p>
            <a:r>
              <a:rPr lang="el-GR" sz="4000" dirty="0"/>
              <a:t>Προσέγγιση κοινωνικής απόκρισης </a:t>
            </a:r>
            <a:r>
              <a:rPr lang="el-GR" sz="4000" dirty="0" smtClean="0"/>
              <a:t>(3)</a:t>
            </a:r>
            <a:endParaRPr lang="el-GR" sz="4000" dirty="0">
              <a:effectLst/>
            </a:endParaRPr>
          </a:p>
        </p:txBody>
      </p:sp>
      <p:sp>
        <p:nvSpPr>
          <p:cNvPr id="10243" name="Θέση περιεχομένου 2"/>
          <p:cNvSpPr>
            <a:spLocks noGrp="1"/>
          </p:cNvSpPr>
          <p:nvPr>
            <p:ph idx="1"/>
          </p:nvPr>
        </p:nvSpPr>
        <p:spPr>
          <a:xfrm>
            <a:off x="1187450" y="1628800"/>
            <a:ext cx="7921625" cy="4008710"/>
          </a:xfrm>
        </p:spPr>
        <p:txBody>
          <a:bodyPr/>
          <a:lstStyle/>
          <a:p>
            <a:pPr marL="0" indent="0">
              <a:buNone/>
              <a:defRPr/>
            </a:pPr>
            <a:r>
              <a:rPr lang="el-GR" sz="2000" dirty="0"/>
              <a:t>Μια εταιρία που πιστεύει στην κοινωνική απόκριση επιδιώκει να συμμετέχει στην κοινωνία και ενθαρρύνει τους εργαζόμενους να κάνουν το ίδιο. Απαιτείται μεγάλη προσπάθεια για να είναι η επιχείρηση συνεχώς ενημερωμένη για τα κοινωνικά προβλήματα, ιδιαίτερα όταν πρόκειται για νέα προβλήματα.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30</a:t>
            </a:fld>
            <a:endParaRPr lang="el-GR" dirty="0"/>
          </a:p>
        </p:txBody>
      </p:sp>
    </p:spTree>
    <p:extLst>
      <p:ext uri="{BB962C8B-B14F-4D97-AF65-F5344CB8AC3E}">
        <p14:creationId xmlns:p14="http://schemas.microsoft.com/office/powerpoint/2010/main" val="22601140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171400"/>
            <a:ext cx="7920880" cy="1714202"/>
          </a:xfrm>
        </p:spPr>
        <p:txBody>
          <a:bodyPr/>
          <a:lstStyle/>
          <a:p>
            <a:r>
              <a:rPr lang="el-GR" sz="4000" dirty="0"/>
              <a:t>Προσέγγιση κοινωνικής απόκρισης </a:t>
            </a:r>
            <a:r>
              <a:rPr lang="el-GR" sz="4000" dirty="0" smtClean="0"/>
              <a:t>(4)</a:t>
            </a:r>
            <a:endParaRPr lang="el-GR" sz="4000" dirty="0">
              <a:effectLst/>
            </a:endParaRPr>
          </a:p>
        </p:txBody>
      </p:sp>
      <p:sp>
        <p:nvSpPr>
          <p:cNvPr id="10243" name="Θέση περιεχομένου 2"/>
          <p:cNvSpPr>
            <a:spLocks noGrp="1"/>
          </p:cNvSpPr>
          <p:nvPr>
            <p:ph idx="1"/>
          </p:nvPr>
        </p:nvSpPr>
        <p:spPr>
          <a:xfrm>
            <a:off x="1187450" y="1628800"/>
            <a:ext cx="7921625" cy="4008710"/>
          </a:xfrm>
        </p:spPr>
        <p:txBody>
          <a:bodyPr/>
          <a:lstStyle/>
          <a:p>
            <a:pPr marL="0" indent="0">
              <a:buNone/>
              <a:defRPr/>
            </a:pPr>
            <a:r>
              <a:rPr lang="el-GR" sz="2000" dirty="0"/>
              <a:t>Αυτή η προσέγγιση επιβάλλει στις εταιρίες να τηρούν στάση προληπτικής προσαρμογής. Τα μελλοντικά προβλήματα είναι αναμενόμενα και γίνονται ενέργειες είτε για να προλαμβάνονται είτε για να μη γιγαντώνονται. Η εταιρία που εφαρμόζει αυτή την προσέγγιση δεν υποστηρίζει μόνο τους ισχύοντες νόμους, αλλά επιδιώκει και την ψήφιση νέας νομοθεσίας για την ικανοποίηση των μελλοντικών κοινωνικών αναγκών</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31</a:t>
            </a:fld>
            <a:endParaRPr lang="el-GR" dirty="0"/>
          </a:p>
        </p:txBody>
      </p:sp>
    </p:spTree>
    <p:extLst>
      <p:ext uri="{BB962C8B-B14F-4D97-AF65-F5344CB8AC3E}">
        <p14:creationId xmlns:p14="http://schemas.microsoft.com/office/powerpoint/2010/main" val="50053333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171400"/>
            <a:ext cx="7920880" cy="1714202"/>
          </a:xfrm>
        </p:spPr>
        <p:txBody>
          <a:bodyPr/>
          <a:lstStyle/>
          <a:p>
            <a:r>
              <a:rPr lang="el-GR" sz="4000" dirty="0"/>
              <a:t>Προσέγγιση κοινωνικής απόκρισης </a:t>
            </a:r>
            <a:r>
              <a:rPr lang="el-GR" sz="4000" dirty="0" smtClean="0"/>
              <a:t>(5)</a:t>
            </a:r>
            <a:endParaRPr lang="el-GR" sz="4000" dirty="0">
              <a:effectLst/>
            </a:endParaRPr>
          </a:p>
        </p:txBody>
      </p:sp>
      <p:sp>
        <p:nvSpPr>
          <p:cNvPr id="10243" name="Θέση περιεχομένου 2"/>
          <p:cNvSpPr>
            <a:spLocks noGrp="1"/>
          </p:cNvSpPr>
          <p:nvPr>
            <p:ph idx="1"/>
          </p:nvPr>
        </p:nvSpPr>
        <p:spPr>
          <a:xfrm>
            <a:off x="1187450" y="1628800"/>
            <a:ext cx="7921625" cy="4008710"/>
          </a:xfrm>
        </p:spPr>
        <p:txBody>
          <a:bodyPr/>
          <a:lstStyle/>
          <a:p>
            <a:pPr marL="0" indent="0">
              <a:buNone/>
              <a:defRPr/>
            </a:pPr>
            <a:r>
              <a:rPr lang="el-GR" sz="2000" dirty="0"/>
              <a:t>Επίσης η εταιρία μπορεί ακόμη να χρησιμοποιεί τη μοναδική ειδίκευση της σε έρευνα και ανάπτυξη για να εφαρμόζει τεχνολογία που να ικανοποιεί τις προβλεπόμενες κοινωνικές ανάγκες. Οι εταιρίες  που ακολουθούν αυτή την πολιτική μπορεί να αναλαμβάνουν πρωτοβουλίες στον κλάδο τους για να επιβάλουν νέα πρότυπα απόδοσης, αυστηρότερα από εκείνα που επιβάλλονται από τη νομοθεσία, με την αιτιολογία ότι αυτά τα αυστηρότερα πρότυπα ωφελούν την κοινωνία, δίνουν στην εταιρία φήμη κοινωνικά ευαισθητοποιημένης εταιρίας και περιορίζουν την κρατική παρέμβαση και θεσμοθέτηση.</a:t>
            </a:r>
          </a:p>
          <a:p>
            <a:pPr marL="0" indent="0">
              <a:buNone/>
              <a:defRPr/>
            </a:pPr>
            <a:r>
              <a:rPr lang="el-GR" sz="2000" dirty="0"/>
              <a:t>Η εφαρμογή της προληπτικής προσαρμογής μπορεί να είναι οικονομικά επιζήμια για την εταιρία, αλλά είναι δικαιολογημένη λόγω του ότι συμβάλλει στη βελτίωση της κοινωνίας στην οποία λειτουργεί η εταιρία</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32</a:t>
            </a:fld>
            <a:endParaRPr lang="el-GR" dirty="0"/>
          </a:p>
        </p:txBody>
      </p:sp>
    </p:spTree>
    <p:extLst>
      <p:ext uri="{BB962C8B-B14F-4D97-AF65-F5344CB8AC3E}">
        <p14:creationId xmlns:p14="http://schemas.microsoft.com/office/powerpoint/2010/main" val="5005333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171400"/>
            <a:ext cx="7920880" cy="1714202"/>
          </a:xfrm>
        </p:spPr>
        <p:txBody>
          <a:bodyPr/>
          <a:lstStyle/>
          <a:p>
            <a:r>
              <a:rPr lang="el-GR" sz="4000" dirty="0"/>
              <a:t>Προσέγγιση κοινωνικής απόκρισης </a:t>
            </a:r>
            <a:r>
              <a:rPr lang="el-GR" sz="4000" dirty="0" smtClean="0"/>
              <a:t>(6)</a:t>
            </a:r>
            <a:endParaRPr lang="el-GR" sz="4000" dirty="0">
              <a:effectLst/>
            </a:endParaRPr>
          </a:p>
        </p:txBody>
      </p:sp>
      <p:sp>
        <p:nvSpPr>
          <p:cNvPr id="10243" name="Θέση περιεχομένου 2"/>
          <p:cNvSpPr>
            <a:spLocks noGrp="1"/>
          </p:cNvSpPr>
          <p:nvPr>
            <p:ph idx="1"/>
          </p:nvPr>
        </p:nvSpPr>
        <p:spPr>
          <a:xfrm>
            <a:off x="1187450" y="1628800"/>
            <a:ext cx="7921625" cy="4008710"/>
          </a:xfrm>
        </p:spPr>
        <p:txBody>
          <a:bodyPr/>
          <a:lstStyle/>
          <a:p>
            <a:pPr marL="0" indent="0">
              <a:buNone/>
              <a:defRPr/>
            </a:pPr>
            <a:r>
              <a:rPr lang="el-GR" sz="2000" b="1" dirty="0"/>
              <a:t>Τι πρέπει να θυμόμαστε:</a:t>
            </a:r>
          </a:p>
          <a:p>
            <a:pPr marL="0" indent="0">
              <a:buNone/>
              <a:defRPr/>
            </a:pPr>
            <a:r>
              <a:rPr lang="el-GR" sz="2000" b="1" dirty="0"/>
              <a:t>Η προσέγγιση κοινωνικής απόκρισης υποστηρίζει ότι οι επιχειρήσεις δεν έχουν μόνο  οικονομικές και κοινωνικές ευθύνες, αλλά πρέπει επίσης να προβλέψουν  μελλοντικά κοινωνικά προβλήματα και να διαθέτουν ορισμένους από τους πόρους τους για την αντιμετώπισή τους. Αυτό επιτυγχάνεται με την προληπτική προσαρμογή, δηλαδή με την πρόβλεψη και την αντιμετώπιση των μελλοντικών  προβλημάτων  σήμερα. Ορισμένα από τα προβλήματα μπορεί  να  μην  σχετίζονται άμεσα  με την επιχείρηση, αλλά η επίλυσή τους  θα ωφελήσει την κοινωνία γενικότερα. Πρόκειται για μια πολύ ανοιχτή προσέγγιση που αποδέχεται την ευθύνη των στελεχών απέναντι στους ιδιοκτήτες  της επιχείρησης (μετόχους), αλλά και γενικότερα απέναντι στην κοινωνία. </a:t>
            </a: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33</a:t>
            </a:fld>
            <a:endParaRPr lang="el-GR" dirty="0"/>
          </a:p>
        </p:txBody>
      </p:sp>
    </p:spTree>
    <p:extLst>
      <p:ext uri="{BB962C8B-B14F-4D97-AF65-F5344CB8AC3E}">
        <p14:creationId xmlns:p14="http://schemas.microsoft.com/office/powerpoint/2010/main" val="5005333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(1)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a:t>Armstrong</a:t>
            </a:r>
            <a:r>
              <a:rPr lang="el-GR" sz="2000" dirty="0"/>
              <a:t>, G. &amp; </a:t>
            </a:r>
            <a:r>
              <a:rPr lang="el-GR" sz="2000" dirty="0" err="1"/>
              <a:t>Kotler</a:t>
            </a:r>
            <a:r>
              <a:rPr lang="el-GR" sz="2000" dirty="0"/>
              <a:t> P. (2009). Εισαγωγή στο Μάρκετινγκ. Εκδόσεις Επίκεντρο, Αθήνα.</a:t>
            </a:r>
          </a:p>
          <a:p>
            <a:r>
              <a:rPr lang="en-US" sz="2000" dirty="0"/>
              <a:t>Drucker, P. (1973). Management: Tasks, Responsibilities, Practices. New York, NY.</a:t>
            </a:r>
            <a:endParaRPr lang="el-GR" sz="2000" dirty="0"/>
          </a:p>
          <a:p>
            <a:r>
              <a:rPr lang="en-US" sz="2000" dirty="0"/>
              <a:t>Haas </a:t>
            </a:r>
            <a:r>
              <a:rPr lang="en-US" sz="2000" dirty="0" err="1"/>
              <a:t>Edersheim</a:t>
            </a:r>
            <a:r>
              <a:rPr lang="en-US" sz="2000" dirty="0"/>
              <a:t>, E. (2009). Peter Drucker </a:t>
            </a:r>
            <a:r>
              <a:rPr lang="el-GR" sz="2000" dirty="0"/>
              <a:t>ο Γκουρού του Μάνατζμεντ</a:t>
            </a:r>
            <a:r>
              <a:rPr lang="en-US" sz="2000" dirty="0"/>
              <a:t>. </a:t>
            </a:r>
            <a:r>
              <a:rPr lang="el-GR" sz="2000" dirty="0"/>
              <a:t>Εκδόσεις Επίκεντρο, Αθήνα.</a:t>
            </a:r>
          </a:p>
          <a:p>
            <a:r>
              <a:rPr lang="en-US" sz="2000" dirty="0" err="1" smtClean="0"/>
              <a:t>Handbuch</a:t>
            </a:r>
            <a:r>
              <a:rPr lang="en-US" sz="2000" dirty="0"/>
              <a:t>, C. C., </a:t>
            </a:r>
            <a:r>
              <a:rPr lang="en-US" sz="2000" dirty="0" err="1"/>
              <a:t>Habisch</a:t>
            </a:r>
            <a:r>
              <a:rPr lang="en-US" sz="2000" dirty="0"/>
              <a:t>, A., </a:t>
            </a:r>
            <a:r>
              <a:rPr lang="en-US" sz="2000" dirty="0" err="1"/>
              <a:t>Schmidpeter</a:t>
            </a:r>
            <a:r>
              <a:rPr lang="en-US" sz="2000" dirty="0"/>
              <a:t>, R. &amp; </a:t>
            </a:r>
            <a:r>
              <a:rPr lang="en-US" sz="2000" dirty="0" err="1"/>
              <a:t>Neureiter</a:t>
            </a:r>
            <a:r>
              <a:rPr lang="en-US" sz="2000" dirty="0"/>
              <a:t>, M. (2008). </a:t>
            </a:r>
            <a:r>
              <a:rPr lang="en-US" sz="2000" dirty="0" err="1"/>
              <a:t>Handbuch</a:t>
            </a:r>
            <a:r>
              <a:rPr lang="en-US" sz="2000" dirty="0"/>
              <a:t> Corporate Citizenship. Springer </a:t>
            </a:r>
            <a:r>
              <a:rPr lang="en-US" sz="2000" dirty="0" err="1"/>
              <a:t>Verlag</a:t>
            </a:r>
            <a:r>
              <a:rPr lang="en-US" sz="2000" dirty="0"/>
              <a:t>,  Berlin.</a:t>
            </a:r>
            <a:endParaRPr lang="el-GR" sz="2000" dirty="0"/>
          </a:p>
          <a:p>
            <a:r>
              <a:rPr lang="el-GR" sz="2000" dirty="0" err="1" smtClean="0"/>
              <a:t>Kotler</a:t>
            </a:r>
            <a:r>
              <a:rPr lang="el-GR" sz="2000" dirty="0" smtClean="0"/>
              <a:t>, </a:t>
            </a:r>
            <a:r>
              <a:rPr lang="el-GR" sz="2000" dirty="0"/>
              <a:t>P</a:t>
            </a:r>
            <a:r>
              <a:rPr lang="el-GR" sz="2000" dirty="0" smtClean="0"/>
              <a:t>. &amp; </a:t>
            </a:r>
            <a:r>
              <a:rPr lang="el-GR" sz="2000" dirty="0" err="1" smtClean="0"/>
              <a:t>Lee</a:t>
            </a:r>
            <a:r>
              <a:rPr lang="el-GR" sz="2000" dirty="0" smtClean="0"/>
              <a:t>, N. (2009). Εταιρική </a:t>
            </a:r>
            <a:r>
              <a:rPr lang="el-GR" sz="2000" dirty="0"/>
              <a:t>Κοινωνική </a:t>
            </a:r>
            <a:r>
              <a:rPr lang="el-GR" sz="2000" dirty="0" smtClean="0"/>
              <a:t>Ευθύνη. Εκδόσεις </a:t>
            </a:r>
            <a:r>
              <a:rPr lang="en-US" sz="2000" dirty="0" smtClean="0"/>
              <a:t>Econ</a:t>
            </a:r>
            <a:r>
              <a:rPr lang="el-GR" sz="2000" dirty="0" err="1" smtClean="0"/>
              <a:t>omia</a:t>
            </a:r>
            <a:r>
              <a:rPr lang="el-GR" sz="2000" dirty="0" smtClean="0"/>
              <a:t>, Αθήνα.  </a:t>
            </a:r>
            <a:endParaRPr lang="el-GR" sz="2000" dirty="0"/>
          </a:p>
          <a:p>
            <a:r>
              <a:rPr lang="el-GR" sz="2000" dirty="0" err="1" smtClean="0"/>
              <a:t>Θανόπουλος</a:t>
            </a:r>
            <a:r>
              <a:rPr lang="el-GR" sz="2000" dirty="0" smtClean="0"/>
              <a:t>, Γ. (2003). Επιχειρηματική </a:t>
            </a:r>
            <a:r>
              <a:rPr lang="el-GR" sz="2000" dirty="0"/>
              <a:t>ηθική και </a:t>
            </a:r>
            <a:r>
              <a:rPr lang="el-GR" sz="2000" dirty="0" smtClean="0"/>
              <a:t>δεοντολογία. Εκδόσεις I</a:t>
            </a:r>
            <a:r>
              <a:rPr lang="en-US" sz="2000" dirty="0" err="1" smtClean="0"/>
              <a:t>nterbooks</a:t>
            </a:r>
            <a:r>
              <a:rPr lang="el-GR" sz="2000" dirty="0" smtClean="0"/>
              <a:t>,</a:t>
            </a:r>
            <a:r>
              <a:rPr lang="en-US" sz="2000" dirty="0" smtClean="0"/>
              <a:t> </a:t>
            </a:r>
            <a:r>
              <a:rPr lang="el-GR" sz="2000" dirty="0" smtClean="0"/>
              <a:t>Πειραιάς</a:t>
            </a:r>
            <a:r>
              <a:rPr lang="en-US"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34</a:t>
            </a:fld>
            <a:endParaRPr lang="el-GR" dirty="0"/>
          </a:p>
        </p:txBody>
      </p:sp>
    </p:spTree>
    <p:extLst>
      <p:ext uri="{BB962C8B-B14F-4D97-AF65-F5344CB8AC3E}">
        <p14:creationId xmlns:p14="http://schemas.microsoft.com/office/powerpoint/2010/main" val="42576395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(2)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smtClean="0"/>
              <a:t>Πουλιόπουλος</a:t>
            </a:r>
            <a:r>
              <a:rPr lang="el-GR" sz="2000" dirty="0"/>
              <a:t>, Λ. (2013). Εταιρική</a:t>
            </a:r>
            <a:r>
              <a:rPr lang="el-GR" sz="2000" b="1" dirty="0"/>
              <a:t> </a:t>
            </a:r>
            <a:r>
              <a:rPr lang="el-GR" sz="2000" dirty="0"/>
              <a:t>Κοινωνική Ευθύνη ως παράγων υπεραξίας τόσο για τις επιχειρήσεις όσο και για την κοινωνία και το περιβάλλον. Διδακτορική </a:t>
            </a:r>
            <a:r>
              <a:rPr lang="el-GR" sz="2000" dirty="0" smtClean="0"/>
              <a:t>Διατριβή. </a:t>
            </a:r>
            <a:r>
              <a:rPr lang="el-GR" sz="2000" dirty="0"/>
              <a:t>Πανεπιστήμιο Πελοποννήσου, Τμήμα Κοινωνικής και Εκπαιδευτικής Πολιτικής, Σχολή Κοινωνικών Επιστημών.</a:t>
            </a:r>
          </a:p>
          <a:p>
            <a:r>
              <a:rPr lang="el-GR" sz="2000" dirty="0" smtClean="0"/>
              <a:t>Τζωρτζάκης</a:t>
            </a:r>
            <a:r>
              <a:rPr lang="el-GR" sz="2000" dirty="0"/>
              <a:t>, Κ. &amp; Τζωρτζάκη, Α. (2007). Οργάνωση και Διοίκηση, Το μάνατζμεντ της νέας εποχής. Εκδόσεις </a:t>
            </a:r>
            <a:r>
              <a:rPr lang="en-US" sz="2000" dirty="0" err="1"/>
              <a:t>Rosili</a:t>
            </a:r>
            <a:r>
              <a:rPr lang="el-GR" sz="2000" dirty="0"/>
              <a:t>, Αθήνα.</a:t>
            </a:r>
          </a:p>
          <a:p>
            <a:r>
              <a:rPr lang="el-GR" sz="2000" dirty="0" err="1" smtClean="0"/>
              <a:t>Τσούκας</a:t>
            </a:r>
            <a:r>
              <a:rPr lang="el-GR" sz="2000" dirty="0"/>
              <a:t>, </a:t>
            </a:r>
            <a:r>
              <a:rPr lang="el-GR" sz="2000" dirty="0" smtClean="0"/>
              <a:t>Χ. (2004). Αν </a:t>
            </a:r>
            <a:r>
              <a:rPr lang="el-GR" sz="2000" dirty="0"/>
              <a:t>ο Αριστοτέλης ήταν διευθύνων </a:t>
            </a:r>
            <a:r>
              <a:rPr lang="el-GR" sz="2000" dirty="0" smtClean="0"/>
              <a:t>σύμβουλος. Εκδόσεις </a:t>
            </a:r>
            <a:r>
              <a:rPr lang="el-GR" sz="2000" dirty="0"/>
              <a:t>Καστανιώτη, Αθήνα.</a:t>
            </a:r>
          </a:p>
          <a:p>
            <a:r>
              <a:rPr lang="el-GR" sz="2000" dirty="0" err="1" smtClean="0"/>
              <a:t>Τσούκας</a:t>
            </a:r>
            <a:r>
              <a:rPr lang="el-GR" sz="2000" dirty="0" smtClean="0"/>
              <a:t>, Χ., </a:t>
            </a:r>
            <a:r>
              <a:rPr lang="el-GR" sz="2000" dirty="0" err="1" smtClean="0"/>
              <a:t>Θεοχαράκης</a:t>
            </a:r>
            <a:r>
              <a:rPr lang="el-GR" sz="2000" dirty="0" smtClean="0"/>
              <a:t>, Β. &amp; </a:t>
            </a:r>
            <a:r>
              <a:rPr lang="el-GR" sz="2000" dirty="0" err="1" smtClean="0"/>
              <a:t>Μυλωνόπουλος</a:t>
            </a:r>
            <a:r>
              <a:rPr lang="el-GR" sz="2000" dirty="0" smtClean="0"/>
              <a:t>, Ν. (2008). Σύγχρονες Τάσεις στο Μάνατζμεντ. Εκδόσεις Καστανιώτη, Αθήνα.</a:t>
            </a:r>
          </a:p>
          <a:p>
            <a:pPr marL="0" indent="0">
              <a:buNone/>
            </a:pPr>
            <a:endParaRPr lang="el-GR" sz="2000" dirty="0"/>
          </a:p>
          <a:p>
            <a:pPr marL="0" indent="0">
              <a:buNone/>
            </a:pP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35</a:t>
            </a:fld>
            <a:endParaRPr lang="el-GR" dirty="0"/>
          </a:p>
        </p:txBody>
      </p:sp>
    </p:spTree>
    <p:extLst>
      <p:ext uri="{BB962C8B-B14F-4D97-AF65-F5344CB8AC3E}">
        <p14:creationId xmlns:p14="http://schemas.microsoft.com/office/powerpoint/2010/main" val="9803085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143000" y="274638"/>
            <a:ext cx="7543800" cy="1143000"/>
          </a:xfrm>
        </p:spPr>
        <p:txBody>
          <a:bodyPr/>
          <a:lstStyle/>
          <a:p>
            <a:pPr eaLnBrk="1" hangingPunct="1"/>
            <a:r>
              <a:rPr lang="el-GR" smtClean="0"/>
              <a:t>Σκοποί  ενότητας</a:t>
            </a:r>
          </a:p>
        </p:txBody>
      </p:sp>
      <p:sp>
        <p:nvSpPr>
          <p:cNvPr id="7171" name="Content Placeholder 2"/>
          <p:cNvSpPr>
            <a:spLocks noGrp="1"/>
          </p:cNvSpPr>
          <p:nvPr>
            <p:ph idx="1"/>
          </p:nvPr>
        </p:nvSpPr>
        <p:spPr>
          <a:xfrm>
            <a:off x="1143000" y="1600200"/>
            <a:ext cx="7543800" cy="4525963"/>
          </a:xfrm>
        </p:spPr>
        <p:txBody>
          <a:bodyPr/>
          <a:lstStyle/>
          <a:p>
            <a:pPr marL="0" eaLnBrk="1" hangingPunct="1"/>
            <a:r>
              <a:rPr lang="el-GR" dirty="0" smtClean="0"/>
              <a:t>Να κατανοήσει ο φοιτητής τις προσεγγίσεις και τα επιχειρήματα υπέρ και κατά της εταιρικής κοινωνικής ευθύνης.</a:t>
            </a:r>
          </a:p>
        </p:txBody>
      </p:sp>
      <p:sp>
        <p:nvSpPr>
          <p:cNvPr id="7172" name="Slide Number Placeholder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2A1929-7B75-46B1-9C59-7AED25DF0EBA}" type="slidenum">
              <a:rPr lang="el-GR" smtClean="0"/>
              <a:pPr fontAlgn="base">
                <a:spcBef>
                  <a:spcPct val="0"/>
                </a:spcBef>
                <a:spcAft>
                  <a:spcPct val="0"/>
                </a:spcAft>
                <a:defRPr/>
              </a:pPr>
              <a:t>4</a:t>
            </a:fld>
            <a:endParaRPr lang="el-GR"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l-GR" smtClean="0"/>
              <a:t>Περιεχόμενα ενότητας</a:t>
            </a:r>
          </a:p>
        </p:txBody>
      </p:sp>
      <p:sp>
        <p:nvSpPr>
          <p:cNvPr id="8195" name="Θέση περιεχομένου 1"/>
          <p:cNvSpPr>
            <a:spLocks noGrp="1"/>
          </p:cNvSpPr>
          <p:nvPr>
            <p:ph idx="1"/>
          </p:nvPr>
        </p:nvSpPr>
        <p:spPr>
          <a:xfrm>
            <a:off x="1259632" y="1600200"/>
            <a:ext cx="7427168" cy="4525963"/>
          </a:xfrm>
        </p:spPr>
        <p:txBody>
          <a:bodyPr/>
          <a:lstStyle/>
          <a:p>
            <a:r>
              <a:rPr lang="el-GR" sz="2800" dirty="0"/>
              <a:t>Επιχειρήματα </a:t>
            </a:r>
            <a:r>
              <a:rPr lang="el-GR" sz="2800" dirty="0" smtClean="0"/>
              <a:t>κατά και υπέρ </a:t>
            </a:r>
            <a:r>
              <a:rPr lang="el-GR" sz="2800" dirty="0"/>
              <a:t>της κοινωνικής ευθύνης των </a:t>
            </a:r>
            <a:r>
              <a:rPr lang="el-GR" sz="2800" dirty="0" smtClean="0"/>
              <a:t>επιχειρήσεων.</a:t>
            </a:r>
          </a:p>
          <a:p>
            <a:r>
              <a:rPr lang="el-GR" sz="2800" dirty="0"/>
              <a:t>Πρακτικά επιχειρήματα κατά της κοινωνικής ευθύνης των </a:t>
            </a:r>
            <a:r>
              <a:rPr lang="el-GR" sz="2800" dirty="0" smtClean="0"/>
              <a:t>επιχειρήσεων.</a:t>
            </a:r>
          </a:p>
          <a:p>
            <a:r>
              <a:rPr lang="el-GR" sz="2800" dirty="0"/>
              <a:t>Βαθμοί κοινωνικής ευθύνης των </a:t>
            </a:r>
            <a:r>
              <a:rPr lang="el-GR" sz="2800" dirty="0" smtClean="0"/>
              <a:t>επιχειρήσεων.</a:t>
            </a:r>
          </a:p>
          <a:p>
            <a:r>
              <a:rPr lang="el-GR" sz="2800" dirty="0" smtClean="0"/>
              <a:t>Οι προσεγγίσεις κοινωνικής υποχρέωσης και </a:t>
            </a:r>
            <a:r>
              <a:rPr lang="el-GR" sz="2800" dirty="0"/>
              <a:t>κοινωνικής </a:t>
            </a:r>
            <a:r>
              <a:rPr lang="el-GR" sz="2800" dirty="0" smtClean="0"/>
              <a:t>απόκρισης. </a:t>
            </a:r>
          </a:p>
          <a:p>
            <a:endParaRPr lang="el-GR" sz="2800" dirty="0" smtClean="0"/>
          </a:p>
          <a:p>
            <a:endParaRPr lang="el-GR" sz="2800" dirty="0" smtClean="0"/>
          </a:p>
          <a:p>
            <a:endParaRPr lang="el-GR" sz="2800" dirty="0" smtClean="0"/>
          </a:p>
        </p:txBody>
      </p:sp>
      <p:sp>
        <p:nvSpPr>
          <p:cNvPr id="8196" name="Slide Number Placeholder 3"/>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6520EA-5434-4FDA-9428-920873A910CE}" type="slidenum">
              <a:rPr lang="el-GR" smtClean="0"/>
              <a:pPr fontAlgn="base">
                <a:spcBef>
                  <a:spcPct val="0"/>
                </a:spcBef>
                <a:spcAft>
                  <a:spcPct val="0"/>
                </a:spcAft>
                <a:defRPr/>
              </a:pPr>
              <a:t>5</a:t>
            </a:fld>
            <a:endParaRPr lang="el-GR"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smtClean="0"/>
              <a:t>Επιχειρήματα κατά της κοινωνικής ευθύνης των επιχειρήσεων (1)</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a:t>Ο Μ. </a:t>
            </a:r>
            <a:r>
              <a:rPr lang="en-US" sz="2000" dirty="0"/>
              <a:t>Friedman </a:t>
            </a:r>
            <a:r>
              <a:rPr lang="el-GR" sz="2000" dirty="0"/>
              <a:t>υποστηρίζει ότι ο βασικός στόχος των επιχειρήσεων είναι η μεγιστοποίηση των κερδών των μετόχων υπό την προϋπόθεση ότι οι δραστηριότητες είναι νόμιμες. Ο </a:t>
            </a:r>
            <a:r>
              <a:rPr lang="en-US" sz="2000" dirty="0"/>
              <a:t>Friedman </a:t>
            </a:r>
            <a:r>
              <a:rPr lang="el-GR" sz="2000" dirty="0"/>
              <a:t>και οι υποστηρικτές του ισχυρίζονταν  ότι οι επιχειρήσεις μέσω της δραστηριότητας των </a:t>
            </a:r>
            <a:r>
              <a:rPr lang="el-GR" sz="2000" dirty="0" err="1"/>
              <a:t>΄λόμπι</a:t>
            </a:r>
            <a:r>
              <a:rPr lang="el-GR" sz="2000" dirty="0"/>
              <a:t>’, μπορούν να επηρεάσουν θεμιτά τη νομοθεσία που σχετίζεται με τις επιχειρηματικές δραστηριότητες. Υπάρχουν πολλοί που κατηγόρησαν τον </a:t>
            </a:r>
            <a:r>
              <a:rPr lang="en-US" sz="2000" dirty="0"/>
              <a:t>Friedman</a:t>
            </a:r>
            <a:r>
              <a:rPr lang="el-GR" sz="2000" dirty="0"/>
              <a:t> και τους υποστηρικτές του για αναλγησία απέναντι σε αυτούς που βρίσκονται σε οικονομική ένδεια, καθώς και για αδιαφορία για την κοινωνική δικαιοσύνη. Στην πραγματικότητα δεν συμβαίνει κάτι τέτοιο. Ο </a:t>
            </a:r>
            <a:r>
              <a:rPr lang="en-US" sz="2000" dirty="0"/>
              <a:t>Friedman </a:t>
            </a:r>
            <a:r>
              <a:rPr lang="el-GR" sz="2000" dirty="0"/>
              <a:t>και οι οπαδοί του υποστηρίζουν ότι η επιχείρηση δε θα πρέπει να αναλαμβάνει άμεση κοινωνική ευθύνη με πρακτικά και θεωρητικά παραδείγματα.</a:t>
            </a:r>
          </a:p>
          <a:p>
            <a:pPr marL="609600" indent="-609600">
              <a:buNone/>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6</a:t>
            </a:fld>
            <a:endParaRPr lang="el-GR" dirty="0"/>
          </a:p>
        </p:txBody>
      </p:sp>
    </p:spTree>
    <p:extLst>
      <p:ext uri="{BB962C8B-B14F-4D97-AF65-F5344CB8AC3E}">
        <p14:creationId xmlns:p14="http://schemas.microsoft.com/office/powerpoint/2010/main" val="28849667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sz="4000" dirty="0"/>
              <a:t>Επιχειρήματα κατά της κοινωνικής ευθύνης των επιχειρήσεων </a:t>
            </a:r>
            <a:r>
              <a:rPr lang="el-GR" sz="4000" dirty="0" smtClean="0"/>
              <a:t>(2)</a:t>
            </a:r>
            <a:endParaRPr lang="el-GR" sz="4000"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609600" indent="-609600">
              <a:buNone/>
              <a:defRPr/>
            </a:pPr>
            <a:r>
              <a:rPr lang="el-GR" sz="2000" b="1" dirty="0"/>
              <a:t>Θεωρητικά παραδείγματα κατά της κοινωνικής ευθύνης.</a:t>
            </a:r>
          </a:p>
          <a:p>
            <a:pPr marL="609600" indent="-609600">
              <a:buFont typeface="Wingdings" pitchFamily="2" charset="2"/>
              <a:buAutoNum type="arabicPeriod"/>
              <a:defRPr/>
            </a:pPr>
            <a:r>
              <a:rPr lang="el-GR" sz="2000" dirty="0"/>
              <a:t>Η κοινωνική ευθύνη αφορά το κράτος. Η σύνδεση των επιχειρήσεων με το κράτος θα δημιουργήσει μια πολύ ισχυρή δύναμη μέσα στην κοινωνία και τελευταία ανάλυση θα αναγκάσει την κυβέρνηση να συμβιβάζεται όσον αφορά το ρόλο της στον έλεγχο των επιχειρήσεων.</a:t>
            </a:r>
          </a:p>
          <a:p>
            <a:pPr marL="609600" indent="-609600">
              <a:buFont typeface="Wingdings" pitchFamily="2" charset="2"/>
              <a:buAutoNum type="arabicPeriod"/>
              <a:defRPr/>
            </a:pPr>
            <a:r>
              <a:rPr lang="el-GR" sz="2000" dirty="0"/>
              <a:t>Οι επιχειρήσεις πρέπει να αξιολογούν την απόδοση, και στα προγράμματα κοινωνικής δράσης είναι συνήθως δύσκολο να αξιολογηθεί ο βαθμός επιτυχίας. Επίσης υπάρχει μια έμφυτη αντίθεση ανάμεσα στον τρόπο λειτουργίας των επιχειρήσεων και στον τρόπο λειτουργίας των κοινωνικών </a:t>
            </a:r>
            <a:r>
              <a:rPr lang="el-GR" sz="2000" dirty="0" smtClean="0"/>
              <a:t>προγραμμάτων.</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7</a:t>
            </a:fld>
            <a:endParaRPr lang="el-GR" dirty="0"/>
          </a:p>
        </p:txBody>
      </p:sp>
    </p:spTree>
    <p:extLst>
      <p:ext uri="{BB962C8B-B14F-4D97-AF65-F5344CB8AC3E}">
        <p14:creationId xmlns:p14="http://schemas.microsoft.com/office/powerpoint/2010/main" val="36647876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171400"/>
            <a:ext cx="7920880" cy="1714202"/>
          </a:xfrm>
        </p:spPr>
        <p:txBody>
          <a:bodyPr/>
          <a:lstStyle/>
          <a:p>
            <a:r>
              <a:rPr lang="el-GR" sz="4000" dirty="0"/>
              <a:t>Επιχειρήματα κατά της κοινωνικής ευθύνης των επιχειρήσεων </a:t>
            </a:r>
            <a:r>
              <a:rPr lang="el-GR" sz="4000" dirty="0" smtClean="0"/>
              <a:t>(3)</a:t>
            </a:r>
            <a:endParaRPr lang="el-GR" sz="4000" dirty="0">
              <a:effectLst/>
            </a:endParaRPr>
          </a:p>
        </p:txBody>
      </p:sp>
      <p:sp>
        <p:nvSpPr>
          <p:cNvPr id="10243" name="Θέση περιεχομένου 2"/>
          <p:cNvSpPr>
            <a:spLocks noGrp="1"/>
          </p:cNvSpPr>
          <p:nvPr>
            <p:ph idx="1"/>
          </p:nvPr>
        </p:nvSpPr>
        <p:spPr>
          <a:xfrm>
            <a:off x="1187450" y="1628800"/>
            <a:ext cx="7921625" cy="4008710"/>
          </a:xfrm>
        </p:spPr>
        <p:txBody>
          <a:bodyPr/>
          <a:lstStyle/>
          <a:p>
            <a:pPr marL="609600" indent="-609600">
              <a:buFont typeface="+mj-lt"/>
              <a:buAutoNum type="arabicPeriod" startAt="3"/>
              <a:defRPr/>
            </a:pPr>
            <a:r>
              <a:rPr lang="el-GR" sz="2000" dirty="0"/>
              <a:t>Στόχος των επιχειρήσεων είναι η μεγιστοποίηση του κέρδους. Επομένως η σπατάλη κάποιων πόρων σε προγράμματα κοινωνικής δράσης έρχεται σε αντίθεση με το στόχο αύξησης των κερδών.</a:t>
            </a:r>
          </a:p>
          <a:p>
            <a:pPr marL="609600" indent="-609600">
              <a:buFont typeface="+mj-lt"/>
              <a:buAutoNum type="arabicPeriod" startAt="3"/>
              <a:defRPr/>
            </a:pPr>
            <a:r>
              <a:rPr lang="el-GR" sz="2000" dirty="0"/>
              <a:t>Οι επικεφαλής των επιχειρήσεων δεν είναι σίγουρο ότι έχουν την ικανότητα να προσδιορίσουν ποιο είναι το κοινωνικό συμφέρον. Συνήθως οι κοινωνιολόγοι και οι δημόσιοι υπάλληλοι δεν συμφωνούν μεταξύ τους σχετικά με τους στόχους που ωφελούν την κοινωνία. Γατί να συμφωνήσουν οι επικεφαλής των </a:t>
            </a:r>
            <a:r>
              <a:rPr lang="el-GR" sz="2000" dirty="0" smtClean="0"/>
              <a:t>επιχειρήσεων.</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8</a:t>
            </a:fld>
            <a:endParaRPr lang="el-GR" dirty="0"/>
          </a:p>
        </p:txBody>
      </p:sp>
    </p:spTree>
    <p:extLst>
      <p:ext uri="{BB962C8B-B14F-4D97-AF65-F5344CB8AC3E}">
        <p14:creationId xmlns:p14="http://schemas.microsoft.com/office/powerpoint/2010/main" val="8692042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0"/>
            <a:ext cx="7920880" cy="1772816"/>
          </a:xfrm>
        </p:spPr>
        <p:txBody>
          <a:bodyPr/>
          <a:lstStyle/>
          <a:p>
            <a:r>
              <a:rPr lang="el-GR" sz="4000" dirty="0" smtClean="0"/>
              <a:t>Πρακτικά επιχειρήματα </a:t>
            </a:r>
            <a:r>
              <a:rPr lang="el-GR" sz="4000" dirty="0"/>
              <a:t>κατά της κοινωνικής ευθύνης των επιχειρήσεων </a:t>
            </a:r>
            <a:r>
              <a:rPr lang="el-GR" sz="4000" dirty="0" smtClean="0"/>
              <a:t>(1)</a:t>
            </a:r>
            <a:endParaRPr lang="el-GR" sz="4000" dirty="0">
              <a:effectLst/>
            </a:endParaRPr>
          </a:p>
        </p:txBody>
      </p:sp>
      <p:sp>
        <p:nvSpPr>
          <p:cNvPr id="10243" name="Θέση περιεχομένου 2"/>
          <p:cNvSpPr>
            <a:spLocks noGrp="1"/>
          </p:cNvSpPr>
          <p:nvPr>
            <p:ph idx="1"/>
          </p:nvPr>
        </p:nvSpPr>
        <p:spPr>
          <a:xfrm>
            <a:off x="1187450" y="2060848"/>
            <a:ext cx="7921625" cy="3576662"/>
          </a:xfrm>
        </p:spPr>
        <p:txBody>
          <a:bodyPr/>
          <a:lstStyle/>
          <a:p>
            <a:pPr marL="609600" indent="-609600">
              <a:buFont typeface="Wingdings" pitchFamily="2" charset="2"/>
              <a:buAutoNum type="arabicPeriod"/>
              <a:defRPr/>
            </a:pPr>
            <a:r>
              <a:rPr lang="el-GR" sz="2000" dirty="0"/>
              <a:t>Οι μάνατζερ έχουν ευθύνη (που τους εμπιστεύθηκαν) έναντι των μετόχων για την μεγιστοποίηση της αξίας των μετοχών τους. Η χρησιμοποίηση των κεφαλαίων της επιχείρησης για την εκπλήρωση κοινωνικών στόχων μπορεί να έρχεται σε αντίθεση με αυτή την ευθύνη και, κατά συνέπεια να είναι παράνομη.</a:t>
            </a:r>
          </a:p>
          <a:p>
            <a:pPr marL="609600" indent="-609600">
              <a:buFont typeface="Wingdings" pitchFamily="2" charset="2"/>
              <a:buAutoNum type="arabicPeriod"/>
              <a:defRPr/>
            </a:pPr>
            <a:r>
              <a:rPr lang="el-GR" sz="2000" dirty="0"/>
              <a:t>Το κόστος των κοινωνικών προγραμμάτων θα επιβάρυνε την επιχείρηση και θα έπρεπε να περάσει στους καταναλωτές με τη μορφή υψηλότερων τιμών.</a:t>
            </a:r>
          </a:p>
          <a:p>
            <a:pPr marL="609600" indent="-609600">
              <a:buFont typeface="Wingdings" pitchFamily="2" charset="2"/>
              <a:buAutoNum type="arabicPeriod"/>
              <a:defRPr/>
            </a:pPr>
            <a:r>
              <a:rPr lang="el-GR" sz="2000" dirty="0"/>
              <a:t>Η κοινή γνώμη μπορεί να θέλει να υπάρχουν κρατικά κοινωνικά προγράμματα, αλλά υπάρχει πολύ μικρή υποστήριξη ως προς τις επιχειρήσεις γι’ αυτά τα προγράμματα</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9</a:t>
            </a:fld>
            <a:endParaRPr lang="el-GR" dirty="0"/>
          </a:p>
        </p:txBody>
      </p:sp>
    </p:spTree>
    <p:extLst>
      <p:ext uri="{BB962C8B-B14F-4D97-AF65-F5344CB8AC3E}">
        <p14:creationId xmlns:p14="http://schemas.microsoft.com/office/powerpoint/2010/main" val="226011403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Οικονομικά Μαθηματικά&amp;quot;&quot;/&gt;&lt;property id=&quot;20307&quot; value=&quot;256&quot;/&gt;&lt;/object&gt;&lt;object type=&quot;3&quot; unique_id=&quot;10004&quot;&gt;&lt;property id=&quot;20148&quot; value=&quot;5&quot;/&gt;&lt;property id=&quot;20300&quot; value=&quot;Slide 2 - &amp;quot;Άδειες Χρήσης&amp;quot;&quot;/&gt;&lt;property id=&quot;20307&quot; value=&quot;257&quot;/&gt;&lt;/object&gt;&lt;object type=&quot;3&quot; unique_id=&quot;10005&quot;&gt;&lt;property id=&quot;20148&quot; value=&quot;5&quot;/&gt;&lt;property id=&quot;20300&quot; value=&quot;Slide 3 - &amp;quot;Χρηματοδότηση&amp;quot;&quot;/&gt;&lt;property id=&quot;20307&quot; value=&quot;259&quot;/&gt;&lt;/object&gt;&lt;object type=&quot;3&quot; unique_id=&quot;10006&quot;&gt;&lt;property id=&quot;20148&quot; value=&quot;5&quot;/&gt;&lt;property id=&quot;20300&quot; value=&quot;Slide 4 - &amp;quot;Σκοποί  ενότητας&amp;quot;&quot;/&gt;&lt;property id=&quot;20307&quot; value=&quot;261&quot;/&gt;&lt;/object&gt;&lt;object type=&quot;3&quot; unique_id=&quot;10007&quot;&gt;&lt;property id=&quot;20148&quot; value=&quot;5&quot;/&gt;&lt;property id=&quot;20300&quot; value=&quot;Slide 5 - &amp;quot;Περιεχόμενα ενότητας&amp;quot;&quot;/&gt;&lt;property id=&quot;20307&quot; value=&quot;262&quot;/&gt;&lt;/object&gt;&lt;object type=&quot;3&quot; unique_id=&quot;10008&quot;&gt;&lt;property id=&quot;20148&quot; value=&quot;5&quot;/&gt;&lt;property id=&quot;20300&quot; value=&quot;Slide 6 - &amp;quot;Ανατοκισμός ή Σύνθετος τόκος&amp;quot;&quot;/&gt;&lt;property id=&quot;20307&quot; value=&quot;263&quot;/&gt;&lt;/object&gt;&lt;object type=&quot;3&quot; unique_id=&quot;10009&quot;&gt;&lt;property id=&quot;20148&quot; value=&quot;5&quot;/&gt;&lt;property id=&quot;20300&quot; value=&quot;Slide 7 - &amp;quot;Ανατοκισμός ή Σύνθετος τόκος: Απόδειξη&amp;quot;&quot;/&gt;&lt;property id=&quot;20307&quot; value=&quot;264&quot;/&gt;&lt;/object&gt;&lt;object type=&quot;3&quot; unique_id=&quot;10010&quot;&gt;&lt;property id=&quot;20148&quot; value=&quot;5&quot;/&gt;&lt;property id=&quot;20300&quot; value=&quot;Slide 8 - &amp;quot;Ιδιότητες Δυνάμεων&amp;quot;&quot;/&gt;&lt;property id=&quot;20307&quot; value=&quot;265&quot;/&gt;&lt;/object&gt;&lt;object type=&quot;3&quot; unique_id=&quot;10011&quot;&gt;&lt;property id=&quot;20148&quot; value=&quot;5&quot;/&gt;&lt;property id=&quot;20300&quot; value=&quot;Slide 9 - &amp;quot;Ορισμός λογαρίθμου&amp;quot;&quot;/&gt;&lt;property id=&quot;20307&quot; value=&quot;266&quot;/&gt;&lt;/object&gt;&lt;object type=&quot;3&quot; unique_id=&quot;10012&quot;&gt;&lt;property id=&quot;20148&quot; value=&quot;5&quot;/&gt;&lt;property id=&quot;20300&quot; value=&quot;Slide 10 - &amp;quot;Ιδιότητες λογαρίθμων (1)&amp;quot;&quot;/&gt;&lt;property id=&quot;20307&quot; value=&quot;267&quot;/&gt;&lt;/object&gt;&lt;object type=&quot;3&quot; unique_id=&quot;10013&quot;&gt;&lt;property id=&quot;20148&quot; value=&quot;5&quot;/&gt;&lt;property id=&quot;20300&quot; value=&quot;Slide 11 - &amp;quot;Ιδιότητες λογαρίθμων (2)&amp;quot;&quot;/&gt;&lt;property id=&quot;20307&quot; value=&quot;268&quot;/&gt;&lt;/object&gt;&lt;object type=&quot;3&quot; unique_id=&quot;10014&quot;&gt;&lt;property id=&quot;20148&quot; value=&quot;5&quot;/&gt;&lt;property id=&quot;20300&quot; value=&quot;Slide 12 - &amp;quot;Παράδειγμα 1&amp;quot;&quot;/&gt;&lt;property id=&quot;20307&quot; value=&quot;269&quot;/&gt;&lt;/object&gt;&lt;object type=&quot;3&quot; unique_id=&quot;10015&quot;&gt;&lt;property id=&quot;20148&quot; value=&quot;5&quot;/&gt;&lt;property id=&quot;20300&quot; value=&quot;Slide 13 - &amp;quot;Παράδειγμα 2&amp;quot;&quot;/&gt;&lt;property id=&quot;20307&quot; value=&quot;270&quot;/&gt;&lt;/object&gt;&lt;object type=&quot;3&quot; unique_id=&quot;10016&quot;&gt;&lt;property id=&quot;20148&quot; value=&quot;5&quot;/&gt;&lt;property id=&quot;20300&quot; value=&quot;Slide 14 - &amp;quot;Παράδειγμα 3&amp;quot;&quot;/&gt;&lt;property id=&quot;20307&quot; value=&quot;271&quot;/&gt;&lt;/object&gt;&lt;object type=&quot;3&quot; unique_id=&quot;10017&quot;&gt;&lt;property id=&quot;20148&quot; value=&quot;5&quot;/&gt;&lt;property id=&quot;20300&quot; value=&quot;Slide 15 - &amp;quot;Παράδειγμα 4 (1)&amp;quot;&quot;/&gt;&lt;property id=&quot;20307&quot; value=&quot;272&quot;/&gt;&lt;/object&gt;&lt;object type=&quot;3&quot; unique_id=&quot;10018&quot;&gt;&lt;property id=&quot;20148&quot; value=&quot;5&quot;/&gt;&lt;property id=&quot;20300&quot; value=&quot;Slide 16 - &amp;quot;Παράδειγμα 4 (2)&amp;quot;&quot;/&gt;&lt;property id=&quot;20307&quot; value=&quot;273&quot;/&gt;&lt;/object&gt;&lt;object type=&quot;3&quot; unique_id=&quot;10019&quot;&gt;&lt;property id=&quot;20148&quot; value=&quot;5&quot;/&gt;&lt;property id=&quot;20300&quot; value=&quot;Slide 17 - &amp;quot;Παράδειγμα 5 (1)&amp;quot;&quot;/&gt;&lt;property id=&quot;20307&quot; value=&quot;274&quot;/&gt;&lt;/object&gt;&lt;object type=&quot;3&quot; unique_id=&quot;10020&quot;&gt;&lt;property id=&quot;20148&quot; value=&quot;5&quot;/&gt;&lt;property id=&quot;20300&quot; value=&quot;Slide 18 - &amp;quot;Παράδειγμα 5 (2)&amp;quot;&quot;/&gt;&lt;property id=&quot;20307&quot; value=&quot;275&quot;/&gt;&lt;/object&gt;&lt;object type=&quot;3&quot; unique_id=&quot;10021&quot;&gt;&lt;property id=&quot;20148&quot; value=&quot;5&quot;/&gt;&lt;property id=&quot;20300&quot; value=&quot;Slide 19 - &amp;quot;Παράδειγμα 5 (3)&amp;quot;&quot;/&gt;&lt;property id=&quot;20307&quot; value=&quot;276&quot;/&gt;&lt;/object&gt;&lt;object type=&quot;3&quot; unique_id=&quot;10022&quot;&gt;&lt;property id=&quot;20148&quot; value=&quot;5&quot;/&gt;&lt;property id=&quot;20300&quot; value=&quot;Slide 20 - &amp;quot;Παράδειγμα 5 (4)&amp;quot;&quot;/&gt;&lt;property id=&quot;20307&quot; value=&quot;277&quot;/&gt;&lt;/object&gt;&lt;object type=&quot;3&quot; unique_id=&quot;10023&quot;&gt;&lt;property id=&quot;20148&quot; value=&quot;5&quot;/&gt;&lt;property id=&quot;20300&quot; value=&quot;Slide 21 - &amp;quot;Παράδειγμα 6 (1)&amp;quot;&quot;/&gt;&lt;property id=&quot;20307&quot; value=&quot;278&quot;/&gt;&lt;/object&gt;&lt;object type=&quot;3&quot; unique_id=&quot;10024&quot;&gt;&lt;property id=&quot;20148&quot; value=&quot;5&quot;/&gt;&lt;property id=&quot;20300&quot; value=&quot;Slide 22 - &amp;quot;Παράδειγμα 6 (2)&amp;quot;&quot;/&gt;&lt;property id=&quot;20307&quot; value=&quot;279&quot;/&gt;&lt;/object&gt;&lt;object type=&quot;3&quot; unique_id=&quot;10025&quot;&gt;&lt;property id=&quot;20148&quot; value=&quot;5&quot;/&gt;&lt;property id=&quot;20300&quot; value=&quot;Slide 23 - &amp;quot;Παράδειγμα 6 (3)&amp;quot;&quot;/&gt;&lt;property id=&quot;20307&quot; value=&quot;280&quot;/&gt;&lt;/object&gt;&lt;/object&gt;&lt;object type=&quot;8&quot; unique_id=&quot;10050&quot;&gt;&lt;/object&gt;&lt;/object&gt;&lt;/database&gt;"/>
  <p:tag name="MMPROD_NEXTUNIQUEID" val="10009"/>
  <p:tag name="SECTOMILLISECCONVERTED" val="1"/>
</p:tagLst>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defPPr>
      </a:lstStyle>
    </a:txDef>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1920</TotalTime>
  <Words>3376</Words>
  <Application>Microsoft Office PowerPoint</Application>
  <PresentationFormat>Προβολή στην οθόνη (4:3)</PresentationFormat>
  <Paragraphs>161</Paragraphs>
  <Slides>35</Slides>
  <Notes>4</Notes>
  <HiddenSlides>0</HiddenSlides>
  <MMClips>0</MMClips>
  <ScaleCrop>false</ScaleCrop>
  <HeadingPairs>
    <vt:vector size="4" baseType="variant">
      <vt:variant>
        <vt:lpstr>Θέμα</vt:lpstr>
      </vt:variant>
      <vt:variant>
        <vt:i4>1</vt:i4>
      </vt:variant>
      <vt:variant>
        <vt:lpstr>Τίτλοι διαφανειών</vt:lpstr>
      </vt:variant>
      <vt:variant>
        <vt:i4>35</vt:i4>
      </vt:variant>
    </vt:vector>
  </HeadingPairs>
  <TitlesOfParts>
    <vt:vector size="36" baseType="lpstr">
      <vt:lpstr>Θέμα του Office</vt:lpstr>
      <vt:lpstr>Παρουσίαση του PowerPoint</vt:lpstr>
      <vt:lpstr>Άδειες Χρήσης</vt:lpstr>
      <vt:lpstr>Χρηματοδότηση</vt:lpstr>
      <vt:lpstr>Σκοποί  ενότητας</vt:lpstr>
      <vt:lpstr>Περιεχόμενα ενότητας</vt:lpstr>
      <vt:lpstr>Επιχειρήματα κατά της κοινωνικής ευθύνης των επιχειρήσεων (1)</vt:lpstr>
      <vt:lpstr>Επιχειρήματα κατά της κοινωνικής ευθύνης των επιχειρήσεων (2)</vt:lpstr>
      <vt:lpstr>Επιχειρήματα κατά της κοινωνικής ευθύνης των επιχειρήσεων (3)</vt:lpstr>
      <vt:lpstr>Πρακτικά επιχειρήματα κατά της κοινωνικής ευθύνης των επιχειρήσεων (1)</vt:lpstr>
      <vt:lpstr>Πρακτικά επιχειρήματα κατά της κοινωνικής ευθύνης των επιχειρήσεων (2)</vt:lpstr>
      <vt:lpstr>Πρακτικά επιχειρήματα κατά της κοινωνικής ευθύνης των επιχειρήσεων (3)</vt:lpstr>
      <vt:lpstr>Επιχειρήματα υπέρ της κοινωνικής ευθύνης των επιχειρήσεων (1)</vt:lpstr>
      <vt:lpstr>Επιχειρήματα υπέρ της κοινωνικής ευθύνης των επιχειρήσεων (2)</vt:lpstr>
      <vt:lpstr>Θεωρητικά επιχειρήματα υπέρ της κοινωνικής ευθύνης των επιχειρήσεων</vt:lpstr>
      <vt:lpstr>Πρακτικά επιχειρήματα υπέρ της κοινωνικής ευθύνης των επιχειρήσεων (1)</vt:lpstr>
      <vt:lpstr>Πρακτικά επιχειρήματα υπέρ της κοινωνικής ευθύνης των επιχειρήσεων (2)</vt:lpstr>
      <vt:lpstr>Βαθμοί κοινωνικής ευθύνης των επιχειρήσεων (1)</vt:lpstr>
      <vt:lpstr>Βαθμοί κοινωνικής ευθύνης των επιχειρήσεων (2)</vt:lpstr>
      <vt:lpstr>Η προσέγγιση κοινωνικής υποχρέωσης (1)</vt:lpstr>
      <vt:lpstr>Η προσέγγιση κοινωνικής υποχρέωσης (2)</vt:lpstr>
      <vt:lpstr>Η προσέγγιση κοινωνικής υποχρέωσης (3)</vt:lpstr>
      <vt:lpstr>Η προσέγγιση κοινωνικής υποχρέωσης (4)</vt:lpstr>
      <vt:lpstr>Η προσέγγιση κοινωνικής υποχρέωσης (5)</vt:lpstr>
      <vt:lpstr>Η προσέγγιση κοινωνικής υποχρέωσης (6)</vt:lpstr>
      <vt:lpstr>Η προσέγγιση κοινωνικής υποχρέωσης (7)</vt:lpstr>
      <vt:lpstr>Η προσέγγιση κοινωνικής υποχρέωσης (8)</vt:lpstr>
      <vt:lpstr>Η προσέγγιση κοινωνικής υποχρέωσης (9)</vt:lpstr>
      <vt:lpstr>Προσέγγιση κοινωνικής απόκρισης (1)</vt:lpstr>
      <vt:lpstr>Προσέγγιση κοινωνικής απόκρισης (2)</vt:lpstr>
      <vt:lpstr>Προσέγγιση κοινωνικής απόκρισης (3)</vt:lpstr>
      <vt:lpstr>Προσέγγιση κοινωνικής απόκρισης (4)</vt:lpstr>
      <vt:lpstr>Προσέγγιση κοινωνικής απόκρισης (5)</vt:lpstr>
      <vt:lpstr>Προσέγγιση κοινωνικής απόκρισης (6)</vt:lpstr>
      <vt:lpstr>Βιβλιογραφία (1) </vt:lpstr>
      <vt:lpstr>Βιβλιογραφία (2)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διοίκηση επιχειρήσεων</dc:title>
  <dc:creator>v@g</dc:creator>
  <cp:keywords>εταιρική κοινωνική ευθύνη</cp:keywords>
  <cp:lastModifiedBy>a</cp:lastModifiedBy>
  <cp:revision>335</cp:revision>
  <dcterms:created xsi:type="dcterms:W3CDTF">2012-09-06T09:03:05Z</dcterms:created>
  <dcterms:modified xsi:type="dcterms:W3CDTF">2014-10-31T08:48:38Z</dcterms:modified>
</cp:coreProperties>
</file>