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9" r:id="rId3"/>
    <p:sldId id="271" r:id="rId4"/>
    <p:sldId id="272" r:id="rId5"/>
    <p:sldId id="273" r:id="rId6"/>
    <p:sldId id="276" r:id="rId7"/>
    <p:sldId id="277" r:id="rId8"/>
    <p:sldId id="278" r:id="rId9"/>
    <p:sldId id="279" r:id="rId10"/>
    <p:sldId id="280" r:id="rId11"/>
    <p:sldId id="281" r:id="rId12"/>
    <p:sldId id="274" r:id="rId13"/>
    <p:sldId id="275" r:id="rId14"/>
    <p:sldId id="282" r:id="rId15"/>
    <p:sldId id="283" r:id="rId16"/>
    <p:sldId id="287" r:id="rId17"/>
    <p:sldId id="28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6092A-287E-4B71-953A-D306927E398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l-GR"/>
        </a:p>
      </dgm:t>
    </dgm:pt>
    <dgm:pt modelId="{789EB1B0-4425-4605-9958-7F6BC9786B1F}">
      <dgm:prSet phldrT="[Κείμενο]"/>
      <dgm:spPr/>
      <dgm:t>
        <a:bodyPr/>
        <a:lstStyle/>
        <a:p>
          <a:r>
            <a:rPr lang="el-GR" dirty="0" smtClean="0"/>
            <a:t>Ορισμός πληθυσμού</a:t>
          </a:r>
          <a:endParaRPr lang="el-GR" dirty="0"/>
        </a:p>
      </dgm:t>
    </dgm:pt>
    <dgm:pt modelId="{ADE49100-FA2E-477D-8F43-BA90514FE139}" type="parTrans" cxnId="{604D091D-AD4C-4843-A7A1-B8ED2C489A2E}">
      <dgm:prSet/>
      <dgm:spPr/>
      <dgm:t>
        <a:bodyPr/>
        <a:lstStyle/>
        <a:p>
          <a:endParaRPr lang="el-GR"/>
        </a:p>
      </dgm:t>
    </dgm:pt>
    <dgm:pt modelId="{33451E42-39E2-4815-9BD5-059A2B22E511}" type="sibTrans" cxnId="{604D091D-AD4C-4843-A7A1-B8ED2C489A2E}">
      <dgm:prSet/>
      <dgm:spPr/>
      <dgm:t>
        <a:bodyPr/>
        <a:lstStyle/>
        <a:p>
          <a:endParaRPr lang="el-GR"/>
        </a:p>
      </dgm:t>
    </dgm:pt>
    <dgm:pt modelId="{F6E15863-D6DB-4C76-A0F2-6D8FC99FECE9}">
      <dgm:prSet phldrT="[Κείμενο]"/>
      <dgm:spPr/>
      <dgm:t>
        <a:bodyPr/>
        <a:lstStyle/>
        <a:p>
          <a:r>
            <a:rPr lang="el-GR" dirty="0" smtClean="0"/>
            <a:t>Προσδιορισμός πλαισίου δείγματος</a:t>
          </a:r>
          <a:endParaRPr lang="el-GR" dirty="0"/>
        </a:p>
      </dgm:t>
    </dgm:pt>
    <dgm:pt modelId="{5FA7EB04-F330-4BAB-AFBD-A9D34681A9DD}" type="parTrans" cxnId="{BC60B8F2-8EF2-40F6-BFDC-D4E445EB7BAC}">
      <dgm:prSet/>
      <dgm:spPr/>
      <dgm:t>
        <a:bodyPr/>
        <a:lstStyle/>
        <a:p>
          <a:endParaRPr lang="el-GR"/>
        </a:p>
      </dgm:t>
    </dgm:pt>
    <dgm:pt modelId="{D4002E6D-925F-4FF8-8829-2C95E337EF9E}" type="sibTrans" cxnId="{BC60B8F2-8EF2-40F6-BFDC-D4E445EB7BAC}">
      <dgm:prSet/>
      <dgm:spPr/>
      <dgm:t>
        <a:bodyPr/>
        <a:lstStyle/>
        <a:p>
          <a:endParaRPr lang="el-GR"/>
        </a:p>
      </dgm:t>
    </dgm:pt>
    <dgm:pt modelId="{442BB5A7-C537-42DC-9B53-EB09E890D828}">
      <dgm:prSet phldrT="[Κείμενο]"/>
      <dgm:spPr/>
      <dgm:t>
        <a:bodyPr/>
        <a:lstStyle/>
        <a:p>
          <a:r>
            <a:rPr lang="el-GR" dirty="0" smtClean="0"/>
            <a:t>Καθορισμός μονάδας δειγματοληψίας</a:t>
          </a:r>
          <a:endParaRPr lang="el-GR" dirty="0"/>
        </a:p>
      </dgm:t>
    </dgm:pt>
    <dgm:pt modelId="{BFE1B8DB-DA72-4B5B-B394-4EDD394CF032}" type="parTrans" cxnId="{0AB16510-7C59-4B48-91BB-38FA5B7A7165}">
      <dgm:prSet/>
      <dgm:spPr/>
      <dgm:t>
        <a:bodyPr/>
        <a:lstStyle/>
        <a:p>
          <a:endParaRPr lang="el-GR"/>
        </a:p>
      </dgm:t>
    </dgm:pt>
    <dgm:pt modelId="{13F645D6-A9A4-4943-93E3-2D554B3CDA68}" type="sibTrans" cxnId="{0AB16510-7C59-4B48-91BB-38FA5B7A7165}">
      <dgm:prSet/>
      <dgm:spPr/>
      <dgm:t>
        <a:bodyPr/>
        <a:lstStyle/>
        <a:p>
          <a:endParaRPr lang="el-GR"/>
        </a:p>
      </dgm:t>
    </dgm:pt>
    <dgm:pt modelId="{0C181320-65DE-4DBE-8CE6-7357C593EF6C}">
      <dgm:prSet phldrT="[Κείμενο]"/>
      <dgm:spPr/>
      <dgm:t>
        <a:bodyPr/>
        <a:lstStyle/>
        <a:p>
          <a:r>
            <a:rPr lang="el-GR" dirty="0" smtClean="0"/>
            <a:t>Επιλογή μεθόδου δειγματοληψίας</a:t>
          </a:r>
          <a:endParaRPr lang="el-GR" dirty="0"/>
        </a:p>
      </dgm:t>
    </dgm:pt>
    <dgm:pt modelId="{6222028C-CF64-4C48-B173-89C9CCCC9124}" type="parTrans" cxnId="{8F587F7B-CEA5-409A-900D-8EAE46552454}">
      <dgm:prSet/>
      <dgm:spPr/>
      <dgm:t>
        <a:bodyPr/>
        <a:lstStyle/>
        <a:p>
          <a:endParaRPr lang="el-GR"/>
        </a:p>
      </dgm:t>
    </dgm:pt>
    <dgm:pt modelId="{E2402F24-0809-42EC-BFFA-6697AE6A2029}" type="sibTrans" cxnId="{8F587F7B-CEA5-409A-900D-8EAE46552454}">
      <dgm:prSet/>
      <dgm:spPr/>
      <dgm:t>
        <a:bodyPr/>
        <a:lstStyle/>
        <a:p>
          <a:endParaRPr lang="el-GR"/>
        </a:p>
      </dgm:t>
    </dgm:pt>
    <dgm:pt modelId="{14A53BFE-856F-4C08-8335-967685EAA1A4}">
      <dgm:prSet phldrT="[Κείμενο]"/>
      <dgm:spPr/>
      <dgm:t>
        <a:bodyPr/>
        <a:lstStyle/>
        <a:p>
          <a:r>
            <a:rPr lang="el-GR" dirty="0" smtClean="0"/>
            <a:t>Καθορισμός μεγέθους δείγματος</a:t>
          </a:r>
          <a:endParaRPr lang="el-GR" dirty="0"/>
        </a:p>
      </dgm:t>
    </dgm:pt>
    <dgm:pt modelId="{EF9C5F38-E55A-4E18-9C29-448707EF8A9A}" type="parTrans" cxnId="{4196509B-7CA2-4524-84B6-45B45D5DCF00}">
      <dgm:prSet/>
      <dgm:spPr/>
      <dgm:t>
        <a:bodyPr/>
        <a:lstStyle/>
        <a:p>
          <a:endParaRPr lang="el-GR"/>
        </a:p>
      </dgm:t>
    </dgm:pt>
    <dgm:pt modelId="{23EFE4CF-28FD-4096-B41C-15A7E77B3106}" type="sibTrans" cxnId="{4196509B-7CA2-4524-84B6-45B45D5DCF00}">
      <dgm:prSet/>
      <dgm:spPr/>
      <dgm:t>
        <a:bodyPr/>
        <a:lstStyle/>
        <a:p>
          <a:endParaRPr lang="el-GR"/>
        </a:p>
      </dgm:t>
    </dgm:pt>
    <dgm:pt modelId="{2CA4E6C5-82C8-499C-8CCF-9C6D63E42354}">
      <dgm:prSet phldrT="[Κείμενο]"/>
      <dgm:spPr/>
      <dgm:t>
        <a:bodyPr/>
        <a:lstStyle/>
        <a:p>
          <a:r>
            <a:rPr lang="el-GR" dirty="0" smtClean="0"/>
            <a:t>Εκτέλεση</a:t>
          </a:r>
          <a:endParaRPr lang="el-GR" dirty="0"/>
        </a:p>
      </dgm:t>
    </dgm:pt>
    <dgm:pt modelId="{ED364925-7D10-4E9E-A2D4-3E1CE86489FD}" type="parTrans" cxnId="{7D13B89B-7478-45AA-929A-CF830B9CB34F}">
      <dgm:prSet/>
      <dgm:spPr/>
      <dgm:t>
        <a:bodyPr/>
        <a:lstStyle/>
        <a:p>
          <a:endParaRPr lang="el-GR"/>
        </a:p>
      </dgm:t>
    </dgm:pt>
    <dgm:pt modelId="{58EADFC6-4582-4631-9D59-5D5CA05861D6}" type="sibTrans" cxnId="{7D13B89B-7478-45AA-929A-CF830B9CB34F}">
      <dgm:prSet/>
      <dgm:spPr/>
      <dgm:t>
        <a:bodyPr/>
        <a:lstStyle/>
        <a:p>
          <a:endParaRPr lang="el-GR"/>
        </a:p>
      </dgm:t>
    </dgm:pt>
    <dgm:pt modelId="{F22F3846-D047-4E65-944C-9E91CBAE295C}" type="pres">
      <dgm:prSet presAssocID="{4D46092A-287E-4B71-953A-D306927E3982}" presName="Name0" presStyleCnt="0">
        <dgm:presLayoutVars>
          <dgm:dir/>
          <dgm:resizeHandles/>
        </dgm:presLayoutVars>
      </dgm:prSet>
      <dgm:spPr/>
      <dgm:t>
        <a:bodyPr/>
        <a:lstStyle/>
        <a:p>
          <a:endParaRPr lang="el-GR"/>
        </a:p>
      </dgm:t>
    </dgm:pt>
    <dgm:pt modelId="{2E342BCE-A8EB-4DE2-9E6F-16376EFB2E33}" type="pres">
      <dgm:prSet presAssocID="{789EB1B0-4425-4605-9958-7F6BC9786B1F}" presName="compNode" presStyleCnt="0"/>
      <dgm:spPr/>
    </dgm:pt>
    <dgm:pt modelId="{CDD4FA3C-E4AB-453A-BE82-7E74411670CC}" type="pres">
      <dgm:prSet presAssocID="{789EB1B0-4425-4605-9958-7F6BC9786B1F}" presName="dummyConnPt" presStyleCnt="0"/>
      <dgm:spPr/>
    </dgm:pt>
    <dgm:pt modelId="{FDFF47BF-FB12-4351-8624-EE17E3DACEC5}" type="pres">
      <dgm:prSet presAssocID="{789EB1B0-4425-4605-9958-7F6BC9786B1F}" presName="node" presStyleLbl="node1" presStyleIdx="0" presStyleCnt="6">
        <dgm:presLayoutVars>
          <dgm:bulletEnabled val="1"/>
        </dgm:presLayoutVars>
      </dgm:prSet>
      <dgm:spPr/>
      <dgm:t>
        <a:bodyPr/>
        <a:lstStyle/>
        <a:p>
          <a:endParaRPr lang="el-GR"/>
        </a:p>
      </dgm:t>
    </dgm:pt>
    <dgm:pt modelId="{E67959C8-40C8-4469-AD1D-D8131749DDB4}" type="pres">
      <dgm:prSet presAssocID="{33451E42-39E2-4815-9BD5-059A2B22E511}" presName="sibTrans" presStyleLbl="bgSibTrans2D1" presStyleIdx="0" presStyleCnt="5"/>
      <dgm:spPr/>
      <dgm:t>
        <a:bodyPr/>
        <a:lstStyle/>
        <a:p>
          <a:endParaRPr lang="el-GR"/>
        </a:p>
      </dgm:t>
    </dgm:pt>
    <dgm:pt modelId="{BD726AD2-0433-45AC-9A8F-6FF4709B66F0}" type="pres">
      <dgm:prSet presAssocID="{F6E15863-D6DB-4C76-A0F2-6D8FC99FECE9}" presName="compNode" presStyleCnt="0"/>
      <dgm:spPr/>
    </dgm:pt>
    <dgm:pt modelId="{30D6C046-AE58-4061-93DE-3BBF78C8B5FE}" type="pres">
      <dgm:prSet presAssocID="{F6E15863-D6DB-4C76-A0F2-6D8FC99FECE9}" presName="dummyConnPt" presStyleCnt="0"/>
      <dgm:spPr/>
    </dgm:pt>
    <dgm:pt modelId="{A1A360FE-C9DE-40B7-8824-FEA206DBF6DD}" type="pres">
      <dgm:prSet presAssocID="{F6E15863-D6DB-4C76-A0F2-6D8FC99FECE9}" presName="node" presStyleLbl="node1" presStyleIdx="1" presStyleCnt="6">
        <dgm:presLayoutVars>
          <dgm:bulletEnabled val="1"/>
        </dgm:presLayoutVars>
      </dgm:prSet>
      <dgm:spPr/>
      <dgm:t>
        <a:bodyPr/>
        <a:lstStyle/>
        <a:p>
          <a:endParaRPr lang="el-GR"/>
        </a:p>
      </dgm:t>
    </dgm:pt>
    <dgm:pt modelId="{139B5E07-71A5-477E-B27A-F5EC171C9BD4}" type="pres">
      <dgm:prSet presAssocID="{D4002E6D-925F-4FF8-8829-2C95E337EF9E}" presName="sibTrans" presStyleLbl="bgSibTrans2D1" presStyleIdx="1" presStyleCnt="5"/>
      <dgm:spPr/>
      <dgm:t>
        <a:bodyPr/>
        <a:lstStyle/>
        <a:p>
          <a:endParaRPr lang="el-GR"/>
        </a:p>
      </dgm:t>
    </dgm:pt>
    <dgm:pt modelId="{FC384D13-F9B4-4410-9E2F-C970DB7EB8C5}" type="pres">
      <dgm:prSet presAssocID="{442BB5A7-C537-42DC-9B53-EB09E890D828}" presName="compNode" presStyleCnt="0"/>
      <dgm:spPr/>
    </dgm:pt>
    <dgm:pt modelId="{B5F06807-959B-40DD-9AB5-59E1CF6461B0}" type="pres">
      <dgm:prSet presAssocID="{442BB5A7-C537-42DC-9B53-EB09E890D828}" presName="dummyConnPt" presStyleCnt="0"/>
      <dgm:spPr/>
    </dgm:pt>
    <dgm:pt modelId="{FA7413B3-5E7D-403E-A9F0-57B226573000}" type="pres">
      <dgm:prSet presAssocID="{442BB5A7-C537-42DC-9B53-EB09E890D828}" presName="node" presStyleLbl="node1" presStyleIdx="2" presStyleCnt="6">
        <dgm:presLayoutVars>
          <dgm:bulletEnabled val="1"/>
        </dgm:presLayoutVars>
      </dgm:prSet>
      <dgm:spPr/>
      <dgm:t>
        <a:bodyPr/>
        <a:lstStyle/>
        <a:p>
          <a:endParaRPr lang="el-GR"/>
        </a:p>
      </dgm:t>
    </dgm:pt>
    <dgm:pt modelId="{2987C4AA-7F3C-4BA3-B2B0-B40417C46743}" type="pres">
      <dgm:prSet presAssocID="{13F645D6-A9A4-4943-93E3-2D554B3CDA68}" presName="sibTrans" presStyleLbl="bgSibTrans2D1" presStyleIdx="2" presStyleCnt="5"/>
      <dgm:spPr/>
      <dgm:t>
        <a:bodyPr/>
        <a:lstStyle/>
        <a:p>
          <a:endParaRPr lang="el-GR"/>
        </a:p>
      </dgm:t>
    </dgm:pt>
    <dgm:pt modelId="{95C11567-E363-4316-8870-392F89E89D97}" type="pres">
      <dgm:prSet presAssocID="{0C181320-65DE-4DBE-8CE6-7357C593EF6C}" presName="compNode" presStyleCnt="0"/>
      <dgm:spPr/>
    </dgm:pt>
    <dgm:pt modelId="{365865E3-C604-4BED-B344-CC38417CCE6A}" type="pres">
      <dgm:prSet presAssocID="{0C181320-65DE-4DBE-8CE6-7357C593EF6C}" presName="dummyConnPt" presStyleCnt="0"/>
      <dgm:spPr/>
    </dgm:pt>
    <dgm:pt modelId="{A1B218F0-A4AC-4C00-A356-E188D6A01758}" type="pres">
      <dgm:prSet presAssocID="{0C181320-65DE-4DBE-8CE6-7357C593EF6C}" presName="node" presStyleLbl="node1" presStyleIdx="3" presStyleCnt="6">
        <dgm:presLayoutVars>
          <dgm:bulletEnabled val="1"/>
        </dgm:presLayoutVars>
      </dgm:prSet>
      <dgm:spPr/>
      <dgm:t>
        <a:bodyPr/>
        <a:lstStyle/>
        <a:p>
          <a:endParaRPr lang="el-GR"/>
        </a:p>
      </dgm:t>
    </dgm:pt>
    <dgm:pt modelId="{334CA8CA-8F23-4E66-9B13-60EBFC0F11E0}" type="pres">
      <dgm:prSet presAssocID="{E2402F24-0809-42EC-BFFA-6697AE6A2029}" presName="sibTrans" presStyleLbl="bgSibTrans2D1" presStyleIdx="3" presStyleCnt="5"/>
      <dgm:spPr/>
      <dgm:t>
        <a:bodyPr/>
        <a:lstStyle/>
        <a:p>
          <a:endParaRPr lang="el-GR"/>
        </a:p>
      </dgm:t>
    </dgm:pt>
    <dgm:pt modelId="{25F6B83F-4C2D-4A62-85FF-E54E7778F950}" type="pres">
      <dgm:prSet presAssocID="{14A53BFE-856F-4C08-8335-967685EAA1A4}" presName="compNode" presStyleCnt="0"/>
      <dgm:spPr/>
    </dgm:pt>
    <dgm:pt modelId="{FB1CB851-3E58-42D5-88CE-741D3091D336}" type="pres">
      <dgm:prSet presAssocID="{14A53BFE-856F-4C08-8335-967685EAA1A4}" presName="dummyConnPt" presStyleCnt="0"/>
      <dgm:spPr/>
    </dgm:pt>
    <dgm:pt modelId="{751BE516-9BCB-4DDF-B468-91CE732EE127}" type="pres">
      <dgm:prSet presAssocID="{14A53BFE-856F-4C08-8335-967685EAA1A4}" presName="node" presStyleLbl="node1" presStyleIdx="4" presStyleCnt="6">
        <dgm:presLayoutVars>
          <dgm:bulletEnabled val="1"/>
        </dgm:presLayoutVars>
      </dgm:prSet>
      <dgm:spPr/>
      <dgm:t>
        <a:bodyPr/>
        <a:lstStyle/>
        <a:p>
          <a:endParaRPr lang="el-GR"/>
        </a:p>
      </dgm:t>
    </dgm:pt>
    <dgm:pt modelId="{25F55A84-4E54-4AD3-A965-7BFB17C97E6F}" type="pres">
      <dgm:prSet presAssocID="{23EFE4CF-28FD-4096-B41C-15A7E77B3106}" presName="sibTrans" presStyleLbl="bgSibTrans2D1" presStyleIdx="4" presStyleCnt="5"/>
      <dgm:spPr/>
      <dgm:t>
        <a:bodyPr/>
        <a:lstStyle/>
        <a:p>
          <a:endParaRPr lang="el-GR"/>
        </a:p>
      </dgm:t>
    </dgm:pt>
    <dgm:pt modelId="{1F31ED3D-C31E-4929-988E-2BA0090AF6C6}" type="pres">
      <dgm:prSet presAssocID="{2CA4E6C5-82C8-499C-8CCF-9C6D63E42354}" presName="compNode" presStyleCnt="0"/>
      <dgm:spPr/>
    </dgm:pt>
    <dgm:pt modelId="{67445625-728C-47D1-BF0F-CF8F89473FC5}" type="pres">
      <dgm:prSet presAssocID="{2CA4E6C5-82C8-499C-8CCF-9C6D63E42354}" presName="dummyConnPt" presStyleCnt="0"/>
      <dgm:spPr/>
    </dgm:pt>
    <dgm:pt modelId="{E75F26A4-E143-4D02-BD28-D2FE7B20AC10}" type="pres">
      <dgm:prSet presAssocID="{2CA4E6C5-82C8-499C-8CCF-9C6D63E42354}" presName="node" presStyleLbl="node1" presStyleIdx="5" presStyleCnt="6">
        <dgm:presLayoutVars>
          <dgm:bulletEnabled val="1"/>
        </dgm:presLayoutVars>
      </dgm:prSet>
      <dgm:spPr/>
      <dgm:t>
        <a:bodyPr/>
        <a:lstStyle/>
        <a:p>
          <a:endParaRPr lang="el-GR"/>
        </a:p>
      </dgm:t>
    </dgm:pt>
  </dgm:ptLst>
  <dgm:cxnLst>
    <dgm:cxn modelId="{BC60B8F2-8EF2-40F6-BFDC-D4E445EB7BAC}" srcId="{4D46092A-287E-4B71-953A-D306927E3982}" destId="{F6E15863-D6DB-4C76-A0F2-6D8FC99FECE9}" srcOrd="1" destOrd="0" parTransId="{5FA7EB04-F330-4BAB-AFBD-A9D34681A9DD}" sibTransId="{D4002E6D-925F-4FF8-8829-2C95E337EF9E}"/>
    <dgm:cxn modelId="{43359062-58E9-47CD-BD82-C394770B3B08}" type="presOf" srcId="{442BB5A7-C537-42DC-9B53-EB09E890D828}" destId="{FA7413B3-5E7D-403E-A9F0-57B226573000}" srcOrd="0" destOrd="0" presId="urn:microsoft.com/office/officeart/2005/8/layout/bProcess4"/>
    <dgm:cxn modelId="{E2088777-0CC4-4903-8BCD-51FB24A38D0E}" type="presOf" srcId="{13F645D6-A9A4-4943-93E3-2D554B3CDA68}" destId="{2987C4AA-7F3C-4BA3-B2B0-B40417C46743}" srcOrd="0" destOrd="0" presId="urn:microsoft.com/office/officeart/2005/8/layout/bProcess4"/>
    <dgm:cxn modelId="{D83F9DA7-8BCD-419F-8AAE-04B5010049E9}" type="presOf" srcId="{14A53BFE-856F-4C08-8335-967685EAA1A4}" destId="{751BE516-9BCB-4DDF-B468-91CE732EE127}" srcOrd="0" destOrd="0" presId="urn:microsoft.com/office/officeart/2005/8/layout/bProcess4"/>
    <dgm:cxn modelId="{0AB16510-7C59-4B48-91BB-38FA5B7A7165}" srcId="{4D46092A-287E-4B71-953A-D306927E3982}" destId="{442BB5A7-C537-42DC-9B53-EB09E890D828}" srcOrd="2" destOrd="0" parTransId="{BFE1B8DB-DA72-4B5B-B394-4EDD394CF032}" sibTransId="{13F645D6-A9A4-4943-93E3-2D554B3CDA68}"/>
    <dgm:cxn modelId="{C1EFE8CE-9AD9-43F1-BD82-8D9623C427D8}" type="presOf" srcId="{E2402F24-0809-42EC-BFFA-6697AE6A2029}" destId="{334CA8CA-8F23-4E66-9B13-60EBFC0F11E0}" srcOrd="0" destOrd="0" presId="urn:microsoft.com/office/officeart/2005/8/layout/bProcess4"/>
    <dgm:cxn modelId="{116418E5-6962-4C93-AEB0-1B24FEBA326B}" type="presOf" srcId="{789EB1B0-4425-4605-9958-7F6BC9786B1F}" destId="{FDFF47BF-FB12-4351-8624-EE17E3DACEC5}" srcOrd="0" destOrd="0" presId="urn:microsoft.com/office/officeart/2005/8/layout/bProcess4"/>
    <dgm:cxn modelId="{390AC912-8F84-4E34-AE1C-7DF7944926DD}" type="presOf" srcId="{D4002E6D-925F-4FF8-8829-2C95E337EF9E}" destId="{139B5E07-71A5-477E-B27A-F5EC171C9BD4}" srcOrd="0" destOrd="0" presId="urn:microsoft.com/office/officeart/2005/8/layout/bProcess4"/>
    <dgm:cxn modelId="{8F587F7B-CEA5-409A-900D-8EAE46552454}" srcId="{4D46092A-287E-4B71-953A-D306927E3982}" destId="{0C181320-65DE-4DBE-8CE6-7357C593EF6C}" srcOrd="3" destOrd="0" parTransId="{6222028C-CF64-4C48-B173-89C9CCCC9124}" sibTransId="{E2402F24-0809-42EC-BFFA-6697AE6A2029}"/>
    <dgm:cxn modelId="{604D091D-AD4C-4843-A7A1-B8ED2C489A2E}" srcId="{4D46092A-287E-4B71-953A-D306927E3982}" destId="{789EB1B0-4425-4605-9958-7F6BC9786B1F}" srcOrd="0" destOrd="0" parTransId="{ADE49100-FA2E-477D-8F43-BA90514FE139}" sibTransId="{33451E42-39E2-4815-9BD5-059A2B22E511}"/>
    <dgm:cxn modelId="{7D13B89B-7478-45AA-929A-CF830B9CB34F}" srcId="{4D46092A-287E-4B71-953A-D306927E3982}" destId="{2CA4E6C5-82C8-499C-8CCF-9C6D63E42354}" srcOrd="5" destOrd="0" parTransId="{ED364925-7D10-4E9E-A2D4-3E1CE86489FD}" sibTransId="{58EADFC6-4582-4631-9D59-5D5CA05861D6}"/>
    <dgm:cxn modelId="{C68618DA-A0FA-4AF5-8E35-237F0B056E0E}" type="presOf" srcId="{2CA4E6C5-82C8-499C-8CCF-9C6D63E42354}" destId="{E75F26A4-E143-4D02-BD28-D2FE7B20AC10}" srcOrd="0" destOrd="0" presId="urn:microsoft.com/office/officeart/2005/8/layout/bProcess4"/>
    <dgm:cxn modelId="{CBED706C-FC63-42E0-AA1F-A98C56D2C5B7}" type="presOf" srcId="{4D46092A-287E-4B71-953A-D306927E3982}" destId="{F22F3846-D047-4E65-944C-9E91CBAE295C}" srcOrd="0" destOrd="0" presId="urn:microsoft.com/office/officeart/2005/8/layout/bProcess4"/>
    <dgm:cxn modelId="{8F51B7E4-5DFF-4D2E-826F-075AF6DF3314}" type="presOf" srcId="{33451E42-39E2-4815-9BD5-059A2B22E511}" destId="{E67959C8-40C8-4469-AD1D-D8131749DDB4}" srcOrd="0" destOrd="0" presId="urn:microsoft.com/office/officeart/2005/8/layout/bProcess4"/>
    <dgm:cxn modelId="{4196509B-7CA2-4524-84B6-45B45D5DCF00}" srcId="{4D46092A-287E-4B71-953A-D306927E3982}" destId="{14A53BFE-856F-4C08-8335-967685EAA1A4}" srcOrd="4" destOrd="0" parTransId="{EF9C5F38-E55A-4E18-9C29-448707EF8A9A}" sibTransId="{23EFE4CF-28FD-4096-B41C-15A7E77B3106}"/>
    <dgm:cxn modelId="{6BE8904D-98EA-4F3A-BE9D-29408F47C5D1}" type="presOf" srcId="{23EFE4CF-28FD-4096-B41C-15A7E77B3106}" destId="{25F55A84-4E54-4AD3-A965-7BFB17C97E6F}" srcOrd="0" destOrd="0" presId="urn:microsoft.com/office/officeart/2005/8/layout/bProcess4"/>
    <dgm:cxn modelId="{8687A524-A750-425D-B8A8-F9A8A4E1B38E}" type="presOf" srcId="{0C181320-65DE-4DBE-8CE6-7357C593EF6C}" destId="{A1B218F0-A4AC-4C00-A356-E188D6A01758}" srcOrd="0" destOrd="0" presId="urn:microsoft.com/office/officeart/2005/8/layout/bProcess4"/>
    <dgm:cxn modelId="{5B273E2D-EE17-4E1B-B128-87949E8B0C12}" type="presOf" srcId="{F6E15863-D6DB-4C76-A0F2-6D8FC99FECE9}" destId="{A1A360FE-C9DE-40B7-8824-FEA206DBF6DD}" srcOrd="0" destOrd="0" presId="urn:microsoft.com/office/officeart/2005/8/layout/bProcess4"/>
    <dgm:cxn modelId="{86A7DE05-8D88-4828-BFB2-B92813A9CBBA}" type="presParOf" srcId="{F22F3846-D047-4E65-944C-9E91CBAE295C}" destId="{2E342BCE-A8EB-4DE2-9E6F-16376EFB2E33}" srcOrd="0" destOrd="0" presId="urn:microsoft.com/office/officeart/2005/8/layout/bProcess4"/>
    <dgm:cxn modelId="{A6D75362-EA21-4C5B-B0C5-E41C92597CF7}" type="presParOf" srcId="{2E342BCE-A8EB-4DE2-9E6F-16376EFB2E33}" destId="{CDD4FA3C-E4AB-453A-BE82-7E74411670CC}" srcOrd="0" destOrd="0" presId="urn:microsoft.com/office/officeart/2005/8/layout/bProcess4"/>
    <dgm:cxn modelId="{7BA8B9C6-A69C-43BE-BF03-B4F9E8F59198}" type="presParOf" srcId="{2E342BCE-A8EB-4DE2-9E6F-16376EFB2E33}" destId="{FDFF47BF-FB12-4351-8624-EE17E3DACEC5}" srcOrd="1" destOrd="0" presId="urn:microsoft.com/office/officeart/2005/8/layout/bProcess4"/>
    <dgm:cxn modelId="{B2AF3C42-6635-4EB0-B9D7-520FC985F3A2}" type="presParOf" srcId="{F22F3846-D047-4E65-944C-9E91CBAE295C}" destId="{E67959C8-40C8-4469-AD1D-D8131749DDB4}" srcOrd="1" destOrd="0" presId="urn:microsoft.com/office/officeart/2005/8/layout/bProcess4"/>
    <dgm:cxn modelId="{BCE29372-34EC-44ED-A7D9-A9CB0BC6BBD5}" type="presParOf" srcId="{F22F3846-D047-4E65-944C-9E91CBAE295C}" destId="{BD726AD2-0433-45AC-9A8F-6FF4709B66F0}" srcOrd="2" destOrd="0" presId="urn:microsoft.com/office/officeart/2005/8/layout/bProcess4"/>
    <dgm:cxn modelId="{4522C177-4BAB-480D-8515-D0EFA767D5FA}" type="presParOf" srcId="{BD726AD2-0433-45AC-9A8F-6FF4709B66F0}" destId="{30D6C046-AE58-4061-93DE-3BBF78C8B5FE}" srcOrd="0" destOrd="0" presId="urn:microsoft.com/office/officeart/2005/8/layout/bProcess4"/>
    <dgm:cxn modelId="{EF8DC4D7-5AEA-44B6-BCC2-EC5B1DCE8DA6}" type="presParOf" srcId="{BD726AD2-0433-45AC-9A8F-6FF4709B66F0}" destId="{A1A360FE-C9DE-40B7-8824-FEA206DBF6DD}" srcOrd="1" destOrd="0" presId="urn:microsoft.com/office/officeart/2005/8/layout/bProcess4"/>
    <dgm:cxn modelId="{28FEAE33-BA7E-47E7-98B6-2E7A0C8CC325}" type="presParOf" srcId="{F22F3846-D047-4E65-944C-9E91CBAE295C}" destId="{139B5E07-71A5-477E-B27A-F5EC171C9BD4}" srcOrd="3" destOrd="0" presId="urn:microsoft.com/office/officeart/2005/8/layout/bProcess4"/>
    <dgm:cxn modelId="{B77323CF-ED08-4B48-B81B-2996887C2FA6}" type="presParOf" srcId="{F22F3846-D047-4E65-944C-9E91CBAE295C}" destId="{FC384D13-F9B4-4410-9E2F-C970DB7EB8C5}" srcOrd="4" destOrd="0" presId="urn:microsoft.com/office/officeart/2005/8/layout/bProcess4"/>
    <dgm:cxn modelId="{7A9573FB-2888-4808-8510-FD7367644D99}" type="presParOf" srcId="{FC384D13-F9B4-4410-9E2F-C970DB7EB8C5}" destId="{B5F06807-959B-40DD-9AB5-59E1CF6461B0}" srcOrd="0" destOrd="0" presId="urn:microsoft.com/office/officeart/2005/8/layout/bProcess4"/>
    <dgm:cxn modelId="{63DB58A6-9682-4197-B882-D07F4A3D8C82}" type="presParOf" srcId="{FC384D13-F9B4-4410-9E2F-C970DB7EB8C5}" destId="{FA7413B3-5E7D-403E-A9F0-57B226573000}" srcOrd="1" destOrd="0" presId="urn:microsoft.com/office/officeart/2005/8/layout/bProcess4"/>
    <dgm:cxn modelId="{073A1461-F921-4EC6-BF29-AB48C9A0F206}" type="presParOf" srcId="{F22F3846-D047-4E65-944C-9E91CBAE295C}" destId="{2987C4AA-7F3C-4BA3-B2B0-B40417C46743}" srcOrd="5" destOrd="0" presId="urn:microsoft.com/office/officeart/2005/8/layout/bProcess4"/>
    <dgm:cxn modelId="{80EAC31B-3A10-4489-8F61-C626A7203CB6}" type="presParOf" srcId="{F22F3846-D047-4E65-944C-9E91CBAE295C}" destId="{95C11567-E363-4316-8870-392F89E89D97}" srcOrd="6" destOrd="0" presId="urn:microsoft.com/office/officeart/2005/8/layout/bProcess4"/>
    <dgm:cxn modelId="{70ED6D5A-E798-4031-BDC7-E0B532C7CCB8}" type="presParOf" srcId="{95C11567-E363-4316-8870-392F89E89D97}" destId="{365865E3-C604-4BED-B344-CC38417CCE6A}" srcOrd="0" destOrd="0" presId="urn:microsoft.com/office/officeart/2005/8/layout/bProcess4"/>
    <dgm:cxn modelId="{CB6C245D-4EF6-4A48-91E3-9FEB6B4BBFA8}" type="presParOf" srcId="{95C11567-E363-4316-8870-392F89E89D97}" destId="{A1B218F0-A4AC-4C00-A356-E188D6A01758}" srcOrd="1" destOrd="0" presId="urn:microsoft.com/office/officeart/2005/8/layout/bProcess4"/>
    <dgm:cxn modelId="{341C5109-7EA4-4B36-B424-4563ED2199B7}" type="presParOf" srcId="{F22F3846-D047-4E65-944C-9E91CBAE295C}" destId="{334CA8CA-8F23-4E66-9B13-60EBFC0F11E0}" srcOrd="7" destOrd="0" presId="urn:microsoft.com/office/officeart/2005/8/layout/bProcess4"/>
    <dgm:cxn modelId="{BCDECB71-3492-44C5-B4C4-CF942682C246}" type="presParOf" srcId="{F22F3846-D047-4E65-944C-9E91CBAE295C}" destId="{25F6B83F-4C2D-4A62-85FF-E54E7778F950}" srcOrd="8" destOrd="0" presId="urn:microsoft.com/office/officeart/2005/8/layout/bProcess4"/>
    <dgm:cxn modelId="{761B316F-6B29-48AB-AA1B-2EAAFBED06FF}" type="presParOf" srcId="{25F6B83F-4C2D-4A62-85FF-E54E7778F950}" destId="{FB1CB851-3E58-42D5-88CE-741D3091D336}" srcOrd="0" destOrd="0" presId="urn:microsoft.com/office/officeart/2005/8/layout/bProcess4"/>
    <dgm:cxn modelId="{A499B7E2-658A-41F4-852D-F8290704CA54}" type="presParOf" srcId="{25F6B83F-4C2D-4A62-85FF-E54E7778F950}" destId="{751BE516-9BCB-4DDF-B468-91CE732EE127}" srcOrd="1" destOrd="0" presId="urn:microsoft.com/office/officeart/2005/8/layout/bProcess4"/>
    <dgm:cxn modelId="{269008E4-A068-4B9B-AEC9-60425B4E9D34}" type="presParOf" srcId="{F22F3846-D047-4E65-944C-9E91CBAE295C}" destId="{25F55A84-4E54-4AD3-A965-7BFB17C97E6F}" srcOrd="9" destOrd="0" presId="urn:microsoft.com/office/officeart/2005/8/layout/bProcess4"/>
    <dgm:cxn modelId="{71650E52-8EDF-43B2-863D-340FFFF658F7}" type="presParOf" srcId="{F22F3846-D047-4E65-944C-9E91CBAE295C}" destId="{1F31ED3D-C31E-4929-988E-2BA0090AF6C6}" srcOrd="10" destOrd="0" presId="urn:microsoft.com/office/officeart/2005/8/layout/bProcess4"/>
    <dgm:cxn modelId="{8AF47F12-40FD-4586-9B28-BC3826C6082F}" type="presParOf" srcId="{1F31ED3D-C31E-4929-988E-2BA0090AF6C6}" destId="{67445625-728C-47D1-BF0F-CF8F89473FC5}" srcOrd="0" destOrd="0" presId="urn:microsoft.com/office/officeart/2005/8/layout/bProcess4"/>
    <dgm:cxn modelId="{5B55E57B-CC74-4941-A6E1-D0A2D51AC0C3}" type="presParOf" srcId="{1F31ED3D-C31E-4929-988E-2BA0090AF6C6}" destId="{E75F26A4-E143-4D02-BD28-D2FE7B20AC1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959C8-40C8-4469-AD1D-D8131749DDB4}">
      <dsp:nvSpPr>
        <dsp:cNvPr id="0" name=""/>
        <dsp:cNvSpPr/>
      </dsp:nvSpPr>
      <dsp:spPr>
        <a:xfrm rot="5400000">
          <a:off x="1238075" y="102923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FF47BF-FB12-4351-8624-EE17E3DACEC5}">
      <dsp:nvSpPr>
        <dsp:cNvPr id="0" name=""/>
        <dsp:cNvSpPr/>
      </dsp:nvSpPr>
      <dsp:spPr>
        <a:xfrm>
          <a:off x="1605575" y="1448"/>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Ορισμός πληθυσμού</a:t>
          </a:r>
          <a:endParaRPr lang="el-GR" sz="2100" kern="1200" dirty="0"/>
        </a:p>
      </dsp:txBody>
      <dsp:txXfrm>
        <a:off x="1643425" y="39298"/>
        <a:ext cx="2078140" cy="1216604"/>
      </dsp:txXfrm>
    </dsp:sp>
    <dsp:sp modelId="{139B5E07-71A5-477E-B27A-F5EC171C9BD4}">
      <dsp:nvSpPr>
        <dsp:cNvPr id="0" name=""/>
        <dsp:cNvSpPr/>
      </dsp:nvSpPr>
      <dsp:spPr>
        <a:xfrm rot="5400000">
          <a:off x="1238075"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360FE-C9DE-40B7-8824-FEA206DBF6DD}">
      <dsp:nvSpPr>
        <dsp:cNvPr id="0" name=""/>
        <dsp:cNvSpPr/>
      </dsp:nvSpPr>
      <dsp:spPr>
        <a:xfrm>
          <a:off x="1605575" y="1616828"/>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Προσδιορισμός πλαισίου δείγματος</a:t>
          </a:r>
          <a:endParaRPr lang="el-GR" sz="2100" kern="1200" dirty="0"/>
        </a:p>
      </dsp:txBody>
      <dsp:txXfrm>
        <a:off x="1643425" y="1654678"/>
        <a:ext cx="2078140" cy="1216604"/>
      </dsp:txXfrm>
    </dsp:sp>
    <dsp:sp modelId="{2987C4AA-7F3C-4BA3-B2B0-B40417C46743}">
      <dsp:nvSpPr>
        <dsp:cNvPr id="0" name=""/>
        <dsp:cNvSpPr/>
      </dsp:nvSpPr>
      <dsp:spPr>
        <a:xfrm>
          <a:off x="2045765"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7413B3-5E7D-403E-A9F0-57B226573000}">
      <dsp:nvSpPr>
        <dsp:cNvPr id="0" name=""/>
        <dsp:cNvSpPr/>
      </dsp:nvSpPr>
      <dsp:spPr>
        <a:xfrm>
          <a:off x="1605575" y="3232209"/>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Καθορισμός μονάδας δειγματοληψίας</a:t>
          </a:r>
          <a:endParaRPr lang="el-GR" sz="2100" kern="1200" dirty="0"/>
        </a:p>
      </dsp:txBody>
      <dsp:txXfrm>
        <a:off x="1643425" y="3270059"/>
        <a:ext cx="2078140" cy="1216604"/>
      </dsp:txXfrm>
    </dsp:sp>
    <dsp:sp modelId="{334CA8CA-8F23-4E66-9B13-60EBFC0F11E0}">
      <dsp:nvSpPr>
        <dsp:cNvPr id="0" name=""/>
        <dsp:cNvSpPr/>
      </dsp:nvSpPr>
      <dsp:spPr>
        <a:xfrm rot="16200000">
          <a:off x="4102683"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B218F0-A4AC-4C00-A356-E188D6A01758}">
      <dsp:nvSpPr>
        <dsp:cNvPr id="0" name=""/>
        <dsp:cNvSpPr/>
      </dsp:nvSpPr>
      <dsp:spPr>
        <a:xfrm>
          <a:off x="4470183" y="3232209"/>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Επιλογή μεθόδου δειγματοληψίας</a:t>
          </a:r>
          <a:endParaRPr lang="el-GR" sz="2100" kern="1200" dirty="0"/>
        </a:p>
      </dsp:txBody>
      <dsp:txXfrm>
        <a:off x="4508033" y="3270059"/>
        <a:ext cx="2078140" cy="1216604"/>
      </dsp:txXfrm>
    </dsp:sp>
    <dsp:sp modelId="{25F55A84-4E54-4AD3-A965-7BFB17C97E6F}">
      <dsp:nvSpPr>
        <dsp:cNvPr id="0" name=""/>
        <dsp:cNvSpPr/>
      </dsp:nvSpPr>
      <dsp:spPr>
        <a:xfrm rot="16200000">
          <a:off x="4102683" y="1029233"/>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1BE516-9BCB-4DDF-B468-91CE732EE127}">
      <dsp:nvSpPr>
        <dsp:cNvPr id="0" name=""/>
        <dsp:cNvSpPr/>
      </dsp:nvSpPr>
      <dsp:spPr>
        <a:xfrm>
          <a:off x="4470183" y="1616828"/>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Καθορισμός μεγέθους δείγματος</a:t>
          </a:r>
          <a:endParaRPr lang="el-GR" sz="2100" kern="1200" dirty="0"/>
        </a:p>
      </dsp:txBody>
      <dsp:txXfrm>
        <a:off x="4508033" y="1654678"/>
        <a:ext cx="2078140" cy="1216604"/>
      </dsp:txXfrm>
    </dsp:sp>
    <dsp:sp modelId="{E75F26A4-E143-4D02-BD28-D2FE7B20AC10}">
      <dsp:nvSpPr>
        <dsp:cNvPr id="0" name=""/>
        <dsp:cNvSpPr/>
      </dsp:nvSpPr>
      <dsp:spPr>
        <a:xfrm>
          <a:off x="4470183" y="1448"/>
          <a:ext cx="2153840" cy="129230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smtClean="0"/>
            <a:t>Εκτέλεση</a:t>
          </a:r>
          <a:endParaRPr lang="el-GR" sz="2100" kern="1200" dirty="0"/>
        </a:p>
      </dsp:txBody>
      <dsp:txXfrm>
        <a:off x="4508033" y="39298"/>
        <a:ext cx="2078140" cy="121660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DA8B43-EDCB-4F8E-BBF1-C8DBE48F520D}" type="datetimeFigureOut">
              <a:rPr lang="el-GR" smtClean="0"/>
              <a:t>18/11/2018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80E2B-1E43-4403-9E21-DFE669DC54C9}" type="slidenum">
              <a:rPr lang="el-GR" smtClean="0"/>
              <a:t>‹#›</a:t>
            </a:fld>
            <a:endParaRPr lang="el-GR"/>
          </a:p>
        </p:txBody>
      </p:sp>
    </p:spTree>
    <p:extLst>
      <p:ext uri="{BB962C8B-B14F-4D97-AF65-F5344CB8AC3E}">
        <p14:creationId xmlns:p14="http://schemas.microsoft.com/office/powerpoint/2010/main" val="76821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Τίτλος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0" name="Θέση ημερομηνίας 9"/>
          <p:cNvSpPr>
            <a:spLocks noGrp="1"/>
          </p:cNvSpPr>
          <p:nvPr>
            <p:ph type="dt" sz="half" idx="10"/>
          </p:nvPr>
        </p:nvSpPr>
        <p:spPr>
          <a:xfrm>
            <a:off x="5562600" y="6509004"/>
            <a:ext cx="3002280" cy="274320"/>
          </a:xfrm>
        </p:spPr>
        <p:txBody>
          <a:bodyPr vert="horz" rtlCol="0"/>
          <a:lstStyle>
            <a:extLst/>
          </a:lstStyle>
          <a:p>
            <a:fld id="{EE695155-D0E3-4EA6-9001-2243415A6110}" type="datetimeFigureOut">
              <a:rPr lang="el-GR" smtClean="0"/>
              <a:t>18/11/2018</a:t>
            </a:fld>
            <a:endParaRPr lang="el-GR"/>
          </a:p>
        </p:txBody>
      </p:sp>
      <p:sp>
        <p:nvSpPr>
          <p:cNvPr id="11" name="Θέση αριθμού διαφάνειας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5D641F-6BCA-4520-A6F5-38DEF49C0F18}" type="slidenum">
              <a:rPr lang="el-GR" smtClean="0"/>
              <a:t>‹#›</a:t>
            </a:fld>
            <a:endParaRPr lang="el-GR"/>
          </a:p>
        </p:txBody>
      </p:sp>
      <p:sp>
        <p:nvSpPr>
          <p:cNvPr id="12" name="Θέση υποσέλιδου 11"/>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95D641F-6BCA-4520-A6F5-38DEF49C0F1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95D641F-6BCA-4520-A6F5-38DEF49C0F1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895D641F-6BCA-4520-A6F5-38DEF49C0F1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Ορθογώνιο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a:xfrm>
            <a:off x="5562600" y="6513670"/>
            <a:ext cx="3002280" cy="274320"/>
          </a:xfrm>
        </p:spPr>
        <p:txBody>
          <a:bodyPr vert="horz" rtlCol="0"/>
          <a:lstStyle>
            <a:extLst/>
          </a:lstStyle>
          <a:p>
            <a:fld id="{EE695155-D0E3-4EA6-9001-2243415A6110}" type="datetimeFigureOut">
              <a:rPr lang="el-GR" smtClean="0"/>
              <a:t>18/11/2018</a:t>
            </a:fld>
            <a:endParaRPr lang="el-GR"/>
          </a:p>
        </p:txBody>
      </p:sp>
      <p:sp>
        <p:nvSpPr>
          <p:cNvPr id="9" name="Θέση αριθμού διαφάνειας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5D641F-6BCA-4520-A6F5-38DEF49C0F18}" type="slidenum">
              <a:rPr lang="el-GR" smtClean="0"/>
              <a:t>‹#›</a:t>
            </a:fld>
            <a:endParaRPr lang="el-GR"/>
          </a:p>
        </p:txBody>
      </p:sp>
      <p:sp>
        <p:nvSpPr>
          <p:cNvPr id="10" name="Θέση υποσέλιδου 9"/>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a:xfrm>
            <a:off x="8641080" y="6514568"/>
            <a:ext cx="464288" cy="274320"/>
          </a:xfrm>
        </p:spPr>
        <p:txBody>
          <a:bodyPr/>
          <a:lstStyle>
            <a:extLst/>
          </a:lstStyle>
          <a:p>
            <a:fld id="{895D641F-6BCA-4520-A6F5-38DEF49C0F18}" type="slidenum">
              <a:rPr lang="el-GR" smtClean="0"/>
              <a:t>‹#›</a:t>
            </a:fld>
            <a:endParaRPr lang="el-GR"/>
          </a:p>
        </p:txBody>
      </p:sp>
      <p:sp>
        <p:nvSpPr>
          <p:cNvPr id="10" name="Ορθογώνιο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Ορθογώνιο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Ορθογώνιο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Τίτλος 1"/>
          <p:cNvSpPr>
            <a:spLocks noGrp="1"/>
          </p:cNvSpPr>
          <p:nvPr>
            <p:ph type="title"/>
          </p:nvPr>
        </p:nvSpPr>
        <p:spPr>
          <a:xfrm>
            <a:off x="457200" y="251948"/>
            <a:ext cx="8229600" cy="1143000"/>
          </a:xfrm>
        </p:spPr>
        <p:txBody>
          <a:bodyPr anchor="b"/>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a:xfrm>
            <a:off x="8641080" y="6514568"/>
            <a:ext cx="464288" cy="274320"/>
          </a:xfrm>
        </p:spPr>
        <p:txBody>
          <a:bodyPr/>
          <a:lstStyle>
            <a:extLst/>
          </a:lstStyle>
          <a:p>
            <a:fld id="{895D641F-6BCA-4520-A6F5-38DEF49C0F1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53218"/>
            <a:ext cx="8229600" cy="1143000"/>
          </a:xfrm>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895D641F-6BCA-4520-A6F5-38DEF49C0F18}" type="slidenum">
              <a:rPr lang="el-GR" smtClean="0"/>
              <a:t>‹#›</a:t>
            </a:fld>
            <a:endParaRPr lang="el-GR"/>
          </a:p>
        </p:txBody>
      </p:sp>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extLst/>
          </a:lstStyle>
          <a:p>
            <a:fld id="{EE695155-D0E3-4EA6-9001-2243415A6110}" type="datetimeFigureOut">
              <a:rPr lang="el-GR" smtClean="0"/>
              <a:t>18/11/2018</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895D641F-6BCA-4520-A6F5-38DEF49C0F1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Ορθογώνιο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Θέση ημερομηνίας 8"/>
          <p:cNvSpPr>
            <a:spLocks noGrp="1"/>
          </p:cNvSpPr>
          <p:nvPr>
            <p:ph type="dt" sz="half" idx="10"/>
          </p:nvPr>
        </p:nvSpPr>
        <p:spPr>
          <a:xfrm>
            <a:off x="5562600" y="6513670"/>
            <a:ext cx="3002280" cy="274320"/>
          </a:xfrm>
        </p:spPr>
        <p:txBody>
          <a:bodyPr vert="horz" rtlCol="0"/>
          <a:lstStyle>
            <a:extLst/>
          </a:lstStyle>
          <a:p>
            <a:fld id="{EE695155-D0E3-4EA6-9001-2243415A6110}" type="datetimeFigureOut">
              <a:rPr lang="el-GR" smtClean="0"/>
              <a:t>18/11/2018</a:t>
            </a:fld>
            <a:endParaRPr lang="el-GR"/>
          </a:p>
        </p:txBody>
      </p:sp>
      <p:sp>
        <p:nvSpPr>
          <p:cNvPr id="10" name="Θέση αριθμού διαφάνειας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95D641F-6BCA-4520-A6F5-38DEF49C0F18}" type="slidenum">
              <a:rPr lang="el-GR" smtClean="0"/>
              <a:t>‹#›</a:t>
            </a:fld>
            <a:endParaRPr lang="el-GR"/>
          </a:p>
        </p:txBody>
      </p:sp>
      <p:sp>
        <p:nvSpPr>
          <p:cNvPr id="11" name="Θέση υποσέλιδου 10"/>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Στυλ υποδείγματος κειμένου</a:t>
            </a:r>
          </a:p>
        </p:txBody>
      </p:sp>
      <p:sp>
        <p:nvSpPr>
          <p:cNvPr id="13" name="Θέση εικόνας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Θέση ημερομηνίας 7"/>
          <p:cNvSpPr>
            <a:spLocks noGrp="1"/>
          </p:cNvSpPr>
          <p:nvPr>
            <p:ph type="dt" sz="half" idx="10"/>
          </p:nvPr>
        </p:nvSpPr>
        <p:spPr>
          <a:xfrm>
            <a:off x="5562600" y="6509004"/>
            <a:ext cx="3002280" cy="274320"/>
          </a:xfrm>
        </p:spPr>
        <p:txBody>
          <a:bodyPr vert="horz" rtlCol="0"/>
          <a:lstStyle>
            <a:extLst/>
          </a:lstStyle>
          <a:p>
            <a:fld id="{EE695155-D0E3-4EA6-9001-2243415A6110}" type="datetimeFigureOut">
              <a:rPr lang="el-GR" smtClean="0"/>
              <a:t>18/11/2018</a:t>
            </a:fld>
            <a:endParaRPr lang="el-GR"/>
          </a:p>
        </p:txBody>
      </p:sp>
      <p:sp>
        <p:nvSpPr>
          <p:cNvPr id="9" name="Θέση αριθμού διαφάνειας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95D641F-6BCA-4520-A6F5-38DEF49C0F18}" type="slidenum">
              <a:rPr lang="el-GR" smtClean="0"/>
              <a:t>‹#›</a:t>
            </a:fld>
            <a:endParaRPr lang="el-GR"/>
          </a:p>
        </p:txBody>
      </p:sp>
      <p:sp>
        <p:nvSpPr>
          <p:cNvPr id="10" name="Θέση υποσέλιδου 9"/>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Θέση υποσέλιδου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Θέση ημερομηνίας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E695155-D0E3-4EA6-9001-2243415A6110}" type="datetimeFigureOut">
              <a:rPr lang="el-GR" smtClean="0"/>
              <a:t>18/11/2018</a:t>
            </a:fld>
            <a:endParaRPr lang="el-GR"/>
          </a:p>
        </p:txBody>
      </p:sp>
      <p:sp>
        <p:nvSpPr>
          <p:cNvPr id="23" name="Θέση αριθμού διαφάνειας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95D641F-6BCA-4520-A6F5-38DEF49C0F18}" type="slidenum">
              <a:rPr lang="el-GR" smtClean="0"/>
              <a:t>‹#›</a:t>
            </a:fld>
            <a:endParaRPr lang="el-GR"/>
          </a:p>
        </p:txBody>
      </p:sp>
      <p:sp>
        <p:nvSpPr>
          <p:cNvPr id="22" name="Θέση τίτλου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b="1" dirty="0" smtClean="0">
                <a:solidFill>
                  <a:schemeClr val="accent4">
                    <a:lumMod val="50000"/>
                  </a:schemeClr>
                </a:solidFill>
              </a:rPr>
              <a:t>ΤΕΙ ΔΥΤΙΚΗΣ ΜΑΚΕΔΟΝΙΑΣ</a:t>
            </a:r>
            <a:br>
              <a:rPr lang="el-GR" b="1" dirty="0" smtClean="0">
                <a:solidFill>
                  <a:schemeClr val="accent4">
                    <a:lumMod val="50000"/>
                  </a:schemeClr>
                </a:solidFill>
              </a:rPr>
            </a:br>
            <a:r>
              <a:rPr lang="el-GR" b="1" dirty="0" smtClean="0">
                <a:solidFill>
                  <a:schemeClr val="accent4">
                    <a:lumMod val="50000"/>
                  </a:schemeClr>
                </a:solidFill>
              </a:rPr>
              <a:t>Τμήμα: ΤΕΧΝΟΛΟΓΩΝ ΓΕΩΠΟΝΩΝ</a:t>
            </a:r>
            <a:endParaRPr lang="el-GR" dirty="0"/>
          </a:p>
        </p:txBody>
      </p:sp>
      <p:sp>
        <p:nvSpPr>
          <p:cNvPr id="3" name="Υπότιτλος 2"/>
          <p:cNvSpPr>
            <a:spLocks noGrp="1"/>
          </p:cNvSpPr>
          <p:nvPr>
            <p:ph type="subTitle" idx="1"/>
          </p:nvPr>
        </p:nvSpPr>
        <p:spPr>
          <a:xfrm>
            <a:off x="35496" y="3501008"/>
            <a:ext cx="9108504" cy="3024336"/>
          </a:xfrm>
        </p:spPr>
        <p:txBody>
          <a:bodyPr>
            <a:normAutofit/>
          </a:bodyPr>
          <a:lstStyle/>
          <a:p>
            <a:pPr algn="l"/>
            <a:r>
              <a:rPr lang="el-GR" sz="2800" b="1" dirty="0" smtClean="0">
                <a:solidFill>
                  <a:schemeClr val="tx2">
                    <a:lumMod val="60000"/>
                    <a:lumOff val="40000"/>
                  </a:schemeClr>
                </a:solidFill>
              </a:rPr>
              <a:t>Μάθημα</a:t>
            </a:r>
          </a:p>
          <a:p>
            <a:pPr algn="l"/>
            <a:r>
              <a:rPr lang="el-GR" sz="2800" b="1" dirty="0" smtClean="0">
                <a:solidFill>
                  <a:schemeClr val="tx2">
                    <a:lumMod val="60000"/>
                    <a:lumOff val="40000"/>
                  </a:schemeClr>
                </a:solidFill>
              </a:rPr>
              <a:t>Μεθοδολογία </a:t>
            </a:r>
            <a:r>
              <a:rPr lang="el-GR" sz="2800" b="1" dirty="0">
                <a:solidFill>
                  <a:schemeClr val="tx2">
                    <a:lumMod val="60000"/>
                    <a:lumOff val="40000"/>
                  </a:schemeClr>
                </a:solidFill>
              </a:rPr>
              <a:t>Έρευνας Κοινωνικών Επιστημών</a:t>
            </a:r>
            <a:endParaRPr lang="en-US" sz="2800" b="1" dirty="0">
              <a:solidFill>
                <a:schemeClr val="tx2">
                  <a:lumMod val="60000"/>
                  <a:lumOff val="40000"/>
                </a:schemeClr>
              </a:solidFill>
            </a:endParaRPr>
          </a:p>
          <a:p>
            <a:endParaRPr lang="en-US" b="1" dirty="0" smtClean="0">
              <a:solidFill>
                <a:schemeClr val="tx2">
                  <a:lumMod val="60000"/>
                  <a:lumOff val="40000"/>
                </a:schemeClr>
              </a:solidFill>
            </a:endParaRPr>
          </a:p>
          <a:p>
            <a:r>
              <a:rPr lang="el-GR" b="1" dirty="0" smtClean="0"/>
              <a:t/>
            </a:r>
            <a:br>
              <a:rPr lang="el-GR" b="1" dirty="0" smtClean="0"/>
            </a:br>
            <a:r>
              <a:rPr lang="el-GR" b="1" dirty="0" smtClean="0">
                <a:solidFill>
                  <a:schemeClr val="accent1">
                    <a:lumMod val="75000"/>
                  </a:schemeClr>
                </a:solidFill>
              </a:rPr>
              <a:t>Διδάσκουσα</a:t>
            </a:r>
          </a:p>
          <a:p>
            <a:r>
              <a:rPr lang="el-GR" b="1" dirty="0" smtClean="0">
                <a:solidFill>
                  <a:schemeClr val="accent1">
                    <a:lumMod val="75000"/>
                  </a:schemeClr>
                </a:solidFill>
              </a:rPr>
              <a:t>Δρ. Γεωργία Κηπουροπούλου</a:t>
            </a:r>
          </a:p>
          <a:p>
            <a:endParaRPr lang="el-GR" dirty="0"/>
          </a:p>
        </p:txBody>
      </p:sp>
    </p:spTree>
    <p:extLst>
      <p:ext uri="{BB962C8B-B14F-4D97-AF65-F5344CB8AC3E}">
        <p14:creationId xmlns:p14="http://schemas.microsoft.com/office/powerpoint/2010/main" val="359415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Μέθοδοι </a:t>
            </a:r>
            <a:r>
              <a:rPr lang="el-GR" sz="3600" b="1" dirty="0" smtClean="0"/>
              <a:t>δειγματοληψίας</a:t>
            </a:r>
            <a:br>
              <a:rPr lang="el-GR" sz="3600" b="1" dirty="0" smtClean="0"/>
            </a:br>
            <a:r>
              <a:rPr lang="el-GR" sz="3200" b="1" u="sng" dirty="0"/>
              <a:t>1. Δείγματα μη </a:t>
            </a:r>
            <a:r>
              <a:rPr lang="el-GR" sz="3200" b="1" u="sng" dirty="0" smtClean="0"/>
              <a:t>πιθανότητας</a:t>
            </a:r>
            <a:endParaRPr lang="el-GR" sz="3600" dirty="0"/>
          </a:p>
        </p:txBody>
      </p:sp>
      <p:sp>
        <p:nvSpPr>
          <p:cNvPr id="3" name="Θέση περιεχομένου 2"/>
          <p:cNvSpPr>
            <a:spLocks noGrp="1"/>
          </p:cNvSpPr>
          <p:nvPr>
            <p:ph idx="1"/>
          </p:nvPr>
        </p:nvSpPr>
        <p:spPr>
          <a:xfrm>
            <a:off x="251520" y="1646237"/>
            <a:ext cx="8640960" cy="4526280"/>
          </a:xfrm>
        </p:spPr>
        <p:txBody>
          <a:bodyPr>
            <a:normAutofit lnSpcReduction="10000"/>
          </a:bodyPr>
          <a:lstStyle/>
          <a:p>
            <a:r>
              <a:rPr lang="el-GR" dirty="0" smtClean="0"/>
              <a:t>1=άρρεν και 15-30: 30%</a:t>
            </a:r>
          </a:p>
          <a:p>
            <a:r>
              <a:rPr lang="el-GR" dirty="0" smtClean="0"/>
              <a:t>2=θήλυ και 15-30: 20%</a:t>
            </a:r>
          </a:p>
          <a:p>
            <a:r>
              <a:rPr lang="el-GR" dirty="0" smtClean="0"/>
              <a:t>3=άρρεν και 30-45: 23%</a:t>
            </a:r>
          </a:p>
          <a:p>
            <a:r>
              <a:rPr lang="el-GR" dirty="0" smtClean="0"/>
              <a:t>4=θήλυ και 30-45: 27%              Σύνολο </a:t>
            </a:r>
            <a:r>
              <a:rPr lang="el-GR" dirty="0"/>
              <a:t>100%</a:t>
            </a:r>
          </a:p>
          <a:p>
            <a:endParaRPr lang="el-GR" dirty="0" smtClean="0"/>
          </a:p>
          <a:p>
            <a:r>
              <a:rPr lang="el-GR" u="sng" dirty="0" smtClean="0"/>
              <a:t>Αριθμός ατόμων σε κάθε κατηγορία</a:t>
            </a:r>
          </a:p>
          <a:p>
            <a:r>
              <a:rPr lang="el-GR" dirty="0" smtClean="0"/>
              <a:t>1=1200 Χ 0,30=360</a:t>
            </a:r>
          </a:p>
          <a:p>
            <a:r>
              <a:rPr lang="el-GR" dirty="0" smtClean="0"/>
              <a:t>2=1200 Χ 0,20=240</a:t>
            </a:r>
          </a:p>
          <a:p>
            <a:r>
              <a:rPr lang="el-GR" dirty="0" smtClean="0"/>
              <a:t>3=1200 Χ 0,23=276</a:t>
            </a:r>
          </a:p>
          <a:p>
            <a:r>
              <a:rPr lang="el-GR" dirty="0" smtClean="0"/>
              <a:t>4=1200 Χ 0,27=324                        Σύνολο=1200</a:t>
            </a:r>
          </a:p>
        </p:txBody>
      </p:sp>
    </p:spTree>
    <p:extLst>
      <p:ext uri="{BB962C8B-B14F-4D97-AF65-F5344CB8AC3E}">
        <p14:creationId xmlns:p14="http://schemas.microsoft.com/office/powerpoint/2010/main" val="182359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Μέθοδοι </a:t>
            </a:r>
            <a:r>
              <a:rPr lang="el-GR" sz="3600" b="1" dirty="0" smtClean="0"/>
              <a:t>δειγματοληψίας</a:t>
            </a:r>
            <a:br>
              <a:rPr lang="el-GR" sz="3600" b="1" dirty="0" smtClean="0"/>
            </a:br>
            <a:r>
              <a:rPr lang="el-GR" sz="3200" b="1" u="sng" dirty="0"/>
              <a:t>1. Δείγματα μη </a:t>
            </a:r>
            <a:r>
              <a:rPr lang="el-GR" sz="3200" b="1" u="sng" dirty="0" smtClean="0"/>
              <a:t>πιθανότητας</a:t>
            </a:r>
            <a:endParaRPr lang="el-GR" sz="3600" dirty="0"/>
          </a:p>
        </p:txBody>
      </p:sp>
      <p:sp>
        <p:nvSpPr>
          <p:cNvPr id="3" name="Θέση περιεχομένου 2"/>
          <p:cNvSpPr>
            <a:spLocks noGrp="1"/>
          </p:cNvSpPr>
          <p:nvPr>
            <p:ph idx="1"/>
          </p:nvPr>
        </p:nvSpPr>
        <p:spPr/>
        <p:txBody>
          <a:bodyPr/>
          <a:lstStyle/>
          <a:p>
            <a:r>
              <a:rPr lang="el-GR" dirty="0" smtClean="0"/>
              <a:t>Επομένως ο ερευνητής θα πρέπει να πάρει συνεντεύξεις από τα αντίστοιχα άτομα όπως προέκυψαν στην προηγούμενη μαθηματική πράξη. Τα άτομα που θα επιλεγούν κρίνονται από την προσωπική κρίση του ερευνητή. Ωστόσο, το δείγμα μπορεί να είναι </a:t>
            </a:r>
            <a:r>
              <a:rPr lang="el-GR" dirty="0" err="1" smtClean="0"/>
              <a:t>αατιπροσωπευτικό</a:t>
            </a:r>
            <a:r>
              <a:rPr lang="el-GR" dirty="0" smtClean="0"/>
              <a:t> παρόλο που ορίστηκαν συγκεκριμένα χαρακτηριστικά.</a:t>
            </a:r>
            <a:endParaRPr lang="el-GR" dirty="0"/>
          </a:p>
        </p:txBody>
      </p:sp>
    </p:spTree>
    <p:extLst>
      <p:ext uri="{BB962C8B-B14F-4D97-AF65-F5344CB8AC3E}">
        <p14:creationId xmlns:p14="http://schemas.microsoft.com/office/powerpoint/2010/main" val="340930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Μέθοδοι </a:t>
            </a:r>
            <a:r>
              <a:rPr lang="el-GR" sz="3600" b="1" dirty="0" smtClean="0"/>
              <a:t>δειγματοληψίας</a:t>
            </a:r>
            <a:br>
              <a:rPr lang="el-GR" sz="3600" b="1" dirty="0" smtClean="0"/>
            </a:br>
            <a:r>
              <a:rPr lang="el-GR" sz="3200" b="1" u="sng" dirty="0"/>
              <a:t>2. Δείγματα  </a:t>
            </a:r>
            <a:r>
              <a:rPr lang="el-GR" sz="3200" b="1" u="sng" dirty="0" smtClean="0"/>
              <a:t>πιθανοτήτων</a:t>
            </a:r>
            <a:endParaRPr lang="el-GR" sz="3600" u="sng" dirty="0"/>
          </a:p>
        </p:txBody>
      </p:sp>
      <p:sp>
        <p:nvSpPr>
          <p:cNvPr id="3" name="Θέση περιεχομένου 2"/>
          <p:cNvSpPr>
            <a:spLocks noGrp="1"/>
          </p:cNvSpPr>
          <p:nvPr>
            <p:ph idx="1"/>
          </p:nvPr>
        </p:nvSpPr>
        <p:spPr>
          <a:xfrm>
            <a:off x="179512" y="1412776"/>
            <a:ext cx="8712968" cy="5328592"/>
          </a:xfrm>
        </p:spPr>
        <p:txBody>
          <a:bodyPr>
            <a:normAutofit fontScale="92500" lnSpcReduction="20000"/>
          </a:bodyPr>
          <a:lstStyle/>
          <a:p>
            <a:r>
              <a:rPr lang="el-GR" b="1" dirty="0" smtClean="0"/>
              <a:t>2. Δείγματα  πιθανοτήτων</a:t>
            </a:r>
          </a:p>
          <a:p>
            <a:pPr marL="0" indent="0" algn="just">
              <a:buNone/>
            </a:pPr>
            <a:r>
              <a:rPr lang="el-GR" dirty="0" smtClean="0"/>
              <a:t>Με αυτή τη μέθοδο ο ερευνητής μπορεί να υπολογίσει τη πιθανότητα ένα στοιχείο να αποτελέσει μέρος του δείγματος της έρευνάς του.</a:t>
            </a:r>
          </a:p>
          <a:p>
            <a:pPr marL="0" indent="0">
              <a:buNone/>
            </a:pPr>
            <a:endParaRPr lang="el-GR" dirty="0" smtClean="0"/>
          </a:p>
          <a:p>
            <a:pPr>
              <a:buFont typeface="Wingdings" panose="05000000000000000000" pitchFamily="2" charset="2"/>
              <a:buChar char="v"/>
            </a:pPr>
            <a:r>
              <a:rPr lang="el-GR" dirty="0" smtClean="0"/>
              <a:t> Η επιλογή γίνεται με αντικειμενικό τρόπο. </a:t>
            </a:r>
          </a:p>
          <a:p>
            <a:pPr>
              <a:buFont typeface="Wingdings" panose="05000000000000000000" pitchFamily="2" charset="2"/>
              <a:buChar char="v"/>
            </a:pPr>
            <a:r>
              <a:rPr lang="el-GR" dirty="0"/>
              <a:t>Μ</a:t>
            </a:r>
            <a:r>
              <a:rPr lang="el-GR" dirty="0" smtClean="0"/>
              <a:t>πορεί να υπολογιστεί το μέγεθος του δειγματοληπτικού λάθους. </a:t>
            </a:r>
            <a:endParaRPr lang="el-GR" dirty="0"/>
          </a:p>
          <a:p>
            <a:pPr>
              <a:buFont typeface="Wingdings" panose="05000000000000000000" pitchFamily="2" charset="2"/>
              <a:buChar char="v"/>
            </a:pPr>
            <a:r>
              <a:rPr lang="el-GR" dirty="0" smtClean="0"/>
              <a:t>Δεν εξασφαλίζει αυτή η μέθοδος ότι τα στοιχεία που θα επιλεγούν θα είναι αντιπροσωπευτικά του πληθυσμού.</a:t>
            </a:r>
          </a:p>
          <a:p>
            <a:pPr>
              <a:buFont typeface="Wingdings" panose="05000000000000000000" pitchFamily="2" charset="2"/>
              <a:buChar char="v"/>
            </a:pPr>
            <a:r>
              <a:rPr lang="el-GR" dirty="0" smtClean="0"/>
              <a:t>Υπάρχουν 3 είδη τέτοιων δειγμάτων:</a:t>
            </a:r>
          </a:p>
          <a:p>
            <a:pPr marL="0" indent="0">
              <a:buNone/>
            </a:pPr>
            <a:r>
              <a:rPr lang="el-GR" i="1" dirty="0"/>
              <a:t>α</a:t>
            </a:r>
            <a:r>
              <a:rPr lang="el-GR" i="1" dirty="0" smtClean="0"/>
              <a:t>) απλό τυχαίο δείγμα, β) στρωματοποιημένο δείγμα,        </a:t>
            </a:r>
          </a:p>
          <a:p>
            <a:pPr marL="0" indent="0">
              <a:buNone/>
            </a:pPr>
            <a:r>
              <a:rPr lang="el-GR" i="1" dirty="0" smtClean="0"/>
              <a:t> γ) δείγμα βάσει ομάδων</a:t>
            </a:r>
            <a:endParaRPr lang="el-GR" i="1" dirty="0"/>
          </a:p>
        </p:txBody>
      </p:sp>
    </p:spTree>
    <p:extLst>
      <p:ext uri="{BB962C8B-B14F-4D97-AF65-F5344CB8AC3E}">
        <p14:creationId xmlns:p14="http://schemas.microsoft.com/office/powerpoint/2010/main" val="3769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Μέθοδοι δειγματοληψίας</a:t>
            </a:r>
            <a:br>
              <a:rPr lang="el-GR" sz="3600" b="1" dirty="0"/>
            </a:br>
            <a:r>
              <a:rPr lang="el-GR" sz="3600" b="1" u="sng" dirty="0"/>
              <a:t>2. Δείγματα  πιθανοτήτων</a:t>
            </a:r>
            <a:endParaRPr lang="el-GR" sz="3600" u="sng" dirty="0"/>
          </a:p>
        </p:txBody>
      </p:sp>
      <p:sp>
        <p:nvSpPr>
          <p:cNvPr id="3" name="Θέση περιεχομένου 2"/>
          <p:cNvSpPr>
            <a:spLocks noGrp="1"/>
          </p:cNvSpPr>
          <p:nvPr>
            <p:ph idx="1"/>
          </p:nvPr>
        </p:nvSpPr>
        <p:spPr>
          <a:xfrm>
            <a:off x="457200" y="1412776"/>
            <a:ext cx="8229600" cy="5112568"/>
          </a:xfrm>
        </p:spPr>
        <p:txBody>
          <a:bodyPr>
            <a:normAutofit fontScale="92500" lnSpcReduction="10000"/>
          </a:bodyPr>
          <a:lstStyle/>
          <a:p>
            <a:r>
              <a:rPr lang="el-GR" b="1" dirty="0" smtClean="0"/>
              <a:t>α) Απλό τυχαίο δείγμα: </a:t>
            </a:r>
            <a:r>
              <a:rPr lang="el-GR" dirty="0" smtClean="0"/>
              <a:t>κάθε στοιχείο του </a:t>
            </a:r>
            <a:r>
              <a:rPr lang="el-GR" dirty="0" err="1" smtClean="0"/>
              <a:t>πήθυσμού</a:t>
            </a:r>
            <a:r>
              <a:rPr lang="el-GR" dirty="0" smtClean="0"/>
              <a:t> έχει ίση πιθανότητα να επιλεγεί ως δείγμα. Η επιλογή γίνεται με τη βοήθεια του πίνακα τυχαίων αριθμών. Ο πληθυσμός είναι ο Ν. αν Ν=30 τότε όλα οι αριθμοί θα είναι διψήφιοι, αν Ν=300 όλοι αριθμοί θα είναι τριψήφιοι. Κάθε στοιχείο του πληθυσμού έχει αριθμ</a:t>
            </a:r>
            <a:r>
              <a:rPr lang="el-GR" dirty="0"/>
              <a:t>ό</a:t>
            </a:r>
            <a:r>
              <a:rPr lang="el-GR" dirty="0" smtClean="0"/>
              <a:t>: Α=1, Β=2…..</a:t>
            </a:r>
          </a:p>
          <a:p>
            <a:pPr marL="0" indent="0">
              <a:buNone/>
            </a:pPr>
            <a:r>
              <a:rPr lang="el-GR" dirty="0" smtClean="0"/>
              <a:t> έπειτα επιλέγεται τυχαία ένας αριθμός από τον πίνακα ο οποίος αποτελεί και το σημείο εκκίνησης. Ακολουθούμε πορεία διαγώνια, προς τα πάνω ή προς τα κάτω.</a:t>
            </a:r>
            <a:endParaRPr lang="el-GR" dirty="0"/>
          </a:p>
        </p:txBody>
      </p:sp>
    </p:spTree>
    <p:extLst>
      <p:ext uri="{BB962C8B-B14F-4D97-AF65-F5344CB8AC3E}">
        <p14:creationId xmlns:p14="http://schemas.microsoft.com/office/powerpoint/2010/main" val="277800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Μέθοδοι δειγματοληψίας</a:t>
            </a:r>
            <a:br>
              <a:rPr lang="el-GR" sz="3600" b="1" dirty="0"/>
            </a:br>
            <a:r>
              <a:rPr lang="el-GR" sz="3600" b="1" u="sng" dirty="0"/>
              <a:t>2. Δείγματα  πιθανοτήτων</a:t>
            </a:r>
            <a:endParaRPr lang="el-GR"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971598" y="1484784"/>
            <a:ext cx="7416825" cy="507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4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Μέθοδοι δειγματοληψίας</a:t>
            </a:r>
            <a:br>
              <a:rPr lang="el-GR" sz="3600" b="1" dirty="0"/>
            </a:br>
            <a:r>
              <a:rPr lang="el-GR" sz="3600" b="1" u="sng" dirty="0"/>
              <a:t>2. Δείγματα  πιθανοτήτων</a:t>
            </a:r>
            <a:endParaRPr lang="el-GR" sz="3600" dirty="0"/>
          </a:p>
        </p:txBody>
      </p:sp>
      <p:sp>
        <p:nvSpPr>
          <p:cNvPr id="3" name="Θέση περιεχομένου 2"/>
          <p:cNvSpPr>
            <a:spLocks noGrp="1"/>
          </p:cNvSpPr>
          <p:nvPr>
            <p:ph idx="1"/>
          </p:nvPr>
        </p:nvSpPr>
        <p:spPr/>
        <p:txBody>
          <a:bodyPr>
            <a:normAutofit fontScale="92500" lnSpcReduction="20000"/>
          </a:bodyPr>
          <a:lstStyle/>
          <a:p>
            <a:r>
              <a:rPr lang="el-GR" b="1" dirty="0"/>
              <a:t>β</a:t>
            </a:r>
            <a:r>
              <a:rPr lang="el-GR" b="1" dirty="0" smtClean="0"/>
              <a:t>) Στρωματοποιημένο δείγμα:</a:t>
            </a:r>
            <a:r>
              <a:rPr lang="el-GR" dirty="0" smtClean="0"/>
              <a:t> </a:t>
            </a:r>
            <a:r>
              <a:rPr lang="el-GR" dirty="0"/>
              <a:t>α</a:t>
            </a:r>
            <a:r>
              <a:rPr lang="el-GR" dirty="0" smtClean="0"/>
              <a:t>ρχικά ο πληθυσμός χωρίζεται σε ομοειδείς ομάδες πλήρεις και αμοιβαία αποκλειόμενες (ένα στοιχείο της Α ομάδας δεν μπορεί να είναι και στοιχείο της Β )και έπειτα επιλέγεται από κάθε ομάδα ένα τυχαίο δείγμα. Ο αριθμός στοιχείων που επιλέγονται από κάθε ομάδα αντιστοιχούν και στο ποσοστό που καλύπτουν τα στοιχεία αυτής της ομάδας σε σχέση με τον συνολικό πληθυσμό. Π.χ. αν η ομάδα Α αποτελεί το 25% του πληθυσμού τότε θα επιλεγεί το 25% του δείγματος από την ομάδα Α.</a:t>
            </a:r>
            <a:endParaRPr lang="el-GR" dirty="0"/>
          </a:p>
        </p:txBody>
      </p:sp>
    </p:spTree>
    <p:extLst>
      <p:ext uri="{BB962C8B-B14F-4D97-AF65-F5344CB8AC3E}">
        <p14:creationId xmlns:p14="http://schemas.microsoft.com/office/powerpoint/2010/main" val="407456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Μέθοδοι δειγματοληψίας</a:t>
            </a:r>
            <a:br>
              <a:rPr lang="el-GR" sz="3600" b="1" dirty="0"/>
            </a:br>
            <a:r>
              <a:rPr lang="el-GR" sz="3600" b="1" u="sng" dirty="0"/>
              <a:t>2. Δείγματα  πιθανοτήτων</a:t>
            </a:r>
            <a:endParaRPr lang="el-GR"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0800000">
            <a:off x="179512" y="1412776"/>
            <a:ext cx="6696744" cy="518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Στρογγυλεμένο ορθογώνιο 3"/>
          <p:cNvSpPr/>
          <p:nvPr/>
        </p:nvSpPr>
        <p:spPr>
          <a:xfrm>
            <a:off x="6876256" y="1628800"/>
            <a:ext cx="2016224"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a:t>
            </a:r>
            <a:r>
              <a:rPr lang="en-US" b="1" dirty="0" smtClean="0"/>
              <a:t>=</a:t>
            </a:r>
            <a:r>
              <a:rPr lang="en-US" dirty="0" smtClean="0"/>
              <a:t> </a:t>
            </a:r>
            <a:r>
              <a:rPr lang="el-GR" dirty="0" smtClean="0"/>
              <a:t>το μέγεθος του δείγματος που επιθυμούμε να έχουμε(100)</a:t>
            </a:r>
          </a:p>
          <a:p>
            <a:pPr algn="ctr"/>
            <a:endParaRPr lang="el-GR" dirty="0" smtClean="0"/>
          </a:p>
          <a:p>
            <a:pPr algn="ctr"/>
            <a:r>
              <a:rPr lang="en-US" b="1" dirty="0" err="1" smtClean="0"/>
              <a:t>Nn</a:t>
            </a:r>
            <a:r>
              <a:rPr lang="en-US" b="1" dirty="0" smtClean="0"/>
              <a:t>=</a:t>
            </a:r>
            <a:r>
              <a:rPr lang="el-GR" dirty="0" smtClean="0"/>
              <a:t>το σύνολο των στοιχείων μιας ομάδας</a:t>
            </a:r>
          </a:p>
          <a:p>
            <a:pPr algn="ctr"/>
            <a:endParaRPr lang="el-GR" dirty="0" smtClean="0"/>
          </a:p>
          <a:p>
            <a:pPr algn="ctr"/>
            <a:r>
              <a:rPr lang="en-US" b="1" dirty="0" smtClean="0"/>
              <a:t>N=</a:t>
            </a:r>
            <a:r>
              <a:rPr lang="el-GR" dirty="0" smtClean="0"/>
              <a:t> σύνολο στοιχείων πληθυσμού</a:t>
            </a:r>
          </a:p>
          <a:p>
            <a:pPr algn="ctr"/>
            <a:r>
              <a:rPr lang="el-GR" dirty="0" smtClean="0"/>
              <a:t>(1000)</a:t>
            </a:r>
            <a:endParaRPr lang="el-GR" dirty="0"/>
          </a:p>
        </p:txBody>
      </p:sp>
    </p:spTree>
    <p:extLst>
      <p:ext uri="{BB962C8B-B14F-4D97-AF65-F5344CB8AC3E}">
        <p14:creationId xmlns:p14="http://schemas.microsoft.com/office/powerpoint/2010/main" val="316247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Μέθοδοι δειγματοληψίας</a:t>
            </a:r>
            <a:br>
              <a:rPr lang="el-GR" sz="3600" b="1" dirty="0"/>
            </a:br>
            <a:r>
              <a:rPr lang="el-GR" sz="3600" b="1" u="sng" dirty="0"/>
              <a:t>2. Δείγματα  πιθανοτήτων</a:t>
            </a:r>
            <a:endParaRPr lang="el-GR" sz="3600" dirty="0"/>
          </a:p>
        </p:txBody>
      </p:sp>
      <p:sp>
        <p:nvSpPr>
          <p:cNvPr id="3" name="Θέση περιεχομένου 2"/>
          <p:cNvSpPr>
            <a:spLocks noGrp="1"/>
          </p:cNvSpPr>
          <p:nvPr>
            <p:ph idx="1"/>
          </p:nvPr>
        </p:nvSpPr>
        <p:spPr>
          <a:xfrm>
            <a:off x="251520" y="1646236"/>
            <a:ext cx="8640960" cy="4879107"/>
          </a:xfrm>
        </p:spPr>
        <p:txBody>
          <a:bodyPr/>
          <a:lstStyle/>
          <a:p>
            <a:r>
              <a:rPr lang="el-GR" b="1" dirty="0"/>
              <a:t>γ</a:t>
            </a:r>
            <a:r>
              <a:rPr lang="el-GR" b="1" dirty="0" smtClean="0"/>
              <a:t>) Δείγμα βάσει ομάδων: </a:t>
            </a:r>
            <a:r>
              <a:rPr lang="el-GR" dirty="0" smtClean="0"/>
              <a:t>ο πληθυσμός χωρίζεται σε ομάδες και έπειτα ο ερευνητής επιλέγει ένα υποσύνολο των ομάδων αυτών.</a:t>
            </a:r>
          </a:p>
          <a:p>
            <a:pPr algn="ctr"/>
            <a:r>
              <a:rPr lang="el-GR" b="1" dirty="0" smtClean="0"/>
              <a:t>Σύγκριση μεθόδων</a:t>
            </a:r>
            <a:endParaRPr lang="el-GR" b="1" dirty="0"/>
          </a:p>
        </p:txBody>
      </p:sp>
      <p:sp>
        <p:nvSpPr>
          <p:cNvPr id="4" name="Στρογγυλεμένο ορθογώνιο 3"/>
          <p:cNvSpPr/>
          <p:nvPr/>
        </p:nvSpPr>
        <p:spPr>
          <a:xfrm>
            <a:off x="219950" y="3981145"/>
            <a:ext cx="406401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Στρωματοποιημένο δείγμα</a:t>
            </a:r>
          </a:p>
          <a:p>
            <a:pPr marL="285750" indent="-285750" algn="ctr">
              <a:buFont typeface="Wingdings" panose="05000000000000000000" pitchFamily="2" charset="2"/>
              <a:buChar char="v"/>
            </a:pPr>
            <a:r>
              <a:rPr lang="el-GR" dirty="0" smtClean="0"/>
              <a:t>Ο πληθυσμός χωρίζεται σε ομάδες</a:t>
            </a:r>
          </a:p>
          <a:p>
            <a:pPr marL="285750" indent="-285750" algn="ctr">
              <a:buFont typeface="Wingdings" panose="05000000000000000000" pitchFamily="2" charset="2"/>
              <a:buChar char="v"/>
            </a:pPr>
            <a:r>
              <a:rPr lang="el-GR" dirty="0" smtClean="0"/>
              <a:t>Επιλέγεται ένα δείγμα στοιχείων από τις ομάδες</a:t>
            </a:r>
          </a:p>
          <a:p>
            <a:pPr marL="285750" indent="-285750" algn="ctr">
              <a:buFont typeface="Wingdings" panose="05000000000000000000" pitchFamily="2" charset="2"/>
              <a:buChar char="v"/>
            </a:pPr>
            <a:r>
              <a:rPr lang="el-GR" dirty="0" smtClean="0"/>
              <a:t>Οι ομάδες καλό είναι να είναι ομοιογενείς</a:t>
            </a:r>
            <a:endParaRPr lang="el-GR" dirty="0"/>
          </a:p>
        </p:txBody>
      </p:sp>
      <p:sp>
        <p:nvSpPr>
          <p:cNvPr id="5" name="Στρογγυλεμένο ορθογώνιο 4"/>
          <p:cNvSpPr/>
          <p:nvPr/>
        </p:nvSpPr>
        <p:spPr>
          <a:xfrm>
            <a:off x="4860032" y="3981145"/>
            <a:ext cx="4104456"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Δείγμα βάσει ομάδων</a:t>
            </a:r>
          </a:p>
          <a:p>
            <a:pPr marL="285750" indent="-285750" algn="ctr">
              <a:buFont typeface="Wingdings" panose="05000000000000000000" pitchFamily="2" charset="2"/>
              <a:buChar char="v"/>
            </a:pPr>
            <a:r>
              <a:rPr lang="el-GR" dirty="0"/>
              <a:t>Ο πληθυσμός χωρίζεται σε </a:t>
            </a:r>
            <a:r>
              <a:rPr lang="el-GR" dirty="0" smtClean="0"/>
              <a:t>ομάδες</a:t>
            </a:r>
          </a:p>
          <a:p>
            <a:pPr marL="285750" indent="-285750" algn="ctr">
              <a:buFont typeface="Wingdings" panose="05000000000000000000" pitchFamily="2" charset="2"/>
              <a:buChar char="v"/>
            </a:pPr>
            <a:r>
              <a:rPr lang="el-GR" dirty="0" smtClean="0"/>
              <a:t>Επιλέγεται ένα δείγμα από όλες τις ομάδες</a:t>
            </a:r>
          </a:p>
          <a:p>
            <a:pPr marL="285750" indent="-285750" algn="ctr">
              <a:buFont typeface="Wingdings" panose="05000000000000000000" pitchFamily="2" charset="2"/>
              <a:buChar char="v"/>
            </a:pPr>
            <a:r>
              <a:rPr lang="el-GR" dirty="0" smtClean="0"/>
              <a:t>Οι ομάδες καλό είναι να είναι ανομοιογενείς</a:t>
            </a:r>
            <a:endParaRPr lang="el-GR" dirty="0"/>
          </a:p>
          <a:p>
            <a:pPr algn="ctr"/>
            <a:endParaRPr lang="el-GR" dirty="0"/>
          </a:p>
        </p:txBody>
      </p:sp>
    </p:spTree>
    <p:extLst>
      <p:ext uri="{BB962C8B-B14F-4D97-AF65-F5344CB8AC3E}">
        <p14:creationId xmlns:p14="http://schemas.microsoft.com/office/powerpoint/2010/main" val="363207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2564904"/>
            <a:ext cx="8229600" cy="1566739"/>
          </a:xfrm>
        </p:spPr>
        <p:txBody>
          <a:bodyPr>
            <a:noAutofit/>
          </a:bodyPr>
          <a:lstStyle/>
          <a:p>
            <a:pPr marL="0" indent="0" algn="ctr">
              <a:buNone/>
            </a:pPr>
            <a:r>
              <a:rPr lang="el-GR" sz="5400" b="1" dirty="0" smtClean="0">
                <a:effectLst>
                  <a:outerShdw blurRad="38100" dist="38100" dir="2700000" algn="tl">
                    <a:srgbClr val="000000">
                      <a:alpha val="43137"/>
                    </a:srgbClr>
                  </a:outerShdw>
                </a:effectLst>
              </a:rPr>
              <a:t>Διαδικασία δειγματοληψίας</a:t>
            </a:r>
            <a:endParaRPr lang="el-GR"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51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400" b="1" dirty="0" smtClean="0"/>
              <a:t>Διαδικασία δειγματοληψίας</a:t>
            </a:r>
            <a:endParaRPr lang="el-GR" sz="44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56452912"/>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35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Διαδικασία δειγματοληψίας</a:t>
            </a:r>
            <a:endParaRPr lang="el-GR" sz="3600" dirty="0"/>
          </a:p>
        </p:txBody>
      </p:sp>
      <p:sp>
        <p:nvSpPr>
          <p:cNvPr id="4" name="Ορθογώνιο 3"/>
          <p:cNvSpPr/>
          <p:nvPr/>
        </p:nvSpPr>
        <p:spPr>
          <a:xfrm>
            <a:off x="4653872" y="1695865"/>
            <a:ext cx="215037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Μονάδα δειγματοληψίας</a:t>
            </a:r>
          </a:p>
          <a:p>
            <a:pPr algn="ctr"/>
            <a:r>
              <a:rPr lang="el-GR" dirty="0" smtClean="0"/>
              <a:t>Η βασική μονάδα (νοικοκυριό, επιχείρηση, οργανισμός) που περιλαμβάνει τα στοιχεία του πληθυσμού από όπου ο ερευνητής θα λάβει το δείγμα του.</a:t>
            </a:r>
            <a:endParaRPr lang="el-GR" dirty="0"/>
          </a:p>
        </p:txBody>
      </p:sp>
      <p:sp>
        <p:nvSpPr>
          <p:cNvPr id="5" name="Ορθογώνιο 4"/>
          <p:cNvSpPr/>
          <p:nvPr/>
        </p:nvSpPr>
        <p:spPr>
          <a:xfrm>
            <a:off x="179512" y="1700808"/>
            <a:ext cx="2304256" cy="4896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Πληθυσμός</a:t>
            </a:r>
          </a:p>
          <a:p>
            <a:pPr algn="ctr"/>
            <a:r>
              <a:rPr lang="el-GR" dirty="0" smtClean="0"/>
              <a:t>Αποτελείται από όλους τους δυνητικούς ερωτώμενους οι οποίοι κρίνονται κατάλληλοι από τον ερευνητή για μα μετέχουν στην έρευνά του.</a:t>
            </a:r>
          </a:p>
          <a:p>
            <a:pPr algn="ctr"/>
            <a:r>
              <a:rPr lang="el-GR" u="sng" dirty="0" smtClean="0"/>
              <a:t>Τέσσερα στοιχεία καθορίζουν τον πληθυσμό:</a:t>
            </a:r>
          </a:p>
          <a:p>
            <a:pPr algn="ctr"/>
            <a:r>
              <a:rPr lang="el-GR" i="1" dirty="0" smtClean="0"/>
              <a:t>Το στοιχείο, η μονάδα δειγματοληψίας, η έκταση και ο χρόνος</a:t>
            </a:r>
          </a:p>
          <a:p>
            <a:pPr algn="ctr"/>
            <a:endParaRPr lang="el-GR" i="1" dirty="0"/>
          </a:p>
        </p:txBody>
      </p:sp>
      <p:sp>
        <p:nvSpPr>
          <p:cNvPr id="6" name="Ορθογώνιο 5"/>
          <p:cNvSpPr/>
          <p:nvPr/>
        </p:nvSpPr>
        <p:spPr>
          <a:xfrm>
            <a:off x="2487710" y="1695865"/>
            <a:ext cx="2160240"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Πλαίσιο δείγματος</a:t>
            </a:r>
          </a:p>
          <a:p>
            <a:pPr algn="ctr"/>
            <a:r>
              <a:rPr lang="el-GR" dirty="0" smtClean="0"/>
              <a:t>Είναι οι κατάλογοι που περιλαμβάνουν τους δυνητικούς ερωτώμενους από όπου ο ερευνητής θα αντλήσει το δείγμα του.</a:t>
            </a:r>
          </a:p>
          <a:p>
            <a:pPr algn="ctr"/>
            <a:r>
              <a:rPr lang="el-GR" i="1" dirty="0" smtClean="0"/>
              <a:t>Απαιτείται μόνον όταν το δείγμα είναι δείγμα πιθανότητας</a:t>
            </a:r>
          </a:p>
          <a:p>
            <a:pPr algn="ctr"/>
            <a:endParaRPr lang="el-GR" dirty="0"/>
          </a:p>
        </p:txBody>
      </p:sp>
      <p:sp>
        <p:nvSpPr>
          <p:cNvPr id="7" name="Ορθογώνιο 6"/>
          <p:cNvSpPr/>
          <p:nvPr/>
        </p:nvSpPr>
        <p:spPr>
          <a:xfrm>
            <a:off x="6804248" y="1698582"/>
            <a:ext cx="2160240" cy="4610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smtClean="0"/>
          </a:p>
          <a:p>
            <a:pPr algn="ctr"/>
            <a:r>
              <a:rPr lang="el-GR" b="1" dirty="0" smtClean="0"/>
              <a:t>Μέθοδος δειγματοληψίας</a:t>
            </a:r>
          </a:p>
          <a:p>
            <a:pPr algn="ctr"/>
            <a:r>
              <a:rPr lang="el-GR" dirty="0" smtClean="0"/>
              <a:t>Είναι ο τρόπος με τον οποίο θα γίνει η επιλογή των στοιχείων του πληθυσμού που θα αποτελέσουν το δείγμα της έρευνας</a:t>
            </a:r>
          </a:p>
          <a:p>
            <a:pPr algn="ctr"/>
            <a:r>
              <a:rPr lang="el-GR" i="1" dirty="0" smtClean="0"/>
              <a:t>2 μέθοδοι:</a:t>
            </a:r>
          </a:p>
          <a:p>
            <a:pPr algn="ctr"/>
            <a:r>
              <a:rPr lang="el-GR" i="1" dirty="0" smtClean="0"/>
              <a:t>Δείγματα πιθανότητας</a:t>
            </a:r>
          </a:p>
          <a:p>
            <a:pPr algn="ctr"/>
            <a:r>
              <a:rPr lang="el-GR" i="1" dirty="0" smtClean="0"/>
              <a:t>Δείγματα μη πιθανότητας</a:t>
            </a:r>
          </a:p>
          <a:p>
            <a:pPr algn="ctr"/>
            <a:endParaRPr lang="el-GR" dirty="0"/>
          </a:p>
          <a:p>
            <a:pPr algn="ctr"/>
            <a:endParaRPr lang="el-GR" dirty="0" smtClean="0"/>
          </a:p>
          <a:p>
            <a:pPr algn="ctr"/>
            <a:endParaRPr lang="el-GR" dirty="0"/>
          </a:p>
        </p:txBody>
      </p:sp>
    </p:spTree>
    <p:extLst>
      <p:ext uri="{BB962C8B-B14F-4D97-AF65-F5344CB8AC3E}">
        <p14:creationId xmlns:p14="http://schemas.microsoft.com/office/powerpoint/2010/main" val="45152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smtClean="0"/>
              <a:t/>
            </a:r>
            <a:br>
              <a:rPr lang="el-GR" sz="3600" b="1" dirty="0" smtClean="0"/>
            </a:br>
            <a:r>
              <a:rPr lang="el-GR" sz="3600" b="1" dirty="0" smtClean="0"/>
              <a:t>Μέθοδοι δειγματοληψίας</a:t>
            </a:r>
            <a:br>
              <a:rPr lang="el-GR" sz="3600" b="1" dirty="0" smtClean="0"/>
            </a:br>
            <a:r>
              <a:rPr lang="el-GR" sz="4000" b="1" u="sng" dirty="0"/>
              <a:t>1. Δείγματα μη </a:t>
            </a:r>
            <a:r>
              <a:rPr lang="el-GR" sz="4000" b="1" u="sng" dirty="0" smtClean="0"/>
              <a:t>πιθανότητας</a:t>
            </a:r>
            <a:endParaRPr lang="el-GR" sz="4000" b="1" dirty="0"/>
          </a:p>
        </p:txBody>
      </p:sp>
      <p:sp>
        <p:nvSpPr>
          <p:cNvPr id="3" name="Θέση περιεχομένου 2"/>
          <p:cNvSpPr>
            <a:spLocks noGrp="1"/>
          </p:cNvSpPr>
          <p:nvPr>
            <p:ph idx="1"/>
          </p:nvPr>
        </p:nvSpPr>
        <p:spPr>
          <a:xfrm>
            <a:off x="457200" y="1646236"/>
            <a:ext cx="8229600" cy="4879107"/>
          </a:xfrm>
        </p:spPr>
        <p:txBody>
          <a:bodyPr>
            <a:normAutofit fontScale="92500" lnSpcReduction="10000"/>
          </a:bodyPr>
          <a:lstStyle/>
          <a:p>
            <a:r>
              <a:rPr lang="el-GR" b="1" u="sng" dirty="0" smtClean="0"/>
              <a:t>1. Δείγματα μη πιθανότητας</a:t>
            </a:r>
          </a:p>
          <a:p>
            <a:endParaRPr lang="el-GR" b="1" dirty="0"/>
          </a:p>
          <a:p>
            <a:pPr>
              <a:buFont typeface="Wingdings" panose="05000000000000000000" pitchFamily="2" charset="2"/>
              <a:buChar char="v"/>
            </a:pPr>
            <a:r>
              <a:rPr lang="el-GR" dirty="0" smtClean="0"/>
              <a:t>Ο ερευνητής επιλέγει τα μέλη του δείγματός του βασιζόμενος στην κρίση του και μόνο.</a:t>
            </a:r>
          </a:p>
          <a:p>
            <a:pPr>
              <a:buFont typeface="Wingdings" panose="05000000000000000000" pitchFamily="2" charset="2"/>
              <a:buChar char="v"/>
            </a:pPr>
            <a:r>
              <a:rPr lang="el-GR" dirty="0" smtClean="0"/>
              <a:t>Είναι αδύνατον να υπολογιστεί το μέγεθος του στατιστικού λάθους</a:t>
            </a:r>
          </a:p>
          <a:p>
            <a:pPr>
              <a:buFont typeface="Wingdings" panose="05000000000000000000" pitchFamily="2" charset="2"/>
              <a:buChar char="v"/>
            </a:pPr>
            <a:r>
              <a:rPr lang="el-GR" dirty="0" smtClean="0"/>
              <a:t>Δεν είναι δυνατόν να βρεθεί ο βαθμός ακρίβειας των αποτελεσμάτων</a:t>
            </a:r>
          </a:p>
          <a:p>
            <a:pPr>
              <a:buFont typeface="Wingdings" panose="05000000000000000000" pitchFamily="2" charset="2"/>
              <a:buChar char="v"/>
            </a:pPr>
            <a:r>
              <a:rPr lang="el-GR" dirty="0" smtClean="0"/>
              <a:t>Υπάρχουν 3 είδη τέτοιων δειγμάτων:</a:t>
            </a:r>
          </a:p>
          <a:p>
            <a:pPr marL="0" indent="0">
              <a:buNone/>
            </a:pPr>
            <a:r>
              <a:rPr lang="el-GR" i="1" dirty="0"/>
              <a:t>α</a:t>
            </a:r>
            <a:r>
              <a:rPr lang="el-GR" i="1" dirty="0" smtClean="0"/>
              <a:t>) συμβατικό δείγμα, β) υποκειμενικό δείγμα, γ) δείγμα ποσοστών</a:t>
            </a:r>
          </a:p>
          <a:p>
            <a:endParaRPr lang="el-GR" b="1" dirty="0"/>
          </a:p>
        </p:txBody>
      </p:sp>
    </p:spTree>
    <p:extLst>
      <p:ext uri="{BB962C8B-B14F-4D97-AF65-F5344CB8AC3E}">
        <p14:creationId xmlns:p14="http://schemas.microsoft.com/office/powerpoint/2010/main" val="84403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a:t>Μέθοδοι </a:t>
            </a:r>
            <a:r>
              <a:rPr lang="el-GR" sz="3600" b="1" dirty="0" smtClean="0"/>
              <a:t>δειγματοληψίας</a:t>
            </a:r>
            <a:br>
              <a:rPr lang="el-GR" sz="3600" b="1" dirty="0" smtClean="0"/>
            </a:br>
            <a:r>
              <a:rPr lang="el-GR" sz="3600" b="1" u="sng" dirty="0"/>
              <a:t>1. Δείγματα μη </a:t>
            </a:r>
            <a:r>
              <a:rPr lang="el-GR" sz="3600" b="1" u="sng" dirty="0" smtClean="0"/>
              <a:t>πιθανότητας</a:t>
            </a:r>
            <a:endParaRPr lang="el-GR" sz="3600" dirty="0"/>
          </a:p>
        </p:txBody>
      </p:sp>
      <p:sp>
        <p:nvSpPr>
          <p:cNvPr id="3" name="Θέση περιεχομένου 2"/>
          <p:cNvSpPr>
            <a:spLocks noGrp="1"/>
          </p:cNvSpPr>
          <p:nvPr>
            <p:ph idx="1"/>
          </p:nvPr>
        </p:nvSpPr>
        <p:spPr/>
        <p:txBody>
          <a:bodyPr>
            <a:normAutofit fontScale="92500" lnSpcReduction="20000"/>
          </a:bodyPr>
          <a:lstStyle/>
          <a:p>
            <a:r>
              <a:rPr lang="el-GR" b="1" i="1" u="sng" dirty="0"/>
              <a:t>α</a:t>
            </a:r>
            <a:r>
              <a:rPr lang="el-GR" b="1" i="1" u="sng" dirty="0" smtClean="0"/>
              <a:t>) Συμβατικό δείγμα: </a:t>
            </a:r>
            <a:r>
              <a:rPr lang="el-GR" dirty="0" smtClean="0"/>
              <a:t>κριτήριο είναι η ευκολία του ερευνητή. Επιλέγονται τα πιο εύκολα στοιχεία του πληθυσμού για να συμμετάσχουν στην έρευνα π.χ. γκάλοπ. Είναι αδύνατον όπως να διαπιστωθεί αν το δείγμα είναι όντως αντιπροσωπευτικό του πληθυσμού. Ενδείκνυνται για εξερευνητικές μελέτες και όχι για αιτιολογικές ή περιγραφικές.</a:t>
            </a:r>
          </a:p>
          <a:p>
            <a:pPr marL="0" indent="0">
              <a:buNone/>
            </a:pPr>
            <a:endParaRPr lang="el-GR" dirty="0" smtClean="0"/>
          </a:p>
          <a:p>
            <a:r>
              <a:rPr lang="el-GR" b="1" dirty="0" smtClean="0"/>
              <a:t>Όφελος</a:t>
            </a:r>
            <a:r>
              <a:rPr lang="el-GR" dirty="0" smtClean="0"/>
              <a:t>: γρήγορη, εύκολη, χωρίς κόστος συγκέντρωση στοιχείων</a:t>
            </a:r>
          </a:p>
          <a:p>
            <a:endParaRPr lang="el-GR" dirty="0"/>
          </a:p>
        </p:txBody>
      </p:sp>
    </p:spTree>
    <p:extLst>
      <p:ext uri="{BB962C8B-B14F-4D97-AF65-F5344CB8AC3E}">
        <p14:creationId xmlns:p14="http://schemas.microsoft.com/office/powerpoint/2010/main" val="291670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b="1" dirty="0"/>
              <a:t>Μέθοδοι </a:t>
            </a:r>
            <a:r>
              <a:rPr lang="el-GR" sz="3600" b="1" dirty="0" smtClean="0"/>
              <a:t>δειγματοληψίας</a:t>
            </a:r>
            <a:br>
              <a:rPr lang="el-GR" sz="3600" b="1" dirty="0" smtClean="0"/>
            </a:br>
            <a:r>
              <a:rPr lang="el-GR" sz="3600" b="1" u="sng" dirty="0"/>
              <a:t>1. Δείγματα μη </a:t>
            </a:r>
            <a:r>
              <a:rPr lang="el-GR" sz="3600" b="1" u="sng" dirty="0" smtClean="0"/>
              <a:t>πιθανότητας</a:t>
            </a:r>
            <a:endParaRPr lang="el-GR" sz="3600" dirty="0"/>
          </a:p>
        </p:txBody>
      </p:sp>
      <p:sp>
        <p:nvSpPr>
          <p:cNvPr id="3" name="Θέση περιεχομένου 2"/>
          <p:cNvSpPr>
            <a:spLocks noGrp="1"/>
          </p:cNvSpPr>
          <p:nvPr>
            <p:ph idx="1"/>
          </p:nvPr>
        </p:nvSpPr>
        <p:spPr>
          <a:xfrm>
            <a:off x="457200" y="1484784"/>
            <a:ext cx="8229600" cy="5112568"/>
          </a:xfrm>
        </p:spPr>
        <p:txBody>
          <a:bodyPr>
            <a:normAutofit fontScale="85000" lnSpcReduction="20000"/>
          </a:bodyPr>
          <a:lstStyle/>
          <a:p>
            <a:pPr algn="just"/>
            <a:r>
              <a:rPr lang="el-GR" b="1" i="1" u="sng" dirty="0"/>
              <a:t>β</a:t>
            </a:r>
            <a:r>
              <a:rPr lang="el-GR" b="1" i="1" u="sng" dirty="0" smtClean="0"/>
              <a:t>) Υποκειμενικό δείγμα: </a:t>
            </a:r>
            <a:r>
              <a:rPr lang="el-GR" dirty="0" smtClean="0"/>
              <a:t>κριτήριο είναι η κρίση κάποιου ειδικού ότι τα συγκεκριμένα στοιχεία του πληθυσμού είναι τα πιο κατάλληλα να αποτελέσουν το δείγμα της έρευνας.</a:t>
            </a:r>
          </a:p>
          <a:p>
            <a:pPr marL="0" indent="0" algn="just">
              <a:buNone/>
            </a:pPr>
            <a:r>
              <a:rPr lang="el-GR" dirty="0" smtClean="0"/>
              <a:t>π.χ. επιλογή καταστημάτων για δοκιμή νέων προϊόντων στην αγορά. </a:t>
            </a:r>
          </a:p>
          <a:p>
            <a:pPr marL="0" indent="0" algn="just">
              <a:buNone/>
            </a:pPr>
            <a:endParaRPr lang="el-GR" dirty="0"/>
          </a:p>
          <a:p>
            <a:pPr algn="just">
              <a:buFont typeface="Wingdings" panose="05000000000000000000" pitchFamily="2" charset="2"/>
              <a:buChar char="v"/>
            </a:pPr>
            <a:r>
              <a:rPr lang="el-GR" dirty="0" smtClean="0"/>
              <a:t>Χρησιμοποιούνται κυρίως σε έρευνες βιομηχανικών αγορών, ωστόσο, δεν μπορεί να υπολογιστεί το μέγεθος του στατιστικού λάθους. </a:t>
            </a:r>
          </a:p>
          <a:p>
            <a:pPr algn="just">
              <a:buFont typeface="Wingdings" panose="05000000000000000000" pitchFamily="2" charset="2"/>
              <a:buChar char="v"/>
            </a:pPr>
            <a:endParaRPr lang="el-GR" dirty="0"/>
          </a:p>
          <a:p>
            <a:pPr algn="just">
              <a:buFont typeface="Wingdings" panose="05000000000000000000" pitchFamily="2" charset="2"/>
              <a:buChar char="v"/>
            </a:pPr>
            <a:r>
              <a:rPr lang="el-GR" dirty="0" smtClean="0"/>
              <a:t>Ενδείκνυται για εξερευνητικές μελέτες. </a:t>
            </a:r>
          </a:p>
          <a:p>
            <a:pPr algn="just">
              <a:buFont typeface="Wingdings" panose="05000000000000000000" pitchFamily="2" charset="2"/>
              <a:buChar char="v"/>
            </a:pPr>
            <a:endParaRPr lang="el-GR" dirty="0"/>
          </a:p>
          <a:p>
            <a:pPr algn="just">
              <a:buFont typeface="Wingdings" panose="05000000000000000000" pitchFamily="2" charset="2"/>
              <a:buChar char="v"/>
            </a:pPr>
            <a:r>
              <a:rPr lang="el-GR" dirty="0" smtClean="0"/>
              <a:t>Ένα είδος αυτού του δείγματος είναι η «χιονοστιβάδα»</a:t>
            </a:r>
            <a:endParaRPr lang="el-GR" dirty="0"/>
          </a:p>
        </p:txBody>
      </p:sp>
    </p:spTree>
    <p:extLst>
      <p:ext uri="{BB962C8B-B14F-4D97-AF65-F5344CB8AC3E}">
        <p14:creationId xmlns:p14="http://schemas.microsoft.com/office/powerpoint/2010/main" val="326715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Μέθοδοι </a:t>
            </a:r>
            <a:r>
              <a:rPr lang="el-GR" sz="3600" b="1" dirty="0" smtClean="0"/>
              <a:t>δειγματοληψίας</a:t>
            </a:r>
            <a:br>
              <a:rPr lang="el-GR" sz="3600" b="1" dirty="0" smtClean="0"/>
            </a:br>
            <a:r>
              <a:rPr lang="el-GR" sz="3200" b="1" u="sng" dirty="0"/>
              <a:t>1. Δείγματα μη </a:t>
            </a:r>
            <a:r>
              <a:rPr lang="el-GR" sz="3200" b="1" u="sng" dirty="0" smtClean="0"/>
              <a:t>πιθανότητας</a:t>
            </a:r>
            <a:endParaRPr lang="el-GR" sz="3600" dirty="0"/>
          </a:p>
        </p:txBody>
      </p:sp>
      <p:sp>
        <p:nvSpPr>
          <p:cNvPr id="3" name="Θέση περιεχομένου 2"/>
          <p:cNvSpPr>
            <a:spLocks noGrp="1"/>
          </p:cNvSpPr>
          <p:nvPr>
            <p:ph idx="1"/>
          </p:nvPr>
        </p:nvSpPr>
        <p:spPr>
          <a:xfrm>
            <a:off x="457200" y="1484784"/>
            <a:ext cx="8229600" cy="4968551"/>
          </a:xfrm>
        </p:spPr>
        <p:txBody>
          <a:bodyPr>
            <a:normAutofit/>
          </a:bodyPr>
          <a:lstStyle/>
          <a:p>
            <a:r>
              <a:rPr lang="el-GR" b="1" i="1" u="sng" dirty="0"/>
              <a:t>γ</a:t>
            </a:r>
            <a:r>
              <a:rPr lang="el-GR" b="1" i="1" u="sng" dirty="0" smtClean="0"/>
              <a:t>) Δείγμα ποσοστών: </a:t>
            </a:r>
            <a:r>
              <a:rPr lang="el-GR" dirty="0" smtClean="0"/>
              <a:t>ο ερευνητής επιλέγει ένα δείγμα όμοιο προς τον πληθυσμό με βάση κυρίως δημογραφικά στοιχεία</a:t>
            </a:r>
          </a:p>
          <a:p>
            <a:pPr marL="0" indent="0">
              <a:buNone/>
            </a:pPr>
            <a:r>
              <a:rPr lang="el-GR" b="1" dirty="0" smtClean="0"/>
              <a:t>Απαιτείται:</a:t>
            </a:r>
          </a:p>
          <a:p>
            <a:pPr>
              <a:buFont typeface="Wingdings" panose="05000000000000000000" pitchFamily="2" charset="2"/>
              <a:buChar char="v"/>
            </a:pPr>
            <a:r>
              <a:rPr lang="el-GR" dirty="0" smtClean="0"/>
              <a:t>Η γνώση ποσοστών των χαρακτηριστικών ελέγχου στον πληθυσμό</a:t>
            </a:r>
          </a:p>
          <a:p>
            <a:pPr>
              <a:buFont typeface="Wingdings" panose="05000000000000000000" pitchFamily="2" charset="2"/>
              <a:buChar char="v"/>
            </a:pPr>
            <a:r>
              <a:rPr lang="el-GR" dirty="0" smtClean="0"/>
              <a:t>Τα χαρακτηριστικά ελέγχου να σχετίζονται άμεσα  με τις άλλες μεταβλητές της έρευνας</a:t>
            </a:r>
          </a:p>
          <a:p>
            <a:pPr>
              <a:buFont typeface="Wingdings" panose="05000000000000000000" pitchFamily="2" charset="2"/>
              <a:buChar char="v"/>
            </a:pPr>
            <a:r>
              <a:rPr lang="el-GR" dirty="0" smtClean="0"/>
              <a:t>Τα χαρακτηριστικά ελέγχου να είναι περιορισμένα στον αριθμό</a:t>
            </a:r>
            <a:endParaRPr lang="el-GR" dirty="0"/>
          </a:p>
        </p:txBody>
      </p:sp>
    </p:spTree>
    <p:extLst>
      <p:ext uri="{BB962C8B-B14F-4D97-AF65-F5344CB8AC3E}">
        <p14:creationId xmlns:p14="http://schemas.microsoft.com/office/powerpoint/2010/main" val="403470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a:t>Μέθοδοι </a:t>
            </a:r>
            <a:r>
              <a:rPr lang="el-GR" sz="3600" b="1" dirty="0" smtClean="0"/>
              <a:t>δειγματοληψίας</a:t>
            </a:r>
            <a:br>
              <a:rPr lang="el-GR" sz="3600" b="1" dirty="0" smtClean="0"/>
            </a:br>
            <a:r>
              <a:rPr lang="el-GR" sz="3200" b="1" u="sng" dirty="0"/>
              <a:t>1. Δείγματα μη </a:t>
            </a:r>
            <a:r>
              <a:rPr lang="el-GR" sz="3200" b="1" u="sng" dirty="0" smtClean="0"/>
              <a:t>πιθανότητας</a:t>
            </a:r>
            <a:endParaRPr lang="el-GR" sz="3600" dirty="0"/>
          </a:p>
        </p:txBody>
      </p:sp>
      <p:sp>
        <p:nvSpPr>
          <p:cNvPr id="3" name="Θέση περιεχομένου 2"/>
          <p:cNvSpPr>
            <a:spLocks noGrp="1"/>
          </p:cNvSpPr>
          <p:nvPr>
            <p:ph idx="1"/>
          </p:nvPr>
        </p:nvSpPr>
        <p:spPr>
          <a:xfrm>
            <a:off x="179512" y="1484784"/>
            <a:ext cx="8784976" cy="4968552"/>
          </a:xfrm>
        </p:spPr>
        <p:txBody>
          <a:bodyPr/>
          <a:lstStyle/>
          <a:p>
            <a:pPr marL="0" indent="0" algn="ctr">
              <a:buNone/>
            </a:pPr>
            <a:r>
              <a:rPr lang="el-GR" sz="2800" b="1" dirty="0" smtClean="0"/>
              <a:t>Παράδειγμα </a:t>
            </a:r>
          </a:p>
          <a:p>
            <a:pPr marL="0" indent="0" algn="just">
              <a:buNone/>
            </a:pPr>
            <a:r>
              <a:rPr lang="el-GR" sz="2800" b="1" dirty="0" smtClean="0"/>
              <a:t>Μελέτη για την κατανάλωση συγκεκριμένου αναψυκτικού στη Φλώρινα με δείγμα ποσοστών σε 1200 ανθρώπους. </a:t>
            </a:r>
            <a:r>
              <a:rPr lang="el-GR" sz="2800" b="1" dirty="0" err="1" smtClean="0"/>
              <a:t>Επιλέγησαν</a:t>
            </a:r>
            <a:r>
              <a:rPr lang="el-GR" sz="2800" b="1" dirty="0" smtClean="0"/>
              <a:t> 2 χαρακτηριστικά ελέγχου: το φύλο και η ηλικία και 2 κατηγορίες ανά χαρακτηριστικό.Ηλικία=15-30 και 30-45</a:t>
            </a:r>
          </a:p>
          <a:p>
            <a:pPr marL="0" indent="0" algn="just">
              <a:buNone/>
            </a:pPr>
            <a:r>
              <a:rPr lang="el-GR" sz="2800" b="1" dirty="0" smtClean="0"/>
              <a:t>Φύλο= άρρεν και θήλυ</a:t>
            </a:r>
          </a:p>
          <a:p>
            <a:pPr marL="0" indent="0" algn="just">
              <a:buNone/>
            </a:pPr>
            <a:endParaRPr lang="el-GR" b="1" dirty="0" smtClean="0"/>
          </a:p>
          <a:p>
            <a:pPr marL="0" indent="0" algn="just">
              <a:buNone/>
            </a:pPr>
            <a:endParaRPr lang="el-GR" b="1" dirty="0"/>
          </a:p>
        </p:txBody>
      </p:sp>
      <p:graphicFrame>
        <p:nvGraphicFramePr>
          <p:cNvPr id="4" name="Πίνακας 3"/>
          <p:cNvGraphicFramePr>
            <a:graphicFrameLocks noGrp="1"/>
          </p:cNvGraphicFramePr>
          <p:nvPr>
            <p:extLst>
              <p:ext uri="{D42A27DB-BD31-4B8C-83A1-F6EECF244321}">
                <p14:modId xmlns:p14="http://schemas.microsoft.com/office/powerpoint/2010/main" val="2029775680"/>
              </p:ext>
            </p:extLst>
          </p:nvPr>
        </p:nvGraphicFramePr>
        <p:xfrm>
          <a:off x="5868144" y="4293096"/>
          <a:ext cx="2743200" cy="2021840"/>
        </p:xfrm>
        <a:graphic>
          <a:graphicData uri="http://schemas.openxmlformats.org/drawingml/2006/table">
            <a:tbl>
              <a:tblPr firstRow="1" bandRow="1">
                <a:tableStyleId>{5C22544A-7EE6-4342-B048-85BDC9FD1C3A}</a:tableStyleId>
              </a:tblPr>
              <a:tblGrid>
                <a:gridCol w="914400"/>
                <a:gridCol w="914400"/>
                <a:gridCol w="914400"/>
              </a:tblGrid>
              <a:tr h="370840">
                <a:tc>
                  <a:txBody>
                    <a:bodyPr/>
                    <a:lstStyle/>
                    <a:p>
                      <a:pPr algn="ctr"/>
                      <a:r>
                        <a:rPr lang="el-GR" dirty="0" smtClean="0"/>
                        <a:t>Φύλο</a:t>
                      </a:r>
                      <a:endParaRPr lang="el-GR" dirty="0"/>
                    </a:p>
                  </a:txBody>
                  <a:tcPr/>
                </a:tc>
                <a:tc gridSpan="2">
                  <a:txBody>
                    <a:bodyPr/>
                    <a:lstStyle/>
                    <a:p>
                      <a:pPr algn="ctr"/>
                      <a:r>
                        <a:rPr lang="el-GR" dirty="0" smtClean="0"/>
                        <a:t>Ηλικία </a:t>
                      </a:r>
                      <a:endParaRPr lang="el-GR" dirty="0"/>
                    </a:p>
                  </a:txBody>
                  <a:tcPr/>
                </a:tc>
                <a:tc hMerge="1">
                  <a:txBody>
                    <a:bodyPr/>
                    <a:lstStyle/>
                    <a:p>
                      <a:endParaRPr lang="el-GR" dirty="0"/>
                    </a:p>
                  </a:txBody>
                  <a:tcPr/>
                </a:tc>
              </a:tr>
              <a:tr h="370840">
                <a:tc>
                  <a:txBody>
                    <a:bodyPr/>
                    <a:lstStyle/>
                    <a:p>
                      <a:endParaRPr lang="el-GR" dirty="0"/>
                    </a:p>
                  </a:txBody>
                  <a:tcPr/>
                </a:tc>
                <a:tc>
                  <a:txBody>
                    <a:bodyPr/>
                    <a:lstStyle/>
                    <a:p>
                      <a:r>
                        <a:rPr lang="el-GR" dirty="0" smtClean="0"/>
                        <a:t>15-30</a:t>
                      </a:r>
                      <a:endParaRPr lang="el-GR" dirty="0"/>
                    </a:p>
                  </a:txBody>
                  <a:tcPr/>
                </a:tc>
                <a:tc>
                  <a:txBody>
                    <a:bodyPr/>
                    <a:lstStyle/>
                    <a:p>
                      <a:r>
                        <a:rPr lang="el-GR" dirty="0" smtClean="0"/>
                        <a:t>30-45</a:t>
                      </a: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Άρρεν</a:t>
                      </a:r>
                    </a:p>
                    <a:p>
                      <a:endParaRPr lang="el-GR" dirty="0"/>
                    </a:p>
                  </a:txBody>
                  <a:tcPr/>
                </a:tc>
                <a:tc>
                  <a:txBody>
                    <a:bodyPr/>
                    <a:lstStyle/>
                    <a:p>
                      <a:pPr algn="ctr"/>
                      <a:r>
                        <a:rPr lang="el-GR" dirty="0" smtClean="0">
                          <a:solidFill>
                            <a:schemeClr val="accent3">
                              <a:lumMod val="50000"/>
                            </a:schemeClr>
                          </a:solidFill>
                        </a:rPr>
                        <a:t>1</a:t>
                      </a:r>
                      <a:endParaRPr lang="el-GR" dirty="0">
                        <a:solidFill>
                          <a:schemeClr val="accent3">
                            <a:lumMod val="50000"/>
                          </a:schemeClr>
                        </a:solidFill>
                      </a:endParaRPr>
                    </a:p>
                  </a:txBody>
                  <a:tcPr/>
                </a:tc>
                <a:tc>
                  <a:txBody>
                    <a:bodyPr/>
                    <a:lstStyle/>
                    <a:p>
                      <a:pPr algn="ctr"/>
                      <a:r>
                        <a:rPr lang="el-GR" dirty="0" smtClean="0">
                          <a:solidFill>
                            <a:schemeClr val="accent3">
                              <a:lumMod val="50000"/>
                            </a:schemeClr>
                          </a:solidFill>
                        </a:rPr>
                        <a:t>3</a:t>
                      </a:r>
                      <a:endParaRPr lang="el-GR" dirty="0">
                        <a:solidFill>
                          <a:schemeClr val="accent3">
                            <a:lumMod val="50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Θήλυ</a:t>
                      </a:r>
                    </a:p>
                    <a:p>
                      <a:endParaRPr lang="el-GR" dirty="0"/>
                    </a:p>
                  </a:txBody>
                  <a:tcPr/>
                </a:tc>
                <a:tc>
                  <a:txBody>
                    <a:bodyPr/>
                    <a:lstStyle/>
                    <a:p>
                      <a:pPr algn="ctr"/>
                      <a:r>
                        <a:rPr lang="el-GR" dirty="0" smtClean="0">
                          <a:solidFill>
                            <a:schemeClr val="accent3">
                              <a:lumMod val="50000"/>
                            </a:schemeClr>
                          </a:solidFill>
                        </a:rPr>
                        <a:t>2</a:t>
                      </a:r>
                      <a:endParaRPr lang="el-GR" dirty="0">
                        <a:solidFill>
                          <a:schemeClr val="accent3">
                            <a:lumMod val="50000"/>
                          </a:schemeClr>
                        </a:solidFill>
                      </a:endParaRPr>
                    </a:p>
                  </a:txBody>
                  <a:tcPr/>
                </a:tc>
                <a:tc>
                  <a:txBody>
                    <a:bodyPr/>
                    <a:lstStyle/>
                    <a:p>
                      <a:pPr algn="ctr"/>
                      <a:r>
                        <a:rPr lang="el-GR" dirty="0" smtClean="0">
                          <a:solidFill>
                            <a:schemeClr val="accent3">
                              <a:lumMod val="50000"/>
                            </a:schemeClr>
                          </a:solidFill>
                        </a:rPr>
                        <a:t>4</a:t>
                      </a:r>
                      <a:endParaRPr lang="el-GR"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3441874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210</TotalTime>
  <Words>923</Words>
  <Application>Microsoft Office PowerPoint</Application>
  <PresentationFormat>Προβολή στην οθόνη (4:3)</PresentationFormat>
  <Paragraphs>119</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Τήξη</vt:lpstr>
      <vt:lpstr>ΤΕΙ ΔΥΤΙΚΗΣ ΜΑΚΕΔΟΝΙΑΣ Τμήμα: ΤΕΧΝΟΛΟΓΩΝ ΓΕΩΠΟΝΩΝ</vt:lpstr>
      <vt:lpstr>Παρουσίαση του PowerPoint</vt:lpstr>
      <vt:lpstr>Διαδικασία δειγματοληψίας</vt:lpstr>
      <vt:lpstr>Διαδικασία δειγματοληψίας</vt:lpstr>
      <vt:lpstr> Μέθοδοι δειγματοληψίας 1. Δείγματα μη πιθανότητας</vt:lpstr>
      <vt:lpstr>Μέθοδοι δειγματοληψίας 1. Δείγματα μη πιθανότητας</vt:lpstr>
      <vt:lpstr>Μέθοδοι δειγματοληψίας 1. Δείγματα μη πιθανότητας</vt:lpstr>
      <vt:lpstr>Μέθοδοι δειγματοληψίας 1. Δείγματα μη πιθανότητας</vt:lpstr>
      <vt:lpstr>Μέθοδοι δειγματοληψίας 1. Δείγματα μη πιθανότητας</vt:lpstr>
      <vt:lpstr>Μέθοδοι δειγματοληψίας 1. Δείγματα μη πιθανότητας</vt:lpstr>
      <vt:lpstr>Μέθοδοι δειγματοληψίας 1. Δείγματα μη πιθανότητας</vt:lpstr>
      <vt:lpstr>Μέθοδοι δειγματοληψίας 2. Δείγματα  πιθανοτήτων</vt:lpstr>
      <vt:lpstr>Μέθοδοι δειγματοληψίας 2. Δείγματα  πιθανοτήτων</vt:lpstr>
      <vt:lpstr>Μέθοδοι δειγματοληψίας 2. Δείγματα  πιθανοτήτων</vt:lpstr>
      <vt:lpstr>Μέθοδοι δειγματοληψίας 2. Δείγματα  πιθανοτήτων</vt:lpstr>
      <vt:lpstr>Μέθοδοι δειγματοληψίας 2. Δείγματα  πιθανοτήτων</vt:lpstr>
      <vt:lpstr>Μέθοδοι δειγματοληψίας 2. Δείγματα  πιθανοτήτων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ΤΕΙ ΔΥΤΙΚΗΣ ΜΑΚΕΔΟΝΙΑΣ Τμήμα: ΤΕΧΝΟΛΟΓΩΝ ΓΕΩΠΟΝΩΝ</dc:title>
  <dc:creator>Vasilis</dc:creator>
  <cp:lastModifiedBy>Vasilis</cp:lastModifiedBy>
  <cp:revision>37</cp:revision>
  <dcterms:created xsi:type="dcterms:W3CDTF">2018-11-14T09:43:40Z</dcterms:created>
  <dcterms:modified xsi:type="dcterms:W3CDTF">2018-11-18T09:20:06Z</dcterms:modified>
</cp:coreProperties>
</file>