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1"/>
  </p:notesMasterIdLst>
  <p:handoutMasterIdLst>
    <p:handoutMasterId r:id="rId52"/>
  </p:handoutMasterIdLst>
  <p:sldIdLst>
    <p:sldId id="551" r:id="rId2"/>
    <p:sldId id="552" r:id="rId3"/>
    <p:sldId id="553" r:id="rId4"/>
    <p:sldId id="554" r:id="rId5"/>
    <p:sldId id="570" r:id="rId6"/>
    <p:sldId id="574" r:id="rId7"/>
    <p:sldId id="575" r:id="rId8"/>
    <p:sldId id="573" r:id="rId9"/>
    <p:sldId id="556" r:id="rId10"/>
    <p:sldId id="557" r:id="rId11"/>
    <p:sldId id="558" r:id="rId12"/>
    <p:sldId id="559" r:id="rId13"/>
    <p:sldId id="355" r:id="rId14"/>
    <p:sldId id="356" r:id="rId15"/>
    <p:sldId id="357" r:id="rId16"/>
    <p:sldId id="466" r:id="rId17"/>
    <p:sldId id="468" r:id="rId18"/>
    <p:sldId id="358" r:id="rId19"/>
    <p:sldId id="359" r:id="rId20"/>
    <p:sldId id="360" r:id="rId21"/>
    <p:sldId id="354" r:id="rId22"/>
    <p:sldId id="561" r:id="rId23"/>
    <p:sldId id="562" r:id="rId24"/>
    <p:sldId id="563" r:id="rId25"/>
    <p:sldId id="576" r:id="rId26"/>
    <p:sldId id="577" r:id="rId27"/>
    <p:sldId id="578" r:id="rId28"/>
    <p:sldId id="579" r:id="rId29"/>
    <p:sldId id="580" r:id="rId30"/>
    <p:sldId id="581" r:id="rId31"/>
    <p:sldId id="583" r:id="rId32"/>
    <p:sldId id="584" r:id="rId33"/>
    <p:sldId id="585" r:id="rId34"/>
    <p:sldId id="586" r:id="rId35"/>
    <p:sldId id="587" r:id="rId36"/>
    <p:sldId id="588" r:id="rId37"/>
    <p:sldId id="589" r:id="rId38"/>
    <p:sldId id="565" r:id="rId39"/>
    <p:sldId id="364" r:id="rId40"/>
    <p:sldId id="365" r:id="rId41"/>
    <p:sldId id="366" r:id="rId42"/>
    <p:sldId id="367" r:id="rId43"/>
    <p:sldId id="368" r:id="rId44"/>
    <p:sldId id="361" r:id="rId45"/>
    <p:sldId id="378" r:id="rId46"/>
    <p:sldId id="379" r:id="rId47"/>
    <p:sldId id="381" r:id="rId48"/>
    <p:sldId id="382" r:id="rId49"/>
    <p:sldId id="383" r:id="rId50"/>
  </p:sldIdLst>
  <p:sldSz cx="9144000" cy="6858000" type="screen4x3"/>
  <p:notesSz cx="6858000" cy="9144000"/>
  <p:defaultTextStyle>
    <a:defPPr>
      <a:defRPr lang="en-GB"/>
    </a:defPPr>
    <a:lvl1pPr algn="l" rtl="0" fontAlgn="base">
      <a:spcBef>
        <a:spcPct val="0"/>
      </a:spcBef>
      <a:spcAft>
        <a:spcPct val="0"/>
      </a:spcAft>
      <a:defRPr sz="2400" u="sng" kern="1200">
        <a:solidFill>
          <a:schemeClr val="tx1"/>
        </a:solidFill>
        <a:latin typeface="Tahoma" pitchFamily="34" charset="0"/>
        <a:ea typeface="+mn-ea"/>
        <a:cs typeface="+mn-cs"/>
      </a:defRPr>
    </a:lvl1pPr>
    <a:lvl2pPr marL="457200" algn="l" rtl="0" fontAlgn="base">
      <a:spcBef>
        <a:spcPct val="0"/>
      </a:spcBef>
      <a:spcAft>
        <a:spcPct val="0"/>
      </a:spcAft>
      <a:defRPr sz="2400" u="sng" kern="1200">
        <a:solidFill>
          <a:schemeClr val="tx1"/>
        </a:solidFill>
        <a:latin typeface="Tahoma" pitchFamily="34" charset="0"/>
        <a:ea typeface="+mn-ea"/>
        <a:cs typeface="+mn-cs"/>
      </a:defRPr>
    </a:lvl2pPr>
    <a:lvl3pPr marL="914400" algn="l" rtl="0" fontAlgn="base">
      <a:spcBef>
        <a:spcPct val="0"/>
      </a:spcBef>
      <a:spcAft>
        <a:spcPct val="0"/>
      </a:spcAft>
      <a:defRPr sz="2400" u="sng" kern="1200">
        <a:solidFill>
          <a:schemeClr val="tx1"/>
        </a:solidFill>
        <a:latin typeface="Tahoma" pitchFamily="34" charset="0"/>
        <a:ea typeface="+mn-ea"/>
        <a:cs typeface="+mn-cs"/>
      </a:defRPr>
    </a:lvl3pPr>
    <a:lvl4pPr marL="1371600" algn="l" rtl="0" fontAlgn="base">
      <a:spcBef>
        <a:spcPct val="0"/>
      </a:spcBef>
      <a:spcAft>
        <a:spcPct val="0"/>
      </a:spcAft>
      <a:defRPr sz="2400" u="sng" kern="1200">
        <a:solidFill>
          <a:schemeClr val="tx1"/>
        </a:solidFill>
        <a:latin typeface="Tahoma" pitchFamily="34" charset="0"/>
        <a:ea typeface="+mn-ea"/>
        <a:cs typeface="+mn-cs"/>
      </a:defRPr>
    </a:lvl4pPr>
    <a:lvl5pPr marL="1828800" algn="l" rtl="0" fontAlgn="base">
      <a:spcBef>
        <a:spcPct val="0"/>
      </a:spcBef>
      <a:spcAft>
        <a:spcPct val="0"/>
      </a:spcAft>
      <a:defRPr sz="2400" u="sng" kern="1200">
        <a:solidFill>
          <a:schemeClr val="tx1"/>
        </a:solidFill>
        <a:latin typeface="Tahoma" pitchFamily="34" charset="0"/>
        <a:ea typeface="+mn-ea"/>
        <a:cs typeface="+mn-cs"/>
      </a:defRPr>
    </a:lvl5pPr>
    <a:lvl6pPr marL="2286000" algn="l" defTabSz="914400" rtl="0" eaLnBrk="1" latinLnBrk="0" hangingPunct="1">
      <a:defRPr sz="2400" u="sng" kern="1200">
        <a:solidFill>
          <a:schemeClr val="tx1"/>
        </a:solidFill>
        <a:latin typeface="Tahoma" pitchFamily="34" charset="0"/>
        <a:ea typeface="+mn-ea"/>
        <a:cs typeface="+mn-cs"/>
      </a:defRPr>
    </a:lvl6pPr>
    <a:lvl7pPr marL="2743200" algn="l" defTabSz="914400" rtl="0" eaLnBrk="1" latinLnBrk="0" hangingPunct="1">
      <a:defRPr sz="2400" u="sng" kern="1200">
        <a:solidFill>
          <a:schemeClr val="tx1"/>
        </a:solidFill>
        <a:latin typeface="Tahoma" pitchFamily="34" charset="0"/>
        <a:ea typeface="+mn-ea"/>
        <a:cs typeface="+mn-cs"/>
      </a:defRPr>
    </a:lvl7pPr>
    <a:lvl8pPr marL="3200400" algn="l" defTabSz="914400" rtl="0" eaLnBrk="1" latinLnBrk="0" hangingPunct="1">
      <a:defRPr sz="2400" u="sng" kern="1200">
        <a:solidFill>
          <a:schemeClr val="tx1"/>
        </a:solidFill>
        <a:latin typeface="Tahoma" pitchFamily="34" charset="0"/>
        <a:ea typeface="+mn-ea"/>
        <a:cs typeface="+mn-cs"/>
      </a:defRPr>
    </a:lvl8pPr>
    <a:lvl9pPr marL="3657600" algn="l" defTabSz="914400" rtl="0" eaLnBrk="1" latinLnBrk="0" hangingPunct="1">
      <a:defRPr sz="2400" u="sng"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5F8F9"/>
    <a:srgbClr val="E5FFF8"/>
    <a:srgbClr val="FFFBFF"/>
    <a:srgbClr val="D1FFF3"/>
    <a:srgbClr val="DBE6E9"/>
    <a:srgbClr val="D0F3F4"/>
    <a:srgbClr val="FFFFFF"/>
    <a:srgbClr val="E9FFF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787"/>
    <p:restoredTop sz="95854" autoAdjust="0"/>
  </p:normalViewPr>
  <p:slideViewPr>
    <p:cSldViewPr>
      <p:cViewPr varScale="1">
        <p:scale>
          <a:sx n="70" d="100"/>
          <a:sy n="70" d="100"/>
        </p:scale>
        <p:origin x="-115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0" d="100"/>
          <a:sy n="40" d="100"/>
        </p:scale>
        <p:origin x="-1960" y="-6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______________Microsoft_Office_Excel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__________________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lang val="el-GR"/>
  <c:chart>
    <c:plotArea>
      <c:layout>
        <c:manualLayout>
          <c:layoutTarget val="inner"/>
          <c:xMode val="edge"/>
          <c:yMode val="edge"/>
          <c:x val="3.560457516339869E-2"/>
          <c:y val="3.0972343734810941E-2"/>
          <c:w val="0.78179738562091494"/>
          <c:h val="0.93188247302420535"/>
        </c:manualLayout>
      </c:layout>
      <c:lineChart>
        <c:grouping val="standard"/>
        <c:ser>
          <c:idx val="0"/>
          <c:order val="0"/>
          <c:tx>
            <c:strRef>
              <c:f>Φύλλο4!$D$7</c:f>
              <c:strCache>
                <c:ptCount val="1"/>
                <c:pt idx="0">
                  <c:v>Μετοχή </c:v>
                </c:pt>
              </c:strCache>
            </c:strRef>
          </c:tx>
          <c:marker>
            <c:symbol val="none"/>
          </c:marker>
          <c:val>
            <c:numRef>
              <c:f>Φύλλο4!$D$8:$D$16</c:f>
              <c:numCache>
                <c:formatCode>General</c:formatCode>
                <c:ptCount val="9"/>
                <c:pt idx="0">
                  <c:v>8</c:v>
                </c:pt>
                <c:pt idx="1">
                  <c:v>8.5</c:v>
                </c:pt>
                <c:pt idx="2">
                  <c:v>9</c:v>
                </c:pt>
                <c:pt idx="3">
                  <c:v>9.5</c:v>
                </c:pt>
                <c:pt idx="4">
                  <c:v>10</c:v>
                </c:pt>
                <c:pt idx="5">
                  <c:v>10.5</c:v>
                </c:pt>
                <c:pt idx="6">
                  <c:v>11</c:v>
                </c:pt>
                <c:pt idx="7">
                  <c:v>11.5</c:v>
                </c:pt>
                <c:pt idx="8">
                  <c:v>12</c:v>
                </c:pt>
              </c:numCache>
            </c:numRef>
          </c:val>
        </c:ser>
        <c:ser>
          <c:idx val="1"/>
          <c:order val="1"/>
          <c:tx>
            <c:strRef>
              <c:f>Φύλλο4!$E$7</c:f>
              <c:strCache>
                <c:ptCount val="1"/>
                <c:pt idx="0">
                  <c:v>Αποτέλεσμα</c:v>
                </c:pt>
              </c:strCache>
            </c:strRef>
          </c:tx>
          <c:marker>
            <c:symbol val="none"/>
          </c:marker>
          <c:val>
            <c:numRef>
              <c:f>Φύλλο4!$E$8:$E$16</c:f>
              <c:numCache>
                <c:formatCode>General</c:formatCode>
                <c:ptCount val="9"/>
                <c:pt idx="0">
                  <c:v>0</c:v>
                </c:pt>
                <c:pt idx="1">
                  <c:v>0</c:v>
                </c:pt>
                <c:pt idx="2">
                  <c:v>0</c:v>
                </c:pt>
                <c:pt idx="3">
                  <c:v>0</c:v>
                </c:pt>
                <c:pt idx="4">
                  <c:v>0</c:v>
                </c:pt>
                <c:pt idx="5">
                  <c:v>0.5</c:v>
                </c:pt>
                <c:pt idx="6">
                  <c:v>1</c:v>
                </c:pt>
                <c:pt idx="7">
                  <c:v>1.5</c:v>
                </c:pt>
                <c:pt idx="8">
                  <c:v>2</c:v>
                </c:pt>
              </c:numCache>
            </c:numRef>
          </c:val>
        </c:ser>
        <c:ser>
          <c:idx val="2"/>
          <c:order val="2"/>
          <c:tx>
            <c:strRef>
              <c:f>Φύλλο4!$F$7</c:f>
              <c:strCache>
                <c:ptCount val="1"/>
                <c:pt idx="0">
                  <c:v>Καθαρή Θέση</c:v>
                </c:pt>
              </c:strCache>
            </c:strRef>
          </c:tx>
          <c:spPr>
            <a:ln w="53975">
              <a:solidFill>
                <a:schemeClr val="tx1">
                  <a:alpha val="91000"/>
                </a:schemeClr>
              </a:solidFill>
            </a:ln>
          </c:spPr>
          <c:marker>
            <c:symbol val="none"/>
          </c:marker>
          <c:val>
            <c:numRef>
              <c:f>Φύλλο4!$F$8:$F$16</c:f>
              <c:numCache>
                <c:formatCode>General</c:formatCode>
                <c:ptCount val="9"/>
                <c:pt idx="0">
                  <c:v>-0.5</c:v>
                </c:pt>
                <c:pt idx="1">
                  <c:v>-0.5</c:v>
                </c:pt>
                <c:pt idx="2">
                  <c:v>-0.5</c:v>
                </c:pt>
                <c:pt idx="3">
                  <c:v>-0.5</c:v>
                </c:pt>
                <c:pt idx="4">
                  <c:v>-0.5</c:v>
                </c:pt>
                <c:pt idx="5">
                  <c:v>0</c:v>
                </c:pt>
                <c:pt idx="6">
                  <c:v>0.5</c:v>
                </c:pt>
                <c:pt idx="7">
                  <c:v>1</c:v>
                </c:pt>
                <c:pt idx="8">
                  <c:v>1.5</c:v>
                </c:pt>
              </c:numCache>
            </c:numRef>
          </c:val>
        </c:ser>
        <c:dLbls/>
        <c:marker val="1"/>
        <c:axId val="84037632"/>
        <c:axId val="84039168"/>
      </c:lineChart>
      <c:catAx>
        <c:axId val="84037632"/>
        <c:scaling>
          <c:orientation val="minMax"/>
        </c:scaling>
        <c:axPos val="b"/>
        <c:tickLblPos val="nextTo"/>
        <c:txPr>
          <a:bodyPr/>
          <a:lstStyle/>
          <a:p>
            <a:pPr>
              <a:defRPr sz="2000"/>
            </a:pPr>
            <a:endParaRPr lang="el-GR"/>
          </a:p>
        </c:txPr>
        <c:crossAx val="84039168"/>
        <c:crosses val="autoZero"/>
        <c:auto val="1"/>
        <c:lblAlgn val="ctr"/>
        <c:lblOffset val="100"/>
      </c:catAx>
      <c:valAx>
        <c:axId val="84039168"/>
        <c:scaling>
          <c:orientation val="minMax"/>
        </c:scaling>
        <c:axPos val="l"/>
        <c:majorGridlines/>
        <c:numFmt formatCode="General" sourceLinked="1"/>
        <c:tickLblPos val="nextTo"/>
        <c:txPr>
          <a:bodyPr/>
          <a:lstStyle/>
          <a:p>
            <a:pPr>
              <a:defRPr sz="2000"/>
            </a:pPr>
            <a:endParaRPr lang="el-GR"/>
          </a:p>
        </c:txPr>
        <c:crossAx val="84037632"/>
        <c:crosses val="autoZero"/>
        <c:crossBetween val="between"/>
      </c:valAx>
    </c:plotArea>
    <c:legend>
      <c:legendPos val="r"/>
      <c:layout>
        <c:manualLayout>
          <c:xMode val="edge"/>
          <c:yMode val="edge"/>
          <c:x val="0.79641193922382458"/>
          <c:y val="0.36547998083584732"/>
          <c:w val="0.19507893166432316"/>
          <c:h val="0.24280171816258003"/>
        </c:manualLayout>
      </c:layout>
      <c:txPr>
        <a:bodyPr/>
        <a:lstStyle/>
        <a:p>
          <a:pPr>
            <a:defRPr sz="1800"/>
          </a:pPr>
          <a:endParaRPr lang="el-GR"/>
        </a:p>
      </c:txPr>
    </c:legend>
    <c:plotVisOnly val="1"/>
    <c:dispBlanksAs val="gap"/>
  </c:chart>
  <c:spPr>
    <a:solidFill>
      <a:schemeClr val="bg1"/>
    </a:solidFill>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l-GR"/>
  <c:chart>
    <c:title>
      <c:tx>
        <c:rich>
          <a:bodyPr/>
          <a:lstStyle/>
          <a:p>
            <a:pPr>
              <a:defRPr sz="2800"/>
            </a:pPr>
            <a:r>
              <a:rPr lang="el-GR" sz="2800"/>
              <a:t>Αποτέλεσμα - Πώληση</a:t>
            </a:r>
            <a:r>
              <a:rPr lang="el-GR" sz="2800" baseline="0"/>
              <a:t> </a:t>
            </a:r>
            <a:r>
              <a:rPr lang="en-US" sz="2800" baseline="0"/>
              <a:t>Call</a:t>
            </a:r>
            <a:endParaRPr lang="el-GR" sz="2800"/>
          </a:p>
        </c:rich>
      </c:tx>
      <c:layout>
        <c:manualLayout>
          <c:xMode val="edge"/>
          <c:yMode val="edge"/>
          <c:x val="0.31647572178477701"/>
          <c:y val="5.5555555555555558E-3"/>
        </c:manualLayout>
      </c:layout>
    </c:title>
    <c:plotArea>
      <c:layout>
        <c:manualLayout>
          <c:layoutTarget val="inner"/>
          <c:xMode val="edge"/>
          <c:yMode val="edge"/>
          <c:x val="0.14433562992125981"/>
          <c:y val="0.13524992709244679"/>
          <c:w val="0.8161502624671918"/>
          <c:h val="0.82943526193429662"/>
        </c:manualLayout>
      </c:layout>
      <c:lineChart>
        <c:grouping val="standard"/>
        <c:ser>
          <c:idx val="1"/>
          <c:order val="0"/>
          <c:tx>
            <c:strRef>
              <c:f>Φύλλο8!$K$4</c:f>
              <c:strCache>
                <c:ptCount val="1"/>
                <c:pt idx="0">
                  <c:v>Αποτέλεσμα</c:v>
                </c:pt>
              </c:strCache>
            </c:strRef>
          </c:tx>
          <c:spPr>
            <a:ln w="44450">
              <a:solidFill>
                <a:schemeClr val="tx2"/>
              </a:solidFill>
            </a:ln>
          </c:spPr>
          <c:marker>
            <c:symbol val="none"/>
          </c:marker>
          <c:val>
            <c:numRef>
              <c:f>Φύλλο8!$K$5:$K$11</c:f>
              <c:numCache>
                <c:formatCode>General</c:formatCode>
                <c:ptCount val="7"/>
                <c:pt idx="0">
                  <c:v>0.5</c:v>
                </c:pt>
                <c:pt idx="1">
                  <c:v>0.5</c:v>
                </c:pt>
                <c:pt idx="2">
                  <c:v>0.5</c:v>
                </c:pt>
                <c:pt idx="3">
                  <c:v>-0.5</c:v>
                </c:pt>
                <c:pt idx="4">
                  <c:v>-1.5</c:v>
                </c:pt>
                <c:pt idx="5">
                  <c:v>-2.5</c:v>
                </c:pt>
                <c:pt idx="6">
                  <c:v>-3.5</c:v>
                </c:pt>
              </c:numCache>
            </c:numRef>
          </c:val>
        </c:ser>
        <c:dLbls/>
        <c:marker val="1"/>
        <c:axId val="119605120"/>
        <c:axId val="119606656"/>
      </c:lineChart>
      <c:catAx>
        <c:axId val="119605120"/>
        <c:scaling>
          <c:orientation val="minMax"/>
        </c:scaling>
        <c:axPos val="b"/>
        <c:tickLblPos val="nextTo"/>
        <c:txPr>
          <a:bodyPr/>
          <a:lstStyle/>
          <a:p>
            <a:pPr>
              <a:defRPr sz="1800"/>
            </a:pPr>
            <a:endParaRPr lang="el-GR"/>
          </a:p>
        </c:txPr>
        <c:crossAx val="119606656"/>
        <c:crosses val="autoZero"/>
        <c:auto val="1"/>
        <c:lblAlgn val="ctr"/>
        <c:lblOffset val="100"/>
      </c:catAx>
      <c:valAx>
        <c:axId val="119606656"/>
        <c:scaling>
          <c:orientation val="minMax"/>
        </c:scaling>
        <c:axPos val="l"/>
        <c:majorGridlines/>
        <c:numFmt formatCode="General" sourceLinked="1"/>
        <c:tickLblPos val="nextTo"/>
        <c:spPr>
          <a:solidFill>
            <a:schemeClr val="bg1"/>
          </a:solidFill>
        </c:spPr>
        <c:txPr>
          <a:bodyPr/>
          <a:lstStyle/>
          <a:p>
            <a:pPr>
              <a:defRPr sz="2000"/>
            </a:pPr>
            <a:endParaRPr lang="el-GR"/>
          </a:p>
        </c:txPr>
        <c:crossAx val="119605120"/>
        <c:crosses val="autoZero"/>
        <c:crossBetween val="between"/>
      </c:valAx>
      <c:spPr>
        <a:solidFill>
          <a:schemeClr val="bg1"/>
        </a:solidFill>
      </c:spPr>
    </c:plotArea>
    <c:legend>
      <c:legendPos val="r"/>
    </c:legend>
    <c:plotVisOnly val="1"/>
    <c:dispBlanksAs val="gap"/>
  </c:chart>
  <c:spPr>
    <a:solidFill>
      <a:schemeClr val="bg1"/>
    </a:solidFill>
  </c:spPr>
  <c:externalData r:id="rId1"/>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drawing1.xml><?xml version="1.0" encoding="utf-8"?>
<c:userShapes xmlns:c="http://schemas.openxmlformats.org/drawingml/2006/chart">
  <cdr:relSizeAnchor xmlns:cdr="http://schemas.openxmlformats.org/drawingml/2006/chartDrawing">
    <cdr:from>
      <cdr:x>0.05901</cdr:x>
      <cdr:y>0.04437</cdr:y>
    </cdr:from>
    <cdr:to>
      <cdr:x>0.25901</cdr:x>
      <cdr:y>0.37771</cdr:y>
    </cdr:to>
    <cdr:sp macro="" textlink="">
      <cdr:nvSpPr>
        <cdr:cNvPr id="2" name="TextBox 1"/>
        <cdr:cNvSpPr txBox="1"/>
      </cdr:nvSpPr>
      <cdr:spPr>
        <a:xfrm xmlns:a="http://schemas.openxmlformats.org/drawingml/2006/main">
          <a:off x="539552" y="216024"/>
          <a:ext cx="1828800" cy="162308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l-GR" sz="2000" dirty="0"/>
            <a:t>Κέρδη</a:t>
          </a:r>
          <a:r>
            <a:rPr lang="el-GR" sz="2000" baseline="0" dirty="0"/>
            <a:t> &amp; Ζημιές</a:t>
          </a:r>
          <a:endParaRPr lang="el-GR" sz="2000" dirty="0"/>
        </a:p>
      </cdr:txBody>
    </cdr:sp>
  </cdr:relSizeAnchor>
  <cdr:relSizeAnchor xmlns:cdr="http://schemas.openxmlformats.org/drawingml/2006/chartDrawing">
    <cdr:from>
      <cdr:x>0.10764</cdr:x>
      <cdr:y>0.38079</cdr:y>
    </cdr:from>
    <cdr:to>
      <cdr:x>0.30764</cdr:x>
      <cdr:y>0.71412</cdr:y>
    </cdr:to>
    <cdr:sp macro="" textlink="">
      <cdr:nvSpPr>
        <cdr:cNvPr id="3" name="TextBox 2"/>
        <cdr:cNvSpPr txBox="1"/>
      </cdr:nvSpPr>
      <cdr:spPr>
        <a:xfrm xmlns:a="http://schemas.openxmlformats.org/drawingml/2006/main">
          <a:off x="492125" y="104457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l-GR" sz="2000" dirty="0"/>
            <a:t>Τιμές Μετοχής </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u="none"/>
            </a:lvl1pPr>
          </a:lstStyle>
          <a:p>
            <a:endParaRPr lang="en-GB"/>
          </a:p>
        </p:txBody>
      </p:sp>
      <p:sp>
        <p:nvSpPr>
          <p:cNvPr id="6963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u="none"/>
            </a:lvl1pPr>
          </a:lstStyle>
          <a:p>
            <a:endParaRPr lang="en-GB"/>
          </a:p>
        </p:txBody>
      </p:sp>
      <p:sp>
        <p:nvSpPr>
          <p:cNvPr id="6963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u="none"/>
            </a:lvl1pPr>
          </a:lstStyle>
          <a:p>
            <a:endParaRPr lang="en-GB"/>
          </a:p>
        </p:txBody>
      </p:sp>
      <p:sp>
        <p:nvSpPr>
          <p:cNvPr id="6963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u="none"/>
            </a:lvl1pPr>
          </a:lstStyle>
          <a:p>
            <a:fld id="{F8FFFB5F-6125-4EA7-BB86-C472FAC0587E}" type="slidenum">
              <a:rPr lang="en-GB"/>
              <a:pPr/>
              <a:t>‹#›</a:t>
            </a:fld>
            <a:endParaRPr lang="en-GB"/>
          </a:p>
        </p:txBody>
      </p:sp>
    </p:spTree>
    <p:extLst>
      <p:ext uri="{BB962C8B-B14F-4D97-AF65-F5344CB8AC3E}">
        <p14:creationId xmlns:p14="http://schemas.microsoft.com/office/powerpoint/2010/main" xmlns="" val="580513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u="none"/>
            </a:lvl1pPr>
          </a:lstStyle>
          <a:p>
            <a:endParaRPr lang="en-GB"/>
          </a:p>
        </p:txBody>
      </p:sp>
      <p:sp>
        <p:nvSpPr>
          <p:cNvPr id="1229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u="none"/>
            </a:lvl1pPr>
          </a:lstStyle>
          <a:p>
            <a:endParaRPr lang="en-GB"/>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Κάντε κλικ για να επεξεργαστείτε τα στυλ κειμένου του υποδείγματος</a:t>
            </a:r>
          </a:p>
          <a:p>
            <a:pPr lvl="1"/>
            <a:r>
              <a:rPr lang="en-GB" smtClean="0"/>
              <a:t>Δεύτερου επιπέδου</a:t>
            </a:r>
          </a:p>
          <a:p>
            <a:pPr lvl="2"/>
            <a:r>
              <a:rPr lang="en-GB" smtClean="0"/>
              <a:t>Τρίτου επιπέδου</a:t>
            </a:r>
          </a:p>
          <a:p>
            <a:pPr lvl="3"/>
            <a:r>
              <a:rPr lang="en-GB" smtClean="0"/>
              <a:t>Τέταρτου επιπέδου</a:t>
            </a:r>
          </a:p>
          <a:p>
            <a:pPr lvl="4"/>
            <a:r>
              <a:rPr lang="en-GB" smtClean="0"/>
              <a:t>Πέμπτου επιπέδου</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u="none"/>
            </a:lvl1pPr>
          </a:lstStyle>
          <a:p>
            <a:endParaRPr lang="en-GB"/>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u="none"/>
            </a:lvl1pPr>
          </a:lstStyle>
          <a:p>
            <a:fld id="{2705080D-84D8-4BC5-A07D-23E644884C7D}" type="slidenum">
              <a:rPr lang="en-GB"/>
              <a:pPr/>
              <a:t>‹#›</a:t>
            </a:fld>
            <a:endParaRPr lang="en-GB"/>
          </a:p>
        </p:txBody>
      </p:sp>
    </p:spTree>
    <p:extLst>
      <p:ext uri="{BB962C8B-B14F-4D97-AF65-F5344CB8AC3E}">
        <p14:creationId xmlns:p14="http://schemas.microsoft.com/office/powerpoint/2010/main" xmlns="" val="257372950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705080D-84D8-4BC5-A07D-23E644884C7D}" type="slidenum">
              <a:rPr lang="en-GB" smtClean="0"/>
              <a:pPr/>
              <a:t>1</a:t>
            </a:fld>
            <a:endParaRPr lang="en-GB"/>
          </a:p>
        </p:txBody>
      </p:sp>
    </p:spTree>
    <p:extLst>
      <p:ext uri="{BB962C8B-B14F-4D97-AF65-F5344CB8AC3E}">
        <p14:creationId xmlns:p14="http://schemas.microsoft.com/office/powerpoint/2010/main" xmlns="" val="19440855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l-GR"/>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l-GR"/>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l-GR"/>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l-GR"/>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l-GR"/>
            </a:p>
          </p:txBody>
        </p:sp>
        <p:sp>
          <p:nvSpPr>
            <p:cNvPr id="7178"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xmlns="" w="9525">
                  <a:solidFill>
                    <a:schemeClr val="bg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l-GR"/>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l-GR"/>
            </a:p>
          </p:txBody>
        </p:sp>
      </p:grpSp>
      <p:sp>
        <p:nvSpPr>
          <p:cNvPr id="7180" name="Rectangle 12"/>
          <p:cNvSpPr>
            <a:spLocks noGrp="1" noChangeArrowheads="1"/>
          </p:cNvSpPr>
          <p:nvPr>
            <p:ph type="ctrTitle"/>
          </p:nvPr>
        </p:nvSpPr>
        <p:spPr>
          <a:xfrm>
            <a:off x="990600" y="1828800"/>
            <a:ext cx="7772400" cy="1143000"/>
          </a:xfrm>
        </p:spPr>
        <p:txBody>
          <a:bodyPr/>
          <a:lstStyle>
            <a:lvl1pPr>
              <a:defRPr/>
            </a:lvl1pPr>
          </a:lstStyle>
          <a:p>
            <a:pPr lvl="0"/>
            <a:r>
              <a:rPr lang="en-US" noProof="0" smtClean="0"/>
              <a:t>Κάντε κλικ για να επεξεργαστείτε τον τίτλο</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Κάντε κλικ για να επεξεργαστείτε τον υπότιτλο του υποδείγματος</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AA30CC3F-66A8-4B8A-AE73-52AB19B98A04}" type="slidenum">
              <a:rPr lang="en-US"/>
              <a:pPr/>
              <a:t>‹#›</a:t>
            </a:fld>
            <a:endParaRPr lang="en-US"/>
          </a:p>
        </p:txBody>
      </p:sp>
    </p:spTree>
  </p:cSld>
  <p:clrMapOvr>
    <a:masterClrMapping/>
  </p:clrMapOvr>
  <p:transition spd="med">
    <p:random/>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n-US"/>
          </a:p>
        </p:txBody>
      </p:sp>
      <p:sp>
        <p:nvSpPr>
          <p:cNvPr id="5" name="Θέση υποσέλιδου 4"/>
          <p:cNvSpPr>
            <a:spLocks noGrp="1"/>
          </p:cNvSpPr>
          <p:nvPr>
            <p:ph type="ftr" sz="quarter" idx="11"/>
          </p:nvPr>
        </p:nvSpPr>
        <p:spPr/>
        <p:txBody>
          <a:bodyPr/>
          <a:lstStyle>
            <a:lvl1pPr>
              <a:defRPr/>
            </a:lvl1pPr>
          </a:lstStyle>
          <a:p>
            <a:endParaRPr lang="en-US"/>
          </a:p>
        </p:txBody>
      </p:sp>
      <p:sp>
        <p:nvSpPr>
          <p:cNvPr id="6" name="Θέση αριθμού διαφάνειας 5"/>
          <p:cNvSpPr>
            <a:spLocks noGrp="1"/>
          </p:cNvSpPr>
          <p:nvPr>
            <p:ph type="sldNum" sz="quarter" idx="12"/>
          </p:nvPr>
        </p:nvSpPr>
        <p:spPr/>
        <p:txBody>
          <a:bodyPr/>
          <a:lstStyle>
            <a:lvl1pPr>
              <a:defRPr/>
            </a:lvl1pPr>
          </a:lstStyle>
          <a:p>
            <a:fld id="{77E3A942-A663-46B2-BEB9-E03EDC378782}" type="slidenum">
              <a:rPr lang="en-US"/>
              <a:pPr/>
              <a:t>‹#›</a:t>
            </a:fld>
            <a:endParaRPr lang="en-US"/>
          </a:p>
        </p:txBody>
      </p:sp>
    </p:spTree>
    <p:extLst>
      <p:ext uri="{BB962C8B-B14F-4D97-AF65-F5344CB8AC3E}">
        <p14:creationId xmlns:p14="http://schemas.microsoft.com/office/powerpoint/2010/main" xmlns="" val="3683356074"/>
      </p:ext>
    </p:extLst>
  </p:cSld>
  <p:clrMapOvr>
    <a:masterClrMapping/>
  </p:clrMapOvr>
  <p:transition spd="med">
    <p:random/>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7004050" y="617538"/>
            <a:ext cx="1951038" cy="551497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1150938" y="617538"/>
            <a:ext cx="5700712" cy="551497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n-US"/>
          </a:p>
        </p:txBody>
      </p:sp>
      <p:sp>
        <p:nvSpPr>
          <p:cNvPr id="5" name="Θέση υποσέλιδου 4"/>
          <p:cNvSpPr>
            <a:spLocks noGrp="1"/>
          </p:cNvSpPr>
          <p:nvPr>
            <p:ph type="ftr" sz="quarter" idx="11"/>
          </p:nvPr>
        </p:nvSpPr>
        <p:spPr/>
        <p:txBody>
          <a:bodyPr/>
          <a:lstStyle>
            <a:lvl1pPr>
              <a:defRPr/>
            </a:lvl1pPr>
          </a:lstStyle>
          <a:p>
            <a:endParaRPr lang="en-US"/>
          </a:p>
        </p:txBody>
      </p:sp>
      <p:sp>
        <p:nvSpPr>
          <p:cNvPr id="6" name="Θέση αριθμού διαφάνειας 5"/>
          <p:cNvSpPr>
            <a:spLocks noGrp="1"/>
          </p:cNvSpPr>
          <p:nvPr>
            <p:ph type="sldNum" sz="quarter" idx="12"/>
          </p:nvPr>
        </p:nvSpPr>
        <p:spPr/>
        <p:txBody>
          <a:bodyPr/>
          <a:lstStyle>
            <a:lvl1pPr>
              <a:defRPr/>
            </a:lvl1pPr>
          </a:lstStyle>
          <a:p>
            <a:fld id="{D8A007BF-AC09-41E1-A0B3-703FDC1A6CE0}" type="slidenum">
              <a:rPr lang="en-US"/>
              <a:pPr/>
              <a:t>‹#›</a:t>
            </a:fld>
            <a:endParaRPr lang="en-US"/>
          </a:p>
        </p:txBody>
      </p:sp>
    </p:spTree>
    <p:extLst>
      <p:ext uri="{BB962C8B-B14F-4D97-AF65-F5344CB8AC3E}">
        <p14:creationId xmlns:p14="http://schemas.microsoft.com/office/powerpoint/2010/main" xmlns="" val="3070265499"/>
      </p:ext>
    </p:extLst>
  </p:cSld>
  <p:clrMapOvr>
    <a:masterClrMapping/>
  </p:clrMapOvr>
  <p:transition spd="med">
    <p:random/>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n-US"/>
          </a:p>
        </p:txBody>
      </p:sp>
      <p:sp>
        <p:nvSpPr>
          <p:cNvPr id="5" name="Θέση υποσέλιδου 4"/>
          <p:cNvSpPr>
            <a:spLocks noGrp="1"/>
          </p:cNvSpPr>
          <p:nvPr>
            <p:ph type="ftr" sz="quarter" idx="11"/>
          </p:nvPr>
        </p:nvSpPr>
        <p:spPr/>
        <p:txBody>
          <a:bodyPr/>
          <a:lstStyle>
            <a:lvl1pPr>
              <a:defRPr/>
            </a:lvl1pPr>
          </a:lstStyle>
          <a:p>
            <a:endParaRPr lang="en-US"/>
          </a:p>
        </p:txBody>
      </p:sp>
      <p:sp>
        <p:nvSpPr>
          <p:cNvPr id="6" name="Θέση αριθμού διαφάνειας 5"/>
          <p:cNvSpPr>
            <a:spLocks noGrp="1"/>
          </p:cNvSpPr>
          <p:nvPr>
            <p:ph type="sldNum" sz="quarter" idx="12"/>
          </p:nvPr>
        </p:nvSpPr>
        <p:spPr/>
        <p:txBody>
          <a:bodyPr/>
          <a:lstStyle>
            <a:lvl1pPr>
              <a:defRPr/>
            </a:lvl1pPr>
          </a:lstStyle>
          <a:p>
            <a:fld id="{C567C05E-020C-4466-A414-D46DCF39853C}" type="slidenum">
              <a:rPr lang="en-US"/>
              <a:pPr/>
              <a:t>‹#›</a:t>
            </a:fld>
            <a:endParaRPr lang="en-US"/>
          </a:p>
        </p:txBody>
      </p:sp>
    </p:spTree>
    <p:extLst>
      <p:ext uri="{BB962C8B-B14F-4D97-AF65-F5344CB8AC3E}">
        <p14:creationId xmlns:p14="http://schemas.microsoft.com/office/powerpoint/2010/main" xmlns="" val="450627037"/>
      </p:ext>
    </p:extLst>
  </p:cSld>
  <p:clrMapOvr>
    <a:masterClrMapping/>
  </p:clrMapOvr>
  <p:transition spd="med">
    <p:random/>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endParaRPr lang="en-US"/>
          </a:p>
        </p:txBody>
      </p:sp>
      <p:sp>
        <p:nvSpPr>
          <p:cNvPr id="5" name="Θέση υποσέλιδου 4"/>
          <p:cNvSpPr>
            <a:spLocks noGrp="1"/>
          </p:cNvSpPr>
          <p:nvPr>
            <p:ph type="ftr" sz="quarter" idx="11"/>
          </p:nvPr>
        </p:nvSpPr>
        <p:spPr/>
        <p:txBody>
          <a:bodyPr/>
          <a:lstStyle>
            <a:lvl1pPr>
              <a:defRPr/>
            </a:lvl1pPr>
          </a:lstStyle>
          <a:p>
            <a:endParaRPr lang="en-US"/>
          </a:p>
        </p:txBody>
      </p:sp>
      <p:sp>
        <p:nvSpPr>
          <p:cNvPr id="6" name="Θέση αριθμού διαφάνειας 5"/>
          <p:cNvSpPr>
            <a:spLocks noGrp="1"/>
          </p:cNvSpPr>
          <p:nvPr>
            <p:ph type="sldNum" sz="quarter" idx="12"/>
          </p:nvPr>
        </p:nvSpPr>
        <p:spPr/>
        <p:txBody>
          <a:bodyPr/>
          <a:lstStyle>
            <a:lvl1pPr>
              <a:defRPr/>
            </a:lvl1pPr>
          </a:lstStyle>
          <a:p>
            <a:fld id="{1090E3D6-6764-43EE-9A50-01007C125425}" type="slidenum">
              <a:rPr lang="en-US"/>
              <a:pPr/>
              <a:t>‹#›</a:t>
            </a:fld>
            <a:endParaRPr lang="en-US"/>
          </a:p>
        </p:txBody>
      </p:sp>
    </p:spTree>
    <p:extLst>
      <p:ext uri="{BB962C8B-B14F-4D97-AF65-F5344CB8AC3E}">
        <p14:creationId xmlns:p14="http://schemas.microsoft.com/office/powerpoint/2010/main" xmlns="" val="558682494"/>
      </p:ext>
    </p:extLst>
  </p:cSld>
  <p:clrMapOvr>
    <a:masterClrMapping/>
  </p:clrMapOvr>
  <p:transition spd="med">
    <p:random/>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lvl1pPr>
              <a:defRPr/>
            </a:lvl1pPr>
          </a:lstStyle>
          <a:p>
            <a:endParaRPr lang="en-US"/>
          </a:p>
        </p:txBody>
      </p:sp>
      <p:sp>
        <p:nvSpPr>
          <p:cNvPr id="6" name="Θέση υποσέλιδου 5"/>
          <p:cNvSpPr>
            <a:spLocks noGrp="1"/>
          </p:cNvSpPr>
          <p:nvPr>
            <p:ph type="ftr" sz="quarter" idx="11"/>
          </p:nvPr>
        </p:nvSpPr>
        <p:spPr/>
        <p:txBody>
          <a:bodyPr/>
          <a:lstStyle>
            <a:lvl1pPr>
              <a:defRPr/>
            </a:lvl1pPr>
          </a:lstStyle>
          <a:p>
            <a:endParaRPr lang="en-US"/>
          </a:p>
        </p:txBody>
      </p:sp>
      <p:sp>
        <p:nvSpPr>
          <p:cNvPr id="7" name="Θέση αριθμού διαφάνειας 6"/>
          <p:cNvSpPr>
            <a:spLocks noGrp="1"/>
          </p:cNvSpPr>
          <p:nvPr>
            <p:ph type="sldNum" sz="quarter" idx="12"/>
          </p:nvPr>
        </p:nvSpPr>
        <p:spPr/>
        <p:txBody>
          <a:bodyPr/>
          <a:lstStyle>
            <a:lvl1pPr>
              <a:defRPr/>
            </a:lvl1pPr>
          </a:lstStyle>
          <a:p>
            <a:fld id="{70DB0C86-179E-4BF0-902B-19A4A3270B59}" type="slidenum">
              <a:rPr lang="en-US"/>
              <a:pPr/>
              <a:t>‹#›</a:t>
            </a:fld>
            <a:endParaRPr lang="en-US"/>
          </a:p>
        </p:txBody>
      </p:sp>
    </p:spTree>
    <p:extLst>
      <p:ext uri="{BB962C8B-B14F-4D97-AF65-F5344CB8AC3E}">
        <p14:creationId xmlns:p14="http://schemas.microsoft.com/office/powerpoint/2010/main" xmlns="" val="4049937744"/>
      </p:ext>
    </p:extLst>
  </p:cSld>
  <p:clrMapOvr>
    <a:masterClrMapping/>
  </p:clrMapOvr>
  <p:transition spd="med">
    <p:random/>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lvl1pPr>
              <a:defRPr/>
            </a:lvl1pPr>
          </a:lstStyle>
          <a:p>
            <a:endParaRPr lang="en-US"/>
          </a:p>
        </p:txBody>
      </p:sp>
      <p:sp>
        <p:nvSpPr>
          <p:cNvPr id="8" name="Θέση υποσέλιδου 7"/>
          <p:cNvSpPr>
            <a:spLocks noGrp="1"/>
          </p:cNvSpPr>
          <p:nvPr>
            <p:ph type="ftr" sz="quarter" idx="11"/>
          </p:nvPr>
        </p:nvSpPr>
        <p:spPr/>
        <p:txBody>
          <a:bodyPr/>
          <a:lstStyle>
            <a:lvl1pPr>
              <a:defRPr/>
            </a:lvl1pPr>
          </a:lstStyle>
          <a:p>
            <a:endParaRPr lang="en-US"/>
          </a:p>
        </p:txBody>
      </p:sp>
      <p:sp>
        <p:nvSpPr>
          <p:cNvPr id="9" name="Θέση αριθμού διαφάνειας 8"/>
          <p:cNvSpPr>
            <a:spLocks noGrp="1"/>
          </p:cNvSpPr>
          <p:nvPr>
            <p:ph type="sldNum" sz="quarter" idx="12"/>
          </p:nvPr>
        </p:nvSpPr>
        <p:spPr/>
        <p:txBody>
          <a:bodyPr/>
          <a:lstStyle>
            <a:lvl1pPr>
              <a:defRPr/>
            </a:lvl1pPr>
          </a:lstStyle>
          <a:p>
            <a:fld id="{88068C39-3237-4811-9132-F249AEF308C5}" type="slidenum">
              <a:rPr lang="en-US"/>
              <a:pPr/>
              <a:t>‹#›</a:t>
            </a:fld>
            <a:endParaRPr lang="en-US"/>
          </a:p>
        </p:txBody>
      </p:sp>
    </p:spTree>
    <p:extLst>
      <p:ext uri="{BB962C8B-B14F-4D97-AF65-F5344CB8AC3E}">
        <p14:creationId xmlns:p14="http://schemas.microsoft.com/office/powerpoint/2010/main" xmlns="" val="2575509064"/>
      </p:ext>
    </p:extLst>
  </p:cSld>
  <p:clrMapOvr>
    <a:masterClrMapping/>
  </p:clrMapOvr>
  <p:transition spd="med">
    <p:random/>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lvl1pPr>
              <a:defRPr/>
            </a:lvl1pPr>
          </a:lstStyle>
          <a:p>
            <a:endParaRPr lang="en-US"/>
          </a:p>
        </p:txBody>
      </p:sp>
      <p:sp>
        <p:nvSpPr>
          <p:cNvPr id="4" name="Θέση υποσέλιδου 3"/>
          <p:cNvSpPr>
            <a:spLocks noGrp="1"/>
          </p:cNvSpPr>
          <p:nvPr>
            <p:ph type="ftr" sz="quarter" idx="11"/>
          </p:nvPr>
        </p:nvSpPr>
        <p:spPr/>
        <p:txBody>
          <a:bodyPr/>
          <a:lstStyle>
            <a:lvl1pPr>
              <a:defRPr/>
            </a:lvl1pPr>
          </a:lstStyle>
          <a:p>
            <a:endParaRPr lang="en-US"/>
          </a:p>
        </p:txBody>
      </p:sp>
      <p:sp>
        <p:nvSpPr>
          <p:cNvPr id="5" name="Θέση αριθμού διαφάνειας 4"/>
          <p:cNvSpPr>
            <a:spLocks noGrp="1"/>
          </p:cNvSpPr>
          <p:nvPr>
            <p:ph type="sldNum" sz="quarter" idx="12"/>
          </p:nvPr>
        </p:nvSpPr>
        <p:spPr/>
        <p:txBody>
          <a:bodyPr/>
          <a:lstStyle>
            <a:lvl1pPr>
              <a:defRPr/>
            </a:lvl1pPr>
          </a:lstStyle>
          <a:p>
            <a:fld id="{A4009560-F1DF-4E77-8B8F-F7C3BA02B8A1}" type="slidenum">
              <a:rPr lang="en-US"/>
              <a:pPr/>
              <a:t>‹#›</a:t>
            </a:fld>
            <a:endParaRPr lang="en-US"/>
          </a:p>
        </p:txBody>
      </p:sp>
    </p:spTree>
    <p:extLst>
      <p:ext uri="{BB962C8B-B14F-4D97-AF65-F5344CB8AC3E}">
        <p14:creationId xmlns:p14="http://schemas.microsoft.com/office/powerpoint/2010/main" xmlns="" val="954519498"/>
      </p:ext>
    </p:extLst>
  </p:cSld>
  <p:clrMapOvr>
    <a:masterClrMapping/>
  </p:clrMapOvr>
  <p:transition spd="med">
    <p:random/>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lvl1pPr>
          </a:lstStyle>
          <a:p>
            <a:endParaRPr lang="en-US"/>
          </a:p>
        </p:txBody>
      </p:sp>
      <p:sp>
        <p:nvSpPr>
          <p:cNvPr id="3" name="Θέση υποσέλιδου 2"/>
          <p:cNvSpPr>
            <a:spLocks noGrp="1"/>
          </p:cNvSpPr>
          <p:nvPr>
            <p:ph type="ftr" sz="quarter" idx="11"/>
          </p:nvPr>
        </p:nvSpPr>
        <p:spPr/>
        <p:txBody>
          <a:bodyPr/>
          <a:lstStyle>
            <a:lvl1pPr>
              <a:defRPr/>
            </a:lvl1pPr>
          </a:lstStyle>
          <a:p>
            <a:endParaRPr lang="en-US"/>
          </a:p>
        </p:txBody>
      </p:sp>
      <p:sp>
        <p:nvSpPr>
          <p:cNvPr id="4" name="Θέση αριθμού διαφάνειας 3"/>
          <p:cNvSpPr>
            <a:spLocks noGrp="1"/>
          </p:cNvSpPr>
          <p:nvPr>
            <p:ph type="sldNum" sz="quarter" idx="12"/>
          </p:nvPr>
        </p:nvSpPr>
        <p:spPr/>
        <p:txBody>
          <a:bodyPr/>
          <a:lstStyle>
            <a:lvl1pPr>
              <a:defRPr/>
            </a:lvl1pPr>
          </a:lstStyle>
          <a:p>
            <a:fld id="{25BEE341-1016-48EA-9370-506B4917AB60}" type="slidenum">
              <a:rPr lang="en-US"/>
              <a:pPr/>
              <a:t>‹#›</a:t>
            </a:fld>
            <a:endParaRPr lang="en-US"/>
          </a:p>
        </p:txBody>
      </p:sp>
    </p:spTree>
    <p:extLst>
      <p:ext uri="{BB962C8B-B14F-4D97-AF65-F5344CB8AC3E}">
        <p14:creationId xmlns:p14="http://schemas.microsoft.com/office/powerpoint/2010/main" xmlns="" val="3845885970"/>
      </p:ext>
    </p:extLst>
  </p:cSld>
  <p:clrMapOvr>
    <a:masterClrMapping/>
  </p:clrMapOvr>
  <p:transition spd="med">
    <p:random/>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n-US"/>
          </a:p>
        </p:txBody>
      </p:sp>
      <p:sp>
        <p:nvSpPr>
          <p:cNvPr id="6" name="Θέση υποσέλιδου 5"/>
          <p:cNvSpPr>
            <a:spLocks noGrp="1"/>
          </p:cNvSpPr>
          <p:nvPr>
            <p:ph type="ftr" sz="quarter" idx="11"/>
          </p:nvPr>
        </p:nvSpPr>
        <p:spPr/>
        <p:txBody>
          <a:bodyPr/>
          <a:lstStyle>
            <a:lvl1pPr>
              <a:defRPr/>
            </a:lvl1pPr>
          </a:lstStyle>
          <a:p>
            <a:endParaRPr lang="en-US"/>
          </a:p>
        </p:txBody>
      </p:sp>
      <p:sp>
        <p:nvSpPr>
          <p:cNvPr id="7" name="Θέση αριθμού διαφάνειας 6"/>
          <p:cNvSpPr>
            <a:spLocks noGrp="1"/>
          </p:cNvSpPr>
          <p:nvPr>
            <p:ph type="sldNum" sz="quarter" idx="12"/>
          </p:nvPr>
        </p:nvSpPr>
        <p:spPr/>
        <p:txBody>
          <a:bodyPr/>
          <a:lstStyle>
            <a:lvl1pPr>
              <a:defRPr/>
            </a:lvl1pPr>
          </a:lstStyle>
          <a:p>
            <a:fld id="{D7E57E59-1FA4-4D48-A078-6D5D4B4627C1}" type="slidenum">
              <a:rPr lang="en-US"/>
              <a:pPr/>
              <a:t>‹#›</a:t>
            </a:fld>
            <a:endParaRPr lang="en-US"/>
          </a:p>
        </p:txBody>
      </p:sp>
    </p:spTree>
    <p:extLst>
      <p:ext uri="{BB962C8B-B14F-4D97-AF65-F5344CB8AC3E}">
        <p14:creationId xmlns:p14="http://schemas.microsoft.com/office/powerpoint/2010/main" xmlns="" val="3709598648"/>
      </p:ext>
    </p:extLst>
  </p:cSld>
  <p:clrMapOvr>
    <a:masterClrMapping/>
  </p:clrMapOvr>
  <p:transition spd="med">
    <p:random/>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n-US"/>
          </a:p>
        </p:txBody>
      </p:sp>
      <p:sp>
        <p:nvSpPr>
          <p:cNvPr id="6" name="Θέση υποσέλιδου 5"/>
          <p:cNvSpPr>
            <a:spLocks noGrp="1"/>
          </p:cNvSpPr>
          <p:nvPr>
            <p:ph type="ftr" sz="quarter" idx="11"/>
          </p:nvPr>
        </p:nvSpPr>
        <p:spPr/>
        <p:txBody>
          <a:bodyPr/>
          <a:lstStyle>
            <a:lvl1pPr>
              <a:defRPr/>
            </a:lvl1pPr>
          </a:lstStyle>
          <a:p>
            <a:endParaRPr lang="en-US"/>
          </a:p>
        </p:txBody>
      </p:sp>
      <p:sp>
        <p:nvSpPr>
          <p:cNvPr id="7" name="Θέση αριθμού διαφάνειας 6"/>
          <p:cNvSpPr>
            <a:spLocks noGrp="1"/>
          </p:cNvSpPr>
          <p:nvPr>
            <p:ph type="sldNum" sz="quarter" idx="12"/>
          </p:nvPr>
        </p:nvSpPr>
        <p:spPr/>
        <p:txBody>
          <a:bodyPr/>
          <a:lstStyle>
            <a:lvl1pPr>
              <a:defRPr/>
            </a:lvl1pPr>
          </a:lstStyle>
          <a:p>
            <a:fld id="{BCE726C6-F7FD-4048-99C4-931794170F45}" type="slidenum">
              <a:rPr lang="en-US"/>
              <a:pPr/>
              <a:t>‹#›</a:t>
            </a:fld>
            <a:endParaRPr lang="en-US"/>
          </a:p>
        </p:txBody>
      </p:sp>
    </p:spTree>
    <p:extLst>
      <p:ext uri="{BB962C8B-B14F-4D97-AF65-F5344CB8AC3E}">
        <p14:creationId xmlns:p14="http://schemas.microsoft.com/office/powerpoint/2010/main" xmlns="" val="62447215"/>
      </p:ext>
    </p:extLst>
  </p:cSld>
  <p:clrMapOvr>
    <a:masterClrMapping/>
  </p:clrMapOvr>
  <p:transition spd="med">
    <p:random/>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l-GR" u="none"/>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l-GR" u="none"/>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l-GR" u="none"/>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l-GR" u="none"/>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l-GR" u="none"/>
          </a:p>
        </p:txBody>
      </p:sp>
      <p:sp>
        <p:nvSpPr>
          <p:cNvPr id="6151"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l-GR" u="none"/>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l-GR" u="none"/>
          </a:p>
        </p:txBody>
      </p:sp>
      <p:sp>
        <p:nvSpPr>
          <p:cNvPr id="6153" name="Rectangle 9"/>
          <p:cNvSpPr>
            <a:spLocks noGrp="1" noChangeArrowheads="1"/>
          </p:cNvSpPr>
          <p:nvPr>
            <p:ph type="title"/>
          </p:nvPr>
        </p:nvSpPr>
        <p:spPr bwMode="auto">
          <a:xfrm>
            <a:off x="1150938" y="617538"/>
            <a:ext cx="7793037"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Κάντε κλικ για να επεξεργαστείτε τον τίτλο</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Κάντε κλικ για να επεξεργαστείτε τα στυλ κειμένου του υποδείγματος</a:t>
            </a:r>
          </a:p>
          <a:p>
            <a:pPr lvl="1"/>
            <a:r>
              <a:rPr lang="en-US" smtClean="0"/>
              <a:t>Δεύτερου επιπέδου</a:t>
            </a:r>
          </a:p>
          <a:p>
            <a:pPr lvl="2"/>
            <a:r>
              <a:rPr lang="en-US" smtClean="0"/>
              <a:t>Τρίτου επιπέδου</a:t>
            </a:r>
          </a:p>
          <a:p>
            <a:pPr lvl="3"/>
            <a:r>
              <a:rPr lang="en-US" smtClean="0"/>
              <a:t>Τέταρτου επιπέδου</a:t>
            </a:r>
          </a:p>
          <a:p>
            <a:pPr lvl="4"/>
            <a:r>
              <a:rPr lang="en-US" smtClean="0"/>
              <a:t>Πέμπτου επιπέδου</a:t>
            </a:r>
          </a:p>
        </p:txBody>
      </p:sp>
      <p:sp>
        <p:nvSpPr>
          <p:cNvPr id="6155" name="Rectangle 11"/>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u="none"/>
            </a:lvl1pPr>
          </a:lstStyle>
          <a:p>
            <a:endParaRPr lang="en-US"/>
          </a:p>
        </p:txBody>
      </p:sp>
      <p:sp>
        <p:nvSpPr>
          <p:cNvPr id="6156" name="Rectangle 12"/>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u="none"/>
            </a:lvl1pPr>
          </a:lstStyle>
          <a:p>
            <a:endParaRPr lang="en-US"/>
          </a:p>
        </p:txBody>
      </p:sp>
      <p:sp>
        <p:nvSpPr>
          <p:cNvPr id="6157" name="Rectangle 13"/>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u="none"/>
            </a:lvl1pPr>
          </a:lstStyle>
          <a:p>
            <a:fld id="{E2F072D6-1791-4760-B759-75E6CB7323D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spd="med">
    <p:random/>
    <p:sndAc>
      <p:stSnd>
        <p:snd r:embed="rId13" name="camera.wav"/>
      </p:stSnd>
    </p:sndAc>
  </p:transition>
  <p:hf hdr="0" ft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___________________Microsoft_Office_Excel_97-20031.xls"/></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apital.gr/finance/quote/ftse" TargetMode="Externa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0371A07E-EF89-4D2D-8985-36EC256FA7C8}" type="slidenum">
              <a:rPr lang="en-US"/>
              <a:pPr/>
              <a:t>1</a:t>
            </a:fld>
            <a:endParaRPr lang="en-US"/>
          </a:p>
        </p:txBody>
      </p:sp>
      <p:sp>
        <p:nvSpPr>
          <p:cNvPr id="351234" name="Rectangle 2"/>
          <p:cNvSpPr>
            <a:spLocks noGrp="1" noChangeArrowheads="1"/>
          </p:cNvSpPr>
          <p:nvPr>
            <p:ph type="title"/>
          </p:nvPr>
        </p:nvSpPr>
        <p:spPr>
          <a:xfrm>
            <a:off x="971600" y="188640"/>
            <a:ext cx="7154862" cy="1143000"/>
          </a:xfrm>
        </p:spPr>
        <p:txBody>
          <a:bodyPr/>
          <a:lstStyle/>
          <a:p>
            <a:pPr algn="ctr"/>
            <a:r>
              <a:rPr lang="el-GR" b="1" dirty="0">
                <a:solidFill>
                  <a:srgbClr val="CC3300"/>
                </a:solidFill>
                <a:latin typeface="Times New Roman" pitchFamily="18" charset="0"/>
              </a:rPr>
              <a:t>Δικαιώματα (</a:t>
            </a:r>
            <a:r>
              <a:rPr lang="en-US" b="1" dirty="0">
                <a:solidFill>
                  <a:srgbClr val="CC3300"/>
                </a:solidFill>
                <a:latin typeface="Times New Roman" pitchFamily="18" charset="0"/>
              </a:rPr>
              <a:t>option)</a:t>
            </a:r>
            <a:r>
              <a:rPr lang="en-GB" b="1" dirty="0">
                <a:solidFill>
                  <a:srgbClr val="CC3300"/>
                </a:solidFill>
                <a:latin typeface="Times New Roman" pitchFamily="18" charset="0"/>
                <a:cs typeface="Times New Roman" pitchFamily="18" charset="0"/>
              </a:rPr>
              <a:t> </a:t>
            </a:r>
          </a:p>
        </p:txBody>
      </p:sp>
      <p:sp>
        <p:nvSpPr>
          <p:cNvPr id="351235" name="Rectangle 3"/>
          <p:cNvSpPr>
            <a:spLocks noGrp="1" noChangeArrowheads="1"/>
          </p:cNvSpPr>
          <p:nvPr>
            <p:ph idx="1"/>
          </p:nvPr>
        </p:nvSpPr>
        <p:spPr>
          <a:xfrm>
            <a:off x="0" y="2057400"/>
            <a:ext cx="9144000" cy="4323928"/>
          </a:xfrm>
        </p:spPr>
        <p:txBody>
          <a:bodyPr/>
          <a:lstStyle/>
          <a:p>
            <a:pPr algn="just">
              <a:lnSpc>
                <a:spcPct val="110000"/>
              </a:lnSpc>
              <a:buFont typeface="Wingdings" pitchFamily="2" charset="2"/>
              <a:buChar char="Ø"/>
            </a:pPr>
            <a:r>
              <a:rPr lang="el-GR" dirty="0">
                <a:solidFill>
                  <a:srgbClr val="000000"/>
                </a:solidFill>
                <a:latin typeface="Times New Roman" pitchFamily="18" charset="0"/>
                <a:cs typeface="Times New Roman" pitchFamily="18" charset="0"/>
              </a:rPr>
              <a:t>Τα δικαιώματα προαίρεσης </a:t>
            </a:r>
            <a:r>
              <a:rPr lang="el-GR" b="1" dirty="0">
                <a:solidFill>
                  <a:srgbClr val="FF0000"/>
                </a:solidFill>
                <a:latin typeface="Times New Roman" pitchFamily="18" charset="0"/>
                <a:cs typeface="Times New Roman" pitchFamily="18" charset="0"/>
              </a:rPr>
              <a:t>είναι συμφωνίες</a:t>
            </a:r>
            <a:r>
              <a:rPr lang="en-US" b="1" dirty="0">
                <a:solidFill>
                  <a:srgbClr val="FF0000"/>
                </a:solidFill>
                <a:latin typeface="Times New Roman" pitchFamily="18" charset="0"/>
                <a:cs typeface="Times New Roman" pitchFamily="18" charset="0"/>
              </a:rPr>
              <a:t>   </a:t>
            </a:r>
            <a:r>
              <a:rPr lang="el-GR" dirty="0">
                <a:solidFill>
                  <a:srgbClr val="000000"/>
                </a:solidFill>
                <a:latin typeface="Times New Roman" pitchFamily="18" charset="0"/>
                <a:cs typeface="Times New Roman" pitchFamily="18" charset="0"/>
              </a:rPr>
              <a:t>που δίνουν στον αγοραστή </a:t>
            </a:r>
            <a:r>
              <a:rPr lang="el-GR" b="1" dirty="0">
                <a:solidFill>
                  <a:schemeClr val="tx2">
                    <a:lumMod val="75000"/>
                  </a:schemeClr>
                </a:solidFill>
                <a:latin typeface="Times New Roman" pitchFamily="18" charset="0"/>
                <a:cs typeface="Times New Roman" pitchFamily="18" charset="0"/>
              </a:rPr>
              <a:t>το δικαίωμα</a:t>
            </a:r>
            <a:r>
              <a:rPr lang="el-GR" dirty="0">
                <a:solidFill>
                  <a:srgbClr val="000000"/>
                </a:solidFill>
                <a:latin typeface="Times New Roman" pitchFamily="18" charset="0"/>
                <a:cs typeface="Times New Roman" pitchFamily="18" charset="0"/>
              </a:rPr>
              <a:t>, αλλά</a:t>
            </a:r>
            <a:r>
              <a:rPr lang="el-GR" b="1" dirty="0">
                <a:solidFill>
                  <a:srgbClr val="FF0000"/>
                </a:solidFill>
                <a:latin typeface="Times New Roman" pitchFamily="18" charset="0"/>
                <a:cs typeface="Times New Roman" pitchFamily="18" charset="0"/>
              </a:rPr>
              <a:t> όχι την </a:t>
            </a:r>
            <a:r>
              <a:rPr lang="el-GR" b="1" dirty="0" smtClean="0">
                <a:solidFill>
                  <a:srgbClr val="FF0000"/>
                </a:solidFill>
                <a:latin typeface="Times New Roman" pitchFamily="18" charset="0"/>
                <a:cs typeface="Times New Roman" pitchFamily="18" charset="0"/>
              </a:rPr>
              <a:t>υποχρέωση</a:t>
            </a:r>
            <a:r>
              <a:rPr lang="en-US" b="1" dirty="0" smtClean="0">
                <a:solidFill>
                  <a:srgbClr val="FF0000"/>
                </a:solidFill>
                <a:latin typeface="Times New Roman" pitchFamily="18" charset="0"/>
                <a:cs typeface="Times New Roman" pitchFamily="18" charset="0"/>
              </a:rPr>
              <a:t>,</a:t>
            </a:r>
            <a:r>
              <a:rPr lang="el-GR" b="1" dirty="0" smtClean="0">
                <a:solidFill>
                  <a:srgbClr val="FF0000"/>
                </a:solidFill>
                <a:latin typeface="Times New Roman" pitchFamily="18" charset="0"/>
                <a:cs typeface="Times New Roman" pitchFamily="18" charset="0"/>
              </a:rPr>
              <a:t> </a:t>
            </a:r>
            <a:r>
              <a:rPr lang="el-GR" b="1" dirty="0">
                <a:solidFill>
                  <a:srgbClr val="0000FF"/>
                </a:solidFill>
                <a:latin typeface="Times New Roman" pitchFamily="18" charset="0"/>
                <a:cs typeface="Times New Roman" pitchFamily="18" charset="0"/>
              </a:rPr>
              <a:t>να αγοράσει </a:t>
            </a:r>
            <a:r>
              <a:rPr lang="el-GR" dirty="0" smtClean="0">
                <a:solidFill>
                  <a:srgbClr val="000000"/>
                </a:solidFill>
                <a:latin typeface="Times New Roman" pitchFamily="18" charset="0"/>
                <a:cs typeface="Times New Roman" pitchFamily="18" charset="0"/>
              </a:rPr>
              <a:t>από</a:t>
            </a:r>
            <a:r>
              <a:rPr lang="en-US" dirty="0">
                <a:solidFill>
                  <a:srgbClr val="000000"/>
                </a:solidFill>
                <a:latin typeface="Times New Roman" pitchFamily="18" charset="0"/>
                <a:cs typeface="Times New Roman" pitchFamily="18" charset="0"/>
              </a:rPr>
              <a:t> </a:t>
            </a:r>
            <a:r>
              <a:rPr lang="el-GR" dirty="0" smtClean="0">
                <a:solidFill>
                  <a:srgbClr val="000000"/>
                </a:solidFill>
                <a:latin typeface="Times New Roman" pitchFamily="18" charset="0"/>
                <a:cs typeface="Times New Roman" pitchFamily="18" charset="0"/>
              </a:rPr>
              <a:t>τον </a:t>
            </a:r>
            <a:r>
              <a:rPr lang="el-GR" b="1" dirty="0" smtClean="0">
                <a:solidFill>
                  <a:srgbClr val="FF0000"/>
                </a:solidFill>
                <a:latin typeface="Times New Roman" pitchFamily="18" charset="0"/>
                <a:cs typeface="Times New Roman" pitchFamily="18" charset="0"/>
              </a:rPr>
              <a:t>πωλητή</a:t>
            </a:r>
            <a:r>
              <a:rPr lang="el-GR" dirty="0" smtClean="0">
                <a:solidFill>
                  <a:srgbClr val="000000"/>
                </a:solidFill>
                <a:latin typeface="Times New Roman" pitchFamily="18" charset="0"/>
                <a:cs typeface="Times New Roman" pitchFamily="18" charset="0"/>
              </a:rPr>
              <a:t>  </a:t>
            </a:r>
            <a:r>
              <a:rPr lang="el-GR" b="1" dirty="0">
                <a:solidFill>
                  <a:srgbClr val="0000FF"/>
                </a:solidFill>
                <a:latin typeface="Times New Roman" pitchFamily="18" charset="0"/>
                <a:cs typeface="Times New Roman" pitchFamily="18" charset="0"/>
              </a:rPr>
              <a:t>ή να πουλήσει </a:t>
            </a:r>
            <a:r>
              <a:rPr lang="el-GR" dirty="0">
                <a:solidFill>
                  <a:srgbClr val="000000"/>
                </a:solidFill>
                <a:latin typeface="Times New Roman" pitchFamily="18" charset="0"/>
                <a:cs typeface="Times New Roman" pitchFamily="18" charset="0"/>
              </a:rPr>
              <a:t>στον </a:t>
            </a:r>
            <a:r>
              <a:rPr lang="el-GR" b="1" dirty="0" smtClean="0">
                <a:solidFill>
                  <a:srgbClr val="FF0000"/>
                </a:solidFill>
                <a:latin typeface="Times New Roman" pitchFamily="18" charset="0"/>
                <a:cs typeface="Times New Roman" pitchFamily="18" charset="0"/>
              </a:rPr>
              <a:t>αγοραστή</a:t>
            </a:r>
            <a:r>
              <a:rPr lang="el-GR" dirty="0" smtClean="0">
                <a:solidFill>
                  <a:srgbClr val="000000"/>
                </a:solidFill>
                <a:latin typeface="Times New Roman" pitchFamily="18" charset="0"/>
                <a:cs typeface="Times New Roman" pitchFamily="18" charset="0"/>
              </a:rPr>
              <a:t>, </a:t>
            </a:r>
            <a:endParaRPr lang="el-GR" dirty="0">
              <a:solidFill>
                <a:srgbClr val="000000"/>
              </a:solidFill>
              <a:latin typeface="Times New Roman" pitchFamily="18" charset="0"/>
            </a:endParaRPr>
          </a:p>
          <a:p>
            <a:pPr lvl="1" algn="just">
              <a:lnSpc>
                <a:spcPct val="110000"/>
              </a:lnSpc>
              <a:buFont typeface="Wingdings" pitchFamily="2" charset="2"/>
              <a:buChar char="Ø"/>
            </a:pPr>
            <a:r>
              <a:rPr lang="el-GR" dirty="0">
                <a:solidFill>
                  <a:srgbClr val="000000"/>
                </a:solidFill>
                <a:latin typeface="Times New Roman" pitchFamily="18" charset="0"/>
                <a:cs typeface="Times New Roman" pitchFamily="18" charset="0"/>
              </a:rPr>
              <a:t>συγκεκριμένη ποσότητα  της υποκείμενης αξία</a:t>
            </a:r>
            <a:r>
              <a:rPr lang="el-GR" dirty="0">
                <a:solidFill>
                  <a:srgbClr val="000000"/>
                </a:solidFill>
                <a:latin typeface="Times New Roman" pitchFamily="18" charset="0"/>
              </a:rPr>
              <a:t>ς</a:t>
            </a:r>
            <a:r>
              <a:rPr lang="el-GR" dirty="0">
                <a:solidFill>
                  <a:srgbClr val="000000"/>
                </a:solidFill>
                <a:latin typeface="Times New Roman" pitchFamily="18" charset="0"/>
                <a:cs typeface="Times New Roman" pitchFamily="18" charset="0"/>
              </a:rPr>
              <a:t>, </a:t>
            </a:r>
            <a:endParaRPr lang="el-GR" dirty="0">
              <a:solidFill>
                <a:srgbClr val="000000"/>
              </a:solidFill>
              <a:latin typeface="Times New Roman" pitchFamily="18" charset="0"/>
            </a:endParaRPr>
          </a:p>
          <a:p>
            <a:pPr lvl="1" algn="just">
              <a:lnSpc>
                <a:spcPct val="110000"/>
              </a:lnSpc>
              <a:buFont typeface="Wingdings" pitchFamily="2" charset="2"/>
              <a:buChar char="Ø"/>
            </a:pPr>
            <a:r>
              <a:rPr lang="el-GR" dirty="0">
                <a:solidFill>
                  <a:srgbClr val="000000"/>
                </a:solidFill>
                <a:latin typeface="Times New Roman" pitchFamily="18" charset="0"/>
                <a:cs typeface="Times New Roman" pitchFamily="18" charset="0"/>
              </a:rPr>
              <a:t>σε προκαθορισμένη μελλοντική ημερομηνία και</a:t>
            </a:r>
            <a:endParaRPr lang="el-GR" dirty="0">
              <a:solidFill>
                <a:srgbClr val="000000"/>
              </a:solidFill>
              <a:latin typeface="Times New Roman" pitchFamily="18" charset="0"/>
            </a:endParaRPr>
          </a:p>
          <a:p>
            <a:pPr lvl="1" algn="just">
              <a:lnSpc>
                <a:spcPct val="110000"/>
              </a:lnSpc>
              <a:buFont typeface="Wingdings" pitchFamily="2" charset="2"/>
              <a:buChar char="Ø"/>
            </a:pPr>
            <a:r>
              <a:rPr lang="el-GR" dirty="0">
                <a:solidFill>
                  <a:srgbClr val="000000"/>
                </a:solidFill>
                <a:latin typeface="Times New Roman" pitchFamily="18" charset="0"/>
                <a:cs typeface="Times New Roman" pitchFamily="18" charset="0"/>
              </a:rPr>
              <a:t>σε προκαθορισμένη τιμή </a:t>
            </a:r>
            <a:r>
              <a:rPr lang="el-GR" dirty="0">
                <a:solidFill>
                  <a:srgbClr val="000000"/>
                </a:solidFill>
                <a:latin typeface="Times New Roman" pitchFamily="18" charset="0"/>
              </a:rPr>
              <a:t>= </a:t>
            </a:r>
            <a:r>
              <a:rPr lang="el-GR" dirty="0">
                <a:solidFill>
                  <a:srgbClr val="000000"/>
                </a:solidFill>
                <a:latin typeface="Times New Roman" pitchFamily="18" charset="0"/>
                <a:cs typeface="Times New Roman" pitchFamily="18" charset="0"/>
              </a:rPr>
              <a:t>τιμή εξάσκησης</a:t>
            </a:r>
            <a:endParaRPr lang="en-GB" sz="2400" dirty="0">
              <a:solidFill>
                <a:srgbClr val="000000"/>
              </a:solidFill>
              <a:latin typeface="Times New Roman" pitchFamily="18" charset="0"/>
              <a:cs typeface="Times New Roman" pitchFamily="18" charset="0"/>
            </a:endParaRPr>
          </a:p>
        </p:txBody>
      </p:sp>
    </p:spTree>
  </p:cSld>
  <p:clrMapOvr>
    <a:masterClrMapping/>
  </p:clrMapOvr>
  <p:transition spd="med">
    <p:random/>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1235">
                                            <p:txEl>
                                              <p:pRg st="0" end="0"/>
                                            </p:txEl>
                                          </p:spTgt>
                                        </p:tgtEl>
                                        <p:attrNameLst>
                                          <p:attrName>style.visibility</p:attrName>
                                        </p:attrNameLst>
                                      </p:cBhvr>
                                      <p:to>
                                        <p:strVal val="visible"/>
                                      </p:to>
                                    </p:set>
                                    <p:animEffect transition="in" filter="dissolve">
                                      <p:cBhvr>
                                        <p:cTn id="7" dur="500"/>
                                        <p:tgtEl>
                                          <p:spTgt spid="35123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51235">
                                            <p:txEl>
                                              <p:pRg st="1" end="1"/>
                                            </p:txEl>
                                          </p:spTgt>
                                        </p:tgtEl>
                                        <p:attrNameLst>
                                          <p:attrName>style.visibility</p:attrName>
                                        </p:attrNameLst>
                                      </p:cBhvr>
                                      <p:to>
                                        <p:strVal val="visible"/>
                                      </p:to>
                                    </p:set>
                                    <p:animEffect transition="in" filter="dissolve">
                                      <p:cBhvr>
                                        <p:cTn id="10" dur="500"/>
                                        <p:tgtEl>
                                          <p:spTgt spid="351235">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51235">
                                            <p:txEl>
                                              <p:pRg st="2" end="2"/>
                                            </p:txEl>
                                          </p:spTgt>
                                        </p:tgtEl>
                                        <p:attrNameLst>
                                          <p:attrName>style.visibility</p:attrName>
                                        </p:attrNameLst>
                                      </p:cBhvr>
                                      <p:to>
                                        <p:strVal val="visible"/>
                                      </p:to>
                                    </p:set>
                                    <p:animEffect transition="in" filter="dissolve">
                                      <p:cBhvr>
                                        <p:cTn id="13" dur="500"/>
                                        <p:tgtEl>
                                          <p:spTgt spid="351235">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51235">
                                            <p:txEl>
                                              <p:pRg st="3" end="3"/>
                                            </p:txEl>
                                          </p:spTgt>
                                        </p:tgtEl>
                                        <p:attrNameLst>
                                          <p:attrName>style.visibility</p:attrName>
                                        </p:attrNameLst>
                                      </p:cBhvr>
                                      <p:to>
                                        <p:strVal val="visible"/>
                                      </p:to>
                                    </p:set>
                                    <p:animEffect transition="in" filter="dissolve">
                                      <p:cBhvr>
                                        <p:cTn id="16" dur="500"/>
                                        <p:tgtEl>
                                          <p:spTgt spid="351235">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4" presetClass="entr" presetSubtype="0" fill="hold" grpId="0" nodeType="clickEffect">
                                  <p:stCondLst>
                                    <p:cond delay="0"/>
                                  </p:stCondLst>
                                  <p:childTnLst>
                                    <p:set>
                                      <p:cBhvr>
                                        <p:cTn id="20" dur="1" fill="hold">
                                          <p:stCondLst>
                                            <p:cond delay="499"/>
                                          </p:stCondLst>
                                        </p:cTn>
                                        <p:tgtEl>
                                          <p:spTgt spid="351234"/>
                                        </p:tgtEl>
                                        <p:attrNameLst>
                                          <p:attrName>style.visibility</p:attrName>
                                        </p:attrNameLst>
                                      </p:cBhvr>
                                      <p:to>
                                        <p:strVal val="visible"/>
                                      </p:to>
                                    </p:set>
                                    <p:anim to="" calcmode="lin" valueType="num">
                                      <p:cBhvr>
                                        <p:cTn id="21" dur="1" fill="hold"/>
                                        <p:tgtEl>
                                          <p:spTgt spid="35123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1234" grpId="0" autoUpdateAnimBg="0"/>
      <p:bldP spid="351235"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FE337CF7-5022-4EFF-9085-499199838564}" type="slidenum">
              <a:rPr lang="en-US"/>
              <a:pPr/>
              <a:t>10</a:t>
            </a:fld>
            <a:endParaRPr lang="en-US"/>
          </a:p>
        </p:txBody>
      </p:sp>
      <p:sp>
        <p:nvSpPr>
          <p:cNvPr id="357378" name="Rectangle 2"/>
          <p:cNvSpPr>
            <a:spLocks noGrp="1" noChangeArrowheads="1"/>
          </p:cNvSpPr>
          <p:nvPr>
            <p:ph type="title"/>
          </p:nvPr>
        </p:nvSpPr>
        <p:spPr>
          <a:xfrm>
            <a:off x="1043608" y="0"/>
            <a:ext cx="7231062" cy="1143000"/>
          </a:xfrm>
        </p:spPr>
        <p:txBody>
          <a:bodyPr/>
          <a:lstStyle/>
          <a:p>
            <a:pPr algn="ctr"/>
            <a:r>
              <a:rPr lang="el-GR" b="1" dirty="0">
                <a:solidFill>
                  <a:srgbClr val="0000FF"/>
                </a:solidFill>
                <a:latin typeface="Times New Roman" pitchFamily="18" charset="0"/>
              </a:rPr>
              <a:t>Δικαιώματα - </a:t>
            </a:r>
            <a:r>
              <a:rPr lang="en-US" b="1" dirty="0">
                <a:solidFill>
                  <a:srgbClr val="0000FF"/>
                </a:solidFill>
                <a:latin typeface="Times New Roman" pitchFamily="18" charset="0"/>
                <a:cs typeface="Times New Roman" pitchFamily="18" charset="0"/>
              </a:rPr>
              <a:t>Tick </a:t>
            </a:r>
            <a:r>
              <a:rPr lang="en-US" b="1" dirty="0" smtClean="0">
                <a:solidFill>
                  <a:srgbClr val="0000FF"/>
                </a:solidFill>
                <a:latin typeface="Times New Roman" pitchFamily="18" charset="0"/>
                <a:cs typeface="Times New Roman" pitchFamily="18" charset="0"/>
              </a:rPr>
              <a:t>Size</a:t>
            </a:r>
            <a:r>
              <a:rPr lang="el-GR" b="1" dirty="0" smtClean="0">
                <a:solidFill>
                  <a:srgbClr val="0000FF"/>
                </a:solidFill>
                <a:latin typeface="Times New Roman" pitchFamily="18" charset="0"/>
                <a:cs typeface="Times New Roman" pitchFamily="18" charset="0"/>
              </a:rPr>
              <a:t> </a:t>
            </a:r>
            <a:endParaRPr lang="en-GB" b="1" dirty="0">
              <a:solidFill>
                <a:srgbClr val="0000FF"/>
              </a:solidFill>
              <a:latin typeface="Times New Roman" pitchFamily="18" charset="0"/>
            </a:endParaRPr>
          </a:p>
        </p:txBody>
      </p:sp>
      <p:sp>
        <p:nvSpPr>
          <p:cNvPr id="357379" name="Rectangle 3"/>
          <p:cNvSpPr>
            <a:spLocks noGrp="1" noChangeArrowheads="1"/>
          </p:cNvSpPr>
          <p:nvPr>
            <p:ph idx="1"/>
          </p:nvPr>
        </p:nvSpPr>
        <p:spPr>
          <a:xfrm>
            <a:off x="0" y="1340768"/>
            <a:ext cx="9144000" cy="2448272"/>
          </a:xfrm>
          <a:solidFill>
            <a:schemeClr val="bg1"/>
          </a:solidFill>
        </p:spPr>
        <p:txBody>
          <a:bodyPr/>
          <a:lstStyle/>
          <a:p>
            <a:pPr algn="just"/>
            <a:r>
              <a:rPr lang="en-US" sz="2800" dirty="0">
                <a:solidFill>
                  <a:srgbClr val="000000"/>
                </a:solidFill>
                <a:latin typeface="Times New Roman" pitchFamily="18" charset="0"/>
                <a:cs typeface="Times New Roman" pitchFamily="18" charset="0"/>
              </a:rPr>
              <a:t>Tick Size</a:t>
            </a:r>
            <a:r>
              <a:rPr lang="el-GR" sz="2800" dirty="0">
                <a:solidFill>
                  <a:srgbClr val="000000"/>
                </a:solidFill>
                <a:latin typeface="Times New Roman" pitchFamily="18" charset="0"/>
                <a:cs typeface="Times New Roman" pitchFamily="18" charset="0"/>
              </a:rPr>
              <a:t>: Είναι το μικρότερο διάστημα τιμών, το οποίο χρησιμοποιείται για να εκφραστεί η τιμή δικαιώματος. </a:t>
            </a:r>
            <a:endParaRPr lang="el-GR" sz="2800" dirty="0">
              <a:solidFill>
                <a:srgbClr val="000000"/>
              </a:solidFill>
              <a:latin typeface="Times New Roman" pitchFamily="18" charset="0"/>
            </a:endParaRPr>
          </a:p>
          <a:p>
            <a:pPr algn="just"/>
            <a:r>
              <a:rPr lang="el-GR" sz="2800" dirty="0">
                <a:solidFill>
                  <a:srgbClr val="000000"/>
                </a:solidFill>
                <a:latin typeface="Times New Roman" pitchFamily="18" charset="0"/>
                <a:cs typeface="Times New Roman" pitchFamily="18" charset="0"/>
              </a:rPr>
              <a:t>Όσο μεγαλύτερη είναι η τιμή δικαιώματος, τόσο μεγαλύτερα είναι τα διαστήματα</a:t>
            </a:r>
            <a:r>
              <a:rPr lang="en-GB" sz="2800" dirty="0">
                <a:solidFill>
                  <a:srgbClr val="000000"/>
                </a:solidFill>
                <a:latin typeface="Times New Roman" pitchFamily="18" charset="0"/>
                <a:cs typeface="Times New Roman" pitchFamily="18" charset="0"/>
              </a:rPr>
              <a:t> </a:t>
            </a:r>
            <a:endParaRPr lang="en-US" sz="2800" dirty="0">
              <a:solidFill>
                <a:srgbClr val="000000"/>
              </a:solidFill>
              <a:latin typeface="Times New Roman" pitchFamily="18" charset="0"/>
              <a:cs typeface="Times New Roman" pitchFamily="18" charset="0"/>
            </a:endParaRPr>
          </a:p>
        </p:txBody>
      </p:sp>
      <p:graphicFrame>
        <p:nvGraphicFramePr>
          <p:cNvPr id="2" name="Πίνακας 1"/>
          <p:cNvGraphicFramePr>
            <a:graphicFrameLocks noGrp="1"/>
          </p:cNvGraphicFramePr>
          <p:nvPr>
            <p:extLst>
              <p:ext uri="{D42A27DB-BD31-4B8C-83A1-F6EECF244321}">
                <p14:modId xmlns:p14="http://schemas.microsoft.com/office/powerpoint/2010/main" xmlns="" val="3670367706"/>
              </p:ext>
            </p:extLst>
          </p:nvPr>
        </p:nvGraphicFramePr>
        <p:xfrm>
          <a:off x="8756" y="4865832"/>
          <a:ext cx="9144003" cy="1965900"/>
        </p:xfrm>
        <a:graphic>
          <a:graphicData uri="http://schemas.openxmlformats.org/drawingml/2006/table">
            <a:tbl>
              <a:tblPr>
                <a:tableStyleId>{5C22544A-7EE6-4342-B048-85BDC9FD1C3A}</a:tableStyleId>
              </a:tblPr>
              <a:tblGrid>
                <a:gridCol w="1271139"/>
                <a:gridCol w="915841"/>
                <a:gridCol w="1052375"/>
                <a:gridCol w="984108"/>
                <a:gridCol w="984108"/>
                <a:gridCol w="984108"/>
                <a:gridCol w="984108"/>
                <a:gridCol w="984108"/>
                <a:gridCol w="984108"/>
              </a:tblGrid>
              <a:tr h="655300">
                <a:tc>
                  <a:txBody>
                    <a:bodyPr/>
                    <a:lstStyle/>
                    <a:p>
                      <a:pPr algn="l" fontAlgn="b"/>
                      <a:r>
                        <a:rPr lang="en-US" sz="2000" u="none" strike="noStrike" dirty="0">
                          <a:effectLst/>
                        </a:rPr>
                        <a:t>Feb 17,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solidFill>
                            <a:srgbClr val="0000FF"/>
                          </a:solidFill>
                          <a:effectLst/>
                        </a:rPr>
                        <a:t>26.25</a:t>
                      </a:r>
                      <a:endParaRPr lang="el-GR" sz="2800" b="0" i="0" u="none" strike="noStrike" dirty="0">
                        <a:solidFill>
                          <a:srgbClr val="0000FF"/>
                        </a:solidFill>
                        <a:effectLst/>
                        <a:latin typeface="Calibri"/>
                      </a:endParaRPr>
                    </a:p>
                  </a:txBody>
                  <a:tcPr marL="6350" marR="6350" marT="6350" marB="0" anchor="b"/>
                </a:tc>
                <a:tc>
                  <a:txBody>
                    <a:bodyPr/>
                    <a:lstStyle/>
                    <a:p>
                      <a:pPr algn="ctr" fontAlgn="b"/>
                      <a:r>
                        <a:rPr lang="el-GR" sz="2800" u="none" strike="noStrike">
                          <a:effectLst/>
                        </a:rPr>
                        <a:t>-6.25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29</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80</a:t>
                      </a:r>
                      <a:endParaRPr lang="el-GR" sz="2800" b="0" i="0" u="none" strike="noStrike">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16,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solidFill>
                            <a:srgbClr val="0000FF"/>
                          </a:solidFill>
                          <a:effectLst/>
                        </a:rPr>
                        <a:t>28</a:t>
                      </a:r>
                      <a:endParaRPr lang="el-GR" sz="2800" b="0" i="0" u="none" strike="noStrike" dirty="0">
                        <a:solidFill>
                          <a:srgbClr val="0000FF"/>
                        </a:solidFill>
                        <a:effectLst/>
                        <a:latin typeface="Calibri"/>
                      </a:endParaRPr>
                    </a:p>
                  </a:txBody>
                  <a:tcPr marL="6350" marR="6350" marT="6350" marB="0" anchor="b"/>
                </a:tc>
                <a:tc>
                  <a:txBody>
                    <a:bodyPr/>
                    <a:lstStyle/>
                    <a:p>
                      <a:pPr algn="ctr" fontAlgn="b"/>
                      <a:r>
                        <a:rPr lang="el-GR" sz="2800" u="none" strike="noStrike" dirty="0">
                          <a:effectLst/>
                        </a:rPr>
                        <a:t>5.66</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26.25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80</a:t>
                      </a:r>
                      <a:endParaRPr lang="el-GR" sz="2800" b="0" i="0" u="none" strike="noStrike">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15,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solidFill>
                            <a:srgbClr val="0000FF"/>
                          </a:solidFill>
                          <a:effectLst/>
                        </a:rPr>
                        <a:t>26.5</a:t>
                      </a:r>
                      <a:endParaRPr lang="el-GR" sz="2800" b="0" i="0" u="none" strike="noStrike" dirty="0">
                        <a:solidFill>
                          <a:srgbClr val="0000FF"/>
                        </a:solidFill>
                        <a:effectLst/>
                        <a:latin typeface="Calibri"/>
                      </a:endParaRPr>
                    </a:p>
                  </a:txBody>
                  <a:tcPr marL="6350" marR="6350" marT="6350" marB="0" anchor="b"/>
                </a:tc>
                <a:tc>
                  <a:txBody>
                    <a:bodyPr/>
                    <a:lstStyle/>
                    <a:p>
                      <a:pPr algn="ctr" fontAlgn="b"/>
                      <a:r>
                        <a:rPr lang="el-GR" sz="2800" u="none" strike="noStrike">
                          <a:effectLst/>
                        </a:rPr>
                        <a:t>79.66</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1</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26.5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26.5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1</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28</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80</a:t>
                      </a:r>
                      <a:endParaRPr lang="el-GR" sz="2800" b="0" i="0" u="none" strike="noStrike" dirty="0">
                        <a:solidFill>
                          <a:srgbClr val="000000"/>
                        </a:solidFill>
                        <a:effectLst/>
                        <a:latin typeface="Calibri"/>
                      </a:endParaRPr>
                    </a:p>
                  </a:txBody>
                  <a:tcPr marL="6350" marR="6350" marT="6350" marB="0" anchor="b"/>
                </a:tc>
              </a:tr>
            </a:tbl>
          </a:graphicData>
        </a:graphic>
      </p:graphicFrame>
      <p:graphicFrame>
        <p:nvGraphicFramePr>
          <p:cNvPr id="3" name="Πίνακας 2"/>
          <p:cNvGraphicFramePr>
            <a:graphicFrameLocks noGrp="1"/>
          </p:cNvGraphicFramePr>
          <p:nvPr>
            <p:extLst>
              <p:ext uri="{D42A27DB-BD31-4B8C-83A1-F6EECF244321}">
                <p14:modId xmlns:p14="http://schemas.microsoft.com/office/powerpoint/2010/main" xmlns="" val="3982386377"/>
              </p:ext>
            </p:extLst>
          </p:nvPr>
        </p:nvGraphicFramePr>
        <p:xfrm>
          <a:off x="16641" y="4221088"/>
          <a:ext cx="9144003" cy="676910"/>
        </p:xfrm>
        <a:graphic>
          <a:graphicData uri="http://schemas.openxmlformats.org/drawingml/2006/table">
            <a:tbl>
              <a:tblPr>
                <a:tableStyleId>{5C22544A-7EE6-4342-B048-85BDC9FD1C3A}</a:tableStyleId>
              </a:tblPr>
              <a:tblGrid>
                <a:gridCol w="1271139"/>
                <a:gridCol w="984108"/>
                <a:gridCol w="984108"/>
                <a:gridCol w="984108"/>
                <a:gridCol w="984108"/>
                <a:gridCol w="984108"/>
                <a:gridCol w="984108"/>
                <a:gridCol w="984108"/>
                <a:gridCol w="984108"/>
              </a:tblGrid>
              <a:tr h="353229">
                <a:tc gridSpan="2">
                  <a:txBody>
                    <a:bodyPr/>
                    <a:lstStyle/>
                    <a:p>
                      <a:pPr algn="l" fontAlgn="b"/>
                      <a:r>
                        <a:rPr lang="en-US" sz="2000" u="none" strike="noStrike" dirty="0">
                          <a:effectLst/>
                        </a:rPr>
                        <a:t>FTSE16C105</a:t>
                      </a:r>
                      <a:endParaRPr lang="en-US" sz="2000" b="0" i="0" u="none" strike="noStrike" dirty="0">
                        <a:solidFill>
                          <a:srgbClr val="000000"/>
                        </a:solidFill>
                        <a:effectLst/>
                        <a:latin typeface="Calibri"/>
                      </a:endParaRPr>
                    </a:p>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c hMerge="1">
                  <a:txBody>
                    <a:bodyPr/>
                    <a:lstStyle/>
                    <a:p>
                      <a:pPr algn="l" fontAlgn="b"/>
                      <a:endParaRPr lang="el-GR" sz="2000" b="0" i="0" u="none" strike="noStrike" dirty="0">
                        <a:solidFill>
                          <a:srgbClr val="000000"/>
                        </a:solidFill>
                        <a:effectLst/>
                        <a:latin typeface="Calibri"/>
                      </a:endParaRPr>
                    </a:p>
                  </a:txBody>
                  <a:tcPr marL="6350" marR="6350" marT="6350" marB="0" anchor="b"/>
                </a:tc>
                <a:tc>
                  <a:txBody>
                    <a:bodyPr/>
                    <a:lstStyle/>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c gridSpan="3">
                  <a:txBody>
                    <a:bodyPr/>
                    <a:lstStyle/>
                    <a:p>
                      <a:pPr algn="l" fontAlgn="b"/>
                      <a:r>
                        <a:rPr lang="en-US" sz="2400" b="1" u="none" strike="noStrike" dirty="0" smtClean="0">
                          <a:solidFill>
                            <a:srgbClr val="0000FF"/>
                          </a:solidFill>
                          <a:effectLst/>
                        </a:rPr>
                        <a:t>Tick</a:t>
                      </a:r>
                      <a:r>
                        <a:rPr lang="en-US" sz="2400" b="1" u="none" strike="noStrike" baseline="0" dirty="0" smtClean="0">
                          <a:solidFill>
                            <a:srgbClr val="0000FF"/>
                          </a:solidFill>
                          <a:effectLst/>
                        </a:rPr>
                        <a:t> Size: 0.25 </a:t>
                      </a:r>
                      <a:r>
                        <a:rPr lang="el-GR" sz="2400" b="1" u="none" strike="noStrike" dirty="0" smtClean="0">
                          <a:solidFill>
                            <a:srgbClr val="0000FF"/>
                          </a:solidFill>
                          <a:effectLst/>
                        </a:rPr>
                        <a:t> </a:t>
                      </a:r>
                      <a:endParaRPr lang="el-GR" sz="2400" b="1" i="0" u="none" strike="noStrike" dirty="0">
                        <a:solidFill>
                          <a:srgbClr val="0000FF"/>
                        </a:solidFill>
                        <a:effectLst/>
                        <a:latin typeface="Calibri"/>
                      </a:endParaRPr>
                    </a:p>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c hMerge="1">
                  <a:txBody>
                    <a:bodyPr/>
                    <a:lstStyle/>
                    <a:p>
                      <a:pPr algn="l" fontAlgn="b"/>
                      <a:endParaRPr lang="el-GR" sz="2000" b="0" i="0" u="none" strike="noStrike" dirty="0">
                        <a:solidFill>
                          <a:srgbClr val="000000"/>
                        </a:solidFill>
                        <a:effectLst/>
                        <a:latin typeface="Calibri"/>
                      </a:endParaRPr>
                    </a:p>
                  </a:txBody>
                  <a:tcPr marL="6350" marR="6350" marT="6350" marB="0" anchor="b"/>
                </a:tc>
                <a:tc hMerge="1">
                  <a:txBody>
                    <a:bodyPr/>
                    <a:lstStyle/>
                    <a:p>
                      <a:pPr algn="l" fontAlgn="b"/>
                      <a:endParaRPr lang="el-GR" sz="2000" b="0" i="0" u="none" strike="noStrike" dirty="0">
                        <a:solidFill>
                          <a:srgbClr val="000000"/>
                        </a:solidFill>
                        <a:effectLst/>
                        <a:latin typeface="Calibri"/>
                      </a:endParaRPr>
                    </a:p>
                  </a:txBody>
                  <a:tcPr marL="6350" marR="6350" marT="6350" marB="0" anchor="b"/>
                </a:tc>
                <a:tc gridSpan="2">
                  <a:txBody>
                    <a:bodyPr/>
                    <a:lstStyle/>
                    <a:p>
                      <a:pPr algn="l" fontAlgn="b"/>
                      <a:r>
                        <a:rPr lang="el-GR" sz="2000" b="1" u="none" strike="noStrike" dirty="0">
                          <a:solidFill>
                            <a:srgbClr val="0000FF"/>
                          </a:solidFill>
                          <a:effectLst/>
                        </a:rPr>
                        <a:t> </a:t>
                      </a:r>
                      <a:r>
                        <a:rPr lang="en-US" sz="2000" b="1" u="none" strike="noStrike" dirty="0" smtClean="0">
                          <a:solidFill>
                            <a:srgbClr val="0000FF"/>
                          </a:solidFill>
                          <a:effectLst/>
                        </a:rPr>
                        <a:t>FTSE16105</a:t>
                      </a:r>
                      <a:r>
                        <a:rPr lang="el-GR" sz="2000" b="1" u="none" strike="noStrike" dirty="0" smtClean="0">
                          <a:solidFill>
                            <a:srgbClr val="0000FF"/>
                          </a:solidFill>
                          <a:effectLst/>
                        </a:rPr>
                        <a:t> </a:t>
                      </a:r>
                      <a:endParaRPr lang="el-GR" sz="2000" b="1" i="0" u="none" strike="noStrike" dirty="0">
                        <a:solidFill>
                          <a:srgbClr val="0000FF"/>
                        </a:solidFill>
                        <a:effectLst/>
                        <a:latin typeface="Calibri"/>
                      </a:endParaRPr>
                    </a:p>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c hMerge="1">
                  <a:txBody>
                    <a:bodyPr/>
                    <a:lstStyle/>
                    <a:p>
                      <a:pPr algn="l" fontAlgn="b"/>
                      <a:endParaRPr lang="el-GR" sz="2000" b="0" i="0" u="none" strike="noStrike" dirty="0">
                        <a:solidFill>
                          <a:srgbClr val="000000"/>
                        </a:solidFill>
                        <a:effectLst/>
                        <a:latin typeface="Calibri"/>
                      </a:endParaRPr>
                    </a:p>
                  </a:txBody>
                  <a:tcPr marL="6350" marR="6350" marT="6350" marB="0" anchor="b"/>
                </a:tc>
                <a:tc>
                  <a:txBody>
                    <a:bodyPr/>
                    <a:lstStyle/>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r>
            </a:tbl>
          </a:graphicData>
        </a:graphic>
      </p:graphicFrame>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7379">
                                            <p:txEl>
                                              <p:pRg st="0" end="0"/>
                                            </p:txEl>
                                          </p:spTgt>
                                        </p:tgtEl>
                                        <p:attrNameLst>
                                          <p:attrName>style.visibility</p:attrName>
                                        </p:attrNameLst>
                                      </p:cBhvr>
                                      <p:to>
                                        <p:strVal val="visible"/>
                                      </p:to>
                                    </p:set>
                                    <p:animEffect transition="in" filter="dissolve">
                                      <p:cBhvr>
                                        <p:cTn id="7" dur="500"/>
                                        <p:tgtEl>
                                          <p:spTgt spid="3573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7379">
                                            <p:txEl>
                                              <p:pRg st="1" end="1"/>
                                            </p:txEl>
                                          </p:spTgt>
                                        </p:tgtEl>
                                        <p:attrNameLst>
                                          <p:attrName>style.visibility</p:attrName>
                                        </p:attrNameLst>
                                      </p:cBhvr>
                                      <p:to>
                                        <p:strVal val="visible"/>
                                      </p:to>
                                    </p:set>
                                    <p:animEffect transition="in" filter="dissolve">
                                      <p:cBhvr>
                                        <p:cTn id="12" dur="500"/>
                                        <p:tgtEl>
                                          <p:spTgt spid="3573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7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49C2E140-F463-4457-A515-70D45966056C}" type="slidenum">
              <a:rPr lang="en-US"/>
              <a:pPr/>
              <a:t>11</a:t>
            </a:fld>
            <a:endParaRPr lang="en-US"/>
          </a:p>
        </p:txBody>
      </p:sp>
      <p:sp>
        <p:nvSpPr>
          <p:cNvPr id="358402" name="Rectangle 1026"/>
          <p:cNvSpPr>
            <a:spLocks noGrp="1" noChangeArrowheads="1"/>
          </p:cNvSpPr>
          <p:nvPr>
            <p:ph type="title"/>
          </p:nvPr>
        </p:nvSpPr>
        <p:spPr>
          <a:xfrm>
            <a:off x="1115616" y="188640"/>
            <a:ext cx="7231062" cy="1143000"/>
          </a:xfrm>
        </p:spPr>
        <p:txBody>
          <a:bodyPr/>
          <a:lstStyle/>
          <a:p>
            <a:pPr algn="ctr"/>
            <a:r>
              <a:rPr lang="el-GR" sz="4000" b="1" dirty="0" smtClean="0">
                <a:solidFill>
                  <a:srgbClr val="0000FF"/>
                </a:solidFill>
                <a:latin typeface="Times New Roman" pitchFamily="18" charset="0"/>
                <a:cs typeface="Times New Roman" pitchFamily="18" charset="0"/>
              </a:rPr>
              <a:t>Άσκηση Δικαιωμάτων &amp; Διάρκεια </a:t>
            </a:r>
            <a:r>
              <a:rPr lang="el-GR" sz="4000" b="1" dirty="0">
                <a:solidFill>
                  <a:srgbClr val="0000FF"/>
                </a:solidFill>
                <a:latin typeface="Times New Roman" pitchFamily="18" charset="0"/>
                <a:cs typeface="Times New Roman" pitchFamily="18" charset="0"/>
              </a:rPr>
              <a:t>(</a:t>
            </a:r>
            <a:r>
              <a:rPr lang="en-US" sz="4000" b="1" dirty="0">
                <a:solidFill>
                  <a:srgbClr val="0000FF"/>
                </a:solidFill>
                <a:latin typeface="Times New Roman" pitchFamily="18" charset="0"/>
                <a:cs typeface="Times New Roman" pitchFamily="18" charset="0"/>
              </a:rPr>
              <a:t>maturity</a:t>
            </a:r>
            <a:r>
              <a:rPr lang="el-GR" sz="4000" b="1" dirty="0">
                <a:solidFill>
                  <a:srgbClr val="0000FF"/>
                </a:solidFill>
                <a:latin typeface="Times New Roman" pitchFamily="18" charset="0"/>
                <a:cs typeface="Times New Roman" pitchFamily="18" charset="0"/>
              </a:rPr>
              <a:t>)</a:t>
            </a:r>
            <a:endParaRPr lang="en-GB" sz="4000" b="1" dirty="0">
              <a:solidFill>
                <a:srgbClr val="0000FF"/>
              </a:solidFill>
              <a:latin typeface="Times New Roman" pitchFamily="18" charset="0"/>
              <a:cs typeface="Times New Roman" pitchFamily="18" charset="0"/>
            </a:endParaRPr>
          </a:p>
        </p:txBody>
      </p:sp>
      <p:sp>
        <p:nvSpPr>
          <p:cNvPr id="358403" name="Rectangle 1027"/>
          <p:cNvSpPr>
            <a:spLocks noGrp="1" noChangeArrowheads="1"/>
          </p:cNvSpPr>
          <p:nvPr>
            <p:ph idx="1"/>
          </p:nvPr>
        </p:nvSpPr>
        <p:spPr>
          <a:xfrm>
            <a:off x="0" y="1556792"/>
            <a:ext cx="9144000" cy="5301208"/>
          </a:xfrm>
          <a:solidFill>
            <a:schemeClr val="bg1"/>
          </a:solidFill>
        </p:spPr>
        <p:txBody>
          <a:bodyPr/>
          <a:lstStyle/>
          <a:p>
            <a:pPr algn="just"/>
            <a:r>
              <a:rPr lang="en-US" sz="2800" b="1" dirty="0">
                <a:solidFill>
                  <a:srgbClr val="0000FF"/>
                </a:solidFill>
                <a:latin typeface="Times New Roman" pitchFamily="18" charset="0"/>
                <a:cs typeface="Times New Roman" pitchFamily="18" charset="0"/>
              </a:rPr>
              <a:t>To</a:t>
            </a:r>
            <a:r>
              <a:rPr lang="el-GR" sz="2800" b="1" dirty="0">
                <a:solidFill>
                  <a:srgbClr val="0000FF"/>
                </a:solidFill>
                <a:latin typeface="Times New Roman" pitchFamily="18" charset="0"/>
                <a:cs typeface="Times New Roman" pitchFamily="18" charset="0"/>
              </a:rPr>
              <a:t> δικαίωμα προαίρεσης αμερικανικού τύπου </a:t>
            </a:r>
            <a:r>
              <a:rPr lang="el-GR" sz="2800" dirty="0">
                <a:solidFill>
                  <a:srgbClr val="000000"/>
                </a:solidFill>
                <a:latin typeface="Times New Roman" pitchFamily="18" charset="0"/>
                <a:cs typeface="Times New Roman" pitchFamily="18" charset="0"/>
              </a:rPr>
              <a:t>(</a:t>
            </a:r>
            <a:r>
              <a:rPr lang="en-GB" sz="2800" dirty="0">
                <a:solidFill>
                  <a:srgbClr val="000000"/>
                </a:solidFill>
                <a:latin typeface="Times New Roman" pitchFamily="18" charset="0"/>
                <a:cs typeface="Times New Roman" pitchFamily="18" charset="0"/>
              </a:rPr>
              <a:t>American</a:t>
            </a:r>
            <a:r>
              <a:rPr lang="el-GR" sz="2800" dirty="0">
                <a:solidFill>
                  <a:srgbClr val="000000"/>
                </a:solidFill>
                <a:latin typeface="Times New Roman" pitchFamily="18" charset="0"/>
                <a:cs typeface="Times New Roman" pitchFamily="18" charset="0"/>
              </a:rPr>
              <a:t> </a:t>
            </a:r>
            <a:r>
              <a:rPr lang="en-GB" sz="2800" dirty="0">
                <a:solidFill>
                  <a:srgbClr val="000000"/>
                </a:solidFill>
                <a:latin typeface="Times New Roman" pitchFamily="18" charset="0"/>
                <a:cs typeface="Times New Roman" pitchFamily="18" charset="0"/>
              </a:rPr>
              <a:t>option</a:t>
            </a:r>
            <a:r>
              <a:rPr lang="el-GR" sz="2800" dirty="0">
                <a:solidFill>
                  <a:srgbClr val="000000"/>
                </a:solidFill>
                <a:latin typeface="Times New Roman" pitchFamily="18" charset="0"/>
                <a:cs typeface="Times New Roman" pitchFamily="18" charset="0"/>
              </a:rPr>
              <a:t>) </a:t>
            </a:r>
            <a:r>
              <a:rPr lang="el-GR" sz="2800" b="1" dirty="0">
                <a:solidFill>
                  <a:srgbClr val="0000FF"/>
                </a:solidFill>
                <a:latin typeface="Times New Roman" pitchFamily="18" charset="0"/>
                <a:cs typeface="Times New Roman" pitchFamily="18" charset="0"/>
              </a:rPr>
              <a:t>μπορεί να εξασκηθεί οποιαδήποτε στιγμή </a:t>
            </a:r>
            <a:r>
              <a:rPr lang="el-GR" sz="2800" dirty="0">
                <a:solidFill>
                  <a:srgbClr val="000000"/>
                </a:solidFill>
                <a:latin typeface="Times New Roman" pitchFamily="18" charset="0"/>
                <a:cs typeface="Times New Roman" pitchFamily="18" charset="0"/>
              </a:rPr>
              <a:t>ως την ημέρα λήξης του </a:t>
            </a:r>
            <a:r>
              <a:rPr lang="el-GR" sz="2800" dirty="0" err="1">
                <a:solidFill>
                  <a:srgbClr val="000000"/>
                </a:solidFill>
                <a:latin typeface="Times New Roman" pitchFamily="18" charset="0"/>
                <a:cs typeface="Times New Roman" pitchFamily="18" charset="0"/>
              </a:rPr>
              <a:t>συμβολ</a:t>
            </a:r>
            <a:r>
              <a:rPr lang="en-GB" sz="2800" dirty="0">
                <a:solidFill>
                  <a:srgbClr val="000000"/>
                </a:solidFill>
                <a:latin typeface="Times New Roman" pitchFamily="18" charset="0"/>
                <a:cs typeface="Times New Roman" pitchFamily="18" charset="0"/>
              </a:rPr>
              <a:t>α</a:t>
            </a:r>
            <a:r>
              <a:rPr lang="en-GB" sz="2800" dirty="0" err="1">
                <a:solidFill>
                  <a:srgbClr val="000000"/>
                </a:solidFill>
                <a:latin typeface="Times New Roman" pitchFamily="18" charset="0"/>
                <a:cs typeface="Times New Roman" pitchFamily="18" charset="0"/>
              </a:rPr>
              <a:t>ίου</a:t>
            </a:r>
            <a:r>
              <a:rPr lang="en-GB" sz="2800" dirty="0">
                <a:solidFill>
                  <a:srgbClr val="000000"/>
                </a:solidFill>
                <a:latin typeface="Times New Roman" pitchFamily="18" charset="0"/>
                <a:cs typeface="Times New Roman" pitchFamily="18" charset="0"/>
              </a:rPr>
              <a:t>. </a:t>
            </a:r>
            <a:endParaRPr lang="el-GR" sz="2800" dirty="0">
              <a:solidFill>
                <a:srgbClr val="000000"/>
              </a:solidFill>
              <a:latin typeface="Times New Roman" pitchFamily="18" charset="0"/>
            </a:endParaRPr>
          </a:p>
          <a:p>
            <a:pPr algn="just"/>
            <a:r>
              <a:rPr lang="el-GR" sz="2800" b="1" dirty="0">
                <a:solidFill>
                  <a:srgbClr val="0000FF"/>
                </a:solidFill>
                <a:latin typeface="Times New Roman" pitchFamily="18" charset="0"/>
                <a:cs typeface="Times New Roman" pitchFamily="18" charset="0"/>
              </a:rPr>
              <a:t>Το δικαίωμα προαίρεσης ευρωπαϊκού τύπου </a:t>
            </a:r>
            <a:r>
              <a:rPr lang="el-GR" sz="2800" dirty="0">
                <a:solidFill>
                  <a:srgbClr val="000000"/>
                </a:solidFill>
                <a:latin typeface="Times New Roman" pitchFamily="18" charset="0"/>
                <a:cs typeface="Times New Roman" pitchFamily="18" charset="0"/>
              </a:rPr>
              <a:t>(</a:t>
            </a:r>
            <a:r>
              <a:rPr lang="en-GB" sz="2800" dirty="0">
                <a:solidFill>
                  <a:srgbClr val="000000"/>
                </a:solidFill>
                <a:latin typeface="Times New Roman" pitchFamily="18" charset="0"/>
                <a:cs typeface="Times New Roman" pitchFamily="18" charset="0"/>
              </a:rPr>
              <a:t>European</a:t>
            </a:r>
            <a:r>
              <a:rPr lang="el-GR" sz="2800" dirty="0">
                <a:solidFill>
                  <a:srgbClr val="000000"/>
                </a:solidFill>
                <a:latin typeface="Times New Roman" pitchFamily="18" charset="0"/>
                <a:cs typeface="Times New Roman" pitchFamily="18" charset="0"/>
              </a:rPr>
              <a:t> </a:t>
            </a:r>
            <a:r>
              <a:rPr lang="en-GB" sz="2800" dirty="0">
                <a:solidFill>
                  <a:srgbClr val="000000"/>
                </a:solidFill>
                <a:latin typeface="Times New Roman" pitchFamily="18" charset="0"/>
                <a:cs typeface="Times New Roman" pitchFamily="18" charset="0"/>
              </a:rPr>
              <a:t>option</a:t>
            </a:r>
            <a:r>
              <a:rPr lang="el-GR" sz="2800" dirty="0">
                <a:solidFill>
                  <a:srgbClr val="000000"/>
                </a:solidFill>
                <a:latin typeface="Times New Roman" pitchFamily="18" charset="0"/>
                <a:cs typeface="Times New Roman" pitchFamily="18" charset="0"/>
              </a:rPr>
              <a:t>)  </a:t>
            </a:r>
            <a:r>
              <a:rPr lang="el-GR" sz="2800" b="1" dirty="0">
                <a:solidFill>
                  <a:srgbClr val="0000FF"/>
                </a:solidFill>
                <a:latin typeface="Times New Roman" pitchFamily="18" charset="0"/>
                <a:cs typeface="Times New Roman" pitchFamily="18" charset="0"/>
              </a:rPr>
              <a:t>μπορεί να εξασκηθεί μόνο κατά την ημέρα λήξης </a:t>
            </a:r>
            <a:r>
              <a:rPr lang="el-GR" sz="2800" dirty="0">
                <a:solidFill>
                  <a:srgbClr val="000000"/>
                </a:solidFill>
                <a:latin typeface="Times New Roman" pitchFamily="18" charset="0"/>
                <a:cs typeface="Times New Roman" pitchFamily="18" charset="0"/>
              </a:rPr>
              <a:t>του συμβολαίου. </a:t>
            </a:r>
            <a:endParaRPr lang="el-GR" sz="2800" dirty="0">
              <a:solidFill>
                <a:srgbClr val="000000"/>
              </a:solidFill>
              <a:latin typeface="Times New Roman" pitchFamily="18" charset="0"/>
            </a:endParaRPr>
          </a:p>
          <a:p>
            <a:pPr algn="just"/>
            <a:r>
              <a:rPr lang="el-GR" sz="2800" b="1" dirty="0">
                <a:solidFill>
                  <a:srgbClr val="000000"/>
                </a:solidFill>
                <a:latin typeface="Times New Roman" pitchFamily="18" charset="0"/>
                <a:cs typeface="Times New Roman" pitchFamily="18" charset="0"/>
              </a:rPr>
              <a:t>Η διάρκεια ενός δικαιώματος δείχνει </a:t>
            </a:r>
            <a:endParaRPr lang="el-GR" sz="2800" b="1" dirty="0" smtClean="0">
              <a:solidFill>
                <a:srgbClr val="000000"/>
              </a:solidFill>
              <a:latin typeface="Times New Roman" pitchFamily="18" charset="0"/>
              <a:cs typeface="Times New Roman" pitchFamily="18" charset="0"/>
            </a:endParaRPr>
          </a:p>
          <a:p>
            <a:pPr lvl="1" algn="just"/>
            <a:r>
              <a:rPr lang="el-GR" b="1" dirty="0" smtClean="0">
                <a:solidFill>
                  <a:srgbClr val="000000"/>
                </a:solidFill>
                <a:latin typeface="Times New Roman" pitchFamily="18" charset="0"/>
                <a:cs typeface="Times New Roman" pitchFamily="18" charset="0"/>
              </a:rPr>
              <a:t>τη </a:t>
            </a:r>
            <a:r>
              <a:rPr lang="el-GR" b="1" dirty="0">
                <a:solidFill>
                  <a:srgbClr val="000000"/>
                </a:solidFill>
                <a:latin typeface="Times New Roman" pitchFamily="18" charset="0"/>
                <a:cs typeface="Times New Roman" pitchFamily="18" charset="0"/>
              </a:rPr>
              <a:t>περίοδο εντός της οποίας το δικαίωμα μπορεί να εξασκηθεί αν είναι </a:t>
            </a:r>
            <a:r>
              <a:rPr lang="en-US" b="1" dirty="0">
                <a:solidFill>
                  <a:srgbClr val="000000"/>
                </a:solidFill>
                <a:latin typeface="Times New Roman" pitchFamily="18" charset="0"/>
                <a:cs typeface="Times New Roman" pitchFamily="18" charset="0"/>
              </a:rPr>
              <a:t>American</a:t>
            </a:r>
            <a:r>
              <a:rPr lang="el-GR" b="1" dirty="0">
                <a:solidFill>
                  <a:srgbClr val="000000"/>
                </a:solidFill>
                <a:latin typeface="Times New Roman" pitchFamily="18" charset="0"/>
                <a:cs typeface="Times New Roman" pitchFamily="18" charset="0"/>
              </a:rPr>
              <a:t> ή </a:t>
            </a:r>
            <a:endParaRPr lang="el-GR" b="1" dirty="0" smtClean="0">
              <a:solidFill>
                <a:srgbClr val="000000"/>
              </a:solidFill>
              <a:latin typeface="Times New Roman" pitchFamily="18" charset="0"/>
              <a:cs typeface="Times New Roman" pitchFamily="18" charset="0"/>
            </a:endParaRPr>
          </a:p>
          <a:p>
            <a:pPr lvl="1" algn="just"/>
            <a:r>
              <a:rPr lang="el-GR" b="1" dirty="0" smtClean="0">
                <a:solidFill>
                  <a:srgbClr val="000000"/>
                </a:solidFill>
                <a:latin typeface="Times New Roman" pitchFamily="18" charset="0"/>
                <a:cs typeface="Times New Roman" pitchFamily="18" charset="0"/>
              </a:rPr>
              <a:t>την </a:t>
            </a:r>
            <a:r>
              <a:rPr lang="el-GR" b="1" dirty="0">
                <a:solidFill>
                  <a:srgbClr val="000000"/>
                </a:solidFill>
                <a:latin typeface="Times New Roman" pitchFamily="18" charset="0"/>
                <a:cs typeface="Times New Roman" pitchFamily="18" charset="0"/>
              </a:rPr>
              <a:t>περίοδο που μεσολαβεί μέχρι την ημερομηνία εξάσκησης αν είναι </a:t>
            </a:r>
            <a:r>
              <a:rPr lang="en-US" b="1" dirty="0">
                <a:solidFill>
                  <a:srgbClr val="000000"/>
                </a:solidFill>
                <a:latin typeface="Times New Roman" pitchFamily="18" charset="0"/>
                <a:cs typeface="Times New Roman" pitchFamily="18" charset="0"/>
              </a:rPr>
              <a:t>European</a:t>
            </a:r>
            <a:r>
              <a:rPr lang="el-GR" b="1" dirty="0">
                <a:solidFill>
                  <a:srgbClr val="000000"/>
                </a:solidFill>
                <a:latin typeface="Times New Roman" pitchFamily="18" charset="0"/>
                <a:cs typeface="Times New Roman" pitchFamily="18" charset="0"/>
              </a:rPr>
              <a:t>.</a:t>
            </a:r>
            <a:endParaRPr lang="en-US" b="1" dirty="0">
              <a:solidFill>
                <a:srgbClr val="000000"/>
              </a:solidFill>
              <a:latin typeface="Times New Roman" pitchFamily="18" charset="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03">
                                            <p:txEl>
                                              <p:pRg st="0" end="0"/>
                                            </p:txEl>
                                          </p:spTgt>
                                        </p:tgtEl>
                                        <p:attrNameLst>
                                          <p:attrName>style.visibility</p:attrName>
                                        </p:attrNameLst>
                                      </p:cBhvr>
                                      <p:to>
                                        <p:strVal val="visible"/>
                                      </p:to>
                                    </p:set>
                                    <p:animEffect transition="in" filter="dissolve">
                                      <p:cBhvr>
                                        <p:cTn id="7" dur="500"/>
                                        <p:tgtEl>
                                          <p:spTgt spid="3584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03">
                                            <p:txEl>
                                              <p:pRg st="1" end="1"/>
                                            </p:txEl>
                                          </p:spTgt>
                                        </p:tgtEl>
                                        <p:attrNameLst>
                                          <p:attrName>style.visibility</p:attrName>
                                        </p:attrNameLst>
                                      </p:cBhvr>
                                      <p:to>
                                        <p:strVal val="visible"/>
                                      </p:to>
                                    </p:set>
                                    <p:animEffect transition="in" filter="dissolve">
                                      <p:cBhvr>
                                        <p:cTn id="12" dur="500"/>
                                        <p:tgtEl>
                                          <p:spTgt spid="3584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58403">
                                            <p:txEl>
                                              <p:pRg st="2" end="2"/>
                                            </p:txEl>
                                          </p:spTgt>
                                        </p:tgtEl>
                                        <p:attrNameLst>
                                          <p:attrName>style.visibility</p:attrName>
                                        </p:attrNameLst>
                                      </p:cBhvr>
                                      <p:to>
                                        <p:strVal val="visible"/>
                                      </p:to>
                                    </p:set>
                                    <p:animEffect transition="in" filter="dissolve">
                                      <p:cBhvr>
                                        <p:cTn id="17" dur="500"/>
                                        <p:tgtEl>
                                          <p:spTgt spid="358403">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358403">
                                            <p:txEl>
                                              <p:pRg st="3" end="3"/>
                                            </p:txEl>
                                          </p:spTgt>
                                        </p:tgtEl>
                                        <p:attrNameLst>
                                          <p:attrName>style.visibility</p:attrName>
                                        </p:attrNameLst>
                                      </p:cBhvr>
                                      <p:to>
                                        <p:strVal val="visible"/>
                                      </p:to>
                                    </p:set>
                                    <p:animEffect transition="in" filter="dissolve">
                                      <p:cBhvr>
                                        <p:cTn id="20" dur="500"/>
                                        <p:tgtEl>
                                          <p:spTgt spid="358403">
                                            <p:txEl>
                                              <p:pRg st="3" end="3"/>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358403">
                                            <p:txEl>
                                              <p:pRg st="4" end="4"/>
                                            </p:txEl>
                                          </p:spTgt>
                                        </p:tgtEl>
                                        <p:attrNameLst>
                                          <p:attrName>style.visibility</p:attrName>
                                        </p:attrNameLst>
                                      </p:cBhvr>
                                      <p:to>
                                        <p:strVal val="visible"/>
                                      </p:to>
                                    </p:set>
                                    <p:animEffect transition="in" filter="dissolve">
                                      <p:cBhvr>
                                        <p:cTn id="23" dur="500"/>
                                        <p:tgtEl>
                                          <p:spTgt spid="3584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03"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D754B75B-4812-42CA-A32B-53B104A4678A}" type="slidenum">
              <a:rPr lang="en-US"/>
              <a:pPr/>
              <a:t>12</a:t>
            </a:fld>
            <a:endParaRPr lang="en-US"/>
          </a:p>
        </p:txBody>
      </p:sp>
      <p:sp>
        <p:nvSpPr>
          <p:cNvPr id="359426" name="Rectangle 2050"/>
          <p:cNvSpPr>
            <a:spLocks noGrp="1" noChangeArrowheads="1"/>
          </p:cNvSpPr>
          <p:nvPr>
            <p:ph type="title"/>
          </p:nvPr>
        </p:nvSpPr>
        <p:spPr>
          <a:xfrm>
            <a:off x="971600" y="23788"/>
            <a:ext cx="7231062" cy="740916"/>
          </a:xfrm>
        </p:spPr>
        <p:txBody>
          <a:bodyPr/>
          <a:lstStyle/>
          <a:p>
            <a:pPr algn="ctr"/>
            <a:r>
              <a:rPr lang="el-GR" b="1" dirty="0">
                <a:solidFill>
                  <a:srgbClr val="CC3300"/>
                </a:solidFill>
                <a:latin typeface="Times New Roman" pitchFamily="18" charset="0"/>
              </a:rPr>
              <a:t>Τιμή Εξάσκησης </a:t>
            </a:r>
            <a:endParaRPr lang="en-GB" b="1" dirty="0">
              <a:solidFill>
                <a:srgbClr val="CC3300"/>
              </a:solidFill>
              <a:latin typeface="Times New Roman" pitchFamily="18" charset="0"/>
            </a:endParaRPr>
          </a:p>
        </p:txBody>
      </p:sp>
      <p:sp>
        <p:nvSpPr>
          <p:cNvPr id="359427" name="Rectangle 2051"/>
          <p:cNvSpPr>
            <a:spLocks noGrp="1" noChangeArrowheads="1"/>
          </p:cNvSpPr>
          <p:nvPr>
            <p:ph idx="1"/>
          </p:nvPr>
        </p:nvSpPr>
        <p:spPr>
          <a:xfrm>
            <a:off x="0" y="908720"/>
            <a:ext cx="9144000" cy="4824536"/>
          </a:xfrm>
          <a:solidFill>
            <a:schemeClr val="bg1"/>
          </a:solidFill>
        </p:spPr>
        <p:txBody>
          <a:bodyPr/>
          <a:lstStyle/>
          <a:p>
            <a:pPr algn="just"/>
            <a:r>
              <a:rPr lang="el-GR" dirty="0">
                <a:solidFill>
                  <a:srgbClr val="000000"/>
                </a:solidFill>
                <a:latin typeface="Times New Roman" pitchFamily="18" charset="0"/>
                <a:cs typeface="Times New Roman" pitchFamily="18" charset="0"/>
              </a:rPr>
              <a:t>Είναι η τιμή στην οποία </a:t>
            </a:r>
            <a:endParaRPr lang="el-GR" dirty="0">
              <a:solidFill>
                <a:srgbClr val="000000"/>
              </a:solidFill>
              <a:latin typeface="Times New Roman" pitchFamily="18" charset="0"/>
            </a:endParaRPr>
          </a:p>
          <a:p>
            <a:pPr lvl="1" algn="just"/>
            <a:r>
              <a:rPr lang="el-GR" dirty="0">
                <a:solidFill>
                  <a:srgbClr val="000000"/>
                </a:solidFill>
                <a:latin typeface="Times New Roman" pitchFamily="18" charset="0"/>
                <a:cs typeface="Times New Roman" pitchFamily="18" charset="0"/>
              </a:rPr>
              <a:t>ο κάτοχος ενός δικαιώματος αγοράς μπορεί να αγοράσει τον υποκείμενο τίτλο και</a:t>
            </a:r>
            <a:endParaRPr lang="el-GR" dirty="0">
              <a:solidFill>
                <a:srgbClr val="000000"/>
              </a:solidFill>
              <a:latin typeface="Times New Roman" pitchFamily="18" charset="0"/>
            </a:endParaRPr>
          </a:p>
          <a:p>
            <a:pPr lvl="1" algn="just"/>
            <a:r>
              <a:rPr lang="el-GR" dirty="0">
                <a:solidFill>
                  <a:srgbClr val="000000"/>
                </a:solidFill>
                <a:latin typeface="Times New Roman" pitchFamily="18" charset="0"/>
                <a:cs typeface="Times New Roman" pitchFamily="18" charset="0"/>
              </a:rPr>
              <a:t>ο κάτοχος ενός δικαιώματος πώλησης μπορεί να πουλήσει το υποκείμενο εργαλείο. </a:t>
            </a:r>
            <a:endParaRPr lang="el-GR" dirty="0">
              <a:solidFill>
                <a:srgbClr val="000000"/>
              </a:solidFill>
              <a:latin typeface="Times New Roman" pitchFamily="18" charset="0"/>
            </a:endParaRPr>
          </a:p>
          <a:p>
            <a:pPr algn="just"/>
            <a:r>
              <a:rPr lang="el-GR" dirty="0">
                <a:solidFill>
                  <a:srgbClr val="000000"/>
                </a:solidFill>
                <a:latin typeface="Times New Roman" pitchFamily="18" charset="0"/>
                <a:cs typeface="Times New Roman" pitchFamily="18" charset="0"/>
              </a:rPr>
              <a:t>Η τιμή εξάσκησης είναι μια καθορισμένη τιμή και δεν μεταβάλλεται κατά τη διάρκεια της ζωής του δικαιώματος. </a:t>
            </a:r>
            <a:r>
              <a:rPr lang="el-GR" dirty="0" smtClean="0">
                <a:solidFill>
                  <a:srgbClr val="000000"/>
                </a:solidFill>
                <a:latin typeface="Times New Roman" pitchFamily="18" charset="0"/>
                <a:cs typeface="Times New Roman" pitchFamily="18" charset="0"/>
              </a:rPr>
              <a:t> </a:t>
            </a:r>
            <a:r>
              <a:rPr lang="el-GR" dirty="0" smtClean="0">
                <a:solidFill>
                  <a:srgbClr val="0000FF"/>
                </a:solidFill>
                <a:latin typeface="Times New Roman" pitchFamily="18" charset="0"/>
                <a:cs typeface="Times New Roman" pitchFamily="18" charset="0"/>
              </a:rPr>
              <a:t>Παρακάτω η τιμή άσκησης είναι </a:t>
            </a:r>
            <a:r>
              <a:rPr lang="el-GR" b="1" dirty="0" smtClean="0">
                <a:solidFill>
                  <a:srgbClr val="0000FF"/>
                </a:solidFill>
                <a:latin typeface="Times New Roman" pitchFamily="18" charset="0"/>
                <a:cs typeface="Times New Roman" pitchFamily="18" charset="0"/>
              </a:rPr>
              <a:t>105</a:t>
            </a:r>
            <a:endParaRPr lang="en-GB" b="1" dirty="0">
              <a:solidFill>
                <a:srgbClr val="0000FF"/>
              </a:solidFill>
              <a:latin typeface="Times New Roman" pitchFamily="18" charset="0"/>
              <a:cs typeface="Times New Roman" pitchFamily="18" charset="0"/>
            </a:endParaRPr>
          </a:p>
          <a:p>
            <a:pPr algn="just"/>
            <a:endParaRPr lang="en-US" dirty="0">
              <a:solidFill>
                <a:srgbClr val="000000"/>
              </a:solidFill>
              <a:latin typeface="Times New Roman" pitchFamily="18" charset="0"/>
              <a:cs typeface="Times New Roman" pitchFamily="18" charset="0"/>
            </a:endParaRPr>
          </a:p>
        </p:txBody>
      </p:sp>
      <p:graphicFrame>
        <p:nvGraphicFramePr>
          <p:cNvPr id="6" name="Πίνακας 5"/>
          <p:cNvGraphicFramePr>
            <a:graphicFrameLocks noGrp="1"/>
          </p:cNvGraphicFramePr>
          <p:nvPr>
            <p:extLst>
              <p:ext uri="{D42A27DB-BD31-4B8C-83A1-F6EECF244321}">
                <p14:modId xmlns:p14="http://schemas.microsoft.com/office/powerpoint/2010/main" xmlns="" val="3751705036"/>
              </p:ext>
            </p:extLst>
          </p:nvPr>
        </p:nvGraphicFramePr>
        <p:xfrm>
          <a:off x="-4688" y="5132070"/>
          <a:ext cx="9115032" cy="1878330"/>
        </p:xfrm>
        <a:graphic>
          <a:graphicData uri="http://schemas.openxmlformats.org/drawingml/2006/table">
            <a:tbl>
              <a:tblPr>
                <a:tableStyleId>{5C22544A-7EE6-4342-B048-85BDC9FD1C3A}</a:tableStyleId>
              </a:tblPr>
              <a:tblGrid>
                <a:gridCol w="1267112"/>
                <a:gridCol w="980990"/>
                <a:gridCol w="980990"/>
                <a:gridCol w="980990"/>
                <a:gridCol w="980990"/>
                <a:gridCol w="980990"/>
                <a:gridCol w="980990"/>
                <a:gridCol w="980990"/>
                <a:gridCol w="980990"/>
              </a:tblGrid>
              <a:tr h="529178">
                <a:tc gridSpan="2">
                  <a:txBody>
                    <a:bodyPr/>
                    <a:lstStyle/>
                    <a:p>
                      <a:pPr algn="l" fontAlgn="b"/>
                      <a:r>
                        <a:rPr lang="en-US" sz="2800" u="none" strike="noStrike" dirty="0" smtClean="0">
                          <a:solidFill>
                            <a:srgbClr val="0000FF"/>
                          </a:solidFill>
                          <a:effectLst/>
                        </a:rPr>
                        <a:t>FTSE16C105</a:t>
                      </a:r>
                      <a:endParaRPr lang="en-US" sz="2800" b="0" i="0" u="none" strike="noStrike" dirty="0">
                        <a:solidFill>
                          <a:srgbClr val="0000FF"/>
                        </a:solidFill>
                        <a:effectLst/>
                        <a:latin typeface="Calibri"/>
                      </a:endParaRPr>
                    </a:p>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hMerge="1">
                  <a:txBody>
                    <a:bodyPr/>
                    <a:lstStyle/>
                    <a:p>
                      <a:pPr algn="l" fontAlgn="b"/>
                      <a:endParaRPr lang="el-GR" sz="16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r>
              <a:tr h="593786">
                <a:tc>
                  <a:txBody>
                    <a:bodyPr/>
                    <a:lstStyle/>
                    <a:p>
                      <a:pPr algn="l" fontAlgn="b"/>
                      <a:r>
                        <a:rPr lang="en-US" sz="1800" u="none" strike="noStrike" dirty="0">
                          <a:effectLst/>
                        </a:rPr>
                        <a:t>Date</a:t>
                      </a:r>
                      <a:endParaRPr lang="en-US" sz="18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Closing Price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 Change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Volume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Max</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Min</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a:effectLst/>
                        </a:rPr>
                        <a:t>Trades</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Fixing Price</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Open Interest</a:t>
                      </a:r>
                      <a:endParaRPr lang="en-US" sz="2000" b="0" i="0" u="none" strike="noStrike">
                        <a:solidFill>
                          <a:srgbClr val="000000"/>
                        </a:solidFill>
                        <a:effectLst/>
                        <a:latin typeface="Calibri"/>
                      </a:endParaRPr>
                    </a:p>
                  </a:txBody>
                  <a:tcPr marL="6350" marR="6350" marT="6350" marB="0" anchor="b"/>
                </a:tc>
              </a:tr>
              <a:tr h="535019">
                <a:tc>
                  <a:txBody>
                    <a:bodyPr/>
                    <a:lstStyle/>
                    <a:p>
                      <a:pPr algn="l" fontAlgn="b"/>
                      <a:r>
                        <a:rPr lang="en-US" sz="1800" u="none" strike="noStrike" dirty="0">
                          <a:effectLst/>
                        </a:rPr>
                        <a:t>Feb 18, 2016</a:t>
                      </a:r>
                      <a:endParaRPr lang="en-US" sz="18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a:effectLst/>
                        </a:rPr>
                        <a:t>14.29</a:t>
                      </a:r>
                      <a:endParaRPr lang="el-GR" sz="2000" b="0" i="0" u="none" strike="noStrike">
                        <a:solidFill>
                          <a:srgbClr val="000000"/>
                        </a:solidFill>
                        <a:effectLst/>
                        <a:latin typeface="Calibri"/>
                      </a:endParaRPr>
                    </a:p>
                  </a:txBody>
                  <a:tcPr marL="6350" marR="6350" marT="6350" marB="0" anchor="b"/>
                </a:tc>
                <a:tc>
                  <a:txBody>
                    <a:bodyPr/>
                    <a:lstStyle/>
                    <a:p>
                      <a:pPr algn="ctr" fontAlgn="b"/>
                      <a:r>
                        <a:rPr lang="el-GR" sz="2000" u="none" strike="noStrike" dirty="0">
                          <a:effectLst/>
                        </a:rPr>
                        <a:t>90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31</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29</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4</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28.25</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170</a:t>
                      </a:r>
                      <a:endParaRPr lang="el-GR" sz="2000" b="0" i="0" u="none" strike="noStrike" dirty="0">
                        <a:solidFill>
                          <a:srgbClr val="000000"/>
                        </a:solidFill>
                        <a:effectLst/>
                        <a:latin typeface="Calibri"/>
                      </a:endParaRPr>
                    </a:p>
                  </a:txBody>
                  <a:tcPr marL="6350" marR="6350" marT="6350" marB="0" anchor="b"/>
                </a:tc>
              </a:tr>
            </a:tbl>
          </a:graphicData>
        </a:graphic>
      </p:graphicFrame>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9427">
                                            <p:txEl>
                                              <p:pRg st="0" end="0"/>
                                            </p:txEl>
                                          </p:spTgt>
                                        </p:tgtEl>
                                        <p:attrNameLst>
                                          <p:attrName>style.visibility</p:attrName>
                                        </p:attrNameLst>
                                      </p:cBhvr>
                                      <p:to>
                                        <p:strVal val="visible"/>
                                      </p:to>
                                    </p:set>
                                    <p:animEffect transition="in" filter="dissolve">
                                      <p:cBhvr>
                                        <p:cTn id="7" dur="500"/>
                                        <p:tgtEl>
                                          <p:spTgt spid="35942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59427">
                                            <p:txEl>
                                              <p:pRg st="1" end="1"/>
                                            </p:txEl>
                                          </p:spTgt>
                                        </p:tgtEl>
                                        <p:attrNameLst>
                                          <p:attrName>style.visibility</p:attrName>
                                        </p:attrNameLst>
                                      </p:cBhvr>
                                      <p:to>
                                        <p:strVal val="visible"/>
                                      </p:to>
                                    </p:set>
                                    <p:animEffect transition="in" filter="dissolve">
                                      <p:cBhvr>
                                        <p:cTn id="10" dur="500"/>
                                        <p:tgtEl>
                                          <p:spTgt spid="35942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59427">
                                            <p:txEl>
                                              <p:pRg st="2" end="2"/>
                                            </p:txEl>
                                          </p:spTgt>
                                        </p:tgtEl>
                                        <p:attrNameLst>
                                          <p:attrName>style.visibility</p:attrName>
                                        </p:attrNameLst>
                                      </p:cBhvr>
                                      <p:to>
                                        <p:strVal val="visible"/>
                                      </p:to>
                                    </p:set>
                                    <p:animEffect transition="in" filter="dissolve">
                                      <p:cBhvr>
                                        <p:cTn id="13" dur="500"/>
                                        <p:tgtEl>
                                          <p:spTgt spid="35942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359427">
                                            <p:txEl>
                                              <p:pRg st="3" end="3"/>
                                            </p:txEl>
                                          </p:spTgt>
                                        </p:tgtEl>
                                        <p:attrNameLst>
                                          <p:attrName>style.visibility</p:attrName>
                                        </p:attrNameLst>
                                      </p:cBhvr>
                                      <p:to>
                                        <p:strVal val="visible"/>
                                      </p:to>
                                    </p:set>
                                    <p:animEffect transition="in" filter="dissolve">
                                      <p:cBhvr>
                                        <p:cTn id="18" dur="500"/>
                                        <p:tgtEl>
                                          <p:spTgt spid="3594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9427"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A18AF6BB-B32C-442B-9DE7-39849B7B8E30}" type="slidenum">
              <a:rPr lang="en-US"/>
              <a:pPr/>
              <a:t>13</a:t>
            </a:fld>
            <a:endParaRPr lang="en-US"/>
          </a:p>
        </p:txBody>
      </p:sp>
      <p:sp>
        <p:nvSpPr>
          <p:cNvPr id="117762" name="Rectangle 2"/>
          <p:cNvSpPr>
            <a:spLocks noGrp="1" noChangeArrowheads="1"/>
          </p:cNvSpPr>
          <p:nvPr>
            <p:ph type="title"/>
          </p:nvPr>
        </p:nvSpPr>
        <p:spPr>
          <a:xfrm>
            <a:off x="685800" y="617538"/>
            <a:ext cx="8258175" cy="1143000"/>
          </a:xfrm>
        </p:spPr>
        <p:txBody>
          <a:bodyPr/>
          <a:lstStyle/>
          <a:p>
            <a:pPr algn="ctr"/>
            <a:r>
              <a:rPr lang="el-GR">
                <a:solidFill>
                  <a:srgbClr val="CC3300"/>
                </a:solidFill>
                <a:latin typeface="Times New Roman" pitchFamily="18" charset="0"/>
              </a:rPr>
              <a:t>Θέση στα Δικαιώματα</a:t>
            </a:r>
            <a:endParaRPr lang="en-GB">
              <a:solidFill>
                <a:srgbClr val="CC3300"/>
              </a:solidFill>
              <a:latin typeface="Times New Roman" pitchFamily="18" charset="0"/>
            </a:endParaRPr>
          </a:p>
        </p:txBody>
      </p:sp>
      <p:sp>
        <p:nvSpPr>
          <p:cNvPr id="117763" name="Rectangle 3"/>
          <p:cNvSpPr>
            <a:spLocks noGrp="1" noChangeArrowheads="1"/>
          </p:cNvSpPr>
          <p:nvPr>
            <p:ph idx="1"/>
          </p:nvPr>
        </p:nvSpPr>
        <p:spPr>
          <a:xfrm>
            <a:off x="381000" y="2017713"/>
            <a:ext cx="8574088" cy="4114800"/>
          </a:xfrm>
        </p:spPr>
        <p:txBody>
          <a:bodyPr/>
          <a:lstStyle/>
          <a:p>
            <a:pPr>
              <a:buFont typeface="Wingdings" pitchFamily="2" charset="2"/>
              <a:buNone/>
            </a:pPr>
            <a:r>
              <a:rPr lang="el-GR"/>
              <a:t>Είδος              Αγοραστής        Πωλητής</a:t>
            </a:r>
          </a:p>
          <a:p>
            <a:r>
              <a:rPr lang="en-US"/>
              <a:t>Call</a:t>
            </a:r>
            <a:r>
              <a:rPr lang="el-GR"/>
              <a:t>            Δικαιούται να      Υποχρεούται    </a:t>
            </a:r>
            <a:endParaRPr lang="en-US"/>
          </a:p>
          <a:p>
            <a:pPr>
              <a:buFont typeface="Wingdings" pitchFamily="2" charset="2"/>
              <a:buNone/>
            </a:pPr>
            <a:r>
              <a:rPr lang="el-GR"/>
              <a:t>                     αγοράσει  </a:t>
            </a:r>
            <a:r>
              <a:rPr lang="en-US"/>
              <a:t>  </a:t>
            </a:r>
            <a:r>
              <a:rPr lang="el-GR"/>
              <a:t>       να παραδώσει   </a:t>
            </a:r>
          </a:p>
          <a:p>
            <a:pPr>
              <a:buFont typeface="Wingdings" pitchFamily="2" charset="2"/>
              <a:buNone/>
            </a:pPr>
            <a:endParaRPr lang="el-GR"/>
          </a:p>
          <a:p>
            <a:r>
              <a:rPr lang="en-US"/>
              <a:t>Put</a:t>
            </a:r>
            <a:r>
              <a:rPr lang="el-GR"/>
              <a:t>             Δικαιούται να      Υποχρεούται   </a:t>
            </a:r>
          </a:p>
          <a:p>
            <a:pPr>
              <a:buFont typeface="Wingdings" pitchFamily="2" charset="2"/>
              <a:buNone/>
            </a:pPr>
            <a:r>
              <a:rPr lang="el-GR"/>
              <a:t>                     πουλήσει            να δεχθεί</a:t>
            </a:r>
          </a:p>
          <a:p>
            <a:pPr>
              <a:buFont typeface="Wingdings" pitchFamily="2" charset="2"/>
              <a:buNone/>
            </a:pPr>
            <a:r>
              <a:rPr lang="el-GR"/>
              <a:t>                                             την παράδοση </a:t>
            </a:r>
            <a:endParaRPr lang="en-GB"/>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animEffect transition="in" filter="dissolve">
                                      <p:cBhvr>
                                        <p:cTn id="7" dur="500"/>
                                        <p:tgtEl>
                                          <p:spTgt spid="1177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7763">
                                            <p:txEl>
                                              <p:pRg st="1" end="1"/>
                                            </p:txEl>
                                          </p:spTgt>
                                        </p:tgtEl>
                                        <p:attrNameLst>
                                          <p:attrName>style.visibility</p:attrName>
                                        </p:attrNameLst>
                                      </p:cBhvr>
                                      <p:to>
                                        <p:strVal val="visible"/>
                                      </p:to>
                                    </p:set>
                                    <p:animEffect transition="in" filter="dissolve">
                                      <p:cBhvr>
                                        <p:cTn id="12" dur="500"/>
                                        <p:tgtEl>
                                          <p:spTgt spid="1177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7763">
                                            <p:txEl>
                                              <p:pRg st="2" end="2"/>
                                            </p:txEl>
                                          </p:spTgt>
                                        </p:tgtEl>
                                        <p:attrNameLst>
                                          <p:attrName>style.visibility</p:attrName>
                                        </p:attrNameLst>
                                      </p:cBhvr>
                                      <p:to>
                                        <p:strVal val="visible"/>
                                      </p:to>
                                    </p:set>
                                    <p:animEffect transition="in" filter="dissolve">
                                      <p:cBhvr>
                                        <p:cTn id="17" dur="500"/>
                                        <p:tgtEl>
                                          <p:spTgt spid="1177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7763">
                                            <p:txEl>
                                              <p:pRg st="4" end="4"/>
                                            </p:txEl>
                                          </p:spTgt>
                                        </p:tgtEl>
                                        <p:attrNameLst>
                                          <p:attrName>style.visibility</p:attrName>
                                        </p:attrNameLst>
                                      </p:cBhvr>
                                      <p:to>
                                        <p:strVal val="visible"/>
                                      </p:to>
                                    </p:set>
                                    <p:animEffect transition="in" filter="dissolve">
                                      <p:cBhvr>
                                        <p:cTn id="22" dur="500"/>
                                        <p:tgtEl>
                                          <p:spTgt spid="11776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7763">
                                            <p:txEl>
                                              <p:pRg st="5" end="5"/>
                                            </p:txEl>
                                          </p:spTgt>
                                        </p:tgtEl>
                                        <p:attrNameLst>
                                          <p:attrName>style.visibility</p:attrName>
                                        </p:attrNameLst>
                                      </p:cBhvr>
                                      <p:to>
                                        <p:strVal val="visible"/>
                                      </p:to>
                                    </p:set>
                                    <p:animEffect transition="in" filter="dissolve">
                                      <p:cBhvr>
                                        <p:cTn id="27" dur="500"/>
                                        <p:tgtEl>
                                          <p:spTgt spid="11776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17763">
                                            <p:txEl>
                                              <p:pRg st="6" end="6"/>
                                            </p:txEl>
                                          </p:spTgt>
                                        </p:tgtEl>
                                        <p:attrNameLst>
                                          <p:attrName>style.visibility</p:attrName>
                                        </p:attrNameLst>
                                      </p:cBhvr>
                                      <p:to>
                                        <p:strVal val="visible"/>
                                      </p:to>
                                    </p:set>
                                    <p:animEffect transition="in" filter="dissolve">
                                      <p:cBhvr>
                                        <p:cTn id="32" dur="500"/>
                                        <p:tgtEl>
                                          <p:spTgt spid="1177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6F292D40-90A4-4290-A67F-7E6448230A4A}" type="slidenum">
              <a:rPr lang="en-US"/>
              <a:pPr/>
              <a:t>14</a:t>
            </a:fld>
            <a:endParaRPr lang="en-US"/>
          </a:p>
        </p:txBody>
      </p:sp>
      <p:sp>
        <p:nvSpPr>
          <p:cNvPr id="118786" name="Rectangle 2"/>
          <p:cNvSpPr>
            <a:spLocks noGrp="1" noChangeArrowheads="1"/>
          </p:cNvSpPr>
          <p:nvPr>
            <p:ph type="title"/>
          </p:nvPr>
        </p:nvSpPr>
        <p:spPr>
          <a:xfrm>
            <a:off x="539552" y="332656"/>
            <a:ext cx="8258175" cy="1143000"/>
          </a:xfrm>
        </p:spPr>
        <p:txBody>
          <a:bodyPr/>
          <a:lstStyle/>
          <a:p>
            <a:pPr algn="ctr"/>
            <a:r>
              <a:rPr lang="el-GR" dirty="0">
                <a:solidFill>
                  <a:srgbClr val="CC3300"/>
                </a:solidFill>
                <a:latin typeface="Times New Roman" pitchFamily="18" charset="0"/>
              </a:rPr>
              <a:t>Θέση στα Δικαιώματα</a:t>
            </a:r>
            <a:endParaRPr lang="en-GB" dirty="0">
              <a:solidFill>
                <a:srgbClr val="CC3300"/>
              </a:solidFill>
              <a:latin typeface="Times New Roman" pitchFamily="18" charset="0"/>
            </a:endParaRPr>
          </a:p>
        </p:txBody>
      </p:sp>
      <p:sp>
        <p:nvSpPr>
          <p:cNvPr id="118787" name="Rectangle 3"/>
          <p:cNvSpPr>
            <a:spLocks noGrp="1" noChangeArrowheads="1"/>
          </p:cNvSpPr>
          <p:nvPr>
            <p:ph idx="1"/>
          </p:nvPr>
        </p:nvSpPr>
        <p:spPr>
          <a:xfrm>
            <a:off x="0" y="2132856"/>
            <a:ext cx="9144000" cy="4215681"/>
          </a:xfrm>
          <a:solidFill>
            <a:schemeClr val="bg1"/>
          </a:solidFill>
        </p:spPr>
        <p:txBody>
          <a:bodyPr/>
          <a:lstStyle/>
          <a:p>
            <a:pPr algn="just"/>
            <a:r>
              <a:rPr lang="el-GR" dirty="0">
                <a:solidFill>
                  <a:srgbClr val="000000"/>
                </a:solidFill>
                <a:cs typeface="Times New Roman" pitchFamily="18" charset="0"/>
              </a:rPr>
              <a:t>Τόσο οι μετοχές όσο και τα ΣΜΕ παρουσιάζουν αυστηρά γραμμική συσχέτιση μεταξύ των μεταβολών των τιμών των μετοχών και το κέρδος ή τη ζημιά. </a:t>
            </a:r>
          </a:p>
          <a:p>
            <a:pPr algn="just"/>
            <a:r>
              <a:rPr lang="el-GR" dirty="0">
                <a:solidFill>
                  <a:srgbClr val="000000"/>
                </a:solidFill>
                <a:cs typeface="Times New Roman" pitchFamily="18" charset="0"/>
              </a:rPr>
              <a:t>Στην περίπτωση των δικαιωμάτων τα κέρδη και οι ζημιές παρουσιάζουν ασύμμετρη κατανομή</a:t>
            </a:r>
            <a:r>
              <a:rPr lang="en-GB" dirty="0">
                <a:solidFill>
                  <a:srgbClr val="000000"/>
                </a:solidFill>
                <a:cs typeface="Times New Roman" pitchFamily="18" charset="0"/>
              </a:rPr>
              <a:t> </a:t>
            </a: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8787">
                                            <p:txEl>
                                              <p:pRg st="0" end="0"/>
                                            </p:txEl>
                                          </p:spTgt>
                                        </p:tgtEl>
                                        <p:attrNameLst>
                                          <p:attrName>style.visibility</p:attrName>
                                        </p:attrNameLst>
                                      </p:cBhvr>
                                      <p:to>
                                        <p:strVal val="visible"/>
                                      </p:to>
                                    </p:set>
                                    <p:animEffect transition="in" filter="dissolve">
                                      <p:cBhvr>
                                        <p:cTn id="7" dur="500"/>
                                        <p:tgtEl>
                                          <p:spTgt spid="1187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8787">
                                            <p:txEl>
                                              <p:pRg st="1" end="1"/>
                                            </p:txEl>
                                          </p:spTgt>
                                        </p:tgtEl>
                                        <p:attrNameLst>
                                          <p:attrName>style.visibility</p:attrName>
                                        </p:attrNameLst>
                                      </p:cBhvr>
                                      <p:to>
                                        <p:strVal val="visible"/>
                                      </p:to>
                                    </p:set>
                                    <p:animEffect transition="in" filter="dissolve">
                                      <p:cBhvr>
                                        <p:cTn id="12" dur="500"/>
                                        <p:tgtEl>
                                          <p:spTgt spid="1187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4A8746CD-856F-4AE8-B098-7E3940AAAE88}" type="slidenum">
              <a:rPr lang="en-US"/>
              <a:pPr/>
              <a:t>15</a:t>
            </a:fld>
            <a:endParaRPr lang="en-US"/>
          </a:p>
        </p:txBody>
      </p:sp>
      <p:sp>
        <p:nvSpPr>
          <p:cNvPr id="119810" name="Rectangle 2"/>
          <p:cNvSpPr>
            <a:spLocks noGrp="1" noChangeArrowheads="1"/>
          </p:cNvSpPr>
          <p:nvPr>
            <p:ph type="title"/>
          </p:nvPr>
        </p:nvSpPr>
        <p:spPr>
          <a:xfrm>
            <a:off x="971600" y="260648"/>
            <a:ext cx="7793037" cy="1143000"/>
          </a:xfrm>
        </p:spPr>
        <p:txBody>
          <a:bodyPr/>
          <a:lstStyle/>
          <a:p>
            <a:pPr algn="ctr"/>
            <a:r>
              <a:rPr lang="el-GR" dirty="0">
                <a:solidFill>
                  <a:srgbClr val="CC3300"/>
                </a:solidFill>
                <a:latin typeface="Times New Roman" pitchFamily="18" charset="0"/>
              </a:rPr>
              <a:t>Θέση Αγοράς Δικαιώματος</a:t>
            </a:r>
            <a:endParaRPr lang="en-GB" dirty="0">
              <a:solidFill>
                <a:srgbClr val="CC3300"/>
              </a:solidFill>
              <a:latin typeface="Times New Roman" pitchFamily="18" charset="0"/>
            </a:endParaRPr>
          </a:p>
        </p:txBody>
      </p:sp>
      <p:sp>
        <p:nvSpPr>
          <p:cNvPr id="119811" name="Rectangle 3"/>
          <p:cNvSpPr>
            <a:spLocks noGrp="1" noChangeArrowheads="1"/>
          </p:cNvSpPr>
          <p:nvPr>
            <p:ph idx="1"/>
          </p:nvPr>
        </p:nvSpPr>
        <p:spPr>
          <a:xfrm>
            <a:off x="0" y="1844824"/>
            <a:ext cx="8955088" cy="4680520"/>
          </a:xfrm>
          <a:solidFill>
            <a:schemeClr val="bg1"/>
          </a:solidFill>
        </p:spPr>
        <p:txBody>
          <a:bodyPr/>
          <a:lstStyle/>
          <a:p>
            <a:pPr algn="just"/>
            <a:r>
              <a:rPr lang="el-GR" dirty="0">
                <a:solidFill>
                  <a:srgbClr val="000000"/>
                </a:solidFill>
                <a:cs typeface="Times New Roman" pitchFamily="18" charset="0"/>
              </a:rPr>
              <a:t>Με αντάλλαγμα την πληρωμή της τιμής δικαιώματος (</a:t>
            </a:r>
            <a:r>
              <a:rPr lang="en-US" dirty="0">
                <a:solidFill>
                  <a:srgbClr val="000000"/>
                </a:solidFill>
                <a:cs typeface="Times New Roman" pitchFamily="18" charset="0"/>
              </a:rPr>
              <a:t>option premium</a:t>
            </a:r>
            <a:r>
              <a:rPr lang="el-GR" dirty="0">
                <a:solidFill>
                  <a:srgbClr val="000000"/>
                </a:solidFill>
                <a:cs typeface="Times New Roman" pitchFamily="18" charset="0"/>
              </a:rPr>
              <a:t>), </a:t>
            </a:r>
            <a:endParaRPr lang="el-GR" dirty="0" smtClean="0">
              <a:solidFill>
                <a:srgbClr val="000000"/>
              </a:solidFill>
              <a:cs typeface="Times New Roman" pitchFamily="18" charset="0"/>
            </a:endParaRPr>
          </a:p>
          <a:p>
            <a:pPr lvl="1" algn="just"/>
            <a:r>
              <a:rPr lang="en-US" b="1" dirty="0" smtClean="0">
                <a:solidFill>
                  <a:srgbClr val="0000FF"/>
                </a:solidFill>
                <a:cs typeface="Times New Roman" pitchFamily="18" charset="0"/>
              </a:rPr>
              <a:t>o</a:t>
            </a:r>
            <a:r>
              <a:rPr lang="el-GR" b="1" dirty="0" smtClean="0">
                <a:solidFill>
                  <a:srgbClr val="0000FF"/>
                </a:solidFill>
                <a:cs typeface="Times New Roman" pitchFamily="18" charset="0"/>
              </a:rPr>
              <a:t> </a:t>
            </a:r>
            <a:r>
              <a:rPr lang="el-GR" b="1" dirty="0">
                <a:solidFill>
                  <a:srgbClr val="0000FF"/>
                </a:solidFill>
                <a:cs typeface="Times New Roman" pitchFamily="18" charset="0"/>
              </a:rPr>
              <a:t>αγοραστής ενός δικαιώματος αγοράς </a:t>
            </a:r>
            <a:r>
              <a:rPr lang="el-GR" dirty="0">
                <a:solidFill>
                  <a:srgbClr val="000000"/>
                </a:solidFill>
                <a:cs typeface="Times New Roman" pitchFamily="18" charset="0"/>
              </a:rPr>
              <a:t>(</a:t>
            </a:r>
            <a:r>
              <a:rPr lang="en-US" dirty="0">
                <a:solidFill>
                  <a:srgbClr val="000000"/>
                </a:solidFill>
                <a:cs typeface="Times New Roman" pitchFamily="18" charset="0"/>
              </a:rPr>
              <a:t>call holder</a:t>
            </a:r>
            <a:r>
              <a:rPr lang="el-GR" dirty="0">
                <a:solidFill>
                  <a:srgbClr val="000000"/>
                </a:solidFill>
                <a:cs typeface="Times New Roman" pitchFamily="18" charset="0"/>
              </a:rPr>
              <a:t>) αποκτά το </a:t>
            </a:r>
            <a:r>
              <a:rPr lang="el-GR" b="1" dirty="0">
                <a:solidFill>
                  <a:srgbClr val="0000FF"/>
                </a:solidFill>
                <a:cs typeface="Times New Roman" pitchFamily="18" charset="0"/>
              </a:rPr>
              <a:t>δικαίωμα</a:t>
            </a:r>
            <a:r>
              <a:rPr lang="el-GR" dirty="0">
                <a:solidFill>
                  <a:srgbClr val="000000"/>
                </a:solidFill>
                <a:cs typeface="Times New Roman" pitchFamily="18" charset="0"/>
              </a:rPr>
              <a:t> να αγοράσει τον υποκείμενο τίτλο στην τιμή εξάσκησης </a:t>
            </a:r>
            <a:endParaRPr lang="el-GR" dirty="0" smtClean="0">
              <a:solidFill>
                <a:srgbClr val="000000"/>
              </a:solidFill>
              <a:cs typeface="Times New Roman" pitchFamily="18" charset="0"/>
            </a:endParaRPr>
          </a:p>
          <a:p>
            <a:pPr lvl="2" algn="just"/>
            <a:r>
              <a:rPr lang="el-GR" sz="2800" dirty="0" smtClean="0">
                <a:solidFill>
                  <a:srgbClr val="000000"/>
                </a:solidFill>
                <a:cs typeface="Times New Roman" pitchFamily="18" charset="0"/>
              </a:rPr>
              <a:t>κατά </a:t>
            </a:r>
            <a:r>
              <a:rPr lang="el-GR" sz="2800" dirty="0">
                <a:solidFill>
                  <a:srgbClr val="000000"/>
                </a:solidFill>
                <a:cs typeface="Times New Roman" pitchFamily="18" charset="0"/>
              </a:rPr>
              <a:t>τη διάρκεια της ζωής του </a:t>
            </a:r>
            <a:r>
              <a:rPr lang="el-GR" sz="2800" dirty="0" smtClean="0">
                <a:solidFill>
                  <a:srgbClr val="000000"/>
                </a:solidFill>
                <a:cs typeface="Times New Roman" pitchFamily="18" charset="0"/>
              </a:rPr>
              <a:t>δικαιώματος</a:t>
            </a:r>
            <a:r>
              <a:rPr lang="el-GR" sz="2800" dirty="0">
                <a:solidFill>
                  <a:srgbClr val="000000"/>
                </a:solidFill>
                <a:cs typeface="Times New Roman" pitchFamily="18" charset="0"/>
              </a:rPr>
              <a:t> </a:t>
            </a:r>
            <a:r>
              <a:rPr lang="el-GR" sz="2800" dirty="0" smtClean="0">
                <a:solidFill>
                  <a:srgbClr val="000000"/>
                </a:solidFill>
                <a:cs typeface="Times New Roman" pitchFamily="18" charset="0"/>
              </a:rPr>
              <a:t>– αμερικάνικου τύπου </a:t>
            </a:r>
          </a:p>
          <a:p>
            <a:pPr lvl="2" algn="just"/>
            <a:r>
              <a:rPr lang="el-GR" sz="2800" dirty="0" smtClean="0">
                <a:solidFill>
                  <a:srgbClr val="000000"/>
                </a:solidFill>
                <a:cs typeface="Times New Roman" pitchFamily="18" charset="0"/>
              </a:rPr>
              <a:t>στην ημερομηνία λήξης – ευρωπαϊκού τύπου. </a:t>
            </a:r>
            <a:endParaRPr lang="en-GB" sz="2800" dirty="0">
              <a:solidFill>
                <a:srgbClr val="000000"/>
              </a:solidFill>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animEffect transition="in" filter="dissolve">
                                      <p:cBhvr>
                                        <p:cTn id="7" dur="500"/>
                                        <p:tgtEl>
                                          <p:spTgt spid="11981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19811">
                                            <p:txEl>
                                              <p:pRg st="1" end="1"/>
                                            </p:txEl>
                                          </p:spTgt>
                                        </p:tgtEl>
                                        <p:attrNameLst>
                                          <p:attrName>style.visibility</p:attrName>
                                        </p:attrNameLst>
                                      </p:cBhvr>
                                      <p:to>
                                        <p:strVal val="visible"/>
                                      </p:to>
                                    </p:set>
                                    <p:animEffect transition="in" filter="dissolve">
                                      <p:cBhvr>
                                        <p:cTn id="10" dur="500"/>
                                        <p:tgtEl>
                                          <p:spTgt spid="119811">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19811">
                                            <p:txEl>
                                              <p:pRg st="2" end="2"/>
                                            </p:txEl>
                                          </p:spTgt>
                                        </p:tgtEl>
                                        <p:attrNameLst>
                                          <p:attrName>style.visibility</p:attrName>
                                        </p:attrNameLst>
                                      </p:cBhvr>
                                      <p:to>
                                        <p:strVal val="visible"/>
                                      </p:to>
                                    </p:set>
                                    <p:animEffect transition="in" filter="dissolve">
                                      <p:cBhvr>
                                        <p:cTn id="13" dur="500"/>
                                        <p:tgtEl>
                                          <p:spTgt spid="119811">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19811">
                                            <p:txEl>
                                              <p:pRg st="3" end="3"/>
                                            </p:txEl>
                                          </p:spTgt>
                                        </p:tgtEl>
                                        <p:attrNameLst>
                                          <p:attrName>style.visibility</p:attrName>
                                        </p:attrNameLst>
                                      </p:cBhvr>
                                      <p:to>
                                        <p:strVal val="visible"/>
                                      </p:to>
                                    </p:set>
                                    <p:animEffect transition="in" filter="dissolve">
                                      <p:cBhvr>
                                        <p:cTn id="16" dur="500"/>
                                        <p:tgtEl>
                                          <p:spTgt spid="1198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E75352CF-D935-4403-836F-7AE4BF213997}" type="slidenum">
              <a:rPr lang="en-US"/>
              <a:pPr/>
              <a:t>16</a:t>
            </a:fld>
            <a:endParaRPr lang="en-US"/>
          </a:p>
        </p:txBody>
      </p:sp>
      <p:sp>
        <p:nvSpPr>
          <p:cNvPr id="240642" name="Rectangle 2050"/>
          <p:cNvSpPr>
            <a:spLocks noGrp="1" noChangeArrowheads="1"/>
          </p:cNvSpPr>
          <p:nvPr>
            <p:ph type="title"/>
          </p:nvPr>
        </p:nvSpPr>
        <p:spPr/>
        <p:txBody>
          <a:bodyPr/>
          <a:lstStyle/>
          <a:p>
            <a:pPr algn="ctr"/>
            <a:r>
              <a:rPr lang="el-GR">
                <a:solidFill>
                  <a:srgbClr val="CC3300"/>
                </a:solidFill>
                <a:latin typeface="Times New Roman" pitchFamily="18" charset="0"/>
              </a:rPr>
              <a:t>Θέση Αγοράς Δικαιώματος</a:t>
            </a:r>
            <a:endParaRPr lang="el-GR" sz="4000" b="1">
              <a:solidFill>
                <a:srgbClr val="CC3300"/>
              </a:solidFill>
              <a:cs typeface="Times New Roman" pitchFamily="18" charset="0"/>
            </a:endParaRPr>
          </a:p>
        </p:txBody>
      </p:sp>
      <p:sp>
        <p:nvSpPr>
          <p:cNvPr id="240643" name="Rectangle 2051"/>
          <p:cNvSpPr>
            <a:spLocks noGrp="1" noChangeArrowheads="1"/>
          </p:cNvSpPr>
          <p:nvPr>
            <p:ph idx="1"/>
          </p:nvPr>
        </p:nvSpPr>
        <p:spPr>
          <a:xfrm>
            <a:off x="152400" y="1981200"/>
            <a:ext cx="8763000" cy="4151313"/>
          </a:xfrm>
        </p:spPr>
        <p:txBody>
          <a:bodyPr/>
          <a:lstStyle/>
          <a:p>
            <a:pPr algn="just"/>
            <a:r>
              <a:rPr lang="en-GB" dirty="0">
                <a:solidFill>
                  <a:srgbClr val="000000"/>
                </a:solidFill>
                <a:cs typeface="Times New Roman" pitchFamily="18" charset="0"/>
              </a:rPr>
              <a:t>Ο α</a:t>
            </a:r>
            <a:r>
              <a:rPr lang="en-GB" dirty="0" err="1">
                <a:solidFill>
                  <a:srgbClr val="000000"/>
                </a:solidFill>
                <a:cs typeface="Times New Roman" pitchFamily="18" charset="0"/>
              </a:rPr>
              <a:t>γορ</a:t>
            </a:r>
            <a:r>
              <a:rPr lang="en-GB" dirty="0">
                <a:solidFill>
                  <a:srgbClr val="000000"/>
                </a:solidFill>
                <a:cs typeface="Times New Roman" pitchFamily="18" charset="0"/>
              </a:rPr>
              <a:t>αστής ενός Δικαιώματος Προαίρεσης μπορεί να επιλέξει μεταξύ τριών δυνατών τρόπων δράσης:</a:t>
            </a:r>
          </a:p>
          <a:p>
            <a:pPr lvl="1" algn="just"/>
            <a:r>
              <a:rPr lang="en-GB" b="1" dirty="0">
                <a:solidFill>
                  <a:srgbClr val="000000"/>
                </a:solidFill>
                <a:cs typeface="Times New Roman" pitchFamily="18" charset="0"/>
              </a:rPr>
              <a:t>Να </a:t>
            </a:r>
            <a:r>
              <a:rPr lang="en-GB" b="1" dirty="0" err="1">
                <a:solidFill>
                  <a:srgbClr val="000000"/>
                </a:solidFill>
                <a:cs typeface="Times New Roman" pitchFamily="18" charset="0"/>
              </a:rPr>
              <a:t>εξ</a:t>
            </a:r>
            <a:r>
              <a:rPr lang="en-GB" b="1" dirty="0">
                <a:solidFill>
                  <a:srgbClr val="000000"/>
                </a:solidFill>
                <a:cs typeface="Times New Roman" pitchFamily="18" charset="0"/>
              </a:rPr>
              <a:t>ασκήσει το δικαίωμα (exercising)</a:t>
            </a:r>
          </a:p>
          <a:p>
            <a:pPr lvl="1" algn="just"/>
            <a:r>
              <a:rPr lang="en-GB" b="1" dirty="0">
                <a:solidFill>
                  <a:srgbClr val="000000"/>
                </a:solidFill>
                <a:cs typeface="Times New Roman" pitchFamily="18" charset="0"/>
              </a:rPr>
              <a:t>Να </a:t>
            </a:r>
            <a:r>
              <a:rPr lang="en-GB" b="1" dirty="0" err="1">
                <a:solidFill>
                  <a:srgbClr val="000000"/>
                </a:solidFill>
                <a:cs typeface="Times New Roman" pitchFamily="18" charset="0"/>
              </a:rPr>
              <a:t>κλείσει</a:t>
            </a:r>
            <a:r>
              <a:rPr lang="en-GB" b="1" dirty="0">
                <a:solidFill>
                  <a:srgbClr val="000000"/>
                </a:solidFill>
                <a:cs typeface="Times New Roman" pitchFamily="18" charset="0"/>
              </a:rPr>
              <a:t> </a:t>
            </a:r>
            <a:r>
              <a:rPr lang="en-GB" b="1" dirty="0" err="1">
                <a:solidFill>
                  <a:srgbClr val="000000"/>
                </a:solidFill>
                <a:cs typeface="Times New Roman" pitchFamily="18" charset="0"/>
              </a:rPr>
              <a:t>τη</a:t>
            </a:r>
            <a:r>
              <a:rPr lang="en-GB" b="1" dirty="0">
                <a:solidFill>
                  <a:srgbClr val="000000"/>
                </a:solidFill>
                <a:cs typeface="Times New Roman" pitchFamily="18" charset="0"/>
              </a:rPr>
              <a:t> </a:t>
            </a:r>
            <a:r>
              <a:rPr lang="en-GB" b="1" dirty="0" err="1">
                <a:solidFill>
                  <a:srgbClr val="000000"/>
                </a:solidFill>
                <a:cs typeface="Times New Roman" pitchFamily="18" charset="0"/>
              </a:rPr>
              <a:t>θέση</a:t>
            </a:r>
            <a:r>
              <a:rPr lang="en-GB" b="1" dirty="0">
                <a:solidFill>
                  <a:srgbClr val="000000"/>
                </a:solidFill>
                <a:cs typeface="Times New Roman" pitchFamily="18" charset="0"/>
              </a:rPr>
              <a:t> </a:t>
            </a:r>
            <a:r>
              <a:rPr lang="en-GB" b="1" dirty="0" err="1">
                <a:solidFill>
                  <a:srgbClr val="000000"/>
                </a:solidFill>
                <a:cs typeface="Times New Roman" pitchFamily="18" charset="0"/>
              </a:rPr>
              <a:t>του</a:t>
            </a:r>
            <a:r>
              <a:rPr lang="en-GB" b="1" dirty="0">
                <a:solidFill>
                  <a:srgbClr val="000000"/>
                </a:solidFill>
                <a:cs typeface="Times New Roman" pitchFamily="18" charset="0"/>
              </a:rPr>
              <a:t> (</a:t>
            </a:r>
            <a:r>
              <a:rPr lang="en-US" b="1" dirty="0">
                <a:solidFill>
                  <a:srgbClr val="000000"/>
                </a:solidFill>
                <a:cs typeface="Times New Roman" pitchFamily="18" charset="0"/>
              </a:rPr>
              <a:t>closing out</a:t>
            </a:r>
            <a:r>
              <a:rPr lang="en-GB" b="1" dirty="0">
                <a:solidFill>
                  <a:srgbClr val="000000"/>
                </a:solidFill>
                <a:cs typeface="Times New Roman" pitchFamily="18" charset="0"/>
              </a:rPr>
              <a:t>)</a:t>
            </a:r>
          </a:p>
          <a:p>
            <a:pPr lvl="1" algn="just"/>
            <a:r>
              <a:rPr lang="en-GB" b="1" dirty="0">
                <a:solidFill>
                  <a:srgbClr val="000000"/>
                </a:solidFill>
                <a:cs typeface="Times New Roman" pitchFamily="18" charset="0"/>
              </a:rPr>
              <a:t>Να α</a:t>
            </a:r>
            <a:r>
              <a:rPr lang="en-GB" b="1" dirty="0" err="1">
                <a:solidFill>
                  <a:srgbClr val="000000"/>
                </a:solidFill>
                <a:cs typeface="Times New Roman" pitchFamily="18" charset="0"/>
              </a:rPr>
              <a:t>φήσει</a:t>
            </a:r>
            <a:r>
              <a:rPr lang="en-GB" b="1" dirty="0">
                <a:solidFill>
                  <a:srgbClr val="000000"/>
                </a:solidFill>
                <a:cs typeface="Times New Roman" pitchFamily="18" charset="0"/>
              </a:rPr>
              <a:t> </a:t>
            </a:r>
            <a:r>
              <a:rPr lang="en-GB" b="1" dirty="0" err="1">
                <a:solidFill>
                  <a:srgbClr val="000000"/>
                </a:solidFill>
                <a:cs typeface="Times New Roman" pitchFamily="18" charset="0"/>
              </a:rPr>
              <a:t>το</a:t>
            </a:r>
            <a:r>
              <a:rPr lang="en-GB" b="1" dirty="0">
                <a:solidFill>
                  <a:srgbClr val="000000"/>
                </a:solidFill>
                <a:cs typeface="Times New Roman" pitchFamily="18" charset="0"/>
              </a:rPr>
              <a:t> </a:t>
            </a:r>
            <a:r>
              <a:rPr lang="en-GB" b="1" dirty="0" err="1">
                <a:solidFill>
                  <a:srgbClr val="000000"/>
                </a:solidFill>
                <a:cs typeface="Times New Roman" pitchFamily="18" charset="0"/>
              </a:rPr>
              <a:t>δικ</a:t>
            </a:r>
            <a:r>
              <a:rPr lang="en-GB" b="1" dirty="0">
                <a:solidFill>
                  <a:srgbClr val="000000"/>
                </a:solidFill>
                <a:cs typeface="Times New Roman" pitchFamily="18" charset="0"/>
              </a:rPr>
              <a:t>αίωμα να εκπνεύσει (expiration)</a:t>
            </a: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0643">
                                            <p:txEl>
                                              <p:pRg st="0" end="0"/>
                                            </p:txEl>
                                          </p:spTgt>
                                        </p:tgtEl>
                                        <p:attrNameLst>
                                          <p:attrName>style.visibility</p:attrName>
                                        </p:attrNameLst>
                                      </p:cBhvr>
                                      <p:to>
                                        <p:strVal val="visible"/>
                                      </p:to>
                                    </p:set>
                                    <p:animEffect transition="in" filter="dissolve">
                                      <p:cBhvr>
                                        <p:cTn id="7" dur="500"/>
                                        <p:tgtEl>
                                          <p:spTgt spid="24064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40643">
                                            <p:txEl>
                                              <p:pRg st="1" end="1"/>
                                            </p:txEl>
                                          </p:spTgt>
                                        </p:tgtEl>
                                        <p:attrNameLst>
                                          <p:attrName>style.visibility</p:attrName>
                                        </p:attrNameLst>
                                      </p:cBhvr>
                                      <p:to>
                                        <p:strVal val="visible"/>
                                      </p:to>
                                    </p:set>
                                    <p:animEffect transition="in" filter="dissolve">
                                      <p:cBhvr>
                                        <p:cTn id="10" dur="500"/>
                                        <p:tgtEl>
                                          <p:spTgt spid="24064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40643">
                                            <p:txEl>
                                              <p:pRg st="2" end="2"/>
                                            </p:txEl>
                                          </p:spTgt>
                                        </p:tgtEl>
                                        <p:attrNameLst>
                                          <p:attrName>style.visibility</p:attrName>
                                        </p:attrNameLst>
                                      </p:cBhvr>
                                      <p:to>
                                        <p:strVal val="visible"/>
                                      </p:to>
                                    </p:set>
                                    <p:animEffect transition="in" filter="dissolve">
                                      <p:cBhvr>
                                        <p:cTn id="13" dur="500"/>
                                        <p:tgtEl>
                                          <p:spTgt spid="24064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240643">
                                            <p:txEl>
                                              <p:pRg st="3" end="3"/>
                                            </p:txEl>
                                          </p:spTgt>
                                        </p:tgtEl>
                                        <p:attrNameLst>
                                          <p:attrName>style.visibility</p:attrName>
                                        </p:attrNameLst>
                                      </p:cBhvr>
                                      <p:to>
                                        <p:strVal val="visible"/>
                                      </p:to>
                                    </p:set>
                                    <p:animEffect transition="in" filter="dissolve">
                                      <p:cBhvr>
                                        <p:cTn id="16" dur="500"/>
                                        <p:tgtEl>
                                          <p:spTgt spid="2406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3"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43A95960-7F78-4C7A-96CC-BC3B62D415A1}" type="slidenum">
              <a:rPr lang="en-US"/>
              <a:pPr/>
              <a:t>17</a:t>
            </a:fld>
            <a:endParaRPr lang="en-US"/>
          </a:p>
        </p:txBody>
      </p:sp>
      <p:sp>
        <p:nvSpPr>
          <p:cNvPr id="243714" name="Rectangle 2"/>
          <p:cNvSpPr>
            <a:spLocks noGrp="1" noChangeArrowheads="1"/>
          </p:cNvSpPr>
          <p:nvPr>
            <p:ph type="title"/>
          </p:nvPr>
        </p:nvSpPr>
        <p:spPr>
          <a:xfrm>
            <a:off x="0" y="11088"/>
            <a:ext cx="9144000" cy="1473696"/>
          </a:xfrm>
          <a:solidFill>
            <a:schemeClr val="bg1"/>
          </a:solidFill>
        </p:spPr>
        <p:txBody>
          <a:bodyPr/>
          <a:lstStyle/>
          <a:p>
            <a:pPr algn="ctr"/>
            <a:r>
              <a:rPr lang="el-GR" b="1" dirty="0">
                <a:solidFill>
                  <a:srgbClr val="CC3300"/>
                </a:solidFill>
                <a:latin typeface="Arial" charset="0"/>
              </a:rPr>
              <a:t>Κ</a:t>
            </a:r>
            <a:r>
              <a:rPr lang="en-GB" b="1" dirty="0" err="1">
                <a:solidFill>
                  <a:srgbClr val="CC3300"/>
                </a:solidFill>
                <a:latin typeface="Arial" charset="0"/>
                <a:cs typeface="Times New Roman" pitchFamily="18" charset="0"/>
              </a:rPr>
              <a:t>λείσιμο</a:t>
            </a:r>
            <a:r>
              <a:rPr lang="en-GB" b="1" dirty="0">
                <a:solidFill>
                  <a:srgbClr val="CC3300"/>
                </a:solidFill>
                <a:latin typeface="Arial" charset="0"/>
                <a:cs typeface="Times New Roman" pitchFamily="18" charset="0"/>
              </a:rPr>
              <a:t> </a:t>
            </a:r>
            <a:r>
              <a:rPr lang="en-GB" b="1" dirty="0" err="1">
                <a:solidFill>
                  <a:srgbClr val="CC3300"/>
                </a:solidFill>
                <a:latin typeface="Arial" charset="0"/>
                <a:cs typeface="Times New Roman" pitchFamily="18" charset="0"/>
              </a:rPr>
              <a:t>μί</a:t>
            </a:r>
            <a:r>
              <a:rPr lang="en-GB" b="1" dirty="0">
                <a:solidFill>
                  <a:srgbClr val="CC3300"/>
                </a:solidFill>
                <a:latin typeface="Arial" charset="0"/>
                <a:cs typeface="Times New Roman" pitchFamily="18" charset="0"/>
              </a:rPr>
              <a:t>ας θέσης στα Δικαιώματα Προαίρεσης</a:t>
            </a:r>
            <a:endParaRPr lang="el-GR" b="1" dirty="0">
              <a:solidFill>
                <a:srgbClr val="CC3300"/>
              </a:solidFill>
              <a:latin typeface="Arial" charset="0"/>
              <a:cs typeface="Times New Roman" pitchFamily="18" charset="0"/>
            </a:endParaRPr>
          </a:p>
        </p:txBody>
      </p:sp>
      <p:sp>
        <p:nvSpPr>
          <p:cNvPr id="243715" name="Rectangle 3"/>
          <p:cNvSpPr>
            <a:spLocks noGrp="1" noChangeArrowheads="1"/>
          </p:cNvSpPr>
          <p:nvPr>
            <p:ph idx="1"/>
          </p:nvPr>
        </p:nvSpPr>
        <p:spPr>
          <a:xfrm>
            <a:off x="0" y="1628800"/>
            <a:ext cx="9144000" cy="5229200"/>
          </a:xfrm>
          <a:solidFill>
            <a:schemeClr val="bg1"/>
          </a:solidFill>
        </p:spPr>
        <p:txBody>
          <a:bodyPr/>
          <a:lstStyle/>
          <a:p>
            <a:pPr algn="just"/>
            <a:r>
              <a:rPr lang="en-GB" dirty="0" err="1">
                <a:solidFill>
                  <a:srgbClr val="000000"/>
                </a:solidFill>
                <a:cs typeface="Times New Roman" pitchFamily="18" charset="0"/>
              </a:rPr>
              <a:t>Τόσο</a:t>
            </a:r>
            <a:r>
              <a:rPr lang="en-GB" dirty="0">
                <a:solidFill>
                  <a:srgbClr val="000000"/>
                </a:solidFill>
                <a:cs typeface="Times New Roman" pitchFamily="18" charset="0"/>
              </a:rPr>
              <a:t> ο </a:t>
            </a:r>
            <a:r>
              <a:rPr lang="en-GB" b="1" dirty="0" smtClean="0">
                <a:solidFill>
                  <a:srgbClr val="0000FF"/>
                </a:solidFill>
                <a:cs typeface="Times New Roman" pitchFamily="18" charset="0"/>
              </a:rPr>
              <a:t>α</a:t>
            </a:r>
            <a:r>
              <a:rPr lang="en-GB" b="1" dirty="0" err="1" smtClean="0">
                <a:solidFill>
                  <a:srgbClr val="0000FF"/>
                </a:solidFill>
                <a:cs typeface="Times New Roman" pitchFamily="18" charset="0"/>
              </a:rPr>
              <a:t>γορ</a:t>
            </a:r>
            <a:r>
              <a:rPr lang="en-GB" b="1" dirty="0" smtClean="0">
                <a:solidFill>
                  <a:srgbClr val="0000FF"/>
                </a:solidFill>
                <a:cs typeface="Times New Roman" pitchFamily="18" charset="0"/>
              </a:rPr>
              <a:t>αστής</a:t>
            </a:r>
            <a:r>
              <a:rPr lang="el-GR" dirty="0" smtClean="0">
                <a:solidFill>
                  <a:srgbClr val="000000"/>
                </a:solidFill>
                <a:cs typeface="Times New Roman" pitchFamily="18" charset="0"/>
              </a:rPr>
              <a:t>,</a:t>
            </a:r>
            <a:r>
              <a:rPr lang="en-GB" dirty="0" smtClean="0">
                <a:solidFill>
                  <a:srgbClr val="000000"/>
                </a:solidFill>
                <a:cs typeface="Times New Roman" pitchFamily="18" charset="0"/>
              </a:rPr>
              <a:t> </a:t>
            </a:r>
            <a:r>
              <a:rPr lang="en-GB" dirty="0">
                <a:solidFill>
                  <a:srgbClr val="000000"/>
                </a:solidFill>
                <a:cs typeface="Times New Roman" pitchFamily="18" charset="0"/>
              </a:rPr>
              <a:t>όσο και ο </a:t>
            </a:r>
            <a:r>
              <a:rPr lang="en-GB" b="1" dirty="0">
                <a:solidFill>
                  <a:srgbClr val="0000FF"/>
                </a:solidFill>
                <a:cs typeface="Times New Roman" pitchFamily="18" charset="0"/>
              </a:rPr>
              <a:t>πωλητής</a:t>
            </a:r>
            <a:r>
              <a:rPr lang="en-GB" dirty="0">
                <a:solidFill>
                  <a:srgbClr val="000000"/>
                </a:solidFill>
                <a:cs typeface="Times New Roman" pitchFamily="18" charset="0"/>
              </a:rPr>
              <a:t> έχουν τη δυνατότητα να κλείσουν τη θέση που έχουν πάρει στα Δικαιώματα Προαίρεσης οποιαδήποτε στιγμή λαμβάνοντας μία αντίθετη θέση.</a:t>
            </a:r>
          </a:p>
          <a:p>
            <a:pPr algn="just"/>
            <a:r>
              <a:rPr lang="el-GR" dirty="0">
                <a:solidFill>
                  <a:srgbClr val="000000"/>
                </a:solidFill>
              </a:rPr>
              <a:t>Π.Χ. </a:t>
            </a:r>
            <a:r>
              <a:rPr lang="el-GR" dirty="0">
                <a:solidFill>
                  <a:srgbClr val="000000"/>
                </a:solidFill>
                <a:cs typeface="Times New Roman" pitchFamily="18" charset="0"/>
              </a:rPr>
              <a:t>ο αγοραστής ενός </a:t>
            </a:r>
            <a:r>
              <a:rPr lang="el-GR" i="1" dirty="0">
                <a:solidFill>
                  <a:srgbClr val="000000"/>
                </a:solidFill>
                <a:cs typeface="Times New Roman" pitchFamily="18" charset="0"/>
              </a:rPr>
              <a:t>Δικαιώματος αγοράς (</a:t>
            </a:r>
            <a:r>
              <a:rPr lang="en-US" i="1" dirty="0">
                <a:solidFill>
                  <a:srgbClr val="000000"/>
                </a:solidFill>
                <a:cs typeface="Times New Roman" pitchFamily="18" charset="0"/>
              </a:rPr>
              <a:t>call</a:t>
            </a:r>
            <a:r>
              <a:rPr lang="el-GR" i="1" dirty="0">
                <a:solidFill>
                  <a:srgbClr val="000000"/>
                </a:solidFill>
                <a:cs typeface="Times New Roman" pitchFamily="18" charset="0"/>
              </a:rPr>
              <a:t>) </a:t>
            </a:r>
            <a:r>
              <a:rPr lang="el-GR" dirty="0">
                <a:solidFill>
                  <a:srgbClr val="000000"/>
                </a:solidFill>
                <a:cs typeface="Times New Roman" pitchFamily="18" charset="0"/>
              </a:rPr>
              <a:t>μπορεί να κλείσει τη θέση του λαμβάνοντας μία θέση </a:t>
            </a:r>
            <a:r>
              <a:rPr lang="el-GR" i="1" dirty="0">
                <a:solidFill>
                  <a:srgbClr val="000000"/>
                </a:solidFill>
                <a:cs typeface="Times New Roman" pitchFamily="18" charset="0"/>
              </a:rPr>
              <a:t>Πώλησης ενός δικαιώματος αγοράς (</a:t>
            </a:r>
            <a:r>
              <a:rPr lang="el-GR" i="1" dirty="0" err="1">
                <a:solidFill>
                  <a:srgbClr val="000000"/>
                </a:solidFill>
                <a:cs typeface="Times New Roman" pitchFamily="18" charset="0"/>
              </a:rPr>
              <a:t>Call</a:t>
            </a:r>
            <a:r>
              <a:rPr lang="el-GR" i="1" dirty="0">
                <a:solidFill>
                  <a:srgbClr val="000000"/>
                </a:solidFill>
                <a:cs typeface="Times New Roman" pitchFamily="18" charset="0"/>
              </a:rPr>
              <a:t>) </a:t>
            </a:r>
            <a:r>
              <a:rPr lang="el-GR" dirty="0">
                <a:solidFill>
                  <a:srgbClr val="000000"/>
                </a:solidFill>
                <a:cs typeface="Times New Roman" pitchFamily="18" charset="0"/>
              </a:rPr>
              <a:t>της ίδιας τιμής εξάσκησης και ημερομηνίας λήξης. </a:t>
            </a:r>
            <a:endParaRPr lang="en-GB" dirty="0">
              <a:solidFill>
                <a:srgbClr val="000000"/>
              </a:solidFill>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3715">
                                            <p:txEl>
                                              <p:pRg st="0" end="0"/>
                                            </p:txEl>
                                          </p:spTgt>
                                        </p:tgtEl>
                                        <p:attrNameLst>
                                          <p:attrName>style.visibility</p:attrName>
                                        </p:attrNameLst>
                                      </p:cBhvr>
                                      <p:to>
                                        <p:strVal val="visible"/>
                                      </p:to>
                                    </p:set>
                                    <p:animEffect transition="in" filter="dissolve">
                                      <p:cBhvr>
                                        <p:cTn id="7" dur="500"/>
                                        <p:tgtEl>
                                          <p:spTgt spid="2437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3715">
                                            <p:txEl>
                                              <p:pRg st="1" end="1"/>
                                            </p:txEl>
                                          </p:spTgt>
                                        </p:tgtEl>
                                        <p:attrNameLst>
                                          <p:attrName>style.visibility</p:attrName>
                                        </p:attrNameLst>
                                      </p:cBhvr>
                                      <p:to>
                                        <p:strVal val="visible"/>
                                      </p:to>
                                    </p:set>
                                    <p:animEffect transition="in" filter="dissolve">
                                      <p:cBhvr>
                                        <p:cTn id="12" dur="500"/>
                                        <p:tgtEl>
                                          <p:spTgt spid="2437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5"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259457FE-1D74-4E14-A82B-3F0859A69DCA}" type="slidenum">
              <a:rPr lang="en-US"/>
              <a:pPr/>
              <a:t>18</a:t>
            </a:fld>
            <a:endParaRPr lang="en-US"/>
          </a:p>
        </p:txBody>
      </p:sp>
      <p:sp>
        <p:nvSpPr>
          <p:cNvPr id="120834" name="Rectangle 2"/>
          <p:cNvSpPr>
            <a:spLocks noGrp="1" noChangeArrowheads="1"/>
          </p:cNvSpPr>
          <p:nvPr>
            <p:ph type="title"/>
          </p:nvPr>
        </p:nvSpPr>
        <p:spPr>
          <a:xfrm>
            <a:off x="755576" y="332656"/>
            <a:ext cx="7793037" cy="1143000"/>
          </a:xfrm>
        </p:spPr>
        <p:txBody>
          <a:bodyPr/>
          <a:lstStyle/>
          <a:p>
            <a:pPr algn="ctr"/>
            <a:r>
              <a:rPr lang="el-GR" dirty="0">
                <a:solidFill>
                  <a:srgbClr val="CC3300"/>
                </a:solidFill>
                <a:latin typeface="Times New Roman" pitchFamily="18" charset="0"/>
              </a:rPr>
              <a:t>Θέση Αγοράς Δικαιώματος</a:t>
            </a:r>
            <a:endParaRPr lang="en-GB" dirty="0">
              <a:solidFill>
                <a:srgbClr val="CC3300"/>
              </a:solidFill>
              <a:latin typeface="Times New Roman" pitchFamily="18" charset="0"/>
            </a:endParaRPr>
          </a:p>
        </p:txBody>
      </p:sp>
      <p:sp>
        <p:nvSpPr>
          <p:cNvPr id="120835" name="Rectangle 3"/>
          <p:cNvSpPr>
            <a:spLocks noGrp="1" noChangeArrowheads="1"/>
          </p:cNvSpPr>
          <p:nvPr>
            <p:ph idx="1"/>
          </p:nvPr>
        </p:nvSpPr>
        <p:spPr>
          <a:xfrm>
            <a:off x="0" y="1916832"/>
            <a:ext cx="9144000" cy="4941168"/>
          </a:xfrm>
        </p:spPr>
        <p:txBody>
          <a:bodyPr/>
          <a:lstStyle/>
          <a:p>
            <a:pPr algn="just"/>
            <a:r>
              <a:rPr lang="el-GR" dirty="0">
                <a:solidFill>
                  <a:srgbClr val="000000"/>
                </a:solidFill>
              </a:rPr>
              <a:t>Ο Κύριος Γεωργίου αναμένει ότι η μετοχή της κατασκευαστικής εταιρίας ΑΒΝ θα κινηθεί θετικά αφού θεωρεί σχεδόν σίγουρη την ανάληψη ενός πολύ μεγάλου έργου από μέρους της εταιρίας.</a:t>
            </a:r>
            <a:endParaRPr lang="en-GB" dirty="0">
              <a:solidFill>
                <a:srgbClr val="000000"/>
              </a:solidFill>
            </a:endParaRPr>
          </a:p>
          <a:p>
            <a:pPr algn="just"/>
            <a:r>
              <a:rPr lang="el-GR" dirty="0">
                <a:solidFill>
                  <a:srgbClr val="000000"/>
                </a:solidFill>
              </a:rPr>
              <a:t>Τρέχουσα Τιμή ΑΒΝ = </a:t>
            </a:r>
            <a:r>
              <a:rPr lang="el-GR" dirty="0" smtClean="0">
                <a:solidFill>
                  <a:srgbClr val="000000"/>
                </a:solidFill>
              </a:rPr>
              <a:t>10 Ευρώ. </a:t>
            </a:r>
            <a:endParaRPr lang="en-GB" dirty="0">
              <a:solidFill>
                <a:srgbClr val="000000"/>
              </a:solidFill>
            </a:endParaRPr>
          </a:p>
          <a:p>
            <a:pPr algn="just"/>
            <a:r>
              <a:rPr lang="el-GR" dirty="0">
                <a:solidFill>
                  <a:srgbClr val="000000"/>
                </a:solidFill>
              </a:rPr>
              <a:t>Τιμή άσκησης ΑΒΝ = </a:t>
            </a:r>
            <a:r>
              <a:rPr lang="el-GR" dirty="0" smtClean="0">
                <a:solidFill>
                  <a:srgbClr val="000000"/>
                </a:solidFill>
              </a:rPr>
              <a:t>10 Ευρώ</a:t>
            </a:r>
            <a:endParaRPr lang="en-GB" dirty="0">
              <a:solidFill>
                <a:srgbClr val="000000"/>
              </a:solidFill>
            </a:endParaRPr>
          </a:p>
          <a:p>
            <a:pPr algn="just"/>
            <a:r>
              <a:rPr lang="el-GR" dirty="0">
                <a:solidFill>
                  <a:srgbClr val="000000"/>
                </a:solidFill>
              </a:rPr>
              <a:t>Τιμή Δικαιώματος = </a:t>
            </a:r>
            <a:r>
              <a:rPr lang="el-GR" dirty="0" smtClean="0">
                <a:solidFill>
                  <a:srgbClr val="000000"/>
                </a:solidFill>
              </a:rPr>
              <a:t> 0.5 Ευρώ</a:t>
            </a:r>
            <a:endParaRPr lang="en-GB" dirty="0">
              <a:solidFill>
                <a:srgbClr val="000000"/>
              </a:solidFill>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Effect transition="in" filter="dissolve">
                                      <p:cBhvr>
                                        <p:cTn id="7" dur="500"/>
                                        <p:tgtEl>
                                          <p:spTgt spid="1208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0835">
                                            <p:txEl>
                                              <p:pRg st="1" end="1"/>
                                            </p:txEl>
                                          </p:spTgt>
                                        </p:tgtEl>
                                        <p:attrNameLst>
                                          <p:attrName>style.visibility</p:attrName>
                                        </p:attrNameLst>
                                      </p:cBhvr>
                                      <p:to>
                                        <p:strVal val="visible"/>
                                      </p:to>
                                    </p:set>
                                    <p:animEffect transition="in" filter="dissolve">
                                      <p:cBhvr>
                                        <p:cTn id="12" dur="500"/>
                                        <p:tgtEl>
                                          <p:spTgt spid="1208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0835">
                                            <p:txEl>
                                              <p:pRg st="2" end="2"/>
                                            </p:txEl>
                                          </p:spTgt>
                                        </p:tgtEl>
                                        <p:attrNameLst>
                                          <p:attrName>style.visibility</p:attrName>
                                        </p:attrNameLst>
                                      </p:cBhvr>
                                      <p:to>
                                        <p:strVal val="visible"/>
                                      </p:to>
                                    </p:set>
                                    <p:animEffect transition="in" filter="dissolve">
                                      <p:cBhvr>
                                        <p:cTn id="17" dur="500"/>
                                        <p:tgtEl>
                                          <p:spTgt spid="1208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0835">
                                            <p:txEl>
                                              <p:pRg st="3" end="3"/>
                                            </p:txEl>
                                          </p:spTgt>
                                        </p:tgtEl>
                                        <p:attrNameLst>
                                          <p:attrName>style.visibility</p:attrName>
                                        </p:attrNameLst>
                                      </p:cBhvr>
                                      <p:to>
                                        <p:strVal val="visible"/>
                                      </p:to>
                                    </p:set>
                                    <p:animEffect transition="in" filter="dissolve">
                                      <p:cBhvr>
                                        <p:cTn id="22" dur="500"/>
                                        <p:tgtEl>
                                          <p:spTgt spid="1208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746F59B3-3D5A-43C5-9CDF-59C548D061FD}" type="slidenum">
              <a:rPr lang="en-US"/>
              <a:pPr/>
              <a:t>19</a:t>
            </a:fld>
            <a:endParaRPr lang="en-US"/>
          </a:p>
        </p:txBody>
      </p:sp>
      <p:sp>
        <p:nvSpPr>
          <p:cNvPr id="121858" name="Rectangle 2"/>
          <p:cNvSpPr>
            <a:spLocks noGrp="1" noChangeArrowheads="1"/>
          </p:cNvSpPr>
          <p:nvPr>
            <p:ph type="title"/>
          </p:nvPr>
        </p:nvSpPr>
        <p:spPr/>
        <p:txBody>
          <a:bodyPr/>
          <a:lstStyle/>
          <a:p>
            <a:pPr algn="ctr"/>
            <a:r>
              <a:rPr lang="el-GR">
                <a:solidFill>
                  <a:srgbClr val="CC3300"/>
                </a:solidFill>
                <a:latin typeface="Times New Roman" pitchFamily="18" charset="0"/>
              </a:rPr>
              <a:t>Θέση Αγοράς Δικαιώματος</a:t>
            </a:r>
            <a:endParaRPr lang="en-GB">
              <a:solidFill>
                <a:srgbClr val="CC3300"/>
              </a:solidFill>
              <a:latin typeface="Times New Roman" pitchFamily="18" charset="0"/>
            </a:endParaRPr>
          </a:p>
        </p:txBody>
      </p:sp>
      <p:graphicFrame>
        <p:nvGraphicFramePr>
          <p:cNvPr id="3" name="Πίνακας 2"/>
          <p:cNvGraphicFramePr>
            <a:graphicFrameLocks noGrp="1"/>
          </p:cNvGraphicFramePr>
          <p:nvPr>
            <p:extLst>
              <p:ext uri="{D42A27DB-BD31-4B8C-83A1-F6EECF244321}">
                <p14:modId xmlns:p14="http://schemas.microsoft.com/office/powerpoint/2010/main" xmlns="" val="1208821141"/>
              </p:ext>
            </p:extLst>
          </p:nvPr>
        </p:nvGraphicFramePr>
        <p:xfrm>
          <a:off x="395536" y="2132857"/>
          <a:ext cx="8424936" cy="4618730"/>
        </p:xfrm>
        <a:graphic>
          <a:graphicData uri="http://schemas.openxmlformats.org/drawingml/2006/table">
            <a:tbl>
              <a:tblPr>
                <a:tableStyleId>{5C22544A-7EE6-4342-B048-85BDC9FD1C3A}</a:tableStyleId>
              </a:tblPr>
              <a:tblGrid>
                <a:gridCol w="2337555"/>
                <a:gridCol w="2873244"/>
                <a:gridCol w="3214137"/>
              </a:tblGrid>
              <a:tr h="461873">
                <a:tc>
                  <a:txBody>
                    <a:bodyPr/>
                    <a:lstStyle/>
                    <a:p>
                      <a:pPr algn="ctr" fontAlgn="b"/>
                      <a:r>
                        <a:rPr lang="el-GR" sz="2800" u="none" strike="noStrike" dirty="0">
                          <a:effectLst/>
                        </a:rPr>
                        <a:t>Μετοχή </a:t>
                      </a:r>
                      <a:endParaRPr lang="el-GR" sz="2800" b="0" i="0" u="none" strike="noStrike" dirty="0">
                        <a:effectLst/>
                        <a:latin typeface="Arial"/>
                      </a:endParaRPr>
                    </a:p>
                  </a:txBody>
                  <a:tcPr marL="6350" marR="6350" marT="6350" marB="0" anchor="b"/>
                </a:tc>
                <a:tc>
                  <a:txBody>
                    <a:bodyPr/>
                    <a:lstStyle/>
                    <a:p>
                      <a:pPr algn="ctr" fontAlgn="b"/>
                      <a:r>
                        <a:rPr lang="el-GR" sz="2800" u="none" strike="noStrike">
                          <a:effectLst/>
                        </a:rPr>
                        <a:t>Αποτέλεσμα</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Καθαρή Θέση</a:t>
                      </a:r>
                      <a:endParaRPr lang="el-GR" sz="2800" b="0" i="0" u="none" strike="noStrike">
                        <a:effectLst/>
                        <a:latin typeface="Arial"/>
                      </a:endParaRPr>
                    </a:p>
                  </a:txBody>
                  <a:tcPr marL="6350" marR="6350" marT="6350" marB="0" anchor="b"/>
                </a:tc>
              </a:tr>
              <a:tr h="461873">
                <a:tc>
                  <a:txBody>
                    <a:bodyPr/>
                    <a:lstStyle/>
                    <a:p>
                      <a:pPr algn="ctr" fontAlgn="b"/>
                      <a:r>
                        <a:rPr lang="el-GR" sz="2800" u="none" strike="noStrike" dirty="0">
                          <a:effectLst/>
                        </a:rPr>
                        <a:t>8</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0</a:t>
                      </a:r>
                      <a:endParaRPr lang="el-GR" sz="2800" b="0" i="0" u="none" strike="noStrike" dirty="0">
                        <a:effectLst/>
                        <a:latin typeface="Arial"/>
                      </a:endParaRPr>
                    </a:p>
                  </a:txBody>
                  <a:tcPr marL="6350" marR="6350" marT="6350" marB="0" anchor="b"/>
                </a:tc>
                <a:tc>
                  <a:txBody>
                    <a:bodyPr/>
                    <a:lstStyle/>
                    <a:p>
                      <a:pPr algn="ctr" fontAlgn="b"/>
                      <a:r>
                        <a:rPr lang="el-GR" sz="2800" u="none" strike="noStrike">
                          <a:effectLst/>
                        </a:rPr>
                        <a:t>-0.5</a:t>
                      </a:r>
                      <a:endParaRPr lang="el-GR" sz="2800" b="0" i="0" u="none" strike="noStrike">
                        <a:effectLst/>
                        <a:latin typeface="Arial"/>
                      </a:endParaRPr>
                    </a:p>
                  </a:txBody>
                  <a:tcPr marL="6350" marR="6350" marT="6350" marB="0" anchor="b"/>
                </a:tc>
              </a:tr>
              <a:tr h="461873">
                <a:tc>
                  <a:txBody>
                    <a:bodyPr/>
                    <a:lstStyle/>
                    <a:p>
                      <a:pPr algn="ctr" fontAlgn="b"/>
                      <a:r>
                        <a:rPr lang="el-GR" sz="2800" u="none" strike="noStrike">
                          <a:effectLst/>
                        </a:rPr>
                        <a:t>8.5</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0</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-0.5</a:t>
                      </a:r>
                      <a:endParaRPr lang="el-GR" sz="2800" b="0" i="0" u="none" strike="noStrike" dirty="0">
                        <a:effectLst/>
                        <a:latin typeface="Arial"/>
                      </a:endParaRPr>
                    </a:p>
                  </a:txBody>
                  <a:tcPr marL="6350" marR="6350" marT="6350" marB="0" anchor="b"/>
                </a:tc>
              </a:tr>
              <a:tr h="461873">
                <a:tc>
                  <a:txBody>
                    <a:bodyPr/>
                    <a:lstStyle/>
                    <a:p>
                      <a:pPr algn="ctr" fontAlgn="b"/>
                      <a:r>
                        <a:rPr lang="el-GR" sz="2800" u="none" strike="noStrike">
                          <a:effectLst/>
                        </a:rPr>
                        <a:t>9</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0</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-0.5</a:t>
                      </a:r>
                      <a:endParaRPr lang="el-GR" sz="2800" b="0" i="0" u="none" strike="noStrike" dirty="0">
                        <a:effectLst/>
                        <a:latin typeface="Arial"/>
                      </a:endParaRPr>
                    </a:p>
                  </a:txBody>
                  <a:tcPr marL="6350" marR="6350" marT="6350" marB="0" anchor="b"/>
                </a:tc>
              </a:tr>
              <a:tr h="461873">
                <a:tc>
                  <a:txBody>
                    <a:bodyPr/>
                    <a:lstStyle/>
                    <a:p>
                      <a:pPr algn="ctr" fontAlgn="b"/>
                      <a:r>
                        <a:rPr lang="el-GR" sz="2800" u="none" strike="noStrike">
                          <a:effectLst/>
                        </a:rPr>
                        <a:t>9.5</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0</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-0.5</a:t>
                      </a:r>
                      <a:endParaRPr lang="el-GR" sz="2800" b="0" i="0" u="none" strike="noStrike" dirty="0">
                        <a:effectLst/>
                        <a:latin typeface="Arial"/>
                      </a:endParaRPr>
                    </a:p>
                  </a:txBody>
                  <a:tcPr marL="6350" marR="6350" marT="6350" marB="0" anchor="b"/>
                </a:tc>
              </a:tr>
              <a:tr h="461873">
                <a:tc>
                  <a:txBody>
                    <a:bodyPr/>
                    <a:lstStyle/>
                    <a:p>
                      <a:pPr algn="ctr" fontAlgn="b"/>
                      <a:r>
                        <a:rPr lang="el-GR" sz="2800" b="1" u="none" strike="noStrike" dirty="0">
                          <a:solidFill>
                            <a:srgbClr val="FF0000"/>
                          </a:solidFill>
                          <a:effectLst/>
                        </a:rPr>
                        <a:t>10</a:t>
                      </a:r>
                      <a:endParaRPr lang="el-GR" sz="2800" b="1" i="0" u="none" strike="noStrike" dirty="0">
                        <a:solidFill>
                          <a:srgbClr val="FF0000"/>
                        </a:solidFill>
                        <a:effectLst/>
                        <a:latin typeface="Arial"/>
                      </a:endParaRPr>
                    </a:p>
                  </a:txBody>
                  <a:tcPr marL="6350" marR="6350" marT="6350" marB="0" anchor="b"/>
                </a:tc>
                <a:tc>
                  <a:txBody>
                    <a:bodyPr/>
                    <a:lstStyle/>
                    <a:p>
                      <a:pPr algn="ctr" fontAlgn="b"/>
                      <a:r>
                        <a:rPr lang="el-GR" sz="2800" u="none" strike="noStrike" dirty="0">
                          <a:effectLst/>
                        </a:rPr>
                        <a:t>0</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-0.5</a:t>
                      </a:r>
                      <a:endParaRPr lang="el-GR" sz="2800" b="0" i="0" u="none" strike="noStrike" dirty="0">
                        <a:effectLst/>
                        <a:latin typeface="Arial"/>
                      </a:endParaRPr>
                    </a:p>
                  </a:txBody>
                  <a:tcPr marL="6350" marR="6350" marT="6350" marB="0" anchor="b"/>
                </a:tc>
              </a:tr>
              <a:tr h="461873">
                <a:tc>
                  <a:txBody>
                    <a:bodyPr/>
                    <a:lstStyle/>
                    <a:p>
                      <a:pPr algn="ctr" fontAlgn="b"/>
                      <a:r>
                        <a:rPr lang="el-GR" sz="2800" u="none" strike="noStrike">
                          <a:effectLst/>
                        </a:rPr>
                        <a:t>10.5</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0.5</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0</a:t>
                      </a:r>
                      <a:endParaRPr lang="el-GR" sz="2800" b="0" i="0" u="none" strike="noStrike" dirty="0">
                        <a:effectLst/>
                        <a:latin typeface="Arial"/>
                      </a:endParaRPr>
                    </a:p>
                  </a:txBody>
                  <a:tcPr marL="6350" marR="6350" marT="6350" marB="0" anchor="b"/>
                </a:tc>
              </a:tr>
              <a:tr h="461873">
                <a:tc>
                  <a:txBody>
                    <a:bodyPr/>
                    <a:lstStyle/>
                    <a:p>
                      <a:pPr algn="ctr" fontAlgn="b"/>
                      <a:r>
                        <a:rPr lang="el-GR" sz="2800" u="none" strike="noStrike">
                          <a:effectLst/>
                        </a:rPr>
                        <a:t>11</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1</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0.5</a:t>
                      </a:r>
                      <a:endParaRPr lang="el-GR" sz="2800" b="0" i="0" u="none" strike="noStrike" dirty="0">
                        <a:effectLst/>
                        <a:latin typeface="Arial"/>
                      </a:endParaRPr>
                    </a:p>
                  </a:txBody>
                  <a:tcPr marL="6350" marR="6350" marT="6350" marB="0" anchor="b"/>
                </a:tc>
              </a:tr>
              <a:tr h="461873">
                <a:tc>
                  <a:txBody>
                    <a:bodyPr/>
                    <a:lstStyle/>
                    <a:p>
                      <a:pPr algn="ctr" fontAlgn="b"/>
                      <a:r>
                        <a:rPr lang="el-GR" sz="2800" u="none" strike="noStrike">
                          <a:effectLst/>
                        </a:rPr>
                        <a:t>11.5</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1.5</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1</a:t>
                      </a:r>
                      <a:endParaRPr lang="el-GR" sz="2800" b="0" i="0" u="none" strike="noStrike" dirty="0">
                        <a:effectLst/>
                        <a:latin typeface="Arial"/>
                      </a:endParaRPr>
                    </a:p>
                  </a:txBody>
                  <a:tcPr marL="6350" marR="6350" marT="6350" marB="0" anchor="b"/>
                </a:tc>
              </a:tr>
              <a:tr h="461873">
                <a:tc>
                  <a:txBody>
                    <a:bodyPr/>
                    <a:lstStyle/>
                    <a:p>
                      <a:pPr algn="ctr" fontAlgn="b"/>
                      <a:r>
                        <a:rPr lang="el-GR" sz="2800" u="none" strike="noStrike" dirty="0">
                          <a:effectLst/>
                        </a:rPr>
                        <a:t>12</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2</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1.5</a:t>
                      </a:r>
                      <a:endParaRPr lang="el-GR" sz="2800" b="0" i="0" u="none" strike="noStrike" dirty="0">
                        <a:effectLst/>
                        <a:latin typeface="Arial"/>
                      </a:endParaRPr>
                    </a:p>
                  </a:txBody>
                  <a:tcPr marL="6350" marR="6350" marT="6350" marB="0" anchor="b"/>
                </a:tc>
              </a:tr>
            </a:tbl>
          </a:graphicData>
        </a:graphic>
      </p:graphicFrame>
    </p:spTree>
  </p:cSld>
  <p:clrMapOvr>
    <a:masterClrMapping/>
  </p:clrMapOvr>
  <p:transition spd="med">
    <p:random/>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8BE6BED4-7E51-4774-8537-52FDE0F35C15}" type="slidenum">
              <a:rPr lang="en-US"/>
              <a:pPr/>
              <a:t>2</a:t>
            </a:fld>
            <a:endParaRPr lang="en-US"/>
          </a:p>
        </p:txBody>
      </p:sp>
      <p:sp>
        <p:nvSpPr>
          <p:cNvPr id="352258" name="Rectangle 2"/>
          <p:cNvSpPr>
            <a:spLocks noGrp="1" noChangeArrowheads="1"/>
          </p:cNvSpPr>
          <p:nvPr>
            <p:ph type="title"/>
          </p:nvPr>
        </p:nvSpPr>
        <p:spPr>
          <a:xfrm>
            <a:off x="1043608" y="116632"/>
            <a:ext cx="7154862" cy="1143000"/>
          </a:xfrm>
        </p:spPr>
        <p:txBody>
          <a:bodyPr/>
          <a:lstStyle/>
          <a:p>
            <a:pPr algn="ctr"/>
            <a:r>
              <a:rPr lang="el-GR" b="1" dirty="0">
                <a:solidFill>
                  <a:srgbClr val="CC3300"/>
                </a:solidFill>
                <a:latin typeface="Times New Roman" pitchFamily="18" charset="0"/>
              </a:rPr>
              <a:t>Δικαιώματα (</a:t>
            </a:r>
            <a:r>
              <a:rPr lang="en-US" b="1" dirty="0">
                <a:solidFill>
                  <a:srgbClr val="CC3300"/>
                </a:solidFill>
                <a:latin typeface="Times New Roman" pitchFamily="18" charset="0"/>
              </a:rPr>
              <a:t>option)</a:t>
            </a:r>
            <a:r>
              <a:rPr lang="en-GB" b="1" dirty="0">
                <a:solidFill>
                  <a:srgbClr val="CC3300"/>
                </a:solidFill>
                <a:latin typeface="Times New Roman" pitchFamily="18" charset="0"/>
                <a:cs typeface="Times New Roman" pitchFamily="18" charset="0"/>
              </a:rPr>
              <a:t> </a:t>
            </a:r>
          </a:p>
        </p:txBody>
      </p:sp>
      <p:sp>
        <p:nvSpPr>
          <p:cNvPr id="352259" name="Rectangle 3"/>
          <p:cNvSpPr>
            <a:spLocks noGrp="1" noChangeArrowheads="1"/>
          </p:cNvSpPr>
          <p:nvPr>
            <p:ph idx="1"/>
          </p:nvPr>
        </p:nvSpPr>
        <p:spPr>
          <a:xfrm>
            <a:off x="0" y="2057400"/>
            <a:ext cx="8839200" cy="3733800"/>
          </a:xfrm>
        </p:spPr>
        <p:txBody>
          <a:bodyPr/>
          <a:lstStyle/>
          <a:p>
            <a:pPr algn="just">
              <a:lnSpc>
                <a:spcPct val="110000"/>
              </a:lnSpc>
              <a:buFont typeface="Wingdings" pitchFamily="2" charset="2"/>
              <a:buChar char="Ø"/>
            </a:pPr>
            <a:r>
              <a:rPr lang="el-GR" sz="2800" dirty="0">
                <a:solidFill>
                  <a:srgbClr val="000000"/>
                </a:solidFill>
                <a:latin typeface="Times New Roman" pitchFamily="18" charset="0"/>
              </a:rPr>
              <a:t>Έ</a:t>
            </a:r>
            <a:r>
              <a:rPr lang="el-GR" sz="2800" dirty="0">
                <a:solidFill>
                  <a:srgbClr val="000000"/>
                </a:solidFill>
                <a:latin typeface="Times New Roman" pitchFamily="18" charset="0"/>
                <a:cs typeface="Times New Roman" pitchFamily="18" charset="0"/>
              </a:rPr>
              <a:t>να συμβόλαιο Δικαιώματος Προαίρεσης </a:t>
            </a:r>
            <a:r>
              <a:rPr lang="el-GR" sz="2800" b="1" dirty="0">
                <a:solidFill>
                  <a:srgbClr val="FF0000"/>
                </a:solidFill>
                <a:latin typeface="Times New Roman" pitchFamily="18" charset="0"/>
                <a:cs typeface="Times New Roman" pitchFamily="18" charset="0"/>
              </a:rPr>
              <a:t>δίνει στον αγοραστή τον δικαίωμα </a:t>
            </a:r>
            <a:r>
              <a:rPr lang="el-GR" sz="2800" dirty="0">
                <a:solidFill>
                  <a:srgbClr val="000000"/>
                </a:solidFill>
                <a:latin typeface="Times New Roman" pitchFamily="18" charset="0"/>
                <a:cs typeface="Times New Roman" pitchFamily="18" charset="0"/>
              </a:rPr>
              <a:t>(</a:t>
            </a:r>
            <a:r>
              <a:rPr lang="el-GR" sz="2800" b="1" dirty="0">
                <a:solidFill>
                  <a:srgbClr val="0000FF"/>
                </a:solidFill>
                <a:latin typeface="Times New Roman" pitchFamily="18" charset="0"/>
                <a:cs typeface="Times New Roman" pitchFamily="18" charset="0"/>
              </a:rPr>
              <a:t>αλλά όχι την υποχρέωση</a:t>
            </a:r>
            <a:r>
              <a:rPr lang="el-GR" sz="2800" dirty="0" smtClean="0">
                <a:solidFill>
                  <a:srgbClr val="000000"/>
                </a:solidFill>
                <a:latin typeface="Times New Roman" pitchFamily="18" charset="0"/>
                <a:cs typeface="Times New Roman" pitchFamily="18" charset="0"/>
              </a:rPr>
              <a:t>) να </a:t>
            </a:r>
            <a:r>
              <a:rPr lang="el-GR" sz="2800" dirty="0">
                <a:solidFill>
                  <a:srgbClr val="000000"/>
                </a:solidFill>
                <a:latin typeface="Times New Roman" pitchFamily="18" charset="0"/>
                <a:cs typeface="Times New Roman" pitchFamily="18" charset="0"/>
              </a:rPr>
              <a:t>απαιτήσει την παράδοση ή</a:t>
            </a:r>
            <a:r>
              <a:rPr lang="el-GR" sz="2800" dirty="0" smtClean="0">
                <a:solidFill>
                  <a:srgbClr val="000000"/>
                </a:solidFill>
                <a:latin typeface="Times New Roman" pitchFamily="18" charset="0"/>
                <a:cs typeface="Times New Roman" pitchFamily="18" charset="0"/>
              </a:rPr>
              <a:t> </a:t>
            </a:r>
            <a:r>
              <a:rPr lang="el-GR" sz="2800" dirty="0">
                <a:solidFill>
                  <a:srgbClr val="000000"/>
                </a:solidFill>
                <a:latin typeface="Times New Roman" pitchFamily="18" charset="0"/>
                <a:cs typeface="Times New Roman" pitchFamily="18" charset="0"/>
              </a:rPr>
              <a:t>να παραδώσει </a:t>
            </a:r>
            <a:r>
              <a:rPr lang="el-GR" sz="2800" dirty="0" smtClean="0">
                <a:solidFill>
                  <a:srgbClr val="000000"/>
                </a:solidFill>
                <a:latin typeface="Times New Roman" pitchFamily="18" charset="0"/>
                <a:cs typeface="Times New Roman" pitchFamily="18" charset="0"/>
              </a:rPr>
              <a:t>ένα καθορισμένο αγαθό </a:t>
            </a:r>
            <a:r>
              <a:rPr lang="el-GR" sz="2800" dirty="0">
                <a:solidFill>
                  <a:srgbClr val="000000"/>
                </a:solidFill>
                <a:latin typeface="Times New Roman" pitchFamily="18" charset="0"/>
                <a:cs typeface="Times New Roman" pitchFamily="18" charset="0"/>
              </a:rPr>
              <a:t>ή </a:t>
            </a:r>
            <a:r>
              <a:rPr lang="el-GR" sz="2800" dirty="0" smtClean="0">
                <a:solidFill>
                  <a:srgbClr val="000000"/>
                </a:solidFill>
                <a:latin typeface="Times New Roman" pitchFamily="18" charset="0"/>
                <a:cs typeface="Times New Roman" pitchFamily="18" charset="0"/>
              </a:rPr>
              <a:t>προϊόν.  </a:t>
            </a:r>
            <a:endParaRPr lang="el-GR" sz="2800" dirty="0">
              <a:solidFill>
                <a:srgbClr val="000000"/>
              </a:solidFill>
              <a:latin typeface="Times New Roman" pitchFamily="18" charset="0"/>
            </a:endParaRPr>
          </a:p>
          <a:p>
            <a:pPr algn="just">
              <a:lnSpc>
                <a:spcPct val="110000"/>
              </a:lnSpc>
              <a:buFont typeface="Wingdings" pitchFamily="2" charset="2"/>
              <a:buChar char="Ø"/>
            </a:pPr>
            <a:r>
              <a:rPr lang="el-GR" sz="2800" b="1" dirty="0">
                <a:solidFill>
                  <a:srgbClr val="000000"/>
                </a:solidFill>
                <a:latin typeface="Times New Roman" pitchFamily="18" charset="0"/>
                <a:cs typeface="Times New Roman" pitchFamily="18" charset="0"/>
              </a:rPr>
              <a:t>Ο αγοραστής </a:t>
            </a:r>
            <a:r>
              <a:rPr lang="el-GR" sz="2800" b="1" dirty="0">
                <a:solidFill>
                  <a:srgbClr val="0000FF"/>
                </a:solidFill>
                <a:latin typeface="Times New Roman" pitchFamily="18" charset="0"/>
                <a:cs typeface="Times New Roman" pitchFamily="18" charset="0"/>
              </a:rPr>
              <a:t>ανάλογα με τις συνθήκες </a:t>
            </a:r>
            <a:r>
              <a:rPr lang="el-GR" sz="2800" dirty="0">
                <a:solidFill>
                  <a:srgbClr val="000000"/>
                </a:solidFill>
                <a:latin typeface="Times New Roman" pitchFamily="18" charset="0"/>
                <a:cs typeface="Times New Roman" pitchFamily="18" charset="0"/>
              </a:rPr>
              <a:t>που θα έχουν διαμορφωθεί στην αγορά </a:t>
            </a:r>
            <a:r>
              <a:rPr lang="el-GR" sz="2800" b="1" dirty="0">
                <a:solidFill>
                  <a:srgbClr val="0000FF"/>
                </a:solidFill>
                <a:latin typeface="Times New Roman" pitchFamily="18" charset="0"/>
                <a:cs typeface="Times New Roman" pitchFamily="18" charset="0"/>
              </a:rPr>
              <a:t>αποφασίζει </a:t>
            </a:r>
            <a:r>
              <a:rPr lang="el-GR" sz="2800" dirty="0">
                <a:solidFill>
                  <a:srgbClr val="000000"/>
                </a:solidFill>
                <a:latin typeface="Times New Roman" pitchFamily="18" charset="0"/>
                <a:cs typeface="Times New Roman" pitchFamily="18" charset="0"/>
              </a:rPr>
              <a:t>αν θα προβεί στη χρήση αυτού του δικαιώματος ή όχι.</a:t>
            </a:r>
            <a:endParaRPr lang="en-GB" sz="2800" dirty="0">
              <a:solidFill>
                <a:srgbClr val="000000"/>
              </a:solidFill>
              <a:latin typeface="Times New Roman" pitchFamily="18" charset="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2259">
                                            <p:txEl>
                                              <p:pRg st="0" end="0"/>
                                            </p:txEl>
                                          </p:spTgt>
                                        </p:tgtEl>
                                        <p:attrNameLst>
                                          <p:attrName>style.visibility</p:attrName>
                                        </p:attrNameLst>
                                      </p:cBhvr>
                                      <p:to>
                                        <p:strVal val="visible"/>
                                      </p:to>
                                    </p:set>
                                    <p:animEffect transition="in" filter="dissolve">
                                      <p:cBhvr>
                                        <p:cTn id="7" dur="500"/>
                                        <p:tgtEl>
                                          <p:spTgt spid="3522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2259">
                                            <p:txEl>
                                              <p:pRg st="1" end="1"/>
                                            </p:txEl>
                                          </p:spTgt>
                                        </p:tgtEl>
                                        <p:attrNameLst>
                                          <p:attrName>style.visibility</p:attrName>
                                        </p:attrNameLst>
                                      </p:cBhvr>
                                      <p:to>
                                        <p:strVal val="visible"/>
                                      </p:to>
                                    </p:set>
                                    <p:animEffect transition="in" filter="dissolve">
                                      <p:cBhvr>
                                        <p:cTn id="12" dur="500"/>
                                        <p:tgtEl>
                                          <p:spTgt spid="3522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352258"/>
                                        </p:tgtEl>
                                        <p:attrNameLst>
                                          <p:attrName>style.visibility</p:attrName>
                                        </p:attrNameLst>
                                      </p:cBhvr>
                                      <p:to>
                                        <p:strVal val="visible"/>
                                      </p:to>
                                    </p:set>
                                    <p:anim to="" calcmode="lin" valueType="num">
                                      <p:cBhvr>
                                        <p:cTn id="17" dur="1" fill="hold"/>
                                        <p:tgtEl>
                                          <p:spTgt spid="35225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58" grpId="0" autoUpdateAnimBg="0"/>
      <p:bldP spid="35225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6ECBE53B-FE22-4802-8E0F-4D88279F347C}" type="slidenum">
              <a:rPr lang="en-US"/>
              <a:pPr/>
              <a:t>20</a:t>
            </a:fld>
            <a:endParaRPr lang="en-US"/>
          </a:p>
        </p:txBody>
      </p:sp>
      <p:sp>
        <p:nvSpPr>
          <p:cNvPr id="122882" name="Rectangle 2"/>
          <p:cNvSpPr>
            <a:spLocks noGrp="1" noChangeArrowheads="1"/>
          </p:cNvSpPr>
          <p:nvPr>
            <p:ph type="title"/>
          </p:nvPr>
        </p:nvSpPr>
        <p:spPr>
          <a:xfrm>
            <a:off x="0" y="0"/>
            <a:ext cx="9144000" cy="1143000"/>
          </a:xfrm>
          <a:ln w="76200" cmpd="tri">
            <a:solidFill>
              <a:schemeClr val="tx1"/>
            </a:solidFill>
            <a:miter lim="800000"/>
            <a:headEnd/>
            <a:tailEnd/>
          </a:ln>
        </p:spPr>
        <p:txBody>
          <a:bodyPr/>
          <a:lstStyle/>
          <a:p>
            <a:pPr algn="ctr"/>
            <a:r>
              <a:rPr lang="el-GR">
                <a:solidFill>
                  <a:srgbClr val="CC3300"/>
                </a:solidFill>
                <a:latin typeface="Times New Roman" pitchFamily="18" charset="0"/>
              </a:rPr>
              <a:t>Θέση Αγοράς στα Δικαιώματα</a:t>
            </a:r>
            <a:endParaRPr lang="en-GB">
              <a:solidFill>
                <a:srgbClr val="CC3300"/>
              </a:solidFill>
              <a:latin typeface="Times New Roman" pitchFamily="18" charset="0"/>
            </a:endParaRPr>
          </a:p>
        </p:txBody>
      </p:sp>
      <p:sp>
        <p:nvSpPr>
          <p:cNvPr id="122883" name="Rectangle 3"/>
          <p:cNvSpPr>
            <a:spLocks noGrp="1" noChangeArrowheads="1"/>
          </p:cNvSpPr>
          <p:nvPr>
            <p:ph idx="1"/>
          </p:nvPr>
        </p:nvSpPr>
        <p:spPr>
          <a:xfrm>
            <a:off x="228600" y="2286000"/>
            <a:ext cx="8650288" cy="4114800"/>
          </a:xfrm>
        </p:spPr>
        <p:txBody>
          <a:bodyPr/>
          <a:lstStyle/>
          <a:p>
            <a:pPr algn="just"/>
            <a:r>
              <a:rPr lang="el-GR" b="1" dirty="0">
                <a:solidFill>
                  <a:srgbClr val="000000"/>
                </a:solidFill>
                <a:latin typeface="Times New Roman" pitchFamily="18" charset="0"/>
                <a:cs typeface="Times New Roman" pitchFamily="18" charset="0"/>
              </a:rPr>
              <a:t>Μέγιστο Κέρδος = Απεριόριστο</a:t>
            </a:r>
            <a:endParaRPr lang="en-GB" b="1" dirty="0">
              <a:latin typeface="Times New Roman" pitchFamily="18" charset="0"/>
              <a:cs typeface="Times New Roman" pitchFamily="18" charset="0"/>
            </a:endParaRPr>
          </a:p>
          <a:p>
            <a:pPr algn="just"/>
            <a:r>
              <a:rPr lang="el-GR" b="1" dirty="0">
                <a:solidFill>
                  <a:srgbClr val="000000"/>
                </a:solidFill>
                <a:latin typeface="Times New Roman" pitchFamily="18" charset="0"/>
                <a:cs typeface="Times New Roman" pitchFamily="18" charset="0"/>
              </a:rPr>
              <a:t>Νεκρό Σημείο = </a:t>
            </a:r>
            <a:r>
              <a:rPr lang="el-GR" b="1" dirty="0" smtClean="0">
                <a:solidFill>
                  <a:srgbClr val="000000"/>
                </a:solidFill>
                <a:latin typeface="Times New Roman" pitchFamily="18" charset="0"/>
                <a:cs typeface="Times New Roman" pitchFamily="18" charset="0"/>
              </a:rPr>
              <a:t>10.</a:t>
            </a:r>
            <a:r>
              <a:rPr lang="el-GR" b="1" dirty="0" smtClean="0">
                <a:solidFill>
                  <a:srgbClr val="000000"/>
                </a:solidFill>
                <a:latin typeface="Times New Roman" pitchFamily="18" charset="0"/>
              </a:rPr>
              <a:t>5</a:t>
            </a:r>
            <a:r>
              <a:rPr lang="en-US" b="1" dirty="0" smtClean="0">
                <a:solidFill>
                  <a:srgbClr val="000000"/>
                </a:solidFill>
                <a:latin typeface="Times New Roman" pitchFamily="18" charset="0"/>
                <a:cs typeface="Times New Roman" pitchFamily="18" charset="0"/>
              </a:rPr>
              <a:t> </a:t>
            </a:r>
            <a:r>
              <a:rPr lang="el-GR" b="1" dirty="0">
                <a:solidFill>
                  <a:srgbClr val="000000"/>
                </a:solidFill>
                <a:latin typeface="Times New Roman" pitchFamily="18" charset="0"/>
              </a:rPr>
              <a:t>Το νεκρό σημείο είναι η τιμή άσκησης συν την τιμή δικαιώματος</a:t>
            </a:r>
            <a:endParaRPr lang="en-GB" b="1" dirty="0">
              <a:latin typeface="Times New Roman" pitchFamily="18" charset="0"/>
            </a:endParaRPr>
          </a:p>
          <a:p>
            <a:r>
              <a:rPr lang="el-GR" b="1" dirty="0">
                <a:solidFill>
                  <a:srgbClr val="000000"/>
                </a:solidFill>
                <a:latin typeface="Times New Roman" pitchFamily="18" charset="0"/>
                <a:cs typeface="Times New Roman" pitchFamily="18" charset="0"/>
              </a:rPr>
              <a:t>Μέγιστη Ζημιά = </a:t>
            </a:r>
            <a:r>
              <a:rPr lang="el-GR" b="1" dirty="0" smtClean="0">
                <a:solidFill>
                  <a:srgbClr val="000000"/>
                </a:solidFill>
                <a:latin typeface="Times New Roman" pitchFamily="18" charset="0"/>
                <a:cs typeface="Times New Roman" pitchFamily="18" charset="0"/>
              </a:rPr>
              <a:t>0.5</a:t>
            </a:r>
            <a:r>
              <a:rPr lang="en-GB" b="1" dirty="0" smtClean="0">
                <a:latin typeface="Times New Roman" pitchFamily="18" charset="0"/>
              </a:rPr>
              <a:t> </a:t>
            </a:r>
            <a:endParaRPr lang="en-GB" b="1" dirty="0">
              <a:latin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2883">
                                            <p:txEl>
                                              <p:pRg st="0" end="0"/>
                                            </p:txEl>
                                          </p:spTgt>
                                        </p:tgtEl>
                                        <p:attrNameLst>
                                          <p:attrName>style.visibility</p:attrName>
                                        </p:attrNameLst>
                                      </p:cBhvr>
                                      <p:to>
                                        <p:strVal val="visible"/>
                                      </p:to>
                                    </p:set>
                                    <p:animEffect transition="in" filter="dissolve">
                                      <p:cBhvr>
                                        <p:cTn id="7" dur="500"/>
                                        <p:tgtEl>
                                          <p:spTgt spid="1228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2883">
                                            <p:txEl>
                                              <p:pRg st="1" end="1"/>
                                            </p:txEl>
                                          </p:spTgt>
                                        </p:tgtEl>
                                        <p:attrNameLst>
                                          <p:attrName>style.visibility</p:attrName>
                                        </p:attrNameLst>
                                      </p:cBhvr>
                                      <p:to>
                                        <p:strVal val="visible"/>
                                      </p:to>
                                    </p:set>
                                    <p:animEffect transition="in" filter="dissolve">
                                      <p:cBhvr>
                                        <p:cTn id="12" dur="500"/>
                                        <p:tgtEl>
                                          <p:spTgt spid="1228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2883">
                                            <p:txEl>
                                              <p:pRg st="2" end="2"/>
                                            </p:txEl>
                                          </p:spTgt>
                                        </p:tgtEl>
                                        <p:attrNameLst>
                                          <p:attrName>style.visibility</p:attrName>
                                        </p:attrNameLst>
                                      </p:cBhvr>
                                      <p:to>
                                        <p:strVal val="visible"/>
                                      </p:to>
                                    </p:set>
                                    <p:animEffect transition="in" filter="dissolve">
                                      <p:cBhvr>
                                        <p:cTn id="17" dur="500"/>
                                        <p:tgtEl>
                                          <p:spTgt spid="1228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874B6520-935C-427D-91A7-A21280E7663E}" type="slidenum">
              <a:rPr lang="en-US"/>
              <a:pPr/>
              <a:t>21</a:t>
            </a:fld>
            <a:endParaRPr lang="en-US"/>
          </a:p>
        </p:txBody>
      </p:sp>
      <p:sp>
        <p:nvSpPr>
          <p:cNvPr id="113666" name="Rectangle 2"/>
          <p:cNvSpPr>
            <a:spLocks noGrp="1" noChangeArrowheads="1"/>
          </p:cNvSpPr>
          <p:nvPr>
            <p:ph type="title"/>
          </p:nvPr>
        </p:nvSpPr>
        <p:spPr>
          <a:xfrm>
            <a:off x="539552" y="0"/>
            <a:ext cx="8410575" cy="1143000"/>
          </a:xfrm>
        </p:spPr>
        <p:txBody>
          <a:bodyPr/>
          <a:lstStyle/>
          <a:p>
            <a:pPr algn="ctr"/>
            <a:r>
              <a:rPr lang="el-GR" dirty="0">
                <a:solidFill>
                  <a:srgbClr val="CC3300"/>
                </a:solidFill>
                <a:latin typeface="Times New Roman" pitchFamily="18" charset="0"/>
              </a:rPr>
              <a:t>Αγορά Δικαιώματος </a:t>
            </a:r>
            <a:endParaRPr lang="en-GB" dirty="0">
              <a:solidFill>
                <a:srgbClr val="CC3300"/>
              </a:solidFill>
              <a:latin typeface="Times New Roman" pitchFamily="18" charset="0"/>
            </a:endParaRPr>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xmlns="" val="3604495805"/>
              </p:ext>
            </p:extLst>
          </p:nvPr>
        </p:nvGraphicFramePr>
        <p:xfrm>
          <a:off x="0" y="1268760"/>
          <a:ext cx="9144000" cy="558923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random/>
    <p:sndAc>
      <p:stSnd>
        <p:snd r:embed="rId2" name="camera.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3BB0963F-0F44-4342-8664-6053E7DD33AD}" type="slidenum">
              <a:rPr lang="en-US"/>
              <a:pPr/>
              <a:t>22</a:t>
            </a:fld>
            <a:endParaRPr lang="en-US"/>
          </a:p>
        </p:txBody>
      </p:sp>
      <p:sp>
        <p:nvSpPr>
          <p:cNvPr id="361474" name="Rectangle 2"/>
          <p:cNvSpPr>
            <a:spLocks noGrp="1" noChangeArrowheads="1"/>
          </p:cNvSpPr>
          <p:nvPr>
            <p:ph type="title"/>
          </p:nvPr>
        </p:nvSpPr>
        <p:spPr/>
        <p:txBody>
          <a:bodyPr/>
          <a:lstStyle/>
          <a:p>
            <a:pPr algn="ctr"/>
            <a:r>
              <a:rPr lang="el-GR" b="1">
                <a:cs typeface="Times New Roman" pitchFamily="18" charset="0"/>
              </a:rPr>
              <a:t>Συναλλαγές – Διαπραγμάτευση (</a:t>
            </a:r>
            <a:r>
              <a:rPr lang="en-US" b="1">
                <a:cs typeface="Times New Roman" pitchFamily="18" charset="0"/>
              </a:rPr>
              <a:t>trading</a:t>
            </a:r>
            <a:r>
              <a:rPr lang="el-GR" b="1">
                <a:cs typeface="Times New Roman" pitchFamily="18" charset="0"/>
              </a:rPr>
              <a:t>)</a:t>
            </a:r>
            <a:endParaRPr lang="en-GB">
              <a:cs typeface="Times New Roman" pitchFamily="18" charset="0"/>
            </a:endParaRPr>
          </a:p>
        </p:txBody>
      </p:sp>
      <p:sp>
        <p:nvSpPr>
          <p:cNvPr id="361475" name="Rectangle 3"/>
          <p:cNvSpPr>
            <a:spLocks noGrp="1" noChangeArrowheads="1"/>
          </p:cNvSpPr>
          <p:nvPr>
            <p:ph idx="1"/>
          </p:nvPr>
        </p:nvSpPr>
        <p:spPr>
          <a:xfrm>
            <a:off x="0" y="2132855"/>
            <a:ext cx="8955088" cy="3999657"/>
          </a:xfrm>
        </p:spPr>
        <p:txBody>
          <a:bodyPr/>
          <a:lstStyle/>
          <a:p>
            <a:pPr marL="609600" indent="-609600" algn="just">
              <a:buFont typeface="Wingdings" pitchFamily="2" charset="2"/>
              <a:buAutoNum type="arabicPeriod"/>
            </a:pPr>
            <a:r>
              <a:rPr lang="el-GR" b="1" dirty="0"/>
              <a:t>Αγορά Δικαιώματος Αγοράς (</a:t>
            </a:r>
            <a:r>
              <a:rPr lang="en-US" b="1" dirty="0"/>
              <a:t>long call</a:t>
            </a:r>
            <a:r>
              <a:rPr lang="el-GR" b="1" dirty="0"/>
              <a:t>) – Ανοδικές Προσδοκίες :</a:t>
            </a:r>
            <a:r>
              <a:rPr lang="el-GR" dirty="0"/>
              <a:t> </a:t>
            </a:r>
            <a:endParaRPr lang="el-GR" dirty="0" smtClean="0"/>
          </a:p>
          <a:p>
            <a:pPr marL="1009650" lvl="1" indent="-609600" algn="just">
              <a:buFont typeface="Wingdings" pitchFamily="2" charset="2"/>
              <a:buChar char="q"/>
            </a:pPr>
            <a:r>
              <a:rPr lang="el-GR" dirty="0" smtClean="0"/>
              <a:t>Για </a:t>
            </a:r>
            <a:r>
              <a:rPr lang="el-GR" dirty="0"/>
              <a:t>την αγορά δικαιώματος αγοράς, οι </a:t>
            </a:r>
            <a:r>
              <a:rPr lang="el-GR" b="1" dirty="0">
                <a:solidFill>
                  <a:srgbClr val="0000FF"/>
                </a:solidFill>
              </a:rPr>
              <a:t>προσδοκίες για την τιμή του υποκείμενου τίτλου είναι ανοδικές </a:t>
            </a:r>
            <a:r>
              <a:rPr lang="el-GR" dirty="0"/>
              <a:t>και εξαρτώνται από την τιμή άσκησης Χ και την τιμή της μετοχής </a:t>
            </a:r>
            <a:r>
              <a:rPr lang="en-US" dirty="0"/>
              <a:t>S</a:t>
            </a:r>
            <a:r>
              <a:rPr lang="el-GR" dirty="0"/>
              <a:t>.</a:t>
            </a:r>
            <a:endParaRPr lang="en-GB" dirty="0"/>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61475">
                                            <p:txEl>
                                              <p:pRg st="0" end="0"/>
                                            </p:txEl>
                                          </p:spTgt>
                                        </p:tgtEl>
                                        <p:attrNameLst>
                                          <p:attrName>style.visibility</p:attrName>
                                        </p:attrNameLst>
                                      </p:cBhvr>
                                      <p:to>
                                        <p:strVal val="visible"/>
                                      </p:to>
                                    </p:set>
                                    <p:animEffect transition="in" filter="dissolve">
                                      <p:cBhvr>
                                        <p:cTn id="7" dur="500"/>
                                        <p:tgtEl>
                                          <p:spTgt spid="36147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61475">
                                            <p:txEl>
                                              <p:pRg st="1" end="1"/>
                                            </p:txEl>
                                          </p:spTgt>
                                        </p:tgtEl>
                                        <p:attrNameLst>
                                          <p:attrName>style.visibility</p:attrName>
                                        </p:attrNameLst>
                                      </p:cBhvr>
                                      <p:to>
                                        <p:strVal val="visible"/>
                                      </p:to>
                                    </p:set>
                                    <p:animEffect transition="in" filter="dissolve">
                                      <p:cBhvr>
                                        <p:cTn id="10" dur="500"/>
                                        <p:tgtEl>
                                          <p:spTgt spid="3614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7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5C633841-60A9-47ED-8191-F674F1B42625}" type="slidenum">
              <a:rPr lang="en-US"/>
              <a:pPr/>
              <a:t>23</a:t>
            </a:fld>
            <a:endParaRPr lang="en-US"/>
          </a:p>
        </p:txBody>
      </p:sp>
      <p:sp>
        <p:nvSpPr>
          <p:cNvPr id="362498" name="Rectangle 1026"/>
          <p:cNvSpPr>
            <a:spLocks noGrp="1" noChangeArrowheads="1"/>
          </p:cNvSpPr>
          <p:nvPr>
            <p:ph type="title"/>
          </p:nvPr>
        </p:nvSpPr>
        <p:spPr/>
        <p:txBody>
          <a:bodyPr/>
          <a:lstStyle/>
          <a:p>
            <a:pPr algn="ctr"/>
            <a:r>
              <a:rPr lang="el-GR" b="1">
                <a:cs typeface="Times New Roman" pitchFamily="18" charset="0"/>
              </a:rPr>
              <a:t>Συναλλαγές – Διαπραγμάτευση (</a:t>
            </a:r>
            <a:r>
              <a:rPr lang="en-US" b="1">
                <a:cs typeface="Times New Roman" pitchFamily="18" charset="0"/>
              </a:rPr>
              <a:t>trading</a:t>
            </a:r>
            <a:r>
              <a:rPr lang="el-GR" b="1">
                <a:cs typeface="Times New Roman" pitchFamily="18" charset="0"/>
              </a:rPr>
              <a:t>)</a:t>
            </a:r>
            <a:endParaRPr lang="en-GB">
              <a:cs typeface="Times New Roman" pitchFamily="18" charset="0"/>
            </a:endParaRPr>
          </a:p>
        </p:txBody>
      </p:sp>
      <p:sp>
        <p:nvSpPr>
          <p:cNvPr id="362499" name="Rectangle 1027"/>
          <p:cNvSpPr>
            <a:spLocks noGrp="1" noChangeArrowheads="1"/>
          </p:cNvSpPr>
          <p:nvPr>
            <p:ph idx="1"/>
          </p:nvPr>
        </p:nvSpPr>
        <p:spPr>
          <a:xfrm>
            <a:off x="228600" y="2017713"/>
            <a:ext cx="8726488" cy="4114800"/>
          </a:xfrm>
        </p:spPr>
        <p:txBody>
          <a:bodyPr/>
          <a:lstStyle/>
          <a:p>
            <a:pPr marL="609600" indent="-609600" algn="just">
              <a:buFont typeface="Wingdings" pitchFamily="2" charset="2"/>
              <a:buNone/>
            </a:pPr>
            <a:r>
              <a:rPr lang="el-GR" sz="2800" b="1" dirty="0">
                <a:cs typeface="Times New Roman" pitchFamily="18" charset="0"/>
              </a:rPr>
              <a:t>Παράδειγμα</a:t>
            </a:r>
          </a:p>
          <a:p>
            <a:pPr marL="609600" indent="-609600" algn="just">
              <a:buFont typeface="Wingdings" pitchFamily="2" charset="2"/>
              <a:buNone/>
            </a:pPr>
            <a:r>
              <a:rPr lang="el-GR" sz="2800" dirty="0">
                <a:cs typeface="Times New Roman" pitchFamily="18" charset="0"/>
              </a:rPr>
              <a:t>ΤΚΝ (τρέχουσα τιμή ):     </a:t>
            </a:r>
            <a:r>
              <a:rPr lang="el-GR" sz="2800" dirty="0" smtClean="0">
                <a:cs typeface="Times New Roman" pitchFamily="18" charset="0"/>
              </a:rPr>
              <a:t>10</a:t>
            </a:r>
            <a:endParaRPr lang="el-GR" sz="2800" dirty="0">
              <a:cs typeface="Times New Roman" pitchFamily="18" charset="0"/>
            </a:endParaRPr>
          </a:p>
          <a:p>
            <a:pPr marL="609600" indent="-609600" algn="just">
              <a:buFont typeface="Wingdings" pitchFamily="2" charset="2"/>
              <a:buNone/>
            </a:pPr>
            <a:r>
              <a:rPr lang="el-GR" sz="2800" dirty="0">
                <a:cs typeface="Times New Roman" pitchFamily="18" charset="0"/>
              </a:rPr>
              <a:t>Δικαίωμα αγοράς στις  </a:t>
            </a:r>
            <a:r>
              <a:rPr lang="el-GR" sz="2800" dirty="0" smtClean="0">
                <a:cs typeface="Times New Roman" pitchFamily="18" charset="0"/>
              </a:rPr>
              <a:t>10      Αξία </a:t>
            </a:r>
            <a:r>
              <a:rPr lang="el-GR" sz="2800" dirty="0">
                <a:cs typeface="Times New Roman" pitchFamily="18" charset="0"/>
              </a:rPr>
              <a:t>Δικαιώματος </a:t>
            </a:r>
            <a:r>
              <a:rPr lang="el-GR" sz="2800" dirty="0" smtClean="0">
                <a:cs typeface="Times New Roman" pitchFamily="18" charset="0"/>
              </a:rPr>
              <a:t>1</a:t>
            </a:r>
            <a:endParaRPr lang="el-GR" sz="2800" dirty="0">
              <a:cs typeface="Times New Roman" pitchFamily="18" charset="0"/>
            </a:endParaRPr>
          </a:p>
          <a:p>
            <a:pPr marL="609600" indent="-609600" algn="just">
              <a:buFont typeface="Wingdings" pitchFamily="2" charset="2"/>
              <a:buNone/>
            </a:pPr>
            <a:r>
              <a:rPr lang="el-GR" sz="2800" dirty="0">
                <a:cs typeface="Times New Roman" pitchFamily="18" charset="0"/>
              </a:rPr>
              <a:t>Δικαίωμα αγοράς στις </a:t>
            </a:r>
            <a:r>
              <a:rPr lang="el-GR" sz="2800" dirty="0" smtClean="0">
                <a:cs typeface="Times New Roman" pitchFamily="18" charset="0"/>
              </a:rPr>
              <a:t>10.5      Αξία </a:t>
            </a:r>
            <a:r>
              <a:rPr lang="el-GR" sz="2800" dirty="0">
                <a:cs typeface="Times New Roman" pitchFamily="18" charset="0"/>
              </a:rPr>
              <a:t>Δικαιώματος </a:t>
            </a:r>
            <a:r>
              <a:rPr lang="el-GR" sz="2800" dirty="0" smtClean="0">
                <a:cs typeface="Times New Roman" pitchFamily="18" charset="0"/>
              </a:rPr>
              <a:t>0,2</a:t>
            </a:r>
            <a:endParaRPr lang="el-GR" sz="2800" dirty="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62499">
                                            <p:txEl>
                                              <p:pRg st="0" end="0"/>
                                            </p:txEl>
                                          </p:spTgt>
                                        </p:tgtEl>
                                        <p:attrNameLst>
                                          <p:attrName>style.visibility</p:attrName>
                                        </p:attrNameLst>
                                      </p:cBhvr>
                                      <p:to>
                                        <p:strVal val="visible"/>
                                      </p:to>
                                    </p:set>
                                    <p:animEffect transition="in" filter="dissolve">
                                      <p:cBhvr>
                                        <p:cTn id="7" dur="500"/>
                                        <p:tgtEl>
                                          <p:spTgt spid="3624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62499">
                                            <p:txEl>
                                              <p:pRg st="1" end="1"/>
                                            </p:txEl>
                                          </p:spTgt>
                                        </p:tgtEl>
                                        <p:attrNameLst>
                                          <p:attrName>style.visibility</p:attrName>
                                        </p:attrNameLst>
                                      </p:cBhvr>
                                      <p:to>
                                        <p:strVal val="visible"/>
                                      </p:to>
                                    </p:set>
                                    <p:animEffect transition="in" filter="dissolve">
                                      <p:cBhvr>
                                        <p:cTn id="12" dur="500"/>
                                        <p:tgtEl>
                                          <p:spTgt spid="3624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62499">
                                            <p:txEl>
                                              <p:pRg st="2" end="2"/>
                                            </p:txEl>
                                          </p:spTgt>
                                        </p:tgtEl>
                                        <p:attrNameLst>
                                          <p:attrName>style.visibility</p:attrName>
                                        </p:attrNameLst>
                                      </p:cBhvr>
                                      <p:to>
                                        <p:strVal val="visible"/>
                                      </p:to>
                                    </p:set>
                                    <p:animEffect transition="in" filter="dissolve">
                                      <p:cBhvr>
                                        <p:cTn id="17" dur="500"/>
                                        <p:tgtEl>
                                          <p:spTgt spid="3624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62499">
                                            <p:txEl>
                                              <p:pRg st="3" end="3"/>
                                            </p:txEl>
                                          </p:spTgt>
                                        </p:tgtEl>
                                        <p:attrNameLst>
                                          <p:attrName>style.visibility</p:attrName>
                                        </p:attrNameLst>
                                      </p:cBhvr>
                                      <p:to>
                                        <p:strVal val="visible"/>
                                      </p:to>
                                    </p:set>
                                    <p:animEffect transition="in" filter="dissolve">
                                      <p:cBhvr>
                                        <p:cTn id="22" dur="500"/>
                                        <p:tgtEl>
                                          <p:spTgt spid="3624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249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E7321D8C-3593-48D7-B6C5-EFD6EC5FEEA3}" type="slidenum">
              <a:rPr lang="en-US"/>
              <a:pPr/>
              <a:t>24</a:t>
            </a:fld>
            <a:endParaRPr lang="en-US"/>
          </a:p>
        </p:txBody>
      </p:sp>
      <p:graphicFrame>
        <p:nvGraphicFramePr>
          <p:cNvPr id="3" name="Θέση περιεχομένου 2"/>
          <p:cNvGraphicFramePr>
            <a:graphicFrameLocks noGrp="1"/>
          </p:cNvGraphicFramePr>
          <p:nvPr>
            <p:ph idx="1"/>
            <p:extLst>
              <p:ext uri="{D42A27DB-BD31-4B8C-83A1-F6EECF244321}">
                <p14:modId xmlns:p14="http://schemas.microsoft.com/office/powerpoint/2010/main" xmlns="" val="1992676947"/>
              </p:ext>
            </p:extLst>
          </p:nvPr>
        </p:nvGraphicFramePr>
        <p:xfrm>
          <a:off x="1" y="2276869"/>
          <a:ext cx="9143998" cy="4918510"/>
        </p:xfrm>
        <a:graphic>
          <a:graphicData uri="http://schemas.openxmlformats.org/drawingml/2006/table">
            <a:tbl>
              <a:tblPr>
                <a:tableStyleId>{5C22544A-7EE6-4342-B048-85BDC9FD1C3A}</a:tableStyleId>
              </a:tblPr>
              <a:tblGrid>
                <a:gridCol w="1465210"/>
                <a:gridCol w="2224949"/>
                <a:gridCol w="1465210"/>
                <a:gridCol w="2440966"/>
                <a:gridCol w="1547663"/>
              </a:tblGrid>
              <a:tr h="522410">
                <a:tc>
                  <a:txBody>
                    <a:bodyPr/>
                    <a:lstStyle/>
                    <a:p>
                      <a:pPr algn="ctr" fontAlgn="b"/>
                      <a:r>
                        <a:rPr lang="el-GR" sz="2800" u="none" strike="noStrike" dirty="0">
                          <a:effectLst/>
                        </a:rPr>
                        <a:t> </a:t>
                      </a:r>
                      <a:endParaRPr lang="el-GR" sz="2800" b="1" i="0" u="none" strike="noStrike" dirty="0">
                        <a:solidFill>
                          <a:srgbClr val="000080"/>
                        </a:solidFill>
                        <a:effectLst/>
                        <a:latin typeface="Arial Greek"/>
                      </a:endParaRPr>
                    </a:p>
                  </a:txBody>
                  <a:tcPr marL="6350" marR="6350" marT="6350"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l-GR" sz="2800" u="none" strike="noStrike" dirty="0" smtClean="0">
                          <a:effectLst/>
                        </a:rPr>
                        <a:t>Τιμή Άσκησης</a:t>
                      </a:r>
                      <a:endParaRPr lang="el-GR" sz="2800" b="1" i="0" u="none" strike="noStrike" dirty="0" smtClean="0">
                        <a:solidFill>
                          <a:srgbClr val="000000"/>
                        </a:solidFill>
                        <a:effectLst/>
                        <a:latin typeface="Arial Greek"/>
                      </a:endParaRPr>
                    </a:p>
                    <a:p>
                      <a:pPr algn="ctr" fontAlgn="b"/>
                      <a:r>
                        <a:rPr lang="el-GR" sz="2800" u="none" strike="noStrike" dirty="0" smtClean="0">
                          <a:effectLst/>
                        </a:rPr>
                        <a:t>10</a:t>
                      </a:r>
                      <a:endParaRPr lang="el-GR" sz="2800" b="0" i="0" u="none" strike="noStrike" dirty="0">
                        <a:effectLst/>
                        <a:latin typeface="Arial"/>
                      </a:endParaRPr>
                    </a:p>
                  </a:txBody>
                  <a:tcPr marL="6350" marR="6350" marT="6350" marB="0" anchor="b"/>
                </a:tc>
                <a:tc>
                  <a:txBody>
                    <a:bodyPr/>
                    <a:lstStyle/>
                    <a:p>
                      <a:pPr algn="l" fontAlgn="b"/>
                      <a:r>
                        <a:rPr lang="el-GR" sz="2800" u="none" strike="noStrike" dirty="0">
                          <a:effectLst/>
                        </a:rPr>
                        <a:t> </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smtClean="0">
                          <a:effectLst/>
                        </a:rPr>
                        <a:t>Τιμή Άσκησης</a:t>
                      </a:r>
                    </a:p>
                    <a:p>
                      <a:pPr algn="ctr" fontAlgn="b"/>
                      <a:r>
                        <a:rPr lang="el-GR" sz="2800" u="none" strike="noStrike" dirty="0" smtClean="0">
                          <a:effectLst/>
                        </a:rPr>
                        <a:t> </a:t>
                      </a:r>
                      <a:r>
                        <a:rPr lang="el-GR" sz="2800" u="none" strike="noStrike" dirty="0">
                          <a:effectLst/>
                        </a:rPr>
                        <a:t>10.5</a:t>
                      </a:r>
                      <a:endParaRPr lang="el-GR" sz="2800" b="0" i="0" u="none" strike="noStrike" dirty="0">
                        <a:effectLst/>
                        <a:latin typeface="Arial"/>
                      </a:endParaRPr>
                    </a:p>
                  </a:txBody>
                  <a:tcPr marL="6350" marR="6350" marT="6350" marB="0" anchor="b"/>
                </a:tc>
                <a:tc>
                  <a:txBody>
                    <a:bodyPr/>
                    <a:lstStyle/>
                    <a:p>
                      <a:pPr algn="l" fontAlgn="b"/>
                      <a:r>
                        <a:rPr lang="el-GR" sz="2800" u="none" strike="noStrike">
                          <a:effectLst/>
                        </a:rPr>
                        <a:t> </a:t>
                      </a:r>
                      <a:endParaRPr lang="el-GR" sz="2800" b="0" i="0" u="none" strike="noStrike">
                        <a:effectLst/>
                        <a:latin typeface="Arial"/>
                      </a:endParaRPr>
                    </a:p>
                  </a:txBody>
                  <a:tcPr marL="6350" marR="6350" marT="6350" marB="0" anchor="b"/>
                </a:tc>
              </a:tr>
              <a:tr h="1044818">
                <a:tc>
                  <a:txBody>
                    <a:bodyPr/>
                    <a:lstStyle/>
                    <a:p>
                      <a:pPr algn="ctr" fontAlgn="b"/>
                      <a:r>
                        <a:rPr lang="el-GR" sz="2800" u="none" strike="noStrike" dirty="0" smtClean="0">
                          <a:effectLst/>
                        </a:rPr>
                        <a:t>Τιμή Μετοχής </a:t>
                      </a:r>
                      <a:endParaRPr lang="el-GR" sz="2800" b="1" i="0" u="none" strike="noStrike" dirty="0">
                        <a:solidFill>
                          <a:srgbClr val="000000"/>
                        </a:solidFill>
                        <a:effectLst/>
                        <a:latin typeface="Arial Greek"/>
                      </a:endParaRPr>
                    </a:p>
                  </a:txBody>
                  <a:tcPr marL="6350" marR="6350" marT="6350" marB="0" anchor="b"/>
                </a:tc>
                <a:tc>
                  <a:txBody>
                    <a:bodyPr/>
                    <a:lstStyle/>
                    <a:p>
                      <a:pPr algn="ctr" fontAlgn="b"/>
                      <a:r>
                        <a:rPr lang="el-GR" sz="2800" u="none" strike="noStrike" dirty="0">
                          <a:effectLst/>
                        </a:rPr>
                        <a:t>Τιμή Δικαιώματος</a:t>
                      </a:r>
                      <a:endParaRPr lang="el-GR" sz="2800" b="1" i="0" u="none" strike="noStrike" dirty="0">
                        <a:solidFill>
                          <a:srgbClr val="000000"/>
                        </a:solidFill>
                        <a:effectLst/>
                        <a:latin typeface="Arial Greek"/>
                      </a:endParaRPr>
                    </a:p>
                  </a:txBody>
                  <a:tcPr marL="6350" marR="6350" marT="6350" marB="0" anchor="b"/>
                </a:tc>
                <a:tc>
                  <a:txBody>
                    <a:bodyPr/>
                    <a:lstStyle/>
                    <a:p>
                      <a:pPr algn="ctr" fontAlgn="b"/>
                      <a:r>
                        <a:rPr lang="el-GR" sz="2800" u="none" strike="noStrike" dirty="0">
                          <a:effectLst/>
                        </a:rPr>
                        <a:t>Απόδοση</a:t>
                      </a:r>
                      <a:endParaRPr lang="el-GR" sz="2800" b="1" i="0" u="none" strike="noStrike" dirty="0">
                        <a:solidFill>
                          <a:srgbClr val="000000"/>
                        </a:solidFill>
                        <a:effectLst/>
                        <a:latin typeface="Arial Greek"/>
                      </a:endParaRPr>
                    </a:p>
                  </a:txBody>
                  <a:tcPr marL="6350" marR="6350" marT="6350" marB="0" anchor="b"/>
                </a:tc>
                <a:tc>
                  <a:txBody>
                    <a:bodyPr/>
                    <a:lstStyle/>
                    <a:p>
                      <a:pPr algn="ctr" fontAlgn="b"/>
                      <a:r>
                        <a:rPr lang="el-GR" sz="2800" u="none" strike="noStrike">
                          <a:effectLst/>
                        </a:rPr>
                        <a:t>Τιμή Δικαιώματος</a:t>
                      </a:r>
                      <a:endParaRPr lang="el-GR" sz="2800" b="1" i="0" u="none" strike="noStrike">
                        <a:solidFill>
                          <a:srgbClr val="000000"/>
                        </a:solidFill>
                        <a:effectLst/>
                        <a:latin typeface="Arial Greek"/>
                      </a:endParaRPr>
                    </a:p>
                  </a:txBody>
                  <a:tcPr marL="6350" marR="6350" marT="6350" marB="0" anchor="b"/>
                </a:tc>
                <a:tc>
                  <a:txBody>
                    <a:bodyPr/>
                    <a:lstStyle/>
                    <a:p>
                      <a:pPr algn="ctr" fontAlgn="b"/>
                      <a:r>
                        <a:rPr lang="el-GR" sz="2800" u="none" strike="noStrike">
                          <a:effectLst/>
                        </a:rPr>
                        <a:t>Απόδοση</a:t>
                      </a:r>
                      <a:endParaRPr lang="el-GR" sz="2800" b="1" i="0" u="none" strike="noStrike">
                        <a:solidFill>
                          <a:srgbClr val="000000"/>
                        </a:solidFill>
                        <a:effectLst/>
                        <a:latin typeface="Arial Greek"/>
                      </a:endParaRPr>
                    </a:p>
                  </a:txBody>
                  <a:tcPr marL="6350" marR="6350" marT="6350" marB="0" anchor="b"/>
                </a:tc>
              </a:tr>
              <a:tr h="502317">
                <a:tc>
                  <a:txBody>
                    <a:bodyPr/>
                    <a:lstStyle/>
                    <a:p>
                      <a:pPr algn="ctr" fontAlgn="b"/>
                      <a:r>
                        <a:rPr lang="el-GR" sz="2800" u="none" strike="noStrike">
                          <a:effectLst/>
                        </a:rPr>
                        <a:t>9</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0.2</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-80%</a:t>
                      </a:r>
                      <a:endParaRPr lang="el-GR" sz="2800" b="0" i="0" u="none" strike="noStrike" dirty="0">
                        <a:effectLst/>
                        <a:latin typeface="Arial"/>
                      </a:endParaRPr>
                    </a:p>
                  </a:txBody>
                  <a:tcPr marL="6350" marR="6350" marT="6350" marB="0" anchor="b"/>
                </a:tc>
                <a:tc>
                  <a:txBody>
                    <a:bodyPr/>
                    <a:lstStyle/>
                    <a:p>
                      <a:pPr algn="ctr" fontAlgn="b"/>
                      <a:r>
                        <a:rPr lang="el-GR" sz="2800" u="none" strike="noStrike">
                          <a:effectLst/>
                        </a:rPr>
                        <a:t>0.05</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-75%</a:t>
                      </a:r>
                      <a:endParaRPr lang="el-GR" sz="2800" b="0" i="0" u="none" strike="noStrike">
                        <a:effectLst/>
                        <a:latin typeface="Arial"/>
                      </a:endParaRPr>
                    </a:p>
                  </a:txBody>
                  <a:tcPr marL="6350" marR="6350" marT="6350" marB="0" anchor="b"/>
                </a:tc>
              </a:tr>
              <a:tr h="502317">
                <a:tc>
                  <a:txBody>
                    <a:bodyPr/>
                    <a:lstStyle/>
                    <a:p>
                      <a:pPr algn="ctr" fontAlgn="b"/>
                      <a:r>
                        <a:rPr lang="el-GR" sz="2800" u="none" strike="noStrike">
                          <a:effectLst/>
                        </a:rPr>
                        <a:t>9.5</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0.5</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-50%</a:t>
                      </a:r>
                      <a:endParaRPr lang="el-GR" sz="2800" b="0" i="0" u="none" strike="noStrike" dirty="0">
                        <a:effectLst/>
                        <a:latin typeface="Arial"/>
                      </a:endParaRPr>
                    </a:p>
                  </a:txBody>
                  <a:tcPr marL="6350" marR="6350" marT="6350" marB="0" anchor="b"/>
                </a:tc>
                <a:tc>
                  <a:txBody>
                    <a:bodyPr/>
                    <a:lstStyle/>
                    <a:p>
                      <a:pPr algn="ctr" fontAlgn="b"/>
                      <a:r>
                        <a:rPr lang="el-GR" sz="2800" u="none" strike="noStrike">
                          <a:effectLst/>
                        </a:rPr>
                        <a:t>0.1</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-50%</a:t>
                      </a:r>
                      <a:endParaRPr lang="el-GR" sz="2800" b="0" i="0" u="none" strike="noStrike">
                        <a:effectLst/>
                        <a:latin typeface="Arial"/>
                      </a:endParaRPr>
                    </a:p>
                  </a:txBody>
                  <a:tcPr marL="6350" marR="6350" marT="6350" marB="0" anchor="b"/>
                </a:tc>
              </a:tr>
              <a:tr h="502317">
                <a:tc>
                  <a:txBody>
                    <a:bodyPr/>
                    <a:lstStyle/>
                    <a:p>
                      <a:pPr algn="ctr" fontAlgn="b"/>
                      <a:r>
                        <a:rPr lang="el-GR" sz="2800" u="none" strike="noStrike" dirty="0">
                          <a:effectLst/>
                        </a:rPr>
                        <a:t>10</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1</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0%</a:t>
                      </a:r>
                      <a:endParaRPr lang="el-GR" sz="2800" b="0" i="0" u="none" strike="noStrike" dirty="0">
                        <a:effectLst/>
                        <a:latin typeface="Arial"/>
                      </a:endParaRPr>
                    </a:p>
                  </a:txBody>
                  <a:tcPr marL="6350" marR="6350" marT="6350" marB="0" anchor="b"/>
                </a:tc>
                <a:tc>
                  <a:txBody>
                    <a:bodyPr/>
                    <a:lstStyle/>
                    <a:p>
                      <a:pPr algn="ctr" fontAlgn="b"/>
                      <a:r>
                        <a:rPr lang="el-GR" sz="2800" u="none" strike="noStrike">
                          <a:effectLst/>
                        </a:rPr>
                        <a:t>0.2</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0%</a:t>
                      </a:r>
                      <a:endParaRPr lang="el-GR" sz="2800" b="0" i="0" u="none" strike="noStrike">
                        <a:effectLst/>
                        <a:latin typeface="Arial"/>
                      </a:endParaRPr>
                    </a:p>
                  </a:txBody>
                  <a:tcPr marL="6350" marR="6350" marT="6350" marB="0" anchor="b"/>
                </a:tc>
              </a:tr>
              <a:tr h="502317">
                <a:tc>
                  <a:txBody>
                    <a:bodyPr/>
                    <a:lstStyle/>
                    <a:p>
                      <a:pPr algn="ctr" fontAlgn="b"/>
                      <a:r>
                        <a:rPr lang="el-GR" sz="2800" u="none" strike="noStrike" dirty="0">
                          <a:effectLst/>
                        </a:rPr>
                        <a:t>10.5</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1.3</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30%</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0.5</a:t>
                      </a:r>
                      <a:endParaRPr lang="el-GR" sz="2800" b="0" i="0" u="none" strike="noStrike" dirty="0">
                        <a:effectLst/>
                        <a:latin typeface="Arial"/>
                      </a:endParaRPr>
                    </a:p>
                  </a:txBody>
                  <a:tcPr marL="6350" marR="6350" marT="6350" marB="0" anchor="b"/>
                </a:tc>
                <a:tc>
                  <a:txBody>
                    <a:bodyPr/>
                    <a:lstStyle/>
                    <a:p>
                      <a:pPr algn="ctr" fontAlgn="b"/>
                      <a:r>
                        <a:rPr lang="el-GR" sz="2800" u="none" strike="noStrike">
                          <a:effectLst/>
                        </a:rPr>
                        <a:t>150%</a:t>
                      </a:r>
                      <a:endParaRPr lang="el-GR" sz="2800" b="0" i="0" u="none" strike="noStrike">
                        <a:effectLst/>
                        <a:latin typeface="Arial"/>
                      </a:endParaRPr>
                    </a:p>
                  </a:txBody>
                  <a:tcPr marL="6350" marR="6350" marT="6350" marB="0" anchor="b"/>
                </a:tc>
              </a:tr>
              <a:tr h="502317">
                <a:tc>
                  <a:txBody>
                    <a:bodyPr/>
                    <a:lstStyle/>
                    <a:p>
                      <a:pPr algn="ctr" fontAlgn="b"/>
                      <a:r>
                        <a:rPr lang="el-GR" sz="2800" u="none" strike="noStrike">
                          <a:effectLst/>
                        </a:rPr>
                        <a:t>11</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1.8</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80%</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1</a:t>
                      </a:r>
                      <a:endParaRPr lang="el-GR" sz="2800" b="0" i="0" u="none" strike="noStrike" dirty="0">
                        <a:effectLst/>
                        <a:latin typeface="Arial"/>
                      </a:endParaRPr>
                    </a:p>
                  </a:txBody>
                  <a:tcPr marL="6350" marR="6350" marT="6350" marB="0" anchor="b"/>
                </a:tc>
                <a:tc>
                  <a:txBody>
                    <a:bodyPr/>
                    <a:lstStyle/>
                    <a:p>
                      <a:pPr algn="ctr" fontAlgn="b"/>
                      <a:r>
                        <a:rPr lang="el-GR" sz="2800" u="none" strike="noStrike">
                          <a:effectLst/>
                        </a:rPr>
                        <a:t>400%</a:t>
                      </a:r>
                      <a:endParaRPr lang="el-GR" sz="2800" b="0" i="0" u="none" strike="noStrike">
                        <a:effectLst/>
                        <a:latin typeface="Arial"/>
                      </a:endParaRPr>
                    </a:p>
                  </a:txBody>
                  <a:tcPr marL="6350" marR="6350" marT="6350" marB="0" anchor="b"/>
                </a:tc>
              </a:tr>
              <a:tr h="502317">
                <a:tc>
                  <a:txBody>
                    <a:bodyPr/>
                    <a:lstStyle/>
                    <a:p>
                      <a:pPr algn="ctr" fontAlgn="b"/>
                      <a:r>
                        <a:rPr lang="el-GR" sz="2800" u="none" strike="noStrike">
                          <a:effectLst/>
                        </a:rPr>
                        <a:t>11.5</a:t>
                      </a:r>
                      <a:endParaRPr lang="el-GR" sz="2800" b="0" i="0" u="none" strike="noStrike">
                        <a:effectLst/>
                        <a:latin typeface="Arial"/>
                      </a:endParaRPr>
                    </a:p>
                  </a:txBody>
                  <a:tcPr marL="6350" marR="6350" marT="6350" marB="0" anchor="b"/>
                </a:tc>
                <a:tc>
                  <a:txBody>
                    <a:bodyPr/>
                    <a:lstStyle/>
                    <a:p>
                      <a:pPr algn="ctr" fontAlgn="b"/>
                      <a:r>
                        <a:rPr lang="el-GR" sz="2800" u="none" strike="noStrike">
                          <a:effectLst/>
                        </a:rPr>
                        <a:t>2</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100%</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1.3</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550%</a:t>
                      </a:r>
                      <a:endParaRPr lang="el-GR" sz="2800" b="0" i="0" u="none" strike="noStrike" dirty="0">
                        <a:effectLst/>
                        <a:latin typeface="Arial"/>
                      </a:endParaRPr>
                    </a:p>
                  </a:txBody>
                  <a:tcPr marL="6350" marR="6350" marT="6350" marB="0" anchor="b"/>
                </a:tc>
              </a:tr>
            </a:tbl>
          </a:graphicData>
        </a:graphic>
      </p:graphicFrame>
      <mc:AlternateContent xmlns:mc="http://schemas.openxmlformats.org/markup-compatibility/2006">
        <mc:Choice xmlns:a14="http://schemas.microsoft.com/office/drawing/2010/main" xmlns="" Requires="a14">
          <p:sp>
            <p:nvSpPr>
              <p:cNvPr id="6" name="TextBox 5"/>
              <p:cNvSpPr txBox="1"/>
              <p:nvPr/>
            </p:nvSpPr>
            <p:spPr>
              <a:xfrm>
                <a:off x="0" y="260648"/>
                <a:ext cx="3802066" cy="78380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m:rPr>
                          <m:sty m:val="p"/>
                        </m:rPr>
                        <a:rPr lang="el-GR" b="0" i="0" u="none" smtClean="0">
                          <a:latin typeface="Cambria Math"/>
                        </a:rPr>
                        <m:t>Απόδοση</m:t>
                      </m:r>
                      <m:r>
                        <a:rPr lang="el-GR" b="0" i="0" u="none" smtClean="0">
                          <a:latin typeface="Cambria Math"/>
                        </a:rPr>
                        <m:t>=</m:t>
                      </m:r>
                      <m:f>
                        <m:fPr>
                          <m:ctrlPr>
                            <a:rPr lang="el-GR" b="0" i="1" u="none" smtClean="0">
                              <a:latin typeface="Cambria Math"/>
                            </a:rPr>
                          </m:ctrlPr>
                        </m:fPr>
                        <m:num>
                          <m:r>
                            <a:rPr lang="el-GR" b="0" i="1" u="none" smtClean="0">
                              <a:latin typeface="Cambria Math"/>
                            </a:rPr>
                            <m:t>1.3−1</m:t>
                          </m:r>
                        </m:num>
                        <m:den>
                          <m:r>
                            <a:rPr lang="el-GR" b="0" i="1" u="none" smtClean="0">
                              <a:latin typeface="Cambria Math"/>
                            </a:rPr>
                            <m:t>1</m:t>
                          </m:r>
                        </m:den>
                      </m:f>
                      <m:r>
                        <a:rPr lang="el-GR" b="0" i="1" u="none" smtClean="0">
                          <a:latin typeface="Cambria Math"/>
                        </a:rPr>
                        <m:t>=0,30</m:t>
                      </m:r>
                    </m:oMath>
                  </m:oMathPara>
                </a14:m>
                <a:endParaRPr lang="el-GR" u="none" dirty="0"/>
              </a:p>
            </p:txBody>
          </p:sp>
        </mc:Choice>
        <mc:Fallback>
          <p:sp>
            <p:nvSpPr>
              <p:cNvPr id="6" name="TextBox 5"/>
              <p:cNvSpPr txBox="1">
                <a:spLocks noRot="1" noChangeAspect="1" noMove="1" noResize="1" noEditPoints="1" noAdjustHandles="1" noChangeArrowheads="1" noChangeShapeType="1" noTextEdit="1"/>
              </p:cNvSpPr>
              <p:nvPr/>
            </p:nvSpPr>
            <p:spPr>
              <a:xfrm>
                <a:off x="0" y="260648"/>
                <a:ext cx="3802066" cy="783804"/>
              </a:xfrm>
              <a:prstGeom prst="rect">
                <a:avLst/>
              </a:prstGeom>
              <a:blipFill rotWithShape="1">
                <a:blip r:embed="rId3" cstate="print"/>
                <a:stretch>
                  <a:fillRect/>
                </a:stretch>
              </a:blipFill>
            </p:spPr>
            <p:txBody>
              <a:bodyPr/>
              <a:lstStyle/>
              <a:p>
                <a:r>
                  <a:rPr lang="el-GR">
                    <a:noFill/>
                  </a:rPr>
                  <a:t> </a:t>
                </a:r>
              </a:p>
            </p:txBody>
          </p:sp>
        </mc:Fallback>
      </mc:AlternateContent>
      <mc:AlternateContent xmlns:mc="http://schemas.openxmlformats.org/markup-compatibility/2006">
        <mc:Choice xmlns:a14="http://schemas.microsoft.com/office/drawing/2010/main" xmlns="" Requires="a14">
          <p:sp>
            <p:nvSpPr>
              <p:cNvPr id="9" name="TextBox 8"/>
              <p:cNvSpPr txBox="1"/>
              <p:nvPr/>
            </p:nvSpPr>
            <p:spPr>
              <a:xfrm>
                <a:off x="4716636" y="422230"/>
                <a:ext cx="3748077" cy="622222"/>
              </a:xfrm>
              <a:prstGeom prst="rect">
                <a:avLst/>
              </a:prstGeom>
              <a:noFill/>
            </p:spPr>
            <p:txBody>
              <a:bodyPr wrap="none" rtlCol="0">
                <a:spAutoFit/>
              </a:bodyPr>
              <a:lstStyle/>
              <a:p>
                <a14:m>
                  <m:oMath xmlns:m="http://schemas.openxmlformats.org/officeDocument/2006/math">
                    <m:r>
                      <m:rPr>
                        <m:sty m:val="p"/>
                      </m:rPr>
                      <a:rPr lang="el-GR" b="0" i="0" u="none" smtClean="0">
                        <a:latin typeface="Cambria Math"/>
                      </a:rPr>
                      <m:t>Απόδοση</m:t>
                    </m:r>
                    <m:r>
                      <a:rPr lang="el-GR" b="0" i="0" u="none" smtClean="0">
                        <a:latin typeface="Cambria Math"/>
                      </a:rPr>
                      <m:t>=</m:t>
                    </m:r>
                    <m:f>
                      <m:fPr>
                        <m:ctrlPr>
                          <a:rPr lang="el-GR" b="0" i="1" u="none" smtClean="0">
                            <a:latin typeface="Cambria Math"/>
                          </a:rPr>
                        </m:ctrlPr>
                      </m:fPr>
                      <m:num>
                        <m:r>
                          <a:rPr lang="el-GR" b="0" i="1" u="none" smtClean="0">
                            <a:latin typeface="Cambria Math"/>
                          </a:rPr>
                          <m:t>0.5−0.2</m:t>
                        </m:r>
                      </m:num>
                      <m:den>
                        <m:r>
                          <a:rPr lang="el-GR" b="0" i="1" u="none" smtClean="0">
                            <a:latin typeface="Cambria Math"/>
                          </a:rPr>
                          <m:t>0.2</m:t>
                        </m:r>
                      </m:den>
                    </m:f>
                    <m:r>
                      <a:rPr lang="el-GR" b="0" i="1" u="none" smtClean="0">
                        <a:latin typeface="Cambria Math"/>
                      </a:rPr>
                      <m:t>=</m:t>
                    </m:r>
                  </m:oMath>
                </a14:m>
                <a:r>
                  <a:rPr lang="el-GR" u="none" dirty="0" smtClean="0"/>
                  <a:t>0,150 </a:t>
                </a:r>
                <a:endParaRPr lang="el-GR" u="none" dirty="0"/>
              </a:p>
            </p:txBody>
          </p:sp>
        </mc:Choice>
        <mc:Fallback>
          <p:sp>
            <p:nvSpPr>
              <p:cNvPr id="9" name="TextBox 8"/>
              <p:cNvSpPr txBox="1">
                <a:spLocks noRot="1" noChangeAspect="1" noMove="1" noResize="1" noEditPoints="1" noAdjustHandles="1" noChangeArrowheads="1" noChangeShapeType="1" noTextEdit="1"/>
              </p:cNvSpPr>
              <p:nvPr/>
            </p:nvSpPr>
            <p:spPr>
              <a:xfrm>
                <a:off x="4716636" y="422230"/>
                <a:ext cx="3748077" cy="622222"/>
              </a:xfrm>
              <a:prstGeom prst="rect">
                <a:avLst/>
              </a:prstGeom>
              <a:blipFill rotWithShape="1">
                <a:blip r:embed="rId4" cstate="print"/>
                <a:stretch>
                  <a:fillRect r="-1463" b="-6863"/>
                </a:stretch>
              </a:blipFill>
            </p:spPr>
            <p:txBody>
              <a:bodyPr/>
              <a:lstStyle/>
              <a:p>
                <a:r>
                  <a:rPr lang="el-GR">
                    <a:noFill/>
                  </a:rPr>
                  <a:t> </a:t>
                </a:r>
              </a:p>
            </p:txBody>
          </p:sp>
        </mc:Fallback>
      </mc:AlternateContent>
      <p:sp>
        <p:nvSpPr>
          <p:cNvPr id="7" name="TextBox 6"/>
          <p:cNvSpPr txBox="1"/>
          <p:nvPr/>
        </p:nvSpPr>
        <p:spPr>
          <a:xfrm>
            <a:off x="3995936" y="1340768"/>
            <a:ext cx="2701381" cy="461665"/>
          </a:xfrm>
          <a:prstGeom prst="rect">
            <a:avLst/>
          </a:prstGeom>
          <a:noFill/>
        </p:spPr>
        <p:txBody>
          <a:bodyPr wrap="none" rtlCol="0">
            <a:spAutoFit/>
          </a:bodyPr>
          <a:lstStyle/>
          <a:p>
            <a:r>
              <a:rPr lang="el-GR" u="none" dirty="0" smtClean="0"/>
              <a:t>Τρέχουσα τιμή 10 </a:t>
            </a:r>
            <a:endParaRPr lang="el-GR" u="none" dirty="0"/>
          </a:p>
        </p:txBody>
      </p:sp>
      <p:cxnSp>
        <p:nvCxnSpPr>
          <p:cNvPr id="10" name="Ευθύγραμμο βέλος σύνδεσης 9"/>
          <p:cNvCxnSpPr/>
          <p:nvPr/>
        </p:nvCxnSpPr>
        <p:spPr bwMode="auto">
          <a:xfrm>
            <a:off x="7956376" y="836712"/>
            <a:ext cx="0" cy="4968552"/>
          </a:xfrm>
          <a:prstGeom prst="straightConnector1">
            <a:avLst/>
          </a:prstGeom>
          <a:solidFill>
            <a:schemeClr val="accent1"/>
          </a:solidFill>
          <a:ln w="9525"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2" name="Ευθύγραμμο βέλος σύνδεσης 11"/>
          <p:cNvCxnSpPr/>
          <p:nvPr/>
        </p:nvCxnSpPr>
        <p:spPr bwMode="auto">
          <a:xfrm>
            <a:off x="3275856" y="836712"/>
            <a:ext cx="720080" cy="4968552"/>
          </a:xfrm>
          <a:prstGeom prst="straightConnector1">
            <a:avLst/>
          </a:prstGeom>
          <a:solidFill>
            <a:schemeClr val="accent1"/>
          </a:solidFill>
          <a:ln w="9525"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Tree>
  </p:cSld>
  <p:clrMapOvr>
    <a:masterClrMapping/>
  </p:clrMapOvr>
  <p:transition spd="med">
    <p:random/>
    <p:sndAc>
      <p:stSnd>
        <p:snd r:embed="rId2" name="camera.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A6C14F73-1AC3-45CA-91C3-CC45A1D57188}" type="slidenum">
              <a:rPr lang="en-US"/>
              <a:pPr/>
              <a:t>25</a:t>
            </a:fld>
            <a:endParaRPr lang="en-US"/>
          </a:p>
        </p:txBody>
      </p:sp>
      <p:sp>
        <p:nvSpPr>
          <p:cNvPr id="165890" name="Rectangle 2050"/>
          <p:cNvSpPr>
            <a:spLocks noGrp="1" noChangeArrowheads="1"/>
          </p:cNvSpPr>
          <p:nvPr>
            <p:ph type="title"/>
          </p:nvPr>
        </p:nvSpPr>
        <p:spPr/>
        <p:txBody>
          <a:bodyPr/>
          <a:lstStyle/>
          <a:p>
            <a:pPr algn="ctr"/>
            <a:r>
              <a:rPr lang="el-GR">
                <a:solidFill>
                  <a:srgbClr val="CC3300"/>
                </a:solidFill>
                <a:latin typeface="Times New Roman" pitchFamily="18" charset="0"/>
              </a:rPr>
              <a:t>Τιμολόγηση Δικαιωμάτων</a:t>
            </a:r>
            <a:endParaRPr lang="en-GB">
              <a:solidFill>
                <a:srgbClr val="CC3300"/>
              </a:solidFill>
              <a:latin typeface="Times New Roman" pitchFamily="18" charset="0"/>
            </a:endParaRPr>
          </a:p>
        </p:txBody>
      </p:sp>
      <p:sp>
        <p:nvSpPr>
          <p:cNvPr id="165891" name="Rectangle 2051"/>
          <p:cNvSpPr>
            <a:spLocks noGrp="1" noChangeArrowheads="1"/>
          </p:cNvSpPr>
          <p:nvPr>
            <p:ph idx="1"/>
          </p:nvPr>
        </p:nvSpPr>
        <p:spPr>
          <a:xfrm>
            <a:off x="0" y="2017713"/>
            <a:ext cx="9144000" cy="4840287"/>
          </a:xfrm>
        </p:spPr>
        <p:txBody>
          <a:bodyPr/>
          <a:lstStyle/>
          <a:p>
            <a:pPr algn="just"/>
            <a:r>
              <a:rPr lang="el-GR" dirty="0">
                <a:cs typeface="Times New Roman" pitchFamily="18" charset="0"/>
              </a:rPr>
              <a:t>Σημαντικό ρόλο στην τιμολόγηση δικαιωμάτων παίζουν τα εξής:</a:t>
            </a:r>
            <a:endParaRPr lang="en-GB" dirty="0">
              <a:cs typeface="Times New Roman" pitchFamily="18" charset="0"/>
            </a:endParaRPr>
          </a:p>
          <a:p>
            <a:pPr lvl="1" algn="just"/>
            <a:r>
              <a:rPr lang="el-GR" b="1" dirty="0" err="1">
                <a:solidFill>
                  <a:srgbClr val="000000"/>
                </a:solidFill>
                <a:latin typeface="Wingdings" pitchFamily="2" charset="2"/>
                <a:cs typeface="Times New Roman" pitchFamily="18" charset="0"/>
              </a:rPr>
              <a:t>Ø</a:t>
            </a:r>
            <a:r>
              <a:rPr lang="el-GR" b="1" dirty="0" err="1">
                <a:solidFill>
                  <a:srgbClr val="000000"/>
                </a:solidFill>
                <a:cs typeface="Times New Roman" pitchFamily="18" charset="0"/>
              </a:rPr>
              <a:t>Οι</a:t>
            </a:r>
            <a:r>
              <a:rPr lang="el-GR" b="1" dirty="0">
                <a:solidFill>
                  <a:srgbClr val="000000"/>
                </a:solidFill>
                <a:cs typeface="Times New Roman" pitchFamily="18" charset="0"/>
              </a:rPr>
              <a:t> διαθέσιμες τιμές εξάσκησης είναι προκαθορισμένες και δεν μεταβάλλονται με την πάροδο του χρόνου.</a:t>
            </a:r>
            <a:endParaRPr lang="en-GB" b="1" dirty="0">
              <a:solidFill>
                <a:srgbClr val="000000"/>
              </a:solidFill>
              <a:cs typeface="Times New Roman" pitchFamily="18" charset="0"/>
            </a:endParaRPr>
          </a:p>
          <a:p>
            <a:pPr lvl="1" algn="just"/>
            <a:r>
              <a:rPr lang="el-GR" b="1" dirty="0">
                <a:solidFill>
                  <a:srgbClr val="000000"/>
                </a:solidFill>
                <a:latin typeface="Wingdings" pitchFamily="2" charset="2"/>
                <a:cs typeface="Times New Roman" pitchFamily="18" charset="0"/>
              </a:rPr>
              <a:t>Ø</a:t>
            </a:r>
            <a:r>
              <a:rPr lang="el-GR" b="1" dirty="0">
                <a:solidFill>
                  <a:srgbClr val="000000"/>
                </a:solidFill>
                <a:cs typeface="Times New Roman" pitchFamily="18" charset="0"/>
              </a:rPr>
              <a:t>Η τιμή δικαιώματος, οποιασδήποτε σειράς μεταβάλλεται με την πάροδο του χρόνου</a:t>
            </a:r>
            <a:endParaRPr lang="en-GB" b="1" dirty="0">
              <a:solidFill>
                <a:srgbClr val="000000"/>
              </a:solidFill>
              <a:cs typeface="Times New Roman" pitchFamily="18" charset="0"/>
            </a:endParaRPr>
          </a:p>
        </p:txBody>
      </p:sp>
    </p:spTree>
    <p:extLst>
      <p:ext uri="{BB962C8B-B14F-4D97-AF65-F5344CB8AC3E}">
        <p14:creationId xmlns:p14="http://schemas.microsoft.com/office/powerpoint/2010/main" xmlns="" val="374122859"/>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5891">
                                            <p:txEl>
                                              <p:pRg st="0" end="0"/>
                                            </p:txEl>
                                          </p:spTgt>
                                        </p:tgtEl>
                                        <p:attrNameLst>
                                          <p:attrName>style.visibility</p:attrName>
                                        </p:attrNameLst>
                                      </p:cBhvr>
                                      <p:to>
                                        <p:strVal val="visible"/>
                                      </p:to>
                                    </p:set>
                                    <p:animEffect transition="in" filter="dissolve">
                                      <p:cBhvr>
                                        <p:cTn id="7" dur="500"/>
                                        <p:tgtEl>
                                          <p:spTgt spid="16589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5891">
                                            <p:txEl>
                                              <p:pRg st="1" end="1"/>
                                            </p:txEl>
                                          </p:spTgt>
                                        </p:tgtEl>
                                        <p:attrNameLst>
                                          <p:attrName>style.visibility</p:attrName>
                                        </p:attrNameLst>
                                      </p:cBhvr>
                                      <p:to>
                                        <p:strVal val="visible"/>
                                      </p:to>
                                    </p:set>
                                    <p:animEffect transition="in" filter="dissolve">
                                      <p:cBhvr>
                                        <p:cTn id="10" dur="500"/>
                                        <p:tgtEl>
                                          <p:spTgt spid="165891">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65891">
                                            <p:txEl>
                                              <p:pRg st="2" end="2"/>
                                            </p:txEl>
                                          </p:spTgt>
                                        </p:tgtEl>
                                        <p:attrNameLst>
                                          <p:attrName>style.visibility</p:attrName>
                                        </p:attrNameLst>
                                      </p:cBhvr>
                                      <p:to>
                                        <p:strVal val="visible"/>
                                      </p:to>
                                    </p:set>
                                    <p:animEffect transition="in" filter="dissolve">
                                      <p:cBhvr>
                                        <p:cTn id="13" dur="500"/>
                                        <p:tgtEl>
                                          <p:spTgt spid="1658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1"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DD366D33-D9D8-4FA0-9EA4-4E3D21ACD9F3}" type="slidenum">
              <a:rPr lang="en-US"/>
              <a:pPr/>
              <a:t>26</a:t>
            </a:fld>
            <a:endParaRPr lang="en-US"/>
          </a:p>
        </p:txBody>
      </p:sp>
      <p:sp>
        <p:nvSpPr>
          <p:cNvPr id="166914" name="Rectangle 2"/>
          <p:cNvSpPr>
            <a:spLocks noGrp="1" noChangeArrowheads="1"/>
          </p:cNvSpPr>
          <p:nvPr>
            <p:ph type="title"/>
          </p:nvPr>
        </p:nvSpPr>
        <p:spPr/>
        <p:txBody>
          <a:bodyPr/>
          <a:lstStyle/>
          <a:p>
            <a:pPr algn="ctr"/>
            <a:r>
              <a:rPr lang="el-GR">
                <a:solidFill>
                  <a:srgbClr val="CC3300"/>
                </a:solidFill>
                <a:latin typeface="Times New Roman" pitchFamily="18" charset="0"/>
              </a:rPr>
              <a:t>Τιμολόγηση Δικαιωμάτων</a:t>
            </a:r>
            <a:endParaRPr lang="en-GB">
              <a:solidFill>
                <a:srgbClr val="CC3300"/>
              </a:solidFill>
              <a:latin typeface="Times New Roman" pitchFamily="18" charset="0"/>
            </a:endParaRPr>
          </a:p>
        </p:txBody>
      </p:sp>
      <p:sp>
        <p:nvSpPr>
          <p:cNvPr id="166915" name="Rectangle 3"/>
          <p:cNvSpPr>
            <a:spLocks noGrp="1" noChangeArrowheads="1"/>
          </p:cNvSpPr>
          <p:nvPr>
            <p:ph idx="1"/>
          </p:nvPr>
        </p:nvSpPr>
        <p:spPr>
          <a:xfrm>
            <a:off x="0" y="1905000"/>
            <a:ext cx="9144000" cy="4953000"/>
          </a:xfrm>
          <a:solidFill>
            <a:srgbClr val="F5F8F9"/>
          </a:solidFill>
        </p:spPr>
        <p:txBody>
          <a:bodyPr/>
          <a:lstStyle/>
          <a:p>
            <a:pPr algn="just"/>
            <a:r>
              <a:rPr lang="el-GR" sz="3600" dirty="0">
                <a:solidFill>
                  <a:srgbClr val="000000"/>
                </a:solidFill>
                <a:cs typeface="Times New Roman" pitchFamily="18" charset="0"/>
              </a:rPr>
              <a:t>Η τιμή ενός δικαιώματος αποτελείται από δυο στοιχεία,</a:t>
            </a:r>
            <a:endParaRPr lang="en-US" sz="3600" dirty="0">
              <a:solidFill>
                <a:srgbClr val="000000"/>
              </a:solidFill>
              <a:cs typeface="Times New Roman" pitchFamily="18" charset="0"/>
            </a:endParaRPr>
          </a:p>
          <a:p>
            <a:pPr lvl="1" algn="just"/>
            <a:r>
              <a:rPr lang="el-GR" sz="3200" b="1" dirty="0">
                <a:solidFill>
                  <a:schemeClr val="hlink"/>
                </a:solidFill>
                <a:cs typeface="Times New Roman" pitchFamily="18" charset="0"/>
              </a:rPr>
              <a:t>την εσωτερική αξία και </a:t>
            </a:r>
            <a:endParaRPr lang="en-US" sz="3200" b="1" dirty="0">
              <a:solidFill>
                <a:schemeClr val="hlink"/>
              </a:solidFill>
              <a:cs typeface="Times New Roman" pitchFamily="18" charset="0"/>
            </a:endParaRPr>
          </a:p>
          <a:p>
            <a:pPr lvl="1" algn="just"/>
            <a:r>
              <a:rPr lang="el-GR" sz="3200" b="1" dirty="0">
                <a:solidFill>
                  <a:schemeClr val="hlink"/>
                </a:solidFill>
                <a:cs typeface="Times New Roman" pitchFamily="18" charset="0"/>
              </a:rPr>
              <a:t>την αξία χρόνου</a:t>
            </a:r>
            <a:endParaRPr lang="en-GB" sz="3200" b="1" dirty="0">
              <a:solidFill>
                <a:schemeClr val="hlink"/>
              </a:solidFill>
              <a:cs typeface="Times New Roman" pitchFamily="18" charset="0"/>
            </a:endParaRPr>
          </a:p>
          <a:p>
            <a:pPr marL="0" indent="0">
              <a:buNone/>
            </a:pPr>
            <a:endParaRPr lang="el-GR" sz="2800" dirty="0" smtClean="0">
              <a:solidFill>
                <a:srgbClr val="0000FF"/>
              </a:solidFill>
              <a:cs typeface="Times New Roman" pitchFamily="18" charset="0"/>
            </a:endParaRPr>
          </a:p>
          <a:p>
            <a:pPr marL="0" indent="0">
              <a:buNone/>
            </a:pPr>
            <a:r>
              <a:rPr lang="el-GR" sz="2700" b="1" dirty="0" smtClean="0">
                <a:solidFill>
                  <a:srgbClr val="0000FF"/>
                </a:solidFill>
                <a:cs typeface="Times New Roman" pitchFamily="18" charset="0"/>
              </a:rPr>
              <a:t>Τιμή </a:t>
            </a:r>
            <a:r>
              <a:rPr lang="el-GR" sz="2700" b="1" dirty="0">
                <a:solidFill>
                  <a:srgbClr val="0000FF"/>
                </a:solidFill>
                <a:cs typeface="Times New Roman" pitchFamily="18" charset="0"/>
              </a:rPr>
              <a:t>Δικαιώματος = Εσωτερική Αξία + Αξία Χρόνου</a:t>
            </a:r>
            <a:r>
              <a:rPr lang="en-GB" sz="2700" b="1" dirty="0">
                <a:solidFill>
                  <a:srgbClr val="0000FF"/>
                </a:solidFill>
              </a:rPr>
              <a:t> </a:t>
            </a:r>
          </a:p>
        </p:txBody>
      </p:sp>
    </p:spTree>
    <p:extLst>
      <p:ext uri="{BB962C8B-B14F-4D97-AF65-F5344CB8AC3E}">
        <p14:creationId xmlns:p14="http://schemas.microsoft.com/office/powerpoint/2010/main" xmlns="" val="2443767653"/>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6915">
                                            <p:txEl>
                                              <p:pRg st="0" end="0"/>
                                            </p:txEl>
                                          </p:spTgt>
                                        </p:tgtEl>
                                        <p:attrNameLst>
                                          <p:attrName>style.visibility</p:attrName>
                                        </p:attrNameLst>
                                      </p:cBhvr>
                                      <p:to>
                                        <p:strVal val="visible"/>
                                      </p:to>
                                    </p:set>
                                    <p:animEffect transition="in" filter="dissolve">
                                      <p:cBhvr>
                                        <p:cTn id="7" dur="500"/>
                                        <p:tgtEl>
                                          <p:spTgt spid="16691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6915">
                                            <p:txEl>
                                              <p:pRg st="1" end="1"/>
                                            </p:txEl>
                                          </p:spTgt>
                                        </p:tgtEl>
                                        <p:attrNameLst>
                                          <p:attrName>style.visibility</p:attrName>
                                        </p:attrNameLst>
                                      </p:cBhvr>
                                      <p:to>
                                        <p:strVal val="visible"/>
                                      </p:to>
                                    </p:set>
                                    <p:animEffect transition="in" filter="dissolve">
                                      <p:cBhvr>
                                        <p:cTn id="10" dur="500"/>
                                        <p:tgtEl>
                                          <p:spTgt spid="166915">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66915">
                                            <p:txEl>
                                              <p:pRg st="2" end="2"/>
                                            </p:txEl>
                                          </p:spTgt>
                                        </p:tgtEl>
                                        <p:attrNameLst>
                                          <p:attrName>style.visibility</p:attrName>
                                        </p:attrNameLst>
                                      </p:cBhvr>
                                      <p:to>
                                        <p:strVal val="visible"/>
                                      </p:to>
                                    </p:set>
                                    <p:animEffect transition="in" filter="dissolve">
                                      <p:cBhvr>
                                        <p:cTn id="13" dur="500"/>
                                        <p:tgtEl>
                                          <p:spTgt spid="16691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66915">
                                            <p:txEl>
                                              <p:pRg st="4" end="4"/>
                                            </p:txEl>
                                          </p:spTgt>
                                        </p:tgtEl>
                                        <p:attrNameLst>
                                          <p:attrName>style.visibility</p:attrName>
                                        </p:attrNameLst>
                                      </p:cBhvr>
                                      <p:to>
                                        <p:strVal val="visible"/>
                                      </p:to>
                                    </p:set>
                                    <p:animEffect transition="in" filter="dissolve">
                                      <p:cBhvr>
                                        <p:cTn id="18" dur="500"/>
                                        <p:tgtEl>
                                          <p:spTgt spid="1669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417349FE-BCA5-4440-881B-A95FA7FD076A}" type="slidenum">
              <a:rPr lang="en-US"/>
              <a:pPr/>
              <a:t>27</a:t>
            </a:fld>
            <a:endParaRPr lang="en-US"/>
          </a:p>
        </p:txBody>
      </p:sp>
      <p:sp>
        <p:nvSpPr>
          <p:cNvPr id="167938" name="Rectangle 2"/>
          <p:cNvSpPr>
            <a:spLocks noGrp="1" noChangeArrowheads="1"/>
          </p:cNvSpPr>
          <p:nvPr>
            <p:ph type="title"/>
          </p:nvPr>
        </p:nvSpPr>
        <p:spPr>
          <a:xfrm>
            <a:off x="0" y="0"/>
            <a:ext cx="9144000" cy="1143000"/>
          </a:xfrm>
          <a:solidFill>
            <a:srgbClr val="DBE6E9"/>
          </a:solidFill>
          <a:ln w="76200" cmpd="tri">
            <a:solidFill>
              <a:schemeClr val="tx1"/>
            </a:solidFill>
            <a:miter lim="800000"/>
            <a:headEnd/>
            <a:tailEnd/>
          </a:ln>
        </p:spPr>
        <p:txBody>
          <a:bodyPr/>
          <a:lstStyle/>
          <a:p>
            <a:pPr algn="ctr"/>
            <a:r>
              <a:rPr lang="el-GR">
                <a:solidFill>
                  <a:srgbClr val="CC3300"/>
                </a:solidFill>
                <a:latin typeface="Times New Roman" pitchFamily="18" charset="0"/>
              </a:rPr>
              <a:t>Τιμολόγηση Δικαιωμάτων</a:t>
            </a:r>
            <a:endParaRPr lang="en-GB">
              <a:solidFill>
                <a:srgbClr val="CC3300"/>
              </a:solidFill>
              <a:latin typeface="Times New Roman" pitchFamily="18" charset="0"/>
            </a:endParaRPr>
          </a:p>
        </p:txBody>
      </p:sp>
      <p:sp>
        <p:nvSpPr>
          <p:cNvPr id="167939" name="Rectangle 3"/>
          <p:cNvSpPr>
            <a:spLocks noGrp="1" noChangeArrowheads="1"/>
          </p:cNvSpPr>
          <p:nvPr>
            <p:ph idx="1"/>
          </p:nvPr>
        </p:nvSpPr>
        <p:spPr>
          <a:xfrm>
            <a:off x="0" y="1196752"/>
            <a:ext cx="9144000" cy="5661248"/>
          </a:xfrm>
          <a:solidFill>
            <a:schemeClr val="bg1"/>
          </a:solidFill>
        </p:spPr>
        <p:txBody>
          <a:bodyPr/>
          <a:lstStyle/>
          <a:p>
            <a:pPr algn="just"/>
            <a:r>
              <a:rPr lang="el-GR" b="1" dirty="0">
                <a:solidFill>
                  <a:srgbClr val="000000"/>
                </a:solidFill>
                <a:cs typeface="Times New Roman" pitchFamily="18" charset="0"/>
              </a:rPr>
              <a:t>Η εσωτερική αξία αντανακλά το τι θα μπορούσε να κερδίσει ο επενδυτής αν εξασκούσε το δικαίωμα τώρα</a:t>
            </a:r>
            <a:r>
              <a:rPr lang="el-GR" dirty="0">
                <a:solidFill>
                  <a:srgbClr val="000000"/>
                </a:solidFill>
                <a:cs typeface="Times New Roman" pitchFamily="18" charset="0"/>
              </a:rPr>
              <a:t>. </a:t>
            </a:r>
            <a:endParaRPr lang="el-GR" dirty="0">
              <a:solidFill>
                <a:srgbClr val="000000"/>
              </a:solidFill>
            </a:endParaRPr>
          </a:p>
          <a:p>
            <a:pPr algn="just"/>
            <a:r>
              <a:rPr lang="el-GR" b="1" dirty="0">
                <a:solidFill>
                  <a:srgbClr val="0000FF"/>
                </a:solidFill>
              </a:rPr>
              <a:t>Έ</a:t>
            </a:r>
            <a:r>
              <a:rPr lang="el-GR" b="1" dirty="0">
                <a:solidFill>
                  <a:srgbClr val="0000FF"/>
                </a:solidFill>
                <a:cs typeface="Times New Roman" pitchFamily="18" charset="0"/>
              </a:rPr>
              <a:t>να δικαίωμα έχει εσωτερική αξία όταν η τιμή της μετοχής ξεπερνάει την τιμή άσκησης. </a:t>
            </a:r>
            <a:endParaRPr lang="el-GR" b="1" dirty="0">
              <a:solidFill>
                <a:srgbClr val="0000FF"/>
              </a:solidFill>
            </a:endParaRPr>
          </a:p>
          <a:p>
            <a:pPr algn="just"/>
            <a:r>
              <a:rPr lang="el-GR" dirty="0" smtClean="0">
                <a:solidFill>
                  <a:srgbClr val="000000"/>
                </a:solidFill>
                <a:cs typeface="Times New Roman" pitchFamily="18" charset="0"/>
              </a:rPr>
              <a:t>Η εσωτερική αξία αντανακλά το </a:t>
            </a:r>
            <a:r>
              <a:rPr lang="el-GR" dirty="0">
                <a:solidFill>
                  <a:srgbClr val="000000"/>
                </a:solidFill>
                <a:cs typeface="Times New Roman" pitchFamily="18" charset="0"/>
              </a:rPr>
              <a:t>κέρδος που </a:t>
            </a:r>
            <a:r>
              <a:rPr lang="el-GR" dirty="0" smtClean="0">
                <a:solidFill>
                  <a:srgbClr val="000000"/>
                </a:solidFill>
                <a:cs typeface="Times New Roman" pitchFamily="18" charset="0"/>
              </a:rPr>
              <a:t>θα προέκυπτε αν γινόταν άσκηση με βάση την τρέχουσα τιμή </a:t>
            </a:r>
          </a:p>
          <a:p>
            <a:pPr lvl="1" algn="just"/>
            <a:r>
              <a:rPr lang="el-GR" dirty="0" smtClean="0">
                <a:solidFill>
                  <a:srgbClr val="000000"/>
                </a:solidFill>
                <a:cs typeface="Times New Roman" pitchFamily="18" charset="0"/>
              </a:rPr>
              <a:t>ισούται </a:t>
            </a:r>
            <a:r>
              <a:rPr lang="el-GR" dirty="0">
                <a:solidFill>
                  <a:srgbClr val="000000"/>
                </a:solidFill>
                <a:cs typeface="Times New Roman" pitchFamily="18" charset="0"/>
              </a:rPr>
              <a:t>με τη διαφορά της τρέχουσα τιμής και της τιμής εξάσκησης</a:t>
            </a:r>
            <a:r>
              <a:rPr lang="en-GB" dirty="0"/>
              <a:t> </a:t>
            </a:r>
          </a:p>
        </p:txBody>
      </p:sp>
    </p:spTree>
    <p:extLst>
      <p:ext uri="{BB962C8B-B14F-4D97-AF65-F5344CB8AC3E}">
        <p14:creationId xmlns:p14="http://schemas.microsoft.com/office/powerpoint/2010/main" xmlns="" val="2580762339"/>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7939">
                                            <p:txEl>
                                              <p:pRg st="0" end="0"/>
                                            </p:txEl>
                                          </p:spTgt>
                                        </p:tgtEl>
                                        <p:attrNameLst>
                                          <p:attrName>style.visibility</p:attrName>
                                        </p:attrNameLst>
                                      </p:cBhvr>
                                      <p:to>
                                        <p:strVal val="visible"/>
                                      </p:to>
                                    </p:set>
                                    <p:animEffect transition="in" filter="dissolve">
                                      <p:cBhvr>
                                        <p:cTn id="7" dur="500"/>
                                        <p:tgtEl>
                                          <p:spTgt spid="1679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7939">
                                            <p:txEl>
                                              <p:pRg st="1" end="1"/>
                                            </p:txEl>
                                          </p:spTgt>
                                        </p:tgtEl>
                                        <p:attrNameLst>
                                          <p:attrName>style.visibility</p:attrName>
                                        </p:attrNameLst>
                                      </p:cBhvr>
                                      <p:to>
                                        <p:strVal val="visible"/>
                                      </p:to>
                                    </p:set>
                                    <p:animEffect transition="in" filter="dissolve">
                                      <p:cBhvr>
                                        <p:cTn id="12" dur="500"/>
                                        <p:tgtEl>
                                          <p:spTgt spid="1679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7939">
                                            <p:txEl>
                                              <p:pRg st="2" end="2"/>
                                            </p:txEl>
                                          </p:spTgt>
                                        </p:tgtEl>
                                        <p:attrNameLst>
                                          <p:attrName>style.visibility</p:attrName>
                                        </p:attrNameLst>
                                      </p:cBhvr>
                                      <p:to>
                                        <p:strVal val="visible"/>
                                      </p:to>
                                    </p:set>
                                    <p:animEffect transition="in" filter="dissolve">
                                      <p:cBhvr>
                                        <p:cTn id="17" dur="500"/>
                                        <p:tgtEl>
                                          <p:spTgt spid="167939">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67939">
                                            <p:txEl>
                                              <p:pRg st="3" end="3"/>
                                            </p:txEl>
                                          </p:spTgt>
                                        </p:tgtEl>
                                        <p:attrNameLst>
                                          <p:attrName>style.visibility</p:attrName>
                                        </p:attrNameLst>
                                      </p:cBhvr>
                                      <p:to>
                                        <p:strVal val="visible"/>
                                      </p:to>
                                    </p:set>
                                    <p:animEffect transition="in" filter="dissolve">
                                      <p:cBhvr>
                                        <p:cTn id="20" dur="500"/>
                                        <p:tgtEl>
                                          <p:spTgt spid="1679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39"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BB970B81-D847-471D-87EB-D44A582F1286}" type="slidenum">
              <a:rPr lang="en-US"/>
              <a:pPr/>
              <a:t>28</a:t>
            </a:fld>
            <a:endParaRPr lang="en-US"/>
          </a:p>
        </p:txBody>
      </p:sp>
      <p:sp>
        <p:nvSpPr>
          <p:cNvPr id="168962" name="Rectangle 2"/>
          <p:cNvSpPr>
            <a:spLocks noGrp="1" noChangeArrowheads="1"/>
          </p:cNvSpPr>
          <p:nvPr>
            <p:ph type="title"/>
          </p:nvPr>
        </p:nvSpPr>
        <p:spPr/>
        <p:txBody>
          <a:bodyPr/>
          <a:lstStyle/>
          <a:p>
            <a:pPr algn="ctr"/>
            <a:r>
              <a:rPr lang="el-GR">
                <a:solidFill>
                  <a:srgbClr val="CC3300"/>
                </a:solidFill>
                <a:latin typeface="Times New Roman" pitchFamily="18" charset="0"/>
              </a:rPr>
              <a:t>Τιμολόγηση Δικαιωμάτων</a:t>
            </a:r>
            <a:endParaRPr lang="en-GB">
              <a:solidFill>
                <a:srgbClr val="CC3300"/>
              </a:solidFill>
              <a:latin typeface="Times New Roman" pitchFamily="18" charset="0"/>
            </a:endParaRPr>
          </a:p>
        </p:txBody>
      </p:sp>
      <p:sp>
        <p:nvSpPr>
          <p:cNvPr id="168963" name="Rectangle 3"/>
          <p:cNvSpPr>
            <a:spLocks noGrp="1" noChangeArrowheads="1"/>
          </p:cNvSpPr>
          <p:nvPr>
            <p:ph idx="1"/>
          </p:nvPr>
        </p:nvSpPr>
        <p:spPr>
          <a:xfrm>
            <a:off x="0" y="2057400"/>
            <a:ext cx="8991600" cy="4800600"/>
          </a:xfrm>
        </p:spPr>
        <p:txBody>
          <a:bodyPr/>
          <a:lstStyle/>
          <a:p>
            <a:pPr algn="just"/>
            <a:r>
              <a:rPr lang="el-GR" dirty="0">
                <a:solidFill>
                  <a:srgbClr val="000000"/>
                </a:solidFill>
              </a:rPr>
              <a:t>Π</a:t>
            </a:r>
            <a:r>
              <a:rPr lang="el-GR" dirty="0">
                <a:solidFill>
                  <a:srgbClr val="000000"/>
                </a:solidFill>
                <a:cs typeface="Times New Roman" pitchFamily="18" charset="0"/>
              </a:rPr>
              <a:t>αράδειγμα</a:t>
            </a:r>
            <a:endParaRPr lang="el-GR" dirty="0">
              <a:solidFill>
                <a:srgbClr val="000000"/>
              </a:solidFill>
            </a:endParaRPr>
          </a:p>
          <a:p>
            <a:pPr algn="just"/>
            <a:r>
              <a:rPr lang="el-GR" dirty="0">
                <a:solidFill>
                  <a:srgbClr val="000000"/>
                </a:solidFill>
              </a:rPr>
              <a:t>Α</a:t>
            </a:r>
            <a:r>
              <a:rPr lang="el-GR" dirty="0">
                <a:solidFill>
                  <a:srgbClr val="000000"/>
                </a:solidFill>
                <a:cs typeface="Times New Roman" pitchFamily="18" charset="0"/>
              </a:rPr>
              <a:t>γοράζοντας ένα δικαίωμα αγοράς (</a:t>
            </a:r>
            <a:r>
              <a:rPr lang="en-US" dirty="0">
                <a:solidFill>
                  <a:srgbClr val="000000"/>
                </a:solidFill>
                <a:cs typeface="Times New Roman" pitchFamily="18" charset="0"/>
              </a:rPr>
              <a:t>call option</a:t>
            </a:r>
            <a:r>
              <a:rPr lang="el-GR" dirty="0">
                <a:solidFill>
                  <a:srgbClr val="000000"/>
                </a:solidFill>
                <a:cs typeface="Times New Roman" pitchFamily="18" charset="0"/>
              </a:rPr>
              <a:t>) στην μετοχή </a:t>
            </a:r>
            <a:r>
              <a:rPr lang="el-GR" dirty="0" smtClean="0">
                <a:solidFill>
                  <a:srgbClr val="000000"/>
                </a:solidFill>
                <a:cs typeface="Times New Roman" pitchFamily="18" charset="0"/>
              </a:rPr>
              <a:t>ΑΒΝ </a:t>
            </a:r>
            <a:endParaRPr lang="el-GR" dirty="0">
              <a:solidFill>
                <a:srgbClr val="000000"/>
              </a:solidFill>
            </a:endParaRPr>
          </a:p>
          <a:p>
            <a:pPr lvl="1" algn="just"/>
            <a:r>
              <a:rPr lang="el-GR" sz="3200" b="1" dirty="0" smtClean="0">
                <a:solidFill>
                  <a:srgbClr val="009900"/>
                </a:solidFill>
                <a:cs typeface="Times New Roman" pitchFamily="18" charset="0"/>
              </a:rPr>
              <a:t>με τιμή </a:t>
            </a:r>
            <a:r>
              <a:rPr lang="el-GR" sz="3200" b="1" dirty="0">
                <a:solidFill>
                  <a:srgbClr val="009900"/>
                </a:solidFill>
                <a:cs typeface="Times New Roman" pitchFamily="18" charset="0"/>
              </a:rPr>
              <a:t>άσκησης </a:t>
            </a:r>
            <a:r>
              <a:rPr lang="el-GR" sz="3200" b="1" dirty="0" smtClean="0">
                <a:solidFill>
                  <a:srgbClr val="009900"/>
                </a:solidFill>
                <a:cs typeface="Times New Roman" pitchFamily="18" charset="0"/>
              </a:rPr>
              <a:t>10 </a:t>
            </a:r>
            <a:r>
              <a:rPr lang="el-GR" sz="3200" b="1" dirty="0">
                <a:solidFill>
                  <a:srgbClr val="009900"/>
                </a:solidFill>
                <a:cs typeface="Times New Roman" pitchFamily="18" charset="0"/>
              </a:rPr>
              <a:t>εσωτερική αξία</a:t>
            </a:r>
            <a:r>
              <a:rPr lang="el-GR" sz="3200" b="1" dirty="0">
                <a:solidFill>
                  <a:srgbClr val="000000"/>
                </a:solidFill>
                <a:cs typeface="Times New Roman" pitchFamily="18" charset="0"/>
              </a:rPr>
              <a:t> </a:t>
            </a:r>
            <a:endParaRPr lang="el-GR" sz="3200" b="1" dirty="0">
              <a:solidFill>
                <a:srgbClr val="000000"/>
              </a:solidFill>
            </a:endParaRPr>
          </a:p>
          <a:p>
            <a:pPr lvl="1" algn="just"/>
            <a:r>
              <a:rPr lang="el-GR" sz="3200" b="1" dirty="0">
                <a:solidFill>
                  <a:schemeClr val="hlink"/>
                </a:solidFill>
                <a:cs typeface="Times New Roman" pitchFamily="18" charset="0"/>
              </a:rPr>
              <a:t>στα διάφορα σενάρια της τιμής είναι:</a:t>
            </a:r>
            <a:endParaRPr lang="en-GB" sz="3200" b="1" dirty="0">
              <a:solidFill>
                <a:schemeClr val="hlink"/>
              </a:solidFill>
              <a:cs typeface="Times New Roman" pitchFamily="18" charset="0"/>
            </a:endParaRPr>
          </a:p>
          <a:p>
            <a:pPr algn="just">
              <a:buFont typeface="Wingdings" pitchFamily="2" charset="2"/>
              <a:buNone/>
            </a:pPr>
            <a:r>
              <a:rPr lang="el-GR" dirty="0">
                <a:solidFill>
                  <a:srgbClr val="000000"/>
                </a:solidFill>
                <a:cs typeface="Times New Roman" pitchFamily="18" charset="0"/>
              </a:rPr>
              <a:t>             </a:t>
            </a:r>
            <a:endParaRPr lang="en-GB" dirty="0">
              <a:solidFill>
                <a:srgbClr val="000000"/>
              </a:solidFill>
              <a:cs typeface="Times New Roman" pitchFamily="18" charset="0"/>
            </a:endParaRPr>
          </a:p>
        </p:txBody>
      </p:sp>
      <p:sp>
        <p:nvSpPr>
          <p:cNvPr id="2" name="Δεξιό βέλος 1"/>
          <p:cNvSpPr/>
          <p:nvPr/>
        </p:nvSpPr>
        <p:spPr bwMode="auto">
          <a:xfrm>
            <a:off x="7236296" y="5733256"/>
            <a:ext cx="978408" cy="484632"/>
          </a:xfrm>
          <a:prstGeom prst="rightArrow">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l-GR" sz="2400" b="0" i="0" u="sng" strike="noStrike" cap="none" normalizeH="0" baseline="0" smtClean="0">
              <a:ln>
                <a:noFill/>
              </a:ln>
              <a:solidFill>
                <a:schemeClr val="tx1"/>
              </a:solidFill>
              <a:effectLst/>
              <a:latin typeface="Tahoma" pitchFamily="34" charset="0"/>
            </a:endParaRPr>
          </a:p>
        </p:txBody>
      </p:sp>
    </p:spTree>
    <p:extLst>
      <p:ext uri="{BB962C8B-B14F-4D97-AF65-F5344CB8AC3E}">
        <p14:creationId xmlns:p14="http://schemas.microsoft.com/office/powerpoint/2010/main" xmlns="" val="1573297647"/>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animEffect transition="in" filter="dissolve">
                                      <p:cBhvr>
                                        <p:cTn id="7" dur="500"/>
                                        <p:tgtEl>
                                          <p:spTgt spid="1689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8963">
                                            <p:txEl>
                                              <p:pRg st="1" end="1"/>
                                            </p:txEl>
                                          </p:spTgt>
                                        </p:tgtEl>
                                        <p:attrNameLst>
                                          <p:attrName>style.visibility</p:attrName>
                                        </p:attrNameLst>
                                      </p:cBhvr>
                                      <p:to>
                                        <p:strVal val="visible"/>
                                      </p:to>
                                    </p:set>
                                    <p:animEffect transition="in" filter="dissolve">
                                      <p:cBhvr>
                                        <p:cTn id="12" dur="500"/>
                                        <p:tgtEl>
                                          <p:spTgt spid="168963">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68963">
                                            <p:txEl>
                                              <p:pRg st="2" end="2"/>
                                            </p:txEl>
                                          </p:spTgt>
                                        </p:tgtEl>
                                        <p:attrNameLst>
                                          <p:attrName>style.visibility</p:attrName>
                                        </p:attrNameLst>
                                      </p:cBhvr>
                                      <p:to>
                                        <p:strVal val="visible"/>
                                      </p:to>
                                    </p:set>
                                    <p:animEffect transition="in" filter="dissolve">
                                      <p:cBhvr>
                                        <p:cTn id="15" dur="500"/>
                                        <p:tgtEl>
                                          <p:spTgt spid="168963">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68963">
                                            <p:txEl>
                                              <p:pRg st="3" end="3"/>
                                            </p:txEl>
                                          </p:spTgt>
                                        </p:tgtEl>
                                        <p:attrNameLst>
                                          <p:attrName>style.visibility</p:attrName>
                                        </p:attrNameLst>
                                      </p:cBhvr>
                                      <p:to>
                                        <p:strVal val="visible"/>
                                      </p:to>
                                    </p:set>
                                    <p:animEffect transition="in" filter="dissolve">
                                      <p:cBhvr>
                                        <p:cTn id="18" dur="500"/>
                                        <p:tgtEl>
                                          <p:spTgt spid="168963">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68963">
                                            <p:txEl>
                                              <p:pRg st="4" end="4"/>
                                            </p:txEl>
                                          </p:spTgt>
                                        </p:tgtEl>
                                        <p:attrNameLst>
                                          <p:attrName>style.visibility</p:attrName>
                                        </p:attrNameLst>
                                      </p:cBhvr>
                                      <p:to>
                                        <p:strVal val="visible"/>
                                      </p:to>
                                    </p:set>
                                    <p:animEffect transition="in" filter="dissolve">
                                      <p:cBhvr>
                                        <p:cTn id="23" dur="500"/>
                                        <p:tgtEl>
                                          <p:spTgt spid="1689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3568" y="260648"/>
            <a:ext cx="7793037" cy="1143000"/>
          </a:xfrm>
        </p:spPr>
        <p:txBody>
          <a:bodyPr/>
          <a:lstStyle/>
          <a:p>
            <a:r>
              <a:rPr lang="el-GR" dirty="0" smtClean="0"/>
              <a:t>Εσωτερική Αξία &amp; Αξία Χρόνου </a:t>
            </a:r>
            <a:endParaRPr lang="el-GR" dirty="0"/>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xmlns="" val="711312533"/>
              </p:ext>
            </p:extLst>
          </p:nvPr>
        </p:nvGraphicFramePr>
        <p:xfrm>
          <a:off x="0" y="1628800"/>
          <a:ext cx="9144000" cy="5229204"/>
        </p:xfrm>
        <a:graphic>
          <a:graphicData uri="http://schemas.openxmlformats.org/drawingml/2006/table">
            <a:tbl>
              <a:tblPr>
                <a:tableStyleId>{5C22544A-7EE6-4342-B048-85BDC9FD1C3A}</a:tableStyleId>
              </a:tblPr>
              <a:tblGrid>
                <a:gridCol w="1477819"/>
                <a:gridCol w="3463636"/>
                <a:gridCol w="2332182"/>
                <a:gridCol w="1870363"/>
              </a:tblGrid>
              <a:tr h="444332">
                <a:tc gridSpan="4">
                  <a:txBody>
                    <a:bodyPr/>
                    <a:lstStyle/>
                    <a:p>
                      <a:pPr algn="ctr" fontAlgn="b"/>
                      <a:r>
                        <a:rPr lang="el-GR" sz="2400" u="none" strike="noStrike" dirty="0">
                          <a:effectLst/>
                        </a:rPr>
                        <a:t>Τιμή Άσκησης 10</a:t>
                      </a:r>
                      <a:endParaRPr lang="el-GR" sz="2400" b="0" i="0" u="none" strike="noStrike" dirty="0">
                        <a:effectLst/>
                        <a:latin typeface="Arial"/>
                      </a:endParaRPr>
                    </a:p>
                  </a:txBody>
                  <a:tcPr marL="6350" marR="6350" marT="6350" marB="0" anchor="b">
                    <a:solidFill>
                      <a:schemeClr val="bg1"/>
                    </a:solidFill>
                  </a:tcPr>
                </a:tc>
                <a:tc hMerge="1">
                  <a:txBody>
                    <a:bodyPr/>
                    <a:lstStyle/>
                    <a:p>
                      <a:endParaRPr lang="el-GR"/>
                    </a:p>
                  </a:txBody>
                  <a:tcPr/>
                </a:tc>
                <a:tc hMerge="1">
                  <a:txBody>
                    <a:bodyPr/>
                    <a:lstStyle/>
                    <a:p>
                      <a:endParaRPr lang="el-GR"/>
                    </a:p>
                  </a:txBody>
                  <a:tcPr/>
                </a:tc>
                <a:tc hMerge="1">
                  <a:txBody>
                    <a:bodyPr/>
                    <a:lstStyle/>
                    <a:p>
                      <a:endParaRPr lang="el-GR"/>
                    </a:p>
                  </a:txBody>
                  <a:tcPr/>
                </a:tc>
              </a:tr>
              <a:tr h="859295">
                <a:tc>
                  <a:txBody>
                    <a:bodyPr/>
                    <a:lstStyle/>
                    <a:p>
                      <a:pPr algn="ctr" fontAlgn="b"/>
                      <a:r>
                        <a:rPr lang="el-GR" sz="2400" u="none" strike="noStrike" dirty="0">
                          <a:effectLst/>
                        </a:rPr>
                        <a:t>Μετοχή </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dirty="0">
                          <a:effectLst/>
                        </a:rPr>
                        <a:t>Τιμή Δικαιώματος</a:t>
                      </a:r>
                      <a:endParaRPr lang="el-GR" sz="2400" b="0" i="0" u="none" strike="noStrike" dirty="0">
                        <a:effectLst/>
                        <a:latin typeface="Arial"/>
                      </a:endParaRPr>
                    </a:p>
                  </a:txBody>
                  <a:tcPr marL="6350" marR="6350" marT="6350" marB="0" anchor="b">
                    <a:solidFill>
                      <a:schemeClr val="bg1"/>
                    </a:solidFill>
                  </a:tcPr>
                </a:tc>
                <a:tc>
                  <a:txBody>
                    <a:bodyPr/>
                    <a:lstStyle/>
                    <a:p>
                      <a:pPr algn="l" fontAlgn="b"/>
                      <a:r>
                        <a:rPr lang="el-GR" sz="2400" u="none" strike="noStrike" dirty="0">
                          <a:effectLst/>
                        </a:rPr>
                        <a:t>Εσωτερική αξία </a:t>
                      </a:r>
                      <a:endParaRPr lang="el-GR" sz="2400" b="0" i="0" u="none" strike="noStrike" dirty="0">
                        <a:effectLst/>
                        <a:latin typeface="Arial"/>
                      </a:endParaRPr>
                    </a:p>
                  </a:txBody>
                  <a:tcPr marL="6350" marR="6350" marT="6350" marB="0" anchor="b">
                    <a:solidFill>
                      <a:schemeClr val="bg1"/>
                    </a:solidFill>
                  </a:tcPr>
                </a:tc>
                <a:tc>
                  <a:txBody>
                    <a:bodyPr/>
                    <a:lstStyle/>
                    <a:p>
                      <a:pPr algn="l" fontAlgn="b"/>
                      <a:r>
                        <a:rPr lang="el-GR" sz="2400" u="none" strike="noStrike">
                          <a:effectLst/>
                        </a:rPr>
                        <a:t>Αξία χρόνου </a:t>
                      </a:r>
                      <a:endParaRPr lang="el-GR" sz="2400" b="0" i="0" u="none" strike="noStrike">
                        <a:effectLst/>
                        <a:latin typeface="Arial"/>
                      </a:endParaRPr>
                    </a:p>
                  </a:txBody>
                  <a:tcPr marL="6350" marR="6350" marT="6350" marB="0" anchor="b">
                    <a:solidFill>
                      <a:schemeClr val="bg1"/>
                    </a:solidFill>
                  </a:tcPr>
                </a:tc>
              </a:tr>
              <a:tr h="488401">
                <a:tc>
                  <a:txBody>
                    <a:bodyPr/>
                    <a:lstStyle/>
                    <a:p>
                      <a:pPr algn="ctr" fontAlgn="b"/>
                      <a:r>
                        <a:rPr lang="el-GR" sz="2400" u="none" strike="noStrike">
                          <a:effectLst/>
                        </a:rPr>
                        <a:t>8</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0.02</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a:effectLst/>
                        </a:rPr>
                        <a:t>0.02</a:t>
                      </a:r>
                      <a:endParaRPr lang="el-GR" sz="2400" b="0" i="0" u="none" strike="noStrike">
                        <a:effectLst/>
                        <a:latin typeface="Arial"/>
                      </a:endParaRPr>
                    </a:p>
                  </a:txBody>
                  <a:tcPr marL="6350" marR="6350" marT="6350" marB="0" anchor="b">
                    <a:solidFill>
                      <a:schemeClr val="bg1"/>
                    </a:solidFill>
                  </a:tcPr>
                </a:tc>
              </a:tr>
              <a:tr h="429647">
                <a:tc>
                  <a:txBody>
                    <a:bodyPr/>
                    <a:lstStyle/>
                    <a:p>
                      <a:pPr algn="ctr" fontAlgn="b"/>
                      <a:r>
                        <a:rPr lang="el-GR" sz="2400" u="none" strike="noStrike">
                          <a:effectLst/>
                        </a:rPr>
                        <a:t>8.5</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0.035</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a:effectLst/>
                        </a:rPr>
                        <a:t>0.035</a:t>
                      </a:r>
                      <a:endParaRPr lang="el-GR" sz="2400" b="0" i="0" u="none" strike="noStrike">
                        <a:effectLst/>
                        <a:latin typeface="Arial"/>
                      </a:endParaRPr>
                    </a:p>
                  </a:txBody>
                  <a:tcPr marL="6350" marR="6350" marT="6350" marB="0" anchor="b">
                    <a:solidFill>
                      <a:schemeClr val="bg1"/>
                    </a:solidFill>
                  </a:tcPr>
                </a:tc>
              </a:tr>
              <a:tr h="429647">
                <a:tc>
                  <a:txBody>
                    <a:bodyPr/>
                    <a:lstStyle/>
                    <a:p>
                      <a:pPr algn="ctr" fontAlgn="b"/>
                      <a:r>
                        <a:rPr lang="el-GR" sz="2400" u="none" strike="noStrike">
                          <a:effectLst/>
                        </a:rPr>
                        <a:t>9</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0.48</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a:effectLst/>
                        </a:rPr>
                        <a:t>0.48</a:t>
                      </a:r>
                      <a:endParaRPr lang="el-GR" sz="2400" b="0" i="0" u="none" strike="noStrike">
                        <a:effectLst/>
                        <a:latin typeface="Arial"/>
                      </a:endParaRPr>
                    </a:p>
                  </a:txBody>
                  <a:tcPr marL="6350" marR="6350" marT="6350" marB="0" anchor="b">
                    <a:solidFill>
                      <a:schemeClr val="bg1"/>
                    </a:solidFill>
                  </a:tcPr>
                </a:tc>
              </a:tr>
              <a:tr h="429647">
                <a:tc>
                  <a:txBody>
                    <a:bodyPr/>
                    <a:lstStyle/>
                    <a:p>
                      <a:pPr algn="ctr" fontAlgn="b"/>
                      <a:r>
                        <a:rPr lang="el-GR" sz="2400" u="none" strike="noStrike">
                          <a:effectLst/>
                        </a:rPr>
                        <a:t>9.5</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0.76</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a:effectLst/>
                        </a:rPr>
                        <a:t>0.76</a:t>
                      </a:r>
                      <a:endParaRPr lang="el-GR" sz="2400" b="0" i="0" u="none" strike="noStrike">
                        <a:effectLst/>
                        <a:latin typeface="Arial"/>
                      </a:endParaRPr>
                    </a:p>
                  </a:txBody>
                  <a:tcPr marL="6350" marR="6350" marT="6350" marB="0" anchor="b">
                    <a:solidFill>
                      <a:schemeClr val="bg1"/>
                    </a:solidFill>
                  </a:tcPr>
                </a:tc>
              </a:tr>
              <a:tr h="429647">
                <a:tc>
                  <a:txBody>
                    <a:bodyPr/>
                    <a:lstStyle/>
                    <a:p>
                      <a:pPr algn="ctr" fontAlgn="b"/>
                      <a:r>
                        <a:rPr lang="el-GR" sz="2400" u="none" strike="noStrike">
                          <a:effectLst/>
                        </a:rPr>
                        <a:t>10</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dirty="0">
                          <a:effectLst/>
                        </a:rPr>
                        <a:t>1</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a:effectLst/>
                        </a:rPr>
                        <a:t>1</a:t>
                      </a:r>
                      <a:endParaRPr lang="el-GR" sz="2400" b="0" i="0" u="none" strike="noStrike">
                        <a:effectLst/>
                        <a:latin typeface="Arial"/>
                      </a:endParaRPr>
                    </a:p>
                  </a:txBody>
                  <a:tcPr marL="6350" marR="6350" marT="6350" marB="0" anchor="b">
                    <a:solidFill>
                      <a:schemeClr val="bg1"/>
                    </a:solidFill>
                  </a:tcPr>
                </a:tc>
              </a:tr>
              <a:tr h="429647">
                <a:tc>
                  <a:txBody>
                    <a:bodyPr/>
                    <a:lstStyle/>
                    <a:p>
                      <a:pPr algn="ctr" fontAlgn="b"/>
                      <a:r>
                        <a:rPr lang="el-GR" sz="2400" u="none" strike="noStrike">
                          <a:effectLst/>
                        </a:rPr>
                        <a:t>10.5</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a:effectLst/>
                        </a:rPr>
                        <a:t>1.4</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0.5</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0.9</a:t>
                      </a:r>
                      <a:endParaRPr lang="el-GR" sz="2400" b="0" i="0" u="none" strike="noStrike" dirty="0">
                        <a:effectLst/>
                        <a:latin typeface="Arial"/>
                      </a:endParaRPr>
                    </a:p>
                  </a:txBody>
                  <a:tcPr marL="6350" marR="6350" marT="6350" marB="0" anchor="b">
                    <a:solidFill>
                      <a:schemeClr val="bg1"/>
                    </a:solidFill>
                  </a:tcPr>
                </a:tc>
              </a:tr>
              <a:tr h="429647">
                <a:tc>
                  <a:txBody>
                    <a:bodyPr/>
                    <a:lstStyle/>
                    <a:p>
                      <a:pPr algn="ctr" fontAlgn="b"/>
                      <a:r>
                        <a:rPr lang="el-GR" sz="2400" u="none" strike="noStrike">
                          <a:effectLst/>
                        </a:rPr>
                        <a:t>11</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a:effectLst/>
                        </a:rPr>
                        <a:t>1.7</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dirty="0">
                          <a:effectLst/>
                        </a:rPr>
                        <a:t>1</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0.7</a:t>
                      </a:r>
                      <a:endParaRPr lang="el-GR" sz="2400" b="0" i="0" u="none" strike="noStrike" dirty="0">
                        <a:effectLst/>
                        <a:latin typeface="Arial"/>
                      </a:endParaRPr>
                    </a:p>
                  </a:txBody>
                  <a:tcPr marL="6350" marR="6350" marT="6350" marB="0" anchor="b">
                    <a:solidFill>
                      <a:schemeClr val="bg1"/>
                    </a:solidFill>
                  </a:tcPr>
                </a:tc>
              </a:tr>
              <a:tr h="429647">
                <a:tc>
                  <a:txBody>
                    <a:bodyPr/>
                    <a:lstStyle/>
                    <a:p>
                      <a:pPr algn="ctr" fontAlgn="b"/>
                      <a:r>
                        <a:rPr lang="el-GR" sz="2400" u="none" strike="noStrike">
                          <a:effectLst/>
                        </a:rPr>
                        <a:t>11.5</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a:effectLst/>
                        </a:rPr>
                        <a:t>1.9</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dirty="0">
                          <a:effectLst/>
                        </a:rPr>
                        <a:t>1.5</a:t>
                      </a:r>
                      <a:endParaRPr lang="el-GR" sz="2400" b="0" i="0" u="none" strike="noStrike" dirty="0">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0.4</a:t>
                      </a:r>
                      <a:endParaRPr lang="el-GR" sz="2400" b="0" i="0" u="none" strike="noStrike" dirty="0">
                        <a:effectLst/>
                        <a:latin typeface="Arial"/>
                      </a:endParaRPr>
                    </a:p>
                  </a:txBody>
                  <a:tcPr marL="6350" marR="6350" marT="6350" marB="0" anchor="b">
                    <a:solidFill>
                      <a:schemeClr val="bg1"/>
                    </a:solidFill>
                  </a:tcPr>
                </a:tc>
              </a:tr>
              <a:tr h="429647">
                <a:tc>
                  <a:txBody>
                    <a:bodyPr/>
                    <a:lstStyle/>
                    <a:p>
                      <a:pPr algn="ctr" fontAlgn="b"/>
                      <a:r>
                        <a:rPr lang="el-GR" sz="2400" u="none" strike="noStrike">
                          <a:effectLst/>
                        </a:rPr>
                        <a:t>12</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a:effectLst/>
                        </a:rPr>
                        <a:t>2.1</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a:effectLst/>
                        </a:rPr>
                        <a:t>2</a:t>
                      </a:r>
                      <a:endParaRPr lang="el-GR" sz="2400" b="0" i="0" u="none" strike="noStrike">
                        <a:effectLst/>
                        <a:latin typeface="Arial"/>
                      </a:endParaRPr>
                    </a:p>
                  </a:txBody>
                  <a:tcPr marL="6350" marR="6350" marT="6350" marB="0" anchor="b">
                    <a:solidFill>
                      <a:schemeClr val="bg1"/>
                    </a:solidFill>
                  </a:tcPr>
                </a:tc>
                <a:tc>
                  <a:txBody>
                    <a:bodyPr/>
                    <a:lstStyle/>
                    <a:p>
                      <a:pPr algn="ctr" fontAlgn="b"/>
                      <a:r>
                        <a:rPr lang="el-GR" sz="2400" u="none" strike="noStrike" dirty="0">
                          <a:effectLst/>
                        </a:rPr>
                        <a:t>0.1</a:t>
                      </a:r>
                      <a:endParaRPr lang="el-GR" sz="2400" b="0" i="0" u="none" strike="noStrike" dirty="0">
                        <a:effectLst/>
                        <a:latin typeface="Arial"/>
                      </a:endParaRPr>
                    </a:p>
                  </a:txBody>
                  <a:tcPr marL="6350" marR="6350" marT="6350" marB="0" anchor="b">
                    <a:solidFill>
                      <a:schemeClr val="bg1"/>
                    </a:solidFill>
                  </a:tcPr>
                </a:tc>
              </a:tr>
            </a:tbl>
          </a:graphicData>
        </a:graphic>
      </p:graphicFrame>
    </p:spTree>
    <p:extLst>
      <p:ext uri="{BB962C8B-B14F-4D97-AF65-F5344CB8AC3E}">
        <p14:creationId xmlns:p14="http://schemas.microsoft.com/office/powerpoint/2010/main" xmlns="" val="1982742277"/>
      </p:ext>
    </p:extLst>
  </p:cSld>
  <p:clrMapOvr>
    <a:masterClrMapping/>
  </p:clrMapOvr>
  <p:transition spd="med">
    <p:random/>
    <p:sndAc>
      <p:stSnd>
        <p:snd r:embed="rId2" name="camera.wav"/>
      </p:stSnd>
    </p:sndAc>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A8D44A28-7BEB-4771-824E-F18805C40F8D}" type="slidenum">
              <a:rPr lang="en-US"/>
              <a:pPr/>
              <a:t>3</a:t>
            </a:fld>
            <a:endParaRPr lang="en-US"/>
          </a:p>
        </p:txBody>
      </p:sp>
      <p:sp>
        <p:nvSpPr>
          <p:cNvPr id="353282" name="Rectangle 2"/>
          <p:cNvSpPr>
            <a:spLocks noGrp="1" noChangeArrowheads="1"/>
          </p:cNvSpPr>
          <p:nvPr>
            <p:ph type="title"/>
          </p:nvPr>
        </p:nvSpPr>
        <p:spPr>
          <a:xfrm>
            <a:off x="1150938" y="617538"/>
            <a:ext cx="7154862" cy="1143000"/>
          </a:xfrm>
        </p:spPr>
        <p:txBody>
          <a:bodyPr/>
          <a:lstStyle/>
          <a:p>
            <a:pPr algn="ctr"/>
            <a:r>
              <a:rPr lang="el-GR">
                <a:solidFill>
                  <a:srgbClr val="000000"/>
                </a:solidFill>
                <a:latin typeface="Times New Roman" pitchFamily="18" charset="0"/>
                <a:cs typeface="Times New Roman" pitchFamily="18" charset="0"/>
              </a:rPr>
              <a:t>Υποκείμενη Αξία/ Τίτλος</a:t>
            </a:r>
            <a:endParaRPr lang="en-GB">
              <a:solidFill>
                <a:srgbClr val="000000"/>
              </a:solidFill>
              <a:latin typeface="Times New Roman" pitchFamily="18" charset="0"/>
              <a:cs typeface="Times New Roman" pitchFamily="18" charset="0"/>
            </a:endParaRPr>
          </a:p>
        </p:txBody>
      </p:sp>
      <p:sp>
        <p:nvSpPr>
          <p:cNvPr id="353283" name="Rectangle 3"/>
          <p:cNvSpPr>
            <a:spLocks noGrp="1" noChangeArrowheads="1"/>
          </p:cNvSpPr>
          <p:nvPr>
            <p:ph idx="1"/>
          </p:nvPr>
        </p:nvSpPr>
        <p:spPr>
          <a:xfrm>
            <a:off x="107504" y="2057400"/>
            <a:ext cx="8731696" cy="3733800"/>
          </a:xfrm>
        </p:spPr>
        <p:txBody>
          <a:bodyPr/>
          <a:lstStyle/>
          <a:p>
            <a:pPr algn="just">
              <a:lnSpc>
                <a:spcPct val="110000"/>
              </a:lnSpc>
              <a:buFont typeface="Wingdings" pitchFamily="2" charset="2"/>
              <a:buBlip>
                <a:blip r:embed="rId3"/>
              </a:buBlip>
            </a:pPr>
            <a:r>
              <a:rPr lang="el-GR" dirty="0">
                <a:solidFill>
                  <a:srgbClr val="000000"/>
                </a:solidFill>
                <a:latin typeface="Times New Roman" pitchFamily="18" charset="0"/>
                <a:cs typeface="Times New Roman" pitchFamily="18" charset="0"/>
              </a:rPr>
              <a:t>Είναι ο τίτλος ή το προϊόν το οποίο</a:t>
            </a:r>
            <a:endParaRPr lang="el-GR" dirty="0">
              <a:solidFill>
                <a:srgbClr val="000000"/>
              </a:solidFill>
              <a:latin typeface="Times New Roman" pitchFamily="18" charset="0"/>
            </a:endParaRPr>
          </a:p>
          <a:p>
            <a:pPr lvl="1" algn="just">
              <a:lnSpc>
                <a:spcPct val="110000"/>
              </a:lnSpc>
              <a:buFont typeface="Wingdings" pitchFamily="2" charset="2"/>
              <a:buBlip>
                <a:blip r:embed="rId3"/>
              </a:buBlip>
            </a:pPr>
            <a:r>
              <a:rPr lang="el-GR" sz="3200" dirty="0">
                <a:solidFill>
                  <a:srgbClr val="000000"/>
                </a:solidFill>
                <a:latin typeface="Times New Roman" pitchFamily="18" charset="0"/>
                <a:cs typeface="Times New Roman" pitchFamily="18" charset="0"/>
              </a:rPr>
              <a:t> ο κάτοχος ενός δικαιώματος αγοράς(</a:t>
            </a:r>
            <a:r>
              <a:rPr lang="en-US" sz="3200" dirty="0">
                <a:solidFill>
                  <a:srgbClr val="000000"/>
                </a:solidFill>
                <a:latin typeface="Times New Roman" pitchFamily="18" charset="0"/>
                <a:cs typeface="Times New Roman" pitchFamily="18" charset="0"/>
              </a:rPr>
              <a:t>call</a:t>
            </a:r>
            <a:r>
              <a:rPr lang="el-GR" sz="3200" dirty="0">
                <a:solidFill>
                  <a:srgbClr val="000000"/>
                </a:solidFill>
                <a:latin typeface="Times New Roman" pitchFamily="18" charset="0"/>
                <a:cs typeface="Times New Roman" pitchFamily="18" charset="0"/>
              </a:rPr>
              <a:t>) δικαιούται να αγοράσει και </a:t>
            </a:r>
            <a:endParaRPr lang="el-GR" sz="3200" dirty="0">
              <a:solidFill>
                <a:srgbClr val="000000"/>
              </a:solidFill>
              <a:latin typeface="Times New Roman" pitchFamily="18" charset="0"/>
            </a:endParaRPr>
          </a:p>
          <a:p>
            <a:pPr lvl="1" algn="just">
              <a:lnSpc>
                <a:spcPct val="110000"/>
              </a:lnSpc>
              <a:buFont typeface="Wingdings" pitchFamily="2" charset="2"/>
              <a:buBlip>
                <a:blip r:embed="rId3"/>
              </a:buBlip>
            </a:pPr>
            <a:r>
              <a:rPr lang="el-GR" sz="3200" dirty="0">
                <a:solidFill>
                  <a:srgbClr val="000000"/>
                </a:solidFill>
                <a:latin typeface="Times New Roman" pitchFamily="18" charset="0"/>
                <a:cs typeface="Times New Roman" pitchFamily="18" charset="0"/>
              </a:rPr>
              <a:t>ο κάτοχος ενός δικαιώματος πώλησης (</a:t>
            </a:r>
            <a:r>
              <a:rPr lang="en-US" sz="3200" dirty="0">
                <a:solidFill>
                  <a:srgbClr val="000000"/>
                </a:solidFill>
                <a:latin typeface="Times New Roman" pitchFamily="18" charset="0"/>
                <a:cs typeface="Times New Roman" pitchFamily="18" charset="0"/>
              </a:rPr>
              <a:t>put</a:t>
            </a:r>
            <a:r>
              <a:rPr lang="el-GR" sz="3200" dirty="0">
                <a:solidFill>
                  <a:srgbClr val="000000"/>
                </a:solidFill>
                <a:latin typeface="Times New Roman" pitchFamily="18" charset="0"/>
                <a:cs typeface="Times New Roman" pitchFamily="18" charset="0"/>
              </a:rPr>
              <a:t>) δικαιούται να πουλήσει.</a:t>
            </a:r>
            <a:endParaRPr lang="en-GB" sz="3200" dirty="0">
              <a:solidFill>
                <a:srgbClr val="000000"/>
              </a:solidFill>
              <a:latin typeface="Times New Roman" pitchFamily="18" charset="0"/>
              <a:cs typeface="Times New Roman" pitchFamily="18" charset="0"/>
            </a:endParaRPr>
          </a:p>
          <a:p>
            <a:pPr algn="just">
              <a:lnSpc>
                <a:spcPct val="110000"/>
              </a:lnSpc>
              <a:buFont typeface="Wingdings" pitchFamily="2" charset="2"/>
              <a:buChar char="Ø"/>
            </a:pPr>
            <a:endParaRPr lang="en-GB" dirty="0">
              <a:solidFill>
                <a:srgbClr val="000000"/>
              </a:solidFill>
              <a:latin typeface="Times New Roman" pitchFamily="18" charset="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3283">
                                            <p:txEl>
                                              <p:pRg st="0" end="0"/>
                                            </p:txEl>
                                          </p:spTgt>
                                        </p:tgtEl>
                                        <p:attrNameLst>
                                          <p:attrName>style.visibility</p:attrName>
                                        </p:attrNameLst>
                                      </p:cBhvr>
                                      <p:to>
                                        <p:strVal val="visible"/>
                                      </p:to>
                                    </p:set>
                                    <p:animEffect transition="in" filter="dissolve">
                                      <p:cBhvr>
                                        <p:cTn id="7" dur="500"/>
                                        <p:tgtEl>
                                          <p:spTgt spid="35328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53283">
                                            <p:txEl>
                                              <p:pRg st="1" end="1"/>
                                            </p:txEl>
                                          </p:spTgt>
                                        </p:tgtEl>
                                        <p:attrNameLst>
                                          <p:attrName>style.visibility</p:attrName>
                                        </p:attrNameLst>
                                      </p:cBhvr>
                                      <p:to>
                                        <p:strVal val="visible"/>
                                      </p:to>
                                    </p:set>
                                    <p:animEffect transition="in" filter="dissolve">
                                      <p:cBhvr>
                                        <p:cTn id="10" dur="500"/>
                                        <p:tgtEl>
                                          <p:spTgt spid="35328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53283">
                                            <p:txEl>
                                              <p:pRg st="2" end="2"/>
                                            </p:txEl>
                                          </p:spTgt>
                                        </p:tgtEl>
                                        <p:attrNameLst>
                                          <p:attrName>style.visibility</p:attrName>
                                        </p:attrNameLst>
                                      </p:cBhvr>
                                      <p:to>
                                        <p:strVal val="visible"/>
                                      </p:to>
                                    </p:set>
                                    <p:animEffect transition="in" filter="dissolve">
                                      <p:cBhvr>
                                        <p:cTn id="13" dur="500"/>
                                        <p:tgtEl>
                                          <p:spTgt spid="353283">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4" presetClass="entr" presetSubtype="0" fill="hold" grpId="0" nodeType="clickEffect">
                                  <p:stCondLst>
                                    <p:cond delay="0"/>
                                  </p:stCondLst>
                                  <p:childTnLst>
                                    <p:set>
                                      <p:cBhvr>
                                        <p:cTn id="17" dur="1" fill="hold">
                                          <p:stCondLst>
                                            <p:cond delay="499"/>
                                          </p:stCondLst>
                                        </p:cTn>
                                        <p:tgtEl>
                                          <p:spTgt spid="353282"/>
                                        </p:tgtEl>
                                        <p:attrNameLst>
                                          <p:attrName>style.visibility</p:attrName>
                                        </p:attrNameLst>
                                      </p:cBhvr>
                                      <p:to>
                                        <p:strVal val="visible"/>
                                      </p:to>
                                    </p:set>
                                    <p:anim to="" calcmode="lin" valueType="num">
                                      <p:cBhvr>
                                        <p:cTn id="18" dur="1" fill="hold"/>
                                        <p:tgtEl>
                                          <p:spTgt spid="35328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3282" grpId="0" autoUpdateAnimBg="0"/>
      <p:bldP spid="353283"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79AA7282-B017-480D-9CFD-60F244C56A2C}" type="slidenum">
              <a:rPr lang="en-US"/>
              <a:pPr/>
              <a:t>30</a:t>
            </a:fld>
            <a:endParaRPr lang="en-US"/>
          </a:p>
        </p:txBody>
      </p:sp>
      <p:sp>
        <p:nvSpPr>
          <p:cNvPr id="182274" name="Rectangle 1026"/>
          <p:cNvSpPr>
            <a:spLocks noGrp="1" noChangeArrowheads="1"/>
          </p:cNvSpPr>
          <p:nvPr>
            <p:ph type="title"/>
          </p:nvPr>
        </p:nvSpPr>
        <p:spPr>
          <a:xfrm>
            <a:off x="755576" y="0"/>
            <a:ext cx="7793037" cy="1143000"/>
          </a:xfrm>
        </p:spPr>
        <p:txBody>
          <a:bodyPr/>
          <a:lstStyle/>
          <a:p>
            <a:pPr algn="ctr"/>
            <a:r>
              <a:rPr lang="el-GR" dirty="0">
                <a:solidFill>
                  <a:srgbClr val="CC3300"/>
                </a:solidFill>
                <a:latin typeface="Times New Roman" pitchFamily="18" charset="0"/>
              </a:rPr>
              <a:t>Δικαιώματα</a:t>
            </a:r>
            <a:endParaRPr lang="en-GB" dirty="0">
              <a:solidFill>
                <a:srgbClr val="CC3300"/>
              </a:solidFill>
              <a:latin typeface="Times New Roman" pitchFamily="18" charset="0"/>
            </a:endParaRPr>
          </a:p>
        </p:txBody>
      </p:sp>
      <p:sp>
        <p:nvSpPr>
          <p:cNvPr id="182275" name="Rectangle 1027"/>
          <p:cNvSpPr>
            <a:spLocks noGrp="1" noChangeArrowheads="1"/>
          </p:cNvSpPr>
          <p:nvPr>
            <p:ph idx="1"/>
          </p:nvPr>
        </p:nvSpPr>
        <p:spPr>
          <a:xfrm>
            <a:off x="0" y="1412776"/>
            <a:ext cx="8955088" cy="5445223"/>
          </a:xfrm>
          <a:solidFill>
            <a:schemeClr val="bg1"/>
          </a:solidFill>
        </p:spPr>
        <p:txBody>
          <a:bodyPr/>
          <a:lstStyle/>
          <a:p>
            <a:pPr algn="just"/>
            <a:r>
              <a:rPr lang="el-GR" sz="2800" b="1" dirty="0">
                <a:solidFill>
                  <a:srgbClr val="000000"/>
                </a:solidFill>
                <a:cs typeface="Times New Roman" pitchFamily="18" charset="0"/>
              </a:rPr>
              <a:t>Τα δικαιώματα ανάλογα με τη σχέση της τιμής εξάσκησης</a:t>
            </a:r>
            <a:r>
              <a:rPr lang="el-GR" sz="2800" b="1" dirty="0">
                <a:solidFill>
                  <a:srgbClr val="000000"/>
                </a:solidFill>
              </a:rPr>
              <a:t> Χ</a:t>
            </a:r>
            <a:r>
              <a:rPr lang="el-GR" sz="2800" b="1" dirty="0">
                <a:solidFill>
                  <a:srgbClr val="000000"/>
                </a:solidFill>
                <a:cs typeface="Times New Roman" pitchFamily="18" charset="0"/>
              </a:rPr>
              <a:t> και της τιμή της μετοχής</a:t>
            </a:r>
            <a:r>
              <a:rPr lang="el-GR" sz="2800" b="1" dirty="0">
                <a:solidFill>
                  <a:srgbClr val="000000"/>
                </a:solidFill>
              </a:rPr>
              <a:t> </a:t>
            </a:r>
            <a:r>
              <a:rPr lang="en-US" sz="2800" b="1" dirty="0">
                <a:solidFill>
                  <a:srgbClr val="000000"/>
                </a:solidFill>
              </a:rPr>
              <a:t>S</a:t>
            </a:r>
            <a:r>
              <a:rPr lang="el-GR" sz="2800" b="1" dirty="0">
                <a:solidFill>
                  <a:srgbClr val="000000"/>
                </a:solidFill>
                <a:cs typeface="Times New Roman" pitchFamily="18" charset="0"/>
              </a:rPr>
              <a:t> διαχωρίζονται στις εξής κατηγορίες:</a:t>
            </a:r>
            <a:endParaRPr lang="en-GB" sz="2800" b="1" dirty="0">
              <a:solidFill>
                <a:srgbClr val="000000"/>
              </a:solidFill>
              <a:cs typeface="Times New Roman" pitchFamily="18" charset="0"/>
            </a:endParaRPr>
          </a:p>
          <a:p>
            <a:pPr algn="just"/>
            <a:r>
              <a:rPr lang="el-GR" sz="2800" b="1" dirty="0">
                <a:solidFill>
                  <a:srgbClr val="000000"/>
                </a:solidFill>
                <a:cs typeface="Times New Roman" pitchFamily="18" charset="0"/>
              </a:rPr>
              <a:t>Δικαίωμα που βρίσκεται εντός της ισοδύναμης χρηματικής αξίας (</a:t>
            </a:r>
            <a:r>
              <a:rPr lang="en-US" sz="2800" b="1" dirty="0">
                <a:solidFill>
                  <a:srgbClr val="000000"/>
                </a:solidFill>
                <a:cs typeface="Times New Roman" pitchFamily="18" charset="0"/>
              </a:rPr>
              <a:t>in</a:t>
            </a:r>
            <a:r>
              <a:rPr lang="el-GR" sz="2800" b="1" dirty="0">
                <a:solidFill>
                  <a:srgbClr val="000000"/>
                </a:solidFill>
                <a:cs typeface="Times New Roman" pitchFamily="18" charset="0"/>
              </a:rPr>
              <a:t> – </a:t>
            </a:r>
            <a:r>
              <a:rPr lang="en-US" sz="2800" b="1" dirty="0">
                <a:solidFill>
                  <a:srgbClr val="000000"/>
                </a:solidFill>
                <a:cs typeface="Times New Roman" pitchFamily="18" charset="0"/>
              </a:rPr>
              <a:t>the</a:t>
            </a:r>
            <a:r>
              <a:rPr lang="el-GR" sz="2800" b="1" dirty="0">
                <a:solidFill>
                  <a:srgbClr val="000000"/>
                </a:solidFill>
                <a:cs typeface="Times New Roman" pitchFamily="18" charset="0"/>
              </a:rPr>
              <a:t> – </a:t>
            </a:r>
            <a:r>
              <a:rPr lang="en-US" sz="2800" b="1" dirty="0">
                <a:solidFill>
                  <a:srgbClr val="000000"/>
                </a:solidFill>
                <a:cs typeface="Times New Roman" pitchFamily="18" charset="0"/>
              </a:rPr>
              <a:t>money</a:t>
            </a:r>
            <a:r>
              <a:rPr lang="el-GR" sz="2800" b="1" dirty="0">
                <a:solidFill>
                  <a:srgbClr val="000000"/>
                </a:solidFill>
              </a:rPr>
              <a:t>)</a:t>
            </a:r>
          </a:p>
          <a:p>
            <a:pPr algn="just"/>
            <a:r>
              <a:rPr lang="el-GR" sz="2800" b="1" dirty="0">
                <a:solidFill>
                  <a:srgbClr val="000000"/>
                </a:solidFill>
                <a:cs typeface="Times New Roman" pitchFamily="18" charset="0"/>
              </a:rPr>
              <a:t>Δικαίωμα που βρίσκεται στην ισοδύναμη χρηματική αξία (</a:t>
            </a:r>
            <a:r>
              <a:rPr lang="en-US" sz="2800" b="1" dirty="0">
                <a:solidFill>
                  <a:srgbClr val="000000"/>
                </a:solidFill>
                <a:cs typeface="Times New Roman" pitchFamily="18" charset="0"/>
              </a:rPr>
              <a:t>at the money</a:t>
            </a:r>
            <a:r>
              <a:rPr lang="el-GR" sz="2800" b="1" dirty="0" smtClean="0">
                <a:solidFill>
                  <a:srgbClr val="000000"/>
                </a:solidFill>
                <a:cs typeface="Times New Roman" pitchFamily="18" charset="0"/>
              </a:rPr>
              <a:t>)  </a:t>
            </a:r>
            <a:endParaRPr lang="el-GR" sz="2800" b="1" dirty="0">
              <a:solidFill>
                <a:srgbClr val="000000"/>
              </a:solidFill>
            </a:endParaRPr>
          </a:p>
          <a:p>
            <a:pPr algn="just"/>
            <a:r>
              <a:rPr lang="el-GR" sz="2800" b="1" dirty="0">
                <a:solidFill>
                  <a:srgbClr val="000000"/>
                </a:solidFill>
                <a:cs typeface="Times New Roman" pitchFamily="18" charset="0"/>
              </a:rPr>
              <a:t>Δικαίωμα που βρίσκεται εκτός της ισοδύναμης χρηματικής αξίας (</a:t>
            </a:r>
            <a:r>
              <a:rPr lang="en-US" sz="2800" b="1" dirty="0">
                <a:solidFill>
                  <a:srgbClr val="000000"/>
                </a:solidFill>
                <a:cs typeface="Times New Roman" pitchFamily="18" charset="0"/>
              </a:rPr>
              <a:t>out</a:t>
            </a:r>
            <a:r>
              <a:rPr lang="el-GR" sz="2800" b="1" dirty="0">
                <a:solidFill>
                  <a:srgbClr val="000000"/>
                </a:solidFill>
                <a:cs typeface="Times New Roman" pitchFamily="18" charset="0"/>
              </a:rPr>
              <a:t> – </a:t>
            </a:r>
            <a:r>
              <a:rPr lang="en-US" sz="2800" b="1" dirty="0">
                <a:solidFill>
                  <a:srgbClr val="000000"/>
                </a:solidFill>
                <a:cs typeface="Times New Roman" pitchFamily="18" charset="0"/>
              </a:rPr>
              <a:t>of</a:t>
            </a:r>
            <a:r>
              <a:rPr lang="el-GR" sz="2800" b="1" dirty="0">
                <a:solidFill>
                  <a:srgbClr val="000000"/>
                </a:solidFill>
                <a:cs typeface="Times New Roman" pitchFamily="18" charset="0"/>
              </a:rPr>
              <a:t> – </a:t>
            </a:r>
            <a:r>
              <a:rPr lang="en-US" sz="2800" b="1" dirty="0">
                <a:solidFill>
                  <a:srgbClr val="000000"/>
                </a:solidFill>
                <a:cs typeface="Times New Roman" pitchFamily="18" charset="0"/>
              </a:rPr>
              <a:t>the</a:t>
            </a:r>
            <a:r>
              <a:rPr lang="el-GR" sz="2800" b="1" dirty="0">
                <a:solidFill>
                  <a:srgbClr val="000000"/>
                </a:solidFill>
                <a:cs typeface="Times New Roman" pitchFamily="18" charset="0"/>
              </a:rPr>
              <a:t> – </a:t>
            </a:r>
            <a:r>
              <a:rPr lang="en-US" sz="2800" b="1" dirty="0">
                <a:solidFill>
                  <a:srgbClr val="000000"/>
                </a:solidFill>
                <a:cs typeface="Times New Roman" pitchFamily="18" charset="0"/>
              </a:rPr>
              <a:t>money</a:t>
            </a:r>
            <a:endParaRPr lang="en-GB" sz="2800" b="1" dirty="0">
              <a:solidFill>
                <a:srgbClr val="000000"/>
              </a:solidFill>
              <a:cs typeface="Times New Roman" pitchFamily="18" charset="0"/>
            </a:endParaRPr>
          </a:p>
        </p:txBody>
      </p:sp>
    </p:spTree>
    <p:extLst>
      <p:ext uri="{BB962C8B-B14F-4D97-AF65-F5344CB8AC3E}">
        <p14:creationId xmlns:p14="http://schemas.microsoft.com/office/powerpoint/2010/main" xmlns="" val="273366133"/>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2275">
                                            <p:txEl>
                                              <p:pRg st="0" end="0"/>
                                            </p:txEl>
                                          </p:spTgt>
                                        </p:tgtEl>
                                        <p:attrNameLst>
                                          <p:attrName>style.visibility</p:attrName>
                                        </p:attrNameLst>
                                      </p:cBhvr>
                                      <p:to>
                                        <p:strVal val="visible"/>
                                      </p:to>
                                    </p:set>
                                    <p:animEffect transition="in" filter="dissolve">
                                      <p:cBhvr>
                                        <p:cTn id="7" dur="500"/>
                                        <p:tgtEl>
                                          <p:spTgt spid="1822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275">
                                            <p:txEl>
                                              <p:pRg st="1" end="1"/>
                                            </p:txEl>
                                          </p:spTgt>
                                        </p:tgtEl>
                                        <p:attrNameLst>
                                          <p:attrName>style.visibility</p:attrName>
                                        </p:attrNameLst>
                                      </p:cBhvr>
                                      <p:to>
                                        <p:strVal val="visible"/>
                                      </p:to>
                                    </p:set>
                                    <p:animEffect transition="in" filter="dissolve">
                                      <p:cBhvr>
                                        <p:cTn id="12" dur="500"/>
                                        <p:tgtEl>
                                          <p:spTgt spid="1822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2275">
                                            <p:txEl>
                                              <p:pRg st="2" end="2"/>
                                            </p:txEl>
                                          </p:spTgt>
                                        </p:tgtEl>
                                        <p:attrNameLst>
                                          <p:attrName>style.visibility</p:attrName>
                                        </p:attrNameLst>
                                      </p:cBhvr>
                                      <p:to>
                                        <p:strVal val="visible"/>
                                      </p:to>
                                    </p:set>
                                    <p:animEffect transition="in" filter="dissolve">
                                      <p:cBhvr>
                                        <p:cTn id="17" dur="500"/>
                                        <p:tgtEl>
                                          <p:spTgt spid="1822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2275">
                                            <p:txEl>
                                              <p:pRg st="3" end="3"/>
                                            </p:txEl>
                                          </p:spTgt>
                                        </p:tgtEl>
                                        <p:attrNameLst>
                                          <p:attrName>style.visibility</p:attrName>
                                        </p:attrNameLst>
                                      </p:cBhvr>
                                      <p:to>
                                        <p:strVal val="visible"/>
                                      </p:to>
                                    </p:set>
                                    <p:animEffect transition="in" filter="dissolve">
                                      <p:cBhvr>
                                        <p:cTn id="22" dur="500"/>
                                        <p:tgtEl>
                                          <p:spTgt spid="1822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5"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3F535A26-4A6F-49C7-B0F6-F8DA0076009F}" type="slidenum">
              <a:rPr lang="en-US"/>
              <a:pPr/>
              <a:t>31</a:t>
            </a:fld>
            <a:endParaRPr lang="en-US"/>
          </a:p>
        </p:txBody>
      </p:sp>
      <p:sp>
        <p:nvSpPr>
          <p:cNvPr id="184322" name="Rectangle 2"/>
          <p:cNvSpPr>
            <a:spLocks noGrp="1" noChangeArrowheads="1"/>
          </p:cNvSpPr>
          <p:nvPr>
            <p:ph type="title"/>
          </p:nvPr>
        </p:nvSpPr>
        <p:spPr>
          <a:xfrm>
            <a:off x="683568" y="116632"/>
            <a:ext cx="7793037" cy="1143000"/>
          </a:xfrm>
        </p:spPr>
        <p:txBody>
          <a:bodyPr/>
          <a:lstStyle/>
          <a:p>
            <a:pPr algn="ctr"/>
            <a:r>
              <a:rPr lang="en-US" dirty="0">
                <a:solidFill>
                  <a:srgbClr val="CC3300"/>
                </a:solidFill>
                <a:latin typeface="Times New Roman" pitchFamily="18" charset="0"/>
              </a:rPr>
              <a:t>In the money</a:t>
            </a:r>
            <a:endParaRPr lang="en-GB" dirty="0">
              <a:solidFill>
                <a:srgbClr val="CC3300"/>
              </a:solidFill>
              <a:latin typeface="Times New Roman" pitchFamily="18" charset="0"/>
            </a:endParaRPr>
          </a:p>
        </p:txBody>
      </p:sp>
      <p:sp>
        <p:nvSpPr>
          <p:cNvPr id="184323" name="Rectangle 3"/>
          <p:cNvSpPr>
            <a:spLocks noGrp="1" noChangeArrowheads="1"/>
          </p:cNvSpPr>
          <p:nvPr>
            <p:ph idx="1"/>
          </p:nvPr>
        </p:nvSpPr>
        <p:spPr>
          <a:xfrm>
            <a:off x="0" y="1772817"/>
            <a:ext cx="9144000" cy="5085184"/>
          </a:xfrm>
          <a:solidFill>
            <a:schemeClr val="bg1"/>
          </a:solidFill>
        </p:spPr>
        <p:txBody>
          <a:bodyPr/>
          <a:lstStyle/>
          <a:p>
            <a:pPr algn="just"/>
            <a:r>
              <a:rPr lang="el-GR" dirty="0" smtClean="0">
                <a:solidFill>
                  <a:srgbClr val="000000"/>
                </a:solidFill>
                <a:cs typeface="Times New Roman" pitchFamily="18" charset="0"/>
              </a:rPr>
              <a:t>Τ</a:t>
            </a:r>
            <a:r>
              <a:rPr lang="en-US" dirty="0" smtClean="0">
                <a:solidFill>
                  <a:srgbClr val="000000"/>
                </a:solidFill>
                <a:cs typeface="Times New Roman" pitchFamily="18" charset="0"/>
              </a:rPr>
              <a:t>o</a:t>
            </a:r>
            <a:r>
              <a:rPr lang="el-GR" dirty="0" smtClean="0">
                <a:solidFill>
                  <a:srgbClr val="000000"/>
                </a:solidFill>
                <a:cs typeface="Times New Roman" pitchFamily="18" charset="0"/>
              </a:rPr>
              <a:t> δικαίωμα</a:t>
            </a:r>
            <a:r>
              <a:rPr lang="en-US" dirty="0" smtClean="0">
                <a:solidFill>
                  <a:srgbClr val="000000"/>
                </a:solidFill>
                <a:cs typeface="Times New Roman" pitchFamily="18" charset="0"/>
              </a:rPr>
              <a:t> </a:t>
            </a:r>
            <a:r>
              <a:rPr lang="el-GR" dirty="0" err="1" smtClean="0">
                <a:solidFill>
                  <a:srgbClr val="000000"/>
                </a:solidFill>
                <a:cs typeface="Times New Roman" pitchFamily="18" charset="0"/>
              </a:rPr>
              <a:t>αγορας</a:t>
            </a:r>
            <a:r>
              <a:rPr lang="el-GR" dirty="0" smtClean="0">
                <a:solidFill>
                  <a:srgbClr val="000000"/>
                </a:solidFill>
                <a:cs typeface="Times New Roman" pitchFamily="18" charset="0"/>
              </a:rPr>
              <a:t> - </a:t>
            </a:r>
            <a:r>
              <a:rPr lang="en-US" dirty="0" smtClean="0">
                <a:solidFill>
                  <a:srgbClr val="000000"/>
                </a:solidFill>
                <a:cs typeface="Times New Roman" pitchFamily="18" charset="0"/>
              </a:rPr>
              <a:t>call</a:t>
            </a:r>
            <a:r>
              <a:rPr lang="el-GR" dirty="0" smtClean="0">
                <a:solidFill>
                  <a:srgbClr val="000000"/>
                </a:solidFill>
                <a:cs typeface="Times New Roman" pitchFamily="18" charset="0"/>
              </a:rPr>
              <a:t> βρίσκεται </a:t>
            </a:r>
            <a:r>
              <a:rPr lang="el-GR" dirty="0">
                <a:solidFill>
                  <a:srgbClr val="000000"/>
                </a:solidFill>
                <a:cs typeface="Times New Roman" pitchFamily="18" charset="0"/>
              </a:rPr>
              <a:t>εντός της ισοδύναμης χρηματικής αξίας (</a:t>
            </a:r>
            <a:r>
              <a:rPr lang="en-US" dirty="0">
                <a:solidFill>
                  <a:srgbClr val="000000"/>
                </a:solidFill>
                <a:cs typeface="Times New Roman" pitchFamily="18" charset="0"/>
              </a:rPr>
              <a:t>in</a:t>
            </a:r>
            <a:r>
              <a:rPr lang="el-GR" dirty="0">
                <a:solidFill>
                  <a:srgbClr val="000000"/>
                </a:solidFill>
                <a:cs typeface="Times New Roman" pitchFamily="18" charset="0"/>
              </a:rPr>
              <a:t> – </a:t>
            </a:r>
            <a:r>
              <a:rPr lang="en-US" dirty="0">
                <a:solidFill>
                  <a:srgbClr val="000000"/>
                </a:solidFill>
                <a:cs typeface="Times New Roman" pitchFamily="18" charset="0"/>
              </a:rPr>
              <a:t>the</a:t>
            </a:r>
            <a:r>
              <a:rPr lang="el-GR" dirty="0">
                <a:solidFill>
                  <a:srgbClr val="000000"/>
                </a:solidFill>
                <a:cs typeface="Times New Roman" pitchFamily="18" charset="0"/>
              </a:rPr>
              <a:t> – </a:t>
            </a:r>
            <a:r>
              <a:rPr lang="en-US" dirty="0">
                <a:solidFill>
                  <a:srgbClr val="000000"/>
                </a:solidFill>
                <a:cs typeface="Times New Roman" pitchFamily="18" charset="0"/>
              </a:rPr>
              <a:t>money</a:t>
            </a:r>
            <a:r>
              <a:rPr lang="el-GR" dirty="0">
                <a:solidFill>
                  <a:srgbClr val="000000"/>
                </a:solidFill>
                <a:cs typeface="Times New Roman" pitchFamily="18" charset="0"/>
              </a:rPr>
              <a:t>): </a:t>
            </a:r>
            <a:endParaRPr lang="el-GR" dirty="0">
              <a:solidFill>
                <a:srgbClr val="000000"/>
              </a:solidFill>
            </a:endParaRPr>
          </a:p>
          <a:p>
            <a:pPr algn="just"/>
            <a:r>
              <a:rPr lang="el-GR" dirty="0">
                <a:solidFill>
                  <a:srgbClr val="000000"/>
                </a:solidFill>
                <a:cs typeface="Times New Roman" pitchFamily="18" charset="0"/>
              </a:rPr>
              <a:t>Όταν η τιμή εξάσκησης </a:t>
            </a:r>
            <a:r>
              <a:rPr lang="en-US" dirty="0" smtClean="0">
                <a:solidFill>
                  <a:srgbClr val="000000"/>
                </a:solidFill>
                <a:cs typeface="Times New Roman" pitchFamily="18" charset="0"/>
              </a:rPr>
              <a:t>(</a:t>
            </a:r>
            <a:r>
              <a:rPr lang="el-GR" dirty="0" smtClean="0">
                <a:solidFill>
                  <a:srgbClr val="000000"/>
                </a:solidFill>
                <a:cs typeface="Times New Roman" pitchFamily="18" charset="0"/>
              </a:rPr>
              <a:t>Χ</a:t>
            </a:r>
            <a:r>
              <a:rPr lang="en-US" dirty="0" smtClean="0">
                <a:solidFill>
                  <a:srgbClr val="000000"/>
                </a:solidFill>
                <a:cs typeface="Times New Roman" pitchFamily="18" charset="0"/>
              </a:rPr>
              <a:t>=10)</a:t>
            </a:r>
            <a:r>
              <a:rPr lang="el-GR" dirty="0" smtClean="0">
                <a:solidFill>
                  <a:srgbClr val="000000"/>
                </a:solidFill>
                <a:cs typeface="Times New Roman" pitchFamily="18" charset="0"/>
              </a:rPr>
              <a:t> είναι </a:t>
            </a:r>
            <a:r>
              <a:rPr lang="el-GR" dirty="0">
                <a:solidFill>
                  <a:srgbClr val="000000"/>
                </a:solidFill>
                <a:cs typeface="Times New Roman" pitchFamily="18" charset="0"/>
              </a:rPr>
              <a:t>χαμηλότερη από την τρέχουσα </a:t>
            </a:r>
            <a:r>
              <a:rPr lang="el-GR" dirty="0" smtClean="0">
                <a:solidFill>
                  <a:srgbClr val="000000"/>
                </a:solidFill>
                <a:cs typeface="Times New Roman" pitchFamily="18" charset="0"/>
              </a:rPr>
              <a:t>τιμή </a:t>
            </a:r>
            <a:r>
              <a:rPr lang="en-US" dirty="0" smtClean="0">
                <a:solidFill>
                  <a:srgbClr val="000000"/>
                </a:solidFill>
                <a:cs typeface="Times New Roman" pitchFamily="18" charset="0"/>
              </a:rPr>
              <a:t>(S=11)</a:t>
            </a:r>
            <a:r>
              <a:rPr lang="el-GR" dirty="0" smtClean="0">
                <a:solidFill>
                  <a:srgbClr val="000000"/>
                </a:solidFill>
                <a:cs typeface="Times New Roman" pitchFamily="18" charset="0"/>
              </a:rPr>
              <a:t> </a:t>
            </a:r>
            <a:r>
              <a:rPr lang="en-US" dirty="0" smtClean="0">
                <a:solidFill>
                  <a:srgbClr val="000000"/>
                </a:solidFill>
                <a:cs typeface="Times New Roman" pitchFamily="18" charset="0"/>
              </a:rPr>
              <a:t>X</a:t>
            </a:r>
            <a:r>
              <a:rPr lang="el-GR" dirty="0">
                <a:solidFill>
                  <a:srgbClr val="000000"/>
                </a:solidFill>
                <a:cs typeface="Times New Roman" pitchFamily="18" charset="0"/>
              </a:rPr>
              <a:t>&lt;</a:t>
            </a:r>
            <a:r>
              <a:rPr lang="en-US" dirty="0">
                <a:solidFill>
                  <a:srgbClr val="000000"/>
                </a:solidFill>
                <a:cs typeface="Times New Roman" pitchFamily="18" charset="0"/>
              </a:rPr>
              <a:t>S</a:t>
            </a:r>
            <a:r>
              <a:rPr lang="el-GR" dirty="0">
                <a:solidFill>
                  <a:srgbClr val="000000"/>
                </a:solidFill>
                <a:cs typeface="Times New Roman" pitchFamily="18" charset="0"/>
              </a:rPr>
              <a:t> και συνεπώς το δικαίωμα έχει </a:t>
            </a:r>
            <a:r>
              <a:rPr lang="el-GR" b="1" dirty="0">
                <a:solidFill>
                  <a:srgbClr val="000000"/>
                </a:solidFill>
                <a:cs typeface="Times New Roman" pitchFamily="18" charset="0"/>
              </a:rPr>
              <a:t>εσωτερική αξία.</a:t>
            </a:r>
            <a:r>
              <a:rPr lang="el-GR" dirty="0">
                <a:solidFill>
                  <a:srgbClr val="000000"/>
                </a:solidFill>
                <a:cs typeface="Times New Roman" pitchFamily="18" charset="0"/>
              </a:rPr>
              <a:t> </a:t>
            </a:r>
            <a:endParaRPr lang="el-GR" dirty="0">
              <a:solidFill>
                <a:srgbClr val="000000"/>
              </a:solidFill>
            </a:endParaRPr>
          </a:p>
        </p:txBody>
      </p:sp>
    </p:spTree>
    <p:extLst>
      <p:ext uri="{BB962C8B-B14F-4D97-AF65-F5344CB8AC3E}">
        <p14:creationId xmlns:p14="http://schemas.microsoft.com/office/powerpoint/2010/main" xmlns="" val="939525324"/>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animEffect transition="in" filter="dissolve">
                                      <p:cBhvr>
                                        <p:cTn id="7" dur="500"/>
                                        <p:tgtEl>
                                          <p:spTgt spid="1843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23">
                                            <p:txEl>
                                              <p:pRg st="1" end="1"/>
                                            </p:txEl>
                                          </p:spTgt>
                                        </p:tgtEl>
                                        <p:attrNameLst>
                                          <p:attrName>style.visibility</p:attrName>
                                        </p:attrNameLst>
                                      </p:cBhvr>
                                      <p:to>
                                        <p:strVal val="visible"/>
                                      </p:to>
                                    </p:set>
                                    <p:animEffect transition="in" filter="dissolve">
                                      <p:cBhvr>
                                        <p:cTn id="12" dur="500"/>
                                        <p:tgtEl>
                                          <p:spTgt spid="1843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DB46B783-1BC5-4839-8B34-2533FD0E0D0D}" type="slidenum">
              <a:rPr lang="en-US"/>
              <a:pPr/>
              <a:t>32</a:t>
            </a:fld>
            <a:endParaRPr lang="en-US"/>
          </a:p>
        </p:txBody>
      </p:sp>
      <p:sp>
        <p:nvSpPr>
          <p:cNvPr id="185346" name="Rectangle 2"/>
          <p:cNvSpPr>
            <a:spLocks noGrp="1" noChangeArrowheads="1"/>
          </p:cNvSpPr>
          <p:nvPr>
            <p:ph type="title"/>
          </p:nvPr>
        </p:nvSpPr>
        <p:spPr/>
        <p:txBody>
          <a:bodyPr/>
          <a:lstStyle/>
          <a:p>
            <a:pPr algn="ctr"/>
            <a:r>
              <a:rPr lang="en-US">
                <a:solidFill>
                  <a:srgbClr val="CC3300"/>
                </a:solidFill>
                <a:latin typeface="Times New Roman" pitchFamily="18" charset="0"/>
              </a:rPr>
              <a:t>At the money</a:t>
            </a:r>
            <a:endParaRPr lang="en-GB">
              <a:solidFill>
                <a:srgbClr val="CC3300"/>
              </a:solidFill>
              <a:latin typeface="Times New Roman" pitchFamily="18" charset="0"/>
            </a:endParaRPr>
          </a:p>
        </p:txBody>
      </p:sp>
      <p:sp>
        <p:nvSpPr>
          <p:cNvPr id="185347" name="Rectangle 3"/>
          <p:cNvSpPr>
            <a:spLocks noGrp="1" noChangeArrowheads="1"/>
          </p:cNvSpPr>
          <p:nvPr>
            <p:ph idx="1"/>
          </p:nvPr>
        </p:nvSpPr>
        <p:spPr>
          <a:xfrm>
            <a:off x="0" y="2017713"/>
            <a:ext cx="9144000" cy="4840287"/>
          </a:xfrm>
        </p:spPr>
        <p:txBody>
          <a:bodyPr/>
          <a:lstStyle/>
          <a:p>
            <a:pPr algn="just"/>
            <a:r>
              <a:rPr lang="en-US" sz="3600" dirty="0" smtClean="0">
                <a:solidFill>
                  <a:srgbClr val="000000"/>
                </a:solidFill>
                <a:cs typeface="Times New Roman" pitchFamily="18" charset="0"/>
              </a:rPr>
              <a:t>To </a:t>
            </a:r>
            <a:r>
              <a:rPr lang="el-GR" sz="3600" dirty="0" smtClean="0">
                <a:solidFill>
                  <a:srgbClr val="000000"/>
                </a:solidFill>
                <a:cs typeface="Times New Roman" pitchFamily="18" charset="0"/>
              </a:rPr>
              <a:t>δικαίωμα αγοράς βρίσκεται </a:t>
            </a:r>
            <a:r>
              <a:rPr lang="el-GR" sz="3600" dirty="0">
                <a:solidFill>
                  <a:srgbClr val="000000"/>
                </a:solidFill>
                <a:cs typeface="Times New Roman" pitchFamily="18" charset="0"/>
              </a:rPr>
              <a:t>στην ισοδύναμη χρηματική αξία (</a:t>
            </a:r>
            <a:r>
              <a:rPr lang="en-US" sz="3600" dirty="0">
                <a:solidFill>
                  <a:srgbClr val="000000"/>
                </a:solidFill>
                <a:cs typeface="Times New Roman" pitchFamily="18" charset="0"/>
              </a:rPr>
              <a:t>at the money</a:t>
            </a:r>
            <a:r>
              <a:rPr lang="el-GR" sz="3600" dirty="0">
                <a:solidFill>
                  <a:srgbClr val="000000"/>
                </a:solidFill>
                <a:cs typeface="Times New Roman" pitchFamily="18" charset="0"/>
              </a:rPr>
              <a:t>):  </a:t>
            </a:r>
            <a:endParaRPr lang="el-GR" sz="3600" dirty="0">
              <a:solidFill>
                <a:srgbClr val="000000"/>
              </a:solidFill>
            </a:endParaRPr>
          </a:p>
          <a:p>
            <a:pPr lvl="1" algn="just"/>
            <a:r>
              <a:rPr lang="el-GR" sz="3200" b="1" dirty="0">
                <a:solidFill>
                  <a:srgbClr val="000000"/>
                </a:solidFill>
                <a:cs typeface="Times New Roman" pitchFamily="18" charset="0"/>
              </a:rPr>
              <a:t>Όταν η τιμή άσκησης είναι ίση με την τιμή της μετοχής </a:t>
            </a:r>
            <a:r>
              <a:rPr lang="el-GR" sz="3200" b="1" dirty="0" smtClean="0">
                <a:solidFill>
                  <a:srgbClr val="000000"/>
                </a:solidFill>
                <a:cs typeface="Times New Roman" pitchFamily="18" charset="0"/>
              </a:rPr>
              <a:t>(Χ=10=</a:t>
            </a:r>
            <a:r>
              <a:rPr lang="en-US" sz="3200" b="1" dirty="0" smtClean="0">
                <a:solidFill>
                  <a:srgbClr val="000000"/>
                </a:solidFill>
                <a:cs typeface="Times New Roman" pitchFamily="18" charset="0"/>
              </a:rPr>
              <a:t>S</a:t>
            </a:r>
            <a:r>
              <a:rPr lang="el-GR" sz="3200" b="1" dirty="0" smtClean="0">
                <a:solidFill>
                  <a:srgbClr val="000000"/>
                </a:solidFill>
                <a:cs typeface="Times New Roman" pitchFamily="18" charset="0"/>
              </a:rPr>
              <a:t>)</a:t>
            </a:r>
            <a:endParaRPr lang="en-GB" sz="3200" b="1" dirty="0">
              <a:solidFill>
                <a:srgbClr val="000000"/>
              </a:solidFill>
              <a:cs typeface="Times New Roman" pitchFamily="18" charset="0"/>
            </a:endParaRPr>
          </a:p>
          <a:p>
            <a:pPr algn="just"/>
            <a:endParaRPr lang="en-GB" sz="3600" b="1" dirty="0">
              <a:solidFill>
                <a:srgbClr val="000000"/>
              </a:solidFill>
              <a:cs typeface="Times New Roman" pitchFamily="18" charset="0"/>
            </a:endParaRPr>
          </a:p>
        </p:txBody>
      </p:sp>
    </p:spTree>
    <p:extLst>
      <p:ext uri="{BB962C8B-B14F-4D97-AF65-F5344CB8AC3E}">
        <p14:creationId xmlns:p14="http://schemas.microsoft.com/office/powerpoint/2010/main" xmlns="" val="465829203"/>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animEffect transition="in" filter="dissolve">
                                      <p:cBhvr>
                                        <p:cTn id="7" dur="500"/>
                                        <p:tgtEl>
                                          <p:spTgt spid="18534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5347">
                                            <p:txEl>
                                              <p:pRg st="1" end="1"/>
                                            </p:txEl>
                                          </p:spTgt>
                                        </p:tgtEl>
                                        <p:attrNameLst>
                                          <p:attrName>style.visibility</p:attrName>
                                        </p:attrNameLst>
                                      </p:cBhvr>
                                      <p:to>
                                        <p:strVal val="visible"/>
                                      </p:to>
                                    </p:set>
                                    <p:animEffect transition="in" filter="dissolve">
                                      <p:cBhvr>
                                        <p:cTn id="10" dur="500"/>
                                        <p:tgtEl>
                                          <p:spTgt spid="1853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48846D94-0424-4B4A-BDDE-63A9EAF55EC9}" type="slidenum">
              <a:rPr lang="en-US"/>
              <a:pPr/>
              <a:t>33</a:t>
            </a:fld>
            <a:endParaRPr lang="en-US"/>
          </a:p>
        </p:txBody>
      </p:sp>
      <p:sp>
        <p:nvSpPr>
          <p:cNvPr id="186370" name="Rectangle 2"/>
          <p:cNvSpPr>
            <a:spLocks noGrp="1" noChangeArrowheads="1"/>
          </p:cNvSpPr>
          <p:nvPr>
            <p:ph type="title"/>
          </p:nvPr>
        </p:nvSpPr>
        <p:spPr>
          <a:xfrm>
            <a:off x="0" y="0"/>
            <a:ext cx="9144000" cy="1143000"/>
          </a:xfrm>
          <a:solidFill>
            <a:srgbClr val="FFFFFF"/>
          </a:solidFill>
          <a:ln w="76200" cmpd="tri">
            <a:solidFill>
              <a:schemeClr val="tx1"/>
            </a:solidFill>
            <a:miter lim="800000"/>
            <a:headEnd/>
            <a:tailEnd/>
          </a:ln>
        </p:spPr>
        <p:txBody>
          <a:bodyPr/>
          <a:lstStyle/>
          <a:p>
            <a:pPr algn="ctr"/>
            <a:r>
              <a:rPr lang="en-US">
                <a:solidFill>
                  <a:srgbClr val="CC3300"/>
                </a:solidFill>
                <a:latin typeface="Times New Roman" pitchFamily="18" charset="0"/>
              </a:rPr>
              <a:t>Out of the money</a:t>
            </a:r>
            <a:endParaRPr lang="en-GB">
              <a:solidFill>
                <a:srgbClr val="CC3300"/>
              </a:solidFill>
              <a:latin typeface="Times New Roman" pitchFamily="18" charset="0"/>
            </a:endParaRPr>
          </a:p>
        </p:txBody>
      </p:sp>
      <p:sp>
        <p:nvSpPr>
          <p:cNvPr id="186371" name="Rectangle 3"/>
          <p:cNvSpPr>
            <a:spLocks noGrp="1" noChangeArrowheads="1"/>
          </p:cNvSpPr>
          <p:nvPr>
            <p:ph idx="1"/>
          </p:nvPr>
        </p:nvSpPr>
        <p:spPr>
          <a:xfrm>
            <a:off x="0" y="1219200"/>
            <a:ext cx="9144000" cy="5638800"/>
          </a:xfrm>
          <a:solidFill>
            <a:srgbClr val="FFFFFF"/>
          </a:solidFill>
          <a:ln w="76200">
            <a:solidFill>
              <a:schemeClr val="tx1"/>
            </a:solidFill>
            <a:miter lim="800000"/>
            <a:headEnd/>
            <a:tailEnd/>
          </a:ln>
        </p:spPr>
        <p:txBody>
          <a:bodyPr/>
          <a:lstStyle/>
          <a:p>
            <a:pPr algn="just"/>
            <a:r>
              <a:rPr lang="el-GR" dirty="0" smtClean="0">
                <a:solidFill>
                  <a:srgbClr val="000000"/>
                </a:solidFill>
                <a:cs typeface="Times New Roman" pitchFamily="18" charset="0"/>
              </a:rPr>
              <a:t>Το δικαίωμα αγοράς βρίσκεται </a:t>
            </a:r>
            <a:r>
              <a:rPr lang="el-GR" dirty="0">
                <a:solidFill>
                  <a:srgbClr val="000000"/>
                </a:solidFill>
                <a:cs typeface="Times New Roman" pitchFamily="18" charset="0"/>
              </a:rPr>
              <a:t>εκτός της ισοδύναμης χρηματικής αξίας (</a:t>
            </a:r>
            <a:r>
              <a:rPr lang="en-US" dirty="0">
                <a:solidFill>
                  <a:srgbClr val="000000"/>
                </a:solidFill>
                <a:cs typeface="Times New Roman" pitchFamily="18" charset="0"/>
              </a:rPr>
              <a:t>out</a:t>
            </a:r>
            <a:r>
              <a:rPr lang="el-GR" dirty="0">
                <a:solidFill>
                  <a:srgbClr val="000000"/>
                </a:solidFill>
                <a:cs typeface="Times New Roman" pitchFamily="18" charset="0"/>
              </a:rPr>
              <a:t> – </a:t>
            </a:r>
            <a:r>
              <a:rPr lang="en-US" dirty="0">
                <a:solidFill>
                  <a:srgbClr val="000000"/>
                </a:solidFill>
                <a:cs typeface="Times New Roman" pitchFamily="18" charset="0"/>
              </a:rPr>
              <a:t>of</a:t>
            </a:r>
            <a:r>
              <a:rPr lang="el-GR" dirty="0">
                <a:solidFill>
                  <a:srgbClr val="000000"/>
                </a:solidFill>
                <a:cs typeface="Times New Roman" pitchFamily="18" charset="0"/>
              </a:rPr>
              <a:t> – </a:t>
            </a:r>
            <a:r>
              <a:rPr lang="en-US" dirty="0">
                <a:solidFill>
                  <a:srgbClr val="000000"/>
                </a:solidFill>
                <a:cs typeface="Times New Roman" pitchFamily="18" charset="0"/>
              </a:rPr>
              <a:t>the</a:t>
            </a:r>
            <a:r>
              <a:rPr lang="el-GR" dirty="0">
                <a:solidFill>
                  <a:srgbClr val="000000"/>
                </a:solidFill>
                <a:cs typeface="Times New Roman" pitchFamily="18" charset="0"/>
              </a:rPr>
              <a:t> – </a:t>
            </a:r>
            <a:r>
              <a:rPr lang="en-US" dirty="0">
                <a:solidFill>
                  <a:srgbClr val="000000"/>
                </a:solidFill>
                <a:cs typeface="Times New Roman" pitchFamily="18" charset="0"/>
              </a:rPr>
              <a:t>money</a:t>
            </a:r>
            <a:r>
              <a:rPr lang="el-GR" dirty="0">
                <a:solidFill>
                  <a:srgbClr val="000000"/>
                </a:solidFill>
                <a:cs typeface="Times New Roman" pitchFamily="18" charset="0"/>
              </a:rPr>
              <a:t>):  </a:t>
            </a:r>
            <a:endParaRPr lang="el-GR" dirty="0">
              <a:solidFill>
                <a:srgbClr val="000000"/>
              </a:solidFill>
            </a:endParaRPr>
          </a:p>
          <a:p>
            <a:pPr algn="just"/>
            <a:r>
              <a:rPr lang="el-GR" dirty="0">
                <a:solidFill>
                  <a:srgbClr val="000000"/>
                </a:solidFill>
                <a:cs typeface="Times New Roman" pitchFamily="18" charset="0"/>
              </a:rPr>
              <a:t>Όταν </a:t>
            </a:r>
            <a:r>
              <a:rPr lang="el-GR" dirty="0" smtClean="0">
                <a:solidFill>
                  <a:srgbClr val="000000"/>
                </a:solidFill>
                <a:cs typeface="Times New Roman" pitchFamily="18" charset="0"/>
              </a:rPr>
              <a:t>η </a:t>
            </a:r>
            <a:r>
              <a:rPr lang="el-GR" dirty="0">
                <a:solidFill>
                  <a:srgbClr val="000000"/>
                </a:solidFill>
                <a:cs typeface="Times New Roman" pitchFamily="18" charset="0"/>
              </a:rPr>
              <a:t>τιμή άσκησης </a:t>
            </a:r>
            <a:r>
              <a:rPr lang="el-GR" dirty="0" smtClean="0">
                <a:solidFill>
                  <a:srgbClr val="000000"/>
                </a:solidFill>
                <a:cs typeface="Times New Roman" pitchFamily="18" charset="0"/>
              </a:rPr>
              <a:t>(Χ=10) είναι </a:t>
            </a:r>
            <a:r>
              <a:rPr lang="el-GR" dirty="0">
                <a:solidFill>
                  <a:srgbClr val="000000"/>
                </a:solidFill>
                <a:cs typeface="Times New Roman" pitchFamily="18" charset="0"/>
              </a:rPr>
              <a:t>υψηλότερη από την τρέχουσα τιμή της </a:t>
            </a:r>
            <a:r>
              <a:rPr lang="el-GR" dirty="0" smtClean="0">
                <a:solidFill>
                  <a:srgbClr val="000000"/>
                </a:solidFill>
                <a:cs typeface="Times New Roman" pitchFamily="18" charset="0"/>
              </a:rPr>
              <a:t>μετοχής </a:t>
            </a:r>
            <a:r>
              <a:rPr lang="en-US" dirty="0" smtClean="0">
                <a:solidFill>
                  <a:srgbClr val="000000"/>
                </a:solidFill>
                <a:cs typeface="Times New Roman" pitchFamily="18" charset="0"/>
              </a:rPr>
              <a:t>(S</a:t>
            </a:r>
            <a:r>
              <a:rPr lang="el-GR" dirty="0" smtClean="0">
                <a:solidFill>
                  <a:srgbClr val="000000"/>
                </a:solidFill>
                <a:cs typeface="Times New Roman" pitchFamily="18" charset="0"/>
              </a:rPr>
              <a:t>=</a:t>
            </a:r>
            <a:r>
              <a:rPr lang="en-US" dirty="0" smtClean="0">
                <a:solidFill>
                  <a:srgbClr val="000000"/>
                </a:solidFill>
                <a:cs typeface="Times New Roman" pitchFamily="18" charset="0"/>
              </a:rPr>
              <a:t>9,</a:t>
            </a:r>
            <a:r>
              <a:rPr lang="el-GR" dirty="0" smtClean="0">
                <a:solidFill>
                  <a:srgbClr val="000000"/>
                </a:solidFill>
                <a:cs typeface="Times New Roman" pitchFamily="18" charset="0"/>
              </a:rPr>
              <a:t> Χ</a:t>
            </a:r>
            <a:r>
              <a:rPr lang="en-US" dirty="0" smtClean="0">
                <a:solidFill>
                  <a:srgbClr val="000000"/>
                </a:solidFill>
                <a:cs typeface="Times New Roman" pitchFamily="18" charset="0"/>
              </a:rPr>
              <a:t>=10</a:t>
            </a:r>
            <a:r>
              <a:rPr lang="el-GR" dirty="0" smtClean="0">
                <a:solidFill>
                  <a:srgbClr val="000000"/>
                </a:solidFill>
                <a:cs typeface="Times New Roman" pitchFamily="18" charset="0"/>
              </a:rPr>
              <a:t>&gt;</a:t>
            </a:r>
            <a:r>
              <a:rPr lang="en-US" dirty="0" smtClean="0">
                <a:solidFill>
                  <a:srgbClr val="000000"/>
                </a:solidFill>
                <a:cs typeface="Times New Roman" pitchFamily="18" charset="0"/>
              </a:rPr>
              <a:t>9=S).</a:t>
            </a:r>
            <a:r>
              <a:rPr lang="el-GR" dirty="0" smtClean="0">
                <a:solidFill>
                  <a:srgbClr val="000000"/>
                </a:solidFill>
                <a:cs typeface="Times New Roman" pitchFamily="18" charset="0"/>
              </a:rPr>
              <a:t> </a:t>
            </a:r>
            <a:endParaRPr lang="el-GR" dirty="0">
              <a:solidFill>
                <a:srgbClr val="000000"/>
              </a:solidFill>
            </a:endParaRPr>
          </a:p>
          <a:p>
            <a:pPr lvl="3" algn="just"/>
            <a:r>
              <a:rPr lang="el-GR" sz="3200" b="1" dirty="0" smtClean="0">
                <a:solidFill>
                  <a:schemeClr val="hlink"/>
                </a:solidFill>
              </a:rPr>
              <a:t>Στην περίπτωση αυτή η Εσωτερική Αξία = </a:t>
            </a:r>
            <a:r>
              <a:rPr lang="el-GR" sz="3200" b="1" dirty="0">
                <a:solidFill>
                  <a:schemeClr val="hlink"/>
                </a:solidFill>
              </a:rPr>
              <a:t>0</a:t>
            </a:r>
            <a:endParaRPr lang="en-GB" sz="3200" b="1" dirty="0">
              <a:solidFill>
                <a:schemeClr val="hlink"/>
              </a:solidFill>
            </a:endParaRPr>
          </a:p>
        </p:txBody>
      </p:sp>
    </p:spTree>
    <p:extLst>
      <p:ext uri="{BB962C8B-B14F-4D97-AF65-F5344CB8AC3E}">
        <p14:creationId xmlns:p14="http://schemas.microsoft.com/office/powerpoint/2010/main" xmlns="" val="3047742779"/>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6371">
                                            <p:txEl>
                                              <p:pRg st="0" end="0"/>
                                            </p:txEl>
                                          </p:spTgt>
                                        </p:tgtEl>
                                        <p:attrNameLst>
                                          <p:attrName>style.visibility</p:attrName>
                                        </p:attrNameLst>
                                      </p:cBhvr>
                                      <p:to>
                                        <p:strVal val="visible"/>
                                      </p:to>
                                    </p:set>
                                    <p:animEffect transition="in" filter="dissolve">
                                      <p:cBhvr>
                                        <p:cTn id="7" dur="500"/>
                                        <p:tgtEl>
                                          <p:spTgt spid="1863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6371">
                                            <p:txEl>
                                              <p:pRg st="1" end="1"/>
                                            </p:txEl>
                                          </p:spTgt>
                                        </p:tgtEl>
                                        <p:attrNameLst>
                                          <p:attrName>style.visibility</p:attrName>
                                        </p:attrNameLst>
                                      </p:cBhvr>
                                      <p:to>
                                        <p:strVal val="visible"/>
                                      </p:to>
                                    </p:set>
                                    <p:animEffect transition="in" filter="dissolve">
                                      <p:cBhvr>
                                        <p:cTn id="12" dur="500"/>
                                        <p:tgtEl>
                                          <p:spTgt spid="186371">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86371">
                                            <p:txEl>
                                              <p:pRg st="2" end="2"/>
                                            </p:txEl>
                                          </p:spTgt>
                                        </p:tgtEl>
                                        <p:attrNameLst>
                                          <p:attrName>style.visibility</p:attrName>
                                        </p:attrNameLst>
                                      </p:cBhvr>
                                      <p:to>
                                        <p:strVal val="visible"/>
                                      </p:to>
                                    </p:set>
                                    <p:animEffect transition="in" filter="dissolve">
                                      <p:cBhvr>
                                        <p:cTn id="15" dur="500"/>
                                        <p:tgtEl>
                                          <p:spTgt spid="1863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1"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BC4A6061-148B-4EDD-8844-99A59FA33F87}" type="slidenum">
              <a:rPr lang="en-US"/>
              <a:pPr/>
              <a:t>34</a:t>
            </a:fld>
            <a:endParaRPr lang="en-US"/>
          </a:p>
        </p:txBody>
      </p:sp>
      <p:sp>
        <p:nvSpPr>
          <p:cNvPr id="183298" name="Rectangle 2"/>
          <p:cNvSpPr>
            <a:spLocks noGrp="1" noChangeArrowheads="1"/>
          </p:cNvSpPr>
          <p:nvPr>
            <p:ph type="title"/>
          </p:nvPr>
        </p:nvSpPr>
        <p:spPr>
          <a:xfrm>
            <a:off x="0" y="0"/>
            <a:ext cx="9144000" cy="1143000"/>
          </a:xfrm>
          <a:solidFill>
            <a:srgbClr val="FFFFFF"/>
          </a:solidFill>
          <a:ln w="76200" cmpd="tri">
            <a:solidFill>
              <a:schemeClr val="tx1"/>
            </a:solidFill>
            <a:miter lim="800000"/>
            <a:headEnd/>
            <a:tailEnd/>
          </a:ln>
        </p:spPr>
        <p:txBody>
          <a:bodyPr/>
          <a:lstStyle/>
          <a:p>
            <a:pPr algn="ctr"/>
            <a:r>
              <a:rPr lang="el-GR">
                <a:solidFill>
                  <a:srgbClr val="CC3300"/>
                </a:solidFill>
                <a:latin typeface="Times New Roman" pitchFamily="18" charset="0"/>
              </a:rPr>
              <a:t>Αξία χρόνου – </a:t>
            </a:r>
            <a:r>
              <a:rPr lang="en-US">
                <a:solidFill>
                  <a:srgbClr val="CC3300"/>
                </a:solidFill>
                <a:latin typeface="Times New Roman" pitchFamily="18" charset="0"/>
              </a:rPr>
              <a:t>time value</a:t>
            </a:r>
            <a:endParaRPr lang="en-GB">
              <a:solidFill>
                <a:srgbClr val="CC3300"/>
              </a:solidFill>
              <a:latin typeface="Times New Roman" pitchFamily="18" charset="0"/>
            </a:endParaRPr>
          </a:p>
        </p:txBody>
      </p:sp>
      <p:sp>
        <p:nvSpPr>
          <p:cNvPr id="183299" name="Rectangle 3"/>
          <p:cNvSpPr>
            <a:spLocks noGrp="1" noChangeArrowheads="1"/>
          </p:cNvSpPr>
          <p:nvPr>
            <p:ph idx="1"/>
          </p:nvPr>
        </p:nvSpPr>
        <p:spPr>
          <a:xfrm>
            <a:off x="0" y="1219200"/>
            <a:ext cx="9144000" cy="5638800"/>
          </a:xfrm>
          <a:solidFill>
            <a:srgbClr val="FFFFFF"/>
          </a:solidFill>
        </p:spPr>
        <p:txBody>
          <a:bodyPr/>
          <a:lstStyle/>
          <a:p>
            <a:pPr algn="just"/>
            <a:r>
              <a:rPr lang="el-GR" sz="3600" dirty="0">
                <a:solidFill>
                  <a:srgbClr val="000000"/>
                </a:solidFill>
                <a:cs typeface="Times New Roman" pitchFamily="18" charset="0"/>
              </a:rPr>
              <a:t>Αντανακλά τις προσδοκίες των επενδυτών ότι ένα δικαίωμα μπορεί και να βρεθεί </a:t>
            </a:r>
            <a:endParaRPr lang="el-GR" sz="3600" dirty="0">
              <a:solidFill>
                <a:srgbClr val="000000"/>
              </a:solidFill>
            </a:endParaRPr>
          </a:p>
          <a:p>
            <a:pPr lvl="1" algn="just"/>
            <a:r>
              <a:rPr lang="el-GR" sz="3200" b="1" dirty="0">
                <a:solidFill>
                  <a:srgbClr val="000000"/>
                </a:solidFill>
                <a:cs typeface="Times New Roman" pitchFamily="18" charset="0"/>
              </a:rPr>
              <a:t>σε υψηλότερη θέση η τιμή της μετοχής στην περίπτωση δικαιώματος </a:t>
            </a:r>
            <a:r>
              <a:rPr lang="el-GR" sz="3200" b="1" dirty="0" smtClean="0">
                <a:solidFill>
                  <a:srgbClr val="000000"/>
                </a:solidFill>
                <a:cs typeface="Times New Roman" pitchFamily="18" charset="0"/>
              </a:rPr>
              <a:t>αγοράς. </a:t>
            </a:r>
            <a:endParaRPr lang="en-GB" sz="3200" b="1" dirty="0">
              <a:solidFill>
                <a:srgbClr val="000000"/>
              </a:solidFill>
              <a:cs typeface="Times New Roman" pitchFamily="18" charset="0"/>
            </a:endParaRPr>
          </a:p>
        </p:txBody>
      </p:sp>
    </p:spTree>
    <p:extLst>
      <p:ext uri="{BB962C8B-B14F-4D97-AF65-F5344CB8AC3E}">
        <p14:creationId xmlns:p14="http://schemas.microsoft.com/office/powerpoint/2010/main" xmlns="" val="1283731257"/>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3299">
                                            <p:txEl>
                                              <p:pRg st="0" end="0"/>
                                            </p:txEl>
                                          </p:spTgt>
                                        </p:tgtEl>
                                        <p:attrNameLst>
                                          <p:attrName>style.visibility</p:attrName>
                                        </p:attrNameLst>
                                      </p:cBhvr>
                                      <p:to>
                                        <p:strVal val="visible"/>
                                      </p:to>
                                    </p:set>
                                    <p:animEffect transition="in" filter="dissolve">
                                      <p:cBhvr>
                                        <p:cTn id="7" dur="500"/>
                                        <p:tgtEl>
                                          <p:spTgt spid="18329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3299">
                                            <p:txEl>
                                              <p:pRg st="1" end="1"/>
                                            </p:txEl>
                                          </p:spTgt>
                                        </p:tgtEl>
                                        <p:attrNameLst>
                                          <p:attrName>style.visibility</p:attrName>
                                        </p:attrNameLst>
                                      </p:cBhvr>
                                      <p:to>
                                        <p:strVal val="visible"/>
                                      </p:to>
                                    </p:set>
                                    <p:animEffect transition="in" filter="dissolve">
                                      <p:cBhvr>
                                        <p:cTn id="10" dur="500"/>
                                        <p:tgtEl>
                                          <p:spTgt spid="1832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8CEF9EDD-E022-4728-911E-69651F7B3FC8}" type="slidenum">
              <a:rPr lang="en-US"/>
              <a:pPr/>
              <a:t>35</a:t>
            </a:fld>
            <a:endParaRPr lang="en-US"/>
          </a:p>
        </p:txBody>
      </p:sp>
      <p:sp>
        <p:nvSpPr>
          <p:cNvPr id="175106" name="Rectangle 2"/>
          <p:cNvSpPr>
            <a:spLocks noGrp="1" noChangeArrowheads="1"/>
          </p:cNvSpPr>
          <p:nvPr>
            <p:ph type="title"/>
          </p:nvPr>
        </p:nvSpPr>
        <p:spPr>
          <a:xfrm>
            <a:off x="0" y="0"/>
            <a:ext cx="9144000" cy="1143000"/>
          </a:xfrm>
          <a:solidFill>
            <a:srgbClr val="FFFFFF"/>
          </a:solidFill>
          <a:ln w="57150" cmpd="thickThin">
            <a:solidFill>
              <a:schemeClr val="tx1"/>
            </a:solidFill>
            <a:miter lim="800000"/>
            <a:headEnd/>
            <a:tailEnd/>
          </a:ln>
        </p:spPr>
        <p:txBody>
          <a:bodyPr/>
          <a:lstStyle/>
          <a:p>
            <a:pPr algn="ctr"/>
            <a:r>
              <a:rPr lang="el-GR">
                <a:solidFill>
                  <a:srgbClr val="CC3300"/>
                </a:solidFill>
                <a:latin typeface="Times New Roman" pitchFamily="18" charset="0"/>
              </a:rPr>
              <a:t>Τιμή </a:t>
            </a:r>
            <a:r>
              <a:rPr lang="en-US">
                <a:solidFill>
                  <a:srgbClr val="CC3300"/>
                </a:solidFill>
                <a:latin typeface="Times New Roman" pitchFamily="18" charset="0"/>
              </a:rPr>
              <a:t>Call</a:t>
            </a:r>
            <a:r>
              <a:rPr lang="el-GR">
                <a:solidFill>
                  <a:srgbClr val="CC3300"/>
                </a:solidFill>
                <a:latin typeface="Times New Roman" pitchFamily="18" charset="0"/>
              </a:rPr>
              <a:t> = Εσωτ Αξία + Αξία Χρ</a:t>
            </a:r>
            <a:endParaRPr lang="en-GB">
              <a:solidFill>
                <a:srgbClr val="CC3300"/>
              </a:solidFill>
              <a:latin typeface="Times New Roman" pitchFamily="18" charset="0"/>
            </a:endParaRPr>
          </a:p>
        </p:txBody>
      </p:sp>
      <p:graphicFrame>
        <p:nvGraphicFramePr>
          <p:cNvPr id="175107" name="Object 3"/>
          <p:cNvGraphicFramePr>
            <a:graphicFrameLocks noGrp="1" noChangeAspect="1"/>
          </p:cNvGraphicFramePr>
          <p:nvPr>
            <p:ph idx="1"/>
            <p:extLst>
              <p:ext uri="{D42A27DB-BD31-4B8C-83A1-F6EECF244321}">
                <p14:modId xmlns:p14="http://schemas.microsoft.com/office/powerpoint/2010/main" xmlns="" val="2311345599"/>
              </p:ext>
            </p:extLst>
          </p:nvPr>
        </p:nvGraphicFramePr>
        <p:xfrm>
          <a:off x="0" y="2449513"/>
          <a:ext cx="9144000" cy="3786187"/>
        </p:xfrm>
        <a:graphic>
          <a:graphicData uri="http://schemas.openxmlformats.org/presentationml/2006/ole">
            <p:oleObj spid="_x0000_s385041" name="Worksheet" r:id="rId4" imgW="3511620" imgH="1454090" progId="Excel.Sheet.8">
              <p:embed/>
            </p:oleObj>
          </a:graphicData>
        </a:graphic>
      </p:graphicFrame>
    </p:spTree>
    <p:extLst>
      <p:ext uri="{BB962C8B-B14F-4D97-AF65-F5344CB8AC3E}">
        <p14:creationId xmlns:p14="http://schemas.microsoft.com/office/powerpoint/2010/main" xmlns="" val="1033777115"/>
      </p:ext>
    </p:extLst>
  </p:cSld>
  <p:clrMapOvr>
    <a:masterClrMapping/>
  </p:clrMapOvr>
  <p:transition spd="med">
    <p:random/>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75107"/>
                                        </p:tgtEl>
                                        <p:attrNameLst>
                                          <p:attrName>style.visibility</p:attrName>
                                        </p:attrNameLst>
                                      </p:cBhvr>
                                      <p:to>
                                        <p:strVal val="visible"/>
                                      </p:to>
                                    </p:set>
                                    <p:animEffect transition="in" filter="dissolve">
                                      <p:cBhvr>
                                        <p:cTn id="7" dur="500"/>
                                        <p:tgtEl>
                                          <p:spTgt spid="175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E7321D8C-3593-48D7-B6C5-EFD6EC5FEEA3}" type="slidenum">
              <a:rPr lang="en-US"/>
              <a:pPr/>
              <a:t>36</a:t>
            </a:fld>
            <a:endParaRPr lang="en-US"/>
          </a:p>
        </p:txBody>
      </p:sp>
      <p:graphicFrame>
        <p:nvGraphicFramePr>
          <p:cNvPr id="3" name="Θέση περιεχομένου 2"/>
          <p:cNvGraphicFramePr>
            <a:graphicFrameLocks noGrp="1"/>
          </p:cNvGraphicFramePr>
          <p:nvPr>
            <p:ph idx="1"/>
            <p:extLst>
              <p:ext uri="{D42A27DB-BD31-4B8C-83A1-F6EECF244321}">
                <p14:modId xmlns:p14="http://schemas.microsoft.com/office/powerpoint/2010/main" xmlns="" val="1147705023"/>
              </p:ext>
            </p:extLst>
          </p:nvPr>
        </p:nvGraphicFramePr>
        <p:xfrm>
          <a:off x="1" y="3183901"/>
          <a:ext cx="9143998" cy="3989515"/>
        </p:xfrm>
        <a:graphic>
          <a:graphicData uri="http://schemas.openxmlformats.org/drawingml/2006/table">
            <a:tbl>
              <a:tblPr>
                <a:tableStyleId>{5C22544A-7EE6-4342-B048-85BDC9FD1C3A}</a:tableStyleId>
              </a:tblPr>
              <a:tblGrid>
                <a:gridCol w="1475655"/>
                <a:gridCol w="2214504"/>
                <a:gridCol w="1465210"/>
                <a:gridCol w="2387751"/>
                <a:gridCol w="1600878"/>
              </a:tblGrid>
              <a:tr h="696152">
                <a:tc>
                  <a:txBody>
                    <a:bodyPr/>
                    <a:lstStyle/>
                    <a:p>
                      <a:pPr algn="ctr" fontAlgn="b"/>
                      <a:r>
                        <a:rPr lang="el-GR" sz="2400" u="none" strike="noStrike" dirty="0">
                          <a:effectLst/>
                        </a:rPr>
                        <a:t> </a:t>
                      </a:r>
                      <a:endParaRPr lang="el-GR" sz="2400" b="1" i="0" u="none" strike="noStrike" dirty="0">
                        <a:solidFill>
                          <a:srgbClr val="000080"/>
                        </a:solidFill>
                        <a:effectLst/>
                        <a:latin typeface="Arial Greek"/>
                      </a:endParaRPr>
                    </a:p>
                  </a:txBody>
                  <a:tcPr marL="6350" marR="6350" marT="6350" marB="0" anchor="b"/>
                </a:tc>
                <a:tc>
                  <a:txBody>
                    <a:bodyPr/>
                    <a:lstStyle/>
                    <a:p>
                      <a:pPr algn="ctr" fontAlgn="b"/>
                      <a:r>
                        <a:rPr lang="el-GR" sz="2400" u="none" strike="noStrike" dirty="0">
                          <a:effectLst/>
                        </a:rPr>
                        <a:t>Τιμή </a:t>
                      </a:r>
                      <a:r>
                        <a:rPr lang="el-GR" sz="2400" u="none" strike="noStrike" dirty="0" smtClean="0">
                          <a:effectLst/>
                        </a:rPr>
                        <a:t>Άσκησης</a:t>
                      </a:r>
                    </a:p>
                    <a:p>
                      <a:pPr algn="ctr" fontAlgn="b"/>
                      <a:r>
                        <a:rPr lang="el-GR" sz="2400" u="none" strike="noStrike" dirty="0" smtClean="0">
                          <a:effectLst/>
                        </a:rPr>
                        <a:t> 9.5</a:t>
                      </a:r>
                      <a:endParaRPr lang="el-GR" sz="2400" b="0" i="0" u="none" strike="noStrike" dirty="0">
                        <a:effectLst/>
                        <a:latin typeface="Arial"/>
                      </a:endParaRPr>
                    </a:p>
                  </a:txBody>
                  <a:tcPr marL="6350" marR="6350" marT="6350" marB="0" anchor="b"/>
                </a:tc>
                <a:tc>
                  <a:txBody>
                    <a:bodyPr/>
                    <a:lstStyle/>
                    <a:p>
                      <a:pPr algn="ctr" fontAlgn="b"/>
                      <a:r>
                        <a:rPr lang="el-GR" sz="2400" u="none" strike="noStrike" dirty="0">
                          <a:effectLst/>
                        </a:rPr>
                        <a:t> </a:t>
                      </a:r>
                      <a:r>
                        <a:rPr lang="el-GR" sz="2400" b="0" u="none" strike="noStrike" dirty="0" smtClean="0">
                          <a:solidFill>
                            <a:srgbClr val="FF0000"/>
                          </a:solidFill>
                          <a:effectLst/>
                        </a:rPr>
                        <a:t>Τρέχουσα </a:t>
                      </a:r>
                    </a:p>
                    <a:p>
                      <a:pPr algn="ctr" fontAlgn="b"/>
                      <a:r>
                        <a:rPr lang="el-GR" sz="2400" b="0" i="0" u="none" strike="noStrike" dirty="0" smtClean="0">
                          <a:solidFill>
                            <a:srgbClr val="FF0000"/>
                          </a:solidFill>
                          <a:effectLst/>
                          <a:latin typeface="Arial"/>
                        </a:rPr>
                        <a:t>Τιμή 10</a:t>
                      </a:r>
                      <a:endParaRPr lang="el-GR" sz="2400" b="0" i="0" u="none" strike="noStrike" dirty="0">
                        <a:solidFill>
                          <a:srgbClr val="FF0000"/>
                        </a:solidFill>
                        <a:effectLst/>
                        <a:latin typeface="Arial"/>
                      </a:endParaRPr>
                    </a:p>
                  </a:txBody>
                  <a:tcPr marL="6350" marR="6350" marT="6350" marB="0" anchor="b"/>
                </a:tc>
                <a:tc>
                  <a:txBody>
                    <a:bodyPr/>
                    <a:lstStyle/>
                    <a:p>
                      <a:pPr algn="ctr" fontAlgn="b"/>
                      <a:r>
                        <a:rPr lang="el-GR" sz="2400" u="none" strike="noStrike" dirty="0">
                          <a:effectLst/>
                        </a:rPr>
                        <a:t>Τιμή Άσκησης 10.5</a:t>
                      </a:r>
                      <a:endParaRPr lang="el-GR" sz="2400" b="0" i="0" u="none" strike="noStrike" dirty="0">
                        <a:effectLst/>
                        <a:latin typeface="Arial"/>
                      </a:endParaRPr>
                    </a:p>
                  </a:txBody>
                  <a:tcPr marL="6350" marR="6350" marT="6350" marB="0" anchor="b"/>
                </a:tc>
                <a:tc>
                  <a:txBody>
                    <a:bodyPr/>
                    <a:lstStyle/>
                    <a:p>
                      <a:pPr algn="l" fontAlgn="b"/>
                      <a:r>
                        <a:rPr lang="el-GR" sz="2400" u="none" strike="noStrike">
                          <a:effectLst/>
                        </a:rPr>
                        <a:t> </a:t>
                      </a:r>
                      <a:endParaRPr lang="el-GR" sz="2400" b="0" i="0" u="none" strike="noStrike">
                        <a:effectLst/>
                        <a:latin typeface="Arial"/>
                      </a:endParaRPr>
                    </a:p>
                  </a:txBody>
                  <a:tcPr marL="6350" marR="6350" marT="6350" marB="0" anchor="b"/>
                </a:tc>
              </a:tr>
              <a:tr h="845965">
                <a:tc>
                  <a:txBody>
                    <a:bodyPr/>
                    <a:lstStyle/>
                    <a:p>
                      <a:pPr algn="ctr" fontAlgn="b"/>
                      <a:r>
                        <a:rPr lang="el-GR" sz="2400" u="none" strike="noStrike" dirty="0">
                          <a:effectLst/>
                        </a:rPr>
                        <a:t>Τιμή </a:t>
                      </a:r>
                      <a:r>
                        <a:rPr lang="el-GR" sz="2400" u="none" strike="noStrike" dirty="0" smtClean="0">
                          <a:effectLst/>
                        </a:rPr>
                        <a:t>Μετοχής</a:t>
                      </a:r>
                      <a:endParaRPr lang="el-GR" sz="2400" b="1" i="0" u="none" strike="noStrike" dirty="0">
                        <a:solidFill>
                          <a:srgbClr val="000000"/>
                        </a:solidFill>
                        <a:effectLst/>
                        <a:latin typeface="Arial Greek"/>
                      </a:endParaRPr>
                    </a:p>
                  </a:txBody>
                  <a:tcPr marL="6350" marR="6350" marT="6350" marB="0" anchor="b"/>
                </a:tc>
                <a:tc>
                  <a:txBody>
                    <a:bodyPr/>
                    <a:lstStyle/>
                    <a:p>
                      <a:pPr algn="ctr" fontAlgn="b"/>
                      <a:r>
                        <a:rPr lang="el-GR" sz="2400" u="none" strike="noStrike" dirty="0">
                          <a:effectLst/>
                        </a:rPr>
                        <a:t>Τιμή Δικαιώματος</a:t>
                      </a:r>
                      <a:endParaRPr lang="el-GR" sz="2400" b="1" i="0" u="none" strike="noStrike" dirty="0">
                        <a:solidFill>
                          <a:srgbClr val="000000"/>
                        </a:solidFill>
                        <a:effectLst/>
                        <a:latin typeface="Arial Greek"/>
                      </a:endParaRPr>
                    </a:p>
                  </a:txBody>
                  <a:tcPr marL="6350" marR="6350" marT="6350" marB="0" anchor="b"/>
                </a:tc>
                <a:tc>
                  <a:txBody>
                    <a:bodyPr/>
                    <a:lstStyle/>
                    <a:p>
                      <a:pPr algn="ctr" fontAlgn="b"/>
                      <a:r>
                        <a:rPr lang="el-GR" sz="2400" u="none" strike="noStrike" dirty="0">
                          <a:effectLst/>
                        </a:rPr>
                        <a:t>Απόδοση</a:t>
                      </a:r>
                      <a:endParaRPr lang="el-GR" sz="2400" b="1" i="0" u="none" strike="noStrike" dirty="0">
                        <a:solidFill>
                          <a:srgbClr val="000000"/>
                        </a:solidFill>
                        <a:effectLst/>
                        <a:latin typeface="Arial Greek"/>
                      </a:endParaRPr>
                    </a:p>
                  </a:txBody>
                  <a:tcPr marL="6350" marR="6350" marT="6350" marB="0" anchor="b"/>
                </a:tc>
                <a:tc>
                  <a:txBody>
                    <a:bodyPr/>
                    <a:lstStyle/>
                    <a:p>
                      <a:pPr algn="ctr" fontAlgn="b"/>
                      <a:r>
                        <a:rPr lang="el-GR" sz="2400" u="none" strike="noStrike">
                          <a:effectLst/>
                        </a:rPr>
                        <a:t>Τιμή Δικαιώματος</a:t>
                      </a:r>
                      <a:endParaRPr lang="el-GR" sz="2400" b="1"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Απόδοση</a:t>
                      </a:r>
                      <a:endParaRPr lang="el-GR" sz="2400" b="1" i="0" u="none" strike="noStrike">
                        <a:solidFill>
                          <a:srgbClr val="000000"/>
                        </a:solidFill>
                        <a:effectLst/>
                        <a:latin typeface="Arial Greek"/>
                      </a:endParaRPr>
                    </a:p>
                  </a:txBody>
                  <a:tcPr marL="6350" marR="6350" marT="6350" marB="0" anchor="b"/>
                </a:tc>
              </a:tr>
              <a:tr h="406714">
                <a:tc>
                  <a:txBody>
                    <a:bodyPr/>
                    <a:lstStyle/>
                    <a:p>
                      <a:pPr algn="ctr" fontAlgn="b"/>
                      <a:r>
                        <a:rPr lang="el-GR" sz="2400" u="none" strike="noStrike">
                          <a:effectLst/>
                        </a:rPr>
                        <a:t>9</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0.2</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-80%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0.05</a:t>
                      </a:r>
                      <a:endParaRPr lang="el-GR" sz="2400" b="0" i="0" u="none" strike="noStrike">
                        <a:effectLst/>
                        <a:latin typeface="Arial"/>
                      </a:endParaRPr>
                    </a:p>
                  </a:txBody>
                  <a:tcPr marL="6350" marR="6350" marT="6350" marB="0" anchor="b"/>
                </a:tc>
                <a:tc>
                  <a:txBody>
                    <a:bodyPr/>
                    <a:lstStyle/>
                    <a:p>
                      <a:pPr algn="ctr" fontAlgn="b"/>
                      <a:r>
                        <a:rPr lang="el-GR" sz="2400" b="0" i="0" u="none" strike="noStrike" dirty="0" smtClean="0">
                          <a:effectLst/>
                          <a:latin typeface="Arial"/>
                        </a:rPr>
                        <a:t>-90%</a:t>
                      </a:r>
                    </a:p>
                  </a:txBody>
                  <a:tcPr marL="6350" marR="6350" marT="6350" marB="0" anchor="b"/>
                </a:tc>
              </a:tr>
              <a:tr h="406714">
                <a:tc>
                  <a:txBody>
                    <a:bodyPr/>
                    <a:lstStyle/>
                    <a:p>
                      <a:pPr algn="ctr" fontAlgn="b"/>
                      <a:r>
                        <a:rPr lang="el-GR" sz="2400" u="none" strike="noStrike">
                          <a:effectLst/>
                        </a:rPr>
                        <a:t>9.5</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0.5</a:t>
                      </a:r>
                      <a:endParaRPr lang="el-GR" sz="2400" b="0" i="0" u="none" strike="noStrike" dirty="0">
                        <a:effectLst/>
                        <a:latin typeface="Arial"/>
                      </a:endParaRPr>
                    </a:p>
                  </a:txBody>
                  <a:tcPr marL="6350" marR="6350" marT="6350" marB="0" anchor="b"/>
                </a:tc>
                <a:tc>
                  <a:txBody>
                    <a:bodyPr/>
                    <a:lstStyle/>
                    <a:p>
                      <a:pPr algn="ctr" fontAlgn="b"/>
                      <a:r>
                        <a:rPr lang="el-GR" sz="2400" u="none" strike="noStrike" dirty="0" smtClean="0">
                          <a:effectLst/>
                        </a:rPr>
                        <a:t>-50%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0.1</a:t>
                      </a:r>
                      <a:endParaRPr lang="el-GR" sz="2400" b="0" i="0" u="none" strike="noStrike">
                        <a:effectLst/>
                        <a:latin typeface="Arial"/>
                      </a:endParaRPr>
                    </a:p>
                  </a:txBody>
                  <a:tcPr marL="6350" marR="6350" marT="6350" marB="0" anchor="b"/>
                </a:tc>
                <a:tc>
                  <a:txBody>
                    <a:bodyPr/>
                    <a:lstStyle/>
                    <a:p>
                      <a:pPr algn="ctr" fontAlgn="b"/>
                      <a:r>
                        <a:rPr lang="el-GR" sz="2400" b="0" i="0" u="none" strike="noStrike" dirty="0" smtClean="0">
                          <a:effectLst/>
                          <a:latin typeface="Arial"/>
                        </a:rPr>
                        <a:t>-80%</a:t>
                      </a:r>
                      <a:endParaRPr lang="el-GR" sz="2400" b="0" i="0" u="none" strike="noStrike" dirty="0">
                        <a:effectLst/>
                        <a:latin typeface="Arial"/>
                      </a:endParaRPr>
                    </a:p>
                  </a:txBody>
                  <a:tcPr marL="6350" marR="6350" marT="6350" marB="0" anchor="b"/>
                </a:tc>
              </a:tr>
              <a:tr h="406714">
                <a:tc>
                  <a:txBody>
                    <a:bodyPr/>
                    <a:lstStyle/>
                    <a:p>
                      <a:pPr algn="ctr" fontAlgn="b"/>
                      <a:r>
                        <a:rPr lang="el-GR" sz="2400" u="none" strike="noStrike" dirty="0">
                          <a:effectLst/>
                        </a:rPr>
                        <a:t>10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1</a:t>
                      </a:r>
                      <a:endParaRPr lang="el-GR" sz="2400" b="0" i="0" u="none" strike="noStrike" dirty="0">
                        <a:effectLst/>
                        <a:latin typeface="Arial"/>
                      </a:endParaRPr>
                    </a:p>
                  </a:txBody>
                  <a:tcPr marL="6350" marR="6350" marT="6350" marB="0" anchor="b"/>
                </a:tc>
                <a:tc>
                  <a:txBody>
                    <a:bodyPr/>
                    <a:lstStyle/>
                    <a:p>
                      <a:pPr algn="ctr" fontAlgn="b"/>
                      <a:r>
                        <a:rPr lang="el-GR" sz="2400" b="1" u="none" strike="noStrike" dirty="0" smtClean="0">
                          <a:solidFill>
                            <a:srgbClr val="0000FF"/>
                          </a:solidFill>
                          <a:effectLst/>
                        </a:rPr>
                        <a:t>0%</a:t>
                      </a:r>
                      <a:endParaRPr lang="el-GR" sz="2400" b="1" i="0" u="none" strike="noStrike" dirty="0">
                        <a:solidFill>
                          <a:srgbClr val="0000FF"/>
                        </a:solidFill>
                        <a:effectLst/>
                        <a:latin typeface="Arial"/>
                      </a:endParaRPr>
                    </a:p>
                  </a:txBody>
                  <a:tcPr marL="6350" marR="6350" marT="6350" marB="0" anchor="b"/>
                </a:tc>
                <a:tc>
                  <a:txBody>
                    <a:bodyPr/>
                    <a:lstStyle/>
                    <a:p>
                      <a:pPr algn="ctr" fontAlgn="b"/>
                      <a:r>
                        <a:rPr lang="el-GR" sz="2400" u="none" strike="noStrike" smtClean="0">
                          <a:effectLst/>
                        </a:rPr>
                        <a:t>0.2</a:t>
                      </a:r>
                      <a:endParaRPr lang="el-GR" sz="2400" b="0" i="0" u="none" strike="noStrike" dirty="0">
                        <a:effectLst/>
                        <a:latin typeface="Arial"/>
                      </a:endParaRPr>
                    </a:p>
                  </a:txBody>
                  <a:tcPr marL="6350" marR="6350" marT="6350" marB="0" anchor="b"/>
                </a:tc>
                <a:tc>
                  <a:txBody>
                    <a:bodyPr/>
                    <a:lstStyle/>
                    <a:p>
                      <a:pPr algn="ctr" fontAlgn="b"/>
                      <a:r>
                        <a:rPr lang="el-GR" sz="2400" b="0" i="0" u="none" strike="noStrike" dirty="0" smtClean="0">
                          <a:effectLst/>
                          <a:latin typeface="Arial"/>
                        </a:rPr>
                        <a:t>-60%</a:t>
                      </a:r>
                      <a:endParaRPr lang="el-GR" sz="2400" b="0" i="0" u="none" strike="noStrike" dirty="0">
                        <a:effectLst/>
                        <a:latin typeface="Arial"/>
                      </a:endParaRPr>
                    </a:p>
                  </a:txBody>
                  <a:tcPr marL="6350" marR="6350" marT="6350" marB="0" anchor="b"/>
                </a:tc>
              </a:tr>
              <a:tr h="406714">
                <a:tc>
                  <a:txBody>
                    <a:bodyPr/>
                    <a:lstStyle/>
                    <a:p>
                      <a:pPr algn="ctr" fontAlgn="b"/>
                      <a:r>
                        <a:rPr lang="el-GR" sz="2400" u="none" strike="noStrike">
                          <a:effectLst/>
                        </a:rPr>
                        <a:t>10.5</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1.3</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30%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0.5</a:t>
                      </a:r>
                      <a:endParaRPr lang="el-GR" sz="2400" b="0" i="0" u="none" strike="noStrike" dirty="0">
                        <a:effectLst/>
                        <a:latin typeface="Arial"/>
                      </a:endParaRPr>
                    </a:p>
                  </a:txBody>
                  <a:tcPr marL="6350" marR="6350" marT="6350" marB="0" anchor="b"/>
                </a:tc>
                <a:tc>
                  <a:txBody>
                    <a:bodyPr/>
                    <a:lstStyle/>
                    <a:p>
                      <a:pPr algn="ctr" fontAlgn="b"/>
                      <a:r>
                        <a:rPr lang="el-GR" sz="2400" b="1" i="0" u="none" strike="noStrike" dirty="0" smtClean="0">
                          <a:solidFill>
                            <a:srgbClr val="0000FF"/>
                          </a:solidFill>
                          <a:effectLst/>
                          <a:latin typeface="Arial"/>
                        </a:rPr>
                        <a:t>0%</a:t>
                      </a:r>
                      <a:endParaRPr lang="el-GR" sz="2400" b="1" i="0" u="none" strike="noStrike" dirty="0">
                        <a:solidFill>
                          <a:srgbClr val="0000FF"/>
                        </a:solidFill>
                        <a:effectLst/>
                        <a:latin typeface="Arial"/>
                      </a:endParaRPr>
                    </a:p>
                  </a:txBody>
                  <a:tcPr marL="6350" marR="6350" marT="6350" marB="0" anchor="b"/>
                </a:tc>
              </a:tr>
              <a:tr h="406714">
                <a:tc>
                  <a:txBody>
                    <a:bodyPr/>
                    <a:lstStyle/>
                    <a:p>
                      <a:pPr algn="ctr" fontAlgn="b"/>
                      <a:r>
                        <a:rPr lang="el-GR" sz="2400" u="none" strike="noStrike">
                          <a:effectLst/>
                        </a:rPr>
                        <a:t>11</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1.8</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80%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1</a:t>
                      </a:r>
                      <a:endParaRPr lang="el-GR" sz="2400" b="0" i="0" u="none" strike="noStrike" dirty="0">
                        <a:effectLst/>
                        <a:latin typeface="Arial"/>
                      </a:endParaRPr>
                    </a:p>
                  </a:txBody>
                  <a:tcPr marL="6350" marR="6350" marT="6350" marB="0" anchor="b"/>
                </a:tc>
                <a:tc>
                  <a:txBody>
                    <a:bodyPr/>
                    <a:lstStyle/>
                    <a:p>
                      <a:pPr algn="ctr" fontAlgn="b"/>
                      <a:r>
                        <a:rPr lang="el-GR" sz="2400" b="0" i="0" u="none" strike="noStrike" dirty="0" smtClean="0">
                          <a:effectLst/>
                          <a:latin typeface="Arial"/>
                        </a:rPr>
                        <a:t>100%</a:t>
                      </a:r>
                      <a:endParaRPr lang="el-GR" sz="2400" b="0" i="0" u="none" strike="noStrike" dirty="0">
                        <a:effectLst/>
                        <a:latin typeface="Arial"/>
                      </a:endParaRPr>
                    </a:p>
                  </a:txBody>
                  <a:tcPr marL="6350" marR="6350" marT="6350" marB="0" anchor="b"/>
                </a:tc>
              </a:tr>
              <a:tr h="343036">
                <a:tc>
                  <a:txBody>
                    <a:bodyPr/>
                    <a:lstStyle/>
                    <a:p>
                      <a:pPr algn="ctr" fontAlgn="b"/>
                      <a:r>
                        <a:rPr lang="el-GR" sz="2400" u="none" strike="noStrike">
                          <a:effectLst/>
                        </a:rPr>
                        <a:t>11.5</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2</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100%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1.3</a:t>
                      </a:r>
                      <a:endParaRPr lang="el-GR" sz="2400" b="0" i="0" u="none" strike="noStrike" dirty="0">
                        <a:effectLst/>
                        <a:latin typeface="Arial"/>
                      </a:endParaRPr>
                    </a:p>
                  </a:txBody>
                  <a:tcPr marL="6350" marR="6350" marT="6350" marB="0" anchor="b"/>
                </a:tc>
                <a:tc>
                  <a:txBody>
                    <a:bodyPr/>
                    <a:lstStyle/>
                    <a:p>
                      <a:pPr algn="ctr" fontAlgn="b"/>
                      <a:r>
                        <a:rPr lang="el-GR" sz="2400" b="0" i="0" u="none" strike="noStrike" dirty="0" smtClean="0">
                          <a:effectLst/>
                          <a:latin typeface="Arial"/>
                        </a:rPr>
                        <a:t>160%</a:t>
                      </a:r>
                      <a:endParaRPr lang="el-GR" sz="2400" b="0" i="0" u="none" strike="noStrike" dirty="0">
                        <a:effectLst/>
                        <a:latin typeface="Arial"/>
                      </a:endParaRPr>
                    </a:p>
                  </a:txBody>
                  <a:tcPr marL="6350" marR="6350" marT="6350" marB="0" anchor="b"/>
                </a:tc>
              </a:tr>
            </a:tbl>
          </a:graphicData>
        </a:graphic>
      </p:graphicFrame>
      <p:sp>
        <p:nvSpPr>
          <p:cNvPr id="6" name="Rectangle 1027"/>
          <p:cNvSpPr txBox="1">
            <a:spLocks noChangeArrowheads="1"/>
          </p:cNvSpPr>
          <p:nvPr/>
        </p:nvSpPr>
        <p:spPr bwMode="auto">
          <a:xfrm>
            <a:off x="0" y="0"/>
            <a:ext cx="9144000" cy="3212976"/>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algn="just">
              <a:buFont typeface="Wingdings" pitchFamily="2" charset="2"/>
              <a:buChar char="q"/>
            </a:pPr>
            <a:r>
              <a:rPr lang="el-GR" sz="2400" u="none" dirty="0" smtClean="0">
                <a:cs typeface="Times New Roman" pitchFamily="18" charset="0"/>
              </a:rPr>
              <a:t>Τα δικαιώματα που βρίσκονται εντός της ισοδύναμης χρηματικής αξίας </a:t>
            </a:r>
            <a:r>
              <a:rPr lang="el-GR" sz="2400" b="1" u="none" dirty="0" smtClean="0">
                <a:solidFill>
                  <a:srgbClr val="FF0000"/>
                </a:solidFill>
                <a:cs typeface="Times New Roman" pitchFamily="18" charset="0"/>
              </a:rPr>
              <a:t>(</a:t>
            </a:r>
            <a:r>
              <a:rPr lang="en-US" sz="2400" b="1" u="none" dirty="0" smtClean="0">
                <a:solidFill>
                  <a:srgbClr val="FF0000"/>
                </a:solidFill>
                <a:cs typeface="Times New Roman" pitchFamily="18" charset="0"/>
              </a:rPr>
              <a:t>in the money</a:t>
            </a:r>
            <a:r>
              <a:rPr lang="el-GR" sz="2400" b="1" u="none" dirty="0" smtClean="0">
                <a:solidFill>
                  <a:srgbClr val="FF0000"/>
                </a:solidFill>
                <a:cs typeface="Times New Roman" pitchFamily="18" charset="0"/>
              </a:rPr>
              <a:t>) </a:t>
            </a:r>
            <a:r>
              <a:rPr lang="el-GR" sz="2400" u="none" dirty="0" smtClean="0">
                <a:cs typeface="Times New Roman" pitchFamily="18" charset="0"/>
              </a:rPr>
              <a:t>προσφέρουν λιγότερη μόχλευση.</a:t>
            </a:r>
            <a:endParaRPr lang="el-GR" sz="2400" u="none" dirty="0" smtClean="0"/>
          </a:p>
          <a:p>
            <a:pPr algn="just">
              <a:buFont typeface="Wingdings" pitchFamily="2" charset="2"/>
              <a:buChar char="q"/>
            </a:pPr>
            <a:r>
              <a:rPr lang="el-GR" sz="2400" b="1" u="none" dirty="0" smtClean="0">
                <a:solidFill>
                  <a:srgbClr val="0000FF"/>
                </a:solidFill>
                <a:cs typeface="Times New Roman" pitchFamily="18" charset="0"/>
              </a:rPr>
              <a:t>Το νεκρό σημείο </a:t>
            </a:r>
            <a:r>
              <a:rPr lang="el-GR" sz="2400" u="none" dirty="0" smtClean="0">
                <a:cs typeface="Times New Roman" pitchFamily="18" charset="0"/>
              </a:rPr>
              <a:t>επιτυγχάνεται ποιο εύκολα και γι αυτό το λόγο η πιθανότητα ζημιάς είναι μικρότερη από τα δικαιώματα που βρίσκονται εκτός της ισοδύναμης χρηματικής τους αξίας.</a:t>
            </a:r>
            <a:endParaRPr lang="el-GR" sz="2400" u="none" dirty="0" smtClean="0"/>
          </a:p>
          <a:p>
            <a:pPr algn="just">
              <a:buFont typeface="Wingdings" pitchFamily="2" charset="2"/>
              <a:buChar char="q"/>
            </a:pPr>
            <a:r>
              <a:rPr lang="el-GR" sz="2400" u="none" dirty="0" smtClean="0">
                <a:cs typeface="Times New Roman" pitchFamily="18" charset="0"/>
              </a:rPr>
              <a:t>Οι επενδυτές που αναμένουν μια πιο μέτρια αύξηση του υποκείμενου τίτλου επενδύουν σ’ αυτά τα δικαιώματα</a:t>
            </a:r>
            <a:endParaRPr lang="el-GR" sz="2400" u="none" dirty="0">
              <a:cs typeface="Times New Roman" pitchFamily="18" charset="0"/>
            </a:endParaRPr>
          </a:p>
        </p:txBody>
      </p:sp>
    </p:spTree>
    <p:extLst>
      <p:ext uri="{BB962C8B-B14F-4D97-AF65-F5344CB8AC3E}">
        <p14:creationId xmlns:p14="http://schemas.microsoft.com/office/powerpoint/2010/main" xmlns="" val="1652793206"/>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dissolv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E7321D8C-3593-48D7-B6C5-EFD6EC5FEEA3}" type="slidenum">
              <a:rPr lang="en-US"/>
              <a:pPr/>
              <a:t>37</a:t>
            </a:fld>
            <a:endParaRPr lang="en-US"/>
          </a:p>
        </p:txBody>
      </p:sp>
      <p:graphicFrame>
        <p:nvGraphicFramePr>
          <p:cNvPr id="3" name="Θέση περιεχομένου 2"/>
          <p:cNvGraphicFramePr>
            <a:graphicFrameLocks noGrp="1"/>
          </p:cNvGraphicFramePr>
          <p:nvPr>
            <p:ph idx="1"/>
            <p:extLst>
              <p:ext uri="{D42A27DB-BD31-4B8C-83A1-F6EECF244321}">
                <p14:modId xmlns:p14="http://schemas.microsoft.com/office/powerpoint/2010/main" xmlns="" val="1675893743"/>
              </p:ext>
            </p:extLst>
          </p:nvPr>
        </p:nvGraphicFramePr>
        <p:xfrm>
          <a:off x="1" y="3183901"/>
          <a:ext cx="9143998" cy="3989515"/>
        </p:xfrm>
        <a:graphic>
          <a:graphicData uri="http://schemas.openxmlformats.org/drawingml/2006/table">
            <a:tbl>
              <a:tblPr>
                <a:tableStyleId>{5C22544A-7EE6-4342-B048-85BDC9FD1C3A}</a:tableStyleId>
              </a:tblPr>
              <a:tblGrid>
                <a:gridCol w="1475655"/>
                <a:gridCol w="2214504"/>
                <a:gridCol w="1465210"/>
                <a:gridCol w="2387751"/>
                <a:gridCol w="1600878"/>
              </a:tblGrid>
              <a:tr h="696152">
                <a:tc>
                  <a:txBody>
                    <a:bodyPr/>
                    <a:lstStyle/>
                    <a:p>
                      <a:pPr algn="ctr" fontAlgn="b"/>
                      <a:r>
                        <a:rPr lang="el-GR" sz="2400" u="none" strike="noStrike" dirty="0">
                          <a:effectLst/>
                        </a:rPr>
                        <a:t> </a:t>
                      </a:r>
                      <a:endParaRPr lang="el-GR" sz="2400" b="1" i="0" u="none" strike="noStrike" dirty="0">
                        <a:solidFill>
                          <a:srgbClr val="000080"/>
                        </a:solidFill>
                        <a:effectLst/>
                        <a:latin typeface="Arial Greek"/>
                      </a:endParaRPr>
                    </a:p>
                  </a:txBody>
                  <a:tcPr marL="6350" marR="6350" marT="6350" marB="0" anchor="b"/>
                </a:tc>
                <a:tc>
                  <a:txBody>
                    <a:bodyPr/>
                    <a:lstStyle/>
                    <a:p>
                      <a:pPr algn="ctr" fontAlgn="b"/>
                      <a:r>
                        <a:rPr lang="el-GR" sz="2400" u="none" strike="noStrike" dirty="0">
                          <a:effectLst/>
                        </a:rPr>
                        <a:t>Τιμή </a:t>
                      </a:r>
                      <a:r>
                        <a:rPr lang="el-GR" sz="2400" u="none" strike="noStrike" dirty="0" smtClean="0">
                          <a:effectLst/>
                        </a:rPr>
                        <a:t>Άσκησης</a:t>
                      </a:r>
                    </a:p>
                    <a:p>
                      <a:pPr algn="ctr" fontAlgn="b"/>
                      <a:r>
                        <a:rPr lang="el-GR" sz="2400" u="none" strike="noStrike" dirty="0" smtClean="0">
                          <a:effectLst/>
                        </a:rPr>
                        <a:t> 9.5</a:t>
                      </a:r>
                      <a:endParaRPr lang="el-GR" sz="2400" b="0" i="0" u="none" strike="noStrike" dirty="0">
                        <a:effectLst/>
                        <a:latin typeface="Arial"/>
                      </a:endParaRPr>
                    </a:p>
                  </a:txBody>
                  <a:tcPr marL="6350" marR="6350" marT="6350" marB="0" anchor="b"/>
                </a:tc>
                <a:tc>
                  <a:txBody>
                    <a:bodyPr/>
                    <a:lstStyle/>
                    <a:p>
                      <a:pPr algn="ctr" fontAlgn="b"/>
                      <a:r>
                        <a:rPr lang="el-GR" sz="2400" u="none" strike="noStrike" dirty="0">
                          <a:effectLst/>
                        </a:rPr>
                        <a:t> </a:t>
                      </a:r>
                      <a:r>
                        <a:rPr lang="el-GR" sz="2400" b="0" u="none" strike="noStrike" dirty="0" smtClean="0">
                          <a:solidFill>
                            <a:srgbClr val="FF0000"/>
                          </a:solidFill>
                          <a:effectLst/>
                        </a:rPr>
                        <a:t>Τρέχουσα </a:t>
                      </a:r>
                    </a:p>
                    <a:p>
                      <a:pPr algn="ctr" fontAlgn="b"/>
                      <a:r>
                        <a:rPr lang="el-GR" sz="2400" b="0" i="0" u="none" strike="noStrike" dirty="0" smtClean="0">
                          <a:solidFill>
                            <a:srgbClr val="FF0000"/>
                          </a:solidFill>
                          <a:effectLst/>
                          <a:latin typeface="Arial"/>
                        </a:rPr>
                        <a:t>Τιμή 10</a:t>
                      </a:r>
                      <a:endParaRPr lang="el-GR" sz="2400" b="0" i="0" u="none" strike="noStrike" dirty="0">
                        <a:solidFill>
                          <a:srgbClr val="FF0000"/>
                        </a:solidFill>
                        <a:effectLst/>
                        <a:latin typeface="Arial"/>
                      </a:endParaRPr>
                    </a:p>
                  </a:txBody>
                  <a:tcPr marL="6350" marR="6350" marT="6350" marB="0" anchor="b"/>
                </a:tc>
                <a:tc>
                  <a:txBody>
                    <a:bodyPr/>
                    <a:lstStyle/>
                    <a:p>
                      <a:pPr algn="ctr" fontAlgn="b"/>
                      <a:r>
                        <a:rPr lang="el-GR" sz="2400" u="none" strike="noStrike" dirty="0">
                          <a:effectLst/>
                        </a:rPr>
                        <a:t>Τιμή Άσκησης 10.5</a:t>
                      </a:r>
                      <a:endParaRPr lang="el-GR" sz="2400" b="0" i="0" u="none" strike="noStrike" dirty="0">
                        <a:effectLst/>
                        <a:latin typeface="Arial"/>
                      </a:endParaRPr>
                    </a:p>
                  </a:txBody>
                  <a:tcPr marL="6350" marR="6350" marT="6350" marB="0" anchor="b"/>
                </a:tc>
                <a:tc>
                  <a:txBody>
                    <a:bodyPr/>
                    <a:lstStyle/>
                    <a:p>
                      <a:pPr algn="l" fontAlgn="b"/>
                      <a:r>
                        <a:rPr lang="el-GR" sz="2400" u="none" strike="noStrike">
                          <a:effectLst/>
                        </a:rPr>
                        <a:t> </a:t>
                      </a:r>
                      <a:endParaRPr lang="el-GR" sz="2400" b="0" i="0" u="none" strike="noStrike">
                        <a:effectLst/>
                        <a:latin typeface="Arial"/>
                      </a:endParaRPr>
                    </a:p>
                  </a:txBody>
                  <a:tcPr marL="6350" marR="6350" marT="6350" marB="0" anchor="b"/>
                </a:tc>
              </a:tr>
              <a:tr h="845965">
                <a:tc>
                  <a:txBody>
                    <a:bodyPr/>
                    <a:lstStyle/>
                    <a:p>
                      <a:pPr algn="ctr" fontAlgn="b"/>
                      <a:r>
                        <a:rPr lang="el-GR" sz="2400" u="none" strike="noStrike" dirty="0" smtClean="0">
                          <a:effectLst/>
                        </a:rPr>
                        <a:t>Τιμή Μετοχής</a:t>
                      </a:r>
                      <a:endParaRPr lang="el-GR" sz="2400" u="none" strike="noStrike" dirty="0">
                        <a:effectLst/>
                      </a:endParaRPr>
                    </a:p>
                  </a:txBody>
                  <a:tcPr marL="6350" marR="6350" marT="6350" marB="0" anchor="b"/>
                </a:tc>
                <a:tc>
                  <a:txBody>
                    <a:bodyPr/>
                    <a:lstStyle/>
                    <a:p>
                      <a:pPr algn="ctr" fontAlgn="b"/>
                      <a:r>
                        <a:rPr lang="el-GR" sz="2400" u="none" strike="noStrike" dirty="0">
                          <a:effectLst/>
                        </a:rPr>
                        <a:t>Τιμή Δικαιώματος</a:t>
                      </a:r>
                      <a:endParaRPr lang="el-GR" sz="2400" b="1" i="0" u="none" strike="noStrike" dirty="0">
                        <a:solidFill>
                          <a:srgbClr val="000000"/>
                        </a:solidFill>
                        <a:effectLst/>
                        <a:latin typeface="Arial Greek"/>
                      </a:endParaRPr>
                    </a:p>
                  </a:txBody>
                  <a:tcPr marL="6350" marR="6350" marT="6350" marB="0" anchor="b"/>
                </a:tc>
                <a:tc>
                  <a:txBody>
                    <a:bodyPr/>
                    <a:lstStyle/>
                    <a:p>
                      <a:pPr algn="ctr" fontAlgn="b"/>
                      <a:r>
                        <a:rPr lang="el-GR" sz="2400" u="none" strike="noStrike" dirty="0">
                          <a:effectLst/>
                        </a:rPr>
                        <a:t>Απόδοση</a:t>
                      </a:r>
                      <a:endParaRPr lang="el-GR" sz="2400" b="1" i="0" u="none" strike="noStrike" dirty="0">
                        <a:solidFill>
                          <a:srgbClr val="000000"/>
                        </a:solidFill>
                        <a:effectLst/>
                        <a:latin typeface="Arial Greek"/>
                      </a:endParaRPr>
                    </a:p>
                  </a:txBody>
                  <a:tcPr marL="6350" marR="6350" marT="6350" marB="0" anchor="b"/>
                </a:tc>
                <a:tc>
                  <a:txBody>
                    <a:bodyPr/>
                    <a:lstStyle/>
                    <a:p>
                      <a:pPr algn="ctr" fontAlgn="b"/>
                      <a:r>
                        <a:rPr lang="el-GR" sz="2400" u="none" strike="noStrike">
                          <a:effectLst/>
                        </a:rPr>
                        <a:t>Τιμή Δικαιώματος</a:t>
                      </a:r>
                      <a:endParaRPr lang="el-GR" sz="2400" b="1"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Απόδοση</a:t>
                      </a:r>
                      <a:endParaRPr lang="el-GR" sz="2400" b="1" i="0" u="none" strike="noStrike">
                        <a:solidFill>
                          <a:srgbClr val="000000"/>
                        </a:solidFill>
                        <a:effectLst/>
                        <a:latin typeface="Arial Greek"/>
                      </a:endParaRPr>
                    </a:p>
                  </a:txBody>
                  <a:tcPr marL="6350" marR="6350" marT="6350" marB="0" anchor="b"/>
                </a:tc>
              </a:tr>
              <a:tr h="406714">
                <a:tc>
                  <a:txBody>
                    <a:bodyPr/>
                    <a:lstStyle/>
                    <a:p>
                      <a:pPr algn="ctr" fontAlgn="b"/>
                      <a:r>
                        <a:rPr lang="el-GR" sz="2400" u="none" strike="noStrike">
                          <a:effectLst/>
                        </a:rPr>
                        <a:t>9</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0.2</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-80%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0.05</a:t>
                      </a:r>
                      <a:endParaRPr lang="el-GR" sz="2400" b="0" i="0" u="none" strike="noStrike">
                        <a:effectLst/>
                        <a:latin typeface="Arial"/>
                      </a:endParaRPr>
                    </a:p>
                  </a:txBody>
                  <a:tcPr marL="6350" marR="6350" marT="6350" marB="0" anchor="b"/>
                </a:tc>
                <a:tc>
                  <a:txBody>
                    <a:bodyPr/>
                    <a:lstStyle/>
                    <a:p>
                      <a:pPr algn="ctr" fontAlgn="b"/>
                      <a:r>
                        <a:rPr lang="el-GR" sz="2400" b="0" i="0" u="none" strike="noStrike" dirty="0" smtClean="0">
                          <a:effectLst/>
                          <a:latin typeface="Arial"/>
                        </a:rPr>
                        <a:t>-90%</a:t>
                      </a:r>
                    </a:p>
                  </a:txBody>
                  <a:tcPr marL="6350" marR="6350" marT="6350" marB="0" anchor="b"/>
                </a:tc>
              </a:tr>
              <a:tr h="406714">
                <a:tc>
                  <a:txBody>
                    <a:bodyPr/>
                    <a:lstStyle/>
                    <a:p>
                      <a:pPr algn="ctr" fontAlgn="b"/>
                      <a:r>
                        <a:rPr lang="el-GR" sz="2400" u="none" strike="noStrike">
                          <a:effectLst/>
                        </a:rPr>
                        <a:t>9.5</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0.5</a:t>
                      </a:r>
                      <a:endParaRPr lang="el-GR" sz="2400" b="0" i="0" u="none" strike="noStrike" dirty="0">
                        <a:effectLst/>
                        <a:latin typeface="Arial"/>
                      </a:endParaRPr>
                    </a:p>
                  </a:txBody>
                  <a:tcPr marL="6350" marR="6350" marT="6350" marB="0" anchor="b"/>
                </a:tc>
                <a:tc>
                  <a:txBody>
                    <a:bodyPr/>
                    <a:lstStyle/>
                    <a:p>
                      <a:pPr algn="ctr" fontAlgn="b"/>
                      <a:r>
                        <a:rPr lang="el-GR" sz="2400" u="none" strike="noStrike" dirty="0" smtClean="0">
                          <a:effectLst/>
                        </a:rPr>
                        <a:t>-50%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0.1</a:t>
                      </a:r>
                      <a:endParaRPr lang="el-GR" sz="2400" b="0" i="0" u="none" strike="noStrike">
                        <a:effectLst/>
                        <a:latin typeface="Arial"/>
                      </a:endParaRPr>
                    </a:p>
                  </a:txBody>
                  <a:tcPr marL="6350" marR="6350" marT="6350" marB="0" anchor="b"/>
                </a:tc>
                <a:tc>
                  <a:txBody>
                    <a:bodyPr/>
                    <a:lstStyle/>
                    <a:p>
                      <a:pPr algn="ctr" fontAlgn="b"/>
                      <a:r>
                        <a:rPr lang="el-GR" sz="2400" b="0" i="0" u="none" strike="noStrike" dirty="0" smtClean="0">
                          <a:effectLst/>
                          <a:latin typeface="Arial"/>
                        </a:rPr>
                        <a:t>-80%</a:t>
                      </a:r>
                      <a:endParaRPr lang="el-GR" sz="2400" b="0" i="0" u="none" strike="noStrike" dirty="0">
                        <a:effectLst/>
                        <a:latin typeface="Arial"/>
                      </a:endParaRPr>
                    </a:p>
                  </a:txBody>
                  <a:tcPr marL="6350" marR="6350" marT="6350" marB="0" anchor="b"/>
                </a:tc>
              </a:tr>
              <a:tr h="406714">
                <a:tc>
                  <a:txBody>
                    <a:bodyPr/>
                    <a:lstStyle/>
                    <a:p>
                      <a:pPr algn="ctr" fontAlgn="b"/>
                      <a:r>
                        <a:rPr lang="el-GR" sz="2400" b="1" u="none" strike="noStrike" dirty="0">
                          <a:solidFill>
                            <a:srgbClr val="0000FF"/>
                          </a:solidFill>
                          <a:effectLst/>
                        </a:rPr>
                        <a:t>10</a:t>
                      </a:r>
                      <a:endParaRPr lang="el-GR" sz="2400" b="1" i="0" u="none" strike="noStrike" dirty="0">
                        <a:solidFill>
                          <a:srgbClr val="0000FF"/>
                        </a:solidFill>
                        <a:effectLst/>
                        <a:latin typeface="Arial"/>
                      </a:endParaRPr>
                    </a:p>
                  </a:txBody>
                  <a:tcPr marL="6350" marR="6350" marT="6350" marB="0" anchor="b"/>
                </a:tc>
                <a:tc>
                  <a:txBody>
                    <a:bodyPr/>
                    <a:lstStyle/>
                    <a:p>
                      <a:pPr algn="ctr" fontAlgn="b"/>
                      <a:r>
                        <a:rPr lang="el-GR" sz="2400" b="1" u="none" strike="noStrike" dirty="0" smtClean="0">
                          <a:solidFill>
                            <a:srgbClr val="0000FF"/>
                          </a:solidFill>
                          <a:effectLst/>
                        </a:rPr>
                        <a:t>1</a:t>
                      </a:r>
                      <a:endParaRPr lang="el-GR" sz="2400" b="1" i="0" u="none" strike="noStrike" dirty="0">
                        <a:solidFill>
                          <a:srgbClr val="0000FF"/>
                        </a:solidFill>
                        <a:effectLst/>
                        <a:latin typeface="Arial"/>
                      </a:endParaRPr>
                    </a:p>
                  </a:txBody>
                  <a:tcPr marL="6350" marR="6350" marT="6350" marB="0" anchor="b"/>
                </a:tc>
                <a:tc>
                  <a:txBody>
                    <a:bodyPr/>
                    <a:lstStyle/>
                    <a:p>
                      <a:pPr algn="ctr" fontAlgn="b"/>
                      <a:r>
                        <a:rPr lang="el-GR" sz="2400" b="1" u="none" strike="noStrike" kern="1200" dirty="0" smtClean="0">
                          <a:solidFill>
                            <a:srgbClr val="0000FF"/>
                          </a:solidFill>
                          <a:effectLst/>
                          <a:latin typeface="+mn-lt"/>
                          <a:ea typeface="+mn-ea"/>
                          <a:cs typeface="+mn-cs"/>
                        </a:rPr>
                        <a:t>0%</a:t>
                      </a:r>
                      <a:endParaRPr lang="el-GR" sz="2400" b="1" u="none" strike="noStrike" kern="1200" dirty="0">
                        <a:solidFill>
                          <a:srgbClr val="0000FF"/>
                        </a:solidFill>
                        <a:effectLst/>
                        <a:latin typeface="+mn-lt"/>
                        <a:ea typeface="+mn-ea"/>
                        <a:cs typeface="+mn-cs"/>
                      </a:endParaRPr>
                    </a:p>
                  </a:txBody>
                  <a:tcPr marL="6350" marR="6350" marT="6350" marB="0" anchor="b"/>
                </a:tc>
                <a:tc>
                  <a:txBody>
                    <a:bodyPr/>
                    <a:lstStyle/>
                    <a:p>
                      <a:pPr algn="ctr" fontAlgn="b"/>
                      <a:r>
                        <a:rPr lang="el-GR" sz="2400" b="1" u="none" strike="noStrike" dirty="0" smtClean="0">
                          <a:solidFill>
                            <a:srgbClr val="0000FF"/>
                          </a:solidFill>
                          <a:effectLst/>
                        </a:rPr>
                        <a:t>0.2</a:t>
                      </a:r>
                      <a:endParaRPr lang="el-GR" sz="2400" b="1" i="0" u="none" strike="noStrike" dirty="0">
                        <a:solidFill>
                          <a:srgbClr val="0000FF"/>
                        </a:solidFill>
                        <a:effectLst/>
                        <a:latin typeface="Arial"/>
                      </a:endParaRPr>
                    </a:p>
                  </a:txBody>
                  <a:tcPr marL="6350" marR="6350" marT="6350" marB="0" anchor="b"/>
                </a:tc>
                <a:tc>
                  <a:txBody>
                    <a:bodyPr/>
                    <a:lstStyle/>
                    <a:p>
                      <a:pPr algn="ctr" fontAlgn="b"/>
                      <a:r>
                        <a:rPr lang="el-GR" sz="2400" b="1" i="0" u="none" strike="noStrike" dirty="0" smtClean="0">
                          <a:solidFill>
                            <a:srgbClr val="0000FF"/>
                          </a:solidFill>
                          <a:effectLst/>
                          <a:latin typeface="Arial"/>
                        </a:rPr>
                        <a:t>-60%</a:t>
                      </a:r>
                      <a:endParaRPr lang="el-GR" sz="2400" b="1" i="0" u="none" strike="noStrike" dirty="0">
                        <a:solidFill>
                          <a:srgbClr val="0000FF"/>
                        </a:solidFill>
                        <a:effectLst/>
                        <a:latin typeface="Arial"/>
                      </a:endParaRPr>
                    </a:p>
                  </a:txBody>
                  <a:tcPr marL="6350" marR="6350" marT="6350" marB="0" anchor="b"/>
                </a:tc>
              </a:tr>
              <a:tr h="406714">
                <a:tc>
                  <a:txBody>
                    <a:bodyPr/>
                    <a:lstStyle/>
                    <a:p>
                      <a:pPr algn="ctr" fontAlgn="b"/>
                      <a:r>
                        <a:rPr lang="el-GR" sz="2400" u="none" strike="noStrike">
                          <a:effectLst/>
                        </a:rPr>
                        <a:t>10.5</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1.3</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30%</a:t>
                      </a:r>
                      <a:endParaRPr lang="el-GR" sz="2400" b="0" i="0" u="none" strike="noStrike" dirty="0">
                        <a:effectLst/>
                        <a:latin typeface="Arial"/>
                      </a:endParaRPr>
                    </a:p>
                  </a:txBody>
                  <a:tcPr marL="6350" marR="6350" marT="6350" marB="0" anchor="b"/>
                </a:tc>
                <a:tc>
                  <a:txBody>
                    <a:bodyPr/>
                    <a:lstStyle/>
                    <a:p>
                      <a:pPr algn="ctr" fontAlgn="b"/>
                      <a:r>
                        <a:rPr lang="el-GR" sz="2400" u="none" strike="noStrike" dirty="0" smtClean="0">
                          <a:effectLst/>
                        </a:rPr>
                        <a:t>0.5</a:t>
                      </a:r>
                      <a:endParaRPr lang="el-GR" sz="2400" b="0" i="0" u="none" strike="noStrike" dirty="0">
                        <a:effectLst/>
                        <a:latin typeface="Arial"/>
                      </a:endParaRPr>
                    </a:p>
                  </a:txBody>
                  <a:tcPr marL="6350" marR="6350" marT="6350" marB="0" anchor="b"/>
                </a:tc>
                <a:tc>
                  <a:txBody>
                    <a:bodyPr/>
                    <a:lstStyle/>
                    <a:p>
                      <a:pPr algn="ctr" fontAlgn="b"/>
                      <a:r>
                        <a:rPr lang="el-GR" sz="2400" b="0" i="0" u="none" strike="noStrike" kern="1200" dirty="0" smtClean="0">
                          <a:solidFill>
                            <a:schemeClr val="dk1"/>
                          </a:solidFill>
                          <a:effectLst/>
                          <a:latin typeface="Arial"/>
                          <a:ea typeface="+mn-ea"/>
                          <a:cs typeface="+mn-cs"/>
                        </a:rPr>
                        <a:t>0%</a:t>
                      </a:r>
                      <a:endParaRPr lang="el-GR" sz="2400" b="0" i="0" u="none" strike="noStrike" kern="1200" dirty="0">
                        <a:solidFill>
                          <a:schemeClr val="dk1"/>
                        </a:solidFill>
                        <a:effectLst/>
                        <a:latin typeface="Arial"/>
                        <a:ea typeface="+mn-ea"/>
                        <a:cs typeface="+mn-cs"/>
                      </a:endParaRPr>
                    </a:p>
                  </a:txBody>
                  <a:tcPr marL="6350" marR="6350" marT="6350" marB="0" anchor="b"/>
                </a:tc>
              </a:tr>
              <a:tr h="406714">
                <a:tc>
                  <a:txBody>
                    <a:bodyPr/>
                    <a:lstStyle/>
                    <a:p>
                      <a:pPr algn="ctr" fontAlgn="b"/>
                      <a:r>
                        <a:rPr lang="el-GR" sz="2400" u="none" strike="noStrike">
                          <a:effectLst/>
                        </a:rPr>
                        <a:t>11</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1.8</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80%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1</a:t>
                      </a:r>
                      <a:endParaRPr lang="el-GR" sz="2400" b="0" i="0" u="none" strike="noStrike" dirty="0">
                        <a:effectLst/>
                        <a:latin typeface="Arial"/>
                      </a:endParaRPr>
                    </a:p>
                  </a:txBody>
                  <a:tcPr marL="6350" marR="6350" marT="6350" marB="0" anchor="b"/>
                </a:tc>
                <a:tc>
                  <a:txBody>
                    <a:bodyPr/>
                    <a:lstStyle/>
                    <a:p>
                      <a:pPr algn="ctr" fontAlgn="b"/>
                      <a:r>
                        <a:rPr lang="el-GR" sz="2400" b="0" i="0" u="none" strike="noStrike" dirty="0" smtClean="0">
                          <a:effectLst/>
                          <a:latin typeface="Arial"/>
                        </a:rPr>
                        <a:t>100%</a:t>
                      </a:r>
                      <a:endParaRPr lang="el-GR" sz="2400" b="0" i="0" u="none" strike="noStrike" dirty="0">
                        <a:effectLst/>
                        <a:latin typeface="Arial"/>
                      </a:endParaRPr>
                    </a:p>
                  </a:txBody>
                  <a:tcPr marL="6350" marR="6350" marT="6350" marB="0" anchor="b"/>
                </a:tc>
              </a:tr>
              <a:tr h="343036">
                <a:tc>
                  <a:txBody>
                    <a:bodyPr/>
                    <a:lstStyle/>
                    <a:p>
                      <a:pPr algn="ctr" fontAlgn="b"/>
                      <a:r>
                        <a:rPr lang="el-GR" sz="2400" u="none" strike="noStrike">
                          <a:effectLst/>
                        </a:rPr>
                        <a:t>11.5</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2</a:t>
                      </a:r>
                      <a:endParaRPr lang="el-GR" sz="2400" b="0" i="0" u="none" strike="noStrike">
                        <a:effectLst/>
                        <a:latin typeface="Arial"/>
                      </a:endParaRPr>
                    </a:p>
                  </a:txBody>
                  <a:tcPr marL="6350" marR="6350" marT="6350" marB="0" anchor="b"/>
                </a:tc>
                <a:tc>
                  <a:txBody>
                    <a:bodyPr/>
                    <a:lstStyle/>
                    <a:p>
                      <a:pPr algn="ctr" fontAlgn="b"/>
                      <a:r>
                        <a:rPr lang="el-GR" sz="2400" u="none" strike="noStrike" smtClean="0">
                          <a:effectLst/>
                        </a:rPr>
                        <a:t>100%</a:t>
                      </a:r>
                      <a:endParaRPr lang="el-GR" sz="2400" b="0" i="0" u="none" strike="noStrike" dirty="0">
                        <a:effectLst/>
                        <a:latin typeface="Arial"/>
                      </a:endParaRPr>
                    </a:p>
                  </a:txBody>
                  <a:tcPr marL="6350" marR="6350" marT="6350" marB="0" anchor="b"/>
                </a:tc>
                <a:tc>
                  <a:txBody>
                    <a:bodyPr/>
                    <a:lstStyle/>
                    <a:p>
                      <a:pPr algn="ctr" fontAlgn="b"/>
                      <a:r>
                        <a:rPr lang="el-GR" sz="2400" u="none" strike="noStrike" smtClean="0">
                          <a:effectLst/>
                        </a:rPr>
                        <a:t>1.3</a:t>
                      </a:r>
                      <a:endParaRPr lang="el-GR" sz="2400" b="0" i="0" u="none" strike="noStrike" dirty="0">
                        <a:effectLst/>
                        <a:latin typeface="Arial"/>
                      </a:endParaRPr>
                    </a:p>
                  </a:txBody>
                  <a:tcPr marL="6350" marR="6350" marT="6350" marB="0" anchor="b"/>
                </a:tc>
                <a:tc>
                  <a:txBody>
                    <a:bodyPr/>
                    <a:lstStyle/>
                    <a:p>
                      <a:pPr algn="ctr" fontAlgn="b"/>
                      <a:r>
                        <a:rPr lang="el-GR" sz="2400" b="0" i="0" u="none" strike="noStrike" dirty="0" smtClean="0">
                          <a:effectLst/>
                          <a:latin typeface="Arial"/>
                        </a:rPr>
                        <a:t>160%</a:t>
                      </a:r>
                      <a:endParaRPr lang="el-GR" sz="2400" b="0" i="0" u="none" strike="noStrike" dirty="0">
                        <a:effectLst/>
                        <a:latin typeface="Arial"/>
                      </a:endParaRPr>
                    </a:p>
                  </a:txBody>
                  <a:tcPr marL="6350" marR="6350" marT="6350" marB="0" anchor="b"/>
                </a:tc>
              </a:tr>
            </a:tbl>
          </a:graphicData>
        </a:graphic>
      </p:graphicFrame>
      <p:sp>
        <p:nvSpPr>
          <p:cNvPr id="6" name="Rectangle 1027"/>
          <p:cNvSpPr txBox="1">
            <a:spLocks noChangeArrowheads="1"/>
          </p:cNvSpPr>
          <p:nvPr/>
        </p:nvSpPr>
        <p:spPr bwMode="auto">
          <a:xfrm>
            <a:off x="0" y="0"/>
            <a:ext cx="9144000" cy="3212976"/>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algn="just">
              <a:buFont typeface="Wingdings" pitchFamily="2" charset="2"/>
              <a:buChar char="q"/>
            </a:pPr>
            <a:r>
              <a:rPr lang="el-GR" sz="2400" u="none" dirty="0">
                <a:cs typeface="Times New Roman" pitchFamily="18" charset="0"/>
              </a:rPr>
              <a:t>Για τα δικαιώματα που βρίσκονται εκτός της ισοδύναμης χρηματικής τους </a:t>
            </a:r>
            <a:r>
              <a:rPr lang="el-GR" sz="2400" u="none" dirty="0" smtClean="0">
                <a:cs typeface="Times New Roman" pitchFamily="18" charset="0"/>
              </a:rPr>
              <a:t>αξίας</a:t>
            </a:r>
            <a:r>
              <a:rPr lang="en-US" sz="2400" u="none" dirty="0" smtClean="0">
                <a:cs typeface="Times New Roman" pitchFamily="18" charset="0"/>
              </a:rPr>
              <a:t> -</a:t>
            </a:r>
            <a:r>
              <a:rPr lang="el-GR" sz="2400" u="none" dirty="0" smtClean="0">
                <a:cs typeface="Times New Roman" pitchFamily="18" charset="0"/>
              </a:rPr>
              <a:t> </a:t>
            </a:r>
            <a:r>
              <a:rPr lang="en-US" sz="2400" b="1" u="none" dirty="0" smtClean="0">
                <a:solidFill>
                  <a:srgbClr val="FF0000"/>
                </a:solidFill>
                <a:cs typeface="Times New Roman" pitchFamily="18" charset="0"/>
              </a:rPr>
              <a:t>out of the money</a:t>
            </a:r>
            <a:r>
              <a:rPr lang="el-GR" sz="2400" u="none" dirty="0" smtClean="0">
                <a:cs typeface="Times New Roman" pitchFamily="18" charset="0"/>
              </a:rPr>
              <a:t>, </a:t>
            </a:r>
            <a:r>
              <a:rPr lang="el-GR" sz="2400" u="none" dirty="0">
                <a:cs typeface="Times New Roman" pitchFamily="18" charset="0"/>
              </a:rPr>
              <a:t>η πιθανότητα ζημιάς είναι η υψηλότερη δυνατή.</a:t>
            </a:r>
          </a:p>
          <a:p>
            <a:pPr algn="just">
              <a:buFont typeface="Wingdings" pitchFamily="2" charset="2"/>
              <a:buChar char="q"/>
            </a:pPr>
            <a:r>
              <a:rPr lang="el-GR" sz="2400" u="none" dirty="0">
                <a:cs typeface="Times New Roman" pitchFamily="18" charset="0"/>
              </a:rPr>
              <a:t>Η αξία της υποκείμενης μετοχής πρέπει να αυξηθεί σημαντικά για τη δημιουργία κέρδους. </a:t>
            </a:r>
          </a:p>
          <a:p>
            <a:pPr algn="just">
              <a:buFont typeface="Wingdings" pitchFamily="2" charset="2"/>
              <a:buChar char="q"/>
            </a:pPr>
            <a:r>
              <a:rPr lang="el-GR" sz="2400" u="none" dirty="0">
                <a:cs typeface="Times New Roman" pitchFamily="18" charset="0"/>
              </a:rPr>
              <a:t>Προσφέρουν πολύ υψηλές αποδόσεις και φυσικά αγοράζονται από επενδυτές με πολύ ανοδικές προσδοκίες για την ανοδικά </a:t>
            </a:r>
          </a:p>
        </p:txBody>
      </p:sp>
    </p:spTree>
    <p:extLst>
      <p:ext uri="{BB962C8B-B14F-4D97-AF65-F5344CB8AC3E}">
        <p14:creationId xmlns:p14="http://schemas.microsoft.com/office/powerpoint/2010/main" xmlns="" val="1530954236"/>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dissolv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9E5AB73F-5194-4CB1-A73A-898A136F3100}" type="slidenum">
              <a:rPr lang="en-US"/>
              <a:pPr/>
              <a:t>38</a:t>
            </a:fld>
            <a:endParaRPr lang="en-US"/>
          </a:p>
        </p:txBody>
      </p:sp>
      <p:sp>
        <p:nvSpPr>
          <p:cNvPr id="365570" name="Rectangle 1026"/>
          <p:cNvSpPr>
            <a:spLocks noGrp="1" noChangeArrowheads="1"/>
          </p:cNvSpPr>
          <p:nvPr>
            <p:ph type="title"/>
          </p:nvPr>
        </p:nvSpPr>
        <p:spPr/>
        <p:txBody>
          <a:bodyPr/>
          <a:lstStyle/>
          <a:p>
            <a:pPr algn="ctr"/>
            <a:r>
              <a:rPr lang="el-GR" b="1">
                <a:cs typeface="Times New Roman" pitchFamily="18" charset="0"/>
              </a:rPr>
              <a:t>Συναλλαγές – Διαπραγμάτευση (</a:t>
            </a:r>
            <a:r>
              <a:rPr lang="en-US" b="1">
                <a:cs typeface="Times New Roman" pitchFamily="18" charset="0"/>
              </a:rPr>
              <a:t>trading</a:t>
            </a:r>
            <a:endParaRPr lang="en-GB" b="1">
              <a:cs typeface="Times New Roman" pitchFamily="18" charset="0"/>
            </a:endParaRPr>
          </a:p>
        </p:txBody>
      </p:sp>
      <p:sp>
        <p:nvSpPr>
          <p:cNvPr id="365571" name="Rectangle 1027"/>
          <p:cNvSpPr>
            <a:spLocks noGrp="1" noChangeArrowheads="1"/>
          </p:cNvSpPr>
          <p:nvPr>
            <p:ph idx="1"/>
          </p:nvPr>
        </p:nvSpPr>
        <p:spPr>
          <a:xfrm>
            <a:off x="304800" y="2017713"/>
            <a:ext cx="8650288" cy="4114800"/>
          </a:xfrm>
        </p:spPr>
        <p:txBody>
          <a:bodyPr/>
          <a:lstStyle/>
          <a:p>
            <a:pPr algn="just"/>
            <a:r>
              <a:rPr lang="el-GR">
                <a:cs typeface="Times New Roman" pitchFamily="18" charset="0"/>
              </a:rPr>
              <a:t>Σε όρους μόχλευσης και πιθανότητας ζημιάς</a:t>
            </a:r>
            <a:r>
              <a:rPr lang="el-GR"/>
              <a:t>,</a:t>
            </a:r>
            <a:r>
              <a:rPr lang="el-GR">
                <a:cs typeface="Times New Roman" pitchFamily="18" charset="0"/>
              </a:rPr>
              <a:t> τα δικαιώματα που βρίσκονται στην ισοδύναμη χρηματική τους αξία είναι ένας συμβιβασμός των δυο άλλων περιπτώσεων.</a:t>
            </a:r>
            <a:r>
              <a:rPr lang="en-GB"/>
              <a:t> </a:t>
            </a: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65571">
                                            <p:txEl>
                                              <p:pRg st="0" end="0"/>
                                            </p:txEl>
                                          </p:spTgt>
                                        </p:tgtEl>
                                        <p:attrNameLst>
                                          <p:attrName>style.visibility</p:attrName>
                                        </p:attrNameLst>
                                      </p:cBhvr>
                                      <p:to>
                                        <p:strVal val="visible"/>
                                      </p:to>
                                    </p:set>
                                    <p:animEffect transition="in" filter="dissolve">
                                      <p:cBhvr>
                                        <p:cTn id="7" dur="500"/>
                                        <p:tgtEl>
                                          <p:spTgt spid="3655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1"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E1B25B12-AE8D-4CAA-9B70-8F729DF82E00}" type="slidenum">
              <a:rPr lang="en-US"/>
              <a:pPr/>
              <a:t>39</a:t>
            </a:fld>
            <a:endParaRPr lang="en-US"/>
          </a:p>
        </p:txBody>
      </p:sp>
      <p:sp>
        <p:nvSpPr>
          <p:cNvPr id="126978" name="Rectangle 2"/>
          <p:cNvSpPr>
            <a:spLocks noGrp="1" noChangeArrowheads="1"/>
          </p:cNvSpPr>
          <p:nvPr>
            <p:ph type="title"/>
          </p:nvPr>
        </p:nvSpPr>
        <p:spPr/>
        <p:txBody>
          <a:bodyPr/>
          <a:lstStyle/>
          <a:p>
            <a:pPr algn="ctr"/>
            <a:r>
              <a:rPr lang="el-GR">
                <a:solidFill>
                  <a:srgbClr val="CC3300"/>
                </a:solidFill>
                <a:latin typeface="Times New Roman" pitchFamily="18" charset="0"/>
              </a:rPr>
              <a:t>Πώληση Δικαιώματος Αγοράς</a:t>
            </a:r>
            <a:endParaRPr lang="en-GB">
              <a:solidFill>
                <a:srgbClr val="CC3300"/>
              </a:solidFill>
              <a:latin typeface="Times New Roman" pitchFamily="18" charset="0"/>
            </a:endParaRPr>
          </a:p>
        </p:txBody>
      </p:sp>
      <p:sp>
        <p:nvSpPr>
          <p:cNvPr id="126979" name="Rectangle 3"/>
          <p:cNvSpPr>
            <a:spLocks noGrp="1" noChangeArrowheads="1"/>
          </p:cNvSpPr>
          <p:nvPr>
            <p:ph idx="1"/>
          </p:nvPr>
        </p:nvSpPr>
        <p:spPr>
          <a:xfrm>
            <a:off x="0" y="2420887"/>
            <a:ext cx="8955088" cy="3711625"/>
          </a:xfrm>
        </p:spPr>
        <p:txBody>
          <a:bodyPr/>
          <a:lstStyle/>
          <a:p>
            <a:pPr algn="just"/>
            <a:r>
              <a:rPr lang="el-GR" b="1" dirty="0">
                <a:solidFill>
                  <a:srgbClr val="0000FF"/>
                </a:solidFill>
                <a:latin typeface="Times New Roman" pitchFamily="18" charset="0"/>
                <a:cs typeface="Times New Roman" pitchFamily="18" charset="0"/>
              </a:rPr>
              <a:t>Ο πωλητής ενός δικαιώματος αγοράς (</a:t>
            </a:r>
            <a:r>
              <a:rPr lang="en-US" b="1" dirty="0">
                <a:solidFill>
                  <a:srgbClr val="0000FF"/>
                </a:solidFill>
                <a:latin typeface="Times New Roman" pitchFamily="18" charset="0"/>
                <a:cs typeface="Times New Roman" pitchFamily="18" charset="0"/>
              </a:rPr>
              <a:t>Call Writer</a:t>
            </a:r>
            <a:r>
              <a:rPr lang="el-GR" b="1" dirty="0">
                <a:solidFill>
                  <a:srgbClr val="0000FF"/>
                </a:solidFill>
                <a:latin typeface="Times New Roman" pitchFamily="18" charset="0"/>
                <a:cs typeface="Times New Roman" pitchFamily="18" charset="0"/>
              </a:rPr>
              <a:t>), </a:t>
            </a:r>
            <a:endParaRPr lang="en-US" b="1" dirty="0" smtClean="0">
              <a:solidFill>
                <a:srgbClr val="0000FF"/>
              </a:solidFill>
              <a:latin typeface="Times New Roman" pitchFamily="18" charset="0"/>
              <a:cs typeface="Times New Roman" pitchFamily="18" charset="0"/>
            </a:endParaRPr>
          </a:p>
          <a:p>
            <a:pPr lvl="2" algn="just"/>
            <a:r>
              <a:rPr lang="el-GR" sz="2800" dirty="0" smtClean="0">
                <a:solidFill>
                  <a:srgbClr val="000000"/>
                </a:solidFill>
                <a:latin typeface="Times New Roman" pitchFamily="18" charset="0"/>
                <a:cs typeface="Times New Roman" pitchFamily="18" charset="0"/>
              </a:rPr>
              <a:t>ο </a:t>
            </a:r>
            <a:r>
              <a:rPr lang="el-GR" sz="2800" dirty="0">
                <a:solidFill>
                  <a:srgbClr val="000000"/>
                </a:solidFill>
                <a:latin typeface="Times New Roman" pitchFamily="18" charset="0"/>
                <a:cs typeface="Times New Roman" pitchFamily="18" charset="0"/>
              </a:rPr>
              <a:t>οποίος βρίσκεται στην αντίθετη θέση από τον αγοραστή, </a:t>
            </a:r>
            <a:endParaRPr lang="en-US" sz="2800" dirty="0" smtClean="0">
              <a:solidFill>
                <a:srgbClr val="000000"/>
              </a:solidFill>
              <a:latin typeface="Times New Roman" pitchFamily="18" charset="0"/>
              <a:cs typeface="Times New Roman" pitchFamily="18" charset="0"/>
            </a:endParaRPr>
          </a:p>
          <a:p>
            <a:pPr lvl="1" algn="just"/>
            <a:r>
              <a:rPr lang="el-GR" dirty="0" smtClean="0">
                <a:solidFill>
                  <a:srgbClr val="000000"/>
                </a:solidFill>
                <a:latin typeface="Times New Roman" pitchFamily="18" charset="0"/>
                <a:cs typeface="Times New Roman" pitchFamily="18" charset="0"/>
              </a:rPr>
              <a:t>έχει </a:t>
            </a:r>
            <a:r>
              <a:rPr lang="el-GR" dirty="0">
                <a:solidFill>
                  <a:srgbClr val="000000"/>
                </a:solidFill>
                <a:latin typeface="Times New Roman" pitchFamily="18" charset="0"/>
                <a:cs typeface="Times New Roman" pitchFamily="18" charset="0"/>
              </a:rPr>
              <a:t>αναλάβει </a:t>
            </a:r>
            <a:r>
              <a:rPr lang="el-GR" b="1" dirty="0">
                <a:solidFill>
                  <a:srgbClr val="0000FF"/>
                </a:solidFill>
                <a:latin typeface="Times New Roman" pitchFamily="18" charset="0"/>
                <a:cs typeface="Times New Roman" pitchFamily="18" charset="0"/>
              </a:rPr>
              <a:t>μια υποχρέωση να παραδώσει </a:t>
            </a:r>
            <a:r>
              <a:rPr lang="el-GR" dirty="0">
                <a:solidFill>
                  <a:srgbClr val="000000"/>
                </a:solidFill>
                <a:latin typeface="Times New Roman" pitchFamily="18" charset="0"/>
                <a:cs typeface="Times New Roman" pitchFamily="18" charset="0"/>
              </a:rPr>
              <a:t>των υποκείμενο τίτλο στην τιμή εξάσκησης κατά τη διάρκεια ζωής του δικαιώματος. </a:t>
            </a:r>
            <a:endParaRPr lang="en-GB" dirty="0">
              <a:solidFill>
                <a:srgbClr val="000000"/>
              </a:solidFill>
              <a:latin typeface="Times New Roman" pitchFamily="18" charset="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animEffect transition="in" filter="dissolve">
                                      <p:cBhvr>
                                        <p:cTn id="7" dur="500"/>
                                        <p:tgtEl>
                                          <p:spTgt spid="12697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26979">
                                            <p:txEl>
                                              <p:pRg st="1" end="1"/>
                                            </p:txEl>
                                          </p:spTgt>
                                        </p:tgtEl>
                                        <p:attrNameLst>
                                          <p:attrName>style.visibility</p:attrName>
                                        </p:attrNameLst>
                                      </p:cBhvr>
                                      <p:to>
                                        <p:strVal val="visible"/>
                                      </p:to>
                                    </p:set>
                                    <p:animEffect transition="in" filter="dissolve">
                                      <p:cBhvr>
                                        <p:cTn id="10" dur="500"/>
                                        <p:tgtEl>
                                          <p:spTgt spid="126979">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26979">
                                            <p:txEl>
                                              <p:pRg st="2" end="2"/>
                                            </p:txEl>
                                          </p:spTgt>
                                        </p:tgtEl>
                                        <p:attrNameLst>
                                          <p:attrName>style.visibility</p:attrName>
                                        </p:attrNameLst>
                                      </p:cBhvr>
                                      <p:to>
                                        <p:strVal val="visible"/>
                                      </p:to>
                                    </p:set>
                                    <p:animEffect transition="in" filter="dissolve">
                                      <p:cBhvr>
                                        <p:cTn id="13" dur="500"/>
                                        <p:tgtEl>
                                          <p:spTgt spid="1269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DA464120-DC84-4156-9A73-68AE692C8194}" type="slidenum">
              <a:rPr lang="en-US"/>
              <a:pPr/>
              <a:t>4</a:t>
            </a:fld>
            <a:endParaRPr lang="en-US"/>
          </a:p>
        </p:txBody>
      </p:sp>
      <p:sp>
        <p:nvSpPr>
          <p:cNvPr id="354306" name="Rectangle 2"/>
          <p:cNvSpPr>
            <a:spLocks noGrp="1" noChangeArrowheads="1"/>
          </p:cNvSpPr>
          <p:nvPr>
            <p:ph type="title"/>
          </p:nvPr>
        </p:nvSpPr>
        <p:spPr>
          <a:xfrm>
            <a:off x="0" y="0"/>
            <a:ext cx="9144000" cy="1143000"/>
          </a:xfrm>
          <a:solidFill>
            <a:srgbClr val="FFFBFF"/>
          </a:solidFill>
          <a:ln w="76200">
            <a:solidFill>
              <a:schemeClr val="tx1"/>
            </a:solidFill>
            <a:miter lim="800000"/>
            <a:headEnd/>
            <a:tailEnd/>
          </a:ln>
        </p:spPr>
        <p:txBody>
          <a:bodyPr/>
          <a:lstStyle/>
          <a:p>
            <a:pPr algn="ctr"/>
            <a:r>
              <a:rPr lang="el-GR" b="1">
                <a:solidFill>
                  <a:srgbClr val="CC3300"/>
                </a:solidFill>
                <a:latin typeface="Times New Roman" pitchFamily="18" charset="0"/>
              </a:rPr>
              <a:t>Δικαιώματα - </a:t>
            </a:r>
            <a:r>
              <a:rPr lang="en-US" b="1">
                <a:solidFill>
                  <a:srgbClr val="CC3300"/>
                </a:solidFill>
                <a:latin typeface="Times New Roman" pitchFamily="18" charset="0"/>
              </a:rPr>
              <a:t>option</a:t>
            </a:r>
            <a:endParaRPr lang="en-GB" b="1">
              <a:solidFill>
                <a:srgbClr val="CC3300"/>
              </a:solidFill>
              <a:latin typeface="Times New Roman" pitchFamily="18" charset="0"/>
            </a:endParaRPr>
          </a:p>
        </p:txBody>
      </p:sp>
      <p:sp>
        <p:nvSpPr>
          <p:cNvPr id="354307" name="Rectangle 3"/>
          <p:cNvSpPr>
            <a:spLocks noGrp="1" noChangeArrowheads="1"/>
          </p:cNvSpPr>
          <p:nvPr>
            <p:ph idx="1"/>
          </p:nvPr>
        </p:nvSpPr>
        <p:spPr>
          <a:xfrm>
            <a:off x="0" y="1143000"/>
            <a:ext cx="9144000" cy="5715000"/>
          </a:xfrm>
          <a:solidFill>
            <a:srgbClr val="DBE6E9"/>
          </a:solidFill>
        </p:spPr>
        <p:txBody>
          <a:bodyPr/>
          <a:lstStyle/>
          <a:p>
            <a:pPr algn="just">
              <a:buFont typeface="Wingdings" pitchFamily="2" charset="2"/>
              <a:buNone/>
            </a:pPr>
            <a:r>
              <a:rPr lang="el-GR" dirty="0">
                <a:solidFill>
                  <a:srgbClr val="000000"/>
                </a:solidFill>
                <a:latin typeface="Times New Roman" pitchFamily="18" charset="0"/>
                <a:cs typeface="Times New Roman" pitchFamily="18" charset="0"/>
              </a:rPr>
              <a:t> </a:t>
            </a:r>
            <a:endParaRPr lang="en-GB" dirty="0">
              <a:solidFill>
                <a:srgbClr val="000000"/>
              </a:solidFill>
              <a:latin typeface="Times New Roman" pitchFamily="18" charset="0"/>
              <a:cs typeface="Times New Roman" pitchFamily="18" charset="0"/>
            </a:endParaRPr>
          </a:p>
          <a:p>
            <a:pPr algn="just"/>
            <a:r>
              <a:rPr lang="el-GR" b="1" dirty="0">
                <a:solidFill>
                  <a:srgbClr val="000000"/>
                </a:solidFill>
                <a:latin typeface="Times New Roman" pitchFamily="18" charset="0"/>
                <a:cs typeface="Times New Roman" pitchFamily="18" charset="0"/>
              </a:rPr>
              <a:t>Είδος Δικαιώματος. Υπάρχουν δύο είδη δικαιωμάτων, </a:t>
            </a:r>
            <a:endParaRPr lang="el-GR" b="1" dirty="0">
              <a:solidFill>
                <a:srgbClr val="000000"/>
              </a:solidFill>
              <a:latin typeface="Times New Roman" pitchFamily="18" charset="0"/>
            </a:endParaRPr>
          </a:p>
          <a:p>
            <a:pPr lvl="1" algn="just"/>
            <a:r>
              <a:rPr lang="el-GR" b="1" dirty="0">
                <a:solidFill>
                  <a:srgbClr val="000000"/>
                </a:solidFill>
                <a:latin typeface="Times New Roman" pitchFamily="18" charset="0"/>
                <a:cs typeface="Times New Roman" pitchFamily="18" charset="0"/>
              </a:rPr>
              <a:t>τα δικαιώματα αγοράς (</a:t>
            </a:r>
            <a:r>
              <a:rPr lang="en-GB" b="1" dirty="0">
                <a:solidFill>
                  <a:srgbClr val="000000"/>
                </a:solidFill>
                <a:latin typeface="Times New Roman" pitchFamily="18" charset="0"/>
                <a:cs typeface="Times New Roman" pitchFamily="18" charset="0"/>
              </a:rPr>
              <a:t>call</a:t>
            </a:r>
            <a:r>
              <a:rPr lang="el-GR" b="1" dirty="0">
                <a:solidFill>
                  <a:srgbClr val="000000"/>
                </a:solidFill>
                <a:latin typeface="Times New Roman" pitchFamily="18" charset="0"/>
                <a:cs typeface="Times New Roman" pitchFamily="18" charset="0"/>
              </a:rPr>
              <a:t> </a:t>
            </a:r>
            <a:r>
              <a:rPr lang="en-GB" b="1" dirty="0">
                <a:solidFill>
                  <a:srgbClr val="000000"/>
                </a:solidFill>
                <a:latin typeface="Times New Roman" pitchFamily="18" charset="0"/>
                <a:cs typeface="Times New Roman" pitchFamily="18" charset="0"/>
              </a:rPr>
              <a:t>option</a:t>
            </a:r>
            <a:r>
              <a:rPr lang="el-GR" b="1" dirty="0">
                <a:solidFill>
                  <a:srgbClr val="000000"/>
                </a:solidFill>
                <a:latin typeface="Times New Roman" pitchFamily="18" charset="0"/>
                <a:cs typeface="Times New Roman" pitchFamily="18" charset="0"/>
              </a:rPr>
              <a:t>) και </a:t>
            </a:r>
            <a:endParaRPr lang="el-GR" b="1" dirty="0">
              <a:solidFill>
                <a:srgbClr val="000000"/>
              </a:solidFill>
              <a:latin typeface="Times New Roman" pitchFamily="18" charset="0"/>
            </a:endParaRPr>
          </a:p>
          <a:p>
            <a:pPr lvl="1" algn="just"/>
            <a:r>
              <a:rPr lang="el-GR" b="1" dirty="0">
                <a:solidFill>
                  <a:srgbClr val="000000"/>
                </a:solidFill>
                <a:latin typeface="Times New Roman" pitchFamily="18" charset="0"/>
                <a:cs typeface="Times New Roman" pitchFamily="18" charset="0"/>
              </a:rPr>
              <a:t>τα δικαιώματα πώλησης (</a:t>
            </a:r>
            <a:r>
              <a:rPr lang="en-GB" b="1" dirty="0">
                <a:solidFill>
                  <a:srgbClr val="000000"/>
                </a:solidFill>
                <a:latin typeface="Times New Roman" pitchFamily="18" charset="0"/>
                <a:cs typeface="Times New Roman" pitchFamily="18" charset="0"/>
              </a:rPr>
              <a:t>put</a:t>
            </a:r>
            <a:r>
              <a:rPr lang="el-GR" b="1" dirty="0">
                <a:solidFill>
                  <a:srgbClr val="000000"/>
                </a:solidFill>
                <a:latin typeface="Times New Roman" pitchFamily="18" charset="0"/>
                <a:cs typeface="Times New Roman" pitchFamily="18" charset="0"/>
              </a:rPr>
              <a:t> </a:t>
            </a:r>
            <a:r>
              <a:rPr lang="en-GB" b="1" dirty="0">
                <a:solidFill>
                  <a:srgbClr val="000000"/>
                </a:solidFill>
                <a:latin typeface="Times New Roman" pitchFamily="18" charset="0"/>
                <a:cs typeface="Times New Roman" pitchFamily="18" charset="0"/>
              </a:rPr>
              <a:t>option</a:t>
            </a:r>
            <a:r>
              <a:rPr lang="el-GR" b="1" dirty="0">
                <a:solidFill>
                  <a:srgbClr val="000000"/>
                </a:solidFill>
                <a:latin typeface="Times New Roman" pitchFamily="18" charset="0"/>
                <a:cs typeface="Times New Roman" pitchFamily="18" charset="0"/>
              </a:rPr>
              <a:t>).</a:t>
            </a:r>
            <a:endParaRPr lang="el-GR" b="1" dirty="0">
              <a:solidFill>
                <a:srgbClr val="000000"/>
              </a:solidFill>
              <a:latin typeface="Times New Roman" pitchFamily="18" charset="0"/>
            </a:endParaRPr>
          </a:p>
          <a:p>
            <a:pPr algn="just"/>
            <a:r>
              <a:rPr lang="el-GR" b="1" dirty="0">
                <a:solidFill>
                  <a:srgbClr val="000000"/>
                </a:solidFill>
                <a:latin typeface="Times New Roman" pitchFamily="18" charset="0"/>
                <a:cs typeface="Times New Roman" pitchFamily="18" charset="0"/>
              </a:rPr>
              <a:t>Κλάση Δικαιώματος. </a:t>
            </a:r>
            <a:endParaRPr lang="el-GR" b="1" dirty="0">
              <a:solidFill>
                <a:srgbClr val="000000"/>
              </a:solidFill>
              <a:latin typeface="Times New Roman" pitchFamily="18" charset="0"/>
            </a:endParaRPr>
          </a:p>
          <a:p>
            <a:pPr lvl="1" algn="just"/>
            <a:r>
              <a:rPr lang="el-GR" b="1" dirty="0">
                <a:solidFill>
                  <a:srgbClr val="000000"/>
                </a:solidFill>
                <a:latin typeface="Times New Roman" pitchFamily="18" charset="0"/>
                <a:cs typeface="Times New Roman" pitchFamily="18" charset="0"/>
              </a:rPr>
              <a:t>Δικαιώματα του ίδιου είδους που συσχετίζονται με τον ίδιο υποκείμενο εργαλείο είναι δικαιώματα της ίδιας κλάσης (π.χ. </a:t>
            </a:r>
            <a:r>
              <a:rPr lang="el-GR" b="1" dirty="0">
                <a:solidFill>
                  <a:srgbClr val="0000FF"/>
                </a:solidFill>
                <a:latin typeface="Times New Roman" pitchFamily="18" charset="0"/>
                <a:cs typeface="Times New Roman" pitchFamily="18" charset="0"/>
              </a:rPr>
              <a:t>όλα τα δικαιώματα αγοράς της μετοχής </a:t>
            </a:r>
            <a:r>
              <a:rPr lang="el-GR" b="1" dirty="0" smtClean="0">
                <a:solidFill>
                  <a:srgbClr val="0000FF"/>
                </a:solidFill>
                <a:latin typeface="Times New Roman" pitchFamily="18" charset="0"/>
                <a:cs typeface="Times New Roman" pitchFamily="18" charset="0"/>
              </a:rPr>
              <a:t>ABC</a:t>
            </a:r>
            <a:r>
              <a:rPr lang="en-US" b="1" dirty="0" smtClean="0">
                <a:solidFill>
                  <a:srgbClr val="0000FF"/>
                </a:solidFill>
                <a:latin typeface="Times New Roman" pitchFamily="18" charset="0"/>
                <a:cs typeface="Times New Roman" pitchFamily="18" charset="0"/>
              </a:rPr>
              <a:t> </a:t>
            </a:r>
            <a:r>
              <a:rPr lang="el-GR" b="1" dirty="0" smtClean="0">
                <a:solidFill>
                  <a:srgbClr val="0000FF"/>
                </a:solidFill>
                <a:latin typeface="Times New Roman" pitchFamily="18" charset="0"/>
                <a:cs typeface="Times New Roman" pitchFamily="18" charset="0"/>
              </a:rPr>
              <a:t>ή όλα τα δικαιώματα πώλησης του δείκτη </a:t>
            </a:r>
            <a:r>
              <a:rPr lang="en-US" b="1" dirty="0" smtClean="0">
                <a:solidFill>
                  <a:srgbClr val="0000FF"/>
                </a:solidFill>
                <a:latin typeface="Times New Roman" pitchFamily="18" charset="0"/>
                <a:cs typeface="Times New Roman" pitchFamily="18" charset="0"/>
              </a:rPr>
              <a:t>FTSE/ASE 25</a:t>
            </a:r>
            <a:r>
              <a:rPr lang="el-GR" b="1" dirty="0" smtClean="0">
                <a:solidFill>
                  <a:srgbClr val="000000"/>
                </a:solidFill>
                <a:latin typeface="Times New Roman" pitchFamily="18" charset="0"/>
                <a:cs typeface="Times New Roman" pitchFamily="18" charset="0"/>
              </a:rPr>
              <a:t>)</a:t>
            </a:r>
            <a:r>
              <a:rPr lang="en-GB" b="1" dirty="0" smtClean="0">
                <a:solidFill>
                  <a:srgbClr val="000000"/>
                </a:solidFill>
                <a:latin typeface="Times New Roman" pitchFamily="18" charset="0"/>
              </a:rPr>
              <a:t> </a:t>
            </a:r>
            <a:endParaRPr lang="en-GB" sz="2400" b="1" dirty="0">
              <a:solidFill>
                <a:srgbClr val="000000"/>
              </a:solidFill>
              <a:latin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4307">
                                            <p:txEl>
                                              <p:pRg st="0" end="0"/>
                                            </p:txEl>
                                          </p:spTgt>
                                        </p:tgtEl>
                                        <p:attrNameLst>
                                          <p:attrName>style.visibility</p:attrName>
                                        </p:attrNameLst>
                                      </p:cBhvr>
                                      <p:to>
                                        <p:strVal val="visible"/>
                                      </p:to>
                                    </p:set>
                                    <p:animEffect transition="in" filter="dissolve">
                                      <p:cBhvr>
                                        <p:cTn id="7" dur="500"/>
                                        <p:tgtEl>
                                          <p:spTgt spid="3543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4307">
                                            <p:txEl>
                                              <p:pRg st="1" end="1"/>
                                            </p:txEl>
                                          </p:spTgt>
                                        </p:tgtEl>
                                        <p:attrNameLst>
                                          <p:attrName>style.visibility</p:attrName>
                                        </p:attrNameLst>
                                      </p:cBhvr>
                                      <p:to>
                                        <p:strVal val="visible"/>
                                      </p:to>
                                    </p:set>
                                    <p:animEffect transition="in" filter="dissolve">
                                      <p:cBhvr>
                                        <p:cTn id="12" dur="500"/>
                                        <p:tgtEl>
                                          <p:spTgt spid="354307">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54307">
                                            <p:txEl>
                                              <p:pRg st="2" end="2"/>
                                            </p:txEl>
                                          </p:spTgt>
                                        </p:tgtEl>
                                        <p:attrNameLst>
                                          <p:attrName>style.visibility</p:attrName>
                                        </p:attrNameLst>
                                      </p:cBhvr>
                                      <p:to>
                                        <p:strVal val="visible"/>
                                      </p:to>
                                    </p:set>
                                    <p:animEffect transition="in" filter="dissolve">
                                      <p:cBhvr>
                                        <p:cTn id="15" dur="500"/>
                                        <p:tgtEl>
                                          <p:spTgt spid="354307">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54307">
                                            <p:txEl>
                                              <p:pRg st="3" end="3"/>
                                            </p:txEl>
                                          </p:spTgt>
                                        </p:tgtEl>
                                        <p:attrNameLst>
                                          <p:attrName>style.visibility</p:attrName>
                                        </p:attrNameLst>
                                      </p:cBhvr>
                                      <p:to>
                                        <p:strVal val="visible"/>
                                      </p:to>
                                    </p:set>
                                    <p:animEffect transition="in" filter="dissolve">
                                      <p:cBhvr>
                                        <p:cTn id="18" dur="500"/>
                                        <p:tgtEl>
                                          <p:spTgt spid="354307">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354307">
                                            <p:txEl>
                                              <p:pRg st="4" end="4"/>
                                            </p:txEl>
                                          </p:spTgt>
                                        </p:tgtEl>
                                        <p:attrNameLst>
                                          <p:attrName>style.visibility</p:attrName>
                                        </p:attrNameLst>
                                      </p:cBhvr>
                                      <p:to>
                                        <p:strVal val="visible"/>
                                      </p:to>
                                    </p:set>
                                    <p:animEffect transition="in" filter="dissolve">
                                      <p:cBhvr>
                                        <p:cTn id="23" dur="500"/>
                                        <p:tgtEl>
                                          <p:spTgt spid="354307">
                                            <p:txEl>
                                              <p:pRg st="4" end="4"/>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354307">
                                            <p:txEl>
                                              <p:pRg st="5" end="5"/>
                                            </p:txEl>
                                          </p:spTgt>
                                        </p:tgtEl>
                                        <p:attrNameLst>
                                          <p:attrName>style.visibility</p:attrName>
                                        </p:attrNameLst>
                                      </p:cBhvr>
                                      <p:to>
                                        <p:strVal val="visible"/>
                                      </p:to>
                                    </p:set>
                                    <p:animEffect transition="in" filter="dissolve">
                                      <p:cBhvr>
                                        <p:cTn id="26" dur="500"/>
                                        <p:tgtEl>
                                          <p:spTgt spid="3543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4307"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4E581A29-BB7C-4BCC-9E48-F145026077A5}" type="slidenum">
              <a:rPr lang="en-US"/>
              <a:pPr/>
              <a:t>40</a:t>
            </a:fld>
            <a:endParaRPr lang="en-US"/>
          </a:p>
        </p:txBody>
      </p:sp>
      <p:sp>
        <p:nvSpPr>
          <p:cNvPr id="128002" name="Rectangle 2"/>
          <p:cNvSpPr>
            <a:spLocks noGrp="1" noChangeArrowheads="1"/>
          </p:cNvSpPr>
          <p:nvPr>
            <p:ph type="title"/>
          </p:nvPr>
        </p:nvSpPr>
        <p:spPr/>
        <p:txBody>
          <a:bodyPr/>
          <a:lstStyle/>
          <a:p>
            <a:pPr algn="ctr"/>
            <a:r>
              <a:rPr lang="el-GR">
                <a:solidFill>
                  <a:srgbClr val="CC3300"/>
                </a:solidFill>
                <a:latin typeface="Times New Roman" pitchFamily="18" charset="0"/>
              </a:rPr>
              <a:t>Πώληση Δικαιώματος Αγοράς</a:t>
            </a:r>
            <a:endParaRPr lang="en-GB">
              <a:solidFill>
                <a:srgbClr val="CC3300"/>
              </a:solidFill>
              <a:latin typeface="Times New Roman" pitchFamily="18" charset="0"/>
            </a:endParaRPr>
          </a:p>
        </p:txBody>
      </p:sp>
      <p:sp>
        <p:nvSpPr>
          <p:cNvPr id="128003" name="Rectangle 3"/>
          <p:cNvSpPr>
            <a:spLocks noGrp="1" noChangeArrowheads="1"/>
          </p:cNvSpPr>
          <p:nvPr>
            <p:ph idx="1"/>
          </p:nvPr>
        </p:nvSpPr>
        <p:spPr>
          <a:xfrm>
            <a:off x="533400" y="2017713"/>
            <a:ext cx="8421688" cy="4114800"/>
          </a:xfrm>
        </p:spPr>
        <p:txBody>
          <a:bodyPr/>
          <a:lstStyle/>
          <a:p>
            <a:pPr algn="just"/>
            <a:r>
              <a:rPr lang="el-GR" dirty="0">
                <a:solidFill>
                  <a:srgbClr val="000000"/>
                </a:solidFill>
                <a:latin typeface="Times New Roman" pitchFamily="18" charset="0"/>
              </a:rPr>
              <a:t>Α</a:t>
            </a:r>
            <a:r>
              <a:rPr lang="el-GR" dirty="0">
                <a:solidFill>
                  <a:srgbClr val="000000"/>
                </a:solidFill>
                <a:latin typeface="Times New Roman" pitchFamily="18" charset="0"/>
                <a:cs typeface="Times New Roman" pitchFamily="18" charset="0"/>
              </a:rPr>
              <a:t>ντάλλαγμα γι αυτήν την υποχρέωση </a:t>
            </a:r>
            <a:r>
              <a:rPr lang="el-GR" b="1" dirty="0">
                <a:solidFill>
                  <a:srgbClr val="0000FF"/>
                </a:solidFill>
                <a:latin typeface="Times New Roman" pitchFamily="18" charset="0"/>
                <a:cs typeface="Times New Roman" pitchFamily="18" charset="0"/>
              </a:rPr>
              <a:t>ο πωλητής λαμβάνει την τιμή του δικαιώματος </a:t>
            </a:r>
            <a:r>
              <a:rPr lang="el-GR" dirty="0">
                <a:solidFill>
                  <a:srgbClr val="000000"/>
                </a:solidFill>
                <a:latin typeface="Times New Roman" pitchFamily="18" charset="0"/>
                <a:cs typeface="Times New Roman" pitchFamily="18" charset="0"/>
              </a:rPr>
              <a:t>(</a:t>
            </a:r>
            <a:r>
              <a:rPr lang="en-US" dirty="0">
                <a:solidFill>
                  <a:srgbClr val="000000"/>
                </a:solidFill>
                <a:latin typeface="Times New Roman" pitchFamily="18" charset="0"/>
                <a:cs typeface="Times New Roman" pitchFamily="18" charset="0"/>
              </a:rPr>
              <a:t>premium</a:t>
            </a:r>
            <a:r>
              <a:rPr lang="el-GR" dirty="0">
                <a:solidFill>
                  <a:srgbClr val="000000"/>
                </a:solidFill>
                <a:latin typeface="Times New Roman" pitchFamily="18" charset="0"/>
                <a:cs typeface="Times New Roman" pitchFamily="18" charset="0"/>
              </a:rPr>
              <a:t>) από τον αγοραστή.</a:t>
            </a:r>
            <a:r>
              <a:rPr lang="el-GR" dirty="0">
                <a:solidFill>
                  <a:srgbClr val="000000"/>
                </a:solidFill>
                <a:latin typeface="Times New Roman" pitchFamily="18" charset="0"/>
              </a:rPr>
              <a:t> </a:t>
            </a:r>
            <a:endParaRPr lang="en-US" dirty="0">
              <a:solidFill>
                <a:srgbClr val="000000"/>
              </a:solidFill>
              <a:latin typeface="Times New Roman" pitchFamily="18" charset="0"/>
            </a:endParaRPr>
          </a:p>
          <a:p>
            <a:pPr algn="just"/>
            <a:r>
              <a:rPr lang="el-GR" b="1" dirty="0">
                <a:solidFill>
                  <a:srgbClr val="0000FF"/>
                </a:solidFill>
                <a:latin typeface="Times New Roman" pitchFamily="18" charset="0"/>
                <a:cs typeface="Times New Roman" pitchFamily="18" charset="0"/>
              </a:rPr>
              <a:t>Η τιμή δικαιώματος αντιπροσωπεύει το μέγιστο κέρδος του πωλητή </a:t>
            </a:r>
            <a:endParaRPr lang="en-US" b="1" dirty="0" smtClean="0">
              <a:solidFill>
                <a:srgbClr val="0000FF"/>
              </a:solidFill>
              <a:latin typeface="Times New Roman" pitchFamily="18" charset="0"/>
              <a:cs typeface="Times New Roman" pitchFamily="18" charset="0"/>
            </a:endParaRPr>
          </a:p>
          <a:p>
            <a:pPr lvl="1" algn="just"/>
            <a:r>
              <a:rPr lang="el-GR" dirty="0" smtClean="0">
                <a:solidFill>
                  <a:srgbClr val="000000"/>
                </a:solidFill>
                <a:latin typeface="Times New Roman" pitchFamily="18" charset="0"/>
                <a:cs typeface="Times New Roman" pitchFamily="18" charset="0"/>
              </a:rPr>
              <a:t>αναμένει </a:t>
            </a:r>
            <a:r>
              <a:rPr lang="el-GR" dirty="0">
                <a:solidFill>
                  <a:srgbClr val="000000"/>
                </a:solidFill>
                <a:latin typeface="Times New Roman" pitchFamily="18" charset="0"/>
                <a:cs typeface="Times New Roman" pitchFamily="18" charset="0"/>
              </a:rPr>
              <a:t>ότι η τιμή του υποκείμενου τίτλου θα </a:t>
            </a:r>
            <a:r>
              <a:rPr lang="el-GR" dirty="0" smtClean="0">
                <a:solidFill>
                  <a:srgbClr val="000000"/>
                </a:solidFill>
                <a:latin typeface="Times New Roman" pitchFamily="18" charset="0"/>
                <a:cs typeface="Times New Roman" pitchFamily="18" charset="0"/>
              </a:rPr>
              <a:t>παραμείνει </a:t>
            </a:r>
            <a:r>
              <a:rPr lang="el-GR" dirty="0">
                <a:solidFill>
                  <a:srgbClr val="000000"/>
                </a:solidFill>
                <a:latin typeface="Times New Roman" pitchFamily="18" charset="0"/>
                <a:cs typeface="Times New Roman" pitchFamily="18" charset="0"/>
              </a:rPr>
              <a:t>στάσιμη ή θα κινηθεί καθοδικά. </a:t>
            </a:r>
            <a:endParaRPr lang="en-GB" dirty="0">
              <a:solidFill>
                <a:srgbClr val="000000"/>
              </a:solidFill>
              <a:latin typeface="Times New Roman" pitchFamily="18" charset="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8003">
                                            <p:txEl>
                                              <p:pRg st="0" end="0"/>
                                            </p:txEl>
                                          </p:spTgt>
                                        </p:tgtEl>
                                        <p:attrNameLst>
                                          <p:attrName>style.visibility</p:attrName>
                                        </p:attrNameLst>
                                      </p:cBhvr>
                                      <p:to>
                                        <p:strVal val="visible"/>
                                      </p:to>
                                    </p:set>
                                    <p:animEffect transition="in" filter="dissolve">
                                      <p:cBhvr>
                                        <p:cTn id="7" dur="500"/>
                                        <p:tgtEl>
                                          <p:spTgt spid="1280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8003">
                                            <p:txEl>
                                              <p:pRg st="1" end="1"/>
                                            </p:txEl>
                                          </p:spTgt>
                                        </p:tgtEl>
                                        <p:attrNameLst>
                                          <p:attrName>style.visibility</p:attrName>
                                        </p:attrNameLst>
                                      </p:cBhvr>
                                      <p:to>
                                        <p:strVal val="visible"/>
                                      </p:to>
                                    </p:set>
                                    <p:animEffect transition="in" filter="dissolve">
                                      <p:cBhvr>
                                        <p:cTn id="12" dur="500"/>
                                        <p:tgtEl>
                                          <p:spTgt spid="128003">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28003">
                                            <p:txEl>
                                              <p:pRg st="2" end="2"/>
                                            </p:txEl>
                                          </p:spTgt>
                                        </p:tgtEl>
                                        <p:attrNameLst>
                                          <p:attrName>style.visibility</p:attrName>
                                        </p:attrNameLst>
                                      </p:cBhvr>
                                      <p:to>
                                        <p:strVal val="visible"/>
                                      </p:to>
                                    </p:set>
                                    <p:animEffect transition="in" filter="dissolve">
                                      <p:cBhvr>
                                        <p:cTn id="15" dur="500"/>
                                        <p:tgtEl>
                                          <p:spTgt spid="1280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F294D304-75D4-4986-9DFC-B7BB91782810}" type="slidenum">
              <a:rPr lang="en-US"/>
              <a:pPr/>
              <a:t>41</a:t>
            </a:fld>
            <a:endParaRPr lang="en-US"/>
          </a:p>
        </p:txBody>
      </p:sp>
      <p:sp>
        <p:nvSpPr>
          <p:cNvPr id="129026" name="Rectangle 2"/>
          <p:cNvSpPr>
            <a:spLocks noGrp="1" noChangeArrowheads="1"/>
          </p:cNvSpPr>
          <p:nvPr>
            <p:ph type="title"/>
          </p:nvPr>
        </p:nvSpPr>
        <p:spPr/>
        <p:txBody>
          <a:bodyPr/>
          <a:lstStyle/>
          <a:p>
            <a:pPr algn="ctr"/>
            <a:r>
              <a:rPr lang="el-GR">
                <a:solidFill>
                  <a:srgbClr val="CC3300"/>
                </a:solidFill>
                <a:latin typeface="Times New Roman" pitchFamily="18" charset="0"/>
              </a:rPr>
              <a:t>Πώληση Δικαιώματος Αγοράς</a:t>
            </a:r>
            <a:endParaRPr lang="en-GB">
              <a:solidFill>
                <a:srgbClr val="CC3300"/>
              </a:solidFill>
              <a:latin typeface="Times New Roman" pitchFamily="18" charset="0"/>
            </a:endParaRPr>
          </a:p>
        </p:txBody>
      </p:sp>
      <p:sp>
        <p:nvSpPr>
          <p:cNvPr id="129027" name="Rectangle 3"/>
          <p:cNvSpPr>
            <a:spLocks noGrp="1" noChangeArrowheads="1"/>
          </p:cNvSpPr>
          <p:nvPr>
            <p:ph idx="1"/>
          </p:nvPr>
        </p:nvSpPr>
        <p:spPr>
          <a:xfrm>
            <a:off x="0" y="2348879"/>
            <a:ext cx="8955088" cy="3783633"/>
          </a:xfrm>
        </p:spPr>
        <p:txBody>
          <a:bodyPr/>
          <a:lstStyle/>
          <a:p>
            <a:pPr algn="just"/>
            <a:r>
              <a:rPr lang="el-GR" dirty="0">
                <a:solidFill>
                  <a:srgbClr val="000000"/>
                </a:solidFill>
                <a:latin typeface="Times New Roman" pitchFamily="18" charset="0"/>
                <a:cs typeface="Times New Roman" pitchFamily="18" charset="0"/>
              </a:rPr>
              <a:t>Στην περίπτωση της πώλησης δικαιώματος αγοράς διαχωρίζουμε </a:t>
            </a:r>
            <a:endParaRPr lang="en-US" dirty="0" smtClean="0">
              <a:solidFill>
                <a:srgbClr val="000000"/>
              </a:solidFill>
              <a:latin typeface="Times New Roman" pitchFamily="18" charset="0"/>
              <a:cs typeface="Times New Roman" pitchFamily="18" charset="0"/>
            </a:endParaRPr>
          </a:p>
          <a:p>
            <a:pPr lvl="1" algn="just"/>
            <a:r>
              <a:rPr lang="el-GR" b="1" dirty="0" smtClean="0">
                <a:solidFill>
                  <a:srgbClr val="0000FF"/>
                </a:solidFill>
                <a:latin typeface="Times New Roman" pitchFamily="18" charset="0"/>
                <a:cs typeface="Times New Roman" pitchFamily="18" charset="0"/>
              </a:rPr>
              <a:t>μεταξύ </a:t>
            </a:r>
            <a:r>
              <a:rPr lang="el-GR" b="1" dirty="0">
                <a:solidFill>
                  <a:srgbClr val="0000FF"/>
                </a:solidFill>
                <a:latin typeface="Times New Roman" pitchFamily="18" charset="0"/>
                <a:cs typeface="Times New Roman" pitchFamily="18" charset="0"/>
              </a:rPr>
              <a:t>καλυμμένων </a:t>
            </a:r>
            <a:endParaRPr lang="en-US" b="1" dirty="0" smtClean="0">
              <a:solidFill>
                <a:srgbClr val="0000FF"/>
              </a:solidFill>
              <a:latin typeface="Times New Roman" pitchFamily="18" charset="0"/>
              <a:cs typeface="Times New Roman" pitchFamily="18" charset="0"/>
            </a:endParaRPr>
          </a:p>
          <a:p>
            <a:pPr lvl="2" algn="just"/>
            <a:r>
              <a:rPr lang="el-GR" sz="2800" b="1" dirty="0" smtClean="0">
                <a:solidFill>
                  <a:srgbClr val="0000FF"/>
                </a:solidFill>
                <a:latin typeface="Times New Roman" pitchFamily="18" charset="0"/>
                <a:cs typeface="Times New Roman" pitchFamily="18" charset="0"/>
              </a:rPr>
              <a:t>όταν </a:t>
            </a:r>
            <a:r>
              <a:rPr lang="el-GR" sz="2800" b="1" dirty="0">
                <a:solidFill>
                  <a:srgbClr val="0000FF"/>
                </a:solidFill>
                <a:latin typeface="Times New Roman" pitchFamily="18" charset="0"/>
                <a:cs typeface="Times New Roman" pitchFamily="18" charset="0"/>
              </a:rPr>
              <a:t>ο πωλητής κατέχει τον υποκείμενο </a:t>
            </a:r>
            <a:r>
              <a:rPr lang="el-GR" sz="2800" b="1" dirty="0" smtClean="0">
                <a:solidFill>
                  <a:srgbClr val="0000FF"/>
                </a:solidFill>
                <a:latin typeface="Times New Roman" pitchFamily="18" charset="0"/>
                <a:cs typeface="Times New Roman" pitchFamily="18" charset="0"/>
              </a:rPr>
              <a:t>τίτλο </a:t>
            </a:r>
            <a:endParaRPr lang="en-US" sz="2800" b="1" dirty="0" smtClean="0">
              <a:solidFill>
                <a:srgbClr val="0000FF"/>
              </a:solidFill>
              <a:latin typeface="Times New Roman" pitchFamily="18" charset="0"/>
              <a:cs typeface="Times New Roman" pitchFamily="18" charset="0"/>
            </a:endParaRPr>
          </a:p>
          <a:p>
            <a:pPr lvl="1" algn="just"/>
            <a:r>
              <a:rPr lang="el-GR" b="1" dirty="0" smtClean="0">
                <a:solidFill>
                  <a:srgbClr val="FF0000"/>
                </a:solidFill>
                <a:latin typeface="Times New Roman" pitchFamily="18" charset="0"/>
                <a:cs typeface="Times New Roman" pitchFamily="18" charset="0"/>
              </a:rPr>
              <a:t>και </a:t>
            </a:r>
            <a:r>
              <a:rPr lang="el-GR" b="1" dirty="0">
                <a:solidFill>
                  <a:srgbClr val="FF0000"/>
                </a:solidFill>
                <a:latin typeface="Times New Roman" pitchFamily="18" charset="0"/>
                <a:cs typeface="Times New Roman" pitchFamily="18" charset="0"/>
              </a:rPr>
              <a:t>ακάλυπτων θέσεων.</a:t>
            </a:r>
            <a:endParaRPr lang="en-GB" b="1" dirty="0">
              <a:solidFill>
                <a:srgbClr val="FF0000"/>
              </a:solidFill>
              <a:latin typeface="Times New Roman" pitchFamily="18" charset="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9027">
                                            <p:txEl>
                                              <p:pRg st="0" end="0"/>
                                            </p:txEl>
                                          </p:spTgt>
                                        </p:tgtEl>
                                        <p:attrNameLst>
                                          <p:attrName>style.visibility</p:attrName>
                                        </p:attrNameLst>
                                      </p:cBhvr>
                                      <p:to>
                                        <p:strVal val="visible"/>
                                      </p:to>
                                    </p:set>
                                    <p:animEffect transition="in" filter="dissolve">
                                      <p:cBhvr>
                                        <p:cTn id="7" dur="500"/>
                                        <p:tgtEl>
                                          <p:spTgt spid="129027">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29027">
                                            <p:txEl>
                                              <p:pRg st="1" end="1"/>
                                            </p:txEl>
                                          </p:spTgt>
                                        </p:tgtEl>
                                        <p:attrNameLst>
                                          <p:attrName>style.visibility</p:attrName>
                                        </p:attrNameLst>
                                      </p:cBhvr>
                                      <p:to>
                                        <p:strVal val="visible"/>
                                      </p:to>
                                    </p:set>
                                    <p:animEffect transition="in" filter="dissolve">
                                      <p:cBhvr>
                                        <p:cTn id="10" dur="500"/>
                                        <p:tgtEl>
                                          <p:spTgt spid="129027">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29027">
                                            <p:txEl>
                                              <p:pRg st="2" end="2"/>
                                            </p:txEl>
                                          </p:spTgt>
                                        </p:tgtEl>
                                        <p:attrNameLst>
                                          <p:attrName>style.visibility</p:attrName>
                                        </p:attrNameLst>
                                      </p:cBhvr>
                                      <p:to>
                                        <p:strVal val="visible"/>
                                      </p:to>
                                    </p:set>
                                    <p:animEffect transition="in" filter="dissolve">
                                      <p:cBhvr>
                                        <p:cTn id="13" dur="500"/>
                                        <p:tgtEl>
                                          <p:spTgt spid="129027">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29027">
                                            <p:txEl>
                                              <p:pRg st="3" end="3"/>
                                            </p:txEl>
                                          </p:spTgt>
                                        </p:tgtEl>
                                        <p:attrNameLst>
                                          <p:attrName>style.visibility</p:attrName>
                                        </p:attrNameLst>
                                      </p:cBhvr>
                                      <p:to>
                                        <p:strVal val="visible"/>
                                      </p:to>
                                    </p:set>
                                    <p:animEffect transition="in" filter="dissolve">
                                      <p:cBhvr>
                                        <p:cTn id="16" dur="500"/>
                                        <p:tgtEl>
                                          <p:spTgt spid="1290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6C814C0A-E135-4F6C-8C33-98E8CEFB22F4}" type="slidenum">
              <a:rPr lang="en-US"/>
              <a:pPr/>
              <a:t>42</a:t>
            </a:fld>
            <a:endParaRPr lang="en-US"/>
          </a:p>
        </p:txBody>
      </p:sp>
      <p:sp>
        <p:nvSpPr>
          <p:cNvPr id="130050" name="Rectangle 2"/>
          <p:cNvSpPr>
            <a:spLocks noGrp="1" noChangeArrowheads="1"/>
          </p:cNvSpPr>
          <p:nvPr>
            <p:ph type="title"/>
          </p:nvPr>
        </p:nvSpPr>
        <p:spPr/>
        <p:txBody>
          <a:bodyPr/>
          <a:lstStyle/>
          <a:p>
            <a:pPr algn="ctr"/>
            <a:r>
              <a:rPr lang="el-GR">
                <a:solidFill>
                  <a:srgbClr val="CC3300"/>
                </a:solidFill>
                <a:latin typeface="Times New Roman" pitchFamily="18" charset="0"/>
              </a:rPr>
              <a:t>Πώληση Δικαιώματος Αγοράς</a:t>
            </a:r>
            <a:endParaRPr lang="en-GB">
              <a:solidFill>
                <a:srgbClr val="CC3300"/>
              </a:solidFill>
              <a:latin typeface="Times New Roman" pitchFamily="18" charset="0"/>
            </a:endParaRPr>
          </a:p>
        </p:txBody>
      </p:sp>
      <p:sp>
        <p:nvSpPr>
          <p:cNvPr id="130051" name="Rectangle 3"/>
          <p:cNvSpPr>
            <a:spLocks noGrp="1" noChangeArrowheads="1"/>
          </p:cNvSpPr>
          <p:nvPr>
            <p:ph idx="1"/>
          </p:nvPr>
        </p:nvSpPr>
        <p:spPr>
          <a:xfrm>
            <a:off x="0" y="2420887"/>
            <a:ext cx="9144000" cy="4437113"/>
          </a:xfrm>
        </p:spPr>
        <p:txBody>
          <a:bodyPr/>
          <a:lstStyle/>
          <a:p>
            <a:pPr algn="just"/>
            <a:r>
              <a:rPr lang="el-GR" dirty="0">
                <a:solidFill>
                  <a:srgbClr val="000000"/>
                </a:solidFill>
                <a:latin typeface="Times New Roman" pitchFamily="18" charset="0"/>
                <a:cs typeface="Times New Roman" pitchFamily="18" charset="0"/>
              </a:rPr>
              <a:t>Ο Κύριος Γεωργίου είναι σχεδόν σίγουρος ότι η εταιρία ΒΝΜ δεν θα τα καταφέρει με τον ανταγωνισμό του κλάδου και προβαίνει σε πώληση δικαιωμάτων αγοράς </a:t>
            </a:r>
            <a:endParaRPr lang="en-GB" dirty="0">
              <a:solidFill>
                <a:srgbClr val="000000"/>
              </a:solidFill>
              <a:latin typeface="Times New Roman" pitchFamily="18" charset="0"/>
              <a:cs typeface="Times New Roman" pitchFamily="18" charset="0"/>
            </a:endParaRPr>
          </a:p>
          <a:p>
            <a:pPr algn="just"/>
            <a:r>
              <a:rPr lang="el-GR" dirty="0">
                <a:solidFill>
                  <a:srgbClr val="000000"/>
                </a:solidFill>
                <a:latin typeface="Times New Roman" pitchFamily="18" charset="0"/>
                <a:cs typeface="Times New Roman" pitchFamily="18" charset="0"/>
              </a:rPr>
              <a:t>Τρέχουσα Τιμή ΒΝΜ = </a:t>
            </a:r>
            <a:r>
              <a:rPr lang="el-GR" dirty="0" smtClean="0">
                <a:solidFill>
                  <a:srgbClr val="000000"/>
                </a:solidFill>
                <a:latin typeface="Times New Roman" pitchFamily="18" charset="0"/>
                <a:cs typeface="Times New Roman" pitchFamily="18" charset="0"/>
              </a:rPr>
              <a:t>10 Ευρώ</a:t>
            </a:r>
            <a:endParaRPr lang="en-GB" dirty="0">
              <a:solidFill>
                <a:srgbClr val="000000"/>
              </a:solidFill>
              <a:latin typeface="Times New Roman" pitchFamily="18" charset="0"/>
              <a:cs typeface="Times New Roman" pitchFamily="18" charset="0"/>
            </a:endParaRPr>
          </a:p>
          <a:p>
            <a:pPr algn="just"/>
            <a:r>
              <a:rPr lang="el-GR" dirty="0">
                <a:solidFill>
                  <a:srgbClr val="000000"/>
                </a:solidFill>
                <a:latin typeface="Times New Roman" pitchFamily="18" charset="0"/>
                <a:cs typeface="Times New Roman" pitchFamily="18" charset="0"/>
              </a:rPr>
              <a:t>Τιμή εξάσκησης ΒΝΜ = </a:t>
            </a:r>
            <a:r>
              <a:rPr lang="el-GR" dirty="0" smtClean="0">
                <a:solidFill>
                  <a:srgbClr val="000000"/>
                </a:solidFill>
                <a:latin typeface="Times New Roman" pitchFamily="18" charset="0"/>
                <a:cs typeface="Times New Roman" pitchFamily="18" charset="0"/>
              </a:rPr>
              <a:t>10 Ευρώ</a:t>
            </a:r>
            <a:endParaRPr lang="en-GB" dirty="0">
              <a:solidFill>
                <a:srgbClr val="000000"/>
              </a:solidFill>
              <a:latin typeface="Times New Roman" pitchFamily="18" charset="0"/>
              <a:cs typeface="Times New Roman" pitchFamily="18" charset="0"/>
            </a:endParaRPr>
          </a:p>
          <a:p>
            <a:pPr algn="just"/>
            <a:r>
              <a:rPr lang="el-GR" dirty="0">
                <a:solidFill>
                  <a:srgbClr val="000000"/>
                </a:solidFill>
                <a:latin typeface="Times New Roman" pitchFamily="18" charset="0"/>
                <a:cs typeface="Times New Roman" pitchFamily="18" charset="0"/>
              </a:rPr>
              <a:t>Τιμή Δικαιώματος = </a:t>
            </a:r>
            <a:r>
              <a:rPr lang="el-GR" dirty="0" smtClean="0">
                <a:solidFill>
                  <a:srgbClr val="000000"/>
                </a:solidFill>
                <a:latin typeface="Times New Roman" pitchFamily="18" charset="0"/>
                <a:cs typeface="Times New Roman" pitchFamily="18" charset="0"/>
              </a:rPr>
              <a:t>0.5 Ευρώ</a:t>
            </a:r>
            <a:endParaRPr lang="en-GB" dirty="0">
              <a:solidFill>
                <a:srgbClr val="000000"/>
              </a:solidFill>
              <a:latin typeface="Times New Roman" pitchFamily="18" charset="0"/>
              <a:cs typeface="Times New Roman" pitchFamily="18" charset="0"/>
            </a:endParaRPr>
          </a:p>
          <a:p>
            <a:pPr algn="just"/>
            <a:endParaRPr lang="en-GB" dirty="0">
              <a:solidFill>
                <a:srgbClr val="000000"/>
              </a:solidFill>
              <a:latin typeface="Times New Roman" pitchFamily="18" charset="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0051">
                                            <p:txEl>
                                              <p:pRg st="0" end="0"/>
                                            </p:txEl>
                                          </p:spTgt>
                                        </p:tgtEl>
                                        <p:attrNameLst>
                                          <p:attrName>style.visibility</p:attrName>
                                        </p:attrNameLst>
                                      </p:cBhvr>
                                      <p:to>
                                        <p:strVal val="visible"/>
                                      </p:to>
                                    </p:set>
                                    <p:animEffect transition="in" filter="dissolve">
                                      <p:cBhvr>
                                        <p:cTn id="7" dur="500"/>
                                        <p:tgtEl>
                                          <p:spTgt spid="130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0051">
                                            <p:txEl>
                                              <p:pRg st="1" end="1"/>
                                            </p:txEl>
                                          </p:spTgt>
                                        </p:tgtEl>
                                        <p:attrNameLst>
                                          <p:attrName>style.visibility</p:attrName>
                                        </p:attrNameLst>
                                      </p:cBhvr>
                                      <p:to>
                                        <p:strVal val="visible"/>
                                      </p:to>
                                    </p:set>
                                    <p:animEffect transition="in" filter="dissolve">
                                      <p:cBhvr>
                                        <p:cTn id="12" dur="500"/>
                                        <p:tgtEl>
                                          <p:spTgt spid="1300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0051">
                                            <p:txEl>
                                              <p:pRg st="2" end="2"/>
                                            </p:txEl>
                                          </p:spTgt>
                                        </p:tgtEl>
                                        <p:attrNameLst>
                                          <p:attrName>style.visibility</p:attrName>
                                        </p:attrNameLst>
                                      </p:cBhvr>
                                      <p:to>
                                        <p:strVal val="visible"/>
                                      </p:to>
                                    </p:set>
                                    <p:animEffect transition="in" filter="dissolve">
                                      <p:cBhvr>
                                        <p:cTn id="17" dur="500"/>
                                        <p:tgtEl>
                                          <p:spTgt spid="1300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0051">
                                            <p:txEl>
                                              <p:pRg st="3" end="3"/>
                                            </p:txEl>
                                          </p:spTgt>
                                        </p:tgtEl>
                                        <p:attrNameLst>
                                          <p:attrName>style.visibility</p:attrName>
                                        </p:attrNameLst>
                                      </p:cBhvr>
                                      <p:to>
                                        <p:strVal val="visible"/>
                                      </p:to>
                                    </p:set>
                                    <p:animEffect transition="in" filter="dissolve">
                                      <p:cBhvr>
                                        <p:cTn id="22" dur="500"/>
                                        <p:tgtEl>
                                          <p:spTgt spid="130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65837A07-7D34-4562-A681-CDEE1AD81BE0}" type="slidenum">
              <a:rPr lang="en-US"/>
              <a:pPr/>
              <a:t>43</a:t>
            </a:fld>
            <a:endParaRPr lang="en-US"/>
          </a:p>
        </p:txBody>
      </p:sp>
      <p:sp>
        <p:nvSpPr>
          <p:cNvPr id="131074" name="Rectangle 2"/>
          <p:cNvSpPr>
            <a:spLocks noGrp="1" noChangeArrowheads="1"/>
          </p:cNvSpPr>
          <p:nvPr>
            <p:ph type="title"/>
          </p:nvPr>
        </p:nvSpPr>
        <p:spPr>
          <a:xfrm>
            <a:off x="838200" y="617538"/>
            <a:ext cx="8105775" cy="1143000"/>
          </a:xfrm>
        </p:spPr>
        <p:txBody>
          <a:bodyPr/>
          <a:lstStyle/>
          <a:p>
            <a:pPr algn="ctr"/>
            <a:r>
              <a:rPr lang="el-GR">
                <a:solidFill>
                  <a:srgbClr val="CC3300"/>
                </a:solidFill>
                <a:latin typeface="Times New Roman" pitchFamily="18" charset="0"/>
              </a:rPr>
              <a:t>Πώληση Δικαιώματος Αγοράς</a:t>
            </a:r>
            <a:endParaRPr lang="en-GB">
              <a:solidFill>
                <a:srgbClr val="CC3300"/>
              </a:solidFill>
              <a:latin typeface="Times New Roman" pitchFamily="18" charset="0"/>
            </a:endParaRPr>
          </a:p>
        </p:txBody>
      </p:sp>
      <p:graphicFrame>
        <p:nvGraphicFramePr>
          <p:cNvPr id="3" name="Πίνακας 2"/>
          <p:cNvGraphicFramePr>
            <a:graphicFrameLocks noGrp="1"/>
          </p:cNvGraphicFramePr>
          <p:nvPr>
            <p:extLst>
              <p:ext uri="{D42A27DB-BD31-4B8C-83A1-F6EECF244321}">
                <p14:modId xmlns:p14="http://schemas.microsoft.com/office/powerpoint/2010/main" xmlns="" val="3832134458"/>
              </p:ext>
            </p:extLst>
          </p:nvPr>
        </p:nvGraphicFramePr>
        <p:xfrm>
          <a:off x="0" y="1844824"/>
          <a:ext cx="9144000" cy="5013175"/>
        </p:xfrm>
        <a:graphic>
          <a:graphicData uri="http://schemas.openxmlformats.org/drawingml/2006/table">
            <a:tbl>
              <a:tblPr>
                <a:tableStyleId>{5C22544A-7EE6-4342-B048-85BDC9FD1C3A}</a:tableStyleId>
              </a:tblPr>
              <a:tblGrid>
                <a:gridCol w="1755647"/>
                <a:gridCol w="2633472"/>
                <a:gridCol w="2157985"/>
                <a:gridCol w="2596896"/>
              </a:tblGrid>
              <a:tr h="1623761">
                <a:tc>
                  <a:txBody>
                    <a:bodyPr/>
                    <a:lstStyle/>
                    <a:p>
                      <a:pPr algn="ctr" fontAlgn="b"/>
                      <a:r>
                        <a:rPr lang="el-GR" sz="2400" u="none" strike="noStrike" dirty="0">
                          <a:effectLst/>
                        </a:rPr>
                        <a:t>Τιμή Μετοχής</a:t>
                      </a:r>
                      <a:endParaRPr lang="el-GR" sz="2400" b="1" i="1" u="none" strike="noStrike" dirty="0">
                        <a:solidFill>
                          <a:srgbClr val="FFFFFF"/>
                        </a:solidFill>
                        <a:effectLst/>
                        <a:latin typeface="Arial Greek"/>
                      </a:endParaRPr>
                    </a:p>
                  </a:txBody>
                  <a:tcPr marL="6350" marR="6350" marT="6350" marB="0" anchor="b"/>
                </a:tc>
                <a:tc>
                  <a:txBody>
                    <a:bodyPr/>
                    <a:lstStyle/>
                    <a:p>
                      <a:pPr algn="ctr" fontAlgn="b"/>
                      <a:r>
                        <a:rPr lang="el-GR" sz="2400" u="none" strike="noStrike" dirty="0">
                          <a:effectLst/>
                        </a:rPr>
                        <a:t>Αποτέλεσμα Πώληση </a:t>
                      </a:r>
                      <a:r>
                        <a:rPr lang="el-GR" sz="2400" u="none" strike="noStrike" dirty="0" err="1">
                          <a:effectLst/>
                        </a:rPr>
                        <a:t>Δικ</a:t>
                      </a:r>
                      <a:r>
                        <a:rPr lang="el-GR" sz="2400" u="none" strike="noStrike" dirty="0">
                          <a:effectLst/>
                        </a:rPr>
                        <a:t>. Αγοράς</a:t>
                      </a:r>
                      <a:endParaRPr lang="el-GR" sz="2400" b="1" i="1" u="none" strike="noStrike" dirty="0">
                        <a:solidFill>
                          <a:srgbClr val="FFFFFF"/>
                        </a:solidFill>
                        <a:effectLst/>
                        <a:latin typeface="Arial Greek"/>
                      </a:endParaRPr>
                    </a:p>
                  </a:txBody>
                  <a:tcPr marL="6350" marR="6350" marT="6350" marB="0" anchor="b"/>
                </a:tc>
                <a:tc>
                  <a:txBody>
                    <a:bodyPr/>
                    <a:lstStyle/>
                    <a:p>
                      <a:pPr algn="ctr" fontAlgn="b"/>
                      <a:r>
                        <a:rPr lang="el-GR" sz="2400" u="none" strike="noStrike" dirty="0">
                          <a:effectLst/>
                        </a:rPr>
                        <a:t>Κέρδη από την </a:t>
                      </a:r>
                      <a:r>
                        <a:rPr lang="el-GR" sz="2400" u="none" strike="noStrike" dirty="0" err="1">
                          <a:effectLst/>
                        </a:rPr>
                        <a:t>Πώλ</a:t>
                      </a:r>
                      <a:r>
                        <a:rPr lang="el-GR" sz="2400" u="none" strike="noStrike" dirty="0">
                          <a:effectLst/>
                        </a:rPr>
                        <a:t>. </a:t>
                      </a:r>
                      <a:r>
                        <a:rPr lang="el-GR" sz="2400" u="none" strike="noStrike" dirty="0" err="1">
                          <a:effectLst/>
                        </a:rPr>
                        <a:t>Δικ</a:t>
                      </a:r>
                      <a:r>
                        <a:rPr lang="el-GR" sz="2400" u="none" strike="noStrike" dirty="0">
                          <a:effectLst/>
                        </a:rPr>
                        <a:t> </a:t>
                      </a:r>
                      <a:r>
                        <a:rPr lang="el-GR" sz="2400" u="none" strike="noStrike" dirty="0" err="1">
                          <a:effectLst/>
                        </a:rPr>
                        <a:t>Αγ</a:t>
                      </a:r>
                      <a:endParaRPr lang="el-GR" sz="2400" b="1" i="1" u="none" strike="noStrike" dirty="0">
                        <a:solidFill>
                          <a:srgbClr val="FFFFFF"/>
                        </a:solidFill>
                        <a:effectLst/>
                        <a:latin typeface="Arial Greek"/>
                      </a:endParaRPr>
                    </a:p>
                  </a:txBody>
                  <a:tcPr marL="6350" marR="6350" marT="6350" marB="0" anchor="b"/>
                </a:tc>
                <a:tc>
                  <a:txBody>
                    <a:bodyPr/>
                    <a:lstStyle/>
                    <a:p>
                      <a:pPr algn="ctr" fontAlgn="b"/>
                      <a:r>
                        <a:rPr lang="el-GR" sz="2400" u="none" strike="noStrike">
                          <a:effectLst/>
                        </a:rPr>
                        <a:t>Αποτέλεσμα</a:t>
                      </a:r>
                      <a:endParaRPr lang="el-GR" sz="2400" b="1" i="1" u="none" strike="noStrike">
                        <a:solidFill>
                          <a:srgbClr val="FFFFFF"/>
                        </a:solidFill>
                        <a:effectLst/>
                        <a:latin typeface="Arial Greek"/>
                      </a:endParaRPr>
                    </a:p>
                  </a:txBody>
                  <a:tcPr marL="6350" marR="6350" marT="6350" marB="0" anchor="b"/>
                </a:tc>
              </a:tr>
              <a:tr h="484202">
                <a:tc>
                  <a:txBody>
                    <a:bodyPr/>
                    <a:lstStyle/>
                    <a:p>
                      <a:pPr algn="ctr" fontAlgn="b"/>
                      <a:r>
                        <a:rPr lang="el-GR" sz="2400" u="none" strike="noStrike">
                          <a:effectLst/>
                        </a:rPr>
                        <a:t>8</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dirty="0">
                          <a:effectLst/>
                        </a:rPr>
                        <a:t>0</a:t>
                      </a:r>
                      <a:endParaRPr lang="el-GR" sz="2400" b="0" i="0" u="none" strike="noStrike" dirty="0">
                        <a:solidFill>
                          <a:srgbClr val="000000"/>
                        </a:solidFill>
                        <a:effectLst/>
                        <a:latin typeface="Arial Greek"/>
                      </a:endParaRPr>
                    </a:p>
                  </a:txBody>
                  <a:tcPr marL="6350" marR="6350" marT="6350" marB="0" anchor="b"/>
                </a:tc>
                <a:tc>
                  <a:txBody>
                    <a:bodyPr/>
                    <a:lstStyle/>
                    <a:p>
                      <a:pPr algn="ctr" fontAlgn="b"/>
                      <a:r>
                        <a:rPr lang="el-GR" sz="2400" u="none" strike="noStrike">
                          <a:effectLst/>
                        </a:rPr>
                        <a:t>0.5</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0.5</a:t>
                      </a:r>
                      <a:endParaRPr lang="el-GR" sz="2400" b="0" i="0" u="none" strike="noStrike">
                        <a:solidFill>
                          <a:srgbClr val="000000"/>
                        </a:solidFill>
                        <a:effectLst/>
                        <a:latin typeface="Arial Greek"/>
                      </a:endParaRPr>
                    </a:p>
                  </a:txBody>
                  <a:tcPr marL="6350" marR="6350" marT="6350" marB="0" anchor="b"/>
                </a:tc>
              </a:tr>
              <a:tr h="484202">
                <a:tc>
                  <a:txBody>
                    <a:bodyPr/>
                    <a:lstStyle/>
                    <a:p>
                      <a:pPr algn="ctr" fontAlgn="b"/>
                      <a:r>
                        <a:rPr lang="el-GR" sz="2400" u="none" strike="noStrike">
                          <a:effectLst/>
                        </a:rPr>
                        <a:t>9</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0</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0.5</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0.5</a:t>
                      </a:r>
                      <a:endParaRPr lang="el-GR" sz="2400" b="0" i="0" u="none" strike="noStrike">
                        <a:solidFill>
                          <a:srgbClr val="000000"/>
                        </a:solidFill>
                        <a:effectLst/>
                        <a:latin typeface="Arial Greek"/>
                      </a:endParaRPr>
                    </a:p>
                  </a:txBody>
                  <a:tcPr marL="6350" marR="6350" marT="6350" marB="0" anchor="b"/>
                </a:tc>
              </a:tr>
              <a:tr h="484202">
                <a:tc>
                  <a:txBody>
                    <a:bodyPr/>
                    <a:lstStyle/>
                    <a:p>
                      <a:pPr algn="ctr" fontAlgn="b"/>
                      <a:r>
                        <a:rPr lang="el-GR" sz="2400" u="none" strike="noStrike">
                          <a:effectLst/>
                        </a:rPr>
                        <a:t>10</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0</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dirty="0">
                          <a:effectLst/>
                        </a:rPr>
                        <a:t>0.5</a:t>
                      </a:r>
                      <a:endParaRPr lang="el-GR" sz="2400" b="0" i="0" u="none" strike="noStrike" dirty="0">
                        <a:solidFill>
                          <a:srgbClr val="000000"/>
                        </a:solidFill>
                        <a:effectLst/>
                        <a:latin typeface="Arial Greek"/>
                      </a:endParaRPr>
                    </a:p>
                  </a:txBody>
                  <a:tcPr marL="6350" marR="6350" marT="6350" marB="0" anchor="b"/>
                </a:tc>
                <a:tc>
                  <a:txBody>
                    <a:bodyPr/>
                    <a:lstStyle/>
                    <a:p>
                      <a:pPr algn="ctr" fontAlgn="b"/>
                      <a:r>
                        <a:rPr lang="el-GR" sz="2400" u="none" strike="noStrike">
                          <a:effectLst/>
                        </a:rPr>
                        <a:t>0.5</a:t>
                      </a:r>
                      <a:endParaRPr lang="el-GR" sz="2400" b="0" i="0" u="none" strike="noStrike">
                        <a:solidFill>
                          <a:srgbClr val="000000"/>
                        </a:solidFill>
                        <a:effectLst/>
                        <a:latin typeface="Arial Greek"/>
                      </a:endParaRPr>
                    </a:p>
                  </a:txBody>
                  <a:tcPr marL="6350" marR="6350" marT="6350" marB="0" anchor="b"/>
                </a:tc>
              </a:tr>
              <a:tr h="484202">
                <a:tc>
                  <a:txBody>
                    <a:bodyPr/>
                    <a:lstStyle/>
                    <a:p>
                      <a:pPr algn="ctr" fontAlgn="b"/>
                      <a:r>
                        <a:rPr lang="el-GR" sz="2400" u="none" strike="noStrike">
                          <a:effectLst/>
                        </a:rPr>
                        <a:t>11</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-1</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dirty="0">
                          <a:effectLst/>
                        </a:rPr>
                        <a:t>0.5</a:t>
                      </a:r>
                      <a:endParaRPr lang="el-GR" sz="2400" b="0" i="0" u="none" strike="noStrike" dirty="0">
                        <a:solidFill>
                          <a:srgbClr val="000000"/>
                        </a:solidFill>
                        <a:effectLst/>
                        <a:latin typeface="Arial Greek"/>
                      </a:endParaRPr>
                    </a:p>
                  </a:txBody>
                  <a:tcPr marL="6350" marR="6350" marT="6350" marB="0" anchor="b"/>
                </a:tc>
                <a:tc>
                  <a:txBody>
                    <a:bodyPr/>
                    <a:lstStyle/>
                    <a:p>
                      <a:pPr algn="ctr" fontAlgn="b"/>
                      <a:r>
                        <a:rPr lang="el-GR" sz="2400" u="none" strike="noStrike">
                          <a:effectLst/>
                        </a:rPr>
                        <a:t>-0.5</a:t>
                      </a:r>
                      <a:endParaRPr lang="el-GR" sz="2400" b="0" i="0" u="none" strike="noStrike">
                        <a:solidFill>
                          <a:srgbClr val="000000"/>
                        </a:solidFill>
                        <a:effectLst/>
                        <a:latin typeface="Arial Greek"/>
                      </a:endParaRPr>
                    </a:p>
                  </a:txBody>
                  <a:tcPr marL="6350" marR="6350" marT="6350" marB="0" anchor="b"/>
                </a:tc>
              </a:tr>
              <a:tr h="484202">
                <a:tc>
                  <a:txBody>
                    <a:bodyPr/>
                    <a:lstStyle/>
                    <a:p>
                      <a:pPr algn="ctr" fontAlgn="b"/>
                      <a:r>
                        <a:rPr lang="el-GR" sz="2400" u="none" strike="noStrike">
                          <a:effectLst/>
                        </a:rPr>
                        <a:t>12</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-2</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dirty="0">
                          <a:effectLst/>
                        </a:rPr>
                        <a:t>0.5</a:t>
                      </a:r>
                      <a:endParaRPr lang="el-GR" sz="2400" b="0" i="0" u="none" strike="noStrike" dirty="0">
                        <a:solidFill>
                          <a:srgbClr val="000000"/>
                        </a:solidFill>
                        <a:effectLst/>
                        <a:latin typeface="Arial Greek"/>
                      </a:endParaRPr>
                    </a:p>
                  </a:txBody>
                  <a:tcPr marL="6350" marR="6350" marT="6350" marB="0" anchor="b"/>
                </a:tc>
                <a:tc>
                  <a:txBody>
                    <a:bodyPr/>
                    <a:lstStyle/>
                    <a:p>
                      <a:pPr algn="ctr" fontAlgn="b"/>
                      <a:r>
                        <a:rPr lang="el-GR" sz="2400" u="none" strike="noStrike" dirty="0">
                          <a:effectLst/>
                        </a:rPr>
                        <a:t>-1.5</a:t>
                      </a:r>
                      <a:endParaRPr lang="el-GR" sz="2400" b="0" i="0" u="none" strike="noStrike" dirty="0">
                        <a:solidFill>
                          <a:srgbClr val="000000"/>
                        </a:solidFill>
                        <a:effectLst/>
                        <a:latin typeface="Arial Greek"/>
                      </a:endParaRPr>
                    </a:p>
                  </a:txBody>
                  <a:tcPr marL="6350" marR="6350" marT="6350" marB="0" anchor="b"/>
                </a:tc>
              </a:tr>
              <a:tr h="484202">
                <a:tc>
                  <a:txBody>
                    <a:bodyPr/>
                    <a:lstStyle/>
                    <a:p>
                      <a:pPr algn="ctr" fontAlgn="b"/>
                      <a:r>
                        <a:rPr lang="el-GR" sz="2400" u="none" strike="noStrike">
                          <a:effectLst/>
                        </a:rPr>
                        <a:t>13</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-3</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0.5</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-2.5</a:t>
                      </a:r>
                      <a:endParaRPr lang="el-GR" sz="2400" b="0" i="0" u="none" strike="noStrike">
                        <a:solidFill>
                          <a:srgbClr val="000000"/>
                        </a:solidFill>
                        <a:effectLst/>
                        <a:latin typeface="Arial Greek"/>
                      </a:endParaRPr>
                    </a:p>
                  </a:txBody>
                  <a:tcPr marL="6350" marR="6350" marT="6350" marB="0" anchor="b"/>
                </a:tc>
              </a:tr>
              <a:tr h="484202">
                <a:tc>
                  <a:txBody>
                    <a:bodyPr/>
                    <a:lstStyle/>
                    <a:p>
                      <a:pPr algn="ctr" fontAlgn="b"/>
                      <a:r>
                        <a:rPr lang="el-GR" sz="2400" u="none" strike="noStrike">
                          <a:effectLst/>
                        </a:rPr>
                        <a:t>14</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-4</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a:effectLst/>
                        </a:rPr>
                        <a:t>0.5</a:t>
                      </a:r>
                      <a:endParaRPr lang="el-GR" sz="2400" b="0" i="0" u="none" strike="noStrike">
                        <a:solidFill>
                          <a:srgbClr val="000000"/>
                        </a:solidFill>
                        <a:effectLst/>
                        <a:latin typeface="Arial Greek"/>
                      </a:endParaRPr>
                    </a:p>
                  </a:txBody>
                  <a:tcPr marL="6350" marR="6350" marT="6350" marB="0" anchor="b"/>
                </a:tc>
                <a:tc>
                  <a:txBody>
                    <a:bodyPr/>
                    <a:lstStyle/>
                    <a:p>
                      <a:pPr algn="ctr" fontAlgn="b"/>
                      <a:r>
                        <a:rPr lang="el-GR" sz="2400" u="none" strike="noStrike" dirty="0">
                          <a:effectLst/>
                        </a:rPr>
                        <a:t>-3.5</a:t>
                      </a:r>
                      <a:endParaRPr lang="el-GR" sz="2400" b="0" i="0" u="none" strike="noStrike" dirty="0">
                        <a:solidFill>
                          <a:srgbClr val="000000"/>
                        </a:solidFill>
                        <a:effectLst/>
                        <a:latin typeface="Arial Greek"/>
                      </a:endParaRPr>
                    </a:p>
                  </a:txBody>
                  <a:tcPr marL="6350" marR="6350" marT="6350" marB="0" anchor="b"/>
                </a:tc>
              </a:tr>
            </a:tbl>
          </a:graphicData>
        </a:graphic>
      </p:graphicFrame>
    </p:spTree>
  </p:cSld>
  <p:clrMapOvr>
    <a:masterClrMapping/>
  </p:clrMapOvr>
  <p:transition spd="med">
    <p:random/>
    <p:sndAc>
      <p:stSnd>
        <p:snd r:embed="rId2" name="camera.wav"/>
      </p:stSnd>
    </p:sndAc>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C68EF9FF-4B0F-42A4-83C8-35D82B348868}" type="slidenum">
              <a:rPr lang="en-US"/>
              <a:pPr/>
              <a:t>44</a:t>
            </a:fld>
            <a:endParaRPr lang="en-US"/>
          </a:p>
        </p:txBody>
      </p:sp>
      <p:graphicFrame>
        <p:nvGraphicFramePr>
          <p:cNvPr id="6" name="Γράφημα 5"/>
          <p:cNvGraphicFramePr>
            <a:graphicFrameLocks/>
          </p:cNvGraphicFramePr>
          <p:nvPr>
            <p:extLst>
              <p:ext uri="{D42A27DB-BD31-4B8C-83A1-F6EECF244321}">
                <p14:modId xmlns:p14="http://schemas.microsoft.com/office/powerpoint/2010/main" xmlns="" val="3869716653"/>
              </p:ext>
            </p:extLst>
          </p:nvPr>
        </p:nvGraphicFramePr>
        <p:xfrm>
          <a:off x="9996" y="0"/>
          <a:ext cx="9144000" cy="6858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random/>
    <p:sndAc>
      <p:stSnd>
        <p:snd r:embed="rId2" name="camera.wav"/>
      </p:stSnd>
    </p:sndAc>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E4F9BD4F-0767-40A6-A929-F8572340543C}" type="slidenum">
              <a:rPr lang="en-US"/>
              <a:pPr/>
              <a:t>45</a:t>
            </a:fld>
            <a:endParaRPr lang="en-US"/>
          </a:p>
        </p:txBody>
      </p:sp>
      <p:sp>
        <p:nvSpPr>
          <p:cNvPr id="141314" name="Rectangle 2"/>
          <p:cNvSpPr>
            <a:spLocks noGrp="1" noChangeArrowheads="1"/>
          </p:cNvSpPr>
          <p:nvPr>
            <p:ph type="title"/>
          </p:nvPr>
        </p:nvSpPr>
        <p:spPr>
          <a:xfrm>
            <a:off x="990600" y="617538"/>
            <a:ext cx="7953375" cy="1143000"/>
          </a:xfrm>
        </p:spPr>
        <p:txBody>
          <a:bodyPr/>
          <a:lstStyle/>
          <a:p>
            <a:pPr algn="ctr"/>
            <a:r>
              <a:rPr lang="el-GR">
                <a:solidFill>
                  <a:srgbClr val="CC3300"/>
                </a:solidFill>
                <a:latin typeface="Times New Roman" pitchFamily="18" charset="0"/>
                <a:cs typeface="Times New Roman" pitchFamily="18" charset="0"/>
              </a:rPr>
              <a:t>Επιλογές Επενδυτών σε δικαιώματα </a:t>
            </a:r>
            <a:endParaRPr lang="en-GB">
              <a:solidFill>
                <a:srgbClr val="CC3300"/>
              </a:solidFill>
              <a:latin typeface="Times New Roman" pitchFamily="18" charset="0"/>
            </a:endParaRPr>
          </a:p>
        </p:txBody>
      </p:sp>
      <p:sp>
        <p:nvSpPr>
          <p:cNvPr id="141315" name="Rectangle 3"/>
          <p:cNvSpPr>
            <a:spLocks noGrp="1" noChangeArrowheads="1"/>
          </p:cNvSpPr>
          <p:nvPr>
            <p:ph idx="1"/>
          </p:nvPr>
        </p:nvSpPr>
        <p:spPr>
          <a:xfrm>
            <a:off x="0" y="1988840"/>
            <a:ext cx="9144000" cy="4869159"/>
          </a:xfrm>
        </p:spPr>
        <p:txBody>
          <a:bodyPr/>
          <a:lstStyle/>
          <a:p>
            <a:pPr algn="just"/>
            <a:r>
              <a:rPr lang="en-US" dirty="0">
                <a:solidFill>
                  <a:srgbClr val="000000"/>
                </a:solidFill>
                <a:latin typeface="Times New Roman" pitchFamily="18" charset="0"/>
                <a:cs typeface="Times New Roman" pitchFamily="18" charset="0"/>
              </a:rPr>
              <a:t>O</a:t>
            </a:r>
            <a:r>
              <a:rPr lang="el-GR" dirty="0">
                <a:solidFill>
                  <a:srgbClr val="000000"/>
                </a:solidFill>
                <a:latin typeface="Times New Roman" pitchFamily="18" charset="0"/>
                <a:cs typeface="Times New Roman" pitchFamily="18" charset="0"/>
              </a:rPr>
              <a:t> κάτοχος ενός δικαιώματος δικαιούται να εξασκήσει το δικαίωμά του οποιαδήποτε στιγμή κατά τη διάρκεια ζωής του δικαιώματος (δικαιώματα αμερικάνικου τύπου). </a:t>
            </a:r>
            <a:endParaRPr lang="en-US" dirty="0">
              <a:solidFill>
                <a:srgbClr val="000000"/>
              </a:solidFill>
              <a:latin typeface="Times New Roman" pitchFamily="18" charset="0"/>
              <a:cs typeface="Times New Roman" pitchFamily="18" charset="0"/>
            </a:endParaRPr>
          </a:p>
          <a:p>
            <a:pPr algn="just"/>
            <a:r>
              <a:rPr lang="el-GR" dirty="0">
                <a:solidFill>
                  <a:srgbClr val="000000"/>
                </a:solidFill>
                <a:latin typeface="Times New Roman" pitchFamily="18" charset="0"/>
                <a:cs typeface="Times New Roman" pitchFamily="18" charset="0"/>
              </a:rPr>
              <a:t>Η εξάσκηση του δικαιώματος σημαίνει ότι ο κάτοχος διεκδικεί την αξίωσή του να αγοράσει (δικαίωμα αγοράς) ή να πουλήσει (δικαίωμα πώλησης) το υποκείμενο εργαλείο στην τιμή εξάσκησης. </a:t>
            </a:r>
            <a:endParaRPr lang="en-GB" dirty="0">
              <a:solidFill>
                <a:srgbClr val="000000"/>
              </a:solidFill>
              <a:latin typeface="Times New Roman" pitchFamily="18" charset="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1315">
                                            <p:txEl>
                                              <p:pRg st="0" end="0"/>
                                            </p:txEl>
                                          </p:spTgt>
                                        </p:tgtEl>
                                        <p:attrNameLst>
                                          <p:attrName>style.visibility</p:attrName>
                                        </p:attrNameLst>
                                      </p:cBhvr>
                                      <p:to>
                                        <p:strVal val="visible"/>
                                      </p:to>
                                    </p:set>
                                    <p:animEffect transition="in" filter="dissolve">
                                      <p:cBhvr>
                                        <p:cTn id="7" dur="500"/>
                                        <p:tgtEl>
                                          <p:spTgt spid="141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1315">
                                            <p:txEl>
                                              <p:pRg st="1" end="1"/>
                                            </p:txEl>
                                          </p:spTgt>
                                        </p:tgtEl>
                                        <p:attrNameLst>
                                          <p:attrName>style.visibility</p:attrName>
                                        </p:attrNameLst>
                                      </p:cBhvr>
                                      <p:to>
                                        <p:strVal val="visible"/>
                                      </p:to>
                                    </p:set>
                                    <p:animEffect transition="in" filter="dissolve">
                                      <p:cBhvr>
                                        <p:cTn id="12" dur="500"/>
                                        <p:tgtEl>
                                          <p:spTgt spid="1413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B351A110-8D54-46DE-9C7A-0EF029E180A4}" type="slidenum">
              <a:rPr lang="en-US"/>
              <a:pPr/>
              <a:t>46</a:t>
            </a:fld>
            <a:endParaRPr lang="en-US"/>
          </a:p>
        </p:txBody>
      </p:sp>
      <p:sp>
        <p:nvSpPr>
          <p:cNvPr id="142338" name="Rectangle 2"/>
          <p:cNvSpPr>
            <a:spLocks noGrp="1" noChangeArrowheads="1"/>
          </p:cNvSpPr>
          <p:nvPr>
            <p:ph type="title"/>
          </p:nvPr>
        </p:nvSpPr>
        <p:spPr>
          <a:xfrm>
            <a:off x="990600" y="617538"/>
            <a:ext cx="7953375" cy="1143000"/>
          </a:xfrm>
        </p:spPr>
        <p:txBody>
          <a:bodyPr/>
          <a:lstStyle/>
          <a:p>
            <a:pPr algn="ctr"/>
            <a:r>
              <a:rPr lang="el-GR">
                <a:solidFill>
                  <a:srgbClr val="CC3300"/>
                </a:solidFill>
                <a:latin typeface="Times New Roman" pitchFamily="18" charset="0"/>
                <a:cs typeface="Times New Roman" pitchFamily="18" charset="0"/>
              </a:rPr>
              <a:t>Επιλογές Επενδυτών σε δικαιώματα </a:t>
            </a:r>
            <a:endParaRPr lang="en-GB">
              <a:solidFill>
                <a:srgbClr val="CC3300"/>
              </a:solidFill>
              <a:latin typeface="Times New Roman" pitchFamily="18" charset="0"/>
            </a:endParaRPr>
          </a:p>
        </p:txBody>
      </p:sp>
      <p:sp>
        <p:nvSpPr>
          <p:cNvPr id="142339" name="Rectangle 3"/>
          <p:cNvSpPr>
            <a:spLocks noGrp="1" noChangeArrowheads="1"/>
          </p:cNvSpPr>
          <p:nvPr>
            <p:ph idx="1"/>
          </p:nvPr>
        </p:nvSpPr>
        <p:spPr>
          <a:xfrm>
            <a:off x="457200" y="2017713"/>
            <a:ext cx="8497888" cy="4114800"/>
          </a:xfrm>
        </p:spPr>
        <p:txBody>
          <a:bodyPr/>
          <a:lstStyle/>
          <a:p>
            <a:pPr algn="just"/>
            <a:r>
              <a:rPr lang="el-GR" dirty="0">
                <a:solidFill>
                  <a:srgbClr val="000000"/>
                </a:solidFill>
                <a:latin typeface="Times New Roman" pitchFamily="18" charset="0"/>
                <a:cs typeface="Times New Roman" pitchFamily="18" charset="0"/>
              </a:rPr>
              <a:t>Ο εκκαθαριστικός οίκος</a:t>
            </a:r>
            <a:r>
              <a:rPr lang="el-GR" dirty="0">
                <a:solidFill>
                  <a:srgbClr val="000000"/>
                </a:solidFill>
                <a:latin typeface="Times New Roman" pitchFamily="18" charset="0"/>
              </a:rPr>
              <a:t>,</a:t>
            </a:r>
            <a:r>
              <a:rPr lang="el-GR" dirty="0">
                <a:solidFill>
                  <a:srgbClr val="000000"/>
                </a:solidFill>
                <a:latin typeface="Times New Roman" pitchFamily="18" charset="0"/>
                <a:cs typeface="Times New Roman" pitchFamily="18" charset="0"/>
              </a:rPr>
              <a:t>  </a:t>
            </a:r>
            <a:r>
              <a:rPr lang="el-GR" dirty="0">
                <a:solidFill>
                  <a:srgbClr val="000000"/>
                </a:solidFill>
                <a:latin typeface="Times New Roman" pitchFamily="18" charset="0"/>
              </a:rPr>
              <a:t>σ</a:t>
            </a:r>
            <a:r>
              <a:rPr lang="el-GR" dirty="0">
                <a:solidFill>
                  <a:srgbClr val="000000"/>
                </a:solidFill>
                <a:latin typeface="Times New Roman" pitchFamily="18" charset="0"/>
                <a:cs typeface="Times New Roman" pitchFamily="18" charset="0"/>
              </a:rPr>
              <a:t>την περίπτωση </a:t>
            </a:r>
            <a:r>
              <a:rPr lang="el-GR" dirty="0">
                <a:solidFill>
                  <a:srgbClr val="000000"/>
                </a:solidFill>
                <a:latin typeface="Times New Roman" pitchFamily="18" charset="0"/>
              </a:rPr>
              <a:t>εξάσκησης, </a:t>
            </a:r>
            <a:r>
              <a:rPr lang="el-GR" dirty="0">
                <a:solidFill>
                  <a:srgbClr val="000000"/>
                </a:solidFill>
                <a:latin typeface="Times New Roman" pitchFamily="18" charset="0"/>
                <a:cs typeface="Times New Roman" pitchFamily="18" charset="0"/>
              </a:rPr>
              <a:t>με τυχαίο τρόπο θα επιλέξει πωλητές (</a:t>
            </a:r>
            <a:r>
              <a:rPr lang="en-US" dirty="0">
                <a:solidFill>
                  <a:srgbClr val="000000"/>
                </a:solidFill>
                <a:latin typeface="Times New Roman" pitchFamily="18" charset="0"/>
                <a:cs typeface="Times New Roman" pitchFamily="18" charset="0"/>
              </a:rPr>
              <a:t>writer</a:t>
            </a:r>
            <a:r>
              <a:rPr lang="el-GR" dirty="0">
                <a:solidFill>
                  <a:srgbClr val="000000"/>
                </a:solidFill>
                <a:latin typeface="Times New Roman" pitchFamily="18" charset="0"/>
                <a:cs typeface="Times New Roman" pitchFamily="18" charset="0"/>
              </a:rPr>
              <a:t>) δικαιωμάτων αγοράς ή δικαιωμάτων πώλησης που έχουν αναλάβει την υποχρέωση</a:t>
            </a:r>
            <a:r>
              <a:rPr lang="el-GR" dirty="0">
                <a:solidFill>
                  <a:srgbClr val="000000"/>
                </a:solidFill>
                <a:latin typeface="Times New Roman" pitchFamily="18" charset="0"/>
              </a:rPr>
              <a:t>,</a:t>
            </a:r>
            <a:r>
              <a:rPr lang="el-GR" dirty="0">
                <a:solidFill>
                  <a:srgbClr val="000000"/>
                </a:solidFill>
                <a:latin typeface="Times New Roman" pitchFamily="18" charset="0"/>
                <a:cs typeface="Times New Roman" pitchFamily="18" charset="0"/>
              </a:rPr>
              <a:t> να παραδώσουν το υποκείμενο εργαλείο (</a:t>
            </a:r>
            <a:r>
              <a:rPr lang="en-US" dirty="0">
                <a:solidFill>
                  <a:srgbClr val="000000"/>
                </a:solidFill>
                <a:latin typeface="Times New Roman" pitchFamily="18" charset="0"/>
                <a:cs typeface="Times New Roman" pitchFamily="18" charset="0"/>
              </a:rPr>
              <a:t>call option</a:t>
            </a:r>
            <a:r>
              <a:rPr lang="el-GR" dirty="0">
                <a:solidFill>
                  <a:srgbClr val="000000"/>
                </a:solidFill>
                <a:latin typeface="Times New Roman" pitchFamily="18" charset="0"/>
                <a:cs typeface="Times New Roman" pitchFamily="18" charset="0"/>
              </a:rPr>
              <a:t>) ή να δεχθούν την παράδοση του υποκείμενου εργαλείου (</a:t>
            </a:r>
            <a:r>
              <a:rPr lang="en-US" dirty="0">
                <a:solidFill>
                  <a:srgbClr val="000000"/>
                </a:solidFill>
                <a:latin typeface="Times New Roman" pitchFamily="18" charset="0"/>
                <a:cs typeface="Times New Roman" pitchFamily="18" charset="0"/>
              </a:rPr>
              <a:t>put option</a:t>
            </a:r>
            <a:r>
              <a:rPr lang="el-GR" dirty="0">
                <a:solidFill>
                  <a:srgbClr val="000000"/>
                </a:solidFill>
                <a:latin typeface="Times New Roman" pitchFamily="18" charset="0"/>
                <a:cs typeface="Times New Roman" pitchFamily="18" charset="0"/>
              </a:rPr>
              <a:t>).</a:t>
            </a:r>
            <a:r>
              <a:rPr lang="en-GB" dirty="0">
                <a:solidFill>
                  <a:srgbClr val="000000"/>
                </a:solidFill>
                <a:latin typeface="Times New Roman" pitchFamily="18" charset="0"/>
                <a:cs typeface="Times New Roman" pitchFamily="18" charset="0"/>
              </a:rPr>
              <a:t> </a:t>
            </a: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2339">
                                            <p:txEl>
                                              <p:pRg st="0" end="0"/>
                                            </p:txEl>
                                          </p:spTgt>
                                        </p:tgtEl>
                                        <p:attrNameLst>
                                          <p:attrName>style.visibility</p:attrName>
                                        </p:attrNameLst>
                                      </p:cBhvr>
                                      <p:to>
                                        <p:strVal val="visible"/>
                                      </p:to>
                                    </p:set>
                                    <p:animEffect transition="in" filter="dissolve">
                                      <p:cBhvr>
                                        <p:cTn id="7" dur="500"/>
                                        <p:tgtEl>
                                          <p:spTgt spid="1423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C3F9B66A-AC3A-4C78-915B-64803B56729B}" type="slidenum">
              <a:rPr lang="en-US"/>
              <a:pPr/>
              <a:t>47</a:t>
            </a:fld>
            <a:endParaRPr lang="en-US"/>
          </a:p>
        </p:txBody>
      </p:sp>
      <p:sp>
        <p:nvSpPr>
          <p:cNvPr id="145410" name="Rectangle 2"/>
          <p:cNvSpPr>
            <a:spLocks noGrp="1" noChangeArrowheads="1"/>
          </p:cNvSpPr>
          <p:nvPr>
            <p:ph type="title"/>
          </p:nvPr>
        </p:nvSpPr>
        <p:spPr/>
        <p:txBody>
          <a:bodyPr/>
          <a:lstStyle/>
          <a:p>
            <a:pPr algn="ctr"/>
            <a:r>
              <a:rPr lang="el-GR">
                <a:solidFill>
                  <a:srgbClr val="CC3300"/>
                </a:solidFill>
                <a:latin typeface="Times New Roman" pitchFamily="18" charset="0"/>
              </a:rPr>
              <a:t>Τα δικαιώματα σπάνια ασκούνται επειδή </a:t>
            </a:r>
            <a:endParaRPr lang="en-GB">
              <a:solidFill>
                <a:srgbClr val="CC3300"/>
              </a:solidFill>
              <a:latin typeface="Times New Roman" pitchFamily="18" charset="0"/>
            </a:endParaRPr>
          </a:p>
        </p:txBody>
      </p:sp>
      <p:sp>
        <p:nvSpPr>
          <p:cNvPr id="145411" name="Rectangle 3"/>
          <p:cNvSpPr>
            <a:spLocks noGrp="1" noChangeArrowheads="1"/>
          </p:cNvSpPr>
          <p:nvPr>
            <p:ph idx="1"/>
          </p:nvPr>
        </p:nvSpPr>
        <p:spPr>
          <a:xfrm>
            <a:off x="381000" y="2017713"/>
            <a:ext cx="8574088" cy="4114800"/>
          </a:xfrm>
        </p:spPr>
        <p:txBody>
          <a:bodyPr/>
          <a:lstStyle/>
          <a:p>
            <a:pPr algn="just"/>
            <a:r>
              <a:rPr lang="el-GR" sz="2800">
                <a:solidFill>
                  <a:srgbClr val="000000"/>
                </a:solidFill>
                <a:latin typeface="Times New Roman" pitchFamily="18" charset="0"/>
                <a:cs typeface="Times New Roman" pitchFamily="18" charset="0"/>
              </a:rPr>
              <a:t>Οι προμήθειες είναι υψηλές (χρεώνεται κανονικά η προμήθεια στην τιμή εξάσκησης</a:t>
            </a:r>
            <a:endParaRPr lang="el-GR">
              <a:solidFill>
                <a:srgbClr val="000000"/>
              </a:solidFill>
              <a:latin typeface="Times New Roman" pitchFamily="18" charset="0"/>
            </a:endParaRPr>
          </a:p>
          <a:p>
            <a:pPr algn="just"/>
            <a:r>
              <a:rPr lang="el-GR" sz="2800">
                <a:solidFill>
                  <a:srgbClr val="000000"/>
                </a:solidFill>
                <a:latin typeface="Times New Roman" pitchFamily="18" charset="0"/>
                <a:cs typeface="Times New Roman" pitchFamily="18" charset="0"/>
              </a:rPr>
              <a:t>Αν κλείσει τη θέση του ο κάτοχος που σημαίνει ότι ουσιαστικά πουλάει το δικαίωμα στην αγορά κερδίζει και από την αξία που έχει το δικαίωμα από τον εναπομείναντα χρόνο για περαιτέρω άσκηση (ο πωλητής του δικαιώματος επιλέγεται τυχαία από την εταιρία εκκαθάρισης.</a:t>
            </a:r>
            <a:endParaRPr lang="el-GR" sz="2800">
              <a:solidFill>
                <a:srgbClr val="000000"/>
              </a:solidFill>
              <a:latin typeface="Times New Roman" pitchFamily="18" charset="0"/>
            </a:endParaRPr>
          </a:p>
          <a:p>
            <a:pPr algn="just"/>
            <a:r>
              <a:rPr lang="el-GR" sz="2800">
                <a:solidFill>
                  <a:srgbClr val="000000"/>
                </a:solidFill>
                <a:latin typeface="Times New Roman" pitchFamily="18" charset="0"/>
                <a:cs typeface="Times New Roman" pitchFamily="18" charset="0"/>
              </a:rPr>
              <a:t>Ο αγοραστής ενός δικαιώματος δεν έχει πολλές φορές τα κεφάλαια για να αγοράσει τον υποκείμενο τίτλο. </a:t>
            </a:r>
            <a:endParaRPr lang="en-GB" sz="2800">
              <a:solidFill>
                <a:srgbClr val="000000"/>
              </a:solidFill>
              <a:latin typeface="Times New Roman" pitchFamily="18" charset="0"/>
              <a:cs typeface="Times New Roman" pitchFamily="18" charset="0"/>
            </a:endParaRPr>
          </a:p>
          <a:p>
            <a:pPr algn="just">
              <a:buFont typeface="Wingdings" pitchFamily="2" charset="2"/>
              <a:buNone/>
            </a:pPr>
            <a:endParaRPr lang="en-GB" sz="2800">
              <a:solidFill>
                <a:srgbClr val="000000"/>
              </a:solidFill>
              <a:latin typeface="Times New Roman" pitchFamily="18" charset="0"/>
            </a:endParaRPr>
          </a:p>
          <a:p>
            <a:pPr algn="just"/>
            <a:endParaRPr lang="el-GR">
              <a:solidFill>
                <a:srgbClr val="000000"/>
              </a:solidFill>
              <a:latin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animEffect transition="in" filter="dissolve">
                                      <p:cBhvr>
                                        <p:cTn id="7" dur="500"/>
                                        <p:tgtEl>
                                          <p:spTgt spid="145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5411">
                                            <p:txEl>
                                              <p:pRg st="1" end="1"/>
                                            </p:txEl>
                                          </p:spTgt>
                                        </p:tgtEl>
                                        <p:attrNameLst>
                                          <p:attrName>style.visibility</p:attrName>
                                        </p:attrNameLst>
                                      </p:cBhvr>
                                      <p:to>
                                        <p:strVal val="visible"/>
                                      </p:to>
                                    </p:set>
                                    <p:animEffect transition="in" filter="dissolve">
                                      <p:cBhvr>
                                        <p:cTn id="12" dur="500"/>
                                        <p:tgtEl>
                                          <p:spTgt spid="145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5411">
                                            <p:txEl>
                                              <p:pRg st="2" end="2"/>
                                            </p:txEl>
                                          </p:spTgt>
                                        </p:tgtEl>
                                        <p:attrNameLst>
                                          <p:attrName>style.visibility</p:attrName>
                                        </p:attrNameLst>
                                      </p:cBhvr>
                                      <p:to>
                                        <p:strVal val="visible"/>
                                      </p:to>
                                    </p:set>
                                    <p:animEffect transition="in" filter="dissolve">
                                      <p:cBhvr>
                                        <p:cTn id="17" dur="500"/>
                                        <p:tgtEl>
                                          <p:spTgt spid="145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build="p"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CD990FB6-B55A-4ACB-867C-B11E0044FD66}" type="slidenum">
              <a:rPr lang="en-US"/>
              <a:pPr/>
              <a:t>48</a:t>
            </a:fld>
            <a:endParaRPr lang="en-US"/>
          </a:p>
        </p:txBody>
      </p:sp>
      <p:sp>
        <p:nvSpPr>
          <p:cNvPr id="146434" name="Rectangle 2"/>
          <p:cNvSpPr>
            <a:spLocks noGrp="1" noChangeArrowheads="1"/>
          </p:cNvSpPr>
          <p:nvPr>
            <p:ph type="title"/>
          </p:nvPr>
        </p:nvSpPr>
        <p:spPr>
          <a:xfrm>
            <a:off x="990600" y="617538"/>
            <a:ext cx="7953375" cy="1143000"/>
          </a:xfrm>
        </p:spPr>
        <p:txBody>
          <a:bodyPr/>
          <a:lstStyle/>
          <a:p>
            <a:pPr algn="ctr"/>
            <a:r>
              <a:rPr lang="el-GR">
                <a:solidFill>
                  <a:srgbClr val="CC3300"/>
                </a:solidFill>
                <a:latin typeface="Times New Roman" pitchFamily="18" charset="0"/>
                <a:cs typeface="Times New Roman" pitchFamily="18" charset="0"/>
              </a:rPr>
              <a:t>Επιλογές Επενδυτών σε δικαιώματα </a:t>
            </a:r>
            <a:endParaRPr lang="en-GB">
              <a:solidFill>
                <a:srgbClr val="CC3300"/>
              </a:solidFill>
              <a:latin typeface="Times New Roman" pitchFamily="18" charset="0"/>
            </a:endParaRPr>
          </a:p>
        </p:txBody>
      </p:sp>
      <p:sp>
        <p:nvSpPr>
          <p:cNvPr id="146435" name="Rectangle 3"/>
          <p:cNvSpPr>
            <a:spLocks noGrp="1" noChangeArrowheads="1"/>
          </p:cNvSpPr>
          <p:nvPr>
            <p:ph idx="1"/>
          </p:nvPr>
        </p:nvSpPr>
        <p:spPr>
          <a:xfrm>
            <a:off x="304800" y="2057400"/>
            <a:ext cx="8839200" cy="4114800"/>
          </a:xfrm>
        </p:spPr>
        <p:txBody>
          <a:bodyPr/>
          <a:lstStyle/>
          <a:p>
            <a:pPr algn="just"/>
            <a:r>
              <a:rPr lang="el-GR" sz="2800" dirty="0">
                <a:solidFill>
                  <a:srgbClr val="000000"/>
                </a:solidFill>
                <a:latin typeface="Times New Roman" pitchFamily="18" charset="0"/>
                <a:cs typeface="Times New Roman" pitchFamily="18" charset="0"/>
              </a:rPr>
              <a:t>Τόσο ο αγοραστής όσο και ο πωλητής μπορούν να κλείσουν τη θέση τους παίρνοντας μια αντίθετη θέση.</a:t>
            </a:r>
            <a:endParaRPr lang="el-GR" sz="2800" dirty="0">
              <a:solidFill>
                <a:srgbClr val="000000"/>
              </a:solidFill>
              <a:latin typeface="Times New Roman" pitchFamily="18" charset="0"/>
            </a:endParaRPr>
          </a:p>
          <a:p>
            <a:pPr algn="just"/>
            <a:r>
              <a:rPr lang="el-GR" sz="2800" dirty="0">
                <a:solidFill>
                  <a:srgbClr val="000000"/>
                </a:solidFill>
                <a:latin typeface="Times New Roman" pitchFamily="18" charset="0"/>
                <a:cs typeface="Times New Roman" pitchFamily="18" charset="0"/>
              </a:rPr>
              <a:t>Ο πωλητής ενός </a:t>
            </a:r>
            <a:r>
              <a:rPr lang="en-US" sz="2800" dirty="0">
                <a:solidFill>
                  <a:srgbClr val="000000"/>
                </a:solidFill>
                <a:latin typeface="Times New Roman" pitchFamily="18" charset="0"/>
                <a:cs typeface="Times New Roman" pitchFamily="18" charset="0"/>
              </a:rPr>
              <a:t>call</a:t>
            </a:r>
            <a:r>
              <a:rPr lang="el-GR" sz="2800" dirty="0">
                <a:solidFill>
                  <a:srgbClr val="000000"/>
                </a:solidFill>
                <a:latin typeface="Times New Roman" pitchFamily="18" charset="0"/>
                <a:cs typeface="Times New Roman" pitchFamily="18" charset="0"/>
              </a:rPr>
              <a:t> για παράδειγμα αν η τιμή της μετοχής </a:t>
            </a:r>
            <a:r>
              <a:rPr lang="el-GR" sz="2800" dirty="0">
                <a:solidFill>
                  <a:srgbClr val="000000"/>
                </a:solidFill>
                <a:latin typeface="Times New Roman" pitchFamily="18" charset="0"/>
              </a:rPr>
              <a:t> </a:t>
            </a:r>
            <a:r>
              <a:rPr lang="el-GR" sz="2800" dirty="0">
                <a:solidFill>
                  <a:srgbClr val="000000"/>
                </a:solidFill>
                <a:latin typeface="Times New Roman" pitchFamily="18" charset="0"/>
                <a:cs typeface="Times New Roman" pitchFamily="18" charset="0"/>
              </a:rPr>
              <a:t>πέσει πολύ, μπορεί να κλείσει την θέση του αγοράζοντας ένα </a:t>
            </a:r>
            <a:r>
              <a:rPr lang="en-US" sz="2800" dirty="0">
                <a:solidFill>
                  <a:srgbClr val="000000"/>
                </a:solidFill>
                <a:latin typeface="Times New Roman" pitchFamily="18" charset="0"/>
                <a:cs typeface="Times New Roman" pitchFamily="18" charset="0"/>
              </a:rPr>
              <a:t>call</a:t>
            </a:r>
            <a:r>
              <a:rPr lang="el-GR" sz="2800" dirty="0">
                <a:solidFill>
                  <a:srgbClr val="000000"/>
                </a:solidFill>
                <a:latin typeface="Times New Roman" pitchFamily="18" charset="0"/>
                <a:cs typeface="Times New Roman" pitchFamily="18" charset="0"/>
              </a:rPr>
              <a:t> σε ποιο φθηνή τιμή από αυτή που το έχει πουλήσει. </a:t>
            </a:r>
            <a:endParaRPr lang="el-GR" sz="2800" dirty="0">
              <a:solidFill>
                <a:srgbClr val="000000"/>
              </a:solidFill>
              <a:latin typeface="Times New Roman" pitchFamily="18" charset="0"/>
            </a:endParaRPr>
          </a:p>
          <a:p>
            <a:pPr algn="just"/>
            <a:r>
              <a:rPr lang="el-GR" sz="2800" dirty="0">
                <a:solidFill>
                  <a:srgbClr val="000000"/>
                </a:solidFill>
                <a:latin typeface="Times New Roman" pitchFamily="18" charset="0"/>
              </a:rPr>
              <a:t>Ο</a:t>
            </a:r>
            <a:r>
              <a:rPr lang="el-GR" sz="2800" dirty="0">
                <a:solidFill>
                  <a:srgbClr val="000000"/>
                </a:solidFill>
                <a:latin typeface="Times New Roman" pitchFamily="18" charset="0"/>
                <a:cs typeface="Times New Roman" pitchFamily="18" charset="0"/>
              </a:rPr>
              <a:t> αγοραστής ενός </a:t>
            </a:r>
            <a:r>
              <a:rPr lang="en-US" sz="2800" dirty="0">
                <a:solidFill>
                  <a:srgbClr val="000000"/>
                </a:solidFill>
                <a:latin typeface="Times New Roman" pitchFamily="18" charset="0"/>
                <a:cs typeface="Times New Roman" pitchFamily="18" charset="0"/>
              </a:rPr>
              <a:t>call</a:t>
            </a:r>
            <a:r>
              <a:rPr lang="el-GR" sz="2800" dirty="0">
                <a:solidFill>
                  <a:srgbClr val="000000"/>
                </a:solidFill>
                <a:latin typeface="Times New Roman" pitchFamily="18" charset="0"/>
                <a:cs typeface="Times New Roman" pitchFamily="18" charset="0"/>
              </a:rPr>
              <a:t>, αν η τιμή της μετοχής ανέβει πάρα πολύ, μπορεί να κλείσει τη θέση του παίρνοντας μια θέση πώλησης </a:t>
            </a:r>
            <a:r>
              <a:rPr lang="en-US" sz="2800" dirty="0">
                <a:solidFill>
                  <a:srgbClr val="000000"/>
                </a:solidFill>
                <a:latin typeface="Times New Roman" pitchFamily="18" charset="0"/>
                <a:cs typeface="Times New Roman" pitchFamily="18" charset="0"/>
              </a:rPr>
              <a:t>call</a:t>
            </a:r>
            <a:r>
              <a:rPr lang="el-GR" sz="2800" dirty="0">
                <a:solidFill>
                  <a:srgbClr val="000000"/>
                </a:solidFill>
                <a:latin typeface="Times New Roman" pitchFamily="18" charset="0"/>
                <a:cs typeface="Times New Roman" pitchFamily="18" charset="0"/>
              </a:rPr>
              <a:t> στην ίδια σειρά.</a:t>
            </a:r>
            <a:r>
              <a:rPr lang="el-GR" dirty="0">
                <a:solidFill>
                  <a:srgbClr val="000000"/>
                </a:solidFill>
                <a:latin typeface="Times New Roman" pitchFamily="18" charset="0"/>
                <a:cs typeface="Times New Roman" pitchFamily="18" charset="0"/>
              </a:rPr>
              <a:t>     </a:t>
            </a:r>
            <a:endParaRPr lang="en-GB" dirty="0">
              <a:solidFill>
                <a:srgbClr val="000000"/>
              </a:solidFill>
              <a:latin typeface="Times New Roman" pitchFamily="18" charset="0"/>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6435">
                                            <p:txEl>
                                              <p:pRg st="0" end="0"/>
                                            </p:txEl>
                                          </p:spTgt>
                                        </p:tgtEl>
                                        <p:attrNameLst>
                                          <p:attrName>style.visibility</p:attrName>
                                        </p:attrNameLst>
                                      </p:cBhvr>
                                      <p:to>
                                        <p:strVal val="visible"/>
                                      </p:to>
                                    </p:set>
                                    <p:animEffect transition="in" filter="dissolve">
                                      <p:cBhvr>
                                        <p:cTn id="7" dur="500"/>
                                        <p:tgtEl>
                                          <p:spTgt spid="146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6435">
                                            <p:txEl>
                                              <p:pRg st="1" end="1"/>
                                            </p:txEl>
                                          </p:spTgt>
                                        </p:tgtEl>
                                        <p:attrNameLst>
                                          <p:attrName>style.visibility</p:attrName>
                                        </p:attrNameLst>
                                      </p:cBhvr>
                                      <p:to>
                                        <p:strVal val="visible"/>
                                      </p:to>
                                    </p:set>
                                    <p:animEffect transition="in" filter="dissolve">
                                      <p:cBhvr>
                                        <p:cTn id="12" dur="500"/>
                                        <p:tgtEl>
                                          <p:spTgt spid="146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6435">
                                            <p:txEl>
                                              <p:pRg st="2" end="2"/>
                                            </p:txEl>
                                          </p:spTgt>
                                        </p:tgtEl>
                                        <p:attrNameLst>
                                          <p:attrName>style.visibility</p:attrName>
                                        </p:attrNameLst>
                                      </p:cBhvr>
                                      <p:to>
                                        <p:strVal val="visible"/>
                                      </p:to>
                                    </p:set>
                                    <p:animEffect transition="in" filter="dissolve">
                                      <p:cBhvr>
                                        <p:cTn id="17" dur="500"/>
                                        <p:tgtEl>
                                          <p:spTgt spid="146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5"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7B26E487-18A0-4084-8131-8A4C84390EAF}" type="slidenum">
              <a:rPr lang="en-US"/>
              <a:pPr/>
              <a:t>49</a:t>
            </a:fld>
            <a:endParaRPr lang="en-US"/>
          </a:p>
        </p:txBody>
      </p:sp>
      <p:sp>
        <p:nvSpPr>
          <p:cNvPr id="147458" name="Rectangle 2"/>
          <p:cNvSpPr>
            <a:spLocks noGrp="1" noChangeArrowheads="1"/>
          </p:cNvSpPr>
          <p:nvPr>
            <p:ph type="title"/>
          </p:nvPr>
        </p:nvSpPr>
        <p:spPr>
          <a:xfrm>
            <a:off x="990600" y="617538"/>
            <a:ext cx="7953375" cy="1143000"/>
          </a:xfrm>
        </p:spPr>
        <p:txBody>
          <a:bodyPr/>
          <a:lstStyle/>
          <a:p>
            <a:pPr algn="ctr"/>
            <a:r>
              <a:rPr lang="el-GR">
                <a:solidFill>
                  <a:srgbClr val="CC3300"/>
                </a:solidFill>
                <a:latin typeface="Times New Roman" pitchFamily="18" charset="0"/>
                <a:cs typeface="Times New Roman" pitchFamily="18" charset="0"/>
              </a:rPr>
              <a:t>Επιλογές Επενδυτών σε δικαιώματα </a:t>
            </a:r>
            <a:endParaRPr lang="en-GB">
              <a:solidFill>
                <a:srgbClr val="CC3300"/>
              </a:solidFill>
              <a:latin typeface="Times New Roman" pitchFamily="18" charset="0"/>
            </a:endParaRPr>
          </a:p>
        </p:txBody>
      </p:sp>
      <p:sp>
        <p:nvSpPr>
          <p:cNvPr id="147459" name="Rectangle 3"/>
          <p:cNvSpPr>
            <a:spLocks noGrp="1" noChangeArrowheads="1"/>
          </p:cNvSpPr>
          <p:nvPr>
            <p:ph idx="1"/>
          </p:nvPr>
        </p:nvSpPr>
        <p:spPr>
          <a:xfrm>
            <a:off x="0" y="2017712"/>
            <a:ext cx="8955088" cy="4840287"/>
          </a:xfrm>
        </p:spPr>
        <p:txBody>
          <a:bodyPr/>
          <a:lstStyle/>
          <a:p>
            <a:pPr algn="just"/>
            <a:r>
              <a:rPr lang="el-GR" sz="2800" dirty="0">
                <a:solidFill>
                  <a:srgbClr val="000000"/>
                </a:solidFill>
                <a:cs typeface="Times New Roman" pitchFamily="18" charset="0"/>
              </a:rPr>
              <a:t>Αν ένα δικαίωμα δεν εξασκηθεί ή δεν κλειστεί η ανοικτή θέση σε αυτό κατά τη διάρκεια της ζωής του, εκπνέει με τη λήξη και χάνει την αξία του. </a:t>
            </a:r>
            <a:endParaRPr lang="en-US" sz="2800" dirty="0">
              <a:solidFill>
                <a:srgbClr val="000000"/>
              </a:solidFill>
              <a:cs typeface="Times New Roman" pitchFamily="18" charset="0"/>
            </a:endParaRPr>
          </a:p>
          <a:p>
            <a:pPr algn="just"/>
            <a:r>
              <a:rPr lang="el-GR" sz="2800" dirty="0">
                <a:solidFill>
                  <a:srgbClr val="000000"/>
                </a:solidFill>
                <a:cs typeface="Times New Roman" pitchFamily="18" charset="0"/>
              </a:rPr>
              <a:t>Ο αγοραστής ενός δικαιώματος αφήνει το δικαίωμα να εκπνεύσει μόνο αν δεν έχει καθόλου εσωτερική αξία στην ημερομηνία λήξης, </a:t>
            </a:r>
            <a:endParaRPr lang="en-US" sz="2800" dirty="0" smtClean="0">
              <a:solidFill>
                <a:srgbClr val="000000"/>
              </a:solidFill>
              <a:cs typeface="Times New Roman" pitchFamily="18" charset="0"/>
            </a:endParaRPr>
          </a:p>
          <a:p>
            <a:pPr lvl="1" algn="just"/>
            <a:r>
              <a:rPr lang="el-GR" dirty="0" smtClean="0">
                <a:solidFill>
                  <a:srgbClr val="000000"/>
                </a:solidFill>
                <a:cs typeface="Times New Roman" pitchFamily="18" charset="0"/>
              </a:rPr>
              <a:t>δηλαδή </a:t>
            </a:r>
            <a:r>
              <a:rPr lang="el-GR" dirty="0">
                <a:solidFill>
                  <a:srgbClr val="000000"/>
                </a:solidFill>
                <a:cs typeface="Times New Roman" pitchFamily="18" charset="0"/>
              </a:rPr>
              <a:t>αν η τιμή της μετοχής είναι κάτω από την τιμή άσκησης στην περίπτωση των δικαιωμάτων </a:t>
            </a:r>
            <a:r>
              <a:rPr lang="el-GR" dirty="0" smtClean="0">
                <a:solidFill>
                  <a:srgbClr val="000000"/>
                </a:solidFill>
                <a:cs typeface="Times New Roman" pitchFamily="18" charset="0"/>
              </a:rPr>
              <a:t>αγοράς</a:t>
            </a:r>
            <a:r>
              <a:rPr lang="en-US" dirty="0" smtClean="0">
                <a:solidFill>
                  <a:srgbClr val="000000"/>
                </a:solidFill>
                <a:cs typeface="Times New Roman" pitchFamily="18" charset="0"/>
              </a:rPr>
              <a:t>.</a:t>
            </a:r>
            <a:endParaRPr lang="en-GB" dirty="0">
              <a:solidFill>
                <a:srgbClr val="000000"/>
              </a:solidFill>
              <a:cs typeface="Times New Roman" pitchFamily="18" charset="0"/>
            </a:endParaRPr>
          </a:p>
        </p:txBody>
      </p:sp>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7459">
                                            <p:txEl>
                                              <p:pRg st="0" end="0"/>
                                            </p:txEl>
                                          </p:spTgt>
                                        </p:tgtEl>
                                        <p:attrNameLst>
                                          <p:attrName>style.visibility</p:attrName>
                                        </p:attrNameLst>
                                      </p:cBhvr>
                                      <p:to>
                                        <p:strVal val="visible"/>
                                      </p:to>
                                    </p:set>
                                    <p:animEffect transition="in" filter="dissolve">
                                      <p:cBhvr>
                                        <p:cTn id="7" dur="500"/>
                                        <p:tgtEl>
                                          <p:spTgt spid="1474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7459">
                                            <p:txEl>
                                              <p:pRg st="1" end="1"/>
                                            </p:txEl>
                                          </p:spTgt>
                                        </p:tgtEl>
                                        <p:attrNameLst>
                                          <p:attrName>style.visibility</p:attrName>
                                        </p:attrNameLst>
                                      </p:cBhvr>
                                      <p:to>
                                        <p:strVal val="visible"/>
                                      </p:to>
                                    </p:set>
                                    <p:animEffect transition="in" filter="dissolve">
                                      <p:cBhvr>
                                        <p:cTn id="12" dur="500"/>
                                        <p:tgtEl>
                                          <p:spTgt spid="147459">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47459">
                                            <p:txEl>
                                              <p:pRg st="2" end="2"/>
                                            </p:txEl>
                                          </p:spTgt>
                                        </p:tgtEl>
                                        <p:attrNameLst>
                                          <p:attrName>style.visibility</p:attrName>
                                        </p:attrNameLst>
                                      </p:cBhvr>
                                      <p:to>
                                        <p:strVal val="visible"/>
                                      </p:to>
                                    </p:set>
                                    <p:animEffect transition="in" filter="dissolve">
                                      <p:cBhvr>
                                        <p:cTn id="15" dur="500"/>
                                        <p:tgtEl>
                                          <p:spTgt spid="1474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97340084-B2E9-46F5-8EE5-60C860D4D52D}" type="slidenum">
              <a:rPr lang="en-US"/>
              <a:pPr/>
              <a:t>5</a:t>
            </a:fld>
            <a:endParaRPr lang="en-US"/>
          </a:p>
        </p:txBody>
      </p:sp>
      <p:sp>
        <p:nvSpPr>
          <p:cNvPr id="355331" name="Rectangle 3"/>
          <p:cNvSpPr>
            <a:spLocks noGrp="1" noChangeArrowheads="1"/>
          </p:cNvSpPr>
          <p:nvPr>
            <p:ph idx="1"/>
          </p:nvPr>
        </p:nvSpPr>
        <p:spPr>
          <a:xfrm>
            <a:off x="0" y="9252"/>
            <a:ext cx="9144000" cy="5579988"/>
          </a:xfrm>
          <a:solidFill>
            <a:schemeClr val="bg1"/>
          </a:solidFill>
        </p:spPr>
        <p:txBody>
          <a:bodyPr/>
          <a:lstStyle/>
          <a:p>
            <a:pPr algn="just"/>
            <a:r>
              <a:rPr lang="el-GR" sz="2800" b="1" dirty="0">
                <a:solidFill>
                  <a:srgbClr val="FF0000"/>
                </a:solidFill>
                <a:latin typeface="Times New Roman" pitchFamily="18" charset="0"/>
                <a:cs typeface="Times New Roman" pitchFamily="18" charset="0"/>
              </a:rPr>
              <a:t>Σειρά Δικαιώματος </a:t>
            </a:r>
            <a:r>
              <a:rPr lang="en-US" sz="2800" b="1" dirty="0" smtClean="0">
                <a:solidFill>
                  <a:srgbClr val="FF0000"/>
                </a:solidFill>
                <a:latin typeface="Times New Roman" pitchFamily="18" charset="0"/>
                <a:cs typeface="Times New Roman" pitchFamily="18" charset="0"/>
              </a:rPr>
              <a:t>: </a:t>
            </a:r>
            <a:r>
              <a:rPr lang="el-GR" sz="2800" dirty="0" smtClean="0">
                <a:solidFill>
                  <a:srgbClr val="000000"/>
                </a:solidFill>
                <a:latin typeface="Times New Roman" pitchFamily="18" charset="0"/>
                <a:cs typeface="Times New Roman" pitchFamily="18" charset="0"/>
              </a:rPr>
              <a:t>Δικαιώματα </a:t>
            </a:r>
            <a:r>
              <a:rPr lang="el-GR" sz="2800" dirty="0">
                <a:solidFill>
                  <a:srgbClr val="000000"/>
                </a:solidFill>
                <a:latin typeface="Times New Roman" pitchFamily="18" charset="0"/>
                <a:cs typeface="Times New Roman" pitchFamily="18" charset="0"/>
              </a:rPr>
              <a:t>της </a:t>
            </a:r>
            <a:r>
              <a:rPr lang="el-GR" sz="2800" b="1" dirty="0">
                <a:solidFill>
                  <a:srgbClr val="0000FF"/>
                </a:solidFill>
                <a:latin typeface="Times New Roman" pitchFamily="18" charset="0"/>
                <a:cs typeface="Times New Roman" pitchFamily="18" charset="0"/>
              </a:rPr>
              <a:t>ίδιας κλάσης </a:t>
            </a:r>
            <a:r>
              <a:rPr lang="el-GR" sz="2800" dirty="0">
                <a:solidFill>
                  <a:srgbClr val="000000"/>
                </a:solidFill>
                <a:latin typeface="Times New Roman" pitchFamily="18" charset="0"/>
                <a:cs typeface="Times New Roman" pitchFamily="18" charset="0"/>
              </a:rPr>
              <a:t>και με </a:t>
            </a:r>
            <a:r>
              <a:rPr lang="el-GR" sz="2800" b="1" dirty="0">
                <a:solidFill>
                  <a:srgbClr val="0000FF"/>
                </a:solidFill>
                <a:latin typeface="Times New Roman" pitchFamily="18" charset="0"/>
                <a:cs typeface="Times New Roman" pitchFamily="18" charset="0"/>
              </a:rPr>
              <a:t>την ίδια τιμή εξάσκησης </a:t>
            </a:r>
            <a:r>
              <a:rPr lang="el-GR" sz="2800" dirty="0">
                <a:solidFill>
                  <a:srgbClr val="000000"/>
                </a:solidFill>
                <a:latin typeface="Times New Roman" pitchFamily="18" charset="0"/>
                <a:cs typeface="Times New Roman" pitchFamily="18" charset="0"/>
              </a:rPr>
              <a:t>και </a:t>
            </a:r>
            <a:r>
              <a:rPr lang="el-GR" sz="2800" b="1" dirty="0">
                <a:solidFill>
                  <a:srgbClr val="0000FF"/>
                </a:solidFill>
                <a:latin typeface="Times New Roman" pitchFamily="18" charset="0"/>
                <a:cs typeface="Times New Roman" pitchFamily="18" charset="0"/>
              </a:rPr>
              <a:t>ημερομηνία λήξης </a:t>
            </a:r>
            <a:r>
              <a:rPr lang="el-GR" sz="2800" dirty="0">
                <a:solidFill>
                  <a:srgbClr val="000000"/>
                </a:solidFill>
                <a:latin typeface="Times New Roman" pitchFamily="18" charset="0"/>
                <a:cs typeface="Times New Roman" pitchFamily="18" charset="0"/>
              </a:rPr>
              <a:t>είναι δικαιώματα της </a:t>
            </a:r>
            <a:r>
              <a:rPr lang="el-GR" sz="2800" b="1" dirty="0">
                <a:solidFill>
                  <a:srgbClr val="FF0000"/>
                </a:solidFill>
                <a:latin typeface="Times New Roman" pitchFamily="18" charset="0"/>
                <a:cs typeface="Times New Roman" pitchFamily="18" charset="0"/>
              </a:rPr>
              <a:t>ίδιας </a:t>
            </a:r>
            <a:r>
              <a:rPr lang="el-GR" sz="2800" b="1" dirty="0" smtClean="0">
                <a:solidFill>
                  <a:srgbClr val="FF0000"/>
                </a:solidFill>
                <a:latin typeface="Times New Roman" pitchFamily="18" charset="0"/>
                <a:cs typeface="Times New Roman" pitchFamily="18" charset="0"/>
              </a:rPr>
              <a:t>σειράς. </a:t>
            </a:r>
          </a:p>
          <a:p>
            <a:pPr algn="just"/>
            <a:r>
              <a:rPr lang="el-GR" sz="2800" b="1" dirty="0" smtClean="0">
                <a:solidFill>
                  <a:srgbClr val="FF0000"/>
                </a:solidFill>
                <a:latin typeface="Times New Roman" pitchFamily="18" charset="0"/>
                <a:cs typeface="Times New Roman" pitchFamily="18" charset="0"/>
              </a:rPr>
              <a:t> </a:t>
            </a:r>
            <a:r>
              <a:rPr lang="el-GR" sz="2800" dirty="0" smtClean="0">
                <a:solidFill>
                  <a:srgbClr val="000000"/>
                </a:solidFill>
                <a:latin typeface="Times New Roman" pitchFamily="18" charset="0"/>
                <a:cs typeface="Times New Roman" pitchFamily="18" charset="0"/>
              </a:rPr>
              <a:t>π.χ</a:t>
            </a:r>
            <a:r>
              <a:rPr lang="el-GR" sz="2800" dirty="0">
                <a:solidFill>
                  <a:srgbClr val="000000"/>
                </a:solidFill>
                <a:latin typeface="Times New Roman" pitchFamily="18" charset="0"/>
                <a:cs typeface="Times New Roman" pitchFamily="18" charset="0"/>
              </a:rPr>
              <a:t>. όλα τα δικαιώματα αγοράς της μετοχής ABC με τιμή εξάσκησης 1070 και ημερομηνία λήξης </a:t>
            </a:r>
            <a:r>
              <a:rPr lang="el-GR" sz="2800" dirty="0" smtClean="0">
                <a:solidFill>
                  <a:srgbClr val="000000"/>
                </a:solidFill>
                <a:latin typeface="Times New Roman" pitchFamily="18" charset="0"/>
                <a:cs typeface="Times New Roman" pitchFamily="18" charset="0"/>
              </a:rPr>
              <a:t>Ιανουάριο. </a:t>
            </a:r>
            <a:endParaRPr lang="en-US" sz="2800" dirty="0" smtClean="0">
              <a:solidFill>
                <a:srgbClr val="000000"/>
              </a:solidFill>
              <a:latin typeface="Times New Roman" pitchFamily="18" charset="0"/>
              <a:cs typeface="Times New Roman" pitchFamily="18" charset="0"/>
            </a:endParaRPr>
          </a:p>
          <a:p>
            <a:pPr lvl="1" algn="just">
              <a:spcBef>
                <a:spcPts val="0"/>
              </a:spcBef>
            </a:pPr>
            <a:r>
              <a:rPr lang="el-GR" b="1" dirty="0" smtClean="0">
                <a:solidFill>
                  <a:srgbClr val="000000"/>
                </a:solidFill>
                <a:latin typeface="Times New Roman" pitchFamily="18" charset="0"/>
                <a:cs typeface="Times New Roman" pitchFamily="18" charset="0"/>
              </a:rPr>
              <a:t>Την τιμή του  δείκτη </a:t>
            </a:r>
            <a:r>
              <a:rPr lang="en-US" b="1" dirty="0" smtClean="0">
                <a:solidFill>
                  <a:srgbClr val="000000"/>
                </a:solidFill>
                <a:latin typeface="Times New Roman" pitchFamily="18" charset="0"/>
                <a:cs typeface="Times New Roman" pitchFamily="18" charset="0"/>
              </a:rPr>
              <a:t>FTSE/Large</a:t>
            </a:r>
            <a:r>
              <a:rPr lang="el-GR" b="1" dirty="0" smtClean="0">
                <a:solidFill>
                  <a:srgbClr val="000000"/>
                </a:solidFill>
                <a:latin typeface="Times New Roman" pitchFamily="18" charset="0"/>
                <a:cs typeface="Times New Roman" pitchFamily="18" charset="0"/>
              </a:rPr>
              <a:t> στην τρέχουσα αγορά </a:t>
            </a:r>
            <a:r>
              <a:rPr lang="en-US" b="1" dirty="0" smtClean="0">
                <a:solidFill>
                  <a:srgbClr val="000000"/>
                </a:solidFill>
                <a:latin typeface="Times New Roman" pitchFamily="18" charset="0"/>
                <a:cs typeface="Times New Roman" pitchFamily="18" charset="0"/>
              </a:rPr>
              <a:t> </a:t>
            </a:r>
            <a:r>
              <a:rPr lang="en-GB" b="1" dirty="0" smtClean="0">
                <a:solidFill>
                  <a:srgbClr val="000000"/>
                </a:solidFill>
                <a:latin typeface="Times New Roman" pitchFamily="18" charset="0"/>
              </a:rPr>
              <a:t> </a:t>
            </a:r>
            <a:endParaRPr lang="el-GR" b="1" dirty="0" smtClean="0">
              <a:solidFill>
                <a:srgbClr val="000000"/>
              </a:solidFill>
              <a:latin typeface="Times New Roman" pitchFamily="18" charset="0"/>
            </a:endParaRPr>
          </a:p>
          <a:p>
            <a:pPr lvl="1" algn="just">
              <a:spcBef>
                <a:spcPts val="0"/>
              </a:spcBef>
            </a:pPr>
            <a:endParaRPr lang="el-GR" dirty="0">
              <a:solidFill>
                <a:srgbClr val="000000"/>
              </a:solidFill>
              <a:latin typeface="Times New Roman" pitchFamily="18" charset="0"/>
            </a:endParaRPr>
          </a:p>
          <a:p>
            <a:pPr lvl="1" algn="just">
              <a:spcBef>
                <a:spcPts val="0"/>
              </a:spcBef>
            </a:pPr>
            <a:r>
              <a:rPr lang="el-GR" b="1" dirty="0" smtClean="0">
                <a:solidFill>
                  <a:srgbClr val="000000"/>
                </a:solidFill>
                <a:latin typeface="Times New Roman" pitchFamily="18" charset="0"/>
              </a:rPr>
              <a:t>Τις τιμές των δικαιωμάτων αγοράς (</a:t>
            </a:r>
            <a:r>
              <a:rPr lang="en-US" b="1" dirty="0" smtClean="0">
                <a:solidFill>
                  <a:srgbClr val="000000"/>
                </a:solidFill>
                <a:latin typeface="Times New Roman" pitchFamily="18" charset="0"/>
              </a:rPr>
              <a:t>call options) </a:t>
            </a:r>
            <a:r>
              <a:rPr lang="el-GR" b="1" dirty="0" smtClean="0">
                <a:solidFill>
                  <a:srgbClr val="000000"/>
                </a:solidFill>
                <a:latin typeface="Times New Roman" pitchFamily="18" charset="0"/>
              </a:rPr>
              <a:t>του δείκτη </a:t>
            </a:r>
            <a:r>
              <a:rPr lang="en-US" b="1" dirty="0" smtClean="0">
                <a:solidFill>
                  <a:srgbClr val="000000"/>
                </a:solidFill>
                <a:latin typeface="Times New Roman" pitchFamily="18" charset="0"/>
              </a:rPr>
              <a:t>FTSE/ Large Cap </a:t>
            </a:r>
            <a:r>
              <a:rPr lang="el-GR" b="1" dirty="0" smtClean="0">
                <a:solidFill>
                  <a:srgbClr val="000000"/>
                </a:solidFill>
                <a:latin typeface="Times New Roman" pitchFamily="18" charset="0"/>
              </a:rPr>
              <a:t>για τον</a:t>
            </a:r>
            <a:r>
              <a:rPr lang="en-US" b="1" dirty="0" smtClean="0">
                <a:solidFill>
                  <a:srgbClr val="000000"/>
                </a:solidFill>
                <a:latin typeface="Times New Roman" pitchFamily="18" charset="0"/>
              </a:rPr>
              <a:t> </a:t>
            </a:r>
            <a:r>
              <a:rPr lang="el-GR" b="1" dirty="0" smtClean="0">
                <a:solidFill>
                  <a:srgbClr val="000000"/>
                </a:solidFill>
                <a:latin typeface="Times New Roman" pitchFamily="18" charset="0"/>
              </a:rPr>
              <a:t>μήνα Μάρτιο</a:t>
            </a:r>
            <a:r>
              <a:rPr lang="en-US" b="1" dirty="0" smtClean="0">
                <a:solidFill>
                  <a:srgbClr val="000000"/>
                </a:solidFill>
                <a:latin typeface="Times New Roman" pitchFamily="18" charset="0"/>
              </a:rPr>
              <a:t> </a:t>
            </a:r>
            <a:r>
              <a:rPr lang="el-GR" b="1" dirty="0" smtClean="0">
                <a:solidFill>
                  <a:srgbClr val="000000"/>
                </a:solidFill>
                <a:latin typeface="Times New Roman" pitchFamily="18" charset="0"/>
              </a:rPr>
              <a:t>και τιμή άσκησης 105   </a:t>
            </a:r>
            <a:endParaRPr lang="en-GB" b="1" dirty="0">
              <a:solidFill>
                <a:srgbClr val="000000"/>
              </a:solidFill>
              <a:latin typeface="Times New Roman" pitchFamily="18" charset="0"/>
            </a:endParaRPr>
          </a:p>
        </p:txBody>
      </p:sp>
      <p:graphicFrame>
        <p:nvGraphicFramePr>
          <p:cNvPr id="3" name="Πίνακας 2"/>
          <p:cNvGraphicFramePr>
            <a:graphicFrameLocks noGrp="1"/>
          </p:cNvGraphicFramePr>
          <p:nvPr>
            <p:extLst>
              <p:ext uri="{D42A27DB-BD31-4B8C-83A1-F6EECF244321}">
                <p14:modId xmlns:p14="http://schemas.microsoft.com/office/powerpoint/2010/main" xmlns="" val="1114437991"/>
              </p:ext>
            </p:extLst>
          </p:nvPr>
        </p:nvGraphicFramePr>
        <p:xfrm>
          <a:off x="2555776" y="2852936"/>
          <a:ext cx="5256583" cy="622300"/>
        </p:xfrm>
        <a:graphic>
          <a:graphicData uri="http://schemas.openxmlformats.org/drawingml/2006/table">
            <a:tbl>
              <a:tblPr>
                <a:tableStyleId>{5C22544A-7EE6-4342-B048-85BDC9FD1C3A}</a:tableStyleId>
              </a:tblPr>
              <a:tblGrid>
                <a:gridCol w="2655387"/>
                <a:gridCol w="1300598"/>
                <a:gridCol w="1300598"/>
              </a:tblGrid>
              <a:tr h="216024">
                <a:tc>
                  <a:txBody>
                    <a:bodyPr/>
                    <a:lstStyle/>
                    <a:p>
                      <a:pPr algn="l" fontAlgn="ctr"/>
                      <a:r>
                        <a:rPr lang="el-GR" sz="2000" u="none" strike="noStrike" dirty="0">
                          <a:effectLst/>
                        </a:rPr>
                        <a:t>ΔΕΙΚΤΗΣ</a:t>
                      </a:r>
                      <a:endParaRPr lang="el-GR" sz="2000" b="1" i="0" u="none" strike="noStrike" dirty="0">
                        <a:solidFill>
                          <a:srgbClr val="222222"/>
                        </a:solidFill>
                        <a:effectLst/>
                        <a:latin typeface="Arial"/>
                      </a:endParaRPr>
                    </a:p>
                  </a:txBody>
                  <a:tcPr marL="6350" marR="6350" marT="6350" marB="0" anchor="ctr"/>
                </a:tc>
                <a:tc>
                  <a:txBody>
                    <a:bodyPr/>
                    <a:lstStyle/>
                    <a:p>
                      <a:pPr algn="ctr" fontAlgn="ctr"/>
                      <a:r>
                        <a:rPr lang="el-GR" sz="2000" u="none" strike="noStrike" dirty="0">
                          <a:effectLst/>
                        </a:rPr>
                        <a:t>ΤΙΜΗ</a:t>
                      </a:r>
                      <a:endParaRPr lang="el-GR" sz="2000" b="1" i="0" u="none" strike="noStrike" dirty="0">
                        <a:solidFill>
                          <a:srgbClr val="222222"/>
                        </a:solidFill>
                        <a:effectLst/>
                        <a:latin typeface="Arial"/>
                      </a:endParaRPr>
                    </a:p>
                  </a:txBody>
                  <a:tcPr marL="6350" marR="6350" marT="6350" marB="0" anchor="ctr"/>
                </a:tc>
                <a:tc>
                  <a:txBody>
                    <a:bodyPr/>
                    <a:lstStyle/>
                    <a:p>
                      <a:pPr algn="ctr" fontAlgn="ctr"/>
                      <a:r>
                        <a:rPr lang="el-GR" sz="2000" u="none" strike="noStrike">
                          <a:effectLst/>
                        </a:rPr>
                        <a:t>ΔΙΑΦ.%</a:t>
                      </a:r>
                      <a:endParaRPr lang="el-GR" sz="2000" b="1" i="0" u="none" strike="noStrike">
                        <a:solidFill>
                          <a:srgbClr val="222222"/>
                        </a:solidFill>
                        <a:effectLst/>
                        <a:latin typeface="Arial"/>
                      </a:endParaRPr>
                    </a:p>
                  </a:txBody>
                  <a:tcPr marL="6350" marR="6350" marT="6350" marB="0" anchor="ctr"/>
                </a:tc>
              </a:tr>
              <a:tr h="216024">
                <a:tc>
                  <a:txBody>
                    <a:bodyPr/>
                    <a:lstStyle/>
                    <a:p>
                      <a:pPr algn="l" fontAlgn="ctr"/>
                      <a:r>
                        <a:rPr lang="en-US" sz="2000" u="sng" strike="noStrike" dirty="0">
                          <a:effectLst/>
                          <a:hlinkClick r:id="rId3"/>
                        </a:rPr>
                        <a:t>FTSE/</a:t>
                      </a:r>
                      <a:r>
                        <a:rPr lang="el-GR" sz="2000" u="sng" strike="noStrike" dirty="0">
                          <a:effectLst/>
                          <a:hlinkClick r:id="rId3"/>
                        </a:rPr>
                        <a:t>ΧΑ </a:t>
                      </a:r>
                      <a:r>
                        <a:rPr lang="en-US" sz="2000" u="sng" strike="noStrike" dirty="0">
                          <a:effectLst/>
                          <a:hlinkClick r:id="rId3"/>
                        </a:rPr>
                        <a:t>LARGE CAP </a:t>
                      </a:r>
                      <a:endParaRPr lang="en-US" sz="2000" b="0" i="0" u="sng" strike="noStrike" dirty="0">
                        <a:solidFill>
                          <a:srgbClr val="0000FF"/>
                        </a:solidFill>
                        <a:effectLst/>
                        <a:latin typeface="Calibri"/>
                      </a:endParaRPr>
                    </a:p>
                  </a:txBody>
                  <a:tcPr marL="6350" marR="6350" marT="6350" marB="0" anchor="ctr"/>
                </a:tc>
                <a:tc>
                  <a:txBody>
                    <a:bodyPr/>
                    <a:lstStyle/>
                    <a:p>
                      <a:pPr algn="r" fontAlgn="ctr"/>
                      <a:r>
                        <a:rPr lang="el-GR" sz="2000" u="none" strike="noStrike" dirty="0">
                          <a:effectLst/>
                        </a:rPr>
                        <a:t>132,68</a:t>
                      </a:r>
                      <a:endParaRPr lang="el-GR" sz="2000" b="0" i="0" u="none" strike="noStrike" dirty="0">
                        <a:solidFill>
                          <a:srgbClr val="008000"/>
                        </a:solidFill>
                        <a:effectLst/>
                        <a:latin typeface="Arial"/>
                      </a:endParaRPr>
                    </a:p>
                  </a:txBody>
                  <a:tcPr marL="6350" marR="6350" marT="6350" marB="0" anchor="ctr"/>
                </a:tc>
                <a:tc>
                  <a:txBody>
                    <a:bodyPr/>
                    <a:lstStyle/>
                    <a:p>
                      <a:pPr algn="r" fontAlgn="ctr"/>
                      <a:r>
                        <a:rPr lang="el-GR" sz="2000" u="none" strike="noStrike" dirty="0">
                          <a:effectLst/>
                        </a:rPr>
                        <a:t>1,65%</a:t>
                      </a:r>
                      <a:endParaRPr lang="el-GR" sz="2000" b="0" i="0" u="none" strike="noStrike" dirty="0">
                        <a:solidFill>
                          <a:srgbClr val="008000"/>
                        </a:solidFill>
                        <a:effectLst/>
                        <a:latin typeface="Arial"/>
                      </a:endParaRPr>
                    </a:p>
                  </a:txBody>
                  <a:tcPr marL="6350" marR="6350" marT="6350" marB="0" anchor="ctr"/>
                </a:tc>
              </a:tr>
            </a:tbl>
          </a:graphicData>
        </a:graphic>
      </p:graphicFrame>
      <p:graphicFrame>
        <p:nvGraphicFramePr>
          <p:cNvPr id="7" name="Πίνακας 6"/>
          <p:cNvGraphicFramePr>
            <a:graphicFrameLocks noGrp="1"/>
          </p:cNvGraphicFramePr>
          <p:nvPr>
            <p:extLst>
              <p:ext uri="{D42A27DB-BD31-4B8C-83A1-F6EECF244321}">
                <p14:modId xmlns:p14="http://schemas.microsoft.com/office/powerpoint/2010/main" xmlns="" val="795281281"/>
              </p:ext>
            </p:extLst>
          </p:nvPr>
        </p:nvGraphicFramePr>
        <p:xfrm>
          <a:off x="-4688" y="5132070"/>
          <a:ext cx="9115032" cy="1725930"/>
        </p:xfrm>
        <a:graphic>
          <a:graphicData uri="http://schemas.openxmlformats.org/drawingml/2006/table">
            <a:tbl>
              <a:tblPr>
                <a:tableStyleId>{5C22544A-7EE6-4342-B048-85BDC9FD1C3A}</a:tableStyleId>
              </a:tblPr>
              <a:tblGrid>
                <a:gridCol w="1267112"/>
                <a:gridCol w="980990"/>
                <a:gridCol w="980990"/>
                <a:gridCol w="980990"/>
                <a:gridCol w="980990"/>
                <a:gridCol w="980990"/>
                <a:gridCol w="980990"/>
                <a:gridCol w="980990"/>
                <a:gridCol w="980990"/>
              </a:tblGrid>
              <a:tr h="278130">
                <a:tc gridSpan="2">
                  <a:txBody>
                    <a:bodyPr/>
                    <a:lstStyle/>
                    <a:p>
                      <a:pPr algn="l" fontAlgn="b"/>
                      <a:r>
                        <a:rPr lang="en-US" sz="1800" u="none" strike="noStrike" dirty="0" smtClean="0">
                          <a:effectLst/>
                        </a:rPr>
                        <a:t>FTSE16C105</a:t>
                      </a:r>
                      <a:endParaRPr lang="en-US" sz="1800" b="0" i="0" u="none" strike="noStrike" dirty="0">
                        <a:solidFill>
                          <a:srgbClr val="000000"/>
                        </a:solidFill>
                        <a:effectLst/>
                        <a:latin typeface="Calibri"/>
                      </a:endParaRPr>
                    </a:p>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hMerge="1">
                  <a:txBody>
                    <a:bodyPr/>
                    <a:lstStyle/>
                    <a:p>
                      <a:pPr algn="l" fontAlgn="b"/>
                      <a:endParaRPr lang="el-GR" sz="16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r>
              <a:tr h="593786">
                <a:tc>
                  <a:txBody>
                    <a:bodyPr/>
                    <a:lstStyle/>
                    <a:p>
                      <a:pPr algn="l" fontAlgn="b"/>
                      <a:r>
                        <a:rPr lang="en-US" sz="1800" u="none" strike="noStrike" dirty="0">
                          <a:effectLst/>
                        </a:rPr>
                        <a:t>Date</a:t>
                      </a:r>
                      <a:endParaRPr lang="en-US" sz="18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Closing Price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 Change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Volume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Max</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Min</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a:effectLst/>
                        </a:rPr>
                        <a:t>Trades</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Fixing Price</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Open Interest</a:t>
                      </a:r>
                      <a:endParaRPr lang="en-US" sz="2000" b="0" i="0" u="none" strike="noStrike">
                        <a:solidFill>
                          <a:srgbClr val="000000"/>
                        </a:solidFill>
                        <a:effectLst/>
                        <a:latin typeface="Calibri"/>
                      </a:endParaRPr>
                    </a:p>
                  </a:txBody>
                  <a:tcPr marL="6350" marR="6350" marT="6350" marB="0" anchor="b"/>
                </a:tc>
              </a:tr>
              <a:tr h="535019">
                <a:tc>
                  <a:txBody>
                    <a:bodyPr/>
                    <a:lstStyle/>
                    <a:p>
                      <a:pPr algn="l" fontAlgn="b"/>
                      <a:r>
                        <a:rPr lang="en-US" sz="1800" u="none" strike="noStrike" dirty="0">
                          <a:effectLst/>
                        </a:rPr>
                        <a:t>Feb 18, 2016</a:t>
                      </a:r>
                      <a:endParaRPr lang="en-US" sz="18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a:effectLst/>
                        </a:rPr>
                        <a:t>14.29</a:t>
                      </a:r>
                      <a:endParaRPr lang="el-GR" sz="2000" b="0" i="0" u="none" strike="noStrike">
                        <a:solidFill>
                          <a:srgbClr val="000000"/>
                        </a:solidFill>
                        <a:effectLst/>
                        <a:latin typeface="Calibri"/>
                      </a:endParaRPr>
                    </a:p>
                  </a:txBody>
                  <a:tcPr marL="6350" marR="6350" marT="6350" marB="0" anchor="b"/>
                </a:tc>
                <a:tc>
                  <a:txBody>
                    <a:bodyPr/>
                    <a:lstStyle/>
                    <a:p>
                      <a:pPr algn="ctr" fontAlgn="b"/>
                      <a:r>
                        <a:rPr lang="el-GR" sz="2000" u="none" strike="noStrike" dirty="0">
                          <a:effectLst/>
                        </a:rPr>
                        <a:t>90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31</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29</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4</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28.25</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170</a:t>
                      </a:r>
                      <a:endParaRPr lang="el-GR" sz="2000" b="0" i="0" u="none" strike="noStrike" dirty="0">
                        <a:solidFill>
                          <a:srgbClr val="000000"/>
                        </a:solidFill>
                        <a:effectLst/>
                        <a:latin typeface="Calibri"/>
                      </a:endParaRPr>
                    </a:p>
                  </a:txBody>
                  <a:tcPr marL="6350" marR="6350" marT="6350" marB="0" anchor="b"/>
                </a:tc>
              </a:tr>
            </a:tbl>
          </a:graphicData>
        </a:graphic>
      </p:graphicFrame>
    </p:spTree>
    <p:extLst>
      <p:ext uri="{BB962C8B-B14F-4D97-AF65-F5344CB8AC3E}">
        <p14:creationId xmlns:p14="http://schemas.microsoft.com/office/powerpoint/2010/main" xmlns="" val="3432831052"/>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5331">
                                            <p:txEl>
                                              <p:pRg st="0" end="0"/>
                                            </p:txEl>
                                          </p:spTgt>
                                        </p:tgtEl>
                                        <p:attrNameLst>
                                          <p:attrName>style.visibility</p:attrName>
                                        </p:attrNameLst>
                                      </p:cBhvr>
                                      <p:to>
                                        <p:strVal val="visible"/>
                                      </p:to>
                                    </p:set>
                                    <p:animEffect transition="in" filter="dissolve">
                                      <p:cBhvr>
                                        <p:cTn id="7" dur="500"/>
                                        <p:tgtEl>
                                          <p:spTgt spid="3553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5331">
                                            <p:txEl>
                                              <p:pRg st="1" end="1"/>
                                            </p:txEl>
                                          </p:spTgt>
                                        </p:tgtEl>
                                        <p:attrNameLst>
                                          <p:attrName>style.visibility</p:attrName>
                                        </p:attrNameLst>
                                      </p:cBhvr>
                                      <p:to>
                                        <p:strVal val="visible"/>
                                      </p:to>
                                    </p:set>
                                    <p:animEffect transition="in" filter="dissolve">
                                      <p:cBhvr>
                                        <p:cTn id="12" dur="500"/>
                                        <p:tgtEl>
                                          <p:spTgt spid="355331">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55331">
                                            <p:txEl>
                                              <p:pRg st="2" end="2"/>
                                            </p:txEl>
                                          </p:spTgt>
                                        </p:tgtEl>
                                        <p:attrNameLst>
                                          <p:attrName>style.visibility</p:attrName>
                                        </p:attrNameLst>
                                      </p:cBhvr>
                                      <p:to>
                                        <p:strVal val="visible"/>
                                      </p:to>
                                    </p:set>
                                    <p:animEffect transition="in" filter="dissolve">
                                      <p:cBhvr>
                                        <p:cTn id="15" dur="500"/>
                                        <p:tgtEl>
                                          <p:spTgt spid="355331">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55331">
                                            <p:txEl>
                                              <p:pRg st="4" end="4"/>
                                            </p:txEl>
                                          </p:spTgt>
                                        </p:tgtEl>
                                        <p:attrNameLst>
                                          <p:attrName>style.visibility</p:attrName>
                                        </p:attrNameLst>
                                      </p:cBhvr>
                                      <p:to>
                                        <p:strVal val="visible"/>
                                      </p:to>
                                    </p:set>
                                    <p:animEffect transition="in" filter="dissolve">
                                      <p:cBhvr>
                                        <p:cTn id="18" dur="500"/>
                                        <p:tgtEl>
                                          <p:spTgt spid="3553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97340084-B2E9-46F5-8EE5-60C860D4D52D}" type="slidenum">
              <a:rPr lang="en-US"/>
              <a:pPr/>
              <a:t>6</a:t>
            </a:fld>
            <a:endParaRPr lang="en-US"/>
          </a:p>
        </p:txBody>
      </p:sp>
      <p:sp>
        <p:nvSpPr>
          <p:cNvPr id="355331" name="Rectangle 3"/>
          <p:cNvSpPr>
            <a:spLocks noGrp="1" noChangeArrowheads="1"/>
          </p:cNvSpPr>
          <p:nvPr>
            <p:ph idx="1"/>
          </p:nvPr>
        </p:nvSpPr>
        <p:spPr>
          <a:xfrm>
            <a:off x="0" y="9252"/>
            <a:ext cx="9144000" cy="5579988"/>
          </a:xfrm>
          <a:solidFill>
            <a:schemeClr val="bg1"/>
          </a:solidFill>
        </p:spPr>
        <p:txBody>
          <a:bodyPr/>
          <a:lstStyle/>
          <a:p>
            <a:pPr algn="just"/>
            <a:r>
              <a:rPr lang="el-GR" b="1" dirty="0">
                <a:solidFill>
                  <a:srgbClr val="FF0000"/>
                </a:solidFill>
                <a:latin typeface="Times New Roman" pitchFamily="18" charset="0"/>
                <a:cs typeface="Times New Roman" pitchFamily="18" charset="0"/>
              </a:rPr>
              <a:t>Σειρά Δικαιώματος </a:t>
            </a:r>
            <a:r>
              <a:rPr lang="en-US" b="1" dirty="0">
                <a:solidFill>
                  <a:srgbClr val="FF0000"/>
                </a:solidFill>
                <a:latin typeface="Times New Roman" pitchFamily="18" charset="0"/>
                <a:cs typeface="Times New Roman" pitchFamily="18" charset="0"/>
              </a:rPr>
              <a:t>FTSE16C105</a:t>
            </a:r>
          </a:p>
          <a:p>
            <a:pPr lvl="1" algn="just"/>
            <a:r>
              <a:rPr lang="en-US" b="1" dirty="0" smtClean="0">
                <a:solidFill>
                  <a:srgbClr val="0000FF"/>
                </a:solidFill>
                <a:latin typeface="Times New Roman" pitchFamily="18" charset="0"/>
                <a:cs typeface="Times New Roman" pitchFamily="18" charset="0"/>
              </a:rPr>
              <a:t>FTSE: </a:t>
            </a:r>
            <a:r>
              <a:rPr lang="el-GR" b="1" dirty="0" smtClean="0">
                <a:solidFill>
                  <a:srgbClr val="000000"/>
                </a:solidFill>
                <a:latin typeface="Times New Roman" pitchFamily="18" charset="0"/>
                <a:cs typeface="Times New Roman" pitchFamily="18" charset="0"/>
              </a:rPr>
              <a:t>Δικαιώματα του Δείκτη </a:t>
            </a:r>
            <a:r>
              <a:rPr lang="en-US" b="1" dirty="0" smtClean="0">
                <a:solidFill>
                  <a:srgbClr val="000000"/>
                </a:solidFill>
                <a:latin typeface="Times New Roman" pitchFamily="18" charset="0"/>
                <a:cs typeface="Times New Roman" pitchFamily="18" charset="0"/>
              </a:rPr>
              <a:t>FTSE/ Large Cap </a:t>
            </a:r>
          </a:p>
          <a:p>
            <a:pPr lvl="1" algn="just"/>
            <a:r>
              <a:rPr lang="en-US" b="1" dirty="0" smtClean="0">
                <a:solidFill>
                  <a:srgbClr val="0000FF"/>
                </a:solidFill>
                <a:latin typeface="Times New Roman" pitchFamily="18" charset="0"/>
                <a:cs typeface="Times New Roman" pitchFamily="18" charset="0"/>
              </a:rPr>
              <a:t>16</a:t>
            </a:r>
            <a:r>
              <a:rPr lang="el-GR" b="1" dirty="0" smtClean="0">
                <a:solidFill>
                  <a:srgbClr val="0000FF"/>
                </a:solidFill>
                <a:latin typeface="Times New Roman" pitchFamily="18" charset="0"/>
                <a:cs typeface="Times New Roman" pitchFamily="18" charset="0"/>
              </a:rPr>
              <a:t> </a:t>
            </a:r>
            <a:r>
              <a:rPr lang="en-US" b="1" dirty="0" smtClean="0">
                <a:solidFill>
                  <a:srgbClr val="0000FF"/>
                </a:solidFill>
                <a:latin typeface="Times New Roman" pitchFamily="18" charset="0"/>
                <a:cs typeface="Times New Roman" pitchFamily="18" charset="0"/>
              </a:rPr>
              <a:t>:</a:t>
            </a:r>
            <a:r>
              <a:rPr lang="el-GR" b="1" dirty="0" smtClean="0">
                <a:solidFill>
                  <a:srgbClr val="0000FF"/>
                </a:solidFill>
                <a:latin typeface="Times New Roman" pitchFamily="18" charset="0"/>
                <a:cs typeface="Times New Roman" pitchFamily="18" charset="0"/>
              </a:rPr>
              <a:t> </a:t>
            </a:r>
            <a:r>
              <a:rPr lang="el-GR" b="1" dirty="0">
                <a:solidFill>
                  <a:srgbClr val="000000"/>
                </a:solidFill>
                <a:latin typeface="Times New Roman" pitchFamily="18" charset="0"/>
                <a:cs typeface="Times New Roman" pitchFamily="18" charset="0"/>
              </a:rPr>
              <a:t>για το έτος 2016 </a:t>
            </a:r>
          </a:p>
          <a:p>
            <a:pPr lvl="1" algn="just"/>
            <a:r>
              <a:rPr lang="en-US" b="1" dirty="0" smtClean="0">
                <a:solidFill>
                  <a:srgbClr val="0000FF"/>
                </a:solidFill>
                <a:latin typeface="Times New Roman" pitchFamily="18" charset="0"/>
                <a:cs typeface="Times New Roman" pitchFamily="18" charset="0"/>
              </a:rPr>
              <a:t>C</a:t>
            </a:r>
            <a:r>
              <a:rPr lang="el-GR" b="1" dirty="0" smtClean="0">
                <a:solidFill>
                  <a:srgbClr val="0000FF"/>
                </a:solidFill>
                <a:latin typeface="Times New Roman" pitchFamily="18" charset="0"/>
                <a:cs typeface="Times New Roman" pitchFamily="18" charset="0"/>
              </a:rPr>
              <a:t> </a:t>
            </a:r>
            <a:r>
              <a:rPr lang="en-US" b="1" dirty="0" smtClean="0">
                <a:solidFill>
                  <a:srgbClr val="0000FF"/>
                </a:solidFill>
                <a:latin typeface="Times New Roman" pitchFamily="18" charset="0"/>
                <a:cs typeface="Times New Roman" pitchFamily="18" charset="0"/>
              </a:rPr>
              <a:t>:</a:t>
            </a:r>
            <a:r>
              <a:rPr lang="el-GR" b="1" dirty="0" smtClean="0">
                <a:solidFill>
                  <a:srgbClr val="0000FF"/>
                </a:solidFill>
                <a:latin typeface="Times New Roman" pitchFamily="18" charset="0"/>
                <a:cs typeface="Times New Roman" pitchFamily="18" charset="0"/>
              </a:rPr>
              <a:t> </a:t>
            </a:r>
            <a:r>
              <a:rPr lang="el-GR" b="1" dirty="0">
                <a:solidFill>
                  <a:srgbClr val="000000"/>
                </a:solidFill>
                <a:latin typeface="Times New Roman" pitchFamily="18" charset="0"/>
                <a:cs typeface="Times New Roman" pitchFamily="18" charset="0"/>
              </a:rPr>
              <a:t>για τον τρίτο μήνα (</a:t>
            </a:r>
            <a:r>
              <a:rPr lang="en-US" b="1" dirty="0">
                <a:solidFill>
                  <a:srgbClr val="000000"/>
                </a:solidFill>
                <a:latin typeface="Times New Roman" pitchFamily="18" charset="0"/>
                <a:cs typeface="Times New Roman" pitchFamily="18" charset="0"/>
              </a:rPr>
              <a:t>A , B, C)</a:t>
            </a:r>
            <a:r>
              <a:rPr lang="el-GR" b="1" dirty="0">
                <a:solidFill>
                  <a:srgbClr val="000000"/>
                </a:solidFill>
                <a:latin typeface="Times New Roman" pitchFamily="18" charset="0"/>
                <a:cs typeface="Times New Roman" pitchFamily="18" charset="0"/>
              </a:rPr>
              <a:t> – Μάρτιο</a:t>
            </a:r>
            <a:endParaRPr lang="en-US" b="1" dirty="0">
              <a:solidFill>
                <a:srgbClr val="000000"/>
              </a:solidFill>
              <a:latin typeface="Times New Roman" pitchFamily="18" charset="0"/>
              <a:cs typeface="Times New Roman" pitchFamily="18" charset="0"/>
            </a:endParaRPr>
          </a:p>
          <a:p>
            <a:pPr lvl="1" algn="just"/>
            <a:r>
              <a:rPr lang="el-GR" b="1" dirty="0" smtClean="0">
                <a:solidFill>
                  <a:srgbClr val="0000FF"/>
                </a:solidFill>
                <a:latin typeface="Times New Roman" pitchFamily="18" charset="0"/>
                <a:cs typeface="Times New Roman" pitchFamily="18" charset="0"/>
              </a:rPr>
              <a:t> </a:t>
            </a:r>
            <a:r>
              <a:rPr lang="en-US" b="1" dirty="0" smtClean="0">
                <a:solidFill>
                  <a:srgbClr val="0000FF"/>
                </a:solidFill>
                <a:latin typeface="Times New Roman" pitchFamily="18" charset="0"/>
                <a:cs typeface="Times New Roman" pitchFamily="18" charset="0"/>
              </a:rPr>
              <a:t>105: </a:t>
            </a:r>
            <a:r>
              <a:rPr lang="el-GR" b="1" dirty="0">
                <a:solidFill>
                  <a:srgbClr val="000000"/>
                </a:solidFill>
                <a:latin typeface="Times New Roman" pitchFamily="18" charset="0"/>
                <a:cs typeface="Times New Roman" pitchFamily="18" charset="0"/>
              </a:rPr>
              <a:t>τιμή άσκησης 105 </a:t>
            </a:r>
          </a:p>
          <a:p>
            <a:pPr lvl="2" algn="just"/>
            <a:r>
              <a:rPr lang="el-GR" sz="2800" b="1" dirty="0">
                <a:solidFill>
                  <a:srgbClr val="000000"/>
                </a:solidFill>
                <a:latin typeface="Times New Roman" pitchFamily="18" charset="0"/>
                <a:cs typeface="Times New Roman" pitchFamily="18" charset="0"/>
              </a:rPr>
              <a:t>σ</a:t>
            </a:r>
            <a:r>
              <a:rPr lang="el-GR" sz="2800" b="1" dirty="0" smtClean="0">
                <a:solidFill>
                  <a:srgbClr val="000000"/>
                </a:solidFill>
                <a:latin typeface="Times New Roman" pitchFamily="18" charset="0"/>
                <a:cs typeface="Times New Roman" pitchFamily="18" charset="0"/>
              </a:rPr>
              <a:t>τη λήξη του δικαιώματος, </a:t>
            </a:r>
          </a:p>
          <a:p>
            <a:pPr lvl="3" algn="just"/>
            <a:r>
              <a:rPr lang="el-GR" sz="2400" b="1" dirty="0" smtClean="0">
                <a:solidFill>
                  <a:srgbClr val="000000"/>
                </a:solidFill>
                <a:latin typeface="Times New Roman" pitchFamily="18" charset="0"/>
                <a:cs typeface="Times New Roman" pitchFamily="18" charset="0"/>
              </a:rPr>
              <a:t>τρίτη Παρασκευή του μήνα λήξης, 18 Μαρτίου 2016, </a:t>
            </a:r>
          </a:p>
          <a:p>
            <a:pPr lvl="2" algn="just"/>
            <a:r>
              <a:rPr lang="el-GR" sz="2800" b="1" dirty="0" smtClean="0">
                <a:solidFill>
                  <a:srgbClr val="000000"/>
                </a:solidFill>
                <a:latin typeface="Times New Roman" pitchFamily="18" charset="0"/>
                <a:cs typeface="Times New Roman" pitchFamily="18" charset="0"/>
              </a:rPr>
              <a:t>ο κάτοχος του  δικαιώματος θα ασκήσει το δικαίωμα  εφόσον ο δείκτης της τρέχουσας αγοράς είναι πάνω από την τιμή 105.      </a:t>
            </a:r>
            <a:endParaRPr lang="en-US" sz="2800" b="1" dirty="0" smtClean="0">
              <a:solidFill>
                <a:srgbClr val="000000"/>
              </a:solidFill>
              <a:latin typeface="Times New Roman" pitchFamily="18" charset="0"/>
              <a:cs typeface="Times New Roman" pitchFamily="18" charset="0"/>
            </a:endParaRPr>
          </a:p>
        </p:txBody>
      </p:sp>
      <p:graphicFrame>
        <p:nvGraphicFramePr>
          <p:cNvPr id="7" name="Πίνακας 6"/>
          <p:cNvGraphicFramePr>
            <a:graphicFrameLocks noGrp="1"/>
          </p:cNvGraphicFramePr>
          <p:nvPr>
            <p:extLst>
              <p:ext uri="{D42A27DB-BD31-4B8C-83A1-F6EECF244321}">
                <p14:modId xmlns:p14="http://schemas.microsoft.com/office/powerpoint/2010/main" xmlns="" val="2903785918"/>
              </p:ext>
            </p:extLst>
          </p:nvPr>
        </p:nvGraphicFramePr>
        <p:xfrm>
          <a:off x="-4688" y="5132070"/>
          <a:ext cx="9115032" cy="1725930"/>
        </p:xfrm>
        <a:graphic>
          <a:graphicData uri="http://schemas.openxmlformats.org/drawingml/2006/table">
            <a:tbl>
              <a:tblPr>
                <a:tableStyleId>{5C22544A-7EE6-4342-B048-85BDC9FD1C3A}</a:tableStyleId>
              </a:tblPr>
              <a:tblGrid>
                <a:gridCol w="1267112"/>
                <a:gridCol w="980990"/>
                <a:gridCol w="980990"/>
                <a:gridCol w="980990"/>
                <a:gridCol w="980990"/>
                <a:gridCol w="980990"/>
                <a:gridCol w="980990"/>
                <a:gridCol w="980990"/>
                <a:gridCol w="980990"/>
              </a:tblGrid>
              <a:tr h="278130">
                <a:tc gridSpan="2">
                  <a:txBody>
                    <a:bodyPr/>
                    <a:lstStyle/>
                    <a:p>
                      <a:pPr algn="l" fontAlgn="b"/>
                      <a:r>
                        <a:rPr lang="en-US" sz="1800" u="none" strike="noStrike" dirty="0" smtClean="0">
                          <a:effectLst/>
                        </a:rPr>
                        <a:t>FTSE16C105</a:t>
                      </a:r>
                      <a:endParaRPr lang="en-US" sz="1800" b="0" i="0" u="none" strike="noStrike" dirty="0">
                        <a:solidFill>
                          <a:srgbClr val="000000"/>
                        </a:solidFill>
                        <a:effectLst/>
                        <a:latin typeface="Calibri"/>
                      </a:endParaRPr>
                    </a:p>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hMerge="1">
                  <a:txBody>
                    <a:bodyPr/>
                    <a:lstStyle/>
                    <a:p>
                      <a:pPr algn="l" fontAlgn="b"/>
                      <a:endParaRPr lang="el-GR" sz="16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r>
              <a:tr h="593786">
                <a:tc>
                  <a:txBody>
                    <a:bodyPr/>
                    <a:lstStyle/>
                    <a:p>
                      <a:pPr algn="l" fontAlgn="b"/>
                      <a:r>
                        <a:rPr lang="en-US" sz="1800" u="none" strike="noStrike" dirty="0">
                          <a:effectLst/>
                        </a:rPr>
                        <a:t>Date</a:t>
                      </a:r>
                      <a:endParaRPr lang="en-US" sz="18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Closing Price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 Change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Volume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Max</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Min</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a:effectLst/>
                        </a:rPr>
                        <a:t>Trades</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Fixing Price</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Open Interest</a:t>
                      </a:r>
                      <a:endParaRPr lang="en-US" sz="2000" b="0" i="0" u="none" strike="noStrike">
                        <a:solidFill>
                          <a:srgbClr val="000000"/>
                        </a:solidFill>
                        <a:effectLst/>
                        <a:latin typeface="Calibri"/>
                      </a:endParaRPr>
                    </a:p>
                  </a:txBody>
                  <a:tcPr marL="6350" marR="6350" marT="6350" marB="0" anchor="b"/>
                </a:tc>
              </a:tr>
              <a:tr h="535019">
                <a:tc>
                  <a:txBody>
                    <a:bodyPr/>
                    <a:lstStyle/>
                    <a:p>
                      <a:pPr algn="l" fontAlgn="b"/>
                      <a:r>
                        <a:rPr lang="en-US" sz="1800" u="none" strike="noStrike" dirty="0">
                          <a:effectLst/>
                        </a:rPr>
                        <a:t>Feb 18, 2016</a:t>
                      </a:r>
                      <a:endParaRPr lang="en-US" sz="18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a:effectLst/>
                        </a:rPr>
                        <a:t>14.29</a:t>
                      </a:r>
                      <a:endParaRPr lang="el-GR" sz="2000" b="0" i="0" u="none" strike="noStrike">
                        <a:solidFill>
                          <a:srgbClr val="000000"/>
                        </a:solidFill>
                        <a:effectLst/>
                        <a:latin typeface="Calibri"/>
                      </a:endParaRPr>
                    </a:p>
                  </a:txBody>
                  <a:tcPr marL="6350" marR="6350" marT="6350" marB="0" anchor="b"/>
                </a:tc>
                <a:tc>
                  <a:txBody>
                    <a:bodyPr/>
                    <a:lstStyle/>
                    <a:p>
                      <a:pPr algn="ctr" fontAlgn="b"/>
                      <a:r>
                        <a:rPr lang="el-GR" sz="2000" u="none" strike="noStrike" dirty="0">
                          <a:effectLst/>
                        </a:rPr>
                        <a:t>90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31</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29</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4</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28.25</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170</a:t>
                      </a:r>
                      <a:endParaRPr lang="el-GR" sz="2000" b="0" i="0" u="none" strike="noStrike" dirty="0">
                        <a:solidFill>
                          <a:srgbClr val="000000"/>
                        </a:solidFill>
                        <a:effectLst/>
                        <a:latin typeface="Calibri"/>
                      </a:endParaRPr>
                    </a:p>
                  </a:txBody>
                  <a:tcPr marL="6350" marR="6350" marT="6350" marB="0" anchor="b"/>
                </a:tc>
              </a:tr>
            </a:tbl>
          </a:graphicData>
        </a:graphic>
      </p:graphicFrame>
    </p:spTree>
    <p:extLst>
      <p:ext uri="{BB962C8B-B14F-4D97-AF65-F5344CB8AC3E}">
        <p14:creationId xmlns:p14="http://schemas.microsoft.com/office/powerpoint/2010/main" xmlns="" val="364957220"/>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5331">
                                            <p:txEl>
                                              <p:pRg st="0" end="0"/>
                                            </p:txEl>
                                          </p:spTgt>
                                        </p:tgtEl>
                                        <p:attrNameLst>
                                          <p:attrName>style.visibility</p:attrName>
                                        </p:attrNameLst>
                                      </p:cBhvr>
                                      <p:to>
                                        <p:strVal val="visible"/>
                                      </p:to>
                                    </p:set>
                                    <p:animEffect transition="in" filter="dissolve">
                                      <p:cBhvr>
                                        <p:cTn id="7" dur="500"/>
                                        <p:tgtEl>
                                          <p:spTgt spid="35533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55331">
                                            <p:txEl>
                                              <p:pRg st="1" end="1"/>
                                            </p:txEl>
                                          </p:spTgt>
                                        </p:tgtEl>
                                        <p:attrNameLst>
                                          <p:attrName>style.visibility</p:attrName>
                                        </p:attrNameLst>
                                      </p:cBhvr>
                                      <p:to>
                                        <p:strVal val="visible"/>
                                      </p:to>
                                    </p:set>
                                    <p:animEffect transition="in" filter="dissolve">
                                      <p:cBhvr>
                                        <p:cTn id="10" dur="500"/>
                                        <p:tgtEl>
                                          <p:spTgt spid="355331">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55331">
                                            <p:txEl>
                                              <p:pRg st="2" end="2"/>
                                            </p:txEl>
                                          </p:spTgt>
                                        </p:tgtEl>
                                        <p:attrNameLst>
                                          <p:attrName>style.visibility</p:attrName>
                                        </p:attrNameLst>
                                      </p:cBhvr>
                                      <p:to>
                                        <p:strVal val="visible"/>
                                      </p:to>
                                    </p:set>
                                    <p:animEffect transition="in" filter="dissolve">
                                      <p:cBhvr>
                                        <p:cTn id="13" dur="500"/>
                                        <p:tgtEl>
                                          <p:spTgt spid="355331">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55331">
                                            <p:txEl>
                                              <p:pRg st="3" end="3"/>
                                            </p:txEl>
                                          </p:spTgt>
                                        </p:tgtEl>
                                        <p:attrNameLst>
                                          <p:attrName>style.visibility</p:attrName>
                                        </p:attrNameLst>
                                      </p:cBhvr>
                                      <p:to>
                                        <p:strVal val="visible"/>
                                      </p:to>
                                    </p:set>
                                    <p:animEffect transition="in" filter="dissolve">
                                      <p:cBhvr>
                                        <p:cTn id="16" dur="500"/>
                                        <p:tgtEl>
                                          <p:spTgt spid="355331">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55331">
                                            <p:txEl>
                                              <p:pRg st="4" end="4"/>
                                            </p:txEl>
                                          </p:spTgt>
                                        </p:tgtEl>
                                        <p:attrNameLst>
                                          <p:attrName>style.visibility</p:attrName>
                                        </p:attrNameLst>
                                      </p:cBhvr>
                                      <p:to>
                                        <p:strVal val="visible"/>
                                      </p:to>
                                    </p:set>
                                    <p:animEffect transition="in" filter="dissolve">
                                      <p:cBhvr>
                                        <p:cTn id="19" dur="500"/>
                                        <p:tgtEl>
                                          <p:spTgt spid="355331">
                                            <p:txEl>
                                              <p:pRg st="4" end="4"/>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355331">
                                            <p:txEl>
                                              <p:pRg st="5" end="5"/>
                                            </p:txEl>
                                          </p:spTgt>
                                        </p:tgtEl>
                                        <p:attrNameLst>
                                          <p:attrName>style.visibility</p:attrName>
                                        </p:attrNameLst>
                                      </p:cBhvr>
                                      <p:to>
                                        <p:strVal val="visible"/>
                                      </p:to>
                                    </p:set>
                                    <p:animEffect transition="in" filter="dissolve">
                                      <p:cBhvr>
                                        <p:cTn id="22" dur="500"/>
                                        <p:tgtEl>
                                          <p:spTgt spid="355331">
                                            <p:txEl>
                                              <p:pRg st="5" end="5"/>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55331">
                                            <p:txEl>
                                              <p:pRg st="6" end="6"/>
                                            </p:txEl>
                                          </p:spTgt>
                                        </p:tgtEl>
                                        <p:attrNameLst>
                                          <p:attrName>style.visibility</p:attrName>
                                        </p:attrNameLst>
                                      </p:cBhvr>
                                      <p:to>
                                        <p:strVal val="visible"/>
                                      </p:to>
                                    </p:set>
                                    <p:animEffect transition="in" filter="dissolve">
                                      <p:cBhvr>
                                        <p:cTn id="25" dur="500"/>
                                        <p:tgtEl>
                                          <p:spTgt spid="355331">
                                            <p:txEl>
                                              <p:pRg st="6" end="6"/>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55331">
                                            <p:txEl>
                                              <p:pRg st="7" end="7"/>
                                            </p:txEl>
                                          </p:spTgt>
                                        </p:tgtEl>
                                        <p:attrNameLst>
                                          <p:attrName>style.visibility</p:attrName>
                                        </p:attrNameLst>
                                      </p:cBhvr>
                                      <p:to>
                                        <p:strVal val="visible"/>
                                      </p:to>
                                    </p:set>
                                    <p:animEffect transition="in" filter="dissolve">
                                      <p:cBhvr>
                                        <p:cTn id="28" dur="500"/>
                                        <p:tgtEl>
                                          <p:spTgt spid="3553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1"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97340084-B2E9-46F5-8EE5-60C860D4D52D}" type="slidenum">
              <a:rPr lang="en-US"/>
              <a:pPr/>
              <a:t>7</a:t>
            </a:fld>
            <a:endParaRPr lang="en-US"/>
          </a:p>
        </p:txBody>
      </p:sp>
      <p:sp>
        <p:nvSpPr>
          <p:cNvPr id="355331" name="Rectangle 3"/>
          <p:cNvSpPr>
            <a:spLocks noGrp="1" noChangeArrowheads="1"/>
          </p:cNvSpPr>
          <p:nvPr>
            <p:ph idx="1"/>
          </p:nvPr>
        </p:nvSpPr>
        <p:spPr>
          <a:xfrm>
            <a:off x="0" y="9252"/>
            <a:ext cx="9144000" cy="5579988"/>
          </a:xfrm>
          <a:solidFill>
            <a:schemeClr val="bg1"/>
          </a:solidFill>
        </p:spPr>
        <p:txBody>
          <a:bodyPr/>
          <a:lstStyle/>
          <a:p>
            <a:pPr algn="just"/>
            <a:r>
              <a:rPr lang="el-GR" b="1" dirty="0" smtClean="0">
                <a:latin typeface="Times New Roman" pitchFamily="18" charset="0"/>
                <a:cs typeface="Times New Roman" pitchFamily="18" charset="0"/>
              </a:rPr>
              <a:t>Έστω στη λήξη του δικαιώματος, η τιμή του δείκτη </a:t>
            </a:r>
            <a:r>
              <a:rPr lang="en-US" b="1" dirty="0" smtClean="0">
                <a:solidFill>
                  <a:srgbClr val="FF0000"/>
                </a:solidFill>
                <a:latin typeface="Times New Roman" pitchFamily="18" charset="0"/>
                <a:cs typeface="Times New Roman" pitchFamily="18" charset="0"/>
              </a:rPr>
              <a:t>FTSE/Large Cap </a:t>
            </a:r>
            <a:r>
              <a:rPr lang="el-GR" b="1" dirty="0" smtClean="0">
                <a:latin typeface="Times New Roman" pitchFamily="18" charset="0"/>
                <a:cs typeface="Times New Roman" pitchFamily="18" charset="0"/>
              </a:rPr>
              <a:t>στην τρέχουσα αγορά είναι</a:t>
            </a:r>
            <a:r>
              <a:rPr lang="el-GR" b="1" dirty="0">
                <a:latin typeface="Times New Roman" pitchFamily="18" charset="0"/>
                <a:cs typeface="Times New Roman" pitchFamily="18" charset="0"/>
              </a:rPr>
              <a:t> </a:t>
            </a:r>
            <a:r>
              <a:rPr lang="el-GR" b="1" dirty="0" smtClean="0">
                <a:solidFill>
                  <a:srgbClr val="FF0000"/>
                </a:solidFill>
                <a:latin typeface="Times New Roman" pitchFamily="18" charset="0"/>
                <a:cs typeface="Times New Roman" pitchFamily="18" charset="0"/>
              </a:rPr>
              <a:t>145</a:t>
            </a:r>
            <a:r>
              <a:rPr lang="el-GR" b="1" dirty="0" smtClean="0">
                <a:latin typeface="Times New Roman" pitchFamily="18" charset="0"/>
                <a:cs typeface="Times New Roman" pitchFamily="18" charset="0"/>
              </a:rPr>
              <a:t>. </a:t>
            </a:r>
          </a:p>
          <a:p>
            <a:pPr algn="just"/>
            <a:r>
              <a:rPr lang="el-GR" b="1" dirty="0" smtClean="0">
                <a:latin typeface="Times New Roman" pitchFamily="18" charset="0"/>
                <a:cs typeface="Times New Roman" pitchFamily="18" charset="0"/>
              </a:rPr>
              <a:t>Τα έσοδα του κατόχου του δικαιώματος είναι</a:t>
            </a:r>
            <a:r>
              <a:rPr lang="en-US" b="1" dirty="0" smtClean="0">
                <a:latin typeface="Times New Roman" pitchFamily="18" charset="0"/>
                <a:cs typeface="Times New Roman" pitchFamily="18" charset="0"/>
              </a:rPr>
              <a:t>:</a:t>
            </a:r>
            <a:endParaRPr lang="el-GR" b="1" dirty="0" smtClean="0">
              <a:latin typeface="Times New Roman" pitchFamily="18" charset="0"/>
              <a:cs typeface="Times New Roman" pitchFamily="18" charset="0"/>
            </a:endParaRPr>
          </a:p>
          <a:p>
            <a:pPr lvl="1" algn="just"/>
            <a:r>
              <a:rPr lang="el-GR" sz="2400" b="1" dirty="0" smtClean="0">
                <a:solidFill>
                  <a:srgbClr val="0000FF"/>
                </a:solidFill>
                <a:latin typeface="Times New Roman" pitchFamily="18" charset="0"/>
                <a:cs typeface="Times New Roman" pitchFamily="18" charset="0"/>
              </a:rPr>
              <a:t>(Τιμή δείκτη 145 - 105 τιμή άσκησης)* 5 (πολλαπλασιαστής) =</a:t>
            </a:r>
          </a:p>
          <a:p>
            <a:pPr marL="457200" lvl="1" indent="0" algn="just">
              <a:buNone/>
            </a:pPr>
            <a:r>
              <a:rPr lang="el-GR" sz="2400" b="1" dirty="0" smtClean="0">
                <a:solidFill>
                  <a:srgbClr val="0000FF"/>
                </a:solidFill>
                <a:latin typeface="Times New Roman" pitchFamily="18" charset="0"/>
                <a:cs typeface="Times New Roman" pitchFamily="18" charset="0"/>
              </a:rPr>
              <a:t>= 40*5 = 200 Ευρώ</a:t>
            </a:r>
          </a:p>
          <a:p>
            <a:pPr algn="just"/>
            <a:r>
              <a:rPr lang="el-GR" b="1" dirty="0" smtClean="0">
                <a:latin typeface="Times New Roman" pitchFamily="18" charset="0"/>
                <a:cs typeface="Times New Roman" pitchFamily="18" charset="0"/>
              </a:rPr>
              <a:t>Το κόστος αγοράς του δικαιώματος στις 18 Φεβρουαρίου του 2016 είναι</a:t>
            </a:r>
            <a:r>
              <a:rPr lang="en-US" b="1" dirty="0">
                <a:latin typeface="Times New Roman" pitchFamily="18" charset="0"/>
                <a:cs typeface="Times New Roman" pitchFamily="18" charset="0"/>
              </a:rPr>
              <a:t>:</a:t>
            </a:r>
            <a:endParaRPr lang="el-GR" b="1" dirty="0">
              <a:latin typeface="Times New Roman" pitchFamily="18" charset="0"/>
              <a:cs typeface="Times New Roman" pitchFamily="18" charset="0"/>
            </a:endParaRPr>
          </a:p>
          <a:p>
            <a:pPr lvl="1" algn="just"/>
            <a:r>
              <a:rPr lang="el-GR" sz="2400" b="1" dirty="0" smtClean="0">
                <a:solidFill>
                  <a:srgbClr val="0000FF"/>
                </a:solidFill>
                <a:latin typeface="Times New Roman" pitchFamily="18" charset="0"/>
                <a:cs typeface="Times New Roman" pitchFamily="18" charset="0"/>
              </a:rPr>
              <a:t>30 (τιμή του δικαιώματος) * 5 (πολλαπλασιαστής) = 150 Ευρώ </a:t>
            </a:r>
          </a:p>
          <a:p>
            <a:pPr algn="just"/>
            <a:r>
              <a:rPr lang="el-GR" b="1" dirty="0" smtClean="0">
                <a:solidFill>
                  <a:srgbClr val="0000FF"/>
                </a:solidFill>
                <a:latin typeface="Times New Roman" pitchFamily="18" charset="0"/>
                <a:cs typeface="Times New Roman" pitchFamily="18" charset="0"/>
              </a:rPr>
              <a:t>Κέρδος του επενδυτή</a:t>
            </a:r>
            <a:r>
              <a:rPr lang="en-US" b="1" dirty="0" smtClean="0">
                <a:solidFill>
                  <a:srgbClr val="0000FF"/>
                </a:solidFill>
                <a:latin typeface="Times New Roman" pitchFamily="18" charset="0"/>
                <a:cs typeface="Times New Roman" pitchFamily="18" charset="0"/>
              </a:rPr>
              <a:t>:</a:t>
            </a:r>
            <a:r>
              <a:rPr lang="el-GR" b="1" dirty="0" smtClean="0">
                <a:solidFill>
                  <a:srgbClr val="0000FF"/>
                </a:solidFill>
                <a:latin typeface="Times New Roman" pitchFamily="18" charset="0"/>
                <a:cs typeface="Times New Roman" pitchFamily="18" charset="0"/>
              </a:rPr>
              <a:t> 200 – 150 = 50 Ευρώ   </a:t>
            </a:r>
            <a:endParaRPr lang="el-GR" b="1" dirty="0">
              <a:solidFill>
                <a:srgbClr val="0000FF"/>
              </a:solidFill>
              <a:latin typeface="Times New Roman" pitchFamily="18" charset="0"/>
              <a:cs typeface="Times New Roman" pitchFamily="18" charset="0"/>
            </a:endParaRPr>
          </a:p>
        </p:txBody>
      </p:sp>
      <p:graphicFrame>
        <p:nvGraphicFramePr>
          <p:cNvPr id="7" name="Πίνακας 6"/>
          <p:cNvGraphicFramePr>
            <a:graphicFrameLocks noGrp="1"/>
          </p:cNvGraphicFramePr>
          <p:nvPr>
            <p:extLst>
              <p:ext uri="{D42A27DB-BD31-4B8C-83A1-F6EECF244321}">
                <p14:modId xmlns:p14="http://schemas.microsoft.com/office/powerpoint/2010/main" xmlns="" val="255222142"/>
              </p:ext>
            </p:extLst>
          </p:nvPr>
        </p:nvGraphicFramePr>
        <p:xfrm>
          <a:off x="-4688" y="5132070"/>
          <a:ext cx="9115032" cy="1725930"/>
        </p:xfrm>
        <a:graphic>
          <a:graphicData uri="http://schemas.openxmlformats.org/drawingml/2006/table">
            <a:tbl>
              <a:tblPr>
                <a:tableStyleId>{5C22544A-7EE6-4342-B048-85BDC9FD1C3A}</a:tableStyleId>
              </a:tblPr>
              <a:tblGrid>
                <a:gridCol w="1267112"/>
                <a:gridCol w="980990"/>
                <a:gridCol w="980990"/>
                <a:gridCol w="980990"/>
                <a:gridCol w="980990"/>
                <a:gridCol w="980990"/>
                <a:gridCol w="980990"/>
                <a:gridCol w="980990"/>
                <a:gridCol w="980990"/>
              </a:tblGrid>
              <a:tr h="529178">
                <a:tc gridSpan="2">
                  <a:txBody>
                    <a:bodyPr/>
                    <a:lstStyle/>
                    <a:p>
                      <a:pPr algn="l" fontAlgn="b"/>
                      <a:r>
                        <a:rPr lang="en-US" sz="1800" u="none" strike="noStrike" dirty="0" smtClean="0">
                          <a:effectLst/>
                        </a:rPr>
                        <a:t>FTSE16C105</a:t>
                      </a:r>
                      <a:endParaRPr lang="en-US" sz="1800" b="0" i="0" u="none" strike="noStrike" dirty="0">
                        <a:solidFill>
                          <a:srgbClr val="000000"/>
                        </a:solidFill>
                        <a:effectLst/>
                        <a:latin typeface="Calibri"/>
                      </a:endParaRPr>
                    </a:p>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hMerge="1">
                  <a:txBody>
                    <a:bodyPr/>
                    <a:lstStyle/>
                    <a:p>
                      <a:pPr algn="l" fontAlgn="b"/>
                      <a:endParaRPr lang="el-GR" sz="16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r>
              <a:tr h="593786">
                <a:tc>
                  <a:txBody>
                    <a:bodyPr/>
                    <a:lstStyle/>
                    <a:p>
                      <a:pPr algn="l" fontAlgn="b"/>
                      <a:r>
                        <a:rPr lang="en-US" sz="1800" u="none" strike="noStrike" dirty="0">
                          <a:effectLst/>
                        </a:rPr>
                        <a:t>Date</a:t>
                      </a:r>
                      <a:endParaRPr lang="en-US" sz="18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Closing Price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 Change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Volume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Max</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Min</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a:effectLst/>
                        </a:rPr>
                        <a:t>Trades</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Fixing Price</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Open Interest</a:t>
                      </a:r>
                      <a:endParaRPr lang="en-US" sz="2000" b="0" i="0" u="none" strike="noStrike">
                        <a:solidFill>
                          <a:srgbClr val="000000"/>
                        </a:solidFill>
                        <a:effectLst/>
                        <a:latin typeface="Calibri"/>
                      </a:endParaRPr>
                    </a:p>
                  </a:txBody>
                  <a:tcPr marL="6350" marR="6350" marT="6350" marB="0" anchor="b"/>
                </a:tc>
              </a:tr>
              <a:tr h="535019">
                <a:tc>
                  <a:txBody>
                    <a:bodyPr/>
                    <a:lstStyle/>
                    <a:p>
                      <a:pPr algn="l" fontAlgn="b"/>
                      <a:r>
                        <a:rPr lang="en-US" sz="1800" u="none" strike="noStrike" dirty="0">
                          <a:effectLst/>
                        </a:rPr>
                        <a:t>Feb 18, 2016</a:t>
                      </a:r>
                      <a:endParaRPr lang="en-US" sz="18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a:effectLst/>
                        </a:rPr>
                        <a:t>14.29</a:t>
                      </a:r>
                      <a:endParaRPr lang="el-GR" sz="2000" b="0" i="0" u="none" strike="noStrike">
                        <a:solidFill>
                          <a:srgbClr val="000000"/>
                        </a:solidFill>
                        <a:effectLst/>
                        <a:latin typeface="Calibri"/>
                      </a:endParaRPr>
                    </a:p>
                  </a:txBody>
                  <a:tcPr marL="6350" marR="6350" marT="6350" marB="0" anchor="b"/>
                </a:tc>
                <a:tc>
                  <a:txBody>
                    <a:bodyPr/>
                    <a:lstStyle/>
                    <a:p>
                      <a:pPr algn="ctr" fontAlgn="b"/>
                      <a:r>
                        <a:rPr lang="el-GR" sz="2000" u="none" strike="noStrike" dirty="0">
                          <a:effectLst/>
                        </a:rPr>
                        <a:t>90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31</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29</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4</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28.25</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170</a:t>
                      </a:r>
                      <a:endParaRPr lang="el-GR" sz="2000" b="0" i="0" u="none" strike="noStrike" dirty="0">
                        <a:solidFill>
                          <a:srgbClr val="000000"/>
                        </a:solidFill>
                        <a:effectLst/>
                        <a:latin typeface="Calibri"/>
                      </a:endParaRPr>
                    </a:p>
                  </a:txBody>
                  <a:tcPr marL="6350" marR="6350" marT="6350" marB="0" anchor="b"/>
                </a:tc>
              </a:tr>
            </a:tbl>
          </a:graphicData>
        </a:graphic>
      </p:graphicFrame>
    </p:spTree>
    <p:extLst>
      <p:ext uri="{BB962C8B-B14F-4D97-AF65-F5344CB8AC3E}">
        <p14:creationId xmlns:p14="http://schemas.microsoft.com/office/powerpoint/2010/main" xmlns="" val="3902784967"/>
      </p:ext>
    </p:extLst>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5331">
                                            <p:txEl>
                                              <p:pRg st="0" end="0"/>
                                            </p:txEl>
                                          </p:spTgt>
                                        </p:tgtEl>
                                        <p:attrNameLst>
                                          <p:attrName>style.visibility</p:attrName>
                                        </p:attrNameLst>
                                      </p:cBhvr>
                                      <p:to>
                                        <p:strVal val="visible"/>
                                      </p:to>
                                    </p:set>
                                    <p:animEffect transition="in" filter="dissolve">
                                      <p:cBhvr>
                                        <p:cTn id="7" dur="500"/>
                                        <p:tgtEl>
                                          <p:spTgt spid="3553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5331">
                                            <p:txEl>
                                              <p:pRg st="1" end="1"/>
                                            </p:txEl>
                                          </p:spTgt>
                                        </p:tgtEl>
                                        <p:attrNameLst>
                                          <p:attrName>style.visibility</p:attrName>
                                        </p:attrNameLst>
                                      </p:cBhvr>
                                      <p:to>
                                        <p:strVal val="visible"/>
                                      </p:to>
                                    </p:set>
                                    <p:animEffect transition="in" filter="dissolve">
                                      <p:cBhvr>
                                        <p:cTn id="12" dur="500"/>
                                        <p:tgtEl>
                                          <p:spTgt spid="355331">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55331">
                                            <p:txEl>
                                              <p:pRg st="2" end="2"/>
                                            </p:txEl>
                                          </p:spTgt>
                                        </p:tgtEl>
                                        <p:attrNameLst>
                                          <p:attrName>style.visibility</p:attrName>
                                        </p:attrNameLst>
                                      </p:cBhvr>
                                      <p:to>
                                        <p:strVal val="visible"/>
                                      </p:to>
                                    </p:set>
                                    <p:animEffect transition="in" filter="dissolve">
                                      <p:cBhvr>
                                        <p:cTn id="15" dur="500"/>
                                        <p:tgtEl>
                                          <p:spTgt spid="355331">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55331">
                                            <p:txEl>
                                              <p:pRg st="3" end="3"/>
                                            </p:txEl>
                                          </p:spTgt>
                                        </p:tgtEl>
                                        <p:attrNameLst>
                                          <p:attrName>style.visibility</p:attrName>
                                        </p:attrNameLst>
                                      </p:cBhvr>
                                      <p:to>
                                        <p:strVal val="visible"/>
                                      </p:to>
                                    </p:set>
                                    <p:animEffect transition="in" filter="dissolve">
                                      <p:cBhvr>
                                        <p:cTn id="18" dur="500"/>
                                        <p:tgtEl>
                                          <p:spTgt spid="355331">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55331">
                                            <p:txEl>
                                              <p:pRg st="4" end="4"/>
                                            </p:txEl>
                                          </p:spTgt>
                                        </p:tgtEl>
                                        <p:attrNameLst>
                                          <p:attrName>style.visibility</p:attrName>
                                        </p:attrNameLst>
                                      </p:cBhvr>
                                      <p:to>
                                        <p:strVal val="visible"/>
                                      </p:to>
                                    </p:set>
                                    <p:animEffect transition="in" filter="dissolve">
                                      <p:cBhvr>
                                        <p:cTn id="21" dur="500"/>
                                        <p:tgtEl>
                                          <p:spTgt spid="355331">
                                            <p:txEl>
                                              <p:pRg st="4" end="4"/>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355331">
                                            <p:txEl>
                                              <p:pRg st="5" end="5"/>
                                            </p:txEl>
                                          </p:spTgt>
                                        </p:tgtEl>
                                        <p:attrNameLst>
                                          <p:attrName>style.visibility</p:attrName>
                                        </p:attrNameLst>
                                      </p:cBhvr>
                                      <p:to>
                                        <p:strVal val="visible"/>
                                      </p:to>
                                    </p:set>
                                    <p:animEffect transition="in" filter="dissolve">
                                      <p:cBhvr>
                                        <p:cTn id="24" dur="500"/>
                                        <p:tgtEl>
                                          <p:spTgt spid="355331">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355331">
                                            <p:txEl>
                                              <p:pRg st="6" end="6"/>
                                            </p:txEl>
                                          </p:spTgt>
                                        </p:tgtEl>
                                        <p:attrNameLst>
                                          <p:attrName>style.visibility</p:attrName>
                                        </p:attrNameLst>
                                      </p:cBhvr>
                                      <p:to>
                                        <p:strVal val="visible"/>
                                      </p:to>
                                    </p:set>
                                    <p:animEffect transition="in" filter="dissolve">
                                      <p:cBhvr>
                                        <p:cTn id="29" dur="500"/>
                                        <p:tgtEl>
                                          <p:spTgt spid="3553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p:cNvSpPr>
            <a:spLocks noGrp="1"/>
          </p:cNvSpPr>
          <p:nvPr>
            <p:ph type="sldNum" sz="quarter" idx="12"/>
          </p:nvPr>
        </p:nvSpPr>
        <p:spPr/>
        <p:txBody>
          <a:bodyPr/>
          <a:lstStyle/>
          <a:p>
            <a:fld id="{25BEE341-1016-48EA-9370-506B4917AB60}" type="slidenum">
              <a:rPr lang="en-US" smtClean="0"/>
              <a:pPr/>
              <a:t>8</a:t>
            </a:fld>
            <a:endParaRPr lang="en-US"/>
          </a:p>
        </p:txBody>
      </p:sp>
      <p:graphicFrame>
        <p:nvGraphicFramePr>
          <p:cNvPr id="3" name="Πίνακας 2"/>
          <p:cNvGraphicFramePr>
            <a:graphicFrameLocks noGrp="1"/>
          </p:cNvGraphicFramePr>
          <p:nvPr>
            <p:extLst>
              <p:ext uri="{D42A27DB-BD31-4B8C-83A1-F6EECF244321}">
                <p14:modId xmlns:p14="http://schemas.microsoft.com/office/powerpoint/2010/main" xmlns="" val="1298097222"/>
              </p:ext>
            </p:extLst>
          </p:nvPr>
        </p:nvGraphicFramePr>
        <p:xfrm>
          <a:off x="-4" y="4"/>
          <a:ext cx="9144003" cy="7220108"/>
        </p:xfrm>
        <a:graphic>
          <a:graphicData uri="http://schemas.openxmlformats.org/drawingml/2006/table">
            <a:tbl>
              <a:tblPr>
                <a:tableStyleId>{5C22544A-7EE6-4342-B048-85BDC9FD1C3A}</a:tableStyleId>
              </a:tblPr>
              <a:tblGrid>
                <a:gridCol w="1271139"/>
                <a:gridCol w="984108"/>
                <a:gridCol w="984108"/>
                <a:gridCol w="984108"/>
                <a:gridCol w="984108"/>
                <a:gridCol w="984108"/>
                <a:gridCol w="984108"/>
                <a:gridCol w="984108"/>
                <a:gridCol w="984108"/>
              </a:tblGrid>
              <a:tr h="353229">
                <a:tc gridSpan="2">
                  <a:txBody>
                    <a:bodyPr/>
                    <a:lstStyle/>
                    <a:p>
                      <a:pPr algn="l" fontAlgn="b"/>
                      <a:r>
                        <a:rPr lang="en-US" sz="2000" u="none" strike="noStrike" dirty="0">
                          <a:effectLst/>
                        </a:rPr>
                        <a:t>FTSE16C105</a:t>
                      </a:r>
                      <a:endParaRPr lang="en-US" sz="2000" b="0" i="0" u="none" strike="noStrike" dirty="0">
                        <a:solidFill>
                          <a:srgbClr val="000000"/>
                        </a:solidFill>
                        <a:effectLst/>
                        <a:latin typeface="Calibri"/>
                      </a:endParaRPr>
                    </a:p>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c hMerge="1">
                  <a:txBody>
                    <a:bodyPr/>
                    <a:lstStyle/>
                    <a:p>
                      <a:pPr algn="l" fontAlgn="b"/>
                      <a:endParaRPr lang="el-GR" sz="2000" b="0" i="0" u="none" strike="noStrike" dirty="0">
                        <a:solidFill>
                          <a:srgbClr val="000000"/>
                        </a:solidFill>
                        <a:effectLst/>
                        <a:latin typeface="Calibri"/>
                      </a:endParaRPr>
                    </a:p>
                  </a:txBody>
                  <a:tcPr marL="6350" marR="6350" marT="6350" marB="0" anchor="b"/>
                </a:tc>
                <a:tc>
                  <a:txBody>
                    <a:bodyPr/>
                    <a:lstStyle/>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c gridSpan="3">
                  <a:txBody>
                    <a:bodyPr/>
                    <a:lstStyle/>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c hMerge="1">
                  <a:txBody>
                    <a:bodyPr/>
                    <a:lstStyle/>
                    <a:p>
                      <a:pPr algn="l" fontAlgn="b"/>
                      <a:endParaRPr lang="el-GR" sz="2000" b="0" i="0" u="none" strike="noStrike" dirty="0">
                        <a:solidFill>
                          <a:srgbClr val="000000"/>
                        </a:solidFill>
                        <a:effectLst/>
                        <a:latin typeface="Calibri"/>
                      </a:endParaRPr>
                    </a:p>
                  </a:txBody>
                  <a:tcPr marL="6350" marR="6350" marT="6350" marB="0" anchor="b"/>
                </a:tc>
                <a:tc hMerge="1">
                  <a:txBody>
                    <a:bodyPr/>
                    <a:lstStyle/>
                    <a:p>
                      <a:pPr algn="l" fontAlgn="b"/>
                      <a:endParaRPr lang="el-GR" sz="2000" b="0" i="0" u="none" strike="noStrike" dirty="0">
                        <a:solidFill>
                          <a:srgbClr val="000000"/>
                        </a:solidFill>
                        <a:effectLst/>
                        <a:latin typeface="Calibri"/>
                      </a:endParaRPr>
                    </a:p>
                  </a:txBody>
                  <a:tcPr marL="6350" marR="6350" marT="6350" marB="0" anchor="b"/>
                </a:tc>
                <a:tc gridSpan="2">
                  <a:txBody>
                    <a:bodyPr/>
                    <a:lstStyle/>
                    <a:p>
                      <a:pPr algn="l" fontAlgn="b"/>
                      <a:r>
                        <a:rPr lang="el-GR" sz="2000" b="1" u="none" strike="noStrike" dirty="0">
                          <a:solidFill>
                            <a:srgbClr val="0000FF"/>
                          </a:solidFill>
                          <a:effectLst/>
                        </a:rPr>
                        <a:t> </a:t>
                      </a:r>
                      <a:r>
                        <a:rPr lang="en-US" sz="2000" b="1" u="none" strike="noStrike" dirty="0" smtClean="0">
                          <a:solidFill>
                            <a:srgbClr val="0000FF"/>
                          </a:solidFill>
                          <a:effectLst/>
                        </a:rPr>
                        <a:t>FTSE16105</a:t>
                      </a:r>
                      <a:r>
                        <a:rPr lang="el-GR" sz="2000" b="1" u="none" strike="noStrike" dirty="0" smtClean="0">
                          <a:solidFill>
                            <a:srgbClr val="0000FF"/>
                          </a:solidFill>
                          <a:effectLst/>
                        </a:rPr>
                        <a:t> </a:t>
                      </a:r>
                      <a:endParaRPr lang="el-GR" sz="2000" b="1" i="0" u="none" strike="noStrike" dirty="0">
                        <a:solidFill>
                          <a:srgbClr val="0000FF"/>
                        </a:solidFill>
                        <a:effectLst/>
                        <a:latin typeface="Calibri"/>
                      </a:endParaRPr>
                    </a:p>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c hMerge="1">
                  <a:txBody>
                    <a:bodyPr/>
                    <a:lstStyle/>
                    <a:p>
                      <a:pPr algn="l" fontAlgn="b"/>
                      <a:endParaRPr lang="el-GR" sz="2000" b="0" i="0" u="none" strike="noStrike" dirty="0">
                        <a:solidFill>
                          <a:srgbClr val="000000"/>
                        </a:solidFill>
                        <a:effectLst/>
                        <a:latin typeface="Calibri"/>
                      </a:endParaRPr>
                    </a:p>
                  </a:txBody>
                  <a:tcPr marL="6350" marR="6350" marT="6350" marB="0" anchor="b"/>
                </a:tc>
                <a:tc>
                  <a:txBody>
                    <a:bodyPr/>
                    <a:lstStyle/>
                    <a:p>
                      <a:pPr algn="l" fontAlgn="b"/>
                      <a:r>
                        <a:rPr lang="el-GR" sz="2000" u="none" strike="noStrike" dirty="0">
                          <a:effectLst/>
                        </a:rPr>
                        <a:t> </a:t>
                      </a:r>
                      <a:endParaRPr lang="el-GR" sz="2000" b="0" i="0" u="none" strike="noStrike" dirty="0">
                        <a:solidFill>
                          <a:srgbClr val="000000"/>
                        </a:solidFill>
                        <a:effectLst/>
                        <a:latin typeface="Calibri"/>
                      </a:endParaRPr>
                    </a:p>
                  </a:txBody>
                  <a:tcPr marL="6350" marR="6350" marT="6350" marB="0" anchor="b"/>
                </a:tc>
              </a:tr>
              <a:tr h="706458">
                <a:tc>
                  <a:txBody>
                    <a:bodyPr/>
                    <a:lstStyle/>
                    <a:p>
                      <a:pPr algn="l" fontAlgn="b"/>
                      <a:r>
                        <a:rPr lang="en-US" sz="2000" u="none" strike="noStrike" dirty="0">
                          <a:effectLst/>
                        </a:rPr>
                        <a:t>Date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Closing Price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 Change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Volume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Max</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Min</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Trades</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Fixing Price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Open Interest</a:t>
                      </a:r>
                      <a:endParaRPr lang="en-US" sz="2000" b="0" i="0" u="none" strike="noStrike" dirty="0">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23,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28</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102</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28</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25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6</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27.75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348</a:t>
                      </a:r>
                      <a:endParaRPr lang="el-GR" sz="2800" b="0" i="0" u="none" strike="noStrike" dirty="0">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22,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25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-11.5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80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27</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25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4</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25.5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250</a:t>
                      </a:r>
                      <a:endParaRPr lang="el-GR" sz="2800" b="0" i="0" u="none" strike="noStrike">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19,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28.25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-5.83</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22.5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170</a:t>
                      </a:r>
                      <a:endParaRPr lang="el-GR" sz="2800" b="0" i="0" u="none" strike="noStrike">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18,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30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14.29</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90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31</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29</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4</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28.25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170</a:t>
                      </a:r>
                      <a:endParaRPr lang="el-GR" sz="2800" b="0" i="0" u="none" strike="noStrike">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17,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26.25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-6.25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29</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80</a:t>
                      </a:r>
                      <a:endParaRPr lang="el-GR" sz="2800" b="0" i="0" u="none" strike="noStrike">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16,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28</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5.66</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26.25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80</a:t>
                      </a:r>
                      <a:endParaRPr lang="el-GR" sz="2800" b="0" i="0" u="none" strike="noStrike">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15,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26.5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79.66</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1</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26.5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26.5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1</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28</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80</a:t>
                      </a:r>
                      <a:endParaRPr lang="el-GR" sz="2800" b="0" i="0" u="none" strike="noStrike" dirty="0">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12,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14.75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-1.67</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0</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16.5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81</a:t>
                      </a:r>
                      <a:endParaRPr lang="el-GR" sz="2800" b="0" i="0" u="none" strike="noStrike" dirty="0">
                        <a:solidFill>
                          <a:srgbClr val="000000"/>
                        </a:solidFill>
                        <a:effectLst/>
                        <a:latin typeface="Calibri"/>
                      </a:endParaRPr>
                    </a:p>
                  </a:txBody>
                  <a:tcPr marL="6350" marR="6350" marT="6350" marB="0" anchor="b"/>
                </a:tc>
              </a:tr>
              <a:tr h="655300">
                <a:tc>
                  <a:txBody>
                    <a:bodyPr/>
                    <a:lstStyle/>
                    <a:p>
                      <a:pPr algn="l" fontAlgn="b"/>
                      <a:r>
                        <a:rPr lang="en-US" sz="2000" u="none" strike="noStrike" dirty="0">
                          <a:effectLst/>
                        </a:rPr>
                        <a:t>Feb 11, 2016</a:t>
                      </a:r>
                      <a:endParaRPr lang="en-US" sz="20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a:effectLst/>
                        </a:rPr>
                        <a:t>15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-7.69</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123</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15</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10</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a:effectLst/>
                        </a:rPr>
                        <a:t>9</a:t>
                      </a:r>
                      <a:endParaRPr lang="el-GR" sz="2800" b="0" i="0" u="none" strike="noStrike">
                        <a:solidFill>
                          <a:srgbClr val="000000"/>
                        </a:solidFill>
                        <a:effectLst/>
                        <a:latin typeface="Calibri"/>
                      </a:endParaRPr>
                    </a:p>
                  </a:txBody>
                  <a:tcPr marL="6350" marR="6350" marT="6350" marB="0" anchor="b"/>
                </a:tc>
                <a:tc>
                  <a:txBody>
                    <a:bodyPr/>
                    <a:lstStyle/>
                    <a:p>
                      <a:pPr algn="ctr" fontAlgn="b"/>
                      <a:r>
                        <a:rPr lang="el-GR" sz="2800" u="none" strike="noStrike" dirty="0">
                          <a:effectLst/>
                        </a:rPr>
                        <a:t>14.75</a:t>
                      </a:r>
                      <a:endParaRPr lang="el-GR" sz="2800" b="0" i="0" u="none" strike="noStrike" dirty="0">
                        <a:solidFill>
                          <a:srgbClr val="000000"/>
                        </a:solidFill>
                        <a:effectLst/>
                        <a:latin typeface="Calibri"/>
                      </a:endParaRPr>
                    </a:p>
                  </a:txBody>
                  <a:tcPr marL="6350" marR="6350" marT="6350" marB="0" anchor="b"/>
                </a:tc>
                <a:tc>
                  <a:txBody>
                    <a:bodyPr/>
                    <a:lstStyle/>
                    <a:p>
                      <a:pPr algn="ctr" fontAlgn="b"/>
                      <a:r>
                        <a:rPr lang="el-GR" sz="2800" u="none" strike="noStrike" dirty="0">
                          <a:effectLst/>
                        </a:rPr>
                        <a:t>81</a:t>
                      </a:r>
                      <a:endParaRPr lang="el-GR" sz="2800" b="0" i="0" u="none" strike="noStrike" dirty="0">
                        <a:solidFill>
                          <a:srgbClr val="000000"/>
                        </a:solidFill>
                        <a:effectLst/>
                        <a:latin typeface="Calibri"/>
                      </a:endParaRPr>
                    </a:p>
                  </a:txBody>
                  <a:tcPr marL="6350" marR="6350" marT="6350" marB="0" anchor="b"/>
                </a:tc>
              </a:tr>
            </a:tbl>
          </a:graphicData>
        </a:graphic>
      </p:graphicFrame>
    </p:spTree>
    <p:extLst>
      <p:ext uri="{BB962C8B-B14F-4D97-AF65-F5344CB8AC3E}">
        <p14:creationId xmlns:p14="http://schemas.microsoft.com/office/powerpoint/2010/main" xmlns="" val="3439968917"/>
      </p:ext>
    </p:extLst>
  </p:cSld>
  <p:clrMapOvr>
    <a:masterClrMapping/>
  </p:clrMapOvr>
  <p:transition spd="med">
    <p:random/>
    <p:sndAc>
      <p:stSnd>
        <p:snd r:embed="rId2" name="camera.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Θέση αριθμού διαφάνειας 5"/>
          <p:cNvSpPr>
            <a:spLocks noGrp="1"/>
          </p:cNvSpPr>
          <p:nvPr>
            <p:ph type="sldNum" sz="quarter" idx="12"/>
          </p:nvPr>
        </p:nvSpPr>
        <p:spPr/>
        <p:txBody>
          <a:bodyPr/>
          <a:lstStyle/>
          <a:p>
            <a:fld id="{87CA0D94-F3C2-4FDE-978C-30BD17EE3552}" type="slidenum">
              <a:rPr lang="en-US"/>
              <a:pPr/>
              <a:t>9</a:t>
            </a:fld>
            <a:endParaRPr lang="en-US"/>
          </a:p>
        </p:txBody>
      </p:sp>
      <p:sp>
        <p:nvSpPr>
          <p:cNvPr id="356354" name="Rectangle 2"/>
          <p:cNvSpPr>
            <a:spLocks noGrp="1" noChangeArrowheads="1"/>
          </p:cNvSpPr>
          <p:nvPr>
            <p:ph type="title"/>
          </p:nvPr>
        </p:nvSpPr>
        <p:spPr>
          <a:xfrm>
            <a:off x="0" y="0"/>
            <a:ext cx="9144000" cy="1556792"/>
          </a:xfrm>
        </p:spPr>
        <p:txBody>
          <a:bodyPr/>
          <a:lstStyle/>
          <a:p>
            <a:pPr algn="ctr"/>
            <a:r>
              <a:rPr lang="el-GR" b="1" dirty="0">
                <a:solidFill>
                  <a:srgbClr val="CC3300"/>
                </a:solidFill>
                <a:latin typeface="Times New Roman" pitchFamily="18" charset="0"/>
              </a:rPr>
              <a:t>Η τιμή Δικαιώματος (</a:t>
            </a:r>
            <a:r>
              <a:rPr lang="en-US" b="1" dirty="0">
                <a:solidFill>
                  <a:srgbClr val="CC3300"/>
                </a:solidFill>
                <a:latin typeface="Times New Roman" pitchFamily="18" charset="0"/>
              </a:rPr>
              <a:t>premium</a:t>
            </a:r>
            <a:r>
              <a:rPr lang="el-GR" b="1" dirty="0">
                <a:solidFill>
                  <a:srgbClr val="CC3300"/>
                </a:solidFill>
                <a:latin typeface="Times New Roman" pitchFamily="18" charset="0"/>
              </a:rPr>
              <a:t>)</a:t>
            </a:r>
            <a:r>
              <a:rPr lang="el-GR" sz="4000" dirty="0">
                <a:solidFill>
                  <a:srgbClr val="000000"/>
                </a:solidFill>
                <a:latin typeface="Times New Roman" pitchFamily="18" charset="0"/>
                <a:cs typeface="Times New Roman" pitchFamily="18" charset="0"/>
              </a:rPr>
              <a:t> </a:t>
            </a:r>
            <a:r>
              <a:rPr lang="el-GR" b="1" dirty="0">
                <a:solidFill>
                  <a:srgbClr val="CC3300"/>
                </a:solidFill>
                <a:latin typeface="Times New Roman" pitchFamily="18" charset="0"/>
              </a:rPr>
              <a:t>Δικαιώματα </a:t>
            </a:r>
            <a:endParaRPr lang="en-GB" b="1" dirty="0">
              <a:solidFill>
                <a:srgbClr val="CC3300"/>
              </a:solidFill>
              <a:latin typeface="Times New Roman" pitchFamily="18" charset="0"/>
            </a:endParaRPr>
          </a:p>
        </p:txBody>
      </p:sp>
      <p:sp>
        <p:nvSpPr>
          <p:cNvPr id="356355" name="Rectangle 3"/>
          <p:cNvSpPr>
            <a:spLocks noGrp="1" noChangeArrowheads="1"/>
          </p:cNvSpPr>
          <p:nvPr>
            <p:ph idx="1"/>
          </p:nvPr>
        </p:nvSpPr>
        <p:spPr>
          <a:xfrm>
            <a:off x="-4688" y="1556792"/>
            <a:ext cx="9148688" cy="4378424"/>
          </a:xfrm>
          <a:solidFill>
            <a:schemeClr val="bg1"/>
          </a:solidFill>
        </p:spPr>
        <p:txBody>
          <a:bodyPr/>
          <a:lstStyle/>
          <a:p>
            <a:pPr algn="just"/>
            <a:r>
              <a:rPr lang="el-GR" sz="2800" dirty="0">
                <a:solidFill>
                  <a:srgbClr val="000000"/>
                </a:solidFill>
                <a:latin typeface="Times New Roman" pitchFamily="18" charset="0"/>
              </a:rPr>
              <a:t>Ε</a:t>
            </a:r>
            <a:r>
              <a:rPr lang="el-GR" sz="2800" dirty="0">
                <a:solidFill>
                  <a:srgbClr val="000000"/>
                </a:solidFill>
                <a:latin typeface="Times New Roman" pitchFamily="18" charset="0"/>
                <a:cs typeface="Times New Roman" pitchFamily="18" charset="0"/>
              </a:rPr>
              <a:t>ίναι το χρηματικό ποσό, το οποίο πρέπει να πληρώσει ο αγοραστής του δικαιώματος στον πωλητή του δικαιώματος ως αντάλλαγμα για τη παραχώρηση του δικαιώματος να αγοράσει ή να πουλήσει τον υποκείμενο τίτλο. </a:t>
            </a:r>
            <a:endParaRPr lang="el-GR" sz="2800" dirty="0">
              <a:solidFill>
                <a:srgbClr val="000000"/>
              </a:solidFill>
              <a:latin typeface="Times New Roman" pitchFamily="18" charset="0"/>
            </a:endParaRPr>
          </a:p>
          <a:p>
            <a:pPr algn="just"/>
            <a:r>
              <a:rPr lang="el-GR" sz="2800" dirty="0">
                <a:solidFill>
                  <a:srgbClr val="000000"/>
                </a:solidFill>
                <a:latin typeface="Times New Roman" pitchFamily="18" charset="0"/>
                <a:cs typeface="Times New Roman" pitchFamily="18" charset="0"/>
              </a:rPr>
              <a:t>Το ποσό της τιμής του Δικαιώματος καθορίζεται από την προσφορά και τη ζήτηση και υπόκειται σε διαρκείς διακυμάνσεις. </a:t>
            </a:r>
            <a:endParaRPr lang="en-US" sz="2800" dirty="0">
              <a:solidFill>
                <a:srgbClr val="000000"/>
              </a:solidFill>
              <a:latin typeface="Times New Roman" pitchFamily="18" charset="0"/>
              <a:cs typeface="Times New Roman" pitchFamily="18" charset="0"/>
            </a:endParaRPr>
          </a:p>
        </p:txBody>
      </p:sp>
      <p:graphicFrame>
        <p:nvGraphicFramePr>
          <p:cNvPr id="6" name="Πίνακας 5"/>
          <p:cNvGraphicFramePr>
            <a:graphicFrameLocks noGrp="1"/>
          </p:cNvGraphicFramePr>
          <p:nvPr>
            <p:extLst>
              <p:ext uri="{D42A27DB-BD31-4B8C-83A1-F6EECF244321}">
                <p14:modId xmlns:p14="http://schemas.microsoft.com/office/powerpoint/2010/main" xmlns="" val="4159542749"/>
              </p:ext>
            </p:extLst>
          </p:nvPr>
        </p:nvGraphicFramePr>
        <p:xfrm>
          <a:off x="-4688" y="5132070"/>
          <a:ext cx="9115032" cy="1725930"/>
        </p:xfrm>
        <a:graphic>
          <a:graphicData uri="http://schemas.openxmlformats.org/drawingml/2006/table">
            <a:tbl>
              <a:tblPr>
                <a:tableStyleId>{5C22544A-7EE6-4342-B048-85BDC9FD1C3A}</a:tableStyleId>
              </a:tblPr>
              <a:tblGrid>
                <a:gridCol w="1267112"/>
                <a:gridCol w="980990"/>
                <a:gridCol w="980990"/>
                <a:gridCol w="980990"/>
                <a:gridCol w="980990"/>
                <a:gridCol w="980990"/>
                <a:gridCol w="980990"/>
                <a:gridCol w="980990"/>
                <a:gridCol w="980990"/>
              </a:tblGrid>
              <a:tr h="529178">
                <a:tc gridSpan="2">
                  <a:txBody>
                    <a:bodyPr/>
                    <a:lstStyle/>
                    <a:p>
                      <a:pPr algn="l" fontAlgn="b"/>
                      <a:r>
                        <a:rPr lang="en-US" sz="1800" u="none" strike="noStrike" dirty="0" smtClean="0">
                          <a:effectLst/>
                        </a:rPr>
                        <a:t>FTSE16C105</a:t>
                      </a:r>
                      <a:endParaRPr lang="en-US" sz="1800" b="0" i="0" u="none" strike="noStrike" dirty="0">
                        <a:solidFill>
                          <a:srgbClr val="000000"/>
                        </a:solidFill>
                        <a:effectLst/>
                        <a:latin typeface="Calibri"/>
                      </a:endParaRPr>
                    </a:p>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hMerge="1">
                  <a:txBody>
                    <a:bodyPr/>
                    <a:lstStyle/>
                    <a:p>
                      <a:pPr algn="l" fontAlgn="b"/>
                      <a:endParaRPr lang="el-GR" sz="16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dirty="0">
                          <a:effectLst/>
                        </a:rPr>
                        <a:t> </a:t>
                      </a:r>
                      <a:endParaRPr lang="el-GR" sz="1800" b="0" i="0" u="none" strike="noStrike" dirty="0">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c>
                  <a:txBody>
                    <a:bodyPr/>
                    <a:lstStyle/>
                    <a:p>
                      <a:pPr algn="l" fontAlgn="b"/>
                      <a:r>
                        <a:rPr lang="el-GR" sz="1800" u="none" strike="noStrike">
                          <a:effectLst/>
                        </a:rPr>
                        <a:t> </a:t>
                      </a:r>
                      <a:endParaRPr lang="el-GR" sz="1800" b="0" i="0" u="none" strike="noStrike">
                        <a:solidFill>
                          <a:srgbClr val="000000"/>
                        </a:solidFill>
                        <a:effectLst/>
                        <a:latin typeface="Calibri"/>
                      </a:endParaRPr>
                    </a:p>
                  </a:txBody>
                  <a:tcPr marL="6350" marR="6350" marT="6350" marB="0" anchor="b"/>
                </a:tc>
              </a:tr>
              <a:tr h="593786">
                <a:tc>
                  <a:txBody>
                    <a:bodyPr/>
                    <a:lstStyle/>
                    <a:p>
                      <a:pPr algn="l" fontAlgn="b"/>
                      <a:r>
                        <a:rPr lang="en-US" sz="1800" u="none" strike="noStrike" dirty="0">
                          <a:effectLst/>
                        </a:rPr>
                        <a:t>Date</a:t>
                      </a:r>
                      <a:endParaRPr lang="en-US" sz="18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Closing Price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 Change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Volume</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Max</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dirty="0">
                          <a:effectLst/>
                        </a:rPr>
                        <a:t>Min</a:t>
                      </a:r>
                      <a:endParaRPr lang="en-US" sz="2000" b="0" i="0" u="none" strike="noStrike" dirty="0">
                        <a:solidFill>
                          <a:srgbClr val="000000"/>
                        </a:solidFill>
                        <a:effectLst/>
                        <a:latin typeface="Calibri"/>
                      </a:endParaRPr>
                    </a:p>
                  </a:txBody>
                  <a:tcPr marL="6350" marR="6350" marT="6350" marB="0" anchor="b"/>
                </a:tc>
                <a:tc>
                  <a:txBody>
                    <a:bodyPr/>
                    <a:lstStyle/>
                    <a:p>
                      <a:pPr algn="l" fontAlgn="b"/>
                      <a:r>
                        <a:rPr lang="en-US" sz="2000" u="none" strike="noStrike">
                          <a:effectLst/>
                        </a:rPr>
                        <a:t>Trades</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Fixing Price</a:t>
                      </a:r>
                      <a:endParaRPr lang="en-US" sz="2000" b="0" i="0" u="none" strike="noStrike">
                        <a:solidFill>
                          <a:srgbClr val="000000"/>
                        </a:solidFill>
                        <a:effectLst/>
                        <a:latin typeface="Calibri"/>
                      </a:endParaRPr>
                    </a:p>
                  </a:txBody>
                  <a:tcPr marL="6350" marR="6350" marT="6350" marB="0" anchor="b"/>
                </a:tc>
                <a:tc>
                  <a:txBody>
                    <a:bodyPr/>
                    <a:lstStyle/>
                    <a:p>
                      <a:pPr algn="l" fontAlgn="b"/>
                      <a:r>
                        <a:rPr lang="en-US" sz="2000" u="none" strike="noStrike">
                          <a:effectLst/>
                        </a:rPr>
                        <a:t>Open Interest</a:t>
                      </a:r>
                      <a:endParaRPr lang="en-US" sz="2000" b="0" i="0" u="none" strike="noStrike">
                        <a:solidFill>
                          <a:srgbClr val="000000"/>
                        </a:solidFill>
                        <a:effectLst/>
                        <a:latin typeface="Calibri"/>
                      </a:endParaRPr>
                    </a:p>
                  </a:txBody>
                  <a:tcPr marL="6350" marR="6350" marT="6350" marB="0" anchor="b"/>
                </a:tc>
              </a:tr>
              <a:tr h="535019">
                <a:tc>
                  <a:txBody>
                    <a:bodyPr/>
                    <a:lstStyle/>
                    <a:p>
                      <a:pPr algn="l" fontAlgn="b"/>
                      <a:r>
                        <a:rPr lang="en-US" sz="1800" u="none" strike="noStrike" dirty="0">
                          <a:effectLst/>
                        </a:rPr>
                        <a:t>Feb 18, 2016</a:t>
                      </a:r>
                      <a:endParaRPr lang="en-US" sz="18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a:effectLst/>
                        </a:rPr>
                        <a:t>14.29</a:t>
                      </a:r>
                      <a:endParaRPr lang="el-GR" sz="2000" b="0" i="0" u="none" strike="noStrike">
                        <a:solidFill>
                          <a:srgbClr val="000000"/>
                        </a:solidFill>
                        <a:effectLst/>
                        <a:latin typeface="Calibri"/>
                      </a:endParaRPr>
                    </a:p>
                  </a:txBody>
                  <a:tcPr marL="6350" marR="6350" marT="6350" marB="0" anchor="b"/>
                </a:tc>
                <a:tc>
                  <a:txBody>
                    <a:bodyPr/>
                    <a:lstStyle/>
                    <a:p>
                      <a:pPr algn="ctr" fontAlgn="b"/>
                      <a:r>
                        <a:rPr lang="el-GR" sz="2000" u="none" strike="noStrike" dirty="0">
                          <a:effectLst/>
                        </a:rPr>
                        <a:t>90</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31</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29</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4</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28.25</a:t>
                      </a:r>
                      <a:endParaRPr lang="el-GR" sz="2000" b="0" i="0" u="none" strike="noStrike" dirty="0">
                        <a:solidFill>
                          <a:srgbClr val="000000"/>
                        </a:solidFill>
                        <a:effectLst/>
                        <a:latin typeface="Calibri"/>
                      </a:endParaRPr>
                    </a:p>
                  </a:txBody>
                  <a:tcPr marL="6350" marR="6350" marT="6350" marB="0" anchor="b"/>
                </a:tc>
                <a:tc>
                  <a:txBody>
                    <a:bodyPr/>
                    <a:lstStyle/>
                    <a:p>
                      <a:pPr algn="ctr" fontAlgn="b"/>
                      <a:r>
                        <a:rPr lang="el-GR" sz="2000" u="none" strike="noStrike" dirty="0">
                          <a:effectLst/>
                        </a:rPr>
                        <a:t>170</a:t>
                      </a:r>
                      <a:endParaRPr lang="el-GR" sz="2000" b="0" i="0" u="none" strike="noStrike" dirty="0">
                        <a:solidFill>
                          <a:srgbClr val="000000"/>
                        </a:solidFill>
                        <a:effectLst/>
                        <a:latin typeface="Calibri"/>
                      </a:endParaRPr>
                    </a:p>
                  </a:txBody>
                  <a:tcPr marL="6350" marR="6350" marT="6350" marB="0" anchor="b"/>
                </a:tc>
              </a:tr>
            </a:tbl>
          </a:graphicData>
        </a:graphic>
      </p:graphicFrame>
    </p:spTree>
  </p:cSld>
  <p:clrMapOvr>
    <a:masterClrMapping/>
  </p:clrMapOvr>
  <p:transition spd="med">
    <p:random/>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6355">
                                            <p:txEl>
                                              <p:pRg st="0" end="0"/>
                                            </p:txEl>
                                          </p:spTgt>
                                        </p:tgtEl>
                                        <p:attrNameLst>
                                          <p:attrName>style.visibility</p:attrName>
                                        </p:attrNameLst>
                                      </p:cBhvr>
                                      <p:to>
                                        <p:strVal val="visible"/>
                                      </p:to>
                                    </p:set>
                                    <p:animEffect transition="in" filter="dissolve">
                                      <p:cBhvr>
                                        <p:cTn id="7" dur="500"/>
                                        <p:tgtEl>
                                          <p:spTgt spid="3563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6355">
                                            <p:txEl>
                                              <p:pRg st="1" end="1"/>
                                            </p:txEl>
                                          </p:spTgt>
                                        </p:tgtEl>
                                        <p:attrNameLst>
                                          <p:attrName>style.visibility</p:attrName>
                                        </p:attrNameLst>
                                      </p:cBhvr>
                                      <p:to>
                                        <p:strVal val="visible"/>
                                      </p:to>
                                    </p:set>
                                    <p:animEffect transition="in" filter="dissolve">
                                      <p:cBhvr>
                                        <p:cTn id="12" dur="500"/>
                                        <p:tgtEl>
                                          <p:spTgt spid="3563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5" grpId="0" build="p" autoUpdateAnimBg="0"/>
    </p:bldLst>
  </p:timing>
</p:sld>
</file>

<file path=ppt/theme/theme1.xml><?xml version="1.0" encoding="utf-8"?>
<a:theme xmlns:a="http://schemas.openxmlformats.org/drawingml/2006/main" name="Δίχρωμος συνδυασμός">
  <a:themeElements>
    <a:clrScheme name="Δίχρωμος συνδυασμός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Δίχρωμος συνδυασμός">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sng"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sng" strike="noStrike" cap="none" normalizeH="0" baseline="0" smtClean="0">
            <a:ln>
              <a:noFill/>
            </a:ln>
            <a:solidFill>
              <a:schemeClr val="tx1"/>
            </a:solidFill>
            <a:effectLst/>
            <a:latin typeface="Tahoma" pitchFamily="34" charset="0"/>
          </a:defRPr>
        </a:defPPr>
      </a:lstStyle>
    </a:lnDef>
  </a:objectDefaults>
  <a:extraClrSchemeLst>
    <a:extraClrScheme>
      <a:clrScheme name="Δίχρωμος συνδυασμός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Δίχρωμος συνδυασμός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Δίχρωμος συνδυασμός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Δίχρωμος συνδυασμός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Δίχρωμος συνδυασμός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Δίχρωμος συνδυασμός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Δίχρωμος συνδυασμός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Designs\Δίχρωμος συνδυασμός.pot</Template>
  <TotalTime>9185</TotalTime>
  <Words>2787</Words>
  <Application>Microsoft Office PowerPoint</Application>
  <PresentationFormat>Προβολή στην οθόνη (4:3)</PresentationFormat>
  <Paragraphs>741</Paragraphs>
  <Slides>49</Slides>
  <Notes>1</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49</vt:i4>
      </vt:variant>
    </vt:vector>
  </HeadingPairs>
  <TitlesOfParts>
    <vt:vector size="51" baseType="lpstr">
      <vt:lpstr>Δίχρωμος συνδυασμός</vt:lpstr>
      <vt:lpstr>Worksheet</vt:lpstr>
      <vt:lpstr>Δικαιώματα (option) </vt:lpstr>
      <vt:lpstr>Δικαιώματα (option) </vt:lpstr>
      <vt:lpstr>Υποκείμενη Αξία/ Τίτλος</vt:lpstr>
      <vt:lpstr>Δικαιώματα - option</vt:lpstr>
      <vt:lpstr>Διαφάνεια 5</vt:lpstr>
      <vt:lpstr>Διαφάνεια 6</vt:lpstr>
      <vt:lpstr>Διαφάνεια 7</vt:lpstr>
      <vt:lpstr>Διαφάνεια 8</vt:lpstr>
      <vt:lpstr>Η τιμή Δικαιώματος (premium) Δικαιώματα </vt:lpstr>
      <vt:lpstr>Δικαιώματα - Tick Size </vt:lpstr>
      <vt:lpstr>Άσκηση Δικαιωμάτων &amp; Διάρκεια (maturity)</vt:lpstr>
      <vt:lpstr>Τιμή Εξάσκησης </vt:lpstr>
      <vt:lpstr>Θέση στα Δικαιώματα</vt:lpstr>
      <vt:lpstr>Θέση στα Δικαιώματα</vt:lpstr>
      <vt:lpstr>Θέση Αγοράς Δικαιώματος</vt:lpstr>
      <vt:lpstr>Θέση Αγοράς Δικαιώματος</vt:lpstr>
      <vt:lpstr>Κλείσιμο μίας θέσης στα Δικαιώματα Προαίρεσης</vt:lpstr>
      <vt:lpstr>Θέση Αγοράς Δικαιώματος</vt:lpstr>
      <vt:lpstr>Θέση Αγοράς Δικαιώματος</vt:lpstr>
      <vt:lpstr>Θέση Αγοράς στα Δικαιώματα</vt:lpstr>
      <vt:lpstr>Αγορά Δικαιώματος </vt:lpstr>
      <vt:lpstr>Συναλλαγές – Διαπραγμάτευση (trading)</vt:lpstr>
      <vt:lpstr>Συναλλαγές – Διαπραγμάτευση (trading)</vt:lpstr>
      <vt:lpstr>Διαφάνεια 24</vt:lpstr>
      <vt:lpstr>Τιμολόγηση Δικαιωμάτων</vt:lpstr>
      <vt:lpstr>Τιμολόγηση Δικαιωμάτων</vt:lpstr>
      <vt:lpstr>Τιμολόγηση Δικαιωμάτων</vt:lpstr>
      <vt:lpstr>Τιμολόγηση Δικαιωμάτων</vt:lpstr>
      <vt:lpstr>Εσωτερική Αξία &amp; Αξία Χρόνου </vt:lpstr>
      <vt:lpstr>Δικαιώματα</vt:lpstr>
      <vt:lpstr>In the money</vt:lpstr>
      <vt:lpstr>At the money</vt:lpstr>
      <vt:lpstr>Out of the money</vt:lpstr>
      <vt:lpstr>Αξία χρόνου – time value</vt:lpstr>
      <vt:lpstr>Τιμή Call = Εσωτ Αξία + Αξία Χρ</vt:lpstr>
      <vt:lpstr>Διαφάνεια 36</vt:lpstr>
      <vt:lpstr>Διαφάνεια 37</vt:lpstr>
      <vt:lpstr>Συναλλαγές – Διαπραγμάτευση (trading</vt:lpstr>
      <vt:lpstr>Πώληση Δικαιώματος Αγοράς</vt:lpstr>
      <vt:lpstr>Πώληση Δικαιώματος Αγοράς</vt:lpstr>
      <vt:lpstr>Πώληση Δικαιώματος Αγοράς</vt:lpstr>
      <vt:lpstr>Πώληση Δικαιώματος Αγοράς</vt:lpstr>
      <vt:lpstr>Πώληση Δικαιώματος Αγοράς</vt:lpstr>
      <vt:lpstr>Διαφάνεια 44</vt:lpstr>
      <vt:lpstr>Επιλογές Επενδυτών σε δικαιώματα </vt:lpstr>
      <vt:lpstr>Επιλογές Επενδυτών σε δικαιώματα </vt:lpstr>
      <vt:lpstr>Τα δικαιώματα σπάνια ασκούνται επειδή </vt:lpstr>
      <vt:lpstr>Επιλογές Επενδυτών σε δικαιώματα </vt:lpstr>
      <vt:lpstr>Επιλογές Επενδυτών σε δικαιώματα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ΧΡΗΜΑΤΙΣΤΗΡΙΑΚΑ  ΠΑΡΑΓΩΓΑ</dc:title>
  <dc:creator>@</dc:creator>
  <cp:lastModifiedBy>User</cp:lastModifiedBy>
  <cp:revision>150</cp:revision>
  <dcterms:created xsi:type="dcterms:W3CDTF">2000-05-16T14:32:12Z</dcterms:created>
  <dcterms:modified xsi:type="dcterms:W3CDTF">2017-05-31T07:23:53Z</dcterms:modified>
</cp:coreProperties>
</file>