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8" r:id="rId4"/>
    <p:sldId id="257" r:id="rId5"/>
    <p:sldId id="259" r:id="rId6"/>
    <p:sldId id="270" r:id="rId7"/>
    <p:sldId id="269" r:id="rId8"/>
    <p:sldId id="260" r:id="rId9"/>
    <p:sldId id="261" r:id="rId10"/>
    <p:sldId id="262" r:id="rId11"/>
    <p:sldId id="263" r:id="rId12"/>
    <p:sldId id="264" r:id="rId13"/>
    <p:sldId id="271" r:id="rId14"/>
    <p:sldId id="272" r:id="rId15"/>
    <p:sldId id="274" r:id="rId16"/>
    <p:sldId id="265" r:id="rId17"/>
    <p:sldId id="266" r:id="rId18"/>
    <p:sldId id="267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EF373A-994F-4165-A887-C00BF77CDC0C}" type="datetimeFigureOut">
              <a:rPr lang="el-GR" smtClean="0"/>
              <a:t>28/11/2017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43566B7-4212-45EC-A866-42494F952AE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ΠΛΗΡΟΦΟΡΙΑΚΑ </a:t>
            </a:r>
            <a:r>
              <a:rPr lang="el-GR" dirty="0" smtClean="0"/>
              <a:t>ΣΥΣΤΗΜΑΤΑ ΔΙΟΙΚΗΣΗΣ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MIN: </a:t>
            </a:r>
            <a:r>
              <a:rPr lang="el-GR" dirty="0" smtClean="0"/>
              <a:t>Υπολογισμός ελάχιστης τιμής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3116"/>
            <a:ext cx="6929486" cy="4055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Count: </a:t>
            </a:r>
            <a:r>
              <a:rPr lang="el-GR" dirty="0" smtClean="0"/>
              <a:t>Μετράει τα κελιά που έχουν τιμές</a:t>
            </a:r>
            <a:r>
              <a:rPr lang="en-US" dirty="0" smtClean="0"/>
              <a:t> (</a:t>
            </a:r>
            <a:r>
              <a:rPr lang="el-GR" dirty="0" smtClean="0"/>
              <a:t>αριθμούς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400676"/>
            <a:ext cx="7381887" cy="424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l-GR" dirty="0" smtClean="0"/>
              <a:t>: Συνάρτηση ΑΝ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n-US" dirty="0" smtClean="0"/>
              <a:t>IF (</a:t>
            </a:r>
            <a:r>
              <a:rPr lang="el-GR" dirty="0" smtClean="0"/>
              <a:t>συνθήκη</a:t>
            </a:r>
            <a:r>
              <a:rPr lang="en-US" dirty="0" smtClean="0"/>
              <a:t>)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ΤΙΜΗ ΑΛΗΘΕΙΑ</a:t>
            </a:r>
          </a:p>
          <a:p>
            <a:pPr algn="ctr">
              <a:buNone/>
            </a:pPr>
            <a:r>
              <a:rPr lang="el-GR" dirty="0" smtClean="0"/>
              <a:t>ΤΙΜΗ ΨΕΜΑ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l-GR" dirty="0" smtClean="0"/>
              <a:t>: Συνάρτηση ΑΝ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n-US" dirty="0" smtClean="0"/>
              <a:t>IF (</a:t>
            </a:r>
            <a:r>
              <a:rPr lang="el-GR" dirty="0" smtClean="0"/>
              <a:t>συνθήκη</a:t>
            </a:r>
            <a:r>
              <a:rPr lang="en-US" dirty="0" smtClean="0"/>
              <a:t>)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ΤΙΜΗ ΑΛΗΘΕΙΑ</a:t>
            </a:r>
          </a:p>
          <a:p>
            <a:pPr algn="ctr">
              <a:buNone/>
            </a:pPr>
            <a:r>
              <a:rPr lang="el-GR" dirty="0" smtClean="0"/>
              <a:t>ΤΙΜΗ ΨΕΜΑ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5214942" y="2071678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TextBox"/>
          <p:cNvSpPr txBox="1"/>
          <p:nvPr/>
        </p:nvSpPr>
        <p:spPr>
          <a:xfrm>
            <a:off x="6072198" y="1571612"/>
            <a:ext cx="2857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Συνθήκη σχετικά με κελιά</a:t>
            </a:r>
          </a:p>
          <a:p>
            <a:pPr algn="ctr"/>
            <a:r>
              <a:rPr lang="el-GR" dirty="0" smtClean="0"/>
              <a:t>&gt;, &lt;, &gt;=, &lt;=,=, &lt;&gt;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l-GR" dirty="0" smtClean="0"/>
              <a:t>: Συνάρτηση ΑΝ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n-US" dirty="0" smtClean="0"/>
              <a:t>IF (</a:t>
            </a:r>
            <a:r>
              <a:rPr lang="el-GR" dirty="0" smtClean="0"/>
              <a:t>συνθήκη</a:t>
            </a:r>
            <a:r>
              <a:rPr lang="en-US" dirty="0" smtClean="0"/>
              <a:t>)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ΤΙΜΗ ΑΛΗΘΕΙΑ</a:t>
            </a:r>
          </a:p>
          <a:p>
            <a:pPr algn="ctr">
              <a:buNone/>
            </a:pPr>
            <a:r>
              <a:rPr lang="el-GR" dirty="0" smtClean="0"/>
              <a:t>ΤΙΜΗ ΨΕΜΑ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5929322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TextBox"/>
          <p:cNvSpPr txBox="1"/>
          <p:nvPr/>
        </p:nvSpPr>
        <p:spPr>
          <a:xfrm>
            <a:off x="6715140" y="2714620"/>
            <a:ext cx="1857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Τιμή που θα πάρει αν ισχύει η συνθήκη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l-GR" dirty="0" smtClean="0"/>
              <a:t>: Συνάρτηση ΑΝ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n-US" dirty="0" smtClean="0"/>
              <a:t>IF (</a:t>
            </a:r>
            <a:r>
              <a:rPr lang="el-GR" dirty="0" smtClean="0"/>
              <a:t>συνθήκη</a:t>
            </a:r>
            <a:r>
              <a:rPr lang="en-US" dirty="0" smtClean="0"/>
              <a:t>)</a:t>
            </a:r>
            <a:endParaRPr lang="el-GR" dirty="0" smtClean="0"/>
          </a:p>
          <a:p>
            <a:pPr algn="ctr">
              <a:buNone/>
            </a:pPr>
            <a:r>
              <a:rPr lang="el-GR" dirty="0" smtClean="0"/>
              <a:t>ΤΙΜΗ ΑΛΗΘΕΙΑ</a:t>
            </a:r>
          </a:p>
          <a:p>
            <a:pPr algn="ctr">
              <a:buNone/>
            </a:pPr>
            <a:r>
              <a:rPr lang="el-GR" dirty="0" smtClean="0"/>
              <a:t>ΤΙΜΗ ΨΕΜΑ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5929322" y="35718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TextBox"/>
          <p:cNvSpPr txBox="1"/>
          <p:nvPr/>
        </p:nvSpPr>
        <p:spPr>
          <a:xfrm>
            <a:off x="6643702" y="3214686"/>
            <a:ext cx="1857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Τιμή που θα πάρει αν </a:t>
            </a:r>
            <a:r>
              <a:rPr lang="el-GR" b="1" dirty="0" smtClean="0"/>
              <a:t>ΔΕΝ</a:t>
            </a:r>
            <a:r>
              <a:rPr lang="el-GR" dirty="0" smtClean="0"/>
              <a:t> ισχύει η συνθήκη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71678"/>
            <a:ext cx="7453312" cy="368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COUNTIF: </a:t>
            </a:r>
            <a:r>
              <a:rPr lang="el-GR" dirty="0" smtClean="0"/>
              <a:t>Μετράει υπό μία συνθήκη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6463" y="2119313"/>
            <a:ext cx="7522704" cy="352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SUMIF: </a:t>
            </a:r>
            <a:r>
              <a:rPr lang="el-GR" dirty="0" smtClean="0"/>
              <a:t>Αθροίζει υπό κάποια συνθήκη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285992"/>
            <a:ext cx="6305577" cy="361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NOW()</a:t>
            </a:r>
            <a:r>
              <a:rPr lang="el-GR" dirty="0" smtClean="0"/>
              <a:t>: Συνάρτηση που επιστρέφει την ημερομηνία και την ώρα</a:t>
            </a:r>
          </a:p>
          <a:p>
            <a:pPr lvl="1"/>
            <a:r>
              <a:rPr lang="el-GR" dirty="0" smtClean="0"/>
              <a:t>Είναι από τις συναρτήσεις που δεν παίρνει ορίσματα</a:t>
            </a:r>
          </a:p>
          <a:p>
            <a:endParaRPr lang="el-GR" dirty="0" smtClean="0"/>
          </a:p>
          <a:p>
            <a:r>
              <a:rPr lang="en-US" dirty="0" smtClean="0"/>
              <a:t>TODAY()</a:t>
            </a:r>
            <a:r>
              <a:rPr lang="el-GR" dirty="0" smtClean="0"/>
              <a:t>: Συνάρτηση που επιστρέφει την ημερομηνία </a:t>
            </a:r>
          </a:p>
          <a:p>
            <a:pPr lvl="1"/>
            <a:r>
              <a:rPr lang="el-GR" dirty="0" smtClean="0"/>
              <a:t>Είναι από τις συναρτήσεις που δεν παίρνει ορίσματα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υπολογισμός μπορεί να γίνει με δύο τρόπους:</a:t>
            </a:r>
          </a:p>
          <a:p>
            <a:pPr lvl="1"/>
            <a:r>
              <a:rPr lang="el-GR" dirty="0" smtClean="0"/>
              <a:t>Τύπους</a:t>
            </a:r>
          </a:p>
          <a:p>
            <a:pPr lvl="1"/>
            <a:r>
              <a:rPr lang="el-GR" dirty="0" smtClean="0"/>
              <a:t>Συναρτήσεις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algn="ctr">
              <a:buNone/>
            </a:pPr>
            <a:r>
              <a:rPr lang="el-GR" dirty="0" smtClean="0"/>
              <a:t>Ποια είναι η διαφορά συναρτήσεων και τύπων;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Γραφήματα</a:t>
            </a:r>
          </a:p>
          <a:p>
            <a:endParaRPr lang="el-GR" dirty="0" smtClean="0"/>
          </a:p>
          <a:p>
            <a:r>
              <a:rPr lang="el-GR" dirty="0" smtClean="0"/>
              <a:t>Δημιουργία γραφημάτων επιλέγοντας την περιοχή δεδομένων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357430"/>
            <a:ext cx="8983362" cy="161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357302"/>
          <a:ext cx="9144000" cy="5447818"/>
        </p:xfrm>
        <a:graphic>
          <a:graphicData uri="http://schemas.openxmlformats.org/drawingml/2006/table">
            <a:tbl>
              <a:tblPr/>
              <a:tblGrid>
                <a:gridCol w="1421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6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5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8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8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83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36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75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3243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ΠΩΛΗΣΕΙΣ ΕΞΑΜΗΝΩΝ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ΥΠΟΛΟΓΙΣΜΟΙ</a:t>
                      </a:r>
                    </a:p>
                  </a:txBody>
                  <a:tcPr marL="8420" marR="8420" marT="84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6221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Α ΕΞΑΜΗΝΟ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Β ΕΞΑΜΗΝΟ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ΣΥΝΟΛΟ ΠΩΛΗΣΕΩΝ Α (ΤΥΠΟΣ)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ΣΥΝΟΛΟ ΠΩΛΗΣΕΩΝ Β (ΣΥΝΑΡΤΗΣΗ)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Μ.Ο.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ΠΟΣΕΣ ΠΩΛΗΣΕΙΣ </a:t>
                      </a:r>
                      <a:r>
                        <a:rPr lang="el-GR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ΕΙΝΑΙ </a:t>
                      </a:r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&gt;2000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MO&gt;3000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ΜΕΓΙΣΤΗ </a:t>
                      </a:r>
                      <a:r>
                        <a:rPr lang="el-GR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ΤΙΜΗ ΠΩΛΗΣΕΩΝ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ΜΙΚΡΟΤΕΡΗ </a:t>
                      </a:r>
                      <a:r>
                        <a:rPr lang="el-GR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ΤΙΜΗ ΠΩΛΗΣΕΩΝ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ΑΘΡΟΙΣΜΑ ΕΦΟΣΟΝ </a:t>
                      </a:r>
                      <a:r>
                        <a:rPr lang="el-GR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ΤΙΜΕΣ ΠΩΛΗΣΕΩΝ&gt;2000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ΧΑΡΑΜΠΙΔΗΣ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1248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4524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ΑΛΕΞΟΠΟΠΟΥΛΟΣ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3574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2364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ΔΗΜΗΤΡΙΑΔΗΣ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2469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4856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ΣΥΝΟΛΟ ΠΩΛΗΣΕΩΝ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ΜΟ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ΤΙΜΕΣ&gt;2000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ΜΟ&gt;3000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ΜΕΓΙΣΤΗ </a:t>
                      </a:r>
                      <a:r>
                        <a:rPr lang="el-GR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ΤΙΜΗ ΠΩΛΗΣΕΩΝ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ΜΙΚΡΟΤΕΡΗ ΤΙΜΗ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648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ΑΘΡΟΙΣΜΑ ΕΦΟΣΟΝ ΤΙΜΕΣ&gt;2000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ΣΥΝΟΛΟ ΤΙΜΩΝ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ΗΜΕΡΟΜΗΝΙΑ - ΩΡΑ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32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ΗΜΕΡΟΜΗΝΙΑ</a:t>
                      </a:r>
                    </a:p>
                  </a:txBody>
                  <a:tcPr marL="8420" marR="8420" marT="8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ΣΥΝΟΛΟ ΠΩΛΗΣΕΩΝ Α(ΤΥΠΟΣ): Άθροισμα των πωλήσεων με τη χρήση τύπου</a:t>
            </a:r>
          </a:p>
          <a:p>
            <a:r>
              <a:rPr lang="el-GR" dirty="0" smtClean="0"/>
              <a:t>ΣΥΝΟΛΟ ΠΩΛΗΣΕΩΝ Β(ΣΥΝΑΡΤΗΣΗ): Άθροισμα των πωλήσεων με τη χρήση συνάρτησης</a:t>
            </a:r>
          </a:p>
          <a:p>
            <a:r>
              <a:rPr lang="el-GR" dirty="0" smtClean="0"/>
              <a:t>Μ.Ο.: Υπολογισμός μέσου όρου με τη χρήση συνάρτησης</a:t>
            </a:r>
          </a:p>
          <a:p>
            <a:r>
              <a:rPr lang="el-GR" dirty="0" smtClean="0"/>
              <a:t>ΠΟΣΕΣ ΠΩΛΗΣΕΙΣ ΕΙΝΑΙ&gt;2000:Ο αριθμός των πωλήσεων που έχουν τιμή &gt;2000</a:t>
            </a:r>
          </a:p>
          <a:p>
            <a:r>
              <a:rPr lang="el-GR" dirty="0" smtClean="0"/>
              <a:t>ΜΕΓΙΣΤΗ ΤΙΜΗ: Υπολογισμός μέγιστης τιμής</a:t>
            </a:r>
          </a:p>
          <a:p>
            <a:r>
              <a:rPr lang="el-GR" dirty="0" smtClean="0"/>
              <a:t>ΜΙΚΡΟΤΕΡΗ ΤΙΜΗ: Υπολογισμός ελάχιστης τιμής</a:t>
            </a:r>
          </a:p>
          <a:p>
            <a:r>
              <a:rPr lang="el-GR" dirty="0" smtClean="0"/>
              <a:t>ΑΘΡΟΙΣΜΑ ΕΦΟΣΟΝ ΤΙΜΕΣ&gt;2000: Υπολογισμός του αθροίσματος τιμών εφόσον οι τιμές είναι &gt;2000</a:t>
            </a:r>
          </a:p>
          <a:p>
            <a:endParaRPr lang="en-US" dirty="0" smtClean="0"/>
          </a:p>
          <a:p>
            <a:r>
              <a:rPr lang="el-GR" dirty="0" smtClean="0"/>
              <a:t>Εφαρμόστε τα υπολογιζόμενα κελιά να έχουν 2 δεκαδικά</a:t>
            </a:r>
          </a:p>
          <a:p>
            <a:r>
              <a:rPr lang="el-GR" dirty="0" smtClean="0"/>
              <a:t>Να δημιουργηθούν τα διαγράμματα στο φύλλο2:</a:t>
            </a:r>
          </a:p>
          <a:p>
            <a:pPr lvl="1"/>
            <a:r>
              <a:rPr lang="el-GR" dirty="0" smtClean="0"/>
              <a:t>Όλων των πωλήσεων</a:t>
            </a:r>
            <a:r>
              <a:rPr lang="en-US" dirty="0" smtClean="0"/>
              <a:t> </a:t>
            </a:r>
            <a:r>
              <a:rPr lang="el-GR" dirty="0" smtClean="0"/>
              <a:t>ανά πωλητή με τίτλο ΣΥΝΟΛΙΚΕΣ ΠΩΛΗΣΕΙΣ</a:t>
            </a:r>
          </a:p>
          <a:p>
            <a:pPr lvl="1"/>
            <a:r>
              <a:rPr lang="el-GR" dirty="0" smtClean="0"/>
              <a:t>Των μέγιστων τιμών των πωλήσεων και των Μ.Ο. των πωλήσεων ανά πωλητή με τίτλο ΜΕΓΙΣΤΕΣ ΤΙΜΕΣ – ΜΟ ΠΩΛΗΣΕΩΝ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Στους τύπους εμείς δημιουργούμε τον τύπο και κάνουμε τους υπολογισμούς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Στις συναρτήσεις χρησιμοποιούμε δεσμευμένες λέξεις ώστε να γίνουν οι υπολογισμοί.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9922" y="2586036"/>
            <a:ext cx="2770480" cy="771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143512"/>
            <a:ext cx="300039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5178508"/>
            <a:ext cx="5357818" cy="931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2500306"/>
            <a:ext cx="467688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Συνάρτηση: Ενσωματωμένοι τύποι για την εκτέλεση υπολογισμών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643182"/>
            <a:ext cx="8324457" cy="728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86256"/>
            <a:ext cx="8329301" cy="1614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Σημαντικότερες συναρτήσεις:</a:t>
            </a:r>
          </a:p>
          <a:p>
            <a:pPr lvl="1"/>
            <a:r>
              <a:rPr lang="en-US" dirty="0" smtClean="0"/>
              <a:t>SUM</a:t>
            </a:r>
          </a:p>
          <a:p>
            <a:pPr lvl="1"/>
            <a:r>
              <a:rPr lang="en-US" dirty="0" smtClean="0"/>
              <a:t>AVERAGE</a:t>
            </a:r>
          </a:p>
          <a:p>
            <a:pPr lvl="1"/>
            <a:r>
              <a:rPr lang="en-US" dirty="0" smtClean="0"/>
              <a:t>MAX</a:t>
            </a:r>
          </a:p>
          <a:p>
            <a:pPr lvl="1"/>
            <a:r>
              <a:rPr lang="en-US" dirty="0" smtClean="0"/>
              <a:t>MIN</a:t>
            </a:r>
          </a:p>
          <a:p>
            <a:pPr lvl="1"/>
            <a:r>
              <a:rPr lang="en-US" dirty="0" smtClean="0"/>
              <a:t>COUNT</a:t>
            </a:r>
          </a:p>
          <a:p>
            <a:pPr lvl="1"/>
            <a:r>
              <a:rPr lang="en-US" dirty="0" smtClean="0"/>
              <a:t>IF</a:t>
            </a:r>
          </a:p>
          <a:p>
            <a:pPr lvl="1"/>
            <a:r>
              <a:rPr lang="en-US" dirty="0" smtClean="0"/>
              <a:t>COUNTIF</a:t>
            </a:r>
          </a:p>
          <a:p>
            <a:pPr lvl="1"/>
            <a:r>
              <a:rPr lang="en-US" dirty="0" smtClean="0"/>
              <a:t>SUMIF</a:t>
            </a:r>
          </a:p>
          <a:p>
            <a:pPr lvl="1"/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TODAY</a:t>
            </a:r>
          </a:p>
          <a:p>
            <a:pPr lvl="1"/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Εισαγωγή συνάρτησης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071678"/>
            <a:ext cx="5143536" cy="44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</a:t>
            </a:r>
          </a:p>
          <a:p>
            <a:pPr lvl="2"/>
            <a:r>
              <a:rPr lang="el-GR" dirty="0" smtClean="0"/>
              <a:t>Συνάρτηση αθροίσματος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500306"/>
            <a:ext cx="6072230" cy="3664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Average: </a:t>
            </a:r>
            <a:r>
              <a:rPr lang="el-GR" dirty="0" smtClean="0"/>
              <a:t>Μέσος Όρος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00240"/>
            <a:ext cx="6929486" cy="428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</a:t>
            </a:r>
            <a:r>
              <a:rPr lang="en-US" dirty="0" smtClean="0"/>
              <a:t>AX:</a:t>
            </a:r>
            <a:r>
              <a:rPr lang="el-GR" dirty="0" smtClean="0"/>
              <a:t> Υπολογισμός μέγιστης τιμής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ΠΛΗΡΟΦΟΡΙΑΚΑ ΣΥΣΤΗΜΑΤΑ ΔΙΟΙΚΗΣΗΣ</a:t>
            </a: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214554"/>
            <a:ext cx="6500858" cy="3835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1380</TotalTime>
  <Words>466</Words>
  <Application>Microsoft Office PowerPoint</Application>
  <PresentationFormat>Προβολή στην οθόνη (4:3)</PresentationFormat>
  <Paragraphs>176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9" baseType="lpstr">
      <vt:lpstr>Calibri</vt:lpstr>
      <vt:lpstr>Lucida Sans Unicode</vt:lpstr>
      <vt:lpstr>Verdana</vt:lpstr>
      <vt:lpstr>Wingdings 2</vt:lpstr>
      <vt:lpstr>Wingdings 3</vt:lpstr>
      <vt:lpstr>Συγκέντρωση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  <vt:lpstr>ΠΛΗΡΟΦΟΡΙΑΚΑ ΣΥΣΤΗΜΑΤΑ ΔΙΟΙΚΗΣΗΣ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ΠΛΗΡΟΦΟΡΙΑΚΑ ΣΥΣΤΗΜΑΤΑ ΔΙΟΙΚΗΣΗΣ</dc:title>
  <dc:creator>Maria</dc:creator>
  <cp:lastModifiedBy>User</cp:lastModifiedBy>
  <cp:revision>10</cp:revision>
  <dcterms:created xsi:type="dcterms:W3CDTF">2017-10-07T10:41:16Z</dcterms:created>
  <dcterms:modified xsi:type="dcterms:W3CDTF">2017-11-28T03:19:53Z</dcterms:modified>
</cp:coreProperties>
</file>