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57" r:id="rId3"/>
    <p:sldId id="258" r:id="rId4"/>
    <p:sldId id="259" r:id="rId5"/>
    <p:sldId id="261" r:id="rId6"/>
    <p:sldId id="310" r:id="rId7"/>
    <p:sldId id="263" r:id="rId8"/>
    <p:sldId id="264" r:id="rId9"/>
    <p:sldId id="269" r:id="rId10"/>
    <p:sldId id="267" r:id="rId11"/>
    <p:sldId id="260" r:id="rId12"/>
    <p:sldId id="282" r:id="rId13"/>
    <p:sldId id="271" r:id="rId14"/>
    <p:sldId id="272" r:id="rId15"/>
    <p:sldId id="281" r:id="rId16"/>
    <p:sldId id="311" r:id="rId17"/>
    <p:sldId id="277" r:id="rId18"/>
    <p:sldId id="278" r:id="rId19"/>
    <p:sldId id="312" r:id="rId20"/>
    <p:sldId id="279" r:id="rId21"/>
    <p:sldId id="284" r:id="rId22"/>
    <p:sldId id="287" r:id="rId23"/>
    <p:sldId id="288" r:id="rId24"/>
    <p:sldId id="289" r:id="rId25"/>
    <p:sldId id="290" r:id="rId26"/>
    <p:sldId id="291" r:id="rId27"/>
    <p:sldId id="292" r:id="rId28"/>
    <p:sldId id="293" r:id="rId29"/>
    <p:sldId id="294" r:id="rId30"/>
    <p:sldId id="295" r:id="rId31"/>
    <p:sldId id="296" r:id="rId32"/>
    <p:sldId id="297" r:id="rId33"/>
    <p:sldId id="305" r:id="rId34"/>
    <p:sldId id="299" r:id="rId35"/>
    <p:sldId id="306" r:id="rId36"/>
    <p:sldId id="300" r:id="rId37"/>
    <p:sldId id="301" r:id="rId38"/>
    <p:sldId id="308" r:id="rId39"/>
    <p:sldId id="302" r:id="rId40"/>
    <p:sldId id="307" r:id="rId41"/>
    <p:sldId id="30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F7085-E5DD-4DA8-A891-A88F1D56DD48}" type="datetimeFigureOut">
              <a:rPr lang="en-US" smtClean="0"/>
              <a:pPr/>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A080C-7625-4314-AC99-E3872E2E93DD}" type="slidenum">
              <a:rPr lang="en-US" smtClean="0"/>
              <a:pPr/>
              <a:t>‹#›</a:t>
            </a:fld>
            <a:endParaRPr lang="en-US"/>
          </a:p>
        </p:txBody>
      </p:sp>
    </p:spTree>
    <p:extLst>
      <p:ext uri="{BB962C8B-B14F-4D97-AF65-F5344CB8AC3E}">
        <p14:creationId xmlns:p14="http://schemas.microsoft.com/office/powerpoint/2010/main" val="425404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621CC9C-07B4-4768-9B88-4441BAA87AE3}" type="slidenum">
              <a:rPr lang="en-US" altLang="en-US" smtClean="0">
                <a:latin typeface="Arial" charset="0"/>
              </a:rPr>
              <a:pPr/>
              <a:t>5</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55DF495-466F-4C04-854D-821CB3681485}" type="slidenum">
              <a:rPr lang="en-US" altLang="en-US" smtClean="0">
                <a:latin typeface="Arial" charset="0"/>
              </a:rPr>
              <a:pPr/>
              <a:t>12</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105A7D7-79E5-48B9-9D2A-03399D6F8F42}" type="slidenum">
              <a:rPr lang="en-US" altLang="en-US" smtClean="0">
                <a:latin typeface="Arial" charset="0"/>
              </a:rPr>
              <a:pPr/>
              <a:t>14</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CDF7946-DBDA-449E-90F3-5F3454411480}" type="slidenum">
              <a:rPr lang="en-US" altLang="en-US" smtClean="0">
                <a:latin typeface="Arial" charset="0"/>
              </a:rPr>
              <a:pPr/>
              <a:t>17</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6B2164C-6818-46C4-A3E3-4CAAE6F373AC}" type="slidenum">
              <a:rPr lang="en-US" altLang="en-US" smtClean="0">
                <a:latin typeface="Arial" charset="0"/>
              </a:rPr>
              <a:pPr/>
              <a:t>18</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FD26DCC-3316-4A79-9E72-FF7AF9034D06}" type="slidenum">
              <a:rPr lang="en-US" altLang="en-US" smtClean="0">
                <a:latin typeface="Arial" charset="0"/>
              </a:rPr>
              <a:pPr/>
              <a:t>20</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434B68-765A-4C43-B01E-784BFA2EDABC}" type="slidenum">
              <a:rPr lang="en-US" altLang="en-US" smtClean="0">
                <a:latin typeface="Arial" charset="0"/>
              </a:rPr>
              <a:pPr/>
              <a:t>26</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C942B33-A9A2-4B87-9CE1-44012E0F2163}" type="datetimeFigureOut">
              <a:rPr lang="en-US" smtClean="0"/>
              <a:pPr/>
              <a:t>12/12/2018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3E4A3EE-9A97-4392-B5AD-2D255E4F0112}"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E2708A0-0B7D-47F2-BB6D-EA66276EF96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391925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4A3EE-9A97-4392-B5AD-2D255E4F0112}"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4A3EE-9A97-4392-B5AD-2D255E4F0112}"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4A3EE-9A97-4392-B5AD-2D255E4F0112}"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4A3EE-9A97-4392-B5AD-2D255E4F01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4A3EE-9A97-4392-B5AD-2D255E4F01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2B33-A9A2-4B87-9CE1-44012E0F2163}"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4A3EE-9A97-4392-B5AD-2D255E4F01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C942B33-A9A2-4B87-9CE1-44012E0F2163}" type="datetimeFigureOut">
              <a:rPr lang="en-US" smtClean="0"/>
              <a:pPr/>
              <a:t>12/12/2018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3E4A3EE-9A97-4392-B5AD-2D255E4F01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wiki.ubc.ca/Course:FNH200/Lesson_02&amp;ei=-m2WVZ3sJMONsgGawaeYDw&amp;bvm=bv.96952980,d.bGg&amp;psig=AFQjCNEKdGiKmHldya6bN0kmQf8R8QYgGw&amp;ust=1436008305433102" TargetMode="Externa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ft-matter.seas.harvard.edu/index.php/File:CarlsbergBeer.png"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oft-matter.seas.harvard.edu/index.php/File:FormationOfBubbles.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bg/url?sa=i&amp;rct=j&amp;q=&amp;esrc=s&amp;source=images&amp;cd=&amp;cad=rja&amp;uact=8&amp;ved=0ahUKEwim99rI_cvJAhUDLBoKHfNOBkcQjRwIBw&amp;url=http://themedicalbiochemistrypage.org/amino-acid-metabolism.php&amp;psig=AFQjCNH7vrFhRX5gASUmu0erJ7kQiX3PAg&amp;ust=1449654171754741"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1536" y="1916832"/>
            <a:ext cx="6904455" cy="2308324"/>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Lecture 4</a:t>
            </a:r>
          </a:p>
          <a:p>
            <a:pPr algn="ctr"/>
            <a:endParaRPr lang="en-US" sz="3600" dirty="0" smtClean="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Functional properties of proteins.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22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sz="half" idx="1"/>
          </p:nvPr>
        </p:nvSpPr>
        <p:spPr>
          <a:xfrm>
            <a:off x="-120988" y="1619200"/>
            <a:ext cx="4775696" cy="4895949"/>
          </a:xfrm>
        </p:spPr>
        <p:txBody>
          <a:bodyPr>
            <a:noAutofit/>
          </a:bodyPr>
          <a:lstStyle/>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Great influence on the water uptake and binding of proteins</a:t>
            </a:r>
          </a:p>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Water binding lowest at </a:t>
            </a:r>
            <a:r>
              <a:rPr lang="en-US" sz="2400" dirty="0" err="1" smtClean="0">
                <a:latin typeface="Arial" panose="020B0604020202020204" pitchFamily="34" charset="0"/>
                <a:cs typeface="Arial" panose="020B0604020202020204" pitchFamily="34" charset="0"/>
              </a:rPr>
              <a:t>pI</a:t>
            </a:r>
            <a:r>
              <a:rPr lang="en-US" sz="2400" dirty="0" smtClean="0">
                <a:latin typeface="Arial" panose="020B0604020202020204" pitchFamily="34" charset="0"/>
                <a:cs typeface="Arial" panose="020B0604020202020204" pitchFamily="34" charset="0"/>
              </a:rPr>
              <a:t> since there is no effective charge and proteins typically aggregate.</a:t>
            </a:r>
          </a:p>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Water binding increases greatly away from </a:t>
            </a:r>
            <a:r>
              <a:rPr lang="en-US" sz="2400" dirty="0" err="1" smtClean="0">
                <a:latin typeface="Arial" panose="020B0604020202020204" pitchFamily="34" charset="0"/>
                <a:cs typeface="Arial" panose="020B0604020202020204" pitchFamily="34" charset="0"/>
              </a:rPr>
              <a:t>pI</a:t>
            </a:r>
            <a:endParaRPr lang="en-US" sz="2400" dirty="0" smtClean="0">
              <a:latin typeface="Arial" panose="020B0604020202020204" pitchFamily="34" charset="0"/>
              <a:cs typeface="Arial" panose="020B0604020202020204" pitchFamily="34" charset="0"/>
            </a:endParaRPr>
          </a:p>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Muscle proteins and</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protein gels are a good example</a:t>
            </a:r>
          </a:p>
        </p:txBody>
      </p:sp>
      <p:graphicFrame>
        <p:nvGraphicFramePr>
          <p:cNvPr id="83972" name="Object 4"/>
          <p:cNvGraphicFramePr>
            <a:graphicFrameLocks noGrp="1" noChangeAspect="1"/>
          </p:cNvGraphicFramePr>
          <p:nvPr>
            <p:ph sz="half" idx="2"/>
          </p:nvPr>
        </p:nvGraphicFramePr>
        <p:xfrm>
          <a:off x="5313363" y="981075"/>
          <a:ext cx="3698875" cy="2568575"/>
        </p:xfrm>
        <a:graphic>
          <a:graphicData uri="http://schemas.openxmlformats.org/presentationml/2006/ole">
            <mc:AlternateContent xmlns:mc="http://schemas.openxmlformats.org/markup-compatibility/2006">
              <mc:Choice xmlns:v="urn:schemas-microsoft-com:vml" Requires="v">
                <p:oleObj spid="_x0000_s5145" name="CorelPhotoPaint.Image.7" r:id="rId3" imgW="6373111" imgH="4425518" progId="">
                  <p:embed/>
                </p:oleObj>
              </mc:Choice>
              <mc:Fallback>
                <p:oleObj name="CorelPhotoPaint.Image.7" r:id="rId3" imgW="6373111" imgH="4425518" progId="">
                  <p:embed/>
                  <p:pic>
                    <p:nvPicPr>
                      <p:cNvPr id="0" name="Picture 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981075"/>
                        <a:ext cx="3698875"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96"/>
          <p:cNvSpPr txBox="1">
            <a:spLocks noChangeArrowheads="1"/>
          </p:cNvSpPr>
          <p:nvPr/>
        </p:nvSpPr>
        <p:spPr bwMode="auto">
          <a:xfrm>
            <a:off x="6453188" y="2306638"/>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charset="0"/>
              </a:rPr>
              <a:t>pI</a:t>
            </a:r>
          </a:p>
        </p:txBody>
      </p:sp>
      <p:sp>
        <p:nvSpPr>
          <p:cNvPr id="2" name="Slide Number Placeholder 1"/>
          <p:cNvSpPr>
            <a:spLocks noGrp="1"/>
          </p:cNvSpPr>
          <p:nvPr>
            <p:ph type="sldNum" sz="quarter" idx="11"/>
          </p:nvPr>
        </p:nvSpPr>
        <p:spPr/>
        <p:txBody>
          <a:bodyPr/>
          <a:lstStyle/>
          <a:p>
            <a:pPr>
              <a:defRPr/>
            </a:pPr>
            <a:fld id="{D0733130-0509-4FF4-A55B-CE2FEA58688A}" type="slidenum">
              <a:rPr lang="en-US" smtClean="0"/>
              <a:pPr>
                <a:defRPr/>
              </a:pPr>
              <a:t>10</a:t>
            </a:fld>
            <a:endParaRPr lang="en-US"/>
          </a:p>
        </p:txBody>
      </p:sp>
      <p:pic>
        <p:nvPicPr>
          <p:cNvPr id="83975" name="Picture 3"/>
          <p:cNvPicPr>
            <a:picLocks noChangeAspect="1"/>
          </p:cNvPicPr>
          <p:nvPr/>
        </p:nvPicPr>
        <p:blipFill>
          <a:blip r:embed="rId5">
            <a:extLst>
              <a:ext uri="{28A0092B-C50C-407E-A947-70E740481C1C}">
                <a14:useLocalDpi xmlns:a14="http://schemas.microsoft.com/office/drawing/2010/main" val="0"/>
              </a:ext>
            </a:extLst>
          </a:blip>
          <a:srcRect t="3685" r="2072"/>
          <a:stretch>
            <a:fillRect/>
          </a:stretch>
        </p:blipFill>
        <p:spPr bwMode="auto">
          <a:xfrm>
            <a:off x="4659313" y="4067175"/>
            <a:ext cx="44497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9512" y="978019"/>
            <a:ext cx="3033203" cy="523220"/>
          </a:xfrm>
          <a:prstGeom prst="rect">
            <a:avLst/>
          </a:prstGeom>
          <a:noFill/>
        </p:spPr>
        <p:txBody>
          <a:bodyPr wrap="none" rtlCol="0">
            <a:spAutoFit/>
          </a:bodyPr>
          <a:lstStyle/>
          <a:p>
            <a:r>
              <a:rPr lang="en-US" sz="2800" dirty="0" smtClean="0"/>
              <a:t>5. Influence of pH</a:t>
            </a:r>
            <a:endParaRPr lang="en-US" sz="2800" dirty="0"/>
          </a:p>
        </p:txBody>
      </p:sp>
      <p:sp>
        <p:nvSpPr>
          <p:cNvPr id="8" name="Rectangle 7"/>
          <p:cNvSpPr/>
          <p:nvPr/>
        </p:nvSpPr>
        <p:spPr>
          <a:xfrm>
            <a:off x="285552" y="0"/>
            <a:ext cx="8565360" cy="954107"/>
          </a:xfrm>
          <a:prstGeom prst="rect">
            <a:avLst/>
          </a:prstGeom>
        </p:spPr>
        <p:txBody>
          <a:bodyPr wrap="square">
            <a:spAutoFit/>
          </a:bodyPr>
          <a:lstStyle/>
          <a:p>
            <a:pPr algn="ctr"/>
            <a:r>
              <a:rPr lang="en-US" altLang="en-US" sz="2800" dirty="0"/>
              <a:t>F</a:t>
            </a:r>
            <a:r>
              <a:rPr lang="en-US" altLang="en-US" sz="2800" dirty="0" smtClean="0"/>
              <a:t>actors influencing water binding capacity of proteins (Cont.)</a:t>
            </a:r>
          </a:p>
        </p:txBody>
      </p:sp>
    </p:spTree>
    <p:extLst>
      <p:ext uri="{BB962C8B-B14F-4D97-AF65-F5344CB8AC3E}">
        <p14:creationId xmlns:p14="http://schemas.microsoft.com/office/powerpoint/2010/main" val="3266719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853" y="404664"/>
            <a:ext cx="5763116" cy="584775"/>
          </a:xfrm>
          <a:prstGeom prst="rect">
            <a:avLst/>
          </a:prstGeom>
        </p:spPr>
        <p:txBody>
          <a:bodyPr wrap="none">
            <a:spAutoFit/>
          </a:bodyPr>
          <a:lstStyle/>
          <a:p>
            <a:pPr lvl="0" fontAlgn="base">
              <a:spcBef>
                <a:spcPct val="20000"/>
              </a:spcBef>
              <a:spcAft>
                <a:spcPct val="0"/>
              </a:spcAft>
              <a:buClr>
                <a:schemeClr val="hlink"/>
              </a:buClr>
              <a:buSzPct val="70000"/>
            </a:pPr>
            <a:r>
              <a:rPr kumimoji="0" lang="en-US" sz="3200" i="0" u="none" strike="noStrike" cap="none" normalizeH="0" baseline="0" dirty="0" smtClean="0">
                <a:ln>
                  <a:noFill/>
                </a:ln>
                <a:effectLst/>
                <a:latin typeface="Arial" charset="0"/>
              </a:rPr>
              <a:t>Functional properties: </a:t>
            </a:r>
            <a:r>
              <a:rPr kumimoji="0" lang="en-US" sz="3200" b="0" i="0" u="none" strike="noStrike" cap="none" normalizeH="0" baseline="0" dirty="0" smtClean="0">
                <a:ln>
                  <a:noFill/>
                </a:ln>
                <a:solidFill>
                  <a:srgbClr val="FF0000"/>
                </a:solidFill>
                <a:effectLst/>
                <a:latin typeface="Arial" charset="0"/>
              </a:rPr>
              <a:t>Gelation</a:t>
            </a:r>
          </a:p>
        </p:txBody>
      </p:sp>
      <p:grpSp>
        <p:nvGrpSpPr>
          <p:cNvPr id="3" name="Group 2"/>
          <p:cNvGrpSpPr>
            <a:grpSpLocks/>
          </p:cNvGrpSpPr>
          <p:nvPr/>
        </p:nvGrpSpPr>
        <p:grpSpPr bwMode="auto">
          <a:xfrm>
            <a:off x="6081713" y="1358900"/>
            <a:ext cx="2954337" cy="5243513"/>
            <a:chOff x="5907088" y="1358900"/>
            <a:chExt cx="2954337" cy="5243513"/>
          </a:xfrm>
        </p:grpSpPr>
        <p:sp>
          <p:nvSpPr>
            <p:cNvPr id="4" name="Freeform 4"/>
            <p:cNvSpPr>
              <a:spLocks/>
            </p:cNvSpPr>
            <p:nvPr/>
          </p:nvSpPr>
          <p:spPr bwMode="auto">
            <a:xfrm>
              <a:off x="6781800" y="1981200"/>
              <a:ext cx="427038" cy="720725"/>
            </a:xfrm>
            <a:custGeom>
              <a:avLst/>
              <a:gdLst>
                <a:gd name="T0" fmla="*/ 2147483647 w 269"/>
                <a:gd name="T1" fmla="*/ 0 h 454"/>
                <a:gd name="T2" fmla="*/ 2147483647 w 269"/>
                <a:gd name="T3" fmla="*/ 2147483647 h 454"/>
                <a:gd name="T4" fmla="*/ 2147483647 w 269"/>
                <a:gd name="T5" fmla="*/ 2147483647 h 454"/>
                <a:gd name="T6" fmla="*/ 2147483647 w 269"/>
                <a:gd name="T7" fmla="*/ 2147483647 h 454"/>
                <a:gd name="T8" fmla="*/ 2147483647 w 269"/>
                <a:gd name="T9" fmla="*/ 2147483647 h 454"/>
                <a:gd name="T10" fmla="*/ 2147483647 w 269"/>
                <a:gd name="T11" fmla="*/ 2147483647 h 454"/>
                <a:gd name="T12" fmla="*/ 2147483647 w 269"/>
                <a:gd name="T13" fmla="*/ 2147483647 h 454"/>
                <a:gd name="T14" fmla="*/ 2147483647 w 269"/>
                <a:gd name="T15" fmla="*/ 2147483647 h 454"/>
                <a:gd name="T16" fmla="*/ 0 w 269"/>
                <a:gd name="T17" fmla="*/ 2147483647 h 454"/>
                <a:gd name="T18" fmla="*/ 2147483647 w 269"/>
                <a:gd name="T19" fmla="*/ 2147483647 h 454"/>
                <a:gd name="T20" fmla="*/ 2147483647 w 269"/>
                <a:gd name="T21" fmla="*/ 2147483647 h 454"/>
                <a:gd name="T22" fmla="*/ 2147483647 w 269"/>
                <a:gd name="T23" fmla="*/ 2147483647 h 4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
                <a:gd name="T37" fmla="*/ 0 h 454"/>
                <a:gd name="T38" fmla="*/ 269 w 269"/>
                <a:gd name="T39" fmla="*/ 454 h 4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 h="454">
                  <a:moveTo>
                    <a:pt x="192" y="0"/>
                  </a:moveTo>
                  <a:cubicBezTo>
                    <a:pt x="140" y="34"/>
                    <a:pt x="130" y="107"/>
                    <a:pt x="182" y="153"/>
                  </a:cubicBezTo>
                  <a:cubicBezTo>
                    <a:pt x="200" y="168"/>
                    <a:pt x="221" y="179"/>
                    <a:pt x="240" y="192"/>
                  </a:cubicBezTo>
                  <a:cubicBezTo>
                    <a:pt x="250" y="198"/>
                    <a:pt x="269" y="211"/>
                    <a:pt x="269" y="211"/>
                  </a:cubicBezTo>
                  <a:cubicBezTo>
                    <a:pt x="266" y="237"/>
                    <a:pt x="266" y="263"/>
                    <a:pt x="259" y="288"/>
                  </a:cubicBezTo>
                  <a:cubicBezTo>
                    <a:pt x="256" y="299"/>
                    <a:pt x="242" y="306"/>
                    <a:pt x="240" y="317"/>
                  </a:cubicBezTo>
                  <a:cubicBezTo>
                    <a:pt x="212" y="454"/>
                    <a:pt x="267" y="408"/>
                    <a:pt x="201" y="451"/>
                  </a:cubicBezTo>
                  <a:cubicBezTo>
                    <a:pt x="160" y="448"/>
                    <a:pt x="118" y="449"/>
                    <a:pt x="77" y="441"/>
                  </a:cubicBezTo>
                  <a:cubicBezTo>
                    <a:pt x="40" y="434"/>
                    <a:pt x="11" y="342"/>
                    <a:pt x="0" y="307"/>
                  </a:cubicBezTo>
                  <a:cubicBezTo>
                    <a:pt x="6" y="297"/>
                    <a:pt x="8" y="280"/>
                    <a:pt x="19" y="278"/>
                  </a:cubicBezTo>
                  <a:cubicBezTo>
                    <a:pt x="103" y="259"/>
                    <a:pt x="95" y="323"/>
                    <a:pt x="134" y="365"/>
                  </a:cubicBezTo>
                  <a:cubicBezTo>
                    <a:pt x="173" y="324"/>
                    <a:pt x="153" y="354"/>
                    <a:pt x="153" y="25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5"/>
            <p:cNvSpPr>
              <a:spLocks/>
            </p:cNvSpPr>
            <p:nvPr/>
          </p:nvSpPr>
          <p:spPr bwMode="auto">
            <a:xfrm>
              <a:off x="7620000" y="1981200"/>
              <a:ext cx="509588" cy="715963"/>
            </a:xfrm>
            <a:custGeom>
              <a:avLst/>
              <a:gdLst>
                <a:gd name="T0" fmla="*/ 2147483647 w 321"/>
                <a:gd name="T1" fmla="*/ 2147483647 h 451"/>
                <a:gd name="T2" fmla="*/ 2147483647 w 321"/>
                <a:gd name="T3" fmla="*/ 2147483647 h 451"/>
                <a:gd name="T4" fmla="*/ 2147483647 w 321"/>
                <a:gd name="T5" fmla="*/ 2147483647 h 451"/>
                <a:gd name="T6" fmla="*/ 2147483647 w 321"/>
                <a:gd name="T7" fmla="*/ 2147483647 h 451"/>
                <a:gd name="T8" fmla="*/ 2147483647 w 321"/>
                <a:gd name="T9" fmla="*/ 2147483647 h 451"/>
                <a:gd name="T10" fmla="*/ 2147483647 w 321"/>
                <a:gd name="T11" fmla="*/ 2147483647 h 451"/>
                <a:gd name="T12" fmla="*/ 2147483647 w 321"/>
                <a:gd name="T13" fmla="*/ 2147483647 h 451"/>
                <a:gd name="T14" fmla="*/ 2147483647 w 321"/>
                <a:gd name="T15" fmla="*/ 2147483647 h 451"/>
                <a:gd name="T16" fmla="*/ 2147483647 w 321"/>
                <a:gd name="T17" fmla="*/ 2147483647 h 451"/>
                <a:gd name="T18" fmla="*/ 2147483647 w 321"/>
                <a:gd name="T19" fmla="*/ 2147483647 h 451"/>
                <a:gd name="T20" fmla="*/ 2147483647 w 321"/>
                <a:gd name="T21" fmla="*/ 2147483647 h 451"/>
                <a:gd name="T22" fmla="*/ 2147483647 w 321"/>
                <a:gd name="T23" fmla="*/ 0 h 451"/>
                <a:gd name="T24" fmla="*/ 2147483647 w 321"/>
                <a:gd name="T25" fmla="*/ 2147483647 h 451"/>
                <a:gd name="T26" fmla="*/ 2147483647 w 321"/>
                <a:gd name="T27" fmla="*/ 2147483647 h 451"/>
                <a:gd name="T28" fmla="*/ 2147483647 w 321"/>
                <a:gd name="T29" fmla="*/ 2147483647 h 451"/>
                <a:gd name="T30" fmla="*/ 2147483647 w 321"/>
                <a:gd name="T31" fmla="*/ 2147483647 h 4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1"/>
                <a:gd name="T49" fmla="*/ 0 h 451"/>
                <a:gd name="T50" fmla="*/ 321 w 321"/>
                <a:gd name="T51" fmla="*/ 451 h 4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1" h="451">
                  <a:moveTo>
                    <a:pt x="196" y="374"/>
                  </a:moveTo>
                  <a:cubicBezTo>
                    <a:pt x="183" y="414"/>
                    <a:pt x="159" y="438"/>
                    <a:pt x="119" y="451"/>
                  </a:cubicBezTo>
                  <a:cubicBezTo>
                    <a:pt x="54" y="442"/>
                    <a:pt x="43" y="450"/>
                    <a:pt x="23" y="394"/>
                  </a:cubicBezTo>
                  <a:cubicBezTo>
                    <a:pt x="37" y="274"/>
                    <a:pt x="22" y="293"/>
                    <a:pt x="139" y="307"/>
                  </a:cubicBezTo>
                  <a:cubicBezTo>
                    <a:pt x="171" y="355"/>
                    <a:pt x="178" y="340"/>
                    <a:pt x="206" y="298"/>
                  </a:cubicBezTo>
                  <a:cubicBezTo>
                    <a:pt x="209" y="288"/>
                    <a:pt x="215" y="279"/>
                    <a:pt x="215" y="269"/>
                  </a:cubicBezTo>
                  <a:cubicBezTo>
                    <a:pt x="215" y="137"/>
                    <a:pt x="220" y="141"/>
                    <a:pt x="119" y="115"/>
                  </a:cubicBezTo>
                  <a:cubicBezTo>
                    <a:pt x="0" y="131"/>
                    <a:pt x="24" y="126"/>
                    <a:pt x="14" y="259"/>
                  </a:cubicBezTo>
                  <a:cubicBezTo>
                    <a:pt x="24" y="262"/>
                    <a:pt x="34" y="274"/>
                    <a:pt x="43" y="269"/>
                  </a:cubicBezTo>
                  <a:cubicBezTo>
                    <a:pt x="81" y="250"/>
                    <a:pt x="101" y="198"/>
                    <a:pt x="139" y="173"/>
                  </a:cubicBezTo>
                  <a:cubicBezTo>
                    <a:pt x="183" y="106"/>
                    <a:pt x="169" y="137"/>
                    <a:pt x="187" y="86"/>
                  </a:cubicBezTo>
                  <a:cubicBezTo>
                    <a:pt x="176" y="23"/>
                    <a:pt x="175" y="19"/>
                    <a:pt x="119" y="0"/>
                  </a:cubicBezTo>
                  <a:cubicBezTo>
                    <a:pt x="94" y="3"/>
                    <a:pt x="66" y="0"/>
                    <a:pt x="43" y="10"/>
                  </a:cubicBezTo>
                  <a:cubicBezTo>
                    <a:pt x="12" y="24"/>
                    <a:pt x="42" y="52"/>
                    <a:pt x="52" y="58"/>
                  </a:cubicBezTo>
                  <a:cubicBezTo>
                    <a:pt x="99" y="87"/>
                    <a:pt x="172" y="92"/>
                    <a:pt x="225" y="106"/>
                  </a:cubicBezTo>
                  <a:cubicBezTo>
                    <a:pt x="257" y="103"/>
                    <a:pt x="321" y="96"/>
                    <a:pt x="321"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6"/>
            <p:cNvSpPr>
              <a:spLocks/>
            </p:cNvSpPr>
            <p:nvPr/>
          </p:nvSpPr>
          <p:spPr bwMode="auto">
            <a:xfrm>
              <a:off x="6781800" y="3200400"/>
              <a:ext cx="573088" cy="371475"/>
            </a:xfrm>
            <a:custGeom>
              <a:avLst/>
              <a:gdLst>
                <a:gd name="T0" fmla="*/ 2147483647 w 361"/>
                <a:gd name="T1" fmla="*/ 2147483647 h 234"/>
                <a:gd name="T2" fmla="*/ 2147483647 w 361"/>
                <a:gd name="T3" fmla="*/ 2147483647 h 234"/>
                <a:gd name="T4" fmla="*/ 2147483647 w 361"/>
                <a:gd name="T5" fmla="*/ 2147483647 h 234"/>
                <a:gd name="T6" fmla="*/ 2147483647 w 361"/>
                <a:gd name="T7" fmla="*/ 2147483647 h 234"/>
                <a:gd name="T8" fmla="*/ 2147483647 w 361"/>
                <a:gd name="T9" fmla="*/ 2147483647 h 234"/>
                <a:gd name="T10" fmla="*/ 2147483647 w 361"/>
                <a:gd name="T11" fmla="*/ 2147483647 h 234"/>
                <a:gd name="T12" fmla="*/ 2147483647 w 361"/>
                <a:gd name="T13" fmla="*/ 2147483647 h 234"/>
                <a:gd name="T14" fmla="*/ 0 w 361"/>
                <a:gd name="T15" fmla="*/ 2147483647 h 234"/>
                <a:gd name="T16" fmla="*/ 2147483647 w 361"/>
                <a:gd name="T17" fmla="*/ 2147483647 h 234"/>
                <a:gd name="T18" fmla="*/ 2147483647 w 361"/>
                <a:gd name="T19" fmla="*/ 2147483647 h 234"/>
                <a:gd name="T20" fmla="*/ 2147483647 w 361"/>
                <a:gd name="T21" fmla="*/ 2147483647 h 234"/>
                <a:gd name="T22" fmla="*/ 2147483647 w 361"/>
                <a:gd name="T23" fmla="*/ 2147483647 h 234"/>
                <a:gd name="T24" fmla="*/ 2147483647 w 361"/>
                <a:gd name="T25" fmla="*/ 2147483647 h 234"/>
                <a:gd name="T26" fmla="*/ 2147483647 w 361"/>
                <a:gd name="T27" fmla="*/ 2147483647 h 234"/>
                <a:gd name="T28" fmla="*/ 2147483647 w 361"/>
                <a:gd name="T29" fmla="*/ 2147483647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1"/>
                <a:gd name="T46" fmla="*/ 0 h 234"/>
                <a:gd name="T47" fmla="*/ 361 w 36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1" h="234">
                  <a:moveTo>
                    <a:pt x="269" y="14"/>
                  </a:moveTo>
                  <a:cubicBezTo>
                    <a:pt x="221" y="29"/>
                    <a:pt x="221" y="52"/>
                    <a:pt x="211" y="100"/>
                  </a:cubicBezTo>
                  <a:cubicBezTo>
                    <a:pt x="221" y="158"/>
                    <a:pt x="229" y="197"/>
                    <a:pt x="288" y="215"/>
                  </a:cubicBezTo>
                  <a:cubicBezTo>
                    <a:pt x="348" y="201"/>
                    <a:pt x="324" y="196"/>
                    <a:pt x="355" y="148"/>
                  </a:cubicBezTo>
                  <a:cubicBezTo>
                    <a:pt x="352" y="132"/>
                    <a:pt x="361" y="107"/>
                    <a:pt x="346" y="100"/>
                  </a:cubicBezTo>
                  <a:cubicBezTo>
                    <a:pt x="325" y="91"/>
                    <a:pt x="268" y="110"/>
                    <a:pt x="240" y="119"/>
                  </a:cubicBezTo>
                  <a:cubicBezTo>
                    <a:pt x="209" y="139"/>
                    <a:pt x="194" y="155"/>
                    <a:pt x="173" y="186"/>
                  </a:cubicBezTo>
                  <a:cubicBezTo>
                    <a:pt x="80" y="173"/>
                    <a:pt x="52" y="170"/>
                    <a:pt x="0" y="90"/>
                  </a:cubicBezTo>
                  <a:cubicBezTo>
                    <a:pt x="10" y="41"/>
                    <a:pt x="10" y="20"/>
                    <a:pt x="58" y="4"/>
                  </a:cubicBezTo>
                  <a:cubicBezTo>
                    <a:pt x="87" y="7"/>
                    <a:pt x="119" y="0"/>
                    <a:pt x="144" y="14"/>
                  </a:cubicBezTo>
                  <a:cubicBezTo>
                    <a:pt x="164" y="25"/>
                    <a:pt x="183" y="71"/>
                    <a:pt x="183" y="71"/>
                  </a:cubicBezTo>
                  <a:cubicBezTo>
                    <a:pt x="186" y="119"/>
                    <a:pt x="174" y="171"/>
                    <a:pt x="192" y="215"/>
                  </a:cubicBezTo>
                  <a:cubicBezTo>
                    <a:pt x="200" y="234"/>
                    <a:pt x="250" y="234"/>
                    <a:pt x="250" y="234"/>
                  </a:cubicBezTo>
                  <a:cubicBezTo>
                    <a:pt x="272" y="201"/>
                    <a:pt x="279" y="177"/>
                    <a:pt x="288" y="138"/>
                  </a:cubicBezTo>
                  <a:cubicBezTo>
                    <a:pt x="299" y="21"/>
                    <a:pt x="327" y="52"/>
                    <a:pt x="269" y="1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7"/>
            <p:cNvSpPr>
              <a:spLocks/>
            </p:cNvSpPr>
            <p:nvPr/>
          </p:nvSpPr>
          <p:spPr bwMode="auto">
            <a:xfrm>
              <a:off x="7467600" y="3124200"/>
              <a:ext cx="557213" cy="565150"/>
            </a:xfrm>
            <a:custGeom>
              <a:avLst/>
              <a:gdLst>
                <a:gd name="T0" fmla="*/ 2147483647 w 351"/>
                <a:gd name="T1" fmla="*/ 2147483647 h 356"/>
                <a:gd name="T2" fmla="*/ 2147483647 w 351"/>
                <a:gd name="T3" fmla="*/ 2147483647 h 356"/>
                <a:gd name="T4" fmla="*/ 2147483647 w 351"/>
                <a:gd name="T5" fmla="*/ 2147483647 h 356"/>
                <a:gd name="T6" fmla="*/ 2147483647 w 351"/>
                <a:gd name="T7" fmla="*/ 2147483647 h 356"/>
                <a:gd name="T8" fmla="*/ 2147483647 w 351"/>
                <a:gd name="T9" fmla="*/ 2147483647 h 356"/>
                <a:gd name="T10" fmla="*/ 2147483647 w 351"/>
                <a:gd name="T11" fmla="*/ 2147483647 h 356"/>
                <a:gd name="T12" fmla="*/ 2147483647 w 351"/>
                <a:gd name="T13" fmla="*/ 2147483647 h 356"/>
                <a:gd name="T14" fmla="*/ 2147483647 w 351"/>
                <a:gd name="T15" fmla="*/ 2147483647 h 356"/>
                <a:gd name="T16" fmla="*/ 2147483647 w 351"/>
                <a:gd name="T17" fmla="*/ 2147483647 h 356"/>
                <a:gd name="T18" fmla="*/ 2147483647 w 351"/>
                <a:gd name="T19" fmla="*/ 2147483647 h 356"/>
                <a:gd name="T20" fmla="*/ 2147483647 w 351"/>
                <a:gd name="T21" fmla="*/ 2147483647 h 356"/>
                <a:gd name="T22" fmla="*/ 2147483647 w 351"/>
                <a:gd name="T23" fmla="*/ 2147483647 h 356"/>
                <a:gd name="T24" fmla="*/ 2147483647 w 351"/>
                <a:gd name="T25" fmla="*/ 2147483647 h 356"/>
                <a:gd name="T26" fmla="*/ 2147483647 w 351"/>
                <a:gd name="T27" fmla="*/ 2147483647 h 356"/>
                <a:gd name="T28" fmla="*/ 2147483647 w 351"/>
                <a:gd name="T29" fmla="*/ 2147483647 h 356"/>
                <a:gd name="T30" fmla="*/ 2147483647 w 351"/>
                <a:gd name="T31" fmla="*/ 2147483647 h 356"/>
                <a:gd name="T32" fmla="*/ 2147483647 w 351"/>
                <a:gd name="T33" fmla="*/ 2147483647 h 356"/>
                <a:gd name="T34" fmla="*/ 2147483647 w 351"/>
                <a:gd name="T35" fmla="*/ 2147483647 h 356"/>
                <a:gd name="T36" fmla="*/ 2147483647 w 351"/>
                <a:gd name="T37" fmla="*/ 2147483647 h 356"/>
                <a:gd name="T38" fmla="*/ 2147483647 w 351"/>
                <a:gd name="T39" fmla="*/ 2147483647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1"/>
                <a:gd name="T61" fmla="*/ 0 h 356"/>
                <a:gd name="T62" fmla="*/ 351 w 351"/>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1" h="356">
                  <a:moveTo>
                    <a:pt x="34" y="98"/>
                  </a:moveTo>
                  <a:cubicBezTo>
                    <a:pt x="31" y="114"/>
                    <a:pt x="29" y="130"/>
                    <a:pt x="25" y="146"/>
                  </a:cubicBezTo>
                  <a:cubicBezTo>
                    <a:pt x="20" y="166"/>
                    <a:pt x="5" y="204"/>
                    <a:pt x="5" y="204"/>
                  </a:cubicBezTo>
                  <a:cubicBezTo>
                    <a:pt x="8" y="220"/>
                    <a:pt x="0" y="246"/>
                    <a:pt x="15" y="252"/>
                  </a:cubicBezTo>
                  <a:cubicBezTo>
                    <a:pt x="92" y="282"/>
                    <a:pt x="110" y="224"/>
                    <a:pt x="149" y="185"/>
                  </a:cubicBezTo>
                  <a:cubicBezTo>
                    <a:pt x="195" y="208"/>
                    <a:pt x="227" y="247"/>
                    <a:pt x="255" y="290"/>
                  </a:cubicBezTo>
                  <a:cubicBezTo>
                    <a:pt x="315" y="276"/>
                    <a:pt x="286" y="292"/>
                    <a:pt x="332" y="223"/>
                  </a:cubicBezTo>
                  <a:cubicBezTo>
                    <a:pt x="338" y="213"/>
                    <a:pt x="351" y="194"/>
                    <a:pt x="351" y="194"/>
                  </a:cubicBezTo>
                  <a:cubicBezTo>
                    <a:pt x="341" y="137"/>
                    <a:pt x="345" y="124"/>
                    <a:pt x="293" y="108"/>
                  </a:cubicBezTo>
                  <a:cubicBezTo>
                    <a:pt x="315" y="193"/>
                    <a:pt x="345" y="177"/>
                    <a:pt x="313" y="300"/>
                  </a:cubicBezTo>
                  <a:cubicBezTo>
                    <a:pt x="310" y="311"/>
                    <a:pt x="295" y="314"/>
                    <a:pt x="284" y="319"/>
                  </a:cubicBezTo>
                  <a:cubicBezTo>
                    <a:pt x="256" y="331"/>
                    <a:pt x="226" y="338"/>
                    <a:pt x="197" y="348"/>
                  </a:cubicBezTo>
                  <a:cubicBezTo>
                    <a:pt x="152" y="345"/>
                    <a:pt x="104" y="356"/>
                    <a:pt x="63" y="338"/>
                  </a:cubicBezTo>
                  <a:cubicBezTo>
                    <a:pt x="45" y="330"/>
                    <a:pt x="44" y="281"/>
                    <a:pt x="44" y="281"/>
                  </a:cubicBezTo>
                  <a:cubicBezTo>
                    <a:pt x="47" y="252"/>
                    <a:pt x="45" y="222"/>
                    <a:pt x="53" y="194"/>
                  </a:cubicBezTo>
                  <a:cubicBezTo>
                    <a:pt x="62" y="161"/>
                    <a:pt x="185" y="151"/>
                    <a:pt x="217" y="146"/>
                  </a:cubicBezTo>
                  <a:cubicBezTo>
                    <a:pt x="204" y="0"/>
                    <a:pt x="230" y="7"/>
                    <a:pt x="92" y="21"/>
                  </a:cubicBezTo>
                  <a:cubicBezTo>
                    <a:pt x="107" y="117"/>
                    <a:pt x="116" y="91"/>
                    <a:pt x="217" y="79"/>
                  </a:cubicBezTo>
                  <a:cubicBezTo>
                    <a:pt x="226" y="69"/>
                    <a:pt x="234" y="57"/>
                    <a:pt x="245" y="50"/>
                  </a:cubicBezTo>
                  <a:cubicBezTo>
                    <a:pt x="291" y="19"/>
                    <a:pt x="262" y="64"/>
                    <a:pt x="284"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Oval 8"/>
            <p:cNvSpPr>
              <a:spLocks noChangeArrowheads="1"/>
            </p:cNvSpPr>
            <p:nvPr/>
          </p:nvSpPr>
          <p:spPr bwMode="auto">
            <a:xfrm>
              <a:off x="8077200" y="182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9" name="Oval 9"/>
            <p:cNvSpPr>
              <a:spLocks noChangeArrowheads="1"/>
            </p:cNvSpPr>
            <p:nvPr/>
          </p:nvSpPr>
          <p:spPr bwMode="auto">
            <a:xfrm>
              <a:off x="6629400" y="3581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0" name="Oval 10"/>
            <p:cNvSpPr>
              <a:spLocks noChangeArrowheads="1"/>
            </p:cNvSpPr>
            <p:nvPr/>
          </p:nvSpPr>
          <p:spPr bwMode="auto">
            <a:xfrm>
              <a:off x="6629400" y="198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1" name="Oval 11"/>
            <p:cNvSpPr>
              <a:spLocks noChangeArrowheads="1"/>
            </p:cNvSpPr>
            <p:nvPr/>
          </p:nvSpPr>
          <p:spPr bwMode="auto">
            <a:xfrm>
              <a:off x="7162800" y="3962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2" name="Oval 12"/>
            <p:cNvSpPr>
              <a:spLocks noChangeArrowheads="1"/>
            </p:cNvSpPr>
            <p:nvPr/>
          </p:nvSpPr>
          <p:spPr bwMode="auto">
            <a:xfrm>
              <a:off x="6477000" y="2971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3" name="Oval 13"/>
            <p:cNvSpPr>
              <a:spLocks noChangeArrowheads="1"/>
            </p:cNvSpPr>
            <p:nvPr/>
          </p:nvSpPr>
          <p:spPr bwMode="auto">
            <a:xfrm>
              <a:off x="7391400" y="2819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4" name="Oval 14"/>
            <p:cNvSpPr>
              <a:spLocks noChangeArrowheads="1"/>
            </p:cNvSpPr>
            <p:nvPr/>
          </p:nvSpPr>
          <p:spPr bwMode="auto">
            <a:xfrm>
              <a:off x="8305800" y="289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5" name="Oval 15"/>
            <p:cNvSpPr>
              <a:spLocks noChangeArrowheads="1"/>
            </p:cNvSpPr>
            <p:nvPr/>
          </p:nvSpPr>
          <p:spPr bwMode="auto">
            <a:xfrm>
              <a:off x="6324600" y="2590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6" name="Oval 16"/>
            <p:cNvSpPr>
              <a:spLocks noChangeArrowheads="1"/>
            </p:cNvSpPr>
            <p:nvPr/>
          </p:nvSpPr>
          <p:spPr bwMode="auto">
            <a:xfrm>
              <a:off x="8229600" y="3276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7" name="Oval 17"/>
            <p:cNvSpPr>
              <a:spLocks noChangeArrowheads="1"/>
            </p:cNvSpPr>
            <p:nvPr/>
          </p:nvSpPr>
          <p:spPr bwMode="auto">
            <a:xfrm>
              <a:off x="8153400" y="2590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8" name="Oval 18"/>
            <p:cNvSpPr>
              <a:spLocks noChangeArrowheads="1"/>
            </p:cNvSpPr>
            <p:nvPr/>
          </p:nvSpPr>
          <p:spPr bwMode="auto">
            <a:xfrm>
              <a:off x="6934200" y="3733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9" name="Oval 19"/>
            <p:cNvSpPr>
              <a:spLocks noChangeArrowheads="1"/>
            </p:cNvSpPr>
            <p:nvPr/>
          </p:nvSpPr>
          <p:spPr bwMode="auto">
            <a:xfrm>
              <a:off x="7391400" y="3810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0" name="Oval 20"/>
            <p:cNvSpPr>
              <a:spLocks noChangeArrowheads="1"/>
            </p:cNvSpPr>
            <p:nvPr/>
          </p:nvSpPr>
          <p:spPr bwMode="auto">
            <a:xfrm>
              <a:off x="6858000" y="2286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1" name="Oval 21"/>
            <p:cNvSpPr>
              <a:spLocks noChangeArrowheads="1"/>
            </p:cNvSpPr>
            <p:nvPr/>
          </p:nvSpPr>
          <p:spPr bwMode="auto">
            <a:xfrm>
              <a:off x="8153400" y="3733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2" name="Oval 22"/>
            <p:cNvSpPr>
              <a:spLocks noChangeArrowheads="1"/>
            </p:cNvSpPr>
            <p:nvPr/>
          </p:nvSpPr>
          <p:spPr bwMode="auto">
            <a:xfrm>
              <a:off x="7391400" y="2209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3" name="Oval 23"/>
            <p:cNvSpPr>
              <a:spLocks noChangeArrowheads="1"/>
            </p:cNvSpPr>
            <p:nvPr/>
          </p:nvSpPr>
          <p:spPr bwMode="auto">
            <a:xfrm>
              <a:off x="7239000" y="1752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4" name="Oval 24"/>
            <p:cNvSpPr>
              <a:spLocks noChangeArrowheads="1"/>
            </p:cNvSpPr>
            <p:nvPr/>
          </p:nvSpPr>
          <p:spPr bwMode="auto">
            <a:xfrm>
              <a:off x="6934200" y="2971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5" name="Line 25"/>
            <p:cNvSpPr>
              <a:spLocks noChangeShapeType="1"/>
            </p:cNvSpPr>
            <p:nvPr/>
          </p:nvSpPr>
          <p:spPr bwMode="auto">
            <a:xfrm>
              <a:off x="7467600" y="40386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Freeform 26"/>
            <p:cNvSpPr>
              <a:spLocks/>
            </p:cNvSpPr>
            <p:nvPr/>
          </p:nvSpPr>
          <p:spPr bwMode="auto">
            <a:xfrm>
              <a:off x="6721475" y="4816475"/>
              <a:ext cx="1295400" cy="868363"/>
            </a:xfrm>
            <a:custGeom>
              <a:avLst/>
              <a:gdLst>
                <a:gd name="T0" fmla="*/ 0 w 816"/>
                <a:gd name="T1" fmla="*/ 2147483647 h 547"/>
                <a:gd name="T2" fmla="*/ 2147483647 w 816"/>
                <a:gd name="T3" fmla="*/ 2147483647 h 547"/>
                <a:gd name="T4" fmla="*/ 2147483647 w 816"/>
                <a:gd name="T5" fmla="*/ 2147483647 h 547"/>
                <a:gd name="T6" fmla="*/ 2147483647 w 816"/>
                <a:gd name="T7" fmla="*/ 2147483647 h 547"/>
                <a:gd name="T8" fmla="*/ 2147483647 w 816"/>
                <a:gd name="T9" fmla="*/ 2147483647 h 547"/>
                <a:gd name="T10" fmla="*/ 2147483647 w 816"/>
                <a:gd name="T11" fmla="*/ 2147483647 h 547"/>
                <a:gd name="T12" fmla="*/ 2147483647 w 816"/>
                <a:gd name="T13" fmla="*/ 2147483647 h 547"/>
                <a:gd name="T14" fmla="*/ 2147483647 w 816"/>
                <a:gd name="T15" fmla="*/ 2147483647 h 547"/>
                <a:gd name="T16" fmla="*/ 2147483647 w 816"/>
                <a:gd name="T17" fmla="*/ 2147483647 h 547"/>
                <a:gd name="T18" fmla="*/ 2147483647 w 816"/>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547"/>
                <a:gd name="T32" fmla="*/ 816 w 816"/>
                <a:gd name="T33" fmla="*/ 547 h 5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547">
                  <a:moveTo>
                    <a:pt x="0" y="547"/>
                  </a:moveTo>
                  <a:cubicBezTo>
                    <a:pt x="4" y="509"/>
                    <a:pt x="6" y="403"/>
                    <a:pt x="67" y="393"/>
                  </a:cubicBezTo>
                  <a:cubicBezTo>
                    <a:pt x="114" y="385"/>
                    <a:pt x="163" y="387"/>
                    <a:pt x="211" y="384"/>
                  </a:cubicBezTo>
                  <a:cubicBezTo>
                    <a:pt x="232" y="352"/>
                    <a:pt x="238" y="291"/>
                    <a:pt x="268" y="268"/>
                  </a:cubicBezTo>
                  <a:cubicBezTo>
                    <a:pt x="286" y="253"/>
                    <a:pt x="313" y="251"/>
                    <a:pt x="336" y="249"/>
                  </a:cubicBezTo>
                  <a:cubicBezTo>
                    <a:pt x="397" y="244"/>
                    <a:pt x="457" y="243"/>
                    <a:pt x="518" y="240"/>
                  </a:cubicBezTo>
                  <a:cubicBezTo>
                    <a:pt x="591" y="191"/>
                    <a:pt x="632" y="182"/>
                    <a:pt x="720" y="172"/>
                  </a:cubicBezTo>
                  <a:cubicBezTo>
                    <a:pt x="744" y="136"/>
                    <a:pt x="755" y="98"/>
                    <a:pt x="768" y="57"/>
                  </a:cubicBezTo>
                  <a:cubicBezTo>
                    <a:pt x="771" y="47"/>
                    <a:pt x="771" y="36"/>
                    <a:pt x="777" y="28"/>
                  </a:cubicBezTo>
                  <a:cubicBezTo>
                    <a:pt x="787" y="15"/>
                    <a:pt x="804" y="11"/>
                    <a:pt x="81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7"/>
            <p:cNvSpPr>
              <a:spLocks/>
            </p:cNvSpPr>
            <p:nvPr/>
          </p:nvSpPr>
          <p:spPr bwMode="auto">
            <a:xfrm>
              <a:off x="6781800" y="5151438"/>
              <a:ext cx="609600" cy="1143000"/>
            </a:xfrm>
            <a:custGeom>
              <a:avLst/>
              <a:gdLst>
                <a:gd name="T0" fmla="*/ 0 w 384"/>
                <a:gd name="T1" fmla="*/ 0 h 720"/>
                <a:gd name="T2" fmla="*/ 2147483647 w 384"/>
                <a:gd name="T3" fmla="*/ 2147483647 h 720"/>
                <a:gd name="T4" fmla="*/ 2147483647 w 384"/>
                <a:gd name="T5" fmla="*/ 2147483647 h 720"/>
                <a:gd name="T6" fmla="*/ 2147483647 w 384"/>
                <a:gd name="T7" fmla="*/ 2147483647 h 720"/>
                <a:gd name="T8" fmla="*/ 2147483647 w 384"/>
                <a:gd name="T9" fmla="*/ 2147483647 h 720"/>
                <a:gd name="T10" fmla="*/ 2147483647 w 384"/>
                <a:gd name="T11" fmla="*/ 2147483647 h 720"/>
                <a:gd name="T12" fmla="*/ 2147483647 w 384"/>
                <a:gd name="T13" fmla="*/ 2147483647 h 720"/>
                <a:gd name="T14" fmla="*/ 2147483647 w 384"/>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720"/>
                <a:gd name="T26" fmla="*/ 384 w 384"/>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720">
                  <a:moveTo>
                    <a:pt x="0" y="0"/>
                  </a:moveTo>
                  <a:cubicBezTo>
                    <a:pt x="3" y="35"/>
                    <a:pt x="2" y="71"/>
                    <a:pt x="10" y="105"/>
                  </a:cubicBezTo>
                  <a:cubicBezTo>
                    <a:pt x="17" y="136"/>
                    <a:pt x="59" y="145"/>
                    <a:pt x="86" y="163"/>
                  </a:cubicBezTo>
                  <a:cubicBezTo>
                    <a:pt x="128" y="191"/>
                    <a:pt x="167" y="224"/>
                    <a:pt x="202" y="259"/>
                  </a:cubicBezTo>
                  <a:cubicBezTo>
                    <a:pt x="232" y="354"/>
                    <a:pt x="223" y="434"/>
                    <a:pt x="298" y="509"/>
                  </a:cubicBezTo>
                  <a:cubicBezTo>
                    <a:pt x="301" y="563"/>
                    <a:pt x="292" y="620"/>
                    <a:pt x="307" y="672"/>
                  </a:cubicBezTo>
                  <a:cubicBezTo>
                    <a:pt x="311" y="685"/>
                    <a:pt x="334" y="675"/>
                    <a:pt x="346" y="681"/>
                  </a:cubicBezTo>
                  <a:cubicBezTo>
                    <a:pt x="362" y="689"/>
                    <a:pt x="371" y="707"/>
                    <a:pt x="384" y="7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8"/>
            <p:cNvSpPr>
              <a:spLocks/>
            </p:cNvSpPr>
            <p:nvPr/>
          </p:nvSpPr>
          <p:spPr bwMode="auto">
            <a:xfrm>
              <a:off x="7223125" y="5013325"/>
              <a:ext cx="503238" cy="1052513"/>
            </a:xfrm>
            <a:custGeom>
              <a:avLst/>
              <a:gdLst>
                <a:gd name="T0" fmla="*/ 0 w 317"/>
                <a:gd name="T1" fmla="*/ 0 h 663"/>
                <a:gd name="T2" fmla="*/ 2147483647 w 317"/>
                <a:gd name="T3" fmla="*/ 2147483647 h 663"/>
                <a:gd name="T4" fmla="*/ 2147483647 w 317"/>
                <a:gd name="T5" fmla="*/ 2147483647 h 663"/>
                <a:gd name="T6" fmla="*/ 2147483647 w 317"/>
                <a:gd name="T7" fmla="*/ 2147483647 h 663"/>
                <a:gd name="T8" fmla="*/ 0 60000 65536"/>
                <a:gd name="T9" fmla="*/ 0 60000 65536"/>
                <a:gd name="T10" fmla="*/ 0 60000 65536"/>
                <a:gd name="T11" fmla="*/ 0 60000 65536"/>
                <a:gd name="T12" fmla="*/ 0 w 317"/>
                <a:gd name="T13" fmla="*/ 0 h 663"/>
                <a:gd name="T14" fmla="*/ 317 w 317"/>
                <a:gd name="T15" fmla="*/ 663 h 663"/>
              </a:gdLst>
              <a:ahLst/>
              <a:cxnLst>
                <a:cxn ang="T8">
                  <a:pos x="T0" y="T1"/>
                </a:cxn>
                <a:cxn ang="T9">
                  <a:pos x="T2" y="T3"/>
                </a:cxn>
                <a:cxn ang="T10">
                  <a:pos x="T4" y="T5"/>
                </a:cxn>
                <a:cxn ang="T11">
                  <a:pos x="T6" y="T7"/>
                </a:cxn>
              </a:cxnLst>
              <a:rect l="T12" t="T13" r="T14" b="T15"/>
              <a:pathLst>
                <a:path w="317" h="663">
                  <a:moveTo>
                    <a:pt x="0" y="0"/>
                  </a:moveTo>
                  <a:cubicBezTo>
                    <a:pt x="23" y="91"/>
                    <a:pt x="101" y="113"/>
                    <a:pt x="164" y="173"/>
                  </a:cubicBezTo>
                  <a:cubicBezTo>
                    <a:pt x="178" y="235"/>
                    <a:pt x="191" y="296"/>
                    <a:pt x="212" y="356"/>
                  </a:cubicBezTo>
                  <a:cubicBezTo>
                    <a:pt x="213" y="373"/>
                    <a:pt x="196" y="663"/>
                    <a:pt x="317" y="6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9"/>
            <p:cNvSpPr>
              <a:spLocks/>
            </p:cNvSpPr>
            <p:nvPr/>
          </p:nvSpPr>
          <p:spPr bwMode="auto">
            <a:xfrm>
              <a:off x="7777163" y="4892675"/>
              <a:ext cx="436562" cy="944563"/>
            </a:xfrm>
            <a:custGeom>
              <a:avLst/>
              <a:gdLst>
                <a:gd name="T0" fmla="*/ 2147483647 w 275"/>
                <a:gd name="T1" fmla="*/ 0 h 595"/>
                <a:gd name="T2" fmla="*/ 2147483647 w 275"/>
                <a:gd name="T3" fmla="*/ 2147483647 h 595"/>
                <a:gd name="T4" fmla="*/ 2147483647 w 275"/>
                <a:gd name="T5" fmla="*/ 2147483647 h 595"/>
                <a:gd name="T6" fmla="*/ 2147483647 w 275"/>
                <a:gd name="T7" fmla="*/ 2147483647 h 595"/>
                <a:gd name="T8" fmla="*/ 2147483647 w 275"/>
                <a:gd name="T9" fmla="*/ 2147483647 h 595"/>
                <a:gd name="T10" fmla="*/ 2147483647 w 275"/>
                <a:gd name="T11" fmla="*/ 2147483647 h 595"/>
                <a:gd name="T12" fmla="*/ 2147483647 w 275"/>
                <a:gd name="T13" fmla="*/ 2147483647 h 595"/>
                <a:gd name="T14" fmla="*/ 2147483647 w 275"/>
                <a:gd name="T15" fmla="*/ 2147483647 h 595"/>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595"/>
                <a:gd name="T26" fmla="*/ 275 w 275"/>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595">
                  <a:moveTo>
                    <a:pt x="16" y="0"/>
                  </a:moveTo>
                  <a:cubicBezTo>
                    <a:pt x="22" y="82"/>
                    <a:pt x="0" y="140"/>
                    <a:pt x="64" y="182"/>
                  </a:cubicBezTo>
                  <a:cubicBezTo>
                    <a:pt x="67" y="192"/>
                    <a:pt x="68" y="203"/>
                    <a:pt x="74" y="211"/>
                  </a:cubicBezTo>
                  <a:cubicBezTo>
                    <a:pt x="82" y="222"/>
                    <a:pt x="97" y="228"/>
                    <a:pt x="103" y="240"/>
                  </a:cubicBezTo>
                  <a:cubicBezTo>
                    <a:pt x="110" y="255"/>
                    <a:pt x="108" y="272"/>
                    <a:pt x="112" y="288"/>
                  </a:cubicBezTo>
                  <a:cubicBezTo>
                    <a:pt x="120" y="326"/>
                    <a:pt x="129" y="352"/>
                    <a:pt x="151" y="384"/>
                  </a:cubicBezTo>
                  <a:cubicBezTo>
                    <a:pt x="162" y="481"/>
                    <a:pt x="157" y="477"/>
                    <a:pt x="227" y="547"/>
                  </a:cubicBezTo>
                  <a:cubicBezTo>
                    <a:pt x="238" y="558"/>
                    <a:pt x="264" y="595"/>
                    <a:pt x="275" y="59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30"/>
            <p:cNvSpPr>
              <a:spLocks/>
            </p:cNvSpPr>
            <p:nvPr/>
          </p:nvSpPr>
          <p:spPr bwMode="auto">
            <a:xfrm>
              <a:off x="7086600" y="5189538"/>
              <a:ext cx="1208088" cy="693737"/>
            </a:xfrm>
            <a:custGeom>
              <a:avLst/>
              <a:gdLst>
                <a:gd name="T0" fmla="*/ 0 w 761"/>
                <a:gd name="T1" fmla="*/ 2147483647 h 437"/>
                <a:gd name="T2" fmla="*/ 2147483647 w 761"/>
                <a:gd name="T3" fmla="*/ 2147483647 h 437"/>
                <a:gd name="T4" fmla="*/ 2147483647 w 761"/>
                <a:gd name="T5" fmla="*/ 2147483647 h 437"/>
                <a:gd name="T6" fmla="*/ 2147483647 w 761"/>
                <a:gd name="T7" fmla="*/ 2147483647 h 437"/>
                <a:gd name="T8" fmla="*/ 2147483647 w 761"/>
                <a:gd name="T9" fmla="*/ 2147483647 h 437"/>
                <a:gd name="T10" fmla="*/ 2147483647 w 761"/>
                <a:gd name="T11" fmla="*/ 2147483647 h 437"/>
                <a:gd name="T12" fmla="*/ 2147483647 w 761"/>
                <a:gd name="T13" fmla="*/ 2147483647 h 437"/>
                <a:gd name="T14" fmla="*/ 2147483647 w 761"/>
                <a:gd name="T15" fmla="*/ 2147483647 h 437"/>
                <a:gd name="T16" fmla="*/ 2147483647 w 761"/>
                <a:gd name="T17" fmla="*/ 2147483647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1"/>
                <a:gd name="T28" fmla="*/ 0 h 437"/>
                <a:gd name="T29" fmla="*/ 761 w 761"/>
                <a:gd name="T30" fmla="*/ 437 h 4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1" h="437">
                  <a:moveTo>
                    <a:pt x="0" y="437"/>
                  </a:moveTo>
                  <a:cubicBezTo>
                    <a:pt x="26" y="313"/>
                    <a:pt x="33" y="342"/>
                    <a:pt x="182" y="331"/>
                  </a:cubicBezTo>
                  <a:cubicBezTo>
                    <a:pt x="231" y="299"/>
                    <a:pt x="269" y="255"/>
                    <a:pt x="326" y="235"/>
                  </a:cubicBezTo>
                  <a:cubicBezTo>
                    <a:pt x="358" y="204"/>
                    <a:pt x="395" y="207"/>
                    <a:pt x="432" y="187"/>
                  </a:cubicBezTo>
                  <a:cubicBezTo>
                    <a:pt x="452" y="176"/>
                    <a:pt x="474" y="166"/>
                    <a:pt x="490" y="149"/>
                  </a:cubicBezTo>
                  <a:cubicBezTo>
                    <a:pt x="496" y="142"/>
                    <a:pt x="501" y="134"/>
                    <a:pt x="509" y="129"/>
                  </a:cubicBezTo>
                  <a:cubicBezTo>
                    <a:pt x="558" y="100"/>
                    <a:pt x="641" y="96"/>
                    <a:pt x="691" y="91"/>
                  </a:cubicBezTo>
                  <a:cubicBezTo>
                    <a:pt x="721" y="72"/>
                    <a:pt x="723" y="76"/>
                    <a:pt x="739" y="43"/>
                  </a:cubicBezTo>
                  <a:cubicBezTo>
                    <a:pt x="761" y="0"/>
                    <a:pt x="738" y="25"/>
                    <a:pt x="758" y="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31"/>
            <p:cNvSpPr>
              <a:spLocks/>
            </p:cNvSpPr>
            <p:nvPr/>
          </p:nvSpPr>
          <p:spPr bwMode="auto">
            <a:xfrm>
              <a:off x="7146925" y="5638800"/>
              <a:ext cx="1158875" cy="685800"/>
            </a:xfrm>
            <a:custGeom>
              <a:avLst/>
              <a:gdLst>
                <a:gd name="T0" fmla="*/ 0 w 730"/>
                <a:gd name="T1" fmla="*/ 2147483647 h 432"/>
                <a:gd name="T2" fmla="*/ 2147483647 w 730"/>
                <a:gd name="T3" fmla="*/ 2147483647 h 432"/>
                <a:gd name="T4" fmla="*/ 2147483647 w 730"/>
                <a:gd name="T5" fmla="*/ 2147483647 h 432"/>
                <a:gd name="T6" fmla="*/ 2147483647 w 730"/>
                <a:gd name="T7" fmla="*/ 2147483647 h 432"/>
                <a:gd name="T8" fmla="*/ 2147483647 w 730"/>
                <a:gd name="T9" fmla="*/ 2147483647 h 432"/>
                <a:gd name="T10" fmla="*/ 2147483647 w 730"/>
                <a:gd name="T11" fmla="*/ 2147483647 h 432"/>
                <a:gd name="T12" fmla="*/ 2147483647 w 730"/>
                <a:gd name="T13" fmla="*/ 2147483647 h 432"/>
                <a:gd name="T14" fmla="*/ 2147483647 w 730"/>
                <a:gd name="T15" fmla="*/ 2147483647 h 432"/>
                <a:gd name="T16" fmla="*/ 2147483647 w 730"/>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0"/>
                <a:gd name="T28" fmla="*/ 0 h 432"/>
                <a:gd name="T29" fmla="*/ 730 w 730"/>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0" h="432">
                  <a:moveTo>
                    <a:pt x="0" y="432"/>
                  </a:moveTo>
                  <a:cubicBezTo>
                    <a:pt x="34" y="333"/>
                    <a:pt x="172" y="351"/>
                    <a:pt x="250" y="346"/>
                  </a:cubicBezTo>
                  <a:cubicBezTo>
                    <a:pt x="260" y="343"/>
                    <a:pt x="272" y="343"/>
                    <a:pt x="279" y="336"/>
                  </a:cubicBezTo>
                  <a:cubicBezTo>
                    <a:pt x="325" y="289"/>
                    <a:pt x="364" y="192"/>
                    <a:pt x="394" y="134"/>
                  </a:cubicBezTo>
                  <a:cubicBezTo>
                    <a:pt x="408" y="106"/>
                    <a:pt x="398" y="102"/>
                    <a:pt x="423" y="77"/>
                  </a:cubicBezTo>
                  <a:cubicBezTo>
                    <a:pt x="435" y="65"/>
                    <a:pt x="463" y="52"/>
                    <a:pt x="480" y="48"/>
                  </a:cubicBezTo>
                  <a:cubicBezTo>
                    <a:pt x="518" y="40"/>
                    <a:pt x="596" y="29"/>
                    <a:pt x="596" y="29"/>
                  </a:cubicBezTo>
                  <a:cubicBezTo>
                    <a:pt x="606" y="26"/>
                    <a:pt x="643" y="12"/>
                    <a:pt x="653" y="10"/>
                  </a:cubicBezTo>
                  <a:cubicBezTo>
                    <a:pt x="678" y="5"/>
                    <a:pt x="730" y="0"/>
                    <a:pt x="7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32"/>
            <p:cNvSpPr>
              <a:spLocks/>
            </p:cNvSpPr>
            <p:nvPr/>
          </p:nvSpPr>
          <p:spPr bwMode="auto">
            <a:xfrm>
              <a:off x="5907088" y="1874838"/>
              <a:ext cx="539750" cy="476250"/>
            </a:xfrm>
            <a:custGeom>
              <a:avLst/>
              <a:gdLst>
                <a:gd name="T0" fmla="*/ 2147483647 w 340"/>
                <a:gd name="T1" fmla="*/ 2147483647 h 300"/>
                <a:gd name="T2" fmla="*/ 2147483647 w 340"/>
                <a:gd name="T3" fmla="*/ 2147483647 h 300"/>
                <a:gd name="T4" fmla="*/ 2147483647 w 340"/>
                <a:gd name="T5" fmla="*/ 2147483647 h 300"/>
                <a:gd name="T6" fmla="*/ 2147483647 w 340"/>
                <a:gd name="T7" fmla="*/ 2147483647 h 300"/>
                <a:gd name="T8" fmla="*/ 2147483647 w 340"/>
                <a:gd name="T9" fmla="*/ 2147483647 h 300"/>
                <a:gd name="T10" fmla="*/ 2147483647 w 340"/>
                <a:gd name="T11" fmla="*/ 2147483647 h 300"/>
                <a:gd name="T12" fmla="*/ 2147483647 w 340"/>
                <a:gd name="T13" fmla="*/ 2147483647 h 300"/>
                <a:gd name="T14" fmla="*/ 2147483647 w 340"/>
                <a:gd name="T15" fmla="*/ 2147483647 h 300"/>
                <a:gd name="T16" fmla="*/ 2147483647 w 340"/>
                <a:gd name="T17" fmla="*/ 2147483647 h 300"/>
                <a:gd name="T18" fmla="*/ 2147483647 w 340"/>
                <a:gd name="T19" fmla="*/ 2147483647 h 300"/>
                <a:gd name="T20" fmla="*/ 2147483647 w 340"/>
                <a:gd name="T21" fmla="*/ 2147483647 h 300"/>
                <a:gd name="T22" fmla="*/ 2147483647 w 340"/>
                <a:gd name="T23" fmla="*/ 2147483647 h 300"/>
                <a:gd name="T24" fmla="*/ 2147483647 w 340"/>
                <a:gd name="T25" fmla="*/ 2147483647 h 300"/>
                <a:gd name="T26" fmla="*/ 2147483647 w 340"/>
                <a:gd name="T27" fmla="*/ 2147483647 h 300"/>
                <a:gd name="T28" fmla="*/ 2147483647 w 340"/>
                <a:gd name="T29" fmla="*/ 2147483647 h 300"/>
                <a:gd name="T30" fmla="*/ 2147483647 w 340"/>
                <a:gd name="T31" fmla="*/ 2147483647 h 300"/>
                <a:gd name="T32" fmla="*/ 2147483647 w 340"/>
                <a:gd name="T33" fmla="*/ 2147483647 h 300"/>
                <a:gd name="T34" fmla="*/ 2147483647 w 340"/>
                <a:gd name="T35" fmla="*/ 0 h 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0"/>
                <a:gd name="T55" fmla="*/ 0 h 300"/>
                <a:gd name="T56" fmla="*/ 340 w 340"/>
                <a:gd name="T57" fmla="*/ 300 h 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0" h="300">
                  <a:moveTo>
                    <a:pt x="340" y="201"/>
                  </a:moveTo>
                  <a:cubicBezTo>
                    <a:pt x="319" y="300"/>
                    <a:pt x="328" y="280"/>
                    <a:pt x="215" y="269"/>
                  </a:cubicBezTo>
                  <a:cubicBezTo>
                    <a:pt x="179" y="257"/>
                    <a:pt x="160" y="232"/>
                    <a:pt x="129" y="211"/>
                  </a:cubicBezTo>
                  <a:cubicBezTo>
                    <a:pt x="116" y="192"/>
                    <a:pt x="84" y="161"/>
                    <a:pt x="119" y="134"/>
                  </a:cubicBezTo>
                  <a:cubicBezTo>
                    <a:pt x="129" y="126"/>
                    <a:pt x="144" y="141"/>
                    <a:pt x="157" y="144"/>
                  </a:cubicBezTo>
                  <a:cubicBezTo>
                    <a:pt x="164" y="154"/>
                    <a:pt x="172" y="162"/>
                    <a:pt x="177" y="173"/>
                  </a:cubicBezTo>
                  <a:cubicBezTo>
                    <a:pt x="185" y="191"/>
                    <a:pt x="196" y="230"/>
                    <a:pt x="196" y="230"/>
                  </a:cubicBezTo>
                  <a:cubicBezTo>
                    <a:pt x="164" y="262"/>
                    <a:pt x="142" y="265"/>
                    <a:pt x="100" y="278"/>
                  </a:cubicBezTo>
                  <a:cubicBezTo>
                    <a:pt x="36" y="268"/>
                    <a:pt x="37" y="269"/>
                    <a:pt x="4" y="221"/>
                  </a:cubicBezTo>
                  <a:cubicBezTo>
                    <a:pt x="16" y="108"/>
                    <a:pt x="0" y="109"/>
                    <a:pt x="109" y="125"/>
                  </a:cubicBezTo>
                  <a:cubicBezTo>
                    <a:pt x="168" y="208"/>
                    <a:pt x="71" y="62"/>
                    <a:pt x="138" y="249"/>
                  </a:cubicBezTo>
                  <a:cubicBezTo>
                    <a:pt x="141" y="259"/>
                    <a:pt x="158" y="254"/>
                    <a:pt x="167" y="259"/>
                  </a:cubicBezTo>
                  <a:cubicBezTo>
                    <a:pt x="177" y="264"/>
                    <a:pt x="186" y="272"/>
                    <a:pt x="196" y="278"/>
                  </a:cubicBezTo>
                  <a:cubicBezTo>
                    <a:pt x="206" y="272"/>
                    <a:pt x="218" y="268"/>
                    <a:pt x="225" y="259"/>
                  </a:cubicBezTo>
                  <a:cubicBezTo>
                    <a:pt x="243" y="236"/>
                    <a:pt x="238" y="202"/>
                    <a:pt x="244" y="173"/>
                  </a:cubicBezTo>
                  <a:cubicBezTo>
                    <a:pt x="252" y="137"/>
                    <a:pt x="262" y="102"/>
                    <a:pt x="273" y="67"/>
                  </a:cubicBezTo>
                  <a:cubicBezTo>
                    <a:pt x="276" y="57"/>
                    <a:pt x="276" y="46"/>
                    <a:pt x="282" y="38"/>
                  </a:cubicBezTo>
                  <a:cubicBezTo>
                    <a:pt x="295" y="22"/>
                    <a:pt x="316" y="14"/>
                    <a:pt x="3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33"/>
            <p:cNvSpPr>
              <a:spLocks/>
            </p:cNvSpPr>
            <p:nvPr/>
          </p:nvSpPr>
          <p:spPr bwMode="auto">
            <a:xfrm>
              <a:off x="8374063" y="1646238"/>
              <a:ext cx="487362" cy="1157287"/>
            </a:xfrm>
            <a:custGeom>
              <a:avLst/>
              <a:gdLst>
                <a:gd name="T0" fmla="*/ 2147483647 w 307"/>
                <a:gd name="T1" fmla="*/ 2147483647 h 729"/>
                <a:gd name="T2" fmla="*/ 2147483647 w 307"/>
                <a:gd name="T3" fmla="*/ 2147483647 h 729"/>
                <a:gd name="T4" fmla="*/ 2147483647 w 307"/>
                <a:gd name="T5" fmla="*/ 2147483647 h 729"/>
                <a:gd name="T6" fmla="*/ 2147483647 w 307"/>
                <a:gd name="T7" fmla="*/ 2147483647 h 729"/>
                <a:gd name="T8" fmla="*/ 2147483647 w 307"/>
                <a:gd name="T9" fmla="*/ 2147483647 h 729"/>
                <a:gd name="T10" fmla="*/ 2147483647 w 307"/>
                <a:gd name="T11" fmla="*/ 2147483647 h 729"/>
                <a:gd name="T12" fmla="*/ 2147483647 w 307"/>
                <a:gd name="T13" fmla="*/ 2147483647 h 729"/>
                <a:gd name="T14" fmla="*/ 2147483647 w 307"/>
                <a:gd name="T15" fmla="*/ 2147483647 h 729"/>
                <a:gd name="T16" fmla="*/ 2147483647 w 307"/>
                <a:gd name="T17" fmla="*/ 2147483647 h 729"/>
                <a:gd name="T18" fmla="*/ 2147483647 w 307"/>
                <a:gd name="T19" fmla="*/ 2147483647 h 729"/>
                <a:gd name="T20" fmla="*/ 2147483647 w 307"/>
                <a:gd name="T21" fmla="*/ 2147483647 h 729"/>
                <a:gd name="T22" fmla="*/ 2147483647 w 307"/>
                <a:gd name="T23" fmla="*/ 2147483647 h 729"/>
                <a:gd name="T24" fmla="*/ 2147483647 w 307"/>
                <a:gd name="T25" fmla="*/ 0 h 7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7"/>
                <a:gd name="T40" fmla="*/ 0 h 729"/>
                <a:gd name="T41" fmla="*/ 307 w 307"/>
                <a:gd name="T42" fmla="*/ 729 h 7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7" h="729">
                  <a:moveTo>
                    <a:pt x="207" y="249"/>
                  </a:moveTo>
                  <a:cubicBezTo>
                    <a:pt x="180" y="289"/>
                    <a:pt x="165" y="327"/>
                    <a:pt x="139" y="365"/>
                  </a:cubicBezTo>
                  <a:cubicBezTo>
                    <a:pt x="101" y="482"/>
                    <a:pt x="169" y="524"/>
                    <a:pt x="264" y="557"/>
                  </a:cubicBezTo>
                  <a:cubicBezTo>
                    <a:pt x="295" y="645"/>
                    <a:pt x="293" y="699"/>
                    <a:pt x="197" y="729"/>
                  </a:cubicBezTo>
                  <a:cubicBezTo>
                    <a:pt x="152" y="724"/>
                    <a:pt x="50" y="725"/>
                    <a:pt x="101" y="643"/>
                  </a:cubicBezTo>
                  <a:cubicBezTo>
                    <a:pt x="109" y="629"/>
                    <a:pt x="127" y="625"/>
                    <a:pt x="139" y="614"/>
                  </a:cubicBezTo>
                  <a:cubicBezTo>
                    <a:pt x="163" y="592"/>
                    <a:pt x="184" y="561"/>
                    <a:pt x="216" y="547"/>
                  </a:cubicBezTo>
                  <a:cubicBezTo>
                    <a:pt x="235" y="539"/>
                    <a:pt x="274" y="528"/>
                    <a:pt x="274" y="528"/>
                  </a:cubicBezTo>
                  <a:cubicBezTo>
                    <a:pt x="283" y="514"/>
                    <a:pt x="303" y="489"/>
                    <a:pt x="303" y="470"/>
                  </a:cubicBezTo>
                  <a:cubicBezTo>
                    <a:pt x="303" y="435"/>
                    <a:pt x="307" y="397"/>
                    <a:pt x="293" y="365"/>
                  </a:cubicBezTo>
                  <a:cubicBezTo>
                    <a:pt x="252" y="267"/>
                    <a:pt x="117" y="283"/>
                    <a:pt x="43" y="278"/>
                  </a:cubicBezTo>
                  <a:cubicBezTo>
                    <a:pt x="0" y="212"/>
                    <a:pt x="22" y="150"/>
                    <a:pt x="63" y="96"/>
                  </a:cubicBezTo>
                  <a:cubicBezTo>
                    <a:pt x="86" y="66"/>
                    <a:pt x="101" y="26"/>
                    <a:pt x="1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Oval 34"/>
            <p:cNvSpPr>
              <a:spLocks noChangeArrowheads="1"/>
            </p:cNvSpPr>
            <p:nvPr/>
          </p:nvSpPr>
          <p:spPr bwMode="auto">
            <a:xfrm>
              <a:off x="6019800" y="274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5" name="Oval 35"/>
            <p:cNvSpPr>
              <a:spLocks noChangeArrowheads="1"/>
            </p:cNvSpPr>
            <p:nvPr/>
          </p:nvSpPr>
          <p:spPr bwMode="auto">
            <a:xfrm>
              <a:off x="6324600" y="3200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6" name="Oval 36"/>
            <p:cNvSpPr>
              <a:spLocks noChangeArrowheads="1"/>
            </p:cNvSpPr>
            <p:nvPr/>
          </p:nvSpPr>
          <p:spPr bwMode="auto">
            <a:xfrm>
              <a:off x="6553200" y="3962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7" name="Oval 37"/>
            <p:cNvSpPr>
              <a:spLocks noChangeArrowheads="1"/>
            </p:cNvSpPr>
            <p:nvPr/>
          </p:nvSpPr>
          <p:spPr bwMode="auto">
            <a:xfrm>
              <a:off x="6858000" y="167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8" name="Oval 38"/>
            <p:cNvSpPr>
              <a:spLocks noChangeArrowheads="1"/>
            </p:cNvSpPr>
            <p:nvPr/>
          </p:nvSpPr>
          <p:spPr bwMode="auto">
            <a:xfrm>
              <a:off x="8229600" y="160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9" name="Oval 39"/>
            <p:cNvSpPr>
              <a:spLocks noChangeArrowheads="1"/>
            </p:cNvSpPr>
            <p:nvPr/>
          </p:nvSpPr>
          <p:spPr bwMode="auto">
            <a:xfrm>
              <a:off x="7620000" y="167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0" name="Oval 40"/>
            <p:cNvSpPr>
              <a:spLocks noChangeArrowheads="1"/>
            </p:cNvSpPr>
            <p:nvPr/>
          </p:nvSpPr>
          <p:spPr bwMode="auto">
            <a:xfrm>
              <a:off x="8763000" y="3124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1" name="Oval 41"/>
            <p:cNvSpPr>
              <a:spLocks noChangeArrowheads="1"/>
            </p:cNvSpPr>
            <p:nvPr/>
          </p:nvSpPr>
          <p:spPr bwMode="auto">
            <a:xfrm>
              <a:off x="7848600" y="289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2" name="Oval 42"/>
            <p:cNvSpPr>
              <a:spLocks noChangeArrowheads="1"/>
            </p:cNvSpPr>
            <p:nvPr/>
          </p:nvSpPr>
          <p:spPr bwMode="auto">
            <a:xfrm>
              <a:off x="7772400" y="5181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3" name="Oval 43"/>
            <p:cNvSpPr>
              <a:spLocks noChangeArrowheads="1"/>
            </p:cNvSpPr>
            <p:nvPr/>
          </p:nvSpPr>
          <p:spPr bwMode="auto">
            <a:xfrm>
              <a:off x="7543800" y="5257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4" name="Oval 44"/>
            <p:cNvSpPr>
              <a:spLocks noChangeArrowheads="1"/>
            </p:cNvSpPr>
            <p:nvPr/>
          </p:nvSpPr>
          <p:spPr bwMode="auto">
            <a:xfrm>
              <a:off x="7696200" y="5257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5" name="Oval 45"/>
            <p:cNvSpPr>
              <a:spLocks noChangeArrowheads="1"/>
            </p:cNvSpPr>
            <p:nvPr/>
          </p:nvSpPr>
          <p:spPr bwMode="auto">
            <a:xfrm>
              <a:off x="7620000" y="5334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6" name="Oval 46"/>
            <p:cNvSpPr>
              <a:spLocks noChangeArrowheads="1"/>
            </p:cNvSpPr>
            <p:nvPr/>
          </p:nvSpPr>
          <p:spPr bwMode="auto">
            <a:xfrm>
              <a:off x="7315200" y="541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7" name="Oval 47"/>
            <p:cNvSpPr>
              <a:spLocks noChangeArrowheads="1"/>
            </p:cNvSpPr>
            <p:nvPr/>
          </p:nvSpPr>
          <p:spPr bwMode="auto">
            <a:xfrm>
              <a:off x="7315200" y="5257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8" name="Oval 48"/>
            <p:cNvSpPr>
              <a:spLocks noChangeArrowheads="1"/>
            </p:cNvSpPr>
            <p:nvPr/>
          </p:nvSpPr>
          <p:spPr bwMode="auto">
            <a:xfrm>
              <a:off x="7239000" y="548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9" name="Oval 49"/>
            <p:cNvSpPr>
              <a:spLocks noChangeArrowheads="1"/>
            </p:cNvSpPr>
            <p:nvPr/>
          </p:nvSpPr>
          <p:spPr bwMode="auto">
            <a:xfrm>
              <a:off x="7162800" y="5334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0" name="Oval 50"/>
            <p:cNvSpPr>
              <a:spLocks noChangeArrowheads="1"/>
            </p:cNvSpPr>
            <p:nvPr/>
          </p:nvSpPr>
          <p:spPr bwMode="auto">
            <a:xfrm>
              <a:off x="7086600" y="541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1" name="Oval 51"/>
            <p:cNvSpPr>
              <a:spLocks noChangeArrowheads="1"/>
            </p:cNvSpPr>
            <p:nvPr/>
          </p:nvSpPr>
          <p:spPr bwMode="auto">
            <a:xfrm>
              <a:off x="7620000" y="563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2" name="Oval 52"/>
            <p:cNvSpPr>
              <a:spLocks noChangeArrowheads="1"/>
            </p:cNvSpPr>
            <p:nvPr/>
          </p:nvSpPr>
          <p:spPr bwMode="auto">
            <a:xfrm>
              <a:off x="73914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3" name="Oval 53"/>
            <p:cNvSpPr>
              <a:spLocks noChangeArrowheads="1"/>
            </p:cNvSpPr>
            <p:nvPr/>
          </p:nvSpPr>
          <p:spPr bwMode="auto">
            <a:xfrm>
              <a:off x="74676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4" name="Oval 54"/>
            <p:cNvSpPr>
              <a:spLocks noChangeArrowheads="1"/>
            </p:cNvSpPr>
            <p:nvPr/>
          </p:nvSpPr>
          <p:spPr bwMode="auto">
            <a:xfrm>
              <a:off x="73152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5" name="Oval 55"/>
            <p:cNvSpPr>
              <a:spLocks noChangeArrowheads="1"/>
            </p:cNvSpPr>
            <p:nvPr/>
          </p:nvSpPr>
          <p:spPr bwMode="auto">
            <a:xfrm>
              <a:off x="73152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6" name="Oval 56"/>
            <p:cNvSpPr>
              <a:spLocks noChangeArrowheads="1"/>
            </p:cNvSpPr>
            <p:nvPr/>
          </p:nvSpPr>
          <p:spPr bwMode="auto">
            <a:xfrm>
              <a:off x="74676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7" name="Oval 57"/>
            <p:cNvSpPr>
              <a:spLocks noChangeArrowheads="1"/>
            </p:cNvSpPr>
            <p:nvPr/>
          </p:nvSpPr>
          <p:spPr bwMode="auto">
            <a:xfrm>
              <a:off x="7391400" y="6019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8" name="Oval 58"/>
            <p:cNvSpPr>
              <a:spLocks noChangeArrowheads="1"/>
            </p:cNvSpPr>
            <p:nvPr/>
          </p:nvSpPr>
          <p:spPr bwMode="auto">
            <a:xfrm>
              <a:off x="7315200" y="6096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9" name="Oval 59"/>
            <p:cNvSpPr>
              <a:spLocks noChangeArrowheads="1"/>
            </p:cNvSpPr>
            <p:nvPr/>
          </p:nvSpPr>
          <p:spPr bwMode="auto">
            <a:xfrm>
              <a:off x="7620000" y="541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0" name="Oval 60"/>
            <p:cNvSpPr>
              <a:spLocks noChangeArrowheads="1"/>
            </p:cNvSpPr>
            <p:nvPr/>
          </p:nvSpPr>
          <p:spPr bwMode="auto">
            <a:xfrm>
              <a:off x="7848600" y="5562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1" name="Oval 61"/>
            <p:cNvSpPr>
              <a:spLocks noChangeArrowheads="1"/>
            </p:cNvSpPr>
            <p:nvPr/>
          </p:nvSpPr>
          <p:spPr bwMode="auto">
            <a:xfrm>
              <a:off x="7848600" y="548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2" name="Oval 62"/>
            <p:cNvSpPr>
              <a:spLocks noChangeArrowheads="1"/>
            </p:cNvSpPr>
            <p:nvPr/>
          </p:nvSpPr>
          <p:spPr bwMode="auto">
            <a:xfrm>
              <a:off x="7772400" y="5562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3" name="Oval 63"/>
            <p:cNvSpPr>
              <a:spLocks noChangeArrowheads="1"/>
            </p:cNvSpPr>
            <p:nvPr/>
          </p:nvSpPr>
          <p:spPr bwMode="auto">
            <a:xfrm>
              <a:off x="76200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4" name="Oval 64"/>
            <p:cNvSpPr>
              <a:spLocks noChangeArrowheads="1"/>
            </p:cNvSpPr>
            <p:nvPr/>
          </p:nvSpPr>
          <p:spPr bwMode="auto">
            <a:xfrm>
              <a:off x="7239000" y="563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5" name="Oval 65"/>
            <p:cNvSpPr>
              <a:spLocks noChangeArrowheads="1"/>
            </p:cNvSpPr>
            <p:nvPr/>
          </p:nvSpPr>
          <p:spPr bwMode="auto">
            <a:xfrm>
              <a:off x="7696200" y="563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6" name="Text Box 66"/>
            <p:cNvSpPr txBox="1">
              <a:spLocks noChangeArrowheads="1"/>
            </p:cNvSpPr>
            <p:nvPr/>
          </p:nvSpPr>
          <p:spPr bwMode="auto">
            <a:xfrm>
              <a:off x="7315200" y="6235700"/>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charset="0"/>
                </a:rPr>
                <a:t>Gel</a:t>
              </a:r>
            </a:p>
          </p:txBody>
        </p:sp>
        <p:sp>
          <p:nvSpPr>
            <p:cNvPr id="67" name="Text Box 67"/>
            <p:cNvSpPr txBox="1">
              <a:spLocks noChangeArrowheads="1"/>
            </p:cNvSpPr>
            <p:nvPr/>
          </p:nvSpPr>
          <p:spPr bwMode="auto">
            <a:xfrm>
              <a:off x="7162800" y="13589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smtClean="0">
                  <a:latin typeface="Arial" charset="0"/>
                </a:rPr>
                <a:t>Solution</a:t>
              </a:r>
              <a:endParaRPr lang="en-US" altLang="en-US" b="1" dirty="0">
                <a:latin typeface="Arial" charset="0"/>
              </a:endParaRPr>
            </a:p>
          </p:txBody>
        </p:sp>
      </p:grpSp>
      <p:sp>
        <p:nvSpPr>
          <p:cNvPr id="68" name="Rectangle 67"/>
          <p:cNvSpPr/>
          <p:nvPr/>
        </p:nvSpPr>
        <p:spPr>
          <a:xfrm>
            <a:off x="762000" y="1219200"/>
            <a:ext cx="4968552" cy="5262979"/>
          </a:xfrm>
          <a:prstGeom prst="rect">
            <a:avLst/>
          </a:prstGeom>
        </p:spPr>
        <p:txBody>
          <a:bodyPr wrap="square">
            <a:spAutoFit/>
          </a:bodyPr>
          <a:lstStyle/>
          <a:p>
            <a:pPr marL="342900" indent="-342900">
              <a:buClr>
                <a:srgbClr val="FF0000"/>
              </a:buClr>
              <a:buFont typeface="Wingdings" panose="05000000000000000000" pitchFamily="2" charset="2"/>
              <a:buChar char="Ø"/>
              <a:defRPr/>
            </a:pPr>
            <a:r>
              <a:rPr lang="en-US" sz="2400" dirty="0">
                <a:latin typeface="Arial" pitchFamily="34" charset="0"/>
                <a:cs typeface="Arial" pitchFamily="34" charset="0"/>
              </a:rPr>
              <a:t>Texture, quality and sensory attributes of many foods depend on protein gelation on </a:t>
            </a:r>
            <a:r>
              <a:rPr lang="en-US" sz="2400" dirty="0" smtClean="0">
                <a:latin typeface="Arial" pitchFamily="34" charset="0"/>
                <a:cs typeface="Arial" pitchFamily="34" charset="0"/>
              </a:rPr>
              <a:t>processing.</a:t>
            </a:r>
            <a:endParaRPr lang="en-US" sz="2400" dirty="0">
              <a:latin typeface="Arial" pitchFamily="34" charset="0"/>
              <a:cs typeface="Arial" pitchFamily="34" charset="0"/>
            </a:endParaRPr>
          </a:p>
          <a:p>
            <a:pPr marL="800100" lvl="1" indent="-342900">
              <a:buClr>
                <a:srgbClr val="FF0000"/>
              </a:buClr>
              <a:buFont typeface="Wingdings" panose="05000000000000000000" pitchFamily="2" charset="2"/>
              <a:buChar char="Ø"/>
              <a:defRPr/>
            </a:pPr>
            <a:r>
              <a:rPr lang="en-US" sz="2400" dirty="0">
                <a:latin typeface="Arial" pitchFamily="34" charset="0"/>
                <a:cs typeface="Arial" pitchFamily="34" charset="0"/>
              </a:rPr>
              <a:t>Sausages, cheese, yogurt, custard</a:t>
            </a:r>
          </a:p>
          <a:p>
            <a:pPr marL="342900" indent="-342900">
              <a:buClr>
                <a:srgbClr val="FF0000"/>
              </a:buClr>
              <a:buFont typeface="Wingdings" panose="05000000000000000000" pitchFamily="2" charset="2"/>
              <a:buChar char="Ø"/>
              <a:defRPr/>
            </a:pPr>
            <a:r>
              <a:rPr lang="en-US" sz="2400" dirty="0">
                <a:latin typeface="Arial" pitchFamily="34" charset="0"/>
                <a:cs typeface="Arial" pitchFamily="34" charset="0"/>
              </a:rPr>
              <a:t>Gel; a continuous 3D network of proteins that entraps water</a:t>
            </a:r>
          </a:p>
          <a:p>
            <a:pPr marL="800100" lvl="1" indent="-342900">
              <a:buClr>
                <a:srgbClr val="FF0000"/>
              </a:buClr>
              <a:buFont typeface="Wingdings" panose="05000000000000000000" pitchFamily="2" charset="2"/>
              <a:buChar char="Ø"/>
              <a:defRPr/>
            </a:pPr>
            <a:r>
              <a:rPr lang="en-US" sz="2400" dirty="0">
                <a:latin typeface="Arial" pitchFamily="34" charset="0"/>
                <a:cs typeface="Arial" pitchFamily="34" charset="0"/>
              </a:rPr>
              <a:t>Protein - protein interaction and protein - water (non-covalent</a:t>
            </a:r>
            <a:r>
              <a:rPr lang="en-US" sz="2400" dirty="0" smtClean="0">
                <a:latin typeface="Arial" pitchFamily="34" charset="0"/>
                <a:cs typeface="Arial" pitchFamily="34" charset="0"/>
              </a:rPr>
              <a:t>) interaction</a:t>
            </a:r>
            <a:endParaRPr lang="en-US" sz="2400" dirty="0">
              <a:latin typeface="Arial" pitchFamily="34" charset="0"/>
              <a:cs typeface="Arial" pitchFamily="34" charset="0"/>
            </a:endParaRPr>
          </a:p>
          <a:p>
            <a:pPr marL="342900" indent="-342900">
              <a:buClr>
                <a:srgbClr val="FF0000"/>
              </a:buClr>
              <a:buFont typeface="Wingdings" panose="05000000000000000000" pitchFamily="2" charset="2"/>
              <a:buChar char="Ø"/>
              <a:defRPr/>
            </a:pPr>
            <a:r>
              <a:rPr lang="en-US" sz="2400" dirty="0">
                <a:latin typeface="Arial" pitchFamily="34" charset="0"/>
                <a:cs typeface="Arial" pitchFamily="34" charset="0"/>
              </a:rPr>
              <a:t>A gel can form when proteins are denatured by</a:t>
            </a:r>
          </a:p>
          <a:p>
            <a:pPr lvl="1">
              <a:defRPr/>
            </a:pPr>
            <a:r>
              <a:rPr lang="en-US" sz="2400" dirty="0">
                <a:latin typeface="Arial" pitchFamily="34" charset="0"/>
                <a:cs typeface="Arial" pitchFamily="34" charset="0"/>
              </a:rPr>
              <a:t>Heat, pH, Pressure, Shearing</a:t>
            </a:r>
          </a:p>
        </p:txBody>
      </p:sp>
    </p:spTree>
    <p:extLst>
      <p:ext uri="{BB962C8B-B14F-4D97-AF65-F5344CB8AC3E}">
        <p14:creationId xmlns:p14="http://schemas.microsoft.com/office/powerpoint/2010/main" val="141973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body" sz="half" idx="4294967295"/>
          </p:nvPr>
        </p:nvSpPr>
        <p:spPr>
          <a:xfrm>
            <a:off x="1115616" y="1124744"/>
            <a:ext cx="7092950" cy="2808288"/>
          </a:xfrm>
        </p:spPr>
        <p:txBody>
          <a:bodyPr>
            <a:noAutofit/>
          </a:bodyPr>
          <a:lstStyle/>
          <a:p>
            <a:pPr eaLnBrk="1" hangingPunct="1">
              <a:lnSpc>
                <a:spcPct val="90000"/>
              </a:lnSpc>
            </a:pPr>
            <a:r>
              <a:rPr lang="en-US" altLang="en-US" sz="2800" b="1" dirty="0" smtClean="0">
                <a:latin typeface="Arial" panose="020B0604020202020204" pitchFamily="34" charset="0"/>
                <a:cs typeface="Arial" panose="020B0604020202020204" pitchFamily="34" charset="0"/>
              </a:rPr>
              <a:t>Factors influencing gel properties</a:t>
            </a:r>
          </a:p>
          <a:p>
            <a:pPr eaLnBrk="1" hangingPunct="1">
              <a:lnSpc>
                <a:spcPct val="90000"/>
              </a:lnSpc>
            </a:pPr>
            <a:endParaRPr lang="en-US" altLang="en-US" sz="2800" b="1" dirty="0" smtClean="0">
              <a:latin typeface="Arial" panose="020B0604020202020204" pitchFamily="34" charset="0"/>
              <a:cs typeface="Arial" panose="020B0604020202020204" pitchFamily="34" charset="0"/>
            </a:endParaRPr>
          </a:p>
          <a:p>
            <a:pPr eaLnBrk="1" hangingPunct="1">
              <a:lnSpc>
                <a:spcPct val="90000"/>
              </a:lnSpc>
            </a:pPr>
            <a:endParaRPr lang="en-US" altLang="en-US" sz="2800" b="1" dirty="0" smtClean="0">
              <a:latin typeface="Arial" panose="020B0604020202020204" pitchFamily="34" charset="0"/>
              <a:cs typeface="Arial" panose="020B0604020202020204" pitchFamily="34" charset="0"/>
            </a:endParaRPr>
          </a:p>
          <a:p>
            <a:pPr marL="917575" lvl="1" indent="-514350">
              <a:lnSpc>
                <a:spcPct val="90000"/>
              </a:lnSpc>
              <a:buFont typeface="Gill Sans MT" pitchFamily="34" charset="0"/>
              <a:buAutoNum type="arabicPeriod"/>
            </a:pPr>
            <a:r>
              <a:rPr lang="en-US" altLang="en-US" sz="2800" dirty="0" smtClean="0">
                <a:latin typeface="Arial" panose="020B0604020202020204" pitchFamily="34" charset="0"/>
                <a:cs typeface="Arial" panose="020B0604020202020204" pitchFamily="34" charset="0"/>
              </a:rPr>
              <a:t>Temperature</a:t>
            </a:r>
          </a:p>
          <a:p>
            <a:pPr marL="917575" lvl="1" indent="-514350">
              <a:lnSpc>
                <a:spcPct val="90000"/>
              </a:lnSpc>
              <a:buFont typeface="Gill Sans MT" pitchFamily="34" charset="0"/>
              <a:buAutoNum type="arabicPeriod"/>
            </a:pPr>
            <a:r>
              <a:rPr lang="en-US" altLang="en-US" sz="2800" dirty="0">
                <a:latin typeface="Arial" panose="020B0604020202020204" pitchFamily="34" charset="0"/>
                <a:cs typeface="Arial" panose="020B0604020202020204" pitchFamily="34" charset="0"/>
              </a:rPr>
              <a:t>heating/cooling </a:t>
            </a:r>
            <a:r>
              <a:rPr lang="en-US" altLang="en-US" sz="2800" dirty="0" smtClean="0">
                <a:latin typeface="Arial" panose="020B0604020202020204" pitchFamily="34" charset="0"/>
                <a:cs typeface="Arial" panose="020B0604020202020204" pitchFamily="34" charset="0"/>
              </a:rPr>
              <a:t>scheme</a:t>
            </a:r>
            <a:endParaRPr lang="en-US" altLang="en-US" sz="2800" dirty="0">
              <a:latin typeface="Arial" panose="020B0604020202020204" pitchFamily="34" charset="0"/>
              <a:cs typeface="Arial" panose="020B0604020202020204" pitchFamily="34" charset="0"/>
            </a:endParaRPr>
          </a:p>
          <a:p>
            <a:pPr marL="917575" lvl="1" indent="-514350">
              <a:lnSpc>
                <a:spcPct val="90000"/>
              </a:lnSpc>
              <a:buFont typeface="Gill Sans MT" pitchFamily="34" charset="0"/>
              <a:buAutoNum type="arabicPeriod"/>
            </a:pPr>
            <a:r>
              <a:rPr lang="en-US" altLang="en-US" sz="2800" dirty="0">
                <a:latin typeface="Arial" panose="020B0604020202020204" pitchFamily="34" charset="0"/>
                <a:cs typeface="Arial" panose="020B0604020202020204" pitchFamily="34" charset="0"/>
              </a:rPr>
              <a:t>pH</a:t>
            </a:r>
            <a:endParaRPr lang="en-US" altLang="en-US" sz="2800" dirty="0" smtClean="0">
              <a:latin typeface="Arial" panose="020B0604020202020204" pitchFamily="34" charset="0"/>
              <a:cs typeface="Arial" panose="020B0604020202020204" pitchFamily="34" charset="0"/>
            </a:endParaRPr>
          </a:p>
          <a:p>
            <a:pPr marL="917575" lvl="1" indent="-514350" eaLnBrk="1" hangingPunct="1">
              <a:lnSpc>
                <a:spcPct val="90000"/>
              </a:lnSpc>
              <a:buFont typeface="Gill Sans MT" pitchFamily="34" charset="0"/>
              <a:buAutoNum type="arabicPeriod"/>
            </a:pPr>
            <a:r>
              <a:rPr lang="en-US" altLang="en-US" sz="2800" dirty="0" smtClean="0">
                <a:latin typeface="Arial" panose="020B0604020202020204" pitchFamily="34" charset="0"/>
                <a:cs typeface="Arial" panose="020B0604020202020204" pitchFamily="34" charset="0"/>
              </a:rPr>
              <a:t>Salts</a:t>
            </a:r>
          </a:p>
        </p:txBody>
      </p:sp>
    </p:spTree>
    <p:extLst>
      <p:ext uri="{BB962C8B-B14F-4D97-AF65-F5344CB8AC3E}">
        <p14:creationId xmlns:p14="http://schemas.microsoft.com/office/powerpoint/2010/main" val="340751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type="body" sz="half" idx="4294967295"/>
          </p:nvPr>
        </p:nvSpPr>
        <p:spPr>
          <a:xfrm>
            <a:off x="609600" y="1371600"/>
            <a:ext cx="7918450" cy="3276600"/>
          </a:xfrm>
        </p:spPr>
        <p:txBody>
          <a:bodyPr>
            <a:noAutofit/>
          </a:bodyPr>
          <a:lstStyle/>
          <a:p>
            <a:pPr lvl="1" eaLnBrk="1" hangingPunct="1"/>
            <a:r>
              <a:rPr lang="en-US" altLang="en-US" sz="2800" dirty="0" smtClean="0">
                <a:latin typeface="Times New Roman" pitchFamily="18" charset="0"/>
                <a:cs typeface="Times New Roman" pitchFamily="18" charset="0"/>
              </a:rPr>
              <a:t>Involves unfolding of the protein structure by heat which exposes its hydrophobic regions which leads to protein aggregation to form a continuous 3D </a:t>
            </a:r>
            <a:r>
              <a:rPr lang="en-US" altLang="en-US" sz="2800" dirty="0" smtClean="0">
                <a:latin typeface="Times New Roman" pitchFamily="18" charset="0"/>
                <a:cs typeface="Times New Roman" pitchFamily="18" charset="0"/>
              </a:rPr>
              <a:t>network</a:t>
            </a:r>
          </a:p>
          <a:p>
            <a:pPr marL="411480" lvl="1" indent="0" eaLnBrk="1" hangingPunct="1">
              <a:buNone/>
            </a:pPr>
            <a:endParaRPr lang="en-US" altLang="en-US" sz="2800" dirty="0" smtClean="0">
              <a:latin typeface="Times New Roman" pitchFamily="18" charset="0"/>
              <a:cs typeface="Times New Roman" pitchFamily="18" charset="0"/>
            </a:endParaRPr>
          </a:p>
          <a:p>
            <a:pPr lvl="1" eaLnBrk="1" hangingPunct="1"/>
            <a:r>
              <a:rPr lang="en-US" altLang="en-US" sz="2800" dirty="0" smtClean="0">
                <a:latin typeface="Times New Roman" pitchFamily="18" charset="0"/>
                <a:cs typeface="Times New Roman" pitchFamily="18" charset="0"/>
              </a:rPr>
              <a:t>This aggregation can be </a:t>
            </a:r>
            <a:r>
              <a:rPr lang="en-US" altLang="en-US" sz="2800" u="sng" dirty="0" smtClean="0">
                <a:latin typeface="Times New Roman" pitchFamily="18" charset="0"/>
                <a:cs typeface="Times New Roman" pitchFamily="18" charset="0"/>
              </a:rPr>
              <a:t>irreversible</a:t>
            </a:r>
            <a:r>
              <a:rPr lang="en-US" altLang="en-US" sz="2800" dirty="0" smtClean="0">
                <a:latin typeface="Times New Roman" pitchFamily="18" charset="0"/>
                <a:cs typeface="Times New Roman" pitchFamily="18" charset="0"/>
              </a:rPr>
              <a:t> or </a:t>
            </a:r>
            <a:r>
              <a:rPr lang="en-US" altLang="en-US" sz="2800" u="sng" dirty="0" smtClean="0">
                <a:latin typeface="Times New Roman" pitchFamily="18" charset="0"/>
                <a:cs typeface="Times New Roman" pitchFamily="18" charset="0"/>
              </a:rPr>
              <a:t>reversible</a:t>
            </a:r>
          </a:p>
          <a:p>
            <a:pPr eaLnBrk="1" hangingPunct="1"/>
            <a:endParaRPr lang="en-US" altLang="en-US" sz="2800" dirty="0" smtClean="0">
              <a:latin typeface="Times New Roman" pitchFamily="18" charset="0"/>
              <a:cs typeface="Times New Roman" pitchFamily="18" charset="0"/>
            </a:endParaRPr>
          </a:p>
        </p:txBody>
      </p:sp>
      <p:sp>
        <p:nvSpPr>
          <p:cNvPr id="4" name="Rectangle 3"/>
          <p:cNvSpPr/>
          <p:nvPr/>
        </p:nvSpPr>
        <p:spPr>
          <a:xfrm>
            <a:off x="1676400" y="228600"/>
            <a:ext cx="5976663" cy="1077218"/>
          </a:xfrm>
          <a:prstGeom prst="rect">
            <a:avLst/>
          </a:prstGeom>
        </p:spPr>
        <p:txBody>
          <a:bodyPr wrap="square">
            <a:spAutoFit/>
          </a:bodyPr>
          <a:lstStyle/>
          <a:p>
            <a:r>
              <a:rPr lang="en-US" altLang="en-US" sz="3200" dirty="0" smtClean="0"/>
              <a:t>Thermally induced food gels </a:t>
            </a:r>
          </a:p>
          <a:p>
            <a:pPr algn="ctr"/>
            <a:r>
              <a:rPr lang="en-US" altLang="en-US" sz="3200" dirty="0" smtClean="0"/>
              <a:t>(the most common)</a:t>
            </a:r>
          </a:p>
        </p:txBody>
      </p:sp>
    </p:spTree>
    <p:extLst>
      <p:ext uri="{BB962C8B-B14F-4D97-AF65-F5344CB8AC3E}">
        <p14:creationId xmlns:p14="http://schemas.microsoft.com/office/powerpoint/2010/main" val="390328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4294967295"/>
          </p:nvPr>
        </p:nvSpPr>
        <p:spPr>
          <a:xfrm>
            <a:off x="0" y="1981200"/>
            <a:ext cx="4322763" cy="3595688"/>
          </a:xfrm>
        </p:spPr>
        <p:txBody>
          <a:bodyPr>
            <a:noAutofit/>
          </a:bodyPr>
          <a:lstStyle/>
          <a:p>
            <a:pPr marL="990600" lvl="1" indent="-533400" eaLnBrk="1" hangingPunct="1"/>
            <a:r>
              <a:rPr lang="en-US" altLang="en-US" sz="2400" dirty="0" smtClean="0">
                <a:latin typeface="Arial" pitchFamily="34" charset="0"/>
                <a:cs typeface="Arial" pitchFamily="34" charset="0"/>
              </a:rPr>
              <a:t>The thermally set gel (called thermoset) will form irreversible cross-links and not revert back to solution on cooling.</a:t>
            </a:r>
          </a:p>
          <a:p>
            <a:pPr marL="1371600" lvl="2" indent="-457200" eaLnBrk="1" hangingPunct="1"/>
            <a:r>
              <a:rPr lang="en-US" altLang="en-US" sz="2400" dirty="0" smtClean="0">
                <a:latin typeface="Arial" pitchFamily="34" charset="0"/>
                <a:cs typeface="Arial" pitchFamily="34" charset="0"/>
              </a:rPr>
              <a:t>Examples; Muscle proteins (myosin), egg white proteins (ovalbumin)</a:t>
            </a:r>
          </a:p>
          <a:p>
            <a:pPr marL="1371600" lvl="2" indent="-457200" eaLnBrk="1" hangingPunct="1"/>
            <a:endParaRPr lang="en-US" altLang="en-US" sz="2400" dirty="0" smtClean="0">
              <a:latin typeface="Arial" pitchFamily="34" charset="0"/>
              <a:cs typeface="Arial" pitchFamily="34" charset="0"/>
            </a:endParaRPr>
          </a:p>
          <a:p>
            <a:pPr marL="990600" lvl="1" indent="-533400" eaLnBrk="1" hangingPunct="1"/>
            <a:endParaRPr lang="en-US" altLang="en-US" sz="2400" dirty="0" smtClean="0">
              <a:latin typeface="Arial" pitchFamily="34" charset="0"/>
              <a:cs typeface="Arial" pitchFamily="34" charset="0"/>
            </a:endParaRPr>
          </a:p>
        </p:txBody>
      </p:sp>
      <p:grpSp>
        <p:nvGrpSpPr>
          <p:cNvPr id="67589" name="Group 2"/>
          <p:cNvGrpSpPr>
            <a:grpSpLocks/>
          </p:cNvGrpSpPr>
          <p:nvPr/>
        </p:nvGrpSpPr>
        <p:grpSpPr bwMode="auto">
          <a:xfrm>
            <a:off x="4443413" y="4111625"/>
            <a:ext cx="4557712" cy="2557463"/>
            <a:chOff x="3881250" y="3886200"/>
            <a:chExt cx="5096063" cy="2957513"/>
          </a:xfrm>
        </p:grpSpPr>
        <p:sp>
          <p:nvSpPr>
            <p:cNvPr id="67590" name="Line 4"/>
            <p:cNvSpPr>
              <a:spLocks noChangeShapeType="1"/>
            </p:cNvSpPr>
            <p:nvPr/>
          </p:nvSpPr>
          <p:spPr bwMode="auto">
            <a:xfrm>
              <a:off x="4267200" y="388620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5"/>
            <p:cNvSpPr>
              <a:spLocks noChangeShapeType="1"/>
            </p:cNvSpPr>
            <p:nvPr/>
          </p:nvSpPr>
          <p:spPr bwMode="auto">
            <a:xfrm>
              <a:off x="4267200" y="647700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6"/>
            <p:cNvSpPr>
              <a:spLocks noChangeShapeType="1"/>
            </p:cNvSpPr>
            <p:nvPr/>
          </p:nvSpPr>
          <p:spPr bwMode="auto">
            <a:xfrm flipV="1">
              <a:off x="8610600" y="388620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Text Box 7"/>
            <p:cNvSpPr txBox="1">
              <a:spLocks noChangeArrowheads="1"/>
            </p:cNvSpPr>
            <p:nvPr/>
          </p:nvSpPr>
          <p:spPr bwMode="auto">
            <a:xfrm rot="-5400000">
              <a:off x="3058132" y="4893468"/>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charset="0"/>
                </a:rPr>
                <a:t>Denaturation (%)</a:t>
              </a:r>
            </a:p>
          </p:txBody>
        </p:sp>
        <p:sp>
          <p:nvSpPr>
            <p:cNvPr id="67594" name="Text Box 8"/>
            <p:cNvSpPr txBox="1">
              <a:spLocks noChangeArrowheads="1"/>
            </p:cNvSpPr>
            <p:nvPr/>
          </p:nvSpPr>
          <p:spPr bwMode="auto">
            <a:xfrm rot="-5400000">
              <a:off x="7495382" y="5001418"/>
              <a:ext cx="259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solidFill>
                    <a:srgbClr val="FF6600"/>
                  </a:solidFill>
                  <a:latin typeface="Arial" charset="0"/>
                </a:rPr>
                <a:t>Gel strength/Viscosity</a:t>
              </a:r>
            </a:p>
          </p:txBody>
        </p:sp>
        <p:sp>
          <p:nvSpPr>
            <p:cNvPr id="67595" name="Freeform 9"/>
            <p:cNvSpPr>
              <a:spLocks/>
            </p:cNvSpPr>
            <p:nvPr/>
          </p:nvSpPr>
          <p:spPr bwMode="auto">
            <a:xfrm>
              <a:off x="4313238" y="4808538"/>
              <a:ext cx="4160837" cy="1638300"/>
            </a:xfrm>
            <a:custGeom>
              <a:avLst/>
              <a:gdLst>
                <a:gd name="T0" fmla="*/ 0 w 2621"/>
                <a:gd name="T1" fmla="*/ 2147483647 h 1032"/>
                <a:gd name="T2" fmla="*/ 2147483647 w 2621"/>
                <a:gd name="T3" fmla="*/ 2147483647 h 1032"/>
                <a:gd name="T4" fmla="*/ 2147483647 w 2621"/>
                <a:gd name="T5" fmla="*/ 2147483647 h 1032"/>
                <a:gd name="T6" fmla="*/ 2147483647 w 2621"/>
                <a:gd name="T7" fmla="*/ 2147483647 h 1032"/>
                <a:gd name="T8" fmla="*/ 2147483647 w 2621"/>
                <a:gd name="T9" fmla="*/ 2147483647 h 1032"/>
                <a:gd name="T10" fmla="*/ 2147483647 w 2621"/>
                <a:gd name="T11" fmla="*/ 2147483647 h 1032"/>
                <a:gd name="T12" fmla="*/ 2147483647 w 2621"/>
                <a:gd name="T13" fmla="*/ 2147483647 h 1032"/>
                <a:gd name="T14" fmla="*/ 2147483647 w 2621"/>
                <a:gd name="T15" fmla="*/ 2147483647 h 1032"/>
                <a:gd name="T16" fmla="*/ 2147483647 w 2621"/>
                <a:gd name="T17" fmla="*/ 2147483647 h 1032"/>
                <a:gd name="T18" fmla="*/ 2147483647 w 2621"/>
                <a:gd name="T19" fmla="*/ 2147483647 h 1032"/>
                <a:gd name="T20" fmla="*/ 2147483647 w 2621"/>
                <a:gd name="T21" fmla="*/ 2147483647 h 1032"/>
                <a:gd name="T22" fmla="*/ 2147483647 w 2621"/>
                <a:gd name="T23" fmla="*/ 2147483647 h 1032"/>
                <a:gd name="T24" fmla="*/ 2147483647 w 2621"/>
                <a:gd name="T25" fmla="*/ 2147483647 h 1032"/>
                <a:gd name="T26" fmla="*/ 2147483647 w 2621"/>
                <a:gd name="T27" fmla="*/ 2147483647 h 1032"/>
                <a:gd name="T28" fmla="*/ 2147483647 w 2621"/>
                <a:gd name="T29" fmla="*/ 2147483647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21"/>
                <a:gd name="T46" fmla="*/ 0 h 1032"/>
                <a:gd name="T47" fmla="*/ 2621 w 2621"/>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21" h="1032">
                  <a:moveTo>
                    <a:pt x="0" y="1032"/>
                  </a:moveTo>
                  <a:cubicBezTo>
                    <a:pt x="314" y="1022"/>
                    <a:pt x="628" y="1027"/>
                    <a:pt x="941" y="1013"/>
                  </a:cubicBezTo>
                  <a:cubicBezTo>
                    <a:pt x="961" y="1012"/>
                    <a:pt x="978" y="997"/>
                    <a:pt x="998" y="993"/>
                  </a:cubicBezTo>
                  <a:cubicBezTo>
                    <a:pt x="1052" y="983"/>
                    <a:pt x="1108" y="981"/>
                    <a:pt x="1161" y="965"/>
                  </a:cubicBezTo>
                  <a:cubicBezTo>
                    <a:pt x="1190" y="956"/>
                    <a:pt x="1248" y="936"/>
                    <a:pt x="1248" y="936"/>
                  </a:cubicBezTo>
                  <a:cubicBezTo>
                    <a:pt x="1277" y="917"/>
                    <a:pt x="1292" y="898"/>
                    <a:pt x="1325" y="888"/>
                  </a:cubicBezTo>
                  <a:cubicBezTo>
                    <a:pt x="1342" y="861"/>
                    <a:pt x="1389" y="807"/>
                    <a:pt x="1401" y="773"/>
                  </a:cubicBezTo>
                  <a:cubicBezTo>
                    <a:pt x="1426" y="700"/>
                    <a:pt x="1392" y="790"/>
                    <a:pt x="1430" y="715"/>
                  </a:cubicBezTo>
                  <a:cubicBezTo>
                    <a:pt x="1446" y="684"/>
                    <a:pt x="1448" y="658"/>
                    <a:pt x="1469" y="629"/>
                  </a:cubicBezTo>
                  <a:cubicBezTo>
                    <a:pt x="1491" y="562"/>
                    <a:pt x="1514" y="494"/>
                    <a:pt x="1536" y="427"/>
                  </a:cubicBezTo>
                  <a:cubicBezTo>
                    <a:pt x="1542" y="408"/>
                    <a:pt x="1544" y="386"/>
                    <a:pt x="1555" y="369"/>
                  </a:cubicBezTo>
                  <a:cubicBezTo>
                    <a:pt x="1578" y="335"/>
                    <a:pt x="1572" y="350"/>
                    <a:pt x="1584" y="312"/>
                  </a:cubicBezTo>
                  <a:cubicBezTo>
                    <a:pt x="1605" y="249"/>
                    <a:pt x="1602" y="197"/>
                    <a:pt x="1661" y="158"/>
                  </a:cubicBezTo>
                  <a:cubicBezTo>
                    <a:pt x="1764" y="0"/>
                    <a:pt x="2018" y="39"/>
                    <a:pt x="2169" y="33"/>
                  </a:cubicBezTo>
                  <a:cubicBezTo>
                    <a:pt x="2614" y="43"/>
                    <a:pt x="2464" y="43"/>
                    <a:pt x="2621" y="43"/>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6" name="Freeform 10"/>
            <p:cNvSpPr>
              <a:spLocks/>
            </p:cNvSpPr>
            <p:nvPr/>
          </p:nvSpPr>
          <p:spPr bwMode="auto">
            <a:xfrm>
              <a:off x="4419600" y="3962400"/>
              <a:ext cx="3851275" cy="2533650"/>
            </a:xfrm>
            <a:custGeom>
              <a:avLst/>
              <a:gdLst>
                <a:gd name="T0" fmla="*/ 0 w 2426"/>
                <a:gd name="T1" fmla="*/ 2147483647 h 1596"/>
                <a:gd name="T2" fmla="*/ 2147483647 w 2426"/>
                <a:gd name="T3" fmla="*/ 2147483647 h 1596"/>
                <a:gd name="T4" fmla="*/ 2147483647 w 2426"/>
                <a:gd name="T5" fmla="*/ 2147483647 h 1596"/>
                <a:gd name="T6" fmla="*/ 2147483647 w 2426"/>
                <a:gd name="T7" fmla="*/ 2147483647 h 1596"/>
                <a:gd name="T8" fmla="*/ 2147483647 w 2426"/>
                <a:gd name="T9" fmla="*/ 2147483647 h 1596"/>
                <a:gd name="T10" fmla="*/ 2147483647 w 2426"/>
                <a:gd name="T11" fmla="*/ 2147483647 h 1596"/>
                <a:gd name="T12" fmla="*/ 2147483647 w 2426"/>
                <a:gd name="T13" fmla="*/ 2147483647 h 1596"/>
                <a:gd name="T14" fmla="*/ 2147483647 w 2426"/>
                <a:gd name="T15" fmla="*/ 2147483647 h 1596"/>
                <a:gd name="T16" fmla="*/ 2147483647 w 2426"/>
                <a:gd name="T17" fmla="*/ 2147483647 h 1596"/>
                <a:gd name="T18" fmla="*/ 2147483647 w 2426"/>
                <a:gd name="T19" fmla="*/ 2147483647 h 1596"/>
                <a:gd name="T20" fmla="*/ 2147483647 w 2426"/>
                <a:gd name="T21" fmla="*/ 2147483647 h 1596"/>
                <a:gd name="T22" fmla="*/ 2147483647 w 2426"/>
                <a:gd name="T23" fmla="*/ 2147483647 h 1596"/>
                <a:gd name="T24" fmla="*/ 2147483647 w 2426"/>
                <a:gd name="T25" fmla="*/ 2147483647 h 1596"/>
                <a:gd name="T26" fmla="*/ 2147483647 w 2426"/>
                <a:gd name="T27" fmla="*/ 2147483647 h 1596"/>
                <a:gd name="T28" fmla="*/ 2147483647 w 2426"/>
                <a:gd name="T29" fmla="*/ 2147483647 h 1596"/>
                <a:gd name="T30" fmla="*/ 2147483647 w 2426"/>
                <a:gd name="T31" fmla="*/ 2147483647 h 1596"/>
                <a:gd name="T32" fmla="*/ 2147483647 w 2426"/>
                <a:gd name="T33" fmla="*/ 2147483647 h 1596"/>
                <a:gd name="T34" fmla="*/ 2147483647 w 2426"/>
                <a:gd name="T35" fmla="*/ 2147483647 h 1596"/>
                <a:gd name="T36" fmla="*/ 2147483647 w 2426"/>
                <a:gd name="T37" fmla="*/ 2147483647 h 1596"/>
                <a:gd name="T38" fmla="*/ 2147483647 w 2426"/>
                <a:gd name="T39" fmla="*/ 2147483647 h 1596"/>
                <a:gd name="T40" fmla="*/ 2147483647 w 2426"/>
                <a:gd name="T41" fmla="*/ 2147483647 h 1596"/>
                <a:gd name="T42" fmla="*/ 2147483647 w 2426"/>
                <a:gd name="T43" fmla="*/ 2147483647 h 1596"/>
                <a:gd name="T44" fmla="*/ 2147483647 w 2426"/>
                <a:gd name="T45" fmla="*/ 0 h 15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6"/>
                <a:gd name="T70" fmla="*/ 0 h 1596"/>
                <a:gd name="T71" fmla="*/ 2426 w 2426"/>
                <a:gd name="T72" fmla="*/ 1596 h 15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6" h="1596">
                  <a:moveTo>
                    <a:pt x="0" y="1575"/>
                  </a:moveTo>
                  <a:cubicBezTo>
                    <a:pt x="230" y="1578"/>
                    <a:pt x="461" y="1584"/>
                    <a:pt x="691" y="1584"/>
                  </a:cubicBezTo>
                  <a:cubicBezTo>
                    <a:pt x="980" y="1584"/>
                    <a:pt x="1093" y="1596"/>
                    <a:pt x="1315" y="1517"/>
                  </a:cubicBezTo>
                  <a:cubicBezTo>
                    <a:pt x="1344" y="1489"/>
                    <a:pt x="1378" y="1463"/>
                    <a:pt x="1411" y="1440"/>
                  </a:cubicBezTo>
                  <a:cubicBezTo>
                    <a:pt x="1436" y="1366"/>
                    <a:pt x="1402" y="1457"/>
                    <a:pt x="1440" y="1383"/>
                  </a:cubicBezTo>
                  <a:cubicBezTo>
                    <a:pt x="1456" y="1352"/>
                    <a:pt x="1458" y="1326"/>
                    <a:pt x="1479" y="1296"/>
                  </a:cubicBezTo>
                  <a:cubicBezTo>
                    <a:pt x="1510" y="1197"/>
                    <a:pt x="1541" y="1097"/>
                    <a:pt x="1575" y="999"/>
                  </a:cubicBezTo>
                  <a:cubicBezTo>
                    <a:pt x="1589" y="958"/>
                    <a:pt x="1599" y="915"/>
                    <a:pt x="1613" y="874"/>
                  </a:cubicBezTo>
                  <a:cubicBezTo>
                    <a:pt x="1616" y="864"/>
                    <a:pt x="1623" y="845"/>
                    <a:pt x="1623" y="845"/>
                  </a:cubicBezTo>
                  <a:cubicBezTo>
                    <a:pt x="1631" y="770"/>
                    <a:pt x="1637" y="671"/>
                    <a:pt x="1719" y="643"/>
                  </a:cubicBezTo>
                  <a:cubicBezTo>
                    <a:pt x="1810" y="552"/>
                    <a:pt x="2000" y="571"/>
                    <a:pt x="2103" y="567"/>
                  </a:cubicBezTo>
                  <a:cubicBezTo>
                    <a:pt x="2239" y="531"/>
                    <a:pt x="2050" y="578"/>
                    <a:pt x="2410" y="547"/>
                  </a:cubicBezTo>
                  <a:cubicBezTo>
                    <a:pt x="2426" y="546"/>
                    <a:pt x="2378" y="541"/>
                    <a:pt x="2362" y="538"/>
                  </a:cubicBezTo>
                  <a:cubicBezTo>
                    <a:pt x="2326" y="530"/>
                    <a:pt x="2292" y="515"/>
                    <a:pt x="2256" y="509"/>
                  </a:cubicBezTo>
                  <a:cubicBezTo>
                    <a:pt x="2144" y="490"/>
                    <a:pt x="2031" y="482"/>
                    <a:pt x="1920" y="461"/>
                  </a:cubicBezTo>
                  <a:cubicBezTo>
                    <a:pt x="1801" y="438"/>
                    <a:pt x="1684" y="407"/>
                    <a:pt x="1565" y="384"/>
                  </a:cubicBezTo>
                  <a:cubicBezTo>
                    <a:pt x="1492" y="370"/>
                    <a:pt x="1416" y="365"/>
                    <a:pt x="1344" y="346"/>
                  </a:cubicBezTo>
                  <a:cubicBezTo>
                    <a:pt x="1174" y="301"/>
                    <a:pt x="1001" y="259"/>
                    <a:pt x="826" y="231"/>
                  </a:cubicBezTo>
                  <a:cubicBezTo>
                    <a:pt x="663" y="175"/>
                    <a:pt x="495" y="139"/>
                    <a:pt x="327" y="106"/>
                  </a:cubicBezTo>
                  <a:cubicBezTo>
                    <a:pt x="274" y="96"/>
                    <a:pt x="224" y="75"/>
                    <a:pt x="173" y="58"/>
                  </a:cubicBezTo>
                  <a:cubicBezTo>
                    <a:pt x="154" y="52"/>
                    <a:pt x="115" y="39"/>
                    <a:pt x="115" y="39"/>
                  </a:cubicBezTo>
                  <a:cubicBezTo>
                    <a:pt x="77" y="12"/>
                    <a:pt x="100" y="24"/>
                    <a:pt x="58" y="10"/>
                  </a:cubicBezTo>
                  <a:cubicBezTo>
                    <a:pt x="48" y="7"/>
                    <a:pt x="29" y="0"/>
                    <a:pt x="29" y="0"/>
                  </a:cubicBezTo>
                </a:path>
              </a:pathLst>
            </a:custGeom>
            <a:noFill/>
            <a:ln w="25400">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7" name="Text Box 11"/>
            <p:cNvSpPr txBox="1">
              <a:spLocks noChangeArrowheads="1"/>
            </p:cNvSpPr>
            <p:nvPr/>
          </p:nvSpPr>
          <p:spPr bwMode="auto">
            <a:xfrm>
              <a:off x="5867400" y="41021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charset="0"/>
                </a:rPr>
                <a:t>cooling</a:t>
              </a:r>
            </a:p>
          </p:txBody>
        </p:sp>
        <p:sp>
          <p:nvSpPr>
            <p:cNvPr id="67598" name="Text Box 12"/>
            <p:cNvSpPr txBox="1">
              <a:spLocks noChangeArrowheads="1"/>
            </p:cNvSpPr>
            <p:nvPr/>
          </p:nvSpPr>
          <p:spPr bwMode="auto">
            <a:xfrm>
              <a:off x="6172200" y="6477000"/>
              <a:ext cx="341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t>T</a:t>
              </a:r>
            </a:p>
          </p:txBody>
        </p:sp>
        <p:sp>
          <p:nvSpPr>
            <p:cNvPr id="67599" name="Text Box 14"/>
            <p:cNvSpPr txBox="1">
              <a:spLocks noChangeArrowheads="1"/>
            </p:cNvSpPr>
            <p:nvPr/>
          </p:nvSpPr>
          <p:spPr bwMode="auto">
            <a:xfrm>
              <a:off x="5105400" y="60198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charset="0"/>
                </a:rPr>
                <a:t>heating</a:t>
              </a:r>
            </a:p>
          </p:txBody>
        </p:sp>
        <p:sp>
          <p:nvSpPr>
            <p:cNvPr id="67600" name="Text Box 15"/>
            <p:cNvSpPr txBox="1">
              <a:spLocks noChangeArrowheads="1"/>
            </p:cNvSpPr>
            <p:nvPr/>
          </p:nvSpPr>
          <p:spPr bwMode="auto">
            <a:xfrm>
              <a:off x="6858000" y="56261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charset="0"/>
                </a:rPr>
                <a:t>heating</a:t>
              </a:r>
            </a:p>
          </p:txBody>
        </p:sp>
      </p:grpSp>
      <p:sp>
        <p:nvSpPr>
          <p:cNvPr id="4" name="Rectangle 3"/>
          <p:cNvSpPr/>
          <p:nvPr/>
        </p:nvSpPr>
        <p:spPr>
          <a:xfrm>
            <a:off x="2123728" y="764704"/>
            <a:ext cx="5059398" cy="523220"/>
          </a:xfrm>
          <a:prstGeom prst="rect">
            <a:avLst/>
          </a:prstGeom>
        </p:spPr>
        <p:txBody>
          <a:bodyPr wrap="none">
            <a:spAutoFit/>
          </a:bodyPr>
          <a:lstStyle/>
          <a:p>
            <a:pPr marL="609600" indent="-609600">
              <a:buFont typeface="Gill Sans MT" pitchFamily="34" charset="0"/>
              <a:buAutoNum type="alphaUcPeriod"/>
            </a:pPr>
            <a:r>
              <a:rPr lang="en-US" altLang="en-US" sz="2800" dirty="0" smtClean="0"/>
              <a:t>Thermally irreversible gels</a:t>
            </a:r>
          </a:p>
        </p:txBody>
      </p:sp>
    </p:spTree>
    <p:extLst>
      <p:ext uri="{BB962C8B-B14F-4D97-AF65-F5344CB8AC3E}">
        <p14:creationId xmlns:p14="http://schemas.microsoft.com/office/powerpoint/2010/main" val="1783685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noChangeAspect="1"/>
          </p:cNvGraphicFramePr>
          <p:nvPr>
            <p:extLst>
              <p:ext uri="{D42A27DB-BD31-4B8C-83A1-F6EECF244321}">
                <p14:modId xmlns:p14="http://schemas.microsoft.com/office/powerpoint/2010/main" val="27996631"/>
              </p:ext>
            </p:extLst>
          </p:nvPr>
        </p:nvGraphicFramePr>
        <p:xfrm>
          <a:off x="838200" y="3581400"/>
          <a:ext cx="7391400" cy="2836986"/>
        </p:xfrm>
        <a:graphic>
          <a:graphicData uri="http://schemas.openxmlformats.org/presentationml/2006/ole">
            <mc:AlternateContent xmlns:mc="http://schemas.openxmlformats.org/markup-compatibility/2006">
              <mc:Choice xmlns:v="urn:schemas-microsoft-com:vml" Requires="v">
                <p:oleObj spid="_x0000_s10263" name="CorelPhotoPaint.Image.7" r:id="rId3" imgW="6050036" imgH="2240284" progId="">
                  <p:embed/>
                </p:oleObj>
              </mc:Choice>
              <mc:Fallback>
                <p:oleObj name="CorelPhotoPaint.Image.7" r:id="rId3" imgW="6050036" imgH="2240284"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400"/>
                        <a:ext cx="7391400" cy="28369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ontent Placeholder 4"/>
          <p:cNvSpPr txBox="1">
            <a:spLocks/>
          </p:cNvSpPr>
          <p:nvPr/>
        </p:nvSpPr>
        <p:spPr>
          <a:xfrm>
            <a:off x="838200" y="457200"/>
            <a:ext cx="7620000" cy="3429000"/>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609600" indent="-609600">
              <a:buFont typeface="Gill Sans MT" pitchFamily="34" charset="0"/>
              <a:buAutoNum type="alphaUcPeriod" startAt="2"/>
            </a:pPr>
            <a:r>
              <a:rPr lang="en-US" altLang="en-US" dirty="0" smtClean="0">
                <a:latin typeface="Arial" charset="0"/>
              </a:rPr>
              <a:t>Thermally reversible gels</a:t>
            </a:r>
          </a:p>
          <a:p>
            <a:pPr marL="609600" indent="-609600">
              <a:buFont typeface="Gill Sans MT" pitchFamily="34" charset="0"/>
              <a:buAutoNum type="alphaUcPeriod" startAt="2"/>
            </a:pPr>
            <a:endParaRPr lang="en-US" altLang="en-US" dirty="0" smtClean="0">
              <a:latin typeface="Arial" charset="0"/>
            </a:endParaRPr>
          </a:p>
          <a:p>
            <a:pPr marL="990600" lvl="1" indent="-533400">
              <a:buClr>
                <a:schemeClr val="accent2"/>
              </a:buClr>
              <a:buSzPct val="70000"/>
              <a:buFont typeface="Wingdings" pitchFamily="2" charset="2"/>
              <a:buChar char="n"/>
            </a:pPr>
            <a:r>
              <a:rPr lang="en-US" altLang="en-US" sz="2400" dirty="0" smtClean="0">
                <a:latin typeface="Arial" charset="0"/>
              </a:rPr>
              <a:t>These gels (called thermoplastic) will form gels on cooling (after heating) and then revert fully or partially back to solution on reheating (“melt”)</a:t>
            </a:r>
          </a:p>
          <a:p>
            <a:pPr marL="1371600" lvl="2" indent="-457200">
              <a:buClr>
                <a:schemeClr val="tx2"/>
              </a:buClr>
              <a:buSzPct val="70000"/>
              <a:buFont typeface="Wingdings" pitchFamily="2" charset="2"/>
              <a:buChar char="n"/>
            </a:pPr>
            <a:r>
              <a:rPr lang="en-US" altLang="en-US" sz="2400" dirty="0" smtClean="0">
                <a:latin typeface="Arial" charset="0"/>
              </a:rPr>
              <a:t>Example; Collagen (gelatin)</a:t>
            </a:r>
          </a:p>
        </p:txBody>
      </p:sp>
    </p:spTree>
    <p:extLst>
      <p:ext uri="{BB962C8B-B14F-4D97-AF65-F5344CB8AC3E}">
        <p14:creationId xmlns:p14="http://schemas.microsoft.com/office/powerpoint/2010/main" val="294601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76500"/>
            <a:ext cx="693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0158" y="533400"/>
            <a:ext cx="4464684" cy="1384995"/>
          </a:xfrm>
          <a:prstGeom prst="rect">
            <a:avLst/>
          </a:prstGeom>
        </p:spPr>
        <p:txBody>
          <a:bodyPr wrap="none">
            <a:spAutoFit/>
          </a:bodyPr>
          <a:lstStyle/>
          <a:p>
            <a:pPr marL="609600" indent="-609600">
              <a:buFont typeface="Gill Sans MT" pitchFamily="34" charset="0"/>
              <a:buAutoNum type="alphaUcPeriod" startAt="2"/>
            </a:pPr>
            <a:r>
              <a:rPr lang="en-US" altLang="en-US" sz="2800" dirty="0">
                <a:latin typeface="Times New Roman" pitchFamily="18" charset="0"/>
                <a:cs typeface="Times New Roman" pitchFamily="18" charset="0"/>
              </a:rPr>
              <a:t>Thermally reversible </a:t>
            </a:r>
            <a:r>
              <a:rPr lang="en-US" altLang="en-US" sz="2800" dirty="0" smtClean="0">
                <a:latin typeface="Times New Roman" pitchFamily="18" charset="0"/>
                <a:cs typeface="Times New Roman" pitchFamily="18" charset="0"/>
              </a:rPr>
              <a:t>gels</a:t>
            </a:r>
          </a:p>
          <a:p>
            <a:pPr marL="609600" indent="-609600">
              <a:buFont typeface="Gill Sans MT" pitchFamily="34" charset="0"/>
              <a:buAutoNum type="alphaUcPeriod" startAt="2"/>
            </a:pPr>
            <a:endParaRPr lang="en-US" altLang="en-US" sz="2800" dirty="0">
              <a:latin typeface="Times New Roman" pitchFamily="18" charset="0"/>
              <a:cs typeface="Times New Roman" pitchFamily="18" charset="0"/>
            </a:endParaRPr>
          </a:p>
          <a:p>
            <a:r>
              <a:rPr lang="en-US" altLang="en-US" sz="2800" dirty="0" smtClean="0">
                <a:latin typeface="Times New Roman" pitchFamily="18" charset="0"/>
                <a:cs typeface="Times New Roman" pitchFamily="18" charset="0"/>
              </a:rPr>
              <a:t>Example</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2081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idx="4294967295"/>
          </p:nvPr>
        </p:nvSpPr>
        <p:spPr>
          <a:xfrm>
            <a:off x="0" y="1066800"/>
            <a:ext cx="5271641" cy="5544393"/>
          </a:xfrm>
        </p:spPr>
        <p:txBody>
          <a:bodyPr>
            <a:noAutofit/>
          </a:bodyPr>
          <a:lstStyle/>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Highly protein dependent </a:t>
            </a:r>
          </a:p>
          <a:p>
            <a:pPr lvl="1" eaLnBrk="1" hangingPunct="1">
              <a:buFont typeface="Wingdings" panose="05000000000000000000" pitchFamily="2" charset="2"/>
              <a:buChar char="Ø"/>
              <a:defRPr/>
            </a:pP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Some protein form better gels at </a:t>
            </a:r>
            <a:r>
              <a:rPr lang="en-US" sz="2000" dirty="0" err="1" smtClean="0">
                <a:latin typeface="Arial" panose="020B0604020202020204" pitchFamily="34" charset="0"/>
                <a:cs typeface="Arial" panose="020B0604020202020204" pitchFamily="34" charset="0"/>
              </a:rPr>
              <a:t>pI</a:t>
            </a:r>
            <a:r>
              <a:rPr lang="en-US" sz="2000" dirty="0" smtClean="0">
                <a:latin typeface="Arial" panose="020B0604020202020204" pitchFamily="34" charset="0"/>
                <a:cs typeface="Arial" panose="020B0604020202020204" pitchFamily="34" charset="0"/>
              </a:rPr>
              <a:t> </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No repulsion,  get </a:t>
            </a:r>
            <a:r>
              <a:rPr lang="en-US" u="sng" dirty="0" smtClean="0">
                <a:solidFill>
                  <a:srgbClr val="0070C0"/>
                </a:solidFill>
                <a:latin typeface="Arial" panose="020B0604020202020204" pitchFamily="34" charset="0"/>
                <a:cs typeface="Arial" panose="020B0604020202020204" pitchFamily="34" charset="0"/>
              </a:rPr>
              <a:t>aggregate</a:t>
            </a:r>
            <a:r>
              <a:rPr lang="en-US" dirty="0" smtClean="0">
                <a:solidFill>
                  <a:srgbClr val="0070C0"/>
                </a:solidFill>
                <a:latin typeface="Arial" panose="020B0604020202020204" pitchFamily="34" charset="0"/>
                <a:cs typeface="Arial" panose="020B0604020202020204" pitchFamily="34" charset="0"/>
              </a:rPr>
              <a:t> type </a:t>
            </a:r>
            <a:r>
              <a:rPr lang="en-US" dirty="0" smtClean="0">
                <a:latin typeface="Arial" panose="020B0604020202020204" pitchFamily="34" charset="0"/>
                <a:cs typeface="Arial" panose="020B0604020202020204" pitchFamily="34" charset="0"/>
              </a:rPr>
              <a:t>gels</a:t>
            </a:r>
          </a:p>
          <a:p>
            <a:pPr lvl="2" eaLnBrk="1" hangingPunct="1">
              <a:buFont typeface="Wingdings" panose="05000000000000000000" pitchFamily="2" charset="2"/>
              <a:buChar char="Ø"/>
              <a:defRPr/>
            </a:pPr>
            <a:r>
              <a:rPr lang="en-US" dirty="0" smtClean="0">
                <a:solidFill>
                  <a:srgbClr val="FF0000"/>
                </a:solidFill>
                <a:latin typeface="Arial" panose="020B0604020202020204" pitchFamily="34" charset="0"/>
                <a:cs typeface="Arial" panose="020B0604020202020204" pitchFamily="34" charset="0"/>
              </a:rPr>
              <a:t>Softer</a:t>
            </a:r>
            <a:r>
              <a:rPr lang="en-US" dirty="0" smtClean="0">
                <a:latin typeface="Arial" panose="020B0604020202020204" pitchFamily="34" charset="0"/>
                <a:cs typeface="Arial" panose="020B0604020202020204" pitchFamily="34" charset="0"/>
              </a:rPr>
              <a:t> and opaque</a:t>
            </a:r>
          </a:p>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Others give better gels away from </a:t>
            </a:r>
            <a:r>
              <a:rPr lang="en-US" sz="2000" dirty="0" err="1" smtClean="0">
                <a:latin typeface="Arial" panose="020B0604020202020204" pitchFamily="34" charset="0"/>
                <a:cs typeface="Arial" panose="020B0604020202020204" pitchFamily="34" charset="0"/>
              </a:rPr>
              <a:t>pI</a:t>
            </a:r>
            <a:r>
              <a:rPr lang="en-US" sz="2000" dirty="0" smtClean="0">
                <a:latin typeface="Arial" panose="020B0604020202020204" pitchFamily="34" charset="0"/>
                <a:cs typeface="Arial" panose="020B0604020202020204" pitchFamily="34" charset="0"/>
              </a:rPr>
              <a:t> </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More repulsion, </a:t>
            </a:r>
            <a:r>
              <a:rPr lang="en-US" u="sng" dirty="0" smtClean="0">
                <a:solidFill>
                  <a:srgbClr val="0070C0"/>
                </a:solidFill>
                <a:latin typeface="Arial" panose="020B0604020202020204" pitchFamily="34" charset="0"/>
                <a:cs typeface="Arial" panose="020B0604020202020204" pitchFamily="34" charset="0"/>
              </a:rPr>
              <a:t>string-like</a:t>
            </a:r>
            <a:r>
              <a:rPr lang="en-US" dirty="0" smtClean="0">
                <a:latin typeface="Arial" panose="020B0604020202020204" pitchFamily="34" charset="0"/>
                <a:cs typeface="Arial" panose="020B0604020202020204" pitchFamily="34" charset="0"/>
              </a:rPr>
              <a:t> gels</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Stronger, more </a:t>
            </a:r>
            <a:r>
              <a:rPr lang="en-US" dirty="0" smtClean="0">
                <a:solidFill>
                  <a:srgbClr val="FF0000"/>
                </a:solidFill>
                <a:latin typeface="Arial" panose="020B0604020202020204" pitchFamily="34" charset="0"/>
                <a:cs typeface="Arial" panose="020B0604020202020204" pitchFamily="34" charset="0"/>
              </a:rPr>
              <a:t>elastic</a:t>
            </a:r>
            <a:r>
              <a:rPr lang="en-US" dirty="0" smtClean="0">
                <a:latin typeface="Arial" panose="020B0604020202020204" pitchFamily="34" charset="0"/>
                <a:cs typeface="Arial" panose="020B0604020202020204" pitchFamily="34" charset="0"/>
              </a:rPr>
              <a:t> and transparent</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Too far away from </a:t>
            </a:r>
            <a:r>
              <a:rPr lang="en-US" dirty="0" err="1" smtClean="0">
                <a:latin typeface="Arial" panose="020B0604020202020204" pitchFamily="34" charset="0"/>
                <a:cs typeface="Arial" panose="020B0604020202020204" pitchFamily="34" charset="0"/>
              </a:rPr>
              <a:t>pI</a:t>
            </a:r>
            <a:r>
              <a:rPr lang="en-US" dirty="0" smtClean="0">
                <a:latin typeface="Arial" panose="020B0604020202020204" pitchFamily="34" charset="0"/>
                <a:cs typeface="Arial" panose="020B0604020202020204" pitchFamily="34" charset="0"/>
              </a:rPr>
              <a:t> you may get no gel </a:t>
            </a:r>
            <a:r>
              <a:rPr lang="en-US" dirty="0" smtClean="0">
                <a:latin typeface="Arial" panose="020B0604020202020204" pitchFamily="34" charset="0"/>
                <a:cs typeface="Arial" panose="020B0604020202020204" pitchFamily="34" charset="0"/>
                <a:sym typeface="Wingdings" pitchFamily="2" charset="2"/>
              </a:rPr>
              <a:t> too much repulsion</a:t>
            </a:r>
            <a:endParaRPr lang="en-US"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By playing with pH one can therefore play with the texture of food gels producing different textures for different foods</a:t>
            </a:r>
          </a:p>
        </p:txBody>
      </p:sp>
      <p:pic>
        <p:nvPicPr>
          <p:cNvPr id="72708" name="Picture 5"/>
          <p:cNvPicPr>
            <a:picLocks noChangeAspect="1"/>
          </p:cNvPicPr>
          <p:nvPr/>
        </p:nvPicPr>
        <p:blipFill>
          <a:blip r:embed="rId3">
            <a:extLst>
              <a:ext uri="{28A0092B-C50C-407E-A947-70E740481C1C}">
                <a14:useLocalDpi xmlns:a14="http://schemas.microsoft.com/office/drawing/2010/main" val="0"/>
              </a:ext>
            </a:extLst>
          </a:blip>
          <a:srcRect l="3072" r="2866"/>
          <a:stretch>
            <a:fillRect/>
          </a:stretch>
        </p:blipFill>
        <p:spPr bwMode="auto">
          <a:xfrm>
            <a:off x="5580112" y="1484784"/>
            <a:ext cx="2974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07704" y="287070"/>
            <a:ext cx="6200736" cy="523220"/>
          </a:xfrm>
          <a:prstGeom prst="rect">
            <a:avLst/>
          </a:prstGeom>
        </p:spPr>
        <p:txBody>
          <a:bodyPr wrap="none">
            <a:spAutoFit/>
          </a:bodyPr>
          <a:lstStyle/>
          <a:p>
            <a:pPr>
              <a:defRPr/>
            </a:pPr>
            <a:r>
              <a:rPr lang="en-US" sz="2800" dirty="0"/>
              <a:t>Factors influencing gel </a:t>
            </a:r>
            <a:r>
              <a:rPr lang="en-US" sz="2800" dirty="0" smtClean="0"/>
              <a:t>properties: pH</a:t>
            </a:r>
            <a:endParaRPr lang="en-US" sz="2800" dirty="0"/>
          </a:p>
        </p:txBody>
      </p:sp>
    </p:spTree>
    <p:extLst>
      <p:ext uri="{BB962C8B-B14F-4D97-AF65-F5344CB8AC3E}">
        <p14:creationId xmlns:p14="http://schemas.microsoft.com/office/powerpoint/2010/main" val="702779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930" y="2996952"/>
            <a:ext cx="4429000" cy="2088232"/>
          </a:xfrm>
        </p:spPr>
        <p:txBody>
          <a:bodyPr/>
          <a:lstStyle/>
          <a:p>
            <a:pPr lvl="2"/>
            <a:r>
              <a:rPr lang="en-US" altLang="en-US" sz="2800" dirty="0" smtClean="0">
                <a:latin typeface="Arial" panose="020B0604020202020204" pitchFamily="34" charset="0"/>
                <a:cs typeface="Arial" panose="020B0604020202020204" pitchFamily="34" charset="0"/>
              </a:rPr>
              <a:t>Some proteins “need” to be solubilized with salt before being able to form gels, e.g. muscle proteins (myosin).</a:t>
            </a:r>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1454150"/>
            <a:ext cx="457835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2896" y="476672"/>
            <a:ext cx="8619667" cy="523220"/>
          </a:xfrm>
          <a:prstGeom prst="rect">
            <a:avLst/>
          </a:prstGeom>
        </p:spPr>
        <p:txBody>
          <a:bodyPr wrap="none">
            <a:spAutoFit/>
          </a:bodyPr>
          <a:lstStyle/>
          <a:p>
            <a:pPr>
              <a:defRPr/>
            </a:pPr>
            <a:r>
              <a:rPr lang="en-US" sz="2800" dirty="0"/>
              <a:t>Factors influencing gel </a:t>
            </a:r>
            <a:r>
              <a:rPr lang="en-US" sz="2800" dirty="0" smtClean="0"/>
              <a:t>properties: </a:t>
            </a:r>
            <a:r>
              <a:rPr lang="en-US" altLang="en-US" sz="2800" dirty="0">
                <a:sym typeface="Wingdings" pitchFamily="2" charset="2"/>
              </a:rPr>
              <a:t>Salt concentration </a:t>
            </a:r>
            <a:endParaRPr lang="en-US" sz="2800" dirty="0"/>
          </a:p>
        </p:txBody>
      </p:sp>
      <p:sp>
        <p:nvSpPr>
          <p:cNvPr id="4" name="Rectangle 3"/>
          <p:cNvSpPr/>
          <p:nvPr/>
        </p:nvSpPr>
        <p:spPr>
          <a:xfrm>
            <a:off x="-180528" y="1670445"/>
            <a:ext cx="5724128" cy="523220"/>
          </a:xfrm>
          <a:prstGeom prst="rect">
            <a:avLst/>
          </a:prstGeom>
        </p:spPr>
        <p:txBody>
          <a:bodyPr wrap="square">
            <a:spAutoFit/>
          </a:bodyPr>
          <a:lstStyle/>
          <a:p>
            <a:pPr marL="777240" lvl="2"/>
            <a:r>
              <a:rPr lang="en-US" altLang="en-US" sz="2800" dirty="0" smtClean="0"/>
              <a:t>Highly protein dependent:</a:t>
            </a:r>
          </a:p>
        </p:txBody>
      </p:sp>
    </p:spTree>
    <p:extLst>
      <p:ext uri="{BB962C8B-B14F-4D97-AF65-F5344CB8AC3E}">
        <p14:creationId xmlns:p14="http://schemas.microsoft.com/office/powerpoint/2010/main" val="143032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2896" y="476672"/>
            <a:ext cx="8619667" cy="523220"/>
          </a:xfrm>
          <a:prstGeom prst="rect">
            <a:avLst/>
          </a:prstGeom>
        </p:spPr>
        <p:txBody>
          <a:bodyPr wrap="none">
            <a:spAutoFit/>
          </a:bodyPr>
          <a:lstStyle/>
          <a:p>
            <a:pPr>
              <a:defRPr/>
            </a:pPr>
            <a:r>
              <a:rPr lang="en-US" sz="2800" dirty="0"/>
              <a:t>Factors influencing gel </a:t>
            </a:r>
            <a:r>
              <a:rPr lang="en-US" sz="2800" dirty="0" smtClean="0"/>
              <a:t>properties: </a:t>
            </a:r>
            <a:r>
              <a:rPr lang="en-US" altLang="en-US" sz="2800" dirty="0">
                <a:sym typeface="Wingdings" pitchFamily="2" charset="2"/>
              </a:rPr>
              <a:t>Salt concentration </a:t>
            </a:r>
            <a:endParaRPr lang="en-US" sz="2800" dirty="0"/>
          </a:p>
        </p:txBody>
      </p:sp>
    </p:spTree>
    <p:extLst>
      <p:ext uri="{BB962C8B-B14F-4D97-AF65-F5344CB8AC3E}">
        <p14:creationId xmlns:p14="http://schemas.microsoft.com/office/powerpoint/2010/main" val="404620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1714500" y="1601788"/>
          <a:ext cx="6691313" cy="5076825"/>
        </p:xfrm>
        <a:graphic>
          <a:graphicData uri="http://schemas.openxmlformats.org/presentationml/2006/ole">
            <mc:AlternateContent xmlns:mc="http://schemas.openxmlformats.org/markup-compatibility/2006">
              <mc:Choice xmlns:v="urn:schemas-microsoft-com:vml" Requires="v">
                <p:oleObj spid="_x0000_s1047" name="CorelPhotoPaint.Image.7" r:id="rId3" imgW="7013165" imgH="5321593" progId="">
                  <p:embed/>
                </p:oleObj>
              </mc:Choice>
              <mc:Fallback>
                <p:oleObj name="CorelPhotoPaint.Image.7" r:id="rId3" imgW="7013165" imgH="5321593"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601788"/>
                        <a:ext cx="6691313"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9" name="Text Box 3"/>
          <p:cNvSpPr txBox="1">
            <a:spLocks noChangeArrowheads="1"/>
          </p:cNvSpPr>
          <p:nvPr/>
        </p:nvSpPr>
        <p:spPr bwMode="auto">
          <a:xfrm>
            <a:off x="1616075" y="277813"/>
            <a:ext cx="7666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000" dirty="0">
                <a:latin typeface="Arial" charset="0"/>
              </a:rPr>
              <a:t>The properties of food proteins are altered by environmental conditions, processing treatments and interactions with other ingredients</a:t>
            </a:r>
          </a:p>
        </p:txBody>
      </p:sp>
    </p:spTree>
    <p:extLst>
      <p:ext uri="{BB962C8B-B14F-4D97-AF65-F5344CB8AC3E}">
        <p14:creationId xmlns:p14="http://schemas.microsoft.com/office/powerpoint/2010/main" val="398193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4294967295"/>
          </p:nvPr>
        </p:nvSpPr>
        <p:spPr>
          <a:xfrm>
            <a:off x="587059" y="838200"/>
            <a:ext cx="8001000" cy="1908175"/>
          </a:xfrm>
        </p:spPr>
        <p:txBody>
          <a:bodyPr>
            <a:noAutofit/>
          </a:bodyPr>
          <a:lstStyle/>
          <a:p>
            <a:pPr lvl="2" eaLnBrk="1" hangingPunct="1"/>
            <a:r>
              <a:rPr lang="en-US" altLang="en-US" sz="2800" dirty="0" smtClean="0">
                <a:latin typeface="Times New Roman" pitchFamily="18" charset="0"/>
                <a:cs typeface="Times New Roman" pitchFamily="18" charset="0"/>
              </a:rPr>
              <a:t>Some proteins do not form good </a:t>
            </a:r>
          </a:p>
          <a:p>
            <a:pPr lvl="2" eaLnBrk="1" hangingPunct="1">
              <a:buFont typeface="Wingdings" pitchFamily="2" charset="2"/>
              <a:buNone/>
            </a:pPr>
            <a:r>
              <a:rPr lang="en-US" altLang="en-US" sz="2800" dirty="0" smtClean="0">
                <a:latin typeface="Times New Roman" pitchFamily="18" charset="0"/>
                <a:cs typeface="Times New Roman" pitchFamily="18" charset="0"/>
              </a:rPr>
              <a:t>	gels in salt because salt will minimize necessary electrostatic interactions between the proteins</a:t>
            </a:r>
          </a:p>
          <a:p>
            <a:pPr eaLnBrk="1" hangingPunct="1"/>
            <a:endParaRPr lang="en-US" altLang="en-US" sz="2800" dirty="0" smtClean="0">
              <a:latin typeface="Times New Roman" pitchFamily="18" charset="0"/>
              <a:cs typeface="Times New Roman" pitchFamily="18" charset="0"/>
            </a:endParaRPr>
          </a:p>
        </p:txBody>
      </p:sp>
      <p:grpSp>
        <p:nvGrpSpPr>
          <p:cNvPr id="74757" name="Group 71"/>
          <p:cNvGrpSpPr>
            <a:grpSpLocks/>
          </p:cNvGrpSpPr>
          <p:nvPr/>
        </p:nvGrpSpPr>
        <p:grpSpPr bwMode="auto">
          <a:xfrm>
            <a:off x="817320" y="2971800"/>
            <a:ext cx="7446962" cy="2645656"/>
            <a:chOff x="1287480" y="5181624"/>
            <a:chExt cx="7447002" cy="1563663"/>
          </a:xfrm>
        </p:grpSpPr>
        <p:grpSp>
          <p:nvGrpSpPr>
            <p:cNvPr id="74758" name="Group 69"/>
            <p:cNvGrpSpPr>
              <a:grpSpLocks/>
            </p:cNvGrpSpPr>
            <p:nvPr/>
          </p:nvGrpSpPr>
          <p:grpSpPr bwMode="auto">
            <a:xfrm>
              <a:off x="1287480" y="5181624"/>
              <a:ext cx="7447002" cy="1563663"/>
              <a:chOff x="46038" y="5029200"/>
              <a:chExt cx="7585075" cy="1752600"/>
            </a:xfrm>
          </p:grpSpPr>
          <p:sp>
            <p:nvSpPr>
              <p:cNvPr id="74760" name="Freeform 36"/>
              <p:cNvSpPr>
                <a:spLocks/>
              </p:cNvSpPr>
              <p:nvPr/>
            </p:nvSpPr>
            <p:spPr bwMode="auto">
              <a:xfrm>
                <a:off x="212725" y="5029200"/>
                <a:ext cx="201613" cy="1736725"/>
              </a:xfrm>
              <a:custGeom>
                <a:avLst/>
                <a:gdLst>
                  <a:gd name="T0" fmla="*/ 2147483647 w 127"/>
                  <a:gd name="T1" fmla="*/ 0 h 1094"/>
                  <a:gd name="T2" fmla="*/ 2147483647 w 127"/>
                  <a:gd name="T3" fmla="*/ 2147483647 h 1094"/>
                  <a:gd name="T4" fmla="*/ 2147483647 w 127"/>
                  <a:gd name="T5" fmla="*/ 2147483647 h 1094"/>
                  <a:gd name="T6" fmla="*/ 2147483647 w 127"/>
                  <a:gd name="T7" fmla="*/ 2147483647 h 1094"/>
                  <a:gd name="T8" fmla="*/ 2147483647 w 127"/>
                  <a:gd name="T9" fmla="*/ 2147483647 h 1094"/>
                  <a:gd name="T10" fmla="*/ 2147483647 w 127"/>
                  <a:gd name="T11" fmla="*/ 2147483647 h 1094"/>
                  <a:gd name="T12" fmla="*/ 2147483647 w 127"/>
                  <a:gd name="T13" fmla="*/ 2147483647 h 1094"/>
                  <a:gd name="T14" fmla="*/ 2147483647 w 127"/>
                  <a:gd name="T15" fmla="*/ 2147483647 h 1094"/>
                  <a:gd name="T16" fmla="*/ 2147483647 w 127"/>
                  <a:gd name="T17" fmla="*/ 2147483647 h 1094"/>
                  <a:gd name="T18" fmla="*/ 2147483647 w 127"/>
                  <a:gd name="T19" fmla="*/ 2147483647 h 1094"/>
                  <a:gd name="T20" fmla="*/ 2147483647 w 127"/>
                  <a:gd name="T21" fmla="*/ 2147483647 h 1094"/>
                  <a:gd name="T22" fmla="*/ 2147483647 w 127"/>
                  <a:gd name="T23" fmla="*/ 2147483647 h 1094"/>
                  <a:gd name="T24" fmla="*/ 2147483647 w 127"/>
                  <a:gd name="T25" fmla="*/ 2147483647 h 1094"/>
                  <a:gd name="T26" fmla="*/ 2147483647 w 127"/>
                  <a:gd name="T27" fmla="*/ 2147483647 h 1094"/>
                  <a:gd name="T28" fmla="*/ 2147483647 w 127"/>
                  <a:gd name="T29" fmla="*/ 2147483647 h 1094"/>
                  <a:gd name="T30" fmla="*/ 2147483647 w 127"/>
                  <a:gd name="T31" fmla="*/ 2147483647 h 1094"/>
                  <a:gd name="T32" fmla="*/ 2147483647 w 127"/>
                  <a:gd name="T33" fmla="*/ 2147483647 h 1094"/>
                  <a:gd name="T34" fmla="*/ 2147483647 w 127"/>
                  <a:gd name="T35" fmla="*/ 2147483647 h 1094"/>
                  <a:gd name="T36" fmla="*/ 2147483647 w 127"/>
                  <a:gd name="T37" fmla="*/ 2147483647 h 1094"/>
                  <a:gd name="T38" fmla="*/ 2147483647 w 127"/>
                  <a:gd name="T39" fmla="*/ 2147483647 h 1094"/>
                  <a:gd name="T40" fmla="*/ 2147483647 w 127"/>
                  <a:gd name="T41" fmla="*/ 2147483647 h 1094"/>
                  <a:gd name="T42" fmla="*/ 2147483647 w 127"/>
                  <a:gd name="T43" fmla="*/ 2147483647 h 1094"/>
                  <a:gd name="T44" fmla="*/ 2147483647 w 127"/>
                  <a:gd name="T45" fmla="*/ 2147483647 h 1094"/>
                  <a:gd name="T46" fmla="*/ 2147483647 w 127"/>
                  <a:gd name="T47" fmla="*/ 2147483647 h 1094"/>
                  <a:gd name="T48" fmla="*/ 2147483647 w 127"/>
                  <a:gd name="T49" fmla="*/ 2147483647 h 1094"/>
                  <a:gd name="T50" fmla="*/ 2147483647 w 127"/>
                  <a:gd name="T51" fmla="*/ 2147483647 h 1094"/>
                  <a:gd name="T52" fmla="*/ 0 w 127"/>
                  <a:gd name="T53" fmla="*/ 2147483647 h 1094"/>
                  <a:gd name="T54" fmla="*/ 2147483647 w 127"/>
                  <a:gd name="T55" fmla="*/ 2147483647 h 1094"/>
                  <a:gd name="T56" fmla="*/ 2147483647 w 127"/>
                  <a:gd name="T57" fmla="*/ 2147483647 h 10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1094"/>
                  <a:gd name="T89" fmla="*/ 127 w 127"/>
                  <a:gd name="T90" fmla="*/ 1094 h 10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1094">
                    <a:moveTo>
                      <a:pt x="106" y="0"/>
                    </a:moveTo>
                    <a:cubicBezTo>
                      <a:pt x="87" y="19"/>
                      <a:pt x="67" y="39"/>
                      <a:pt x="48" y="58"/>
                    </a:cubicBezTo>
                    <a:cubicBezTo>
                      <a:pt x="34" y="72"/>
                      <a:pt x="29" y="115"/>
                      <a:pt x="29" y="115"/>
                    </a:cubicBezTo>
                    <a:cubicBezTo>
                      <a:pt x="47" y="166"/>
                      <a:pt x="58" y="157"/>
                      <a:pt x="106" y="144"/>
                    </a:cubicBezTo>
                    <a:cubicBezTo>
                      <a:pt x="96" y="141"/>
                      <a:pt x="84" y="127"/>
                      <a:pt x="77" y="134"/>
                    </a:cubicBezTo>
                    <a:cubicBezTo>
                      <a:pt x="63" y="148"/>
                      <a:pt x="64" y="173"/>
                      <a:pt x="58" y="192"/>
                    </a:cubicBezTo>
                    <a:cubicBezTo>
                      <a:pt x="55" y="202"/>
                      <a:pt x="48" y="221"/>
                      <a:pt x="48" y="221"/>
                    </a:cubicBezTo>
                    <a:cubicBezTo>
                      <a:pt x="51" y="237"/>
                      <a:pt x="45" y="259"/>
                      <a:pt x="58" y="269"/>
                    </a:cubicBezTo>
                    <a:cubicBezTo>
                      <a:pt x="77" y="284"/>
                      <a:pt x="127" y="238"/>
                      <a:pt x="106" y="230"/>
                    </a:cubicBezTo>
                    <a:cubicBezTo>
                      <a:pt x="88" y="223"/>
                      <a:pt x="67" y="237"/>
                      <a:pt x="48" y="240"/>
                    </a:cubicBezTo>
                    <a:cubicBezTo>
                      <a:pt x="30" y="267"/>
                      <a:pt x="0" y="312"/>
                      <a:pt x="29" y="346"/>
                    </a:cubicBezTo>
                    <a:cubicBezTo>
                      <a:pt x="38" y="356"/>
                      <a:pt x="55" y="352"/>
                      <a:pt x="68" y="355"/>
                    </a:cubicBezTo>
                    <a:cubicBezTo>
                      <a:pt x="64" y="359"/>
                      <a:pt x="31" y="389"/>
                      <a:pt x="29" y="394"/>
                    </a:cubicBezTo>
                    <a:cubicBezTo>
                      <a:pt x="20" y="412"/>
                      <a:pt x="10" y="451"/>
                      <a:pt x="10" y="451"/>
                    </a:cubicBezTo>
                    <a:cubicBezTo>
                      <a:pt x="20" y="519"/>
                      <a:pt x="8" y="542"/>
                      <a:pt x="77" y="518"/>
                    </a:cubicBezTo>
                    <a:cubicBezTo>
                      <a:pt x="87" y="509"/>
                      <a:pt x="106" y="503"/>
                      <a:pt x="106" y="490"/>
                    </a:cubicBezTo>
                    <a:cubicBezTo>
                      <a:pt x="106" y="480"/>
                      <a:pt x="83" y="491"/>
                      <a:pt x="77" y="499"/>
                    </a:cubicBezTo>
                    <a:cubicBezTo>
                      <a:pt x="65" y="516"/>
                      <a:pt x="58" y="557"/>
                      <a:pt x="58" y="557"/>
                    </a:cubicBezTo>
                    <a:cubicBezTo>
                      <a:pt x="58" y="563"/>
                      <a:pt x="39" y="764"/>
                      <a:pt x="116" y="691"/>
                    </a:cubicBezTo>
                    <a:cubicBezTo>
                      <a:pt x="113" y="681"/>
                      <a:pt x="115" y="666"/>
                      <a:pt x="106" y="662"/>
                    </a:cubicBezTo>
                    <a:cubicBezTo>
                      <a:pt x="95" y="657"/>
                      <a:pt x="53" y="688"/>
                      <a:pt x="48" y="691"/>
                    </a:cubicBezTo>
                    <a:cubicBezTo>
                      <a:pt x="33" y="740"/>
                      <a:pt x="19" y="777"/>
                      <a:pt x="77" y="797"/>
                    </a:cubicBezTo>
                    <a:cubicBezTo>
                      <a:pt x="80" y="787"/>
                      <a:pt x="91" y="777"/>
                      <a:pt x="87" y="768"/>
                    </a:cubicBezTo>
                    <a:cubicBezTo>
                      <a:pt x="70" y="733"/>
                      <a:pt x="46" y="770"/>
                      <a:pt x="39" y="778"/>
                    </a:cubicBezTo>
                    <a:cubicBezTo>
                      <a:pt x="15" y="845"/>
                      <a:pt x="21" y="851"/>
                      <a:pt x="29" y="941"/>
                    </a:cubicBezTo>
                    <a:cubicBezTo>
                      <a:pt x="35" y="931"/>
                      <a:pt x="51" y="923"/>
                      <a:pt x="48" y="912"/>
                    </a:cubicBezTo>
                    <a:cubicBezTo>
                      <a:pt x="39" y="871"/>
                      <a:pt x="1" y="921"/>
                      <a:pt x="0" y="922"/>
                    </a:cubicBezTo>
                    <a:cubicBezTo>
                      <a:pt x="3" y="970"/>
                      <a:pt x="4" y="1018"/>
                      <a:pt x="10" y="1066"/>
                    </a:cubicBezTo>
                    <a:cubicBezTo>
                      <a:pt x="11" y="1076"/>
                      <a:pt x="20" y="1094"/>
                      <a:pt x="20" y="109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1" name="Freeform 37"/>
              <p:cNvSpPr>
                <a:spLocks/>
              </p:cNvSpPr>
              <p:nvPr/>
            </p:nvSpPr>
            <p:spPr bwMode="auto">
              <a:xfrm>
                <a:off x="46038" y="5229225"/>
                <a:ext cx="1325562" cy="233363"/>
              </a:xfrm>
              <a:custGeom>
                <a:avLst/>
                <a:gdLst>
                  <a:gd name="T0" fmla="*/ 0 w 835"/>
                  <a:gd name="T1" fmla="*/ 2147483647 h 147"/>
                  <a:gd name="T2" fmla="*/ 2147483647 w 835"/>
                  <a:gd name="T3" fmla="*/ 2147483647 h 147"/>
                  <a:gd name="T4" fmla="*/ 2147483647 w 835"/>
                  <a:gd name="T5" fmla="*/ 2147483647 h 147"/>
                  <a:gd name="T6" fmla="*/ 2147483647 w 835"/>
                  <a:gd name="T7" fmla="*/ 2147483647 h 147"/>
                  <a:gd name="T8" fmla="*/ 2147483647 w 835"/>
                  <a:gd name="T9" fmla="*/ 2147483647 h 147"/>
                  <a:gd name="T10" fmla="*/ 2147483647 w 835"/>
                  <a:gd name="T11" fmla="*/ 2147483647 h 147"/>
                  <a:gd name="T12" fmla="*/ 2147483647 w 835"/>
                  <a:gd name="T13" fmla="*/ 2147483647 h 147"/>
                  <a:gd name="T14" fmla="*/ 2147483647 w 835"/>
                  <a:gd name="T15" fmla="*/ 2147483647 h 147"/>
                  <a:gd name="T16" fmla="*/ 2147483647 w 835"/>
                  <a:gd name="T17" fmla="*/ 2147483647 h 147"/>
                  <a:gd name="T18" fmla="*/ 2147483647 w 835"/>
                  <a:gd name="T19" fmla="*/ 2147483647 h 147"/>
                  <a:gd name="T20" fmla="*/ 2147483647 w 835"/>
                  <a:gd name="T21" fmla="*/ 2147483647 h 147"/>
                  <a:gd name="T22" fmla="*/ 2147483647 w 835"/>
                  <a:gd name="T23" fmla="*/ 2147483647 h 147"/>
                  <a:gd name="T24" fmla="*/ 2147483647 w 835"/>
                  <a:gd name="T25" fmla="*/ 2147483647 h 147"/>
                  <a:gd name="T26" fmla="*/ 2147483647 w 835"/>
                  <a:gd name="T27" fmla="*/ 2147483647 h 147"/>
                  <a:gd name="T28" fmla="*/ 2147483647 w 835"/>
                  <a:gd name="T29" fmla="*/ 2147483647 h 147"/>
                  <a:gd name="T30" fmla="*/ 2147483647 w 835"/>
                  <a:gd name="T31" fmla="*/ 2147483647 h 147"/>
                  <a:gd name="T32" fmla="*/ 2147483647 w 835"/>
                  <a:gd name="T33" fmla="*/ 2147483647 h 147"/>
                  <a:gd name="T34" fmla="*/ 2147483647 w 835"/>
                  <a:gd name="T35" fmla="*/ 2147483647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5"/>
                  <a:gd name="T55" fmla="*/ 0 h 147"/>
                  <a:gd name="T56" fmla="*/ 835 w 835"/>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5" h="147">
                    <a:moveTo>
                      <a:pt x="0" y="124"/>
                    </a:moveTo>
                    <a:cubicBezTo>
                      <a:pt x="24" y="99"/>
                      <a:pt x="44" y="86"/>
                      <a:pt x="77" y="76"/>
                    </a:cubicBezTo>
                    <a:cubicBezTo>
                      <a:pt x="134" y="84"/>
                      <a:pt x="165" y="77"/>
                      <a:pt x="182" y="133"/>
                    </a:cubicBezTo>
                    <a:cubicBezTo>
                      <a:pt x="172" y="136"/>
                      <a:pt x="163" y="147"/>
                      <a:pt x="153" y="143"/>
                    </a:cubicBezTo>
                    <a:cubicBezTo>
                      <a:pt x="119" y="129"/>
                      <a:pt x="138" y="58"/>
                      <a:pt x="144" y="47"/>
                    </a:cubicBezTo>
                    <a:cubicBezTo>
                      <a:pt x="151" y="35"/>
                      <a:pt x="169" y="34"/>
                      <a:pt x="182" y="28"/>
                    </a:cubicBezTo>
                    <a:cubicBezTo>
                      <a:pt x="384" y="43"/>
                      <a:pt x="251" y="17"/>
                      <a:pt x="355" y="85"/>
                    </a:cubicBezTo>
                    <a:cubicBezTo>
                      <a:pt x="352" y="95"/>
                      <a:pt x="354" y="109"/>
                      <a:pt x="345" y="114"/>
                    </a:cubicBezTo>
                    <a:cubicBezTo>
                      <a:pt x="336" y="118"/>
                      <a:pt x="321" y="113"/>
                      <a:pt x="317" y="104"/>
                    </a:cubicBezTo>
                    <a:cubicBezTo>
                      <a:pt x="313" y="95"/>
                      <a:pt x="317" y="81"/>
                      <a:pt x="326" y="76"/>
                    </a:cubicBezTo>
                    <a:cubicBezTo>
                      <a:pt x="349" y="63"/>
                      <a:pt x="403" y="56"/>
                      <a:pt x="403" y="56"/>
                    </a:cubicBezTo>
                    <a:cubicBezTo>
                      <a:pt x="471" y="63"/>
                      <a:pt x="534" y="44"/>
                      <a:pt x="509" y="124"/>
                    </a:cubicBezTo>
                    <a:cubicBezTo>
                      <a:pt x="477" y="113"/>
                      <a:pt x="449" y="84"/>
                      <a:pt x="480" y="47"/>
                    </a:cubicBezTo>
                    <a:cubicBezTo>
                      <a:pt x="489" y="37"/>
                      <a:pt x="532" y="23"/>
                      <a:pt x="547" y="18"/>
                    </a:cubicBezTo>
                    <a:cubicBezTo>
                      <a:pt x="604" y="28"/>
                      <a:pt x="636" y="21"/>
                      <a:pt x="614" y="85"/>
                    </a:cubicBezTo>
                    <a:cubicBezTo>
                      <a:pt x="588" y="0"/>
                      <a:pt x="711" y="43"/>
                      <a:pt x="758" y="47"/>
                    </a:cubicBezTo>
                    <a:cubicBezTo>
                      <a:pt x="804" y="117"/>
                      <a:pt x="754" y="58"/>
                      <a:pt x="787" y="47"/>
                    </a:cubicBezTo>
                    <a:cubicBezTo>
                      <a:pt x="802" y="42"/>
                      <a:pt x="835" y="56"/>
                      <a:pt x="835"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2" name="Freeform 38"/>
              <p:cNvSpPr>
                <a:spLocks/>
              </p:cNvSpPr>
              <p:nvPr/>
            </p:nvSpPr>
            <p:spPr bwMode="auto">
              <a:xfrm>
                <a:off x="1050925" y="5121275"/>
                <a:ext cx="388938" cy="1658938"/>
              </a:xfrm>
              <a:custGeom>
                <a:avLst/>
                <a:gdLst>
                  <a:gd name="T0" fmla="*/ 2147483647 w 245"/>
                  <a:gd name="T1" fmla="*/ 0 h 1045"/>
                  <a:gd name="T2" fmla="*/ 2147483647 w 245"/>
                  <a:gd name="T3" fmla="*/ 2147483647 h 1045"/>
                  <a:gd name="T4" fmla="*/ 2147483647 w 245"/>
                  <a:gd name="T5" fmla="*/ 2147483647 h 1045"/>
                  <a:gd name="T6" fmla="*/ 2147483647 w 245"/>
                  <a:gd name="T7" fmla="*/ 2147483647 h 1045"/>
                  <a:gd name="T8" fmla="*/ 2147483647 w 245"/>
                  <a:gd name="T9" fmla="*/ 2147483647 h 1045"/>
                  <a:gd name="T10" fmla="*/ 2147483647 w 245"/>
                  <a:gd name="T11" fmla="*/ 2147483647 h 1045"/>
                  <a:gd name="T12" fmla="*/ 2147483647 w 245"/>
                  <a:gd name="T13" fmla="*/ 2147483647 h 1045"/>
                  <a:gd name="T14" fmla="*/ 2147483647 w 245"/>
                  <a:gd name="T15" fmla="*/ 2147483647 h 1045"/>
                  <a:gd name="T16" fmla="*/ 2147483647 w 245"/>
                  <a:gd name="T17" fmla="*/ 2147483647 h 1045"/>
                  <a:gd name="T18" fmla="*/ 2147483647 w 245"/>
                  <a:gd name="T19" fmla="*/ 2147483647 h 1045"/>
                  <a:gd name="T20" fmla="*/ 2147483647 w 245"/>
                  <a:gd name="T21" fmla="*/ 2147483647 h 1045"/>
                  <a:gd name="T22" fmla="*/ 2147483647 w 245"/>
                  <a:gd name="T23" fmla="*/ 2147483647 h 1045"/>
                  <a:gd name="T24" fmla="*/ 2147483647 w 245"/>
                  <a:gd name="T25" fmla="*/ 2147483647 h 1045"/>
                  <a:gd name="T26" fmla="*/ 2147483647 w 245"/>
                  <a:gd name="T27" fmla="*/ 2147483647 h 1045"/>
                  <a:gd name="T28" fmla="*/ 2147483647 w 245"/>
                  <a:gd name="T29" fmla="*/ 2147483647 h 1045"/>
                  <a:gd name="T30" fmla="*/ 2147483647 w 245"/>
                  <a:gd name="T31" fmla="*/ 2147483647 h 1045"/>
                  <a:gd name="T32" fmla="*/ 2147483647 w 245"/>
                  <a:gd name="T33" fmla="*/ 2147483647 h 1045"/>
                  <a:gd name="T34" fmla="*/ 2147483647 w 245"/>
                  <a:gd name="T35" fmla="*/ 2147483647 h 1045"/>
                  <a:gd name="T36" fmla="*/ 2147483647 w 245"/>
                  <a:gd name="T37" fmla="*/ 2147483647 h 1045"/>
                  <a:gd name="T38" fmla="*/ 2147483647 w 245"/>
                  <a:gd name="T39" fmla="*/ 2147483647 h 1045"/>
                  <a:gd name="T40" fmla="*/ 2147483647 w 245"/>
                  <a:gd name="T41" fmla="*/ 2147483647 h 1045"/>
                  <a:gd name="T42" fmla="*/ 2147483647 w 245"/>
                  <a:gd name="T43" fmla="*/ 2147483647 h 1045"/>
                  <a:gd name="T44" fmla="*/ 2147483647 w 245"/>
                  <a:gd name="T45" fmla="*/ 2147483647 h 10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1045"/>
                  <a:gd name="T71" fmla="*/ 245 w 245"/>
                  <a:gd name="T72" fmla="*/ 1045 h 10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1045">
                    <a:moveTo>
                      <a:pt x="144" y="0"/>
                    </a:moveTo>
                    <a:cubicBezTo>
                      <a:pt x="106" y="26"/>
                      <a:pt x="98" y="31"/>
                      <a:pt x="87" y="76"/>
                    </a:cubicBezTo>
                    <a:cubicBezTo>
                      <a:pt x="90" y="102"/>
                      <a:pt x="81" y="132"/>
                      <a:pt x="96" y="153"/>
                    </a:cubicBezTo>
                    <a:cubicBezTo>
                      <a:pt x="108" y="170"/>
                      <a:pt x="154" y="172"/>
                      <a:pt x="154" y="172"/>
                    </a:cubicBezTo>
                    <a:cubicBezTo>
                      <a:pt x="109" y="142"/>
                      <a:pt x="73" y="153"/>
                      <a:pt x="29" y="182"/>
                    </a:cubicBezTo>
                    <a:cubicBezTo>
                      <a:pt x="32" y="201"/>
                      <a:pt x="30" y="222"/>
                      <a:pt x="39" y="240"/>
                    </a:cubicBezTo>
                    <a:cubicBezTo>
                      <a:pt x="51" y="264"/>
                      <a:pt x="111" y="280"/>
                      <a:pt x="135" y="288"/>
                    </a:cubicBezTo>
                    <a:cubicBezTo>
                      <a:pt x="121" y="340"/>
                      <a:pt x="102" y="337"/>
                      <a:pt x="87" y="384"/>
                    </a:cubicBezTo>
                    <a:cubicBezTo>
                      <a:pt x="90" y="403"/>
                      <a:pt x="98" y="422"/>
                      <a:pt x="96" y="441"/>
                    </a:cubicBezTo>
                    <a:cubicBezTo>
                      <a:pt x="95" y="452"/>
                      <a:pt x="78" y="458"/>
                      <a:pt x="77" y="470"/>
                    </a:cubicBezTo>
                    <a:cubicBezTo>
                      <a:pt x="75" y="508"/>
                      <a:pt x="76" y="548"/>
                      <a:pt x="87" y="585"/>
                    </a:cubicBezTo>
                    <a:cubicBezTo>
                      <a:pt x="90" y="596"/>
                      <a:pt x="116" y="592"/>
                      <a:pt x="116" y="604"/>
                    </a:cubicBezTo>
                    <a:cubicBezTo>
                      <a:pt x="116" y="614"/>
                      <a:pt x="97" y="598"/>
                      <a:pt x="87" y="595"/>
                    </a:cubicBezTo>
                    <a:cubicBezTo>
                      <a:pt x="90" y="653"/>
                      <a:pt x="84" y="711"/>
                      <a:pt x="96" y="768"/>
                    </a:cubicBezTo>
                    <a:cubicBezTo>
                      <a:pt x="98" y="778"/>
                      <a:pt x="125" y="787"/>
                      <a:pt x="125" y="777"/>
                    </a:cubicBezTo>
                    <a:cubicBezTo>
                      <a:pt x="125" y="766"/>
                      <a:pt x="75" y="750"/>
                      <a:pt x="68" y="748"/>
                    </a:cubicBezTo>
                    <a:cubicBezTo>
                      <a:pt x="26" y="759"/>
                      <a:pt x="0" y="774"/>
                      <a:pt x="29" y="825"/>
                    </a:cubicBezTo>
                    <a:cubicBezTo>
                      <a:pt x="42" y="848"/>
                      <a:pt x="79" y="866"/>
                      <a:pt x="96" y="883"/>
                    </a:cubicBezTo>
                    <a:cubicBezTo>
                      <a:pt x="104" y="891"/>
                      <a:pt x="107" y="904"/>
                      <a:pt x="116" y="912"/>
                    </a:cubicBezTo>
                    <a:cubicBezTo>
                      <a:pt x="136" y="929"/>
                      <a:pt x="187" y="963"/>
                      <a:pt x="212" y="979"/>
                    </a:cubicBezTo>
                    <a:cubicBezTo>
                      <a:pt x="245" y="1045"/>
                      <a:pt x="238" y="1008"/>
                      <a:pt x="202" y="1008"/>
                    </a:cubicBezTo>
                    <a:cubicBezTo>
                      <a:pt x="189" y="1008"/>
                      <a:pt x="177" y="1014"/>
                      <a:pt x="164" y="1017"/>
                    </a:cubicBezTo>
                    <a:cubicBezTo>
                      <a:pt x="157" y="1023"/>
                      <a:pt x="144" y="1036"/>
                      <a:pt x="144" y="10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3" name="Freeform 39"/>
              <p:cNvSpPr>
                <a:spLocks/>
              </p:cNvSpPr>
              <p:nvPr/>
            </p:nvSpPr>
            <p:spPr bwMode="auto">
              <a:xfrm>
                <a:off x="46038" y="6477000"/>
                <a:ext cx="1631950" cy="242888"/>
              </a:xfrm>
              <a:custGeom>
                <a:avLst/>
                <a:gdLst>
                  <a:gd name="T0" fmla="*/ 0 w 1028"/>
                  <a:gd name="T1" fmla="*/ 2147483647 h 153"/>
                  <a:gd name="T2" fmla="*/ 2147483647 w 1028"/>
                  <a:gd name="T3" fmla="*/ 0 h 153"/>
                  <a:gd name="T4" fmla="*/ 2147483647 w 1028"/>
                  <a:gd name="T5" fmla="*/ 2147483647 h 153"/>
                  <a:gd name="T6" fmla="*/ 2147483647 w 1028"/>
                  <a:gd name="T7" fmla="*/ 2147483647 h 153"/>
                  <a:gd name="T8" fmla="*/ 2147483647 w 1028"/>
                  <a:gd name="T9" fmla="*/ 2147483647 h 153"/>
                  <a:gd name="T10" fmla="*/ 2147483647 w 1028"/>
                  <a:gd name="T11" fmla="*/ 2147483647 h 153"/>
                  <a:gd name="T12" fmla="*/ 2147483647 w 1028"/>
                  <a:gd name="T13" fmla="*/ 2147483647 h 153"/>
                  <a:gd name="T14" fmla="*/ 2147483647 w 1028"/>
                  <a:gd name="T15" fmla="*/ 2147483647 h 153"/>
                  <a:gd name="T16" fmla="*/ 2147483647 w 1028"/>
                  <a:gd name="T17" fmla="*/ 2147483647 h 153"/>
                  <a:gd name="T18" fmla="*/ 2147483647 w 1028"/>
                  <a:gd name="T19" fmla="*/ 2147483647 h 153"/>
                  <a:gd name="T20" fmla="*/ 2147483647 w 1028"/>
                  <a:gd name="T21" fmla="*/ 2147483647 h 153"/>
                  <a:gd name="T22" fmla="*/ 2147483647 w 1028"/>
                  <a:gd name="T23" fmla="*/ 2147483647 h 153"/>
                  <a:gd name="T24" fmla="*/ 2147483647 w 1028"/>
                  <a:gd name="T25" fmla="*/ 2147483647 h 153"/>
                  <a:gd name="T26" fmla="*/ 2147483647 w 1028"/>
                  <a:gd name="T27" fmla="*/ 2147483647 h 153"/>
                  <a:gd name="T28" fmla="*/ 2147483647 w 1028"/>
                  <a:gd name="T29" fmla="*/ 2147483647 h 153"/>
                  <a:gd name="T30" fmla="*/ 2147483647 w 1028"/>
                  <a:gd name="T31" fmla="*/ 2147483647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8"/>
                  <a:gd name="T49" fmla="*/ 0 h 153"/>
                  <a:gd name="T50" fmla="*/ 1028 w 1028"/>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8" h="153">
                    <a:moveTo>
                      <a:pt x="0" y="96"/>
                    </a:moveTo>
                    <a:cubicBezTo>
                      <a:pt x="10" y="41"/>
                      <a:pt x="22" y="30"/>
                      <a:pt x="67" y="0"/>
                    </a:cubicBezTo>
                    <a:cubicBezTo>
                      <a:pt x="112" y="12"/>
                      <a:pt x="119" y="20"/>
                      <a:pt x="144" y="58"/>
                    </a:cubicBezTo>
                    <a:cubicBezTo>
                      <a:pt x="166" y="150"/>
                      <a:pt x="136" y="55"/>
                      <a:pt x="173" y="38"/>
                    </a:cubicBezTo>
                    <a:cubicBezTo>
                      <a:pt x="199" y="26"/>
                      <a:pt x="230" y="45"/>
                      <a:pt x="259" y="48"/>
                    </a:cubicBezTo>
                    <a:cubicBezTo>
                      <a:pt x="265" y="58"/>
                      <a:pt x="319" y="153"/>
                      <a:pt x="269" y="77"/>
                    </a:cubicBezTo>
                    <a:cubicBezTo>
                      <a:pt x="336" y="53"/>
                      <a:pt x="342" y="59"/>
                      <a:pt x="432" y="67"/>
                    </a:cubicBezTo>
                    <a:cubicBezTo>
                      <a:pt x="435" y="77"/>
                      <a:pt x="432" y="100"/>
                      <a:pt x="441" y="96"/>
                    </a:cubicBezTo>
                    <a:cubicBezTo>
                      <a:pt x="453" y="90"/>
                      <a:pt x="443" y="68"/>
                      <a:pt x="451" y="58"/>
                    </a:cubicBezTo>
                    <a:cubicBezTo>
                      <a:pt x="468" y="37"/>
                      <a:pt x="502" y="43"/>
                      <a:pt x="528" y="38"/>
                    </a:cubicBezTo>
                    <a:cubicBezTo>
                      <a:pt x="614" y="48"/>
                      <a:pt x="619" y="36"/>
                      <a:pt x="643" y="106"/>
                    </a:cubicBezTo>
                    <a:cubicBezTo>
                      <a:pt x="679" y="32"/>
                      <a:pt x="697" y="59"/>
                      <a:pt x="787" y="67"/>
                    </a:cubicBezTo>
                    <a:cubicBezTo>
                      <a:pt x="840" y="120"/>
                      <a:pt x="795" y="94"/>
                      <a:pt x="835" y="67"/>
                    </a:cubicBezTo>
                    <a:cubicBezTo>
                      <a:pt x="846" y="60"/>
                      <a:pt x="860" y="61"/>
                      <a:pt x="873" y="58"/>
                    </a:cubicBezTo>
                    <a:cubicBezTo>
                      <a:pt x="983" y="69"/>
                      <a:pt x="936" y="51"/>
                      <a:pt x="1017" y="106"/>
                    </a:cubicBezTo>
                    <a:cubicBezTo>
                      <a:pt x="1028" y="113"/>
                      <a:pt x="979" y="96"/>
                      <a:pt x="979"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4" name="Text Box 40"/>
              <p:cNvSpPr txBox="1">
                <a:spLocks noChangeArrowheads="1"/>
              </p:cNvSpPr>
              <p:nvPr/>
            </p:nvSpPr>
            <p:spPr bwMode="auto">
              <a:xfrm>
                <a:off x="533400" y="6248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5" name="Text Box 41"/>
              <p:cNvSpPr txBox="1">
                <a:spLocks noChangeArrowheads="1"/>
              </p:cNvSpPr>
              <p:nvPr/>
            </p:nvSpPr>
            <p:spPr bwMode="auto">
              <a:xfrm>
                <a:off x="914400" y="5715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6" name="Text Box 42"/>
              <p:cNvSpPr txBox="1">
                <a:spLocks noChangeArrowheads="1"/>
              </p:cNvSpPr>
              <p:nvPr/>
            </p:nvSpPr>
            <p:spPr bwMode="auto">
              <a:xfrm>
                <a:off x="533400" y="518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7" name="Text Box 43"/>
              <p:cNvSpPr txBox="1">
                <a:spLocks noChangeArrowheads="1"/>
              </p:cNvSpPr>
              <p:nvPr/>
            </p:nvSpPr>
            <p:spPr bwMode="auto">
              <a:xfrm>
                <a:off x="228600" y="5791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8" name="Line 44"/>
              <p:cNvSpPr>
                <a:spLocks noChangeShapeType="1"/>
              </p:cNvSpPr>
              <p:nvPr/>
            </p:nvSpPr>
            <p:spPr bwMode="auto">
              <a:xfrm>
                <a:off x="1371600" y="5943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9" name="Text Box 45"/>
              <p:cNvSpPr txBox="1">
                <a:spLocks noChangeArrowheads="1"/>
              </p:cNvSpPr>
              <p:nvPr/>
            </p:nvSpPr>
            <p:spPr bwMode="auto">
              <a:xfrm>
                <a:off x="1355725" y="5622925"/>
                <a:ext cx="646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a:latin typeface="Arial" charset="0"/>
                  </a:rPr>
                  <a:t>NaCl</a:t>
                </a:r>
              </a:p>
            </p:txBody>
          </p:sp>
          <p:sp>
            <p:nvSpPr>
              <p:cNvPr id="74770" name="Line 46"/>
              <p:cNvSpPr>
                <a:spLocks noChangeShapeType="1"/>
              </p:cNvSpPr>
              <p:nvPr/>
            </p:nvSpPr>
            <p:spPr bwMode="auto">
              <a:xfrm>
                <a:off x="533400" y="5943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1" name="Line 47"/>
              <p:cNvSpPr>
                <a:spLocks noChangeShapeType="1"/>
              </p:cNvSpPr>
              <p:nvPr/>
            </p:nvSpPr>
            <p:spPr bwMode="auto">
              <a:xfrm flipV="1">
                <a:off x="762000" y="5562600"/>
                <a:ext cx="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2" name="Freeform 48"/>
              <p:cNvSpPr>
                <a:spLocks/>
              </p:cNvSpPr>
              <p:nvPr/>
            </p:nvSpPr>
            <p:spPr bwMode="auto">
              <a:xfrm>
                <a:off x="2117725" y="5029200"/>
                <a:ext cx="201613" cy="1736725"/>
              </a:xfrm>
              <a:custGeom>
                <a:avLst/>
                <a:gdLst>
                  <a:gd name="T0" fmla="*/ 2147483647 w 127"/>
                  <a:gd name="T1" fmla="*/ 0 h 1094"/>
                  <a:gd name="T2" fmla="*/ 2147483647 w 127"/>
                  <a:gd name="T3" fmla="*/ 2147483647 h 1094"/>
                  <a:gd name="T4" fmla="*/ 2147483647 w 127"/>
                  <a:gd name="T5" fmla="*/ 2147483647 h 1094"/>
                  <a:gd name="T6" fmla="*/ 2147483647 w 127"/>
                  <a:gd name="T7" fmla="*/ 2147483647 h 1094"/>
                  <a:gd name="T8" fmla="*/ 2147483647 w 127"/>
                  <a:gd name="T9" fmla="*/ 2147483647 h 1094"/>
                  <a:gd name="T10" fmla="*/ 2147483647 w 127"/>
                  <a:gd name="T11" fmla="*/ 2147483647 h 1094"/>
                  <a:gd name="T12" fmla="*/ 2147483647 w 127"/>
                  <a:gd name="T13" fmla="*/ 2147483647 h 1094"/>
                  <a:gd name="T14" fmla="*/ 2147483647 w 127"/>
                  <a:gd name="T15" fmla="*/ 2147483647 h 1094"/>
                  <a:gd name="T16" fmla="*/ 2147483647 w 127"/>
                  <a:gd name="T17" fmla="*/ 2147483647 h 1094"/>
                  <a:gd name="T18" fmla="*/ 2147483647 w 127"/>
                  <a:gd name="T19" fmla="*/ 2147483647 h 1094"/>
                  <a:gd name="T20" fmla="*/ 2147483647 w 127"/>
                  <a:gd name="T21" fmla="*/ 2147483647 h 1094"/>
                  <a:gd name="T22" fmla="*/ 2147483647 w 127"/>
                  <a:gd name="T23" fmla="*/ 2147483647 h 1094"/>
                  <a:gd name="T24" fmla="*/ 2147483647 w 127"/>
                  <a:gd name="T25" fmla="*/ 2147483647 h 1094"/>
                  <a:gd name="T26" fmla="*/ 2147483647 w 127"/>
                  <a:gd name="T27" fmla="*/ 2147483647 h 1094"/>
                  <a:gd name="T28" fmla="*/ 2147483647 w 127"/>
                  <a:gd name="T29" fmla="*/ 2147483647 h 1094"/>
                  <a:gd name="T30" fmla="*/ 2147483647 w 127"/>
                  <a:gd name="T31" fmla="*/ 2147483647 h 1094"/>
                  <a:gd name="T32" fmla="*/ 2147483647 w 127"/>
                  <a:gd name="T33" fmla="*/ 2147483647 h 1094"/>
                  <a:gd name="T34" fmla="*/ 2147483647 w 127"/>
                  <a:gd name="T35" fmla="*/ 2147483647 h 1094"/>
                  <a:gd name="T36" fmla="*/ 2147483647 w 127"/>
                  <a:gd name="T37" fmla="*/ 2147483647 h 1094"/>
                  <a:gd name="T38" fmla="*/ 2147483647 w 127"/>
                  <a:gd name="T39" fmla="*/ 2147483647 h 1094"/>
                  <a:gd name="T40" fmla="*/ 2147483647 w 127"/>
                  <a:gd name="T41" fmla="*/ 2147483647 h 1094"/>
                  <a:gd name="T42" fmla="*/ 2147483647 w 127"/>
                  <a:gd name="T43" fmla="*/ 2147483647 h 1094"/>
                  <a:gd name="T44" fmla="*/ 2147483647 w 127"/>
                  <a:gd name="T45" fmla="*/ 2147483647 h 1094"/>
                  <a:gd name="T46" fmla="*/ 2147483647 w 127"/>
                  <a:gd name="T47" fmla="*/ 2147483647 h 1094"/>
                  <a:gd name="T48" fmla="*/ 2147483647 w 127"/>
                  <a:gd name="T49" fmla="*/ 2147483647 h 1094"/>
                  <a:gd name="T50" fmla="*/ 2147483647 w 127"/>
                  <a:gd name="T51" fmla="*/ 2147483647 h 1094"/>
                  <a:gd name="T52" fmla="*/ 0 w 127"/>
                  <a:gd name="T53" fmla="*/ 2147483647 h 1094"/>
                  <a:gd name="T54" fmla="*/ 2147483647 w 127"/>
                  <a:gd name="T55" fmla="*/ 2147483647 h 1094"/>
                  <a:gd name="T56" fmla="*/ 2147483647 w 127"/>
                  <a:gd name="T57" fmla="*/ 2147483647 h 10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1094"/>
                  <a:gd name="T89" fmla="*/ 127 w 127"/>
                  <a:gd name="T90" fmla="*/ 1094 h 10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1094">
                    <a:moveTo>
                      <a:pt x="106" y="0"/>
                    </a:moveTo>
                    <a:cubicBezTo>
                      <a:pt x="87" y="19"/>
                      <a:pt x="67" y="39"/>
                      <a:pt x="48" y="58"/>
                    </a:cubicBezTo>
                    <a:cubicBezTo>
                      <a:pt x="34" y="72"/>
                      <a:pt x="29" y="115"/>
                      <a:pt x="29" y="115"/>
                    </a:cubicBezTo>
                    <a:cubicBezTo>
                      <a:pt x="47" y="166"/>
                      <a:pt x="58" y="157"/>
                      <a:pt x="106" y="144"/>
                    </a:cubicBezTo>
                    <a:cubicBezTo>
                      <a:pt x="96" y="141"/>
                      <a:pt x="84" y="127"/>
                      <a:pt x="77" y="134"/>
                    </a:cubicBezTo>
                    <a:cubicBezTo>
                      <a:pt x="63" y="148"/>
                      <a:pt x="64" y="173"/>
                      <a:pt x="58" y="192"/>
                    </a:cubicBezTo>
                    <a:cubicBezTo>
                      <a:pt x="55" y="202"/>
                      <a:pt x="48" y="221"/>
                      <a:pt x="48" y="221"/>
                    </a:cubicBezTo>
                    <a:cubicBezTo>
                      <a:pt x="51" y="237"/>
                      <a:pt x="45" y="259"/>
                      <a:pt x="58" y="269"/>
                    </a:cubicBezTo>
                    <a:cubicBezTo>
                      <a:pt x="77" y="284"/>
                      <a:pt x="127" y="238"/>
                      <a:pt x="106" y="230"/>
                    </a:cubicBezTo>
                    <a:cubicBezTo>
                      <a:pt x="88" y="223"/>
                      <a:pt x="67" y="237"/>
                      <a:pt x="48" y="240"/>
                    </a:cubicBezTo>
                    <a:cubicBezTo>
                      <a:pt x="30" y="267"/>
                      <a:pt x="0" y="312"/>
                      <a:pt x="29" y="346"/>
                    </a:cubicBezTo>
                    <a:cubicBezTo>
                      <a:pt x="38" y="356"/>
                      <a:pt x="55" y="352"/>
                      <a:pt x="68" y="355"/>
                    </a:cubicBezTo>
                    <a:cubicBezTo>
                      <a:pt x="64" y="359"/>
                      <a:pt x="31" y="389"/>
                      <a:pt x="29" y="394"/>
                    </a:cubicBezTo>
                    <a:cubicBezTo>
                      <a:pt x="20" y="412"/>
                      <a:pt x="10" y="451"/>
                      <a:pt x="10" y="451"/>
                    </a:cubicBezTo>
                    <a:cubicBezTo>
                      <a:pt x="20" y="519"/>
                      <a:pt x="8" y="542"/>
                      <a:pt x="77" y="518"/>
                    </a:cubicBezTo>
                    <a:cubicBezTo>
                      <a:pt x="87" y="509"/>
                      <a:pt x="106" y="503"/>
                      <a:pt x="106" y="490"/>
                    </a:cubicBezTo>
                    <a:cubicBezTo>
                      <a:pt x="106" y="480"/>
                      <a:pt x="83" y="491"/>
                      <a:pt x="77" y="499"/>
                    </a:cubicBezTo>
                    <a:cubicBezTo>
                      <a:pt x="65" y="516"/>
                      <a:pt x="58" y="557"/>
                      <a:pt x="58" y="557"/>
                    </a:cubicBezTo>
                    <a:cubicBezTo>
                      <a:pt x="58" y="563"/>
                      <a:pt x="39" y="764"/>
                      <a:pt x="116" y="691"/>
                    </a:cubicBezTo>
                    <a:cubicBezTo>
                      <a:pt x="113" y="681"/>
                      <a:pt x="115" y="666"/>
                      <a:pt x="106" y="662"/>
                    </a:cubicBezTo>
                    <a:cubicBezTo>
                      <a:pt x="95" y="657"/>
                      <a:pt x="53" y="688"/>
                      <a:pt x="48" y="691"/>
                    </a:cubicBezTo>
                    <a:cubicBezTo>
                      <a:pt x="33" y="740"/>
                      <a:pt x="19" y="777"/>
                      <a:pt x="77" y="797"/>
                    </a:cubicBezTo>
                    <a:cubicBezTo>
                      <a:pt x="80" y="787"/>
                      <a:pt x="91" y="777"/>
                      <a:pt x="87" y="768"/>
                    </a:cubicBezTo>
                    <a:cubicBezTo>
                      <a:pt x="70" y="733"/>
                      <a:pt x="46" y="770"/>
                      <a:pt x="39" y="778"/>
                    </a:cubicBezTo>
                    <a:cubicBezTo>
                      <a:pt x="15" y="845"/>
                      <a:pt x="21" y="851"/>
                      <a:pt x="29" y="941"/>
                    </a:cubicBezTo>
                    <a:cubicBezTo>
                      <a:pt x="35" y="931"/>
                      <a:pt x="51" y="923"/>
                      <a:pt x="48" y="912"/>
                    </a:cubicBezTo>
                    <a:cubicBezTo>
                      <a:pt x="39" y="871"/>
                      <a:pt x="1" y="921"/>
                      <a:pt x="0" y="922"/>
                    </a:cubicBezTo>
                    <a:cubicBezTo>
                      <a:pt x="3" y="970"/>
                      <a:pt x="4" y="1018"/>
                      <a:pt x="10" y="1066"/>
                    </a:cubicBezTo>
                    <a:cubicBezTo>
                      <a:pt x="11" y="1076"/>
                      <a:pt x="20" y="1094"/>
                      <a:pt x="20" y="109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3" name="Freeform 49"/>
              <p:cNvSpPr>
                <a:spLocks/>
              </p:cNvSpPr>
              <p:nvPr/>
            </p:nvSpPr>
            <p:spPr bwMode="auto">
              <a:xfrm>
                <a:off x="1951038" y="5229225"/>
                <a:ext cx="1325562" cy="233363"/>
              </a:xfrm>
              <a:custGeom>
                <a:avLst/>
                <a:gdLst>
                  <a:gd name="T0" fmla="*/ 0 w 835"/>
                  <a:gd name="T1" fmla="*/ 2147483647 h 147"/>
                  <a:gd name="T2" fmla="*/ 2147483647 w 835"/>
                  <a:gd name="T3" fmla="*/ 2147483647 h 147"/>
                  <a:gd name="T4" fmla="*/ 2147483647 w 835"/>
                  <a:gd name="T5" fmla="*/ 2147483647 h 147"/>
                  <a:gd name="T6" fmla="*/ 2147483647 w 835"/>
                  <a:gd name="T7" fmla="*/ 2147483647 h 147"/>
                  <a:gd name="T8" fmla="*/ 2147483647 w 835"/>
                  <a:gd name="T9" fmla="*/ 2147483647 h 147"/>
                  <a:gd name="T10" fmla="*/ 2147483647 w 835"/>
                  <a:gd name="T11" fmla="*/ 2147483647 h 147"/>
                  <a:gd name="T12" fmla="*/ 2147483647 w 835"/>
                  <a:gd name="T13" fmla="*/ 2147483647 h 147"/>
                  <a:gd name="T14" fmla="*/ 2147483647 w 835"/>
                  <a:gd name="T15" fmla="*/ 2147483647 h 147"/>
                  <a:gd name="T16" fmla="*/ 2147483647 w 835"/>
                  <a:gd name="T17" fmla="*/ 2147483647 h 147"/>
                  <a:gd name="T18" fmla="*/ 2147483647 w 835"/>
                  <a:gd name="T19" fmla="*/ 2147483647 h 147"/>
                  <a:gd name="T20" fmla="*/ 2147483647 w 835"/>
                  <a:gd name="T21" fmla="*/ 2147483647 h 147"/>
                  <a:gd name="T22" fmla="*/ 2147483647 w 835"/>
                  <a:gd name="T23" fmla="*/ 2147483647 h 147"/>
                  <a:gd name="T24" fmla="*/ 2147483647 w 835"/>
                  <a:gd name="T25" fmla="*/ 2147483647 h 147"/>
                  <a:gd name="T26" fmla="*/ 2147483647 w 835"/>
                  <a:gd name="T27" fmla="*/ 2147483647 h 147"/>
                  <a:gd name="T28" fmla="*/ 2147483647 w 835"/>
                  <a:gd name="T29" fmla="*/ 2147483647 h 147"/>
                  <a:gd name="T30" fmla="*/ 2147483647 w 835"/>
                  <a:gd name="T31" fmla="*/ 2147483647 h 147"/>
                  <a:gd name="T32" fmla="*/ 2147483647 w 835"/>
                  <a:gd name="T33" fmla="*/ 2147483647 h 147"/>
                  <a:gd name="T34" fmla="*/ 2147483647 w 835"/>
                  <a:gd name="T35" fmla="*/ 2147483647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5"/>
                  <a:gd name="T55" fmla="*/ 0 h 147"/>
                  <a:gd name="T56" fmla="*/ 835 w 835"/>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5" h="147">
                    <a:moveTo>
                      <a:pt x="0" y="124"/>
                    </a:moveTo>
                    <a:cubicBezTo>
                      <a:pt x="24" y="99"/>
                      <a:pt x="44" y="86"/>
                      <a:pt x="77" y="76"/>
                    </a:cubicBezTo>
                    <a:cubicBezTo>
                      <a:pt x="134" y="84"/>
                      <a:pt x="165" y="77"/>
                      <a:pt x="182" y="133"/>
                    </a:cubicBezTo>
                    <a:cubicBezTo>
                      <a:pt x="172" y="136"/>
                      <a:pt x="163" y="147"/>
                      <a:pt x="153" y="143"/>
                    </a:cubicBezTo>
                    <a:cubicBezTo>
                      <a:pt x="119" y="129"/>
                      <a:pt x="138" y="58"/>
                      <a:pt x="144" y="47"/>
                    </a:cubicBezTo>
                    <a:cubicBezTo>
                      <a:pt x="151" y="35"/>
                      <a:pt x="169" y="34"/>
                      <a:pt x="182" y="28"/>
                    </a:cubicBezTo>
                    <a:cubicBezTo>
                      <a:pt x="384" y="43"/>
                      <a:pt x="251" y="17"/>
                      <a:pt x="355" y="85"/>
                    </a:cubicBezTo>
                    <a:cubicBezTo>
                      <a:pt x="352" y="95"/>
                      <a:pt x="354" y="109"/>
                      <a:pt x="345" y="114"/>
                    </a:cubicBezTo>
                    <a:cubicBezTo>
                      <a:pt x="336" y="118"/>
                      <a:pt x="321" y="113"/>
                      <a:pt x="317" y="104"/>
                    </a:cubicBezTo>
                    <a:cubicBezTo>
                      <a:pt x="313" y="95"/>
                      <a:pt x="317" y="81"/>
                      <a:pt x="326" y="76"/>
                    </a:cubicBezTo>
                    <a:cubicBezTo>
                      <a:pt x="349" y="63"/>
                      <a:pt x="403" y="56"/>
                      <a:pt x="403" y="56"/>
                    </a:cubicBezTo>
                    <a:cubicBezTo>
                      <a:pt x="471" y="63"/>
                      <a:pt x="534" y="44"/>
                      <a:pt x="509" y="124"/>
                    </a:cubicBezTo>
                    <a:cubicBezTo>
                      <a:pt x="477" y="113"/>
                      <a:pt x="449" y="84"/>
                      <a:pt x="480" y="47"/>
                    </a:cubicBezTo>
                    <a:cubicBezTo>
                      <a:pt x="489" y="37"/>
                      <a:pt x="532" y="23"/>
                      <a:pt x="547" y="18"/>
                    </a:cubicBezTo>
                    <a:cubicBezTo>
                      <a:pt x="604" y="28"/>
                      <a:pt x="636" y="21"/>
                      <a:pt x="614" y="85"/>
                    </a:cubicBezTo>
                    <a:cubicBezTo>
                      <a:pt x="588" y="0"/>
                      <a:pt x="711" y="43"/>
                      <a:pt x="758" y="47"/>
                    </a:cubicBezTo>
                    <a:cubicBezTo>
                      <a:pt x="804" y="117"/>
                      <a:pt x="754" y="58"/>
                      <a:pt x="787" y="47"/>
                    </a:cubicBezTo>
                    <a:cubicBezTo>
                      <a:pt x="802" y="42"/>
                      <a:pt x="835" y="56"/>
                      <a:pt x="835"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4" name="Freeform 50"/>
              <p:cNvSpPr>
                <a:spLocks/>
              </p:cNvSpPr>
              <p:nvPr/>
            </p:nvSpPr>
            <p:spPr bwMode="auto">
              <a:xfrm>
                <a:off x="2955925" y="5121275"/>
                <a:ext cx="388938" cy="1658938"/>
              </a:xfrm>
              <a:custGeom>
                <a:avLst/>
                <a:gdLst>
                  <a:gd name="T0" fmla="*/ 2147483647 w 245"/>
                  <a:gd name="T1" fmla="*/ 0 h 1045"/>
                  <a:gd name="T2" fmla="*/ 2147483647 w 245"/>
                  <a:gd name="T3" fmla="*/ 2147483647 h 1045"/>
                  <a:gd name="T4" fmla="*/ 2147483647 w 245"/>
                  <a:gd name="T5" fmla="*/ 2147483647 h 1045"/>
                  <a:gd name="T6" fmla="*/ 2147483647 w 245"/>
                  <a:gd name="T7" fmla="*/ 2147483647 h 1045"/>
                  <a:gd name="T8" fmla="*/ 2147483647 w 245"/>
                  <a:gd name="T9" fmla="*/ 2147483647 h 1045"/>
                  <a:gd name="T10" fmla="*/ 2147483647 w 245"/>
                  <a:gd name="T11" fmla="*/ 2147483647 h 1045"/>
                  <a:gd name="T12" fmla="*/ 2147483647 w 245"/>
                  <a:gd name="T13" fmla="*/ 2147483647 h 1045"/>
                  <a:gd name="T14" fmla="*/ 2147483647 w 245"/>
                  <a:gd name="T15" fmla="*/ 2147483647 h 1045"/>
                  <a:gd name="T16" fmla="*/ 2147483647 w 245"/>
                  <a:gd name="T17" fmla="*/ 2147483647 h 1045"/>
                  <a:gd name="T18" fmla="*/ 2147483647 w 245"/>
                  <a:gd name="T19" fmla="*/ 2147483647 h 1045"/>
                  <a:gd name="T20" fmla="*/ 2147483647 w 245"/>
                  <a:gd name="T21" fmla="*/ 2147483647 h 1045"/>
                  <a:gd name="T22" fmla="*/ 2147483647 w 245"/>
                  <a:gd name="T23" fmla="*/ 2147483647 h 1045"/>
                  <a:gd name="T24" fmla="*/ 2147483647 w 245"/>
                  <a:gd name="T25" fmla="*/ 2147483647 h 1045"/>
                  <a:gd name="T26" fmla="*/ 2147483647 w 245"/>
                  <a:gd name="T27" fmla="*/ 2147483647 h 1045"/>
                  <a:gd name="T28" fmla="*/ 2147483647 w 245"/>
                  <a:gd name="T29" fmla="*/ 2147483647 h 1045"/>
                  <a:gd name="T30" fmla="*/ 2147483647 w 245"/>
                  <a:gd name="T31" fmla="*/ 2147483647 h 1045"/>
                  <a:gd name="T32" fmla="*/ 2147483647 w 245"/>
                  <a:gd name="T33" fmla="*/ 2147483647 h 1045"/>
                  <a:gd name="T34" fmla="*/ 2147483647 w 245"/>
                  <a:gd name="T35" fmla="*/ 2147483647 h 1045"/>
                  <a:gd name="T36" fmla="*/ 2147483647 w 245"/>
                  <a:gd name="T37" fmla="*/ 2147483647 h 1045"/>
                  <a:gd name="T38" fmla="*/ 2147483647 w 245"/>
                  <a:gd name="T39" fmla="*/ 2147483647 h 1045"/>
                  <a:gd name="T40" fmla="*/ 2147483647 w 245"/>
                  <a:gd name="T41" fmla="*/ 2147483647 h 1045"/>
                  <a:gd name="T42" fmla="*/ 2147483647 w 245"/>
                  <a:gd name="T43" fmla="*/ 2147483647 h 1045"/>
                  <a:gd name="T44" fmla="*/ 2147483647 w 245"/>
                  <a:gd name="T45" fmla="*/ 2147483647 h 10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1045"/>
                  <a:gd name="T71" fmla="*/ 245 w 245"/>
                  <a:gd name="T72" fmla="*/ 1045 h 10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1045">
                    <a:moveTo>
                      <a:pt x="144" y="0"/>
                    </a:moveTo>
                    <a:cubicBezTo>
                      <a:pt x="106" y="26"/>
                      <a:pt x="98" y="31"/>
                      <a:pt x="87" y="76"/>
                    </a:cubicBezTo>
                    <a:cubicBezTo>
                      <a:pt x="90" y="102"/>
                      <a:pt x="81" y="132"/>
                      <a:pt x="96" y="153"/>
                    </a:cubicBezTo>
                    <a:cubicBezTo>
                      <a:pt x="108" y="170"/>
                      <a:pt x="154" y="172"/>
                      <a:pt x="154" y="172"/>
                    </a:cubicBezTo>
                    <a:cubicBezTo>
                      <a:pt x="109" y="142"/>
                      <a:pt x="73" y="153"/>
                      <a:pt x="29" y="182"/>
                    </a:cubicBezTo>
                    <a:cubicBezTo>
                      <a:pt x="32" y="201"/>
                      <a:pt x="30" y="222"/>
                      <a:pt x="39" y="240"/>
                    </a:cubicBezTo>
                    <a:cubicBezTo>
                      <a:pt x="51" y="264"/>
                      <a:pt x="111" y="280"/>
                      <a:pt x="135" y="288"/>
                    </a:cubicBezTo>
                    <a:cubicBezTo>
                      <a:pt x="121" y="340"/>
                      <a:pt x="102" y="337"/>
                      <a:pt x="87" y="384"/>
                    </a:cubicBezTo>
                    <a:cubicBezTo>
                      <a:pt x="90" y="403"/>
                      <a:pt x="98" y="422"/>
                      <a:pt x="96" y="441"/>
                    </a:cubicBezTo>
                    <a:cubicBezTo>
                      <a:pt x="95" y="452"/>
                      <a:pt x="78" y="458"/>
                      <a:pt x="77" y="470"/>
                    </a:cubicBezTo>
                    <a:cubicBezTo>
                      <a:pt x="75" y="508"/>
                      <a:pt x="76" y="548"/>
                      <a:pt x="87" y="585"/>
                    </a:cubicBezTo>
                    <a:cubicBezTo>
                      <a:pt x="90" y="596"/>
                      <a:pt x="116" y="592"/>
                      <a:pt x="116" y="604"/>
                    </a:cubicBezTo>
                    <a:cubicBezTo>
                      <a:pt x="116" y="614"/>
                      <a:pt x="97" y="598"/>
                      <a:pt x="87" y="595"/>
                    </a:cubicBezTo>
                    <a:cubicBezTo>
                      <a:pt x="90" y="653"/>
                      <a:pt x="84" y="711"/>
                      <a:pt x="96" y="768"/>
                    </a:cubicBezTo>
                    <a:cubicBezTo>
                      <a:pt x="98" y="778"/>
                      <a:pt x="125" y="787"/>
                      <a:pt x="125" y="777"/>
                    </a:cubicBezTo>
                    <a:cubicBezTo>
                      <a:pt x="125" y="766"/>
                      <a:pt x="75" y="750"/>
                      <a:pt x="68" y="748"/>
                    </a:cubicBezTo>
                    <a:cubicBezTo>
                      <a:pt x="26" y="759"/>
                      <a:pt x="0" y="774"/>
                      <a:pt x="29" y="825"/>
                    </a:cubicBezTo>
                    <a:cubicBezTo>
                      <a:pt x="42" y="848"/>
                      <a:pt x="79" y="866"/>
                      <a:pt x="96" y="883"/>
                    </a:cubicBezTo>
                    <a:cubicBezTo>
                      <a:pt x="104" y="891"/>
                      <a:pt x="107" y="904"/>
                      <a:pt x="116" y="912"/>
                    </a:cubicBezTo>
                    <a:cubicBezTo>
                      <a:pt x="136" y="929"/>
                      <a:pt x="187" y="963"/>
                      <a:pt x="212" y="979"/>
                    </a:cubicBezTo>
                    <a:cubicBezTo>
                      <a:pt x="245" y="1045"/>
                      <a:pt x="238" y="1008"/>
                      <a:pt x="202" y="1008"/>
                    </a:cubicBezTo>
                    <a:cubicBezTo>
                      <a:pt x="189" y="1008"/>
                      <a:pt x="177" y="1014"/>
                      <a:pt x="164" y="1017"/>
                    </a:cubicBezTo>
                    <a:cubicBezTo>
                      <a:pt x="157" y="1023"/>
                      <a:pt x="144" y="1036"/>
                      <a:pt x="144" y="10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5" name="Freeform 51"/>
              <p:cNvSpPr>
                <a:spLocks/>
              </p:cNvSpPr>
              <p:nvPr/>
            </p:nvSpPr>
            <p:spPr bwMode="auto">
              <a:xfrm>
                <a:off x="1951038" y="6477000"/>
                <a:ext cx="1631950" cy="242888"/>
              </a:xfrm>
              <a:custGeom>
                <a:avLst/>
                <a:gdLst>
                  <a:gd name="T0" fmla="*/ 0 w 1028"/>
                  <a:gd name="T1" fmla="*/ 2147483647 h 153"/>
                  <a:gd name="T2" fmla="*/ 2147483647 w 1028"/>
                  <a:gd name="T3" fmla="*/ 0 h 153"/>
                  <a:gd name="T4" fmla="*/ 2147483647 w 1028"/>
                  <a:gd name="T5" fmla="*/ 2147483647 h 153"/>
                  <a:gd name="T6" fmla="*/ 2147483647 w 1028"/>
                  <a:gd name="T7" fmla="*/ 2147483647 h 153"/>
                  <a:gd name="T8" fmla="*/ 2147483647 w 1028"/>
                  <a:gd name="T9" fmla="*/ 2147483647 h 153"/>
                  <a:gd name="T10" fmla="*/ 2147483647 w 1028"/>
                  <a:gd name="T11" fmla="*/ 2147483647 h 153"/>
                  <a:gd name="T12" fmla="*/ 2147483647 w 1028"/>
                  <a:gd name="T13" fmla="*/ 2147483647 h 153"/>
                  <a:gd name="T14" fmla="*/ 2147483647 w 1028"/>
                  <a:gd name="T15" fmla="*/ 2147483647 h 153"/>
                  <a:gd name="T16" fmla="*/ 2147483647 w 1028"/>
                  <a:gd name="T17" fmla="*/ 2147483647 h 153"/>
                  <a:gd name="T18" fmla="*/ 2147483647 w 1028"/>
                  <a:gd name="T19" fmla="*/ 2147483647 h 153"/>
                  <a:gd name="T20" fmla="*/ 2147483647 w 1028"/>
                  <a:gd name="T21" fmla="*/ 2147483647 h 153"/>
                  <a:gd name="T22" fmla="*/ 2147483647 w 1028"/>
                  <a:gd name="T23" fmla="*/ 2147483647 h 153"/>
                  <a:gd name="T24" fmla="*/ 2147483647 w 1028"/>
                  <a:gd name="T25" fmla="*/ 2147483647 h 153"/>
                  <a:gd name="T26" fmla="*/ 2147483647 w 1028"/>
                  <a:gd name="T27" fmla="*/ 2147483647 h 153"/>
                  <a:gd name="T28" fmla="*/ 2147483647 w 1028"/>
                  <a:gd name="T29" fmla="*/ 2147483647 h 153"/>
                  <a:gd name="T30" fmla="*/ 2147483647 w 1028"/>
                  <a:gd name="T31" fmla="*/ 2147483647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8"/>
                  <a:gd name="T49" fmla="*/ 0 h 153"/>
                  <a:gd name="T50" fmla="*/ 1028 w 1028"/>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8" h="153">
                    <a:moveTo>
                      <a:pt x="0" y="96"/>
                    </a:moveTo>
                    <a:cubicBezTo>
                      <a:pt x="10" y="41"/>
                      <a:pt x="22" y="30"/>
                      <a:pt x="67" y="0"/>
                    </a:cubicBezTo>
                    <a:cubicBezTo>
                      <a:pt x="112" y="12"/>
                      <a:pt x="119" y="20"/>
                      <a:pt x="144" y="58"/>
                    </a:cubicBezTo>
                    <a:cubicBezTo>
                      <a:pt x="166" y="150"/>
                      <a:pt x="136" y="55"/>
                      <a:pt x="173" y="38"/>
                    </a:cubicBezTo>
                    <a:cubicBezTo>
                      <a:pt x="199" y="26"/>
                      <a:pt x="230" y="45"/>
                      <a:pt x="259" y="48"/>
                    </a:cubicBezTo>
                    <a:cubicBezTo>
                      <a:pt x="265" y="58"/>
                      <a:pt x="319" y="153"/>
                      <a:pt x="269" y="77"/>
                    </a:cubicBezTo>
                    <a:cubicBezTo>
                      <a:pt x="336" y="53"/>
                      <a:pt x="342" y="59"/>
                      <a:pt x="432" y="67"/>
                    </a:cubicBezTo>
                    <a:cubicBezTo>
                      <a:pt x="435" y="77"/>
                      <a:pt x="432" y="100"/>
                      <a:pt x="441" y="96"/>
                    </a:cubicBezTo>
                    <a:cubicBezTo>
                      <a:pt x="453" y="90"/>
                      <a:pt x="443" y="68"/>
                      <a:pt x="451" y="58"/>
                    </a:cubicBezTo>
                    <a:cubicBezTo>
                      <a:pt x="468" y="37"/>
                      <a:pt x="502" y="43"/>
                      <a:pt x="528" y="38"/>
                    </a:cubicBezTo>
                    <a:cubicBezTo>
                      <a:pt x="614" y="48"/>
                      <a:pt x="619" y="36"/>
                      <a:pt x="643" y="106"/>
                    </a:cubicBezTo>
                    <a:cubicBezTo>
                      <a:pt x="679" y="32"/>
                      <a:pt x="697" y="59"/>
                      <a:pt x="787" y="67"/>
                    </a:cubicBezTo>
                    <a:cubicBezTo>
                      <a:pt x="840" y="120"/>
                      <a:pt x="795" y="94"/>
                      <a:pt x="835" y="67"/>
                    </a:cubicBezTo>
                    <a:cubicBezTo>
                      <a:pt x="846" y="60"/>
                      <a:pt x="860" y="61"/>
                      <a:pt x="873" y="58"/>
                    </a:cubicBezTo>
                    <a:cubicBezTo>
                      <a:pt x="983" y="69"/>
                      <a:pt x="936" y="51"/>
                      <a:pt x="1017" y="106"/>
                    </a:cubicBezTo>
                    <a:cubicBezTo>
                      <a:pt x="1028" y="113"/>
                      <a:pt x="979" y="96"/>
                      <a:pt x="979"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6" name="Text Box 52"/>
              <p:cNvSpPr txBox="1">
                <a:spLocks noChangeArrowheads="1"/>
              </p:cNvSpPr>
              <p:nvPr/>
            </p:nvSpPr>
            <p:spPr bwMode="auto">
              <a:xfrm>
                <a:off x="2438400" y="6324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77" name="Text Box 53"/>
              <p:cNvSpPr txBox="1">
                <a:spLocks noChangeArrowheads="1"/>
              </p:cNvSpPr>
              <p:nvPr/>
            </p:nvSpPr>
            <p:spPr bwMode="auto">
              <a:xfrm>
                <a:off x="2819400" y="5715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78" name="Text Box 54"/>
              <p:cNvSpPr txBox="1">
                <a:spLocks noChangeArrowheads="1"/>
              </p:cNvSpPr>
              <p:nvPr/>
            </p:nvSpPr>
            <p:spPr bwMode="auto">
              <a:xfrm>
                <a:off x="2438400" y="518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79" name="Text Box 55"/>
              <p:cNvSpPr txBox="1">
                <a:spLocks noChangeArrowheads="1"/>
              </p:cNvSpPr>
              <p:nvPr/>
            </p:nvSpPr>
            <p:spPr bwMode="auto">
              <a:xfrm>
                <a:off x="2133600" y="5791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80" name="Text Box 56"/>
              <p:cNvSpPr txBox="1">
                <a:spLocks noChangeArrowheads="1"/>
              </p:cNvSpPr>
              <p:nvPr/>
            </p:nvSpPr>
            <p:spPr bwMode="auto">
              <a:xfrm>
                <a:off x="2286000" y="58832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a:latin typeface="Arial" charset="0"/>
                  </a:rPr>
                  <a:t>Cl-</a:t>
                </a:r>
              </a:p>
            </p:txBody>
          </p:sp>
          <p:sp>
            <p:nvSpPr>
              <p:cNvPr id="74781" name="Text Box 57"/>
              <p:cNvSpPr txBox="1">
                <a:spLocks noChangeArrowheads="1"/>
              </p:cNvSpPr>
              <p:nvPr/>
            </p:nvSpPr>
            <p:spPr bwMode="auto">
              <a:xfrm>
                <a:off x="2667000" y="58832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a:latin typeface="Arial" charset="0"/>
                  </a:rPr>
                  <a:t>Cl-</a:t>
                </a:r>
              </a:p>
            </p:txBody>
          </p:sp>
          <p:sp>
            <p:nvSpPr>
              <p:cNvPr id="74782" name="Text Box 58"/>
              <p:cNvSpPr txBox="1">
                <a:spLocks noChangeArrowheads="1"/>
              </p:cNvSpPr>
              <p:nvPr/>
            </p:nvSpPr>
            <p:spPr bwMode="auto">
              <a:xfrm>
                <a:off x="2438400" y="54260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dirty="0">
                    <a:latin typeface="Arial" charset="0"/>
                  </a:rPr>
                  <a:t>Cl-</a:t>
                </a:r>
              </a:p>
            </p:txBody>
          </p:sp>
          <p:sp>
            <p:nvSpPr>
              <p:cNvPr id="74783" name="Text Box 59"/>
              <p:cNvSpPr txBox="1">
                <a:spLocks noChangeArrowheads="1"/>
              </p:cNvSpPr>
              <p:nvPr/>
            </p:nvSpPr>
            <p:spPr bwMode="auto">
              <a:xfrm>
                <a:off x="2438400" y="61880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a:latin typeface="Arial" charset="0"/>
                  </a:rPr>
                  <a:t>Cl-</a:t>
                </a:r>
              </a:p>
            </p:txBody>
          </p:sp>
          <p:sp>
            <p:nvSpPr>
              <p:cNvPr id="74784" name="Line 60"/>
              <p:cNvSpPr>
                <a:spLocks noChangeShapeType="1"/>
              </p:cNvSpPr>
              <p:nvPr/>
            </p:nvSpPr>
            <p:spPr bwMode="auto">
              <a:xfrm>
                <a:off x="3352800" y="6019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85" name="Freeform 63"/>
              <p:cNvSpPr>
                <a:spLocks/>
              </p:cNvSpPr>
              <p:nvPr/>
            </p:nvSpPr>
            <p:spPr bwMode="auto">
              <a:xfrm>
                <a:off x="4114800" y="5715000"/>
                <a:ext cx="944563" cy="273050"/>
              </a:xfrm>
              <a:custGeom>
                <a:avLst/>
                <a:gdLst>
                  <a:gd name="T0" fmla="*/ 2147483647 w 595"/>
                  <a:gd name="T1" fmla="*/ 2147483647 h 172"/>
                  <a:gd name="T2" fmla="*/ 2147483647 w 595"/>
                  <a:gd name="T3" fmla="*/ 2147483647 h 172"/>
                  <a:gd name="T4" fmla="*/ 0 w 595"/>
                  <a:gd name="T5" fmla="*/ 2147483647 h 172"/>
                  <a:gd name="T6" fmla="*/ 2147483647 w 595"/>
                  <a:gd name="T7" fmla="*/ 2147483647 h 172"/>
                  <a:gd name="T8" fmla="*/ 2147483647 w 595"/>
                  <a:gd name="T9" fmla="*/ 2147483647 h 172"/>
                  <a:gd name="T10" fmla="*/ 2147483647 w 595"/>
                  <a:gd name="T11" fmla="*/ 2147483647 h 172"/>
                  <a:gd name="T12" fmla="*/ 2147483647 w 595"/>
                  <a:gd name="T13" fmla="*/ 2147483647 h 172"/>
                  <a:gd name="T14" fmla="*/ 2147483647 w 595"/>
                  <a:gd name="T15" fmla="*/ 2147483647 h 172"/>
                  <a:gd name="T16" fmla="*/ 2147483647 w 595"/>
                  <a:gd name="T17" fmla="*/ 2147483647 h 172"/>
                  <a:gd name="T18" fmla="*/ 2147483647 w 595"/>
                  <a:gd name="T19" fmla="*/ 2147483647 h 172"/>
                  <a:gd name="T20" fmla="*/ 2147483647 w 595"/>
                  <a:gd name="T21" fmla="*/ 2147483647 h 172"/>
                  <a:gd name="T22" fmla="*/ 2147483647 w 595"/>
                  <a:gd name="T23" fmla="*/ 2147483647 h 172"/>
                  <a:gd name="T24" fmla="*/ 2147483647 w 595"/>
                  <a:gd name="T25" fmla="*/ 2147483647 h 172"/>
                  <a:gd name="T26" fmla="*/ 2147483647 w 595"/>
                  <a:gd name="T27" fmla="*/ 2147483647 h 172"/>
                  <a:gd name="T28" fmla="*/ 2147483647 w 595"/>
                  <a:gd name="T29" fmla="*/ 2147483647 h 172"/>
                  <a:gd name="T30" fmla="*/ 2147483647 w 595"/>
                  <a:gd name="T31" fmla="*/ 2147483647 h 172"/>
                  <a:gd name="T32" fmla="*/ 2147483647 w 595"/>
                  <a:gd name="T33" fmla="*/ 2147483647 h 172"/>
                  <a:gd name="T34" fmla="*/ 2147483647 w 595"/>
                  <a:gd name="T35" fmla="*/ 2147483647 h 172"/>
                  <a:gd name="T36" fmla="*/ 2147483647 w 595"/>
                  <a:gd name="T37" fmla="*/ 2147483647 h 172"/>
                  <a:gd name="T38" fmla="*/ 2147483647 w 595"/>
                  <a:gd name="T39" fmla="*/ 2147483647 h 172"/>
                  <a:gd name="T40" fmla="*/ 2147483647 w 595"/>
                  <a:gd name="T41" fmla="*/ 2147483647 h 172"/>
                  <a:gd name="T42" fmla="*/ 2147483647 w 595"/>
                  <a:gd name="T43" fmla="*/ 2147483647 h 172"/>
                  <a:gd name="T44" fmla="*/ 2147483647 w 595"/>
                  <a:gd name="T45" fmla="*/ 2147483647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5"/>
                  <a:gd name="T70" fmla="*/ 0 h 172"/>
                  <a:gd name="T71" fmla="*/ 595 w 595"/>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5" h="172">
                    <a:moveTo>
                      <a:pt x="28" y="172"/>
                    </a:moveTo>
                    <a:cubicBezTo>
                      <a:pt x="22" y="153"/>
                      <a:pt x="15" y="133"/>
                      <a:pt x="9" y="114"/>
                    </a:cubicBezTo>
                    <a:cubicBezTo>
                      <a:pt x="6" y="105"/>
                      <a:pt x="0" y="86"/>
                      <a:pt x="0" y="86"/>
                    </a:cubicBezTo>
                    <a:cubicBezTo>
                      <a:pt x="13" y="0"/>
                      <a:pt x="11" y="5"/>
                      <a:pt x="96" y="18"/>
                    </a:cubicBezTo>
                    <a:cubicBezTo>
                      <a:pt x="102" y="25"/>
                      <a:pt x="111" y="30"/>
                      <a:pt x="115" y="38"/>
                    </a:cubicBezTo>
                    <a:cubicBezTo>
                      <a:pt x="124" y="56"/>
                      <a:pt x="134" y="95"/>
                      <a:pt x="134" y="95"/>
                    </a:cubicBezTo>
                    <a:cubicBezTo>
                      <a:pt x="102" y="144"/>
                      <a:pt x="99" y="147"/>
                      <a:pt x="57" y="105"/>
                    </a:cubicBezTo>
                    <a:cubicBezTo>
                      <a:pt x="51" y="87"/>
                      <a:pt x="39" y="65"/>
                      <a:pt x="57" y="47"/>
                    </a:cubicBezTo>
                    <a:cubicBezTo>
                      <a:pt x="73" y="31"/>
                      <a:pt x="115" y="9"/>
                      <a:pt x="115" y="9"/>
                    </a:cubicBezTo>
                    <a:cubicBezTo>
                      <a:pt x="160" y="12"/>
                      <a:pt x="206" y="6"/>
                      <a:pt x="249" y="18"/>
                    </a:cubicBezTo>
                    <a:cubicBezTo>
                      <a:pt x="267" y="23"/>
                      <a:pt x="288" y="57"/>
                      <a:pt x="288" y="57"/>
                    </a:cubicBezTo>
                    <a:cubicBezTo>
                      <a:pt x="285" y="79"/>
                      <a:pt x="288" y="104"/>
                      <a:pt x="278" y="124"/>
                    </a:cubicBezTo>
                    <a:cubicBezTo>
                      <a:pt x="256" y="168"/>
                      <a:pt x="217" y="95"/>
                      <a:pt x="211" y="86"/>
                    </a:cubicBezTo>
                    <a:cubicBezTo>
                      <a:pt x="214" y="67"/>
                      <a:pt x="207" y="43"/>
                      <a:pt x="220" y="28"/>
                    </a:cubicBezTo>
                    <a:cubicBezTo>
                      <a:pt x="233" y="13"/>
                      <a:pt x="278" y="9"/>
                      <a:pt x="278" y="9"/>
                    </a:cubicBezTo>
                    <a:cubicBezTo>
                      <a:pt x="333" y="19"/>
                      <a:pt x="335" y="23"/>
                      <a:pt x="364" y="66"/>
                    </a:cubicBezTo>
                    <a:cubicBezTo>
                      <a:pt x="360" y="80"/>
                      <a:pt x="357" y="117"/>
                      <a:pt x="326" y="105"/>
                    </a:cubicBezTo>
                    <a:cubicBezTo>
                      <a:pt x="315" y="101"/>
                      <a:pt x="313" y="86"/>
                      <a:pt x="307" y="76"/>
                    </a:cubicBezTo>
                    <a:cubicBezTo>
                      <a:pt x="368" y="60"/>
                      <a:pt x="393" y="58"/>
                      <a:pt x="460" y="66"/>
                    </a:cubicBezTo>
                    <a:cubicBezTo>
                      <a:pt x="499" y="93"/>
                      <a:pt x="514" y="95"/>
                      <a:pt x="499" y="143"/>
                    </a:cubicBezTo>
                    <a:cubicBezTo>
                      <a:pt x="477" y="140"/>
                      <a:pt x="449" y="148"/>
                      <a:pt x="432" y="134"/>
                    </a:cubicBezTo>
                    <a:cubicBezTo>
                      <a:pt x="422" y="125"/>
                      <a:pt x="436" y="107"/>
                      <a:pt x="441" y="95"/>
                    </a:cubicBezTo>
                    <a:cubicBezTo>
                      <a:pt x="467" y="32"/>
                      <a:pt x="536" y="28"/>
                      <a:pt x="595" y="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6" name="Freeform 64"/>
              <p:cNvSpPr>
                <a:spLocks/>
              </p:cNvSpPr>
              <p:nvPr/>
            </p:nvSpPr>
            <p:spPr bwMode="auto">
              <a:xfrm>
                <a:off x="4038600" y="5638800"/>
                <a:ext cx="300038" cy="976313"/>
              </a:xfrm>
              <a:custGeom>
                <a:avLst/>
                <a:gdLst>
                  <a:gd name="T0" fmla="*/ 2147483647 w 189"/>
                  <a:gd name="T1" fmla="*/ 2147483647 h 615"/>
                  <a:gd name="T2" fmla="*/ 2147483647 w 189"/>
                  <a:gd name="T3" fmla="*/ 2147483647 h 615"/>
                  <a:gd name="T4" fmla="*/ 2147483647 w 189"/>
                  <a:gd name="T5" fmla="*/ 2147483647 h 615"/>
                  <a:gd name="T6" fmla="*/ 2147483647 w 189"/>
                  <a:gd name="T7" fmla="*/ 2147483647 h 615"/>
                  <a:gd name="T8" fmla="*/ 2147483647 w 189"/>
                  <a:gd name="T9" fmla="*/ 2147483647 h 615"/>
                  <a:gd name="T10" fmla="*/ 2147483647 w 189"/>
                  <a:gd name="T11" fmla="*/ 2147483647 h 615"/>
                  <a:gd name="T12" fmla="*/ 2147483647 w 189"/>
                  <a:gd name="T13" fmla="*/ 2147483647 h 615"/>
                  <a:gd name="T14" fmla="*/ 2147483647 w 189"/>
                  <a:gd name="T15" fmla="*/ 2147483647 h 615"/>
                  <a:gd name="T16" fmla="*/ 2147483647 w 189"/>
                  <a:gd name="T17" fmla="*/ 2147483647 h 615"/>
                  <a:gd name="T18" fmla="*/ 2147483647 w 189"/>
                  <a:gd name="T19" fmla="*/ 2147483647 h 615"/>
                  <a:gd name="T20" fmla="*/ 2147483647 w 189"/>
                  <a:gd name="T21" fmla="*/ 2147483647 h 615"/>
                  <a:gd name="T22" fmla="*/ 2147483647 w 189"/>
                  <a:gd name="T23" fmla="*/ 2147483647 h 615"/>
                  <a:gd name="T24" fmla="*/ 2147483647 w 189"/>
                  <a:gd name="T25" fmla="*/ 2147483647 h 615"/>
                  <a:gd name="T26" fmla="*/ 2147483647 w 189"/>
                  <a:gd name="T27" fmla="*/ 2147483647 h 615"/>
                  <a:gd name="T28" fmla="*/ 2147483647 w 189"/>
                  <a:gd name="T29" fmla="*/ 2147483647 h 615"/>
                  <a:gd name="T30" fmla="*/ 2147483647 w 189"/>
                  <a:gd name="T31" fmla="*/ 2147483647 h 615"/>
                  <a:gd name="T32" fmla="*/ 2147483647 w 189"/>
                  <a:gd name="T33" fmla="*/ 2147483647 h 615"/>
                  <a:gd name="T34" fmla="*/ 2147483647 w 189"/>
                  <a:gd name="T35" fmla="*/ 2147483647 h 6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615"/>
                  <a:gd name="T56" fmla="*/ 189 w 189"/>
                  <a:gd name="T57" fmla="*/ 615 h 6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615">
                    <a:moveTo>
                      <a:pt x="160" y="10"/>
                    </a:moveTo>
                    <a:cubicBezTo>
                      <a:pt x="60" y="25"/>
                      <a:pt x="117" y="0"/>
                      <a:pt x="74" y="48"/>
                    </a:cubicBezTo>
                    <a:cubicBezTo>
                      <a:pt x="59" y="65"/>
                      <a:pt x="26" y="96"/>
                      <a:pt x="26" y="96"/>
                    </a:cubicBezTo>
                    <a:cubicBezTo>
                      <a:pt x="0" y="171"/>
                      <a:pt x="57" y="164"/>
                      <a:pt x="112" y="183"/>
                    </a:cubicBezTo>
                    <a:cubicBezTo>
                      <a:pt x="134" y="180"/>
                      <a:pt x="162" y="187"/>
                      <a:pt x="179" y="173"/>
                    </a:cubicBezTo>
                    <a:cubicBezTo>
                      <a:pt x="189" y="165"/>
                      <a:pt x="182" y="140"/>
                      <a:pt x="170" y="135"/>
                    </a:cubicBezTo>
                    <a:cubicBezTo>
                      <a:pt x="149" y="127"/>
                      <a:pt x="125" y="141"/>
                      <a:pt x="102" y="144"/>
                    </a:cubicBezTo>
                    <a:cubicBezTo>
                      <a:pt x="100" y="158"/>
                      <a:pt x="80" y="246"/>
                      <a:pt x="102" y="260"/>
                    </a:cubicBezTo>
                    <a:cubicBezTo>
                      <a:pt x="121" y="272"/>
                      <a:pt x="147" y="253"/>
                      <a:pt x="170" y="250"/>
                    </a:cubicBezTo>
                    <a:cubicBezTo>
                      <a:pt x="117" y="171"/>
                      <a:pt x="154" y="189"/>
                      <a:pt x="54" y="202"/>
                    </a:cubicBezTo>
                    <a:cubicBezTo>
                      <a:pt x="36" y="260"/>
                      <a:pt x="51" y="335"/>
                      <a:pt x="112" y="356"/>
                    </a:cubicBezTo>
                    <a:cubicBezTo>
                      <a:pt x="122" y="353"/>
                      <a:pt x="141" y="356"/>
                      <a:pt x="141" y="346"/>
                    </a:cubicBezTo>
                    <a:cubicBezTo>
                      <a:pt x="141" y="336"/>
                      <a:pt x="121" y="332"/>
                      <a:pt x="112" y="336"/>
                    </a:cubicBezTo>
                    <a:cubicBezTo>
                      <a:pt x="110" y="337"/>
                      <a:pt x="93" y="393"/>
                      <a:pt x="93" y="394"/>
                    </a:cubicBezTo>
                    <a:cubicBezTo>
                      <a:pt x="96" y="410"/>
                      <a:pt x="91" y="430"/>
                      <a:pt x="102" y="442"/>
                    </a:cubicBezTo>
                    <a:cubicBezTo>
                      <a:pt x="113" y="454"/>
                      <a:pt x="143" y="437"/>
                      <a:pt x="150" y="452"/>
                    </a:cubicBezTo>
                    <a:cubicBezTo>
                      <a:pt x="161" y="476"/>
                      <a:pt x="141" y="529"/>
                      <a:pt x="131" y="557"/>
                    </a:cubicBezTo>
                    <a:cubicBezTo>
                      <a:pt x="166" y="569"/>
                      <a:pt x="170" y="578"/>
                      <a:pt x="170" y="6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7" name="Freeform 65"/>
              <p:cNvSpPr>
                <a:spLocks/>
              </p:cNvSpPr>
              <p:nvPr/>
            </p:nvSpPr>
            <p:spPr bwMode="auto">
              <a:xfrm>
                <a:off x="4038600" y="6096000"/>
                <a:ext cx="1330325" cy="360363"/>
              </a:xfrm>
              <a:custGeom>
                <a:avLst/>
                <a:gdLst>
                  <a:gd name="T0" fmla="*/ 2147483647 w 838"/>
                  <a:gd name="T1" fmla="*/ 2147483647 h 227"/>
                  <a:gd name="T2" fmla="*/ 2147483647 w 838"/>
                  <a:gd name="T3" fmla="*/ 2147483647 h 227"/>
                  <a:gd name="T4" fmla="*/ 2147483647 w 838"/>
                  <a:gd name="T5" fmla="*/ 2147483647 h 227"/>
                  <a:gd name="T6" fmla="*/ 2147483647 w 838"/>
                  <a:gd name="T7" fmla="*/ 2147483647 h 227"/>
                  <a:gd name="T8" fmla="*/ 2147483647 w 838"/>
                  <a:gd name="T9" fmla="*/ 2147483647 h 227"/>
                  <a:gd name="T10" fmla="*/ 2147483647 w 838"/>
                  <a:gd name="T11" fmla="*/ 2147483647 h 227"/>
                  <a:gd name="T12" fmla="*/ 2147483647 w 838"/>
                  <a:gd name="T13" fmla="*/ 2147483647 h 227"/>
                  <a:gd name="T14" fmla="*/ 2147483647 w 838"/>
                  <a:gd name="T15" fmla="*/ 2147483647 h 227"/>
                  <a:gd name="T16" fmla="*/ 2147483647 w 838"/>
                  <a:gd name="T17" fmla="*/ 2147483647 h 227"/>
                  <a:gd name="T18" fmla="*/ 2147483647 w 838"/>
                  <a:gd name="T19" fmla="*/ 2147483647 h 227"/>
                  <a:gd name="T20" fmla="*/ 2147483647 w 838"/>
                  <a:gd name="T21" fmla="*/ 2147483647 h 227"/>
                  <a:gd name="T22" fmla="*/ 2147483647 w 838"/>
                  <a:gd name="T23" fmla="*/ 2147483647 h 227"/>
                  <a:gd name="T24" fmla="*/ 2147483647 w 838"/>
                  <a:gd name="T25" fmla="*/ 2147483647 h 227"/>
                  <a:gd name="T26" fmla="*/ 2147483647 w 838"/>
                  <a:gd name="T27" fmla="*/ 2147483647 h 227"/>
                  <a:gd name="T28" fmla="*/ 2147483647 w 838"/>
                  <a:gd name="T29" fmla="*/ 2147483647 h 2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8"/>
                  <a:gd name="T46" fmla="*/ 0 h 227"/>
                  <a:gd name="T47" fmla="*/ 838 w 838"/>
                  <a:gd name="T48" fmla="*/ 227 h 2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8" h="227">
                    <a:moveTo>
                      <a:pt x="72" y="141"/>
                    </a:moveTo>
                    <a:cubicBezTo>
                      <a:pt x="86" y="78"/>
                      <a:pt x="96" y="86"/>
                      <a:pt x="158" y="74"/>
                    </a:cubicBezTo>
                    <a:cubicBezTo>
                      <a:pt x="279" y="84"/>
                      <a:pt x="260" y="62"/>
                      <a:pt x="283" y="150"/>
                    </a:cubicBezTo>
                    <a:cubicBezTo>
                      <a:pt x="280" y="173"/>
                      <a:pt x="283" y="198"/>
                      <a:pt x="273" y="218"/>
                    </a:cubicBezTo>
                    <a:cubicBezTo>
                      <a:pt x="268" y="227"/>
                      <a:pt x="254" y="227"/>
                      <a:pt x="244" y="227"/>
                    </a:cubicBezTo>
                    <a:cubicBezTo>
                      <a:pt x="187" y="227"/>
                      <a:pt x="129" y="221"/>
                      <a:pt x="72" y="218"/>
                    </a:cubicBezTo>
                    <a:cubicBezTo>
                      <a:pt x="22" y="168"/>
                      <a:pt x="0" y="44"/>
                      <a:pt x="81" y="16"/>
                    </a:cubicBezTo>
                    <a:cubicBezTo>
                      <a:pt x="221" y="24"/>
                      <a:pt x="262" y="0"/>
                      <a:pt x="331" y="102"/>
                    </a:cubicBezTo>
                    <a:cubicBezTo>
                      <a:pt x="328" y="118"/>
                      <a:pt x="332" y="138"/>
                      <a:pt x="321" y="150"/>
                    </a:cubicBezTo>
                    <a:cubicBezTo>
                      <a:pt x="314" y="157"/>
                      <a:pt x="307" y="130"/>
                      <a:pt x="312" y="122"/>
                    </a:cubicBezTo>
                    <a:cubicBezTo>
                      <a:pt x="318" y="112"/>
                      <a:pt x="393" y="79"/>
                      <a:pt x="408" y="74"/>
                    </a:cubicBezTo>
                    <a:cubicBezTo>
                      <a:pt x="485" y="77"/>
                      <a:pt x="562" y="71"/>
                      <a:pt x="638" y="83"/>
                    </a:cubicBezTo>
                    <a:cubicBezTo>
                      <a:pt x="640" y="83"/>
                      <a:pt x="656" y="140"/>
                      <a:pt x="657" y="141"/>
                    </a:cubicBezTo>
                    <a:cubicBezTo>
                      <a:pt x="685" y="163"/>
                      <a:pt x="727" y="155"/>
                      <a:pt x="763" y="160"/>
                    </a:cubicBezTo>
                    <a:cubicBezTo>
                      <a:pt x="827" y="181"/>
                      <a:pt x="838" y="170"/>
                      <a:pt x="801" y="18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8" name="Freeform 66"/>
              <p:cNvSpPr>
                <a:spLocks/>
              </p:cNvSpPr>
              <p:nvPr/>
            </p:nvSpPr>
            <p:spPr bwMode="auto">
              <a:xfrm>
                <a:off x="4724400" y="5638800"/>
                <a:ext cx="450850" cy="842963"/>
              </a:xfrm>
              <a:custGeom>
                <a:avLst/>
                <a:gdLst>
                  <a:gd name="T0" fmla="*/ 2147483647 w 284"/>
                  <a:gd name="T1" fmla="*/ 0 h 531"/>
                  <a:gd name="T2" fmla="*/ 2147483647 w 284"/>
                  <a:gd name="T3" fmla="*/ 2147483647 h 531"/>
                  <a:gd name="T4" fmla="*/ 2147483647 w 284"/>
                  <a:gd name="T5" fmla="*/ 2147483647 h 531"/>
                  <a:gd name="T6" fmla="*/ 2147483647 w 284"/>
                  <a:gd name="T7" fmla="*/ 2147483647 h 531"/>
                  <a:gd name="T8" fmla="*/ 2147483647 w 284"/>
                  <a:gd name="T9" fmla="*/ 2147483647 h 531"/>
                  <a:gd name="T10" fmla="*/ 2147483647 w 284"/>
                  <a:gd name="T11" fmla="*/ 2147483647 h 531"/>
                  <a:gd name="T12" fmla="*/ 2147483647 w 284"/>
                  <a:gd name="T13" fmla="*/ 2147483647 h 531"/>
                  <a:gd name="T14" fmla="*/ 2147483647 w 284"/>
                  <a:gd name="T15" fmla="*/ 2147483647 h 531"/>
                  <a:gd name="T16" fmla="*/ 2147483647 w 284"/>
                  <a:gd name="T17" fmla="*/ 2147483647 h 531"/>
                  <a:gd name="T18" fmla="*/ 2147483647 w 284"/>
                  <a:gd name="T19" fmla="*/ 2147483647 h 531"/>
                  <a:gd name="T20" fmla="*/ 2147483647 w 284"/>
                  <a:gd name="T21" fmla="*/ 2147483647 h 531"/>
                  <a:gd name="T22" fmla="*/ 2147483647 w 284"/>
                  <a:gd name="T23" fmla="*/ 2147483647 h 531"/>
                  <a:gd name="T24" fmla="*/ 2147483647 w 284"/>
                  <a:gd name="T25" fmla="*/ 2147483647 h 531"/>
                  <a:gd name="T26" fmla="*/ 2147483647 w 284"/>
                  <a:gd name="T27" fmla="*/ 2147483647 h 531"/>
                  <a:gd name="T28" fmla="*/ 2147483647 w 284"/>
                  <a:gd name="T29" fmla="*/ 2147483647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531"/>
                  <a:gd name="T47" fmla="*/ 284 w 28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531">
                    <a:moveTo>
                      <a:pt x="129" y="0"/>
                    </a:moveTo>
                    <a:cubicBezTo>
                      <a:pt x="107" y="8"/>
                      <a:pt x="83" y="9"/>
                      <a:pt x="62" y="19"/>
                    </a:cubicBezTo>
                    <a:cubicBezTo>
                      <a:pt x="39" y="30"/>
                      <a:pt x="17" y="66"/>
                      <a:pt x="4" y="86"/>
                    </a:cubicBezTo>
                    <a:cubicBezTo>
                      <a:pt x="7" y="109"/>
                      <a:pt x="0" y="136"/>
                      <a:pt x="14" y="154"/>
                    </a:cubicBezTo>
                    <a:cubicBezTo>
                      <a:pt x="21" y="163"/>
                      <a:pt x="93" y="178"/>
                      <a:pt x="110" y="182"/>
                    </a:cubicBezTo>
                    <a:cubicBezTo>
                      <a:pt x="164" y="179"/>
                      <a:pt x="220" y="184"/>
                      <a:pt x="273" y="173"/>
                    </a:cubicBezTo>
                    <a:cubicBezTo>
                      <a:pt x="284" y="171"/>
                      <a:pt x="256" y="155"/>
                      <a:pt x="244" y="154"/>
                    </a:cubicBezTo>
                    <a:cubicBezTo>
                      <a:pt x="215" y="152"/>
                      <a:pt x="187" y="160"/>
                      <a:pt x="158" y="163"/>
                    </a:cubicBezTo>
                    <a:cubicBezTo>
                      <a:pt x="104" y="238"/>
                      <a:pt x="119" y="204"/>
                      <a:pt x="100" y="259"/>
                    </a:cubicBezTo>
                    <a:cubicBezTo>
                      <a:pt x="103" y="288"/>
                      <a:pt x="110" y="346"/>
                      <a:pt x="110" y="346"/>
                    </a:cubicBezTo>
                    <a:cubicBezTo>
                      <a:pt x="56" y="364"/>
                      <a:pt x="31" y="368"/>
                      <a:pt x="14" y="422"/>
                    </a:cubicBezTo>
                    <a:cubicBezTo>
                      <a:pt x="24" y="496"/>
                      <a:pt x="11" y="510"/>
                      <a:pt x="81" y="528"/>
                    </a:cubicBezTo>
                    <a:cubicBezTo>
                      <a:pt x="94" y="525"/>
                      <a:pt x="115" y="531"/>
                      <a:pt x="119" y="518"/>
                    </a:cubicBezTo>
                    <a:cubicBezTo>
                      <a:pt x="126" y="495"/>
                      <a:pt x="94" y="452"/>
                      <a:pt x="81" y="432"/>
                    </a:cubicBezTo>
                    <a:cubicBezTo>
                      <a:pt x="90" y="314"/>
                      <a:pt x="128" y="317"/>
                      <a:pt x="81" y="31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9" name="Text Box 67"/>
              <p:cNvSpPr txBox="1">
                <a:spLocks noChangeArrowheads="1"/>
              </p:cNvSpPr>
              <p:nvPr/>
            </p:nvSpPr>
            <p:spPr bwMode="auto">
              <a:xfrm>
                <a:off x="5334000" y="5953125"/>
                <a:ext cx="2297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Arial" charset="0"/>
                  </a:rPr>
                  <a:t>Loss of repulsion</a:t>
                </a:r>
              </a:p>
              <a:p>
                <a:r>
                  <a:rPr lang="en-US" altLang="en-US" sz="1600" b="1" dirty="0">
                    <a:latin typeface="Arial" charset="0"/>
                  </a:rPr>
                  <a:t>Loss of gel strength</a:t>
                </a:r>
              </a:p>
              <a:p>
                <a:r>
                  <a:rPr lang="en-US" altLang="en-US" sz="1600" b="1" dirty="0">
                    <a:latin typeface="Arial" charset="0"/>
                  </a:rPr>
                  <a:t>Loss of water-holding</a:t>
                </a:r>
              </a:p>
            </p:txBody>
          </p:sp>
        </p:grpSp>
        <p:sp>
          <p:nvSpPr>
            <p:cNvPr id="74759" name="Line 68"/>
            <p:cNvSpPr>
              <a:spLocks noChangeShapeType="1"/>
            </p:cNvSpPr>
            <p:nvPr/>
          </p:nvSpPr>
          <p:spPr bwMode="auto">
            <a:xfrm>
              <a:off x="6288111" y="6167475"/>
              <a:ext cx="20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406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sz="half" idx="1"/>
          </p:nvPr>
        </p:nvSpPr>
        <p:spPr>
          <a:xfrm>
            <a:off x="0" y="1676400"/>
            <a:ext cx="4840288" cy="1657349"/>
          </a:xfrm>
        </p:spPr>
        <p:txBody>
          <a:bodyPr/>
          <a:lstStyle/>
          <a:p>
            <a:pPr eaLnBrk="1" hangingPunct="1">
              <a:defRPr/>
            </a:pPr>
            <a:r>
              <a:rPr lang="en-US" sz="2400" dirty="0" smtClean="0"/>
              <a:t>Proteins can be excellent emulsifiers because they contain both </a:t>
            </a:r>
            <a:r>
              <a:rPr lang="en-US" sz="2400" u="sng" dirty="0" smtClean="0"/>
              <a:t>hydrophobic</a:t>
            </a:r>
            <a:r>
              <a:rPr lang="en-US" sz="2400" dirty="0" smtClean="0"/>
              <a:t> and </a:t>
            </a:r>
            <a:r>
              <a:rPr lang="en-US" sz="2400" u="sng" dirty="0" smtClean="0"/>
              <a:t>hydrophilic</a:t>
            </a:r>
            <a:r>
              <a:rPr lang="en-US" sz="2400" dirty="0" smtClean="0"/>
              <a:t> groups.</a:t>
            </a:r>
          </a:p>
        </p:txBody>
      </p:sp>
      <p:pic>
        <p:nvPicPr>
          <p:cNvPr id="86022"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16513" y="2332037"/>
            <a:ext cx="4027487" cy="4525963"/>
          </a:xfrm>
        </p:spPr>
      </p:pic>
      <p:sp>
        <p:nvSpPr>
          <p:cNvPr id="20" name="Rectangle 19"/>
          <p:cNvSpPr/>
          <p:nvPr/>
        </p:nvSpPr>
        <p:spPr>
          <a:xfrm>
            <a:off x="838200" y="0"/>
            <a:ext cx="7075976" cy="584775"/>
          </a:xfrm>
          <a:prstGeom prst="rect">
            <a:avLst/>
          </a:prstGeom>
        </p:spPr>
        <p:txBody>
          <a:bodyPr wrap="none">
            <a:spAutoFit/>
          </a:bodyPr>
          <a:lstStyle/>
          <a:p>
            <a:pPr marL="82550">
              <a:defRPr/>
            </a:pPr>
            <a:r>
              <a:rPr kumimoji="0" lang="en-US" sz="3200" i="0" u="none" strike="noStrike" cap="none" normalizeH="0" baseline="0" dirty="0" smtClean="0">
                <a:ln>
                  <a:noFill/>
                </a:ln>
                <a:effectLst/>
                <a:latin typeface="Arial" charset="0"/>
              </a:rPr>
              <a:t>Functional properties: </a:t>
            </a:r>
            <a:r>
              <a:rPr lang="en-US" sz="3200" b="1" dirty="0">
                <a:solidFill>
                  <a:srgbClr val="FF0000"/>
                </a:solidFill>
              </a:rPr>
              <a:t>Emulsification</a:t>
            </a:r>
          </a:p>
        </p:txBody>
      </p:sp>
      <p:pic>
        <p:nvPicPr>
          <p:cNvPr id="21" name="Picture 5" descr="http://wiki.ubc.ca/images/0/08/FNH200_Lesson02_Emulsifi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2" y="3356992"/>
            <a:ext cx="4752975"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685800"/>
            <a:ext cx="8610600" cy="830997"/>
          </a:xfrm>
          <a:prstGeom prst="rect">
            <a:avLst/>
          </a:prstGeom>
        </p:spPr>
        <p:txBody>
          <a:bodyPr wrap="square">
            <a:spAutoFit/>
          </a:bodyPr>
          <a:lstStyle/>
          <a:p>
            <a:r>
              <a:rPr lang="en-US" sz="2400" dirty="0" smtClean="0"/>
              <a:t>Emulsion: A suspension of small globules of one liquid in a second liquid with which the first will not mix.</a:t>
            </a:r>
            <a:endParaRPr lang="en-US" sz="2400" dirty="0"/>
          </a:p>
        </p:txBody>
      </p:sp>
    </p:spTree>
    <p:extLst>
      <p:ext uri="{BB962C8B-B14F-4D97-AF65-F5344CB8AC3E}">
        <p14:creationId xmlns:p14="http://schemas.microsoft.com/office/powerpoint/2010/main" val="748671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4294967295"/>
          </p:nvPr>
        </p:nvSpPr>
        <p:spPr>
          <a:xfrm>
            <a:off x="304800" y="838200"/>
            <a:ext cx="8223622" cy="4680520"/>
          </a:xfrm>
        </p:spPr>
        <p:txBody>
          <a:bodyPr>
            <a:noAutofit/>
          </a:bodyPr>
          <a:lstStyle/>
          <a:p>
            <a:r>
              <a:rPr lang="en-US" altLang="en-US" sz="3200" dirty="0" smtClean="0"/>
              <a:t>To form a good emulsion the protein has to be able to:</a:t>
            </a:r>
          </a:p>
          <a:p>
            <a:pPr marL="0" indent="0">
              <a:buNone/>
            </a:pPr>
            <a:endParaRPr lang="en-US" altLang="en-US" sz="2800" dirty="0" smtClean="0"/>
          </a:p>
          <a:p>
            <a:pPr marL="976630" lvl="1" indent="-342900">
              <a:buClr>
                <a:srgbClr val="FF0000"/>
              </a:buClr>
              <a:buFont typeface="Wingdings" panose="05000000000000000000" pitchFamily="2" charset="2"/>
              <a:buChar char="Ø"/>
            </a:pPr>
            <a:r>
              <a:rPr lang="en-US" altLang="en-US" sz="2800" dirty="0" smtClean="0"/>
              <a:t>Rapidly adsorb to the oil-water interface</a:t>
            </a:r>
          </a:p>
          <a:p>
            <a:pPr marL="976630" lvl="1" indent="-342900">
              <a:buClr>
                <a:srgbClr val="FF0000"/>
              </a:buClr>
              <a:buFont typeface="Wingdings" panose="05000000000000000000" pitchFamily="2" charset="2"/>
              <a:buChar char="Ø"/>
            </a:pPr>
            <a:endParaRPr lang="en-US" altLang="en-US" sz="2800" dirty="0" smtClean="0"/>
          </a:p>
          <a:p>
            <a:pPr marL="976630" lvl="1" indent="-342900">
              <a:buClr>
                <a:srgbClr val="FF0000"/>
              </a:buClr>
              <a:buFont typeface="Wingdings" panose="05000000000000000000" pitchFamily="2" charset="2"/>
              <a:buChar char="Ø"/>
            </a:pPr>
            <a:r>
              <a:rPr lang="en-US" altLang="en-US" sz="2800" dirty="0" smtClean="0"/>
              <a:t>Rapidly and readily open up and orient its hydrophobic groups towards the oil phase and its hydrophilic groups to the water phase</a:t>
            </a:r>
          </a:p>
          <a:p>
            <a:pPr marL="976630" lvl="1" indent="-342900">
              <a:buClr>
                <a:srgbClr val="FF0000"/>
              </a:buClr>
              <a:buFont typeface="Wingdings" panose="05000000000000000000" pitchFamily="2" charset="2"/>
              <a:buChar char="Ø"/>
            </a:pPr>
            <a:endParaRPr lang="en-US" altLang="en-US" sz="2800" dirty="0" smtClean="0"/>
          </a:p>
          <a:p>
            <a:pPr marL="976630" lvl="1" indent="-342900">
              <a:buClr>
                <a:srgbClr val="FF0000"/>
              </a:buClr>
              <a:buFont typeface="Wingdings" panose="05000000000000000000" pitchFamily="2" charset="2"/>
              <a:buChar char="Ø"/>
            </a:pPr>
            <a:r>
              <a:rPr lang="en-US" altLang="en-US" sz="2800" dirty="0" smtClean="0"/>
              <a:t>Form a stable film around the oil droplet</a:t>
            </a:r>
          </a:p>
        </p:txBody>
      </p:sp>
    </p:spTree>
    <p:extLst>
      <p:ext uri="{BB962C8B-B14F-4D97-AF65-F5344CB8AC3E}">
        <p14:creationId xmlns:p14="http://schemas.microsoft.com/office/powerpoint/2010/main" val="3827156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4294967295"/>
          </p:nvPr>
        </p:nvSpPr>
        <p:spPr>
          <a:xfrm>
            <a:off x="683568" y="980728"/>
            <a:ext cx="8135937" cy="5191472"/>
          </a:xfrm>
        </p:spPr>
        <p:txBody>
          <a:bodyPr>
            <a:noAutofit/>
          </a:bodyPr>
          <a:lstStyle/>
          <a:p>
            <a:pPr marL="238442"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Distribution of hydrophobic vs. hydrophilic amino acids</a:t>
            </a:r>
          </a:p>
          <a:p>
            <a:pPr marL="460375" lvl="2" indent="-231775">
              <a:lnSpc>
                <a:spcPct val="90000"/>
              </a:lnSpc>
              <a:defRPr/>
            </a:pPr>
            <a:r>
              <a:rPr lang="en-US" sz="2400" dirty="0" smtClean="0">
                <a:latin typeface="Arial" panose="020B0604020202020204" pitchFamily="34" charset="0"/>
                <a:cs typeface="Arial" panose="020B0604020202020204" pitchFamily="34" charset="0"/>
              </a:rPr>
              <a:t>Need a proper balance</a:t>
            </a:r>
          </a:p>
          <a:p>
            <a:pPr marL="460375" lvl="2" indent="-231775">
              <a:lnSpc>
                <a:spcPct val="90000"/>
              </a:lnSpc>
              <a:defRPr/>
            </a:pPr>
            <a:r>
              <a:rPr lang="en-US" sz="2400" dirty="0" smtClean="0">
                <a:latin typeface="Arial" panose="020B0604020202020204" pitchFamily="34" charset="0"/>
                <a:cs typeface="Arial" panose="020B0604020202020204" pitchFamily="34" charset="0"/>
              </a:rPr>
              <a:t>Increased surface hydrophobicity will increase emulsifying properties</a:t>
            </a:r>
          </a:p>
          <a:p>
            <a:pPr marL="238443"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Structure of protein</a:t>
            </a:r>
          </a:p>
          <a:p>
            <a:pPr marL="460375" lvl="2" indent="-231775">
              <a:lnSpc>
                <a:spcPct val="90000"/>
              </a:lnSpc>
              <a:defRPr/>
            </a:pPr>
            <a:r>
              <a:rPr lang="en-US" sz="2400" dirty="0" smtClean="0">
                <a:latin typeface="Arial" panose="020B0604020202020204" pitchFamily="34" charset="0"/>
                <a:cs typeface="Arial" panose="020B0604020202020204" pitchFamily="34" charset="0"/>
              </a:rPr>
              <a:t>Globular is better than fibrous</a:t>
            </a:r>
          </a:p>
          <a:p>
            <a:pPr marL="238443"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Flexibility of protein</a:t>
            </a:r>
          </a:p>
          <a:p>
            <a:pPr marL="460375" lvl="2" indent="-231775">
              <a:lnSpc>
                <a:spcPct val="90000"/>
              </a:lnSpc>
              <a:defRPr/>
            </a:pPr>
            <a:r>
              <a:rPr lang="en-US" sz="2400" dirty="0" smtClean="0">
                <a:latin typeface="Arial" panose="020B0604020202020204" pitchFamily="34" charset="0"/>
                <a:cs typeface="Arial" panose="020B0604020202020204" pitchFamily="34" charset="0"/>
              </a:rPr>
              <a:t>More flexible it is, easier it opens up</a:t>
            </a:r>
          </a:p>
          <a:p>
            <a:pPr marL="238443"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Solubility of protein</a:t>
            </a:r>
          </a:p>
          <a:p>
            <a:pPr marL="460375" lvl="2" indent="-231775">
              <a:lnSpc>
                <a:spcPct val="90000"/>
              </a:lnSpc>
              <a:defRPr/>
            </a:pPr>
            <a:r>
              <a:rPr lang="en-US" sz="2400" dirty="0" smtClean="0">
                <a:latin typeface="Arial" panose="020B0604020202020204" pitchFamily="34" charset="0"/>
                <a:cs typeface="Arial" panose="020B0604020202020204" pitchFamily="34" charset="0"/>
              </a:rPr>
              <a:t>Insoluble will not form a good emulsion (can’t migrate well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pI</a:t>
            </a:r>
            <a:r>
              <a:rPr lang="en-US" sz="2400" dirty="0">
                <a:latin typeface="Arial" panose="020B0604020202020204" pitchFamily="34" charset="0"/>
                <a:cs typeface="Arial" panose="020B0604020202020204" pitchFamily="34" charset="0"/>
              </a:rPr>
              <a:t> is not </a:t>
            </a:r>
            <a:r>
              <a:rPr lang="en-US" sz="2400" dirty="0" smtClean="0">
                <a:latin typeface="Arial" panose="020B0604020202020204" pitchFamily="34" charset="0"/>
                <a:cs typeface="Arial" panose="020B0604020202020204" pitchFamily="34" charset="0"/>
              </a:rPr>
              <a:t>good)</a:t>
            </a:r>
          </a:p>
          <a:p>
            <a:pPr marL="622300" lvl="2">
              <a:lnSpc>
                <a:spcPct val="90000"/>
              </a:lnSpc>
              <a:defRPr/>
            </a:pPr>
            <a:r>
              <a:rPr lang="en-US" sz="2400" dirty="0" smtClean="0">
                <a:latin typeface="Arial" panose="020B0604020202020204" pitchFamily="34" charset="0"/>
                <a:cs typeface="Arial" panose="020B0604020202020204" pitchFamily="34" charset="0"/>
              </a:rPr>
              <a:t>Increasing solubility increase emulsification ability (up to a point)</a:t>
            </a:r>
          </a:p>
        </p:txBody>
      </p:sp>
      <p:sp>
        <p:nvSpPr>
          <p:cNvPr id="3" name="TextBox 2"/>
          <p:cNvSpPr txBox="1"/>
          <p:nvPr/>
        </p:nvSpPr>
        <p:spPr>
          <a:xfrm>
            <a:off x="2339752" y="188640"/>
            <a:ext cx="4580100" cy="523220"/>
          </a:xfrm>
          <a:prstGeom prst="rect">
            <a:avLst/>
          </a:prstGeom>
          <a:noFill/>
        </p:spPr>
        <p:txBody>
          <a:bodyPr wrap="none" rtlCol="0">
            <a:spAutoFit/>
          </a:bodyPr>
          <a:lstStyle/>
          <a:p>
            <a:r>
              <a:rPr lang="en-US" sz="2800" dirty="0" smtClean="0"/>
              <a:t>Important protein features: </a:t>
            </a:r>
            <a:endParaRPr lang="en-US" sz="2800" dirty="0"/>
          </a:p>
        </p:txBody>
      </p:sp>
    </p:spTree>
    <p:extLst>
      <p:ext uri="{BB962C8B-B14F-4D97-AF65-F5344CB8AC3E}">
        <p14:creationId xmlns:p14="http://schemas.microsoft.com/office/powerpoint/2010/main" val="2398556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4294967295"/>
          </p:nvPr>
        </p:nvSpPr>
        <p:spPr>
          <a:xfrm>
            <a:off x="827584" y="836712"/>
            <a:ext cx="7499350" cy="4968551"/>
          </a:xfrm>
        </p:spPr>
        <p:txBody>
          <a:bodyPr>
            <a:noAutofit/>
          </a:bodyPr>
          <a:lstStyle/>
          <a:p>
            <a:pPr eaLnBrk="1" hangingPunct="1"/>
            <a:r>
              <a:rPr lang="en-US" altLang="en-US" sz="2800" dirty="0" smtClean="0"/>
              <a:t>Emulsifiers are characterized by:</a:t>
            </a:r>
          </a:p>
          <a:p>
            <a:pPr eaLnBrk="1" hangingPunct="1"/>
            <a:endParaRPr lang="en-US" altLang="en-US" sz="2800" dirty="0" smtClean="0"/>
          </a:p>
          <a:p>
            <a:pPr>
              <a:buClr>
                <a:srgbClr val="FF0000"/>
              </a:buClr>
              <a:buFont typeface="Wingdings" panose="05000000000000000000" pitchFamily="2" charset="2"/>
              <a:buChar char="Ø"/>
            </a:pPr>
            <a:r>
              <a:rPr lang="en-US" altLang="en-US" sz="2800" dirty="0" smtClean="0">
                <a:solidFill>
                  <a:srgbClr val="FF0000"/>
                </a:solidFill>
              </a:rPr>
              <a:t>Emulsification capacity </a:t>
            </a:r>
            <a:r>
              <a:rPr lang="en-US" altLang="en-US" sz="2800" dirty="0" smtClean="0"/>
              <a:t>- Oil titrated into a protein solution with mixing and the max amount of oil that can be added to the protein solution measured</a:t>
            </a:r>
          </a:p>
          <a:p>
            <a:pPr>
              <a:buClr>
                <a:srgbClr val="FF0000"/>
              </a:buClr>
              <a:buFont typeface="Wingdings" panose="05000000000000000000" pitchFamily="2" charset="2"/>
              <a:buChar char="Ø"/>
            </a:pPr>
            <a:endParaRPr lang="en-US" altLang="en-US" sz="2800" dirty="0" smtClean="0"/>
          </a:p>
          <a:p>
            <a:pPr>
              <a:buClr>
                <a:srgbClr val="FF0000"/>
              </a:buClr>
              <a:buFont typeface="Wingdings" panose="05000000000000000000" pitchFamily="2" charset="2"/>
              <a:buChar char="Ø"/>
            </a:pPr>
            <a:r>
              <a:rPr lang="en-US" altLang="en-US" sz="2800" dirty="0" smtClean="0">
                <a:solidFill>
                  <a:srgbClr val="FF0000"/>
                </a:solidFill>
              </a:rPr>
              <a:t>Emulsification stability </a:t>
            </a:r>
            <a:r>
              <a:rPr lang="en-US" altLang="en-US" sz="2800" dirty="0" smtClean="0"/>
              <a:t>- Emulsion formed and its breakdown (separation of water and oil phase) monitored with time</a:t>
            </a:r>
          </a:p>
          <a:p>
            <a:pPr lvl="2" eaLnBrk="1" hangingPunct="1"/>
            <a:endParaRPr lang="en-US" altLang="en-US" sz="2800" dirty="0" smtClean="0"/>
          </a:p>
        </p:txBody>
      </p:sp>
    </p:spTree>
    <p:extLst>
      <p:ext uri="{BB962C8B-B14F-4D97-AF65-F5344CB8AC3E}">
        <p14:creationId xmlns:p14="http://schemas.microsoft.com/office/powerpoint/2010/main" val="451593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8D9D04-3F83-4C32-AE75-86CA8CB7FBD4}" type="slidenum">
              <a:rPr lang="en-US"/>
              <a:pPr>
                <a:defRPr/>
              </a:pPr>
              <a:t>25</a:t>
            </a:fld>
            <a:endParaRPr lang="en-US"/>
          </a:p>
        </p:txBody>
      </p:sp>
      <p:sp>
        <p:nvSpPr>
          <p:cNvPr id="88067" name="Rectangle 3"/>
          <p:cNvSpPr>
            <a:spLocks noGrp="1" noChangeArrowheads="1"/>
          </p:cNvSpPr>
          <p:nvPr>
            <p:ph idx="4294967295"/>
          </p:nvPr>
        </p:nvSpPr>
        <p:spPr>
          <a:xfrm>
            <a:off x="31552" y="1124744"/>
            <a:ext cx="7499350" cy="5616624"/>
          </a:xfrm>
        </p:spPr>
        <p:txBody>
          <a:bodyPr>
            <a:noAutofit/>
          </a:bodyPr>
          <a:lstStyle/>
          <a:p>
            <a:pPr eaLnBrk="1" hangingPunct="1">
              <a:buClr>
                <a:srgbClr val="FF0000"/>
              </a:buClr>
              <a:buFont typeface="Wingdings" panose="05000000000000000000" pitchFamily="2" charset="2"/>
              <a:buChar char="Ø"/>
              <a:defRPr/>
            </a:pPr>
            <a:r>
              <a:rPr lang="en-US" dirty="0" smtClean="0"/>
              <a:t>Foams are very similar to emulsion where air is the hydrophobic phase instead of oil</a:t>
            </a:r>
          </a:p>
          <a:p>
            <a:pPr eaLnBrk="1" hangingPunct="1">
              <a:buClr>
                <a:srgbClr val="FF0000"/>
              </a:buClr>
              <a:buFont typeface="Wingdings" panose="05000000000000000000" pitchFamily="2" charset="2"/>
              <a:buChar char="Ø"/>
              <a:defRPr/>
            </a:pPr>
            <a:r>
              <a:rPr lang="en-US" dirty="0" smtClean="0"/>
              <a:t>Principle of foam formation is similar to that of emulsion formation (</a:t>
            </a:r>
            <a:r>
              <a:rPr lang="en-US" u="sng" dirty="0" smtClean="0"/>
              <a:t>most of the same factors are important</a:t>
            </a:r>
            <a:r>
              <a:rPr lang="en-US" dirty="0" smtClean="0"/>
              <a:t>)</a:t>
            </a:r>
          </a:p>
          <a:p>
            <a:pPr eaLnBrk="1" hangingPunct="1">
              <a:buClr>
                <a:srgbClr val="FF0000"/>
              </a:buClr>
              <a:buFont typeface="Wingdings" panose="05000000000000000000" pitchFamily="2" charset="2"/>
              <a:buChar char="Ø"/>
              <a:defRPr/>
            </a:pPr>
            <a:r>
              <a:rPr lang="en-US" dirty="0" smtClean="0"/>
              <a:t>Foams are typically formed by:</a:t>
            </a:r>
          </a:p>
          <a:p>
            <a:pPr lvl="1" eaLnBrk="1" hangingPunct="1">
              <a:defRPr/>
            </a:pPr>
            <a:r>
              <a:rPr lang="en-US" sz="2400" dirty="0" smtClean="0"/>
              <a:t>Injecting gas/air into a solution</a:t>
            </a:r>
          </a:p>
          <a:p>
            <a:pPr marL="411480" lvl="1" indent="0" eaLnBrk="1" hangingPunct="1">
              <a:buNone/>
              <a:defRPr/>
            </a:pPr>
            <a:r>
              <a:rPr lang="en-US" sz="2400" dirty="0" smtClean="0"/>
              <a:t> through small orifices</a:t>
            </a:r>
          </a:p>
          <a:p>
            <a:pPr lvl="1" eaLnBrk="1" hangingPunct="1">
              <a:defRPr/>
            </a:pPr>
            <a:r>
              <a:rPr lang="en-US" sz="2400" dirty="0" smtClean="0"/>
              <a:t>Mechanically agitate</a:t>
            </a:r>
          </a:p>
          <a:p>
            <a:pPr marL="411480" lvl="1" indent="0" eaLnBrk="1" hangingPunct="1">
              <a:buNone/>
              <a:defRPr/>
            </a:pPr>
            <a:r>
              <a:rPr lang="en-US" sz="2400" dirty="0" smtClean="0"/>
              <a:t> a protein solution (whipping)</a:t>
            </a:r>
          </a:p>
          <a:p>
            <a:pPr lvl="1" eaLnBrk="1" hangingPunct="1">
              <a:defRPr/>
            </a:pPr>
            <a:r>
              <a:rPr lang="en-US" sz="2400" dirty="0" smtClean="0"/>
              <a:t>Gas release in food,</a:t>
            </a:r>
          </a:p>
          <a:p>
            <a:pPr marL="411480" lvl="1" indent="0" eaLnBrk="1" hangingPunct="1">
              <a:buNone/>
              <a:defRPr/>
            </a:pPr>
            <a:r>
              <a:rPr lang="en-US" sz="2400" dirty="0" smtClean="0"/>
              <a:t>e.g. leavened breads (a special case)</a:t>
            </a:r>
          </a:p>
        </p:txBody>
      </p:sp>
      <p:sp>
        <p:nvSpPr>
          <p:cNvPr id="5" name="Rectangle 4"/>
          <p:cNvSpPr/>
          <p:nvPr/>
        </p:nvSpPr>
        <p:spPr>
          <a:xfrm>
            <a:off x="1403648" y="404664"/>
            <a:ext cx="6479659" cy="584775"/>
          </a:xfrm>
          <a:prstGeom prst="rect">
            <a:avLst/>
          </a:prstGeom>
        </p:spPr>
        <p:txBody>
          <a:bodyPr wrap="none">
            <a:spAutoFit/>
          </a:bodyPr>
          <a:lstStyle/>
          <a:p>
            <a:pPr marL="596900" indent="-514350">
              <a:buFont typeface="+mj-lt"/>
              <a:buAutoNum type="romanUcPeriod" startAt="5"/>
              <a:defRPr/>
            </a:pPr>
            <a:r>
              <a:rPr kumimoji="0" lang="en-US" sz="3200" i="0" u="none" strike="noStrike" cap="none" normalizeH="0" baseline="0" dirty="0" smtClean="0">
                <a:ln>
                  <a:noFill/>
                </a:ln>
                <a:effectLst/>
                <a:latin typeface="Arial" charset="0"/>
              </a:rPr>
              <a:t>Functional properties: </a:t>
            </a:r>
            <a:r>
              <a:rPr lang="en-US" sz="3200" b="1" dirty="0">
                <a:solidFill>
                  <a:srgbClr val="FF0000"/>
                </a:solidFill>
              </a:rPr>
              <a:t>Foaming</a:t>
            </a:r>
          </a:p>
        </p:txBody>
      </p:sp>
      <p:pic>
        <p:nvPicPr>
          <p:cNvPr id="25602" name="Picture 2" descr="CarlsbergBe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304" y="945756"/>
            <a:ext cx="2376264" cy="265747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FormationOfBubble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616635"/>
            <a:ext cx="38100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2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4294967295"/>
          </p:nvPr>
        </p:nvSpPr>
        <p:spPr>
          <a:xfrm>
            <a:off x="1259632" y="332656"/>
            <a:ext cx="5544616" cy="649288"/>
          </a:xfrm>
        </p:spPr>
        <p:txBody>
          <a:bodyPr/>
          <a:lstStyle/>
          <a:p>
            <a:pPr marL="82550" indent="0" eaLnBrk="1" hangingPunct="1">
              <a:buNone/>
            </a:pPr>
            <a:r>
              <a:rPr lang="en-US" altLang="en-US" sz="2400" b="1" dirty="0" smtClean="0"/>
              <a:t>Foaming</a:t>
            </a:r>
          </a:p>
        </p:txBody>
      </p:sp>
      <p:pic>
        <p:nvPicPr>
          <p:cNvPr id="112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684076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339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5E7F65-670C-45CF-80FE-FF0C390F7DBE}" type="slidenum">
              <a:rPr lang="en-US"/>
              <a:pPr>
                <a:defRPr/>
              </a:pPr>
              <a:t>27</a:t>
            </a:fld>
            <a:endParaRPr lang="en-US"/>
          </a:p>
        </p:txBody>
      </p:sp>
      <p:sp>
        <p:nvSpPr>
          <p:cNvPr id="94211" name="Rectangle 3"/>
          <p:cNvSpPr>
            <a:spLocks noGrp="1" noChangeArrowheads="1"/>
          </p:cNvSpPr>
          <p:nvPr>
            <p:ph idx="4294967295"/>
          </p:nvPr>
        </p:nvSpPr>
        <p:spPr>
          <a:xfrm>
            <a:off x="395536" y="1772816"/>
            <a:ext cx="8208912" cy="4464496"/>
          </a:xfrm>
        </p:spPr>
        <p:txBody>
          <a:bodyPr>
            <a:noAutofit/>
          </a:bodyPr>
          <a:lstStyle/>
          <a:p>
            <a:pPr marL="403225" lvl="1" indent="0" eaLnBrk="1" hangingPunct="1">
              <a:buNone/>
            </a:pPr>
            <a:r>
              <a:rPr lang="en-US" altLang="en-US" sz="2800" b="1" dirty="0" smtClean="0"/>
              <a:t>Type of protein</a:t>
            </a:r>
          </a:p>
          <a:p>
            <a:pPr marL="403225" lvl="1" indent="0" eaLnBrk="1" hangingPunct="1">
              <a:buNone/>
            </a:pPr>
            <a:endParaRPr lang="en-US" altLang="en-US" sz="2800" b="1" dirty="0" smtClean="0"/>
          </a:p>
          <a:p>
            <a:pPr lvl="2" eaLnBrk="1" hangingPunct="1">
              <a:buClr>
                <a:srgbClr val="FF0000"/>
              </a:buClr>
              <a:buFont typeface="Wingdings" panose="05000000000000000000" pitchFamily="2" charset="2"/>
              <a:buChar char="Ø"/>
            </a:pPr>
            <a:r>
              <a:rPr lang="en-US" altLang="en-US" sz="2800" dirty="0" smtClean="0"/>
              <a:t>Increased surface hydrophobicity is good</a:t>
            </a:r>
          </a:p>
          <a:p>
            <a:pPr lvl="2" eaLnBrk="1" hangingPunct="1">
              <a:buClr>
                <a:srgbClr val="FF0000"/>
              </a:buClr>
              <a:buFont typeface="Wingdings" panose="05000000000000000000" pitchFamily="2" charset="2"/>
              <a:buChar char="Ø"/>
            </a:pPr>
            <a:endParaRPr lang="en-US" altLang="en-US" sz="2800" dirty="0" smtClean="0"/>
          </a:p>
          <a:p>
            <a:pPr lvl="2" eaLnBrk="1" hangingPunct="1">
              <a:buClr>
                <a:srgbClr val="FF0000"/>
              </a:buClr>
              <a:buFont typeface="Wingdings" panose="05000000000000000000" pitchFamily="2" charset="2"/>
              <a:buChar char="Ø"/>
            </a:pPr>
            <a:r>
              <a:rPr lang="en-US" altLang="en-US" sz="2800" dirty="0" smtClean="0"/>
              <a:t>Partially denaturing the protein often produces better foams</a:t>
            </a:r>
          </a:p>
          <a:p>
            <a:pPr lvl="2" eaLnBrk="1" hangingPunct="1">
              <a:buClr>
                <a:srgbClr val="FF0000"/>
              </a:buClr>
              <a:buFont typeface="Wingdings" panose="05000000000000000000" pitchFamily="2" charset="2"/>
              <a:buChar char="Ø"/>
            </a:pPr>
            <a:endParaRPr lang="en-US" altLang="en-US" sz="2800" dirty="0" smtClean="0"/>
          </a:p>
          <a:p>
            <a:pPr lvl="2" eaLnBrk="1" hangingPunct="1">
              <a:buClr>
                <a:srgbClr val="FF0000"/>
              </a:buClr>
              <a:buFont typeface="Wingdings" panose="05000000000000000000" pitchFamily="2" charset="2"/>
              <a:buChar char="Ø"/>
            </a:pPr>
            <a:r>
              <a:rPr lang="en-US" altLang="en-US" sz="2800" dirty="0" smtClean="0"/>
              <a:t>Globular is better than fibrous</a:t>
            </a:r>
          </a:p>
        </p:txBody>
      </p:sp>
      <p:sp>
        <p:nvSpPr>
          <p:cNvPr id="3" name="Rectangle 2"/>
          <p:cNvSpPr/>
          <p:nvPr/>
        </p:nvSpPr>
        <p:spPr>
          <a:xfrm>
            <a:off x="971600" y="836712"/>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559890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4294967295"/>
          </p:nvPr>
        </p:nvSpPr>
        <p:spPr>
          <a:xfrm>
            <a:off x="503040" y="1124744"/>
            <a:ext cx="8640960" cy="4357688"/>
          </a:xfrm>
        </p:spPr>
        <p:txBody>
          <a:bodyPr>
            <a:noAutofit/>
          </a:bodyPr>
          <a:lstStyle/>
          <a:p>
            <a:pPr marL="0" indent="0" eaLnBrk="1" hangingPunct="1">
              <a:buNone/>
            </a:pPr>
            <a:r>
              <a:rPr lang="en-US" altLang="en-US" b="1" dirty="0" smtClean="0"/>
              <a:t>pH</a:t>
            </a:r>
          </a:p>
          <a:p>
            <a:pPr marL="0" indent="0" eaLnBrk="1" hangingPunct="1">
              <a:buNone/>
            </a:pPr>
            <a:endParaRPr lang="en-US" altLang="en-US" b="1" dirty="0" smtClean="0"/>
          </a:p>
          <a:p>
            <a:r>
              <a:rPr lang="en-US" altLang="en-US" dirty="0" smtClean="0"/>
              <a:t>Foam </a:t>
            </a:r>
            <a:r>
              <a:rPr lang="en-US" altLang="en-US" dirty="0" smtClean="0">
                <a:solidFill>
                  <a:srgbClr val="FF0000"/>
                </a:solidFill>
              </a:rPr>
              <a:t>formation</a:t>
            </a:r>
            <a:r>
              <a:rPr lang="en-US" altLang="en-US" dirty="0" smtClean="0"/>
              <a:t> and </a:t>
            </a:r>
            <a:r>
              <a:rPr lang="en-US" altLang="en-US" dirty="0" smtClean="0">
                <a:solidFill>
                  <a:srgbClr val="FF0000"/>
                </a:solidFill>
              </a:rPr>
              <a:t>stability</a:t>
            </a:r>
            <a:r>
              <a:rPr lang="en-US" altLang="en-US" dirty="0" smtClean="0"/>
              <a:t> is often bad </a:t>
            </a:r>
            <a:r>
              <a:rPr lang="en-US" altLang="en-US" dirty="0"/>
              <a:t>a</a:t>
            </a:r>
            <a:r>
              <a:rPr lang="en-US" altLang="en-US" dirty="0" smtClean="0"/>
              <a:t>t around </a:t>
            </a:r>
            <a:r>
              <a:rPr lang="en-US" altLang="en-US" dirty="0" err="1" smtClean="0"/>
              <a:t>pI</a:t>
            </a:r>
            <a:r>
              <a:rPr lang="en-US" altLang="en-US" dirty="0" smtClean="0"/>
              <a:t> of the proteins</a:t>
            </a:r>
            <a:r>
              <a:rPr lang="en-US" altLang="en-US" dirty="0"/>
              <a:t>. At the </a:t>
            </a:r>
            <a:r>
              <a:rPr lang="en-US" altLang="en-US" dirty="0" smtClean="0"/>
              <a:t>isoelectric point, </a:t>
            </a:r>
            <a:r>
              <a:rPr lang="en-US" altLang="en-US" dirty="0"/>
              <a:t>the </a:t>
            </a:r>
            <a:r>
              <a:rPr lang="en-US" altLang="en-US" dirty="0" smtClean="0"/>
              <a:t>total charge </a:t>
            </a:r>
            <a:r>
              <a:rPr lang="en-US" altLang="en-US" dirty="0"/>
              <a:t>of protein molecules is close to </a:t>
            </a:r>
            <a:r>
              <a:rPr lang="en-US" altLang="en-US" dirty="0" smtClean="0"/>
              <a:t>zero which </a:t>
            </a:r>
            <a:r>
              <a:rPr lang="en-US" altLang="en-US" dirty="0"/>
              <a:t>leads to their aggregation and </a:t>
            </a:r>
            <a:r>
              <a:rPr lang="en-US" altLang="en-US" dirty="0" smtClean="0"/>
              <a:t>coagulation. </a:t>
            </a:r>
            <a:endParaRPr lang="en-US" altLang="en-US" dirty="0" smtClean="0"/>
          </a:p>
          <a:p>
            <a:endParaRPr lang="en-US" altLang="en-US" dirty="0"/>
          </a:p>
          <a:p>
            <a:r>
              <a:rPr lang="en-US" altLang="en-US" dirty="0" smtClean="0"/>
              <a:t>The </a:t>
            </a:r>
            <a:r>
              <a:rPr lang="en-US" altLang="en-US" dirty="0"/>
              <a:t>higher molecular weight complexes </a:t>
            </a:r>
            <a:r>
              <a:rPr lang="en-US" altLang="en-US" dirty="0" smtClean="0"/>
              <a:t>impair the </a:t>
            </a:r>
            <a:r>
              <a:rPr lang="en-US" altLang="en-US" dirty="0"/>
              <a:t>formation of </a:t>
            </a:r>
            <a:r>
              <a:rPr lang="en-US" altLang="en-US" dirty="0">
                <a:solidFill>
                  <a:srgbClr val="FF0000"/>
                </a:solidFill>
              </a:rPr>
              <a:t>viscoelastic protein film at </a:t>
            </a:r>
            <a:r>
              <a:rPr lang="en-US" altLang="en-US" dirty="0" smtClean="0">
                <a:solidFill>
                  <a:srgbClr val="FF0000"/>
                </a:solidFill>
              </a:rPr>
              <a:t>the boundary </a:t>
            </a:r>
            <a:r>
              <a:rPr lang="en-US" altLang="en-US" dirty="0">
                <a:solidFill>
                  <a:srgbClr val="FF0000"/>
                </a:solidFill>
              </a:rPr>
              <a:t>of the two phases </a:t>
            </a:r>
            <a:r>
              <a:rPr lang="en-US" altLang="en-US" dirty="0"/>
              <a:t>which is </a:t>
            </a:r>
            <a:r>
              <a:rPr lang="en-US" altLang="en-US" dirty="0" smtClean="0"/>
              <a:t>mandatory for </a:t>
            </a:r>
            <a:r>
              <a:rPr lang="en-US" altLang="en-US" dirty="0"/>
              <a:t>stabilization of the foam. </a:t>
            </a:r>
            <a:endParaRPr lang="en-US" altLang="en-US" sz="2400" dirty="0" smtClean="0"/>
          </a:p>
        </p:txBody>
      </p:sp>
      <p:sp>
        <p:nvSpPr>
          <p:cNvPr id="5" name="Rectangle 4"/>
          <p:cNvSpPr/>
          <p:nvPr/>
        </p:nvSpPr>
        <p:spPr>
          <a:xfrm>
            <a:off x="967325" y="33265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539313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899592" y="1412776"/>
            <a:ext cx="7499350" cy="4465638"/>
          </a:xfrm>
        </p:spPr>
        <p:txBody>
          <a:bodyPr>
            <a:normAutofit/>
          </a:bodyPr>
          <a:lstStyle/>
          <a:p>
            <a:pPr marL="0" indent="0">
              <a:buNone/>
              <a:defRPr/>
            </a:pPr>
            <a:r>
              <a:rPr lang="en-US" b="1" dirty="0" smtClean="0"/>
              <a:t>Salt: </a:t>
            </a:r>
            <a:r>
              <a:rPr lang="en-US" dirty="0"/>
              <a:t>protein </a:t>
            </a:r>
            <a:r>
              <a:rPr lang="en-US" dirty="0" smtClean="0"/>
              <a:t>dependent</a:t>
            </a:r>
          </a:p>
          <a:p>
            <a:pPr marL="0" indent="0">
              <a:buNone/>
              <a:defRPr/>
            </a:pPr>
            <a:endParaRPr lang="en-US" b="1" dirty="0" smtClean="0"/>
          </a:p>
          <a:p>
            <a:pPr lvl="2" eaLnBrk="1" hangingPunct="1">
              <a:defRPr/>
            </a:pPr>
            <a:r>
              <a:rPr lang="en-US" sz="2400" dirty="0" smtClean="0"/>
              <a:t>Egg albumins, soy proteins, gluten</a:t>
            </a:r>
          </a:p>
          <a:p>
            <a:pPr lvl="3" eaLnBrk="1" hangingPunct="1">
              <a:defRPr/>
            </a:pPr>
            <a:r>
              <a:rPr lang="en-US" sz="2400" dirty="0" smtClean="0"/>
              <a:t>Increasing salt usually improves foaming since charges are neutralized (they lose solubility </a:t>
            </a:r>
            <a:r>
              <a:rPr lang="en-US" sz="2400" dirty="0" smtClean="0">
                <a:sym typeface="Wingdings" pitchFamily="2" charset="2"/>
              </a:rPr>
              <a:t> salting-out</a:t>
            </a:r>
            <a:r>
              <a:rPr lang="en-US" sz="2400" dirty="0" smtClean="0">
                <a:sym typeface="Wingdings" pitchFamily="2" charset="2"/>
              </a:rPr>
              <a:t>)</a:t>
            </a:r>
          </a:p>
          <a:p>
            <a:pPr lvl="3" eaLnBrk="1" hangingPunct="1">
              <a:defRPr/>
            </a:pPr>
            <a:endParaRPr lang="en-US" sz="2400" dirty="0" smtClean="0"/>
          </a:p>
          <a:p>
            <a:pPr lvl="2" eaLnBrk="1" hangingPunct="1">
              <a:defRPr/>
            </a:pPr>
            <a:r>
              <a:rPr lang="en-US" sz="2400" dirty="0" smtClean="0"/>
              <a:t>Whey proteins</a:t>
            </a:r>
          </a:p>
          <a:p>
            <a:pPr lvl="3">
              <a:defRPr/>
            </a:pPr>
            <a:r>
              <a:rPr lang="en-US" sz="2400" dirty="0"/>
              <a:t>Increased salt negatively </a:t>
            </a:r>
            <a:r>
              <a:rPr lang="en-US" sz="2400" dirty="0" smtClean="0"/>
              <a:t>affects </a:t>
            </a:r>
            <a:r>
              <a:rPr lang="en-US" sz="2400" dirty="0"/>
              <a:t>foaming (they get more soluble </a:t>
            </a:r>
            <a:r>
              <a:rPr lang="en-US" sz="2400" dirty="0" smtClean="0"/>
              <a:t>– salting-in</a:t>
            </a:r>
            <a:r>
              <a:rPr lang="en-US" sz="2400" dirty="0"/>
              <a:t>)</a:t>
            </a:r>
          </a:p>
          <a:p>
            <a:pPr marL="871538" lvl="1" indent="-514350" eaLnBrk="1" hangingPunct="1">
              <a:buFont typeface="+mj-lt"/>
              <a:buAutoNum type="arabicPeriod" startAt="3"/>
              <a:defRPr/>
            </a:pPr>
            <a:endParaRPr lang="en-US" sz="2400"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4249126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idx="4294967295"/>
          </p:nvPr>
        </p:nvSpPr>
        <p:spPr>
          <a:xfrm>
            <a:off x="609600" y="152400"/>
            <a:ext cx="7756525" cy="1054100"/>
          </a:xfrm>
        </p:spPr>
        <p:txBody>
          <a:bodyPr/>
          <a:lstStyle/>
          <a:p>
            <a:pPr eaLnBrk="1" fontAlgn="auto" hangingPunct="1">
              <a:spcAft>
                <a:spcPts val="0"/>
              </a:spcAft>
              <a:defRPr/>
            </a:pPr>
            <a:r>
              <a:rPr lang="en-US" sz="3600" dirty="0" smtClean="0">
                <a:solidFill>
                  <a:schemeClr val="tx2">
                    <a:satMod val="130000"/>
                  </a:schemeClr>
                </a:solidFill>
              </a:rPr>
              <a:t>Proteins – functional properties</a:t>
            </a:r>
          </a:p>
        </p:txBody>
      </p:sp>
      <p:sp>
        <p:nvSpPr>
          <p:cNvPr id="58371" name="Rectangle 3"/>
          <p:cNvSpPr>
            <a:spLocks noGrp="1" noChangeArrowheads="1"/>
          </p:cNvSpPr>
          <p:nvPr>
            <p:ph idx="4294967295"/>
          </p:nvPr>
        </p:nvSpPr>
        <p:spPr>
          <a:xfrm>
            <a:off x="152400" y="1295400"/>
            <a:ext cx="8991600" cy="3878262"/>
          </a:xfrm>
        </p:spPr>
        <p:txBody>
          <a:bodyPr>
            <a:noAutofit/>
          </a:bodyPr>
          <a:lstStyle/>
          <a:p>
            <a:pPr eaLnBrk="1" hangingPunct="1">
              <a:lnSpc>
                <a:spcPct val="90000"/>
              </a:lnSpc>
            </a:pPr>
            <a:r>
              <a:rPr lang="en-US" altLang="en-US" sz="2800" dirty="0" smtClean="0">
                <a:latin typeface="Times New Roman" pitchFamily="18" charset="0"/>
                <a:cs typeface="Times New Roman" pitchFamily="18" charset="0"/>
              </a:rPr>
              <a:t>Functional properties defined as: </a:t>
            </a:r>
          </a:p>
          <a:p>
            <a:pPr lvl="1" eaLnBrk="1" hangingPunct="1">
              <a:lnSpc>
                <a:spcPct val="90000"/>
              </a:lnSpc>
            </a:pPr>
            <a:r>
              <a:rPr lang="en-US" altLang="en-US" sz="2800" dirty="0" smtClean="0">
                <a:latin typeface="Times New Roman" pitchFamily="18" charset="0"/>
                <a:cs typeface="Times New Roman" pitchFamily="18" charset="0"/>
              </a:rPr>
              <a:t>“those physical and chemical properties of proteins that influence their behavior in food systems during preparation, processing, storage and consumption, and contribute to the quality and organoleptic attributes of food systems”</a:t>
            </a:r>
          </a:p>
          <a:p>
            <a:pPr lvl="1" eaLnBrk="1" hangingPunct="1">
              <a:lnSpc>
                <a:spcPct val="90000"/>
              </a:lnSpc>
            </a:pPr>
            <a:endParaRPr lang="en-US" altLang="en-US" sz="2800" dirty="0" smtClean="0">
              <a:latin typeface="Times New Roman" pitchFamily="18" charset="0"/>
              <a:cs typeface="Times New Roman" pitchFamily="18" charset="0"/>
            </a:endParaRPr>
          </a:p>
          <a:p>
            <a:pPr eaLnBrk="1" hangingPunct="1">
              <a:lnSpc>
                <a:spcPct val="90000"/>
              </a:lnSpc>
            </a:pPr>
            <a:r>
              <a:rPr lang="en-US" altLang="en-US" sz="2800" dirty="0" smtClean="0">
                <a:latin typeface="Times New Roman" pitchFamily="18" charset="0"/>
                <a:cs typeface="Times New Roman" pitchFamily="18" charset="0"/>
              </a:rPr>
              <a:t>Many food products owe their function to food proteins.</a:t>
            </a:r>
          </a:p>
          <a:p>
            <a:pPr marL="0" indent="0" eaLnBrk="1" hangingPunct="1">
              <a:lnSpc>
                <a:spcPct val="90000"/>
              </a:lnSpc>
              <a:buNone/>
            </a:pPr>
            <a:endParaRPr lang="en-US" altLang="en-US" sz="2800" dirty="0" smtClean="0">
              <a:latin typeface="Times New Roman" pitchFamily="18" charset="0"/>
              <a:cs typeface="Times New Roman" pitchFamily="18" charset="0"/>
            </a:endParaRPr>
          </a:p>
          <a:p>
            <a:pPr eaLnBrk="1" hangingPunct="1">
              <a:lnSpc>
                <a:spcPct val="90000"/>
              </a:lnSpc>
            </a:pPr>
            <a:r>
              <a:rPr lang="en-US" altLang="en-US" sz="2800" dirty="0" smtClean="0">
                <a:solidFill>
                  <a:srgbClr val="FF0000"/>
                </a:solidFill>
                <a:latin typeface="Times New Roman" pitchFamily="18" charset="0"/>
                <a:cs typeface="Times New Roman" pitchFamily="18" charset="0"/>
              </a:rPr>
              <a:t>It is important to understand protein functionality to develop and improve existing products and to find new protein ingredients. </a:t>
            </a:r>
          </a:p>
        </p:txBody>
      </p:sp>
      <p:sp>
        <p:nvSpPr>
          <p:cNvPr id="2" name="Rectangle 1"/>
          <p:cNvSpPr/>
          <p:nvPr/>
        </p:nvSpPr>
        <p:spPr>
          <a:xfrm>
            <a:off x="3131840" y="6277962"/>
            <a:ext cx="5616624" cy="369332"/>
          </a:xfrm>
          <a:prstGeom prst="rect">
            <a:avLst/>
          </a:prstGeom>
        </p:spPr>
        <p:txBody>
          <a:bodyPr wrap="square">
            <a:spAutoFit/>
          </a:bodyPr>
          <a:lstStyle/>
          <a:p>
            <a:r>
              <a:rPr lang="en-US" dirty="0"/>
              <a:t>http://cdn.intechopen.com/pdfs-wm/15717.pdf</a:t>
            </a:r>
          </a:p>
        </p:txBody>
      </p:sp>
    </p:spTree>
    <p:extLst>
      <p:ext uri="{BB962C8B-B14F-4D97-AF65-F5344CB8AC3E}">
        <p14:creationId xmlns:p14="http://schemas.microsoft.com/office/powerpoint/2010/main" val="4056035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323528" y="1484784"/>
            <a:ext cx="7700581" cy="4249738"/>
          </a:xfrm>
        </p:spPr>
        <p:txBody>
          <a:bodyPr>
            <a:noAutofit/>
          </a:bodyPr>
          <a:lstStyle/>
          <a:p>
            <a:pPr marL="0" indent="0" eaLnBrk="1" hangingPunct="1">
              <a:buNone/>
              <a:defRPr/>
            </a:pPr>
            <a:r>
              <a:rPr lang="en-US" b="1" dirty="0" smtClean="0"/>
              <a:t>	Lipids</a:t>
            </a:r>
          </a:p>
          <a:p>
            <a:pPr marL="0" indent="0" eaLnBrk="1" hangingPunct="1">
              <a:buNone/>
              <a:defRPr/>
            </a:pPr>
            <a:endParaRPr lang="en-US" b="1" dirty="0" smtClean="0"/>
          </a:p>
          <a:p>
            <a:pPr lvl="2" eaLnBrk="1" hangingPunct="1">
              <a:defRPr/>
            </a:pPr>
            <a:r>
              <a:rPr lang="en-US" sz="2400" dirty="0" smtClean="0"/>
              <a:t>Lipids in food foams usually inhibit foaming by adsorbing to the air-water interface and thinning it.</a:t>
            </a:r>
          </a:p>
          <a:p>
            <a:pPr lvl="2" eaLnBrk="1" hangingPunct="1">
              <a:defRPr/>
            </a:pPr>
            <a:endParaRPr lang="en-US" sz="2400" dirty="0" smtClean="0"/>
          </a:p>
          <a:p>
            <a:pPr lvl="3" eaLnBrk="1" hangingPunct="1">
              <a:defRPr/>
            </a:pPr>
            <a:r>
              <a:rPr lang="en-US" sz="2400" dirty="0" smtClean="0"/>
              <a:t>Only 0.03% egg yolk (which has about 33% lipids) completely inhibits foaming of egg white!</a:t>
            </a:r>
          </a:p>
          <a:p>
            <a:pPr lvl="3" eaLnBrk="1" hangingPunct="1">
              <a:defRPr/>
            </a:pPr>
            <a:r>
              <a:rPr lang="en-US" sz="2400" dirty="0" smtClean="0"/>
              <a:t>Cream is an exception where very high level of fat stabilizes foam</a:t>
            </a:r>
          </a:p>
          <a:p>
            <a:pPr marL="871538" lvl="1" indent="-514350" eaLnBrk="1" hangingPunct="1">
              <a:buFont typeface="+mj-lt"/>
              <a:buAutoNum type="arabicPeriod" startAt="3"/>
              <a:defRPr/>
            </a:pPr>
            <a:endParaRPr lang="en-US" sz="2400"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043511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F96A26-2BBF-415F-821D-B12B57351F18}" type="slidenum">
              <a:rPr lang="en-US"/>
              <a:pPr>
                <a:defRPr/>
              </a:pPr>
              <a:t>31</a:t>
            </a:fld>
            <a:endParaRPr lang="en-US"/>
          </a:p>
        </p:txBody>
      </p:sp>
      <p:sp>
        <p:nvSpPr>
          <p:cNvPr id="90115" name="Rectangle 3"/>
          <p:cNvSpPr>
            <a:spLocks noGrp="1" noChangeArrowheads="1"/>
          </p:cNvSpPr>
          <p:nvPr>
            <p:ph idx="4294967295"/>
          </p:nvPr>
        </p:nvSpPr>
        <p:spPr>
          <a:xfrm>
            <a:off x="899592" y="1484784"/>
            <a:ext cx="7499350" cy="5040560"/>
          </a:xfrm>
        </p:spPr>
        <p:txBody>
          <a:bodyPr>
            <a:noAutofit/>
          </a:bodyPr>
          <a:lstStyle/>
          <a:p>
            <a:pPr marL="0" indent="0" eaLnBrk="1" hangingPunct="1">
              <a:buNone/>
              <a:defRPr/>
            </a:pPr>
            <a:r>
              <a:rPr lang="en-US" b="1" dirty="0" smtClean="0"/>
              <a:t>Stabilizing ingredients</a:t>
            </a:r>
          </a:p>
          <a:p>
            <a:pPr marL="0" indent="0" eaLnBrk="1" hangingPunct="1">
              <a:buNone/>
              <a:defRPr/>
            </a:pPr>
            <a:endParaRPr lang="en-US" b="1" dirty="0" smtClean="0"/>
          </a:p>
          <a:p>
            <a:pPr>
              <a:defRPr/>
            </a:pPr>
            <a:r>
              <a:rPr lang="en-US" dirty="0" smtClean="0"/>
              <a:t>Ingredients that </a:t>
            </a:r>
            <a:r>
              <a:rPr lang="en-US" dirty="0" smtClean="0">
                <a:solidFill>
                  <a:srgbClr val="FF0000"/>
                </a:solidFill>
              </a:rPr>
              <a:t>increase viscosity </a:t>
            </a:r>
            <a:r>
              <a:rPr lang="en-US" dirty="0" smtClean="0"/>
              <a:t>of the liquid phase stabilize the foam (sucrose, gums, polyols, etc.) </a:t>
            </a:r>
          </a:p>
          <a:p>
            <a:pPr>
              <a:defRPr/>
            </a:pPr>
            <a:endParaRPr lang="en-US" dirty="0" smtClean="0"/>
          </a:p>
          <a:p>
            <a:pPr lvl="1">
              <a:defRPr/>
            </a:pPr>
            <a:r>
              <a:rPr lang="en-US" sz="2400" dirty="0" smtClean="0"/>
              <a:t>We add sugar to egg white foams at the later stages of foam formation to stabilize</a:t>
            </a:r>
          </a:p>
          <a:p>
            <a:pPr lvl="1">
              <a:defRPr/>
            </a:pPr>
            <a:endParaRPr lang="en-US" sz="2400" dirty="0" smtClean="0"/>
          </a:p>
          <a:p>
            <a:pPr lvl="1">
              <a:defRPr/>
            </a:pPr>
            <a:r>
              <a:rPr lang="en-US" sz="2400" dirty="0" smtClean="0"/>
              <a:t>Addition of flour (protein, starch and fiber) to foamed egg white to produce angel cake (a very stable cooked foam</a:t>
            </a:r>
            <a:r>
              <a:rPr lang="en-US" sz="2800" dirty="0" smtClean="0"/>
              <a:t>)</a:t>
            </a:r>
          </a:p>
          <a:p>
            <a:pPr marL="871538" lvl="1" indent="-514350" eaLnBrk="1" hangingPunct="1">
              <a:buFont typeface="+mj-lt"/>
              <a:buAutoNum type="arabicPeriod" startAt="5"/>
              <a:defRPr/>
            </a:pPr>
            <a:endParaRPr lang="en-US" sz="2400"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727551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967325" y="1412776"/>
            <a:ext cx="7499350" cy="4249738"/>
          </a:xfrm>
        </p:spPr>
        <p:txBody>
          <a:bodyPr>
            <a:normAutofit fontScale="92500" lnSpcReduction="20000"/>
          </a:bodyPr>
          <a:lstStyle/>
          <a:p>
            <a:pPr marL="0" indent="0" eaLnBrk="1" hangingPunct="1">
              <a:buNone/>
              <a:defRPr/>
            </a:pPr>
            <a:r>
              <a:rPr lang="en-US" sz="3000" b="1" dirty="0" smtClean="0"/>
              <a:t>Energy input</a:t>
            </a:r>
          </a:p>
          <a:p>
            <a:pPr marL="0" indent="0" eaLnBrk="1" hangingPunct="1">
              <a:buNone/>
              <a:defRPr/>
            </a:pPr>
            <a:endParaRPr lang="en-US" b="1" dirty="0" smtClean="0"/>
          </a:p>
          <a:p>
            <a:pPr lvl="2" eaLnBrk="1" hangingPunct="1">
              <a:buClr>
                <a:srgbClr val="FF0000"/>
              </a:buClr>
              <a:buFont typeface="Wingdings" panose="05000000000000000000" pitchFamily="2" charset="2"/>
              <a:buChar char="Ø"/>
              <a:defRPr/>
            </a:pPr>
            <a:r>
              <a:rPr lang="en-US" sz="2800" dirty="0" smtClean="0"/>
              <a:t>The amount of energy (e.g. speed of whipping) and the time used to foam a protein is very important</a:t>
            </a:r>
          </a:p>
          <a:p>
            <a:pPr lvl="2" eaLnBrk="1" hangingPunct="1">
              <a:buClr>
                <a:srgbClr val="FF0000"/>
              </a:buClr>
              <a:buFont typeface="Wingdings" panose="05000000000000000000" pitchFamily="2" charset="2"/>
              <a:buChar char="Ø"/>
              <a:defRPr/>
            </a:pPr>
            <a:endParaRPr lang="en-US" sz="2800" dirty="0" smtClean="0"/>
          </a:p>
          <a:p>
            <a:pPr lvl="2" eaLnBrk="1" hangingPunct="1">
              <a:buClr>
                <a:srgbClr val="FF0000"/>
              </a:buClr>
              <a:buFont typeface="Wingdings" panose="05000000000000000000" pitchFamily="2" charset="2"/>
              <a:buChar char="Ø"/>
              <a:defRPr/>
            </a:pPr>
            <a:r>
              <a:rPr lang="en-US" sz="2800" dirty="0" smtClean="0"/>
              <a:t>To much energy or too long whipping time can produce a poor foam</a:t>
            </a:r>
          </a:p>
          <a:p>
            <a:pPr lvl="2" eaLnBrk="1" hangingPunct="1">
              <a:defRPr/>
            </a:pPr>
            <a:endParaRPr lang="en-US" sz="2800" dirty="0" smtClean="0"/>
          </a:p>
          <a:p>
            <a:pPr lvl="3" eaLnBrk="1" hangingPunct="1">
              <a:defRPr/>
            </a:pPr>
            <a:r>
              <a:rPr lang="en-US" sz="2800" dirty="0" smtClean="0"/>
              <a:t>The foam structure breaks down </a:t>
            </a:r>
          </a:p>
          <a:p>
            <a:pPr lvl="3" eaLnBrk="1" hangingPunct="1">
              <a:buNone/>
              <a:defRPr/>
            </a:pPr>
            <a:r>
              <a:rPr lang="en-US" sz="2800" dirty="0" smtClean="0"/>
              <a:t>Proteins become too denatured</a:t>
            </a:r>
          </a:p>
          <a:p>
            <a:pPr marL="871538" lvl="1" indent="-514350" eaLnBrk="1" hangingPunct="1">
              <a:buFont typeface="+mj-lt"/>
              <a:buAutoNum type="arabicPeriod" startAt="5"/>
              <a:defRPr/>
            </a:pPr>
            <a:endParaRPr lang="en-US"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375132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528" y="764704"/>
            <a:ext cx="7499350" cy="5256584"/>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ltLang="en-US" sz="2800" dirty="0" smtClean="0"/>
              <a:t>Foams are characterized by:</a:t>
            </a:r>
          </a:p>
          <a:p>
            <a:endParaRPr lang="en-US" altLang="en-US" sz="2800" dirty="0" smtClean="0"/>
          </a:p>
          <a:p>
            <a:pPr lvl="3">
              <a:buClr>
                <a:srgbClr val="FF0000"/>
              </a:buClr>
              <a:buFont typeface="Wingdings" pitchFamily="2" charset="2"/>
              <a:buChar char="Ø"/>
            </a:pPr>
            <a:r>
              <a:rPr lang="en-US" altLang="en-US" sz="2800" dirty="0" smtClean="0">
                <a:solidFill>
                  <a:srgbClr val="FF0000"/>
                </a:solidFill>
              </a:rPr>
              <a:t>Foam </a:t>
            </a:r>
            <a:r>
              <a:rPr lang="en-US" altLang="en-US" sz="2800" dirty="0">
                <a:solidFill>
                  <a:srgbClr val="FF0000"/>
                </a:solidFill>
              </a:rPr>
              <a:t>capacity </a:t>
            </a:r>
            <a:r>
              <a:rPr lang="en-US" altLang="en-US" sz="2800" dirty="0"/>
              <a:t>–determined by </a:t>
            </a:r>
            <a:r>
              <a:rPr lang="en-US" altLang="en-US" sz="2800" dirty="0" smtClean="0"/>
              <a:t>volume increase immediately </a:t>
            </a:r>
            <a:r>
              <a:rPr lang="en-US" altLang="en-US" sz="2800" dirty="0"/>
              <a:t>after </a:t>
            </a:r>
            <a:r>
              <a:rPr lang="en-US" altLang="en-US" sz="2800" dirty="0" smtClean="0"/>
              <a:t>whipping.</a:t>
            </a:r>
            <a:endParaRPr lang="en-US" altLang="en-US" sz="2800" dirty="0"/>
          </a:p>
          <a:p>
            <a:pPr marL="1188720" lvl="3" indent="0">
              <a:buClr>
                <a:srgbClr val="FF0000"/>
              </a:buClr>
              <a:buNone/>
            </a:pPr>
            <a:endParaRPr lang="en-US" altLang="en-US" sz="2800" dirty="0" smtClean="0"/>
          </a:p>
          <a:p>
            <a:pPr lvl="3">
              <a:buClr>
                <a:srgbClr val="FF0000"/>
              </a:buClr>
              <a:buFont typeface="Wingdings" pitchFamily="2" charset="2"/>
              <a:buChar char="Ø"/>
            </a:pPr>
            <a:r>
              <a:rPr lang="en-US" altLang="en-US" sz="2800" dirty="0">
                <a:solidFill>
                  <a:srgbClr val="FF0000"/>
                </a:solidFill>
              </a:rPr>
              <a:t>Foam</a:t>
            </a:r>
            <a:r>
              <a:rPr lang="en-US" altLang="en-US" sz="2800" dirty="0" smtClean="0">
                <a:solidFill>
                  <a:srgbClr val="FF0000"/>
                </a:solidFill>
              </a:rPr>
              <a:t> stability </a:t>
            </a:r>
            <a:r>
              <a:rPr lang="en-US" altLang="en-US" sz="2800" dirty="0" smtClean="0"/>
              <a:t>- </a:t>
            </a:r>
            <a:r>
              <a:rPr lang="en-US" sz="2800" dirty="0"/>
              <a:t>the volume of the foam that </a:t>
            </a:r>
            <a:r>
              <a:rPr lang="en-US" sz="2800" dirty="0" smtClean="0"/>
              <a:t>remain after time. Can be expressed as a percentage of the initial foam volume.</a:t>
            </a:r>
            <a:endParaRPr lang="en-US" altLang="en-US" sz="2800" dirty="0" smtClean="0"/>
          </a:p>
        </p:txBody>
      </p:sp>
    </p:spTree>
    <p:extLst>
      <p:ext uri="{BB962C8B-B14F-4D97-AF65-F5344CB8AC3E}">
        <p14:creationId xmlns:p14="http://schemas.microsoft.com/office/powerpoint/2010/main" val="224112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4294967295"/>
          </p:nvPr>
        </p:nvSpPr>
        <p:spPr>
          <a:xfrm>
            <a:off x="381000" y="2546723"/>
            <a:ext cx="8027987" cy="2863477"/>
          </a:xfrm>
        </p:spPr>
        <p:txBody>
          <a:bodyPr>
            <a:noAutofit/>
          </a:bodyPr>
          <a:lstStyle/>
          <a:p>
            <a:pPr lvl="1" eaLnBrk="1" hangingPunct="1">
              <a:lnSpc>
                <a:spcPct val="90000"/>
              </a:lnSpc>
              <a:defRPr/>
            </a:pPr>
            <a:r>
              <a:rPr lang="en-US" sz="2800" dirty="0" smtClean="0">
                <a:latin typeface="Times New Roman" pitchFamily="18" charset="0"/>
                <a:cs typeface="Times New Roman" pitchFamily="18" charset="0"/>
              </a:rPr>
              <a:t>Some proteins don’t exhibit good functional properties and must be modified.</a:t>
            </a:r>
          </a:p>
          <a:p>
            <a:pPr lvl="1" eaLnBrk="1" hangingPunct="1">
              <a:lnSpc>
                <a:spcPct val="90000"/>
              </a:lnSpc>
              <a:defRPr/>
            </a:pPr>
            <a:endParaRPr lang="en-US" sz="2800" dirty="0" smtClean="0">
              <a:latin typeface="Times New Roman" pitchFamily="18" charset="0"/>
              <a:cs typeface="Times New Roman" pitchFamily="18" charset="0"/>
            </a:endParaRPr>
          </a:p>
          <a:p>
            <a:pPr lvl="1" eaLnBrk="1" hangingPunct="1">
              <a:lnSpc>
                <a:spcPct val="90000"/>
              </a:lnSpc>
              <a:defRPr/>
            </a:pPr>
            <a:r>
              <a:rPr lang="en-US" sz="2800" dirty="0" smtClean="0">
                <a:latin typeface="Times New Roman" pitchFamily="18" charset="0"/>
                <a:cs typeface="Times New Roman" pitchFamily="18" charset="0"/>
              </a:rPr>
              <a:t>Other proteins are excellent in one functional aspect but poor in another but can be modified to have a broader range of function.</a:t>
            </a:r>
          </a:p>
        </p:txBody>
      </p:sp>
      <p:sp>
        <p:nvSpPr>
          <p:cNvPr id="3" name="Rectangle 2"/>
          <p:cNvSpPr/>
          <p:nvPr/>
        </p:nvSpPr>
        <p:spPr>
          <a:xfrm>
            <a:off x="827584" y="836712"/>
            <a:ext cx="7776864" cy="954107"/>
          </a:xfrm>
          <a:prstGeom prst="rect">
            <a:avLst/>
          </a:prstGeom>
        </p:spPr>
        <p:txBody>
          <a:bodyPr wrap="square">
            <a:spAutoFit/>
          </a:bodyPr>
          <a:lstStyle/>
          <a:p>
            <a:pPr algn="ctr"/>
            <a:r>
              <a:rPr lang="en-US" sz="2800" dirty="0">
                <a:solidFill>
                  <a:srgbClr val="FF0000"/>
                </a:solidFill>
              </a:rPr>
              <a:t>P</a:t>
            </a:r>
            <a:r>
              <a:rPr lang="en-US" sz="2800" dirty="0" smtClean="0">
                <a:solidFill>
                  <a:srgbClr val="FF0000"/>
                </a:solidFill>
              </a:rPr>
              <a:t>rotein modification to </a:t>
            </a:r>
            <a:r>
              <a:rPr lang="en-US" sz="2800" dirty="0">
                <a:solidFill>
                  <a:srgbClr val="FF0000"/>
                </a:solidFill>
              </a:rPr>
              <a:t>improve their functional </a:t>
            </a:r>
            <a:r>
              <a:rPr lang="en-US" sz="2800" dirty="0" smtClean="0">
                <a:solidFill>
                  <a:srgbClr val="FF0000"/>
                </a:solidFill>
              </a:rPr>
              <a:t>properties.</a:t>
            </a:r>
            <a:endParaRPr lang="en-US" dirty="0">
              <a:solidFill>
                <a:srgbClr val="FF0000"/>
              </a:solidFill>
            </a:endParaRPr>
          </a:p>
        </p:txBody>
      </p:sp>
    </p:spTree>
    <p:extLst>
      <p:ext uri="{BB962C8B-B14F-4D97-AF65-F5344CB8AC3E}">
        <p14:creationId xmlns:p14="http://schemas.microsoft.com/office/powerpoint/2010/main" val="2389090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92887" cy="4413516"/>
          </a:xfrm>
          <a:prstGeom prst="rect">
            <a:avLst/>
          </a:prstGeom>
        </p:spPr>
        <p:txBody>
          <a:bodyPr wrap="square">
            <a:spAutoFit/>
          </a:bodyPr>
          <a:lstStyle/>
          <a:p>
            <a:pPr marL="814388" lvl="1" indent="-457200">
              <a:lnSpc>
                <a:spcPct val="90000"/>
              </a:lnSpc>
              <a:buFont typeface="+mj-lt"/>
              <a:buAutoNum type="arabicPeriod"/>
              <a:defRPr/>
            </a:pPr>
            <a:r>
              <a:rPr lang="en-US" sz="2400" b="1" dirty="0">
                <a:latin typeface="Arial" panose="020B0604020202020204" pitchFamily="34" charset="0"/>
                <a:cs typeface="Arial" panose="020B0604020202020204" pitchFamily="34" charset="0"/>
              </a:rPr>
              <a:t>Chemical </a:t>
            </a:r>
            <a:r>
              <a:rPr lang="en-US" sz="2400" b="1" dirty="0" smtClean="0">
                <a:latin typeface="Arial" panose="020B0604020202020204" pitchFamily="34" charset="0"/>
                <a:cs typeface="Arial" panose="020B0604020202020204" pitchFamily="34" charset="0"/>
              </a:rPr>
              <a:t>modification</a:t>
            </a:r>
          </a:p>
          <a:p>
            <a:pPr marL="357188" lvl="1">
              <a:lnSpc>
                <a:spcPct val="90000"/>
              </a:lnSpc>
              <a:defRPr/>
            </a:pPr>
            <a:endParaRPr lang="en-US" sz="2400" b="1" dirty="0">
              <a:latin typeface="Arial" panose="020B0604020202020204" pitchFamily="34" charset="0"/>
              <a:cs typeface="Arial" panose="020B0604020202020204" pitchFamily="34" charset="0"/>
            </a:endParaRPr>
          </a:p>
          <a:p>
            <a:pPr lvl="1">
              <a:lnSpc>
                <a:spcPct val="90000"/>
              </a:lnSpc>
              <a:defRPr/>
            </a:pPr>
            <a:r>
              <a:rPr lang="en-US" sz="2400" dirty="0">
                <a:latin typeface="Arial" panose="020B0604020202020204" pitchFamily="34" charset="0"/>
                <a:cs typeface="Arial" panose="020B0604020202020204" pitchFamily="34" charset="0"/>
              </a:rPr>
              <a:t>Reactive amino acids are chemically modified by adding a group to </a:t>
            </a:r>
            <a:r>
              <a:rPr lang="en-US" sz="2400" dirty="0" smtClean="0">
                <a:latin typeface="Arial" panose="020B0604020202020204" pitchFamily="34" charset="0"/>
                <a:cs typeface="Arial" panose="020B0604020202020204" pitchFamily="34" charset="0"/>
              </a:rPr>
              <a:t>them.</a:t>
            </a:r>
          </a:p>
          <a:p>
            <a:pPr lvl="1">
              <a:lnSpc>
                <a:spcPct val="90000"/>
              </a:lnSpc>
              <a:defRPr/>
            </a:pPr>
            <a:endParaRPr lang="en-US" sz="2400" dirty="0">
              <a:latin typeface="Arial" panose="020B0604020202020204" pitchFamily="34" charset="0"/>
              <a:cs typeface="Arial" panose="020B0604020202020204" pitchFamily="34" charset="0"/>
            </a:endParaRPr>
          </a:p>
          <a:p>
            <a:pPr lvl="2">
              <a:lnSpc>
                <a:spcPct val="90000"/>
              </a:lnSpc>
              <a:defRPr/>
            </a:pPr>
            <a:r>
              <a:rPr lang="en-US" sz="2400" dirty="0">
                <a:solidFill>
                  <a:srgbClr val="FF0000"/>
                </a:solidFill>
                <a:latin typeface="Arial" panose="020B0604020202020204" pitchFamily="34" charset="0"/>
                <a:cs typeface="Arial" panose="020B0604020202020204" pitchFamily="34" charset="0"/>
              </a:rPr>
              <a:t>Lysine</a:t>
            </a:r>
            <a:r>
              <a:rPr lang="en-US" sz="2400" dirty="0">
                <a:latin typeface="Arial" panose="020B0604020202020204" pitchFamily="34" charset="0"/>
                <a:cs typeface="Arial" panose="020B0604020202020204" pitchFamily="34" charset="0"/>
              </a:rPr>
              <a:t>, tyrosine and </a:t>
            </a:r>
            <a:r>
              <a:rPr lang="en-US" sz="2400" dirty="0" smtClean="0">
                <a:latin typeface="Arial" panose="020B0604020202020204" pitchFamily="34" charset="0"/>
                <a:cs typeface="Arial" panose="020B0604020202020204" pitchFamily="34" charset="0"/>
              </a:rPr>
              <a:t>cysteine</a:t>
            </a:r>
          </a:p>
          <a:p>
            <a:pPr lvl="2">
              <a:lnSpc>
                <a:spcPct val="90000"/>
              </a:lnSpc>
              <a:defRPr/>
            </a:pPr>
            <a:endParaRPr lang="en-US" sz="2400" dirty="0">
              <a:latin typeface="Arial" panose="020B0604020202020204" pitchFamily="34" charset="0"/>
              <a:cs typeface="Arial" panose="020B0604020202020204" pitchFamily="34" charset="0"/>
            </a:endParaRPr>
          </a:p>
          <a:p>
            <a:pPr lvl="2">
              <a:lnSpc>
                <a:spcPct val="90000"/>
              </a:lnSpc>
              <a:defRPr/>
            </a:pPr>
            <a:r>
              <a:rPr lang="en-US" sz="2400" dirty="0">
                <a:latin typeface="Arial" panose="020B0604020202020204" pitchFamily="34" charset="0"/>
                <a:cs typeface="Arial" panose="020B0604020202020204" pitchFamily="34" charset="0"/>
              </a:rPr>
              <a:t>Increases solubility and gel-forming </a:t>
            </a:r>
            <a:r>
              <a:rPr lang="en-US" sz="2400" dirty="0" smtClean="0">
                <a:latin typeface="Arial" panose="020B0604020202020204" pitchFamily="34" charset="0"/>
                <a:cs typeface="Arial" panose="020B0604020202020204" pitchFamily="34" charset="0"/>
              </a:rPr>
              <a:t>abilities.</a:t>
            </a:r>
          </a:p>
          <a:p>
            <a:pPr lvl="2">
              <a:lnSpc>
                <a:spcPct val="90000"/>
              </a:lnSpc>
              <a:defRPr/>
            </a:pPr>
            <a:endParaRPr lang="en-US" sz="2400" dirty="0">
              <a:latin typeface="Arial" panose="020B0604020202020204" pitchFamily="34" charset="0"/>
              <a:cs typeface="Arial" panose="020B0604020202020204" pitchFamily="34" charset="0"/>
            </a:endParaRPr>
          </a:p>
          <a:p>
            <a:pPr lvl="2">
              <a:lnSpc>
                <a:spcPct val="90000"/>
              </a:lnSpc>
              <a:defRPr/>
            </a:pPr>
            <a:r>
              <a:rPr lang="en-US" sz="2400" dirty="0">
                <a:latin typeface="Arial" panose="020B0604020202020204" pitchFamily="34" charset="0"/>
                <a:cs typeface="Arial" panose="020B0604020202020204" pitchFamily="34" charset="0"/>
              </a:rPr>
              <a:t>Modified protein has to be non-toxic and digestible</a:t>
            </a:r>
          </a:p>
          <a:p>
            <a:pPr lvl="3">
              <a:lnSpc>
                <a:spcPct val="90000"/>
              </a:lnSpc>
              <a:defRPr/>
            </a:pPr>
            <a:r>
              <a:rPr lang="en-US" sz="2400" dirty="0">
                <a:latin typeface="Arial" panose="020B0604020202020204" pitchFamily="34" charset="0"/>
                <a:cs typeface="Arial" panose="020B0604020202020204" pitchFamily="34" charset="0"/>
              </a:rPr>
              <a:t>Retain 50-100% of original biological value</a:t>
            </a:r>
          </a:p>
          <a:p>
            <a:pPr lvl="3">
              <a:lnSpc>
                <a:spcPct val="90000"/>
              </a:lnSpc>
              <a:defRPr/>
            </a:pPr>
            <a:r>
              <a:rPr lang="en-US" sz="2400" dirty="0">
                <a:latin typeface="Arial" panose="020B0604020202020204" pitchFamily="34" charset="0"/>
                <a:cs typeface="Arial" panose="020B0604020202020204" pitchFamily="34" charset="0"/>
              </a:rPr>
              <a:t>Often used in very small amounts due to possible </a:t>
            </a:r>
            <a:r>
              <a:rPr lang="en-US" sz="2400" dirty="0" smtClean="0">
                <a:latin typeface="Arial" panose="020B0604020202020204" pitchFamily="34" charset="0"/>
                <a:cs typeface="Arial" panose="020B0604020202020204" pitchFamily="34" charset="0"/>
              </a:rPr>
              <a:t>toxicity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254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4294967295"/>
          </p:nvPr>
        </p:nvSpPr>
        <p:spPr>
          <a:xfrm>
            <a:off x="685800" y="228600"/>
            <a:ext cx="8027987" cy="914400"/>
          </a:xfrm>
        </p:spPr>
        <p:txBody>
          <a:bodyPr/>
          <a:lstStyle/>
          <a:p>
            <a:pPr marL="1060450" lvl="2" indent="-457200">
              <a:lnSpc>
                <a:spcPct val="90000"/>
              </a:lnSpc>
            </a:pPr>
            <a:r>
              <a:rPr lang="en-US" altLang="en-US" sz="2800" b="1" dirty="0" smtClean="0">
                <a:latin typeface="Arial" pitchFamily="34" charset="0"/>
                <a:cs typeface="Arial" pitchFamily="34" charset="0"/>
              </a:rPr>
              <a:t>Examples for </a:t>
            </a:r>
            <a:r>
              <a:rPr lang="en-US" altLang="en-US" sz="2800" b="1" dirty="0">
                <a:latin typeface="Arial" pitchFamily="34" charset="0"/>
                <a:cs typeface="Arial" pitchFamily="34" charset="0"/>
              </a:rPr>
              <a:t>c</a:t>
            </a:r>
            <a:r>
              <a:rPr lang="en-US" altLang="en-US" sz="2800" b="1" dirty="0" smtClean="0">
                <a:latin typeface="Arial" pitchFamily="34" charset="0"/>
                <a:cs typeface="Arial" pitchFamily="34" charset="0"/>
              </a:rPr>
              <a:t>hemical modification</a:t>
            </a:r>
            <a:endParaRPr lang="en-US" altLang="en-US" sz="2800" b="1" dirty="0">
              <a:latin typeface="Arial" pitchFamily="34" charset="0"/>
              <a:cs typeface="Arial" pitchFamily="34" charset="0"/>
            </a:endParaRPr>
          </a:p>
        </p:txBody>
      </p:sp>
      <p:pic>
        <p:nvPicPr>
          <p:cNvPr id="102405" name="Picture 2" descr="mso7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38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90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4294967295"/>
          </p:nvPr>
        </p:nvSpPr>
        <p:spPr>
          <a:xfrm>
            <a:off x="0" y="1828800"/>
            <a:ext cx="8748067" cy="4114800"/>
          </a:xfrm>
        </p:spPr>
        <p:txBody>
          <a:bodyPr>
            <a:noAutofit/>
          </a:bodyPr>
          <a:lstStyle/>
          <a:p>
            <a:pPr marL="1114425" lvl="2" indent="-457200" eaLnBrk="1" hangingPunct="1">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Protein hydrolysis </a:t>
            </a:r>
            <a:r>
              <a:rPr lang="en-US" sz="2400" dirty="0" smtClean="0">
                <a:latin typeface="Arial" panose="020B0604020202020204" pitchFamily="34" charset="0"/>
                <a:cs typeface="Arial" panose="020B0604020202020204" pitchFamily="34" charset="0"/>
              </a:rPr>
              <a:t>(proteolytic enzymes)</a:t>
            </a: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Proteins broken down by enzymes to smaller peptides</a:t>
            </a: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Improved solubility and biological value</a:t>
            </a:r>
          </a:p>
          <a:p>
            <a:pPr lvl="3" eaLnBrk="1" hangingPunct="1">
              <a:lnSpc>
                <a:spcPct val="90000"/>
              </a:lnSpc>
              <a:buClr>
                <a:srgbClr val="FF0000"/>
              </a:buClr>
              <a:buFont typeface="Courier New" panose="02070309020205020404" pitchFamily="49" charset="0"/>
              <a:buChar char="o"/>
              <a:defRPr/>
            </a:pPr>
            <a:endParaRPr lang="en-US" sz="2400" dirty="0" smtClean="0">
              <a:latin typeface="Arial" panose="020B0604020202020204" pitchFamily="34" charset="0"/>
              <a:cs typeface="Arial" panose="020B0604020202020204" pitchFamily="34" charset="0"/>
            </a:endParaRPr>
          </a:p>
          <a:p>
            <a:pPr marL="1114425" lvl="2" indent="-457200" eaLnBrk="1" hangingPunct="1">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Protein cross-linking</a:t>
            </a: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Some enzymes (</a:t>
            </a:r>
            <a:r>
              <a:rPr lang="en-US" sz="2400" dirty="0" err="1" smtClean="0">
                <a:solidFill>
                  <a:srgbClr val="FF0000"/>
                </a:solidFill>
                <a:latin typeface="Arial" panose="020B0604020202020204" pitchFamily="34" charset="0"/>
                <a:cs typeface="Arial" panose="020B0604020202020204" pitchFamily="34" charset="0"/>
              </a:rPr>
              <a:t>transglutaminase</a:t>
            </a:r>
            <a:r>
              <a:rPr lang="en-US" sz="2400" dirty="0" smtClean="0">
                <a:latin typeface="Arial" panose="020B0604020202020204" pitchFamily="34" charset="0"/>
                <a:cs typeface="Arial" panose="020B0604020202020204" pitchFamily="34" charset="0"/>
              </a:rPr>
              <a:t>) can covalently link proteins together</a:t>
            </a:r>
          </a:p>
          <a:p>
            <a:pPr lvl="3" eaLnBrk="1" hangingPunct="1">
              <a:lnSpc>
                <a:spcPct val="90000"/>
              </a:lnSpc>
              <a:buClr>
                <a:srgbClr val="FF0000"/>
              </a:buClr>
              <a:buFont typeface="Courier New" panose="02070309020205020404" pitchFamily="49" charset="0"/>
              <a:buChar char="o"/>
              <a:defRPr/>
            </a:pPr>
            <a:endParaRPr lang="en-US" sz="2400" dirty="0" smtClean="0">
              <a:latin typeface="Arial" panose="020B0604020202020204" pitchFamily="34" charset="0"/>
              <a:cs typeface="Arial" panose="020B0604020202020204" pitchFamily="34" charset="0"/>
            </a:endParaRP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Great improvement in gel strength</a:t>
            </a:r>
          </a:p>
        </p:txBody>
      </p:sp>
      <p:sp>
        <p:nvSpPr>
          <p:cNvPr id="3" name="Rectangle 2"/>
          <p:cNvSpPr/>
          <p:nvPr/>
        </p:nvSpPr>
        <p:spPr>
          <a:xfrm>
            <a:off x="2195736" y="332656"/>
            <a:ext cx="4367221" cy="424732"/>
          </a:xfrm>
          <a:prstGeom prst="rect">
            <a:avLst/>
          </a:prstGeom>
        </p:spPr>
        <p:txBody>
          <a:bodyPr wrap="none">
            <a:spAutoFit/>
          </a:bodyPr>
          <a:lstStyle/>
          <a:p>
            <a:pPr marL="814388" lvl="1" indent="-457200">
              <a:lnSpc>
                <a:spcPct val="90000"/>
              </a:lnSpc>
              <a:buFont typeface="+mj-lt"/>
              <a:buAutoNum type="arabicPeriod" startAt="2"/>
              <a:defRPr/>
            </a:pPr>
            <a:r>
              <a:rPr lang="en-US" sz="2400" b="1" dirty="0"/>
              <a:t>Enzymatic modification</a:t>
            </a:r>
          </a:p>
        </p:txBody>
      </p:sp>
    </p:spTree>
    <p:extLst>
      <p:ext uri="{BB962C8B-B14F-4D97-AF65-F5344CB8AC3E}">
        <p14:creationId xmlns:p14="http://schemas.microsoft.com/office/powerpoint/2010/main" val="3595594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hemedicalbiochemistrypage.org/images/glutaminase-reaction.jpg">
            <a:hlinkClick r:id="rId2"/>
          </p:cNvPr>
          <p:cNvPicPr>
            <a:picLocks noChangeAspect="1" noChangeArrowheads="1"/>
          </p:cNvPicPr>
          <p:nvPr/>
        </p:nvPicPr>
        <p:blipFill>
          <a:blip r:embed="rId3"/>
          <a:srcRect/>
          <a:stretch>
            <a:fillRect/>
          </a:stretch>
        </p:blipFill>
        <p:spPr bwMode="auto">
          <a:xfrm>
            <a:off x="990600" y="3810000"/>
            <a:ext cx="6781800" cy="2514600"/>
          </a:xfrm>
          <a:prstGeom prst="rect">
            <a:avLst/>
          </a:prstGeom>
          <a:noFill/>
        </p:spPr>
      </p:pic>
      <p:sp>
        <p:nvSpPr>
          <p:cNvPr id="3" name="Rectangle 2"/>
          <p:cNvSpPr/>
          <p:nvPr/>
        </p:nvSpPr>
        <p:spPr>
          <a:xfrm>
            <a:off x="2195736" y="332656"/>
            <a:ext cx="5324214" cy="424732"/>
          </a:xfrm>
          <a:prstGeom prst="rect">
            <a:avLst/>
          </a:prstGeom>
        </p:spPr>
        <p:txBody>
          <a:bodyPr wrap="none">
            <a:spAutoFit/>
          </a:bodyPr>
          <a:lstStyle/>
          <a:p>
            <a:pPr marL="814388" lvl="1" indent="-457200">
              <a:lnSpc>
                <a:spcPct val="90000"/>
              </a:lnSpc>
              <a:buFont typeface="+mj-lt"/>
              <a:buAutoNum type="arabicPeriod" startAt="2"/>
              <a:defRPr/>
            </a:pPr>
            <a:r>
              <a:rPr lang="en-US" sz="2400" b="1" dirty="0"/>
              <a:t>Enzymatic </a:t>
            </a:r>
            <a:r>
              <a:rPr lang="en-US" sz="2400" b="1" dirty="0" smtClean="0"/>
              <a:t>modification (cont.)</a:t>
            </a:r>
            <a:endParaRPr lang="en-US" sz="2400" b="1" dirty="0"/>
          </a:p>
        </p:txBody>
      </p:sp>
      <p:sp>
        <p:nvSpPr>
          <p:cNvPr id="4" name="Rectangle 3"/>
          <p:cNvSpPr/>
          <p:nvPr/>
        </p:nvSpPr>
        <p:spPr>
          <a:xfrm>
            <a:off x="685800" y="838200"/>
            <a:ext cx="8077200" cy="2751522"/>
          </a:xfrm>
          <a:prstGeom prst="rect">
            <a:avLst/>
          </a:prstGeom>
        </p:spPr>
        <p:txBody>
          <a:bodyPr wrap="square">
            <a:spAutoFit/>
          </a:bodyPr>
          <a:lstStyle/>
          <a:p>
            <a:pPr marL="1114425" lvl="2" indent="-457200">
              <a:lnSpc>
                <a:spcPct val="90000"/>
              </a:lnSpc>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Amino acid modification</a:t>
            </a:r>
          </a:p>
          <a:p>
            <a:pPr marL="1114425" lvl="2" indent="-457200">
              <a:lnSpc>
                <a:spcPct val="90000"/>
              </a:lnSpc>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lvl="3">
              <a:lnSpc>
                <a:spcPct val="90000"/>
              </a:lnSpc>
              <a:buClr>
                <a:srgbClr val="FF0000"/>
              </a:buClr>
              <a:defRPr/>
            </a:pPr>
            <a:r>
              <a:rPr lang="en-US" sz="2400" dirty="0" err="1" smtClean="0">
                <a:solidFill>
                  <a:srgbClr val="FF0000"/>
                </a:solidFill>
                <a:latin typeface="Arial" panose="020B0604020202020204" pitchFamily="34" charset="0"/>
                <a:cs typeface="Arial" panose="020B0604020202020204" pitchFamily="34" charset="0"/>
              </a:rPr>
              <a:t>Peptidyl-glutaminase</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converts</a:t>
            </a:r>
          </a:p>
          <a:p>
            <a:pPr lvl="3">
              <a:lnSpc>
                <a:spcPct val="90000"/>
              </a:lnSpc>
              <a:buClr>
                <a:srgbClr val="FF0000"/>
              </a:buClr>
              <a:defRPr/>
            </a:pPr>
            <a:endParaRPr lang="en-US" sz="2400" dirty="0" smtClean="0">
              <a:latin typeface="Arial" panose="020B0604020202020204" pitchFamily="34" charset="0"/>
              <a:cs typeface="Arial" panose="020B0604020202020204" pitchFamily="34" charset="0"/>
            </a:endParaRPr>
          </a:p>
          <a:p>
            <a:pPr lvl="4">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Glutamine </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glutamic</a:t>
            </a:r>
            <a:r>
              <a:rPr lang="en-US" sz="2400" dirty="0" smtClean="0">
                <a:latin typeface="Arial" panose="020B0604020202020204" pitchFamily="34" charset="0"/>
                <a:cs typeface="Arial" panose="020B0604020202020204" pitchFamily="34" charset="0"/>
                <a:sym typeface="Wingdings" pitchFamily="2" charset="2"/>
              </a:rPr>
              <a:t> acid (negatively charged)</a:t>
            </a:r>
          </a:p>
          <a:p>
            <a:pPr lvl="4">
              <a:lnSpc>
                <a:spcPct val="90000"/>
              </a:lnSpc>
              <a:buClr>
                <a:srgbClr val="FF0000"/>
              </a:buClr>
              <a:buFont typeface="Courier New" panose="02070309020205020404" pitchFamily="49" charset="0"/>
              <a:buChar char="o"/>
              <a:defRPr/>
            </a:pPr>
            <a:endParaRPr lang="en-US" sz="2400" dirty="0" smtClean="0">
              <a:latin typeface="Arial" panose="020B0604020202020204" pitchFamily="34" charset="0"/>
              <a:cs typeface="Arial" panose="020B0604020202020204" pitchFamily="34" charset="0"/>
              <a:sym typeface="Wingdings" pitchFamily="2" charset="2"/>
            </a:endParaRPr>
          </a:p>
          <a:p>
            <a:pPr>
              <a:lnSpc>
                <a:spcPct val="90000"/>
              </a:lnSpc>
              <a:buClr>
                <a:srgbClr val="FF0000"/>
              </a:buClr>
              <a:defRPr/>
            </a:pPr>
            <a:r>
              <a:rPr lang="en-US" sz="2400" dirty="0" smtClean="0">
                <a:latin typeface="Arial" panose="020B0604020202020204" pitchFamily="34" charset="0"/>
                <a:cs typeface="Arial" panose="020B0604020202020204" pitchFamily="34" charset="0"/>
              </a:rPr>
              <a:t>Can convert an insoluble protein to a soluble protein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4294967295"/>
          </p:nvPr>
        </p:nvSpPr>
        <p:spPr>
          <a:xfrm>
            <a:off x="467544" y="1196752"/>
            <a:ext cx="8135937" cy="4899247"/>
          </a:xfrm>
        </p:spPr>
        <p:txBody>
          <a:bodyPr>
            <a:noAutofit/>
          </a:bodyPr>
          <a:lstStyle/>
          <a:p>
            <a:pPr lvl="1" eaLnBrk="1" hangingPunct="1">
              <a:lnSpc>
                <a:spcPct val="90000"/>
              </a:lnSpc>
            </a:pPr>
            <a:r>
              <a:rPr lang="en-US" altLang="en-US" sz="2400" dirty="0" smtClean="0"/>
              <a:t>Most of the methods involve </a:t>
            </a:r>
            <a:r>
              <a:rPr lang="en-US" altLang="en-US" sz="2400" dirty="0" smtClean="0">
                <a:solidFill>
                  <a:srgbClr val="FF0000"/>
                </a:solidFill>
              </a:rPr>
              <a:t>heat to partly denature </a:t>
            </a:r>
            <a:r>
              <a:rPr lang="en-US" altLang="en-US" sz="2400" dirty="0" smtClean="0"/>
              <a:t>the proteins; </a:t>
            </a:r>
            <a:r>
              <a:rPr lang="en-US" altLang="en-US" sz="2400" dirty="0" smtClean="0">
                <a:solidFill>
                  <a:srgbClr val="FF0000"/>
                </a:solidFill>
              </a:rPr>
              <a:t>alkaline</a:t>
            </a:r>
            <a:r>
              <a:rPr lang="en-US" altLang="en-US" sz="2400" dirty="0" smtClean="0"/>
              <a:t> treatment </a:t>
            </a:r>
          </a:p>
          <a:p>
            <a:pPr lvl="1" eaLnBrk="1" hangingPunct="1">
              <a:lnSpc>
                <a:spcPct val="90000"/>
              </a:lnSpc>
            </a:pPr>
            <a:endParaRPr lang="en-US" altLang="en-US" sz="2400" dirty="0" smtClean="0"/>
          </a:p>
          <a:p>
            <a:pPr>
              <a:lnSpc>
                <a:spcPct val="90000"/>
              </a:lnSpc>
            </a:pPr>
            <a:r>
              <a:rPr lang="en-US" altLang="en-US" dirty="0" smtClean="0">
                <a:solidFill>
                  <a:srgbClr val="FF0000"/>
                </a:solidFill>
              </a:rPr>
              <a:t>Texturized vegetable proteins </a:t>
            </a:r>
            <a:r>
              <a:rPr lang="en-US" altLang="en-US" dirty="0" smtClean="0"/>
              <a:t>– TVP (e.g. soy meat)</a:t>
            </a:r>
          </a:p>
          <a:p>
            <a:pPr lvl="1">
              <a:lnSpc>
                <a:spcPct val="90000"/>
              </a:lnSpc>
            </a:pPr>
            <a:r>
              <a:rPr lang="en-US" altLang="en-US" sz="2400" dirty="0" smtClean="0"/>
              <a:t>A combination of heat (above 60C), pressure, high pH (11) and ionic strength used to solubilize and denature the proteins which rearrange into 3D gel structures with </a:t>
            </a:r>
            <a:r>
              <a:rPr lang="en-US" altLang="en-US" sz="2400" dirty="0" smtClean="0">
                <a:solidFill>
                  <a:srgbClr val="FF0000"/>
                </a:solidFill>
              </a:rPr>
              <a:t>meat like texture</a:t>
            </a:r>
          </a:p>
          <a:p>
            <a:pPr lvl="1">
              <a:lnSpc>
                <a:spcPct val="90000"/>
              </a:lnSpc>
            </a:pPr>
            <a:endParaRPr lang="en-US" altLang="en-US" sz="2400" dirty="0" smtClean="0">
              <a:solidFill>
                <a:srgbClr val="FF0000"/>
              </a:solidFill>
            </a:endParaRPr>
          </a:p>
          <a:p>
            <a:pPr lvl="1">
              <a:lnSpc>
                <a:spcPct val="90000"/>
              </a:lnSpc>
            </a:pPr>
            <a:r>
              <a:rPr lang="en-US" altLang="en-US" sz="2400" dirty="0" smtClean="0">
                <a:solidFill>
                  <a:srgbClr val="FF0000"/>
                </a:solidFill>
              </a:rPr>
              <a:t>Good water and fat holding capacity </a:t>
            </a:r>
          </a:p>
          <a:p>
            <a:pPr lvl="1">
              <a:lnSpc>
                <a:spcPct val="90000"/>
              </a:lnSpc>
            </a:pPr>
            <a:endParaRPr lang="en-US" altLang="en-US" sz="2400" dirty="0" smtClean="0"/>
          </a:p>
          <a:p>
            <a:pPr lvl="1">
              <a:lnSpc>
                <a:spcPct val="90000"/>
              </a:lnSpc>
            </a:pPr>
            <a:r>
              <a:rPr lang="en-US" altLang="en-US" sz="2400" dirty="0" smtClean="0"/>
              <a:t>Cheaper than muscle proteins </a:t>
            </a:r>
            <a:r>
              <a:rPr lang="en-US" altLang="en-US" sz="2400" dirty="0" smtClean="0">
                <a:sym typeface="Wingdings" pitchFamily="2" charset="2"/>
              </a:rPr>
              <a:t>- </a:t>
            </a:r>
            <a:r>
              <a:rPr lang="en-US" altLang="en-US" sz="2400" dirty="0" smtClean="0"/>
              <a:t>often used in meat products</a:t>
            </a:r>
          </a:p>
        </p:txBody>
      </p:sp>
      <p:sp>
        <p:nvSpPr>
          <p:cNvPr id="3" name="Rectangle 2"/>
          <p:cNvSpPr/>
          <p:nvPr/>
        </p:nvSpPr>
        <p:spPr>
          <a:xfrm>
            <a:off x="2627784" y="548680"/>
            <a:ext cx="4371710" cy="480131"/>
          </a:xfrm>
          <a:prstGeom prst="rect">
            <a:avLst/>
          </a:prstGeom>
        </p:spPr>
        <p:txBody>
          <a:bodyPr wrap="none">
            <a:spAutoFit/>
          </a:bodyPr>
          <a:lstStyle/>
          <a:p>
            <a:pPr marL="596900" indent="-514350">
              <a:lnSpc>
                <a:spcPct val="90000"/>
              </a:lnSpc>
              <a:buSzPct val="100000"/>
              <a:buFont typeface="Gill Sans MT" pitchFamily="34" charset="0"/>
              <a:buAutoNum type="arabicPeriod" startAt="3"/>
            </a:pPr>
            <a:r>
              <a:rPr lang="en-US" altLang="en-US" sz="2800" b="1" dirty="0" smtClean="0"/>
              <a:t>Physical modification</a:t>
            </a:r>
          </a:p>
        </p:txBody>
      </p:sp>
    </p:spTree>
    <p:extLst>
      <p:ext uri="{BB962C8B-B14F-4D97-AF65-F5344CB8AC3E}">
        <p14:creationId xmlns:p14="http://schemas.microsoft.com/office/powerpoint/2010/main" val="781827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body" sz="half" idx="4294967295"/>
          </p:nvPr>
        </p:nvSpPr>
        <p:spPr>
          <a:xfrm>
            <a:off x="1165225" y="620713"/>
            <a:ext cx="7978775" cy="1050925"/>
          </a:xfrm>
        </p:spPr>
        <p:txBody>
          <a:bodyPr>
            <a:normAutofit/>
          </a:bodyPr>
          <a:lstStyle/>
          <a:p>
            <a:pPr marL="0" indent="0" algn="ctr" eaLnBrk="1" hangingPunct="1">
              <a:buFont typeface="Wingdings" pitchFamily="2" charset="2"/>
              <a:buNone/>
            </a:pPr>
            <a:r>
              <a:rPr lang="en-US" altLang="en-US" sz="2800" dirty="0" smtClean="0"/>
              <a:t>Examples </a:t>
            </a:r>
            <a:r>
              <a:rPr lang="en-US" altLang="en-US" sz="2800" dirty="0" smtClean="0"/>
              <a:t>of protein functional properties in different food systems</a:t>
            </a:r>
          </a:p>
          <a:p>
            <a:pPr marL="0" indent="0" algn="ctr" eaLnBrk="1" hangingPunct="1">
              <a:buFont typeface="Wingdings" pitchFamily="2" charset="2"/>
              <a:buNone/>
            </a:pPr>
            <a:endParaRPr lang="en-US" altLang="en-US" sz="2800" dirty="0" smtClean="0"/>
          </a:p>
        </p:txBody>
      </p:sp>
      <p:graphicFrame>
        <p:nvGraphicFramePr>
          <p:cNvPr id="30724" name="Group 4"/>
          <p:cNvGraphicFramePr>
            <a:graphicFrameLocks noGrp="1"/>
          </p:cNvGraphicFramePr>
          <p:nvPr>
            <p:ph sz="half" idx="4294967295"/>
            <p:extLst>
              <p:ext uri="{D42A27DB-BD31-4B8C-83A1-F6EECF244321}">
                <p14:modId xmlns:p14="http://schemas.microsoft.com/office/powerpoint/2010/main" val="3948648660"/>
              </p:ext>
            </p:extLst>
          </p:nvPr>
        </p:nvGraphicFramePr>
        <p:xfrm>
          <a:off x="755576" y="2132856"/>
          <a:ext cx="8077200" cy="4354164"/>
        </p:xfrm>
        <a:graphic>
          <a:graphicData uri="http://schemas.openxmlformats.org/drawingml/2006/table">
            <a:tbl>
              <a:tblPr/>
              <a:tblGrid>
                <a:gridCol w="2590800"/>
                <a:gridCol w="5486400"/>
              </a:tblGrid>
              <a:tr h="5172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Functional Property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Food System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7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Solubility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Beverages, Protein concentrates/isolates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8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Water-binding and holding ability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Muscle foods, cheese, yogurt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1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Gelation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Muscle foods, eggs, yogurt, gelatin, tofu, baked goods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7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Emulsification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Salad dressing, mayonnaise, ice cream, gravy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1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Foaming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Meringues, whipped toppings, angel cake, marshmallows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3472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844824"/>
            <a:ext cx="7992888" cy="3927229"/>
          </a:xfrm>
          <a:prstGeom prst="rect">
            <a:avLst/>
          </a:prstGeom>
        </p:spPr>
        <p:txBody>
          <a:bodyPr wrap="square">
            <a:spAutoFit/>
          </a:bodyPr>
          <a:lstStyle/>
          <a:p>
            <a:pPr marL="365760" lvl="0" indent="-365760">
              <a:lnSpc>
                <a:spcPct val="90000"/>
              </a:lnSpc>
              <a:spcBef>
                <a:spcPct val="20000"/>
              </a:spcBef>
              <a:buClr>
                <a:srgbClr val="94C600"/>
              </a:buClr>
              <a:buFont typeface="Wingdings" pitchFamily="2" charset="2"/>
              <a:buChar char=""/>
            </a:pPr>
            <a:r>
              <a:rPr lang="en-US" altLang="en-US" sz="2800" dirty="0">
                <a:solidFill>
                  <a:srgbClr val="FF0000"/>
                </a:solidFill>
              </a:rPr>
              <a:t>Protein based fat substitutes </a:t>
            </a:r>
            <a:r>
              <a:rPr lang="en-US" altLang="en-US" sz="2800" dirty="0">
                <a:solidFill>
                  <a:prstClr val="black">
                    <a:lumMod val="85000"/>
                    <a:lumOff val="15000"/>
                  </a:prstClr>
                </a:solidFill>
              </a:rPr>
              <a:t>(e.g. </a:t>
            </a:r>
            <a:r>
              <a:rPr lang="en-US" altLang="en-US" sz="2800" dirty="0" err="1">
                <a:solidFill>
                  <a:prstClr val="black">
                    <a:lumMod val="85000"/>
                    <a:lumOff val="15000"/>
                  </a:prstClr>
                </a:solidFill>
              </a:rPr>
              <a:t>Simplesse</a:t>
            </a:r>
            <a:r>
              <a:rPr lang="en-US" altLang="en-US" sz="2800" baseline="30000" dirty="0" err="1">
                <a:solidFill>
                  <a:prstClr val="black">
                    <a:lumMod val="85000"/>
                    <a:lumOff val="15000"/>
                  </a:prstClr>
                </a:solidFill>
              </a:rPr>
              <a:t>TM</a:t>
            </a:r>
            <a:r>
              <a:rPr lang="en-US" altLang="en-US" sz="2800" dirty="0">
                <a:solidFill>
                  <a:prstClr val="black">
                    <a:lumMod val="85000"/>
                    <a:lumOff val="15000"/>
                  </a:prstClr>
                </a:solidFill>
              </a:rPr>
              <a:t> </a:t>
            </a:r>
            <a:r>
              <a:rPr lang="en-US" altLang="en-US" sz="2800" dirty="0" smtClean="0">
                <a:solidFill>
                  <a:prstClr val="black">
                    <a:lumMod val="85000"/>
                    <a:lumOff val="15000"/>
                  </a:prstClr>
                </a:solidFill>
              </a:rPr>
              <a:t>)</a:t>
            </a:r>
          </a:p>
          <a:p>
            <a:pPr marL="365760" lvl="0" indent="-365760">
              <a:lnSpc>
                <a:spcPct val="90000"/>
              </a:lnSpc>
              <a:spcBef>
                <a:spcPct val="20000"/>
              </a:spcBef>
              <a:buClr>
                <a:srgbClr val="94C600"/>
              </a:buClr>
              <a:buFont typeface="Wingdings" pitchFamily="2" charset="2"/>
              <a:buChar char=""/>
            </a:pPr>
            <a:endParaRPr lang="en-US" altLang="en-US" sz="2800" dirty="0">
              <a:solidFill>
                <a:prstClr val="black">
                  <a:lumMod val="85000"/>
                  <a:lumOff val="15000"/>
                </a:prstClr>
              </a:solidFill>
            </a:endParaRPr>
          </a:p>
          <a:p>
            <a:pPr marL="777240" lvl="1" indent="-365760">
              <a:lnSpc>
                <a:spcPct val="90000"/>
              </a:lnSpc>
              <a:spcBef>
                <a:spcPct val="20000"/>
              </a:spcBef>
              <a:buClr>
                <a:srgbClr val="94C600"/>
              </a:buClr>
              <a:buFont typeface="Wingdings" pitchFamily="2" charset="2"/>
              <a:buChar char=""/>
            </a:pPr>
            <a:r>
              <a:rPr lang="en-US" altLang="en-US" sz="2800" dirty="0">
                <a:solidFill>
                  <a:prstClr val="black">
                    <a:lumMod val="85000"/>
                    <a:lumOff val="15000"/>
                  </a:prstClr>
                </a:solidFill>
              </a:rPr>
              <a:t>Milk or egg proteins </a:t>
            </a:r>
            <a:r>
              <a:rPr lang="en-US" altLang="en-US" sz="2800" dirty="0">
                <a:solidFill>
                  <a:srgbClr val="FF0000"/>
                </a:solidFill>
              </a:rPr>
              <a:t>heat denatured and mechanically </a:t>
            </a:r>
            <a:r>
              <a:rPr lang="en-US" altLang="en-US" sz="2800" dirty="0" smtClean="0">
                <a:solidFill>
                  <a:srgbClr val="FF0000"/>
                </a:solidFill>
              </a:rPr>
              <a:t>sheared</a:t>
            </a:r>
            <a:r>
              <a:rPr lang="en-US" altLang="en-US" sz="2800" smtClean="0">
                <a:solidFill>
                  <a:prstClr val="black">
                    <a:lumMod val="85000"/>
                    <a:lumOff val="15000"/>
                  </a:prstClr>
                </a:solidFill>
              </a:rPr>
              <a:t>: On </a:t>
            </a:r>
            <a:r>
              <a:rPr lang="en-US" altLang="en-US" sz="2800" dirty="0">
                <a:solidFill>
                  <a:prstClr val="black">
                    <a:lumMod val="85000"/>
                    <a:lumOff val="15000"/>
                  </a:prstClr>
                </a:solidFill>
              </a:rPr>
              <a:t>cooling they form small globular particles that have the same mouthfeel and juiciness as </a:t>
            </a:r>
            <a:r>
              <a:rPr lang="en-US" altLang="en-US" sz="2800" dirty="0" smtClean="0">
                <a:solidFill>
                  <a:prstClr val="black">
                    <a:lumMod val="85000"/>
                    <a:lumOff val="15000"/>
                  </a:prstClr>
                </a:solidFill>
              </a:rPr>
              <a:t>fat.</a:t>
            </a:r>
          </a:p>
          <a:p>
            <a:pPr marL="777240" lvl="1" indent="-365760">
              <a:lnSpc>
                <a:spcPct val="90000"/>
              </a:lnSpc>
              <a:spcBef>
                <a:spcPct val="20000"/>
              </a:spcBef>
              <a:buClr>
                <a:srgbClr val="94C600"/>
              </a:buClr>
              <a:buFont typeface="Wingdings" pitchFamily="2" charset="2"/>
              <a:buChar char=""/>
            </a:pPr>
            <a:endParaRPr lang="en-US" altLang="en-US" sz="2800" dirty="0">
              <a:solidFill>
                <a:prstClr val="black">
                  <a:lumMod val="85000"/>
                  <a:lumOff val="15000"/>
                </a:prstClr>
              </a:solidFill>
            </a:endParaRPr>
          </a:p>
          <a:p>
            <a:pPr marL="777240" lvl="1" indent="-365760">
              <a:lnSpc>
                <a:spcPct val="90000"/>
              </a:lnSpc>
              <a:spcBef>
                <a:spcPct val="20000"/>
              </a:spcBef>
              <a:buClr>
                <a:srgbClr val="94C600"/>
              </a:buClr>
              <a:buFont typeface="Wingdings" pitchFamily="2" charset="2"/>
              <a:buChar char=""/>
            </a:pPr>
            <a:r>
              <a:rPr lang="en-US" altLang="en-US" sz="2800" dirty="0" err="1">
                <a:solidFill>
                  <a:prstClr val="black">
                    <a:lumMod val="85000"/>
                    <a:lumOff val="15000"/>
                  </a:prstClr>
                </a:solidFill>
              </a:rPr>
              <a:t>Simplesse</a:t>
            </a:r>
            <a:r>
              <a:rPr lang="en-US" altLang="en-US" sz="2800" baseline="30000" dirty="0" err="1">
                <a:solidFill>
                  <a:prstClr val="black">
                    <a:lumMod val="85000"/>
                    <a:lumOff val="15000"/>
                  </a:prstClr>
                </a:solidFill>
              </a:rPr>
              <a:t>TM</a:t>
            </a:r>
            <a:r>
              <a:rPr lang="en-US" altLang="en-US" sz="2800" dirty="0">
                <a:solidFill>
                  <a:prstClr val="black">
                    <a:lumMod val="85000"/>
                    <a:lumOff val="15000"/>
                  </a:prstClr>
                </a:solidFill>
              </a:rPr>
              <a:t> is very sensitive to high heat – limits its use in processing</a:t>
            </a:r>
          </a:p>
        </p:txBody>
      </p:sp>
      <p:sp>
        <p:nvSpPr>
          <p:cNvPr id="4" name="Rectangle 3"/>
          <p:cNvSpPr/>
          <p:nvPr/>
        </p:nvSpPr>
        <p:spPr>
          <a:xfrm>
            <a:off x="2627784" y="548680"/>
            <a:ext cx="5490606" cy="480131"/>
          </a:xfrm>
          <a:prstGeom prst="rect">
            <a:avLst/>
          </a:prstGeom>
        </p:spPr>
        <p:txBody>
          <a:bodyPr wrap="none">
            <a:spAutoFit/>
          </a:bodyPr>
          <a:lstStyle/>
          <a:p>
            <a:pPr marL="596900" indent="-514350">
              <a:lnSpc>
                <a:spcPct val="90000"/>
              </a:lnSpc>
              <a:buSzPct val="100000"/>
              <a:buFont typeface="Gill Sans MT" pitchFamily="34" charset="0"/>
              <a:buAutoNum type="arabicPeriod" startAt="3"/>
            </a:pPr>
            <a:r>
              <a:rPr lang="en-US" altLang="en-US" sz="2800" b="1" dirty="0" smtClean="0"/>
              <a:t>Physical modification (cont.)</a:t>
            </a:r>
          </a:p>
        </p:txBody>
      </p:sp>
    </p:spTree>
    <p:extLst>
      <p:ext uri="{BB962C8B-B14F-4D97-AF65-F5344CB8AC3E}">
        <p14:creationId xmlns:p14="http://schemas.microsoft.com/office/powerpoint/2010/main" val="1495735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6712"/>
            <a:ext cx="695739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838200" y="1676400"/>
            <a:ext cx="7705725" cy="4392613"/>
          </a:xfrm>
        </p:spPr>
        <p:txBody>
          <a:bodyPr>
            <a:noAutofit/>
          </a:bodyPr>
          <a:lstStyle/>
          <a:p>
            <a:pPr marL="0" indent="0" eaLnBrk="1" hangingPunct="1">
              <a:buNone/>
              <a:defRPr/>
            </a:pPr>
            <a:r>
              <a:rPr lang="en-US" sz="2800" b="1" dirty="0" smtClean="0">
                <a:latin typeface="Arial" panose="020B0604020202020204" pitchFamily="34" charset="0"/>
                <a:cs typeface="Arial" panose="020B0604020202020204" pitchFamily="34" charset="0"/>
              </a:rPr>
              <a:t>Water binding</a:t>
            </a:r>
          </a:p>
          <a:p>
            <a:pPr marL="514350" indent="-514350" eaLnBrk="1" hangingPunct="1">
              <a:buFont typeface="+mj-lt"/>
              <a:buAutoNum type="romanUcPeriod" startAt="3"/>
              <a:defRPr/>
            </a:pPr>
            <a:endParaRPr lang="en-US" sz="2800" b="1" dirty="0" smtClean="0">
              <a:latin typeface="Arial" panose="020B0604020202020204" pitchFamily="34" charset="0"/>
              <a:cs typeface="Arial" panose="020B0604020202020204" pitchFamily="34" charset="0"/>
            </a:endParaRPr>
          </a:p>
          <a:p>
            <a:pPr marL="655638" lvl="1" indent="-381000" eaLnBrk="1" hangingPunct="1">
              <a:defRPr/>
            </a:pPr>
            <a:r>
              <a:rPr lang="en-US" sz="2800" dirty="0" smtClean="0">
                <a:latin typeface="Arial" panose="020B0604020202020204" pitchFamily="34" charset="0"/>
                <a:cs typeface="Arial" panose="020B0604020202020204" pitchFamily="34" charset="0"/>
              </a:rPr>
              <a:t>The ability of foods to take up and/or hold water is of paramount importance to the food industry.</a:t>
            </a:r>
            <a:endParaRPr lang="en-US" sz="2800" dirty="0">
              <a:latin typeface="Arial" panose="020B0604020202020204" pitchFamily="34" charset="0"/>
              <a:cs typeface="Arial" panose="020B0604020202020204" pitchFamily="34" charset="0"/>
            </a:endParaRPr>
          </a:p>
          <a:p>
            <a:pPr marL="800100" lvl="1" indent="-342900" eaLnBrk="1" hangingPunct="1">
              <a:defRPr/>
            </a:pPr>
            <a:r>
              <a:rPr lang="en-US" sz="2800" dirty="0" smtClean="0">
                <a:latin typeface="Arial" panose="020B0604020202020204" pitchFamily="34" charset="0"/>
                <a:cs typeface="Arial" panose="020B0604020202020204" pitchFamily="34" charset="0"/>
                <a:sym typeface="Wingdings" pitchFamily="2" charset="2"/>
              </a:rPr>
              <a:t>More H</a:t>
            </a:r>
            <a:r>
              <a:rPr lang="en-US" sz="2800" baseline="-25000" dirty="0" smtClean="0">
                <a:latin typeface="Arial" panose="020B0604020202020204" pitchFamily="34" charset="0"/>
                <a:cs typeface="Arial" panose="020B0604020202020204" pitchFamily="34" charset="0"/>
                <a:sym typeface="Wingdings" pitchFamily="2" charset="2"/>
              </a:rPr>
              <a:t>2</a:t>
            </a:r>
            <a:r>
              <a:rPr lang="en-US" sz="2800" dirty="0" smtClean="0">
                <a:latin typeface="Arial" panose="020B0604020202020204" pitchFamily="34" charset="0"/>
                <a:cs typeface="Arial" panose="020B0604020202020204" pitchFamily="34" charset="0"/>
                <a:sym typeface="Wingdings" pitchFamily="2" charset="2"/>
              </a:rPr>
              <a:t>O = Higher product yield = Higher financial benefit.</a:t>
            </a:r>
          </a:p>
          <a:p>
            <a:pPr marL="800100" lvl="1" indent="-342900" eaLnBrk="1" hangingPunct="1">
              <a:defRPr/>
            </a:pPr>
            <a:r>
              <a:rPr lang="en-US" sz="2800" dirty="0" smtClean="0">
                <a:latin typeface="Arial" panose="020B0604020202020204" pitchFamily="34" charset="0"/>
                <a:cs typeface="Arial" panose="020B0604020202020204" pitchFamily="34" charset="0"/>
                <a:sym typeface="Wingdings" pitchFamily="2" charset="2"/>
              </a:rPr>
              <a:t>Product quality may also be better, more juiciness.</a:t>
            </a:r>
          </a:p>
        </p:txBody>
      </p:sp>
      <p:sp>
        <p:nvSpPr>
          <p:cNvPr id="4" name="Rectangle 3"/>
          <p:cNvSpPr/>
          <p:nvPr/>
        </p:nvSpPr>
        <p:spPr>
          <a:xfrm>
            <a:off x="1371600" y="304800"/>
            <a:ext cx="6227154" cy="1175706"/>
          </a:xfrm>
          <a:prstGeom prst="rect">
            <a:avLst/>
          </a:prstGeom>
        </p:spPr>
        <p:txBody>
          <a:bodyPr wrap="none">
            <a:spAutoFit/>
          </a:bodyPr>
          <a:lstStyle/>
          <a:p>
            <a:pPr lvl="0" fontAlgn="base">
              <a:spcBef>
                <a:spcPct val="20000"/>
              </a:spcBef>
              <a:spcAft>
                <a:spcPct val="0"/>
              </a:spcAft>
              <a:buClr>
                <a:schemeClr val="hlink"/>
              </a:buClr>
              <a:buSzPct val="70000"/>
            </a:pPr>
            <a:r>
              <a:rPr kumimoji="0" lang="en-US" sz="3200" i="0" u="none" strike="noStrike" cap="none" normalizeH="0" baseline="0" dirty="0" smtClean="0">
                <a:ln>
                  <a:noFill/>
                </a:ln>
                <a:effectLst/>
                <a:latin typeface="Arial" charset="0"/>
              </a:rPr>
              <a:t>Functional properties: </a:t>
            </a:r>
          </a:p>
          <a:p>
            <a:pPr lvl="0" fontAlgn="base">
              <a:spcBef>
                <a:spcPct val="20000"/>
              </a:spcBef>
              <a:spcAft>
                <a:spcPct val="0"/>
              </a:spcAft>
              <a:buClr>
                <a:schemeClr val="hlink"/>
              </a:buClr>
              <a:buSzPct val="70000"/>
            </a:pPr>
            <a:r>
              <a:rPr kumimoji="0" lang="en-US" sz="3200" b="0" i="0" u="none" strike="noStrike" cap="none" normalizeH="0" baseline="0" dirty="0" smtClean="0">
                <a:ln>
                  <a:noFill/>
                </a:ln>
                <a:solidFill>
                  <a:srgbClr val="FF0000"/>
                </a:solidFill>
                <a:effectLst/>
                <a:latin typeface="Arial" charset="0"/>
              </a:rPr>
              <a:t>Water</a:t>
            </a:r>
            <a:r>
              <a:rPr kumimoji="0" lang="bg-BG"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smtClean="0">
                <a:ln>
                  <a:noFill/>
                </a:ln>
                <a:solidFill>
                  <a:srgbClr val="FF0000"/>
                </a:solidFill>
                <a:effectLst/>
                <a:latin typeface="Arial" charset="0"/>
              </a:rPr>
              <a:t>binding</a:t>
            </a:r>
            <a:r>
              <a:rPr lang="en-US" sz="3200" dirty="0" smtClean="0">
                <a:solidFill>
                  <a:srgbClr val="FF0000"/>
                </a:solidFill>
                <a:latin typeface="Arial" charset="0"/>
              </a:rPr>
              <a:t>- and </a:t>
            </a:r>
            <a:r>
              <a:rPr kumimoji="0" lang="en-US" sz="3200" b="0" i="0" u="none" strike="noStrike" cap="none" normalizeH="0" baseline="0" dirty="0" smtClean="0">
                <a:ln>
                  <a:noFill/>
                </a:ln>
                <a:solidFill>
                  <a:srgbClr val="FF0000"/>
                </a:solidFill>
                <a:effectLst/>
                <a:latin typeface="Arial" charset="0"/>
              </a:rPr>
              <a:t>holding ability</a:t>
            </a:r>
          </a:p>
        </p:txBody>
      </p:sp>
    </p:spTree>
    <p:extLst>
      <p:ext uri="{BB962C8B-B14F-4D97-AF65-F5344CB8AC3E}">
        <p14:creationId xmlns:p14="http://schemas.microsoft.com/office/powerpoint/2010/main" val="48372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616233">
            <a:off x="6388894" y="5220494"/>
            <a:ext cx="13160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8"/>
          <p:cNvPicPr>
            <a:picLocks noChangeAspect="1" noChangeArrowheads="1"/>
          </p:cNvPicPr>
          <p:nvPr/>
        </p:nvPicPr>
        <p:blipFill>
          <a:blip r:embed="rId4">
            <a:extLst>
              <a:ext uri="{28A0092B-C50C-407E-A947-70E740481C1C}">
                <a14:useLocalDpi xmlns:a14="http://schemas.microsoft.com/office/drawing/2010/main" val="0"/>
              </a:ext>
            </a:extLst>
          </a:blip>
          <a:srcRect l="3773" t="5733" r="4440" b="9106"/>
          <a:stretch>
            <a:fillRect/>
          </a:stretch>
        </p:blipFill>
        <p:spPr bwMode="auto">
          <a:xfrm rot="6014012">
            <a:off x="4111625" y="5116513"/>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723821">
            <a:off x="6387306" y="2769394"/>
            <a:ext cx="17113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014012">
            <a:off x="1357313" y="5026025"/>
            <a:ext cx="1184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014012">
            <a:off x="1144588" y="28829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014012">
            <a:off x="3967956" y="2872582"/>
            <a:ext cx="1316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2" name="Picture 2" descr="j015854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3038" y="5116513"/>
            <a:ext cx="1316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Line 4"/>
          <p:cNvSpPr>
            <a:spLocks noChangeShapeType="1"/>
          </p:cNvSpPr>
          <p:nvPr/>
        </p:nvSpPr>
        <p:spPr bwMode="auto">
          <a:xfrm flipH="1">
            <a:off x="2408238" y="32766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54" name="Line 6"/>
          <p:cNvSpPr>
            <a:spLocks noChangeShapeType="1"/>
          </p:cNvSpPr>
          <p:nvPr/>
        </p:nvSpPr>
        <p:spPr bwMode="auto">
          <a:xfrm>
            <a:off x="1798638" y="4114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55" name="Text Box 8"/>
          <p:cNvSpPr txBox="1">
            <a:spLocks noChangeArrowheads="1"/>
          </p:cNvSpPr>
          <p:nvPr/>
        </p:nvSpPr>
        <p:spPr bwMode="auto">
          <a:xfrm>
            <a:off x="2789238" y="290671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Salt brine</a:t>
            </a:r>
          </a:p>
        </p:txBody>
      </p:sp>
      <p:sp>
        <p:nvSpPr>
          <p:cNvPr id="82956" name="Text Box 9"/>
          <p:cNvSpPr txBox="1">
            <a:spLocks noChangeArrowheads="1"/>
          </p:cNvSpPr>
          <p:nvPr/>
        </p:nvSpPr>
        <p:spPr bwMode="auto">
          <a:xfrm>
            <a:off x="1874838" y="435451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Cook</a:t>
            </a:r>
          </a:p>
        </p:txBody>
      </p:sp>
      <p:sp>
        <p:nvSpPr>
          <p:cNvPr id="82957" name="Text Box 10"/>
          <p:cNvSpPr txBox="1">
            <a:spLocks noChangeArrowheads="1"/>
          </p:cNvSpPr>
          <p:nvPr/>
        </p:nvSpPr>
        <p:spPr bwMode="auto">
          <a:xfrm>
            <a:off x="3942821" y="6153150"/>
            <a:ext cx="1482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dirty="0">
                <a:solidFill>
                  <a:prstClr val="black"/>
                </a:solidFill>
                <a:latin typeface="Arial" charset="0"/>
              </a:rPr>
              <a:t>10% reduction</a:t>
            </a:r>
          </a:p>
        </p:txBody>
      </p:sp>
      <p:sp>
        <p:nvSpPr>
          <p:cNvPr id="82958" name="Line 11"/>
          <p:cNvSpPr>
            <a:spLocks noChangeShapeType="1"/>
          </p:cNvSpPr>
          <p:nvPr/>
        </p:nvSpPr>
        <p:spPr bwMode="auto">
          <a:xfrm>
            <a:off x="5075238" y="32766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59" name="Text Box 12"/>
          <p:cNvSpPr txBox="1">
            <a:spLocks noChangeArrowheads="1"/>
          </p:cNvSpPr>
          <p:nvPr/>
        </p:nvSpPr>
        <p:spPr bwMode="auto">
          <a:xfrm>
            <a:off x="4999038" y="290671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Salt brine</a:t>
            </a:r>
          </a:p>
        </p:txBody>
      </p:sp>
      <p:sp>
        <p:nvSpPr>
          <p:cNvPr id="82960" name="Text Box 13"/>
          <p:cNvSpPr txBox="1">
            <a:spLocks noChangeArrowheads="1"/>
          </p:cNvSpPr>
          <p:nvPr/>
        </p:nvSpPr>
        <p:spPr bwMode="auto">
          <a:xfrm>
            <a:off x="4999038" y="3289300"/>
            <a:ext cx="1550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sym typeface="ZapfDingbats" pitchFamily="82" charset="2"/>
              </a:rPr>
              <a:t> phosphate</a:t>
            </a:r>
            <a:endParaRPr lang="en-US" altLang="en-US" sz="1600" baseline="30000">
              <a:solidFill>
                <a:prstClr val="black"/>
              </a:solidFill>
              <a:latin typeface="Arial" charset="0"/>
              <a:sym typeface="ZapfDingbats" pitchFamily="82" charset="2"/>
            </a:endParaRPr>
          </a:p>
        </p:txBody>
      </p:sp>
      <p:sp>
        <p:nvSpPr>
          <p:cNvPr id="82961" name="Line 15"/>
          <p:cNvSpPr>
            <a:spLocks noChangeShapeType="1"/>
          </p:cNvSpPr>
          <p:nvPr/>
        </p:nvSpPr>
        <p:spPr bwMode="auto">
          <a:xfrm>
            <a:off x="7056438" y="4343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62" name="Text Box 17"/>
          <p:cNvSpPr txBox="1">
            <a:spLocks noChangeArrowheads="1"/>
          </p:cNvSpPr>
          <p:nvPr/>
        </p:nvSpPr>
        <p:spPr bwMode="auto">
          <a:xfrm>
            <a:off x="6294438" y="443071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Cook</a:t>
            </a:r>
          </a:p>
        </p:txBody>
      </p:sp>
      <p:sp>
        <p:nvSpPr>
          <p:cNvPr id="82963" name="Text Box 18"/>
          <p:cNvSpPr txBox="1">
            <a:spLocks noChangeArrowheads="1"/>
          </p:cNvSpPr>
          <p:nvPr/>
        </p:nvSpPr>
        <p:spPr bwMode="auto">
          <a:xfrm>
            <a:off x="6180138" y="6381750"/>
            <a:ext cx="1595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100% reduction</a:t>
            </a:r>
          </a:p>
        </p:txBody>
      </p:sp>
      <p:sp>
        <p:nvSpPr>
          <p:cNvPr id="82964" name="Text Box 19"/>
          <p:cNvSpPr txBox="1">
            <a:spLocks noChangeArrowheads="1"/>
          </p:cNvSpPr>
          <p:nvPr/>
        </p:nvSpPr>
        <p:spPr bwMode="auto">
          <a:xfrm>
            <a:off x="2408238" y="3363913"/>
            <a:ext cx="168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sym typeface="ZapfDingbats" pitchFamily="82" charset="2"/>
              </a:rPr>
              <a:t>some phosphate</a:t>
            </a:r>
            <a:endParaRPr lang="en-US" altLang="en-US" sz="1600" baseline="30000">
              <a:solidFill>
                <a:prstClr val="black"/>
              </a:solidFill>
              <a:latin typeface="Arial" charset="0"/>
              <a:sym typeface="ZapfDingbats" pitchFamily="82" charset="2"/>
            </a:endParaRPr>
          </a:p>
        </p:txBody>
      </p:sp>
      <p:sp>
        <p:nvSpPr>
          <p:cNvPr id="82965" name="Line 20"/>
          <p:cNvSpPr>
            <a:spLocks noChangeShapeType="1"/>
          </p:cNvSpPr>
          <p:nvPr/>
        </p:nvSpPr>
        <p:spPr bwMode="auto">
          <a:xfrm>
            <a:off x="4541838" y="4114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66" name="Text Box 21"/>
          <p:cNvSpPr txBox="1">
            <a:spLocks noChangeArrowheads="1"/>
          </p:cNvSpPr>
          <p:nvPr/>
        </p:nvSpPr>
        <p:spPr bwMode="auto">
          <a:xfrm>
            <a:off x="4618038" y="435451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dirty="0">
                <a:solidFill>
                  <a:prstClr val="black"/>
                </a:solidFill>
                <a:latin typeface="Arial" charset="0"/>
              </a:rPr>
              <a:t>Cook</a:t>
            </a:r>
          </a:p>
        </p:txBody>
      </p:sp>
      <p:sp>
        <p:nvSpPr>
          <p:cNvPr id="82967" name="Text Box 23"/>
          <p:cNvSpPr txBox="1">
            <a:spLocks noChangeArrowheads="1"/>
          </p:cNvSpPr>
          <p:nvPr/>
        </p:nvSpPr>
        <p:spPr bwMode="auto">
          <a:xfrm>
            <a:off x="1016087" y="6213475"/>
            <a:ext cx="1482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dirty="0">
                <a:solidFill>
                  <a:prstClr val="black"/>
                </a:solidFill>
                <a:latin typeface="Arial" charset="0"/>
              </a:rPr>
              <a:t>30% reduction</a:t>
            </a:r>
          </a:p>
        </p:txBody>
      </p:sp>
      <p:pic>
        <p:nvPicPr>
          <p:cNvPr id="82968" name="Picture 24" descr="j019936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524098">
            <a:off x="7743825" y="2257425"/>
            <a:ext cx="3667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9" name="Picture 25" descr="j019936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107613">
            <a:off x="1209675" y="2409825"/>
            <a:ext cx="3762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0" name="Text Box 26"/>
          <p:cNvSpPr txBox="1">
            <a:spLocks noChangeArrowheads="1"/>
          </p:cNvSpPr>
          <p:nvPr/>
        </p:nvSpPr>
        <p:spPr bwMode="auto">
          <a:xfrm>
            <a:off x="1189085" y="165099"/>
            <a:ext cx="759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000" dirty="0">
                <a:solidFill>
                  <a:prstClr val="black"/>
                </a:solidFill>
                <a:latin typeface="Arial" charset="0"/>
              </a:rPr>
              <a:t>Phosphate salts (in combination with </a:t>
            </a:r>
            <a:r>
              <a:rPr lang="en-US" altLang="en-US" sz="2000" dirty="0" err="1">
                <a:solidFill>
                  <a:prstClr val="black"/>
                </a:solidFill>
                <a:latin typeface="Arial" charset="0"/>
              </a:rPr>
              <a:t>NaCl</a:t>
            </a:r>
            <a:r>
              <a:rPr lang="en-US" altLang="en-US" sz="2000" dirty="0">
                <a:solidFill>
                  <a:prstClr val="black"/>
                </a:solidFill>
                <a:latin typeface="Arial" charset="0"/>
              </a:rPr>
              <a:t>) are frequently used in food processing to make food proteins bind and hold more water</a:t>
            </a:r>
          </a:p>
        </p:txBody>
      </p:sp>
      <p:sp>
        <p:nvSpPr>
          <p:cNvPr id="2" name="Slide Number Placeholder 1"/>
          <p:cNvSpPr>
            <a:spLocks noGrp="1"/>
          </p:cNvSpPr>
          <p:nvPr>
            <p:ph type="sldNum" sz="quarter" idx="12"/>
          </p:nvPr>
        </p:nvSpPr>
        <p:spPr/>
        <p:txBody>
          <a:bodyPr/>
          <a:lstStyle/>
          <a:p>
            <a:pPr>
              <a:defRPr/>
            </a:pPr>
            <a:fld id="{AF7616DA-5A4D-4903-B7F1-C66D9E316D7F}" type="slidenum">
              <a:rPr lang="en-US">
                <a:solidFill>
                  <a:srgbClr val="3E3D2D"/>
                </a:solidFill>
              </a:rPr>
              <a:pPr>
                <a:defRPr/>
              </a:pPr>
              <a:t>6</a:t>
            </a:fld>
            <a:endParaRPr lang="en-US">
              <a:solidFill>
                <a:srgbClr val="3E3D2D"/>
              </a:solidFill>
            </a:endParaRPr>
          </a:p>
        </p:txBody>
      </p:sp>
      <p:graphicFrame>
        <p:nvGraphicFramePr>
          <p:cNvPr id="82972" name="Object 2"/>
          <p:cNvGraphicFramePr>
            <a:graphicFrameLocks noChangeAspect="1"/>
          </p:cNvGraphicFramePr>
          <p:nvPr/>
        </p:nvGraphicFramePr>
        <p:xfrm>
          <a:off x="2733675" y="871538"/>
          <a:ext cx="4545013" cy="1719262"/>
        </p:xfrm>
        <a:graphic>
          <a:graphicData uri="http://schemas.openxmlformats.org/presentationml/2006/ole">
            <mc:AlternateContent xmlns:mc="http://schemas.openxmlformats.org/markup-compatibility/2006">
              <mc:Choice xmlns:v="urn:schemas-microsoft-com:vml" Requires="v">
                <p:oleObj spid="_x0000_s11270" name="ChemSketch" r:id="rId7" imgW="4544568" imgH="1719072" progId="">
                  <p:embed/>
                </p:oleObj>
              </mc:Choice>
              <mc:Fallback>
                <p:oleObj name="ChemSketch" r:id="rId7" imgW="4544568" imgH="171907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675" y="871538"/>
                        <a:ext cx="4545013" cy="171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545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4294967295"/>
          </p:nvPr>
        </p:nvSpPr>
        <p:spPr>
          <a:xfrm>
            <a:off x="467544" y="1556792"/>
            <a:ext cx="8101012" cy="4767808"/>
          </a:xfrm>
        </p:spPr>
        <p:txBody>
          <a:bodyPr>
            <a:noAutofit/>
          </a:bodyPr>
          <a:lstStyle/>
          <a:p>
            <a:pPr lvl="1"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1. </a:t>
            </a:r>
            <a:r>
              <a:rPr lang="en-US" altLang="en-US" sz="2400" dirty="0" smtClean="0">
                <a:solidFill>
                  <a:srgbClr val="FF0000"/>
                </a:solidFill>
                <a:latin typeface="Arial" panose="020B0604020202020204" pitchFamily="34" charset="0"/>
                <a:cs typeface="Arial" panose="020B0604020202020204" pitchFamily="34" charset="0"/>
              </a:rPr>
              <a:t>Protein type</a:t>
            </a:r>
          </a:p>
          <a:p>
            <a:pPr lvl="2" eaLnBrk="1" hangingPunct="1"/>
            <a:r>
              <a:rPr lang="en-US" altLang="en-US" sz="2400" dirty="0" smtClean="0">
                <a:latin typeface="Arial" panose="020B0604020202020204" pitchFamily="34" charset="0"/>
                <a:cs typeface="Arial" panose="020B0604020202020204" pitchFamily="34" charset="0"/>
              </a:rPr>
              <a:t>More hydrophobic = less water uptake/binding</a:t>
            </a:r>
          </a:p>
          <a:p>
            <a:pPr lvl="2" eaLnBrk="1" hangingPunct="1"/>
            <a:r>
              <a:rPr lang="en-US" altLang="en-US" sz="2400" dirty="0" smtClean="0">
                <a:latin typeface="Arial" panose="020B0604020202020204" pitchFamily="34" charset="0"/>
                <a:cs typeface="Arial" panose="020B0604020202020204" pitchFamily="34" charset="0"/>
              </a:rPr>
              <a:t>More hydrophilic = more water uptake/binding</a:t>
            </a:r>
          </a:p>
          <a:p>
            <a:pPr lvl="1"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2. </a:t>
            </a:r>
            <a:r>
              <a:rPr lang="en-US" altLang="en-US" sz="2400" dirty="0" smtClean="0">
                <a:solidFill>
                  <a:srgbClr val="FF0000"/>
                </a:solidFill>
                <a:latin typeface="Arial" panose="020B0604020202020204" pitchFamily="34" charset="0"/>
                <a:cs typeface="Arial" panose="020B0604020202020204" pitchFamily="34" charset="0"/>
              </a:rPr>
              <a:t>Protein concentration</a:t>
            </a:r>
          </a:p>
          <a:p>
            <a:pPr lvl="2" eaLnBrk="1" hangingPunct="1"/>
            <a:r>
              <a:rPr lang="en-US" altLang="en-US" sz="2400" dirty="0" smtClean="0">
                <a:latin typeface="Arial" panose="020B0604020202020204" pitchFamily="34" charset="0"/>
                <a:cs typeface="Arial" panose="020B0604020202020204" pitchFamily="34" charset="0"/>
              </a:rPr>
              <a:t>More concentrated = more water uptake</a:t>
            </a:r>
          </a:p>
          <a:p>
            <a:pPr lvl="1"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3. </a:t>
            </a:r>
            <a:r>
              <a:rPr lang="en-US" altLang="en-US" sz="2400" dirty="0" smtClean="0">
                <a:solidFill>
                  <a:srgbClr val="FF0000"/>
                </a:solidFill>
                <a:latin typeface="Arial" panose="020B0604020202020204" pitchFamily="34" charset="0"/>
                <a:cs typeface="Arial" panose="020B0604020202020204" pitchFamily="34" charset="0"/>
              </a:rPr>
              <a:t>Protein denaturation (influence of temperature)</a:t>
            </a:r>
          </a:p>
          <a:p>
            <a:pPr lvl="2" eaLnBrk="1" hangingPunct="1"/>
            <a:r>
              <a:rPr lang="en-US" altLang="en-US" sz="2400" dirty="0" smtClean="0">
                <a:latin typeface="Arial" panose="020B0604020202020204" pitchFamily="34" charset="0"/>
                <a:cs typeface="Arial" panose="020B0604020202020204" pitchFamily="34" charset="0"/>
              </a:rPr>
              <a:t>Depends - if a protein forms a gel on heating (which denatures the proteins) then it would get more water binding </a:t>
            </a:r>
          </a:p>
          <a:p>
            <a:pPr lvl="3" eaLnBrk="1" hangingPunct="1"/>
            <a:r>
              <a:rPr lang="en-US" altLang="en-US" sz="2400" dirty="0" smtClean="0">
                <a:latin typeface="Arial" panose="020B0604020202020204" pitchFamily="34" charset="0"/>
                <a:cs typeface="Arial" panose="020B0604020202020204" pitchFamily="34" charset="0"/>
              </a:rPr>
              <a:t>water would be physically trapped in the gel matrix</a:t>
            </a:r>
          </a:p>
          <a:p>
            <a:pPr lvl="1" eaLnBrk="1" hangingPunct="1"/>
            <a:endParaRPr lang="en-US" altLang="en-US" sz="2400" dirty="0" smtClean="0">
              <a:latin typeface="Arial" panose="020B0604020202020204" pitchFamily="34" charset="0"/>
              <a:cs typeface="Arial" panose="020B0604020202020204" pitchFamily="34" charset="0"/>
            </a:endParaRPr>
          </a:p>
        </p:txBody>
      </p:sp>
      <p:sp>
        <p:nvSpPr>
          <p:cNvPr id="4" name="Rectangle 3"/>
          <p:cNvSpPr/>
          <p:nvPr/>
        </p:nvSpPr>
        <p:spPr>
          <a:xfrm>
            <a:off x="73888" y="457200"/>
            <a:ext cx="9070112" cy="523220"/>
          </a:xfrm>
          <a:prstGeom prst="rect">
            <a:avLst/>
          </a:prstGeom>
        </p:spPr>
        <p:txBody>
          <a:bodyPr wrap="none">
            <a:spAutoFit/>
          </a:bodyPr>
          <a:lstStyle/>
          <a:p>
            <a:r>
              <a:rPr lang="en-US" altLang="en-US" sz="2800" b="1" dirty="0"/>
              <a:t>F</a:t>
            </a:r>
            <a:r>
              <a:rPr lang="en-US" altLang="en-US" sz="2800" b="1" dirty="0" smtClean="0"/>
              <a:t>actors influencing water binding capacity of proteins</a:t>
            </a:r>
          </a:p>
        </p:txBody>
      </p:sp>
    </p:spTree>
    <p:extLst>
      <p:ext uri="{BB962C8B-B14F-4D97-AF65-F5344CB8AC3E}">
        <p14:creationId xmlns:p14="http://schemas.microsoft.com/office/powerpoint/2010/main" val="203868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extLst>
              <p:ext uri="{D42A27DB-BD31-4B8C-83A1-F6EECF244321}">
                <p14:modId xmlns:p14="http://schemas.microsoft.com/office/powerpoint/2010/main" val="3454814842"/>
              </p:ext>
            </p:extLst>
          </p:nvPr>
        </p:nvGraphicFramePr>
        <p:xfrm>
          <a:off x="1403648" y="2265205"/>
          <a:ext cx="6229350" cy="4572000"/>
        </p:xfrm>
        <a:graphic>
          <a:graphicData uri="http://schemas.openxmlformats.org/presentationml/2006/ole">
            <mc:AlternateContent xmlns:mc="http://schemas.openxmlformats.org/markup-compatibility/2006">
              <mc:Choice xmlns:v="urn:schemas-microsoft-com:vml" Requires="v">
                <p:oleObj spid="_x0000_s2072" name="CorelPhotoPaint.Image.7" r:id="rId3" imgW="6391398" imgH="4690881" progId="">
                  <p:embed/>
                </p:oleObj>
              </mc:Choice>
              <mc:Fallback>
                <p:oleObj name="CorelPhotoPaint.Image.7" r:id="rId3" imgW="6391398" imgH="4690881"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65205"/>
                        <a:ext cx="62293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9" name="Text Box 3"/>
          <p:cNvSpPr txBox="1">
            <a:spLocks noChangeArrowheads="1"/>
          </p:cNvSpPr>
          <p:nvPr/>
        </p:nvSpPr>
        <p:spPr bwMode="auto">
          <a:xfrm>
            <a:off x="431800" y="152400"/>
            <a:ext cx="85956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dirty="0">
                <a:latin typeface="Arial" charset="0"/>
              </a:rPr>
              <a:t>Example how thermal denaturation may have an effect on</a:t>
            </a:r>
            <a:br>
              <a:rPr lang="en-US" altLang="en-US" sz="2400" b="1" dirty="0">
                <a:latin typeface="Arial" charset="0"/>
              </a:rPr>
            </a:br>
            <a:r>
              <a:rPr lang="en-US" altLang="en-US" sz="2400" b="1" dirty="0">
                <a:latin typeface="Arial" charset="0"/>
              </a:rPr>
              <a:t>water binding</a:t>
            </a:r>
          </a:p>
        </p:txBody>
      </p:sp>
      <p:sp>
        <p:nvSpPr>
          <p:cNvPr id="80900" name="Text Box 4"/>
          <p:cNvSpPr txBox="1">
            <a:spLocks noChangeArrowheads="1"/>
          </p:cNvSpPr>
          <p:nvPr/>
        </p:nvSpPr>
        <p:spPr bwMode="auto">
          <a:xfrm>
            <a:off x="457200" y="1143000"/>
            <a:ext cx="84564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000" dirty="0">
                <a:latin typeface="Arial" charset="0"/>
              </a:rPr>
              <a:t>SPS = Soy protein isolate </a:t>
            </a:r>
            <a:r>
              <a:rPr lang="en-US" altLang="en-US" sz="2000" dirty="0">
                <a:latin typeface="Arial" charset="0"/>
                <a:sym typeface="Wingdings" pitchFamily="2" charset="2"/>
              </a:rPr>
              <a:t> forms gel on heating</a:t>
            </a:r>
            <a:endParaRPr lang="en-US" altLang="en-US" sz="2000" dirty="0">
              <a:latin typeface="Arial" charset="0"/>
            </a:endParaRPr>
          </a:p>
          <a:p>
            <a:r>
              <a:rPr lang="en-US" altLang="en-US" sz="2000" dirty="0" err="1">
                <a:latin typeface="Arial" charset="0"/>
              </a:rPr>
              <a:t>Caseinate</a:t>
            </a:r>
            <a:r>
              <a:rPr lang="en-US" altLang="en-US" sz="2000" dirty="0">
                <a:latin typeface="Arial" charset="0"/>
              </a:rPr>
              <a:t> = Milk proteins (casein) </a:t>
            </a:r>
            <a:r>
              <a:rPr lang="en-US" altLang="en-US" sz="2000" dirty="0">
                <a:latin typeface="Arial" charset="0"/>
                <a:sym typeface="Wingdings" pitchFamily="2" charset="2"/>
              </a:rPr>
              <a:t> does not gel on heating</a:t>
            </a:r>
            <a:endParaRPr lang="en-US" altLang="en-US" sz="2000" dirty="0">
              <a:latin typeface="Arial" charset="0"/>
            </a:endParaRPr>
          </a:p>
          <a:p>
            <a:r>
              <a:rPr lang="en-US" altLang="en-US" sz="2000" dirty="0">
                <a:latin typeface="Arial" charset="0"/>
              </a:rPr>
              <a:t>WPC = Whey protein concentrate </a:t>
            </a:r>
            <a:r>
              <a:rPr lang="en-US" altLang="en-US" sz="2000" dirty="0">
                <a:latin typeface="Arial" charset="0"/>
                <a:sym typeface="Wingdings" pitchFamily="2" charset="2"/>
              </a:rPr>
              <a:t> forms gel on heating</a:t>
            </a:r>
            <a:endParaRPr lang="en-US" altLang="en-US" sz="2000" dirty="0">
              <a:latin typeface="Arial" charset="0"/>
            </a:endParaRPr>
          </a:p>
          <a:p>
            <a:endParaRPr lang="en-US" altLang="en-US" sz="2000" dirty="0">
              <a:latin typeface="Arial" charset="0"/>
            </a:endParaRPr>
          </a:p>
        </p:txBody>
      </p:sp>
    </p:spTree>
    <p:extLst>
      <p:ext uri="{BB962C8B-B14F-4D97-AF65-F5344CB8AC3E}">
        <p14:creationId xmlns:p14="http://schemas.microsoft.com/office/powerpoint/2010/main" val="186015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830" y="974157"/>
            <a:ext cx="3387466" cy="523220"/>
          </a:xfrm>
          <a:prstGeom prst="rect">
            <a:avLst/>
          </a:prstGeom>
          <a:noFill/>
        </p:spPr>
        <p:txBody>
          <a:bodyPr wrap="none" rtlCol="0">
            <a:spAutoFit/>
          </a:bodyPr>
          <a:lstStyle/>
          <a:p>
            <a:r>
              <a:rPr lang="en-US" sz="2800" dirty="0" smtClean="0"/>
              <a:t>4. Salt concentration</a:t>
            </a:r>
            <a:endParaRPr lang="en-US" sz="2800" dirty="0"/>
          </a:p>
        </p:txBody>
      </p:sp>
      <p:sp>
        <p:nvSpPr>
          <p:cNvPr id="3" name="Rectangle 2"/>
          <p:cNvSpPr/>
          <p:nvPr/>
        </p:nvSpPr>
        <p:spPr>
          <a:xfrm>
            <a:off x="242888" y="1628800"/>
            <a:ext cx="4572000" cy="1046440"/>
          </a:xfrm>
          <a:prstGeom prst="rect">
            <a:avLst/>
          </a:prstGeom>
        </p:spPr>
        <p:txBody>
          <a:bodyPr>
            <a:spAutoFit/>
          </a:bodyPr>
          <a:lstStyle/>
          <a:p>
            <a:pPr marL="1200150" lvl="2" indent="-285750">
              <a:buClr>
                <a:srgbClr val="FF0000"/>
              </a:buClr>
              <a:buFont typeface="Courier New" panose="02070309020205020404" pitchFamily="49" charset="0"/>
              <a:buChar char="o"/>
            </a:pPr>
            <a:r>
              <a:rPr lang="en-US" altLang="en-US" sz="2000" dirty="0">
                <a:latin typeface="Arial" pitchFamily="34" charset="0"/>
                <a:cs typeface="Arial" pitchFamily="34" charset="0"/>
              </a:rPr>
              <a:t>H</a:t>
            </a:r>
            <a:r>
              <a:rPr lang="en-US" altLang="en-US" sz="2000" dirty="0" smtClean="0">
                <a:latin typeface="Arial" pitchFamily="34" charset="0"/>
                <a:cs typeface="Arial" pitchFamily="34" charset="0"/>
              </a:rPr>
              <a:t>ighly protein dependent</a:t>
            </a:r>
          </a:p>
          <a:p>
            <a:pPr lvl="2"/>
            <a:endParaRPr lang="en-US" altLang="en-US" dirty="0" smtClean="0"/>
          </a:p>
          <a:p>
            <a:pPr lvl="3"/>
            <a:r>
              <a:rPr lang="en-US" altLang="en-US" sz="2400" dirty="0" smtClean="0"/>
              <a:t>muscle proteins</a:t>
            </a:r>
          </a:p>
        </p:txBody>
      </p:sp>
      <p:graphicFrame>
        <p:nvGraphicFramePr>
          <p:cNvPr id="4" name="Object 3"/>
          <p:cNvGraphicFramePr>
            <a:graphicFrameLocks noGrp="1" noChangeAspect="1"/>
          </p:cNvGraphicFramePr>
          <p:nvPr/>
        </p:nvGraphicFramePr>
        <p:xfrm>
          <a:off x="4787900" y="1354138"/>
          <a:ext cx="4167188" cy="3038475"/>
        </p:xfrm>
        <a:graphic>
          <a:graphicData uri="http://schemas.openxmlformats.org/presentationml/2006/ole">
            <mc:AlternateContent xmlns:mc="http://schemas.openxmlformats.org/markup-compatibility/2006">
              <mc:Choice xmlns:v="urn:schemas-microsoft-com:vml" Requires="v">
                <p:oleObj spid="_x0000_s6195" name="CorelPhotoPaint.Image.7" r:id="rId3" imgW="6422149" imgH="4683261" progId="">
                  <p:embed/>
                </p:oleObj>
              </mc:Choice>
              <mc:Fallback>
                <p:oleObj name="CorelPhotoPaint.Image.7" r:id="rId3" imgW="6422149" imgH="4683261" progId="">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54138"/>
                        <a:ext cx="4167188" cy="303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81"/>
          <p:cNvGrpSpPr>
            <a:grpSpLocks/>
          </p:cNvGrpSpPr>
          <p:nvPr/>
        </p:nvGrpSpPr>
        <p:grpSpPr bwMode="auto">
          <a:xfrm>
            <a:off x="944563" y="3218393"/>
            <a:ext cx="3048000" cy="2286000"/>
            <a:chOff x="5562600" y="4495800"/>
            <a:chExt cx="3048000" cy="2286000"/>
          </a:xfrm>
        </p:grpSpPr>
        <p:sp>
          <p:nvSpPr>
            <p:cNvPr id="6" name="Line 6"/>
            <p:cNvSpPr>
              <a:spLocks noChangeShapeType="1"/>
            </p:cNvSpPr>
            <p:nvPr/>
          </p:nvSpPr>
          <p:spPr bwMode="auto">
            <a:xfrm>
              <a:off x="5638800" y="4495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6553200" y="46482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5638800" y="4724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9"/>
            <p:cNvSpPr>
              <a:spLocks noChangeShapeType="1"/>
            </p:cNvSpPr>
            <p:nvPr/>
          </p:nvSpPr>
          <p:spPr bwMode="auto">
            <a:xfrm>
              <a:off x="7391400" y="4724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0"/>
            <p:cNvSpPr>
              <a:spLocks noChangeShapeType="1"/>
            </p:cNvSpPr>
            <p:nvPr/>
          </p:nvSpPr>
          <p:spPr bwMode="auto">
            <a:xfrm>
              <a:off x="5638800" y="4953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a:off x="7391400" y="4953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
            <p:cNvSpPr>
              <a:spLocks noChangeShapeType="1"/>
            </p:cNvSpPr>
            <p:nvPr/>
          </p:nvSpPr>
          <p:spPr bwMode="auto">
            <a:xfrm>
              <a:off x="56388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3"/>
            <p:cNvSpPr>
              <a:spLocks noChangeShapeType="1"/>
            </p:cNvSpPr>
            <p:nvPr/>
          </p:nvSpPr>
          <p:spPr bwMode="auto">
            <a:xfrm>
              <a:off x="73914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4"/>
            <p:cNvSpPr>
              <a:spLocks noChangeShapeType="1"/>
            </p:cNvSpPr>
            <p:nvPr/>
          </p:nvSpPr>
          <p:spPr bwMode="auto">
            <a:xfrm>
              <a:off x="7391400" y="4495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5"/>
            <p:cNvSpPr>
              <a:spLocks noChangeShapeType="1"/>
            </p:cNvSpPr>
            <p:nvPr/>
          </p:nvSpPr>
          <p:spPr bwMode="auto">
            <a:xfrm>
              <a:off x="6553200" y="48768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6"/>
            <p:cNvSpPr>
              <a:spLocks noChangeShapeType="1"/>
            </p:cNvSpPr>
            <p:nvPr/>
          </p:nvSpPr>
          <p:spPr bwMode="auto">
            <a:xfrm>
              <a:off x="6553200" y="51054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5638800" y="5638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8"/>
            <p:cNvSpPr>
              <a:spLocks noChangeShapeType="1"/>
            </p:cNvSpPr>
            <p:nvPr/>
          </p:nvSpPr>
          <p:spPr bwMode="auto">
            <a:xfrm>
              <a:off x="6477000" y="58674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9"/>
            <p:cNvSpPr>
              <a:spLocks noChangeShapeType="1"/>
            </p:cNvSpPr>
            <p:nvPr/>
          </p:nvSpPr>
          <p:spPr bwMode="auto">
            <a:xfrm>
              <a:off x="5638800" y="6096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0"/>
            <p:cNvSpPr>
              <a:spLocks noChangeShapeType="1"/>
            </p:cNvSpPr>
            <p:nvPr/>
          </p:nvSpPr>
          <p:spPr bwMode="auto">
            <a:xfrm>
              <a:off x="7315200" y="6096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1"/>
            <p:cNvSpPr>
              <a:spLocks noChangeShapeType="1"/>
            </p:cNvSpPr>
            <p:nvPr/>
          </p:nvSpPr>
          <p:spPr bwMode="auto">
            <a:xfrm>
              <a:off x="5562600" y="6477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2"/>
            <p:cNvSpPr>
              <a:spLocks noChangeShapeType="1"/>
            </p:cNvSpPr>
            <p:nvPr/>
          </p:nvSpPr>
          <p:spPr bwMode="auto">
            <a:xfrm>
              <a:off x="7315200" y="6477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3"/>
            <p:cNvSpPr>
              <a:spLocks noChangeShapeType="1"/>
            </p:cNvSpPr>
            <p:nvPr/>
          </p:nvSpPr>
          <p:spPr bwMode="auto">
            <a:xfrm>
              <a:off x="5562600" y="6781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4"/>
            <p:cNvSpPr>
              <a:spLocks noChangeShapeType="1"/>
            </p:cNvSpPr>
            <p:nvPr/>
          </p:nvSpPr>
          <p:spPr bwMode="auto">
            <a:xfrm>
              <a:off x="7315200" y="6781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5"/>
            <p:cNvSpPr>
              <a:spLocks noChangeShapeType="1"/>
            </p:cNvSpPr>
            <p:nvPr/>
          </p:nvSpPr>
          <p:spPr bwMode="auto">
            <a:xfrm>
              <a:off x="7315200" y="5638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6"/>
            <p:cNvSpPr>
              <a:spLocks noChangeShapeType="1"/>
            </p:cNvSpPr>
            <p:nvPr/>
          </p:nvSpPr>
          <p:spPr bwMode="auto">
            <a:xfrm>
              <a:off x="6477000" y="63246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7"/>
            <p:cNvSpPr>
              <a:spLocks noChangeShapeType="1"/>
            </p:cNvSpPr>
            <p:nvPr/>
          </p:nvSpPr>
          <p:spPr bwMode="auto">
            <a:xfrm>
              <a:off x="6477000" y="66294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8"/>
            <p:cNvSpPr txBox="1">
              <a:spLocks noChangeArrowheads="1"/>
            </p:cNvSpPr>
            <p:nvPr/>
          </p:nvSpPr>
          <p:spPr bwMode="auto">
            <a:xfrm>
              <a:off x="5867400" y="569912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29" name="Text Box 29"/>
            <p:cNvSpPr txBox="1">
              <a:spLocks noChangeArrowheads="1"/>
            </p:cNvSpPr>
            <p:nvPr/>
          </p:nvSpPr>
          <p:spPr bwMode="auto">
            <a:xfrm>
              <a:off x="8153400" y="61626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0" name="Text Box 30"/>
            <p:cNvSpPr txBox="1">
              <a:spLocks noChangeArrowheads="1"/>
            </p:cNvSpPr>
            <p:nvPr/>
          </p:nvSpPr>
          <p:spPr bwMode="auto">
            <a:xfrm>
              <a:off x="5638800" y="64674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1" name="Text Box 31"/>
            <p:cNvSpPr txBox="1">
              <a:spLocks noChangeArrowheads="1"/>
            </p:cNvSpPr>
            <p:nvPr/>
          </p:nvSpPr>
          <p:spPr bwMode="auto">
            <a:xfrm>
              <a:off x="5638800" y="60864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2" name="Text Box 32"/>
            <p:cNvSpPr txBox="1">
              <a:spLocks noChangeArrowheads="1"/>
            </p:cNvSpPr>
            <p:nvPr/>
          </p:nvSpPr>
          <p:spPr bwMode="auto">
            <a:xfrm>
              <a:off x="8153400" y="57054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3" name="Text Box 33"/>
            <p:cNvSpPr txBox="1">
              <a:spLocks noChangeArrowheads="1"/>
            </p:cNvSpPr>
            <p:nvPr/>
          </p:nvSpPr>
          <p:spPr bwMode="auto">
            <a:xfrm>
              <a:off x="6172200" y="6086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4" name="Text Box 34"/>
            <p:cNvSpPr txBox="1">
              <a:spLocks noChangeArrowheads="1"/>
            </p:cNvSpPr>
            <p:nvPr/>
          </p:nvSpPr>
          <p:spPr bwMode="auto">
            <a:xfrm>
              <a:off x="6172200" y="6467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5" name="Text Box 35"/>
            <p:cNvSpPr txBox="1">
              <a:spLocks noChangeArrowheads="1"/>
            </p:cNvSpPr>
            <p:nvPr/>
          </p:nvSpPr>
          <p:spPr bwMode="auto">
            <a:xfrm>
              <a:off x="7696200" y="6086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6" name="Text Box 36"/>
            <p:cNvSpPr txBox="1">
              <a:spLocks noChangeArrowheads="1"/>
            </p:cNvSpPr>
            <p:nvPr/>
          </p:nvSpPr>
          <p:spPr bwMode="auto">
            <a:xfrm>
              <a:off x="8077200" y="6467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7" name="Oval 37"/>
            <p:cNvSpPr>
              <a:spLocks noChangeArrowheads="1"/>
            </p:cNvSpPr>
            <p:nvPr/>
          </p:nvSpPr>
          <p:spPr bwMode="auto">
            <a:xfrm>
              <a:off x="6019800" y="5029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8" name="Oval 38"/>
            <p:cNvSpPr>
              <a:spLocks noChangeArrowheads="1"/>
            </p:cNvSpPr>
            <p:nvPr/>
          </p:nvSpPr>
          <p:spPr bwMode="auto">
            <a:xfrm>
              <a:off x="5791200" y="4800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9" name="Oval 39"/>
            <p:cNvSpPr>
              <a:spLocks noChangeArrowheads="1"/>
            </p:cNvSpPr>
            <p:nvPr/>
          </p:nvSpPr>
          <p:spPr bwMode="auto">
            <a:xfrm>
              <a:off x="6324600" y="4572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0" name="Oval 40"/>
            <p:cNvSpPr>
              <a:spLocks noChangeArrowheads="1"/>
            </p:cNvSpPr>
            <p:nvPr/>
          </p:nvSpPr>
          <p:spPr bwMode="auto">
            <a:xfrm>
              <a:off x="8001000" y="4572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1" name="Oval 41"/>
            <p:cNvSpPr>
              <a:spLocks noChangeArrowheads="1"/>
            </p:cNvSpPr>
            <p:nvPr/>
          </p:nvSpPr>
          <p:spPr bwMode="auto">
            <a:xfrm>
              <a:off x="61722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2" name="Oval 42"/>
            <p:cNvSpPr>
              <a:spLocks noChangeArrowheads="1"/>
            </p:cNvSpPr>
            <p:nvPr/>
          </p:nvSpPr>
          <p:spPr bwMode="auto">
            <a:xfrm>
              <a:off x="8001000" y="4800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3" name="Oval 43"/>
            <p:cNvSpPr>
              <a:spLocks noChangeArrowheads="1"/>
            </p:cNvSpPr>
            <p:nvPr/>
          </p:nvSpPr>
          <p:spPr bwMode="auto">
            <a:xfrm>
              <a:off x="8458200" y="5029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4" name="Oval 44"/>
            <p:cNvSpPr>
              <a:spLocks noChangeArrowheads="1"/>
            </p:cNvSpPr>
            <p:nvPr/>
          </p:nvSpPr>
          <p:spPr bwMode="auto">
            <a:xfrm>
              <a:off x="60960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5" name="Oval 45"/>
            <p:cNvSpPr>
              <a:spLocks noChangeArrowheads="1"/>
            </p:cNvSpPr>
            <p:nvPr/>
          </p:nvSpPr>
          <p:spPr bwMode="auto">
            <a:xfrm>
              <a:off x="8001000" y="5105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6" name="Oval 46"/>
            <p:cNvSpPr>
              <a:spLocks noChangeArrowheads="1"/>
            </p:cNvSpPr>
            <p:nvPr/>
          </p:nvSpPr>
          <p:spPr bwMode="auto">
            <a:xfrm>
              <a:off x="64770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7" name="Oval 47"/>
            <p:cNvSpPr>
              <a:spLocks noChangeArrowheads="1"/>
            </p:cNvSpPr>
            <p:nvPr/>
          </p:nvSpPr>
          <p:spPr bwMode="auto">
            <a:xfrm>
              <a:off x="63246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8" name="Oval 48"/>
            <p:cNvSpPr>
              <a:spLocks noChangeArrowheads="1"/>
            </p:cNvSpPr>
            <p:nvPr/>
          </p:nvSpPr>
          <p:spPr bwMode="auto">
            <a:xfrm>
              <a:off x="58674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9" name="Oval 49"/>
            <p:cNvSpPr>
              <a:spLocks noChangeArrowheads="1"/>
            </p:cNvSpPr>
            <p:nvPr/>
          </p:nvSpPr>
          <p:spPr bwMode="auto">
            <a:xfrm>
              <a:off x="57912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0" name="Oval 50"/>
            <p:cNvSpPr>
              <a:spLocks noChangeArrowheads="1"/>
            </p:cNvSpPr>
            <p:nvPr/>
          </p:nvSpPr>
          <p:spPr bwMode="auto">
            <a:xfrm>
              <a:off x="78486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1" name="Oval 51"/>
            <p:cNvSpPr>
              <a:spLocks noChangeArrowheads="1"/>
            </p:cNvSpPr>
            <p:nvPr/>
          </p:nvSpPr>
          <p:spPr bwMode="auto">
            <a:xfrm>
              <a:off x="76962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2" name="Oval 52"/>
            <p:cNvSpPr>
              <a:spLocks noChangeArrowheads="1"/>
            </p:cNvSpPr>
            <p:nvPr/>
          </p:nvSpPr>
          <p:spPr bwMode="auto">
            <a:xfrm>
              <a:off x="73914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3" name="Oval 53"/>
            <p:cNvSpPr>
              <a:spLocks noChangeArrowheads="1"/>
            </p:cNvSpPr>
            <p:nvPr/>
          </p:nvSpPr>
          <p:spPr bwMode="auto">
            <a:xfrm>
              <a:off x="80010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4" name="Oval 54"/>
            <p:cNvSpPr>
              <a:spLocks noChangeArrowheads="1"/>
            </p:cNvSpPr>
            <p:nvPr/>
          </p:nvSpPr>
          <p:spPr bwMode="auto">
            <a:xfrm>
              <a:off x="80772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5" name="Oval 55"/>
            <p:cNvSpPr>
              <a:spLocks noChangeArrowheads="1"/>
            </p:cNvSpPr>
            <p:nvPr/>
          </p:nvSpPr>
          <p:spPr bwMode="auto">
            <a:xfrm>
              <a:off x="8001000" y="6324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6" name="Oval 56"/>
            <p:cNvSpPr>
              <a:spLocks noChangeArrowheads="1"/>
            </p:cNvSpPr>
            <p:nvPr/>
          </p:nvSpPr>
          <p:spPr bwMode="auto">
            <a:xfrm>
              <a:off x="7848600" y="6629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7" name="Oval 57"/>
            <p:cNvSpPr>
              <a:spLocks noChangeArrowheads="1"/>
            </p:cNvSpPr>
            <p:nvPr/>
          </p:nvSpPr>
          <p:spPr bwMode="auto">
            <a:xfrm>
              <a:off x="56388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8" name="Oval 58"/>
            <p:cNvSpPr>
              <a:spLocks noChangeArrowheads="1"/>
            </p:cNvSpPr>
            <p:nvPr/>
          </p:nvSpPr>
          <p:spPr bwMode="auto">
            <a:xfrm>
              <a:off x="60960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9" name="Oval 59"/>
            <p:cNvSpPr>
              <a:spLocks noChangeArrowheads="1"/>
            </p:cNvSpPr>
            <p:nvPr/>
          </p:nvSpPr>
          <p:spPr bwMode="auto">
            <a:xfrm>
              <a:off x="5943600" y="6324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0" name="Oval 60"/>
            <p:cNvSpPr>
              <a:spLocks noChangeArrowheads="1"/>
            </p:cNvSpPr>
            <p:nvPr/>
          </p:nvSpPr>
          <p:spPr bwMode="auto">
            <a:xfrm>
              <a:off x="80772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1" name="Oval 61"/>
            <p:cNvSpPr>
              <a:spLocks noChangeArrowheads="1"/>
            </p:cNvSpPr>
            <p:nvPr/>
          </p:nvSpPr>
          <p:spPr bwMode="auto">
            <a:xfrm>
              <a:off x="5638800" y="6248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2" name="Oval 62"/>
            <p:cNvSpPr>
              <a:spLocks noChangeArrowheads="1"/>
            </p:cNvSpPr>
            <p:nvPr/>
          </p:nvSpPr>
          <p:spPr bwMode="auto">
            <a:xfrm>
              <a:off x="75438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3" name="Oval 63"/>
            <p:cNvSpPr>
              <a:spLocks noChangeArrowheads="1"/>
            </p:cNvSpPr>
            <p:nvPr/>
          </p:nvSpPr>
          <p:spPr bwMode="auto">
            <a:xfrm>
              <a:off x="6477000" y="6477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4" name="Oval 64"/>
            <p:cNvSpPr>
              <a:spLocks noChangeArrowheads="1"/>
            </p:cNvSpPr>
            <p:nvPr/>
          </p:nvSpPr>
          <p:spPr bwMode="auto">
            <a:xfrm>
              <a:off x="7772400" y="6400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5" name="Oval 65"/>
            <p:cNvSpPr>
              <a:spLocks noChangeArrowheads="1"/>
            </p:cNvSpPr>
            <p:nvPr/>
          </p:nvSpPr>
          <p:spPr bwMode="auto">
            <a:xfrm>
              <a:off x="8077200" y="6477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6" name="Oval 66"/>
            <p:cNvSpPr>
              <a:spLocks noChangeArrowheads="1"/>
            </p:cNvSpPr>
            <p:nvPr/>
          </p:nvSpPr>
          <p:spPr bwMode="auto">
            <a:xfrm>
              <a:off x="77724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7" name="Oval 67"/>
            <p:cNvSpPr>
              <a:spLocks noChangeArrowheads="1"/>
            </p:cNvSpPr>
            <p:nvPr/>
          </p:nvSpPr>
          <p:spPr bwMode="auto">
            <a:xfrm>
              <a:off x="56388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8" name="Oval 68"/>
            <p:cNvSpPr>
              <a:spLocks noChangeArrowheads="1"/>
            </p:cNvSpPr>
            <p:nvPr/>
          </p:nvSpPr>
          <p:spPr bwMode="auto">
            <a:xfrm>
              <a:off x="6172200" y="6324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9" name="Oval 69"/>
            <p:cNvSpPr>
              <a:spLocks noChangeArrowheads="1"/>
            </p:cNvSpPr>
            <p:nvPr/>
          </p:nvSpPr>
          <p:spPr bwMode="auto">
            <a:xfrm>
              <a:off x="83058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0" name="Oval 70"/>
            <p:cNvSpPr>
              <a:spLocks noChangeArrowheads="1"/>
            </p:cNvSpPr>
            <p:nvPr/>
          </p:nvSpPr>
          <p:spPr bwMode="auto">
            <a:xfrm>
              <a:off x="84582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1" name="Oval 71"/>
            <p:cNvSpPr>
              <a:spLocks noChangeArrowheads="1"/>
            </p:cNvSpPr>
            <p:nvPr/>
          </p:nvSpPr>
          <p:spPr bwMode="auto">
            <a:xfrm>
              <a:off x="8077200" y="670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2" name="Oval 72"/>
            <p:cNvSpPr>
              <a:spLocks noChangeArrowheads="1"/>
            </p:cNvSpPr>
            <p:nvPr/>
          </p:nvSpPr>
          <p:spPr bwMode="auto">
            <a:xfrm>
              <a:off x="83820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3" name="Oval 73"/>
            <p:cNvSpPr>
              <a:spLocks noChangeArrowheads="1"/>
            </p:cNvSpPr>
            <p:nvPr/>
          </p:nvSpPr>
          <p:spPr bwMode="auto">
            <a:xfrm>
              <a:off x="5715000" y="670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4" name="Oval 74"/>
            <p:cNvSpPr>
              <a:spLocks noChangeArrowheads="1"/>
            </p:cNvSpPr>
            <p:nvPr/>
          </p:nvSpPr>
          <p:spPr bwMode="auto">
            <a:xfrm>
              <a:off x="6019800" y="6629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5" name="Line 75"/>
            <p:cNvSpPr>
              <a:spLocks noChangeShapeType="1"/>
            </p:cNvSpPr>
            <p:nvPr/>
          </p:nvSpPr>
          <p:spPr bwMode="auto">
            <a:xfrm>
              <a:off x="7086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 name="Text Box 76"/>
            <p:cNvSpPr txBox="1">
              <a:spLocks noChangeArrowheads="1"/>
            </p:cNvSpPr>
            <p:nvPr/>
          </p:nvSpPr>
          <p:spPr bwMode="auto">
            <a:xfrm>
              <a:off x="7146925" y="5268913"/>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a:latin typeface="Arial" charset="0"/>
                </a:rPr>
                <a:t>NaCl</a:t>
              </a:r>
            </a:p>
          </p:txBody>
        </p:sp>
        <p:sp>
          <p:nvSpPr>
            <p:cNvPr id="77" name="Oval 77"/>
            <p:cNvSpPr>
              <a:spLocks noChangeArrowheads="1"/>
            </p:cNvSpPr>
            <p:nvPr/>
          </p:nvSpPr>
          <p:spPr bwMode="auto">
            <a:xfrm>
              <a:off x="63246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8" name="Oval 78"/>
            <p:cNvSpPr>
              <a:spLocks noChangeArrowheads="1"/>
            </p:cNvSpPr>
            <p:nvPr/>
          </p:nvSpPr>
          <p:spPr bwMode="auto">
            <a:xfrm>
              <a:off x="70866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9" name="Oval 79"/>
            <p:cNvSpPr>
              <a:spLocks noChangeArrowheads="1"/>
            </p:cNvSpPr>
            <p:nvPr/>
          </p:nvSpPr>
          <p:spPr bwMode="auto">
            <a:xfrm>
              <a:off x="68580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80" name="Oval 80"/>
            <p:cNvSpPr>
              <a:spLocks noChangeArrowheads="1"/>
            </p:cNvSpPr>
            <p:nvPr/>
          </p:nvSpPr>
          <p:spPr bwMode="auto">
            <a:xfrm>
              <a:off x="73914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81" name="Oval 81"/>
            <p:cNvSpPr>
              <a:spLocks noChangeArrowheads="1"/>
            </p:cNvSpPr>
            <p:nvPr/>
          </p:nvSpPr>
          <p:spPr bwMode="auto">
            <a:xfrm>
              <a:off x="68580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grpSp>
      <p:graphicFrame>
        <p:nvGraphicFramePr>
          <p:cNvPr id="82" name="Object 81"/>
          <p:cNvGraphicFramePr>
            <a:graphicFrameLocks noGrp="1" noChangeAspect="1"/>
          </p:cNvGraphicFramePr>
          <p:nvPr>
            <p:extLst>
              <p:ext uri="{D42A27DB-BD31-4B8C-83A1-F6EECF244321}">
                <p14:modId xmlns:p14="http://schemas.microsoft.com/office/powerpoint/2010/main" val="618273904"/>
              </p:ext>
            </p:extLst>
          </p:nvPr>
        </p:nvGraphicFramePr>
        <p:xfrm>
          <a:off x="6588224" y="4734986"/>
          <a:ext cx="1836737" cy="2009775"/>
        </p:xfrm>
        <a:graphic>
          <a:graphicData uri="http://schemas.openxmlformats.org/presentationml/2006/ole">
            <mc:AlternateContent xmlns:mc="http://schemas.openxmlformats.org/markup-compatibility/2006">
              <mc:Choice xmlns:v="urn:schemas-microsoft-com:vml" Requires="v">
                <p:oleObj spid="_x0000_s6196" name="Photo House" r:id="rId5" imgW="3391673" imgH="3709245" progId="">
                  <p:embed/>
                </p:oleObj>
              </mc:Choice>
              <mc:Fallback>
                <p:oleObj name="Photo House" r:id="rId5" imgW="3391673" imgH="3709245" progId="">
                  <p:embed/>
                  <p:pic>
                    <p:nvPicPr>
                      <p:cNvPr id="0" name="Picture 3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734986"/>
                        <a:ext cx="1836737"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p:cNvSpPr/>
          <p:nvPr/>
        </p:nvSpPr>
        <p:spPr>
          <a:xfrm>
            <a:off x="399129" y="0"/>
            <a:ext cx="8565360" cy="954107"/>
          </a:xfrm>
          <a:prstGeom prst="rect">
            <a:avLst/>
          </a:prstGeom>
        </p:spPr>
        <p:txBody>
          <a:bodyPr wrap="square">
            <a:spAutoFit/>
          </a:bodyPr>
          <a:lstStyle/>
          <a:p>
            <a:pPr algn="ctr"/>
            <a:r>
              <a:rPr lang="en-US" altLang="en-US" sz="2800" dirty="0"/>
              <a:t>F</a:t>
            </a:r>
            <a:r>
              <a:rPr lang="en-US" altLang="en-US" sz="2800" dirty="0" smtClean="0"/>
              <a:t>actors influencing water binding capacity of proteins (Cont.)</a:t>
            </a:r>
          </a:p>
        </p:txBody>
      </p:sp>
    </p:spTree>
    <p:extLst>
      <p:ext uri="{BB962C8B-B14F-4D97-AF65-F5344CB8AC3E}">
        <p14:creationId xmlns:p14="http://schemas.microsoft.com/office/powerpoint/2010/main" val="1437476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1168</TotalTime>
  <Words>1733</Words>
  <Application>Microsoft Office PowerPoint</Application>
  <PresentationFormat>On-screen Show (4:3)</PresentationFormat>
  <Paragraphs>297</Paragraphs>
  <Slides>41</Slides>
  <Notes>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Hardcover</vt:lpstr>
      <vt:lpstr>CorelPhotoPaint.Image.7</vt:lpstr>
      <vt:lpstr>ChemSketch</vt:lpstr>
      <vt:lpstr>Photo House</vt:lpstr>
      <vt:lpstr>PowerPoint Presentation</vt:lpstr>
      <vt:lpstr>PowerPoint Presentation</vt:lpstr>
      <vt:lpstr>Proteins – functional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Vesela</cp:lastModifiedBy>
  <cp:revision>77</cp:revision>
  <dcterms:created xsi:type="dcterms:W3CDTF">2015-07-03T07:32:19Z</dcterms:created>
  <dcterms:modified xsi:type="dcterms:W3CDTF">2018-12-12T08:01:45Z</dcterms:modified>
</cp:coreProperties>
</file>