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notesMasterIdLst>
    <p:notesMasterId r:id="rId38"/>
  </p:notesMasterIdLst>
  <p:sldIdLst>
    <p:sldId id="256" r:id="rId2"/>
    <p:sldId id="283" r:id="rId3"/>
    <p:sldId id="257" r:id="rId4"/>
    <p:sldId id="284" r:id="rId5"/>
    <p:sldId id="264" r:id="rId6"/>
    <p:sldId id="263" r:id="rId7"/>
    <p:sldId id="262" r:id="rId8"/>
    <p:sldId id="285" r:id="rId9"/>
    <p:sldId id="261" r:id="rId10"/>
    <p:sldId id="286" r:id="rId11"/>
    <p:sldId id="260" r:id="rId12"/>
    <p:sldId id="259" r:id="rId13"/>
    <p:sldId id="258" r:id="rId14"/>
    <p:sldId id="265" r:id="rId15"/>
    <p:sldId id="266" r:id="rId16"/>
    <p:sldId id="267" r:id="rId17"/>
    <p:sldId id="268" r:id="rId18"/>
    <p:sldId id="269" r:id="rId19"/>
    <p:sldId id="287" r:id="rId20"/>
    <p:sldId id="270" r:id="rId21"/>
    <p:sldId id="271" r:id="rId22"/>
    <p:sldId id="288" r:id="rId23"/>
    <p:sldId id="272" r:id="rId24"/>
    <p:sldId id="273" r:id="rId25"/>
    <p:sldId id="274" r:id="rId26"/>
    <p:sldId id="275" r:id="rId27"/>
    <p:sldId id="276" r:id="rId28"/>
    <p:sldId id="289" r:id="rId29"/>
    <p:sldId id="277" r:id="rId30"/>
    <p:sldId id="278" r:id="rId31"/>
    <p:sldId id="290" r:id="rId32"/>
    <p:sldId id="279" r:id="rId33"/>
    <p:sldId id="291" r:id="rId34"/>
    <p:sldId id="280" r:id="rId35"/>
    <p:sldId id="281" r:id="rId36"/>
    <p:sldId id="282" r:id="rId3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08"/>
    <p:restoredTop sz="94643"/>
  </p:normalViewPr>
  <p:slideViewPr>
    <p:cSldViewPr snapToGrid="0" snapToObjects="1">
      <p:cViewPr varScale="1">
        <p:scale>
          <a:sx n="160" d="100"/>
          <a:sy n="160" d="100"/>
        </p:scale>
        <p:origin x="192"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329D10-35C3-F144-8CB8-0989AA584028}" type="datetimeFigureOut">
              <a:rPr lang="el-GR" smtClean="0"/>
              <a:t>2/3/20</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el-GR"/>
              <a:t>Επεξεργασία στυλ υποδείγματος κειμένου
Δεύτερου επιπέδου
Τρίτου επιπέδου
Τέταρτου επιπέδου
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478646-BA3E-3C4A-AE94-B096C279FDDF}" type="slidenum">
              <a:rPr lang="el-GR" smtClean="0"/>
              <a:t>‹#›</a:t>
            </a:fld>
            <a:endParaRPr lang="el-GR"/>
          </a:p>
        </p:txBody>
      </p:sp>
    </p:spTree>
    <p:extLst>
      <p:ext uri="{BB962C8B-B14F-4D97-AF65-F5344CB8AC3E}">
        <p14:creationId xmlns:p14="http://schemas.microsoft.com/office/powerpoint/2010/main" val="1419680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9478646-BA3E-3C4A-AE94-B096C279FDDF}" type="slidenum">
              <a:rPr lang="el-GR" smtClean="0"/>
              <a:t>30</a:t>
            </a:fld>
            <a:endParaRPr lang="el-GR"/>
          </a:p>
        </p:txBody>
      </p:sp>
    </p:spTree>
    <p:extLst>
      <p:ext uri="{BB962C8B-B14F-4D97-AF65-F5344CB8AC3E}">
        <p14:creationId xmlns:p14="http://schemas.microsoft.com/office/powerpoint/2010/main" val="10432561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5F50AE71-3ED7-4449-99ED-EF4D97DE225A}" type="datetimeFigureOut">
              <a:rPr lang="el-GR" smtClean="0"/>
              <a:t>2/3/20</a:t>
            </a:fld>
            <a:endParaRPr lang="el-GR"/>
          </a:p>
        </p:txBody>
      </p:sp>
      <p:sp>
        <p:nvSpPr>
          <p:cNvPr id="5" name="Footer Placeholder 4"/>
          <p:cNvSpPr>
            <a:spLocks noGrp="1"/>
          </p:cNvSpPr>
          <p:nvPr>
            <p:ph type="ftr" sz="quarter" idx="11"/>
          </p:nvPr>
        </p:nvSpPr>
        <p:spPr>
          <a:xfrm>
            <a:off x="3962399" y="5870575"/>
            <a:ext cx="4893958" cy="377825"/>
          </a:xfrm>
        </p:spPr>
        <p:txBody>
          <a:bodyPr/>
          <a:lstStyle/>
          <a:p>
            <a:endParaRPr lang="el-GR"/>
          </a:p>
        </p:txBody>
      </p:sp>
      <p:sp>
        <p:nvSpPr>
          <p:cNvPr id="6" name="Slide Number Placeholder 5"/>
          <p:cNvSpPr>
            <a:spLocks noGrp="1"/>
          </p:cNvSpPr>
          <p:nvPr>
            <p:ph type="sldNum" sz="quarter" idx="12"/>
          </p:nvPr>
        </p:nvSpPr>
        <p:spPr>
          <a:xfrm>
            <a:off x="10608958" y="5870575"/>
            <a:ext cx="551167" cy="377825"/>
          </a:xfrm>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261911969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5F50AE71-3ED7-4449-99ED-EF4D97DE225A}" type="datetimeFigureOut">
              <a:rPr lang="el-GR" smtClean="0"/>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3160795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5F50AE71-3ED7-4449-99ED-EF4D97DE225A}"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4201225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5F50AE71-3ED7-4449-99ED-EF4D97DE225A}"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4062376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5F50AE71-3ED7-4449-99ED-EF4D97DE225A}"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31216885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5F50AE71-3ED7-4449-99ED-EF4D97DE225A}"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428432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5F50AE71-3ED7-4449-99ED-EF4D97DE225A}"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11175191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5F50AE71-3ED7-4449-99ED-EF4D97DE225A}"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15788538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5F50AE71-3ED7-4449-99ED-EF4D97DE225A}"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930671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5F50AE71-3ED7-4449-99ED-EF4D97DE225A}"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1944504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5F50AE71-3ED7-4449-99ED-EF4D97DE225A}"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960483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5F50AE71-3ED7-4449-99ED-EF4D97DE225A}" type="datetimeFigureOut">
              <a:rPr lang="el-GR" smtClean="0"/>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238764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7" name="Date Placeholder 6"/>
          <p:cNvSpPr>
            <a:spLocks noGrp="1"/>
          </p:cNvSpPr>
          <p:nvPr>
            <p:ph type="dt" sz="half" idx="10"/>
          </p:nvPr>
        </p:nvSpPr>
        <p:spPr/>
        <p:txBody>
          <a:bodyPr/>
          <a:lstStyle/>
          <a:p>
            <a:fld id="{5F50AE71-3ED7-4449-99ED-EF4D97DE225A}" type="datetimeFigureOut">
              <a:rPr lang="el-GR" smtClean="0"/>
              <a:t>2/3/20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1984042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5F50AE71-3ED7-4449-99ED-EF4D97DE225A}" type="datetimeFigureOut">
              <a:rPr lang="el-GR" smtClean="0"/>
              <a:t>2/3/20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3265804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5F50AE71-3ED7-4449-99ED-EF4D97DE225A}" type="datetimeFigureOut">
              <a:rPr lang="el-GR" smtClean="0"/>
              <a:t>2/3/20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2974559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5F50AE71-3ED7-4449-99ED-EF4D97DE225A}" type="datetimeFigureOut">
              <a:rPr lang="el-GR" smtClean="0"/>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3175534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l-GR"/>
              <a:t>Κάντε κλικ για να επεξεργαστείτε τον τίτλο υποδείγματος</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5F50AE71-3ED7-4449-99ED-EF4D97DE225A}" type="datetimeFigureOut">
              <a:rPr lang="el-GR" smtClean="0"/>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F3A0F8-2D91-5242-BA77-0D1C6995AA9A}" type="slidenum">
              <a:rPr lang="el-GR" smtClean="0"/>
              <a:t>‹#›</a:t>
            </a:fld>
            <a:endParaRPr lang="el-GR"/>
          </a:p>
        </p:txBody>
      </p:sp>
    </p:spTree>
    <p:extLst>
      <p:ext uri="{BB962C8B-B14F-4D97-AF65-F5344CB8AC3E}">
        <p14:creationId xmlns:p14="http://schemas.microsoft.com/office/powerpoint/2010/main" val="1925491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F50AE71-3ED7-4449-99ED-EF4D97DE225A}" type="datetimeFigureOut">
              <a:rPr lang="el-GR" smtClean="0"/>
              <a:t>2/3/20</a:t>
            </a:fld>
            <a:endParaRPr lang="el-GR"/>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l-GR"/>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8F3A0F8-2D91-5242-BA77-0D1C6995AA9A}" type="slidenum">
              <a:rPr lang="el-GR" smtClean="0"/>
              <a:t>‹#›</a:t>
            </a:fld>
            <a:endParaRPr lang="el-GR"/>
          </a:p>
        </p:txBody>
      </p:sp>
    </p:spTree>
    <p:extLst>
      <p:ext uri="{BB962C8B-B14F-4D97-AF65-F5344CB8AC3E}">
        <p14:creationId xmlns:p14="http://schemas.microsoft.com/office/powerpoint/2010/main" val="103010842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614116" y="1371600"/>
            <a:ext cx="7816604" cy="4067092"/>
          </a:xfrm>
        </p:spPr>
        <p:txBody>
          <a:bodyPr>
            <a:normAutofit lnSpcReduction="10000"/>
          </a:bodyPr>
          <a:lstStyle/>
          <a:p>
            <a:pPr algn="just"/>
            <a:r>
              <a:rPr lang="el-GR" sz="2800" dirty="0">
                <a:latin typeface="Times New Roman" panose="02020603050405020304" pitchFamily="18" charset="0"/>
                <a:cs typeface="Times New Roman" panose="02020603050405020304" pitchFamily="18" charset="0"/>
              </a:rPr>
              <a:t>ΘΑ ΠΡΟΣΠΑΘΗΣΟΥΜΕ ΝΑ ΑΝΑΔΕΙΞΟΥΜΕ ΤΗ ΔΙΑΠΡΑΓΜΑΤΕΥΤΙΚΗ ΑΞΙΑΣ ΤΗΣ ΠΕΙΘΟΥΣ ΜΕΣΑ ΑΠΟ ΤΙΣ ΠΕΝΤΕΣ ΣΤΡΑΤΗΓΙΚΕΣ ΤΟΥ ΜΑΡΚΕΤΙΝΓΚ, ΤΙΣ ΟΠΟΙΕΣ ΜΠΟΡΟΥΜΕ ΝΑ ΤΙΣ ΑΝΑΛΥΣΟΥΜΕ ΩΣ ΕΞΗΣ</a:t>
            </a:r>
            <a:r>
              <a:rPr lang="en-US" sz="2800" dirty="0">
                <a:latin typeface="Times New Roman" panose="02020603050405020304" pitchFamily="18" charset="0"/>
                <a:cs typeface="Times New Roman" panose="02020603050405020304" pitchFamily="18" charset="0"/>
              </a:rPr>
              <a:t>:</a:t>
            </a:r>
            <a:endParaRPr lang="el-GR" sz="2800" dirty="0">
              <a:latin typeface="Times New Roman" panose="02020603050405020304" pitchFamily="18" charset="0"/>
              <a:cs typeface="Times New Roman" panose="02020603050405020304" pitchFamily="18" charset="0"/>
            </a:endParaRPr>
          </a:p>
          <a:p>
            <a:pPr algn="just"/>
            <a:r>
              <a:rPr lang="el-GR" sz="2800" dirty="0">
                <a:latin typeface="Times New Roman" panose="02020603050405020304" pitchFamily="18" charset="0"/>
                <a:cs typeface="Times New Roman" panose="02020603050405020304" pitchFamily="18" charset="0"/>
              </a:rPr>
              <a:t>ΤΟ </a:t>
            </a:r>
            <a:r>
              <a:rPr lang="el-GR" sz="2800" i="1" dirty="0">
                <a:latin typeface="Times New Roman" panose="02020603050405020304" pitchFamily="18" charset="0"/>
                <a:cs typeface="Times New Roman" panose="02020603050405020304" pitchFamily="18" charset="0"/>
              </a:rPr>
              <a:t>ΠΡΟΪΟΝ</a:t>
            </a:r>
            <a:r>
              <a:rPr lang="el-GR" sz="2800" dirty="0">
                <a:latin typeface="Times New Roman" panose="02020603050405020304" pitchFamily="18" charset="0"/>
                <a:cs typeface="Times New Roman" panose="02020603050405020304" pitchFamily="18" charset="0"/>
              </a:rPr>
              <a:t> ΕΙΝΑΙ ΤΟ ΠΡΩΤΟ ΣΤΟΙΧΕΙΟ ΠΟΥ ΕΧΟΥΝ ΝΑ ΔΙΑΠΡΑΓΜΑΤΕΥΤΟΥΝ Ο ΥΠΕΥΘΥΝΟΣ ΕΠΙΚΟΙΝΩΝΙΑΣ ΜΕ ΤΗ ΔΙΑΦΗΜΙΣΤΙΚΗ ΕΤΑΙΡΕΙΑ, ΜΕ ΣΤΟΧΕΥΣΗ ΤΗΝ ΠΡΟΣΕΛΚΥΣΗ ΤΟΥ ΚΟΙΝΟΥ. </a:t>
            </a:r>
            <a:endParaRPr lang="el-GR" sz="2800" dirty="0"/>
          </a:p>
        </p:txBody>
      </p:sp>
    </p:spTree>
    <p:extLst>
      <p:ext uri="{BB962C8B-B14F-4D97-AF65-F5344CB8AC3E}">
        <p14:creationId xmlns:p14="http://schemas.microsoft.com/office/powerpoint/2010/main" val="1823019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216550" y="1371599"/>
            <a:ext cx="8921363" cy="4901980"/>
          </a:xfrm>
        </p:spPr>
        <p:txBody>
          <a:bodyPr>
            <a:noAutofit/>
          </a:bodyPr>
          <a:lstStyle/>
          <a:p>
            <a:pPr algn="just"/>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ΤΟΠΟΘ</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ΤΗΣΗ ΑΥΤ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Φ</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ΡΝΕΙ ΑΚ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ΜΗ ΜΙΑ ΦΟΡ</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ΤΟ ΑΡΙΣΤΟΤΕΛΙΚ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ΜΟΝΤ</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ΛΟ ΣΤΟ ΠΡΟΣΚ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ΝΙΟ, ΚΑΘ</a:t>
            </a:r>
            <a:r>
              <a:rPr lang="el-GR" sz="2800" dirty="0">
                <a:latin typeface="Times New Roman" panose="02020603050405020304" pitchFamily="18" charset="0"/>
                <a:cs typeface="Times New Roman" panose="02020603050405020304" pitchFamily="18" charset="0"/>
              </a:rPr>
              <a:t>Ω</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ΘΕ ΡΗΤΟΡΙΚ</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Λ</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ΓΟΣ ΠΡΟΣΕΓΓ</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ΖΕΙ ΔΙΑΦΟΡΕΤΙΚ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ΑΚΡΟΑΤ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ΡΙΑ ΚΑΙ ΕΠΟΜ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ΝΩΣ </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Λ</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ΓΟΣ ΣΥΓΚΡΟΤΕ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ΤΑΙ ΚΑΤ</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ΠΕΡ</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ΠΤΩΣΗ, </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ΠΩΣ ΚΑΙ </a:t>
            </a:r>
            <a:r>
              <a:rPr lang="en-US" sz="2800" dirty="0" err="1">
                <a:latin typeface="Times New Roman" panose="02020603050405020304" pitchFamily="18" charset="0"/>
                <a:cs typeface="Times New Roman" panose="02020603050405020304" pitchFamily="18" charset="0"/>
              </a:rPr>
              <a:t>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ΘΕ ΔΙΑΦ</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ΜΙΣΗ </a:t>
            </a:r>
            <a:r>
              <a:rPr lang="en-US" sz="2800" dirty="0" err="1">
                <a:latin typeface="Times New Roman" panose="02020603050405020304" pitchFamily="18" charset="0"/>
                <a:cs typeface="Times New Roman" panose="02020603050405020304" pitchFamily="18" charset="0"/>
              </a:rPr>
              <a:t>Φ</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ΡΕΙ </a:t>
            </a:r>
            <a:r>
              <a:rPr lang="en-US" sz="2800" dirty="0" err="1">
                <a:latin typeface="Times New Roman" panose="02020603050405020304" pitchFamily="18" charset="0"/>
                <a:cs typeface="Times New Roman" panose="02020603050405020304" pitchFamily="18" charset="0"/>
              </a:rPr>
              <a:t>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ΣΑ ΤΗΣ ΤΗΝ ΕΙΚ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ΝΑ, </a:t>
            </a:r>
            <a:r>
              <a:rPr lang="en-US" sz="2800" dirty="0" err="1">
                <a:latin typeface="Times New Roman" panose="02020603050405020304" pitchFamily="18" charset="0"/>
                <a:cs typeface="Times New Roman" panose="02020603050405020304" pitchFamily="18" charset="0"/>
              </a:rPr>
              <a:t>Ή</a:t>
            </a:r>
            <a:r>
              <a:rPr lang="en-US" sz="2800" dirty="0">
                <a:latin typeface="Times New Roman" panose="02020603050405020304" pitchFamily="18" charset="0"/>
                <a:cs typeface="Times New Roman" panose="02020603050405020304" pitchFamily="18" charset="0"/>
              </a:rPr>
              <a:t> ΚΑΛ</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ΤΕΡΑ ΤΗΝ ΤΑΥΤ</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ΤΗΤΑ ΤΗΣ ΕΠΙΧΕ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ΡΗΣΗΣ ΚΑΙ ΑΠΕΥΘ</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ΝΕΤΑΙ ΣΕ ΣΥΓΚΕΚΡΙΜ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ΝΟ ΑΚΡΟΑΤ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ΡΙΟ.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ΜΦΑΣΗ ΣΤΗΝ ΠΗΓ</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ΤΟ </a:t>
            </a:r>
            <a:r>
              <a:rPr lang="en-US" sz="2800" dirty="0" err="1">
                <a:latin typeface="Times New Roman" panose="02020603050405020304" pitchFamily="18" charset="0"/>
                <a:cs typeface="Times New Roman" panose="02020603050405020304" pitchFamily="18" charset="0"/>
              </a:rPr>
              <a:t>Μ</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ΝΥΜΑ ΚΑΙ ΤΟ ΠΕΡΙΕΧ</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ΜΕΝΟ </a:t>
            </a:r>
            <a:r>
              <a:rPr lang="en-US" sz="2800" dirty="0" err="1">
                <a:latin typeface="Times New Roman" panose="02020603050405020304" pitchFamily="18" charset="0"/>
                <a:cs typeface="Times New Roman" panose="02020603050405020304" pitchFamily="18" charset="0"/>
              </a:rPr>
              <a:t>Δ</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ΝΕΙ ΚΑΙ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Τ</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ΤΑΡΤΗ ΣΤΡΑΤΗΓΙΚ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ΤΟΥ </a:t>
            </a:r>
            <a:r>
              <a:rPr lang="en-US" sz="2800" dirty="0" err="1">
                <a:latin typeface="Times New Roman" panose="02020603050405020304" pitchFamily="18" charset="0"/>
                <a:cs typeface="Times New Roman" panose="02020603050405020304" pitchFamily="18" charset="0"/>
              </a:rPr>
              <a:t>Μ</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ΡΚΕΤΙΝΓΚ,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ΠΡΟ</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ΘΗΣΗ.</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7655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359673" y="1371599"/>
            <a:ext cx="9024729" cy="4854272"/>
          </a:xfrm>
        </p:spPr>
        <p:txBody>
          <a:bodyPr>
            <a:noAutofit/>
          </a:bodyPr>
          <a:lstStyle/>
          <a:p>
            <a:pPr algn="just"/>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ΠΡΟ</a:t>
            </a:r>
            <a:r>
              <a:rPr lang="el-GR" sz="2800" i="1" dirty="0">
                <a:latin typeface="Times New Roman" panose="02020603050405020304" pitchFamily="18" charset="0"/>
                <a:cs typeface="Times New Roman" panose="02020603050405020304" pitchFamily="18" charset="0"/>
              </a:rPr>
              <a:t>Ω</a:t>
            </a:r>
            <a:r>
              <a:rPr lang="en-US" sz="2800" i="1" dirty="0">
                <a:latin typeface="Times New Roman" panose="02020603050405020304" pitchFamily="18" charset="0"/>
                <a:cs typeface="Times New Roman" panose="02020603050405020304" pitchFamily="18" charset="0"/>
              </a:rPr>
              <a:t>ΘΗΣΗ</a:t>
            </a:r>
            <a:r>
              <a:rPr lang="en-US" sz="2800" dirty="0">
                <a:latin typeface="Times New Roman" panose="02020603050405020304" pitchFamily="18" charset="0"/>
                <a:cs typeface="Times New Roman" panose="02020603050405020304" pitchFamily="18" charset="0"/>
              </a:rPr>
              <a:t> ΑΦΟΡ</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ΣΕ ΕΠΙΚΟΙΝΩΝΙΑΚ</a:t>
            </a:r>
            <a:r>
              <a:rPr lang="el-GR" sz="2800" dirty="0">
                <a:latin typeface="Times New Roman" panose="02020603050405020304" pitchFamily="18" charset="0"/>
                <a:cs typeface="Times New Roman" panose="02020603050405020304" pitchFamily="18" charset="0"/>
              </a:rPr>
              <a:t>Ε</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ΔΡ</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ΣΕΙΣ, ΔΗΛΑΔ</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ΔΙ</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ΦΟΡΕΣ ΜΕΘ</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ΔΟΥΣ ΔΙΑΦ</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ΜΙΣΗΣ ΓΙΑ ΤΗΝ ΠΡΟΑΓΩΓ</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ΤΟΥ ΠΡΟΪ</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ΝΤΟΣ, ΜΕ ΣΤ</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ΧΟ ΤΗΝ ΕΝ</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ΣΧΥΣΗ ΤΗΣ ΕΝΗΜ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ΡΩΣΗΣ, ΤΗΣ ΕΠΙΡΡΟ</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ΤΗ ΓΝ</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ΣΗ ΚΑΙ ΤΗΝ ΠΡΟΣ</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ΛΚΥΣΗ ΓΙΑ ΤΗΝ </a:t>
            </a:r>
            <a:r>
              <a:rPr lang="en-US" sz="2800" dirty="0" err="1">
                <a:latin typeface="Times New Roman" panose="02020603050405020304" pitchFamily="18" charset="0"/>
                <a:cs typeface="Times New Roman" panose="02020603050405020304" pitchFamily="18" charset="0"/>
              </a:rPr>
              <a:t>Π</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ΛΗΣΗ ΚΑΙ ΤΗΝ ΑΓΟΡ</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ΤΟΥ.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ΔΙΑΦ</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ΜΙΣΗ ΓΙΑ ΝΑ ΠΡΟΩΘΗΘΕ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ΑΚΟΛΟΥΘΕ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ΚΑΙ ΜΙΑ </a:t>
            </a:r>
            <a:r>
              <a:rPr lang="en-US" sz="2800" i="1" dirty="0">
                <a:latin typeface="Times New Roman" panose="02020603050405020304" pitchFamily="18" charset="0"/>
                <a:cs typeface="Times New Roman" panose="02020603050405020304" pitchFamily="18" charset="0"/>
              </a:rPr>
              <a:t>ΠΕΡΙΦΕΡΕΙΑΚ</a:t>
            </a:r>
            <a:r>
              <a:rPr lang="el-GR" sz="2800" i="1" dirty="0">
                <a:latin typeface="Times New Roman" panose="02020603050405020304" pitchFamily="18" charset="0"/>
                <a:cs typeface="Times New Roman" panose="02020603050405020304" pitchFamily="18" charset="0"/>
              </a:rPr>
              <a:t>Η</a:t>
            </a:r>
            <a:r>
              <a:rPr lang="en-US" sz="2800" i="1" dirty="0">
                <a:latin typeface="Times New Roman" panose="02020603050405020304" pitchFamily="18" charset="0"/>
                <a:cs typeface="Times New Roman" panose="02020603050405020304" pitchFamily="18" charset="0"/>
              </a:rPr>
              <a:t> ΔΙΑΔΡΟΜ</a:t>
            </a:r>
            <a:r>
              <a:rPr lang="el-GR" sz="2800" i="1"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ΣΤΗΝ ΟΠΟ</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Σ</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ΜΦΩΝΑ ΜΕ ΤΟΥΣ J. T. CACIOPPO &amp; R. E. PETTY </a:t>
            </a:r>
            <a:r>
              <a:rPr lang="en-US" sz="2800" dirty="0" err="1">
                <a:latin typeface="Times New Roman" panose="02020603050405020304" pitchFamily="18" charset="0"/>
                <a:cs typeface="Times New Roman" panose="02020603050405020304" pitchFamily="18" charset="0"/>
              </a:rPr>
              <a:t>Δ</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ΝΕΤΑΙ ΙΔΑ</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ΤΕΡΗ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ΜΦΑΣΗ ΣΤΗΝ ΠΗΓ</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ΣΤΟΝ ΑΠΟΔ</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ΚΤΗ ΚΑΙ ΣΤΟ ΠΕΡΙΕΧ</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ΜΕΝΟ ΤΟΥ ΜΗΝ</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ΜΑΤΟΣ.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3288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731521" y="1371599"/>
            <a:ext cx="10185620" cy="4989444"/>
          </a:xfrm>
        </p:spPr>
        <p:txBody>
          <a:bodyPr>
            <a:normAutofit fontScale="85000" lnSpcReduction="20000"/>
          </a:bodyPr>
          <a:lstStyle/>
          <a:p>
            <a:pPr algn="just"/>
            <a:r>
              <a:rPr lang="en-US" sz="3000" dirty="0">
                <a:latin typeface="Times New Roman" panose="02020603050405020304" pitchFamily="18" charset="0"/>
                <a:cs typeface="Times New Roman" panose="02020603050405020304" pitchFamily="18" charset="0"/>
              </a:rPr>
              <a:t>ΠΡΟΣ ΕΠ</a:t>
            </a:r>
            <a:r>
              <a:rPr lang="el-GR" sz="3000" dirty="0">
                <a:latin typeface="Times New Roman" panose="02020603050405020304" pitchFamily="18" charset="0"/>
                <a:cs typeface="Times New Roman" panose="02020603050405020304" pitchFamily="18" charset="0"/>
              </a:rPr>
              <a:t>Ι</a:t>
            </a:r>
            <a:r>
              <a:rPr lang="en-US" sz="3000" dirty="0">
                <a:latin typeface="Times New Roman" panose="02020603050405020304" pitchFamily="18" charset="0"/>
                <a:cs typeface="Times New Roman" panose="02020603050405020304" pitchFamily="18" charset="0"/>
              </a:rPr>
              <a:t>ΡΡΩΣΗ ΑΥΤ</a:t>
            </a:r>
            <a:r>
              <a:rPr lang="el-GR" sz="3000" dirty="0">
                <a:latin typeface="Times New Roman" panose="02020603050405020304" pitchFamily="18" charset="0"/>
                <a:cs typeface="Times New Roman" panose="02020603050405020304" pitchFamily="18" charset="0"/>
              </a:rPr>
              <a:t>Η</a:t>
            </a:r>
            <a:r>
              <a:rPr lang="en-US" sz="3000" dirty="0" err="1">
                <a:latin typeface="Times New Roman" panose="02020603050405020304" pitchFamily="18" charset="0"/>
                <a:cs typeface="Times New Roman" panose="02020603050405020304" pitchFamily="18" charset="0"/>
              </a:rPr>
              <a:t>Σ</a:t>
            </a:r>
            <a:r>
              <a:rPr lang="en-US" sz="3000" dirty="0">
                <a:latin typeface="Times New Roman" panose="02020603050405020304" pitchFamily="18" charset="0"/>
                <a:cs typeface="Times New Roman" panose="02020603050405020304" pitchFamily="18" charset="0"/>
              </a:rPr>
              <a:t> ΤΗΣ </a:t>
            </a:r>
            <a:r>
              <a:rPr lang="en-US" sz="3000" dirty="0" err="1">
                <a:latin typeface="Times New Roman" panose="02020603050405020304" pitchFamily="18" charset="0"/>
                <a:cs typeface="Times New Roman" panose="02020603050405020304" pitchFamily="18" charset="0"/>
              </a:rPr>
              <a:t>Θ</a:t>
            </a:r>
            <a:r>
              <a:rPr lang="el-GR" sz="3000" dirty="0">
                <a:latin typeface="Times New Roman" panose="02020603050405020304" pitchFamily="18" charset="0"/>
                <a:cs typeface="Times New Roman" panose="02020603050405020304" pitchFamily="18" charset="0"/>
              </a:rPr>
              <a:t>Ε</a:t>
            </a:r>
            <a:r>
              <a:rPr lang="en-US" sz="3000" dirty="0">
                <a:latin typeface="Times New Roman" panose="02020603050405020304" pitchFamily="18" charset="0"/>
                <a:cs typeface="Times New Roman" panose="02020603050405020304" pitchFamily="18" charset="0"/>
              </a:rPr>
              <a:t>ΣΗΣ </a:t>
            </a:r>
            <a:r>
              <a:rPr lang="en-US" sz="3000" dirty="0" err="1">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 D. S. SOLOMON ΕΠΙΣ</a:t>
            </a:r>
            <a:r>
              <a:rPr lang="el-GR" sz="3000" dirty="0">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ΜΑΝΕ </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ΤΙ </a:t>
            </a:r>
            <a:r>
              <a:rPr lang="en-US" sz="3000" dirty="0" err="1">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 ΠΡΟ</a:t>
            </a:r>
            <a:r>
              <a:rPr lang="el-GR" sz="3000" dirty="0">
                <a:latin typeface="Times New Roman" panose="02020603050405020304" pitchFamily="18" charset="0"/>
                <a:cs typeface="Times New Roman" panose="02020603050405020304" pitchFamily="18" charset="0"/>
              </a:rPr>
              <a:t>Ω</a:t>
            </a:r>
            <a:r>
              <a:rPr lang="en-US" sz="3000" dirty="0">
                <a:latin typeface="Times New Roman" panose="02020603050405020304" pitchFamily="18" charset="0"/>
                <a:cs typeface="Times New Roman" panose="02020603050405020304" pitchFamily="18" charset="0"/>
              </a:rPr>
              <a:t>ΘΗΣΗ ΠΕΡΙΛΑΜΒ</a:t>
            </a:r>
            <a:r>
              <a:rPr lang="el-GR" sz="3000" dirty="0">
                <a:latin typeface="Times New Roman" panose="02020603050405020304" pitchFamily="18" charset="0"/>
                <a:cs typeface="Times New Roman" panose="02020603050405020304" pitchFamily="18" charset="0"/>
              </a:rPr>
              <a:t>Α</a:t>
            </a:r>
            <a:r>
              <a:rPr lang="en-US" sz="3000" dirty="0">
                <a:latin typeface="Times New Roman" panose="02020603050405020304" pitchFamily="18" charset="0"/>
                <a:cs typeface="Times New Roman" panose="02020603050405020304" pitchFamily="18" charset="0"/>
              </a:rPr>
              <a:t>ΝΕΙ ΤΗ ΣΩΣΤ</a:t>
            </a:r>
            <a:r>
              <a:rPr lang="el-GR" sz="3000" dirty="0">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 ΠΡΟΣ</a:t>
            </a:r>
            <a:r>
              <a:rPr lang="el-GR" sz="3000" dirty="0">
                <a:latin typeface="Times New Roman" panose="02020603050405020304" pitchFamily="18" charset="0"/>
                <a:cs typeface="Times New Roman" panose="02020603050405020304" pitchFamily="18" charset="0"/>
              </a:rPr>
              <a:t>Ε</a:t>
            </a:r>
            <a:r>
              <a:rPr lang="en-US" sz="3000" dirty="0">
                <a:latin typeface="Times New Roman" panose="02020603050405020304" pitchFamily="18" charset="0"/>
                <a:cs typeface="Times New Roman" panose="02020603050405020304" pitchFamily="18" charset="0"/>
              </a:rPr>
              <a:t>ΓΓΙΣΗ ΓΙΑ ΤΟ ΚΑΤ</a:t>
            </a:r>
            <a:r>
              <a:rPr lang="el-GR" sz="3000" dirty="0">
                <a:latin typeface="Times New Roman" panose="02020603050405020304" pitchFamily="18" charset="0"/>
                <a:cs typeface="Times New Roman" panose="02020603050405020304" pitchFamily="18" charset="0"/>
              </a:rPr>
              <a:t>Α</a:t>
            </a:r>
            <a:r>
              <a:rPr lang="en-US" sz="3000" dirty="0">
                <a:latin typeface="Times New Roman" panose="02020603050405020304" pitchFamily="18" charset="0"/>
                <a:cs typeface="Times New Roman" panose="02020603050405020304" pitchFamily="18" charset="0"/>
              </a:rPr>
              <a:t>ΛΛΗΛΟ ΑΚΡΟΑΤ</a:t>
            </a:r>
            <a:r>
              <a:rPr lang="el-GR" sz="3000" dirty="0">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ΡΙΟ, ΤΟ ΚΑΤ</a:t>
            </a:r>
            <a:r>
              <a:rPr lang="el-GR" sz="3000" dirty="0">
                <a:latin typeface="Times New Roman" panose="02020603050405020304" pitchFamily="18" charset="0"/>
                <a:cs typeface="Times New Roman" panose="02020603050405020304" pitchFamily="18" charset="0"/>
              </a:rPr>
              <a:t>Α</a:t>
            </a:r>
            <a:r>
              <a:rPr lang="en-US" sz="3000" dirty="0">
                <a:latin typeface="Times New Roman" panose="02020603050405020304" pitchFamily="18" charset="0"/>
                <a:cs typeface="Times New Roman" panose="02020603050405020304" pitchFamily="18" charset="0"/>
              </a:rPr>
              <a:t>ΛΛΗΛΟ </a:t>
            </a:r>
            <a:r>
              <a:rPr lang="en-US" sz="3000" dirty="0" err="1">
                <a:latin typeface="Times New Roman" panose="02020603050405020304" pitchFamily="18" charset="0"/>
                <a:cs typeface="Times New Roman" panose="02020603050405020304" pitchFamily="18" charset="0"/>
              </a:rPr>
              <a:t>Μ</a:t>
            </a:r>
            <a:r>
              <a:rPr lang="el-GR" sz="3000" dirty="0">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ΝΥΜΑ, ΠΟΥ ΚΑΤΑΔΕΙΚΝ</a:t>
            </a:r>
            <a:r>
              <a:rPr lang="el-GR" sz="3000" dirty="0">
                <a:latin typeface="Times New Roman" panose="02020603050405020304" pitchFamily="18" charset="0"/>
                <a:cs typeface="Times New Roman" panose="02020603050405020304" pitchFamily="18" charset="0"/>
              </a:rPr>
              <a:t>Υ</a:t>
            </a:r>
            <a:r>
              <a:rPr lang="en-US" sz="3000" dirty="0">
                <a:latin typeface="Times New Roman" panose="02020603050405020304" pitchFamily="18" charset="0"/>
                <a:cs typeface="Times New Roman" panose="02020603050405020304" pitchFamily="18" charset="0"/>
              </a:rPr>
              <a:t>ΕΤΑΙ ΑΠ</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 ΤΟ ΠΕΡΙΕΧ</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ΜΕΝΟ ΚΑΙ ΤΗΝ ΚΑΤ</a:t>
            </a:r>
            <a:r>
              <a:rPr lang="el-GR" sz="3000" dirty="0">
                <a:latin typeface="Times New Roman" panose="02020603050405020304" pitchFamily="18" charset="0"/>
                <a:cs typeface="Times New Roman" panose="02020603050405020304" pitchFamily="18" charset="0"/>
              </a:rPr>
              <a:t>Α</a:t>
            </a:r>
            <a:r>
              <a:rPr lang="en-US" sz="3000" dirty="0">
                <a:latin typeface="Times New Roman" panose="02020603050405020304" pitchFamily="18" charset="0"/>
                <a:cs typeface="Times New Roman" panose="02020603050405020304" pitchFamily="18" charset="0"/>
              </a:rPr>
              <a:t>ΛΛΗΛΗ </a:t>
            </a:r>
            <a:r>
              <a:rPr lang="en-US" sz="3000" dirty="0" err="1">
                <a:latin typeface="Times New Roman" panose="02020603050405020304" pitchFamily="18" charset="0"/>
                <a:cs typeface="Times New Roman" panose="02020603050405020304" pitchFamily="18" charset="0"/>
              </a:rPr>
              <a:t>Ή</a:t>
            </a:r>
            <a:r>
              <a:rPr lang="en-US" sz="3000" dirty="0">
                <a:latin typeface="Times New Roman" panose="02020603050405020304" pitchFamily="18" charset="0"/>
                <a:cs typeface="Times New Roman" panose="02020603050405020304" pitchFamily="18" charset="0"/>
              </a:rPr>
              <a:t> ΣΩΣΤ</a:t>
            </a:r>
            <a:r>
              <a:rPr lang="el-GR" sz="3000" dirty="0">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 ΣΤΙΓΜ</a:t>
            </a:r>
            <a:r>
              <a:rPr lang="el-GR" sz="3000" dirty="0">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 </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ΠΟΥ </a:t>
            </a:r>
            <a:r>
              <a:rPr lang="el-GR" sz="3000" dirty="0">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ΔΗ ΕΠΙΣ</a:t>
            </a:r>
            <a:r>
              <a:rPr lang="el-GR" sz="3000" dirty="0">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ΜΑΝΕ </a:t>
            </a:r>
            <a:r>
              <a:rPr lang="en-US" sz="3000" dirty="0" err="1">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 ΠΡΩΤΑΓ</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ΡΑΣ ΜΕ ΤΗ </a:t>
            </a:r>
            <a:r>
              <a:rPr lang="en-US" sz="3000" dirty="0" err="1">
                <a:latin typeface="Times New Roman" panose="02020603050405020304" pitchFamily="18" charset="0"/>
                <a:cs typeface="Times New Roman" panose="02020603050405020304" pitchFamily="18" charset="0"/>
              </a:rPr>
              <a:t>Λ</a:t>
            </a:r>
            <a:r>
              <a:rPr lang="el-GR" sz="3000" dirty="0">
                <a:latin typeface="Times New Roman" panose="02020603050405020304" pitchFamily="18" charset="0"/>
                <a:cs typeface="Times New Roman" panose="02020603050405020304" pitchFamily="18" charset="0"/>
              </a:rPr>
              <a:t>Ε</a:t>
            </a:r>
            <a:r>
              <a:rPr lang="en-US" sz="3000" dirty="0">
                <a:latin typeface="Times New Roman" panose="02020603050405020304" pitchFamily="18" charset="0"/>
                <a:cs typeface="Times New Roman" panose="02020603050405020304" pitchFamily="18" charset="0"/>
              </a:rPr>
              <a:t>ΞΗ </a:t>
            </a:r>
            <a:r>
              <a:rPr lang="en-US" sz="3000" i="1" dirty="0">
                <a:latin typeface="Times New Roman" panose="02020603050405020304" pitchFamily="18" charset="0"/>
                <a:cs typeface="Times New Roman" panose="02020603050405020304" pitchFamily="18" charset="0"/>
              </a:rPr>
              <a:t>ΚΑΙΡ</a:t>
            </a:r>
            <a:r>
              <a:rPr lang="el-GR" sz="3000" i="1" dirty="0">
                <a:latin typeface="Times New Roman" panose="02020603050405020304" pitchFamily="18" charset="0"/>
                <a:cs typeface="Times New Roman" panose="02020603050405020304" pitchFamily="18" charset="0"/>
              </a:rPr>
              <a:t>Ο</a:t>
            </a:r>
            <a:r>
              <a:rPr lang="en-US" sz="3000" i="1" dirty="0" err="1">
                <a:latin typeface="Times New Roman" panose="02020603050405020304" pitchFamily="18" charset="0"/>
                <a:cs typeface="Times New Roman" panose="02020603050405020304" pitchFamily="18" charset="0"/>
              </a:rPr>
              <a:t>Σ</a:t>
            </a:r>
            <a:r>
              <a:rPr lang="en-US" sz="3000" dirty="0">
                <a:latin typeface="Times New Roman" panose="02020603050405020304" pitchFamily="18" charset="0"/>
                <a:cs typeface="Times New Roman" panose="02020603050405020304" pitchFamily="18" charset="0"/>
              </a:rPr>
              <a:t>, ΠΡΟΣΑΝΑΤΟΛ</a:t>
            </a:r>
            <a:r>
              <a:rPr lang="el-GR" sz="3000" dirty="0">
                <a:latin typeface="Times New Roman" panose="02020603050405020304" pitchFamily="18" charset="0"/>
                <a:cs typeface="Times New Roman" panose="02020603050405020304" pitchFamily="18" charset="0"/>
              </a:rPr>
              <a:t>Ι</a:t>
            </a:r>
            <a:r>
              <a:rPr lang="en-US" sz="3000" dirty="0">
                <a:latin typeface="Times New Roman" panose="02020603050405020304" pitchFamily="18" charset="0"/>
                <a:cs typeface="Times New Roman" panose="02020603050405020304" pitchFamily="18" charset="0"/>
              </a:rPr>
              <a:t>ΖΟΝΤΑΣ ΤΗΝ ΚΑΤΑΛΛΗΛ</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ΤΗΤΑ ΤΟΥ ΕΠΙΧΕΙΡ</a:t>
            </a:r>
            <a:r>
              <a:rPr lang="el-GR" sz="3000" dirty="0">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ΜΑΤΟΣ ΜΕ ΤΗΝ ΑΠΟΤΕΛΕΣΜΑΤΙΚ</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ΤΗΤ</a:t>
            </a:r>
            <a:r>
              <a:rPr lang="el-GR" sz="3000" dirty="0">
                <a:latin typeface="Times New Roman" panose="02020603050405020304" pitchFamily="18" charset="0"/>
                <a:cs typeface="Times New Roman" panose="02020603050405020304" pitchFamily="18" charset="0"/>
              </a:rPr>
              <a:t>Α</a:t>
            </a:r>
            <a:r>
              <a:rPr lang="en-US" sz="3000" dirty="0">
                <a:latin typeface="Times New Roman" panose="02020603050405020304" pitchFamily="18" charset="0"/>
                <a:cs typeface="Times New Roman" panose="02020603050405020304" pitchFamily="18" charset="0"/>
              </a:rPr>
              <a:t> ΤΟΥ, ΠΟΥ ΣΤΗΝ ΠΡΟΚΕΙΜ</a:t>
            </a:r>
            <a:r>
              <a:rPr lang="el-GR" sz="3000" dirty="0">
                <a:latin typeface="Times New Roman" panose="02020603050405020304" pitchFamily="18" charset="0"/>
                <a:cs typeface="Times New Roman" panose="02020603050405020304" pitchFamily="18" charset="0"/>
              </a:rPr>
              <a:t>Ε</a:t>
            </a:r>
            <a:r>
              <a:rPr lang="en-US" sz="3000" dirty="0">
                <a:latin typeface="Times New Roman" panose="02020603050405020304" pitchFamily="18" charset="0"/>
                <a:cs typeface="Times New Roman" panose="02020603050405020304" pitchFamily="18" charset="0"/>
              </a:rPr>
              <a:t>ΝΗ ΠΕΡ</a:t>
            </a:r>
            <a:r>
              <a:rPr lang="el-GR" sz="3000" dirty="0">
                <a:latin typeface="Times New Roman" panose="02020603050405020304" pitchFamily="18" charset="0"/>
                <a:cs typeface="Times New Roman" panose="02020603050405020304" pitchFamily="18" charset="0"/>
              </a:rPr>
              <a:t>Ι</a:t>
            </a:r>
            <a:r>
              <a:rPr lang="en-US" sz="3000" dirty="0">
                <a:latin typeface="Times New Roman" panose="02020603050405020304" pitchFamily="18" charset="0"/>
                <a:cs typeface="Times New Roman" panose="02020603050405020304" pitchFamily="18" charset="0"/>
              </a:rPr>
              <a:t>ΠΤΩΣΗ </a:t>
            </a:r>
            <a:r>
              <a:rPr lang="en-US" sz="3000" dirty="0" err="1">
                <a:latin typeface="Times New Roman" panose="02020603050405020304" pitchFamily="18" charset="0"/>
                <a:cs typeface="Times New Roman" panose="02020603050405020304" pitchFamily="18" charset="0"/>
              </a:rPr>
              <a:t>Ε</a:t>
            </a:r>
            <a:r>
              <a:rPr lang="el-GR" sz="3000" dirty="0">
                <a:latin typeface="Times New Roman" panose="02020603050405020304" pitchFamily="18" charset="0"/>
                <a:cs typeface="Times New Roman" panose="02020603050405020304" pitchFamily="18" charset="0"/>
              </a:rPr>
              <a:t>Ι</a:t>
            </a:r>
            <a:r>
              <a:rPr lang="en-US" sz="3000" dirty="0">
                <a:latin typeface="Times New Roman" panose="02020603050405020304" pitchFamily="18" charset="0"/>
                <a:cs typeface="Times New Roman" panose="02020603050405020304" pitchFamily="18" charset="0"/>
              </a:rPr>
              <a:t>ΝΑΙ </a:t>
            </a:r>
            <a:r>
              <a:rPr lang="en-US" sz="3000" dirty="0" err="1">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 ΑΠΟΔΟΧ</a:t>
            </a:r>
            <a:r>
              <a:rPr lang="el-GR" sz="3000" dirty="0">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 ΤΟΥ ΠΡΟΪ</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ΝΤΟΣ ΑΠ</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 ΤΟ ΚΟΙΝ</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 ΣΤΟ ΕΠ</a:t>
            </a:r>
            <a:r>
              <a:rPr lang="el-GR" sz="3000" dirty="0">
                <a:latin typeface="Times New Roman" panose="02020603050405020304" pitchFamily="18" charset="0"/>
                <a:cs typeface="Times New Roman" panose="02020603050405020304" pitchFamily="18" charset="0"/>
              </a:rPr>
              <a:t>Ι</a:t>
            </a:r>
            <a:r>
              <a:rPr lang="en-US" sz="3000" dirty="0">
                <a:latin typeface="Times New Roman" panose="02020603050405020304" pitchFamily="18" charset="0"/>
                <a:cs typeface="Times New Roman" panose="02020603050405020304" pitchFamily="18" charset="0"/>
              </a:rPr>
              <a:t>ΚΕΝΤΡΟ ΤΗΣ ΔΙΑΠΡΑΓΜΑΤΕΥΤΙΚ</a:t>
            </a:r>
            <a:r>
              <a:rPr lang="el-GR" sz="3000" dirty="0">
                <a:latin typeface="Times New Roman" panose="02020603050405020304" pitchFamily="18" charset="0"/>
                <a:cs typeface="Times New Roman" panose="02020603050405020304" pitchFamily="18" charset="0"/>
              </a:rPr>
              <a:t>Η</a:t>
            </a:r>
            <a:r>
              <a:rPr lang="en-US" sz="3000" dirty="0" err="1">
                <a:latin typeface="Times New Roman" panose="02020603050405020304" pitchFamily="18" charset="0"/>
                <a:cs typeface="Times New Roman" panose="02020603050405020304" pitchFamily="18" charset="0"/>
              </a:rPr>
              <a:t>Σ</a:t>
            </a:r>
            <a:r>
              <a:rPr lang="en-US" sz="3000" dirty="0">
                <a:latin typeface="Times New Roman" panose="02020603050405020304" pitchFamily="18" charset="0"/>
                <a:cs typeface="Times New Roman" panose="02020603050405020304" pitchFamily="18" charset="0"/>
              </a:rPr>
              <a:t> ΠΕΙΘΟ</a:t>
            </a:r>
            <a:r>
              <a:rPr lang="el-GR" sz="3000" dirty="0">
                <a:latin typeface="Times New Roman" panose="02020603050405020304" pitchFamily="18" charset="0"/>
                <a:cs typeface="Times New Roman" panose="02020603050405020304" pitchFamily="18" charset="0"/>
              </a:rPr>
              <a:t>Υ</a:t>
            </a:r>
            <a:r>
              <a:rPr lang="en-US" sz="3000" dirty="0" err="1">
                <a:latin typeface="Times New Roman" panose="02020603050405020304" pitchFamily="18" charset="0"/>
                <a:cs typeface="Times New Roman" panose="02020603050405020304" pitchFamily="18" charset="0"/>
              </a:rPr>
              <a:t>Σ</a:t>
            </a:r>
            <a:r>
              <a:rPr lang="en-US" sz="3000" dirty="0">
                <a:latin typeface="Times New Roman" panose="02020603050405020304" pitchFamily="18" charset="0"/>
                <a:cs typeface="Times New Roman" panose="02020603050405020304" pitchFamily="18" charset="0"/>
              </a:rPr>
              <a:t> ΒΡ</a:t>
            </a:r>
            <a:r>
              <a:rPr lang="el-GR" sz="3000" dirty="0">
                <a:latin typeface="Times New Roman" panose="02020603050405020304" pitchFamily="18" charset="0"/>
                <a:cs typeface="Times New Roman" panose="02020603050405020304" pitchFamily="18" charset="0"/>
              </a:rPr>
              <a:t>Ι</a:t>
            </a:r>
            <a:r>
              <a:rPr lang="en-US" sz="3000" dirty="0">
                <a:latin typeface="Times New Roman" panose="02020603050405020304" pitchFamily="18" charset="0"/>
                <a:cs typeface="Times New Roman" panose="02020603050405020304" pitchFamily="18" charset="0"/>
              </a:rPr>
              <a:t>ΣΚΕΤΑΙ </a:t>
            </a:r>
            <a:r>
              <a:rPr lang="en-US" sz="3000" dirty="0" err="1">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 ΑΠΟΔ</a:t>
            </a:r>
            <a:r>
              <a:rPr lang="el-GR" sz="3000" dirty="0">
                <a:latin typeface="Times New Roman" panose="02020603050405020304" pitchFamily="18" charset="0"/>
                <a:cs typeface="Times New Roman" panose="02020603050405020304" pitchFamily="18" charset="0"/>
              </a:rPr>
              <a:t>Ε</a:t>
            </a:r>
            <a:r>
              <a:rPr lang="en-US" sz="3000" dirty="0">
                <a:latin typeface="Times New Roman" panose="02020603050405020304" pitchFamily="18" charset="0"/>
                <a:cs typeface="Times New Roman" panose="02020603050405020304" pitchFamily="18" charset="0"/>
              </a:rPr>
              <a:t>ΚΤΗΣ, ΤΟ ΚΟΙΝ</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 ΠΡΟΣ ΤΟΝ ΟΠΟ</a:t>
            </a:r>
            <a:r>
              <a:rPr lang="el-GR" sz="3000" dirty="0">
                <a:latin typeface="Times New Roman" panose="02020603050405020304" pitchFamily="18" charset="0"/>
                <a:cs typeface="Times New Roman" panose="02020603050405020304" pitchFamily="18" charset="0"/>
              </a:rPr>
              <a:t>Ι</a:t>
            </a:r>
            <a:r>
              <a:rPr lang="en-US" sz="3000" dirty="0" err="1">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 ΑΠΕΥΘ</a:t>
            </a:r>
            <a:r>
              <a:rPr lang="el-GR" sz="3000" dirty="0">
                <a:latin typeface="Times New Roman" panose="02020603050405020304" pitchFamily="18" charset="0"/>
                <a:cs typeface="Times New Roman" panose="02020603050405020304" pitchFamily="18" charset="0"/>
              </a:rPr>
              <a:t>Υ</a:t>
            </a:r>
            <a:r>
              <a:rPr lang="en-US" sz="3000" dirty="0">
                <a:latin typeface="Times New Roman" panose="02020603050405020304" pitchFamily="18" charset="0"/>
                <a:cs typeface="Times New Roman" panose="02020603050405020304" pitchFamily="18" charset="0"/>
              </a:rPr>
              <a:t>ΝΕΤΑΙ ΤΟ ΠΕΡΙΕΧ</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ΜΕΝΟ ΤΟΥ ΠΡΟΪ</a:t>
            </a:r>
            <a:r>
              <a:rPr lang="el-GR" sz="3000" dirty="0">
                <a:latin typeface="Times New Roman" panose="02020603050405020304" pitchFamily="18" charset="0"/>
                <a:cs typeface="Times New Roman" panose="02020603050405020304" pitchFamily="18" charset="0"/>
              </a:rPr>
              <a:t>Ο</a:t>
            </a:r>
            <a:r>
              <a:rPr lang="en-US" sz="3000" dirty="0">
                <a:latin typeface="Times New Roman" panose="02020603050405020304" pitchFamily="18" charset="0"/>
                <a:cs typeface="Times New Roman" panose="02020603050405020304" pitchFamily="18" charset="0"/>
              </a:rPr>
              <a:t>ΝΤΟΣ ΚΑΙ ΣΥΝΕΠ</a:t>
            </a:r>
            <a:r>
              <a:rPr lang="el-GR" sz="3000" dirty="0">
                <a:latin typeface="Times New Roman" panose="02020603050405020304" pitchFamily="18" charset="0"/>
                <a:cs typeface="Times New Roman" panose="02020603050405020304" pitchFamily="18" charset="0"/>
              </a:rPr>
              <a:t>Ω</a:t>
            </a:r>
            <a:r>
              <a:rPr lang="en-US" sz="3000" dirty="0" err="1">
                <a:latin typeface="Times New Roman" panose="02020603050405020304" pitchFamily="18" charset="0"/>
                <a:cs typeface="Times New Roman" panose="02020603050405020304" pitchFamily="18" charset="0"/>
              </a:rPr>
              <a:t>Σ</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Η</a:t>
            </a:r>
            <a:r>
              <a:rPr lang="en-US" sz="3000" dirty="0">
                <a:latin typeface="Times New Roman" panose="02020603050405020304" pitchFamily="18" charset="0"/>
                <a:cs typeface="Times New Roman" panose="02020603050405020304" pitchFamily="18" charset="0"/>
              </a:rPr>
              <a:t> ΤΟΠΟΘ</a:t>
            </a:r>
            <a:r>
              <a:rPr lang="el-GR" sz="3000" dirty="0">
                <a:latin typeface="Times New Roman" panose="02020603050405020304" pitchFamily="18" charset="0"/>
                <a:cs typeface="Times New Roman" panose="02020603050405020304" pitchFamily="18" charset="0"/>
              </a:rPr>
              <a:t>Ε</a:t>
            </a:r>
            <a:r>
              <a:rPr lang="en-US" sz="3000" dirty="0">
                <a:latin typeface="Times New Roman" panose="02020603050405020304" pitchFamily="18" charset="0"/>
                <a:cs typeface="Times New Roman" panose="02020603050405020304" pitchFamily="18" charset="0"/>
              </a:rPr>
              <a:t>ΤΗΣΗ, ΠΟΥ ΛΕΙΤΟΥΡΓΕ</a:t>
            </a:r>
            <a:r>
              <a:rPr lang="el-GR" sz="3000" dirty="0">
                <a:latin typeface="Times New Roman" panose="02020603050405020304" pitchFamily="18" charset="0"/>
                <a:cs typeface="Times New Roman" panose="02020603050405020304" pitchFamily="18" charset="0"/>
              </a:rPr>
              <a:t>Ι </a:t>
            </a:r>
            <a:r>
              <a:rPr lang="en-US" sz="3000" dirty="0">
                <a:latin typeface="Times New Roman" panose="02020603050405020304" pitchFamily="18" charset="0"/>
                <a:cs typeface="Times New Roman" panose="02020603050405020304" pitchFamily="18" charset="0"/>
              </a:rPr>
              <a:t>ΣΗΜΕΙΩΤΙΚ</a:t>
            </a:r>
            <a:r>
              <a:rPr lang="el-GR" sz="3000" dirty="0">
                <a:latin typeface="Times New Roman" panose="02020603050405020304" pitchFamily="18" charset="0"/>
                <a:cs typeface="Times New Roman" panose="02020603050405020304" pitchFamily="18" charset="0"/>
              </a:rPr>
              <a:t>Α</a:t>
            </a:r>
            <a:r>
              <a:rPr lang="en-US" sz="3000" dirty="0">
                <a:latin typeface="Times New Roman" panose="02020603050405020304" pitchFamily="18" charset="0"/>
                <a:cs typeface="Times New Roman" panose="02020603050405020304" pitchFamily="18" charset="0"/>
              </a:rPr>
              <a:t>.</a:t>
            </a:r>
            <a:endParaRPr lang="el-GR" sz="3000" dirty="0">
              <a:latin typeface="Times New Roman" panose="02020603050405020304" pitchFamily="18" charset="0"/>
              <a:cs typeface="Times New Roman" panose="02020603050405020304" pitchFamily="18" charset="0"/>
            </a:endParaRPr>
          </a:p>
          <a:p>
            <a:pPr algn="just"/>
            <a:endParaRPr lang="el-GR" dirty="0"/>
          </a:p>
        </p:txBody>
      </p:sp>
    </p:spTree>
    <p:extLst>
      <p:ext uri="{BB962C8B-B14F-4D97-AF65-F5344CB8AC3E}">
        <p14:creationId xmlns:p14="http://schemas.microsoft.com/office/powerpoint/2010/main" val="2910956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105231" y="1371599"/>
            <a:ext cx="9446149" cy="5188227"/>
          </a:xfrm>
        </p:spPr>
        <p:txBody>
          <a:bodyPr>
            <a:noAutofit/>
          </a:bodyPr>
          <a:lstStyle/>
          <a:p>
            <a:pPr algn="just"/>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ΤΟΠΟΘ</a:t>
            </a:r>
            <a:r>
              <a:rPr lang="el-GR" sz="2800" i="1" dirty="0">
                <a:latin typeface="Times New Roman" panose="02020603050405020304" pitchFamily="18" charset="0"/>
                <a:cs typeface="Times New Roman" panose="02020603050405020304" pitchFamily="18" charset="0"/>
              </a:rPr>
              <a:t>Ε</a:t>
            </a:r>
            <a:r>
              <a:rPr lang="en-US" sz="2800" i="1" dirty="0">
                <a:latin typeface="Times New Roman" panose="02020603050405020304" pitchFamily="18" charset="0"/>
                <a:cs typeface="Times New Roman" panose="02020603050405020304" pitchFamily="18" charset="0"/>
              </a:rPr>
              <a:t>ΤΗΣΗ</a:t>
            </a:r>
            <a:r>
              <a:rPr lang="en-US" sz="2800" dirty="0">
                <a:latin typeface="Times New Roman" panose="02020603050405020304" pitchFamily="18" charset="0"/>
                <a:cs typeface="Times New Roman" panose="02020603050405020304" pitchFamily="18" charset="0"/>
              </a:rPr>
              <a:t> ΑΝΑΦ</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ΡΕΤΑΙ ΣΤΑ ΕΜΠΟΡΙΚ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Σ</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ΜΑΤΑ, ΑΦΟΡ</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ΤΟΝ ΠΕΙΣΤΙΚ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ΠΑΡ</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ΓΟΝΤΑ ΠΟΥ ΣΧΕΤ</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ΖΕΤΑΙ ΜΕ ΤΑ ΧΑΡΑΚΤΗΡΙΣΤΙΚ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ΤΟΥ ΜΗΝ</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ΜΑΤΟΣ ΚΑΙ ΕΔΙΚ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ΤΕΡΑ ΜΕ ΤΟ </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ΦΟΣ ΤΗΣ ΔΙΑΤ</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ΠΩΣΉΣ ΤΟΥ, ΔΗΛΑΔ</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ΠΩΣ ΠΡ</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ΠΕΙ ΝΑ ΠΑΡΟΥΣΙΑΣΤΕ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ΣΤΕ ΝΑ ΕΡΜΗΝΕΥΘΕ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ΝΟΗΜΑΤΙΚ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ΚΑΙ ΣΩΣΤ</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ΑΞ</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ΤΗΣ ΔΙΑΠΡΑΓΜΑΤΕΥΤΙΚ</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ΠΕΙΘΟ</a:t>
            </a:r>
            <a:r>
              <a:rPr lang="el-GR" sz="2800" dirty="0">
                <a:latin typeface="Times New Roman" panose="02020603050405020304" pitchFamily="18" charset="0"/>
                <a:cs typeface="Times New Roman" panose="02020603050405020304" pitchFamily="18" charset="0"/>
              </a:rPr>
              <a:t>Υ</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ΤΟ ΔΟ</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ΝΑΙ ΚΑΙ ΛΑΒΕ</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Ν</a:t>
            </a:r>
            <a:r>
              <a:rPr lang="en-US" sz="2800" dirty="0">
                <a:latin typeface="Times New Roman" panose="02020603050405020304" pitchFamily="18" charset="0"/>
                <a:cs typeface="Times New Roman" panose="02020603050405020304" pitchFamily="18" charset="0"/>
              </a:rPr>
              <a:t> ΜΕΤΑΞ</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 ΑΝΘΡ</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ΠΟΥ ΚΑΙ ΜΗΝ</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ΜΑΤΟΣ. ΤΟ </a:t>
            </a:r>
            <a:r>
              <a:rPr lang="en-US" sz="2800" dirty="0" err="1">
                <a:latin typeface="Times New Roman" panose="02020603050405020304" pitchFamily="18" charset="0"/>
                <a:cs typeface="Times New Roman" panose="02020603050405020304" pitchFamily="18" charset="0"/>
              </a:rPr>
              <a:t>Σ</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ΜΑ ΣΤΗ ΕΜΠΟΡΙΚ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ΕΠΙΚΟΙΝΩΝ</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ΜΠΟΡΕ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ΝΑ ΧΑΡΑΚΤΗΡ</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ΣΕΙ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ΝΑ ΠΡΟΪ</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Ν</a:t>
            </a:r>
            <a:r>
              <a:rPr lang="en-US" sz="2800" dirty="0">
                <a:latin typeface="Times New Roman" panose="02020603050405020304" pitchFamily="18" charset="0"/>
                <a:cs typeface="Times New Roman" panose="02020603050405020304" pitchFamily="18" charset="0"/>
              </a:rPr>
              <a:t> ΟΙΚΟΝΟΜΙΚ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ΚΑΙ ΝΑ ΤΟ ΔΙΑΚΡ</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ΝΕΙ ΑΝΤΑΓΩΝΙΣΤΙΚ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ΛΛΑ ΠΟΛΥΤΕΛ</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ΠΡΟΪ</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ΝΤΑ.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6298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771278" y="1170122"/>
            <a:ext cx="10161766" cy="5493071"/>
          </a:xfrm>
        </p:spPr>
        <p:txBody>
          <a:bodyPr>
            <a:noAutofit/>
          </a:bodyPr>
          <a:lstStyle/>
          <a:p>
            <a:pPr algn="just"/>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ΣΥΓΚΡΙΤΙΚ</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ΑΥΤ</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ΣΥΣΧΕΤΙΣΜ</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ΔΗΜΙΟΥΡΓΕ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ΜΙΑ ΔΥΝΑΜΙΚ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ΑΛΛΗΛΕΠ</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ΔΡΑΣΗ ΑΝ</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ΜΕΣΑ ΣΤΟ ΣΗΜΕ</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Σ</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ΜΑ), ΤΟ ΑΝΤΙΚΕ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ΜΕΝΟ (ΠΡΟΪ</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Ν</a:t>
            </a:r>
            <a:r>
              <a:rPr lang="en-US" sz="2800" dirty="0">
                <a:latin typeface="Times New Roman" panose="02020603050405020304" pitchFamily="18" charset="0"/>
                <a:cs typeface="Times New Roman" panose="02020603050405020304" pitchFamily="18" charset="0"/>
              </a:rPr>
              <a:t>) ΚΑΙ ΤΟΝ ΕΡΜΗΝΕΥΤ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(ΑΠΟΔ</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ΚΤΗ). ΤΟ ΣΗΜΕ</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ΓΙΑ ΤΟ ΟΙΚΟΝΟΜΙΚ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ΠΡΟΪ</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Ν</a:t>
            </a:r>
            <a:r>
              <a:rPr lang="en-US" sz="2800" dirty="0">
                <a:latin typeface="Times New Roman" panose="02020603050405020304" pitchFamily="18" charset="0"/>
                <a:cs typeface="Times New Roman" panose="02020603050405020304" pitchFamily="18" charset="0"/>
              </a:rPr>
              <a:t> ΒΡ</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ΣΚΕΤΑΙ ΣΕ ΣΥΣΧ</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ΤΙΣΗ ΜΕ ΤΟ ΣΗΜΑΙΝ</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ΜΕΝΟ ΠΟΥ ΑΝΑΦ</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ΡΕΤΑΙ ΣΤΟ ΟΙΚΟΝΟΜΙΚ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ΠΡΟΪ</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Ν</a:t>
            </a:r>
            <a:r>
              <a:rPr lang="en-US" sz="2800" dirty="0">
                <a:latin typeface="Times New Roman" panose="02020603050405020304" pitchFamily="18" charset="0"/>
                <a:cs typeface="Times New Roman" panose="02020603050405020304" pitchFamily="18" charset="0"/>
              </a:rPr>
              <a:t>. ΣΗΜΕ</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ΚΑΙ ΣΗΜΑΙΝ</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ΜΕΝΟΝ ΠΡΟΣΑΝΑΤΟΛ</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ΖΕΙ ΤΗΝ ΤΟΠΟΘ</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ΤΗΣΗ ΤΟΥ ΠΡΟΪ</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ΝΤΟΣ </a:t>
            </a:r>
            <a:r>
              <a:rPr lang="en-US" sz="2800" dirty="0" err="1">
                <a:latin typeface="Times New Roman" panose="02020603050405020304" pitchFamily="18" charset="0"/>
                <a:cs typeface="Times New Roman" panose="02020603050405020304" pitchFamily="18" charset="0"/>
              </a:rPr>
              <a:t>Π</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ΡΑ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ΤΑ </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ΡΙΑ ΜΙΑΣ ΑΠΛ</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ΕΡΜΗΝΕΥΤΙΚ</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ΚΑΤ</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ΤΟ</a:t>
            </a:r>
            <a:r>
              <a:rPr lang="el-GR" sz="2800" dirty="0">
                <a:latin typeface="Times New Roman" panose="02020603050405020304" pitchFamily="18" charset="0"/>
                <a:cs typeface="Times New Roman" panose="02020603050405020304" pitchFamily="18" charset="0"/>
              </a:rPr>
              <a:t>Ν</a:t>
            </a:r>
            <a:r>
              <a:rPr lang="en-US" sz="2800" dirty="0">
                <a:latin typeface="Times New Roman" panose="02020603050405020304" pitchFamily="18" charset="0"/>
                <a:cs typeface="Times New Roman" panose="02020603050405020304" pitchFamily="18" charset="0"/>
              </a:rPr>
              <a:t> PEIRCE, ΚΑΤ</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ΣΤΑΣΗΣ ΤΟΥ ΝΟ</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ΜΑΤΟΣ ΤΟΥ ΣΗΜΕ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ΟΥ</a:t>
            </a:r>
            <a:r>
              <a:rPr lang="el-GR" sz="2800" dirty="0">
                <a:latin typeface="Times New Roman" panose="02020603050405020304" pitchFamily="18" charset="0"/>
                <a:cs typeface="Times New Roman" panose="02020603050405020304" pitchFamily="18" charset="0"/>
              </a:rPr>
              <a:t> ΣΕ ΜΙΑ ΣΧΕΣΗ ΤΩΝ ΔΥΟ ΣΗΜΕΙΩΝ Η ΣΗΜΑΤΩΝ (ΤΟΥ ΟΙΚΟΝΟΜΙΚΟΥ ΚΑΙ ΑΚΡΙΒΟΥ ΠΡΟΪΟΝΤΟΣ) ΜΕΤΑΞΥ ΤΟΥΣ ΜΕΣΑ Σ᾽ ΕΝΑ ΣΥΣΤΗΜΑ, ΠΟΥ ΤΟ ΧΑΡΑΚΤΗΡΙΖΕΙ ΚΑΤΑ ΤΟΝ </a:t>
            </a:r>
            <a:r>
              <a:rPr lang="en-US" sz="2800" dirty="0">
                <a:latin typeface="Times New Roman" panose="02020603050405020304" pitchFamily="18" charset="0"/>
                <a:cs typeface="Times New Roman" panose="02020603050405020304" pitchFamily="18" charset="0"/>
              </a:rPr>
              <a:t>SAUSSURE</a:t>
            </a:r>
            <a:r>
              <a:rPr lang="el-GR" sz="2800" dirty="0">
                <a:latin typeface="Times New Roman" panose="02020603050405020304" pitchFamily="18" charset="0"/>
                <a:cs typeface="Times New Roman" panose="02020603050405020304" pitchFamily="18" charset="0"/>
              </a:rPr>
              <a:t> Η ΑΞΙΑ</a:t>
            </a:r>
            <a:r>
              <a:rPr lang="el-GR" sz="2800" dirty="0">
                <a:effectLst/>
                <a:latin typeface="Times New Roman" panose="02020603050405020304" pitchFamily="18" charset="0"/>
                <a:cs typeface="Times New Roman" panose="02020603050405020304" pitchFamily="18" charset="0"/>
              </a:rPr>
              <a:t>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9228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2293750" y="1630016"/>
            <a:ext cx="7136969" cy="3627783"/>
          </a:xfrm>
        </p:spPr>
        <p:txBody>
          <a:bodyPr/>
          <a:lstStyle/>
          <a:p>
            <a:pPr algn="just"/>
            <a:r>
              <a:rPr lang="el-GR" sz="2800" dirty="0">
                <a:latin typeface="Times New Roman" panose="02020603050405020304" pitchFamily="18" charset="0"/>
                <a:cs typeface="Times New Roman" panose="02020603050405020304" pitchFamily="18" charset="0"/>
              </a:rPr>
              <a:t>Η ΔΙΑΠΡΑΓΜΑΤΕΥΤΙΚΗ ΑΞΙΑ ΤΩΝ ΠΕΝΤΕ ΣΤΟΙΧΕΙΩΝ ΣΤΡΑΤΗΓΙΚΗΣ ΤΟΥ ΜΑΡΚΕΤΙΝΓΚ ΣΥΝΟΔΕΥΕΤΑΙ ΑΠΟ ΤΗ ΔΙΑΠΡΑΓΜΑΤΕΥΤΙΚΗ ΑΞΙΑ ΤΩΝ ΤΡΙΩΝ ΠΑΡΑΓΟΝΤΩΝ, ΤΗΣ ΠΗΓΗΣ (ΤΟΥ ΠΟΜΠΟΥ), ΤΟΥ ΠΕΡΙΕΧΟΜΕΝΟΥ ΤΟΥ ΜΗΝΥΜΑΤΟΣ ΚΑΙ ΤΟΥ ΑΠΟΔΕΚΤΗ.</a:t>
            </a:r>
          </a:p>
          <a:p>
            <a:pPr algn="just"/>
            <a:endParaRPr lang="el-GR" dirty="0"/>
          </a:p>
        </p:txBody>
      </p:sp>
    </p:spTree>
    <p:extLst>
      <p:ext uri="{BB962C8B-B14F-4D97-AF65-F5344CB8AC3E}">
        <p14:creationId xmlns:p14="http://schemas.microsoft.com/office/powerpoint/2010/main" val="2316455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065475" y="1371599"/>
            <a:ext cx="9223513" cy="4862223"/>
          </a:xfrm>
        </p:spPr>
        <p:txBody>
          <a:bodyPr>
            <a:noAutofit/>
          </a:bodyPr>
          <a:lstStyle/>
          <a:p>
            <a:pPr algn="just"/>
            <a:r>
              <a:rPr lang="el-GR" sz="2800" b="1" dirty="0">
                <a:latin typeface="Times New Roman" panose="02020603050405020304" pitchFamily="18" charset="0"/>
                <a:cs typeface="Times New Roman" panose="02020603050405020304" pitchFamily="18" charset="0"/>
              </a:rPr>
              <a:t>Α. ΙΔΙΟΤΗΤΕΣ ΤΗΣ ΠΗΓΗΣ (ΤΟΥ ΠΟΜΠΟΥ)</a:t>
            </a:r>
            <a:r>
              <a:rPr lang="en-US" sz="2800" b="1"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ΔΙΑΠΡΑΓΜΑΤΕΥΤΙΚ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ΑΞ</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ΤΗΣ ΠΗΓ</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ΒΑΣ</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ΖΕΤΑΙ ΣΤΗΝ ΑΞΙΟΠΙΣΤ</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ΤΗΣ,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ΟΠΟ</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ΚΑΘΟΡ</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ΖΕΤΑΙ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ΤΑ ΠΡΟΣ</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ΝΤΑ ΤΟΥ ΑΤ</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ΜΟΥ, ΤΗΝ ΦΕΡΕΓΓΥ</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ΤΗΤΑ ΚΑΙ ΤΗΝ ΠΑΡΟΥΣ</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ΤΟΥ. ΤΟ ΕΝΔΙΑΦ</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ΡΟΝ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ΤΙ </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ΑΡΙΣΤΟΤΈΛΗΣ ΣΤΗ </a:t>
            </a:r>
            <a:r>
              <a:rPr lang="en-US" sz="2800" i="1" dirty="0">
                <a:latin typeface="Times New Roman" panose="02020603050405020304" pitchFamily="18" charset="0"/>
                <a:cs typeface="Times New Roman" panose="02020603050405020304" pitchFamily="18" charset="0"/>
              </a:rPr>
              <a:t>ΡΗΤΟΡΙΚ</a:t>
            </a:r>
            <a:r>
              <a:rPr lang="el-GR" sz="2800" i="1"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ΠΑΡΟΥΣ</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ΑΣΕ ΤΗΝ ΑΞ</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ΤΟΥ </a:t>
            </a:r>
            <a:r>
              <a:rPr lang="en-US" sz="2800" dirty="0" err="1">
                <a:latin typeface="Times New Roman" panose="02020603050405020304" pitchFamily="18" charset="0"/>
                <a:cs typeface="Times New Roman" panose="02020603050405020304" pitchFamily="18" charset="0"/>
              </a:rPr>
              <a:t>Ρ</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ΤΟΡΑ, ΤΗ ΔΕΙΝ</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ΤΗΤ</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ΤΟΥ ΝΑ ΔΙΑΠΡΑΓΜΑΤΕ</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ΕΤΑΙ ΓΙΑ ΣΥΓΚΕΚΡΙΜ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ΝΑ ΑΚΡΟΑΤ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ΡΙΑ </a:t>
            </a:r>
            <a:r>
              <a:rPr lang="el-GR" sz="2800" dirty="0">
                <a:latin typeface="Times New Roman" panose="02020603050405020304" pitchFamily="18" charset="0"/>
                <a:cs typeface="Times New Roman" panose="02020603050405020304" pitchFamily="18" charset="0"/>
              </a:rPr>
              <a:t>ΚΑΙ </a:t>
            </a:r>
            <a:r>
              <a:rPr lang="en-US" sz="2800" dirty="0" err="1">
                <a:latin typeface="Times New Roman" panose="02020603050405020304" pitchFamily="18" charset="0"/>
                <a:cs typeface="Times New Roman" panose="02020603050405020304" pitchFamily="18" charset="0"/>
              </a:rPr>
              <a:t>Τ</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ΝΙΣΕ ΣΤΗ </a:t>
            </a:r>
            <a:r>
              <a:rPr lang="en-US" sz="2800" i="1" dirty="0">
                <a:latin typeface="Times New Roman" panose="02020603050405020304" pitchFamily="18" charset="0"/>
                <a:cs typeface="Times New Roman" panose="02020603050405020304" pitchFamily="18" charset="0"/>
              </a:rPr>
              <a:t>ΡΗΤΟΡΙΚ</a:t>
            </a:r>
            <a:r>
              <a:rPr lang="el-GR" sz="2800" i="1" dirty="0">
                <a:latin typeface="Times New Roman" panose="02020603050405020304" pitchFamily="18" charset="0"/>
                <a:cs typeface="Times New Roman" panose="02020603050405020304" pitchFamily="18" charset="0"/>
              </a:rPr>
              <a:t>Η</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Β</a:t>
            </a:r>
            <a:r>
              <a:rPr lang="en-US" sz="2800" i="1"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Ο ΡΗΤΟΡΑΣ ΘΑ ΠΑΡΟΥΣΙΑΣΕΙ ΤΟΝ ΕΑΥΤΟ ΤΟΥ ΝΑ ΕΧΕΙ ΣΥΓΚΕΚΡΙΜΕΝΕΣ ΙΔΙΟΤΗΤΕΣ</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a:t>
            </a:r>
            <a:r>
              <a:rPr lang="el-GR" sz="2800" dirty="0">
                <a:effectLst/>
                <a:latin typeface="Times New Roman" panose="02020603050405020304" pitchFamily="18" charset="0"/>
                <a:cs typeface="Times New Roman" panose="02020603050405020304" pitchFamily="18" charset="0"/>
              </a:rPr>
              <a:t>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5130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771277" y="1371598"/>
            <a:ext cx="10917140" cy="5212081"/>
          </a:xfrm>
        </p:spPr>
        <p:txBody>
          <a:bodyPr>
            <a:noAutofit/>
          </a:bodyPr>
          <a:lstStyle/>
          <a:p>
            <a:pPr algn="just"/>
            <a:r>
              <a:rPr lang="el-GR" sz="2800" dirty="0">
                <a:latin typeface="Times New Roman" panose="02020603050405020304" pitchFamily="18" charset="0"/>
                <a:cs typeface="Times New Roman" panose="02020603050405020304" pitchFamily="18" charset="0"/>
              </a:rPr>
              <a:t>ΕΤΣΙ, Ο ΠΩΛΗΤΗΣ Η Ο ΔΙΑΦΗΜΙΣΤΗΣ ΕΙΝΑΙ ΤΟ ΑΤΟΜΟ ΠΟΥ ΣΥΝΔΥΑΖΕΙ ΠΡΟΣΟΝΤΑ ΚΑΙ ΑΞΙΟΠΙΣΤΙΑ ΜΕΤΑΒΑΙΝΟΝΤΑΣ ΣΤΟΝ ΙΔΕΩΔΕΣ ΡΗΤΟΡΑ ΠΟΥ ΕΙΝΑΙ ΤΟ ΑΤΟΜΟ ΠΟΥ ΣΥΝΔΥΑΖΕΙ ΓΝΩΣΗ, ΑΠΟ ΤΗΝ ΟΠΟΙΑ ΑΠΟΡΡΕΟΥΝ ΤΑ ΠΡΟΣΟΝΤΑ ΚΑΙ Η ΑΞΙΟΠΙΣΤΙΑ ΤΟΥ ΠΟΥ ΠΗΓΑΖΕΙ ΑΠΟ ΤΟΝ ΤΡΟΠΟ ΧΡΗΣΗΣ ΤΗΣ ΡΗΤΟΡΙΚΗΣ ΤΕΧΝΗΣ Η ΤΗΣ ΤΕΧΝΗΣ ΤΟΥ ΛΟΓΟΥ, ΤΗ ΣΥΓΚΡΟΤΗΣΗ ΕΠΙΧΕΙΡΗΜΑΤΩΝ, ΤΗ ΣΑΦΗΝΕΙΑ, ΤΑ ΥΦΟΛΟΓΙΚΑ ΚΑΙ ΛΕΚΤΙΚΑ ΣΧΗΜΑΤΑ. ΠΡΟΚΕΙΤΑΙ ΓΙΑ ΟΛΑ ΕΚΕΙΝΑ ΤΑ ΣΤΟΙΧΕΙΑ ΠΟΥ ΘΑ ΟΔΗΓΗΣΟΥΝ ΤΟΝ ΚΑΤΑΝΑΛΩΤΗ Η ΤΟΝ ΠΕΛΑΤΗ ΣΕ ΜΙΑ ΕΥΝΟΪΚΗ ΚΑΙ ΑΡΕΣΤΗ ΓΙ᾽ ΑΥΤΟΝ ΨΥΧΟΛΟΓΙΚΗ ΚΑΤΑΣΤΑΣΗ, ΩΣΤΕ ΝΑ ΠΑΡΑΚΙΝΗΘΕΙ ΣΤΗΝ ΑΓΟΡΑ ΤΟΥ ΣΥΓΚΕΚΡΙΜΕΝΟΥ ΠΡΟΪΟΝΤΟΣ. </a:t>
            </a:r>
          </a:p>
        </p:txBody>
      </p:sp>
    </p:spTree>
    <p:extLst>
      <p:ext uri="{BB962C8B-B14F-4D97-AF65-F5344CB8AC3E}">
        <p14:creationId xmlns:p14="http://schemas.microsoft.com/office/powerpoint/2010/main" val="29898290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447138" y="1371600"/>
            <a:ext cx="9088340" cy="4162508"/>
          </a:xfrm>
        </p:spPr>
        <p:txBody>
          <a:bodyPr>
            <a:noAutofit/>
          </a:bodyPr>
          <a:lstStyle/>
          <a:p>
            <a:pPr algn="just"/>
            <a:r>
              <a:rPr lang="el-GR" sz="2800" dirty="0">
                <a:latin typeface="Times New Roman" panose="02020603050405020304" pitchFamily="18" charset="0"/>
                <a:cs typeface="Times New Roman" panose="02020603050405020304" pitchFamily="18" charset="0"/>
              </a:rPr>
              <a:t>Η ΠΡΟΒΟΛΗ ΤΩΝ ΓΝΩΡΙΣΜΑΤΩΝ ΤΟΥ ΧΑΡΑΚΤΗΡΑ ΤΟΥ, ΠΟΥ ΔΙΑΚΕΙΤΑΙ ΑΠΟ ΦΙΛΙΚΟΤΗΤΑ, ΓΟΗΤΕΙΑ, ΣΥΝΑΙΣΘΗΜΑ ΚΑΙ ΟΛΑ ΕΚΕΙΝΑ ΤΑ ΣΤΟΙΧΕΙΑ ΠΟΥ ΣΥΜΒΑΛΛΟΥΝ ΣΤΟ ΧΕΙΡΙΣΜΟ ΤΩΝ ΑΣΥΝΑΙΣΘΗΜΑΤΩΝ ΤΩΝ ΑΛΛΩΝ ΧΑΡΑΚΤΗΡΙΖΟΥΝ ΕΝΑ ΔΙΑΠΡΑΓΜΑΤΕΥΤΙΚΟ ΠΟΜΠΟ. ΕΙΝΑΙ Η ΠΕΙΘΩΣ ΚΑΙ Η ΕΠΙΡΡΟΗ ΩΣ ΑΠΟΤΕΛΕΣΜΑ ΑΥΤΗΣ ΠΟΥ ΕΝΙΣΧΥΟΥΝ ΤΗ ΔΥΝΑΜΗ ΤΗΣ ΠΗΓΗΣ ΚΑΙ ΣΥΝΔΕΟΥΝ ΤΟ ΛΟΓΟ ΤΟΥ ΜΕ ΤΙΣ ΠΡΑΞΕΙΣ ΤΟΥ. </a:t>
            </a:r>
            <a:endParaRPr lang="el-GR" sz="2800" dirty="0"/>
          </a:p>
        </p:txBody>
      </p:sp>
    </p:spTree>
    <p:extLst>
      <p:ext uri="{BB962C8B-B14F-4D97-AF65-F5344CB8AC3E}">
        <p14:creationId xmlns:p14="http://schemas.microsoft.com/office/powerpoint/2010/main" val="2312220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596348" y="1371600"/>
            <a:ext cx="11266997" cy="5116664"/>
          </a:xfrm>
        </p:spPr>
        <p:txBody>
          <a:bodyPr>
            <a:noAutofit/>
          </a:bodyPr>
          <a:lstStyle/>
          <a:p>
            <a:pPr algn="just"/>
            <a:r>
              <a:rPr lang="el-GR" sz="2800" dirty="0">
                <a:latin typeface="Times New Roman" panose="02020603050405020304" pitchFamily="18" charset="0"/>
                <a:cs typeface="Times New Roman" panose="02020603050405020304" pitchFamily="18" charset="0"/>
              </a:rPr>
              <a:t>Η ΕΥΦΥΪΑ ΤΟΥ ΔΙΑΦΗΜΙΣΤΗ Η ΕΠΙΚΟΙΝΩΝΙΑΚΑ ΥΠΕΥΘΥΝΟΥ ΣΕ ΣΥΝΔΥΑΣΜΟ ΜΕ ΤΗΝ ΕΥΡΥΤΗΤΑ ΤΩΝ ΓΝΩΣΕΩΝ ΤΟΥ, ΤΗΝ ΠΟΙΟΤΗΤΑ ΤΟΥ ΧΑΡΑΚΤΗΡΑ ΤΟΥ, ΤΗΝ ΑΥΤΟΠΕΠΟΙΘΗΣΗ ΤΟΥ ΚΑΙ ΤΗ ΣΥΜΒΟΥΛΕΥΤΙΚΗ ΑΡΩΓΗ ΤΟΥ ΠΡΟΣ ΤΟΝ ΚΑΤΑΝΑΛΩΤΗ ΤΟΝ ΚΑΘΙΣΤΟΥΝ ΔΙΑΠΡΑΓΜΑΤΕΥΤΙΚΟ.ΑΚΟΜΗ ΠΕΡΙΣΣΟΤΕΡΟ ΟΤΑΝ ΕΠΙΧΕΙΡΗΣΕΙ ΝΑ ΒΡΕΙ ΚΟΙΝΕΣ ΕΜΠΕΙΡΙΕΣ ΚΑΙ ΓΝΩΜΕΣ ΜΕ ΤΟΝ ΚΑΤΑΝΑΛΩΤΗ ΦΤΑΝΕΙ ΣΤΟ ΕΠΙΠΕΔΟ ΤΗΣ ΕΝΣΥΝΑΙΣΘΗΣΗΣ.  ΑΥΤΕΣ ΟΙ ΚΟΙΝΕΣ ΕΜΠΕΙΡΙΕΣ Η ΘΕΣΕΙΣ ΔΙΟΧΕΤΕΥΟΝΤΑΙ ΜΕΣΑ ΑΠΟ ΤΑ ΜΗΝΥΜΑΤΑ Η ΤΑ ΕΠΙΧΕΙΡΗΜΑΤΑ ΠΟΥ ΘΕΤΕΙ Ο ΠΟΜΠΟΣ, Η Η ΠΗΓΗ ΣΤΟΝ ΑΠΟΔΕΚΤΗ, ΚΑΙ ΦΥΣΙΚΑ ΤΑ ΜΗΝΥΜΑΤΑ ΦΕΡΟΥΝ ΜΕΣΑ ΤΟΥΣ ΟΡΙΣΜΕΝΑ ΔΙΑΠΡΑΓΜΑΤΕΥΤΙΚΑ ΧΑΡΑΚΤΗΡΙΣΤΙΚΑ.</a:t>
            </a:r>
          </a:p>
        </p:txBody>
      </p:sp>
    </p:spTree>
    <p:extLst>
      <p:ext uri="{BB962C8B-B14F-4D97-AF65-F5344CB8AC3E}">
        <p14:creationId xmlns:p14="http://schemas.microsoft.com/office/powerpoint/2010/main" val="2832769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637970" y="1371599"/>
            <a:ext cx="8921362" cy="4703197"/>
          </a:xfrm>
        </p:spPr>
        <p:txBody>
          <a:bodyPr>
            <a:normAutofit fontScale="85000" lnSpcReduction="20000"/>
          </a:bodyPr>
          <a:lstStyle/>
          <a:p>
            <a:pPr algn="just"/>
            <a:r>
              <a:rPr lang="el-GR" sz="3300" dirty="0">
                <a:latin typeface="Times New Roman" panose="02020603050405020304" pitchFamily="18" charset="0"/>
                <a:cs typeface="Times New Roman" panose="02020603050405020304" pitchFamily="18" charset="0"/>
              </a:rPr>
              <a:t>Ο ΕΠΙΚΟΙΝΩΝΗΤΗΣ ΘΑ ΠΡΟΣΠΑΘΗΣΕΙ ΝΑ ΔΕΙΞΕΙ ΟΤΙ ΤΟ ΠΡΟΪΟΝ ΕΙΝΑΙ ΠΡΑΓΜΑΤΙΚΑ ΚΑΙ ΦΑΙΝΟΜΕΝΙΚΑ ΠΕΙΣΤΙΚΟ ΜΕΣΑ ΑΠΟ ΕΝΑ ΣΥΛΛΟΓΙΣΜΟ, ΣΤΟΝ ΟΠΟΙΟ ΤΑ ΕΠΙΧΕΙΡΗΜΑΤΑ ΕΜΦΑΝΙΖΟΥΝ ΤΗΝ ΑΞΙΑ ΤΟΥ ΠΡΟΪΟΝΤΟΣ, ΚΑΘΩΣ ΚΑΙ ΤΟ ΗΘΙΚΟ, ΚΟΙΝΩΝΙΚΟ ΚΑΙ ΧΡΗΣΤΙΚΟ ΟΦΕΛΟΣ ΠΡΟΣΕΛΚΥΟΝΤΑΣ ΤΟ ΕΝΔΙΑΦΕΡΟΝ ΤΟΥ ΠΙΘΑΝΟΥ ΚΑΤΑΝΑΛΩΤΗ. ΕΤΣΙ, ΑΡΧΙΖΕΙ ΜΙΑ ΟΥΣΙΑΣΤΙΚΗ ΔΙΑΠΡΑΓΜΑΤΕΥΣΗ ΑΝΑΜΕΣΑ ΣΤΟΝ ΕΜΠΟΡΙΚΟ ΕΠΙΚΟΙΝΩΝΗΤΗ ΚΑΙ ΤΟΝ ΚΑΤΑΝΑΛΩΤΗ, ΟΠΟΥ Ο ΠΡΩΤΟΣ ΜΕ ΠΕΙΣΤΙΚΑ ΕΠΙΧΕΙΡΗΜΑΤΑ ΕΠΙΔΙΩΚΕΙ ΝΑ ΜΕΤΑΒΑΛΛΕΙ ΤΙΣ ΠΕΠΟΙΘΗΣΕΙΣ ΚΑΙ ΤΟΝ ΜΕΧΡΙ ΤΩΡΑ ΤΡΟΠΟ ΣΚΕΨΗΣ ΤΟΥ ΚΑΤΑΝΑΛΩΤΗ. </a:t>
            </a:r>
          </a:p>
        </p:txBody>
      </p:sp>
    </p:spTree>
    <p:extLst>
      <p:ext uri="{BB962C8B-B14F-4D97-AF65-F5344CB8AC3E}">
        <p14:creationId xmlns:p14="http://schemas.microsoft.com/office/powerpoint/2010/main" val="3045452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423284" y="1371599"/>
            <a:ext cx="8905460" cy="4949687"/>
          </a:xfrm>
        </p:spPr>
        <p:txBody>
          <a:bodyPr>
            <a:normAutofit/>
          </a:bodyPr>
          <a:lstStyle/>
          <a:p>
            <a:pPr algn="just"/>
            <a:r>
              <a:rPr lang="el-GR" sz="2800" b="1" dirty="0">
                <a:latin typeface="Times New Roman" panose="02020603050405020304" pitchFamily="18" charset="0"/>
                <a:cs typeface="Times New Roman" panose="02020603050405020304" pitchFamily="18" charset="0"/>
              </a:rPr>
              <a:t>Β. ΔΙΑΠΡΑΓΜΑΤΕΥΤΙΚΑ ΓΝΩΡΙΣΜΑΤΑ ΤΩΝ ΜΗΝΥΜΑΤΩΝ (ΕΠΙΧΕΙΡΗΜΑΤΩΝ)</a:t>
            </a:r>
            <a:r>
              <a:rPr lang="en-US" sz="2800" b="1"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Η ΠΑΡΑΘΕΣΗ ΤΩΝ ΑΠΟΨΕΩΝ ΚΑΙ ΤΩΝ ΙΔΕΩΝ ΕΙΝΑΙ ΣΗΜΑΝΤΙΚΗ ΚΑΙ ΚΑΘΟΡΙΣΤΙΚΗ ΓΙΑ ΤΗ ΜΕΤΑΒΟΛΗ ΚΑΙ ΕΠΙΡΡΟΗ ΤΩΝ ΘΕΣΕΩΝ ΤΗΣ ΑΛΛΗΣ ΠΛΕΥΡΑΣ, ΠΟΥ ΕΙΝΑΙ Ο ΚΑΤΑΝΑΛΩΤΗΣ. ΤΟ ΖΗΤΗΜΑ, ΟΠΩΣ ΚΑΙ ΣΤΟ ΡΗΤΟΡΙΚΟ ΛΟΓΟ, ΕΙΝΑΙ ΤΟ ΠΩΣ ΟΡΓΑΝΩΝΟΝΤΑΙ ΚΑΙ ΠΑΡΟΥΣΙΑΖΟΝΤΑΙ ΑΥΤΕΣ ΟΙ ΙΔΕΕΣ, ΕΙΧΕΙΡΗΜΑΤΑ. Η ΣΥΝΤΑΞΗ ΕΝΟΣ ΔΙΑΠΡΑΓΜΑΤΕΥΤΙΚΟΥ ΜΗΝΥΜΑΤΟΣ Η ΕΠΙΧΕΙΡΗΜΑΤΟΣ ΑΠΟΤΕΛΕΙΤΑΙ ΑΠΟ ΤΑ ΕΞΗΣ</a:t>
            </a:r>
            <a:r>
              <a:rPr lang="en-US" sz="2800" dirty="0">
                <a:latin typeface="Times New Roman" panose="02020603050405020304" pitchFamily="18" charset="0"/>
                <a:cs typeface="Times New Roman" panose="02020603050405020304" pitchFamily="18" charset="0"/>
              </a:rPr>
              <a:t>: </a:t>
            </a:r>
            <a:endParaRPr lang="el-GR" sz="2800" dirty="0">
              <a:latin typeface="Times New Roman" panose="02020603050405020304" pitchFamily="18" charset="0"/>
              <a:cs typeface="Times New Roman" panose="02020603050405020304" pitchFamily="18" charset="0"/>
            </a:endParaRPr>
          </a:p>
          <a:p>
            <a:pPr algn="just"/>
            <a:endParaRPr lang="el-GR" dirty="0"/>
          </a:p>
        </p:txBody>
      </p:sp>
    </p:spTree>
    <p:extLst>
      <p:ext uri="{BB962C8B-B14F-4D97-AF65-F5344CB8AC3E}">
        <p14:creationId xmlns:p14="http://schemas.microsoft.com/office/powerpoint/2010/main" val="3420821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302149" y="1371599"/>
            <a:ext cx="11060265" cy="5204130"/>
          </a:xfrm>
        </p:spPr>
        <p:txBody>
          <a:bodyPr>
            <a:noAutofit/>
          </a:bodyPr>
          <a:lstStyle/>
          <a:p>
            <a:pPr algn="just"/>
            <a:r>
              <a:rPr lang="el-GR" sz="2800" dirty="0">
                <a:latin typeface="Times New Roman" panose="02020603050405020304" pitchFamily="18" charset="0"/>
                <a:cs typeface="Times New Roman" panose="02020603050405020304" pitchFamily="18" charset="0"/>
              </a:rPr>
              <a:t>Α. ΤΟ ΠΕΡΙΕΧΟΜΕΝΟ, ΤΟ ΟΠΟΙΟ ΣΤΗ ΡΗΤΟΡΙΚΗ ΑΦΟΡΑ ΣΤΗΝ </a:t>
            </a:r>
            <a:r>
              <a:rPr lang="el-GR" sz="2800" i="1" dirty="0">
                <a:latin typeface="Times New Roman" panose="02020603050405020304" pitchFamily="18" charset="0"/>
                <a:cs typeface="Times New Roman" panose="02020603050405020304" pitchFamily="18" charset="0"/>
              </a:rPr>
              <a:t>ΕΥΡΕΣΗ Η ΣΥΛΛΗΨΗ</a:t>
            </a:r>
            <a:r>
              <a:rPr lang="el-GR" sz="2800" dirty="0">
                <a:latin typeface="Times New Roman" panose="02020603050405020304" pitchFamily="18" charset="0"/>
                <a:cs typeface="Times New Roman" panose="02020603050405020304" pitchFamily="18" charset="0"/>
              </a:rPr>
              <a:t> ΤΟΥ ΘΕΜΑΤΟΣ, ΔΗΛΑΔΗ ΤΗΝ ΕΠΙΝΟΗΣΗ ΕΚΕΙΝΩΝ ΤΩΝ ΣΤΟΙΧΕΙΩΝ, ΠΟΥ ΘΕΩΡΟΥΝΤΑΙ ΑΠΑΡΑΙΤΗΤΑ ΓΙΑ ΝΑ ΣΥΝΤΑΧΘΕΙ ΤΟ ΠΕΡΙΕΧΟΜΕΝΟ ΤΟΥ ΜΗΝΥΜΑΤΟΣ ΚΑΙ ΤΟ ΟΠΟΙΟ ΑΠΑΡΤΙΖΕΤΑΙ ΑΠΟ ΤΙΣ </a:t>
            </a:r>
            <a:r>
              <a:rPr lang="el-GR" sz="2800" i="1" dirty="0">
                <a:latin typeface="Times New Roman" panose="02020603050405020304" pitchFamily="18" charset="0"/>
                <a:cs typeface="Times New Roman" panose="02020603050405020304" pitchFamily="18" charset="0"/>
              </a:rPr>
              <a:t>ΣΤΑΣΕΙΣ</a:t>
            </a:r>
            <a:r>
              <a:rPr lang="el-GR" sz="2800" dirty="0">
                <a:latin typeface="Times New Roman" panose="02020603050405020304" pitchFamily="18" charset="0"/>
                <a:cs typeface="Times New Roman" panose="02020603050405020304" pitchFamily="18" charset="0"/>
              </a:rPr>
              <a:t>, ΠΟΥ ΑΝΑΦΕΡΟΝΤΑΙ ΣΤΗΝ ΕΞΕΤΑΣΗ ΑΥΤΩΝ ΤΩΝ ΣΤΟΙΧΕΙΩΝ ΠΟΥ ΘΑ ΚΑΛΥΨΟΥΝ ΤΟ ΖΗΤΗΜΑ ΚΑΙ ΣΤΙΣ </a:t>
            </a:r>
            <a:r>
              <a:rPr lang="el-GR" sz="2800" i="1" dirty="0">
                <a:latin typeface="Times New Roman" panose="02020603050405020304" pitchFamily="18" charset="0"/>
                <a:cs typeface="Times New Roman" panose="02020603050405020304" pitchFamily="18" charset="0"/>
              </a:rPr>
              <a:t>ΠΙΣΤΕΙΣ Η ΕΙΧΕΙΡΗΜΑΤΑ</a:t>
            </a:r>
            <a:r>
              <a:rPr lang="el-GR" sz="2800" dirty="0">
                <a:latin typeface="Times New Roman" panose="02020603050405020304" pitchFamily="18" charset="0"/>
                <a:cs typeface="Times New Roman" panose="02020603050405020304" pitchFamily="18" charset="0"/>
              </a:rPr>
              <a:t>, ΠΟΥ ΠΕΡΙΛΑΜΒΑΝΟΥΝ ΤΟΥΣ ΙΣΧΥΡΙΣΜΟΥΣ, ΠΡΟΚΕΙΜΕΝΕΣ ΠΡΟΤΑΣΕΙΣ ΓΙΑ ΤΗΝ ΑΠΟΔΕΙΞΗ ΤΗΣ ΑΛΗΘΕΙΑΣ, ΚΑΘΩΣ ΚΑΙ ΤΑ ΔΙΑΘΕΣΙΜΑ ΜΕΣΑ ΠΕΙΘΟΥΣ, ΠΟΥ ΚΑΝΟΥΝ ΕΛΚΥΣΤΙΚΗ ΚΑΙ ΣΥΜΦΕΡΟΤΕΡΗ ΤΗΝ ΑΠΟΨΗ ΤΟΥ ΟΜΙΛΗΤΗ, ΔΙΑΠΡΑΓΜΑΤΕΥΤΗ ΑΠΟ ΤΟΝ ΑΠΟΔΕΚΤΗ. </a:t>
            </a:r>
          </a:p>
        </p:txBody>
      </p:sp>
    </p:spTree>
    <p:extLst>
      <p:ext uri="{BB962C8B-B14F-4D97-AF65-F5344CB8AC3E}">
        <p14:creationId xmlns:p14="http://schemas.microsoft.com/office/powerpoint/2010/main" val="6174533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582310" y="1371600"/>
            <a:ext cx="8340918" cy="4122752"/>
          </a:xfrm>
        </p:spPr>
        <p:txBody>
          <a:bodyPr>
            <a:normAutofit/>
          </a:bodyPr>
          <a:lstStyle/>
          <a:p>
            <a:pPr algn="just"/>
            <a:r>
              <a:rPr lang="el-GR" sz="2800" dirty="0">
                <a:latin typeface="Times New Roman" panose="02020603050405020304" pitchFamily="18" charset="0"/>
                <a:cs typeface="Times New Roman" panose="02020603050405020304" pitchFamily="18" charset="0"/>
              </a:rPr>
              <a:t>Η ΕΛΚΥΣΤΙΚΟΤΗΤΑ ΤΟΥ ΜΗΝΥΜΑΤΟΣ ΘΑ ΕΞΑΡΤΗΘΕΙ ΣΤΗΝ ΙΚΑΝΟΤΗΤΑ ΤΟΥ ΟΜΙΛΗΤΗ, ΔΙΑΠΡΑΓΜΑΤΕΥΤΗ ΤΟΥ ΜΑΡΚΕΤΙΝΓΚ ΝΑ ΕΚΘΕΣΕΙ ΤΑ ΠΛΕΟΝΕΚΤΗΜΑΤΑ ΠΟΥ ΘΑ ΕΧΕΙ Η ΑΛΛΗ ΠΛΕΥΡΑ, Ο ΚΑΤΑΝΑΛΩΤΗΣ (ΑΠΟΔΕΚΤΗΣ). Η ΕΛΚΥΣΤΙΚΟΤΗΤΑ ΠΡΟΚΑΛΕΙΤΑΙ ΜΕΣΑ ΑΠΟ ΤΗΝ ΑΝΑΔΕΙΞΗ ΤΟΥ ΩΡΑΙΟΥ, ΤΟΥ ΣΥΜΦΕΡΟΝΤΟΣ, ΤΟΥ ΩΦΕΛΙΜΟΥ, ΤΟΥ ΔΙΚΑΙΟΥ ΚΑΙ ΤΟΥ ΚΑΛΟΥ</a:t>
            </a:r>
          </a:p>
        </p:txBody>
      </p:sp>
    </p:spTree>
    <p:extLst>
      <p:ext uri="{BB962C8B-B14F-4D97-AF65-F5344CB8AC3E}">
        <p14:creationId xmlns:p14="http://schemas.microsoft.com/office/powerpoint/2010/main" val="3286353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787180" y="1371600"/>
            <a:ext cx="9318928" cy="4432852"/>
          </a:xfrm>
        </p:spPr>
        <p:txBody>
          <a:bodyPr>
            <a:noAutofit/>
          </a:bodyPr>
          <a:lstStyle/>
          <a:p>
            <a:pPr algn="just"/>
            <a:r>
              <a:rPr lang="el-GR" sz="2800" dirty="0">
                <a:latin typeface="Times New Roman" panose="02020603050405020304" pitchFamily="18" charset="0"/>
                <a:cs typeface="Times New Roman" panose="02020603050405020304" pitchFamily="18" charset="0"/>
              </a:rPr>
              <a:t>Η ΑΥΤΟΠΑΡΟΥΣΙΑΣΗ ΤΗΣ ΑΞΙΟΠΙΣΤΙΑΣ, ΤΗΣ ΠΟΙΟΤΗΤΑΣ ΤΟΥ ΧΑΡΑΚΤΗΡΑ, ΤΟΥ ΗΘΟΥΣ ΚΑΙ ΤΗΣ ΕΙΛΙΚΡΙΝΕΙΑΣ ΤΟΥ ΠΟΜΠΟΥ ΕΙΝΑΙ ΕΝΑ ΚΑΛΟ ΠΡΩΤΟ ΒΗΜΑ ΓΙΑ ΤΗΝ ΨΥΧΟΛΟΓΙΚΗ ΠΡΟΣΕΓΓΙΣΗ ΤΟΥ ΑΠΟΔΕΚΤΗ. ΤΟ ΔΕΥΤΕΡΑ ΒΗΜΑ ΕΙΝΑΙ Η ΔΗΜΙΟΥΡΓΙΑ ΣΥΓΚΕΚΡΙΜΕΝΗΣ ΔΙΑΘΕΣΗΣ ΣΤΗΝ ΨΥΧΗ ΤΟΥ ΑΠΟΔΕΚΤΗ, ΟΠΩΣ ΓΙΑ ΠΑΡΑΔΕΙΓΜΑ Η ΑΓΟΡΑ ΕΝΟΣ ΘΕΡΑΠΕΥΤΙΚΟΥ ΠΡΟΪΟΝΤΟΣ, ΤΟ ΟΠΟΙΟ ΠΡΟΣΦΕΡΕΤΑΙ ΟΤΙ ΠΑΡΕΧΕΙ ΖΩΝΤΑΝΙΑ, ΕΥΕΞΙΑ, ΑΠΟΦΥΓΗ ΤΩΝ ΠΟΝΩΝ ΚΑΙ ΤΩΝ ΚΑΚΩΣΕΩΝ Κ.Α</a:t>
            </a:r>
          </a:p>
        </p:txBody>
      </p:sp>
    </p:spTree>
    <p:extLst>
      <p:ext uri="{BB962C8B-B14F-4D97-AF65-F5344CB8AC3E}">
        <p14:creationId xmlns:p14="http://schemas.microsoft.com/office/powerpoint/2010/main" val="1506511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017767" y="1371599"/>
            <a:ext cx="9533614" cy="5235935"/>
          </a:xfrm>
        </p:spPr>
        <p:txBody>
          <a:bodyPr>
            <a:noAutofit/>
          </a:bodyPr>
          <a:lstStyle/>
          <a:p>
            <a:pPr algn="just"/>
            <a:r>
              <a:rPr lang="el-GR" sz="2800" dirty="0">
                <a:latin typeface="Times New Roman" panose="02020603050405020304" pitchFamily="18" charset="0"/>
                <a:cs typeface="Times New Roman" panose="02020603050405020304" pitchFamily="18" charset="0"/>
              </a:rPr>
              <a:t>Η ΙΚΑΝΟΤΗΤΑ ΤΟΥ ΟΜΙΛΗΤΗ, ΔΙΑΠΡΑΓΜΑΤΕΥΤΗ ΝΑ ΠΑΡΕΧΕΙ ΕΝΑ ΔΕΟΝΤΟΛΟΓΙΚΟ ΜΗΝΥΜΑ ΘΑ ΕΞΑΡΤΗΘΕΙ ΑΠΟ ΤΗ ΧΡΗΣΗ ΟΧΙ ΜΟΝΟ ΤΩΝ ΑΠΟΔΕΙΚΤΙΚΩΝ ΣΥΛΛΟΓΙΣΜΩΝ ΑΛΛΑ ΚΑΙ ΑΠΟ ΤΗ ΧΡΗΣΗ ΤΩΝ ΗΘΙΚΩΝ ΣΥΛΛΟΓΙΣΜΩΝ, ΤΟΥΣ ΟΠΟΙΟΥΣ ΑΝΑΔΕΙΚΝΥΕΙ ΣΤΟΝ ΑΠΟΔΕΚΤΗ ΜΕΣΑ ΑΠΟ ΤΗΝ ΠΡΟΤΑΣΗ ΤΟΥ Η ΤΗΝ ΑΠΟΨΗ ΤΟΥ, ΔΙΑΜΕΣΟΥ ΤΗΣ  ΟΠΟΙΑΣ ΠΡΟΒΑΛΛΕΙ ΑΦΕΝΟΣ ΤΙΣ ΙΔΙΟΤΗΤΕΣ ΤΟΥ, ΣΩΦΡΩΝ, ΕΝΑΡΕΤΟΣ, ΑΝΙΔΙΟΤΕΛΗΣ, ΚΑΛΟΔΙΑΘΕΤΟΣ Κ.Α. ΚΑΙ ΑΦΕΤΕΡΟΥ ΟΤΙ ΘΑ ΕΝΕΡΓΗΣΕΙ ΣΥΜΦΩΝΑ ΜΕ ΤΙΣ ΑΞΙΕΣ ΤΟΥ, ΟΠΩΣ ΑΥΤΕΣ ΕΜΠΕΡΙΕΧΟΝΤΑΙ ΣΤΗΝ ΠΡΟΤΑΣΗ ΤΟΥ</a:t>
            </a:r>
            <a:r>
              <a:rPr lang="el-GR" sz="2800" dirty="0">
                <a:effectLst/>
                <a:latin typeface="Times New Roman" panose="02020603050405020304" pitchFamily="18" charset="0"/>
                <a:cs typeface="Times New Roman" panose="02020603050405020304" pitchFamily="18" charset="0"/>
              </a:rPr>
              <a:t>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02014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876508" y="1789043"/>
            <a:ext cx="8340918" cy="4444779"/>
          </a:xfrm>
        </p:spPr>
        <p:txBody>
          <a:bodyPr>
            <a:normAutofit/>
          </a:bodyPr>
          <a:lstStyle/>
          <a:p>
            <a:pPr algn="just"/>
            <a:r>
              <a:rPr lang="el-GR" sz="2800" dirty="0">
                <a:latin typeface="Times New Roman" panose="02020603050405020304" pitchFamily="18" charset="0"/>
                <a:cs typeface="Times New Roman" panose="02020603050405020304" pitchFamily="18" charset="0"/>
              </a:rPr>
              <a:t>Η ΠΕΙΣΤΙΚΟΤΗΤΑ ΕΝΟΣ ΕΠΙΧΕΙΡΗΜΑΤΟΣ ΜΠΟΡΕΙ ΝΑ ΕΞΑΣΦΑΛΙΣΕΙ ΚΑΙ ΜΙΑ ΣΥΜΦΩΝΙΑ ΑΠΟ ΤΗΝ ΑΡΧΗ. Η ΕΞΑΡΧΗΣ ΣΥΜΦΩΝΙΑ ΒΑΣΙΖΕΤΑΙ, ΕΙΤΕ ΓΙΑΤΙ ΤΟ ΕΠΙΧΕΙΡΗΜΑ ΕΙΝΑΙ ΠΕΙΣΤΙΚΟ ΚΑΙ ΑΞΙΟΠΙΣΤΟ ΑΠΟ ΤΗΝ ΠΡΩΤΗ ΣΤΙΓΜΗ ΕΞΑΙΤΙΑΣ ΤΗΣ ΦΥΣΗΣ ΤΟΥ, ΕΙΤΕ ΓΙΑΤΙ Ο ΠΟΜΠΟΣ, ΔΙΑΠΡΑΓΜΑΤΕΥΤΗΣ ΕΧΕΙ ΤΗΝ ΙΚΑΝΟΤΗΤΑ ΜΕ ΠΕΙΣΤΙΚΕΣ ΚΑΙ ΑΞΙΟΠΙΣΤΕΣ ΠΡΟΤΑΣΕΙΣ ΝΑ ΚΛΕΙΣΕΙ ΕΞΑΡΧΗΣ ΤΗ ΣΥΜΦΩΝΙΑ.</a:t>
            </a:r>
          </a:p>
        </p:txBody>
      </p:sp>
    </p:spTree>
    <p:extLst>
      <p:ext uri="{BB962C8B-B14F-4D97-AF65-F5344CB8AC3E}">
        <p14:creationId xmlns:p14="http://schemas.microsoft.com/office/powerpoint/2010/main" val="1548325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540689" y="1248355"/>
            <a:ext cx="11084118" cy="5255812"/>
          </a:xfrm>
        </p:spPr>
        <p:txBody>
          <a:bodyPr>
            <a:noAutofit/>
          </a:bodyPr>
          <a:lstStyle/>
          <a:p>
            <a:pPr algn="just"/>
            <a:r>
              <a:rPr lang="el-GR" sz="2800" dirty="0">
                <a:latin typeface="Times New Roman" panose="02020603050405020304" pitchFamily="18" charset="0"/>
                <a:cs typeface="Times New Roman" panose="02020603050405020304" pitchFamily="18" charset="0"/>
              </a:rPr>
              <a:t>Β. ΤΗ ΔΟΜΗ ΤΟΥ ΜΗΝΥΜΑΤΟΣ ΠΟΥ ΑΦΟΡΑ ΣΤΗ ΣΥΓΚΡΟΤΗΣΗ ΤΟΥ ΜΗΝΥΜΑΤΟΣ. ΤΗ ΔΟΜΗ ΑΠΟΤΕΛΟΥΝ</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I. ΤΟ ΠΡΟΟΙΜΙΟ, ΠΡΟΛΟΓΟΣ, ΠΟΥ ΕΙΝΑΙ ΤΟ ΣΤΟΙΧΕΙΟ ΠΡΟΣΕΛΚΥΣΗΣ ΤΟΥ ΕΝΔΙΑΦΕΡΟΝΤΟΣ ΤΟΥ ΑΠΟΔΕΚΤΗ ΣΕ ΟΣΑ ΘΑ ΑΝΑΦΕΡΕΙ Ο ΟΜΙΛΗΤΗΣ ΔΙΑΠΡΑΓΜΑΤΕΥΤΗΣ. II. Η ΔΙΗΓΗΣΗ, ΠΟΥ ΑΦΟΡΑ ΣΤΗΝ ΠΕΡΙΓΡΑΦΗ ΤΟΥ ΖΗΤΗΜΑΤΟΣ Η ΤΗΣ ΠΡΟΤΑΣΗΣ, ΠΟΥ ΤΗΝ ΚΑΘΙΣΤΑ ΣΥΜΦΕΡΟΥΣΑ ΣΤΟ ΣΚΕΠΤΙΚΟ ΤΟΥ ΑΠΟΔΕΚΤΗ ΚΑΙ ΘΑ ΠΡΕΠΕΙ ΝΑ ΔΗΛΩΝΕΤΑΙ ΜΕ ΣΑΦΗΝΕΙΑ, ΣΥΝΤΟΜΙΑ, ΑΠΛΟΤΗΤΑ ΚΑΙ ΑΚΡΙΒΕΙΑ. III. ΟΙ ΠΙΣΤΕΙΣ Η ΤΑ ΕΠΙΧΕΙΡΗΜΑΤΑ, ΠΟΥ ΕΙΝΑΙ ΤΑ ΣΤΟΙΧΕΙΑ ΠΟΥ ΑΠΟΤΕΛΟΥΝΤΑΙ ΤΑ ΜΗΝΥΜΑΤΑ, ΟΙ ΠΡΟΤΑΣΕΙΣ Η ΘΕΣΕΙΣ, ΟΙ ΟΠΟΙΕΣ ΠΡΕΠΕΙ ΝΑ ΜΗΝ ΑΜΦΙΣΒΗΤΗΘΟΥΝ ΚΑΙ ΝΑ ΓΙΝΟΥΝ ΑΝΤΙΛΗΠΤΕΣ. </a:t>
            </a:r>
          </a:p>
        </p:txBody>
      </p:sp>
    </p:spTree>
    <p:extLst>
      <p:ext uri="{BB962C8B-B14F-4D97-AF65-F5344CB8AC3E}">
        <p14:creationId xmlns:p14="http://schemas.microsoft.com/office/powerpoint/2010/main" val="3572285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232452" y="1371599"/>
            <a:ext cx="8746435" cy="5037152"/>
          </a:xfrm>
        </p:spPr>
        <p:txBody>
          <a:bodyPr>
            <a:normAutofit lnSpcReduction="10000"/>
          </a:bodyPr>
          <a:lstStyle/>
          <a:p>
            <a:pPr algn="just"/>
            <a:r>
              <a:rPr lang="el-GR" sz="2800" dirty="0">
                <a:latin typeface="Times New Roman" panose="02020603050405020304" pitchFamily="18" charset="0"/>
                <a:cs typeface="Times New Roman" panose="02020603050405020304" pitchFamily="18" charset="0"/>
              </a:rPr>
              <a:t>ΠΡΟΣ ΤΗΝ ΚΑΤΕΥΘΥΝΣΗ ΑΥΤΗ ΓΙΑ ΝΑ ΑΠΑΛΗΦΘΕΙ Η ΑΜΦΙΣΒΗΤΗΣΗ Ο ΟΜΙΛΗΤΗΣ, ΔΙΑΠΡΑΓΜΑΤΕΥΤΗΣ ΕΠΙΔΙΩΚΕΙ ΤΟΝ ΠΛΑΤΕΙΑΣΜΟ ΕΚΕΙΝΩΝ ΤΩΝ ΑΠΟΔΕΙΚΤΙΚΩΝ ΕΠΙΧΕΙΡΗΜΑΤΩΝ, ΠΟΥ ΑΜΦΙΣΒΗΤΟΥΝΤΑΙ ΣΕ ΟΡΙΣΜΕΝΑ ΣΗΜΕΙΑ, ΟΠΟΥ ΕΚΕΙ Ο ΟΜΙΛΗΤΗΣ ΜΠΟΡΕΙ ΝΑ ΛΕΙΤΟΥΡΓΗΣΕΙ ΟΧΙ ΜΟΝΟ ΜΟΝΟΠΛΕΥΡΑ ΑΛΛΑ ΚΑΙ ΑΜΦΙΠΛΕΥΡΑ ΠΑΡΟΥΣΙΑΖΟΝΤΑΣ ΣΤΑ ΕΠΙΧΕΙΡΗΜΑΤΑ ΤΟΥ ΚΑΙ ΤΑ ΑΝΤΕΠΙΧΕΙΡΗΜΑΤΑ, ΤΟΝΙΖΟΝΤΑΣ ΟΤΙ ΤΟ ΑΝΤΙΘΕΤΟ ΕΠΙΧΕΙΡΗΜΑ Η ΑΠΟΨΗ ΕΙΝΑΙ ΛΙΓΟΤΕΡΟ ΕΠΙΘΥΜΗΤΟ ΚΑΙ ΣΥΜΦΕΡΟΝ. </a:t>
            </a:r>
          </a:p>
        </p:txBody>
      </p:sp>
    </p:spTree>
    <p:extLst>
      <p:ext uri="{BB962C8B-B14F-4D97-AF65-F5344CB8AC3E}">
        <p14:creationId xmlns:p14="http://schemas.microsoft.com/office/powerpoint/2010/main" val="38285214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138901" y="95416"/>
            <a:ext cx="7028347" cy="858741"/>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341906" y="1170122"/>
            <a:ext cx="10551381" cy="5588487"/>
          </a:xfrm>
        </p:spPr>
        <p:txBody>
          <a:bodyPr>
            <a:noAutofit/>
          </a:bodyPr>
          <a:lstStyle/>
          <a:p>
            <a:pPr algn="just"/>
            <a:r>
              <a:rPr lang="en-US" sz="2800" dirty="0">
                <a:latin typeface="Times New Roman" panose="02020603050405020304" pitchFamily="18" charset="0"/>
                <a:cs typeface="Times New Roman" panose="02020603050405020304" pitchFamily="18" charset="0"/>
              </a:rPr>
              <a:t>IV</a:t>
            </a:r>
            <a:r>
              <a:rPr lang="el-GR" sz="2800" dirty="0">
                <a:latin typeface="Times New Roman" panose="02020603050405020304" pitchFamily="18" charset="0"/>
                <a:cs typeface="Times New Roman" panose="02020603050405020304" pitchFamily="18" charset="0"/>
              </a:rPr>
              <a:t>. Ο ΕΠΙΛΟΓΟΣ ΙΣΟΔΥΝΑΜΕΙ ΜΕ ΤΗΝ ΕΠΑΝΑΛΗΨΗ ΤΟΥ ΜΗΝΥΜΑΤΟΣ, ΚΑΙ ΒΟΗΘΑΕΙ ΣΤΗΝ ΚΑΛΥΤΕΡΗ ΚΑΤΑΝΟΗΣΗ ΤΟΥ ΜΗΝΥΜΑΤΟΣ, ΜΕΣΑ ΑΠΟ ΤΗΝ ΑΝΑΚΕΦΑΛΑΙΩΣΗ ΤΗΣ ΠΡΟΤΑΣΗΣ, ΤΟΥ ΜΑΡΚΕΤΙΣΤΑ ΔΙΑΠΡΑΓΜΑΤΕΥΤΗ. Ο ΜΑΡΚΕΤΙΣΤΑΣ ΕΠΙΤΥΓΧΑΝΕΙ ΝΑ ΔΙΑΘΕΣΕΙ ΕΥΝΟΪΚΑ ΤΟΝ ΑΠΟΔΕΚΤΗ ΣΤΗΝ ΑΓΟΡΑ ΤΟΥ ΠΡΟΪΟΝΤΟΣ, ΝΑ ΑΠΟΦΥΓΕΙ ΤΗΝ ΑΥΞΟΜΕΙΩΣΗ ΤΗΣ ΣΗΜΑΣΙΑΣ ΚΑΙ ΑΞΙΑΣ ΤΟΥ ΠΡΟΪΟΝΤΟΣ ΚΡΑΤΩΝΤΑΣ ΜΙΑ ΣΤΑΘΕΡΗ, ΣΑΦΗ ΚΑΙ ΕΙΛΙΚΡΙΝΗ ΘΕΣΗ ΩΣ ΠΡΟΣ ΤΗΝ ΑΛΗΘΙΝΗ ΤΟΥ ΑΞΙΑ ΚΑΙ ΝΑ ΠΡΟΚΑΛΕΣΕΙ ΤΗΝ ΨΥΧΟΛΟΓΙΑ ΤΟΥ ΑΠΟΔΕΚΤΗ, ΩΣΤΕ ΝΑ ΟΔΗΓΗΘΕΙ ΣΤΗ ΣΥΜΦΕΡΟΤΕΡΗ ΑΠΟΦΑΣΗ ΚΑΙ ΠΙΟ ΕΠΙΘΥΜΗΤΗ ΓΙ᾽ ΑΥΤΟΝ, ΥΠΕΝΘΥΜΙΖΟΝΤΑΣ ΤΟΝ ΤΑ ΘΕΤΙΚΑ ΑΠΟΤΕΛΕΣΜΑΤΑ ΤΗΣ ΕΠΙΛΟΓΗΣ ΤΟΥ.</a:t>
            </a:r>
          </a:p>
        </p:txBody>
      </p:sp>
    </p:spTree>
    <p:extLst>
      <p:ext uri="{BB962C8B-B14F-4D97-AF65-F5344CB8AC3E}">
        <p14:creationId xmlns:p14="http://schemas.microsoft.com/office/powerpoint/2010/main" val="11148022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492981" y="1371599"/>
            <a:ext cx="10718358" cy="5164373"/>
          </a:xfrm>
        </p:spPr>
        <p:txBody>
          <a:bodyPr>
            <a:normAutofit fontScale="25000" lnSpcReduction="20000"/>
          </a:bodyPr>
          <a:lstStyle/>
          <a:p>
            <a:pPr algn="just"/>
            <a:r>
              <a:rPr lang="el-GR" sz="11200" dirty="0">
                <a:latin typeface="Times New Roman" panose="02020603050405020304" pitchFamily="18" charset="0"/>
                <a:cs typeface="Times New Roman" panose="02020603050405020304" pitchFamily="18" charset="0"/>
              </a:rPr>
              <a:t>Γ. ΤΑ ΠΕΙΣΤΙΚΑ ΜΕΣΑ, ΠΟΥ ΧΡΗΣΙΜΟΠΟΙΟΥΝ ΟΙ ΜΑΡΚΕΤΙΣΤΕΣ, ΓΙΑ ΝΑ ΠΡΟΚΑΛΕΣΟΥΝ ΤΗ ΛΟΓΙΚΗ ΚΑΙ ΤΗ ΣΥΝΑΙΣΘΗΜΑΤΙΚΗ ΠΡΟΣΕΓΓΙΣΗ ΤΟΥ ΑΠΟΔΕΚΤΗ. Ο ΛΟΓΟΣ ΓΙΝΕΤΑΙ ΓΙΑ ΤΟ ΛΕΚΤΙΚΟ ΥΦΟΣ, ΔΗΛΑΔΗ Ο ΤΡΟΠΟΣ ΠΟΥ ΕΚΦΡΑΖΟΥΜΕ ΜΕ ΛΕΞΕΙΣ ΤΙΣ ΑΠΟΨΕΙΣ ΜΑΣ, ΤΑ ΝΟΗΜΑΤΑ, ΤΑ ΕΠΙΧΕΙΡΗΜΑΤΑ, ΑΚΟΛΟΥΘΩΝΤΑΣ ΤΙΣ ΒΑΣΙΚΕΣ ΑΡΕΤΕΣ ΤΗΣ ΣΑΦΗΝΕΙΑΣ ΤΟΥ ΛΟΓΟΥ, ΤΗΣ ΚΑΘΑΡΟΤΗΤΑΣ, ΜΕΣΑ ΑΠΟ ΤΙΣ ΥΦΟΛΟΓΙΚΕΣ ΤΕΧΝΙΚΕΣ ΤΗΣ ΕΝΤΑΣΗΣ ΚΑΙ ΤΗΣ ΧΡΟΙΑΣ ΤΗΣ ΦΩΝΗΣ, ΤΟΥ ΤΟΝΟΥ ΤΟΥ ΛΟΓΟΥ ΚΑΙ ΤΩΝ ΛΕΚΤΙΚΩΝ ΣΧΗΜΑΤΩΝ, ΟΠΩΣ ΜΕΤΑΦΟΡΕΣ, ΠΑΡΟΜΟΙΩΣΕΙΣ, ΕΠΑΝΑΦΟΡΑ, Κ.Α. ΕΚΤΟΣ ΑΠΟ ΤΗΝ ΠΕΙΣΤΙΚΟΤΗΤΑ ΤΗΣ ΠΗΓΗΣ ΚΑΙ ΤΟΥ ΜΗΝΥΜΑΤΟΣ ΥΠΑΡΧΟΥΝ ΕΝΔΕΙΞΕΙΣ ΠΕΙΣΤΙΚΟΤΗΤΑΣ ΚΑΙ ΑΠΟ ΤΗΝ ΠΛΕΥΡΑ ΤΟΥ ΑΠΟΔΕΚΤΗ, ΤΟΥ ΟΠΟΙΟΥ Η ΑΝΑΔΡΑΣΗ ΑΝΑΔΕΙΚΝΥΕΙ ΤΟΝ ΕΠΗΡΕΑΣΜΟ ΠΟΥ ΔΕΧΕΤΑΙ ΑΠΟ ΤΟ ΜΗΝΥΜΑ.</a:t>
            </a:r>
          </a:p>
          <a:p>
            <a:pPr algn="just"/>
            <a:endParaRPr lang="el-GR" dirty="0"/>
          </a:p>
        </p:txBody>
      </p:sp>
    </p:spTree>
    <p:extLst>
      <p:ext uri="{BB962C8B-B14F-4D97-AF65-F5344CB8AC3E}">
        <p14:creationId xmlns:p14="http://schemas.microsoft.com/office/powerpoint/2010/main" val="1737680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645920" y="1371599"/>
            <a:ext cx="8237551" cy="4631635"/>
          </a:xfrm>
        </p:spPr>
        <p:txBody>
          <a:bodyPr>
            <a:normAutofit lnSpcReduction="10000"/>
          </a:bodyPr>
          <a:lstStyle/>
          <a:p>
            <a:pPr algn="just"/>
            <a:r>
              <a:rPr lang="el-GR" sz="2800" dirty="0">
                <a:latin typeface="Times New Roman" panose="02020603050405020304" pitchFamily="18" charset="0"/>
                <a:cs typeface="Times New Roman" panose="02020603050405020304" pitchFamily="18" charset="0"/>
              </a:rPr>
              <a:t>ΣΤΗ </a:t>
            </a:r>
            <a:r>
              <a:rPr lang="el-GR" sz="2800" i="1" dirty="0">
                <a:latin typeface="Times New Roman" panose="02020603050405020304" pitchFamily="18" charset="0"/>
                <a:cs typeface="Times New Roman" panose="02020603050405020304" pitchFamily="18" charset="0"/>
              </a:rPr>
              <a:t>ΡΗΤΟΡΙΚΗ</a:t>
            </a:r>
            <a:r>
              <a:rPr lang="el-GR" sz="2800" dirty="0">
                <a:latin typeface="Times New Roman" panose="02020603050405020304" pitchFamily="18" charset="0"/>
                <a:cs typeface="Times New Roman" panose="02020603050405020304" pitchFamily="18" charset="0"/>
              </a:rPr>
              <a:t> Ο ΑΡΙΣΤΟΤΕΛΗΣ ΜΑΣ ΠΑΡΕΧΕΙ ΕΝΑ ΣΗΜΑΝΤΙΚΟ ΠΑΡΑΓΟΝΤΑ ΔΙΑΠΡΑΓΜΑΤΕΥΣΗΣ ΤΟ ΑΝΤΕΠΙΧΕΙΡΗΜΑ, ΤΟ ΟΠΟΙΟ ΜΠΟΡΕΙ ΕΙΤΕ ΝΑ ΕΠΙΔΙΩΞΕΙ ΣΥΓΚΡΙΤΙΚΑ Ο ΙΔΙΟΣ Ο ΟΜΙΛΗΤΗΣ, ΕΙΤΕ ΝΑ ΤΟ ΠΡΟΚΑΛΕΣΕΙ ΑΠΟ ΤΟΝ ΑΚΡΟΑΤΗ ΤΟΥ, ΚΑΤΑΝΑΛΩΤΗ. ΕΞΑΛΛΟΥ, Ο ΚΑΛΟΣ ΕΠΙΚΟΙΝΩΝΗΤΗΣ ΠΡΕΠΕΙ ΝΑ ΕΙΝΑΙ ΙΚΑΝΟΣ ΓΙΑ ΝΑ ΠΕΙΘΕΙ ΚΑΙ ΓΙΑ ΤΟ ΑΝΤΙΘΕΤΟ, ΩΣΤΕ ΝΑ ΣΥΛΛΟΓΙΖΕΤΑΙ ΠΡΟΣ ΔΥΟ ΑΝΤΙΘΕΤΕΣ ΚΑΤΕΥΘΥΝΣΕΙΣ. </a:t>
            </a:r>
            <a:endParaRPr lang="el-GR" sz="2800" dirty="0"/>
          </a:p>
        </p:txBody>
      </p:sp>
    </p:spTree>
    <p:extLst>
      <p:ext uri="{BB962C8B-B14F-4D97-AF65-F5344CB8AC3E}">
        <p14:creationId xmlns:p14="http://schemas.microsoft.com/office/powerpoint/2010/main" val="12252256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598213" y="1371600"/>
            <a:ext cx="8969070" cy="4544170"/>
          </a:xfrm>
        </p:spPr>
        <p:txBody>
          <a:bodyPr>
            <a:noAutofit/>
          </a:bodyPr>
          <a:lstStyle/>
          <a:p>
            <a:pPr algn="just"/>
            <a:r>
              <a:rPr lang="el-GR" sz="2800" b="1" dirty="0">
                <a:latin typeface="Times New Roman" panose="02020603050405020304" pitchFamily="18" charset="0"/>
                <a:cs typeface="Times New Roman" panose="02020603050405020304" pitchFamily="18" charset="0"/>
              </a:rPr>
              <a:t>Γ. ΓΝΩΡΙΣΜΑΤΑ ΕΠΙΡΡΟΗΣ ΑΠΟ ΤΟΝ ΑΠΟΔΕΚΤΗ</a:t>
            </a:r>
            <a:r>
              <a:rPr lang="en-US" sz="2800" b="1"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ΣΥΝ</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ΘΩΣ ΟΙ ΑΠΟΔ</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ΚΤΕΣ ΣΤ</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ΛΝΟΥΝ ΜΗΝ</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ΜΑΤΑ ΣΤΟΥΣ ΠΟΜΠΟ</a:t>
            </a:r>
            <a:r>
              <a:rPr lang="el-GR" sz="2800" dirty="0">
                <a:latin typeface="Times New Roman" panose="02020603050405020304" pitchFamily="18" charset="0"/>
                <a:cs typeface="Times New Roman" panose="02020603050405020304" pitchFamily="18" charset="0"/>
              </a:rPr>
              <a:t>Υ</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ΜΑΡΚΕΤ</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ΣΤΕΣ ΔΙΑΠΡΑΓΜΑΤΕΥΤ</a:t>
            </a:r>
            <a:r>
              <a:rPr lang="el-GR" sz="2800" dirty="0">
                <a:latin typeface="Times New Roman" panose="02020603050405020304" pitchFamily="18" charset="0"/>
                <a:cs typeface="Times New Roman" panose="02020603050405020304" pitchFamily="18" charset="0"/>
              </a:rPr>
              <a:t>Ε</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ΣΑ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ΤΗΝ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ΚΦΡΑΣΗ ΚΑΙ ΕΚΔ</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ΛΩΣΗ ΤΩΝ ΣΥΝΑΙΣΘΗΜ</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ΤΩΝ ΤΟΥΣ,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ΟΠΟ</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ΣΥΝ</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ΘΩΣ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ΧΕΙ ΑΦΕΤΗΡ</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ΤΗΝ ΠΡΟΣ</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ΓΓΙΣΗ ΤΗΣ ΨΥΧΟΛΟΓ</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ΑΣ ΚΑΙ ΤΗΝ ΑΝ</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ΔΥΣΗ ΤΩΝ ΠΑΘ</a:t>
            </a:r>
            <a:r>
              <a:rPr lang="el-GR" sz="2800" dirty="0">
                <a:latin typeface="Times New Roman" panose="02020603050405020304" pitchFamily="18" charset="0"/>
                <a:cs typeface="Times New Roman" panose="02020603050405020304" pitchFamily="18" charset="0"/>
              </a:rPr>
              <a:t>Ω</a:t>
            </a:r>
            <a:r>
              <a:rPr lang="en-US" sz="2800" dirty="0" err="1">
                <a:latin typeface="Times New Roman" panose="02020603050405020304" pitchFamily="18" charset="0"/>
                <a:cs typeface="Times New Roman" panose="02020603050405020304" pitchFamily="18" charset="0"/>
              </a:rPr>
              <a:t>Ν</a:t>
            </a:r>
            <a:r>
              <a:rPr lang="en-US" sz="2800" dirty="0">
                <a:latin typeface="Times New Roman" panose="02020603050405020304" pitchFamily="18" charset="0"/>
                <a:cs typeface="Times New Roman" panose="02020603050405020304" pitchFamily="18" charset="0"/>
              </a:rPr>
              <a:t> ΤΟΥ ΑΠΟΔ</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ΚΤΗ ΠΟΥ ΕΠΙΔΙ</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ΚΕΙ </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ΠΟΜΠ</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ΣΗΜΑΝΤΙΚ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Ρ</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ΛΟ ΛΑΜΒ</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ΝΕΙ ΤΟ </a:t>
            </a:r>
            <a:r>
              <a:rPr lang="en-US" sz="2800" dirty="0" err="1">
                <a:latin typeface="Times New Roman" panose="02020603050405020304" pitchFamily="18" charset="0"/>
                <a:cs typeface="Times New Roman" panose="02020603050405020304" pitchFamily="18" charset="0"/>
              </a:rPr>
              <a:t>Τ</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ΤΑΡΤΟ </a:t>
            </a:r>
            <a:r>
              <a:rPr lang="en-US" sz="2800" dirty="0" err="1">
                <a:latin typeface="Times New Roman" panose="02020603050405020304" pitchFamily="18" charset="0"/>
                <a:cs typeface="Times New Roman" panose="02020603050405020304" pitchFamily="18" charset="0"/>
              </a:rPr>
              <a:t>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ΡΟΣ ΤΗΣ ΡΗΤΟΡΙΚ</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ΥΠ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ΚΡΙΣΗ, ΠΟΥ ΑΦΟΡ</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ΣΤΟ</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99191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924217" y="1371599"/>
            <a:ext cx="8555602" cy="4098897"/>
          </a:xfrm>
        </p:spPr>
        <p:txBody>
          <a:bodyPr>
            <a:noAutofit/>
          </a:bodyPr>
          <a:lstStyle/>
          <a:p>
            <a:pPr algn="just"/>
            <a:r>
              <a:rPr lang="en-US" sz="2800" dirty="0">
                <a:latin typeface="Times New Roman" panose="02020603050405020304" pitchFamily="18" charset="0"/>
                <a:cs typeface="Times New Roman" panose="02020603050405020304" pitchFamily="18" charset="0"/>
              </a:rPr>
              <a:t>ΧΡΩΜΑΤΙΣΜ</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ΤΗΣ ΦΩΝ</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ΚΑΙ ΣΤΗ ΓΛ</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ΣΣΑ ΤΟΥ </a:t>
            </a:r>
            <a:r>
              <a:rPr lang="en-US" sz="2800" dirty="0" err="1">
                <a:latin typeface="Times New Roman" panose="02020603050405020304" pitchFamily="18" charset="0"/>
                <a:cs typeface="Times New Roman" panose="02020603050405020304" pitchFamily="18" charset="0"/>
              </a:rPr>
              <a:t>Σ</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ΜΑΤΟΣ. ΠΡ</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ΚΕΙΤΑΙ ΓΙΑ ΜΗ ΛΕΚΤΙΚ</a:t>
            </a:r>
            <a:r>
              <a:rPr lang="el-GR" sz="2800" dirty="0">
                <a:latin typeface="Times New Roman" panose="02020603050405020304" pitchFamily="18" charset="0"/>
                <a:cs typeface="Times New Roman" panose="02020603050405020304" pitchFamily="18" charset="0"/>
              </a:rPr>
              <a:t>Ε</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ΕΝ</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ΡΓΕΙΕΣ ΣΤΗΝ ΟΠΟ</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ΚΑΙ ΟΙ </a:t>
            </a:r>
            <a:r>
              <a:rPr lang="en-US" sz="2800" dirty="0" err="1">
                <a:latin typeface="Times New Roman" panose="02020603050405020304" pitchFamily="18" charset="0"/>
                <a:cs typeface="Times New Roman" panose="02020603050405020304" pitchFamily="18" charset="0"/>
              </a:rPr>
              <a:t>Δ</a:t>
            </a:r>
            <a:r>
              <a:rPr lang="el-GR" sz="2800" dirty="0">
                <a:latin typeface="Times New Roman" panose="02020603050405020304" pitchFamily="18" charset="0"/>
                <a:cs typeface="Times New Roman" panose="02020603050405020304" pitchFamily="18" charset="0"/>
              </a:rPr>
              <a:t>Υ</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ΠΛΕΥΡ</a:t>
            </a:r>
            <a:r>
              <a:rPr lang="el-GR" sz="2800" dirty="0">
                <a:latin typeface="Times New Roman" panose="02020603050405020304" pitchFamily="18" charset="0"/>
                <a:cs typeface="Times New Roman" panose="02020603050405020304" pitchFamily="18" charset="0"/>
              </a:rPr>
              <a:t>Ε</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ΕΙΔΟΠΟΙΟ</a:t>
            </a:r>
            <a:r>
              <a:rPr lang="el-GR" sz="2800" dirty="0">
                <a:latin typeface="Times New Roman" panose="02020603050405020304" pitchFamily="18" charset="0"/>
                <a:cs typeface="Times New Roman" panose="02020603050405020304" pitchFamily="18" charset="0"/>
              </a:rPr>
              <a:t>Υ</a:t>
            </a:r>
            <a:r>
              <a:rPr lang="en-US" sz="2800" dirty="0" err="1">
                <a:latin typeface="Times New Roman" panose="02020603050405020304" pitchFamily="18" charset="0"/>
                <a:cs typeface="Times New Roman" panose="02020603050405020304" pitchFamily="18" charset="0"/>
              </a:rPr>
              <a:t>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ΜΙΑ ΤΗΝ </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ΛΛΗ.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ΠΗΓ</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ΠΡΟΕΤΟΙΜ</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ΖΕΙ ΤΗΝ </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ΛΛΗ ΠΛΕΥΡ</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ΝΑ ΔΕΧΤΕ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ΤΟ </a:t>
            </a:r>
            <a:r>
              <a:rPr lang="en-US" sz="2800" dirty="0" err="1">
                <a:latin typeface="Times New Roman" panose="02020603050405020304" pitchFamily="18" charset="0"/>
                <a:cs typeface="Times New Roman" panose="02020603050405020304" pitchFamily="18" charset="0"/>
              </a:rPr>
              <a:t>Μ</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ΝΥΜΑ ΚΑΙ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ΛΛΗ ΠΛΕΥΡ</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ΕΞΩΤΕΡΙΚΕ</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ΕΙ ΜΙΑ ΟΠΤΙΚ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Ή</a:t>
            </a:r>
            <a:r>
              <a:rPr lang="en-US" sz="2800" dirty="0">
                <a:latin typeface="Times New Roman" panose="02020603050405020304" pitchFamily="18" charset="0"/>
                <a:cs typeface="Times New Roman" panose="02020603050405020304" pitchFamily="18" charset="0"/>
              </a:rPr>
              <a:t> ΣΩΜΑΤΙΚ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ΕΠΑΦ</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ΓΙΑ ΤΗ ΘΕΤΙΚ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Ή</a:t>
            </a:r>
            <a:r>
              <a:rPr lang="en-US" sz="2800" dirty="0">
                <a:latin typeface="Times New Roman" panose="02020603050405020304" pitchFamily="18" charset="0"/>
                <a:cs typeface="Times New Roman" panose="02020603050405020304" pitchFamily="18" charset="0"/>
              </a:rPr>
              <a:t> ΑΡΝΗΤΙΚ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ΣΤ</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ΣΗ ΑΠ</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ΝΑΝΤΙ ΣΤΟ </a:t>
            </a:r>
            <a:r>
              <a:rPr lang="en-US" sz="2800" dirty="0" err="1">
                <a:latin typeface="Times New Roman" panose="02020603050405020304" pitchFamily="18" charset="0"/>
                <a:cs typeface="Times New Roman" panose="02020603050405020304" pitchFamily="18" charset="0"/>
              </a:rPr>
              <a:t>Μ</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ΝΥΜΑ.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36803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930303" y="1606163"/>
            <a:ext cx="10169718" cy="4715124"/>
          </a:xfrm>
        </p:spPr>
        <p:txBody>
          <a:bodyPr>
            <a:noAutofit/>
          </a:bodyPr>
          <a:lstStyle/>
          <a:p>
            <a:pPr algn="just"/>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ΠΡΟΣΟΧ</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ΚΑΙ ΕΝΕΡΓΗΤΙΚ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ΑΚΡ</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ΑΣΗ ΕΝΕΡΓΟΠΟΙΕ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ΤΑΙ ΑΠ</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ΝΑΝΤΙ ΣΕ </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ΣΑ </a:t>
            </a:r>
            <a:r>
              <a:rPr lang="en-US" sz="2800" dirty="0" err="1">
                <a:latin typeface="Times New Roman" panose="02020603050405020304" pitchFamily="18" charset="0"/>
                <a:cs typeface="Times New Roman" panose="02020603050405020304" pitchFamily="18" charset="0"/>
              </a:rPr>
              <a:t>Λ</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ΕΙ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ΠΗΓ</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ΤΑΝ </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ΑΠΟΔ</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ΚΤΗΣ ΕΠΙΧΕΙΡ</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ΣΕΙ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ΝΑ ΓΝ</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ΨΙΜΟ ΜΕ ΤΑ </a:t>
            </a:r>
            <a:r>
              <a:rPr lang="en-US" sz="2800" dirty="0" err="1">
                <a:latin typeface="Times New Roman" panose="02020603050405020304" pitchFamily="18" charset="0"/>
                <a:cs typeface="Times New Roman" panose="02020603050405020304" pitchFamily="18" charset="0"/>
              </a:rPr>
              <a:t>Μ</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ΤΙΑ </a:t>
            </a:r>
            <a:r>
              <a:rPr lang="en-US" sz="2800" dirty="0" err="1">
                <a:latin typeface="Times New Roman" panose="02020603050405020304" pitchFamily="18" charset="0"/>
                <a:cs typeface="Times New Roman" panose="02020603050405020304" pitchFamily="18" charset="0"/>
              </a:rPr>
              <a:t>Ή</a:t>
            </a:r>
            <a:r>
              <a:rPr lang="en-US" sz="2800" dirty="0">
                <a:latin typeface="Times New Roman" panose="02020603050405020304" pitchFamily="18" charset="0"/>
                <a:cs typeface="Times New Roman" panose="02020603050405020304" pitchFamily="18" charset="0"/>
              </a:rPr>
              <a:t> ΤΑ </a:t>
            </a:r>
            <a:r>
              <a:rPr lang="en-US" sz="2800" dirty="0" err="1">
                <a:latin typeface="Times New Roman" panose="02020603050405020304" pitchFamily="18" charset="0"/>
                <a:cs typeface="Times New Roman" panose="02020603050405020304" pitchFamily="18" charset="0"/>
              </a:rPr>
              <a:t>Χ</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ΡΙΑ, ΔΗΛ</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ΝΟΝΤΑΣ ΚΑΤΑΝ</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ΗΣΗ </a:t>
            </a:r>
            <a:r>
              <a:rPr lang="en-US" sz="2800" dirty="0" err="1">
                <a:latin typeface="Times New Roman" panose="02020603050405020304" pitchFamily="18" charset="0"/>
                <a:cs typeface="Times New Roman" panose="02020603050405020304" pitchFamily="18" charset="0"/>
              </a:rPr>
              <a:t>Ή</a:t>
            </a:r>
            <a:r>
              <a:rPr lang="en-US" sz="2800" dirty="0">
                <a:latin typeface="Times New Roman" panose="02020603050405020304" pitchFamily="18" charset="0"/>
                <a:cs typeface="Times New Roman" panose="02020603050405020304" pitchFamily="18" charset="0"/>
              </a:rPr>
              <a:t>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ΡΡΙΨΗ. ΟΙ ΕΡΩΤ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ΣΕΙΣ ΠΟΥ ΣΥΧΝ</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ΜΠΟΡΕ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ΝΑ ΠΡΟΚΑΛ</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ΣΕΙ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ΠΗΓ</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ΠΟΜΠ</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ΜΙΑ ΠΑΡ</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ΤΡΥΝΣΗ </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ΧΙ </a:t>
            </a:r>
            <a:r>
              <a:rPr lang="en-US" sz="2800" dirty="0" err="1">
                <a:latin typeface="Times New Roman" panose="02020603050405020304" pitchFamily="18" charset="0"/>
                <a:cs typeface="Times New Roman" panose="02020603050405020304" pitchFamily="18" charset="0"/>
              </a:rPr>
              <a:t>Μ</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ΝΟ ΤΗΣ ΠΡΟΣΟΧ</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ΤΟΥ </a:t>
            </a:r>
            <a:r>
              <a:rPr lang="en-US" sz="2800" dirty="0" err="1">
                <a:latin typeface="Times New Roman" panose="02020603050405020304" pitchFamily="18" charset="0"/>
                <a:cs typeface="Times New Roman" panose="02020603050405020304" pitchFamily="18" charset="0"/>
              </a:rPr>
              <a:t>Δ</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ΚΤΗ ΑΛΛ</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ΚΑΙ ΤΗΣ ΑΝΤ</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ΔΡΑΣΉΣ ΤΟΥ.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ΑΝΑΔΙΑΤ</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ΠΩΣΗ ΤΩΝ </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ΣΩΝ ΑΝΑΦ</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ΡΕΤΕ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ΤΗΝ </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ΛΛΗ ΠΛΕΥΡ</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Δ</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ΝΕΙ ΤΗ ΔΥΝΑΤ</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ΤΗΤΑ ΣΤΟΝ ΠΟΜΠ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ΝΑ ΣΥΛΛ</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ΒΕΙ ΤΗΝ ΑΚΡΙΒ</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ΚΑΤΑΝ</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ΗΣΗ ΤΩΝ </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ΣΩΝ ΑΝ</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ΦΕΡΕ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ΤΟΝ ΑΠΟΔ</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ΚΤΗ,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4120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526651" y="1741335"/>
            <a:ext cx="9112194" cy="4214191"/>
          </a:xfrm>
        </p:spPr>
        <p:txBody>
          <a:bodyPr>
            <a:noAutofit/>
          </a:bodyPr>
          <a:lstStyle/>
          <a:p>
            <a:pPr algn="just"/>
            <a:r>
              <a:rPr lang="en-US" sz="2800" dirty="0">
                <a:latin typeface="Times New Roman" panose="02020603050405020304" pitchFamily="18" charset="0"/>
                <a:cs typeface="Times New Roman" panose="02020603050405020304" pitchFamily="18" charset="0"/>
              </a:rPr>
              <a:t>ΚΑΙ ΝΑ ΕΛ</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ΓΞΕΙ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Α</a:t>
            </a:r>
            <a:r>
              <a:rPr lang="en-US" sz="2800" dirty="0" err="1">
                <a:latin typeface="Times New Roman" panose="02020603050405020304" pitchFamily="18" charset="0"/>
                <a:cs typeface="Times New Roman" panose="02020603050405020304" pitchFamily="18" charset="0"/>
              </a:rPr>
              <a:t>Ν</a:t>
            </a:r>
            <a:r>
              <a:rPr lang="en-US" sz="2800" dirty="0">
                <a:latin typeface="Times New Roman" panose="02020603050405020304" pitchFamily="18" charset="0"/>
                <a:cs typeface="Times New Roman" panose="02020603050405020304" pitchFamily="18" charset="0"/>
              </a:rPr>
              <a:t> ΤΑ ΣΗΜΕ</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ΑΠΟΔΟΧ</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ΤΟΥ ΜΗΝ</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ΜΑΤΟΣ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ΑΡΚΕΤ</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ΣΤΕ ΝΑ </a:t>
            </a:r>
            <a:r>
              <a:rPr lang="en-US" sz="2800" dirty="0" err="1">
                <a:latin typeface="Times New Roman" panose="02020603050405020304" pitchFamily="18" charset="0"/>
                <a:cs typeface="Times New Roman" panose="02020603050405020304" pitchFamily="18" charset="0"/>
              </a:rPr>
              <a:t>Γ</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ΝΕΙ ΜΙΑ ΣΥΜΦΩΝ</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ΚΑΙ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ΤΙΣ </a:t>
            </a:r>
            <a:r>
              <a:rPr lang="en-US" sz="2800" dirty="0" err="1">
                <a:latin typeface="Times New Roman" panose="02020603050405020304" pitchFamily="18" charset="0"/>
                <a:cs typeface="Times New Roman" panose="02020603050405020304" pitchFamily="18" charset="0"/>
              </a:rPr>
              <a:t>Δ</a:t>
            </a:r>
            <a:r>
              <a:rPr lang="el-GR" sz="2800" dirty="0">
                <a:latin typeface="Times New Roman" panose="02020603050405020304" pitchFamily="18" charset="0"/>
                <a:cs typeface="Times New Roman" panose="02020603050405020304" pitchFamily="18" charset="0"/>
              </a:rPr>
              <a:t>Υ</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ΠΛΕΥΡ</a:t>
            </a:r>
            <a:r>
              <a:rPr lang="el-GR" sz="2800" dirty="0">
                <a:latin typeface="Times New Roman" panose="02020603050405020304" pitchFamily="18" charset="0"/>
                <a:cs typeface="Times New Roman" panose="02020603050405020304" pitchFamily="18" charset="0"/>
              </a:rPr>
              <a:t>Ε</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Ή</a:t>
            </a:r>
            <a:r>
              <a:rPr lang="en-US" sz="2800" dirty="0">
                <a:latin typeface="Times New Roman" panose="02020603050405020304" pitchFamily="18" charset="0"/>
                <a:cs typeface="Times New Roman" panose="02020603050405020304" pitchFamily="18" charset="0"/>
              </a:rPr>
              <a:t> ΤΟΥΛ</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ΧΙΣΤΟΝ ΝΑ </a:t>
            </a:r>
            <a:r>
              <a:rPr lang="en-US" sz="2800" dirty="0" err="1">
                <a:latin typeface="Times New Roman" panose="02020603050405020304" pitchFamily="18" charset="0"/>
                <a:cs typeface="Times New Roman" panose="02020603050405020304" pitchFamily="18" charset="0"/>
              </a:rPr>
              <a:t>Γ</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ΝΕΙ ΑΠΟΔΕΚΤ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ΜΕ ΣΑΦ</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ΝΕΙΑ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Θ</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ΣΗ ΤΟΥ ΠΟΜΠΟ</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ΑΝΑΓΝ</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ΡΙΣΗ ΤΩΝ ΣΗΜΕ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ΩΝ ΣΗΜΑ</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ΝΕΙ ΤΑΥΤ</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ΧΡΟΝΑ ΜΙΑ ΕΠΙΔΕΞΙ</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ΤΗΤΑ ΔΙΑΠΡΑΓΜΑΤΕΥΤΙΚ</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ΕΥΕΛΙΞ</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ΑΣ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ΤΗΝ ΠΛΕΥΡ</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ΤΟΥ ΜΑΡΚΕΤ</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ΣΤΑ, ΔΙ</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ΤΙ ΤΟΝ</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ΖΕΙ ΕΚΕ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 ΤΑ ΣΗΜΕ</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ΠΟΥ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ΑΡΕΣΤ</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ΣΤΟΝ ΑΠΟΔ</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ΚΤΗ</a:t>
            </a:r>
            <a:r>
              <a:rPr lang="el-GR"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829729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993914" y="1371599"/>
            <a:ext cx="9032682" cy="5156421"/>
          </a:xfrm>
        </p:spPr>
        <p:txBody>
          <a:bodyPr>
            <a:noAutofit/>
          </a:bodyPr>
          <a:lstStyle/>
          <a:p>
            <a:pPr algn="just"/>
            <a:r>
              <a:rPr lang="el-GR" sz="2800" dirty="0">
                <a:latin typeface="Times New Roman" panose="02020603050405020304" pitchFamily="18" charset="0"/>
                <a:cs typeface="Times New Roman" panose="02020603050405020304" pitchFamily="18" charset="0"/>
              </a:rPr>
              <a:t>ΣΤΗ ΡΗΤΟΡΙΚΗ Ο ΡΗΤΟΡΑΣ ΕΜΦΑΝΙΖΕΤΑΙ ΩΣ ΕΝΑ ΣΗΜΕΙΟ, ΕΚΤΟΣ ΑΠΟ ΤΗ ΔΙΚΗ ΤΟΥ ΘΕΣΗ</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ΕΠΙΧΕΙΡΗΜΑ, ΝΑ ΛΑΜΒΑΝΕΙ ΥΠΟΨΗ ΚΑΙ ΤΑ ΠΙΘΑΝΑ ΑΝΤΙΕΠΙΧΕΙΡΗΜΑΤΑ ΑΠΟ ΤΗΝ ΠΛΕΥΡΑ ΤΟΥ ΑΠΟΔΕΚΤΗ, ΤΟΥ ΚΟΙΝΟΥ ΠΟΥ ΑΠΕΥΘΥΝΕΤΑΙ. ΕΤΣΙ, ΕΠΙΔΙΩΚΕΙ Ο ΟΜΙΛΗΤΗΣ ΜΙΑ ΛΟΓΙΚΗ, ΣΥΛΛΟΓΙΣΤΙΚΗ ΕΞΑΛΕΙΨΗ ΟΛΩΝ ΤΩΝ ΠΙΘΑΝΩΝ ΣΥΛΛΟΓΙΣΤΙΚΩΝ ΑΝΤΙΘΕΤΩΝ ΕΠΙΧΕΙΡΗΜΑΤΩΝ ΑΠΟ ΤΗΝ ΠΛΕΥΡΑ ΤΟΥ ΚΟΙΝΟΥ, ΠΡΟΚΑΛΩΝΤΑΣ ΩΣ ΜΟΝΗ ΑΝΤΙΔΡΑΣΗ ΤΗΝ ΕΚΔΗΛΩΣΗ ΤΩΝ ΠΑΘΩΝ, ΤΩΝ ΣΥΝΑΙΣΘΗΜΑΤΩΝ ΤΟΥ ΚΟΙΝΟΥ ΜΕΣΑ ΑΠΟ ΜΙΑ ΑΝΤΙΣΤΟΙΧΗ ΛΕΚΤΙΚΗ ΕΞΑΡΣΗ.</a:t>
            </a:r>
          </a:p>
        </p:txBody>
      </p:sp>
    </p:spTree>
    <p:extLst>
      <p:ext uri="{BB962C8B-B14F-4D97-AF65-F5344CB8AC3E}">
        <p14:creationId xmlns:p14="http://schemas.microsoft.com/office/powerpoint/2010/main" val="29813554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431235" y="1470991"/>
            <a:ext cx="8929315" cy="4238046"/>
          </a:xfrm>
        </p:spPr>
        <p:txBody>
          <a:bodyPr>
            <a:normAutofit fontScale="62500" lnSpcReduction="20000"/>
          </a:bodyPr>
          <a:lstStyle/>
          <a:p>
            <a:pPr algn="just"/>
            <a:r>
              <a:rPr lang="el-GR" sz="4000" dirty="0">
                <a:latin typeface="Times New Roman" panose="02020603050405020304" pitchFamily="18" charset="0"/>
                <a:cs typeface="Times New Roman" panose="02020603050405020304" pitchFamily="18" charset="0"/>
              </a:rPr>
              <a:t>ΤΟ ΚΥΚΛΙΚΟ ΜΟΝΤΕΛΟ ΤΗΣ ΔΙΑΠΡΑΓΜΑΤΕΥΣΗΣ ΣΤΟ ΕΠΙΚΟΙΝΩΝΙΑΚΟ ΜΑΡΚΕΤΙΝΓΚ ΑΠΑΙΤΕΙ ΤΗΝ ΙΚΑΝΟΤΗΤΑ ΤΟΥ ΜΑΡΚΕΤΙΣΤΑ ΝΑ ΑΜΥΝΘΕΙ ΑΠΕΝΑΝΤΙ ΣΤΑ ΑΡΝΗΤΙΚΑ ΕΠΙΧΕΙΡΗΜΑΤΑ, ΤΕΚΜΗΡΙΩΝΟΝΤΑΣ ΤΗ ΘΕΣΗ ΤΟΥ ΚΑΙ ΚΑΘΙΣΤΩΝΤΑΣ ΤΗΝ ΠΙΟ ΑΠΟΤΕΛΕΣΜΑΤΙΚΗ ΣΕ ΜΙΑ ΠΙΘΑΝΗ ΕΠΙΡΡΟΗ ΤΩΝ ΚΑΤΑΝΑΛΩΤΩΝ ΑΠΟ ΤΟΥΣ ΑΝΤΑΓΩΝΙΣΤΕΣ ΤΟΥ. Η ΕΠΙΚΟΙΝΩΝΙΑΚΗ ΔΥΝΑΜΙΚΗ ΤΟΥ ΜΑΡΚΕΤΙΝΓΚ ΣΥΜΠΛΗΡΩΝΕΤΑΙ ΚΑΙ ΟΛΟΚΛΗΡΩΝΕΤΑΙ ΜΕ ΤΑ ΠΕΙΣΤΙΚΑ ΤΕΧΝΙΚΑ ΜΕΣΑ ΠΡΟΒΟΛΗΣ ΤΟΥ ΜΗΝΥΜΑΤΟΣ, Μ᾽ ΕΝΑΝ ΠΙΟ ΣΥΓΧΡΟΝΟ ΕΠΑΝΑΠΡΟΣΔΙΟΡΙΣΜΟ ΤΩΝ ΕΝΤΕΧΝΩΝ ΚΑΙ ΑΤΕΧΝΩΝ ΑΠΟΔΕΙΞΕΩΝ ΤΗΣ ΑΡΙΣΤΟΤΕΛΙΚΗΣ ΡΗΤΟΡΙΚΗΣ.</a:t>
            </a:r>
          </a:p>
          <a:p>
            <a:pPr algn="just"/>
            <a:endParaRPr lang="el-GR" dirty="0"/>
          </a:p>
        </p:txBody>
      </p:sp>
    </p:spTree>
    <p:extLst>
      <p:ext uri="{BB962C8B-B14F-4D97-AF65-F5344CB8AC3E}">
        <p14:creationId xmlns:p14="http://schemas.microsoft.com/office/powerpoint/2010/main" val="27181352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574358" y="1371599"/>
            <a:ext cx="8340919" cy="4997395"/>
          </a:xfrm>
        </p:spPr>
        <p:txBody>
          <a:bodyPr>
            <a:normAutofit/>
          </a:bodyPr>
          <a:lstStyle/>
          <a:p>
            <a:pPr algn="just"/>
            <a:r>
              <a:rPr lang="el-GR" dirty="0" err="1">
                <a:latin typeface="Times New Roman" panose="02020603050405020304" pitchFamily="18" charset="0"/>
                <a:cs typeface="Times New Roman" panose="02020603050405020304" pitchFamily="18" charset="0"/>
              </a:rPr>
              <a:t>Kotler</a:t>
            </a:r>
            <a:r>
              <a:rPr lang="el-GR" dirty="0">
                <a:latin typeface="Times New Roman" panose="02020603050405020304" pitchFamily="18" charset="0"/>
                <a:cs typeface="Times New Roman" panose="02020603050405020304" pitchFamily="18" charset="0"/>
              </a:rPr>
              <a:t>, P. &amp; </a:t>
            </a:r>
            <a:r>
              <a:rPr lang="el-GR" dirty="0" err="1">
                <a:latin typeface="Times New Roman" panose="02020603050405020304" pitchFamily="18" charset="0"/>
                <a:cs typeface="Times New Roman" panose="02020603050405020304" pitchFamily="18" charset="0"/>
              </a:rPr>
              <a:t>Armstrong</a:t>
            </a:r>
            <a:r>
              <a:rPr lang="el-GR" dirty="0">
                <a:latin typeface="Times New Roman" panose="02020603050405020304" pitchFamily="18" charset="0"/>
                <a:cs typeface="Times New Roman" panose="02020603050405020304" pitchFamily="18" charset="0"/>
              </a:rPr>
              <a:t>, G. </a:t>
            </a:r>
            <a:r>
              <a:rPr lang="el-GR" i="1" dirty="0" err="1">
                <a:latin typeface="Times New Roman" panose="02020603050405020304" pitchFamily="18" charset="0"/>
                <a:cs typeface="Times New Roman" panose="02020603050405020304" pitchFamily="18" charset="0"/>
              </a:rPr>
              <a:t>Principles</a:t>
            </a:r>
            <a:r>
              <a:rPr lang="el-GR" i="1" dirty="0">
                <a:latin typeface="Times New Roman" panose="02020603050405020304" pitchFamily="18" charset="0"/>
                <a:cs typeface="Times New Roman" panose="02020603050405020304" pitchFamily="18" charset="0"/>
              </a:rPr>
              <a:t> of </a:t>
            </a:r>
            <a:r>
              <a:rPr lang="el-GR" i="1" dirty="0" err="1">
                <a:latin typeface="Times New Roman" panose="02020603050405020304" pitchFamily="18" charset="0"/>
                <a:cs typeface="Times New Roman" panose="02020603050405020304" pitchFamily="18" charset="0"/>
              </a:rPr>
              <a:t>Marketing</a:t>
            </a:r>
            <a:r>
              <a:rPr lang="el-GR" dirty="0">
                <a:latin typeface="Times New Roman" panose="02020603050405020304" pitchFamily="18" charset="0"/>
                <a:cs typeface="Times New Roman" panose="02020603050405020304" pitchFamily="18" charset="0"/>
              </a:rPr>
              <a:t>. 4</a:t>
            </a:r>
            <a:r>
              <a:rPr lang="el-GR" baseline="30000" dirty="0">
                <a:latin typeface="Times New Roman" panose="02020603050405020304" pitchFamily="18" charset="0"/>
                <a:cs typeface="Times New Roman" panose="02020603050405020304" pitchFamily="18" charset="0"/>
              </a:rPr>
              <a:t>th</a:t>
            </a:r>
            <a:r>
              <a:rPr lang="en-US" dirty="0">
                <a:latin typeface="Times New Roman" panose="02020603050405020304" pitchFamily="18" charset="0"/>
                <a:cs typeface="Times New Roman" panose="02020603050405020304" pitchFamily="18" charset="0"/>
              </a:rPr>
              <a:t> edition. London: Prentice Hall International, 1989. </a:t>
            </a:r>
            <a:endParaRPr lang="el-GR"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Liang, S. G. &amp; Chi, C.S., “Transformational Leadership and Follower Task Performance: The Role of Susceptibility to Positive Emotions and Follower Positive Emotions”. </a:t>
            </a:r>
            <a:r>
              <a:rPr lang="en-US" i="1" dirty="0">
                <a:latin typeface="Times New Roman" panose="02020603050405020304" pitchFamily="18" charset="0"/>
                <a:cs typeface="Times New Roman" panose="02020603050405020304" pitchFamily="18" charset="0"/>
              </a:rPr>
              <a:t>Journal of Business and Psychology 28</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τευχ</a:t>
            </a:r>
            <a:r>
              <a:rPr lang="el-GR" dirty="0">
                <a:latin typeface="Times New Roman" panose="02020603050405020304" pitchFamily="18" charset="0"/>
                <a:cs typeface="Times New Roman" panose="02020603050405020304" pitchFamily="18" charset="0"/>
              </a:rPr>
              <a:t>. 1 (2013), </a:t>
            </a:r>
            <a:r>
              <a:rPr lang="en-US" dirty="0">
                <a:latin typeface="Times New Roman" panose="02020603050405020304" pitchFamily="18" charset="0"/>
                <a:cs typeface="Times New Roman" panose="02020603050405020304" pitchFamily="18" charset="0"/>
              </a:rPr>
              <a:t>17-29.</a:t>
            </a:r>
            <a:endParaRPr lang="el-GR"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McCarthy, E. J. </a:t>
            </a:r>
            <a:r>
              <a:rPr lang="en-US" i="1" dirty="0">
                <a:latin typeface="Times New Roman" panose="02020603050405020304" pitchFamily="18" charset="0"/>
                <a:cs typeface="Times New Roman" panose="02020603050405020304" pitchFamily="18" charset="0"/>
              </a:rPr>
              <a:t>Basic Marketing: A Managerial Approach</a:t>
            </a:r>
            <a:r>
              <a:rPr lang="en-US" dirty="0">
                <a:latin typeface="Times New Roman" panose="02020603050405020304" pitchFamily="18" charset="0"/>
                <a:cs typeface="Times New Roman" panose="02020603050405020304" pitchFamily="18" charset="0"/>
              </a:rPr>
              <a:t>. Homewood: Irvin, 1975.</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ΜακΚουέλ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Ντενίς-Βιντάλ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Σβεν</a:t>
            </a:r>
            <a:r>
              <a:rPr lang="el-GR" dirty="0">
                <a:latin typeface="Times New Roman" panose="02020603050405020304" pitchFamily="18" charset="0"/>
                <a:cs typeface="Times New Roman" panose="02020603050405020304" pitchFamily="18" charset="0"/>
              </a:rPr>
              <a:t>, </a:t>
            </a:r>
            <a:r>
              <a:rPr lang="el-GR" i="1" dirty="0">
                <a:latin typeface="Times New Roman" panose="02020603050405020304" pitchFamily="18" charset="0"/>
                <a:cs typeface="Times New Roman" panose="02020603050405020304" pitchFamily="18" charset="0"/>
              </a:rPr>
              <a:t>Σύγχρονα Μοντέλα Επικοινωνίας Για τη μελέτη της μαζικής επικοινωνίας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Μτφρ</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Κάτια Μεταξά</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Αθήνα</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Καστανιώτης</a:t>
            </a:r>
            <a:r>
              <a:rPr lang="en-US" dirty="0">
                <a:latin typeface="Times New Roman" panose="02020603050405020304" pitchFamily="18" charset="0"/>
                <a:cs typeface="Times New Roman" panose="02020603050405020304" pitchFamily="18" charset="0"/>
              </a:rPr>
              <a:t>, 2001.</a:t>
            </a:r>
            <a:endParaRPr lang="el-GR" dirty="0">
              <a:latin typeface="Times New Roman" panose="02020603050405020304" pitchFamily="18" charset="0"/>
              <a:cs typeface="Times New Roman" panose="02020603050405020304" pitchFamily="18" charset="0"/>
            </a:endParaRPr>
          </a:p>
          <a:p>
            <a:pPr algn="just"/>
            <a:r>
              <a:rPr lang="en-US" dirty="0" err="1">
                <a:latin typeface="Times New Roman" panose="02020603050405020304" pitchFamily="18" charset="0"/>
                <a:cs typeface="Times New Roman" panose="02020603050405020304" pitchFamily="18" charset="0"/>
              </a:rPr>
              <a:t>Pinkley</a:t>
            </a:r>
            <a:r>
              <a:rPr lang="en-US" dirty="0">
                <a:latin typeface="Times New Roman" panose="02020603050405020304" pitchFamily="18" charset="0"/>
                <a:cs typeface="Times New Roman" panose="02020603050405020304" pitchFamily="18" charset="0"/>
              </a:rPr>
              <a:t>, R. L. &amp; Neale, M. A. &amp; Bennett, R. J. “The impact of alternatives to settlement in dyadic negotiation”. </a:t>
            </a:r>
            <a:r>
              <a:rPr lang="en-US" i="1" dirty="0">
                <a:latin typeface="Times New Roman" panose="02020603050405020304" pitchFamily="18" charset="0"/>
                <a:cs typeface="Times New Roman" panose="02020603050405020304" pitchFamily="18" charset="0"/>
              </a:rPr>
              <a:t>Organizational Behavior and Human Decision Processes 57</a:t>
            </a:r>
            <a:r>
              <a:rPr lang="en-US" dirty="0">
                <a:latin typeface="Times New Roman" panose="02020603050405020304" pitchFamily="18" charset="0"/>
                <a:cs typeface="Times New Roman" panose="02020603050405020304" pitchFamily="18" charset="0"/>
              </a:rPr>
              <a:t>, 97-116.</a:t>
            </a:r>
            <a:endParaRPr lang="el-GR" dirty="0">
              <a:latin typeface="Times New Roman" panose="02020603050405020304" pitchFamily="18" charset="0"/>
              <a:cs typeface="Times New Roman" panose="02020603050405020304" pitchFamily="18" charset="0"/>
            </a:endParaRPr>
          </a:p>
          <a:p>
            <a:pPr algn="just"/>
            <a:endParaRPr lang="el-GR" dirty="0"/>
          </a:p>
        </p:txBody>
      </p:sp>
    </p:spTree>
    <p:extLst>
      <p:ext uri="{BB962C8B-B14F-4D97-AF65-F5344CB8AC3E}">
        <p14:creationId xmlns:p14="http://schemas.microsoft.com/office/powerpoint/2010/main" val="2991987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693628" y="1371600"/>
            <a:ext cx="7737091" cy="4568024"/>
          </a:xfrm>
        </p:spPr>
        <p:txBody>
          <a:bodyPr>
            <a:normAutofit fontScale="92500"/>
          </a:bodyPr>
          <a:lstStyle/>
          <a:p>
            <a:pPr algn="just"/>
            <a:r>
              <a:rPr lang="el-GR" sz="2800" dirty="0">
                <a:latin typeface="Times New Roman" panose="02020603050405020304" pitchFamily="18" charset="0"/>
                <a:cs typeface="Times New Roman" panose="02020603050405020304" pitchFamily="18" charset="0"/>
              </a:rPr>
              <a:t>ΣΤΗΝ ΠΡΟΒΟΛΗ ΕΝΟΣ ΠΡΟΪΟΝΤΟΣ, ΓΙΑ ΠΑΡΑΔΕΙΓΜΑ ΕΝΟΣ ΘΕΡΑΠΕΥΤΙΚΟΥ ΦΑΡΜΑΚΟΥ ΝΑ ΑΝΑΦΕΡΘΟΥΝ ΤΑ ΟΦΕΛΗ ΚΑΙ ΟΙ ΠΑΡΕΝΕΡΓΕΙΕΣ, ΤΟΝΙΖΟΝΤΑΣ ΟΜΩΣ Ο ΕΠΙΚΟΙΝΩΝΗΤΗΣ</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ΠΟΜΠΟΣ ΣΤΟΝ ΑΠΟΔΕΚΤΗ ΤΗΝ ΙΣΧΥ ΤΩΝ ΘΕΤΙΚΩΝ ΣΥΝΕΠΕΙΩΝ ΤΟΥ ΦΑΡΜΑΚΟΥ, ΩΣΤΕ ΝΑ ΕΠΗΡΕΑΣΕΙ ΤΙΣ ΘΕΣΕΙΣ ΤΟΥ Η ΝΑ ΠΡΟΣΑΝΑΤΟΛΙΣΕΙ ΠΡΟΣ ΤΗ ΘΕΤΙΚΗ ΚΑΤΕΥΘΥΝΣΗ ΤΙΣ ΑΠΟΨΕΙΣ ΤΟΥ ΚΑΤΑΝΑΛΩΤΗ</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ΔΕΚΤΗ ΓΙΑ ΤΗΝ ΑΓΟΡΑ ΤΟΥ ΠΡΟΪΟΝΤΟΣ. </a:t>
            </a:r>
          </a:p>
        </p:txBody>
      </p:sp>
    </p:spTree>
    <p:extLst>
      <p:ext uri="{BB962C8B-B14F-4D97-AF65-F5344CB8AC3E}">
        <p14:creationId xmlns:p14="http://schemas.microsoft.com/office/powerpoint/2010/main" val="2733026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916264" y="1371599"/>
            <a:ext cx="7855889" cy="4536219"/>
          </a:xfrm>
        </p:spPr>
        <p:txBody>
          <a:bodyPr>
            <a:normAutofit fontScale="92500" lnSpcReduction="10000"/>
          </a:bodyPr>
          <a:lstStyle/>
          <a:p>
            <a:pPr algn="just"/>
            <a:r>
              <a:rPr lang="el-GR" sz="2800" dirty="0">
                <a:latin typeface="Times New Roman" panose="02020603050405020304" pitchFamily="18" charset="0"/>
                <a:cs typeface="Times New Roman" panose="02020603050405020304" pitchFamily="18" charset="0"/>
              </a:rPr>
              <a:t>Η </a:t>
            </a:r>
            <a:r>
              <a:rPr lang="el-GR" sz="2800" i="1" dirty="0">
                <a:latin typeface="Times New Roman" panose="02020603050405020304" pitchFamily="18" charset="0"/>
                <a:cs typeface="Times New Roman" panose="02020603050405020304" pitchFamily="18" charset="0"/>
              </a:rPr>
              <a:t>ΤΙΜΗ</a:t>
            </a:r>
            <a:r>
              <a:rPr lang="el-GR" sz="2800" dirty="0">
                <a:latin typeface="Times New Roman" panose="02020603050405020304" pitchFamily="18" charset="0"/>
                <a:cs typeface="Times New Roman" panose="02020603050405020304" pitchFamily="18" charset="0"/>
              </a:rPr>
              <a:t> ΕΙΝΑΙ ΤΟ ΔΕΥΤΕΡΟ ΣΤΟΙΧΕΙΟ ΔΙΑΠΡΑΓΜΑΤΕΥΣΗΣ ΑΝΑΜΕΣΑ ΣΤΟΝ ΕΠΙΚΟΙΝΩΝΗΤΗ ΚΑΙ ΤΗ ΔΙΑΦΗΜΙΣΤΙΚΗ ΕΤΑΙΡΕΙΑ, ΜΕ ΣΤΟΧΕΥΣΗ ΤΗΝ ΨΥΧΟΛΟΓΙΑ ΤΟΥ ΚΟΙΝΟΥ. Η ΚΟΣΤΟΛΟΓΗΣΗ ΕΝΟΣ ΠΡΟΪΟΝΤΟΣ ΣΤΗΝ ΑΓΟΡΑ ΕΧΕΙ ΠΑΝΤΑ ΜΙΑ ΨΥΧΟΛΟΓΙΚΗ ΕΠΙΔΡΑΣΗ ΣΤΟΝ ΚΑΤΑΝΑΛΩΤΗ, ΣΤΟ ΣΚΕΠΤΙΚΟ ΤΟΥ ΟΠΟΙΟΥ Ο ΑΝΤΙΣΘΕΝΙΚΟΣ ΚΑΙ ΜΗ ΙΣΟΔΥΝΑΜΟΣ ΛΟΓΟΣ ΠΟΥ ΚΥΡΙΑΡΧΕΙ ΕΙΝΑΙ ΟΤΙ ΤΟ ΑΚΡΙΒΟ ΣΤΗΝ ΤΙΜΗ ΠΡΟΪΟΝ ΔΕΝ ΕΙΝΑΙ ΠΡΟΣΙΤΟ ΣΕ ΑΥΤΟΝ ΚΑΙ ΤΟ ΦΘΗΝΟ ΔΥΝΑΤΑΙ ΝΑ ΕΙΝΑΙ ΚΑΚΗΣ ΠΟΙΟΤΗΤΑΣ. </a:t>
            </a:r>
          </a:p>
          <a:p>
            <a:pPr algn="just"/>
            <a:endParaRPr lang="el-GR" dirty="0"/>
          </a:p>
        </p:txBody>
      </p:sp>
    </p:spTree>
    <p:extLst>
      <p:ext uri="{BB962C8B-B14F-4D97-AF65-F5344CB8AC3E}">
        <p14:creationId xmlns:p14="http://schemas.microsoft.com/office/powerpoint/2010/main" val="2748595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842838" y="1288111"/>
            <a:ext cx="10082254" cy="5231959"/>
          </a:xfrm>
        </p:spPr>
        <p:txBody>
          <a:bodyPr>
            <a:noAutofit/>
          </a:bodyPr>
          <a:lstStyle/>
          <a:p>
            <a:pPr algn="just"/>
            <a:r>
              <a:rPr lang="el-GR" sz="2800" dirty="0">
                <a:latin typeface="Times New Roman" panose="02020603050405020304" pitchFamily="18" charset="0"/>
                <a:cs typeface="Times New Roman" panose="02020603050405020304" pitchFamily="18" charset="0"/>
              </a:rPr>
              <a:t>ΣΤΗ ΔΙΑΠΡΑΓΜΑΤΕΥΣΗ ΑΝΑΜΕΣΑ ΣΤΟΥΣ ΣΥΝΑΛΛΑΣΣΟΜΕΝΟΥΣ ΜΑΡΚΕΤΙΣΤΕΣ ΜΕ ΤΗΝ ΑΓΟΡΑ ΑΝΑΦΟΡΙΚΑ ΜΕ ΤΟ ΥΨΗΛΟ Η ΤΟ ΧΑΜΗΛΟ ΚΟΣΤΟΣ ΤΟΥ ΠΡΟΪΟΝΤΟΣ ΘΑ ΛΗΦΘΕΙ ΣΟΒΑΡΑ ΥΠΟΨΗ ΕΝΑΣ ΣΗΜΑΝΤΙΚΟΣ ΠΑΡΑΓΟΝΤΑΣ ΕΠΙΡΡΟΗΣ, Ο ΤΡΟΠΟΣ ΠΑΡΟΧΗΣ ΤΟΥ ΜΗΝΥΜΑΤΟΣ ΚΑΙ ΤΟ ΠΕΡΙΕΧΟΜΕΝΟ ΤΟΥ ΜΗΝΥΜΑΤΟΣ, ΩΣΤΕ ΑΥΤΟ ΝΑ ΕΝΣΩΜΑΤΩΘΕΙ ΣΤΟ ΣΚΕΠΤΙΚΟ ΤΟΥ ΑΠΟΔΕΚΤΗ ΚΑΙ ΝΑ ΕΚΠΕΜΨΕΙ Η ΠΗΓΗ, ΔΗΛΑΔΗ Ο ΜΑΡΚΕΤΙΣΤΑΣ ΤΗΝ ΑΛΗΘΙΝΗ ΑΞΙΑ ΤΟΥ ΠΡΟΪΟΝΤΟΣ. ΤΟ ΜΗΝΥΜΑ ΚΑΘΙΣΤΑ ΑΞΙΟΠΙΣΤΟ ΤΟΝ ΜΑΡΚΕΤΙΣΤΑ, ΟΤΑΝ ΔΕΙΞΕΙ ΚΑΘΑΡΑ ΤΗΝ ΑΛΗΘΕΙΑ Η ΤΗΝ ΑΛΗΘΟΦΑΝΕΙΑ ΜΕ ΠΕΙΣΤΙΚΟ ΕΠΙΧΕΙΡΗΜΑ</a:t>
            </a:r>
            <a:r>
              <a:rPr lang="el-GR" sz="2800" dirty="0">
                <a:effectLst/>
                <a:latin typeface="Times New Roman" panose="02020603050405020304" pitchFamily="18" charset="0"/>
                <a:cs typeface="Times New Roman" panose="02020603050405020304" pitchFamily="18" charset="0"/>
              </a:rPr>
              <a:t>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5392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2162754" y="1371600"/>
            <a:ext cx="7267965" cy="3526403"/>
          </a:xfrm>
        </p:spPr>
        <p:txBody>
          <a:bodyPr>
            <a:noAutofit/>
          </a:bodyPr>
          <a:lstStyle/>
          <a:p>
            <a:pPr algn="just"/>
            <a:r>
              <a:rPr lang="el-GR" sz="2800" dirty="0">
                <a:latin typeface="Times New Roman" panose="02020603050405020304" pitchFamily="18" charset="0"/>
                <a:cs typeface="Times New Roman" panose="02020603050405020304" pitchFamily="18" charset="0"/>
              </a:rPr>
              <a:t>Η </a:t>
            </a:r>
            <a:r>
              <a:rPr lang="el-GR" sz="2800" i="1" dirty="0">
                <a:latin typeface="Times New Roman" panose="02020603050405020304" pitchFamily="18" charset="0"/>
                <a:cs typeface="Times New Roman" panose="02020603050405020304" pitchFamily="18" charset="0"/>
              </a:rPr>
              <a:t>ΠΕΡΙΟΧΗ</a:t>
            </a:r>
            <a:r>
              <a:rPr lang="el-GR" sz="2800" dirty="0">
                <a:latin typeface="Times New Roman" panose="02020603050405020304" pitchFamily="18" charset="0"/>
                <a:cs typeface="Times New Roman" panose="02020603050405020304" pitchFamily="18" charset="0"/>
              </a:rPr>
              <a:t> ΕΙΝΑΙ ΤΟ ΤΡΙΤΟ ΣΤΟΙΧΕΙΟ ΠΟΥ ΚΑΘΟΡΙΖΕΙ ΤΟ ΔΙΑΠΡΑΓΜΑΤΕΥΤΙΚΟ ΚΑΝΑΛΙ Η ΤΟ ΔΙΑΥΛΟ ΔΙΑΜΕΣΟΥ ΤΟΥ ΟΠΟΙΟΥ ΤΟ ΠΡΟΪΟΝ ΠΑΡΕΧΕΤΑΙ ΣΤΟ ΚΟΙΝΟ. ΤΟ ΚΑΝΑΛΙ ΜΠΟΡΕΙ ΝΑ ΕΙΝΑΙ ΜΙΑ ΔΙΑΦΗΜΙΣΗ ΣΤΗΝ ΤΗΛΕΟΡΑΣΗ, ΣΤΟ ΠΕΡΙΟΔΙΚΟ Η ΣΤΟ ΡΑΔΙΟΦΩΝΟ Κ.Α. </a:t>
            </a:r>
          </a:p>
        </p:txBody>
      </p:sp>
    </p:spTree>
    <p:extLst>
      <p:ext uri="{BB962C8B-B14F-4D97-AF65-F5344CB8AC3E}">
        <p14:creationId xmlns:p14="http://schemas.microsoft.com/office/powerpoint/2010/main" val="1454523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844704" y="1371599"/>
            <a:ext cx="7586016" cy="4838370"/>
          </a:xfrm>
        </p:spPr>
        <p:txBody>
          <a:bodyPr>
            <a:noAutofit/>
          </a:bodyPr>
          <a:lstStyle/>
          <a:p>
            <a:pPr algn="just"/>
            <a:r>
              <a:rPr lang="el-GR" sz="2800" dirty="0">
                <a:latin typeface="Times New Roman" panose="02020603050405020304" pitchFamily="18" charset="0"/>
                <a:cs typeface="Times New Roman" panose="02020603050405020304" pitchFamily="18" charset="0"/>
              </a:rPr>
              <a:t>Η ΤΕΧΝΙΚΗ ΤΗΣ ΠΕΙΘΟΥΣ ΕΔΩ ΜΠΟΡΕΙ ΝΑ ΕΧΕΙ ΑΦΕΤΗΡΙΑ ΤΑ ΧΑΡΑΚΤΗΡΙΣΤΙΚΑ ΤΟΥ ΑΠΟΔΕΚΤΗ Η ΤΟΥ ΣΥΓΚΕΚΡΙΜΕΝΟΥ ΚΟΙΝΟΥ ΠΟΥ ΠΡΕΠΕΙ ΝΑ ΠΕΙΣΤΕΙ. ΠΡΟΚΕΙΤΑΙ ΓΙΑ ΤΗΝ ΠΕΙΘΩ ΠΟΥ ΥΠΟΣΤΗΡΙΖΕΙ ΚΑΤΑ ΤΟΥΣ </a:t>
            </a:r>
            <a:r>
              <a:rPr lang="en-US" sz="2800" dirty="0">
                <a:latin typeface="Times New Roman" panose="02020603050405020304" pitchFamily="18" charset="0"/>
                <a:cs typeface="Times New Roman" panose="02020603050405020304" pitchFamily="18" charset="0"/>
              </a:rPr>
              <a:t>J. T. CACIOPPO &amp; R. E. PETTY ΤΗΝ </a:t>
            </a:r>
            <a:r>
              <a:rPr lang="en-US" sz="2800" i="1" dirty="0">
                <a:latin typeface="Times New Roman" panose="02020603050405020304" pitchFamily="18" charset="0"/>
                <a:cs typeface="Times New Roman" panose="02020603050405020304" pitchFamily="18" charset="0"/>
              </a:rPr>
              <a:t>ΚΕΝΤΡΙΚΉ ΟΔΌ</a:t>
            </a:r>
            <a:r>
              <a:rPr lang="en-US" sz="2800" dirty="0">
                <a:latin typeface="Times New Roman" panose="02020603050405020304" pitchFamily="18" charset="0"/>
                <a:cs typeface="Times New Roman" panose="02020603050405020304" pitchFamily="18" charset="0"/>
              </a:rPr>
              <a:t>, ΣΤΗΝ ΟΠΟΊΑ ΑΠΏΤΕΡΟΣ ΣΤΌΧΟΣ ΕΊΝΑΙ ΝΑ ΦΑΝΕΊ ΚΑΙ ΝΑ ΕΚΤΙΜΗΘΕΊ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ΑΞΊΑ ΤΗΣ </a:t>
            </a:r>
            <a:r>
              <a:rPr lang="en-US" sz="2800" dirty="0" err="1">
                <a:latin typeface="Times New Roman" panose="02020603050405020304" pitchFamily="18" charset="0"/>
                <a:cs typeface="Times New Roman" panose="02020603050405020304" pitchFamily="18" charset="0"/>
              </a:rPr>
              <a:t>Θ</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ΣΗΣ ΠΟΥ ΥΙΟΘΈΤΗΣΕ </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ΠΟΜΠΌΣ,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ΠΗΓΉ.</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1461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58DE-71F2-0C41-ACC2-6C154C72408A}"/>
              </a:ext>
            </a:extLst>
          </p:cNvPr>
          <p:cNvSpPr>
            <a:spLocks noGrp="1"/>
          </p:cNvSpPr>
          <p:nvPr>
            <p:ph type="ctrTitle"/>
          </p:nvPr>
        </p:nvSpPr>
        <p:spPr>
          <a:xfrm>
            <a:off x="2293750" y="255722"/>
            <a:ext cx="6873498" cy="914400"/>
          </a:xfrm>
        </p:spPr>
        <p:txBody>
          <a:bodyPr>
            <a:normAutofit fontScale="90000"/>
          </a:bodyPr>
          <a:lstStyle/>
          <a:p>
            <a:r>
              <a:rPr lang="el-GR" sz="3200" b="1" dirty="0">
                <a:latin typeface="Times New Roman" panose="02020603050405020304" pitchFamily="18" charset="0"/>
                <a:cs typeface="Times New Roman" panose="02020603050405020304" pitchFamily="18" charset="0"/>
              </a:rPr>
              <a:t>Η ΔΙΑΠΡΑΓΜΑΤΕΥΤΙΚΗ ΑΞΙΑ ΤΗΣ ΠΕΙΘΟΥΣ ΣΤΟ ΜΑΡΚΕΤΙΝΓΚ</a:t>
            </a:r>
          </a:p>
        </p:txBody>
      </p:sp>
      <p:sp>
        <p:nvSpPr>
          <p:cNvPr id="3" name="Υπότιτλος 2">
            <a:extLst>
              <a:ext uri="{FF2B5EF4-FFF2-40B4-BE49-F238E27FC236}">
                <a16:creationId xmlns:a16="http://schemas.microsoft.com/office/drawing/2014/main" id="{53567588-AAF8-DF42-8FCE-4B837E8C40AD}"/>
              </a:ext>
            </a:extLst>
          </p:cNvPr>
          <p:cNvSpPr>
            <a:spLocks noGrp="1"/>
          </p:cNvSpPr>
          <p:nvPr>
            <p:ph type="subTitle" idx="1"/>
          </p:nvPr>
        </p:nvSpPr>
        <p:spPr>
          <a:xfrm>
            <a:off x="1160890" y="1371599"/>
            <a:ext cx="8945218" cy="4790662"/>
          </a:xfrm>
        </p:spPr>
        <p:txBody>
          <a:bodyPr>
            <a:noAutofit/>
          </a:bodyPr>
          <a:lstStyle/>
          <a:p>
            <a:pPr algn="just"/>
            <a:r>
              <a:rPr lang="en-US" sz="2800" dirty="0">
                <a:latin typeface="Times New Roman" panose="02020603050405020304" pitchFamily="18" charset="0"/>
                <a:cs typeface="Times New Roman" panose="02020603050405020304" pitchFamily="18" charset="0"/>
              </a:rPr>
              <a:t>ΣΑΦ</a:t>
            </a:r>
            <a:r>
              <a:rPr lang="el-GR" sz="2800" dirty="0">
                <a:latin typeface="Times New Roman" panose="02020603050405020304" pitchFamily="18" charset="0"/>
                <a:cs typeface="Times New Roman" panose="02020603050405020304" pitchFamily="18" charset="0"/>
              </a:rPr>
              <a:t>Ω</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ΕΠΙΧΕ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ΡΗΣΗ ΤΗΝ ΟΠΟ</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ΕΚΠΡΟΣΩΠΕ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ΥΠΕ</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ΘΥΝΟΣ ΕΠΙΚΟΙΝΩΝΊΑΣ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ΠΗΓ</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ΠΟΥ ΚΑΘΟΡΊΖΕΙ ΤΟ ΑΝΤΙΚΕΊΜΕΝΟ ΤΗΣ ΔΙΑΦ</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ΜΙΣΗΣ.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ΠΕΡΙΓΡΑΦ</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ΤΟΥ ΑΝΤΙΚΕΙΜ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ΝΟΥ ΠΡΟΣΔΊΔΕΙ ΤΑ ΧΑΡΑΚΤΗΡΙΣΤΙΚΆ ΤΟΥ ΑΠΟΔ</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ΚΤΗ, ΠΟΥ ΣΕ ΠΡ</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ΤΗ </a:t>
            </a:r>
            <a:r>
              <a:rPr lang="en-US" sz="2800" dirty="0" err="1">
                <a:latin typeface="Times New Roman" panose="02020603050405020304" pitchFamily="18" charset="0"/>
                <a:cs typeface="Times New Roman" panose="02020603050405020304" pitchFamily="18" charset="0"/>
              </a:rPr>
              <a:t>Φ</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ΣΗ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ΤΟ ΕΊΔΟΣ ΤΗΣ ΔΙΑΦ</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ΜΙΣΗΣ, ΔΙΑΜ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ΣΟΥ ΤΗΣ ΟΠΟ</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ΑΣ ΑΝΑΦΑΊΝΟΝΤΑΙ ΚΑΙ ΟΡΙΣΜΈΝΑ ΧΑΡΑΚΤΗΡΙΣΤΙΚ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ΤΗΣ ΕΠΙΧΕ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ΡΗΣΗΣ ΠΟΥ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ΠΟΜΠ</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ΚΑΙ ΚΑΤ</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ΠΙΝ ΤΑ ΧΑΡΑΚΤΗΡΙΣΤΙΚ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ΤΟΥ ΑΠΟΔ</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ΚΤΗ, ΠΟΥ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ΤΟ ΣΥΓΚΕΚΡΙΜ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ΝΟ ΑΚΡΟΑΤ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ΡΙΟ.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57717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Ουράνιο">
  <a:themeElements>
    <a:clrScheme name="Ουράνιο">
      <a:dk1>
        <a:sysClr val="windowText" lastClr="000000"/>
      </a:dk1>
      <a:lt1>
        <a:sysClr val="window" lastClr="FFFFFF"/>
      </a:lt1>
      <a:dk2>
        <a:srgbClr val="3F296A"/>
      </a:dk2>
      <a:lt2>
        <a:srgbClr val="EBEBEB"/>
      </a:lt2>
      <a:accent1>
        <a:srgbClr val="E84574"/>
      </a:accent1>
      <a:accent2>
        <a:srgbClr val="798FF2"/>
      </a:accent2>
      <a:accent3>
        <a:srgbClr val="95C369"/>
      </a:accent3>
      <a:accent4>
        <a:srgbClr val="EE875A"/>
      </a:accent4>
      <a:accent5>
        <a:srgbClr val="C363E8"/>
      </a:accent5>
      <a:accent6>
        <a:srgbClr val="6AADC8"/>
      </a:accent6>
      <a:hlink>
        <a:srgbClr val="FE80C7"/>
      </a:hlink>
      <a:folHlink>
        <a:srgbClr val="FBA3EC"/>
      </a:folHlink>
    </a:clrScheme>
    <a:fontScheme name="Ουράνιο">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Ουράνιο">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61DDDE80-2DFA-4F2A-B66F-72059846BDA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{35EBDA24-CDE5-FC45-A55D-ED84D63DB788}tf10001058</Template>
  <TotalTime>104</TotalTime>
  <Words>3690</Words>
  <Application>Microsoft Macintosh PowerPoint</Application>
  <PresentationFormat>Ευρεία οθόνη</PresentationFormat>
  <Paragraphs>78</Paragraphs>
  <Slides>36</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36</vt:i4>
      </vt:variant>
    </vt:vector>
  </HeadingPairs>
  <TitlesOfParts>
    <vt:vector size="41" baseType="lpstr">
      <vt:lpstr>Arial</vt:lpstr>
      <vt:lpstr>Calibri</vt:lpstr>
      <vt:lpstr>Calibri Light</vt:lpstr>
      <vt:lpstr>Times New Roman</vt:lpstr>
      <vt:lpstr>Ουράνιο</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lpstr>Η ΔΙΑΠΡΑΓΜΑΤΕΥΤΙΚΗ ΑΞΙΑ ΤΗΣ ΠΕΙΘΟΥΣ ΣΤΟ ΜΑΡΚΕΤΙΝΓΚ</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ΔΙΑΠΡΑΓΜΑΤΕΥΤΙΚΗ ΑΞΙΑ ΤΗΣ ΠΕΙΘΟΥΣ ΣΤΟ ΜΑΡΚΕΤΙΝΓΚ</dc:title>
  <dc:creator>Microsoft Office User</dc:creator>
  <cp:lastModifiedBy>Microsoft Office User</cp:lastModifiedBy>
  <cp:revision>57</cp:revision>
  <dcterms:created xsi:type="dcterms:W3CDTF">2020-02-15T12:12:38Z</dcterms:created>
  <dcterms:modified xsi:type="dcterms:W3CDTF">2020-03-02T12:16:34Z</dcterms:modified>
</cp:coreProperties>
</file>