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handoutMasterIdLst>
    <p:handoutMasterId r:id="rId37"/>
  </p:handoutMasterIdLst>
  <p:sldIdLst>
    <p:sldId id="280" r:id="rId2"/>
    <p:sldId id="281" r:id="rId3"/>
    <p:sldId id="303" r:id="rId4"/>
    <p:sldId id="310" r:id="rId5"/>
    <p:sldId id="389" r:id="rId6"/>
    <p:sldId id="390" r:id="rId7"/>
    <p:sldId id="391" r:id="rId8"/>
    <p:sldId id="39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49" r:id="rId17"/>
    <p:sldId id="350" r:id="rId18"/>
    <p:sldId id="351" r:id="rId19"/>
    <p:sldId id="363" r:id="rId20"/>
    <p:sldId id="364" r:id="rId21"/>
    <p:sldId id="369" r:id="rId22"/>
    <p:sldId id="370" r:id="rId23"/>
    <p:sldId id="371" r:id="rId24"/>
    <p:sldId id="372" r:id="rId25"/>
    <p:sldId id="385" r:id="rId26"/>
    <p:sldId id="386" r:id="rId27"/>
    <p:sldId id="387" r:id="rId28"/>
    <p:sldId id="388" r:id="rId29"/>
    <p:sldId id="373" r:id="rId30"/>
    <p:sldId id="374" r:id="rId31"/>
    <p:sldId id="382" r:id="rId32"/>
    <p:sldId id="383" r:id="rId33"/>
    <p:sldId id="379" r:id="rId34"/>
    <p:sldId id="380" r:id="rId35"/>
    <p:sldId id="38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BFE"/>
    <a:srgbClr val="F7F3F7"/>
    <a:srgbClr val="FFFFFF"/>
    <a:srgbClr val="006666"/>
    <a:srgbClr val="FBFFD1"/>
    <a:srgbClr val="ECECE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52" d="100"/>
          <a:sy n="52" d="100"/>
        </p:scale>
        <p:origin x="-1404" y="-1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image" Target="../media/image3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image" Target="../media/image12.w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emf"/><Relationship Id="rId1" Type="http://schemas.openxmlformats.org/officeDocument/2006/relationships/image" Target="../media/image16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517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517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3517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B78A4E5-79DB-42B6-9281-6ABE9C90BC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86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8AE5C2-4BC0-44C3-9F04-225E6B4489B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701986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79A15-7E0D-4958-8C75-C4F942CDBB4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826660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A60BE2-A786-4FDC-B313-7CD69674899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178720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Τίτλος, Clip Art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17525" y="547688"/>
            <a:ext cx="8596313" cy="74771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ClipArt"/>
          <p:cNvSpPr>
            <a:spLocks noGrp="1"/>
          </p:cNvSpPr>
          <p:nvPr>
            <p:ph type="clipArt" sz="half" idx="1"/>
          </p:nvPr>
        </p:nvSpPr>
        <p:spPr>
          <a:xfrm>
            <a:off x="1066800" y="2057400"/>
            <a:ext cx="3810000" cy="4114800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29200" y="20574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B46BB-F3B7-459E-92B2-733BE0BCDC0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337765"/>
      </p:ext>
    </p:extLst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A200A-B96B-4D84-B2CF-41CED59E802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9284164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B9FAE-A946-4CD7-8402-ADBA2828A8F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587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72B45-C7D0-4D73-9FB4-A3A51B91B31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350092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FFC01-615F-4F77-A08F-F14BCEB81051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42751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917DA-E5D6-48CF-96AB-61C49F0FD4D3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197263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4A0169-B255-49CC-8B7E-E2F7F36AC54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269098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58D6DE-E363-4AE5-8230-9902CE70830C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677739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79838-B863-4CD9-B193-8EE7F7B7E10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63785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6E56C4-9051-4301-A293-60938150C50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694691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DB9FAE-A946-4CD7-8402-ADBA2828A8F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68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3" r:id="rId12"/>
    <p:sldLayoutId id="2147483694" r:id="rId13"/>
  </p:sldLayoutIdLst>
  <p:transition spd="med">
    <p:random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6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e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3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9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0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3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1.emf"/><Relationship Id="rId4" Type="http://schemas.openxmlformats.org/officeDocument/2006/relationships/oleObject" Target="../embeddings/___________________Microsoft_Office_Excel1.xls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465138"/>
            <a:ext cx="8596313" cy="914400"/>
          </a:xfrm>
        </p:spPr>
        <p:txBody>
          <a:bodyPr/>
          <a:lstStyle/>
          <a:p>
            <a:pPr algn="ctr" eaLnBrk="1" hangingPunct="1"/>
            <a:r>
              <a:rPr lang="el-GR" sz="5400" b="1" smtClean="0">
                <a:solidFill>
                  <a:srgbClr val="008000"/>
                </a:solidFill>
                <a:cs typeface="Times New Roman" pitchFamily="18" charset="0"/>
              </a:rPr>
              <a:t>Τύποι κινδύνων</a:t>
            </a:r>
            <a:r>
              <a:rPr lang="el-GR" smtClean="0"/>
              <a:t>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el-GR" sz="36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Οι βασικοί τύποι κινδύνων είναι δύο:</a:t>
            </a:r>
          </a:p>
          <a:p>
            <a:pPr lvl="1" algn="just" eaLnBrk="1" hangingPunct="1"/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 μη συστηματικός ή ειδικός κίνδυνος (</a:t>
            </a:r>
            <a:r>
              <a:rPr lang="el-GR" sz="3200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specific</a:t>
            </a:r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risk</a:t>
            </a:r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lvl="1" algn="just" eaLnBrk="1" hangingPunct="1"/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Ο συστηματικός κίνδυνος ή κίνδυνος αγοράς (</a:t>
            </a:r>
            <a:r>
              <a:rPr lang="el-GR" sz="3200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market</a:t>
            </a:r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3200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risk</a:t>
            </a:r>
            <a:r>
              <a:rPr lang="el-GR" sz="32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Σε μιαν αγορά, όπου οι τιμές των μετοχών </a:t>
            </a:r>
          </a:p>
          <a:p>
            <a:pPr lvl="1" algn="just" eaLnBrk="1" hangingPunct="1"/>
            <a:r>
              <a:rPr lang="en-GB" sz="36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έχουν φτάσει σε υψηλά επίπεδα</a:t>
            </a:r>
            <a:r>
              <a:rPr lang="el-GR" sz="36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και</a:t>
            </a:r>
            <a:endParaRPr lang="en-GB" sz="3600" b="1" smtClean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  <a:p>
            <a:pPr lvl="1" algn="just" eaLnBrk="1" hangingPunct="1"/>
            <a:r>
              <a:rPr lang="en-GB" sz="36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δεν δικαιολογούνται από τα οικονομικά στοιχεία των επιχειρήσεων,</a:t>
            </a:r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</a:p>
          <a:p>
            <a:pPr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είναι προτιμότερο να διαθέτουμε στο χαρτοφυλάκιο μας μετοχές με μικρότερη τυπική απόκλιση, </a:t>
            </a:r>
          </a:p>
          <a:p>
            <a:pPr lvl="1" algn="just" eaLnBrk="1" hangingPunct="1"/>
            <a:r>
              <a:rPr lang="el-GR" sz="3200" smtClean="0">
                <a:solidFill>
                  <a:srgbClr val="000000"/>
                </a:solidFill>
                <a:latin typeface="Tahoma" pitchFamily="34" charset="0"/>
              </a:rPr>
              <a:t>Σ</a:t>
            </a:r>
            <a:r>
              <a:rPr lang="en-GB" sz="32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 πιθανότατη πτώση των τιμών αυτές θα σημειώσουν πιθανόν ομαλότερη πτώση έναντι εκείνων με μεγαλύτερη τυπική απόκλιση.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Η ομαλότερη πτώση μπορεί να προσφέρει δύο δυνατότητες στον επενδυτή:</a:t>
            </a:r>
          </a:p>
          <a:p>
            <a:pPr lvl="1"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είτε να αποχωρήσει από την αγορά, </a:t>
            </a:r>
            <a:endParaRPr lang="el-GR" sz="3600" smtClean="0">
              <a:solidFill>
                <a:srgbClr val="000000"/>
              </a:solidFill>
              <a:latin typeface="Tahoma" pitchFamily="34" charset="0"/>
            </a:endParaRPr>
          </a:p>
          <a:p>
            <a:pPr lvl="2" algn="just" eaLnBrk="1" hangingPunct="1"/>
            <a:r>
              <a:rPr lang="en-GB" sz="32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αποφεύγοντας τον εγκλωβισμό του σε απότομη πτώση της τιμής της μετοχής</a:t>
            </a:r>
          </a:p>
          <a:p>
            <a:pPr lvl="1"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είτε να αποφύγει δραματικές διακυμάνσεις τις τιμής της μετοχής κατά την πτώση </a:t>
            </a:r>
            <a:endParaRPr lang="el-GR" sz="3600" smtClean="0">
              <a:solidFill>
                <a:srgbClr val="000000"/>
              </a:solidFill>
              <a:latin typeface="Tahoma" pitchFamily="34" charset="0"/>
            </a:endParaRPr>
          </a:p>
          <a:p>
            <a:pPr lvl="2" algn="just" eaLnBrk="1" hangingPunct="1"/>
            <a:r>
              <a:rPr lang="en-GB" sz="32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οι οποίες ίσως τον οδηγήσουν σε λανθασμένες κινήσεις πώλησης και αγοράς της μετοχής αυτής.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7F3F7"/>
          </a:solidFill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GB" sz="360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Αντίθετα, σε μιαν αγορά, η οποία βρίσκεται σε αδικαιολόγητα χαμηλά επίπεδα, </a:t>
            </a:r>
          </a:p>
          <a:p>
            <a:pPr lvl="1" algn="just" eaLnBrk="1" hangingPunct="1"/>
            <a:r>
              <a:rPr lang="en-GB" sz="32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είναι προτιμότερο να διαθέτουμε στο χαρτοφυλάκιο μας μετοχές με μεγαλύτερη τυπική απόκλιση, </a:t>
            </a:r>
          </a:p>
          <a:p>
            <a:pPr lvl="1" algn="just" eaLnBrk="1" hangingPunct="1"/>
            <a:r>
              <a:rPr lang="en-GB" sz="32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σε πιθανότατη άνοδο των τιμών, οι μετοχές αυτές θα εμφανίζουν εντονότερη άνοδο, </a:t>
            </a:r>
          </a:p>
          <a:p>
            <a:pPr lvl="1" algn="just" eaLnBrk="1" hangingPunct="1"/>
            <a:r>
              <a:rPr lang="en-GB" sz="3200" b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επιτρέποντας την αποκόμιση σημαντικότερων κερδών από αυτά που προσφέρει η μέση άνοδος τιμών των μετοχών της Αγοράς.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cs typeface="Times New Roman" pitchFamily="18" charset="0"/>
              </a:rPr>
              <a:t>Δείκτης τυπικής απόκλισης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latin typeface="Tahoma" pitchFamily="34" charset="0"/>
              </a:rPr>
              <a:t>Σ</a:t>
            </a:r>
            <a:r>
              <a:rPr lang="en-GB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 κάθε περίπτωση, όταν αναφερόμαστε σε μετοχές, δεν εννοούμε τυχαία επιλεγμένες μετοχές, αλλά μετοχές οι οποίες έχουν επιλεγεί από τον επενδυτή μετά από θεμελιώδη ανάλυση τους.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cs typeface="Times New Roman" pitchFamily="18" charset="0"/>
              </a:rPr>
              <a:t>Δείκτης τυπικής απόκλισης 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latin typeface="Tahoma" pitchFamily="34" charset="0"/>
              </a:rPr>
              <a:t>Ο</a:t>
            </a:r>
            <a:r>
              <a:rPr lang="en-GB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δείκτης τυπικής απόκλισης βασίζεται στην υπόθεση της κανονικής κατανομής, που σημαίνει ότι υπάρχουν ίσες διακυμάνσεις για κάθε πλευρά από το μέσο της. </a:t>
            </a:r>
            <a:endParaRPr lang="el-GR" smtClean="0">
              <a:solidFill>
                <a:srgbClr val="000000"/>
              </a:solidFill>
              <a:latin typeface="Tahoma" pitchFamily="34" charset="0"/>
            </a:endParaRPr>
          </a:p>
          <a:p>
            <a:pPr algn="just" eaLnBrk="1" hangingPunct="1"/>
            <a:r>
              <a:rPr lang="en-GB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Η υπόθεση αυτή δεν είναι απόλυτα σωστή για τη χρηματιστηριακή αγορά, η οποία δείχνει μια γενική μακροχρόνια ανοδική τάση.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cs typeface="Times New Roman" pitchFamily="18" charset="0"/>
              </a:rPr>
              <a:t>Δείκτης τυπικής απόκλισης </a:t>
            </a:r>
          </a:p>
        </p:txBody>
      </p:sp>
      <p:sp>
        <p:nvSpPr>
          <p:cNvPr id="126979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n-GB" smtClean="0">
                <a:solidFill>
                  <a:srgbClr val="000000"/>
                </a:solidFill>
                <a:latin typeface="Tahoma" pitchFamily="34" charset="0"/>
              </a:rPr>
              <a:t>Ο δείκτης τυπικής απόκλισης χρησιμοποιείται ευθύτατα από τους επαγγελματίες του χρηματοοικονομικού τομέα </a:t>
            </a:r>
            <a:endParaRPr lang="el-GR" smtClean="0">
              <a:solidFill>
                <a:srgbClr val="000000"/>
              </a:solidFill>
              <a:latin typeface="Tahoma" pitchFamily="34" charset="0"/>
            </a:endParaRPr>
          </a:p>
          <a:p>
            <a:pPr algn="just" eaLnBrk="1" hangingPunct="1"/>
            <a:endParaRPr lang="el-GR" smtClean="0">
              <a:solidFill>
                <a:srgbClr val="000000"/>
              </a:solidFill>
              <a:latin typeface="Tahoma" pitchFamily="34" charset="0"/>
            </a:endParaRPr>
          </a:p>
          <a:p>
            <a:pPr algn="just" eaLnBrk="1" hangingPunct="1"/>
            <a:r>
              <a:rPr lang="el-GR" smtClean="0">
                <a:solidFill>
                  <a:srgbClr val="000000"/>
                </a:solidFill>
                <a:latin typeface="Tahoma" pitchFamily="34" charset="0"/>
              </a:rPr>
              <a:t>Μέχρι</a:t>
            </a:r>
            <a:r>
              <a:rPr lang="en-GB" smtClean="0">
                <a:solidFill>
                  <a:srgbClr val="000000"/>
                </a:solidFill>
                <a:latin typeface="Tahoma" pitchFamily="34" charset="0"/>
              </a:rPr>
              <a:t> στιγμής είναι ο </a:t>
            </a:r>
            <a:r>
              <a:rPr lang="en-GB" b="1" smtClean="0">
                <a:solidFill>
                  <a:srgbClr val="FF0000"/>
                </a:solidFill>
                <a:latin typeface="Tahoma" pitchFamily="34" charset="0"/>
              </a:rPr>
              <a:t>μοναδικός δείκτης μέτρησης κινδύνου</a:t>
            </a:r>
            <a:r>
              <a:rPr lang="en-GB" smtClean="0">
                <a:solidFill>
                  <a:srgbClr val="000000"/>
                </a:solidFill>
                <a:latin typeface="Tahoma" pitchFamily="34" charset="0"/>
              </a:rPr>
              <a:t> που επιβάλλεται να ανακοινώσει η ΑΕΔΑΚ στην εξαμηνιαία ενημέρωση του επενδυτικού κοινού.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56"/>
            <a:ext cx="914400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18816879"/>
      </p:ext>
    </p:extLst>
  </p:cSld>
  <p:clrMapOvr>
    <a:masterClrMapping/>
  </p:clrMapOvr>
  <p:transition spd="med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00240"/>
            <a:ext cx="8572560" cy="1793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69671617"/>
      </p:ext>
    </p:extLst>
  </p:cSld>
  <p:clrMapOvr>
    <a:masterClrMapping/>
  </p:clrMapOvr>
  <p:transition spd="med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561140"/>
      </p:ext>
    </p:extLst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99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Μέσος Γεωμετρικός</a:t>
            </a:r>
            <a:r>
              <a:rPr lang="el-GR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Αν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έχουμε η τιμές μιας μεταβλητής Χ, δηλαδή: Χ</a:t>
            </a:r>
            <a:r>
              <a:rPr lang="en-US" baseline="-25000" dirty="0">
                <a:solidFill>
                  <a:srgbClr val="000000"/>
                </a:solidFill>
                <a:cs typeface="Times New Roman" pitchFamily="18" charset="0"/>
              </a:rPr>
              <a:t>1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, Χ</a:t>
            </a:r>
            <a:r>
              <a:rPr lang="el-GR" baseline="-30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...,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Χ</a:t>
            </a:r>
            <a:r>
              <a:rPr lang="en-US" baseline="-30000" dirty="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, τότε ο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μέσος γεωμετρικός 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των τιμών της Χ ορίζεται ως η νιοστή ρίζα του γινομένου των τιμών της μεταβλητής Χ. </a:t>
            </a: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Αν συμβολίσουμε με το </a:t>
            </a:r>
            <a:r>
              <a:rPr lang="en-US" dirty="0">
                <a:solidFill>
                  <a:srgbClr val="000000"/>
                </a:solidFill>
                <a:cs typeface="Times New Roman" pitchFamily="18" charset="0"/>
              </a:rPr>
              <a:t>G</a:t>
            </a:r>
            <a:r>
              <a:rPr lang="el-GR" dirty="0">
                <a:solidFill>
                  <a:srgbClr val="000000"/>
                </a:solidFill>
                <a:cs typeface="Times New Roman" pitchFamily="18" charset="0"/>
              </a:rPr>
              <a:t> το μέσο γεωμετρικό, τότε, βάσει του πιο πάνω ορισμού, θα είναι:</a:t>
            </a:r>
            <a:endParaRPr lang="el-GR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endParaRPr lang="el-GR" dirty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914400" y="4521200"/>
          <a:ext cx="69342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Εξίσωση" r:id="rId3" imgW="914400" imgH="266400" progId="Equation.3">
                  <p:embed/>
                </p:oleObj>
              </mc:Choice>
              <mc:Fallback>
                <p:oleObj name="Εξίσωση" r:id="rId3" imgW="9144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21200"/>
                        <a:ext cx="69342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913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220663"/>
            <a:ext cx="8596313" cy="14033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b="1" smtClean="0">
                <a:solidFill>
                  <a:srgbClr val="000099"/>
                </a:solidFill>
                <a:cs typeface="Times New Roman" pitchFamily="18" charset="0"/>
              </a:rPr>
              <a:t>Μη συστηματικός ή ειδικός κίνδυνος</a:t>
            </a:r>
            <a:r>
              <a:rPr lang="el-GR" smtClean="0"/>
              <a:t>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2209800"/>
            <a:ext cx="8136904" cy="4114800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</a:rPr>
              <a:t>Α</a:t>
            </a:r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ναφέρεται στον κίνδυνο που συνδέεται με το συγκεκριμένο χρηματοπιστωτικό εργαλείο – επένδυση. </a:t>
            </a:r>
          </a:p>
          <a:p>
            <a:pPr lvl="1"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Π.χ. η παραίτηση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του Διευθύνοντος </a:t>
            </a:r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Συμβούλου. </a:t>
            </a:r>
          </a:p>
          <a:p>
            <a:pPr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Αναφέρεται σε κινδύνους που επηρεάζουν ένα σύνολο χρηματοπιστωτικών εργαλείων – επενδύσεων. </a:t>
            </a:r>
          </a:p>
          <a:p>
            <a:pPr lvl="1" algn="just" eaLnBrk="1" hangingPunct="1"/>
            <a:r>
              <a:rPr lang="el-GR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Π.χ. αύξηση των επιτοκίων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99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Μέσος Γεωμετρικός</a:t>
            </a:r>
            <a:r>
              <a:rPr lang="el-GR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Για τον υπολογισμό του μέσου γεωμετρικού χρησιμοποιούμε λογαριθμούς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Λογαριθμούμε και τα δύο μέλη της σχέσεως </a:t>
            </a:r>
            <a:endParaRPr lang="el-GR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endParaRPr lang="el-GR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533400" y="2743200"/>
          <a:ext cx="7391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Εξίσωση" r:id="rId3" imgW="1726920" imgH="355320" progId="Equation.3">
                  <p:embed/>
                </p:oleObj>
              </mc:Choice>
              <mc:Fallback>
                <p:oleObj name="Εξίσωση" r:id="rId3" imgW="172692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7391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0" y="4648200"/>
          <a:ext cx="914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Εξίσωση" r:id="rId5" imgW="3124080" imgH="419040" progId="Equation.3">
                  <p:embed/>
                </p:oleObj>
              </mc:Choice>
              <mc:Fallback>
                <p:oleObj name="Εξίσωση" r:id="rId5" imgW="3124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48200"/>
                        <a:ext cx="9144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88925" y="5753100"/>
            <a:ext cx="8589963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5000"/>
              </a:lnSpc>
              <a:spcBef>
                <a:spcPct val="10000"/>
              </a:spcBef>
              <a:buFontTx/>
              <a:buChar char="•"/>
            </a:pPr>
            <a:r>
              <a:rPr lang="el-GR" sz="3200" b="1"/>
              <a:t>ο μέσος αριθμητικός είναι πάντοτε μεγαλύτερος</a:t>
            </a:r>
            <a:endParaRPr lang="en-US" sz="3200" b="1"/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el-GR" sz="3200" b="1"/>
              <a:t> από το μέσο γεωμετρικό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29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EBFFD7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Κυριότερες εφαρμογές του Μέσου Γεωμετρικού</a:t>
            </a:r>
            <a:r>
              <a:rPr lang="el-GR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b="1" dirty="0"/>
              <a:t>Ο μέσος γεωμετρικός χρησιμοποιείται κυρίως για τον υπολογισμό της μέσης ποσοστιαίας μεταβολής χρονολογικών σειρών και για την κατάρτιση αριθμοδεικτών. </a:t>
            </a:r>
            <a:endParaRPr lang="en-US" b="1" dirty="0"/>
          </a:p>
          <a:p>
            <a:pPr algn="just"/>
            <a:r>
              <a:rPr lang="el-GR" b="1" dirty="0" smtClean="0"/>
              <a:t>Αν </a:t>
            </a:r>
            <a:r>
              <a:rPr lang="el-GR" b="1" dirty="0"/>
              <a:t>π. χ. έχουμε μια χρονολογική σειρά η όρων</a:t>
            </a:r>
            <a:r>
              <a:rPr lang="el-GR" dirty="0"/>
              <a:t> </a:t>
            </a:r>
          </a:p>
          <a:p>
            <a:pPr lvl="1" algn="just"/>
            <a:r>
              <a:rPr lang="el-GR" dirty="0"/>
              <a:t>Μπορούμε να μετατρέψουμε τους όρους μιας χρονολογικής σειράς κ</a:t>
            </a:r>
            <a:r>
              <a:rPr lang="el-GR" baseline="-25000" dirty="0"/>
              <a:t>1</a:t>
            </a:r>
            <a:r>
              <a:rPr lang="el-GR" dirty="0"/>
              <a:t>, …,κ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l-GR" dirty="0"/>
              <a:t>σε αλυσωτούς αριθμοδείκτες.</a:t>
            </a:r>
          </a:p>
        </p:txBody>
      </p:sp>
    </p:spTree>
    <p:extLst>
      <p:ext uri="{BB962C8B-B14F-4D97-AF65-F5344CB8AC3E}">
        <p14:creationId xmlns:p14="http://schemas.microsoft.com/office/powerpoint/2010/main" val="420673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EBFFD7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Κυριότερες εφαρμογές του Μέσου Γεωμετρικού</a:t>
            </a:r>
            <a:r>
              <a:rPr lang="el-GR"/>
              <a:t> </a:t>
            </a:r>
          </a:p>
        </p:txBody>
      </p:sp>
      <p:sp>
        <p:nvSpPr>
          <p:cNvPr id="65539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b="1" dirty="0" smtClean="0"/>
              <a:t>Αν </a:t>
            </a:r>
            <a:r>
              <a:rPr lang="el-GR" b="1" dirty="0"/>
              <a:t>π. χ. έχουμε μια χρονολογική σειρά η όρων</a:t>
            </a:r>
            <a:r>
              <a:rPr lang="el-GR" dirty="0"/>
              <a:t> </a:t>
            </a:r>
          </a:p>
          <a:p>
            <a:pPr lvl="1" algn="just"/>
            <a:r>
              <a:rPr lang="el-GR" dirty="0"/>
              <a:t>Μπορούμε να μετατρέψουμε τους όρους μιας χρονολογικής σειράς κ</a:t>
            </a:r>
            <a:r>
              <a:rPr lang="el-GR" baseline="-25000" dirty="0"/>
              <a:t>1</a:t>
            </a:r>
            <a:r>
              <a:rPr lang="el-GR" dirty="0"/>
              <a:t>, …,κ</a:t>
            </a:r>
            <a:r>
              <a:rPr lang="en-US" baseline="-25000" dirty="0"/>
              <a:t>n</a:t>
            </a:r>
            <a:r>
              <a:rPr lang="en-US" dirty="0"/>
              <a:t> </a:t>
            </a:r>
            <a:r>
              <a:rPr lang="el-GR" dirty="0"/>
              <a:t>σε αλυσωτούς αριθμοδείκτες.</a:t>
            </a:r>
          </a:p>
          <a:p>
            <a:pPr lvl="1" algn="just"/>
            <a:r>
              <a:rPr lang="el-GR" dirty="0"/>
              <a:t>Διαιρούμε κάθε όρο με τον προηγούμενο και έχουμε </a:t>
            </a:r>
          </a:p>
        </p:txBody>
      </p:sp>
      <p:graphicFrame>
        <p:nvGraphicFramePr>
          <p:cNvPr id="65540" name="Object 1028"/>
          <p:cNvGraphicFramePr>
            <a:graphicFrameLocks noChangeAspect="1"/>
          </p:cNvGraphicFramePr>
          <p:nvPr/>
        </p:nvGraphicFramePr>
        <p:xfrm>
          <a:off x="2438400" y="3733800"/>
          <a:ext cx="31242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Εξίσωση" r:id="rId3" imgW="952200" imgH="431640" progId="Equation.3">
                  <p:embed/>
                </p:oleObj>
              </mc:Choice>
              <mc:Fallback>
                <p:oleObj name="Εξίσωση" r:id="rId3" imgW="952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31242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1" name="Text Box 1029"/>
          <p:cNvSpPr txBox="1">
            <a:spLocks noChangeArrowheads="1"/>
          </p:cNvSpPr>
          <p:nvPr/>
        </p:nvSpPr>
        <p:spPr bwMode="auto">
          <a:xfrm>
            <a:off x="0" y="5029200"/>
            <a:ext cx="82597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sz="2800" b="1"/>
              <a:t>Ο μέσος γεωμετρικός των παραπάνω αριθμοδεικτών </a:t>
            </a:r>
          </a:p>
          <a:p>
            <a:r>
              <a:rPr lang="el-GR" sz="2800" b="1"/>
              <a:t>θα είναι</a:t>
            </a:r>
            <a:r>
              <a:rPr lang="en-US" sz="2800" b="1"/>
              <a:t>:</a:t>
            </a:r>
            <a:endParaRPr lang="el-GR" sz="2800" b="1"/>
          </a:p>
        </p:txBody>
      </p:sp>
      <p:graphicFrame>
        <p:nvGraphicFramePr>
          <p:cNvPr id="65542" name="Object 1030"/>
          <p:cNvGraphicFramePr>
            <a:graphicFrameLocks noChangeAspect="1"/>
          </p:cNvGraphicFramePr>
          <p:nvPr/>
        </p:nvGraphicFramePr>
        <p:xfrm>
          <a:off x="2286000" y="5410200"/>
          <a:ext cx="49149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Εξίσωση" r:id="rId5" imgW="1562040" imgH="482400" progId="Equation.3">
                  <p:embed/>
                </p:oleObj>
              </mc:Choice>
              <mc:Fallback>
                <p:oleObj name="Εξίσωση" r:id="rId5" imgW="156204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410200"/>
                        <a:ext cx="49149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84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Διαιρούμε κάθε όρο με τον προηγούμενο και έχουμε </a:t>
            </a:r>
          </a:p>
        </p:txBody>
      </p:sp>
      <p:graphicFrame>
        <p:nvGraphicFramePr>
          <p:cNvPr id="66564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050425"/>
              </p:ext>
            </p:extLst>
          </p:nvPr>
        </p:nvGraphicFramePr>
        <p:xfrm>
          <a:off x="838200" y="620688"/>
          <a:ext cx="31242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6" name="Εξίσωση" r:id="rId3" imgW="952200" imgH="431640" progId="Equation.3">
                  <p:embed/>
                </p:oleObj>
              </mc:Choice>
              <mc:Fallback>
                <p:oleObj name="Εξίσωση" r:id="rId3" imgW="952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20688"/>
                        <a:ext cx="31242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5" name="Text Box 1029"/>
          <p:cNvSpPr txBox="1">
            <a:spLocks noChangeArrowheads="1"/>
          </p:cNvSpPr>
          <p:nvPr/>
        </p:nvSpPr>
        <p:spPr bwMode="auto">
          <a:xfrm>
            <a:off x="0" y="3048000"/>
            <a:ext cx="82597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l-GR" sz="2800" b="1"/>
              <a:t>Να βρεθεί το μέσο ετήσιο ποσοστό αύξησης</a:t>
            </a:r>
            <a:r>
              <a:rPr lang="en-US" sz="2800" b="1"/>
              <a:t>:</a:t>
            </a:r>
            <a:endParaRPr lang="el-GR" sz="2800" b="1"/>
          </a:p>
        </p:txBody>
      </p:sp>
      <p:graphicFrame>
        <p:nvGraphicFramePr>
          <p:cNvPr id="66566" name="Object 1030"/>
          <p:cNvGraphicFramePr>
            <a:graphicFrameLocks noChangeAspect="1"/>
          </p:cNvGraphicFramePr>
          <p:nvPr/>
        </p:nvGraphicFramePr>
        <p:xfrm>
          <a:off x="4229100" y="609600"/>
          <a:ext cx="49149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" name="Εξίσωση" r:id="rId5" imgW="1562040" imgH="482400" progId="Equation.3">
                  <p:embed/>
                </p:oleObj>
              </mc:Choice>
              <mc:Fallback>
                <p:oleObj name="Εξίσωση" r:id="rId5" imgW="156204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609600"/>
                        <a:ext cx="49149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1032"/>
          <p:cNvGraphicFramePr>
            <a:graphicFrameLocks noChangeAspect="1"/>
          </p:cNvGraphicFramePr>
          <p:nvPr/>
        </p:nvGraphicFramePr>
        <p:xfrm>
          <a:off x="381000" y="2057400"/>
          <a:ext cx="670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" name="Φύλλο εργασίας" r:id="rId7" imgW="2810256" imgH="333756" progId="Excel.Sheet.8">
                  <p:embed/>
                </p:oleObj>
              </mc:Choice>
              <mc:Fallback>
                <p:oleObj name="Φύλλο εργασίας" r:id="rId7" imgW="2810256" imgH="33375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6705600" cy="9906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1033"/>
          <p:cNvGraphicFramePr>
            <a:graphicFrameLocks noChangeAspect="1"/>
          </p:cNvGraphicFramePr>
          <p:nvPr/>
        </p:nvGraphicFramePr>
        <p:xfrm>
          <a:off x="152400" y="3581400"/>
          <a:ext cx="899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Εξίσωση" r:id="rId9" imgW="2679480" imgH="393480" progId="Equation.3">
                  <p:embed/>
                </p:oleObj>
              </mc:Choice>
              <mc:Fallback>
                <p:oleObj name="Εξίσωση" r:id="rId9" imgW="2679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581400"/>
                        <a:ext cx="8991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34"/>
          <p:cNvGraphicFramePr>
            <a:graphicFrameLocks noChangeAspect="1"/>
          </p:cNvGraphicFramePr>
          <p:nvPr/>
        </p:nvGraphicFramePr>
        <p:xfrm>
          <a:off x="0" y="4800600"/>
          <a:ext cx="914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Φύλλο εργασίας" r:id="rId11" imgW="3172054" imgH="333756" progId="Excel.Sheet.8">
                  <p:embed/>
                </p:oleObj>
              </mc:Choice>
              <mc:Fallback>
                <p:oleObj name="Φύλλο εργασίας" r:id="rId11" imgW="3172054" imgH="33375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00600"/>
                        <a:ext cx="914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1" name="Line 1035"/>
          <p:cNvSpPr>
            <a:spLocks noChangeShapeType="1"/>
          </p:cNvSpPr>
          <p:nvPr/>
        </p:nvSpPr>
        <p:spPr bwMode="auto">
          <a:xfrm>
            <a:off x="8382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6572" name="Line 1036"/>
          <p:cNvSpPr>
            <a:spLocks noChangeShapeType="1"/>
          </p:cNvSpPr>
          <p:nvPr/>
        </p:nvSpPr>
        <p:spPr bwMode="auto">
          <a:xfrm>
            <a:off x="24384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6573" name="Line 1037"/>
          <p:cNvSpPr>
            <a:spLocks noChangeShapeType="1"/>
          </p:cNvSpPr>
          <p:nvPr/>
        </p:nvSpPr>
        <p:spPr bwMode="auto">
          <a:xfrm>
            <a:off x="43434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66574" name="Object 1038"/>
          <p:cNvGraphicFramePr>
            <a:graphicFrameLocks noChangeAspect="1"/>
          </p:cNvGraphicFramePr>
          <p:nvPr/>
        </p:nvGraphicFramePr>
        <p:xfrm>
          <a:off x="0" y="5715000"/>
          <a:ext cx="914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Εξίσωση" r:id="rId13" imgW="3555720" imgH="482400" progId="Equation.3">
                  <p:embed/>
                </p:oleObj>
              </mc:Choice>
              <mc:Fallback>
                <p:oleObj name="Εξίσωση" r:id="rId13" imgW="35557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715000"/>
                        <a:ext cx="9144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52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026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705600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Διαιρούμε κάθε όρο με τον προηγούμενο και έχουμε </a:t>
            </a:r>
          </a:p>
        </p:txBody>
      </p:sp>
      <p:graphicFrame>
        <p:nvGraphicFramePr>
          <p:cNvPr id="72711" name="Object 1031"/>
          <p:cNvGraphicFramePr>
            <a:graphicFrameLocks noChangeAspect="1"/>
          </p:cNvGraphicFramePr>
          <p:nvPr/>
        </p:nvGraphicFramePr>
        <p:xfrm>
          <a:off x="0" y="533400"/>
          <a:ext cx="899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3" name="Εξίσωση" r:id="rId3" imgW="2679480" imgH="393480" progId="Equation.3">
                  <p:embed/>
                </p:oleObj>
              </mc:Choice>
              <mc:Fallback>
                <p:oleObj name="Εξίσωση" r:id="rId3" imgW="2679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3400"/>
                        <a:ext cx="8991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1032"/>
          <p:cNvGraphicFramePr>
            <a:graphicFrameLocks noChangeAspect="1"/>
          </p:cNvGraphicFramePr>
          <p:nvPr/>
        </p:nvGraphicFramePr>
        <p:xfrm>
          <a:off x="0" y="1905000"/>
          <a:ext cx="914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4" name="Φύλλο εργασίας" r:id="rId5" imgW="3172054" imgH="333756" progId="Excel.Sheet.8">
                  <p:embed/>
                </p:oleObj>
              </mc:Choice>
              <mc:Fallback>
                <p:oleObj name="Φύλλο εργασίας" r:id="rId5" imgW="3172054" imgH="33375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05000"/>
                        <a:ext cx="914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3" name="Line 1033"/>
          <p:cNvSpPr>
            <a:spLocks noChangeShapeType="1"/>
          </p:cNvSpPr>
          <p:nvPr/>
        </p:nvSpPr>
        <p:spPr bwMode="auto">
          <a:xfrm>
            <a:off x="838200" y="160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714" name="Line 1034"/>
          <p:cNvSpPr>
            <a:spLocks noChangeShapeType="1"/>
          </p:cNvSpPr>
          <p:nvPr/>
        </p:nvSpPr>
        <p:spPr bwMode="auto">
          <a:xfrm>
            <a:off x="25146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715" name="Line 1035"/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72716" name="Object 1036"/>
          <p:cNvGraphicFramePr>
            <a:graphicFrameLocks noChangeAspect="1"/>
          </p:cNvGraphicFramePr>
          <p:nvPr/>
        </p:nvGraphicFramePr>
        <p:xfrm>
          <a:off x="0" y="2819400"/>
          <a:ext cx="914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5" name="Εξίσωση" r:id="rId7" imgW="3555720" imgH="482400" progId="Equation.3">
                  <p:embed/>
                </p:oleObj>
              </mc:Choice>
              <mc:Fallback>
                <p:oleObj name="Εξίσωση" r:id="rId7" imgW="35557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19400"/>
                        <a:ext cx="9144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7" name="Object 1037"/>
          <p:cNvGraphicFramePr>
            <a:graphicFrameLocks noChangeAspect="1"/>
          </p:cNvGraphicFramePr>
          <p:nvPr/>
        </p:nvGraphicFramePr>
        <p:xfrm>
          <a:off x="-66675" y="4056063"/>
          <a:ext cx="9277350" cy="156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6" name="Εξίσωση" r:id="rId9" imgW="3606480" imgH="660240" progId="Equation.3">
                  <p:embed/>
                </p:oleObj>
              </mc:Choice>
              <mc:Fallback>
                <p:oleObj name="Εξίσωση" r:id="rId9" imgW="360648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6675" y="4056063"/>
                        <a:ext cx="9277350" cy="156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8" name="Object 1038"/>
          <p:cNvGraphicFramePr>
            <a:graphicFrameLocks noChangeAspect="1"/>
          </p:cNvGraphicFramePr>
          <p:nvPr/>
        </p:nvGraphicFramePr>
        <p:xfrm>
          <a:off x="0" y="5715000"/>
          <a:ext cx="8712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7" name="Εξίσωση" r:id="rId11" imgW="2654280" imgH="228600" progId="Equation.3">
                  <p:embed/>
                </p:oleObj>
              </mc:Choice>
              <mc:Fallback>
                <p:oleObj name="Εξίσωση" r:id="rId11" imgW="2654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715000"/>
                        <a:ext cx="8712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9" name="Text Box 1039"/>
          <p:cNvSpPr txBox="1">
            <a:spLocks noChangeArrowheads="1"/>
          </p:cNvSpPr>
          <p:nvPr/>
        </p:nvSpPr>
        <p:spPr bwMode="auto">
          <a:xfrm>
            <a:off x="457200" y="6400800"/>
            <a:ext cx="6021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/>
              <a:t>Το μέσο ποσοστό ετήσιας αύξησης είναι 16,8%</a:t>
            </a:r>
          </a:p>
        </p:txBody>
      </p:sp>
    </p:spTree>
    <p:extLst>
      <p:ext uri="{BB962C8B-B14F-4D97-AF65-F5344CB8AC3E}">
        <p14:creationId xmlns:p14="http://schemas.microsoft.com/office/powerpoint/2010/main" val="361160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0" y="500063"/>
          <a:ext cx="9143999" cy="6427849"/>
        </p:xfrm>
        <a:graphic>
          <a:graphicData uri="http://schemas.openxmlformats.org/drawingml/2006/table">
            <a:tbl>
              <a:tblPr/>
              <a:tblGrid>
                <a:gridCol w="2998270"/>
                <a:gridCol w="3002615"/>
                <a:gridCol w="3143114"/>
              </a:tblGrid>
              <a:tr h="1003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Calibri"/>
                        </a:rPr>
                        <a:t>Έτος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Calibri"/>
                        </a:rPr>
                        <a:t>Τιμή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b="1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Calibri"/>
                        </a:rPr>
                        <a:t>Λόγος ετήσιας αύξησης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516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2002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1,25€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l-GR" sz="2800">
                        <a:latin typeface="Cambria Math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2003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1,35€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1,08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2004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1,44€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1,07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2005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1,52€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1,05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2006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1,62€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1,07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2007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1,69€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1,04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2008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1,74€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1,03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2009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1,83€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1,05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2010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1,90€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1,04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2011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2,05€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1,08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4907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>
                          <a:latin typeface="Cambria Math"/>
                          <a:ea typeface="Times New Roman"/>
                          <a:cs typeface="Calibri"/>
                        </a:rPr>
                        <a:t>2012</a:t>
                      </a:r>
                      <a:endParaRPr lang="el-GR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2,30€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800" dirty="0">
                          <a:latin typeface="Cambria Math"/>
                          <a:ea typeface="Times New Roman"/>
                          <a:cs typeface="Calibri"/>
                        </a:rPr>
                        <a:t>1,12</a:t>
                      </a:r>
                      <a:endParaRPr lang="el-G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</a:tbl>
          </a:graphicData>
        </a:graphic>
      </p:graphicFrame>
      <p:sp>
        <p:nvSpPr>
          <p:cNvPr id="492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/>
              <a:t/>
            </a:r>
            <a:br>
              <a:rPr lang="el-GR" altLang="el-GR" sz="2400"/>
            </a:br>
            <a:endParaRPr lang="el-GR" altLang="el-GR" sz="2400"/>
          </a:p>
        </p:txBody>
      </p:sp>
      <p:sp>
        <p:nvSpPr>
          <p:cNvPr id="49209" name="Rectangle 3"/>
          <p:cNvSpPr>
            <a:spLocks noChangeArrowheads="1"/>
          </p:cNvSpPr>
          <p:nvPr/>
        </p:nvSpPr>
        <p:spPr bwMode="auto">
          <a:xfrm>
            <a:off x="0" y="0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pic>
        <p:nvPicPr>
          <p:cNvPr id="4921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0"/>
            <a:ext cx="2571750" cy="622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211" name="6 - TextBox"/>
          <p:cNvSpPr txBox="1">
            <a:spLocks noChangeArrowheads="1"/>
          </p:cNvSpPr>
          <p:nvPr/>
        </p:nvSpPr>
        <p:spPr bwMode="auto">
          <a:xfrm>
            <a:off x="571500" y="0"/>
            <a:ext cx="525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>
                <a:latin typeface="Tahoma" pitchFamily="34" charset="0"/>
                <a:cs typeface="Tahoma" pitchFamily="34" charset="0"/>
              </a:rPr>
              <a:t>Να βρεθεί ο γεωμετρικός μέσος </a:t>
            </a:r>
          </a:p>
        </p:txBody>
      </p:sp>
    </p:spTree>
    <p:extLst>
      <p:ext uri="{BB962C8B-B14F-4D97-AF65-F5344CB8AC3E}">
        <p14:creationId xmlns:p14="http://schemas.microsoft.com/office/powerpoint/2010/main" val="387658005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1714500"/>
          </a:xfrm>
        </p:spPr>
        <p:txBody>
          <a:bodyPr/>
          <a:lstStyle/>
          <a:p>
            <a:pPr algn="just" eaLnBrk="1" hangingPunct="1"/>
            <a:r>
              <a:rPr lang="el-GR" altLang="el-GR" smtClean="0">
                <a:latin typeface="Tahoma" pitchFamily="34" charset="0"/>
                <a:cs typeface="Tahoma" pitchFamily="34" charset="0"/>
              </a:rPr>
              <a:t>Εάν θέλουμε να υπολογίσουμε τη μέση αύξηση της δεκαετίας τότε θα πρέπει να υπολογίσουμε το γεωμετρικό μέσο</a:t>
            </a:r>
            <a:r>
              <a:rPr lang="el-GR" altLang="el-GR" smtClean="0"/>
              <a:t>:</a:t>
            </a:r>
          </a:p>
          <a:p>
            <a:pPr eaLnBrk="1" hangingPunct="1"/>
            <a:endParaRPr lang="el-GR" altLang="el-GR" smtClean="0"/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3500" y="1703388"/>
          <a:ext cx="9915525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Έγγραφο" r:id="rId3" imgW="7886125" imgH="1698062" progId="Word.Document.12">
                  <p:embed/>
                </p:oleObj>
              </mc:Choice>
              <mc:Fallback>
                <p:oleObj name="Έγγραφο" r:id="rId3" imgW="7886125" imgH="169806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1703388"/>
                        <a:ext cx="9915525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6"/>
          <p:cNvGraphicFramePr>
            <a:graphicFrameLocks noChangeAspect="1"/>
          </p:cNvGraphicFramePr>
          <p:nvPr/>
        </p:nvGraphicFramePr>
        <p:xfrm>
          <a:off x="1924050" y="3248025"/>
          <a:ext cx="5265738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Έγγραφο" r:id="rId5" imgW="5321584" imgH="1666098" progId="Word.Document.12">
                  <p:embed/>
                </p:oleObj>
              </mc:Choice>
              <mc:Fallback>
                <p:oleObj name="Έγγραφο" r:id="rId5" imgW="5321584" imgH="166609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3248025"/>
                        <a:ext cx="5265738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1" name="8 - TextBox"/>
          <p:cNvSpPr txBox="1">
            <a:spLocks noChangeArrowheads="1"/>
          </p:cNvSpPr>
          <p:nvPr/>
        </p:nvSpPr>
        <p:spPr bwMode="auto">
          <a:xfrm>
            <a:off x="0" y="5357813"/>
            <a:ext cx="91440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2800">
                <a:latin typeface="Tahoma" pitchFamily="34" charset="0"/>
                <a:cs typeface="Tahoma" pitchFamily="34" charset="0"/>
              </a:rPr>
              <a:t>Η μέση ετήσια ποσοστιαία αύξηση της τιμής του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l-GR" sz="2800">
                <a:latin typeface="Tahoma" pitchFamily="34" charset="0"/>
                <a:cs typeface="Tahoma" pitchFamily="34" charset="0"/>
              </a:rPr>
              <a:t> προϊόντος  είναι περίπου 6,27%. </a:t>
            </a:r>
          </a:p>
        </p:txBody>
      </p:sp>
    </p:spTree>
    <p:extLst>
      <p:ext uri="{BB962C8B-B14F-4D97-AF65-F5344CB8AC3E}">
        <p14:creationId xmlns:p14="http://schemas.microsoft.com/office/powerpoint/2010/main" val="120859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Θέση περιεχομένου 1"/>
          <p:cNvSpPr>
            <a:spLocks noGrp="1"/>
          </p:cNvSpPr>
          <p:nvPr>
            <p:ph/>
          </p:nvPr>
        </p:nvSpPr>
        <p:spPr>
          <a:xfrm>
            <a:off x="0" y="4763"/>
            <a:ext cx="9144000" cy="1120775"/>
          </a:xfrm>
        </p:spPr>
        <p:txBody>
          <a:bodyPr/>
          <a:lstStyle/>
          <a:p>
            <a:r>
              <a:rPr lang="el-GR" altLang="el-GR" sz="2800" smtClean="0"/>
              <a:t>Να βρεθεί ο Γεωμετρικός μέσος στην παρακάτω σειρά των δεδομένων </a:t>
            </a: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999550"/>
              </p:ext>
            </p:extLst>
          </p:nvPr>
        </p:nvGraphicFramePr>
        <p:xfrm>
          <a:off x="1835150" y="1700213"/>
          <a:ext cx="3240906" cy="347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9963"/>
                <a:gridCol w="1570943"/>
              </a:tblGrid>
              <a:tr h="8797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err="1">
                          <a:effectLst/>
                        </a:rPr>
                        <a:t>Ημερ</a:t>
                      </a:r>
                      <a:r>
                        <a:rPr lang="el-GR" sz="2800" u="none" strike="noStrike" dirty="0">
                          <a:effectLst/>
                        </a:rPr>
                        <a:t>/</a:t>
                      </a:r>
                      <a:r>
                        <a:rPr lang="el-GR" sz="2800" u="none" strike="noStrike" dirty="0" err="1">
                          <a:effectLst/>
                        </a:rPr>
                        <a:t>νιες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X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20/7/2014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19/7/2014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18/7/2014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17/7/2014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16/7/2014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15/7/2014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9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32658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Θέση περιεχομένου 1"/>
          <p:cNvSpPr>
            <a:spLocks noGrp="1"/>
          </p:cNvSpPr>
          <p:nvPr>
            <p:ph/>
          </p:nvPr>
        </p:nvSpPr>
        <p:spPr>
          <a:xfrm>
            <a:off x="0" y="4763"/>
            <a:ext cx="9144000" cy="1120775"/>
          </a:xfrm>
        </p:spPr>
        <p:txBody>
          <a:bodyPr/>
          <a:lstStyle/>
          <a:p>
            <a:r>
              <a:rPr lang="el-GR" altLang="el-GR" sz="2800" smtClean="0"/>
              <a:t>Να βρεθεί ο Γεωμετρικός μέσος στην παρακάτω σειρά των δεδομένων </a:t>
            </a: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/>
        </p:nvGraphicFramePr>
        <p:xfrm>
          <a:off x="1835150" y="1700213"/>
          <a:ext cx="4752975" cy="3478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9963"/>
                <a:gridCol w="1541506"/>
                <a:gridCol w="1541506"/>
              </a:tblGrid>
              <a:tr h="879794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 err="1">
                          <a:effectLst/>
                        </a:rPr>
                        <a:t>Ημερ</a:t>
                      </a:r>
                      <a:r>
                        <a:rPr lang="el-GR" sz="2800" u="none" strike="noStrike" dirty="0">
                          <a:effectLst/>
                        </a:rPr>
                        <a:t>/</a:t>
                      </a:r>
                      <a:r>
                        <a:rPr lang="el-GR" sz="2800" u="none" strike="noStrike" dirty="0" err="1">
                          <a:effectLst/>
                        </a:rPr>
                        <a:t>νιες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u="none" strike="noStrike" dirty="0">
                          <a:effectLst/>
                        </a:rPr>
                        <a:t>X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6351" marR="6351" marT="6351" marB="0" anchor="b">
                    <a:blipFill rotWithShape="1">
                      <a:blip r:embed="rId3"/>
                      <a:stretch>
                        <a:fillRect l="-208300" t="-694" b="-320833"/>
                      </a:stretch>
                    </a:blipFill>
                  </a:tcPr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20/7/2014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19/7/2014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0.15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18/7/2014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10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</a:t>
                      </a:r>
                    </a:p>
                  </a:txBody>
                  <a:tcPr marL="6350" marR="6350" marT="6350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17/7/2014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11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l-G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16/7/2014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12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el-G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4331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>
                          <a:effectLst/>
                        </a:rPr>
                        <a:t>15/7/2014</a:t>
                      </a:r>
                      <a:endParaRPr lang="el-GR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u="none" strike="noStrike" dirty="0">
                          <a:effectLst/>
                        </a:rPr>
                        <a:t>9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1" marR="6351" marT="63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</a:t>
                      </a:r>
                      <a:endParaRPr lang="el-G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sp>
        <p:nvSpPr>
          <p:cNvPr id="2" name="Ορθογώνιο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79589" y="618524"/>
            <a:ext cx="3728906" cy="85594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3175" y="5509783"/>
            <a:ext cx="7751481" cy="539571"/>
          </a:xfrm>
          <a:prstGeom prst="rect">
            <a:avLst/>
          </a:prstGeom>
          <a:blipFill rotWithShape="1">
            <a:blip r:embed="rId5"/>
            <a:stretch>
              <a:fillRect b="-22727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 flipH="1">
            <a:off x="1547813" y="3213100"/>
            <a:ext cx="3960812" cy="2566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3175" y="6318429"/>
            <a:ext cx="9180077" cy="539571"/>
          </a:xfrm>
          <a:prstGeom prst="rect">
            <a:avLst/>
          </a:prstGeom>
          <a:blipFill rotWithShape="1">
            <a:blip r:embed="rId6"/>
            <a:stretch>
              <a:fillRect r="-199" b="-22472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6127443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Χαρακτηριστικά μέσων κεντρικής τάσεως</a:t>
            </a:r>
            <a:r>
              <a:rPr lang="el-GR"/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Μέσου Αριθμητικού</a:t>
            </a:r>
            <a:r>
              <a:rPr lang="el-GR"/>
              <a:t> </a:t>
            </a:r>
          </a:p>
          <a:p>
            <a:pPr algn="just"/>
            <a:r>
              <a:rPr lang="el-GR"/>
              <a:t>γ)Ο μέσος αριθμητικός βρίσκεται πάντοτε ανάμεσα στη μικρότερη και στη μεγαλύτερη τιμή της μεταβλητής.</a:t>
            </a:r>
          </a:p>
          <a:p>
            <a:r>
              <a:rPr lang="el-GR"/>
              <a:t>δ) Ο μέσος αριθμητικός δεν μπορεί να υπολογιστεί στις περιπτώσεις ανοικτών κατανομών συχνοτήτων. </a:t>
            </a:r>
          </a:p>
        </p:txBody>
      </p:sp>
    </p:spTree>
    <p:extLst>
      <p:ext uri="{BB962C8B-B14F-4D97-AF65-F5344CB8AC3E}">
        <p14:creationId xmlns:p14="http://schemas.microsoft.com/office/powerpoint/2010/main" val="74971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17538"/>
            <a:ext cx="8334375" cy="2968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b="1" dirty="0" smtClean="0">
                <a:solidFill>
                  <a:schemeClr val="folHlink"/>
                </a:solidFill>
                <a:latin typeface="Bookman Old Style" pitchFamily="18" charset="0"/>
              </a:rPr>
              <a:t>Κίνδυνος &amp; Επένδυση</a:t>
            </a:r>
            <a:endParaRPr lang="en-GB" b="1" dirty="0" smtClean="0">
              <a:solidFill>
                <a:schemeClr val="folHlink"/>
              </a:solidFill>
              <a:latin typeface="Bookman Old Style" pitchFamily="18" charset="0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9144000" cy="5029200"/>
          </a:xfrm>
          <a:solidFill>
            <a:srgbClr val="FFFFFF"/>
          </a:solidFill>
        </p:spPr>
        <p:txBody>
          <a:bodyPr/>
          <a:lstStyle/>
          <a:p>
            <a:pPr algn="just" eaLnBrk="1" hangingPunct="1"/>
            <a:r>
              <a:rPr lang="el-GR" sz="2800" dirty="0" smtClean="0">
                <a:latin typeface="Times New Roman" pitchFamily="18" charset="0"/>
                <a:cs typeface="Arial" pitchFamily="34" charset="0"/>
              </a:rPr>
              <a:t>Όσο υψηλότερος ο κίνδυνος, τόσο μεγαλύτερη η πιθανότητα μιας υψηλότερης απόδοσης.</a:t>
            </a:r>
            <a:r>
              <a:rPr lang="en-GB" sz="2800" dirty="0" smtClean="0">
                <a:latin typeface="Times New Roman" pitchFamily="18" charset="0"/>
                <a:cs typeface="Arial" pitchFamily="34" charset="0"/>
              </a:rPr>
              <a:t> </a:t>
            </a:r>
            <a:endParaRPr lang="en-US" sz="2800" dirty="0" smtClean="0">
              <a:latin typeface="Times New Roman" pitchFamily="18" charset="0"/>
              <a:cs typeface="Arial" pitchFamily="34" charset="0"/>
            </a:endParaRPr>
          </a:p>
          <a:p>
            <a:pPr algn="just" eaLnBrk="1" hangingPunct="1"/>
            <a:r>
              <a:rPr lang="en-US" sz="2800" dirty="0" smtClean="0">
                <a:latin typeface="Times New Roman" pitchFamily="18" charset="0"/>
                <a:cs typeface="Arial" pitchFamily="34" charset="0"/>
              </a:rPr>
              <a:t>T</a:t>
            </a:r>
            <a:r>
              <a:rPr lang="el-GR" sz="2800" dirty="0" smtClean="0">
                <a:latin typeface="Times New Roman" pitchFamily="18" charset="0"/>
                <a:cs typeface="Arial" pitchFamily="34" charset="0"/>
              </a:rPr>
              <a:t>ο γεγονός ότι κάποιος αναλαμβάνει μεγαλύτερο κίνδυνο στην επένδυση των χρημάτων του δεν σημαίνει απαραιτήτως ότι θα επιτύχει και καλύτερες αποδόσεις. </a:t>
            </a:r>
            <a:endParaRPr lang="en-US" sz="2800" dirty="0" smtClean="0">
              <a:latin typeface="Times New Roman" pitchFamily="18" charset="0"/>
              <a:cs typeface="Arial" pitchFamily="34" charset="0"/>
            </a:endParaRPr>
          </a:p>
          <a:p>
            <a:pPr algn="just" eaLnBrk="1" hangingPunct="1"/>
            <a:r>
              <a:rPr lang="el-GR" sz="2800" dirty="0" smtClean="0">
                <a:latin typeface="Times New Roman" pitchFamily="18" charset="0"/>
                <a:cs typeface="Arial" pitchFamily="34" charset="0"/>
              </a:rPr>
              <a:t>Πρέπει να γνωρίζει κανείς τους κινδύνους και να τους αναλαμβάνει πάντα σε σύγκριση με την προσδοκώμενη απόδοση.</a:t>
            </a:r>
            <a:endParaRPr lang="en-US" sz="2800" dirty="0" smtClean="0">
              <a:latin typeface="Times New Roman" pitchFamily="18" charset="0"/>
              <a:cs typeface="Arial" pitchFamily="34" charset="0"/>
            </a:endParaRPr>
          </a:p>
          <a:p>
            <a:pPr algn="just" eaLnBrk="1" hangingPunct="1"/>
            <a:r>
              <a:rPr lang="el-GR" sz="2800" dirty="0" smtClean="0">
                <a:latin typeface="Times New Roman" pitchFamily="18" charset="0"/>
                <a:cs typeface="Arial" pitchFamily="34" charset="0"/>
              </a:rPr>
              <a:t> Συμπέρασμα: λογικός </a:t>
            </a:r>
            <a:r>
              <a:rPr lang="el-GR" sz="2800" dirty="0" err="1" smtClean="0">
                <a:latin typeface="Times New Roman" pitchFamily="18" charset="0"/>
                <a:cs typeface="Arial" pitchFamily="34" charset="0"/>
              </a:rPr>
              <a:t>κίνδυνος=λογικές</a:t>
            </a:r>
            <a:r>
              <a:rPr lang="el-GR" sz="2800" dirty="0" smtClean="0">
                <a:latin typeface="Times New Roman" pitchFamily="18" charset="0"/>
                <a:cs typeface="Arial" pitchFamily="34" charset="0"/>
              </a:rPr>
              <a:t> αποδόσεις. </a:t>
            </a:r>
            <a:endParaRPr lang="el-G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Χαρακτηριστικά μέσων κεντρικής τάσεως</a:t>
            </a:r>
            <a:r>
              <a:rPr lang="el-GR"/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Μέσου Γεωμετρικού</a:t>
            </a:r>
            <a:r>
              <a:rPr lang="el-GR" b="1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endParaRPr lang="el-GR"/>
          </a:p>
          <a:p>
            <a:pPr algn="just"/>
            <a:r>
              <a:rPr lang="el-GR"/>
              <a:t>α) Η τιμή του </a:t>
            </a:r>
            <a:r>
              <a:rPr lang="en-US"/>
              <a:t>G</a:t>
            </a:r>
            <a:r>
              <a:rPr lang="el-GR"/>
              <a:t> δεν επηρεάζεται από τις ακραίες τιμές της μεταβλητής, όσο επηρεάζεται ο </a:t>
            </a:r>
          </a:p>
          <a:p>
            <a:pPr algn="just"/>
            <a:r>
              <a:rPr lang="el-GR"/>
              <a:t>β) Ο </a:t>
            </a:r>
            <a:r>
              <a:rPr lang="en-US"/>
              <a:t>G</a:t>
            </a:r>
            <a:r>
              <a:rPr lang="el-GR"/>
              <a:t> εφαρμόζεται μόνον όταν οι τιμές της μεταβλητής είναι θετικοί αριθμοί και καμία μηδενική.</a:t>
            </a:r>
          </a:p>
          <a:p>
            <a:pPr algn="just"/>
            <a:r>
              <a:rPr lang="el-GR"/>
              <a:t>γ) Ο </a:t>
            </a:r>
            <a:r>
              <a:rPr lang="en-US"/>
              <a:t>G</a:t>
            </a:r>
            <a:r>
              <a:rPr lang="el-GR"/>
              <a:t> είναι δεκτικός αλγεβρικού χειρισμού</a:t>
            </a:r>
            <a:r>
              <a:rPr lang="el-GR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l-GR"/>
              <a:t> </a:t>
            </a:r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7239000" y="2514600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Εξίσωση" r:id="rId3" imgW="126720" imgH="215640" progId="Equation.3">
                  <p:embed/>
                </p:oleObj>
              </mc:Choice>
              <mc:Fallback>
                <p:oleObj name="Εξίσωση" r:id="rId3" imgW="1267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514600"/>
                        <a:ext cx="457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929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el-GR" dirty="0" smtClean="0"/>
              <a:t>Ορισμοί - </a:t>
            </a:r>
            <a:r>
              <a:rPr lang="el-GR" dirty="0" err="1" smtClean="0"/>
              <a:t>Απόδοσεις</a:t>
            </a:r>
            <a:r>
              <a:rPr lang="el-GR" dirty="0" smtClean="0"/>
              <a:t> 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692696"/>
                <a:ext cx="9144000" cy="6165304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el-GR" dirty="0" smtClean="0"/>
                  <a:t>Έστω ένας επενδυτής επένδυσε 1000 ευρώ την 1/1/2014 και ρευστοποίησε την επένδυσή του στα 1100 ευρώ την 1/1/2015.  </a:t>
                </a:r>
                <a:endParaRPr lang="en-US" dirty="0" smtClean="0"/>
              </a:p>
              <a:p>
                <a:pPr algn="just"/>
                <a:r>
                  <a:rPr lang="el-GR" dirty="0" smtClean="0"/>
                  <a:t>Η χρονική περίοδος κατά την οποία διατηρήθηκε η επένδυσή λέγεται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περίοδος </a:t>
                </a:r>
                <a:r>
                  <a:rPr lang="el-GR" b="1" dirty="0" err="1" smtClean="0">
                    <a:solidFill>
                      <a:srgbClr val="FF0000"/>
                    </a:solidFill>
                  </a:rPr>
                  <a:t>διακράτησης</a:t>
                </a:r>
                <a:r>
                  <a:rPr lang="el-GR" dirty="0" smtClean="0"/>
                  <a:t> </a:t>
                </a:r>
                <a:r>
                  <a:rPr lang="el-GR" b="1" dirty="0" smtClean="0">
                    <a:solidFill>
                      <a:schemeClr val="tx2"/>
                    </a:solidFill>
                  </a:rPr>
                  <a:t>(</a:t>
                </a:r>
                <a:r>
                  <a:rPr lang="en-US" b="1" dirty="0" smtClean="0">
                    <a:solidFill>
                      <a:schemeClr val="tx2"/>
                    </a:solidFill>
                  </a:rPr>
                  <a:t>holding period) </a:t>
                </a:r>
              </a:p>
              <a:p>
                <a:pPr algn="just"/>
                <a:r>
                  <a:rPr lang="el-GR" dirty="0" smtClean="0"/>
                  <a:t> Η απόδοση της επένδυσης στην παραπάνω περίοδο ονομάζεται </a:t>
                </a:r>
                <a:r>
                  <a:rPr lang="el-GR" b="1" dirty="0" smtClean="0">
                    <a:solidFill>
                      <a:srgbClr val="FF0000"/>
                    </a:solidFill>
                  </a:rPr>
                  <a:t>απόδοση της περιόδου </a:t>
                </a:r>
                <a:r>
                  <a:rPr lang="el-GR" b="1" dirty="0" err="1" smtClean="0">
                    <a:solidFill>
                      <a:srgbClr val="FF0000"/>
                    </a:solidFill>
                  </a:rPr>
                  <a:t>διακράτησης</a:t>
                </a:r>
                <a:r>
                  <a:rPr lang="el-GR" dirty="0" smtClean="0"/>
                  <a:t> </a:t>
                </a:r>
                <a:r>
                  <a:rPr lang="el-GR" b="1" dirty="0" smtClean="0">
                    <a:solidFill>
                      <a:schemeClr val="tx2"/>
                    </a:solidFill>
                  </a:rPr>
                  <a:t>(</a:t>
                </a:r>
                <a:r>
                  <a:rPr lang="en-US" b="1" dirty="0" smtClean="0">
                    <a:solidFill>
                      <a:schemeClr val="tx2"/>
                    </a:solidFill>
                  </a:rPr>
                  <a:t>holding period return)</a:t>
                </a:r>
                <a:r>
                  <a:rPr lang="en-US" dirty="0" smtClean="0"/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0" smtClean="0">
                        <a:latin typeface="Cambria Math"/>
                      </a:rPr>
                      <m:t>Η</m:t>
                    </m:r>
                    <m:r>
                      <a:rPr lang="en-US" b="0" i="1" smtClean="0">
                        <a:latin typeface="Cambria Math"/>
                      </a:rPr>
                      <m:t>𝑃𝑅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Τελική</m:t>
                        </m:r>
                        <m:r>
                          <a:rPr lang="el-GR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Αξία</m:t>
                        </m:r>
                        <m:r>
                          <a:rPr lang="el-GR" b="0" i="0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Αρχική</m:t>
                        </m:r>
                        <m:r>
                          <a:rPr lang="el-GR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Αξία</m:t>
                        </m:r>
                        <m:r>
                          <a:rPr lang="el-GR" b="0" i="0" smtClean="0">
                            <a:latin typeface="Cambria Math"/>
                          </a:rPr>
                          <m:t> </m:t>
                        </m:r>
                      </m:den>
                    </m:f>
                    <m:r>
                      <a:rPr lang="el-GR" b="0" i="1" smtClean="0">
                        <a:latin typeface="Cambria Math"/>
                      </a:rPr>
                      <m:t>−1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1100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1000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−1=1,10−1=0,10</m:t>
                    </m:r>
                  </m:oMath>
                </a14:m>
                <a:endParaRPr lang="el-GR" dirty="0" smtClean="0"/>
              </a:p>
              <a:p>
                <a:pPr algn="just"/>
                <a:r>
                  <a:rPr lang="el-GR" dirty="0" smtClean="0"/>
                  <a:t>Η μέση ετήσια απόδοση με βάση το γεωμετρικό μέσο είναι </a:t>
                </a:r>
                <a:r>
                  <a:rPr lang="en-US" dirty="0" smtClean="0"/>
                  <a:t>:</a:t>
                </a:r>
                <a:r>
                  <a:rPr lang="el-GR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𝐺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2</m:t>
                        </m:r>
                      </m:deg>
                      <m:e>
                        <m:r>
                          <a:rPr lang="en-US" b="0" i="1" smtClean="0">
                            <a:latin typeface="Cambria Math"/>
                          </a:rPr>
                          <m:t>1.10</m:t>
                        </m:r>
                      </m:e>
                    </m:rad>
                  </m:oMath>
                </a14:m>
                <a:endParaRPr lang="en-US" dirty="0"/>
              </a:p>
              <a:p>
                <a:pPr algn="just"/>
                <a:endParaRPr lang="en-US" dirty="0" smtClean="0"/>
              </a:p>
              <a:p>
                <a:pPr algn="just"/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692696"/>
                <a:ext cx="9144000" cy="6165304"/>
              </a:xfrm>
              <a:blipFill rotWithShape="1">
                <a:blip r:embed="rId2"/>
                <a:stretch>
                  <a:fillRect l="-1333" t="-1978" r="-15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25441"/>
      </p:ext>
    </p:extLst>
  </p:cSld>
  <p:clrMapOvr>
    <a:masterClrMapping/>
  </p:clrMapOvr>
  <p:transition spd="med">
    <p:rand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Απόδοση περιόδου </a:t>
            </a:r>
            <a:r>
              <a:rPr lang="el-GR" dirty="0" err="1" smtClean="0"/>
              <a:t>διακράτησης</a:t>
            </a:r>
            <a:r>
              <a:rPr lang="el-GR" dirty="0" smtClean="0"/>
              <a:t> </a:t>
            </a:r>
            <a:r>
              <a:rPr lang="en-US" dirty="0" smtClean="0"/>
              <a:t>HPR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r>
              <a:rPr lang="el-GR" dirty="0" smtClean="0"/>
              <a:t>Ένα χαρτοφυλάκιο το 2014  έχει τις εξής τριμηνιαίες  αποδόσεις </a:t>
            </a:r>
            <a:r>
              <a:rPr lang="en-US" dirty="0" smtClean="0"/>
              <a:t>: +8%, -5%, +6%, +4%. </a:t>
            </a:r>
            <a:r>
              <a:rPr lang="el-GR" dirty="0" smtClean="0"/>
              <a:t>Να συγκρίνεται της αποδόσεις χαρτοφυλακίου με τον </a:t>
            </a:r>
            <a:r>
              <a:rPr lang="en-US" dirty="0" smtClean="0"/>
              <a:t>benchmark index, </a:t>
            </a:r>
            <a:r>
              <a:rPr lang="el-GR" dirty="0" smtClean="0"/>
              <a:t>ο οποίος έχει συνολική ετήσια απόδοση το 2014  </a:t>
            </a:r>
            <a:r>
              <a:rPr lang="en-US" dirty="0" smtClean="0"/>
              <a:t>HPR=1</a:t>
            </a:r>
            <a:r>
              <a:rPr lang="el-GR" dirty="0" smtClean="0"/>
              <a:t>1</a:t>
            </a:r>
            <a:r>
              <a:rPr lang="en-US" dirty="0" smtClean="0"/>
              <a:t>% 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n-US" dirty="0" smtClean="0"/>
              <a:t>HPR </a:t>
            </a:r>
            <a:r>
              <a:rPr lang="el-GR" dirty="0" smtClean="0"/>
              <a:t>του χαρτοφυλακίου ισούται με </a:t>
            </a:r>
            <a:r>
              <a:rPr lang="en-US" dirty="0" smtClean="0"/>
              <a:t>= [(1 + 0.08) x (1 – 0.05) x (1 + 0.06) x (1 + 0.04)] – 1 = 13.1%</a:t>
            </a:r>
          </a:p>
          <a:p>
            <a:pPr algn="just"/>
            <a:r>
              <a:rPr lang="el-GR" dirty="0" smtClean="0"/>
              <a:t>Το υπό εξέταση χαρτοφυλάκιο απέδωσε περισσότερο.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44350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0488"/>
            <a:ext cx="9113838" cy="1479550"/>
          </a:xfrm>
          <a:solidFill>
            <a:schemeClr val="bg1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 eaLnBrk="1" hangingPunct="1"/>
            <a:r>
              <a:rPr lang="el-GR" smtClean="0">
                <a:cs typeface="Times New Roman" pitchFamily="18" charset="0"/>
              </a:rPr>
              <a:t>Έστω τα παρακάτω δεδομένων δυο περιουσιακών στοιχείων</a:t>
            </a:r>
            <a:r>
              <a:rPr lang="el-GR" smtClean="0"/>
              <a:t> </a:t>
            </a:r>
          </a:p>
        </p:txBody>
      </p:sp>
      <p:graphicFrame>
        <p:nvGraphicFramePr>
          <p:cNvPr id="144384" name="Object 0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0" y="2740025"/>
          <a:ext cx="4419600" cy="274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Φύλλο εργασίας" r:id="rId3" imgW="1838734" imgH="1143405" progId="Excel.Sheet.8">
                  <p:embed/>
                </p:oleObj>
              </mc:Choice>
              <mc:Fallback>
                <p:oleObj name="Φύλλο εργασίας" r:id="rId3" imgW="1838734" imgH="114340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40025"/>
                        <a:ext cx="4419600" cy="2747963"/>
                      </a:xfrm>
                      <a:prstGeom prst="rect">
                        <a:avLst/>
                      </a:prstGeom>
                      <a:solidFill>
                        <a:srgbClr val="F7F3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057400"/>
            <a:ext cx="4419600" cy="4114800"/>
          </a:xfrm>
        </p:spPr>
        <p:txBody>
          <a:bodyPr/>
          <a:lstStyle/>
          <a:p>
            <a:pPr algn="just" eaLnBrk="1" hangingPunct="1"/>
            <a:r>
              <a:rPr lang="en-GB" sz="2800" b="1" dirty="0" smtClean="0">
                <a:cs typeface="Times New Roman" pitchFamily="18" charset="0"/>
              </a:rPr>
              <a:t>Να β</a:t>
            </a:r>
            <a:r>
              <a:rPr lang="en-GB" sz="2800" b="1" dirty="0" err="1" smtClean="0">
                <a:cs typeface="Times New Roman" pitchFamily="18" charset="0"/>
              </a:rPr>
              <a:t>ρεθεί</a:t>
            </a:r>
            <a:r>
              <a:rPr lang="en-GB" sz="2800" b="1" dirty="0" smtClean="0">
                <a:cs typeface="Times New Roman" pitchFamily="18" charset="0"/>
              </a:rPr>
              <a:t> η </a:t>
            </a:r>
            <a:r>
              <a:rPr lang="en-GB" sz="2800" b="1" dirty="0" err="1" smtClean="0">
                <a:cs typeface="Times New Roman" pitchFamily="18" charset="0"/>
              </a:rPr>
              <a:t>μέση</a:t>
            </a:r>
            <a:r>
              <a:rPr lang="en-GB" sz="2800" b="1" dirty="0" smtClean="0">
                <a:cs typeface="Times New Roman" pitchFamily="18" charset="0"/>
              </a:rPr>
              <a:t> απ</a:t>
            </a:r>
            <a:r>
              <a:rPr lang="en-GB" sz="2800" b="1" dirty="0" err="1" smtClean="0">
                <a:cs typeface="Times New Roman" pitchFamily="18" charset="0"/>
              </a:rPr>
              <a:t>οδ</a:t>
            </a:r>
            <a:r>
              <a:rPr lang="el-GR" sz="2800" b="1" dirty="0" smtClean="0">
                <a:cs typeface="Times New Roman" pitchFamily="18" charset="0"/>
              </a:rPr>
              <a:t>ό</a:t>
            </a:r>
            <a:r>
              <a:rPr lang="en-GB" sz="2800" b="1" dirty="0" err="1" smtClean="0">
                <a:cs typeface="Times New Roman" pitchFamily="18" charset="0"/>
              </a:rPr>
              <a:t>σεις</a:t>
            </a:r>
            <a:r>
              <a:rPr lang="en-GB" sz="2800" b="1" dirty="0" smtClean="0">
                <a:cs typeface="Times New Roman" pitchFamily="18" charset="0"/>
              </a:rPr>
              <a:t> </a:t>
            </a:r>
            <a:r>
              <a:rPr lang="en-GB" sz="2800" b="1" dirty="0" err="1" smtClean="0">
                <a:cs typeface="Times New Roman" pitchFamily="18" charset="0"/>
              </a:rPr>
              <a:t>των</a:t>
            </a:r>
            <a:r>
              <a:rPr lang="en-GB" sz="2800" b="1" dirty="0" smtClean="0">
                <a:cs typeface="Times New Roman" pitchFamily="18" charset="0"/>
              </a:rPr>
              <a:t> Χ και Υ</a:t>
            </a:r>
          </a:p>
          <a:p>
            <a:pPr algn="just" eaLnBrk="1" hangingPunct="1"/>
            <a:r>
              <a:rPr lang="el-GR" sz="2800" b="1" dirty="0" smtClean="0">
                <a:cs typeface="Times New Roman" pitchFamily="18" charset="0"/>
              </a:rPr>
              <a:t>Να βρεθούν οι διακυμάνσεις των Χ και Υ.</a:t>
            </a:r>
          </a:p>
          <a:p>
            <a:pPr algn="just" eaLnBrk="1" hangingPunct="1"/>
            <a:r>
              <a:rPr lang="el-GR" sz="2800" b="1" dirty="0" smtClean="0">
                <a:cs typeface="Times New Roman" pitchFamily="18" charset="0"/>
              </a:rPr>
              <a:t>Να βρεθεί η περίοδος </a:t>
            </a:r>
            <a:r>
              <a:rPr lang="el-GR" sz="2800" b="1" dirty="0" err="1" smtClean="0">
                <a:cs typeface="Times New Roman" pitchFamily="18" charset="0"/>
              </a:rPr>
              <a:t>διακράτησης</a:t>
            </a:r>
            <a:r>
              <a:rPr lang="el-GR" sz="2800" b="1" dirty="0" smtClean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HPR. </a:t>
            </a:r>
            <a:r>
              <a:rPr lang="el-GR" sz="28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722843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9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9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17525" y="220663"/>
            <a:ext cx="8596313" cy="1403350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l-GR" smtClean="0">
                <a:cs typeface="Times New Roman" pitchFamily="18" charset="0"/>
              </a:rPr>
              <a:t>Έστω τα παρακάτω δεδομένων δυο περιουσιακών στοιχείων</a:t>
            </a:r>
            <a:r>
              <a:rPr lang="el-GR" smtClean="0"/>
              <a:t> </a:t>
            </a:r>
          </a:p>
        </p:txBody>
      </p:sp>
      <p:graphicFrame>
        <p:nvGraphicFramePr>
          <p:cNvPr id="145408" name="Object 1024"/>
          <p:cNvGraphicFramePr>
            <a:graphicFrameLocks noGrp="1" noChangeAspect="1"/>
          </p:cNvGraphicFramePr>
          <p:nvPr>
            <p:ph type="clipArt" sz="half" idx="1"/>
            <p:extLst>
              <p:ext uri="{D42A27DB-BD31-4B8C-83A1-F6EECF244321}">
                <p14:modId xmlns:p14="http://schemas.microsoft.com/office/powerpoint/2010/main" val="1521079617"/>
              </p:ext>
            </p:extLst>
          </p:nvPr>
        </p:nvGraphicFramePr>
        <p:xfrm>
          <a:off x="39688" y="2740025"/>
          <a:ext cx="4340225" cy="274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Worksheet" r:id="rId4" imgW="1835100" imgH="1162050" progId="Excel.Sheet.8">
                  <p:embed/>
                </p:oleObj>
              </mc:Choice>
              <mc:Fallback>
                <p:oleObj name="Worksheet" r:id="rId4" imgW="1835100" imgH="116205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" y="2740025"/>
                        <a:ext cx="4340225" cy="2747963"/>
                      </a:xfrm>
                      <a:prstGeom prst="rect">
                        <a:avLst/>
                      </a:prstGeom>
                      <a:solidFill>
                        <a:srgbClr val="F7F3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09" name="Object 1025"/>
          <p:cNvGraphicFramePr>
            <a:graphicFrameLocks noGrp="1" noChangeAspect="1"/>
          </p:cNvGraphicFramePr>
          <p:nvPr>
            <p:ph type="body" sz="half" idx="2"/>
            <p:extLst>
              <p:ext uri="{D42A27DB-BD31-4B8C-83A1-F6EECF244321}">
                <p14:modId xmlns:p14="http://schemas.microsoft.com/office/powerpoint/2010/main" val="1484120242"/>
              </p:ext>
            </p:extLst>
          </p:nvPr>
        </p:nvGraphicFramePr>
        <p:xfrm>
          <a:off x="4788024" y="2420888"/>
          <a:ext cx="3731890" cy="280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Φύλλο εργασίας" r:id="rId6" imgW="2019718" imgH="981606" progId="Excel.Sheet.8">
                  <p:embed/>
                </p:oleObj>
              </mc:Choice>
              <mc:Fallback>
                <p:oleObj name="Φύλλο εργασίας" r:id="rId6" imgW="2019718" imgH="98160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420888"/>
                        <a:ext cx="3731890" cy="2808312"/>
                      </a:xfrm>
                      <a:prstGeom prst="rect">
                        <a:avLst/>
                      </a:prstGeom>
                      <a:solidFill>
                        <a:srgbClr val="F7F3F7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14432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063"/>
            <a:ext cx="9113838" cy="1601787"/>
          </a:xfrm>
          <a:solidFill>
            <a:srgbClr val="F7F3F7"/>
          </a:solidFill>
        </p:spPr>
        <p:txBody>
          <a:bodyPr>
            <a:normAutofit fontScale="90000"/>
          </a:bodyPr>
          <a:lstStyle/>
          <a:p>
            <a:pPr algn="just" eaLnBrk="1" hangingPunct="1"/>
            <a: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  <a:t>Πενταετής</a:t>
            </a:r>
            <a:r>
              <a:rPr lang="el-GR" sz="2800" smtClean="0">
                <a:solidFill>
                  <a:schemeClr val="tx1"/>
                </a:solidFill>
                <a:latin typeface="Arial Greek" charset="-95"/>
              </a:rPr>
              <a:t>-</a:t>
            </a:r>
            <a: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  <a:t>Απόδοση(Χ)=1,28</a:t>
            </a:r>
            <a:b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</a:br>
            <a: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  <a:t>Πενταετής</a:t>
            </a:r>
            <a:r>
              <a:rPr lang="el-GR" sz="2800" smtClean="0">
                <a:solidFill>
                  <a:schemeClr val="tx1"/>
                </a:solidFill>
                <a:latin typeface="Arial Greek" charset="-95"/>
              </a:rPr>
              <a:t>-</a:t>
            </a:r>
            <a: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  <a:t>Απόδοση(Υ)=1,21</a:t>
            </a:r>
            <a:br>
              <a:rPr lang="el-GR" sz="2800" smtClean="0">
                <a:solidFill>
                  <a:schemeClr val="tx1"/>
                </a:solidFill>
                <a:latin typeface="Arial Greek" charset="-95"/>
                <a:cs typeface="Times New Roman" pitchFamily="18" charset="0"/>
              </a:rPr>
            </a:br>
            <a:endParaRPr lang="el-GR" smtClean="0"/>
          </a:p>
        </p:txBody>
      </p:sp>
      <p:graphicFrame>
        <p:nvGraphicFramePr>
          <p:cNvPr id="146432" name="Object 0"/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0" y="2740025"/>
          <a:ext cx="4419600" cy="274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Φύλλο εργασίας" r:id="rId3" imgW="1838734" imgH="1143405" progId="Excel.Sheet.8">
                  <p:embed/>
                </p:oleObj>
              </mc:Choice>
              <mc:Fallback>
                <p:oleObj name="Φύλλο εργασίας" r:id="rId3" imgW="1838734" imgH="114340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40025"/>
                        <a:ext cx="4419600" cy="2747963"/>
                      </a:xfrm>
                      <a:prstGeom prst="rect">
                        <a:avLst/>
                      </a:prstGeom>
                      <a:solidFill>
                        <a:srgbClr val="F7F3F7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33" name="Object 1"/>
          <p:cNvGraphicFramePr>
            <a:graphicFrameLocks noGrp="1" noChangeAspect="1"/>
          </p:cNvGraphicFramePr>
          <p:nvPr>
            <p:ph type="body" sz="half" idx="2"/>
          </p:nvPr>
        </p:nvGraphicFramePr>
        <p:xfrm>
          <a:off x="6319838" y="3624263"/>
          <a:ext cx="12287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Φύλλο εργασίας" r:id="rId5" imgW="1228954" imgH="981606" progId="Excel.Sheet.8">
                  <p:embed/>
                </p:oleObj>
              </mc:Choice>
              <mc:Fallback>
                <p:oleObj name="Φύλλο εργασίας" r:id="rId5" imgW="1228954" imgH="98160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3624263"/>
                        <a:ext cx="1228725" cy="981075"/>
                      </a:xfrm>
                      <a:prstGeom prst="rect">
                        <a:avLst/>
                      </a:prstGeom>
                      <a:solidFill>
                        <a:srgbClr val="F7F3F7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189319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3338"/>
            <a:ext cx="9113838" cy="1397001"/>
          </a:xfrm>
          <a:solidFill>
            <a:srgbClr val="FFFFFF"/>
          </a:solidFill>
        </p:spPr>
        <p:txBody>
          <a:bodyPr>
            <a:normAutofit fontScale="90000"/>
          </a:bodyPr>
          <a:lstStyle/>
          <a:p>
            <a:pPr algn="just"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Έστω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η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μετοχή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ΑΑΑ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είχε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τις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παρα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κάτω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τιμές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των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Ια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νουάριο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του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2001  να β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ρεθεί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η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μέση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απ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όδοση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της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μετοχής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και η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δι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ακύμανση.</a:t>
            </a:r>
            <a:r>
              <a:rPr lang="en-GB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 </a:t>
            </a:r>
            <a:endParaRPr lang="el-GR" dirty="0" smtClean="0">
              <a:solidFill>
                <a:srgbClr val="000000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074" name="Rectangle 1024"/>
          <p:cNvSpPr>
            <a:spLocks noGrp="1" noChangeArrowheads="1"/>
          </p:cNvSpPr>
          <p:nvPr>
            <p:ph idx="1"/>
          </p:nvPr>
        </p:nvSpPr>
        <p:spPr>
          <a:xfrm>
            <a:off x="4724400" y="2057400"/>
            <a:ext cx="4114800" cy="4114800"/>
          </a:xfrm>
        </p:spPr>
        <p:txBody>
          <a:bodyPr/>
          <a:lstStyle/>
          <a:p>
            <a:endParaRPr lang="el-GR" smtClean="0"/>
          </a:p>
        </p:txBody>
      </p:sp>
      <p:graphicFrame>
        <p:nvGraphicFramePr>
          <p:cNvPr id="3075" name="Object 1025"/>
          <p:cNvGraphicFramePr>
            <a:graphicFrameLocks noChangeAspect="1"/>
          </p:cNvGraphicFramePr>
          <p:nvPr/>
        </p:nvGraphicFramePr>
        <p:xfrm>
          <a:off x="0" y="1371600"/>
          <a:ext cx="5791200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Φύλλο εργασίας" r:id="rId4" imgW="2791336" imgH="2924639" progId="Excel.Sheet.8">
                  <p:embed/>
                </p:oleObj>
              </mc:Choice>
              <mc:Fallback>
                <p:oleObj name="Φύλλο εργασίας" r:id="rId4" imgW="2791336" imgH="2924639" progId="Excel.Sheet.8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71600"/>
                        <a:ext cx="5791200" cy="548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5562600" y="1295400"/>
            <a:ext cx="3581400" cy="4838700"/>
          </a:xfrm>
          <a:prstGeom prst="rect">
            <a:avLst/>
          </a:prstGeom>
          <a:solidFill>
            <a:srgbClr val="F7F3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dirty="0" err="1">
                <a:solidFill>
                  <a:srgbClr val="000000"/>
                </a:solidFill>
                <a:latin typeface="Tahoma" pitchFamily="34" charset="0"/>
              </a:rPr>
              <a:t>Μέση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Ημερήσια Α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</a:rPr>
              <a:t>π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</a:rPr>
              <a:t>όδοση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       </a:t>
            </a:r>
          </a:p>
          <a:p>
            <a:pPr eaLnBrk="1" hangingPunct="1"/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        ΜΗΑ 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=1,18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%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Δι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ακύμανση =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0,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1328 %</a:t>
            </a:r>
          </a:p>
          <a:p>
            <a:pPr eaLnBrk="1" hangingPunct="1"/>
            <a:endParaRPr lang="el-GR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/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Εάν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η 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μετοχή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είχε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δώσει</a:t>
            </a:r>
            <a:endParaRPr lang="el-GR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/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μέρισμ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θα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έπ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ρε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πε να </a:t>
            </a:r>
            <a:endParaRPr lang="el-GR" dirty="0">
              <a:solidFill>
                <a:srgbClr val="000000"/>
              </a:solidFill>
              <a:latin typeface="Tahoma" pitchFamily="34" charset="0"/>
            </a:endParaRPr>
          </a:p>
          <a:p>
            <a:pPr algn="just" eaLnBrk="1" hangingPunct="1"/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γίνουν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οι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απαρα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ίτητες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/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π</a:t>
            </a:r>
            <a:r>
              <a:rPr lang="en-GB" dirty="0" err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ροσ</a:t>
            </a:r>
            <a:r>
              <a:rPr lang="en-GB" dirty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αρμογές</a:t>
            </a:r>
          </a:p>
          <a:p>
            <a:pPr algn="just" eaLnBrk="1" hangingPunct="1"/>
            <a:endParaRPr lang="el-GR" dirty="0"/>
          </a:p>
          <a:p>
            <a:pPr eaLnBrk="1" hangingPunct="1"/>
            <a:endParaRPr lang="el-GR" dirty="0"/>
          </a:p>
          <a:p>
            <a:pPr eaLnBrk="1" hangingPunct="1"/>
            <a:endParaRPr lang="el-GR" dirty="0"/>
          </a:p>
          <a:p>
            <a:pPr eaLnBrk="1" hangingPunct="1"/>
            <a:endParaRPr lang="el-GR" dirty="0"/>
          </a:p>
          <a:p>
            <a:pPr eaLnBrk="1" hangingPunct="1"/>
            <a:endParaRPr lang="el-GR" dirty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/>
            <a:r>
              <a:rPr lang="el-GR" altLang="el-GR" b="1" smtClean="0"/>
              <a:t> Απλός αριθμητικός μέσος </a:t>
            </a:r>
            <a:endParaRPr lang="el-GR" altLang="el-GR" sz="36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4733925"/>
          </a:xfrm>
        </p:spPr>
        <p:txBody>
          <a:bodyPr/>
          <a:lstStyle/>
          <a:p>
            <a:pPr algn="just" eaLnBrk="1" hangingPunct="1">
              <a:defRPr/>
            </a:pPr>
            <a:r>
              <a:rPr lang="el-GR" dirty="0" smtClean="0"/>
              <a:t>Το πιο κοινό μέτρο του κέντρου των δεδομένων είναι ο </a:t>
            </a:r>
            <a:r>
              <a:rPr lang="el-GR" b="1" i="1" dirty="0" smtClean="0"/>
              <a:t>αριθμητικός μέσος</a:t>
            </a:r>
            <a:r>
              <a:rPr lang="el-GR" dirty="0" smtClean="0"/>
              <a:t> (</a:t>
            </a:r>
            <a:r>
              <a:rPr lang="en-US" dirty="0" smtClean="0"/>
              <a:t>arithmetic mean</a:t>
            </a:r>
            <a:r>
              <a:rPr lang="el-GR" dirty="0" smtClean="0"/>
              <a:t>) ή απλά </a:t>
            </a:r>
            <a:r>
              <a:rPr lang="el-GR" b="1" i="1" dirty="0" smtClean="0"/>
              <a:t>μέσος</a:t>
            </a:r>
            <a:r>
              <a:rPr lang="el-GR" i="1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mean</a:t>
            </a:r>
            <a:r>
              <a:rPr lang="el-GR" dirty="0" smtClean="0"/>
              <a:t>). </a:t>
            </a:r>
          </a:p>
          <a:p>
            <a:pPr algn="just" eaLnBrk="1" hangingPunct="1">
              <a:defRPr/>
            </a:pPr>
            <a:r>
              <a:rPr lang="el-GR" dirty="0" smtClean="0"/>
              <a:t>Πρόκειται για ένα εύκολα υπολογιζόμενο μέτρο που συμβολίζεται με το ελληνικό </a:t>
            </a:r>
            <a:r>
              <a:rPr lang="el-GR" b="1" dirty="0" smtClean="0"/>
              <a:t>γράμμα μ </a:t>
            </a:r>
            <a:r>
              <a:rPr lang="el-GR" dirty="0" smtClean="0"/>
              <a:t>εάν πρόκειται για το μέσο του</a:t>
            </a:r>
            <a:r>
              <a:rPr lang="el-GR" b="1" dirty="0" smtClean="0"/>
              <a:t> πληθυσμού </a:t>
            </a:r>
            <a:r>
              <a:rPr lang="el-GR" dirty="0" smtClean="0"/>
              <a:t>και </a:t>
            </a:r>
          </a:p>
          <a:p>
            <a:pPr lvl="1" algn="just" eaLnBrk="1" hangingPunct="1">
              <a:defRPr/>
            </a:pPr>
            <a:r>
              <a:rPr lang="el-GR" dirty="0" smtClean="0">
                <a:ea typeface="+mn-ea"/>
                <a:cs typeface="+mn-cs"/>
              </a:rPr>
              <a:t>με το λατινικό γράμμα     εάν πρόκειται για το μέσο ενός δείγματος. </a:t>
            </a:r>
            <a:endParaRPr lang="el-GR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0" y="206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200">
                <a:ea typeface="Times New Roman" pitchFamily="18" charset="0"/>
                <a:cs typeface="Calibri" pitchFamily="34" charset="0"/>
              </a:rPr>
              <a:t>  </a:t>
            </a:r>
            <a:endParaRPr lang="el-GR" altLang="el-GR" sz="2400"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pic>
        <p:nvPicPr>
          <p:cNvPr id="30727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4714875"/>
            <a:ext cx="4214813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28" name="Object 6"/>
          <p:cNvGraphicFramePr>
            <a:graphicFrameLocks noChangeAspect="1"/>
          </p:cNvGraphicFramePr>
          <p:nvPr/>
        </p:nvGraphicFramePr>
        <p:xfrm>
          <a:off x="4214813" y="3929063"/>
          <a:ext cx="5715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Έγγραφο" r:id="rId4" imgW="356553" imgH="607000" progId="Word.Document.12">
                  <p:embed/>
                </p:oleObj>
              </mc:Choice>
              <mc:Fallback>
                <p:oleObj name="Έγγραφο" r:id="rId4" imgW="356553" imgH="6070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3929063"/>
                        <a:ext cx="571500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32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Θέση περιεχομένου 1"/>
          <p:cNvSpPr>
            <a:spLocks noGrp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 altLang="el-GR" smtClean="0"/>
              <a:t>Έστω τα δεδομένα 1, 2,  4,  5 </a:t>
            </a:r>
          </a:p>
          <a:p>
            <a:r>
              <a:rPr lang="el-GR" altLang="el-GR" smtClean="0"/>
              <a:t>Να βρεθεί ο αριθμητικός μέσος 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2376774"/>
            <a:ext cx="4104456" cy="795795"/>
          </a:xfrm>
          <a:prstGeom prst="rect">
            <a:avLst/>
          </a:prstGeom>
          <a:blipFill rotWithShape="1">
            <a:blip r:embed="rId3"/>
            <a:stretch>
              <a:fillRect l="-3715" b="-10769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0338506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Θέση περιεχομένου 1"/>
              <p:cNvSpPr>
                <a:spLocks noGrp="1"/>
              </p:cNvSpPr>
              <p:nvPr>
                <p:ph/>
              </p:nvPr>
            </p:nvSpPr>
            <p:spPr>
              <a:xfrm>
                <a:off x="0" y="0"/>
                <a:ext cx="9324528" cy="6858000"/>
              </a:xfrm>
            </p:spPr>
            <p:txBody>
              <a:bodyPr/>
              <a:lstStyle/>
              <a:p>
                <a:r>
                  <a:rPr lang="el-GR" dirty="0"/>
                  <a:t>Να βρεθεί η διακύμανση στο παρακάτω δείγμα:</a:t>
                </a:r>
              </a:p>
              <a:p>
                <a:r>
                  <a:rPr lang="el-GR" dirty="0"/>
                  <a:t>1, 2,  5,  4</a:t>
                </a:r>
              </a:p>
              <a:p>
                <a:r>
                  <a:rPr lang="el-GR" dirty="0"/>
                  <a:t>Απάντηση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/>
                          </a:rPr>
                        </m:ctrlPr>
                      </m:accPr>
                      <m:e>
                        <m:r>
                          <a:rPr lang="el-GR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l-GR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  <m:r>
                          <a:rPr lang="el-GR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l-GR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l-G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l-GR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5</m:t>
                        </m:r>
                      </m:den>
                    </m:f>
                    <m:d>
                      <m:dPr>
                        <m:ctrlPr>
                          <a:rPr lang="el-GR" i="1">
                            <a:latin typeface="Cambria Math"/>
                          </a:rPr>
                        </m:ctrlPr>
                      </m:dPr>
                      <m:e>
                        <m:r>
                          <a:rPr lang="el-GR" i="1">
                            <a:latin typeface="Cambria Math"/>
                          </a:rPr>
                          <m:t>1+2+5+4</m:t>
                        </m:r>
                      </m:e>
                    </m:d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=3</m:t>
                    </m:r>
                  </m:oMath>
                </a14:m>
                <a:endParaRPr lang="el-GR" dirty="0"/>
              </a:p>
              <a:p>
                <a:r>
                  <a:rPr lang="el-GR" dirty="0"/>
                  <a:t>Η διακύμανση ισούται με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l-GR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  <m:r>
                          <a:rPr lang="el-GR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l-GR" i="1">
                            <a:latin typeface="Cambria Math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el-GR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l-GR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4−1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l-GR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  <m:r>
                          <a:rPr lang="el-GR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l-GR" i="1">
                            <a:latin typeface="Cambria Math"/>
                          </a:rPr>
                          <m:t>4</m:t>
                        </m:r>
                      </m:sup>
                      <m:e>
                        <m:sSup>
                          <m:sSupPr>
                            <m:ctrlPr>
                              <a:rPr lang="el-G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i="1">
                                <a:latin typeface="Cambria Math"/>
                              </a:rPr>
                              <m:t>[</m:t>
                            </m:r>
                            <m:d>
                              <m:d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1−3</m:t>
                                </m:r>
                              </m:e>
                            </m:d>
                          </m:e>
                          <m:sup>
                            <m:r>
                              <a:rPr lang="el-GR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2−3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5−3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4−3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]⟺</m:t>
                    </m:r>
                  </m:oMath>
                </a14:m>
                <a:r>
                  <a:rPr lang="el-GR" dirty="0"/>
                  <a:t> 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i="1">
                            <a:latin typeface="Cambria Math"/>
                          </a:rPr>
                          <m:t>⟺</m:t>
                        </m:r>
                        <m:r>
                          <a:rPr lang="el-GR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3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l-GR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  <m:r>
                          <a:rPr lang="el-GR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l-GR" i="1">
                            <a:latin typeface="Cambria Math"/>
                          </a:rPr>
                          <m:t>4</m:t>
                        </m:r>
                      </m:sup>
                      <m:e>
                        <m:sSup>
                          <m:sSupPr>
                            <m:ctrlPr>
                              <a:rPr lang="el-GR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l-GR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nary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2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i="1">
                                <a:latin typeface="Cambria Math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l-GR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3</m:t>
                        </m:r>
                      </m:den>
                    </m:f>
                    <m:nary>
                      <m:naryPr>
                        <m:chr m:val="∑"/>
                        <m:limLoc m:val="undOvr"/>
                        <m:ctrlPr>
                          <a:rPr lang="el-GR" i="1">
                            <a:latin typeface="Cambria Math"/>
                          </a:rPr>
                        </m:ctrlPr>
                      </m:naryPr>
                      <m:sub>
                        <m:r>
                          <a:rPr lang="el-GR" i="1">
                            <a:latin typeface="Cambria Math"/>
                          </a:rPr>
                          <m:t>𝑖</m:t>
                        </m:r>
                        <m:r>
                          <a:rPr lang="el-GR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l-GR" i="1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el-GR" i="1">
                            <a:latin typeface="Cambria Math"/>
                          </a:rPr>
                          <m:t>(4</m:t>
                        </m:r>
                      </m:e>
                    </m:nary>
                    <m:r>
                      <a:rPr lang="el-GR" i="1">
                        <a:latin typeface="Cambria Math"/>
                      </a:rPr>
                      <m:t>+1+4+1)=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=3,33</m:t>
                    </m:r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18434" name="Θέση περιεχομένου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324528" cy="6858000"/>
              </a:xfrm>
              <a:blipFill rotWithShape="1">
                <a:blip r:embed="rId3"/>
                <a:stretch>
                  <a:fillRect l="-1438" t="-11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837460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Πίνακας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9648538"/>
                  </p:ext>
                </p:extLst>
              </p:nvPr>
            </p:nvGraphicFramePr>
            <p:xfrm>
              <a:off x="-17331" y="0"/>
              <a:ext cx="8172400" cy="4172141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623990"/>
                    <a:gridCol w="1665477"/>
                    <a:gridCol w="3882933"/>
                  </a:tblGrid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800">
                                    <a:effectLst/>
                                    <a:latin typeface="Cambria Math"/>
                                  </a:rPr>
                                  <m:t>𝛸</m:t>
                                </m:r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2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>
                                        <a:effectLst/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80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sz="2800">
                                    <a:effectLst/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sz="2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800" b="1" i="1" smtClean="0"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l-GR" sz="2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l-GR" sz="28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>
                                            <a:effectLst/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800">
                                            <a:effectLst/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l-GR" sz="2800" i="1" smtClean="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800" b="1" i="1" smtClean="0">
                                            <a:effectLst/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800">
                                    <a:effectLst/>
                                    <a:latin typeface="Cambria Math"/>
                                  </a:rPr>
                                  <m:t>1−5=−4</m:t>
                                </m:r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l-GR" sz="28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(−4)</m:t>
                                    </m:r>
                                  </m:e>
                                  <m:sup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l-GR" sz="2800">
                                    <a:effectLst/>
                                    <a:latin typeface="Cambria Math"/>
                                  </a:rPr>
                                  <m:t>=16</m:t>
                                </m:r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6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9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4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16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4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-1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8415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l-GR" sz="28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l-GR" sz="28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>
                                            <a:effectLst/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800">
                                            <a:effectLst/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nary>
                                <m:r>
                                  <a:rPr lang="en-US" sz="2800">
                                    <a:effectLst/>
                                    <a:latin typeface="Cambria Math"/>
                                  </a:rPr>
                                  <m:t>=20</m:t>
                                </m:r>
                              </m:oMath>
                            </m:oMathPara>
                          </a14:m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0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l-GR" sz="2800" i="1" smtClean="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l-GR" sz="28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2800">
                                            <a:effectLst/>
                                            <a:latin typeface="Cambria Math"/>
                                          </a:rPr>
                                          <m:t>(</m:t>
                                        </m:r>
                                        <m:sSub>
                                          <m:sSubPr>
                                            <m:ctrlPr>
                                              <a:rPr lang="el-GR" sz="28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>
                                                <a:effectLst/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el-GR" sz="2800">
                                            <a:effectLst/>
                                            <a:latin typeface="Cambria Math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l-GR" sz="2800" i="1" smtClean="0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800" b="0" i="1" smtClean="0">
                                                <a:effectLst/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  <m:r>
                                          <a:rPr lang="el-GR" sz="2800">
                                            <a:effectLst/>
                                            <a:latin typeface="Cambria Math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r>
                                          <a:rPr lang="el-GR" sz="28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l-GR" sz="2800">
                                        <a:effectLst/>
                                        <a:latin typeface="Cambria Math"/>
                                      </a:rPr>
                                      <m:t>=34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Πίνακας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9648538"/>
                  </p:ext>
                </p:extLst>
              </p:nvPr>
            </p:nvGraphicFramePr>
            <p:xfrm>
              <a:off x="-17331" y="0"/>
              <a:ext cx="8172400" cy="4230117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623990"/>
                    <a:gridCol w="1665477"/>
                    <a:gridCol w="3882933"/>
                  </a:tblGrid>
                  <a:tr h="574104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r="-211137" b="-6382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57875" r="-233333" b="-6382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10518" b="-638298"/>
                          </a:stretch>
                        </a:blipFill>
                      </a:tcPr>
                    </a:tc>
                  </a:tr>
                  <a:tr h="9701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57875" t="-59119" r="-233333" b="-2773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10518" t="-59119" b="-277358"/>
                          </a:stretch>
                        </a:blipFill>
                      </a:tcPr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6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9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4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16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49072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4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-1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 dirty="0">
                              <a:effectLst/>
                            </a:rPr>
                            <a:t>1</a:t>
                          </a:r>
                          <a:endParaRPr lang="el-GR" sz="2800" dirty="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1213676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248744" r="-2111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Bef>
                              <a:spcPts val="200"/>
                            </a:spcBef>
                            <a:spcAft>
                              <a:spcPts val="200"/>
                            </a:spcAft>
                          </a:pPr>
                          <a:r>
                            <a:rPr lang="el-GR" sz="2800">
                              <a:effectLst/>
                            </a:rPr>
                            <a:t>0</a:t>
                          </a:r>
                          <a:endParaRPr lang="el-GR" sz="2800">
                            <a:effectLst/>
                            <a:latin typeface="Calibri"/>
                            <a:ea typeface="Times New Roman"/>
                            <a:cs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10518" t="-24874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0" y="4330289"/>
                <a:ext cx="2651559" cy="8064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l-GR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el-G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l-GR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l-G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i="1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l-GR" i="1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l-GR" i="1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330289"/>
                <a:ext cx="2651559" cy="80643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35655" y="5181059"/>
                <a:ext cx="8244408" cy="833498"/>
              </a:xfrm>
              <a:prstGeom prst="rect">
                <a:avLst/>
              </a:prstGeom>
              <a:solidFill>
                <a:srgbClr val="FFF7C9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/>
                            </a:rPr>
                            <m:t>𝑆</m:t>
                          </m:r>
                        </m:e>
                        <m:sup>
                          <m:r>
                            <a:rPr lang="el-GR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l-G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n"/>
                              <m:supHide m:val="on"/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l-GR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l-GR" i="1">
                                      <a:latin typeface="Cambria Math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l-GR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l-GR" i="1">
                                      <a:latin typeface="Cambria Math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i="1" smtClean="0"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l-GR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l-GR" i="1">
                              <a:latin typeface="Cambria Math"/>
                            </a:rPr>
                            <m:t>𝑛</m:t>
                          </m:r>
                          <m:r>
                            <a:rPr lang="el-GR" i="1"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el-G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i="1">
                              <a:latin typeface="Cambria Math"/>
                            </a:rPr>
                            <m:t>34</m:t>
                          </m:r>
                        </m:num>
                        <m:den>
                          <m:r>
                            <a:rPr lang="el-GR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l-GR" i="1">
                          <a:latin typeface="Cambria Math"/>
                        </a:rPr>
                        <m:t>=14,3   </m:t>
                      </m:r>
                      <m:r>
                        <a:rPr lang="el-GR" i="1">
                          <a:latin typeface="Cambria Math"/>
                        </a:rPr>
                        <m:t>𝜅𝛼𝜄</m:t>
                      </m:r>
                      <m:r>
                        <a:rPr lang="el-GR" i="1">
                          <a:latin typeface="Cambria Math"/>
                        </a:rPr>
                        <m:t>     </m:t>
                      </m:r>
                      <m:r>
                        <a:rPr lang="en-US" i="1">
                          <a:latin typeface="Cambria Math"/>
                        </a:rPr>
                        <m:t>𝑆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latin typeface="Cambria Math"/>
                            </a:rPr>
                            <m:t>14,3</m:t>
                          </m:r>
                        </m:e>
                      </m:rad>
                      <m:r>
                        <a:rPr lang="en-US" i="1">
                          <a:latin typeface="Cambria Math"/>
                        </a:rPr>
                        <m:t>=3,78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5" y="5181059"/>
                <a:ext cx="8244408" cy="833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7237363"/>
      </p:ext>
    </p:extLst>
  </p:cSld>
  <p:clrMapOvr>
    <a:masterClrMapping/>
  </p:clrMapOvr>
  <p:transition spd="med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smtClean="0">
                <a:cs typeface="Times New Roman" pitchFamily="18" charset="0"/>
              </a:rPr>
              <a:t>Δείκτης τυπικής απόκλισης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953000"/>
          </a:xfrm>
          <a:solidFill>
            <a:srgbClr val="F7F3F7"/>
          </a:solidFill>
        </p:spPr>
        <p:txBody>
          <a:bodyPr/>
          <a:lstStyle/>
          <a:p>
            <a:pPr algn="just" eaLnBrk="1" hangingPunct="1"/>
            <a:r>
              <a:rPr lang="en-GB" sz="36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Οσο</a:t>
            </a:r>
            <a:r>
              <a:rPr lang="en-GB" sz="36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π</a:t>
            </a:r>
            <a:r>
              <a:rPr lang="en-GB" sz="36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ιο</a:t>
            </a:r>
            <a:r>
              <a:rPr lang="en-GB" sz="36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μεγάλη</a:t>
            </a:r>
            <a:r>
              <a:rPr lang="en-GB" sz="36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είν</a:t>
            </a:r>
            <a:r>
              <a:rPr lang="en-GB" sz="36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αι η τιμή της τυπικής απόκλισης </a:t>
            </a:r>
          </a:p>
          <a:p>
            <a:pPr lvl="1" algn="just" eaLnBrk="1" hangingPunct="1"/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τόσο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π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ιο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μεγάλη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είν</a:t>
            </a:r>
            <a:r>
              <a:rPr lang="en-GB" sz="3200" dirty="0" smtClean="0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αι η απόσταση που  παίρνει η καθημερινή τιμή της μετοχής ή του Α/Κ από τη μέση τιμή τάσης για τη συγκεκριμένη περίοδο.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19872</TotalTime>
  <Words>1500</Words>
  <Application>Microsoft Office PowerPoint</Application>
  <PresentationFormat>Προβολή στην οθόνη (4:3)</PresentationFormat>
  <Paragraphs>212</Paragraphs>
  <Slides>35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4</vt:i4>
      </vt:variant>
      <vt:variant>
        <vt:lpstr>Τίτλοι διαφανειών</vt:lpstr>
      </vt:variant>
      <vt:variant>
        <vt:i4>35</vt:i4>
      </vt:variant>
    </vt:vector>
  </HeadingPairs>
  <TitlesOfParts>
    <vt:vector size="40" baseType="lpstr">
      <vt:lpstr>Θέμα του Office</vt:lpstr>
      <vt:lpstr>Φύλλο εργασίας</vt:lpstr>
      <vt:lpstr>Έγγραφο</vt:lpstr>
      <vt:lpstr>Εξίσωση</vt:lpstr>
      <vt:lpstr>Worksheet</vt:lpstr>
      <vt:lpstr>Τύποι κινδύνων </vt:lpstr>
      <vt:lpstr>Μη συστηματικός ή ειδικός κίνδυνος </vt:lpstr>
      <vt:lpstr>Κίνδυνος &amp; Επένδυση</vt:lpstr>
      <vt:lpstr>Έστω η μετοχή ΑΑΑ είχε τις παρακάτω τιμές των Ιανουάριο του 2001  να βρεθεί η μέση απόδοση της μετοχής και η διακύμανση.  </vt:lpstr>
      <vt:lpstr> Απλός αριθμητικός μέσος </vt:lpstr>
      <vt:lpstr>Παρουσίαση του PowerPoint</vt:lpstr>
      <vt:lpstr>Παρουσίαση του PowerPoint</vt:lpstr>
      <vt:lpstr>Παρουσίαση του PowerPoint</vt:lpstr>
      <vt:lpstr>Δείκτης τυπικής απόκλισης </vt:lpstr>
      <vt:lpstr>Παρουσίαση του PowerPoint</vt:lpstr>
      <vt:lpstr>Παρουσίαση του PowerPoint</vt:lpstr>
      <vt:lpstr>Παρουσίαση του PowerPoint</vt:lpstr>
      <vt:lpstr>Δείκτης τυπικής απόκλισης </vt:lpstr>
      <vt:lpstr>Δείκτης τυπικής απόκλισης </vt:lpstr>
      <vt:lpstr>Δείκτης τυπικής απόκλισης </vt:lpstr>
      <vt:lpstr>Παρουσίαση του PowerPoint</vt:lpstr>
      <vt:lpstr>Παρουσίαση του PowerPoint</vt:lpstr>
      <vt:lpstr>Παρουσίαση του PowerPoint</vt:lpstr>
      <vt:lpstr>Μέσος Γεωμετρικός </vt:lpstr>
      <vt:lpstr>Μέσος Γεωμετρικός </vt:lpstr>
      <vt:lpstr>Κυριότερες εφαρμογές του Μέσου Γεωμετρικού </vt:lpstr>
      <vt:lpstr>Κυριότερες εφαρμογές του Μέσου Γεωμετρικού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Χαρακτηριστικά μέσων κεντρικής τάσεως </vt:lpstr>
      <vt:lpstr>Χαρακτηριστικά μέσων κεντρικής τάσεως </vt:lpstr>
      <vt:lpstr>Ορισμοί - Απόδοσεις </vt:lpstr>
      <vt:lpstr>Απόδοση περιόδου διακράτησης HPR </vt:lpstr>
      <vt:lpstr>Έστω τα παρακάτω δεδομένων δυο περιουσιακών στοιχείων </vt:lpstr>
      <vt:lpstr>Έστω τα παρακάτω δεδομένων δυο περιουσιακών στοιχείων </vt:lpstr>
      <vt:lpstr>Πενταετής-Απόδοση(Χ)=1,28 Πενταετής-Απόδοση(Υ)=1,21 </vt:lpstr>
    </vt:vector>
  </TitlesOfParts>
  <Company>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Μικτά</dc:title>
  <dc:creator>ΝΙΚΟΣ</dc:creator>
  <cp:lastModifiedBy>user</cp:lastModifiedBy>
  <cp:revision>72</cp:revision>
  <cp:lastPrinted>1601-01-01T00:00:00Z</cp:lastPrinted>
  <dcterms:created xsi:type="dcterms:W3CDTF">2002-04-06T09:15:17Z</dcterms:created>
  <dcterms:modified xsi:type="dcterms:W3CDTF">2016-11-02T17:33:39Z</dcterms:modified>
</cp:coreProperties>
</file>