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3" r:id="rId5"/>
    <p:sldId id="259" r:id="rId6"/>
    <p:sldId id="260" r:id="rId7"/>
    <p:sldId id="261" r:id="rId8"/>
    <p:sldId id="262" r:id="rId9"/>
    <p:sldId id="263" r:id="rId10"/>
    <p:sldId id="274" r:id="rId11"/>
    <p:sldId id="264" r:id="rId12"/>
    <p:sldId id="275" r:id="rId13"/>
    <p:sldId id="276" r:id="rId14"/>
    <p:sldId id="277" r:id="rId15"/>
    <p:sldId id="278" r:id="rId16"/>
    <p:sldId id="279" r:id="rId17"/>
    <p:sldId id="280" r:id="rId18"/>
    <p:sldId id="281" r:id="rId19"/>
    <p:sldId id="282" r:id="rId20"/>
    <p:sldId id="283"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6"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048AA3-65DB-4411-BD24-0C3A25648B2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D7A7D3BA-44A8-4193-B53B-04B46FC9C2AC}">
      <dgm:prSet phldrT="[Κείμενο]" custT="1"/>
      <dgm:spPr/>
      <dgm:t>
        <a:bodyPr/>
        <a:lstStyle/>
        <a:p>
          <a:r>
            <a:rPr lang="el-GR" sz="1200" b="1" dirty="0" smtClean="0">
              <a:solidFill>
                <a:schemeClr val="tx1">
                  <a:lumMod val="85000"/>
                  <a:lumOff val="15000"/>
                </a:schemeClr>
              </a:solidFill>
            </a:rPr>
            <a:t>Περιγραφικό</a:t>
          </a:r>
          <a:r>
            <a:rPr lang="el-GR" sz="1200" b="1" dirty="0" smtClean="0"/>
            <a:t> </a:t>
          </a:r>
          <a:r>
            <a:rPr lang="el-GR" sz="1200" b="1" dirty="0" smtClean="0">
              <a:solidFill>
                <a:srgbClr val="C00000"/>
              </a:solidFill>
            </a:rPr>
            <a:t>Απεικονίζει το είδος της εταιρείας που προσπαθεί να δημιουργήσει η διοίκηση και τη θέση που πασχίζει να διεκδικήσει η εταιρεία στην αγορά</a:t>
          </a:r>
          <a:endParaRPr lang="el-GR" sz="1200" b="1" dirty="0">
            <a:solidFill>
              <a:srgbClr val="C00000"/>
            </a:solidFill>
          </a:endParaRPr>
        </a:p>
      </dgm:t>
    </dgm:pt>
    <dgm:pt modelId="{B727B889-18BC-48FA-94BD-697B2AB2C7FA}" type="parTrans" cxnId="{D2AE43D1-DFA5-4021-A739-8AC11BDE2504}">
      <dgm:prSet/>
      <dgm:spPr/>
      <dgm:t>
        <a:bodyPr/>
        <a:lstStyle/>
        <a:p>
          <a:endParaRPr lang="el-GR"/>
        </a:p>
      </dgm:t>
    </dgm:pt>
    <dgm:pt modelId="{AB2FA586-4E73-47AD-83AD-4C4D9D45E683}" type="sibTrans" cxnId="{D2AE43D1-DFA5-4021-A739-8AC11BDE2504}">
      <dgm:prSet/>
      <dgm:spPr/>
      <dgm:t>
        <a:bodyPr/>
        <a:lstStyle/>
        <a:p>
          <a:endParaRPr lang="el-GR"/>
        </a:p>
      </dgm:t>
    </dgm:pt>
    <dgm:pt modelId="{A6FFFCD5-42FD-4352-AE95-7CBEEA11DDC4}">
      <dgm:prSet phldrT="[Κείμενο]" custT="1"/>
      <dgm:spPr/>
      <dgm:t>
        <a:bodyPr/>
        <a:lstStyle/>
        <a:p>
          <a:pPr algn="just"/>
          <a:r>
            <a:rPr lang="el-GR" sz="1200" b="1" dirty="0" smtClean="0">
              <a:solidFill>
                <a:schemeClr val="tx1">
                  <a:lumMod val="85000"/>
                  <a:lumOff val="15000"/>
                </a:schemeClr>
              </a:solidFill>
            </a:rPr>
            <a:t>Κατευθυντήριο</a:t>
          </a:r>
          <a:r>
            <a:rPr lang="el-GR" sz="1200" b="1" dirty="0" smtClean="0"/>
            <a:t> </a:t>
          </a:r>
          <a:r>
            <a:rPr lang="el-GR" sz="1200" b="1" dirty="0" smtClean="0">
              <a:solidFill>
                <a:srgbClr val="C00000"/>
              </a:solidFill>
            </a:rPr>
            <a:t>Είναι προοδευτικό, περιγράφει την στρατηγική πορεία που έχει χαράξει η διοίκηση και τα είδη των αλλαγών σε τεχνολογία, προϊόντα, αγορά και πελάτες που θα βοηθήσουν την εταιρεία να προετοιμαστεί για το μέλλον</a:t>
          </a:r>
          <a:endParaRPr lang="el-GR" sz="1200" b="1" dirty="0">
            <a:solidFill>
              <a:srgbClr val="C00000"/>
            </a:solidFill>
          </a:endParaRPr>
        </a:p>
      </dgm:t>
    </dgm:pt>
    <dgm:pt modelId="{54D3DC32-E56E-40C9-89B9-4072A94B5E9A}" type="parTrans" cxnId="{A5DB41AD-82EC-416D-9C1A-9C9391731793}">
      <dgm:prSet/>
      <dgm:spPr/>
      <dgm:t>
        <a:bodyPr/>
        <a:lstStyle/>
        <a:p>
          <a:endParaRPr lang="el-GR"/>
        </a:p>
      </dgm:t>
    </dgm:pt>
    <dgm:pt modelId="{6AF2FA3C-DB72-43AA-B7F6-74E44AD41EC8}" type="sibTrans" cxnId="{A5DB41AD-82EC-416D-9C1A-9C9391731793}">
      <dgm:prSet/>
      <dgm:spPr/>
      <dgm:t>
        <a:bodyPr/>
        <a:lstStyle/>
        <a:p>
          <a:endParaRPr lang="el-GR"/>
        </a:p>
      </dgm:t>
    </dgm:pt>
    <dgm:pt modelId="{395ECBBD-7D70-45D0-A05A-6AF0993DC96B}">
      <dgm:prSet phldrT="[Κείμενο]" custT="1"/>
      <dgm:spPr/>
      <dgm:t>
        <a:bodyPr/>
        <a:lstStyle/>
        <a:p>
          <a:pPr algn="just"/>
          <a:r>
            <a:rPr lang="el-GR" sz="1200" b="1" dirty="0" smtClean="0">
              <a:solidFill>
                <a:schemeClr val="tx1">
                  <a:lumMod val="85000"/>
                  <a:lumOff val="15000"/>
                </a:schemeClr>
              </a:solidFill>
            </a:rPr>
            <a:t>Εστιασμένο</a:t>
          </a:r>
          <a:r>
            <a:rPr lang="el-GR" sz="1200" b="1" dirty="0" smtClean="0"/>
            <a:t> </a:t>
          </a:r>
          <a:r>
            <a:rPr lang="el-GR" sz="1200" b="1" dirty="0" smtClean="0">
              <a:solidFill>
                <a:srgbClr val="C00000"/>
              </a:solidFill>
            </a:rPr>
            <a:t>Είναι αρκετά σαφές ώστε να καθοδηγεί τα διευθυντικά στελέχη στη λήψη αποφάσεων και την κατανομή των πόρων.</a:t>
          </a:r>
          <a:endParaRPr lang="el-GR" sz="1200" b="1" dirty="0">
            <a:solidFill>
              <a:srgbClr val="C00000"/>
            </a:solidFill>
          </a:endParaRPr>
        </a:p>
      </dgm:t>
    </dgm:pt>
    <dgm:pt modelId="{4693D0E5-5423-49B4-A69C-B03FF4B55620}" type="parTrans" cxnId="{14F889AC-AD97-42F1-94C7-010BC29B21DC}">
      <dgm:prSet/>
      <dgm:spPr/>
      <dgm:t>
        <a:bodyPr/>
        <a:lstStyle/>
        <a:p>
          <a:endParaRPr lang="el-GR"/>
        </a:p>
      </dgm:t>
    </dgm:pt>
    <dgm:pt modelId="{F849022C-99F2-49A2-B8D1-A587A9F0BFF8}" type="sibTrans" cxnId="{14F889AC-AD97-42F1-94C7-010BC29B21DC}">
      <dgm:prSet/>
      <dgm:spPr/>
      <dgm:t>
        <a:bodyPr/>
        <a:lstStyle/>
        <a:p>
          <a:endParaRPr lang="el-GR"/>
        </a:p>
      </dgm:t>
    </dgm:pt>
    <dgm:pt modelId="{E5772890-7B88-4248-82B3-09D7096763F2}">
      <dgm:prSet phldrT="[Κείμενο]" custT="1"/>
      <dgm:spPr/>
      <dgm:t>
        <a:bodyPr/>
        <a:lstStyle/>
        <a:p>
          <a:pPr algn="just"/>
          <a:r>
            <a:rPr lang="el-GR" sz="1200" b="1" dirty="0" smtClean="0">
              <a:solidFill>
                <a:schemeClr val="tx1">
                  <a:lumMod val="85000"/>
                  <a:lumOff val="15000"/>
                </a:schemeClr>
              </a:solidFill>
            </a:rPr>
            <a:t>Ευέλικτο</a:t>
          </a:r>
          <a:r>
            <a:rPr lang="el-GR" sz="1200" b="1" dirty="0" smtClean="0">
              <a:solidFill>
                <a:srgbClr val="C00000"/>
              </a:solidFill>
            </a:rPr>
            <a:t> Δεν είναι μια δήλωση που ισχύει για πάντα- η κατευθυντήρια πορεία που έχει χαράξει η διοίκηση ίσως χρειαστεί να αναπροσαρμοστεί ανάλογα με τις αλλαγές των συνθηκών σε προϊόντα, αγορά, πελάτες και τεχνολογία.</a:t>
          </a:r>
          <a:endParaRPr lang="el-GR" sz="1200" b="1" dirty="0">
            <a:solidFill>
              <a:srgbClr val="C00000"/>
            </a:solidFill>
          </a:endParaRPr>
        </a:p>
      </dgm:t>
    </dgm:pt>
    <dgm:pt modelId="{071BE08D-DB80-4296-8205-26A4C72AF36D}" type="parTrans" cxnId="{B7698A29-1E0E-4C2B-BF1D-EBFBCA4D9E87}">
      <dgm:prSet/>
      <dgm:spPr/>
      <dgm:t>
        <a:bodyPr/>
        <a:lstStyle/>
        <a:p>
          <a:endParaRPr lang="el-GR"/>
        </a:p>
      </dgm:t>
    </dgm:pt>
    <dgm:pt modelId="{4B485BC8-812C-4A51-A8CA-0A68BBD76C54}" type="sibTrans" cxnId="{B7698A29-1E0E-4C2B-BF1D-EBFBCA4D9E87}">
      <dgm:prSet/>
      <dgm:spPr/>
      <dgm:t>
        <a:bodyPr/>
        <a:lstStyle/>
        <a:p>
          <a:endParaRPr lang="el-GR"/>
        </a:p>
      </dgm:t>
    </dgm:pt>
    <dgm:pt modelId="{8FEDD725-7632-4BD4-A545-D53211027B8E}">
      <dgm:prSet phldrT="[Κείμενο]" custT="1"/>
      <dgm:spPr/>
      <dgm:t>
        <a:bodyPr/>
        <a:lstStyle/>
        <a:p>
          <a:pPr algn="just"/>
          <a:r>
            <a:rPr lang="el-GR" sz="1200" b="1" dirty="0" smtClean="0">
              <a:solidFill>
                <a:schemeClr val="tx1">
                  <a:lumMod val="85000"/>
                  <a:lumOff val="15000"/>
                </a:schemeClr>
              </a:solidFill>
            </a:rPr>
            <a:t>Εφικτό</a:t>
          </a:r>
          <a:r>
            <a:rPr lang="el-GR" sz="1200" b="1" dirty="0" smtClean="0">
              <a:solidFill>
                <a:schemeClr val="bg1"/>
              </a:solidFill>
            </a:rPr>
            <a:t>  </a:t>
          </a:r>
          <a:r>
            <a:rPr lang="el-GR" sz="1200" b="1" dirty="0" smtClean="0">
              <a:solidFill>
                <a:srgbClr val="C00000"/>
              </a:solidFill>
            </a:rPr>
            <a:t>Είναι μέσα στα όρια του τι μπορεί εύλογα να περιμένει να επιτύχει η εταιρεία σε εύθετο χρόνο.</a:t>
          </a:r>
          <a:endParaRPr lang="el-GR" sz="1200" b="1" dirty="0">
            <a:solidFill>
              <a:schemeClr val="bg1"/>
            </a:solidFill>
          </a:endParaRPr>
        </a:p>
      </dgm:t>
    </dgm:pt>
    <dgm:pt modelId="{39D6FB58-43E6-452A-A93C-4A9654BACE49}" type="parTrans" cxnId="{44CED5FB-5C08-45FE-97C0-ED83D63E7C28}">
      <dgm:prSet/>
      <dgm:spPr/>
      <dgm:t>
        <a:bodyPr/>
        <a:lstStyle/>
        <a:p>
          <a:endParaRPr lang="el-GR"/>
        </a:p>
      </dgm:t>
    </dgm:pt>
    <dgm:pt modelId="{9F01C6DC-A965-42B6-AA0C-904976CB88F9}" type="sibTrans" cxnId="{44CED5FB-5C08-45FE-97C0-ED83D63E7C28}">
      <dgm:prSet/>
      <dgm:spPr/>
      <dgm:t>
        <a:bodyPr/>
        <a:lstStyle/>
        <a:p>
          <a:endParaRPr lang="el-GR"/>
        </a:p>
      </dgm:t>
    </dgm:pt>
    <dgm:pt modelId="{84D4BE84-7E66-45D0-8EB0-C39A727CE6E4}">
      <dgm:prSet phldrT="[Κείμενο]" custT="1"/>
      <dgm:spPr/>
      <dgm:t>
        <a:bodyPr/>
        <a:lstStyle/>
        <a:p>
          <a:pPr algn="just"/>
          <a:r>
            <a:rPr lang="el-GR" sz="1200" b="1" dirty="0" smtClean="0">
              <a:solidFill>
                <a:schemeClr val="tx1">
                  <a:lumMod val="85000"/>
                  <a:lumOff val="15000"/>
                </a:schemeClr>
              </a:solidFill>
            </a:rPr>
            <a:t>Επιθυμητό</a:t>
          </a:r>
          <a:r>
            <a:rPr lang="el-GR" sz="1200" b="1" dirty="0" smtClean="0">
              <a:solidFill>
                <a:schemeClr val="bg1"/>
              </a:solidFill>
            </a:rPr>
            <a:t> </a:t>
          </a:r>
          <a:r>
            <a:rPr lang="el-GR" sz="1200" b="1" dirty="0" smtClean="0">
              <a:solidFill>
                <a:srgbClr val="C00000"/>
              </a:solidFill>
            </a:rPr>
            <a:t>Καταδεικνύει γιατί ο δρόμος που έχει επιλεγεί αποτελεί λογική επιχειρηματική επιλογή και μακροπρόθεσμα συμφέρει όλους όσοι έχουν ενδιαφέρον ή συμφέρον ή επηρεάζονται από την ύπαρξη και τη λειτουργία της εταιρείας.</a:t>
          </a:r>
          <a:endParaRPr lang="el-GR" sz="1200" b="1" dirty="0">
            <a:solidFill>
              <a:srgbClr val="C00000"/>
            </a:solidFill>
          </a:endParaRPr>
        </a:p>
      </dgm:t>
    </dgm:pt>
    <dgm:pt modelId="{986AE2AF-6E82-43C5-9BB3-E473EC10FFF8}" type="parTrans" cxnId="{50884514-D9B2-4C78-B809-4023B0A5435D}">
      <dgm:prSet/>
      <dgm:spPr/>
      <dgm:t>
        <a:bodyPr/>
        <a:lstStyle/>
        <a:p>
          <a:endParaRPr lang="el-GR"/>
        </a:p>
      </dgm:t>
    </dgm:pt>
    <dgm:pt modelId="{34FEDA9A-8E98-4348-90C5-25B6995A54EA}" type="sibTrans" cxnId="{50884514-D9B2-4C78-B809-4023B0A5435D}">
      <dgm:prSet/>
      <dgm:spPr/>
      <dgm:t>
        <a:bodyPr/>
        <a:lstStyle/>
        <a:p>
          <a:endParaRPr lang="el-GR"/>
        </a:p>
      </dgm:t>
    </dgm:pt>
    <dgm:pt modelId="{635A7017-FCE8-4C7B-B803-D52900B7BC36}">
      <dgm:prSet phldrT="[Κείμενο]" custT="1"/>
      <dgm:spPr/>
      <dgm:t>
        <a:bodyPr/>
        <a:lstStyle/>
        <a:p>
          <a:pPr algn="just"/>
          <a:r>
            <a:rPr lang="el-GR" sz="1200" b="1" dirty="0" smtClean="0">
              <a:solidFill>
                <a:schemeClr val="tx1">
                  <a:lumMod val="85000"/>
                  <a:lumOff val="15000"/>
                </a:schemeClr>
              </a:solidFill>
            </a:rPr>
            <a:t>Εύκολο στην κοινοποίηση </a:t>
          </a:r>
          <a:r>
            <a:rPr lang="el-GR" sz="1200" b="1" dirty="0" smtClean="0">
              <a:solidFill>
                <a:srgbClr val="C00000"/>
              </a:solidFill>
            </a:rPr>
            <a:t>Μπορεί να εξηγηθεί σε 5-10 λεπτά και μπορεί να συμπυκνωθεί σε απλό σλόγκαν, εύκολα απομνημονεύσιμο. </a:t>
          </a:r>
          <a:endParaRPr lang="el-GR" sz="1200" b="1" dirty="0">
            <a:solidFill>
              <a:schemeClr val="bg1"/>
            </a:solidFill>
          </a:endParaRPr>
        </a:p>
      </dgm:t>
    </dgm:pt>
    <dgm:pt modelId="{398EEBF7-84F4-424D-97E7-C5B177DCBDC7}" type="parTrans" cxnId="{EAC70D34-8B64-4791-B40D-D90FF2FD08B2}">
      <dgm:prSet/>
      <dgm:spPr/>
      <dgm:t>
        <a:bodyPr/>
        <a:lstStyle/>
        <a:p>
          <a:endParaRPr lang="el-GR"/>
        </a:p>
      </dgm:t>
    </dgm:pt>
    <dgm:pt modelId="{416F8477-C828-4903-8380-B038FB58A2FC}" type="sibTrans" cxnId="{EAC70D34-8B64-4791-B40D-D90FF2FD08B2}">
      <dgm:prSet/>
      <dgm:spPr/>
      <dgm:t>
        <a:bodyPr/>
        <a:lstStyle/>
        <a:p>
          <a:endParaRPr lang="el-GR"/>
        </a:p>
      </dgm:t>
    </dgm:pt>
    <dgm:pt modelId="{4CE2B166-E410-43AC-BF80-BA0DEA4E4240}" type="pres">
      <dgm:prSet presAssocID="{B2048AA3-65DB-4411-BD24-0C3A25648B29}" presName="linear" presStyleCnt="0">
        <dgm:presLayoutVars>
          <dgm:dir/>
          <dgm:animLvl val="lvl"/>
          <dgm:resizeHandles val="exact"/>
        </dgm:presLayoutVars>
      </dgm:prSet>
      <dgm:spPr/>
      <dgm:t>
        <a:bodyPr/>
        <a:lstStyle/>
        <a:p>
          <a:endParaRPr lang="el-GR"/>
        </a:p>
      </dgm:t>
    </dgm:pt>
    <dgm:pt modelId="{F9AF9B64-F0F6-4EB7-A11A-2C044BB62B7F}" type="pres">
      <dgm:prSet presAssocID="{D7A7D3BA-44A8-4193-B53B-04B46FC9C2AC}" presName="parentLin" presStyleCnt="0"/>
      <dgm:spPr/>
    </dgm:pt>
    <dgm:pt modelId="{14736BB3-998A-42F6-8E00-51D180790B46}" type="pres">
      <dgm:prSet presAssocID="{D7A7D3BA-44A8-4193-B53B-04B46FC9C2AC}" presName="parentLeftMargin" presStyleLbl="node1" presStyleIdx="0" presStyleCnt="7"/>
      <dgm:spPr/>
      <dgm:t>
        <a:bodyPr/>
        <a:lstStyle/>
        <a:p>
          <a:endParaRPr lang="el-GR"/>
        </a:p>
      </dgm:t>
    </dgm:pt>
    <dgm:pt modelId="{B8359AAD-F642-4CE5-AAC1-1468AAA92142}" type="pres">
      <dgm:prSet presAssocID="{D7A7D3BA-44A8-4193-B53B-04B46FC9C2AC}" presName="parentText" presStyleLbl="node1" presStyleIdx="0" presStyleCnt="7" custScaleX="150037">
        <dgm:presLayoutVars>
          <dgm:chMax val="0"/>
          <dgm:bulletEnabled val="1"/>
        </dgm:presLayoutVars>
      </dgm:prSet>
      <dgm:spPr/>
      <dgm:t>
        <a:bodyPr/>
        <a:lstStyle/>
        <a:p>
          <a:endParaRPr lang="el-GR"/>
        </a:p>
      </dgm:t>
    </dgm:pt>
    <dgm:pt modelId="{C37F6018-9955-433B-9EF5-ACC534576D11}" type="pres">
      <dgm:prSet presAssocID="{D7A7D3BA-44A8-4193-B53B-04B46FC9C2AC}" presName="negativeSpace" presStyleCnt="0"/>
      <dgm:spPr/>
    </dgm:pt>
    <dgm:pt modelId="{C446CAF8-92E0-4B93-93E5-E56062200277}" type="pres">
      <dgm:prSet presAssocID="{D7A7D3BA-44A8-4193-B53B-04B46FC9C2AC}" presName="childText" presStyleLbl="conFgAcc1" presStyleIdx="0" presStyleCnt="7">
        <dgm:presLayoutVars>
          <dgm:bulletEnabled val="1"/>
        </dgm:presLayoutVars>
      </dgm:prSet>
      <dgm:spPr/>
    </dgm:pt>
    <dgm:pt modelId="{130CDD6E-C121-4835-A86B-5FF120AD21B8}" type="pres">
      <dgm:prSet presAssocID="{AB2FA586-4E73-47AD-83AD-4C4D9D45E683}" presName="spaceBetweenRectangles" presStyleCnt="0"/>
      <dgm:spPr/>
    </dgm:pt>
    <dgm:pt modelId="{D91C64F0-ED8C-40CE-BAD7-43C5E0C3B113}" type="pres">
      <dgm:prSet presAssocID="{A6FFFCD5-42FD-4352-AE95-7CBEEA11DDC4}" presName="parentLin" presStyleCnt="0"/>
      <dgm:spPr/>
    </dgm:pt>
    <dgm:pt modelId="{EA9F693A-AA4D-4E27-A1CA-8167CFF6BE09}" type="pres">
      <dgm:prSet presAssocID="{A6FFFCD5-42FD-4352-AE95-7CBEEA11DDC4}" presName="parentLeftMargin" presStyleLbl="node1" presStyleIdx="0" presStyleCnt="7"/>
      <dgm:spPr/>
      <dgm:t>
        <a:bodyPr/>
        <a:lstStyle/>
        <a:p>
          <a:endParaRPr lang="el-GR"/>
        </a:p>
      </dgm:t>
    </dgm:pt>
    <dgm:pt modelId="{C752FDDB-795E-4269-8B08-6B986D8BB229}" type="pres">
      <dgm:prSet presAssocID="{A6FFFCD5-42FD-4352-AE95-7CBEEA11DDC4}" presName="parentText" presStyleLbl="node1" presStyleIdx="1" presStyleCnt="7" custScaleX="146631">
        <dgm:presLayoutVars>
          <dgm:chMax val="0"/>
          <dgm:bulletEnabled val="1"/>
        </dgm:presLayoutVars>
      </dgm:prSet>
      <dgm:spPr/>
      <dgm:t>
        <a:bodyPr/>
        <a:lstStyle/>
        <a:p>
          <a:endParaRPr lang="el-GR"/>
        </a:p>
      </dgm:t>
    </dgm:pt>
    <dgm:pt modelId="{16745518-C49B-4C3B-923A-1512381CAA49}" type="pres">
      <dgm:prSet presAssocID="{A6FFFCD5-42FD-4352-AE95-7CBEEA11DDC4}" presName="negativeSpace" presStyleCnt="0"/>
      <dgm:spPr/>
    </dgm:pt>
    <dgm:pt modelId="{D48042E5-C0A5-476B-B09E-AF3E4731561A}" type="pres">
      <dgm:prSet presAssocID="{A6FFFCD5-42FD-4352-AE95-7CBEEA11DDC4}" presName="childText" presStyleLbl="conFgAcc1" presStyleIdx="1" presStyleCnt="7">
        <dgm:presLayoutVars>
          <dgm:bulletEnabled val="1"/>
        </dgm:presLayoutVars>
      </dgm:prSet>
      <dgm:spPr/>
    </dgm:pt>
    <dgm:pt modelId="{F0F01AD5-55EC-4D8C-A63C-95B37413C9B2}" type="pres">
      <dgm:prSet presAssocID="{6AF2FA3C-DB72-43AA-B7F6-74E44AD41EC8}" presName="spaceBetweenRectangles" presStyleCnt="0"/>
      <dgm:spPr/>
    </dgm:pt>
    <dgm:pt modelId="{8F1AA32E-DF83-41E9-BEB5-0B3A0B71C663}" type="pres">
      <dgm:prSet presAssocID="{395ECBBD-7D70-45D0-A05A-6AF0993DC96B}" presName="parentLin" presStyleCnt="0"/>
      <dgm:spPr/>
    </dgm:pt>
    <dgm:pt modelId="{EAC7C3A9-3EDE-4DF3-9DCB-A153ABF525B9}" type="pres">
      <dgm:prSet presAssocID="{395ECBBD-7D70-45D0-A05A-6AF0993DC96B}" presName="parentLeftMargin" presStyleLbl="node1" presStyleIdx="1" presStyleCnt="7"/>
      <dgm:spPr/>
      <dgm:t>
        <a:bodyPr/>
        <a:lstStyle/>
        <a:p>
          <a:endParaRPr lang="el-GR"/>
        </a:p>
      </dgm:t>
    </dgm:pt>
    <dgm:pt modelId="{9405D422-F734-4C2D-B1CE-5733FD66C43F}" type="pres">
      <dgm:prSet presAssocID="{395ECBBD-7D70-45D0-A05A-6AF0993DC96B}" presName="parentText" presStyleLbl="node1" presStyleIdx="2" presStyleCnt="7" custScaleX="150037">
        <dgm:presLayoutVars>
          <dgm:chMax val="0"/>
          <dgm:bulletEnabled val="1"/>
        </dgm:presLayoutVars>
      </dgm:prSet>
      <dgm:spPr/>
      <dgm:t>
        <a:bodyPr/>
        <a:lstStyle/>
        <a:p>
          <a:endParaRPr lang="el-GR"/>
        </a:p>
      </dgm:t>
    </dgm:pt>
    <dgm:pt modelId="{D68E5060-B3AE-494B-B615-F7ED0D4DEDA2}" type="pres">
      <dgm:prSet presAssocID="{395ECBBD-7D70-45D0-A05A-6AF0993DC96B}" presName="negativeSpace" presStyleCnt="0"/>
      <dgm:spPr/>
    </dgm:pt>
    <dgm:pt modelId="{90BF45E4-65C5-41FF-8844-2AE438DFB008}" type="pres">
      <dgm:prSet presAssocID="{395ECBBD-7D70-45D0-A05A-6AF0993DC96B}" presName="childText" presStyleLbl="conFgAcc1" presStyleIdx="2" presStyleCnt="7">
        <dgm:presLayoutVars>
          <dgm:bulletEnabled val="1"/>
        </dgm:presLayoutVars>
      </dgm:prSet>
      <dgm:spPr/>
    </dgm:pt>
    <dgm:pt modelId="{70134E66-B611-40A6-8719-42A55E0E769A}" type="pres">
      <dgm:prSet presAssocID="{F849022C-99F2-49A2-B8D1-A587A9F0BFF8}" presName="spaceBetweenRectangles" presStyleCnt="0"/>
      <dgm:spPr/>
    </dgm:pt>
    <dgm:pt modelId="{4EC5E2FB-241F-4CF4-A7AE-CDA89A4D18BB}" type="pres">
      <dgm:prSet presAssocID="{E5772890-7B88-4248-82B3-09D7096763F2}" presName="parentLin" presStyleCnt="0"/>
      <dgm:spPr/>
    </dgm:pt>
    <dgm:pt modelId="{CFF6205D-F28D-464D-A2A3-62EF3A204CE8}" type="pres">
      <dgm:prSet presAssocID="{E5772890-7B88-4248-82B3-09D7096763F2}" presName="parentLeftMargin" presStyleLbl="node1" presStyleIdx="2" presStyleCnt="7"/>
      <dgm:spPr/>
      <dgm:t>
        <a:bodyPr/>
        <a:lstStyle/>
        <a:p>
          <a:endParaRPr lang="el-GR"/>
        </a:p>
      </dgm:t>
    </dgm:pt>
    <dgm:pt modelId="{6C7EBCFB-AF17-4B94-BEE0-7E4D28024156}" type="pres">
      <dgm:prSet presAssocID="{E5772890-7B88-4248-82B3-09D7096763F2}" presName="parentText" presStyleLbl="node1" presStyleIdx="3" presStyleCnt="7" custScaleX="150037">
        <dgm:presLayoutVars>
          <dgm:chMax val="0"/>
          <dgm:bulletEnabled val="1"/>
        </dgm:presLayoutVars>
      </dgm:prSet>
      <dgm:spPr/>
      <dgm:t>
        <a:bodyPr/>
        <a:lstStyle/>
        <a:p>
          <a:endParaRPr lang="el-GR"/>
        </a:p>
      </dgm:t>
    </dgm:pt>
    <dgm:pt modelId="{C610B363-7D5A-4252-B449-0235DEEED50A}" type="pres">
      <dgm:prSet presAssocID="{E5772890-7B88-4248-82B3-09D7096763F2}" presName="negativeSpace" presStyleCnt="0"/>
      <dgm:spPr/>
    </dgm:pt>
    <dgm:pt modelId="{0A215557-E007-4124-921D-35C6831BAC33}" type="pres">
      <dgm:prSet presAssocID="{E5772890-7B88-4248-82B3-09D7096763F2}" presName="childText" presStyleLbl="conFgAcc1" presStyleIdx="3" presStyleCnt="7">
        <dgm:presLayoutVars>
          <dgm:bulletEnabled val="1"/>
        </dgm:presLayoutVars>
      </dgm:prSet>
      <dgm:spPr/>
    </dgm:pt>
    <dgm:pt modelId="{B7C352D6-23FF-4327-ADED-F3181114CF9B}" type="pres">
      <dgm:prSet presAssocID="{4B485BC8-812C-4A51-A8CA-0A68BBD76C54}" presName="spaceBetweenRectangles" presStyleCnt="0"/>
      <dgm:spPr/>
    </dgm:pt>
    <dgm:pt modelId="{C10286E5-75B6-4723-81FE-82E0C789BA4C}" type="pres">
      <dgm:prSet presAssocID="{8FEDD725-7632-4BD4-A545-D53211027B8E}" presName="parentLin" presStyleCnt="0"/>
      <dgm:spPr/>
    </dgm:pt>
    <dgm:pt modelId="{8E49AAD4-8EE5-4266-8ADE-0142125649C3}" type="pres">
      <dgm:prSet presAssocID="{8FEDD725-7632-4BD4-A545-D53211027B8E}" presName="parentLeftMargin" presStyleLbl="node1" presStyleIdx="3" presStyleCnt="7"/>
      <dgm:spPr/>
      <dgm:t>
        <a:bodyPr/>
        <a:lstStyle/>
        <a:p>
          <a:endParaRPr lang="el-GR"/>
        </a:p>
      </dgm:t>
    </dgm:pt>
    <dgm:pt modelId="{A85C2A51-F8B2-4AE6-8D81-84862C6AE9DB}" type="pres">
      <dgm:prSet presAssocID="{8FEDD725-7632-4BD4-A545-D53211027B8E}" presName="parentText" presStyleLbl="node1" presStyleIdx="4" presStyleCnt="7" custScaleX="142857">
        <dgm:presLayoutVars>
          <dgm:chMax val="0"/>
          <dgm:bulletEnabled val="1"/>
        </dgm:presLayoutVars>
      </dgm:prSet>
      <dgm:spPr/>
      <dgm:t>
        <a:bodyPr/>
        <a:lstStyle/>
        <a:p>
          <a:endParaRPr lang="el-GR"/>
        </a:p>
      </dgm:t>
    </dgm:pt>
    <dgm:pt modelId="{376D83D3-DC0A-4512-8BB5-3B563A09D420}" type="pres">
      <dgm:prSet presAssocID="{8FEDD725-7632-4BD4-A545-D53211027B8E}" presName="negativeSpace" presStyleCnt="0"/>
      <dgm:spPr/>
    </dgm:pt>
    <dgm:pt modelId="{93C963F5-8A69-4943-83FC-3282F4911D8E}" type="pres">
      <dgm:prSet presAssocID="{8FEDD725-7632-4BD4-A545-D53211027B8E}" presName="childText" presStyleLbl="conFgAcc1" presStyleIdx="4" presStyleCnt="7">
        <dgm:presLayoutVars>
          <dgm:bulletEnabled val="1"/>
        </dgm:presLayoutVars>
      </dgm:prSet>
      <dgm:spPr/>
    </dgm:pt>
    <dgm:pt modelId="{13DDCE37-5D17-4453-B39D-90B774730A72}" type="pres">
      <dgm:prSet presAssocID="{9F01C6DC-A965-42B6-AA0C-904976CB88F9}" presName="spaceBetweenRectangles" presStyleCnt="0"/>
      <dgm:spPr/>
    </dgm:pt>
    <dgm:pt modelId="{1C0AD13B-1560-4608-96C9-B29F2E041BDE}" type="pres">
      <dgm:prSet presAssocID="{84D4BE84-7E66-45D0-8EB0-C39A727CE6E4}" presName="parentLin" presStyleCnt="0"/>
      <dgm:spPr/>
    </dgm:pt>
    <dgm:pt modelId="{004A3DC0-3BBB-4184-93E7-DCE7C30B1921}" type="pres">
      <dgm:prSet presAssocID="{84D4BE84-7E66-45D0-8EB0-C39A727CE6E4}" presName="parentLeftMargin" presStyleLbl="node1" presStyleIdx="4" presStyleCnt="7"/>
      <dgm:spPr/>
      <dgm:t>
        <a:bodyPr/>
        <a:lstStyle/>
        <a:p>
          <a:endParaRPr lang="el-GR"/>
        </a:p>
      </dgm:t>
    </dgm:pt>
    <dgm:pt modelId="{E49BB133-EF25-4D13-893B-6CBBD6E41B85}" type="pres">
      <dgm:prSet presAssocID="{84D4BE84-7E66-45D0-8EB0-C39A727CE6E4}" presName="parentText" presStyleLbl="node1" presStyleIdx="5" presStyleCnt="7" custScaleX="150037">
        <dgm:presLayoutVars>
          <dgm:chMax val="0"/>
          <dgm:bulletEnabled val="1"/>
        </dgm:presLayoutVars>
      </dgm:prSet>
      <dgm:spPr/>
      <dgm:t>
        <a:bodyPr/>
        <a:lstStyle/>
        <a:p>
          <a:endParaRPr lang="el-GR"/>
        </a:p>
      </dgm:t>
    </dgm:pt>
    <dgm:pt modelId="{5A786B5E-ED09-43C7-8147-80407FBC78C8}" type="pres">
      <dgm:prSet presAssocID="{84D4BE84-7E66-45D0-8EB0-C39A727CE6E4}" presName="negativeSpace" presStyleCnt="0"/>
      <dgm:spPr/>
    </dgm:pt>
    <dgm:pt modelId="{7C102A86-B27A-4CA7-A23C-783314F1167A}" type="pres">
      <dgm:prSet presAssocID="{84D4BE84-7E66-45D0-8EB0-C39A727CE6E4}" presName="childText" presStyleLbl="conFgAcc1" presStyleIdx="5" presStyleCnt="7">
        <dgm:presLayoutVars>
          <dgm:bulletEnabled val="1"/>
        </dgm:presLayoutVars>
      </dgm:prSet>
      <dgm:spPr/>
    </dgm:pt>
    <dgm:pt modelId="{C0FD2785-E3F7-4664-A953-C31F9D814D55}" type="pres">
      <dgm:prSet presAssocID="{34FEDA9A-8E98-4348-90C5-25B6995A54EA}" presName="spaceBetweenRectangles" presStyleCnt="0"/>
      <dgm:spPr/>
    </dgm:pt>
    <dgm:pt modelId="{2DC2ECA6-AE82-4ED9-B480-9D5187E7B4B4}" type="pres">
      <dgm:prSet presAssocID="{635A7017-FCE8-4C7B-B803-D52900B7BC36}" presName="parentLin" presStyleCnt="0"/>
      <dgm:spPr/>
    </dgm:pt>
    <dgm:pt modelId="{74E5482B-9249-4B31-8C80-CFF429A5AC4C}" type="pres">
      <dgm:prSet presAssocID="{635A7017-FCE8-4C7B-B803-D52900B7BC36}" presName="parentLeftMargin" presStyleLbl="node1" presStyleIdx="5" presStyleCnt="7"/>
      <dgm:spPr/>
      <dgm:t>
        <a:bodyPr/>
        <a:lstStyle/>
        <a:p>
          <a:endParaRPr lang="el-GR"/>
        </a:p>
      </dgm:t>
    </dgm:pt>
    <dgm:pt modelId="{F906181B-AB49-47E9-91A1-5B6A14B880FA}" type="pres">
      <dgm:prSet presAssocID="{635A7017-FCE8-4C7B-B803-D52900B7BC36}" presName="parentText" presStyleLbl="node1" presStyleIdx="6" presStyleCnt="7" custScaleX="149498">
        <dgm:presLayoutVars>
          <dgm:chMax val="0"/>
          <dgm:bulletEnabled val="1"/>
        </dgm:presLayoutVars>
      </dgm:prSet>
      <dgm:spPr/>
      <dgm:t>
        <a:bodyPr/>
        <a:lstStyle/>
        <a:p>
          <a:endParaRPr lang="el-GR"/>
        </a:p>
      </dgm:t>
    </dgm:pt>
    <dgm:pt modelId="{3A50BF75-2A7B-4FFB-B3AA-602C71843D20}" type="pres">
      <dgm:prSet presAssocID="{635A7017-FCE8-4C7B-B803-D52900B7BC36}" presName="negativeSpace" presStyleCnt="0"/>
      <dgm:spPr/>
    </dgm:pt>
    <dgm:pt modelId="{FBD13F59-F550-4727-9715-BFDFD684FBDF}" type="pres">
      <dgm:prSet presAssocID="{635A7017-FCE8-4C7B-B803-D52900B7BC36}" presName="childText" presStyleLbl="conFgAcc1" presStyleIdx="6" presStyleCnt="7">
        <dgm:presLayoutVars>
          <dgm:bulletEnabled val="1"/>
        </dgm:presLayoutVars>
      </dgm:prSet>
      <dgm:spPr/>
    </dgm:pt>
  </dgm:ptLst>
  <dgm:cxnLst>
    <dgm:cxn modelId="{B7698A29-1E0E-4C2B-BF1D-EBFBCA4D9E87}" srcId="{B2048AA3-65DB-4411-BD24-0C3A25648B29}" destId="{E5772890-7B88-4248-82B3-09D7096763F2}" srcOrd="3" destOrd="0" parTransId="{071BE08D-DB80-4296-8205-26A4C72AF36D}" sibTransId="{4B485BC8-812C-4A51-A8CA-0A68BBD76C54}"/>
    <dgm:cxn modelId="{50884514-D9B2-4C78-B809-4023B0A5435D}" srcId="{B2048AA3-65DB-4411-BD24-0C3A25648B29}" destId="{84D4BE84-7E66-45D0-8EB0-C39A727CE6E4}" srcOrd="5" destOrd="0" parTransId="{986AE2AF-6E82-43C5-9BB3-E473EC10FFF8}" sibTransId="{34FEDA9A-8E98-4348-90C5-25B6995A54EA}"/>
    <dgm:cxn modelId="{EAC70D34-8B64-4791-B40D-D90FF2FD08B2}" srcId="{B2048AA3-65DB-4411-BD24-0C3A25648B29}" destId="{635A7017-FCE8-4C7B-B803-D52900B7BC36}" srcOrd="6" destOrd="0" parTransId="{398EEBF7-84F4-424D-97E7-C5B177DCBDC7}" sibTransId="{416F8477-C828-4903-8380-B038FB58A2FC}"/>
    <dgm:cxn modelId="{85E5B482-DF2B-49C1-A628-30D33FEB72F8}" type="presOf" srcId="{84D4BE84-7E66-45D0-8EB0-C39A727CE6E4}" destId="{004A3DC0-3BBB-4184-93E7-DCE7C30B1921}" srcOrd="0" destOrd="0" presId="urn:microsoft.com/office/officeart/2005/8/layout/list1"/>
    <dgm:cxn modelId="{092E6B4E-85B7-4F5E-808D-AD92DCFC2BCF}" type="presOf" srcId="{A6FFFCD5-42FD-4352-AE95-7CBEEA11DDC4}" destId="{C752FDDB-795E-4269-8B08-6B986D8BB229}" srcOrd="1" destOrd="0" presId="urn:microsoft.com/office/officeart/2005/8/layout/list1"/>
    <dgm:cxn modelId="{14F889AC-AD97-42F1-94C7-010BC29B21DC}" srcId="{B2048AA3-65DB-4411-BD24-0C3A25648B29}" destId="{395ECBBD-7D70-45D0-A05A-6AF0993DC96B}" srcOrd="2" destOrd="0" parTransId="{4693D0E5-5423-49B4-A69C-B03FF4B55620}" sibTransId="{F849022C-99F2-49A2-B8D1-A587A9F0BFF8}"/>
    <dgm:cxn modelId="{C442418C-7B37-41E7-B132-FB19B77BE8B0}" type="presOf" srcId="{D7A7D3BA-44A8-4193-B53B-04B46FC9C2AC}" destId="{14736BB3-998A-42F6-8E00-51D180790B46}" srcOrd="0" destOrd="0" presId="urn:microsoft.com/office/officeart/2005/8/layout/list1"/>
    <dgm:cxn modelId="{E1FDB246-B0F3-48E7-9977-6B5DE69FF7F4}" type="presOf" srcId="{8FEDD725-7632-4BD4-A545-D53211027B8E}" destId="{8E49AAD4-8EE5-4266-8ADE-0142125649C3}" srcOrd="0" destOrd="0" presId="urn:microsoft.com/office/officeart/2005/8/layout/list1"/>
    <dgm:cxn modelId="{06A0F866-4D26-4759-994F-BFD0DB6B138D}" type="presOf" srcId="{8FEDD725-7632-4BD4-A545-D53211027B8E}" destId="{A85C2A51-F8B2-4AE6-8D81-84862C6AE9DB}" srcOrd="1" destOrd="0" presId="urn:microsoft.com/office/officeart/2005/8/layout/list1"/>
    <dgm:cxn modelId="{BB5C302A-7A7E-4425-BE0E-27A9FA4C4790}" type="presOf" srcId="{D7A7D3BA-44A8-4193-B53B-04B46FC9C2AC}" destId="{B8359AAD-F642-4CE5-AAC1-1468AAA92142}" srcOrd="1" destOrd="0" presId="urn:microsoft.com/office/officeart/2005/8/layout/list1"/>
    <dgm:cxn modelId="{D2AE43D1-DFA5-4021-A739-8AC11BDE2504}" srcId="{B2048AA3-65DB-4411-BD24-0C3A25648B29}" destId="{D7A7D3BA-44A8-4193-B53B-04B46FC9C2AC}" srcOrd="0" destOrd="0" parTransId="{B727B889-18BC-48FA-94BD-697B2AB2C7FA}" sibTransId="{AB2FA586-4E73-47AD-83AD-4C4D9D45E683}"/>
    <dgm:cxn modelId="{B6D9422C-6EAF-4AB3-B191-9CD17ECCE0EF}" type="presOf" srcId="{635A7017-FCE8-4C7B-B803-D52900B7BC36}" destId="{F906181B-AB49-47E9-91A1-5B6A14B880FA}" srcOrd="1" destOrd="0" presId="urn:microsoft.com/office/officeart/2005/8/layout/list1"/>
    <dgm:cxn modelId="{362BBF3B-2740-4455-B96E-2E10E24BFFA2}" type="presOf" srcId="{395ECBBD-7D70-45D0-A05A-6AF0993DC96B}" destId="{9405D422-F734-4C2D-B1CE-5733FD66C43F}" srcOrd="1" destOrd="0" presId="urn:microsoft.com/office/officeart/2005/8/layout/list1"/>
    <dgm:cxn modelId="{AC711A69-AC78-4C42-B9AD-5626B4BE3709}" type="presOf" srcId="{635A7017-FCE8-4C7B-B803-D52900B7BC36}" destId="{74E5482B-9249-4B31-8C80-CFF429A5AC4C}" srcOrd="0" destOrd="0" presId="urn:microsoft.com/office/officeart/2005/8/layout/list1"/>
    <dgm:cxn modelId="{85C1CF1E-31B5-4AFD-AFEB-215157EA3A8A}" type="presOf" srcId="{B2048AA3-65DB-4411-BD24-0C3A25648B29}" destId="{4CE2B166-E410-43AC-BF80-BA0DEA4E4240}" srcOrd="0" destOrd="0" presId="urn:microsoft.com/office/officeart/2005/8/layout/list1"/>
    <dgm:cxn modelId="{EB107B24-F1B1-4369-B0B9-193CEAB2F798}" type="presOf" srcId="{E5772890-7B88-4248-82B3-09D7096763F2}" destId="{CFF6205D-F28D-464D-A2A3-62EF3A204CE8}" srcOrd="0" destOrd="0" presId="urn:microsoft.com/office/officeart/2005/8/layout/list1"/>
    <dgm:cxn modelId="{7C1D08EC-DA30-4A3A-ADCC-AEA25FEE6685}" type="presOf" srcId="{E5772890-7B88-4248-82B3-09D7096763F2}" destId="{6C7EBCFB-AF17-4B94-BEE0-7E4D28024156}" srcOrd="1" destOrd="0" presId="urn:microsoft.com/office/officeart/2005/8/layout/list1"/>
    <dgm:cxn modelId="{A933EC2B-7746-466C-8D1A-7C887B281061}" type="presOf" srcId="{84D4BE84-7E66-45D0-8EB0-C39A727CE6E4}" destId="{E49BB133-EF25-4D13-893B-6CBBD6E41B85}" srcOrd="1" destOrd="0" presId="urn:microsoft.com/office/officeart/2005/8/layout/list1"/>
    <dgm:cxn modelId="{44CED5FB-5C08-45FE-97C0-ED83D63E7C28}" srcId="{B2048AA3-65DB-4411-BD24-0C3A25648B29}" destId="{8FEDD725-7632-4BD4-A545-D53211027B8E}" srcOrd="4" destOrd="0" parTransId="{39D6FB58-43E6-452A-A93C-4A9654BACE49}" sibTransId="{9F01C6DC-A965-42B6-AA0C-904976CB88F9}"/>
    <dgm:cxn modelId="{20703304-E367-4198-B4A9-094F38B2232D}" type="presOf" srcId="{395ECBBD-7D70-45D0-A05A-6AF0993DC96B}" destId="{EAC7C3A9-3EDE-4DF3-9DCB-A153ABF525B9}" srcOrd="0" destOrd="0" presId="urn:microsoft.com/office/officeart/2005/8/layout/list1"/>
    <dgm:cxn modelId="{A5DB41AD-82EC-416D-9C1A-9C9391731793}" srcId="{B2048AA3-65DB-4411-BD24-0C3A25648B29}" destId="{A6FFFCD5-42FD-4352-AE95-7CBEEA11DDC4}" srcOrd="1" destOrd="0" parTransId="{54D3DC32-E56E-40C9-89B9-4072A94B5E9A}" sibTransId="{6AF2FA3C-DB72-43AA-B7F6-74E44AD41EC8}"/>
    <dgm:cxn modelId="{FEF1CE24-7D26-4CBC-A938-E9C0D5B15DE0}" type="presOf" srcId="{A6FFFCD5-42FD-4352-AE95-7CBEEA11DDC4}" destId="{EA9F693A-AA4D-4E27-A1CA-8167CFF6BE09}" srcOrd="0" destOrd="0" presId="urn:microsoft.com/office/officeart/2005/8/layout/list1"/>
    <dgm:cxn modelId="{F58C4EBE-95E4-4C0C-81B4-2E13B37CCD16}" type="presParOf" srcId="{4CE2B166-E410-43AC-BF80-BA0DEA4E4240}" destId="{F9AF9B64-F0F6-4EB7-A11A-2C044BB62B7F}" srcOrd="0" destOrd="0" presId="urn:microsoft.com/office/officeart/2005/8/layout/list1"/>
    <dgm:cxn modelId="{99208E5E-6C62-44EB-B84E-2A9E75D76B59}" type="presParOf" srcId="{F9AF9B64-F0F6-4EB7-A11A-2C044BB62B7F}" destId="{14736BB3-998A-42F6-8E00-51D180790B46}" srcOrd="0" destOrd="0" presId="urn:microsoft.com/office/officeart/2005/8/layout/list1"/>
    <dgm:cxn modelId="{4A10F951-61C2-4196-AC23-A7DCFD9F2873}" type="presParOf" srcId="{F9AF9B64-F0F6-4EB7-A11A-2C044BB62B7F}" destId="{B8359AAD-F642-4CE5-AAC1-1468AAA92142}" srcOrd="1" destOrd="0" presId="urn:microsoft.com/office/officeart/2005/8/layout/list1"/>
    <dgm:cxn modelId="{6A3650CF-8AD5-47B2-A583-7DDC27E00085}" type="presParOf" srcId="{4CE2B166-E410-43AC-BF80-BA0DEA4E4240}" destId="{C37F6018-9955-433B-9EF5-ACC534576D11}" srcOrd="1" destOrd="0" presId="urn:microsoft.com/office/officeart/2005/8/layout/list1"/>
    <dgm:cxn modelId="{56E87766-1208-4DBF-9795-20266F57630A}" type="presParOf" srcId="{4CE2B166-E410-43AC-BF80-BA0DEA4E4240}" destId="{C446CAF8-92E0-4B93-93E5-E56062200277}" srcOrd="2" destOrd="0" presId="urn:microsoft.com/office/officeart/2005/8/layout/list1"/>
    <dgm:cxn modelId="{1609A087-9958-4AB8-945E-C3A63EC4A27C}" type="presParOf" srcId="{4CE2B166-E410-43AC-BF80-BA0DEA4E4240}" destId="{130CDD6E-C121-4835-A86B-5FF120AD21B8}" srcOrd="3" destOrd="0" presId="urn:microsoft.com/office/officeart/2005/8/layout/list1"/>
    <dgm:cxn modelId="{F27D5D3B-92E7-412E-8AF2-AF9AA34EF9A6}" type="presParOf" srcId="{4CE2B166-E410-43AC-BF80-BA0DEA4E4240}" destId="{D91C64F0-ED8C-40CE-BAD7-43C5E0C3B113}" srcOrd="4" destOrd="0" presId="urn:microsoft.com/office/officeart/2005/8/layout/list1"/>
    <dgm:cxn modelId="{53B13E41-6BAB-4B97-AAFE-76CEF9F04E2F}" type="presParOf" srcId="{D91C64F0-ED8C-40CE-BAD7-43C5E0C3B113}" destId="{EA9F693A-AA4D-4E27-A1CA-8167CFF6BE09}" srcOrd="0" destOrd="0" presId="urn:microsoft.com/office/officeart/2005/8/layout/list1"/>
    <dgm:cxn modelId="{7FAE3089-4A2B-41F8-B8F3-7C4FD541A354}" type="presParOf" srcId="{D91C64F0-ED8C-40CE-BAD7-43C5E0C3B113}" destId="{C752FDDB-795E-4269-8B08-6B986D8BB229}" srcOrd="1" destOrd="0" presId="urn:microsoft.com/office/officeart/2005/8/layout/list1"/>
    <dgm:cxn modelId="{9497E9F9-82CE-4EB7-8054-17ACE2C4733D}" type="presParOf" srcId="{4CE2B166-E410-43AC-BF80-BA0DEA4E4240}" destId="{16745518-C49B-4C3B-923A-1512381CAA49}" srcOrd="5" destOrd="0" presId="urn:microsoft.com/office/officeart/2005/8/layout/list1"/>
    <dgm:cxn modelId="{B3FD9EA9-C750-4537-820D-7D3F22E26CD5}" type="presParOf" srcId="{4CE2B166-E410-43AC-BF80-BA0DEA4E4240}" destId="{D48042E5-C0A5-476B-B09E-AF3E4731561A}" srcOrd="6" destOrd="0" presId="urn:microsoft.com/office/officeart/2005/8/layout/list1"/>
    <dgm:cxn modelId="{368A9A16-613A-4235-98D2-F8FF663DA3BF}" type="presParOf" srcId="{4CE2B166-E410-43AC-BF80-BA0DEA4E4240}" destId="{F0F01AD5-55EC-4D8C-A63C-95B37413C9B2}" srcOrd="7" destOrd="0" presId="urn:microsoft.com/office/officeart/2005/8/layout/list1"/>
    <dgm:cxn modelId="{B4EB0E95-B18D-4CF2-943E-E374D2DCC48C}" type="presParOf" srcId="{4CE2B166-E410-43AC-BF80-BA0DEA4E4240}" destId="{8F1AA32E-DF83-41E9-BEB5-0B3A0B71C663}" srcOrd="8" destOrd="0" presId="urn:microsoft.com/office/officeart/2005/8/layout/list1"/>
    <dgm:cxn modelId="{3F1FC399-F48C-486C-871A-A192A88F85C8}" type="presParOf" srcId="{8F1AA32E-DF83-41E9-BEB5-0B3A0B71C663}" destId="{EAC7C3A9-3EDE-4DF3-9DCB-A153ABF525B9}" srcOrd="0" destOrd="0" presId="urn:microsoft.com/office/officeart/2005/8/layout/list1"/>
    <dgm:cxn modelId="{4D3550DD-4978-4758-9788-47F73C633903}" type="presParOf" srcId="{8F1AA32E-DF83-41E9-BEB5-0B3A0B71C663}" destId="{9405D422-F734-4C2D-B1CE-5733FD66C43F}" srcOrd="1" destOrd="0" presId="urn:microsoft.com/office/officeart/2005/8/layout/list1"/>
    <dgm:cxn modelId="{163CAD2F-7848-4058-AAF3-D17A41D101F3}" type="presParOf" srcId="{4CE2B166-E410-43AC-BF80-BA0DEA4E4240}" destId="{D68E5060-B3AE-494B-B615-F7ED0D4DEDA2}" srcOrd="9" destOrd="0" presId="urn:microsoft.com/office/officeart/2005/8/layout/list1"/>
    <dgm:cxn modelId="{7C2B1606-5655-48D7-9CB8-DF5A4F15AB7D}" type="presParOf" srcId="{4CE2B166-E410-43AC-BF80-BA0DEA4E4240}" destId="{90BF45E4-65C5-41FF-8844-2AE438DFB008}" srcOrd="10" destOrd="0" presId="urn:microsoft.com/office/officeart/2005/8/layout/list1"/>
    <dgm:cxn modelId="{E3F967D0-169E-49A9-96AE-736B52D54154}" type="presParOf" srcId="{4CE2B166-E410-43AC-BF80-BA0DEA4E4240}" destId="{70134E66-B611-40A6-8719-42A55E0E769A}" srcOrd="11" destOrd="0" presId="urn:microsoft.com/office/officeart/2005/8/layout/list1"/>
    <dgm:cxn modelId="{CF71D2B2-A33A-48B3-8538-9DE621E5F57A}" type="presParOf" srcId="{4CE2B166-E410-43AC-BF80-BA0DEA4E4240}" destId="{4EC5E2FB-241F-4CF4-A7AE-CDA89A4D18BB}" srcOrd="12" destOrd="0" presId="urn:microsoft.com/office/officeart/2005/8/layout/list1"/>
    <dgm:cxn modelId="{AC913834-1C69-4ACC-AFA2-6B040B97248C}" type="presParOf" srcId="{4EC5E2FB-241F-4CF4-A7AE-CDA89A4D18BB}" destId="{CFF6205D-F28D-464D-A2A3-62EF3A204CE8}" srcOrd="0" destOrd="0" presId="urn:microsoft.com/office/officeart/2005/8/layout/list1"/>
    <dgm:cxn modelId="{266DCFD7-BF92-4829-8863-35E2AE375972}" type="presParOf" srcId="{4EC5E2FB-241F-4CF4-A7AE-CDA89A4D18BB}" destId="{6C7EBCFB-AF17-4B94-BEE0-7E4D28024156}" srcOrd="1" destOrd="0" presId="urn:microsoft.com/office/officeart/2005/8/layout/list1"/>
    <dgm:cxn modelId="{D9D50636-0378-4686-9388-48721F4D4587}" type="presParOf" srcId="{4CE2B166-E410-43AC-BF80-BA0DEA4E4240}" destId="{C610B363-7D5A-4252-B449-0235DEEED50A}" srcOrd="13" destOrd="0" presId="urn:microsoft.com/office/officeart/2005/8/layout/list1"/>
    <dgm:cxn modelId="{3427CCF4-94B1-475F-8561-724E33B8D0E6}" type="presParOf" srcId="{4CE2B166-E410-43AC-BF80-BA0DEA4E4240}" destId="{0A215557-E007-4124-921D-35C6831BAC33}" srcOrd="14" destOrd="0" presId="urn:microsoft.com/office/officeart/2005/8/layout/list1"/>
    <dgm:cxn modelId="{88A44402-ED0C-479E-8864-63FE61BB2FA3}" type="presParOf" srcId="{4CE2B166-E410-43AC-BF80-BA0DEA4E4240}" destId="{B7C352D6-23FF-4327-ADED-F3181114CF9B}" srcOrd="15" destOrd="0" presId="urn:microsoft.com/office/officeart/2005/8/layout/list1"/>
    <dgm:cxn modelId="{11016F8E-938C-4707-A15B-92E37F47AFCD}" type="presParOf" srcId="{4CE2B166-E410-43AC-BF80-BA0DEA4E4240}" destId="{C10286E5-75B6-4723-81FE-82E0C789BA4C}" srcOrd="16" destOrd="0" presId="urn:microsoft.com/office/officeart/2005/8/layout/list1"/>
    <dgm:cxn modelId="{28AA78F0-E3A0-4F4A-A6F6-4B9CA854D75E}" type="presParOf" srcId="{C10286E5-75B6-4723-81FE-82E0C789BA4C}" destId="{8E49AAD4-8EE5-4266-8ADE-0142125649C3}" srcOrd="0" destOrd="0" presId="urn:microsoft.com/office/officeart/2005/8/layout/list1"/>
    <dgm:cxn modelId="{1132FBDB-A37A-4D28-87DC-0CE27FCE4AE5}" type="presParOf" srcId="{C10286E5-75B6-4723-81FE-82E0C789BA4C}" destId="{A85C2A51-F8B2-4AE6-8D81-84862C6AE9DB}" srcOrd="1" destOrd="0" presId="urn:microsoft.com/office/officeart/2005/8/layout/list1"/>
    <dgm:cxn modelId="{28DA0DB7-68EC-4674-A32B-0BE6C1053EB8}" type="presParOf" srcId="{4CE2B166-E410-43AC-BF80-BA0DEA4E4240}" destId="{376D83D3-DC0A-4512-8BB5-3B563A09D420}" srcOrd="17" destOrd="0" presId="urn:microsoft.com/office/officeart/2005/8/layout/list1"/>
    <dgm:cxn modelId="{2B3541AC-1BFB-411E-A541-239EFD716106}" type="presParOf" srcId="{4CE2B166-E410-43AC-BF80-BA0DEA4E4240}" destId="{93C963F5-8A69-4943-83FC-3282F4911D8E}" srcOrd="18" destOrd="0" presId="urn:microsoft.com/office/officeart/2005/8/layout/list1"/>
    <dgm:cxn modelId="{BA1811DF-E4F5-44D6-9BC6-1D4AAEA2B644}" type="presParOf" srcId="{4CE2B166-E410-43AC-BF80-BA0DEA4E4240}" destId="{13DDCE37-5D17-4453-B39D-90B774730A72}" srcOrd="19" destOrd="0" presId="urn:microsoft.com/office/officeart/2005/8/layout/list1"/>
    <dgm:cxn modelId="{40F84013-1783-4D7B-B5A3-D166D1272489}" type="presParOf" srcId="{4CE2B166-E410-43AC-BF80-BA0DEA4E4240}" destId="{1C0AD13B-1560-4608-96C9-B29F2E041BDE}" srcOrd="20" destOrd="0" presId="urn:microsoft.com/office/officeart/2005/8/layout/list1"/>
    <dgm:cxn modelId="{B981EC2A-89D3-4462-B5DC-0B40F38C6A0A}" type="presParOf" srcId="{1C0AD13B-1560-4608-96C9-B29F2E041BDE}" destId="{004A3DC0-3BBB-4184-93E7-DCE7C30B1921}" srcOrd="0" destOrd="0" presId="urn:microsoft.com/office/officeart/2005/8/layout/list1"/>
    <dgm:cxn modelId="{73E4685B-F36E-441B-B7FB-8B8E6D2E88AC}" type="presParOf" srcId="{1C0AD13B-1560-4608-96C9-B29F2E041BDE}" destId="{E49BB133-EF25-4D13-893B-6CBBD6E41B85}" srcOrd="1" destOrd="0" presId="urn:microsoft.com/office/officeart/2005/8/layout/list1"/>
    <dgm:cxn modelId="{73657A94-6AE5-4DF9-BDE1-CE3C06957966}" type="presParOf" srcId="{4CE2B166-E410-43AC-BF80-BA0DEA4E4240}" destId="{5A786B5E-ED09-43C7-8147-80407FBC78C8}" srcOrd="21" destOrd="0" presId="urn:microsoft.com/office/officeart/2005/8/layout/list1"/>
    <dgm:cxn modelId="{17C4FBF9-8076-4159-A2BC-354C96FB5835}" type="presParOf" srcId="{4CE2B166-E410-43AC-BF80-BA0DEA4E4240}" destId="{7C102A86-B27A-4CA7-A23C-783314F1167A}" srcOrd="22" destOrd="0" presId="urn:microsoft.com/office/officeart/2005/8/layout/list1"/>
    <dgm:cxn modelId="{9C1155FD-7DDB-47C3-90C3-6AE8A9FFE101}" type="presParOf" srcId="{4CE2B166-E410-43AC-BF80-BA0DEA4E4240}" destId="{C0FD2785-E3F7-4664-A953-C31F9D814D55}" srcOrd="23" destOrd="0" presId="urn:microsoft.com/office/officeart/2005/8/layout/list1"/>
    <dgm:cxn modelId="{CFC94652-6967-4F4D-8124-37F63F060CB1}" type="presParOf" srcId="{4CE2B166-E410-43AC-BF80-BA0DEA4E4240}" destId="{2DC2ECA6-AE82-4ED9-B480-9D5187E7B4B4}" srcOrd="24" destOrd="0" presId="urn:microsoft.com/office/officeart/2005/8/layout/list1"/>
    <dgm:cxn modelId="{B2739D5D-CDA9-45EB-A0E1-FEA82239A14D}" type="presParOf" srcId="{2DC2ECA6-AE82-4ED9-B480-9D5187E7B4B4}" destId="{74E5482B-9249-4B31-8C80-CFF429A5AC4C}" srcOrd="0" destOrd="0" presId="urn:microsoft.com/office/officeart/2005/8/layout/list1"/>
    <dgm:cxn modelId="{C697E7ED-072A-4787-B0E2-BB60A92A1712}" type="presParOf" srcId="{2DC2ECA6-AE82-4ED9-B480-9D5187E7B4B4}" destId="{F906181B-AB49-47E9-91A1-5B6A14B880FA}" srcOrd="1" destOrd="0" presId="urn:microsoft.com/office/officeart/2005/8/layout/list1"/>
    <dgm:cxn modelId="{FCC50F05-1BA4-42FA-99D7-1B69E9C53896}" type="presParOf" srcId="{4CE2B166-E410-43AC-BF80-BA0DEA4E4240}" destId="{3A50BF75-2A7B-4FFB-B3AA-602C71843D20}" srcOrd="25" destOrd="0" presId="urn:microsoft.com/office/officeart/2005/8/layout/list1"/>
    <dgm:cxn modelId="{F68B1BDA-B5F4-425B-9ABD-B04477291B38}" type="presParOf" srcId="{4CE2B166-E410-43AC-BF80-BA0DEA4E4240}" destId="{FBD13F59-F550-4727-9715-BFDFD684FBDF}" srcOrd="2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64A155-C74A-4ED5-9FCC-F22A8260268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l-GR"/>
        </a:p>
      </dgm:t>
    </dgm:pt>
    <dgm:pt modelId="{4DC190DC-D1F2-40F3-BA1C-83581EAD826B}">
      <dgm:prSet phldrT="[Κείμενο]"/>
      <dgm:spPr/>
      <dgm:t>
        <a:bodyPr/>
        <a:lstStyle/>
        <a:p>
          <a:r>
            <a:rPr lang="el-GR" b="1" dirty="0" smtClean="0">
              <a:solidFill>
                <a:srgbClr val="C00000"/>
              </a:solidFill>
            </a:rPr>
            <a:t>Οικονομικοί αντικειμενικοί στόχοι</a:t>
          </a:r>
          <a:endParaRPr lang="el-GR" b="1" dirty="0">
            <a:solidFill>
              <a:srgbClr val="C00000"/>
            </a:solidFill>
          </a:endParaRPr>
        </a:p>
      </dgm:t>
    </dgm:pt>
    <dgm:pt modelId="{6803E038-2DCC-4930-819B-67581A8836EF}" type="parTrans" cxnId="{D852ABD1-A2CD-4A56-874C-E7C5E104A5DD}">
      <dgm:prSet/>
      <dgm:spPr/>
      <dgm:t>
        <a:bodyPr/>
        <a:lstStyle/>
        <a:p>
          <a:endParaRPr lang="el-GR"/>
        </a:p>
      </dgm:t>
    </dgm:pt>
    <dgm:pt modelId="{8AA26359-A894-42B2-BC76-9DFB40666C9C}" type="sibTrans" cxnId="{D852ABD1-A2CD-4A56-874C-E7C5E104A5DD}">
      <dgm:prSet/>
      <dgm:spPr/>
      <dgm:t>
        <a:bodyPr/>
        <a:lstStyle/>
        <a:p>
          <a:endParaRPr lang="el-GR"/>
        </a:p>
      </dgm:t>
    </dgm:pt>
    <dgm:pt modelId="{3D80D76C-9D55-4301-9335-33B43E5EC06A}">
      <dgm:prSet phldrT="[Κείμενο]" custT="1"/>
      <dgm:spPr/>
      <dgm:t>
        <a:bodyPr/>
        <a:lstStyle/>
        <a:p>
          <a:pPr algn="l"/>
          <a:r>
            <a:rPr lang="el-GR" sz="1600" b="1" dirty="0" smtClean="0"/>
            <a:t>Ετήσια αύξηση κερδών 5%</a:t>
          </a:r>
          <a:endParaRPr lang="el-GR" sz="1600" b="1" dirty="0"/>
        </a:p>
      </dgm:t>
    </dgm:pt>
    <dgm:pt modelId="{D0F328BD-9A07-4486-AF6F-B6EFA85F1947}" type="parTrans" cxnId="{217C975E-C239-4D2B-9016-30FC5762D7F6}">
      <dgm:prSet/>
      <dgm:spPr/>
      <dgm:t>
        <a:bodyPr/>
        <a:lstStyle/>
        <a:p>
          <a:endParaRPr lang="el-GR"/>
        </a:p>
      </dgm:t>
    </dgm:pt>
    <dgm:pt modelId="{F0E4D257-A9D0-4164-AC21-07C5748B0B25}" type="sibTrans" cxnId="{217C975E-C239-4D2B-9016-30FC5762D7F6}">
      <dgm:prSet/>
      <dgm:spPr/>
      <dgm:t>
        <a:bodyPr/>
        <a:lstStyle/>
        <a:p>
          <a:endParaRPr lang="el-GR"/>
        </a:p>
      </dgm:t>
    </dgm:pt>
    <dgm:pt modelId="{1D82912E-45A1-4A7F-86B1-AF42610116F1}">
      <dgm:prSet phldrT="[Κείμενο]" custT="1"/>
      <dgm:spPr/>
      <dgm:t>
        <a:bodyPr/>
        <a:lstStyle/>
        <a:p>
          <a:pPr algn="l"/>
          <a:r>
            <a:rPr lang="el-GR" sz="1600" b="1" dirty="0" smtClean="0"/>
            <a:t>Ετήσιες αυξήσεις μερισμάτων 10%</a:t>
          </a:r>
          <a:endParaRPr lang="el-GR" sz="1600" b="1" dirty="0"/>
        </a:p>
      </dgm:t>
    </dgm:pt>
    <dgm:pt modelId="{FE76D469-4222-4101-BA3A-85A78B77A873}" type="parTrans" cxnId="{A5135B49-A53E-403D-BF34-BDC9A24B133A}">
      <dgm:prSet/>
      <dgm:spPr/>
      <dgm:t>
        <a:bodyPr/>
        <a:lstStyle/>
        <a:p>
          <a:endParaRPr lang="el-GR"/>
        </a:p>
      </dgm:t>
    </dgm:pt>
    <dgm:pt modelId="{A5A32995-CBB1-4745-9DDE-E1A3846A3F29}" type="sibTrans" cxnId="{A5135B49-A53E-403D-BF34-BDC9A24B133A}">
      <dgm:prSet/>
      <dgm:spPr/>
      <dgm:t>
        <a:bodyPr/>
        <a:lstStyle/>
        <a:p>
          <a:endParaRPr lang="el-GR"/>
        </a:p>
      </dgm:t>
    </dgm:pt>
    <dgm:pt modelId="{DFC1176B-6655-4ADF-ADE3-79A07E93BD4D}">
      <dgm:prSet phldrT="[Κείμενο]"/>
      <dgm:spPr/>
      <dgm:t>
        <a:bodyPr/>
        <a:lstStyle/>
        <a:p>
          <a:r>
            <a:rPr lang="el-GR" b="1" dirty="0" smtClean="0">
              <a:solidFill>
                <a:srgbClr val="C00000"/>
              </a:solidFill>
            </a:rPr>
            <a:t>Στρατηγικοί αντικειμενικοί στόχοι</a:t>
          </a:r>
          <a:endParaRPr lang="el-GR" b="1" dirty="0">
            <a:solidFill>
              <a:srgbClr val="C00000"/>
            </a:solidFill>
          </a:endParaRPr>
        </a:p>
      </dgm:t>
    </dgm:pt>
    <dgm:pt modelId="{FEEE2ABA-9F75-4E1A-8F31-373E8E4A5086}" type="parTrans" cxnId="{D722A04D-82FA-41E6-94C7-585EF173CA95}">
      <dgm:prSet/>
      <dgm:spPr/>
      <dgm:t>
        <a:bodyPr/>
        <a:lstStyle/>
        <a:p>
          <a:endParaRPr lang="el-GR"/>
        </a:p>
      </dgm:t>
    </dgm:pt>
    <dgm:pt modelId="{03759900-FD5C-433A-9477-B5ABE596C8C9}" type="sibTrans" cxnId="{D722A04D-82FA-41E6-94C7-585EF173CA95}">
      <dgm:prSet/>
      <dgm:spPr/>
      <dgm:t>
        <a:bodyPr/>
        <a:lstStyle/>
        <a:p>
          <a:endParaRPr lang="el-GR"/>
        </a:p>
      </dgm:t>
    </dgm:pt>
    <dgm:pt modelId="{156A9424-ABBA-4F99-99E2-E7AD17A66252}">
      <dgm:prSet phldrT="[Κείμενο]" custT="1"/>
      <dgm:spPr/>
      <dgm:t>
        <a:bodyPr/>
        <a:lstStyle/>
        <a:p>
          <a:r>
            <a:rPr lang="el-GR" sz="1600" b="1" dirty="0" smtClean="0"/>
            <a:t>Απόκτηση μεριδίου αγοράς 15%</a:t>
          </a:r>
          <a:endParaRPr lang="el-GR" sz="1600" b="1" dirty="0"/>
        </a:p>
      </dgm:t>
    </dgm:pt>
    <dgm:pt modelId="{51E26D65-173F-433A-9AB5-39CB5D1E5CC7}" type="parTrans" cxnId="{31896A96-EDAD-4A5C-BF06-3D00919A0640}">
      <dgm:prSet/>
      <dgm:spPr/>
      <dgm:t>
        <a:bodyPr/>
        <a:lstStyle/>
        <a:p>
          <a:endParaRPr lang="el-GR"/>
        </a:p>
      </dgm:t>
    </dgm:pt>
    <dgm:pt modelId="{E2858FE8-E081-419A-B7E1-5F5EF6C25E7B}" type="sibTrans" cxnId="{31896A96-EDAD-4A5C-BF06-3D00919A0640}">
      <dgm:prSet/>
      <dgm:spPr/>
      <dgm:t>
        <a:bodyPr/>
        <a:lstStyle/>
        <a:p>
          <a:endParaRPr lang="el-GR"/>
        </a:p>
      </dgm:t>
    </dgm:pt>
    <dgm:pt modelId="{4EBE052D-508E-4A0B-A950-984BF2C24F7A}">
      <dgm:prSet phldrT="[Κείμενο]" custT="1"/>
      <dgm:spPr/>
      <dgm:t>
        <a:bodyPr/>
        <a:lstStyle/>
        <a:p>
          <a:r>
            <a:rPr lang="el-GR" sz="1600" b="1" dirty="0" smtClean="0"/>
            <a:t>Δημιουργία γκάμας προϊόντων ανώτερης των ανταγωνιστών</a:t>
          </a:r>
          <a:endParaRPr lang="el-GR" sz="1600" b="1" dirty="0"/>
        </a:p>
      </dgm:t>
    </dgm:pt>
    <dgm:pt modelId="{2481BB5E-4D87-43FD-86FA-657696F0CAE5}" type="parTrans" cxnId="{61CB853E-F1F4-4C52-ADE9-3E6E8760F729}">
      <dgm:prSet/>
      <dgm:spPr/>
      <dgm:t>
        <a:bodyPr/>
        <a:lstStyle/>
        <a:p>
          <a:endParaRPr lang="el-GR"/>
        </a:p>
      </dgm:t>
    </dgm:pt>
    <dgm:pt modelId="{A3C12E28-739B-45F8-93DA-1107FD85B8E9}" type="sibTrans" cxnId="{61CB853E-F1F4-4C52-ADE9-3E6E8760F729}">
      <dgm:prSet/>
      <dgm:spPr/>
      <dgm:t>
        <a:bodyPr/>
        <a:lstStyle/>
        <a:p>
          <a:endParaRPr lang="el-GR"/>
        </a:p>
      </dgm:t>
    </dgm:pt>
    <dgm:pt modelId="{F9317FD2-69A5-433F-864C-25BE2E2D7B92}">
      <dgm:prSet phldrT="[Κείμενο]" custT="1"/>
      <dgm:spPr/>
      <dgm:t>
        <a:bodyPr/>
        <a:lstStyle/>
        <a:p>
          <a:pPr algn="l"/>
          <a:r>
            <a:rPr lang="el-GR" sz="1600" b="1" dirty="0" smtClean="0"/>
            <a:t>Ετήσια μείωση των λειτουργικών εξόδων 20%</a:t>
          </a:r>
          <a:endParaRPr lang="el-GR" sz="1600" b="1" dirty="0"/>
        </a:p>
      </dgm:t>
    </dgm:pt>
    <dgm:pt modelId="{031CEC47-7BC7-4012-956A-C20A042F8656}" type="parTrans" cxnId="{6D13813A-090A-41B7-997E-BDAF544C9DBD}">
      <dgm:prSet/>
      <dgm:spPr/>
      <dgm:t>
        <a:bodyPr/>
        <a:lstStyle/>
        <a:p>
          <a:endParaRPr lang="el-GR"/>
        </a:p>
      </dgm:t>
    </dgm:pt>
    <dgm:pt modelId="{81E914AF-1798-430B-A475-FD1217903F1E}" type="sibTrans" cxnId="{6D13813A-090A-41B7-997E-BDAF544C9DBD}">
      <dgm:prSet/>
      <dgm:spPr/>
      <dgm:t>
        <a:bodyPr/>
        <a:lstStyle/>
        <a:p>
          <a:endParaRPr lang="el-GR"/>
        </a:p>
      </dgm:t>
    </dgm:pt>
    <dgm:pt modelId="{9B9B6AF1-FA9E-4E6E-8007-B9E46A25954B}">
      <dgm:prSet phldrT="[Κείμενο]" custT="1"/>
      <dgm:spPr/>
      <dgm:t>
        <a:bodyPr/>
        <a:lstStyle/>
        <a:p>
          <a:pPr algn="l"/>
          <a:r>
            <a:rPr lang="el-GR" sz="1600" b="1" dirty="0" smtClean="0"/>
            <a:t>Ετήσια αύξηση της απόδοσης των ιδίων κεφαλαίων 3%</a:t>
          </a:r>
          <a:endParaRPr lang="el-GR" sz="1600" b="1" dirty="0"/>
        </a:p>
      </dgm:t>
    </dgm:pt>
    <dgm:pt modelId="{DE65C1BB-E781-4FAF-83A8-A03CD405B390}" type="parTrans" cxnId="{DC7A13B0-AE25-4AEB-8FA3-7FA243CA9D49}">
      <dgm:prSet/>
      <dgm:spPr/>
      <dgm:t>
        <a:bodyPr/>
        <a:lstStyle/>
        <a:p>
          <a:endParaRPr lang="el-GR"/>
        </a:p>
      </dgm:t>
    </dgm:pt>
    <dgm:pt modelId="{F365E15B-5260-4A0D-B9FD-8DDD313D54C8}" type="sibTrans" cxnId="{DC7A13B0-AE25-4AEB-8FA3-7FA243CA9D49}">
      <dgm:prSet/>
      <dgm:spPr/>
      <dgm:t>
        <a:bodyPr/>
        <a:lstStyle/>
        <a:p>
          <a:endParaRPr lang="el-GR"/>
        </a:p>
      </dgm:t>
    </dgm:pt>
    <dgm:pt modelId="{B2F53130-232A-4304-8FCE-4E51CE2502A9}">
      <dgm:prSet phldrT="[Κείμενο]" custT="1"/>
      <dgm:spPr/>
      <dgm:t>
        <a:bodyPr/>
        <a:lstStyle/>
        <a:p>
          <a:r>
            <a:rPr lang="el-GR" sz="1600" b="1" dirty="0" smtClean="0"/>
            <a:t>Απόκτηση κυρίαρχης θέσης όσον αφορά την τεχνολογία</a:t>
          </a:r>
          <a:endParaRPr lang="el-GR" sz="1600" b="1" dirty="0"/>
        </a:p>
      </dgm:t>
    </dgm:pt>
    <dgm:pt modelId="{A415C958-A4E7-4FB5-8235-9683BD97A9E1}" type="parTrans" cxnId="{ABE36347-D87A-46FD-986A-F311595B0EBA}">
      <dgm:prSet/>
      <dgm:spPr/>
      <dgm:t>
        <a:bodyPr/>
        <a:lstStyle/>
        <a:p>
          <a:endParaRPr lang="el-GR"/>
        </a:p>
      </dgm:t>
    </dgm:pt>
    <dgm:pt modelId="{7DA5979A-B628-4A1B-AF5B-6722EA3A255E}" type="sibTrans" cxnId="{ABE36347-D87A-46FD-986A-F311595B0EBA}">
      <dgm:prSet/>
      <dgm:spPr/>
      <dgm:t>
        <a:bodyPr/>
        <a:lstStyle/>
        <a:p>
          <a:endParaRPr lang="el-GR"/>
        </a:p>
      </dgm:t>
    </dgm:pt>
    <dgm:pt modelId="{4AF3E866-9783-49AB-ADD4-0960E8A57BFA}">
      <dgm:prSet phldrT="[Κείμενο]" custT="1"/>
      <dgm:spPr/>
      <dgm:t>
        <a:bodyPr/>
        <a:lstStyle/>
        <a:p>
          <a:r>
            <a:rPr lang="el-GR" sz="1600" b="1" dirty="0" smtClean="0"/>
            <a:t>Βελτίωση της θέσης που κατέχει η εταιρεία σε σχέση με την εταιρική κοινωνική της ευθύνη</a:t>
          </a:r>
          <a:endParaRPr lang="el-GR" sz="1600" b="1" dirty="0"/>
        </a:p>
      </dgm:t>
    </dgm:pt>
    <dgm:pt modelId="{C229417F-E914-431D-8BB0-93C446A131FE}" type="parTrans" cxnId="{9AA8A254-3598-4E55-BA32-6B3DC1FE2F14}">
      <dgm:prSet/>
      <dgm:spPr/>
      <dgm:t>
        <a:bodyPr/>
        <a:lstStyle/>
        <a:p>
          <a:endParaRPr lang="el-GR"/>
        </a:p>
      </dgm:t>
    </dgm:pt>
    <dgm:pt modelId="{F8422777-B7F3-4B63-AC75-A66B7B950BEC}" type="sibTrans" cxnId="{9AA8A254-3598-4E55-BA32-6B3DC1FE2F14}">
      <dgm:prSet/>
      <dgm:spPr/>
      <dgm:t>
        <a:bodyPr/>
        <a:lstStyle/>
        <a:p>
          <a:endParaRPr lang="el-GR"/>
        </a:p>
      </dgm:t>
    </dgm:pt>
    <dgm:pt modelId="{56B06DCA-F9CF-4572-A360-31897AB242C1}" type="pres">
      <dgm:prSet presAssocID="{F264A155-C74A-4ED5-9FCC-F22A82602682}" presName="Name0" presStyleCnt="0">
        <dgm:presLayoutVars>
          <dgm:dir/>
          <dgm:animLvl val="lvl"/>
          <dgm:resizeHandles val="exact"/>
        </dgm:presLayoutVars>
      </dgm:prSet>
      <dgm:spPr/>
      <dgm:t>
        <a:bodyPr/>
        <a:lstStyle/>
        <a:p>
          <a:endParaRPr lang="el-GR"/>
        </a:p>
      </dgm:t>
    </dgm:pt>
    <dgm:pt modelId="{BFD5C043-A522-4726-BC01-B448F9209463}" type="pres">
      <dgm:prSet presAssocID="{4DC190DC-D1F2-40F3-BA1C-83581EAD826B}" presName="composite" presStyleCnt="0"/>
      <dgm:spPr/>
    </dgm:pt>
    <dgm:pt modelId="{5FA1E0AF-551E-4A29-AE87-9B4A17013338}" type="pres">
      <dgm:prSet presAssocID="{4DC190DC-D1F2-40F3-BA1C-83581EAD826B}" presName="parTx" presStyleLbl="alignNode1" presStyleIdx="0" presStyleCnt="2">
        <dgm:presLayoutVars>
          <dgm:chMax val="0"/>
          <dgm:chPref val="0"/>
          <dgm:bulletEnabled val="1"/>
        </dgm:presLayoutVars>
      </dgm:prSet>
      <dgm:spPr/>
      <dgm:t>
        <a:bodyPr/>
        <a:lstStyle/>
        <a:p>
          <a:endParaRPr lang="el-GR"/>
        </a:p>
      </dgm:t>
    </dgm:pt>
    <dgm:pt modelId="{FCB60FAB-D0E8-4395-8650-5AD70738241A}" type="pres">
      <dgm:prSet presAssocID="{4DC190DC-D1F2-40F3-BA1C-83581EAD826B}" presName="desTx" presStyleLbl="alignAccFollowNode1" presStyleIdx="0" presStyleCnt="2">
        <dgm:presLayoutVars>
          <dgm:bulletEnabled val="1"/>
        </dgm:presLayoutVars>
      </dgm:prSet>
      <dgm:spPr/>
      <dgm:t>
        <a:bodyPr/>
        <a:lstStyle/>
        <a:p>
          <a:endParaRPr lang="el-GR"/>
        </a:p>
      </dgm:t>
    </dgm:pt>
    <dgm:pt modelId="{348BAA5E-8FFD-4FF0-94AC-B2D0B71B9CC9}" type="pres">
      <dgm:prSet presAssocID="{8AA26359-A894-42B2-BC76-9DFB40666C9C}" presName="space" presStyleCnt="0"/>
      <dgm:spPr/>
    </dgm:pt>
    <dgm:pt modelId="{9628C3DA-95AC-499E-BA2A-DD4805C4E19F}" type="pres">
      <dgm:prSet presAssocID="{DFC1176B-6655-4ADF-ADE3-79A07E93BD4D}" presName="composite" presStyleCnt="0"/>
      <dgm:spPr/>
    </dgm:pt>
    <dgm:pt modelId="{B4C674A8-8AAF-4ADC-959F-431D5CB86C65}" type="pres">
      <dgm:prSet presAssocID="{DFC1176B-6655-4ADF-ADE3-79A07E93BD4D}" presName="parTx" presStyleLbl="alignNode1" presStyleIdx="1" presStyleCnt="2">
        <dgm:presLayoutVars>
          <dgm:chMax val="0"/>
          <dgm:chPref val="0"/>
          <dgm:bulletEnabled val="1"/>
        </dgm:presLayoutVars>
      </dgm:prSet>
      <dgm:spPr/>
      <dgm:t>
        <a:bodyPr/>
        <a:lstStyle/>
        <a:p>
          <a:endParaRPr lang="el-GR"/>
        </a:p>
      </dgm:t>
    </dgm:pt>
    <dgm:pt modelId="{B03AFD6B-3D2D-44E1-B6E4-152BCE5EAE47}" type="pres">
      <dgm:prSet presAssocID="{DFC1176B-6655-4ADF-ADE3-79A07E93BD4D}" presName="desTx" presStyleLbl="alignAccFollowNode1" presStyleIdx="1" presStyleCnt="2">
        <dgm:presLayoutVars>
          <dgm:bulletEnabled val="1"/>
        </dgm:presLayoutVars>
      </dgm:prSet>
      <dgm:spPr/>
      <dgm:t>
        <a:bodyPr/>
        <a:lstStyle/>
        <a:p>
          <a:endParaRPr lang="el-GR"/>
        </a:p>
      </dgm:t>
    </dgm:pt>
  </dgm:ptLst>
  <dgm:cxnLst>
    <dgm:cxn modelId="{A18F59F9-1A3D-4469-B7FC-9BBF55DDDDA9}" type="presOf" srcId="{F264A155-C74A-4ED5-9FCC-F22A82602682}" destId="{56B06DCA-F9CF-4572-A360-31897AB242C1}" srcOrd="0" destOrd="0" presId="urn:microsoft.com/office/officeart/2005/8/layout/hList1"/>
    <dgm:cxn modelId="{702C97F8-42CD-47F9-8B21-FDDE881F9999}" type="presOf" srcId="{4AF3E866-9783-49AB-ADD4-0960E8A57BFA}" destId="{B03AFD6B-3D2D-44E1-B6E4-152BCE5EAE47}" srcOrd="0" destOrd="3" presId="urn:microsoft.com/office/officeart/2005/8/layout/hList1"/>
    <dgm:cxn modelId="{0C33E258-4F52-41A8-92E0-7530E2056B35}" type="presOf" srcId="{4DC190DC-D1F2-40F3-BA1C-83581EAD826B}" destId="{5FA1E0AF-551E-4A29-AE87-9B4A17013338}" srcOrd="0" destOrd="0" presId="urn:microsoft.com/office/officeart/2005/8/layout/hList1"/>
    <dgm:cxn modelId="{61CB853E-F1F4-4C52-ADE9-3E6E8760F729}" srcId="{DFC1176B-6655-4ADF-ADE3-79A07E93BD4D}" destId="{4EBE052D-508E-4A0B-A950-984BF2C24F7A}" srcOrd="1" destOrd="0" parTransId="{2481BB5E-4D87-43FD-86FA-657696F0CAE5}" sibTransId="{A3C12E28-739B-45F8-93DA-1107FD85B8E9}"/>
    <dgm:cxn modelId="{D5FF1E12-7B30-47E0-ACFF-17111B2FD3DC}" type="presOf" srcId="{156A9424-ABBA-4F99-99E2-E7AD17A66252}" destId="{B03AFD6B-3D2D-44E1-B6E4-152BCE5EAE47}" srcOrd="0" destOrd="0" presId="urn:microsoft.com/office/officeart/2005/8/layout/hList1"/>
    <dgm:cxn modelId="{CB758E70-5823-4551-88ED-C66CFD0117C6}" type="presOf" srcId="{DFC1176B-6655-4ADF-ADE3-79A07E93BD4D}" destId="{B4C674A8-8AAF-4ADC-959F-431D5CB86C65}" srcOrd="0" destOrd="0" presId="urn:microsoft.com/office/officeart/2005/8/layout/hList1"/>
    <dgm:cxn modelId="{31896A96-EDAD-4A5C-BF06-3D00919A0640}" srcId="{DFC1176B-6655-4ADF-ADE3-79A07E93BD4D}" destId="{156A9424-ABBA-4F99-99E2-E7AD17A66252}" srcOrd="0" destOrd="0" parTransId="{51E26D65-173F-433A-9AB5-39CB5D1E5CC7}" sibTransId="{E2858FE8-E081-419A-B7E1-5F5EF6C25E7B}"/>
    <dgm:cxn modelId="{ABE36347-D87A-46FD-986A-F311595B0EBA}" srcId="{DFC1176B-6655-4ADF-ADE3-79A07E93BD4D}" destId="{B2F53130-232A-4304-8FCE-4E51CE2502A9}" srcOrd="2" destOrd="0" parTransId="{A415C958-A4E7-4FB5-8235-9683BD97A9E1}" sibTransId="{7DA5979A-B628-4A1B-AF5B-6722EA3A255E}"/>
    <dgm:cxn modelId="{E8E6DD11-676F-4C80-910E-58E2EDB2A331}" type="presOf" srcId="{F9317FD2-69A5-433F-864C-25BE2E2D7B92}" destId="{FCB60FAB-D0E8-4395-8650-5AD70738241A}" srcOrd="0" destOrd="2" presId="urn:microsoft.com/office/officeart/2005/8/layout/hList1"/>
    <dgm:cxn modelId="{B71B1E62-2604-48C8-8DCE-7A68629E1799}" type="presOf" srcId="{1D82912E-45A1-4A7F-86B1-AF42610116F1}" destId="{FCB60FAB-D0E8-4395-8650-5AD70738241A}" srcOrd="0" destOrd="1" presId="urn:microsoft.com/office/officeart/2005/8/layout/hList1"/>
    <dgm:cxn modelId="{D852ABD1-A2CD-4A56-874C-E7C5E104A5DD}" srcId="{F264A155-C74A-4ED5-9FCC-F22A82602682}" destId="{4DC190DC-D1F2-40F3-BA1C-83581EAD826B}" srcOrd="0" destOrd="0" parTransId="{6803E038-2DCC-4930-819B-67581A8836EF}" sibTransId="{8AA26359-A894-42B2-BC76-9DFB40666C9C}"/>
    <dgm:cxn modelId="{9AA8A254-3598-4E55-BA32-6B3DC1FE2F14}" srcId="{DFC1176B-6655-4ADF-ADE3-79A07E93BD4D}" destId="{4AF3E866-9783-49AB-ADD4-0960E8A57BFA}" srcOrd="3" destOrd="0" parTransId="{C229417F-E914-431D-8BB0-93C446A131FE}" sibTransId="{F8422777-B7F3-4B63-AC75-A66B7B950BEC}"/>
    <dgm:cxn modelId="{FFEE61E2-4957-4F6C-AE51-7D333DA4D69F}" type="presOf" srcId="{9B9B6AF1-FA9E-4E6E-8007-B9E46A25954B}" destId="{FCB60FAB-D0E8-4395-8650-5AD70738241A}" srcOrd="0" destOrd="3" presId="urn:microsoft.com/office/officeart/2005/8/layout/hList1"/>
    <dgm:cxn modelId="{D722A04D-82FA-41E6-94C7-585EF173CA95}" srcId="{F264A155-C74A-4ED5-9FCC-F22A82602682}" destId="{DFC1176B-6655-4ADF-ADE3-79A07E93BD4D}" srcOrd="1" destOrd="0" parTransId="{FEEE2ABA-9F75-4E1A-8F31-373E8E4A5086}" sibTransId="{03759900-FD5C-433A-9477-B5ABE596C8C9}"/>
    <dgm:cxn modelId="{A5135B49-A53E-403D-BF34-BDC9A24B133A}" srcId="{4DC190DC-D1F2-40F3-BA1C-83581EAD826B}" destId="{1D82912E-45A1-4A7F-86B1-AF42610116F1}" srcOrd="1" destOrd="0" parTransId="{FE76D469-4222-4101-BA3A-85A78B77A873}" sibTransId="{A5A32995-CBB1-4745-9DDE-E1A3846A3F29}"/>
    <dgm:cxn modelId="{217C975E-C239-4D2B-9016-30FC5762D7F6}" srcId="{4DC190DC-D1F2-40F3-BA1C-83581EAD826B}" destId="{3D80D76C-9D55-4301-9335-33B43E5EC06A}" srcOrd="0" destOrd="0" parTransId="{D0F328BD-9A07-4486-AF6F-B6EFA85F1947}" sibTransId="{F0E4D257-A9D0-4164-AC21-07C5748B0B25}"/>
    <dgm:cxn modelId="{DC7A13B0-AE25-4AEB-8FA3-7FA243CA9D49}" srcId="{4DC190DC-D1F2-40F3-BA1C-83581EAD826B}" destId="{9B9B6AF1-FA9E-4E6E-8007-B9E46A25954B}" srcOrd="3" destOrd="0" parTransId="{DE65C1BB-E781-4FAF-83A8-A03CD405B390}" sibTransId="{F365E15B-5260-4A0D-B9FD-8DDD313D54C8}"/>
    <dgm:cxn modelId="{23552E6E-78A4-433B-AEC0-5E22577BBF5D}" type="presOf" srcId="{3D80D76C-9D55-4301-9335-33B43E5EC06A}" destId="{FCB60FAB-D0E8-4395-8650-5AD70738241A}" srcOrd="0" destOrd="0" presId="urn:microsoft.com/office/officeart/2005/8/layout/hList1"/>
    <dgm:cxn modelId="{6D13813A-090A-41B7-997E-BDAF544C9DBD}" srcId="{4DC190DC-D1F2-40F3-BA1C-83581EAD826B}" destId="{F9317FD2-69A5-433F-864C-25BE2E2D7B92}" srcOrd="2" destOrd="0" parTransId="{031CEC47-7BC7-4012-956A-C20A042F8656}" sibTransId="{81E914AF-1798-430B-A475-FD1217903F1E}"/>
    <dgm:cxn modelId="{645D55A3-AA30-4086-9C21-ACC03EEF599B}" type="presOf" srcId="{B2F53130-232A-4304-8FCE-4E51CE2502A9}" destId="{B03AFD6B-3D2D-44E1-B6E4-152BCE5EAE47}" srcOrd="0" destOrd="2" presId="urn:microsoft.com/office/officeart/2005/8/layout/hList1"/>
    <dgm:cxn modelId="{5E5A3518-B767-436E-AEA6-40ABE0DCB505}" type="presOf" srcId="{4EBE052D-508E-4A0B-A950-984BF2C24F7A}" destId="{B03AFD6B-3D2D-44E1-B6E4-152BCE5EAE47}" srcOrd="0" destOrd="1" presId="urn:microsoft.com/office/officeart/2005/8/layout/hList1"/>
    <dgm:cxn modelId="{06670114-73EE-4CE4-912C-4908F478C663}" type="presParOf" srcId="{56B06DCA-F9CF-4572-A360-31897AB242C1}" destId="{BFD5C043-A522-4726-BC01-B448F9209463}" srcOrd="0" destOrd="0" presId="urn:microsoft.com/office/officeart/2005/8/layout/hList1"/>
    <dgm:cxn modelId="{4F7D6676-BAF9-4950-8547-6BE16BBD02B2}" type="presParOf" srcId="{BFD5C043-A522-4726-BC01-B448F9209463}" destId="{5FA1E0AF-551E-4A29-AE87-9B4A17013338}" srcOrd="0" destOrd="0" presId="urn:microsoft.com/office/officeart/2005/8/layout/hList1"/>
    <dgm:cxn modelId="{FEFA3EB4-FBF5-49F6-8E7A-8A1574D53405}" type="presParOf" srcId="{BFD5C043-A522-4726-BC01-B448F9209463}" destId="{FCB60FAB-D0E8-4395-8650-5AD70738241A}" srcOrd="1" destOrd="0" presId="urn:microsoft.com/office/officeart/2005/8/layout/hList1"/>
    <dgm:cxn modelId="{D9A7A187-0BFA-46E9-8F29-01B672BB720B}" type="presParOf" srcId="{56B06DCA-F9CF-4572-A360-31897AB242C1}" destId="{348BAA5E-8FFD-4FF0-94AC-B2D0B71B9CC9}" srcOrd="1" destOrd="0" presId="urn:microsoft.com/office/officeart/2005/8/layout/hList1"/>
    <dgm:cxn modelId="{01F11F35-2B53-4AA0-A99B-35D747AD9008}" type="presParOf" srcId="{56B06DCA-F9CF-4572-A360-31897AB242C1}" destId="{9628C3DA-95AC-499E-BA2A-DD4805C4E19F}" srcOrd="2" destOrd="0" presId="urn:microsoft.com/office/officeart/2005/8/layout/hList1"/>
    <dgm:cxn modelId="{FEC4D036-4F1B-4A59-8BE9-337A90BB094C}" type="presParOf" srcId="{9628C3DA-95AC-499E-BA2A-DD4805C4E19F}" destId="{B4C674A8-8AAF-4ADC-959F-431D5CB86C65}" srcOrd="0" destOrd="0" presId="urn:microsoft.com/office/officeart/2005/8/layout/hList1"/>
    <dgm:cxn modelId="{86EC9B0E-1107-4298-A85B-0053AB183ED6}" type="presParOf" srcId="{9628C3DA-95AC-499E-BA2A-DD4805C4E19F}" destId="{B03AFD6B-3D2D-44E1-B6E4-152BCE5EAE4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46CAF8-92E0-4B93-93E5-E56062200277}">
      <dsp:nvSpPr>
        <dsp:cNvPr id="0" name=""/>
        <dsp:cNvSpPr/>
      </dsp:nvSpPr>
      <dsp:spPr>
        <a:xfrm>
          <a:off x="0" y="233226"/>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359AAD-F642-4CE5-AAC1-1468AAA92142}">
      <dsp:nvSpPr>
        <dsp:cNvPr id="0" name=""/>
        <dsp:cNvSpPr/>
      </dsp:nvSpPr>
      <dsp:spPr>
        <a:xfrm>
          <a:off x="339538" y="56106"/>
          <a:ext cx="7132074"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l" defTabSz="533400">
            <a:lnSpc>
              <a:spcPct val="90000"/>
            </a:lnSpc>
            <a:spcBef>
              <a:spcPct val="0"/>
            </a:spcBef>
            <a:spcAft>
              <a:spcPct val="35000"/>
            </a:spcAft>
          </a:pPr>
          <a:r>
            <a:rPr lang="el-GR" sz="1200" b="1" kern="1200" dirty="0" smtClean="0">
              <a:solidFill>
                <a:schemeClr val="tx1">
                  <a:lumMod val="85000"/>
                  <a:lumOff val="15000"/>
                </a:schemeClr>
              </a:solidFill>
            </a:rPr>
            <a:t>Περιγραφικό</a:t>
          </a:r>
          <a:r>
            <a:rPr lang="el-GR" sz="1200" b="1" kern="1200" dirty="0" smtClean="0"/>
            <a:t> </a:t>
          </a:r>
          <a:r>
            <a:rPr lang="el-GR" sz="1200" b="1" kern="1200" dirty="0" smtClean="0">
              <a:solidFill>
                <a:srgbClr val="C00000"/>
              </a:solidFill>
            </a:rPr>
            <a:t>Απεικονίζει το είδος της εταιρείας που προσπαθεί να δημιουργήσει η διοίκηση και τη θέση που πασχίζει να διεκδικήσει η εταιρεία στην αγορά</a:t>
          </a:r>
          <a:endParaRPr lang="el-GR" sz="1200" b="1" kern="1200" dirty="0">
            <a:solidFill>
              <a:srgbClr val="C00000"/>
            </a:solidFill>
          </a:endParaRPr>
        </a:p>
      </dsp:txBody>
      <dsp:txXfrm>
        <a:off x="356831" y="73399"/>
        <a:ext cx="7097488" cy="319654"/>
      </dsp:txXfrm>
    </dsp:sp>
    <dsp:sp modelId="{D48042E5-C0A5-476B-B09E-AF3E4731561A}">
      <dsp:nvSpPr>
        <dsp:cNvPr id="0" name=""/>
        <dsp:cNvSpPr/>
      </dsp:nvSpPr>
      <dsp:spPr>
        <a:xfrm>
          <a:off x="0" y="777546"/>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752FDDB-795E-4269-8B08-6B986D8BB229}">
      <dsp:nvSpPr>
        <dsp:cNvPr id="0" name=""/>
        <dsp:cNvSpPr/>
      </dsp:nvSpPr>
      <dsp:spPr>
        <a:xfrm>
          <a:off x="347205" y="600426"/>
          <a:ext cx="7127559"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Κατευθυντήριο</a:t>
          </a:r>
          <a:r>
            <a:rPr lang="el-GR" sz="1200" b="1" kern="1200" dirty="0" smtClean="0"/>
            <a:t> </a:t>
          </a:r>
          <a:r>
            <a:rPr lang="el-GR" sz="1200" b="1" kern="1200" dirty="0" smtClean="0">
              <a:solidFill>
                <a:srgbClr val="C00000"/>
              </a:solidFill>
            </a:rPr>
            <a:t>Είναι προοδευτικό, περιγράφει την στρατηγική πορεία που έχει χαράξει η διοίκηση και τα είδη των αλλαγών σε τεχνολογία, προϊόντα, αγορά και πελάτες που θα βοηθήσουν την εταιρεία να προετοιμαστεί για το μέλλον</a:t>
          </a:r>
          <a:endParaRPr lang="el-GR" sz="1200" b="1" kern="1200" dirty="0">
            <a:solidFill>
              <a:srgbClr val="C00000"/>
            </a:solidFill>
          </a:endParaRPr>
        </a:p>
      </dsp:txBody>
      <dsp:txXfrm>
        <a:off x="364498" y="617719"/>
        <a:ext cx="7092973" cy="319654"/>
      </dsp:txXfrm>
    </dsp:sp>
    <dsp:sp modelId="{90BF45E4-65C5-41FF-8844-2AE438DFB008}">
      <dsp:nvSpPr>
        <dsp:cNvPr id="0" name=""/>
        <dsp:cNvSpPr/>
      </dsp:nvSpPr>
      <dsp:spPr>
        <a:xfrm>
          <a:off x="0" y="1321866"/>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05D422-F734-4C2D-B1CE-5733FD66C43F}">
      <dsp:nvSpPr>
        <dsp:cNvPr id="0" name=""/>
        <dsp:cNvSpPr/>
      </dsp:nvSpPr>
      <dsp:spPr>
        <a:xfrm>
          <a:off x="339538" y="1144746"/>
          <a:ext cx="7132074"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Εστιασμένο</a:t>
          </a:r>
          <a:r>
            <a:rPr lang="el-GR" sz="1200" b="1" kern="1200" dirty="0" smtClean="0"/>
            <a:t> </a:t>
          </a:r>
          <a:r>
            <a:rPr lang="el-GR" sz="1200" b="1" kern="1200" dirty="0" smtClean="0">
              <a:solidFill>
                <a:srgbClr val="C00000"/>
              </a:solidFill>
            </a:rPr>
            <a:t>Είναι αρκετά σαφές ώστε να καθοδηγεί τα διευθυντικά στελέχη στη λήψη αποφάσεων και την κατανομή των πόρων.</a:t>
          </a:r>
          <a:endParaRPr lang="el-GR" sz="1200" b="1" kern="1200" dirty="0">
            <a:solidFill>
              <a:srgbClr val="C00000"/>
            </a:solidFill>
          </a:endParaRPr>
        </a:p>
      </dsp:txBody>
      <dsp:txXfrm>
        <a:off x="356831" y="1162039"/>
        <a:ext cx="7097488" cy="319654"/>
      </dsp:txXfrm>
    </dsp:sp>
    <dsp:sp modelId="{0A215557-E007-4124-921D-35C6831BAC33}">
      <dsp:nvSpPr>
        <dsp:cNvPr id="0" name=""/>
        <dsp:cNvSpPr/>
      </dsp:nvSpPr>
      <dsp:spPr>
        <a:xfrm>
          <a:off x="0" y="1866185"/>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7EBCFB-AF17-4B94-BEE0-7E4D28024156}">
      <dsp:nvSpPr>
        <dsp:cNvPr id="0" name=""/>
        <dsp:cNvSpPr/>
      </dsp:nvSpPr>
      <dsp:spPr>
        <a:xfrm>
          <a:off x="339538" y="1689065"/>
          <a:ext cx="7132074"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Ευέλικτο</a:t>
          </a:r>
          <a:r>
            <a:rPr lang="el-GR" sz="1200" b="1" kern="1200" dirty="0" smtClean="0">
              <a:solidFill>
                <a:srgbClr val="C00000"/>
              </a:solidFill>
            </a:rPr>
            <a:t> Δεν είναι μια δήλωση που ισχύει για πάντα- η κατευθυντήρια πορεία που έχει χαράξει η διοίκηση ίσως χρειαστεί να αναπροσαρμοστεί ανάλογα με τις αλλαγές των συνθηκών σε προϊόντα, αγορά, πελάτες και τεχνολογία.</a:t>
          </a:r>
          <a:endParaRPr lang="el-GR" sz="1200" b="1" kern="1200" dirty="0">
            <a:solidFill>
              <a:srgbClr val="C00000"/>
            </a:solidFill>
          </a:endParaRPr>
        </a:p>
      </dsp:txBody>
      <dsp:txXfrm>
        <a:off x="356831" y="1706358"/>
        <a:ext cx="7097488" cy="319654"/>
      </dsp:txXfrm>
    </dsp:sp>
    <dsp:sp modelId="{93C963F5-8A69-4943-83FC-3282F4911D8E}">
      <dsp:nvSpPr>
        <dsp:cNvPr id="0" name=""/>
        <dsp:cNvSpPr/>
      </dsp:nvSpPr>
      <dsp:spPr>
        <a:xfrm>
          <a:off x="0" y="2410505"/>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5C2A51-F8B2-4AE6-8D81-84862C6AE9DB}">
      <dsp:nvSpPr>
        <dsp:cNvPr id="0" name=""/>
        <dsp:cNvSpPr/>
      </dsp:nvSpPr>
      <dsp:spPr>
        <a:xfrm>
          <a:off x="355968" y="2233385"/>
          <a:ext cx="7119355"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Εφικτό</a:t>
          </a:r>
          <a:r>
            <a:rPr lang="el-GR" sz="1200" b="1" kern="1200" dirty="0" smtClean="0">
              <a:solidFill>
                <a:schemeClr val="bg1"/>
              </a:solidFill>
            </a:rPr>
            <a:t>  </a:t>
          </a:r>
          <a:r>
            <a:rPr lang="el-GR" sz="1200" b="1" kern="1200" dirty="0" smtClean="0">
              <a:solidFill>
                <a:srgbClr val="C00000"/>
              </a:solidFill>
            </a:rPr>
            <a:t>Είναι μέσα στα όρια του τι μπορεί εύλογα να περιμένει να επιτύχει η εταιρεία σε εύθετο χρόνο.</a:t>
          </a:r>
          <a:endParaRPr lang="el-GR" sz="1200" b="1" kern="1200" dirty="0">
            <a:solidFill>
              <a:schemeClr val="bg1"/>
            </a:solidFill>
          </a:endParaRPr>
        </a:p>
      </dsp:txBody>
      <dsp:txXfrm>
        <a:off x="373261" y="2250678"/>
        <a:ext cx="7084769" cy="319654"/>
      </dsp:txXfrm>
    </dsp:sp>
    <dsp:sp modelId="{7C102A86-B27A-4CA7-A23C-783314F1167A}">
      <dsp:nvSpPr>
        <dsp:cNvPr id="0" name=""/>
        <dsp:cNvSpPr/>
      </dsp:nvSpPr>
      <dsp:spPr>
        <a:xfrm>
          <a:off x="0" y="2954825"/>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9BB133-EF25-4D13-893B-6CBBD6E41B85}">
      <dsp:nvSpPr>
        <dsp:cNvPr id="0" name=""/>
        <dsp:cNvSpPr/>
      </dsp:nvSpPr>
      <dsp:spPr>
        <a:xfrm>
          <a:off x="339538" y="2777705"/>
          <a:ext cx="7132074"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Επιθυμητό</a:t>
          </a:r>
          <a:r>
            <a:rPr lang="el-GR" sz="1200" b="1" kern="1200" dirty="0" smtClean="0">
              <a:solidFill>
                <a:schemeClr val="bg1"/>
              </a:solidFill>
            </a:rPr>
            <a:t> </a:t>
          </a:r>
          <a:r>
            <a:rPr lang="el-GR" sz="1200" b="1" kern="1200" dirty="0" smtClean="0">
              <a:solidFill>
                <a:srgbClr val="C00000"/>
              </a:solidFill>
            </a:rPr>
            <a:t>Καταδεικνύει γιατί ο δρόμος που έχει επιλεγεί αποτελεί λογική επιχειρηματική επιλογή και μακροπρόθεσμα συμφέρει όλους όσοι έχουν ενδιαφέρον ή συμφέρον ή επηρεάζονται από την ύπαρξη και τη λειτουργία της εταιρείας.</a:t>
          </a:r>
          <a:endParaRPr lang="el-GR" sz="1200" b="1" kern="1200" dirty="0">
            <a:solidFill>
              <a:srgbClr val="C00000"/>
            </a:solidFill>
          </a:endParaRPr>
        </a:p>
      </dsp:txBody>
      <dsp:txXfrm>
        <a:off x="356831" y="2794998"/>
        <a:ext cx="7097488" cy="319654"/>
      </dsp:txXfrm>
    </dsp:sp>
    <dsp:sp modelId="{FBD13F59-F550-4727-9715-BFDFD684FBDF}">
      <dsp:nvSpPr>
        <dsp:cNvPr id="0" name=""/>
        <dsp:cNvSpPr/>
      </dsp:nvSpPr>
      <dsp:spPr>
        <a:xfrm>
          <a:off x="0" y="3499146"/>
          <a:ext cx="7477156" cy="30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06181B-AB49-47E9-91A1-5B6A14B880FA}">
      <dsp:nvSpPr>
        <dsp:cNvPr id="0" name=""/>
        <dsp:cNvSpPr/>
      </dsp:nvSpPr>
      <dsp:spPr>
        <a:xfrm>
          <a:off x="340634" y="3322025"/>
          <a:ext cx="7129376" cy="354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33" tIns="0" rIns="197833" bIns="0" numCol="1" spcCol="1270" anchor="ctr" anchorCtr="0">
          <a:noAutofit/>
        </a:bodyPr>
        <a:lstStyle/>
        <a:p>
          <a:pPr lvl="0" algn="just" defTabSz="533400">
            <a:lnSpc>
              <a:spcPct val="90000"/>
            </a:lnSpc>
            <a:spcBef>
              <a:spcPct val="0"/>
            </a:spcBef>
            <a:spcAft>
              <a:spcPct val="35000"/>
            </a:spcAft>
          </a:pPr>
          <a:r>
            <a:rPr lang="el-GR" sz="1200" b="1" kern="1200" dirty="0" smtClean="0">
              <a:solidFill>
                <a:schemeClr val="tx1">
                  <a:lumMod val="85000"/>
                  <a:lumOff val="15000"/>
                </a:schemeClr>
              </a:solidFill>
            </a:rPr>
            <a:t>Εύκολο στην κοινοποίηση </a:t>
          </a:r>
          <a:r>
            <a:rPr lang="el-GR" sz="1200" b="1" kern="1200" dirty="0" smtClean="0">
              <a:solidFill>
                <a:srgbClr val="C00000"/>
              </a:solidFill>
            </a:rPr>
            <a:t>Μπορεί να εξηγηθεί σε 5-10 λεπτά και μπορεί να συμπυκνωθεί σε απλό σλόγκαν, εύκολα απομνημονεύσιμο. </a:t>
          </a:r>
          <a:endParaRPr lang="el-GR" sz="1200" b="1" kern="1200" dirty="0">
            <a:solidFill>
              <a:schemeClr val="bg1"/>
            </a:solidFill>
          </a:endParaRPr>
        </a:p>
      </dsp:txBody>
      <dsp:txXfrm>
        <a:off x="357927" y="3339318"/>
        <a:ext cx="7094790" cy="319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A1E0AF-551E-4A29-AE87-9B4A17013338}">
      <dsp:nvSpPr>
        <dsp:cNvPr id="0" name=""/>
        <dsp:cNvSpPr/>
      </dsp:nvSpPr>
      <dsp:spPr>
        <a:xfrm>
          <a:off x="29" y="208152"/>
          <a:ext cx="2848570" cy="807478"/>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l-GR" sz="2200" b="1" kern="1200" dirty="0" smtClean="0">
              <a:solidFill>
                <a:srgbClr val="C00000"/>
              </a:solidFill>
            </a:rPr>
            <a:t>Οικονομικοί αντικειμενικοί στόχοι</a:t>
          </a:r>
          <a:endParaRPr lang="el-GR" sz="2200" b="1" kern="1200" dirty="0">
            <a:solidFill>
              <a:srgbClr val="C00000"/>
            </a:solidFill>
          </a:endParaRPr>
        </a:p>
      </dsp:txBody>
      <dsp:txXfrm>
        <a:off x="29" y="208152"/>
        <a:ext cx="2848570" cy="807478"/>
      </dsp:txXfrm>
    </dsp:sp>
    <dsp:sp modelId="{FCB60FAB-D0E8-4395-8650-5AD70738241A}">
      <dsp:nvSpPr>
        <dsp:cNvPr id="0" name=""/>
        <dsp:cNvSpPr/>
      </dsp:nvSpPr>
      <dsp:spPr>
        <a:xfrm>
          <a:off x="29" y="1015630"/>
          <a:ext cx="2848570" cy="284021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l-GR" sz="1600" b="1" kern="1200" dirty="0" smtClean="0"/>
            <a:t>Ετήσια αύξηση κερδών 5%</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Ετήσιες αυξήσεις μερισμάτων 10%</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Ετήσια μείωση των λειτουργικών εξόδων 20%</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Ετήσια αύξηση της απόδοσης των ιδίων κεφαλαίων 3%</a:t>
          </a:r>
          <a:endParaRPr lang="el-GR" sz="1600" b="1" kern="1200" dirty="0"/>
        </a:p>
      </dsp:txBody>
      <dsp:txXfrm>
        <a:off x="29" y="1015630"/>
        <a:ext cx="2848570" cy="2840217"/>
      </dsp:txXfrm>
    </dsp:sp>
    <dsp:sp modelId="{B4C674A8-8AAF-4ADC-959F-431D5CB86C65}">
      <dsp:nvSpPr>
        <dsp:cNvPr id="0" name=""/>
        <dsp:cNvSpPr/>
      </dsp:nvSpPr>
      <dsp:spPr>
        <a:xfrm>
          <a:off x="3247399" y="208152"/>
          <a:ext cx="2848570" cy="807478"/>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l-GR" sz="2200" b="1" kern="1200" dirty="0" smtClean="0">
              <a:solidFill>
                <a:srgbClr val="C00000"/>
              </a:solidFill>
            </a:rPr>
            <a:t>Στρατηγικοί αντικειμενικοί στόχοι</a:t>
          </a:r>
          <a:endParaRPr lang="el-GR" sz="2200" b="1" kern="1200" dirty="0">
            <a:solidFill>
              <a:srgbClr val="C00000"/>
            </a:solidFill>
          </a:endParaRPr>
        </a:p>
      </dsp:txBody>
      <dsp:txXfrm>
        <a:off x="3247399" y="208152"/>
        <a:ext cx="2848570" cy="807478"/>
      </dsp:txXfrm>
    </dsp:sp>
    <dsp:sp modelId="{B03AFD6B-3D2D-44E1-B6E4-152BCE5EAE47}">
      <dsp:nvSpPr>
        <dsp:cNvPr id="0" name=""/>
        <dsp:cNvSpPr/>
      </dsp:nvSpPr>
      <dsp:spPr>
        <a:xfrm>
          <a:off x="3247399" y="1015630"/>
          <a:ext cx="2848570" cy="284021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l-GR" sz="1600" b="1" kern="1200" dirty="0" smtClean="0"/>
            <a:t>Απόκτηση μεριδίου αγοράς 15%</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Δημιουργία γκάμας προϊόντων ανώτερης των ανταγωνιστών</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Απόκτηση κυρίαρχης θέσης όσον αφορά την τεχνολογία</a:t>
          </a:r>
          <a:endParaRPr lang="el-GR" sz="1600" b="1" kern="1200" dirty="0"/>
        </a:p>
        <a:p>
          <a:pPr marL="171450" lvl="1" indent="-171450" algn="l" defTabSz="711200">
            <a:lnSpc>
              <a:spcPct val="90000"/>
            </a:lnSpc>
            <a:spcBef>
              <a:spcPct val="0"/>
            </a:spcBef>
            <a:spcAft>
              <a:spcPct val="15000"/>
            </a:spcAft>
            <a:buChar char="••"/>
          </a:pPr>
          <a:r>
            <a:rPr lang="el-GR" sz="1600" b="1" kern="1200" dirty="0" smtClean="0"/>
            <a:t>Βελτίωση της θέσης που κατέχει η εταιρεία σε σχέση με την εταιρική κοινωνική της ευθύνη</a:t>
          </a:r>
          <a:endParaRPr lang="el-GR" sz="1600" b="1" kern="1200" dirty="0"/>
        </a:p>
      </dsp:txBody>
      <dsp:txXfrm>
        <a:off x="3247399" y="1015630"/>
        <a:ext cx="2848570" cy="284021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10/9/2016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10/9/2016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10/9/2016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10/9/2016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10/9/2016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10/9/2016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10/9/2016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10/9/2016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10/9/2016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10/9/2016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10/9/2016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10/9/2016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7429520" cy="5001369"/>
          </a:xfrm>
          <a:prstGeom prst="rect">
            <a:avLst/>
          </a:prstGeom>
          <a:noFill/>
        </p:spPr>
        <p:txBody>
          <a:bodyPr wrap="square" rtlCol="0">
            <a:spAutoFit/>
          </a:bodyPr>
          <a:lstStyle/>
          <a:p>
            <a:pPr marL="342900" indent="-342900" algn="just"/>
            <a:r>
              <a:rPr lang="el-GR" sz="1300" b="1" dirty="0" smtClean="0">
                <a:solidFill>
                  <a:schemeClr val="tx1">
                    <a:lumMod val="85000"/>
                    <a:lumOff val="15000"/>
                  </a:schemeClr>
                </a:solidFill>
              </a:rPr>
              <a:t>	</a:t>
            </a:r>
            <a:endParaRPr lang="el-GR" sz="1600" b="1" dirty="0" smtClean="0">
              <a:solidFill>
                <a:srgbClr val="C00000"/>
              </a:solidFill>
            </a:endParaRP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Δήλωση αποστολής</a:t>
            </a:r>
          </a:p>
          <a:p>
            <a:pPr marL="342900" indent="-342900" algn="just"/>
            <a:endParaRPr lang="el-GR" sz="1300" b="1" dirty="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a:t>
            </a:r>
            <a:r>
              <a:rPr lang="en-US" sz="1300" b="1" dirty="0" smtClean="0">
                <a:solidFill>
                  <a:schemeClr val="tx1">
                    <a:lumMod val="85000"/>
                    <a:lumOff val="15000"/>
                  </a:schemeClr>
                </a:solidFill>
              </a:rPr>
              <a:t>OSHA Occupational Safety and Health Administration</a:t>
            </a:r>
            <a:endParaRPr lang="el-GR" sz="1300" b="1" dirty="0" smtClean="0">
              <a:solidFill>
                <a:schemeClr val="tx1">
                  <a:lumMod val="85000"/>
                  <a:lumOff val="15000"/>
                </a:schemeClr>
              </a:solidFill>
            </a:endParaRPr>
          </a:p>
          <a:p>
            <a:pPr marL="342900" indent="-342900" algn="just"/>
            <a:r>
              <a:rPr lang="el-GR" sz="1300" b="1" dirty="0">
                <a:solidFill>
                  <a:schemeClr val="tx1">
                    <a:lumMod val="85000"/>
                    <a:lumOff val="15000"/>
                  </a:schemeClr>
                </a:solidFill>
              </a:rPr>
              <a:t>	</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να εξασφαλίσουμε την ασφάλεια και την υγεία των εργαζομένων της Αμερικής θεσπίζοντας και θέτοντας σε ισχύ κανόνες, παρέχοντας εκπαίδευση, κοινωνικές υπηρεσίες και παιδεία, εδραιώνοντας συνεργασίες και ενθαρρύνοντας τη συνεχή βελτίωση της ασφάλειας και της υγείας στον χώρο εργασίας.</a:t>
            </a:r>
            <a:r>
              <a:rPr lang="en-US" sz="1300" b="1" dirty="0" smtClean="0">
                <a:solidFill>
                  <a:schemeClr val="tx1">
                    <a:lumMod val="85000"/>
                    <a:lumOff val="15000"/>
                  </a:schemeClr>
                </a:solidFill>
              </a:rPr>
              <a:t>”</a:t>
            </a:r>
            <a:endParaRPr lang="el-GR" sz="1300" b="1" dirty="0" smtClean="0">
              <a:solidFill>
                <a:schemeClr val="tx1">
                  <a:lumMod val="85000"/>
                  <a:lumOff val="15000"/>
                </a:schemeClr>
              </a:solidFill>
            </a:endParaRPr>
          </a:p>
          <a:p>
            <a:pPr marL="342900" indent="-342900" algn="just"/>
            <a:endParaRPr lang="el-GR" sz="1300" b="1" dirty="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a:t>
            </a:r>
            <a:r>
              <a:rPr lang="en-US" sz="1300" b="1" dirty="0" smtClean="0">
                <a:solidFill>
                  <a:schemeClr val="tx1">
                    <a:lumMod val="85000"/>
                    <a:lumOff val="15000"/>
                  </a:schemeClr>
                </a:solidFill>
              </a:rPr>
              <a:t>Ford</a:t>
            </a:r>
          </a:p>
          <a:p>
            <a:pPr marL="342900" indent="-342900" algn="just"/>
            <a:r>
              <a:rPr lang="en-US" sz="1300" b="1" dirty="0">
                <a:solidFill>
                  <a:schemeClr val="tx1">
                    <a:lumMod val="85000"/>
                    <a:lumOff val="15000"/>
                  </a:schemeClr>
                </a:solidFill>
              </a:rPr>
              <a:t>	</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Είμαστε μια παγκόσμια οικογένεια με μια περήφανη κληρονομιά που δεσμεύεται με πάθος να παράσχει ατομική μετακίνηση σε ανθρώπους σε όλο τον κόσμο.  Προβλέπουμε τις ανάγκες του καταναλωτή και προσφέρουμε εξέχοντα προϊόντα και υπηρεσίες που βελτιώνουν τις ζωές των ανθρώπων. </a:t>
            </a:r>
            <a:r>
              <a:rPr lang="en-US" sz="1300" b="1" dirty="0" smtClean="0">
                <a:solidFill>
                  <a:schemeClr val="tx1">
                    <a:lumMod val="85000"/>
                    <a:lumOff val="15000"/>
                  </a:schemeClr>
                </a:solidFill>
              </a:rPr>
              <a:t>“</a:t>
            </a:r>
            <a:endParaRPr lang="el-GR" sz="1300" b="1" dirty="0" smtClean="0">
              <a:solidFill>
                <a:schemeClr val="tx1">
                  <a:lumMod val="85000"/>
                  <a:lumOff val="15000"/>
                </a:schemeClr>
              </a:solidFill>
            </a:endParaRPr>
          </a:p>
          <a:p>
            <a:pPr marL="342900" indent="-342900" algn="just"/>
            <a:endParaRPr lang="el-GR" sz="1300" b="1" dirty="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a:t>
            </a:r>
            <a:r>
              <a:rPr lang="en-US" sz="1300" b="1" dirty="0" smtClean="0">
                <a:solidFill>
                  <a:schemeClr val="tx1">
                    <a:lumMod val="85000"/>
                    <a:lumOff val="15000"/>
                  </a:schemeClr>
                </a:solidFill>
              </a:rPr>
              <a:t>Coca Cola</a:t>
            </a:r>
          </a:p>
          <a:p>
            <a:pPr marL="342900" indent="-342900" algn="just"/>
            <a:r>
              <a:rPr lang="en-US" sz="1300" b="1" dirty="0">
                <a:solidFill>
                  <a:schemeClr val="tx1">
                    <a:lumMod val="85000"/>
                    <a:lumOff val="15000"/>
                  </a:schemeClr>
                </a:solidFill>
              </a:rPr>
              <a:t>	</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να ωφελήσει και να αναζωογονήσει όλους όσους αγγίζει.</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 </a:t>
            </a:r>
          </a:p>
          <a:p>
            <a:pPr marL="342900" indent="-342900" algn="just"/>
            <a:endParaRPr lang="el-GR" sz="1300" b="1"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31"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Κοινοποίηση  στρατηγικού οράματος.  </a:t>
            </a:r>
            <a:endParaRPr lang="el-GR" b="1" dirty="0">
              <a:solidFill>
                <a:schemeClr val="tx1">
                  <a:lumMod val="85000"/>
                  <a:lumOff val="15000"/>
                </a:schemeClr>
              </a:solidFill>
            </a:endParaRPr>
          </a:p>
        </p:txBody>
      </p:sp>
    </p:spTree>
    <p:extLst>
      <p:ext uri="{BB962C8B-B14F-4D97-AF65-F5344CB8AC3E}">
        <p14:creationId xmlns:p14="http://schemas.microsoft.com/office/powerpoint/2010/main" val="168855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5170646"/>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chemeClr val="tx1">
                    <a:lumMod val="85000"/>
                    <a:lumOff val="15000"/>
                  </a:schemeClr>
                </a:solidFill>
              </a:rPr>
              <a:t>Πώς επιτυγχάνεται </a:t>
            </a:r>
            <a:r>
              <a:rPr lang="el-GR" sz="1400" b="1" dirty="0">
                <a:solidFill>
                  <a:schemeClr val="tx1">
                    <a:lumMod val="85000"/>
                    <a:lumOff val="15000"/>
                  </a:schemeClr>
                </a:solidFill>
              </a:rPr>
              <a:t>η</a:t>
            </a:r>
            <a:r>
              <a:rPr lang="el-GR" sz="1400" b="1" dirty="0" smtClean="0">
                <a:solidFill>
                  <a:schemeClr val="tx1">
                    <a:lumMod val="85000"/>
                    <a:lumOff val="15000"/>
                  </a:schemeClr>
                </a:solidFill>
              </a:rPr>
              <a:t> αποτελεσματική κοινοποίηση του στρατηγικού οράματος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endParaRPr lang="el-GR" sz="1400" b="1" dirty="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buFont typeface="Arial" panose="020B0604020202020204" pitchFamily="34" charset="0"/>
              <a:buChar char="•"/>
            </a:pPr>
            <a:r>
              <a:rPr lang="el-GR" sz="1400" b="1" dirty="0" smtClean="0">
                <a:solidFill>
                  <a:srgbClr val="FF0000"/>
                </a:solidFill>
              </a:rPr>
              <a:t>μέσω έκφρασης της ουσίας του οράματος με ένα σλόγκαν.</a:t>
            </a:r>
          </a:p>
          <a:p>
            <a:pPr algn="just"/>
            <a:r>
              <a:rPr lang="el-GR" sz="1400" b="1" dirty="0" smtClean="0">
                <a:solidFill>
                  <a:schemeClr val="tx1">
                    <a:lumMod val="85000"/>
                    <a:lumOff val="15000"/>
                  </a:schemeClr>
                </a:solidFill>
              </a:rPr>
              <a:t>το όραμα (πού πάμε</a:t>
            </a:r>
            <a:r>
              <a:rPr lang="en-US" sz="1400" b="1" dirty="0" smtClean="0">
                <a:solidFill>
                  <a:schemeClr val="tx1">
                    <a:lumMod val="85000"/>
                    <a:lumOff val="15000"/>
                  </a:schemeClr>
                </a:solidFill>
              </a:rPr>
              <a:t>;</a:t>
            </a:r>
            <a:r>
              <a:rPr lang="el-GR" sz="1400" b="1" dirty="0" smtClean="0">
                <a:solidFill>
                  <a:schemeClr val="tx1">
                    <a:lumMod val="85000"/>
                    <a:lumOff val="15000"/>
                  </a:schemeClr>
                </a:solidFill>
              </a:rPr>
              <a:t>) μπορεί να αποτυπωθεί σε ένα σλόγκαν ελκυστικό ή κάποιο το οποίο             θυμάται κανείς εύκολα. Βοηθά στο να συσπειρωθούν τα μέλη του οργανισμού για να προσπεράσουν οποιοδήποτε εμπόδιο βρεθεί στον δρόμο της εταιρείας.</a:t>
            </a:r>
          </a:p>
          <a:p>
            <a:pPr algn="just"/>
            <a:endParaRPr lang="el-GR" sz="1400" b="1" dirty="0">
              <a:solidFill>
                <a:schemeClr val="tx1">
                  <a:lumMod val="85000"/>
                  <a:lumOff val="15000"/>
                </a:schemeClr>
              </a:solidFill>
            </a:endParaRPr>
          </a:p>
          <a:p>
            <a:pPr marL="342900" indent="-342900" algn="just">
              <a:buFont typeface="Arial" panose="020B0604020202020204" pitchFamily="34" charset="0"/>
              <a:buChar char="•"/>
            </a:pPr>
            <a:r>
              <a:rPr lang="el-GR" sz="1400" b="1" dirty="0" smtClean="0">
                <a:solidFill>
                  <a:srgbClr val="FF0000"/>
                </a:solidFill>
              </a:rPr>
              <a:t>μέσω της κάμψης οποιασδήποτε αντίστασης σε ένα νέο στρατηγικό όραμα.</a:t>
            </a:r>
          </a:p>
          <a:p>
            <a:pPr algn="just"/>
            <a:r>
              <a:rPr lang="el-GR" sz="1400" b="1" dirty="0" smtClean="0">
                <a:solidFill>
                  <a:schemeClr val="tx1">
                    <a:lumMod val="85000"/>
                    <a:lumOff val="15000"/>
                  </a:schemeClr>
                </a:solidFill>
              </a:rPr>
              <a:t>τα διοικητικά στελέχη θα πρέπει να παράσχουν μια ακαταμάχητη τεκμηρίωση για ένα συνταρακτικά νέο στρατηγικό όραμα και κατεύθυνση. Αν το προσωπικό της εταιρείας δεν κατανοεί ή δεν δέχεται την ανάγκη για αναθεώρηση των προσπαθειών του οργανισμού, έχει την τάση να αντιστέκεται στην αλλαγή.</a:t>
            </a:r>
          </a:p>
          <a:p>
            <a:pPr marL="342900" indent="-342900" algn="just">
              <a:buFont typeface="Arial" panose="020B0604020202020204" pitchFamily="34" charset="0"/>
              <a:buChar char="•"/>
            </a:pPr>
            <a:endParaRPr lang="el-GR" sz="1400" b="1" dirty="0" smtClean="0">
              <a:solidFill>
                <a:srgbClr val="FF0000"/>
              </a:solidFill>
            </a:endParaRPr>
          </a:p>
          <a:p>
            <a:pPr marL="342900" indent="-342900" algn="just">
              <a:buFont typeface="Arial" panose="020B0604020202020204" pitchFamily="34" charset="0"/>
              <a:buChar char="•"/>
            </a:pPr>
            <a:r>
              <a:rPr lang="el-GR" sz="1400" b="1" dirty="0" smtClean="0">
                <a:solidFill>
                  <a:srgbClr val="FF0000"/>
                </a:solidFill>
              </a:rPr>
              <a:t>μέσω αναγνώρισης των στρατηγικών σημείων καμπής.</a:t>
            </a:r>
          </a:p>
          <a:p>
            <a:pPr algn="just"/>
            <a:r>
              <a:rPr lang="el-GR" sz="1400" b="1" dirty="0" smtClean="0">
                <a:solidFill>
                  <a:schemeClr val="tx1">
                    <a:lumMod val="85000"/>
                    <a:lumOff val="15000"/>
                  </a:schemeClr>
                </a:solidFill>
              </a:rPr>
              <a:t>μερικές φορές προκύπτει μια τεράστια αλλαγή στο περιβάλλον της εταιρείας που μεταβάλλει τις προοπτικές της εταιρείας για το μέλλον και υποχρεώνει σε μεταβολή της στρατηγικής της πορείας.</a:t>
            </a:r>
          </a:p>
          <a:p>
            <a:pPr algn="just"/>
            <a:endParaRPr lang="el-GR" sz="1400" b="1" dirty="0" smtClean="0">
              <a:solidFill>
                <a:schemeClr val="tx1">
                  <a:lumMod val="85000"/>
                  <a:lumOff val="15000"/>
                </a:schemeClr>
              </a:solidFill>
            </a:endParaRPr>
          </a:p>
          <a:p>
            <a:pPr marL="342900" indent="-342900" algn="just"/>
            <a:endParaRPr lang="el-GR" sz="1400" b="1" u="sng" dirty="0">
              <a:solidFill>
                <a:schemeClr val="tx1">
                  <a:lumMod val="85000"/>
                  <a:lumOff val="15000"/>
                </a:schemeClr>
              </a:solidFill>
            </a:endParaRPr>
          </a:p>
          <a:p>
            <a:pPr marL="342900" indent="-342900" algn="just"/>
            <a:endParaRPr lang="el-GR" sz="1400"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Κοινοποίηση  στρατηγικού οράματος.  </a:t>
            </a:r>
            <a:endParaRPr lang="el-GR" b="1" dirty="0">
              <a:solidFill>
                <a:schemeClr val="tx1">
                  <a:lumMod val="85000"/>
                  <a:lumOff val="1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524315"/>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chemeClr val="tx1">
                    <a:lumMod val="85000"/>
                    <a:lumOff val="15000"/>
                  </a:schemeClr>
                </a:solidFill>
              </a:rPr>
              <a:t>Πώς επιτυγχάνεται </a:t>
            </a:r>
            <a:r>
              <a:rPr lang="el-GR" sz="1400" b="1" dirty="0">
                <a:solidFill>
                  <a:schemeClr val="tx1">
                    <a:lumMod val="85000"/>
                    <a:lumOff val="15000"/>
                  </a:schemeClr>
                </a:solidFill>
              </a:rPr>
              <a:t>η</a:t>
            </a:r>
            <a:r>
              <a:rPr lang="el-GR" sz="1400" b="1" dirty="0" smtClean="0">
                <a:solidFill>
                  <a:schemeClr val="tx1">
                    <a:lumMod val="85000"/>
                    <a:lumOff val="15000"/>
                  </a:schemeClr>
                </a:solidFill>
              </a:rPr>
              <a:t> αποτελεσματική κοινοποίηση του στρατηγικού οράματος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endParaRPr lang="el-GR" sz="1400" b="1" dirty="0">
              <a:solidFill>
                <a:schemeClr val="tx1">
                  <a:lumMod val="85000"/>
                  <a:lumOff val="15000"/>
                </a:schemeClr>
              </a:solidFill>
            </a:endParaRPr>
          </a:p>
          <a:p>
            <a:pPr marL="342900" indent="-342900" algn="just"/>
            <a:endParaRPr lang="el-GR" sz="1400" b="1" dirty="0" smtClean="0">
              <a:solidFill>
                <a:schemeClr val="tx1">
                  <a:lumMod val="85000"/>
                  <a:lumOff val="15000"/>
                </a:schemeClr>
              </a:solidFill>
            </a:endParaRPr>
          </a:p>
          <a:p>
            <a:pPr marL="342900" indent="-342900" algn="just">
              <a:buFont typeface="Arial" panose="020B0604020202020204" pitchFamily="34" charset="0"/>
              <a:buChar char="•"/>
            </a:pPr>
            <a:r>
              <a:rPr lang="el-GR" sz="1400" b="1" dirty="0" smtClean="0">
                <a:solidFill>
                  <a:srgbClr val="FF0000"/>
                </a:solidFill>
              </a:rPr>
              <a:t>μέσω της κατανόησης των ωφελειών μιας σαφούς δήλωσης οράματος.</a:t>
            </a:r>
          </a:p>
          <a:p>
            <a:pPr algn="just"/>
            <a:r>
              <a:rPr lang="el-GR" sz="1400" b="1" dirty="0" smtClean="0">
                <a:solidFill>
                  <a:schemeClr val="tx1">
                    <a:lumMod val="85000"/>
                    <a:lumOff val="15000"/>
                  </a:schemeClr>
                </a:solidFill>
              </a:rPr>
              <a:t>ένα εύστοχο και δυναμικά κοινοποιημένο στρατηγικό όραμα αποζημιώνει από πολλές απόψεις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buAutoNum type="arabicPeriod"/>
            </a:pPr>
            <a:r>
              <a:rPr lang="el-GR" sz="1400" b="1" dirty="0" smtClean="0">
                <a:solidFill>
                  <a:schemeClr val="tx1">
                    <a:lumMod val="85000"/>
                    <a:lumOff val="15000"/>
                  </a:schemeClr>
                </a:solidFill>
              </a:rPr>
              <a:t>αποκρυσταλλώνει τις απόψεις των ανωτέρων διοικητικών στελεχών σχετικά με την μακρόχρονη κατεύθυνση της εταιρείας.</a:t>
            </a:r>
          </a:p>
          <a:p>
            <a:pPr marL="342900" indent="-342900" algn="just">
              <a:buAutoNum type="arabicPeriod"/>
            </a:pPr>
            <a:r>
              <a:rPr lang="el-GR" sz="1400" b="1" dirty="0" smtClean="0">
                <a:solidFill>
                  <a:schemeClr val="tx1">
                    <a:lumMod val="85000"/>
                    <a:lumOff val="15000"/>
                  </a:schemeClr>
                </a:solidFill>
              </a:rPr>
              <a:t>μειώνει τον κίνδυνο ακαθοδήγητης λήψης αποφάσεων.</a:t>
            </a:r>
          </a:p>
          <a:p>
            <a:pPr marL="342900" indent="-342900" algn="just">
              <a:buAutoNum type="arabicPeriod"/>
            </a:pPr>
            <a:r>
              <a:rPr lang="el-GR" sz="1400" b="1" dirty="0" smtClean="0">
                <a:solidFill>
                  <a:schemeClr val="tx1">
                    <a:lumMod val="85000"/>
                    <a:lumOff val="15000"/>
                  </a:schemeClr>
                </a:solidFill>
              </a:rPr>
              <a:t>αποτελεί ένα εργαλείο για να κερδηθεί η υποστήριξη των μελών του οργανισμού για εσωτερικές αλλαγές που θα βοηθήσουν να υλοποιηθεί το όραμα.</a:t>
            </a:r>
          </a:p>
          <a:p>
            <a:pPr marL="342900" indent="-342900" algn="just">
              <a:buAutoNum type="arabicPeriod"/>
            </a:pPr>
            <a:r>
              <a:rPr lang="el-GR" sz="1400" b="1" dirty="0" smtClean="0">
                <a:solidFill>
                  <a:schemeClr val="tx1">
                    <a:lumMod val="85000"/>
                    <a:lumOff val="15000"/>
                  </a:schemeClr>
                </a:solidFill>
              </a:rPr>
              <a:t>καθοδηγεί τα διευθυντικά στελέχη των κατώτερων βαθμίδων στην κατάστρωση υπηρεσιακών αποστολών, στον καθορισμό υπηρεσιακών αντικειμενικών στόχων και στο σχεδιασμό λειτουργικών και υπηρεσιακών στρατηγικών συγχρονισμένων με τη γενική εταιρική στρατηγική.</a:t>
            </a:r>
          </a:p>
          <a:p>
            <a:pPr marL="342900" indent="-342900" algn="just">
              <a:buAutoNum type="arabicPeriod"/>
            </a:pPr>
            <a:r>
              <a:rPr lang="el-GR" sz="1400" b="1" dirty="0" smtClean="0">
                <a:solidFill>
                  <a:schemeClr val="tx1">
                    <a:lumMod val="85000"/>
                    <a:lumOff val="15000"/>
                  </a:schemeClr>
                </a:solidFill>
              </a:rPr>
              <a:t>βοηθάει έναν οργανισμό να προετοιμαστεί για το μέλλον.</a:t>
            </a:r>
          </a:p>
          <a:p>
            <a:pPr algn="just"/>
            <a:endParaRPr lang="el-GR" sz="1400" b="1" dirty="0" smtClean="0">
              <a:solidFill>
                <a:schemeClr val="tx1">
                  <a:lumMod val="85000"/>
                  <a:lumOff val="15000"/>
                </a:schemeClr>
              </a:solidFill>
            </a:endParaRPr>
          </a:p>
          <a:p>
            <a:pPr marL="342900" indent="-342900" algn="just"/>
            <a:endParaRPr lang="el-GR" sz="1400" b="1" u="sng" dirty="0">
              <a:solidFill>
                <a:schemeClr val="tx1">
                  <a:lumMod val="85000"/>
                  <a:lumOff val="15000"/>
                </a:schemeClr>
              </a:solidFill>
            </a:endParaRPr>
          </a:p>
          <a:p>
            <a:pPr marL="342900" indent="-342900" algn="just"/>
            <a:endParaRPr lang="el-GR" sz="1400"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Κοινοποίηση  στρατηγικού οράματος.  </a:t>
            </a:r>
            <a:endParaRPr lang="el-GR" b="1" dirty="0">
              <a:solidFill>
                <a:schemeClr val="tx1">
                  <a:lumMod val="85000"/>
                  <a:lumOff val="15000"/>
                </a:schemeClr>
              </a:solidFill>
            </a:endParaRPr>
          </a:p>
        </p:txBody>
      </p:sp>
    </p:spTree>
    <p:extLst>
      <p:ext uri="{BB962C8B-B14F-4D97-AF65-F5344CB8AC3E}">
        <p14:creationId xmlns:p14="http://schemas.microsoft.com/office/powerpoint/2010/main" val="3412289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754874"/>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rgbClr val="C00000"/>
                </a:solidFill>
              </a:rPr>
              <a:t>Έννοια Εταιρικών Αξιών</a:t>
            </a:r>
          </a:p>
          <a:p>
            <a:pPr marL="342900" indent="-342900" algn="just"/>
            <a:r>
              <a:rPr lang="el-GR" sz="1400" b="1" dirty="0" smtClean="0">
                <a:solidFill>
                  <a:schemeClr val="tx1">
                    <a:lumMod val="85000"/>
                    <a:lumOff val="15000"/>
                  </a:schemeClr>
                </a:solidFill>
              </a:rPr>
              <a:t>	με τον όρο αξίες εννοούμε τις πεποιθήσεις,  τα χαρακτηριστικά και τον τρόπο δράσης που η διοίκηση έχει αποφασίσει ότι θα πρέπει να καθοδηγούν την επιδίωξη του οράματος και της στρατηγικής της, την διεκπεραίωση των λειτουργιών της εταιρείας και την συμπεριφορά του προσωπικού της.</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Οι αξίες σχετίζονται με έννοιες όπως η δίκαιη μεταχείριση, η ακεραιότητα, η ηθική συμπεριφορά, η καινοτομία, η ομαδική εργασία, η άριστη ποιότητα, η καλύτερη εξυπηρέτηση πελατών, η κοινωνική ευθύνη και η προσφορά εργασίας στην τοπική κοινότητα.</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Οι αξίες μιας εταιρείας είναι οι πεποιθήσεις, τα χαρακτηριστικά και οι νόρμες συμπεριφοράς που το προσωπικό της εταιρείας υποχρεούται να επιδεικνύει κατά τη διεξαγωγή της επιχειρηματικής δραστηριότητας της εταιρείας και την επιδίωξη της στρατηγικής και του στρατηγικού οράματος.</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Η πλειοψηφία των εταιρειών περιορίζει τις δηλώσεις αξιών σε 4 έως 8 χαρακτηριστικά.</a:t>
            </a:r>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00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Σύνδεση του οράματος με τις εταιρικές αξίες.  </a:t>
            </a:r>
            <a:endParaRPr lang="el-GR" b="1" dirty="0">
              <a:solidFill>
                <a:schemeClr val="tx1">
                  <a:lumMod val="85000"/>
                  <a:lumOff val="15000"/>
                </a:schemeClr>
              </a:solidFill>
            </a:endParaRPr>
          </a:p>
        </p:txBody>
      </p:sp>
    </p:spTree>
    <p:extLst>
      <p:ext uri="{BB962C8B-B14F-4D97-AF65-F5344CB8AC3E}">
        <p14:creationId xmlns:p14="http://schemas.microsoft.com/office/powerpoint/2010/main" val="539557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323987"/>
          </a:xfrm>
          <a:prstGeom prst="rect">
            <a:avLst/>
          </a:prstGeom>
          <a:noFill/>
        </p:spPr>
        <p:txBody>
          <a:bodyPr wrap="square" rtlCol="0">
            <a:spAutoFit/>
          </a:bodyPr>
          <a:lstStyle/>
          <a:p>
            <a:pPr marL="342900" indent="-342900" algn="just"/>
            <a:r>
              <a:rPr lang="el-GR" sz="1400" dirty="0" smtClean="0">
                <a:solidFill>
                  <a:schemeClr val="tx1">
                    <a:lumMod val="85000"/>
                    <a:lumOff val="15000"/>
                  </a:schemeClr>
                </a:solidFill>
              </a:rPr>
              <a:t>        </a:t>
            </a:r>
            <a:r>
              <a:rPr lang="el-GR" sz="1400" b="1" dirty="0" smtClean="0">
                <a:solidFill>
                  <a:srgbClr val="C00000"/>
                </a:solidFill>
              </a:rPr>
              <a:t>Παράδειγμα δήλωσης αξιών</a:t>
            </a:r>
          </a:p>
          <a:p>
            <a:pPr marL="342900" indent="-342900" algn="just"/>
            <a:r>
              <a:rPr lang="el-GR" sz="1400" b="1" dirty="0" smtClean="0">
                <a:solidFill>
                  <a:schemeClr val="tx1">
                    <a:lumMod val="85000"/>
                    <a:lumOff val="15000"/>
                  </a:schemeClr>
                </a:solidFill>
              </a:rPr>
              <a:t>	</a:t>
            </a:r>
          </a:p>
          <a:p>
            <a:pPr marL="342900" indent="-342900" algn="just"/>
            <a:r>
              <a:rPr lang="el-GR" sz="1400" b="1" dirty="0">
                <a:solidFill>
                  <a:schemeClr val="tx1">
                    <a:lumMod val="85000"/>
                    <a:lumOff val="15000"/>
                  </a:schemeClr>
                </a:solidFill>
              </a:rPr>
              <a:t>	</a:t>
            </a:r>
            <a:r>
              <a:rPr lang="en-US" sz="1400" b="1" dirty="0" smtClean="0">
                <a:solidFill>
                  <a:schemeClr val="tx1">
                    <a:lumMod val="85000"/>
                    <a:lumOff val="15000"/>
                  </a:schemeClr>
                </a:solidFill>
              </a:rPr>
              <a:t>Heinz</a:t>
            </a:r>
            <a:endParaRPr lang="el-GR" sz="1400" b="1" dirty="0" smtClean="0">
              <a:solidFill>
                <a:schemeClr val="tx1">
                  <a:lumMod val="85000"/>
                  <a:lumOff val="15000"/>
                </a:schemeClr>
              </a:solidFill>
            </a:endParaRPr>
          </a:p>
          <a:p>
            <a:pPr marL="342900" indent="-342900" algn="just"/>
            <a:r>
              <a:rPr lang="el-GR" sz="1400" b="1" dirty="0">
                <a:solidFill>
                  <a:schemeClr val="tx1">
                    <a:lumMod val="85000"/>
                    <a:lumOff val="15000"/>
                  </a:schemeClr>
                </a:solidFill>
              </a:rPr>
              <a:t>	</a:t>
            </a:r>
            <a:r>
              <a:rPr lang="en-US" sz="1400" b="1" dirty="0" smtClean="0">
                <a:solidFill>
                  <a:schemeClr val="tx1">
                    <a:lumMod val="85000"/>
                    <a:lumOff val="15000"/>
                  </a:schemeClr>
                </a:solidFill>
              </a:rPr>
              <a:t>“</a:t>
            </a:r>
            <a:r>
              <a:rPr lang="el-GR" sz="1400" b="1" dirty="0" smtClean="0">
                <a:solidFill>
                  <a:schemeClr val="tx1">
                    <a:lumMod val="85000"/>
                    <a:lumOff val="15000"/>
                  </a:schemeClr>
                </a:solidFill>
              </a:rPr>
              <a:t>χρησιμοποιεί το ακρωνύμιο </a:t>
            </a:r>
            <a:r>
              <a:rPr lang="en-US" sz="1400" b="1" dirty="0" smtClean="0">
                <a:solidFill>
                  <a:srgbClr val="C00000"/>
                </a:solidFill>
              </a:rPr>
              <a:t>PREMIER</a:t>
            </a:r>
            <a:r>
              <a:rPr lang="el-GR" sz="1400" b="1" dirty="0" smtClean="0">
                <a:solidFill>
                  <a:schemeClr val="tx1">
                    <a:lumMod val="85000"/>
                    <a:lumOff val="15000"/>
                  </a:schemeClr>
                </a:solidFill>
              </a:rPr>
              <a:t> που αντιστοιχεί σε 7 αξίες</a:t>
            </a:r>
            <a:r>
              <a:rPr lang="en-US" sz="1400" b="1" dirty="0" smtClean="0">
                <a:solidFill>
                  <a:schemeClr val="tx1">
                    <a:lumMod val="85000"/>
                    <a:lumOff val="15000"/>
                  </a:schemeClr>
                </a:solidFill>
              </a:rPr>
              <a:t>:</a:t>
            </a:r>
            <a:endParaRPr lang="el-GR" dirty="0"/>
          </a:p>
          <a:p>
            <a:pPr marL="342900" indent="-342900" algn="just">
              <a:buFont typeface="+mj-lt"/>
              <a:buAutoNum type="arabicPeriod"/>
            </a:pPr>
            <a:r>
              <a:rPr lang="en-US" sz="1400" b="1" dirty="0" smtClean="0">
                <a:solidFill>
                  <a:srgbClr val="C00000"/>
                </a:solidFill>
              </a:rPr>
              <a:t>Passion</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να είμαστε παθιασμένοι με τη νίκη, τα εμπορικά σήματα, τα προϊόντα και τους ανθρώπους μας, προσφέροντας έτσι ανώτερη αξία στους μετόχους.</a:t>
            </a:r>
          </a:p>
          <a:p>
            <a:pPr marL="342900" indent="-342900" algn="just">
              <a:buFont typeface="+mj-lt"/>
              <a:buAutoNum type="arabicPeriod"/>
            </a:pPr>
            <a:r>
              <a:rPr lang="en-US" sz="1400" b="1" dirty="0" smtClean="0">
                <a:solidFill>
                  <a:srgbClr val="C00000"/>
                </a:solidFill>
              </a:rPr>
              <a:t>Risk Tolerance</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να δημιουργήσουμε μια κουλτούρα στην οποία η επιχειρηματικότητα και η συνετή ανάληψη κινδύνων ενθαρρύνονται και επιβραβεύονται.</a:t>
            </a:r>
          </a:p>
          <a:p>
            <a:pPr marL="342900" indent="-342900" algn="just">
              <a:buFont typeface="+mj-lt"/>
              <a:buAutoNum type="arabicPeriod"/>
            </a:pPr>
            <a:r>
              <a:rPr lang="en-US" sz="1400" b="1" dirty="0" smtClean="0">
                <a:solidFill>
                  <a:srgbClr val="C00000"/>
                </a:solidFill>
              </a:rPr>
              <a:t>Excellence</a:t>
            </a:r>
            <a:r>
              <a:rPr lang="en-US" sz="1400" b="1" dirty="0" smtClean="0">
                <a:solidFill>
                  <a:schemeClr val="tx1">
                    <a:lumMod val="85000"/>
                    <a:lumOff val="15000"/>
                  </a:schemeClr>
                </a:solidFill>
              </a:rPr>
              <a:t>,</a:t>
            </a:r>
            <a:r>
              <a:rPr lang="el-GR" sz="1400" b="1" dirty="0" smtClean="0">
                <a:solidFill>
                  <a:schemeClr val="tx1">
                    <a:lumMod val="85000"/>
                    <a:lumOff val="15000"/>
                  </a:schemeClr>
                </a:solidFill>
              </a:rPr>
              <a:t> να είμαστε οι καλύτεροι σε ποιότητα και σε ότι κάνουμε.</a:t>
            </a:r>
          </a:p>
          <a:p>
            <a:pPr marL="342900" indent="-342900" algn="just">
              <a:buFont typeface="+mj-lt"/>
              <a:buAutoNum type="arabicPeriod"/>
            </a:pPr>
            <a:r>
              <a:rPr lang="en-US" sz="1400" b="1" dirty="0" smtClean="0">
                <a:solidFill>
                  <a:srgbClr val="C00000"/>
                </a:solidFill>
              </a:rPr>
              <a:t>Motivation</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να επιδοκιμάζουμε την επιτυχία, να αναγνωρίζουμε και να επιβραβεύουμε τα ατομικά και ομαδικά επιτεύγματα.</a:t>
            </a:r>
          </a:p>
          <a:p>
            <a:pPr marL="342900" indent="-342900" algn="just">
              <a:buFont typeface="+mj-lt"/>
              <a:buAutoNum type="arabicPeriod"/>
            </a:pPr>
            <a:r>
              <a:rPr lang="en-US" sz="1400" b="1" dirty="0" smtClean="0">
                <a:solidFill>
                  <a:srgbClr val="C00000"/>
                </a:solidFill>
              </a:rPr>
              <a:t>Innovation</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να καινοτομούμε σε όλα, από προϊόντα μέχρι διαδικασίες.</a:t>
            </a:r>
          </a:p>
          <a:p>
            <a:pPr marL="342900" indent="-342900" algn="just">
              <a:buFont typeface="+mj-lt"/>
              <a:buAutoNum type="arabicPeriod"/>
            </a:pPr>
            <a:r>
              <a:rPr lang="en-US" sz="1400" b="1" dirty="0" smtClean="0">
                <a:solidFill>
                  <a:srgbClr val="C00000"/>
                </a:solidFill>
              </a:rPr>
              <a:t>Empowerment</a:t>
            </a:r>
            <a:r>
              <a:rPr lang="en-US" sz="1400" b="1" dirty="0" smtClean="0">
                <a:solidFill>
                  <a:schemeClr val="tx1">
                    <a:lumMod val="85000"/>
                    <a:lumOff val="15000"/>
                  </a:schemeClr>
                </a:solidFill>
              </a:rPr>
              <a:t>, </a:t>
            </a:r>
            <a:r>
              <a:rPr lang="el-GR" sz="1400" b="1" dirty="0" smtClean="0">
                <a:solidFill>
                  <a:schemeClr val="tx1">
                    <a:lumMod val="85000"/>
                    <a:lumOff val="15000"/>
                  </a:schemeClr>
                </a:solidFill>
              </a:rPr>
              <a:t>να ενθαρρύνουμε τους ταλαντούχους υπαλλήλους μας να πάρουν πρωτοβουλίες και να κάνουν το σωστό.</a:t>
            </a:r>
          </a:p>
          <a:p>
            <a:pPr marL="342900" indent="-342900" algn="just">
              <a:buFont typeface="+mj-lt"/>
              <a:buAutoNum type="arabicPeriod"/>
            </a:pPr>
            <a:r>
              <a:rPr lang="en-US" sz="1400" b="1" dirty="0" smtClean="0">
                <a:solidFill>
                  <a:srgbClr val="C00000"/>
                </a:solidFill>
              </a:rPr>
              <a:t>Respect</a:t>
            </a:r>
            <a:r>
              <a:rPr lang="en-US" sz="1400" b="1" dirty="0" smtClean="0">
                <a:solidFill>
                  <a:schemeClr val="tx1">
                    <a:lumMod val="85000"/>
                    <a:lumOff val="15000"/>
                  </a:schemeClr>
                </a:solidFill>
              </a:rPr>
              <a:t>,</a:t>
            </a:r>
            <a:r>
              <a:rPr lang="el-GR" sz="1400" b="1" dirty="0" smtClean="0">
                <a:solidFill>
                  <a:schemeClr val="tx1">
                    <a:lumMod val="85000"/>
                    <a:lumOff val="15000"/>
                  </a:schemeClr>
                </a:solidFill>
              </a:rPr>
              <a:t> να ενεργούμε με ακεραιότητα και σεβασμό προς όλους.</a:t>
            </a:r>
          </a:p>
        </p:txBody>
      </p:sp>
      <p:sp>
        <p:nvSpPr>
          <p:cNvPr id="9" name="1 - Θέση κειμένου"/>
          <p:cNvSpPr>
            <a:spLocks noGrp="1"/>
          </p:cNvSpPr>
          <p:nvPr>
            <p:ph type="body" sz="half" idx="2"/>
          </p:nvPr>
        </p:nvSpPr>
        <p:spPr>
          <a:xfrm>
            <a:off x="142844" y="2357430"/>
            <a:ext cx="1285884" cy="1071570"/>
          </a:xfrm>
        </p:spPr>
        <p:txBody>
          <a:bodyPr>
            <a:normAutofit fontScale="700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Σύνδεση του οράματος με τις εταιρικές αξίες.  </a:t>
            </a:r>
            <a:endParaRPr lang="el-GR" b="1" dirty="0">
              <a:solidFill>
                <a:schemeClr val="tx1">
                  <a:lumMod val="85000"/>
                  <a:lumOff val="15000"/>
                </a:schemeClr>
              </a:solidFill>
            </a:endParaRPr>
          </a:p>
        </p:txBody>
      </p:sp>
    </p:spTree>
    <p:extLst>
      <p:ext uri="{BB962C8B-B14F-4D97-AF65-F5344CB8AC3E}">
        <p14:creationId xmlns:p14="http://schemas.microsoft.com/office/powerpoint/2010/main" val="3393468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4185761"/>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Στην φάση αυτή πρέπει το στρατηγικό όραμα από κείμενο να μετατραπεί σε στόχους ποσοτικούς ή ποιοτικούς, διατυπωμένων με σαφήνεια, μετρήσιμους και με προθεσμία επίτευξης. </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Οι αντικειμενικοί στόχοι είναι οι στόχοι ενός οργανισμού και τα αποτελέσματα και οι συνέπειες που η διοίκηση θέλει να επιτύχει. Λειτουργούν ως μέτρα για την σύγκριση της αποδοτικότητας τόσο από χρονιά σε χρονιά όσο και από εταιρεία σε εταιρεία.</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Οι γενικοί στόχοι είναι συνήθως ετήσιοι. Στην συνέχεια τμηματοποιούνται και επαναπροσδιορίζονται για μικρότερα χρονικά διαστήματα. Στην περίπτωση που υπάρχει απόκλιση από τον στόχο τότε κρίνεται επιτακτική η ανάγκη καθορισμού ή επανακαθορισμού των αντικειμενικών στόχων.</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Η πρακτική αυτή ακολουθείται στο πλείστο των επιχειρήσεων.</a:t>
            </a:r>
          </a:p>
          <a:p>
            <a:pPr marL="342900" indent="-342900" algn="just"/>
            <a:r>
              <a:rPr lang="el-GR" sz="1400" b="1" dirty="0">
                <a:solidFill>
                  <a:schemeClr val="tx1">
                    <a:lumMod val="85000"/>
                    <a:lumOff val="15000"/>
                  </a:schemeClr>
                </a:solidFill>
              </a:rPr>
              <a:t>	</a:t>
            </a:r>
            <a:endParaRPr lang="el-GR" sz="1400" b="1" dirty="0" smtClean="0">
              <a:solidFill>
                <a:schemeClr val="tx1">
                  <a:lumMod val="85000"/>
                  <a:lumOff val="15000"/>
                </a:schemeClr>
              </a:solidFill>
            </a:endParaRP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Στόχοι</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lgn="just"/>
            <a:r>
              <a:rPr lang="el-GR" sz="1400" b="1" dirty="0">
                <a:solidFill>
                  <a:schemeClr val="tx1">
                    <a:lumMod val="85000"/>
                    <a:lumOff val="15000"/>
                  </a:schemeClr>
                </a:solidFill>
              </a:rPr>
              <a:t>	</a:t>
            </a:r>
            <a:r>
              <a:rPr lang="el-GR" sz="1400" b="1" u="sng" dirty="0" smtClean="0">
                <a:solidFill>
                  <a:srgbClr val="C00000"/>
                </a:solidFill>
              </a:rPr>
              <a:t>Οικονομικοί</a:t>
            </a:r>
          </a:p>
          <a:p>
            <a:pPr marL="342900" indent="-342900" algn="just"/>
            <a:r>
              <a:rPr lang="el-GR" sz="1400" b="1" dirty="0" smtClean="0">
                <a:solidFill>
                  <a:srgbClr val="C00000"/>
                </a:solidFill>
              </a:rPr>
              <a:t>	</a:t>
            </a:r>
            <a:r>
              <a:rPr lang="el-GR" sz="1400" b="1" dirty="0" smtClean="0">
                <a:solidFill>
                  <a:schemeClr val="tx1">
                    <a:lumMod val="85000"/>
                    <a:lumOff val="15000"/>
                  </a:schemeClr>
                </a:solidFill>
              </a:rPr>
              <a:t>στόχοι οι οποίοι σχετίζονται με την οικονομική πορεία της επιχείρησης. </a:t>
            </a:r>
          </a:p>
          <a:p>
            <a:pPr marL="342900" indent="-342900" algn="just"/>
            <a:r>
              <a:rPr lang="el-GR" sz="1400" b="1" dirty="0">
                <a:solidFill>
                  <a:schemeClr val="tx1">
                    <a:lumMod val="85000"/>
                    <a:lumOff val="15000"/>
                  </a:schemeClr>
                </a:solidFill>
              </a:rPr>
              <a:t>	</a:t>
            </a:r>
            <a:r>
              <a:rPr lang="el-GR" sz="1400" b="1" u="sng" dirty="0" smtClean="0">
                <a:solidFill>
                  <a:srgbClr val="C00000"/>
                </a:solidFill>
              </a:rPr>
              <a:t>Στρατηγικοί </a:t>
            </a:r>
          </a:p>
          <a:p>
            <a:pPr marL="342900" indent="-342900" algn="just"/>
            <a:r>
              <a:rPr lang="el-GR" sz="1400" b="1" dirty="0">
                <a:solidFill>
                  <a:srgbClr val="C00000"/>
                </a:solidFill>
              </a:rPr>
              <a:t>	</a:t>
            </a:r>
            <a:r>
              <a:rPr lang="el-GR" sz="1400" b="1" dirty="0" smtClean="0">
                <a:solidFill>
                  <a:schemeClr val="tx1">
                    <a:lumMod val="85000"/>
                    <a:lumOff val="15000"/>
                  </a:schemeClr>
                </a:solidFill>
              </a:rPr>
              <a:t>στόχοι οι οποίοι σχετίζονται με την θέση της εταιρείας στην αγορά, βιωσιμότητα, ανταγωνιστικότητα κ.α.</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b="1" dirty="0" smtClean="0">
                <a:solidFill>
                  <a:schemeClr val="tx1">
                    <a:lumMod val="85000"/>
                    <a:lumOff val="15000"/>
                  </a:schemeClr>
                </a:solidFill>
              </a:rPr>
              <a:t>2.2. </a:t>
            </a:r>
          </a:p>
          <a:p>
            <a:r>
              <a:rPr lang="el-GR" b="1" dirty="0" smtClean="0">
                <a:solidFill>
                  <a:srgbClr val="C00000"/>
                </a:solidFill>
              </a:rPr>
              <a:t>2</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sz="1600" b="1" dirty="0" smtClean="0">
                <a:solidFill>
                  <a:schemeClr val="tx1">
                    <a:lumMod val="85000"/>
                    <a:lumOff val="15000"/>
                  </a:schemeClr>
                </a:solidFill>
              </a:rPr>
              <a:t>Στοχοθέτηση.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1375641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07777"/>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Παραδείγματα οικονομικών και στρατηγικών στόχων</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b="1" dirty="0" smtClean="0">
                <a:solidFill>
                  <a:schemeClr val="tx1">
                    <a:lumMod val="85000"/>
                    <a:lumOff val="15000"/>
                  </a:schemeClr>
                </a:solidFill>
              </a:rPr>
              <a:t>2.2. </a:t>
            </a:r>
          </a:p>
          <a:p>
            <a:r>
              <a:rPr lang="el-GR" b="1" dirty="0" smtClean="0">
                <a:solidFill>
                  <a:srgbClr val="C00000"/>
                </a:solidFill>
              </a:rPr>
              <a:t>2</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sz="1600" b="1" dirty="0" smtClean="0">
                <a:solidFill>
                  <a:schemeClr val="tx1">
                    <a:lumMod val="85000"/>
                    <a:lumOff val="15000"/>
                  </a:schemeClr>
                </a:solidFill>
              </a:rPr>
              <a:t>Στοχοθέτηση.  </a:t>
            </a:r>
            <a:endParaRPr lang="el-GR" sz="1600" b="1" dirty="0">
              <a:solidFill>
                <a:schemeClr val="tx1">
                  <a:lumMod val="85000"/>
                  <a:lumOff val="15000"/>
                </a:schemeClr>
              </a:solidFill>
            </a:endParaRPr>
          </a:p>
        </p:txBody>
      </p:sp>
      <p:graphicFrame>
        <p:nvGraphicFramePr>
          <p:cNvPr id="2" name="Διάγραμμα 1"/>
          <p:cNvGraphicFramePr/>
          <p:nvPr>
            <p:extLst>
              <p:ext uri="{D42A27DB-BD31-4B8C-83A1-F6EECF244321}">
                <p14:modId xmlns:p14="http://schemas.microsoft.com/office/powerpoint/2010/main" val="4063689389"/>
              </p:ext>
            </p:extLst>
          </p:nvPr>
        </p:nvGraphicFramePr>
        <p:xfrm>
          <a:off x="2051720" y="65088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0387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539430"/>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a:t>
            </a:r>
            <a:r>
              <a:rPr lang="el-GR" sz="1400" b="1" dirty="0" smtClean="0">
                <a:solidFill>
                  <a:schemeClr val="tx1">
                    <a:lumMod val="85000"/>
                    <a:lumOff val="15000"/>
                  </a:schemeClr>
                </a:solidFill>
              </a:rPr>
              <a:t>Μια εταιρεία που επιδιώκει και επιτυγχάνει στρατηγικά αποτελέσματα που αυξάνουν την ανταγωνιστικότητα και τη δύναμη της στην αγορά είναι σε καλύτερη θέση να βελτιώσει τη μελλοντική της οικονομική απόδοση.</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Η βελτιωμένη στρατηγική απόδοση και η προαγωγή της οικονομικής απόδοσης απαιτεί την δημιουργία ενός ισόρροπου πίνακα στοχοθεσίας. Πρέπει επομένως η σύνταξη του πίνακα στοχοθέτησης να περιλαμβάνει τόσο οικονομικούς όσο στρατηγικούς στόχους οι οποίοι μεταξύ τους θα έχουν μια σχετική ισορροπία.</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Το μέγεθος της οικονομικής απόδοσης μιας εταιρείας είναι ένας ύστερος δείκτης που αντανακλά την επίδραση των προηγούμενων  αποφάσεων της διοίκησης στην εξέλιξη της εταιρείας. Η ιστορική πορεία όμως δεν αποτελεί σταθερό παράγοντα για την πορεία της επιχείρησης στο μέλλον.</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Δεν μπορεί επομένως να αποτελεί το ιστορικό στοιχείο παράγοντα γραμμικής εξέλιξης για τα μελλοντικά στοιχεία της επιχείρησης.</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b="1" dirty="0" smtClean="0">
                <a:solidFill>
                  <a:schemeClr val="tx1">
                    <a:lumMod val="85000"/>
                    <a:lumOff val="15000"/>
                  </a:schemeClr>
                </a:solidFill>
              </a:rPr>
              <a:t>2.2. </a:t>
            </a:r>
          </a:p>
          <a:p>
            <a:r>
              <a:rPr lang="el-GR" b="1" dirty="0" smtClean="0">
                <a:solidFill>
                  <a:srgbClr val="C00000"/>
                </a:solidFill>
              </a:rPr>
              <a:t>2</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sz="1600" b="1" dirty="0" smtClean="0">
                <a:solidFill>
                  <a:schemeClr val="tx1">
                    <a:lumMod val="85000"/>
                    <a:lumOff val="15000"/>
                  </a:schemeClr>
                </a:solidFill>
              </a:rPr>
              <a:t>Στοχοθέτηση.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4054197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3323987"/>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a:t>
            </a:r>
            <a:r>
              <a:rPr lang="el-GR" sz="1400" b="1" dirty="0" smtClean="0">
                <a:solidFill>
                  <a:schemeClr val="tx1">
                    <a:lumMod val="85000"/>
                    <a:lumOff val="15000"/>
                  </a:schemeClr>
                </a:solidFill>
              </a:rPr>
              <a:t>Στον πίνακα στοχοθέτησης θα πρέπει να τοποθετούνται τόσο βραχυχρόνιοι όσο και μακροχρόνιοι αντικειμενικοί στόχοι. </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Αρχικά τοποθετούνται οι μακροχρόνιοι αντικειμενικοί στόχοι και έπειτα οι βραχυχρόνιοι αντικειμενικοί στόχοι.</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Η συμβολή των βραχυχρόνιων στόχων έγκειται στο γεγονός ότι όταν υπάρχει απόκλιση από την πιθανότητα επίτευξης των μακροχρόνιων στόχων, υπάρχει χρόνος για την επανατοποθέτησή τους προκειμένου να μην απομακρυνθεί η εταιρεία από τους μακροχρόνιους στόχους της.</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Βασική στρατηγική επιδίωξη της εταιρείας είναι η επίτευξη του φιλόδοξου στρατηγικού αντικειμενικού της στόχου.</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Μια εταιρεία εκφράζει στρατηγική επιδίωξη ή πρόθεση όταν προσπαθεί συνεχώς να εκπληρώσει έναν φιλόδοξο στρατηγικό αντικειμενικό στόχο, συγκεντρώνοντας όλη τη δύναμη των πόρων και των ανταγωνιστικών ενεργειών της για την επίτευξη αυτού του αντικειμενικού στόχου.</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b="1" dirty="0" smtClean="0">
                <a:solidFill>
                  <a:schemeClr val="tx1">
                    <a:lumMod val="85000"/>
                    <a:lumOff val="15000"/>
                  </a:schemeClr>
                </a:solidFill>
              </a:rPr>
              <a:t>2.2. </a:t>
            </a:r>
          </a:p>
          <a:p>
            <a:r>
              <a:rPr lang="el-GR" b="1" dirty="0" smtClean="0">
                <a:solidFill>
                  <a:srgbClr val="C00000"/>
                </a:solidFill>
              </a:rPr>
              <a:t>2</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sz="1600" b="1" dirty="0" smtClean="0">
                <a:solidFill>
                  <a:schemeClr val="tx1">
                    <a:lumMod val="85000"/>
                    <a:lumOff val="15000"/>
                  </a:schemeClr>
                </a:solidFill>
              </a:rPr>
              <a:t>Στοχοθέτηση.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1698026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2246769"/>
          </a:xfrm>
          <a:prstGeom prst="rect">
            <a:avLst/>
          </a:prstGeom>
          <a:noFill/>
        </p:spPr>
        <p:txBody>
          <a:bodyPr wrap="square" rtlCol="0">
            <a:spAutoFit/>
          </a:bodyPr>
          <a:lstStyle/>
          <a:p>
            <a:pPr marL="342900" indent="-342900" algn="just"/>
            <a:r>
              <a:rPr lang="el-GR" sz="1400" b="1" dirty="0" smtClean="0">
                <a:solidFill>
                  <a:schemeClr val="tx1">
                    <a:lumMod val="85000"/>
                    <a:lumOff val="15000"/>
                  </a:schemeClr>
                </a:solidFill>
              </a:rPr>
              <a:t>	</a:t>
            </a:r>
            <a:r>
              <a:rPr lang="el-GR" sz="1400" b="1" dirty="0" smtClean="0">
                <a:solidFill>
                  <a:schemeClr val="tx1">
                    <a:lumMod val="85000"/>
                    <a:lumOff val="15000"/>
                  </a:schemeClr>
                </a:solidFill>
              </a:rPr>
              <a:t>Απαραίτητη κρίνεται η ανάγκη για αντικειμενικούς στόχους σε όλα τα επίπεδα οργάνωσης.</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Η επίτευξη των στόχων που έχουν τεθεί, βραχυχρόνιους και μακροχρόνιους, δεν αποτελεί υποχρέωση μόνο μιας ομάδας. Αναφέρεται στο σύνολο της οργανωτικής δομής της εταιρείας και πρέπει όλοι να συμμετέχουν στην υλοποίησή τους.</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Απαραίτητο είναι το γεγονός ότι η στοχοθέτηση πρέπει να γίνεται από την κορυφή προς τη βάση. Η πράξη αυτή δεν μπορεί να πραγματοποιηθεί με την αντίθετη φορά.</a:t>
            </a:r>
          </a:p>
          <a:p>
            <a:pPr marL="342900" indent="-342900" algn="just"/>
            <a:r>
              <a:rPr lang="el-GR" sz="1400" b="1" dirty="0">
                <a:solidFill>
                  <a:schemeClr val="tx1">
                    <a:lumMod val="85000"/>
                    <a:lumOff val="15000"/>
                  </a:schemeClr>
                </a:solidFill>
              </a:rPr>
              <a:t>	</a:t>
            </a:r>
            <a:r>
              <a:rPr lang="el-GR" sz="1400" b="1" dirty="0" smtClean="0">
                <a:solidFill>
                  <a:schemeClr val="tx1">
                    <a:lumMod val="85000"/>
                    <a:lumOff val="15000"/>
                  </a:schemeClr>
                </a:solidFill>
              </a:rPr>
              <a:t>Η ανάγκη όμως ανατροφοδότησης υπάρχει και είναι απαραίτητη.</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b="1" dirty="0" smtClean="0">
                <a:solidFill>
                  <a:schemeClr val="tx1">
                    <a:lumMod val="85000"/>
                    <a:lumOff val="15000"/>
                  </a:schemeClr>
                </a:solidFill>
              </a:rPr>
              <a:t>2.2. </a:t>
            </a:r>
          </a:p>
          <a:p>
            <a:r>
              <a:rPr lang="el-GR" b="1" dirty="0" smtClean="0">
                <a:solidFill>
                  <a:srgbClr val="C00000"/>
                </a:solidFill>
              </a:rPr>
              <a:t>2</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sz="1600" b="1" dirty="0" smtClean="0">
                <a:solidFill>
                  <a:schemeClr val="tx1">
                    <a:lumMod val="85000"/>
                    <a:lumOff val="15000"/>
                  </a:schemeClr>
                </a:solidFill>
              </a:rPr>
              <a:t>Στοχοθέτηση.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3468308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685800"/>
          </a:xfrm>
        </p:spPr>
        <p:txBody>
          <a:bodyPr>
            <a:normAutofit fontScale="85000" lnSpcReduction="10000"/>
          </a:bodyPr>
          <a:lstStyle/>
          <a:p>
            <a:r>
              <a:rPr lang="el-GR" b="1" dirty="0" smtClean="0">
                <a:solidFill>
                  <a:schemeClr val="tx1">
                    <a:lumMod val="85000"/>
                    <a:lumOff val="15000"/>
                  </a:schemeClr>
                </a:solidFill>
              </a:rPr>
              <a:t>2.Σχεδιασμός και υλοποίηση στρατηγικής.  </a:t>
            </a:r>
            <a:endParaRPr lang="el-GR" b="1" dirty="0">
              <a:solidFill>
                <a:schemeClr val="tx1">
                  <a:lumMod val="85000"/>
                  <a:lumOff val="15000"/>
                </a:schemeClr>
              </a:solidFill>
            </a:endParaRPr>
          </a:p>
        </p:txBody>
      </p:sp>
      <p:sp>
        <p:nvSpPr>
          <p:cNvPr id="6" name="2 - Τίτλος"/>
          <p:cNvSpPr txBox="1">
            <a:spLocks/>
          </p:cNvSpPr>
          <p:nvPr/>
        </p:nvSpPr>
        <p:spPr>
          <a:xfrm>
            <a:off x="1643042" y="428604"/>
            <a:ext cx="7315200" cy="1285884"/>
          </a:xfrm>
          <a:prstGeom prst="rect">
            <a:avLst/>
          </a:prstGeom>
        </p:spPr>
        <p:txBody>
          <a:bodyPr vert="horz" anchor="ctr">
            <a:normAutofit fontScale="6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C00000"/>
                </a:solidFill>
                <a:effectLst/>
                <a:uLnTx/>
                <a:uFillTx/>
                <a:latin typeface="+mj-lt"/>
                <a:ea typeface="+mj-ea"/>
                <a:cs typeface="+mj-cs"/>
              </a:rPr>
              <a:t>“</a:t>
            </a:r>
            <a:r>
              <a:rPr kumimoji="0" lang="el-GR" sz="2800" b="0" i="0" u="none" strike="noStrike" kern="1200" cap="none" spc="0" normalizeH="0" baseline="0" noProof="0" dirty="0" smtClean="0">
                <a:ln>
                  <a:noFill/>
                </a:ln>
                <a:solidFill>
                  <a:srgbClr val="C00000"/>
                </a:solidFill>
                <a:effectLst/>
                <a:uLnTx/>
                <a:uFillTx/>
                <a:latin typeface="+mj-lt"/>
                <a:ea typeface="+mj-ea"/>
                <a:cs typeface="+mj-cs"/>
              </a:rPr>
              <a:t>Αν μπορούμε να γνωρίζουμε που βρισκόμαστε και να έχουμε μια ιδέα για το πώς</a:t>
            </a:r>
            <a:r>
              <a:rPr kumimoji="0" lang="el-GR" sz="2800" b="0" i="0" u="none" strike="noStrike" kern="1200" cap="none" spc="0" normalizeH="0" noProof="0" dirty="0" smtClean="0">
                <a:ln>
                  <a:noFill/>
                </a:ln>
                <a:solidFill>
                  <a:srgbClr val="C00000"/>
                </a:solidFill>
                <a:effectLst/>
                <a:uLnTx/>
                <a:uFillTx/>
                <a:latin typeface="+mj-lt"/>
                <a:ea typeface="+mj-ea"/>
                <a:cs typeface="+mj-cs"/>
              </a:rPr>
              <a:t> φτάσαμε ως εδώ, ίσως δούμε προς τα πού οδεύουμε κι αν τα αποτελέσματα που προκύπτουν φυσικά στην πορεία μας δεν είναι αποδεκτά, να αλλάξουμε έγκαιρα πορεία.</a:t>
            </a:r>
            <a:r>
              <a:rPr kumimoji="0" lang="en-US" sz="2800" b="0" i="0" u="none" strike="noStrike" kern="1200" cap="none" spc="0" normalizeH="0" noProof="0" dirty="0" smtClean="0">
                <a:ln>
                  <a:noFill/>
                </a:ln>
                <a:solidFill>
                  <a:srgbClr val="C00000"/>
                </a:solidFill>
                <a:effectLst/>
                <a:uLnTx/>
                <a:uFillTx/>
                <a:latin typeface="+mj-lt"/>
                <a:ea typeface="+mj-ea"/>
                <a:cs typeface="+mj-cs"/>
              </a:rPr>
              <a:t>”</a:t>
            </a:r>
          </a:p>
          <a:p>
            <a:pPr marL="0" marR="0" lvl="0" indent="0" algn="l" defTabSz="914400" rtl="0" eaLnBrk="1" fontAlgn="auto" latinLnBrk="0" hangingPunct="1">
              <a:lnSpc>
                <a:spcPct val="100000"/>
              </a:lnSpc>
              <a:spcBef>
                <a:spcPct val="0"/>
              </a:spcBef>
              <a:spcAft>
                <a:spcPts val="0"/>
              </a:spcAft>
              <a:buClrTx/>
              <a:buSzTx/>
              <a:buFontTx/>
              <a:buNone/>
              <a:tabLst/>
              <a:defRPr/>
            </a:pPr>
            <a:r>
              <a:rPr lang="el-GR" sz="2800" baseline="0" dirty="0" smtClean="0">
                <a:solidFill>
                  <a:srgbClr val="C00000"/>
                </a:solidFill>
                <a:latin typeface="+mj-lt"/>
                <a:ea typeface="+mj-ea"/>
                <a:cs typeface="+mj-cs"/>
              </a:rPr>
              <a:t>Αβραάμ Λίνκολν</a:t>
            </a:r>
            <a:endParaRPr kumimoji="0" lang="el-GR" sz="2800" b="0" i="0" u="none" strike="noStrike" kern="1200" cap="none" spc="0" normalizeH="0" baseline="0" noProof="0" dirty="0">
              <a:ln>
                <a:noFill/>
              </a:ln>
              <a:solidFill>
                <a:srgbClr val="C00000"/>
              </a:solidFill>
              <a:effectLst/>
              <a:uLnTx/>
              <a:uFillTx/>
              <a:latin typeface="+mj-lt"/>
              <a:ea typeface="+mj-ea"/>
              <a:cs typeface="+mj-cs"/>
            </a:endParaRPr>
          </a:p>
        </p:txBody>
      </p:sp>
      <p:sp>
        <p:nvSpPr>
          <p:cNvPr id="7" name="2 - Τίτλος"/>
          <p:cNvSpPr txBox="1">
            <a:spLocks/>
          </p:cNvSpPr>
          <p:nvPr/>
        </p:nvSpPr>
        <p:spPr>
          <a:xfrm>
            <a:off x="1714480" y="2571744"/>
            <a:ext cx="7315200" cy="1285884"/>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Φάσεις</a:t>
            </a:r>
            <a:r>
              <a:rPr kumimoji="0" lang="el-GR" sz="16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διαδικασίας χάραξης και υλοποίησης στρατηγικής</a:t>
            </a:r>
            <a:r>
              <a:rPr kumimoji="0" lang="en-US" sz="1600" b="1" i="0" u="none" strike="noStrike" kern="1200" cap="none" spc="0" normalizeH="0" noProof="0" dirty="0" smtClean="0">
                <a:ln>
                  <a:noFill/>
                </a:ln>
                <a:solidFill>
                  <a:schemeClr val="tx1">
                    <a:lumMod val="85000"/>
                    <a:lumOff val="15000"/>
                  </a:schemeClr>
                </a:solidFill>
                <a:effectLst/>
                <a:uLnTx/>
                <a:uFillTx/>
                <a:latin typeface="+mj-lt"/>
                <a:ea typeface="+mj-ea"/>
                <a:cs typeface="+mj-cs"/>
              </a:rPr>
              <a:t>:</a:t>
            </a:r>
            <a:endParaRPr kumimoji="0" lang="el-GR" sz="1600" b="1" i="0" u="none" strike="noStrike" kern="1200" cap="none" spc="0" normalizeH="0" noProof="0" dirty="0" smtClean="0">
              <a:ln>
                <a:noFill/>
              </a:ln>
              <a:solidFill>
                <a:schemeClr val="tx1">
                  <a:lumMod val="85000"/>
                  <a:lumOff val="15000"/>
                </a:schemeClr>
              </a:solidFill>
              <a:effectLst/>
              <a:uLnTx/>
              <a:uFillTx/>
              <a:latin typeface="+mj-lt"/>
              <a:ea typeface="+mj-ea"/>
              <a:cs typeface="+mj-cs"/>
            </a:endParaRPr>
          </a:p>
          <a:p>
            <a:pPr marL="457200" marR="0" lvl="0" indent="-457200" algn="l" defTabSz="914400" rtl="0" eaLnBrk="1" fontAlgn="auto" latinLnBrk="0" hangingPunct="1">
              <a:lnSpc>
                <a:spcPct val="100000"/>
              </a:lnSpc>
              <a:spcBef>
                <a:spcPct val="0"/>
              </a:spcBef>
              <a:spcAft>
                <a:spcPts val="0"/>
              </a:spcAft>
              <a:buClrTx/>
              <a:buSzTx/>
              <a:buFont typeface="+mj-lt"/>
              <a:buAutoNum type="arabicPeriod"/>
              <a:tabLst/>
              <a:defRPr/>
            </a:pPr>
            <a:r>
              <a:rPr lang="el-GR" sz="1600" b="1" baseline="0" dirty="0" smtClean="0">
                <a:solidFill>
                  <a:schemeClr val="tx1">
                    <a:lumMod val="85000"/>
                    <a:lumOff val="15000"/>
                  </a:schemeClr>
                </a:solidFill>
                <a:latin typeface="+mj-lt"/>
                <a:ea typeface="+mj-ea"/>
                <a:cs typeface="+mj-cs"/>
              </a:rPr>
              <a:t>Ανάπτυξη</a:t>
            </a:r>
            <a:r>
              <a:rPr lang="el-GR" sz="1600" b="1" dirty="0" smtClean="0">
                <a:solidFill>
                  <a:schemeClr val="tx1">
                    <a:lumMod val="85000"/>
                    <a:lumOff val="15000"/>
                  </a:schemeClr>
                </a:solidFill>
                <a:latin typeface="+mj-lt"/>
                <a:ea typeface="+mj-ea"/>
                <a:cs typeface="+mj-cs"/>
              </a:rPr>
              <a:t> στρατηγικού οράματος.</a:t>
            </a:r>
          </a:p>
          <a:p>
            <a:pPr marL="457200" marR="0" lvl="0" indent="-457200" algn="l" defTabSz="914400" rtl="0" eaLnBrk="1" fontAlgn="auto" latinLnBrk="0" hangingPunct="1">
              <a:lnSpc>
                <a:spcPct val="100000"/>
              </a:lnSpc>
              <a:spcBef>
                <a:spcPct val="0"/>
              </a:spcBef>
              <a:spcAft>
                <a:spcPts val="0"/>
              </a:spcAft>
              <a:buClrTx/>
              <a:buSzTx/>
              <a:buFont typeface="+mj-lt"/>
              <a:buAutoNum type="arabicPeriod"/>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Καθορισμός</a:t>
            </a:r>
            <a:r>
              <a:rPr kumimoji="0" lang="el-GR" sz="16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στόχων.</a:t>
            </a:r>
          </a:p>
          <a:p>
            <a:pPr marL="457200" marR="0" lvl="0" indent="-457200" algn="l" defTabSz="914400" rtl="0" eaLnBrk="1" fontAlgn="auto" latinLnBrk="0" hangingPunct="1">
              <a:lnSpc>
                <a:spcPct val="100000"/>
              </a:lnSpc>
              <a:spcBef>
                <a:spcPct val="0"/>
              </a:spcBef>
              <a:spcAft>
                <a:spcPts val="0"/>
              </a:spcAft>
              <a:buClrTx/>
              <a:buSzTx/>
              <a:buFont typeface="+mj-lt"/>
              <a:buAutoNum type="arabicPeriod"/>
              <a:tabLst/>
              <a:defRPr/>
            </a:pPr>
            <a:r>
              <a:rPr lang="el-GR" sz="1600" b="1" baseline="0" dirty="0" smtClean="0">
                <a:solidFill>
                  <a:schemeClr val="tx1">
                    <a:lumMod val="85000"/>
                    <a:lumOff val="15000"/>
                  </a:schemeClr>
                </a:solidFill>
                <a:latin typeface="+mj-lt"/>
                <a:ea typeface="+mj-ea"/>
                <a:cs typeface="+mj-cs"/>
              </a:rPr>
              <a:t>Σχεδιασμός</a:t>
            </a:r>
            <a:r>
              <a:rPr lang="el-GR" sz="1600" b="1" dirty="0" smtClean="0">
                <a:solidFill>
                  <a:schemeClr val="tx1">
                    <a:lumMod val="85000"/>
                    <a:lumOff val="15000"/>
                  </a:schemeClr>
                </a:solidFill>
                <a:latin typeface="+mj-lt"/>
                <a:ea typeface="+mj-ea"/>
                <a:cs typeface="+mj-cs"/>
              </a:rPr>
              <a:t> μιας στρατηγικής ώστε να επιτευχθούν οι παραπάνω στόχοι.</a:t>
            </a:r>
          </a:p>
          <a:p>
            <a:pPr marL="457200" marR="0" lvl="0" indent="-457200" algn="l" defTabSz="914400" rtl="0" eaLnBrk="1" fontAlgn="auto" latinLnBrk="0" hangingPunct="1">
              <a:lnSpc>
                <a:spcPct val="100000"/>
              </a:lnSpc>
              <a:spcBef>
                <a:spcPct val="0"/>
              </a:spcBef>
              <a:spcAft>
                <a:spcPts val="0"/>
              </a:spcAft>
              <a:buClrTx/>
              <a:buSzTx/>
              <a:buFont typeface="+mj-lt"/>
              <a:buAutoNum type="arabicPeriod"/>
              <a:tabLst/>
              <a:defRPr/>
            </a:pPr>
            <a:r>
              <a:rPr kumimoji="0" lang="el-GR" sz="1600" b="1" i="0" u="none" strike="noStrike" kern="1200" cap="none" spc="0" normalizeH="0" baseline="0" noProof="0" dirty="0" smtClean="0">
                <a:ln>
                  <a:noFill/>
                </a:ln>
                <a:solidFill>
                  <a:schemeClr val="tx1">
                    <a:lumMod val="85000"/>
                    <a:lumOff val="15000"/>
                  </a:schemeClr>
                </a:solidFill>
                <a:effectLst/>
                <a:uLnTx/>
                <a:uFillTx/>
                <a:latin typeface="+mj-lt"/>
                <a:ea typeface="+mj-ea"/>
                <a:cs typeface="+mj-cs"/>
              </a:rPr>
              <a:t>Εφαρμογή</a:t>
            </a:r>
            <a:r>
              <a:rPr kumimoji="0" lang="el-GR" sz="1600" b="1" i="0" u="none" strike="noStrike" kern="1200" cap="none" spc="0" normalizeH="0" noProof="0" dirty="0" smtClean="0">
                <a:ln>
                  <a:noFill/>
                </a:ln>
                <a:solidFill>
                  <a:schemeClr val="tx1">
                    <a:lumMod val="85000"/>
                    <a:lumOff val="15000"/>
                  </a:schemeClr>
                </a:solidFill>
                <a:effectLst/>
                <a:uLnTx/>
                <a:uFillTx/>
                <a:latin typeface="+mj-lt"/>
                <a:ea typeface="+mj-ea"/>
                <a:cs typeface="+mj-cs"/>
              </a:rPr>
              <a:t> και υλοποίηση της επιλεγμένης στρατηγικής αποδοτικά και αποτελεσματικά.</a:t>
            </a:r>
          </a:p>
          <a:p>
            <a:pPr marL="457200" marR="0" lvl="0" indent="-457200" algn="l" defTabSz="914400" rtl="0" eaLnBrk="1" fontAlgn="auto" latinLnBrk="0" hangingPunct="1">
              <a:lnSpc>
                <a:spcPct val="100000"/>
              </a:lnSpc>
              <a:spcBef>
                <a:spcPct val="0"/>
              </a:spcBef>
              <a:spcAft>
                <a:spcPts val="0"/>
              </a:spcAft>
              <a:buClrTx/>
              <a:buSzTx/>
              <a:buFont typeface="+mj-lt"/>
              <a:buAutoNum type="arabicPeriod"/>
              <a:tabLst/>
              <a:defRPr/>
            </a:pPr>
            <a:r>
              <a:rPr lang="el-GR" sz="1600" b="1" baseline="0" dirty="0" smtClean="0">
                <a:solidFill>
                  <a:schemeClr val="tx1">
                    <a:lumMod val="85000"/>
                    <a:lumOff val="15000"/>
                  </a:schemeClr>
                </a:solidFill>
                <a:latin typeface="+mj-lt"/>
                <a:ea typeface="+mj-ea"/>
                <a:cs typeface="+mj-cs"/>
              </a:rPr>
              <a:t>Αξιολόγηση</a:t>
            </a:r>
            <a:r>
              <a:rPr lang="el-GR" sz="1600" b="1" dirty="0" smtClean="0">
                <a:solidFill>
                  <a:schemeClr val="tx1">
                    <a:lumMod val="85000"/>
                    <a:lumOff val="15000"/>
                  </a:schemeClr>
                </a:solidFill>
                <a:latin typeface="+mj-lt"/>
                <a:ea typeface="+mj-ea"/>
                <a:cs typeface="+mj-cs"/>
              </a:rPr>
              <a:t> της απόδοσης και εισαγωγή διορθωτικών ρυθμίσεων στην μακρόχρονη κατεύθυνση.</a:t>
            </a:r>
            <a:endParaRPr kumimoji="0" lang="el-GR" sz="1600" b="1"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500042"/>
            <a:ext cx="7429520" cy="2677656"/>
          </a:xfrm>
          <a:prstGeom prst="rect">
            <a:avLst/>
          </a:prstGeom>
          <a:noFill/>
        </p:spPr>
        <p:txBody>
          <a:bodyPr wrap="square" rtlCol="0">
            <a:spAutoFit/>
          </a:bodyPr>
          <a:lstStyle/>
          <a:p>
            <a:pPr marL="342900" indent="-342900" algn="just">
              <a:buFont typeface="Arial" panose="020B0604020202020204" pitchFamily="34" charset="0"/>
              <a:buChar char="•"/>
            </a:pPr>
            <a:r>
              <a:rPr lang="el-GR" sz="1400" b="1" dirty="0" smtClean="0">
                <a:solidFill>
                  <a:schemeClr val="tx1">
                    <a:lumMod val="85000"/>
                    <a:lumOff val="15000"/>
                  </a:schemeClr>
                </a:solidFill>
              </a:rPr>
              <a:t>Τρίτη φάση διαδικασίας χάραξης και υλοποίησης στρατηγικής.</a:t>
            </a:r>
          </a:p>
          <a:p>
            <a:pPr algn="just"/>
            <a:r>
              <a:rPr lang="el-GR" sz="1400" b="1" dirty="0" smtClean="0">
                <a:solidFill>
                  <a:srgbClr val="FF0000"/>
                </a:solidFill>
              </a:rPr>
              <a:t>Σχεδιασμός στρατηγικής.</a:t>
            </a:r>
            <a:endParaRPr lang="el-GR" sz="1400" b="1" dirty="0" smtClean="0">
              <a:solidFill>
                <a:srgbClr val="FF0000"/>
              </a:solidFill>
            </a:endParaRPr>
          </a:p>
          <a:p>
            <a:pPr marL="342900" indent="-342900" algn="just">
              <a:buFont typeface="Arial" panose="020B0604020202020204" pitchFamily="34" charset="0"/>
              <a:buChar char="•"/>
            </a:pPr>
            <a:r>
              <a:rPr lang="el-GR" sz="1400" b="1" dirty="0" smtClean="0">
                <a:solidFill>
                  <a:schemeClr val="tx1">
                    <a:lumMod val="85000"/>
                    <a:lumOff val="15000"/>
                  </a:schemeClr>
                </a:solidFill>
              </a:rPr>
              <a:t>Τέταρτη φάση </a:t>
            </a:r>
            <a:r>
              <a:rPr lang="el-GR" sz="1400" b="1" dirty="0">
                <a:solidFill>
                  <a:schemeClr val="tx1">
                    <a:lumMod val="85000"/>
                    <a:lumOff val="15000"/>
                  </a:schemeClr>
                </a:solidFill>
              </a:rPr>
              <a:t>διαδικασίας χάραξης και υλοποίησης στρατηγικής</a:t>
            </a:r>
            <a:r>
              <a:rPr lang="el-GR" sz="1400" b="1" dirty="0" smtClean="0">
                <a:solidFill>
                  <a:schemeClr val="tx1">
                    <a:lumMod val="85000"/>
                    <a:lumOff val="15000"/>
                  </a:schemeClr>
                </a:solidFill>
              </a:rPr>
              <a:t>.</a:t>
            </a:r>
          </a:p>
          <a:p>
            <a:pPr algn="just"/>
            <a:r>
              <a:rPr lang="el-GR" sz="1400" b="1" dirty="0" smtClean="0">
                <a:solidFill>
                  <a:srgbClr val="FF0000"/>
                </a:solidFill>
              </a:rPr>
              <a:t>Εφαρμογή και υλοποίηση της στρατηγικής.</a:t>
            </a:r>
          </a:p>
          <a:p>
            <a:pPr marL="342900" indent="-342900" algn="just">
              <a:buFont typeface="Arial" panose="020B0604020202020204" pitchFamily="34" charset="0"/>
              <a:buChar char="•"/>
            </a:pPr>
            <a:r>
              <a:rPr lang="el-GR" sz="1400" b="1" dirty="0">
                <a:solidFill>
                  <a:schemeClr val="tx1">
                    <a:lumMod val="85000"/>
                    <a:lumOff val="15000"/>
                  </a:schemeClr>
                </a:solidFill>
              </a:rPr>
              <a:t>Πέμπτη φάση διαδικασίας χάραξης και υλοποίησης στρατηγικής</a:t>
            </a:r>
            <a:r>
              <a:rPr lang="el-GR" sz="1400" b="1" dirty="0" smtClean="0">
                <a:solidFill>
                  <a:schemeClr val="tx1">
                    <a:lumMod val="85000"/>
                    <a:lumOff val="15000"/>
                  </a:schemeClr>
                </a:solidFill>
              </a:rPr>
              <a:t>.</a:t>
            </a:r>
          </a:p>
          <a:p>
            <a:pPr algn="just"/>
            <a:r>
              <a:rPr lang="el-GR" sz="1400" b="1" dirty="0" smtClean="0">
                <a:solidFill>
                  <a:srgbClr val="FF0000"/>
                </a:solidFill>
              </a:rPr>
              <a:t>Αξιολόγηση απόδοσης και εισαγωγή διορθωτικών ρυθμίσεων.</a:t>
            </a:r>
          </a:p>
          <a:p>
            <a:pPr marL="285750" indent="-285750" algn="just">
              <a:buFont typeface="Arial" panose="020B0604020202020204" pitchFamily="34" charset="0"/>
              <a:buChar char="•"/>
            </a:pPr>
            <a:r>
              <a:rPr lang="el-GR" sz="1400" b="1" dirty="0" smtClean="0">
                <a:solidFill>
                  <a:schemeClr val="tx1">
                    <a:lumMod val="85000"/>
                    <a:lumOff val="15000"/>
                  </a:schemeClr>
                </a:solidFill>
              </a:rPr>
              <a:t>Εταιρική διακυβέρνηση.</a:t>
            </a:r>
          </a:p>
          <a:p>
            <a:pPr algn="just"/>
            <a:r>
              <a:rPr lang="el-GR" sz="1400" b="1" dirty="0" smtClean="0">
                <a:solidFill>
                  <a:srgbClr val="FF0000"/>
                </a:solidFill>
              </a:rPr>
              <a:t>Ο ρόλος του διοικητικού συμβουλίου στη διαδικασία χάραξης και υλοποίησης της στρατηγικής.</a:t>
            </a:r>
          </a:p>
          <a:p>
            <a:pPr algn="just"/>
            <a:endParaRPr lang="el-GR" sz="1400" b="1" dirty="0">
              <a:solidFill>
                <a:srgbClr val="FF0000"/>
              </a:solidFill>
            </a:endParaRPr>
          </a:p>
          <a:p>
            <a:pPr algn="just"/>
            <a:r>
              <a:rPr lang="el-GR" sz="1400" b="1" dirty="0" smtClean="0">
                <a:solidFill>
                  <a:srgbClr val="FF0000"/>
                </a:solidFill>
              </a:rPr>
              <a:t>Επιπλέον θα παρατεθούν παραδείγματα και θα γίνουν ασκήσεις σχετικά με τα ανωτέρω.</a:t>
            </a:r>
            <a:endParaRPr lang="el-GR" sz="1400" b="1" dirty="0" smtClean="0">
              <a:solidFill>
                <a:srgbClr val="FF0000"/>
              </a:solidFill>
            </a:endParaRP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p14="http://schemas.microsoft.com/office/powerpoint/2010/main" val="1580855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a:t>
            </a:r>
            <a:r>
              <a:rPr lang="el-GR" sz="3600" b="1" dirty="0" smtClean="0">
                <a:solidFill>
                  <a:schemeClr val="tx1">
                    <a:lumMod val="85000"/>
                    <a:lumOff val="15000"/>
                  </a:schemeClr>
                </a:solidFill>
              </a:rPr>
              <a:t>2</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a:t>
            </a:r>
            <a:r>
              <a:rPr lang="el-GR" sz="3600" b="1" dirty="0" smtClean="0">
                <a:solidFill>
                  <a:schemeClr val="tx1">
                    <a:lumMod val="85000"/>
                    <a:lumOff val="15000"/>
                  </a:schemeClr>
                </a:solidFill>
              </a:rPr>
              <a:t>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
        <p:nvSpPr>
          <p:cNvPr id="6" name="5 - Ορθογώνιο"/>
          <p:cNvSpPr/>
          <p:nvPr/>
        </p:nvSpPr>
        <p:spPr>
          <a:xfrm>
            <a:off x="142844" y="1928802"/>
            <a:ext cx="1214414" cy="1169551"/>
          </a:xfrm>
          <a:prstGeom prst="rect">
            <a:avLst/>
          </a:prstGeom>
        </p:spPr>
        <p:txBody>
          <a:bodyPr wrap="square">
            <a:spAutoFit/>
          </a:bodyPr>
          <a:lstStyle/>
          <a:p>
            <a:r>
              <a:rPr lang="el-GR" sz="1400" b="1" dirty="0" smtClean="0">
                <a:solidFill>
                  <a:schemeClr val="tx1">
                    <a:lumMod val="85000"/>
                    <a:lumOff val="15000"/>
                  </a:schemeClr>
                </a:solidFill>
              </a:rPr>
              <a:t>2.Σχεδιασμός και υλοποίηση στρατηγικής.  </a:t>
            </a:r>
          </a:p>
          <a:p>
            <a:endParaRPr lang="el-GR" sz="1400" b="1" dirty="0">
              <a:solidFill>
                <a:schemeClr val="tx1">
                  <a:lumMod val="85000"/>
                  <a:lumOff val="15000"/>
                </a:schemeClr>
              </a:solidFill>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8 - TextBox"/>
          <p:cNvSpPr txBox="1"/>
          <p:nvPr/>
        </p:nvSpPr>
        <p:spPr>
          <a:xfrm>
            <a:off x="1571604" y="214290"/>
            <a:ext cx="7215238" cy="338554"/>
          </a:xfrm>
          <a:prstGeom prst="rect">
            <a:avLst/>
          </a:prstGeom>
          <a:noFill/>
        </p:spPr>
        <p:txBody>
          <a:bodyPr wrap="square" rtlCol="0">
            <a:spAutoFit/>
          </a:bodyPr>
          <a:lstStyle/>
          <a:p>
            <a:r>
              <a:rPr lang="el-GR" sz="1600" b="1" dirty="0" smtClean="0"/>
              <a:t>Σχηματική απεικόνιση διαδικασίας σχεδιασμού και υλοποίησης στρατηγικής.</a:t>
            </a:r>
            <a:endParaRPr lang="el-GR" sz="1600" b="1" dirty="0"/>
          </a:p>
        </p:txBody>
      </p:sp>
      <p:sp>
        <p:nvSpPr>
          <p:cNvPr id="12" name="11 - Πεντάγωνο"/>
          <p:cNvSpPr/>
          <p:nvPr/>
        </p:nvSpPr>
        <p:spPr>
          <a:xfrm>
            <a:off x="1714480" y="857232"/>
            <a:ext cx="1357322" cy="1214446"/>
          </a:xfrm>
          <a:prstGeom prst="homePlate">
            <a:avLst/>
          </a:prstGeom>
          <a:solidFill>
            <a:srgbClr val="E25E0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Πεντάγωνο"/>
          <p:cNvSpPr/>
          <p:nvPr/>
        </p:nvSpPr>
        <p:spPr>
          <a:xfrm>
            <a:off x="3214678" y="857232"/>
            <a:ext cx="1357322" cy="1214446"/>
          </a:xfrm>
          <a:prstGeom prst="homePlat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13 - Πεντάγωνο"/>
          <p:cNvSpPr/>
          <p:nvPr/>
        </p:nvSpPr>
        <p:spPr>
          <a:xfrm>
            <a:off x="4643438" y="857232"/>
            <a:ext cx="1571636" cy="1214446"/>
          </a:xfrm>
          <a:prstGeom prst="homePlate">
            <a:avLst/>
          </a:prstGeom>
          <a:solidFill>
            <a:srgbClr val="CC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14 - Πεντάγωνο"/>
          <p:cNvSpPr/>
          <p:nvPr/>
        </p:nvSpPr>
        <p:spPr>
          <a:xfrm>
            <a:off x="6286512" y="857232"/>
            <a:ext cx="1357322" cy="1214446"/>
          </a:xfrm>
          <a:prstGeom prst="homePlat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15 - Πεντάγωνο"/>
          <p:cNvSpPr/>
          <p:nvPr/>
        </p:nvSpPr>
        <p:spPr>
          <a:xfrm rot="5400000">
            <a:off x="7393785" y="892967"/>
            <a:ext cx="2071702" cy="1428728"/>
          </a:xfrm>
          <a:prstGeom prst="homePlate">
            <a:avLst/>
          </a:prstGeom>
          <a:solidFill>
            <a:srgbClr val="DA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Έλλειψη"/>
          <p:cNvSpPr/>
          <p:nvPr/>
        </p:nvSpPr>
        <p:spPr>
          <a:xfrm>
            <a:off x="1928794" y="2571744"/>
            <a:ext cx="5072098" cy="1143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18 - Βέλος προς τα επάνω"/>
          <p:cNvSpPr/>
          <p:nvPr/>
        </p:nvSpPr>
        <p:spPr>
          <a:xfrm>
            <a:off x="2000232" y="2285992"/>
            <a:ext cx="500066" cy="50006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19 - Βέλος προς τα επάνω"/>
          <p:cNvSpPr/>
          <p:nvPr/>
        </p:nvSpPr>
        <p:spPr>
          <a:xfrm>
            <a:off x="3357554" y="2143116"/>
            <a:ext cx="500066"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20 - Βέλος προς τα επάνω"/>
          <p:cNvSpPr/>
          <p:nvPr/>
        </p:nvSpPr>
        <p:spPr>
          <a:xfrm>
            <a:off x="4929190" y="2143116"/>
            <a:ext cx="500066"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21 - Βέλος προς τα επάνω"/>
          <p:cNvSpPr/>
          <p:nvPr/>
        </p:nvSpPr>
        <p:spPr>
          <a:xfrm>
            <a:off x="6286512" y="2214554"/>
            <a:ext cx="500066" cy="50006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34 - Καμπύλο αριστερό βέλος"/>
          <p:cNvSpPr/>
          <p:nvPr/>
        </p:nvSpPr>
        <p:spPr>
          <a:xfrm rot="3555169">
            <a:off x="6530639" y="1908288"/>
            <a:ext cx="1732050" cy="3714294"/>
          </a:xfrm>
          <a:prstGeom prst="curvedLeftArrow">
            <a:avLst/>
          </a:prstGeom>
          <a:solidFill>
            <a:srgbClr val="DA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36" name="35 - TextBox"/>
          <p:cNvSpPr txBox="1"/>
          <p:nvPr/>
        </p:nvSpPr>
        <p:spPr>
          <a:xfrm>
            <a:off x="2643174" y="2643182"/>
            <a:ext cx="3500462" cy="954107"/>
          </a:xfrm>
          <a:prstGeom prst="rect">
            <a:avLst/>
          </a:prstGeom>
          <a:noFill/>
        </p:spPr>
        <p:txBody>
          <a:bodyPr wrap="square" rtlCol="0">
            <a:spAutoFit/>
          </a:bodyPr>
          <a:lstStyle/>
          <a:p>
            <a:pPr algn="ctr"/>
            <a:r>
              <a:rPr lang="el-GR" sz="1400" b="1" dirty="0" smtClean="0"/>
              <a:t>Αναθεώρηση κατά τα αναγκαία υπό το φώς της πραγματικής επίδοσης, των μεταβαλλόμενων συνθηκών, των νέων ευκαιριών και των νέων ιδεών</a:t>
            </a:r>
            <a:endParaRPr lang="el-GR" sz="1400" b="1" dirty="0"/>
          </a:p>
        </p:txBody>
      </p:sp>
      <p:sp>
        <p:nvSpPr>
          <p:cNvPr id="37" name="36 - TextBox"/>
          <p:cNvSpPr txBox="1"/>
          <p:nvPr/>
        </p:nvSpPr>
        <p:spPr>
          <a:xfrm>
            <a:off x="1714480" y="928670"/>
            <a:ext cx="1143008" cy="954107"/>
          </a:xfrm>
          <a:prstGeom prst="rect">
            <a:avLst/>
          </a:prstGeom>
          <a:noFill/>
        </p:spPr>
        <p:txBody>
          <a:bodyPr wrap="square" rtlCol="0">
            <a:spAutoFit/>
          </a:bodyPr>
          <a:lstStyle/>
          <a:p>
            <a:r>
              <a:rPr lang="el-GR" sz="1400" b="1" dirty="0" smtClean="0"/>
              <a:t>Ανάπτυξη ενός στρατηγικού οράματος</a:t>
            </a:r>
            <a:endParaRPr lang="el-GR" sz="1400" b="1" dirty="0"/>
          </a:p>
        </p:txBody>
      </p:sp>
      <p:sp>
        <p:nvSpPr>
          <p:cNvPr id="38" name="37 - TextBox"/>
          <p:cNvSpPr txBox="1"/>
          <p:nvPr/>
        </p:nvSpPr>
        <p:spPr>
          <a:xfrm>
            <a:off x="3214678" y="1285860"/>
            <a:ext cx="1143008" cy="307777"/>
          </a:xfrm>
          <a:prstGeom prst="rect">
            <a:avLst/>
          </a:prstGeom>
          <a:noFill/>
        </p:spPr>
        <p:txBody>
          <a:bodyPr wrap="square" rtlCol="0">
            <a:spAutoFit/>
          </a:bodyPr>
          <a:lstStyle/>
          <a:p>
            <a:r>
              <a:rPr lang="el-GR" sz="1400" b="1" dirty="0" smtClean="0"/>
              <a:t>Στοχοθεσία</a:t>
            </a:r>
            <a:endParaRPr lang="el-GR" sz="1400" b="1" dirty="0"/>
          </a:p>
        </p:txBody>
      </p:sp>
      <p:sp>
        <p:nvSpPr>
          <p:cNvPr id="39" name="38 - TextBox"/>
          <p:cNvSpPr txBox="1"/>
          <p:nvPr/>
        </p:nvSpPr>
        <p:spPr>
          <a:xfrm>
            <a:off x="4572000" y="928670"/>
            <a:ext cx="1357322" cy="1015663"/>
          </a:xfrm>
          <a:prstGeom prst="rect">
            <a:avLst/>
          </a:prstGeom>
          <a:noFill/>
        </p:spPr>
        <p:txBody>
          <a:bodyPr wrap="square" rtlCol="0">
            <a:spAutoFit/>
          </a:bodyPr>
          <a:lstStyle/>
          <a:p>
            <a:r>
              <a:rPr lang="el-GR" sz="1200" b="1" dirty="0" smtClean="0"/>
              <a:t>Σχεδιασμός μιας στρατηγικής για την επίτευξη των στόχων και του οράματος</a:t>
            </a:r>
            <a:endParaRPr lang="el-GR" sz="1200" b="1" dirty="0"/>
          </a:p>
        </p:txBody>
      </p:sp>
      <p:sp>
        <p:nvSpPr>
          <p:cNvPr id="40" name="39 - TextBox"/>
          <p:cNvSpPr txBox="1"/>
          <p:nvPr/>
        </p:nvSpPr>
        <p:spPr>
          <a:xfrm>
            <a:off x="6215074" y="1142984"/>
            <a:ext cx="1357322" cy="646331"/>
          </a:xfrm>
          <a:prstGeom prst="rect">
            <a:avLst/>
          </a:prstGeom>
          <a:noFill/>
        </p:spPr>
        <p:txBody>
          <a:bodyPr wrap="square" rtlCol="0">
            <a:spAutoFit/>
          </a:bodyPr>
          <a:lstStyle/>
          <a:p>
            <a:r>
              <a:rPr lang="el-GR" sz="1200" b="1" dirty="0" smtClean="0"/>
              <a:t>Εκπλήρωση και υλοποίηση της στρατηγικής</a:t>
            </a:r>
            <a:endParaRPr lang="el-GR" sz="1200" b="1" dirty="0"/>
          </a:p>
        </p:txBody>
      </p:sp>
      <p:sp>
        <p:nvSpPr>
          <p:cNvPr id="41" name="40 - TextBox"/>
          <p:cNvSpPr txBox="1"/>
          <p:nvPr/>
        </p:nvSpPr>
        <p:spPr>
          <a:xfrm>
            <a:off x="7786678" y="714356"/>
            <a:ext cx="1357322" cy="1384995"/>
          </a:xfrm>
          <a:prstGeom prst="rect">
            <a:avLst/>
          </a:prstGeom>
          <a:noFill/>
        </p:spPr>
        <p:txBody>
          <a:bodyPr wrap="square" rtlCol="0">
            <a:spAutoFit/>
          </a:bodyPr>
          <a:lstStyle/>
          <a:p>
            <a:r>
              <a:rPr lang="el-GR" sz="1200" b="1" dirty="0" smtClean="0"/>
              <a:t>Παρακολούθηση των προόδων, εκτίμηση της επίδοσης και διενέργεια διορθωτικών προσαρμογών</a:t>
            </a:r>
            <a:endParaRPr lang="el-GR" sz="1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Ανάπτυξη στρατηγικού οράματος.  </a:t>
            </a:r>
            <a:endParaRPr lang="el-GR" b="1" dirty="0">
              <a:solidFill>
                <a:schemeClr val="tx1">
                  <a:lumMod val="85000"/>
                  <a:lumOff val="15000"/>
                </a:schemeClr>
              </a:solidFill>
            </a:endParaRPr>
          </a:p>
        </p:txBody>
      </p:sp>
      <p:sp>
        <p:nvSpPr>
          <p:cNvPr id="7" name="2 - Τίτλος"/>
          <p:cNvSpPr txBox="1">
            <a:spLocks/>
          </p:cNvSpPr>
          <p:nvPr/>
        </p:nvSpPr>
        <p:spPr>
          <a:xfrm>
            <a:off x="1828800" y="928670"/>
            <a:ext cx="7315200" cy="1928826"/>
          </a:xfrm>
          <a:prstGeom prst="rect">
            <a:avLst/>
          </a:prstGeom>
        </p:spPr>
        <p:txBody>
          <a:bodyPr vert="horz" anchor="ctr">
            <a:noAutofit/>
          </a:bodyPr>
          <a:lstStyle/>
          <a:p>
            <a:pPr marL="457200" marR="0" lvl="0" indent="-457200" algn="l" defTabSz="914400" rtl="0" eaLnBrk="1" fontAlgn="auto" latinLnBrk="0" hangingPunct="1">
              <a:lnSpc>
                <a:spcPct val="100000"/>
              </a:lnSpc>
              <a:spcBef>
                <a:spcPct val="0"/>
              </a:spcBef>
              <a:spcAft>
                <a:spcPts val="0"/>
              </a:spcAft>
              <a:buClrTx/>
              <a:buSzTx/>
              <a:tabLst/>
              <a:defRPr/>
            </a:pPr>
            <a:r>
              <a:rPr kumimoji="0" lang="el-GR" sz="1600" b="1" i="0" u="sng" strike="noStrike" kern="1200" cap="none" spc="0" normalizeH="0" baseline="0" noProof="0" dirty="0" smtClean="0">
                <a:ln>
                  <a:noFill/>
                </a:ln>
                <a:solidFill>
                  <a:schemeClr val="tx1">
                    <a:lumMod val="85000"/>
                    <a:lumOff val="15000"/>
                  </a:schemeClr>
                </a:solidFill>
                <a:effectLst/>
                <a:uLnTx/>
                <a:uFillTx/>
                <a:latin typeface="+mj-lt"/>
                <a:ea typeface="+mj-ea"/>
                <a:cs typeface="+mj-cs"/>
              </a:rPr>
              <a:t>Έννοια</a:t>
            </a:r>
            <a:r>
              <a:rPr lang="en-US" sz="1600" b="1" u="sng" dirty="0" smtClean="0">
                <a:solidFill>
                  <a:schemeClr val="tx1">
                    <a:lumMod val="85000"/>
                    <a:lumOff val="15000"/>
                  </a:schemeClr>
                </a:solidFill>
                <a:latin typeface="+mj-lt"/>
                <a:ea typeface="+mj-ea"/>
                <a:cs typeface="+mj-cs"/>
              </a:rPr>
              <a:t>:</a:t>
            </a:r>
            <a:endParaRPr lang="el-GR" sz="1600" b="1" u="sng" dirty="0" smtClean="0">
              <a:solidFill>
                <a:schemeClr val="tx1">
                  <a:lumMod val="85000"/>
                  <a:lumOff val="15000"/>
                </a:schemeClr>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r>
              <a:rPr kumimoji="0" lang="el-GR" sz="1600" b="1" i="0" strike="noStrike" kern="1200" cap="none" spc="0" normalizeH="0" baseline="0" noProof="0" dirty="0" smtClean="0">
                <a:ln>
                  <a:noFill/>
                </a:ln>
                <a:solidFill>
                  <a:schemeClr val="tx1">
                    <a:lumMod val="85000"/>
                    <a:lumOff val="15000"/>
                  </a:schemeClr>
                </a:solidFill>
                <a:effectLst/>
                <a:uLnTx/>
                <a:uFillTx/>
                <a:latin typeface="+mj-lt"/>
                <a:ea typeface="+mj-ea"/>
                <a:cs typeface="+mj-cs"/>
              </a:rPr>
              <a:t>	</a:t>
            </a:r>
            <a:r>
              <a:rPr kumimoji="0" lang="el-GR" sz="1400" b="1" i="0" strike="noStrike" kern="1200" cap="none" spc="0" normalizeH="0" baseline="0" noProof="0" dirty="0" smtClean="0">
                <a:ln>
                  <a:noFill/>
                </a:ln>
                <a:solidFill>
                  <a:srgbClr val="C00000"/>
                </a:solidFill>
                <a:effectLst/>
                <a:uLnTx/>
                <a:uFillTx/>
                <a:latin typeface="+mj-lt"/>
                <a:ea typeface="+mj-ea"/>
                <a:cs typeface="+mj-cs"/>
              </a:rPr>
              <a:t>«Το στρατηγικό</a:t>
            </a:r>
            <a:r>
              <a:rPr kumimoji="0" lang="el-GR" sz="1400" b="1" i="0" strike="noStrike" kern="1200" cap="none" spc="0" normalizeH="0" noProof="0" dirty="0" smtClean="0">
                <a:ln>
                  <a:noFill/>
                </a:ln>
                <a:solidFill>
                  <a:srgbClr val="C00000"/>
                </a:solidFill>
                <a:effectLst/>
                <a:uLnTx/>
                <a:uFillTx/>
                <a:latin typeface="+mj-lt"/>
                <a:ea typeface="+mj-ea"/>
                <a:cs typeface="+mj-cs"/>
              </a:rPr>
              <a:t> όραμα περιγράφει το δρόμο που θα πρέπει να ακολουθήσει μια εταιρεία για να αναπτύξει και να ενισχύσει την επιχειρηματική της δραστηριότητα. Εκθέτει την στρατηγική πορεία που θα ακολουθήσει η εταιρεία για να προετοιμαστεί για το μέλλον.»</a:t>
            </a:r>
          </a:p>
          <a:p>
            <a:pPr marL="457200" marR="0" lvl="0" indent="-457200" algn="just" defTabSz="914400" rtl="0" eaLnBrk="1" fontAlgn="auto" latinLnBrk="0" hangingPunct="1">
              <a:lnSpc>
                <a:spcPct val="100000"/>
              </a:lnSpc>
              <a:spcBef>
                <a:spcPct val="0"/>
              </a:spcBef>
              <a:spcAft>
                <a:spcPts val="0"/>
              </a:spcAft>
              <a:buClrTx/>
              <a:buSzTx/>
              <a:tabLst/>
              <a:defRPr/>
            </a:pPr>
            <a:endParaRPr lang="el-GR" sz="1400" b="1" baseline="0" dirty="0" smtClean="0">
              <a:solidFill>
                <a:srgbClr val="C00000"/>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r>
              <a:rPr kumimoji="0" lang="el-GR" sz="1400" b="1" i="0" strike="noStrike" kern="1200" cap="none" spc="0" normalizeH="0" noProof="0" dirty="0" smtClean="0">
                <a:ln>
                  <a:noFill/>
                </a:ln>
                <a:solidFill>
                  <a:schemeClr val="tx1">
                    <a:lumMod val="85000"/>
                    <a:lumOff val="15000"/>
                  </a:schemeClr>
                </a:solidFill>
                <a:effectLst/>
                <a:uLnTx/>
                <a:uFillTx/>
                <a:latin typeface="+mj-lt"/>
                <a:ea typeface="+mj-ea"/>
                <a:cs typeface="+mj-cs"/>
              </a:rPr>
              <a:t>	Η απόφαση της διοίκησης σχετικά με το στρατηγικό της όραμα πρέπει να λαμβάνει υπόψη της, εσωτερικούς και εξωτερικούς παράγοντες . Κατ επέκταση θα πρέπει να δίνει απαντήσεις στα παρακάτω ερωτήματα.</a:t>
            </a:r>
          </a:p>
          <a:p>
            <a:pPr marL="457200" marR="0" lvl="0" indent="-457200" algn="just" defTabSz="914400" rtl="0" eaLnBrk="1" fontAlgn="auto" latinLnBrk="0" hangingPunct="1">
              <a:lnSpc>
                <a:spcPct val="100000"/>
              </a:lnSpc>
              <a:spcBef>
                <a:spcPct val="0"/>
              </a:spcBef>
              <a:spcAft>
                <a:spcPts val="0"/>
              </a:spcAft>
              <a:buClrTx/>
              <a:buSzTx/>
              <a:tabLst/>
              <a:defRPr/>
            </a:pPr>
            <a:endParaRPr lang="el-GR" sz="1600" b="1" baseline="0" dirty="0" smtClean="0">
              <a:solidFill>
                <a:schemeClr val="tx1">
                  <a:lumMod val="85000"/>
                  <a:lumOff val="15000"/>
                </a:schemeClr>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kumimoji="0" lang="el-GR" sz="1600" b="1" i="0" strike="noStrike" kern="1200" cap="none" spc="0" normalizeH="0" noProof="0" dirty="0" smtClean="0">
              <a:ln>
                <a:noFill/>
              </a:ln>
              <a:solidFill>
                <a:schemeClr val="tx1">
                  <a:lumMod val="85000"/>
                  <a:lumOff val="15000"/>
                </a:schemeClr>
              </a:solidFill>
              <a:effectLst/>
              <a:uLnTx/>
              <a:uFillTx/>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lang="el-GR" sz="1600" b="1" baseline="0" dirty="0" smtClean="0">
              <a:solidFill>
                <a:schemeClr val="tx1">
                  <a:lumMod val="85000"/>
                  <a:lumOff val="15000"/>
                </a:schemeClr>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kumimoji="0" lang="el-GR" sz="1600" b="1" i="0" strike="noStrike" kern="1200" cap="none" spc="0" normalizeH="0" noProof="0" dirty="0" smtClean="0">
              <a:ln>
                <a:noFill/>
              </a:ln>
              <a:solidFill>
                <a:schemeClr val="tx1">
                  <a:lumMod val="85000"/>
                  <a:lumOff val="15000"/>
                </a:schemeClr>
              </a:solidFill>
              <a:effectLst/>
              <a:uLnTx/>
              <a:uFillTx/>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lang="el-GR" sz="1600" b="1" baseline="0" dirty="0" smtClean="0">
              <a:solidFill>
                <a:schemeClr val="tx1">
                  <a:lumMod val="85000"/>
                  <a:lumOff val="15000"/>
                </a:schemeClr>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kumimoji="0" lang="el-GR" sz="1600" b="1" i="0" strike="noStrike" kern="1200" cap="none" spc="0" normalizeH="0" noProof="0" dirty="0" smtClean="0">
              <a:ln>
                <a:noFill/>
              </a:ln>
              <a:solidFill>
                <a:schemeClr val="tx1">
                  <a:lumMod val="85000"/>
                  <a:lumOff val="15000"/>
                </a:schemeClr>
              </a:solidFill>
              <a:effectLst/>
              <a:uLnTx/>
              <a:uFillTx/>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lang="el-GR" sz="1600" b="1" baseline="0" dirty="0" smtClean="0">
              <a:solidFill>
                <a:schemeClr val="tx1">
                  <a:lumMod val="85000"/>
                  <a:lumOff val="15000"/>
                </a:schemeClr>
              </a:solidFill>
              <a:latin typeface="+mj-lt"/>
              <a:ea typeface="+mj-ea"/>
              <a:cs typeface="+mj-cs"/>
            </a:endParaRPr>
          </a:p>
          <a:p>
            <a:pPr marL="457200" marR="0" lvl="0" indent="-457200" algn="just" defTabSz="914400" rtl="0" eaLnBrk="1" fontAlgn="auto" latinLnBrk="0" hangingPunct="1">
              <a:lnSpc>
                <a:spcPct val="100000"/>
              </a:lnSpc>
              <a:spcBef>
                <a:spcPct val="0"/>
              </a:spcBef>
              <a:spcAft>
                <a:spcPts val="0"/>
              </a:spcAft>
              <a:buClrTx/>
              <a:buSzTx/>
              <a:tabLst/>
              <a:defRPr/>
            </a:pPr>
            <a:endParaRPr kumimoji="0" lang="el-GR" sz="1600" b="1" i="0"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graphicFrame>
        <p:nvGraphicFramePr>
          <p:cNvPr id="9" name="8 - Πίνακας"/>
          <p:cNvGraphicFramePr>
            <a:graphicFrameLocks noGrp="1"/>
          </p:cNvGraphicFramePr>
          <p:nvPr/>
        </p:nvGraphicFramePr>
        <p:xfrm>
          <a:off x="1357290" y="1857364"/>
          <a:ext cx="7715304" cy="2786082"/>
        </p:xfrm>
        <a:graphic>
          <a:graphicData uri="http://schemas.openxmlformats.org/drawingml/2006/table">
            <a:tbl>
              <a:tblPr firstRow="1" bandRow="1">
                <a:tableStyleId>{5C22544A-7EE6-4342-B048-85BDC9FD1C3A}</a:tableStyleId>
              </a:tblPr>
              <a:tblGrid>
                <a:gridCol w="3784866">
                  <a:extLst>
                    <a:ext uri="{9D8B030D-6E8A-4147-A177-3AD203B41FA5}">
                      <a16:colId xmlns:a16="http://schemas.microsoft.com/office/drawing/2014/main" val="20000"/>
                    </a:ext>
                  </a:extLst>
                </a:gridCol>
                <a:gridCol w="3930438">
                  <a:extLst>
                    <a:ext uri="{9D8B030D-6E8A-4147-A177-3AD203B41FA5}">
                      <a16:colId xmlns:a16="http://schemas.microsoft.com/office/drawing/2014/main" val="20001"/>
                    </a:ext>
                  </a:extLst>
                </a:gridCol>
              </a:tblGrid>
              <a:tr h="2786082">
                <a:tc>
                  <a:txBody>
                    <a:bodyPr/>
                    <a:lstStyle/>
                    <a:p>
                      <a:r>
                        <a:rPr lang="el-GR" dirty="0" smtClean="0">
                          <a:solidFill>
                            <a:srgbClr val="C00000"/>
                          </a:solidFill>
                        </a:rPr>
                        <a:t>Εξωτερικοί παράγοντες</a:t>
                      </a:r>
                    </a:p>
                    <a:p>
                      <a:pPr algn="just">
                        <a:buFont typeface="Arial" pitchFamily="34" charset="0"/>
                        <a:buChar char="•"/>
                      </a:pPr>
                      <a:r>
                        <a:rPr lang="el-GR" sz="1200" dirty="0" smtClean="0">
                          <a:solidFill>
                            <a:schemeClr val="tx1">
                              <a:lumMod val="85000"/>
                              <a:lumOff val="15000"/>
                            </a:schemeClr>
                          </a:solidFill>
                        </a:rPr>
                        <a:t>Είναι ικανοποιητικές οι προοπτικές της εταιρείας αν διατηρήσει την εστίαση της σε προϊόντα, αγορές πελάτες και τεχνολογία</a:t>
                      </a:r>
                      <a:r>
                        <a:rPr lang="en-US" sz="1200" dirty="0" smtClean="0">
                          <a:solidFill>
                            <a:schemeClr val="tx1">
                              <a:lumMod val="85000"/>
                              <a:lumOff val="15000"/>
                            </a:schemeClr>
                          </a:solidFill>
                        </a:rPr>
                        <a:t>;</a:t>
                      </a:r>
                      <a:r>
                        <a:rPr lang="el-GR" sz="1200" baseline="0" dirty="0" smtClean="0">
                          <a:solidFill>
                            <a:schemeClr val="tx1">
                              <a:lumMod val="85000"/>
                              <a:lumOff val="15000"/>
                            </a:schemeClr>
                          </a:solidFill>
                        </a:rPr>
                        <a:t> </a:t>
                      </a:r>
                    </a:p>
                    <a:p>
                      <a:pPr algn="just">
                        <a:buFont typeface="Arial" pitchFamily="34" charset="0"/>
                        <a:buChar char="•"/>
                      </a:pPr>
                      <a:r>
                        <a:rPr lang="el-GR" sz="1200" baseline="0" dirty="0" smtClean="0">
                          <a:solidFill>
                            <a:schemeClr val="tx1">
                              <a:lumMod val="85000"/>
                              <a:lumOff val="15000"/>
                            </a:schemeClr>
                          </a:solidFill>
                        </a:rPr>
                        <a:t>Οι αλλαγές στην αγορά και το ανταγωνιστικό πεδίο ενισχύουν ή αποδυναμώνουν τις προοπτικές της εταιρείας</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Ποιες  νέες αγορές ή ομάδες πελατών θα πρέπει η εταιρεία να είναι σε θέση να εξυπηρετήσει</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Ποιες αναδυόμενες ευκαιρίες θα πρέπει να κυνηγήσει η εταιρεία και ποιες όχι</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Θα πρέπει η εταιρεία να αποχωρήσει από κάποιες αγορές που ήδη δραστηριοποιείται</a:t>
                      </a:r>
                      <a:r>
                        <a:rPr lang="en-US" sz="1200" baseline="0" dirty="0" smtClean="0">
                          <a:solidFill>
                            <a:schemeClr val="tx1">
                              <a:lumMod val="85000"/>
                              <a:lumOff val="15000"/>
                            </a:schemeClr>
                          </a:solidFill>
                        </a:rPr>
                        <a:t>; </a:t>
                      </a:r>
                      <a:endParaRPr lang="el-GR" sz="1200" dirty="0"/>
                    </a:p>
                  </a:txBody>
                  <a:tcPr/>
                </a:tc>
                <a:tc>
                  <a:txBody>
                    <a:bodyPr/>
                    <a:lstStyle/>
                    <a:p>
                      <a:r>
                        <a:rPr lang="el-GR" dirty="0" smtClean="0">
                          <a:solidFill>
                            <a:srgbClr val="CC3300"/>
                          </a:solidFill>
                        </a:rPr>
                        <a:t>Εσωτερικοί παράγοντες</a:t>
                      </a:r>
                      <a:endParaRPr lang="en-US" dirty="0" smtClean="0">
                        <a:solidFill>
                          <a:srgbClr val="CC3300"/>
                        </a:solidFill>
                      </a:endParaRPr>
                    </a:p>
                    <a:p>
                      <a:pPr algn="just">
                        <a:buFont typeface="Arial" pitchFamily="34" charset="0"/>
                        <a:buChar char="•"/>
                      </a:pPr>
                      <a:r>
                        <a:rPr lang="el-GR" sz="1200" dirty="0" smtClean="0">
                          <a:solidFill>
                            <a:schemeClr val="tx1">
                              <a:lumMod val="85000"/>
                              <a:lumOff val="15000"/>
                            </a:schemeClr>
                          </a:solidFill>
                        </a:rPr>
                        <a:t>Ποιες</a:t>
                      </a:r>
                      <a:r>
                        <a:rPr lang="el-GR" sz="1200" baseline="0" dirty="0" smtClean="0">
                          <a:solidFill>
                            <a:schemeClr val="tx1">
                              <a:lumMod val="85000"/>
                              <a:lumOff val="15000"/>
                            </a:schemeClr>
                          </a:solidFill>
                        </a:rPr>
                        <a:t> φιλοδοξίες έχει η εταιρεία για την θέση της στην αγορά</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Η κερδοφορία που θα επιτευχθεί τα επόμενα χρόνια ως απόρροια της τωρινής επιχειρηματικής δραστηριότητας θα επαρκεί για να ικανοποιήσει τους μετόχους</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Ποια σημεία θα πρέπει να μοχλευτούν αναφορικά με την προσθήκη νέων προϊόντων ή υπηρεσιών και την έναρξη νέων επιχειρηματικών δραστηριοτήτων</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Μήπως η εταιρεία εξαντλεί τους πόρους που κατέχει στην προσπάθεια της να είναι ανταγωνιστική σε αγορές που πλέον δεν είναι επικερδείς</a:t>
                      </a:r>
                      <a:r>
                        <a:rPr lang="en-US" sz="1200" baseline="0" dirty="0" smtClean="0">
                          <a:solidFill>
                            <a:schemeClr val="tx1">
                              <a:lumMod val="85000"/>
                              <a:lumOff val="15000"/>
                            </a:schemeClr>
                          </a:solidFill>
                        </a:rPr>
                        <a:t>;</a:t>
                      </a:r>
                      <a:endParaRPr lang="el-GR" sz="1200" baseline="0" dirty="0" smtClean="0">
                        <a:solidFill>
                          <a:schemeClr val="tx1">
                            <a:lumMod val="85000"/>
                            <a:lumOff val="15000"/>
                          </a:schemeClr>
                        </a:solidFill>
                      </a:endParaRPr>
                    </a:p>
                    <a:p>
                      <a:pPr algn="just">
                        <a:buFont typeface="Arial" pitchFamily="34" charset="0"/>
                        <a:buChar char="•"/>
                      </a:pPr>
                      <a:r>
                        <a:rPr lang="el-GR" sz="1200" baseline="0" dirty="0" smtClean="0">
                          <a:solidFill>
                            <a:schemeClr val="tx1">
                              <a:lumMod val="85000"/>
                              <a:lumOff val="15000"/>
                            </a:schemeClr>
                          </a:solidFill>
                        </a:rPr>
                        <a:t>Η τεχνολογική εστίαση της εταιρείας είναι ευρεία ή στενή</a:t>
                      </a:r>
                      <a:r>
                        <a:rPr lang="en-US" sz="1200" baseline="0" dirty="0" smtClean="0">
                          <a:solidFill>
                            <a:schemeClr val="tx1">
                              <a:lumMod val="85000"/>
                              <a:lumOff val="15000"/>
                            </a:schemeClr>
                          </a:solidFill>
                        </a:rPr>
                        <a:t>;</a:t>
                      </a:r>
                      <a:r>
                        <a:rPr lang="el-GR" sz="1200" baseline="0" dirty="0" smtClean="0">
                          <a:solidFill>
                            <a:schemeClr val="tx1">
                              <a:lumMod val="85000"/>
                              <a:lumOff val="15000"/>
                            </a:schemeClr>
                          </a:solidFill>
                        </a:rPr>
                        <a:t> Υπάρχει λόγος για αλλαγές</a:t>
                      </a:r>
                      <a:r>
                        <a:rPr lang="en-US" sz="1200" baseline="0" dirty="0" smtClean="0">
                          <a:solidFill>
                            <a:schemeClr val="tx1">
                              <a:lumMod val="85000"/>
                              <a:lumOff val="15000"/>
                            </a:schemeClr>
                          </a:solidFill>
                        </a:rPr>
                        <a:t>;</a:t>
                      </a:r>
                      <a:endParaRPr lang="el-GR" dirty="0"/>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fontScale="47500" lnSpcReduction="20000"/>
          </a:bodyPr>
          <a:lstStyle/>
          <a:p>
            <a:pPr marL="0" marR="0" lvl="0" indent="0" algn="just" defTabSz="914400" rtl="0" eaLnBrk="1" fontAlgn="auto" latinLnBrk="0" hangingPunct="1">
              <a:lnSpc>
                <a:spcPct val="170000"/>
              </a:lnSpc>
              <a:spcBef>
                <a:spcPct val="0"/>
              </a:spcBef>
              <a:spcAft>
                <a:spcPts val="0"/>
              </a:spcAft>
              <a:buClrTx/>
              <a:buSzTx/>
              <a:tabLst/>
              <a:defRPr/>
            </a:pPr>
            <a:r>
              <a:rPr lang="el-GR" sz="2900" b="1" dirty="0" smtClean="0">
                <a:solidFill>
                  <a:schemeClr val="tx1">
                    <a:lumMod val="85000"/>
                    <a:lumOff val="15000"/>
                  </a:schemeClr>
                </a:solidFill>
                <a:latin typeface="+mj-lt"/>
                <a:ea typeface="+mj-ea"/>
                <a:cs typeface="+mj-cs"/>
              </a:rPr>
              <a:t>Εύστοχα οράματα είναι αυτά που είναι ξεχωριστά και χαρακτηριστικά ενός συγκεκριμένου οργανισμού. Δεν περιλαμβάνουν γενικευμένες δηλώσεις, δεν είναι καρπός μιας επιτροπής επιφορτισμένης με την σύλληψη ενός κοινού αλλά καλοπροαίρετου σύντομου οράματος που θα κερδίζει την ομόφωνη έγκριση των μετόχων.  </a:t>
            </a:r>
          </a:p>
          <a:p>
            <a:pPr marL="0" marR="0" lvl="0" indent="0" algn="just" defTabSz="914400" rtl="0" eaLnBrk="1" fontAlgn="auto" latinLnBrk="0" hangingPunct="1">
              <a:lnSpc>
                <a:spcPct val="170000"/>
              </a:lnSpc>
              <a:spcBef>
                <a:spcPct val="0"/>
              </a:spcBef>
              <a:spcAft>
                <a:spcPts val="0"/>
              </a:spcAft>
              <a:buClrTx/>
              <a:buSzTx/>
              <a:tabLst/>
              <a:defRPr/>
            </a:pPr>
            <a:endParaRPr lang="el-GR" sz="2900" b="1" dirty="0" smtClean="0">
              <a:solidFill>
                <a:schemeClr val="tx1">
                  <a:lumMod val="85000"/>
                  <a:lumOff val="15000"/>
                </a:schemeClr>
              </a:solidFill>
              <a:latin typeface="+mj-lt"/>
              <a:ea typeface="+mj-ea"/>
              <a:cs typeface="+mj-cs"/>
            </a:endParaRPr>
          </a:p>
          <a:p>
            <a:pPr marL="0" marR="0" lvl="0" indent="0" algn="just" defTabSz="914400" rtl="0" eaLnBrk="1" fontAlgn="auto" latinLnBrk="0" hangingPunct="1">
              <a:lnSpc>
                <a:spcPct val="170000"/>
              </a:lnSpc>
              <a:spcBef>
                <a:spcPct val="0"/>
              </a:spcBef>
              <a:spcAft>
                <a:spcPts val="0"/>
              </a:spcAft>
              <a:buClrTx/>
              <a:buSzTx/>
              <a:tabLst/>
              <a:defRPr/>
            </a:pPr>
            <a:r>
              <a:rPr lang="el-GR" sz="2900" b="1" dirty="0" smtClean="0">
                <a:solidFill>
                  <a:schemeClr val="tx1">
                    <a:lumMod val="85000"/>
                    <a:lumOff val="15000"/>
                  </a:schemeClr>
                </a:solidFill>
                <a:latin typeface="+mj-lt"/>
                <a:ea typeface="+mj-ea"/>
                <a:cs typeface="+mj-cs"/>
              </a:rPr>
              <a:t>Για να λειτουργήσει ένα στρατηγικό όραμα ως πολύτιμο διοικητικό εργαλείο πρέπει</a:t>
            </a:r>
            <a:r>
              <a:rPr lang="en-US" sz="2900" b="1" dirty="0" smtClean="0">
                <a:solidFill>
                  <a:schemeClr val="tx1">
                    <a:lumMod val="85000"/>
                    <a:lumOff val="15000"/>
                  </a:schemeClr>
                </a:solidFill>
                <a:latin typeface="+mj-lt"/>
                <a:ea typeface="+mj-ea"/>
                <a:cs typeface="+mj-cs"/>
              </a:rPr>
              <a:t>:</a:t>
            </a:r>
            <a:endParaRPr lang="el-GR" sz="2900" b="1" dirty="0" smtClean="0">
              <a:solidFill>
                <a:schemeClr val="tx1">
                  <a:lumMod val="85000"/>
                  <a:lumOff val="15000"/>
                </a:schemeClr>
              </a:solidFill>
              <a:latin typeface="+mj-lt"/>
              <a:ea typeface="+mj-ea"/>
              <a:cs typeface="+mj-cs"/>
            </a:endParaRPr>
          </a:p>
          <a:p>
            <a:pPr marL="0" marR="0" lvl="0" indent="0" algn="just" defTabSz="914400" rtl="0" eaLnBrk="1" fontAlgn="auto" latinLnBrk="0" hangingPunct="1">
              <a:lnSpc>
                <a:spcPct val="170000"/>
              </a:lnSpc>
              <a:spcBef>
                <a:spcPct val="0"/>
              </a:spcBef>
              <a:spcAft>
                <a:spcPts val="0"/>
              </a:spcAft>
              <a:buClrTx/>
              <a:buSzTx/>
              <a:buFont typeface="Arial" pitchFamily="34" charset="0"/>
              <a:buChar char="•"/>
              <a:tabLst/>
              <a:defRPr/>
            </a:pPr>
            <a:r>
              <a:rPr lang="el-GR" sz="2900" b="1" dirty="0" smtClean="0">
                <a:solidFill>
                  <a:schemeClr val="tx1">
                    <a:lumMod val="85000"/>
                    <a:lumOff val="15000"/>
                  </a:schemeClr>
                </a:solidFill>
                <a:latin typeface="+mj-lt"/>
                <a:ea typeface="+mj-ea"/>
                <a:cs typeface="+mj-cs"/>
              </a:rPr>
              <a:t>να καθιστά κατανοητό ποιο θέλει η διοίκηση να είναι το επιχειρηματικό προφίλ της εταιρείας,</a:t>
            </a:r>
          </a:p>
          <a:p>
            <a:pPr marL="0" marR="0" lvl="0" indent="0" algn="just" defTabSz="914400" rtl="0" eaLnBrk="1" fontAlgn="auto" latinLnBrk="0" hangingPunct="1">
              <a:lnSpc>
                <a:spcPct val="170000"/>
              </a:lnSpc>
              <a:spcBef>
                <a:spcPct val="0"/>
              </a:spcBef>
              <a:spcAft>
                <a:spcPts val="0"/>
              </a:spcAft>
              <a:buClrTx/>
              <a:buSzTx/>
              <a:buFont typeface="Arial" pitchFamily="34" charset="0"/>
              <a:buChar char="•"/>
              <a:tabLst/>
              <a:defRPr/>
            </a:pPr>
            <a:r>
              <a:rPr lang="el-GR" sz="2900" b="1" dirty="0" smtClean="0">
                <a:solidFill>
                  <a:schemeClr val="tx1">
                    <a:lumMod val="85000"/>
                    <a:lumOff val="15000"/>
                  </a:schemeClr>
                </a:solidFill>
                <a:latin typeface="+mj-lt"/>
                <a:ea typeface="+mj-ea"/>
                <a:cs typeface="+mj-cs"/>
              </a:rPr>
              <a:t>να προσφέρει στα διοικητικά στελέχη ένα σημείο αναφοράς για τη λήψη στρατηγικών αποφάσεων  και για την προετοιμασία της εταιρείας για το μέλλον. Θα πρέπει να λέει κάτι οριστικό σχετικά με το πώς σκοπεύουν να αναβαθμίσουν την εταιρεία οι ηγέτες της.</a:t>
            </a:r>
          </a:p>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Ανάπτυξη στρατηγικού οράματος.  </a:t>
            </a:r>
            <a:endParaRPr lang="el-GR" b="1" dirty="0">
              <a:solidFill>
                <a:schemeClr val="tx1">
                  <a:lumMod val="85000"/>
                  <a:lumOff val="1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85918" y="0"/>
            <a:ext cx="6929486" cy="1415772"/>
          </a:xfrm>
          <a:prstGeom prst="rect">
            <a:avLst/>
          </a:prstGeom>
          <a:noFill/>
        </p:spPr>
        <p:txBody>
          <a:bodyPr wrap="square" rtlCol="0">
            <a:spAutoFit/>
          </a:bodyPr>
          <a:lstStyle/>
          <a:p>
            <a:r>
              <a:rPr lang="el-GR" sz="1400" b="1" u="sng" dirty="0" smtClean="0">
                <a:solidFill>
                  <a:srgbClr val="C00000"/>
                </a:solidFill>
              </a:rPr>
              <a:t>Σχηματική απεικόνιση ενός αποτελεσματικά διατυπωμένου στρατηγικού οράματος. </a:t>
            </a:r>
            <a:endParaRPr lang="el-GR" sz="1400"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Ανάπτυξη στρατηγικού οράματος.  </a:t>
            </a:r>
            <a:endParaRPr lang="el-GR" b="1" dirty="0">
              <a:solidFill>
                <a:schemeClr val="tx1">
                  <a:lumMod val="85000"/>
                  <a:lumOff val="15000"/>
                </a:schemeClr>
              </a:solidFill>
            </a:endParaRPr>
          </a:p>
        </p:txBody>
      </p:sp>
      <p:graphicFrame>
        <p:nvGraphicFramePr>
          <p:cNvPr id="12" name="11 - Διάγραμμα"/>
          <p:cNvGraphicFramePr/>
          <p:nvPr/>
        </p:nvGraphicFramePr>
        <p:xfrm>
          <a:off x="1524000" y="714356"/>
          <a:ext cx="7477156" cy="38576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6929486" cy="1446550"/>
          </a:xfrm>
          <a:prstGeom prst="rect">
            <a:avLst/>
          </a:prstGeom>
          <a:noFill/>
        </p:spPr>
        <p:txBody>
          <a:bodyPr wrap="square" rtlCol="0">
            <a:spAutoFit/>
          </a:bodyPr>
          <a:lstStyle/>
          <a:p>
            <a:pPr marL="342900" indent="-342900"/>
            <a:r>
              <a:rPr lang="el-GR" sz="1600" b="1" dirty="0" smtClean="0">
                <a:solidFill>
                  <a:schemeClr val="tx1">
                    <a:lumMod val="85000"/>
                    <a:lumOff val="15000"/>
                  </a:schemeClr>
                </a:solidFill>
              </a:rPr>
              <a:t>Συνηθισμένα ελαττώματα δηλώσεων οράματος εταιρειών.</a:t>
            </a:r>
            <a:endParaRPr lang="el-GR" sz="1400" b="1" dirty="0" smtClean="0">
              <a:solidFill>
                <a:schemeClr val="tx1">
                  <a:lumMod val="85000"/>
                  <a:lumOff val="15000"/>
                </a:schemeClr>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Ανάπτυξη στρατηγικού οράματος.  </a:t>
            </a:r>
            <a:endParaRPr lang="el-GR" b="1" dirty="0">
              <a:solidFill>
                <a:schemeClr val="tx1">
                  <a:lumMod val="85000"/>
                  <a:lumOff val="15000"/>
                </a:schemeClr>
              </a:solidFill>
            </a:endParaRPr>
          </a:p>
        </p:txBody>
      </p:sp>
      <p:graphicFrame>
        <p:nvGraphicFramePr>
          <p:cNvPr id="12" name="11 - Πίνακας"/>
          <p:cNvGraphicFramePr>
            <a:graphicFrameLocks noGrp="1"/>
          </p:cNvGraphicFramePr>
          <p:nvPr/>
        </p:nvGraphicFramePr>
        <p:xfrm>
          <a:off x="1571604" y="500042"/>
          <a:ext cx="7262842" cy="4028440"/>
        </p:xfrm>
        <a:graphic>
          <a:graphicData uri="http://schemas.openxmlformats.org/drawingml/2006/table">
            <a:tbl>
              <a:tblPr firstRow="1" bandRow="1">
                <a:tableStyleId>{5C22544A-7EE6-4342-B048-85BDC9FD1C3A}</a:tableStyleId>
              </a:tblPr>
              <a:tblGrid>
                <a:gridCol w="1333396">
                  <a:extLst>
                    <a:ext uri="{9D8B030D-6E8A-4147-A177-3AD203B41FA5}">
                      <a16:colId xmlns:a16="http://schemas.microsoft.com/office/drawing/2014/main" val="20000"/>
                    </a:ext>
                  </a:extLst>
                </a:gridCol>
                <a:gridCol w="5929446">
                  <a:extLst>
                    <a:ext uri="{9D8B030D-6E8A-4147-A177-3AD203B41FA5}">
                      <a16:colId xmlns:a16="http://schemas.microsoft.com/office/drawing/2014/main" val="20001"/>
                    </a:ext>
                  </a:extLst>
                </a:gridCol>
              </a:tblGrid>
              <a:tr h="370840">
                <a:tc>
                  <a:txBody>
                    <a:bodyPr/>
                    <a:lstStyle/>
                    <a:p>
                      <a:r>
                        <a:rPr lang="el-GR" sz="1400" dirty="0" smtClean="0">
                          <a:solidFill>
                            <a:srgbClr val="C00000"/>
                          </a:solidFill>
                        </a:rPr>
                        <a:t>Αόριστη ή Ατελής</a:t>
                      </a:r>
                      <a:endParaRPr lang="el-GR" sz="1400" dirty="0">
                        <a:solidFill>
                          <a:srgbClr val="C00000"/>
                        </a:solidFill>
                      </a:endParaRPr>
                    </a:p>
                  </a:txBody>
                  <a:tcPr>
                    <a:solidFill>
                      <a:schemeClr val="accent1">
                        <a:lumMod val="40000"/>
                        <a:lumOff val="60000"/>
                      </a:schemeClr>
                    </a:solidFill>
                  </a:tcPr>
                </a:tc>
                <a:tc>
                  <a:txBody>
                    <a:bodyPr/>
                    <a:lstStyle/>
                    <a:p>
                      <a:r>
                        <a:rPr lang="el-GR" sz="1400" dirty="0" smtClean="0">
                          <a:solidFill>
                            <a:schemeClr val="tx1">
                              <a:lumMod val="85000"/>
                              <a:lumOff val="15000"/>
                            </a:schemeClr>
                          </a:solidFill>
                        </a:rPr>
                        <a:t>Περιέχει</a:t>
                      </a:r>
                      <a:r>
                        <a:rPr lang="el-GR" sz="1400" baseline="0" dirty="0" smtClean="0">
                          <a:solidFill>
                            <a:schemeClr val="tx1">
                              <a:lumMod val="85000"/>
                              <a:lumOff val="15000"/>
                            </a:schemeClr>
                          </a:solidFill>
                        </a:rPr>
                        <a:t> ελάχιστες πληροφορίες σχετικά με το πού κατευθύνεται η εταιρεία ή τι κάνει για να προετοιμαστεί για το μέλλον.</a:t>
                      </a:r>
                      <a:endParaRPr lang="el-GR" sz="1400" dirty="0">
                        <a:solidFill>
                          <a:schemeClr val="tx1">
                            <a:lumMod val="85000"/>
                            <a:lumOff val="15000"/>
                          </a:schemeClr>
                        </a:solidFill>
                      </a:endParaRPr>
                    </a:p>
                  </a:txBody>
                  <a:tcP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r>
                        <a:rPr lang="el-GR" sz="1400" b="1" dirty="0" smtClean="0">
                          <a:solidFill>
                            <a:srgbClr val="C00000"/>
                          </a:solidFill>
                        </a:rPr>
                        <a:t>Μη προοδευτική</a:t>
                      </a:r>
                      <a:endParaRPr lang="el-GR" sz="1400" b="1" dirty="0">
                        <a:solidFill>
                          <a:srgbClr val="C00000"/>
                        </a:solidFill>
                      </a:endParaRPr>
                    </a:p>
                  </a:txBody>
                  <a:tcPr/>
                </a:tc>
                <a:tc>
                  <a:txBody>
                    <a:bodyPr/>
                    <a:lstStyle/>
                    <a:p>
                      <a:r>
                        <a:rPr lang="el-GR" sz="1400" b="1" dirty="0" smtClean="0"/>
                        <a:t>Δεν υποδηλώνει αν ή πώς σκοπεύει η διοίκηση να αλλάξει την τωρινή εστίαση της εταιρείας σε προϊόντα , αγορές,</a:t>
                      </a:r>
                      <a:r>
                        <a:rPr lang="el-GR" sz="1400" b="1" baseline="0" dirty="0" smtClean="0"/>
                        <a:t> πελάτες και τεχνολογία.</a:t>
                      </a:r>
                      <a:endParaRPr lang="el-GR" sz="1400" b="1" dirty="0"/>
                    </a:p>
                  </a:txBody>
                  <a:tcPr/>
                </a:tc>
                <a:extLst>
                  <a:ext uri="{0D108BD9-81ED-4DB2-BD59-A6C34878D82A}">
                    <a16:rowId xmlns:a16="http://schemas.microsoft.com/office/drawing/2014/main" val="10001"/>
                  </a:ext>
                </a:extLst>
              </a:tr>
              <a:tr h="370840">
                <a:tc>
                  <a:txBody>
                    <a:bodyPr/>
                    <a:lstStyle/>
                    <a:p>
                      <a:r>
                        <a:rPr lang="el-GR" sz="1400" b="1" dirty="0" smtClean="0">
                          <a:solidFill>
                            <a:srgbClr val="C00000"/>
                          </a:solidFill>
                        </a:rPr>
                        <a:t>Πολύ ευρεία</a:t>
                      </a:r>
                      <a:endParaRPr lang="el-GR" sz="1400" b="1" dirty="0">
                        <a:solidFill>
                          <a:srgbClr val="C00000"/>
                        </a:solidFill>
                      </a:endParaRPr>
                    </a:p>
                  </a:txBody>
                  <a:tcPr/>
                </a:tc>
                <a:tc>
                  <a:txBody>
                    <a:bodyPr/>
                    <a:lstStyle/>
                    <a:p>
                      <a:r>
                        <a:rPr lang="el-GR" sz="1400" b="1" dirty="0" smtClean="0"/>
                        <a:t>Περιλαμβάνει τόσα πολλά στοιχεία που η εταιρεία θα μπορούσε να κατευθύνεται σχεδόν</a:t>
                      </a:r>
                      <a:r>
                        <a:rPr lang="el-GR" sz="1400" b="1" baseline="0" dirty="0" smtClean="0"/>
                        <a:t> οπουδήποτε, να κυνηγάει σχεδόν οποιαδήποτε ευκαιρία ή να δραστηριοποιείται σχεδόν σε επιχειρηματικό τομέα.</a:t>
                      </a:r>
                      <a:endParaRPr lang="el-GR" sz="1400" b="1" dirty="0"/>
                    </a:p>
                  </a:txBody>
                  <a:tcPr/>
                </a:tc>
                <a:extLst>
                  <a:ext uri="{0D108BD9-81ED-4DB2-BD59-A6C34878D82A}">
                    <a16:rowId xmlns:a16="http://schemas.microsoft.com/office/drawing/2014/main" val="10002"/>
                  </a:ext>
                </a:extLst>
              </a:tr>
              <a:tr h="370840">
                <a:tc>
                  <a:txBody>
                    <a:bodyPr/>
                    <a:lstStyle/>
                    <a:p>
                      <a:r>
                        <a:rPr lang="el-GR" sz="1400" b="1" dirty="0" smtClean="0">
                          <a:solidFill>
                            <a:srgbClr val="C00000"/>
                          </a:solidFill>
                        </a:rPr>
                        <a:t>Στερείται ουσίας ή δεν εμπνέει</a:t>
                      </a:r>
                      <a:endParaRPr lang="el-GR" sz="1400" b="1" dirty="0">
                        <a:solidFill>
                          <a:srgbClr val="C00000"/>
                        </a:solidFill>
                      </a:endParaRPr>
                    </a:p>
                  </a:txBody>
                  <a:tcPr/>
                </a:tc>
                <a:tc>
                  <a:txBody>
                    <a:bodyPr/>
                    <a:lstStyle/>
                    <a:p>
                      <a:r>
                        <a:rPr lang="el-GR" sz="1400" b="1" dirty="0" smtClean="0"/>
                        <a:t>Δεν έχει την δύναμη να παρακινήσει το προσωπικό της εταιρείας ή να αποσπάσει την εμπιστοσύνη των μετόχων σχετικά με την κατεύθυνση της εταιρείας ή τις μελλοντικές προοπτικές.</a:t>
                      </a:r>
                      <a:endParaRPr lang="el-GR" sz="1400" b="1" dirty="0"/>
                    </a:p>
                  </a:txBody>
                  <a:tcPr/>
                </a:tc>
                <a:extLst>
                  <a:ext uri="{0D108BD9-81ED-4DB2-BD59-A6C34878D82A}">
                    <a16:rowId xmlns:a16="http://schemas.microsoft.com/office/drawing/2014/main" val="10003"/>
                  </a:ext>
                </a:extLst>
              </a:tr>
              <a:tr h="370840">
                <a:tc>
                  <a:txBody>
                    <a:bodyPr/>
                    <a:lstStyle/>
                    <a:p>
                      <a:r>
                        <a:rPr lang="el-GR" sz="1400" b="1" dirty="0" smtClean="0">
                          <a:solidFill>
                            <a:srgbClr val="C00000"/>
                          </a:solidFill>
                        </a:rPr>
                        <a:t>Δεν ξεχωρίζει</a:t>
                      </a:r>
                      <a:endParaRPr lang="el-GR" sz="1400" b="1" dirty="0">
                        <a:solidFill>
                          <a:srgbClr val="C00000"/>
                        </a:solidFill>
                      </a:endParaRPr>
                    </a:p>
                  </a:txBody>
                  <a:tcPr/>
                </a:tc>
                <a:tc>
                  <a:txBody>
                    <a:bodyPr/>
                    <a:lstStyle/>
                    <a:p>
                      <a:r>
                        <a:rPr lang="el-GR" sz="1400" b="1" dirty="0" smtClean="0"/>
                        <a:t>Δεν προσδίδει μοναδική ταυτότητα στην επιχείρηση.</a:t>
                      </a:r>
                      <a:endParaRPr lang="el-GR" sz="1400" b="1" dirty="0"/>
                    </a:p>
                  </a:txBody>
                  <a:tcPr/>
                </a:tc>
                <a:extLst>
                  <a:ext uri="{0D108BD9-81ED-4DB2-BD59-A6C34878D82A}">
                    <a16:rowId xmlns:a16="http://schemas.microsoft.com/office/drawing/2014/main" val="10004"/>
                  </a:ext>
                </a:extLst>
              </a:tr>
              <a:tr h="370840">
                <a:tc>
                  <a:txBody>
                    <a:bodyPr/>
                    <a:lstStyle/>
                    <a:p>
                      <a:r>
                        <a:rPr lang="el-GR" sz="1400" b="1" dirty="0" smtClean="0">
                          <a:solidFill>
                            <a:srgbClr val="C00000"/>
                          </a:solidFill>
                        </a:rPr>
                        <a:t>Στηρίζεται υπερβολικά σε εκφράσεις υπερθετικού βαθμού</a:t>
                      </a:r>
                      <a:endParaRPr lang="el-GR" sz="1400" b="1" dirty="0">
                        <a:solidFill>
                          <a:srgbClr val="C00000"/>
                        </a:solidFill>
                      </a:endParaRPr>
                    </a:p>
                  </a:txBody>
                  <a:tcPr/>
                </a:tc>
                <a:tc>
                  <a:txBody>
                    <a:bodyPr/>
                    <a:lstStyle/>
                    <a:p>
                      <a:r>
                        <a:rPr lang="el-GR" sz="1400" b="1" dirty="0" smtClean="0"/>
                        <a:t>Δεν λέει τίποτα συγκεκριμένο για τη</a:t>
                      </a:r>
                      <a:r>
                        <a:rPr lang="el-GR" sz="1400" b="1" baseline="0" dirty="0" smtClean="0"/>
                        <a:t> στρατηγική πορεία της επιχείρησης πέρα από επαίνους. Π.χ. η καλύτερη, η πιο επιτυχημένη κ.α.</a:t>
                      </a:r>
                      <a:endParaRPr lang="el-GR" sz="1400" b="1"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7429520" cy="5201424"/>
          </a:xfrm>
          <a:prstGeom prst="rect">
            <a:avLst/>
          </a:prstGeom>
          <a:noFill/>
        </p:spPr>
        <p:txBody>
          <a:bodyPr wrap="square" rtlCol="0">
            <a:spAutoFit/>
          </a:bodyPr>
          <a:lstStyle/>
          <a:p>
            <a:pPr marL="342900" indent="-342900" algn="just"/>
            <a:endParaRPr lang="el-GR" sz="1300" dirty="0" smtClean="0">
              <a:solidFill>
                <a:schemeClr val="tx1">
                  <a:lumMod val="85000"/>
                  <a:lumOff val="15000"/>
                </a:schemeClr>
              </a:solidFill>
            </a:endParaRPr>
          </a:p>
          <a:p>
            <a:pPr marL="342900" indent="-342900" algn="just"/>
            <a:endParaRPr lang="el-GR" sz="1300" dirty="0" smtClean="0">
              <a:solidFill>
                <a:schemeClr val="tx1">
                  <a:lumMod val="85000"/>
                  <a:lumOff val="15000"/>
                </a:schemeClr>
              </a:solidFill>
            </a:endParaRPr>
          </a:p>
          <a:p>
            <a:pPr marL="342900" indent="-342900" algn="just"/>
            <a:endParaRPr lang="el-GR" sz="1300" dirty="0" smtClean="0">
              <a:solidFill>
                <a:schemeClr val="tx1">
                  <a:lumMod val="85000"/>
                  <a:lumOff val="15000"/>
                </a:schemeClr>
              </a:solidFill>
            </a:endParaRPr>
          </a:p>
          <a:p>
            <a:pPr marL="342900" indent="-342900" algn="just"/>
            <a:endParaRPr lang="el-GR" sz="1300" dirty="0" smtClean="0">
              <a:solidFill>
                <a:schemeClr val="tx1">
                  <a:lumMod val="85000"/>
                  <a:lumOff val="15000"/>
                </a:schemeClr>
              </a:solidFill>
            </a:endParaRPr>
          </a:p>
          <a:p>
            <a:pPr marL="342900" indent="-342900" algn="just"/>
            <a:r>
              <a:rPr lang="el-GR" sz="1300" dirty="0" smtClean="0">
                <a:solidFill>
                  <a:schemeClr val="tx1">
                    <a:lumMod val="85000"/>
                    <a:lumOff val="15000"/>
                  </a:schemeClr>
                </a:solidFill>
              </a:rPr>
              <a:t>         </a:t>
            </a:r>
            <a:r>
              <a:rPr lang="el-GR" sz="1300" b="1" dirty="0" smtClean="0">
                <a:solidFill>
                  <a:schemeClr val="tx1">
                    <a:lumMod val="85000"/>
                    <a:lumOff val="15000"/>
                  </a:schemeClr>
                </a:solidFill>
              </a:rPr>
              <a:t>Το </a:t>
            </a:r>
            <a:r>
              <a:rPr lang="el-GR" sz="1300" b="1" dirty="0" smtClean="0">
                <a:solidFill>
                  <a:srgbClr val="C00000"/>
                </a:solidFill>
              </a:rPr>
              <a:t>στρατηγικό όραμα </a:t>
            </a:r>
            <a:r>
              <a:rPr lang="el-GR" sz="1300" b="1" dirty="0" smtClean="0">
                <a:solidFill>
                  <a:schemeClr val="tx1">
                    <a:lumMod val="85000"/>
                    <a:lumOff val="15000"/>
                  </a:schemeClr>
                </a:solidFill>
              </a:rPr>
              <a:t>έχει ως καθοριστικό χαρακτηριστικό το ότι περιλαμβάνει στοιχεία σχετικά με την μελλοντική πορεία της εταιρείας. Απαντά στο πού κατευθυνόμαστε και ποια είναι η μελλοντική εστίαση σε προϊόντα, αγορές, πελάτες και τεχνολογία.</a:t>
            </a: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Η </a:t>
            </a:r>
            <a:r>
              <a:rPr lang="el-GR" sz="1300" b="1" dirty="0" smtClean="0">
                <a:solidFill>
                  <a:srgbClr val="C00000"/>
                </a:solidFill>
              </a:rPr>
              <a:t>δήλωση αποστολής </a:t>
            </a:r>
            <a:r>
              <a:rPr lang="el-GR" sz="1300" b="1" dirty="0" smtClean="0">
                <a:solidFill>
                  <a:schemeClr val="tx1">
                    <a:lumMod val="85000"/>
                    <a:lumOff val="15000"/>
                  </a:schemeClr>
                </a:solidFill>
              </a:rPr>
              <a:t>προσφέρει σε αντίθεση περισσότερα στοιχεία σχετικά με την επισκόπηση του τωρινού επιχειρηματικού σκοπού και λόγου ύπαρξης, ενώ κάποιες φορές αναφέρεται και στη γεωγραφική κάλυψη ή την ηγετική ή μη θέση. Στερείται της απαραίτητης προοδευτικής ιδιότητας που αντιστοιχεί στο στρατηγικό όραμα.</a:t>
            </a: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Η διάκριση μεταξύ στρατηγικού οράματος και δήλωσης αποστολής έγκειται στο ότι το στρατηγικό όραμα απεικονίζει το μελλοντικό επιχειρηματικό πεδίο δράσης της εταιρείας (που πάμε</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 ενώ η δήλωση αποστολής περιγράφει συνήθως την τωρινή επιχειρηματική δραστηριότητα και σκοπό (ποιοι είμαστε, τι κάνουμε και γιατί είμαστε εδώ</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a:t>
            </a:r>
          </a:p>
          <a:p>
            <a:pPr marL="342900" indent="-342900" algn="just"/>
            <a:endParaRPr lang="el-GR" sz="1300" b="1" dirty="0" smtClean="0">
              <a:solidFill>
                <a:schemeClr val="tx1">
                  <a:lumMod val="85000"/>
                  <a:lumOff val="15000"/>
                </a:schemeClr>
              </a:solidFill>
            </a:endParaRPr>
          </a:p>
          <a:p>
            <a:pPr marL="342900" indent="-342900" algn="just"/>
            <a:endParaRPr lang="el-GR" sz="1300" b="1" dirty="0" smtClean="0">
              <a:solidFill>
                <a:schemeClr val="tx1">
                  <a:lumMod val="85000"/>
                  <a:lumOff val="15000"/>
                </a:schemeClr>
              </a:solidFill>
            </a:endParaRPr>
          </a:p>
          <a:p>
            <a:pPr marL="342900" indent="-342900" algn="just"/>
            <a:endParaRPr lang="el-GR" sz="1300" b="1"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9"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Ανάπτυξη στρατηγικού οράματος.  </a:t>
            </a:r>
            <a:endParaRPr lang="el-GR" b="1" dirty="0">
              <a:solidFill>
                <a:schemeClr val="tx1">
                  <a:lumMod val="85000"/>
                  <a:lumOff val="1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0"/>
            <a:ext cx="7429520" cy="5001369"/>
          </a:xfrm>
          <a:prstGeom prst="rect">
            <a:avLst/>
          </a:prstGeom>
          <a:noFill/>
        </p:spPr>
        <p:txBody>
          <a:bodyPr wrap="square" rtlCol="0">
            <a:spAutoFit/>
          </a:bodyPr>
          <a:lstStyle/>
          <a:p>
            <a:pPr marL="342900" indent="-342900" algn="just"/>
            <a:r>
              <a:rPr lang="el-GR" sz="1300" b="1" dirty="0" smtClean="0">
                <a:solidFill>
                  <a:schemeClr val="tx1">
                    <a:lumMod val="85000"/>
                    <a:lumOff val="15000"/>
                  </a:schemeClr>
                </a:solidFill>
              </a:rPr>
              <a:t>	</a:t>
            </a:r>
            <a:endParaRPr lang="el-GR" sz="1600" b="1" dirty="0" smtClean="0">
              <a:solidFill>
                <a:srgbClr val="C00000"/>
              </a:solidFill>
            </a:endParaRP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Ένα </a:t>
            </a:r>
            <a:r>
              <a:rPr lang="el-GR" sz="1300" b="1" dirty="0" smtClean="0">
                <a:solidFill>
                  <a:srgbClr val="C00000"/>
                </a:solidFill>
              </a:rPr>
              <a:t>αποτελεσματικά κοινοποιημένο όραμα </a:t>
            </a:r>
            <a:r>
              <a:rPr lang="el-GR" sz="1300" b="1" dirty="0" smtClean="0">
                <a:solidFill>
                  <a:schemeClr val="tx1">
                    <a:lumMod val="85000"/>
                    <a:lumOff val="15000"/>
                  </a:schemeClr>
                </a:solidFill>
              </a:rPr>
              <a:t>αποτελεί ένα πολύτιμο διοικητικό εργαλείο για να εξασφαλιστεί η δέσμευση του προσωπικού της εταιρείας σε πράξεις που ωθούν την εταιρεία προς την επιδιωκόμενη κατεύθυνση.</a:t>
            </a:r>
          </a:p>
          <a:p>
            <a:pPr marL="342900" indent="-342900" algn="just"/>
            <a:endParaRPr lang="el-GR" sz="1300" b="1" dirty="0" smtClean="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Η αποτελεσματική κοινοποίηση του στρατηγικού οράματος είναι εξίσου σημαντική με την βέλτιστη διατύπωση της ίδιας της επιχειρηματικής στρατηγικής.</a:t>
            </a:r>
            <a:endParaRPr lang="en-US" sz="1300" b="1" dirty="0" smtClean="0">
              <a:solidFill>
                <a:schemeClr val="tx1">
                  <a:lumMod val="85000"/>
                  <a:lumOff val="15000"/>
                </a:schemeClr>
              </a:solidFill>
            </a:endParaRPr>
          </a:p>
          <a:p>
            <a:pPr marL="342900" indent="-342900" algn="just"/>
            <a:endParaRPr lang="en-US" sz="1300" b="1" dirty="0" smtClean="0">
              <a:solidFill>
                <a:schemeClr val="tx1">
                  <a:lumMod val="85000"/>
                  <a:lumOff val="15000"/>
                </a:schemeClr>
              </a:solidFill>
            </a:endParaRPr>
          </a:p>
          <a:p>
            <a:pPr marL="342900" indent="-342900" algn="just"/>
            <a:r>
              <a:rPr lang="en-US" sz="1300" b="1" dirty="0">
                <a:solidFill>
                  <a:schemeClr val="tx1">
                    <a:lumMod val="85000"/>
                    <a:lumOff val="15000"/>
                  </a:schemeClr>
                </a:solidFill>
              </a:rPr>
              <a:t>	</a:t>
            </a:r>
          </a:p>
          <a:p>
            <a:pPr marL="342900" indent="-342900" algn="just"/>
            <a:r>
              <a:rPr lang="en-US" sz="1300" b="1" dirty="0" smtClean="0">
                <a:solidFill>
                  <a:schemeClr val="tx1">
                    <a:lumMod val="85000"/>
                    <a:lumOff val="15000"/>
                  </a:schemeClr>
                </a:solidFill>
              </a:rPr>
              <a:t>	</a:t>
            </a:r>
            <a:r>
              <a:rPr lang="el-GR" sz="1300" b="1" dirty="0" smtClean="0">
                <a:solidFill>
                  <a:schemeClr val="tx1">
                    <a:lumMod val="85000"/>
                    <a:lumOff val="15000"/>
                  </a:schemeClr>
                </a:solidFill>
              </a:rPr>
              <a:t>Παραδείγματα δήλωσης αποστολής</a:t>
            </a:r>
          </a:p>
          <a:p>
            <a:pPr marL="342900" indent="-342900" algn="just"/>
            <a:endParaRPr lang="el-GR" sz="1300" b="1" dirty="0">
              <a:solidFill>
                <a:schemeClr val="tx1">
                  <a:lumMod val="85000"/>
                  <a:lumOff val="15000"/>
                </a:schemeClr>
              </a:solidFill>
            </a:endParaRPr>
          </a:p>
          <a:p>
            <a:pPr marL="342900" indent="-342900" algn="just"/>
            <a:r>
              <a:rPr lang="el-GR" sz="1300" b="1" dirty="0" smtClean="0">
                <a:solidFill>
                  <a:schemeClr val="tx1">
                    <a:lumMod val="85000"/>
                    <a:lumOff val="15000"/>
                  </a:schemeClr>
                </a:solidFill>
              </a:rPr>
              <a:t>	</a:t>
            </a:r>
            <a:r>
              <a:rPr lang="en-US" sz="1300" b="1" dirty="0" smtClean="0">
                <a:solidFill>
                  <a:schemeClr val="tx1">
                    <a:lumMod val="85000"/>
                    <a:lumOff val="15000"/>
                  </a:schemeClr>
                </a:solidFill>
              </a:rPr>
              <a:t>Trader Joe</a:t>
            </a:r>
            <a:endParaRPr lang="el-GR" sz="1300" b="1" dirty="0" smtClean="0">
              <a:solidFill>
                <a:schemeClr val="tx1">
                  <a:lumMod val="85000"/>
                  <a:lumOff val="15000"/>
                </a:schemeClr>
              </a:solidFill>
            </a:endParaRPr>
          </a:p>
          <a:p>
            <a:pPr marL="342900" indent="-342900" algn="just"/>
            <a:r>
              <a:rPr lang="el-GR" sz="1300" b="1" dirty="0">
                <a:solidFill>
                  <a:schemeClr val="tx1">
                    <a:lumMod val="85000"/>
                    <a:lumOff val="15000"/>
                  </a:schemeClr>
                </a:solidFill>
              </a:rPr>
              <a:t>	</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Η αποστολή της </a:t>
            </a:r>
            <a:r>
              <a:rPr lang="en-US" sz="1300" b="1" dirty="0" smtClean="0">
                <a:solidFill>
                  <a:schemeClr val="tx1">
                    <a:lumMod val="85000"/>
                    <a:lumOff val="15000"/>
                  </a:schemeClr>
                </a:solidFill>
              </a:rPr>
              <a:t>Trader Joe </a:t>
            </a:r>
            <a:r>
              <a:rPr lang="el-GR" sz="1300" b="1" dirty="0" smtClean="0">
                <a:solidFill>
                  <a:schemeClr val="tx1">
                    <a:lumMod val="85000"/>
                    <a:lumOff val="15000"/>
                  </a:schemeClr>
                </a:solidFill>
              </a:rPr>
              <a:t>είναι να προσφέρουμε στους πελάτες μας τα καλύτερα τρόφιμα και ποτά που μπορούν να βρουν οπουδήποτε και να τους παράσχουμε τις απαραίτητες πληροφορίες για ενημερωμένες αγοραστικές κινήσεις. Όλα αυτά τα παρέχουμε με αφοσίωση στην μεγαλύτερη δυνατή ικανοποίηση των πελατών, η οποία μεταφέρεται με μια αίσθηση ζεστασιάς, φιλικότητας, διασκέδασης, ατομικής υπερηφάνειας και ομαδικού πνεύματος.</a:t>
            </a:r>
            <a:r>
              <a:rPr lang="en-US" sz="1300" b="1" dirty="0" smtClean="0">
                <a:solidFill>
                  <a:schemeClr val="tx1">
                    <a:lumMod val="85000"/>
                    <a:lumOff val="15000"/>
                  </a:schemeClr>
                </a:solidFill>
              </a:rPr>
              <a:t>”</a:t>
            </a:r>
            <a:r>
              <a:rPr lang="el-GR" sz="1300" b="1" dirty="0" smtClean="0">
                <a:solidFill>
                  <a:schemeClr val="tx1">
                    <a:lumMod val="85000"/>
                    <a:lumOff val="15000"/>
                  </a:schemeClr>
                </a:solidFill>
              </a:rPr>
              <a:t> </a:t>
            </a:r>
          </a:p>
          <a:p>
            <a:pPr marL="342900" indent="-342900" algn="just"/>
            <a:endParaRPr lang="el-GR" sz="1300" b="1" dirty="0" smtClean="0">
              <a:solidFill>
                <a:srgbClr val="C00000"/>
              </a:solidFill>
            </a:endParaRPr>
          </a:p>
          <a:p>
            <a:pPr marL="342900" indent="-342900"/>
            <a:endParaRPr lang="el-GR" dirty="0" smtClean="0">
              <a:solidFill>
                <a:srgbClr val="C00000"/>
              </a:solidFill>
            </a:endParaRPr>
          </a:p>
          <a:p>
            <a:endParaRPr lang="el-GR" b="1" u="sng" dirty="0" smtClean="0">
              <a:solidFill>
                <a:schemeClr val="tx1">
                  <a:lumMod val="85000"/>
                  <a:lumOff val="15000"/>
                </a:schemeClr>
              </a:solidFill>
            </a:endParaRPr>
          </a:p>
          <a:p>
            <a:endParaRPr lang="el-GR" dirty="0" smtClean="0">
              <a:solidFill>
                <a:schemeClr val="tx1">
                  <a:lumMod val="85000"/>
                  <a:lumOff val="15000"/>
                </a:schemeClr>
              </a:solidFill>
            </a:endParaRPr>
          </a:p>
          <a:p>
            <a:endParaRPr lang="el-GR" dirty="0"/>
          </a:p>
        </p:txBody>
      </p:sp>
      <p:sp>
        <p:nvSpPr>
          <p:cNvPr id="31" name="1 - Θέση κειμένου"/>
          <p:cNvSpPr>
            <a:spLocks noGrp="1"/>
          </p:cNvSpPr>
          <p:nvPr>
            <p:ph type="body" sz="half" idx="2"/>
          </p:nvPr>
        </p:nvSpPr>
        <p:spPr>
          <a:xfrm>
            <a:off x="142844" y="2357430"/>
            <a:ext cx="1285884" cy="1071570"/>
          </a:xfrm>
        </p:spPr>
        <p:txBody>
          <a:bodyPr>
            <a:normAutofit fontScale="77500" lnSpcReduction="20000"/>
          </a:bodyPr>
          <a:lstStyle/>
          <a:p>
            <a:r>
              <a:rPr lang="el-GR" b="1" dirty="0" smtClean="0">
                <a:solidFill>
                  <a:schemeClr val="tx1">
                    <a:lumMod val="85000"/>
                    <a:lumOff val="15000"/>
                  </a:schemeClr>
                </a:solidFill>
              </a:rPr>
              <a:t>2.1. </a:t>
            </a:r>
          </a:p>
          <a:p>
            <a:r>
              <a:rPr lang="el-GR" b="1" dirty="0" smtClean="0">
                <a:solidFill>
                  <a:srgbClr val="C00000"/>
                </a:solidFill>
              </a:rPr>
              <a:t>1</a:t>
            </a:r>
            <a:r>
              <a:rPr lang="el-GR" b="1" baseline="30000" dirty="0" smtClean="0">
                <a:solidFill>
                  <a:srgbClr val="C00000"/>
                </a:solidFill>
              </a:rPr>
              <a:t>η</a:t>
            </a:r>
            <a:r>
              <a:rPr lang="el-GR" b="1" dirty="0" smtClean="0">
                <a:solidFill>
                  <a:srgbClr val="C00000"/>
                </a:solidFill>
              </a:rPr>
              <a:t> φάση</a:t>
            </a:r>
            <a:r>
              <a:rPr lang="el-GR" b="1" dirty="0" smtClean="0">
                <a:solidFill>
                  <a:schemeClr val="tx1">
                    <a:lumMod val="85000"/>
                    <a:lumOff val="15000"/>
                  </a:schemeClr>
                </a:solidFill>
              </a:rPr>
              <a:t>.</a:t>
            </a:r>
          </a:p>
          <a:p>
            <a:r>
              <a:rPr lang="el-GR" b="1" dirty="0" smtClean="0">
                <a:solidFill>
                  <a:schemeClr val="tx1">
                    <a:lumMod val="85000"/>
                    <a:lumOff val="15000"/>
                  </a:schemeClr>
                </a:solidFill>
              </a:rPr>
              <a:t>Κοινοποίηση  στρατηγικού οράματος.  </a:t>
            </a:r>
            <a:endParaRPr lang="el-GR" b="1" dirty="0">
              <a:solidFill>
                <a:schemeClr val="tx1">
                  <a:lumMod val="85000"/>
                  <a:lumOff val="1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1275</TotalTime>
  <Words>1672</Words>
  <Application>Microsoft Office PowerPoint</Application>
  <PresentationFormat>Προβολή στην οθόνη (4:3)</PresentationFormat>
  <Paragraphs>366</Paragraphs>
  <Slides>21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21</vt:i4>
      </vt:variant>
    </vt:vector>
  </HeadingPairs>
  <TitlesOfParts>
    <vt:vector size="27" baseType="lpstr">
      <vt:lpstr>Arial</vt:lpstr>
      <vt:lpstr>Calibri</vt:lpstr>
      <vt:lpstr>Tw Cen MT</vt:lpstr>
      <vt:lpstr>Wingdings</vt:lpstr>
      <vt:lpstr>Wingdings 2</vt:lpstr>
      <vt:lpstr>Median</vt:lpstr>
      <vt:lpstr>Επιχειρησιακή Στρατηγική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87</cp:revision>
  <dcterms:created xsi:type="dcterms:W3CDTF">2016-10-06T08:58:31Z</dcterms:created>
  <dcterms:modified xsi:type="dcterms:W3CDTF">2016-10-09T08:31:26Z</dcterms:modified>
</cp:coreProperties>
</file>