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5" r:id="rId3"/>
    <p:sldId id="270" r:id="rId4"/>
    <p:sldId id="257" r:id="rId5"/>
    <p:sldId id="258" r:id="rId6"/>
    <p:sldId id="280" r:id="rId7"/>
    <p:sldId id="281" r:id="rId8"/>
    <p:sldId id="282" r:id="rId9"/>
    <p:sldId id="283" r:id="rId10"/>
    <p:sldId id="284" r:id="rId11"/>
    <p:sldId id="263" r:id="rId12"/>
    <p:sldId id="264" r:id="rId13"/>
    <p:sldId id="261" r:id="rId14"/>
    <p:sldId id="260" r:id="rId15"/>
    <p:sldId id="265" r:id="rId16"/>
    <p:sldId id="266" r:id="rId17"/>
    <p:sldId id="268" r:id="rId18"/>
    <p:sldId id="267" r:id="rId19"/>
    <p:sldId id="279" r:id="rId20"/>
    <p:sldId id="277" r:id="rId21"/>
    <p:sldId id="269" r:id="rId22"/>
    <p:sldId id="271" r:id="rId23"/>
    <p:sldId id="272" r:id="rId24"/>
    <p:sldId id="273" r:id="rId25"/>
    <p:sldId id="274" r:id="rId26"/>
    <p:sldId id="276"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743203C-3FBF-4B73-A4FB-5BDFA4D9C332}" type="datetimeFigureOut">
              <a:rPr lang="el-GR" smtClean="0"/>
              <a:t>11/11/2018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743203C-3FBF-4B73-A4FB-5BDFA4D9C332}" type="datetimeFigureOut">
              <a:rPr lang="el-GR" smtClean="0"/>
              <a:t>11/11/2018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43203C-3FBF-4B73-A4FB-5BDFA4D9C332}" type="datetimeFigureOut">
              <a:rPr lang="el-GR" smtClean="0"/>
              <a:t>11/11/2018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35624C-31DB-45B2-A3B1-D9B5C03143AA}"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4743203C-3FBF-4B73-A4FB-5BDFA4D9C332}" type="datetimeFigureOut">
              <a:rPr lang="el-GR" smtClean="0"/>
              <a:t>11/11/2018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35624C-31DB-45B2-A3B1-D9B5C03143AA}" type="slidenum">
              <a:rPr lang="el-GR" smtClean="0"/>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743203C-3FBF-4B73-A4FB-5BDFA4D9C332}" type="datetimeFigureOut">
              <a:rPr lang="el-GR" smtClean="0"/>
              <a:t>11/11/2018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4743203C-3FBF-4B73-A4FB-5BDFA4D9C332}" type="datetimeFigureOut">
              <a:rPr lang="el-GR" smtClean="0"/>
              <a:t>11/11/2018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35624C-31DB-45B2-A3B1-D9B5C03143AA}"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743203C-3FBF-4B73-A4FB-5BDFA4D9C332}" type="datetimeFigureOut">
              <a:rPr lang="el-GR" smtClean="0"/>
              <a:t>11/11/2018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4743203C-3FBF-4B73-A4FB-5BDFA4D9C332}" type="datetimeFigureOut">
              <a:rPr lang="el-GR" smtClean="0"/>
              <a:t>11/11/2018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743203C-3FBF-4B73-A4FB-5BDFA4D9C332}" type="datetimeFigureOut">
              <a:rPr lang="el-GR" smtClean="0"/>
              <a:t>11/11/2018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35624C-31DB-45B2-A3B1-D9B5C03143A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43203C-3FBF-4B73-A4FB-5BDFA4D9C332}" type="datetimeFigureOut">
              <a:rPr lang="el-GR" smtClean="0"/>
              <a:t>11/11/2018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35624C-31DB-45B2-A3B1-D9B5C03143AA}"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43203C-3FBF-4B73-A4FB-5BDFA4D9C332}" type="datetimeFigureOut">
              <a:rPr lang="el-GR" smtClean="0"/>
              <a:t>11/11/2018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35624C-31DB-45B2-A3B1-D9B5C03143AA}"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743203C-3FBF-4B73-A4FB-5BDFA4D9C332}" type="datetimeFigureOut">
              <a:rPr lang="el-GR" smtClean="0"/>
              <a:t>11/11/2018</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35624C-31DB-45B2-A3B1-D9B5C03143AA}"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404664"/>
            <a:ext cx="7772400" cy="1470025"/>
          </a:xfrm>
        </p:spPr>
        <p:txBody>
          <a:bodyPr>
            <a:normAutofit fontScale="90000"/>
          </a:bodyPr>
          <a:lstStyle/>
          <a:p>
            <a:r>
              <a:rPr lang="el-GR" b="1" dirty="0" smtClean="0">
                <a:solidFill>
                  <a:schemeClr val="bg1"/>
                </a:solidFill>
              </a:rPr>
              <a:t>ΤΕΙ ΔΥΤΙΚΗΣ ΜΑΚΕΔΟΝΙΑΣ</a:t>
            </a:r>
            <a:br>
              <a:rPr lang="el-GR" b="1" dirty="0" smtClean="0">
                <a:solidFill>
                  <a:schemeClr val="bg1"/>
                </a:solidFill>
              </a:rPr>
            </a:br>
            <a:r>
              <a:rPr lang="el-GR" b="1" dirty="0" smtClean="0">
                <a:solidFill>
                  <a:schemeClr val="bg1"/>
                </a:solidFill>
              </a:rPr>
              <a:t>Τμήμα: ΤΕΧΝΟΛΟΓΩΝ ΓΕΩΠΟΝΩΝ</a:t>
            </a:r>
            <a:endParaRPr lang="el-GR" dirty="0">
              <a:solidFill>
                <a:schemeClr val="bg1"/>
              </a:solidFill>
            </a:endParaRPr>
          </a:p>
        </p:txBody>
      </p:sp>
      <p:sp>
        <p:nvSpPr>
          <p:cNvPr id="3" name="Υπότιτλος 2"/>
          <p:cNvSpPr>
            <a:spLocks noGrp="1"/>
          </p:cNvSpPr>
          <p:nvPr>
            <p:ph type="subTitle" idx="1"/>
          </p:nvPr>
        </p:nvSpPr>
        <p:spPr>
          <a:xfrm>
            <a:off x="1371600" y="2276872"/>
            <a:ext cx="6400800" cy="3361928"/>
          </a:xfrm>
        </p:spPr>
        <p:txBody>
          <a:bodyPr>
            <a:normAutofit/>
          </a:bodyPr>
          <a:lstStyle/>
          <a:p>
            <a:r>
              <a:rPr lang="el-GR" b="1" dirty="0">
                <a:solidFill>
                  <a:schemeClr val="tx2">
                    <a:lumMod val="50000"/>
                  </a:schemeClr>
                </a:solidFill>
              </a:rPr>
              <a:t>Μάθημα: Μεθοδολογία Έρευνας Κοινωνικών Επιστημών</a:t>
            </a:r>
            <a:endParaRPr lang="en-US" b="1" dirty="0">
              <a:solidFill>
                <a:schemeClr val="tx2">
                  <a:lumMod val="50000"/>
                </a:schemeClr>
              </a:solidFill>
            </a:endParaRPr>
          </a:p>
          <a:p>
            <a:endParaRPr lang="en-US" b="1" dirty="0" smtClean="0">
              <a:solidFill>
                <a:schemeClr val="tx2">
                  <a:lumMod val="60000"/>
                  <a:lumOff val="40000"/>
                </a:schemeClr>
              </a:solidFill>
            </a:endParaRPr>
          </a:p>
          <a:p>
            <a:r>
              <a:rPr lang="el-GR" b="1" dirty="0" smtClean="0"/>
              <a:t/>
            </a:r>
            <a:br>
              <a:rPr lang="el-GR" b="1" dirty="0" smtClean="0"/>
            </a:br>
            <a:r>
              <a:rPr lang="el-GR" b="1" dirty="0" smtClean="0">
                <a:solidFill>
                  <a:schemeClr val="bg2">
                    <a:lumMod val="50000"/>
                  </a:schemeClr>
                </a:solidFill>
              </a:rPr>
              <a:t>Διδάσκουσα</a:t>
            </a:r>
          </a:p>
          <a:p>
            <a:r>
              <a:rPr lang="el-GR" b="1" dirty="0" smtClean="0">
                <a:solidFill>
                  <a:schemeClr val="bg2">
                    <a:lumMod val="50000"/>
                  </a:schemeClr>
                </a:solidFill>
              </a:rPr>
              <a:t>Δρ. Γεωργία Κηπουροπούλου</a:t>
            </a:r>
          </a:p>
          <a:p>
            <a:endParaRPr lang="el-GR" dirty="0"/>
          </a:p>
        </p:txBody>
      </p:sp>
    </p:spTree>
    <p:extLst>
      <p:ext uri="{BB962C8B-B14F-4D97-AF65-F5344CB8AC3E}">
        <p14:creationId xmlns:p14="http://schemas.microsoft.com/office/powerpoint/2010/main" val="41931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Αποφεύγονται υποθετικές ερωτήσεις</a:t>
            </a:r>
          </a:p>
          <a:p>
            <a:r>
              <a:rPr lang="el-GR" dirty="0" smtClean="0"/>
              <a:t>Αποφεύγονται γενικεύσεις</a:t>
            </a:r>
          </a:p>
          <a:p>
            <a:r>
              <a:rPr lang="el-GR" dirty="0" smtClean="0"/>
              <a:t>Αποφεύγονται υποθετικές εναλλακτικές λύσεις</a:t>
            </a:r>
            <a:endParaRPr lang="el-GR" dirty="0"/>
          </a:p>
        </p:txBody>
      </p:sp>
      <p:sp>
        <p:nvSpPr>
          <p:cNvPr id="3" name="Τίτλος 2"/>
          <p:cNvSpPr>
            <a:spLocks noGrp="1"/>
          </p:cNvSpPr>
          <p:nvPr>
            <p:ph type="title"/>
          </p:nvPr>
        </p:nvSpPr>
        <p:spPr/>
        <p:txBody>
          <a:bodyPr>
            <a:normAutofit/>
          </a:bodyPr>
          <a:lstStyle/>
          <a:p>
            <a:r>
              <a:rPr lang="el-GR" sz="3600" b="1" dirty="0">
                <a:effectLst>
                  <a:outerShdw blurRad="38100" dist="38100" dir="2700000" algn="tl">
                    <a:srgbClr val="000000">
                      <a:alpha val="43137"/>
                    </a:srgbClr>
                  </a:outerShdw>
                </a:effectLst>
              </a:rPr>
              <a:t>3.Διατύπωση των ερωτήσεων</a:t>
            </a:r>
            <a:endParaRPr lang="el-GR" sz="3600" dirty="0"/>
          </a:p>
        </p:txBody>
      </p:sp>
    </p:spTree>
    <p:extLst>
      <p:ext uri="{BB962C8B-B14F-4D97-AF65-F5344CB8AC3E}">
        <p14:creationId xmlns:p14="http://schemas.microsoft.com/office/powerpoint/2010/main" val="22036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988840"/>
            <a:ext cx="8892480" cy="4320480"/>
          </a:xfrm>
        </p:spPr>
        <p:txBody>
          <a:bodyPr>
            <a:normAutofit/>
          </a:bodyPr>
          <a:lstStyle/>
          <a:p>
            <a:pPr lvl="0"/>
            <a:r>
              <a:rPr lang="el-GR" b="1" dirty="0"/>
              <a:t>Ανοικτές ερωτήσεις</a:t>
            </a:r>
            <a:r>
              <a:rPr lang="el-GR" dirty="0"/>
              <a:t>: ο ερωτώμενος μπορεί να εκφράσει την άποψη του ελεύθερα. Κύριο μειονέκτημα η δυσκολία κωδικοποίησης των απαντήσεων.</a:t>
            </a:r>
            <a:endParaRPr lang="el-GR" sz="2800" dirty="0"/>
          </a:p>
          <a:p>
            <a:pPr lvl="0"/>
            <a:r>
              <a:rPr lang="el-GR" b="1" dirty="0"/>
              <a:t>Κλειστές Ερωτήσεις</a:t>
            </a:r>
            <a:r>
              <a:rPr lang="el-GR" dirty="0"/>
              <a:t>: Η απαντήσεις είναι προκαθορισμένες.</a:t>
            </a:r>
            <a:endParaRPr lang="el-GR" sz="2800" dirty="0"/>
          </a:p>
          <a:p>
            <a:pPr lvl="0"/>
            <a:r>
              <a:rPr lang="el-GR" b="1" dirty="0"/>
              <a:t>Διχοτομικές:</a:t>
            </a:r>
            <a:r>
              <a:rPr lang="el-GR" dirty="0"/>
              <a:t> </a:t>
            </a:r>
            <a:r>
              <a:rPr lang="el-GR" dirty="0" smtClean="0"/>
              <a:t>αυτές </a:t>
            </a:r>
            <a:r>
              <a:rPr lang="el-GR" dirty="0"/>
              <a:t>που επιδέχονται δύο πιθανές απαντήσεις και ο ερωτώμενος πρέπει να επιλέξει τη μία.</a:t>
            </a:r>
            <a:endParaRPr lang="el-GR" sz="2800" dirty="0"/>
          </a:p>
          <a:p>
            <a:pPr lvl="1"/>
            <a:r>
              <a:rPr lang="el-GR" dirty="0"/>
              <a:t>Ναι – Όχι, Πολύ – Λίγο.</a:t>
            </a:r>
            <a:endParaRPr lang="el-GR" sz="2400" dirty="0"/>
          </a:p>
          <a:p>
            <a:pPr lvl="0"/>
            <a:r>
              <a:rPr lang="el-GR" b="1" dirty="0" smtClean="0"/>
              <a:t>Βαθμονόμησης: </a:t>
            </a:r>
            <a:r>
              <a:rPr lang="el-GR" dirty="0" smtClean="0"/>
              <a:t>Εναλλακτικές </a:t>
            </a:r>
            <a:r>
              <a:rPr lang="el-GR" dirty="0"/>
              <a:t>απαντήσεις: Καθόλου, Ελάχιστα, Μέτρια, Αρκετά, Πάρα Πολύ.</a:t>
            </a:r>
          </a:p>
        </p:txBody>
      </p:sp>
      <p:sp>
        <p:nvSpPr>
          <p:cNvPr id="2" name="Τίτλος 1"/>
          <p:cNvSpPr>
            <a:spLocks noGrp="1"/>
          </p:cNvSpPr>
          <p:nvPr>
            <p:ph type="title"/>
          </p:nvPr>
        </p:nvSpPr>
        <p:spPr>
          <a:xfrm>
            <a:off x="467544" y="620688"/>
            <a:ext cx="8229600" cy="648072"/>
          </a:xfrm>
        </p:spPr>
        <p:txBody>
          <a:bodyPr>
            <a:normAutofit/>
          </a:bodyPr>
          <a:lstStyle/>
          <a:p>
            <a:r>
              <a:rPr lang="el-GR" sz="3600" b="1" dirty="0" smtClean="0">
                <a:effectLst>
                  <a:outerShdw blurRad="38100" dist="38100" dir="2700000" algn="tl">
                    <a:srgbClr val="000000">
                      <a:alpha val="43137"/>
                    </a:srgbClr>
                  </a:outerShdw>
                </a:effectLst>
              </a:rPr>
              <a:t>4. Τύποι   </a:t>
            </a:r>
            <a:r>
              <a:rPr lang="el-GR" sz="3600" b="1" dirty="0" smtClean="0">
                <a:effectLst>
                  <a:outerShdw blurRad="38100" dist="38100" dir="2700000" algn="tl">
                    <a:srgbClr val="000000">
                      <a:alpha val="43137"/>
                    </a:srgbClr>
                  </a:outerShdw>
                </a:effectLst>
              </a:rPr>
              <a:t>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607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556792"/>
            <a:ext cx="8856984" cy="4608512"/>
          </a:xfrm>
        </p:spPr>
        <p:txBody>
          <a:bodyPr>
            <a:normAutofit/>
          </a:bodyPr>
          <a:lstStyle/>
          <a:p>
            <a:pPr lvl="0"/>
            <a:r>
              <a:rPr lang="el-GR" b="1" dirty="0" smtClean="0"/>
              <a:t>Κατάταξης:</a:t>
            </a:r>
            <a:r>
              <a:rPr lang="el-GR" sz="2800" b="1" dirty="0" smtClean="0"/>
              <a:t> </a:t>
            </a:r>
            <a:r>
              <a:rPr lang="el-GR" dirty="0"/>
              <a:t>ο</a:t>
            </a:r>
            <a:r>
              <a:rPr lang="el-GR" dirty="0" smtClean="0"/>
              <a:t> </a:t>
            </a:r>
            <a:r>
              <a:rPr lang="el-GR" dirty="0"/>
              <a:t>ερωτώμενος δίνει στις απαντήσεις του σειρά προτεραιότητας / σημαντικότητας</a:t>
            </a:r>
            <a:r>
              <a:rPr lang="el-GR" dirty="0" smtClean="0"/>
              <a:t>.</a:t>
            </a:r>
          </a:p>
          <a:p>
            <a:pPr lvl="0"/>
            <a:r>
              <a:rPr lang="el-GR" b="1" dirty="0"/>
              <a:t>Διαβαθμισμένης </a:t>
            </a:r>
            <a:r>
              <a:rPr lang="el-GR" b="1" dirty="0" smtClean="0"/>
              <a:t>Κλίμακας</a:t>
            </a:r>
            <a:r>
              <a:rPr lang="el-GR" sz="2800" b="1" dirty="0" smtClean="0"/>
              <a:t>: </a:t>
            </a:r>
            <a:r>
              <a:rPr lang="el-GR" dirty="0"/>
              <a:t>ο</a:t>
            </a:r>
            <a:r>
              <a:rPr lang="el-GR" dirty="0" smtClean="0"/>
              <a:t>ι </a:t>
            </a:r>
            <a:r>
              <a:rPr lang="el-GR" dirty="0"/>
              <a:t>απαντήσεις δίνονται υπό μορφή κλίμακας από ένα άκρο σε άλλο</a:t>
            </a:r>
            <a:r>
              <a:rPr lang="el-GR" dirty="0" smtClean="0"/>
              <a:t>.</a:t>
            </a:r>
          </a:p>
          <a:p>
            <a:pPr lvl="0"/>
            <a:r>
              <a:rPr lang="el-GR" b="1" dirty="0"/>
              <a:t>Ερωτήσεις πολλαπλής επιλογής αλλά μίας </a:t>
            </a:r>
            <a:r>
              <a:rPr lang="el-GR" b="1" dirty="0" smtClean="0"/>
              <a:t>απάντησης</a:t>
            </a:r>
            <a:r>
              <a:rPr lang="el-GR" sz="2800" dirty="0" smtClean="0"/>
              <a:t>: </a:t>
            </a:r>
            <a:r>
              <a:rPr lang="el-GR" dirty="0"/>
              <a:t>ο</a:t>
            </a:r>
            <a:r>
              <a:rPr lang="el-GR" dirty="0" smtClean="0"/>
              <a:t> </a:t>
            </a:r>
            <a:r>
              <a:rPr lang="el-GR" dirty="0"/>
              <a:t>ερωτώμενος μπορεί να επιλέξει μία απάντηση από περισσότερες επιλογές</a:t>
            </a:r>
            <a:r>
              <a:rPr lang="el-GR" dirty="0" smtClean="0"/>
              <a:t>.</a:t>
            </a:r>
          </a:p>
          <a:p>
            <a:pPr lvl="0"/>
            <a:r>
              <a:rPr lang="el-GR" b="1" dirty="0"/>
              <a:t>Ερωτήσεις πολλαπλής </a:t>
            </a:r>
            <a:r>
              <a:rPr lang="el-GR" b="1" dirty="0" smtClean="0"/>
              <a:t>απάντησης: </a:t>
            </a:r>
            <a:r>
              <a:rPr lang="el-GR" dirty="0"/>
              <a:t>ο</a:t>
            </a:r>
            <a:r>
              <a:rPr lang="el-GR" dirty="0" smtClean="0"/>
              <a:t> </a:t>
            </a:r>
            <a:r>
              <a:rPr lang="el-GR" dirty="0"/>
              <a:t>ερωτώμενος μπορεί να επιλέξει περισσότερες απαντήσεις από περισσότερες επιλογές.</a:t>
            </a:r>
            <a:endParaRPr lang="el-GR" sz="2400" dirty="0"/>
          </a:p>
          <a:p>
            <a:pPr marL="0" lvl="0" indent="0">
              <a:buNone/>
            </a:pPr>
            <a:endParaRPr lang="el-GR" sz="2400" dirty="0"/>
          </a:p>
          <a:p>
            <a:endParaRPr lang="el-GR" dirty="0"/>
          </a:p>
        </p:txBody>
      </p:sp>
      <p:sp>
        <p:nvSpPr>
          <p:cNvPr id="2" name="Τίτλος 1"/>
          <p:cNvSpPr>
            <a:spLocks noGrp="1"/>
          </p:cNvSpPr>
          <p:nvPr>
            <p:ph type="title"/>
          </p:nvPr>
        </p:nvSpPr>
        <p:spPr>
          <a:xfrm>
            <a:off x="395536" y="260648"/>
            <a:ext cx="8229600" cy="936104"/>
          </a:xfrm>
        </p:spPr>
        <p:txBody>
          <a:bodyPr>
            <a:normAutofit/>
          </a:bodyPr>
          <a:lstStyle/>
          <a:p>
            <a:r>
              <a:rPr lang="el-GR" sz="3600" b="1" dirty="0" smtClean="0">
                <a:effectLst>
                  <a:outerShdw blurRad="38100" dist="38100" dir="2700000" algn="tl">
                    <a:srgbClr val="000000">
                      <a:alpha val="43137"/>
                    </a:srgbClr>
                  </a:outerShdw>
                </a:effectLst>
              </a:rPr>
              <a:t>4. Τύποι </a:t>
            </a:r>
            <a:r>
              <a:rPr lang="el-GR" sz="36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738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24744"/>
            <a:ext cx="8229600" cy="5001419"/>
          </a:xfrm>
        </p:spPr>
        <p:txBody>
          <a:bodyPr>
            <a:normAutofit/>
          </a:bodyPr>
          <a:lstStyle/>
          <a:p>
            <a:pPr lvl="0"/>
            <a:r>
              <a:rPr lang="el-GR" dirty="0"/>
              <a:t>Οι πρώτες ερωτήσεις είναι καλό να είναι εύκολες και να προκαλούν το ενδιαφέρον του ερωτώμενου. Οι δύσκολες ερωτήσεις (για τις οποίες θα χρειαστεί περισσότερο χρόνο για να τις απαντήσει) καλό θα ήταν να μπαίνουν στο δεύτερο μισό του ερωτηματολογίου</a:t>
            </a:r>
            <a:r>
              <a:rPr lang="el-GR" dirty="0" smtClean="0"/>
              <a:t>.</a:t>
            </a:r>
          </a:p>
          <a:p>
            <a:pPr lvl="0"/>
            <a:endParaRPr lang="el-GR" dirty="0"/>
          </a:p>
          <a:p>
            <a:pPr lvl="0"/>
            <a:r>
              <a:rPr lang="el-GR" dirty="0"/>
              <a:t>Οι ερωτήσεις που καλύπτουν ένα θέμα και είναι συναφείς μεταξύ τους θα πρέπει να είναι συγκεντρωμένες σε ενότητες (νοητές ή μη). Οι γενικού τύπου ερωτήσεις θα πρέπει να μπαίνουν </a:t>
            </a:r>
            <a:r>
              <a:rPr lang="el-GR" dirty="0" smtClean="0"/>
              <a:t> </a:t>
            </a:r>
            <a:r>
              <a:rPr lang="el-GR" dirty="0"/>
              <a:t>πρώτες και οι ειδικές να ακολουθούν ώστε να υπάρχει μια λογική αλληλουχία που να βοηθά και τον ερευνητή και τον ερωτώμενο.</a:t>
            </a:r>
          </a:p>
          <a:p>
            <a:endParaRPr lang="el-GR" dirty="0"/>
          </a:p>
        </p:txBody>
      </p:sp>
      <p:sp>
        <p:nvSpPr>
          <p:cNvPr id="2" name="Τίτλος 1"/>
          <p:cNvSpPr>
            <a:spLocks noGrp="1"/>
          </p:cNvSpPr>
          <p:nvPr>
            <p:ph type="title"/>
          </p:nvPr>
        </p:nvSpPr>
        <p:spPr>
          <a:xfrm>
            <a:off x="457200" y="44624"/>
            <a:ext cx="8229600" cy="864096"/>
          </a:xfrm>
        </p:spPr>
        <p:txBody>
          <a:bodyPr>
            <a:normAutofit/>
          </a:bodyPr>
          <a:lstStyle/>
          <a:p>
            <a:r>
              <a:rPr lang="el-GR" sz="3600" b="1" dirty="0" smtClean="0">
                <a:effectLst>
                  <a:outerShdw blurRad="38100" dist="38100" dir="2700000" algn="tl">
                    <a:srgbClr val="000000">
                      <a:alpha val="43137"/>
                    </a:srgbClr>
                  </a:outerShdw>
                </a:effectLst>
              </a:rPr>
              <a:t>5. Η σειρά των 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342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692696"/>
            <a:ext cx="8856984" cy="5976664"/>
          </a:xfrm>
        </p:spPr>
        <p:txBody>
          <a:bodyPr>
            <a:normAutofit fontScale="92500"/>
          </a:bodyPr>
          <a:lstStyle/>
          <a:p>
            <a:pPr marL="0" lvl="0" indent="0">
              <a:buNone/>
            </a:pPr>
            <a:r>
              <a:rPr lang="el-GR" dirty="0" smtClean="0"/>
              <a:t>Οι </a:t>
            </a:r>
            <a:r>
              <a:rPr lang="el-GR" dirty="0"/>
              <a:t>ερωτήσεις επιδιώκουν τη συλλογή στοιχείων που «επιβεβαιώνουν» την ιδιότητα που πρέπει να έχει ο κάθε ερωτώμενος (βάσει του σχεδιασμού της έρευνας) καθώς και δημογραφικών στοιχείων. Η διαπίστωση της ιδιότητας που πρέπει να έχει ο ερωτώμενος είναι πολύ σημαντική διότι αυτή (η ιδιότητα) τον κάνει να αποτελεί μέλος του δείγματος στο οποίο γίνεται η έρευνα – π.χ. αν κάνουμε μια έρευνα για τις αντιλήψεις των μη καπνιζόντων φοιτητών για το κάπνισμα, η ιδιότητα του φοιτητή που, όμως, δεν καπνίζει είναι εκείνη που ενδιαφέρει τον ερευνητή ώστε να δώσει, προς συμπλήρωση, το ερωτηματολόγιο μόνο στα άτομα που έχουν την ιδιότητα αυτή. </a:t>
            </a:r>
            <a:endParaRPr lang="el-GR" dirty="0" smtClean="0"/>
          </a:p>
          <a:p>
            <a:pPr marL="0" lvl="0" indent="0">
              <a:buNone/>
            </a:pPr>
            <a:endParaRPr lang="el-GR" dirty="0"/>
          </a:p>
          <a:p>
            <a:pPr marL="0" lvl="0" indent="0">
              <a:buNone/>
            </a:pPr>
            <a:r>
              <a:rPr lang="el-GR" dirty="0" smtClean="0"/>
              <a:t>Δημογραφικά </a:t>
            </a:r>
            <a:r>
              <a:rPr lang="el-GR" dirty="0"/>
              <a:t>στοιχεία λαμβάνονται από ερωτήσεις για το φύλο, την ηλικία, την οικογενειακή κατάσταση, την εργασιακή κατάσταση, το μορφωτικό επίπεδο, την οικονομική κατάσταση κ. λ. π. Βοηθούν τον ερωτώμενο να αποκτήσει μια πρώτη εξοικείωση με το ερωτηματολόγιο και τον ερευνητή να μελετήσει τυχόν διαφοροποιήσεις των απόψεων ανάλογα με τις διάφορες κατηγορίες. </a:t>
            </a:r>
          </a:p>
        </p:txBody>
      </p:sp>
      <p:sp>
        <p:nvSpPr>
          <p:cNvPr id="2" name="Τίτλος 1"/>
          <p:cNvSpPr>
            <a:spLocks noGrp="1"/>
          </p:cNvSpPr>
          <p:nvPr>
            <p:ph type="title"/>
          </p:nvPr>
        </p:nvSpPr>
        <p:spPr>
          <a:xfrm>
            <a:off x="457200" y="44624"/>
            <a:ext cx="8229600" cy="792088"/>
          </a:xfrm>
        </p:spPr>
        <p:txBody>
          <a:bodyPr>
            <a:normAutofit/>
          </a:bodyPr>
          <a:lstStyle/>
          <a:p>
            <a:r>
              <a:rPr lang="el-GR" sz="3600" b="1" dirty="0" smtClean="0">
                <a:effectLst>
                  <a:outerShdw blurRad="38100" dist="38100" dir="2700000" algn="tl">
                    <a:srgbClr val="000000">
                      <a:alpha val="43137"/>
                    </a:srgbClr>
                  </a:outerShdw>
                </a:effectLst>
              </a:rPr>
              <a:t>5.Η σειρά των 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151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980728"/>
            <a:ext cx="8856984" cy="5544616"/>
          </a:xfrm>
        </p:spPr>
        <p:txBody>
          <a:bodyPr>
            <a:noAutofit/>
          </a:bodyPr>
          <a:lstStyle/>
          <a:p>
            <a:pPr marL="0" indent="0">
              <a:buNone/>
            </a:pPr>
            <a:r>
              <a:rPr lang="el-GR" sz="2400" i="1" dirty="0"/>
              <a:t>Ένα σωστά κατασκευασμένο ερωτηματολόγιο πρέπει να έχει τα παρακάτω </a:t>
            </a:r>
            <a:r>
              <a:rPr lang="el-GR" sz="2400" i="1" dirty="0" smtClean="0"/>
              <a:t>χαρακτηριστικά:</a:t>
            </a:r>
            <a:endParaRPr lang="el-GR" sz="2400" i="1" dirty="0"/>
          </a:p>
          <a:p>
            <a:pPr>
              <a:buFont typeface="Wingdings" panose="05000000000000000000" pitchFamily="2" charset="2"/>
              <a:buChar char="§"/>
            </a:pPr>
            <a:r>
              <a:rPr lang="el-GR" sz="2400" dirty="0" smtClean="0"/>
              <a:t>Ευκολία στη χρήση (σχήμα, σύνδεση των φύλλων, φύλλα με εκτυπωμένη τη μία όψη, κ.τ.λ.).</a:t>
            </a:r>
          </a:p>
          <a:p>
            <a:pPr marL="0" indent="0">
              <a:buNone/>
            </a:pPr>
            <a:endParaRPr lang="el-GR" sz="2400" dirty="0" smtClean="0"/>
          </a:p>
          <a:p>
            <a:pPr>
              <a:buFont typeface="Wingdings" panose="05000000000000000000" pitchFamily="2" charset="2"/>
              <a:buChar char="§"/>
            </a:pPr>
            <a:r>
              <a:rPr lang="el-GR" sz="2400" dirty="0" smtClean="0"/>
              <a:t>Ευκολία στην ανάγνωση. Τα γράμματα πρέπει να είναι ευανάγνωστα, οι ερωτήσεις και οι ομάδες των ερωτήσεων να είναι διαχωρισμένες μεταξύ τους.</a:t>
            </a:r>
          </a:p>
          <a:p>
            <a:pPr>
              <a:buFont typeface="Wingdings" panose="05000000000000000000" pitchFamily="2" charset="2"/>
              <a:buChar char="§"/>
            </a:pPr>
            <a:endParaRPr lang="el-GR" sz="2400" dirty="0" smtClean="0"/>
          </a:p>
          <a:p>
            <a:pPr>
              <a:buFont typeface="Wingdings" panose="05000000000000000000" pitchFamily="2" charset="2"/>
              <a:buChar char="§"/>
            </a:pPr>
            <a:r>
              <a:rPr lang="el-GR" sz="2400" dirty="0" smtClean="0"/>
              <a:t>Ευκολία στη συμπλήρωση. Τα τετραγωνάκια είναι ο πιο διαδομένος τρόπο σημείωσης της απάντησης από τον ερωτώμενο στις κλειστές ερωτήσεις. Στις ανοικτές ερωτήσεις πρέπει να υπάρχει ένα πλαίσιο / χώρος ανάλογο με την έκταση των απαντήσεων που, πιθανώς, θα δοθούν. </a:t>
            </a:r>
          </a:p>
        </p:txBody>
      </p:sp>
      <p:sp>
        <p:nvSpPr>
          <p:cNvPr id="2" name="Τίτλος 1"/>
          <p:cNvSpPr>
            <a:spLocks noGrp="1"/>
          </p:cNvSpPr>
          <p:nvPr>
            <p:ph type="title"/>
          </p:nvPr>
        </p:nvSpPr>
        <p:spPr>
          <a:xfrm>
            <a:off x="395536" y="260648"/>
            <a:ext cx="8229600" cy="792088"/>
          </a:xfrm>
        </p:spPr>
        <p:txBody>
          <a:bodyPr>
            <a:noAutofit/>
          </a:bodyPr>
          <a:lstStyle/>
          <a:p>
            <a:r>
              <a:rPr lang="el-GR" sz="3200" b="1" dirty="0" smtClean="0">
                <a:effectLst>
                  <a:outerShdw blurRad="38100" dist="38100" dir="2700000" algn="tl">
                    <a:srgbClr val="000000">
                      <a:alpha val="43137"/>
                    </a:srgbClr>
                  </a:outerShdw>
                </a:effectLst>
              </a:rPr>
              <a:t>6. Η διάταξη και η εμφάνιση του </a:t>
            </a:r>
            <a:r>
              <a:rPr lang="el-GR" sz="3200" b="1" dirty="0" smtClean="0">
                <a:effectLst>
                  <a:outerShdw blurRad="38100" dist="38100" dir="2700000" algn="tl">
                    <a:srgbClr val="000000">
                      <a:alpha val="43137"/>
                    </a:srgbClr>
                  </a:outerShdw>
                </a:effectLst>
              </a:rPr>
              <a:t>ερωτηματολογίου</a:t>
            </a:r>
            <a:endParaRPr lang="el-G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88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pPr>
              <a:buFont typeface="Wingdings" panose="05000000000000000000" pitchFamily="2" charset="2"/>
              <a:buChar char="§"/>
            </a:pPr>
            <a:r>
              <a:rPr lang="el-GR" dirty="0" smtClean="0"/>
              <a:t>Όμορφο στην εμφάνιση. Να προκαλεί το ενδιαφέρον του ερωτώμενου με τη χρήση στοιχείων που ελκύουν την προσοχή (π.χ. εικόνες, σχήματα) ώστε να το καθιστούν πιο ενδιαφέρον. </a:t>
            </a:r>
          </a:p>
          <a:p>
            <a:pPr marL="0" indent="0">
              <a:buNone/>
            </a:pPr>
            <a:endParaRPr lang="el-GR" dirty="0" smtClean="0"/>
          </a:p>
          <a:p>
            <a:pPr>
              <a:buFont typeface="Wingdings" panose="05000000000000000000" pitchFamily="2" charset="2"/>
              <a:buChar char="§"/>
            </a:pPr>
            <a:r>
              <a:rPr lang="el-GR" dirty="0" smtClean="0"/>
              <a:t>Ένας μικρός πρόλογος που να εξηγεί τον λόγο για τον οποίο διεξάγεται η έρευνα και το πόσο χρήσιμη θα είναι η συμβολή του ερωτώμενου. Στο τέλος, θα πρέπει να υπάρχει μια ευχαριστήρια φράση προς τον ερωτώμενο για τη συμβολή του.</a:t>
            </a:r>
          </a:p>
          <a:p>
            <a:pPr marL="0" indent="0">
              <a:buNone/>
            </a:pPr>
            <a:r>
              <a:rPr lang="el-GR" dirty="0" smtClean="0"/>
              <a:t> </a:t>
            </a:r>
          </a:p>
          <a:p>
            <a:pPr>
              <a:buFont typeface="Wingdings" panose="05000000000000000000" pitchFamily="2" charset="2"/>
              <a:buChar char="§"/>
            </a:pPr>
            <a:r>
              <a:rPr lang="el-GR" dirty="0"/>
              <a:t>Ο αριθμός των ερωτήσεων δεν θα πρέπει να ξεπερνά τις 20-25, όταν πρόκειται για ερωτήσεις γνώμης. </a:t>
            </a:r>
            <a:endParaRPr lang="el-GR" dirty="0" smtClean="0"/>
          </a:p>
          <a:p>
            <a:endParaRPr lang="el-GR" dirty="0" smtClean="0"/>
          </a:p>
          <a:p>
            <a:endParaRPr lang="el-GR" dirty="0"/>
          </a:p>
        </p:txBody>
      </p:sp>
      <p:sp>
        <p:nvSpPr>
          <p:cNvPr id="2" name="Τίτλος 1"/>
          <p:cNvSpPr>
            <a:spLocks noGrp="1"/>
          </p:cNvSpPr>
          <p:nvPr>
            <p:ph type="title"/>
          </p:nvPr>
        </p:nvSpPr>
        <p:spPr/>
        <p:txBody>
          <a:bodyPr>
            <a:normAutofit/>
          </a:bodyPr>
          <a:lstStyle/>
          <a:p>
            <a:r>
              <a:rPr lang="el-GR" sz="3600" b="1" dirty="0">
                <a:effectLst>
                  <a:outerShdw blurRad="38100" dist="38100" dir="2700000" algn="tl">
                    <a:srgbClr val="000000">
                      <a:alpha val="43137"/>
                    </a:srgbClr>
                  </a:outerShdw>
                </a:effectLst>
              </a:rPr>
              <a:t>6. Η διάταξη και η εμφάνιση του ερωτηματολογίου</a:t>
            </a:r>
            <a:endParaRPr lang="el-GR" sz="3600" dirty="0"/>
          </a:p>
        </p:txBody>
      </p:sp>
    </p:spTree>
    <p:extLst>
      <p:ext uri="{BB962C8B-B14F-4D97-AF65-F5344CB8AC3E}">
        <p14:creationId xmlns:p14="http://schemas.microsoft.com/office/powerpoint/2010/main" val="52621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700808"/>
            <a:ext cx="8229600" cy="5001419"/>
          </a:xfrm>
        </p:spPr>
        <p:txBody>
          <a:bodyPr>
            <a:normAutofit/>
          </a:bodyPr>
          <a:lstStyle/>
          <a:p>
            <a:pPr marL="0" indent="0">
              <a:buNone/>
            </a:pPr>
            <a:r>
              <a:rPr lang="el-GR" dirty="0" smtClean="0"/>
              <a:t> Η </a:t>
            </a:r>
            <a:r>
              <a:rPr lang="el-GR" dirty="0"/>
              <a:t>πιλοτική (δοκιμαστική) </a:t>
            </a:r>
            <a:r>
              <a:rPr lang="el-GR" dirty="0" smtClean="0"/>
              <a:t>έρευνα</a:t>
            </a:r>
            <a:r>
              <a:rPr lang="el-GR" dirty="0"/>
              <a:t> </a:t>
            </a:r>
            <a:r>
              <a:rPr lang="el-GR" dirty="0" smtClean="0"/>
              <a:t>είναι </a:t>
            </a:r>
            <a:r>
              <a:rPr lang="el-GR" dirty="0"/>
              <a:t>το «τρέξιμο» του ερωτηματολογίου σε έναν πολύ μικρό αριθμό ερωτωμένων / μελών του δείγματος (των ατόμων που θα κληθούν να απαντήσουν το ερωτηματολόγιο σε μεταγενέστερο στάδιο), ώστε να εντοπιστούν τα προβληματικά σημεία. </a:t>
            </a:r>
            <a:endParaRPr lang="el-GR" dirty="0" smtClean="0"/>
          </a:p>
          <a:p>
            <a:pPr marL="0" indent="0">
              <a:buNone/>
            </a:pPr>
            <a:endParaRPr lang="el-GR" dirty="0"/>
          </a:p>
          <a:p>
            <a:pPr marL="0" indent="0">
              <a:buNone/>
            </a:pPr>
            <a:r>
              <a:rPr lang="el-GR" dirty="0" smtClean="0"/>
              <a:t>Στο </a:t>
            </a:r>
            <a:r>
              <a:rPr lang="el-GR" dirty="0"/>
              <a:t>τέλος, θα πρέπει να ελέγξει το ερωτηματολόγιο, να δει ποιες ερωτήσεις έμειναν αναπάντητες ή απαντήθηκαν με λάθος τρόπο και να ρωτήσει τον κάθε ερωτώμενο γιατί συνέβη αυτό, πού βρήκε δυσκολία, τί ακριβώς δεν κατανόησε </a:t>
            </a:r>
            <a:r>
              <a:rPr lang="el-GR" dirty="0" err="1"/>
              <a:t>κ.ο.κ</a:t>
            </a:r>
            <a:r>
              <a:rPr lang="el-GR" dirty="0"/>
              <a:t>. </a:t>
            </a:r>
          </a:p>
          <a:p>
            <a:endParaRPr lang="el-GR" dirty="0"/>
          </a:p>
        </p:txBody>
      </p:sp>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7. Πιλοτική έρευνα (προέλεγχος)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757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844824"/>
            <a:ext cx="8856984" cy="4320480"/>
          </a:xfrm>
        </p:spPr>
        <p:txBody>
          <a:bodyPr>
            <a:normAutofit/>
          </a:bodyPr>
          <a:lstStyle/>
          <a:p>
            <a:r>
              <a:rPr lang="el-GR" dirty="0"/>
              <a:t>Το μεγάλο μέγεθος του ερωτηματολογίου (αριθμός σελίδων και ερωτήσεων) αποθαρρύνει τον ερωτώμενο και, αν ακόμα δεχτεί να το συμπληρώσει, μπορεί να αφήσει κάποιες ερωτήσεις αναπάντητες ή / και να δώσει απαντήσεις που δεν ανταποκρίνονται σε αυτό που θέλει πραγματικά να απαντήσει</a:t>
            </a:r>
            <a:r>
              <a:rPr lang="el-GR" dirty="0" smtClean="0"/>
              <a:t>.</a:t>
            </a:r>
          </a:p>
          <a:p>
            <a:pPr marL="0" indent="0">
              <a:buNone/>
            </a:pPr>
            <a:r>
              <a:rPr lang="el-GR" dirty="0" smtClean="0"/>
              <a:t> </a:t>
            </a:r>
            <a:endParaRPr lang="el-GR" dirty="0"/>
          </a:p>
          <a:p>
            <a:r>
              <a:rPr lang="el-GR" dirty="0"/>
              <a:t>Ο αριθμός δε, των ερωτήσεων εξαρτάται από τους στόχους της έρευνας και από τα χαρακτηριστικά των ερωτωμένων αλλά δε θα πρέπει να είναι μεγάλος. </a:t>
            </a:r>
            <a:endParaRPr lang="el-GR" dirty="0" smtClean="0"/>
          </a:p>
          <a:p>
            <a:endParaRPr lang="el-GR" dirty="0"/>
          </a:p>
        </p:txBody>
      </p:sp>
      <p:sp>
        <p:nvSpPr>
          <p:cNvPr id="2" name="Τίτλος 1"/>
          <p:cNvSpPr>
            <a:spLocks noGrp="1"/>
          </p:cNvSpPr>
          <p:nvPr>
            <p:ph type="title"/>
          </p:nvPr>
        </p:nvSpPr>
        <p:spPr>
          <a:xfrm>
            <a:off x="323528" y="476672"/>
            <a:ext cx="8229600" cy="850106"/>
          </a:xfrm>
        </p:spPr>
        <p:txBody>
          <a:bodyPr>
            <a:normAutofit/>
          </a:bodyPr>
          <a:lstStyle/>
          <a:p>
            <a:r>
              <a:rPr lang="el-GR" sz="3600" b="1" dirty="0" smtClean="0">
                <a:effectLst>
                  <a:outerShdw blurRad="38100" dist="38100" dir="2700000" algn="tl">
                    <a:srgbClr val="000000">
                      <a:alpha val="43137"/>
                    </a:srgbClr>
                  </a:outerShdw>
                </a:effectLst>
              </a:rPr>
              <a:t>Το μέγεθος του ερωτηματολογίου</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061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67544" y="1916832"/>
            <a:ext cx="8208911" cy="4536504"/>
          </a:xfrm>
        </p:spPr>
        <p:txBody>
          <a:bodyPr>
            <a:normAutofit/>
          </a:bodyPr>
          <a:lstStyle/>
          <a:p>
            <a:pPr marL="0" indent="0">
              <a:buNone/>
            </a:pPr>
            <a:r>
              <a:rPr lang="el-GR" dirty="0"/>
              <a:t>Μια τεχνική για να μπορέσουμε να περιορίσουμε τον αριθμό των ερωτήσεων στον απολύτως απαραίτητο είναι να απαντούμε στα παρακάτω θέματα </a:t>
            </a:r>
            <a:r>
              <a:rPr lang="el-GR" u="sng" dirty="0"/>
              <a:t>για κάθε ερώτηση ξεχωριστά</a:t>
            </a:r>
            <a:r>
              <a:rPr lang="el-GR" dirty="0" smtClean="0"/>
              <a:t>:</a:t>
            </a:r>
            <a:endParaRPr lang="el-GR" dirty="0"/>
          </a:p>
          <a:p>
            <a:pPr lvl="0"/>
            <a:r>
              <a:rPr lang="el-GR" i="1" dirty="0"/>
              <a:t>Χρειάζεται αυτή την ερώτηση ? </a:t>
            </a:r>
            <a:endParaRPr lang="el-GR" i="1" dirty="0" smtClean="0"/>
          </a:p>
          <a:p>
            <a:pPr lvl="0"/>
            <a:endParaRPr lang="el-GR" i="1" dirty="0"/>
          </a:p>
          <a:p>
            <a:pPr lvl="0"/>
            <a:r>
              <a:rPr lang="el-GR" i="1" dirty="0"/>
              <a:t>Εξυπηρετεί αυτή η ερώτηση έναν στόχο ή μέρος στόχου της έρευνας ? Ποιον ? </a:t>
            </a:r>
            <a:endParaRPr lang="el-GR" i="1" dirty="0" smtClean="0"/>
          </a:p>
          <a:p>
            <a:pPr marL="0" lvl="0" indent="0">
              <a:buNone/>
            </a:pPr>
            <a:endParaRPr lang="el-GR" i="1" dirty="0"/>
          </a:p>
          <a:p>
            <a:pPr lvl="0"/>
            <a:r>
              <a:rPr lang="el-GR" i="1" dirty="0"/>
              <a:t>Θα μπορούσε αυτή η ερώτηση να συνδυαστεί με κάποια άλλη (πάντα με κριτήριο την επίτευξη των στόχων της έρευνας) ? </a:t>
            </a:r>
          </a:p>
          <a:p>
            <a:endParaRPr lang="el-GR" dirty="0"/>
          </a:p>
        </p:txBody>
      </p:sp>
      <p:sp>
        <p:nvSpPr>
          <p:cNvPr id="3" name="Τίτλος 2"/>
          <p:cNvSpPr>
            <a:spLocks noGrp="1"/>
          </p:cNvSpPr>
          <p:nvPr>
            <p:ph type="title"/>
          </p:nvPr>
        </p:nvSpPr>
        <p:spPr/>
        <p:txBody>
          <a:bodyPr>
            <a:normAutofit/>
          </a:bodyPr>
          <a:lstStyle/>
          <a:p>
            <a:r>
              <a:rPr lang="el-GR" sz="3600" b="1" dirty="0">
                <a:effectLst>
                  <a:outerShdw blurRad="38100" dist="38100" dir="2700000" algn="tl">
                    <a:srgbClr val="000000">
                      <a:alpha val="43137"/>
                    </a:srgbClr>
                  </a:outerShdw>
                </a:effectLst>
              </a:rPr>
              <a:t>Το μέγεθος του ερωτηματολογίου</a:t>
            </a:r>
            <a:endParaRPr lang="el-GR" sz="3600" dirty="0"/>
          </a:p>
        </p:txBody>
      </p:sp>
    </p:spTree>
    <p:extLst>
      <p:ext uri="{BB962C8B-B14F-4D97-AF65-F5344CB8AC3E}">
        <p14:creationId xmlns:p14="http://schemas.microsoft.com/office/powerpoint/2010/main" val="23528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628800"/>
            <a:ext cx="8229600" cy="5001419"/>
          </a:xfrm>
        </p:spPr>
        <p:txBody>
          <a:bodyPr>
            <a:normAutofit/>
          </a:bodyPr>
          <a:lstStyle/>
          <a:p>
            <a:pPr>
              <a:buFontTx/>
              <a:buNone/>
            </a:pPr>
            <a:r>
              <a:rPr lang="el-GR" dirty="0" smtClean="0"/>
              <a:t>1. Ορισμός του </a:t>
            </a:r>
            <a:r>
              <a:rPr lang="el-GR" b="1" dirty="0" smtClean="0"/>
              <a:t>πληθυσμού, </a:t>
            </a:r>
            <a:r>
              <a:rPr lang="el-GR" dirty="0" smtClean="0"/>
              <a:t>των </a:t>
            </a:r>
            <a:r>
              <a:rPr lang="el-GR" b="1" dirty="0" smtClean="0"/>
              <a:t>μελών-στοιχείων </a:t>
            </a:r>
            <a:r>
              <a:rPr lang="el-GR" dirty="0" smtClean="0"/>
              <a:t>του και των </a:t>
            </a:r>
            <a:r>
              <a:rPr lang="el-GR" b="1" dirty="0" smtClean="0"/>
              <a:t>γεωγραφικών </a:t>
            </a:r>
            <a:r>
              <a:rPr lang="el-GR" dirty="0" smtClean="0"/>
              <a:t>και </a:t>
            </a:r>
            <a:r>
              <a:rPr lang="el-GR" b="1" dirty="0" smtClean="0"/>
              <a:t>χρονικών </a:t>
            </a:r>
            <a:r>
              <a:rPr lang="el-GR" dirty="0" smtClean="0"/>
              <a:t>ορίων του.</a:t>
            </a:r>
          </a:p>
          <a:p>
            <a:pPr>
              <a:buFontTx/>
              <a:buNone/>
            </a:pPr>
            <a:r>
              <a:rPr lang="el-GR" dirty="0" smtClean="0"/>
              <a:t>2. Καθορισμός της δειγματοληπτικής </a:t>
            </a:r>
            <a:r>
              <a:rPr lang="el-GR" b="1" dirty="0" smtClean="0"/>
              <a:t>μονάδας.</a:t>
            </a:r>
            <a:endParaRPr lang="el-GR" dirty="0" smtClean="0"/>
          </a:p>
          <a:p>
            <a:pPr>
              <a:buFontTx/>
              <a:buNone/>
            </a:pPr>
            <a:r>
              <a:rPr lang="el-GR" dirty="0" smtClean="0"/>
              <a:t>3. Προσδιορισμός του δειγματοληπτικού </a:t>
            </a:r>
            <a:r>
              <a:rPr lang="el-GR" b="1" dirty="0" smtClean="0"/>
              <a:t>πλαισίου.</a:t>
            </a:r>
            <a:endParaRPr lang="el-GR" dirty="0" smtClean="0"/>
          </a:p>
          <a:p>
            <a:pPr>
              <a:buFontTx/>
              <a:buNone/>
            </a:pPr>
            <a:r>
              <a:rPr lang="el-GR" dirty="0" smtClean="0"/>
              <a:t>4. Επιλογή της δειγματοληπτικής </a:t>
            </a:r>
            <a:r>
              <a:rPr lang="el-GR" b="1" dirty="0" smtClean="0"/>
              <a:t>μεθόδου.</a:t>
            </a:r>
            <a:endParaRPr lang="el-GR" dirty="0" smtClean="0"/>
          </a:p>
          <a:p>
            <a:pPr>
              <a:buFontTx/>
              <a:buNone/>
            </a:pPr>
            <a:r>
              <a:rPr lang="el-GR" dirty="0" smtClean="0"/>
              <a:t>5. Εκτίμηση του </a:t>
            </a:r>
            <a:r>
              <a:rPr lang="el-GR" b="1" dirty="0" smtClean="0"/>
              <a:t>μεγέθους </a:t>
            </a:r>
            <a:r>
              <a:rPr lang="el-GR" dirty="0" smtClean="0"/>
              <a:t>του δείγματος.</a:t>
            </a:r>
          </a:p>
          <a:p>
            <a:pPr>
              <a:buFontTx/>
              <a:buNone/>
            </a:pPr>
            <a:r>
              <a:rPr lang="el-GR" dirty="0" smtClean="0"/>
              <a:t>6. Σχεδιασμός της </a:t>
            </a:r>
            <a:r>
              <a:rPr lang="el-GR" b="1" dirty="0" smtClean="0"/>
              <a:t>διαδικασίας </a:t>
            </a:r>
            <a:r>
              <a:rPr lang="el-GR" dirty="0" smtClean="0"/>
              <a:t>διεξαγωγής της δειγματοληψίας.</a:t>
            </a:r>
          </a:p>
          <a:p>
            <a:pPr>
              <a:buFontTx/>
              <a:buNone/>
            </a:pPr>
            <a:r>
              <a:rPr lang="el-GR" dirty="0" smtClean="0"/>
              <a:t>7. </a:t>
            </a:r>
            <a:r>
              <a:rPr lang="el-GR" b="1" dirty="0" smtClean="0"/>
              <a:t>Διεξαγωγή-υλοποίηση </a:t>
            </a:r>
            <a:r>
              <a:rPr lang="el-GR" dirty="0" smtClean="0"/>
              <a:t>της δειγματοληψίας.</a:t>
            </a:r>
          </a:p>
          <a:p>
            <a:endParaRPr lang="el-GR" dirty="0"/>
          </a:p>
        </p:txBody>
      </p:sp>
      <p:sp>
        <p:nvSpPr>
          <p:cNvPr id="2" name="Τίτλος 1"/>
          <p:cNvSpPr>
            <a:spLocks noGrp="1"/>
          </p:cNvSpPr>
          <p:nvPr>
            <p:ph type="title"/>
          </p:nvPr>
        </p:nvSpPr>
        <p:spPr>
          <a:xfrm>
            <a:off x="395536" y="116632"/>
            <a:ext cx="8229600" cy="850106"/>
          </a:xfrm>
        </p:spPr>
        <p:txBody>
          <a:bodyPr>
            <a:normAutofit/>
          </a:bodyPr>
          <a:lstStyle/>
          <a:p>
            <a:r>
              <a:rPr lang="el-GR" sz="3600" b="1" dirty="0" smtClean="0">
                <a:effectLst>
                  <a:outerShdw blurRad="38100" dist="38100" dir="2700000" algn="tl">
                    <a:srgbClr val="000000">
                      <a:alpha val="43137"/>
                    </a:srgbClr>
                  </a:outerShdw>
                </a:effectLst>
              </a:rPr>
              <a:t>Στάδια δειγματοληψίας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1135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916832"/>
            <a:ext cx="8928992" cy="4608512"/>
          </a:xfrm>
        </p:spPr>
        <p:txBody>
          <a:bodyPr>
            <a:normAutofit/>
          </a:bodyPr>
          <a:lstStyle/>
          <a:p>
            <a:r>
              <a:rPr lang="el-GR" dirty="0" smtClean="0"/>
              <a:t>Ο περιορισμένος χρόνος ή η βιασύνη του ερωτώμενου.</a:t>
            </a:r>
          </a:p>
          <a:p>
            <a:r>
              <a:rPr lang="el-GR" dirty="0" smtClean="0"/>
              <a:t>Η ξαφνική εμφάνιση ή η τηλεφωνική κλήση τρίτων ατόμων.</a:t>
            </a:r>
          </a:p>
          <a:p>
            <a:r>
              <a:rPr lang="el-GR" dirty="0" smtClean="0"/>
              <a:t>Η προτεραιότητα σε λιγότερο ή περισσότερο επείγουσες δραστηριότητες, με τις οποίες ο ερωτώμενος ασχολείται στη φάση της προσέγγισής του. </a:t>
            </a:r>
          </a:p>
          <a:p>
            <a:r>
              <a:rPr lang="el-GR" dirty="0" smtClean="0"/>
              <a:t>Η καχυποψία ως προς τους πραγματικούς σκοπούς της έρευνας ή τις προθέσεις του ερευνητή.</a:t>
            </a:r>
          </a:p>
          <a:p>
            <a:r>
              <a:rPr lang="el-GR" dirty="0" smtClean="0"/>
              <a:t>Το ενδιαφέρον ή η ευαισθησία ως προς το θέμα ή τα προϊόντα - υπηρεσίες που πραγματεύεται η έρευνα. </a:t>
            </a:r>
          </a:p>
        </p:txBody>
      </p:sp>
      <p:sp>
        <p:nvSpPr>
          <p:cNvPr id="2" name="Τίτλος 1"/>
          <p:cNvSpPr>
            <a:spLocks noGrp="1"/>
          </p:cNvSpPr>
          <p:nvPr>
            <p:ph type="title"/>
          </p:nvPr>
        </p:nvSpPr>
        <p:spPr>
          <a:xfrm>
            <a:off x="395536" y="476672"/>
            <a:ext cx="8229600" cy="1080120"/>
          </a:xfrm>
        </p:spPr>
        <p:txBody>
          <a:bodyPr>
            <a:noAutofit/>
          </a:bodyPr>
          <a:lstStyle/>
          <a:p>
            <a:r>
              <a:rPr lang="el-GR" sz="3600" b="1" dirty="0" smtClean="0">
                <a:effectLst>
                  <a:outerShdw blurRad="38100" dist="38100" dir="2700000" algn="tl">
                    <a:srgbClr val="000000">
                      <a:alpha val="43137"/>
                    </a:srgbClr>
                  </a:outerShdw>
                </a:effectLst>
              </a:rPr>
              <a:t>Παράγοντες που επηρεάζουν τις απαντήσεις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11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Γράφημα 1"/>
          <p:cNvPicPr>
            <a:picLocks noGrp="1"/>
          </p:cNvPicPr>
          <p:nvPr>
            <p:ph idx="1"/>
          </p:nvPr>
        </p:nvPicPr>
        <p:blipFill>
          <a:blip r:embed="rId2"/>
          <a:srcRect/>
          <a:stretch>
            <a:fillRect/>
          </a:stretch>
        </p:blipFill>
        <p:spPr bwMode="auto">
          <a:xfrm>
            <a:off x="173759" y="2833443"/>
            <a:ext cx="4548010" cy="2603218"/>
          </a:xfrm>
          <a:prstGeom prst="rect">
            <a:avLst/>
          </a:prstGeom>
          <a:noFill/>
          <a:ln w="9525">
            <a:noFill/>
            <a:miter lim="800000"/>
            <a:headEnd/>
            <a:tailEnd/>
          </a:ln>
        </p:spPr>
      </p:pic>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Παρουσίαση αποτελεσμάτων</a:t>
            </a:r>
            <a:endParaRPr lang="el-GR" sz="3600" b="1" dirty="0">
              <a:effectLst>
                <a:outerShdw blurRad="38100" dist="38100" dir="2700000" algn="tl">
                  <a:srgbClr val="000000">
                    <a:alpha val="43137"/>
                  </a:srgbClr>
                </a:outerShdw>
              </a:effectLst>
            </a:endParaRPr>
          </a:p>
        </p:txBody>
      </p:sp>
      <p:sp>
        <p:nvSpPr>
          <p:cNvPr id="5" name="Στρογγυλεμένο ορθογώνιο 4"/>
          <p:cNvSpPr/>
          <p:nvPr/>
        </p:nvSpPr>
        <p:spPr>
          <a:xfrm>
            <a:off x="179512" y="5877272"/>
            <a:ext cx="45365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err="1" smtClean="0"/>
              <a:t>Ραβδογράμματα</a:t>
            </a:r>
            <a:endParaRPr lang="el-GR" sz="2400" dirty="0"/>
          </a:p>
        </p:txBody>
      </p:sp>
      <p:pic>
        <p:nvPicPr>
          <p:cNvPr id="6" name="Γράφημα 2"/>
          <p:cNvPicPr/>
          <p:nvPr/>
        </p:nvPicPr>
        <p:blipFill>
          <a:blip r:embed="rId3"/>
          <a:srcRect/>
          <a:stretch>
            <a:fillRect/>
          </a:stretch>
        </p:blipFill>
        <p:spPr bwMode="auto">
          <a:xfrm>
            <a:off x="5004048" y="2852937"/>
            <a:ext cx="3707760" cy="2385110"/>
          </a:xfrm>
          <a:prstGeom prst="rect">
            <a:avLst/>
          </a:prstGeom>
          <a:noFill/>
          <a:ln w="9525">
            <a:noFill/>
            <a:miter lim="800000"/>
            <a:headEnd/>
            <a:tailEnd/>
          </a:ln>
        </p:spPr>
      </p:pic>
      <p:sp>
        <p:nvSpPr>
          <p:cNvPr id="7" name="Στρογγυλεμένο ορθογώνιο 6"/>
          <p:cNvSpPr/>
          <p:nvPr/>
        </p:nvSpPr>
        <p:spPr>
          <a:xfrm>
            <a:off x="5148064" y="5876314"/>
            <a:ext cx="40323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Κυκλικό διάγραμμα</a:t>
            </a:r>
            <a:endParaRPr lang="el-GR" sz="2400" dirty="0"/>
          </a:p>
        </p:txBody>
      </p:sp>
    </p:spTree>
    <p:extLst>
      <p:ext uri="{BB962C8B-B14F-4D97-AF65-F5344CB8AC3E}">
        <p14:creationId xmlns:p14="http://schemas.microsoft.com/office/powerpoint/2010/main" val="9298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556792"/>
            <a:ext cx="8229600" cy="4929411"/>
          </a:xfrm>
        </p:spPr>
        <p:txBody>
          <a:bodyPr>
            <a:normAutofit fontScale="92500" lnSpcReduction="10000"/>
          </a:bodyPr>
          <a:lstStyle/>
          <a:p>
            <a:pPr marL="0" indent="0">
              <a:buNone/>
            </a:pPr>
            <a:r>
              <a:rPr lang="el-GR" b="1" dirty="0"/>
              <a:t>Προϊόν</a:t>
            </a:r>
          </a:p>
          <a:p>
            <a:r>
              <a:rPr lang="el-GR" dirty="0" smtClean="0"/>
              <a:t>Ανάπτυξη </a:t>
            </a:r>
            <a:r>
              <a:rPr lang="el-GR" dirty="0"/>
              <a:t>νέων προϊόντων</a:t>
            </a:r>
          </a:p>
          <a:p>
            <a:r>
              <a:rPr lang="el-GR" dirty="0" smtClean="0"/>
              <a:t>Αναβάθμιση </a:t>
            </a:r>
            <a:r>
              <a:rPr lang="el-GR" dirty="0"/>
              <a:t>χαρακτηριστικών υφιστάμενων προϊόντων</a:t>
            </a:r>
          </a:p>
          <a:p>
            <a:r>
              <a:rPr lang="el-GR" dirty="0" smtClean="0"/>
              <a:t> </a:t>
            </a:r>
            <a:r>
              <a:rPr lang="el-GR" dirty="0"/>
              <a:t>Έλεγχος πορείας υφιστάμενων προϊόντων</a:t>
            </a:r>
          </a:p>
          <a:p>
            <a:r>
              <a:rPr lang="el-GR" dirty="0" smtClean="0"/>
              <a:t> </a:t>
            </a:r>
            <a:r>
              <a:rPr lang="el-GR" dirty="0"/>
              <a:t>Προσδιορισμός θέσης προϊόντων σε σχέση με τον κύκλο ζωής</a:t>
            </a:r>
          </a:p>
          <a:p>
            <a:pPr marL="0" indent="0">
              <a:buNone/>
            </a:pPr>
            <a:r>
              <a:rPr lang="el-GR" b="1" dirty="0" smtClean="0"/>
              <a:t>Τιμή</a:t>
            </a:r>
            <a:endParaRPr lang="el-GR" b="1" dirty="0"/>
          </a:p>
          <a:p>
            <a:r>
              <a:rPr lang="el-GR" dirty="0" smtClean="0"/>
              <a:t> </a:t>
            </a:r>
            <a:r>
              <a:rPr lang="el-GR" dirty="0"/>
              <a:t>Ανάλυση ζήτησης</a:t>
            </a:r>
          </a:p>
          <a:p>
            <a:r>
              <a:rPr lang="el-GR" dirty="0" smtClean="0"/>
              <a:t> </a:t>
            </a:r>
            <a:r>
              <a:rPr lang="el-GR" dirty="0"/>
              <a:t>Ανάλυση αποτελεσματικότητας τιμολογιακής πολιτικής</a:t>
            </a:r>
          </a:p>
          <a:p>
            <a:r>
              <a:rPr lang="el-GR" dirty="0" smtClean="0"/>
              <a:t> </a:t>
            </a:r>
            <a:r>
              <a:rPr lang="el-GR" dirty="0"/>
              <a:t>Διερεύνηση διαφοροποίησης τιμολογιακής πολιτικής</a:t>
            </a:r>
          </a:p>
          <a:p>
            <a:r>
              <a:rPr lang="el-GR" dirty="0" smtClean="0"/>
              <a:t> </a:t>
            </a:r>
            <a:r>
              <a:rPr lang="el-GR" dirty="0"/>
              <a:t>Συσχέτιση τιμολογιακής πολιτικής με συγκεκριμένα </a:t>
            </a:r>
            <a:r>
              <a:rPr lang="el-GR" dirty="0" smtClean="0"/>
              <a:t>χαρακτηριστικά των </a:t>
            </a:r>
            <a:r>
              <a:rPr lang="el-GR" dirty="0"/>
              <a:t>προϊόντων</a:t>
            </a:r>
          </a:p>
          <a:p>
            <a:r>
              <a:rPr lang="el-GR" dirty="0" smtClean="0"/>
              <a:t>Συσχέτιση </a:t>
            </a:r>
            <a:r>
              <a:rPr lang="el-GR" dirty="0"/>
              <a:t>τιμολογιακής πολιτικής με χρήση διαφορετικών </a:t>
            </a:r>
            <a:r>
              <a:rPr lang="el-GR" dirty="0" smtClean="0"/>
              <a:t>δικτύων διανομής</a:t>
            </a:r>
            <a:endParaRPr lang="el-GR" dirty="0"/>
          </a:p>
        </p:txBody>
      </p:sp>
      <p:sp>
        <p:nvSpPr>
          <p:cNvPr id="2" name="Τίτλος 1"/>
          <p:cNvSpPr>
            <a:spLocks noGrp="1"/>
          </p:cNvSpPr>
          <p:nvPr>
            <p:ph type="title"/>
          </p:nvPr>
        </p:nvSpPr>
        <p:spPr>
          <a:xfrm>
            <a:off x="457200" y="274638"/>
            <a:ext cx="8229600" cy="850106"/>
          </a:xfrm>
        </p:spPr>
        <p:txBody>
          <a:bodyPr>
            <a:normAutofit/>
          </a:bodyPr>
          <a:lstStyle/>
          <a:p>
            <a:r>
              <a:rPr lang="el-GR" sz="3600" b="1" dirty="0" smtClean="0">
                <a:effectLst>
                  <a:outerShdw blurRad="38100" dist="38100" dir="2700000" algn="tl">
                    <a:srgbClr val="000000">
                      <a:alpha val="43137"/>
                    </a:srgbClr>
                  </a:outerShdw>
                </a:effectLst>
              </a:rPr>
              <a:t>Θέματα έρευνας αγοράς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1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196752"/>
            <a:ext cx="8229600" cy="5433467"/>
          </a:xfrm>
        </p:spPr>
        <p:txBody>
          <a:bodyPr>
            <a:normAutofit fontScale="92500" lnSpcReduction="10000"/>
          </a:bodyPr>
          <a:lstStyle/>
          <a:p>
            <a:pPr marL="0" indent="0">
              <a:buNone/>
            </a:pPr>
            <a:r>
              <a:rPr lang="el-GR" b="1" dirty="0"/>
              <a:t>Δίκτυο Διανομής</a:t>
            </a:r>
          </a:p>
          <a:p>
            <a:r>
              <a:rPr lang="el-GR" dirty="0" smtClean="0"/>
              <a:t> </a:t>
            </a:r>
            <a:r>
              <a:rPr lang="el-GR" dirty="0"/>
              <a:t>Έλεγχος ενημέρωσης</a:t>
            </a:r>
          </a:p>
          <a:p>
            <a:r>
              <a:rPr lang="el-GR" dirty="0" smtClean="0"/>
              <a:t>Μελέτες </a:t>
            </a:r>
            <a:r>
              <a:rPr lang="el-GR" dirty="0"/>
              <a:t>κάλυψης δικτύων</a:t>
            </a:r>
          </a:p>
          <a:p>
            <a:r>
              <a:rPr lang="el-GR" dirty="0" smtClean="0"/>
              <a:t>Ανάλυση </a:t>
            </a:r>
            <a:r>
              <a:rPr lang="el-GR" dirty="0"/>
              <a:t>αποδοτικότητας δικτύων</a:t>
            </a:r>
          </a:p>
          <a:p>
            <a:r>
              <a:rPr lang="el-GR" dirty="0" smtClean="0"/>
              <a:t> </a:t>
            </a:r>
            <a:r>
              <a:rPr lang="el-GR" dirty="0"/>
              <a:t>Έλεγχος υποθέσεων στρατηγικής δικτύων</a:t>
            </a:r>
          </a:p>
          <a:p>
            <a:pPr marL="0" indent="0">
              <a:buNone/>
            </a:pPr>
            <a:r>
              <a:rPr lang="el-GR" b="1" dirty="0" smtClean="0"/>
              <a:t>Διαφήμιση</a:t>
            </a:r>
            <a:endParaRPr lang="el-GR" b="1" dirty="0"/>
          </a:p>
          <a:p>
            <a:r>
              <a:rPr lang="el-GR" dirty="0" smtClean="0"/>
              <a:t> </a:t>
            </a:r>
            <a:r>
              <a:rPr lang="el-GR" dirty="0"/>
              <a:t>Καθορισμός χαρακτηριστικών μελλοντικής διαφήμισης</a:t>
            </a:r>
          </a:p>
          <a:p>
            <a:r>
              <a:rPr lang="el-GR" dirty="0" smtClean="0"/>
              <a:t> </a:t>
            </a:r>
            <a:r>
              <a:rPr lang="el-GR" dirty="0"/>
              <a:t>Έλεγχος αποτελεσματικότητας διαφήμισης</a:t>
            </a:r>
          </a:p>
          <a:p>
            <a:r>
              <a:rPr lang="el-GR" dirty="0" smtClean="0"/>
              <a:t> </a:t>
            </a:r>
            <a:r>
              <a:rPr lang="el-GR" dirty="0"/>
              <a:t>Μελέτες μέσων διαφήμισης</a:t>
            </a:r>
          </a:p>
          <a:p>
            <a:pPr marL="0" indent="0">
              <a:buNone/>
            </a:pPr>
            <a:r>
              <a:rPr lang="el-GR" dirty="0" smtClean="0"/>
              <a:t> </a:t>
            </a:r>
            <a:r>
              <a:rPr lang="el-GR" b="1" dirty="0"/>
              <a:t>Στρατηγική</a:t>
            </a:r>
          </a:p>
          <a:p>
            <a:r>
              <a:rPr lang="el-GR" dirty="0" smtClean="0"/>
              <a:t> </a:t>
            </a:r>
            <a:r>
              <a:rPr lang="el-GR" dirty="0"/>
              <a:t>Χαρακτηριστικά αγοράς και τάσεις</a:t>
            </a:r>
          </a:p>
          <a:p>
            <a:r>
              <a:rPr lang="el-GR" dirty="0" smtClean="0"/>
              <a:t> </a:t>
            </a:r>
            <a:r>
              <a:rPr lang="el-GR" dirty="0"/>
              <a:t>Μερίδια αγοράς</a:t>
            </a:r>
          </a:p>
          <a:p>
            <a:r>
              <a:rPr lang="el-GR" dirty="0" smtClean="0"/>
              <a:t>Ανάλυση </a:t>
            </a:r>
            <a:r>
              <a:rPr lang="el-GR" dirty="0"/>
              <a:t>πωλήσεων</a:t>
            </a:r>
          </a:p>
          <a:p>
            <a:r>
              <a:rPr lang="el-GR" dirty="0" smtClean="0"/>
              <a:t> </a:t>
            </a:r>
            <a:r>
              <a:rPr lang="el-GR" dirty="0"/>
              <a:t>Μελέτη υποκατάστατων</a:t>
            </a:r>
          </a:p>
        </p:txBody>
      </p:sp>
      <p:sp>
        <p:nvSpPr>
          <p:cNvPr id="2" name="Τίτλος 1"/>
          <p:cNvSpPr>
            <a:spLocks noGrp="1"/>
          </p:cNvSpPr>
          <p:nvPr>
            <p:ph type="title"/>
          </p:nvPr>
        </p:nvSpPr>
        <p:spPr>
          <a:xfrm>
            <a:off x="457200" y="44624"/>
            <a:ext cx="8229600" cy="864096"/>
          </a:xfrm>
        </p:spPr>
        <p:txBody>
          <a:bodyPr>
            <a:normAutofit/>
          </a:bodyPr>
          <a:lstStyle/>
          <a:p>
            <a:r>
              <a:rPr lang="el-GR" sz="3600" b="1" dirty="0" smtClean="0">
                <a:effectLst>
                  <a:outerShdw blurRad="38100" dist="38100" dir="2700000" algn="tl">
                    <a:srgbClr val="000000">
                      <a:alpha val="43137"/>
                    </a:srgbClr>
                  </a:outerShdw>
                </a:effectLst>
              </a:rPr>
              <a:t>Θέματα έρευνας αγοράς</a:t>
            </a:r>
            <a:endParaRPr lang="el-GR" sz="3600" dirty="0"/>
          </a:p>
        </p:txBody>
      </p:sp>
    </p:spTree>
    <p:extLst>
      <p:ext uri="{BB962C8B-B14F-4D97-AF65-F5344CB8AC3E}">
        <p14:creationId xmlns:p14="http://schemas.microsoft.com/office/powerpoint/2010/main" val="295533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844824"/>
            <a:ext cx="8229600" cy="5217443"/>
          </a:xfrm>
        </p:spPr>
        <p:txBody>
          <a:bodyPr>
            <a:normAutofit/>
          </a:bodyPr>
          <a:lstStyle/>
          <a:p>
            <a:r>
              <a:rPr lang="el-GR" dirty="0"/>
              <a:t>Λανθασμένος σχεδιασμός </a:t>
            </a:r>
            <a:r>
              <a:rPr lang="el-GR" dirty="0" smtClean="0"/>
              <a:t>προβλήματος</a:t>
            </a:r>
          </a:p>
          <a:p>
            <a:endParaRPr lang="el-GR" dirty="0"/>
          </a:p>
          <a:p>
            <a:r>
              <a:rPr lang="el-GR" dirty="0" smtClean="0"/>
              <a:t> </a:t>
            </a:r>
            <a:r>
              <a:rPr lang="el-GR" dirty="0"/>
              <a:t>Κακός σχεδιασμός </a:t>
            </a:r>
            <a:r>
              <a:rPr lang="el-GR" dirty="0" smtClean="0"/>
              <a:t>ερωτηματολογίων</a:t>
            </a:r>
          </a:p>
          <a:p>
            <a:endParaRPr lang="el-GR" dirty="0"/>
          </a:p>
          <a:p>
            <a:r>
              <a:rPr lang="el-GR" dirty="0" smtClean="0"/>
              <a:t> </a:t>
            </a:r>
            <a:r>
              <a:rPr lang="el-GR" dirty="0"/>
              <a:t>Ερωτήσεις που δεν παρέχουν ουσιαστική πληροφόρηση </a:t>
            </a:r>
            <a:r>
              <a:rPr lang="el-GR" dirty="0" smtClean="0"/>
              <a:t>σε αυτόν </a:t>
            </a:r>
            <a:r>
              <a:rPr lang="el-GR" dirty="0"/>
              <a:t>που διεξάγει την </a:t>
            </a:r>
            <a:r>
              <a:rPr lang="el-GR" dirty="0" smtClean="0"/>
              <a:t>έρευνα</a:t>
            </a:r>
          </a:p>
          <a:p>
            <a:pPr marL="0" indent="0">
              <a:buNone/>
            </a:pPr>
            <a:endParaRPr lang="el-GR" dirty="0"/>
          </a:p>
          <a:p>
            <a:r>
              <a:rPr lang="el-GR" dirty="0" smtClean="0"/>
              <a:t> </a:t>
            </a:r>
            <a:r>
              <a:rPr lang="el-GR" dirty="0"/>
              <a:t>Άντληση πληροφοριών από λάθος </a:t>
            </a:r>
            <a:r>
              <a:rPr lang="el-GR" dirty="0" smtClean="0"/>
              <a:t>άτομα</a:t>
            </a:r>
          </a:p>
          <a:p>
            <a:endParaRPr lang="el-GR" dirty="0"/>
          </a:p>
          <a:p>
            <a:r>
              <a:rPr lang="el-GR" dirty="0" smtClean="0"/>
              <a:t> </a:t>
            </a:r>
            <a:r>
              <a:rPr lang="el-GR" dirty="0"/>
              <a:t>Προκατάληψη ερωτηματολογίου ή προκατάληψη </a:t>
            </a:r>
            <a:r>
              <a:rPr lang="el-GR" dirty="0" smtClean="0"/>
              <a:t>όσων απαντούν</a:t>
            </a:r>
            <a:endParaRPr lang="el-GR" dirty="0"/>
          </a:p>
          <a:p>
            <a:pPr marL="0" indent="0">
              <a:buNone/>
            </a:pPr>
            <a:endParaRPr lang="el-GR" dirty="0"/>
          </a:p>
        </p:txBody>
      </p:sp>
      <p:sp>
        <p:nvSpPr>
          <p:cNvPr id="2" name="Τίτλος 1"/>
          <p:cNvSpPr>
            <a:spLocks noGrp="1"/>
          </p:cNvSpPr>
          <p:nvPr>
            <p:ph type="title"/>
          </p:nvPr>
        </p:nvSpPr>
        <p:spPr>
          <a:xfrm>
            <a:off x="457200" y="0"/>
            <a:ext cx="8229600" cy="908720"/>
          </a:xfrm>
        </p:spPr>
        <p:txBody>
          <a:bodyPr>
            <a:normAutofit/>
          </a:bodyPr>
          <a:lstStyle/>
          <a:p>
            <a:r>
              <a:rPr lang="el-GR" sz="3600" b="1" dirty="0" smtClean="0">
                <a:effectLst>
                  <a:outerShdw blurRad="38100" dist="38100" dir="2700000" algn="tl">
                    <a:srgbClr val="000000">
                      <a:alpha val="43137"/>
                    </a:srgbClr>
                  </a:outerShdw>
                </a:effectLst>
              </a:rPr>
              <a:t>Σφάλματα έρευνας αγοράς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616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σάρωση002"/>
          <p:cNvPicPr>
            <a:picLocks noGrp="1" noChangeAspect="1" noChangeArrowheads="1"/>
          </p:cNvPicPr>
          <p:nvPr>
            <p:ph idx="1"/>
          </p:nvPr>
        </p:nvPicPr>
        <p:blipFill>
          <a:blip r:embed="rId2" cstate="print"/>
          <a:stretch>
            <a:fillRect/>
          </a:stretch>
        </p:blipFill>
        <p:spPr>
          <a:xfrm>
            <a:off x="467544" y="2852936"/>
            <a:ext cx="8558797" cy="3312368"/>
          </a:xfrm>
          <a:noFill/>
          <a:ln/>
        </p:spPr>
      </p:pic>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Άσκηση </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88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σάρωση003"/>
          <p:cNvPicPr>
            <a:picLocks noGrp="1" noChangeAspect="1" noChangeArrowheads="1"/>
          </p:cNvPicPr>
          <p:nvPr>
            <p:ph idx="1"/>
          </p:nvPr>
        </p:nvPicPr>
        <p:blipFill>
          <a:blip r:embed="rId2" cstate="print"/>
          <a:stretch>
            <a:fillRect/>
          </a:stretch>
        </p:blipFill>
        <p:spPr>
          <a:xfrm>
            <a:off x="179512" y="2636912"/>
            <a:ext cx="8928992" cy="3973809"/>
          </a:xfrm>
          <a:noFill/>
          <a:ln/>
        </p:spPr>
      </p:pic>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Άσκηση </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81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052736"/>
            <a:ext cx="8856984" cy="5616624"/>
          </a:xfrm>
        </p:spPr>
        <p:txBody>
          <a:bodyPr>
            <a:normAutofit fontScale="85000" lnSpcReduction="20000"/>
          </a:bodyPr>
          <a:lstStyle/>
          <a:p>
            <a:r>
              <a:rPr lang="el-GR" dirty="0"/>
              <a:t>1. Ο πληθυσμός καθορίζεται από το ίδιο το αντικείμενο της έρευνας (για παράδειγμα, οι καταναλωτικές συνήθειες των αγροτών, ή οι στάσεις απέναντι στις νέες τεχνολογίες των πρωτοετών φοιτητών. </a:t>
            </a:r>
            <a:endParaRPr lang="el-GR" dirty="0" smtClean="0"/>
          </a:p>
          <a:p>
            <a:endParaRPr lang="el-GR" dirty="0"/>
          </a:p>
          <a:p>
            <a:r>
              <a:rPr lang="el-GR" dirty="0"/>
              <a:t>2. Καθορίζεται ο τύπος του πληθυσμού που θα επιλεγεί το δείγμα (για παράδειγμα, αν χρειάζονται οι διευθύνσεις τους και εμείς έχουμε πρόσβαση μέσω των εκλογικών καταλόγων τότε αυτόματα περιορίζεται σε άτομα άνω των 18) </a:t>
            </a:r>
            <a:endParaRPr lang="el-GR" dirty="0" smtClean="0"/>
          </a:p>
          <a:p>
            <a:endParaRPr lang="el-GR" dirty="0"/>
          </a:p>
          <a:p>
            <a:r>
              <a:rPr lang="el-GR" dirty="0"/>
              <a:t>3. Καθορίζεται το δείγμα (καθορισμός του </a:t>
            </a:r>
            <a:r>
              <a:rPr lang="el-GR" dirty="0" err="1"/>
              <a:t>στοχευμένου</a:t>
            </a:r>
            <a:r>
              <a:rPr lang="el-GR" dirty="0"/>
              <a:t> πληθυσμού, είδος </a:t>
            </a:r>
          </a:p>
          <a:p>
            <a:r>
              <a:rPr lang="el-GR" dirty="0"/>
              <a:t>δειγματοληψίας, μέγεθος του δείγματος και τελική επιλογή). </a:t>
            </a:r>
            <a:endParaRPr lang="el-GR" dirty="0" smtClean="0"/>
          </a:p>
          <a:p>
            <a:endParaRPr lang="el-GR" dirty="0"/>
          </a:p>
          <a:p>
            <a:r>
              <a:rPr lang="el-GR" dirty="0"/>
              <a:t>4. Λαμβάνονται υπόψη τα υλικό-τεχνικά προβλήματα που προκύπτουν</a:t>
            </a:r>
            <a:r>
              <a:rPr lang="el-GR" dirty="0" smtClean="0"/>
              <a:t>.</a:t>
            </a:r>
          </a:p>
          <a:p>
            <a:r>
              <a:rPr lang="el-GR" dirty="0" smtClean="0"/>
              <a:t> </a:t>
            </a:r>
            <a:endParaRPr lang="el-GR" dirty="0"/>
          </a:p>
          <a:p>
            <a:r>
              <a:rPr lang="el-GR" dirty="0"/>
              <a:t>5. Εξασφαλίζεται η πρόσβαση στο επιλεγμένο δείγμα. </a:t>
            </a:r>
            <a:endParaRPr lang="el-GR" dirty="0" smtClean="0"/>
          </a:p>
          <a:p>
            <a:endParaRPr lang="el-GR" dirty="0"/>
          </a:p>
          <a:p>
            <a:r>
              <a:rPr lang="el-GR" dirty="0"/>
              <a:t>6. Ο ερευνητής πρέπει να επιλέξει και να σχεδιάσει τη διαδικασία της διανομής, συμπλήρωσης και της συλλογής των ερωτηματολογίων </a:t>
            </a:r>
          </a:p>
        </p:txBody>
      </p:sp>
      <p:sp>
        <p:nvSpPr>
          <p:cNvPr id="2" name="Τίτλος 1"/>
          <p:cNvSpPr>
            <a:spLocks noGrp="1"/>
          </p:cNvSpPr>
          <p:nvPr>
            <p:ph type="title"/>
          </p:nvPr>
        </p:nvSpPr>
        <p:spPr>
          <a:xfrm>
            <a:off x="467544" y="188640"/>
            <a:ext cx="8229600" cy="1002440"/>
          </a:xfrm>
        </p:spPr>
        <p:txBody>
          <a:bodyPr>
            <a:normAutofit/>
          </a:bodyPr>
          <a:lstStyle/>
          <a:p>
            <a:r>
              <a:rPr lang="el-GR" sz="3600" b="1" dirty="0" smtClean="0">
                <a:effectLst>
                  <a:outerShdw blurRad="38100" dist="38100" dir="2700000" algn="tl">
                    <a:srgbClr val="000000">
                      <a:alpha val="43137"/>
                    </a:srgbClr>
                  </a:outerShdw>
                </a:effectLst>
              </a:rPr>
              <a:t>Καθορισμός πληθυσμού</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723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r>
              <a:rPr lang="el-GR" dirty="0"/>
              <a:t>Το ερωτηματολόγιο είναι ένα από τα πλέον συνηθισμένα ερευνητικά εργαλεία. Αποτελείται από μια σειρά ερωτήσεων που έχουν στόχο να βοηθήσουν τον ερευνητή να συλλέξει τα στοιχεία που χρειάζεται ώστε να επιτύχει τους στόχους της έρευνας.</a:t>
            </a:r>
          </a:p>
          <a:p>
            <a:r>
              <a:rPr lang="el-GR" dirty="0"/>
              <a:t>Το ερωτηματολόγιο, για να αποτελέσει εργαλείο μιας επιτυχημένης και σωστής έρευνας, θα πρέπει να έχει τα παρακάτω χαρακτηριστικά:</a:t>
            </a:r>
          </a:p>
          <a:p>
            <a:endParaRPr lang="el-GR" dirty="0"/>
          </a:p>
        </p:txBody>
      </p:sp>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Κατασκευή ερωτηματολογίου</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633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908720"/>
            <a:ext cx="8928992" cy="5832648"/>
          </a:xfrm>
        </p:spPr>
        <p:txBody>
          <a:bodyPr>
            <a:normAutofit fontScale="92500" lnSpcReduction="20000"/>
          </a:bodyPr>
          <a:lstStyle/>
          <a:p>
            <a:pPr lvl="0"/>
            <a:r>
              <a:rPr lang="el-GR" u="sng" dirty="0"/>
              <a:t>Πληρότητα</a:t>
            </a:r>
            <a:r>
              <a:rPr lang="el-GR" dirty="0"/>
              <a:t>: να καλύπτει όλες τις πτυχές της ερευνώμενης μεταβλητής σύμφωνα με τους στόχους που έχουν τεθεί</a:t>
            </a:r>
            <a:r>
              <a:rPr lang="el-GR" dirty="0" smtClean="0"/>
              <a:t>.</a:t>
            </a:r>
          </a:p>
          <a:p>
            <a:pPr lvl="0"/>
            <a:endParaRPr lang="el-GR" dirty="0"/>
          </a:p>
          <a:p>
            <a:pPr lvl="0"/>
            <a:r>
              <a:rPr lang="el-GR" u="sng" dirty="0"/>
              <a:t>Σαφήνεια</a:t>
            </a:r>
            <a:r>
              <a:rPr lang="el-GR" dirty="0"/>
              <a:t>: να είναι σαφείς τόσο οι ερωτήσεις, όσο και το πλαίσιο μέσα στο οποίο διεξάγεται η έρευνα</a:t>
            </a:r>
            <a:r>
              <a:rPr lang="el-GR" dirty="0" smtClean="0"/>
              <a:t>.</a:t>
            </a:r>
          </a:p>
          <a:p>
            <a:pPr lvl="0"/>
            <a:endParaRPr lang="el-GR" dirty="0"/>
          </a:p>
          <a:p>
            <a:pPr lvl="0"/>
            <a:r>
              <a:rPr lang="el-GR" u="sng" dirty="0"/>
              <a:t>Συνοχή</a:t>
            </a:r>
            <a:r>
              <a:rPr lang="el-GR" dirty="0"/>
              <a:t>: οι ερωτήσεις που το απαρτίζουν να είναι ομαδοποιημένες όταν </a:t>
            </a:r>
            <a:r>
              <a:rPr lang="el-GR" dirty="0" err="1"/>
              <a:t>αποσκοπείται</a:t>
            </a:r>
            <a:r>
              <a:rPr lang="el-GR" dirty="0"/>
              <a:t> η συγκέντρωση συγγενών στοιχείων, έτσι ώστε να διευκολύνεται ο ερωτώμενος</a:t>
            </a:r>
            <a:r>
              <a:rPr lang="el-GR" dirty="0" smtClean="0"/>
              <a:t>.</a:t>
            </a:r>
          </a:p>
          <a:p>
            <a:pPr lvl="0"/>
            <a:endParaRPr lang="el-GR" dirty="0"/>
          </a:p>
          <a:p>
            <a:pPr lvl="0"/>
            <a:r>
              <a:rPr lang="el-GR" u="sng" dirty="0"/>
              <a:t>Δομή</a:t>
            </a:r>
            <a:r>
              <a:rPr lang="el-GR" dirty="0"/>
              <a:t>: βλ. παρακάτω ενότητα στην οποία γίνεται λεπτομερής αναφορά</a:t>
            </a:r>
            <a:r>
              <a:rPr lang="el-GR" dirty="0" smtClean="0"/>
              <a:t>.</a:t>
            </a:r>
          </a:p>
          <a:p>
            <a:pPr lvl="0"/>
            <a:endParaRPr lang="el-GR" dirty="0"/>
          </a:p>
          <a:p>
            <a:pPr lvl="0"/>
            <a:r>
              <a:rPr lang="el-GR" u="sng" dirty="0"/>
              <a:t>Συντομία</a:t>
            </a:r>
            <a:r>
              <a:rPr lang="el-GR" dirty="0"/>
              <a:t>: βλ. παρακάτω ενότητα στην οποία γίνεται λεπτομερής αναφορά. </a:t>
            </a:r>
            <a:endParaRPr lang="el-GR" dirty="0" smtClean="0"/>
          </a:p>
          <a:p>
            <a:pPr lvl="0"/>
            <a:endParaRPr lang="el-GR" dirty="0"/>
          </a:p>
          <a:p>
            <a:pPr lvl="0"/>
            <a:r>
              <a:rPr lang="el-GR" u="sng" dirty="0"/>
              <a:t>Εμφάνιση</a:t>
            </a:r>
            <a:r>
              <a:rPr lang="el-GR" dirty="0"/>
              <a:t>: βλ. παρακάτω ενότητα στην οποία γίνεται λεπτομερής αναφορά. </a:t>
            </a:r>
          </a:p>
          <a:p>
            <a:endParaRPr lang="el-GR" dirty="0"/>
          </a:p>
        </p:txBody>
      </p:sp>
      <p:sp>
        <p:nvSpPr>
          <p:cNvPr id="2" name="Τίτλος 1"/>
          <p:cNvSpPr>
            <a:spLocks noGrp="1"/>
          </p:cNvSpPr>
          <p:nvPr>
            <p:ph type="title"/>
          </p:nvPr>
        </p:nvSpPr>
        <p:spPr>
          <a:xfrm>
            <a:off x="467544" y="116632"/>
            <a:ext cx="8229600" cy="864096"/>
          </a:xfrm>
        </p:spPr>
        <p:txBody>
          <a:bodyPr>
            <a:normAutofit/>
          </a:bodyPr>
          <a:lstStyle/>
          <a:p>
            <a:r>
              <a:rPr lang="el-GR" sz="3600" b="1" dirty="0" smtClean="0">
                <a:effectLst>
                  <a:outerShdw blurRad="38100" dist="38100" dir="2700000" algn="tl">
                    <a:srgbClr val="000000">
                      <a:alpha val="43137"/>
                    </a:srgbClr>
                  </a:outerShdw>
                </a:effectLst>
              </a:rPr>
              <a:t>Χαρακτηριστικά ερωτηματολογίου</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437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95536" y="2060848"/>
            <a:ext cx="8496944" cy="4353347"/>
          </a:xfrm>
        </p:spPr>
        <p:txBody>
          <a:bodyPr/>
          <a:lstStyle/>
          <a:p>
            <a:r>
              <a:rPr lang="el-GR" dirty="0" smtClean="0"/>
              <a:t>1.Σχετικά με τις προκαταρκτικές αποφάσεις</a:t>
            </a:r>
          </a:p>
          <a:p>
            <a:r>
              <a:rPr lang="el-GR" dirty="0" smtClean="0"/>
              <a:t>2.Σχετικά με το περιεχόμενο της κάθε ερώτησης</a:t>
            </a:r>
          </a:p>
          <a:p>
            <a:r>
              <a:rPr lang="el-GR" dirty="0" smtClean="0"/>
              <a:t>3.Σχετικά με τον τρόπο διατύπωσης των ερωτήσεων</a:t>
            </a:r>
          </a:p>
          <a:p>
            <a:r>
              <a:rPr lang="el-GR" dirty="0" smtClean="0"/>
              <a:t>4.Σχετικά με τον τύπο των ερωτήσεων</a:t>
            </a:r>
          </a:p>
          <a:p>
            <a:r>
              <a:rPr lang="el-GR" dirty="0" smtClean="0"/>
              <a:t>5.Σχετικά με τη σειρά των ερωτήσεων</a:t>
            </a:r>
          </a:p>
          <a:p>
            <a:r>
              <a:rPr lang="el-GR" dirty="0" smtClean="0"/>
              <a:t>6.Σχετικά με τη διάταξη και την εμφάνιση του ερωτηματολογίου</a:t>
            </a:r>
          </a:p>
          <a:p>
            <a:r>
              <a:rPr lang="el-GR" dirty="0" smtClean="0"/>
              <a:t>7.Σχετικά με τον προέλεγχο και τις διορθώσεις</a:t>
            </a:r>
            <a:endParaRPr lang="el-GR" dirty="0"/>
          </a:p>
        </p:txBody>
      </p:sp>
      <p:sp>
        <p:nvSpPr>
          <p:cNvPr id="3" name="Τίτλος 2"/>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Αποφάσεις πριν τη σύνταξη του ερωτηματολογίου </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85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844824"/>
            <a:ext cx="8568951" cy="4281339"/>
          </a:xfrm>
        </p:spPr>
        <p:txBody>
          <a:bodyPr>
            <a:normAutofit/>
          </a:bodyPr>
          <a:lstStyle/>
          <a:p>
            <a:r>
              <a:rPr lang="el-GR" dirty="0" smtClean="0"/>
              <a:t>Τι είδους πληροφορίες πρέπει να συλλεγούν</a:t>
            </a:r>
          </a:p>
          <a:p>
            <a:r>
              <a:rPr lang="el-GR" dirty="0" smtClean="0"/>
              <a:t>Από ποιους</a:t>
            </a:r>
          </a:p>
          <a:p>
            <a:r>
              <a:rPr lang="el-GR" dirty="0" smtClean="0"/>
              <a:t>Με ποια μέθοδο</a:t>
            </a:r>
          </a:p>
          <a:p>
            <a:endParaRPr lang="el-GR" dirty="0"/>
          </a:p>
          <a:p>
            <a:r>
              <a:rPr lang="el-GR" dirty="0" smtClean="0"/>
              <a:t>Για το πρώτο ερώτημα ο ερευνητής πρέπει να έχει ορίσει σωστά το πρόβλημα και τους σκοπούς της έρευνας. </a:t>
            </a:r>
            <a:r>
              <a:rPr lang="el-GR" dirty="0"/>
              <a:t>Σ</a:t>
            </a:r>
            <a:r>
              <a:rPr lang="el-GR" dirty="0" smtClean="0"/>
              <a:t>ε αυτό βοηθάνε οι ερευνητικές υποθέσεις</a:t>
            </a:r>
          </a:p>
          <a:p>
            <a:r>
              <a:rPr lang="el-GR" dirty="0" smtClean="0"/>
              <a:t>Το δεύτερο ερώτημα θα προσδιορίσει σημαντικά και το περιεχόμενο των ερωτήσεων</a:t>
            </a:r>
          </a:p>
          <a:p>
            <a:endParaRPr lang="el-GR" dirty="0"/>
          </a:p>
        </p:txBody>
      </p:sp>
      <p:sp>
        <p:nvSpPr>
          <p:cNvPr id="3" name="Τίτλος 2"/>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1.Προκαταρκτικές αποφάσεις</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685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Ορίζονται οι αναγκαίες ερωτήσεις και ελέγχει ο ερευνητής αν είναι επαρκείς προκειμένου οι ερωτώμενοι να δώσουν τις απαιτούμενες πληροφορίες</a:t>
            </a:r>
            <a:endParaRPr lang="el-GR" dirty="0"/>
          </a:p>
        </p:txBody>
      </p:sp>
      <p:sp>
        <p:nvSpPr>
          <p:cNvPr id="3" name="Τίτλος 2"/>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2.Το περιεχόμενο των 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880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07504" y="1772816"/>
            <a:ext cx="8928991" cy="4824536"/>
          </a:xfrm>
        </p:spPr>
        <p:txBody>
          <a:bodyPr>
            <a:normAutofit fontScale="92500" lnSpcReduction="20000"/>
          </a:bodyPr>
          <a:lstStyle/>
          <a:p>
            <a:r>
              <a:rPr lang="el-GR" dirty="0" smtClean="0"/>
              <a:t>Η </a:t>
            </a:r>
            <a:r>
              <a:rPr lang="el-GR" dirty="0"/>
              <a:t>διατύπωσή  πρέπει να είναι </a:t>
            </a:r>
            <a:r>
              <a:rPr lang="el-GR" b="1" dirty="0"/>
              <a:t>ανάλογη</a:t>
            </a:r>
            <a:r>
              <a:rPr lang="el-GR" dirty="0"/>
              <a:t> και </a:t>
            </a:r>
            <a:r>
              <a:rPr lang="el-GR" b="1" dirty="0"/>
              <a:t>αντίστοιχη </a:t>
            </a:r>
            <a:r>
              <a:rPr lang="el-GR" dirty="0"/>
              <a:t>προς τα χαρακτηριστικά των ατόμων που θα κληθούν να απαντήσουν το ερωτηματολόγιο.</a:t>
            </a:r>
          </a:p>
          <a:p>
            <a:endParaRPr lang="el-GR" dirty="0"/>
          </a:p>
          <a:p>
            <a:r>
              <a:rPr lang="el-GR" dirty="0" smtClean="0"/>
              <a:t>Οι </a:t>
            </a:r>
            <a:r>
              <a:rPr lang="el-GR" dirty="0"/>
              <a:t>ερωτήσεις θα πρέπει να είναι </a:t>
            </a:r>
            <a:r>
              <a:rPr lang="el-GR" b="1" dirty="0"/>
              <a:t>σαφείς, απλές</a:t>
            </a:r>
            <a:r>
              <a:rPr lang="el-GR" dirty="0"/>
              <a:t>, </a:t>
            </a:r>
            <a:r>
              <a:rPr lang="el-GR" b="1" dirty="0"/>
              <a:t>περιεκτικές και κατανοητές </a:t>
            </a:r>
            <a:r>
              <a:rPr lang="el-GR" dirty="0"/>
              <a:t>(υπό την προϋπόθεση που αναφέρθηκε προηγουμένως).</a:t>
            </a:r>
          </a:p>
          <a:p>
            <a:endParaRPr lang="el-GR" dirty="0"/>
          </a:p>
          <a:p>
            <a:r>
              <a:rPr lang="el-GR" dirty="0" smtClean="0"/>
              <a:t> </a:t>
            </a:r>
            <a:r>
              <a:rPr lang="el-GR" dirty="0"/>
              <a:t>Η διατύπωση των ερωτήσεων θα πρέπει να συμβαδίζει με τους </a:t>
            </a:r>
            <a:r>
              <a:rPr lang="el-GR" b="1" dirty="0"/>
              <a:t>κανόνες του συντακτικού και της γραμματικής</a:t>
            </a:r>
            <a:r>
              <a:rPr lang="el-GR" dirty="0"/>
              <a:t>.</a:t>
            </a:r>
          </a:p>
          <a:p>
            <a:endParaRPr lang="el-GR" dirty="0"/>
          </a:p>
          <a:p>
            <a:r>
              <a:rPr lang="el-GR" dirty="0" smtClean="0"/>
              <a:t> </a:t>
            </a:r>
            <a:r>
              <a:rPr lang="el-GR" b="1" dirty="0"/>
              <a:t>Θα πρέπει να αποφεύγονται ιδιωματισμοί, λέξεις της «αργκό», τεχνικοί / επιστημονικοί όροι </a:t>
            </a:r>
            <a:r>
              <a:rPr lang="el-GR" dirty="0"/>
              <a:t>και λέξεις σπάνιες και δύσκολες στην κατανόησή τους. Αν, όμως, είναι απαραίτητη η συμπερίληψη τέτοιων λέξεων, τότε θα πρέπει να παρέχεται επεξήγηση με τον καλύτερο δυνατό τρόπο</a:t>
            </a:r>
          </a:p>
          <a:p>
            <a:endParaRPr lang="el-GR" dirty="0"/>
          </a:p>
        </p:txBody>
      </p:sp>
      <p:sp>
        <p:nvSpPr>
          <p:cNvPr id="3" name="Τίτλος 2"/>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3.Διατύπωση των ερωτήσεων</a:t>
            </a:r>
            <a:endParaRPr lang="el-G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1314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166</TotalTime>
  <Words>1709</Words>
  <Application>Microsoft Office PowerPoint</Application>
  <PresentationFormat>Προβολή στην οθόνη (4:3)</PresentationFormat>
  <Paragraphs>165</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Κυματομορφή</vt:lpstr>
      <vt:lpstr>ΤΕΙ ΔΥΤΙΚΗΣ ΜΑΚΕΔΟΝΙΑΣ Τμήμα: ΤΕΧΝΟΛΟΓΩΝ ΓΕΩΠΟΝΩΝ</vt:lpstr>
      <vt:lpstr>Στάδια δειγματοληψίας</vt:lpstr>
      <vt:lpstr>Καθορισμός πληθυσμού</vt:lpstr>
      <vt:lpstr>Κατασκευή ερωτηματολογίου</vt:lpstr>
      <vt:lpstr>Χαρακτηριστικά ερωτηματολογίου</vt:lpstr>
      <vt:lpstr>Αποφάσεις πριν τη σύνταξη του ερωτηματολογίου </vt:lpstr>
      <vt:lpstr>1.Προκαταρκτικές αποφάσεις</vt:lpstr>
      <vt:lpstr>2.Το περιεχόμενο των ερωτήσεων</vt:lpstr>
      <vt:lpstr>3.Διατύπωση των ερωτήσεων</vt:lpstr>
      <vt:lpstr>3.Διατύπωση των ερωτήσεων</vt:lpstr>
      <vt:lpstr>4. Τύποι   ερωτήσεων</vt:lpstr>
      <vt:lpstr>4. Τύποι  ερωτήσεων</vt:lpstr>
      <vt:lpstr>5. Η σειρά των ερωτήσεων</vt:lpstr>
      <vt:lpstr>5.Η σειρά των ερωτήσεων</vt:lpstr>
      <vt:lpstr>6. Η διάταξη και η εμφάνιση του ερωτηματολογίου</vt:lpstr>
      <vt:lpstr>6. Η διάταξη και η εμφάνιση του ερωτηματολογίου</vt:lpstr>
      <vt:lpstr>7. Πιλοτική έρευνα (προέλεγχος)</vt:lpstr>
      <vt:lpstr>Το μέγεθος του ερωτηματολογίου</vt:lpstr>
      <vt:lpstr>Το μέγεθος του ερωτηματολογίου</vt:lpstr>
      <vt:lpstr>Παράγοντες που επηρεάζουν τις απαντήσεις</vt:lpstr>
      <vt:lpstr>Παρουσίαση αποτελεσμάτων</vt:lpstr>
      <vt:lpstr>Θέματα έρευνας αγοράς</vt:lpstr>
      <vt:lpstr>Θέματα έρευνας αγοράς</vt:lpstr>
      <vt:lpstr>Σφάλματα έρευνας αγοράς</vt:lpstr>
      <vt:lpstr>Άσκηση </vt:lpstr>
      <vt:lpstr>Άσκηση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dc:creator>
  <cp:lastModifiedBy>Vasilis</cp:lastModifiedBy>
  <cp:revision>15</cp:revision>
  <dcterms:created xsi:type="dcterms:W3CDTF">2018-11-11T09:03:46Z</dcterms:created>
  <dcterms:modified xsi:type="dcterms:W3CDTF">2018-11-11T17:21:56Z</dcterms:modified>
</cp:coreProperties>
</file>