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DB2FF8-1BB7-4941-B425-71F3A1E743EF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10AAA45-5F3C-44D4-83E8-703EF22FF9DD}">
      <dgm:prSet phldrT="[Κείμενο]" custT="1"/>
      <dgm:spPr/>
      <dgm:t>
        <a:bodyPr/>
        <a:lstStyle/>
        <a:p>
          <a:r>
            <a:rPr lang="el-GR" sz="2400" b="1" dirty="0" smtClean="0">
              <a:solidFill>
                <a:srgbClr val="FFC000"/>
              </a:solidFill>
            </a:rPr>
            <a:t>3 είδη ερωτήσεων</a:t>
          </a:r>
          <a:endParaRPr lang="el-GR" sz="2400" b="1" dirty="0">
            <a:solidFill>
              <a:srgbClr val="FFC000"/>
            </a:solidFill>
          </a:endParaRPr>
        </a:p>
      </dgm:t>
    </dgm:pt>
    <dgm:pt modelId="{0715C103-C265-41BA-AA6C-2A2FB063753E}" type="parTrans" cxnId="{3BD1405D-B50A-4F10-AB3E-AA71E88DB3C8}">
      <dgm:prSet/>
      <dgm:spPr/>
      <dgm:t>
        <a:bodyPr/>
        <a:lstStyle/>
        <a:p>
          <a:endParaRPr lang="el-GR"/>
        </a:p>
      </dgm:t>
    </dgm:pt>
    <dgm:pt modelId="{B26C0DE4-84EA-48A5-9E4A-74447B671212}" type="sibTrans" cxnId="{3BD1405D-B50A-4F10-AB3E-AA71E88DB3C8}">
      <dgm:prSet/>
      <dgm:spPr/>
      <dgm:t>
        <a:bodyPr/>
        <a:lstStyle/>
        <a:p>
          <a:endParaRPr lang="el-GR"/>
        </a:p>
      </dgm:t>
    </dgm:pt>
    <dgm:pt modelId="{846C0637-AE77-45B4-A7A6-4801C9CECA60}">
      <dgm:prSet phldrT="[Κείμενο]" custT="1"/>
      <dgm:spPr/>
      <dgm:t>
        <a:bodyPr/>
        <a:lstStyle/>
        <a:p>
          <a:r>
            <a:rPr lang="el-GR" sz="2400" dirty="0" smtClean="0"/>
            <a:t>κλιμακωτές</a:t>
          </a:r>
          <a:endParaRPr lang="el-GR" sz="2400" dirty="0"/>
        </a:p>
      </dgm:t>
    </dgm:pt>
    <dgm:pt modelId="{285F5F84-4E2B-4A92-9197-68C5E4E0D297}" type="parTrans" cxnId="{637A7969-A17C-4106-9626-609F234C0C5A}">
      <dgm:prSet/>
      <dgm:spPr/>
      <dgm:t>
        <a:bodyPr/>
        <a:lstStyle/>
        <a:p>
          <a:endParaRPr lang="el-GR"/>
        </a:p>
      </dgm:t>
    </dgm:pt>
    <dgm:pt modelId="{D729CDFA-095C-4361-B401-35749FE88DDB}" type="sibTrans" cxnId="{637A7969-A17C-4106-9626-609F234C0C5A}">
      <dgm:prSet/>
      <dgm:spPr/>
      <dgm:t>
        <a:bodyPr/>
        <a:lstStyle/>
        <a:p>
          <a:endParaRPr lang="el-GR"/>
        </a:p>
      </dgm:t>
    </dgm:pt>
    <dgm:pt modelId="{C594BB5F-9DDC-480C-BDC5-3A3964739361}">
      <dgm:prSet phldrT="[Κείμενο]" custT="1"/>
      <dgm:spPr/>
      <dgm:t>
        <a:bodyPr/>
        <a:lstStyle/>
        <a:p>
          <a:r>
            <a:rPr lang="el-GR" sz="2400" dirty="0" smtClean="0"/>
            <a:t>συμβολικές</a:t>
          </a:r>
          <a:endParaRPr lang="el-GR" sz="2400" dirty="0"/>
        </a:p>
      </dgm:t>
    </dgm:pt>
    <dgm:pt modelId="{BCF3F0F6-8A77-4260-A630-3DAC8191C923}" type="parTrans" cxnId="{91263777-0F91-453E-B8A3-969AB9F528D3}">
      <dgm:prSet/>
      <dgm:spPr/>
      <dgm:t>
        <a:bodyPr/>
        <a:lstStyle/>
        <a:p>
          <a:endParaRPr lang="el-GR"/>
        </a:p>
      </dgm:t>
    </dgm:pt>
    <dgm:pt modelId="{3F13AEA3-E19E-4771-90CB-EFD54684C8FE}" type="sibTrans" cxnId="{91263777-0F91-453E-B8A3-969AB9F528D3}">
      <dgm:prSet/>
      <dgm:spPr/>
      <dgm:t>
        <a:bodyPr/>
        <a:lstStyle/>
        <a:p>
          <a:endParaRPr lang="el-GR"/>
        </a:p>
      </dgm:t>
    </dgm:pt>
    <dgm:pt modelId="{EE5844CD-E1B1-4526-BDCB-6E5F84797D51}">
      <dgm:prSet phldrT="[Κείμενο]" custT="1"/>
      <dgm:spPr/>
      <dgm:t>
        <a:bodyPr/>
        <a:lstStyle/>
        <a:p>
          <a:r>
            <a:rPr lang="el-GR" sz="2400" dirty="0" err="1" smtClean="0"/>
            <a:t>κρυφογενείς</a:t>
          </a:r>
          <a:endParaRPr lang="el-GR" sz="2400" dirty="0"/>
        </a:p>
      </dgm:t>
    </dgm:pt>
    <dgm:pt modelId="{214221D8-B9E7-4878-90C7-52A84614D247}" type="parTrans" cxnId="{A1067DEA-0ADA-4C52-ACC3-AAF4E4D3CA31}">
      <dgm:prSet/>
      <dgm:spPr/>
      <dgm:t>
        <a:bodyPr/>
        <a:lstStyle/>
        <a:p>
          <a:endParaRPr lang="el-GR"/>
        </a:p>
      </dgm:t>
    </dgm:pt>
    <dgm:pt modelId="{E1A09A92-011E-4616-A5A2-46AD48C65D01}" type="sibTrans" cxnId="{A1067DEA-0ADA-4C52-ACC3-AAF4E4D3CA31}">
      <dgm:prSet/>
      <dgm:spPr/>
      <dgm:t>
        <a:bodyPr/>
        <a:lstStyle/>
        <a:p>
          <a:endParaRPr lang="el-GR"/>
        </a:p>
      </dgm:t>
    </dgm:pt>
    <dgm:pt modelId="{F2A5E1CF-5856-41CB-9AFE-105B029F097F}" type="pres">
      <dgm:prSet presAssocID="{94DB2FF8-1BB7-4941-B425-71F3A1E743E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5D0E8C04-EF00-4D90-8C78-3C60B7995600}" type="pres">
      <dgm:prSet presAssocID="{310AAA45-5F3C-44D4-83E8-703EF22FF9DD}" presName="singleCycle" presStyleCnt="0"/>
      <dgm:spPr/>
    </dgm:pt>
    <dgm:pt modelId="{FD25B4BB-2486-4B2A-9450-02FC57D50D08}" type="pres">
      <dgm:prSet presAssocID="{310AAA45-5F3C-44D4-83E8-703EF22FF9DD}" presName="singleCenter" presStyleLbl="node1" presStyleIdx="0" presStyleCnt="4" custScaleX="255025" custScaleY="147697">
        <dgm:presLayoutVars>
          <dgm:chMax val="7"/>
          <dgm:chPref val="7"/>
        </dgm:presLayoutVars>
      </dgm:prSet>
      <dgm:spPr/>
      <dgm:t>
        <a:bodyPr/>
        <a:lstStyle/>
        <a:p>
          <a:endParaRPr lang="el-GR"/>
        </a:p>
      </dgm:t>
    </dgm:pt>
    <dgm:pt modelId="{36AAC1EC-4F66-45E4-8C88-505394F2528D}" type="pres">
      <dgm:prSet presAssocID="{285F5F84-4E2B-4A92-9197-68C5E4E0D297}" presName="Name56" presStyleLbl="parChTrans1D2" presStyleIdx="0" presStyleCnt="3"/>
      <dgm:spPr/>
      <dgm:t>
        <a:bodyPr/>
        <a:lstStyle/>
        <a:p>
          <a:endParaRPr lang="el-GR"/>
        </a:p>
      </dgm:t>
    </dgm:pt>
    <dgm:pt modelId="{26B7BE59-9F6F-4F0E-8656-F9D7F562D660}" type="pres">
      <dgm:prSet presAssocID="{846C0637-AE77-45B4-A7A6-4801C9CECA60}" presName="text0" presStyleLbl="node1" presStyleIdx="1" presStyleCnt="4" custScaleX="45800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0E8AC1E-DAE4-4C79-85DB-422496A5507C}" type="pres">
      <dgm:prSet presAssocID="{BCF3F0F6-8A77-4260-A630-3DAC8191C923}" presName="Name56" presStyleLbl="parChTrans1D2" presStyleIdx="1" presStyleCnt="3"/>
      <dgm:spPr/>
      <dgm:t>
        <a:bodyPr/>
        <a:lstStyle/>
        <a:p>
          <a:endParaRPr lang="el-GR"/>
        </a:p>
      </dgm:t>
    </dgm:pt>
    <dgm:pt modelId="{A7CC8250-91BF-4C94-AAB8-09786A6595DC}" type="pres">
      <dgm:prSet presAssocID="{C594BB5F-9DDC-480C-BDC5-3A3964739361}" presName="text0" presStyleLbl="node1" presStyleIdx="2" presStyleCnt="4" custScaleX="482801" custRadScaleRad="226402" custRadScaleInc="-2298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CE1B4B3-A6BA-4351-ACD3-069CFE9F955D}" type="pres">
      <dgm:prSet presAssocID="{214221D8-B9E7-4878-90C7-52A84614D247}" presName="Name56" presStyleLbl="parChTrans1D2" presStyleIdx="2" presStyleCnt="3"/>
      <dgm:spPr/>
      <dgm:t>
        <a:bodyPr/>
        <a:lstStyle/>
        <a:p>
          <a:endParaRPr lang="el-GR"/>
        </a:p>
      </dgm:t>
    </dgm:pt>
    <dgm:pt modelId="{37E5D772-00F5-4A44-A70D-0603F7585D2D}" type="pres">
      <dgm:prSet presAssocID="{EE5844CD-E1B1-4526-BDCB-6E5F84797D51}" presName="text0" presStyleLbl="node1" presStyleIdx="3" presStyleCnt="4" custScaleX="470092" custRadScaleRad="220149" custRadScaleInc="2219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35A7236-AFF3-4AC9-BAAC-7DA568492DC5}" type="presOf" srcId="{285F5F84-4E2B-4A92-9197-68C5E4E0D297}" destId="{36AAC1EC-4F66-45E4-8C88-505394F2528D}" srcOrd="0" destOrd="0" presId="urn:microsoft.com/office/officeart/2008/layout/RadialCluster"/>
    <dgm:cxn modelId="{2AAEE037-5704-48F6-8F13-461038914A03}" type="presOf" srcId="{C594BB5F-9DDC-480C-BDC5-3A3964739361}" destId="{A7CC8250-91BF-4C94-AAB8-09786A6595DC}" srcOrd="0" destOrd="0" presId="urn:microsoft.com/office/officeart/2008/layout/RadialCluster"/>
    <dgm:cxn modelId="{A1067DEA-0ADA-4C52-ACC3-AAF4E4D3CA31}" srcId="{310AAA45-5F3C-44D4-83E8-703EF22FF9DD}" destId="{EE5844CD-E1B1-4526-BDCB-6E5F84797D51}" srcOrd="2" destOrd="0" parTransId="{214221D8-B9E7-4878-90C7-52A84614D247}" sibTransId="{E1A09A92-011E-4616-A5A2-46AD48C65D01}"/>
    <dgm:cxn modelId="{A259CAC5-83B8-4D19-83A2-2AC1FB5586F6}" type="presOf" srcId="{310AAA45-5F3C-44D4-83E8-703EF22FF9DD}" destId="{FD25B4BB-2486-4B2A-9450-02FC57D50D08}" srcOrd="0" destOrd="0" presId="urn:microsoft.com/office/officeart/2008/layout/RadialCluster"/>
    <dgm:cxn modelId="{2F2E36EC-9802-4FA9-847C-5E148D57BD26}" type="presOf" srcId="{BCF3F0F6-8A77-4260-A630-3DAC8191C923}" destId="{30E8AC1E-DAE4-4C79-85DB-422496A5507C}" srcOrd="0" destOrd="0" presId="urn:microsoft.com/office/officeart/2008/layout/RadialCluster"/>
    <dgm:cxn modelId="{F2711A38-EAF9-457D-8360-AEE08FE5276E}" type="presOf" srcId="{EE5844CD-E1B1-4526-BDCB-6E5F84797D51}" destId="{37E5D772-00F5-4A44-A70D-0603F7585D2D}" srcOrd="0" destOrd="0" presId="urn:microsoft.com/office/officeart/2008/layout/RadialCluster"/>
    <dgm:cxn modelId="{3BD1405D-B50A-4F10-AB3E-AA71E88DB3C8}" srcId="{94DB2FF8-1BB7-4941-B425-71F3A1E743EF}" destId="{310AAA45-5F3C-44D4-83E8-703EF22FF9DD}" srcOrd="0" destOrd="0" parTransId="{0715C103-C265-41BA-AA6C-2A2FB063753E}" sibTransId="{B26C0DE4-84EA-48A5-9E4A-74447B671212}"/>
    <dgm:cxn modelId="{AD02913E-F2BF-45F8-BF59-BB84B7E5F898}" type="presOf" srcId="{846C0637-AE77-45B4-A7A6-4801C9CECA60}" destId="{26B7BE59-9F6F-4F0E-8656-F9D7F562D660}" srcOrd="0" destOrd="0" presId="urn:microsoft.com/office/officeart/2008/layout/RadialCluster"/>
    <dgm:cxn modelId="{03B66A37-AF84-4F35-AEBD-706CC436F953}" type="presOf" srcId="{214221D8-B9E7-4878-90C7-52A84614D247}" destId="{ECE1B4B3-A6BA-4351-ACD3-069CFE9F955D}" srcOrd="0" destOrd="0" presId="urn:microsoft.com/office/officeart/2008/layout/RadialCluster"/>
    <dgm:cxn modelId="{637A7969-A17C-4106-9626-609F234C0C5A}" srcId="{310AAA45-5F3C-44D4-83E8-703EF22FF9DD}" destId="{846C0637-AE77-45B4-A7A6-4801C9CECA60}" srcOrd="0" destOrd="0" parTransId="{285F5F84-4E2B-4A92-9197-68C5E4E0D297}" sibTransId="{D729CDFA-095C-4361-B401-35749FE88DDB}"/>
    <dgm:cxn modelId="{91263777-0F91-453E-B8A3-969AB9F528D3}" srcId="{310AAA45-5F3C-44D4-83E8-703EF22FF9DD}" destId="{C594BB5F-9DDC-480C-BDC5-3A3964739361}" srcOrd="1" destOrd="0" parTransId="{BCF3F0F6-8A77-4260-A630-3DAC8191C923}" sibTransId="{3F13AEA3-E19E-4771-90CB-EFD54684C8FE}"/>
    <dgm:cxn modelId="{02E9E02A-6EB8-4620-85E1-1228B690C51E}" type="presOf" srcId="{94DB2FF8-1BB7-4941-B425-71F3A1E743EF}" destId="{F2A5E1CF-5856-41CB-9AFE-105B029F097F}" srcOrd="0" destOrd="0" presId="urn:microsoft.com/office/officeart/2008/layout/RadialCluster"/>
    <dgm:cxn modelId="{93489116-719E-48B2-ACCA-3ABC352E510F}" type="presParOf" srcId="{F2A5E1CF-5856-41CB-9AFE-105B029F097F}" destId="{5D0E8C04-EF00-4D90-8C78-3C60B7995600}" srcOrd="0" destOrd="0" presId="urn:microsoft.com/office/officeart/2008/layout/RadialCluster"/>
    <dgm:cxn modelId="{257E5558-5317-43AB-A254-1B088B26C597}" type="presParOf" srcId="{5D0E8C04-EF00-4D90-8C78-3C60B7995600}" destId="{FD25B4BB-2486-4B2A-9450-02FC57D50D08}" srcOrd="0" destOrd="0" presId="urn:microsoft.com/office/officeart/2008/layout/RadialCluster"/>
    <dgm:cxn modelId="{E4D9DAE4-1E33-44CE-98E6-D02EE6CFE8D6}" type="presParOf" srcId="{5D0E8C04-EF00-4D90-8C78-3C60B7995600}" destId="{36AAC1EC-4F66-45E4-8C88-505394F2528D}" srcOrd="1" destOrd="0" presId="urn:microsoft.com/office/officeart/2008/layout/RadialCluster"/>
    <dgm:cxn modelId="{3E6459DA-7D97-49AD-A844-82FB20FD4AA4}" type="presParOf" srcId="{5D0E8C04-EF00-4D90-8C78-3C60B7995600}" destId="{26B7BE59-9F6F-4F0E-8656-F9D7F562D660}" srcOrd="2" destOrd="0" presId="urn:microsoft.com/office/officeart/2008/layout/RadialCluster"/>
    <dgm:cxn modelId="{3386D57C-209F-4029-9FD0-BABAE3C2AE32}" type="presParOf" srcId="{5D0E8C04-EF00-4D90-8C78-3C60B7995600}" destId="{30E8AC1E-DAE4-4C79-85DB-422496A5507C}" srcOrd="3" destOrd="0" presId="urn:microsoft.com/office/officeart/2008/layout/RadialCluster"/>
    <dgm:cxn modelId="{B4228EDF-C680-4059-9225-664D73E78935}" type="presParOf" srcId="{5D0E8C04-EF00-4D90-8C78-3C60B7995600}" destId="{A7CC8250-91BF-4C94-AAB8-09786A6595DC}" srcOrd="4" destOrd="0" presId="urn:microsoft.com/office/officeart/2008/layout/RadialCluster"/>
    <dgm:cxn modelId="{5743FFF5-B8C1-457E-8970-6347657BFB62}" type="presParOf" srcId="{5D0E8C04-EF00-4D90-8C78-3C60B7995600}" destId="{ECE1B4B3-A6BA-4351-ACD3-069CFE9F955D}" srcOrd="5" destOrd="0" presId="urn:microsoft.com/office/officeart/2008/layout/RadialCluster"/>
    <dgm:cxn modelId="{1E2B428E-A229-455A-B6B9-0ED3C1597D3A}" type="presParOf" srcId="{5D0E8C04-EF00-4D90-8C78-3C60B7995600}" destId="{37E5D772-00F5-4A44-A70D-0603F7585D2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5E3866-A0E4-4B79-A5F6-C2EE78992CDE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4825B56-47EA-4ECC-8BEA-049217A39F68}">
      <dgm:prSet phldrT="[Κείμενο]" custT="1"/>
      <dgm:spPr/>
      <dgm:t>
        <a:bodyPr/>
        <a:lstStyle/>
        <a:p>
          <a:r>
            <a:rPr lang="el-GR" sz="2000" b="1" u="sng" dirty="0" smtClean="0"/>
            <a:t>Τα πλεονεκτήματα</a:t>
          </a:r>
          <a:endParaRPr lang="el-GR" sz="2000" b="1" u="sng" dirty="0"/>
        </a:p>
      </dgm:t>
    </dgm:pt>
    <dgm:pt modelId="{50C0CA74-0BE0-47F2-8402-808BF025CA61}" type="parTrans" cxnId="{1FAD9DE7-60F2-4A52-9843-0A5FC073E551}">
      <dgm:prSet/>
      <dgm:spPr/>
      <dgm:t>
        <a:bodyPr/>
        <a:lstStyle/>
        <a:p>
          <a:endParaRPr lang="el-GR"/>
        </a:p>
      </dgm:t>
    </dgm:pt>
    <dgm:pt modelId="{45928C8F-B37C-4ADF-9F39-922E29370253}" type="sibTrans" cxnId="{1FAD9DE7-60F2-4A52-9843-0A5FC073E551}">
      <dgm:prSet/>
      <dgm:spPr/>
      <dgm:t>
        <a:bodyPr/>
        <a:lstStyle/>
        <a:p>
          <a:endParaRPr lang="el-GR"/>
        </a:p>
      </dgm:t>
    </dgm:pt>
    <dgm:pt modelId="{18130990-FF66-4B7D-9B8A-5767716437A3}">
      <dgm:prSet phldrT="[Κείμενο]" custT="1"/>
      <dgm:spPr/>
      <dgm:t>
        <a:bodyPr/>
        <a:lstStyle/>
        <a:p>
          <a:r>
            <a:rPr lang="el-GR" sz="2800" dirty="0" smtClean="0"/>
            <a:t>Πολλές λεπτομέρειες</a:t>
          </a:r>
          <a:endParaRPr lang="el-GR" sz="2800" dirty="0"/>
        </a:p>
      </dgm:t>
    </dgm:pt>
    <dgm:pt modelId="{27FBF82C-5A3D-4C18-9DDF-885A4B48E714}" type="parTrans" cxnId="{808027BE-2107-40D8-B507-87B3A6975B6B}">
      <dgm:prSet/>
      <dgm:spPr/>
      <dgm:t>
        <a:bodyPr/>
        <a:lstStyle/>
        <a:p>
          <a:endParaRPr lang="el-GR"/>
        </a:p>
      </dgm:t>
    </dgm:pt>
    <dgm:pt modelId="{64F1BE60-6547-4652-A89C-DE5EE188DF63}" type="sibTrans" cxnId="{808027BE-2107-40D8-B507-87B3A6975B6B}">
      <dgm:prSet/>
      <dgm:spPr/>
      <dgm:t>
        <a:bodyPr/>
        <a:lstStyle/>
        <a:p>
          <a:endParaRPr lang="el-GR"/>
        </a:p>
      </dgm:t>
    </dgm:pt>
    <dgm:pt modelId="{525CA806-85C9-48CC-BFA5-4D9FC747315F}">
      <dgm:prSet phldrT="[Κείμενο]" custT="1"/>
      <dgm:spPr/>
      <dgm:t>
        <a:bodyPr/>
        <a:lstStyle/>
        <a:p>
          <a:r>
            <a:rPr lang="el-GR" sz="2400" dirty="0" smtClean="0"/>
            <a:t>διαφοροποιήσεις</a:t>
          </a:r>
          <a:endParaRPr lang="el-GR" sz="2400" dirty="0"/>
        </a:p>
      </dgm:t>
    </dgm:pt>
    <dgm:pt modelId="{8565B321-4738-49C8-93AF-694F4B067533}" type="parTrans" cxnId="{BF31F348-1E3D-48D7-AE3A-F66649A9E114}">
      <dgm:prSet/>
      <dgm:spPr/>
      <dgm:t>
        <a:bodyPr/>
        <a:lstStyle/>
        <a:p>
          <a:endParaRPr lang="el-GR"/>
        </a:p>
      </dgm:t>
    </dgm:pt>
    <dgm:pt modelId="{1EF9EC32-07B4-4EB2-A767-38ECB4DCDAC8}" type="sibTrans" cxnId="{BF31F348-1E3D-48D7-AE3A-F66649A9E114}">
      <dgm:prSet/>
      <dgm:spPr/>
      <dgm:t>
        <a:bodyPr/>
        <a:lstStyle/>
        <a:p>
          <a:endParaRPr lang="el-GR"/>
        </a:p>
      </dgm:t>
    </dgm:pt>
    <dgm:pt modelId="{A887256A-9F7A-4CD1-AE06-AA5BE385166E}">
      <dgm:prSet phldrT="[Κείμενο]" custT="1"/>
      <dgm:spPr/>
      <dgm:t>
        <a:bodyPr/>
        <a:lstStyle/>
        <a:p>
          <a:r>
            <a:rPr lang="el-GR" sz="2800" dirty="0" smtClean="0"/>
            <a:t>Πληθώρα πληροφοριών</a:t>
          </a:r>
          <a:endParaRPr lang="el-GR" sz="2800" dirty="0"/>
        </a:p>
      </dgm:t>
    </dgm:pt>
    <dgm:pt modelId="{55102D97-F89E-4825-B57B-B3464A8B323F}" type="parTrans" cxnId="{F866321B-F157-4E0A-929E-4A4B3ACB1A36}">
      <dgm:prSet/>
      <dgm:spPr/>
      <dgm:t>
        <a:bodyPr/>
        <a:lstStyle/>
        <a:p>
          <a:endParaRPr lang="el-GR"/>
        </a:p>
      </dgm:t>
    </dgm:pt>
    <dgm:pt modelId="{740A87A9-A159-4073-B765-06982B150812}" type="sibTrans" cxnId="{F866321B-F157-4E0A-929E-4A4B3ACB1A36}">
      <dgm:prSet/>
      <dgm:spPr/>
      <dgm:t>
        <a:bodyPr/>
        <a:lstStyle/>
        <a:p>
          <a:endParaRPr lang="el-GR"/>
        </a:p>
      </dgm:t>
    </dgm:pt>
    <dgm:pt modelId="{74C88AC0-F99B-4632-A1E2-C66906535EBC}" type="pres">
      <dgm:prSet presAssocID="{065E3866-A0E4-4B79-A5F6-C2EE78992CD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F9097D19-CA72-446A-9EA7-CC940FA948AD}" type="pres">
      <dgm:prSet presAssocID="{14825B56-47EA-4ECC-8BEA-049217A39F68}" presName="centerShape" presStyleLbl="node0" presStyleIdx="0" presStyleCnt="1" custScaleX="161085" custScaleY="140550"/>
      <dgm:spPr/>
      <dgm:t>
        <a:bodyPr/>
        <a:lstStyle/>
        <a:p>
          <a:endParaRPr lang="el-GR"/>
        </a:p>
      </dgm:t>
    </dgm:pt>
    <dgm:pt modelId="{831064E9-8E8E-4802-A5F8-E047333978F9}" type="pres">
      <dgm:prSet presAssocID="{27FBF82C-5A3D-4C18-9DDF-885A4B48E714}" presName="Name9" presStyleLbl="parChTrans1D2" presStyleIdx="0" presStyleCnt="3"/>
      <dgm:spPr/>
      <dgm:t>
        <a:bodyPr/>
        <a:lstStyle/>
        <a:p>
          <a:endParaRPr lang="el-GR"/>
        </a:p>
      </dgm:t>
    </dgm:pt>
    <dgm:pt modelId="{CA71866E-0418-414A-9200-8C1D0640A503}" type="pres">
      <dgm:prSet presAssocID="{27FBF82C-5A3D-4C18-9DDF-885A4B48E714}" presName="connTx" presStyleLbl="parChTrans1D2" presStyleIdx="0" presStyleCnt="3"/>
      <dgm:spPr/>
      <dgm:t>
        <a:bodyPr/>
        <a:lstStyle/>
        <a:p>
          <a:endParaRPr lang="el-GR"/>
        </a:p>
      </dgm:t>
    </dgm:pt>
    <dgm:pt modelId="{68FF2A0A-D21C-4DC0-BF4C-AD04B0F52949}" type="pres">
      <dgm:prSet presAssocID="{18130990-FF66-4B7D-9B8A-5767716437A3}" presName="node" presStyleLbl="node1" presStyleIdx="0" presStyleCnt="3" custScaleX="20806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F8F7530-0B67-4FCB-8DD1-5D2518F11825}" type="pres">
      <dgm:prSet presAssocID="{8565B321-4738-49C8-93AF-694F4B067533}" presName="Name9" presStyleLbl="parChTrans1D2" presStyleIdx="1" presStyleCnt="3"/>
      <dgm:spPr/>
      <dgm:t>
        <a:bodyPr/>
        <a:lstStyle/>
        <a:p>
          <a:endParaRPr lang="el-GR"/>
        </a:p>
      </dgm:t>
    </dgm:pt>
    <dgm:pt modelId="{BA81EBA0-2060-4B56-8AC7-60F35E7FD7EC}" type="pres">
      <dgm:prSet presAssocID="{8565B321-4738-49C8-93AF-694F4B067533}" presName="connTx" presStyleLbl="parChTrans1D2" presStyleIdx="1" presStyleCnt="3"/>
      <dgm:spPr/>
      <dgm:t>
        <a:bodyPr/>
        <a:lstStyle/>
        <a:p>
          <a:endParaRPr lang="el-GR"/>
        </a:p>
      </dgm:t>
    </dgm:pt>
    <dgm:pt modelId="{81BC32A9-7754-4C14-9D82-CD796BEBF749}" type="pres">
      <dgm:prSet presAssocID="{525CA806-85C9-48CC-BFA5-4D9FC747315F}" presName="node" presStyleLbl="node1" presStyleIdx="1" presStyleCnt="3" custScaleX="213498" custRadScaleRad="146654" custRadScaleInc="-1699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B5DD3E8-497B-43F8-8E85-D1E1DA780318}" type="pres">
      <dgm:prSet presAssocID="{55102D97-F89E-4825-B57B-B3464A8B323F}" presName="Name9" presStyleLbl="parChTrans1D2" presStyleIdx="2" presStyleCnt="3"/>
      <dgm:spPr/>
      <dgm:t>
        <a:bodyPr/>
        <a:lstStyle/>
        <a:p>
          <a:endParaRPr lang="el-GR"/>
        </a:p>
      </dgm:t>
    </dgm:pt>
    <dgm:pt modelId="{299146C5-95FE-4832-8907-15C4A656DA70}" type="pres">
      <dgm:prSet presAssocID="{55102D97-F89E-4825-B57B-B3464A8B323F}" presName="connTx" presStyleLbl="parChTrans1D2" presStyleIdx="2" presStyleCnt="3"/>
      <dgm:spPr/>
      <dgm:t>
        <a:bodyPr/>
        <a:lstStyle/>
        <a:p>
          <a:endParaRPr lang="el-GR"/>
        </a:p>
      </dgm:t>
    </dgm:pt>
    <dgm:pt modelId="{298B5075-3045-474A-9BC1-C9BC52D9E2D7}" type="pres">
      <dgm:prSet presAssocID="{A887256A-9F7A-4CD1-AE06-AA5BE385166E}" presName="node" presStyleLbl="node1" presStyleIdx="2" presStyleCnt="3" custScaleX="225186" custRadScaleRad="149737" custRadScaleInc="177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0FF72C4-933E-4238-A271-25F8EA53548E}" type="presOf" srcId="{55102D97-F89E-4825-B57B-B3464A8B323F}" destId="{299146C5-95FE-4832-8907-15C4A656DA70}" srcOrd="1" destOrd="0" presId="urn:microsoft.com/office/officeart/2005/8/layout/radial1"/>
    <dgm:cxn modelId="{C41CBC48-8EF6-424F-BEF8-0D5F83DC5066}" type="presOf" srcId="{A887256A-9F7A-4CD1-AE06-AA5BE385166E}" destId="{298B5075-3045-474A-9BC1-C9BC52D9E2D7}" srcOrd="0" destOrd="0" presId="urn:microsoft.com/office/officeart/2005/8/layout/radial1"/>
    <dgm:cxn modelId="{9D394ACB-0095-4F87-84C7-13BC1D6955BD}" type="presOf" srcId="{27FBF82C-5A3D-4C18-9DDF-885A4B48E714}" destId="{831064E9-8E8E-4802-A5F8-E047333978F9}" srcOrd="0" destOrd="0" presId="urn:microsoft.com/office/officeart/2005/8/layout/radial1"/>
    <dgm:cxn modelId="{705A53F5-48E9-4056-9D75-E461A8A597D8}" type="presOf" srcId="{55102D97-F89E-4825-B57B-B3464A8B323F}" destId="{8B5DD3E8-497B-43F8-8E85-D1E1DA780318}" srcOrd="0" destOrd="0" presId="urn:microsoft.com/office/officeart/2005/8/layout/radial1"/>
    <dgm:cxn modelId="{1FAD9DE7-60F2-4A52-9843-0A5FC073E551}" srcId="{065E3866-A0E4-4B79-A5F6-C2EE78992CDE}" destId="{14825B56-47EA-4ECC-8BEA-049217A39F68}" srcOrd="0" destOrd="0" parTransId="{50C0CA74-0BE0-47F2-8402-808BF025CA61}" sibTransId="{45928C8F-B37C-4ADF-9F39-922E29370253}"/>
    <dgm:cxn modelId="{BF31F348-1E3D-48D7-AE3A-F66649A9E114}" srcId="{14825B56-47EA-4ECC-8BEA-049217A39F68}" destId="{525CA806-85C9-48CC-BFA5-4D9FC747315F}" srcOrd="1" destOrd="0" parTransId="{8565B321-4738-49C8-93AF-694F4B067533}" sibTransId="{1EF9EC32-07B4-4EB2-A767-38ECB4DCDAC8}"/>
    <dgm:cxn modelId="{A5EC219F-B49A-48BA-9797-7DFD0004BC39}" type="presOf" srcId="{8565B321-4738-49C8-93AF-694F4B067533}" destId="{BA81EBA0-2060-4B56-8AC7-60F35E7FD7EC}" srcOrd="1" destOrd="0" presId="urn:microsoft.com/office/officeart/2005/8/layout/radial1"/>
    <dgm:cxn modelId="{F6CBCA74-8E83-4A9A-BD37-24EEC04F2B3F}" type="presOf" srcId="{27FBF82C-5A3D-4C18-9DDF-885A4B48E714}" destId="{CA71866E-0418-414A-9200-8C1D0640A503}" srcOrd="1" destOrd="0" presId="urn:microsoft.com/office/officeart/2005/8/layout/radial1"/>
    <dgm:cxn modelId="{6473DB1B-6375-4789-9CC3-14040FA5381C}" type="presOf" srcId="{8565B321-4738-49C8-93AF-694F4B067533}" destId="{FF8F7530-0B67-4FCB-8DD1-5D2518F11825}" srcOrd="0" destOrd="0" presId="urn:microsoft.com/office/officeart/2005/8/layout/radial1"/>
    <dgm:cxn modelId="{C2AE680D-5918-4F0C-A715-B385D751FBB5}" type="presOf" srcId="{525CA806-85C9-48CC-BFA5-4D9FC747315F}" destId="{81BC32A9-7754-4C14-9D82-CD796BEBF749}" srcOrd="0" destOrd="0" presId="urn:microsoft.com/office/officeart/2005/8/layout/radial1"/>
    <dgm:cxn modelId="{F866321B-F157-4E0A-929E-4A4B3ACB1A36}" srcId="{14825B56-47EA-4ECC-8BEA-049217A39F68}" destId="{A887256A-9F7A-4CD1-AE06-AA5BE385166E}" srcOrd="2" destOrd="0" parTransId="{55102D97-F89E-4825-B57B-B3464A8B323F}" sibTransId="{740A87A9-A159-4073-B765-06982B150812}"/>
    <dgm:cxn modelId="{808027BE-2107-40D8-B507-87B3A6975B6B}" srcId="{14825B56-47EA-4ECC-8BEA-049217A39F68}" destId="{18130990-FF66-4B7D-9B8A-5767716437A3}" srcOrd="0" destOrd="0" parTransId="{27FBF82C-5A3D-4C18-9DDF-885A4B48E714}" sibTransId="{64F1BE60-6547-4652-A89C-DE5EE188DF63}"/>
    <dgm:cxn modelId="{D98562E3-5279-4B2F-9814-FAD3B42B7A3F}" type="presOf" srcId="{065E3866-A0E4-4B79-A5F6-C2EE78992CDE}" destId="{74C88AC0-F99B-4632-A1E2-C66906535EBC}" srcOrd="0" destOrd="0" presId="urn:microsoft.com/office/officeart/2005/8/layout/radial1"/>
    <dgm:cxn modelId="{0A812970-9C97-4671-A838-0C3734C221F5}" type="presOf" srcId="{18130990-FF66-4B7D-9B8A-5767716437A3}" destId="{68FF2A0A-D21C-4DC0-BF4C-AD04B0F52949}" srcOrd="0" destOrd="0" presId="urn:microsoft.com/office/officeart/2005/8/layout/radial1"/>
    <dgm:cxn modelId="{B2FCE765-A79A-4A99-8E81-C41CE2B91AB2}" type="presOf" srcId="{14825B56-47EA-4ECC-8BEA-049217A39F68}" destId="{F9097D19-CA72-446A-9EA7-CC940FA948AD}" srcOrd="0" destOrd="0" presId="urn:microsoft.com/office/officeart/2005/8/layout/radial1"/>
    <dgm:cxn modelId="{148C9E4C-3F4A-46C5-8C6D-24DDC5F949D1}" type="presParOf" srcId="{74C88AC0-F99B-4632-A1E2-C66906535EBC}" destId="{F9097D19-CA72-446A-9EA7-CC940FA948AD}" srcOrd="0" destOrd="0" presId="urn:microsoft.com/office/officeart/2005/8/layout/radial1"/>
    <dgm:cxn modelId="{B826B2C7-30C5-454D-B303-C69226A65EF7}" type="presParOf" srcId="{74C88AC0-F99B-4632-A1E2-C66906535EBC}" destId="{831064E9-8E8E-4802-A5F8-E047333978F9}" srcOrd="1" destOrd="0" presId="urn:microsoft.com/office/officeart/2005/8/layout/radial1"/>
    <dgm:cxn modelId="{DB5FE35B-363B-430D-87D0-3A1A58E0CE0F}" type="presParOf" srcId="{831064E9-8E8E-4802-A5F8-E047333978F9}" destId="{CA71866E-0418-414A-9200-8C1D0640A503}" srcOrd="0" destOrd="0" presId="urn:microsoft.com/office/officeart/2005/8/layout/radial1"/>
    <dgm:cxn modelId="{A6F16EFD-95C7-4DFB-84FB-C85484030C0A}" type="presParOf" srcId="{74C88AC0-F99B-4632-A1E2-C66906535EBC}" destId="{68FF2A0A-D21C-4DC0-BF4C-AD04B0F52949}" srcOrd="2" destOrd="0" presId="urn:microsoft.com/office/officeart/2005/8/layout/radial1"/>
    <dgm:cxn modelId="{0CE6C379-9F0F-4E8C-AB21-2D95B91A2DA6}" type="presParOf" srcId="{74C88AC0-F99B-4632-A1E2-C66906535EBC}" destId="{FF8F7530-0B67-4FCB-8DD1-5D2518F11825}" srcOrd="3" destOrd="0" presId="urn:microsoft.com/office/officeart/2005/8/layout/radial1"/>
    <dgm:cxn modelId="{E0407A39-3D26-401F-90B4-FCB113DB43C6}" type="presParOf" srcId="{FF8F7530-0B67-4FCB-8DD1-5D2518F11825}" destId="{BA81EBA0-2060-4B56-8AC7-60F35E7FD7EC}" srcOrd="0" destOrd="0" presId="urn:microsoft.com/office/officeart/2005/8/layout/radial1"/>
    <dgm:cxn modelId="{5D35B5DF-F32D-4D5B-AE73-F77C3E7A18B8}" type="presParOf" srcId="{74C88AC0-F99B-4632-A1E2-C66906535EBC}" destId="{81BC32A9-7754-4C14-9D82-CD796BEBF749}" srcOrd="4" destOrd="0" presId="urn:microsoft.com/office/officeart/2005/8/layout/radial1"/>
    <dgm:cxn modelId="{1C328F19-A968-4BEA-91B1-331ED5695CC3}" type="presParOf" srcId="{74C88AC0-F99B-4632-A1E2-C66906535EBC}" destId="{8B5DD3E8-497B-43F8-8E85-D1E1DA780318}" srcOrd="5" destOrd="0" presId="urn:microsoft.com/office/officeart/2005/8/layout/radial1"/>
    <dgm:cxn modelId="{A52330FC-ED2A-40E3-AC44-69EA984A9C95}" type="presParOf" srcId="{8B5DD3E8-497B-43F8-8E85-D1E1DA780318}" destId="{299146C5-95FE-4832-8907-15C4A656DA70}" srcOrd="0" destOrd="0" presId="urn:microsoft.com/office/officeart/2005/8/layout/radial1"/>
    <dgm:cxn modelId="{D4DC2BF7-9226-4BD6-9D15-D0A393A058FC}" type="presParOf" srcId="{74C88AC0-F99B-4632-A1E2-C66906535EBC}" destId="{298B5075-3045-474A-9BC1-C9BC52D9E2D7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03D8A3-B766-4B9A-8C34-55C04D2959E4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0B820BFE-A9E8-4AA0-87A4-C01D88AD7BB6}">
      <dgm:prSet phldrT="[Κείμενο]"/>
      <dgm:spPr/>
      <dgm:t>
        <a:bodyPr/>
        <a:lstStyle/>
        <a:p>
          <a:r>
            <a:rPr lang="el-GR" dirty="0" smtClean="0"/>
            <a:t>Τα μειονεκτήματα</a:t>
          </a:r>
          <a:endParaRPr lang="el-GR" dirty="0"/>
        </a:p>
      </dgm:t>
    </dgm:pt>
    <dgm:pt modelId="{6D9A0DA0-6BC1-44A4-8456-97EB3B5F4421}" type="parTrans" cxnId="{DE1E6627-40CF-4A93-B012-42C3DE72702C}">
      <dgm:prSet/>
      <dgm:spPr/>
      <dgm:t>
        <a:bodyPr/>
        <a:lstStyle/>
        <a:p>
          <a:endParaRPr lang="el-GR"/>
        </a:p>
      </dgm:t>
    </dgm:pt>
    <dgm:pt modelId="{63B77823-114A-402A-889F-7E277BA941C6}" type="sibTrans" cxnId="{DE1E6627-40CF-4A93-B012-42C3DE72702C}">
      <dgm:prSet/>
      <dgm:spPr/>
      <dgm:t>
        <a:bodyPr/>
        <a:lstStyle/>
        <a:p>
          <a:endParaRPr lang="el-GR"/>
        </a:p>
      </dgm:t>
    </dgm:pt>
    <dgm:pt modelId="{BBCEBBA0-6A52-4FFF-A0DD-BD682D86BCFA}">
      <dgm:prSet phldrT="[Κείμενο]"/>
      <dgm:spPr/>
      <dgm:t>
        <a:bodyPr/>
        <a:lstStyle/>
        <a:p>
          <a:r>
            <a:rPr lang="el-GR" dirty="0" smtClean="0"/>
            <a:t>Περιορισμένος αριθμός συνεντεύξεων λόγω χρόνου</a:t>
          </a:r>
          <a:endParaRPr lang="el-GR" dirty="0"/>
        </a:p>
      </dgm:t>
    </dgm:pt>
    <dgm:pt modelId="{EBA317E5-EDA5-4DC7-949A-39437BB4F2BF}" type="parTrans" cxnId="{C88B68D3-FCCA-4E6B-ACF2-ABD4A0AD242D}">
      <dgm:prSet/>
      <dgm:spPr/>
      <dgm:t>
        <a:bodyPr/>
        <a:lstStyle/>
        <a:p>
          <a:endParaRPr lang="el-GR"/>
        </a:p>
      </dgm:t>
    </dgm:pt>
    <dgm:pt modelId="{071DA674-5D37-4486-A05B-07FA69820CD2}" type="sibTrans" cxnId="{C88B68D3-FCCA-4E6B-ACF2-ABD4A0AD242D}">
      <dgm:prSet/>
      <dgm:spPr/>
      <dgm:t>
        <a:bodyPr/>
        <a:lstStyle/>
        <a:p>
          <a:endParaRPr lang="el-GR"/>
        </a:p>
      </dgm:t>
    </dgm:pt>
    <dgm:pt modelId="{A2765154-6B90-443C-B842-D7F62651C84C}">
      <dgm:prSet phldrT="[Κείμενο]"/>
      <dgm:spPr/>
      <dgm:t>
        <a:bodyPr/>
        <a:lstStyle/>
        <a:p>
          <a:r>
            <a:rPr lang="el-GR" dirty="0" smtClean="0"/>
            <a:t>Μεγάλο το κόστος πληρωμής των ερευνητών</a:t>
          </a:r>
          <a:endParaRPr lang="el-GR" dirty="0"/>
        </a:p>
      </dgm:t>
    </dgm:pt>
    <dgm:pt modelId="{55A8B22D-6FB5-4847-921E-97785BB40975}" type="parTrans" cxnId="{55B486A9-D7AD-4EEA-97D2-4C775EFACD51}">
      <dgm:prSet/>
      <dgm:spPr/>
      <dgm:t>
        <a:bodyPr/>
        <a:lstStyle/>
        <a:p>
          <a:endParaRPr lang="el-GR"/>
        </a:p>
      </dgm:t>
    </dgm:pt>
    <dgm:pt modelId="{B5585AFA-EE5E-4E5A-AA08-7BF6A66D7DF1}" type="sibTrans" cxnId="{55B486A9-D7AD-4EEA-97D2-4C775EFACD51}">
      <dgm:prSet/>
      <dgm:spPr/>
      <dgm:t>
        <a:bodyPr/>
        <a:lstStyle/>
        <a:p>
          <a:endParaRPr lang="el-GR"/>
        </a:p>
      </dgm:t>
    </dgm:pt>
    <dgm:pt modelId="{5C215D2B-2355-4E49-94D3-BD14A6A0C4BD}">
      <dgm:prSet phldrT="[Κείμενο]"/>
      <dgm:spPr/>
      <dgm:t>
        <a:bodyPr/>
        <a:lstStyle/>
        <a:p>
          <a:r>
            <a:rPr lang="el-GR" dirty="0" smtClean="0"/>
            <a:t>Ερευνητές με απαραίτητα προσόντα και δεξιότητες</a:t>
          </a:r>
          <a:endParaRPr lang="el-GR" dirty="0"/>
        </a:p>
      </dgm:t>
    </dgm:pt>
    <dgm:pt modelId="{4704E3AB-E6CD-42A3-9222-1215E9534FE5}" type="parTrans" cxnId="{AF4FFE19-9C7A-423E-87B0-4B3AB341FAF7}">
      <dgm:prSet/>
      <dgm:spPr/>
      <dgm:t>
        <a:bodyPr/>
        <a:lstStyle/>
        <a:p>
          <a:endParaRPr lang="el-GR"/>
        </a:p>
      </dgm:t>
    </dgm:pt>
    <dgm:pt modelId="{024E33E2-C8F9-41CA-9562-D7EDB7900764}" type="sibTrans" cxnId="{AF4FFE19-9C7A-423E-87B0-4B3AB341FAF7}">
      <dgm:prSet/>
      <dgm:spPr/>
      <dgm:t>
        <a:bodyPr/>
        <a:lstStyle/>
        <a:p>
          <a:endParaRPr lang="el-GR"/>
        </a:p>
      </dgm:t>
    </dgm:pt>
    <dgm:pt modelId="{3B44F1E8-A32D-44D0-A434-9D463F322FB8}">
      <dgm:prSet phldrT="[Κείμενο]" custScaleX="203174" custScaleY="235289" custRadScaleRad="136064" custRadScaleInc="-86404"/>
      <dgm:spPr/>
      <dgm:t>
        <a:bodyPr/>
        <a:lstStyle/>
        <a:p>
          <a:endParaRPr lang="el-GR"/>
        </a:p>
      </dgm:t>
    </dgm:pt>
    <dgm:pt modelId="{BB4B4192-1BB5-4330-8BC3-AE064A468F36}" type="parTrans" cxnId="{7BDBC890-505D-4469-A946-87D22C659690}">
      <dgm:prSet/>
      <dgm:spPr/>
      <dgm:t>
        <a:bodyPr/>
        <a:lstStyle/>
        <a:p>
          <a:endParaRPr lang="el-GR"/>
        </a:p>
      </dgm:t>
    </dgm:pt>
    <dgm:pt modelId="{01B4C89C-373B-465D-95EF-3FB6B828D0CD}" type="sibTrans" cxnId="{7BDBC890-505D-4469-A946-87D22C659690}">
      <dgm:prSet/>
      <dgm:spPr/>
      <dgm:t>
        <a:bodyPr/>
        <a:lstStyle/>
        <a:p>
          <a:endParaRPr lang="el-GR"/>
        </a:p>
      </dgm:t>
    </dgm:pt>
    <dgm:pt modelId="{6F9374A5-1412-4CA4-B261-8807FD5A11BD}">
      <dgm:prSet custScaleX="203174" custScaleY="235289" custRadScaleRad="136064" custRadScaleInc="-86404"/>
      <dgm:spPr/>
      <dgm:t>
        <a:bodyPr/>
        <a:lstStyle/>
        <a:p>
          <a:endParaRPr lang="el-GR"/>
        </a:p>
      </dgm:t>
    </dgm:pt>
    <dgm:pt modelId="{DEBAB0CE-D849-4983-A7AC-CB2C782BB0B8}" type="parTrans" cxnId="{7F22FEEF-1A06-4124-8226-0ACF9858F17B}">
      <dgm:prSet/>
      <dgm:spPr/>
      <dgm:t>
        <a:bodyPr/>
        <a:lstStyle/>
        <a:p>
          <a:endParaRPr lang="el-GR"/>
        </a:p>
      </dgm:t>
    </dgm:pt>
    <dgm:pt modelId="{97C575D5-45F0-4DDB-92AE-DA7E15EE18FD}" type="sibTrans" cxnId="{7F22FEEF-1A06-4124-8226-0ACF9858F17B}">
      <dgm:prSet/>
      <dgm:spPr/>
      <dgm:t>
        <a:bodyPr/>
        <a:lstStyle/>
        <a:p>
          <a:endParaRPr lang="el-GR"/>
        </a:p>
      </dgm:t>
    </dgm:pt>
    <dgm:pt modelId="{86EA9223-C632-4FBA-BDCA-42718BE12B16}" type="pres">
      <dgm:prSet presAssocID="{3403D8A3-B766-4B9A-8C34-55C04D2959E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CDE1813F-1BF6-4C0D-8399-07978FB4A667}" type="pres">
      <dgm:prSet presAssocID="{0B820BFE-A9E8-4AA0-87A4-C01D88AD7BB6}" presName="singleCycle" presStyleCnt="0"/>
      <dgm:spPr/>
    </dgm:pt>
    <dgm:pt modelId="{D89A711D-CB02-4F10-8B29-0544ADA90064}" type="pres">
      <dgm:prSet presAssocID="{0B820BFE-A9E8-4AA0-87A4-C01D88AD7BB6}" presName="singleCenter" presStyleLbl="node1" presStyleIdx="0" presStyleCnt="4" custScaleX="190920" custScaleY="105699">
        <dgm:presLayoutVars>
          <dgm:chMax val="7"/>
          <dgm:chPref val="7"/>
        </dgm:presLayoutVars>
      </dgm:prSet>
      <dgm:spPr/>
      <dgm:t>
        <a:bodyPr/>
        <a:lstStyle/>
        <a:p>
          <a:endParaRPr lang="el-GR"/>
        </a:p>
      </dgm:t>
    </dgm:pt>
    <dgm:pt modelId="{F7223288-FEEC-40E2-9059-6015862072A4}" type="pres">
      <dgm:prSet presAssocID="{EBA317E5-EDA5-4DC7-949A-39437BB4F2BF}" presName="Name56" presStyleLbl="parChTrans1D2" presStyleIdx="0" presStyleCnt="3"/>
      <dgm:spPr/>
      <dgm:t>
        <a:bodyPr/>
        <a:lstStyle/>
        <a:p>
          <a:endParaRPr lang="el-GR"/>
        </a:p>
      </dgm:t>
    </dgm:pt>
    <dgm:pt modelId="{CD442BC6-134A-4D50-A74D-D78AADBFDA29}" type="pres">
      <dgm:prSet presAssocID="{BBCEBBA0-6A52-4FFF-A0DD-BD682D86BCFA}" presName="text0" presStyleLbl="node1" presStyleIdx="1" presStyleCnt="4" custScaleX="203174" custScaleY="235289" custRadScaleRad="136064" custRadScaleInc="-8640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1145ED0-EEF4-430A-9C39-398B3048296D}" type="pres">
      <dgm:prSet presAssocID="{55A8B22D-6FB5-4847-921E-97785BB40975}" presName="Name56" presStyleLbl="parChTrans1D2" presStyleIdx="1" presStyleCnt="3"/>
      <dgm:spPr/>
      <dgm:t>
        <a:bodyPr/>
        <a:lstStyle/>
        <a:p>
          <a:endParaRPr lang="el-GR"/>
        </a:p>
      </dgm:t>
    </dgm:pt>
    <dgm:pt modelId="{696A6274-2461-4071-A03F-27E18C55CE3A}" type="pres">
      <dgm:prSet presAssocID="{A2765154-6B90-443C-B842-D7F62651C84C}" presName="text0" presStyleLbl="node1" presStyleIdx="2" presStyleCnt="4" custScaleX="200787" custScaleY="190689" custRadScaleRad="133259" custRadScaleInc="-2126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68417E5-94D8-4AE5-9652-3E9ED009D6E4}" type="pres">
      <dgm:prSet presAssocID="{4704E3AB-E6CD-42A3-9222-1215E9534FE5}" presName="Name56" presStyleLbl="parChTrans1D2" presStyleIdx="2" presStyleCnt="3"/>
      <dgm:spPr/>
      <dgm:t>
        <a:bodyPr/>
        <a:lstStyle/>
        <a:p>
          <a:endParaRPr lang="el-GR"/>
        </a:p>
      </dgm:t>
    </dgm:pt>
    <dgm:pt modelId="{DDA59A02-1B20-498E-8093-83EF1960CEBD}" type="pres">
      <dgm:prSet presAssocID="{5C215D2B-2355-4E49-94D3-BD14A6A0C4BD}" presName="text0" presStyleLbl="node1" presStyleIdx="3" presStyleCnt="4" custScaleX="198220" custScaleY="186531" custRadScaleRad="130841" custRadScaleInc="2367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F22FEEF-1A06-4124-8226-0ACF9858F17B}" srcId="{3403D8A3-B766-4B9A-8C34-55C04D2959E4}" destId="{6F9374A5-1412-4CA4-B261-8807FD5A11BD}" srcOrd="2" destOrd="0" parTransId="{DEBAB0CE-D849-4983-A7AC-CB2C782BB0B8}" sibTransId="{97C575D5-45F0-4DDB-92AE-DA7E15EE18FD}"/>
    <dgm:cxn modelId="{A9BBC89D-65F0-47A2-8818-0C9F59647ED3}" type="presOf" srcId="{BBCEBBA0-6A52-4FFF-A0DD-BD682D86BCFA}" destId="{CD442BC6-134A-4D50-A74D-D78AADBFDA29}" srcOrd="0" destOrd="0" presId="urn:microsoft.com/office/officeart/2008/layout/RadialCluster"/>
    <dgm:cxn modelId="{B40EAA17-32A3-4116-B380-C706B66FF308}" type="presOf" srcId="{55A8B22D-6FB5-4847-921E-97785BB40975}" destId="{21145ED0-EEF4-430A-9C39-398B3048296D}" srcOrd="0" destOrd="0" presId="urn:microsoft.com/office/officeart/2008/layout/RadialCluster"/>
    <dgm:cxn modelId="{7BDBC890-505D-4469-A946-87D22C659690}" srcId="{3403D8A3-B766-4B9A-8C34-55C04D2959E4}" destId="{3B44F1E8-A32D-44D0-A434-9D463F322FB8}" srcOrd="1" destOrd="0" parTransId="{BB4B4192-1BB5-4330-8BC3-AE064A468F36}" sibTransId="{01B4C89C-373B-465D-95EF-3FB6B828D0CD}"/>
    <dgm:cxn modelId="{604BC8F6-2C5F-4272-A6D9-16DE77ED14B3}" type="presOf" srcId="{4704E3AB-E6CD-42A3-9222-1215E9534FE5}" destId="{068417E5-94D8-4AE5-9652-3E9ED009D6E4}" srcOrd="0" destOrd="0" presId="urn:microsoft.com/office/officeart/2008/layout/RadialCluster"/>
    <dgm:cxn modelId="{AF4FFE19-9C7A-423E-87B0-4B3AB341FAF7}" srcId="{0B820BFE-A9E8-4AA0-87A4-C01D88AD7BB6}" destId="{5C215D2B-2355-4E49-94D3-BD14A6A0C4BD}" srcOrd="2" destOrd="0" parTransId="{4704E3AB-E6CD-42A3-9222-1215E9534FE5}" sibTransId="{024E33E2-C8F9-41CA-9562-D7EDB7900764}"/>
    <dgm:cxn modelId="{70D1470C-A227-44C6-985C-ABAD74881519}" type="presOf" srcId="{A2765154-6B90-443C-B842-D7F62651C84C}" destId="{696A6274-2461-4071-A03F-27E18C55CE3A}" srcOrd="0" destOrd="0" presId="urn:microsoft.com/office/officeart/2008/layout/RadialCluster"/>
    <dgm:cxn modelId="{269FDF0C-616F-4892-8BD4-E62B75AF3EBC}" type="presOf" srcId="{EBA317E5-EDA5-4DC7-949A-39437BB4F2BF}" destId="{F7223288-FEEC-40E2-9059-6015862072A4}" srcOrd="0" destOrd="0" presId="urn:microsoft.com/office/officeart/2008/layout/RadialCluster"/>
    <dgm:cxn modelId="{55B486A9-D7AD-4EEA-97D2-4C775EFACD51}" srcId="{0B820BFE-A9E8-4AA0-87A4-C01D88AD7BB6}" destId="{A2765154-6B90-443C-B842-D7F62651C84C}" srcOrd="1" destOrd="0" parTransId="{55A8B22D-6FB5-4847-921E-97785BB40975}" sibTransId="{B5585AFA-EE5E-4E5A-AA08-7BF6A66D7DF1}"/>
    <dgm:cxn modelId="{DE1E6627-40CF-4A93-B012-42C3DE72702C}" srcId="{3403D8A3-B766-4B9A-8C34-55C04D2959E4}" destId="{0B820BFE-A9E8-4AA0-87A4-C01D88AD7BB6}" srcOrd="0" destOrd="0" parTransId="{6D9A0DA0-6BC1-44A4-8456-97EB3B5F4421}" sibTransId="{63B77823-114A-402A-889F-7E277BA941C6}"/>
    <dgm:cxn modelId="{45471EB9-5321-4FAD-AC09-D579B2D80019}" type="presOf" srcId="{3403D8A3-B766-4B9A-8C34-55C04D2959E4}" destId="{86EA9223-C632-4FBA-BDCA-42718BE12B16}" srcOrd="0" destOrd="0" presId="urn:microsoft.com/office/officeart/2008/layout/RadialCluster"/>
    <dgm:cxn modelId="{349BB40D-CBE0-44CF-B04A-2757FC7DFA32}" type="presOf" srcId="{0B820BFE-A9E8-4AA0-87A4-C01D88AD7BB6}" destId="{D89A711D-CB02-4F10-8B29-0544ADA90064}" srcOrd="0" destOrd="0" presId="urn:microsoft.com/office/officeart/2008/layout/RadialCluster"/>
    <dgm:cxn modelId="{C88B68D3-FCCA-4E6B-ACF2-ABD4A0AD242D}" srcId="{0B820BFE-A9E8-4AA0-87A4-C01D88AD7BB6}" destId="{BBCEBBA0-6A52-4FFF-A0DD-BD682D86BCFA}" srcOrd="0" destOrd="0" parTransId="{EBA317E5-EDA5-4DC7-949A-39437BB4F2BF}" sibTransId="{071DA674-5D37-4486-A05B-07FA69820CD2}"/>
    <dgm:cxn modelId="{435E854E-F41D-410D-AFF3-F3866A618584}" type="presOf" srcId="{5C215D2B-2355-4E49-94D3-BD14A6A0C4BD}" destId="{DDA59A02-1B20-498E-8093-83EF1960CEBD}" srcOrd="0" destOrd="0" presId="urn:microsoft.com/office/officeart/2008/layout/RadialCluster"/>
    <dgm:cxn modelId="{19F63C04-DB10-4208-A209-2E3A077544F3}" type="presParOf" srcId="{86EA9223-C632-4FBA-BDCA-42718BE12B16}" destId="{CDE1813F-1BF6-4C0D-8399-07978FB4A667}" srcOrd="0" destOrd="0" presId="urn:microsoft.com/office/officeart/2008/layout/RadialCluster"/>
    <dgm:cxn modelId="{716EFFDE-CFAC-4639-B5F0-F693D4ADEA99}" type="presParOf" srcId="{CDE1813F-1BF6-4C0D-8399-07978FB4A667}" destId="{D89A711D-CB02-4F10-8B29-0544ADA90064}" srcOrd="0" destOrd="0" presId="urn:microsoft.com/office/officeart/2008/layout/RadialCluster"/>
    <dgm:cxn modelId="{1C145206-23C4-4995-83D7-D9250463A7DE}" type="presParOf" srcId="{CDE1813F-1BF6-4C0D-8399-07978FB4A667}" destId="{F7223288-FEEC-40E2-9059-6015862072A4}" srcOrd="1" destOrd="0" presId="urn:microsoft.com/office/officeart/2008/layout/RadialCluster"/>
    <dgm:cxn modelId="{8E7594A6-8D90-4701-8FF3-A376F51495BA}" type="presParOf" srcId="{CDE1813F-1BF6-4C0D-8399-07978FB4A667}" destId="{CD442BC6-134A-4D50-A74D-D78AADBFDA29}" srcOrd="2" destOrd="0" presId="urn:microsoft.com/office/officeart/2008/layout/RadialCluster"/>
    <dgm:cxn modelId="{854C1543-B74D-4533-AF0B-8EFD268B4EF5}" type="presParOf" srcId="{CDE1813F-1BF6-4C0D-8399-07978FB4A667}" destId="{21145ED0-EEF4-430A-9C39-398B3048296D}" srcOrd="3" destOrd="0" presId="urn:microsoft.com/office/officeart/2008/layout/RadialCluster"/>
    <dgm:cxn modelId="{4D129003-88B9-45EB-8BE9-E57F376AB731}" type="presParOf" srcId="{CDE1813F-1BF6-4C0D-8399-07978FB4A667}" destId="{696A6274-2461-4071-A03F-27E18C55CE3A}" srcOrd="4" destOrd="0" presId="urn:microsoft.com/office/officeart/2008/layout/RadialCluster"/>
    <dgm:cxn modelId="{D6D73E35-3112-4D87-AA69-FB892B8888E9}" type="presParOf" srcId="{CDE1813F-1BF6-4C0D-8399-07978FB4A667}" destId="{068417E5-94D8-4AE5-9652-3E9ED009D6E4}" srcOrd="5" destOrd="0" presId="urn:microsoft.com/office/officeart/2008/layout/RadialCluster"/>
    <dgm:cxn modelId="{A0283054-9402-402F-8EB0-5B8D4C8D8C86}" type="presParOf" srcId="{CDE1813F-1BF6-4C0D-8399-07978FB4A667}" destId="{DDA59A02-1B20-498E-8093-83EF1960CEB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A64016-360F-4B9A-9957-624C904ECF8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4530A4D-74B2-41AE-82F9-13FB753506F2}">
      <dgm:prSet phldrT="[Κείμενο]"/>
      <dgm:spPr/>
      <dgm:t>
        <a:bodyPr/>
        <a:lstStyle/>
        <a:p>
          <a:r>
            <a:rPr lang="el-GR" dirty="0" smtClean="0"/>
            <a:t>Συγκέντρωση σε ειδικό χώρο και σύντομη παρουσίαση της έρευνας</a:t>
          </a:r>
          <a:endParaRPr lang="el-GR" dirty="0"/>
        </a:p>
      </dgm:t>
    </dgm:pt>
    <dgm:pt modelId="{F26AE166-1DFD-429D-9338-FDCBCBF17629}" type="parTrans" cxnId="{51837BBD-84F9-431F-8E9F-4A1DC51BBE51}">
      <dgm:prSet/>
      <dgm:spPr/>
      <dgm:t>
        <a:bodyPr/>
        <a:lstStyle/>
        <a:p>
          <a:endParaRPr lang="el-GR"/>
        </a:p>
      </dgm:t>
    </dgm:pt>
    <dgm:pt modelId="{40F465B3-7B42-4744-AEC7-07E2071181BD}" type="sibTrans" cxnId="{51837BBD-84F9-431F-8E9F-4A1DC51BBE51}">
      <dgm:prSet/>
      <dgm:spPr/>
      <dgm:t>
        <a:bodyPr/>
        <a:lstStyle/>
        <a:p>
          <a:endParaRPr lang="el-GR"/>
        </a:p>
      </dgm:t>
    </dgm:pt>
    <dgm:pt modelId="{003865C9-D3D7-4B69-9DF6-1E802D9D4402}">
      <dgm:prSet phldrT="[Κείμενο]"/>
      <dgm:spPr/>
      <dgm:t>
        <a:bodyPr/>
        <a:lstStyle/>
        <a:p>
          <a:r>
            <a:rPr lang="el-GR" dirty="0" smtClean="0"/>
            <a:t>Συζήτηση για τις περιπτώσεις αγοράς του προϊόντος</a:t>
          </a:r>
          <a:r>
            <a:rPr lang="en-US" dirty="0" smtClean="0"/>
            <a:t> </a:t>
          </a:r>
          <a:r>
            <a:rPr lang="el-GR" dirty="0" smtClean="0"/>
            <a:t>και αντιδράσεις σε διαφημιστικά </a:t>
          </a:r>
          <a:r>
            <a:rPr lang="en-US" dirty="0" smtClean="0"/>
            <a:t>spots</a:t>
          </a:r>
          <a:endParaRPr lang="el-GR" dirty="0"/>
        </a:p>
      </dgm:t>
    </dgm:pt>
    <dgm:pt modelId="{F0CDBAC5-C12C-41C2-93E3-DE452358F227}" type="parTrans" cxnId="{68CFFBD4-B326-4E08-ABAE-8ABCA51D6828}">
      <dgm:prSet/>
      <dgm:spPr/>
      <dgm:t>
        <a:bodyPr/>
        <a:lstStyle/>
        <a:p>
          <a:endParaRPr lang="el-GR"/>
        </a:p>
      </dgm:t>
    </dgm:pt>
    <dgm:pt modelId="{654E653B-4D78-449B-937B-EC51AC88E776}" type="sibTrans" cxnId="{68CFFBD4-B326-4E08-ABAE-8ABCA51D6828}">
      <dgm:prSet/>
      <dgm:spPr/>
      <dgm:t>
        <a:bodyPr/>
        <a:lstStyle/>
        <a:p>
          <a:endParaRPr lang="el-GR"/>
        </a:p>
      </dgm:t>
    </dgm:pt>
    <dgm:pt modelId="{EBA45372-C121-455E-AE8D-A9B87D9BF1D4}">
      <dgm:prSet phldrT="[Κείμενο]"/>
      <dgm:spPr/>
      <dgm:t>
        <a:bodyPr/>
        <a:lstStyle/>
        <a:p>
          <a:pPr algn="ctr"/>
          <a:r>
            <a:rPr lang="el-GR" dirty="0" smtClean="0"/>
            <a:t>Παρουσίαση του «υλικού»: διάφορα προϊόντα, διαφημίσεις, συσκευασίες.</a:t>
          </a:r>
        </a:p>
        <a:p>
          <a:pPr algn="ctr"/>
          <a:r>
            <a:rPr lang="el-GR" dirty="0" smtClean="0"/>
            <a:t>Καταγραφή σκέψεων και συζήτηση</a:t>
          </a:r>
          <a:endParaRPr lang="el-GR" dirty="0"/>
        </a:p>
      </dgm:t>
    </dgm:pt>
    <dgm:pt modelId="{80307F1B-9428-42DE-A60B-03330AA3A59D}" type="parTrans" cxnId="{52EDE478-CE29-4D99-88E0-ECBA097FD557}">
      <dgm:prSet/>
      <dgm:spPr/>
      <dgm:t>
        <a:bodyPr/>
        <a:lstStyle/>
        <a:p>
          <a:endParaRPr lang="el-GR"/>
        </a:p>
      </dgm:t>
    </dgm:pt>
    <dgm:pt modelId="{9B88E8AD-2BE0-46F3-A328-DD99DEA08D99}" type="sibTrans" cxnId="{52EDE478-CE29-4D99-88E0-ECBA097FD557}">
      <dgm:prSet/>
      <dgm:spPr/>
      <dgm:t>
        <a:bodyPr/>
        <a:lstStyle/>
        <a:p>
          <a:endParaRPr lang="el-GR"/>
        </a:p>
      </dgm:t>
    </dgm:pt>
    <dgm:pt modelId="{6E4A5FCE-C857-4D88-9775-005288F1D6C6}">
      <dgm:prSet phldrT="[Κείμενο]"/>
      <dgm:spPr/>
      <dgm:t>
        <a:bodyPr/>
        <a:lstStyle/>
        <a:p>
          <a:r>
            <a:rPr lang="el-GR" dirty="0" smtClean="0"/>
            <a:t>Ολοκλήρωση και κλείσιμο της διαδικασίας. Διατύπωση ατομικών συμπερασμάτων. Πριν την αναχώρηση συμπλήρωση ερωτηματολογίου για τα βιογραφικά στοιχεία των </a:t>
          </a:r>
          <a:r>
            <a:rPr lang="el-GR" dirty="0" err="1" smtClean="0"/>
            <a:t>συμμετοχόντων</a:t>
          </a:r>
          <a:endParaRPr lang="el-GR" dirty="0"/>
        </a:p>
      </dgm:t>
    </dgm:pt>
    <dgm:pt modelId="{0C2C9765-572D-491E-8D63-ABE5CED85218}" type="parTrans" cxnId="{648DC521-9D01-41BB-9D51-E7A340618D70}">
      <dgm:prSet/>
      <dgm:spPr/>
      <dgm:t>
        <a:bodyPr/>
        <a:lstStyle/>
        <a:p>
          <a:endParaRPr lang="el-GR"/>
        </a:p>
      </dgm:t>
    </dgm:pt>
    <dgm:pt modelId="{3673590E-05E4-472A-9F44-1D31ECFBE366}" type="sibTrans" cxnId="{648DC521-9D01-41BB-9D51-E7A340618D70}">
      <dgm:prSet/>
      <dgm:spPr/>
      <dgm:t>
        <a:bodyPr/>
        <a:lstStyle/>
        <a:p>
          <a:endParaRPr lang="el-GR"/>
        </a:p>
      </dgm:t>
    </dgm:pt>
    <dgm:pt modelId="{47965E98-154D-4AEC-8158-31251C1A2B04}" type="pres">
      <dgm:prSet presAssocID="{4DA64016-360F-4B9A-9957-624C904ECF8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A5B0D25B-F895-4D5F-8CF3-8DF621A39FFA}" type="pres">
      <dgm:prSet presAssocID="{14530A4D-74B2-41AE-82F9-13FB753506F2}" presName="composite" presStyleCnt="0"/>
      <dgm:spPr/>
    </dgm:pt>
    <dgm:pt modelId="{78A22631-6176-425B-BD0F-3D3CD9CCAB31}" type="pres">
      <dgm:prSet presAssocID="{14530A4D-74B2-41AE-82F9-13FB753506F2}" presName="bentUpArrow1" presStyleLbl="alignImgPlace1" presStyleIdx="0" presStyleCnt="3"/>
      <dgm:spPr/>
    </dgm:pt>
    <dgm:pt modelId="{E0D72176-C521-4433-ACEB-F066BFBD573D}" type="pres">
      <dgm:prSet presAssocID="{14530A4D-74B2-41AE-82F9-13FB753506F2}" presName="ParentText" presStyleLbl="node1" presStyleIdx="0" presStyleCnt="4" custScaleX="251725" custScaleY="11746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319F09C-AB7A-4794-98D0-0B74231B5BA2}" type="pres">
      <dgm:prSet presAssocID="{14530A4D-74B2-41AE-82F9-13FB753506F2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372A1F5-AFED-4FF1-83AB-3E702103C4C8}" type="pres">
      <dgm:prSet presAssocID="{40F465B3-7B42-4744-AEC7-07E2071181BD}" presName="sibTrans" presStyleCnt="0"/>
      <dgm:spPr/>
    </dgm:pt>
    <dgm:pt modelId="{6A1BBFB1-44E8-42D8-AEB0-5FA7043775FF}" type="pres">
      <dgm:prSet presAssocID="{003865C9-D3D7-4B69-9DF6-1E802D9D4402}" presName="composite" presStyleCnt="0"/>
      <dgm:spPr/>
    </dgm:pt>
    <dgm:pt modelId="{D602807E-EF96-4AFE-8D0B-38E4DBA6FB8C}" type="pres">
      <dgm:prSet presAssocID="{003865C9-D3D7-4B69-9DF6-1E802D9D4402}" presName="bentUpArrow1" presStyleLbl="alignImgPlace1" presStyleIdx="1" presStyleCnt="3"/>
      <dgm:spPr/>
    </dgm:pt>
    <dgm:pt modelId="{C9329FE9-2A13-42DE-A333-1FC8C8707372}" type="pres">
      <dgm:prSet presAssocID="{003865C9-D3D7-4B69-9DF6-1E802D9D4402}" presName="ParentText" presStyleLbl="node1" presStyleIdx="1" presStyleCnt="4" custScaleX="239543" custScaleY="11839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F84691D-A6D1-4B61-B6C1-968784ACF9A9}" type="pres">
      <dgm:prSet presAssocID="{003865C9-D3D7-4B69-9DF6-1E802D9D4402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E2B2ED8-9C66-4B07-83A3-42F4AB4BFE96}" type="pres">
      <dgm:prSet presAssocID="{654E653B-4D78-449B-937B-EC51AC88E776}" presName="sibTrans" presStyleCnt="0"/>
      <dgm:spPr/>
    </dgm:pt>
    <dgm:pt modelId="{936EF781-1452-4EC7-ADF4-8B85FE81CA23}" type="pres">
      <dgm:prSet presAssocID="{EBA45372-C121-455E-AE8D-A9B87D9BF1D4}" presName="composite" presStyleCnt="0"/>
      <dgm:spPr/>
    </dgm:pt>
    <dgm:pt modelId="{68CFF7F4-467F-4E9B-ADDD-6E4083775BDC}" type="pres">
      <dgm:prSet presAssocID="{EBA45372-C121-455E-AE8D-A9B87D9BF1D4}" presName="bentUpArrow1" presStyleLbl="alignImgPlace1" presStyleIdx="2" presStyleCnt="3"/>
      <dgm:spPr/>
    </dgm:pt>
    <dgm:pt modelId="{1146769B-4818-4A17-B8AD-53A7392EC7E9}" type="pres">
      <dgm:prSet presAssocID="{EBA45372-C121-455E-AE8D-A9B87D9BF1D4}" presName="ParentText" presStyleLbl="node1" presStyleIdx="2" presStyleCnt="4" custScaleX="243555" custScaleY="11566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8A0E318-F80E-492F-A9FD-D4DEB4353871}" type="pres">
      <dgm:prSet presAssocID="{EBA45372-C121-455E-AE8D-A9B87D9BF1D4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7B794C2-84AA-40C9-B9AE-4B8D7A0722AB}" type="pres">
      <dgm:prSet presAssocID="{9B88E8AD-2BE0-46F3-A328-DD99DEA08D99}" presName="sibTrans" presStyleCnt="0"/>
      <dgm:spPr/>
    </dgm:pt>
    <dgm:pt modelId="{1E9A44EB-F540-4B02-BD5C-04BAE0F721BB}" type="pres">
      <dgm:prSet presAssocID="{6E4A5FCE-C857-4D88-9775-005288F1D6C6}" presName="composite" presStyleCnt="0"/>
      <dgm:spPr/>
    </dgm:pt>
    <dgm:pt modelId="{5FB6A276-8BC7-4A53-94D6-891B8D54041C}" type="pres">
      <dgm:prSet presAssocID="{6E4A5FCE-C857-4D88-9775-005288F1D6C6}" presName="ParentText" presStyleLbl="node1" presStyleIdx="3" presStyleCnt="4" custScaleX="240245" custScaleY="13475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D927EC20-1D97-4849-B16F-3060DAC1DDD7}" type="presOf" srcId="{EBA45372-C121-455E-AE8D-A9B87D9BF1D4}" destId="{1146769B-4818-4A17-B8AD-53A7392EC7E9}" srcOrd="0" destOrd="0" presId="urn:microsoft.com/office/officeart/2005/8/layout/StepDownProcess"/>
    <dgm:cxn modelId="{4E911253-4B95-4D1B-9F0C-C2707B96264A}" type="presOf" srcId="{14530A4D-74B2-41AE-82F9-13FB753506F2}" destId="{E0D72176-C521-4433-ACEB-F066BFBD573D}" srcOrd="0" destOrd="0" presId="urn:microsoft.com/office/officeart/2005/8/layout/StepDownProcess"/>
    <dgm:cxn modelId="{648DC521-9D01-41BB-9D51-E7A340618D70}" srcId="{4DA64016-360F-4B9A-9957-624C904ECF83}" destId="{6E4A5FCE-C857-4D88-9775-005288F1D6C6}" srcOrd="3" destOrd="0" parTransId="{0C2C9765-572D-491E-8D63-ABE5CED85218}" sibTransId="{3673590E-05E4-472A-9F44-1D31ECFBE366}"/>
    <dgm:cxn modelId="{68CFFBD4-B326-4E08-ABAE-8ABCA51D6828}" srcId="{4DA64016-360F-4B9A-9957-624C904ECF83}" destId="{003865C9-D3D7-4B69-9DF6-1E802D9D4402}" srcOrd="1" destOrd="0" parTransId="{F0CDBAC5-C12C-41C2-93E3-DE452358F227}" sibTransId="{654E653B-4D78-449B-937B-EC51AC88E776}"/>
    <dgm:cxn modelId="{ADBA0CCC-DF15-4506-A695-19FEC9282DDA}" type="presOf" srcId="{6E4A5FCE-C857-4D88-9775-005288F1D6C6}" destId="{5FB6A276-8BC7-4A53-94D6-891B8D54041C}" srcOrd="0" destOrd="0" presId="urn:microsoft.com/office/officeart/2005/8/layout/StepDownProcess"/>
    <dgm:cxn modelId="{33E189E4-D0AA-40CF-87AA-F3C0A45AAD0A}" type="presOf" srcId="{4DA64016-360F-4B9A-9957-624C904ECF83}" destId="{47965E98-154D-4AEC-8158-31251C1A2B04}" srcOrd="0" destOrd="0" presId="urn:microsoft.com/office/officeart/2005/8/layout/StepDownProcess"/>
    <dgm:cxn modelId="{B263A730-5D59-43E3-BD3B-C9CD6B74841F}" type="presOf" srcId="{003865C9-D3D7-4B69-9DF6-1E802D9D4402}" destId="{C9329FE9-2A13-42DE-A333-1FC8C8707372}" srcOrd="0" destOrd="0" presId="urn:microsoft.com/office/officeart/2005/8/layout/StepDownProcess"/>
    <dgm:cxn modelId="{51837BBD-84F9-431F-8E9F-4A1DC51BBE51}" srcId="{4DA64016-360F-4B9A-9957-624C904ECF83}" destId="{14530A4D-74B2-41AE-82F9-13FB753506F2}" srcOrd="0" destOrd="0" parTransId="{F26AE166-1DFD-429D-9338-FDCBCBF17629}" sibTransId="{40F465B3-7B42-4744-AEC7-07E2071181BD}"/>
    <dgm:cxn modelId="{52EDE478-CE29-4D99-88E0-ECBA097FD557}" srcId="{4DA64016-360F-4B9A-9957-624C904ECF83}" destId="{EBA45372-C121-455E-AE8D-A9B87D9BF1D4}" srcOrd="2" destOrd="0" parTransId="{80307F1B-9428-42DE-A60B-03330AA3A59D}" sibTransId="{9B88E8AD-2BE0-46F3-A328-DD99DEA08D99}"/>
    <dgm:cxn modelId="{DC428456-37FC-4DD4-8521-7E062E8DAAEE}" type="presParOf" srcId="{47965E98-154D-4AEC-8158-31251C1A2B04}" destId="{A5B0D25B-F895-4D5F-8CF3-8DF621A39FFA}" srcOrd="0" destOrd="0" presId="urn:microsoft.com/office/officeart/2005/8/layout/StepDownProcess"/>
    <dgm:cxn modelId="{879BEE34-55D0-42E0-A9CB-CC46AB214FB2}" type="presParOf" srcId="{A5B0D25B-F895-4D5F-8CF3-8DF621A39FFA}" destId="{78A22631-6176-425B-BD0F-3D3CD9CCAB31}" srcOrd="0" destOrd="0" presId="urn:microsoft.com/office/officeart/2005/8/layout/StepDownProcess"/>
    <dgm:cxn modelId="{D4EF4B19-7A72-4E63-818F-7BDEB2840471}" type="presParOf" srcId="{A5B0D25B-F895-4D5F-8CF3-8DF621A39FFA}" destId="{E0D72176-C521-4433-ACEB-F066BFBD573D}" srcOrd="1" destOrd="0" presId="urn:microsoft.com/office/officeart/2005/8/layout/StepDownProcess"/>
    <dgm:cxn modelId="{6FBCBB84-FEDA-4AEE-85EF-EC09C7B37699}" type="presParOf" srcId="{A5B0D25B-F895-4D5F-8CF3-8DF621A39FFA}" destId="{2319F09C-AB7A-4794-98D0-0B74231B5BA2}" srcOrd="2" destOrd="0" presId="urn:microsoft.com/office/officeart/2005/8/layout/StepDownProcess"/>
    <dgm:cxn modelId="{10D25143-15DE-405B-99BB-1BBFD663F234}" type="presParOf" srcId="{47965E98-154D-4AEC-8158-31251C1A2B04}" destId="{F372A1F5-AFED-4FF1-83AB-3E702103C4C8}" srcOrd="1" destOrd="0" presId="urn:microsoft.com/office/officeart/2005/8/layout/StepDownProcess"/>
    <dgm:cxn modelId="{DCB89964-AE4B-47B2-AF99-46104F86458D}" type="presParOf" srcId="{47965E98-154D-4AEC-8158-31251C1A2B04}" destId="{6A1BBFB1-44E8-42D8-AEB0-5FA7043775FF}" srcOrd="2" destOrd="0" presId="urn:microsoft.com/office/officeart/2005/8/layout/StepDownProcess"/>
    <dgm:cxn modelId="{915D5877-6054-4B4B-B46B-6CA651BF85A8}" type="presParOf" srcId="{6A1BBFB1-44E8-42D8-AEB0-5FA7043775FF}" destId="{D602807E-EF96-4AFE-8D0B-38E4DBA6FB8C}" srcOrd="0" destOrd="0" presId="urn:microsoft.com/office/officeart/2005/8/layout/StepDownProcess"/>
    <dgm:cxn modelId="{A11DD252-B5F8-42DB-9592-F11947D1392D}" type="presParOf" srcId="{6A1BBFB1-44E8-42D8-AEB0-5FA7043775FF}" destId="{C9329FE9-2A13-42DE-A333-1FC8C8707372}" srcOrd="1" destOrd="0" presId="urn:microsoft.com/office/officeart/2005/8/layout/StepDownProcess"/>
    <dgm:cxn modelId="{20A9B0F5-53FA-4C41-B889-A7668CCF2BEE}" type="presParOf" srcId="{6A1BBFB1-44E8-42D8-AEB0-5FA7043775FF}" destId="{DF84691D-A6D1-4B61-B6C1-968784ACF9A9}" srcOrd="2" destOrd="0" presId="urn:microsoft.com/office/officeart/2005/8/layout/StepDownProcess"/>
    <dgm:cxn modelId="{FDB58C6C-1427-46D7-B787-272BC58251B8}" type="presParOf" srcId="{47965E98-154D-4AEC-8158-31251C1A2B04}" destId="{FE2B2ED8-9C66-4B07-83A3-42F4AB4BFE96}" srcOrd="3" destOrd="0" presId="urn:microsoft.com/office/officeart/2005/8/layout/StepDownProcess"/>
    <dgm:cxn modelId="{CF0F8E94-9E84-49F0-99C0-15435F3831A4}" type="presParOf" srcId="{47965E98-154D-4AEC-8158-31251C1A2B04}" destId="{936EF781-1452-4EC7-ADF4-8B85FE81CA23}" srcOrd="4" destOrd="0" presId="urn:microsoft.com/office/officeart/2005/8/layout/StepDownProcess"/>
    <dgm:cxn modelId="{706E73C8-245D-45C9-B57E-DB7109E98EC0}" type="presParOf" srcId="{936EF781-1452-4EC7-ADF4-8B85FE81CA23}" destId="{68CFF7F4-467F-4E9B-ADDD-6E4083775BDC}" srcOrd="0" destOrd="0" presId="urn:microsoft.com/office/officeart/2005/8/layout/StepDownProcess"/>
    <dgm:cxn modelId="{55DA14D2-C186-4D4D-939D-A0767A743890}" type="presParOf" srcId="{936EF781-1452-4EC7-ADF4-8B85FE81CA23}" destId="{1146769B-4818-4A17-B8AD-53A7392EC7E9}" srcOrd="1" destOrd="0" presId="urn:microsoft.com/office/officeart/2005/8/layout/StepDownProcess"/>
    <dgm:cxn modelId="{F5FDE8EC-C11B-49FF-A8DA-9EB92503EF1F}" type="presParOf" srcId="{936EF781-1452-4EC7-ADF4-8B85FE81CA23}" destId="{A8A0E318-F80E-492F-A9FD-D4DEB4353871}" srcOrd="2" destOrd="0" presId="urn:microsoft.com/office/officeart/2005/8/layout/StepDownProcess"/>
    <dgm:cxn modelId="{59B4C8DC-CD63-483C-BD43-F4A71C8B6318}" type="presParOf" srcId="{47965E98-154D-4AEC-8158-31251C1A2B04}" destId="{67B794C2-84AA-40C9-B9AE-4B8D7A0722AB}" srcOrd="5" destOrd="0" presId="urn:microsoft.com/office/officeart/2005/8/layout/StepDownProcess"/>
    <dgm:cxn modelId="{25C0B0E8-DEF8-48E5-AB4E-A284C24A6A5C}" type="presParOf" srcId="{47965E98-154D-4AEC-8158-31251C1A2B04}" destId="{1E9A44EB-F540-4B02-BD5C-04BAE0F721BB}" srcOrd="6" destOrd="0" presId="urn:microsoft.com/office/officeart/2005/8/layout/StepDownProcess"/>
    <dgm:cxn modelId="{C812C62B-D89E-40A7-8A45-6304D2B42661}" type="presParOf" srcId="{1E9A44EB-F540-4B02-BD5C-04BAE0F721BB}" destId="{5FB6A276-8BC7-4A53-94D6-891B8D54041C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25B4BB-2486-4B2A-9450-02FC57D50D08}">
      <dsp:nvSpPr>
        <dsp:cNvPr id="0" name=""/>
        <dsp:cNvSpPr/>
      </dsp:nvSpPr>
      <dsp:spPr>
        <a:xfrm>
          <a:off x="2918096" y="1055114"/>
          <a:ext cx="2050456" cy="1187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>
              <a:solidFill>
                <a:srgbClr val="FFC000"/>
              </a:solidFill>
            </a:rPr>
            <a:t>3 είδη ερωτήσεων</a:t>
          </a:r>
          <a:endParaRPr lang="el-GR" sz="2400" b="1" kern="1200" dirty="0">
            <a:solidFill>
              <a:srgbClr val="FFC000"/>
            </a:solidFill>
          </a:endParaRPr>
        </a:p>
      </dsp:txBody>
      <dsp:txXfrm>
        <a:off x="2976066" y="1113084"/>
        <a:ext cx="1934516" cy="1071575"/>
      </dsp:txXfrm>
    </dsp:sp>
    <dsp:sp modelId="{36AAC1EC-4F66-45E4-8C88-505394F2528D}">
      <dsp:nvSpPr>
        <dsp:cNvPr id="0" name=""/>
        <dsp:cNvSpPr/>
      </dsp:nvSpPr>
      <dsp:spPr>
        <a:xfrm rot="16200000">
          <a:off x="3757204" y="868994"/>
          <a:ext cx="3722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2240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7BE59-9F6F-4F0E-8656-F9D7F562D660}">
      <dsp:nvSpPr>
        <dsp:cNvPr id="0" name=""/>
        <dsp:cNvSpPr/>
      </dsp:nvSpPr>
      <dsp:spPr>
        <a:xfrm>
          <a:off x="2709705" y="144179"/>
          <a:ext cx="2467236" cy="538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κλιμακωτές</a:t>
          </a:r>
          <a:endParaRPr lang="el-GR" sz="2400" kern="1200" dirty="0"/>
        </a:p>
      </dsp:txBody>
      <dsp:txXfrm>
        <a:off x="2736002" y="170476"/>
        <a:ext cx="2414642" cy="486100"/>
      </dsp:txXfrm>
    </dsp:sp>
    <dsp:sp modelId="{30E8AC1E-DAE4-4C79-85DB-422496A5507C}">
      <dsp:nvSpPr>
        <dsp:cNvPr id="0" name=""/>
        <dsp:cNvSpPr/>
      </dsp:nvSpPr>
      <dsp:spPr>
        <a:xfrm rot="953106">
          <a:off x="4954548" y="2041002"/>
          <a:ext cx="7334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33440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CC8250-91BF-4C94-AAB8-09786A6595DC}">
      <dsp:nvSpPr>
        <dsp:cNvPr id="0" name=""/>
        <dsp:cNvSpPr/>
      </dsp:nvSpPr>
      <dsp:spPr>
        <a:xfrm>
          <a:off x="5320057" y="2141377"/>
          <a:ext cx="2600822" cy="538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συμβολικές</a:t>
          </a:r>
          <a:endParaRPr lang="el-GR" sz="2400" kern="1200" dirty="0"/>
        </a:p>
      </dsp:txBody>
      <dsp:txXfrm>
        <a:off x="5346354" y="2167674"/>
        <a:ext cx="2548228" cy="486100"/>
      </dsp:txXfrm>
    </dsp:sp>
    <dsp:sp modelId="{ECE1B4B3-A6BA-4351-ACD3-069CFE9F955D}">
      <dsp:nvSpPr>
        <dsp:cNvPr id="0" name=""/>
        <dsp:cNvSpPr/>
      </dsp:nvSpPr>
      <dsp:spPr>
        <a:xfrm rot="9821930">
          <a:off x="2245417" y="2045035"/>
          <a:ext cx="68647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6477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E5D772-00F5-4A44-A70D-0603F7585D2D}">
      <dsp:nvSpPr>
        <dsp:cNvPr id="0" name=""/>
        <dsp:cNvSpPr/>
      </dsp:nvSpPr>
      <dsp:spPr>
        <a:xfrm>
          <a:off x="72009" y="2141377"/>
          <a:ext cx="2532359" cy="538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err="1" smtClean="0"/>
            <a:t>κρυφογενείς</a:t>
          </a:r>
          <a:endParaRPr lang="el-GR" sz="2400" kern="1200" dirty="0"/>
        </a:p>
      </dsp:txBody>
      <dsp:txXfrm>
        <a:off x="98306" y="2167674"/>
        <a:ext cx="2479765" cy="4861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97D19-CA72-446A-9EA7-CC940FA948AD}">
      <dsp:nvSpPr>
        <dsp:cNvPr id="0" name=""/>
        <dsp:cNvSpPr/>
      </dsp:nvSpPr>
      <dsp:spPr>
        <a:xfrm>
          <a:off x="3247784" y="1688910"/>
          <a:ext cx="2450309" cy="21379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u="sng" kern="1200" dirty="0" smtClean="0"/>
            <a:t>Τα πλεονεκτήματα</a:t>
          </a:r>
          <a:endParaRPr lang="el-GR" sz="2000" b="1" u="sng" kern="1200" dirty="0"/>
        </a:p>
      </dsp:txBody>
      <dsp:txXfrm>
        <a:off x="3606623" y="2002005"/>
        <a:ext cx="1732631" cy="1511756"/>
      </dsp:txXfrm>
    </dsp:sp>
    <dsp:sp modelId="{831064E9-8E8E-4802-A5F8-E047333978F9}">
      <dsp:nvSpPr>
        <dsp:cNvPr id="0" name=""/>
        <dsp:cNvSpPr/>
      </dsp:nvSpPr>
      <dsp:spPr>
        <a:xfrm rot="16200000">
          <a:off x="4397904" y="1598418"/>
          <a:ext cx="150069" cy="30913"/>
        </a:xfrm>
        <a:custGeom>
          <a:avLst/>
          <a:gdLst/>
          <a:ahLst/>
          <a:cxnLst/>
          <a:rect l="0" t="0" r="0" b="0"/>
          <a:pathLst>
            <a:path>
              <a:moveTo>
                <a:pt x="0" y="15456"/>
              </a:moveTo>
              <a:lnTo>
                <a:pt x="150069" y="1545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4469187" y="1610123"/>
        <a:ext cx="7503" cy="7503"/>
      </dsp:txXfrm>
    </dsp:sp>
    <dsp:sp modelId="{68FF2A0A-D21C-4DC0-BF4C-AD04B0F52949}">
      <dsp:nvSpPr>
        <dsp:cNvPr id="0" name=""/>
        <dsp:cNvSpPr/>
      </dsp:nvSpPr>
      <dsp:spPr>
        <a:xfrm>
          <a:off x="2890501" y="17711"/>
          <a:ext cx="3164875" cy="15211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Πολλές λεπτομέρειες</a:t>
          </a:r>
          <a:endParaRPr lang="el-GR" sz="2800" kern="1200" dirty="0"/>
        </a:p>
      </dsp:txBody>
      <dsp:txXfrm>
        <a:off x="3353986" y="240475"/>
        <a:ext cx="2237905" cy="1075600"/>
      </dsp:txXfrm>
    </dsp:sp>
    <dsp:sp modelId="{FF8F7530-0B67-4FCB-8DD1-5D2518F11825}">
      <dsp:nvSpPr>
        <dsp:cNvPr id="0" name=""/>
        <dsp:cNvSpPr/>
      </dsp:nvSpPr>
      <dsp:spPr>
        <a:xfrm rot="1188252">
          <a:off x="5595636" y="3206358"/>
          <a:ext cx="331253" cy="30913"/>
        </a:xfrm>
        <a:custGeom>
          <a:avLst/>
          <a:gdLst/>
          <a:ahLst/>
          <a:cxnLst/>
          <a:rect l="0" t="0" r="0" b="0"/>
          <a:pathLst>
            <a:path>
              <a:moveTo>
                <a:pt x="0" y="15456"/>
              </a:moveTo>
              <a:lnTo>
                <a:pt x="331253" y="1545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5752982" y="3213533"/>
        <a:ext cx="16562" cy="16562"/>
      </dsp:txXfrm>
    </dsp:sp>
    <dsp:sp modelId="{81BC32A9-7754-4C14-9D82-CD796BEBF749}">
      <dsp:nvSpPr>
        <dsp:cNvPr id="0" name=""/>
        <dsp:cNvSpPr/>
      </dsp:nvSpPr>
      <dsp:spPr>
        <a:xfrm>
          <a:off x="5580617" y="2980934"/>
          <a:ext cx="3247578" cy="15211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διαφοροποιήσεις</a:t>
          </a:r>
          <a:endParaRPr lang="el-GR" sz="2400" kern="1200" dirty="0"/>
        </a:p>
      </dsp:txBody>
      <dsp:txXfrm>
        <a:off x="6056214" y="3203698"/>
        <a:ext cx="2296384" cy="1075600"/>
      </dsp:txXfrm>
    </dsp:sp>
    <dsp:sp modelId="{8B5DD3E8-497B-43F8-8E85-D1E1DA780318}">
      <dsp:nvSpPr>
        <dsp:cNvPr id="0" name=""/>
        <dsp:cNvSpPr/>
      </dsp:nvSpPr>
      <dsp:spPr>
        <a:xfrm rot="9623188">
          <a:off x="3039527" y="3198319"/>
          <a:ext cx="308143" cy="30913"/>
        </a:xfrm>
        <a:custGeom>
          <a:avLst/>
          <a:gdLst/>
          <a:ahLst/>
          <a:cxnLst/>
          <a:rect l="0" t="0" r="0" b="0"/>
          <a:pathLst>
            <a:path>
              <a:moveTo>
                <a:pt x="0" y="15456"/>
              </a:moveTo>
              <a:lnTo>
                <a:pt x="308143" y="1545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 rot="10800000">
        <a:off x="3185896" y="3206072"/>
        <a:ext cx="15407" cy="15407"/>
      </dsp:txXfrm>
    </dsp:sp>
    <dsp:sp modelId="{298B5075-3045-474A-9BC1-C9BC52D9E2D7}">
      <dsp:nvSpPr>
        <dsp:cNvPr id="0" name=""/>
        <dsp:cNvSpPr/>
      </dsp:nvSpPr>
      <dsp:spPr>
        <a:xfrm>
          <a:off x="0" y="2980936"/>
          <a:ext cx="3425368" cy="15211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Πληθώρα πληροφοριών</a:t>
          </a:r>
          <a:endParaRPr lang="el-GR" sz="2800" kern="1200" dirty="0"/>
        </a:p>
      </dsp:txBody>
      <dsp:txXfrm>
        <a:off x="501634" y="3203700"/>
        <a:ext cx="2422100" cy="10756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9A711D-CB02-4F10-8B29-0544ADA90064}">
      <dsp:nvSpPr>
        <dsp:cNvPr id="0" name=""/>
        <dsp:cNvSpPr/>
      </dsp:nvSpPr>
      <dsp:spPr>
        <a:xfrm>
          <a:off x="2831238" y="2518415"/>
          <a:ext cx="3010761" cy="16668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Τα μειονεκτήματα</a:t>
          </a:r>
          <a:endParaRPr lang="el-GR" sz="3200" kern="1200" dirty="0"/>
        </a:p>
      </dsp:txBody>
      <dsp:txXfrm>
        <a:off x="2912607" y="2599784"/>
        <a:ext cx="2848023" cy="1504109"/>
      </dsp:txXfrm>
    </dsp:sp>
    <dsp:sp modelId="{F7223288-FEEC-40E2-9059-6015862072A4}">
      <dsp:nvSpPr>
        <dsp:cNvPr id="0" name=""/>
        <dsp:cNvSpPr/>
      </dsp:nvSpPr>
      <dsp:spPr>
        <a:xfrm rot="13089456">
          <a:off x="2755395" y="2338385"/>
          <a:ext cx="58278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2783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442BC6-134A-4D50-A74D-D78AADBFDA29}">
      <dsp:nvSpPr>
        <dsp:cNvPr id="0" name=""/>
        <dsp:cNvSpPr/>
      </dsp:nvSpPr>
      <dsp:spPr>
        <a:xfrm>
          <a:off x="670979" y="72005"/>
          <a:ext cx="2146682" cy="248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Περιορισμένος αριθμός συνεντεύξεων λόγω χρόνου</a:t>
          </a:r>
          <a:endParaRPr lang="el-GR" sz="2200" kern="1200" dirty="0"/>
        </a:p>
      </dsp:txBody>
      <dsp:txXfrm>
        <a:off x="775771" y="176797"/>
        <a:ext cx="1937098" cy="2276416"/>
      </dsp:txXfrm>
    </dsp:sp>
    <dsp:sp modelId="{21145ED0-EEF4-430A-9C39-398B3048296D}">
      <dsp:nvSpPr>
        <dsp:cNvPr id="0" name=""/>
        <dsp:cNvSpPr/>
      </dsp:nvSpPr>
      <dsp:spPr>
        <a:xfrm rot="1034388">
          <a:off x="5829825" y="3899292"/>
          <a:ext cx="5419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984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6A6274-2461-4071-A03F-27E18C55CE3A}">
      <dsp:nvSpPr>
        <dsp:cNvPr id="0" name=""/>
        <dsp:cNvSpPr/>
      </dsp:nvSpPr>
      <dsp:spPr>
        <a:xfrm>
          <a:off x="6359634" y="3301381"/>
          <a:ext cx="2121462" cy="20147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Μεγάλο το κόστος πληρωμής των ερευνητών</a:t>
          </a:r>
          <a:endParaRPr lang="el-GR" sz="2500" kern="1200" dirty="0"/>
        </a:p>
      </dsp:txBody>
      <dsp:txXfrm>
        <a:off x="6457987" y="3399734"/>
        <a:ext cx="1924756" cy="1818063"/>
      </dsp:txXfrm>
    </dsp:sp>
    <dsp:sp modelId="{068417E5-94D8-4AE5-9652-3E9ED009D6E4}">
      <dsp:nvSpPr>
        <dsp:cNvPr id="0" name=""/>
        <dsp:cNvSpPr/>
      </dsp:nvSpPr>
      <dsp:spPr>
        <a:xfrm rot="9852264">
          <a:off x="2323508" y="3848127"/>
          <a:ext cx="51750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17500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59A02-1B20-498E-8093-83EF1960CEBD}">
      <dsp:nvSpPr>
        <dsp:cNvPr id="0" name=""/>
        <dsp:cNvSpPr/>
      </dsp:nvSpPr>
      <dsp:spPr>
        <a:xfrm>
          <a:off x="238939" y="3229374"/>
          <a:ext cx="2094339" cy="19708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Ερευνητές με απαραίτητα προσόντα και δεξιότητες</a:t>
          </a:r>
          <a:endParaRPr lang="el-GR" sz="2300" kern="1200" dirty="0"/>
        </a:p>
      </dsp:txBody>
      <dsp:txXfrm>
        <a:off x="335147" y="3325582"/>
        <a:ext cx="1901923" cy="17784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22631-6176-425B-BD0F-3D3CD9CCAB31}">
      <dsp:nvSpPr>
        <dsp:cNvPr id="0" name=""/>
        <dsp:cNvSpPr/>
      </dsp:nvSpPr>
      <dsp:spPr>
        <a:xfrm rot="5400000">
          <a:off x="1348907" y="1128497"/>
          <a:ext cx="872110" cy="99286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D72176-C521-4433-ACEB-F066BFBD573D}">
      <dsp:nvSpPr>
        <dsp:cNvPr id="0" name=""/>
        <dsp:cNvSpPr/>
      </dsp:nvSpPr>
      <dsp:spPr>
        <a:xfrm>
          <a:off x="4097" y="72007"/>
          <a:ext cx="3695626" cy="120711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Συγκέντρωση σε ειδικό χώρο και σύντομη παρουσίαση της έρευνας</a:t>
          </a:r>
          <a:endParaRPr lang="el-GR" sz="1400" kern="1200" dirty="0"/>
        </a:p>
      </dsp:txBody>
      <dsp:txXfrm>
        <a:off x="63034" y="130944"/>
        <a:ext cx="3577752" cy="1089239"/>
      </dsp:txXfrm>
    </dsp:sp>
    <dsp:sp modelId="{2319F09C-AB7A-4794-98D0-0B74231B5BA2}">
      <dsp:nvSpPr>
        <dsp:cNvPr id="0" name=""/>
        <dsp:cNvSpPr/>
      </dsp:nvSpPr>
      <dsp:spPr>
        <a:xfrm>
          <a:off x="2585971" y="259754"/>
          <a:ext cx="1067770" cy="8305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02807E-EF96-4AFE-8D0B-38E4DBA6FB8C}">
      <dsp:nvSpPr>
        <dsp:cNvPr id="0" name=""/>
        <dsp:cNvSpPr/>
      </dsp:nvSpPr>
      <dsp:spPr>
        <a:xfrm rot="5400000">
          <a:off x="3033384" y="2377363"/>
          <a:ext cx="872110" cy="99286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329FE9-2A13-42DE-A333-1FC8C8707372}">
      <dsp:nvSpPr>
        <dsp:cNvPr id="0" name=""/>
        <dsp:cNvSpPr/>
      </dsp:nvSpPr>
      <dsp:spPr>
        <a:xfrm>
          <a:off x="1777998" y="1316120"/>
          <a:ext cx="3516779" cy="12166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Συζήτηση για τις περιπτώσεις αγοράς του προϊόντος</a:t>
          </a:r>
          <a:r>
            <a:rPr lang="en-US" sz="1400" kern="1200" dirty="0" smtClean="0"/>
            <a:t> </a:t>
          </a:r>
          <a:r>
            <a:rPr lang="el-GR" sz="1400" kern="1200" dirty="0" smtClean="0"/>
            <a:t>και αντιδράσεις σε διαφημιστικά </a:t>
          </a:r>
          <a:r>
            <a:rPr lang="en-US" sz="1400" kern="1200" dirty="0" smtClean="0"/>
            <a:t>spots</a:t>
          </a:r>
          <a:endParaRPr lang="el-GR" sz="1400" kern="1200" dirty="0"/>
        </a:p>
      </dsp:txBody>
      <dsp:txXfrm>
        <a:off x="1837399" y="1375521"/>
        <a:ext cx="3397977" cy="1097817"/>
      </dsp:txXfrm>
    </dsp:sp>
    <dsp:sp modelId="{DF84691D-A6D1-4B61-B6C1-968784ACF9A9}">
      <dsp:nvSpPr>
        <dsp:cNvPr id="0" name=""/>
        <dsp:cNvSpPr/>
      </dsp:nvSpPr>
      <dsp:spPr>
        <a:xfrm>
          <a:off x="4270448" y="1508620"/>
          <a:ext cx="1067770" cy="8305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CFF7F4-467F-4E9B-ADDD-6E4083775BDC}">
      <dsp:nvSpPr>
        <dsp:cNvPr id="0" name=""/>
        <dsp:cNvSpPr/>
      </dsp:nvSpPr>
      <dsp:spPr>
        <a:xfrm rot="5400000">
          <a:off x="4836735" y="3612202"/>
          <a:ext cx="872110" cy="99286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46769B-4818-4A17-B8AD-53A7392EC7E9}">
      <dsp:nvSpPr>
        <dsp:cNvPr id="0" name=""/>
        <dsp:cNvSpPr/>
      </dsp:nvSpPr>
      <dsp:spPr>
        <a:xfrm>
          <a:off x="3551899" y="2564986"/>
          <a:ext cx="3575680" cy="1188564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Παρουσίαση του «υλικού»: διάφορα προϊόντα, διαφημίσεις, συσκευασίες.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Καταγραφή σκέψεων και συζήτηση</a:t>
          </a:r>
          <a:endParaRPr lang="el-GR" sz="1400" kern="1200" dirty="0"/>
        </a:p>
      </dsp:txBody>
      <dsp:txXfrm>
        <a:off x="3609930" y="2623017"/>
        <a:ext cx="3459618" cy="1072502"/>
      </dsp:txXfrm>
    </dsp:sp>
    <dsp:sp modelId="{A8A0E318-F80E-492F-A9FD-D4DEB4353871}">
      <dsp:nvSpPr>
        <dsp:cNvPr id="0" name=""/>
        <dsp:cNvSpPr/>
      </dsp:nvSpPr>
      <dsp:spPr>
        <a:xfrm>
          <a:off x="6073800" y="2743459"/>
          <a:ext cx="1067770" cy="8305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6A276-8BC7-4A53-94D6-891B8D54041C}">
      <dsp:nvSpPr>
        <dsp:cNvPr id="0" name=""/>
        <dsp:cNvSpPr/>
      </dsp:nvSpPr>
      <dsp:spPr>
        <a:xfrm>
          <a:off x="5325799" y="3799826"/>
          <a:ext cx="3527086" cy="138475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Ολοκλήρωση και κλείσιμο της διαδικασίας. Διατύπωση ατομικών συμπερασμάτων. Πριν την αναχώρηση συμπλήρωση ερωτηματολογίου για τα βιογραφικά στοιχεία των </a:t>
          </a:r>
          <a:r>
            <a:rPr lang="el-GR" sz="1400" kern="1200" dirty="0" err="1" smtClean="0"/>
            <a:t>συμμετοχόντων</a:t>
          </a:r>
          <a:endParaRPr lang="el-GR" sz="1400" kern="1200" dirty="0"/>
        </a:p>
      </dsp:txBody>
      <dsp:txXfrm>
        <a:off x="5393409" y="3867436"/>
        <a:ext cx="3391866" cy="12495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5E932-D190-423E-8ED1-6DD81AC58B5B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0C398-0FD2-49C7-89FF-B08D7A0C43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2484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10C398-0FD2-49C7-89FF-B08D7A0C4349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0641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CDF0925-D770-408D-A7B9-CCB94B7A2F46}" type="datetimeFigureOut">
              <a:rPr lang="el-GR" smtClean="0"/>
              <a:t>6/11/2018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D8625A9-D249-4202-9D3B-8724CEAD107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43608" y="2815689"/>
            <a:ext cx="6400800" cy="4010000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Μάθημα: </a:t>
            </a:r>
            <a:r>
              <a:rPr lang="el-G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Μεθοδολογία </a:t>
            </a:r>
            <a:r>
              <a:rPr lang="el-G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Έρευνας Κοινωνικών Επιστημών</a:t>
            </a:r>
            <a:endParaRPr lang="en-US" sz="32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Διδάσκουσα</a:t>
            </a:r>
          </a:p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Δρ. Γεωργία Κηπουροπούλου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07504" y="188640"/>
            <a:ext cx="8420472" cy="2232248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ΤΕΙ ΔΥΤΙΚΗΣ ΜΑΚΕΔΟΝΙΑΣ</a:t>
            </a:r>
            <a:b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Τμήμα: ΤΕΧΝΟΛΟΓΩΝ ΓΕΩΠΟΝΩΝ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41134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80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</a:t>
            </a:r>
            <a:r>
              <a:rPr lang="en-US" dirty="0" smtClean="0"/>
              <a:t>. </a:t>
            </a:r>
            <a:r>
              <a:rPr lang="el-GR" sz="4000" b="1" dirty="0" smtClean="0"/>
              <a:t>Ομάδα εστίασης ενδιαφέροντος</a:t>
            </a:r>
            <a:br>
              <a:rPr lang="el-GR" sz="4000" b="1" dirty="0" smtClean="0"/>
            </a:br>
            <a:r>
              <a:rPr lang="en-US" sz="4000" b="1" dirty="0" smtClean="0"/>
              <a:t>Focus groups</a:t>
            </a:r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3100" b="1" dirty="0" smtClean="0"/>
              <a:t/>
            </a:r>
            <a:br>
              <a:rPr lang="el-GR" sz="3100" b="1" dirty="0" smtClean="0"/>
            </a:br>
            <a:r>
              <a:rPr lang="el-GR" sz="3100" b="1" dirty="0" smtClean="0"/>
              <a:t/>
            </a:r>
            <a:br>
              <a:rPr lang="el-GR" sz="3100" b="1" dirty="0" smtClean="0"/>
            </a:br>
            <a:r>
              <a:rPr lang="en-US" sz="3100" b="1" dirty="0" smtClean="0"/>
              <a:t/>
            </a:r>
            <a:br>
              <a:rPr lang="en-US" sz="3100" b="1" dirty="0" smtClean="0"/>
            </a:br>
            <a:endParaRPr lang="el-GR" sz="31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457200" y="2420888"/>
            <a:ext cx="8229600" cy="4536504"/>
          </a:xfrm>
        </p:spPr>
        <p:txBody>
          <a:bodyPr>
            <a:normAutofit/>
          </a:bodyPr>
          <a:lstStyle/>
          <a:p>
            <a:r>
              <a:rPr lang="el-GR" dirty="0" smtClean="0"/>
              <a:t>Η ομάδα αποτελείται από 8-12 </a:t>
            </a:r>
            <a:r>
              <a:rPr lang="el-GR" dirty="0" smtClean="0"/>
              <a:t>άτομα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Η συγκέντρωση γίνεται σε ειδικά διαμορφωμένο χώρο με «μονόδρομο» </a:t>
            </a:r>
            <a:r>
              <a:rPr lang="el-GR" dirty="0" smtClean="0"/>
              <a:t>καθρέφτη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Η παρακολούθηση γίνεται με οπτικοακουστικά </a:t>
            </a:r>
            <a:r>
              <a:rPr lang="el-GR" dirty="0" smtClean="0"/>
              <a:t>μέσα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Υπάρχει ο συντονιστής που κατευθύνει τη </a:t>
            </a:r>
            <a:r>
              <a:rPr lang="el-GR" dirty="0" smtClean="0"/>
              <a:t>συζήτηση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Η συζήτηση διαρκεί 1 </a:t>
            </a:r>
            <a:r>
              <a:rPr lang="el-GR" sz="2000" dirty="0" smtClean="0"/>
              <a:t>1/2</a:t>
            </a:r>
            <a:r>
              <a:rPr lang="el-GR" dirty="0" smtClean="0"/>
              <a:t> έως 3 </a:t>
            </a:r>
            <a:r>
              <a:rPr lang="el-GR" dirty="0" smtClean="0"/>
              <a:t>ώρες</a:t>
            </a:r>
            <a:r>
              <a:rPr lang="en-US" dirty="0" smtClean="0"/>
              <a:t>.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Διαγώνια ρίγα 3"/>
          <p:cNvSpPr/>
          <p:nvPr/>
        </p:nvSpPr>
        <p:spPr>
          <a:xfrm>
            <a:off x="286034" y="1556792"/>
            <a:ext cx="4320480" cy="864096"/>
          </a:xfrm>
          <a:prstGeom prst="diagStripe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Χαρακτηριστικά</a:t>
            </a:r>
            <a:endParaRPr lang="el-G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9788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Ομάδα εστίασης ενδιαφέροντος</a:t>
            </a:r>
            <a:br>
              <a:rPr lang="el-GR" b="1" dirty="0" smtClean="0"/>
            </a:br>
            <a:r>
              <a:rPr lang="en-US" b="1" dirty="0" smtClean="0"/>
              <a:t>Focus groups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07504" y="1628800"/>
            <a:ext cx="8928992" cy="5229200"/>
          </a:xfrm>
        </p:spPr>
        <p:txBody>
          <a:bodyPr/>
          <a:lstStyle/>
          <a:p>
            <a:pPr marL="0" indent="0" algn="ctr">
              <a:buNone/>
            </a:pPr>
            <a:r>
              <a:rPr lang="el-GR" sz="3600" b="1" u="sng" dirty="0" smtClean="0"/>
              <a:t>Πότε χρησιμοποιείται</a:t>
            </a:r>
          </a:p>
          <a:p>
            <a:pPr marL="0" indent="0" algn="ctr">
              <a:buNone/>
            </a:pPr>
            <a:endParaRPr lang="el-GR" b="1" u="sng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b="1" dirty="0" smtClean="0"/>
              <a:t>Για τη γένεση ιδεών για νέα </a:t>
            </a:r>
            <a:r>
              <a:rPr lang="el-GR" b="1" dirty="0" smtClean="0"/>
              <a:t>προϊόντα</a:t>
            </a:r>
            <a:r>
              <a:rPr lang="en-US" b="1" dirty="0" smtClean="0"/>
              <a:t>.</a:t>
            </a:r>
            <a:endParaRPr lang="el-GR" b="1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b="1" dirty="0" smtClean="0"/>
              <a:t>Για την αξιολόγηση νέων </a:t>
            </a:r>
            <a:r>
              <a:rPr lang="el-GR" b="1" dirty="0" smtClean="0"/>
              <a:t>προϊόντων</a:t>
            </a:r>
            <a:r>
              <a:rPr lang="en-US" b="1" dirty="0" smtClean="0"/>
              <a:t>.</a:t>
            </a:r>
            <a:endParaRPr lang="el-GR" b="1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b="1" dirty="0" smtClean="0"/>
              <a:t>Για τη διαμόρφωση διαφημιστικής </a:t>
            </a:r>
            <a:r>
              <a:rPr lang="el-GR" b="1" dirty="0" smtClean="0"/>
              <a:t>καμπάνιας</a:t>
            </a:r>
            <a:r>
              <a:rPr lang="en-US" b="1" dirty="0" smtClean="0"/>
              <a:t>.</a:t>
            </a:r>
            <a:endParaRPr lang="el-GR" b="1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b="1" dirty="0" smtClean="0"/>
              <a:t>Για τη σύνταξη </a:t>
            </a:r>
            <a:r>
              <a:rPr lang="el-GR" b="1" dirty="0" smtClean="0"/>
              <a:t>ερωτηματολογίων</a:t>
            </a:r>
            <a:r>
              <a:rPr lang="en-US" b="1" dirty="0" smtClean="0"/>
              <a:t>.</a:t>
            </a:r>
            <a:endParaRPr lang="el-GR" b="1" dirty="0" smtClean="0"/>
          </a:p>
          <a:p>
            <a:pPr marL="0" indent="0" algn="just">
              <a:buNone/>
            </a:pP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4275734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l-GR" sz="3600" b="1" dirty="0" smtClean="0"/>
              <a:t>Ομάδα εστίασης ενδιαφέροντος</a:t>
            </a:r>
            <a:br>
              <a:rPr lang="el-GR" sz="3600" b="1" dirty="0" smtClean="0"/>
            </a:br>
            <a:r>
              <a:rPr lang="en-US" sz="3600" b="1" dirty="0" smtClean="0"/>
              <a:t>Focus groups</a:t>
            </a:r>
            <a:r>
              <a:rPr lang="el-GR" sz="3600" b="1" dirty="0" smtClean="0"/>
              <a:t/>
            </a:r>
            <a:br>
              <a:rPr lang="el-GR" sz="3600" b="1" dirty="0" smtClean="0"/>
            </a:b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457200" y="908720"/>
            <a:ext cx="8229600" cy="5688632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 smtClean="0"/>
              <a:t>Διαδικασία</a:t>
            </a:r>
            <a:endParaRPr lang="el-GR" b="1" u="sng" dirty="0"/>
          </a:p>
        </p:txBody>
      </p:sp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2670903873"/>
              </p:ext>
            </p:extLst>
          </p:nvPr>
        </p:nvGraphicFramePr>
        <p:xfrm>
          <a:off x="274192" y="1412776"/>
          <a:ext cx="885698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8484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Ομάδα εστίασης ενδιαφέροντος</a:t>
            </a:r>
            <a:br>
              <a:rPr lang="el-GR" sz="3600" b="1" dirty="0" smtClean="0"/>
            </a:br>
            <a:r>
              <a:rPr lang="en-US" sz="3600" b="1" dirty="0" smtClean="0"/>
              <a:t>Focus groups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359024" y="1700808"/>
            <a:ext cx="8784976" cy="43924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b="1" u="sng" dirty="0" smtClean="0"/>
              <a:t>Πλεονεκτήματα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l-GR" dirty="0" smtClean="0"/>
              <a:t>Δυνατότητα έκφρασης των </a:t>
            </a:r>
            <a:r>
              <a:rPr lang="el-GR" dirty="0" smtClean="0"/>
              <a:t>ερωτώμενων</a:t>
            </a:r>
            <a:r>
              <a:rPr lang="en-US" dirty="0" smtClean="0"/>
              <a:t>.</a:t>
            </a:r>
            <a:endParaRPr lang="el-GR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l-GR" dirty="0" smtClean="0"/>
              <a:t>Παράγονται χρήσιμες </a:t>
            </a:r>
            <a:r>
              <a:rPr lang="el-GR" dirty="0" smtClean="0"/>
              <a:t>πληροφορίες</a:t>
            </a:r>
            <a:r>
              <a:rPr lang="en-US" dirty="0" smtClean="0"/>
              <a:t>.</a:t>
            </a:r>
            <a:endParaRPr lang="el-GR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l-GR" dirty="0" smtClean="0"/>
              <a:t>Αυθόρμητες απαντήσεις με την καθοδήγηση του </a:t>
            </a:r>
            <a:r>
              <a:rPr lang="el-GR" dirty="0" smtClean="0"/>
              <a:t>συντονιστή</a:t>
            </a:r>
            <a:r>
              <a:rPr lang="en-US" dirty="0" smtClean="0"/>
              <a:t>.</a:t>
            </a:r>
            <a:endParaRPr lang="el-GR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l-GR" dirty="0" smtClean="0"/>
              <a:t>Ενδείκνυται και για παιδιά άνω των 5 </a:t>
            </a:r>
            <a:r>
              <a:rPr lang="el-GR" dirty="0" smtClean="0"/>
              <a:t>ετών</a:t>
            </a:r>
            <a:r>
              <a:rPr lang="en-US" dirty="0" smtClean="0"/>
              <a:t>.</a:t>
            </a:r>
            <a:endParaRPr lang="el-GR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l-GR" dirty="0" smtClean="0"/>
              <a:t>Είναι χρήσιμη σε χώρες με αυξημένο αριθμό </a:t>
            </a:r>
            <a:r>
              <a:rPr lang="el-GR" dirty="0" smtClean="0"/>
              <a:t>αναλφάβητων</a:t>
            </a:r>
            <a:r>
              <a:rPr lang="en-US" dirty="0" smtClean="0"/>
              <a:t>.</a:t>
            </a:r>
            <a:endParaRPr lang="el-GR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l-GR" dirty="0" smtClean="0"/>
              <a:t>Τα διοικητικά στελέχη μπορούν να παρακολουθήσουν ολόκληρη τη διαδικασία.</a:t>
            </a:r>
          </a:p>
          <a:p>
            <a:pPr marL="0" indent="0" algn="just"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1881203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Ομάδα εστίασης ενδιαφέροντος</a:t>
            </a:r>
            <a:br>
              <a:rPr lang="el-GR" sz="3600" b="1" dirty="0" smtClean="0"/>
            </a:br>
            <a:r>
              <a:rPr lang="en-US" sz="3600" b="1" dirty="0" smtClean="0"/>
              <a:t>Focus groups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323528" y="191683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l-GR" b="1" u="sng" dirty="0" smtClean="0"/>
              <a:t>Μειονεκτήματα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Δυσκολία στον συντονισμό της </a:t>
            </a:r>
            <a:r>
              <a:rPr lang="el-GR" dirty="0" smtClean="0"/>
              <a:t>συζήτησης</a:t>
            </a:r>
            <a:r>
              <a:rPr lang="en-US" dirty="0" smtClean="0"/>
              <a:t>.</a:t>
            </a:r>
            <a:endParaRPr lang="el-G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Η δυναμική παρουσία κάποιου </a:t>
            </a:r>
            <a:r>
              <a:rPr lang="el-GR" dirty="0" smtClean="0"/>
              <a:t>συμμετέχοντα</a:t>
            </a:r>
            <a:r>
              <a:rPr lang="en-US" dirty="0" smtClean="0"/>
              <a:t>.</a:t>
            </a:r>
            <a:endParaRPr lang="el-G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Η παρουσία των παρατηρητών επηρεάζει τις απαντήσεις των </a:t>
            </a:r>
            <a:r>
              <a:rPr lang="el-GR" dirty="0" smtClean="0"/>
              <a:t>συμμετεχόντων</a:t>
            </a:r>
            <a:r>
              <a:rPr lang="en-US" dirty="0" smtClean="0"/>
              <a:t>.</a:t>
            </a:r>
            <a:endParaRPr lang="el-G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Δαπανηρή </a:t>
            </a:r>
            <a:r>
              <a:rPr lang="el-GR" dirty="0" smtClean="0"/>
              <a:t>διαδικασία</a:t>
            </a:r>
            <a:r>
              <a:rPr lang="en-US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9118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3. </a:t>
            </a:r>
            <a:r>
              <a:rPr lang="el-GR" sz="3600" b="1" dirty="0" smtClean="0"/>
              <a:t>Συγκεκαλυμμένες τεχνικές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457200" y="908720"/>
            <a:ext cx="8229600" cy="56886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dirty="0" smtClean="0"/>
              <a:t>Οι τεχνικές αυτές βασίζονται στην αντίληψη ότι όσο πιο αφηρημένο είναι ένα αντικείμενο το οποίο ο ερωτώμενος καλείται να περιγράψει, τόσο πιο πολύ αποκαλύπτεται ο εσωτερικός κόσμος του ερωτώμενου, οι αξίες του, οι αρχές του, η νοοτροπία του καθώς περιγράφει. Όλες οι τεχνικές αυτού του τύπου βασίζονται στις αρχές της κλινικής ψυχολογίας.</a:t>
            </a:r>
          </a:p>
          <a:p>
            <a:pPr marL="0" indent="0" algn="ctr">
              <a:buNone/>
            </a:pPr>
            <a:r>
              <a:rPr lang="el-GR" b="1" u="sng" dirty="0" smtClean="0"/>
              <a:t>Είδη συγκεκαλυμμένων τεχνικών</a:t>
            </a:r>
          </a:p>
          <a:p>
            <a:pPr marL="571500" indent="-571500" algn="ctr">
              <a:buFont typeface="+mj-lt"/>
              <a:buAutoNum type="romanLcPeriod"/>
            </a:pPr>
            <a:r>
              <a:rPr lang="el-GR" dirty="0" smtClean="0"/>
              <a:t>Συσχετισμός λέξεων</a:t>
            </a:r>
          </a:p>
          <a:p>
            <a:pPr marL="571500" indent="-571500" algn="ctr">
              <a:buFont typeface="+mj-lt"/>
              <a:buAutoNum type="romanLcPeriod"/>
            </a:pPr>
            <a:r>
              <a:rPr lang="el-GR" dirty="0" smtClean="0"/>
              <a:t>Συμπλήρωση φράσης</a:t>
            </a:r>
          </a:p>
          <a:p>
            <a:pPr marL="571500" indent="-571500" algn="ctr">
              <a:buFont typeface="+mj-lt"/>
              <a:buAutoNum type="romanLcPeriod"/>
            </a:pPr>
            <a:r>
              <a:rPr lang="el-GR" dirty="0" smtClean="0"/>
              <a:t>Συμπλήρωση ιστορίας</a:t>
            </a:r>
          </a:p>
          <a:p>
            <a:pPr marL="571500" indent="-571500" algn="ctr">
              <a:buFont typeface="+mj-lt"/>
              <a:buAutoNum type="romanLcPeriod"/>
            </a:pPr>
            <a:r>
              <a:rPr lang="el-GR" dirty="0" smtClean="0"/>
              <a:t>Συμπλήρωση εικόνας</a:t>
            </a:r>
          </a:p>
          <a:p>
            <a:pPr marL="571500" indent="-571500" algn="ctr">
              <a:buFont typeface="+mj-lt"/>
              <a:buAutoNum type="romanLcPeriod"/>
            </a:pPr>
            <a:r>
              <a:rPr lang="en-US" dirty="0" smtClean="0"/>
              <a:t> </a:t>
            </a:r>
            <a:r>
              <a:rPr lang="el-GR" dirty="0" smtClean="0"/>
              <a:t>Έλεγχος θεματικής αντίληψης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6358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3.i.</a:t>
            </a:r>
            <a:r>
              <a:rPr lang="el-GR" sz="3600" b="1" dirty="0" smtClean="0"/>
              <a:t>Συγκεκαλυμμένες τεχνικές</a:t>
            </a:r>
            <a:br>
              <a:rPr lang="el-GR" sz="3600" b="1" dirty="0" smtClean="0"/>
            </a:br>
            <a:r>
              <a:rPr lang="el-GR" sz="3600" b="1" dirty="0" smtClean="0"/>
              <a:t>Συσχετισμός λέξεων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309723" y="1628800"/>
            <a:ext cx="8712968" cy="4525963"/>
          </a:xfrm>
        </p:spPr>
        <p:txBody>
          <a:bodyPr>
            <a:normAutofit/>
          </a:bodyPr>
          <a:lstStyle/>
          <a:p>
            <a:pPr algn="just"/>
            <a:r>
              <a:rPr lang="el-GR" sz="2400" dirty="0" smtClean="0"/>
              <a:t>Πρόκειται για μία μέθοδο επίδειξης λέξεων για τις οποίες ο ερευνητής ζητάει από τους ερωτώμενους να πουν την πρώτη λέξη που τους έρχεται στο μυαλό. Οι λέξεις είναι ουδέτερες έτσι ώστε να μην αποκαλυφθεί ο σκοπός της έρευνας.</a:t>
            </a:r>
          </a:p>
          <a:p>
            <a:pPr algn="just"/>
            <a:r>
              <a:rPr lang="el-GR" sz="2400" dirty="0" smtClean="0"/>
              <a:t>Οι απαντήσεις καταγράφονται και αναλύονται σε 3 επίπεδα: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179512" y="4869160"/>
            <a:ext cx="2577484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400" b="1" dirty="0"/>
              <a:t>1. τη συχνότητα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3203848" y="4869160"/>
            <a:ext cx="2592288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/>
              <a:t>2</a:t>
            </a:r>
            <a:r>
              <a:rPr lang="el-GR" sz="2400" b="1" dirty="0" smtClean="0"/>
              <a:t>. τον </a:t>
            </a:r>
            <a:r>
              <a:rPr lang="el-GR" sz="2400" b="1" dirty="0"/>
              <a:t>χρόνο απάντησης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6109821" y="4869160"/>
            <a:ext cx="2736304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/>
              <a:t>3.τον αριθμό αυτών που δεν απάντησαν σε μία λέξη</a:t>
            </a:r>
          </a:p>
        </p:txBody>
      </p:sp>
    </p:spTree>
    <p:extLst>
      <p:ext uri="{BB962C8B-B14F-4D97-AF65-F5344CB8AC3E}">
        <p14:creationId xmlns:p14="http://schemas.microsoft.com/office/powerpoint/2010/main" val="3401636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55776" y="116632"/>
            <a:ext cx="6512511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3.i.</a:t>
            </a:r>
            <a:r>
              <a:rPr lang="el-GR" sz="3200" b="1" dirty="0" smtClean="0"/>
              <a:t>Συγκεκαλυμμένες </a:t>
            </a:r>
            <a:r>
              <a:rPr lang="el-GR" sz="3200" b="1" dirty="0"/>
              <a:t>τεχνικές</a:t>
            </a:r>
            <a:br>
              <a:rPr lang="el-GR" sz="3200" b="1" dirty="0"/>
            </a:br>
            <a:r>
              <a:rPr lang="el-GR" sz="3200" b="1" dirty="0" smtClean="0"/>
              <a:t>Συσχετισμός </a:t>
            </a:r>
            <a:r>
              <a:rPr lang="el-GR" sz="3200" b="1" dirty="0"/>
              <a:t>λέξεων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015516" y="2027664"/>
            <a:ext cx="6400800" cy="1761376"/>
          </a:xfrm>
        </p:spPr>
        <p:txBody>
          <a:bodyPr/>
          <a:lstStyle/>
          <a:p>
            <a:pPr marL="0" indent="0" algn="just">
              <a:buNone/>
            </a:pPr>
            <a:r>
              <a:rPr lang="el-GR" dirty="0"/>
              <a:t>Στο πρώτο επίπεδο αποκαλύπτονται στερεότυπα, στάσεις και πιστεύω και οι απαντήσεις ταξινομούνται στις παρακάτω κατηγορίες:</a:t>
            </a:r>
          </a:p>
          <a:p>
            <a:endParaRPr lang="el-GR" dirty="0"/>
          </a:p>
        </p:txBody>
      </p:sp>
      <p:sp>
        <p:nvSpPr>
          <p:cNvPr id="4" name="Στρογγυλεμένο ορθογώνιο 3"/>
          <p:cNvSpPr/>
          <p:nvPr/>
        </p:nvSpPr>
        <p:spPr>
          <a:xfrm>
            <a:off x="971600" y="3789040"/>
            <a:ext cx="2088232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/>
              <a:t>Θετικές</a:t>
            </a:r>
          </a:p>
          <a:p>
            <a:pPr algn="ctr"/>
            <a:r>
              <a:rPr lang="el-GR" sz="2400" b="1" dirty="0" smtClean="0"/>
              <a:t>Αρνητικές</a:t>
            </a:r>
          </a:p>
          <a:p>
            <a:pPr algn="ctr"/>
            <a:r>
              <a:rPr lang="el-GR" sz="2400" b="1" dirty="0" smtClean="0"/>
              <a:t>σκέψεις</a:t>
            </a:r>
            <a:endParaRPr lang="el-GR" sz="2400" b="1" dirty="0"/>
          </a:p>
        </p:txBody>
      </p:sp>
      <p:sp>
        <p:nvSpPr>
          <p:cNvPr id="5" name="Στρογγυλεμένο ορθογώνιο 4"/>
          <p:cNvSpPr/>
          <p:nvPr/>
        </p:nvSpPr>
        <p:spPr>
          <a:xfrm>
            <a:off x="3635896" y="3789040"/>
            <a:ext cx="2160240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/>
              <a:t>Ευχάριστες</a:t>
            </a:r>
          </a:p>
          <a:p>
            <a:pPr algn="ctr"/>
            <a:r>
              <a:rPr lang="el-GR" sz="2400" b="1" dirty="0" smtClean="0"/>
              <a:t>Δυσάρεστες </a:t>
            </a:r>
          </a:p>
          <a:p>
            <a:pPr algn="ctr"/>
            <a:r>
              <a:rPr lang="el-GR" sz="2400" b="1" dirty="0" smtClean="0"/>
              <a:t>σκέψεις</a:t>
            </a:r>
            <a:endParaRPr lang="el-GR" sz="2400" b="1" dirty="0"/>
          </a:p>
        </p:txBody>
      </p:sp>
      <p:sp>
        <p:nvSpPr>
          <p:cNvPr id="9" name="Στρογγυλεμένο ορθογώνιο 8"/>
          <p:cNvSpPr/>
          <p:nvPr/>
        </p:nvSpPr>
        <p:spPr>
          <a:xfrm>
            <a:off x="6300192" y="3789040"/>
            <a:ext cx="2376264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/>
              <a:t>Μοντέρνες</a:t>
            </a:r>
          </a:p>
          <a:p>
            <a:pPr algn="ctr"/>
            <a:r>
              <a:rPr lang="el-GR" sz="2400" b="1" dirty="0" smtClean="0"/>
              <a:t>Παραδοσιακές </a:t>
            </a:r>
          </a:p>
          <a:p>
            <a:pPr algn="ctr"/>
            <a:r>
              <a:rPr lang="el-GR" sz="2400" b="1" dirty="0" smtClean="0"/>
              <a:t>σκέψεις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617464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631489" y="116632"/>
            <a:ext cx="6512511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3.ii.</a:t>
            </a:r>
            <a:r>
              <a:rPr lang="el-GR" sz="3600" b="1" dirty="0" smtClean="0"/>
              <a:t>Συγκεκαλυμμένες </a:t>
            </a:r>
            <a:r>
              <a:rPr lang="el-GR" sz="3600" b="1" dirty="0"/>
              <a:t>τεχνικές</a:t>
            </a:r>
            <a:br>
              <a:rPr lang="el-GR" sz="3600" b="1" dirty="0"/>
            </a:br>
            <a:r>
              <a:rPr lang="el-GR" sz="3600" b="1" dirty="0" smtClean="0"/>
              <a:t>Συμπλήρωση φράσης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683568" y="2780928"/>
            <a:ext cx="6400800" cy="3474720"/>
          </a:xfrm>
        </p:spPr>
        <p:txBody>
          <a:bodyPr/>
          <a:lstStyle/>
          <a:p>
            <a:r>
              <a:rPr lang="el-GR" dirty="0" smtClean="0"/>
              <a:t>Ο ερωτώμενος καλείται να συμπληρώσει μία ημιτελή φράση με τις πρώτες σκέψεις που έρχονται στο μυαλό </a:t>
            </a:r>
            <a:r>
              <a:rPr lang="el-GR" dirty="0" smtClean="0"/>
              <a:t>του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Οι απαντήσεις καταγράφονται και μελετώνται κατά τον ίδιο τρόπο με την προηγούμενη </a:t>
            </a:r>
            <a:r>
              <a:rPr lang="el-GR" dirty="0" smtClean="0"/>
              <a:t>τεχνική</a:t>
            </a:r>
            <a:r>
              <a:rPr lang="en-US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2151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601907" y="116632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3.iii.</a:t>
            </a:r>
            <a:r>
              <a:rPr lang="el-GR" b="1" dirty="0" smtClean="0"/>
              <a:t>Συγκεκαλυμμένες </a:t>
            </a:r>
            <a:r>
              <a:rPr lang="el-GR" b="1" dirty="0"/>
              <a:t>τεχνικές</a:t>
            </a:r>
            <a:br>
              <a:rPr lang="el-GR" b="1" dirty="0"/>
            </a:br>
            <a:r>
              <a:rPr lang="el-GR" b="1" dirty="0" smtClean="0"/>
              <a:t>Συμπλήρωση ιστορίας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79512" y="2636912"/>
            <a:ext cx="6400800" cy="3474720"/>
          </a:xfrm>
        </p:spPr>
        <p:txBody>
          <a:bodyPr/>
          <a:lstStyle/>
          <a:p>
            <a:r>
              <a:rPr lang="el-GR" dirty="0" smtClean="0"/>
              <a:t>Μοιάζει με την προηγούμενη τεχνική μόνο που σε αυτή την περίπτωση δίνεται ημιτελής ιστορία την οποία ο ερωτώμενος καλείται να </a:t>
            </a:r>
            <a:r>
              <a:rPr lang="el-GR" dirty="0" smtClean="0"/>
              <a:t>συμπληρώσει</a:t>
            </a:r>
            <a:r>
              <a:rPr lang="en-US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48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Μέθοδοι ποιοτικής έρευνας</a:t>
            </a:r>
            <a:endParaRPr lang="el-GR"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Χρησιμοποιούμε ποιοτικές μεθόδους έρευνας όταν αναζητούμε πληροφορίες σχετικά με τη συμπεριφορά, τη στάση, τη γνώμη και τα χαρακτηριστικά των καταναλωτών στους οποίους απευθύνεται η έρευνα.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b="1" dirty="0" smtClean="0"/>
              <a:t>Πρόβλημα</a:t>
            </a:r>
            <a:r>
              <a:rPr lang="el-GR" dirty="0" smtClean="0"/>
              <a:t>= οι άνθρωποι διστάζουν να απαντήσουν σε συγκεκριμένες ερωτήσεις, αρνούνται ή δεν μπορούν.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b="1" dirty="0" smtClean="0"/>
              <a:t>Λύση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Σε βάθος συνέντευξη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Focus groups</a:t>
            </a: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Σ</a:t>
            </a:r>
            <a:r>
              <a:rPr lang="el-GR" dirty="0" smtClean="0"/>
              <a:t>υγκεκαλυμμένες τεχνικές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Παρατήρηση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75196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631489" y="44624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3.iv. </a:t>
            </a:r>
            <a:r>
              <a:rPr lang="el-GR" b="1" dirty="0" smtClean="0"/>
              <a:t>Συγκεκαλυμμένες </a:t>
            </a:r>
            <a:r>
              <a:rPr lang="el-GR" b="1" dirty="0"/>
              <a:t>τεχνικές</a:t>
            </a:r>
            <a:br>
              <a:rPr lang="el-GR" b="1" dirty="0"/>
            </a:br>
            <a:r>
              <a:rPr lang="el-GR" b="1" dirty="0" smtClean="0"/>
              <a:t>Συμπλήρωση εικόνας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323528" y="2204864"/>
            <a:ext cx="6400800" cy="347472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Πρόκειται για την επίδειξη μιας εικόνας στην οποία εμφανίζονται ένα ή περισσότερα άτομα. Κάποιος ή κάποια από τα άτομα φαίνεται να έχουν εκφράσει μια γνώμη και τα υπόλοιπα άτομα δείχνουν να πρόκειται να απαντήσουν ή να σκέφτονται κάτι</a:t>
            </a:r>
            <a:r>
              <a:rPr lang="el-GR" dirty="0" smtClean="0"/>
              <a:t>.</a:t>
            </a:r>
            <a:endParaRPr lang="en-US" dirty="0" smtClean="0"/>
          </a:p>
          <a:p>
            <a:pPr marL="45720" indent="0">
              <a:buNone/>
            </a:pPr>
            <a:endParaRPr lang="el-GR" dirty="0" smtClean="0"/>
          </a:p>
          <a:p>
            <a:r>
              <a:rPr lang="el-GR" dirty="0" smtClean="0"/>
              <a:t>Ο ερωτώμενος ζητείται να συμπληρώσει τις κενές «φούσκες» που εκπροσωπούν τις σκέψεις ή τα λόγια των ατόμων της </a:t>
            </a:r>
            <a:r>
              <a:rPr lang="el-GR" dirty="0" smtClean="0"/>
              <a:t>εικόνας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l-GR" dirty="0" smtClean="0"/>
          </a:p>
          <a:p>
            <a:r>
              <a:rPr lang="el-GR" dirty="0" smtClean="0"/>
              <a:t>Η ανάλυση των στοιχείων που απορρέουν με την παραπάνω τεχνική αναλύονται όπως και στις δύο προηγούμενες τεχνικές.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2821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631489" y="23923"/>
            <a:ext cx="6512511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3. v. </a:t>
            </a:r>
            <a:r>
              <a:rPr lang="el-GR" sz="3600" b="1" dirty="0" smtClean="0"/>
              <a:t>Συγκεκαλυμμένες </a:t>
            </a:r>
            <a:r>
              <a:rPr lang="el-GR" sz="3600" b="1" dirty="0"/>
              <a:t>τεχνικές</a:t>
            </a:r>
            <a:br>
              <a:rPr lang="el-GR" sz="3600" b="1" dirty="0"/>
            </a:br>
            <a:r>
              <a:rPr lang="el-GR" sz="3600" b="1" dirty="0" smtClean="0"/>
              <a:t>Έλεγχος θεματικής αντίληψης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323528" y="2564904"/>
            <a:ext cx="6400800" cy="347472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Στον ερωτώμενο δίνεται μία ή περισσότερες εικόνες ώστε να μελετήσει σε συγκεκριμένο χρόνο. </a:t>
            </a:r>
            <a:r>
              <a:rPr lang="el-GR" dirty="0"/>
              <a:t>Έ</a:t>
            </a:r>
            <a:r>
              <a:rPr lang="el-GR" dirty="0" smtClean="0"/>
              <a:t>πειτα καλείται να γράψει μία ιστορία περιγράφοντας τι πιστεύει ότι συμβαίνει στην εικόνα. Οι εικόνες ποικίλουν ως προς το περιεχόμενό τους. </a:t>
            </a:r>
            <a:endParaRPr lang="en-US" dirty="0" smtClean="0"/>
          </a:p>
          <a:p>
            <a:pPr marL="45720" indent="0">
              <a:buNone/>
            </a:pPr>
            <a:endParaRPr lang="el-GR" dirty="0" smtClean="0"/>
          </a:p>
          <a:p>
            <a:r>
              <a:rPr lang="el-GR" dirty="0" smtClean="0"/>
              <a:t>Με τη μελέτη των απαντήσεων του ερωτώμενου αποκαλύπτεται η ψυχολογία και η προσωπικότητά του.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64120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55776" y="0"/>
            <a:ext cx="6512511" cy="1143000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4. Παρατήρηση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611560" y="1196752"/>
            <a:ext cx="6912768" cy="3960440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Η μέθοδος αυτή βασίζεται στην παρατήρηση της συμπεριφοράς ατόμων</a:t>
            </a:r>
            <a:r>
              <a:rPr lang="el-GR" dirty="0" smtClean="0"/>
              <a:t>.</a:t>
            </a:r>
            <a:endParaRPr lang="en-US" dirty="0" smtClean="0"/>
          </a:p>
          <a:p>
            <a:pPr marL="45720" indent="0">
              <a:buNone/>
            </a:pPr>
            <a:endParaRPr lang="el-GR" dirty="0" smtClean="0"/>
          </a:p>
          <a:p>
            <a:r>
              <a:rPr lang="el-GR" dirty="0" smtClean="0"/>
              <a:t>Οι πληροφορίες που αντλούνται είναι </a:t>
            </a:r>
            <a:r>
              <a:rPr lang="el-GR" dirty="0" smtClean="0"/>
              <a:t>απεριόριστες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l-GR" dirty="0" smtClean="0"/>
          </a:p>
          <a:p>
            <a:r>
              <a:rPr lang="el-GR" dirty="0" smtClean="0"/>
              <a:t>Η μέθοδος αυτή απαιτεί επιστημονικότητα, συστηματικότητα και </a:t>
            </a:r>
            <a:r>
              <a:rPr lang="el-GR" dirty="0" smtClean="0"/>
              <a:t>προγραμματισμό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l-GR" dirty="0" smtClean="0"/>
          </a:p>
          <a:p>
            <a:r>
              <a:rPr lang="el-GR" dirty="0" smtClean="0"/>
              <a:t>Ενδείκνυται για μικρά </a:t>
            </a:r>
            <a:r>
              <a:rPr lang="el-GR" dirty="0" smtClean="0"/>
              <a:t>παιδιά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l-GR" dirty="0" smtClean="0"/>
          </a:p>
          <a:p>
            <a:r>
              <a:rPr lang="el-GR" dirty="0" smtClean="0"/>
              <a:t>Χάρη σε αυτή τη μέθοδο αναπτύχθηκε η </a:t>
            </a:r>
            <a:r>
              <a:rPr lang="el-GR" b="1" dirty="0" smtClean="0"/>
              <a:t>σκουπιδολογία</a:t>
            </a:r>
            <a:r>
              <a:rPr lang="en-US" b="1" dirty="0" smtClean="0"/>
              <a:t>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5347639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483768" y="188640"/>
            <a:ext cx="6512511" cy="1143000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Σκουπιδολογία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467544" y="1700808"/>
            <a:ext cx="6400800" cy="3474720"/>
          </a:xfrm>
        </p:spPr>
        <p:txBody>
          <a:bodyPr/>
          <a:lstStyle/>
          <a:p>
            <a:r>
              <a:rPr lang="el-GR" dirty="0" smtClean="0"/>
              <a:t>Πρόκειται για τη μελέτη των σκουπιδιών των νοικοκυριών η οποία αποκαλύπτει την πραγματική συμπεριφορά των </a:t>
            </a:r>
            <a:r>
              <a:rPr lang="el-GR" dirty="0" smtClean="0"/>
              <a:t>ανθρώπων</a:t>
            </a:r>
            <a:r>
              <a:rPr lang="en-US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720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1. Σε βάθος συνέντευξη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79512" y="836712"/>
            <a:ext cx="8784976" cy="5688632"/>
          </a:xfrm>
        </p:spPr>
        <p:txBody>
          <a:bodyPr>
            <a:normAutofit fontScale="92500" lnSpcReduction="20000"/>
          </a:bodyPr>
          <a:lstStyle/>
          <a:p>
            <a:r>
              <a:rPr lang="el-GR" sz="2800" dirty="0" smtClean="0"/>
              <a:t>Πρόκειται για μία πρόσωπο-με-πρόσωπο συνέντευξη και διαρκεί 30-45 λεπτά.</a:t>
            </a:r>
          </a:p>
          <a:p>
            <a:r>
              <a:rPr lang="el-GR" sz="2800" dirty="0" smtClean="0"/>
              <a:t>Ο ερευνητής δεν έχει μία σειρά καθορισμένων ερωτήσεων (ερωτηματολόγιο)</a:t>
            </a:r>
          </a:p>
          <a:p>
            <a:r>
              <a:rPr lang="el-GR" sz="2800" dirty="0" smtClean="0"/>
              <a:t>Υπάρχει η δυνατότητα διευκρινήσεων, προσαρμογής της ερώτησης</a:t>
            </a:r>
          </a:p>
          <a:p>
            <a:pPr marL="0" indent="0">
              <a:buNone/>
            </a:pPr>
            <a:endParaRPr lang="el-GR" sz="2800" b="1" dirty="0" smtClean="0"/>
          </a:p>
          <a:p>
            <a:pPr marL="0" indent="0">
              <a:buNone/>
            </a:pPr>
            <a:endParaRPr lang="el-GR" sz="2800" b="1" dirty="0"/>
          </a:p>
          <a:p>
            <a:pPr marL="0" indent="0">
              <a:buNone/>
            </a:pPr>
            <a:endParaRPr lang="el-GR" sz="2800" b="1" dirty="0" smtClean="0"/>
          </a:p>
          <a:p>
            <a:pPr marL="0" indent="0">
              <a:buNone/>
            </a:pPr>
            <a:endParaRPr lang="el-GR" sz="2800" b="1" dirty="0" smtClean="0"/>
          </a:p>
          <a:p>
            <a:pPr marL="0" indent="0">
              <a:buNone/>
            </a:pPr>
            <a:endParaRPr lang="el-GR" sz="2800" b="1" dirty="0"/>
          </a:p>
          <a:p>
            <a:pPr marL="0" indent="0">
              <a:buNone/>
            </a:pPr>
            <a:endParaRPr lang="el-GR" sz="2800" b="1" dirty="0" smtClean="0"/>
          </a:p>
          <a:p>
            <a:pPr marL="0" indent="0">
              <a:buNone/>
            </a:pPr>
            <a:r>
              <a:rPr lang="el-GR" sz="2800" b="1" dirty="0" smtClean="0"/>
              <a:t>Απαραίτητο</a:t>
            </a:r>
            <a:r>
              <a:rPr lang="el-GR" sz="2800" dirty="0" smtClean="0"/>
              <a:t>= ο ερευνητής δεν καθοδηγεί τον ερωτώμενο ως προς τις απαντήσεις που θα δώσει</a:t>
            </a:r>
            <a:endParaRPr lang="el-GR" sz="2800" dirty="0"/>
          </a:p>
        </p:txBody>
      </p:sp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1615266789"/>
              </p:ext>
            </p:extLst>
          </p:nvPr>
        </p:nvGraphicFramePr>
        <p:xfrm>
          <a:off x="755576" y="2636912"/>
          <a:ext cx="7920880" cy="26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852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3600" b="1" dirty="0" smtClean="0"/>
              <a:t>1.</a:t>
            </a:r>
            <a:r>
              <a:rPr lang="en-US" sz="3600" b="1" dirty="0" err="1" smtClean="0"/>
              <a:t>i</a:t>
            </a:r>
            <a:r>
              <a:rPr lang="en-US" sz="3600" b="1" dirty="0" smtClean="0"/>
              <a:t>.</a:t>
            </a:r>
            <a:r>
              <a:rPr lang="el-GR" sz="3600" b="1" dirty="0" smtClean="0"/>
              <a:t>Σε βάθος συνέντευξη</a:t>
            </a:r>
            <a:br>
              <a:rPr lang="el-GR" sz="3600" b="1" dirty="0" smtClean="0"/>
            </a:br>
            <a:r>
              <a:rPr lang="el-GR" sz="3600" b="1" dirty="0" smtClean="0"/>
              <a:t>Κλιμακωτές ερωτήσεις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611560" y="1700808"/>
            <a:ext cx="6400800" cy="3474720"/>
          </a:xfrm>
        </p:spPr>
        <p:txBody>
          <a:bodyPr/>
          <a:lstStyle/>
          <a:p>
            <a:r>
              <a:rPr lang="el-GR" dirty="0" smtClean="0"/>
              <a:t>Με αυτές τις ερωτήσεις ζητείται από τον ερωτώμενο να καθορίσει τα χαρακτηριστικά εκείνα που διαφοροποιούν προϊόντα ίδιας κατηγορίας αλλά διαφορετικής </a:t>
            </a:r>
            <a:r>
              <a:rPr lang="el-GR" dirty="0" smtClean="0"/>
              <a:t>μάρκας</a:t>
            </a:r>
            <a:r>
              <a:rPr lang="en-US" dirty="0" smtClean="0"/>
              <a:t>.</a:t>
            </a:r>
            <a:endParaRPr lang="el-GR" dirty="0" smtClean="0"/>
          </a:p>
          <a:p>
            <a:pPr marL="0" indent="0">
              <a:buNone/>
            </a:pPr>
            <a:r>
              <a:rPr lang="el-GR" dirty="0" err="1" smtClean="0"/>
              <a:t>π.χ</a:t>
            </a:r>
            <a:r>
              <a:rPr lang="el-GR" dirty="0" smtClean="0"/>
              <a:t> Σε τι διαφέρει το </a:t>
            </a:r>
            <a:r>
              <a:rPr lang="en-US" dirty="0"/>
              <a:t>S</a:t>
            </a:r>
            <a:r>
              <a:rPr lang="en-US" dirty="0" smtClean="0"/>
              <a:t>kip </a:t>
            </a:r>
            <a:r>
              <a:rPr lang="el-GR" dirty="0" smtClean="0"/>
              <a:t>από το </a:t>
            </a:r>
            <a:r>
              <a:rPr lang="en-US" dirty="0" err="1" smtClean="0"/>
              <a:t>Dixan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7012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1.ii.</a:t>
            </a:r>
            <a:r>
              <a:rPr lang="el-GR" sz="4000" b="1" dirty="0" smtClean="0"/>
              <a:t>Σε βάθος συνέντευξη</a:t>
            </a:r>
            <a:br>
              <a:rPr lang="el-GR" sz="4000" b="1" dirty="0" smtClean="0"/>
            </a:br>
            <a:r>
              <a:rPr lang="el-GR" sz="4000" b="1" dirty="0" err="1" smtClean="0"/>
              <a:t>Κρυφογενείς</a:t>
            </a:r>
            <a:r>
              <a:rPr lang="el-GR" sz="4000" b="1" dirty="0" smtClean="0"/>
              <a:t> ερωτήσεις</a:t>
            </a:r>
            <a:endParaRPr lang="el-GR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683568" y="2060848"/>
            <a:ext cx="6400800" cy="3474720"/>
          </a:xfrm>
        </p:spPr>
        <p:txBody>
          <a:bodyPr/>
          <a:lstStyle/>
          <a:p>
            <a:r>
              <a:rPr lang="el-GR" dirty="0" smtClean="0"/>
              <a:t>Εστίαση στα συναισθήματα του ερωτώμενου για προσωπικά </a:t>
            </a:r>
            <a:r>
              <a:rPr lang="el-GR" dirty="0" err="1" smtClean="0"/>
              <a:t>θέματα(ναρκωτικά</a:t>
            </a:r>
            <a:r>
              <a:rPr lang="el-GR" dirty="0" smtClean="0"/>
              <a:t>, φοροδιαφυγή, ομοφυλοφιλία</a:t>
            </a:r>
            <a:r>
              <a:rPr lang="el-GR" dirty="0" smtClean="0"/>
              <a:t>)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/>
              <a:t>Η</a:t>
            </a:r>
            <a:r>
              <a:rPr lang="el-GR" dirty="0" smtClean="0"/>
              <a:t> ανάλυση των δεδομένων που προκύπτουν εστιάζει στις κοινές αναφορές σε όλους τους </a:t>
            </a:r>
            <a:r>
              <a:rPr lang="el-GR" dirty="0" smtClean="0"/>
              <a:t>ερωτώμενους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i="1" dirty="0" smtClean="0"/>
              <a:t>Τα διαφημιστικά μηνύματα χρησιμοποιούν αποτελέσματα τέτοιου είδους ερωτήσεων. 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3495925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1.iii.</a:t>
            </a:r>
            <a:r>
              <a:rPr lang="el-GR" sz="3600" b="1" dirty="0" smtClean="0"/>
              <a:t>Σε βάθος συνέντευξη</a:t>
            </a:r>
            <a:br>
              <a:rPr lang="el-GR" sz="3600" b="1" dirty="0" smtClean="0"/>
            </a:br>
            <a:r>
              <a:rPr lang="el-GR" sz="3600" b="1" dirty="0" smtClean="0"/>
              <a:t>Συμβολικές ερωτήσεις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827584" y="1844824"/>
            <a:ext cx="6400800" cy="3474720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Βάση αυτής της μεθόδου είναι η περιγραφή από τους ερωτώμενους των αντίθετων χαρακτηριστικών ενός προϊόντος, μιας δραστηριότητας</a:t>
            </a:r>
            <a:r>
              <a:rPr lang="el-GR" dirty="0" smtClean="0"/>
              <a:t>.</a:t>
            </a:r>
            <a:endParaRPr lang="en-US" dirty="0" smtClean="0"/>
          </a:p>
          <a:p>
            <a:pPr marL="4572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err="1" smtClean="0"/>
              <a:t>π.χ.για</a:t>
            </a:r>
            <a:r>
              <a:rPr lang="el-GR" dirty="0" smtClean="0"/>
              <a:t> κάποιους καταναλωτές το αντίθετο του καφέ είναι το κακάο. Περιγράφοντας άμεσα το κακάο αντιλαμβάνεται ο ερευνητής την αντίληψη του ερωτώμενου για τον καφέ. Για άλλους ίσως είναι το τσάι με την ίδια λογική χαρακτηριστικών.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97565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864096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Σε </a:t>
            </a:r>
            <a:r>
              <a:rPr lang="el-GR" sz="3600" b="1" dirty="0" smtClean="0"/>
              <a:t>βάθος συνέντευξη</a:t>
            </a:r>
            <a:br>
              <a:rPr lang="el-GR" sz="3600" b="1" dirty="0" smtClean="0"/>
            </a:br>
            <a:r>
              <a:rPr lang="el-GR" sz="3600" b="1" dirty="0" smtClean="0"/>
              <a:t>Πότε χρησιμοποιείται </a:t>
            </a:r>
            <a:br>
              <a:rPr lang="el-GR" sz="3600" b="1" dirty="0" smtClean="0"/>
            </a:br>
            <a:endParaRPr lang="el-GR" sz="3600" b="1" dirty="0"/>
          </a:p>
        </p:txBody>
      </p:sp>
      <p:sp>
        <p:nvSpPr>
          <p:cNvPr id="4" name="Ορθογώνιο 3"/>
          <p:cNvSpPr/>
          <p:nvPr/>
        </p:nvSpPr>
        <p:spPr>
          <a:xfrm>
            <a:off x="293404" y="1412776"/>
            <a:ext cx="1728192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Όταν αναζητείται πλήρης διευκρίνιση στάσεων, αντιλήψεων,</a:t>
            </a:r>
          </a:p>
          <a:p>
            <a:pPr algn="ctr"/>
            <a:r>
              <a:rPr lang="el-GR" dirty="0" smtClean="0"/>
              <a:t>γνωμών</a:t>
            </a:r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2229526" y="1412776"/>
            <a:ext cx="1728192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Όταν το θέμα που μελετάται είναι προσωπικό ή απόρρητο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4499992" y="1412776"/>
            <a:ext cx="1728192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Ό</a:t>
            </a:r>
            <a:r>
              <a:rPr lang="el-GR" dirty="0" smtClean="0"/>
              <a:t>ταν το θέμα από τη φύση του ωθεί τους ερωτώμενους να υιοθετήσουν κοινωνικά αποδεκτές απαντήσεις</a:t>
            </a:r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6588224" y="1412776"/>
            <a:ext cx="1728192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Όταν απαιτείται η κατανόηση μιας σημαντικής απόφασης</a:t>
            </a:r>
          </a:p>
          <a:p>
            <a:pPr algn="ctr"/>
            <a:r>
              <a:rPr lang="el-GR" dirty="0"/>
              <a:t>π</a:t>
            </a:r>
            <a:r>
              <a:rPr lang="el-GR" dirty="0" smtClean="0"/>
              <a:t>.χ. διαζύγιο</a:t>
            </a:r>
            <a:endParaRPr lang="el-GR" dirty="0"/>
          </a:p>
        </p:txBody>
      </p:sp>
      <p:sp>
        <p:nvSpPr>
          <p:cNvPr id="8" name="Ορθογώνιο 7"/>
          <p:cNvSpPr/>
          <p:nvPr/>
        </p:nvSpPr>
        <p:spPr>
          <a:xfrm>
            <a:off x="2229526" y="4129118"/>
            <a:ext cx="1728192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Όταν οι ερωτώμενοι είναι επαγγελματίες  και η έρευνα αφορά τη φύση της δουλειάς τους</a:t>
            </a:r>
            <a:endParaRPr lang="el-GR" dirty="0"/>
          </a:p>
        </p:txBody>
      </p:sp>
      <p:sp>
        <p:nvSpPr>
          <p:cNvPr id="9" name="Ορθογώνιο 8"/>
          <p:cNvSpPr/>
          <p:nvPr/>
        </p:nvSpPr>
        <p:spPr>
          <a:xfrm>
            <a:off x="4458907" y="4116542"/>
            <a:ext cx="1728192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Όταν το θέμα προς μελέτη θεωρείται ευαίσθητο και συναισθηματικό π.χ. αντισύλληψη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03154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411760" y="260648"/>
            <a:ext cx="6512511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600" b="1" dirty="0" smtClean="0"/>
              <a:t>Σε βάθος συνέντευξη</a:t>
            </a: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b="1" u="sng" dirty="0" smtClean="0"/>
              <a:t>Πλεονεκτήματα</a:t>
            </a:r>
            <a:endParaRPr lang="el-GR" sz="3600" b="1" u="sng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59719561"/>
              </p:ext>
            </p:extLst>
          </p:nvPr>
        </p:nvGraphicFramePr>
        <p:xfrm>
          <a:off x="179512" y="1628800"/>
          <a:ext cx="885698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3573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39880" y="6168"/>
            <a:ext cx="6512511" cy="1143000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Σε βάθος συνέντευξη</a:t>
            </a: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b="1" u="sng" dirty="0" smtClean="0"/>
              <a:t>Μειονεκτήματα</a:t>
            </a:r>
            <a:endParaRPr lang="el-GR" sz="3600" u="sng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77635864"/>
              </p:ext>
            </p:extLst>
          </p:nvPr>
        </p:nvGraphicFramePr>
        <p:xfrm>
          <a:off x="457200" y="1340768"/>
          <a:ext cx="868680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Στρογγυλεμένο ορθογώνιο 4"/>
          <p:cNvSpPr/>
          <p:nvPr/>
        </p:nvSpPr>
        <p:spPr>
          <a:xfrm>
            <a:off x="6300192" y="1484784"/>
            <a:ext cx="2232248" cy="244827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/>
              <a:t>Περισσότερος χρόνος συγκέντρωσης και ανάλυσης των δεδομένων</a:t>
            </a:r>
            <a:endParaRPr lang="el-GR" sz="2400" dirty="0"/>
          </a:p>
        </p:txBody>
      </p:sp>
      <p:cxnSp>
        <p:nvCxnSpPr>
          <p:cNvPr id="7" name="Ευθεία γραμμή σύνδεσης 6"/>
          <p:cNvCxnSpPr/>
          <p:nvPr/>
        </p:nvCxnSpPr>
        <p:spPr>
          <a:xfrm flipV="1">
            <a:off x="5796136" y="3356992"/>
            <a:ext cx="648072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366051"/>
      </p:ext>
    </p:extLst>
  </p:cSld>
  <p:clrMapOvr>
    <a:masterClrMapping/>
  </p:clrMapOvr>
</p:sld>
</file>

<file path=ppt/theme/theme1.xml><?xml version="1.0" encoding="utf-8"?>
<a:theme xmlns:a="http://schemas.openxmlformats.org/drawingml/2006/main" name="Πνοή">
  <a:themeElements>
    <a:clrScheme name="Πνοή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Πνοή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Πνοή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196</TotalTime>
  <Words>1031</Words>
  <Application>Microsoft Office PowerPoint</Application>
  <PresentationFormat>Προβολή στην οθόνη (4:3)</PresentationFormat>
  <Paragraphs>150</Paragraphs>
  <Slides>23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Πνοή</vt:lpstr>
      <vt:lpstr>ΤΕΙ ΔΥΤΙΚΗΣ ΜΑΚΕΔΟΝΙΑΣ Τμήμα: ΤΕΧΝΟΛΟΓΩΝ ΓΕΩΠΟΝΩΝ</vt:lpstr>
      <vt:lpstr>Μέθοδοι ποιοτικής έρευνας</vt:lpstr>
      <vt:lpstr>1. Σε βάθος συνέντευξη</vt:lpstr>
      <vt:lpstr>1.i.Σε βάθος συνέντευξη Κλιμακωτές ερωτήσεις</vt:lpstr>
      <vt:lpstr>1.ii.Σε βάθος συνέντευξη Κρυφογενείς ερωτήσεις</vt:lpstr>
      <vt:lpstr>1.iii.Σε βάθος συνέντευξη Συμβολικές ερωτήσεις</vt:lpstr>
      <vt:lpstr>Σε βάθος συνέντευξη Πότε χρησιμοποιείται  </vt:lpstr>
      <vt:lpstr>Σε βάθος συνέντευξη Πλεονεκτήματα</vt:lpstr>
      <vt:lpstr>Σε βάθος συνέντευξη Μειονεκτήματα</vt:lpstr>
      <vt:lpstr>2. Ομάδα εστίασης ενδιαφέροντος Focus groups     </vt:lpstr>
      <vt:lpstr>Ομάδα εστίασης ενδιαφέροντος Focus groups</vt:lpstr>
      <vt:lpstr>Ομάδα εστίασης ενδιαφέροντος Focus groups </vt:lpstr>
      <vt:lpstr>Ομάδα εστίασης ενδιαφέροντος Focus groups</vt:lpstr>
      <vt:lpstr>Ομάδα εστίασης ενδιαφέροντος Focus groups</vt:lpstr>
      <vt:lpstr>3. Συγκεκαλυμμένες τεχνικές</vt:lpstr>
      <vt:lpstr>3.i.Συγκεκαλυμμένες τεχνικές Συσχετισμός λέξεων</vt:lpstr>
      <vt:lpstr>3.i.Συγκεκαλυμμένες τεχνικές Συσχετισμός λέξεων</vt:lpstr>
      <vt:lpstr>3.ii.Συγκεκαλυμμένες τεχνικές Συμπλήρωση φράσης</vt:lpstr>
      <vt:lpstr>3.iii.Συγκεκαλυμμένες τεχνικές Συμπλήρωση ιστορίας</vt:lpstr>
      <vt:lpstr>3.iv. Συγκεκαλυμμένες τεχνικές Συμπλήρωση εικόνας</vt:lpstr>
      <vt:lpstr>3. v. Συγκεκαλυμμένες τεχνικές Έλεγχος θεματικής αντίληψης</vt:lpstr>
      <vt:lpstr>4. Παρατήρηση</vt:lpstr>
      <vt:lpstr>Σκουπιδολογία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ΤΕΙ ΔΥΤΙΚΗΣ ΜΑΚΕΔΟΝΙΑΣ Τμήμα: ΤΕΧΝΟΛΟΓΩΝ ΓΕΩΠΟΝΩΝ</dc:title>
  <dc:creator>Vasilis</dc:creator>
  <cp:lastModifiedBy>Vasilis</cp:lastModifiedBy>
  <cp:revision>26</cp:revision>
  <dcterms:created xsi:type="dcterms:W3CDTF">2018-11-01T16:48:30Z</dcterms:created>
  <dcterms:modified xsi:type="dcterms:W3CDTF">2018-11-06T13:03:05Z</dcterms:modified>
</cp:coreProperties>
</file>