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56" r:id="rId4"/>
    <p:sldId id="257" r:id="rId5"/>
    <p:sldId id="258" r:id="rId6"/>
    <p:sldId id="259" r:id="rId7"/>
    <p:sldId id="261" r:id="rId8"/>
    <p:sldId id="260" r:id="rId9"/>
    <p:sldId id="262" r:id="rId10"/>
    <p:sldId id="269" r:id="rId11"/>
    <p:sldId id="270" r:id="rId12"/>
    <p:sldId id="263" r:id="rId13"/>
    <p:sldId id="264"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9981E-F368-462C-8EBC-0FF8EA86E826}"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68117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E2E83E-C270-48A3-A7D4-338CCA312F97}"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364709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F39FD2-FC37-4772-9686-BC610121766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57918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B8B35B-2C53-4EF6-ACA1-0734E7EC0593}"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412081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endParaRPr lang="bg-BG" altLang="bg-BG">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bg-BG" altLang="bg-BG">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3E7674-9C41-48D4-AB0A-1D10023B902C}"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15889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endParaRPr lang="bg-BG" altLang="bg-BG">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bg-BG" altLang="bg-BG">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61282FC-3424-4F94-8EB0-36E429D94051}"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7461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bg-BG" altLang="bg-BG">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bg-BG" altLang="bg-BG">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35486E-C834-40CC-B008-349DCD2D5FA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83875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61E12E-CABC-44FF-8032-296D8185EFBF}"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193430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bg-BG" altLang="bg-BG">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bg-BG" altLang="bg-BG">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C1051B-1867-40C6-A2A1-35ADEB8246B9}"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367346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E0EB75-A5C9-4814-8665-D2769339C12B}"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1501071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bg-BG" altLang="bg-BG">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bg-BG" altLang="bg-BG">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0517FD-B0EA-4AF1-BCFD-78CC0D037CDB}" type="slidenum">
              <a:rPr lang="bg-BG" altLang="bg-BG">
                <a:solidFill>
                  <a:srgbClr val="000000"/>
                </a:solidFill>
              </a:rPr>
              <a:pPr/>
              <a:t>‹#›</a:t>
            </a:fld>
            <a:endParaRPr lang="bg-BG" altLang="bg-BG">
              <a:solidFill>
                <a:srgbClr val="000000"/>
              </a:solidFill>
            </a:endParaRPr>
          </a:p>
        </p:txBody>
      </p:sp>
    </p:spTree>
    <p:extLst>
      <p:ext uri="{BB962C8B-B14F-4D97-AF65-F5344CB8AC3E}">
        <p14:creationId xmlns:p14="http://schemas.microsoft.com/office/powerpoint/2010/main" val="273757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bg-BG" altLang="bg-BG"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bg-BG" altLang="bg-BG"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3D68693-0D31-420F-AAC8-BF63875F0255}" type="slidenum">
              <a:rPr lang="bg-BG" altLang="bg-BG" smtClean="0">
                <a:solidFill>
                  <a:srgbClr val="000000"/>
                </a:solidFill>
              </a:rPr>
              <a:pPr fontAlgn="base">
                <a:spcBef>
                  <a:spcPct val="0"/>
                </a:spcBef>
                <a:spcAft>
                  <a:spcPct val="0"/>
                </a:spcAft>
              </a:pPr>
              <a:t>‹#›</a:t>
            </a:fld>
            <a:endParaRPr lang="bg-BG" altLang="bg-BG" smtClean="0">
              <a:solidFill>
                <a:srgbClr val="000000"/>
              </a:solidFill>
            </a:endParaRPr>
          </a:p>
        </p:txBody>
      </p:sp>
    </p:spTree>
    <p:extLst>
      <p:ext uri="{BB962C8B-B14F-4D97-AF65-F5344CB8AC3E}">
        <p14:creationId xmlns:p14="http://schemas.microsoft.com/office/powerpoint/2010/main" val="363617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SK-7dqaVLo"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courses.washington.edu/eh451/articles/Pulsed-Light-Food.pdf" TargetMode="External"/><Relationship Id="rId2" Type="http://schemas.openxmlformats.org/officeDocument/2006/relationships/hyperlink" Target="https://www.youtube.com/watch?v=AQ4BY93Ot8A"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HF3wVOfBVuQ"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iperbaric.com/en/hpp" TargetMode="External"/><Relationship Id="rId1" Type="http://schemas.openxmlformats.org/officeDocument/2006/relationships/slideLayout" Target="../slideLayouts/slideLayout12.xml"/><Relationship Id="rId4" Type="http://schemas.openxmlformats.org/officeDocument/2006/relationships/hyperlink" Target="http://freshpress.gr/index.cfm?action=video&amp;lan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051" name="TextBox 1"/>
          <p:cNvSpPr txBox="1">
            <a:spLocks noChangeArrowheads="1"/>
          </p:cNvSpPr>
          <p:nvPr/>
        </p:nvSpPr>
        <p:spPr bwMode="auto">
          <a:xfrm>
            <a:off x="179388" y="404813"/>
            <a:ext cx="856773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bg-BG" sz="3600" b="1" dirty="0"/>
              <a:t>OBJECTIVES</a:t>
            </a:r>
          </a:p>
          <a:p>
            <a:pPr eaLnBrk="1" hangingPunct="1">
              <a:spcBef>
                <a:spcPct val="0"/>
              </a:spcBef>
              <a:buFontTx/>
              <a:buNone/>
            </a:pPr>
            <a:endParaRPr lang="en-US" altLang="bg-BG" sz="1800" b="1" dirty="0"/>
          </a:p>
          <a:p>
            <a:pPr eaLnBrk="1" hangingPunct="1">
              <a:spcBef>
                <a:spcPct val="0"/>
              </a:spcBef>
              <a:buFontTx/>
              <a:buNone/>
            </a:pPr>
            <a:r>
              <a:rPr lang="en-US" altLang="bg-BG" sz="2400" b="1" dirty="0">
                <a:solidFill>
                  <a:srgbClr val="FF0000"/>
                </a:solidFill>
              </a:rPr>
              <a:t>1. </a:t>
            </a:r>
            <a:r>
              <a:rPr lang="en-US" altLang="bg-BG" sz="2400" b="1" dirty="0" smtClean="0">
                <a:solidFill>
                  <a:srgbClr val="FF0000"/>
                </a:solidFill>
              </a:rPr>
              <a:t>Other alternative methods for food treatment;</a:t>
            </a:r>
            <a:endParaRPr lang="en-US" altLang="bg-BG" sz="2400" b="1" dirty="0">
              <a:solidFill>
                <a:srgbClr val="FF0000"/>
              </a:solidFill>
            </a:endParaRPr>
          </a:p>
          <a:p>
            <a:pPr eaLnBrk="1" hangingPunct="1">
              <a:spcBef>
                <a:spcPct val="0"/>
              </a:spcBef>
              <a:buFontTx/>
              <a:buNone/>
            </a:pPr>
            <a:endParaRPr lang="en-US" altLang="bg-BG" sz="2400" b="1" dirty="0"/>
          </a:p>
          <a:p>
            <a:pPr eaLnBrk="1" hangingPunct="1">
              <a:spcBef>
                <a:spcPct val="0"/>
              </a:spcBef>
              <a:buFontTx/>
              <a:buNone/>
            </a:pPr>
            <a:r>
              <a:rPr lang="en-US" altLang="bg-BG" sz="2400" b="1" dirty="0">
                <a:solidFill>
                  <a:srgbClr val="002060"/>
                </a:solidFill>
              </a:rPr>
              <a:t>2. </a:t>
            </a:r>
            <a:r>
              <a:rPr lang="en-US" altLang="bg-BG" sz="2400" b="1" dirty="0" smtClean="0">
                <a:solidFill>
                  <a:srgbClr val="002060"/>
                </a:solidFill>
              </a:rPr>
              <a:t>Applications;</a:t>
            </a:r>
            <a:endParaRPr lang="en-US" altLang="bg-BG" sz="2400" b="1" dirty="0">
              <a:solidFill>
                <a:srgbClr val="002060"/>
              </a:solidFill>
            </a:endParaRPr>
          </a:p>
          <a:p>
            <a:pPr eaLnBrk="1" hangingPunct="1">
              <a:spcBef>
                <a:spcPct val="0"/>
              </a:spcBef>
              <a:buFontTx/>
              <a:buNone/>
            </a:pPr>
            <a:endParaRPr lang="en-US" altLang="bg-BG" sz="2400" b="1" dirty="0"/>
          </a:p>
          <a:p>
            <a:pPr eaLnBrk="1" hangingPunct="1">
              <a:spcBef>
                <a:spcPct val="0"/>
              </a:spcBef>
              <a:buFontTx/>
              <a:buNone/>
            </a:pPr>
            <a:r>
              <a:rPr lang="en-US" altLang="bg-BG" sz="2400" b="1" dirty="0">
                <a:solidFill>
                  <a:srgbClr val="00B0F0"/>
                </a:solidFill>
              </a:rPr>
              <a:t>3. </a:t>
            </a:r>
            <a:r>
              <a:rPr lang="en-US" altLang="bg-BG" sz="2400" b="1" dirty="0" smtClean="0">
                <a:solidFill>
                  <a:srgbClr val="00B0F0"/>
                </a:solidFill>
              </a:rPr>
              <a:t>Benefits and changes of foodstuffs.</a:t>
            </a:r>
            <a:endParaRPr lang="en-US" altLang="bg-BG" sz="2400" b="1" dirty="0"/>
          </a:p>
        </p:txBody>
      </p:sp>
      <p:sp>
        <p:nvSpPr>
          <p:cNvPr id="6" name="Rectangle 7"/>
          <p:cNvSpPr>
            <a:spLocks noChangeArrowheads="1"/>
          </p:cNvSpPr>
          <p:nvPr/>
        </p:nvSpPr>
        <p:spPr bwMode="auto">
          <a:xfrm>
            <a:off x="3365500" y="-1588"/>
            <a:ext cx="241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bg-BG" sz="1800" b="1" dirty="0"/>
              <a:t>FOOD IRRADIATION</a:t>
            </a:r>
            <a:endParaRPr lang="bg-BG" altLang="bg-BG"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3321181" cy="284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39034"/>
            <a:ext cx="406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75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C:\Users\user\Desktop\book Galanakis\figs\Figure 11_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524000"/>
            <a:ext cx="8347074" cy="3581400"/>
          </a:xfrm>
          <a:prstGeom prst="rect">
            <a:avLst/>
          </a:prstGeom>
          <a:noFill/>
          <a:ln>
            <a:noFill/>
          </a:ln>
        </p:spPr>
      </p:pic>
    </p:spTree>
    <p:extLst>
      <p:ext uri="{BB962C8B-B14F-4D97-AF65-F5344CB8AC3E}">
        <p14:creationId xmlns:p14="http://schemas.microsoft.com/office/powerpoint/2010/main" val="6270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8</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4134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3. Pulsed electric field (PEF) treatment</a:t>
            </a:r>
            <a:endParaRPr lang="bg-BG" altLang="bg-BG" dirty="0" smtClean="0">
              <a:solidFill>
                <a:srgbClr val="0070C0"/>
              </a:solidFill>
            </a:endParaRPr>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Rectangle 3"/>
          <p:cNvSpPr/>
          <p:nvPr/>
        </p:nvSpPr>
        <p:spPr>
          <a:xfrm>
            <a:off x="76200" y="914400"/>
            <a:ext cx="9009950" cy="338554"/>
          </a:xfrm>
          <a:prstGeom prst="rect">
            <a:avLst/>
          </a:prstGeom>
        </p:spPr>
        <p:txBody>
          <a:bodyPr wrap="square">
            <a:spAutoFit/>
          </a:bodyPr>
          <a:lstStyle/>
          <a:p>
            <a:r>
              <a:rPr lang="en-US" sz="1600" dirty="0" smtClean="0"/>
              <a:t>5-80 </a:t>
            </a:r>
            <a:r>
              <a:rPr lang="en-US" sz="1600" dirty="0"/>
              <a:t>kV/cm generated by the application of short high </a:t>
            </a:r>
            <a:r>
              <a:rPr lang="en-US" sz="1600" dirty="0" smtClean="0"/>
              <a:t>voltage pulses </a:t>
            </a:r>
            <a:r>
              <a:rPr lang="en-US" sz="1600" dirty="0"/>
              <a:t>(µs) between </a:t>
            </a:r>
            <a:r>
              <a:rPr lang="en-US" sz="1600" dirty="0" smtClean="0"/>
              <a:t>two electrodes</a:t>
            </a:r>
            <a:endParaRPr lang="bg-BG"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6265086" cy="476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371615" y="3048000"/>
            <a:ext cx="2685351" cy="369332"/>
          </a:xfrm>
          <a:prstGeom prst="rect">
            <a:avLst/>
          </a:prstGeom>
        </p:spPr>
        <p:txBody>
          <a:bodyPr wrap="none">
            <a:spAutoFit/>
          </a:bodyPr>
          <a:lstStyle/>
          <a:p>
            <a:r>
              <a:rPr lang="fr-FR" dirty="0"/>
              <a:t> $450,000 to $2,000,000</a:t>
            </a:r>
            <a:endParaRPr lang="bg-BG" dirty="0"/>
          </a:p>
        </p:txBody>
      </p:sp>
      <p:sp>
        <p:nvSpPr>
          <p:cNvPr id="10" name="Rectangle 9"/>
          <p:cNvSpPr/>
          <p:nvPr/>
        </p:nvSpPr>
        <p:spPr>
          <a:xfrm>
            <a:off x="68263" y="6412468"/>
            <a:ext cx="5428290" cy="369332"/>
          </a:xfrm>
          <a:prstGeom prst="rect">
            <a:avLst/>
          </a:prstGeom>
        </p:spPr>
        <p:txBody>
          <a:bodyPr wrap="square">
            <a:spAutoFit/>
          </a:bodyPr>
          <a:lstStyle/>
          <a:p>
            <a:r>
              <a:rPr lang="fr-FR" dirty="0">
                <a:hlinkClick r:id="rId3"/>
              </a:rPr>
              <a:t>https://</a:t>
            </a:r>
            <a:r>
              <a:rPr lang="fr-FR" dirty="0" smtClean="0">
                <a:hlinkClick r:id="rId3"/>
              </a:rPr>
              <a:t>www.youtube.com/watch?v=uSK-7dqaVLo</a:t>
            </a:r>
            <a:r>
              <a:rPr lang="fr-FR" dirty="0" smtClean="0"/>
              <a:t> </a:t>
            </a:r>
            <a:endParaRPr lang="bg-BG" dirty="0"/>
          </a:p>
        </p:txBody>
      </p:sp>
    </p:spTree>
    <p:extLst>
      <p:ext uri="{BB962C8B-B14F-4D97-AF65-F5344CB8AC3E}">
        <p14:creationId xmlns:p14="http://schemas.microsoft.com/office/powerpoint/2010/main" val="307503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9</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4134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3. Pulsed electric field (PEF) treatment</a:t>
            </a:r>
            <a:endParaRPr lang="bg-BG" altLang="bg-BG" dirty="0" smtClean="0">
              <a:solidFill>
                <a:srgbClr val="0070C0"/>
              </a:solidFill>
            </a:endParaRPr>
          </a:p>
        </p:txBody>
      </p:sp>
      <p:pic>
        <p:nvPicPr>
          <p:cNvPr id="1026" name="Picture 2" descr="Full-size image (65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914400"/>
            <a:ext cx="5067300" cy="3962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519" y="5029200"/>
            <a:ext cx="8355012" cy="954107"/>
          </a:xfrm>
          <a:prstGeom prst="rect">
            <a:avLst/>
          </a:prstGeom>
        </p:spPr>
        <p:txBody>
          <a:bodyPr wrap="square">
            <a:spAutoFit/>
          </a:bodyPr>
          <a:lstStyle/>
          <a:p>
            <a:r>
              <a:rPr lang="en-US" sz="1400" dirty="0"/>
              <a:t>Features of co-linear PEF treatment chambers. Top: sectional view of the electrode configuration and the resulting electrical field. The central high voltage electrode is separated from two grounded electrodes on either side by an electrical insulator. One example is given which shows the field strength along the central axis at the treatment zone </a:t>
            </a:r>
            <a:r>
              <a:rPr lang="en-US" sz="1400" dirty="0" smtClean="0"/>
              <a:t>A–B. </a:t>
            </a:r>
            <a:r>
              <a:rPr lang="bg-BG" sz="1400" dirty="0" smtClean="0"/>
              <a:t>5-</a:t>
            </a:r>
            <a:r>
              <a:rPr lang="bg-BG" sz="1400" dirty="0" err="1" smtClean="0"/>
              <a:t>100к</a:t>
            </a:r>
            <a:r>
              <a:rPr lang="en-US" sz="1400" dirty="0" smtClean="0"/>
              <a:t>V/cm</a:t>
            </a:r>
            <a:endParaRPr lang="bg-BG" sz="1400"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TextBox 3"/>
          <p:cNvSpPr txBox="1"/>
          <p:nvPr/>
        </p:nvSpPr>
        <p:spPr>
          <a:xfrm>
            <a:off x="152400" y="6172200"/>
            <a:ext cx="8815388" cy="523220"/>
          </a:xfrm>
          <a:prstGeom prst="rect">
            <a:avLst/>
          </a:prstGeom>
          <a:noFill/>
        </p:spPr>
        <p:txBody>
          <a:bodyPr wrap="square" rtlCol="0">
            <a:spAutoFit/>
          </a:bodyPr>
          <a:lstStyle/>
          <a:p>
            <a:pPr fontAlgn="base"/>
            <a:r>
              <a:rPr lang="en-US" sz="1400" dirty="0"/>
              <a:t>Pulsed Electric Fields for Food Processing </a:t>
            </a:r>
            <a:r>
              <a:rPr lang="en-US" sz="1400" dirty="0" smtClean="0"/>
              <a:t>Technology, M.E.A</a:t>
            </a:r>
            <a:r>
              <a:rPr lang="en-US" sz="1400" dirty="0"/>
              <a:t>. </a:t>
            </a:r>
            <a:r>
              <a:rPr lang="en-US" sz="1400" dirty="0" smtClean="0"/>
              <a:t>Mohamed, A.H.A. </a:t>
            </a:r>
            <a:r>
              <a:rPr lang="en-US" sz="1400" dirty="0" err="1" smtClean="0"/>
              <a:t>Eissa</a:t>
            </a:r>
            <a:r>
              <a:rPr lang="en-US" sz="1400" dirty="0" smtClean="0"/>
              <a:t> in “Structure </a:t>
            </a:r>
            <a:r>
              <a:rPr lang="en-US" sz="1400" dirty="0"/>
              <a:t>and Function of Food </a:t>
            </a:r>
            <a:r>
              <a:rPr lang="en-US" sz="1400" dirty="0" smtClean="0"/>
              <a:t>Engineering” (</a:t>
            </a:r>
            <a:r>
              <a:rPr lang="en-US" sz="1400" i="1" dirty="0" smtClean="0"/>
              <a:t>Ed. </a:t>
            </a:r>
            <a:r>
              <a:rPr lang="en-US" sz="1400" i="1" dirty="0"/>
              <a:t>Ayman </a:t>
            </a:r>
            <a:r>
              <a:rPr lang="en-US" sz="1400" i="1" dirty="0" err="1"/>
              <a:t>Amer</a:t>
            </a:r>
            <a:r>
              <a:rPr lang="en-US" sz="1400" i="1" dirty="0"/>
              <a:t> </a:t>
            </a:r>
            <a:r>
              <a:rPr lang="en-US" sz="1400" i="1" dirty="0" err="1" smtClean="0"/>
              <a:t>Eissa</a:t>
            </a:r>
            <a:r>
              <a:rPr lang="en-US" sz="1400" i="1" dirty="0" smtClean="0"/>
              <a:t>), 2012, </a:t>
            </a:r>
            <a:r>
              <a:rPr lang="en-US" sz="1400" i="1" dirty="0" err="1" smtClean="0"/>
              <a:t>publisehd</a:t>
            </a:r>
            <a:r>
              <a:rPr lang="en-US" sz="1400" i="1" dirty="0" smtClean="0"/>
              <a:t> by </a:t>
            </a:r>
            <a:r>
              <a:rPr lang="en-US" sz="1400" i="1" dirty="0" err="1" smtClean="0"/>
              <a:t>InTech</a:t>
            </a:r>
            <a:r>
              <a:rPr lang="en-US" sz="1400" i="1" dirty="0" smtClean="0"/>
              <a:t> (</a:t>
            </a:r>
            <a:r>
              <a:rPr lang="fr-FR" sz="1400" i="1" dirty="0" smtClean="0"/>
              <a:t>DOI</a:t>
            </a:r>
            <a:r>
              <a:rPr lang="fr-FR" sz="1400" i="1" dirty="0"/>
              <a:t>: </a:t>
            </a:r>
            <a:r>
              <a:rPr lang="fr-FR" sz="1400" i="1" dirty="0" smtClean="0"/>
              <a:t>10.5772/1615)</a:t>
            </a:r>
            <a:endParaRPr lang="bg-BG" sz="1400" dirty="0"/>
          </a:p>
        </p:txBody>
      </p:sp>
    </p:spTree>
    <p:extLst>
      <p:ext uri="{BB962C8B-B14F-4D97-AF65-F5344CB8AC3E}">
        <p14:creationId xmlns:p14="http://schemas.microsoft.com/office/powerpoint/2010/main" val="3301531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2937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4. </a:t>
            </a:r>
            <a:r>
              <a:rPr lang="fr-FR" dirty="0" err="1"/>
              <a:t>Pulsed</a:t>
            </a:r>
            <a:r>
              <a:rPr lang="fr-FR" dirty="0"/>
              <a:t> Light </a:t>
            </a:r>
            <a:r>
              <a:rPr lang="fr-FR" dirty="0" err="1" smtClean="0"/>
              <a:t>Technology</a:t>
            </a:r>
            <a:endParaRPr lang="fr-FR"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Rectangle 1"/>
          <p:cNvSpPr/>
          <p:nvPr/>
        </p:nvSpPr>
        <p:spPr>
          <a:xfrm>
            <a:off x="173115" y="1295400"/>
            <a:ext cx="5410200" cy="369332"/>
          </a:xfrm>
          <a:prstGeom prst="rect">
            <a:avLst/>
          </a:prstGeom>
        </p:spPr>
        <p:txBody>
          <a:bodyPr wrap="square">
            <a:spAutoFit/>
          </a:bodyPr>
          <a:lstStyle/>
          <a:p>
            <a:r>
              <a:rPr lang="en-US" dirty="0">
                <a:hlinkClick r:id="rId2"/>
              </a:rPr>
              <a:t>https://</a:t>
            </a:r>
            <a:r>
              <a:rPr lang="en-US" dirty="0" smtClean="0">
                <a:hlinkClick r:id="rId2"/>
              </a:rPr>
              <a:t>www.youtube.com/watch?v=AQ4BY93Ot8A</a:t>
            </a:r>
            <a:r>
              <a:rPr lang="en-US" dirty="0" smtClean="0"/>
              <a:t> </a:t>
            </a:r>
            <a:endParaRPr lang="en-US" dirty="0"/>
          </a:p>
        </p:txBody>
      </p:sp>
      <p:sp>
        <p:nvSpPr>
          <p:cNvPr id="3" name="Rectangle 2"/>
          <p:cNvSpPr/>
          <p:nvPr/>
        </p:nvSpPr>
        <p:spPr>
          <a:xfrm>
            <a:off x="165770" y="2143959"/>
            <a:ext cx="7391400" cy="369332"/>
          </a:xfrm>
          <a:prstGeom prst="rect">
            <a:avLst/>
          </a:prstGeom>
        </p:spPr>
        <p:txBody>
          <a:bodyPr wrap="square">
            <a:spAutoFit/>
          </a:bodyPr>
          <a:lstStyle/>
          <a:p>
            <a:r>
              <a:rPr lang="en-US" dirty="0">
                <a:hlinkClick r:id="rId3"/>
              </a:rPr>
              <a:t>http://</a:t>
            </a:r>
            <a:r>
              <a:rPr lang="en-US" dirty="0" smtClean="0">
                <a:hlinkClick r:id="rId3"/>
              </a:rPr>
              <a:t>courses.washington.edu/eh451/articles/Pulsed-Light-Food.pdf</a:t>
            </a:r>
            <a:r>
              <a:rPr lang="en-US" dirty="0" smtClean="0"/>
              <a:t> </a:t>
            </a:r>
            <a:endParaRPr lang="en-US" dirty="0"/>
          </a:p>
        </p:txBody>
      </p:sp>
      <p:pic>
        <p:nvPicPr>
          <p:cNvPr id="3074" name="Picture 2" descr="Image result for pulsed light 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562" y="2748248"/>
            <a:ext cx="6422608" cy="365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2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2787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a:solidFill>
                  <a:srgbClr val="000000"/>
                </a:solidFill>
              </a:rPr>
              <a:t>5</a:t>
            </a:r>
            <a:r>
              <a:rPr lang="en-US" altLang="bg-BG" dirty="0" smtClean="0">
                <a:solidFill>
                  <a:srgbClr val="000000"/>
                </a:solidFill>
              </a:rPr>
              <a:t>. </a:t>
            </a:r>
            <a:r>
              <a:rPr lang="fr-FR" dirty="0" smtClean="0"/>
              <a:t>Cold Plasma </a:t>
            </a:r>
            <a:r>
              <a:rPr lang="en-US" dirty="0" smtClean="0"/>
              <a:t>treatment</a:t>
            </a:r>
            <a:endParaRPr lang="en-US"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4" name="Rectangle 3"/>
          <p:cNvSpPr/>
          <p:nvPr/>
        </p:nvSpPr>
        <p:spPr>
          <a:xfrm>
            <a:off x="251743" y="1143000"/>
            <a:ext cx="5638800" cy="369332"/>
          </a:xfrm>
          <a:prstGeom prst="rect">
            <a:avLst/>
          </a:prstGeom>
        </p:spPr>
        <p:txBody>
          <a:bodyPr wrap="square">
            <a:spAutoFit/>
          </a:bodyPr>
          <a:lstStyle/>
          <a:p>
            <a:r>
              <a:rPr lang="en-US" dirty="0">
                <a:hlinkClick r:id="rId2"/>
              </a:rPr>
              <a:t>https://</a:t>
            </a:r>
            <a:r>
              <a:rPr lang="en-US" dirty="0" smtClean="0">
                <a:hlinkClick r:id="rId2"/>
              </a:rPr>
              <a:t>www.youtube.com/watch?v=HF3wVOfBVuQ</a:t>
            </a:r>
            <a:r>
              <a:rPr lang="en-US" dirty="0" smtClean="0"/>
              <a:t> </a:t>
            </a:r>
            <a:endParaRPr lang="en-US" dirty="0"/>
          </a:p>
        </p:txBody>
      </p:sp>
      <p:pic>
        <p:nvPicPr>
          <p:cNvPr id="1026" name="Picture 2" descr="Image result for cold plasma treatment food anim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95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10</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3403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a:solidFill>
                  <a:srgbClr val="000000"/>
                </a:solidFill>
              </a:rPr>
              <a:t>6</a:t>
            </a:r>
            <a:r>
              <a:rPr lang="en-US" altLang="bg-BG" dirty="0" smtClean="0">
                <a:solidFill>
                  <a:srgbClr val="000000"/>
                </a:solidFill>
              </a:rPr>
              <a:t>. Dense Phase CO</a:t>
            </a:r>
            <a:r>
              <a:rPr lang="en-US" altLang="bg-BG" baseline="-25000" dirty="0" smtClean="0">
                <a:solidFill>
                  <a:srgbClr val="000000"/>
                </a:solidFill>
              </a:rPr>
              <a:t>2</a:t>
            </a:r>
            <a:r>
              <a:rPr lang="en-US" altLang="bg-BG" dirty="0" smtClean="0">
                <a:solidFill>
                  <a:srgbClr val="000000"/>
                </a:solidFill>
              </a:rPr>
              <a:t> </a:t>
            </a:r>
            <a:r>
              <a:rPr lang="en-US" dirty="0" smtClean="0"/>
              <a:t>treatment</a:t>
            </a:r>
            <a:endParaRPr lang="en-US" dirty="0"/>
          </a:p>
        </p:txBody>
      </p:sp>
      <p:sp>
        <p:nvSpPr>
          <p:cNvPr id="9"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Rectangle 1"/>
          <p:cNvSpPr/>
          <p:nvPr/>
        </p:nvSpPr>
        <p:spPr>
          <a:xfrm>
            <a:off x="250825" y="1143000"/>
            <a:ext cx="8047038" cy="369332"/>
          </a:xfrm>
          <a:prstGeom prst="rect">
            <a:avLst/>
          </a:prstGeom>
        </p:spPr>
        <p:txBody>
          <a:bodyPr wrap="square">
            <a:spAutoFit/>
          </a:bodyPr>
          <a:lstStyle/>
          <a:p>
            <a:r>
              <a:rPr lang="en-US" dirty="0"/>
              <a:t>https://www.slideshare.net/mayasharma9026/maya-sharma-presentation</a:t>
            </a:r>
          </a:p>
        </p:txBody>
      </p:sp>
      <p:pic>
        <p:nvPicPr>
          <p:cNvPr id="2050" name="Picture 2" descr="Image result for dense phase CO2 treatment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55484"/>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1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smtClean="0">
                <a:solidFill>
                  <a:srgbClr val="000000"/>
                </a:solidFill>
              </a:rPr>
              <a:t>1</a:t>
            </a:r>
            <a:endParaRPr lang="bg-BG" altLang="bg-BG" smtClean="0">
              <a:solidFill>
                <a:srgbClr val="000000"/>
              </a:solidFill>
            </a:endParaRPr>
          </a:p>
        </p:txBody>
      </p:sp>
      <p:sp>
        <p:nvSpPr>
          <p:cNvPr id="12288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23108" name="Rectangle 228"/>
          <p:cNvSpPr>
            <a:spLocks noChangeArrowheads="1"/>
          </p:cNvSpPr>
          <p:nvPr/>
        </p:nvSpPr>
        <p:spPr bwMode="auto">
          <a:xfrm>
            <a:off x="250825" y="547966"/>
            <a:ext cx="38395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1. Ultrasound treatment</a:t>
            </a:r>
            <a:r>
              <a:rPr lang="bg-BG" altLang="bg-BG" dirty="0" smtClean="0">
                <a:solidFill>
                  <a:srgbClr val="0070C0"/>
                </a:solidFill>
              </a:rPr>
              <a:t> - </a:t>
            </a:r>
            <a:r>
              <a:rPr lang="en-US" altLang="bg-BG" dirty="0" smtClean="0">
                <a:solidFill>
                  <a:srgbClr val="0070C0"/>
                </a:solidFill>
              </a:rPr>
              <a:t>sonication</a:t>
            </a:r>
            <a:endParaRPr lang="bg-BG" altLang="bg-BG" dirty="0" smtClean="0">
              <a:solidFill>
                <a:srgbClr val="0070C0"/>
              </a:solidFill>
            </a:endParaRPr>
          </a:p>
        </p:txBody>
      </p:sp>
      <p:sp>
        <p:nvSpPr>
          <p:cNvPr id="2" name="TextBox 1"/>
          <p:cNvSpPr txBox="1"/>
          <p:nvPr/>
        </p:nvSpPr>
        <p:spPr>
          <a:xfrm>
            <a:off x="3222913" y="6019800"/>
            <a:ext cx="2698175" cy="369332"/>
          </a:xfrm>
          <a:prstGeom prst="rect">
            <a:avLst/>
          </a:prstGeom>
          <a:noFill/>
        </p:spPr>
        <p:txBody>
          <a:bodyPr wrap="none" rtlCol="0">
            <a:spAutoFit/>
          </a:bodyPr>
          <a:lstStyle/>
          <a:p>
            <a:r>
              <a:rPr lang="en-US" dirty="0" smtClean="0"/>
              <a:t>Sound frequency ranges</a:t>
            </a:r>
            <a:endParaRPr lang="bg-BG"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22" y="1371600"/>
            <a:ext cx="748735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2</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9" name="Rectangle 228"/>
          <p:cNvSpPr>
            <a:spLocks noChangeArrowheads="1"/>
          </p:cNvSpPr>
          <p:nvPr/>
        </p:nvSpPr>
        <p:spPr bwMode="auto">
          <a:xfrm>
            <a:off x="250825" y="547966"/>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Ultrasound treatment</a:t>
            </a:r>
            <a:r>
              <a:rPr lang="bg-BG" altLang="bg-BG" dirty="0" smtClean="0">
                <a:solidFill>
                  <a:srgbClr val="000000"/>
                </a:solidFill>
              </a:rPr>
              <a:t> </a:t>
            </a:r>
            <a:r>
              <a:rPr lang="en-US" altLang="bg-BG" dirty="0" smtClean="0">
                <a:solidFill>
                  <a:srgbClr val="000000"/>
                </a:solidFill>
              </a:rPr>
              <a:t>(sonication) - principle</a:t>
            </a:r>
            <a:endParaRPr lang="bg-BG" altLang="bg-BG" dirty="0" smtClean="0">
              <a:solidFill>
                <a:srgbClr val="000000"/>
              </a:solidFill>
            </a:endParaRPr>
          </a:p>
        </p:txBody>
      </p:sp>
      <p:sp>
        <p:nvSpPr>
          <p:cNvPr id="2" name="TextBox 1"/>
          <p:cNvSpPr txBox="1"/>
          <p:nvPr/>
        </p:nvSpPr>
        <p:spPr>
          <a:xfrm>
            <a:off x="440100" y="6096000"/>
            <a:ext cx="8263801" cy="369332"/>
          </a:xfrm>
          <a:prstGeom prst="rect">
            <a:avLst/>
          </a:prstGeom>
          <a:noFill/>
        </p:spPr>
        <p:txBody>
          <a:bodyPr wrap="none" rtlCol="0">
            <a:spAutoFit/>
          </a:bodyPr>
          <a:lstStyle/>
          <a:p>
            <a:r>
              <a:rPr lang="en-US" dirty="0" smtClean="0"/>
              <a:t>Sound propagation in a liquid showing cavitation bubble formation and collapse</a:t>
            </a:r>
            <a:endParaRPr lang="bg-B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46307"/>
            <a:ext cx="6858000" cy="456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68263" y="-100013"/>
            <a:ext cx="327025"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extLst>
      <p:ext uri="{BB962C8B-B14F-4D97-AF65-F5344CB8AC3E}">
        <p14:creationId xmlns:p14="http://schemas.microsoft.com/office/powerpoint/2010/main" val="296937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3</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0" name="Rectangle 228"/>
          <p:cNvSpPr>
            <a:spLocks noChangeArrowheads="1"/>
          </p:cNvSpPr>
          <p:nvPr/>
        </p:nvSpPr>
        <p:spPr bwMode="auto">
          <a:xfrm>
            <a:off x="250825" y="547966"/>
            <a:ext cx="5134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Ultrasound treatment</a:t>
            </a:r>
            <a:r>
              <a:rPr lang="bg-BG" altLang="bg-BG" dirty="0" smtClean="0">
                <a:solidFill>
                  <a:srgbClr val="000000"/>
                </a:solidFill>
              </a:rPr>
              <a:t> </a:t>
            </a:r>
            <a:r>
              <a:rPr lang="en-US" altLang="bg-BG" dirty="0" smtClean="0">
                <a:solidFill>
                  <a:srgbClr val="000000"/>
                </a:solidFill>
              </a:rPr>
              <a:t>(sonication) - equipment</a:t>
            </a:r>
            <a:endParaRPr lang="bg-BG" altLang="bg-BG"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4724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441749"/>
            <a:ext cx="4003675" cy="358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9569" y="5638800"/>
            <a:ext cx="2941831" cy="369332"/>
          </a:xfrm>
          <a:prstGeom prst="rect">
            <a:avLst/>
          </a:prstGeom>
          <a:noFill/>
        </p:spPr>
        <p:txBody>
          <a:bodyPr wrap="none" rtlCol="0">
            <a:spAutoFit/>
          </a:bodyPr>
          <a:lstStyle/>
          <a:p>
            <a:r>
              <a:rPr lang="en-US" dirty="0" smtClean="0"/>
              <a:t>Simplest – ultrasonic baths</a:t>
            </a:r>
            <a:endParaRPr lang="bg-BG" dirty="0"/>
          </a:p>
        </p:txBody>
      </p:sp>
      <p:sp>
        <p:nvSpPr>
          <p:cNvPr id="13" name="TextBox 12"/>
          <p:cNvSpPr txBox="1"/>
          <p:nvPr/>
        </p:nvSpPr>
        <p:spPr>
          <a:xfrm>
            <a:off x="5595046" y="5574268"/>
            <a:ext cx="2659702" cy="369332"/>
          </a:xfrm>
          <a:prstGeom prst="rect">
            <a:avLst/>
          </a:prstGeom>
          <a:noFill/>
        </p:spPr>
        <p:txBody>
          <a:bodyPr wrap="none" rtlCol="0">
            <a:spAutoFit/>
          </a:bodyPr>
          <a:lstStyle/>
          <a:p>
            <a:r>
              <a:rPr lang="en-US" dirty="0" smtClean="0"/>
              <a:t>Ultrasonic probe system</a:t>
            </a:r>
            <a:endParaRPr lang="bg-BG" dirty="0"/>
          </a:p>
        </p:txBody>
      </p:sp>
    </p:spTree>
    <p:extLst>
      <p:ext uri="{BB962C8B-B14F-4D97-AF65-F5344CB8AC3E}">
        <p14:creationId xmlns:p14="http://schemas.microsoft.com/office/powerpoint/2010/main" val="394698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4</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76375"/>
            <a:ext cx="6248400" cy="46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28"/>
          <p:cNvSpPr>
            <a:spLocks noChangeArrowheads="1"/>
          </p:cNvSpPr>
          <p:nvPr/>
        </p:nvSpPr>
        <p:spPr bwMode="auto">
          <a:xfrm>
            <a:off x="250825" y="547966"/>
            <a:ext cx="5237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 </a:t>
            </a:r>
            <a:r>
              <a:rPr lang="en-US" altLang="bg-BG" dirty="0" smtClean="0">
                <a:solidFill>
                  <a:srgbClr val="000000"/>
                </a:solidFill>
              </a:rPr>
              <a:t>mechanism</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Tree>
    <p:extLst>
      <p:ext uri="{BB962C8B-B14F-4D97-AF65-F5344CB8AC3E}">
        <p14:creationId xmlns:p14="http://schemas.microsoft.com/office/powerpoint/2010/main" val="426747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5</a:t>
            </a:r>
            <a:endParaRPr lang="bg-BG" altLang="bg-BG" dirty="0" smtClean="0">
              <a:solidFill>
                <a:srgbClr val="000000"/>
              </a:solidFill>
            </a:endParaRPr>
          </a:p>
        </p:txBody>
      </p:sp>
      <p:sp>
        <p:nvSpPr>
          <p:cNvPr id="2" name="Rectangle 1"/>
          <p:cNvSpPr/>
          <p:nvPr/>
        </p:nvSpPr>
        <p:spPr>
          <a:xfrm>
            <a:off x="381000" y="1066800"/>
            <a:ext cx="8586788" cy="5293757"/>
          </a:xfrm>
          <a:prstGeom prst="rect">
            <a:avLst/>
          </a:prstGeom>
        </p:spPr>
        <p:txBody>
          <a:bodyPr wrap="square">
            <a:spAutoFit/>
          </a:bodyPr>
          <a:lstStyle/>
          <a:p>
            <a:pPr algn="ctr" fontAlgn="base"/>
            <a:r>
              <a:rPr lang="en-US" b="1" dirty="0"/>
              <a:t>Ultrasound </a:t>
            </a:r>
            <a:r>
              <a:rPr lang="en-US" b="1" dirty="0" smtClean="0"/>
              <a:t>in the food industry</a:t>
            </a:r>
          </a:p>
          <a:p>
            <a:pPr algn="ctr" fontAlgn="base"/>
            <a:endParaRPr lang="en-US" sz="1600" dirty="0"/>
          </a:p>
          <a:p>
            <a:pPr fontAlgn="base"/>
            <a:r>
              <a:rPr lang="en-US" sz="1600" b="1" dirty="0"/>
              <a:t>The food industry as well as the pharmaceutical industry offer manifold possibilities for the use of </a:t>
            </a:r>
            <a:r>
              <a:rPr lang="en-US" sz="1600" b="1" dirty="0" smtClean="0"/>
              <a:t>sonication. Ultrasonic </a:t>
            </a:r>
            <a:r>
              <a:rPr lang="en-US" sz="1600" b="1" dirty="0"/>
              <a:t>processors are used in food manufacturing for</a:t>
            </a:r>
            <a:r>
              <a:rPr lang="en-US" sz="1600" b="1" dirty="0" smtClean="0"/>
              <a:t>:</a:t>
            </a:r>
          </a:p>
          <a:p>
            <a:pPr fontAlgn="base"/>
            <a:endParaRPr lang="en-US" sz="1600" b="1" dirty="0"/>
          </a:p>
          <a:p>
            <a:pPr marL="285750" indent="-285750" fontAlgn="base">
              <a:buFont typeface="Arial" panose="020B0604020202020204" pitchFamily="34" charset="0"/>
              <a:buChar char="•"/>
            </a:pPr>
            <a:r>
              <a:rPr lang="en-US" sz="1600" dirty="0">
                <a:solidFill>
                  <a:srgbClr val="0070C0"/>
                </a:solidFill>
              </a:rPr>
              <a:t>disintegration of cells</a:t>
            </a:r>
          </a:p>
          <a:p>
            <a:pPr marL="285750" indent="-285750" fontAlgn="base">
              <a:buFont typeface="Arial" panose="020B0604020202020204" pitchFamily="34" charset="0"/>
              <a:buChar char="•"/>
            </a:pPr>
            <a:r>
              <a:rPr lang="en-US" sz="1600" dirty="0">
                <a:solidFill>
                  <a:srgbClr val="0070C0"/>
                </a:solidFill>
              </a:rPr>
              <a:t>extracting (extract intracellular components or obtain cell-free bacterial enzyme)</a:t>
            </a:r>
          </a:p>
          <a:p>
            <a:pPr marL="285750" indent="-285750" fontAlgn="base">
              <a:buFont typeface="Arial" panose="020B0604020202020204" pitchFamily="34" charset="0"/>
              <a:buChar char="•"/>
            </a:pPr>
            <a:r>
              <a:rPr lang="en-US" sz="1600" dirty="0">
                <a:solidFill>
                  <a:srgbClr val="0070C0"/>
                </a:solidFill>
              </a:rPr>
              <a:t>activation (acceleration) of an enzyme reaction in liquid foods</a:t>
            </a:r>
          </a:p>
          <a:p>
            <a:pPr marL="285750" indent="-285750" fontAlgn="base">
              <a:buFont typeface="Arial" panose="020B0604020202020204" pitchFamily="34" charset="0"/>
              <a:buChar char="•"/>
            </a:pPr>
            <a:r>
              <a:rPr lang="en-US" sz="1600" dirty="0">
                <a:solidFill>
                  <a:srgbClr val="0070C0"/>
                </a:solidFill>
              </a:rPr>
              <a:t>acceleration of fermentation</a:t>
            </a:r>
          </a:p>
          <a:p>
            <a:pPr marL="285750" indent="-285750" fontAlgn="base">
              <a:buFont typeface="Arial" panose="020B0604020202020204" pitchFamily="34" charset="0"/>
              <a:buChar char="•"/>
            </a:pPr>
            <a:r>
              <a:rPr lang="en-US" sz="1600" dirty="0">
                <a:solidFill>
                  <a:srgbClr val="0070C0"/>
                </a:solidFill>
              </a:rPr>
              <a:t>m</a:t>
            </a:r>
            <a:r>
              <a:rPr lang="en-US" sz="1600" dirty="0" smtClean="0">
                <a:solidFill>
                  <a:srgbClr val="0070C0"/>
                </a:solidFill>
              </a:rPr>
              <a:t>ixing and homogenizing</a:t>
            </a:r>
            <a:endParaRPr lang="en-US" sz="1600" dirty="0">
              <a:solidFill>
                <a:srgbClr val="0070C0"/>
              </a:solidFill>
            </a:endParaRPr>
          </a:p>
          <a:p>
            <a:pPr marL="285750" indent="-285750" fontAlgn="base">
              <a:buFont typeface="Arial" panose="020B0604020202020204" pitchFamily="34" charset="0"/>
              <a:buChar char="•"/>
            </a:pPr>
            <a:r>
              <a:rPr lang="en-US" sz="1600" dirty="0">
                <a:solidFill>
                  <a:srgbClr val="0070C0"/>
                </a:solidFill>
              </a:rPr>
              <a:t>dispersion of a dry powder in a liquid</a:t>
            </a:r>
          </a:p>
          <a:p>
            <a:pPr marL="285750" indent="-285750" fontAlgn="base">
              <a:buFont typeface="Arial" panose="020B0604020202020204" pitchFamily="34" charset="0"/>
              <a:buChar char="•"/>
            </a:pPr>
            <a:r>
              <a:rPr lang="en-US" sz="1600" dirty="0">
                <a:solidFill>
                  <a:srgbClr val="0070C0"/>
                </a:solidFill>
              </a:rPr>
              <a:t>emulsifying of oil/fat in a liquid stream</a:t>
            </a:r>
          </a:p>
          <a:p>
            <a:pPr marL="285750" indent="-285750" fontAlgn="base">
              <a:buFont typeface="Arial" panose="020B0604020202020204" pitchFamily="34" charset="0"/>
              <a:buChar char="•"/>
            </a:pPr>
            <a:r>
              <a:rPr lang="en-US" sz="1600" dirty="0">
                <a:solidFill>
                  <a:srgbClr val="0070C0"/>
                </a:solidFill>
              </a:rPr>
              <a:t>spraying</a:t>
            </a:r>
          </a:p>
          <a:p>
            <a:pPr marL="285750" indent="-285750" fontAlgn="base">
              <a:buFont typeface="Arial" panose="020B0604020202020204" pitchFamily="34" charset="0"/>
              <a:buChar char="•"/>
            </a:pPr>
            <a:r>
              <a:rPr lang="en-US" sz="1600" dirty="0">
                <a:solidFill>
                  <a:srgbClr val="0070C0"/>
                </a:solidFill>
              </a:rPr>
              <a:t>degassing</a:t>
            </a:r>
          </a:p>
          <a:p>
            <a:pPr marL="285750" indent="-285750" fontAlgn="base">
              <a:buFont typeface="Arial" panose="020B0604020202020204" pitchFamily="34" charset="0"/>
              <a:buChar char="•"/>
            </a:pPr>
            <a:r>
              <a:rPr lang="en-US" sz="1600" dirty="0">
                <a:solidFill>
                  <a:srgbClr val="0070C0"/>
                </a:solidFill>
              </a:rPr>
              <a:t>inspection, e.g. in the beverage industry</a:t>
            </a:r>
          </a:p>
          <a:p>
            <a:pPr marL="285750" indent="-285750" fontAlgn="base">
              <a:buFont typeface="Arial" panose="020B0604020202020204" pitchFamily="34" charset="0"/>
              <a:buChar char="•"/>
            </a:pPr>
            <a:r>
              <a:rPr lang="en-US" sz="1600" dirty="0">
                <a:solidFill>
                  <a:srgbClr val="0070C0"/>
                </a:solidFill>
              </a:rPr>
              <a:t>deactivation of enzymes</a:t>
            </a:r>
          </a:p>
          <a:p>
            <a:pPr marL="285750" indent="-285750" fontAlgn="base">
              <a:buFont typeface="Arial" panose="020B0604020202020204" pitchFamily="34" charset="0"/>
              <a:buChar char="•"/>
            </a:pPr>
            <a:r>
              <a:rPr lang="en-US" sz="1600" dirty="0">
                <a:solidFill>
                  <a:srgbClr val="0070C0"/>
                </a:solidFill>
              </a:rPr>
              <a:t>microbial inactivation (preservation)</a:t>
            </a:r>
          </a:p>
          <a:p>
            <a:pPr marL="285750" indent="-285750" fontAlgn="base">
              <a:buFont typeface="Arial" panose="020B0604020202020204" pitchFamily="34" charset="0"/>
              <a:buChar char="•"/>
            </a:pPr>
            <a:r>
              <a:rPr lang="en-US" sz="1600" dirty="0" smtClean="0">
                <a:solidFill>
                  <a:srgbClr val="0070C0"/>
                </a:solidFill>
              </a:rPr>
              <a:t>crystallization</a:t>
            </a:r>
            <a:endParaRPr lang="en-US" sz="1600" dirty="0">
              <a:solidFill>
                <a:srgbClr val="0070C0"/>
              </a:solidFill>
            </a:endParaRPr>
          </a:p>
          <a:p>
            <a:pPr marL="285750" indent="-285750" fontAlgn="base">
              <a:buFont typeface="Arial" panose="020B0604020202020204" pitchFamily="34" charset="0"/>
              <a:buChar char="•"/>
            </a:pPr>
            <a:r>
              <a:rPr lang="en-US" sz="1600" dirty="0">
                <a:solidFill>
                  <a:srgbClr val="0070C0"/>
                </a:solidFill>
              </a:rPr>
              <a:t>meat processing</a:t>
            </a:r>
          </a:p>
          <a:p>
            <a:pPr marL="285750" indent="-285750" fontAlgn="base">
              <a:buFont typeface="Arial" panose="020B0604020202020204" pitchFamily="34" charset="0"/>
              <a:buChar char="•"/>
            </a:pPr>
            <a:r>
              <a:rPr lang="en-US" sz="1600" dirty="0">
                <a:solidFill>
                  <a:srgbClr val="0070C0"/>
                </a:solidFill>
              </a:rPr>
              <a:t>stimulation of living cells</a:t>
            </a:r>
          </a:p>
          <a:p>
            <a:pPr marL="285750" indent="-285750" fontAlgn="base">
              <a:buFont typeface="Arial" panose="020B0604020202020204" pitchFamily="34" charset="0"/>
              <a:buChar char="•"/>
            </a:pPr>
            <a:r>
              <a:rPr lang="en-US" sz="1600" dirty="0">
                <a:solidFill>
                  <a:srgbClr val="0070C0"/>
                </a:solidFill>
              </a:rPr>
              <a:t>enhanced oxidation</a:t>
            </a: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10" name="Rectangle 228"/>
          <p:cNvSpPr>
            <a:spLocks noChangeArrowheads="1"/>
          </p:cNvSpPr>
          <p:nvPr/>
        </p:nvSpPr>
        <p:spPr bwMode="auto">
          <a:xfrm>
            <a:off x="250825" y="547966"/>
            <a:ext cx="6045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a:t>
            </a:r>
            <a:r>
              <a:rPr lang="en-US" altLang="bg-BG" dirty="0" smtClean="0">
                <a:solidFill>
                  <a:srgbClr val="000000"/>
                </a:solidFill>
              </a:rPr>
              <a:t>– food applications</a:t>
            </a:r>
            <a:endParaRPr lang="bg-BG" altLang="bg-BG" dirty="0" smtClean="0">
              <a:solidFill>
                <a:srgbClr val="000000"/>
              </a:solidFill>
            </a:endParaRPr>
          </a:p>
        </p:txBody>
      </p:sp>
      <p:sp>
        <p:nvSpPr>
          <p:cNvPr id="8" name="Text Box 5"/>
          <p:cNvSpPr txBox="1">
            <a:spLocks noChangeArrowheads="1"/>
          </p:cNvSpPr>
          <p:nvPr/>
        </p:nvSpPr>
        <p:spPr bwMode="auto">
          <a:xfrm>
            <a:off x="68263" y="-100013"/>
            <a:ext cx="327025"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bg-BG" sz="4000" dirty="0">
                <a:solidFill>
                  <a:srgbClr val="C00000"/>
                </a:solidFill>
              </a:rPr>
              <a:t>!</a:t>
            </a:r>
            <a:endParaRPr lang="bg-BG" altLang="bg-BG" sz="4000" dirty="0">
              <a:solidFill>
                <a:srgbClr val="C00000"/>
              </a:solidFill>
            </a:endParaRPr>
          </a:p>
        </p:txBody>
      </p:sp>
    </p:spTree>
    <p:extLst>
      <p:ext uri="{BB962C8B-B14F-4D97-AF65-F5344CB8AC3E}">
        <p14:creationId xmlns:p14="http://schemas.microsoft.com/office/powerpoint/2010/main" val="194574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6</a:t>
            </a:r>
            <a:endParaRPr lang="bg-BG" altLang="bg-BG" dirty="0" smtClean="0">
              <a:solidFill>
                <a:srgbClr val="000000"/>
              </a:solidFill>
            </a:endParaRPr>
          </a:p>
        </p:txBody>
      </p:sp>
      <p:sp>
        <p:nvSpPr>
          <p:cNvPr id="9" name="Rectangle 228"/>
          <p:cNvSpPr>
            <a:spLocks noChangeArrowheads="1"/>
          </p:cNvSpPr>
          <p:nvPr/>
        </p:nvSpPr>
        <p:spPr bwMode="auto">
          <a:xfrm>
            <a:off x="250825" y="547966"/>
            <a:ext cx="6301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0000"/>
                </a:solidFill>
              </a:rPr>
              <a:t>1. </a:t>
            </a:r>
            <a:r>
              <a:rPr lang="en-US" altLang="bg-BG" dirty="0">
                <a:solidFill>
                  <a:srgbClr val="000000"/>
                </a:solidFill>
              </a:rPr>
              <a:t>Ultrasound treatment</a:t>
            </a:r>
            <a:r>
              <a:rPr lang="bg-BG" altLang="bg-BG" dirty="0">
                <a:solidFill>
                  <a:srgbClr val="000000"/>
                </a:solidFill>
              </a:rPr>
              <a:t> </a:t>
            </a:r>
            <a:r>
              <a:rPr lang="en-US" altLang="bg-BG" dirty="0">
                <a:solidFill>
                  <a:srgbClr val="000000"/>
                </a:solidFill>
              </a:rPr>
              <a:t>(sonication) </a:t>
            </a:r>
            <a:r>
              <a:rPr lang="en-US" altLang="bg-BG" dirty="0" smtClean="0">
                <a:solidFill>
                  <a:srgbClr val="000000"/>
                </a:solidFill>
              </a:rPr>
              <a:t>– non-food applications</a:t>
            </a:r>
            <a:endParaRPr lang="bg-BG" altLang="bg-BG" dirty="0" smtClean="0">
              <a:solidFill>
                <a:srgbClr val="00000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47" y="1226404"/>
            <a:ext cx="6946907" cy="45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57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4" name="Rectangle 3"/>
          <p:cNvSpPr/>
          <p:nvPr/>
        </p:nvSpPr>
        <p:spPr>
          <a:xfrm>
            <a:off x="2774039" y="3810000"/>
            <a:ext cx="3595921" cy="369332"/>
          </a:xfrm>
          <a:prstGeom prst="rect">
            <a:avLst/>
          </a:prstGeom>
        </p:spPr>
        <p:txBody>
          <a:bodyPr wrap="none">
            <a:spAutoFit/>
          </a:bodyPr>
          <a:lstStyle/>
          <a:p>
            <a:r>
              <a:rPr lang="fr-FR" dirty="0">
                <a:hlinkClick r:id="rId2"/>
              </a:rPr>
              <a:t>http://www.hiperbaric.com/en/hpp</a:t>
            </a:r>
            <a:endParaRPr lang="bg-BG" dirty="0"/>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sp>
        <p:nvSpPr>
          <p:cNvPr id="2" name="TextBox 1"/>
          <p:cNvSpPr txBox="1"/>
          <p:nvPr/>
        </p:nvSpPr>
        <p:spPr>
          <a:xfrm>
            <a:off x="393071" y="2332672"/>
            <a:ext cx="8431213" cy="1477328"/>
          </a:xfrm>
          <a:prstGeom prst="rect">
            <a:avLst/>
          </a:prstGeom>
          <a:noFill/>
        </p:spPr>
        <p:txBody>
          <a:bodyPr wrap="square" rtlCol="0">
            <a:spAutoFit/>
          </a:bodyPr>
          <a:lstStyle/>
          <a:p>
            <a:r>
              <a:rPr lang="en-US" dirty="0" smtClean="0"/>
              <a:t>The </a:t>
            </a:r>
            <a:r>
              <a:rPr lang="en-US" dirty="0"/>
              <a:t>effect of high pressure processing on food systems was </a:t>
            </a:r>
            <a:r>
              <a:rPr lang="en-US" dirty="0" smtClean="0"/>
              <a:t>first reported </a:t>
            </a:r>
            <a:r>
              <a:rPr lang="en-US" dirty="0"/>
              <a:t>by Hite </a:t>
            </a:r>
            <a:r>
              <a:rPr lang="en-US" dirty="0" smtClean="0"/>
              <a:t>(</a:t>
            </a:r>
            <a:r>
              <a:rPr lang="en-US" dirty="0"/>
              <a:t>Hite BH. 1899. The effect of pressure in the preservation of milk. Bull West </a:t>
            </a:r>
            <a:r>
              <a:rPr lang="en-US" dirty="0" smtClean="0"/>
              <a:t> Virginia </a:t>
            </a:r>
            <a:r>
              <a:rPr lang="en-US" dirty="0" err="1" smtClean="0"/>
              <a:t>Univ</a:t>
            </a:r>
            <a:r>
              <a:rPr lang="en-US" dirty="0" smtClean="0"/>
              <a:t> </a:t>
            </a:r>
            <a:r>
              <a:rPr lang="en-US" dirty="0" err="1"/>
              <a:t>Agric</a:t>
            </a:r>
            <a:r>
              <a:rPr lang="en-US" dirty="0"/>
              <a:t> </a:t>
            </a:r>
            <a:r>
              <a:rPr lang="en-US" dirty="0" err="1"/>
              <a:t>Exp</a:t>
            </a:r>
            <a:r>
              <a:rPr lang="en-US" dirty="0"/>
              <a:t> </a:t>
            </a:r>
            <a:r>
              <a:rPr lang="en-US" dirty="0" err="1"/>
              <a:t>Stn</a:t>
            </a:r>
            <a:r>
              <a:rPr lang="en-US" dirty="0"/>
              <a:t> 58:15–35.</a:t>
            </a:r>
            <a:r>
              <a:rPr lang="en-US" dirty="0" smtClean="0"/>
              <a:t>). </a:t>
            </a:r>
            <a:r>
              <a:rPr lang="en-US" dirty="0"/>
              <a:t>However, few studies were </a:t>
            </a:r>
            <a:r>
              <a:rPr lang="en-US" dirty="0" smtClean="0"/>
              <a:t>published until </a:t>
            </a:r>
            <a:r>
              <a:rPr lang="en-US" dirty="0"/>
              <a:t>the 1970s because of technical difficulties and costs </a:t>
            </a:r>
            <a:r>
              <a:rPr lang="en-US" dirty="0" smtClean="0"/>
              <a:t>associated with </a:t>
            </a:r>
            <a:r>
              <a:rPr lang="en-US" dirty="0"/>
              <a:t>HHP </a:t>
            </a:r>
            <a:r>
              <a:rPr lang="en-US" dirty="0" smtClean="0"/>
              <a:t>processing </a:t>
            </a:r>
            <a:r>
              <a:rPr lang="en-US" dirty="0"/>
              <a:t>units and packaging </a:t>
            </a:r>
            <a:r>
              <a:rPr lang="en-US" dirty="0" smtClean="0"/>
              <a:t>materials. HHP treatment – 100÷1000 MPa.</a:t>
            </a:r>
            <a:endParaRPr lang="bg-BG" dirty="0"/>
          </a:p>
        </p:txBody>
      </p:sp>
      <p:sp>
        <p:nvSpPr>
          <p:cNvPr id="3" name="TextBox 2"/>
          <p:cNvSpPr txBox="1"/>
          <p:nvPr/>
        </p:nvSpPr>
        <p:spPr>
          <a:xfrm>
            <a:off x="360512" y="1219200"/>
            <a:ext cx="8334076" cy="523220"/>
          </a:xfrm>
          <a:prstGeom prst="rect">
            <a:avLst/>
          </a:prstGeom>
          <a:noFill/>
        </p:spPr>
        <p:txBody>
          <a:bodyPr wrap="none" rtlCol="0">
            <a:spAutoFit/>
          </a:bodyPr>
          <a:lstStyle/>
          <a:p>
            <a:r>
              <a:rPr lang="en-US" sz="1400" dirty="0" smtClean="0"/>
              <a:t>1). </a:t>
            </a:r>
            <a:r>
              <a:rPr lang="en-US" sz="1400" dirty="0" err="1" smtClean="0"/>
              <a:t>A.M.Williams</a:t>
            </a:r>
            <a:r>
              <a:rPr lang="en-US" sz="1400" dirty="0" smtClean="0"/>
              <a:t>-Campbell, Morse Solomon, Reduction of spoilage microorganisms in fresh beef using </a:t>
            </a:r>
          </a:p>
          <a:p>
            <a:r>
              <a:rPr lang="en-US" sz="1400" dirty="0" smtClean="0"/>
              <a:t>hydrodynamic pressure processing, 65(3), 2002, 571-574, </a:t>
            </a:r>
            <a:r>
              <a:rPr lang="en-US" sz="1400" i="1" dirty="0" smtClean="0"/>
              <a:t>Journal of food protection</a:t>
            </a:r>
            <a:r>
              <a:rPr lang="en-US" sz="1400" dirty="0" smtClean="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sp>
        <p:nvSpPr>
          <p:cNvPr id="5" name="Rectangle 4"/>
          <p:cNvSpPr/>
          <p:nvPr/>
        </p:nvSpPr>
        <p:spPr>
          <a:xfrm>
            <a:off x="1676400" y="4572000"/>
            <a:ext cx="5791200" cy="369332"/>
          </a:xfrm>
          <a:prstGeom prst="rect">
            <a:avLst/>
          </a:prstGeom>
        </p:spPr>
        <p:txBody>
          <a:bodyPr wrap="square">
            <a:spAutoFit/>
          </a:bodyPr>
          <a:lstStyle/>
          <a:p>
            <a:r>
              <a:rPr lang="fr-FR" dirty="0">
                <a:hlinkClick r:id="rId4"/>
              </a:rPr>
              <a:t>http://</a:t>
            </a:r>
            <a:r>
              <a:rPr lang="fr-FR" dirty="0" smtClean="0">
                <a:hlinkClick r:id="rId4"/>
              </a:rPr>
              <a:t>freshpress.gr/index.cfm?action=video&amp;lang=EN</a:t>
            </a:r>
            <a:endParaRPr lang="bg-BG"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59355" y="1631649"/>
            <a:ext cx="2140330" cy="369332"/>
          </a:xfrm>
          <a:prstGeom prst="rect">
            <a:avLst/>
          </a:prstGeom>
        </p:spPr>
        <p:txBody>
          <a:bodyPr wrap="none">
            <a:spAutoFit/>
          </a:bodyPr>
          <a:lstStyle/>
          <a:p>
            <a:r>
              <a:rPr lang="en-US" dirty="0">
                <a:solidFill>
                  <a:srgbClr val="FF0000"/>
                </a:solidFill>
                <a:latin typeface="Times New Roman" panose="02020603050405020304" pitchFamily="18" charset="0"/>
                <a:ea typeface="Calibri" panose="020F0502020204030204" pitchFamily="34" charset="0"/>
              </a:rPr>
              <a:t>shockwave treatment</a:t>
            </a:r>
            <a:endParaRPr lang="en-US" dirty="0">
              <a:solidFill>
                <a:srgbClr val="FF0000"/>
              </a:solidFill>
            </a:endParaRPr>
          </a:p>
        </p:txBody>
      </p:sp>
    </p:spTree>
    <p:extLst>
      <p:ext uri="{BB962C8B-B14F-4D97-AF65-F5344CB8AC3E}">
        <p14:creationId xmlns:p14="http://schemas.microsoft.com/office/powerpoint/2010/main" val="27306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Line 4"/>
          <p:cNvSpPr>
            <a:spLocks noChangeShapeType="1"/>
          </p:cNvSpPr>
          <p:nvPr/>
        </p:nvSpPr>
        <p:spPr bwMode="auto">
          <a:xfrm>
            <a:off x="0" y="4048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bg-BG" smtClean="0">
              <a:solidFill>
                <a:srgbClr val="000000"/>
              </a:solidFill>
            </a:endParaRPr>
          </a:p>
        </p:txBody>
      </p:sp>
      <p:sp>
        <p:nvSpPr>
          <p:cNvPr id="122885" name="Text Box 5"/>
          <p:cNvSpPr txBox="1">
            <a:spLocks noChangeArrowheads="1"/>
          </p:cNvSpPr>
          <p:nvPr/>
        </p:nvSpPr>
        <p:spPr bwMode="auto">
          <a:xfrm>
            <a:off x="8656638" y="38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bg-BG" dirty="0" smtClean="0">
                <a:solidFill>
                  <a:srgbClr val="000000"/>
                </a:solidFill>
              </a:rPr>
              <a:t>7</a:t>
            </a:r>
            <a:endParaRPr lang="bg-BG" altLang="bg-BG" dirty="0" smtClean="0">
              <a:solidFill>
                <a:srgbClr val="000000"/>
              </a:solidFill>
            </a:endParaRPr>
          </a:p>
        </p:txBody>
      </p:sp>
      <p:sp>
        <p:nvSpPr>
          <p:cNvPr id="123108" name="Rectangle 228"/>
          <p:cNvSpPr>
            <a:spLocks noChangeArrowheads="1"/>
          </p:cNvSpPr>
          <p:nvPr/>
        </p:nvSpPr>
        <p:spPr bwMode="auto">
          <a:xfrm>
            <a:off x="250825" y="420469"/>
            <a:ext cx="81612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bg-BG" dirty="0" smtClean="0">
                <a:solidFill>
                  <a:srgbClr val="0070C0"/>
                </a:solidFill>
              </a:rPr>
              <a:t>2. Treatment with high pressure – </a:t>
            </a:r>
          </a:p>
          <a:p>
            <a:pPr fontAlgn="base">
              <a:spcBef>
                <a:spcPct val="0"/>
              </a:spcBef>
              <a:spcAft>
                <a:spcPct val="0"/>
              </a:spcAft>
            </a:pPr>
            <a:r>
              <a:rPr lang="en-US" dirty="0" smtClean="0">
                <a:solidFill>
                  <a:srgbClr val="0070C0"/>
                </a:solidFill>
              </a:rPr>
              <a:t>High hydrostatic pressure (HHP) or Hydrodynamic pressure processing (HDP)</a:t>
            </a:r>
            <a:endParaRPr lang="en-US" altLang="bg-BG" dirty="0" smtClean="0">
              <a:solidFill>
                <a:srgbClr val="0070C0"/>
              </a:solidFill>
            </a:endParaRPr>
          </a:p>
        </p:txBody>
      </p:sp>
      <p:sp>
        <p:nvSpPr>
          <p:cNvPr id="7" name="Rectangle 7"/>
          <p:cNvSpPr>
            <a:spLocks noChangeArrowheads="1"/>
          </p:cNvSpPr>
          <p:nvPr/>
        </p:nvSpPr>
        <p:spPr bwMode="auto">
          <a:xfrm>
            <a:off x="1703298" y="-1309"/>
            <a:ext cx="57374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bg-BG" b="1" dirty="0" smtClean="0">
                <a:solidFill>
                  <a:srgbClr val="000000"/>
                </a:solidFill>
              </a:rPr>
              <a:t>ALTERNATIVE METHODS FOR FOOD TREATMENT</a:t>
            </a:r>
            <a:endParaRPr lang="bg-BG" altLang="bg-BG"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25281"/>
            <a:ext cx="855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019800"/>
            <a:ext cx="8821389" cy="738664"/>
          </a:xfrm>
          <a:prstGeom prst="rect">
            <a:avLst/>
          </a:prstGeom>
          <a:noFill/>
        </p:spPr>
        <p:txBody>
          <a:bodyPr wrap="none" rtlCol="0">
            <a:spAutoFit/>
          </a:bodyPr>
          <a:lstStyle/>
          <a:p>
            <a:r>
              <a:rPr lang="en-US" sz="1400" dirty="0" smtClean="0"/>
              <a:t>3). Williams-Campbell</a:t>
            </a:r>
            <a:r>
              <a:rPr lang="en-US" sz="1400" dirty="0"/>
              <a:t>, A.M., Solomon, M.B. New non-thermal postharvest technology to improve food safety: </a:t>
            </a:r>
            <a:endParaRPr lang="en-US" sz="1400" dirty="0" smtClean="0"/>
          </a:p>
          <a:p>
            <a:r>
              <a:rPr lang="en-US" sz="1400" dirty="0" smtClean="0"/>
              <a:t>hydrodynamic </a:t>
            </a:r>
            <a:r>
              <a:rPr lang="en-US" sz="1400" dirty="0"/>
              <a:t>pressure processing. The International Society for Optical Engineering (SPIE). </a:t>
            </a:r>
            <a:endParaRPr lang="en-US" sz="1400" dirty="0" smtClean="0"/>
          </a:p>
          <a:p>
            <a:r>
              <a:rPr lang="en-US" sz="1400" dirty="0" smtClean="0"/>
              <a:t>2000</a:t>
            </a:r>
            <a:r>
              <a:rPr lang="en-US" sz="1400" dirty="0"/>
              <a:t>. v. 4206. p. 167-173.</a:t>
            </a:r>
            <a:endParaRPr lang="bg-BG" sz="1400" dirty="0"/>
          </a:p>
        </p:txBody>
      </p:sp>
      <p:cxnSp>
        <p:nvCxnSpPr>
          <p:cNvPr id="9" name="Straight Connector 8"/>
          <p:cNvCxnSpPr/>
          <p:nvPr/>
        </p:nvCxnSpPr>
        <p:spPr>
          <a:xfrm>
            <a:off x="0" y="53340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C:\Users\user\Desktop\book Galanakis\methods\figures\Figure 11_1_HPP_values_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7010400" cy="2358391"/>
          </a:xfrm>
          <a:prstGeom prst="rect">
            <a:avLst/>
          </a:prstGeom>
          <a:noFill/>
          <a:ln>
            <a:noFill/>
          </a:ln>
        </p:spPr>
      </p:pic>
      <p:sp>
        <p:nvSpPr>
          <p:cNvPr id="10" name="Rectangle 9"/>
          <p:cNvSpPr/>
          <p:nvPr/>
        </p:nvSpPr>
        <p:spPr>
          <a:xfrm>
            <a:off x="555109" y="3973671"/>
            <a:ext cx="8270875"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Comparative scheme of the high pressure technologies and the pressures utilized. MF: </a:t>
            </a:r>
            <a:r>
              <a:rPr lang="en-US" dirty="0" err="1">
                <a:latin typeface="Times New Roman" panose="02020603050405020304" pitchFamily="18" charset="0"/>
                <a:ea typeface="Calibri" panose="020F0502020204030204" pitchFamily="34" charset="0"/>
              </a:rPr>
              <a:t>microfluidization</a:t>
            </a:r>
            <a:r>
              <a:rPr lang="en-US" dirty="0">
                <a:latin typeface="Times New Roman" panose="02020603050405020304" pitchFamily="18" charset="0"/>
                <a:ea typeface="Calibri" panose="020F0502020204030204" pitchFamily="34" charset="0"/>
              </a:rPr>
              <a:t>; HPH: high pressure homogenization; HPJ: high pressure jet processing; HPP – high pressure processing</a:t>
            </a:r>
            <a:endParaRPr lang="en-US" dirty="0"/>
          </a:p>
        </p:txBody>
      </p:sp>
    </p:spTree>
    <p:extLst>
      <p:ext uri="{BB962C8B-B14F-4D97-AF65-F5344CB8AC3E}">
        <p14:creationId xmlns:p14="http://schemas.microsoft.com/office/powerpoint/2010/main" val="9922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565</TotalTime>
  <Words>749</Words>
  <Application>Microsoft Office PowerPoint</Application>
  <PresentationFormat>On-screen Show (4:3)</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antons</cp:lastModifiedBy>
  <cp:revision>33</cp:revision>
  <dcterms:created xsi:type="dcterms:W3CDTF">2006-08-16T00:00:00Z</dcterms:created>
  <dcterms:modified xsi:type="dcterms:W3CDTF">2019-01-31T10:25:01Z</dcterms:modified>
</cp:coreProperties>
</file>