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76" r:id="rId7"/>
    <p:sldId id="261" r:id="rId8"/>
    <p:sldId id="267" r:id="rId9"/>
    <p:sldId id="262" r:id="rId10"/>
    <p:sldId id="263" r:id="rId11"/>
    <p:sldId id="264" r:id="rId12"/>
    <p:sldId id="265" r:id="rId13"/>
    <p:sldId id="266" r:id="rId14"/>
    <p:sldId id="278" r:id="rId15"/>
    <p:sldId id="279" r:id="rId16"/>
    <p:sldId id="270" r:id="rId17"/>
    <p:sldId id="274" r:id="rId18"/>
    <p:sldId id="277" r:id="rId19"/>
    <p:sldId id="271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76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27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180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5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82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80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05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9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70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863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5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82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E64A9-7BD2-484F-B9C5-159728CC27BA}" type="datetimeFigureOut">
              <a:rPr lang="en-US" smtClean="0"/>
              <a:pPr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10080-E128-47CE-A097-5C4426623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07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599" y="1711475"/>
            <a:ext cx="71122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Lecture 10.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Protein-carbohydrate and protein-lipid interactions in food.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34343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38440"/>
            <a:ext cx="5155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Temperature and </a:t>
            </a:r>
            <a:r>
              <a:rPr lang="en-US" sz="2400" dirty="0" smtClean="0">
                <a:solidFill>
                  <a:srgbClr val="0070C0"/>
                </a:solidFill>
              </a:rPr>
              <a:t>high</a:t>
            </a:r>
            <a:r>
              <a:rPr lang="en-US" sz="2400" dirty="0" smtClean="0">
                <a:solidFill>
                  <a:srgbClr val="FF0000"/>
                </a:solidFill>
              </a:rPr>
              <a:t> moisture content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139726"/>
            <a:ext cx="8712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Very often </a:t>
            </a:r>
            <a:r>
              <a:rPr lang="en-US" sz="2000" dirty="0"/>
              <a:t>heating </a:t>
            </a:r>
            <a:r>
              <a:rPr lang="en-US" sz="2000" dirty="0" smtClean="0"/>
              <a:t>is a part of food processing. </a:t>
            </a:r>
          </a:p>
          <a:p>
            <a:endParaRPr lang="en-US" sz="2000" dirty="0"/>
          </a:p>
          <a:p>
            <a:r>
              <a:rPr lang="en-US" sz="2000" dirty="0" smtClean="0"/>
              <a:t>When moisture content is </a:t>
            </a:r>
            <a:r>
              <a:rPr lang="en-US" sz="2000" dirty="0" smtClean="0">
                <a:solidFill>
                  <a:srgbClr val="FF0000"/>
                </a:solidFill>
              </a:rPr>
              <a:t>not limited </a:t>
            </a:r>
            <a:r>
              <a:rPr lang="en-US" sz="2000" dirty="0" smtClean="0"/>
              <a:t>(boiling </a:t>
            </a:r>
            <a:r>
              <a:rPr lang="en-US" sz="2000" dirty="0"/>
              <a:t>rice or other </a:t>
            </a:r>
            <a:r>
              <a:rPr lang="en-US" sz="2000" dirty="0" smtClean="0"/>
              <a:t>cereal grains) high </a:t>
            </a:r>
            <a:r>
              <a:rPr lang="en-US" sz="2000" dirty="0"/>
              <a:t>temperatures </a:t>
            </a:r>
            <a:r>
              <a:rPr lang="en-US" sz="2000" dirty="0">
                <a:solidFill>
                  <a:srgbClr val="FF0000"/>
                </a:solidFill>
              </a:rPr>
              <a:t>denature proteins</a:t>
            </a:r>
            <a:r>
              <a:rPr lang="en-US" sz="2000" dirty="0"/>
              <a:t>. As a result, they can undergo cross-linking through </a:t>
            </a:r>
            <a:r>
              <a:rPr lang="en-US" sz="2000" dirty="0">
                <a:solidFill>
                  <a:srgbClr val="FF0000"/>
                </a:solidFill>
              </a:rPr>
              <a:t>the </a:t>
            </a:r>
            <a:r>
              <a:rPr lang="en-US" sz="2000" dirty="0" smtClean="0">
                <a:solidFill>
                  <a:srgbClr val="FF0000"/>
                </a:solidFill>
              </a:rPr>
              <a:t>–S-S- </a:t>
            </a:r>
            <a:r>
              <a:rPr lang="en-US" sz="2000" dirty="0">
                <a:solidFill>
                  <a:srgbClr val="FF0000"/>
                </a:solidFill>
              </a:rPr>
              <a:t>bonds and </a:t>
            </a:r>
            <a:r>
              <a:rPr lang="en-US" sz="2000" dirty="0" smtClean="0">
                <a:solidFill>
                  <a:srgbClr val="FF0000"/>
                </a:solidFill>
              </a:rPr>
              <a:t>form </a:t>
            </a:r>
            <a:r>
              <a:rPr lang="en-US" sz="2000" dirty="0">
                <a:solidFill>
                  <a:srgbClr val="FF0000"/>
                </a:solidFill>
              </a:rPr>
              <a:t>a continuous protein network</a:t>
            </a:r>
            <a:r>
              <a:rPr lang="en-US" sz="2000" dirty="0" smtClean="0"/>
              <a:t>.</a:t>
            </a:r>
            <a:endParaRPr lang="en-US" sz="2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53409" y="2819400"/>
            <a:ext cx="45545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Under the same conditions, starch granules swell and collapse. Starch gel is formed.</a:t>
            </a:r>
          </a:p>
          <a:p>
            <a:endParaRPr lang="en-US" sz="2000" dirty="0"/>
          </a:p>
          <a:p>
            <a:r>
              <a:rPr lang="en-US" sz="2000" dirty="0" smtClean="0"/>
              <a:t>In a contact of the both polymers, protein-starch matrix is generated which contain high amounts water molecules. After cooling of the system,  protein-starch gel is formed. </a:t>
            </a:r>
          </a:p>
          <a:p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Covalent and hydrogen bonds </a:t>
            </a:r>
            <a:r>
              <a:rPr lang="en-US" sz="2000" dirty="0" smtClean="0"/>
              <a:t>in addition to </a:t>
            </a:r>
            <a:r>
              <a:rPr lang="en-US" sz="2000" dirty="0" smtClean="0">
                <a:solidFill>
                  <a:srgbClr val="FF0000"/>
                </a:solidFill>
              </a:rPr>
              <a:t>electrostatic forces </a:t>
            </a:r>
            <a:r>
              <a:rPr lang="en-US" sz="2000" dirty="0" smtClean="0"/>
              <a:t>may participate.</a:t>
            </a:r>
            <a:endParaRPr lang="en-US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264" y="2819400"/>
            <a:ext cx="3888432" cy="225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83431" y="5042118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The role of starch granules is to withdraw water from the system as </a:t>
            </a:r>
            <a:r>
              <a:rPr lang="en-US" sz="1400" dirty="0" smtClean="0"/>
              <a:t>they swell </a:t>
            </a:r>
            <a:r>
              <a:rPr lang="en-US" sz="1400" dirty="0"/>
              <a:t>and imbibe water during </a:t>
            </a:r>
            <a:r>
              <a:rPr lang="en-US" sz="1400" dirty="0" smtClean="0"/>
              <a:t>gelatinization (65 °C). As a consequence, effective </a:t>
            </a:r>
            <a:r>
              <a:rPr lang="en-US" sz="1400" dirty="0"/>
              <a:t>concentration of the </a:t>
            </a:r>
            <a:r>
              <a:rPr lang="en-US" sz="1400" dirty="0" smtClean="0"/>
              <a:t>protein solution </a:t>
            </a:r>
            <a:r>
              <a:rPr lang="en-US" sz="1400" dirty="0"/>
              <a:t>increases and </a:t>
            </a:r>
            <a:r>
              <a:rPr lang="en-US" sz="1400" dirty="0" smtClean="0"/>
              <a:t>a </a:t>
            </a:r>
            <a:r>
              <a:rPr lang="en-US" sz="1400" dirty="0"/>
              <a:t>strong protein matrix is formed around </a:t>
            </a:r>
            <a:r>
              <a:rPr lang="en-US" sz="1400" dirty="0" smtClean="0"/>
              <a:t>gelatinized starch.</a:t>
            </a:r>
          </a:p>
          <a:p>
            <a:r>
              <a:rPr lang="en-US" sz="1400" dirty="0" smtClean="0"/>
              <a:t>However, excess </a:t>
            </a:r>
            <a:r>
              <a:rPr lang="en-US" sz="1400" dirty="0"/>
              <a:t>of starch </a:t>
            </a:r>
            <a:r>
              <a:rPr lang="en-US" sz="1400" dirty="0" smtClean="0"/>
              <a:t>favors </a:t>
            </a:r>
            <a:r>
              <a:rPr lang="en-US" sz="1400" dirty="0"/>
              <a:t>phase inversion and formation of </a:t>
            </a:r>
            <a:r>
              <a:rPr lang="en-US" sz="1400" dirty="0" smtClean="0"/>
              <a:t>a weak </a:t>
            </a:r>
            <a:r>
              <a:rPr lang="en-US" sz="1400" dirty="0"/>
              <a:t>matrix of </a:t>
            </a:r>
            <a:r>
              <a:rPr lang="en-US" sz="1400" dirty="0" smtClean="0"/>
              <a:t>gelatinized </a:t>
            </a:r>
            <a:r>
              <a:rPr lang="en-US" sz="1400" dirty="0"/>
              <a:t>starch </a:t>
            </a:r>
            <a:r>
              <a:rPr lang="en-US" sz="1400" dirty="0" smtClean="0"/>
              <a:t>resulting </a:t>
            </a:r>
            <a:r>
              <a:rPr lang="en-US" sz="1400" dirty="0"/>
              <a:t>in a weaker </a:t>
            </a:r>
            <a:r>
              <a:rPr lang="en-US" sz="1400" dirty="0" smtClean="0"/>
              <a:t>gel.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04811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6088" y="757535"/>
            <a:ext cx="5067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Temperature and </a:t>
            </a:r>
            <a:r>
              <a:rPr lang="en-US" sz="2400" dirty="0" smtClean="0">
                <a:solidFill>
                  <a:srgbClr val="0070C0"/>
                </a:solidFill>
              </a:rPr>
              <a:t>low</a:t>
            </a:r>
            <a:r>
              <a:rPr lang="en-US" sz="2400" dirty="0" smtClean="0">
                <a:solidFill>
                  <a:srgbClr val="FF0000"/>
                </a:solidFill>
              </a:rPr>
              <a:t> moisture content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5681" y="1219200"/>
            <a:ext cx="8244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Observed at extrusion. </a:t>
            </a:r>
            <a:r>
              <a:rPr lang="en-US" sz="2400" dirty="0" smtClean="0"/>
              <a:t>The extrusion is a technological process which combine high temperature, low moisture content (15-40%), high pressure and shear to produce food products with specific texture.</a:t>
            </a:r>
          </a:p>
        </p:txBody>
      </p:sp>
      <p:sp>
        <p:nvSpPr>
          <p:cNvPr id="4" name="AutoShape 2" descr="Image result for pasta extrud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85" y="4155926"/>
            <a:ext cx="2667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337" y="4378352"/>
            <a:ext cx="20955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971600" y="3124200"/>
            <a:ext cx="1595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Examples: </a:t>
            </a:r>
          </a:p>
        </p:txBody>
      </p:sp>
      <p:sp>
        <p:nvSpPr>
          <p:cNvPr id="6" name="Rectangle 5"/>
          <p:cNvSpPr/>
          <p:nvPr/>
        </p:nvSpPr>
        <p:spPr>
          <a:xfrm>
            <a:off x="1767117" y="6258474"/>
            <a:ext cx="799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pasta, </a:t>
            </a:r>
          </a:p>
        </p:txBody>
      </p:sp>
      <p:sp>
        <p:nvSpPr>
          <p:cNvPr id="7" name="Rectangle 6"/>
          <p:cNvSpPr/>
          <p:nvPr/>
        </p:nvSpPr>
        <p:spPr>
          <a:xfrm>
            <a:off x="5826307" y="6247329"/>
            <a:ext cx="1769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Breakfast cereals</a:t>
            </a:r>
            <a:endParaRPr lang="en-US" dirty="0"/>
          </a:p>
        </p:txBody>
      </p:sp>
      <p:pic>
        <p:nvPicPr>
          <p:cNvPr id="6150" name="Picture 6" descr="Image result for extruded food produc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568" y="2611188"/>
            <a:ext cx="2980382" cy="221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157012" y="4691320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snack </a:t>
            </a:r>
          </a:p>
        </p:txBody>
      </p:sp>
    </p:spTree>
    <p:extLst>
      <p:ext uri="{BB962C8B-B14F-4D97-AF65-F5344CB8AC3E}">
        <p14:creationId xmlns:p14="http://schemas.microsoft.com/office/powerpoint/2010/main" val="3393069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143000"/>
            <a:ext cx="75608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Features: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Starch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forms gels at higher temperature than at the food systems with higher moisture content. 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High variability in protein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behavior (due to high variability in protein structure and properties) in food system is observed.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Under extrusion conditions starch fragmentation and protein denaturation cause stronger interaction between both polymers and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ormation of inter- and intramolecular bonds.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17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0829" y="1231755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I. Protein- lipid interactions in food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7213" y="6381328"/>
            <a:ext cx="43022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Grasas</a:t>
            </a:r>
            <a:r>
              <a:rPr lang="en-US" sz="1600" dirty="0"/>
              <a:t> y </a:t>
            </a:r>
            <a:r>
              <a:rPr lang="en-US" sz="1600" dirty="0" err="1" smtClean="0"/>
              <a:t>Aceites</a:t>
            </a:r>
            <a:r>
              <a:rPr lang="en-US" sz="1600" dirty="0" smtClean="0"/>
              <a:t>, </a:t>
            </a:r>
            <a:r>
              <a:rPr lang="nl-NL" sz="1600" dirty="0" smtClean="0"/>
              <a:t>Vol</a:t>
            </a:r>
            <a:r>
              <a:rPr lang="nl-NL" sz="1600" dirty="0"/>
              <a:t>. 51. Fasc. 1-2 (2000), 50-55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251520" y="2133600"/>
            <a:ext cx="87279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texture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organoleptic properties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of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many foods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arise as a consequence of their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multiphase nature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Emulsion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 liquid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and an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oil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phase – found in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sauces, gravies, and spreads.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two phases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are naturally immiscible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and the successful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stabilization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of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the dispersed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phase within the continuum results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in very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different structural and rheological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properties to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those of the individual phases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687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5" y="44624"/>
            <a:ext cx="4841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</a:t>
            </a:r>
            <a:r>
              <a:rPr lang="en-US" sz="2400" dirty="0" smtClean="0">
                <a:solidFill>
                  <a:srgbClr val="FF0000"/>
                </a:solidFill>
              </a:rPr>
              <a:t>echanism </a:t>
            </a:r>
            <a:r>
              <a:rPr lang="en-US" sz="2400" dirty="0">
                <a:solidFill>
                  <a:srgbClr val="FF0000"/>
                </a:solidFill>
              </a:rPr>
              <a:t>of interfacial </a:t>
            </a:r>
            <a:r>
              <a:rPr lang="en-US" sz="2400" dirty="0" smtClean="0">
                <a:solidFill>
                  <a:srgbClr val="FF0000"/>
                </a:solidFill>
              </a:rPr>
              <a:t>stabilization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635496"/>
            <a:ext cx="8629650" cy="510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23" y="5661248"/>
            <a:ext cx="8773777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917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4448" y="583388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P</a:t>
            </a:r>
            <a:r>
              <a:rPr lang="en-US" sz="2400" dirty="0" smtClean="0">
                <a:solidFill>
                  <a:srgbClr val="FF0000"/>
                </a:solidFill>
              </a:rPr>
              <a:t>roteins versus </a:t>
            </a:r>
            <a:r>
              <a:rPr lang="en-US" sz="2400" dirty="0">
                <a:solidFill>
                  <a:srgbClr val="FF0000"/>
                </a:solidFill>
              </a:rPr>
              <a:t>small molecule </a:t>
            </a:r>
            <a:r>
              <a:rPr lang="en-US" sz="2400" dirty="0" smtClean="0">
                <a:solidFill>
                  <a:srgbClr val="FF0000"/>
                </a:solidFill>
              </a:rPr>
              <a:t>surfactants/emulsifiers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371600"/>
            <a:ext cx="79156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Surfactants 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</a:rPr>
              <a:t>F</a:t>
            </a:r>
            <a:r>
              <a:rPr lang="en-US" sz="2400" dirty="0" smtClean="0">
                <a:solidFill>
                  <a:prstClr val="black"/>
                </a:solidFill>
              </a:rPr>
              <a:t>orm </a:t>
            </a:r>
            <a:r>
              <a:rPr lang="en-US" sz="2400" dirty="0">
                <a:solidFill>
                  <a:prstClr val="black"/>
                </a:solidFill>
              </a:rPr>
              <a:t>a very dense, fluid interfacial </a:t>
            </a:r>
            <a:r>
              <a:rPr lang="en-US" sz="2400" dirty="0" smtClean="0">
                <a:solidFill>
                  <a:prstClr val="black"/>
                </a:solidFill>
              </a:rPr>
              <a:t>layer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</a:rPr>
              <a:t>Can reduce </a:t>
            </a:r>
            <a:r>
              <a:rPr lang="en-US" sz="2400" dirty="0">
                <a:solidFill>
                  <a:prstClr val="black"/>
                </a:solidFill>
              </a:rPr>
              <a:t>the interfacial tension between the two</a:t>
            </a: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prstClr val="black"/>
                </a:solidFill>
              </a:rPr>
              <a:t>phases to very low </a:t>
            </a:r>
            <a:r>
              <a:rPr lang="en-US" sz="2400" dirty="0" smtClean="0">
                <a:solidFill>
                  <a:prstClr val="black"/>
                </a:solidFill>
              </a:rPr>
              <a:t>values (large </a:t>
            </a:r>
            <a:r>
              <a:rPr lang="en-US" sz="2400" dirty="0">
                <a:solidFill>
                  <a:prstClr val="black"/>
                </a:solidFill>
              </a:rPr>
              <a:t>increases in surface </a:t>
            </a:r>
            <a:r>
              <a:rPr lang="en-US" sz="2400" dirty="0" smtClean="0">
                <a:solidFill>
                  <a:prstClr val="black"/>
                </a:solidFill>
              </a:rPr>
              <a:t>area).</a:t>
            </a:r>
          </a:p>
          <a:p>
            <a:pPr>
              <a:buClr>
                <a:srgbClr val="FF0000"/>
              </a:buClr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3352800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Proteins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After unfolding, proteins adsorb </a:t>
            </a:r>
            <a:r>
              <a:rPr lang="en-US" sz="2400" dirty="0">
                <a:solidFill>
                  <a:srgbClr val="FF0000"/>
                </a:solidFill>
              </a:rPr>
              <a:t>at the interface </a:t>
            </a:r>
            <a:r>
              <a:rPr lang="en-US" sz="2400" dirty="0" smtClean="0">
                <a:solidFill>
                  <a:srgbClr val="FF0000"/>
                </a:solidFill>
              </a:rPr>
              <a:t>as a </a:t>
            </a:r>
            <a:r>
              <a:rPr lang="en-US" sz="2400" dirty="0">
                <a:solidFill>
                  <a:srgbClr val="FF0000"/>
                </a:solidFill>
              </a:rPr>
              <a:t>viscoelastic </a:t>
            </a:r>
            <a:r>
              <a:rPr lang="en-US" sz="2400" dirty="0" smtClean="0">
                <a:solidFill>
                  <a:srgbClr val="FF0000"/>
                </a:solidFill>
              </a:rPr>
              <a:t>film.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It is a result of the interactions of </a:t>
            </a:r>
            <a:r>
              <a:rPr lang="en-US" sz="2400" dirty="0">
                <a:solidFill>
                  <a:srgbClr val="FF0000"/>
                </a:solidFill>
              </a:rPr>
              <a:t>neighboring </a:t>
            </a:r>
            <a:r>
              <a:rPr lang="en-US" sz="2400" dirty="0" smtClean="0">
                <a:solidFill>
                  <a:srgbClr val="FF0000"/>
                </a:solidFill>
              </a:rPr>
              <a:t>protein molecules via </a:t>
            </a:r>
            <a:r>
              <a:rPr lang="en-US" sz="2400" dirty="0">
                <a:solidFill>
                  <a:srgbClr val="FF0000"/>
                </a:solidFill>
              </a:rPr>
              <a:t>electrostatic, hydrophobic and </a:t>
            </a:r>
            <a:r>
              <a:rPr lang="en-US" sz="2400" dirty="0" smtClean="0">
                <a:solidFill>
                  <a:srgbClr val="FF0000"/>
                </a:solidFill>
              </a:rPr>
              <a:t>covalent bonds.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</a:rPr>
              <a:t>The </a:t>
            </a:r>
            <a:r>
              <a:rPr lang="en-US" sz="2400" dirty="0">
                <a:solidFill>
                  <a:prstClr val="black"/>
                </a:solidFill>
              </a:rPr>
              <a:t>mechanical strength of </a:t>
            </a:r>
            <a:r>
              <a:rPr lang="en-US" sz="2400" dirty="0" smtClean="0">
                <a:solidFill>
                  <a:prstClr val="black"/>
                </a:solidFill>
              </a:rPr>
              <a:t>the viscoelastic </a:t>
            </a:r>
            <a:r>
              <a:rPr lang="en-US" sz="2400" dirty="0">
                <a:solidFill>
                  <a:prstClr val="black"/>
                </a:solidFill>
              </a:rPr>
              <a:t>adsorbed layer created by proteins </a:t>
            </a:r>
            <a:r>
              <a:rPr lang="en-US" sz="2400" dirty="0" smtClean="0">
                <a:solidFill>
                  <a:prstClr val="black"/>
                </a:solidFill>
              </a:rPr>
              <a:t>is extremely </a:t>
            </a:r>
            <a:r>
              <a:rPr lang="en-US" sz="2400" dirty="0">
                <a:solidFill>
                  <a:prstClr val="black"/>
                </a:solidFill>
              </a:rPr>
              <a:t>efficient at preventing coalescence </a:t>
            </a:r>
            <a:r>
              <a:rPr lang="en-US" sz="2400" dirty="0" smtClean="0">
                <a:solidFill>
                  <a:prstClr val="black"/>
                </a:solidFill>
              </a:rPr>
              <a:t>in emulsions</a:t>
            </a:r>
            <a:r>
              <a:rPr lang="en-US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9065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780599"/>
            <a:ext cx="5652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THE NATURE OF </a:t>
            </a:r>
            <a:r>
              <a:rPr lang="en-US" sz="2000" dirty="0" smtClean="0">
                <a:solidFill>
                  <a:srgbClr val="FF0000"/>
                </a:solidFill>
              </a:rPr>
              <a:t>PROTEIN-LIPID INTERACTIONS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1825" y="1219200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Native proteins are able to bind lipid in </a:t>
            </a:r>
            <a:r>
              <a:rPr lang="en-US" sz="2000" dirty="0" smtClean="0"/>
              <a:t>two main ways:</a:t>
            </a:r>
          </a:p>
          <a:p>
            <a:endParaRPr lang="en-US" sz="20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I</a:t>
            </a:r>
            <a:r>
              <a:rPr lang="en-US" sz="2000" dirty="0" smtClean="0"/>
              <a:t>n </a:t>
            </a:r>
            <a:r>
              <a:rPr lang="en-US" sz="2000" dirty="0"/>
              <a:t>a </a:t>
            </a:r>
            <a:r>
              <a:rPr lang="en-US" sz="2000" dirty="0" smtClean="0"/>
              <a:t>cavity or “a pocket”; binding site;</a:t>
            </a:r>
            <a:endParaRPr lang="en-US" sz="20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L</a:t>
            </a:r>
            <a:r>
              <a:rPr lang="en-US" sz="2000" dirty="0" smtClean="0"/>
              <a:t>ess </a:t>
            </a:r>
            <a:r>
              <a:rPr lang="en-US" sz="2000" dirty="0"/>
              <a:t>well defined hydrophobic </a:t>
            </a:r>
            <a:r>
              <a:rPr lang="en-US" sz="2000" dirty="0" smtClean="0"/>
              <a:t>patches which </a:t>
            </a:r>
            <a:r>
              <a:rPr lang="en-US" sz="2000" dirty="0"/>
              <a:t>lie close to </a:t>
            </a:r>
            <a:r>
              <a:rPr lang="en-US" sz="2000" dirty="0" smtClean="0"/>
              <a:t>the surface </a:t>
            </a:r>
            <a:r>
              <a:rPr lang="en-US" sz="2000" dirty="0"/>
              <a:t>of the protein.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Both</a:t>
            </a:r>
            <a:r>
              <a:rPr lang="en-US" sz="2000" dirty="0"/>
              <a:t> </a:t>
            </a:r>
            <a:r>
              <a:rPr lang="en-US" sz="2000" dirty="0" smtClean="0"/>
              <a:t>types </a:t>
            </a:r>
            <a:r>
              <a:rPr lang="en-US" sz="2000" dirty="0"/>
              <a:t>of proteins have been found to </a:t>
            </a:r>
            <a:r>
              <a:rPr lang="en-US" sz="2000" dirty="0" smtClean="0"/>
              <a:t>be </a:t>
            </a:r>
            <a:r>
              <a:rPr lang="en-US" sz="2000" dirty="0" err="1" smtClean="0"/>
              <a:t>interfacially</a:t>
            </a:r>
            <a:r>
              <a:rPr lang="en-US" sz="2000" dirty="0" smtClean="0"/>
              <a:t> </a:t>
            </a:r>
            <a:r>
              <a:rPr lang="en-US" sz="2000" dirty="0"/>
              <a:t>active.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22" y="3352800"/>
            <a:ext cx="7894381" cy="302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77213" y="6381328"/>
            <a:ext cx="43022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Grasas</a:t>
            </a:r>
            <a:r>
              <a:rPr lang="en-US" sz="1600" dirty="0"/>
              <a:t> y </a:t>
            </a:r>
            <a:r>
              <a:rPr lang="en-US" sz="1600" dirty="0" err="1" smtClean="0"/>
              <a:t>Aceites</a:t>
            </a:r>
            <a:r>
              <a:rPr lang="en-US" sz="1600" dirty="0" smtClean="0"/>
              <a:t>, </a:t>
            </a:r>
            <a:r>
              <a:rPr lang="nl-NL" sz="1600" dirty="0" smtClean="0"/>
              <a:t>Vol</a:t>
            </a:r>
            <a:r>
              <a:rPr lang="nl-NL" sz="1600" dirty="0"/>
              <a:t>. 51. Fasc. 1-2 (2000), 50-55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7904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9" y="767397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β-</a:t>
            </a:r>
            <a:r>
              <a:rPr lang="en-US" sz="2400" dirty="0" err="1">
                <a:solidFill>
                  <a:srgbClr val="FF0000"/>
                </a:solidFill>
              </a:rPr>
              <a:t>lactoglobulin</a:t>
            </a:r>
            <a:r>
              <a:rPr lang="en-US" sz="2400" dirty="0">
                <a:solidFill>
                  <a:srgbClr val="FF0000"/>
                </a:solidFill>
              </a:rPr>
              <a:t> (a whey protein) can bind a wide variety of aliphatic components.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β-</a:t>
            </a:r>
            <a:r>
              <a:rPr lang="en-US" sz="2400" dirty="0" err="1" smtClean="0">
                <a:solidFill>
                  <a:srgbClr val="FF0000"/>
                </a:solidFill>
              </a:rPr>
              <a:t>lactoglobulin</a:t>
            </a:r>
            <a:r>
              <a:rPr lang="en-US" sz="2400" dirty="0" smtClean="0">
                <a:solidFill>
                  <a:srgbClr val="FF0000"/>
                </a:solidFill>
              </a:rPr>
              <a:t> -</a:t>
            </a:r>
            <a:r>
              <a:rPr lang="en-US" sz="2400" dirty="0"/>
              <a:t> 9 β-folded structures, 8 of which </a:t>
            </a:r>
            <a:r>
              <a:rPr lang="en-US" sz="2400" dirty="0" smtClean="0"/>
              <a:t>form β-barrel, a </a:t>
            </a:r>
            <a:r>
              <a:rPr lang="en-US" sz="2400" dirty="0"/>
              <a:t>specific structure resembling a cup with a hydrophobic interior, which can bind lipid molecules. Therefore, the limited proteolysis of whey proteins, </a:t>
            </a:r>
            <a:r>
              <a:rPr lang="en-US" sz="2400" dirty="0" smtClean="0"/>
              <a:t>where the structure </a:t>
            </a:r>
            <a:r>
              <a:rPr lang="en-US" sz="2400" dirty="0"/>
              <a:t>of the barrels </a:t>
            </a:r>
            <a:r>
              <a:rPr lang="en-US" sz="2400" dirty="0" smtClean="0"/>
              <a:t>is retained leads to </a:t>
            </a:r>
            <a:r>
              <a:rPr lang="en-US" sz="2400" dirty="0"/>
              <a:t>improved emulsion properties</a:t>
            </a:r>
            <a:r>
              <a:rPr lang="en-US" sz="2400" dirty="0" smtClean="0"/>
              <a:t>. </a:t>
            </a:r>
            <a:r>
              <a:rPr lang="en-US" sz="2400" dirty="0">
                <a:solidFill>
                  <a:srgbClr val="FF0000"/>
                </a:solidFill>
              </a:rPr>
              <a:t>Hydrophobic </a:t>
            </a:r>
            <a:r>
              <a:rPr lang="en-US" sz="2400" dirty="0" smtClean="0">
                <a:solidFill>
                  <a:srgbClr val="FF0000"/>
                </a:solidFill>
              </a:rPr>
              <a:t>interaction.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993433"/>
            <a:ext cx="5086671" cy="2295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3" y="4180947"/>
            <a:ext cx="2566987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116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524000"/>
            <a:ext cx="830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 smtClean="0">
                <a:solidFill>
                  <a:srgbClr val="FF0000"/>
                </a:solidFill>
              </a:rPr>
              <a:t>Puroindoline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(wheat protein) have tryptophan rich regions that are able to bind a variety of lipids.</a:t>
            </a:r>
          </a:p>
          <a:p>
            <a:pPr lvl="0"/>
            <a:endParaRPr lang="en-US" sz="2400" dirty="0" smtClean="0">
              <a:solidFill>
                <a:srgbClr val="FF0000"/>
              </a:solidFill>
            </a:endParaRPr>
          </a:p>
          <a:p>
            <a:pPr lvl="0"/>
            <a:r>
              <a:rPr lang="en-US" sz="2400" dirty="0" err="1" smtClean="0">
                <a:solidFill>
                  <a:srgbClr val="FF0000"/>
                </a:solidFill>
              </a:rPr>
              <a:t>Puroindoline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prstClr val="black"/>
                </a:solidFill>
              </a:rPr>
              <a:t>Tryptophan rich hydrophobic regions close to the surface of protein molecule. </a:t>
            </a:r>
            <a:r>
              <a:rPr lang="en-US" sz="2400" dirty="0">
                <a:solidFill>
                  <a:srgbClr val="FF0000"/>
                </a:solidFill>
              </a:rPr>
              <a:t>Hydrophobic interaction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</a:p>
          <a:p>
            <a:pPr lvl="0"/>
            <a:endParaRPr lang="en-US" sz="2400" dirty="0">
              <a:solidFill>
                <a:srgbClr val="FF0000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Except by tryptophan-rich areas, </a:t>
            </a:r>
            <a:r>
              <a:rPr lang="en-US" sz="2400" dirty="0" err="1" smtClean="0">
                <a:solidFill>
                  <a:prstClr val="black"/>
                </a:solidFill>
              </a:rPr>
              <a:t>puroindoline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may interact with polar lipids of the membrane of the starch granules through </a:t>
            </a:r>
            <a:r>
              <a:rPr lang="en-US" sz="2400" dirty="0">
                <a:solidFill>
                  <a:srgbClr val="FF0000"/>
                </a:solidFill>
              </a:rPr>
              <a:t>ionic bond</a:t>
            </a:r>
            <a:r>
              <a:rPr lang="en-US" sz="2400" dirty="0">
                <a:solidFill>
                  <a:prstClr val="black"/>
                </a:solidFill>
              </a:rPr>
              <a:t>. They </a:t>
            </a:r>
            <a:r>
              <a:rPr lang="en-US" sz="2400" dirty="0">
                <a:solidFill>
                  <a:srgbClr val="FF0000"/>
                </a:solidFill>
              </a:rPr>
              <a:t>are basic proteins </a:t>
            </a:r>
            <a:r>
              <a:rPr lang="en-US" sz="2400" dirty="0">
                <a:solidFill>
                  <a:prstClr val="black"/>
                </a:solidFill>
              </a:rPr>
              <a:t>and bind to the negatively charged membrane </a:t>
            </a:r>
            <a:r>
              <a:rPr lang="en-US" sz="2400" dirty="0">
                <a:solidFill>
                  <a:srgbClr val="FF0000"/>
                </a:solidFill>
              </a:rPr>
              <a:t>phospholipids</a:t>
            </a:r>
            <a:r>
              <a:rPr lang="en-US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7581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9936" y="112159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</a:t>
            </a:r>
            <a:r>
              <a:rPr lang="en-US" sz="2400" dirty="0" smtClean="0">
                <a:solidFill>
                  <a:srgbClr val="FF0000"/>
                </a:solidFill>
              </a:rPr>
              <a:t>ew lipid-binding </a:t>
            </a:r>
            <a:r>
              <a:rPr lang="en-US" sz="2400" dirty="0">
                <a:solidFill>
                  <a:srgbClr val="FF0000"/>
                </a:solidFill>
              </a:rPr>
              <a:t>sites can be induced </a:t>
            </a:r>
            <a:r>
              <a:rPr lang="en-US" sz="2400" dirty="0" smtClean="0">
                <a:solidFill>
                  <a:srgbClr val="FF0000"/>
                </a:solidFill>
              </a:rPr>
              <a:t>by processing </a:t>
            </a:r>
            <a:r>
              <a:rPr lang="en-US" sz="2400" dirty="0">
                <a:solidFill>
                  <a:srgbClr val="FF0000"/>
                </a:solidFill>
              </a:rPr>
              <a:t>using heat or pressure, or as </a:t>
            </a:r>
            <a:r>
              <a:rPr lang="en-US" sz="2400" dirty="0" smtClean="0">
                <a:solidFill>
                  <a:srgbClr val="FF0000"/>
                </a:solidFill>
              </a:rPr>
              <a:t>a consequence </a:t>
            </a:r>
            <a:r>
              <a:rPr lang="en-US" sz="2400" dirty="0">
                <a:solidFill>
                  <a:srgbClr val="FF0000"/>
                </a:solidFill>
              </a:rPr>
              <a:t>of the pH and ionic strength of a </a:t>
            </a:r>
            <a:r>
              <a:rPr lang="en-US" sz="2400" dirty="0" smtClean="0">
                <a:solidFill>
                  <a:srgbClr val="FF0000"/>
                </a:solidFill>
              </a:rPr>
              <a:t>food system.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036496" cy="430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37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3225" y="480408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I. Protein-carbohydrate interactions in food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666" y="1003628"/>
            <a:ext cx="70066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Why study?</a:t>
            </a:r>
          </a:p>
          <a:p>
            <a:endParaRPr lang="en-US" sz="2000" dirty="0"/>
          </a:p>
          <a:p>
            <a:r>
              <a:rPr lang="en-US" sz="2000" dirty="0" smtClean="0"/>
              <a:t>Proteins and carbohydrates are in substantial amounts in many food systems:</a:t>
            </a:r>
          </a:p>
          <a:p>
            <a:endParaRPr lang="en-US" sz="20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grains (wheat, corn, rice), legumes (beans, peas) and </a:t>
            </a:r>
            <a:r>
              <a:rPr lang="en-US" sz="2000" dirty="0" smtClean="0"/>
              <a:t>tubers </a:t>
            </a:r>
            <a:r>
              <a:rPr lang="en-US" sz="2000" dirty="0"/>
              <a:t>(potatoes</a:t>
            </a:r>
            <a:r>
              <a:rPr lang="en-US" sz="2000" dirty="0" smtClean="0"/>
              <a:t>) – consumed after cooking (minor treatment)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bakery, baked goods, pasta products, </a:t>
            </a:r>
            <a:r>
              <a:rPr lang="en-US" sz="2000" dirty="0" smtClean="0"/>
              <a:t>snacks – processed food</a:t>
            </a:r>
          </a:p>
          <a:p>
            <a:endParaRPr lang="en-US" sz="2000" dirty="0"/>
          </a:p>
          <a:p>
            <a:r>
              <a:rPr lang="en-US" sz="2000" dirty="0" smtClean="0"/>
              <a:t>High molecular weight polysaccharides are used as stabilizers in protein rich processed food.</a:t>
            </a:r>
          </a:p>
          <a:p>
            <a:endParaRPr lang="en-US" sz="2000" dirty="0"/>
          </a:p>
          <a:p>
            <a:r>
              <a:rPr lang="en-US" sz="2000" dirty="0" smtClean="0"/>
              <a:t>Potential for </a:t>
            </a:r>
            <a:r>
              <a:rPr lang="en-US" sz="2000" dirty="0"/>
              <a:t>partial substitution of </a:t>
            </a:r>
            <a:r>
              <a:rPr lang="en-US" sz="2000" dirty="0" smtClean="0"/>
              <a:t>more expensive </a:t>
            </a:r>
            <a:r>
              <a:rPr lang="en-US" sz="2000" dirty="0"/>
              <a:t>or not so easily available </a:t>
            </a:r>
            <a:r>
              <a:rPr lang="en-US" sz="2000" dirty="0" smtClean="0"/>
              <a:t>materials.</a:t>
            </a:r>
            <a:endParaRPr lang="en-US" sz="2000" dirty="0"/>
          </a:p>
          <a:p>
            <a:endParaRPr lang="en-US" sz="2000" dirty="0" smtClean="0"/>
          </a:p>
        </p:txBody>
      </p:sp>
      <p:sp>
        <p:nvSpPr>
          <p:cNvPr id="4" name="AutoShape 2" descr="Image result for why study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744" y="855876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2981" y="5805264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Influence quality, texture, and stability of the food systems.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0599" y="6482372"/>
            <a:ext cx="77407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Biochemistry of Food Proteins. 1992, Hudson B.J.F. (Ed.) Elsevier Applied Science, Essex, England</a:t>
            </a:r>
          </a:p>
        </p:txBody>
      </p:sp>
    </p:spTree>
    <p:extLst>
      <p:ext uri="{BB962C8B-B14F-4D97-AF65-F5344CB8AC3E}">
        <p14:creationId xmlns:p14="http://schemas.microsoft.com/office/powerpoint/2010/main" val="2568907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6712"/>
            <a:ext cx="695739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884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721" y="840922"/>
            <a:ext cx="5314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Protein-starch interaction is cereals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671191"/>
            <a:ext cx="6161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Protein content in cereals </a:t>
            </a:r>
            <a:r>
              <a:rPr lang="en-US" sz="2400" dirty="0" smtClean="0"/>
              <a:t>varies from 12 to 14%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2132856"/>
            <a:ext cx="398596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Starch content in cereals , %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Corn flour 92.0</a:t>
            </a:r>
            <a:br>
              <a:rPr lang="en-US" sz="2400" dirty="0" smtClean="0"/>
            </a:br>
            <a:r>
              <a:rPr lang="en-US" sz="2400" dirty="0" smtClean="0"/>
              <a:t>Oatmeal (quick </a:t>
            </a:r>
            <a:r>
              <a:rPr lang="en-US" sz="2400" dirty="0" err="1" smtClean="0"/>
              <a:t>cook,raw</a:t>
            </a:r>
            <a:r>
              <a:rPr lang="en-US" sz="2400" dirty="0" smtClean="0"/>
              <a:t>) 64.9</a:t>
            </a:r>
            <a:br>
              <a:rPr lang="en-US" sz="2400" dirty="0" smtClean="0"/>
            </a:br>
            <a:r>
              <a:rPr lang="en-US" sz="2400" dirty="0" smtClean="0"/>
              <a:t>Rye flour (whole) 75.9</a:t>
            </a:r>
            <a:br>
              <a:rPr lang="en-US" sz="2400" dirty="0" smtClean="0"/>
            </a:br>
            <a:r>
              <a:rPr lang="en-US" sz="2400" dirty="0" smtClean="0"/>
              <a:t>Soya flour (full fat) 12.3</a:t>
            </a:r>
            <a:br>
              <a:rPr lang="en-US" sz="2400" dirty="0" smtClean="0"/>
            </a:br>
            <a:r>
              <a:rPr lang="en-US" sz="2400" dirty="0" smtClean="0"/>
              <a:t>Tapioca (raw) 95.0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Wheat flour (brown) 66.8</a:t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white,breadmaking</a:t>
            </a:r>
            <a:r>
              <a:rPr lang="en-US" sz="2400" dirty="0" smtClean="0"/>
              <a:t>) 73.9</a:t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white,plain</a:t>
            </a:r>
            <a:r>
              <a:rPr lang="en-US" sz="2400" dirty="0" smtClean="0"/>
              <a:t>) 76.2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5667490" y="3140803"/>
            <a:ext cx="32544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Rice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Brown rice (raw) 80.0</a:t>
            </a:r>
            <a:br>
              <a:rPr lang="en-US" sz="2400" dirty="0" smtClean="0"/>
            </a:br>
            <a:r>
              <a:rPr lang="en-US" sz="2400" dirty="0" err="1" smtClean="0"/>
              <a:t>Savoury</a:t>
            </a:r>
            <a:r>
              <a:rPr lang="en-US" sz="2400" dirty="0" smtClean="0"/>
              <a:t> rice (raw) 73.8</a:t>
            </a:r>
            <a:br>
              <a:rPr lang="en-US" sz="2400" dirty="0" smtClean="0"/>
            </a:br>
            <a:r>
              <a:rPr lang="en-US" sz="2400" dirty="0" smtClean="0"/>
              <a:t>White rice (easy </a:t>
            </a:r>
            <a:r>
              <a:rPr lang="en-US" sz="2400" dirty="0" err="1" smtClean="0"/>
              <a:t>cook,raw</a:t>
            </a:r>
            <a:r>
              <a:rPr lang="en-US" sz="2400" dirty="0" smtClean="0"/>
              <a:t>) 85.8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0737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4065" y="754555"/>
            <a:ext cx="667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Protein-starch interaction is the most studied model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8101" y="1228546"/>
            <a:ext cx="922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When </a:t>
            </a:r>
            <a:r>
              <a:rPr lang="en-US" sz="2400" dirty="0"/>
              <a:t>two or more biopolymers are mixed together, </a:t>
            </a:r>
            <a:r>
              <a:rPr lang="en-US" sz="2400" dirty="0" smtClean="0"/>
              <a:t>the mixtures </a:t>
            </a:r>
            <a:r>
              <a:rPr lang="en-US" sz="2400" dirty="0"/>
              <a:t>behaved differently from when they are present individually in </a:t>
            </a:r>
            <a:r>
              <a:rPr lang="en-US" sz="2400" dirty="0" smtClean="0"/>
              <a:t>a single phase.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67000"/>
            <a:ext cx="864095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2133600"/>
            <a:ext cx="57245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10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8" y="3329349"/>
            <a:ext cx="4715661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6167799"/>
            <a:ext cx="4250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Shape </a:t>
            </a:r>
            <a:r>
              <a:rPr lang="en-US" dirty="0"/>
              <a:t>of six </a:t>
            </a:r>
            <a:r>
              <a:rPr lang="en-US" dirty="0" smtClean="0"/>
              <a:t>common starch </a:t>
            </a:r>
            <a:r>
              <a:rPr lang="en-US" dirty="0"/>
              <a:t>granules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3648" y="101823"/>
            <a:ext cx="5938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Location of protein and starch in cereal grains.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9446" y="1295400"/>
            <a:ext cx="76328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Storage proteins </a:t>
            </a:r>
            <a:r>
              <a:rPr lang="en-US" sz="2000" dirty="0" smtClean="0"/>
              <a:t>(in seeds) are organized either in specialized spherical membrane bound protein bodies or packed in the cytosol of the cells.</a:t>
            </a:r>
          </a:p>
          <a:p>
            <a:endParaRPr lang="en-US" sz="2000" dirty="0"/>
          </a:p>
          <a:p>
            <a:r>
              <a:rPr lang="en-US" sz="2000" dirty="0" smtClean="0">
                <a:solidFill>
                  <a:srgbClr val="FF0000"/>
                </a:solidFill>
              </a:rPr>
              <a:t>Starch</a:t>
            </a:r>
            <a:r>
              <a:rPr lang="en-US" sz="2000" dirty="0" smtClean="0"/>
              <a:t> (amylose and amylopectin) is organized in  starch granules, which are localized in the grain endosperm. For this reason, when speaking of starch it usually comes to the starch granules.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763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9200"/>
            <a:ext cx="79248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1133" y="350233"/>
            <a:ext cx="5938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Location of protein and starch in cereal grains.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894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4491" y="491479"/>
            <a:ext cx="4364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Interaction protein-starch models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7815" y="1371600"/>
            <a:ext cx="8458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Early perceptions</a:t>
            </a:r>
            <a:r>
              <a:rPr lang="en-US" sz="2000" dirty="0" smtClean="0"/>
              <a:t>: two colloids interacting </a:t>
            </a:r>
            <a:r>
              <a:rPr lang="en-US" sz="2000" dirty="0" smtClean="0">
                <a:solidFill>
                  <a:srgbClr val="FF0000"/>
                </a:solidFill>
              </a:rPr>
              <a:t>directly</a:t>
            </a:r>
            <a:r>
              <a:rPr lang="en-US" sz="2000" dirty="0" smtClean="0"/>
              <a:t> via electrostatic forces.</a:t>
            </a:r>
          </a:p>
          <a:p>
            <a:endParaRPr lang="en-US" sz="2000" dirty="0"/>
          </a:p>
          <a:p>
            <a:r>
              <a:rPr lang="en-US" sz="2000" dirty="0" smtClean="0">
                <a:solidFill>
                  <a:srgbClr val="FF0000"/>
                </a:solidFill>
              </a:rPr>
              <a:t>However</a:t>
            </a:r>
            <a:r>
              <a:rPr lang="en-US" sz="2000" dirty="0" smtClean="0"/>
              <a:t>, proteins </a:t>
            </a:r>
            <a:r>
              <a:rPr lang="en-US" sz="2000" dirty="0"/>
              <a:t>have </a:t>
            </a:r>
            <a:r>
              <a:rPr lang="en-US" sz="2000" dirty="0" smtClean="0"/>
              <a:t>differently </a:t>
            </a:r>
            <a:r>
              <a:rPr lang="en-US" sz="2000" dirty="0"/>
              <a:t>charged amino acid radicals </a:t>
            </a:r>
            <a:r>
              <a:rPr lang="en-US" sz="2000" dirty="0" smtClean="0"/>
              <a:t>on </a:t>
            </a:r>
            <a:r>
              <a:rPr lang="en-US" sz="2000" dirty="0"/>
              <a:t>the surface of </a:t>
            </a:r>
            <a:r>
              <a:rPr lang="en-US" sz="2000" dirty="0" smtClean="0"/>
              <a:t>molecule.</a:t>
            </a:r>
          </a:p>
          <a:p>
            <a:r>
              <a:rPr lang="en-US" sz="2000" dirty="0"/>
              <a:t>A</a:t>
            </a:r>
            <a:r>
              <a:rPr lang="en-US" sz="2000" dirty="0" smtClean="0"/>
              <a:t>mylose </a:t>
            </a:r>
            <a:r>
              <a:rPr lang="en-US" sz="2000" dirty="0"/>
              <a:t>and amylopectin </a:t>
            </a:r>
            <a:r>
              <a:rPr lang="en-US" sz="2000" dirty="0">
                <a:solidFill>
                  <a:srgbClr val="FF0000"/>
                </a:solidFill>
              </a:rPr>
              <a:t>are uncharged polysaccharides</a:t>
            </a:r>
            <a:r>
              <a:rPr lang="en-US" sz="2000" dirty="0"/>
              <a:t>. They </a:t>
            </a:r>
            <a:r>
              <a:rPr lang="en-US" sz="2000" dirty="0" smtClean="0"/>
              <a:t>can be charged  </a:t>
            </a:r>
            <a:r>
              <a:rPr lang="en-US" sz="2000" dirty="0"/>
              <a:t>at very high or very low pH values, but in food systems such </a:t>
            </a:r>
            <a:r>
              <a:rPr lang="en-US" sz="2000" dirty="0" smtClean="0"/>
              <a:t>conditions are not very probable. </a:t>
            </a:r>
            <a:r>
              <a:rPr lang="en-US" sz="2000" dirty="0" smtClean="0">
                <a:solidFill>
                  <a:srgbClr val="FF0000"/>
                </a:solidFill>
              </a:rPr>
              <a:t>Can electrostatic forces occur?</a:t>
            </a:r>
          </a:p>
          <a:p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Later perceptions: </a:t>
            </a:r>
            <a:r>
              <a:rPr lang="en-US" sz="2000" dirty="0" smtClean="0"/>
              <a:t>protein-starch interaction is </a:t>
            </a:r>
            <a:r>
              <a:rPr lang="en-US" sz="2000" dirty="0" smtClean="0">
                <a:solidFill>
                  <a:srgbClr val="FF0000"/>
                </a:solidFill>
              </a:rPr>
              <a:t>not direct </a:t>
            </a:r>
            <a:r>
              <a:rPr lang="en-US" sz="2000" dirty="0" smtClean="0"/>
              <a:t>and is mediated </a:t>
            </a:r>
            <a:r>
              <a:rPr lang="en-US" sz="2000" dirty="0" smtClean="0">
                <a:solidFill>
                  <a:srgbClr val="FF0000"/>
                </a:solidFill>
              </a:rPr>
              <a:t>by lipids.</a:t>
            </a:r>
          </a:p>
          <a:p>
            <a:endParaRPr lang="en-US" sz="2000" dirty="0" smtClean="0"/>
          </a:p>
          <a:p>
            <a:r>
              <a:rPr lang="en-US" sz="2000" dirty="0" smtClean="0"/>
              <a:t>Unprocessed wheat grain starch granules contain lipids both inside and on the surface of granule membranes. These are </a:t>
            </a:r>
            <a:r>
              <a:rPr lang="en-US" sz="2000" dirty="0" smtClean="0">
                <a:solidFill>
                  <a:srgbClr val="FF0000"/>
                </a:solidFill>
              </a:rPr>
              <a:t>mainly phospholipids, which are (-) charged.</a:t>
            </a:r>
            <a:r>
              <a:rPr lang="en-US" sz="2000" dirty="0" smtClean="0"/>
              <a:t> Starch granules of different origin have different membrane composition, but independently of the surface, there are (-) charged lipids that can interact with (+) charged amino acid side groups of the proteins.</a:t>
            </a:r>
          </a:p>
        </p:txBody>
      </p:sp>
    </p:spTree>
    <p:extLst>
      <p:ext uri="{BB962C8B-B14F-4D97-AF65-F5344CB8AC3E}">
        <p14:creationId xmlns:p14="http://schemas.microsoft.com/office/powerpoint/2010/main" val="4179031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3734" y="1713349"/>
            <a:ext cx="839874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Theoretically,</a:t>
            </a:r>
          </a:p>
          <a:p>
            <a:endParaRPr lang="en-US" sz="2000" dirty="0" smtClean="0"/>
          </a:p>
          <a:p>
            <a:r>
              <a:rPr lang="en-US" sz="2000" dirty="0" smtClean="0"/>
              <a:t>Due </a:t>
            </a:r>
            <a:r>
              <a:rPr lang="en-US" sz="2000" dirty="0"/>
              <a:t>to the </a:t>
            </a:r>
            <a:r>
              <a:rPr lang="en-US" sz="2000" dirty="0" smtClean="0"/>
              <a:t>polar character </a:t>
            </a:r>
            <a:r>
              <a:rPr lang="en-US" sz="2000" dirty="0"/>
              <a:t>of carbohydrates </a:t>
            </a:r>
            <a:r>
              <a:rPr lang="en-US" sz="2000" dirty="0" smtClean="0">
                <a:solidFill>
                  <a:srgbClr val="FF0000"/>
                </a:solidFill>
              </a:rPr>
              <a:t>hydrogen </a:t>
            </a:r>
            <a:r>
              <a:rPr lang="en-US" sz="2000" dirty="0">
                <a:solidFill>
                  <a:srgbClr val="FF0000"/>
                </a:solidFill>
              </a:rPr>
              <a:t>bonds </a:t>
            </a:r>
            <a:r>
              <a:rPr lang="en-US" sz="2000" dirty="0"/>
              <a:t>may be formed between polar side </a:t>
            </a:r>
            <a:r>
              <a:rPr lang="en-US" sz="2000" dirty="0" smtClean="0"/>
              <a:t>chain groups </a:t>
            </a:r>
            <a:r>
              <a:rPr lang="en-US" sz="2000" dirty="0"/>
              <a:t>of amino acid residues and hydroxyl groups of carbohydrates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 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A </a:t>
            </a:r>
            <a:r>
              <a:rPr lang="en-US" sz="2000" dirty="0">
                <a:solidFill>
                  <a:srgbClr val="FF0000"/>
                </a:solidFill>
              </a:rPr>
              <a:t>covalent </a:t>
            </a:r>
            <a:r>
              <a:rPr lang="en-US" sz="2000" dirty="0" smtClean="0">
                <a:solidFill>
                  <a:srgbClr val="FF0000"/>
                </a:solidFill>
              </a:rPr>
              <a:t>binding </a:t>
            </a:r>
            <a:r>
              <a:rPr lang="en-US" sz="2000" dirty="0" smtClean="0"/>
              <a:t>of </a:t>
            </a:r>
            <a:r>
              <a:rPr lang="en-US" sz="2000" dirty="0"/>
              <a:t>carbohydrates by O</a:t>
            </a:r>
            <a:r>
              <a:rPr lang="en-US" sz="2000" dirty="0" smtClean="0"/>
              <a:t> </a:t>
            </a:r>
            <a:r>
              <a:rPr lang="en-US" sz="2000" dirty="0"/>
              <a:t>or N - </a:t>
            </a:r>
            <a:r>
              <a:rPr lang="en-US" sz="2000" dirty="0" smtClean="0"/>
              <a:t>glyosidic </a:t>
            </a:r>
            <a:r>
              <a:rPr lang="en-US" sz="2000" dirty="0"/>
              <a:t>bond is also possible.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Ionic </a:t>
            </a:r>
            <a:r>
              <a:rPr lang="en-US" sz="2000" dirty="0">
                <a:solidFill>
                  <a:srgbClr val="FF0000"/>
                </a:solidFill>
              </a:rPr>
              <a:t>binding </a:t>
            </a:r>
            <a:r>
              <a:rPr lang="en-US" sz="2000" dirty="0" smtClean="0"/>
              <a:t>may not </a:t>
            </a:r>
            <a:r>
              <a:rPr lang="en-US" sz="2000" dirty="0"/>
              <a:t>be excluded if oxidized carbohydrate derivatives are present.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/>
              <a:t>H</a:t>
            </a:r>
            <a:r>
              <a:rPr lang="en-US" sz="2000" dirty="0" smtClean="0"/>
              <a:t>igh </a:t>
            </a:r>
            <a:r>
              <a:rPr lang="en-US" sz="2000" dirty="0"/>
              <a:t>molecular weight </a:t>
            </a:r>
            <a:r>
              <a:rPr lang="en-US" sz="2000" dirty="0" smtClean="0"/>
              <a:t>complex of </a:t>
            </a:r>
            <a:r>
              <a:rPr lang="en-US" sz="2000" dirty="0" err="1" smtClean="0"/>
              <a:t>glutenin</a:t>
            </a:r>
            <a:r>
              <a:rPr lang="en-US" sz="2000" dirty="0" smtClean="0"/>
              <a:t> and </a:t>
            </a:r>
            <a:r>
              <a:rPr lang="en-US" sz="2000" dirty="0"/>
              <a:t>a </a:t>
            </a:r>
            <a:r>
              <a:rPr lang="en-US" sz="2000" dirty="0" smtClean="0"/>
              <a:t>significant  quantity </a:t>
            </a:r>
            <a:r>
              <a:rPr lang="en-US" sz="2000" dirty="0"/>
              <a:t>of </a:t>
            </a:r>
            <a:r>
              <a:rPr lang="en-US" sz="2000" dirty="0" smtClean="0"/>
              <a:t>carbohydrates has been experimentally obtained.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465301" y="836637"/>
            <a:ext cx="85014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Something more about interaction protein-starch models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27784" y="6141815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i="1" dirty="0"/>
              <a:t>PERIODICA POLYTECHNICA SER. CHEM. ENG. VO£. 40, NO. </a:t>
            </a:r>
            <a:r>
              <a:rPr lang="pt-BR" sz="1400" dirty="0"/>
              <a:t>1-2, </a:t>
            </a:r>
            <a:r>
              <a:rPr lang="pt-BR" sz="1400" i="1" dirty="0"/>
              <a:t>PP. 29-40 (1996</a:t>
            </a:r>
            <a:r>
              <a:rPr lang="pt-BR" sz="1400" i="1" dirty="0" smtClean="0"/>
              <a:t>)</a:t>
            </a:r>
          </a:p>
          <a:p>
            <a:r>
              <a:rPr lang="en-US" sz="1400" dirty="0" smtClean="0"/>
              <a:t>http://www.pp.bme.hu/ch/article/viewFile/2580/1685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43877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873991"/>
            <a:ext cx="5907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Factors influencing protein-starch interactions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9800" y="1389036"/>
            <a:ext cx="2173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Influence of </a:t>
            </a:r>
            <a:r>
              <a:rPr lang="en-US" sz="2400" dirty="0" smtClean="0">
                <a:solidFill>
                  <a:schemeClr val="accent1"/>
                </a:solidFill>
              </a:rPr>
              <a:t>pH</a:t>
            </a:r>
            <a:endParaRPr lang="en-US" sz="2400" dirty="0" smtClean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2057400"/>
            <a:ext cx="8915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a two-component model system,</a:t>
            </a:r>
          </a:p>
          <a:p>
            <a:endParaRPr lang="en-US" sz="2400" dirty="0"/>
          </a:p>
          <a:p>
            <a:r>
              <a:rPr lang="en-US" sz="2400" dirty="0" smtClean="0"/>
              <a:t>Protein-starch </a:t>
            </a:r>
            <a:r>
              <a:rPr lang="en-US" sz="2400" dirty="0" smtClean="0"/>
              <a:t>interaction requires (+) charge of protein molecules which decline in alkaline medium (pH &gt; 6.5).</a:t>
            </a:r>
          </a:p>
          <a:p>
            <a:endParaRPr lang="en-US" sz="2400" dirty="0"/>
          </a:p>
          <a:p>
            <a:r>
              <a:rPr lang="en-US" sz="2400" dirty="0" smtClean="0"/>
              <a:t>The results are consistent with data obtained from a bread-making study:</a:t>
            </a:r>
          </a:p>
          <a:p>
            <a:endParaRPr lang="en-US" sz="2400" dirty="0" smtClean="0"/>
          </a:p>
          <a:p>
            <a:r>
              <a:rPr lang="en-US" sz="2400" dirty="0" smtClean="0"/>
              <a:t>Bread with a maximum volume is obtained at pH 5.7, decrease is observed in the acidic range and it is smallest at pH 7</a:t>
            </a:r>
            <a:r>
              <a:rPr lang="en-US" sz="2400" dirty="0" smtClean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655772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1292</Words>
  <Application>Microsoft Office PowerPoint</Application>
  <PresentationFormat>On-screen Show (4:3)</PresentationFormat>
  <Paragraphs>122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Vesela</cp:lastModifiedBy>
  <cp:revision>67</cp:revision>
  <dcterms:created xsi:type="dcterms:W3CDTF">2015-08-27T07:48:04Z</dcterms:created>
  <dcterms:modified xsi:type="dcterms:W3CDTF">2018-12-14T08:51:44Z</dcterms:modified>
</cp:coreProperties>
</file>